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38"/>
  </p:notesMasterIdLst>
  <p:handoutMasterIdLst>
    <p:handoutMasterId r:id="rId39"/>
  </p:handoutMasterIdLst>
  <p:sldIdLst>
    <p:sldId id="256" r:id="rId2"/>
    <p:sldId id="284" r:id="rId3"/>
    <p:sldId id="285" r:id="rId4"/>
    <p:sldId id="314" r:id="rId5"/>
    <p:sldId id="286" r:id="rId6"/>
    <p:sldId id="288" r:id="rId7"/>
    <p:sldId id="289" r:id="rId8"/>
    <p:sldId id="287" r:id="rId9"/>
    <p:sldId id="291" r:id="rId10"/>
    <p:sldId id="292" r:id="rId11"/>
    <p:sldId id="293" r:id="rId12"/>
    <p:sldId id="297" r:id="rId13"/>
    <p:sldId id="313" r:id="rId14"/>
    <p:sldId id="307" r:id="rId15"/>
    <p:sldId id="296" r:id="rId16"/>
    <p:sldId id="315" r:id="rId17"/>
    <p:sldId id="316" r:id="rId18"/>
    <p:sldId id="298" r:id="rId19"/>
    <p:sldId id="317" r:id="rId20"/>
    <p:sldId id="290" r:id="rId21"/>
    <p:sldId id="299" r:id="rId22"/>
    <p:sldId id="318" r:id="rId23"/>
    <p:sldId id="319" r:id="rId24"/>
    <p:sldId id="305" r:id="rId25"/>
    <p:sldId id="300" r:id="rId26"/>
    <p:sldId id="320" r:id="rId27"/>
    <p:sldId id="301" r:id="rId28"/>
    <p:sldId id="321" r:id="rId29"/>
    <p:sldId id="302" r:id="rId30"/>
    <p:sldId id="322" r:id="rId31"/>
    <p:sldId id="309" r:id="rId32"/>
    <p:sldId id="303" r:id="rId33"/>
    <p:sldId id="311" r:id="rId34"/>
    <p:sldId id="304" r:id="rId35"/>
    <p:sldId id="294" r:id="rId36"/>
    <p:sldId id="310" r:id="rId37"/>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8AD"/>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582" autoAdjust="0"/>
    <p:restoredTop sz="87992" autoAdjust="0"/>
  </p:normalViewPr>
  <p:slideViewPr>
    <p:cSldViewPr>
      <p:cViewPr varScale="1">
        <p:scale>
          <a:sx n="64" d="100"/>
          <a:sy n="64" d="100"/>
        </p:scale>
        <p:origin x="-64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DF0FD8-36C0-CF4A-8551-4CAAD488CFF5}" type="doc">
      <dgm:prSet loTypeId="urn:microsoft.com/office/officeart/2005/8/layout/radial6" loCatId="" qsTypeId="urn:microsoft.com/office/officeart/2005/8/quickstyle/simple4" qsCatId="simple" csTypeId="urn:microsoft.com/office/officeart/2005/8/colors/accent1_2" csCatId="accent1" phldr="1"/>
      <dgm:spPr/>
      <dgm:t>
        <a:bodyPr/>
        <a:lstStyle/>
        <a:p>
          <a:endParaRPr lang="en-US"/>
        </a:p>
      </dgm:t>
    </dgm:pt>
    <dgm:pt modelId="{6463A447-3755-9E44-A533-7DDBAEB5BD64}">
      <dgm:prSet phldrT="[Text]" custT="1"/>
      <dgm:spPr>
        <a:solidFill>
          <a:srgbClr val="A0A0A0"/>
        </a:solidFill>
        <a:ln>
          <a:solidFill>
            <a:schemeClr val="bg1">
              <a:lumMod val="65000"/>
            </a:schemeClr>
          </a:solidFill>
        </a:ln>
      </dgm:spPr>
      <dgm:t>
        <a:bodyPr/>
        <a:lstStyle/>
        <a:p>
          <a:r>
            <a:rPr lang="en-US" sz="1400" b="1" dirty="0">
              <a:solidFill>
                <a:schemeClr val="bg1"/>
              </a:solidFill>
              <a:latin typeface="Arial Black"/>
              <a:cs typeface="Arial Black"/>
            </a:rPr>
            <a:t/>
          </a:r>
          <a:br>
            <a:rPr lang="en-US" sz="1400" b="1" dirty="0">
              <a:solidFill>
                <a:schemeClr val="bg1"/>
              </a:solidFill>
              <a:latin typeface="Arial Black"/>
              <a:cs typeface="Arial Black"/>
            </a:rPr>
          </a:br>
          <a:r>
            <a:rPr lang="en-US" sz="2800" b="1" dirty="0">
              <a:solidFill>
                <a:schemeClr val="accent1"/>
              </a:solidFill>
              <a:latin typeface="Times New Roman"/>
              <a:cs typeface="Times New Roman"/>
            </a:rPr>
            <a:t>Instruction</a:t>
          </a:r>
          <a:br>
            <a:rPr lang="en-US" sz="2800" b="1" dirty="0">
              <a:solidFill>
                <a:schemeClr val="accent1"/>
              </a:solidFill>
              <a:latin typeface="Times New Roman"/>
              <a:cs typeface="Times New Roman"/>
            </a:rPr>
          </a:br>
          <a:r>
            <a:rPr lang="en-US" sz="2800" b="1" dirty="0" smtClean="0">
              <a:solidFill>
                <a:schemeClr val="accent1"/>
              </a:solidFill>
              <a:latin typeface="Times New Roman"/>
              <a:cs typeface="Times New Roman"/>
            </a:rPr>
            <a:t>Library Service Output</a:t>
          </a:r>
          <a:br>
            <a:rPr lang="en-US" sz="2800" b="1" dirty="0" smtClean="0">
              <a:solidFill>
                <a:schemeClr val="accent1"/>
              </a:solidFill>
              <a:latin typeface="Times New Roman"/>
              <a:cs typeface="Times New Roman"/>
            </a:rPr>
          </a:br>
          <a:r>
            <a:rPr lang="en-US" sz="2800" b="1" dirty="0" smtClean="0">
              <a:solidFill>
                <a:schemeClr val="tx1"/>
              </a:solidFill>
              <a:latin typeface="Times New Roman"/>
              <a:cs typeface="Times New Roman"/>
            </a:rPr>
            <a:t>[Student learning Outcome]</a:t>
          </a:r>
          <a:r>
            <a:rPr lang="en-US" sz="2800" b="1" dirty="0">
              <a:solidFill>
                <a:schemeClr val="tx1"/>
              </a:solidFill>
              <a:latin typeface="Times New Roman"/>
              <a:cs typeface="Times New Roman"/>
            </a:rPr>
            <a:t/>
          </a:r>
          <a:br>
            <a:rPr lang="en-US" sz="2800" b="1" dirty="0">
              <a:solidFill>
                <a:schemeClr val="tx1"/>
              </a:solidFill>
              <a:latin typeface="Times New Roman"/>
              <a:cs typeface="Times New Roman"/>
            </a:rPr>
          </a:br>
          <a:endParaRPr lang="en-US" sz="2800" b="1" dirty="0">
            <a:solidFill>
              <a:schemeClr val="tx1"/>
            </a:solidFill>
            <a:latin typeface="Times New Roman"/>
            <a:cs typeface="Times New Roman"/>
          </a:endParaRPr>
        </a:p>
      </dgm:t>
    </dgm:pt>
    <dgm:pt modelId="{4B6CCE4B-935A-4344-B909-FE291CD74D2B}" type="parTrans" cxnId="{7C849458-1AD7-224B-A127-CABE603A308A}">
      <dgm:prSet/>
      <dgm:spPr/>
      <dgm:t>
        <a:bodyPr/>
        <a:lstStyle/>
        <a:p>
          <a:endParaRPr lang="en-US"/>
        </a:p>
      </dgm:t>
    </dgm:pt>
    <dgm:pt modelId="{7CB00AF3-BEC8-AB4D-9D97-BCA78B8442FC}" type="sibTrans" cxnId="{7C849458-1AD7-224B-A127-CABE603A308A}">
      <dgm:prSet/>
      <dgm:spPr/>
      <dgm:t>
        <a:bodyPr/>
        <a:lstStyle/>
        <a:p>
          <a:endParaRPr lang="en-US"/>
        </a:p>
      </dgm:t>
    </dgm:pt>
    <dgm:pt modelId="{D64DC9C4-F143-9C45-9E2D-C01118B94D26}">
      <dgm:prSet phldrT="[Text]" custT="1"/>
      <dgm:spPr>
        <a:solidFill>
          <a:srgbClr val="A0A0A0"/>
        </a:solidFill>
      </dgm:spPr>
      <dgm:t>
        <a:bodyPr/>
        <a:lstStyle/>
        <a:p>
          <a:r>
            <a:rPr lang="en-US" sz="2800" b="1" dirty="0">
              <a:solidFill>
                <a:schemeClr val="accent1"/>
              </a:solidFill>
              <a:latin typeface="Times New Roman"/>
              <a:cs typeface="Times New Roman"/>
            </a:rPr>
            <a:t>Learning</a:t>
          </a:r>
          <a:br>
            <a:rPr lang="en-US" sz="2800" b="1" dirty="0">
              <a:solidFill>
                <a:schemeClr val="accent1"/>
              </a:solidFill>
              <a:latin typeface="Times New Roman"/>
              <a:cs typeface="Times New Roman"/>
            </a:rPr>
          </a:br>
          <a:r>
            <a:rPr lang="en-US" sz="2800" b="1" dirty="0">
              <a:solidFill>
                <a:schemeClr val="accent1"/>
              </a:solidFill>
              <a:latin typeface="Times New Roman"/>
              <a:cs typeface="Times New Roman"/>
            </a:rPr>
            <a:t>Environment</a:t>
          </a:r>
          <a:br>
            <a:rPr lang="en-US" sz="2800" b="1" dirty="0">
              <a:solidFill>
                <a:schemeClr val="accent1"/>
              </a:solidFill>
              <a:latin typeface="Times New Roman"/>
              <a:cs typeface="Times New Roman"/>
            </a:rPr>
          </a:br>
          <a:r>
            <a:rPr lang="en-US" sz="2800" b="1" dirty="0">
              <a:solidFill>
                <a:schemeClr val="tx1"/>
              </a:solidFill>
              <a:latin typeface="Times New Roman"/>
              <a:cs typeface="Times New Roman"/>
            </a:rPr>
            <a:t>[</a:t>
          </a:r>
          <a:r>
            <a:rPr lang="en-US" sz="2800" b="1" dirty="0" smtClean="0">
              <a:solidFill>
                <a:schemeClr val="tx1"/>
              </a:solidFill>
              <a:latin typeface="Times New Roman"/>
              <a:cs typeface="Times New Roman"/>
            </a:rPr>
            <a:t>Facility Input]</a:t>
          </a:r>
          <a:endParaRPr lang="en-US" sz="2800" b="1" dirty="0">
            <a:solidFill>
              <a:schemeClr val="tx1"/>
            </a:solidFill>
            <a:latin typeface="Times New Roman"/>
            <a:cs typeface="Times New Roman"/>
          </a:endParaRPr>
        </a:p>
      </dgm:t>
    </dgm:pt>
    <dgm:pt modelId="{FEBF4BA5-6F96-EC44-83BB-73DC8FB314CC}" type="parTrans" cxnId="{F3FBB8F2-4F44-1640-A584-33FEEE41E266}">
      <dgm:prSet/>
      <dgm:spPr/>
      <dgm:t>
        <a:bodyPr/>
        <a:lstStyle/>
        <a:p>
          <a:endParaRPr lang="en-US"/>
        </a:p>
      </dgm:t>
    </dgm:pt>
    <dgm:pt modelId="{C5C4A3EF-A383-7641-8209-8D6A41CA7569}" type="sibTrans" cxnId="{F3FBB8F2-4F44-1640-A584-33FEEE41E266}">
      <dgm:prSet/>
      <dgm:spPr/>
      <dgm:t>
        <a:bodyPr/>
        <a:lstStyle/>
        <a:p>
          <a:endParaRPr lang="en-US"/>
        </a:p>
      </dgm:t>
    </dgm:pt>
    <dgm:pt modelId="{7DF2D466-6B20-5844-9D2F-70F27E3BE4C5}">
      <dgm:prSet phldrT="[Text]" custT="1"/>
      <dgm:spPr>
        <a:solidFill>
          <a:srgbClr val="A0A0A0"/>
        </a:solidFill>
        <a:ln>
          <a:noFill/>
        </a:ln>
      </dgm:spPr>
      <dgm:t>
        <a:bodyPr/>
        <a:lstStyle/>
        <a:p>
          <a:r>
            <a:rPr lang="en-US" sz="2800" b="1" dirty="0">
              <a:solidFill>
                <a:schemeClr val="accent1"/>
              </a:solidFill>
              <a:latin typeface="Times New Roman"/>
              <a:cs typeface="Times New Roman"/>
            </a:rPr>
            <a:t>Learning Materials</a:t>
          </a:r>
          <a:br>
            <a:rPr lang="en-US" sz="2800" b="1" dirty="0">
              <a:solidFill>
                <a:schemeClr val="accent1"/>
              </a:solidFill>
              <a:latin typeface="Times New Roman"/>
              <a:cs typeface="Times New Roman"/>
            </a:rPr>
          </a:br>
          <a:r>
            <a:rPr lang="en-US" sz="2800" b="1" dirty="0">
              <a:solidFill>
                <a:schemeClr val="tx1"/>
              </a:solidFill>
              <a:latin typeface="Times New Roman"/>
              <a:cs typeface="Times New Roman"/>
            </a:rPr>
            <a:t>[</a:t>
          </a:r>
          <a:r>
            <a:rPr lang="en-US" sz="2800" b="1" dirty="0" smtClean="0">
              <a:solidFill>
                <a:schemeClr val="tx1"/>
              </a:solidFill>
              <a:latin typeface="Times New Roman"/>
              <a:cs typeface="Times New Roman"/>
            </a:rPr>
            <a:t>Collection Input]</a:t>
          </a:r>
          <a:endParaRPr lang="en-US" sz="2800" b="1" dirty="0">
            <a:solidFill>
              <a:schemeClr val="tx1"/>
            </a:solidFill>
            <a:latin typeface="Times New Roman"/>
            <a:cs typeface="Times New Roman"/>
          </a:endParaRPr>
        </a:p>
      </dgm:t>
    </dgm:pt>
    <dgm:pt modelId="{1BCA8734-950F-434D-9CCB-F6D712C14DA0}" type="parTrans" cxnId="{9E7ACDDF-0A2B-6D4B-A3D9-8052B621F491}">
      <dgm:prSet/>
      <dgm:spPr/>
      <dgm:t>
        <a:bodyPr/>
        <a:lstStyle/>
        <a:p>
          <a:endParaRPr lang="en-US"/>
        </a:p>
      </dgm:t>
    </dgm:pt>
    <dgm:pt modelId="{BE039C38-854E-9C46-8871-F489FF513323}" type="sibTrans" cxnId="{9E7ACDDF-0A2B-6D4B-A3D9-8052B621F491}">
      <dgm:prSet/>
      <dgm:spPr/>
      <dgm:t>
        <a:bodyPr/>
        <a:lstStyle/>
        <a:p>
          <a:endParaRPr lang="en-US"/>
        </a:p>
      </dgm:t>
    </dgm:pt>
    <dgm:pt modelId="{8067A178-D32C-EE48-84B0-B30CDF200D73}">
      <dgm:prSet phldrT="[Text]" custScaleX="145376" custScaleY="130970"/>
      <dgm:spPr/>
      <dgm:t>
        <a:bodyPr/>
        <a:lstStyle/>
        <a:p>
          <a:endParaRPr lang="en-US"/>
        </a:p>
      </dgm:t>
    </dgm:pt>
    <dgm:pt modelId="{58342AB5-819B-C541-A72D-9742F403C02E}" type="parTrans" cxnId="{AC4F48F0-5899-194A-B0A5-D00428EB05AD}">
      <dgm:prSet/>
      <dgm:spPr/>
      <dgm:t>
        <a:bodyPr/>
        <a:lstStyle/>
        <a:p>
          <a:endParaRPr lang="en-US"/>
        </a:p>
      </dgm:t>
    </dgm:pt>
    <dgm:pt modelId="{0DB74D6B-24EB-1B49-B7F9-F0D58EE47791}" type="sibTrans" cxnId="{AC4F48F0-5899-194A-B0A5-D00428EB05AD}">
      <dgm:prSet/>
      <dgm:spPr/>
      <dgm:t>
        <a:bodyPr/>
        <a:lstStyle/>
        <a:p>
          <a:endParaRPr lang="en-US"/>
        </a:p>
      </dgm:t>
    </dgm:pt>
    <dgm:pt modelId="{8F2C97AF-FC0F-5143-8B0A-4A0273081586}">
      <dgm:prSet phldrT="[Text]" custScaleX="145376" custScaleY="130970"/>
      <dgm:spPr/>
      <dgm:t>
        <a:bodyPr/>
        <a:lstStyle/>
        <a:p>
          <a:endParaRPr lang="en-US"/>
        </a:p>
      </dgm:t>
    </dgm:pt>
    <dgm:pt modelId="{34744C22-6233-D945-B7D4-5CF5468D8F1A}" type="parTrans" cxnId="{37231AB5-FEE7-AB4F-82B6-6C7FA6F60C54}">
      <dgm:prSet/>
      <dgm:spPr/>
      <dgm:t>
        <a:bodyPr/>
        <a:lstStyle/>
        <a:p>
          <a:endParaRPr lang="en-US"/>
        </a:p>
      </dgm:t>
    </dgm:pt>
    <dgm:pt modelId="{2C8C8CCD-CCEA-0142-8D63-665C3FC5E230}" type="sibTrans" cxnId="{37231AB5-FEE7-AB4F-82B6-6C7FA6F60C54}">
      <dgm:prSet/>
      <dgm:spPr/>
      <dgm:t>
        <a:bodyPr/>
        <a:lstStyle/>
        <a:p>
          <a:endParaRPr lang="en-US"/>
        </a:p>
      </dgm:t>
    </dgm:pt>
    <dgm:pt modelId="{79871B1D-3928-BD40-9669-427839B03EAF}">
      <dgm:prSet phldrT="[Text]" custT="1"/>
      <dgm:spPr>
        <a:solidFill>
          <a:srgbClr val="A0A0A0"/>
        </a:solidFill>
      </dgm:spPr>
      <dgm:t>
        <a:bodyPr/>
        <a:lstStyle/>
        <a:p>
          <a:r>
            <a:rPr lang="en-US" sz="2800" b="1" dirty="0">
              <a:solidFill>
                <a:schemeClr val="accent1"/>
              </a:solidFill>
              <a:latin typeface="Times New Roman"/>
              <a:cs typeface="Times New Roman"/>
            </a:rPr>
            <a:t>Instructional</a:t>
          </a:r>
          <a:br>
            <a:rPr lang="en-US" sz="2800" b="1" dirty="0">
              <a:solidFill>
                <a:schemeClr val="accent1"/>
              </a:solidFill>
              <a:latin typeface="Times New Roman"/>
              <a:cs typeface="Times New Roman"/>
            </a:rPr>
          </a:br>
          <a:r>
            <a:rPr lang="en-US" sz="2800" b="1" dirty="0">
              <a:solidFill>
                <a:schemeClr val="accent1"/>
              </a:solidFill>
              <a:latin typeface="Times New Roman"/>
              <a:cs typeface="Times New Roman"/>
            </a:rPr>
            <a:t>Support</a:t>
          </a:r>
          <a:br>
            <a:rPr lang="en-US" sz="2800" b="1" dirty="0">
              <a:solidFill>
                <a:schemeClr val="accent1"/>
              </a:solidFill>
              <a:latin typeface="Times New Roman"/>
              <a:cs typeface="Times New Roman"/>
            </a:rPr>
          </a:br>
          <a:r>
            <a:rPr lang="en-US" sz="2800" b="1" dirty="0">
              <a:solidFill>
                <a:schemeClr val="tx1"/>
              </a:solidFill>
              <a:latin typeface="Times New Roman"/>
              <a:cs typeface="Times New Roman"/>
            </a:rPr>
            <a:t>[</a:t>
          </a:r>
          <a:r>
            <a:rPr lang="en-US" sz="2800" b="1" dirty="0" smtClean="0">
              <a:solidFill>
                <a:schemeClr val="tx1"/>
              </a:solidFill>
              <a:latin typeface="Times New Roman"/>
              <a:cs typeface="Times New Roman"/>
            </a:rPr>
            <a:t>Staffing Input]</a:t>
          </a:r>
          <a:endParaRPr lang="en-US" sz="2800" b="1" dirty="0">
            <a:solidFill>
              <a:schemeClr val="tx1"/>
            </a:solidFill>
            <a:latin typeface="Times New Roman"/>
            <a:cs typeface="Times New Roman"/>
          </a:endParaRPr>
        </a:p>
      </dgm:t>
    </dgm:pt>
    <dgm:pt modelId="{AD19D2DC-FDB1-A54E-AB51-A7976C769C06}" type="parTrans" cxnId="{05BB3394-F8A9-5348-B5E5-6AA683773219}">
      <dgm:prSet/>
      <dgm:spPr/>
      <dgm:t>
        <a:bodyPr/>
        <a:lstStyle/>
        <a:p>
          <a:endParaRPr lang="en-US"/>
        </a:p>
      </dgm:t>
    </dgm:pt>
    <dgm:pt modelId="{07842CBF-D891-6442-826E-D6B826FF8A3E}" type="sibTrans" cxnId="{05BB3394-F8A9-5348-B5E5-6AA683773219}">
      <dgm:prSet/>
      <dgm:spPr/>
      <dgm:t>
        <a:bodyPr/>
        <a:lstStyle/>
        <a:p>
          <a:endParaRPr lang="en-US"/>
        </a:p>
      </dgm:t>
    </dgm:pt>
    <dgm:pt modelId="{8AEC53B0-1BA5-524D-B731-35DCAF8BEDFC}">
      <dgm:prSet/>
      <dgm:spPr/>
      <dgm:t>
        <a:bodyPr/>
        <a:lstStyle/>
        <a:p>
          <a:endParaRPr lang="en-US"/>
        </a:p>
      </dgm:t>
    </dgm:pt>
    <dgm:pt modelId="{26CD66A6-7065-9444-A720-EB727E8FA30B}" type="parTrans" cxnId="{21F5E337-7824-8548-8FB5-8604AEF9BF9B}">
      <dgm:prSet/>
      <dgm:spPr/>
      <dgm:t>
        <a:bodyPr/>
        <a:lstStyle/>
        <a:p>
          <a:endParaRPr lang="en-US"/>
        </a:p>
      </dgm:t>
    </dgm:pt>
    <dgm:pt modelId="{5539E5D1-4017-964D-877D-B2FAFF59323D}" type="sibTrans" cxnId="{21F5E337-7824-8548-8FB5-8604AEF9BF9B}">
      <dgm:prSet/>
      <dgm:spPr/>
      <dgm:t>
        <a:bodyPr/>
        <a:lstStyle/>
        <a:p>
          <a:endParaRPr lang="en-US"/>
        </a:p>
      </dgm:t>
    </dgm:pt>
    <dgm:pt modelId="{324617B3-FEB5-2C4E-8FFA-30C273E6BE65}" type="pres">
      <dgm:prSet presAssocID="{AADF0FD8-36C0-CF4A-8551-4CAAD488CFF5}" presName="Name0" presStyleCnt="0">
        <dgm:presLayoutVars>
          <dgm:chMax val="1"/>
          <dgm:dir/>
          <dgm:animLvl val="ctr"/>
          <dgm:resizeHandles val="exact"/>
        </dgm:presLayoutVars>
      </dgm:prSet>
      <dgm:spPr/>
      <dgm:t>
        <a:bodyPr/>
        <a:lstStyle/>
        <a:p>
          <a:endParaRPr lang="en-US"/>
        </a:p>
      </dgm:t>
    </dgm:pt>
    <dgm:pt modelId="{6A4E40F6-14C1-2440-A2BC-76EB8B9B7B4D}" type="pres">
      <dgm:prSet presAssocID="{6463A447-3755-9E44-A533-7DDBAEB5BD64}" presName="centerShape" presStyleLbl="node0" presStyleIdx="0" presStyleCnt="1" custScaleX="268398" custScaleY="118448" custLinFactNeighborX="-1017" custLinFactNeighborY="-7698"/>
      <dgm:spPr/>
      <dgm:t>
        <a:bodyPr/>
        <a:lstStyle/>
        <a:p>
          <a:endParaRPr lang="en-US"/>
        </a:p>
      </dgm:t>
    </dgm:pt>
    <dgm:pt modelId="{64B83574-6ACA-1648-83A3-481EFBD9270F}" type="pres">
      <dgm:prSet presAssocID="{D64DC9C4-F143-9C45-9E2D-C01118B94D26}" presName="node" presStyleLbl="node1" presStyleIdx="0" presStyleCnt="3" custScaleX="252408" custScaleY="130970">
        <dgm:presLayoutVars>
          <dgm:bulletEnabled val="1"/>
        </dgm:presLayoutVars>
      </dgm:prSet>
      <dgm:spPr/>
      <dgm:t>
        <a:bodyPr/>
        <a:lstStyle/>
        <a:p>
          <a:endParaRPr lang="en-US"/>
        </a:p>
      </dgm:t>
    </dgm:pt>
    <dgm:pt modelId="{0F3D96C4-B575-504C-9EDD-51242BD0176C}" type="pres">
      <dgm:prSet presAssocID="{D64DC9C4-F143-9C45-9E2D-C01118B94D26}" presName="dummy" presStyleCnt="0"/>
      <dgm:spPr/>
    </dgm:pt>
    <dgm:pt modelId="{B5DA0480-25E6-6D46-9A45-4F99C0521961}" type="pres">
      <dgm:prSet presAssocID="{C5C4A3EF-A383-7641-8209-8D6A41CA7569}" presName="sibTrans" presStyleLbl="sibTrans2D1" presStyleIdx="0" presStyleCnt="3"/>
      <dgm:spPr/>
      <dgm:t>
        <a:bodyPr/>
        <a:lstStyle/>
        <a:p>
          <a:endParaRPr lang="en-US"/>
        </a:p>
      </dgm:t>
    </dgm:pt>
    <dgm:pt modelId="{62B26524-0204-2643-9A6D-2E7A11EC5BBB}" type="pres">
      <dgm:prSet presAssocID="{7DF2D466-6B20-5844-9D2F-70F27E3BE4C5}" presName="node" presStyleLbl="node1" presStyleIdx="1" presStyleCnt="3" custScaleX="251728" custScaleY="130970" custRadScaleRad="107742" custRadScaleInc="17586">
        <dgm:presLayoutVars>
          <dgm:bulletEnabled val="1"/>
        </dgm:presLayoutVars>
      </dgm:prSet>
      <dgm:spPr/>
      <dgm:t>
        <a:bodyPr/>
        <a:lstStyle/>
        <a:p>
          <a:endParaRPr lang="en-US"/>
        </a:p>
      </dgm:t>
    </dgm:pt>
    <dgm:pt modelId="{6C0C3457-ADCD-1E4D-B717-B8CF3979F1BD}" type="pres">
      <dgm:prSet presAssocID="{7DF2D466-6B20-5844-9D2F-70F27E3BE4C5}" presName="dummy" presStyleCnt="0"/>
      <dgm:spPr/>
    </dgm:pt>
    <dgm:pt modelId="{FCBC984A-9D86-2F4C-B4E6-395E9501FA90}" type="pres">
      <dgm:prSet presAssocID="{BE039C38-854E-9C46-8871-F489FF513323}" presName="sibTrans" presStyleLbl="sibTrans2D1" presStyleIdx="1" presStyleCnt="3" custLinFactNeighborX="-120" custLinFactNeighborY="1643"/>
      <dgm:spPr/>
      <dgm:t>
        <a:bodyPr/>
        <a:lstStyle/>
        <a:p>
          <a:endParaRPr lang="en-US"/>
        </a:p>
      </dgm:t>
    </dgm:pt>
    <dgm:pt modelId="{186F6D3F-10AD-C94F-A7B9-5AF1A41C9A40}" type="pres">
      <dgm:prSet presAssocID="{79871B1D-3928-BD40-9669-427839B03EAF}" presName="node" presStyleLbl="node1" presStyleIdx="2" presStyleCnt="3" custScaleX="254758" custScaleY="130970" custRadScaleRad="113634" custRadScaleInc="-13394">
        <dgm:presLayoutVars>
          <dgm:bulletEnabled val="1"/>
        </dgm:presLayoutVars>
      </dgm:prSet>
      <dgm:spPr/>
      <dgm:t>
        <a:bodyPr/>
        <a:lstStyle/>
        <a:p>
          <a:endParaRPr lang="en-US"/>
        </a:p>
      </dgm:t>
    </dgm:pt>
    <dgm:pt modelId="{BF3ECD2B-FB8D-EB44-A382-AFC47165A675}" type="pres">
      <dgm:prSet presAssocID="{79871B1D-3928-BD40-9669-427839B03EAF}" presName="dummy" presStyleCnt="0"/>
      <dgm:spPr/>
    </dgm:pt>
    <dgm:pt modelId="{B170F6F0-ADD4-3646-9FA2-03A43FD83947}" type="pres">
      <dgm:prSet presAssocID="{07842CBF-D891-6442-826E-D6B826FF8A3E}" presName="sibTrans" presStyleLbl="sibTrans2D1" presStyleIdx="2" presStyleCnt="3"/>
      <dgm:spPr/>
      <dgm:t>
        <a:bodyPr/>
        <a:lstStyle/>
        <a:p>
          <a:endParaRPr lang="en-US"/>
        </a:p>
      </dgm:t>
    </dgm:pt>
  </dgm:ptLst>
  <dgm:cxnLst>
    <dgm:cxn modelId="{37231AB5-FEE7-AB4F-82B6-6C7FA6F60C54}" srcId="{AADF0FD8-36C0-CF4A-8551-4CAAD488CFF5}" destId="{8F2C97AF-FC0F-5143-8B0A-4A0273081586}" srcOrd="2" destOrd="0" parTransId="{34744C22-6233-D945-B7D4-5CF5468D8F1A}" sibTransId="{2C8C8CCD-CCEA-0142-8D63-665C3FC5E230}"/>
    <dgm:cxn modelId="{ADD7ABB4-DEB0-7B4B-B1C8-204ACEDCBE7E}" type="presOf" srcId="{BE039C38-854E-9C46-8871-F489FF513323}" destId="{FCBC984A-9D86-2F4C-B4E6-395E9501FA90}" srcOrd="0" destOrd="0" presId="urn:microsoft.com/office/officeart/2005/8/layout/radial6"/>
    <dgm:cxn modelId="{A1048A02-A3A7-0746-8AEF-24BE4F435C15}" type="presOf" srcId="{6463A447-3755-9E44-A533-7DDBAEB5BD64}" destId="{6A4E40F6-14C1-2440-A2BC-76EB8B9B7B4D}" srcOrd="0" destOrd="0" presId="urn:microsoft.com/office/officeart/2005/8/layout/radial6"/>
    <dgm:cxn modelId="{C559E838-EF31-A744-92FA-5479A28FB60E}" type="presOf" srcId="{7DF2D466-6B20-5844-9D2F-70F27E3BE4C5}" destId="{62B26524-0204-2643-9A6D-2E7A11EC5BBB}" srcOrd="0" destOrd="0" presId="urn:microsoft.com/office/officeart/2005/8/layout/radial6"/>
    <dgm:cxn modelId="{F3FBB8F2-4F44-1640-A584-33FEEE41E266}" srcId="{6463A447-3755-9E44-A533-7DDBAEB5BD64}" destId="{D64DC9C4-F143-9C45-9E2D-C01118B94D26}" srcOrd="0" destOrd="0" parTransId="{FEBF4BA5-6F96-EC44-83BB-73DC8FB314CC}" sibTransId="{C5C4A3EF-A383-7641-8209-8D6A41CA7569}"/>
    <dgm:cxn modelId="{75B1C7A3-668D-8C43-B16D-3179B0920BC6}" type="presOf" srcId="{D64DC9C4-F143-9C45-9E2D-C01118B94D26}" destId="{64B83574-6ACA-1648-83A3-481EFBD9270F}" srcOrd="0" destOrd="0" presId="urn:microsoft.com/office/officeart/2005/8/layout/radial6"/>
    <dgm:cxn modelId="{CB6092D2-FE31-3747-B28D-D5845983B58E}" type="presOf" srcId="{07842CBF-D891-6442-826E-D6B826FF8A3E}" destId="{B170F6F0-ADD4-3646-9FA2-03A43FD83947}" srcOrd="0" destOrd="0" presId="urn:microsoft.com/office/officeart/2005/8/layout/radial6"/>
    <dgm:cxn modelId="{7324A022-BDDE-9E4A-A85B-D197A8A9FEBD}" type="presOf" srcId="{C5C4A3EF-A383-7641-8209-8D6A41CA7569}" destId="{B5DA0480-25E6-6D46-9A45-4F99C0521961}" srcOrd="0" destOrd="0" presId="urn:microsoft.com/office/officeart/2005/8/layout/radial6"/>
    <dgm:cxn modelId="{21F5E337-7824-8548-8FB5-8604AEF9BF9B}" srcId="{AADF0FD8-36C0-CF4A-8551-4CAAD488CFF5}" destId="{8AEC53B0-1BA5-524D-B731-35DCAF8BEDFC}" srcOrd="3" destOrd="0" parTransId="{26CD66A6-7065-9444-A720-EB727E8FA30B}" sibTransId="{5539E5D1-4017-964D-877D-B2FAFF59323D}"/>
    <dgm:cxn modelId="{7C849458-1AD7-224B-A127-CABE603A308A}" srcId="{AADF0FD8-36C0-CF4A-8551-4CAAD488CFF5}" destId="{6463A447-3755-9E44-A533-7DDBAEB5BD64}" srcOrd="0" destOrd="0" parTransId="{4B6CCE4B-935A-4344-B909-FE291CD74D2B}" sibTransId="{7CB00AF3-BEC8-AB4D-9D97-BCA78B8442FC}"/>
    <dgm:cxn modelId="{B1CDA1F7-233E-6947-A502-674C0575EF59}" type="presOf" srcId="{79871B1D-3928-BD40-9669-427839B03EAF}" destId="{186F6D3F-10AD-C94F-A7B9-5AF1A41C9A40}" srcOrd="0" destOrd="0" presId="urn:microsoft.com/office/officeart/2005/8/layout/radial6"/>
    <dgm:cxn modelId="{05BB3394-F8A9-5348-B5E5-6AA683773219}" srcId="{6463A447-3755-9E44-A533-7DDBAEB5BD64}" destId="{79871B1D-3928-BD40-9669-427839B03EAF}" srcOrd="2" destOrd="0" parTransId="{AD19D2DC-FDB1-A54E-AB51-A7976C769C06}" sibTransId="{07842CBF-D891-6442-826E-D6B826FF8A3E}"/>
    <dgm:cxn modelId="{AC4F48F0-5899-194A-B0A5-D00428EB05AD}" srcId="{AADF0FD8-36C0-CF4A-8551-4CAAD488CFF5}" destId="{8067A178-D32C-EE48-84B0-B30CDF200D73}" srcOrd="1" destOrd="0" parTransId="{58342AB5-819B-C541-A72D-9742F403C02E}" sibTransId="{0DB74D6B-24EB-1B49-B7F9-F0D58EE47791}"/>
    <dgm:cxn modelId="{9E7ACDDF-0A2B-6D4B-A3D9-8052B621F491}" srcId="{6463A447-3755-9E44-A533-7DDBAEB5BD64}" destId="{7DF2D466-6B20-5844-9D2F-70F27E3BE4C5}" srcOrd="1" destOrd="0" parTransId="{1BCA8734-950F-434D-9CCB-F6D712C14DA0}" sibTransId="{BE039C38-854E-9C46-8871-F489FF513323}"/>
    <dgm:cxn modelId="{BA96F6D3-80DC-3149-8C92-FAC696AD05CF}" type="presOf" srcId="{AADF0FD8-36C0-CF4A-8551-4CAAD488CFF5}" destId="{324617B3-FEB5-2C4E-8FFA-30C273E6BE65}" srcOrd="0" destOrd="0" presId="urn:microsoft.com/office/officeart/2005/8/layout/radial6"/>
    <dgm:cxn modelId="{B66A01DD-8536-6D46-8D47-5954311FDB37}" type="presParOf" srcId="{324617B3-FEB5-2C4E-8FFA-30C273E6BE65}" destId="{6A4E40F6-14C1-2440-A2BC-76EB8B9B7B4D}" srcOrd="0" destOrd="0" presId="urn:microsoft.com/office/officeart/2005/8/layout/radial6"/>
    <dgm:cxn modelId="{08C7244F-8E44-AC4D-8D0A-2E6454156FBC}" type="presParOf" srcId="{324617B3-FEB5-2C4E-8FFA-30C273E6BE65}" destId="{64B83574-6ACA-1648-83A3-481EFBD9270F}" srcOrd="1" destOrd="0" presId="urn:microsoft.com/office/officeart/2005/8/layout/radial6"/>
    <dgm:cxn modelId="{31A60EA8-33F5-4943-9C06-689F96F0D8C8}" type="presParOf" srcId="{324617B3-FEB5-2C4E-8FFA-30C273E6BE65}" destId="{0F3D96C4-B575-504C-9EDD-51242BD0176C}" srcOrd="2" destOrd="0" presId="urn:microsoft.com/office/officeart/2005/8/layout/radial6"/>
    <dgm:cxn modelId="{5C686D42-A0F9-F446-965A-A9E5A79D39A1}" type="presParOf" srcId="{324617B3-FEB5-2C4E-8FFA-30C273E6BE65}" destId="{B5DA0480-25E6-6D46-9A45-4F99C0521961}" srcOrd="3" destOrd="0" presId="urn:microsoft.com/office/officeart/2005/8/layout/radial6"/>
    <dgm:cxn modelId="{CCE539CB-876F-744B-A2B7-C3F5A400F3CD}" type="presParOf" srcId="{324617B3-FEB5-2C4E-8FFA-30C273E6BE65}" destId="{62B26524-0204-2643-9A6D-2E7A11EC5BBB}" srcOrd="4" destOrd="0" presId="urn:microsoft.com/office/officeart/2005/8/layout/radial6"/>
    <dgm:cxn modelId="{B53C5C33-7FDD-814C-86DC-353715378357}" type="presParOf" srcId="{324617B3-FEB5-2C4E-8FFA-30C273E6BE65}" destId="{6C0C3457-ADCD-1E4D-B717-B8CF3979F1BD}" srcOrd="5" destOrd="0" presId="urn:microsoft.com/office/officeart/2005/8/layout/radial6"/>
    <dgm:cxn modelId="{7CF4A952-C209-2C4B-B25F-ADCB76B90329}" type="presParOf" srcId="{324617B3-FEB5-2C4E-8FFA-30C273E6BE65}" destId="{FCBC984A-9D86-2F4C-B4E6-395E9501FA90}" srcOrd="6" destOrd="0" presId="urn:microsoft.com/office/officeart/2005/8/layout/radial6"/>
    <dgm:cxn modelId="{062A3B69-C9EF-B844-BA09-270714CF6BA0}" type="presParOf" srcId="{324617B3-FEB5-2C4E-8FFA-30C273E6BE65}" destId="{186F6D3F-10AD-C94F-A7B9-5AF1A41C9A40}" srcOrd="7" destOrd="0" presId="urn:microsoft.com/office/officeart/2005/8/layout/radial6"/>
    <dgm:cxn modelId="{41882BC6-80EA-944C-87D2-D084EFC8AD99}" type="presParOf" srcId="{324617B3-FEB5-2C4E-8FFA-30C273E6BE65}" destId="{BF3ECD2B-FB8D-EB44-A382-AFC47165A675}" srcOrd="8" destOrd="0" presId="urn:microsoft.com/office/officeart/2005/8/layout/radial6"/>
    <dgm:cxn modelId="{604E481D-5737-DC45-AF9D-9465F229BE35}" type="presParOf" srcId="{324617B3-FEB5-2C4E-8FFA-30C273E6BE65}" destId="{B170F6F0-ADD4-3646-9FA2-03A43FD83947}"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002EDB-FFAF-4A44-8C1D-3E7D2400C5C0}" type="doc">
      <dgm:prSet loTypeId="urn:microsoft.com/office/officeart/2009/3/layout/StepUpProcess" loCatId="" qsTypeId="urn:microsoft.com/office/officeart/2005/8/quickstyle/simple4" qsCatId="simple" csTypeId="urn:microsoft.com/office/officeart/2005/8/colors/accent1_2" csCatId="accent1" phldr="1"/>
      <dgm:spPr/>
      <dgm:t>
        <a:bodyPr/>
        <a:lstStyle/>
        <a:p>
          <a:endParaRPr lang="en-US"/>
        </a:p>
      </dgm:t>
    </dgm:pt>
    <dgm:pt modelId="{199CAB2F-641C-5048-B0C0-4A26788A16F1}">
      <dgm:prSet phldrT="[Text]" custT="1"/>
      <dgm:spPr/>
      <dgm:t>
        <a:bodyPr/>
        <a:lstStyle/>
        <a:p>
          <a:r>
            <a:rPr lang="en-US" sz="2400" dirty="0">
              <a:latin typeface="Times New Roman"/>
              <a:cs typeface="Times New Roman"/>
            </a:rPr>
            <a:t>The school librarian co-teaches with classroom </a:t>
          </a:r>
          <a:r>
            <a:rPr lang="en-US" sz="2400" dirty="0" smtClean="0">
              <a:latin typeface="Times New Roman"/>
              <a:cs typeface="Times New Roman"/>
            </a:rPr>
            <a:t>teacher using Authentic Teaching and Guided Inquiry </a:t>
          </a:r>
          <a:endParaRPr lang="en-US" sz="2400" dirty="0"/>
        </a:p>
      </dgm:t>
    </dgm:pt>
    <dgm:pt modelId="{33919B3B-64EE-4343-B9F2-22EFC298FB0B}" type="parTrans" cxnId="{EAE6E9FA-4B6A-3149-A8F8-678E268AFF3F}">
      <dgm:prSet/>
      <dgm:spPr/>
      <dgm:t>
        <a:bodyPr/>
        <a:lstStyle/>
        <a:p>
          <a:endParaRPr lang="en-US"/>
        </a:p>
      </dgm:t>
    </dgm:pt>
    <dgm:pt modelId="{F89BDCA3-CB43-924F-B99B-9EC2B31EF531}" type="sibTrans" cxnId="{EAE6E9FA-4B6A-3149-A8F8-678E268AFF3F}">
      <dgm:prSet/>
      <dgm:spPr/>
      <dgm:t>
        <a:bodyPr/>
        <a:lstStyle/>
        <a:p>
          <a:endParaRPr lang="en-US"/>
        </a:p>
      </dgm:t>
    </dgm:pt>
    <dgm:pt modelId="{8308A02E-7D83-2C4F-96ED-BE184A1A28BB}">
      <dgm:prSet custT="1"/>
      <dgm:spPr/>
      <dgm:t>
        <a:bodyPr/>
        <a:lstStyle/>
        <a:p>
          <a:r>
            <a:rPr lang="en-US" sz="2400" dirty="0">
              <a:latin typeface="Times New Roman"/>
              <a:cs typeface="Times New Roman"/>
            </a:rPr>
            <a:t>The school librarian engages with action </a:t>
          </a:r>
          <a:r>
            <a:rPr lang="en-US" sz="2400" dirty="0" smtClean="0">
              <a:latin typeface="Times New Roman"/>
              <a:cs typeface="Times New Roman"/>
            </a:rPr>
            <a:t>research using data collection methods, e.g., observation &amp; journaling, interviews, focus groups, descriptive statistics</a:t>
          </a:r>
          <a:endParaRPr lang="en-US" sz="2400" dirty="0">
            <a:latin typeface="Times New Roman"/>
            <a:cs typeface="Times New Roman"/>
          </a:endParaRPr>
        </a:p>
      </dgm:t>
    </dgm:pt>
    <dgm:pt modelId="{14443327-BB3D-5548-8ADC-92D8D59D6CA0}" type="parTrans" cxnId="{FF9B63C3-3892-AC49-88AC-349BEF63949C}">
      <dgm:prSet/>
      <dgm:spPr/>
      <dgm:t>
        <a:bodyPr/>
        <a:lstStyle/>
        <a:p>
          <a:endParaRPr lang="en-US"/>
        </a:p>
      </dgm:t>
    </dgm:pt>
    <dgm:pt modelId="{72234904-CF02-C248-AFC3-72C8EE96B965}" type="sibTrans" cxnId="{FF9B63C3-3892-AC49-88AC-349BEF63949C}">
      <dgm:prSet/>
      <dgm:spPr/>
      <dgm:t>
        <a:bodyPr/>
        <a:lstStyle/>
        <a:p>
          <a:endParaRPr lang="en-US"/>
        </a:p>
      </dgm:t>
    </dgm:pt>
    <dgm:pt modelId="{DA49C68B-BE29-4944-B947-B90956E14687}">
      <dgm:prSet custT="1"/>
      <dgm:spPr/>
      <dgm:t>
        <a:bodyPr/>
        <a:lstStyle/>
        <a:p>
          <a:r>
            <a:rPr lang="en-US" sz="2400" dirty="0" smtClean="0">
              <a:latin typeface="Times New Roman"/>
              <a:cs typeface="Times New Roman"/>
            </a:rPr>
            <a:t>Researcher </a:t>
          </a:r>
          <a:r>
            <a:rPr lang="en-US" sz="2400" dirty="0">
              <a:latin typeface="Times New Roman"/>
              <a:cs typeface="Times New Roman"/>
            </a:rPr>
            <a:t>trains </a:t>
          </a:r>
          <a:r>
            <a:rPr lang="en-US" sz="2400" dirty="0" smtClean="0">
              <a:latin typeface="Times New Roman"/>
              <a:cs typeface="Times New Roman"/>
            </a:rPr>
            <a:t>librarians to conduct action research to identify a problem and use formal research methods collect and analyze evidence.</a:t>
          </a:r>
        </a:p>
        <a:p>
          <a:r>
            <a:rPr lang="en-US" sz="2400" dirty="0" smtClean="0">
              <a:latin typeface="Times New Roman"/>
              <a:cs typeface="Times New Roman"/>
            </a:rPr>
            <a:t>Researcher conducts formal research</a:t>
          </a:r>
          <a:endParaRPr lang="en-US" sz="2400" dirty="0">
            <a:latin typeface="Times New Roman"/>
            <a:cs typeface="Times New Roman"/>
          </a:endParaRPr>
        </a:p>
      </dgm:t>
    </dgm:pt>
    <dgm:pt modelId="{D7B78113-8349-E946-9078-237B3F95C321}" type="parTrans" cxnId="{F0C2A025-0DC4-E746-9FE9-283813CC783E}">
      <dgm:prSet/>
      <dgm:spPr/>
      <dgm:t>
        <a:bodyPr/>
        <a:lstStyle/>
        <a:p>
          <a:endParaRPr lang="en-US"/>
        </a:p>
      </dgm:t>
    </dgm:pt>
    <dgm:pt modelId="{96964E94-B13C-AC4D-AD30-F2DACEA1D550}" type="sibTrans" cxnId="{F0C2A025-0DC4-E746-9FE9-283813CC783E}">
      <dgm:prSet/>
      <dgm:spPr/>
      <dgm:t>
        <a:bodyPr/>
        <a:lstStyle/>
        <a:p>
          <a:endParaRPr lang="en-US"/>
        </a:p>
      </dgm:t>
    </dgm:pt>
    <dgm:pt modelId="{299ED972-A20F-E34C-8A97-CBF9F34A55F8}" type="pres">
      <dgm:prSet presAssocID="{46002EDB-FFAF-4A44-8C1D-3E7D2400C5C0}" presName="rootnode" presStyleCnt="0">
        <dgm:presLayoutVars>
          <dgm:chMax/>
          <dgm:chPref/>
          <dgm:dir/>
          <dgm:animLvl val="lvl"/>
        </dgm:presLayoutVars>
      </dgm:prSet>
      <dgm:spPr/>
      <dgm:t>
        <a:bodyPr/>
        <a:lstStyle/>
        <a:p>
          <a:endParaRPr lang="en-US"/>
        </a:p>
      </dgm:t>
    </dgm:pt>
    <dgm:pt modelId="{4AFD0051-BFDA-F94C-AD89-292E291713B7}" type="pres">
      <dgm:prSet presAssocID="{199CAB2F-641C-5048-B0C0-4A26788A16F1}" presName="composite" presStyleCnt="0"/>
      <dgm:spPr/>
    </dgm:pt>
    <dgm:pt modelId="{102DBC08-B668-E041-90FB-222BFBA6B18D}" type="pres">
      <dgm:prSet presAssocID="{199CAB2F-641C-5048-B0C0-4A26788A16F1}" presName="LShape" presStyleLbl="alignNode1" presStyleIdx="0" presStyleCnt="5"/>
      <dgm:spPr/>
    </dgm:pt>
    <dgm:pt modelId="{604E8489-66BB-D046-A7CA-ED6B7396AC00}" type="pres">
      <dgm:prSet presAssocID="{199CAB2F-641C-5048-B0C0-4A26788A16F1}" presName="ParentText" presStyleLbl="revTx" presStyleIdx="0" presStyleCnt="3">
        <dgm:presLayoutVars>
          <dgm:chMax val="0"/>
          <dgm:chPref val="0"/>
          <dgm:bulletEnabled val="1"/>
        </dgm:presLayoutVars>
      </dgm:prSet>
      <dgm:spPr/>
      <dgm:t>
        <a:bodyPr/>
        <a:lstStyle/>
        <a:p>
          <a:endParaRPr lang="en-US"/>
        </a:p>
      </dgm:t>
    </dgm:pt>
    <dgm:pt modelId="{195AE6AB-615E-F948-B566-144FB5E25D9C}" type="pres">
      <dgm:prSet presAssocID="{199CAB2F-641C-5048-B0C0-4A26788A16F1}" presName="Triangle" presStyleLbl="alignNode1" presStyleIdx="1" presStyleCnt="5"/>
      <dgm:spPr/>
    </dgm:pt>
    <dgm:pt modelId="{99882C6D-41CE-4940-839B-CEF0480797FC}" type="pres">
      <dgm:prSet presAssocID="{F89BDCA3-CB43-924F-B99B-9EC2B31EF531}" presName="sibTrans" presStyleCnt="0"/>
      <dgm:spPr/>
    </dgm:pt>
    <dgm:pt modelId="{2256889F-3DDF-AA4E-9DEC-14AEB6C53483}" type="pres">
      <dgm:prSet presAssocID="{F89BDCA3-CB43-924F-B99B-9EC2B31EF531}" presName="space" presStyleCnt="0"/>
      <dgm:spPr/>
    </dgm:pt>
    <dgm:pt modelId="{D47D3AF0-2191-184C-BF4C-1661CC435BF9}" type="pres">
      <dgm:prSet presAssocID="{8308A02E-7D83-2C4F-96ED-BE184A1A28BB}" presName="composite" presStyleCnt="0"/>
      <dgm:spPr/>
    </dgm:pt>
    <dgm:pt modelId="{A4C61661-FDC6-B748-9B2B-4EBD3A8794A5}" type="pres">
      <dgm:prSet presAssocID="{8308A02E-7D83-2C4F-96ED-BE184A1A28BB}" presName="LShape" presStyleLbl="alignNode1" presStyleIdx="2" presStyleCnt="5"/>
      <dgm:spPr/>
    </dgm:pt>
    <dgm:pt modelId="{1BC118DA-B8ED-554D-9E0B-0969C06D991A}" type="pres">
      <dgm:prSet presAssocID="{8308A02E-7D83-2C4F-96ED-BE184A1A28BB}" presName="ParentText" presStyleLbl="revTx" presStyleIdx="1" presStyleCnt="3" custScaleX="98023">
        <dgm:presLayoutVars>
          <dgm:chMax val="0"/>
          <dgm:chPref val="0"/>
          <dgm:bulletEnabled val="1"/>
        </dgm:presLayoutVars>
      </dgm:prSet>
      <dgm:spPr/>
      <dgm:t>
        <a:bodyPr/>
        <a:lstStyle/>
        <a:p>
          <a:endParaRPr lang="en-US"/>
        </a:p>
      </dgm:t>
    </dgm:pt>
    <dgm:pt modelId="{9A7D0DA8-8CE3-A84B-9646-5594184B9703}" type="pres">
      <dgm:prSet presAssocID="{8308A02E-7D83-2C4F-96ED-BE184A1A28BB}" presName="Triangle" presStyleLbl="alignNode1" presStyleIdx="3" presStyleCnt="5"/>
      <dgm:spPr/>
    </dgm:pt>
    <dgm:pt modelId="{D26824DA-4AAE-7D4E-AE44-1FA53C57785A}" type="pres">
      <dgm:prSet presAssocID="{72234904-CF02-C248-AFC3-72C8EE96B965}" presName="sibTrans" presStyleCnt="0"/>
      <dgm:spPr/>
    </dgm:pt>
    <dgm:pt modelId="{BD45CB90-6A4E-484E-AD20-89C7F2737B2A}" type="pres">
      <dgm:prSet presAssocID="{72234904-CF02-C248-AFC3-72C8EE96B965}" presName="space" presStyleCnt="0"/>
      <dgm:spPr/>
    </dgm:pt>
    <dgm:pt modelId="{6B52CBA2-1E75-6349-9EAE-AF34CE13A18E}" type="pres">
      <dgm:prSet presAssocID="{DA49C68B-BE29-4944-B947-B90956E14687}" presName="composite" presStyleCnt="0"/>
      <dgm:spPr/>
    </dgm:pt>
    <dgm:pt modelId="{9DA27856-7FCF-0B47-B4B3-07774866BC74}" type="pres">
      <dgm:prSet presAssocID="{DA49C68B-BE29-4944-B947-B90956E14687}" presName="LShape" presStyleLbl="alignNode1" presStyleIdx="4" presStyleCnt="5"/>
      <dgm:spPr/>
    </dgm:pt>
    <dgm:pt modelId="{D5E5642E-8470-4542-A2EF-99E115C94A86}" type="pres">
      <dgm:prSet presAssocID="{DA49C68B-BE29-4944-B947-B90956E14687}" presName="ParentText" presStyleLbl="revTx" presStyleIdx="2" presStyleCnt="3" custScaleY="119319" custLinFactNeighborX="-267" custLinFactNeighborY="9731">
        <dgm:presLayoutVars>
          <dgm:chMax val="0"/>
          <dgm:chPref val="0"/>
          <dgm:bulletEnabled val="1"/>
        </dgm:presLayoutVars>
      </dgm:prSet>
      <dgm:spPr/>
      <dgm:t>
        <a:bodyPr/>
        <a:lstStyle/>
        <a:p>
          <a:endParaRPr lang="en-US"/>
        </a:p>
      </dgm:t>
    </dgm:pt>
  </dgm:ptLst>
  <dgm:cxnLst>
    <dgm:cxn modelId="{C18C0E17-3EA4-EF4F-B791-64B1775A6D9E}" type="presOf" srcId="{8308A02E-7D83-2C4F-96ED-BE184A1A28BB}" destId="{1BC118DA-B8ED-554D-9E0B-0969C06D991A}" srcOrd="0" destOrd="0" presId="urn:microsoft.com/office/officeart/2009/3/layout/StepUpProcess"/>
    <dgm:cxn modelId="{82367A2D-0A50-EF40-AC86-E6DEB828D4EA}" type="presOf" srcId="{DA49C68B-BE29-4944-B947-B90956E14687}" destId="{D5E5642E-8470-4542-A2EF-99E115C94A86}" srcOrd="0" destOrd="0" presId="urn:microsoft.com/office/officeart/2009/3/layout/StepUpProcess"/>
    <dgm:cxn modelId="{C72F8B64-77C4-5144-9AB2-68E26EFA86A0}" type="presOf" srcId="{46002EDB-FFAF-4A44-8C1D-3E7D2400C5C0}" destId="{299ED972-A20F-E34C-8A97-CBF9F34A55F8}" srcOrd="0" destOrd="0" presId="urn:microsoft.com/office/officeart/2009/3/layout/StepUpProcess"/>
    <dgm:cxn modelId="{66F79085-2F22-FB4A-B012-598EB42ADC9B}" type="presOf" srcId="{199CAB2F-641C-5048-B0C0-4A26788A16F1}" destId="{604E8489-66BB-D046-A7CA-ED6B7396AC00}" srcOrd="0" destOrd="0" presId="urn:microsoft.com/office/officeart/2009/3/layout/StepUpProcess"/>
    <dgm:cxn modelId="{F0C2A025-0DC4-E746-9FE9-283813CC783E}" srcId="{46002EDB-FFAF-4A44-8C1D-3E7D2400C5C0}" destId="{DA49C68B-BE29-4944-B947-B90956E14687}" srcOrd="2" destOrd="0" parTransId="{D7B78113-8349-E946-9078-237B3F95C321}" sibTransId="{96964E94-B13C-AC4D-AD30-F2DACEA1D550}"/>
    <dgm:cxn modelId="{EAE6E9FA-4B6A-3149-A8F8-678E268AFF3F}" srcId="{46002EDB-FFAF-4A44-8C1D-3E7D2400C5C0}" destId="{199CAB2F-641C-5048-B0C0-4A26788A16F1}" srcOrd="0" destOrd="0" parTransId="{33919B3B-64EE-4343-B9F2-22EFC298FB0B}" sibTransId="{F89BDCA3-CB43-924F-B99B-9EC2B31EF531}"/>
    <dgm:cxn modelId="{FF9B63C3-3892-AC49-88AC-349BEF63949C}" srcId="{46002EDB-FFAF-4A44-8C1D-3E7D2400C5C0}" destId="{8308A02E-7D83-2C4F-96ED-BE184A1A28BB}" srcOrd="1" destOrd="0" parTransId="{14443327-BB3D-5548-8ADC-92D8D59D6CA0}" sibTransId="{72234904-CF02-C248-AFC3-72C8EE96B965}"/>
    <dgm:cxn modelId="{9DDEA2DF-D709-3343-9A70-93E4E95D8379}" type="presParOf" srcId="{299ED972-A20F-E34C-8A97-CBF9F34A55F8}" destId="{4AFD0051-BFDA-F94C-AD89-292E291713B7}" srcOrd="0" destOrd="0" presId="urn:microsoft.com/office/officeart/2009/3/layout/StepUpProcess"/>
    <dgm:cxn modelId="{BD2307CF-8940-6846-967A-54B432949283}" type="presParOf" srcId="{4AFD0051-BFDA-F94C-AD89-292E291713B7}" destId="{102DBC08-B668-E041-90FB-222BFBA6B18D}" srcOrd="0" destOrd="0" presId="urn:microsoft.com/office/officeart/2009/3/layout/StepUpProcess"/>
    <dgm:cxn modelId="{77FCFF70-6A06-5649-8BE4-6405CB8F2311}" type="presParOf" srcId="{4AFD0051-BFDA-F94C-AD89-292E291713B7}" destId="{604E8489-66BB-D046-A7CA-ED6B7396AC00}" srcOrd="1" destOrd="0" presId="urn:microsoft.com/office/officeart/2009/3/layout/StepUpProcess"/>
    <dgm:cxn modelId="{10B66365-7C39-914A-802D-A6B68DC0342E}" type="presParOf" srcId="{4AFD0051-BFDA-F94C-AD89-292E291713B7}" destId="{195AE6AB-615E-F948-B566-144FB5E25D9C}" srcOrd="2" destOrd="0" presId="urn:microsoft.com/office/officeart/2009/3/layout/StepUpProcess"/>
    <dgm:cxn modelId="{2FBA235A-90E6-8C45-8A2E-9C5FF916BA64}" type="presParOf" srcId="{299ED972-A20F-E34C-8A97-CBF9F34A55F8}" destId="{99882C6D-41CE-4940-839B-CEF0480797FC}" srcOrd="1" destOrd="0" presId="urn:microsoft.com/office/officeart/2009/3/layout/StepUpProcess"/>
    <dgm:cxn modelId="{346292F5-0B1C-7D43-949F-63FFC56757E3}" type="presParOf" srcId="{99882C6D-41CE-4940-839B-CEF0480797FC}" destId="{2256889F-3DDF-AA4E-9DEC-14AEB6C53483}" srcOrd="0" destOrd="0" presId="urn:microsoft.com/office/officeart/2009/3/layout/StepUpProcess"/>
    <dgm:cxn modelId="{4D17B7A8-64B3-B64A-8D2D-CF39FFDAA0E7}" type="presParOf" srcId="{299ED972-A20F-E34C-8A97-CBF9F34A55F8}" destId="{D47D3AF0-2191-184C-BF4C-1661CC435BF9}" srcOrd="2" destOrd="0" presId="urn:microsoft.com/office/officeart/2009/3/layout/StepUpProcess"/>
    <dgm:cxn modelId="{8964A5B5-C1D7-F745-948D-D7205475BF14}" type="presParOf" srcId="{D47D3AF0-2191-184C-BF4C-1661CC435BF9}" destId="{A4C61661-FDC6-B748-9B2B-4EBD3A8794A5}" srcOrd="0" destOrd="0" presId="urn:microsoft.com/office/officeart/2009/3/layout/StepUpProcess"/>
    <dgm:cxn modelId="{BC0ACEBF-46A9-A24A-81F7-566DE2A4FA18}" type="presParOf" srcId="{D47D3AF0-2191-184C-BF4C-1661CC435BF9}" destId="{1BC118DA-B8ED-554D-9E0B-0969C06D991A}" srcOrd="1" destOrd="0" presId="urn:microsoft.com/office/officeart/2009/3/layout/StepUpProcess"/>
    <dgm:cxn modelId="{8C252E66-8E9D-EE43-B659-203CDBA7EAF1}" type="presParOf" srcId="{D47D3AF0-2191-184C-BF4C-1661CC435BF9}" destId="{9A7D0DA8-8CE3-A84B-9646-5594184B9703}" srcOrd="2" destOrd="0" presId="urn:microsoft.com/office/officeart/2009/3/layout/StepUpProcess"/>
    <dgm:cxn modelId="{5D8E0076-761F-5D46-98E1-7BB73F4B3015}" type="presParOf" srcId="{299ED972-A20F-E34C-8A97-CBF9F34A55F8}" destId="{D26824DA-4AAE-7D4E-AE44-1FA53C57785A}" srcOrd="3" destOrd="0" presId="urn:microsoft.com/office/officeart/2009/3/layout/StepUpProcess"/>
    <dgm:cxn modelId="{346CDDF7-4D6D-7A49-91A2-8B6D714639EB}" type="presParOf" srcId="{D26824DA-4AAE-7D4E-AE44-1FA53C57785A}" destId="{BD45CB90-6A4E-484E-AD20-89C7F2737B2A}" srcOrd="0" destOrd="0" presId="urn:microsoft.com/office/officeart/2009/3/layout/StepUpProcess"/>
    <dgm:cxn modelId="{2F3528B3-72B1-2940-938B-ABF8998DEA64}" type="presParOf" srcId="{299ED972-A20F-E34C-8A97-CBF9F34A55F8}" destId="{6B52CBA2-1E75-6349-9EAE-AF34CE13A18E}" srcOrd="4" destOrd="0" presId="urn:microsoft.com/office/officeart/2009/3/layout/StepUpProcess"/>
    <dgm:cxn modelId="{F54AFA2F-C060-3C47-AED7-7F2CA0323D3E}" type="presParOf" srcId="{6B52CBA2-1E75-6349-9EAE-AF34CE13A18E}" destId="{9DA27856-7FCF-0B47-B4B3-07774866BC74}" srcOrd="0" destOrd="0" presId="urn:microsoft.com/office/officeart/2009/3/layout/StepUpProcess"/>
    <dgm:cxn modelId="{1C0526FD-EC76-F848-8F96-75580ECFDF30}" type="presParOf" srcId="{6B52CBA2-1E75-6349-9EAE-AF34CE13A18E}" destId="{D5E5642E-8470-4542-A2EF-99E115C94A86}"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70F6F0-ADD4-3646-9FA2-03A43FD83947}">
      <dsp:nvSpPr>
        <dsp:cNvPr id="0" name=""/>
        <dsp:cNvSpPr/>
      </dsp:nvSpPr>
      <dsp:spPr>
        <a:xfrm>
          <a:off x="1065018" y="751738"/>
          <a:ext cx="4391764" cy="4391764"/>
        </a:xfrm>
        <a:prstGeom prst="blockArc">
          <a:avLst>
            <a:gd name="adj1" fmla="val 8300594"/>
            <a:gd name="adj2" fmla="val 16609667"/>
            <a:gd name="adj3" fmla="val 4635"/>
          </a:avLst>
        </a:prstGeom>
        <a:gradFill rotWithShape="0">
          <a:gsLst>
            <a:gs pos="0">
              <a:schemeClr val="accent1">
                <a:tint val="60000"/>
                <a:hueOff val="0"/>
                <a:satOff val="0"/>
                <a:lumOff val="0"/>
                <a:alphaOff val="0"/>
                <a:shade val="45000"/>
                <a:satMod val="155000"/>
              </a:schemeClr>
            </a:gs>
            <a:gs pos="60000">
              <a:schemeClr val="accent1">
                <a:tint val="60000"/>
                <a:hueOff val="0"/>
                <a:satOff val="0"/>
                <a:lumOff val="0"/>
                <a:alphaOff val="0"/>
                <a:shade val="95000"/>
                <a:satMod val="150000"/>
              </a:schemeClr>
            </a:gs>
            <a:gs pos="100000">
              <a:schemeClr val="accent1">
                <a:tint val="60000"/>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FCBC984A-9D86-2F4C-B4E6-395E9501FA90}">
      <dsp:nvSpPr>
        <dsp:cNvPr id="0" name=""/>
        <dsp:cNvSpPr/>
      </dsp:nvSpPr>
      <dsp:spPr>
        <a:xfrm>
          <a:off x="1302946" y="1156903"/>
          <a:ext cx="4391764" cy="4391764"/>
        </a:xfrm>
        <a:prstGeom prst="blockArc">
          <a:avLst>
            <a:gd name="adj1" fmla="val 1803044"/>
            <a:gd name="adj2" fmla="val 8962498"/>
            <a:gd name="adj3" fmla="val 4635"/>
          </a:avLst>
        </a:prstGeom>
        <a:gradFill rotWithShape="0">
          <a:gsLst>
            <a:gs pos="0">
              <a:schemeClr val="accent1">
                <a:tint val="60000"/>
                <a:hueOff val="0"/>
                <a:satOff val="0"/>
                <a:lumOff val="0"/>
                <a:alphaOff val="0"/>
                <a:shade val="45000"/>
                <a:satMod val="155000"/>
              </a:schemeClr>
            </a:gs>
            <a:gs pos="60000">
              <a:schemeClr val="accent1">
                <a:tint val="60000"/>
                <a:hueOff val="0"/>
                <a:satOff val="0"/>
                <a:lumOff val="0"/>
                <a:alphaOff val="0"/>
                <a:shade val="95000"/>
                <a:satMod val="150000"/>
              </a:schemeClr>
            </a:gs>
            <a:gs pos="100000">
              <a:schemeClr val="accent1">
                <a:tint val="60000"/>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B5DA0480-25E6-6D46-9A45-4F99C0521961}">
      <dsp:nvSpPr>
        <dsp:cNvPr id="0" name=""/>
        <dsp:cNvSpPr/>
      </dsp:nvSpPr>
      <dsp:spPr>
        <a:xfrm>
          <a:off x="1542826" y="755348"/>
          <a:ext cx="4391764" cy="4391764"/>
        </a:xfrm>
        <a:prstGeom prst="blockArc">
          <a:avLst>
            <a:gd name="adj1" fmla="val 15842276"/>
            <a:gd name="adj2" fmla="val 2452146"/>
            <a:gd name="adj3" fmla="val 4635"/>
          </a:avLst>
        </a:prstGeom>
        <a:gradFill rotWithShape="0">
          <a:gsLst>
            <a:gs pos="0">
              <a:schemeClr val="accent1">
                <a:tint val="60000"/>
                <a:hueOff val="0"/>
                <a:satOff val="0"/>
                <a:lumOff val="0"/>
                <a:alphaOff val="0"/>
                <a:shade val="45000"/>
                <a:satMod val="155000"/>
              </a:schemeClr>
            </a:gs>
            <a:gs pos="60000">
              <a:schemeClr val="accent1">
                <a:tint val="60000"/>
                <a:hueOff val="0"/>
                <a:satOff val="0"/>
                <a:lumOff val="0"/>
                <a:alphaOff val="0"/>
                <a:shade val="95000"/>
                <a:satMod val="150000"/>
              </a:schemeClr>
            </a:gs>
            <a:gs pos="100000">
              <a:schemeClr val="accent1">
                <a:tint val="60000"/>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6A4E40F6-14C1-2440-A2BC-76EB8B9B7B4D}">
      <dsp:nvSpPr>
        <dsp:cNvPr id="0" name=""/>
        <dsp:cNvSpPr/>
      </dsp:nvSpPr>
      <dsp:spPr>
        <a:xfrm>
          <a:off x="761999" y="1436504"/>
          <a:ext cx="5420559" cy="2392173"/>
        </a:xfrm>
        <a:prstGeom prst="ellipse">
          <a:avLst/>
        </a:prstGeom>
        <a:solidFill>
          <a:srgbClr val="A0A0A0"/>
        </a:solidFill>
        <a:ln>
          <a:solidFill>
            <a:schemeClr val="bg1">
              <a:lumMod val="65000"/>
            </a:schemeClr>
          </a:solid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a:solidFill>
                <a:schemeClr val="bg1"/>
              </a:solidFill>
              <a:latin typeface="Arial Black"/>
              <a:cs typeface="Arial Black"/>
            </a:rPr>
            <a:t/>
          </a:r>
          <a:br>
            <a:rPr lang="en-US" sz="1400" b="1" kern="1200" dirty="0">
              <a:solidFill>
                <a:schemeClr val="bg1"/>
              </a:solidFill>
              <a:latin typeface="Arial Black"/>
              <a:cs typeface="Arial Black"/>
            </a:rPr>
          </a:br>
          <a:r>
            <a:rPr lang="en-US" sz="2800" b="1" kern="1200" dirty="0">
              <a:solidFill>
                <a:schemeClr val="accent1"/>
              </a:solidFill>
              <a:latin typeface="Times New Roman"/>
              <a:cs typeface="Times New Roman"/>
            </a:rPr>
            <a:t>Instruction</a:t>
          </a:r>
          <a:br>
            <a:rPr lang="en-US" sz="2800" b="1" kern="1200" dirty="0">
              <a:solidFill>
                <a:schemeClr val="accent1"/>
              </a:solidFill>
              <a:latin typeface="Times New Roman"/>
              <a:cs typeface="Times New Roman"/>
            </a:rPr>
          </a:br>
          <a:r>
            <a:rPr lang="en-US" sz="2800" b="1" kern="1200" dirty="0" smtClean="0">
              <a:solidFill>
                <a:schemeClr val="accent1"/>
              </a:solidFill>
              <a:latin typeface="Times New Roman"/>
              <a:cs typeface="Times New Roman"/>
            </a:rPr>
            <a:t>Library Service Output</a:t>
          </a:r>
          <a:br>
            <a:rPr lang="en-US" sz="2800" b="1" kern="1200" dirty="0" smtClean="0">
              <a:solidFill>
                <a:schemeClr val="accent1"/>
              </a:solidFill>
              <a:latin typeface="Times New Roman"/>
              <a:cs typeface="Times New Roman"/>
            </a:rPr>
          </a:br>
          <a:r>
            <a:rPr lang="en-US" sz="2800" b="1" kern="1200" dirty="0" smtClean="0">
              <a:solidFill>
                <a:schemeClr val="tx1"/>
              </a:solidFill>
              <a:latin typeface="Times New Roman"/>
              <a:cs typeface="Times New Roman"/>
            </a:rPr>
            <a:t>[Student learning Outcome]</a:t>
          </a:r>
          <a:r>
            <a:rPr lang="en-US" sz="2800" b="1" kern="1200" dirty="0">
              <a:solidFill>
                <a:schemeClr val="tx1"/>
              </a:solidFill>
              <a:latin typeface="Times New Roman"/>
              <a:cs typeface="Times New Roman"/>
            </a:rPr>
            <a:t/>
          </a:r>
          <a:br>
            <a:rPr lang="en-US" sz="2800" b="1" kern="1200" dirty="0">
              <a:solidFill>
                <a:schemeClr val="tx1"/>
              </a:solidFill>
              <a:latin typeface="Times New Roman"/>
              <a:cs typeface="Times New Roman"/>
            </a:rPr>
          </a:br>
          <a:endParaRPr lang="en-US" sz="2800" b="1" kern="1200" dirty="0">
            <a:solidFill>
              <a:schemeClr val="tx1"/>
            </a:solidFill>
            <a:latin typeface="Times New Roman"/>
            <a:cs typeface="Times New Roman"/>
          </a:endParaRPr>
        </a:p>
      </dsp:txBody>
      <dsp:txXfrm>
        <a:off x="1555821" y="1786830"/>
        <a:ext cx="3832915" cy="1691521"/>
      </dsp:txXfrm>
    </dsp:sp>
    <dsp:sp modelId="{64B83574-6ACA-1648-83A3-481EFBD9270F}">
      <dsp:nvSpPr>
        <dsp:cNvPr id="0" name=""/>
        <dsp:cNvSpPr/>
      </dsp:nvSpPr>
      <dsp:spPr>
        <a:xfrm>
          <a:off x="1731739" y="-107928"/>
          <a:ext cx="3568338" cy="1851546"/>
        </a:xfrm>
        <a:prstGeom prst="ellipse">
          <a:avLst/>
        </a:prstGeom>
        <a:solidFill>
          <a:srgbClr val="A0A0A0"/>
        </a:soli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a:solidFill>
                <a:schemeClr val="accent1"/>
              </a:solidFill>
              <a:latin typeface="Times New Roman"/>
              <a:cs typeface="Times New Roman"/>
            </a:rPr>
            <a:t>Learning</a:t>
          </a:r>
          <a:br>
            <a:rPr lang="en-US" sz="2800" b="1" kern="1200" dirty="0">
              <a:solidFill>
                <a:schemeClr val="accent1"/>
              </a:solidFill>
              <a:latin typeface="Times New Roman"/>
              <a:cs typeface="Times New Roman"/>
            </a:rPr>
          </a:br>
          <a:r>
            <a:rPr lang="en-US" sz="2800" b="1" kern="1200" dirty="0">
              <a:solidFill>
                <a:schemeClr val="accent1"/>
              </a:solidFill>
              <a:latin typeface="Times New Roman"/>
              <a:cs typeface="Times New Roman"/>
            </a:rPr>
            <a:t>Environment</a:t>
          </a:r>
          <a:br>
            <a:rPr lang="en-US" sz="2800" b="1" kern="1200" dirty="0">
              <a:solidFill>
                <a:schemeClr val="accent1"/>
              </a:solidFill>
              <a:latin typeface="Times New Roman"/>
              <a:cs typeface="Times New Roman"/>
            </a:rPr>
          </a:br>
          <a:r>
            <a:rPr lang="en-US" sz="2800" b="1" kern="1200" dirty="0">
              <a:solidFill>
                <a:schemeClr val="tx1"/>
              </a:solidFill>
              <a:latin typeface="Times New Roman"/>
              <a:cs typeface="Times New Roman"/>
            </a:rPr>
            <a:t>[</a:t>
          </a:r>
          <a:r>
            <a:rPr lang="en-US" sz="2800" b="1" kern="1200" dirty="0" smtClean="0">
              <a:solidFill>
                <a:schemeClr val="tx1"/>
              </a:solidFill>
              <a:latin typeface="Times New Roman"/>
              <a:cs typeface="Times New Roman"/>
            </a:rPr>
            <a:t>Facility Input]</a:t>
          </a:r>
          <a:endParaRPr lang="en-US" sz="2800" b="1" kern="1200" dirty="0">
            <a:solidFill>
              <a:schemeClr val="tx1"/>
            </a:solidFill>
            <a:latin typeface="Times New Roman"/>
            <a:cs typeface="Times New Roman"/>
          </a:endParaRPr>
        </a:p>
      </dsp:txBody>
      <dsp:txXfrm>
        <a:off x="2254310" y="163225"/>
        <a:ext cx="2523196" cy="1309240"/>
      </dsp:txXfrm>
    </dsp:sp>
    <dsp:sp modelId="{62B26524-0204-2643-9A6D-2E7A11EC5BBB}">
      <dsp:nvSpPr>
        <dsp:cNvPr id="0" name=""/>
        <dsp:cNvSpPr/>
      </dsp:nvSpPr>
      <dsp:spPr>
        <a:xfrm>
          <a:off x="3581400" y="3428994"/>
          <a:ext cx="3558724" cy="1851546"/>
        </a:xfrm>
        <a:prstGeom prst="ellipse">
          <a:avLst/>
        </a:prstGeom>
        <a:solidFill>
          <a:srgbClr val="A0A0A0"/>
        </a:soli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a:solidFill>
                <a:schemeClr val="accent1"/>
              </a:solidFill>
              <a:latin typeface="Times New Roman"/>
              <a:cs typeface="Times New Roman"/>
            </a:rPr>
            <a:t>Learning Materials</a:t>
          </a:r>
          <a:br>
            <a:rPr lang="en-US" sz="2800" b="1" kern="1200" dirty="0">
              <a:solidFill>
                <a:schemeClr val="accent1"/>
              </a:solidFill>
              <a:latin typeface="Times New Roman"/>
              <a:cs typeface="Times New Roman"/>
            </a:rPr>
          </a:br>
          <a:r>
            <a:rPr lang="en-US" sz="2800" b="1" kern="1200" dirty="0">
              <a:solidFill>
                <a:schemeClr val="tx1"/>
              </a:solidFill>
              <a:latin typeface="Times New Roman"/>
              <a:cs typeface="Times New Roman"/>
            </a:rPr>
            <a:t>[</a:t>
          </a:r>
          <a:r>
            <a:rPr lang="en-US" sz="2800" b="1" kern="1200" dirty="0" smtClean="0">
              <a:solidFill>
                <a:schemeClr val="tx1"/>
              </a:solidFill>
              <a:latin typeface="Times New Roman"/>
              <a:cs typeface="Times New Roman"/>
            </a:rPr>
            <a:t>Collection Input]</a:t>
          </a:r>
          <a:endParaRPr lang="en-US" sz="2800" b="1" kern="1200" dirty="0">
            <a:solidFill>
              <a:schemeClr val="tx1"/>
            </a:solidFill>
            <a:latin typeface="Times New Roman"/>
            <a:cs typeface="Times New Roman"/>
          </a:endParaRPr>
        </a:p>
      </dsp:txBody>
      <dsp:txXfrm>
        <a:off x="4102563" y="3700147"/>
        <a:ext cx="2516398" cy="1309240"/>
      </dsp:txXfrm>
    </dsp:sp>
    <dsp:sp modelId="{186F6D3F-10AD-C94F-A7B9-5AF1A41C9A40}">
      <dsp:nvSpPr>
        <dsp:cNvPr id="0" name=""/>
        <dsp:cNvSpPr/>
      </dsp:nvSpPr>
      <dsp:spPr>
        <a:xfrm>
          <a:off x="-142485" y="3447550"/>
          <a:ext cx="3601560" cy="1851546"/>
        </a:xfrm>
        <a:prstGeom prst="ellipse">
          <a:avLst/>
        </a:prstGeom>
        <a:solidFill>
          <a:srgbClr val="A0A0A0"/>
        </a:soli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a:solidFill>
                <a:schemeClr val="accent1"/>
              </a:solidFill>
              <a:latin typeface="Times New Roman"/>
              <a:cs typeface="Times New Roman"/>
            </a:rPr>
            <a:t>Instructional</a:t>
          </a:r>
          <a:br>
            <a:rPr lang="en-US" sz="2800" b="1" kern="1200" dirty="0">
              <a:solidFill>
                <a:schemeClr val="accent1"/>
              </a:solidFill>
              <a:latin typeface="Times New Roman"/>
              <a:cs typeface="Times New Roman"/>
            </a:rPr>
          </a:br>
          <a:r>
            <a:rPr lang="en-US" sz="2800" b="1" kern="1200" dirty="0">
              <a:solidFill>
                <a:schemeClr val="accent1"/>
              </a:solidFill>
              <a:latin typeface="Times New Roman"/>
              <a:cs typeface="Times New Roman"/>
            </a:rPr>
            <a:t>Support</a:t>
          </a:r>
          <a:br>
            <a:rPr lang="en-US" sz="2800" b="1" kern="1200" dirty="0">
              <a:solidFill>
                <a:schemeClr val="accent1"/>
              </a:solidFill>
              <a:latin typeface="Times New Roman"/>
              <a:cs typeface="Times New Roman"/>
            </a:rPr>
          </a:br>
          <a:r>
            <a:rPr lang="en-US" sz="2800" b="1" kern="1200" dirty="0">
              <a:solidFill>
                <a:schemeClr val="tx1"/>
              </a:solidFill>
              <a:latin typeface="Times New Roman"/>
              <a:cs typeface="Times New Roman"/>
            </a:rPr>
            <a:t>[</a:t>
          </a:r>
          <a:r>
            <a:rPr lang="en-US" sz="2800" b="1" kern="1200" dirty="0" smtClean="0">
              <a:solidFill>
                <a:schemeClr val="tx1"/>
              </a:solidFill>
              <a:latin typeface="Times New Roman"/>
              <a:cs typeface="Times New Roman"/>
            </a:rPr>
            <a:t>Staffing Input]</a:t>
          </a:r>
          <a:endParaRPr lang="en-US" sz="2800" b="1" kern="1200" dirty="0">
            <a:solidFill>
              <a:schemeClr val="tx1"/>
            </a:solidFill>
            <a:latin typeface="Times New Roman"/>
            <a:cs typeface="Times New Roman"/>
          </a:endParaRPr>
        </a:p>
      </dsp:txBody>
      <dsp:txXfrm>
        <a:off x="384951" y="3718703"/>
        <a:ext cx="2546688" cy="1309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DBC08-B668-E041-90FB-222BFBA6B18D}">
      <dsp:nvSpPr>
        <dsp:cNvPr id="0" name=""/>
        <dsp:cNvSpPr/>
      </dsp:nvSpPr>
      <dsp:spPr>
        <a:xfrm rot="5400000">
          <a:off x="521140" y="1988427"/>
          <a:ext cx="1567838" cy="2608848"/>
        </a:xfrm>
        <a:prstGeom prst="corner">
          <a:avLst>
            <a:gd name="adj1" fmla="val 16120"/>
            <a:gd name="adj2" fmla="val 16110"/>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604E8489-66BB-D046-A7CA-ED6B7396AC00}">
      <dsp:nvSpPr>
        <dsp:cNvPr id="0" name=""/>
        <dsp:cNvSpPr/>
      </dsp:nvSpPr>
      <dsp:spPr>
        <a:xfrm>
          <a:off x="259429" y="2767911"/>
          <a:ext cx="2355282" cy="2064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a:latin typeface="Times New Roman"/>
              <a:cs typeface="Times New Roman"/>
            </a:rPr>
            <a:t>The school librarian co-teaches with classroom </a:t>
          </a:r>
          <a:r>
            <a:rPr lang="en-US" sz="2400" kern="1200" dirty="0" smtClean="0">
              <a:latin typeface="Times New Roman"/>
              <a:cs typeface="Times New Roman"/>
            </a:rPr>
            <a:t>teacher using Authentic Teaching and Guided Inquiry </a:t>
          </a:r>
          <a:endParaRPr lang="en-US" sz="2400" kern="1200" dirty="0"/>
        </a:p>
      </dsp:txBody>
      <dsp:txXfrm>
        <a:off x="259429" y="2767911"/>
        <a:ext cx="2355282" cy="2064543"/>
      </dsp:txXfrm>
    </dsp:sp>
    <dsp:sp modelId="{195AE6AB-615E-F948-B566-144FB5E25D9C}">
      <dsp:nvSpPr>
        <dsp:cNvPr id="0" name=""/>
        <dsp:cNvSpPr/>
      </dsp:nvSpPr>
      <dsp:spPr>
        <a:xfrm>
          <a:off x="2170319" y="1796361"/>
          <a:ext cx="444392" cy="444392"/>
        </a:xfrm>
        <a:prstGeom prst="triangle">
          <a:avLst>
            <a:gd name="adj" fmla="val 100000"/>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A4C61661-FDC6-B748-9B2B-4EBD3A8794A5}">
      <dsp:nvSpPr>
        <dsp:cNvPr id="0" name=""/>
        <dsp:cNvSpPr/>
      </dsp:nvSpPr>
      <dsp:spPr>
        <a:xfrm rot="5400000">
          <a:off x="3404466" y="1274945"/>
          <a:ext cx="1567838" cy="2608848"/>
        </a:xfrm>
        <a:prstGeom prst="corner">
          <a:avLst>
            <a:gd name="adj1" fmla="val 16120"/>
            <a:gd name="adj2" fmla="val 16110"/>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1BC118DA-B8ED-554D-9E0B-0969C06D991A}">
      <dsp:nvSpPr>
        <dsp:cNvPr id="0" name=""/>
        <dsp:cNvSpPr/>
      </dsp:nvSpPr>
      <dsp:spPr>
        <a:xfrm>
          <a:off x="3166037" y="2054429"/>
          <a:ext cx="2308718" cy="2064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a:latin typeface="Times New Roman"/>
              <a:cs typeface="Times New Roman"/>
            </a:rPr>
            <a:t>The school librarian engages with action </a:t>
          </a:r>
          <a:r>
            <a:rPr lang="en-US" sz="2400" kern="1200" dirty="0" smtClean="0">
              <a:latin typeface="Times New Roman"/>
              <a:cs typeface="Times New Roman"/>
            </a:rPr>
            <a:t>research using data collection methods, e.g., observation &amp; journaling, interviews, focus groups, descriptive statistics</a:t>
          </a:r>
          <a:endParaRPr lang="en-US" sz="2400" kern="1200" dirty="0">
            <a:latin typeface="Times New Roman"/>
            <a:cs typeface="Times New Roman"/>
          </a:endParaRPr>
        </a:p>
      </dsp:txBody>
      <dsp:txXfrm>
        <a:off x="3166037" y="2054429"/>
        <a:ext cx="2308718" cy="2064543"/>
      </dsp:txXfrm>
    </dsp:sp>
    <dsp:sp modelId="{9A7D0DA8-8CE3-A84B-9646-5594184B9703}">
      <dsp:nvSpPr>
        <dsp:cNvPr id="0" name=""/>
        <dsp:cNvSpPr/>
      </dsp:nvSpPr>
      <dsp:spPr>
        <a:xfrm>
          <a:off x="5053645" y="1082879"/>
          <a:ext cx="444392" cy="444392"/>
        </a:xfrm>
        <a:prstGeom prst="triangle">
          <a:avLst>
            <a:gd name="adj" fmla="val 100000"/>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9DA27856-7FCF-0B47-B4B3-07774866BC74}">
      <dsp:nvSpPr>
        <dsp:cNvPr id="0" name=""/>
        <dsp:cNvSpPr/>
      </dsp:nvSpPr>
      <dsp:spPr>
        <a:xfrm rot="5400000">
          <a:off x="6287792" y="362039"/>
          <a:ext cx="1567838" cy="2608848"/>
        </a:xfrm>
        <a:prstGeom prst="corner">
          <a:avLst>
            <a:gd name="adj1" fmla="val 16120"/>
            <a:gd name="adj2" fmla="val 16110"/>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D5E5642E-8470-4542-A2EF-99E115C94A86}">
      <dsp:nvSpPr>
        <dsp:cNvPr id="0" name=""/>
        <dsp:cNvSpPr/>
      </dsp:nvSpPr>
      <dsp:spPr>
        <a:xfrm>
          <a:off x="6019792" y="1142999"/>
          <a:ext cx="2355282" cy="24633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smtClean="0">
              <a:latin typeface="Times New Roman"/>
              <a:cs typeface="Times New Roman"/>
            </a:rPr>
            <a:t>Researcher </a:t>
          </a:r>
          <a:r>
            <a:rPr lang="en-US" sz="2400" kern="1200" dirty="0">
              <a:latin typeface="Times New Roman"/>
              <a:cs typeface="Times New Roman"/>
            </a:rPr>
            <a:t>trains </a:t>
          </a:r>
          <a:r>
            <a:rPr lang="en-US" sz="2400" kern="1200" dirty="0" smtClean="0">
              <a:latin typeface="Times New Roman"/>
              <a:cs typeface="Times New Roman"/>
            </a:rPr>
            <a:t>librarians to conduct action research to identify a problem and use formal research methods collect and analyze evidence.</a:t>
          </a:r>
        </a:p>
        <a:p>
          <a:pPr lvl="0" algn="l" defTabSz="1066800">
            <a:lnSpc>
              <a:spcPct val="90000"/>
            </a:lnSpc>
            <a:spcBef>
              <a:spcPct val="0"/>
            </a:spcBef>
            <a:spcAft>
              <a:spcPct val="35000"/>
            </a:spcAft>
          </a:pPr>
          <a:r>
            <a:rPr lang="en-US" sz="2400" kern="1200" dirty="0" smtClean="0">
              <a:latin typeface="Times New Roman"/>
              <a:cs typeface="Times New Roman"/>
            </a:rPr>
            <a:t>Researcher conducts formal research</a:t>
          </a:r>
          <a:endParaRPr lang="en-US" sz="2400" kern="1200" dirty="0">
            <a:latin typeface="Times New Roman"/>
            <a:cs typeface="Times New Roman"/>
          </a:endParaRPr>
        </a:p>
      </dsp:txBody>
      <dsp:txXfrm>
        <a:off x="6019792" y="1142999"/>
        <a:ext cx="2355282" cy="246339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extLst/>
          </a:lstStyle>
          <a:p>
            <a:fld id="{31555DB1-8736-42A3-B48D-2B08FB93332A}" type="datetimeFigureOut">
              <a:rPr lang="en-US" smtClean="0"/>
              <a:pPr/>
              <a:t>6/20/2014</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extLst/>
          </a:lstStyle>
          <a:p>
            <a:fld id="{5400D380-E0D7-4EB1-B91E-BFCC7DA7F29D}" type="slidenum">
              <a:rPr lang="en-US" smtClean="0"/>
              <a:pPr/>
              <a:t>‹#›</a:t>
            </a:fld>
            <a:endParaRPr lang="en-US"/>
          </a:p>
        </p:txBody>
      </p:sp>
    </p:spTree>
    <p:extLst>
      <p:ext uri="{BB962C8B-B14F-4D97-AF65-F5344CB8AC3E}">
        <p14:creationId xmlns:p14="http://schemas.microsoft.com/office/powerpoint/2010/main" val="25492054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extLst/>
          </a:lstStyle>
          <a:p>
            <a:fld id="{0BDB199F-A56C-4049-BA04-1447030960FF}" type="datetimeFigureOut">
              <a:rPr lang="en-US" smtClean="0"/>
              <a:pPr/>
              <a:t>6/20/2014</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extLst/>
          </a:lstStyle>
          <a:p>
            <a:fld id="{B3A019F3-8596-4028-9847-CBD3A185B07A}" type="slidenum">
              <a:rPr lang="en-US" smtClean="0"/>
              <a:pPr/>
              <a:t>‹#›</a:t>
            </a:fld>
            <a:endParaRPr lang="en-US"/>
          </a:p>
        </p:txBody>
      </p:sp>
    </p:spTree>
    <p:extLst>
      <p:ext uri="{BB962C8B-B14F-4D97-AF65-F5344CB8AC3E}">
        <p14:creationId xmlns:p14="http://schemas.microsoft.com/office/powerpoint/2010/main" val="1839893902"/>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Action research is distinguished from formal research. The educators in the primary study used </a:t>
            </a:r>
            <a:r>
              <a:rPr lang="en-US" sz="1200" b="1" i="1" kern="1200" dirty="0" smtClean="0">
                <a:solidFill>
                  <a:schemeClr val="tx1"/>
                </a:solidFill>
                <a:effectLst/>
                <a:latin typeface="+mn-lt"/>
                <a:ea typeface="+mn-ea"/>
                <a:cs typeface="+mn-cs"/>
              </a:rPr>
              <a:t>qualitative and quantitative data collection methods including </a:t>
            </a:r>
            <a:r>
              <a:rPr lang="en-US" sz="1200" b="1" kern="1200" dirty="0" smtClean="0">
                <a:solidFill>
                  <a:schemeClr val="tx1"/>
                </a:solidFill>
                <a:effectLst/>
                <a:latin typeface="+mn-lt"/>
                <a:ea typeface="+mn-ea"/>
                <a:cs typeface="+mn-cs"/>
              </a:rPr>
              <a:t>surveys, interviews, focus groups, observation and journaling. Analysis performed by the teachers and librarians in the primary study included constant comparison, categorization, identification of patterns in the data, and descriptive statistics.</a:t>
            </a:r>
            <a:br>
              <a:rPr lang="en-US" sz="1200" b="1" kern="1200" dirty="0" smtClean="0">
                <a:solidFill>
                  <a:schemeClr val="tx1"/>
                </a:solidFill>
                <a:effectLst/>
                <a:latin typeface="+mn-lt"/>
                <a:ea typeface="+mn-ea"/>
                <a:cs typeface="+mn-cs"/>
              </a:rPr>
            </a:br>
            <a:endParaRPr lang="en-US" b="1"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11</a:t>
            </a:fld>
            <a:endParaRPr lang="en-US"/>
          </a:p>
        </p:txBody>
      </p:sp>
    </p:spTree>
    <p:extLst>
      <p:ext uri="{BB962C8B-B14F-4D97-AF65-F5344CB8AC3E}">
        <p14:creationId xmlns:p14="http://schemas.microsoft.com/office/powerpoint/2010/main" val="35366775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Validity and the multi-dimensional model.</a:t>
            </a:r>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Action researchers seek to understand why something happens, rather than document the frequency of occurrences.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An action research inquiry involves </a:t>
            </a:r>
            <a:r>
              <a:rPr lang="en-US" sz="1200" kern="1200" dirty="0" smtClean="0">
                <a:solidFill>
                  <a:schemeClr val="tx1"/>
                </a:solidFill>
                <a:effectLst/>
                <a:latin typeface="+mn-lt"/>
                <a:ea typeface="+mn-ea"/>
                <a:cs typeface="+mn-cs"/>
              </a:rPr>
              <a:t>a small number of participants in a specific case. There is no need to establish external validity because findings are applied locally to the small population studied and not generalized to a larger population. Internal validity is also not relevant to action research, which does not claim to establish causality beyond the effect of a specific instructional method as it relates to a particular teaching event. Action research is not held to the same standards in its observational and descriptive studies. However, the researcher in the primary study added rigor through the school librarians’ use of theory to anchor their studies. Training sessions provided support in choosing and designing data collection instruments such as structured interviews and surveys. </a:t>
            </a:r>
            <a:r>
              <a:rPr lang="en-US" sz="1200" i="1" kern="1200" dirty="0" smtClean="0">
                <a:solidFill>
                  <a:schemeClr val="tx1"/>
                </a:solidFill>
                <a:effectLst/>
                <a:latin typeface="+mn-lt"/>
                <a:ea typeface="+mn-ea"/>
                <a:cs typeface="+mn-cs"/>
              </a:rPr>
              <a:t>This mode of action research </a:t>
            </a:r>
            <a:r>
              <a:rPr lang="en-US" sz="1200" kern="1200" dirty="0" smtClean="0">
                <a:solidFill>
                  <a:schemeClr val="tx1"/>
                </a:solidFill>
                <a:effectLst/>
                <a:latin typeface="+mn-lt"/>
                <a:ea typeface="+mn-ea"/>
                <a:cs typeface="+mn-cs"/>
              </a:rPr>
              <a:t>deviates from </a:t>
            </a:r>
            <a:r>
              <a:rPr lang="en-US" sz="1200" kern="1200" dirty="0" err="1" smtClean="0">
                <a:solidFill>
                  <a:schemeClr val="tx1"/>
                </a:solidFill>
                <a:effectLst/>
                <a:latin typeface="+mn-lt"/>
                <a:ea typeface="+mn-ea"/>
                <a:cs typeface="+mn-cs"/>
              </a:rPr>
              <a:t>McTaggart’s</a:t>
            </a:r>
            <a:r>
              <a:rPr lang="en-US" sz="1200" kern="1200" dirty="0" smtClean="0">
                <a:solidFill>
                  <a:schemeClr val="tx1"/>
                </a:solidFill>
                <a:effectLst/>
                <a:latin typeface="+mn-lt"/>
                <a:ea typeface="+mn-ea"/>
                <a:cs typeface="+mn-cs"/>
              </a:rPr>
              <a:t> view (1996, 248) that, “… action research is not a ‘method' or a ‘procedure' for research but a series of commitments to observe and problematize through practice a series of principles for conducting social enquiry.”  </a:t>
            </a:r>
          </a:p>
          <a:p>
            <a:r>
              <a:rPr lang="en-US" dirty="0" smtClean="0"/>
              <a:t>Construct validity – are you measuring what you say you are</a:t>
            </a:r>
            <a:r>
              <a:rPr lang="en-US" baseline="0" dirty="0" smtClean="0"/>
              <a:t> measuring? (theoretical constructs)</a:t>
            </a:r>
            <a:endParaRPr lang="en-US" dirty="0" smtClean="0"/>
          </a:p>
          <a:p>
            <a:r>
              <a:rPr lang="en-US" dirty="0" smtClean="0"/>
              <a:t>Content validity – within the construct does the test item</a:t>
            </a:r>
            <a:r>
              <a:rPr lang="en-US" baseline="0" dirty="0" smtClean="0"/>
              <a:t> measure what you say you are measuring? (spelling item on math test?)</a:t>
            </a:r>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12</a:t>
            </a:fld>
            <a:endParaRPr lang="en-US"/>
          </a:p>
        </p:txBody>
      </p:sp>
    </p:spTree>
    <p:extLst>
      <p:ext uri="{BB962C8B-B14F-4D97-AF65-F5344CB8AC3E}">
        <p14:creationId xmlns:p14="http://schemas.microsoft.com/office/powerpoint/2010/main" val="3267637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b="1" i="1" kern="1200" dirty="0" smtClean="0">
                <a:solidFill>
                  <a:schemeClr val="tx1"/>
                </a:solidFill>
                <a:effectLst/>
                <a:latin typeface="+mn-lt"/>
                <a:ea typeface="+mn-ea"/>
                <a:cs typeface="+mn-cs"/>
              </a:rPr>
              <a:t>The viability of the multi-dimensional model.</a:t>
            </a:r>
            <a:r>
              <a:rPr lang="en-US" sz="1200" kern="1200" dirty="0" smtClean="0">
                <a:solidFill>
                  <a:schemeClr val="tx1"/>
                </a:solidFill>
                <a:effectLst/>
                <a:latin typeface="+mn-lt"/>
                <a:ea typeface="+mn-ea"/>
                <a:cs typeface="+mn-cs"/>
              </a:rPr>
              <a:t>  </a:t>
            </a:r>
          </a:p>
          <a:p>
            <a:pPr marL="171450" indent="-171450">
              <a:buFont typeface="Arial"/>
              <a:buChar char="•"/>
            </a:pPr>
            <a:r>
              <a:rPr lang="en-US" sz="1200" b="1" kern="1200" dirty="0" smtClean="0">
                <a:solidFill>
                  <a:schemeClr val="tx1"/>
                </a:solidFill>
                <a:effectLst/>
                <a:latin typeface="+mn-lt"/>
                <a:ea typeface="+mn-ea"/>
                <a:cs typeface="+mn-cs"/>
              </a:rPr>
              <a:t>Action research provides a structure for organizational learning.  </a:t>
            </a:r>
            <a:br>
              <a:rPr lang="en-US" sz="1200" b="1"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In the district where the multi-dimensional model was developed and tested a decision was made to change the evaluation system for teachers as a result of the findings. A district-wide committee presented a draft after a year of study (2003–04) and the Superintendent’s Administrative Council charged the Director of Library, Media, and Technology to develop systems and instruments for specialized library services. A sub-group of school librarians adapted the district template and applied what they learned from the multi-dimensional model to create a new evaluation for school librarians. </a:t>
            </a:r>
          </a:p>
          <a:p>
            <a:pPr marL="171450" indent="-171450">
              <a:buFont typeface="Arial"/>
              <a:buChar char="•"/>
            </a:pPr>
            <a:r>
              <a:rPr lang="en-US" sz="1200" kern="1200" dirty="0" smtClean="0">
                <a:solidFill>
                  <a:schemeClr val="tx1"/>
                </a:solidFill>
                <a:effectLst/>
                <a:latin typeface="+mn-lt"/>
                <a:ea typeface="+mn-ea"/>
                <a:cs typeface="+mn-cs"/>
              </a:rPr>
              <a:t>I think there is a definite link to the 	action research project … The action 	research 	helped us to get at 	instruction at a deeper level and to 	articulate what was missing, i.e.,  	real data-driven reflection and 	subsequent intervention and thus 	actualized improvement. (Personal 	communication, June 30, 2005).</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The multi-dimensional model supports assessment</a:t>
            </a:r>
            <a:r>
              <a:rPr lang="en-US" sz="1200" b="1" kern="1200" baseline="0" dirty="0" smtClean="0">
                <a:solidFill>
                  <a:schemeClr val="tx1"/>
                </a:solidFill>
                <a:effectLst/>
                <a:latin typeface="+mn-lt"/>
                <a:ea typeface="+mn-ea"/>
                <a:cs typeface="+mn-cs"/>
              </a:rPr>
              <a:t> of professional performance</a:t>
            </a:r>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director saw the connection between the model and the four domains of the Danielson and </a:t>
            </a:r>
            <a:r>
              <a:rPr lang="en-US" sz="1200" kern="1200" dirty="0" err="1" smtClean="0">
                <a:solidFill>
                  <a:schemeClr val="tx1"/>
                </a:solidFill>
                <a:effectLst/>
                <a:latin typeface="+mn-lt"/>
                <a:ea typeface="+mn-ea"/>
                <a:cs typeface="+mn-cs"/>
              </a:rPr>
              <a:t>McGreal</a:t>
            </a:r>
            <a:r>
              <a:rPr lang="en-US" sz="1200" kern="1200" dirty="0" smtClean="0">
                <a:solidFill>
                  <a:schemeClr val="tx1"/>
                </a:solidFill>
                <a:effectLst/>
                <a:latin typeface="+mn-lt"/>
                <a:ea typeface="+mn-ea"/>
                <a:cs typeface="+mn-cs"/>
              </a:rPr>
              <a:t> (2000) assessment model: Planning and Preparation; the Library Environment; Instruction; and Professional Responsibilities. Each domain has specific measurable components to evaluate performance and it is expected that a school librarian’s professional development goals reflect the elements of these evaluative criteria. This portfolio evaluation process involves self-evaluation, conferencing, and goal-setting, development of a three-year plan for growth, and the collection of evidence and artifacts. The school librarians seek professional development through professional reading, memberships, conferences, and action research. The director observed: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It is evident that school librarians</a:t>
            </a:r>
            <a:r>
              <a:rPr lang="en-US" sz="1200" i="1" kern="1200" dirty="0" smtClean="0">
                <a:solidFill>
                  <a:schemeClr val="tx1"/>
                </a:solidFill>
                <a:effectLst/>
                <a:latin typeface="+mn-lt"/>
                <a:ea typeface="+mn-ea"/>
                <a:cs typeface="+mn-cs"/>
              </a:rPr>
              <a:t> can design organizational inquiries focused on problems in their practice that results in the improvement of their work.</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15</a:t>
            </a:fld>
            <a:endParaRPr lang="en-US"/>
          </a:p>
        </p:txBody>
      </p:sp>
    </p:spTree>
    <p:extLst>
      <p:ext uri="{BB962C8B-B14F-4D97-AF65-F5344CB8AC3E}">
        <p14:creationId xmlns:p14="http://schemas.microsoft.com/office/powerpoint/2010/main" val="2678863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The multi-dimensional model as a tool of evidence-based practice.</a:t>
            </a:r>
            <a:r>
              <a:rPr lang="en-US" sz="1200" i="1"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Findings indicate that the multi-dimensional model works as a tool of evidence-based practice to assess the instructional program and the performance of school librarians in their instructional role. </a:t>
            </a:r>
            <a:r>
              <a:rPr lang="en-US" sz="1200" kern="1200" dirty="0" smtClean="0">
                <a:solidFill>
                  <a:schemeClr val="tx1"/>
                </a:solidFill>
                <a:effectLst/>
                <a:latin typeface="+mn-lt"/>
                <a:ea typeface="+mn-ea"/>
                <a:cs typeface="+mn-cs"/>
              </a:rPr>
              <a:t>“Evidence-based practice is where day-by-day professional work is directed toward demonstrating the tangible impact and outcomes of sound decision making and implementation of organizational goals and objectives.” (</a:t>
            </a:r>
            <a:r>
              <a:rPr lang="en-US" sz="1200" kern="1200" dirty="0" err="1" smtClean="0">
                <a:solidFill>
                  <a:schemeClr val="tx1"/>
                </a:solidFill>
                <a:effectLst/>
                <a:latin typeface="+mn-lt"/>
                <a:ea typeface="+mn-ea"/>
                <a:cs typeface="+mn-cs"/>
              </a:rPr>
              <a:t>Loertsher</a:t>
            </a:r>
            <a:r>
              <a:rPr lang="en-US" sz="1200" kern="1200" dirty="0" smtClean="0">
                <a:solidFill>
                  <a:schemeClr val="tx1"/>
                </a:solidFill>
                <a:effectLst/>
                <a:latin typeface="+mn-lt"/>
                <a:ea typeface="+mn-ea"/>
                <a:cs typeface="+mn-cs"/>
              </a:rPr>
              <a:t> and Todd 2003, 7)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the primary study (Gordon, 2006) the multi-dimensional model actualizes evidence-based practice as a foundational paradigm that supports the convergence of program and performance. There were three ways in which librarians engaged in evidence-based practice: 1) They read the research, including theoretical foundations of education and information science so that their decisions were informed the literature; 2) They generated their own evidence through Authentic Teaching and Guided Inquiry, as well as through action research; 3) They found evidence of their reflective practices in student work through formative assessment activities as well as in the final products students created. </a:t>
            </a:r>
          </a:p>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18</a:t>
            </a:fld>
            <a:endParaRPr lang="en-US"/>
          </a:p>
        </p:txBody>
      </p:sp>
    </p:spTree>
    <p:extLst>
      <p:ext uri="{BB962C8B-B14F-4D97-AF65-F5344CB8AC3E}">
        <p14:creationId xmlns:p14="http://schemas.microsoft.com/office/powerpoint/2010/main" val="2946269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sz="1200" b="1" kern="1200" dirty="0" smtClean="0">
                <a:solidFill>
                  <a:schemeClr val="tx1"/>
                </a:solidFill>
                <a:effectLst/>
                <a:latin typeface="+mn-lt"/>
                <a:ea typeface="+mn-ea"/>
                <a:cs typeface="+mn-cs"/>
              </a:rPr>
              <a:t>In this paper organizational learning theory guides the analysis of the effects of a multi-dimensional action research model on school librarians</a:t>
            </a:r>
            <a:r>
              <a:rPr lang="en-US" sz="1200" kern="1200" dirty="0" smtClean="0">
                <a:solidFill>
                  <a:schemeClr val="tx1"/>
                </a:solidFill>
                <a:effectLst/>
                <a:latin typeface="+mn-lt"/>
                <a:ea typeface="+mn-ea"/>
                <a:cs typeface="+mn-cs"/>
              </a:rPr>
              <a:t>. Organizational learning empowers practitioners to grow professionally and effect organizational change. </a:t>
            </a:r>
          </a:p>
          <a:p>
            <a:endParaRPr lang="en-US" sz="1200" kern="1200" dirty="0" smtClean="0">
              <a:solidFill>
                <a:schemeClr val="tx1"/>
              </a:solidFill>
              <a:effectLst/>
              <a:latin typeface="+mn-lt"/>
              <a:ea typeface="+mn-ea"/>
              <a:cs typeface="+mn-cs"/>
            </a:endParaRPr>
          </a:p>
          <a:p>
            <a:pPr marL="171450" indent="-171450">
              <a:buFont typeface="Arial"/>
              <a:buChar char="•"/>
            </a:pPr>
            <a:r>
              <a:rPr lang="en-US" sz="1200" kern="1200" dirty="0" err="1" smtClean="0">
                <a:solidFill>
                  <a:schemeClr val="tx1"/>
                </a:solidFill>
                <a:effectLst/>
                <a:latin typeface="+mn-lt"/>
                <a:ea typeface="+mn-ea"/>
                <a:cs typeface="+mn-cs"/>
              </a:rPr>
              <a:t>Argyris</a:t>
            </a:r>
            <a:r>
              <a:rPr lang="en-US" sz="1200" kern="1200" dirty="0" smtClean="0">
                <a:solidFill>
                  <a:schemeClr val="tx1"/>
                </a:solidFill>
                <a:effectLst/>
                <a:latin typeface="+mn-lt"/>
                <a:ea typeface="+mn-ea"/>
                <a:cs typeface="+mn-cs"/>
              </a:rPr>
              <a:t> (1974) identifies three theories that explain human behavior in </a:t>
            </a:r>
            <a:r>
              <a:rPr lang="en-US" sz="1200" b="0" kern="1200" dirty="0" err="1" smtClean="0">
                <a:solidFill>
                  <a:schemeClr val="tx1"/>
                </a:solidFill>
                <a:effectLst/>
                <a:latin typeface="+mn-lt"/>
                <a:ea typeface="+mn-ea"/>
                <a:cs typeface="+mn-cs"/>
              </a:rPr>
              <a:t>organizations.Theory</a:t>
            </a:r>
            <a:r>
              <a:rPr lang="en-US" sz="1200" b="0" kern="1200" dirty="0" smtClean="0">
                <a:solidFill>
                  <a:schemeClr val="tx1"/>
                </a:solidFill>
                <a:effectLst/>
                <a:latin typeface="+mn-lt"/>
                <a:ea typeface="+mn-ea"/>
                <a:cs typeface="+mn-cs"/>
              </a:rPr>
              <a:t>-in-action (</a:t>
            </a:r>
            <a:r>
              <a:rPr lang="en-US" sz="1200" b="0" kern="1200" dirty="0" err="1" smtClean="0">
                <a:solidFill>
                  <a:schemeClr val="tx1"/>
                </a:solidFill>
                <a:effectLst/>
                <a:latin typeface="+mn-lt"/>
                <a:ea typeface="+mn-ea"/>
                <a:cs typeface="+mn-cs"/>
              </a:rPr>
              <a:t>Argyris</a:t>
            </a:r>
            <a:r>
              <a:rPr lang="en-US" sz="1200" b="0" kern="1200" dirty="0" smtClean="0">
                <a:solidFill>
                  <a:schemeClr val="tx1"/>
                </a:solidFill>
                <a:effectLst/>
                <a:latin typeface="+mn-lt"/>
                <a:ea typeface="+mn-ea"/>
                <a:cs typeface="+mn-cs"/>
              </a:rPr>
              <a:t>, 1957; 1962; 1964) identifies the mental maps that drive human behavior, including the way people plan, implement, and review their actions. Theory-in-use, or the tacit structures that govern behavior, is implicit in the actions of practitioners. Espoused theory is embedded in the words we use to convey what we do or what we would like others to do</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Argyris</a:t>
            </a:r>
            <a:r>
              <a:rPr lang="en-US" sz="1200" b="1" kern="1200" dirty="0" smtClean="0">
                <a:solidFill>
                  <a:schemeClr val="tx1"/>
                </a:solidFill>
                <a:effectLst/>
                <a:latin typeface="+mn-lt"/>
                <a:ea typeface="+mn-ea"/>
                <a:cs typeface="+mn-cs"/>
              </a:rPr>
              <a:t> and </a:t>
            </a:r>
            <a:r>
              <a:rPr lang="en-US" sz="1200" b="1" kern="1200" dirty="0" err="1" smtClean="0">
                <a:solidFill>
                  <a:schemeClr val="tx1"/>
                </a:solidFill>
                <a:effectLst/>
                <a:latin typeface="+mn-lt"/>
                <a:ea typeface="+mn-ea"/>
                <a:cs typeface="+mn-cs"/>
              </a:rPr>
              <a:t>Schön</a:t>
            </a:r>
            <a:r>
              <a:rPr lang="en-US" sz="1200" b="1" kern="1200" dirty="0" smtClean="0">
                <a:solidFill>
                  <a:schemeClr val="tx1"/>
                </a:solidFill>
                <a:effectLst/>
                <a:latin typeface="+mn-lt"/>
                <a:ea typeface="+mn-ea"/>
                <a:cs typeface="+mn-cs"/>
              </a:rPr>
              <a:t> (1978, 16) posit that each member of an organization constructs his representation of theory-in-use that governs behavior. People need to know their place in the organization and how to test their knowledge within it. The organization is an artifact of the individual’s representation of it. Organizations are not static entities and organizing is a cognitive enterprise. Organizational maps provide a public representation of organizational theory-in-use to which individuals can refer. These are the shared descriptions of the organization individuals jointly construct and use to guide their own inquiry. Organizational theory-in-use, continually constructed through individual inquiry, is encoded in private images and in public maps. </a:t>
            </a:r>
          </a:p>
          <a:p>
            <a:pPr marL="171450" indent="-171450">
              <a:buFont typeface="Arial"/>
              <a:buChar char="•"/>
            </a:pPr>
            <a:endParaRPr lang="en-US" sz="1200" b="1" kern="1200" dirty="0" smtClean="0">
              <a:solidFill>
                <a:schemeClr val="tx1"/>
              </a:solidFill>
              <a:effectLst/>
              <a:latin typeface="+mn-lt"/>
              <a:ea typeface="+mn-ea"/>
              <a:cs typeface="+mn-cs"/>
            </a:endParaRPr>
          </a:p>
          <a:p>
            <a:pPr marL="171450" indent="-171450">
              <a:buFont typeface="Arial"/>
              <a:buChar char="•"/>
            </a:pPr>
            <a:r>
              <a:rPr lang="en-US" sz="1200" b="1" kern="1200" dirty="0" smtClean="0">
                <a:solidFill>
                  <a:schemeClr val="tx1"/>
                </a:solidFill>
                <a:effectLst/>
                <a:latin typeface="+mn-lt"/>
                <a:ea typeface="+mn-ea"/>
                <a:cs typeface="+mn-cs"/>
              </a:rPr>
              <a:t>These are the media of organizational learning (</a:t>
            </a:r>
            <a:r>
              <a:rPr lang="en-US" sz="1200" b="1" kern="1200" dirty="0" err="1" smtClean="0">
                <a:solidFill>
                  <a:schemeClr val="tx1"/>
                </a:solidFill>
                <a:effectLst/>
                <a:latin typeface="+mn-lt"/>
                <a:ea typeface="+mn-ea"/>
                <a:cs typeface="+mn-cs"/>
              </a:rPr>
              <a:t>Argyris</a:t>
            </a:r>
            <a:r>
              <a:rPr lang="en-US" sz="1200" b="1" kern="1200" dirty="0" smtClean="0">
                <a:solidFill>
                  <a:schemeClr val="tx1"/>
                </a:solidFill>
                <a:effectLst/>
                <a:latin typeface="+mn-lt"/>
                <a:ea typeface="+mn-ea"/>
                <a:cs typeface="+mn-cs"/>
              </a:rPr>
              <a:t> and </a:t>
            </a:r>
            <a:r>
              <a:rPr lang="en-US" sz="1200" b="1" kern="1200" dirty="0" err="1" smtClean="0">
                <a:solidFill>
                  <a:schemeClr val="tx1"/>
                </a:solidFill>
                <a:effectLst/>
                <a:latin typeface="+mn-lt"/>
                <a:ea typeface="+mn-ea"/>
                <a:cs typeface="+mn-cs"/>
              </a:rPr>
              <a:t>Schön</a:t>
            </a:r>
            <a:r>
              <a:rPr lang="en-US" sz="1200" b="1" kern="1200" dirty="0" smtClean="0">
                <a:solidFill>
                  <a:schemeClr val="tx1"/>
                </a:solidFill>
                <a:effectLst/>
                <a:latin typeface="+mn-lt"/>
                <a:ea typeface="+mn-ea"/>
                <a:cs typeface="+mn-cs"/>
              </a:rPr>
              <a:t>, 1978, 16-17). </a:t>
            </a:r>
          </a:p>
          <a:p>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Argyris</a:t>
            </a:r>
            <a:r>
              <a:rPr lang="en-US" sz="1200" b="1" kern="1200" dirty="0" smtClean="0">
                <a:solidFill>
                  <a:schemeClr val="tx1"/>
                </a:solidFill>
                <a:effectLst/>
                <a:latin typeface="+mn-lt"/>
                <a:ea typeface="+mn-ea"/>
                <a:cs typeface="+mn-cs"/>
              </a:rPr>
              <a:t> and </a:t>
            </a:r>
            <a:r>
              <a:rPr lang="en-US" sz="1200" b="1" kern="1200" dirty="0" err="1" smtClean="0">
                <a:solidFill>
                  <a:schemeClr val="tx1"/>
                </a:solidFill>
                <a:effectLst/>
                <a:latin typeface="+mn-lt"/>
                <a:ea typeface="+mn-ea"/>
                <a:cs typeface="+mn-cs"/>
              </a:rPr>
              <a:t>Schön</a:t>
            </a:r>
            <a:r>
              <a:rPr lang="en-US" sz="1200" b="1" kern="1200" dirty="0" smtClean="0">
                <a:solidFill>
                  <a:schemeClr val="tx1"/>
                </a:solidFill>
                <a:effectLst/>
                <a:latin typeface="+mn-lt"/>
                <a:ea typeface="+mn-ea"/>
                <a:cs typeface="+mn-cs"/>
              </a:rPr>
              <a:t> distinguish between two kinds of organizational learning: single-loop and double-loop learning. Single-loop learning occurs when “… members of the organization respond to changes in the internal and external environment of the organization by detecting errors which they then correct so as to maintain the central features of theory-in-use (1978, 18). Double-loop learning occurs in “… organizational inquiry which resolves incompatible organizational norms by setting new priorities and weightings of norms, or by restructuring the norms themselves together with associated strategies and assumptions.” (</a:t>
            </a:r>
            <a:r>
              <a:rPr lang="en-US" sz="1200" b="1" kern="1200" dirty="0" err="1" smtClean="0">
                <a:solidFill>
                  <a:schemeClr val="tx1"/>
                </a:solidFill>
                <a:effectLst/>
                <a:latin typeface="+mn-lt"/>
                <a:ea typeface="+mn-ea"/>
                <a:cs typeface="+mn-cs"/>
              </a:rPr>
              <a:t>Argyris</a:t>
            </a:r>
            <a:r>
              <a:rPr lang="en-US" sz="1200" b="1" kern="1200" dirty="0" smtClean="0">
                <a:solidFill>
                  <a:schemeClr val="tx1"/>
                </a:solidFill>
                <a:effectLst/>
                <a:latin typeface="+mn-lt"/>
                <a:ea typeface="+mn-ea"/>
                <a:cs typeface="+mn-cs"/>
              </a:rPr>
              <a:t> and </a:t>
            </a:r>
            <a:r>
              <a:rPr lang="en-US" sz="1200" b="1" kern="1200" dirty="0" err="1" smtClean="0">
                <a:solidFill>
                  <a:schemeClr val="tx1"/>
                </a:solidFill>
                <a:effectLst/>
                <a:latin typeface="+mn-lt"/>
                <a:ea typeface="+mn-ea"/>
                <a:cs typeface="+mn-cs"/>
              </a:rPr>
              <a:t>Schön</a:t>
            </a:r>
            <a:r>
              <a:rPr lang="en-US" sz="1200" b="1" kern="1200" dirty="0" smtClean="0">
                <a:solidFill>
                  <a:schemeClr val="tx1"/>
                </a:solidFill>
                <a:effectLst/>
                <a:latin typeface="+mn-lt"/>
                <a:ea typeface="+mn-ea"/>
                <a:cs typeface="+mn-cs"/>
              </a:rPr>
              <a:t>, 1978, 18). </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3A019F3-8596-4028-9847-CBD3A185B07A}" type="slidenum">
              <a:rPr lang="en-US" smtClean="0"/>
              <a:pPr/>
              <a:t>20</a:t>
            </a:fld>
            <a:endParaRPr lang="en-US"/>
          </a:p>
        </p:txBody>
      </p:sp>
    </p:spTree>
    <p:extLst>
      <p:ext uri="{BB962C8B-B14F-4D97-AF65-F5344CB8AC3E}">
        <p14:creationId xmlns:p14="http://schemas.microsoft.com/office/powerpoint/2010/main" val="4418236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i="1" kern="1200" dirty="0" smtClean="0">
                <a:solidFill>
                  <a:schemeClr val="tx1"/>
                </a:solidFill>
                <a:effectLst/>
                <a:latin typeface="+mn-lt"/>
                <a:ea typeface="+mn-ea"/>
                <a:cs typeface="+mn-cs"/>
              </a:rPr>
              <a:t>Organization learning and role perception. </a:t>
            </a:r>
            <a:r>
              <a:rPr lang="en-US" sz="1200" kern="1200" dirty="0" smtClean="0">
                <a:solidFill>
                  <a:schemeClr val="tx1"/>
                </a:solidFill>
                <a:effectLst/>
                <a:latin typeface="+mn-lt"/>
                <a:ea typeface="+mn-ea"/>
                <a:cs typeface="+mn-cs"/>
              </a:rPr>
              <a:t>The work of </a:t>
            </a:r>
            <a:r>
              <a:rPr lang="en-US" sz="1200" kern="1200" dirty="0" err="1" smtClean="0">
                <a:solidFill>
                  <a:schemeClr val="tx1"/>
                </a:solidFill>
                <a:effectLst/>
                <a:latin typeface="+mn-lt"/>
                <a:ea typeface="+mn-ea"/>
                <a:cs typeface="+mn-cs"/>
              </a:rPr>
              <a:t>Argyris</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Schön</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(1974) in organizational learning can be applied to changes in role perception as they relate to the multi-dimensional model. In the first dimension (AT and GI) librarians changed their mental maps, or theory-in action that guides their teaching behavior. The multi-dimensional model operationalized constructivist theory for librarians where participation is “ … a learning experience all around.” They conceptualized their teaching to include their own learning. Librarians also changed their theories-in-action in the second dimension through action research. A typical comment was, “It was scary at first, but definitely worth it.” The librarians wanted to broaden their skills sets to include statistics, more knowledge of learning theory, and a wider repertoire of data collection and analytical skills.</a:t>
            </a:r>
          </a:p>
          <a:p>
            <a:r>
              <a:rPr lang="en-US" sz="1200" kern="1200" dirty="0" smtClean="0">
                <a:solidFill>
                  <a:schemeClr val="tx1"/>
                </a:solidFill>
                <a:effectLst/>
                <a:latin typeface="+mn-lt"/>
                <a:ea typeface="+mn-ea"/>
                <a:cs typeface="+mn-cs"/>
              </a:rPr>
              <a:t>   Changing espoused theory was critical as the librarians found a new vocabulary to talk about their practice that indicates a change in their mental maps. The facility was re-imagined as a learning environment and laboratory for experimentation and risk-taking.  They re-defined their teaching to include intervention for their students and mentoring for their teaching colleagues. Frequent opportunities for sharing learning experiences through email and meetings helped librarians to talk about aspects of their teaching that were not shared in past teaching experiences.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The most dramatic change in role perception was in the change of librarians’ theory-in-use, or teaching behaviors. Action research in the second dimension of the model bridged the gap between theory and practice, helping librarians to change their theories-in-use as learning and information theory informed their practice. In some instances theory supported the design of their data collection instruments, such as the </a:t>
            </a:r>
            <a:r>
              <a:rPr lang="en-US" sz="1200" kern="1200" dirty="0" err="1" smtClean="0">
                <a:solidFill>
                  <a:schemeClr val="tx1"/>
                </a:solidFill>
                <a:effectLst/>
                <a:latin typeface="+mn-lt"/>
                <a:ea typeface="+mn-ea"/>
                <a:cs typeface="+mn-cs"/>
              </a:rPr>
              <a:t>Kuhlthau’s</a:t>
            </a:r>
            <a:r>
              <a:rPr lang="en-US" sz="1200" kern="1200" dirty="0" smtClean="0">
                <a:solidFill>
                  <a:schemeClr val="tx1"/>
                </a:solidFill>
                <a:effectLst/>
                <a:latin typeface="+mn-lt"/>
                <a:ea typeface="+mn-ea"/>
                <a:cs typeface="+mn-cs"/>
              </a:rPr>
              <a:t> ISP (1983), Bloom’s revised taxonomy (Andersen, et al., 2001), Sternberg’s learning styles (1998), Piaget’s theory of cognitive development (Piaget and </a:t>
            </a:r>
            <a:r>
              <a:rPr lang="en-US" sz="1200" kern="1200" dirty="0" err="1" smtClean="0">
                <a:solidFill>
                  <a:schemeClr val="tx1"/>
                </a:solidFill>
                <a:effectLst/>
                <a:latin typeface="+mn-lt"/>
                <a:ea typeface="+mn-ea"/>
                <a:cs typeface="+mn-cs"/>
              </a:rPr>
              <a:t>Inhelder</a:t>
            </a:r>
            <a:r>
              <a:rPr lang="en-US" sz="1200" kern="1200" dirty="0" smtClean="0">
                <a:solidFill>
                  <a:schemeClr val="tx1"/>
                </a:solidFill>
                <a:effectLst/>
                <a:latin typeface="+mn-lt"/>
                <a:ea typeface="+mn-ea"/>
                <a:cs typeface="+mn-cs"/>
              </a:rPr>
              <a:t>. 1967), and </a:t>
            </a:r>
            <a:r>
              <a:rPr lang="en-US" sz="1200" kern="1200" dirty="0" err="1" smtClean="0">
                <a:solidFill>
                  <a:schemeClr val="tx1"/>
                </a:solidFill>
                <a:effectLst/>
                <a:latin typeface="+mn-lt"/>
                <a:ea typeface="+mn-ea"/>
                <a:cs typeface="+mn-cs"/>
              </a:rPr>
              <a:t>Vygotsky’s</a:t>
            </a:r>
            <a:r>
              <a:rPr lang="en-US" sz="1200" kern="1200" dirty="0" smtClean="0">
                <a:solidFill>
                  <a:schemeClr val="tx1"/>
                </a:solidFill>
                <a:effectLst/>
                <a:latin typeface="+mn-lt"/>
                <a:ea typeface="+mn-ea"/>
                <a:cs typeface="+mn-cs"/>
              </a:rPr>
              <a:t> zone of proximal development (1978). A librarian noted the importance of theory in her research. “[It is] time consuming but an effort worth pursuing. Why? Because it reminds you of why you do what you do.” The three-dimensional model also improved the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quality of transactions between the librarians and students. Librarians enjoyed interacting with their students as they collected data: “[It was] great fun to be able to interview students and hear their side of things for a change.  Observing students reach a different level of thinking through teacher's questions … and interviewing students.” Librarians saw value in getting the big picture:</a:t>
            </a:r>
          </a:p>
          <a:p>
            <a:r>
              <a:rPr lang="en-US" sz="1200" kern="1200" dirty="0" smtClean="0">
                <a:solidFill>
                  <a:schemeClr val="tx1"/>
                </a:solidFill>
                <a:effectLst/>
                <a:latin typeface="+mn-lt"/>
                <a:ea typeface="+mn-ea"/>
                <a:cs typeface="+mn-cs"/>
              </a:rPr>
              <a:t>	It was valuable to see how students  	view research, to get a glimpse inside 	their heads. It is something we often 	don't get a chance to do. …While we 	often get the view of individual 	students, it is hard to know whether it 	reflects the majority viewpoint.</a:t>
            </a:r>
          </a:p>
          <a:p>
            <a:r>
              <a:rPr lang="en-US" sz="1200" kern="1200" dirty="0" smtClean="0">
                <a:solidFill>
                  <a:schemeClr val="tx1"/>
                </a:solidFill>
                <a:effectLst/>
                <a:latin typeface="+mn-lt"/>
                <a:ea typeface="+mn-ea"/>
                <a:cs typeface="+mn-cs"/>
              </a:rPr>
              <a:t>	I worked with one group of students 	over a period of a few days, getting to 	know them … knowing that many 	students really did learn evaluation 	skills and could 	incorporate this 	knowledge into other assignments.	</a:t>
            </a:r>
          </a:p>
          <a:p>
            <a:r>
              <a:rPr lang="en-US" sz="1200" kern="1200" dirty="0" smtClean="0">
                <a:solidFill>
                  <a:schemeClr val="tx1"/>
                </a:solidFill>
                <a:effectLst/>
                <a:latin typeface="+mn-lt"/>
                <a:ea typeface="+mn-ea"/>
                <a:cs typeface="+mn-cs"/>
              </a:rPr>
              <a:t>	I saw the enthusiasm and excitement 	of the students for the project, and the  	students’ honesty when they 	participated in the interview and 	questionnaire.</a:t>
            </a:r>
          </a:p>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21</a:t>
            </a:fld>
            <a:endParaRPr lang="en-US"/>
          </a:p>
        </p:txBody>
      </p:sp>
    </p:spTree>
    <p:extLst>
      <p:ext uri="{BB962C8B-B14F-4D97-AF65-F5344CB8AC3E}">
        <p14:creationId xmlns:p14="http://schemas.microsoft.com/office/powerpoint/2010/main" val="16061955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742950" lvl="1" indent="-285750">
              <a:buFont typeface="Arial"/>
              <a:buChar char="•"/>
            </a:pPr>
            <a:r>
              <a:rPr lang="en-US" dirty="0" smtClean="0"/>
              <a:t>Librarians changed </a:t>
            </a:r>
            <a:r>
              <a:rPr lang="en-US" b="1" dirty="0" smtClean="0"/>
              <a:t>theory-in-use, </a:t>
            </a:r>
            <a:r>
              <a:rPr lang="en-US" dirty="0" smtClean="0"/>
              <a:t>or teaching behaviors. Action research l bridged the gap between theory and practice, helping librarians to change their theories-in-use as learning and information theory informed their practice;</a:t>
            </a:r>
          </a:p>
          <a:p>
            <a:pPr marL="742950" lvl="1" indent="-285750">
              <a:buFont typeface="Arial"/>
              <a:buChar char="•"/>
            </a:pPr>
            <a:r>
              <a:rPr lang="en-US" dirty="0" smtClean="0"/>
              <a:t>In some instances theory supported the design of their data collection instruments, such as the </a:t>
            </a:r>
            <a:r>
              <a:rPr lang="en-US" dirty="0" err="1" smtClean="0"/>
              <a:t>Kuhlthau’s</a:t>
            </a:r>
            <a:r>
              <a:rPr lang="en-US" dirty="0" smtClean="0"/>
              <a:t> ISP (1983), Bloom’s revised taxonomy (Andersen, et al., 2001), Sternberg’s learning styles (1998), Piaget’s theory of cognitive development (Piaget and </a:t>
            </a:r>
            <a:r>
              <a:rPr lang="en-US" dirty="0" err="1" smtClean="0"/>
              <a:t>Inhelder</a:t>
            </a:r>
            <a:r>
              <a:rPr lang="en-US" dirty="0" smtClean="0"/>
              <a:t>. 1967), and </a:t>
            </a:r>
            <a:r>
              <a:rPr lang="en-US" dirty="0" err="1" smtClean="0"/>
              <a:t>Vygotsky’s</a:t>
            </a:r>
            <a:r>
              <a:rPr lang="en-US" dirty="0" smtClean="0"/>
              <a:t> zone of proximal development (1978). </a:t>
            </a:r>
          </a:p>
          <a:p>
            <a:pPr marL="742950" lvl="1" indent="-285750">
              <a:buFont typeface="Arial"/>
              <a:buChar char="•"/>
            </a:pPr>
            <a:r>
              <a:rPr lang="en-US" dirty="0" smtClean="0"/>
              <a:t>A librarian noted the importance of theory in her research. “[It is] time consuming but an effort worth pursuing. Why? Because it reminds you of why you do what you do.” </a:t>
            </a:r>
          </a:p>
          <a:p>
            <a:pPr marL="742950" lvl="1" indent="-285750">
              <a:buFont typeface="Arial"/>
              <a:buChar char="•"/>
            </a:pPr>
            <a:r>
              <a:rPr lang="en-US" dirty="0" smtClean="0"/>
              <a:t>The 3-D model also improved the quality of transactions between the librarians and students. “[It was] great fun to be able to interview students and hear their side of things for a change.  Observing students reach a different level of thinking through teacher's questions … and interviewing students.” </a:t>
            </a:r>
          </a:p>
          <a:p>
            <a:pPr marL="742950" lvl="1" indent="-285750">
              <a:buFont typeface="Arial"/>
              <a:buChar char="•"/>
            </a:pPr>
            <a:r>
              <a:rPr lang="en-US" dirty="0" smtClean="0"/>
              <a:t>Librarians saw value in getting the big picture:</a:t>
            </a:r>
          </a:p>
          <a:p>
            <a:r>
              <a:rPr lang="en-US" dirty="0" smtClean="0"/>
              <a:t>	It was valuable to see how students  view research, to get a glimpse inside their</a:t>
            </a:r>
            <a:br>
              <a:rPr lang="en-US" dirty="0" smtClean="0"/>
            </a:br>
            <a:r>
              <a:rPr lang="en-US" dirty="0" smtClean="0"/>
              <a:t>                  heads. It is something we often don't get a chance to do. …While we often get the</a:t>
            </a:r>
            <a:br>
              <a:rPr lang="en-US" dirty="0" smtClean="0"/>
            </a:br>
            <a:r>
              <a:rPr lang="en-US" dirty="0" smtClean="0"/>
              <a:t>                 view of individual students, it is hard to know whether it reflects the majority view.”</a:t>
            </a:r>
          </a:p>
          <a:p>
            <a:r>
              <a:rPr lang="en-US" dirty="0" smtClean="0"/>
              <a:t>	I worked with one group of students over a period of a few days, getting to know </a:t>
            </a:r>
            <a:br>
              <a:rPr lang="en-US" dirty="0" smtClean="0"/>
            </a:br>
            <a:r>
              <a:rPr lang="en-US" dirty="0" smtClean="0"/>
              <a:t>                 them … knowing that many students really did learn evaluation skills and could 	incorporate this knowledge into other assignments. I saw the enthusiasm and excitement 	of the students for the project, and the  students’ honesty when they participated in </a:t>
            </a:r>
            <a:br>
              <a:rPr lang="en-US" dirty="0" smtClean="0"/>
            </a:br>
            <a:r>
              <a:rPr lang="en-US" dirty="0" smtClean="0"/>
              <a:t>                 the interview and questionnaire.</a:t>
            </a:r>
          </a:p>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24</a:t>
            </a:fld>
            <a:endParaRPr lang="en-US"/>
          </a:p>
        </p:txBody>
      </p:sp>
    </p:spTree>
    <p:extLst>
      <p:ext uri="{BB962C8B-B14F-4D97-AF65-F5344CB8AC3E}">
        <p14:creationId xmlns:p14="http://schemas.microsoft.com/office/powerpoint/2010/main" val="283817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sz="1200" b="1" i="1" kern="1200" dirty="0" smtClean="0">
                <a:solidFill>
                  <a:schemeClr val="tx1"/>
                </a:solidFill>
                <a:effectLst/>
                <a:latin typeface="+mn-lt"/>
                <a:ea typeface="+mn-ea"/>
                <a:cs typeface="+mn-cs"/>
              </a:rPr>
              <a:t>Collaborative organizational learning.</a:t>
            </a:r>
            <a:r>
              <a:rPr lang="en-US" sz="1200" kern="1200" dirty="0" smtClean="0">
                <a:solidFill>
                  <a:schemeClr val="tx1"/>
                </a:solidFill>
                <a:effectLst/>
                <a:latin typeface="+mn-lt"/>
                <a:ea typeface="+mn-ea"/>
                <a:cs typeface="+mn-cs"/>
              </a:rPr>
              <a:t> The action research dimension of the multi-dimensional model supported collaborative learning within the librarian-teacher teams.</a:t>
            </a:r>
          </a:p>
          <a:p>
            <a:r>
              <a:rPr lang="en-US" sz="1200" kern="1200" dirty="0" smtClean="0">
                <a:solidFill>
                  <a:schemeClr val="tx1"/>
                </a:solidFill>
                <a:effectLst/>
                <a:latin typeface="+mn-lt"/>
                <a:ea typeface="+mn-ea"/>
                <a:cs typeface="+mn-cs"/>
              </a:rPr>
              <a:t>	Action research is a form of collective 	self-reflective enquiry undertaken by</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participants in social situations in 	order to improve the rationality and 	justice 	of their own social or 	educational practices, as well as their 	understanding of those practices and 	the situations in which the practices 	are carried out. . . . The 	approach 	is only action research when it is 	collaborative, though it is important 	to </a:t>
            </a:r>
            <a:r>
              <a:rPr lang="en-US" sz="1200" kern="1200" dirty="0" err="1" smtClean="0">
                <a:solidFill>
                  <a:schemeClr val="tx1"/>
                </a:solidFill>
                <a:effectLst/>
                <a:latin typeface="+mn-lt"/>
                <a:ea typeface="+mn-ea"/>
                <a:cs typeface="+mn-cs"/>
              </a:rPr>
              <a:t>realise</a:t>
            </a:r>
            <a:r>
              <a:rPr lang="en-US" sz="1200" kern="1200" dirty="0" smtClean="0">
                <a:solidFill>
                  <a:schemeClr val="tx1"/>
                </a:solidFill>
                <a:effectLst/>
                <a:latin typeface="+mn-lt"/>
                <a:ea typeface="+mn-ea"/>
                <a:cs typeface="+mn-cs"/>
              </a:rPr>
              <a:t> that action research of the 	group is achieved through the 	critically examined action of 	individual group members.” (</a:t>
            </a:r>
            <a:r>
              <a:rPr lang="en-US" sz="1200" kern="1200" dirty="0" err="1" smtClean="0">
                <a:solidFill>
                  <a:schemeClr val="tx1"/>
                </a:solidFill>
                <a:effectLst/>
                <a:latin typeface="+mn-lt"/>
                <a:ea typeface="+mn-ea"/>
                <a:cs typeface="+mn-cs"/>
              </a:rPr>
              <a:t>Kemmis</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McTaggart</a:t>
            </a:r>
            <a:r>
              <a:rPr lang="en-US" sz="1200" kern="1200" dirty="0" smtClean="0">
                <a:solidFill>
                  <a:schemeClr val="tx1"/>
                </a:solidFill>
                <a:effectLst/>
                <a:latin typeface="+mn-lt"/>
                <a:ea typeface="+mn-ea"/>
                <a:cs typeface="+mn-cs"/>
              </a:rPr>
              <a:t> 1988, 5–6)</a:t>
            </a:r>
          </a:p>
          <a:p>
            <a:r>
              <a:rPr lang="en-US" sz="1200" kern="1200" dirty="0" smtClean="0">
                <a:solidFill>
                  <a:schemeClr val="tx1"/>
                </a:solidFill>
                <a:effectLst/>
                <a:latin typeface="+mn-lt"/>
                <a:ea typeface="+mn-ea"/>
                <a:cs typeface="+mn-cs"/>
              </a:rPr>
              <a:t>Collaboration took place in the first dimension of the multi-dimensional model when school librarians and teachers designed and co-taught their Authentic Teaching and Guided Inquiry units. All the librarians realized why collaboration with teachers is critical and added professional development and mentoring to their mental maps. The librarians deepened their understanding of the importance of collaboration in reflective practice. All of the librarians were interested in collaboration to improve their teaching. When asked what she would do differently the next time, one responded, “I would also try to pick a teacher that let me collaborate with him/her in designing the assignment.” Another agreed: “I would have liked to have been more involved with the teacher from the beginning of the unit. It is difficult to take a unit that ‘belongs' to someone else and make it work the way I would like.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Another said,</a:t>
            </a:r>
          </a:p>
          <a:p>
            <a:r>
              <a:rPr lang="en-US" sz="1200" kern="1200" dirty="0" smtClean="0">
                <a:solidFill>
                  <a:schemeClr val="tx1"/>
                </a:solidFill>
                <a:effectLst/>
                <a:latin typeface="+mn-lt"/>
                <a:ea typeface="+mn-ea"/>
                <a:cs typeface="+mn-cs"/>
              </a:rPr>
              <a:t>	I tried to get the teacher to work with 	me on: (1) note-taking method and 	information skills; (2) having the 	students spend 	more of their 	research time in the library itself 	where I can have a better 	handle on 	how they're doing.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Teachers' </a:t>
            </a:r>
            <a:r>
              <a:rPr lang="en-US" sz="1200" kern="1200" dirty="0" smtClean="0">
                <a:solidFill>
                  <a:schemeClr val="tx1"/>
                </a:solidFill>
                <a:effectLst/>
                <a:latin typeface="+mn-lt"/>
                <a:ea typeface="+mn-ea"/>
                <a:cs typeface="+mn-cs"/>
              </a:rPr>
              <a:t>did not always see the librarians as equal partners. At times librarians had to struggle to teach information-literacy skills. </a:t>
            </a:r>
          </a:p>
          <a:p>
            <a:r>
              <a:rPr lang="en-US" sz="1200" kern="1200" dirty="0" smtClean="0">
                <a:solidFill>
                  <a:schemeClr val="tx1"/>
                </a:solidFill>
                <a:effectLst/>
                <a:latin typeface="+mn-lt"/>
                <a:ea typeface="+mn-ea"/>
                <a:cs typeface="+mn-cs"/>
              </a:rPr>
              <a:t>	The teacher jump-started the project 	last week so I am struggling to 	do what I can to get it to adapt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I thought we were set to start this 	month, but she came back from 	vacation with all 	her materials in  	place, having walked off with my 	ideas. She has a 	tendency to plan 	projects without our involvement	and we often  have trouble supporting	supporting the research. I had hoped 	to forestall this problem by 	approaching her first, but I guess she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just doesn’t get it. </a:t>
            </a:r>
          </a:p>
          <a:p>
            <a:r>
              <a:rPr lang="en-US" sz="1200" kern="1200" dirty="0" smtClean="0">
                <a:solidFill>
                  <a:schemeClr val="tx1"/>
                </a:solidFill>
                <a:effectLst/>
                <a:latin typeface="+mn-lt"/>
                <a:ea typeface="+mn-ea"/>
                <a:cs typeface="+mn-cs"/>
              </a:rPr>
              <a:t>   Despite these challenges there was a strengthening of bonds between the librarians and collaborating teachers. The change in dynamics was precipitated by the unique expertise of the school librarians in designing and implementing action research. This earned the respect of teachers and the enthusiasm of their students. The three-dimensional model improved teachers’ perceptions of the librarians as teachers and as experts in research. Teachers became curious and asked, “Why are only the librarians learning how to do this?”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The librarians struggled with their place as teachers in the implementation of the instructional unit. One librarian noted, “I'd love to rewrite her [the teacher's] unit—a writing style thing with me—but I don't dare offer.” They saw their role as facilitating learning for students and implementation for teachers. The retention of old paradigms in terms of the instructional role of the librarians was an underlying factor in collaboration problems. The librarians distinguished between their teaching roles and those of the teacher, particularly with regard to grading student work. A librarian noted that the action research “… caused me to think about the disconnection between the teacher's and my perception of the usefulness of technology in the writing process and some of the students' perceptions.” Another librarian noted that the most difficult aspect of doing action research was, “… making sure the action research blended well with the teacher's objectives.”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Another aspect of change in theory-of-use is the quality of transactions between librarians and their collaborating teachers. The librarians’ expertise in the design of authentic learning tasks, assessments, and action research earned the respect of their co-teachers. When school librarians incorporated action research with their daily teaching on a daily basis and shared action research with their teaching partners, collaboration became professional development.  A</a:t>
            </a:r>
            <a:r>
              <a:rPr lang="en-US" sz="1200" i="1" kern="1200" dirty="0" smtClean="0">
                <a:solidFill>
                  <a:schemeClr val="tx1"/>
                </a:solidFill>
                <a:effectLst/>
                <a:latin typeface="+mn-lt"/>
                <a:ea typeface="+mn-ea"/>
                <a:cs typeface="+mn-cs"/>
              </a:rPr>
              <a:t>ction research had a positive effect on the practice of school librarians who developed ownership and confidence in the collaboration process as well as the perception of themselves as leaders. </a:t>
            </a:r>
            <a:r>
              <a:rPr lang="en-US" sz="1200" kern="1200" dirty="0" smtClean="0">
                <a:solidFill>
                  <a:schemeClr val="tx1"/>
                </a:solidFill>
                <a:effectLst/>
                <a:latin typeface="+mn-lt"/>
                <a:ea typeface="+mn-ea"/>
                <a:cs typeface="+mn-cs"/>
              </a:rPr>
              <a:t>A different kind of collaboration emerged in the second dimension when school librarians became the mentors to teachers who were interested in learning how to do action research. The librarians said they would like to study collaboration with teachers in another action research project. </a:t>
            </a:r>
          </a:p>
          <a:p>
            <a:r>
              <a:rPr lang="en-US" sz="1200" kern="1200" dirty="0" smtClean="0">
                <a:solidFill>
                  <a:schemeClr val="tx1"/>
                </a:solidFill>
                <a:effectLst/>
                <a:latin typeface="+mn-lt"/>
                <a:ea typeface="+mn-ea"/>
                <a:cs typeface="+mn-cs"/>
              </a:rPr>
              <a:t>   	How do we get teachers to involve us 	from the beginning of the planning 	process? Teachers often do not 	include us until after the unit is 	almost all planned. It would 	be beneficial if we could help plan 	more thought-provoking questions 	instead of just find-the-fact 	questions.</a:t>
            </a:r>
          </a:p>
          <a:p>
            <a:r>
              <a:rPr lang="en-US" sz="1200" kern="1200" dirty="0" smtClean="0">
                <a:solidFill>
                  <a:schemeClr val="tx1"/>
                </a:solidFill>
                <a:effectLst/>
                <a:latin typeface="+mn-lt"/>
                <a:ea typeface="+mn-ea"/>
                <a:cs typeface="+mn-cs"/>
              </a:rPr>
              <a:t> Another wrote, “Why are some teachers resistant to planning with librarian? Is this a realistic or impossible question to answer?”</a:t>
            </a:r>
          </a:p>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25</a:t>
            </a:fld>
            <a:endParaRPr lang="en-US"/>
          </a:p>
        </p:txBody>
      </p:sp>
    </p:spTree>
    <p:extLst>
      <p:ext uri="{BB962C8B-B14F-4D97-AF65-F5344CB8AC3E}">
        <p14:creationId xmlns:p14="http://schemas.microsoft.com/office/powerpoint/2010/main" val="2140855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i="1" kern="1200" dirty="0" smtClean="0">
                <a:solidFill>
                  <a:schemeClr val="tx1"/>
                </a:solidFill>
                <a:effectLst/>
                <a:latin typeface="+mn-lt"/>
                <a:ea typeface="+mn-ea"/>
                <a:cs typeface="+mn-cs"/>
              </a:rPr>
              <a:t>Emergence of confidence and leadership.</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Action research anchored the school library in the teaching and learning context of the school, enhancing its instructional role and breaking down barriers between classroom and library. It bolstered the confidence of the school librarians and transformed their perceptions of their role from a support to a leadership function. The librarian who was working toward her certification wrote, One of the most helpful things to me 	was that it forced me to really get into 	the	role of school librarian. I 	have worked in the library for nine 		years but didn't have the same role … 	This project pushed me to see my role 	as a ‘leader' and helped me to see that 	I will be making a difference in the 	world of students 	with whom I work. 	My students influenced me to find 	new and better ways to do things.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the end of the action research librarians expressed more confident in their teaching roles, especially as teaching partners with classroom teachers. A librarian wrote, </a:t>
            </a:r>
          </a:p>
          <a:p>
            <a:r>
              <a:rPr lang="en-US" sz="1200" kern="1200" dirty="0" smtClean="0">
                <a:solidFill>
                  <a:schemeClr val="tx1"/>
                </a:solidFill>
                <a:effectLst/>
                <a:latin typeface="+mn-lt"/>
                <a:ea typeface="+mn-ea"/>
                <a:cs typeface="+mn-cs"/>
              </a:rPr>
              <a:t>	I feel I have concrete data, and 	common discussion points to bring to 	the Freshman House teachers on how 	to improve students' performance. I 	think the social studies and science 	teachers can see how information 	skills affect their 	curricula, and that 	projects must be about taking 	initiative to collaborate. The 	reading teacher is working to improve 	skills we identified as weak and I 	would like to increase the degree of 	collaboration with [her]. She would 	like to enlist me as a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compatriot in teaching skills of 	reading nonfiction. </a:t>
            </a:r>
          </a:p>
          <a:p>
            <a:r>
              <a:rPr lang="en-US" sz="1200" kern="1200" dirty="0" smtClean="0">
                <a:solidFill>
                  <a:schemeClr val="tx1"/>
                </a:solidFill>
                <a:effectLst/>
                <a:latin typeface="+mn-lt"/>
                <a:ea typeface="+mn-ea"/>
                <a:cs typeface="+mn-cs"/>
              </a:rPr>
              <a:t>The use of data supported a goal-oriented mind-set for the librarians, as well as a dependence on systematic feedback for decision-making.</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School librarians gained ownership and confidence when they were able to make the leap from reflection generated by their action research to the action plan. There were many journal entries and comments like this one: </a:t>
            </a:r>
          </a:p>
          <a:p>
            <a:r>
              <a:rPr lang="en-US" sz="1200" kern="1200" dirty="0" smtClean="0">
                <a:solidFill>
                  <a:schemeClr val="tx1"/>
                </a:solidFill>
                <a:effectLst/>
                <a:latin typeface="+mn-lt"/>
                <a:ea typeface="+mn-ea"/>
                <a:cs typeface="+mn-cs"/>
              </a:rPr>
              <a:t>	Note taking—kids are on target—	have lots of sources, but we need to 	consider revising our ‘Trash or 	Treasure' review—need to present on 	overhead—then give each student a 	researchable question and the 	paragraph on taking notes instead of 	completing it as a group exercise. All 	students would still have the same 	paragraph and question, but would be 	accountable for their own notes.</a:t>
            </a:r>
          </a:p>
          <a:p>
            <a:r>
              <a:rPr lang="en-US" sz="1200" kern="1200" dirty="0" smtClean="0">
                <a:solidFill>
                  <a:schemeClr val="tx1"/>
                </a:solidFill>
                <a:effectLst/>
                <a:latin typeface="+mn-lt"/>
                <a:ea typeface="+mn-ea"/>
                <a:cs typeface="+mn-cs"/>
              </a:rPr>
              <a:t>Action research was a powerful intervention that empowered the librarians with hard evidence for improvement of the instructional units, which increased their sense of ownership. The way librarians felt about the action research was a key indicator of their confidence levels and, in turn, their feelings about collaboration. One librarian explained the most rewarding aspect of her action research: “It raised my awareness and caused me to think differently about assumptions and making decisions.” They were excited about their projects and research findings at the end of the action research project, which was evident when they presented at a state conference where they found their voices as leaders. They exhibited energy, enthusiasm, and confidence that was transformational. They had clarified their personal teaching theories, explored their sense of self and their role as teachers, and gained awareness of their students' perspectives and needs.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27</a:t>
            </a:fld>
            <a:endParaRPr lang="en-US"/>
          </a:p>
        </p:txBody>
      </p:sp>
    </p:spTree>
    <p:extLst>
      <p:ext uri="{BB962C8B-B14F-4D97-AF65-F5344CB8AC3E}">
        <p14:creationId xmlns:p14="http://schemas.microsoft.com/office/powerpoint/2010/main" val="12627093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Sustainability.</a:t>
            </a:r>
            <a:r>
              <a:rPr lang="en-US" sz="1200" b="1"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The primary study indicates that school librarians are capable of designing an organization inquiry focused on problems in their practice. </a:t>
            </a:r>
            <a:r>
              <a:rPr lang="en-US" sz="1200" kern="1200" dirty="0" smtClean="0">
                <a:solidFill>
                  <a:schemeClr val="tx1"/>
                </a:solidFill>
                <a:effectLst/>
                <a:latin typeface="+mn-lt"/>
                <a:ea typeface="+mn-ea"/>
                <a:cs typeface="+mn-cs"/>
              </a:rPr>
              <a:t>The librarians retained their skills during the second year when the study was replicated. The researcher’s contact with the school librarians was the same as the previous year but findings were different. The total number of e-mails was twenty-one, or ten percent of the number of e-mail transactions in the previous year, The content of those e-mails consisted of completed proposals and data-collection materials that the school librarians created.  There were no e-mails that echoed concerns of the previous year and no e-mails that raised new concerns. Site visits and end-of-the-year debriefing session confirmed that the librarians had mastered their action research techniques and had successfully worked independently with little help.</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In the third year of the project the school librarians became action research mentors for teachers with whom they had collaborated during the previous two years. In addition, they became mentors for teachers not involved in the study, expanding their sphere of influence in their schools. They were viewed district-wide as the experts in conducting action research. They were able to provide support to the teachers with very little assistance from the researcher. This stage of the project was prompted by teacher interest in learning more about what they were observing when collaborating with school librarians. The director commented, “Teachers who are well respected in the district are asking why they are not included in the action research project. When teachers like _______ express an interest the superintendent takes notice.” In the fourth year of the project, the third year was successfully replicated. The three-dimensional model of action research became a train-the-trainer model that was self-sustaining.</a:t>
            </a:r>
          </a:p>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29</a:t>
            </a:fld>
            <a:endParaRPr lang="en-US"/>
          </a:p>
        </p:txBody>
      </p:sp>
    </p:spTree>
    <p:extLst>
      <p:ext uri="{BB962C8B-B14F-4D97-AF65-F5344CB8AC3E}">
        <p14:creationId xmlns:p14="http://schemas.microsoft.com/office/powerpoint/2010/main" val="1386361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a:p>
            <a:pPr marL="171450" indent="-171450">
              <a:buFont typeface="Arial"/>
              <a:buChar char="•"/>
            </a:pPr>
            <a:r>
              <a:rPr lang="en-US" sz="1200" kern="1200" dirty="0" smtClean="0">
                <a:solidFill>
                  <a:schemeClr val="tx1"/>
                </a:solidFill>
                <a:effectLst/>
                <a:latin typeface="+mn-lt"/>
                <a:ea typeface="+mn-ea"/>
                <a:cs typeface="+mn-cs"/>
              </a:rPr>
              <a:t>Influenced by professional library organizations and accreditation agencies, librarians aim to establish the value of the library and its contribution to institutional mission and goals (</a:t>
            </a:r>
            <a:r>
              <a:rPr lang="en-US" sz="1200" kern="1200" dirty="0" err="1" smtClean="0">
                <a:solidFill>
                  <a:schemeClr val="tx1"/>
                </a:solidFill>
                <a:effectLst/>
                <a:latin typeface="+mn-lt"/>
                <a:ea typeface="+mn-ea"/>
                <a:cs typeface="+mn-cs"/>
              </a:rPr>
              <a:t>Oakleaf</a:t>
            </a:r>
            <a:r>
              <a:rPr lang="en-US" sz="1200" kern="1200" dirty="0" smtClean="0">
                <a:solidFill>
                  <a:schemeClr val="tx1"/>
                </a:solidFill>
                <a:effectLst/>
                <a:latin typeface="+mn-lt"/>
                <a:ea typeface="+mn-ea"/>
                <a:cs typeface="+mn-cs"/>
              </a:rPr>
              <a:t>, 2010) rather than the value of the work of librarians. </a:t>
            </a:r>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2</a:t>
            </a:fld>
            <a:endParaRPr lang="en-US"/>
          </a:p>
        </p:txBody>
      </p:sp>
    </p:spTree>
    <p:extLst>
      <p:ext uri="{BB962C8B-B14F-4D97-AF65-F5344CB8AC3E}">
        <p14:creationId xmlns:p14="http://schemas.microsoft.com/office/powerpoint/2010/main" val="15767968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the purpose of assessment is the improvement of program and professional performance, the multi-dimensional model is well-suited to staff development and evaluation. It is individualized and can be used by a teacher at any developmental level. It assumes teachers are knowledgeable and gives them power to make decisions. It can be carried out collaboratively. It is an on-going process and for that reason can be more effective than a typical one-day in-service presentation. One of the more significant qualities of the model is that it puts teachers in the position of accepting more responsibility for their professional growth (Wood 1988, 16–17).</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The data presented here establish that school librarians can go beyond single-loop learning which focuses on detecting errors and maintaining their theory-in-action (or mental maps) to engage in double-loop learning by setting new priorities and weightings of norms and changing theories-in-use (behaviors) and espoused theory (language).  This requires training in the multi-dimensional model and a clear focus of the dominant goal of the library. It may not be instruction, as in the school library, but it is critical the benefits accrued by the library user are the measure of success. Once the focus is established, standards of best practice relevant to the focus flesh out the first dimension of the model from which assessment standards can be derived.  In the case of the school library, research-based teaching practices were employed. A problem of practice, related to the focus in the first dimension, is identified and remediated through action research in the second dimension. Training and support are necessary and a formative, rather than summative approach give viability and therefore credibility to a hybrid training-assessment model.</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The use of the multi-dimensional model as a training and evaluation instrument is facilitated by the use of MOB (i.e., setting goals and objective for program and performance), strategic planning (i.e., generating systematic feedback), and the Logic Model (i.e., focusing on outcomes assessment rather than input), all of which rest on the acknowledgement of the librarian as a knowledge worker who effects meaningful outcomes in library users through the use evidence to continuously improve program and performance. An interventionist strategy for developing the model can be adapted by any type of library to structure the use of feedback and the planning and implementation of change. Public, academic, and special libraries are still focused on programmatic assessment that marginalizes the role librarians play in organizational change and limits the benefits they can accrue from organizational learning. This is particularly true in the dynamic environment of today’s libraries where digital technology has accelerated the rate of change and its impact on the end user. The assessment of outcomes bridges the gap between program and professional assessment in a way that is specific to the library user. Just as the digital age has introduced personalized learning to the individual learner, so organizational learning is specifically tailored to individualized assessment and professional growth in the workplace. In order for these mind-sets to evolve, professional organizations, accreditation agencies, and library educators and researchers need an agenda that focuses on assessing what matters. With this kind of support libraries can successfully re-define themselves in terms of informational, knowledge, and learning outcomes that are unique to the library paradigm of the provision of help through intervention.</a:t>
            </a:r>
          </a:p>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32</a:t>
            </a:fld>
            <a:endParaRPr lang="en-US"/>
          </a:p>
        </p:txBody>
      </p:sp>
    </p:spTree>
    <p:extLst>
      <p:ext uri="{BB962C8B-B14F-4D97-AF65-F5344CB8AC3E}">
        <p14:creationId xmlns:p14="http://schemas.microsoft.com/office/powerpoint/2010/main" val="17679147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kern="1200" dirty="0" smtClean="0">
                <a:solidFill>
                  <a:schemeClr val="tx1"/>
                </a:solidFill>
                <a:effectLst/>
                <a:latin typeface="+mn-lt"/>
                <a:ea typeface="+mn-ea"/>
                <a:cs typeface="+mn-cs"/>
              </a:rPr>
              <a:t>The design process for implementations of the multi-dimensional model is described in terms of interventionist strategy for organizational learning outlined by </a:t>
            </a:r>
            <a:r>
              <a:rPr lang="en-US" sz="1200" kern="1200" dirty="0" err="1" smtClean="0">
                <a:solidFill>
                  <a:schemeClr val="tx1"/>
                </a:solidFill>
                <a:effectLst/>
                <a:latin typeface="+mn-lt"/>
                <a:ea typeface="+mn-ea"/>
                <a:cs typeface="+mn-cs"/>
              </a:rPr>
              <a:t>Argyris</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Schön</a:t>
            </a:r>
            <a:r>
              <a:rPr lang="en-US" sz="1200" kern="1200" dirty="0" smtClean="0">
                <a:solidFill>
                  <a:schemeClr val="tx1"/>
                </a:solidFill>
                <a:effectLst/>
                <a:latin typeface="+mn-lt"/>
                <a:ea typeface="+mn-ea"/>
                <a:cs typeface="+mn-cs"/>
              </a:rPr>
              <a:t> (1978, 220-1) in order to position the model as an interventionist strategy that can serve as an evaluative instrument for assessing and improving the performance of school librarians. </a:t>
            </a:r>
          </a:p>
          <a:p>
            <a:pPr lvl="0"/>
            <a:r>
              <a:rPr lang="en-US" sz="1200" b="1" kern="1200" dirty="0" smtClean="0">
                <a:solidFill>
                  <a:schemeClr val="tx1"/>
                </a:solidFill>
                <a:effectLst/>
                <a:latin typeface="+mn-lt"/>
                <a:ea typeface="+mn-ea"/>
                <a:cs typeface="+mn-cs"/>
              </a:rPr>
              <a:t>Mapping the problem as workers see it.</a:t>
            </a:r>
            <a:r>
              <a:rPr lang="en-US" sz="1200" kern="1200" dirty="0" smtClean="0">
                <a:solidFill>
                  <a:schemeClr val="tx1"/>
                </a:solidFill>
                <a:effectLst/>
                <a:latin typeface="+mn-lt"/>
                <a:ea typeface="+mn-ea"/>
                <a:cs typeface="+mn-cs"/>
              </a:rPr>
              <a:t> Educators define an operational problem in their instructional practice.</a:t>
            </a:r>
          </a:p>
          <a:p>
            <a:pPr lvl="0"/>
            <a:r>
              <a:rPr lang="en-US" sz="1200" b="1" kern="1200" dirty="0" smtClean="0">
                <a:solidFill>
                  <a:schemeClr val="tx1"/>
                </a:solidFill>
                <a:effectLst/>
                <a:latin typeface="+mn-lt"/>
                <a:ea typeface="+mn-ea"/>
                <a:cs typeface="+mn-cs"/>
              </a:rPr>
              <a:t>Internalizing of the map.</a:t>
            </a:r>
            <a:r>
              <a:rPr lang="en-US" sz="1200" kern="1200" dirty="0" smtClean="0">
                <a:solidFill>
                  <a:schemeClr val="tx1"/>
                </a:solidFill>
                <a:effectLst/>
                <a:latin typeface="+mn-lt"/>
                <a:ea typeface="+mn-ea"/>
                <a:cs typeface="+mn-cs"/>
              </a:rPr>
              <a:t> The researcher delivers workshops and ongoing support to help educators to develop a map, or plan that conforms to the multi-dimensional model, for which they took responsibility. </a:t>
            </a:r>
          </a:p>
          <a:p>
            <a:pPr lvl="0"/>
            <a:r>
              <a:rPr lang="en-US" sz="1200" b="1" kern="1200" dirty="0" smtClean="0">
                <a:solidFill>
                  <a:schemeClr val="tx1"/>
                </a:solidFill>
                <a:effectLst/>
                <a:latin typeface="+mn-lt"/>
                <a:ea typeface="+mn-ea"/>
                <a:cs typeface="+mn-cs"/>
              </a:rPr>
              <a:t>Testing the model.</a:t>
            </a:r>
            <a:r>
              <a:rPr lang="en-US" sz="1200" kern="1200" dirty="0" smtClean="0">
                <a:solidFill>
                  <a:schemeClr val="tx1"/>
                </a:solidFill>
                <a:effectLst/>
                <a:latin typeface="+mn-lt"/>
                <a:ea typeface="+mn-ea"/>
                <a:cs typeface="+mn-cs"/>
              </a:rPr>
              <a:t>  The primary study tested the multi-dimensional model to determine whether testable predictions can be derived from the map, i.e., the multi-dimensional model. If predictions were not accurate, they were revised. </a:t>
            </a:r>
          </a:p>
          <a:p>
            <a:pPr lvl="0"/>
            <a:r>
              <a:rPr lang="en-US" sz="1200" b="1" kern="1200" dirty="0" smtClean="0">
                <a:solidFill>
                  <a:schemeClr val="tx1"/>
                </a:solidFill>
                <a:effectLst/>
                <a:latin typeface="+mn-lt"/>
                <a:ea typeface="+mn-ea"/>
                <a:cs typeface="+mn-cs"/>
              </a:rPr>
              <a:t>Inventing solutions. </a:t>
            </a:r>
            <a:r>
              <a:rPr lang="en-US" sz="1200" kern="1200" dirty="0" smtClean="0">
                <a:solidFill>
                  <a:schemeClr val="tx1"/>
                </a:solidFill>
                <a:effectLst/>
                <a:latin typeface="+mn-lt"/>
                <a:ea typeface="+mn-ea"/>
                <a:cs typeface="+mn-cs"/>
              </a:rPr>
              <a:t>Educators created solutions to learning problems using formative assessments (AT) and interventions (GI) at the learner’s point of need. </a:t>
            </a:r>
          </a:p>
        </p:txBody>
      </p:sp>
      <p:sp>
        <p:nvSpPr>
          <p:cNvPr id="4" name="Slide Number Placeholder 3"/>
          <p:cNvSpPr>
            <a:spLocks noGrp="1"/>
          </p:cNvSpPr>
          <p:nvPr>
            <p:ph type="sldNum" sz="quarter" idx="10"/>
          </p:nvPr>
        </p:nvSpPr>
        <p:spPr/>
        <p:txBody>
          <a:bodyPr/>
          <a:lstStyle/>
          <a:p>
            <a:fld id="{B3A019F3-8596-4028-9847-CBD3A185B07A}" type="slidenum">
              <a:rPr lang="en-US" smtClean="0"/>
              <a:pPr/>
              <a:t>35</a:t>
            </a:fld>
            <a:endParaRPr lang="en-US"/>
          </a:p>
        </p:txBody>
      </p:sp>
    </p:spTree>
    <p:extLst>
      <p:ext uri="{BB962C8B-B14F-4D97-AF65-F5344CB8AC3E}">
        <p14:creationId xmlns:p14="http://schemas.microsoft.com/office/powerpoint/2010/main" val="12439955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Outputs  what we do</a:t>
            </a:r>
          </a:p>
          <a:p>
            <a:r>
              <a:rPr lang="en-US" dirty="0" smtClean="0"/>
              <a:t>Outcomes what difference we make</a:t>
            </a:r>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36</a:t>
            </a:fld>
            <a:endParaRPr lang="en-US"/>
          </a:p>
        </p:txBody>
      </p:sp>
    </p:spTree>
    <p:extLst>
      <p:ext uri="{BB962C8B-B14F-4D97-AF65-F5344CB8AC3E}">
        <p14:creationId xmlns:p14="http://schemas.microsoft.com/office/powerpoint/2010/main" val="529470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indent="0">
              <a:buFont typeface="Arial"/>
              <a:buNone/>
            </a:pPr>
            <a:r>
              <a:rPr lang="en-US" sz="1200" b="1" kern="1200" dirty="0" smtClean="0">
                <a:solidFill>
                  <a:schemeClr val="tx1"/>
                </a:solidFill>
                <a:effectLst/>
                <a:latin typeface="+mn-lt"/>
                <a:ea typeface="+mn-ea"/>
                <a:cs typeface="+mn-cs"/>
              </a:rPr>
              <a:t>PROGRAM ASSESSMENT</a:t>
            </a:r>
            <a:br>
              <a:rPr lang="en-US" sz="1200" b="1" kern="1200" dirty="0" smtClean="0">
                <a:solidFill>
                  <a:schemeClr val="tx1"/>
                </a:solidFill>
                <a:effectLst/>
                <a:latin typeface="+mn-lt"/>
                <a:ea typeface="+mn-ea"/>
                <a:cs typeface="+mn-cs"/>
              </a:rPr>
            </a:br>
            <a:endParaRPr lang="en-US" sz="1200" b="1" kern="1200" dirty="0" smtClean="0">
              <a:solidFill>
                <a:schemeClr val="tx1"/>
              </a:solidFill>
              <a:effectLst/>
              <a:latin typeface="+mn-lt"/>
              <a:ea typeface="+mn-ea"/>
              <a:cs typeface="+mn-cs"/>
            </a:endParaRPr>
          </a:p>
          <a:p>
            <a:pPr marL="171450" indent="-171450">
              <a:buFont typeface="Arial"/>
              <a:buChar char="•"/>
            </a:pPr>
            <a:r>
              <a:rPr lang="en-US" sz="1200" kern="1200" dirty="0" smtClean="0">
                <a:solidFill>
                  <a:schemeClr val="tx1"/>
                </a:solidFill>
                <a:effectLst/>
                <a:latin typeface="+mn-lt"/>
                <a:ea typeface="+mn-ea"/>
                <a:cs typeface="+mn-cs"/>
              </a:rPr>
              <a:t>Cameron (1978) noted that there is no one criterion for the effectiveness of organizations and that organization effectiveness is difficult to assess, making program assessment problematic. There is a lack of a common assessment vocabulary across public, academic, school, and special libraries. </a:t>
            </a:r>
          </a:p>
          <a:p>
            <a:pPr marL="171450" indent="-171450">
              <a:buFont typeface="Arial"/>
              <a:buChar char="•"/>
            </a:pPr>
            <a:endParaRPr lang="en-US" sz="1200" kern="1200" dirty="0" smtClean="0">
              <a:solidFill>
                <a:schemeClr val="tx1"/>
              </a:solidFill>
              <a:effectLst/>
              <a:latin typeface="+mn-lt"/>
              <a:ea typeface="+mn-ea"/>
              <a:cs typeface="+mn-cs"/>
            </a:endParaRPr>
          </a:p>
          <a:p>
            <a:pPr marL="171450" indent="-171450">
              <a:buFont typeface="Arial"/>
              <a:buChar char="•"/>
            </a:pPr>
            <a:r>
              <a:rPr lang="en-US" sz="1200" b="1" kern="1200" dirty="0" smtClean="0">
                <a:solidFill>
                  <a:schemeClr val="tx1"/>
                </a:solidFill>
                <a:effectLst/>
                <a:latin typeface="+mn-lt"/>
                <a:ea typeface="+mn-ea"/>
                <a:cs typeface="+mn-cs"/>
              </a:rPr>
              <a:t>As libraries transition to digital collections and e-learning their organizational goals and services are changing, making it difficult to reach consensus about  what good library programs look like.</a:t>
            </a:r>
          </a:p>
          <a:p>
            <a:pPr marL="171450" indent="-171450">
              <a:buFont typeface="Arial"/>
              <a:buChar char="•"/>
            </a:pPr>
            <a:endParaRPr lang="en-US" sz="1200" kern="1200" dirty="0" smtClean="0">
              <a:solidFill>
                <a:schemeClr val="tx1"/>
              </a:solidFill>
              <a:effectLst/>
              <a:latin typeface="+mn-lt"/>
              <a:ea typeface="+mn-ea"/>
              <a:cs typeface="+mn-cs"/>
            </a:endParaRPr>
          </a:p>
          <a:p>
            <a:pPr marL="171450" indent="-171450">
              <a:buFont typeface="Arial"/>
              <a:buChar char="•"/>
            </a:pP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Ratings such as “unsatisfactory” and numeric ratings generated by checklists, observations, benchmarks, and rubrics often lack inter-rater reliability and consensus about what these ratings mean.</a:t>
            </a:r>
          </a:p>
          <a:p>
            <a:endParaRPr lang="en-US" sz="1200" kern="1200" dirty="0" smtClean="0">
              <a:solidFill>
                <a:schemeClr val="tx1"/>
              </a:solidFill>
              <a:effectLst/>
              <a:latin typeface="+mn-lt"/>
              <a:ea typeface="+mn-ea"/>
              <a:cs typeface="+mn-cs"/>
            </a:endParaRPr>
          </a:p>
          <a:p>
            <a:pPr marL="171450" indent="-171450">
              <a:buFont typeface="Arial"/>
              <a:buChar char="•"/>
            </a:pPr>
            <a:r>
              <a:rPr lang="en-US" sz="1200" b="1" kern="1200" dirty="0" smtClean="0">
                <a:solidFill>
                  <a:schemeClr val="tx1"/>
                </a:solidFill>
                <a:effectLst/>
                <a:latin typeface="+mn-lt"/>
                <a:ea typeface="+mn-ea"/>
                <a:cs typeface="+mn-cs"/>
              </a:rPr>
              <a:t>It is only in the last two decades that libraries have taken a systematic approach to program assessment </a:t>
            </a:r>
            <a:r>
              <a:rPr lang="en-US" sz="1200" b="0" kern="1200" dirty="0" smtClean="0">
                <a:solidFill>
                  <a:schemeClr val="tx1"/>
                </a:solidFill>
                <a:effectLst/>
                <a:latin typeface="+mn-lt"/>
                <a:ea typeface="+mn-ea"/>
                <a:cs typeface="+mn-cs"/>
              </a:rPr>
              <a:t>that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shifts the focus from inputs, such as collections, to user satisfaction (Hiller &amp; Self, 2004). This shift suggests a connection between the value of a library program in terms of outputs and the performance of the librarian.</a:t>
            </a:r>
          </a:p>
          <a:p>
            <a:pPr marL="0" indent="0">
              <a:buFont typeface="Arial"/>
              <a:buNone/>
            </a:pPr>
            <a:endParaRPr lang="en-US" sz="1200" b="1" kern="1200" dirty="0" smtClean="0">
              <a:solidFill>
                <a:schemeClr val="tx1"/>
              </a:solidFill>
              <a:effectLst/>
              <a:latin typeface="+mn-lt"/>
              <a:ea typeface="+mn-ea"/>
              <a:cs typeface="+mn-cs"/>
            </a:endParaRPr>
          </a:p>
          <a:p>
            <a:pPr marL="0" indent="0">
              <a:buFont typeface="Arial"/>
              <a:buNone/>
            </a:pPr>
            <a:endParaRPr lang="en-US"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3A019F3-8596-4028-9847-CBD3A185B07A}" type="slidenum">
              <a:rPr lang="en-US" smtClean="0"/>
              <a:pPr/>
              <a:t>3</a:t>
            </a:fld>
            <a:endParaRPr lang="en-US"/>
          </a:p>
        </p:txBody>
      </p:sp>
    </p:spTree>
    <p:extLst>
      <p:ext uri="{BB962C8B-B14F-4D97-AF65-F5344CB8AC3E}">
        <p14:creationId xmlns:p14="http://schemas.microsoft.com/office/powerpoint/2010/main" val="2468644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sz="1200" b="1" kern="1200" dirty="0" smtClean="0">
                <a:solidFill>
                  <a:schemeClr val="tx1"/>
                </a:solidFill>
                <a:effectLst/>
                <a:latin typeface="+mn-lt"/>
                <a:ea typeface="+mn-ea"/>
                <a:cs typeface="+mn-cs"/>
              </a:rPr>
              <a:t>PERFORMANCE ASSESSMENT</a:t>
            </a:r>
          </a:p>
          <a:p>
            <a:pPr marL="0" indent="0">
              <a:buFont typeface="Arial"/>
              <a:buNone/>
            </a:pPr>
            <a:endParaRPr lang="en-US" sz="1200" kern="1200" dirty="0" smtClean="0">
              <a:solidFill>
                <a:schemeClr val="tx1"/>
              </a:solidFill>
              <a:effectLst/>
              <a:latin typeface="+mn-lt"/>
              <a:ea typeface="+mn-ea"/>
              <a:cs typeface="+mn-cs"/>
            </a:endParaRPr>
          </a:p>
          <a:p>
            <a:pPr marL="171450" indent="-171450">
              <a:buFont typeface="Arial"/>
              <a:buChar char="•"/>
            </a:pPr>
            <a:r>
              <a:rPr lang="en-US" sz="1200" kern="1200" dirty="0" smtClean="0">
                <a:solidFill>
                  <a:schemeClr val="tx1"/>
                </a:solidFill>
                <a:effectLst/>
                <a:latin typeface="+mn-lt"/>
                <a:ea typeface="+mn-ea"/>
                <a:cs typeface="+mn-cs"/>
              </a:rPr>
              <a:t>A top-down, one-size-fits-all system ignores </a:t>
            </a:r>
            <a:r>
              <a:rPr lang="en-US" sz="1200" b="1" kern="1200" dirty="0" smtClean="0">
                <a:solidFill>
                  <a:schemeClr val="tx1"/>
                </a:solidFill>
                <a:effectLst/>
                <a:latin typeface="+mn-lt"/>
                <a:ea typeface="+mn-ea"/>
                <a:cs typeface="+mn-cs"/>
              </a:rPr>
              <a:t>the importance of workplace context, the diverse skill sets required for specialized job functions, and the differences between novice and experienced staff. In addition, evaluators may not be as knowledgeable as the person who performs the job. </a:t>
            </a:r>
          </a:p>
          <a:p>
            <a:pPr marL="0" indent="0">
              <a:buFont typeface="Arial"/>
              <a:buNone/>
            </a:pPr>
            <a:endParaRPr lang="en-US" sz="1200" b="1" kern="1200" dirty="0" smtClean="0">
              <a:solidFill>
                <a:schemeClr val="tx1"/>
              </a:solidFill>
              <a:effectLst/>
              <a:latin typeface="+mn-lt"/>
              <a:ea typeface="+mn-ea"/>
              <a:cs typeface="+mn-cs"/>
            </a:endParaRPr>
          </a:p>
          <a:p>
            <a:pPr marL="171450" indent="-171450">
              <a:buFont typeface="Arial"/>
              <a:buChar char="•"/>
            </a:pPr>
            <a:r>
              <a:rPr lang="en-US" sz="1200" kern="1200" dirty="0" smtClean="0">
                <a:solidFill>
                  <a:schemeClr val="tx1"/>
                </a:solidFill>
                <a:effectLst/>
                <a:latin typeface="+mn-lt"/>
                <a:ea typeface="+mn-ea"/>
                <a:cs typeface="+mn-cs"/>
              </a:rPr>
              <a:t>An adversarial climate around performance assessment inhibits honest and healthy discourse and a culture of continuous improvement. </a:t>
            </a:r>
          </a:p>
          <a:p>
            <a:pPr marL="171450" indent="-171450">
              <a:buFont typeface="Arial"/>
              <a:buChar char="•"/>
            </a:pPr>
            <a:endParaRPr lang="en-US" sz="1200" kern="1200" dirty="0" smtClean="0">
              <a:solidFill>
                <a:schemeClr val="tx1"/>
              </a:solidFill>
              <a:effectLst/>
              <a:latin typeface="+mn-lt"/>
              <a:ea typeface="+mn-ea"/>
              <a:cs typeface="+mn-cs"/>
            </a:endParaRPr>
          </a:p>
          <a:p>
            <a:pPr marL="171450" indent="-171450">
              <a:buFont typeface="Arial"/>
              <a:buChar char="•"/>
            </a:pPr>
            <a:r>
              <a:rPr lang="en-US" sz="1200" kern="1200" dirty="0" smtClean="0">
                <a:solidFill>
                  <a:schemeClr val="tx1"/>
                </a:solidFill>
                <a:effectLst/>
                <a:latin typeface="+mn-lt"/>
                <a:ea typeface="+mn-ea"/>
                <a:cs typeface="+mn-cs"/>
              </a:rPr>
              <a:t>An industrial model of assessment, with roots in </a:t>
            </a:r>
            <a:r>
              <a:rPr lang="en-US" sz="1200" b="1" kern="1200" dirty="0" smtClean="0">
                <a:solidFill>
                  <a:schemeClr val="tx1"/>
                </a:solidFill>
                <a:effectLst/>
                <a:latin typeface="+mn-lt"/>
                <a:ea typeface="+mn-ea"/>
                <a:cs typeface="+mn-cs"/>
              </a:rPr>
              <a:t>Taylor’s (1911) scientific management theory, focuses on efficiency </a:t>
            </a:r>
            <a:r>
              <a:rPr lang="en-US" sz="1200" kern="1200" dirty="0" smtClean="0">
                <a:solidFill>
                  <a:schemeClr val="tx1"/>
                </a:solidFill>
                <a:effectLst/>
                <a:latin typeface="+mn-lt"/>
                <a:ea typeface="+mn-ea"/>
                <a:cs typeface="+mn-cs"/>
              </a:rPr>
              <a:t>because managers did not trust factory workers to meet production standards. Taylor combined time and motion studies with rational analysis and synthesis to discover the best way to perform a particular task and manage workflow. He linked compensation to output and introduced the concept of payment for piecework. In contrast, </a:t>
            </a:r>
          </a:p>
          <a:p>
            <a:pPr marL="171450" indent="-171450">
              <a:buFont typeface="Arial"/>
              <a:buChar char="•"/>
            </a:pPr>
            <a:endParaRPr lang="en-US" sz="1200" kern="1200" dirty="0" smtClean="0">
              <a:solidFill>
                <a:schemeClr val="tx1"/>
              </a:solidFill>
              <a:effectLst/>
              <a:latin typeface="+mn-lt"/>
              <a:ea typeface="+mn-ea"/>
              <a:cs typeface="+mn-cs"/>
            </a:endParaRPr>
          </a:p>
          <a:p>
            <a:pPr marL="171450" indent="-171450">
              <a:buFont typeface="Arial"/>
              <a:buChar char="•"/>
            </a:pPr>
            <a:r>
              <a:rPr lang="en-US" sz="1200" b="1" kern="1200" dirty="0" err="1" smtClean="0">
                <a:solidFill>
                  <a:schemeClr val="tx1"/>
                </a:solidFill>
                <a:effectLst/>
                <a:latin typeface="+mn-lt"/>
                <a:ea typeface="+mn-ea"/>
                <a:cs typeface="+mn-cs"/>
              </a:rPr>
              <a:t>Drucker</a:t>
            </a:r>
            <a:r>
              <a:rPr lang="en-US" sz="1200" b="1" kern="1200" dirty="0" smtClean="0">
                <a:solidFill>
                  <a:schemeClr val="tx1"/>
                </a:solidFill>
                <a:effectLst/>
                <a:latin typeface="+mn-lt"/>
                <a:ea typeface="+mn-ea"/>
                <a:cs typeface="+mn-cs"/>
              </a:rPr>
              <a:t> (1959), who defined “knowledge worker” as one who works primarily with information or who develops and uses knowledge in the workplace, sees the worker as a participant in a reflective process that leads to action and builds a shared, values-based organizational vision. </a:t>
            </a:r>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4</a:t>
            </a:fld>
            <a:endParaRPr lang="en-US"/>
          </a:p>
        </p:txBody>
      </p:sp>
    </p:spTree>
    <p:extLst>
      <p:ext uri="{BB962C8B-B14F-4D97-AF65-F5344CB8AC3E}">
        <p14:creationId xmlns:p14="http://schemas.microsoft.com/office/powerpoint/2010/main" val="3141792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171450" indent="-171450">
              <a:buFont typeface="Arial"/>
              <a:buChar char="•"/>
            </a:pPr>
            <a:r>
              <a:rPr lang="en-US" sz="1200" kern="1200" dirty="0" smtClean="0">
                <a:solidFill>
                  <a:schemeClr val="tx1"/>
                </a:solidFill>
                <a:effectLst/>
                <a:latin typeface="+mn-lt"/>
                <a:ea typeface="+mn-ea"/>
                <a:cs typeface="+mn-cs"/>
              </a:rPr>
              <a:t>Management by objectives (</a:t>
            </a:r>
            <a:r>
              <a:rPr lang="en-US" sz="1200" kern="1200" dirty="0" err="1" smtClean="0">
                <a:solidFill>
                  <a:schemeClr val="tx1"/>
                </a:solidFill>
                <a:effectLst/>
                <a:latin typeface="+mn-lt"/>
                <a:ea typeface="+mn-ea"/>
                <a:cs typeface="+mn-cs"/>
              </a:rPr>
              <a:t>Drucker</a:t>
            </a:r>
            <a:r>
              <a:rPr lang="en-US" sz="1200" kern="1200" dirty="0" smtClean="0">
                <a:solidFill>
                  <a:schemeClr val="tx1"/>
                </a:solidFill>
                <a:effectLst/>
                <a:latin typeface="+mn-lt"/>
                <a:ea typeface="+mn-ea"/>
                <a:cs typeface="+mn-cs"/>
              </a:rPr>
              <a:t> 1954; </a:t>
            </a:r>
            <a:r>
              <a:rPr lang="en-US" sz="1200" kern="1200" dirty="0" err="1" smtClean="0">
                <a:solidFill>
                  <a:schemeClr val="tx1"/>
                </a:solidFill>
                <a:effectLst/>
                <a:latin typeface="+mn-lt"/>
                <a:ea typeface="+mn-ea"/>
                <a:cs typeface="+mn-cs"/>
              </a:rPr>
              <a:t>Odiorne</a:t>
            </a:r>
            <a:r>
              <a:rPr lang="en-US" sz="1200" kern="1200" dirty="0" smtClean="0">
                <a:solidFill>
                  <a:schemeClr val="tx1"/>
                </a:solidFill>
                <a:effectLst/>
                <a:latin typeface="+mn-lt"/>
                <a:ea typeface="+mn-ea"/>
                <a:cs typeface="+mn-cs"/>
              </a:rPr>
              <a:t>, 1964) uses goals and </a:t>
            </a:r>
            <a:r>
              <a:rPr lang="en-US" sz="1200" b="1" kern="1200" dirty="0" smtClean="0">
                <a:solidFill>
                  <a:schemeClr val="tx1"/>
                </a:solidFill>
                <a:effectLst/>
                <a:latin typeface="+mn-lt"/>
                <a:ea typeface="+mn-ea"/>
                <a:cs typeface="+mn-cs"/>
              </a:rPr>
              <a:t>objectives determined by the worker, in consultation with institutional managers, to structure program and/or performance assessment. A variety of needs and goals rather than a single value (</a:t>
            </a:r>
            <a:r>
              <a:rPr lang="en-US" sz="1200" b="1" kern="1200" dirty="0" err="1" smtClean="0">
                <a:solidFill>
                  <a:schemeClr val="tx1"/>
                </a:solidFill>
                <a:effectLst/>
                <a:latin typeface="+mn-lt"/>
                <a:ea typeface="+mn-ea"/>
                <a:cs typeface="+mn-cs"/>
              </a:rPr>
              <a:t>Drucker</a:t>
            </a:r>
            <a:r>
              <a:rPr lang="en-US" sz="1200" b="1" kern="1200" dirty="0" smtClean="0">
                <a:solidFill>
                  <a:schemeClr val="tx1"/>
                </a:solidFill>
                <a:effectLst/>
                <a:latin typeface="+mn-lt"/>
                <a:ea typeface="+mn-ea"/>
                <a:cs typeface="+mn-cs"/>
              </a:rPr>
              <a:t>, 1954) drives the institution. </a:t>
            </a:r>
          </a:p>
          <a:p>
            <a:pPr marL="171450" indent="-171450">
              <a:buFont typeface="Arial"/>
              <a:buChar char="•"/>
            </a:pPr>
            <a:endParaRPr lang="en-US" sz="1200" kern="1200" dirty="0" smtClean="0">
              <a:solidFill>
                <a:schemeClr val="tx1"/>
              </a:solidFill>
              <a:effectLst/>
              <a:latin typeface="+mn-lt"/>
              <a:ea typeface="+mn-ea"/>
              <a:cs typeface="+mn-cs"/>
            </a:endParaRPr>
          </a:p>
          <a:p>
            <a:pPr marL="171450" indent="-171450">
              <a:buFont typeface="Arial"/>
              <a:buChar char="•"/>
            </a:pPr>
            <a:r>
              <a:rPr lang="en-US" sz="1200" kern="1200" dirty="0" smtClean="0">
                <a:solidFill>
                  <a:schemeClr val="tx1"/>
                </a:solidFill>
                <a:effectLst/>
                <a:latin typeface="+mn-lt"/>
                <a:ea typeface="+mn-ea"/>
                <a:cs typeface="+mn-cs"/>
              </a:rPr>
              <a:t> In addition, strategic planning is a tool of participatory management generates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the continuous process of making present entrepreneurial (risk-taking)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decisions systematically and with the greatest knowledge of their futurity;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and organizing systematically the efforts needed to carry out these decisions;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and measuring the results of these decisions against expectations through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organized, systematic feedback. (</a:t>
            </a:r>
            <a:r>
              <a:rPr lang="en-US" sz="1200" kern="1200" dirty="0" err="1" smtClean="0">
                <a:solidFill>
                  <a:schemeClr val="tx1"/>
                </a:solidFill>
                <a:effectLst/>
                <a:latin typeface="+mn-lt"/>
                <a:ea typeface="+mn-ea"/>
                <a:cs typeface="+mn-cs"/>
              </a:rPr>
              <a:t>Drucker</a:t>
            </a:r>
            <a:r>
              <a:rPr lang="en-US" sz="1200" kern="1200" dirty="0" smtClean="0">
                <a:solidFill>
                  <a:schemeClr val="tx1"/>
                </a:solidFill>
                <a:effectLst/>
                <a:latin typeface="+mn-lt"/>
                <a:ea typeface="+mn-ea"/>
                <a:cs typeface="+mn-cs"/>
              </a:rPr>
              <a:t>, 1974, p. 125)</a:t>
            </a:r>
          </a:p>
          <a:p>
            <a:endParaRPr lang="en-US" sz="1200" kern="1200" dirty="0" smtClean="0">
              <a:solidFill>
                <a:schemeClr val="tx1"/>
              </a:solidFill>
              <a:effectLst/>
              <a:latin typeface="+mn-lt"/>
              <a:ea typeface="+mn-ea"/>
              <a:cs typeface="+mn-cs"/>
            </a:endParaRPr>
          </a:p>
          <a:p>
            <a:pPr marL="171450" indent="-171450">
              <a:buFont typeface="Arial"/>
              <a:buChar char="•"/>
            </a:pPr>
            <a:r>
              <a:rPr lang="en-US" sz="1200" b="1" kern="1200" dirty="0" smtClean="0">
                <a:solidFill>
                  <a:schemeClr val="tx1"/>
                </a:solidFill>
                <a:effectLst/>
                <a:latin typeface="+mn-lt"/>
                <a:ea typeface="+mn-ea"/>
                <a:cs typeface="+mn-cs"/>
              </a:rPr>
              <a:t>Strategic planning provides structure for generating evidence that becomes feedback when it is communicated and analyzed. Employees create mission statements that reflect institutional vision, set goals and objectives designed to fulfill the mission, allocate resources to the plan, execute the plan, collect evidence that demonstrates attainment of goals and objectives, monitor, analyze, and report on progress. Strategic planning is sensitive to the organization’s environment and acknowledges accountability to the community served. It requires questioning the status quo in order to make changes to improve both program and performance and challenges librarians to self-evaluate as they work toward their goals.</a:t>
            </a:r>
          </a:p>
          <a:p>
            <a:pPr marL="0" indent="0">
              <a:buFont typeface="Arial"/>
              <a:buNone/>
            </a:pPr>
            <a:endParaRPr lang="en-US" sz="1200" kern="1200" dirty="0" smtClean="0">
              <a:solidFill>
                <a:schemeClr val="tx1"/>
              </a:solidFill>
              <a:effectLst/>
              <a:latin typeface="+mn-lt"/>
              <a:ea typeface="+mn-ea"/>
              <a:cs typeface="+mn-cs"/>
            </a:endParaRPr>
          </a:p>
          <a:p>
            <a:pPr marL="171450" indent="-171450">
              <a:buFont typeface="Arial"/>
              <a:buChar char="•"/>
            </a:pPr>
            <a:r>
              <a:rPr lang="en-US" sz="1200" kern="1200" dirty="0" smtClean="0">
                <a:solidFill>
                  <a:schemeClr val="tx1"/>
                </a:solidFill>
                <a:effectLst/>
                <a:latin typeface="+mn-lt"/>
                <a:ea typeface="+mn-ea"/>
                <a:cs typeface="+mn-cs"/>
              </a:rPr>
              <a:t>   The Logic Model also connects program and performance improvement. </a:t>
            </a:r>
            <a:r>
              <a:rPr lang="en-US" sz="1200" b="1" kern="1200" dirty="0" err="1" smtClean="0">
                <a:solidFill>
                  <a:schemeClr val="tx1"/>
                </a:solidFill>
                <a:effectLst/>
                <a:latin typeface="+mn-lt"/>
                <a:ea typeface="+mn-ea"/>
                <a:cs typeface="+mn-cs"/>
              </a:rPr>
              <a:t>McCawley</a:t>
            </a:r>
            <a:r>
              <a:rPr lang="en-US" sz="1200" b="1" kern="1200" dirty="0" smtClean="0">
                <a:solidFill>
                  <a:schemeClr val="tx1"/>
                </a:solidFill>
                <a:effectLst/>
                <a:latin typeface="+mn-lt"/>
                <a:ea typeface="+mn-ea"/>
                <a:cs typeface="+mn-cs"/>
              </a:rPr>
              <a:t> (1997) used program planning and evaluation inputs and outputs as indicators, with a focus on service outputs and the relationship between inputs to outputs. The model introduced “outcomes,” such as changes in knowledge, skills, behaviors, policies, procedures, or environments.  Such outcomes are intangible but they can indicate the impact of the library program in terms of the work of the librarian and the benefits to the library user, patron, or student.  </a:t>
            </a:r>
          </a:p>
          <a:p>
            <a:endParaRPr lang="en-US" dirty="0" smtClean="0"/>
          </a:p>
          <a:p>
            <a:pPr marL="171450" indent="-171450">
              <a:buFont typeface="Arial"/>
              <a:buChar char="•"/>
            </a:pPr>
            <a:r>
              <a:rPr lang="en-US" sz="1200" kern="1200" dirty="0" smtClean="0">
                <a:solidFill>
                  <a:schemeClr val="tx1"/>
                </a:solidFill>
                <a:effectLst/>
                <a:latin typeface="+mn-lt"/>
                <a:ea typeface="+mn-ea"/>
                <a:cs typeface="+mn-cs"/>
              </a:rPr>
              <a:t>Systematic feedback is essential to performance improvement. </a:t>
            </a:r>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5</a:t>
            </a:fld>
            <a:endParaRPr lang="en-US"/>
          </a:p>
        </p:txBody>
      </p:sp>
    </p:spTree>
    <p:extLst>
      <p:ext uri="{BB962C8B-B14F-4D97-AF65-F5344CB8AC3E}">
        <p14:creationId xmlns:p14="http://schemas.microsoft.com/office/powerpoint/2010/main" val="2478843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171450" indent="-171450">
              <a:buFont typeface="Arial"/>
              <a:buChar char="•"/>
            </a:pPr>
            <a:r>
              <a:rPr lang="en-US" sz="1200" kern="1200" dirty="0" smtClean="0">
                <a:solidFill>
                  <a:schemeClr val="tx1"/>
                </a:solidFill>
                <a:effectLst/>
                <a:latin typeface="+mn-lt"/>
                <a:ea typeface="+mn-ea"/>
                <a:cs typeface="+mn-cs"/>
              </a:rPr>
              <a:t>The school library is well-suited to integrating program and performance assessment because instruction performed by the librarian is the programmatic input and student achievement is the expected outcome that is the measure of instructional effectiveness. </a:t>
            </a:r>
          </a:p>
          <a:p>
            <a:endParaRPr lang="en-US" sz="1200" kern="1200" dirty="0" smtClean="0">
              <a:solidFill>
                <a:schemeClr val="tx1"/>
              </a:solidFill>
              <a:effectLst/>
              <a:latin typeface="+mn-lt"/>
              <a:ea typeface="+mn-ea"/>
              <a:cs typeface="+mn-cs"/>
            </a:endParaRPr>
          </a:p>
          <a:p>
            <a:pPr marL="171450" indent="-171450">
              <a:buFont typeface="Arial"/>
              <a:buChar char="•"/>
            </a:pPr>
            <a:r>
              <a:rPr lang="en-US" sz="1200" kern="1200" dirty="0" smtClean="0">
                <a:solidFill>
                  <a:schemeClr val="tx1"/>
                </a:solidFill>
                <a:effectLst/>
                <a:latin typeface="+mn-lt"/>
                <a:ea typeface="+mn-ea"/>
                <a:cs typeface="+mn-cs"/>
              </a:rPr>
              <a:t>There is a large body of research that documents this connection. </a:t>
            </a:r>
            <a:r>
              <a:rPr lang="en-US" sz="1200" kern="1200" dirty="0" err="1" smtClean="0">
                <a:solidFill>
                  <a:schemeClr val="tx1"/>
                </a:solidFill>
                <a:effectLst/>
                <a:latin typeface="+mn-lt"/>
                <a:ea typeface="+mn-ea"/>
                <a:cs typeface="+mn-cs"/>
              </a:rPr>
              <a:t>Gaver</a:t>
            </a:r>
            <a:r>
              <a:rPr lang="en-US" sz="1200" kern="1200" dirty="0" smtClean="0">
                <a:solidFill>
                  <a:schemeClr val="tx1"/>
                </a:solidFill>
                <a:effectLst/>
                <a:latin typeface="+mn-lt"/>
                <a:ea typeface="+mn-ea"/>
                <a:cs typeface="+mn-cs"/>
              </a:rPr>
              <a:t> (1963) led the first impact study involving 271 schools in 13 states. She found that students in schools with centralized libraries managed by qualified librarians scored higher on standardized, norm-referenced tests than students without centralized libraries or qualified librarians. Subsequent research consistently shows there is a positive correlation between student achievement on standardized tests and school libraries (Scholastic, 2008). </a:t>
            </a:r>
          </a:p>
          <a:p>
            <a:pPr marL="171450" indent="-171450">
              <a:buFont typeface="Arial"/>
              <a:buChar char="•"/>
            </a:pPr>
            <a:r>
              <a:rPr lang="en-US" sz="1200" kern="1200" dirty="0" smtClean="0">
                <a:solidFill>
                  <a:schemeClr val="tx1"/>
                </a:solidFill>
                <a:effectLst/>
                <a:latin typeface="+mn-lt"/>
                <a:ea typeface="+mn-ea"/>
                <a:cs typeface="+mn-cs"/>
              </a:rPr>
              <a:t>Students’ higher test scores correlate with: 1) </a:t>
            </a:r>
            <a:r>
              <a:rPr lang="en-US" sz="1200" b="1" kern="1200" dirty="0" smtClean="0">
                <a:solidFill>
                  <a:schemeClr val="tx1"/>
                </a:solidFill>
                <a:effectLst/>
                <a:latin typeface="+mn-lt"/>
                <a:ea typeface="+mn-ea"/>
                <a:cs typeface="+mn-cs"/>
              </a:rPr>
              <a:t>The size of the school library staff </a:t>
            </a:r>
            <a:r>
              <a:rPr lang="en-US" sz="1200" kern="1200" dirty="0" smtClean="0">
                <a:solidFill>
                  <a:schemeClr val="tx1"/>
                </a:solidFill>
                <a:effectLst/>
                <a:latin typeface="+mn-lt"/>
                <a:ea typeface="+mn-ea"/>
                <a:cs typeface="+mn-cs"/>
              </a:rPr>
              <a:t>(Lance, et, al., 1999; </a:t>
            </a:r>
            <a:r>
              <a:rPr lang="en-US" sz="1200" kern="1200" dirty="0" err="1" smtClean="0">
                <a:solidFill>
                  <a:schemeClr val="tx1"/>
                </a:solidFill>
                <a:effectLst/>
                <a:latin typeface="+mn-lt"/>
                <a:ea typeface="+mn-ea"/>
                <a:cs typeface="+mn-cs"/>
              </a:rPr>
              <a:t>Baumbach</a:t>
            </a:r>
            <a:r>
              <a:rPr lang="en-US" sz="1200" kern="1200" dirty="0" smtClean="0">
                <a:solidFill>
                  <a:schemeClr val="tx1"/>
                </a:solidFill>
                <a:effectLst/>
                <a:latin typeface="+mn-lt"/>
                <a:ea typeface="+mn-ea"/>
                <a:cs typeface="+mn-cs"/>
              </a:rPr>
              <a:t>, 2002; Lance, et al., 2001; Lance, et al., 2000; Smith, 2001); 2) </a:t>
            </a:r>
            <a:r>
              <a:rPr lang="en-US" sz="1200" b="1" kern="1200" dirty="0" smtClean="0">
                <a:solidFill>
                  <a:schemeClr val="tx1"/>
                </a:solidFill>
                <a:effectLst/>
                <a:latin typeface="+mn-lt"/>
                <a:ea typeface="+mn-ea"/>
                <a:cs typeface="+mn-cs"/>
              </a:rPr>
              <a:t>Full-time/certified school librarians</a:t>
            </a:r>
            <a:r>
              <a:rPr lang="en-US" sz="1200" kern="1200" dirty="0" smtClean="0">
                <a:solidFill>
                  <a:schemeClr val="tx1"/>
                </a:solidFill>
                <a:effectLst/>
                <a:latin typeface="+mn-lt"/>
                <a:ea typeface="+mn-ea"/>
                <a:cs typeface="+mn-cs"/>
              </a:rPr>
              <a:t> (Lance, et al., 1999; </a:t>
            </a:r>
            <a:r>
              <a:rPr lang="en-US" sz="1200" kern="1200" dirty="0" err="1" smtClean="0">
                <a:solidFill>
                  <a:schemeClr val="tx1"/>
                </a:solidFill>
                <a:effectLst/>
                <a:latin typeface="+mn-lt"/>
                <a:ea typeface="+mn-ea"/>
                <a:cs typeface="+mn-cs"/>
              </a:rPr>
              <a:t>Callison</a:t>
            </a:r>
            <a:r>
              <a:rPr lang="en-US" sz="1200" kern="1200" dirty="0" smtClean="0">
                <a:solidFill>
                  <a:schemeClr val="tx1"/>
                </a:solidFill>
                <a:effectLst/>
                <a:latin typeface="+mn-lt"/>
                <a:ea typeface="+mn-ea"/>
                <a:cs typeface="+mn-cs"/>
              </a:rPr>
              <a:t>, 2004; Rodney, et al., 2003; Baxter and Smalley, 2003; Todd, et al., 2004; Lance, et, al., 2000); 3) </a:t>
            </a:r>
            <a:r>
              <a:rPr lang="en-US" sz="1200" b="1" kern="1200" dirty="0" smtClean="0">
                <a:solidFill>
                  <a:schemeClr val="tx1"/>
                </a:solidFill>
                <a:effectLst/>
                <a:latin typeface="+mn-lt"/>
                <a:ea typeface="+mn-ea"/>
                <a:cs typeface="+mn-cs"/>
              </a:rPr>
              <a:t>The frequency of library-centered instruction</a:t>
            </a:r>
            <a:r>
              <a:rPr lang="en-US" sz="1200" kern="1200" dirty="0" smtClean="0">
                <a:solidFill>
                  <a:schemeClr val="tx1"/>
                </a:solidFill>
                <a:effectLst/>
                <a:latin typeface="+mn-lt"/>
                <a:ea typeface="+mn-ea"/>
                <a:cs typeface="+mn-cs"/>
              </a:rPr>
              <a:t> (Lance, et al., 1999) and </a:t>
            </a:r>
            <a:r>
              <a:rPr lang="en-US" sz="1200" b="1" kern="1200" dirty="0" smtClean="0">
                <a:solidFill>
                  <a:schemeClr val="tx1"/>
                </a:solidFill>
                <a:effectLst/>
                <a:latin typeface="+mn-lt"/>
                <a:ea typeface="+mn-ea"/>
                <a:cs typeface="+mn-cs"/>
              </a:rPr>
              <a:t>collaborative instruction between school librarians and teachers </a:t>
            </a:r>
            <a:r>
              <a:rPr lang="en-US" sz="1200" kern="1200" dirty="0" smtClean="0">
                <a:solidFill>
                  <a:schemeClr val="tx1"/>
                </a:solidFill>
                <a:effectLst/>
                <a:latin typeface="+mn-lt"/>
                <a:ea typeface="+mn-ea"/>
                <a:cs typeface="+mn-cs"/>
              </a:rPr>
              <a:t>(Lance, et al., 2000; Lance, et al., 2005; Lance, et al, 2001); 4) </a:t>
            </a:r>
            <a:r>
              <a:rPr lang="en-US" sz="1200" b="1" kern="1200" dirty="0" smtClean="0">
                <a:solidFill>
                  <a:schemeClr val="tx1"/>
                </a:solidFill>
                <a:effectLst/>
                <a:latin typeface="+mn-lt"/>
                <a:ea typeface="+mn-ea"/>
                <a:cs typeface="+mn-cs"/>
              </a:rPr>
              <a:t>Size or currency of library collections</a:t>
            </a:r>
            <a:r>
              <a:rPr lang="en-US" sz="1200" kern="1200" dirty="0" smtClean="0">
                <a:solidFill>
                  <a:schemeClr val="tx1"/>
                </a:solidFill>
                <a:effectLst/>
                <a:latin typeface="+mn-lt"/>
                <a:ea typeface="+mn-ea"/>
                <a:cs typeface="+mn-cs"/>
              </a:rPr>
              <a:t> (Burgin and </a:t>
            </a:r>
            <a:r>
              <a:rPr lang="en-US" sz="1200" kern="1200" dirty="0" err="1" smtClean="0">
                <a:solidFill>
                  <a:schemeClr val="tx1"/>
                </a:solidFill>
                <a:effectLst/>
                <a:latin typeface="+mn-lt"/>
                <a:ea typeface="+mn-ea"/>
                <a:cs typeface="+mn-cs"/>
              </a:rPr>
              <a:t>Bracy</a:t>
            </a:r>
            <a:r>
              <a:rPr lang="en-US" sz="1200" kern="1200" dirty="0" smtClean="0">
                <a:solidFill>
                  <a:schemeClr val="tx1"/>
                </a:solidFill>
                <a:effectLst/>
                <a:latin typeface="+mn-lt"/>
                <a:ea typeface="+mn-ea"/>
                <a:cs typeface="+mn-cs"/>
              </a:rPr>
              <a:t>, 2003; Lance, et al., 2000; Smith, 2001); 5</a:t>
            </a:r>
            <a:r>
              <a:rPr lang="en-US" sz="1200" b="1" kern="1200" dirty="0" smtClean="0">
                <a:solidFill>
                  <a:schemeClr val="tx1"/>
                </a:solidFill>
                <a:effectLst/>
                <a:latin typeface="+mn-lt"/>
                <a:ea typeface="+mn-ea"/>
                <a:cs typeface="+mn-cs"/>
              </a:rPr>
              <a:t>) Licensed databases through a school library network </a:t>
            </a:r>
            <a:r>
              <a:rPr lang="en-US" sz="1200" kern="1200" dirty="0" smtClean="0">
                <a:solidFill>
                  <a:schemeClr val="tx1"/>
                </a:solidFill>
                <a:effectLst/>
                <a:latin typeface="+mn-lt"/>
                <a:ea typeface="+mn-ea"/>
                <a:cs typeface="+mn-cs"/>
              </a:rPr>
              <a:t>(Lance, 2002); 6) </a:t>
            </a:r>
            <a:r>
              <a:rPr lang="en-US" sz="1200" b="1" kern="1200" dirty="0" smtClean="0">
                <a:solidFill>
                  <a:schemeClr val="tx1"/>
                </a:solidFill>
                <a:effectLst/>
                <a:latin typeface="+mn-lt"/>
                <a:ea typeface="+mn-ea"/>
                <a:cs typeface="+mn-cs"/>
              </a:rPr>
              <a:t>Flexible scheduling</a:t>
            </a:r>
            <a:r>
              <a:rPr lang="en-US" sz="1200" kern="1200" dirty="0" smtClean="0">
                <a:solidFill>
                  <a:schemeClr val="tx1"/>
                </a:solidFill>
                <a:effectLst/>
                <a:latin typeface="+mn-lt"/>
                <a:ea typeface="+mn-ea"/>
                <a:cs typeface="+mn-cs"/>
              </a:rPr>
              <a:t> (Lance, et al., 2005; Lance, et al., 2003); and 7) </a:t>
            </a:r>
            <a:r>
              <a:rPr lang="en-US" sz="1200" b="1" kern="1200" dirty="0" smtClean="0">
                <a:solidFill>
                  <a:schemeClr val="tx1"/>
                </a:solidFill>
                <a:effectLst/>
                <a:latin typeface="+mn-lt"/>
                <a:ea typeface="+mn-ea"/>
                <a:cs typeface="+mn-cs"/>
              </a:rPr>
              <a:t>School library spending </a:t>
            </a:r>
            <a:r>
              <a:rPr lang="en-US" sz="1200" kern="1200" dirty="0" smtClean="0">
                <a:solidFill>
                  <a:schemeClr val="tx1"/>
                </a:solidFill>
                <a:effectLst/>
                <a:latin typeface="+mn-lt"/>
                <a:ea typeface="+mn-ea"/>
                <a:cs typeface="+mn-cs"/>
              </a:rPr>
              <a:t>(Lance, et al., 2001; Baxter and Smalley, 2003). These correlation studies </a:t>
            </a:r>
            <a:r>
              <a:rPr lang="en-US" sz="1200" b="1" kern="1200" dirty="0" smtClean="0">
                <a:solidFill>
                  <a:schemeClr val="tx1"/>
                </a:solidFill>
                <a:effectLst/>
                <a:latin typeface="+mn-lt"/>
                <a:ea typeface="+mn-ea"/>
                <a:cs typeface="+mn-cs"/>
              </a:rPr>
              <a:t>use regression analysis to isolate the effect of variables such as socio-economic status.</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The Ohio study surveyed 13,123 students (Todd, et al., 2004) and reported that 99.4 percent believe school libraries help them become better learners. This study was replicated in Delaware with 5,733 students and 408 teachers (Todd, 2006) and in Australia (Hay, 2006) with 6,728 students and 525 teachers. 	</a:t>
            </a:r>
          </a:p>
          <a:p>
            <a:pPr marL="171450" indent="-171450">
              <a:buFont typeface="Arial"/>
              <a:buChar char="•"/>
            </a:pPr>
            <a:endParaRPr lang="en-US" sz="1200" kern="1200" dirty="0" smtClean="0">
              <a:solidFill>
                <a:schemeClr val="tx1"/>
              </a:solidFill>
              <a:effectLst/>
              <a:latin typeface="+mn-lt"/>
              <a:ea typeface="+mn-ea"/>
              <a:cs typeface="+mn-cs"/>
            </a:endParaRPr>
          </a:p>
          <a:p>
            <a:pPr marL="171450" indent="-171450">
              <a:buFont typeface="Arial"/>
              <a:buChar char="•"/>
            </a:pPr>
            <a:r>
              <a:rPr lang="en-US" sz="1200" kern="1200" dirty="0" smtClean="0">
                <a:solidFill>
                  <a:schemeClr val="tx1"/>
                </a:solidFill>
                <a:effectLst/>
                <a:latin typeface="+mn-lt"/>
                <a:ea typeface="+mn-ea"/>
                <a:cs typeface="+mn-cs"/>
              </a:rPr>
              <a:t> In addition, information literacy standards of the American Association of School Librarians (AASL, 2007) identify instruction as central to the functions of facility, collection, and staffing (Fig. 1). These standards connect information behavior and inquiry learning, conceptualizing information as the raw material for constructing knowledge. An information literate student can, “inquire, think critically, and gain knowledge [and] draw conclusions, make informed decisions, apply knowledge to new situations, and create new knowledge.” (AASL, 2007) </a:t>
            </a:r>
          </a:p>
          <a:p>
            <a:pPr marL="171450" indent="-171450">
              <a:buFont typeface="Arial"/>
              <a:buChar char="•"/>
            </a:pPr>
            <a:endParaRPr lang="en-US" sz="1200" b="1" kern="1200" dirty="0" smtClean="0">
              <a:solidFill>
                <a:schemeClr val="tx1"/>
              </a:solidFill>
              <a:effectLst/>
              <a:latin typeface="+mn-lt"/>
              <a:ea typeface="+mn-ea"/>
              <a:cs typeface="+mn-cs"/>
            </a:endParaRPr>
          </a:p>
          <a:p>
            <a:pPr marL="171450" indent="-171450">
              <a:buFont typeface="Arial"/>
              <a:buChar char="•"/>
            </a:pP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American education the tendency to bring program and performance assessment together was legislated by </a:t>
            </a:r>
            <a:r>
              <a:rPr lang="en-US" sz="1200" i="1" kern="1200" dirty="0" smtClean="0">
                <a:solidFill>
                  <a:schemeClr val="tx1"/>
                </a:solidFill>
                <a:effectLst/>
                <a:latin typeface="+mn-lt"/>
                <a:ea typeface="+mn-ea"/>
                <a:cs typeface="+mn-cs"/>
              </a:rPr>
              <a:t>No Child Left Behind</a:t>
            </a:r>
            <a:r>
              <a:rPr lang="en-US" sz="1200" kern="1200" dirty="0" smtClean="0">
                <a:solidFill>
                  <a:schemeClr val="tx1"/>
                </a:solidFill>
                <a:effectLst/>
                <a:latin typeface="+mn-lt"/>
                <a:ea typeface="+mn-ea"/>
                <a:cs typeface="+mn-cs"/>
              </a:rPr>
              <a:t> (2002) which measured student achievement by standardized, norm-referenced tests to determine the successful or unsuccessful performance of any given school. </a:t>
            </a:r>
          </a:p>
          <a:p>
            <a:pPr marL="171450" indent="-171450">
              <a:buFont typeface="Arial"/>
              <a:buChar char="•"/>
            </a:pPr>
            <a:endParaRPr lang="en-US" sz="1200" kern="1200" dirty="0" smtClean="0">
              <a:solidFill>
                <a:schemeClr val="tx1"/>
              </a:solidFill>
              <a:effectLst/>
              <a:latin typeface="+mn-lt"/>
              <a:ea typeface="+mn-ea"/>
              <a:cs typeface="+mn-cs"/>
            </a:endParaRPr>
          </a:p>
          <a:p>
            <a:pPr marL="171450" indent="-171450">
              <a:buFont typeface="Arial"/>
              <a:buChar char="•"/>
            </a:pPr>
            <a:r>
              <a:rPr lang="en-US" sz="1200" kern="1200" dirty="0" smtClean="0">
                <a:solidFill>
                  <a:schemeClr val="tx1"/>
                </a:solidFill>
                <a:effectLst/>
                <a:latin typeface="+mn-lt"/>
                <a:ea typeface="+mn-ea"/>
                <a:cs typeface="+mn-cs"/>
              </a:rPr>
              <a:t> In addition, “The conception of good teaching has gradually shifted from a ‘behaviorist’ to a more ‘constructivist’ view, in line with emerging research, and many educators have developed their own personal views of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what constitutes good practice.” (Danielson and </a:t>
            </a:r>
            <a:r>
              <a:rPr lang="en-US" sz="1200" kern="1200" dirty="0" err="1" smtClean="0">
                <a:solidFill>
                  <a:schemeClr val="tx1"/>
                </a:solidFill>
                <a:effectLst/>
                <a:latin typeface="+mn-lt"/>
                <a:ea typeface="+mn-ea"/>
                <a:cs typeface="+mn-cs"/>
              </a:rPr>
              <a:t>McGreal</a:t>
            </a:r>
            <a:r>
              <a:rPr lang="en-US" sz="1200" kern="1200" dirty="0" smtClean="0">
                <a:solidFill>
                  <a:schemeClr val="tx1"/>
                </a:solidFill>
                <a:effectLst/>
                <a:latin typeface="+mn-lt"/>
                <a:ea typeface="+mn-ea"/>
                <a:cs typeface="+mn-cs"/>
              </a:rPr>
              <a:t>, 2000, p. 4)  </a:t>
            </a:r>
          </a:p>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6</a:t>
            </a:fld>
            <a:endParaRPr lang="en-US"/>
          </a:p>
        </p:txBody>
      </p:sp>
    </p:spTree>
    <p:extLst>
      <p:ext uri="{BB962C8B-B14F-4D97-AF65-F5344CB8AC3E}">
        <p14:creationId xmlns:p14="http://schemas.microsoft.com/office/powerpoint/2010/main" val="3968455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This paper uses findings of from previous study (Gordon, 2006), which is referenced as the primary study, to determine whether the multi-dimensional training model developed from that study is also a viable evaluation instrument for performance and program assessment of school librarians and school library programs. </a:t>
            </a:r>
          </a:p>
          <a:p>
            <a:endParaRPr lang="en-US" b="0"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8</a:t>
            </a:fld>
            <a:endParaRPr lang="en-US"/>
          </a:p>
        </p:txBody>
      </p:sp>
    </p:spTree>
    <p:extLst>
      <p:ext uri="{BB962C8B-B14F-4D97-AF65-F5344CB8AC3E}">
        <p14:creationId xmlns:p14="http://schemas.microsoft.com/office/powerpoint/2010/main" val="3366033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paper uses the findings from the primary study (Gordon, 2006) of a multi-dimensional training model to explore its suitability as an evaluation instrument for school librarians. The setting for the development, piloting, and study of the training model is the fifth largest school district in its state, serving a growing middle class community with a student enrollment of 5,318. School attendance is high (95 percent) and the dropout rate is low (two percent). Three-fourths of students attend two- or four-year colleges. The percentage of special-education students is 17 percent. The ethnic breakdown is 99.2 percent white. In state standardized achievement tests, sixth- and tenth-grade students consistently outperform the state averages in all subject areas.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Director of Library, Media, and Technology supervises and evaluates building-based professional library and technology staff and district-level personnel. She leads the department in developing instructional goals, curriculum, and performance and program evaluation measures. Eight school librarians across elementary, middle, and high school libraries and a technology integrationist participated in the study. Each participant teamed with a classroom teacher to design, teach, and evaluate a curriculum-based inquiry unit in the school library. Figure 2 illustrates the model.</a:t>
            </a:r>
          </a:p>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9</a:t>
            </a:fld>
            <a:endParaRPr lang="en-US"/>
          </a:p>
        </p:txBody>
      </p:sp>
    </p:spTree>
    <p:extLst>
      <p:ext uri="{BB962C8B-B14F-4D97-AF65-F5344CB8AC3E}">
        <p14:creationId xmlns:p14="http://schemas.microsoft.com/office/powerpoint/2010/main" val="1346088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sz="1200" i="1" kern="1200" dirty="0" smtClean="0">
                <a:solidFill>
                  <a:schemeClr val="tx1"/>
                </a:solidFill>
                <a:effectLst/>
                <a:latin typeface="+mn-lt"/>
                <a:ea typeface="+mn-ea"/>
                <a:cs typeface="+mn-cs"/>
              </a:rPr>
              <a:t>In the 1</a:t>
            </a:r>
            <a:r>
              <a:rPr lang="en-US" sz="1200" i="1" kern="1200" baseline="30000" dirty="0" smtClean="0">
                <a:solidFill>
                  <a:schemeClr val="tx1"/>
                </a:solidFill>
                <a:effectLst/>
                <a:latin typeface="+mn-lt"/>
                <a:ea typeface="+mn-ea"/>
                <a:cs typeface="+mn-cs"/>
              </a:rPr>
              <a:t>st</a:t>
            </a:r>
            <a:r>
              <a:rPr lang="en-US" sz="1200" i="1" kern="1200" dirty="0" smtClean="0">
                <a:solidFill>
                  <a:schemeClr val="tx1"/>
                </a:solidFill>
                <a:effectLst/>
                <a:latin typeface="+mn-lt"/>
                <a:ea typeface="+mn-ea"/>
                <a:cs typeface="+mn-cs"/>
              </a:rPr>
              <a:t> dimension the school librarian teams with a classroom teachers to design, implement, and evaluate a unit of inquiry in the school library using Authentic Teaching (AT) and Guided Inquiry (GI). Both methods derive from constructivist learning theory that defines learning as a process of constructing meaning from information. They both engage learners in activities called formative assessments that generate evidence of student progress, or lack of it (Wiggins, 1990). </a:t>
            </a:r>
            <a:r>
              <a:rPr lang="en-US" sz="1200" kern="1200" dirty="0" smtClean="0">
                <a:solidFill>
                  <a:schemeClr val="tx1"/>
                </a:solidFill>
                <a:effectLst/>
                <a:latin typeface="+mn-lt"/>
                <a:ea typeface="+mn-ea"/>
                <a:cs typeface="+mn-cs"/>
              </a:rPr>
              <a:t>Authentic Teaching, i.e., authentic assessment, sets a task rooted in an academic discipline as learners assume problem-solving roles and have opportunities to revise their work.  At the same time, teachers/librarians revise their instruction to accommodate learners’ needs based on the evidence generated from student work. The learner receives feedback at the point of need in addition to a summative assessment, known as a grade.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sz="1200" i="1" kern="1200" dirty="0" smtClean="0">
                <a:solidFill>
                  <a:schemeClr val="tx1"/>
                </a:solidFill>
                <a:effectLst/>
                <a:latin typeface="+mn-lt"/>
                <a:ea typeface="+mn-ea"/>
                <a:cs typeface="+mn-cs"/>
              </a:rPr>
              <a:t>Guided Inquiry (GI) (</a:t>
            </a:r>
            <a:r>
              <a:rPr lang="en-US" sz="1200" i="1" kern="1200" dirty="0" err="1" smtClean="0">
                <a:solidFill>
                  <a:schemeClr val="tx1"/>
                </a:solidFill>
                <a:effectLst/>
                <a:latin typeface="+mn-lt"/>
                <a:ea typeface="+mn-ea"/>
                <a:cs typeface="+mn-cs"/>
              </a:rPr>
              <a:t>Kuhlthau</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Maniotes</a:t>
            </a:r>
            <a:r>
              <a:rPr lang="en-US" sz="1200" i="1" kern="1200" dirty="0" smtClean="0">
                <a:solidFill>
                  <a:schemeClr val="tx1"/>
                </a:solidFill>
                <a:effectLst/>
                <a:latin typeface="+mn-lt"/>
                <a:ea typeface="+mn-ea"/>
                <a:cs typeface="+mn-cs"/>
              </a:rPr>
              <a:t>, and </a:t>
            </a:r>
            <a:r>
              <a:rPr lang="en-US" sz="1200" i="1" kern="1200" dirty="0" err="1" smtClean="0">
                <a:solidFill>
                  <a:schemeClr val="tx1"/>
                </a:solidFill>
                <a:effectLst/>
                <a:latin typeface="+mn-lt"/>
                <a:ea typeface="+mn-ea"/>
                <a:cs typeface="+mn-cs"/>
              </a:rPr>
              <a:t>Caspari</a:t>
            </a:r>
            <a:r>
              <a:rPr lang="en-US" sz="1200" i="1" kern="1200" dirty="0" smtClean="0">
                <a:solidFill>
                  <a:schemeClr val="tx1"/>
                </a:solidFill>
                <a:effectLst/>
                <a:latin typeface="+mn-lt"/>
                <a:ea typeface="+mn-ea"/>
                <a:cs typeface="+mn-cs"/>
              </a:rPr>
              <a:t>, 2007) uses the Information Search Process (ISP) (</a:t>
            </a:r>
            <a:r>
              <a:rPr lang="en-US" sz="1200" i="1" kern="1200" dirty="0" err="1" smtClean="0">
                <a:solidFill>
                  <a:schemeClr val="tx1"/>
                </a:solidFill>
                <a:effectLst/>
                <a:latin typeface="+mn-lt"/>
                <a:ea typeface="+mn-ea"/>
                <a:cs typeface="+mn-cs"/>
              </a:rPr>
              <a:t>Kuhlthau</a:t>
            </a:r>
            <a:r>
              <a:rPr lang="en-US" sz="1200" i="1" kern="1200" dirty="0" smtClean="0">
                <a:solidFill>
                  <a:schemeClr val="tx1"/>
                </a:solidFill>
                <a:effectLst/>
                <a:latin typeface="+mn-lt"/>
                <a:ea typeface="+mn-ea"/>
                <a:cs typeface="+mn-cs"/>
              </a:rPr>
              <a:t>, 1983), a staged model that identifies thoughts, feelings, and actions that people experience as they interact with information to build and use new knowledge. The ISP </a:t>
            </a:r>
            <a:r>
              <a:rPr lang="en-US" sz="1200" i="1" kern="1200" dirty="0" err="1" smtClean="0">
                <a:solidFill>
                  <a:schemeClr val="tx1"/>
                </a:solidFill>
                <a:effectLst/>
                <a:latin typeface="+mn-lt"/>
                <a:ea typeface="+mn-ea"/>
                <a:cs typeface="+mn-cs"/>
              </a:rPr>
              <a:t>functool</a:t>
            </a:r>
            <a:r>
              <a:rPr lang="en-US" sz="1200" i="1" kern="1200" dirty="0" smtClean="0">
                <a:solidFill>
                  <a:schemeClr val="tx1"/>
                </a:solidFill>
                <a:effectLst/>
                <a:latin typeface="+mn-lt"/>
                <a:ea typeface="+mn-ea"/>
                <a:cs typeface="+mn-cs"/>
              </a:rPr>
              <a:t> to anticipate and remediate information processing problems in the six ISP stages. These stages provide the context for intervention and help. </a:t>
            </a:r>
            <a:r>
              <a:rPr lang="en-US" sz="1200" kern="1200" dirty="0" err="1" smtClean="0">
                <a:solidFill>
                  <a:schemeClr val="tx1"/>
                </a:solidFill>
                <a:effectLst/>
                <a:latin typeface="+mn-lt"/>
                <a:ea typeface="+mn-ea"/>
                <a:cs typeface="+mn-cs"/>
              </a:rPr>
              <a:t>Kuhlthau’s</a:t>
            </a:r>
            <a:r>
              <a:rPr lang="en-US" sz="1200" kern="1200" dirty="0" smtClean="0">
                <a:solidFill>
                  <a:schemeClr val="tx1"/>
                </a:solidFill>
                <a:effectLst/>
                <a:latin typeface="+mn-lt"/>
                <a:ea typeface="+mn-ea"/>
                <a:cs typeface="+mn-cs"/>
              </a:rPr>
              <a:t> application of Kelly’s (1963) theory of constructs to information searching is based on the premise that the ISP is a process of assimilation and construction. </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endParaRPr lang="en-US"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In the 2</a:t>
            </a:r>
            <a:r>
              <a:rPr lang="en-US" sz="1200" i="1" kern="1200" baseline="30000" dirty="0" smtClean="0">
                <a:solidFill>
                  <a:schemeClr val="tx1"/>
                </a:solidFill>
                <a:effectLst/>
                <a:latin typeface="+mn-lt"/>
                <a:ea typeface="+mn-ea"/>
                <a:cs typeface="+mn-cs"/>
              </a:rPr>
              <a:t>nd</a:t>
            </a:r>
            <a:r>
              <a:rPr lang="en-US" sz="1200" i="1" kern="1200" dirty="0" smtClean="0">
                <a:solidFill>
                  <a:schemeClr val="tx1"/>
                </a:solidFill>
                <a:effectLst/>
                <a:latin typeface="+mn-lt"/>
                <a:ea typeface="+mn-ea"/>
                <a:cs typeface="+mn-cs"/>
              </a:rPr>
              <a:t> dimension the school librarians engage in action research. Each librarian identifies a topic that is problematic in their teaching, e.g., n</a:t>
            </a:r>
            <a:r>
              <a:rPr lang="en-US" sz="1200" kern="1200" dirty="0" smtClean="0">
                <a:solidFill>
                  <a:schemeClr val="tx1"/>
                </a:solidFill>
                <a:effectLst/>
                <a:latin typeface="+mn-lt"/>
                <a:ea typeface="+mn-ea"/>
                <a:cs typeface="+mn-cs"/>
              </a:rPr>
              <a:t>ote taking; higher-order thinking skills; use of a variety of sources; evaluation of websites; use of databases; and the connection between learning styles and computer use by teachers (Gordon, 2006). Action research is appropriate for improving practice because it is problem-focused, context specific, future oriented, and aims at improvement and involvement </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Hart and Bond 1995).  Anderson, Herr, and </a:t>
            </a:r>
            <a:r>
              <a:rPr lang="en-US" sz="1200" kern="1200" dirty="0" err="1" smtClean="0">
                <a:solidFill>
                  <a:schemeClr val="tx1"/>
                </a:solidFill>
                <a:effectLst/>
                <a:latin typeface="+mn-lt"/>
                <a:ea typeface="+mn-ea"/>
                <a:cs typeface="+mn-cs"/>
              </a:rPr>
              <a:t>Nihlen</a:t>
            </a:r>
            <a:r>
              <a:rPr lang="en-US" sz="1200" kern="1200" dirty="0" smtClean="0">
                <a:solidFill>
                  <a:schemeClr val="tx1"/>
                </a:solidFill>
                <a:effectLst/>
                <a:latin typeface="+mn-lt"/>
                <a:ea typeface="+mn-ea"/>
                <a:cs typeface="+mn-cs"/>
              </a:rPr>
              <a:t> (1994, 2) defined it as, “… insider research done by practitioners using their own site as the focus of their study … it is oriented to some action or cycle of actions that practitioners wish to take to address a particular situation.”</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endParaRPr lang="en-US"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sz="1200" i="1" kern="1200" dirty="0" smtClean="0">
                <a:solidFill>
                  <a:schemeClr val="tx1"/>
                </a:solidFill>
                <a:effectLst/>
                <a:latin typeface="+mn-lt"/>
                <a:ea typeface="+mn-ea"/>
                <a:cs typeface="+mn-cs"/>
              </a:rPr>
              <a:t>The third dimension of the multi-dimensional model (Fig. 2) involves the researcher as mentor and trainer in the use of the teaching and action research strategies described above.</a:t>
            </a:r>
            <a:endParaRPr lang="en-US"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10</a:t>
            </a:fld>
            <a:endParaRPr lang="en-US"/>
          </a:p>
        </p:txBody>
      </p:sp>
    </p:spTree>
    <p:extLst>
      <p:ext uri="{BB962C8B-B14F-4D97-AF65-F5344CB8AC3E}">
        <p14:creationId xmlns:p14="http://schemas.microsoft.com/office/powerpoint/2010/main" val="13285674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sp>
        <p:nvSpPr>
          <p:cNvPr id="9" name="Rectangle 10"/>
          <p:cNvSpPr/>
          <p:nvPr userDrawn="1"/>
        </p:nvSpPr>
        <p:spPr>
          <a:xfrm>
            <a:off x="0" y="3505200"/>
            <a:ext cx="9144000" cy="1143000"/>
          </a:xfrm>
          <a:prstGeom prst="rect">
            <a:avLst/>
          </a:prstGeom>
          <a:solidFill>
            <a:schemeClr val="accent6">
              <a:shade val="7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subTitle" idx="1" hasCustomPrompt="1"/>
          </p:nvPr>
        </p:nvSpPr>
        <p:spPr>
          <a:xfrm>
            <a:off x="228600" y="4706112"/>
            <a:ext cx="6934200" cy="228600"/>
          </a:xfrm>
          <a:solidFill>
            <a:schemeClr val="bg1"/>
          </a:solidFill>
        </p:spPr>
        <p:txBody>
          <a:bodyPr/>
          <a:lstStyle>
            <a:lvl1pPr marL="0" indent="0" algn="l">
              <a:buNone/>
              <a:defRPr sz="1100" b="1">
                <a:solidFill>
                  <a:schemeClr val="accent4">
                    <a:shade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add author information</a:t>
            </a:r>
            <a:endParaRPr lang="en-US" dirty="0"/>
          </a:p>
        </p:txBody>
      </p:sp>
      <p:sp>
        <p:nvSpPr>
          <p:cNvPr id="15" name="Rectangle 15"/>
          <p:cNvSpPr>
            <a:spLocks noGrp="1"/>
          </p:cNvSpPr>
          <p:nvPr>
            <p:ph type="sldNum" sz="quarter" idx="11"/>
          </p:nvPr>
        </p:nvSpPr>
        <p:spPr>
          <a:xfrm>
            <a:off x="6477000" y="6477000"/>
            <a:ext cx="1021080" cy="304800"/>
          </a:xfrm>
        </p:spPr>
        <p:txBody>
          <a:bodyPr anchor="ctr"/>
          <a:lstStyle>
            <a:extLst/>
          </a:lstStyle>
          <a:p>
            <a:pPr algn="r"/>
            <a:fld id="{256D3EEF-DE4E-429D-8EC4-DDC531AFF587}" type="slidenum">
              <a:rPr lang="en-US" sz="1000" smtClean="0"/>
              <a:pPr algn="r"/>
              <a:t>‹#›</a:t>
            </a:fld>
            <a:endParaRPr lang="en-US" dirty="0"/>
          </a:p>
        </p:txBody>
      </p:sp>
      <p:sp>
        <p:nvSpPr>
          <p:cNvPr id="16" name="Rectangle 16"/>
          <p:cNvSpPr>
            <a:spLocks noGrp="1"/>
          </p:cNvSpPr>
          <p:nvPr>
            <p:ph type="ftr" sz="quarter" idx="12"/>
          </p:nvPr>
        </p:nvSpPr>
        <p:spPr/>
        <p:txBody>
          <a:bodyPr/>
          <a:lstStyle>
            <a:extLst/>
          </a:lstStyle>
          <a:p>
            <a:endParaRPr lang="en-US" dirty="0"/>
          </a:p>
        </p:txBody>
      </p:sp>
      <p:pic>
        <p:nvPicPr>
          <p:cNvPr id="30" name="ContosoLogo.jpg"/>
          <p:cNvPicPr>
            <a:picLocks noChangeAspect="1"/>
          </p:cNvPicPr>
          <p:nvPr/>
        </p:nvPicPr>
        <p:blipFill>
          <a:blip r:embed="rId2">
            <a:duotone>
              <a:schemeClr val="accent4"/>
              <a:srgbClr val="FFFFFF"/>
            </a:duotone>
          </a:blip>
          <a:stretch>
            <a:fillRect/>
          </a:stretch>
        </p:blipFill>
        <p:spPr>
          <a:xfrm>
            <a:off x="7696200" y="5791200"/>
            <a:ext cx="1371600" cy="1008126"/>
          </a:xfrm>
          <a:prstGeom prst="rect">
            <a:avLst/>
          </a:prstGeom>
          <a:noFill/>
          <a:ln>
            <a:noFill/>
          </a:ln>
        </p:spPr>
      </p:pic>
      <p:sp>
        <p:nvSpPr>
          <p:cNvPr id="8" name="Rectangle 10"/>
          <p:cNvSpPr/>
          <p:nvPr userDrawn="1"/>
        </p:nvSpPr>
        <p:spPr>
          <a:xfrm>
            <a:off x="0" y="0"/>
            <a:ext cx="9144000" cy="40386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0" name="Date Placeholder 9"/>
          <p:cNvSpPr>
            <a:spLocks noGrp="1"/>
          </p:cNvSpPr>
          <p:nvPr>
            <p:ph type="dt" sz="half" idx="10"/>
          </p:nvPr>
        </p:nvSpPr>
        <p:spPr>
          <a:xfrm>
            <a:off x="228600" y="6477000"/>
            <a:ext cx="1600200" cy="304800"/>
          </a:xfrm>
          <a:prstGeom prst="rect">
            <a:avLst/>
          </a:prstGeom>
        </p:spPr>
        <p:txBody>
          <a:bodyPr anchor="ctr"/>
          <a:lstStyle>
            <a:lvl1pPr algn="l">
              <a:defRPr>
                <a:solidFill>
                  <a:srgbClr val="A0A0A0"/>
                </a:solidFill>
              </a:defRPr>
            </a:lvl1pPr>
            <a:extLst/>
          </a:lstStyle>
          <a:p>
            <a:fld id="{5A8D346D-A53F-433C-9D37-45A337EA482C}" type="datetime1">
              <a:rPr lang="en-US" smtClean="0"/>
              <a:pPr/>
              <a:t>6/20/2014</a:t>
            </a:fld>
            <a:endParaRPr lang="en-US" dirty="0"/>
          </a:p>
        </p:txBody>
      </p:sp>
      <p:sp>
        <p:nvSpPr>
          <p:cNvPr id="12" name="Rectangle 11"/>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5"/>
          </p:nvPr>
        </p:nvSpPr>
        <p:spPr>
          <a:xfrm>
            <a:off x="301752" y="609600"/>
            <a:ext cx="807415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20"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3"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19"/>
          <p:cNvSpPr>
            <a:spLocks noGrp="1"/>
          </p:cNvSpPr>
          <p:nvPr>
            <p:ph type="dt" sz="half" idx="22"/>
          </p:nvPr>
        </p:nvSpPr>
        <p:spPr>
          <a:xfrm>
            <a:off x="7010400" y="76200"/>
            <a:ext cx="1371600" cy="228600"/>
          </a:xfrm>
          <a:prstGeom prst="rect">
            <a:avLst/>
          </a:prstGeom>
        </p:spPr>
        <p:txBody>
          <a:bodyPr/>
          <a:lstStyle>
            <a:extLst/>
          </a:lstStyle>
          <a:p>
            <a:pPr algn="r"/>
            <a:fld id="{FEC9D3F2-7140-49B9-866C-D21246A5836E}" type="datetime1">
              <a:rPr lang="en-US" smtClean="0"/>
              <a:pPr algn="r"/>
              <a:t>6/20/2014</a:t>
            </a:fld>
            <a:endParaRPr lang="en-US"/>
          </a:p>
        </p:txBody>
      </p:sp>
      <p:sp>
        <p:nvSpPr>
          <p:cNvPr id="20" name="Rectangle 20"/>
          <p:cNvSpPr>
            <a:spLocks noGrp="1"/>
          </p:cNvSpPr>
          <p:nvPr>
            <p:ph type="sldNum" sz="quarter" idx="23"/>
          </p:nvPr>
        </p:nvSpPr>
        <p:spPr/>
        <p:txBody>
          <a:bodyPr/>
          <a:lstStyle>
            <a:extLst/>
          </a:lstStyle>
          <a:p>
            <a:pPr algn="r"/>
            <a:fld id="{256D3EEF-DE4E-429D-8EC4-DDC531AFF587}" type="slidenum">
              <a:rPr lang="en-US" sz="1000" smtClean="0"/>
              <a:pPr algn="r"/>
              <a:t>‹#›</a:t>
            </a:fld>
            <a:endParaRPr lang="en-US"/>
          </a:p>
        </p:txBody>
      </p:sp>
      <p:sp>
        <p:nvSpPr>
          <p:cNvPr id="22" name="Rectangle 22"/>
          <p:cNvSpPr>
            <a:spLocks noGrp="1"/>
          </p:cNvSpPr>
          <p:nvPr>
            <p:ph type="ftr" sz="quarter" idx="24"/>
          </p:nvPr>
        </p:nvSpPr>
        <p:spPr/>
        <p:txBody>
          <a:bodyPr/>
          <a:lstStyle>
            <a:extLst/>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16"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18"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9"/>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20"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Rectangle 23"/>
          <p:cNvSpPr>
            <a:spLocks noGrp="1"/>
          </p:cNvSpPr>
          <p:nvPr>
            <p:ph type="dt" sz="half" idx="22"/>
          </p:nvPr>
        </p:nvSpPr>
        <p:spPr>
          <a:xfrm>
            <a:off x="7010400" y="76200"/>
            <a:ext cx="1371600" cy="228600"/>
          </a:xfrm>
          <a:prstGeom prst="rect">
            <a:avLst/>
          </a:prstGeom>
        </p:spPr>
        <p:txBody>
          <a:bodyPr/>
          <a:lstStyle>
            <a:extLst/>
          </a:lstStyle>
          <a:p>
            <a:pPr algn="r"/>
            <a:fld id="{CBEC585F-C108-48D6-9331-6628A0FBB73B}" type="datetime1">
              <a:rPr lang="en-US" smtClean="0"/>
              <a:pPr algn="r"/>
              <a:t>6/20/2014</a:t>
            </a:fld>
            <a:endParaRPr lang="en-US"/>
          </a:p>
        </p:txBody>
      </p:sp>
      <p:sp>
        <p:nvSpPr>
          <p:cNvPr id="27" name="Rectangle 27"/>
          <p:cNvSpPr>
            <a:spLocks noGrp="1"/>
          </p:cNvSpPr>
          <p:nvPr>
            <p:ph type="sldNum" sz="quarter" idx="23"/>
          </p:nvPr>
        </p:nvSpPr>
        <p:spPr/>
        <p:txBody>
          <a:bodyPr/>
          <a:lstStyle>
            <a:extLst/>
          </a:lstStyle>
          <a:p>
            <a:pPr algn="r"/>
            <a:fld id="{256D3EEF-DE4E-429D-8EC4-DDC531AFF587}" type="slidenum">
              <a:rPr lang="en-US" sz="1000" smtClean="0"/>
              <a:pPr algn="r"/>
              <a:t>‹#›</a:t>
            </a:fld>
            <a:endParaRPr lang="en-US"/>
          </a:p>
        </p:txBody>
      </p:sp>
      <p:sp>
        <p:nvSpPr>
          <p:cNvPr id="28" name="Rectangle 28"/>
          <p:cNvSpPr>
            <a:spLocks noGrp="1"/>
          </p:cNvSpPr>
          <p:nvPr>
            <p:ph type="ftr" sz="quarter" idx="24"/>
          </p:nvPr>
        </p:nvSpPr>
        <p:spPr/>
        <p:txBody>
          <a:bodyPr/>
          <a:lstStyle>
            <a:extLst/>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1 Left, 3 Right">
    <p:spTree>
      <p:nvGrpSpPr>
        <p:cNvPr id="1" name=""/>
        <p:cNvGrpSpPr/>
        <p:nvPr/>
      </p:nvGrpSpPr>
      <p:grpSpPr>
        <a:xfrm>
          <a:off x="0" y="0"/>
          <a:ext cx="0" cy="0"/>
          <a:chOff x="0" y="0"/>
          <a:chExt cx="0" cy="0"/>
        </a:xfrm>
      </p:grpSpPr>
      <p:sp>
        <p:nvSpPr>
          <p:cNvPr id="4" name="Rectangle 2"/>
          <p:cNvSpPr>
            <a:spLocks noGrp="1"/>
          </p:cNvSpPr>
          <p:nvPr>
            <p:ph type="title"/>
          </p:nvPr>
        </p:nvSpPr>
        <p:spPr/>
        <p:txBody>
          <a:bodyPr/>
          <a:lstStyle>
            <a:extLst/>
          </a:lstStyle>
          <a:p>
            <a:r>
              <a:rPr lang="en-US" smtClean="0"/>
              <a:t>Click to edit Master title style</a:t>
            </a:r>
            <a:endParaRPr lang="en-US"/>
          </a:p>
        </p:txBody>
      </p:sp>
      <p:sp>
        <p:nvSpPr>
          <p:cNvPr id="10" name="Rectangle 8"/>
          <p:cNvSpPr>
            <a:spLocks noGrp="1"/>
          </p:cNvSpPr>
          <p:nvPr>
            <p:ph type="body" sz="quarter" idx="14"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8" name="Rectangle 11"/>
          <p:cNvSpPr>
            <a:spLocks noGrp="1"/>
          </p:cNvSpPr>
          <p:nvPr>
            <p:ph sz="quarter" idx="16"/>
          </p:nvPr>
        </p:nvSpPr>
        <p:spPr>
          <a:xfrm>
            <a:off x="44196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0"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Rectangle 8"/>
          <p:cNvSpPr>
            <a:spLocks noGrp="1"/>
          </p:cNvSpPr>
          <p:nvPr>
            <p:ph type="body" sz="quarter" idx="17" hasCustomPrompt="1"/>
          </p:nvPr>
        </p:nvSpPr>
        <p:spPr>
          <a:xfrm>
            <a:off x="4416552" y="234086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3" name="Rectangle 11"/>
          <p:cNvSpPr>
            <a:spLocks noGrp="1"/>
          </p:cNvSpPr>
          <p:nvPr>
            <p:ph sz="quarter" idx="18"/>
          </p:nvPr>
        </p:nvSpPr>
        <p:spPr>
          <a:xfrm>
            <a:off x="44165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9" hasCustomPrompt="1"/>
          </p:nvPr>
        </p:nvSpPr>
        <p:spPr>
          <a:xfrm>
            <a:off x="4419600" y="429158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20"/>
          </p:nvPr>
        </p:nvSpPr>
        <p:spPr>
          <a:xfrm>
            <a:off x="44196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a:xfrm>
            <a:off x="7010400" y="76200"/>
            <a:ext cx="1371600" cy="228600"/>
          </a:xfrm>
          <a:prstGeom prst="rect">
            <a:avLst/>
          </a:prstGeom>
        </p:spPr>
        <p:txBody>
          <a:bodyPr/>
          <a:lstStyle>
            <a:extLst/>
          </a:lstStyle>
          <a:p>
            <a:pPr algn="r"/>
            <a:fld id="{7293A964-5F5E-47DC-ABD9-08A6A9FFD04F}" type="datetime1">
              <a:rPr lang="en-US" smtClean="0"/>
              <a:pPr algn="r"/>
              <a:t>6/20/2014</a:t>
            </a:fld>
            <a:endParaRPr lang="en-US"/>
          </a:p>
        </p:txBody>
      </p:sp>
      <p:sp>
        <p:nvSpPr>
          <p:cNvPr id="18" name="Rectangle 18"/>
          <p:cNvSpPr>
            <a:spLocks noGrp="1"/>
          </p:cNvSpPr>
          <p:nvPr>
            <p:ph type="sldNum" sz="quarter" idx="22"/>
          </p:nvPr>
        </p:nvSpPr>
        <p:spPr/>
        <p:txBody>
          <a:bodyPr/>
          <a:lstStyle>
            <a:extLst/>
          </a:lstStyle>
          <a:p>
            <a:pPr algn="r"/>
            <a:fld id="{256D3EEF-DE4E-429D-8EC4-DDC531AFF587}" type="slidenum">
              <a:rPr lang="en-US" sz="1000" smtClean="0"/>
              <a:pPr algn="r"/>
              <a:t>‹#›</a:t>
            </a:fld>
            <a:endParaRPr lang="en-US"/>
          </a:p>
        </p:txBody>
      </p:sp>
      <p:sp>
        <p:nvSpPr>
          <p:cNvPr id="21" name="Rectangle 21"/>
          <p:cNvSpPr>
            <a:spLocks noGrp="1"/>
          </p:cNvSpPr>
          <p:nvPr>
            <p:ph type="ftr" sz="quarter" idx="23"/>
          </p:nvPr>
        </p:nvSpPr>
        <p:spPr/>
        <p:txBody>
          <a:bodyPr/>
          <a:lstStyle>
            <a:extLst/>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a:p>
        </p:txBody>
      </p:sp>
      <p:sp>
        <p:nvSpPr>
          <p:cNvPr id="18" name="Rectangle 8"/>
          <p:cNvSpPr>
            <a:spLocks noGrp="1"/>
          </p:cNvSpPr>
          <p:nvPr>
            <p:ph type="body" sz="quarter" idx="13"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5"/>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p:cNvSpPr>
          <p:nvPr>
            <p:ph type="body" sz="quarter" idx="14"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0" name="Rectangle 11"/>
          <p:cNvSpPr>
            <a:spLocks noGrp="1"/>
          </p:cNvSpPr>
          <p:nvPr>
            <p:ph sz="quarter" idx="16"/>
          </p:nvPr>
        </p:nvSpPr>
        <p:spPr>
          <a:xfrm>
            <a:off x="3048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8"/>
          <p:cNvSpPr>
            <a:spLocks noGrp="1"/>
          </p:cNvSpPr>
          <p:nvPr>
            <p:ph type="body" sz="quarter" idx="17" hasCustomPrompt="1"/>
          </p:nvPr>
        </p:nvSpPr>
        <p:spPr>
          <a:xfrm>
            <a:off x="301752" y="234086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8"/>
          </p:nvPr>
        </p:nvSpPr>
        <p:spPr>
          <a:xfrm>
            <a:off x="3017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9" hasCustomPrompt="1"/>
          </p:nvPr>
        </p:nvSpPr>
        <p:spPr>
          <a:xfrm>
            <a:off x="304800" y="429158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6" name="Rectangle 11"/>
          <p:cNvSpPr>
            <a:spLocks noGrp="1"/>
          </p:cNvSpPr>
          <p:nvPr>
            <p:ph sz="quarter" idx="20"/>
          </p:nvPr>
        </p:nvSpPr>
        <p:spPr>
          <a:xfrm>
            <a:off x="3048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a:xfrm>
            <a:off x="7010400" y="76200"/>
            <a:ext cx="1371600" cy="228600"/>
          </a:xfrm>
          <a:prstGeom prst="rect">
            <a:avLst/>
          </a:prstGeom>
        </p:spPr>
        <p:txBody>
          <a:bodyPr/>
          <a:lstStyle>
            <a:extLst/>
          </a:lstStyle>
          <a:p>
            <a:pPr algn="r"/>
            <a:fld id="{968C9C2A-D3B8-4543-8A47-F59C20C16D9A}" type="datetime1">
              <a:rPr lang="en-US" smtClean="0"/>
              <a:pPr algn="r"/>
              <a:t>6/20/2014</a:t>
            </a:fld>
            <a:endParaRPr lang="en-US" dirty="0"/>
          </a:p>
        </p:txBody>
      </p:sp>
      <p:sp>
        <p:nvSpPr>
          <p:cNvPr id="19" name="Rectangle 19"/>
          <p:cNvSpPr>
            <a:spLocks noGrp="1"/>
          </p:cNvSpPr>
          <p:nvPr>
            <p:ph type="sldNum" sz="quarter" idx="22"/>
          </p:nvPr>
        </p:nvSpPr>
        <p:spPr/>
        <p:txBody>
          <a:bodyPr/>
          <a:lstStyle>
            <a:extLst/>
          </a:lstStyle>
          <a:p>
            <a:pPr algn="r"/>
            <a:fld id="{256D3EEF-DE4E-429D-8EC4-DDC531AFF587}" type="slidenum">
              <a:rPr lang="en-US" sz="1000" smtClean="0"/>
              <a:pPr algn="r"/>
              <a:t>‹#›</a:t>
            </a:fld>
            <a:endParaRPr lang="en-US"/>
          </a:p>
        </p:txBody>
      </p:sp>
      <p:sp>
        <p:nvSpPr>
          <p:cNvPr id="20" name="Rectangle 20"/>
          <p:cNvSpPr>
            <a:spLocks noGrp="1"/>
          </p:cNvSpPr>
          <p:nvPr>
            <p:ph type="ftr" sz="quarter" idx="23"/>
          </p:nvPr>
        </p:nvSpPr>
        <p:spPr/>
        <p:txBody>
          <a:bodyPr/>
          <a:lstStyle>
            <a:extLst/>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5-Up: 2 Left, 3 Right">
    <p:spTree>
      <p:nvGrpSpPr>
        <p:cNvPr id="1" name=""/>
        <p:cNvGrpSpPr/>
        <p:nvPr/>
      </p:nvGrpSpPr>
      <p:grpSpPr>
        <a:xfrm>
          <a:off x="0" y="0"/>
          <a:ext cx="0" cy="0"/>
          <a:chOff x="0" y="0"/>
          <a:chExt cx="0" cy="0"/>
        </a:xfrm>
      </p:grpSpPr>
      <p:sp>
        <p:nvSpPr>
          <p:cNvPr id="20" name="Rectangle 2"/>
          <p:cNvSpPr>
            <a:spLocks noGrp="1"/>
          </p:cNvSpPr>
          <p:nvPr>
            <p:ph type="title"/>
          </p:nvPr>
        </p:nvSpPr>
        <p:spPr/>
        <p:txBody>
          <a:bodyPr/>
          <a:lstStyle>
            <a:extLst/>
          </a:lstStyle>
          <a:p>
            <a:r>
              <a:rPr lang="en-US" smtClean="0"/>
              <a:t>Click to edit Master title style</a:t>
            </a:r>
            <a:endParaRPr lang="en-US"/>
          </a:p>
        </p:txBody>
      </p:sp>
      <p:sp>
        <p:nvSpPr>
          <p:cNvPr id="23"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Rectangle 8"/>
          <p:cNvSpPr>
            <a:spLocks noGrp="1"/>
          </p:cNvSpPr>
          <p:nvPr>
            <p:ph type="body" sz="quarter" idx="14"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9" name="Rectangle 11"/>
          <p:cNvSpPr>
            <a:spLocks noGrp="1"/>
          </p:cNvSpPr>
          <p:nvPr>
            <p:ph sz="quarter" idx="18"/>
          </p:nvPr>
        </p:nvSpPr>
        <p:spPr>
          <a:xfrm>
            <a:off x="44196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Rectangle 8"/>
          <p:cNvSpPr>
            <a:spLocks noGrp="1"/>
          </p:cNvSpPr>
          <p:nvPr>
            <p:ph type="body" sz="quarter" idx="19" hasCustomPrompt="1"/>
          </p:nvPr>
        </p:nvSpPr>
        <p:spPr>
          <a:xfrm>
            <a:off x="4416552" y="234086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32" name="Rectangle 11"/>
          <p:cNvSpPr>
            <a:spLocks noGrp="1"/>
          </p:cNvSpPr>
          <p:nvPr>
            <p:ph sz="quarter" idx="20"/>
          </p:nvPr>
        </p:nvSpPr>
        <p:spPr>
          <a:xfrm>
            <a:off x="44165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3" name="Rectangle 8"/>
          <p:cNvSpPr>
            <a:spLocks noGrp="1"/>
          </p:cNvSpPr>
          <p:nvPr>
            <p:ph type="body" sz="quarter" idx="21" hasCustomPrompt="1"/>
          </p:nvPr>
        </p:nvSpPr>
        <p:spPr>
          <a:xfrm>
            <a:off x="4419600" y="429158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34" name="Rectangle 11"/>
          <p:cNvSpPr>
            <a:spLocks noGrp="1"/>
          </p:cNvSpPr>
          <p:nvPr>
            <p:ph sz="quarter" idx="22"/>
          </p:nvPr>
        </p:nvSpPr>
        <p:spPr>
          <a:xfrm>
            <a:off x="44196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Rectangle 16"/>
          <p:cNvSpPr>
            <a:spLocks noGrp="1"/>
          </p:cNvSpPr>
          <p:nvPr>
            <p:ph type="dt" sz="half" idx="23"/>
          </p:nvPr>
        </p:nvSpPr>
        <p:spPr>
          <a:xfrm>
            <a:off x="7010400" y="76200"/>
            <a:ext cx="1371600" cy="228600"/>
          </a:xfrm>
          <a:prstGeom prst="rect">
            <a:avLst/>
          </a:prstGeom>
        </p:spPr>
        <p:txBody>
          <a:bodyPr/>
          <a:lstStyle>
            <a:extLst/>
          </a:lstStyle>
          <a:p>
            <a:pPr algn="r"/>
            <a:fld id="{29ED4C97-3C5D-482A-99AD-AD992C3024DE}" type="datetime1">
              <a:rPr lang="en-US" smtClean="0"/>
              <a:pPr algn="r"/>
              <a:t>6/20/2014</a:t>
            </a:fld>
            <a:endParaRPr lang="en-US"/>
          </a:p>
        </p:txBody>
      </p:sp>
      <p:sp>
        <p:nvSpPr>
          <p:cNvPr id="17" name="Rectangle 17"/>
          <p:cNvSpPr>
            <a:spLocks noGrp="1"/>
          </p:cNvSpPr>
          <p:nvPr>
            <p:ph type="sldNum" sz="quarter" idx="24"/>
          </p:nvPr>
        </p:nvSpPr>
        <p:spPr/>
        <p:txBody>
          <a:bodyPr/>
          <a:lstStyle>
            <a:extLst/>
          </a:lstStyle>
          <a:p>
            <a:pPr algn="r"/>
            <a:fld id="{256D3EEF-DE4E-429D-8EC4-DDC531AFF587}" type="slidenum">
              <a:rPr lang="en-US" sz="1000" smtClean="0"/>
              <a:pPr algn="r"/>
              <a:t>‹#›</a:t>
            </a:fld>
            <a:endParaRPr lang="en-US"/>
          </a:p>
        </p:txBody>
      </p:sp>
      <p:sp>
        <p:nvSpPr>
          <p:cNvPr id="18" name="Rectangle 18"/>
          <p:cNvSpPr>
            <a:spLocks noGrp="1"/>
          </p:cNvSpPr>
          <p:nvPr>
            <p:ph type="ftr" sz="quarter" idx="25"/>
          </p:nvPr>
        </p:nvSpPr>
        <p:spPr/>
        <p:txBody>
          <a:bodyPr/>
          <a:lstStyle>
            <a:extLst/>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5-Up: 3 Left, 2 Right">
    <p:spTree>
      <p:nvGrpSpPr>
        <p:cNvPr id="1" name=""/>
        <p:cNvGrpSpPr/>
        <p:nvPr/>
      </p:nvGrpSpPr>
      <p:grpSpPr>
        <a:xfrm>
          <a:off x="0" y="0"/>
          <a:ext cx="0" cy="0"/>
          <a:chOff x="0" y="0"/>
          <a:chExt cx="0" cy="0"/>
        </a:xfrm>
      </p:grpSpPr>
      <p:sp>
        <p:nvSpPr>
          <p:cNvPr id="5" name="Rectangle 2"/>
          <p:cNvSpPr>
            <a:spLocks noGrp="1"/>
          </p:cNvSpPr>
          <p:nvPr>
            <p:ph type="title"/>
          </p:nvPr>
        </p:nvSpPr>
        <p:spPr/>
        <p:txBody>
          <a:bodyPr/>
          <a:lstStyle>
            <a:extLst/>
          </a:lstStyle>
          <a:p>
            <a:r>
              <a:rPr lang="en-US" smtClean="0"/>
              <a:t>Click to edit Master title style</a:t>
            </a:r>
            <a:endParaRPr lang="en-US"/>
          </a:p>
        </p:txBody>
      </p:sp>
      <p:sp>
        <p:nvSpPr>
          <p:cNvPr id="21" name="Rectangle 8"/>
          <p:cNvSpPr>
            <a:spLocks noGrp="1"/>
          </p:cNvSpPr>
          <p:nvPr>
            <p:ph type="body" sz="quarter" idx="14" hasCustomPrompt="1"/>
          </p:nvPr>
        </p:nvSpPr>
        <p:spPr>
          <a:xfrm>
            <a:off x="307848"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2" name="Rectangle 11"/>
          <p:cNvSpPr>
            <a:spLocks noGrp="1"/>
          </p:cNvSpPr>
          <p:nvPr>
            <p:ph sz="quarter" idx="16"/>
          </p:nvPr>
        </p:nvSpPr>
        <p:spPr>
          <a:xfrm>
            <a:off x="307848"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Rectangle 8"/>
          <p:cNvSpPr>
            <a:spLocks noGrp="1"/>
          </p:cNvSpPr>
          <p:nvPr>
            <p:ph type="body" sz="quarter" idx="17" hasCustomPrompt="1"/>
          </p:nvPr>
        </p:nvSpPr>
        <p:spPr>
          <a:xfrm>
            <a:off x="304800" y="234086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6" name="Rectangle 11"/>
          <p:cNvSpPr>
            <a:spLocks noGrp="1"/>
          </p:cNvSpPr>
          <p:nvPr>
            <p:ph sz="quarter" idx="18"/>
          </p:nvPr>
        </p:nvSpPr>
        <p:spPr>
          <a:xfrm>
            <a:off x="304800"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Rectangle 8"/>
          <p:cNvSpPr>
            <a:spLocks noGrp="1"/>
          </p:cNvSpPr>
          <p:nvPr>
            <p:ph type="body" sz="quarter" idx="19" hasCustomPrompt="1"/>
          </p:nvPr>
        </p:nvSpPr>
        <p:spPr>
          <a:xfrm>
            <a:off x="307848" y="429158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8" name="Rectangle 11"/>
          <p:cNvSpPr>
            <a:spLocks noGrp="1"/>
          </p:cNvSpPr>
          <p:nvPr>
            <p:ph sz="quarter" idx="20"/>
          </p:nvPr>
        </p:nvSpPr>
        <p:spPr>
          <a:xfrm>
            <a:off x="307848"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8"/>
          <p:cNvSpPr>
            <a:spLocks noGrp="1"/>
          </p:cNvSpPr>
          <p:nvPr>
            <p:ph type="body" sz="quarter" idx="21"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3" name="Rectangle 11"/>
          <p:cNvSpPr>
            <a:spLocks noGrp="1"/>
          </p:cNvSpPr>
          <p:nvPr>
            <p:ph sz="quarter" idx="22"/>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Rectangle 8"/>
          <p:cNvSpPr>
            <a:spLocks noGrp="1"/>
          </p:cNvSpPr>
          <p:nvPr>
            <p:ph type="body" sz="quarter" idx="23"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6" name="Rectangle 11"/>
          <p:cNvSpPr>
            <a:spLocks noGrp="1"/>
          </p:cNvSpPr>
          <p:nvPr>
            <p:ph sz="quarter" idx="24"/>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5"/>
          </p:nvPr>
        </p:nvSpPr>
        <p:spPr>
          <a:xfrm>
            <a:off x="7010400" y="76200"/>
            <a:ext cx="1371600" cy="228600"/>
          </a:xfrm>
          <a:prstGeom prst="rect">
            <a:avLst/>
          </a:prstGeom>
        </p:spPr>
        <p:txBody>
          <a:bodyPr/>
          <a:lstStyle>
            <a:extLst/>
          </a:lstStyle>
          <a:p>
            <a:pPr algn="r"/>
            <a:fld id="{3EF8FEE9-63ED-4C1B-8C25-9B47C2DA1E72}" type="datetime1">
              <a:rPr lang="en-US" smtClean="0"/>
              <a:pPr algn="r"/>
              <a:t>6/20/2014</a:t>
            </a:fld>
            <a:endParaRPr lang="en-US"/>
          </a:p>
        </p:txBody>
      </p:sp>
      <p:sp>
        <p:nvSpPr>
          <p:cNvPr id="18" name="Rectangle 18"/>
          <p:cNvSpPr>
            <a:spLocks noGrp="1"/>
          </p:cNvSpPr>
          <p:nvPr>
            <p:ph type="sldNum" sz="quarter" idx="26"/>
          </p:nvPr>
        </p:nvSpPr>
        <p:spPr/>
        <p:txBody>
          <a:bodyPr/>
          <a:lstStyle>
            <a:extLst/>
          </a:lstStyle>
          <a:p>
            <a:pPr algn="r"/>
            <a:fld id="{256D3EEF-DE4E-429D-8EC4-DDC531AFF587}" type="slidenum">
              <a:rPr lang="en-US" sz="1000" smtClean="0"/>
              <a:pPr algn="r"/>
              <a:t>‹#›</a:t>
            </a:fld>
            <a:endParaRPr lang="en-US"/>
          </a:p>
        </p:txBody>
      </p:sp>
      <p:sp>
        <p:nvSpPr>
          <p:cNvPr id="23" name="Rectangle 23"/>
          <p:cNvSpPr>
            <a:spLocks noGrp="1"/>
          </p:cNvSpPr>
          <p:nvPr>
            <p:ph type="ftr" sz="quarter" idx="27"/>
          </p:nvPr>
        </p:nvSpPr>
        <p:spPr/>
        <p:txBody>
          <a:bodyPr/>
          <a:lstStyle>
            <a:extLst/>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ombstones">
    <p:spTree>
      <p:nvGrpSpPr>
        <p:cNvPr id="1" name=""/>
        <p:cNvGrpSpPr/>
        <p:nvPr/>
      </p:nvGrpSpPr>
      <p:grpSpPr>
        <a:xfrm>
          <a:off x="0" y="0"/>
          <a:ext cx="0" cy="0"/>
          <a:chOff x="0" y="0"/>
          <a:chExt cx="0" cy="0"/>
        </a:xfrm>
      </p:grpSpPr>
      <p:sp>
        <p:nvSpPr>
          <p:cNvPr id="23" name="Rectangle 2"/>
          <p:cNvSpPr>
            <a:spLocks noGrp="1"/>
          </p:cNvSpPr>
          <p:nvPr>
            <p:ph type="title"/>
          </p:nvPr>
        </p:nvSpPr>
        <p:spPr/>
        <p:txBody>
          <a:bodyPr/>
          <a:lstStyle>
            <a:extLst/>
          </a:lstStyle>
          <a:p>
            <a:r>
              <a:rPr lang="en-US" smtClean="0"/>
              <a:t>Click to edit Master title style</a:t>
            </a:r>
            <a:endParaRPr lang="en-US"/>
          </a:p>
        </p:txBody>
      </p:sp>
      <p:sp>
        <p:nvSpPr>
          <p:cNvPr id="9" name="Rectangle 6"/>
          <p:cNvSpPr/>
          <p:nvPr/>
        </p:nvSpPr>
        <p:spPr>
          <a:xfrm>
            <a:off x="13716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8" name="Rectangle 6"/>
          <p:cNvSpPr/>
          <p:nvPr/>
        </p:nvSpPr>
        <p:spPr>
          <a:xfrm>
            <a:off x="13716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6" name="Rectangle 6"/>
          <p:cNvSpPr/>
          <p:nvPr/>
        </p:nvSpPr>
        <p:spPr>
          <a:xfrm>
            <a:off x="35052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5" name="Rectangle 6"/>
          <p:cNvSpPr/>
          <p:nvPr/>
        </p:nvSpPr>
        <p:spPr>
          <a:xfrm>
            <a:off x="35052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1" name="Rectangle 6"/>
          <p:cNvSpPr/>
          <p:nvPr/>
        </p:nvSpPr>
        <p:spPr>
          <a:xfrm>
            <a:off x="56388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 name="Rectangle 6"/>
          <p:cNvSpPr/>
          <p:nvPr/>
        </p:nvSpPr>
        <p:spPr>
          <a:xfrm>
            <a:off x="56388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4" name="Rectangle 10"/>
          <p:cNvSpPr>
            <a:spLocks noGrp="1"/>
          </p:cNvSpPr>
          <p:nvPr>
            <p:ph type="pic" sz="quarter" idx="13" hasCustomPrompt="1"/>
          </p:nvPr>
        </p:nvSpPr>
        <p:spPr>
          <a:xfrm>
            <a:off x="1524000" y="1600200"/>
            <a:ext cx="1371600" cy="685800"/>
          </a:xfrm>
        </p:spPr>
        <p:txBody>
          <a:bodyPr/>
          <a:lstStyle>
            <a:extLst/>
          </a:lstStyle>
          <a:p>
            <a:r>
              <a:rPr lang="en-US" dirty="0" smtClean="0"/>
              <a:t>Company</a:t>
            </a:r>
            <a:r>
              <a:rPr lang="en-US" baseline="0" dirty="0" smtClean="0"/>
              <a:t> Logo</a:t>
            </a:r>
            <a:endParaRPr lang="en-US" dirty="0"/>
          </a:p>
        </p:txBody>
      </p:sp>
      <p:sp>
        <p:nvSpPr>
          <p:cNvPr id="19" name="Rectangle 10"/>
          <p:cNvSpPr>
            <a:spLocks noGrp="1"/>
          </p:cNvSpPr>
          <p:nvPr>
            <p:ph type="pic" sz="quarter" idx="29" hasCustomPrompt="1"/>
          </p:nvPr>
        </p:nvSpPr>
        <p:spPr>
          <a:xfrm>
            <a:off x="1524000" y="4038600"/>
            <a:ext cx="1371600" cy="685800"/>
          </a:xfrm>
        </p:spPr>
        <p:txBody>
          <a:bodyPr/>
          <a:lstStyle>
            <a:extLst/>
          </a:lstStyle>
          <a:p>
            <a:r>
              <a:rPr lang="en-US" dirty="0" smtClean="0"/>
              <a:t>Company</a:t>
            </a:r>
            <a:r>
              <a:rPr lang="en-US" baseline="0" dirty="0" smtClean="0"/>
              <a:t> Logo</a:t>
            </a:r>
            <a:endParaRPr lang="en-US" dirty="0"/>
          </a:p>
        </p:txBody>
      </p:sp>
      <p:sp>
        <p:nvSpPr>
          <p:cNvPr id="27" name="Rectangle 10"/>
          <p:cNvSpPr>
            <a:spLocks noGrp="1"/>
          </p:cNvSpPr>
          <p:nvPr>
            <p:ph type="pic" sz="quarter" idx="17" hasCustomPrompt="1"/>
          </p:nvPr>
        </p:nvSpPr>
        <p:spPr>
          <a:xfrm>
            <a:off x="3657600" y="1600200"/>
            <a:ext cx="1371600" cy="685800"/>
          </a:xfrm>
        </p:spPr>
        <p:txBody>
          <a:bodyPr/>
          <a:lstStyle>
            <a:extLst/>
          </a:lstStyle>
          <a:p>
            <a:r>
              <a:rPr lang="en-US" dirty="0" smtClean="0"/>
              <a:t>Company</a:t>
            </a:r>
            <a:r>
              <a:rPr lang="en-US" baseline="0" dirty="0" smtClean="0"/>
              <a:t> Logo</a:t>
            </a:r>
            <a:endParaRPr lang="en-US" dirty="0"/>
          </a:p>
        </p:txBody>
      </p:sp>
      <p:sp>
        <p:nvSpPr>
          <p:cNvPr id="11" name="Rectangle 10"/>
          <p:cNvSpPr>
            <a:spLocks noGrp="1"/>
          </p:cNvSpPr>
          <p:nvPr>
            <p:ph type="pic" sz="quarter" idx="30" hasCustomPrompt="1"/>
          </p:nvPr>
        </p:nvSpPr>
        <p:spPr>
          <a:xfrm>
            <a:off x="3657600" y="4038600"/>
            <a:ext cx="1371600" cy="685800"/>
          </a:xfrm>
        </p:spPr>
        <p:txBody>
          <a:bodyPr/>
          <a:lstStyle>
            <a:extLst/>
          </a:lstStyle>
          <a:p>
            <a:r>
              <a:rPr lang="en-US" dirty="0" smtClean="0"/>
              <a:t>Company</a:t>
            </a:r>
            <a:r>
              <a:rPr lang="en-US" baseline="0" dirty="0" smtClean="0"/>
              <a:t> Logo</a:t>
            </a:r>
            <a:endParaRPr lang="en-US" dirty="0"/>
          </a:p>
        </p:txBody>
      </p:sp>
      <p:sp>
        <p:nvSpPr>
          <p:cNvPr id="4" name="Rectangle 10"/>
          <p:cNvSpPr>
            <a:spLocks noGrp="1"/>
          </p:cNvSpPr>
          <p:nvPr>
            <p:ph type="pic" sz="quarter" idx="21" hasCustomPrompt="1"/>
          </p:nvPr>
        </p:nvSpPr>
        <p:spPr>
          <a:xfrm>
            <a:off x="5791200" y="1600200"/>
            <a:ext cx="1371600" cy="685800"/>
          </a:xfrm>
        </p:spPr>
        <p:txBody>
          <a:bodyPr/>
          <a:lstStyle>
            <a:extLst/>
          </a:lstStyle>
          <a:p>
            <a:r>
              <a:rPr lang="en-US" dirty="0" smtClean="0"/>
              <a:t>Company</a:t>
            </a:r>
            <a:r>
              <a:rPr lang="en-US" baseline="0" dirty="0" smtClean="0"/>
              <a:t> Logo</a:t>
            </a:r>
            <a:endParaRPr lang="en-US" dirty="0"/>
          </a:p>
        </p:txBody>
      </p:sp>
      <p:sp>
        <p:nvSpPr>
          <p:cNvPr id="15" name="Rectangle 10"/>
          <p:cNvSpPr>
            <a:spLocks noGrp="1"/>
          </p:cNvSpPr>
          <p:nvPr>
            <p:ph type="pic" sz="quarter" idx="31" hasCustomPrompt="1"/>
          </p:nvPr>
        </p:nvSpPr>
        <p:spPr>
          <a:xfrm>
            <a:off x="5791200" y="4038600"/>
            <a:ext cx="1371600" cy="685800"/>
          </a:xfrm>
        </p:spPr>
        <p:txBody>
          <a:bodyPr/>
          <a:lstStyle>
            <a:extLst/>
          </a:lstStyle>
          <a:p>
            <a:r>
              <a:rPr lang="en-US" dirty="0" smtClean="0"/>
              <a:t>Company</a:t>
            </a:r>
            <a:r>
              <a:rPr lang="en-US" baseline="0" dirty="0" smtClean="0"/>
              <a:t> Logo</a:t>
            </a:r>
            <a:endParaRPr lang="en-US" dirty="0"/>
          </a:p>
        </p:txBody>
      </p:sp>
      <p:sp>
        <p:nvSpPr>
          <p:cNvPr id="7" name="Rectangle 12"/>
          <p:cNvSpPr>
            <a:spLocks noGrp="1"/>
          </p:cNvSpPr>
          <p:nvPr>
            <p:ph type="body" sz="quarter" idx="14" hasCustomPrompt="1"/>
          </p:nvPr>
        </p:nvSpPr>
        <p:spPr>
          <a:xfrm>
            <a:off x="1524000" y="2895600"/>
            <a:ext cx="1371600" cy="304800"/>
          </a:xfrm>
        </p:spPr>
        <p:txBody>
          <a:bodyPr anchor="ctr"/>
          <a:lstStyle>
            <a:lvl1pPr algn="ctr">
              <a:defRPr b="1"/>
            </a:lvl1pPr>
            <a:extLst/>
          </a:lstStyle>
          <a:p>
            <a:pPr lvl="0"/>
            <a:r>
              <a:rPr lang="en-US" dirty="0" smtClean="0"/>
              <a:t>Amount</a:t>
            </a:r>
            <a:endParaRPr lang="en-US" dirty="0"/>
          </a:p>
        </p:txBody>
      </p:sp>
      <p:sp>
        <p:nvSpPr>
          <p:cNvPr id="28" name="Rectangle 12"/>
          <p:cNvSpPr>
            <a:spLocks noGrp="1"/>
          </p:cNvSpPr>
          <p:nvPr>
            <p:ph type="body" sz="quarter" idx="33" hasCustomPrompt="1"/>
          </p:nvPr>
        </p:nvSpPr>
        <p:spPr>
          <a:xfrm>
            <a:off x="1524000" y="5334000"/>
            <a:ext cx="1371600" cy="304800"/>
          </a:xfrm>
        </p:spPr>
        <p:txBody>
          <a:bodyPr anchor="ctr"/>
          <a:lstStyle>
            <a:lvl1pPr algn="ctr">
              <a:defRPr b="1"/>
            </a:lvl1pPr>
            <a:extLst/>
          </a:lstStyle>
          <a:p>
            <a:pPr lvl="0"/>
            <a:r>
              <a:rPr lang="en-US" dirty="0" smtClean="0"/>
              <a:t>Amount</a:t>
            </a:r>
            <a:endParaRPr lang="en-US" dirty="0"/>
          </a:p>
        </p:txBody>
      </p:sp>
      <p:sp>
        <p:nvSpPr>
          <p:cNvPr id="30" name="Rectangle 12"/>
          <p:cNvSpPr>
            <a:spLocks noGrp="1"/>
          </p:cNvSpPr>
          <p:nvPr>
            <p:ph type="body" sz="quarter" idx="18" hasCustomPrompt="1"/>
          </p:nvPr>
        </p:nvSpPr>
        <p:spPr>
          <a:xfrm>
            <a:off x="3657600" y="2895600"/>
            <a:ext cx="1371600" cy="304800"/>
          </a:xfrm>
        </p:spPr>
        <p:txBody>
          <a:bodyPr anchor="ctr"/>
          <a:lstStyle>
            <a:lvl1pPr algn="ctr">
              <a:defRPr b="1"/>
            </a:lvl1pPr>
            <a:extLst/>
          </a:lstStyle>
          <a:p>
            <a:pPr lvl="0"/>
            <a:r>
              <a:rPr lang="en-US" dirty="0" smtClean="0"/>
              <a:t>Amount</a:t>
            </a:r>
            <a:endParaRPr lang="en-US" dirty="0"/>
          </a:p>
        </p:txBody>
      </p:sp>
      <p:sp>
        <p:nvSpPr>
          <p:cNvPr id="13" name="Rectangle 12"/>
          <p:cNvSpPr>
            <a:spLocks noGrp="1"/>
          </p:cNvSpPr>
          <p:nvPr>
            <p:ph type="body" sz="quarter" idx="34" hasCustomPrompt="1"/>
          </p:nvPr>
        </p:nvSpPr>
        <p:spPr>
          <a:xfrm>
            <a:off x="3657600" y="5334000"/>
            <a:ext cx="1371600" cy="304800"/>
          </a:xfrm>
        </p:spPr>
        <p:txBody>
          <a:bodyPr anchor="ctr"/>
          <a:lstStyle>
            <a:lvl1pPr algn="ctr">
              <a:defRPr b="1"/>
            </a:lvl1pPr>
            <a:extLst/>
          </a:lstStyle>
          <a:p>
            <a:pPr lvl="0"/>
            <a:r>
              <a:rPr lang="en-US" dirty="0" smtClean="0"/>
              <a:t>Amount</a:t>
            </a:r>
            <a:endParaRPr lang="en-US" dirty="0"/>
          </a:p>
        </p:txBody>
      </p:sp>
      <p:sp>
        <p:nvSpPr>
          <p:cNvPr id="14" name="Rectangle 12"/>
          <p:cNvSpPr>
            <a:spLocks noGrp="1"/>
          </p:cNvSpPr>
          <p:nvPr>
            <p:ph type="body" sz="quarter" idx="22" hasCustomPrompt="1"/>
          </p:nvPr>
        </p:nvSpPr>
        <p:spPr>
          <a:xfrm>
            <a:off x="5791200" y="2895600"/>
            <a:ext cx="1371600" cy="304800"/>
          </a:xfrm>
        </p:spPr>
        <p:txBody>
          <a:bodyPr anchor="ctr"/>
          <a:lstStyle>
            <a:lvl1pPr algn="ctr">
              <a:defRPr b="1"/>
            </a:lvl1pPr>
            <a:extLst/>
          </a:lstStyle>
          <a:p>
            <a:pPr lvl="0"/>
            <a:r>
              <a:rPr lang="en-US" dirty="0" smtClean="0"/>
              <a:t>Amount</a:t>
            </a:r>
            <a:endParaRPr lang="en-US" dirty="0"/>
          </a:p>
        </p:txBody>
      </p:sp>
      <p:sp>
        <p:nvSpPr>
          <p:cNvPr id="2" name="Rectangle 12"/>
          <p:cNvSpPr>
            <a:spLocks noGrp="1"/>
          </p:cNvSpPr>
          <p:nvPr>
            <p:ph type="body" sz="quarter" idx="35" hasCustomPrompt="1"/>
          </p:nvPr>
        </p:nvSpPr>
        <p:spPr>
          <a:xfrm>
            <a:off x="5791200" y="5334000"/>
            <a:ext cx="1371600" cy="304800"/>
          </a:xfrm>
        </p:spPr>
        <p:txBody>
          <a:bodyPr anchor="ctr"/>
          <a:lstStyle>
            <a:lvl1pPr algn="ctr">
              <a:defRPr b="1"/>
            </a:lvl1pPr>
            <a:extLst/>
          </a:lstStyle>
          <a:p>
            <a:pPr lvl="0"/>
            <a:r>
              <a:rPr lang="en-US" dirty="0" smtClean="0"/>
              <a:t>Amount</a:t>
            </a:r>
            <a:endParaRPr lang="en-US" dirty="0"/>
          </a:p>
        </p:txBody>
      </p:sp>
      <p:sp>
        <p:nvSpPr>
          <p:cNvPr id="44" name="Rectangle 11"/>
          <p:cNvSpPr>
            <a:spLocks noGrp="1"/>
          </p:cNvSpPr>
          <p:nvPr>
            <p:ph type="body" sz="quarter" idx="15" hasCustomPrompt="1"/>
          </p:nvPr>
        </p:nvSpPr>
        <p:spPr>
          <a:xfrm>
            <a:off x="15240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35" name="Rectangle 11"/>
          <p:cNvSpPr>
            <a:spLocks noGrp="1"/>
          </p:cNvSpPr>
          <p:nvPr>
            <p:ph type="body" sz="quarter" idx="37" hasCustomPrompt="1"/>
          </p:nvPr>
        </p:nvSpPr>
        <p:spPr>
          <a:xfrm>
            <a:off x="15240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34" name="Rectangle 11"/>
          <p:cNvSpPr>
            <a:spLocks noGrp="1"/>
          </p:cNvSpPr>
          <p:nvPr>
            <p:ph type="body" sz="quarter" idx="19" hasCustomPrompt="1"/>
          </p:nvPr>
        </p:nvSpPr>
        <p:spPr>
          <a:xfrm>
            <a:off x="36576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40" name="Rectangle 11"/>
          <p:cNvSpPr>
            <a:spLocks noGrp="1"/>
          </p:cNvSpPr>
          <p:nvPr>
            <p:ph type="body" sz="quarter" idx="38" hasCustomPrompt="1"/>
          </p:nvPr>
        </p:nvSpPr>
        <p:spPr>
          <a:xfrm>
            <a:off x="36576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38" name="Rectangle 11"/>
          <p:cNvSpPr>
            <a:spLocks noGrp="1"/>
          </p:cNvSpPr>
          <p:nvPr>
            <p:ph type="body" sz="quarter" idx="23" hasCustomPrompt="1"/>
          </p:nvPr>
        </p:nvSpPr>
        <p:spPr>
          <a:xfrm>
            <a:off x="57912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33" name="Rectangle 11"/>
          <p:cNvSpPr>
            <a:spLocks noGrp="1"/>
          </p:cNvSpPr>
          <p:nvPr>
            <p:ph type="body" sz="quarter" idx="39" hasCustomPrompt="1"/>
          </p:nvPr>
        </p:nvSpPr>
        <p:spPr>
          <a:xfrm>
            <a:off x="57912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5" name="Rectangle 14"/>
          <p:cNvSpPr>
            <a:spLocks noGrp="1"/>
          </p:cNvSpPr>
          <p:nvPr>
            <p:ph type="body" sz="quarter" idx="16" hasCustomPrompt="1"/>
          </p:nvPr>
        </p:nvSpPr>
        <p:spPr>
          <a:xfrm>
            <a:off x="1524000" y="2286000"/>
            <a:ext cx="1371600" cy="609600"/>
          </a:xfrm>
        </p:spPr>
        <p:txBody>
          <a:bodyPr anchor="ctr"/>
          <a:lstStyle>
            <a:lvl1pPr algn="ctr">
              <a:defRPr sz="800"/>
            </a:lvl1pPr>
            <a:extLst/>
          </a:lstStyle>
          <a:p>
            <a:pPr lvl="0"/>
            <a:r>
              <a:rPr lang="en-US" dirty="0" smtClean="0"/>
              <a:t>Description</a:t>
            </a:r>
            <a:endParaRPr lang="en-US" dirty="0"/>
          </a:p>
        </p:txBody>
      </p:sp>
      <p:sp>
        <p:nvSpPr>
          <p:cNvPr id="56" name="Rectangle 14"/>
          <p:cNvSpPr>
            <a:spLocks noGrp="1"/>
          </p:cNvSpPr>
          <p:nvPr>
            <p:ph type="body" sz="quarter" idx="41" hasCustomPrompt="1"/>
          </p:nvPr>
        </p:nvSpPr>
        <p:spPr>
          <a:xfrm>
            <a:off x="1524000" y="4724400"/>
            <a:ext cx="1371600" cy="609600"/>
          </a:xfrm>
        </p:spPr>
        <p:txBody>
          <a:bodyPr anchor="ctr"/>
          <a:lstStyle>
            <a:lvl1pPr algn="ctr">
              <a:defRPr sz="800"/>
            </a:lvl1pPr>
            <a:extLst/>
          </a:lstStyle>
          <a:p>
            <a:pPr lvl="0"/>
            <a:r>
              <a:rPr lang="en-US" dirty="0" smtClean="0"/>
              <a:t>Description</a:t>
            </a:r>
            <a:endParaRPr lang="en-US" dirty="0"/>
          </a:p>
        </p:txBody>
      </p:sp>
      <p:sp>
        <p:nvSpPr>
          <p:cNvPr id="62" name="Rectangle 14"/>
          <p:cNvSpPr>
            <a:spLocks noGrp="1"/>
          </p:cNvSpPr>
          <p:nvPr>
            <p:ph type="body" sz="quarter" idx="20" hasCustomPrompt="1"/>
          </p:nvPr>
        </p:nvSpPr>
        <p:spPr>
          <a:xfrm>
            <a:off x="3657600" y="2286000"/>
            <a:ext cx="1371600" cy="609600"/>
          </a:xfrm>
        </p:spPr>
        <p:txBody>
          <a:bodyPr anchor="ctr"/>
          <a:lstStyle>
            <a:lvl1pPr algn="ctr">
              <a:defRPr sz="800"/>
            </a:lvl1pPr>
            <a:extLst/>
          </a:lstStyle>
          <a:p>
            <a:pPr lvl="0"/>
            <a:r>
              <a:rPr lang="en-US" dirty="0" smtClean="0"/>
              <a:t>Description</a:t>
            </a:r>
            <a:endParaRPr lang="en-US" dirty="0"/>
          </a:p>
        </p:txBody>
      </p:sp>
      <p:sp>
        <p:nvSpPr>
          <p:cNvPr id="37" name="Rectangle 14"/>
          <p:cNvSpPr>
            <a:spLocks noGrp="1"/>
          </p:cNvSpPr>
          <p:nvPr>
            <p:ph type="body" sz="quarter" idx="42" hasCustomPrompt="1"/>
          </p:nvPr>
        </p:nvSpPr>
        <p:spPr>
          <a:xfrm>
            <a:off x="3657600" y="4724400"/>
            <a:ext cx="1371600" cy="609600"/>
          </a:xfrm>
        </p:spPr>
        <p:txBody>
          <a:bodyPr anchor="ctr"/>
          <a:lstStyle>
            <a:lvl1pPr algn="ctr">
              <a:defRPr sz="800"/>
            </a:lvl1pPr>
            <a:extLst/>
          </a:lstStyle>
          <a:p>
            <a:pPr lvl="0"/>
            <a:r>
              <a:rPr lang="en-US" dirty="0" smtClean="0"/>
              <a:t>Description</a:t>
            </a:r>
            <a:endParaRPr lang="en-US" dirty="0"/>
          </a:p>
        </p:txBody>
      </p:sp>
      <p:sp>
        <p:nvSpPr>
          <p:cNvPr id="41" name="Rectangle 14"/>
          <p:cNvSpPr>
            <a:spLocks noGrp="1"/>
          </p:cNvSpPr>
          <p:nvPr>
            <p:ph type="body" sz="quarter" idx="24" hasCustomPrompt="1"/>
          </p:nvPr>
        </p:nvSpPr>
        <p:spPr>
          <a:xfrm>
            <a:off x="5791200" y="2286000"/>
            <a:ext cx="1371600" cy="609600"/>
          </a:xfrm>
        </p:spPr>
        <p:txBody>
          <a:bodyPr anchor="ctr"/>
          <a:lstStyle>
            <a:lvl1pPr algn="ctr">
              <a:defRPr sz="800"/>
            </a:lvl1pPr>
            <a:extLst/>
          </a:lstStyle>
          <a:p>
            <a:pPr lvl="0"/>
            <a:r>
              <a:rPr lang="en-US" dirty="0" smtClean="0"/>
              <a:t>Description</a:t>
            </a:r>
            <a:endParaRPr lang="en-US" dirty="0"/>
          </a:p>
        </p:txBody>
      </p:sp>
      <p:sp>
        <p:nvSpPr>
          <p:cNvPr id="52" name="Rectangle 14"/>
          <p:cNvSpPr>
            <a:spLocks noGrp="1"/>
          </p:cNvSpPr>
          <p:nvPr>
            <p:ph type="body" sz="quarter" idx="43" hasCustomPrompt="1"/>
          </p:nvPr>
        </p:nvSpPr>
        <p:spPr>
          <a:xfrm>
            <a:off x="5791200" y="4724400"/>
            <a:ext cx="1371600" cy="609600"/>
          </a:xfrm>
        </p:spPr>
        <p:txBody>
          <a:bodyPr anchor="ctr"/>
          <a:lstStyle>
            <a:lvl1pPr algn="ctr">
              <a:defRPr sz="800"/>
            </a:lvl1pPr>
            <a:extLst/>
          </a:lstStyle>
          <a:p>
            <a:pPr lvl="0"/>
            <a:r>
              <a:rPr lang="en-US" dirty="0" smtClean="0"/>
              <a:t>Description</a:t>
            </a:r>
            <a:endParaRPr lang="en-US" dirty="0"/>
          </a:p>
        </p:txBody>
      </p:sp>
      <p:sp>
        <p:nvSpPr>
          <p:cNvPr id="39" name="Rectangle 51"/>
          <p:cNvSpPr>
            <a:spLocks noGrp="1"/>
          </p:cNvSpPr>
          <p:nvPr>
            <p:ph type="body" sz="quarter" idx="46"/>
          </p:nvPr>
        </p:nvSpPr>
        <p:spPr>
          <a:xfrm>
            <a:off x="304800" y="381000"/>
            <a:ext cx="8077200" cy="838200"/>
          </a:xfrm>
        </p:spPr>
        <p:txBody>
          <a:bodyPr/>
          <a:lstStyle>
            <a:lvl1pPr>
              <a:defRPr sz="1200"/>
            </a:lvl1pPr>
            <a:extLst/>
          </a:lstStyle>
          <a:p>
            <a:pPr lvl="0"/>
            <a:r>
              <a:rPr lang="en-US" smtClean="0"/>
              <a:t>Click to edit Master text styles</a:t>
            </a:r>
          </a:p>
        </p:txBody>
      </p:sp>
      <p:sp>
        <p:nvSpPr>
          <p:cNvPr id="42" name="Rectangle 42"/>
          <p:cNvSpPr>
            <a:spLocks noGrp="1"/>
          </p:cNvSpPr>
          <p:nvPr>
            <p:ph type="dt" sz="half" idx="47"/>
          </p:nvPr>
        </p:nvSpPr>
        <p:spPr>
          <a:xfrm>
            <a:off x="7010400" y="76200"/>
            <a:ext cx="1371600" cy="228600"/>
          </a:xfrm>
          <a:prstGeom prst="rect">
            <a:avLst/>
          </a:prstGeom>
        </p:spPr>
        <p:txBody>
          <a:bodyPr/>
          <a:lstStyle>
            <a:extLst/>
          </a:lstStyle>
          <a:p>
            <a:pPr algn="r"/>
            <a:fld id="{E8BD303E-7304-41BE-B693-A76D7275A3B0}" type="datetime1">
              <a:rPr lang="en-US" smtClean="0"/>
              <a:pPr algn="r"/>
              <a:t>6/20/2014</a:t>
            </a:fld>
            <a:endParaRPr lang="en-US"/>
          </a:p>
        </p:txBody>
      </p:sp>
      <p:sp>
        <p:nvSpPr>
          <p:cNvPr id="43" name="Rectangle 43"/>
          <p:cNvSpPr>
            <a:spLocks noGrp="1"/>
          </p:cNvSpPr>
          <p:nvPr>
            <p:ph type="sldNum" sz="quarter" idx="48"/>
          </p:nvPr>
        </p:nvSpPr>
        <p:spPr/>
        <p:txBody>
          <a:bodyPr/>
          <a:lstStyle>
            <a:extLst/>
          </a:lstStyle>
          <a:p>
            <a:pPr algn="r"/>
            <a:fld id="{256D3EEF-DE4E-429D-8EC4-DDC531AFF587}" type="slidenum">
              <a:rPr lang="en-US" sz="1000" smtClean="0"/>
              <a:pPr algn="r"/>
              <a:t>‹#›</a:t>
            </a:fld>
            <a:endParaRPr lang="en-US"/>
          </a:p>
        </p:txBody>
      </p:sp>
      <p:sp>
        <p:nvSpPr>
          <p:cNvPr id="45" name="Rectangle 45"/>
          <p:cNvSpPr>
            <a:spLocks noGrp="1"/>
          </p:cNvSpPr>
          <p:nvPr>
            <p:ph type="ftr" sz="quarter" idx="49"/>
          </p:nvPr>
        </p:nvSpPr>
        <p:spPr/>
        <p:txBody>
          <a:bodyPr/>
          <a:lstStyle>
            <a:extLst/>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37" name="Rectangle 37"/>
          <p:cNvSpPr>
            <a:spLocks noGrp="1"/>
          </p:cNvSpPr>
          <p:nvPr>
            <p:ph type="body" sz="quarter" idx="13" hasCustomPrompt="1"/>
          </p:nvPr>
        </p:nvSpPr>
        <p:spPr>
          <a:xfrm>
            <a:off x="310896" y="381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3" name="Rectangle 37"/>
          <p:cNvSpPr>
            <a:spLocks noGrp="1"/>
          </p:cNvSpPr>
          <p:nvPr>
            <p:ph type="body" sz="quarter" idx="15" hasCustomPrompt="1"/>
          </p:nvPr>
        </p:nvSpPr>
        <p:spPr>
          <a:xfrm>
            <a:off x="304800" y="838200"/>
            <a:ext cx="7391400"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1" name="Rectangle 37"/>
          <p:cNvSpPr>
            <a:spLocks noGrp="1"/>
          </p:cNvSpPr>
          <p:nvPr>
            <p:ph type="body" sz="quarter" idx="17" hasCustomPrompt="1"/>
          </p:nvPr>
        </p:nvSpPr>
        <p:spPr>
          <a:xfrm>
            <a:off x="310896" y="12954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5" name="Rectangle 37"/>
          <p:cNvSpPr>
            <a:spLocks noGrp="1"/>
          </p:cNvSpPr>
          <p:nvPr>
            <p:ph type="body" sz="quarter" idx="19" hasCustomPrompt="1"/>
          </p:nvPr>
        </p:nvSpPr>
        <p:spPr>
          <a:xfrm>
            <a:off x="310896" y="17526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47" name="Rectangle 37"/>
          <p:cNvSpPr>
            <a:spLocks noGrp="1"/>
          </p:cNvSpPr>
          <p:nvPr>
            <p:ph type="body" sz="quarter" idx="21" hasCustomPrompt="1"/>
          </p:nvPr>
        </p:nvSpPr>
        <p:spPr>
          <a:xfrm>
            <a:off x="310896" y="22098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49" name="Rectangle 37"/>
          <p:cNvSpPr>
            <a:spLocks noGrp="1"/>
          </p:cNvSpPr>
          <p:nvPr>
            <p:ph type="body" sz="quarter" idx="23" hasCustomPrompt="1"/>
          </p:nvPr>
        </p:nvSpPr>
        <p:spPr>
          <a:xfrm>
            <a:off x="310896" y="2667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1" name="Rectangle 37"/>
          <p:cNvSpPr>
            <a:spLocks noGrp="1"/>
          </p:cNvSpPr>
          <p:nvPr>
            <p:ph type="body" sz="quarter" idx="25" hasCustomPrompt="1"/>
          </p:nvPr>
        </p:nvSpPr>
        <p:spPr>
          <a:xfrm>
            <a:off x="310896" y="31242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3" name="Rectangle 37"/>
          <p:cNvSpPr>
            <a:spLocks noGrp="1"/>
          </p:cNvSpPr>
          <p:nvPr>
            <p:ph type="body" sz="quarter" idx="27" hasCustomPrompt="1"/>
          </p:nvPr>
        </p:nvSpPr>
        <p:spPr>
          <a:xfrm>
            <a:off x="310896" y="35814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5" name="Rectangle 37"/>
          <p:cNvSpPr>
            <a:spLocks noGrp="1"/>
          </p:cNvSpPr>
          <p:nvPr>
            <p:ph type="body" sz="quarter" idx="29" hasCustomPrompt="1"/>
          </p:nvPr>
        </p:nvSpPr>
        <p:spPr>
          <a:xfrm>
            <a:off x="310896" y="40386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57" name="Rectangle 37"/>
          <p:cNvSpPr>
            <a:spLocks noGrp="1"/>
          </p:cNvSpPr>
          <p:nvPr>
            <p:ph type="body" sz="quarter" idx="31" hasCustomPrompt="1"/>
          </p:nvPr>
        </p:nvSpPr>
        <p:spPr>
          <a:xfrm>
            <a:off x="310896" y="44958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26" name="Rectangle 37"/>
          <p:cNvSpPr>
            <a:spLocks noGrp="1"/>
          </p:cNvSpPr>
          <p:nvPr>
            <p:ph type="body" sz="quarter" idx="33" hasCustomPrompt="1"/>
          </p:nvPr>
        </p:nvSpPr>
        <p:spPr>
          <a:xfrm>
            <a:off x="310896" y="4953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28" name="Rectangle 37"/>
          <p:cNvSpPr>
            <a:spLocks noGrp="1"/>
          </p:cNvSpPr>
          <p:nvPr>
            <p:ph type="body" sz="quarter" idx="35" hasCustomPrompt="1"/>
          </p:nvPr>
        </p:nvSpPr>
        <p:spPr>
          <a:xfrm>
            <a:off x="310896" y="54102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98" name="Rectangle 37"/>
          <p:cNvSpPr>
            <a:spLocks noGrp="1"/>
          </p:cNvSpPr>
          <p:nvPr>
            <p:ph type="body" sz="quarter" idx="14" hasCustomPrompt="1"/>
          </p:nvPr>
        </p:nvSpPr>
        <p:spPr>
          <a:xfrm>
            <a:off x="7696200" y="381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dirty="0"/>
          </a:p>
        </p:txBody>
      </p:sp>
      <p:sp>
        <p:nvSpPr>
          <p:cNvPr id="44" name="Rectangle 37"/>
          <p:cNvSpPr>
            <a:spLocks noGrp="1"/>
          </p:cNvSpPr>
          <p:nvPr>
            <p:ph type="body" sz="quarter" idx="16" hasCustomPrompt="1"/>
          </p:nvPr>
        </p:nvSpPr>
        <p:spPr>
          <a:xfrm>
            <a:off x="7696200" y="838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2" name="Rectangle 37"/>
          <p:cNvSpPr>
            <a:spLocks noGrp="1"/>
          </p:cNvSpPr>
          <p:nvPr>
            <p:ph type="body" sz="quarter" idx="18" hasCustomPrompt="1"/>
          </p:nvPr>
        </p:nvSpPr>
        <p:spPr>
          <a:xfrm>
            <a:off x="7696200" y="1295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6" name="Rectangle 37"/>
          <p:cNvSpPr>
            <a:spLocks noGrp="1"/>
          </p:cNvSpPr>
          <p:nvPr>
            <p:ph type="body" sz="quarter" idx="20" hasCustomPrompt="1"/>
          </p:nvPr>
        </p:nvSpPr>
        <p:spPr>
          <a:xfrm>
            <a:off x="7696200" y="1752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8" name="Rectangle 37"/>
          <p:cNvSpPr>
            <a:spLocks noGrp="1"/>
          </p:cNvSpPr>
          <p:nvPr>
            <p:ph type="body" sz="quarter" idx="22" hasCustomPrompt="1"/>
          </p:nvPr>
        </p:nvSpPr>
        <p:spPr>
          <a:xfrm>
            <a:off x="7696200" y="2209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0" name="Rectangle 37"/>
          <p:cNvSpPr>
            <a:spLocks noGrp="1"/>
          </p:cNvSpPr>
          <p:nvPr>
            <p:ph type="body" sz="quarter" idx="24" hasCustomPrompt="1"/>
          </p:nvPr>
        </p:nvSpPr>
        <p:spPr>
          <a:xfrm>
            <a:off x="7696200" y="2667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2" name="Rectangle 37"/>
          <p:cNvSpPr>
            <a:spLocks noGrp="1"/>
          </p:cNvSpPr>
          <p:nvPr>
            <p:ph type="body" sz="quarter" idx="26" hasCustomPrompt="1"/>
          </p:nvPr>
        </p:nvSpPr>
        <p:spPr>
          <a:xfrm>
            <a:off x="7696200" y="3124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4" name="Rectangle 37"/>
          <p:cNvSpPr>
            <a:spLocks noGrp="1"/>
          </p:cNvSpPr>
          <p:nvPr>
            <p:ph type="body" sz="quarter" idx="28" hasCustomPrompt="1"/>
          </p:nvPr>
        </p:nvSpPr>
        <p:spPr>
          <a:xfrm>
            <a:off x="7696200" y="3581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6" name="Rectangle 37"/>
          <p:cNvSpPr>
            <a:spLocks noGrp="1"/>
          </p:cNvSpPr>
          <p:nvPr>
            <p:ph type="body" sz="quarter" idx="30" hasCustomPrompt="1"/>
          </p:nvPr>
        </p:nvSpPr>
        <p:spPr>
          <a:xfrm>
            <a:off x="7696200" y="4038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8" name="Rectangle 37"/>
          <p:cNvSpPr>
            <a:spLocks noGrp="1"/>
          </p:cNvSpPr>
          <p:nvPr>
            <p:ph type="body" sz="quarter" idx="32" hasCustomPrompt="1"/>
          </p:nvPr>
        </p:nvSpPr>
        <p:spPr>
          <a:xfrm>
            <a:off x="7696200" y="4495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27" name="Rectangle 37"/>
          <p:cNvSpPr>
            <a:spLocks noGrp="1"/>
          </p:cNvSpPr>
          <p:nvPr>
            <p:ph type="body" sz="quarter" idx="34" hasCustomPrompt="1"/>
          </p:nvPr>
        </p:nvSpPr>
        <p:spPr>
          <a:xfrm>
            <a:off x="7696200" y="4953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29" name="Rectangle 37"/>
          <p:cNvSpPr>
            <a:spLocks noGrp="1"/>
          </p:cNvSpPr>
          <p:nvPr>
            <p:ph type="body" sz="quarter" idx="36" hasCustomPrompt="1"/>
          </p:nvPr>
        </p:nvSpPr>
        <p:spPr>
          <a:xfrm>
            <a:off x="7696200" y="5410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30" name="Rectangle 37"/>
          <p:cNvSpPr>
            <a:spLocks noGrp="1"/>
          </p:cNvSpPr>
          <p:nvPr>
            <p:ph type="body" sz="quarter" idx="37" hasCustomPrompt="1"/>
          </p:nvPr>
        </p:nvSpPr>
        <p:spPr>
          <a:xfrm>
            <a:off x="310896" y="5867400"/>
            <a:ext cx="7385304" cy="228600"/>
          </a:xfrm>
          <a:solidFill>
            <a:schemeClr val="tx2">
              <a:tint val="40000"/>
            </a:schemeClr>
          </a:solidFill>
        </p:spPr>
        <p:txBody>
          <a:bodyPr anchor="ctr">
            <a:noAutofit/>
          </a:bodyPr>
          <a:lstStyle>
            <a:lvl1pPr>
              <a:buFontTx/>
              <a:buNone/>
              <a:defRPr sz="1100"/>
            </a:lvl1pPr>
            <a:extLst/>
          </a:lstStyle>
          <a:p>
            <a:pPr lvl="0"/>
            <a:r>
              <a:rPr lang="en-US" dirty="0" smtClean="0"/>
              <a:t>Click to add agenda item</a:t>
            </a:r>
            <a:endParaRPr lang="en-US" dirty="0"/>
          </a:p>
        </p:txBody>
      </p:sp>
      <p:sp>
        <p:nvSpPr>
          <p:cNvPr id="31" name="Rectangle 37"/>
          <p:cNvSpPr>
            <a:spLocks noGrp="1"/>
          </p:cNvSpPr>
          <p:nvPr>
            <p:ph type="body" sz="quarter" idx="38" hasCustomPrompt="1"/>
          </p:nvPr>
        </p:nvSpPr>
        <p:spPr>
          <a:xfrm>
            <a:off x="7696200" y="5867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32" name="Rectangle 32"/>
          <p:cNvSpPr>
            <a:spLocks noGrp="1"/>
          </p:cNvSpPr>
          <p:nvPr>
            <p:ph type="dt" sz="half" idx="39"/>
          </p:nvPr>
        </p:nvSpPr>
        <p:spPr>
          <a:xfrm>
            <a:off x="7010400" y="76200"/>
            <a:ext cx="1371600" cy="228600"/>
          </a:xfrm>
          <a:prstGeom prst="rect">
            <a:avLst/>
          </a:prstGeom>
        </p:spPr>
        <p:txBody>
          <a:bodyPr/>
          <a:lstStyle>
            <a:lvl1pPr>
              <a:defRPr sz="1100"/>
            </a:lvl1pPr>
            <a:extLst/>
          </a:lstStyle>
          <a:p>
            <a:pPr algn="r"/>
            <a:fld id="{F17F374F-8F2E-42FC-B8C0-8EDFCA32CD96}" type="datetime1">
              <a:rPr lang="en-US" sz="1100" smtClean="0"/>
              <a:pPr algn="r"/>
              <a:t>6/20/2014</a:t>
            </a:fld>
            <a:endParaRPr lang="en-US" sz="1100"/>
          </a:p>
        </p:txBody>
      </p:sp>
      <p:sp>
        <p:nvSpPr>
          <p:cNvPr id="33" name="Rectangle 33"/>
          <p:cNvSpPr>
            <a:spLocks noGrp="1"/>
          </p:cNvSpPr>
          <p:nvPr>
            <p:ph type="sldNum" sz="quarter" idx="40"/>
          </p:nvPr>
        </p:nvSpPr>
        <p:spPr/>
        <p:txBody>
          <a:bodyPr/>
          <a:lstStyle>
            <a:extLst/>
          </a:lstStyle>
          <a:p>
            <a:pPr algn="r"/>
            <a:fld id="{256D3EEF-DE4E-429D-8EC4-DDC531AFF587}" type="slidenum">
              <a:rPr lang="en-US" sz="1000" smtClean="0"/>
              <a:pPr algn="r"/>
              <a:t>‹#›</a:t>
            </a:fld>
            <a:endParaRPr lang="en-US"/>
          </a:p>
        </p:txBody>
      </p:sp>
      <p:sp>
        <p:nvSpPr>
          <p:cNvPr id="34" name="Rectangle 34"/>
          <p:cNvSpPr>
            <a:spLocks noGrp="1"/>
          </p:cNvSpPr>
          <p:nvPr>
            <p:ph type="ftr" sz="quarter" idx="41"/>
          </p:nvPr>
        </p:nvSpPr>
        <p:spPr/>
        <p:txBody>
          <a:bodyPr/>
          <a:lstStyle>
            <a:extLst/>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dt" sz="half" idx="10"/>
          </p:nvPr>
        </p:nvSpPr>
        <p:spPr>
          <a:xfrm>
            <a:off x="228600" y="6477000"/>
            <a:ext cx="1600200" cy="304800"/>
          </a:xfrm>
          <a:prstGeom prst="rect">
            <a:avLst/>
          </a:prstGeom>
        </p:spPr>
        <p:txBody>
          <a:bodyPr anchor="ctr"/>
          <a:lstStyle>
            <a:lvl1pPr algn="l">
              <a:defRPr>
                <a:solidFill>
                  <a:srgbClr val="A0A0A0"/>
                </a:solidFill>
              </a:defRPr>
            </a:lvl1pPr>
            <a:extLst/>
          </a:lstStyle>
          <a:p>
            <a:fld id="{5A8D346D-A53F-433C-9D37-45A337EA482C}" type="datetime1">
              <a:rPr lang="en-US" smtClean="0"/>
              <a:pPr/>
              <a:t>6/20/2014</a:t>
            </a:fld>
            <a:endParaRPr lang="en-US" dirty="0"/>
          </a:p>
        </p:txBody>
      </p:sp>
      <p:sp>
        <p:nvSpPr>
          <p:cNvPr id="4" name="Rectangle 4"/>
          <p:cNvSpPr>
            <a:spLocks noGrp="1"/>
          </p:cNvSpPr>
          <p:nvPr>
            <p:ph type="ftr" sz="quarter" idx="11"/>
          </p:nvPr>
        </p:nvSpPr>
        <p:spPr>
          <a:xfrm>
            <a:off x="2705100" y="6477000"/>
            <a:ext cx="3733800" cy="304800"/>
          </a:xfrm>
        </p:spPr>
        <p:txBody>
          <a:bodyPr/>
          <a:lstStyle>
            <a:lvl1pPr>
              <a:defRPr>
                <a:solidFill>
                  <a:schemeClr val="bg1"/>
                </a:solidFill>
              </a:defRPr>
            </a:lvl1pPr>
            <a:extLst/>
          </a:lstStyle>
          <a:p>
            <a:endParaRPr lang="en-US" dirty="0">
              <a:solidFill>
                <a:schemeClr val="bg1"/>
              </a:solidFill>
            </a:endParaRPr>
          </a:p>
        </p:txBody>
      </p:sp>
      <p:sp>
        <p:nvSpPr>
          <p:cNvPr id="13" name="Slide Number Placeholder 12"/>
          <p:cNvSpPr>
            <a:spLocks noGrp="1"/>
          </p:cNvSpPr>
          <p:nvPr>
            <p:ph type="sldNum" sz="quarter" idx="12"/>
          </p:nvPr>
        </p:nvSpPr>
        <p:spPr>
          <a:xfrm>
            <a:off x="6477000" y="6477000"/>
            <a:ext cx="1021080" cy="304800"/>
          </a:xfrm>
        </p:spPr>
        <p:txBody>
          <a:bodyPr anchor="ctr"/>
          <a:lstStyle>
            <a:extLst/>
          </a:lstStyle>
          <a:p>
            <a:pPr algn="r"/>
            <a:fld id="{256D3EEF-DE4E-429D-8EC4-DDC531AFF587}" type="slidenum">
              <a:rPr lang="en-US" sz="1000" smtClean="0"/>
              <a:pPr algn="r"/>
              <a:t>‹#›</a:t>
            </a:fld>
            <a:endParaRPr lang="en-US" dirty="0"/>
          </a:p>
        </p:txBody>
      </p:sp>
      <p:pic>
        <p:nvPicPr>
          <p:cNvPr id="10" name="Rectangle 9"/>
          <p:cNvPicPr>
            <a:picLocks noChangeAspect="1"/>
          </p:cNvPicPr>
          <p:nvPr/>
        </p:nvPicPr>
        <p:blipFill>
          <a:blip r:embed="rId2">
            <a:duotone>
              <a:schemeClr val="accent4"/>
              <a:srgbClr val="FFFFFF"/>
            </a:duotone>
          </a:blip>
          <a:stretch>
            <a:fillRect/>
          </a:stretch>
        </p:blipFill>
        <p:spPr>
          <a:xfrm>
            <a:off x="7601712" y="6239256"/>
            <a:ext cx="838200" cy="616077"/>
          </a:xfrm>
          <a:prstGeom prst="rect">
            <a:avLst/>
          </a:prstGeom>
          <a:noFill/>
          <a:ln>
            <a:noFill/>
          </a:ln>
        </p:spPr>
      </p:pic>
      <p:sp>
        <p:nvSpPr>
          <p:cNvPr id="11" name="Rectangle 10"/>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extLst/>
          </a:lstStyle>
          <a:p>
            <a:r>
              <a:rPr lang="en-US" smtClean="0"/>
              <a:t>Click to edit Master title style</a:t>
            </a:r>
            <a:endParaRPr lang="en-US"/>
          </a:p>
        </p:txBody>
      </p:sp>
      <p:sp>
        <p:nvSpPr>
          <p:cNvPr id="19"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7" name="Rectangle 7"/>
          <p:cNvSpPr>
            <a:spLocks noGrp="1"/>
          </p:cNvSpPr>
          <p:nvPr>
            <p:ph type="dt" sz="half" idx="14"/>
          </p:nvPr>
        </p:nvSpPr>
        <p:spPr>
          <a:xfrm>
            <a:off x="7010400" y="76200"/>
            <a:ext cx="1371600" cy="228600"/>
          </a:xfrm>
          <a:prstGeom prst="rect">
            <a:avLst/>
          </a:prstGeom>
        </p:spPr>
        <p:txBody>
          <a:bodyPr/>
          <a:lstStyle>
            <a:extLst/>
          </a:lstStyle>
          <a:p>
            <a:pPr algn="r"/>
            <a:fld id="{F7F1F872-C5DE-403B-85F0-1024E6CA1886}" type="datetime1">
              <a:rPr lang="en-US" smtClean="0"/>
              <a:pPr algn="r"/>
              <a:t>6/20/2014</a:t>
            </a:fld>
            <a:endParaRPr lang="en-US"/>
          </a:p>
        </p:txBody>
      </p:sp>
      <p:sp>
        <p:nvSpPr>
          <p:cNvPr id="8" name="Rectangle 8"/>
          <p:cNvSpPr>
            <a:spLocks noGrp="1"/>
          </p:cNvSpPr>
          <p:nvPr>
            <p:ph type="sldNum" sz="quarter" idx="15"/>
          </p:nvPr>
        </p:nvSpPr>
        <p:spPr/>
        <p:txBody>
          <a:bodyPr/>
          <a:lstStyle>
            <a:extLst/>
          </a:lstStyle>
          <a:p>
            <a:pPr algn="r"/>
            <a:fld id="{256D3EEF-DE4E-429D-8EC4-DDC531AFF587}" type="slidenum">
              <a:rPr lang="en-US" sz="1000" smtClean="0"/>
              <a:pPr algn="r"/>
              <a:t>‹#›</a:t>
            </a:fld>
            <a:endParaRPr lang="en-US"/>
          </a:p>
        </p:txBody>
      </p:sp>
      <p:sp>
        <p:nvSpPr>
          <p:cNvPr id="9" name="Rectangle 9"/>
          <p:cNvSpPr>
            <a:spLocks noGrp="1"/>
          </p:cNvSpPr>
          <p:nvPr>
            <p:ph type="ftr" sz="quarter" idx="16"/>
          </p:nvPr>
        </p:nvSpPr>
        <p:spPr/>
        <p:txBody>
          <a:bodyPr/>
          <a:lstStyle>
            <a:extLst/>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extLst/>
          </a:lstStyle>
          <a:p>
            <a:r>
              <a:rPr lang="en-US" smtClean="0"/>
              <a:t>Click to edit Master title style</a:t>
            </a:r>
            <a:endParaRPr lang="en-US"/>
          </a:p>
        </p:txBody>
      </p:sp>
      <p:sp>
        <p:nvSpPr>
          <p:cNvPr id="6" name="Rectangle 6"/>
          <p:cNvSpPr>
            <a:spLocks noGrp="1"/>
          </p:cNvSpPr>
          <p:nvPr>
            <p:ph type="dt" sz="half" idx="10"/>
          </p:nvPr>
        </p:nvSpPr>
        <p:spPr>
          <a:xfrm>
            <a:off x="7010400" y="76200"/>
            <a:ext cx="1371600" cy="228600"/>
          </a:xfrm>
          <a:prstGeom prst="rect">
            <a:avLst/>
          </a:prstGeom>
        </p:spPr>
        <p:txBody>
          <a:bodyPr/>
          <a:lstStyle>
            <a:extLst/>
          </a:lstStyle>
          <a:p>
            <a:pPr algn="r"/>
            <a:fld id="{73B9D0E9-7F95-4423-9114-95494EF8154E}" type="datetime1">
              <a:rPr lang="en-US" smtClean="0"/>
              <a:pPr algn="r"/>
              <a:t>6/20/2014</a:t>
            </a:fld>
            <a:endParaRPr lang="en-US"/>
          </a:p>
        </p:txBody>
      </p:sp>
      <p:sp>
        <p:nvSpPr>
          <p:cNvPr id="8" name="Rectangle 8"/>
          <p:cNvSpPr>
            <a:spLocks noGrp="1"/>
          </p:cNvSpPr>
          <p:nvPr>
            <p:ph type="sldNum" sz="quarter" idx="11"/>
          </p:nvPr>
        </p:nvSpPr>
        <p:spPr/>
        <p:txBody>
          <a:bodyPr/>
          <a:lstStyle>
            <a:extLst/>
          </a:lstStyle>
          <a:p>
            <a:pPr algn="r"/>
            <a:fld id="{256D3EEF-DE4E-429D-8EC4-DDC531AFF587}" type="slidenum">
              <a:rPr lang="en-US" sz="1000" smtClean="0"/>
              <a:pPr algn="r"/>
              <a:t>‹#›</a:t>
            </a:fld>
            <a:endParaRPr lang="en-US"/>
          </a:p>
        </p:txBody>
      </p:sp>
      <p:sp>
        <p:nvSpPr>
          <p:cNvPr id="9" name="Rectangle 9"/>
          <p:cNvSpPr>
            <a:spLocks noGrp="1"/>
          </p:cNvSpPr>
          <p:nvPr>
            <p:ph type="ftr" sz="quarter" idx="12"/>
          </p:nvPr>
        </p:nvSpPr>
        <p:spPr/>
        <p:txBody>
          <a:bodyPr/>
          <a:lstStyle>
            <a:extLst/>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8"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1" name="Rectangle 11"/>
          <p:cNvSpPr>
            <a:spLocks noGrp="1"/>
          </p:cNvSpPr>
          <p:nvPr>
            <p:ph sz="quarter" idx="15"/>
          </p:nvPr>
        </p:nvSpPr>
        <p:spPr>
          <a:xfrm>
            <a:off x="304800" y="609600"/>
            <a:ext cx="80772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9"/>
          <p:cNvSpPr>
            <a:spLocks noGrp="1"/>
          </p:cNvSpPr>
          <p:nvPr>
            <p:ph type="dt" sz="half" idx="16"/>
          </p:nvPr>
        </p:nvSpPr>
        <p:spPr>
          <a:xfrm>
            <a:off x="7010400" y="76200"/>
            <a:ext cx="1371600" cy="228600"/>
          </a:xfrm>
          <a:prstGeom prst="rect">
            <a:avLst/>
          </a:prstGeom>
        </p:spPr>
        <p:txBody>
          <a:bodyPr/>
          <a:lstStyle>
            <a:extLst/>
          </a:lstStyle>
          <a:p>
            <a:pPr algn="r"/>
            <a:fld id="{828FD173-2CB3-4214-8741-970D8D476901}" type="datetime1">
              <a:rPr lang="en-US" smtClean="0"/>
              <a:pPr algn="r"/>
              <a:t>6/20/2014</a:t>
            </a:fld>
            <a:endParaRPr lang="en-US"/>
          </a:p>
        </p:txBody>
      </p:sp>
      <p:sp>
        <p:nvSpPr>
          <p:cNvPr id="10" name="Rectangle 10"/>
          <p:cNvSpPr>
            <a:spLocks noGrp="1"/>
          </p:cNvSpPr>
          <p:nvPr>
            <p:ph type="sldNum" sz="quarter" idx="17"/>
          </p:nvPr>
        </p:nvSpPr>
        <p:spPr/>
        <p:txBody>
          <a:bodyPr/>
          <a:lstStyle>
            <a:extLst/>
          </a:lstStyle>
          <a:p>
            <a:pPr algn="r"/>
            <a:fld id="{256D3EEF-DE4E-429D-8EC4-DDC531AFF587}" type="slidenum">
              <a:rPr lang="en-US" sz="1000" smtClean="0"/>
              <a:pPr algn="r"/>
              <a:t>‹#›</a:t>
            </a:fld>
            <a:endParaRPr lang="en-US"/>
          </a:p>
        </p:txBody>
      </p:sp>
      <p:sp>
        <p:nvSpPr>
          <p:cNvPr id="12" name="Rectangle 12"/>
          <p:cNvSpPr>
            <a:spLocks noGrp="1"/>
          </p:cNvSpPr>
          <p:nvPr>
            <p:ph type="ftr" sz="quarter" idx="18"/>
          </p:nvPr>
        </p:nvSpPr>
        <p:spPr/>
        <p:txBody>
          <a:bodyPr/>
          <a:lstStyle>
            <a:extLst/>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31"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9"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6"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7"/>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18"/>
          </p:nvPr>
        </p:nvSpPr>
        <p:spPr>
          <a:xfrm>
            <a:off x="7010400" y="76200"/>
            <a:ext cx="1371600" cy="228600"/>
          </a:xfrm>
          <a:prstGeom prst="rect">
            <a:avLst/>
          </a:prstGeom>
        </p:spPr>
        <p:txBody>
          <a:bodyPr/>
          <a:lstStyle>
            <a:extLst/>
          </a:lstStyle>
          <a:p>
            <a:pPr algn="r"/>
            <a:fld id="{A1704A40-8D3B-4404-9986-2B5D36474D63}" type="datetime1">
              <a:rPr lang="en-US" smtClean="0"/>
              <a:pPr algn="r"/>
              <a:t>6/20/2014</a:t>
            </a:fld>
            <a:endParaRPr lang="en-US"/>
          </a:p>
        </p:txBody>
      </p:sp>
      <p:sp>
        <p:nvSpPr>
          <p:cNvPr id="16" name="Rectangle 16"/>
          <p:cNvSpPr>
            <a:spLocks noGrp="1"/>
          </p:cNvSpPr>
          <p:nvPr>
            <p:ph type="sldNum" sz="quarter" idx="19"/>
          </p:nvPr>
        </p:nvSpPr>
        <p:spPr/>
        <p:txBody>
          <a:bodyPr/>
          <a:lstStyle>
            <a:extLst/>
          </a:lstStyle>
          <a:p>
            <a:pPr algn="r"/>
            <a:fld id="{256D3EEF-DE4E-429D-8EC4-DDC531AFF587}" type="slidenum">
              <a:rPr lang="en-US" sz="1000" smtClean="0"/>
              <a:pPr algn="r"/>
              <a:t>‹#›</a:t>
            </a:fld>
            <a:endParaRPr lang="en-US"/>
          </a:p>
        </p:txBody>
      </p:sp>
      <p:sp>
        <p:nvSpPr>
          <p:cNvPr id="17" name="Rectangle 17"/>
          <p:cNvSpPr>
            <a:spLocks noGrp="1"/>
          </p:cNvSpPr>
          <p:nvPr>
            <p:ph type="ftr" sz="quarter" idx="20"/>
          </p:nvPr>
        </p:nvSpPr>
        <p:spPr/>
        <p:txBody>
          <a:bodyPr/>
          <a:lstStyle>
            <a:extLst/>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9"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Rectangle 8"/>
          <p:cNvSpPr>
            <a:spLocks noGrp="1"/>
          </p:cNvSpPr>
          <p:nvPr>
            <p:ph type="body" sz="quarter" idx="18"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9"/>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20"/>
          </p:nvPr>
        </p:nvSpPr>
        <p:spPr>
          <a:xfrm>
            <a:off x="7010400" y="76200"/>
            <a:ext cx="1371600" cy="228600"/>
          </a:xfrm>
          <a:prstGeom prst="rect">
            <a:avLst/>
          </a:prstGeom>
        </p:spPr>
        <p:txBody>
          <a:bodyPr/>
          <a:lstStyle>
            <a:extLst/>
          </a:lstStyle>
          <a:p>
            <a:pPr algn="r"/>
            <a:fld id="{DE3B91AD-F2C9-43CB-A84C-1D5C130F2509}" type="datetime1">
              <a:rPr lang="en-US" smtClean="0"/>
              <a:pPr algn="r"/>
              <a:t>6/20/2014</a:t>
            </a:fld>
            <a:endParaRPr lang="en-US"/>
          </a:p>
        </p:txBody>
      </p:sp>
      <p:sp>
        <p:nvSpPr>
          <p:cNvPr id="19" name="Rectangle 19"/>
          <p:cNvSpPr>
            <a:spLocks noGrp="1"/>
          </p:cNvSpPr>
          <p:nvPr>
            <p:ph type="sldNum" sz="quarter" idx="21"/>
          </p:nvPr>
        </p:nvSpPr>
        <p:spPr/>
        <p:txBody>
          <a:bodyPr/>
          <a:lstStyle>
            <a:extLst/>
          </a:lstStyle>
          <a:p>
            <a:pPr algn="r"/>
            <a:fld id="{256D3EEF-DE4E-429D-8EC4-DDC531AFF587}" type="slidenum">
              <a:rPr lang="en-US" sz="1000" smtClean="0"/>
              <a:pPr algn="r"/>
              <a:t>‹#›</a:t>
            </a:fld>
            <a:endParaRPr lang="en-US"/>
          </a:p>
        </p:txBody>
      </p:sp>
      <p:sp>
        <p:nvSpPr>
          <p:cNvPr id="22" name="Rectangle 22"/>
          <p:cNvSpPr>
            <a:spLocks noGrp="1"/>
          </p:cNvSpPr>
          <p:nvPr>
            <p:ph type="ftr" sz="quarter" idx="22"/>
          </p:nvPr>
        </p:nvSpPr>
        <p:spPr/>
        <p:txBody>
          <a:bodyPr/>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9"/>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21"/>
          <p:cNvSpPr>
            <a:spLocks noGrp="1"/>
          </p:cNvSpPr>
          <p:nvPr>
            <p:ph type="dt" sz="half" idx="20"/>
          </p:nvPr>
        </p:nvSpPr>
        <p:spPr>
          <a:xfrm>
            <a:off x="7010400" y="76200"/>
            <a:ext cx="1371600" cy="228600"/>
          </a:xfrm>
          <a:prstGeom prst="rect">
            <a:avLst/>
          </a:prstGeom>
        </p:spPr>
        <p:txBody>
          <a:bodyPr/>
          <a:lstStyle>
            <a:extLst/>
          </a:lstStyle>
          <a:p>
            <a:pPr algn="r"/>
            <a:fld id="{27D93220-918A-400D-B3FA-D8B22567DEBB}" type="datetime1">
              <a:rPr lang="en-US" smtClean="0"/>
              <a:pPr algn="r"/>
              <a:t>6/20/2014</a:t>
            </a:fld>
            <a:endParaRPr lang="en-US"/>
          </a:p>
        </p:txBody>
      </p:sp>
      <p:sp>
        <p:nvSpPr>
          <p:cNvPr id="22" name="Rectangle 22"/>
          <p:cNvSpPr>
            <a:spLocks noGrp="1"/>
          </p:cNvSpPr>
          <p:nvPr>
            <p:ph type="sldNum" sz="quarter" idx="21"/>
          </p:nvPr>
        </p:nvSpPr>
        <p:spPr/>
        <p:txBody>
          <a:bodyPr/>
          <a:lstStyle>
            <a:extLst/>
          </a:lstStyle>
          <a:p>
            <a:pPr algn="r"/>
            <a:fld id="{256D3EEF-DE4E-429D-8EC4-DDC531AFF587}" type="slidenum">
              <a:rPr lang="en-US" sz="1000" smtClean="0"/>
              <a:pPr algn="r"/>
              <a:t>‹#›</a:t>
            </a:fld>
            <a:endParaRPr lang="en-US"/>
          </a:p>
        </p:txBody>
      </p:sp>
      <p:sp>
        <p:nvSpPr>
          <p:cNvPr id="23" name="Rectangle 23"/>
          <p:cNvSpPr>
            <a:spLocks noGrp="1"/>
          </p:cNvSpPr>
          <p:nvPr>
            <p:ph type="ftr" sz="quarter" idx="22"/>
          </p:nvPr>
        </p:nvSpPr>
        <p:spPr/>
        <p:txBody>
          <a:bodyPr/>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p:nvSpPr>
        <p:spPr>
          <a:xfrm>
            <a:off x="8610600" y="0"/>
            <a:ext cx="5334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title"/>
          </p:nvPr>
        </p:nvSpPr>
        <p:spPr>
          <a:xfrm>
            <a:off x="8610600" y="381000"/>
            <a:ext cx="533400" cy="5867400"/>
          </a:xfrm>
          <a:prstGeom prst="rect">
            <a:avLst/>
          </a:prstGeom>
        </p:spPr>
        <p:txBody>
          <a:bodyPr vert="vert" anchor="ctr">
            <a:normAutofit/>
          </a:bodyPr>
          <a:lstStyle>
            <a:extLst/>
          </a:lstStyle>
          <a:p>
            <a:r>
              <a:rPr lang="en-US" smtClean="0"/>
              <a:t>Click to edit Master title style</a:t>
            </a:r>
            <a:endParaRPr lang="en-US" dirty="0"/>
          </a:p>
        </p:txBody>
      </p:sp>
      <p:sp>
        <p:nvSpPr>
          <p:cNvPr id="3" name="Rectangle 3"/>
          <p:cNvSpPr>
            <a:spLocks noGrp="1"/>
          </p:cNvSpPr>
          <p:nvPr>
            <p:ph type="body" idx="1"/>
          </p:nvPr>
        </p:nvSpPr>
        <p:spPr>
          <a:xfrm>
            <a:off x="304800" y="381000"/>
            <a:ext cx="8077200" cy="586740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Rectangle 6"/>
          <p:cNvSpPr>
            <a:spLocks noGrp="1"/>
          </p:cNvSpPr>
          <p:nvPr>
            <p:ph type="sldNum" sz="quarter" idx="4"/>
          </p:nvPr>
        </p:nvSpPr>
        <p:spPr>
          <a:xfrm>
            <a:off x="6504432" y="6473952"/>
            <a:ext cx="990600" cy="304800"/>
          </a:xfrm>
          <a:prstGeom prst="rect">
            <a:avLst/>
          </a:prstGeom>
        </p:spPr>
        <p:txBody>
          <a:bodyPr vert="horz" anchor="ctr"/>
          <a:lstStyle>
            <a:lvl1pPr algn="r">
              <a:defRPr sz="1000"/>
            </a:lvl1pPr>
            <a:extLst/>
          </a:lstStyle>
          <a:p>
            <a:pPr algn="r"/>
            <a:fld id="{256D3EEF-DE4E-429D-8EC4-DDC531AFF587}" type="slidenum">
              <a:rPr lang="en-US" sz="1000" smtClean="0"/>
              <a:pPr algn="r"/>
              <a:t>‹#›</a:t>
            </a:fld>
            <a:endParaRPr lang="en-US" sz="1000" dirty="0"/>
          </a:p>
        </p:txBody>
      </p:sp>
      <p:sp>
        <p:nvSpPr>
          <p:cNvPr id="1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2" name="Rectangle 12"/>
          <p:cNvSpPr>
            <a:spLocks noGrp="1"/>
          </p:cNvSpPr>
          <p:nvPr>
            <p:ph type="ftr" sz="quarter" idx="3"/>
          </p:nvPr>
        </p:nvSpPr>
        <p:spPr>
          <a:xfrm>
            <a:off x="2705100" y="6477000"/>
            <a:ext cx="3733800" cy="304800"/>
          </a:xfrm>
          <a:prstGeom prst="rect">
            <a:avLst/>
          </a:prstGeom>
        </p:spPr>
        <p:txBody>
          <a:bodyPr vert="horz" anchor="ctr"/>
          <a:lstStyle>
            <a:lvl1pPr algn="ctr">
              <a:defRPr sz="1000">
                <a:solidFill>
                  <a:sysClr val="windowText" lastClr="000000"/>
                </a:solidFill>
              </a:defRPr>
            </a:lvl1pPr>
            <a:extLst/>
          </a:lstStyle>
          <a:p>
            <a:endParaRPr lang="en-US" sz="1000" dirty="0">
              <a:solidFill>
                <a:sysClr val="windowText" lastClr="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3" r:id="rId10"/>
    <p:sldLayoutId id="2147483658" r:id="rId11"/>
    <p:sldLayoutId id="2147483659" r:id="rId12"/>
    <p:sldLayoutId id="2147483660" r:id="rId13"/>
    <p:sldLayoutId id="2147483661" r:id="rId14"/>
    <p:sldLayoutId id="2147483662" r:id="rId15"/>
    <p:sldLayoutId id="2147483664" r:id="rId16"/>
  </p:sldLayoutIdLst>
  <p:hf sldNum="0" hdr="0" ftr="0" dt="0"/>
  <p:txStyles>
    <p:titleStyle>
      <a:lvl1pPr algn="l" rtl="0" eaLnBrk="1" latinLnBrk="0" hangingPunct="1">
        <a:spcBef>
          <a:spcPct val="0"/>
        </a:spcBef>
        <a:buNone/>
        <a:defRPr sz="2400" cap="small" spc="0" baseline="0">
          <a:solidFill>
            <a:schemeClr val="bg1"/>
          </a:solidFill>
          <a:latin typeface="+mj-lt"/>
          <a:ea typeface="+mj-ea"/>
          <a:cs typeface="+mj-cs"/>
        </a:defRPr>
      </a:lvl1pPr>
      <a:extLst/>
    </p:titleStyle>
    <p:bodyStyle>
      <a:lvl1pPr marL="0" marR="0" indent="0" algn="l" rtl="0" eaLnBrk="1" latinLnBrk="0" hangingPunct="1">
        <a:spcBef>
          <a:spcPct val="20000"/>
        </a:spcBef>
        <a:buFontTx/>
        <a:buNone/>
        <a:defRPr sz="1100">
          <a:solidFill>
            <a:schemeClr val="tx1"/>
          </a:solidFill>
          <a:latin typeface="+mn-lt"/>
          <a:ea typeface="+mn-ea"/>
          <a:cs typeface="+mn-cs"/>
        </a:defRPr>
      </a:lvl1pPr>
      <a:lvl2pPr marL="742950" indent="-285750" algn="l" rtl="0" eaLnBrk="1" latinLnBrk="0" hangingPunct="1">
        <a:spcBef>
          <a:spcPct val="20000"/>
        </a:spcBef>
        <a:buFontTx/>
        <a:buNone/>
        <a:defRPr sz="1100">
          <a:solidFill>
            <a:schemeClr val="tx1"/>
          </a:solidFill>
          <a:latin typeface="+mn-lt"/>
          <a:ea typeface="+mn-ea"/>
          <a:cs typeface="+mn-cs"/>
        </a:defRPr>
      </a:lvl2pPr>
      <a:lvl3pPr marL="1143000" indent="-228600" algn="l" rtl="0" eaLnBrk="1" latinLnBrk="0" hangingPunct="1">
        <a:spcBef>
          <a:spcPct val="20000"/>
        </a:spcBef>
        <a:buFontTx/>
        <a:buNone/>
        <a:defRPr sz="1100">
          <a:solidFill>
            <a:schemeClr val="tx1"/>
          </a:solidFill>
          <a:latin typeface="+mn-lt"/>
          <a:ea typeface="+mn-ea"/>
          <a:cs typeface="+mn-cs"/>
        </a:defRPr>
      </a:lvl3pPr>
      <a:lvl4pPr marL="1600200" indent="-228600" algn="l" rtl="0" eaLnBrk="1" latinLnBrk="0" hangingPunct="1">
        <a:spcBef>
          <a:spcPct val="20000"/>
        </a:spcBef>
        <a:buFontTx/>
        <a:buNone/>
        <a:defRPr sz="1100">
          <a:solidFill>
            <a:schemeClr val="tx1"/>
          </a:solidFill>
          <a:latin typeface="+mn-lt"/>
          <a:ea typeface="+mn-ea"/>
          <a:cs typeface="+mn-cs"/>
        </a:defRPr>
      </a:lvl4pPr>
      <a:lvl5pPr marL="2057400" indent="-228600" algn="l" rtl="0" eaLnBrk="1" latinLnBrk="0" hangingPunct="1">
        <a:spcBef>
          <a:spcPct val="20000"/>
        </a:spcBef>
        <a:buFontTx/>
        <a:buNone/>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rcarolgordonconsulting@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a:xfrm>
            <a:off x="0" y="3200400"/>
            <a:ext cx="9144000" cy="1447800"/>
          </a:xfrm>
          <a:solidFill>
            <a:schemeClr val="accent6"/>
          </a:solidFill>
        </p:spPr>
        <p:txBody>
          <a:bodyPr>
            <a:normAutofit/>
          </a:bodyPr>
          <a:lstStyle>
            <a:extLst/>
          </a:lstStyle>
          <a:p>
            <a:r>
              <a:rPr lang="en-US" dirty="0" smtClean="0"/>
              <a:t>The Convergence of performance and professional Assessment:</a:t>
            </a:r>
            <a:br>
              <a:rPr lang="en-US" dirty="0" smtClean="0"/>
            </a:br>
            <a:r>
              <a:rPr lang="en-US" dirty="0" smtClean="0"/>
              <a:t/>
            </a:r>
            <a:br>
              <a:rPr lang="en-US" dirty="0" smtClean="0"/>
            </a:br>
            <a:r>
              <a:rPr lang="en-US" dirty="0" smtClean="0"/>
              <a:t>a multi-dimensional action research model for libraries</a:t>
            </a:r>
            <a:endParaRPr lang="en-US" dirty="0"/>
          </a:p>
        </p:txBody>
      </p:sp>
      <p:sp>
        <p:nvSpPr>
          <p:cNvPr id="3" name="Rectangle 3"/>
          <p:cNvSpPr>
            <a:spLocks noGrp="1"/>
          </p:cNvSpPr>
          <p:nvPr>
            <p:ph type="subTitle" idx="1"/>
          </p:nvPr>
        </p:nvSpPr>
        <p:spPr>
          <a:xfrm>
            <a:off x="228600" y="4706112"/>
            <a:ext cx="6934200" cy="1923288"/>
          </a:xfrm>
        </p:spPr>
        <p:txBody>
          <a:bodyPr>
            <a:normAutofit/>
          </a:bodyPr>
          <a:lstStyle>
            <a:extLst/>
          </a:lstStyle>
          <a:p>
            <a:r>
              <a:rPr lang="en-US" sz="1400" dirty="0" smtClean="0"/>
              <a:t>Dr. Carol A. Gordon</a:t>
            </a:r>
          </a:p>
          <a:p>
            <a:r>
              <a:rPr lang="en-US" sz="1400" dirty="0" smtClean="0"/>
              <a:t>Gordon Consulting</a:t>
            </a:r>
            <a:br>
              <a:rPr lang="en-US" sz="1400" dirty="0" smtClean="0"/>
            </a:br>
            <a:r>
              <a:rPr lang="en-US" sz="1400" dirty="0" smtClean="0">
                <a:hlinkClick r:id="rId3"/>
              </a:rPr>
              <a:t>drcarolgordonconsulting@gmail.com</a:t>
            </a:r>
            <a:endParaRPr lang="en-US" sz="1400" dirty="0" smtClean="0"/>
          </a:p>
          <a:p>
            <a:endParaRPr lang="en-US" sz="1400" dirty="0"/>
          </a:p>
          <a:p>
            <a:r>
              <a:rPr lang="en-US" sz="1400" dirty="0" smtClean="0"/>
              <a:t>Libraries in the Digital Age</a:t>
            </a:r>
            <a:br>
              <a:rPr lang="en-US" sz="1400" dirty="0" smtClean="0"/>
            </a:br>
            <a:r>
              <a:rPr lang="en-US" sz="1400" dirty="0" smtClean="0"/>
              <a:t>16-20 June 2011</a:t>
            </a:r>
            <a:br>
              <a:rPr lang="en-US" sz="1400" dirty="0" smtClean="0"/>
            </a:br>
            <a:r>
              <a:rPr lang="en-US" sz="1400" dirty="0" err="1" smtClean="0"/>
              <a:t>Zadar</a:t>
            </a:r>
            <a:r>
              <a:rPr lang="en-US" sz="1400" dirty="0" smtClean="0"/>
              <a:t>, Croatia</a:t>
            </a:r>
            <a:endParaRPr lang="en-US" sz="1400" dirty="0"/>
          </a:p>
        </p:txBody>
      </p:sp>
      <p:sp>
        <p:nvSpPr>
          <p:cNvPr id="4" name="TextBox 3"/>
          <p:cNvSpPr txBox="1"/>
          <p:nvPr/>
        </p:nvSpPr>
        <p:spPr>
          <a:xfrm>
            <a:off x="7620000" y="5562600"/>
            <a:ext cx="1524000" cy="1295400"/>
          </a:xfrm>
          <a:prstGeom prst="rect">
            <a:avLst/>
          </a:prstGeom>
          <a:solidFill>
            <a:schemeClr val="bg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p:cNvSpPr>
            <a:spLocks noGrp="1"/>
          </p:cNvSpPr>
          <p:nvPr>
            <p:ph type="title"/>
          </p:nvPr>
        </p:nvSpPr>
        <p:spPr>
          <a:xfrm>
            <a:off x="8610600" y="304800"/>
            <a:ext cx="533400" cy="5867400"/>
          </a:xfrm>
        </p:spPr>
        <p:txBody>
          <a:bodyPr>
            <a:normAutofit fontScale="90000"/>
          </a:bodyPr>
          <a:lstStyle/>
          <a:p>
            <a:r>
              <a:rPr lang="en-US" dirty="0" smtClean="0"/>
              <a:t>Training model</a:t>
            </a:r>
            <a:endParaRPr lang="en-US" dirty="0"/>
          </a:p>
        </p:txBody>
      </p:sp>
      <p:sp>
        <p:nvSpPr>
          <p:cNvPr id="32" name="Text Placeholder 31"/>
          <p:cNvSpPr>
            <a:spLocks noGrp="1"/>
          </p:cNvSpPr>
          <p:nvPr>
            <p:ph type="body" sz="quarter" idx="13"/>
          </p:nvPr>
        </p:nvSpPr>
        <p:spPr>
          <a:xfrm>
            <a:off x="304800" y="152400"/>
            <a:ext cx="8077200" cy="914400"/>
          </a:xfrm>
        </p:spPr>
        <p:txBody>
          <a:bodyPr>
            <a:noAutofit/>
          </a:bodyPr>
          <a:lstStyle/>
          <a:p>
            <a:r>
              <a:rPr lang="en-US" sz="2800" dirty="0" smtClean="0"/>
              <a:t>Training Model for a Community of Learners</a:t>
            </a:r>
            <a:endParaRPr lang="en-US" sz="2800" dirty="0"/>
          </a:p>
        </p:txBody>
      </p:sp>
      <p:graphicFrame>
        <p:nvGraphicFramePr>
          <p:cNvPr id="4" name="Diagram 3"/>
          <p:cNvGraphicFramePr/>
          <p:nvPr>
            <p:extLst>
              <p:ext uri="{D42A27DB-BD31-4B8C-83A1-F6EECF244321}">
                <p14:modId xmlns:p14="http://schemas.microsoft.com/office/powerpoint/2010/main" val="932092017"/>
              </p:ext>
            </p:extLst>
          </p:nvPr>
        </p:nvGraphicFramePr>
        <p:xfrm>
          <a:off x="152400" y="838200"/>
          <a:ext cx="8382000" cy="5714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304800" y="1600200"/>
            <a:ext cx="2133600" cy="1569660"/>
          </a:xfrm>
          <a:prstGeom prst="rect">
            <a:avLst/>
          </a:prstGeom>
          <a:noFill/>
        </p:spPr>
        <p:txBody>
          <a:bodyPr wrap="square" rtlCol="0">
            <a:spAutoFit/>
          </a:bodyPr>
          <a:lstStyle/>
          <a:p>
            <a:r>
              <a:rPr lang="en-US" sz="2400" b="1" dirty="0" smtClean="0"/>
              <a:t>EVIDENCE-BASED</a:t>
            </a:r>
            <a:br>
              <a:rPr lang="en-US" sz="2400" b="1" dirty="0" smtClean="0"/>
            </a:br>
            <a:r>
              <a:rPr lang="en-US" sz="2400" b="1" dirty="0" smtClean="0"/>
              <a:t>PRACTICE TEACHING</a:t>
            </a:r>
            <a:endParaRPr lang="en-US" sz="2400" b="1" dirty="0"/>
          </a:p>
        </p:txBody>
      </p:sp>
      <p:sp>
        <p:nvSpPr>
          <p:cNvPr id="6" name="TextBox 5"/>
          <p:cNvSpPr txBox="1"/>
          <p:nvPr/>
        </p:nvSpPr>
        <p:spPr>
          <a:xfrm>
            <a:off x="3124200" y="1676400"/>
            <a:ext cx="2133600" cy="830997"/>
          </a:xfrm>
          <a:prstGeom prst="rect">
            <a:avLst/>
          </a:prstGeom>
          <a:noFill/>
        </p:spPr>
        <p:txBody>
          <a:bodyPr wrap="square" rtlCol="0">
            <a:spAutoFit/>
          </a:bodyPr>
          <a:lstStyle/>
          <a:p>
            <a:r>
              <a:rPr lang="en-US" sz="2400" b="1" dirty="0" smtClean="0"/>
              <a:t>ACTION RESEARCH</a:t>
            </a:r>
            <a:endParaRPr lang="en-US" sz="2400" b="1" dirty="0"/>
          </a:p>
        </p:txBody>
      </p:sp>
      <p:sp>
        <p:nvSpPr>
          <p:cNvPr id="7" name="TextBox 6"/>
          <p:cNvSpPr txBox="1"/>
          <p:nvPr/>
        </p:nvSpPr>
        <p:spPr>
          <a:xfrm>
            <a:off x="6019800" y="990600"/>
            <a:ext cx="2133600" cy="830997"/>
          </a:xfrm>
          <a:prstGeom prst="rect">
            <a:avLst/>
          </a:prstGeom>
          <a:noFill/>
        </p:spPr>
        <p:txBody>
          <a:bodyPr wrap="square" rtlCol="0">
            <a:spAutoFit/>
          </a:bodyPr>
          <a:lstStyle/>
          <a:p>
            <a:r>
              <a:rPr lang="en-US" sz="2400" b="1" dirty="0" smtClean="0"/>
              <a:t>FORMAL RESEARCH</a:t>
            </a:r>
            <a:endParaRPr lang="en-US" sz="2400" b="1" dirty="0"/>
          </a:p>
        </p:txBody>
      </p:sp>
    </p:spTree>
    <p:extLst>
      <p:ext uri="{BB962C8B-B14F-4D97-AF65-F5344CB8AC3E}">
        <p14:creationId xmlns:p14="http://schemas.microsoft.com/office/powerpoint/2010/main" val="257075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p:cNvSpPr>
            <a:spLocks noGrp="1"/>
          </p:cNvSpPr>
          <p:nvPr>
            <p:ph type="title"/>
          </p:nvPr>
        </p:nvSpPr>
        <p:spPr/>
        <p:txBody>
          <a:bodyPr>
            <a:normAutofit fontScale="90000"/>
          </a:bodyPr>
          <a:lstStyle/>
          <a:p>
            <a:r>
              <a:rPr lang="en-US" dirty="0" smtClean="0"/>
              <a:t>School librarians do action </a:t>
            </a:r>
            <a:r>
              <a:rPr lang="en-US" dirty="0" err="1" smtClean="0"/>
              <a:t>resarch</a:t>
            </a:r>
            <a:endParaRPr lang="en-US" dirty="0"/>
          </a:p>
        </p:txBody>
      </p:sp>
      <p:sp>
        <p:nvSpPr>
          <p:cNvPr id="32" name="Text Placeholder 31"/>
          <p:cNvSpPr>
            <a:spLocks noGrp="1"/>
          </p:cNvSpPr>
          <p:nvPr>
            <p:ph type="body" sz="quarter" idx="13"/>
          </p:nvPr>
        </p:nvSpPr>
        <p:spPr>
          <a:xfrm>
            <a:off x="304800" y="381000"/>
            <a:ext cx="8077200" cy="762000"/>
          </a:xfrm>
        </p:spPr>
        <p:txBody>
          <a:bodyPr>
            <a:normAutofit/>
          </a:bodyPr>
          <a:lstStyle/>
          <a:p>
            <a:r>
              <a:rPr lang="en-US" sz="2800" dirty="0" smtClean="0"/>
              <a:t>Action Research: A Tool for Evidence-based practice</a:t>
            </a:r>
            <a:endParaRPr lang="en-US" sz="2800" dirty="0"/>
          </a:p>
        </p:txBody>
      </p:sp>
      <p:pic>
        <p:nvPicPr>
          <p:cNvPr id="4" name="Picture 3" descr="Macintosh HD:private:var:folders:y0:q8ktv_4107q_mnn5pksq47xc0000gn:T:TemporaryItems:arcycle.jpg"/>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143001"/>
            <a:ext cx="6705600" cy="5105400"/>
          </a:xfrm>
          <a:prstGeom prst="rect">
            <a:avLst/>
          </a:prstGeom>
          <a:noFill/>
          <a:ln>
            <a:noFill/>
          </a:ln>
        </p:spPr>
      </p:pic>
    </p:spTree>
    <p:extLst>
      <p:ext uri="{BB962C8B-B14F-4D97-AF65-F5344CB8AC3E}">
        <p14:creationId xmlns:p14="http://schemas.microsoft.com/office/powerpoint/2010/main" val="2570759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p:cNvSpPr>
            <a:spLocks noGrp="1"/>
          </p:cNvSpPr>
          <p:nvPr>
            <p:ph type="title"/>
          </p:nvPr>
        </p:nvSpPr>
        <p:spPr/>
        <p:txBody>
          <a:bodyPr>
            <a:normAutofit fontScale="90000"/>
          </a:bodyPr>
          <a:lstStyle/>
          <a:p>
            <a:r>
              <a:rPr lang="en-US" dirty="0" smtClean="0"/>
              <a:t>School </a:t>
            </a:r>
            <a:r>
              <a:rPr lang="en-US" dirty="0" err="1" smtClean="0"/>
              <a:t>librairns</a:t>
            </a:r>
            <a:r>
              <a:rPr lang="en-US" dirty="0" smtClean="0"/>
              <a:t> conduct action research</a:t>
            </a:r>
            <a:endParaRPr lang="en-US" dirty="0"/>
          </a:p>
        </p:txBody>
      </p:sp>
      <p:sp>
        <p:nvSpPr>
          <p:cNvPr id="32" name="Text Placeholder 31"/>
          <p:cNvSpPr>
            <a:spLocks noGrp="1"/>
          </p:cNvSpPr>
          <p:nvPr>
            <p:ph type="body" sz="quarter" idx="13"/>
          </p:nvPr>
        </p:nvSpPr>
        <p:spPr>
          <a:xfrm>
            <a:off x="304800" y="381000"/>
            <a:ext cx="8077200" cy="838200"/>
          </a:xfrm>
        </p:spPr>
        <p:txBody>
          <a:bodyPr>
            <a:normAutofit/>
          </a:bodyPr>
          <a:lstStyle/>
          <a:p>
            <a:r>
              <a:rPr lang="en-US" sz="2800" dirty="0" smtClean="0"/>
              <a:t>Does action research have validity?</a:t>
            </a:r>
            <a:endParaRPr lang="en-US" sz="2800" dirty="0"/>
          </a:p>
        </p:txBody>
      </p:sp>
      <p:sp>
        <p:nvSpPr>
          <p:cNvPr id="2" name="TextBox 1"/>
          <p:cNvSpPr txBox="1"/>
          <p:nvPr/>
        </p:nvSpPr>
        <p:spPr>
          <a:xfrm>
            <a:off x="152400" y="1219200"/>
            <a:ext cx="8458200" cy="6832639"/>
          </a:xfrm>
          <a:prstGeom prst="rect">
            <a:avLst/>
          </a:prstGeom>
          <a:noFill/>
        </p:spPr>
        <p:txBody>
          <a:bodyPr wrap="square" rtlCol="0">
            <a:spAutoFit/>
          </a:bodyPr>
          <a:lstStyle/>
          <a:p>
            <a:endParaRPr lang="en-US" dirty="0"/>
          </a:p>
          <a:p>
            <a:pPr marL="285750" indent="-285750">
              <a:buFont typeface="Arial"/>
              <a:buChar char="•"/>
              <a:defRPr/>
            </a:pPr>
            <a:r>
              <a:rPr lang="en-US" sz="2400" b="1" dirty="0" smtClean="0"/>
              <a:t>External Validity: </a:t>
            </a:r>
            <a:r>
              <a:rPr lang="en-US" sz="2400" dirty="0" smtClean="0"/>
              <a:t>Action </a:t>
            </a:r>
            <a:r>
              <a:rPr lang="en-US" sz="2400" dirty="0"/>
              <a:t>research inquiry involves a small number of participants in a specific case. </a:t>
            </a:r>
            <a:r>
              <a:rPr lang="en-US" sz="2400" dirty="0" smtClean="0"/>
              <a:t>Findings </a:t>
            </a:r>
            <a:r>
              <a:rPr lang="en-US" sz="2400" dirty="0"/>
              <a:t>are applied </a:t>
            </a:r>
            <a:r>
              <a:rPr lang="en-US" sz="2400" dirty="0" smtClean="0"/>
              <a:t>to the local population </a:t>
            </a:r>
            <a:r>
              <a:rPr lang="en-US" sz="2400" dirty="0"/>
              <a:t>studied and not generalized to a larger population</a:t>
            </a:r>
            <a:r>
              <a:rPr lang="en-US" sz="2400" dirty="0" smtClean="0"/>
              <a:t>.</a:t>
            </a:r>
            <a:endParaRPr lang="en-US" sz="2000" b="1" dirty="0"/>
          </a:p>
          <a:p>
            <a:pPr marL="285750" indent="-285750">
              <a:buFont typeface="Arial"/>
              <a:buChar char="•"/>
              <a:defRPr/>
            </a:pPr>
            <a:r>
              <a:rPr lang="en-US" sz="2400" b="1" dirty="0" smtClean="0"/>
              <a:t> Internal Validity</a:t>
            </a:r>
            <a:r>
              <a:rPr lang="en-US" sz="2400" dirty="0" smtClean="0"/>
              <a:t>: Action research does not claim to establish beyond </a:t>
            </a:r>
            <a:r>
              <a:rPr lang="en-US" sz="2400" dirty="0"/>
              <a:t>the </a:t>
            </a:r>
            <a:r>
              <a:rPr lang="en-US" sz="2400" dirty="0" smtClean="0"/>
              <a:t>effects of specific (instructional) procedures  as they relates </a:t>
            </a:r>
            <a:r>
              <a:rPr lang="en-US" sz="2400" dirty="0"/>
              <a:t>to a particular </a:t>
            </a:r>
            <a:r>
              <a:rPr lang="en-US" sz="2400" dirty="0" smtClean="0"/>
              <a:t>(teaching) event;</a:t>
            </a:r>
            <a:endParaRPr lang="en-US" sz="2000" dirty="0"/>
          </a:p>
          <a:p>
            <a:pPr marL="285750" indent="-285750">
              <a:buFont typeface="Arial"/>
              <a:buChar char="•"/>
              <a:defRPr/>
            </a:pPr>
            <a:r>
              <a:rPr lang="en-US" sz="2000" dirty="0" smtClean="0"/>
              <a:t> </a:t>
            </a:r>
            <a:r>
              <a:rPr lang="en-US" sz="2400" b="1" dirty="0" smtClean="0"/>
              <a:t>Rigor: </a:t>
            </a:r>
            <a:r>
              <a:rPr lang="en-US" sz="2400" dirty="0" smtClean="0"/>
              <a:t>The researcher trained the librarians in theory and use of data collection instruments. </a:t>
            </a:r>
            <a:endParaRPr lang="en-US" sz="2400" dirty="0"/>
          </a:p>
          <a:p>
            <a:pPr marL="285750" indent="-285750">
              <a:buFont typeface="Arial"/>
              <a:buChar char="•"/>
              <a:defRPr/>
            </a:pPr>
            <a:r>
              <a:rPr lang="en-US" sz="2400" dirty="0" smtClean="0"/>
              <a:t>This </a:t>
            </a:r>
            <a:r>
              <a:rPr lang="en-US" sz="2400" dirty="0"/>
              <a:t>mode of action research deviates from </a:t>
            </a:r>
            <a:r>
              <a:rPr lang="en-US" sz="2400" dirty="0" err="1"/>
              <a:t>McTaggart’s</a:t>
            </a:r>
            <a:r>
              <a:rPr lang="en-US" sz="2400" dirty="0"/>
              <a:t> view (1996, 248) that, “… action research is not a ‘method' or a ‘procedure' for research but a series of commitments to observe and problematize through practice a series of principles for conducting social enquiry.”  </a:t>
            </a:r>
          </a:p>
          <a:p>
            <a:endParaRPr lang="en-US" sz="2400" dirty="0"/>
          </a:p>
          <a:p>
            <a:pPr marL="285750" indent="-285750">
              <a:buFont typeface="Arial"/>
              <a:buChar char="•"/>
            </a:pPr>
            <a:endParaRPr lang="en-US" sz="2400" dirty="0"/>
          </a:p>
          <a:p>
            <a:pPr marL="285750" indent="-285750">
              <a:buFont typeface="Arial"/>
              <a:buChar char="•"/>
            </a:pPr>
            <a:endParaRPr lang="en-US" dirty="0" smtClean="0"/>
          </a:p>
          <a:p>
            <a:pPr marL="285750" indent="-285750">
              <a:buFont typeface="Arial"/>
              <a:buChar char="•"/>
            </a:pPr>
            <a:endParaRPr lang="en-US" dirty="0"/>
          </a:p>
        </p:txBody>
      </p:sp>
    </p:spTree>
    <p:extLst>
      <p:ext uri="{BB962C8B-B14F-4D97-AF65-F5344CB8AC3E}">
        <p14:creationId xmlns:p14="http://schemas.microsoft.com/office/powerpoint/2010/main" val="2570759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Formal research</a:t>
            </a:r>
            <a:endParaRPr lang="en-US" dirty="0"/>
          </a:p>
        </p:txBody>
      </p:sp>
      <p:sp>
        <p:nvSpPr>
          <p:cNvPr id="3" name="Text Placeholder 2"/>
          <p:cNvSpPr>
            <a:spLocks noGrp="1"/>
          </p:cNvSpPr>
          <p:nvPr>
            <p:ph type="body" sz="quarter" idx="13"/>
          </p:nvPr>
        </p:nvSpPr>
        <p:spPr>
          <a:xfrm>
            <a:off x="304800" y="381000"/>
            <a:ext cx="8077200" cy="762000"/>
          </a:xfrm>
        </p:spPr>
        <p:txBody>
          <a:bodyPr>
            <a:normAutofit/>
          </a:bodyPr>
          <a:lstStyle/>
          <a:p>
            <a:r>
              <a:rPr lang="en-US" sz="2800" dirty="0" smtClean="0"/>
              <a:t>Data collection</a:t>
            </a:r>
            <a:endParaRPr lang="en-US" sz="2800" dirty="0"/>
          </a:p>
        </p:txBody>
      </p:sp>
      <p:sp>
        <p:nvSpPr>
          <p:cNvPr id="4" name="TextBox 3"/>
          <p:cNvSpPr txBox="1"/>
          <p:nvPr/>
        </p:nvSpPr>
        <p:spPr>
          <a:xfrm>
            <a:off x="838200" y="1752600"/>
            <a:ext cx="7315200" cy="4154983"/>
          </a:xfrm>
          <a:prstGeom prst="rect">
            <a:avLst/>
          </a:prstGeom>
          <a:noFill/>
        </p:spPr>
        <p:txBody>
          <a:bodyPr wrap="square" rtlCol="0">
            <a:spAutoFit/>
          </a:bodyPr>
          <a:lstStyle/>
          <a:p>
            <a:pPr lvl="0"/>
            <a:r>
              <a:rPr lang="en-US" sz="2400" b="1" dirty="0"/>
              <a:t>Studying the impact.</a:t>
            </a:r>
            <a:r>
              <a:rPr lang="en-US" sz="2400" dirty="0"/>
              <a:t> The researcher collected data from: </a:t>
            </a:r>
          </a:p>
          <a:p>
            <a:pPr marL="342900" lvl="0" indent="-342900">
              <a:buFont typeface="Arial"/>
              <a:buChar char="•"/>
            </a:pPr>
            <a:r>
              <a:rPr lang="en-US" sz="2400" dirty="0"/>
              <a:t>221 email transactions; </a:t>
            </a:r>
          </a:p>
          <a:p>
            <a:pPr marL="342900" lvl="0" indent="-342900">
              <a:buFont typeface="Arial"/>
              <a:buChar char="•"/>
            </a:pPr>
            <a:r>
              <a:rPr lang="en-US" sz="2400" dirty="0"/>
              <a:t>Five Interviews with the Director; </a:t>
            </a:r>
          </a:p>
          <a:p>
            <a:pPr marL="342900" lvl="0" indent="-342900">
              <a:buFont typeface="Arial"/>
              <a:buChar char="•"/>
            </a:pPr>
            <a:r>
              <a:rPr lang="en-US" sz="2400" dirty="0"/>
              <a:t>Five Interviews with the librarians; </a:t>
            </a:r>
          </a:p>
          <a:p>
            <a:pPr marL="342900" lvl="0" indent="-342900">
              <a:buFont typeface="Arial"/>
              <a:buChar char="•"/>
            </a:pPr>
            <a:r>
              <a:rPr lang="en-US" sz="2400" dirty="0"/>
              <a:t>Librarians’ journals and student work;</a:t>
            </a:r>
          </a:p>
          <a:p>
            <a:pPr marL="342900" lvl="0" indent="-342900">
              <a:buFont typeface="Arial"/>
              <a:buChar char="•"/>
            </a:pPr>
            <a:r>
              <a:rPr lang="en-US" sz="2400" dirty="0"/>
              <a:t>Debriefing session to verify findings. </a:t>
            </a:r>
          </a:p>
          <a:p>
            <a:pPr marL="342900" lvl="0" indent="-342900">
              <a:buFont typeface="Arial"/>
              <a:buChar char="•"/>
            </a:pPr>
            <a:endParaRPr lang="en-US" sz="2400" dirty="0"/>
          </a:p>
          <a:p>
            <a:pPr lvl="0"/>
            <a:r>
              <a:rPr lang="en-US" sz="2400" b="1" dirty="0"/>
              <a:t>Analysis. </a:t>
            </a:r>
          </a:p>
          <a:p>
            <a:pPr marL="342900" lvl="0" indent="-342900">
              <a:buFont typeface="Arial"/>
              <a:buChar char="•"/>
            </a:pPr>
            <a:r>
              <a:rPr lang="en-US" sz="2400" dirty="0"/>
              <a:t>Constant comparative method </a:t>
            </a:r>
          </a:p>
          <a:p>
            <a:pPr marL="342900" lvl="0" indent="-342900">
              <a:buFont typeface="Arial"/>
              <a:buChar char="•"/>
            </a:pPr>
            <a:r>
              <a:rPr lang="en-US" sz="2400" dirty="0"/>
              <a:t> Content analysis of the librarians’ teaching documentation and  journals.</a:t>
            </a:r>
          </a:p>
        </p:txBody>
      </p:sp>
    </p:spTree>
    <p:extLst>
      <p:ext uri="{BB962C8B-B14F-4D97-AF65-F5344CB8AC3E}">
        <p14:creationId xmlns:p14="http://schemas.microsoft.com/office/powerpoint/2010/main" val="2787043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10600" y="304800"/>
            <a:ext cx="533400" cy="5943600"/>
          </a:xfrm>
        </p:spPr>
        <p:txBody>
          <a:bodyPr>
            <a:normAutofit fontScale="90000"/>
          </a:bodyPr>
          <a:lstStyle/>
          <a:p>
            <a:r>
              <a:rPr lang="en-US" dirty="0" smtClean="0"/>
              <a:t>findings</a:t>
            </a:r>
            <a:endParaRPr lang="en-US" dirty="0"/>
          </a:p>
        </p:txBody>
      </p:sp>
      <p:sp>
        <p:nvSpPr>
          <p:cNvPr id="3" name="Text Placeholder 2"/>
          <p:cNvSpPr>
            <a:spLocks noGrp="1"/>
          </p:cNvSpPr>
          <p:nvPr>
            <p:ph type="body" sz="quarter" idx="13"/>
          </p:nvPr>
        </p:nvSpPr>
        <p:spPr>
          <a:xfrm>
            <a:off x="304800" y="381000"/>
            <a:ext cx="8077200" cy="1219200"/>
          </a:xfrm>
        </p:spPr>
        <p:txBody>
          <a:bodyPr>
            <a:noAutofit/>
          </a:bodyPr>
          <a:lstStyle/>
          <a:p>
            <a:r>
              <a:rPr lang="en-US" sz="2800" dirty="0" smtClean="0"/>
              <a:t>Findings</a:t>
            </a:r>
            <a:endParaRPr lang="en-US" sz="2800" dirty="0"/>
          </a:p>
        </p:txBody>
      </p:sp>
      <p:sp>
        <p:nvSpPr>
          <p:cNvPr id="5" name="TextBox 4"/>
          <p:cNvSpPr txBox="1"/>
          <p:nvPr/>
        </p:nvSpPr>
        <p:spPr>
          <a:xfrm>
            <a:off x="0" y="1595021"/>
            <a:ext cx="8610600" cy="4832093"/>
          </a:xfrm>
          <a:prstGeom prst="rect">
            <a:avLst/>
          </a:prstGeom>
          <a:noFill/>
        </p:spPr>
        <p:txBody>
          <a:bodyPr wrap="square" rtlCol="0">
            <a:spAutoFit/>
          </a:bodyPr>
          <a:lstStyle/>
          <a:p>
            <a:pPr marL="342900" indent="-342900">
              <a:buFont typeface="Arial"/>
              <a:buChar char="•"/>
            </a:pPr>
            <a:r>
              <a:rPr lang="en-US" sz="2800" dirty="0" smtClean="0"/>
              <a:t>Viability</a:t>
            </a:r>
            <a:endParaRPr lang="en-US" sz="2800" dirty="0"/>
          </a:p>
          <a:p>
            <a:endParaRPr lang="en-US" sz="2800" dirty="0"/>
          </a:p>
          <a:p>
            <a:pPr marL="285750" indent="-285750">
              <a:buFont typeface="Arial"/>
              <a:buChar char="•"/>
            </a:pPr>
            <a:r>
              <a:rPr lang="en-US" sz="2800" dirty="0" smtClean="0"/>
              <a:t>Tool of evidence-based practice</a:t>
            </a:r>
          </a:p>
          <a:p>
            <a:pPr marL="285750" indent="-285750">
              <a:buFont typeface="Arial"/>
              <a:buChar char="•"/>
            </a:pPr>
            <a:endParaRPr lang="en-US" sz="2800" dirty="0"/>
          </a:p>
          <a:p>
            <a:pPr marL="285750" indent="-285750">
              <a:buFont typeface="Arial"/>
              <a:buChar char="•"/>
            </a:pPr>
            <a:r>
              <a:rPr lang="en-US" sz="2800" dirty="0" smtClean="0"/>
              <a:t>Tool for organizational learning and role perception</a:t>
            </a:r>
          </a:p>
          <a:p>
            <a:pPr marL="285750" indent="-285750">
              <a:buFont typeface="Arial"/>
              <a:buChar char="•"/>
            </a:pPr>
            <a:endParaRPr lang="en-US" sz="2800" dirty="0"/>
          </a:p>
          <a:p>
            <a:pPr marL="285750" indent="-285750">
              <a:buFont typeface="Arial"/>
              <a:buChar char="•"/>
            </a:pPr>
            <a:r>
              <a:rPr lang="en-US" sz="2800" dirty="0" smtClean="0"/>
              <a:t>Tool for collaborative organizational learning</a:t>
            </a:r>
          </a:p>
          <a:p>
            <a:pPr marL="285750" indent="-285750">
              <a:buFont typeface="Arial"/>
              <a:buChar char="•"/>
            </a:pPr>
            <a:endParaRPr lang="en-US" sz="2800" dirty="0"/>
          </a:p>
          <a:p>
            <a:pPr marL="285750" indent="-285750">
              <a:buFont typeface="Arial"/>
              <a:buChar char="•"/>
            </a:pPr>
            <a:r>
              <a:rPr lang="en-US" sz="2800" dirty="0" smtClean="0"/>
              <a:t>Emergence of confidence and leadership</a:t>
            </a:r>
          </a:p>
          <a:p>
            <a:pPr marL="285750" indent="-285750">
              <a:buFont typeface="Arial"/>
              <a:buChar char="•"/>
            </a:pPr>
            <a:endParaRPr lang="en-US" sz="2800" dirty="0"/>
          </a:p>
          <a:p>
            <a:pPr marL="285750" indent="-285750">
              <a:buFont typeface="Arial"/>
              <a:buChar char="•"/>
            </a:pPr>
            <a:r>
              <a:rPr lang="en-US" sz="2800" dirty="0" smtClean="0"/>
              <a:t>Sustainability</a:t>
            </a:r>
            <a:endParaRPr lang="en-US" sz="2800" dirty="0"/>
          </a:p>
        </p:txBody>
      </p:sp>
    </p:spTree>
    <p:extLst>
      <p:ext uri="{BB962C8B-B14F-4D97-AF65-F5344CB8AC3E}">
        <p14:creationId xmlns:p14="http://schemas.microsoft.com/office/powerpoint/2010/main" val="24505771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p:cNvSpPr>
            <a:spLocks noGrp="1"/>
          </p:cNvSpPr>
          <p:nvPr>
            <p:ph type="title"/>
          </p:nvPr>
        </p:nvSpPr>
        <p:spPr/>
        <p:txBody>
          <a:bodyPr>
            <a:normAutofit fontScale="90000"/>
          </a:bodyPr>
          <a:lstStyle/>
          <a:p>
            <a:r>
              <a:rPr lang="en-US" dirty="0" smtClean="0"/>
              <a:t>Findings </a:t>
            </a:r>
            <a:endParaRPr lang="en-US" dirty="0"/>
          </a:p>
        </p:txBody>
      </p:sp>
      <p:sp>
        <p:nvSpPr>
          <p:cNvPr id="32" name="Text Placeholder 31"/>
          <p:cNvSpPr>
            <a:spLocks noGrp="1"/>
          </p:cNvSpPr>
          <p:nvPr>
            <p:ph type="body" sz="quarter" idx="13"/>
          </p:nvPr>
        </p:nvSpPr>
        <p:spPr>
          <a:xfrm>
            <a:off x="304800" y="381000"/>
            <a:ext cx="8077200" cy="914400"/>
          </a:xfrm>
        </p:spPr>
        <p:txBody>
          <a:bodyPr>
            <a:noAutofit/>
          </a:bodyPr>
          <a:lstStyle/>
          <a:p>
            <a:r>
              <a:rPr lang="en-US" sz="2800" dirty="0" smtClean="0"/>
              <a:t>Viability of the training model</a:t>
            </a:r>
            <a:endParaRPr lang="en-US" sz="2800" dirty="0"/>
          </a:p>
        </p:txBody>
      </p:sp>
      <p:sp>
        <p:nvSpPr>
          <p:cNvPr id="2" name="TextBox 1"/>
          <p:cNvSpPr txBox="1"/>
          <p:nvPr/>
        </p:nvSpPr>
        <p:spPr>
          <a:xfrm>
            <a:off x="0" y="1676400"/>
            <a:ext cx="8577376" cy="4401205"/>
          </a:xfrm>
          <a:prstGeom prst="rect">
            <a:avLst/>
          </a:prstGeom>
          <a:noFill/>
        </p:spPr>
        <p:txBody>
          <a:bodyPr wrap="square" rtlCol="0">
            <a:spAutoFit/>
          </a:bodyPr>
          <a:lstStyle/>
          <a:p>
            <a:r>
              <a:rPr lang="en-US" sz="2800" b="1" dirty="0" smtClean="0"/>
              <a:t>Action Research provides structure </a:t>
            </a:r>
            <a:r>
              <a:rPr lang="en-US" sz="2800" b="1" dirty="0"/>
              <a:t>for organizational </a:t>
            </a:r>
            <a:r>
              <a:rPr lang="en-US" sz="2800" b="1" dirty="0" smtClean="0"/>
              <a:t>learning</a:t>
            </a:r>
            <a:endParaRPr lang="en-US" sz="2800" b="1" dirty="0"/>
          </a:p>
          <a:p>
            <a:pPr marL="0" lvl="1">
              <a:buFont typeface="Arial"/>
              <a:buChar char="•"/>
            </a:pPr>
            <a:r>
              <a:rPr lang="en-US" sz="2800" dirty="0"/>
              <a:t>S</a:t>
            </a:r>
            <a:r>
              <a:rPr lang="en-US" sz="2800" dirty="0" smtClean="0"/>
              <a:t>chool district assessment plan changed to evaluate </a:t>
            </a:r>
            <a:r>
              <a:rPr lang="en-US" sz="2800" dirty="0"/>
              <a:t>librarian performance</a:t>
            </a:r>
            <a:r>
              <a:rPr lang="en-US" sz="2800" dirty="0" smtClean="0"/>
              <a:t>;</a:t>
            </a:r>
          </a:p>
          <a:p>
            <a:pPr marL="0" lvl="1">
              <a:buFont typeface="Arial"/>
              <a:buChar char="•"/>
            </a:pPr>
            <a:endParaRPr lang="en-US" sz="2800" dirty="0" smtClean="0"/>
          </a:p>
          <a:p>
            <a:pPr marL="0" lvl="1">
              <a:buFont typeface="Arial"/>
              <a:buChar char="•"/>
            </a:pPr>
            <a:r>
              <a:rPr lang="en-US" sz="2800" dirty="0" smtClean="0"/>
              <a:t>Director: “I saw a link [between the new assessment system and action </a:t>
            </a:r>
            <a:r>
              <a:rPr lang="en-US" sz="2800" dirty="0"/>
              <a:t>research </a:t>
            </a:r>
            <a:r>
              <a:rPr lang="en-US" sz="2800" dirty="0" smtClean="0"/>
              <a:t>which helped </a:t>
            </a:r>
            <a:r>
              <a:rPr lang="en-US" sz="2800" dirty="0"/>
              <a:t>us </a:t>
            </a:r>
            <a:r>
              <a:rPr lang="en-US" sz="2800" dirty="0" smtClean="0"/>
              <a:t>get to a deeper </a:t>
            </a:r>
            <a:r>
              <a:rPr lang="en-US" sz="2800" dirty="0"/>
              <a:t>level </a:t>
            </a:r>
            <a:r>
              <a:rPr lang="en-US" sz="2800" dirty="0" smtClean="0"/>
              <a:t>of instruction and </a:t>
            </a:r>
            <a:r>
              <a:rPr lang="en-US" sz="2800" dirty="0"/>
              <a:t>to </a:t>
            </a:r>
            <a:r>
              <a:rPr lang="en-US" sz="2800" dirty="0" smtClean="0"/>
              <a:t>articulate </a:t>
            </a:r>
            <a:r>
              <a:rPr lang="en-US" sz="2800" dirty="0"/>
              <a:t>what was missing, i.e., real data-driven reflection and </a:t>
            </a:r>
            <a:r>
              <a:rPr lang="en-US" sz="2800" dirty="0" smtClean="0"/>
              <a:t>subsequent </a:t>
            </a:r>
            <a:r>
              <a:rPr lang="en-US" sz="2800" dirty="0"/>
              <a:t>intervention and thus actualized improvement. </a:t>
            </a:r>
          </a:p>
        </p:txBody>
      </p:sp>
    </p:spTree>
    <p:extLst>
      <p:ext uri="{BB962C8B-B14F-4D97-AF65-F5344CB8AC3E}">
        <p14:creationId xmlns:p14="http://schemas.microsoft.com/office/powerpoint/2010/main" val="257075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findings</a:t>
            </a:r>
            <a:endParaRPr lang="en-US" dirty="0"/>
          </a:p>
        </p:txBody>
      </p:sp>
      <p:sp>
        <p:nvSpPr>
          <p:cNvPr id="3" name="Text Placeholder 2"/>
          <p:cNvSpPr>
            <a:spLocks noGrp="1"/>
          </p:cNvSpPr>
          <p:nvPr>
            <p:ph type="body" sz="quarter" idx="13"/>
          </p:nvPr>
        </p:nvSpPr>
        <p:spPr>
          <a:xfrm>
            <a:off x="304800" y="381000"/>
            <a:ext cx="8077200" cy="762000"/>
          </a:xfrm>
        </p:spPr>
        <p:txBody>
          <a:bodyPr>
            <a:normAutofit/>
          </a:bodyPr>
          <a:lstStyle/>
          <a:p>
            <a:r>
              <a:rPr lang="en-US" sz="2800" dirty="0" smtClean="0"/>
              <a:t>Viability of the model</a:t>
            </a:r>
            <a:endParaRPr lang="en-US" sz="2800" dirty="0"/>
          </a:p>
        </p:txBody>
      </p:sp>
      <p:sp>
        <p:nvSpPr>
          <p:cNvPr id="4" name="TextBox 3"/>
          <p:cNvSpPr txBox="1"/>
          <p:nvPr/>
        </p:nvSpPr>
        <p:spPr>
          <a:xfrm>
            <a:off x="0" y="1295400"/>
            <a:ext cx="8610600" cy="6247865"/>
          </a:xfrm>
          <a:prstGeom prst="rect">
            <a:avLst/>
          </a:prstGeom>
          <a:noFill/>
        </p:spPr>
        <p:txBody>
          <a:bodyPr wrap="square" rtlCol="0">
            <a:spAutoFit/>
          </a:bodyPr>
          <a:lstStyle/>
          <a:p>
            <a:r>
              <a:rPr lang="en-US" sz="2800" b="1" dirty="0"/>
              <a:t>The multi-dimensional model supports performance &amp; program assessment </a:t>
            </a:r>
          </a:p>
          <a:p>
            <a:pPr marL="285750" indent="-285750">
              <a:buFont typeface="Arial"/>
              <a:buChar char="•"/>
            </a:pPr>
            <a:r>
              <a:rPr lang="en-US" sz="2800" dirty="0"/>
              <a:t>Director saw connection between </a:t>
            </a:r>
            <a:r>
              <a:rPr lang="en-US" sz="2800" dirty="0" smtClean="0"/>
              <a:t>model </a:t>
            </a:r>
            <a:r>
              <a:rPr lang="en-US" sz="2800" dirty="0"/>
              <a:t>and </a:t>
            </a:r>
            <a:r>
              <a:rPr lang="en-US" sz="2800" dirty="0" smtClean="0"/>
              <a:t>4 </a:t>
            </a:r>
            <a:r>
              <a:rPr lang="en-US" sz="2800" dirty="0"/>
              <a:t>domains of </a:t>
            </a:r>
            <a:r>
              <a:rPr lang="en-US" sz="2800" dirty="0" smtClean="0"/>
              <a:t>Danielson </a:t>
            </a:r>
            <a:r>
              <a:rPr lang="en-US" sz="2800" dirty="0"/>
              <a:t>&amp; </a:t>
            </a:r>
            <a:r>
              <a:rPr lang="en-US" sz="2800" dirty="0" err="1"/>
              <a:t>McGreal</a:t>
            </a:r>
            <a:r>
              <a:rPr lang="en-US" sz="2800" dirty="0"/>
              <a:t> (2000) </a:t>
            </a:r>
            <a:r>
              <a:rPr lang="en-US" sz="2800" dirty="0" smtClean="0"/>
              <a:t>model: </a:t>
            </a:r>
            <a:r>
              <a:rPr lang="en-US" sz="2800" dirty="0"/>
              <a:t>Planning &amp; Preparation; Library Environment; Instruction; Professional responsibilities</a:t>
            </a:r>
            <a:r>
              <a:rPr lang="en-US" sz="2800" dirty="0" smtClean="0"/>
              <a:t>;</a:t>
            </a:r>
          </a:p>
          <a:p>
            <a:pPr marL="285750" indent="-285750">
              <a:buFont typeface="Arial"/>
              <a:buChar char="•"/>
            </a:pPr>
            <a:endParaRPr lang="en-US" sz="2800" dirty="0"/>
          </a:p>
          <a:p>
            <a:pPr marL="285750" indent="-285750">
              <a:buFont typeface="Arial"/>
              <a:buChar char="•"/>
            </a:pPr>
            <a:r>
              <a:rPr lang="en-US" sz="2800" dirty="0"/>
              <a:t>The Danielson &amp; </a:t>
            </a:r>
            <a:r>
              <a:rPr lang="en-US" sz="2800" dirty="0" err="1"/>
              <a:t>McGreal</a:t>
            </a:r>
            <a:r>
              <a:rPr lang="en-US" sz="2800" dirty="0"/>
              <a:t> model included </a:t>
            </a:r>
            <a:r>
              <a:rPr lang="en-US" sz="2800" dirty="0" smtClean="0"/>
              <a:t>portfolio </a:t>
            </a:r>
            <a:r>
              <a:rPr lang="en-US" sz="2800" dirty="0"/>
              <a:t>evaluation process including self-evaluation, conferencing, goal-setting; development of a 3 year plan for growth; and the collection of evidence and artifacts.</a:t>
            </a:r>
          </a:p>
          <a:p>
            <a:pPr marL="285750" indent="-285750">
              <a:buFont typeface="Arial"/>
              <a:buChar char="•"/>
            </a:pPr>
            <a:endParaRPr lang="en-US" sz="2800" dirty="0"/>
          </a:p>
          <a:p>
            <a:pPr marL="285750" indent="-285750">
              <a:buFont typeface="Arial"/>
              <a:buChar char="•"/>
            </a:pPr>
            <a:endParaRPr lang="en-US" dirty="0"/>
          </a:p>
          <a:p>
            <a:pPr marL="285750" indent="-285750">
              <a:buFont typeface="Arial"/>
              <a:buChar char="•"/>
            </a:pPr>
            <a:endParaRPr lang="en-US" dirty="0"/>
          </a:p>
        </p:txBody>
      </p:sp>
    </p:spTree>
    <p:extLst>
      <p:ext uri="{BB962C8B-B14F-4D97-AF65-F5344CB8AC3E}">
        <p14:creationId xmlns:p14="http://schemas.microsoft.com/office/powerpoint/2010/main" val="2867470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findings</a:t>
            </a:r>
            <a:endParaRPr lang="en-US" dirty="0"/>
          </a:p>
        </p:txBody>
      </p:sp>
      <p:sp>
        <p:nvSpPr>
          <p:cNvPr id="3" name="Text Placeholder 2"/>
          <p:cNvSpPr>
            <a:spLocks noGrp="1"/>
          </p:cNvSpPr>
          <p:nvPr>
            <p:ph type="body" sz="quarter" idx="13"/>
          </p:nvPr>
        </p:nvSpPr>
        <p:spPr>
          <a:xfrm>
            <a:off x="304800" y="381000"/>
            <a:ext cx="8077200" cy="838200"/>
          </a:xfrm>
        </p:spPr>
        <p:txBody>
          <a:bodyPr>
            <a:noAutofit/>
          </a:bodyPr>
          <a:lstStyle/>
          <a:p>
            <a:r>
              <a:rPr lang="en-US" sz="2800" dirty="0" smtClean="0"/>
              <a:t>Viability</a:t>
            </a:r>
            <a:endParaRPr lang="en-US" sz="2800" dirty="0"/>
          </a:p>
        </p:txBody>
      </p:sp>
      <p:sp>
        <p:nvSpPr>
          <p:cNvPr id="4" name="TextBox 3"/>
          <p:cNvSpPr txBox="1"/>
          <p:nvPr/>
        </p:nvSpPr>
        <p:spPr>
          <a:xfrm>
            <a:off x="914400" y="1447800"/>
            <a:ext cx="7162800" cy="2677656"/>
          </a:xfrm>
          <a:prstGeom prst="rect">
            <a:avLst/>
          </a:prstGeom>
          <a:noFill/>
        </p:spPr>
        <p:txBody>
          <a:bodyPr wrap="square" rtlCol="0">
            <a:spAutoFit/>
          </a:bodyPr>
          <a:lstStyle/>
          <a:p>
            <a:pPr marL="285750" indent="-285750">
              <a:buFont typeface="Arial"/>
              <a:buChar char="•"/>
            </a:pPr>
            <a:r>
              <a:rPr lang="en-US" sz="2800" b="1" dirty="0"/>
              <a:t>The training model helped librarians take charge of their professional development</a:t>
            </a:r>
          </a:p>
          <a:p>
            <a:r>
              <a:rPr lang="en-US" sz="2800" dirty="0"/>
              <a:t>     The Director concluded: “It is evident that school librarians can design organizational inquiries focused on problems in their practice that results in the improvement of their work.”</a:t>
            </a:r>
          </a:p>
        </p:txBody>
      </p:sp>
    </p:spTree>
    <p:extLst>
      <p:ext uri="{BB962C8B-B14F-4D97-AF65-F5344CB8AC3E}">
        <p14:creationId xmlns:p14="http://schemas.microsoft.com/office/powerpoint/2010/main" val="40038881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p:cNvSpPr>
            <a:spLocks noGrp="1"/>
          </p:cNvSpPr>
          <p:nvPr>
            <p:ph type="title"/>
          </p:nvPr>
        </p:nvSpPr>
        <p:spPr/>
        <p:txBody>
          <a:bodyPr>
            <a:normAutofit fontScale="90000"/>
          </a:bodyPr>
          <a:lstStyle/>
          <a:p>
            <a:r>
              <a:rPr lang="en-US" dirty="0" smtClean="0"/>
              <a:t>Findings </a:t>
            </a:r>
            <a:endParaRPr lang="en-US" dirty="0"/>
          </a:p>
        </p:txBody>
      </p:sp>
      <p:sp>
        <p:nvSpPr>
          <p:cNvPr id="32" name="Text Placeholder 31"/>
          <p:cNvSpPr>
            <a:spLocks noGrp="1"/>
          </p:cNvSpPr>
          <p:nvPr>
            <p:ph type="body" sz="quarter" idx="13"/>
          </p:nvPr>
        </p:nvSpPr>
        <p:spPr>
          <a:xfrm>
            <a:off x="304800" y="381000"/>
            <a:ext cx="8077200" cy="762000"/>
          </a:xfrm>
        </p:spPr>
        <p:txBody>
          <a:bodyPr>
            <a:normAutofit/>
          </a:bodyPr>
          <a:lstStyle/>
          <a:p>
            <a:r>
              <a:rPr lang="en-US" sz="2800" dirty="0" smtClean="0"/>
              <a:t>Evidence based practice</a:t>
            </a:r>
            <a:endParaRPr lang="en-US" sz="2800" dirty="0"/>
          </a:p>
        </p:txBody>
      </p:sp>
      <p:sp>
        <p:nvSpPr>
          <p:cNvPr id="2" name="TextBox 1"/>
          <p:cNvSpPr txBox="1"/>
          <p:nvPr/>
        </p:nvSpPr>
        <p:spPr>
          <a:xfrm>
            <a:off x="228600" y="1143000"/>
            <a:ext cx="8458200" cy="3908762"/>
          </a:xfrm>
          <a:prstGeom prst="rect">
            <a:avLst/>
          </a:prstGeom>
          <a:noFill/>
        </p:spPr>
        <p:txBody>
          <a:bodyPr wrap="square" rtlCol="0">
            <a:spAutoFit/>
          </a:bodyPr>
          <a:lstStyle/>
          <a:p>
            <a:r>
              <a:rPr lang="en-US" sz="2800" i="1" dirty="0" smtClean="0"/>
              <a:t>“</a:t>
            </a:r>
            <a:r>
              <a:rPr lang="en-US" sz="2800" i="1" dirty="0"/>
              <a:t>Evidence-based practice is where day-by-day professional work is directed toward demonstrating the tangible impact and outcomes of sound decision making and implementation of organizational goals </a:t>
            </a:r>
            <a:r>
              <a:rPr lang="en-US" sz="2800" i="1" dirty="0" smtClean="0"/>
              <a:t>and objectives.”</a:t>
            </a:r>
            <a:r>
              <a:rPr lang="en-US" sz="2800" dirty="0" smtClean="0"/>
              <a:t> </a:t>
            </a:r>
            <a:r>
              <a:rPr lang="en-US" sz="2400" dirty="0"/>
              <a:t>(</a:t>
            </a:r>
            <a:r>
              <a:rPr lang="en-US" sz="2400" dirty="0" err="1"/>
              <a:t>Loertsher</a:t>
            </a:r>
            <a:r>
              <a:rPr lang="en-US" sz="2400" dirty="0"/>
              <a:t> and Todd 2003, 7</a:t>
            </a:r>
            <a:r>
              <a:rPr lang="en-US" sz="2400" dirty="0" smtClean="0"/>
              <a:t>)</a:t>
            </a:r>
          </a:p>
          <a:p>
            <a:endParaRPr lang="en-US" sz="2400" dirty="0" smtClean="0"/>
          </a:p>
          <a:p>
            <a:pPr marL="457200" indent="-457200">
              <a:buFont typeface="Arial"/>
              <a:buChar char="•"/>
            </a:pPr>
            <a:r>
              <a:rPr lang="en-US" sz="2800" dirty="0"/>
              <a:t>The model assesses  program and the performance through the librarian’s instructional role which is central to programmatic planning. </a:t>
            </a:r>
            <a:endParaRPr lang="en-US" dirty="0"/>
          </a:p>
        </p:txBody>
      </p:sp>
    </p:spTree>
    <p:extLst>
      <p:ext uri="{BB962C8B-B14F-4D97-AF65-F5344CB8AC3E}">
        <p14:creationId xmlns:p14="http://schemas.microsoft.com/office/powerpoint/2010/main" val="2570759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Text Placeholder 2"/>
          <p:cNvSpPr>
            <a:spLocks noGrp="1"/>
          </p:cNvSpPr>
          <p:nvPr>
            <p:ph type="body" sz="quarter" idx="13"/>
          </p:nvPr>
        </p:nvSpPr>
        <p:spPr>
          <a:xfrm>
            <a:off x="304800" y="381000"/>
            <a:ext cx="8077200" cy="685800"/>
          </a:xfrm>
        </p:spPr>
        <p:txBody>
          <a:bodyPr>
            <a:noAutofit/>
          </a:bodyPr>
          <a:lstStyle/>
          <a:p>
            <a:r>
              <a:rPr lang="en-US" sz="2800" dirty="0" smtClean="0"/>
              <a:t>Evidence-based Practice</a:t>
            </a:r>
            <a:endParaRPr lang="en-US" sz="2800" dirty="0"/>
          </a:p>
        </p:txBody>
      </p:sp>
      <p:sp>
        <p:nvSpPr>
          <p:cNvPr id="4" name="TextBox 3"/>
          <p:cNvSpPr txBox="1"/>
          <p:nvPr/>
        </p:nvSpPr>
        <p:spPr>
          <a:xfrm>
            <a:off x="304800" y="1143000"/>
            <a:ext cx="8153400" cy="5693867"/>
          </a:xfrm>
          <a:prstGeom prst="rect">
            <a:avLst/>
          </a:prstGeom>
          <a:noFill/>
        </p:spPr>
        <p:txBody>
          <a:bodyPr wrap="square" rtlCol="0">
            <a:spAutoFit/>
          </a:bodyPr>
          <a:lstStyle/>
          <a:p>
            <a:pPr marL="342900" indent="-342900">
              <a:buAutoNum type="arabicParenR"/>
              <a:defRPr/>
            </a:pPr>
            <a:r>
              <a:rPr lang="en-US" sz="2800" dirty="0" smtClean="0"/>
              <a:t>They </a:t>
            </a:r>
            <a:r>
              <a:rPr lang="en-US" sz="2800" dirty="0"/>
              <a:t>read the research, including theoretical foundations of education and information science so that their decisions were informed the literature</a:t>
            </a:r>
            <a:r>
              <a:rPr lang="en-US" sz="2800" dirty="0" smtClean="0"/>
              <a:t>;</a:t>
            </a:r>
          </a:p>
          <a:p>
            <a:pPr marL="342900" indent="-342900">
              <a:buAutoNum type="arabicParenR"/>
              <a:defRPr/>
            </a:pPr>
            <a:endParaRPr lang="en-US" sz="2800" dirty="0"/>
          </a:p>
          <a:p>
            <a:pPr marL="342900" indent="-342900">
              <a:buAutoNum type="arabicParenR"/>
              <a:defRPr/>
            </a:pPr>
            <a:r>
              <a:rPr lang="en-US" sz="2800" dirty="0" smtClean="0"/>
              <a:t> They </a:t>
            </a:r>
            <a:r>
              <a:rPr lang="en-US" sz="2800" dirty="0"/>
              <a:t>generated their own evidence through Authentic Teaching and Guided Inquiry, as well as through action research</a:t>
            </a:r>
            <a:r>
              <a:rPr lang="en-US" sz="2800" dirty="0" smtClean="0"/>
              <a:t>;</a:t>
            </a:r>
          </a:p>
          <a:p>
            <a:pPr marL="342900" indent="-342900">
              <a:buAutoNum type="arabicParenR"/>
              <a:defRPr/>
            </a:pPr>
            <a:endParaRPr lang="en-US" sz="2800" dirty="0"/>
          </a:p>
          <a:p>
            <a:pPr marL="342900" indent="-342900">
              <a:buAutoNum type="arabicParenR"/>
              <a:defRPr/>
            </a:pPr>
            <a:r>
              <a:rPr lang="en-US" sz="2800" dirty="0" smtClean="0"/>
              <a:t> They </a:t>
            </a:r>
            <a:r>
              <a:rPr lang="en-US" sz="2800" dirty="0"/>
              <a:t>found evidence of their reflective practices in student work through formative assessment activities as well as in the final products students created. </a:t>
            </a:r>
          </a:p>
          <a:p>
            <a:endParaRPr lang="en-US" sz="2800" dirty="0"/>
          </a:p>
        </p:txBody>
      </p:sp>
    </p:spTree>
    <p:extLst>
      <p:ext uri="{BB962C8B-B14F-4D97-AF65-F5344CB8AC3E}">
        <p14:creationId xmlns:p14="http://schemas.microsoft.com/office/powerpoint/2010/main" val="3308259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p:cNvSpPr>
            <a:spLocks noGrp="1"/>
          </p:cNvSpPr>
          <p:nvPr>
            <p:ph type="title"/>
          </p:nvPr>
        </p:nvSpPr>
        <p:spPr/>
        <p:txBody>
          <a:bodyPr>
            <a:normAutofit fontScale="90000"/>
          </a:bodyPr>
          <a:lstStyle/>
          <a:p>
            <a:r>
              <a:rPr lang="en-US" dirty="0" smtClean="0"/>
              <a:t>THE PROBLEM WITH ASSESSMENT</a:t>
            </a:r>
            <a:endParaRPr lang="en-US" dirty="0"/>
          </a:p>
        </p:txBody>
      </p:sp>
      <p:sp>
        <p:nvSpPr>
          <p:cNvPr id="32" name="Text Placeholder 31"/>
          <p:cNvSpPr>
            <a:spLocks noGrp="1"/>
          </p:cNvSpPr>
          <p:nvPr>
            <p:ph type="body" sz="quarter" idx="13"/>
          </p:nvPr>
        </p:nvSpPr>
        <p:spPr>
          <a:xfrm>
            <a:off x="304800" y="381000"/>
            <a:ext cx="8077200" cy="1066800"/>
          </a:xfrm>
        </p:spPr>
        <p:txBody>
          <a:bodyPr>
            <a:noAutofit/>
          </a:bodyPr>
          <a:lstStyle/>
          <a:p>
            <a:r>
              <a:rPr lang="en-US" sz="2800" dirty="0" smtClean="0"/>
              <a:t>Do we assess quality of the library program or quality of the work of the librarian?</a:t>
            </a:r>
            <a:endParaRPr lang="en-US" sz="2800" dirty="0"/>
          </a:p>
        </p:txBody>
      </p:sp>
      <p:sp>
        <p:nvSpPr>
          <p:cNvPr id="33" name="TextBox 32"/>
          <p:cNvSpPr txBox="1"/>
          <p:nvPr/>
        </p:nvSpPr>
        <p:spPr>
          <a:xfrm>
            <a:off x="228600" y="1600200"/>
            <a:ext cx="8153400" cy="5262980"/>
          </a:xfrm>
          <a:prstGeom prst="rect">
            <a:avLst/>
          </a:prstGeom>
          <a:noFill/>
        </p:spPr>
        <p:txBody>
          <a:bodyPr wrap="square" rtlCol="0">
            <a:spAutoFit/>
          </a:bodyPr>
          <a:lstStyle/>
          <a:p>
            <a:pPr marL="285750" indent="-285750">
              <a:buFont typeface="Arial"/>
              <a:buChar char="•"/>
            </a:pPr>
            <a:r>
              <a:rPr lang="en-US" sz="2800" dirty="0" smtClean="0"/>
              <a:t>Heighted awareness of accountability in librarianship raises the profile of program, rather than performance assessment;</a:t>
            </a:r>
          </a:p>
          <a:p>
            <a:endParaRPr lang="en-US" sz="2800" dirty="0"/>
          </a:p>
          <a:p>
            <a:pPr marL="285750" indent="-285750">
              <a:buFont typeface="Arial"/>
              <a:buChar char="•"/>
            </a:pPr>
            <a:r>
              <a:rPr lang="en-US" sz="2800" dirty="0" smtClean="0"/>
              <a:t>Library organizations and agencies focus on program assessment to establish the value of the library and its contribution to institutional mission and goals (</a:t>
            </a:r>
            <a:r>
              <a:rPr lang="en-US" sz="2800" dirty="0" err="1" smtClean="0"/>
              <a:t>Oakleaf</a:t>
            </a:r>
            <a:r>
              <a:rPr lang="en-US" sz="2800" dirty="0" smtClean="0"/>
              <a:t>, 2010).</a:t>
            </a:r>
          </a:p>
          <a:p>
            <a:pPr marL="285750" indent="-285750">
              <a:buFont typeface="Arial"/>
              <a:buChar char="•"/>
            </a:pPr>
            <a:endParaRPr lang="en-US" sz="2800" dirty="0"/>
          </a:p>
          <a:p>
            <a:pPr marL="285750" indent="-285750">
              <a:buFont typeface="Arial"/>
              <a:buChar char="•"/>
            </a:pPr>
            <a:r>
              <a:rPr lang="en-US" sz="2800" dirty="0" smtClean="0"/>
              <a:t>Outside the library profession the focus is on performance assessment, or the value of the work of librarians</a:t>
            </a:r>
            <a:endParaRPr lang="en-US" dirty="0"/>
          </a:p>
        </p:txBody>
      </p:sp>
    </p:spTree>
    <p:extLst>
      <p:ext uri="{BB962C8B-B14F-4D97-AF65-F5344CB8AC3E}">
        <p14:creationId xmlns:p14="http://schemas.microsoft.com/office/powerpoint/2010/main" val="38612646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p:cNvSpPr>
            <a:spLocks noGrp="1"/>
          </p:cNvSpPr>
          <p:nvPr>
            <p:ph type="title"/>
          </p:nvPr>
        </p:nvSpPr>
        <p:spPr/>
        <p:txBody>
          <a:bodyPr>
            <a:normAutofit fontScale="90000"/>
          </a:bodyPr>
          <a:lstStyle/>
          <a:p>
            <a:r>
              <a:rPr lang="en-US" dirty="0" smtClean="0"/>
              <a:t>Theoretical framework  </a:t>
            </a:r>
            <a:endParaRPr lang="en-US" dirty="0"/>
          </a:p>
        </p:txBody>
      </p:sp>
      <p:sp>
        <p:nvSpPr>
          <p:cNvPr id="32" name="Text Placeholder 31"/>
          <p:cNvSpPr>
            <a:spLocks noGrp="1"/>
          </p:cNvSpPr>
          <p:nvPr>
            <p:ph type="body" sz="quarter" idx="13"/>
          </p:nvPr>
        </p:nvSpPr>
        <p:spPr>
          <a:xfrm>
            <a:off x="304800" y="381000"/>
            <a:ext cx="8077200" cy="1143000"/>
          </a:xfrm>
        </p:spPr>
        <p:txBody>
          <a:bodyPr>
            <a:noAutofit/>
          </a:bodyPr>
          <a:lstStyle/>
          <a:p>
            <a:r>
              <a:rPr lang="en-US" sz="2800" dirty="0" smtClean="0"/>
              <a:t>Organizational Learning Theory </a:t>
            </a:r>
            <a:r>
              <a:rPr lang="en-US" sz="2800" dirty="0"/>
              <a:t>e</a:t>
            </a:r>
            <a:r>
              <a:rPr lang="en-US" sz="2800" dirty="0" smtClean="0"/>
              <a:t>mpowers practitioners to grow professionally, effect change</a:t>
            </a:r>
          </a:p>
          <a:p>
            <a:endParaRPr lang="en-US" sz="2800" dirty="0"/>
          </a:p>
        </p:txBody>
      </p:sp>
      <p:sp>
        <p:nvSpPr>
          <p:cNvPr id="2" name="TextBox 1"/>
          <p:cNvSpPr txBox="1"/>
          <p:nvPr/>
        </p:nvSpPr>
        <p:spPr>
          <a:xfrm>
            <a:off x="0" y="1905000"/>
            <a:ext cx="8686800" cy="3970318"/>
          </a:xfrm>
          <a:prstGeom prst="rect">
            <a:avLst/>
          </a:prstGeom>
          <a:noFill/>
        </p:spPr>
        <p:txBody>
          <a:bodyPr wrap="square" rtlCol="0">
            <a:spAutoFit/>
          </a:bodyPr>
          <a:lstStyle/>
          <a:p>
            <a:r>
              <a:rPr lang="en-US" sz="2800" dirty="0" smtClean="0">
                <a:solidFill>
                  <a:srgbClr val="FF6600"/>
                </a:solidFill>
              </a:rPr>
              <a:t>The organization-an artifact of individual’s representation </a:t>
            </a:r>
            <a:r>
              <a:rPr lang="en-US" sz="2800" b="1" dirty="0" smtClean="0"/>
              <a:t>Theory-in-action</a:t>
            </a:r>
            <a:r>
              <a:rPr lang="en-US" sz="2800" b="1" dirty="0"/>
              <a:t> </a:t>
            </a:r>
            <a:r>
              <a:rPr lang="en-US" sz="2800" dirty="0" smtClean="0"/>
              <a:t>(</a:t>
            </a:r>
            <a:r>
              <a:rPr lang="en-US" sz="2800" b="1" dirty="0" smtClean="0"/>
              <a:t>mental maps </a:t>
            </a:r>
            <a:r>
              <a:rPr lang="en-US" sz="2800" dirty="0" smtClean="0"/>
              <a:t>that guide behaviors, e.g. planning, implementing, reviewing);</a:t>
            </a:r>
            <a:r>
              <a:rPr lang="en-US" sz="2800" dirty="0"/>
              <a:t/>
            </a:r>
            <a:br>
              <a:rPr lang="en-US" sz="2800" dirty="0"/>
            </a:br>
            <a:endParaRPr lang="en-US" sz="2800" dirty="0" smtClean="0"/>
          </a:p>
          <a:p>
            <a:r>
              <a:rPr lang="en-US" sz="2800" b="1" dirty="0" smtClean="0"/>
              <a:t>Theory-in-use </a:t>
            </a:r>
            <a:r>
              <a:rPr lang="en-US" sz="2800" dirty="0" smtClean="0"/>
              <a:t>(tacit structures that govern behavior), e.g. theories implicit in </a:t>
            </a:r>
            <a:r>
              <a:rPr lang="en-US" sz="2800" b="1" dirty="0" smtClean="0"/>
              <a:t>human actions</a:t>
            </a:r>
            <a:r>
              <a:rPr lang="en-US" sz="2800" dirty="0" smtClean="0"/>
              <a:t>) - What is my place?</a:t>
            </a:r>
            <a:br>
              <a:rPr lang="en-US" sz="2800" dirty="0" smtClean="0"/>
            </a:br>
            <a:endParaRPr lang="en-US" sz="2800" dirty="0" smtClean="0"/>
          </a:p>
          <a:p>
            <a:r>
              <a:rPr lang="en-US" sz="2800" b="1" dirty="0" smtClean="0"/>
              <a:t>Espoused Theory </a:t>
            </a:r>
            <a:r>
              <a:rPr lang="en-US" sz="2800" dirty="0" smtClean="0"/>
              <a:t>(embedded  in </a:t>
            </a:r>
            <a:r>
              <a:rPr lang="en-US" sz="2800" b="1" dirty="0" smtClean="0"/>
              <a:t>words</a:t>
            </a:r>
            <a:r>
              <a:rPr lang="en-US" sz="2800" dirty="0" smtClean="0"/>
              <a:t> we use to convey what we do or what we want others to do) (</a:t>
            </a:r>
            <a:r>
              <a:rPr lang="en-US" sz="2800" dirty="0" err="1" smtClean="0"/>
              <a:t>Argyris</a:t>
            </a:r>
            <a:r>
              <a:rPr lang="en-US" sz="2800" dirty="0" smtClean="0"/>
              <a:t>, 1974)</a:t>
            </a:r>
            <a:endParaRPr lang="en-US" sz="2800" dirty="0"/>
          </a:p>
        </p:txBody>
      </p:sp>
    </p:spTree>
    <p:extLst>
      <p:ext uri="{BB962C8B-B14F-4D97-AF65-F5344CB8AC3E}">
        <p14:creationId xmlns:p14="http://schemas.microsoft.com/office/powerpoint/2010/main" val="2570759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p:cNvSpPr>
            <a:spLocks noGrp="1"/>
          </p:cNvSpPr>
          <p:nvPr>
            <p:ph type="title"/>
          </p:nvPr>
        </p:nvSpPr>
        <p:spPr/>
        <p:txBody>
          <a:bodyPr>
            <a:normAutofit fontScale="90000"/>
          </a:bodyPr>
          <a:lstStyle/>
          <a:p>
            <a:r>
              <a:rPr lang="en-US" dirty="0" smtClean="0"/>
              <a:t>Findings </a:t>
            </a:r>
            <a:endParaRPr lang="en-US" dirty="0"/>
          </a:p>
        </p:txBody>
      </p:sp>
      <p:sp>
        <p:nvSpPr>
          <p:cNvPr id="32" name="Text Placeholder 31"/>
          <p:cNvSpPr>
            <a:spLocks noGrp="1"/>
          </p:cNvSpPr>
          <p:nvPr>
            <p:ph type="body" sz="quarter" idx="13"/>
          </p:nvPr>
        </p:nvSpPr>
        <p:spPr>
          <a:xfrm>
            <a:off x="304800" y="228600"/>
            <a:ext cx="8077200" cy="762000"/>
          </a:xfrm>
        </p:spPr>
        <p:txBody>
          <a:bodyPr>
            <a:normAutofit/>
          </a:bodyPr>
          <a:lstStyle/>
          <a:p>
            <a:r>
              <a:rPr lang="en-US" sz="2800" dirty="0" smtClean="0"/>
              <a:t>Organizational </a:t>
            </a:r>
            <a:r>
              <a:rPr lang="en-US" sz="2800" dirty="0"/>
              <a:t>learning and role </a:t>
            </a:r>
            <a:r>
              <a:rPr lang="en-US" sz="2800" dirty="0" smtClean="0"/>
              <a:t>perception</a:t>
            </a:r>
          </a:p>
        </p:txBody>
      </p:sp>
      <p:sp>
        <p:nvSpPr>
          <p:cNvPr id="2" name="TextBox 1"/>
          <p:cNvSpPr txBox="1"/>
          <p:nvPr/>
        </p:nvSpPr>
        <p:spPr>
          <a:xfrm>
            <a:off x="-381000" y="1032555"/>
            <a:ext cx="8991600" cy="4278094"/>
          </a:xfrm>
          <a:prstGeom prst="rect">
            <a:avLst/>
          </a:prstGeom>
          <a:noFill/>
        </p:spPr>
        <p:txBody>
          <a:bodyPr wrap="square" rtlCol="0">
            <a:spAutoFit/>
          </a:bodyPr>
          <a:lstStyle/>
          <a:p>
            <a:pPr lvl="1"/>
            <a:r>
              <a:rPr lang="en-US" sz="2800" dirty="0" smtClean="0"/>
              <a:t>Librarians </a:t>
            </a:r>
            <a:r>
              <a:rPr lang="en-US" sz="2800" dirty="0"/>
              <a:t>changed </a:t>
            </a:r>
            <a:r>
              <a:rPr lang="en-US" sz="2800" b="1" dirty="0" smtClean="0"/>
              <a:t>theory</a:t>
            </a:r>
            <a:r>
              <a:rPr lang="en-US" sz="2800" b="1" dirty="0"/>
              <a:t>-in </a:t>
            </a:r>
            <a:r>
              <a:rPr lang="en-US" sz="2800" b="1" dirty="0" smtClean="0"/>
              <a:t>action (</a:t>
            </a:r>
            <a:r>
              <a:rPr lang="en-US" sz="2800" dirty="0" smtClean="0"/>
              <a:t>mental maps):</a:t>
            </a:r>
          </a:p>
          <a:p>
            <a:pPr lvl="1"/>
            <a:endParaRPr lang="en-US" sz="2800" dirty="0" smtClean="0"/>
          </a:p>
          <a:p>
            <a:pPr marL="800100" lvl="1" indent="-342900">
              <a:buFont typeface="Arial"/>
              <a:buChar char="•"/>
            </a:pPr>
            <a:r>
              <a:rPr lang="en-US" sz="2800" dirty="0" smtClean="0"/>
              <a:t>To view teaching as a </a:t>
            </a:r>
            <a:r>
              <a:rPr lang="en-US" sz="2800" dirty="0"/>
              <a:t>“ … a learning experience all </a:t>
            </a:r>
            <a:r>
              <a:rPr lang="en-US" sz="2800" dirty="0" smtClean="0"/>
              <a:t>around,” i.e. their teaching included their own learning; </a:t>
            </a:r>
          </a:p>
          <a:p>
            <a:pPr marL="800100" lvl="1" indent="-342900">
              <a:buFont typeface="Arial"/>
              <a:buChar char="•"/>
            </a:pPr>
            <a:endParaRPr lang="en-US" sz="2800" dirty="0" smtClean="0"/>
          </a:p>
          <a:p>
            <a:pPr marL="800100" lvl="1" indent="-342900">
              <a:buFont typeface="Arial"/>
              <a:buChar char="•"/>
            </a:pPr>
            <a:r>
              <a:rPr lang="en-US" sz="2800" dirty="0" smtClean="0"/>
              <a:t>Through action research by broadening their understanding of statistics, learning/information theory, data collection, and analysis.</a:t>
            </a:r>
          </a:p>
          <a:p>
            <a:pPr marL="800100" lvl="1" indent="-342900">
              <a:buFont typeface="Arial"/>
              <a:buChar char="•"/>
            </a:pPr>
            <a:endParaRPr lang="en-US" sz="2000" dirty="0" smtClean="0"/>
          </a:p>
        </p:txBody>
      </p:sp>
    </p:spTree>
    <p:extLst>
      <p:ext uri="{BB962C8B-B14F-4D97-AF65-F5344CB8AC3E}">
        <p14:creationId xmlns:p14="http://schemas.microsoft.com/office/powerpoint/2010/main" val="2570759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findings</a:t>
            </a:r>
            <a:endParaRPr lang="en-US" dirty="0"/>
          </a:p>
        </p:txBody>
      </p:sp>
      <p:sp>
        <p:nvSpPr>
          <p:cNvPr id="3" name="Text Placeholder 2"/>
          <p:cNvSpPr>
            <a:spLocks noGrp="1"/>
          </p:cNvSpPr>
          <p:nvPr>
            <p:ph type="body" sz="quarter" idx="13"/>
          </p:nvPr>
        </p:nvSpPr>
        <p:spPr>
          <a:xfrm>
            <a:off x="304800" y="381000"/>
            <a:ext cx="8077200" cy="762000"/>
          </a:xfrm>
        </p:spPr>
        <p:txBody>
          <a:bodyPr>
            <a:normAutofit/>
          </a:bodyPr>
          <a:lstStyle/>
          <a:p>
            <a:r>
              <a:rPr lang="en-US" sz="2800" dirty="0" smtClean="0"/>
              <a:t>Organizational learning and role perception</a:t>
            </a:r>
            <a:endParaRPr lang="en-US" sz="2800" dirty="0"/>
          </a:p>
        </p:txBody>
      </p:sp>
      <p:sp>
        <p:nvSpPr>
          <p:cNvPr id="4" name="TextBox 3"/>
          <p:cNvSpPr txBox="1"/>
          <p:nvPr/>
        </p:nvSpPr>
        <p:spPr>
          <a:xfrm>
            <a:off x="609600" y="1371600"/>
            <a:ext cx="7848600" cy="5970866"/>
          </a:xfrm>
          <a:prstGeom prst="rect">
            <a:avLst/>
          </a:prstGeom>
          <a:noFill/>
        </p:spPr>
        <p:txBody>
          <a:bodyPr wrap="square" rtlCol="0">
            <a:spAutoFit/>
          </a:bodyPr>
          <a:lstStyle/>
          <a:p>
            <a:pPr lvl="1"/>
            <a:r>
              <a:rPr lang="en-US" sz="2800" dirty="0"/>
              <a:t>Librarians changed </a:t>
            </a:r>
            <a:r>
              <a:rPr lang="en-US" sz="2800" b="1" dirty="0"/>
              <a:t>theory-in use</a:t>
            </a:r>
            <a:r>
              <a:rPr lang="en-US" sz="2800" dirty="0"/>
              <a:t>, </a:t>
            </a:r>
            <a:r>
              <a:rPr lang="en-US" sz="2800" b="1" dirty="0"/>
              <a:t>(teaching behaviors) to include:</a:t>
            </a:r>
          </a:p>
          <a:p>
            <a:pPr marL="800100" lvl="1" indent="-342900">
              <a:buFont typeface="Arial"/>
              <a:buChar char="•"/>
            </a:pPr>
            <a:r>
              <a:rPr lang="en-US" sz="2800" dirty="0"/>
              <a:t>Constructivist teaching</a:t>
            </a:r>
            <a:r>
              <a:rPr lang="en-US" sz="2800" b="1" dirty="0"/>
              <a:t> and the use of evidence to revise their teaching.</a:t>
            </a:r>
          </a:p>
          <a:p>
            <a:pPr marL="742950" lvl="1" indent="-285750">
              <a:buFont typeface="Arial"/>
              <a:buChar char="•"/>
            </a:pPr>
            <a:r>
              <a:rPr lang="en-US" sz="2800" dirty="0"/>
              <a:t>Bridging theory and practice; using theory to design data collection, e.g.,</a:t>
            </a:r>
          </a:p>
          <a:p>
            <a:pPr marL="742950" lvl="1" indent="-285750">
              <a:buFont typeface="Arial"/>
              <a:buChar char="•"/>
            </a:pPr>
            <a:r>
              <a:rPr lang="en-US" sz="2800" dirty="0"/>
              <a:t> </a:t>
            </a:r>
            <a:r>
              <a:rPr lang="en-US" sz="2800" dirty="0" err="1"/>
              <a:t>Kuhlthau’s</a:t>
            </a:r>
            <a:r>
              <a:rPr lang="en-US" sz="2800" dirty="0"/>
              <a:t> ISP (1983), Bloom’s revised taxonomy (Andersen, et al., 2001), Sternberg’s learning styles (1998), Piaget’s theory of cognitive development (Piaget and </a:t>
            </a:r>
            <a:r>
              <a:rPr lang="en-US" sz="2800" dirty="0" err="1"/>
              <a:t>Inhelder</a:t>
            </a:r>
            <a:r>
              <a:rPr lang="en-US" sz="2800" dirty="0"/>
              <a:t>. 1967), and </a:t>
            </a:r>
            <a:r>
              <a:rPr lang="en-US" sz="2800" dirty="0" err="1"/>
              <a:t>Vygotsky’s</a:t>
            </a:r>
            <a:r>
              <a:rPr lang="en-US" sz="2800" dirty="0"/>
              <a:t> zone of proximal development (1978). </a:t>
            </a:r>
          </a:p>
          <a:p>
            <a:pPr lvl="1"/>
            <a:endParaRPr lang="en-US" sz="2800" dirty="0"/>
          </a:p>
          <a:p>
            <a:pPr lvl="1"/>
            <a:r>
              <a:rPr lang="en-US" dirty="0" smtClean="0"/>
              <a:t>  </a:t>
            </a:r>
            <a:endParaRPr lang="en-US" dirty="0"/>
          </a:p>
        </p:txBody>
      </p:sp>
    </p:spTree>
    <p:extLst>
      <p:ext uri="{BB962C8B-B14F-4D97-AF65-F5344CB8AC3E}">
        <p14:creationId xmlns:p14="http://schemas.microsoft.com/office/powerpoint/2010/main" val="28604524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findings</a:t>
            </a:r>
            <a:endParaRPr lang="en-US" dirty="0"/>
          </a:p>
        </p:txBody>
      </p:sp>
      <p:sp>
        <p:nvSpPr>
          <p:cNvPr id="3" name="Text Placeholder 2"/>
          <p:cNvSpPr>
            <a:spLocks noGrp="1"/>
          </p:cNvSpPr>
          <p:nvPr>
            <p:ph type="body" sz="quarter" idx="13"/>
          </p:nvPr>
        </p:nvSpPr>
        <p:spPr>
          <a:xfrm>
            <a:off x="304800" y="381000"/>
            <a:ext cx="8077200" cy="1066800"/>
          </a:xfrm>
        </p:spPr>
        <p:txBody>
          <a:bodyPr>
            <a:normAutofit/>
          </a:bodyPr>
          <a:lstStyle/>
          <a:p>
            <a:r>
              <a:rPr lang="en-US" sz="2800" dirty="0" smtClean="0"/>
              <a:t>Organizational learning and role perception</a:t>
            </a:r>
            <a:endParaRPr lang="en-US" sz="2800" dirty="0"/>
          </a:p>
        </p:txBody>
      </p:sp>
      <p:sp>
        <p:nvSpPr>
          <p:cNvPr id="4" name="TextBox 3"/>
          <p:cNvSpPr txBox="1"/>
          <p:nvPr/>
        </p:nvSpPr>
        <p:spPr>
          <a:xfrm>
            <a:off x="533400" y="1828800"/>
            <a:ext cx="7620000" cy="4401205"/>
          </a:xfrm>
          <a:prstGeom prst="rect">
            <a:avLst/>
          </a:prstGeom>
          <a:noFill/>
        </p:spPr>
        <p:txBody>
          <a:bodyPr wrap="square" rtlCol="0">
            <a:spAutoFit/>
          </a:bodyPr>
          <a:lstStyle/>
          <a:p>
            <a:pPr lvl="1"/>
            <a:r>
              <a:rPr lang="en-US" sz="2800" dirty="0"/>
              <a:t>Librarians changed </a:t>
            </a:r>
            <a:r>
              <a:rPr lang="en-US" sz="2800" b="1" dirty="0"/>
              <a:t>espoused </a:t>
            </a:r>
            <a:r>
              <a:rPr lang="en-US" sz="2800" b="1" dirty="0" smtClean="0"/>
              <a:t>theory (words</a:t>
            </a:r>
            <a:r>
              <a:rPr lang="en-US" sz="2800" b="1" dirty="0"/>
              <a:t>) </a:t>
            </a:r>
            <a:r>
              <a:rPr lang="en-US" sz="2800" dirty="0" smtClean="0"/>
              <a:t>through:</a:t>
            </a:r>
          </a:p>
          <a:p>
            <a:pPr lvl="1"/>
            <a:r>
              <a:rPr lang="en-US" sz="2800" dirty="0" smtClean="0"/>
              <a:t> </a:t>
            </a:r>
            <a:endParaRPr lang="en-US" sz="2800" dirty="0"/>
          </a:p>
          <a:p>
            <a:pPr marL="742950" lvl="1" indent="-285750">
              <a:buFont typeface="Arial"/>
              <a:buChar char="•"/>
            </a:pPr>
            <a:r>
              <a:rPr lang="en-US" sz="2800" dirty="0"/>
              <a:t>New vocabulary to talk about their practice. The facility was re-imagined as a learning environment and laboratory for experimentation and risk-taking. </a:t>
            </a:r>
            <a:endParaRPr lang="en-US" sz="2800" dirty="0" smtClean="0"/>
          </a:p>
          <a:p>
            <a:pPr marL="742950" lvl="1" indent="-285750">
              <a:buFont typeface="Arial"/>
              <a:buChar char="•"/>
            </a:pPr>
            <a:endParaRPr lang="en-US" sz="2800" dirty="0"/>
          </a:p>
          <a:p>
            <a:pPr marL="742950" lvl="1" indent="-285750">
              <a:buFont typeface="Arial"/>
              <a:buChar char="•"/>
            </a:pPr>
            <a:r>
              <a:rPr lang="en-US" sz="2800" dirty="0"/>
              <a:t>Using email and social media to talk about </a:t>
            </a:r>
            <a:r>
              <a:rPr lang="en-US" sz="2800" dirty="0" smtClean="0"/>
              <a:t> </a:t>
            </a:r>
            <a:r>
              <a:rPr lang="en-US" sz="2800" dirty="0"/>
              <a:t>their teaching and share experiences.</a:t>
            </a:r>
          </a:p>
        </p:txBody>
      </p:sp>
    </p:spTree>
    <p:extLst>
      <p:ext uri="{BB962C8B-B14F-4D97-AF65-F5344CB8AC3E}">
        <p14:creationId xmlns:p14="http://schemas.microsoft.com/office/powerpoint/2010/main" val="33556649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Findings </a:t>
            </a:r>
            <a:endParaRPr lang="en-US" dirty="0"/>
          </a:p>
        </p:txBody>
      </p:sp>
      <p:sp>
        <p:nvSpPr>
          <p:cNvPr id="3" name="Text Placeholder 2"/>
          <p:cNvSpPr>
            <a:spLocks noGrp="1"/>
          </p:cNvSpPr>
          <p:nvPr>
            <p:ph type="body" sz="quarter" idx="13"/>
          </p:nvPr>
        </p:nvSpPr>
        <p:spPr>
          <a:xfrm>
            <a:off x="304800" y="381000"/>
            <a:ext cx="8077200" cy="838200"/>
          </a:xfrm>
        </p:spPr>
        <p:txBody>
          <a:bodyPr>
            <a:noAutofit/>
          </a:bodyPr>
          <a:lstStyle/>
          <a:p>
            <a:r>
              <a:rPr lang="en-US" sz="2400" dirty="0" smtClean="0"/>
              <a:t>Organizational learning and role perception</a:t>
            </a:r>
            <a:endParaRPr lang="en-US" sz="2400" dirty="0"/>
          </a:p>
        </p:txBody>
      </p:sp>
      <p:sp>
        <p:nvSpPr>
          <p:cNvPr id="4" name="TextBox 3"/>
          <p:cNvSpPr txBox="1"/>
          <p:nvPr/>
        </p:nvSpPr>
        <p:spPr>
          <a:xfrm>
            <a:off x="0" y="1256467"/>
            <a:ext cx="8610600" cy="5262980"/>
          </a:xfrm>
          <a:prstGeom prst="rect">
            <a:avLst/>
          </a:prstGeom>
          <a:noFill/>
        </p:spPr>
        <p:txBody>
          <a:bodyPr wrap="square" rtlCol="0">
            <a:spAutoFit/>
          </a:bodyPr>
          <a:lstStyle/>
          <a:p>
            <a:pPr marL="342900" lvl="1" indent="-342900">
              <a:buFont typeface="Arial"/>
              <a:buChar char="•"/>
            </a:pPr>
            <a:r>
              <a:rPr lang="en-US" sz="2800" dirty="0" smtClean="0"/>
              <a:t>A </a:t>
            </a:r>
            <a:r>
              <a:rPr lang="en-US" sz="2800" dirty="0"/>
              <a:t>librarian noted the importance of theory in her research. “[It is] time </a:t>
            </a:r>
            <a:r>
              <a:rPr lang="en-US" sz="2800" dirty="0" smtClean="0"/>
              <a:t>consuming but </a:t>
            </a:r>
            <a:r>
              <a:rPr lang="en-US" sz="2800" dirty="0"/>
              <a:t>an effort worth pursuing. Why? Because it reminds you of why </a:t>
            </a:r>
            <a:r>
              <a:rPr lang="en-US" sz="2800" dirty="0" smtClean="0"/>
              <a:t> you </a:t>
            </a:r>
            <a:r>
              <a:rPr lang="en-US" sz="2800" dirty="0"/>
              <a:t>do what </a:t>
            </a:r>
            <a:r>
              <a:rPr lang="en-US" sz="2800" dirty="0" smtClean="0"/>
              <a:t>you </a:t>
            </a:r>
            <a:r>
              <a:rPr lang="en-US" sz="2800" dirty="0"/>
              <a:t>do.</a:t>
            </a:r>
            <a:r>
              <a:rPr lang="en-US" sz="2800" dirty="0" smtClean="0"/>
              <a:t>”</a:t>
            </a:r>
            <a:r>
              <a:rPr lang="en-US" sz="2800" dirty="0"/>
              <a:t>	</a:t>
            </a:r>
            <a:endParaRPr lang="en-US" sz="2800" dirty="0" smtClean="0"/>
          </a:p>
          <a:p>
            <a:pPr marL="342900" indent="-342900">
              <a:buFont typeface="Arial"/>
              <a:buChar char="•"/>
            </a:pPr>
            <a:endParaRPr lang="en-US" sz="2800" dirty="0" smtClean="0"/>
          </a:p>
          <a:p>
            <a:pPr marL="342900" indent="-342900">
              <a:buFont typeface="Arial"/>
              <a:buChar char="•"/>
            </a:pPr>
            <a:r>
              <a:rPr lang="en-US" sz="2800" dirty="0" smtClean="0"/>
              <a:t>Action </a:t>
            </a:r>
            <a:r>
              <a:rPr lang="en-US" sz="2800" dirty="0"/>
              <a:t>research anchored the school library in the teaching and learning </a:t>
            </a:r>
            <a:r>
              <a:rPr lang="en-US" sz="2800" dirty="0" smtClean="0"/>
              <a:t>context </a:t>
            </a:r>
            <a:r>
              <a:rPr lang="en-US" sz="2800" dirty="0"/>
              <a:t>of the school, enhancing its instructional role and breaking down </a:t>
            </a:r>
            <a:r>
              <a:rPr lang="en-US" sz="2800" dirty="0" smtClean="0"/>
              <a:t>barriers </a:t>
            </a:r>
            <a:r>
              <a:rPr lang="en-US" sz="2800" dirty="0"/>
              <a:t>between classroom and library. It bolstered the confidence of the </a:t>
            </a:r>
            <a:r>
              <a:rPr lang="en-US" sz="2800" dirty="0" smtClean="0"/>
              <a:t/>
            </a:r>
            <a:br>
              <a:rPr lang="en-US" sz="2800" dirty="0" smtClean="0"/>
            </a:br>
            <a:r>
              <a:rPr lang="en-US" sz="2800" dirty="0" smtClean="0"/>
              <a:t>school librarians </a:t>
            </a:r>
            <a:r>
              <a:rPr lang="en-US" sz="2800" dirty="0"/>
              <a:t>and transformed their perceptions of their role from </a:t>
            </a:r>
            <a:r>
              <a:rPr lang="en-US" sz="2800" dirty="0" smtClean="0"/>
              <a:t>a support </a:t>
            </a:r>
            <a:r>
              <a:rPr lang="en-US" sz="2800" dirty="0"/>
              <a:t>to a leadership function. </a:t>
            </a:r>
          </a:p>
        </p:txBody>
      </p:sp>
    </p:spTree>
    <p:extLst>
      <p:ext uri="{BB962C8B-B14F-4D97-AF65-F5344CB8AC3E}">
        <p14:creationId xmlns:p14="http://schemas.microsoft.com/office/powerpoint/2010/main" val="40655490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p:cNvSpPr>
            <a:spLocks noGrp="1"/>
          </p:cNvSpPr>
          <p:nvPr>
            <p:ph type="title"/>
          </p:nvPr>
        </p:nvSpPr>
        <p:spPr/>
        <p:txBody>
          <a:bodyPr>
            <a:normAutofit fontScale="90000"/>
          </a:bodyPr>
          <a:lstStyle/>
          <a:p>
            <a:r>
              <a:rPr lang="en-US" dirty="0" smtClean="0"/>
              <a:t>Findings </a:t>
            </a:r>
            <a:endParaRPr lang="en-US" dirty="0"/>
          </a:p>
        </p:txBody>
      </p:sp>
      <p:sp>
        <p:nvSpPr>
          <p:cNvPr id="32" name="Text Placeholder 31"/>
          <p:cNvSpPr>
            <a:spLocks noGrp="1"/>
          </p:cNvSpPr>
          <p:nvPr>
            <p:ph type="body" sz="quarter" idx="13"/>
          </p:nvPr>
        </p:nvSpPr>
        <p:spPr>
          <a:xfrm>
            <a:off x="304800" y="381000"/>
            <a:ext cx="8077200" cy="762000"/>
          </a:xfrm>
        </p:spPr>
        <p:txBody>
          <a:bodyPr>
            <a:noAutofit/>
          </a:bodyPr>
          <a:lstStyle/>
          <a:p>
            <a:r>
              <a:rPr lang="en-US" sz="2800" dirty="0" smtClean="0"/>
              <a:t>Collaborative organizational learning </a:t>
            </a:r>
            <a:endParaRPr lang="en-US" sz="2800" dirty="0"/>
          </a:p>
        </p:txBody>
      </p:sp>
      <p:sp>
        <p:nvSpPr>
          <p:cNvPr id="2" name="TextBox 1"/>
          <p:cNvSpPr txBox="1"/>
          <p:nvPr/>
        </p:nvSpPr>
        <p:spPr>
          <a:xfrm>
            <a:off x="4649" y="1066800"/>
            <a:ext cx="8676302" cy="7417416"/>
          </a:xfrm>
          <a:prstGeom prst="rect">
            <a:avLst/>
          </a:prstGeom>
          <a:noFill/>
        </p:spPr>
        <p:txBody>
          <a:bodyPr wrap="square" rtlCol="0">
            <a:spAutoFit/>
          </a:bodyPr>
          <a:lstStyle/>
          <a:p>
            <a:r>
              <a:rPr lang="en-US" sz="2800" dirty="0" smtClean="0"/>
              <a:t>“The approach is </a:t>
            </a:r>
            <a:r>
              <a:rPr lang="en-US" sz="2800" dirty="0"/>
              <a:t>only action research </a:t>
            </a:r>
            <a:r>
              <a:rPr lang="en-US" sz="2800" dirty="0" smtClean="0"/>
              <a:t> when it is</a:t>
            </a:r>
            <a:r>
              <a:rPr lang="en-US" sz="2800" dirty="0"/>
              <a:t> </a:t>
            </a:r>
            <a:r>
              <a:rPr lang="en-US" sz="2800" dirty="0" smtClean="0"/>
              <a:t>collaborative …” (</a:t>
            </a:r>
            <a:r>
              <a:rPr lang="en-US" sz="2800" dirty="0" err="1" smtClean="0"/>
              <a:t>Kemmis</a:t>
            </a:r>
            <a:r>
              <a:rPr lang="en-US" sz="2800" dirty="0" smtClean="0"/>
              <a:t> &amp; </a:t>
            </a:r>
            <a:r>
              <a:rPr lang="en-US" sz="2800" dirty="0" err="1" smtClean="0"/>
              <a:t>McTaggart</a:t>
            </a:r>
            <a:r>
              <a:rPr lang="en-US" sz="2800" dirty="0" smtClean="0"/>
              <a:t> </a:t>
            </a:r>
            <a:r>
              <a:rPr lang="en-US" sz="2800" dirty="0"/>
              <a:t>1988, 5–6</a:t>
            </a:r>
            <a:r>
              <a:rPr lang="en-US" sz="2800" dirty="0" smtClean="0"/>
              <a:t>)</a:t>
            </a:r>
          </a:p>
          <a:p>
            <a:endParaRPr lang="en-US" sz="2000" dirty="0" smtClean="0"/>
          </a:p>
          <a:p>
            <a:r>
              <a:rPr lang="en-US" sz="2800" b="1" dirty="0" smtClean="0"/>
              <a:t>Librarians learned:</a:t>
            </a:r>
            <a:endParaRPr lang="en-US" sz="2800" b="1" dirty="0"/>
          </a:p>
          <a:p>
            <a:pPr marL="285750" indent="-285750">
              <a:buFont typeface="Arial"/>
              <a:buChar char="•"/>
            </a:pPr>
            <a:r>
              <a:rPr lang="en-US" sz="2800" dirty="0"/>
              <a:t>Why collaboration with teachers is critical and added professional development and mentoring to their mental </a:t>
            </a:r>
            <a:r>
              <a:rPr lang="en-US" sz="2800" dirty="0" smtClean="0"/>
              <a:t>maps; </a:t>
            </a:r>
          </a:p>
          <a:p>
            <a:pPr marL="285750" indent="-285750">
              <a:buFont typeface="Arial"/>
              <a:buChar char="•"/>
            </a:pPr>
            <a:endParaRPr lang="en-US" sz="2800" dirty="0"/>
          </a:p>
          <a:p>
            <a:pPr marL="285750" indent="-285750">
              <a:buFont typeface="Arial"/>
              <a:buChar char="•"/>
            </a:pPr>
            <a:r>
              <a:rPr lang="en-US" sz="2800" dirty="0"/>
              <a:t>How to strengthen bonds and improve the quality of transactions between collaborating teachers using their unique expertise in designing and implementing action research. Teachers became curious and asked, “Why are only the librarians learning how to do this?” </a:t>
            </a:r>
            <a:endParaRPr lang="en-US" sz="2800" dirty="0" smtClean="0"/>
          </a:p>
          <a:p>
            <a:pPr marL="285750" indent="-285750">
              <a:buFont typeface="Arial"/>
              <a:buChar char="•"/>
            </a:pPr>
            <a:endParaRPr lang="en-US" sz="2000" dirty="0"/>
          </a:p>
          <a:p>
            <a:pPr marL="285750" indent="-285750">
              <a:buFont typeface="Arial"/>
              <a:buChar char="•"/>
            </a:pPr>
            <a:endParaRPr lang="en-US" sz="2000" dirty="0"/>
          </a:p>
          <a:p>
            <a:pPr marL="285750" indent="-285750">
              <a:buFont typeface="Arial"/>
              <a:buChar char="•"/>
            </a:pPr>
            <a:r>
              <a:rPr lang="en-US" sz="2000" dirty="0"/>
              <a:t>	</a:t>
            </a:r>
          </a:p>
          <a:p>
            <a:endParaRPr lang="en-US" sz="2000" dirty="0" smtClean="0"/>
          </a:p>
          <a:p>
            <a:endParaRPr lang="en-US" sz="2000" dirty="0"/>
          </a:p>
          <a:p>
            <a:pPr marL="285750" indent="-285750">
              <a:buFont typeface="Arial"/>
              <a:buChar char="•"/>
            </a:pPr>
            <a:endParaRPr lang="en-US" sz="2000" dirty="0"/>
          </a:p>
        </p:txBody>
      </p:sp>
    </p:spTree>
    <p:extLst>
      <p:ext uri="{BB962C8B-B14F-4D97-AF65-F5344CB8AC3E}">
        <p14:creationId xmlns:p14="http://schemas.microsoft.com/office/powerpoint/2010/main" val="2570759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Text Placeholder 2"/>
          <p:cNvSpPr>
            <a:spLocks noGrp="1"/>
          </p:cNvSpPr>
          <p:nvPr>
            <p:ph type="body" sz="quarter" idx="13"/>
          </p:nvPr>
        </p:nvSpPr>
        <p:spPr>
          <a:xfrm>
            <a:off x="304800" y="381000"/>
            <a:ext cx="8077200" cy="990600"/>
          </a:xfrm>
        </p:spPr>
        <p:txBody>
          <a:bodyPr>
            <a:normAutofit/>
          </a:bodyPr>
          <a:lstStyle/>
          <a:p>
            <a:r>
              <a:rPr lang="en-US" sz="2800" dirty="0"/>
              <a:t>Collaborative organizational learning </a:t>
            </a:r>
          </a:p>
        </p:txBody>
      </p:sp>
      <p:sp>
        <p:nvSpPr>
          <p:cNvPr id="4" name="TextBox 3"/>
          <p:cNvSpPr txBox="1"/>
          <p:nvPr/>
        </p:nvSpPr>
        <p:spPr>
          <a:xfrm>
            <a:off x="381000" y="1524000"/>
            <a:ext cx="7924800" cy="4832093"/>
          </a:xfrm>
          <a:prstGeom prst="rect">
            <a:avLst/>
          </a:prstGeom>
          <a:noFill/>
        </p:spPr>
        <p:txBody>
          <a:bodyPr wrap="square" rtlCol="0">
            <a:spAutoFit/>
          </a:bodyPr>
          <a:lstStyle/>
          <a:p>
            <a:pPr marL="285750" indent="-285750">
              <a:buFont typeface="Arial"/>
              <a:buChar char="•"/>
            </a:pPr>
            <a:r>
              <a:rPr lang="en-US" sz="2800" dirty="0"/>
              <a:t>How to use collaboration as a tool of professional development for </a:t>
            </a:r>
            <a:r>
              <a:rPr lang="en-US" sz="2800" dirty="0" smtClean="0"/>
              <a:t>teachers. A </a:t>
            </a:r>
            <a:r>
              <a:rPr lang="en-US" sz="2800" dirty="0"/>
              <a:t>different kind of collaboration emerged  when school librarians became </a:t>
            </a:r>
            <a:r>
              <a:rPr lang="en-US" sz="2800" dirty="0" err="1" smtClean="0"/>
              <a:t>thementors</a:t>
            </a:r>
            <a:r>
              <a:rPr lang="en-US" sz="2800" dirty="0" smtClean="0"/>
              <a:t> </a:t>
            </a:r>
            <a:r>
              <a:rPr lang="en-US" sz="2800" dirty="0"/>
              <a:t>to teachers who were interested in learning how to do </a:t>
            </a:r>
            <a:r>
              <a:rPr lang="en-US" sz="2800" dirty="0" smtClean="0"/>
              <a:t>action research.</a:t>
            </a:r>
          </a:p>
          <a:p>
            <a:pPr marL="285750" indent="-285750">
              <a:buFont typeface="Arial"/>
              <a:buChar char="•"/>
            </a:pPr>
            <a:endParaRPr lang="en-US" sz="2800" dirty="0"/>
          </a:p>
          <a:p>
            <a:pPr marL="285750" indent="-285750">
              <a:buFont typeface="Arial"/>
              <a:buChar char="•"/>
            </a:pPr>
            <a:r>
              <a:rPr lang="en-US" sz="2800" dirty="0"/>
              <a:t>The librarians said they would like to study collaboration with teachers in another action research project. </a:t>
            </a:r>
            <a:r>
              <a:rPr lang="en-US" sz="2800" dirty="0" smtClean="0"/>
              <a:t> </a:t>
            </a:r>
          </a:p>
          <a:p>
            <a:pPr marL="285750" indent="-285750">
              <a:buFont typeface="Arial"/>
              <a:buChar char="•"/>
            </a:pPr>
            <a:endParaRPr lang="en-US" sz="2800" dirty="0"/>
          </a:p>
          <a:p>
            <a:endParaRPr lang="en-US" sz="2800" dirty="0"/>
          </a:p>
        </p:txBody>
      </p:sp>
    </p:spTree>
    <p:extLst>
      <p:ext uri="{BB962C8B-B14F-4D97-AF65-F5344CB8AC3E}">
        <p14:creationId xmlns:p14="http://schemas.microsoft.com/office/powerpoint/2010/main" val="34196392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Findings </a:t>
            </a:r>
            <a:endParaRPr lang="en-US" dirty="0"/>
          </a:p>
        </p:txBody>
      </p:sp>
      <p:sp>
        <p:nvSpPr>
          <p:cNvPr id="3" name="Text Placeholder 2"/>
          <p:cNvSpPr>
            <a:spLocks noGrp="1"/>
          </p:cNvSpPr>
          <p:nvPr>
            <p:ph type="body" sz="quarter" idx="13"/>
          </p:nvPr>
        </p:nvSpPr>
        <p:spPr>
          <a:xfrm>
            <a:off x="304800" y="381000"/>
            <a:ext cx="8077200" cy="762000"/>
          </a:xfrm>
        </p:spPr>
        <p:txBody>
          <a:bodyPr>
            <a:normAutofit/>
          </a:bodyPr>
          <a:lstStyle/>
          <a:p>
            <a:r>
              <a:rPr lang="en-US" sz="2800" dirty="0" smtClean="0"/>
              <a:t>Emergence of Leadership and Confidence</a:t>
            </a:r>
            <a:endParaRPr lang="en-US" sz="2800" dirty="0"/>
          </a:p>
          <a:p>
            <a:endParaRPr lang="en-US" sz="2800" dirty="0"/>
          </a:p>
        </p:txBody>
      </p:sp>
      <p:sp>
        <p:nvSpPr>
          <p:cNvPr id="4" name="TextBox 3"/>
          <p:cNvSpPr txBox="1"/>
          <p:nvPr/>
        </p:nvSpPr>
        <p:spPr>
          <a:xfrm>
            <a:off x="-4575" y="1219200"/>
            <a:ext cx="8595472" cy="5139869"/>
          </a:xfrm>
          <a:prstGeom prst="rect">
            <a:avLst/>
          </a:prstGeom>
          <a:noFill/>
        </p:spPr>
        <p:txBody>
          <a:bodyPr wrap="square" rtlCol="0">
            <a:spAutoFit/>
          </a:bodyPr>
          <a:lstStyle/>
          <a:p>
            <a:pPr marL="285750" indent="-285750">
              <a:buFont typeface="Arial"/>
              <a:buChar char="•"/>
            </a:pPr>
            <a:r>
              <a:rPr lang="en-US" sz="2800" dirty="0" smtClean="0"/>
              <a:t>Librarians expressed more confidence in their teaching roles.</a:t>
            </a:r>
            <a:r>
              <a:rPr lang="en-US" sz="2800" dirty="0"/>
              <a:t/>
            </a:r>
            <a:br>
              <a:rPr lang="en-US" sz="2800" dirty="0"/>
            </a:br>
            <a:endParaRPr lang="en-US" sz="2800" dirty="0" smtClean="0"/>
          </a:p>
          <a:p>
            <a:pPr marL="285750" indent="-285750">
              <a:buFont typeface="Arial"/>
              <a:buChar char="•"/>
            </a:pPr>
            <a:r>
              <a:rPr lang="en-US" sz="2800" dirty="0" smtClean="0"/>
              <a:t>The use of data supported a goal-oriented mind-set for the librarians, as well as  </a:t>
            </a:r>
            <a:r>
              <a:rPr lang="en-US" sz="2800" dirty="0"/>
              <a:t/>
            </a:r>
            <a:br>
              <a:rPr lang="en-US" sz="2800" dirty="0"/>
            </a:br>
            <a:r>
              <a:rPr lang="en-US" sz="2800" dirty="0"/>
              <a:t> </a:t>
            </a:r>
            <a:r>
              <a:rPr lang="en-US" sz="2800" dirty="0" smtClean="0"/>
              <a:t>dependence </a:t>
            </a:r>
            <a:r>
              <a:rPr lang="en-US" sz="2800" dirty="0"/>
              <a:t>on systematic feedback for decision-making.</a:t>
            </a:r>
            <a:br>
              <a:rPr lang="en-US" sz="2800" dirty="0"/>
            </a:br>
            <a:r>
              <a:rPr lang="en-US" sz="2800" dirty="0"/>
              <a:t>    </a:t>
            </a:r>
            <a:endParaRPr lang="en-US" sz="2800" dirty="0" smtClean="0"/>
          </a:p>
          <a:p>
            <a:pPr marL="285750" indent="-285750">
              <a:buFont typeface="Arial"/>
              <a:buChar char="•"/>
            </a:pPr>
            <a:r>
              <a:rPr lang="en-US" sz="2800" dirty="0" smtClean="0"/>
              <a:t>School </a:t>
            </a:r>
            <a:r>
              <a:rPr lang="en-US" sz="2800" dirty="0"/>
              <a:t>librarians gained ownership and confidence when they were able to make the leap from reflection generated by their action research to the action plan. </a:t>
            </a:r>
            <a:endParaRPr lang="en-US" sz="2800" dirty="0" smtClean="0"/>
          </a:p>
          <a:p>
            <a:pPr marL="285750" indent="-285750">
              <a:buFont typeface="Arial"/>
              <a:buChar char="•"/>
            </a:pPr>
            <a:endParaRPr lang="en-US" sz="2000" dirty="0"/>
          </a:p>
        </p:txBody>
      </p:sp>
    </p:spTree>
    <p:extLst>
      <p:ext uri="{BB962C8B-B14F-4D97-AF65-F5344CB8AC3E}">
        <p14:creationId xmlns:p14="http://schemas.microsoft.com/office/powerpoint/2010/main" val="14513260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findingd</a:t>
            </a:r>
            <a:endParaRPr lang="en-US" dirty="0"/>
          </a:p>
        </p:txBody>
      </p:sp>
      <p:sp>
        <p:nvSpPr>
          <p:cNvPr id="3" name="Text Placeholder 2"/>
          <p:cNvSpPr>
            <a:spLocks noGrp="1"/>
          </p:cNvSpPr>
          <p:nvPr>
            <p:ph type="body" sz="quarter" idx="13"/>
          </p:nvPr>
        </p:nvSpPr>
        <p:spPr>
          <a:xfrm>
            <a:off x="304800" y="381000"/>
            <a:ext cx="8077200" cy="838200"/>
          </a:xfrm>
        </p:spPr>
        <p:txBody>
          <a:bodyPr>
            <a:normAutofit/>
          </a:bodyPr>
          <a:lstStyle/>
          <a:p>
            <a:r>
              <a:rPr lang="en-US" sz="2800" dirty="0"/>
              <a:t>Emergence of confidence and leadership</a:t>
            </a:r>
          </a:p>
        </p:txBody>
      </p:sp>
      <p:sp>
        <p:nvSpPr>
          <p:cNvPr id="4" name="TextBox 3"/>
          <p:cNvSpPr txBox="1"/>
          <p:nvPr/>
        </p:nvSpPr>
        <p:spPr>
          <a:xfrm>
            <a:off x="762000" y="1295400"/>
            <a:ext cx="7086600" cy="6124754"/>
          </a:xfrm>
          <a:prstGeom prst="rect">
            <a:avLst/>
          </a:prstGeom>
          <a:noFill/>
        </p:spPr>
        <p:txBody>
          <a:bodyPr wrap="square" rtlCol="0">
            <a:spAutoFit/>
          </a:bodyPr>
          <a:lstStyle/>
          <a:p>
            <a:pPr marL="285750" indent="-285750">
              <a:buFont typeface="Arial"/>
              <a:buChar char="•"/>
            </a:pPr>
            <a:r>
              <a:rPr lang="en-US" sz="2800" dirty="0"/>
              <a:t>Action empowered the librarians with hard evidence for improvement of the instructional units, which increased their sense of ownership. The way librarians felt about the action research was a key indicator of their confidence levels and, in turn, their feelings about collaboration. </a:t>
            </a:r>
          </a:p>
          <a:p>
            <a:pPr marL="285750" indent="-285750">
              <a:buFont typeface="Arial"/>
              <a:buChar char="•"/>
            </a:pPr>
            <a:endParaRPr lang="en-US" sz="2800" dirty="0"/>
          </a:p>
          <a:p>
            <a:pPr marL="285750" indent="-285750">
              <a:buFont typeface="Arial"/>
              <a:buChar char="•"/>
            </a:pPr>
            <a:r>
              <a:rPr lang="en-US" sz="2800" dirty="0"/>
              <a:t>They clarified their personal teaching theories, explored their sense of self and their role as teachers, and gained awareness of their students' perspectives and needs.</a:t>
            </a:r>
          </a:p>
          <a:p>
            <a:pPr>
              <a:defRPr/>
            </a:pPr>
            <a:endParaRPr lang="en-US" sz="2800" dirty="0"/>
          </a:p>
          <a:p>
            <a:endParaRPr lang="en-US" sz="2800" dirty="0"/>
          </a:p>
        </p:txBody>
      </p:sp>
    </p:spTree>
    <p:extLst>
      <p:ext uri="{BB962C8B-B14F-4D97-AF65-F5344CB8AC3E}">
        <p14:creationId xmlns:p14="http://schemas.microsoft.com/office/powerpoint/2010/main" val="19310943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Findings </a:t>
            </a:r>
            <a:endParaRPr lang="en-US" dirty="0"/>
          </a:p>
        </p:txBody>
      </p:sp>
      <p:sp>
        <p:nvSpPr>
          <p:cNvPr id="3" name="Text Placeholder 2"/>
          <p:cNvSpPr>
            <a:spLocks noGrp="1"/>
          </p:cNvSpPr>
          <p:nvPr>
            <p:ph type="body" sz="quarter" idx="13"/>
          </p:nvPr>
        </p:nvSpPr>
        <p:spPr>
          <a:xfrm>
            <a:off x="304800" y="381000"/>
            <a:ext cx="8077200" cy="838200"/>
          </a:xfrm>
        </p:spPr>
        <p:txBody>
          <a:bodyPr>
            <a:noAutofit/>
          </a:bodyPr>
          <a:lstStyle/>
          <a:p>
            <a:r>
              <a:rPr lang="en-US" sz="2800" dirty="0" smtClean="0"/>
              <a:t>Sustainability</a:t>
            </a:r>
            <a:endParaRPr lang="en-US" sz="2800" dirty="0"/>
          </a:p>
        </p:txBody>
      </p:sp>
      <p:sp>
        <p:nvSpPr>
          <p:cNvPr id="4" name="TextBox 3"/>
          <p:cNvSpPr txBox="1"/>
          <p:nvPr/>
        </p:nvSpPr>
        <p:spPr>
          <a:xfrm>
            <a:off x="0" y="1524000"/>
            <a:ext cx="8610600" cy="4832093"/>
          </a:xfrm>
          <a:prstGeom prst="rect">
            <a:avLst/>
          </a:prstGeom>
          <a:noFill/>
        </p:spPr>
        <p:txBody>
          <a:bodyPr wrap="square" rtlCol="0">
            <a:spAutoFit/>
          </a:bodyPr>
          <a:lstStyle/>
          <a:p>
            <a:pPr marL="285750" indent="-285750">
              <a:buFont typeface="Arial"/>
              <a:buChar char="•"/>
              <a:defRPr/>
            </a:pPr>
            <a:r>
              <a:rPr lang="en-US" sz="2800" dirty="0" smtClean="0"/>
              <a:t>School librarians are capable </a:t>
            </a:r>
            <a:r>
              <a:rPr lang="en-US" sz="2800" dirty="0"/>
              <a:t>of designing an organization inquiry focused on problems in their </a:t>
            </a:r>
            <a:r>
              <a:rPr lang="en-US" sz="2800" dirty="0" smtClean="0"/>
              <a:t>practice; </a:t>
            </a:r>
          </a:p>
          <a:p>
            <a:pPr>
              <a:defRPr/>
            </a:pPr>
            <a:endParaRPr lang="en-US" sz="2800" dirty="0"/>
          </a:p>
          <a:p>
            <a:pPr marL="285750" indent="-285750">
              <a:buFont typeface="Arial"/>
              <a:buChar char="•"/>
              <a:defRPr/>
            </a:pPr>
            <a:r>
              <a:rPr lang="en-US" sz="2800" dirty="0" smtClean="0"/>
              <a:t>The </a:t>
            </a:r>
            <a:r>
              <a:rPr lang="en-US" sz="2800" dirty="0"/>
              <a:t>librarians retained their skills during </a:t>
            </a:r>
            <a:r>
              <a:rPr lang="en-US" sz="2800" dirty="0" smtClean="0"/>
              <a:t>Year 2 when </a:t>
            </a:r>
            <a:r>
              <a:rPr lang="en-US" sz="2800" dirty="0"/>
              <a:t>the study was </a:t>
            </a:r>
            <a:r>
              <a:rPr lang="en-US" sz="2800" dirty="0" smtClean="0"/>
              <a:t>replicated; The </a:t>
            </a:r>
            <a:r>
              <a:rPr lang="en-US" sz="2800" dirty="0"/>
              <a:t>total number of e-mails was </a:t>
            </a:r>
            <a:r>
              <a:rPr lang="en-US" sz="2800" dirty="0" smtClean="0"/>
              <a:t>21, </a:t>
            </a:r>
            <a:r>
              <a:rPr lang="en-US" sz="2800" dirty="0"/>
              <a:t>or </a:t>
            </a:r>
            <a:r>
              <a:rPr lang="en-US" sz="2800" dirty="0" smtClean="0"/>
              <a:t>10% of </a:t>
            </a:r>
            <a:r>
              <a:rPr lang="en-US" sz="2800" dirty="0"/>
              <a:t>the </a:t>
            </a:r>
            <a:r>
              <a:rPr lang="en-US" sz="2800" dirty="0" smtClean="0"/>
              <a:t>e</a:t>
            </a:r>
            <a:r>
              <a:rPr lang="en-US" sz="2800" dirty="0"/>
              <a:t>-</a:t>
            </a:r>
            <a:r>
              <a:rPr lang="en-US" sz="2800" dirty="0" smtClean="0"/>
              <a:t>mails in Year 1. </a:t>
            </a:r>
          </a:p>
          <a:p>
            <a:pPr marL="285750" indent="-285750">
              <a:buFont typeface="Arial"/>
              <a:buChar char="•"/>
              <a:defRPr/>
            </a:pPr>
            <a:endParaRPr lang="en-US" sz="2800" dirty="0"/>
          </a:p>
          <a:p>
            <a:pPr marL="285750" indent="-285750">
              <a:buFont typeface="Arial"/>
              <a:buChar char="•"/>
              <a:defRPr/>
            </a:pPr>
            <a:r>
              <a:rPr lang="en-US" sz="2800" dirty="0" smtClean="0"/>
              <a:t>No emails echoed concerns of Year 1 and none raised new concerns;</a:t>
            </a:r>
          </a:p>
          <a:p>
            <a:pPr marL="285750" indent="-285750">
              <a:buFont typeface="Arial"/>
              <a:buChar char="•"/>
              <a:defRPr/>
            </a:pPr>
            <a:endParaRPr lang="en-US" sz="2800" dirty="0"/>
          </a:p>
        </p:txBody>
      </p:sp>
    </p:spTree>
    <p:extLst>
      <p:ext uri="{BB962C8B-B14F-4D97-AF65-F5344CB8AC3E}">
        <p14:creationId xmlns:p14="http://schemas.microsoft.com/office/powerpoint/2010/main" val="725319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p:cNvSpPr>
            <a:spLocks noGrp="1"/>
          </p:cNvSpPr>
          <p:nvPr>
            <p:ph type="title"/>
          </p:nvPr>
        </p:nvSpPr>
        <p:spPr/>
        <p:txBody>
          <a:bodyPr>
            <a:normAutofit fontScale="90000"/>
          </a:bodyPr>
          <a:lstStyle/>
          <a:p>
            <a:r>
              <a:rPr lang="en-US" dirty="0" smtClean="0"/>
              <a:t>The problem with assessment</a:t>
            </a:r>
            <a:endParaRPr lang="en-US" dirty="0"/>
          </a:p>
        </p:txBody>
      </p:sp>
      <p:sp>
        <p:nvSpPr>
          <p:cNvPr id="32" name="Text Placeholder 31"/>
          <p:cNvSpPr>
            <a:spLocks noGrp="1"/>
          </p:cNvSpPr>
          <p:nvPr>
            <p:ph type="body" sz="quarter" idx="13"/>
          </p:nvPr>
        </p:nvSpPr>
        <p:spPr>
          <a:xfrm>
            <a:off x="304800" y="381000"/>
            <a:ext cx="8077200" cy="838200"/>
          </a:xfrm>
        </p:spPr>
        <p:txBody>
          <a:bodyPr>
            <a:noAutofit/>
          </a:bodyPr>
          <a:lstStyle/>
          <a:p>
            <a:r>
              <a:rPr lang="en-US" sz="2800" dirty="0" smtClean="0"/>
              <a:t>Program Assessment [Evaluation]</a:t>
            </a:r>
            <a:endParaRPr lang="en-US" sz="2800" dirty="0"/>
          </a:p>
        </p:txBody>
      </p:sp>
      <p:sp>
        <p:nvSpPr>
          <p:cNvPr id="3" name="Content Placeholder 2"/>
          <p:cNvSpPr>
            <a:spLocks noGrp="1"/>
          </p:cNvSpPr>
          <p:nvPr>
            <p:ph sz="quarter" idx="4294967295"/>
          </p:nvPr>
        </p:nvSpPr>
        <p:spPr>
          <a:xfrm>
            <a:off x="0" y="1219200"/>
            <a:ext cx="8686800" cy="5638800"/>
          </a:xfrm>
        </p:spPr>
        <p:txBody>
          <a:bodyPr>
            <a:normAutofit/>
          </a:bodyPr>
          <a:lstStyle/>
          <a:p>
            <a:pPr marL="342900" indent="-342900">
              <a:buFont typeface="Arial"/>
              <a:buChar char="•"/>
            </a:pPr>
            <a:r>
              <a:rPr lang="en-US" sz="2800" dirty="0" smtClean="0"/>
              <a:t>Lack of consensus for criteria for </a:t>
            </a:r>
            <a:r>
              <a:rPr lang="en-US" sz="2800" dirty="0"/>
              <a:t>the effectiveness </a:t>
            </a:r>
            <a:r>
              <a:rPr lang="en-US" sz="2800" dirty="0" smtClean="0"/>
              <a:t>of organizations (Cameron, 1978);</a:t>
            </a:r>
            <a:br>
              <a:rPr lang="en-US" sz="2800" dirty="0" smtClean="0"/>
            </a:br>
            <a:endParaRPr lang="en-US" sz="2800" dirty="0" smtClean="0"/>
          </a:p>
          <a:p>
            <a:pPr marL="342900" indent="-342900">
              <a:buFont typeface="Arial"/>
              <a:buChar char="•"/>
            </a:pPr>
            <a:r>
              <a:rPr lang="en-US" sz="2800" dirty="0" smtClean="0"/>
              <a:t>Lack of common vocabulary across library types;</a:t>
            </a:r>
            <a:br>
              <a:rPr lang="en-US" sz="2800" dirty="0" smtClean="0"/>
            </a:br>
            <a:endParaRPr lang="en-US" sz="2800" dirty="0" smtClean="0"/>
          </a:p>
          <a:p>
            <a:pPr marL="342900" indent="-342900">
              <a:buFont typeface="Arial"/>
              <a:buChar char="•"/>
            </a:pPr>
            <a:r>
              <a:rPr lang="en-US" sz="2800" dirty="0" smtClean="0"/>
              <a:t>Lack of consistency for defining what good programs look for digital collections and e-learning;</a:t>
            </a:r>
            <a:br>
              <a:rPr lang="en-US" sz="2800" dirty="0" smtClean="0"/>
            </a:br>
            <a:endParaRPr lang="en-US" sz="2800" dirty="0" smtClean="0"/>
          </a:p>
          <a:p>
            <a:pPr marL="342900" indent="-342900">
              <a:buFont typeface="Arial"/>
              <a:buChar char="•"/>
            </a:pPr>
            <a:r>
              <a:rPr lang="en-US" sz="2800" dirty="0" smtClean="0"/>
              <a:t>Lack inter-rater reliability and meaning of ratings;</a:t>
            </a:r>
            <a:br>
              <a:rPr lang="en-US" sz="2800" dirty="0" smtClean="0"/>
            </a:br>
            <a:endParaRPr lang="en-US" sz="2800" dirty="0" smtClean="0"/>
          </a:p>
          <a:p>
            <a:pPr marL="342900" indent="-342900">
              <a:buFont typeface="Arial"/>
              <a:buChar char="•"/>
            </a:pPr>
            <a:r>
              <a:rPr lang="en-US" sz="2800" b="1" dirty="0" smtClean="0">
                <a:solidFill>
                  <a:srgbClr val="FF6600"/>
                </a:solidFill>
              </a:rPr>
              <a:t>Shift in program assessment from inputs (collections) to outcomes (user satisfaction). (Hiller * Self, 2004)</a:t>
            </a:r>
          </a:p>
          <a:p>
            <a:pPr marL="342900" indent="-342900">
              <a:buFont typeface="Arial"/>
              <a:buChar char="•"/>
            </a:pPr>
            <a:endParaRPr lang="en-US" sz="2800" dirty="0" smtClean="0"/>
          </a:p>
          <a:p>
            <a:pPr marL="342900" indent="-342900">
              <a:buFont typeface="Arial"/>
              <a:buChar char="•"/>
            </a:pPr>
            <a:endParaRPr lang="en-US" sz="2600" dirty="0" smtClean="0"/>
          </a:p>
          <a:p>
            <a:pPr marL="342900" indent="-342900">
              <a:buFont typeface="Arial"/>
              <a:buChar char="•"/>
            </a:pPr>
            <a:endParaRPr lang="en-US" sz="2400" dirty="0"/>
          </a:p>
        </p:txBody>
      </p:sp>
      <p:sp>
        <p:nvSpPr>
          <p:cNvPr id="5" name="Content Placeholder 4"/>
          <p:cNvSpPr>
            <a:spLocks noGrp="1"/>
          </p:cNvSpPr>
          <p:nvPr>
            <p:ph sz="quarter" idx="4294967295"/>
          </p:nvPr>
        </p:nvSpPr>
        <p:spPr>
          <a:xfrm>
            <a:off x="8534400" y="1182688"/>
            <a:ext cx="609600" cy="5675312"/>
          </a:xfrm>
        </p:spPr>
        <p:txBody>
          <a:bodyPr>
            <a:normAutofit/>
          </a:bodyPr>
          <a:lstStyle/>
          <a:p>
            <a:endParaRPr lang="en-US" sz="2400" dirty="0" smtClean="0"/>
          </a:p>
          <a:p>
            <a:pPr marL="171450" indent="-171450">
              <a:buFont typeface="Arial"/>
              <a:buChar char="•"/>
            </a:pPr>
            <a:endParaRPr lang="en-US" sz="2400" dirty="0" smtClean="0"/>
          </a:p>
          <a:p>
            <a:pPr marL="171450" indent="-171450">
              <a:buFont typeface="Arial"/>
              <a:buChar char="•"/>
            </a:pPr>
            <a:endParaRPr lang="en-US" sz="2400" dirty="0"/>
          </a:p>
        </p:txBody>
      </p:sp>
    </p:spTree>
    <p:extLst>
      <p:ext uri="{BB962C8B-B14F-4D97-AF65-F5344CB8AC3E}">
        <p14:creationId xmlns:p14="http://schemas.microsoft.com/office/powerpoint/2010/main" val="2570759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findingd</a:t>
            </a:r>
            <a:endParaRPr lang="en-US" dirty="0"/>
          </a:p>
        </p:txBody>
      </p:sp>
      <p:sp>
        <p:nvSpPr>
          <p:cNvPr id="3" name="Text Placeholder 2"/>
          <p:cNvSpPr>
            <a:spLocks noGrp="1"/>
          </p:cNvSpPr>
          <p:nvPr>
            <p:ph type="body" sz="quarter" idx="13"/>
          </p:nvPr>
        </p:nvSpPr>
        <p:spPr>
          <a:xfrm>
            <a:off x="304800" y="381000"/>
            <a:ext cx="8077200" cy="838200"/>
          </a:xfrm>
        </p:spPr>
        <p:txBody>
          <a:bodyPr>
            <a:normAutofit/>
          </a:bodyPr>
          <a:lstStyle/>
          <a:p>
            <a:r>
              <a:rPr lang="en-US" sz="2800" dirty="0" smtClean="0"/>
              <a:t>Sustainability</a:t>
            </a:r>
            <a:endParaRPr lang="en-US" sz="2800" dirty="0"/>
          </a:p>
        </p:txBody>
      </p:sp>
      <p:sp>
        <p:nvSpPr>
          <p:cNvPr id="4" name="TextBox 3"/>
          <p:cNvSpPr txBox="1"/>
          <p:nvPr/>
        </p:nvSpPr>
        <p:spPr>
          <a:xfrm>
            <a:off x="381000" y="1295400"/>
            <a:ext cx="8001000" cy="5386090"/>
          </a:xfrm>
          <a:prstGeom prst="rect">
            <a:avLst/>
          </a:prstGeom>
          <a:noFill/>
        </p:spPr>
        <p:txBody>
          <a:bodyPr wrap="square" rtlCol="0">
            <a:spAutoFit/>
          </a:bodyPr>
          <a:lstStyle/>
          <a:p>
            <a:pPr marL="285750" indent="-285750">
              <a:buFont typeface="Arial"/>
              <a:buChar char="•"/>
              <a:defRPr/>
            </a:pPr>
            <a:r>
              <a:rPr lang="en-US" sz="2400" dirty="0"/>
              <a:t>Site visits and end-of-the-year debriefing session confirmed that the librarians had mastered their action research techniques and had successfully worked independently with little help.</a:t>
            </a:r>
            <a:br>
              <a:rPr lang="en-US" sz="2400" dirty="0"/>
            </a:br>
            <a:endParaRPr lang="en-US" sz="2400" dirty="0"/>
          </a:p>
          <a:p>
            <a:pPr marL="285750" indent="-285750">
              <a:buFont typeface="Arial"/>
              <a:buChar char="•"/>
              <a:defRPr/>
            </a:pPr>
            <a:r>
              <a:rPr lang="en-US" sz="2800" dirty="0"/>
              <a:t>In the 3</a:t>
            </a:r>
            <a:r>
              <a:rPr lang="en-US" sz="2800" baseline="30000" dirty="0"/>
              <a:t>rd</a:t>
            </a:r>
            <a:r>
              <a:rPr lang="en-US" sz="2800" dirty="0"/>
              <a:t> year of school librarians became action research mentors for teachers, expanding their sphere of influence in their schools. They were viewed district-wide as the experts in conducting action research. </a:t>
            </a:r>
          </a:p>
          <a:p>
            <a:pPr marL="285750" indent="-285750">
              <a:buFont typeface="Arial"/>
              <a:buChar char="•"/>
              <a:defRPr/>
            </a:pPr>
            <a:endParaRPr lang="en-US" sz="2800" dirty="0"/>
          </a:p>
          <a:p>
            <a:pPr marL="285750" indent="-285750">
              <a:buFont typeface="Arial"/>
              <a:buChar char="•"/>
              <a:defRPr/>
            </a:pPr>
            <a:r>
              <a:rPr lang="en-US" sz="2800" dirty="0"/>
              <a:t>In the 4</a:t>
            </a:r>
            <a:r>
              <a:rPr lang="en-US" sz="2800" baseline="30000" dirty="0"/>
              <a:t>th</a:t>
            </a:r>
            <a:r>
              <a:rPr lang="en-US" sz="2800" dirty="0"/>
              <a:t> year the multi-dimensional model became a train-the-trainer model that was self-sustaining.</a:t>
            </a:r>
          </a:p>
        </p:txBody>
      </p:sp>
    </p:spTree>
    <p:extLst>
      <p:ext uri="{BB962C8B-B14F-4D97-AF65-F5344CB8AC3E}">
        <p14:creationId xmlns:p14="http://schemas.microsoft.com/office/powerpoint/2010/main" val="36568595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for other types of libraries</a:t>
            </a:r>
            <a:endParaRPr lang="en-US" dirty="0"/>
          </a:p>
        </p:txBody>
      </p:sp>
      <p:sp>
        <p:nvSpPr>
          <p:cNvPr id="3" name="Text Placeholder 2"/>
          <p:cNvSpPr>
            <a:spLocks noGrp="1"/>
          </p:cNvSpPr>
          <p:nvPr>
            <p:ph type="body" sz="quarter" idx="13"/>
          </p:nvPr>
        </p:nvSpPr>
        <p:spPr>
          <a:xfrm>
            <a:off x="304800" y="152400"/>
            <a:ext cx="8077200" cy="914400"/>
          </a:xfrm>
        </p:spPr>
        <p:txBody>
          <a:bodyPr>
            <a:noAutofit/>
          </a:bodyPr>
          <a:lstStyle/>
          <a:p>
            <a:r>
              <a:rPr lang="en-US" sz="2800" dirty="0" smtClean="0"/>
              <a:t>Pre</a:t>
            </a:r>
            <a:r>
              <a:rPr lang="en-US" sz="2800" dirty="0"/>
              <a:t>-</a:t>
            </a:r>
            <a:r>
              <a:rPr lang="en-US" sz="2800" dirty="0" smtClean="0"/>
              <a:t>requisites for adopting the model in other types of libraries</a:t>
            </a:r>
            <a:endParaRPr lang="en-US" sz="2800" dirty="0"/>
          </a:p>
        </p:txBody>
      </p:sp>
      <p:sp>
        <p:nvSpPr>
          <p:cNvPr id="4" name="TextBox 3"/>
          <p:cNvSpPr txBox="1"/>
          <p:nvPr/>
        </p:nvSpPr>
        <p:spPr>
          <a:xfrm>
            <a:off x="0" y="1447800"/>
            <a:ext cx="8592427" cy="5170647"/>
          </a:xfrm>
          <a:prstGeom prst="rect">
            <a:avLst/>
          </a:prstGeom>
          <a:noFill/>
        </p:spPr>
        <p:txBody>
          <a:bodyPr wrap="square" rtlCol="0">
            <a:spAutoFit/>
          </a:bodyPr>
          <a:lstStyle/>
          <a:p>
            <a:pPr marL="457200" indent="-457200">
              <a:buFont typeface="Arial"/>
              <a:buChar char="•"/>
            </a:pPr>
            <a:r>
              <a:rPr lang="en-US" sz="2800" dirty="0" smtClean="0"/>
              <a:t>Identify mission as user-oriented, applying benefits accrued by the library user as the measure of success;</a:t>
            </a:r>
          </a:p>
          <a:p>
            <a:pPr marL="285750" indent="-285750">
              <a:buFont typeface="Arial"/>
              <a:buChar char="•"/>
            </a:pPr>
            <a:endParaRPr lang="en-US" sz="2000" dirty="0" smtClean="0"/>
          </a:p>
          <a:p>
            <a:pPr marL="457200" indent="-457200">
              <a:buFont typeface="Arial"/>
              <a:buChar char="•"/>
            </a:pPr>
            <a:r>
              <a:rPr lang="en-US" sz="2800" dirty="0" smtClean="0"/>
              <a:t>Identify purpose of assessment as improvement of program and professional performance; </a:t>
            </a:r>
          </a:p>
          <a:p>
            <a:pPr marL="285750" indent="-285750">
              <a:buFont typeface="Arial"/>
              <a:buChar char="•"/>
            </a:pPr>
            <a:endParaRPr lang="en-US" sz="2000" dirty="0" smtClean="0"/>
          </a:p>
          <a:p>
            <a:pPr marL="457200" indent="-457200">
              <a:buFont typeface="Arial"/>
              <a:buChar char="•"/>
            </a:pPr>
            <a:r>
              <a:rPr lang="en-US" sz="2800" dirty="0" smtClean="0"/>
              <a:t>Provide training for librarians in double-loop learning and action research;</a:t>
            </a:r>
          </a:p>
          <a:p>
            <a:endParaRPr lang="en-US" sz="2000" dirty="0"/>
          </a:p>
          <a:p>
            <a:pPr marL="457200" indent="-457200">
              <a:buFont typeface="Arial"/>
              <a:buChar char="•"/>
            </a:pPr>
            <a:r>
              <a:rPr lang="en-US" sz="2800" dirty="0" smtClean="0"/>
              <a:t>Take a formative, rather than summative approach to </a:t>
            </a:r>
            <a:r>
              <a:rPr lang="en-US" sz="2800" dirty="0" err="1" smtClean="0"/>
              <a:t>pe</a:t>
            </a:r>
            <a:r>
              <a:rPr lang="en-US" sz="2800" dirty="0" smtClean="0"/>
              <a:t> assessment of librarians that supports systematic feedback and continuous improvement. </a:t>
            </a:r>
            <a:r>
              <a:rPr lang="en-US" dirty="0"/>
              <a:t/>
            </a:r>
            <a:br>
              <a:rPr lang="en-US" dirty="0"/>
            </a:br>
            <a:r>
              <a:rPr lang="en-US" dirty="0" smtClean="0"/>
              <a:t> </a:t>
            </a:r>
            <a:endParaRPr lang="en-US" dirty="0"/>
          </a:p>
        </p:txBody>
      </p:sp>
    </p:spTree>
    <p:extLst>
      <p:ext uri="{BB962C8B-B14F-4D97-AF65-F5344CB8AC3E}">
        <p14:creationId xmlns:p14="http://schemas.microsoft.com/office/powerpoint/2010/main" val="11262524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Implicatons</a:t>
            </a:r>
            <a:r>
              <a:rPr lang="en-US" dirty="0" smtClean="0"/>
              <a:t> for other types of libraries</a:t>
            </a:r>
            <a:endParaRPr lang="en-US" dirty="0"/>
          </a:p>
        </p:txBody>
      </p:sp>
      <p:sp>
        <p:nvSpPr>
          <p:cNvPr id="3" name="Text Placeholder 2"/>
          <p:cNvSpPr>
            <a:spLocks noGrp="1"/>
          </p:cNvSpPr>
          <p:nvPr>
            <p:ph type="body" sz="quarter" idx="13"/>
          </p:nvPr>
        </p:nvSpPr>
        <p:spPr>
          <a:xfrm>
            <a:off x="304800" y="457200"/>
            <a:ext cx="8077200" cy="762000"/>
          </a:xfrm>
        </p:spPr>
        <p:txBody>
          <a:bodyPr>
            <a:normAutofit/>
          </a:bodyPr>
          <a:lstStyle/>
          <a:p>
            <a:r>
              <a:rPr lang="en-US" sz="2800" dirty="0" smtClean="0"/>
              <a:t>Recommendations for all types of libraries</a:t>
            </a:r>
            <a:endParaRPr lang="en-US" sz="2800" dirty="0"/>
          </a:p>
        </p:txBody>
      </p:sp>
      <p:sp>
        <p:nvSpPr>
          <p:cNvPr id="5" name="Rectangle 4"/>
          <p:cNvSpPr/>
          <p:nvPr/>
        </p:nvSpPr>
        <p:spPr>
          <a:xfrm>
            <a:off x="0" y="1164133"/>
            <a:ext cx="8458200" cy="5693867"/>
          </a:xfrm>
          <a:prstGeom prst="rect">
            <a:avLst/>
          </a:prstGeom>
        </p:spPr>
        <p:txBody>
          <a:bodyPr wrap="square">
            <a:spAutoFit/>
          </a:bodyPr>
          <a:lstStyle/>
          <a:p>
            <a:pPr marL="457200" indent="-457200">
              <a:buFont typeface="Arial"/>
              <a:buChar char="•"/>
            </a:pPr>
            <a:r>
              <a:rPr lang="en-US" sz="2800" dirty="0" smtClean="0"/>
              <a:t>Adopt an </a:t>
            </a:r>
            <a:r>
              <a:rPr lang="en-US" sz="2800" dirty="0"/>
              <a:t>interventionist strategy for developing </a:t>
            </a:r>
            <a:r>
              <a:rPr lang="en-US" sz="2800" dirty="0" smtClean="0"/>
              <a:t>a generic assessment </a:t>
            </a:r>
            <a:r>
              <a:rPr lang="en-US" sz="2800" dirty="0"/>
              <a:t>model </a:t>
            </a:r>
            <a:r>
              <a:rPr lang="en-US" sz="2800" dirty="0" smtClean="0"/>
              <a:t>that can </a:t>
            </a:r>
            <a:r>
              <a:rPr lang="en-US" sz="2800" dirty="0"/>
              <a:t>be adapted by any type of library to structure the use of feedback and the planning and implementation of change. </a:t>
            </a:r>
            <a:endParaRPr lang="en-US" sz="2800" dirty="0" smtClean="0"/>
          </a:p>
          <a:p>
            <a:endParaRPr lang="en-US" sz="2800" dirty="0"/>
          </a:p>
          <a:p>
            <a:pPr marL="285750" indent="-285750">
              <a:buFont typeface="Arial"/>
              <a:buChar char="•"/>
            </a:pPr>
            <a:r>
              <a:rPr lang="en-US" sz="2800" dirty="0" smtClean="0"/>
              <a:t>Consider changes in the library policies and procedures that align with the dynamic digital environment and may impact job descriptions;</a:t>
            </a:r>
          </a:p>
          <a:p>
            <a:pPr marL="285750" indent="-285750">
              <a:buFont typeface="Arial"/>
              <a:buChar char="•"/>
            </a:pPr>
            <a:endParaRPr lang="en-US" sz="2800" dirty="0" smtClean="0"/>
          </a:p>
          <a:p>
            <a:pPr marL="285750" indent="-285750">
              <a:buFont typeface="Arial"/>
              <a:buChar char="•"/>
            </a:pPr>
            <a:r>
              <a:rPr lang="en-US" sz="2800" dirty="0" smtClean="0"/>
              <a:t>Influence professional </a:t>
            </a:r>
            <a:r>
              <a:rPr lang="en-US" sz="2800" dirty="0"/>
              <a:t>organizations, accreditation agencies, and library educators and researchers </a:t>
            </a:r>
            <a:r>
              <a:rPr lang="en-US" sz="2800" dirty="0" smtClean="0"/>
              <a:t>to develop a research agenda </a:t>
            </a:r>
            <a:r>
              <a:rPr lang="en-US" sz="2800" dirty="0"/>
              <a:t>that focuses on assessing what </a:t>
            </a:r>
            <a:r>
              <a:rPr lang="en-US" sz="2800" dirty="0" smtClean="0"/>
              <a:t>matters in today’s world. </a:t>
            </a:r>
            <a:endParaRPr lang="en-US" sz="2800" dirty="0"/>
          </a:p>
        </p:txBody>
      </p:sp>
    </p:spTree>
    <p:extLst>
      <p:ext uri="{BB962C8B-B14F-4D97-AF65-F5344CB8AC3E}">
        <p14:creationId xmlns:p14="http://schemas.microsoft.com/office/powerpoint/2010/main" val="26311224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Methodological issues</a:t>
            </a:r>
            <a:endParaRPr lang="en-US" dirty="0"/>
          </a:p>
        </p:txBody>
      </p:sp>
      <p:sp>
        <p:nvSpPr>
          <p:cNvPr id="3" name="Text Placeholder 2"/>
          <p:cNvSpPr>
            <a:spLocks noGrp="1"/>
          </p:cNvSpPr>
          <p:nvPr>
            <p:ph type="body" sz="quarter" idx="13"/>
          </p:nvPr>
        </p:nvSpPr>
        <p:spPr>
          <a:xfrm>
            <a:off x="304800" y="381000"/>
            <a:ext cx="8077200" cy="838200"/>
          </a:xfrm>
        </p:spPr>
        <p:txBody>
          <a:bodyPr>
            <a:normAutofit/>
          </a:bodyPr>
          <a:lstStyle/>
          <a:p>
            <a:r>
              <a:rPr lang="en-US" sz="2800" dirty="0" smtClean="0"/>
              <a:t>Conclusion</a:t>
            </a:r>
            <a:endParaRPr lang="en-US" sz="2800" dirty="0"/>
          </a:p>
        </p:txBody>
      </p:sp>
      <p:sp>
        <p:nvSpPr>
          <p:cNvPr id="5" name="TextBox 4"/>
          <p:cNvSpPr txBox="1"/>
          <p:nvPr/>
        </p:nvSpPr>
        <p:spPr>
          <a:xfrm>
            <a:off x="152400" y="1219200"/>
            <a:ext cx="8534400" cy="6801862"/>
          </a:xfrm>
          <a:prstGeom prst="rect">
            <a:avLst/>
          </a:prstGeom>
          <a:noFill/>
        </p:spPr>
        <p:txBody>
          <a:bodyPr wrap="square" rtlCol="0">
            <a:spAutoFit/>
          </a:bodyPr>
          <a:lstStyle/>
          <a:p>
            <a:r>
              <a:rPr lang="en-US" sz="2800" dirty="0" smtClean="0"/>
              <a:t>Further research is needed other models</a:t>
            </a:r>
          </a:p>
          <a:p>
            <a:pPr marL="342900" indent="-342900">
              <a:buFont typeface="Arial"/>
              <a:buChar char="•"/>
            </a:pPr>
            <a:r>
              <a:rPr lang="en-US" sz="2800" dirty="0" smtClean="0"/>
              <a:t>Instructional models provide a research environment for qualitative research;</a:t>
            </a:r>
            <a:endParaRPr lang="en-US" sz="2800" dirty="0"/>
          </a:p>
          <a:p>
            <a:pPr marL="342900" indent="-342900">
              <a:buFont typeface="Arial"/>
              <a:buChar char="•"/>
            </a:pPr>
            <a:r>
              <a:rPr lang="en-US" sz="2800" dirty="0" smtClean="0"/>
              <a:t>Interdisciplinary research generates Issues with terminology;</a:t>
            </a:r>
            <a:endParaRPr lang="en-US" sz="2800" dirty="0"/>
          </a:p>
          <a:p>
            <a:pPr marL="342900" indent="-342900">
              <a:buFont typeface="Arial"/>
              <a:buChar char="•"/>
            </a:pPr>
            <a:r>
              <a:rPr lang="en-US" sz="2800" dirty="0" smtClean="0"/>
              <a:t>How do we move from small scale ethnographic research to larger models that generate quantifiable data?</a:t>
            </a:r>
          </a:p>
          <a:p>
            <a:pPr marL="342900" indent="-342900">
              <a:buFont typeface="Arial"/>
              <a:buChar char="•"/>
            </a:pPr>
            <a:r>
              <a:rPr lang="en-US" sz="2800" dirty="0" smtClean="0"/>
              <a:t>Methods for assessing librarian performance are tied to an </a:t>
            </a:r>
            <a:r>
              <a:rPr lang="en-US" sz="2800" b="1" dirty="0" smtClean="0"/>
              <a:t>observable , sustained library service;</a:t>
            </a:r>
          </a:p>
          <a:p>
            <a:pPr marL="342900" indent="-342900">
              <a:buFont typeface="Arial"/>
              <a:buChar char="•"/>
            </a:pPr>
            <a:r>
              <a:rPr lang="en-US" sz="2800" dirty="0" smtClean="0"/>
              <a:t>Methods for assessing a library program are tied to an </a:t>
            </a:r>
            <a:r>
              <a:rPr lang="en-US" sz="2800" b="1" dirty="0" smtClean="0"/>
              <a:t>observable outcome that is measured in terms of the library user.</a:t>
            </a:r>
            <a:endParaRPr lang="en-US" sz="2800" b="1" dirty="0"/>
          </a:p>
          <a:p>
            <a:pPr marL="342900" indent="-342900">
              <a:buFont typeface="Arial"/>
              <a:buChar char="•"/>
            </a:pPr>
            <a:endParaRPr lang="en-US" sz="2400" dirty="0" smtClean="0"/>
          </a:p>
          <a:p>
            <a:endParaRPr lang="en-US" sz="2400" dirty="0" err="1" smtClean="0"/>
          </a:p>
          <a:p>
            <a:endParaRPr lang="en-US" sz="2400" dirty="0"/>
          </a:p>
        </p:txBody>
      </p:sp>
    </p:spTree>
    <p:extLst>
      <p:ext uri="{BB962C8B-B14F-4D97-AF65-F5344CB8AC3E}">
        <p14:creationId xmlns:p14="http://schemas.microsoft.com/office/powerpoint/2010/main" val="11194609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Text Placeholder 2"/>
          <p:cNvSpPr>
            <a:spLocks noGrp="1"/>
          </p:cNvSpPr>
          <p:nvPr>
            <p:ph type="body" sz="quarter" idx="13"/>
          </p:nvPr>
        </p:nvSpPr>
        <p:spPr>
          <a:xfrm>
            <a:off x="304800" y="381000"/>
            <a:ext cx="8077200" cy="838200"/>
          </a:xfrm>
        </p:spPr>
        <p:txBody>
          <a:bodyPr>
            <a:normAutofit/>
          </a:bodyPr>
          <a:lstStyle/>
          <a:p>
            <a:endParaRPr lang="en-US" sz="2400" dirty="0"/>
          </a:p>
        </p:txBody>
      </p:sp>
      <p:sp>
        <p:nvSpPr>
          <p:cNvPr id="4" name="TextBox 3"/>
          <p:cNvSpPr txBox="1"/>
          <p:nvPr/>
        </p:nvSpPr>
        <p:spPr>
          <a:xfrm>
            <a:off x="1371600" y="2209800"/>
            <a:ext cx="5486400" cy="769441"/>
          </a:xfrm>
          <a:prstGeom prst="rect">
            <a:avLst/>
          </a:prstGeom>
          <a:noFill/>
        </p:spPr>
        <p:txBody>
          <a:bodyPr wrap="square" rtlCol="0">
            <a:spAutoFit/>
          </a:bodyPr>
          <a:lstStyle/>
          <a:p>
            <a:pPr algn="ctr"/>
            <a:r>
              <a:rPr lang="en-US" sz="4400" dirty="0" err="1" smtClean="0"/>
              <a:t>Hvala</a:t>
            </a:r>
            <a:endParaRPr lang="en-US" sz="4400" dirty="0"/>
          </a:p>
        </p:txBody>
      </p:sp>
    </p:spTree>
    <p:extLst>
      <p:ext uri="{BB962C8B-B14F-4D97-AF65-F5344CB8AC3E}">
        <p14:creationId xmlns:p14="http://schemas.microsoft.com/office/powerpoint/2010/main" val="12209895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p:cNvSpPr>
            <a:spLocks noGrp="1"/>
          </p:cNvSpPr>
          <p:nvPr>
            <p:ph type="title"/>
          </p:nvPr>
        </p:nvSpPr>
        <p:spPr/>
        <p:txBody>
          <a:bodyPr>
            <a:normAutofit fontScale="90000"/>
          </a:bodyPr>
          <a:lstStyle/>
          <a:p>
            <a:r>
              <a:rPr lang="en-US" dirty="0" smtClean="0"/>
              <a:t>The primary study: organizational learning theory</a:t>
            </a:r>
            <a:endParaRPr lang="en-US" dirty="0"/>
          </a:p>
        </p:txBody>
      </p:sp>
      <p:sp>
        <p:nvSpPr>
          <p:cNvPr id="32" name="Text Placeholder 31"/>
          <p:cNvSpPr>
            <a:spLocks noGrp="1"/>
          </p:cNvSpPr>
          <p:nvPr>
            <p:ph type="body" sz="quarter" idx="13"/>
          </p:nvPr>
        </p:nvSpPr>
        <p:spPr>
          <a:xfrm>
            <a:off x="304800" y="381000"/>
            <a:ext cx="8077200" cy="762000"/>
          </a:xfrm>
        </p:spPr>
        <p:txBody>
          <a:bodyPr>
            <a:normAutofit lnSpcReduction="10000"/>
          </a:bodyPr>
          <a:lstStyle/>
          <a:p>
            <a:r>
              <a:rPr lang="en-US" sz="2400" dirty="0" smtClean="0"/>
              <a:t>The design process for developing and implementing the </a:t>
            </a:r>
            <a:r>
              <a:rPr lang="en-US" sz="2400" dirty="0" err="1" smtClean="0"/>
              <a:t>mulit</a:t>
            </a:r>
            <a:r>
              <a:rPr lang="en-US" sz="2400" dirty="0" smtClean="0"/>
              <a:t>-dimensional model (</a:t>
            </a:r>
            <a:r>
              <a:rPr lang="en-US" sz="2400" dirty="0" err="1" smtClean="0"/>
              <a:t>Argyris</a:t>
            </a:r>
            <a:r>
              <a:rPr lang="en-US" sz="2400" dirty="0" smtClean="0"/>
              <a:t> &amp; </a:t>
            </a:r>
            <a:r>
              <a:rPr lang="en-US" sz="2400" dirty="0" err="1" smtClean="0"/>
              <a:t>Schön</a:t>
            </a:r>
            <a:r>
              <a:rPr lang="en-US" sz="2400" dirty="0" smtClean="0"/>
              <a:t>, 1978, p. 220-1)</a:t>
            </a:r>
            <a:endParaRPr lang="en-US" sz="2400" dirty="0"/>
          </a:p>
        </p:txBody>
      </p:sp>
      <p:sp>
        <p:nvSpPr>
          <p:cNvPr id="3" name="Rectangle 2"/>
          <p:cNvSpPr/>
          <p:nvPr/>
        </p:nvSpPr>
        <p:spPr>
          <a:xfrm>
            <a:off x="0" y="1143000"/>
            <a:ext cx="8686800" cy="6370974"/>
          </a:xfrm>
          <a:prstGeom prst="rect">
            <a:avLst/>
          </a:prstGeom>
        </p:spPr>
        <p:txBody>
          <a:bodyPr wrap="square">
            <a:spAutoFit/>
          </a:bodyPr>
          <a:lstStyle/>
          <a:p>
            <a:pPr lvl="0"/>
            <a:r>
              <a:rPr lang="en-US" sz="2400" b="1" dirty="0" smtClean="0"/>
              <a:t>Mapping </a:t>
            </a:r>
            <a:r>
              <a:rPr lang="en-US" sz="2400" b="1" dirty="0"/>
              <a:t>the problem as workers see it.</a:t>
            </a:r>
            <a:r>
              <a:rPr lang="en-US" sz="2400" dirty="0"/>
              <a:t> Educators define an operational problem in their instructional practice</a:t>
            </a:r>
            <a:r>
              <a:rPr lang="en-US" sz="2400" dirty="0" smtClean="0"/>
              <a:t>.</a:t>
            </a:r>
            <a:br>
              <a:rPr lang="en-US" sz="2400" dirty="0" smtClean="0"/>
            </a:br>
            <a:r>
              <a:rPr lang="en-US" sz="2400" b="1" dirty="0" smtClean="0"/>
              <a:t>Internalizing </a:t>
            </a:r>
            <a:r>
              <a:rPr lang="en-US" sz="2400" b="1" dirty="0"/>
              <a:t>of the map.</a:t>
            </a:r>
            <a:r>
              <a:rPr lang="en-US" sz="2400" dirty="0"/>
              <a:t> R</a:t>
            </a:r>
            <a:r>
              <a:rPr lang="en-US" sz="2400" dirty="0" smtClean="0"/>
              <a:t>esearcher </a:t>
            </a:r>
            <a:r>
              <a:rPr lang="en-US" sz="2400" dirty="0"/>
              <a:t>delivers </a:t>
            </a:r>
            <a:r>
              <a:rPr lang="en-US" sz="2400" dirty="0" smtClean="0"/>
              <a:t>workshops, </a:t>
            </a:r>
            <a:r>
              <a:rPr lang="en-US" sz="2400" dirty="0"/>
              <a:t>ongoing support to help educators to develop a </a:t>
            </a:r>
            <a:r>
              <a:rPr lang="en-US" sz="2400" dirty="0" smtClean="0"/>
              <a:t>plan </a:t>
            </a:r>
            <a:r>
              <a:rPr lang="en-US" sz="2400" dirty="0"/>
              <a:t>that conforms to the multi-dimensional model, for which they took responsibility. </a:t>
            </a:r>
            <a:r>
              <a:rPr lang="en-US" sz="2400" dirty="0" smtClean="0"/>
              <a:t>(Theories in action)</a:t>
            </a:r>
            <a:endParaRPr lang="en-US" sz="2400" b="1" dirty="0" smtClean="0"/>
          </a:p>
          <a:p>
            <a:pPr lvl="0"/>
            <a:r>
              <a:rPr lang="en-US" sz="2400" b="1" dirty="0" smtClean="0"/>
              <a:t>Testing </a:t>
            </a:r>
            <a:r>
              <a:rPr lang="en-US" sz="2400" b="1" dirty="0"/>
              <a:t>the model.</a:t>
            </a:r>
            <a:r>
              <a:rPr lang="en-US" sz="2400" dirty="0"/>
              <a:t>  The primary study tested the multi-dimensional model to determine whether testable predictions can be derived from the map, i.e., the multi-dimensional model. If predictions were not accurate, they were revised. </a:t>
            </a:r>
          </a:p>
          <a:p>
            <a:pPr lvl="0"/>
            <a:r>
              <a:rPr lang="en-US" sz="2400" b="1" dirty="0"/>
              <a:t>Inventing solutions. </a:t>
            </a:r>
            <a:r>
              <a:rPr lang="en-US" sz="2400" dirty="0"/>
              <a:t>Educators created solutions to learning problems using formative assessments (AT) and interventions (GI) at the learner’s point of need. </a:t>
            </a:r>
            <a:endParaRPr lang="en-US" sz="2400" dirty="0" smtClean="0"/>
          </a:p>
          <a:p>
            <a:r>
              <a:rPr lang="en-US" sz="2400" b="1" dirty="0"/>
              <a:t>Producing the intervention.</a:t>
            </a:r>
            <a:r>
              <a:rPr lang="en-US" sz="2400" dirty="0"/>
              <a:t> The researcher trained the educators in action research as a reflective intervention to continuously improve their teaching.</a:t>
            </a:r>
          </a:p>
          <a:p>
            <a:pPr lvl="0"/>
            <a:endParaRPr lang="en-US" sz="2400" dirty="0"/>
          </a:p>
        </p:txBody>
      </p:sp>
    </p:spTree>
    <p:extLst>
      <p:ext uri="{BB962C8B-B14F-4D97-AF65-F5344CB8AC3E}">
        <p14:creationId xmlns:p14="http://schemas.microsoft.com/office/powerpoint/2010/main" val="2570759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p:txBody>
          <a:bodyPr>
            <a:normAutofit fontScale="90000"/>
          </a:bodyPr>
          <a:lstStyle/>
          <a:p>
            <a:endParaRPr lang="en-US"/>
          </a:p>
        </p:txBody>
      </p:sp>
      <p:sp>
        <p:nvSpPr>
          <p:cNvPr id="30" name="Text Placeholder 29"/>
          <p:cNvSpPr>
            <a:spLocks noGrp="1"/>
          </p:cNvSpPr>
          <p:nvPr>
            <p:ph type="body" sz="quarter" idx="13"/>
          </p:nvPr>
        </p:nvSpPr>
        <p:spPr>
          <a:xfrm>
            <a:off x="304800" y="381000"/>
            <a:ext cx="8077200" cy="685800"/>
          </a:xfrm>
          <a:ln>
            <a:solidFill>
              <a:schemeClr val="accent2"/>
            </a:solidFill>
          </a:ln>
        </p:spPr>
        <p:txBody>
          <a:bodyPr>
            <a:noAutofit/>
          </a:bodyPr>
          <a:lstStyle/>
          <a:p>
            <a:r>
              <a:rPr lang="en-US" sz="2800" dirty="0"/>
              <a:t>T</a:t>
            </a:r>
            <a:r>
              <a:rPr lang="en-US" sz="2800" dirty="0" smtClean="0"/>
              <a:t>erminology</a:t>
            </a:r>
            <a:endParaRPr lang="en-US" sz="2800" dirty="0"/>
          </a:p>
        </p:txBody>
      </p:sp>
      <p:sp>
        <p:nvSpPr>
          <p:cNvPr id="31" name="TextBox 30"/>
          <p:cNvSpPr txBox="1"/>
          <p:nvPr/>
        </p:nvSpPr>
        <p:spPr>
          <a:xfrm>
            <a:off x="838200" y="1219200"/>
            <a:ext cx="6781800" cy="5909309"/>
          </a:xfrm>
          <a:prstGeom prst="rect">
            <a:avLst/>
          </a:prstGeom>
          <a:noFill/>
        </p:spPr>
        <p:txBody>
          <a:bodyPr wrap="square" rtlCol="0">
            <a:spAutoFit/>
          </a:bodyPr>
          <a:lstStyle/>
          <a:p>
            <a:r>
              <a:rPr lang="en-US" sz="2400" dirty="0" smtClean="0"/>
              <a:t>Assessment and evaluation</a:t>
            </a:r>
          </a:p>
          <a:p>
            <a:endParaRPr lang="en-US" sz="2400" dirty="0"/>
          </a:p>
          <a:p>
            <a:r>
              <a:rPr lang="en-US" sz="2400" dirty="0"/>
              <a:t>Formative and summative assessment</a:t>
            </a:r>
          </a:p>
          <a:p>
            <a:endParaRPr lang="en-US" sz="2400" dirty="0" smtClean="0"/>
          </a:p>
          <a:p>
            <a:r>
              <a:rPr lang="en-US" sz="2400" dirty="0" smtClean="0"/>
              <a:t>Program and performance assessment</a:t>
            </a:r>
          </a:p>
          <a:p>
            <a:endParaRPr lang="en-US" sz="2400" dirty="0"/>
          </a:p>
          <a:p>
            <a:r>
              <a:rPr lang="en-US" sz="2400" dirty="0" smtClean="0"/>
              <a:t>Inquiry, action research and formal research</a:t>
            </a:r>
          </a:p>
          <a:p>
            <a:endParaRPr lang="en-US" sz="2400" dirty="0"/>
          </a:p>
          <a:p>
            <a:r>
              <a:rPr lang="en-US" sz="2400" dirty="0" smtClean="0"/>
              <a:t>Evidence and data</a:t>
            </a:r>
          </a:p>
          <a:p>
            <a:endParaRPr lang="en-US" sz="2400" dirty="0"/>
          </a:p>
          <a:p>
            <a:r>
              <a:rPr lang="en-US" sz="2400" dirty="0" smtClean="0"/>
              <a:t>Outputs and outcomes</a:t>
            </a:r>
          </a:p>
          <a:p>
            <a:endParaRPr lang="en-US" sz="2400" dirty="0"/>
          </a:p>
          <a:p>
            <a:r>
              <a:rPr lang="en-US" sz="2400" dirty="0" smtClean="0"/>
              <a:t>Primary study and post-study analysis</a:t>
            </a:r>
          </a:p>
          <a:p>
            <a:endParaRPr lang="en-US" sz="2400" dirty="0"/>
          </a:p>
          <a:p>
            <a:endParaRPr lang="en-US" sz="2400" dirty="0"/>
          </a:p>
          <a:p>
            <a:endParaRPr lang="en-US" dirty="0"/>
          </a:p>
        </p:txBody>
      </p:sp>
    </p:spTree>
    <p:extLst>
      <p:ext uri="{BB962C8B-B14F-4D97-AF65-F5344CB8AC3E}">
        <p14:creationId xmlns:p14="http://schemas.microsoft.com/office/powerpoint/2010/main" val="3571949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Problems with assessment</a:t>
            </a:r>
            <a:endParaRPr lang="en-US" dirty="0"/>
          </a:p>
        </p:txBody>
      </p:sp>
      <p:sp>
        <p:nvSpPr>
          <p:cNvPr id="8" name="Text Placeholder 7"/>
          <p:cNvSpPr>
            <a:spLocks noGrp="1"/>
          </p:cNvSpPr>
          <p:nvPr>
            <p:ph type="body" sz="quarter" idx="13"/>
          </p:nvPr>
        </p:nvSpPr>
        <p:spPr>
          <a:xfrm>
            <a:off x="304800" y="381000"/>
            <a:ext cx="8077200" cy="914400"/>
          </a:xfrm>
        </p:spPr>
        <p:txBody>
          <a:bodyPr>
            <a:normAutofit/>
          </a:bodyPr>
          <a:lstStyle/>
          <a:p>
            <a:r>
              <a:rPr lang="en-US" sz="2800" dirty="0" smtClean="0"/>
              <a:t>Performance Assessment [Evaluation]</a:t>
            </a:r>
            <a:endParaRPr lang="en-US" sz="2800" dirty="0"/>
          </a:p>
        </p:txBody>
      </p:sp>
      <p:sp>
        <p:nvSpPr>
          <p:cNvPr id="9" name="TextBox 8"/>
          <p:cNvSpPr txBox="1"/>
          <p:nvPr/>
        </p:nvSpPr>
        <p:spPr>
          <a:xfrm>
            <a:off x="0" y="1295400"/>
            <a:ext cx="8534400" cy="5693867"/>
          </a:xfrm>
          <a:prstGeom prst="rect">
            <a:avLst/>
          </a:prstGeom>
          <a:noFill/>
        </p:spPr>
        <p:txBody>
          <a:bodyPr wrap="square" rtlCol="0">
            <a:spAutoFit/>
          </a:bodyPr>
          <a:lstStyle/>
          <a:p>
            <a:pPr marL="171450" indent="-171450">
              <a:buFont typeface="Arial"/>
              <a:buChar char="•"/>
            </a:pPr>
            <a:r>
              <a:rPr lang="en-US" sz="2800" dirty="0"/>
              <a:t>Top-down, one-size-fits-all systems ignore the importance of workplace context; </a:t>
            </a:r>
            <a:r>
              <a:rPr lang="en-US" sz="2800" dirty="0" smtClean="0"/>
              <a:t/>
            </a:r>
            <a:br>
              <a:rPr lang="en-US" sz="2800" dirty="0" smtClean="0"/>
            </a:br>
            <a:endParaRPr lang="en-US" sz="2800" dirty="0"/>
          </a:p>
          <a:p>
            <a:pPr marL="171450" indent="-171450">
              <a:buFont typeface="Arial"/>
              <a:buChar char="•"/>
            </a:pPr>
            <a:r>
              <a:rPr lang="en-US" sz="2800" dirty="0"/>
              <a:t>Adversarial climate inhibits honest discourse, culture of continuous improvement</a:t>
            </a:r>
            <a:r>
              <a:rPr lang="en-US" sz="2800" dirty="0" smtClean="0"/>
              <a:t>;</a:t>
            </a:r>
            <a:br>
              <a:rPr lang="en-US" sz="2800" dirty="0" smtClean="0"/>
            </a:br>
            <a:endParaRPr lang="en-US" sz="2800" dirty="0"/>
          </a:p>
          <a:p>
            <a:pPr marL="171450" indent="-171450">
              <a:buFont typeface="Arial"/>
              <a:buChar char="•"/>
            </a:pPr>
            <a:r>
              <a:rPr lang="en-US" sz="2800" dirty="0"/>
              <a:t>Industrial assessment model (Taylor, 1911) based on scientific management theory focuses on efficiency and distrusts workers</a:t>
            </a:r>
            <a:r>
              <a:rPr lang="en-US" sz="2800" dirty="0" smtClean="0"/>
              <a:t>;</a:t>
            </a:r>
            <a:br>
              <a:rPr lang="en-US" sz="2800" dirty="0" smtClean="0"/>
            </a:br>
            <a:endParaRPr lang="en-US" sz="2800" dirty="0"/>
          </a:p>
          <a:p>
            <a:pPr marL="171450" indent="-171450">
              <a:buFont typeface="Arial"/>
              <a:buChar char="•"/>
            </a:pPr>
            <a:r>
              <a:rPr lang="en-US" sz="2800" b="1" dirty="0">
                <a:solidFill>
                  <a:srgbClr val="FF6600"/>
                </a:solidFill>
              </a:rPr>
              <a:t>“Knowledge worker” defines worker as participant in reflective process that leads to action and values-based organizational vision. (</a:t>
            </a:r>
            <a:r>
              <a:rPr lang="en-US" sz="2800" b="1" dirty="0" err="1">
                <a:solidFill>
                  <a:srgbClr val="FF6600"/>
                </a:solidFill>
              </a:rPr>
              <a:t>Drucker</a:t>
            </a:r>
            <a:r>
              <a:rPr lang="en-US" sz="2800" b="1" dirty="0">
                <a:solidFill>
                  <a:srgbClr val="FF6600"/>
                </a:solidFill>
              </a:rPr>
              <a:t>, 1959)</a:t>
            </a:r>
          </a:p>
        </p:txBody>
      </p:sp>
    </p:spTree>
    <p:extLst>
      <p:ext uri="{BB962C8B-B14F-4D97-AF65-F5344CB8AC3E}">
        <p14:creationId xmlns:p14="http://schemas.microsoft.com/office/powerpoint/2010/main" val="4157926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p:cNvSpPr>
            <a:spLocks noGrp="1"/>
          </p:cNvSpPr>
          <p:nvPr>
            <p:ph type="title"/>
          </p:nvPr>
        </p:nvSpPr>
        <p:spPr/>
        <p:txBody>
          <a:bodyPr>
            <a:normAutofit fontScale="90000"/>
          </a:bodyPr>
          <a:lstStyle/>
          <a:p>
            <a:r>
              <a:rPr lang="en-US" dirty="0" smtClean="0"/>
              <a:t>Connecting performance and </a:t>
            </a:r>
            <a:r>
              <a:rPr lang="en-US" dirty="0" err="1" smtClean="0"/>
              <a:t>prgram</a:t>
            </a:r>
            <a:r>
              <a:rPr lang="en-US" dirty="0" smtClean="0"/>
              <a:t> assessment</a:t>
            </a:r>
            <a:endParaRPr lang="en-US" dirty="0"/>
          </a:p>
        </p:txBody>
      </p:sp>
      <p:sp>
        <p:nvSpPr>
          <p:cNvPr id="32" name="Text Placeholder 31"/>
          <p:cNvSpPr>
            <a:spLocks noGrp="1"/>
          </p:cNvSpPr>
          <p:nvPr>
            <p:ph type="body" sz="quarter" idx="13"/>
          </p:nvPr>
        </p:nvSpPr>
        <p:spPr>
          <a:xfrm>
            <a:off x="304800" y="152400"/>
            <a:ext cx="8077200" cy="1295400"/>
          </a:xfrm>
        </p:spPr>
        <p:txBody>
          <a:bodyPr>
            <a:normAutofit/>
          </a:bodyPr>
          <a:lstStyle/>
          <a:p>
            <a:r>
              <a:rPr lang="en-US" sz="3600" dirty="0" smtClean="0"/>
              <a:t>Assessing in the age of the knowledge worker </a:t>
            </a:r>
          </a:p>
          <a:p>
            <a:pPr marL="285750" indent="-285750">
              <a:buFont typeface="Arial"/>
              <a:buChar char="•"/>
            </a:pPr>
            <a:endParaRPr lang="en-US" sz="3600" dirty="0"/>
          </a:p>
          <a:p>
            <a:endParaRPr lang="en-US" sz="2800" dirty="0"/>
          </a:p>
        </p:txBody>
      </p:sp>
      <p:sp>
        <p:nvSpPr>
          <p:cNvPr id="2" name="TextBox 1"/>
          <p:cNvSpPr txBox="1"/>
          <p:nvPr/>
        </p:nvSpPr>
        <p:spPr>
          <a:xfrm>
            <a:off x="0" y="1447800"/>
            <a:ext cx="8839200" cy="6986527"/>
          </a:xfrm>
          <a:prstGeom prst="rect">
            <a:avLst/>
          </a:prstGeom>
          <a:noFill/>
        </p:spPr>
        <p:txBody>
          <a:bodyPr wrap="square" rtlCol="0">
            <a:spAutoFit/>
          </a:bodyPr>
          <a:lstStyle/>
          <a:p>
            <a:r>
              <a:rPr lang="en-US" sz="2800" b="1" dirty="0" smtClean="0"/>
              <a:t>Management by Objectives </a:t>
            </a:r>
            <a:r>
              <a:rPr lang="en-US" sz="2800" dirty="0" smtClean="0"/>
              <a:t>uses workers’ goals, objectives to structure assessment;</a:t>
            </a:r>
            <a:r>
              <a:rPr lang="en-US" sz="2000" dirty="0" smtClean="0"/>
              <a:t>(</a:t>
            </a:r>
            <a:r>
              <a:rPr lang="en-US" sz="2000" dirty="0" err="1"/>
              <a:t>Drucker</a:t>
            </a:r>
            <a:r>
              <a:rPr lang="en-US" sz="2000" dirty="0"/>
              <a:t>, 1994; Odiorne</a:t>
            </a:r>
            <a:r>
              <a:rPr lang="en-US" sz="2000" dirty="0" smtClean="0"/>
              <a:t>,1954) </a:t>
            </a:r>
          </a:p>
          <a:p>
            <a:r>
              <a:rPr lang="en-US" sz="2800" b="1" dirty="0" smtClean="0"/>
              <a:t>Strategic Planning</a:t>
            </a:r>
            <a:r>
              <a:rPr lang="en-US" sz="2800" b="1" dirty="0"/>
              <a:t> </a:t>
            </a:r>
            <a:r>
              <a:rPr lang="en-US" sz="2800" dirty="0" smtClean="0"/>
              <a:t>… </a:t>
            </a:r>
            <a:r>
              <a:rPr lang="en-US" sz="2800" dirty="0"/>
              <a:t>the continuous process of making </a:t>
            </a:r>
            <a:r>
              <a:rPr lang="en-US" sz="2800" dirty="0" smtClean="0"/>
              <a:t>entrepreneurial </a:t>
            </a:r>
            <a:r>
              <a:rPr lang="en-US" sz="2800" dirty="0"/>
              <a:t>(risk-taking) </a:t>
            </a:r>
            <a:r>
              <a:rPr lang="en-US" sz="2800" dirty="0" smtClean="0"/>
              <a:t>decisions </a:t>
            </a:r>
            <a:r>
              <a:rPr lang="en-US" sz="2800" dirty="0"/>
              <a:t>systematically and with the greatest knowledge of their futurity; </a:t>
            </a:r>
            <a:r>
              <a:rPr lang="en-US" sz="2800" dirty="0" smtClean="0"/>
              <a:t>and </a:t>
            </a:r>
            <a:r>
              <a:rPr lang="en-US" sz="2800" dirty="0"/>
              <a:t>organizing systematically the efforts needed to carry out these decisions; and measuring the results of these decisions against expectations through organized, systematic feedback. (</a:t>
            </a:r>
            <a:r>
              <a:rPr lang="en-US" sz="2800" dirty="0" err="1"/>
              <a:t>Drucker</a:t>
            </a:r>
            <a:r>
              <a:rPr lang="en-US" sz="2800" dirty="0"/>
              <a:t>, 1974, p. 125</a:t>
            </a:r>
            <a:r>
              <a:rPr lang="en-US" sz="2800" dirty="0" smtClean="0"/>
              <a:t>)</a:t>
            </a:r>
            <a:endParaRPr lang="en-US" sz="2400" dirty="0"/>
          </a:p>
          <a:p>
            <a:r>
              <a:rPr lang="en-US" sz="2800" b="1" dirty="0" smtClean="0"/>
              <a:t>The Logic Model </a:t>
            </a:r>
            <a:r>
              <a:rPr lang="en-US" sz="2800" dirty="0" smtClean="0"/>
              <a:t>(</a:t>
            </a:r>
            <a:r>
              <a:rPr lang="en-US" sz="2800" dirty="0" err="1" smtClean="0"/>
              <a:t>McCawley</a:t>
            </a:r>
            <a:r>
              <a:rPr lang="en-US" sz="2800" dirty="0" smtClean="0"/>
              <a:t>, 1997)</a:t>
            </a:r>
            <a:r>
              <a:rPr lang="en-US" sz="2800" dirty="0"/>
              <a:t> </a:t>
            </a:r>
            <a:r>
              <a:rPr lang="en-US" sz="2800" dirty="0" smtClean="0"/>
              <a:t>focuses on service outputs (what we do) that lead to outcomes such as changes in knowledge, skills, policies</a:t>
            </a:r>
            <a:r>
              <a:rPr lang="en-US" sz="2800" dirty="0"/>
              <a:t> </a:t>
            </a:r>
            <a:r>
              <a:rPr lang="en-US" sz="2800" dirty="0" smtClean="0"/>
              <a:t>(the difference it makes)</a:t>
            </a:r>
          </a:p>
          <a:p>
            <a:pPr marL="285750" indent="-285750">
              <a:buFont typeface="Arial"/>
              <a:buChar char="•"/>
            </a:pPr>
            <a:endParaRPr lang="en-US" sz="2400" dirty="0"/>
          </a:p>
          <a:p>
            <a:endParaRPr lang="en-US" sz="2400" dirty="0"/>
          </a:p>
          <a:p>
            <a:pPr marL="285750" indent="-285750">
              <a:buFont typeface="Arial"/>
              <a:buChar char="•"/>
            </a:pPr>
            <a:endParaRPr lang="en-US" dirty="0"/>
          </a:p>
          <a:p>
            <a:pPr marL="285750" indent="-285750">
              <a:buFont typeface="Arial"/>
              <a:buChar char="•"/>
            </a:pPr>
            <a:endParaRPr lang="en-US" dirty="0"/>
          </a:p>
        </p:txBody>
      </p:sp>
    </p:spTree>
    <p:extLst>
      <p:ext uri="{BB962C8B-B14F-4D97-AF65-F5344CB8AC3E}">
        <p14:creationId xmlns:p14="http://schemas.microsoft.com/office/powerpoint/2010/main" val="257075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p:cNvSpPr>
            <a:spLocks noGrp="1"/>
          </p:cNvSpPr>
          <p:nvPr>
            <p:ph type="title"/>
          </p:nvPr>
        </p:nvSpPr>
        <p:spPr/>
        <p:txBody>
          <a:bodyPr>
            <a:normAutofit fontScale="90000"/>
          </a:bodyPr>
          <a:lstStyle/>
          <a:p>
            <a:r>
              <a:rPr lang="en-US" dirty="0" smtClean="0"/>
              <a:t>Why school libraries?</a:t>
            </a:r>
            <a:endParaRPr lang="en-US" dirty="0"/>
          </a:p>
        </p:txBody>
      </p:sp>
      <p:sp>
        <p:nvSpPr>
          <p:cNvPr id="32" name="Text Placeholder 31"/>
          <p:cNvSpPr>
            <a:spLocks noGrp="1"/>
          </p:cNvSpPr>
          <p:nvPr>
            <p:ph type="body" sz="quarter" idx="13"/>
          </p:nvPr>
        </p:nvSpPr>
        <p:spPr>
          <a:xfrm>
            <a:off x="304800" y="381000"/>
            <a:ext cx="8077200" cy="838200"/>
          </a:xfrm>
        </p:spPr>
        <p:txBody>
          <a:bodyPr>
            <a:normAutofit/>
          </a:bodyPr>
          <a:lstStyle/>
          <a:p>
            <a:r>
              <a:rPr lang="en-US" sz="2800" dirty="0" smtClean="0"/>
              <a:t>Why school libraries are a suitable object of study</a:t>
            </a:r>
            <a:endParaRPr lang="en-US" sz="2800" dirty="0"/>
          </a:p>
        </p:txBody>
      </p:sp>
      <p:sp>
        <p:nvSpPr>
          <p:cNvPr id="2" name="TextBox 1"/>
          <p:cNvSpPr txBox="1"/>
          <p:nvPr/>
        </p:nvSpPr>
        <p:spPr>
          <a:xfrm>
            <a:off x="0" y="1143000"/>
            <a:ext cx="8763000" cy="7232750"/>
          </a:xfrm>
          <a:prstGeom prst="rect">
            <a:avLst/>
          </a:prstGeom>
          <a:noFill/>
        </p:spPr>
        <p:txBody>
          <a:bodyPr wrap="square" rtlCol="0">
            <a:spAutoFit/>
          </a:bodyPr>
          <a:lstStyle/>
          <a:p>
            <a:r>
              <a:rPr lang="en-US" sz="2800" b="1" dirty="0" smtClean="0"/>
              <a:t>A large body of research of impact studies </a:t>
            </a:r>
            <a:r>
              <a:rPr lang="en-US" sz="2800" dirty="0" smtClean="0"/>
              <a:t>documents the correlation between school libraries and student achievement </a:t>
            </a:r>
            <a:r>
              <a:rPr lang="en-US" sz="2400" dirty="0" smtClean="0"/>
              <a:t>(</a:t>
            </a:r>
            <a:r>
              <a:rPr lang="en-US" sz="2400" dirty="0" err="1" smtClean="0"/>
              <a:t>Gaver</a:t>
            </a:r>
            <a:r>
              <a:rPr lang="en-US" sz="2400" dirty="0" smtClean="0"/>
              <a:t>; Lance et al.; </a:t>
            </a:r>
            <a:r>
              <a:rPr lang="en-US" sz="2400" dirty="0" err="1" smtClean="0"/>
              <a:t>Baumbach</a:t>
            </a:r>
            <a:r>
              <a:rPr lang="en-US" sz="2400" dirty="0" smtClean="0"/>
              <a:t>; Smith; </a:t>
            </a:r>
            <a:r>
              <a:rPr lang="en-US" sz="2400" dirty="0" err="1" smtClean="0"/>
              <a:t>Callison</a:t>
            </a:r>
            <a:r>
              <a:rPr lang="en-US" sz="2400" dirty="0" smtClean="0"/>
              <a:t>; Rodney et </a:t>
            </a:r>
            <a:r>
              <a:rPr lang="en-US" sz="2400" dirty="0" err="1" smtClean="0"/>
              <a:t>al.,Baxter</a:t>
            </a:r>
            <a:r>
              <a:rPr lang="en-US" sz="2400" dirty="0" smtClean="0"/>
              <a:t> &amp; </a:t>
            </a:r>
            <a:r>
              <a:rPr lang="en-US" sz="2400" dirty="0" err="1" smtClean="0"/>
              <a:t>smalley</a:t>
            </a:r>
            <a:r>
              <a:rPr lang="en-US" sz="2400" dirty="0" smtClean="0"/>
              <a:t>; Todd &amp; </a:t>
            </a:r>
            <a:r>
              <a:rPr lang="en-US" sz="2400" dirty="0" err="1" smtClean="0"/>
              <a:t>Kuhlthau</a:t>
            </a:r>
            <a:r>
              <a:rPr lang="en-US" sz="2400" dirty="0" smtClean="0"/>
              <a:t>; Burgin &amp; Bracey; Hay)</a:t>
            </a:r>
          </a:p>
          <a:p>
            <a:r>
              <a:rPr lang="en-US" sz="2800" b="1" dirty="0" smtClean="0"/>
              <a:t>Standards for the 21</a:t>
            </a:r>
            <a:r>
              <a:rPr lang="en-US" sz="2800" b="1" baseline="30000" dirty="0" smtClean="0"/>
              <a:t>st</a:t>
            </a:r>
            <a:r>
              <a:rPr lang="en-US" sz="2800" b="1" dirty="0" smtClean="0"/>
              <a:t> Century Learner </a:t>
            </a:r>
            <a:r>
              <a:rPr lang="en-US" sz="2800" dirty="0" smtClean="0"/>
              <a:t>(AASL, 2007) expands the definition of information literacy to include critical thinking and critical reading;</a:t>
            </a:r>
          </a:p>
          <a:p>
            <a:r>
              <a:rPr lang="en-US" sz="2800" b="1" dirty="0" smtClean="0"/>
              <a:t>No Left Behind legislation </a:t>
            </a:r>
            <a:r>
              <a:rPr lang="en-US" sz="2800" dirty="0" smtClean="0"/>
              <a:t>(2002) measures student achievement through standardized tests.</a:t>
            </a:r>
          </a:p>
          <a:p>
            <a:r>
              <a:rPr lang="en-US" sz="2800" b="1" dirty="0"/>
              <a:t>S</a:t>
            </a:r>
            <a:r>
              <a:rPr lang="en-US" sz="2800" b="1" dirty="0" smtClean="0"/>
              <a:t>hift from </a:t>
            </a:r>
            <a:r>
              <a:rPr lang="en-US" sz="2800" b="1" dirty="0"/>
              <a:t>a </a:t>
            </a:r>
            <a:r>
              <a:rPr lang="en-US" sz="2800" dirty="0"/>
              <a:t>‘</a:t>
            </a:r>
            <a:r>
              <a:rPr lang="en-US" sz="2800" b="1" dirty="0"/>
              <a:t>behaviorist’ to a</a:t>
            </a:r>
            <a:r>
              <a:rPr lang="en-US" sz="2800" b="1" dirty="0" smtClean="0"/>
              <a:t> </a:t>
            </a:r>
            <a:r>
              <a:rPr lang="en-US" sz="2800" b="1" dirty="0"/>
              <a:t>‘constructivist’ </a:t>
            </a:r>
            <a:r>
              <a:rPr lang="en-US" sz="2800" b="1" dirty="0" smtClean="0"/>
              <a:t>view; </a:t>
            </a:r>
            <a:r>
              <a:rPr lang="en-US" sz="2800" dirty="0" smtClean="0"/>
              <a:t>many </a:t>
            </a:r>
            <a:r>
              <a:rPr lang="en-US" sz="2800" dirty="0"/>
              <a:t>educators have developed </a:t>
            </a:r>
            <a:r>
              <a:rPr lang="en-US" sz="2800" dirty="0" smtClean="0"/>
              <a:t>views </a:t>
            </a:r>
            <a:r>
              <a:rPr lang="en-US" sz="2800" dirty="0"/>
              <a:t>of </a:t>
            </a:r>
            <a:r>
              <a:rPr lang="en-US" sz="2800" dirty="0" smtClean="0"/>
              <a:t>what </a:t>
            </a:r>
            <a:r>
              <a:rPr lang="en-US" sz="2800" dirty="0"/>
              <a:t>constitutes </a:t>
            </a:r>
            <a:r>
              <a:rPr lang="en-US" sz="2800" dirty="0" smtClean="0"/>
              <a:t>good practice.” (</a:t>
            </a:r>
            <a:r>
              <a:rPr lang="en-US" sz="2800" dirty="0"/>
              <a:t>Danielson </a:t>
            </a:r>
            <a:r>
              <a:rPr lang="en-US" sz="2800" dirty="0" smtClean="0"/>
              <a:t>&amp; </a:t>
            </a:r>
            <a:r>
              <a:rPr lang="en-US" sz="2800" dirty="0" err="1"/>
              <a:t>McGreal</a:t>
            </a:r>
            <a:r>
              <a:rPr lang="en-US" sz="2800" dirty="0"/>
              <a:t>, 2000, p. 4)  </a:t>
            </a:r>
          </a:p>
          <a:p>
            <a:pPr marL="342900" indent="-342900">
              <a:buFont typeface="Arial"/>
              <a:buChar char="•"/>
            </a:pPr>
            <a:endParaRPr lang="en-US" sz="2800" dirty="0" smtClean="0"/>
          </a:p>
          <a:p>
            <a:pPr marL="342900" indent="-342900">
              <a:buFont typeface="Arial"/>
              <a:buChar char="•"/>
            </a:pPr>
            <a:endParaRPr lang="en-US" sz="2800" dirty="0" smtClean="0"/>
          </a:p>
          <a:p>
            <a:pPr marL="342900" indent="-342900">
              <a:buFont typeface="Arial"/>
              <a:buChar char="•"/>
            </a:pPr>
            <a:endParaRPr lang="en-US" sz="2800" dirty="0" smtClean="0"/>
          </a:p>
          <a:p>
            <a:pPr marL="342900" indent="-342900">
              <a:buFont typeface="Arial"/>
              <a:buChar char="•"/>
            </a:pPr>
            <a:endParaRPr lang="en-US" sz="2400" dirty="0"/>
          </a:p>
        </p:txBody>
      </p:sp>
    </p:spTree>
    <p:extLst>
      <p:ext uri="{BB962C8B-B14F-4D97-AF65-F5344CB8AC3E}">
        <p14:creationId xmlns:p14="http://schemas.microsoft.com/office/powerpoint/2010/main" val="257075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p:cNvSpPr>
            <a:spLocks noGrp="1"/>
          </p:cNvSpPr>
          <p:nvPr>
            <p:ph type="title"/>
          </p:nvPr>
        </p:nvSpPr>
        <p:spPr/>
        <p:txBody>
          <a:bodyPr>
            <a:normAutofit fontScale="90000"/>
          </a:bodyPr>
          <a:lstStyle/>
          <a:p>
            <a:r>
              <a:rPr lang="en-US" dirty="0" smtClean="0"/>
              <a:t>Why school libraries?</a:t>
            </a:r>
            <a:endParaRPr lang="en-US" dirty="0"/>
          </a:p>
        </p:txBody>
      </p:sp>
      <p:sp>
        <p:nvSpPr>
          <p:cNvPr id="32" name="Text Placeholder 31"/>
          <p:cNvSpPr>
            <a:spLocks noGrp="1"/>
          </p:cNvSpPr>
          <p:nvPr>
            <p:ph type="body" sz="quarter" idx="13"/>
          </p:nvPr>
        </p:nvSpPr>
        <p:spPr>
          <a:xfrm>
            <a:off x="304800" y="381000"/>
            <a:ext cx="8077200" cy="609600"/>
          </a:xfrm>
        </p:spPr>
        <p:txBody>
          <a:bodyPr>
            <a:normAutofit/>
          </a:bodyPr>
          <a:lstStyle/>
          <a:p>
            <a:r>
              <a:rPr lang="en-US" sz="2800" dirty="0" smtClean="0"/>
              <a:t>Instruction-centric School Library Program</a:t>
            </a:r>
            <a:endParaRPr lang="en-US" sz="2800" dirty="0"/>
          </a:p>
        </p:txBody>
      </p:sp>
      <p:graphicFrame>
        <p:nvGraphicFramePr>
          <p:cNvPr id="6" name="Diagram 5"/>
          <p:cNvGraphicFramePr/>
          <p:nvPr>
            <p:extLst>
              <p:ext uri="{D42A27DB-BD31-4B8C-83A1-F6EECF244321}">
                <p14:modId xmlns:p14="http://schemas.microsoft.com/office/powerpoint/2010/main" val="1128635229"/>
              </p:ext>
            </p:extLst>
          </p:nvPr>
        </p:nvGraphicFramePr>
        <p:xfrm>
          <a:off x="1066800" y="1143000"/>
          <a:ext cx="70104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075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p:cNvSpPr>
            <a:spLocks noGrp="1"/>
          </p:cNvSpPr>
          <p:nvPr>
            <p:ph type="title"/>
          </p:nvPr>
        </p:nvSpPr>
        <p:spPr/>
        <p:txBody>
          <a:bodyPr>
            <a:normAutofit fontScale="90000"/>
          </a:bodyPr>
          <a:lstStyle/>
          <a:p>
            <a:r>
              <a:rPr lang="en-US" dirty="0" smtClean="0"/>
              <a:t>The study</a:t>
            </a:r>
            <a:endParaRPr lang="en-US" dirty="0"/>
          </a:p>
        </p:txBody>
      </p:sp>
      <p:sp>
        <p:nvSpPr>
          <p:cNvPr id="32" name="Text Placeholder 31"/>
          <p:cNvSpPr>
            <a:spLocks noGrp="1"/>
          </p:cNvSpPr>
          <p:nvPr>
            <p:ph type="body" sz="quarter" idx="13"/>
          </p:nvPr>
        </p:nvSpPr>
        <p:spPr>
          <a:xfrm>
            <a:off x="304800" y="381000"/>
            <a:ext cx="8077200" cy="914400"/>
          </a:xfrm>
        </p:spPr>
        <p:txBody>
          <a:bodyPr>
            <a:noAutofit/>
          </a:bodyPr>
          <a:lstStyle/>
          <a:p>
            <a:r>
              <a:rPr lang="en-US" sz="2800" dirty="0"/>
              <a:t>What does systematic feedback  essential to performance improvement look like?</a:t>
            </a:r>
          </a:p>
        </p:txBody>
      </p:sp>
      <p:sp>
        <p:nvSpPr>
          <p:cNvPr id="3" name="TextBox 2"/>
          <p:cNvSpPr txBox="1"/>
          <p:nvPr/>
        </p:nvSpPr>
        <p:spPr>
          <a:xfrm>
            <a:off x="0" y="2333685"/>
            <a:ext cx="8534400" cy="3662541"/>
          </a:xfrm>
          <a:prstGeom prst="rect">
            <a:avLst/>
          </a:prstGeom>
          <a:noFill/>
        </p:spPr>
        <p:txBody>
          <a:bodyPr wrap="square" rtlCol="0">
            <a:spAutoFit/>
          </a:bodyPr>
          <a:lstStyle/>
          <a:p>
            <a:r>
              <a:rPr lang="en-US" sz="2800" dirty="0" smtClean="0"/>
              <a:t>The study examined the effects of a multi-dimensional training model for teaching information-based inquiry in school libraries across 10 schools, involving </a:t>
            </a:r>
            <a:r>
              <a:rPr lang="en-US" sz="2800" dirty="0"/>
              <a:t>8</a:t>
            </a:r>
            <a:r>
              <a:rPr lang="en-US" sz="2800" dirty="0" smtClean="0"/>
              <a:t> school librarians</a:t>
            </a:r>
            <a:r>
              <a:rPr lang="en-US" sz="2800" dirty="0"/>
              <a:t>.</a:t>
            </a:r>
            <a:endParaRPr lang="en-US" sz="2800" dirty="0" smtClean="0"/>
          </a:p>
          <a:p>
            <a:pPr marL="342900" indent="-342900">
              <a:buFont typeface="Arial"/>
              <a:buChar char="•"/>
            </a:pPr>
            <a:endParaRPr lang="en-US" sz="2400" dirty="0"/>
          </a:p>
          <a:p>
            <a:endParaRPr lang="en-US" sz="2400" dirty="0" smtClean="0"/>
          </a:p>
          <a:p>
            <a:pPr marL="342900" indent="-342900">
              <a:buFont typeface="Arial"/>
              <a:buChar char="•"/>
            </a:pPr>
            <a:endParaRPr lang="en-US" sz="2400" dirty="0" smtClean="0"/>
          </a:p>
          <a:p>
            <a:pPr marL="342900" indent="-342900">
              <a:buFont typeface="Arial"/>
              <a:buChar char="•"/>
            </a:pPr>
            <a:endParaRPr lang="en-US" sz="2400" dirty="0"/>
          </a:p>
          <a:p>
            <a:pPr marL="342900" indent="-342900">
              <a:buFont typeface="Arial"/>
              <a:buChar char="•"/>
            </a:pPr>
            <a:endParaRPr lang="en-US" sz="2400" dirty="0"/>
          </a:p>
        </p:txBody>
      </p:sp>
    </p:spTree>
    <p:extLst>
      <p:ext uri="{BB962C8B-B14F-4D97-AF65-F5344CB8AC3E}">
        <p14:creationId xmlns:p14="http://schemas.microsoft.com/office/powerpoint/2010/main" val="257075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p:cNvSpPr>
            <a:spLocks noGrp="1"/>
          </p:cNvSpPr>
          <p:nvPr>
            <p:ph type="title"/>
          </p:nvPr>
        </p:nvSpPr>
        <p:spPr/>
        <p:txBody>
          <a:bodyPr>
            <a:normAutofit fontScale="90000"/>
          </a:bodyPr>
          <a:lstStyle/>
          <a:p>
            <a:r>
              <a:rPr lang="en-US" dirty="0" smtClean="0"/>
              <a:t>Primary study</a:t>
            </a:r>
            <a:endParaRPr lang="en-US" dirty="0"/>
          </a:p>
        </p:txBody>
      </p:sp>
      <p:sp>
        <p:nvSpPr>
          <p:cNvPr id="32" name="Text Placeholder 31"/>
          <p:cNvSpPr>
            <a:spLocks noGrp="1"/>
          </p:cNvSpPr>
          <p:nvPr>
            <p:ph type="body" sz="quarter" idx="13"/>
          </p:nvPr>
        </p:nvSpPr>
        <p:spPr>
          <a:xfrm>
            <a:off x="304800" y="381000"/>
            <a:ext cx="8077200" cy="609600"/>
          </a:xfrm>
        </p:spPr>
        <p:txBody>
          <a:bodyPr>
            <a:noAutofit/>
          </a:bodyPr>
          <a:lstStyle/>
          <a:p>
            <a:r>
              <a:rPr lang="en-US" sz="2800" dirty="0" smtClean="0"/>
              <a:t>Methodology</a:t>
            </a:r>
            <a:endParaRPr lang="en-US" sz="2800" dirty="0"/>
          </a:p>
        </p:txBody>
      </p:sp>
      <p:sp>
        <p:nvSpPr>
          <p:cNvPr id="3" name="Rectangle 2"/>
          <p:cNvSpPr/>
          <p:nvPr/>
        </p:nvSpPr>
        <p:spPr>
          <a:xfrm>
            <a:off x="0" y="990600"/>
            <a:ext cx="8759523" cy="5693867"/>
          </a:xfrm>
          <a:prstGeom prst="rect">
            <a:avLst/>
          </a:prstGeom>
        </p:spPr>
        <p:txBody>
          <a:bodyPr wrap="square">
            <a:spAutoFit/>
          </a:bodyPr>
          <a:lstStyle/>
          <a:p>
            <a:r>
              <a:rPr lang="en-US" sz="2800" b="1" dirty="0" smtClean="0"/>
              <a:t>Research Question: </a:t>
            </a:r>
            <a:r>
              <a:rPr lang="en-US" sz="2800" dirty="0" smtClean="0"/>
              <a:t>Is  a multi-dimensional  model developed for school librarians </a:t>
            </a:r>
            <a:r>
              <a:rPr lang="en-US" sz="2800" dirty="0"/>
              <a:t>a</a:t>
            </a:r>
            <a:r>
              <a:rPr lang="en-US" sz="2800" dirty="0" smtClean="0"/>
              <a:t> viable training instrument for the school librarians?</a:t>
            </a:r>
            <a:endParaRPr lang="en-US" sz="2400" dirty="0" smtClean="0"/>
          </a:p>
          <a:p>
            <a:r>
              <a:rPr lang="en-US" sz="2800" b="1" dirty="0" smtClean="0"/>
              <a:t>Setting:  </a:t>
            </a:r>
            <a:r>
              <a:rPr lang="en-US" sz="2800" dirty="0" smtClean="0"/>
              <a:t>The </a:t>
            </a:r>
            <a:r>
              <a:rPr lang="en-US" sz="2800" dirty="0"/>
              <a:t>fifth largest school district in its </a:t>
            </a:r>
            <a:r>
              <a:rPr lang="en-US" sz="2800" dirty="0" err="1" smtClean="0"/>
              <a:t>state;Growing</a:t>
            </a:r>
            <a:r>
              <a:rPr lang="en-US" sz="2800" dirty="0" smtClean="0"/>
              <a:t> </a:t>
            </a:r>
            <a:r>
              <a:rPr lang="en-US" sz="2800" dirty="0"/>
              <a:t>middle class </a:t>
            </a:r>
            <a:r>
              <a:rPr lang="en-US" sz="2800" dirty="0" smtClean="0"/>
              <a:t>community;  Student </a:t>
            </a:r>
            <a:r>
              <a:rPr lang="en-US" sz="2800" dirty="0"/>
              <a:t>enrollment of </a:t>
            </a:r>
            <a:r>
              <a:rPr lang="en-US" sz="2800" dirty="0" smtClean="0"/>
              <a:t>5,318; 95% school attendance; dropout </a:t>
            </a:r>
            <a:r>
              <a:rPr lang="en-US" sz="2800" dirty="0"/>
              <a:t>rate </a:t>
            </a:r>
            <a:r>
              <a:rPr lang="en-US" sz="2800" dirty="0" smtClean="0"/>
              <a:t>of 2%; Three</a:t>
            </a:r>
            <a:r>
              <a:rPr lang="en-US" sz="2800" dirty="0"/>
              <a:t>-fourths of students attend </a:t>
            </a:r>
            <a:r>
              <a:rPr lang="en-US" sz="2800" dirty="0" smtClean="0"/>
              <a:t> college. </a:t>
            </a:r>
            <a:r>
              <a:rPr lang="en-US" sz="2800" dirty="0"/>
              <a:t>S</a:t>
            </a:r>
            <a:r>
              <a:rPr lang="en-US" sz="2800" dirty="0" smtClean="0"/>
              <a:t>pecial</a:t>
            </a:r>
            <a:r>
              <a:rPr lang="en-US" sz="2800" dirty="0"/>
              <a:t>-education </a:t>
            </a:r>
            <a:r>
              <a:rPr lang="en-US" sz="2800" dirty="0" smtClean="0"/>
              <a:t>17%; 99.2% white; Students outperform state averages in all subjects. </a:t>
            </a:r>
          </a:p>
          <a:p>
            <a:r>
              <a:rPr lang="en-US" sz="2800" b="1" dirty="0" smtClean="0"/>
              <a:t>The </a:t>
            </a:r>
            <a:r>
              <a:rPr lang="en-US" sz="2800" b="1" dirty="0"/>
              <a:t>Director of Library, Media, and </a:t>
            </a:r>
            <a:r>
              <a:rPr lang="en-US" sz="2800" b="1" dirty="0" smtClean="0"/>
              <a:t>Technology </a:t>
            </a:r>
            <a:r>
              <a:rPr lang="en-US" sz="2800" dirty="0" smtClean="0"/>
              <a:t>supervises, evaluates professional and technical staff at school and district levels; Leads department in developing instructional goals, curriculum, performance and program evaluation measures.</a:t>
            </a:r>
            <a:endParaRPr lang="en-US" sz="2800" dirty="0"/>
          </a:p>
        </p:txBody>
      </p:sp>
    </p:spTree>
    <p:extLst>
      <p:ext uri="{BB962C8B-B14F-4D97-AF65-F5344CB8AC3E}">
        <p14:creationId xmlns:p14="http://schemas.microsoft.com/office/powerpoint/2010/main" val="257075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Pitch Book">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Pitch Book.potx</Template>
  <TotalTime>0</TotalTime>
  <Words>5080</Words>
  <Application>Microsoft Office PowerPoint</Application>
  <PresentationFormat>On-screen Show (4:3)</PresentationFormat>
  <Paragraphs>381</Paragraphs>
  <Slides>36</Slides>
  <Notes>22</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Pitch Book</vt:lpstr>
      <vt:lpstr>The Convergence of performance and professional Assessment:  a multi-dimensional action research model for libraries</vt:lpstr>
      <vt:lpstr>THE PROBLEM WITH ASSESSMENT</vt:lpstr>
      <vt:lpstr>The problem with assessment</vt:lpstr>
      <vt:lpstr>Problems with assessment</vt:lpstr>
      <vt:lpstr>Connecting performance and prgram assessment</vt:lpstr>
      <vt:lpstr>Why school libraries?</vt:lpstr>
      <vt:lpstr>Why school libraries?</vt:lpstr>
      <vt:lpstr>The study</vt:lpstr>
      <vt:lpstr>Primary study</vt:lpstr>
      <vt:lpstr>Training model</vt:lpstr>
      <vt:lpstr>School librarians do action resarch</vt:lpstr>
      <vt:lpstr>School librairns conduct action research</vt:lpstr>
      <vt:lpstr>Formal research</vt:lpstr>
      <vt:lpstr>findings</vt:lpstr>
      <vt:lpstr>Findings </vt:lpstr>
      <vt:lpstr>findings</vt:lpstr>
      <vt:lpstr>findings</vt:lpstr>
      <vt:lpstr>Findings </vt:lpstr>
      <vt:lpstr>PowerPoint Presentation</vt:lpstr>
      <vt:lpstr>Theoretical framework  </vt:lpstr>
      <vt:lpstr>Findings </vt:lpstr>
      <vt:lpstr>findings</vt:lpstr>
      <vt:lpstr>findings</vt:lpstr>
      <vt:lpstr>Findings </vt:lpstr>
      <vt:lpstr>Findings </vt:lpstr>
      <vt:lpstr>PowerPoint Presentation</vt:lpstr>
      <vt:lpstr>Findings </vt:lpstr>
      <vt:lpstr>findingd</vt:lpstr>
      <vt:lpstr>Findings </vt:lpstr>
      <vt:lpstr>findingd</vt:lpstr>
      <vt:lpstr>Implications for other types of libraries</vt:lpstr>
      <vt:lpstr>Implicatons for other types of libraries</vt:lpstr>
      <vt:lpstr>Methodological issues</vt:lpstr>
      <vt:lpstr>PowerPoint Presentation</vt:lpstr>
      <vt:lpstr>The primary study: organizational learning theory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2010-04-19T20:44:32Z</dcterms:created>
  <dcterms:modified xsi:type="dcterms:W3CDTF">2014-06-20T06:28:28Z</dcterms:modified>
</cp:coreProperties>
</file>