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5"/>
  </p:notesMasterIdLst>
  <p:handoutMasterIdLst>
    <p:handoutMasterId r:id="rId16"/>
  </p:handoutMasterIdLst>
  <p:sldIdLst>
    <p:sldId id="256" r:id="rId2"/>
    <p:sldId id="257" r:id="rId3"/>
    <p:sldId id="273" r:id="rId4"/>
    <p:sldId id="274" r:id="rId5"/>
    <p:sldId id="259" r:id="rId6"/>
    <p:sldId id="260" r:id="rId7"/>
    <p:sldId id="261" r:id="rId8"/>
    <p:sldId id="263" r:id="rId9"/>
    <p:sldId id="264" r:id="rId10"/>
    <p:sldId id="266" r:id="rId11"/>
    <p:sldId id="267" r:id="rId12"/>
    <p:sldId id="268" r:id="rId13"/>
    <p:sldId id="283"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3" autoAdjust="0"/>
    <p:restoredTop sz="74650" autoAdjust="0"/>
  </p:normalViewPr>
  <p:slideViewPr>
    <p:cSldViewPr>
      <p:cViewPr>
        <p:scale>
          <a:sx n="75" d="100"/>
          <a:sy n="75" d="100"/>
        </p:scale>
        <p:origin x="-123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B930248-F4D9-4C4E-840C-F665B1347E75}" type="datetimeFigureOut">
              <a:rPr lang="hr-HR" smtClean="0"/>
              <a:t>20.6.2014.</a:t>
            </a:fld>
            <a:endParaRPr lang="hr-HR"/>
          </a:p>
        </p:txBody>
      </p:sp>
      <p:sp>
        <p:nvSpPr>
          <p:cNvPr id="4" name="Footer Placeholder 3"/>
          <p:cNvSpPr>
            <a:spLocks noGrp="1"/>
          </p:cNvSpPr>
          <p:nvPr>
            <p:ph type="ftr" sz="quarter" idx="2"/>
          </p:nvPr>
        </p:nvSpPr>
        <p:spPr>
          <a:xfrm>
            <a:off x="0" y="9119474"/>
            <a:ext cx="3169920" cy="48006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1440" tIns="45720" rIns="91440" bIns="45720" rtlCol="0" anchor="b"/>
          <a:lstStyle>
            <a:lvl1pPr algn="r">
              <a:defRPr sz="1200"/>
            </a:lvl1pPr>
          </a:lstStyle>
          <a:p>
            <a:fld id="{49D37D2E-8EE8-4909-846A-087668B7FE83}" type="slidenum">
              <a:rPr lang="hr-HR" smtClean="0"/>
              <a:t>‹#›</a:t>
            </a:fld>
            <a:endParaRPr lang="hr-HR"/>
          </a:p>
        </p:txBody>
      </p:sp>
    </p:spTree>
    <p:extLst>
      <p:ext uri="{BB962C8B-B14F-4D97-AF65-F5344CB8AC3E}">
        <p14:creationId xmlns:p14="http://schemas.microsoft.com/office/powerpoint/2010/main" val="3402531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4143588" y="0"/>
            <a:ext cx="3169920" cy="480060"/>
          </a:xfrm>
          <a:prstGeom prst="rect">
            <a:avLst/>
          </a:prstGeom>
        </p:spPr>
        <p:txBody>
          <a:bodyPr vert="horz" lIns="91440" tIns="45720" rIns="91440" bIns="45720" rtlCol="0"/>
          <a:lstStyle>
            <a:lvl1pPr algn="r">
              <a:defRPr sz="1200"/>
            </a:lvl1pPr>
          </a:lstStyle>
          <a:p>
            <a:fld id="{00986C08-ECCE-407A-A7DC-B4D3F39ADAD8}" type="datetimeFigureOut">
              <a:rPr lang="hr-HR" smtClean="0"/>
              <a:t>20.6.2014.</a:t>
            </a:fld>
            <a:endParaRPr lang="hr-HR"/>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1440" tIns="45720" rIns="91440" bIns="45720" rtlCol="0" anchor="b"/>
          <a:lstStyle>
            <a:lvl1pPr algn="r">
              <a:defRPr sz="1200"/>
            </a:lvl1pPr>
          </a:lstStyle>
          <a:p>
            <a:fld id="{3C001060-F08E-4018-8186-C8FE998E7D3F}" type="slidenum">
              <a:rPr lang="hr-HR" smtClean="0"/>
              <a:t>‹#›</a:t>
            </a:fld>
            <a:endParaRPr lang="hr-HR"/>
          </a:p>
        </p:txBody>
      </p:sp>
    </p:spTree>
    <p:extLst>
      <p:ext uri="{BB962C8B-B14F-4D97-AF65-F5344CB8AC3E}">
        <p14:creationId xmlns:p14="http://schemas.microsoft.com/office/powerpoint/2010/main" val="1177587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Due to the increased availability of devices that allow reading from the screen, the doctoral thesis investigates if there are differences in the quality of reading a scholarly and a literary text, specifically in reading comprehension and satisfaction in print and digital environment. The study will include undergraduate students of the University of </a:t>
            </a:r>
            <a:r>
              <a:rPr lang="en-US" sz="1200" kern="1200" dirty="0" err="1" smtClean="0">
                <a:solidFill>
                  <a:schemeClr val="tx1"/>
                </a:solidFill>
                <a:effectLst/>
                <a:latin typeface="+mn-lt"/>
                <a:ea typeface="+mn-ea"/>
                <a:cs typeface="+mn-cs"/>
              </a:rPr>
              <a:t>Zadar</a:t>
            </a:r>
            <a:r>
              <a:rPr lang="en-US" sz="1200" kern="1200" dirty="0" smtClean="0">
                <a:solidFill>
                  <a:schemeClr val="tx1"/>
                </a:solidFill>
                <a:effectLst/>
                <a:latin typeface="+mn-lt"/>
                <a:ea typeface="+mn-ea"/>
                <a:cs typeface="+mn-cs"/>
              </a:rPr>
              <a:t>. Additionally, possible differences in reading habits among respondents who read and those who do not read from the screen are going to be explored. Furthermore, dissertation explores the possible correlations of personality traits and intelligence with reading habits and the quality of reading in print and digital environment.</a:t>
            </a:r>
            <a:endParaRPr lang="hr-HR" sz="1200" kern="1200" dirty="0" smtClean="0">
              <a:solidFill>
                <a:schemeClr val="tx1"/>
              </a:solidFill>
              <a:effectLst/>
              <a:latin typeface="+mn-lt"/>
              <a:ea typeface="+mn-ea"/>
              <a:cs typeface="+mn-cs"/>
            </a:endParaRPr>
          </a:p>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1</a:t>
            </a:fld>
            <a:endParaRPr lang="hr-HR"/>
          </a:p>
        </p:txBody>
      </p:sp>
    </p:spTree>
    <p:extLst>
      <p:ext uri="{BB962C8B-B14F-4D97-AF65-F5344CB8AC3E}">
        <p14:creationId xmlns:p14="http://schemas.microsoft.com/office/powerpoint/2010/main" val="3463547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10</a:t>
            </a:fld>
            <a:endParaRPr lang="hr-HR"/>
          </a:p>
        </p:txBody>
      </p:sp>
    </p:spTree>
    <p:extLst>
      <p:ext uri="{BB962C8B-B14F-4D97-AF65-F5344CB8AC3E}">
        <p14:creationId xmlns:p14="http://schemas.microsoft.com/office/powerpoint/2010/main" val="2547259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11</a:t>
            </a:fld>
            <a:endParaRPr lang="hr-HR"/>
          </a:p>
        </p:txBody>
      </p:sp>
    </p:spTree>
    <p:extLst>
      <p:ext uri="{BB962C8B-B14F-4D97-AF65-F5344CB8AC3E}">
        <p14:creationId xmlns:p14="http://schemas.microsoft.com/office/powerpoint/2010/main" val="3370112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12</a:t>
            </a:fld>
            <a:endParaRPr lang="hr-HR"/>
          </a:p>
        </p:txBody>
      </p:sp>
    </p:spTree>
    <p:extLst>
      <p:ext uri="{BB962C8B-B14F-4D97-AF65-F5344CB8AC3E}">
        <p14:creationId xmlns:p14="http://schemas.microsoft.com/office/powerpoint/2010/main" val="308149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10"/>
          </p:nvPr>
        </p:nvSpPr>
        <p:spPr/>
        <p:txBody>
          <a:bodyPr/>
          <a:lstStyle/>
          <a:p>
            <a:fld id="{3C001060-F08E-4018-8186-C8FE998E7D3F}" type="slidenum">
              <a:rPr lang="hr-HR" smtClean="0"/>
              <a:t>13</a:t>
            </a:fld>
            <a:endParaRPr lang="hr-HR"/>
          </a:p>
        </p:txBody>
      </p:sp>
    </p:spTree>
    <p:extLst>
      <p:ext uri="{BB962C8B-B14F-4D97-AF65-F5344CB8AC3E}">
        <p14:creationId xmlns:p14="http://schemas.microsoft.com/office/powerpoint/2010/main" val="8160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sz="1200" dirty="0"/>
          </a:p>
        </p:txBody>
      </p:sp>
      <p:sp>
        <p:nvSpPr>
          <p:cNvPr id="4" name="Slide Number Placeholder 3"/>
          <p:cNvSpPr>
            <a:spLocks noGrp="1"/>
          </p:cNvSpPr>
          <p:nvPr>
            <p:ph type="sldNum" sz="quarter" idx="10"/>
          </p:nvPr>
        </p:nvSpPr>
        <p:spPr/>
        <p:txBody>
          <a:bodyPr/>
          <a:lstStyle/>
          <a:p>
            <a:fld id="{3C001060-F08E-4018-8186-C8FE998E7D3F}" type="slidenum">
              <a:rPr lang="hr-HR" smtClean="0"/>
              <a:t>2</a:t>
            </a:fld>
            <a:endParaRPr lang="hr-HR"/>
          </a:p>
        </p:txBody>
      </p:sp>
    </p:spTree>
    <p:extLst>
      <p:ext uri="{BB962C8B-B14F-4D97-AF65-F5344CB8AC3E}">
        <p14:creationId xmlns:p14="http://schemas.microsoft.com/office/powerpoint/2010/main" val="2950680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hr-HR" sz="1200" dirty="0"/>
          </a:p>
        </p:txBody>
      </p:sp>
      <p:sp>
        <p:nvSpPr>
          <p:cNvPr id="4" name="Slide Number Placeholder 3"/>
          <p:cNvSpPr>
            <a:spLocks noGrp="1"/>
          </p:cNvSpPr>
          <p:nvPr>
            <p:ph type="sldNum" sz="quarter" idx="10"/>
          </p:nvPr>
        </p:nvSpPr>
        <p:spPr/>
        <p:txBody>
          <a:bodyPr/>
          <a:lstStyle/>
          <a:p>
            <a:fld id="{3C001060-F08E-4018-8186-C8FE998E7D3F}" type="slidenum">
              <a:rPr lang="hr-HR" smtClean="0"/>
              <a:t>3</a:t>
            </a:fld>
            <a:endParaRPr lang="hr-HR"/>
          </a:p>
        </p:txBody>
      </p:sp>
    </p:spTree>
    <p:extLst>
      <p:ext uri="{BB962C8B-B14F-4D97-AF65-F5344CB8AC3E}">
        <p14:creationId xmlns:p14="http://schemas.microsoft.com/office/powerpoint/2010/main" val="1346610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Thesis is based on the following starting points: </a:t>
            </a:r>
            <a:endParaRPr lang="hr-HR" sz="1200" kern="1200" dirty="0" smtClean="0">
              <a:solidFill>
                <a:schemeClr val="tx1"/>
              </a:solidFill>
              <a:effectLst/>
              <a:latin typeface="+mn-lt"/>
              <a:ea typeface="+mn-ea"/>
              <a:cs typeface="+mn-cs"/>
            </a:endParaRPr>
          </a:p>
          <a:p>
            <a:r>
              <a:rPr lang="hr-HR" dirty="0" smtClean="0"/>
              <a:t>Purpose</a:t>
            </a:r>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4</a:t>
            </a:fld>
            <a:endParaRPr lang="hr-HR"/>
          </a:p>
        </p:txBody>
      </p:sp>
    </p:spTree>
    <p:extLst>
      <p:ext uri="{BB962C8B-B14F-4D97-AF65-F5344CB8AC3E}">
        <p14:creationId xmlns:p14="http://schemas.microsoft.com/office/powerpoint/2010/main" val="3966618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baseline="0" dirty="0" smtClean="0"/>
          </a:p>
        </p:txBody>
      </p:sp>
      <p:sp>
        <p:nvSpPr>
          <p:cNvPr id="4" name="Slide Number Placeholder 3"/>
          <p:cNvSpPr>
            <a:spLocks noGrp="1"/>
          </p:cNvSpPr>
          <p:nvPr>
            <p:ph type="sldNum" sz="quarter" idx="10"/>
          </p:nvPr>
        </p:nvSpPr>
        <p:spPr/>
        <p:txBody>
          <a:bodyPr/>
          <a:lstStyle/>
          <a:p>
            <a:fld id="{3C001060-F08E-4018-8186-C8FE998E7D3F}" type="slidenum">
              <a:rPr lang="hr-HR" smtClean="0"/>
              <a:t>5</a:t>
            </a:fld>
            <a:endParaRPr lang="hr-HR"/>
          </a:p>
        </p:txBody>
      </p:sp>
    </p:spTree>
    <p:extLst>
      <p:ext uri="{BB962C8B-B14F-4D97-AF65-F5344CB8AC3E}">
        <p14:creationId xmlns:p14="http://schemas.microsoft.com/office/powerpoint/2010/main" val="4093942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None/>
            </a:pPr>
            <a:r>
              <a:rPr lang="hr-HR" dirty="0" smtClean="0"/>
              <a:t>Postoje li razlike u:</a:t>
            </a:r>
          </a:p>
          <a:p>
            <a:r>
              <a:rPr lang="hr-HR" b="1" dirty="0" smtClean="0"/>
              <a:t>Percepciji (</a:t>
            </a:r>
            <a:r>
              <a:rPr lang="hr-HR" dirty="0" smtClean="0"/>
              <a:t>lakoći</a:t>
            </a:r>
            <a:r>
              <a:rPr lang="hr-HR" b="1" dirty="0" smtClean="0"/>
              <a:t>) </a:t>
            </a:r>
            <a:r>
              <a:rPr lang="hr-HR" dirty="0" smtClean="0"/>
              <a:t>i zadovoljstvu </a:t>
            </a:r>
            <a:r>
              <a:rPr lang="hr-HR" b="1" dirty="0" smtClean="0"/>
              <a:t>(</a:t>
            </a:r>
            <a:r>
              <a:rPr lang="hr-HR" dirty="0" smtClean="0"/>
              <a:t>ugodi</a:t>
            </a:r>
            <a:r>
              <a:rPr lang="hr-HR" b="1" dirty="0" smtClean="0"/>
              <a:t>) </a:t>
            </a:r>
            <a:r>
              <a:rPr lang="hr-HR" dirty="0" smtClean="0"/>
              <a:t>čitanja</a:t>
            </a:r>
          </a:p>
          <a:p>
            <a:r>
              <a:rPr lang="hr-HR" dirty="0" smtClean="0"/>
              <a:t>pamćenju</a:t>
            </a:r>
            <a:r>
              <a:rPr lang="hr-HR" b="1" dirty="0" smtClean="0"/>
              <a:t> </a:t>
            </a:r>
            <a:r>
              <a:rPr lang="hr-HR" dirty="0" smtClean="0"/>
              <a:t>i </a:t>
            </a:r>
            <a:r>
              <a:rPr lang="hr-HR" b="1" dirty="0" smtClean="0"/>
              <a:t>razumijevanju </a:t>
            </a:r>
            <a:r>
              <a:rPr lang="hr-HR" dirty="0" smtClean="0"/>
              <a:t>pročitanog</a:t>
            </a:r>
          </a:p>
          <a:p>
            <a:r>
              <a:rPr lang="hr-HR" dirty="0" smtClean="0"/>
              <a:t>čitateljskim</a:t>
            </a:r>
            <a:r>
              <a:rPr lang="hr-HR" b="1" dirty="0" smtClean="0"/>
              <a:t> navikama </a:t>
            </a:r>
            <a:r>
              <a:rPr lang="hr-HR" dirty="0" smtClean="0"/>
              <a:t>(učestalost čitanja i vrste čitanja)</a:t>
            </a:r>
          </a:p>
          <a:p>
            <a:pPr marL="514350" lvl="0" indent="-514350">
              <a:buFont typeface="+mj-lt"/>
              <a:buAutoNum type="arabicPeriod"/>
            </a:pPr>
            <a:endParaRPr lang="hr-HR" dirty="0" smtClean="0"/>
          </a:p>
          <a:p>
            <a:pPr marL="0" lvl="0" indent="0">
              <a:buNone/>
            </a:pPr>
            <a:r>
              <a:rPr lang="hr-HR" dirty="0" smtClean="0"/>
              <a:t>s obzirom na: </a:t>
            </a:r>
          </a:p>
          <a:p>
            <a:r>
              <a:rPr lang="hr-HR" b="1" dirty="0" smtClean="0"/>
              <a:t>modalitet prikazivanja </a:t>
            </a:r>
            <a:r>
              <a:rPr lang="hr-HR" dirty="0" smtClean="0"/>
              <a:t>teksta: na papiru i na LCD ekranu računala?</a:t>
            </a:r>
          </a:p>
          <a:p>
            <a:r>
              <a:rPr lang="hr-HR" b="1" dirty="0" smtClean="0"/>
              <a:t>osobine</a:t>
            </a:r>
            <a:r>
              <a:rPr lang="hr-HR" dirty="0" smtClean="0"/>
              <a:t> </a:t>
            </a:r>
            <a:r>
              <a:rPr lang="hr-HR" b="1" dirty="0" smtClean="0"/>
              <a:t>ispitanika</a:t>
            </a:r>
            <a:r>
              <a:rPr lang="hr-HR" dirty="0" smtClean="0"/>
              <a:t> (spol, osobine ličnosti i inteligencija)?</a:t>
            </a:r>
          </a:p>
          <a:p>
            <a:r>
              <a:rPr lang="hr-HR" b="1" dirty="0" smtClean="0"/>
              <a:t>iskustvo</a:t>
            </a:r>
            <a:r>
              <a:rPr lang="hr-HR" dirty="0" smtClean="0"/>
              <a:t> </a:t>
            </a:r>
            <a:r>
              <a:rPr lang="hr-HR" b="1" dirty="0" smtClean="0"/>
              <a:t>čitanja s ekrana </a:t>
            </a:r>
            <a:r>
              <a:rPr lang="hr-HR" dirty="0" smtClean="0"/>
              <a:t>(nikad ili rijetko, povremeno, često)?</a:t>
            </a:r>
          </a:p>
          <a:p>
            <a:endParaRPr lang="hr-HR" baseline="0" dirty="0" smtClean="0"/>
          </a:p>
        </p:txBody>
      </p:sp>
      <p:sp>
        <p:nvSpPr>
          <p:cNvPr id="4" name="Slide Number Placeholder 3"/>
          <p:cNvSpPr>
            <a:spLocks noGrp="1"/>
          </p:cNvSpPr>
          <p:nvPr>
            <p:ph type="sldNum" sz="quarter" idx="10"/>
          </p:nvPr>
        </p:nvSpPr>
        <p:spPr/>
        <p:txBody>
          <a:bodyPr/>
          <a:lstStyle/>
          <a:p>
            <a:fld id="{3C001060-F08E-4018-8186-C8FE998E7D3F}" type="slidenum">
              <a:rPr lang="hr-HR" smtClean="0"/>
              <a:t>6</a:t>
            </a:fld>
            <a:endParaRPr lang="hr-HR"/>
          </a:p>
        </p:txBody>
      </p:sp>
    </p:spTree>
    <p:extLst>
      <p:ext uri="{BB962C8B-B14F-4D97-AF65-F5344CB8AC3E}">
        <p14:creationId xmlns:p14="http://schemas.microsoft.com/office/powerpoint/2010/main" val="2539730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7</a:t>
            </a:fld>
            <a:endParaRPr lang="hr-HR"/>
          </a:p>
        </p:txBody>
      </p:sp>
    </p:spTree>
    <p:extLst>
      <p:ext uri="{BB962C8B-B14F-4D97-AF65-F5344CB8AC3E}">
        <p14:creationId xmlns:p14="http://schemas.microsoft.com/office/powerpoint/2010/main" val="2522040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8</a:t>
            </a:fld>
            <a:endParaRPr lang="hr-HR"/>
          </a:p>
        </p:txBody>
      </p:sp>
    </p:spTree>
    <p:extLst>
      <p:ext uri="{BB962C8B-B14F-4D97-AF65-F5344CB8AC3E}">
        <p14:creationId xmlns:p14="http://schemas.microsoft.com/office/powerpoint/2010/main" val="3119050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Two separate, but identical research procedures are planned, one with scholarly text and the other with literary text. Each procedure should be carried out in two stages. During the first stage participants from both groups are going to take the intelligence and personality tests and fill out a reading habits survey. During the second stage, one group reads a text from the computer screen with the instruction: "Please read the article carefully, because your reading comprehension is going to be examined afterwards." After reading, participants are going to fill out a short questionnaire about reading satisfaction, followed by a comprehension test. Then, participants are going to read another text from paper, with the identical procedure as in reading from the screen. Second group of participants is going to read from paper the same text that first group reads from screen, and vice versa. Computer screens used in this research are going to be LCD, since most of the Croatian population has the possibility to read on LCD screens. Planned analysis of results includes multivariate statistical analysis in order to test research hypothesis.</a:t>
            </a:r>
            <a:endParaRPr lang="hr-HR" sz="1200" kern="1200" dirty="0" smtClean="0">
              <a:solidFill>
                <a:schemeClr val="tx1"/>
              </a:solidFill>
              <a:effectLst/>
              <a:latin typeface="+mn-lt"/>
              <a:ea typeface="+mn-ea"/>
              <a:cs typeface="+mn-cs"/>
            </a:endParaRPr>
          </a:p>
          <a:p>
            <a:endParaRPr lang="hr-HR" dirty="0"/>
          </a:p>
        </p:txBody>
      </p:sp>
      <p:sp>
        <p:nvSpPr>
          <p:cNvPr id="4" name="Slide Number Placeholder 3"/>
          <p:cNvSpPr>
            <a:spLocks noGrp="1"/>
          </p:cNvSpPr>
          <p:nvPr>
            <p:ph type="sldNum" sz="quarter" idx="10"/>
          </p:nvPr>
        </p:nvSpPr>
        <p:spPr/>
        <p:txBody>
          <a:bodyPr/>
          <a:lstStyle/>
          <a:p>
            <a:fld id="{3C001060-F08E-4018-8186-C8FE998E7D3F}" type="slidenum">
              <a:rPr lang="hr-HR" smtClean="0"/>
              <a:t>9</a:t>
            </a:fld>
            <a:endParaRPr lang="hr-HR"/>
          </a:p>
        </p:txBody>
      </p:sp>
    </p:spTree>
    <p:extLst>
      <p:ext uri="{BB962C8B-B14F-4D97-AF65-F5344CB8AC3E}">
        <p14:creationId xmlns:p14="http://schemas.microsoft.com/office/powerpoint/2010/main" val="4225269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6/20/2014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6/20/2014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246" y="1981200"/>
            <a:ext cx="8915400" cy="1447800"/>
          </a:xfrm>
        </p:spPr>
        <p:txBody>
          <a:bodyPr>
            <a:normAutofit/>
          </a:bodyPr>
          <a:lstStyle/>
          <a:p>
            <a:pPr algn="ctr"/>
            <a:r>
              <a:rPr lang="hr-HR" sz="3600" dirty="0" smtClean="0"/>
              <a:t>Reading in print and digital environment</a:t>
            </a:r>
            <a:endParaRPr lang="hr-HR" sz="3600" dirty="0"/>
          </a:p>
        </p:txBody>
      </p:sp>
      <p:sp>
        <p:nvSpPr>
          <p:cNvPr id="3" name="Subtitle 2"/>
          <p:cNvSpPr>
            <a:spLocks noGrp="1"/>
          </p:cNvSpPr>
          <p:nvPr>
            <p:ph type="subTitle" idx="1"/>
          </p:nvPr>
        </p:nvSpPr>
        <p:spPr>
          <a:xfrm>
            <a:off x="609600" y="4038600"/>
            <a:ext cx="8077200" cy="1600200"/>
          </a:xfrm>
        </p:spPr>
        <p:txBody>
          <a:bodyPr>
            <a:normAutofit/>
          </a:bodyPr>
          <a:lstStyle/>
          <a:p>
            <a:r>
              <a:rPr lang="hr-HR" dirty="0" smtClean="0">
                <a:solidFill>
                  <a:schemeClr val="tx2"/>
                </a:solidFill>
              </a:rPr>
              <a:t>Mate Juric</a:t>
            </a:r>
          </a:p>
          <a:p>
            <a:r>
              <a:rPr lang="hr-HR" sz="2000" u="sng" dirty="0" smtClean="0">
                <a:solidFill>
                  <a:schemeClr val="bg2">
                    <a:lumMod val="20000"/>
                    <a:lumOff val="80000"/>
                  </a:schemeClr>
                </a:solidFill>
              </a:rPr>
              <a:t>mjuric@unizd.hr</a:t>
            </a:r>
            <a:endParaRPr lang="hr-HR" u="sng" dirty="0" smtClean="0">
              <a:solidFill>
                <a:schemeClr val="bg2">
                  <a:lumMod val="20000"/>
                  <a:lumOff val="80000"/>
                </a:schemeClr>
              </a:solidFill>
            </a:endParaRPr>
          </a:p>
          <a:p>
            <a:pPr algn="ctr"/>
            <a:endParaRPr lang="hr-HR" sz="1800" b="1" dirty="0" smtClean="0">
              <a:solidFill>
                <a:schemeClr val="tx2"/>
              </a:solidFill>
            </a:endParaRPr>
          </a:p>
        </p:txBody>
      </p:sp>
      <p:sp>
        <p:nvSpPr>
          <p:cNvPr id="4" name="Rectangle 3"/>
          <p:cNvSpPr/>
          <p:nvPr/>
        </p:nvSpPr>
        <p:spPr>
          <a:xfrm>
            <a:off x="228600" y="1066800"/>
            <a:ext cx="8001000" cy="338554"/>
          </a:xfrm>
          <a:prstGeom prst="rect">
            <a:avLst/>
          </a:prstGeom>
        </p:spPr>
        <p:txBody>
          <a:bodyPr wrap="square">
            <a:spAutoFit/>
          </a:bodyPr>
          <a:lstStyle/>
          <a:p>
            <a:r>
              <a:rPr lang="hr-HR" sz="1600" b="1" dirty="0" smtClean="0">
                <a:solidFill>
                  <a:schemeClr val="tx2"/>
                </a:solidFill>
              </a:rPr>
              <a:t>LIDA 2014 – PhD Forum</a:t>
            </a:r>
            <a:endParaRPr lang="hr-HR" sz="1400" b="1" dirty="0">
              <a:solidFill>
                <a:schemeClr val="tx2"/>
              </a:solidFill>
            </a:endParaRPr>
          </a:p>
        </p:txBody>
      </p:sp>
    </p:spTree>
    <p:extLst>
      <p:ext uri="{BB962C8B-B14F-4D97-AF65-F5344CB8AC3E}">
        <p14:creationId xmlns:p14="http://schemas.microsoft.com/office/powerpoint/2010/main" val="2943730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75488"/>
          </a:xfrm>
        </p:spPr>
        <p:txBody>
          <a:bodyPr>
            <a:noAutofit/>
          </a:bodyPr>
          <a:lstStyle/>
          <a:p>
            <a:r>
              <a:rPr lang="hr-HR" sz="3200" dirty="0" smtClean="0"/>
              <a:t>7.3. </a:t>
            </a:r>
            <a:r>
              <a:rPr lang="en-US" sz="3200" i="1" dirty="0" smtClean="0"/>
              <a:t>Instruments</a:t>
            </a:r>
            <a:endParaRPr lang="hr-HR" sz="3200"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hr-HR" sz="2200" dirty="0" smtClean="0"/>
              <a:t>TDN - </a:t>
            </a:r>
            <a:r>
              <a:rPr lang="en-US" sz="2400" dirty="0"/>
              <a:t>a culturally unbiased intelligence test </a:t>
            </a:r>
            <a:r>
              <a:rPr lang="hr-HR" sz="2200" dirty="0" smtClean="0"/>
              <a:t>(Vonkomer i Miglierini</a:t>
            </a:r>
            <a:r>
              <a:rPr lang="hr-HR" sz="2200" dirty="0"/>
              <a:t>, </a:t>
            </a:r>
            <a:r>
              <a:rPr lang="hr-HR" sz="2200" dirty="0" smtClean="0"/>
              <a:t>1995.)</a:t>
            </a:r>
          </a:p>
          <a:p>
            <a:pPr marL="514350" indent="-514350">
              <a:buFont typeface="+mj-lt"/>
              <a:buAutoNum type="arabicPeriod"/>
            </a:pPr>
            <a:r>
              <a:rPr lang="hr-HR" sz="2200" dirty="0"/>
              <a:t>BIG5 </a:t>
            </a:r>
            <a:r>
              <a:rPr lang="en-US" sz="2400" dirty="0" smtClean="0"/>
              <a:t>personality traits</a:t>
            </a:r>
            <a:r>
              <a:rPr lang="hr-HR" sz="2400" dirty="0" smtClean="0"/>
              <a:t> </a:t>
            </a:r>
            <a:r>
              <a:rPr lang="en-US" sz="2400" dirty="0" smtClean="0"/>
              <a:t>Questionnaire</a:t>
            </a:r>
            <a:r>
              <a:rPr lang="hr-HR" sz="2200" dirty="0" smtClean="0"/>
              <a:t>: </a:t>
            </a:r>
            <a:r>
              <a:rPr lang="en-US" sz="2200" dirty="0"/>
              <a:t>openness, conscientiousness, extraversion, agreeableness, and </a:t>
            </a:r>
            <a:r>
              <a:rPr lang="en-US" sz="2200" dirty="0" smtClean="0"/>
              <a:t>neuroticism</a:t>
            </a:r>
            <a:r>
              <a:rPr lang="it-IT" sz="2200" dirty="0"/>
              <a:t> </a:t>
            </a:r>
            <a:r>
              <a:rPr lang="hr-HR" sz="2200" dirty="0" smtClean="0"/>
              <a:t> (Caprara</a:t>
            </a:r>
            <a:r>
              <a:rPr lang="hr-HR" sz="2200" dirty="0"/>
              <a:t>, </a:t>
            </a:r>
            <a:r>
              <a:rPr lang="hr-HR" sz="2200" dirty="0" smtClean="0"/>
              <a:t> Barbaranelli i Borgogni, 2005.)</a:t>
            </a:r>
          </a:p>
          <a:p>
            <a:pPr marL="514350" indent="-514350">
              <a:buFont typeface="+mj-lt"/>
              <a:buAutoNum type="arabicPeriod"/>
            </a:pPr>
            <a:r>
              <a:rPr lang="en-US" sz="2400" dirty="0"/>
              <a:t>Reading habits </a:t>
            </a:r>
            <a:r>
              <a:rPr lang="en-US" sz="2400" dirty="0" smtClean="0"/>
              <a:t>survey</a:t>
            </a:r>
            <a:r>
              <a:rPr lang="en-US" sz="2400" dirty="0"/>
              <a:t> </a:t>
            </a:r>
            <a:r>
              <a:rPr lang="hr-HR" sz="2400" dirty="0" smtClean="0"/>
              <a:t>(</a:t>
            </a:r>
            <a:r>
              <a:rPr lang="en-US" sz="2400" dirty="0" smtClean="0"/>
              <a:t>reading </a:t>
            </a:r>
            <a:r>
              <a:rPr lang="en-US" sz="2400" dirty="0"/>
              <a:t>frequency, hours a day spent in reading, reading preferences, and attitudes about reading in print and digital environment</a:t>
            </a:r>
            <a:r>
              <a:rPr lang="hr-HR" sz="2200" dirty="0" smtClean="0"/>
              <a:t>)</a:t>
            </a:r>
          </a:p>
          <a:p>
            <a:pPr marL="514350" indent="-514350">
              <a:buFont typeface="+mj-lt"/>
              <a:buAutoNum type="arabicPeriod"/>
            </a:pPr>
            <a:r>
              <a:rPr lang="en-US" sz="2400" dirty="0"/>
              <a:t>Reading </a:t>
            </a:r>
            <a:r>
              <a:rPr lang="en-US" sz="2400" dirty="0" smtClean="0"/>
              <a:t>satisfaction</a:t>
            </a:r>
            <a:r>
              <a:rPr lang="hr-HR" sz="2400" dirty="0"/>
              <a:t> </a:t>
            </a:r>
            <a:r>
              <a:rPr lang="hr-HR" sz="2400" dirty="0" smtClean="0"/>
              <a:t>qustionnaire </a:t>
            </a:r>
            <a:r>
              <a:rPr lang="hr-HR" sz="2200" dirty="0" smtClean="0"/>
              <a:t>(</a:t>
            </a:r>
            <a:r>
              <a:rPr lang="hr-HR" sz="2000" dirty="0" smtClean="0"/>
              <a:t>Likert scale</a:t>
            </a:r>
            <a:r>
              <a:rPr lang="hr-HR" sz="2200" dirty="0" smtClean="0"/>
              <a:t>)</a:t>
            </a:r>
          </a:p>
          <a:p>
            <a:pPr marL="514350" indent="-514350">
              <a:buFont typeface="+mj-lt"/>
              <a:buAutoNum type="arabicPeriod"/>
            </a:pPr>
            <a:r>
              <a:rPr lang="hr-HR" sz="2200" dirty="0" smtClean="0"/>
              <a:t>Reading </a:t>
            </a:r>
            <a:r>
              <a:rPr lang="hr-HR" sz="2400" dirty="0" smtClean="0"/>
              <a:t>c</a:t>
            </a:r>
            <a:r>
              <a:rPr lang="en-US" sz="2400" dirty="0" err="1" smtClean="0"/>
              <a:t>omprehension</a:t>
            </a:r>
            <a:r>
              <a:rPr lang="en-US" sz="2400" dirty="0" smtClean="0"/>
              <a:t> </a:t>
            </a:r>
            <a:r>
              <a:rPr lang="en-US" sz="2400" dirty="0"/>
              <a:t>tests </a:t>
            </a:r>
            <a:r>
              <a:rPr lang="hr-HR" sz="2200" dirty="0" smtClean="0"/>
              <a:t>(</a:t>
            </a:r>
            <a:r>
              <a:rPr lang="hr-HR" sz="2000" dirty="0" smtClean="0"/>
              <a:t>based on Blooms taxonomy; PIRLS; PISA</a:t>
            </a:r>
            <a:r>
              <a:rPr lang="hr-HR" sz="2200" dirty="0" smtClean="0"/>
              <a:t>)</a:t>
            </a:r>
          </a:p>
        </p:txBody>
      </p:sp>
    </p:spTree>
    <p:extLst>
      <p:ext uri="{BB962C8B-B14F-4D97-AF65-F5344CB8AC3E}">
        <p14:creationId xmlns:p14="http://schemas.microsoft.com/office/powerpoint/2010/main" val="87154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75488"/>
          </a:xfrm>
        </p:spPr>
        <p:txBody>
          <a:bodyPr>
            <a:noAutofit/>
          </a:bodyPr>
          <a:lstStyle/>
          <a:p>
            <a:r>
              <a:rPr lang="hr-HR" sz="3200" dirty="0" smtClean="0"/>
              <a:t>8. </a:t>
            </a:r>
            <a:r>
              <a:rPr lang="en-US" sz="3200" dirty="0"/>
              <a:t>Significance of the Study</a:t>
            </a:r>
            <a:r>
              <a:rPr lang="hr-HR" sz="3200" dirty="0"/>
              <a:t/>
            </a:r>
            <a:br>
              <a:rPr lang="hr-HR" sz="3200" dirty="0"/>
            </a:br>
            <a:endParaRPr lang="hr-HR" sz="3200" dirty="0"/>
          </a:p>
        </p:txBody>
      </p:sp>
      <p:sp>
        <p:nvSpPr>
          <p:cNvPr id="3" name="Content Placeholder 2"/>
          <p:cNvSpPr>
            <a:spLocks noGrp="1"/>
          </p:cNvSpPr>
          <p:nvPr>
            <p:ph idx="1"/>
          </p:nvPr>
        </p:nvSpPr>
        <p:spPr>
          <a:xfrm>
            <a:off x="457200" y="1600200"/>
            <a:ext cx="8229600" cy="4389120"/>
          </a:xfrm>
        </p:spPr>
        <p:txBody>
          <a:bodyPr>
            <a:normAutofit/>
          </a:bodyPr>
          <a:lstStyle/>
          <a:p>
            <a:r>
              <a:rPr lang="en-US" sz="2400" dirty="0" smtClean="0"/>
              <a:t>a </a:t>
            </a:r>
            <a:r>
              <a:rPr lang="en-US" sz="2400" dirty="0"/>
              <a:t>better understanding of the process of reading in print and digital environment. </a:t>
            </a:r>
            <a:endParaRPr lang="hr-HR" sz="2400" dirty="0" smtClean="0"/>
          </a:p>
          <a:p>
            <a:r>
              <a:rPr lang="hr-HR" sz="2400" dirty="0" smtClean="0"/>
              <a:t>n</a:t>
            </a:r>
            <a:r>
              <a:rPr lang="en-US" sz="2400" dirty="0" err="1" smtClean="0"/>
              <a:t>ew</a:t>
            </a:r>
            <a:r>
              <a:rPr lang="en-US" sz="2400" dirty="0" smtClean="0"/>
              <a:t> </a:t>
            </a:r>
            <a:r>
              <a:rPr lang="en-US" sz="2400" dirty="0"/>
              <a:t>insights are expected regarding the interrelation of personality traits and intelligence with reading habits, satisfaction and comprehension in both print and digital environment in a student population. </a:t>
            </a:r>
            <a:endParaRPr lang="hr-HR" sz="2400" dirty="0" smtClean="0"/>
          </a:p>
          <a:p>
            <a:r>
              <a:rPr lang="hr-HR" sz="2400" dirty="0" smtClean="0"/>
              <a:t>f</a:t>
            </a:r>
            <a:r>
              <a:rPr lang="en-US" sz="2400" dirty="0" err="1" smtClean="0"/>
              <a:t>indings</a:t>
            </a:r>
            <a:r>
              <a:rPr lang="en-US" sz="2400" dirty="0" smtClean="0"/>
              <a:t> </a:t>
            </a:r>
            <a:r>
              <a:rPr lang="en-US" sz="2400" dirty="0"/>
              <a:t>will upgrade existing theoretical point of view related to reading habits, which are a key element of lifelong learning and the development of a knowledge society.</a:t>
            </a:r>
            <a:endParaRPr lang="hr-HR" sz="2400" dirty="0"/>
          </a:p>
        </p:txBody>
      </p:sp>
    </p:spTree>
    <p:extLst>
      <p:ext uri="{BB962C8B-B14F-4D97-AF65-F5344CB8AC3E}">
        <p14:creationId xmlns:p14="http://schemas.microsoft.com/office/powerpoint/2010/main" val="580801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75488"/>
          </a:xfrm>
        </p:spPr>
        <p:txBody>
          <a:bodyPr>
            <a:normAutofit fontScale="90000"/>
          </a:bodyPr>
          <a:lstStyle/>
          <a:p>
            <a:r>
              <a:rPr lang="hr-HR" sz="3200" dirty="0" smtClean="0"/>
              <a:t>References</a:t>
            </a:r>
            <a:endParaRPr lang="hr-HR" sz="3200" dirty="0"/>
          </a:p>
        </p:txBody>
      </p:sp>
      <p:sp>
        <p:nvSpPr>
          <p:cNvPr id="3" name="Content Placeholder 2"/>
          <p:cNvSpPr>
            <a:spLocks noGrp="1"/>
          </p:cNvSpPr>
          <p:nvPr>
            <p:ph idx="1"/>
          </p:nvPr>
        </p:nvSpPr>
        <p:spPr>
          <a:xfrm>
            <a:off x="304800" y="1066800"/>
            <a:ext cx="8610600" cy="5562600"/>
          </a:xfrm>
        </p:spPr>
        <p:txBody>
          <a:bodyPr>
            <a:noAutofit/>
          </a:bodyPr>
          <a:lstStyle/>
          <a:p>
            <a:pPr lvl="0"/>
            <a:r>
              <a:rPr lang="hr-HR" sz="1400" dirty="0"/>
              <a:t>Ackerman, R. Lauterman, T. (2012). Taking reading comprehension exams on screen or on paper? A metacognitive analysis of learning texts under time pressure, Computers in Human Behavior. URL: </a:t>
            </a:r>
            <a:r>
              <a:rPr lang="hr-HR" sz="1400" u="sng" dirty="0"/>
              <a:t>http://dx.doi.org/10.1016/j.chb.2012.04.023</a:t>
            </a:r>
            <a:r>
              <a:rPr lang="hr-HR" sz="1400" dirty="0"/>
              <a:t>.</a:t>
            </a:r>
          </a:p>
          <a:p>
            <a:pPr lvl="0"/>
            <a:r>
              <a:rPr lang="hr-HR" sz="1400" dirty="0"/>
              <a:t>Burgess, S. R., Jones, K. K. (2010). Reading and media habits of college students varying by sex and remedial status.  College Student Journal. Str. 492-508</a:t>
            </a:r>
          </a:p>
          <a:p>
            <a:pPr lvl="0"/>
            <a:r>
              <a:rPr lang="hr-HR" sz="1400" dirty="0"/>
              <a:t>Caprara, G., Barbaranelli, C., Borgogni, L. (2005.). Big Five Upitnik – BFQ; Jastrebarsko: Naklada Slap.</a:t>
            </a:r>
          </a:p>
          <a:p>
            <a:pPr lvl="0"/>
            <a:r>
              <a:rPr lang="hr-HR" sz="1400" dirty="0"/>
              <a:t>Carr, N. (2011). Plitko: Što internet čini našem mozgu?.Zagreb: Naklada Jesenski i Turk</a:t>
            </a:r>
          </a:p>
          <a:p>
            <a:pPr lvl="0"/>
            <a:r>
              <a:rPr lang="hr-HR" sz="1400" dirty="0"/>
              <a:t>Clark, C, De Zoysa, S. (2011). Mapping the inter-relationships of reading enjoyment, attitudes, behaviour and attainment: An exploratory investigation. London: National Literacy Trust.</a:t>
            </a:r>
          </a:p>
          <a:p>
            <a:pPr lvl="0"/>
            <a:r>
              <a:rPr lang="hr-HR" sz="1400" dirty="0"/>
              <a:t>Clark, C; Foster, A. (2005.). Children’s and Young People’s Reading Habits and Preferences. London: National Literacy Trust. </a:t>
            </a:r>
          </a:p>
          <a:p>
            <a:pPr lvl="0"/>
            <a:r>
              <a:rPr lang="en-AU" sz="1400" dirty="0" err="1"/>
              <a:t>Dervin</a:t>
            </a:r>
            <a:r>
              <a:rPr lang="en-AU" sz="1400" dirty="0"/>
              <a:t>, B. </a:t>
            </a:r>
            <a:r>
              <a:rPr lang="hr-HR" sz="1400" dirty="0"/>
              <a:t>, </a:t>
            </a:r>
            <a:r>
              <a:rPr lang="en-AU" sz="1400" dirty="0" err="1"/>
              <a:t>Nilan</a:t>
            </a:r>
            <a:r>
              <a:rPr lang="en-AU" sz="1400" dirty="0"/>
              <a:t>, M. (1986)</a:t>
            </a:r>
            <a:r>
              <a:rPr lang="hr-HR" sz="1400" dirty="0"/>
              <a:t>.</a:t>
            </a:r>
            <a:r>
              <a:rPr lang="en-AU" sz="1400" dirty="0"/>
              <a:t> Information needs and uses: a conceptual and methodological review. Annual Review of Information Science and Technology. 21: 3-33.</a:t>
            </a:r>
            <a:endParaRPr lang="hr-HR" sz="1400" dirty="0"/>
          </a:p>
          <a:p>
            <a:pPr lvl="0"/>
            <a:r>
              <a:rPr lang="hr-HR" sz="1400" dirty="0"/>
              <a:t>Eshet-Alkalai, Y., &amp; Geri, N. (2007). Does the medium affect the message? The influence of text representation format on critical thinking. Human Systems Management, 26, 269–279</a:t>
            </a:r>
          </a:p>
          <a:p>
            <a:pPr lvl="0"/>
            <a:r>
              <a:rPr lang="hr-HR" sz="1400" dirty="0"/>
              <a:t>Ferris, J. The Reading Brain in the Digital Age: The Science of Paper versus Screens. URL: http://www.scientificamerican.com/article.cfm?id=reading-paper-screens Objavljeno 11.4.2013</a:t>
            </a:r>
          </a:p>
          <a:p>
            <a:pPr lvl="0"/>
            <a:r>
              <a:rPr lang="hr-HR" sz="1400" dirty="0"/>
              <a:t>Kirsch, I., et al. (2000). OECD Report: Reading For Change. www.oecd.org/dataoecd/43/54/33690904.pdf (20-3-2013)</a:t>
            </a:r>
          </a:p>
          <a:p>
            <a:pPr lvl="0"/>
            <a:r>
              <a:rPr lang="hr-HR" sz="1400" dirty="0"/>
              <a:t>Kuhlthau, Maniotes, Caspari (2007). Guided Inquiry: Learning in the 21st Century, Libraries Unlimited</a:t>
            </a:r>
            <a:r>
              <a:rPr lang="hr-HR" sz="1400" dirty="0" smtClean="0"/>
              <a:t>.</a:t>
            </a:r>
            <a:endParaRPr lang="hr-HR" sz="1400" dirty="0"/>
          </a:p>
        </p:txBody>
      </p:sp>
    </p:spTree>
    <p:extLst>
      <p:ext uri="{BB962C8B-B14F-4D97-AF65-F5344CB8AC3E}">
        <p14:creationId xmlns:p14="http://schemas.microsoft.com/office/powerpoint/2010/main" val="2846253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75488"/>
          </a:xfrm>
        </p:spPr>
        <p:txBody>
          <a:bodyPr>
            <a:normAutofit fontScale="90000"/>
          </a:bodyPr>
          <a:lstStyle/>
          <a:p>
            <a:r>
              <a:rPr lang="hr-HR" sz="3200" dirty="0" smtClean="0"/>
              <a:t>References</a:t>
            </a:r>
            <a:endParaRPr lang="hr-HR" sz="3200" dirty="0"/>
          </a:p>
        </p:txBody>
      </p:sp>
      <p:sp>
        <p:nvSpPr>
          <p:cNvPr id="3" name="Content Placeholder 2"/>
          <p:cNvSpPr>
            <a:spLocks noGrp="1"/>
          </p:cNvSpPr>
          <p:nvPr>
            <p:ph idx="1"/>
          </p:nvPr>
        </p:nvSpPr>
        <p:spPr>
          <a:xfrm>
            <a:off x="304800" y="1066800"/>
            <a:ext cx="8610600" cy="5562600"/>
          </a:xfrm>
        </p:spPr>
        <p:txBody>
          <a:bodyPr>
            <a:noAutofit/>
          </a:bodyPr>
          <a:lstStyle/>
          <a:p>
            <a:pPr lvl="0"/>
            <a:r>
              <a:rPr lang="hr-HR" sz="1400" dirty="0" smtClean="0"/>
              <a:t>Liu</a:t>
            </a:r>
            <a:r>
              <a:rPr lang="hr-HR" sz="1400" dirty="0"/>
              <a:t>, Z. (2005). “Reading behavior in the digital environment: Changes in reading behavior over the past ten years,” </a:t>
            </a:r>
            <a:r>
              <a:rPr lang="hr-HR" sz="1400" i="1" dirty="0"/>
              <a:t>Journal of Documentation</a:t>
            </a:r>
            <a:r>
              <a:rPr lang="hr-HR" sz="1400" dirty="0"/>
              <a:t>, 61, br. 6. Str. 700–712</a:t>
            </a:r>
          </a:p>
          <a:p>
            <a:pPr lvl="0"/>
            <a:r>
              <a:rPr lang="en-GB" sz="1400" dirty="0" err="1"/>
              <a:t>Mangen</a:t>
            </a:r>
            <a:r>
              <a:rPr lang="en-GB" sz="1400" dirty="0"/>
              <a:t>, A., </a:t>
            </a:r>
            <a:r>
              <a:rPr lang="en-GB" sz="1400" dirty="0" err="1"/>
              <a:t>Walgermo</a:t>
            </a:r>
            <a:r>
              <a:rPr lang="en-GB" sz="1400" dirty="0"/>
              <a:t>, B.R., </a:t>
            </a:r>
            <a:r>
              <a:rPr lang="en-GB" sz="1400" dirty="0" err="1"/>
              <a:t>Brønnick</a:t>
            </a:r>
            <a:r>
              <a:rPr lang="en-GB" sz="1400" dirty="0"/>
              <a:t>, K. (2013.) Reading linear texts on paper versus computer screen: Effects on reading comprehension, International Journal of Educational Research, 58, str. 61-68</a:t>
            </a:r>
            <a:endParaRPr lang="hr-HR" sz="1400" dirty="0"/>
          </a:p>
          <a:p>
            <a:pPr lvl="0"/>
            <a:r>
              <a:rPr lang="hr-HR" sz="1400" dirty="0"/>
              <a:t>McLuhan, M., &amp; Lapham, L. (1994). Understanding media: the extensions of man. Cambridge, Mass.: MIT Press.</a:t>
            </a:r>
          </a:p>
          <a:p>
            <a:pPr lvl="0"/>
            <a:r>
              <a:rPr lang="hr-HR" sz="1400" dirty="0"/>
              <a:t>Morkes, J., Nielsen, J. (1997): Concise, SCANNABLE, and Objective: How to Write for the Web. URL: http://www.nngroup.com/articles/concise-scannable-and-objective-how-to-write-for-the-web/ (5-10-2013)</a:t>
            </a:r>
          </a:p>
          <a:p>
            <a:pPr lvl="0"/>
            <a:r>
              <a:rPr lang="hr-HR" sz="1400" dirty="0"/>
              <a:t>Mullis, I.V.S, Martin, M.O. , Sainsbury M. (2013). PIRLS 2016 Reading Framework. Chestnut Hill, MA: TIMSS &amp; PIRLS International Study Center, Boston College URL: http://timssandpirls.bc.edu/pirls2016/downloads/P16_FW_Chap1.pdf</a:t>
            </a:r>
          </a:p>
          <a:p>
            <a:pPr lvl="0"/>
            <a:r>
              <a:rPr lang="hr-HR" sz="1400" dirty="0"/>
              <a:t>Noyes, J. M., &amp; Garland, K. J. (2008). Computer- vs. paper-based tasks: are they equivalent? </a:t>
            </a:r>
            <a:r>
              <a:rPr lang="hr-HR" sz="1400" i="1" dirty="0"/>
              <a:t>Ergonomics</a:t>
            </a:r>
            <a:r>
              <a:rPr lang="hr-HR" sz="1400" dirty="0"/>
              <a:t>, </a:t>
            </a:r>
            <a:r>
              <a:rPr lang="hr-HR" sz="1400" i="1" dirty="0"/>
              <a:t>51</a:t>
            </a:r>
            <a:r>
              <a:rPr lang="hr-HR" sz="1400" dirty="0"/>
              <a:t>(9), 1352–75. doi:10.1080/00140130802170387</a:t>
            </a:r>
          </a:p>
          <a:p>
            <a:pPr lvl="0"/>
            <a:r>
              <a:rPr lang="hr-HR" sz="1400" dirty="0"/>
              <a:t>OECD (2010), PISA 2009 Results: What Students Know and Can Do – Student Performance in Reading, Mathematics and Science (Volume I). URL: http://</a:t>
            </a:r>
            <a:r>
              <a:rPr lang="hr-HR" sz="1400" dirty="0" smtClean="0"/>
              <a:t>dx.doi.org/10.1787/9789264091450-en (20-03-2014</a:t>
            </a:r>
            <a:r>
              <a:rPr lang="hr-HR" sz="1400" dirty="0" smtClean="0"/>
              <a:t>)</a:t>
            </a:r>
          </a:p>
          <a:p>
            <a:r>
              <a:rPr lang="en-US" sz="1400" dirty="0"/>
              <a:t>Ross, </a:t>
            </a:r>
            <a:r>
              <a:rPr lang="en-US" sz="1400" dirty="0" smtClean="0"/>
              <a:t>C.S</a:t>
            </a:r>
            <a:r>
              <a:rPr lang="en-US" sz="1400" dirty="0"/>
              <a:t>. </a:t>
            </a:r>
            <a:r>
              <a:rPr lang="hr-HR" sz="1400" dirty="0" smtClean="0"/>
              <a:t>(1999) </a:t>
            </a:r>
            <a:r>
              <a:rPr lang="en-US" sz="1400" dirty="0" smtClean="0"/>
              <a:t>Finding </a:t>
            </a:r>
            <a:r>
              <a:rPr lang="en-US" sz="1400" dirty="0"/>
              <a:t>without seeking: The information encounter in the context of reading for </a:t>
            </a:r>
            <a:r>
              <a:rPr lang="en-US" sz="1400" dirty="0" smtClean="0"/>
              <a:t>pleasure</a:t>
            </a:r>
            <a:r>
              <a:rPr lang="hr-HR" sz="1400" dirty="0" smtClean="0"/>
              <a:t>. </a:t>
            </a:r>
            <a:r>
              <a:rPr lang="hr-HR" sz="1400" dirty="0"/>
              <a:t>Information Processing &amp; Management, </a:t>
            </a:r>
            <a:r>
              <a:rPr lang="hr-HR" sz="1400" i="1" dirty="0"/>
              <a:t>35</a:t>
            </a:r>
            <a:r>
              <a:rPr lang="hr-HR" sz="1400" dirty="0"/>
              <a:t> (6) (1999), pp. </a:t>
            </a:r>
            <a:r>
              <a:rPr lang="hr-HR" sz="1400" dirty="0" smtClean="0"/>
              <a:t>783–799</a:t>
            </a:r>
            <a:endParaRPr lang="hr-HR" sz="1400" dirty="0"/>
          </a:p>
          <a:p>
            <a:pPr lvl="0"/>
            <a:r>
              <a:rPr lang="hr-HR" sz="1400" dirty="0"/>
              <a:t>Solomon, P. (2005). Discovering information in context. Annual Review of Information Science and Technology, 36(1), 229–264. doi:10.1002/aris.1440360106</a:t>
            </a:r>
          </a:p>
          <a:p>
            <a:pPr lvl="0"/>
            <a:r>
              <a:rPr lang="hr-HR" sz="1400" dirty="0"/>
              <a:t>Veenhof, B. (2006). The Internet: Is it changing the way Canadians spend their time? Ottawa: Statistics Canada. URL: http://publications.gc.ca/collections/Collection/Statcan/56F0004MIE/56F0004MIE2006013.pdf </a:t>
            </a:r>
            <a:r>
              <a:rPr lang="hr-HR" sz="1400" dirty="0" smtClean="0"/>
              <a:t>(01-4-2014)</a:t>
            </a:r>
            <a:endParaRPr lang="hr-HR" sz="1400" dirty="0"/>
          </a:p>
          <a:p>
            <a:pPr lvl="0"/>
            <a:r>
              <a:rPr lang="hr-HR" sz="1400" dirty="0"/>
              <a:t>Vonkomer, J., Miglierini, B. (1995.): Test dinamičkih nizova – TDN. Jastrebarsko: Naklada slap</a:t>
            </a:r>
          </a:p>
          <a:p>
            <a:pPr lvl="0"/>
            <a:endParaRPr lang="hr-HR" sz="1400" dirty="0"/>
          </a:p>
        </p:txBody>
      </p:sp>
    </p:spTree>
    <p:extLst>
      <p:ext uri="{BB962C8B-B14F-4D97-AF65-F5344CB8AC3E}">
        <p14:creationId xmlns:p14="http://schemas.microsoft.com/office/powerpoint/2010/main" val="284625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75488"/>
          </a:xfrm>
        </p:spPr>
        <p:txBody>
          <a:bodyPr>
            <a:normAutofit/>
          </a:bodyPr>
          <a:lstStyle/>
          <a:p>
            <a:r>
              <a:rPr lang="hr-HR" sz="2800" dirty="0" smtClean="0"/>
              <a:t>1. Conceptual Framework</a:t>
            </a:r>
            <a:endParaRPr lang="hr-HR" sz="2800" dirty="0"/>
          </a:p>
        </p:txBody>
      </p:sp>
      <p:sp>
        <p:nvSpPr>
          <p:cNvPr id="3" name="Content Placeholder 2"/>
          <p:cNvSpPr>
            <a:spLocks noGrp="1"/>
          </p:cNvSpPr>
          <p:nvPr>
            <p:ph idx="1"/>
          </p:nvPr>
        </p:nvSpPr>
        <p:spPr>
          <a:xfrm>
            <a:off x="457200" y="1752600"/>
            <a:ext cx="8229600" cy="4724400"/>
          </a:xfrm>
        </p:spPr>
        <p:txBody>
          <a:bodyPr>
            <a:noAutofit/>
          </a:bodyPr>
          <a:lstStyle/>
          <a:p>
            <a:pPr>
              <a:buFont typeface="Wingdings" panose="05000000000000000000" pitchFamily="2" charset="2"/>
              <a:buChar char="§"/>
            </a:pPr>
            <a:r>
              <a:rPr lang="hr-HR" sz="2000" dirty="0" smtClean="0"/>
              <a:t>„T</a:t>
            </a:r>
            <a:r>
              <a:rPr lang="en-US" sz="2000" dirty="0" smtClean="0"/>
              <a:t>he </a:t>
            </a:r>
            <a:r>
              <a:rPr lang="en-US" sz="2000" dirty="0"/>
              <a:t>medium is the message </a:t>
            </a:r>
            <a:r>
              <a:rPr lang="hr-HR" sz="2000" dirty="0" smtClean="0"/>
              <a:t>” - </a:t>
            </a:r>
            <a:r>
              <a:rPr lang="en-US" sz="2000" dirty="0" smtClean="0"/>
              <a:t>changes </a:t>
            </a:r>
            <a:r>
              <a:rPr lang="en-US" sz="2000" dirty="0"/>
              <a:t>the meaning of the content by changing our perception </a:t>
            </a:r>
            <a:r>
              <a:rPr lang="hr-HR" sz="2000" dirty="0" smtClean="0"/>
              <a:t>(McLuhan, 1964.)</a:t>
            </a:r>
          </a:p>
          <a:p>
            <a:pPr>
              <a:buFont typeface="Wingdings" panose="05000000000000000000" pitchFamily="2" charset="2"/>
              <a:buChar char="§"/>
            </a:pPr>
            <a:endParaRPr lang="hr-HR" sz="2000" dirty="0" smtClean="0"/>
          </a:p>
          <a:p>
            <a:pPr>
              <a:buFont typeface="Wingdings" panose="05000000000000000000" pitchFamily="2" charset="2"/>
              <a:buChar char="§"/>
            </a:pPr>
            <a:r>
              <a:rPr lang="en-US" sz="2000" dirty="0"/>
              <a:t>Cognitivist </a:t>
            </a:r>
            <a:r>
              <a:rPr lang="en-US" sz="2000" dirty="0" smtClean="0"/>
              <a:t>approach</a:t>
            </a:r>
            <a:r>
              <a:rPr lang="hr-HR" sz="2000" dirty="0" smtClean="0"/>
              <a:t>: </a:t>
            </a:r>
            <a:r>
              <a:rPr lang="en-US" sz="2000" dirty="0"/>
              <a:t>structural differences between print and digital text that impose cognitive challenges to readers </a:t>
            </a:r>
            <a:r>
              <a:rPr lang="hr-HR" sz="2000" dirty="0" smtClean="0"/>
              <a:t>(</a:t>
            </a:r>
            <a:r>
              <a:rPr lang="hr-HR" sz="2000" dirty="0"/>
              <a:t>Eshet-Alkalai i Geri, 2007)</a:t>
            </a:r>
          </a:p>
          <a:p>
            <a:pPr>
              <a:buFont typeface="Wingdings" panose="05000000000000000000" pitchFamily="2" charset="2"/>
              <a:buChar char="§"/>
            </a:pPr>
            <a:endParaRPr lang="hr-HR" sz="2000" dirty="0" smtClean="0"/>
          </a:p>
          <a:p>
            <a:pPr>
              <a:spcBef>
                <a:spcPts val="0"/>
              </a:spcBef>
              <a:buFont typeface="Wingdings" panose="05000000000000000000" pitchFamily="2" charset="2"/>
              <a:buChar char="§"/>
            </a:pPr>
            <a:r>
              <a:rPr lang="hr-HR" sz="2000" dirty="0" smtClean="0"/>
              <a:t>Sensory–motor </a:t>
            </a:r>
            <a:r>
              <a:rPr lang="hr-HR" sz="2000" dirty="0"/>
              <a:t>experience</a:t>
            </a:r>
            <a:r>
              <a:rPr lang="en-US" sz="2000" dirty="0"/>
              <a:t> is closely related to the cognitive processing of </a:t>
            </a:r>
            <a:r>
              <a:rPr lang="en-US" sz="2000" dirty="0" smtClean="0"/>
              <a:t>text</a:t>
            </a:r>
            <a:r>
              <a:rPr lang="hr-HR" sz="2000" dirty="0" smtClean="0"/>
              <a:t> (</a:t>
            </a:r>
            <a:r>
              <a:rPr lang="hr-HR" sz="2000" dirty="0"/>
              <a:t>Morineau, Blanche, Tobin, &amp; Guéguen, 2005</a:t>
            </a:r>
            <a:r>
              <a:rPr lang="hr-HR" sz="2000" dirty="0" smtClean="0"/>
              <a:t>)</a:t>
            </a:r>
          </a:p>
          <a:p>
            <a:pPr>
              <a:spcBef>
                <a:spcPts val="0"/>
              </a:spcBef>
              <a:buFont typeface="Wingdings" panose="05000000000000000000" pitchFamily="2" charset="2"/>
              <a:buChar char="§"/>
            </a:pPr>
            <a:endParaRPr lang="hr-HR" sz="2000" dirty="0"/>
          </a:p>
          <a:p>
            <a:pPr marL="342900" lvl="1" indent="-342900">
              <a:spcBef>
                <a:spcPts val="0"/>
              </a:spcBef>
              <a:buClr>
                <a:schemeClr val="accent3"/>
              </a:buClr>
              <a:buSzPct val="95000"/>
            </a:pPr>
            <a:r>
              <a:rPr lang="hr-HR" sz="2100" dirty="0" smtClean="0"/>
              <a:t>Transactional </a:t>
            </a:r>
            <a:r>
              <a:rPr lang="hr-HR" sz="2100" dirty="0"/>
              <a:t>theory of reading </a:t>
            </a:r>
            <a:r>
              <a:rPr lang="hr-HR" sz="2100" dirty="0" smtClean="0"/>
              <a:t>– interaction between the reader and the text. The readers </a:t>
            </a:r>
            <a:r>
              <a:rPr lang="hr-HR" sz="2100" dirty="0"/>
              <a:t>actively constructs meaning </a:t>
            </a:r>
            <a:r>
              <a:rPr lang="hr-HR" sz="2100" dirty="0" smtClean="0"/>
              <a:t>through the lens of personal experience, affect and personality traits (</a:t>
            </a:r>
            <a:r>
              <a:rPr lang="hr-HR" sz="2100" dirty="0"/>
              <a:t>Rosenblatt, </a:t>
            </a:r>
            <a:r>
              <a:rPr lang="hr-HR" sz="2100" dirty="0" smtClean="0"/>
              <a:t>according to Ross, 2006; 2009.)</a:t>
            </a:r>
            <a:endParaRPr lang="hr-HR" sz="2000" dirty="0"/>
          </a:p>
          <a:p>
            <a:pPr lvl="1">
              <a:buFont typeface="Wingdings" panose="05000000000000000000" pitchFamily="2" charset="2"/>
              <a:buChar char="§"/>
            </a:pPr>
            <a:endParaRPr lang="hr-HR" sz="2100" dirty="0" smtClean="0"/>
          </a:p>
        </p:txBody>
      </p:sp>
    </p:spTree>
    <p:extLst>
      <p:ext uri="{BB962C8B-B14F-4D97-AF65-F5344CB8AC3E}">
        <p14:creationId xmlns:p14="http://schemas.microsoft.com/office/powerpoint/2010/main" val="3224450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475488"/>
          </a:xfrm>
        </p:spPr>
        <p:txBody>
          <a:bodyPr>
            <a:normAutofit/>
          </a:bodyPr>
          <a:lstStyle/>
          <a:p>
            <a:r>
              <a:rPr lang="hr-HR" sz="2800" dirty="0" smtClean="0"/>
              <a:t>2. Literature Review</a:t>
            </a:r>
            <a:endParaRPr lang="hr-HR" sz="2800" dirty="0"/>
          </a:p>
        </p:txBody>
      </p:sp>
      <p:sp>
        <p:nvSpPr>
          <p:cNvPr id="3" name="Content Placeholder 2"/>
          <p:cNvSpPr>
            <a:spLocks noGrp="1"/>
          </p:cNvSpPr>
          <p:nvPr>
            <p:ph idx="1"/>
          </p:nvPr>
        </p:nvSpPr>
        <p:spPr>
          <a:xfrm>
            <a:off x="457200" y="1371600"/>
            <a:ext cx="8229600" cy="4953000"/>
          </a:xfrm>
        </p:spPr>
        <p:txBody>
          <a:bodyPr>
            <a:noAutofit/>
          </a:bodyPr>
          <a:lstStyle/>
          <a:p>
            <a:r>
              <a:rPr lang="en-US" sz="1600" dirty="0" smtClean="0"/>
              <a:t>People </a:t>
            </a:r>
            <a:r>
              <a:rPr lang="en-US" sz="1600" dirty="0"/>
              <a:t>on the Internet are "scanning", speed browsing the text to single out individual words and </a:t>
            </a:r>
            <a:r>
              <a:rPr lang="en-US" sz="1600" dirty="0" smtClean="0"/>
              <a:t>sentences</a:t>
            </a:r>
            <a:r>
              <a:rPr lang="hr-HR" sz="1600" dirty="0" smtClean="0"/>
              <a:t> (</a:t>
            </a:r>
            <a:r>
              <a:rPr lang="en-US" sz="1600" dirty="0" err="1" smtClean="0"/>
              <a:t>Morkes</a:t>
            </a:r>
            <a:r>
              <a:rPr lang="en-US" sz="1600" dirty="0"/>
              <a:t>, J. Nielsen, J., 1997; </a:t>
            </a:r>
            <a:r>
              <a:rPr lang="hr-HR" sz="1600" dirty="0"/>
              <a:t>Liu, Z., 2005</a:t>
            </a:r>
            <a:r>
              <a:rPr lang="hr-HR" sz="1600" dirty="0" smtClean="0"/>
              <a:t>.) </a:t>
            </a:r>
          </a:p>
          <a:p>
            <a:pPr lvl="1">
              <a:buFont typeface="Wingdings" panose="05000000000000000000" pitchFamily="2" charset="2"/>
              <a:buChar char="§"/>
            </a:pPr>
            <a:r>
              <a:rPr lang="hr-HR" sz="1600" dirty="0" smtClean="0"/>
              <a:t>Linear reading of printed text, from the beggining to the end</a:t>
            </a:r>
            <a:endParaRPr lang="hr-HR" sz="1600" dirty="0"/>
          </a:p>
          <a:p>
            <a:pPr lvl="1">
              <a:buFont typeface="Wingdings" panose="05000000000000000000" pitchFamily="2" charset="2"/>
              <a:buChar char="§"/>
            </a:pPr>
            <a:r>
              <a:rPr lang="hr-HR" sz="1600" dirty="0" smtClean="0"/>
              <a:t>Non-linear reading of digital text</a:t>
            </a:r>
          </a:p>
          <a:p>
            <a:pPr>
              <a:buFont typeface="Wingdings" panose="05000000000000000000" pitchFamily="2" charset="2"/>
              <a:buChar char="§"/>
            </a:pPr>
            <a:endParaRPr lang="hr-HR" sz="1600" dirty="0" smtClean="0"/>
          </a:p>
          <a:p>
            <a:pPr>
              <a:buFont typeface="Wingdings" panose="05000000000000000000" pitchFamily="2" charset="2"/>
              <a:buChar char="§"/>
            </a:pPr>
            <a:r>
              <a:rPr lang="hr-HR" sz="1600" dirty="0" smtClean="0"/>
              <a:t>P</a:t>
            </a:r>
            <a:r>
              <a:rPr lang="en-US" sz="1600" dirty="0" err="1" smtClean="0"/>
              <a:t>eople</a:t>
            </a:r>
            <a:r>
              <a:rPr lang="en-US" sz="1600" dirty="0" smtClean="0"/>
              <a:t> </a:t>
            </a:r>
            <a:r>
              <a:rPr lang="en-US" sz="1600" dirty="0"/>
              <a:t>read more slowly, with less accuracy and less understanding when reading from the </a:t>
            </a:r>
            <a:r>
              <a:rPr lang="en-US" sz="1600" dirty="0" smtClean="0"/>
              <a:t>screen</a:t>
            </a:r>
            <a:r>
              <a:rPr lang="hr-HR" sz="1600" dirty="0" smtClean="0"/>
              <a:t> (</a:t>
            </a:r>
            <a:r>
              <a:rPr lang="hr-HR" sz="1600" dirty="0" smtClean="0"/>
              <a:t>Dillon</a:t>
            </a:r>
            <a:r>
              <a:rPr lang="hr-HR" sz="1600" dirty="0"/>
              <a:t>, 1992, prema Ferris, 2013.). </a:t>
            </a:r>
          </a:p>
          <a:p>
            <a:pPr>
              <a:buFont typeface="Wingdings" panose="05000000000000000000" pitchFamily="2" charset="2"/>
              <a:buChar char="§"/>
            </a:pPr>
            <a:endParaRPr lang="hr-HR" sz="1600" dirty="0"/>
          </a:p>
          <a:p>
            <a:pPr>
              <a:buFont typeface="Wingdings" panose="05000000000000000000" pitchFamily="2" charset="2"/>
              <a:buChar char="§"/>
            </a:pPr>
            <a:r>
              <a:rPr lang="hr-HR" sz="1600" dirty="0" smtClean="0"/>
              <a:t>N</a:t>
            </a:r>
            <a:r>
              <a:rPr lang="en-US" sz="1600" dirty="0" smtClean="0"/>
              <a:t>o </a:t>
            </a:r>
            <a:r>
              <a:rPr lang="en-US" sz="1600" dirty="0"/>
              <a:t>differences or only minor differences in speed reading and reading comprehension between screen and paper </a:t>
            </a:r>
            <a:r>
              <a:rPr lang="hr-HR" sz="1600" dirty="0" smtClean="0"/>
              <a:t>(Lee </a:t>
            </a:r>
            <a:r>
              <a:rPr lang="hr-HR" sz="1600" dirty="0"/>
              <a:t>2004., Smither 2004., Huang 2006, </a:t>
            </a:r>
            <a:r>
              <a:rPr lang="hr-HR" sz="1600" dirty="0" smtClean="0"/>
              <a:t>according to </a:t>
            </a:r>
            <a:r>
              <a:rPr lang="en-GB" sz="1600" dirty="0" smtClean="0"/>
              <a:t>Noyes </a:t>
            </a:r>
            <a:r>
              <a:rPr lang="en-US" sz="1600" dirty="0"/>
              <a:t>&amp; </a:t>
            </a:r>
            <a:r>
              <a:rPr lang="en-GB" sz="1600" dirty="0" smtClean="0"/>
              <a:t>Garland</a:t>
            </a:r>
            <a:r>
              <a:rPr lang="hr-HR" sz="1600" dirty="0"/>
              <a:t>, </a:t>
            </a:r>
            <a:r>
              <a:rPr lang="en-GB" sz="1600" dirty="0"/>
              <a:t>2008</a:t>
            </a:r>
            <a:r>
              <a:rPr lang="hr-HR" sz="1600" dirty="0" smtClean="0"/>
              <a:t>.)</a:t>
            </a:r>
          </a:p>
          <a:p>
            <a:pPr>
              <a:buFont typeface="Wingdings" panose="05000000000000000000" pitchFamily="2" charset="2"/>
              <a:buChar char="§"/>
            </a:pPr>
            <a:endParaRPr lang="hr-HR" sz="1600" dirty="0"/>
          </a:p>
          <a:p>
            <a:r>
              <a:rPr lang="hr-HR" sz="1600" dirty="0"/>
              <a:t>Self-regulation of learning is less effective when reading from screen (Ackerman, R. Lauterman, T., 2012.)</a:t>
            </a:r>
          </a:p>
          <a:p>
            <a:pPr marL="0" indent="0">
              <a:buNone/>
            </a:pPr>
            <a:endParaRPr lang="hr-HR" sz="1600" dirty="0" smtClean="0"/>
          </a:p>
          <a:p>
            <a:pPr>
              <a:spcBef>
                <a:spcPts val="0"/>
              </a:spcBef>
            </a:pPr>
            <a:r>
              <a:rPr lang="hr-HR" sz="1600" dirty="0" smtClean="0"/>
              <a:t>Students </a:t>
            </a:r>
            <a:r>
              <a:rPr lang="en-US" sz="1600" dirty="0" smtClean="0"/>
              <a:t>who </a:t>
            </a:r>
            <a:r>
              <a:rPr lang="en-US" sz="1600" dirty="0"/>
              <a:t>read from the paper </a:t>
            </a:r>
            <a:r>
              <a:rPr lang="en-US" sz="1600" dirty="0" smtClean="0"/>
              <a:t>achieve </a:t>
            </a:r>
            <a:r>
              <a:rPr lang="en-US" sz="1600" dirty="0"/>
              <a:t>better comprehension (</a:t>
            </a:r>
            <a:r>
              <a:rPr lang="en-US" sz="1600" dirty="0" err="1"/>
              <a:t>Mangen</a:t>
            </a:r>
            <a:r>
              <a:rPr lang="en-US" sz="1600" dirty="0"/>
              <a:t> et al </a:t>
            </a:r>
            <a:r>
              <a:rPr lang="en-US" sz="1600" dirty="0" smtClean="0"/>
              <a:t>2013</a:t>
            </a:r>
            <a:r>
              <a:rPr lang="hr-HR" sz="1600" dirty="0" smtClean="0"/>
              <a:t>). </a:t>
            </a:r>
          </a:p>
          <a:p>
            <a:pPr lvl="1">
              <a:spcBef>
                <a:spcPts val="0"/>
              </a:spcBef>
            </a:pPr>
            <a:r>
              <a:rPr lang="hr-HR" sz="1400" dirty="0"/>
              <a:t>Phenomenology of </a:t>
            </a:r>
            <a:r>
              <a:rPr lang="hr-HR" sz="1400" dirty="0" smtClean="0"/>
              <a:t>Perception </a:t>
            </a:r>
            <a:r>
              <a:rPr lang="hr-HR" sz="1400" dirty="0"/>
              <a:t>– subjective, </a:t>
            </a:r>
            <a:r>
              <a:rPr lang="hr-HR" sz="1400" dirty="0" smtClean="0"/>
              <a:t>sensory-motor (Merleau-Ponty, 1945.)</a:t>
            </a:r>
          </a:p>
          <a:p>
            <a:pPr lvl="1">
              <a:spcBef>
                <a:spcPts val="0"/>
              </a:spcBef>
            </a:pPr>
            <a:r>
              <a:rPr lang="hr-HR" sz="1400" dirty="0"/>
              <a:t>The Economy of </a:t>
            </a:r>
            <a:r>
              <a:rPr lang="hr-HR" sz="1400" dirty="0" smtClean="0"/>
              <a:t>Attention</a:t>
            </a:r>
            <a:r>
              <a:rPr lang="hr-HR" sz="1400" b="1" dirty="0" smtClean="0"/>
              <a:t> (</a:t>
            </a:r>
            <a:r>
              <a:rPr lang="hr-HR" sz="1400" dirty="0" smtClean="0"/>
              <a:t>Thorngate 1997)</a:t>
            </a:r>
            <a:endParaRPr lang="hr-HR" sz="1400" dirty="0"/>
          </a:p>
          <a:p>
            <a:pPr>
              <a:buFont typeface="Wingdings" panose="05000000000000000000" pitchFamily="2" charset="2"/>
              <a:buChar char="§"/>
            </a:pPr>
            <a:endParaRPr lang="hr-HR" sz="1600" dirty="0"/>
          </a:p>
          <a:p>
            <a:pPr lvl="1">
              <a:buFont typeface="Wingdings" panose="05000000000000000000" pitchFamily="2" charset="2"/>
              <a:buChar char="§"/>
            </a:pPr>
            <a:endParaRPr lang="hr-HR" sz="1600" dirty="0"/>
          </a:p>
          <a:p>
            <a:endParaRPr lang="hr-HR" sz="1600" dirty="0"/>
          </a:p>
          <a:p>
            <a:endParaRPr lang="hr-HR" sz="1600" dirty="0"/>
          </a:p>
          <a:p>
            <a:endParaRPr lang="hr-HR" sz="1600" dirty="0"/>
          </a:p>
          <a:p>
            <a:endParaRPr lang="hr-HR" sz="1600" dirty="0" smtClean="0"/>
          </a:p>
          <a:p>
            <a:endParaRPr lang="hr-HR" sz="1600" dirty="0"/>
          </a:p>
          <a:p>
            <a:endParaRPr lang="hr-HR" sz="1600" dirty="0"/>
          </a:p>
          <a:p>
            <a:endParaRPr lang="hr-HR" sz="1600" dirty="0"/>
          </a:p>
        </p:txBody>
      </p:sp>
    </p:spTree>
    <p:extLst>
      <p:ext uri="{BB962C8B-B14F-4D97-AF65-F5344CB8AC3E}">
        <p14:creationId xmlns:p14="http://schemas.microsoft.com/office/powerpoint/2010/main" val="1739549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475488"/>
          </a:xfrm>
        </p:spPr>
        <p:txBody>
          <a:bodyPr>
            <a:noAutofit/>
          </a:bodyPr>
          <a:lstStyle/>
          <a:p>
            <a:r>
              <a:rPr lang="hr-HR" sz="2800" dirty="0"/>
              <a:t>3</a:t>
            </a:r>
            <a:r>
              <a:rPr lang="hr-HR" sz="2800" dirty="0" smtClean="0"/>
              <a:t>. Starting points of the thesis</a:t>
            </a:r>
            <a:endParaRPr lang="hr-HR" sz="2800" dirty="0"/>
          </a:p>
        </p:txBody>
      </p:sp>
      <p:sp>
        <p:nvSpPr>
          <p:cNvPr id="3" name="Content Placeholder 2"/>
          <p:cNvSpPr>
            <a:spLocks noGrp="1"/>
          </p:cNvSpPr>
          <p:nvPr>
            <p:ph idx="1"/>
          </p:nvPr>
        </p:nvSpPr>
        <p:spPr/>
        <p:txBody>
          <a:bodyPr>
            <a:normAutofit/>
          </a:bodyPr>
          <a:lstStyle/>
          <a:p>
            <a:pPr lvl="0"/>
            <a:r>
              <a:rPr lang="en-US" sz="2000" dirty="0"/>
              <a:t>Differences in quality between reading in print and digital environment, primarily in reading comprehension and satisfaction can have far-reaching effects on the quality of learning, critical thinking and participating in society</a:t>
            </a:r>
            <a:r>
              <a:rPr lang="en-US" sz="2000" dirty="0" smtClean="0"/>
              <a:t>.</a:t>
            </a:r>
            <a:endParaRPr lang="hr-HR" sz="2000" dirty="0" smtClean="0"/>
          </a:p>
          <a:p>
            <a:pPr lvl="0"/>
            <a:endParaRPr lang="hr-HR" sz="2000" dirty="0"/>
          </a:p>
          <a:p>
            <a:pPr lvl="0"/>
            <a:r>
              <a:rPr lang="en-US" sz="2000" dirty="0"/>
              <a:t>Previous studies have not fully clarified the differences between reading comprehension from paper versus screen. </a:t>
            </a:r>
            <a:endParaRPr lang="hr-HR" sz="2000" dirty="0" smtClean="0"/>
          </a:p>
          <a:p>
            <a:pPr marL="0" lvl="0" indent="0">
              <a:buNone/>
            </a:pPr>
            <a:endParaRPr lang="hr-HR" sz="2000" dirty="0"/>
          </a:p>
          <a:p>
            <a:r>
              <a:rPr lang="en-US" sz="2000" dirty="0"/>
              <a:t>Previous studies have not taken into consideration the interrelation of intelligence and personality traits of students with reading habits, satisfaction and comprehension in both print and digital environment.</a:t>
            </a:r>
            <a:endParaRPr lang="hr-HR" dirty="0"/>
          </a:p>
        </p:txBody>
      </p:sp>
    </p:spTree>
    <p:extLst>
      <p:ext uri="{BB962C8B-B14F-4D97-AF65-F5344CB8AC3E}">
        <p14:creationId xmlns:p14="http://schemas.microsoft.com/office/powerpoint/2010/main" val="2925837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75488"/>
          </a:xfrm>
        </p:spPr>
        <p:txBody>
          <a:bodyPr>
            <a:normAutofit fontScale="90000"/>
          </a:bodyPr>
          <a:lstStyle/>
          <a:p>
            <a:r>
              <a:rPr lang="hr-HR" sz="3200" dirty="0" smtClean="0"/>
              <a:t>4. Objectives</a:t>
            </a:r>
            <a:endParaRPr lang="hr-HR" sz="3200" dirty="0"/>
          </a:p>
        </p:txBody>
      </p:sp>
      <p:sp>
        <p:nvSpPr>
          <p:cNvPr id="3" name="Content Placeholder 2"/>
          <p:cNvSpPr>
            <a:spLocks noGrp="1"/>
          </p:cNvSpPr>
          <p:nvPr>
            <p:ph idx="1"/>
          </p:nvPr>
        </p:nvSpPr>
        <p:spPr/>
        <p:txBody>
          <a:bodyPr>
            <a:normAutofit/>
          </a:bodyPr>
          <a:lstStyle/>
          <a:p>
            <a:pPr lvl="1"/>
            <a:r>
              <a:rPr lang="en-US" dirty="0"/>
              <a:t>to determine possible differences in reading comprehension and satisfaction with regard to </a:t>
            </a:r>
            <a:r>
              <a:rPr lang="hr-HR" dirty="0" smtClean="0"/>
              <a:t>:</a:t>
            </a:r>
          </a:p>
          <a:p>
            <a:pPr lvl="2"/>
            <a:r>
              <a:rPr lang="en-US" dirty="0"/>
              <a:t>reading environment: on screen (digital environment) and on paper (print </a:t>
            </a:r>
            <a:r>
              <a:rPr lang="en-US" dirty="0" smtClean="0"/>
              <a:t>environment</a:t>
            </a:r>
            <a:r>
              <a:rPr lang="hr-HR" dirty="0" smtClean="0"/>
              <a:t>)</a:t>
            </a:r>
          </a:p>
          <a:p>
            <a:pPr lvl="2"/>
            <a:r>
              <a:rPr lang="en-US" dirty="0"/>
              <a:t>some traits of respondents: gender, intelligence, </a:t>
            </a:r>
            <a:r>
              <a:rPr lang="en-US" dirty="0" smtClean="0"/>
              <a:t>personality</a:t>
            </a:r>
            <a:endParaRPr lang="hr-HR" dirty="0" smtClean="0"/>
          </a:p>
          <a:p>
            <a:pPr lvl="2"/>
            <a:endParaRPr lang="hr-HR" dirty="0" smtClean="0"/>
          </a:p>
          <a:p>
            <a:pPr lvl="1"/>
            <a:r>
              <a:rPr lang="en-US" sz="2100" dirty="0"/>
              <a:t>to determine the possible interdependence of factors that affect the process of reading in print and digital environment among a sample of students from the University of </a:t>
            </a:r>
            <a:r>
              <a:rPr lang="en-US" sz="2100" dirty="0" err="1"/>
              <a:t>Zadar</a:t>
            </a:r>
            <a:endParaRPr lang="hr-HR" sz="2100" dirty="0"/>
          </a:p>
          <a:p>
            <a:pPr marL="667512" lvl="2" indent="0">
              <a:buNone/>
            </a:pPr>
            <a:endParaRPr lang="hr-HR" dirty="0" smtClean="0"/>
          </a:p>
          <a:p>
            <a:endParaRPr lang="hr-HR" dirty="0"/>
          </a:p>
          <a:p>
            <a:pPr marL="0" indent="0">
              <a:buNone/>
            </a:pPr>
            <a:endParaRPr lang="hr-HR" i="1" dirty="0" smtClean="0"/>
          </a:p>
        </p:txBody>
      </p:sp>
    </p:spTree>
    <p:extLst>
      <p:ext uri="{BB962C8B-B14F-4D97-AF65-F5344CB8AC3E}">
        <p14:creationId xmlns:p14="http://schemas.microsoft.com/office/powerpoint/2010/main" val="4013058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75488"/>
          </a:xfrm>
        </p:spPr>
        <p:txBody>
          <a:bodyPr>
            <a:noAutofit/>
          </a:bodyPr>
          <a:lstStyle/>
          <a:p>
            <a:r>
              <a:rPr lang="hr-HR" sz="2800" dirty="0" smtClean="0"/>
              <a:t>5. Research questions</a:t>
            </a:r>
            <a:endParaRPr lang="hr-HR" sz="2800" dirty="0"/>
          </a:p>
        </p:txBody>
      </p:sp>
      <p:sp>
        <p:nvSpPr>
          <p:cNvPr id="3" name="Content Placeholder 2"/>
          <p:cNvSpPr>
            <a:spLocks noGrp="1"/>
          </p:cNvSpPr>
          <p:nvPr>
            <p:ph idx="1"/>
          </p:nvPr>
        </p:nvSpPr>
        <p:spPr>
          <a:xfrm>
            <a:off x="457200" y="1676400"/>
            <a:ext cx="8229600" cy="4648200"/>
          </a:xfrm>
        </p:spPr>
        <p:txBody>
          <a:bodyPr>
            <a:normAutofit lnSpcReduction="10000"/>
          </a:bodyPr>
          <a:lstStyle/>
          <a:p>
            <a:pPr marL="0" lvl="0" indent="0">
              <a:buNone/>
            </a:pPr>
            <a:r>
              <a:rPr lang="en-US" sz="2300" dirty="0"/>
              <a:t>to determine whether there </a:t>
            </a:r>
            <a:r>
              <a:rPr lang="en-US" sz="2300" dirty="0" smtClean="0"/>
              <a:t>are</a:t>
            </a:r>
            <a:r>
              <a:rPr lang="hr-HR" sz="2300" dirty="0" smtClean="0"/>
              <a:t>:</a:t>
            </a:r>
          </a:p>
          <a:p>
            <a:pPr marL="457200" lvl="0" indent="-457200">
              <a:buFont typeface="+mj-lt"/>
              <a:buAutoNum type="arabicPeriod"/>
            </a:pPr>
            <a:r>
              <a:rPr lang="en-US" sz="2300" dirty="0" smtClean="0"/>
              <a:t>differences </a:t>
            </a:r>
            <a:r>
              <a:rPr lang="en-US" sz="2300" dirty="0"/>
              <a:t>in the reading satisfaction and reading comprehension with regard to the reading environment: on paper and on the LCD computer screen?</a:t>
            </a:r>
            <a:endParaRPr lang="hr-HR" sz="2300" dirty="0"/>
          </a:p>
          <a:p>
            <a:pPr marL="457200" lvl="0" indent="-457200">
              <a:buFont typeface="+mj-lt"/>
              <a:buAutoNum type="arabicPeriod"/>
            </a:pPr>
            <a:r>
              <a:rPr lang="en-US" sz="2300" dirty="0"/>
              <a:t>differences in reading habits, reading satisfaction and reading comprehension in two reading environments with regard to some personal characteristics of the respondents (gender, personality traits and intelligence)?</a:t>
            </a:r>
            <a:endParaRPr lang="hr-HR" sz="2300" dirty="0"/>
          </a:p>
          <a:p>
            <a:pPr marL="457200" lvl="0" indent="-457200">
              <a:buFont typeface="+mj-lt"/>
              <a:buAutoNum type="arabicPeriod"/>
            </a:pPr>
            <a:r>
              <a:rPr lang="en-US" sz="2300" dirty="0"/>
              <a:t>interactive effect of personal characteristics and reading environment on these dependent variables: reading habits, satisfaction and comprehension?</a:t>
            </a:r>
            <a:endParaRPr lang="hr-HR" sz="2300" dirty="0"/>
          </a:p>
          <a:p>
            <a:pPr marL="457200" lvl="0" indent="-457200">
              <a:buFont typeface="+mj-lt"/>
              <a:buAutoNum type="arabicPeriod"/>
            </a:pPr>
            <a:r>
              <a:rPr lang="en-US" sz="2300" dirty="0"/>
              <a:t>differences in reading habits among respondents who read from the screen and those who do not read from the screen?</a:t>
            </a:r>
            <a:endParaRPr lang="hr-HR" sz="2300" dirty="0"/>
          </a:p>
          <a:p>
            <a:pPr marL="514350" indent="-514350">
              <a:buFont typeface="+mj-lt"/>
              <a:buAutoNum type="arabicPeriod"/>
            </a:pPr>
            <a:endParaRPr lang="hr-HR" i="1" dirty="0" smtClean="0"/>
          </a:p>
        </p:txBody>
      </p:sp>
    </p:spTree>
    <p:extLst>
      <p:ext uri="{BB962C8B-B14F-4D97-AF65-F5344CB8AC3E}">
        <p14:creationId xmlns:p14="http://schemas.microsoft.com/office/powerpoint/2010/main" val="2547689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75488"/>
          </a:xfrm>
        </p:spPr>
        <p:txBody>
          <a:bodyPr>
            <a:normAutofit fontScale="90000"/>
          </a:bodyPr>
          <a:lstStyle/>
          <a:p>
            <a:r>
              <a:rPr lang="hr-HR" sz="3200" dirty="0" smtClean="0"/>
              <a:t>6. </a:t>
            </a:r>
            <a:r>
              <a:rPr lang="en-US" sz="3200" dirty="0"/>
              <a:t>Hypotheses </a:t>
            </a:r>
            <a:endParaRPr lang="hr-HR" sz="3200" dirty="0"/>
          </a:p>
        </p:txBody>
      </p:sp>
      <p:sp>
        <p:nvSpPr>
          <p:cNvPr id="3" name="Content Placeholder 2"/>
          <p:cNvSpPr>
            <a:spLocks noGrp="1"/>
          </p:cNvSpPr>
          <p:nvPr>
            <p:ph idx="1"/>
          </p:nvPr>
        </p:nvSpPr>
        <p:spPr>
          <a:xfrm>
            <a:off x="457200" y="1295400"/>
            <a:ext cx="8229600" cy="5257800"/>
          </a:xfrm>
        </p:spPr>
        <p:txBody>
          <a:bodyPr>
            <a:noAutofit/>
          </a:bodyPr>
          <a:lstStyle/>
          <a:p>
            <a:pPr marL="457200" lvl="0" indent="-457200">
              <a:buFont typeface="+mj-lt"/>
              <a:buAutoNum type="arabicPeriod"/>
            </a:pPr>
            <a:r>
              <a:rPr lang="en-US" sz="2000" dirty="0" smtClean="0"/>
              <a:t>Reading </a:t>
            </a:r>
            <a:r>
              <a:rPr lang="en-US" sz="2000" dirty="0"/>
              <a:t>comprehension will be the same in the two environments because students have substantial experience in reading both from screen and paper. Reading satisfaction is going to be higher in print environment.</a:t>
            </a:r>
            <a:endParaRPr lang="hr-HR" sz="2000" dirty="0"/>
          </a:p>
          <a:p>
            <a:pPr marL="457200" lvl="0" indent="-457200">
              <a:buFont typeface="+mj-lt"/>
              <a:buAutoNum type="arabicPeriod"/>
            </a:pPr>
            <a:r>
              <a:rPr lang="en-US" sz="2000" dirty="0"/>
              <a:t>In the digital environment, correlations of some personality traits (openness to new experiences and intelligence) with higher satisfaction and reading comprehension are expected to be positive.</a:t>
            </a:r>
            <a:endParaRPr lang="hr-HR" sz="2000" dirty="0"/>
          </a:p>
          <a:p>
            <a:pPr marL="457200" lvl="0" indent="-457200">
              <a:buFont typeface="+mj-lt"/>
              <a:buAutoNum type="arabicPeriod"/>
            </a:pPr>
            <a:r>
              <a:rPr lang="en-US" sz="2000" dirty="0"/>
              <a:t>Intelligence, gender and / or certain personality traits are mediator variables between the reading habits and the reading environment, on the one hand, and reading comprehension and reading satisfaction on the other. </a:t>
            </a:r>
            <a:endParaRPr lang="hr-HR" sz="2000" dirty="0"/>
          </a:p>
          <a:p>
            <a:pPr marL="457200" lvl="0" indent="-457200">
              <a:buFont typeface="+mj-lt"/>
              <a:buAutoNum type="arabicPeriod"/>
            </a:pPr>
            <a:r>
              <a:rPr lang="en-US" sz="2000" dirty="0"/>
              <a:t>Respondents who more often read from the screen have developed the habit of superficial reading, and will have lower scores on tests of reading comprehension both from screen and paper. However, respondents who at least occasionally read e-books have a habit of thorough reading, and will have a better reading comprehension.</a:t>
            </a:r>
            <a:endParaRPr lang="hr-HR" sz="2000" dirty="0"/>
          </a:p>
        </p:txBody>
      </p:sp>
    </p:spTree>
    <p:extLst>
      <p:ext uri="{BB962C8B-B14F-4D97-AF65-F5344CB8AC3E}">
        <p14:creationId xmlns:p14="http://schemas.microsoft.com/office/powerpoint/2010/main" val="4225601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219200"/>
          </a:xfrm>
        </p:spPr>
        <p:txBody>
          <a:bodyPr>
            <a:normAutofit/>
          </a:bodyPr>
          <a:lstStyle/>
          <a:p>
            <a:r>
              <a:rPr lang="hr-HR" sz="3200" dirty="0" smtClean="0"/>
              <a:t>7. </a:t>
            </a:r>
            <a:r>
              <a:rPr lang="en-US" sz="3200" b="1" dirty="0"/>
              <a:t>Methodology</a:t>
            </a:r>
            <a:r>
              <a:rPr lang="hr-HR" sz="3200" b="1" dirty="0"/>
              <a:t/>
            </a:r>
            <a:br>
              <a:rPr lang="hr-HR" sz="3200" b="1" dirty="0"/>
            </a:br>
            <a:r>
              <a:rPr lang="hr-HR" sz="3200" dirty="0" smtClean="0"/>
              <a:t> 7.1. </a:t>
            </a:r>
            <a:r>
              <a:rPr lang="en-US" sz="3200" i="1" dirty="0"/>
              <a:t>Participants</a:t>
            </a:r>
            <a:endParaRPr lang="hr-HR" sz="3200" dirty="0"/>
          </a:p>
        </p:txBody>
      </p:sp>
      <p:sp>
        <p:nvSpPr>
          <p:cNvPr id="3" name="Content Placeholder 2"/>
          <p:cNvSpPr>
            <a:spLocks noGrp="1"/>
          </p:cNvSpPr>
          <p:nvPr>
            <p:ph idx="1"/>
          </p:nvPr>
        </p:nvSpPr>
        <p:spPr>
          <a:xfrm>
            <a:off x="304800" y="2514600"/>
            <a:ext cx="8534400" cy="3276600"/>
          </a:xfrm>
        </p:spPr>
        <p:txBody>
          <a:bodyPr>
            <a:normAutofit/>
          </a:bodyPr>
          <a:lstStyle/>
          <a:p>
            <a:pPr marL="274320" lvl="1" indent="-274320">
              <a:buClr>
                <a:schemeClr val="accent3"/>
              </a:buClr>
              <a:buSzPct val="95000"/>
            </a:pPr>
            <a:r>
              <a:rPr lang="en-US" sz="2400" dirty="0"/>
              <a:t>Undergraduate students at the University of </a:t>
            </a:r>
            <a:r>
              <a:rPr lang="en-US" sz="2400" dirty="0" err="1" smtClean="0"/>
              <a:t>Zadar</a:t>
            </a:r>
            <a:r>
              <a:rPr lang="hr-HR" sz="2400" dirty="0" smtClean="0"/>
              <a:t> (N</a:t>
            </a:r>
            <a:r>
              <a:rPr lang="hr-HR" dirty="0"/>
              <a:t>≈ </a:t>
            </a:r>
            <a:r>
              <a:rPr lang="hr-HR" dirty="0" smtClean="0"/>
              <a:t>300</a:t>
            </a:r>
            <a:r>
              <a:rPr lang="hr-HR" sz="2400" dirty="0" smtClean="0"/>
              <a:t>)</a:t>
            </a:r>
            <a:r>
              <a:rPr lang="en-US" sz="2400" dirty="0" smtClean="0"/>
              <a:t> </a:t>
            </a:r>
            <a:endParaRPr lang="hr-HR" sz="2400" dirty="0" smtClean="0"/>
          </a:p>
          <a:p>
            <a:pPr lvl="1"/>
            <a:r>
              <a:rPr lang="en-US" sz="2200" dirty="0"/>
              <a:t>they have experience in reading from the </a:t>
            </a:r>
            <a:r>
              <a:rPr lang="en-US" sz="2200" dirty="0" smtClean="0"/>
              <a:t>screen</a:t>
            </a:r>
            <a:endParaRPr lang="hr-HR" sz="2200" dirty="0" smtClean="0"/>
          </a:p>
          <a:p>
            <a:pPr lvl="1"/>
            <a:r>
              <a:rPr lang="en-US" sz="2200" dirty="0" smtClean="0"/>
              <a:t>future </a:t>
            </a:r>
            <a:r>
              <a:rPr lang="en-US" sz="2200" dirty="0"/>
              <a:t>cultural and economic development of a society largely depends on the student population. </a:t>
            </a:r>
            <a:endParaRPr lang="hr-HR" sz="2200" dirty="0"/>
          </a:p>
          <a:p>
            <a:pPr lvl="1"/>
            <a:endParaRPr lang="hr-HR" sz="2200" dirty="0" smtClean="0"/>
          </a:p>
          <a:p>
            <a:pPr lvl="1"/>
            <a:endParaRPr lang="hr-HR" sz="2200" dirty="0" smtClean="0"/>
          </a:p>
          <a:p>
            <a:pPr lvl="1"/>
            <a:r>
              <a:rPr lang="en-US" sz="2200" dirty="0" smtClean="0"/>
              <a:t>experimental </a:t>
            </a:r>
            <a:r>
              <a:rPr lang="en-US" sz="2200" dirty="0"/>
              <a:t>design combined with a correlational study</a:t>
            </a:r>
            <a:endParaRPr lang="hr-HR" dirty="0" smtClean="0"/>
          </a:p>
        </p:txBody>
      </p:sp>
      <p:sp>
        <p:nvSpPr>
          <p:cNvPr id="4" name="Title 1"/>
          <p:cNvSpPr txBox="1">
            <a:spLocks/>
          </p:cNvSpPr>
          <p:nvPr/>
        </p:nvSpPr>
        <p:spPr>
          <a:xfrm>
            <a:off x="533400" y="4343400"/>
            <a:ext cx="8229600" cy="5334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hr-HR" sz="3200" i="1" dirty="0" smtClean="0"/>
              <a:t>7.2. Methods</a:t>
            </a:r>
            <a:endParaRPr lang="hr-HR" sz="3200" dirty="0"/>
          </a:p>
        </p:txBody>
      </p:sp>
    </p:spTree>
    <p:extLst>
      <p:ext uri="{BB962C8B-B14F-4D97-AF65-F5344CB8AC3E}">
        <p14:creationId xmlns:p14="http://schemas.microsoft.com/office/powerpoint/2010/main" val="21880132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475488"/>
          </a:xfrm>
        </p:spPr>
        <p:txBody>
          <a:bodyPr>
            <a:normAutofit fontScale="90000"/>
          </a:bodyPr>
          <a:lstStyle/>
          <a:p>
            <a:r>
              <a:rPr lang="hr-HR" sz="3200" dirty="0" smtClean="0"/>
              <a:t>7.3. </a:t>
            </a:r>
            <a:r>
              <a:rPr lang="en-US" sz="2800" i="1" dirty="0" smtClean="0"/>
              <a:t>Procedures</a:t>
            </a:r>
            <a:endParaRPr lang="hr-HR" sz="3200" dirty="0"/>
          </a:p>
        </p:txBody>
      </p:sp>
      <p:sp>
        <p:nvSpPr>
          <p:cNvPr id="3" name="Content Placeholder 2"/>
          <p:cNvSpPr>
            <a:spLocks noGrp="1"/>
          </p:cNvSpPr>
          <p:nvPr>
            <p:ph idx="1"/>
          </p:nvPr>
        </p:nvSpPr>
        <p:spPr/>
        <p:txBody>
          <a:bodyPr>
            <a:normAutofit fontScale="92500"/>
          </a:bodyPr>
          <a:lstStyle/>
          <a:p>
            <a:r>
              <a:rPr lang="hr-HR" dirty="0" smtClean="0"/>
              <a:t>In 2 stages:</a:t>
            </a:r>
          </a:p>
          <a:p>
            <a:endParaRPr lang="hr-HR" dirty="0"/>
          </a:p>
          <a:p>
            <a:pPr marL="514350" indent="-514350">
              <a:buFont typeface="+mj-lt"/>
              <a:buAutoNum type="arabicPeriod"/>
            </a:pPr>
            <a:r>
              <a:rPr lang="en-US" dirty="0"/>
              <a:t>reading habits </a:t>
            </a:r>
            <a:r>
              <a:rPr lang="en-US" dirty="0" smtClean="0"/>
              <a:t>survey</a:t>
            </a:r>
            <a:r>
              <a:rPr lang="hr-HR" dirty="0" smtClean="0"/>
              <a:t>, </a:t>
            </a:r>
            <a:r>
              <a:rPr lang="en-US" dirty="0" smtClean="0"/>
              <a:t>intelligence </a:t>
            </a:r>
            <a:r>
              <a:rPr lang="en-US" dirty="0"/>
              <a:t>and personality </a:t>
            </a:r>
            <a:r>
              <a:rPr lang="en-US" dirty="0" smtClean="0"/>
              <a:t>tests </a:t>
            </a:r>
            <a:endParaRPr lang="hr-HR" dirty="0" smtClean="0"/>
          </a:p>
          <a:p>
            <a:pPr marL="514350" indent="-514350">
              <a:buFont typeface="+mj-lt"/>
              <a:buAutoNum type="arabicPeriod"/>
            </a:pPr>
            <a:r>
              <a:rPr lang="hr-HR" dirty="0" smtClean="0"/>
              <a:t>Reading from LCD screen / paper, </a:t>
            </a:r>
            <a:r>
              <a:rPr lang="en-US" dirty="0"/>
              <a:t>reading </a:t>
            </a:r>
            <a:r>
              <a:rPr lang="en-US" dirty="0" smtClean="0"/>
              <a:t>satisfaction</a:t>
            </a:r>
            <a:r>
              <a:rPr lang="hr-HR" dirty="0" smtClean="0"/>
              <a:t> questionaire</a:t>
            </a:r>
            <a:r>
              <a:rPr lang="en-US" dirty="0" smtClean="0"/>
              <a:t> </a:t>
            </a:r>
            <a:r>
              <a:rPr lang="hr-HR" dirty="0" smtClean="0"/>
              <a:t>and reading</a:t>
            </a:r>
            <a:r>
              <a:rPr lang="en-US" dirty="0" smtClean="0"/>
              <a:t> </a:t>
            </a:r>
            <a:r>
              <a:rPr lang="en-US" dirty="0"/>
              <a:t>comprehension </a:t>
            </a:r>
            <a:r>
              <a:rPr lang="en-US" dirty="0" smtClean="0"/>
              <a:t>test</a:t>
            </a:r>
            <a:endParaRPr lang="hr-HR" dirty="0" smtClean="0"/>
          </a:p>
          <a:p>
            <a:pPr lvl="1"/>
            <a:r>
              <a:rPr lang="hr-HR" dirty="0" smtClean="0"/>
              <a:t>First </a:t>
            </a:r>
            <a:r>
              <a:rPr lang="en-US" dirty="0" smtClean="0"/>
              <a:t>group </a:t>
            </a:r>
            <a:r>
              <a:rPr lang="en-US" dirty="0"/>
              <a:t>of participants is going to read </a:t>
            </a:r>
            <a:r>
              <a:rPr lang="en-US" dirty="0" smtClean="0"/>
              <a:t>from</a:t>
            </a:r>
            <a:r>
              <a:rPr lang="hr-HR" dirty="0" smtClean="0"/>
              <a:t> the</a:t>
            </a:r>
            <a:r>
              <a:rPr lang="en-US" dirty="0" smtClean="0"/>
              <a:t> </a:t>
            </a:r>
            <a:r>
              <a:rPr lang="en-US" dirty="0"/>
              <a:t>paper the same text that </a:t>
            </a:r>
            <a:r>
              <a:rPr lang="hr-HR" dirty="0" smtClean="0"/>
              <a:t>the second </a:t>
            </a:r>
            <a:r>
              <a:rPr lang="en-US" dirty="0" smtClean="0"/>
              <a:t>group </a:t>
            </a:r>
            <a:r>
              <a:rPr lang="en-US" dirty="0"/>
              <a:t>reads from screen, and vice versa</a:t>
            </a:r>
            <a:endParaRPr lang="hr-HR" dirty="0" smtClean="0"/>
          </a:p>
          <a:p>
            <a:endParaRPr lang="hr-HR" sz="2200" dirty="0" smtClean="0"/>
          </a:p>
          <a:p>
            <a:r>
              <a:rPr lang="en-US" sz="2200" dirty="0" smtClean="0"/>
              <a:t>Two </a:t>
            </a:r>
            <a:r>
              <a:rPr lang="en-US" sz="2200" dirty="0"/>
              <a:t>separate, but identical research procedures are </a:t>
            </a:r>
            <a:r>
              <a:rPr lang="hr-HR" sz="2200" dirty="0" smtClean="0"/>
              <a:t>planned for a </a:t>
            </a:r>
            <a:r>
              <a:rPr lang="en-US" sz="2200" dirty="0" smtClean="0"/>
              <a:t>scholarly </a:t>
            </a:r>
            <a:r>
              <a:rPr lang="en-US" sz="2200" dirty="0"/>
              <a:t>text and </a:t>
            </a:r>
            <a:r>
              <a:rPr lang="hr-HR" sz="2200" dirty="0" smtClean="0"/>
              <a:t>a </a:t>
            </a:r>
            <a:r>
              <a:rPr lang="en-US" sz="2200" dirty="0" smtClean="0"/>
              <a:t>literary </a:t>
            </a:r>
            <a:r>
              <a:rPr lang="en-US" sz="2200" dirty="0"/>
              <a:t>text</a:t>
            </a:r>
            <a:endParaRPr lang="hr-HR" sz="2200" dirty="0" smtClean="0"/>
          </a:p>
        </p:txBody>
      </p:sp>
    </p:spTree>
    <p:extLst>
      <p:ext uri="{BB962C8B-B14F-4D97-AF65-F5344CB8AC3E}">
        <p14:creationId xmlns:p14="http://schemas.microsoft.com/office/powerpoint/2010/main" val="218582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4100</TotalTime>
  <Words>1451</Words>
  <Application>Microsoft Office PowerPoint</Application>
  <PresentationFormat>On-screen Show (4:3)</PresentationFormat>
  <Paragraphs>133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Reading in print and digital environment</vt:lpstr>
      <vt:lpstr>1. Conceptual Framework</vt:lpstr>
      <vt:lpstr>2. Literature Review</vt:lpstr>
      <vt:lpstr>3. Starting points of the thesis</vt:lpstr>
      <vt:lpstr>4. Objectives</vt:lpstr>
      <vt:lpstr>5. Research questions</vt:lpstr>
      <vt:lpstr>6. Hypotheses </vt:lpstr>
      <vt:lpstr>7. Methodology  7.1. Participants</vt:lpstr>
      <vt:lpstr>7.3. Procedures</vt:lpstr>
      <vt:lpstr>7.3. Instruments</vt:lpstr>
      <vt:lpstr>8. Significance of the Study </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Čitanje u tiskanom i digitalnom okruženju</dc:title>
  <dc:creator>Mate</dc:creator>
  <cp:lastModifiedBy>Moodle</cp:lastModifiedBy>
  <cp:revision>182</cp:revision>
  <cp:lastPrinted>2014-06-20T07:19:00Z</cp:lastPrinted>
  <dcterms:created xsi:type="dcterms:W3CDTF">2006-08-16T00:00:00Z</dcterms:created>
  <dcterms:modified xsi:type="dcterms:W3CDTF">2014-06-20T07:23:12Z</dcterms:modified>
</cp:coreProperties>
</file>