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0AD60-4E1A-4641-98F0-065F427846B1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82CCD8F-3CCE-458D-BDDC-4FE74F9788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Leo Appleton,</a:t>
            </a:r>
            <a:br>
              <a:rPr lang="en-GB" sz="3200" dirty="0" smtClean="0"/>
            </a:br>
            <a:r>
              <a:rPr lang="en-GB" sz="3200" dirty="0" smtClean="0"/>
              <a:t>Centre for Social Informatics,</a:t>
            </a:r>
            <a:br>
              <a:rPr lang="en-GB" sz="3200" dirty="0" smtClean="0"/>
            </a:br>
            <a:r>
              <a:rPr lang="en-GB" sz="3200" dirty="0" smtClean="0"/>
              <a:t>Part time PhD student, First year 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347" y="2492896"/>
            <a:ext cx="6400800" cy="2952328"/>
          </a:xfrm>
        </p:spPr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/>
              <a:t>The value and impact of public libraries within the Information Society :  their contribution to citizenship development.”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3057"/>
            <a:ext cx="9144000" cy="21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0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1495"/>
            <a:ext cx="8229600" cy="1600200"/>
          </a:xfrm>
        </p:spPr>
        <p:txBody>
          <a:bodyPr/>
          <a:lstStyle/>
          <a:p>
            <a:r>
              <a:rPr lang="en-GB" dirty="0" smtClean="0"/>
              <a:t>Key questions</a:t>
            </a:r>
            <a:endParaRPr lang="en-GB" dirty="0"/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To what extent is an individual’s position advantaged through using information and engaging with the public library service?</a:t>
            </a:r>
          </a:p>
          <a:p>
            <a:endParaRPr lang="en-GB" dirty="0" smtClean="0"/>
          </a:p>
          <a:p>
            <a:r>
              <a:rPr lang="en-GB" dirty="0" smtClean="0"/>
              <a:t>What is the impact of using a public library service on individual and community citizenship?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189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1495"/>
            <a:ext cx="8229600" cy="1600200"/>
          </a:xfrm>
        </p:spPr>
        <p:txBody>
          <a:bodyPr/>
          <a:lstStyle/>
          <a:p>
            <a:r>
              <a:rPr lang="en-GB" dirty="0" smtClean="0"/>
              <a:t>Social capital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0199"/>
            <a:ext cx="9144000" cy="5377463"/>
          </a:xfrm>
        </p:spPr>
      </p:pic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89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ntellectual capital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916832"/>
            <a:ext cx="3013832" cy="4525963"/>
          </a:xfrm>
        </p:spPr>
      </p:pic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9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uman capital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132856"/>
            <a:ext cx="3881614" cy="4525963"/>
          </a:xfrm>
        </p:spPr>
      </p:pic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5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600200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hat will I do? </a:t>
            </a:r>
            <a:br>
              <a:rPr lang="en-GB" dirty="0" smtClean="0"/>
            </a:br>
            <a:r>
              <a:rPr lang="en-GB" dirty="0" smtClean="0"/>
              <a:t>– forming my method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329" y="1600200"/>
            <a:ext cx="3586342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4041648" cy="4526280"/>
          </a:xfrm>
        </p:spPr>
        <p:txBody>
          <a:bodyPr/>
          <a:lstStyle/>
          <a:p>
            <a:r>
              <a:rPr lang="en-GB" dirty="0" smtClean="0"/>
              <a:t>Continual literature review</a:t>
            </a:r>
          </a:p>
          <a:p>
            <a:r>
              <a:rPr lang="en-GB" dirty="0" smtClean="0"/>
              <a:t>Work with professional association – </a:t>
            </a:r>
            <a:r>
              <a:rPr lang="en-GB" dirty="0" err="1" smtClean="0"/>
              <a:t>Cilip</a:t>
            </a:r>
            <a:endParaRPr lang="en-GB" dirty="0" smtClean="0"/>
          </a:p>
          <a:p>
            <a:r>
              <a:rPr lang="en-GB" dirty="0" smtClean="0"/>
              <a:t>Talk to stakeholders</a:t>
            </a:r>
          </a:p>
          <a:p>
            <a:pPr lvl="1"/>
            <a:r>
              <a:rPr lang="en-GB" sz="2000" dirty="0" smtClean="0"/>
              <a:t>Library patrons (key group)</a:t>
            </a:r>
          </a:p>
          <a:p>
            <a:pPr lvl="1"/>
            <a:r>
              <a:rPr lang="en-GB" sz="2000" dirty="0" smtClean="0"/>
              <a:t>Library staff</a:t>
            </a:r>
          </a:p>
          <a:p>
            <a:pPr lvl="1"/>
            <a:r>
              <a:rPr lang="en-GB" sz="2000" dirty="0" smtClean="0"/>
              <a:t>Library directors / Chief librarians?</a:t>
            </a:r>
          </a:p>
          <a:p>
            <a:pPr lvl="1"/>
            <a:endParaRPr lang="en-GB" sz="2000" dirty="0" smtClean="0"/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05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here?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700808"/>
            <a:ext cx="3672407" cy="4273641"/>
          </a:xfrm>
        </p:spPr>
      </p:pic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Liverpool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2437" y="4994534"/>
            <a:ext cx="134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001261"/>
            <a:ext cx="141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89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ow?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22366"/>
            <a:ext cx="4038600" cy="268163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Cohort approach</a:t>
            </a:r>
          </a:p>
          <a:p>
            <a:r>
              <a:rPr lang="en-GB" dirty="0" smtClean="0"/>
              <a:t>Locations / local authorities representative demographically</a:t>
            </a:r>
          </a:p>
          <a:p>
            <a:r>
              <a:rPr lang="en-GB" dirty="0" smtClean="0"/>
              <a:t>Longitudinal  over three years (each group revisited)</a:t>
            </a:r>
          </a:p>
          <a:p>
            <a:r>
              <a:rPr lang="en-GB" dirty="0" smtClean="0"/>
              <a:t>Focus group approaches</a:t>
            </a:r>
          </a:p>
          <a:p>
            <a:r>
              <a:rPr lang="en-GB" dirty="0" smtClean="0"/>
              <a:t>Liverpool pilot Sept 2014</a:t>
            </a:r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9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600200"/>
          </a:xfrm>
        </p:spPr>
        <p:txBody>
          <a:bodyPr/>
          <a:lstStyle/>
          <a:p>
            <a:r>
              <a:rPr lang="en-GB" dirty="0" smtClean="0"/>
              <a:t>what will I find?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420888"/>
            <a:ext cx="5544616" cy="3737665"/>
          </a:xfrm>
        </p:spPr>
      </p:pic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5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context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72950"/>
            <a:ext cx="4038600" cy="258046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536" y="2331720"/>
            <a:ext cx="4041648" cy="4526280"/>
          </a:xfrm>
        </p:spPr>
        <p:txBody>
          <a:bodyPr/>
          <a:lstStyle/>
          <a:p>
            <a:r>
              <a:rPr lang="en-GB" sz="2800" dirty="0" smtClean="0"/>
              <a:t>Information Society context</a:t>
            </a:r>
          </a:p>
          <a:p>
            <a:pPr lvl="1"/>
            <a:r>
              <a:rPr lang="en-GB" sz="2000" dirty="0" smtClean="0"/>
              <a:t>Information and knowledge</a:t>
            </a:r>
          </a:p>
          <a:p>
            <a:pPr lvl="1"/>
            <a:r>
              <a:rPr lang="en-GB" sz="2000" dirty="0" smtClean="0"/>
              <a:t>Informed citizenship</a:t>
            </a:r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0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don’t need libraries!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528" y="1628800"/>
            <a:ext cx="3971470" cy="432048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041648" cy="4526280"/>
          </a:xfrm>
        </p:spPr>
        <p:txBody>
          <a:bodyPr/>
          <a:lstStyle/>
          <a:p>
            <a:r>
              <a:rPr lang="en-GB" dirty="0" smtClean="0"/>
              <a:t>A product of the Information Society is the Digital Library</a:t>
            </a:r>
          </a:p>
          <a:p>
            <a:pPr lvl="1"/>
            <a:r>
              <a:rPr lang="en-GB" sz="2000" dirty="0" smtClean="0"/>
              <a:t>Online information explosion</a:t>
            </a:r>
          </a:p>
          <a:p>
            <a:pPr lvl="1"/>
            <a:r>
              <a:rPr lang="en-GB" sz="2000" dirty="0" smtClean="0"/>
              <a:t>Social media</a:t>
            </a:r>
          </a:p>
          <a:p>
            <a:pPr lvl="1"/>
            <a:r>
              <a:rPr lang="en-GB" sz="2000" dirty="0" smtClean="0"/>
              <a:t>Accessibility and availability</a:t>
            </a:r>
          </a:p>
          <a:p>
            <a:endParaRPr lang="en-GB" dirty="0" smtClean="0"/>
          </a:p>
          <a:p>
            <a:r>
              <a:rPr lang="en-GB" dirty="0" smtClean="0"/>
              <a:t>We don’t need physical libraries</a:t>
            </a:r>
            <a:endParaRPr lang="en-GB" dirty="0"/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0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but I’m a librarian!</a:t>
            </a:r>
            <a:endParaRPr lang="en-GB" dirty="0"/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75" y="1715294"/>
            <a:ext cx="4286250" cy="4295775"/>
          </a:xfrm>
        </p:spPr>
      </p:pic>
    </p:spTree>
    <p:extLst>
      <p:ext uri="{BB962C8B-B14F-4D97-AF65-F5344CB8AC3E}">
        <p14:creationId xmlns:p14="http://schemas.microsoft.com/office/powerpoint/2010/main" val="92060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Nice to have?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388843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041648" cy="4526280"/>
          </a:xfrm>
        </p:spPr>
        <p:txBody>
          <a:bodyPr/>
          <a:lstStyle/>
          <a:p>
            <a:r>
              <a:rPr lang="en-GB" dirty="0" smtClean="0"/>
              <a:t>UK wide public library closures</a:t>
            </a:r>
          </a:p>
          <a:p>
            <a:r>
              <a:rPr lang="en-GB" dirty="0" smtClean="0"/>
              <a:t>Other services are prioritised</a:t>
            </a:r>
          </a:p>
          <a:p>
            <a:r>
              <a:rPr lang="en-GB" dirty="0" smtClean="0"/>
              <a:t>‘Big Society’ approach – using volunteers to staff public libraries</a:t>
            </a:r>
          </a:p>
          <a:p>
            <a:r>
              <a:rPr lang="en-GB" dirty="0" smtClean="0"/>
              <a:t>Will the closed libraries ever return?</a:t>
            </a:r>
            <a:endParaRPr lang="en-GB" dirty="0"/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9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844824"/>
            <a:ext cx="5904656" cy="3776234"/>
          </a:xfrm>
        </p:spPr>
      </p:pic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5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ocial impact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2" y="1340768"/>
            <a:ext cx="4320480" cy="324036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403648" y="4869160"/>
            <a:ext cx="6408712" cy="110946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Libraries allow individuals to develop as citizens and to access information and skills which  can advantage them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05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conomic impact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67" y="1600200"/>
            <a:ext cx="3020866" cy="4525963"/>
          </a:xfrm>
        </p:spPr>
      </p:pic>
      <p:pic>
        <p:nvPicPr>
          <p:cNvPr id="4" name="Picture 4" descr="http://staff.napier.ac.uk/services/corporateaffairs/marketing/PublishingImages/EdNapUni_Logo_R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035" y="34550"/>
            <a:ext cx="2952328" cy="9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9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itizenship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17587"/>
            <a:ext cx="4038600" cy="309118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Focus on citizenship</a:t>
            </a:r>
          </a:p>
          <a:p>
            <a:r>
              <a:rPr lang="en-GB" dirty="0" smtClean="0"/>
              <a:t>Do citizens benefit?</a:t>
            </a:r>
          </a:p>
          <a:p>
            <a:r>
              <a:rPr lang="en-GB" dirty="0" smtClean="0"/>
              <a:t>Do they develop?</a:t>
            </a:r>
          </a:p>
          <a:p>
            <a:r>
              <a:rPr lang="en-GB" dirty="0" smtClean="0"/>
              <a:t>Are they able to access basic information?</a:t>
            </a:r>
          </a:p>
          <a:p>
            <a:r>
              <a:rPr lang="en-GB" dirty="0" smtClean="0"/>
              <a:t>Do they benefit in terms of employability or intellectuality?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58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256</TotalTime>
  <Words>262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Courier New</vt:lpstr>
      <vt:lpstr>Palatino Linotype</vt:lpstr>
      <vt:lpstr>Executive</vt:lpstr>
      <vt:lpstr>Leo Appleton, Centre for Social Informatics, Part time PhD student, First year </vt:lpstr>
      <vt:lpstr>Research context</vt:lpstr>
      <vt:lpstr>We don’t need libraries!</vt:lpstr>
      <vt:lpstr>… but I’m a librarian!</vt:lpstr>
      <vt:lpstr>Nice to have?</vt:lpstr>
      <vt:lpstr>Impact!</vt:lpstr>
      <vt:lpstr>Social impact</vt:lpstr>
      <vt:lpstr>economic impact</vt:lpstr>
      <vt:lpstr>citizenship </vt:lpstr>
      <vt:lpstr>Key questions</vt:lpstr>
      <vt:lpstr>Social capital</vt:lpstr>
      <vt:lpstr>intellectual capital</vt:lpstr>
      <vt:lpstr>human capital</vt:lpstr>
      <vt:lpstr>what will I do?  – forming my method</vt:lpstr>
      <vt:lpstr>where?</vt:lpstr>
      <vt:lpstr>how?</vt:lpstr>
      <vt:lpstr>what will I find?</vt:lpstr>
    </vt:vector>
  </TitlesOfParts>
  <Company>Liverpool John Moores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Appleton, Leo</dc:creator>
  <cp:lastModifiedBy>Boris</cp:lastModifiedBy>
  <cp:revision>22</cp:revision>
  <dcterms:created xsi:type="dcterms:W3CDTF">2014-05-12T11:13:53Z</dcterms:created>
  <dcterms:modified xsi:type="dcterms:W3CDTF">2014-06-23T13:07:13Z</dcterms:modified>
</cp:coreProperties>
</file>