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0" r:id="rId3"/>
    <p:sldId id="272" r:id="rId4"/>
    <p:sldId id="271" r:id="rId5"/>
    <p:sldId id="275" r:id="rId6"/>
    <p:sldId id="282" r:id="rId7"/>
    <p:sldId id="258" r:id="rId8"/>
    <p:sldId id="259" r:id="rId9"/>
    <p:sldId id="276" r:id="rId10"/>
    <p:sldId id="281" r:id="rId11"/>
    <p:sldId id="277" r:id="rId12"/>
    <p:sldId id="262" r:id="rId13"/>
    <p:sldId id="263" r:id="rId14"/>
    <p:sldId id="264" r:id="rId15"/>
    <p:sldId id="267" r:id="rId16"/>
    <p:sldId id="269" r:id="rId17"/>
    <p:sldId id="260" r:id="rId18"/>
    <p:sldId id="261" r:id="rId19"/>
    <p:sldId id="278" r:id="rId20"/>
    <p:sldId id="280" r:id="rId21"/>
    <p:sldId id="268" r:id="rId22"/>
    <p:sldId id="265" r:id="rId23"/>
    <p:sldId id="279" r:id="rId24"/>
    <p:sldId id="274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2DBECE-F375-4456-A0B9-D48A7C6AC097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17328D-28FA-4B89-8792-E69DAF40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6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E53E43-1B23-4B72-9B40-DD64EB12C10A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DB54FF-C2C8-4D1C-9CA3-6E17544F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1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MAP at end state same, cumulative MAP different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2143FC-7F79-8740-95A5-80506E0112B1}" type="slidenum">
              <a:rPr lang="en-US" sz="1200">
                <a:latin typeface="Calibri" charset="0"/>
              </a:rPr>
              <a:pPr eaLnBrk="1" hangingPunct="1"/>
              <a:t>20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2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7FC9-B2CD-4DEA-9033-CA03E2BB0994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A104-4F9D-4599-972B-B7AA4057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7FC9-B2CD-4DEA-9033-CA03E2BB0994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A104-4F9D-4599-972B-B7AA4057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7FC9-B2CD-4DEA-9033-CA03E2BB0994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A104-4F9D-4599-972B-B7AA4057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8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7FC9-B2CD-4DEA-9033-CA03E2BB0994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A104-4F9D-4599-972B-B7AA4057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6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7FC9-B2CD-4DEA-9033-CA03E2BB0994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A104-4F9D-4599-972B-B7AA4057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0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7FC9-B2CD-4DEA-9033-CA03E2BB0994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A104-4F9D-4599-972B-B7AA4057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3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7FC9-B2CD-4DEA-9033-CA03E2BB0994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A104-4F9D-4599-972B-B7AA4057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7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7FC9-B2CD-4DEA-9033-CA03E2BB0994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A104-4F9D-4599-972B-B7AA4057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4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7FC9-B2CD-4DEA-9033-CA03E2BB0994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Gary Marchionini-SILS UNC-CH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A104-4F9D-4599-972B-B7AA4057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4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7FC9-B2CD-4DEA-9033-CA03E2BB0994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A104-4F9D-4599-972B-B7AA4057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5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7FC9-B2CD-4DEA-9033-CA03E2BB0994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A104-4F9D-4599-972B-B7AA4057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7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97FC9-B2CD-4DEA-9033-CA03E2BB0994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3A104-4F9D-4599-972B-B7AA40575AF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6650"/>
            <a:ext cx="238125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4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Libraries and Literacies: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I to </a:t>
            </a:r>
            <a:r>
              <a:rPr lang="en-US" dirty="0" smtClean="0"/>
              <a:t>We</a:t>
            </a:r>
            <a:br>
              <a:rPr lang="en-US" dirty="0" smtClean="0"/>
            </a:br>
            <a:r>
              <a:rPr lang="en-US" dirty="0" smtClean="0">
                <a:solidFill>
                  <a:srgbClr val="008000"/>
                </a:solidFill>
              </a:rPr>
              <a:t>alt: People in Libraries in the Digital Age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048000"/>
            <a:ext cx="6400800" cy="1752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LIDA 2014</a:t>
            </a:r>
          </a:p>
          <a:p>
            <a:r>
              <a:rPr lang="en-US" sz="2000" dirty="0" err="1" smtClean="0"/>
              <a:t>Zadar</a:t>
            </a:r>
            <a:r>
              <a:rPr lang="en-US" sz="2000" dirty="0" smtClean="0"/>
              <a:t>, Croatia</a:t>
            </a:r>
          </a:p>
          <a:p>
            <a:r>
              <a:rPr lang="en-US" sz="2000" dirty="0" smtClean="0"/>
              <a:t>June 16-20, 2014</a:t>
            </a:r>
          </a:p>
          <a:p>
            <a:endParaRPr lang="en-US" sz="2000" dirty="0" smtClean="0"/>
          </a:p>
          <a:p>
            <a:r>
              <a:rPr lang="en-US" sz="2000" dirty="0" smtClean="0"/>
              <a:t>Gary </a:t>
            </a:r>
            <a:r>
              <a:rPr lang="en-US" sz="2000" dirty="0"/>
              <a:t>Marchionini</a:t>
            </a:r>
          </a:p>
          <a:p>
            <a:r>
              <a:rPr lang="en-US" sz="2000" dirty="0"/>
              <a:t>University of North Carolina at Chapel Hill</a:t>
            </a:r>
          </a:p>
          <a:p>
            <a:r>
              <a:rPr lang="en-US" sz="2000" dirty="0"/>
              <a:t>gary@ils.unc.edu</a:t>
            </a:r>
          </a:p>
        </p:txBody>
      </p:sp>
    </p:spTree>
    <p:extLst>
      <p:ext uri="{BB962C8B-B14F-4D97-AF65-F5344CB8AC3E}">
        <p14:creationId xmlns:p14="http://schemas.microsoft.com/office/powerpoint/2010/main" val="36097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2400"/>
            <a:ext cx="914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 of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Personal Identity as a new kind of information for libraries to manage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6822" y="2963136"/>
            <a:ext cx="1310356" cy="178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5693" y="3505805"/>
            <a:ext cx="39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31144" y="3690471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72521" y="1479174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80732" y="3167529"/>
            <a:ext cx="4137150" cy="52294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80732" y="3690471"/>
            <a:ext cx="4137150" cy="1539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3735294" y="2963137"/>
            <a:ext cx="3795850" cy="72733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956087" y="3891586"/>
            <a:ext cx="3614322" cy="545943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225196" y="2044842"/>
            <a:ext cx="2589021" cy="2196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482090" y="2609711"/>
            <a:ext cx="2896999" cy="1374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Scholar’s Identity to ISI, Scopus, Google, and Alts</a:t>
            </a:r>
            <a:endParaRPr lang="en-US" dirty="0"/>
          </a:p>
        </p:txBody>
      </p:sp>
      <p:sp>
        <p:nvSpPr>
          <p:cNvPr id="13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Gary Marchionini, UNC-CH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487680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09800" y="2286000"/>
            <a:ext cx="3810000" cy="2514600"/>
          </a:xfrm>
          <a:prstGeom prst="straightConnector1">
            <a:avLst/>
          </a:prstGeom>
          <a:ln>
            <a:prstDash val="lgDashDotDot"/>
            <a:tailEnd type="arrow"/>
          </a:ln>
          <a:effectLst>
            <a:glow rad="38100">
              <a:srgbClr val="660066">
                <a:alpha val="54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209800" y="4267200"/>
            <a:ext cx="4572000" cy="533400"/>
          </a:xfrm>
          <a:prstGeom prst="straightConnector1">
            <a:avLst/>
          </a:prstGeom>
          <a:ln>
            <a:prstDash val="lgDashDotDot"/>
            <a:tailEnd type="arrow"/>
          </a:ln>
          <a:effectLst>
            <a:glow rad="38100">
              <a:srgbClr val="660066">
                <a:alpha val="54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2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e 1"/>
          <p:cNvSpPr/>
          <p:nvPr/>
        </p:nvSpPr>
        <p:spPr>
          <a:xfrm>
            <a:off x="1066800" y="1594919"/>
            <a:ext cx="3352800" cy="3657600"/>
          </a:xfrm>
          <a:prstGeom prst="pie">
            <a:avLst>
              <a:gd name="adj1" fmla="val 5380047"/>
              <a:gd name="adj2" fmla="val 1620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ie 2"/>
          <p:cNvSpPr/>
          <p:nvPr/>
        </p:nvSpPr>
        <p:spPr>
          <a:xfrm flipH="1">
            <a:off x="1066800" y="1594919"/>
            <a:ext cx="3352800" cy="3657600"/>
          </a:xfrm>
          <a:prstGeom prst="pie">
            <a:avLst>
              <a:gd name="adj1" fmla="val 5380047"/>
              <a:gd name="adj2" fmla="val 1620000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ie 3"/>
          <p:cNvSpPr/>
          <p:nvPr/>
        </p:nvSpPr>
        <p:spPr>
          <a:xfrm>
            <a:off x="4691581" y="1621325"/>
            <a:ext cx="3390900" cy="3657600"/>
          </a:xfrm>
          <a:prstGeom prst="pie">
            <a:avLst>
              <a:gd name="adj1" fmla="val 7938955"/>
              <a:gd name="adj2" fmla="val 1358858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ie 4"/>
          <p:cNvSpPr/>
          <p:nvPr/>
        </p:nvSpPr>
        <p:spPr>
          <a:xfrm flipH="1">
            <a:off x="4686299" y="1621325"/>
            <a:ext cx="3388637" cy="3631194"/>
          </a:xfrm>
          <a:prstGeom prst="pie">
            <a:avLst>
              <a:gd name="adj1" fmla="val 2897630"/>
              <a:gd name="adj2" fmla="val 1883152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43200" y="2362200"/>
            <a:ext cx="137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71600" y="4495800"/>
            <a:ext cx="137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15000" y="2743200"/>
            <a:ext cx="2209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00600" y="4038600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47800" y="311923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Purposeful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90661" y="3146720"/>
            <a:ext cx="971739" cy="282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Incidental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61237" y="193428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aware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4991100" y="4106635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aware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6248400" y="2177977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aware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262008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aware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1798622" y="4665283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unaware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2953693" y="3915489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unaware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4953000" y="27432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unaware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6387031" y="4106634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unaware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4800600" y="3123652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Human Created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563385" y="3123651"/>
            <a:ext cx="118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Agent Created</a:t>
            </a:r>
            <a:endParaRPr lang="en-US" sz="1200" b="1" dirty="0"/>
          </a:p>
        </p:txBody>
      </p:sp>
      <p:sp>
        <p:nvSpPr>
          <p:cNvPr id="28" name="Rectangle 27"/>
          <p:cNvSpPr/>
          <p:nvPr/>
        </p:nvSpPr>
        <p:spPr>
          <a:xfrm>
            <a:off x="533400" y="1137719"/>
            <a:ext cx="8077200" cy="457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77146" y="5234412"/>
            <a:ext cx="146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Proflections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09800" y="1228956"/>
            <a:ext cx="1353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Projections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739802" y="1228956"/>
            <a:ext cx="1743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Reflections</a:t>
            </a:r>
            <a:endParaRPr lang="en-US" sz="1600" dirty="0"/>
          </a:p>
        </p:txBody>
      </p:sp>
      <p:sp>
        <p:nvSpPr>
          <p:cNvPr id="27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Gary Marchionini, UNC-CH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5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6561" y="2321282"/>
            <a:ext cx="1192405" cy="180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914" y="2700861"/>
            <a:ext cx="572860" cy="90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2788" y="2116893"/>
            <a:ext cx="287312" cy="41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4995351" y="671566"/>
            <a:ext cx="890495" cy="598570"/>
          </a:xfrm>
          <a:prstGeom prst="cloud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7645" y="1292965"/>
            <a:ext cx="572860" cy="90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3047" y="4363353"/>
            <a:ext cx="572860" cy="90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934184" y="2817656"/>
            <a:ext cx="1343042" cy="8157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w="114300" prst="hardEdg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04988" y="3633389"/>
            <a:ext cx="1401435" cy="23541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53158" y="2803056"/>
            <a:ext cx="72992" cy="830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36942" y="2803056"/>
            <a:ext cx="72992" cy="830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9923" y="2803056"/>
            <a:ext cx="72992" cy="830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35473" y="2803056"/>
            <a:ext cx="72992" cy="830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6919585" y="2423476"/>
            <a:ext cx="1372240" cy="379580"/>
          </a:xfrm>
          <a:prstGeom prst="trapezoi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6" cstate="email">
            <a:grayscl/>
            <a:alphaModFix amt="52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9176" y="729962"/>
            <a:ext cx="264531" cy="46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loud Callout 16"/>
          <p:cNvSpPr/>
          <p:nvPr/>
        </p:nvSpPr>
        <p:spPr>
          <a:xfrm>
            <a:off x="4957973" y="3764783"/>
            <a:ext cx="890495" cy="598570"/>
          </a:xfrm>
          <a:prstGeom prst="cloud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Callout 17"/>
          <p:cNvSpPr/>
          <p:nvPr/>
        </p:nvSpPr>
        <p:spPr>
          <a:xfrm>
            <a:off x="966224" y="2043896"/>
            <a:ext cx="890495" cy="598570"/>
          </a:xfrm>
          <a:prstGeom prst="cloud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547419" y="3197236"/>
            <a:ext cx="1080273" cy="1460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3780919" y="2087725"/>
            <a:ext cx="1094944" cy="948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3867601" y="3429943"/>
            <a:ext cx="950776" cy="948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68545" y="3197237"/>
            <a:ext cx="2788272" cy="29199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84480" y="671566"/>
            <a:ext cx="8175039" cy="52411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32"/>
          <p:cNvGrpSpPr/>
          <p:nvPr/>
        </p:nvGrpSpPr>
        <p:grpSpPr>
          <a:xfrm>
            <a:off x="5256385" y="3914055"/>
            <a:ext cx="293670" cy="300025"/>
            <a:chOff x="4446682" y="1838269"/>
            <a:chExt cx="418194" cy="1023888"/>
          </a:xfrm>
        </p:grpSpPr>
        <p:sp>
          <p:nvSpPr>
            <p:cNvPr id="34" name="Oval 33"/>
            <p:cNvSpPr/>
            <p:nvPr/>
          </p:nvSpPr>
          <p:spPr>
            <a:xfrm>
              <a:off x="4446682" y="1838269"/>
              <a:ext cx="250635" cy="350942"/>
            </a:xfrm>
            <a:prstGeom prst="ellipse">
              <a:avLst/>
            </a:prstGeom>
            <a:blipFill>
              <a:blip r:embed="rId8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34" idx="4"/>
            </p:cNvCxnSpPr>
            <p:nvPr/>
          </p:nvCxnSpPr>
          <p:spPr>
            <a:xfrm rot="5400000">
              <a:off x="4360744" y="2400467"/>
              <a:ext cx="422512" cy="1588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4539555" y="2554721"/>
              <a:ext cx="339881" cy="2749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563056" y="2298671"/>
              <a:ext cx="1788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4" idx="4"/>
            </p:cNvCxnSpPr>
            <p:nvPr/>
          </p:nvCxnSpPr>
          <p:spPr>
            <a:xfrm rot="16200000" flipH="1">
              <a:off x="4659236" y="2101975"/>
              <a:ext cx="118404" cy="29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Gary Marchionini, UNC-CH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73768" y="206742"/>
            <a:ext cx="2252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Identity Views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29914" y="3764783"/>
            <a:ext cx="52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321090" y="4227624"/>
            <a:ext cx="168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</a:t>
            </a:r>
            <a:r>
              <a:rPr lang="en-US" dirty="0" err="1" smtClean="0"/>
              <a:t>Proflection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63707" y="1478423"/>
            <a:ext cx="1580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Person 1</a:t>
            </a:r>
          </a:p>
          <a:p>
            <a:r>
              <a:rPr lang="en-US" dirty="0" smtClean="0"/>
              <a:t>(acquaintance)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31152" y="4596956"/>
            <a:ext cx="102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Person 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204966" y="3994021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Libraries can collect </a:t>
            </a:r>
            <a:r>
              <a:rPr lang="en-US" dirty="0" smtClean="0"/>
              <a:t>people: help us manage our memories and our </a:t>
            </a:r>
            <a:r>
              <a:rPr lang="en-US" dirty="0" err="1" smtClean="0"/>
              <a:t>cyberidentities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Manage our various lifetime profiles:</a:t>
            </a:r>
          </a:p>
          <a:p>
            <a:pPr lvl="1"/>
            <a:r>
              <a:rPr lang="en-US" dirty="0" smtClean="0"/>
              <a:t>Electronic Health Records/Personal Health Records</a:t>
            </a:r>
          </a:p>
          <a:p>
            <a:pPr lvl="1"/>
            <a:r>
              <a:rPr lang="en-US" dirty="0" smtClean="0"/>
              <a:t>Personal genome, digital identifies (e.g., passwords)</a:t>
            </a:r>
          </a:p>
          <a:p>
            <a:pPr lvl="1"/>
            <a:r>
              <a:rPr lang="en-US" dirty="0" smtClean="0"/>
              <a:t>Electronic Learning Records</a:t>
            </a:r>
          </a:p>
          <a:p>
            <a:pPr lvl="1"/>
            <a:r>
              <a:rPr lang="en-US" dirty="0" smtClean="0"/>
              <a:t>Financial Profiles (e.g., credit reports)</a:t>
            </a:r>
          </a:p>
          <a:p>
            <a:r>
              <a:rPr lang="en-US" dirty="0"/>
              <a:t>Manage our multiple weak tie </a:t>
            </a:r>
            <a:r>
              <a:rPr lang="en-US" dirty="0" smtClean="0"/>
              <a:t>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Personal Digital Libraries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Manage boundaries</a:t>
            </a:r>
          </a:p>
          <a:p>
            <a:pPr lvl="1"/>
            <a:r>
              <a:rPr lang="en-US" dirty="0" smtClean="0"/>
              <a:t>Leverage trust—clearly articulate boundaries</a:t>
            </a:r>
          </a:p>
          <a:p>
            <a:pPr lvl="1"/>
            <a:r>
              <a:rPr lang="en-US" dirty="0" smtClean="0"/>
              <a:t>Be user-centered—customize and adapt policies</a:t>
            </a:r>
          </a:p>
          <a:p>
            <a:pPr lvl="1"/>
            <a:r>
              <a:rPr lang="en-US" dirty="0" smtClean="0"/>
              <a:t>Enforce policies—but encourage community participation in setting and evolving</a:t>
            </a:r>
          </a:p>
          <a:p>
            <a:r>
              <a:rPr lang="en-US" dirty="0" smtClean="0"/>
              <a:t>Authentication for 3</a:t>
            </a:r>
            <a:r>
              <a:rPr lang="en-US" baseline="30000" dirty="0" smtClean="0"/>
              <a:t>rd</a:t>
            </a:r>
            <a:r>
              <a:rPr lang="en-US" dirty="0" smtClean="0"/>
              <a:t> parties</a:t>
            </a:r>
          </a:p>
          <a:p>
            <a:r>
              <a:rPr lang="en-US" dirty="0" smtClean="0"/>
              <a:t>Manage content</a:t>
            </a:r>
          </a:p>
          <a:p>
            <a:pPr lvl="1"/>
            <a:r>
              <a:rPr lang="en-US" dirty="0" smtClean="0"/>
              <a:t>community-sourced moderation</a:t>
            </a:r>
          </a:p>
          <a:p>
            <a:pPr lvl="1"/>
            <a:r>
              <a:rPr lang="en-US" dirty="0" err="1" smtClean="0"/>
              <a:t>NoveList</a:t>
            </a:r>
            <a:r>
              <a:rPr lang="en-US" dirty="0" smtClean="0"/>
              <a:t>, </a:t>
            </a:r>
            <a:r>
              <a:rPr lang="en-US" dirty="0" err="1" smtClean="0"/>
              <a:t>GoodReads</a:t>
            </a:r>
            <a:endParaRPr lang="en-US" dirty="0" smtClean="0"/>
          </a:p>
          <a:p>
            <a:r>
              <a:rPr lang="en-US" dirty="0"/>
              <a:t>Open access workstations (clean tools)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biosensing</a:t>
            </a:r>
            <a:r>
              <a:rPr lang="en-US" dirty="0"/>
              <a:t> (keystroke cadences, mouse activity, video, physical sensors)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Information 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Excludable vs non-excludable</a:t>
            </a:r>
          </a:p>
          <a:p>
            <a:pPr lvl="1"/>
            <a:r>
              <a:rPr lang="en-US" dirty="0" smtClean="0"/>
              <a:t>We can vary information access policies</a:t>
            </a:r>
          </a:p>
          <a:p>
            <a:r>
              <a:rPr lang="en-US" dirty="0" err="1" smtClean="0"/>
              <a:t>Rivalrous</a:t>
            </a:r>
            <a:r>
              <a:rPr lang="en-US" dirty="0" smtClean="0"/>
              <a:t> vs non-</a:t>
            </a:r>
            <a:r>
              <a:rPr lang="en-US" dirty="0" err="1" smtClean="0"/>
              <a:t>rivalrous</a:t>
            </a:r>
            <a:endParaRPr lang="en-US" dirty="0" smtClean="0"/>
          </a:p>
          <a:p>
            <a:pPr lvl="1"/>
            <a:r>
              <a:rPr lang="en-US" dirty="0" smtClean="0"/>
              <a:t>Information is ‘mainly’ non-</a:t>
            </a:r>
            <a:r>
              <a:rPr lang="en-US" dirty="0" err="1" smtClean="0"/>
              <a:t>rivalrous</a:t>
            </a:r>
            <a:endParaRPr lang="en-US" dirty="0" smtClean="0"/>
          </a:p>
          <a:p>
            <a:pPr lvl="2"/>
            <a:r>
              <a:rPr lang="en-US" dirty="0" smtClean="0"/>
              <a:t>Information theory caveat</a:t>
            </a:r>
          </a:p>
          <a:p>
            <a:r>
              <a:rPr lang="en-US" dirty="0" smtClean="0"/>
              <a:t>Libraries can help moderate interfaces (boundaries) across information assets</a:t>
            </a:r>
          </a:p>
          <a:p>
            <a:r>
              <a:rPr lang="en-US" dirty="0" smtClean="0"/>
              <a:t>Libraries can help individuals build and maintain their ‘</a:t>
            </a:r>
            <a:r>
              <a:rPr lang="en-US" dirty="0" err="1" smtClean="0"/>
              <a:t>supernetworks</a:t>
            </a:r>
            <a:r>
              <a:rPr lang="en-US" dirty="0" smtClean="0"/>
              <a:t>’ of weak ties (</a:t>
            </a:r>
            <a:r>
              <a:rPr lang="en-US" dirty="0" err="1" smtClean="0"/>
              <a:t>Donath</a:t>
            </a:r>
            <a:r>
              <a:rPr lang="en-US" dirty="0" smtClean="0"/>
              <a:t>, 2014)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0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Identity 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CyberIdentity</a:t>
            </a:r>
            <a:r>
              <a:rPr lang="en-US" dirty="0" smtClean="0"/>
              <a:t> is mainly non-excludable (it is increasingly difficult to remain anonymous or have multiple identities)</a:t>
            </a:r>
          </a:p>
          <a:p>
            <a:r>
              <a:rPr lang="en-US" dirty="0" err="1" smtClean="0"/>
              <a:t>CyberIdentity</a:t>
            </a:r>
            <a:r>
              <a:rPr lang="en-US" dirty="0" smtClean="0"/>
              <a:t> is mainly </a:t>
            </a:r>
            <a:r>
              <a:rPr lang="en-US" dirty="0" err="1" smtClean="0"/>
              <a:t>rivalrous</a:t>
            </a:r>
            <a:r>
              <a:rPr lang="en-US" dirty="0"/>
              <a:t> </a:t>
            </a:r>
            <a:r>
              <a:rPr lang="en-US" dirty="0" smtClean="0"/>
              <a:t>(identity theft and masquerades are the exception)</a:t>
            </a:r>
          </a:p>
          <a:p>
            <a:r>
              <a:rPr lang="en-US" dirty="0" smtClean="0"/>
              <a:t>Libraries can begin collecting people (their </a:t>
            </a:r>
            <a:r>
              <a:rPr lang="en-US" dirty="0" err="1" smtClean="0"/>
              <a:t>cyberidentites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Google Scholar, MS Academic, </a:t>
            </a:r>
            <a:r>
              <a:rPr lang="en-US" dirty="0" err="1" smtClean="0"/>
              <a:t>ResearchGate</a:t>
            </a:r>
            <a:r>
              <a:rPr lang="en-US" dirty="0" smtClean="0"/>
              <a:t>, </a:t>
            </a:r>
            <a:r>
              <a:rPr lang="en-US" dirty="0" err="1" smtClean="0"/>
              <a:t>Klout</a:t>
            </a:r>
            <a:endParaRPr lang="en-US" dirty="0" smtClean="0"/>
          </a:p>
          <a:p>
            <a:pPr lvl="1"/>
            <a:r>
              <a:rPr lang="en-US" dirty="0" smtClean="0"/>
              <a:t>Identity trusts (especially important in cyber afterlife)</a:t>
            </a:r>
          </a:p>
          <a:p>
            <a:pPr lvl="1"/>
            <a:r>
              <a:rPr lang="en-US" dirty="0" smtClean="0"/>
              <a:t>Right to be forgotten (EU) vs public history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know how we are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n-US" dirty="0" smtClean="0"/>
              <a:t>Metrification changes behavior (Cronin)</a:t>
            </a:r>
          </a:p>
          <a:p>
            <a:pPr lvl="1"/>
            <a:r>
              <a:rPr lang="en-US" dirty="0" smtClean="0"/>
              <a:t>Data can be used to answer questions.  This has always been the case with a priori empiricism, it is sometimes the case with post-hoc analytics (Jim Gray et al.)</a:t>
            </a:r>
          </a:p>
          <a:p>
            <a:pPr lvl="1"/>
            <a:r>
              <a:rPr lang="en-US" dirty="0" smtClean="0"/>
              <a:t>Data in search of meaning is PR rather than scholarship</a:t>
            </a:r>
          </a:p>
          <a:p>
            <a:pPr lvl="1"/>
            <a:r>
              <a:rPr lang="en-US" dirty="0" smtClean="0"/>
              <a:t>Correlation is not causation; the collection instrument affects what is collected; machine learning is not magic; big data is always dirty (see </a:t>
            </a:r>
            <a:r>
              <a:rPr lang="en-US" dirty="0" err="1" smtClean="0"/>
              <a:t>Tufekci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Know your goals, state your goals, reflect on your progress</a:t>
            </a:r>
          </a:p>
          <a:p>
            <a:pPr lvl="1"/>
            <a:r>
              <a:rPr lang="en-US" dirty="0" smtClean="0"/>
              <a:t>Use the right method and data for the problem (</a:t>
            </a:r>
            <a:r>
              <a:rPr lang="en-US" dirty="0" err="1" smtClean="0"/>
              <a:t>Wildemuth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Invest time and effort: LCD solutions will lead to cheating or mediocrity</a:t>
            </a:r>
          </a:p>
          <a:p>
            <a:pPr lvl="1"/>
            <a:r>
              <a:rPr lang="en-US" dirty="0" smtClean="0"/>
              <a:t>I DO believe in the law of large numbers and evidence-based practice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47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Preamble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Thanks to </a:t>
            </a:r>
            <a:r>
              <a:rPr lang="en-US" dirty="0" err="1" smtClean="0"/>
              <a:t>Tatjana</a:t>
            </a:r>
            <a:r>
              <a:rPr lang="en-US" dirty="0" smtClean="0"/>
              <a:t> and </a:t>
            </a:r>
            <a:r>
              <a:rPr lang="en-US" dirty="0" err="1" smtClean="0"/>
              <a:t>Tefko</a:t>
            </a:r>
            <a:endParaRPr lang="en-US" dirty="0" smtClean="0"/>
          </a:p>
          <a:p>
            <a:r>
              <a:rPr lang="en-US" dirty="0" smtClean="0"/>
              <a:t>Libraries in the digital age: an unfolding story of transformation</a:t>
            </a:r>
          </a:p>
          <a:p>
            <a:pPr lvl="1"/>
            <a:r>
              <a:rPr lang="en-US" dirty="0" smtClean="0"/>
              <a:t>This year’s theme of assessing libraries and users reflects some of the existential changes and challenges: </a:t>
            </a:r>
            <a:r>
              <a:rPr lang="en-US" dirty="0" smtClean="0">
                <a:solidFill>
                  <a:srgbClr val="008000"/>
                </a:solidFill>
              </a:rPr>
              <a:t>we are assessing a changing phenomenon </a:t>
            </a:r>
            <a:r>
              <a:rPr lang="en-US" dirty="0" smtClean="0">
                <a:solidFill>
                  <a:srgbClr val="000000"/>
                </a:solidFill>
              </a:rPr>
              <a:t>(and focused on point metrics)</a:t>
            </a:r>
          </a:p>
          <a:p>
            <a:pPr lvl="1"/>
            <a:r>
              <a:rPr lang="en-US" dirty="0" smtClean="0"/>
              <a:t>One strong trend has been shift from collections of knowledge artifacts (e.g., books, webpages) to programs and services: </a:t>
            </a:r>
            <a:r>
              <a:rPr lang="en-US" dirty="0" smtClean="0">
                <a:solidFill>
                  <a:srgbClr val="008000"/>
                </a:solidFill>
              </a:rPr>
              <a:t>perhaps it is time to consider collecting people</a:t>
            </a:r>
          </a:p>
          <a:p>
            <a:pPr lvl="1"/>
            <a:r>
              <a:rPr lang="en-US" dirty="0" smtClean="0"/>
              <a:t>Library values such as organization, equitable access, knowledge stewardship, and self-directed learning continue to drive libraries in the digital age: </a:t>
            </a:r>
            <a:r>
              <a:rPr lang="en-US" dirty="0" smtClean="0">
                <a:solidFill>
                  <a:srgbClr val="008000"/>
                </a:solidFill>
              </a:rPr>
              <a:t>toward new kinds of literacies for collaborative learning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Which is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Better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-495299" y="3086100"/>
            <a:ext cx="32766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43000" y="4724400"/>
            <a:ext cx="6248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295400" y="4419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4038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38400" y="3429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76600" y="2971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62400" y="2667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24400" y="2514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86400" y="2286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72200" y="2057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34200" y="1752600"/>
            <a:ext cx="152400" cy="1524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76400" y="3962400"/>
            <a:ext cx="152400" cy="152400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86000" y="3429000"/>
            <a:ext cx="152400" cy="152400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276600" y="4191000"/>
            <a:ext cx="152400" cy="152400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962400" y="3048000"/>
            <a:ext cx="152400" cy="152400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133600"/>
            <a:ext cx="152400" cy="152400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72200" y="2514600"/>
            <a:ext cx="152400" cy="152400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486400" y="3429000"/>
            <a:ext cx="152400" cy="152400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Connector 33"/>
          <p:cNvCxnSpPr>
            <a:stCxn id="13" idx="7"/>
            <a:endCxn id="22" idx="3"/>
          </p:cNvCxnSpPr>
          <p:nvPr/>
        </p:nvCxnSpPr>
        <p:spPr>
          <a:xfrm rot="5400000" flipH="1" flipV="1">
            <a:off x="1387475" y="4130675"/>
            <a:ext cx="349250" cy="273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4" idx="3"/>
          </p:cNvCxnSpPr>
          <p:nvPr/>
        </p:nvCxnSpPr>
        <p:spPr>
          <a:xfrm flipV="1">
            <a:off x="1828800" y="3559175"/>
            <a:ext cx="479425" cy="4476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4" idx="4"/>
            <a:endCxn id="25" idx="1"/>
          </p:cNvCxnSpPr>
          <p:nvPr/>
        </p:nvCxnSpPr>
        <p:spPr>
          <a:xfrm rot="16200000" flipH="1">
            <a:off x="2514600" y="3429000"/>
            <a:ext cx="631825" cy="936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6" idx="3"/>
          </p:cNvCxnSpPr>
          <p:nvPr/>
        </p:nvCxnSpPr>
        <p:spPr>
          <a:xfrm rot="5400000" flipH="1" flipV="1">
            <a:off x="3178175" y="3429000"/>
            <a:ext cx="1057275" cy="555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7" idx="3"/>
          </p:cNvCxnSpPr>
          <p:nvPr/>
        </p:nvCxnSpPr>
        <p:spPr>
          <a:xfrm rot="5400000" flipH="1" flipV="1">
            <a:off x="3978275" y="2324100"/>
            <a:ext cx="828675" cy="708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5"/>
            <a:endCxn id="29" idx="1"/>
          </p:cNvCxnSpPr>
          <p:nvPr/>
        </p:nvCxnSpPr>
        <p:spPr>
          <a:xfrm rot="16200000" flipH="1">
            <a:off x="4587875" y="2530475"/>
            <a:ext cx="1187450" cy="654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21" idx="3"/>
          </p:cNvCxnSpPr>
          <p:nvPr/>
        </p:nvCxnSpPr>
        <p:spPr>
          <a:xfrm rot="5400000" flipH="1" flipV="1">
            <a:off x="6302375" y="1905000"/>
            <a:ext cx="676275" cy="631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28" idx="3"/>
          </p:cNvCxnSpPr>
          <p:nvPr/>
        </p:nvCxnSpPr>
        <p:spPr>
          <a:xfrm rot="5400000" flipH="1" flipV="1">
            <a:off x="5524500" y="2759075"/>
            <a:ext cx="784225" cy="555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20" idx="2"/>
          </p:cNvCxnSpPr>
          <p:nvPr/>
        </p:nvCxnSpPr>
        <p:spPr>
          <a:xfrm flipV="1">
            <a:off x="5638800" y="2133600"/>
            <a:ext cx="533400" cy="228600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8" idx="6"/>
            <a:endCxn id="19" idx="3"/>
          </p:cNvCxnSpPr>
          <p:nvPr/>
        </p:nvCxnSpPr>
        <p:spPr>
          <a:xfrm flipV="1">
            <a:off x="4876800" y="2416175"/>
            <a:ext cx="631825" cy="174625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4" idx="7"/>
            <a:endCxn id="15" idx="3"/>
          </p:cNvCxnSpPr>
          <p:nvPr/>
        </p:nvCxnSpPr>
        <p:spPr>
          <a:xfrm rot="5400000" flipH="1" flipV="1">
            <a:off x="1958975" y="3559175"/>
            <a:ext cx="501650" cy="501650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5" idx="7"/>
            <a:endCxn id="16" idx="3"/>
          </p:cNvCxnSpPr>
          <p:nvPr/>
        </p:nvCxnSpPr>
        <p:spPr>
          <a:xfrm rot="5400000" flipH="1" flipV="1">
            <a:off x="2759075" y="2911475"/>
            <a:ext cx="349250" cy="730250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18" idx="3"/>
          </p:cNvCxnSpPr>
          <p:nvPr/>
        </p:nvCxnSpPr>
        <p:spPr>
          <a:xfrm flipV="1">
            <a:off x="4114800" y="2644775"/>
            <a:ext cx="631825" cy="98425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6" idx="6"/>
            <a:endCxn id="17" idx="2"/>
          </p:cNvCxnSpPr>
          <p:nvPr/>
        </p:nvCxnSpPr>
        <p:spPr>
          <a:xfrm flipV="1">
            <a:off x="3429000" y="2743200"/>
            <a:ext cx="533400" cy="304800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6"/>
            <a:endCxn id="14" idx="3"/>
          </p:cNvCxnSpPr>
          <p:nvPr/>
        </p:nvCxnSpPr>
        <p:spPr>
          <a:xfrm flipV="1">
            <a:off x="1447800" y="4168775"/>
            <a:ext cx="403225" cy="327025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21" idx="3"/>
          </p:cNvCxnSpPr>
          <p:nvPr/>
        </p:nvCxnSpPr>
        <p:spPr>
          <a:xfrm flipV="1">
            <a:off x="6324600" y="1882775"/>
            <a:ext cx="631825" cy="250825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77" name="TextBox 76"/>
          <p:cNvSpPr txBox="1">
            <a:spLocks noChangeArrowheads="1"/>
          </p:cNvSpPr>
          <p:nvPr/>
        </p:nvSpPr>
        <p:spPr bwMode="auto">
          <a:xfrm>
            <a:off x="228600" y="2228850"/>
            <a:ext cx="941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P, R,</a:t>
            </a:r>
          </a:p>
          <a:p>
            <a:pPr eaLnBrk="1" hangingPunct="1"/>
            <a:r>
              <a:rPr lang="en-US" sz="1800"/>
              <a:t>MAP,</a:t>
            </a:r>
          </a:p>
          <a:p>
            <a:pPr eaLnBrk="1" hangingPunct="1"/>
            <a:r>
              <a:rPr lang="en-US" sz="1800"/>
              <a:t>Smiles,</a:t>
            </a:r>
          </a:p>
          <a:p>
            <a:pPr eaLnBrk="1" hangingPunct="1"/>
            <a:r>
              <a:rPr lang="en-US" sz="1800"/>
              <a:t>Etc.</a:t>
            </a:r>
          </a:p>
        </p:txBody>
      </p:sp>
      <p:sp>
        <p:nvSpPr>
          <p:cNvPr id="35878" name="TextBox 77"/>
          <p:cNvSpPr txBox="1">
            <a:spLocks noChangeArrowheads="1"/>
          </p:cNvSpPr>
          <p:nvPr/>
        </p:nvSpPr>
        <p:spPr bwMode="auto">
          <a:xfrm>
            <a:off x="3973513" y="4876800"/>
            <a:ext cx="119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Query Act </a:t>
            </a:r>
          </a:p>
        </p:txBody>
      </p:sp>
      <p:sp>
        <p:nvSpPr>
          <p:cNvPr id="35879" name="TextBox 79"/>
          <p:cNvSpPr txBox="1">
            <a:spLocks noChangeArrowheads="1"/>
          </p:cNvSpPr>
          <p:nvPr/>
        </p:nvSpPr>
        <p:spPr bwMode="auto">
          <a:xfrm>
            <a:off x="1600200" y="5791200"/>
            <a:ext cx="525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Minimize </a:t>
            </a:r>
            <a:r>
              <a:rPr lang="ja-JP" altLang="en-US" sz="1800"/>
              <a:t>‘</a:t>
            </a:r>
            <a:r>
              <a:rPr lang="en-US" sz="1800"/>
              <a:t>distance</a:t>
            </a:r>
            <a:r>
              <a:rPr lang="ja-JP" altLang="en-US" sz="1800"/>
              <a:t>’</a:t>
            </a:r>
            <a:r>
              <a:rPr lang="en-US" sz="1800"/>
              <a:t> versus maximize area?  retrieve vs explore?</a:t>
            </a:r>
          </a:p>
        </p:txBody>
      </p:sp>
    </p:spTree>
    <p:extLst>
      <p:ext uri="{BB962C8B-B14F-4D97-AF65-F5344CB8AC3E}">
        <p14:creationId xmlns:p14="http://schemas.microsoft.com/office/powerpoint/2010/main" val="18672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alt alt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Adoption of trusted services</a:t>
            </a:r>
          </a:p>
          <a:p>
            <a:r>
              <a:rPr lang="en-US" dirty="0" smtClean="0"/>
              <a:t>Number of lawsuits?</a:t>
            </a:r>
          </a:p>
          <a:p>
            <a:r>
              <a:rPr lang="en-US" dirty="0" smtClean="0"/>
              <a:t>Certification reputation</a:t>
            </a:r>
          </a:p>
          <a:p>
            <a:pPr lvl="1"/>
            <a:r>
              <a:rPr lang="en-US" dirty="0" smtClean="0"/>
              <a:t>Individuals (badges for expertise; ‘clean’ appendages and tools)</a:t>
            </a:r>
          </a:p>
          <a:p>
            <a:pPr lvl="1"/>
            <a:r>
              <a:rPr lang="en-US" dirty="0" smtClean="0"/>
              <a:t>Enterprises (UL seal of approval)</a:t>
            </a:r>
          </a:p>
          <a:p>
            <a:r>
              <a:rPr lang="en-US" dirty="0" smtClean="0"/>
              <a:t>Host of alt metric acceleration measures (rates &amp; pulses; pathways predicted and emergent)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Library Responsibilities and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Balance public and private </a:t>
            </a:r>
            <a:r>
              <a:rPr lang="en-US" dirty="0" err="1" smtClean="0"/>
              <a:t>DLs</a:t>
            </a:r>
            <a:endParaRPr lang="en-US" dirty="0" smtClean="0"/>
          </a:p>
          <a:p>
            <a:pPr lvl="1"/>
            <a:r>
              <a:rPr lang="en-US" dirty="0" smtClean="0"/>
              <a:t>Privacy policies (e.g., blur my grandchildren’s faces on the public site)</a:t>
            </a:r>
          </a:p>
          <a:p>
            <a:pPr lvl="1"/>
            <a:r>
              <a:rPr lang="en-US" dirty="0" smtClean="0"/>
              <a:t>Authority (disambiguation, credentialing?)</a:t>
            </a:r>
          </a:p>
          <a:p>
            <a:pPr lvl="1"/>
            <a:r>
              <a:rPr lang="en-US" dirty="0" smtClean="0"/>
              <a:t>Ownership policies (e.g., legacy and inheritance rights; right to be forgotten—see EU data protection regulation; balance history and personal privacy)</a:t>
            </a:r>
          </a:p>
          <a:p>
            <a:pPr lvl="1"/>
            <a:r>
              <a:rPr lang="en-US" dirty="0" smtClean="0"/>
              <a:t>User assistance and consultation on PIM</a:t>
            </a:r>
          </a:p>
          <a:p>
            <a:pPr lvl="1"/>
            <a:r>
              <a:rPr lang="en-US" dirty="0" smtClean="0"/>
              <a:t>Facilitating writing as well as reading (access)</a:t>
            </a:r>
          </a:p>
          <a:p>
            <a:pPr lvl="1"/>
            <a:r>
              <a:rPr lang="en-US" dirty="0" smtClean="0"/>
              <a:t>Be a driver of online learning</a:t>
            </a:r>
          </a:p>
          <a:p>
            <a:r>
              <a:rPr lang="en-US" dirty="0" smtClean="0"/>
              <a:t>Be a useful place</a:t>
            </a:r>
          </a:p>
          <a:p>
            <a:pPr lvl="1"/>
            <a:r>
              <a:rPr lang="en-US" dirty="0" smtClean="0"/>
              <a:t>Strong programming tied to interests</a:t>
            </a:r>
          </a:p>
          <a:p>
            <a:pPr lvl="1"/>
            <a:r>
              <a:rPr lang="en-US" dirty="0" smtClean="0"/>
              <a:t>Good meeting rooms: audio crucial for virtualization; tools at hand for memory management</a:t>
            </a:r>
          </a:p>
          <a:p>
            <a:pPr lvl="1"/>
            <a:r>
              <a:rPr lang="en-US" dirty="0" smtClean="0"/>
              <a:t>Anonymous access is as important as open access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Gary Marchionini, UNC-CH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We and 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533400"/>
            <a:ext cx="5562600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0" y="5562600"/>
            <a:ext cx="83234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I: the center of my universe, me, myself</a:t>
            </a:r>
            <a:r>
              <a:rPr lang="en-US" sz="1400" dirty="0" smtClean="0"/>
              <a:t>, and </a:t>
            </a:r>
            <a:r>
              <a:rPr lang="en-US" sz="1400" dirty="0"/>
              <a:t>I.  My music, my thoughts, my identity.  But lonely.</a:t>
            </a:r>
          </a:p>
          <a:p>
            <a:r>
              <a:rPr lang="en-US" sz="1400" dirty="0"/>
              <a:t>We: the ground for I.  Our tribe, our team, our culture. But equal.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Libraries can save the world if they continue to exist and adapt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2895600"/>
            <a:ext cx="2438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Context: Memes, Ideas,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We are increasingly tightly connected to others—let’s call this the </a:t>
            </a:r>
            <a:r>
              <a:rPr lang="en-US" dirty="0">
                <a:solidFill>
                  <a:srgbClr val="008000"/>
                </a:solidFill>
              </a:rPr>
              <a:t>Borg trend </a:t>
            </a:r>
            <a:r>
              <a:rPr lang="en-US" dirty="0"/>
              <a:t>(fully connected graph)</a:t>
            </a:r>
          </a:p>
          <a:p>
            <a:r>
              <a:rPr lang="en-US" dirty="0"/>
              <a:t>Personal identity will increase in value as novelty becomes more rare—let’s call this the </a:t>
            </a:r>
            <a:r>
              <a:rPr lang="en-US" dirty="0">
                <a:solidFill>
                  <a:srgbClr val="00B050"/>
                </a:solidFill>
              </a:rPr>
              <a:t>Island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trend</a:t>
            </a:r>
            <a:r>
              <a:rPr lang="en-US" dirty="0"/>
              <a:t> (disconnected node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Libraries aim to help people deal with information needs: </a:t>
            </a:r>
            <a:r>
              <a:rPr lang="en-US" dirty="0">
                <a:solidFill>
                  <a:srgbClr val="008000"/>
                </a:solidFill>
              </a:rPr>
              <a:t>gaps and overloads</a:t>
            </a:r>
          </a:p>
          <a:p>
            <a:pPr lvl="1"/>
            <a:r>
              <a:rPr lang="en-US" dirty="0" smtClean="0"/>
              <a:t>Information gaps and learning to fill those gaps</a:t>
            </a:r>
          </a:p>
          <a:p>
            <a:pPr lvl="1"/>
            <a:r>
              <a:rPr lang="en-US" dirty="0" err="1" smtClean="0"/>
              <a:t>Lifeload</a:t>
            </a:r>
            <a:r>
              <a:rPr lang="en-US" dirty="0" smtClean="0"/>
              <a:t>, workload, cognitive load, and collaborative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Collaborative Learning, Literacy, and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One fundamental value and mission is to support self-directed learning (Carnegie).</a:t>
            </a:r>
          </a:p>
          <a:p>
            <a:r>
              <a:rPr lang="en-US" dirty="0" smtClean="0"/>
              <a:t>Libraries in the digital age are </a:t>
            </a:r>
            <a:r>
              <a:rPr lang="en-US" dirty="0" smtClean="0">
                <a:solidFill>
                  <a:srgbClr val="008000"/>
                </a:solidFill>
              </a:rPr>
              <a:t>centers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000"/>
                </a:solidFill>
              </a:rPr>
              <a:t>engines</a:t>
            </a:r>
            <a:r>
              <a:rPr lang="en-US" dirty="0" smtClean="0"/>
              <a:t> of collaborative learning</a:t>
            </a:r>
          </a:p>
          <a:p>
            <a:r>
              <a:rPr lang="en-US" dirty="0" smtClean="0"/>
              <a:t>Nobody works or learns alone</a:t>
            </a:r>
          </a:p>
          <a:p>
            <a:r>
              <a:rPr lang="en-US" dirty="0" smtClean="0"/>
              <a:t>We are </a:t>
            </a:r>
            <a:r>
              <a:rPr lang="en-US" dirty="0" err="1" smtClean="0"/>
              <a:t>hypermediated</a:t>
            </a:r>
            <a:r>
              <a:rPr lang="en-US" dirty="0" smtClean="0"/>
              <a:t> and need relief (Levy, </a:t>
            </a:r>
            <a:r>
              <a:rPr lang="en-US" dirty="0" err="1" smtClean="0"/>
              <a:t>Stutzman</a:t>
            </a:r>
            <a:r>
              <a:rPr lang="en-US" dirty="0" smtClean="0"/>
              <a:t>)</a:t>
            </a:r>
          </a:p>
          <a:p>
            <a:r>
              <a:rPr lang="en-US" dirty="0"/>
              <a:t>Books were the original distance education technology (Jerry Campbell, Feb 2012)</a:t>
            </a:r>
          </a:p>
          <a:p>
            <a:r>
              <a:rPr lang="en-US" dirty="0" err="1" smtClean="0"/>
              <a:t>Coursera</a:t>
            </a:r>
            <a:r>
              <a:rPr lang="en-US" dirty="0" smtClean="0"/>
              <a:t>, </a:t>
            </a:r>
            <a:r>
              <a:rPr lang="en-US" dirty="0" err="1" smtClean="0"/>
              <a:t>EdX</a:t>
            </a:r>
            <a:r>
              <a:rPr lang="en-US" dirty="0" smtClean="0"/>
              <a:t>, 2U, </a:t>
            </a:r>
            <a:r>
              <a:rPr lang="en-US" dirty="0" err="1" smtClean="0"/>
              <a:t>Deltak</a:t>
            </a:r>
            <a:r>
              <a:rPr lang="en-US" dirty="0" smtClean="0"/>
              <a:t>, Pearson, etc. are emerging university libraries (or universities)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1: Overloads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Collaboration requires resources and these resources require management regardless of collaborative setting</a:t>
            </a:r>
          </a:p>
          <a:p>
            <a:pPr lvl="1"/>
            <a:r>
              <a:rPr lang="en-US" dirty="0" smtClean="0"/>
              <a:t>Co-located synchronous</a:t>
            </a:r>
          </a:p>
          <a:p>
            <a:pPr lvl="1"/>
            <a:r>
              <a:rPr lang="en-US" dirty="0" smtClean="0"/>
              <a:t>Co-located asynchronous</a:t>
            </a:r>
          </a:p>
          <a:p>
            <a:pPr lvl="1"/>
            <a:r>
              <a:rPr lang="en-US" dirty="0" smtClean="0"/>
              <a:t>Remote synchronous</a:t>
            </a:r>
          </a:p>
          <a:p>
            <a:pPr lvl="1"/>
            <a:r>
              <a:rPr lang="en-US" dirty="0" smtClean="0"/>
              <a:t>Remote asynchronous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</p:spPr>
        <p:txBody>
          <a:bodyPr/>
          <a:lstStyle/>
          <a:p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Mechanical, sensory</a:t>
            </a:r>
          </a:p>
          <a:p>
            <a:r>
              <a:rPr lang="en-US" dirty="0" smtClean="0"/>
              <a:t>Cognitive</a:t>
            </a:r>
          </a:p>
          <a:p>
            <a:pPr lvl="1"/>
            <a:r>
              <a:rPr lang="en-US" dirty="0" smtClean="0"/>
              <a:t>Intrinsic, extraneous, germane</a:t>
            </a:r>
          </a:p>
          <a:p>
            <a:r>
              <a:rPr lang="en-US" dirty="0" smtClean="0"/>
              <a:t>Collaborative</a:t>
            </a:r>
          </a:p>
          <a:p>
            <a:pPr lvl="1"/>
            <a:r>
              <a:rPr lang="en-US" dirty="0" smtClean="0"/>
              <a:t>Synchronous, asynchronous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0292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Design Challenge: How to make cognitive prosthetics that do not exacerbate physical and collaborative load.</a:t>
            </a:r>
          </a:p>
        </p:txBody>
      </p:sp>
    </p:spTree>
    <p:extLst>
      <p:ext uri="{BB962C8B-B14F-4D97-AF65-F5344CB8AC3E}">
        <p14:creationId xmlns:p14="http://schemas.microsoft.com/office/powerpoint/2010/main" val="28150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Cognitive Model for Video-based Collaborative Distance </a:t>
            </a:r>
            <a:r>
              <a:rPr lang="en-US" sz="2400" dirty="0" smtClean="0"/>
              <a:t>Learning (Mu, 2004)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039" y="1600200"/>
            <a:ext cx="461392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1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smtClean="0"/>
              <a:t>Model </a:t>
            </a:r>
            <a:r>
              <a:rPr lang="en-US" dirty="0"/>
              <a:t>for Collaborative Information Seeking </a:t>
            </a:r>
            <a:r>
              <a:rPr lang="en-US" dirty="0" smtClean="0"/>
              <a:t>(Shah, 2010)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9877" y="1600200"/>
            <a:ext cx="564424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0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Representation Challenges of Collaborative Load in DLs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represent history to all parties?</a:t>
            </a:r>
          </a:p>
          <a:p>
            <a:r>
              <a:rPr lang="en-US" dirty="0" smtClean="0"/>
              <a:t>How to represent state to all parties?</a:t>
            </a:r>
          </a:p>
          <a:p>
            <a:pPr lvl="1"/>
            <a:r>
              <a:rPr lang="en-US" dirty="0" smtClean="0"/>
              <a:t>Of task</a:t>
            </a:r>
          </a:p>
          <a:p>
            <a:pPr lvl="1"/>
            <a:r>
              <a:rPr lang="en-US" dirty="0" smtClean="0"/>
              <a:t>Of progress toward task</a:t>
            </a:r>
          </a:p>
          <a:p>
            <a:pPr lvl="1"/>
            <a:r>
              <a:rPr lang="en-US" dirty="0" smtClean="0"/>
              <a:t>Of participant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52127</TotalTime>
  <Words>1113</Words>
  <Application>Microsoft Office PowerPoint</Application>
  <PresentationFormat>On-screen Show (4:3)</PresentationFormat>
  <Paragraphs>157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Book Antiqua</vt:lpstr>
      <vt:lpstr>Calibri</vt:lpstr>
      <vt:lpstr>Century Gothic</vt:lpstr>
      <vt:lpstr>Office Theme</vt:lpstr>
      <vt:lpstr>Libraries and Literacies:  From I to We alt: People in Libraries in the Digital Age</vt:lpstr>
      <vt:lpstr>Preamble</vt:lpstr>
      <vt:lpstr>My Context: Memes, Ideas, and Challenges</vt:lpstr>
      <vt:lpstr>Collaborative Learning, Literacy, and Libraries</vt:lpstr>
      <vt:lpstr>Challenge 1: Overloads</vt:lpstr>
      <vt:lpstr>Kinds of Load</vt:lpstr>
      <vt:lpstr>Cognitive Model for Video-based Collaborative Distance Learning (Mu, 2004)</vt:lpstr>
      <vt:lpstr>A Model for Collaborative Information Seeking (Shah, 2010)</vt:lpstr>
      <vt:lpstr>Representation Challenges of Collaborative Load in DLs</vt:lpstr>
      <vt:lpstr>PowerPoint Presentation</vt:lpstr>
      <vt:lpstr>Collections of People</vt:lpstr>
      <vt:lpstr>A Scholar’s Identity to ISI, Scopus, Google, and Alts</vt:lpstr>
      <vt:lpstr>PowerPoint Presentation</vt:lpstr>
      <vt:lpstr>PowerPoint Presentation</vt:lpstr>
      <vt:lpstr>Libraries can collect people: help us manage our memories and our cyberidentities:</vt:lpstr>
      <vt:lpstr>Our Personal Digital Libraries and Beyond</vt:lpstr>
      <vt:lpstr>The Information Commons</vt:lpstr>
      <vt:lpstr>The Identity Commons</vt:lpstr>
      <vt:lpstr>How do we know how we are doing?</vt:lpstr>
      <vt:lpstr>Which is “Better”?</vt:lpstr>
      <vt:lpstr>Some alt alt assessment</vt:lpstr>
      <vt:lpstr>Library Responsibilities and Opportunities</vt:lpstr>
      <vt:lpstr>We and I</vt:lpstr>
      <vt:lpstr>Thank You</vt:lpstr>
    </vt:vector>
  </TitlesOfParts>
  <Company>The University of North Carolina at Chapel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for Second-Year MS Students</dc:title>
  <dc:creator>ils960</dc:creator>
  <cp:lastModifiedBy>Boris</cp:lastModifiedBy>
  <cp:revision>110</cp:revision>
  <cp:lastPrinted>2014-06-10T20:32:14Z</cp:lastPrinted>
  <dcterms:created xsi:type="dcterms:W3CDTF">2012-08-21T12:41:48Z</dcterms:created>
  <dcterms:modified xsi:type="dcterms:W3CDTF">2014-06-23T13:05:06Z</dcterms:modified>
</cp:coreProperties>
</file>