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8"/>
  </p:notesMasterIdLst>
  <p:sldIdLst>
    <p:sldId id="256" r:id="rId2"/>
    <p:sldId id="295" r:id="rId3"/>
    <p:sldId id="296" r:id="rId4"/>
    <p:sldId id="297" r:id="rId5"/>
    <p:sldId id="291" r:id="rId6"/>
    <p:sldId id="276" r:id="rId7"/>
    <p:sldId id="298" r:id="rId8"/>
    <p:sldId id="299" r:id="rId9"/>
    <p:sldId id="300" r:id="rId10"/>
    <p:sldId id="307" r:id="rId11"/>
    <p:sldId id="308" r:id="rId12"/>
    <p:sldId id="301" r:id="rId13"/>
    <p:sldId id="311" r:id="rId14"/>
    <p:sldId id="309" r:id="rId15"/>
    <p:sldId id="303" r:id="rId16"/>
    <p:sldId id="304" r:id="rId17"/>
  </p:sldIdLst>
  <p:sldSz cx="9144000" cy="6858000" type="screen4x3"/>
  <p:notesSz cx="6858000" cy="9144000"/>
  <p:custShowLst>
    <p:custShow name="Presentazione personalizzata 1" id="0">
      <p:sldLst/>
    </p:custShow>
  </p:custShow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BAA2"/>
    <a:srgbClr val="0000CC"/>
    <a:srgbClr val="99CC00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>
        <p:scale>
          <a:sx n="80" d="100"/>
          <a:sy n="80" d="100"/>
        </p:scale>
        <p:origin x="-7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921B134-09AC-4107-B36C-BE22EE7E227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677300-E89A-4E21-A63F-9191B1F1835C}" type="slidenum">
              <a:rPr lang="fr-FR" altLang="fr-FR" smtClean="0">
                <a:latin typeface="Arial" charset="0"/>
                <a:ea typeface="ＭＳ Ｐゴシック"/>
                <a:cs typeface="ＭＳ Ｐゴシック"/>
              </a:rPr>
              <a:pPr/>
              <a:t>1</a:t>
            </a:fld>
            <a:endParaRPr lang="fr-FR" altLang="fr-FR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468C0-9B77-47CF-A59C-D52B3B19BB20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E8E1C-A275-436F-BA38-F19E6F83D6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521F5-3F8F-4725-9F29-A8604C088551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4D8D7-6041-4EB0-B547-581369F671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4F4F9-6893-46C6-A86B-09159C5F1988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8698A-7306-4FC2-A09B-40438F487D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C26A6-EB07-48B6-A49B-16E7D12E6C9D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D8F3C-A66E-4BB8-8B9F-B6E5E0AA5D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C2E25-DAF3-4066-A470-095DB36FB96F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D080A-5771-4373-A544-D909DB9079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FE065-1F7C-47AA-940F-5651AFE853A3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6CA8A-5A93-4A19-B876-8C37A44F95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EA6F2-09B0-44FB-8806-4ACAF9B84274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E8BFD-DE2E-48A3-B8B0-AD309025B3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A5FBF-4712-4878-951D-F9D28827B401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0A39E-4437-4BB5-A274-9445502F7C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4A39F-70DD-40D5-9203-8BE92137419A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48B1-ABF9-4BF4-A2C2-3ADBA5FC20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AF58C-A69B-4AD8-8A9D-833B95F1709F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83DE0-B6A6-4B59-9F3E-B5D2A40354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E2900-2A6A-4290-B77F-0A4813C132AC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A6936-A546-4EAC-898C-D238764863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9F76B8E0-958F-4EA7-A469-3DF266B108AF}" type="datetime1">
              <a:rPr lang="fr-FR"/>
              <a:pPr>
                <a:defRPr/>
              </a:pPr>
              <a:t>17/06/2014</a:t>
            </a:fld>
            <a:endParaRPr lang="fr-FR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CDD1107E-8F0B-43AC-AD02-F048752D3B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latin typeface="Times New Roman" pitchFamily="18" charset="0"/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latin typeface="Times New Roman" pitchFamily="18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geriico.recherche.univ-lille3.fr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02BE5B9F-B036-4D61-A18B-7D5BCC29B1A8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1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4338" name="Text Box 2"/>
          <p:cNvSpPr txBox="1">
            <a:spLocks noGrp="1" noChangeArrowheads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2048A84-88F1-4005-80CB-A41F3778834C}" type="slidenum">
              <a:rPr lang="fr-FR" altLang="fr-FR" sz="1000"/>
              <a:pPr algn="r"/>
              <a:t>1</a:t>
            </a:fld>
            <a:endParaRPr lang="fr-FR" altLang="fr-FR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549275"/>
            <a:ext cx="8064500" cy="2209800"/>
          </a:xfrm>
        </p:spPr>
        <p:txBody>
          <a:bodyPr anchor="ctr"/>
          <a:lstStyle/>
          <a:p>
            <a:pPr algn="r" eaLnBrk="1" hangingPunct="1">
              <a:spcAft>
                <a:spcPts val="1800"/>
              </a:spcAft>
            </a:pPr>
            <a:r>
              <a:rPr lang="fr-FR" sz="4500" b="1" smtClean="0"/>
              <a:t/>
            </a:r>
            <a:br>
              <a:rPr lang="fr-FR" sz="4500" b="1" smtClean="0"/>
            </a:br>
            <a:r>
              <a:rPr lang="en-US" altLang="fr-FR" sz="4000" smtClean="0">
                <a:solidFill>
                  <a:schemeClr val="tx1"/>
                </a:solidFill>
              </a:rPr>
              <a:t>Studying User Appropriation of University and Secondary school “Learning Centers”: </a:t>
            </a:r>
            <a:br>
              <a:rPr lang="en-US" altLang="fr-FR" sz="4000" smtClean="0">
                <a:solidFill>
                  <a:schemeClr val="tx1"/>
                </a:solidFill>
              </a:rPr>
            </a:br>
            <a:r>
              <a:rPr lang="en-US" altLang="fr-FR" sz="4000" smtClean="0">
                <a:solidFill>
                  <a:schemeClr val="tx1"/>
                </a:solidFill>
              </a:rPr>
              <a:t>Methodological Questions and Issues</a:t>
            </a:r>
            <a:r>
              <a:rPr lang="fr-FR" sz="4000" smtClean="0">
                <a:latin typeface="Arial" charset="0"/>
              </a:rPr>
              <a:t> </a:t>
            </a:r>
            <a:br>
              <a:rPr lang="fr-FR" sz="4000" smtClean="0">
                <a:latin typeface="Arial" charset="0"/>
              </a:rPr>
            </a:br>
            <a:r>
              <a:rPr lang="en-GB" altLang="fr-FR" sz="4000" smtClean="0">
                <a:latin typeface="Arial" charset="0"/>
              </a:rPr>
              <a:t> </a:t>
            </a:r>
            <a:br>
              <a:rPr lang="en-GB" altLang="fr-FR" sz="4000" smtClean="0">
                <a:latin typeface="Arial" charset="0"/>
              </a:rPr>
            </a:br>
            <a:endParaRPr lang="fr-FR" altLang="fr-FR" sz="4000" smtClean="0">
              <a:latin typeface="Arial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55875" y="3716338"/>
            <a:ext cx="6408738" cy="2016125"/>
          </a:xfrm>
        </p:spPr>
        <p:txBody>
          <a:bodyPr anchor="ctr"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altLang="fr-FR" sz="1800" b="1" smtClean="0">
                <a:latin typeface="Garamond" pitchFamily="18" charset="0"/>
                <a:cs typeface="Arial" charset="0"/>
              </a:rPr>
              <a:t>Susan Kovacs, </a:t>
            </a:r>
            <a:r>
              <a:rPr lang="en-US" altLang="fr-FR" sz="1800" b="1" smtClean="0">
                <a:latin typeface="Garamond" pitchFamily="18" charset="0"/>
                <a:cs typeface="Arial" charset="0"/>
              </a:rPr>
              <a:t>University of Lille 3 – Nord de France, Geriico Research Laboratory, France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altLang="fr-FR" sz="1800" b="1" smtClean="0">
                <a:latin typeface="Garamond" pitchFamily="18" charset="0"/>
                <a:cs typeface="Arial" charset="0"/>
              </a:rPr>
              <a:t>susan.kovacs@univ-lille3.fr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fr-FR" sz="1800" b="1" smtClean="0">
              <a:latin typeface="Garamond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fr-FR" sz="1800" b="1" smtClean="0">
                <a:latin typeface="Garamond" pitchFamily="18" charset="0"/>
                <a:cs typeface="Arial" charset="0"/>
              </a:rPr>
              <a:t>Yolande Maury, </a:t>
            </a:r>
            <a:r>
              <a:rPr lang="en-US" altLang="fr-FR" sz="1800" b="1" smtClean="0">
                <a:latin typeface="Garamond" pitchFamily="18" charset="0"/>
                <a:cs typeface="Arial" charset="0"/>
              </a:rPr>
              <a:t>Artois University/ESPé, Geriico Research Laboratory, France</a:t>
            </a:r>
            <a:endParaRPr lang="en-GB" altLang="fr-FR" sz="1800" b="1" smtClean="0">
              <a:latin typeface="Garamond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altLang="fr-FR" sz="1800" b="1" smtClean="0">
                <a:latin typeface="Garamond" pitchFamily="18" charset="0"/>
                <a:cs typeface="Arial" charset="0"/>
              </a:rPr>
              <a:t>yolande.maury@noos.fr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501650" y="6381750"/>
            <a:ext cx="864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fr-FR" sz="1600" b="1">
                <a:latin typeface="Garamond" pitchFamily="18" charset="0"/>
              </a:rPr>
              <a:t>Lib</a:t>
            </a:r>
            <a:r>
              <a:rPr lang="fr-FR" altLang="fr-FR" sz="1600" b="1">
                <a:latin typeface="Garamond" pitchFamily="18" charset="0"/>
              </a:rPr>
              <a:t>raries in the Digital Age, University of Zadar, Croatia, June 19th, 2014</a:t>
            </a: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05488"/>
            <a:ext cx="2447925" cy="334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4343" name="Picture 13" descr="Laboratoire Gériic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00526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1" descr="http://t2.gstatic.com/images?q=tbn:ANd9GcTOR4hpGaTS_wGxd8C7OlCfDWVL9f7Ubjr-XFVcqF05g84mPg1ys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852738"/>
            <a:ext cx="2087563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1484313"/>
            <a:ext cx="8532812" cy="604837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Garamond" pitchFamily="18" charset="0"/>
              </a:rPr>
              <a:t>Dimensions </a:t>
            </a:r>
            <a:r>
              <a:rPr lang="en-US" sz="3200" smtClean="0">
                <a:latin typeface="Garamond" pitchFamily="18" charset="0"/>
              </a:rPr>
              <a:t>for observational study</a:t>
            </a:r>
            <a:r>
              <a:rPr lang="fr-FR" sz="240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fr-FR" sz="2400" smtClean="0"/>
          </a:p>
        </p:txBody>
      </p:sp>
      <p:graphicFrame>
        <p:nvGraphicFramePr>
          <p:cNvPr id="25672" name="Group 72"/>
          <p:cNvGraphicFramePr>
            <a:graphicFrameLocks noGrp="1"/>
          </p:cNvGraphicFramePr>
          <p:nvPr/>
        </p:nvGraphicFramePr>
        <p:xfrm>
          <a:off x="179388" y="2205038"/>
          <a:ext cx="8964612" cy="4225925"/>
        </p:xfrm>
        <a:graphic>
          <a:graphicData uri="http://schemas.openxmlformats.org/drawingml/2006/table">
            <a:tbl>
              <a:tblPr/>
              <a:tblGrid>
                <a:gridCol w="3411537"/>
                <a:gridCol w="5553075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Boundaries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Where does LC start/end? Zones: present or suggested; Modular/hybrid zones; boundaries with competing or complementary 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Uses (apparent-emergent)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Occupation of space; ignored spaces; spaces (re)defined by unexpected activity; importance given to activities of learning/teaching/training/living;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Rules/Regulations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Rights, obligations, interdictions 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 rhythm of life in LC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LC Identity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Terms/symbols appearing or posted to designate site/zones: sign systems, web sites; differentiation of 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Tensions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Noise/quiet; autonomy/collaboration, acceptance/resistance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Other emerging dimensions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Unexpected, surprising aspects, activities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5" name="Rectangle 2"/>
          <p:cNvSpPr>
            <a:spLocks noChangeArrowheads="1"/>
          </p:cNvSpPr>
          <p:nvPr/>
        </p:nvSpPr>
        <p:spPr bwMode="auto">
          <a:xfrm>
            <a:off x="179388" y="188913"/>
            <a:ext cx="874871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3800">
                <a:latin typeface="Garamond" pitchFamily="18" charset="0"/>
              </a:rPr>
              <a:t>A qualitative study, an inductive approach</a:t>
            </a:r>
            <a:endParaRPr lang="fr-FR" sz="38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677275" cy="5068887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Informal conversations</a:t>
            </a:r>
          </a:p>
          <a:p>
            <a:pPr lvl="1" eaLnBrk="1" hangingPunct="1">
              <a:defRPr/>
            </a:pPr>
            <a:r>
              <a:rPr lang="fr-FR" sz="2800" smtClean="0">
                <a:latin typeface="Garamond" pitchFamily="18" charset="0"/>
              </a:rPr>
              <a:t>Actors: staff / faculty / pupils / students ; </a:t>
            </a:r>
          </a:p>
          <a:p>
            <a:pPr lvl="1" eaLnBrk="1" hangingPunct="1">
              <a:defRPr/>
            </a:pPr>
            <a:r>
              <a:rPr lang="fr-FR" sz="2800" smtClean="0">
                <a:latin typeface="Garamond" pitchFamily="18" charset="0"/>
              </a:rPr>
              <a:t>Questions related to observations ; </a:t>
            </a:r>
          </a:p>
          <a:p>
            <a:pPr eaLnBrk="1" hangingPunct="1">
              <a:defRPr/>
            </a:pPr>
            <a:r>
              <a:rPr lang="fr-FR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Formal interviews: semi-structured, openended</a:t>
            </a:r>
          </a:p>
          <a:p>
            <a:pPr lvl="1" eaLnBrk="1" hangingPunct="1">
              <a:defRPr/>
            </a:pPr>
            <a:r>
              <a:rPr lang="fr-FR" sz="2800" smtClean="0">
                <a:latin typeface="Garamond" pitchFamily="18" charset="0"/>
              </a:rPr>
              <a:t>Conception of the LC : definitions, keywords ; </a:t>
            </a:r>
          </a:p>
          <a:p>
            <a:pPr lvl="1" eaLnBrk="1" hangingPunct="1">
              <a:defRPr/>
            </a:pPr>
            <a:r>
              <a:rPr lang="fr-FR" sz="2800" smtClean="0">
                <a:latin typeface="Garamond" pitchFamily="18" charset="0"/>
              </a:rPr>
              <a:t>Evolution / Revolution ? Time-space of the LC ; </a:t>
            </a:r>
          </a:p>
          <a:p>
            <a:pPr lvl="1" eaLnBrk="1" hangingPunct="1">
              <a:defRPr/>
            </a:pPr>
            <a:r>
              <a:rPr lang="fr-FR" sz="2800" smtClean="0">
                <a:latin typeface="Garamond" pitchFamily="18" charset="0"/>
              </a:rPr>
              <a:t>Professional roles; </a:t>
            </a:r>
          </a:p>
          <a:p>
            <a:pPr lvl="1" eaLnBrk="1" hangingPunct="1">
              <a:defRPr/>
            </a:pPr>
            <a:r>
              <a:rPr lang="fr-FR" sz="2800" smtClean="0">
                <a:latin typeface="Garamond" pitchFamily="18" charset="0"/>
              </a:rPr>
              <a:t>Uses / practices ; </a:t>
            </a:r>
          </a:p>
          <a:p>
            <a:pPr lvl="1" eaLnBrk="1" hangingPunct="1">
              <a:defRPr/>
            </a:pPr>
            <a:r>
              <a:rPr lang="fr-FR" sz="2800" smtClean="0">
                <a:latin typeface="Garamond" pitchFamily="18" charset="0"/>
              </a:rPr>
              <a:t>Questions related to/arising from observations; </a:t>
            </a:r>
          </a:p>
          <a:p>
            <a:pPr lvl="1" eaLnBrk="1" hangingPunct="1">
              <a:defRPr/>
            </a:pPr>
            <a:r>
              <a:rPr lang="fr-FR" sz="2800" smtClean="0">
                <a:latin typeface="Garamond" pitchFamily="18" charset="0"/>
              </a:rPr>
              <a:t>(criteria for success ?)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9388" y="188913"/>
            <a:ext cx="874871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3800">
                <a:latin typeface="Garamond" pitchFamily="18" charset="0"/>
              </a:rPr>
              <a:t>A qualitative study, an inductive approach</a:t>
            </a:r>
            <a:endParaRPr lang="fr-FR" sz="38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3646DC39-0EE2-485A-9FD7-26C681259E63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12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r" eaLnBrk="1" hangingPunct="1"/>
            <a:r>
              <a:rPr lang="en-US" sz="4000" smtClean="0">
                <a:solidFill>
                  <a:schemeClr val="tx1"/>
                </a:solidFill>
              </a:rPr>
              <a:t>Questions arising from observations: constructed boundaries</a:t>
            </a:r>
            <a:endParaRPr lang="fr-FR" sz="4000" smtClean="0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Borders and boundaries: labels and signs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3074988" y="2640013"/>
            <a:ext cx="151288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3074988" y="2640013"/>
            <a:ext cx="148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7654" name="Rectangle 44"/>
          <p:cNvSpPr>
            <a:spLocks noChangeArrowheads="1"/>
          </p:cNvSpPr>
          <p:nvPr/>
        </p:nvSpPr>
        <p:spPr bwMode="auto">
          <a:xfrm>
            <a:off x="3074988" y="2640013"/>
            <a:ext cx="151288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7655" name="Rectangle 46"/>
          <p:cNvSpPr>
            <a:spLocks noChangeArrowheads="1"/>
          </p:cNvSpPr>
          <p:nvPr/>
        </p:nvSpPr>
        <p:spPr bwMode="auto">
          <a:xfrm>
            <a:off x="3074988" y="2640013"/>
            <a:ext cx="148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27684" name="Group 36"/>
          <p:cNvGraphicFramePr>
            <a:graphicFrameLocks noGrp="1"/>
          </p:cNvGraphicFramePr>
          <p:nvPr/>
        </p:nvGraphicFramePr>
        <p:xfrm>
          <a:off x="1331913" y="2205038"/>
          <a:ext cx="6842125" cy="3311525"/>
        </p:xfrm>
        <a:graphic>
          <a:graphicData uri="http://schemas.openxmlformats.org/drawingml/2006/table">
            <a:tbl>
              <a:tblPr/>
              <a:tblGrid>
                <a:gridCol w="3421062"/>
                <a:gridCol w="3421063"/>
              </a:tblGrid>
              <a:tr h="225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High School 1: two different signs present services in the LC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High School 1: an unused poster promoting the learning center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67" name="Picture 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133600"/>
            <a:ext cx="295275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2205038"/>
            <a:ext cx="3024188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9" name="Oval 34"/>
          <p:cNvSpPr>
            <a:spLocks noChangeArrowheads="1"/>
          </p:cNvSpPr>
          <p:nvPr/>
        </p:nvSpPr>
        <p:spPr bwMode="auto">
          <a:xfrm>
            <a:off x="6516688" y="3573463"/>
            <a:ext cx="863600" cy="431800"/>
          </a:xfrm>
          <a:prstGeom prst="ellipse">
            <a:avLst/>
          </a:prstGeom>
          <a:solidFill>
            <a:srgbClr val="A3BAA2"/>
          </a:solidFill>
          <a:ln w="9525">
            <a:solidFill>
              <a:srgbClr val="A3BAA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xtLst>
            <a:ext uri="{FAA26D3D-D897-4be2-8F04-BA451C77F1D7}"/>
          </a:extLst>
        </p:spPr>
        <p:txBody>
          <a:bodyPr/>
          <a:lstStyle/>
          <a:p>
            <a:pPr algn="r">
              <a:defRPr/>
            </a:pPr>
            <a:fld id="{DE4D6675-CF42-4238-808E-498B6B98A8BC}" type="slidenum">
              <a:rPr lang="fr-FR" altLang="fr-FR" sz="1000">
                <a:latin typeface="Arial" pitchFamily="34" charset="0"/>
                <a:ea typeface="ＭＳ Ｐゴシック" pitchFamily="34" charset="-128"/>
                <a:cs typeface="+mn-cs"/>
              </a:rPr>
              <a:pPr algn="r">
                <a:defRPr/>
              </a:pPr>
              <a:t>13</a:t>
            </a:fld>
            <a:endParaRPr lang="fr-FR" altLang="fr-FR" sz="1000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r" eaLnBrk="1" hangingPunct="1"/>
            <a:r>
              <a:rPr lang="en-US" sz="4000" smtClean="0">
                <a:solidFill>
                  <a:schemeClr val="tx1"/>
                </a:solidFill>
              </a:rPr>
              <a:t>Questions arising from observations: constructed boundaries</a:t>
            </a:r>
            <a:endParaRPr lang="fr-FR" sz="4000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Borders and boundaries: labels and signs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3074988" y="2640013"/>
            <a:ext cx="151288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3074988" y="2640013"/>
            <a:ext cx="148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8678" name="Rectangle 44"/>
          <p:cNvSpPr>
            <a:spLocks noChangeArrowheads="1"/>
          </p:cNvSpPr>
          <p:nvPr/>
        </p:nvSpPr>
        <p:spPr bwMode="auto">
          <a:xfrm>
            <a:off x="3074988" y="2640013"/>
            <a:ext cx="151288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8679" name="Rectangle 46"/>
          <p:cNvSpPr>
            <a:spLocks noChangeArrowheads="1"/>
          </p:cNvSpPr>
          <p:nvPr/>
        </p:nvSpPr>
        <p:spPr bwMode="auto">
          <a:xfrm>
            <a:off x="3074988" y="2640013"/>
            <a:ext cx="148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34844" name="Group 28"/>
          <p:cNvGraphicFramePr>
            <a:graphicFrameLocks noGrp="1"/>
          </p:cNvGraphicFramePr>
          <p:nvPr/>
        </p:nvGraphicFramePr>
        <p:xfrm>
          <a:off x="1331913" y="2205038"/>
          <a:ext cx="6842125" cy="4235450"/>
        </p:xfrm>
        <a:graphic>
          <a:graphicData uri="http://schemas.openxmlformats.org/drawingml/2006/table">
            <a:tbl>
              <a:tblPr/>
              <a:tblGrid>
                <a:gridCol w="3421062"/>
                <a:gridCol w="3421063"/>
              </a:tblGrid>
              <a:tr h="316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Business School 6: Library or Learning Center? LC and surrounding IT center: inside or outside the LC?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Business School 6: an unused reference desk, “library” as a culturally prestigious name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691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205038"/>
            <a:ext cx="2297113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2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565400"/>
            <a:ext cx="324008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Borders and boundaries: acting out differentiated zones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Used and unused spaces, movement through space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Space and/vs identity: the problem of hybrid zones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Territory and identity: implicit user ‘hierarchy’ 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Complementary and competing spaces: « losing ground »?</a:t>
            </a:r>
          </a:p>
          <a:p>
            <a:pPr eaLnBrk="1" hangingPunct="1"/>
            <a:endParaRPr lang="fr-FR" smtClean="0">
              <a:latin typeface="Garamond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4000">
                <a:latin typeface="Garamond" pitchFamily="18" charset="0"/>
              </a:rPr>
              <a:t>Questions arising from observations: constructed boundaries</a:t>
            </a:r>
            <a:endParaRPr lang="fr-FR" sz="40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5BB18D52-CBD2-4558-B989-13C8B6FA2F91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15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r" eaLnBrk="1" hangingPunct="1"/>
            <a:r>
              <a:rPr lang="fr-FR" sz="3600" smtClean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00200"/>
            <a:ext cx="8291512" cy="4997450"/>
          </a:xfrm>
        </p:spPr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Constructivist posture</a:t>
            </a:r>
          </a:p>
          <a:p>
            <a:pPr lvl="1" eaLnBrk="1" hangingPunct="1"/>
            <a:r>
              <a:rPr lang="fr-FR" smtClean="0">
                <a:latin typeface="Garamond" pitchFamily="18" charset="0"/>
              </a:rPr>
              <a:t>Priority given to direct observation of practice</a:t>
            </a:r>
          </a:p>
          <a:p>
            <a:pPr lvl="1" eaLnBrk="1" hangingPunct="1"/>
            <a:r>
              <a:rPr lang="fr-FR" smtClean="0">
                <a:latin typeface="Garamond" pitchFamily="18" charset="0"/>
              </a:rPr>
              <a:t>Practice as it co-constructs space, in its physical, logistical, symbolic dimensions </a:t>
            </a:r>
            <a:r>
              <a:rPr lang="fr-FR" smtClean="0">
                <a:latin typeface="Garamond" pitchFamily="18" charset="0"/>
                <a:sym typeface="Wingdings" pitchFamily="2" charset="2"/>
              </a:rPr>
              <a:t> the culture of the LC?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Information culture: dynamic, relational</a:t>
            </a:r>
          </a:p>
          <a:p>
            <a:pPr lvl="1" eaLnBrk="1" hangingPunct="1"/>
            <a:r>
              <a:rPr lang="fr-FR" smtClean="0">
                <a:latin typeface="Garamond" pitchFamily="18" charset="0"/>
              </a:rPr>
              <a:t>Avoid analytical categories in data collection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LC: coming into being </a:t>
            </a:r>
          </a:p>
          <a:p>
            <a:pPr lvl="1" eaLnBrk="1" hangingPunct="1"/>
            <a:r>
              <a:rPr lang="fr-FR" smtClean="0">
                <a:latin typeface="Garamond" pitchFamily="18" charset="0"/>
              </a:rPr>
              <a:t>Emergence of regularities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Strengths and weaknesses of observational protocol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Perspectives for data analysis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07B52DE3-513B-4CD2-83FC-9C00606EAD8A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16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r" eaLnBrk="1" hangingPunct="1"/>
            <a:r>
              <a:rPr lang="fr-FR" sz="3600" smtClean="0">
                <a:solidFill>
                  <a:schemeClr val="tx1"/>
                </a:solidFill>
              </a:rPr>
              <a:t>Bibliography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569325" cy="568801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GB" sz="1200" smtClean="0"/>
          </a:p>
          <a:p>
            <a:pPr>
              <a:lnSpc>
                <a:spcPct val="80000"/>
              </a:lnSpc>
            </a:pPr>
            <a:r>
              <a:rPr lang="en-US" sz="1800" b="1" smtClean="0">
                <a:latin typeface="Garamond" pitchFamily="18" charset="0"/>
              </a:rPr>
              <a:t>Becker, H. S. (1996). The Epistemology of Qualitative Research. In Richard Jessor, Anne Colby, and Richard A. Shweder (eds), Ethnography and Human Development: Context and Meaning in Social Inquiry, Chicago: University of Chicago Press, 53-71.</a:t>
            </a:r>
          </a:p>
          <a:p>
            <a:pPr>
              <a:lnSpc>
                <a:spcPct val="80000"/>
              </a:lnSpc>
            </a:pPr>
            <a:r>
              <a:rPr lang="fr-FR" sz="1800" b="1" smtClean="0">
                <a:latin typeface="Garamond" pitchFamily="18" charset="0"/>
              </a:rPr>
              <a:t>Fabre, I., &amp; Veyrac, H. (2008). Des représentations croisées pour l'émergence d'une médiation de l'espace documentaire. Communication &amp; Langages 156, 103-115.</a:t>
            </a:r>
            <a:endParaRPr lang="en-US" sz="1800" b="1" smtClean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latin typeface="Garamond" pitchFamily="18" charset="0"/>
              </a:rPr>
              <a:t>Given, L. M., &amp; Leckie, G. J. (2003). ‘‘Sweeping’’ the library: Mapping the social activity space of the public library. Library &amp; Information Science Research, 25, 365-385.</a:t>
            </a:r>
            <a:endParaRPr lang="en-GB" sz="1800" b="1" smtClean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Garamond" pitchFamily="18" charset="0"/>
              </a:rPr>
              <a:t>Hall, E. T. (1966). </a:t>
            </a:r>
            <a:r>
              <a:rPr lang="en-GB" sz="1800" b="1" i="1" smtClean="0">
                <a:latin typeface="Garamond" pitchFamily="18" charset="0"/>
              </a:rPr>
              <a:t>The Hidden Dimension</a:t>
            </a:r>
            <a:r>
              <a:rPr lang="en-GB" sz="1800" b="1" smtClean="0">
                <a:latin typeface="Garamond" pitchFamily="18" charset="0"/>
              </a:rPr>
              <a:t>. Garden City, NY: Doubleday.</a:t>
            </a:r>
            <a:endParaRPr lang="fr-FR" sz="18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sz="1800" b="1" smtClean="0">
                <a:latin typeface="Garamond" pitchFamily="18" charset="0"/>
              </a:rPr>
              <a:t>Jouguelet, S. (2009). Les learning centres, un modèle international de bibliothèque intégrée à l’enseignement et la recherche. http://media.enseignementsup-recherche.gouv.fr/file/2009/33/6/Rapport_Learning_Centers_7-12_RV_131336.pdf</a:t>
            </a:r>
            <a:endParaRPr lang="fr-FR" sz="1800" b="1" smtClean="0">
              <a:solidFill>
                <a:srgbClr val="0000CC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b="1" smtClean="0">
                <a:latin typeface="Garamond" pitchFamily="18" charset="0"/>
              </a:rPr>
              <a:t>Maury, Y. (research coordinator), Condette, S., Fabre, I., Gardiès, C., Kovacs, S., Thiault, F. (2014). </a:t>
            </a:r>
            <a:r>
              <a:rPr lang="fr-FR" sz="1800" b="1" i="1" smtClean="0">
                <a:latin typeface="Garamond" pitchFamily="18" charset="0"/>
              </a:rPr>
              <a:t>(R)évolutions dans les bibliothèques? Les learning centres, un modèle de bibliothèque à interroger</a:t>
            </a:r>
            <a:r>
              <a:rPr lang="fr-FR" sz="1800" b="1" smtClean="0">
                <a:latin typeface="Garamond" pitchFamily="18" charset="0"/>
              </a:rPr>
              <a:t>. Bonus Qualité Recherche (BQR), Final research report, Université Lille 3, 77 p.</a:t>
            </a:r>
          </a:p>
          <a:p>
            <a:pPr eaLnBrk="1" hangingPunct="1">
              <a:lnSpc>
                <a:spcPct val="80000"/>
              </a:lnSpc>
            </a:pPr>
            <a:r>
              <a:rPr lang="fr-FR" sz="1800" b="1" smtClean="0">
                <a:latin typeface="Garamond" pitchFamily="18" charset="0"/>
              </a:rPr>
              <a:t>Roselli, M. &amp; Perrenoud, M. (2010). Du lecteur à l'usager: Ethnographie d'une Bibliothèque Universitaire. Toulouse: Presses Universitaires du Mirail, coll. "Socio-logiques",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9345C5BD-0A47-459E-9038-5B84B94CBB4A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2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r" eaLnBrk="1" hangingPunct="1"/>
            <a:r>
              <a:rPr lang="fr-FR" sz="4000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LC: an emergent phenomenon in France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Studying LC appropriation from the point of view of space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A qualitative study, an inductive approach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Questions arising from observations: constructed boundaries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Conclusion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036E36FA-F46F-465C-86D1-59DAF7AC7545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3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229600" cy="1139825"/>
          </a:xfrm>
        </p:spPr>
        <p:txBody>
          <a:bodyPr anchor="ctr"/>
          <a:lstStyle/>
          <a:p>
            <a:pPr algn="r" eaLnBrk="1" hangingPunct="1"/>
            <a:r>
              <a:rPr lang="fr-FR" sz="3800" smtClean="0">
                <a:solidFill>
                  <a:schemeClr val="tx1"/>
                </a:solidFill>
              </a:rPr>
              <a:t>LC: an emergent phenomenon in France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557338"/>
            <a:ext cx="8569325" cy="4530725"/>
          </a:xfrm>
        </p:spPr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Jouguelet report (2009): how to transpose an innovative model to French institutions and contexts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Recommandations for an integrative approach linking informational practice and pedagogy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New learning paradigm </a:t>
            </a:r>
            <a:r>
              <a:rPr lang="fr-FR" smtClean="0">
                <a:latin typeface="Garamond" pitchFamily="18" charset="0"/>
                <a:sym typeface="Wingdings" pitchFamily="2" charset="2"/>
              </a:rPr>
              <a:t> new resources and services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  <a:sym typeface="Wingdings" pitchFamily="2" charset="2"/>
              </a:rPr>
              <a:t>Hybrid digital resources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  <a:sym typeface="Wingdings" pitchFamily="2" charset="2"/>
              </a:rPr>
              <a:t>Flexible spaces, work-leisure environment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  <a:sym typeface="Wingdings" pitchFamily="2" charset="2"/>
              </a:rPr>
              <a:t>Multi-skilled library staff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BE7340A2-66F2-4988-9B8D-9AA4F955FBC6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4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1139825"/>
          </a:xfrm>
        </p:spPr>
        <p:txBody>
          <a:bodyPr anchor="ctr"/>
          <a:lstStyle/>
          <a:p>
            <a:pPr algn="r" eaLnBrk="1" hangingPunct="1"/>
            <a:r>
              <a:rPr lang="fr-FR" sz="3800" smtClean="0">
                <a:solidFill>
                  <a:schemeClr val="tx1"/>
                </a:solidFill>
              </a:rPr>
              <a:t>LC: an emergent phenomenon in France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84313"/>
            <a:ext cx="8820150" cy="4924425"/>
          </a:xfrm>
        </p:spPr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At the secondary school level: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Accompany pupils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Bring together attendance and library services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Cost reduction (?)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fr-FR" sz="2800" smtClean="0">
                <a:latin typeface="Garamond" pitchFamily="18" charset="0"/>
              </a:rPr>
              <a:t> 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At the university level: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Adapt to trends in student/youth practices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Revitalized library at the ‘heart’ of campus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New learning environment </a:t>
            </a:r>
            <a:r>
              <a:rPr lang="fr-FR" sz="2800" smtClean="0">
                <a:latin typeface="Garamond" pitchFamily="18" charset="0"/>
                <a:sym typeface="Wingdings" pitchFamily="2" charset="2"/>
              </a:rPr>
              <a:t> student success rates</a:t>
            </a:r>
            <a:endParaRPr lang="fr-FR" sz="2800" smtClean="0">
              <a:latin typeface="Garamond" pitchFamily="18" charset="0"/>
            </a:endParaRP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Involving faculty and library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32DC5F60-AED9-493C-8D58-AAD12DE48834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5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9458" name="Espace réservé du numéro de diapositive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31515DD-E86A-4FB1-99BE-BD26CCA2A449}" type="slidenum">
              <a:rPr lang="fr-FR" altLang="fr-FR" sz="1000"/>
              <a:pPr algn="r"/>
              <a:t>5</a:t>
            </a:fld>
            <a:endParaRPr lang="fr-FR" altLang="fr-FR" sz="100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9461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350"/>
            <a:ext cx="8229600" cy="1139825"/>
          </a:xfrm>
        </p:spPr>
        <p:txBody>
          <a:bodyPr anchor="ctr"/>
          <a:lstStyle/>
          <a:p>
            <a:pPr algn="r" eaLnBrk="1" hangingPunct="1"/>
            <a:r>
              <a:rPr lang="fr-FR" sz="3800" smtClean="0">
                <a:solidFill>
                  <a:schemeClr val="tx1"/>
                </a:solidFill>
              </a:rPr>
              <a:t>LC: an emergent phenomenon in France</a:t>
            </a:r>
          </a:p>
        </p:txBody>
      </p:sp>
      <p:sp>
        <p:nvSpPr>
          <p:cNvPr id="19462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484313"/>
            <a:ext cx="8345488" cy="4530725"/>
          </a:xfrm>
        </p:spPr>
        <p:txBody>
          <a:bodyPr/>
          <a:lstStyle/>
          <a:p>
            <a:pPr eaLnBrk="1" hangingPunct="1"/>
            <a:r>
              <a:rPr lang="fr-FR" sz="2400" smtClean="0">
                <a:latin typeface="Garamond" pitchFamily="18" charset="0"/>
              </a:rPr>
              <a:t>I</a:t>
            </a:r>
            <a:r>
              <a:rPr lang="en-US" sz="2400" smtClean="0">
                <a:latin typeface="Garamond" pitchFamily="18" charset="0"/>
              </a:rPr>
              <a:t>nterdisciplinary research project “Library (r)evolutions: the learning center, a new model to investigate” (June 2013- November 2014), dir.Y. Maury, U. Lille 3;</a:t>
            </a:r>
          </a:p>
          <a:p>
            <a:pPr eaLnBrk="1" hangingPunct="1"/>
            <a:r>
              <a:rPr lang="en-US" sz="2400" smtClean="0">
                <a:latin typeface="Garamond" pitchFamily="18" charset="0"/>
              </a:rPr>
              <a:t>Three research teams (Information Science, Education): seven researchers</a:t>
            </a:r>
            <a:r>
              <a:rPr lang="en-US" sz="2400" smtClean="0"/>
              <a:t> </a:t>
            </a:r>
            <a:endParaRPr lang="fr-FR" sz="2400" smtClean="0"/>
          </a:p>
          <a:p>
            <a:pPr eaLnBrk="1" hangingPunct="1"/>
            <a:endParaRPr lang="fr-FR" sz="2400" smtClean="0"/>
          </a:p>
        </p:txBody>
      </p:sp>
      <p:graphicFrame>
        <p:nvGraphicFramePr>
          <p:cNvPr id="19480" name="Group 24"/>
          <p:cNvGraphicFramePr>
            <a:graphicFrameLocks noGrp="1"/>
          </p:cNvGraphicFramePr>
          <p:nvPr>
            <p:ph sz="half" idx="4294967295"/>
          </p:nvPr>
        </p:nvGraphicFramePr>
        <p:xfrm>
          <a:off x="1258888" y="3573463"/>
          <a:ext cx="7345362" cy="2408237"/>
        </p:xfrm>
        <a:graphic>
          <a:graphicData uri="http://schemas.openxmlformats.org/drawingml/2006/table">
            <a:tbl>
              <a:tblPr/>
              <a:tblGrid>
                <a:gridCol w="2784475"/>
                <a:gridCol w="456088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GERiiCO Univ Lille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Information Science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S. Kovacs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Y. Maury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F. Thiault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J. Sauteron, Librarian, U Lille 3, PhD candidate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CIREL Univ Lille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Education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S. Condette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UMR EFTS, Toulouse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Information Science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I. Fabre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C. Gardiès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E7D23EB0-BED9-471E-AB65-DA62BECF85D1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6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604250" cy="576262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altLang="fr-FR" sz="1400" b="1" smtClean="0">
              <a:latin typeface="Calibri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fr-FR" altLang="fr-FR" smtClean="0">
                <a:latin typeface="Calibri" pitchFamily="34" charset="0"/>
              </a:rPr>
              <a:t> </a:t>
            </a:r>
            <a:r>
              <a:rPr lang="fr-FR" altLang="fr-FR" smtClean="0">
                <a:latin typeface="Garamond" pitchFamily="18" charset="0"/>
              </a:rPr>
              <a:t>U. Lille project: 4 Secondary school LCs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altLang="fr-FR" smtClean="0">
              <a:latin typeface="Garamond" pitchFamily="18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endParaRPr lang="fr-FR" altLang="fr-FR" sz="800" b="1" smtClean="0">
              <a:latin typeface="Calibri" pitchFamily="34" charset="0"/>
            </a:endParaRPr>
          </a:p>
        </p:txBody>
      </p:sp>
      <p:graphicFrame>
        <p:nvGraphicFramePr>
          <p:cNvPr id="20535" name="Group 55"/>
          <p:cNvGraphicFramePr>
            <a:graphicFrameLocks noGrp="1"/>
          </p:cNvGraphicFramePr>
          <p:nvPr/>
        </p:nvGraphicFramePr>
        <p:xfrm>
          <a:off x="179388" y="2060575"/>
          <a:ext cx="8964612" cy="4629150"/>
        </p:xfrm>
        <a:graphic>
          <a:graphicData uri="http://schemas.openxmlformats.org/drawingml/2006/table">
            <a:tbl>
              <a:tblPr/>
              <a:tblGrid>
                <a:gridCol w="1944687"/>
                <a:gridCol w="2232025"/>
                <a:gridCol w="2447925"/>
                <a:gridCol w="2339975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Learning center (LC)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Characteristics 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Timetable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Project status during inquiry 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High school 1 Professional vocational school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Alsace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Motivate students, interaction between faculty/staff/ students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(1) 2013- :  restructured spaces, digital resources improved/added;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(2) 2014- : modifying practices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Ongoing spatial modifications; discussion about new roles for staff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Residence Hall-Prep school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Ile-de-France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Modernize facilities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  <a:sym typeface="Wingdings" pitchFamily="2" charset="2"/>
                        </a:rPr>
                        <a:t>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 create new learning environment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(1) 2008- : networking 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(2) 2013- : Reorganized spaces, extensions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Ongoing spatial modifications; preparation for new digital resources; discussion about roles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Secondary School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Nord-Pas de Calais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“Connected school”: new technology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  <a:sym typeface="Wingdings" pitchFamily="2" charset="2"/>
                        </a:rPr>
                        <a:t>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 improve pedagogy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(1) 2012-2013: spaces reconfigured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(2) 2013-2014: IT development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Evaluating impact ITs; Consolidating partnerships, changing roles for staff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Secondary School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Midi-Pyrénées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LC developed ‘naturally’ : proximities between library and attendance office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(1) 2005: reorganized spaces;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(2) 2010: formalized restructuring as LC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Ongoing reflection on digital resources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5" name="Rectangle 6"/>
          <p:cNvSpPr>
            <a:spLocks noChangeArrowheads="1"/>
          </p:cNvSpPr>
          <p:nvPr/>
        </p:nvSpPr>
        <p:spPr bwMode="auto">
          <a:xfrm>
            <a:off x="611188" y="1889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fr-FR" sz="3800">
                <a:latin typeface="Garamond" pitchFamily="18" charset="0"/>
              </a:rPr>
              <a:t>LC: an emergent phenomenon in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FA7E542B-6B17-4764-BD16-BC62BBBB8710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7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139825"/>
          </a:xfrm>
        </p:spPr>
        <p:txBody>
          <a:bodyPr anchor="ctr"/>
          <a:lstStyle/>
          <a:p>
            <a:pPr eaLnBrk="1" hangingPunct="1"/>
            <a:r>
              <a:rPr lang="fr-FR" sz="3800" smtClean="0">
                <a:solidFill>
                  <a:schemeClr val="tx1"/>
                </a:solidFill>
              </a:rPr>
              <a:t>LC: an emergent phenomenon in France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412875"/>
            <a:ext cx="8820150" cy="604838"/>
          </a:xfrm>
        </p:spPr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U. Lille project: 5 University-level LCs</a:t>
            </a:r>
          </a:p>
        </p:txBody>
      </p:sp>
      <p:graphicFrame>
        <p:nvGraphicFramePr>
          <p:cNvPr id="21546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179388" y="2032000"/>
          <a:ext cx="8964612" cy="4826000"/>
        </p:xfrm>
        <a:graphic>
          <a:graphicData uri="http://schemas.openxmlformats.org/drawingml/2006/table">
            <a:tbl>
              <a:tblPr/>
              <a:tblGrid>
                <a:gridCol w="1800225"/>
                <a:gridCol w="2447925"/>
                <a:gridCol w="2806700"/>
                <a:gridCol w="19097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Learning center (LC)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Characteristics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Timetable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Project status during inquiry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Science U.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Ile-de-France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New building: modular spaces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2012: Notion of LC integrated into architectural project;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Jan. 2013: bldg inaugurated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LC boundaries in question: library? Campus? 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Business School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Ile-de-France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Online service expansion, new work spaces and cultural offerings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2008: renovated library spaces and services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Undergoing evaluation for updating of LC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Science-Tech. U.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Nord-Pas de Calais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LC “innovation”: new spaces to develop community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Feb 2014: Science center opened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2017: Completion a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rchitectural project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Construction underway; services/  programs developed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Humanities - social science U.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Nord-Pas de Calais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Humanities LC sub-theme Egyptology/Archeology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Pre-project submitted to funding institutions, based on renovation of bldg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Ongoing projects: renew current spaces (expos, conferences) 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Polytechnic engineering U.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Midi-Pyrénées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“Third place” for engineering students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4 phases starting 2009: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Innovate teaching, create informal exchange for students, teachers, local businesses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/>
                          <a:cs typeface="ＭＳ Ｐゴシック"/>
                        </a:rPr>
                        <a:t>Ongoing: reinforce services, restructure multi-function spaces 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8AA05C82-7095-4CD7-BD5E-EF8A20404525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8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77813"/>
            <a:ext cx="8002587" cy="1143000"/>
          </a:xfrm>
        </p:spPr>
        <p:txBody>
          <a:bodyPr anchor="ctr"/>
          <a:lstStyle/>
          <a:p>
            <a:pPr algn="r" eaLnBrk="1" hangingPunct="1"/>
            <a:r>
              <a:rPr lang="en-US" sz="3800" smtClean="0">
                <a:solidFill>
                  <a:schemeClr val="tx1"/>
                </a:solidFill>
              </a:rPr>
              <a:t>Studying LC appropriation from the point of view of space</a:t>
            </a:r>
            <a:endParaRPr lang="fr-FR" sz="3800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604250" cy="5068888"/>
          </a:xfrm>
        </p:spPr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Space as « practiced place » (M. de Certeau)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Language of space (E. T. Hall)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Co-construction rather than « received space »: agency, ‘doing with’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Information culture related to space: a holistic view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« Culture » rather than literacy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Integrated nexus of social practices: learning/teaching/training/place to be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Dynamics and relations, processual aspect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6EFAE172-B917-493A-BF2B-A1EFBDE62846}" type="slidenum">
              <a:rPr lang="fr-FR" altLang="fr-FR">
                <a:latin typeface="Arial" pitchFamily="34" charset="0"/>
                <a:ea typeface="ＭＳ Ｐゴシック" pitchFamily="34" charset="-128"/>
                <a:cs typeface="+mn-cs"/>
              </a:rPr>
              <a:pPr>
                <a:defRPr/>
              </a:pPr>
              <a:t>9</a:t>
            </a:fld>
            <a:endParaRPr lang="fr-FR" altLang="fr-F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820150" cy="5761037"/>
          </a:xfrm>
        </p:spPr>
        <p:txBody>
          <a:bodyPr/>
          <a:lstStyle/>
          <a:p>
            <a:pPr eaLnBrk="1" hangingPunct="1"/>
            <a:r>
              <a:rPr lang="fr-FR" smtClean="0">
                <a:latin typeface="Garamond" pitchFamily="18" charset="0"/>
              </a:rPr>
              <a:t>Qualitative study of library appropriation: possible avenues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Cognitive mapping (Fabre, Veyrac 2008)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Sweeps method (Given, Leckie 2003)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Ethnographic observation </a:t>
            </a:r>
            <a:r>
              <a:rPr lang="fr-FR" sz="2800" smtClean="0">
                <a:latin typeface="Garamond" pitchFamily="18" charset="0"/>
                <a:sym typeface="Wingdings" pitchFamily="2" charset="2"/>
              </a:rPr>
              <a:t> user « profiles » (Rosselli, Perrenoud, 2010)</a:t>
            </a:r>
          </a:p>
          <a:p>
            <a:pPr eaLnBrk="1" hangingPunct="1"/>
            <a:r>
              <a:rPr lang="fr-FR" smtClean="0">
                <a:latin typeface="Garamond" pitchFamily="18" charset="0"/>
              </a:rPr>
              <a:t>Lille project: ‘a posteriori’ approach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Preliminary contact: project history, floorplans…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</a:rPr>
              <a:t>Exploratory unstructured observation </a:t>
            </a:r>
            <a:r>
              <a:rPr lang="fr-FR" sz="2800" smtClean="0">
                <a:latin typeface="Garamond" pitchFamily="18" charset="0"/>
                <a:sym typeface="Wingdings" pitchFamily="2" charset="2"/>
              </a:rPr>
              <a:t> gradual focus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  <a:sym typeface="Wingdings" pitchFamily="2" charset="2"/>
              </a:rPr>
              <a:t>Dimensions for further observation</a:t>
            </a:r>
          </a:p>
          <a:p>
            <a:pPr lvl="1" eaLnBrk="1" hangingPunct="1"/>
            <a:r>
              <a:rPr lang="fr-FR" sz="2800" smtClean="0">
                <a:latin typeface="Garamond" pitchFamily="18" charset="0"/>
                <a:sym typeface="Wingdings" pitchFamily="2" charset="2"/>
              </a:rPr>
              <a:t>Full description (H. Becker): fieldnotes, photography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79388" y="188913"/>
            <a:ext cx="874871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3800">
                <a:latin typeface="Garamond" pitchFamily="18" charset="0"/>
              </a:rPr>
              <a:t>A qualitative study, an inductive approach</a:t>
            </a:r>
            <a:endParaRPr lang="fr-FR" sz="38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veau">
  <a:themeElements>
    <a:clrScheme name="Niveau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iveau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veau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3544</TotalTime>
  <Words>1143</Words>
  <Application>Microsoft Office PowerPoint</Application>
  <PresentationFormat>Affichage à l'écran (4:3)</PresentationFormat>
  <Paragraphs>204</Paragraphs>
  <Slides>16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Modèle de conception</vt:lpstr>
      </vt:variant>
      <vt:variant>
        <vt:i4>2</vt:i4>
      </vt:variant>
      <vt:variant>
        <vt:lpstr>Titres des diapositives</vt:lpstr>
      </vt:variant>
      <vt:variant>
        <vt:i4>16</vt:i4>
      </vt:variant>
      <vt:variant>
        <vt:lpstr>Diaporamas personnalisés</vt:lpstr>
      </vt:variant>
      <vt:variant>
        <vt:i4>1</vt:i4>
      </vt:variant>
    </vt:vector>
  </HeadingPairs>
  <TitlesOfParts>
    <vt:vector size="26" baseType="lpstr">
      <vt:lpstr>Arial</vt:lpstr>
      <vt:lpstr>ＭＳ Ｐゴシック</vt:lpstr>
      <vt:lpstr>Garamond</vt:lpstr>
      <vt:lpstr>Verdana</vt:lpstr>
      <vt:lpstr>Wingdings</vt:lpstr>
      <vt:lpstr>Times New Roman</vt:lpstr>
      <vt:lpstr>Calibri</vt:lpstr>
      <vt:lpstr>Niveau</vt:lpstr>
      <vt:lpstr>Niveau</vt:lpstr>
      <vt:lpstr> Studying User Appropriation of University and Secondary school “Learning Centers”:  Methodological Questions and Issues    </vt:lpstr>
      <vt:lpstr>Outline</vt:lpstr>
      <vt:lpstr>LC: an emergent phenomenon in France</vt:lpstr>
      <vt:lpstr>LC: an emergent phenomenon in France</vt:lpstr>
      <vt:lpstr>LC: an emergent phenomenon in France</vt:lpstr>
      <vt:lpstr>Diapositive 6</vt:lpstr>
      <vt:lpstr>LC: an emergent phenomenon in France</vt:lpstr>
      <vt:lpstr>Studying LC appropriation from the point of view of space</vt:lpstr>
      <vt:lpstr>Diapositive 9</vt:lpstr>
      <vt:lpstr>Diapositive 10</vt:lpstr>
      <vt:lpstr>Diapositive 11</vt:lpstr>
      <vt:lpstr>Questions arising from observations: constructed boundaries</vt:lpstr>
      <vt:lpstr>Questions arising from observations: constructed boundaries</vt:lpstr>
      <vt:lpstr>Diapositive 14</vt:lpstr>
      <vt:lpstr>Conclusion</vt:lpstr>
      <vt:lpstr>Bibliography</vt:lpstr>
      <vt:lpstr>Presentazione personalizzata 1</vt:lpstr>
    </vt:vector>
  </TitlesOfParts>
  <Company>Université Lille 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librarians, library education and information science in France</dc:title>
  <dc:creator>skovacs</dc:creator>
  <cp:lastModifiedBy>skovacs</cp:lastModifiedBy>
  <cp:revision>119</cp:revision>
  <dcterms:created xsi:type="dcterms:W3CDTF">2013-06-22T20:15:07Z</dcterms:created>
  <dcterms:modified xsi:type="dcterms:W3CDTF">2014-06-17T09:21:34Z</dcterms:modified>
</cp:coreProperties>
</file>