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5"/>
  </p:notesMasterIdLst>
  <p:sldIdLst>
    <p:sldId id="256" r:id="rId2"/>
    <p:sldId id="259" r:id="rId3"/>
    <p:sldId id="258" r:id="rId4"/>
    <p:sldId id="280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 autoAdjust="0"/>
    <p:restoredTop sz="94646" autoAdjust="0"/>
  </p:normalViewPr>
  <p:slideViewPr>
    <p:cSldViewPr>
      <p:cViewPr varScale="1">
        <p:scale>
          <a:sx n="103" d="100"/>
          <a:sy n="103" d="100"/>
        </p:scale>
        <p:origin x="2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8636D-77E8-452C-8A67-EE99407BDFF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EB748-9FBC-4424-8169-AAC2B929E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7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EB748-9FBC-4424-8169-AAC2B929EB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4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3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5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5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3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8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9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3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9EA94-2CE8-4D7A-9FD6-5643AC778669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00B0-C94E-4876-A9AF-78D74C269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2743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Applying </a:t>
            </a:r>
            <a:br>
              <a:rPr lang="en-US" sz="4800" dirty="0" smtClean="0"/>
            </a:br>
            <a:r>
              <a:rPr lang="en-US" sz="4800" dirty="0" smtClean="0"/>
              <a:t>Grounded Theory Methods </a:t>
            </a:r>
            <a:br>
              <a:rPr lang="en-US" sz="4800" dirty="0" smtClean="0"/>
            </a:br>
            <a:r>
              <a:rPr lang="en-US" sz="4800" dirty="0" smtClean="0"/>
              <a:t>to Library and User Assessment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077200" cy="1752600"/>
          </a:xfrm>
        </p:spPr>
        <p:txBody>
          <a:bodyPr>
            <a:normAutofit lnSpcReduction="10000"/>
          </a:bodyPr>
          <a:lstStyle/>
          <a:p>
            <a:r>
              <a:rPr lang="en-US" sz="3900" b="1" dirty="0" smtClean="0"/>
              <a:t>Barbara M. Wildemuth</a:t>
            </a:r>
          </a:p>
          <a:p>
            <a:r>
              <a:rPr lang="en-US" dirty="0" smtClean="0"/>
              <a:t>School of Information &amp; Library Science</a:t>
            </a:r>
          </a:p>
          <a:p>
            <a:r>
              <a:rPr lang="en-US" dirty="0" smtClean="0"/>
              <a:t>University of North Carolina at Chapel Hill (USA)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952" y="6172200"/>
            <a:ext cx="7438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Workshop presented at Libraries in the Digital Age, </a:t>
            </a:r>
            <a:r>
              <a:rPr lang="en-US" dirty="0" err="1" smtClean="0"/>
              <a:t>Zadar</a:t>
            </a:r>
            <a:r>
              <a:rPr lang="en-US" dirty="0" smtClean="0"/>
              <a:t>, Croatia, June 2014</a:t>
            </a:r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800100" y="3810000"/>
            <a:ext cx="7848600" cy="76200"/>
            <a:chOff x="480" y="2544"/>
            <a:chExt cx="4944" cy="4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56" y="2544"/>
              <a:ext cx="1392" cy="48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 flipV="1">
              <a:off x="480" y="2544"/>
              <a:ext cx="1776" cy="48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flipV="1">
              <a:off x="3648" y="2544"/>
              <a:ext cx="1776" cy="48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390900" cy="83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5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Tips on conducting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talking to a friend, but different</a:t>
            </a:r>
          </a:p>
          <a:p>
            <a:r>
              <a:rPr lang="en-US" dirty="0" smtClean="0"/>
              <a:t>Goal is to obtain rich descriptions of the phenomenon of interest</a:t>
            </a:r>
          </a:p>
          <a:p>
            <a:r>
              <a:rPr lang="en-US" dirty="0" smtClean="0"/>
              <a:t>Interviewing involves reciprocity</a:t>
            </a:r>
          </a:p>
          <a:p>
            <a:r>
              <a:rPr lang="en-US" dirty="0" smtClean="0"/>
              <a:t>Questions: icebreakers, transition questions, main questions, cool-down questions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www.asianetwork.org/wp-content/uploads/2012/10/Colby-Andreeva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20833" y="4419600"/>
            <a:ext cx="2637367" cy="214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0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Additional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documents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 artifacts at the site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mytko.org/random/desktop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63125" y="4119349"/>
            <a:ext cx="2935579" cy="21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nertiawins.files.wordpress.com/2010/10/piles-of-paperwork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3048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0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initial sample of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Selection: Purposeful sampling</a:t>
            </a:r>
          </a:p>
          <a:p>
            <a:r>
              <a:rPr lang="en-US" dirty="0" smtClean="0"/>
              <a:t>Recruiting: Access issues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theclinicaltrialsguru.com/blog1/wp-content/uploads/2012/11/11-8-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7600" y="2611862"/>
            <a:ext cx="42672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1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Initial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“Coding means naming segments of data with a label that simultaneously categorizes, summarizes, and accounts for each piece of data.”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--</a:t>
            </a:r>
            <a:r>
              <a:rPr lang="en-US" dirty="0" err="1" smtClean="0"/>
              <a:t>Charmaz</a:t>
            </a:r>
            <a:r>
              <a:rPr lang="en-US" dirty="0"/>
              <a:t>, 2006, </a:t>
            </a:r>
            <a:r>
              <a:rPr lang="en-US" dirty="0" smtClean="0"/>
              <a:t>p.43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5959" y="3919538"/>
            <a:ext cx="4228441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6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Coding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9744"/>
          </a:xfrm>
        </p:spPr>
        <p:txBody>
          <a:bodyPr>
            <a:normAutofit/>
          </a:bodyPr>
          <a:lstStyle/>
          <a:p>
            <a:r>
              <a:rPr lang="en-US" dirty="0" smtClean="0"/>
              <a:t>Read the assigned transcript</a:t>
            </a:r>
          </a:p>
          <a:p>
            <a:r>
              <a:rPr lang="en-US" dirty="0" smtClean="0"/>
              <a:t>Assign initial codes (10-15 minutes)</a:t>
            </a:r>
          </a:p>
          <a:p>
            <a:pPr lvl="1"/>
            <a:r>
              <a:rPr lang="en-US" dirty="0"/>
              <a:t>The theoretical phenomenon of interest is people’s interactions with records about their health, in terms of potential impact on their </a:t>
            </a:r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The interview </a:t>
            </a:r>
            <a:r>
              <a:rPr lang="en-US" dirty="0"/>
              <a:t>excerpts focus on people’s current use of health records, in whatever format they have them</a:t>
            </a:r>
            <a:endParaRPr lang="en-US" dirty="0" smtClean="0"/>
          </a:p>
          <a:p>
            <a:r>
              <a:rPr lang="en-US" dirty="0" smtClean="0"/>
              <a:t>Work in teams of 2-3 people, to compare codes and discuss/reconcile differences in coding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2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Constant comparative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data to data to identify similarities and differences</a:t>
            </a:r>
          </a:p>
          <a:p>
            <a:r>
              <a:rPr lang="en-US" dirty="0" smtClean="0"/>
              <a:t>Compare codes to codes to identify and define concepts</a:t>
            </a:r>
          </a:p>
          <a:p>
            <a:r>
              <a:rPr lang="en-US" dirty="0" smtClean="0"/>
              <a:t>Compare codes to concepts</a:t>
            </a:r>
          </a:p>
          <a:p>
            <a:r>
              <a:rPr lang="en-US" dirty="0" smtClean="0"/>
              <a:t>Compare concepts to concepts to form categories</a:t>
            </a:r>
          </a:p>
          <a:p>
            <a:r>
              <a:rPr lang="en-US" dirty="0" smtClean="0"/>
              <a:t>Compare categories to categories to understand their relationships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www.iconsdb.com/icons/preview/moth-green/compare-xxl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2766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iconsdb.com/icons/preview/moth-green/compare-xxl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iconsdb.com/icons/preview/moth-green/compare-xxl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5334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5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Memo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memos</a:t>
            </a:r>
          </a:p>
          <a:p>
            <a:pPr lvl="1"/>
            <a:r>
              <a:rPr lang="en-US" dirty="0" smtClean="0"/>
              <a:t>Capture initial thoughts about initial codes and emerging categories</a:t>
            </a:r>
          </a:p>
          <a:p>
            <a:r>
              <a:rPr lang="en-US" dirty="0" smtClean="0"/>
              <a:t>Advanced/later memos</a:t>
            </a:r>
          </a:p>
          <a:p>
            <a:pPr lvl="1"/>
            <a:r>
              <a:rPr lang="en-US" dirty="0" smtClean="0"/>
              <a:t>Move from analysis of data and codes, to categorization and theoretical concepts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www.clipartbest.com/cliparts/niB/GGX/niBGGXdiA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3478" y="4648200"/>
            <a:ext cx="1936122" cy="193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2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Exercise: Writing an early memo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or two of the codes assigned to the interview data</a:t>
            </a:r>
          </a:p>
          <a:p>
            <a:r>
              <a:rPr lang="en-US" dirty="0" smtClean="0"/>
              <a:t>Write whatever comes to mind about that code</a:t>
            </a:r>
          </a:p>
          <a:p>
            <a:pPr lvl="1"/>
            <a:r>
              <a:rPr lang="en-US" dirty="0" smtClean="0"/>
              <a:t>Get your ideas down as quickly and fully as you can</a:t>
            </a:r>
          </a:p>
          <a:p>
            <a:pPr lvl="1"/>
            <a:r>
              <a:rPr lang="en-US" dirty="0" smtClean="0"/>
              <a:t>Write to and for yourself</a:t>
            </a:r>
          </a:p>
          <a:p>
            <a:pPr lvl="1"/>
            <a:r>
              <a:rPr lang="en-US" dirty="0" smtClean="0"/>
              <a:t>Write freely (and badly)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0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Theoretical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main purpose of theoretical sampling is to elaborate and refine the categories constituting your theory. You conduct theoretical sampling by sampling to develop the properties of your category(</a:t>
            </a:r>
            <a:r>
              <a:rPr lang="en-US" dirty="0" err="1"/>
              <a:t>ies</a:t>
            </a:r>
            <a:r>
              <a:rPr lang="en-US" dirty="0"/>
              <a:t>) until no new properties emerge.”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--</a:t>
            </a:r>
            <a:r>
              <a:rPr lang="en-US" dirty="0" err="1" smtClean="0"/>
              <a:t>Charmaz</a:t>
            </a:r>
            <a:r>
              <a:rPr lang="en-US" dirty="0" smtClean="0"/>
              <a:t>, 2006, p.96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guitargirlmag.com/system/files/2290_4833780961_screwdriver-tightening-screw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0200" y="4759035"/>
            <a:ext cx="2971800" cy="166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4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Establishing trustworthiness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7086600" cy="337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“Grounded theory methods consist of systematic, yet flexible guidelines for collecting and analyzing qualitative data to construct theories ‘grounded’ in the data themselves.”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		--</a:t>
            </a:r>
            <a:r>
              <a:rPr lang="en-US" sz="4400" dirty="0" err="1" smtClean="0"/>
              <a:t>Charmaz</a:t>
            </a:r>
            <a:r>
              <a:rPr lang="en-US" sz="4400" dirty="0" smtClean="0"/>
              <a:t>, 2006, p.2</a:t>
            </a:r>
            <a:endParaRPr lang="en-US" sz="4400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5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 algn="l"/>
            <a:r>
              <a:rPr lang="en-US" dirty="0" smtClean="0"/>
              <a:t>Ways to establish trustworthiness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Prolonged stay in the field</a:t>
            </a:r>
          </a:p>
          <a:p>
            <a:r>
              <a:rPr lang="en-US" dirty="0"/>
              <a:t>Member checking</a:t>
            </a:r>
          </a:p>
          <a:p>
            <a:r>
              <a:rPr lang="en-US" dirty="0"/>
              <a:t>Peer debriefing and support</a:t>
            </a:r>
          </a:p>
          <a:p>
            <a:r>
              <a:rPr lang="en-US" dirty="0"/>
              <a:t>Negative case analysis</a:t>
            </a:r>
          </a:p>
          <a:p>
            <a:r>
              <a:rPr lang="en-US" dirty="0" smtClean="0"/>
              <a:t>Triangulation</a:t>
            </a:r>
          </a:p>
          <a:p>
            <a:r>
              <a:rPr lang="en-US" dirty="0" smtClean="0"/>
              <a:t>Audit trail</a:t>
            </a:r>
          </a:p>
          <a:p>
            <a:r>
              <a:rPr lang="en-US" dirty="0" smtClean="0"/>
              <a:t>Rich/thick description of findings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2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Additional criteria applied to grounded theory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Originality: the theory you generate offers new insights on a phenomenon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Usefulness: the interpretations you offer are useful to people in their everyday worlds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81800" y="6400800"/>
            <a:ext cx="20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Charmaz</a:t>
            </a:r>
            <a:r>
              <a:rPr lang="en-US" dirty="0" smtClean="0"/>
              <a:t>,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Recap: Using grounded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achieve your research goals</a:t>
            </a:r>
          </a:p>
          <a:p>
            <a:r>
              <a:rPr lang="en-US" dirty="0" smtClean="0"/>
              <a:t>To achieve your library assessment goals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research-impact-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799" y="3352800"/>
            <a:ext cx="628166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1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1066800"/>
            <a:ext cx="738214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Additional questions or comments?</a:t>
            </a:r>
          </a:p>
          <a:p>
            <a:endParaRPr lang="en-US" sz="28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Contact information:</a:t>
            </a:r>
          </a:p>
          <a:p>
            <a:r>
              <a:rPr lang="en-US" sz="2800" dirty="0" smtClean="0">
                <a:latin typeface="+mj-lt"/>
              </a:rPr>
              <a:t>	Barbara Wildemuth</a:t>
            </a:r>
          </a:p>
          <a:p>
            <a:r>
              <a:rPr lang="en-US" sz="2800" dirty="0" smtClean="0">
                <a:latin typeface="+mj-lt"/>
              </a:rPr>
              <a:t>	wildemuth@unc.edu</a:t>
            </a:r>
          </a:p>
          <a:p>
            <a:r>
              <a:rPr lang="en-US" sz="2800" dirty="0" smtClean="0">
                <a:latin typeface="+mj-lt"/>
              </a:rPr>
              <a:t>	http://ils.unc.edu/~wildem/wildemuth.html</a:t>
            </a: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50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Key components of </a:t>
            </a:r>
            <a:br>
              <a:rPr lang="en-US" dirty="0" smtClean="0"/>
            </a:br>
            <a:r>
              <a:rPr lang="en-US" dirty="0" smtClean="0"/>
              <a:t>grounded theory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Goal/purpose: generate theory</a:t>
            </a:r>
          </a:p>
          <a:p>
            <a:r>
              <a:rPr lang="en-US" dirty="0" smtClean="0"/>
              <a:t>Simultaneous data collection and analysis</a:t>
            </a:r>
          </a:p>
          <a:p>
            <a:r>
              <a:rPr lang="en-US" dirty="0" smtClean="0"/>
              <a:t>Induction of codes/categories from the data</a:t>
            </a:r>
          </a:p>
          <a:p>
            <a:r>
              <a:rPr lang="en-US" dirty="0" smtClean="0"/>
              <a:t>Constant comparative method of analysis</a:t>
            </a:r>
          </a:p>
          <a:p>
            <a:r>
              <a:rPr lang="en-US" dirty="0" smtClean="0"/>
              <a:t>Memo-writing to elaborate and refine categories</a:t>
            </a:r>
          </a:p>
          <a:p>
            <a:r>
              <a:rPr lang="en-US" dirty="0" smtClean="0"/>
              <a:t>Theoretical sampling</a:t>
            </a:r>
          </a:p>
          <a:p>
            <a:r>
              <a:rPr lang="en-US" dirty="0" smtClean="0"/>
              <a:t>Literature review plays a role only AFTER the theory is developed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4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Fitting the components together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1437"/>
              </p:ext>
            </p:extLst>
          </p:nvPr>
        </p:nvGraphicFramePr>
        <p:xfrm>
          <a:off x="2085114" y="1295400"/>
          <a:ext cx="4743690" cy="539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Visio" r:id="rId4" imgW="6128523" imgH="6954653" progId="Visio.Drawing.11">
                  <p:embed/>
                </p:oleObj>
              </mc:Choice>
              <mc:Fallback>
                <p:oleObj name="Visio" r:id="rId4" imgW="6128523" imgH="695465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114" y="1295400"/>
                        <a:ext cx="4743690" cy="53909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6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Libraries in the Digital Age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Part 1 theme</a:t>
            </a:r>
          </a:p>
          <a:p>
            <a:pPr lvl="1"/>
            <a:r>
              <a:rPr lang="en-US" dirty="0" smtClean="0"/>
              <a:t>Focus on “assessing library impact, value, effectiveness, and use of new and old services”</a:t>
            </a:r>
          </a:p>
          <a:p>
            <a:pPr lvl="1"/>
            <a:r>
              <a:rPr lang="en-US" dirty="0" smtClean="0"/>
              <a:t>Different from developing theory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ozk.unizd.hr/lida/slike/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7848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Exercise: </a:t>
            </a:r>
            <a:br>
              <a:rPr lang="en-US" dirty="0" smtClean="0"/>
            </a:br>
            <a:r>
              <a:rPr lang="en-US" dirty="0" smtClean="0"/>
              <a:t>Aligning applied/theoretical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research question or definition of a phenomenon of interest</a:t>
            </a:r>
          </a:p>
          <a:p>
            <a:pPr lvl="1"/>
            <a:r>
              <a:rPr lang="en-US" dirty="0"/>
              <a:t>For the purpose of assessing a library system or service</a:t>
            </a:r>
          </a:p>
          <a:p>
            <a:pPr lvl="1"/>
            <a:r>
              <a:rPr lang="en-US" dirty="0" smtClean="0"/>
              <a:t>For the purpose of developing a theory</a:t>
            </a:r>
          </a:p>
          <a:p>
            <a:r>
              <a:rPr lang="en-US" dirty="0" smtClean="0"/>
              <a:t>Work with a partner to transform your question into the “other” type of question</a:t>
            </a:r>
          </a:p>
          <a:p>
            <a:r>
              <a:rPr lang="en-US" dirty="0" smtClean="0"/>
              <a:t>Join others in discussing the challenges you faced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Finding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data</a:t>
            </a:r>
          </a:p>
          <a:p>
            <a:r>
              <a:rPr lang="en-US" dirty="0" smtClean="0"/>
              <a:t>Flexibility in data collection</a:t>
            </a:r>
          </a:p>
          <a:p>
            <a:r>
              <a:rPr lang="en-US" dirty="0" smtClean="0"/>
              <a:t>With focus on the phenomenon of interest</a:t>
            </a:r>
            <a:endParaRPr lang="en-US" dirty="0"/>
          </a:p>
        </p:txBody>
      </p:sp>
      <p:pic>
        <p:nvPicPr>
          <p:cNvPr id="1026" name="Picture 2" descr="observatio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8466" y="3566388"/>
            <a:ext cx="3104934" cy="186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ndianscribes.com/wp-content/uploads/2011/10/Qualitative-Research-Interview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599" y="4038600"/>
            <a:ext cx="2909713" cy="193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48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“Observation was once thought of as a data collection technique employed primarily by ethnographers who thought of themselves as objective researchers extrinsic to the social settings they studied. It has become a context in which researchers who define themselves as members of those social settings interact in dialogic fashion with other members of those settings.”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Angrosino</a:t>
            </a:r>
            <a:r>
              <a:rPr lang="en-US" dirty="0" smtClean="0"/>
              <a:t> </a:t>
            </a:r>
            <a:r>
              <a:rPr lang="en-US" dirty="0"/>
              <a:t>&amp; Mays de Pérez, 2000, </a:t>
            </a:r>
            <a:r>
              <a:rPr lang="en-US" dirty="0" smtClean="0"/>
              <a:t>p.690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6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Tips on conducting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role for yourself</a:t>
            </a:r>
          </a:p>
          <a:p>
            <a:r>
              <a:rPr lang="en-US" dirty="0" smtClean="0"/>
              <a:t>Consider the multiple sets of norms that apply to the setting</a:t>
            </a:r>
          </a:p>
          <a:p>
            <a:r>
              <a:rPr lang="en-US" dirty="0" smtClean="0"/>
              <a:t>Understand that peopl</a:t>
            </a:r>
            <a:r>
              <a:rPr lang="en-US" dirty="0"/>
              <a:t>e</a:t>
            </a:r>
            <a:r>
              <a:rPr lang="en-US" dirty="0" smtClean="0"/>
              <a:t> in the setting will make judgments about what to show and tell you</a:t>
            </a:r>
          </a:p>
          <a:p>
            <a:r>
              <a:rPr lang="en-US" dirty="0" smtClean="0"/>
              <a:t>Use of technology for data capture could influence what you “see”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28600" cy="6858000"/>
            <a:chOff x="0" y="0"/>
            <a:chExt cx="144" cy="4320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0" y="2880"/>
              <a:ext cx="144" cy="1440"/>
            </a:xfrm>
            <a:prstGeom prst="rect">
              <a:avLst/>
            </a:prstGeom>
            <a:solidFill>
              <a:srgbClr val="4972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0" y="1440"/>
              <a:ext cx="144" cy="1440"/>
            </a:xfrm>
            <a:prstGeom prst="rect">
              <a:avLst/>
            </a:prstGeom>
            <a:solidFill>
              <a:srgbClr val="8EAD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" cy="1440"/>
            </a:xfrm>
            <a:prstGeom prst="rect">
              <a:avLst/>
            </a:prstGeom>
            <a:solidFill>
              <a:srgbClr val="BBD6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329944"/>
            <a:ext cx="2057400" cy="5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6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ldemuth 2014">
      <a:majorFont>
        <a:latin typeface="Berlin Sans FB"/>
        <a:ea typeface=""/>
        <a:cs typeface=""/>
      </a:majorFont>
      <a:minorFont>
        <a:latin typeface="Nya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2771</TotalTime>
  <Words>718</Words>
  <Application>Microsoft Office PowerPoint</Application>
  <PresentationFormat>On-screen Show (4:3)</PresentationFormat>
  <Paragraphs>105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Berlin Sans FB</vt:lpstr>
      <vt:lpstr>Calibri</vt:lpstr>
      <vt:lpstr>Nyala</vt:lpstr>
      <vt:lpstr>Office Theme</vt:lpstr>
      <vt:lpstr>Visio</vt:lpstr>
      <vt:lpstr>Applying  Grounded Theory Methods  to Library and User Assessment</vt:lpstr>
      <vt:lpstr>PowerPoint Presentation</vt:lpstr>
      <vt:lpstr>Key components of  grounded theory methods</vt:lpstr>
      <vt:lpstr>Fitting the components together</vt:lpstr>
      <vt:lpstr>Libraries in the Digital Age 2014</vt:lpstr>
      <vt:lpstr>Exercise:  Aligning applied/theoretical questions</vt:lpstr>
      <vt:lpstr>Finding data</vt:lpstr>
      <vt:lpstr>Observation</vt:lpstr>
      <vt:lpstr>Tips on conducting observations</vt:lpstr>
      <vt:lpstr>Tips on conducting interviews</vt:lpstr>
      <vt:lpstr>Additional possibilities</vt:lpstr>
      <vt:lpstr>The initial sample of participants</vt:lpstr>
      <vt:lpstr>Initial coding</vt:lpstr>
      <vt:lpstr>Coding exercise</vt:lpstr>
      <vt:lpstr>Constant comparative method</vt:lpstr>
      <vt:lpstr>Memo writing</vt:lpstr>
      <vt:lpstr>Exercise: Writing an early memo</vt:lpstr>
      <vt:lpstr>Theoretical sampling</vt:lpstr>
      <vt:lpstr>Establishing trustworthiness</vt:lpstr>
      <vt:lpstr>Ways to establish trustworthiness</vt:lpstr>
      <vt:lpstr>Additional criteria applied to grounded theory studies</vt:lpstr>
      <vt:lpstr>Recap: Using grounded theory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 Grounded Theory Methods  to Library and User Assessment</dc:title>
  <dc:creator>ils960</dc:creator>
  <cp:lastModifiedBy>Boris</cp:lastModifiedBy>
  <cp:revision>33</cp:revision>
  <dcterms:created xsi:type="dcterms:W3CDTF">2014-05-10T20:18:30Z</dcterms:created>
  <dcterms:modified xsi:type="dcterms:W3CDTF">2014-06-23T13:08:18Z</dcterms:modified>
</cp:coreProperties>
</file>