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70" r:id="rId3"/>
    <p:sldId id="279" r:id="rId4"/>
    <p:sldId id="288" r:id="rId5"/>
    <p:sldId id="258" r:id="rId6"/>
    <p:sldId id="277" r:id="rId7"/>
    <p:sldId id="278" r:id="rId8"/>
    <p:sldId id="273" r:id="rId9"/>
    <p:sldId id="268" r:id="rId10"/>
    <p:sldId id="281" r:id="rId11"/>
    <p:sldId id="280" r:id="rId12"/>
    <p:sldId id="282" r:id="rId13"/>
    <p:sldId id="289" r:id="rId14"/>
    <p:sldId id="272" r:id="rId15"/>
    <p:sldId id="262" r:id="rId16"/>
    <p:sldId id="283" r:id="rId17"/>
    <p:sldId id="287" r:id="rId18"/>
    <p:sldId id="284" r:id="rId19"/>
    <p:sldId id="285" r:id="rId20"/>
    <p:sldId id="261" r:id="rId21"/>
    <p:sldId id="28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7E32"/>
    <a:srgbClr val="D67730"/>
    <a:srgbClr val="589B1B"/>
    <a:srgbClr val="E97E00"/>
    <a:srgbClr val="AC3728"/>
    <a:srgbClr val="72241A"/>
    <a:srgbClr val="EFD1B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104" autoAdjust="0"/>
  </p:normalViewPr>
  <p:slideViewPr>
    <p:cSldViewPr snapToGrid="0" snapToObjects="1">
      <p:cViewPr varScale="1">
        <p:scale>
          <a:sx n="88" d="100"/>
          <a:sy n="88" d="100"/>
        </p:scale>
        <p:origin x="654"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6BA28-1147-D647-B2A6-43035E30CF4D}" type="datetimeFigureOut">
              <a:rPr lang="en-US" smtClean="0"/>
              <a:t>6/23/2014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F63523-55ED-544E-A2A4-1E0A4AB37A87}" type="slidenum">
              <a:rPr lang="en-US" smtClean="0"/>
              <a:t>‹#›</a:t>
            </a:fld>
            <a:endParaRPr lang="en-US"/>
          </a:p>
        </p:txBody>
      </p:sp>
    </p:spTree>
    <p:extLst>
      <p:ext uri="{BB962C8B-B14F-4D97-AF65-F5344CB8AC3E}">
        <p14:creationId xmlns:p14="http://schemas.microsoft.com/office/powerpoint/2010/main" val="8715571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Being jet-lagged, I have chosen a coffee</a:t>
            </a:r>
            <a:r>
              <a:rPr lang="en-US" baseline="0" dirty="0" smtClean="0"/>
              <a:t> theme for my slides. It may not keep you awake, but during my presentation I will be thinking of my next cup of strong coffee.</a:t>
            </a:r>
          </a:p>
          <a:p>
            <a:r>
              <a:rPr lang="en-US" baseline="0" dirty="0" smtClean="0"/>
              <a:t>Today I am going to talk about the history of studying users and uses, particularly qualitative approaches for that purpose. I will try to make the case that in the past we have tended to ignore one important aspect of “use,” that being the restricted sense of what one DOES with information that one has found.  I will say a little bit about the other scholars who have commented on this anomaly in our research. I will talk briefly about a study that a colleague and I recently conducted to map a recent trend toward measuring the ultimate use of information.  Then I will conclude by discussing why I think this is an important development for library assessment in particular, and for studies of information in general. More details about all of this can be found in my paper.</a:t>
            </a:r>
            <a:endParaRPr lang="en-US" dirty="0" smtClean="0"/>
          </a:p>
          <a:p>
            <a:endParaRPr lang="en-US" dirty="0"/>
          </a:p>
        </p:txBody>
      </p:sp>
      <p:sp>
        <p:nvSpPr>
          <p:cNvPr id="4" name="Slide Number Placeholder 3"/>
          <p:cNvSpPr>
            <a:spLocks noGrp="1"/>
          </p:cNvSpPr>
          <p:nvPr>
            <p:ph type="sldNum" sz="quarter" idx="10"/>
          </p:nvPr>
        </p:nvSpPr>
        <p:spPr/>
        <p:txBody>
          <a:bodyPr/>
          <a:lstStyle/>
          <a:p>
            <a:fld id="{69F63523-55ED-544E-A2A4-1E0A4AB37A87}" type="slidenum">
              <a:rPr lang="en-US" smtClean="0"/>
              <a:t>2</a:t>
            </a:fld>
            <a:endParaRPr lang="en-US"/>
          </a:p>
        </p:txBody>
      </p:sp>
    </p:spTree>
    <p:extLst>
      <p:ext uri="{BB962C8B-B14F-4D97-AF65-F5344CB8AC3E}">
        <p14:creationId xmlns:p14="http://schemas.microsoft.com/office/powerpoint/2010/main" val="3156560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Recently</a:t>
            </a:r>
            <a:r>
              <a:rPr lang="en-US" sz="1200" kern="1200" baseline="0" dirty="0" smtClean="0">
                <a:solidFill>
                  <a:schemeClr val="tx1"/>
                </a:solidFill>
                <a:effectLst/>
                <a:latin typeface="+mn-lt"/>
                <a:ea typeface="+mn-ea"/>
                <a:cs typeface="+mn-cs"/>
              </a:rPr>
              <a:t> my colleague, Lisa O’Connor, and I tried to</a:t>
            </a:r>
            <a:r>
              <a:rPr lang="en-US" sz="1200" kern="1200" dirty="0" smtClean="0">
                <a:solidFill>
                  <a:schemeClr val="tx1"/>
                </a:solidFill>
                <a:effectLst/>
                <a:latin typeface="+mn-lt"/>
                <a:ea typeface="+mn-ea"/>
                <a:cs typeface="+mn-cs"/>
              </a:rPr>
              <a:t> estimate how common it has been to measure</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 effects or outcomes of information seeking, Based</a:t>
            </a:r>
            <a:r>
              <a:rPr lang="en-US" sz="1200" kern="1200" baseline="0" dirty="0" smtClean="0">
                <a:solidFill>
                  <a:schemeClr val="tx1"/>
                </a:solidFill>
                <a:effectLst/>
                <a:latin typeface="+mn-lt"/>
                <a:ea typeface="+mn-ea"/>
                <a:cs typeface="+mn-cs"/>
              </a:rPr>
              <a:t> on the distribution of the human information seeking literature across</a:t>
            </a:r>
            <a:r>
              <a:rPr lang="en-US" sz="1200" kern="1200" dirty="0" smtClean="0">
                <a:solidFill>
                  <a:schemeClr val="tx1"/>
                </a:solidFill>
                <a:effectLst/>
                <a:latin typeface="+mn-lt"/>
                <a:ea typeface="+mn-ea"/>
                <a:cs typeface="+mn-cs"/>
              </a:rPr>
              <a:t> LIS journals,</a:t>
            </a:r>
            <a:r>
              <a:rPr lang="en-US" sz="1200" kern="1200" baseline="0" dirty="0" smtClean="0">
                <a:solidFill>
                  <a:schemeClr val="tx1"/>
                </a:solidFill>
                <a:effectLst/>
                <a:latin typeface="+mn-lt"/>
                <a:ea typeface="+mn-ea"/>
                <a:cs typeface="+mn-cs"/>
              </a:rPr>
              <a:t> we </a:t>
            </a:r>
            <a:r>
              <a:rPr lang="en-US" sz="1200" kern="1200" dirty="0" smtClean="0">
                <a:solidFill>
                  <a:schemeClr val="tx1"/>
                </a:solidFill>
                <a:effectLst/>
                <a:latin typeface="+mn-lt"/>
                <a:ea typeface="+mn-ea"/>
                <a:cs typeface="+mn-cs"/>
              </a:rPr>
              <a:t>sampled four journals (where they existed) across five points in time, ranging from 1950</a:t>
            </a:r>
            <a:r>
              <a:rPr lang="en-US" sz="1200" kern="1200" baseline="0" dirty="0" smtClean="0">
                <a:solidFill>
                  <a:schemeClr val="tx1"/>
                </a:solidFill>
                <a:effectLst/>
                <a:latin typeface="+mn-lt"/>
                <a:ea typeface="+mn-ea"/>
                <a:cs typeface="+mn-cs"/>
              </a:rPr>
              <a:t> through </a:t>
            </a:r>
            <a:r>
              <a:rPr lang="en-US" sz="1200" kern="1200" dirty="0" smtClean="0">
                <a:solidFill>
                  <a:schemeClr val="tx1"/>
                </a:solidFill>
                <a:effectLst/>
                <a:latin typeface="+mn-lt"/>
                <a:ea typeface="+mn-ea"/>
                <a:cs typeface="+mn-cs"/>
              </a:rPr>
              <a:t>2011 – over 900 empirical studies, presenting a snapshot of information seeking studies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over a 61-year period.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F63523-55ED-544E-A2A4-1E0A4AB37A87}" type="slidenum">
              <a:rPr lang="en-US" smtClean="0"/>
              <a:t>11</a:t>
            </a:fld>
            <a:endParaRPr lang="en-US"/>
          </a:p>
        </p:txBody>
      </p:sp>
    </p:spTree>
    <p:extLst>
      <p:ext uri="{BB962C8B-B14F-4D97-AF65-F5344CB8AC3E}">
        <p14:creationId xmlns:p14="http://schemas.microsoft.com/office/powerpoint/2010/main" val="3234593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found that it</a:t>
            </a:r>
            <a:r>
              <a:rPr lang="en-US" sz="1200" kern="1200" baseline="0" dirty="0" smtClean="0">
                <a:solidFill>
                  <a:schemeClr val="tx1"/>
                </a:solidFill>
                <a:effectLst/>
                <a:latin typeface="+mn-lt"/>
                <a:ea typeface="+mn-ea"/>
                <a:cs typeface="+mn-cs"/>
              </a:rPr>
              <a:t> has become increasingly common for researchers to measure outcomes. We found NO instances of outcome measures occurring up to 1981—although we are aware of a few instances other literatures.  Beginning in the mid-1990s, about 7% to 8% of the investigation included measures of the effects or ultimate applications of information.  </a:t>
            </a:r>
            <a:r>
              <a:rPr lang="en-US" sz="1200" kern="1200" dirty="0" smtClean="0">
                <a:solidFill>
                  <a:schemeClr val="tx1"/>
                </a:solidFill>
                <a:effectLst/>
                <a:latin typeface="+mn-lt"/>
                <a:ea typeface="+mn-ea"/>
                <a:cs typeface="+mn-cs"/>
              </a:rPr>
              <a:t>An example of observed outcomes are found in Catherine Ross’s 1995 investigation, in which fiction  readers reported changes in their reading interests as a result of reading certain books, described learning new words, and discussed how reading gave them pleasure. Another example is David Allen’s 2011 study of traffic police, which documented how the officers’ goals and norms guided their gathering of information, and how their actions were based on those observations.</a:t>
            </a:r>
            <a:r>
              <a:rPr lang="en-US" dirty="0" smtClean="0">
                <a:effectLst/>
              </a:rPr>
              <a:t> </a:t>
            </a:r>
            <a:endParaRPr lang="en-US" dirty="0" smtClean="0"/>
          </a:p>
          <a:p>
            <a:endParaRPr lang="en-US" dirty="0"/>
          </a:p>
        </p:txBody>
      </p:sp>
      <p:sp>
        <p:nvSpPr>
          <p:cNvPr id="4" name="Slide Number Placeholder 3"/>
          <p:cNvSpPr>
            <a:spLocks noGrp="1"/>
          </p:cNvSpPr>
          <p:nvPr>
            <p:ph type="sldNum" sz="quarter" idx="10"/>
          </p:nvPr>
        </p:nvSpPr>
        <p:spPr/>
        <p:txBody>
          <a:bodyPr/>
          <a:lstStyle/>
          <a:p>
            <a:fld id="{69F63523-55ED-544E-A2A4-1E0A4AB37A87}" type="slidenum">
              <a:rPr lang="en-US" smtClean="0"/>
              <a:t>12</a:t>
            </a:fld>
            <a:endParaRPr lang="en-US"/>
          </a:p>
        </p:txBody>
      </p:sp>
    </p:spTree>
    <p:extLst>
      <p:ext uri="{BB962C8B-B14F-4D97-AF65-F5344CB8AC3E}">
        <p14:creationId xmlns:p14="http://schemas.microsoft.com/office/powerpoint/2010/main" val="3234593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are the kind of observations or measures we looked for in our close reading of journal articles.  The statements could NOT be hypothetical, or about Intentions or Future Actions.  They could not be mere Consultations of a Source, like “I search </a:t>
            </a:r>
            <a:r>
              <a:rPr lang="en-US" baseline="0" smtClean="0"/>
              <a:t>the Internet.”</a:t>
            </a:r>
            <a:endParaRPr lang="en-US" baseline="0" dirty="0" smtClean="0"/>
          </a:p>
        </p:txBody>
      </p:sp>
      <p:sp>
        <p:nvSpPr>
          <p:cNvPr id="4" name="Slide Number Placeholder 3"/>
          <p:cNvSpPr>
            <a:spLocks noGrp="1"/>
          </p:cNvSpPr>
          <p:nvPr>
            <p:ph type="sldNum" sz="quarter" idx="10"/>
          </p:nvPr>
        </p:nvSpPr>
        <p:spPr/>
        <p:txBody>
          <a:bodyPr/>
          <a:lstStyle/>
          <a:p>
            <a:fld id="{69F63523-55ED-544E-A2A4-1E0A4AB37A87}" type="slidenum">
              <a:rPr lang="en-US" smtClean="0"/>
              <a:t>13</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a brief accounting of the</a:t>
            </a:r>
            <a:r>
              <a:rPr lang="en-US" baseline="0" dirty="0" smtClean="0"/>
              <a:t> data we collected, analyzing nearly 1,400 articles appearing in four journals over five time periods.  The four journals sampled were the Journal of Documentation, JASIST, Library and Info. Science Research, and Information Research. Based on other analyses, these journals were judged most likely to publish articles on information seeking and use. The most important information is found in the column on the far right. Even though we know that in earlier decades some studies DID observe the outcomes of information use, they did not start appearing in our sample until the mid-1990s. Since then they have been included in at least a minority of investigations.  Why might that be?</a:t>
            </a:r>
            <a:endParaRPr lang="en-US" dirty="0"/>
          </a:p>
        </p:txBody>
      </p:sp>
      <p:sp>
        <p:nvSpPr>
          <p:cNvPr id="4" name="Slide Number Placeholder 3"/>
          <p:cNvSpPr>
            <a:spLocks noGrp="1"/>
          </p:cNvSpPr>
          <p:nvPr>
            <p:ph type="sldNum" sz="quarter" idx="10"/>
          </p:nvPr>
        </p:nvSpPr>
        <p:spPr/>
        <p:txBody>
          <a:bodyPr/>
          <a:lstStyle/>
          <a:p>
            <a:fld id="{69F63523-55ED-544E-A2A4-1E0A4AB37A87}" type="slidenum">
              <a:rPr lang="en-US" smtClean="0"/>
              <a:t>14</a:t>
            </a:fld>
            <a:endParaRPr lang="en-US"/>
          </a:p>
        </p:txBody>
      </p:sp>
    </p:spTree>
    <p:extLst>
      <p:ext uri="{BB962C8B-B14F-4D97-AF65-F5344CB8AC3E}">
        <p14:creationId xmlns:p14="http://schemas.microsoft.com/office/powerpoint/2010/main" val="4288948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don’t have any firm evidence that would tell us</a:t>
            </a:r>
            <a:r>
              <a:rPr lang="en-US" baseline="0" dirty="0" smtClean="0"/>
              <a:t> definitively</a:t>
            </a:r>
            <a:r>
              <a:rPr lang="en-US" dirty="0" smtClean="0"/>
              <a:t> WHY outcomes are being observed more often now.  </a:t>
            </a:r>
          </a:p>
          <a:p>
            <a:r>
              <a:rPr lang="en-US" dirty="0" smtClean="0"/>
              <a:t>But here are three related</a:t>
            </a:r>
            <a:r>
              <a:rPr lang="en-US" baseline="0" dirty="0" smtClean="0"/>
              <a:t> explanations that are plausible.</a:t>
            </a:r>
          </a:p>
          <a:p>
            <a:r>
              <a:rPr lang="en-US" baseline="0" dirty="0" smtClean="0"/>
              <a:t>The first has to do with a natural tendency to move into new territory, towards novel research horizons.</a:t>
            </a:r>
          </a:p>
          <a:p>
            <a:endParaRPr lang="en-US" baseline="0" dirty="0" smtClean="0"/>
          </a:p>
          <a:p>
            <a:r>
              <a:rPr lang="en-US" baseline="0" dirty="0" smtClean="0"/>
              <a:t>In past decades we usually thought about information needs and uses as a chain of events, starting with an information need, which led to seeking information, which sometimes led to finding relevant information, and then to some kind of use.  That first chain of events was ambitious enough of a research agenda for most of the 20</a:t>
            </a:r>
            <a:r>
              <a:rPr lang="en-US" baseline="30000" dirty="0" smtClean="0"/>
              <a:t>th</a:t>
            </a:r>
            <a:r>
              <a:rPr lang="en-US" baseline="0" dirty="0" smtClean="0"/>
              <a:t> century.</a:t>
            </a:r>
          </a:p>
        </p:txBody>
      </p:sp>
      <p:sp>
        <p:nvSpPr>
          <p:cNvPr id="4" name="Slide Number Placeholder 3"/>
          <p:cNvSpPr>
            <a:spLocks noGrp="1"/>
          </p:cNvSpPr>
          <p:nvPr>
            <p:ph type="sldNum" sz="quarter" idx="10"/>
          </p:nvPr>
        </p:nvSpPr>
        <p:spPr/>
        <p:txBody>
          <a:bodyPr/>
          <a:lstStyle/>
          <a:p>
            <a:fld id="{69F63523-55ED-544E-A2A4-1E0A4AB37A87}" type="slidenum">
              <a:rPr lang="en-US" smtClean="0"/>
              <a:t>15</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natural history of research</a:t>
            </a:r>
            <a:r>
              <a:rPr lang="en-US" baseline="0" dirty="0" smtClean="0"/>
              <a:t> it would be logical for a researcher to look for new phenomena to observe, and to turn their attention to what happens after a person finds or encounters information.</a:t>
            </a:r>
          </a:p>
          <a:p>
            <a:r>
              <a:rPr lang="en-US" baseline="0" dirty="0" smtClean="0"/>
              <a:t>This is an obvious, and largely individualistic explanation.  </a:t>
            </a:r>
          </a:p>
        </p:txBody>
      </p:sp>
      <p:sp>
        <p:nvSpPr>
          <p:cNvPr id="4" name="Slide Number Placeholder 3"/>
          <p:cNvSpPr>
            <a:spLocks noGrp="1"/>
          </p:cNvSpPr>
          <p:nvPr>
            <p:ph type="sldNum" sz="quarter" idx="10"/>
          </p:nvPr>
        </p:nvSpPr>
        <p:spPr/>
        <p:txBody>
          <a:bodyPr/>
          <a:lstStyle/>
          <a:p>
            <a:fld id="{69F63523-55ED-544E-A2A4-1E0A4AB37A87}" type="slidenum">
              <a:rPr lang="en-US" smtClean="0"/>
              <a:t>16</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second </a:t>
            </a:r>
            <a:r>
              <a:rPr lang="en-US" baseline="0" dirty="0" smtClean="0"/>
              <a:t>explanation, discussed in my paper, is that it is difficult to study the effects or later applications of information by a user.  </a:t>
            </a:r>
          </a:p>
          <a:p>
            <a:r>
              <a:rPr lang="en-US" baseline="0" dirty="0" smtClean="0"/>
              <a:t>The early information use studies tended to use survey instruments and other quantifiable measures.  These will often ill-suited for capturing details about the eventual use of information that had been found, or provided to respondents.  Here is where qualitative methods, which began to be more popular in the 1980s and blossomed in the 1990s, began to have an impact. In-depth interviews and participant observations were better-suited towards capturing the aftermath of information seeking, or at least self-reports of outcomes.</a:t>
            </a:r>
          </a:p>
        </p:txBody>
      </p:sp>
      <p:sp>
        <p:nvSpPr>
          <p:cNvPr id="4" name="Slide Number Placeholder 3"/>
          <p:cNvSpPr>
            <a:spLocks noGrp="1"/>
          </p:cNvSpPr>
          <p:nvPr>
            <p:ph type="sldNum" sz="quarter" idx="10"/>
          </p:nvPr>
        </p:nvSpPr>
        <p:spPr/>
        <p:txBody>
          <a:bodyPr/>
          <a:lstStyle/>
          <a:p>
            <a:fld id="{69F63523-55ED-544E-A2A4-1E0A4AB37A87}" type="slidenum">
              <a:rPr lang="en-US" smtClean="0"/>
              <a:t>17</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third,</a:t>
            </a:r>
            <a:r>
              <a:rPr lang="en-US" baseline="0" dirty="0" smtClean="0"/>
              <a:t> and </a:t>
            </a:r>
            <a:r>
              <a:rPr lang="en-US" dirty="0" smtClean="0"/>
              <a:t>more social explanation is that librarians and information scientists are increasingly exposed</a:t>
            </a:r>
            <a:r>
              <a:rPr lang="en-US" baseline="0" dirty="0" smtClean="0"/>
              <a:t> to, and perhaps under pressure from, our environments.  For example, libraries and librarians are called upon to do more user instruction, as well as to justify all of the activities they have traditionally undertaken.  So there is pressure to demonstrate positive outcomes, e.g., student learning in universities.</a:t>
            </a:r>
          </a:p>
          <a:p>
            <a:endParaRPr lang="en-US" baseline="0" dirty="0" smtClean="0"/>
          </a:p>
        </p:txBody>
      </p:sp>
      <p:sp>
        <p:nvSpPr>
          <p:cNvPr id="4" name="Slide Number Placeholder 3"/>
          <p:cNvSpPr>
            <a:spLocks noGrp="1"/>
          </p:cNvSpPr>
          <p:nvPr>
            <p:ph type="sldNum" sz="quarter" idx="10"/>
          </p:nvPr>
        </p:nvSpPr>
        <p:spPr/>
        <p:txBody>
          <a:bodyPr/>
          <a:lstStyle/>
          <a:p>
            <a:fld id="{69F63523-55ED-544E-A2A4-1E0A4AB37A87}" type="slidenum">
              <a:rPr lang="en-US" smtClean="0"/>
              <a:t>18</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Similarly scholars in librarians and information science are also asked </a:t>
            </a:r>
            <a:r>
              <a:rPr lang="en-US" baseline="0" dirty="0" smtClean="0"/>
              <a:t>to justify their research. More importantly they can see that some other disciplines have been more concerned with studying outcomes.  In a 2008 analysis </a:t>
            </a:r>
            <a:r>
              <a:rPr lang="en-US" baseline="0" dirty="0" err="1" smtClean="0"/>
              <a:t>Blaise</a:t>
            </a:r>
            <a:r>
              <a:rPr lang="en-US" baseline="0" dirty="0" smtClean="0"/>
              <a:t> Cronin and </a:t>
            </a:r>
            <a:r>
              <a:rPr lang="en-US" baseline="0" dirty="0" err="1" smtClean="0"/>
              <a:t>Lokman</a:t>
            </a:r>
            <a:r>
              <a:rPr lang="en-US" baseline="0" dirty="0" smtClean="0"/>
              <a:t> </a:t>
            </a:r>
            <a:r>
              <a:rPr lang="en-US" baseline="0" dirty="0" err="1" smtClean="0"/>
              <a:t>Meho</a:t>
            </a:r>
            <a:r>
              <a:rPr lang="en-US" baseline="0" dirty="0" smtClean="0"/>
              <a:t> demonstrated that the LIS scholarly community is less isolated than in the past, and is more cited now in other disciplines. That is a good thing. Yet it also implies a degree of competition, as we increasingly share research topics, as well as funding agencies, with scholars from other disciplines. Some of our past standards for research are simply not good enough anymore, just as it is not enough to simply hand someone a book and tell them “the answer to your question is in here.”  I see this particularly in the study of health information provision, where it is important to show that the information had some kind of effect on the user.  To use a health analogy:  a study showing that 60% of a population was interested in information about losing weight would not offer a surprising or valuable result; a study that indicated that 60% HAD lost weight as a result of information – now that would be an important outcome.</a:t>
            </a:r>
          </a:p>
          <a:p>
            <a:endParaRPr lang="en-US" baseline="0" dirty="0" smtClean="0"/>
          </a:p>
        </p:txBody>
      </p:sp>
      <p:sp>
        <p:nvSpPr>
          <p:cNvPr id="4" name="Slide Number Placeholder 3"/>
          <p:cNvSpPr>
            <a:spLocks noGrp="1"/>
          </p:cNvSpPr>
          <p:nvPr>
            <p:ph type="sldNum" sz="quarter" idx="10"/>
          </p:nvPr>
        </p:nvSpPr>
        <p:spPr/>
        <p:txBody>
          <a:bodyPr/>
          <a:lstStyle/>
          <a:p>
            <a:fld id="{69F63523-55ED-544E-A2A4-1E0A4AB37A87}" type="slidenum">
              <a:rPr lang="en-US" smtClean="0"/>
              <a:t>19</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it should come as no surprise that one of my conclusions is </a:t>
            </a:r>
            <a:r>
              <a:rPr lang="en-US" baseline="0" dirty="0" smtClean="0"/>
              <a:t>that Outcomes are increasingly important, for the reasons I mentioned. </a:t>
            </a:r>
          </a:p>
          <a:p>
            <a:r>
              <a:rPr lang="en-US" baseline="0" dirty="0" smtClean="0"/>
              <a:t>Observing the application or effects of information is not easy, however qualitative approaches can help with this.</a:t>
            </a:r>
          </a:p>
          <a:p>
            <a:r>
              <a:rPr lang="en-US" baseline="0" dirty="0" smtClean="0"/>
              <a:t>Quantitative measures continue to be useful, and are often demanded by funding organizations, as well. </a:t>
            </a:r>
          </a:p>
          <a:p>
            <a:r>
              <a:rPr lang="en-US" baseline="0" dirty="0" smtClean="0"/>
              <a:t>There is, for example, great potential in mobile devices, such as the Grad and </a:t>
            </a:r>
            <a:r>
              <a:rPr lang="en-US" baseline="0" dirty="0" err="1" smtClean="0"/>
              <a:t>Pluye</a:t>
            </a:r>
            <a:r>
              <a:rPr lang="en-US" baseline="0" dirty="0" smtClean="0"/>
              <a:t> study of physicians described in my paper, in which hand-held computers were used to capture outcomes at the time they occur.</a:t>
            </a:r>
            <a:r>
              <a:rPr lang="en-US" sz="1200" kern="1200" dirty="0" smtClean="0">
                <a:solidFill>
                  <a:schemeClr val="tx1"/>
                </a:solidFill>
                <a:effectLst/>
                <a:latin typeface="+mn-lt"/>
                <a:ea typeface="+mn-ea"/>
                <a:cs typeface="+mn-cs"/>
              </a:rPr>
              <a:t> But of course any quantitative measure is only as good as the assumptions behind it. In the case of the study by Grad for example, it is the idea that a particular outcome can be condensed into a yes-no question. Likewise, </a:t>
            </a:r>
            <a:r>
              <a:rPr lang="en-US" sz="1200" kern="1200" dirty="0" err="1" smtClean="0">
                <a:solidFill>
                  <a:schemeClr val="tx1"/>
                </a:solidFill>
                <a:effectLst/>
                <a:latin typeface="+mn-lt"/>
                <a:ea typeface="+mn-ea"/>
                <a:cs typeface="+mn-cs"/>
              </a:rPr>
              <a:t>altmetrics</a:t>
            </a:r>
            <a:r>
              <a:rPr lang="en-US" sz="1200" kern="1200" dirty="0" smtClean="0">
                <a:solidFill>
                  <a:schemeClr val="tx1"/>
                </a:solidFill>
                <a:effectLst/>
                <a:latin typeface="+mn-lt"/>
                <a:ea typeface="+mn-ea"/>
                <a:cs typeface="+mn-cs"/>
              </a:rPr>
              <a:t> faces challenges in </a:t>
            </a:r>
            <a:r>
              <a:rPr lang="en-US" sz="1200" kern="1200" smtClean="0">
                <a:solidFill>
                  <a:schemeClr val="tx1"/>
                </a:solidFill>
                <a:effectLst/>
                <a:latin typeface="+mn-lt"/>
                <a:ea typeface="+mn-ea"/>
                <a:cs typeface="+mn-cs"/>
              </a:rPr>
              <a:t>the standardization </a:t>
            </a:r>
            <a:r>
              <a:rPr lang="en-US" sz="1200" kern="1200" dirty="0" smtClean="0">
                <a:solidFill>
                  <a:schemeClr val="tx1"/>
                </a:solidFill>
                <a:effectLst/>
                <a:latin typeface="+mn-lt"/>
                <a:ea typeface="+mn-ea"/>
                <a:cs typeface="+mn-cs"/>
              </a:rPr>
              <a:t>of the data it analyzes, e.g., variations in the use of language and meanings among types of users, when they like, share, link, recommend or comment on something.</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closing, I will say that it is sometimes difficult to look at social research &amp; see any sense of progress over time. But I believe that we can say that some progress has been made in studying people’s interaction with information, at least in terms of the questions we ask and in the methods we use to find answers. The prospects for expanded use of mobile devices &amp; social media for capturing outcomes are intriguing. What remains to be seen is how rigorous is that research, &amp; how much impact it will eventually have on both scholarship and actual info. services to our clients.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F63523-55ED-544E-A2A4-1E0A4AB37A87}" type="slidenum">
              <a:rPr lang="en-US" smtClean="0"/>
              <a:t>20</a:t>
            </a:fld>
            <a:endParaRPr lang="en-US"/>
          </a:p>
        </p:txBody>
      </p:sp>
    </p:spTree>
    <p:extLst>
      <p:ext uri="{BB962C8B-B14F-4D97-AF65-F5344CB8AC3E}">
        <p14:creationId xmlns:p14="http://schemas.microsoft.com/office/powerpoint/2010/main" val="331157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one of my first studies thirty years ago I wrote about how difficult and risky it is</a:t>
            </a:r>
            <a:r>
              <a:rPr lang="en-US" baseline="0" dirty="0" smtClean="0"/>
              <a:t> to categorize historical events and eras. Nevertheless, I am going to ignore my own advice and do just that – summarize over a century of investigations about users into just three categories. I am doing this to emphasize that there has been at the least some change, and I think actual progress, in how we measure use in libraries and in other venues. Some of the progress was achieved through a shift in the direction of qualitative methods. I have named these 3 time periods The Era of the Collection, … of the Document, and … of the Chunk.  I explain what I mean by each of these terms as I go along. But, first, I will make some generalizations about the evolution of user studies.</a:t>
            </a:r>
            <a:endParaRPr lang="en-US" dirty="0" smtClean="0"/>
          </a:p>
          <a:p>
            <a:endParaRPr lang="en-US" dirty="0"/>
          </a:p>
        </p:txBody>
      </p:sp>
      <p:sp>
        <p:nvSpPr>
          <p:cNvPr id="4" name="Slide Number Placeholder 3"/>
          <p:cNvSpPr>
            <a:spLocks noGrp="1"/>
          </p:cNvSpPr>
          <p:nvPr>
            <p:ph type="sldNum" sz="quarter" idx="10"/>
          </p:nvPr>
        </p:nvSpPr>
        <p:spPr/>
        <p:txBody>
          <a:bodyPr/>
          <a:lstStyle/>
          <a:p>
            <a:fld id="{69F63523-55ED-544E-A2A4-1E0A4AB37A87}" type="slidenum">
              <a:rPr lang="en-US" smtClean="0"/>
              <a:t>3</a:t>
            </a:fld>
            <a:endParaRPr lang="en-US"/>
          </a:p>
        </p:txBody>
      </p:sp>
    </p:spTree>
    <p:extLst>
      <p:ext uri="{BB962C8B-B14F-4D97-AF65-F5344CB8AC3E}">
        <p14:creationId xmlns:p14="http://schemas.microsoft.com/office/powerpoint/2010/main" val="12342263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69F63523-55ED-544E-A2A4-1E0A4AB37A87}" type="slidenum">
              <a:rPr lang="en-US" smtClean="0"/>
              <a:t>21</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not easy to put a starting point on studies of users and use, as by nature librarians and governments keep track of things, and the main issue is what those “things” were, and how systematic was the accounting.  For example, in 1849 the British Parliament issued a report on the role of reading and libraries in the lives of the English working class.  As this was based largely on anecdotal commentaries, it could hardly be called a scientific study, however it is a notable attempt to address a question that remains important today. In any event, on that basis one could argue that the beginnings of assessment lie somewhere in the early 19</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century.</a:t>
            </a:r>
          </a:p>
          <a:p>
            <a:r>
              <a:rPr lang="en-US" sz="1200" kern="1200" dirty="0" smtClean="0">
                <a:solidFill>
                  <a:schemeClr val="tx1"/>
                </a:solidFill>
                <a:effectLst/>
                <a:latin typeface="+mn-lt"/>
                <a:ea typeface="+mn-ea"/>
                <a:cs typeface="+mn-cs"/>
              </a:rPr>
              <a:t>The 19</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century certainly produced many more investigations of library use.  It is more common, though, to point to studies conducted early in the 20</a:t>
            </a:r>
            <a:r>
              <a:rPr lang="en-US" sz="1200" kern="1200" baseline="30000" dirty="0" smtClean="0">
                <a:solidFill>
                  <a:schemeClr val="tx1"/>
                </a:solidFill>
                <a:effectLst/>
                <a:latin typeface="+mn-lt"/>
                <a:ea typeface="+mn-ea"/>
                <a:cs typeface="+mn-cs"/>
              </a:rPr>
              <a:t>th</a:t>
            </a:r>
            <a:r>
              <a:rPr lang="en-US" sz="1200" kern="1200" dirty="0" smtClean="0">
                <a:solidFill>
                  <a:schemeClr val="tx1"/>
                </a:solidFill>
                <a:effectLst/>
                <a:latin typeface="+mn-lt"/>
                <a:ea typeface="+mn-ea"/>
                <a:cs typeface="+mn-cs"/>
              </a:rPr>
              <a:t> century. But I prefer the 1930s as the birthdate of serious user studies. Quite a few interesting investigations appeared in the 1930s, and they were published in new journals like The Library Quarterly. In particular I will argue that 1936 was a turning point in how use was measured, and what methods were used to do so.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9F63523-55ED-544E-A2A4-1E0A4AB37A87}" type="slidenum">
              <a:rPr lang="en-US" smtClean="0"/>
              <a:t>4</a:t>
            </a:fld>
            <a:endParaRPr lang="en-US"/>
          </a:p>
        </p:txBody>
      </p:sp>
    </p:spTree>
    <p:extLst>
      <p:ext uri="{BB962C8B-B14F-4D97-AF65-F5344CB8AC3E}">
        <p14:creationId xmlns:p14="http://schemas.microsoft.com/office/powerpoint/2010/main" val="3905506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date the 3 eras starting with the year 1836, simply because it is when national library statistics begin to be collected in my own country, and because it marks an even century before the next significant event. </a:t>
            </a:r>
            <a:r>
              <a:rPr lang="en-US" baseline="0" dirty="0" smtClean="0"/>
              <a:t>In1936, closer attention began to </a:t>
            </a:r>
            <a:r>
              <a:rPr lang="en-US" baseline="0" smtClean="0"/>
              <a:t>bepaid</a:t>
            </a:r>
            <a:r>
              <a:rPr lang="en-US" baseline="0" dirty="0" smtClean="0"/>
              <a:t> to the use of specific documents within those collections, and there is even some foreshadowing of future observations of outcomes. And finally,  starting around 1959, more attention to elements of information smaller than an entire document, including answers to questions, problem solutions, individual facts and statistics, notes, conversations, decisions, and so forth.</a:t>
            </a:r>
            <a:endParaRPr lang="en-US" dirty="0"/>
          </a:p>
        </p:txBody>
      </p:sp>
      <p:sp>
        <p:nvSpPr>
          <p:cNvPr id="4" name="Slide Number Placeholder 3"/>
          <p:cNvSpPr>
            <a:spLocks noGrp="1"/>
          </p:cNvSpPr>
          <p:nvPr>
            <p:ph type="sldNum" sz="quarter" idx="10"/>
          </p:nvPr>
        </p:nvSpPr>
        <p:spPr/>
        <p:txBody>
          <a:bodyPr/>
          <a:lstStyle/>
          <a:p>
            <a:fld id="{69F63523-55ED-544E-A2A4-1E0A4AB37A87}" type="slidenum">
              <a:rPr lang="en-US" smtClean="0"/>
              <a:t>5</a:t>
            </a:fld>
            <a:endParaRPr lang="en-US"/>
          </a:p>
        </p:txBody>
      </p:sp>
    </p:spTree>
    <p:extLst>
      <p:ext uri="{BB962C8B-B14F-4D97-AF65-F5344CB8AC3E}">
        <p14:creationId xmlns:p14="http://schemas.microsoft.com/office/powerpoint/2010/main" val="5665587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focus of the first era was almost exclusively on  library collections, particularly what was being circulated, and by whom. </a:t>
            </a:r>
            <a:r>
              <a:rPr lang="en-US" dirty="0" smtClean="0"/>
              <a:t>I doubt I need to say much about the</a:t>
            </a:r>
            <a:r>
              <a:rPr lang="en-US" baseline="0" dirty="0" smtClean="0"/>
              <a:t> first era, as the notion of collecting data about collections and who consulted them has always been an essential aspect of operating a library. </a:t>
            </a:r>
            <a:r>
              <a:rPr lang="en-US" sz="1200" kern="1200" dirty="0" smtClean="0">
                <a:solidFill>
                  <a:schemeClr val="tx1"/>
                </a:solidFill>
                <a:effectLst/>
                <a:latin typeface="+mn-lt"/>
                <a:ea typeface="+mn-ea"/>
                <a:cs typeface="+mn-cs"/>
              </a:rPr>
              <a:t>Circulation measures were sometimes broken down by aspects of the user population, time periods and collections, to produce percentages and ratios, such as yearly circulation per capita.</a:t>
            </a:r>
            <a:r>
              <a:rPr lang="en-US" dirty="0" smtClean="0">
                <a:effectLst/>
              </a:rPr>
              <a:t> </a:t>
            </a:r>
            <a:r>
              <a:rPr lang="en-US" baseline="0" dirty="0" smtClean="0"/>
              <a:t>Not only do individual institutions collect such data, but large scale investigations of multiple libraries continue to be conducted today. </a:t>
            </a:r>
            <a:r>
              <a:rPr lang="en-US" sz="1200" kern="1200" dirty="0" smtClean="0">
                <a:solidFill>
                  <a:schemeClr val="tx1"/>
                </a:solidFill>
                <a:effectLst/>
                <a:latin typeface="+mn-lt"/>
                <a:ea typeface="+mn-ea"/>
                <a:cs typeface="+mn-cs"/>
              </a:rPr>
              <a:t>In summary, the key feature of this era is that the library collection, services and building formed the starting point for the investigations, rather than any particular people or units of information outside of the collection. </a:t>
            </a:r>
          </a:p>
          <a:p>
            <a:endParaRPr lang="en-US" baseline="0" dirty="0" smtClean="0"/>
          </a:p>
        </p:txBody>
      </p:sp>
      <p:sp>
        <p:nvSpPr>
          <p:cNvPr id="4" name="Slide Number Placeholder 3"/>
          <p:cNvSpPr>
            <a:spLocks noGrp="1"/>
          </p:cNvSpPr>
          <p:nvPr>
            <p:ph type="sldNum" sz="quarter" idx="10"/>
          </p:nvPr>
        </p:nvSpPr>
        <p:spPr/>
        <p:txBody>
          <a:bodyPr/>
          <a:lstStyle/>
          <a:p>
            <a:fld id="{69F63523-55ED-544E-A2A4-1E0A4AB37A87}" type="slidenum">
              <a:rPr lang="en-US" smtClean="0"/>
              <a:t>6</a:t>
            </a:fld>
            <a:endParaRPr lang="en-US"/>
          </a:p>
        </p:txBody>
      </p:sp>
    </p:spTree>
    <p:extLst>
      <p:ext uri="{BB962C8B-B14F-4D97-AF65-F5344CB8AC3E}">
        <p14:creationId xmlns:p14="http://schemas.microsoft.com/office/powerpoint/2010/main" val="239773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effectLst/>
                <a:latin typeface="+mn-lt"/>
                <a:ea typeface="+mn-ea"/>
                <a:cs typeface="+mn-cs"/>
              </a:rPr>
              <a:t>In t</a:t>
            </a:r>
            <a:r>
              <a:rPr lang="en-US" sz="1200" kern="1200" dirty="0" smtClean="0">
                <a:solidFill>
                  <a:schemeClr val="tx1"/>
                </a:solidFill>
                <a:effectLst/>
                <a:latin typeface="+mn-lt"/>
                <a:ea typeface="+mn-ea"/>
                <a:cs typeface="+mn-cs"/>
              </a:rPr>
              <a:t>he second era, we begin to see greater attention paid to what people DID with the documents they found in libraries or bookstores or newspaper stands—although not usually considering what those documents did TO or FOR the user. </a:t>
            </a:r>
            <a:r>
              <a:rPr lang="en-US" sz="1200" kern="1200" baseline="0" dirty="0" smtClean="0">
                <a:solidFill>
                  <a:schemeClr val="tx1"/>
                </a:solidFill>
                <a:effectLst/>
                <a:latin typeface="+mn-lt"/>
                <a:ea typeface="+mn-ea"/>
                <a:cs typeface="+mn-cs"/>
              </a:rPr>
              <a:t>Most t</a:t>
            </a:r>
            <a:r>
              <a:rPr lang="en-US" sz="1200" kern="1200" dirty="0" smtClean="0">
                <a:solidFill>
                  <a:schemeClr val="tx1"/>
                </a:solidFill>
                <a:effectLst/>
                <a:latin typeface="+mn-lt"/>
                <a:ea typeface="+mn-ea"/>
                <a:cs typeface="+mn-cs"/>
              </a:rPr>
              <a:t>ypical of this era were studies of reading preferences and reading habits. For that reason we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could also call this the period of reading research.</a:t>
            </a:r>
            <a:r>
              <a:rPr lang="en-US" sz="1200" kern="1200" baseline="0" dirty="0" smtClean="0">
                <a:solidFill>
                  <a:schemeClr val="tx1"/>
                </a:solidFill>
                <a:effectLst/>
                <a:latin typeface="+mn-lt"/>
                <a:ea typeface="+mn-ea"/>
                <a:cs typeface="+mn-cs"/>
              </a:rPr>
              <a:t> Beginning in </a:t>
            </a:r>
            <a:r>
              <a:rPr lang="en-US" sz="1200" kern="1200" dirty="0" smtClean="0">
                <a:solidFill>
                  <a:schemeClr val="tx1"/>
                </a:solidFill>
                <a:effectLst/>
                <a:latin typeface="+mn-lt"/>
                <a:ea typeface="+mn-ea"/>
                <a:cs typeface="+mn-cs"/>
              </a:rPr>
              <a:t>the 1930s we see investigations of what books readers preferred or borrowed or bought, how often they did so, and how much time they spent with their preferred materials.  Often these data were broken out by user demographics</a:t>
            </a:r>
            <a:r>
              <a:rPr lang="en-US" sz="1200" kern="1200" baseline="0" dirty="0" smtClean="0">
                <a:solidFill>
                  <a:schemeClr val="tx1"/>
                </a:solidFill>
                <a:effectLst/>
                <a:latin typeface="+mn-lt"/>
                <a:ea typeface="+mn-ea"/>
                <a:cs typeface="+mn-cs"/>
              </a:rPr>
              <a:t> like </a:t>
            </a:r>
            <a:r>
              <a:rPr lang="en-US" sz="1200" kern="1200" dirty="0" smtClean="0">
                <a:solidFill>
                  <a:schemeClr val="tx1"/>
                </a:solidFill>
                <a:effectLst/>
                <a:latin typeface="+mn-lt"/>
                <a:ea typeface="+mn-ea"/>
                <a:cs typeface="+mn-cs"/>
              </a:rPr>
              <a:t>gender, age, geography or occupation. Around this time we also begin to see questions about MOTIVES, as well:  users reporting why they do things, and what</a:t>
            </a:r>
            <a:r>
              <a:rPr lang="en-US" sz="1200" kern="1200" baseline="0" dirty="0" smtClean="0">
                <a:solidFill>
                  <a:schemeClr val="tx1"/>
                </a:solidFill>
                <a:effectLst/>
                <a:latin typeface="+mn-lt"/>
                <a:ea typeface="+mn-ea"/>
                <a:cs typeface="+mn-cs"/>
              </a:rPr>
              <a:t> they hope to accomplish through reading.</a:t>
            </a:r>
            <a:endParaRPr lang="en-US" dirty="0" smtClean="0"/>
          </a:p>
          <a:p>
            <a:endParaRPr lang="en-US" dirty="0" smtClean="0"/>
          </a:p>
          <a:p>
            <a:r>
              <a:rPr lang="en-US" dirty="0" smtClean="0"/>
              <a:t>While I could have chosen a point earlier in the 1930s, I selected 1936 as a boundary point because in that year at least two investigations appeared that addressed</a:t>
            </a:r>
            <a:r>
              <a:rPr lang="en-US" baseline="0" dirty="0" smtClean="0"/>
              <a:t> a </a:t>
            </a:r>
            <a:r>
              <a:rPr lang="en-US" dirty="0" smtClean="0"/>
              <a:t>deeper</a:t>
            </a:r>
            <a:r>
              <a:rPr lang="en-US" baseline="0" dirty="0" smtClean="0"/>
              <a:t> question:  </a:t>
            </a:r>
            <a:r>
              <a:rPr lang="en-US" dirty="0" smtClean="0"/>
              <a:t>what people DO as a result of encountering information.  The two studies</a:t>
            </a:r>
            <a:r>
              <a:rPr lang="en-US" baseline="0" dirty="0" smtClean="0"/>
              <a:t> happened to concern children but I don’t think the that age is particularly significant. I consider these as early examples of what have been called the “outcomes” or “effects” of information, which is a theme of my talk today.  And there is something else significant about these investigations:  they used large qualitative methods, at a time when the emphasis was on statistical analysis. </a:t>
            </a:r>
          </a:p>
        </p:txBody>
      </p:sp>
      <p:sp>
        <p:nvSpPr>
          <p:cNvPr id="4" name="Slide Number Placeholder 3"/>
          <p:cNvSpPr>
            <a:spLocks noGrp="1"/>
          </p:cNvSpPr>
          <p:nvPr>
            <p:ph type="sldNum" sz="quarter" idx="10"/>
          </p:nvPr>
        </p:nvSpPr>
        <p:spPr/>
        <p:txBody>
          <a:bodyPr/>
          <a:lstStyle/>
          <a:p>
            <a:fld id="{69F63523-55ED-544E-A2A4-1E0A4AB37A87}" type="slidenum">
              <a:rPr lang="en-US" smtClean="0"/>
              <a:t>7</a:t>
            </a:fld>
            <a:endParaRPr lang="en-US"/>
          </a:p>
        </p:txBody>
      </p:sp>
    </p:spTree>
    <p:extLst>
      <p:ext uri="{BB962C8B-B14F-4D97-AF65-F5344CB8AC3E}">
        <p14:creationId xmlns:p14="http://schemas.microsoft.com/office/powerpoint/2010/main" val="23977347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Finally, the third and present era is that of the chunk, in which attention turned to units of information smaller than documents. Around</a:t>
            </a:r>
            <a:r>
              <a:rPr lang="en-US" sz="1200" kern="1200" baseline="0" dirty="0" smtClean="0">
                <a:solidFill>
                  <a:schemeClr val="tx1"/>
                </a:solidFill>
                <a:effectLst/>
                <a:latin typeface="+mn-lt"/>
                <a:ea typeface="+mn-ea"/>
                <a:cs typeface="+mn-cs"/>
              </a:rPr>
              <a:t> this time begin studies of the retrieval of specific facts, how people found answers to questions or solutions to problems.  Such answers did </a:t>
            </a:r>
            <a:r>
              <a:rPr lang="en-US" sz="1200" kern="1200" dirty="0" smtClean="0">
                <a:solidFill>
                  <a:schemeClr val="tx1"/>
                </a:solidFill>
                <a:effectLst/>
                <a:latin typeface="+mn-lt"/>
                <a:ea typeface="+mn-ea"/>
                <a:cs typeface="+mn-cs"/>
              </a:rPr>
              <a:t>not always originate from a document, but sometimes were picked out from conversations, exposure to mass media messages, and</a:t>
            </a:r>
            <a:r>
              <a:rPr lang="en-US" sz="1200" kern="1200" baseline="0" dirty="0" smtClean="0">
                <a:solidFill>
                  <a:schemeClr val="tx1"/>
                </a:solidFill>
                <a:effectLst/>
                <a:latin typeface="+mn-lt"/>
                <a:ea typeface="+mn-ea"/>
                <a:cs typeface="+mn-cs"/>
              </a:rPr>
              <a:t> today, sources like text messages and tweets.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I chose 1959 as a starting point because of a particular study of young people learned about news events—from newspapers, magazines and radio or TV broadcasts. Again, this might not be the best or earliest such investigation, but it highlights the idea that specific facts or narratives are what is being studied, rather than a document or collection of documents. The fact that it is a more general public is also interesting.  Better known are the investigations of scientists, engineers or managers  conducted around this time, in which the focus was often on how those important workers found answers to questions, solved problems, or otherwise used some “chunk” of information in completing a task.  </a:t>
            </a:r>
            <a:endParaRPr lang="en-US" dirty="0"/>
          </a:p>
        </p:txBody>
      </p:sp>
      <p:sp>
        <p:nvSpPr>
          <p:cNvPr id="4" name="Slide Number Placeholder 3"/>
          <p:cNvSpPr>
            <a:spLocks noGrp="1"/>
          </p:cNvSpPr>
          <p:nvPr>
            <p:ph type="sldNum" sz="quarter" idx="10"/>
          </p:nvPr>
        </p:nvSpPr>
        <p:spPr/>
        <p:txBody>
          <a:bodyPr/>
          <a:lstStyle/>
          <a:p>
            <a:fld id="{69F63523-55ED-544E-A2A4-1E0A4AB37A87}" type="slidenum">
              <a:rPr lang="en-US" smtClean="0"/>
              <a:t>8</a:t>
            </a:fld>
            <a:endParaRPr lang="en-US"/>
          </a:p>
        </p:txBody>
      </p:sp>
    </p:spTree>
    <p:extLst>
      <p:ext uri="{BB962C8B-B14F-4D97-AF65-F5344CB8AC3E}">
        <p14:creationId xmlns:p14="http://schemas.microsoft.com/office/powerpoint/2010/main" val="2397734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So far I have laid</a:t>
            </a:r>
            <a:r>
              <a:rPr lang="en-US" sz="1200" kern="1200" baseline="0" dirty="0" smtClean="0">
                <a:solidFill>
                  <a:schemeClr val="tx1"/>
                </a:solidFill>
                <a:effectLst/>
                <a:latin typeface="+mn-lt"/>
                <a:ea typeface="+mn-ea"/>
                <a:cs typeface="+mn-cs"/>
              </a:rPr>
              <a:t> out three broad eras of user studies. I have based the era boundaries on changes I see in study objectives, methods and measurements over time. The second part of my presentation today concerns an important development in user studies:  More attention to what the user DOES with the information they find, and/or the effects that information has on the user. </a:t>
            </a:r>
          </a:p>
        </p:txBody>
      </p:sp>
      <p:sp>
        <p:nvSpPr>
          <p:cNvPr id="4" name="Slide Number Placeholder 3"/>
          <p:cNvSpPr>
            <a:spLocks noGrp="1"/>
          </p:cNvSpPr>
          <p:nvPr>
            <p:ph type="sldNum" sz="quarter" idx="10"/>
          </p:nvPr>
        </p:nvSpPr>
        <p:spPr/>
        <p:txBody>
          <a:bodyPr/>
          <a:lstStyle/>
          <a:p>
            <a:fld id="{69F63523-55ED-544E-A2A4-1E0A4AB37A87}" type="slidenum">
              <a:rPr lang="en-US" smtClean="0"/>
              <a:t>9</a:t>
            </a:fld>
            <a:endParaRPr lang="en-US"/>
          </a:p>
        </p:txBody>
      </p:sp>
    </p:spTree>
    <p:extLst>
      <p:ext uri="{BB962C8B-B14F-4D97-AF65-F5344CB8AC3E}">
        <p14:creationId xmlns:p14="http://schemas.microsoft.com/office/powerpoint/2010/main" val="3234593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We have long recognized that the English word “use” can mean several things. As it has long been measured, “use” typically refers to the searching and gathering stages of information seeking, not to what one does with information.  So in the era of the Collection, we understood that a person had searched for, or borrowed, an item from a library collection, but not much beyond that. In the era of the Document, we learned more about what sources people prefer to read or consult, and what their motivations were, but we did not necessarily know what happened after they </a:t>
            </a:r>
            <a:r>
              <a:rPr lang="en-US" sz="1200" kern="1200" dirty="0" smtClean="0">
                <a:solidFill>
                  <a:schemeClr val="tx1"/>
                </a:solidFill>
                <a:effectLst/>
                <a:latin typeface="+mn-lt"/>
                <a:ea typeface="+mn-ea"/>
                <a:cs typeface="+mn-cs"/>
              </a:rPr>
              <a:t>found or consulted information</a:t>
            </a:r>
            <a:r>
              <a:rPr lang="en-US" dirty="0" smtClean="0">
                <a:effectLst/>
              </a:rPr>
              <a:t> </a:t>
            </a:r>
            <a:r>
              <a:rPr lang="en-US" sz="1200" kern="1200" baseline="0" dirty="0" smtClean="0">
                <a:solidFill>
                  <a:schemeClr val="tx1"/>
                </a:solidFill>
                <a:effectLst/>
                <a:latin typeface="+mn-lt"/>
                <a:ea typeface="+mn-ea"/>
                <a:cs typeface="+mn-cs"/>
              </a:rPr>
              <a:t>s. In other words, in the past we were much more concerned with needs, searching and gathering than with later stages in the process.</a:t>
            </a:r>
          </a:p>
        </p:txBody>
      </p:sp>
      <p:sp>
        <p:nvSpPr>
          <p:cNvPr id="4" name="Slide Number Placeholder 3"/>
          <p:cNvSpPr>
            <a:spLocks noGrp="1"/>
          </p:cNvSpPr>
          <p:nvPr>
            <p:ph type="sldNum" sz="quarter" idx="10"/>
          </p:nvPr>
        </p:nvSpPr>
        <p:spPr/>
        <p:txBody>
          <a:bodyPr/>
          <a:lstStyle/>
          <a:p>
            <a:fld id="{69F63523-55ED-544E-A2A4-1E0A4AB37A87}" type="slidenum">
              <a:rPr lang="en-US" smtClean="0"/>
              <a:t>10</a:t>
            </a:fld>
            <a:endParaRPr lang="en-US"/>
          </a:p>
        </p:txBody>
      </p:sp>
    </p:spTree>
    <p:extLst>
      <p:ext uri="{BB962C8B-B14F-4D97-AF65-F5344CB8AC3E}">
        <p14:creationId xmlns:p14="http://schemas.microsoft.com/office/powerpoint/2010/main" val="32345930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sp>
        <p:nvSpPr>
          <p:cNvPr id="2" name="Title 1"/>
          <p:cNvSpPr>
            <a:spLocks noGrp="1"/>
          </p:cNvSpPr>
          <p:nvPr>
            <p:ph type="ctrTitle" hasCustomPrompt="1"/>
          </p:nvPr>
        </p:nvSpPr>
        <p:spPr>
          <a:xfrm>
            <a:off x="1953907" y="1216702"/>
            <a:ext cx="5297251" cy="4010551"/>
          </a:xfrm>
        </p:spPr>
        <p:txBody>
          <a:bodyPr>
            <a:noAutofit/>
          </a:bodyPr>
          <a:lstStyle>
            <a:lvl1pPr marL="0">
              <a:spcBef>
                <a:spcPts val="0"/>
              </a:spcBef>
              <a:spcAft>
                <a:spcPts val="0"/>
              </a:spcAft>
              <a:defRPr sz="11200"/>
            </a:lvl1pPr>
          </a:lstStyle>
          <a:p>
            <a:r>
              <a:rPr lang="en-US" dirty="0" smtClean="0"/>
              <a:t>Title </a:t>
            </a:r>
            <a:br>
              <a:rPr lang="en-US" dirty="0" smtClean="0"/>
            </a:br>
            <a:r>
              <a:rPr lang="en-US" dirty="0" smtClean="0"/>
              <a:t>Text</a:t>
            </a:r>
            <a:endParaRPr lang="en-US" dirty="0"/>
          </a:p>
        </p:txBody>
      </p:sp>
      <p:sp>
        <p:nvSpPr>
          <p:cNvPr id="4" name="Date Placeholder 3"/>
          <p:cNvSpPr>
            <a:spLocks noGrp="1"/>
          </p:cNvSpPr>
          <p:nvPr>
            <p:ph type="dt" sz="half" idx="10"/>
          </p:nvPr>
        </p:nvSpPr>
        <p:spPr/>
        <p:txBody>
          <a:bodyPr/>
          <a:lstStyle/>
          <a:p>
            <a:fld id="{9FE60316-0F01-A147-8DAF-65077AC86F11}"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C19D9-F6A3-7849-8474-40DC67D779BF}" type="slidenum">
              <a:rPr lang="en-US" smtClean="0"/>
              <a:t>‹#›</a:t>
            </a:fld>
            <a:endParaRPr lang="en-US"/>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0" name="Text Placeholder 9"/>
          <p:cNvSpPr>
            <a:spLocks noGrp="1"/>
          </p:cNvSpPr>
          <p:nvPr>
            <p:ph type="body" sz="quarter" idx="13"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176032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2">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FE60316-0F01-A147-8DAF-65077AC86F11}"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C19D9-F6A3-7849-8474-40DC67D779BF}" type="slidenum">
              <a:rPr lang="en-US" smtClean="0"/>
              <a:t>‹#›</a:t>
            </a:fld>
            <a:endParaRPr lang="en-US"/>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8"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202421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hoto Larg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9"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
        <p:nvSpPr>
          <p:cNvPr id="11" name="Picture Placeholder 10"/>
          <p:cNvSpPr>
            <a:spLocks noGrp="1"/>
          </p:cNvSpPr>
          <p:nvPr>
            <p:ph type="pic" sz="quarter" idx="15"/>
          </p:nvPr>
        </p:nvSpPr>
        <p:spPr>
          <a:xfrm>
            <a:off x="639405" y="589773"/>
            <a:ext cx="6651195" cy="4411400"/>
          </a:xfrm>
        </p:spPr>
        <p:txBody>
          <a:bodyPr/>
          <a:lstStyle/>
          <a:p>
            <a:r>
              <a:rPr lang="en-US" smtClean="0"/>
              <a:t>Drag picture to placeholder or click icon to add</a:t>
            </a:r>
            <a:endParaRPr lang="en-US" dirty="0"/>
          </a:p>
        </p:txBody>
      </p:sp>
      <p:sp>
        <p:nvSpPr>
          <p:cNvPr id="13" name="Date Placeholder 12"/>
          <p:cNvSpPr>
            <a:spLocks noGrp="1"/>
          </p:cNvSpPr>
          <p:nvPr>
            <p:ph type="dt" sz="half" idx="16"/>
          </p:nvPr>
        </p:nvSpPr>
        <p:spPr/>
        <p:txBody>
          <a:bodyPr/>
          <a:lstStyle/>
          <a:p>
            <a:fld id="{9FE60316-0F01-A147-8DAF-65077AC86F11}" type="datetimeFigureOut">
              <a:rPr lang="en-US" smtClean="0"/>
              <a:t>6/23/2014</a:t>
            </a:fld>
            <a:endParaRPr lang="en-US"/>
          </a:p>
        </p:txBody>
      </p:sp>
      <p:sp>
        <p:nvSpPr>
          <p:cNvPr id="14" name="Footer Placeholder 13"/>
          <p:cNvSpPr>
            <a:spLocks noGrp="1"/>
          </p:cNvSpPr>
          <p:nvPr>
            <p:ph type="ftr" sz="quarter" idx="17"/>
          </p:nvPr>
        </p:nvSpPr>
        <p:spPr/>
        <p:txBody>
          <a:bodyPr/>
          <a:lstStyle/>
          <a:p>
            <a:endParaRPr lang="en-US"/>
          </a:p>
        </p:txBody>
      </p:sp>
      <p:sp>
        <p:nvSpPr>
          <p:cNvPr id="15" name="Slide Number Placeholder 14"/>
          <p:cNvSpPr>
            <a:spLocks noGrp="1"/>
          </p:cNvSpPr>
          <p:nvPr>
            <p:ph type="sldNum" sz="quarter" idx="18"/>
          </p:nvPr>
        </p:nvSpPr>
        <p:spPr/>
        <p:txBody>
          <a:bodyPr/>
          <a:lstStyle/>
          <a:p>
            <a:fld id="{AE8C19D9-F6A3-7849-8474-40DC67D779BF}" type="slidenum">
              <a:rPr lang="en-US" smtClean="0"/>
              <a:t>‹#›</a:t>
            </a:fld>
            <a:endParaRPr lang="en-US"/>
          </a:p>
        </p:txBody>
      </p:sp>
    </p:spTree>
    <p:extLst>
      <p:ext uri="{BB962C8B-B14F-4D97-AF65-F5344CB8AC3E}">
        <p14:creationId xmlns:p14="http://schemas.microsoft.com/office/powerpoint/2010/main" val="1793017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amp; Phot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E60316-0F01-A147-8DAF-65077AC86F11}"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19D9-F6A3-7849-8474-40DC67D779BF}" type="slidenum">
              <a:rPr lang="en-US" smtClean="0"/>
              <a:t>‹#›</a:t>
            </a:fld>
            <a:endParaRPr lang="en-US"/>
          </a:p>
        </p:txBody>
      </p:sp>
      <p:sp>
        <p:nvSpPr>
          <p:cNvPr id="9" name="Subtitle 2"/>
          <p:cNvSpPr>
            <a:spLocks noGrp="1"/>
          </p:cNvSpPr>
          <p:nvPr>
            <p:ph type="subTitle" idx="13" hasCustomPrompt="1"/>
          </p:nvPr>
        </p:nvSpPr>
        <p:spPr>
          <a:xfrm>
            <a:off x="5369976" y="1815804"/>
            <a:ext cx="3316824" cy="4210882"/>
          </a:xfrm>
        </p:spPr>
        <p:txBody>
          <a:bodyPr>
            <a:normAutofit/>
          </a:bodyPr>
          <a:lstStyle>
            <a:lvl1pPr marL="0" indent="0" algn="l">
              <a:buNone/>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a:p>
            <a:r>
              <a:rPr lang="en-US" dirty="0" smtClean="0"/>
              <a:t>Body Level Five</a:t>
            </a:r>
            <a:endParaRPr lang="en-US" dirty="0"/>
          </a:p>
        </p:txBody>
      </p:sp>
      <p:sp>
        <p:nvSpPr>
          <p:cNvPr id="10" name="Title 1"/>
          <p:cNvSpPr>
            <a:spLocks noGrp="1"/>
          </p:cNvSpPr>
          <p:nvPr>
            <p:ph type="ctrTitle" hasCustomPrompt="1"/>
          </p:nvPr>
        </p:nvSpPr>
        <p:spPr>
          <a:xfrm>
            <a:off x="1420504" y="292920"/>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sp>
        <p:nvSpPr>
          <p:cNvPr id="11" name="Picture Placeholder 10"/>
          <p:cNvSpPr>
            <a:spLocks noGrp="1"/>
          </p:cNvSpPr>
          <p:nvPr>
            <p:ph type="pic" sz="quarter" idx="15"/>
          </p:nvPr>
        </p:nvSpPr>
        <p:spPr>
          <a:xfrm>
            <a:off x="388506" y="1826945"/>
            <a:ext cx="4691804" cy="4199741"/>
          </a:xfrm>
        </p:spPr>
        <p:txBody>
          <a:bodyPr/>
          <a:lstStyle/>
          <a:p>
            <a:r>
              <a:rPr lang="en-US" smtClean="0"/>
              <a:t>Drag picture to placeholder or click icon to add</a:t>
            </a:r>
            <a:endParaRPr lang="en-US" dirty="0"/>
          </a:p>
        </p:txBody>
      </p:sp>
    </p:spTree>
    <p:extLst>
      <p:ext uri="{BB962C8B-B14F-4D97-AF65-F5344CB8AC3E}">
        <p14:creationId xmlns:p14="http://schemas.microsoft.com/office/powerpoint/2010/main" val="13871583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hoto &amp; Title, Subtitl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a:off x="4100829" y="598302"/>
            <a:ext cx="5292218" cy="4232741"/>
          </a:xfrm>
          <a:prstGeom prst="rect">
            <a:avLst/>
          </a:prstGeom>
        </p:spPr>
      </p:pic>
      <p:sp>
        <p:nvSpPr>
          <p:cNvPr id="3" name="Date Placeholder 2"/>
          <p:cNvSpPr>
            <a:spLocks noGrp="1"/>
          </p:cNvSpPr>
          <p:nvPr>
            <p:ph type="dt" sz="half" idx="10"/>
          </p:nvPr>
        </p:nvSpPr>
        <p:spPr/>
        <p:txBody>
          <a:bodyPr/>
          <a:lstStyle/>
          <a:p>
            <a:fld id="{9FE60316-0F01-A147-8DAF-65077AC86F11}"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19D9-F6A3-7849-8474-40DC67D779BF}" type="slidenum">
              <a:rPr lang="en-US" smtClean="0"/>
              <a:t>‹#›</a:t>
            </a:fld>
            <a:endParaRPr lang="en-US"/>
          </a:p>
        </p:txBody>
      </p:sp>
      <p:sp>
        <p:nvSpPr>
          <p:cNvPr id="7" name="Subtitle 2"/>
          <p:cNvSpPr>
            <a:spLocks noGrp="1"/>
          </p:cNvSpPr>
          <p:nvPr>
            <p:ph type="subTitle" idx="13" hasCustomPrompt="1"/>
          </p:nvPr>
        </p:nvSpPr>
        <p:spPr>
          <a:xfrm>
            <a:off x="5281740" y="1335246"/>
            <a:ext cx="3315500" cy="2453371"/>
          </a:xfrm>
        </p:spPr>
        <p:txBody>
          <a:bodyPr>
            <a:normAutofit/>
          </a:bodyPr>
          <a:lstStyle>
            <a:lvl1pPr marL="0" indent="0" algn="l">
              <a:buNone/>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p:txBody>
      </p:sp>
      <p:sp>
        <p:nvSpPr>
          <p:cNvPr id="8" name="Title 1"/>
          <p:cNvSpPr>
            <a:spLocks noGrp="1"/>
          </p:cNvSpPr>
          <p:nvPr>
            <p:ph type="ctrTitle" hasCustomPrompt="1"/>
          </p:nvPr>
        </p:nvSpPr>
        <p:spPr>
          <a:xfrm>
            <a:off x="239374" y="407686"/>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0"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
        <p:nvSpPr>
          <p:cNvPr id="11" name="Picture Placeholder 10"/>
          <p:cNvSpPr>
            <a:spLocks noGrp="1"/>
          </p:cNvSpPr>
          <p:nvPr>
            <p:ph type="pic" sz="quarter" idx="15"/>
          </p:nvPr>
        </p:nvSpPr>
        <p:spPr>
          <a:xfrm>
            <a:off x="260364" y="2455028"/>
            <a:ext cx="3861455" cy="3443868"/>
          </a:xfrm>
        </p:spPr>
        <p:txBody>
          <a:bodyPr/>
          <a:lstStyle/>
          <a:p>
            <a:r>
              <a:rPr lang="en-US" smtClean="0"/>
              <a:t>Drag picture to placeholder or click icon to add</a:t>
            </a:r>
            <a:endParaRPr lang="en-US" dirty="0"/>
          </a:p>
        </p:txBody>
      </p:sp>
    </p:spTree>
    <p:extLst>
      <p:ext uri="{BB962C8B-B14F-4D97-AF65-F5344CB8AC3E}">
        <p14:creationId xmlns:p14="http://schemas.microsoft.com/office/powerpoint/2010/main" val="86012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hoto &amp; Bullets">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FE60316-0F01-A147-8DAF-65077AC86F11}"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19D9-F6A3-7849-8474-40DC67D779BF}" type="slidenum">
              <a:rPr lang="en-US" smtClean="0"/>
              <a:t>‹#›</a:t>
            </a:fld>
            <a:endParaRPr lang="en-US"/>
          </a:p>
        </p:txBody>
      </p:sp>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flipH="1">
            <a:off x="4100829" y="598302"/>
            <a:ext cx="5292218" cy="4232741"/>
          </a:xfrm>
          <a:prstGeom prst="rect">
            <a:avLst/>
          </a:prstGeom>
        </p:spPr>
      </p:pic>
      <p:sp>
        <p:nvSpPr>
          <p:cNvPr id="8" name="Title 1"/>
          <p:cNvSpPr>
            <a:spLocks noGrp="1"/>
          </p:cNvSpPr>
          <p:nvPr>
            <p:ph type="ctrTitle" hasCustomPrompt="1"/>
          </p:nvPr>
        </p:nvSpPr>
        <p:spPr>
          <a:xfrm>
            <a:off x="239374" y="407686"/>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0"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
        <p:nvSpPr>
          <p:cNvPr id="11" name="Picture Placeholder 10"/>
          <p:cNvSpPr>
            <a:spLocks noGrp="1"/>
          </p:cNvSpPr>
          <p:nvPr>
            <p:ph type="pic" sz="quarter" idx="15"/>
          </p:nvPr>
        </p:nvSpPr>
        <p:spPr>
          <a:xfrm>
            <a:off x="239374" y="2308084"/>
            <a:ext cx="3861455" cy="3517342"/>
          </a:xfrm>
        </p:spPr>
        <p:txBody>
          <a:bodyPr/>
          <a:lstStyle/>
          <a:p>
            <a:r>
              <a:rPr lang="en-US" smtClean="0"/>
              <a:t>Drag picture to placeholder or click icon to add</a:t>
            </a:r>
            <a:endParaRPr lang="en-US" dirty="0"/>
          </a:p>
        </p:txBody>
      </p:sp>
      <p:sp>
        <p:nvSpPr>
          <p:cNvPr id="12" name="Subtitle 2"/>
          <p:cNvSpPr>
            <a:spLocks noGrp="1"/>
          </p:cNvSpPr>
          <p:nvPr>
            <p:ph type="subTitle" idx="13" hasCustomPrompt="1"/>
          </p:nvPr>
        </p:nvSpPr>
        <p:spPr>
          <a:xfrm>
            <a:off x="5179355" y="1360858"/>
            <a:ext cx="3053867" cy="2604947"/>
          </a:xfrm>
        </p:spPr>
        <p:txBody>
          <a:bodyPr>
            <a:normAutofit/>
          </a:bodyPr>
          <a:lstStyle>
            <a:lvl1pPr marL="342900" indent="-342900" algn="l">
              <a:buClr>
                <a:srgbClr val="AC3728"/>
              </a:buClr>
              <a:buFont typeface="Arial"/>
              <a:buChar char="•"/>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p:txBody>
      </p:sp>
    </p:spTree>
    <p:extLst>
      <p:ext uri="{BB962C8B-B14F-4D97-AF65-F5344CB8AC3E}">
        <p14:creationId xmlns:p14="http://schemas.microsoft.com/office/powerpoint/2010/main" val="2011737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hotos 2 Up &amp; Title">
    <p:spTree>
      <p:nvGrpSpPr>
        <p:cNvPr id="1" name=""/>
        <p:cNvGrpSpPr/>
        <p:nvPr/>
      </p:nvGrpSpPr>
      <p:grpSpPr>
        <a:xfrm>
          <a:off x="0" y="0"/>
          <a:ext cx="0" cy="0"/>
          <a:chOff x="0" y="0"/>
          <a:chExt cx="0" cy="0"/>
        </a:xfrm>
      </p:grpSpPr>
      <p:sp>
        <p:nvSpPr>
          <p:cNvPr id="9" name="Picture Placeholder 10"/>
          <p:cNvSpPr>
            <a:spLocks noGrp="1"/>
          </p:cNvSpPr>
          <p:nvPr>
            <p:ph type="pic" sz="quarter" idx="16"/>
          </p:nvPr>
        </p:nvSpPr>
        <p:spPr>
          <a:xfrm>
            <a:off x="5079708" y="3642205"/>
            <a:ext cx="3784916" cy="2549221"/>
          </a:xfrm>
        </p:spPr>
        <p:txBody>
          <a:bodyPr/>
          <a:lstStyle/>
          <a:p>
            <a:r>
              <a:rPr lang="en-US" smtClean="0"/>
              <a:t>Drag picture to placeholder or click icon to add</a:t>
            </a:r>
            <a:endParaRPr lang="en-US" dirty="0"/>
          </a:p>
        </p:txBody>
      </p:sp>
      <p:sp>
        <p:nvSpPr>
          <p:cNvPr id="3" name="Date Placeholder 2"/>
          <p:cNvSpPr>
            <a:spLocks noGrp="1"/>
          </p:cNvSpPr>
          <p:nvPr>
            <p:ph type="dt" sz="half" idx="10"/>
          </p:nvPr>
        </p:nvSpPr>
        <p:spPr/>
        <p:txBody>
          <a:bodyPr/>
          <a:lstStyle/>
          <a:p>
            <a:fld id="{9FE60316-0F01-A147-8DAF-65077AC86F11}"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19D9-F6A3-7849-8474-40DC67D779BF}" type="slidenum">
              <a:rPr lang="en-US" smtClean="0"/>
              <a:t>‹#›</a:t>
            </a:fld>
            <a:endParaRPr lang="en-US"/>
          </a:p>
        </p:txBody>
      </p:sp>
      <p:sp>
        <p:nvSpPr>
          <p:cNvPr id="6" name="Subtitle 2"/>
          <p:cNvSpPr>
            <a:spLocks noGrp="1"/>
          </p:cNvSpPr>
          <p:nvPr>
            <p:ph type="subTitle" idx="13" hasCustomPrompt="1"/>
          </p:nvPr>
        </p:nvSpPr>
        <p:spPr>
          <a:xfrm>
            <a:off x="5549124" y="345337"/>
            <a:ext cx="3315500" cy="1104391"/>
          </a:xfrm>
        </p:spPr>
        <p:txBody>
          <a:bodyPr>
            <a:normAutofit/>
          </a:bodyPr>
          <a:lstStyle>
            <a:lvl1pPr marL="0" indent="0" algn="r">
              <a:buNone/>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p:txBody>
      </p:sp>
      <p:sp>
        <p:nvSpPr>
          <p:cNvPr id="7" name="Title 1"/>
          <p:cNvSpPr>
            <a:spLocks noGrp="1"/>
          </p:cNvSpPr>
          <p:nvPr>
            <p:ph type="ctrTitle" hasCustomPrompt="1"/>
          </p:nvPr>
        </p:nvSpPr>
        <p:spPr>
          <a:xfrm>
            <a:off x="155658" y="4997324"/>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sp>
        <p:nvSpPr>
          <p:cNvPr id="8" name="Picture Placeholder 10"/>
          <p:cNvSpPr>
            <a:spLocks noGrp="1"/>
          </p:cNvSpPr>
          <p:nvPr>
            <p:ph type="pic" sz="quarter" idx="15"/>
          </p:nvPr>
        </p:nvSpPr>
        <p:spPr>
          <a:xfrm>
            <a:off x="239377" y="345340"/>
            <a:ext cx="4515577" cy="3296866"/>
          </a:xfrm>
        </p:spPr>
        <p:txBody>
          <a:bodyPr/>
          <a:lstStyle/>
          <a:p>
            <a:r>
              <a:rPr lang="en-US" smtClean="0"/>
              <a:t>Drag picture to placeholder or click icon to add</a:t>
            </a:r>
            <a:endParaRPr lang="en-US" dirty="0"/>
          </a:p>
        </p:txBody>
      </p:sp>
    </p:spTree>
    <p:extLst>
      <p:ext uri="{BB962C8B-B14F-4D97-AF65-F5344CB8AC3E}">
        <p14:creationId xmlns:p14="http://schemas.microsoft.com/office/powerpoint/2010/main" val="175607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sp>
        <p:nvSpPr>
          <p:cNvPr id="4" name="Date Placeholder 3"/>
          <p:cNvSpPr>
            <a:spLocks noGrp="1"/>
          </p:cNvSpPr>
          <p:nvPr>
            <p:ph type="dt" sz="half" idx="10"/>
          </p:nvPr>
        </p:nvSpPr>
        <p:spPr/>
        <p:txBody>
          <a:bodyPr/>
          <a:lstStyle/>
          <a:p>
            <a:fld id="{9FE60316-0F01-A147-8DAF-65077AC86F11}"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C19D9-F6A3-7849-8474-40DC67D779BF}" type="slidenum">
              <a:rPr lang="en-US" smtClean="0"/>
              <a:t>‹#›</a:t>
            </a:fld>
            <a:endParaRPr lang="en-US"/>
          </a:p>
        </p:txBody>
      </p:sp>
      <p:sp>
        <p:nvSpPr>
          <p:cNvPr id="7" name="Subtitle 2"/>
          <p:cNvSpPr>
            <a:spLocks noGrp="1"/>
          </p:cNvSpPr>
          <p:nvPr>
            <p:ph type="subTitle" idx="13" hasCustomPrompt="1"/>
          </p:nvPr>
        </p:nvSpPr>
        <p:spPr>
          <a:xfrm>
            <a:off x="2096335" y="2657231"/>
            <a:ext cx="4960744" cy="2522983"/>
          </a:xfrm>
        </p:spPr>
        <p:txBody>
          <a:bodyPr>
            <a:normAutofit/>
          </a:bodyPr>
          <a:lstStyle>
            <a:lvl1pPr marL="0" indent="0" algn="l">
              <a:buNone/>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p:txBody>
      </p:sp>
      <p:sp>
        <p:nvSpPr>
          <p:cNvPr id="9" name="Title 1"/>
          <p:cNvSpPr>
            <a:spLocks noGrp="1"/>
          </p:cNvSpPr>
          <p:nvPr>
            <p:ph type="ctrTitle" hasCustomPrompt="1"/>
          </p:nvPr>
        </p:nvSpPr>
        <p:spPr>
          <a:xfrm>
            <a:off x="2333453" y="1121244"/>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1"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324238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mp; Subtitle 2">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26175" y="2062558"/>
            <a:ext cx="5832887" cy="4665170"/>
          </a:xfrm>
          <a:prstGeom prst="rect">
            <a:avLst/>
          </a:prstGeom>
        </p:spPr>
      </p:pic>
      <p:pic>
        <p:nvPicPr>
          <p:cNvPr id="15" name="Picture 14"/>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flipH="1">
            <a:off x="3944855" y="598302"/>
            <a:ext cx="5292218" cy="4232741"/>
          </a:xfrm>
          <a:prstGeom prst="rect">
            <a:avLst/>
          </a:prstGeom>
        </p:spPr>
      </p:pic>
      <p:sp>
        <p:nvSpPr>
          <p:cNvPr id="4" name="Date Placeholder 3"/>
          <p:cNvSpPr>
            <a:spLocks noGrp="1"/>
          </p:cNvSpPr>
          <p:nvPr>
            <p:ph type="dt" sz="half" idx="10"/>
          </p:nvPr>
        </p:nvSpPr>
        <p:spPr/>
        <p:txBody>
          <a:bodyPr/>
          <a:lstStyle/>
          <a:p>
            <a:fld id="{9FE60316-0F01-A147-8DAF-65077AC86F11}" type="datetimeFigureOut">
              <a:rPr lang="en-US" smtClean="0"/>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C19D9-F6A3-7849-8474-40DC67D779BF}" type="slidenum">
              <a:rPr lang="en-US" smtClean="0"/>
              <a:t>‹#›</a:t>
            </a:fld>
            <a:endParaRPr lang="en-US"/>
          </a:p>
        </p:txBody>
      </p:sp>
      <p:sp>
        <p:nvSpPr>
          <p:cNvPr id="9" name="Subtitle 2"/>
          <p:cNvSpPr>
            <a:spLocks noGrp="1"/>
          </p:cNvSpPr>
          <p:nvPr>
            <p:ph type="subTitle" idx="13" hasCustomPrompt="1"/>
          </p:nvPr>
        </p:nvSpPr>
        <p:spPr>
          <a:xfrm>
            <a:off x="5103680" y="1305798"/>
            <a:ext cx="3315500" cy="2453371"/>
          </a:xfrm>
        </p:spPr>
        <p:txBody>
          <a:bodyPr>
            <a:normAutofit/>
          </a:bodyPr>
          <a:lstStyle>
            <a:lvl1pPr marL="0" indent="0" algn="l">
              <a:buNone/>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p:txBody>
      </p:sp>
      <p:sp>
        <p:nvSpPr>
          <p:cNvPr id="10" name="Title 1"/>
          <p:cNvSpPr>
            <a:spLocks noGrp="1"/>
          </p:cNvSpPr>
          <p:nvPr>
            <p:ph type="ctrTitle" hasCustomPrompt="1"/>
          </p:nvPr>
        </p:nvSpPr>
        <p:spPr>
          <a:xfrm>
            <a:off x="283520" y="3641840"/>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pic>
        <p:nvPicPr>
          <p:cNvPr id="11" name="Picture 10"/>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2"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714376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Subtitle 3">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FE60316-0F01-A147-8DAF-65077AC86F11}"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C19D9-F6A3-7849-8474-40DC67D779BF}" type="slidenum">
              <a:rPr lang="en-US" smtClean="0"/>
              <a:t>‹#›</a:t>
            </a:fld>
            <a:endParaRPr lang="en-US"/>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sp>
        <p:nvSpPr>
          <p:cNvPr id="9" name="Subtitle 2"/>
          <p:cNvSpPr>
            <a:spLocks noGrp="1"/>
          </p:cNvSpPr>
          <p:nvPr>
            <p:ph type="subTitle" idx="13" hasCustomPrompt="1"/>
          </p:nvPr>
        </p:nvSpPr>
        <p:spPr>
          <a:xfrm>
            <a:off x="2506193" y="1160729"/>
            <a:ext cx="4678516" cy="2453414"/>
          </a:xfrm>
        </p:spPr>
        <p:txBody>
          <a:bodyPr>
            <a:normAutofit/>
          </a:bodyPr>
          <a:lstStyle>
            <a:lvl1pPr marL="0" indent="0" algn="l">
              <a:buNone/>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p:txBody>
      </p:sp>
      <p:sp>
        <p:nvSpPr>
          <p:cNvPr id="10" name="Title 1"/>
          <p:cNvSpPr>
            <a:spLocks noGrp="1"/>
          </p:cNvSpPr>
          <p:nvPr>
            <p:ph type="ctrTitle" hasCustomPrompt="1"/>
          </p:nvPr>
        </p:nvSpPr>
        <p:spPr>
          <a:xfrm>
            <a:off x="1987409" y="3955916"/>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pic>
        <p:nvPicPr>
          <p:cNvPr id="11" name="Picture 10"/>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2" name="Text Placeholder 9"/>
          <p:cNvSpPr>
            <a:spLocks noGrp="1"/>
          </p:cNvSpPr>
          <p:nvPr>
            <p:ph type="body" sz="quarter" idx="14" hasCustomPrompt="1"/>
          </p:nvPr>
        </p:nvSpPr>
        <p:spPr>
          <a:xfrm>
            <a:off x="7388331" y="5121318"/>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113723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mp; Bullets">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9FE60316-0F01-A147-8DAF-65077AC86F11}" type="datetimeFigureOut">
              <a:rPr lang="en-US" smtClean="0"/>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C19D9-F6A3-7849-8474-40DC67D779BF}" type="slidenum">
              <a:rPr lang="en-US" smtClean="0"/>
              <a:t>‹#›</a:t>
            </a:fld>
            <a:endParaRPr lang="en-US"/>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sp>
        <p:nvSpPr>
          <p:cNvPr id="11" name="Subtitle 2"/>
          <p:cNvSpPr>
            <a:spLocks noGrp="1"/>
          </p:cNvSpPr>
          <p:nvPr>
            <p:ph type="subTitle" idx="13" hasCustomPrompt="1"/>
          </p:nvPr>
        </p:nvSpPr>
        <p:spPr>
          <a:xfrm>
            <a:off x="2561408" y="1146005"/>
            <a:ext cx="4678516" cy="2453414"/>
          </a:xfrm>
        </p:spPr>
        <p:txBody>
          <a:bodyPr>
            <a:normAutofit/>
          </a:bodyPr>
          <a:lstStyle>
            <a:lvl1pPr marL="342900" indent="-342900" algn="l">
              <a:buClr>
                <a:srgbClr val="AC3728"/>
              </a:buClr>
              <a:buFont typeface="Arial"/>
              <a:buChar char="•"/>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endParaRPr lang="en-US" dirty="0"/>
          </a:p>
        </p:txBody>
      </p:sp>
      <p:sp>
        <p:nvSpPr>
          <p:cNvPr id="12" name="Title 1"/>
          <p:cNvSpPr>
            <a:spLocks noGrp="1"/>
          </p:cNvSpPr>
          <p:nvPr>
            <p:ph type="ctrTitle" hasCustomPrompt="1"/>
          </p:nvPr>
        </p:nvSpPr>
        <p:spPr>
          <a:xfrm>
            <a:off x="1987409" y="3955916"/>
            <a:ext cx="4599296" cy="1194101"/>
          </a:xfrm>
        </p:spPr>
        <p:txBody>
          <a:bodyPr>
            <a:noAutofit/>
          </a:bodyPr>
          <a:lstStyle>
            <a:lvl1pPr marL="0">
              <a:spcBef>
                <a:spcPts val="0"/>
              </a:spcBef>
              <a:spcAft>
                <a:spcPts val="0"/>
              </a:spcAft>
              <a:defRPr sz="7800"/>
            </a:lvl1pPr>
          </a:lstStyle>
          <a:p>
            <a:r>
              <a:rPr lang="en-US" dirty="0" smtClean="0"/>
              <a:t>Title Text</a:t>
            </a:r>
            <a:endParaRPr lang="en-US" dirty="0"/>
          </a:p>
        </p:txBody>
      </p:sp>
      <p:pic>
        <p:nvPicPr>
          <p:cNvPr id="13" name="Picture 12"/>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4"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3654416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Bullets 2">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sp>
        <p:nvSpPr>
          <p:cNvPr id="3" name="Date Placeholder 2"/>
          <p:cNvSpPr>
            <a:spLocks noGrp="1"/>
          </p:cNvSpPr>
          <p:nvPr>
            <p:ph type="dt" sz="half" idx="10"/>
          </p:nvPr>
        </p:nvSpPr>
        <p:spPr/>
        <p:txBody>
          <a:bodyPr/>
          <a:lstStyle/>
          <a:p>
            <a:fld id="{9FE60316-0F01-A147-8DAF-65077AC86F11}" type="datetimeFigureOut">
              <a:rPr lang="en-US" smtClean="0"/>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C19D9-F6A3-7849-8474-40DC67D779BF}" type="slidenum">
              <a:rPr lang="en-US" smtClean="0"/>
              <a:t>‹#›</a:t>
            </a:fld>
            <a:endParaRPr lang="en-US"/>
          </a:p>
        </p:txBody>
      </p:sp>
      <p:sp>
        <p:nvSpPr>
          <p:cNvPr id="7" name="Subtitle 2"/>
          <p:cNvSpPr>
            <a:spLocks noGrp="1"/>
          </p:cNvSpPr>
          <p:nvPr>
            <p:ph type="subTitle" idx="13" hasCustomPrompt="1"/>
          </p:nvPr>
        </p:nvSpPr>
        <p:spPr>
          <a:xfrm>
            <a:off x="1899629" y="2746453"/>
            <a:ext cx="4678516" cy="2453414"/>
          </a:xfrm>
        </p:spPr>
        <p:txBody>
          <a:bodyPr>
            <a:normAutofit/>
          </a:bodyPr>
          <a:lstStyle>
            <a:lvl1pPr marL="342900" indent="-342900" algn="l">
              <a:buClr>
                <a:srgbClr val="AC3728"/>
              </a:buClr>
              <a:buFont typeface="Arial"/>
              <a:buChar char="•"/>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p:txBody>
      </p:sp>
      <p:sp>
        <p:nvSpPr>
          <p:cNvPr id="8" name="Title 1"/>
          <p:cNvSpPr>
            <a:spLocks noGrp="1"/>
          </p:cNvSpPr>
          <p:nvPr>
            <p:ph type="ctrTitle" hasCustomPrompt="1"/>
          </p:nvPr>
        </p:nvSpPr>
        <p:spPr>
          <a:xfrm>
            <a:off x="2225281" y="1369068"/>
            <a:ext cx="5163049" cy="1194101"/>
          </a:xfrm>
        </p:spPr>
        <p:txBody>
          <a:bodyPr>
            <a:noAutofit/>
          </a:bodyPr>
          <a:lstStyle>
            <a:lvl1pPr marL="0">
              <a:spcBef>
                <a:spcPts val="0"/>
              </a:spcBef>
              <a:spcAft>
                <a:spcPts val="0"/>
              </a:spcAft>
              <a:defRPr sz="7800"/>
            </a:lvl1pPr>
          </a:lstStyle>
          <a:p>
            <a:r>
              <a:rPr lang="en-US" dirty="0" smtClean="0"/>
              <a:t>Title Text</a:t>
            </a:r>
            <a:endParaRPr lang="en-US" dirty="0"/>
          </a:p>
        </p:txBody>
      </p:sp>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0"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1280884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E60316-0F01-A147-8DAF-65077AC86F11}" type="datetimeFigureOut">
              <a:rPr lang="en-US" smtClean="0"/>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C19D9-F6A3-7849-8474-40DC67D779BF}" type="slidenum">
              <a:rPr lang="en-US" smtClean="0"/>
              <a:t>‹#›</a:t>
            </a:fld>
            <a:endParaRPr lang="en-US"/>
          </a:p>
        </p:txBody>
      </p:sp>
      <p:pic>
        <p:nvPicPr>
          <p:cNvPr id="5" name="Picture 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sp>
        <p:nvSpPr>
          <p:cNvPr id="6" name="Subtitle 2"/>
          <p:cNvSpPr>
            <a:spLocks noGrp="1"/>
          </p:cNvSpPr>
          <p:nvPr>
            <p:ph type="subTitle" idx="13" hasCustomPrompt="1"/>
          </p:nvPr>
        </p:nvSpPr>
        <p:spPr>
          <a:xfrm>
            <a:off x="2032145" y="1443368"/>
            <a:ext cx="4678516" cy="3901676"/>
          </a:xfrm>
        </p:spPr>
        <p:txBody>
          <a:bodyPr>
            <a:normAutofit/>
          </a:bodyPr>
          <a:lstStyle>
            <a:lvl1pPr marL="342900" indent="-342900" algn="l">
              <a:buClr>
                <a:srgbClr val="AC3728"/>
              </a:buClr>
              <a:buFont typeface="Arial"/>
              <a:buChar char="•"/>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a:p>
            <a:r>
              <a:rPr lang="en-US" dirty="0" smtClean="0"/>
              <a:t>Body Level Five</a:t>
            </a:r>
            <a:endParaRPr lang="en-US" dirty="0"/>
          </a:p>
        </p:txBody>
      </p:sp>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9"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298914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FE60316-0F01-A147-8DAF-65077AC86F11}"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C19D9-F6A3-7849-8474-40DC67D779BF}" type="slidenum">
              <a:rPr lang="en-US" smtClean="0"/>
              <a:t>‹#›</a:t>
            </a:fld>
            <a:endParaRPr lang="en-US"/>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sp>
        <p:nvSpPr>
          <p:cNvPr id="9" name="Subtitle 2"/>
          <p:cNvSpPr>
            <a:spLocks noGrp="1"/>
          </p:cNvSpPr>
          <p:nvPr>
            <p:ph type="subTitle" idx="13" hasCustomPrompt="1"/>
          </p:nvPr>
        </p:nvSpPr>
        <p:spPr>
          <a:xfrm>
            <a:off x="2175704" y="1340301"/>
            <a:ext cx="4678516" cy="4004744"/>
          </a:xfrm>
        </p:spPr>
        <p:txBody>
          <a:bodyPr>
            <a:normAutofit/>
          </a:bodyPr>
          <a:lstStyle>
            <a:lvl1pPr marL="0" indent="0" algn="l">
              <a:buClr>
                <a:srgbClr val="AC3728"/>
              </a:buClr>
              <a:buFontTx/>
              <a:buNone/>
              <a:defRPr sz="2500">
                <a:solidFill>
                  <a:srgbClr val="EFD1B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Body Level One</a:t>
            </a:r>
          </a:p>
          <a:p>
            <a:r>
              <a:rPr lang="en-US" dirty="0" smtClean="0"/>
              <a:t>Body Level Two</a:t>
            </a:r>
          </a:p>
          <a:p>
            <a:r>
              <a:rPr lang="en-US" dirty="0" smtClean="0"/>
              <a:t>Body Level Three</a:t>
            </a:r>
          </a:p>
          <a:p>
            <a:r>
              <a:rPr lang="en-US" dirty="0" smtClean="0"/>
              <a:t>Body Level Four</a:t>
            </a:r>
          </a:p>
          <a:p>
            <a:r>
              <a:rPr lang="en-US" dirty="0" smtClean="0"/>
              <a:t>Body Level Five</a:t>
            </a:r>
            <a:endParaRPr lang="en-US" dirty="0"/>
          </a:p>
        </p:txBody>
      </p:sp>
      <p:pic>
        <p:nvPicPr>
          <p:cNvPr id="10" name="Picture 9"/>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1"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407166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FE60316-0F01-A147-8DAF-65077AC86F11}" type="datetimeFigureOut">
              <a:rPr lang="en-US" smtClean="0"/>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C19D9-F6A3-7849-8474-40DC67D779BF}" type="slidenum">
              <a:rPr lang="en-US" smtClean="0"/>
              <a:t>‹#›</a:t>
            </a:fld>
            <a:endParaRPr lang="en-US"/>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2303" y="-130272"/>
            <a:ext cx="8574593" cy="6858000"/>
          </a:xfrm>
          <a:prstGeom prst="rect">
            <a:avLst/>
          </a:prstGeom>
        </p:spPr>
      </p:pic>
      <p:pic>
        <p:nvPicPr>
          <p:cNvPr id="9" name="Picture 8"/>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979781" y="4733339"/>
            <a:ext cx="2105325" cy="1655580"/>
          </a:xfrm>
          <a:prstGeom prst="rect">
            <a:avLst/>
          </a:prstGeom>
        </p:spPr>
      </p:pic>
      <p:sp>
        <p:nvSpPr>
          <p:cNvPr id="10" name="Text Placeholder 9"/>
          <p:cNvSpPr>
            <a:spLocks noGrp="1"/>
          </p:cNvSpPr>
          <p:nvPr>
            <p:ph type="body" sz="quarter" idx="14" hasCustomPrompt="1"/>
          </p:nvPr>
        </p:nvSpPr>
        <p:spPr>
          <a:xfrm>
            <a:off x="7388331" y="5136042"/>
            <a:ext cx="1324313" cy="954804"/>
          </a:xfrm>
        </p:spPr>
        <p:txBody>
          <a:bodyPr>
            <a:normAutofit/>
          </a:bodyPr>
          <a:lstStyle>
            <a:lvl1pPr marL="0" indent="0" algn="ctr">
              <a:spcBef>
                <a:spcPts val="72"/>
              </a:spcBef>
              <a:buNone/>
              <a:defRPr sz="2000" baseline="0"/>
            </a:lvl1pPr>
          </a:lstStyle>
          <a:p>
            <a:pPr lvl="0"/>
            <a:r>
              <a:rPr lang="en-US" dirty="0" smtClean="0"/>
              <a:t>Sample </a:t>
            </a:r>
          </a:p>
          <a:p>
            <a:pPr lvl="0"/>
            <a:r>
              <a:rPr lang="en-US" dirty="0" smtClean="0"/>
              <a:t>text</a:t>
            </a:r>
            <a:endParaRPr lang="en-US" dirty="0"/>
          </a:p>
        </p:txBody>
      </p:sp>
    </p:spTree>
    <p:extLst>
      <p:ext uri="{BB962C8B-B14F-4D97-AF65-F5344CB8AC3E}">
        <p14:creationId xmlns:p14="http://schemas.microsoft.com/office/powerpoint/2010/main" val="211007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7"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60316-0F01-A147-8DAF-65077AC86F11}" type="datetimeFigureOut">
              <a:rPr lang="en-US" smtClean="0"/>
              <a:t>6/23/2014</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C19D9-F6A3-7849-8474-40DC67D779BF}" type="slidenum">
              <a:rPr lang="en-US" smtClean="0"/>
              <a:t>‹#›</a:t>
            </a:fld>
            <a:endParaRPr lang="en-US"/>
          </a:p>
        </p:txBody>
      </p:sp>
    </p:spTree>
    <p:extLst>
      <p:ext uri="{BB962C8B-B14F-4D97-AF65-F5344CB8AC3E}">
        <p14:creationId xmlns:p14="http://schemas.microsoft.com/office/powerpoint/2010/main" val="2559894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defTabSz="457200" rtl="0" eaLnBrk="1" latinLnBrk="0" hangingPunct="1">
        <a:spcBef>
          <a:spcPct val="0"/>
        </a:spcBef>
        <a:buNone/>
        <a:defRPr sz="4400" kern="1200">
          <a:solidFill>
            <a:srgbClr val="EFD1B6"/>
          </a:solidFill>
          <a:latin typeface="Cochin"/>
          <a:ea typeface="+mj-ea"/>
          <a:cs typeface="Cochin"/>
        </a:defRPr>
      </a:lvl1pPr>
    </p:titleStyle>
    <p:bodyStyle>
      <a:lvl1pPr marL="342900" indent="-342900" algn="l" defTabSz="457200" rtl="0" eaLnBrk="1" latinLnBrk="0" hangingPunct="1">
        <a:spcBef>
          <a:spcPct val="20000"/>
        </a:spcBef>
        <a:buFont typeface="Arial"/>
        <a:buChar char="•"/>
        <a:defRPr sz="3200" b="0" i="0" kern="1200">
          <a:solidFill>
            <a:srgbClr val="EFD1B6"/>
          </a:solidFill>
          <a:latin typeface="Cochin"/>
          <a:ea typeface="+mn-ea"/>
          <a:cs typeface="Cochin"/>
        </a:defRPr>
      </a:lvl1pPr>
      <a:lvl2pPr marL="742950" indent="-285750" algn="l" defTabSz="457200" rtl="0" eaLnBrk="1" latinLnBrk="0" hangingPunct="1">
        <a:spcBef>
          <a:spcPct val="20000"/>
        </a:spcBef>
        <a:buFont typeface="Arial"/>
        <a:buChar char="–"/>
        <a:defRPr sz="2800" b="0" i="0" kern="1200">
          <a:solidFill>
            <a:srgbClr val="EFD1B6"/>
          </a:solidFill>
          <a:latin typeface="Cochin"/>
          <a:ea typeface="+mn-ea"/>
          <a:cs typeface="Cochin"/>
        </a:defRPr>
      </a:lvl2pPr>
      <a:lvl3pPr marL="1143000" indent="-228600" algn="l" defTabSz="457200" rtl="0" eaLnBrk="1" latinLnBrk="0" hangingPunct="1">
        <a:spcBef>
          <a:spcPct val="20000"/>
        </a:spcBef>
        <a:buFont typeface="Arial"/>
        <a:buChar char="•"/>
        <a:defRPr sz="2400" b="0" i="0" kern="1200">
          <a:solidFill>
            <a:srgbClr val="EFD1B6"/>
          </a:solidFill>
          <a:latin typeface="Cochin"/>
          <a:ea typeface="+mn-ea"/>
          <a:cs typeface="Cochin"/>
        </a:defRPr>
      </a:lvl3pPr>
      <a:lvl4pPr marL="1600200" indent="-228600" algn="l" defTabSz="457200" rtl="0" eaLnBrk="1" latinLnBrk="0" hangingPunct="1">
        <a:spcBef>
          <a:spcPct val="20000"/>
        </a:spcBef>
        <a:buFont typeface="Arial"/>
        <a:buChar char="–"/>
        <a:defRPr sz="2000" b="0" i="0" kern="1200">
          <a:solidFill>
            <a:srgbClr val="EFD1B6"/>
          </a:solidFill>
          <a:latin typeface="Cochin"/>
          <a:ea typeface="+mn-ea"/>
          <a:cs typeface="Cochin"/>
        </a:defRPr>
      </a:lvl4pPr>
      <a:lvl5pPr marL="2057400" indent="-228600" algn="l" defTabSz="457200" rtl="0" eaLnBrk="1" latinLnBrk="0" hangingPunct="1">
        <a:spcBef>
          <a:spcPct val="20000"/>
        </a:spcBef>
        <a:buFont typeface="Arial"/>
        <a:buChar char="»"/>
        <a:defRPr sz="2000" b="0" i="0" kern="1200">
          <a:solidFill>
            <a:srgbClr val="EFD1B6"/>
          </a:solidFill>
          <a:latin typeface="Cochin"/>
          <a:ea typeface="+mn-ea"/>
          <a:cs typeface="Coc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3907" y="986599"/>
            <a:ext cx="5297251" cy="4434028"/>
          </a:xfrm>
        </p:spPr>
        <p:txBody>
          <a:bodyPr/>
          <a:lstStyle/>
          <a:p>
            <a:pPr>
              <a:lnSpc>
                <a:spcPct val="110000"/>
              </a:lnSpc>
            </a:pPr>
            <a:r>
              <a:rPr lang="en-US" sz="3600" b="1" dirty="0" smtClean="0"/>
              <a:t>60 Years </a:t>
            </a:r>
            <a:r>
              <a:rPr lang="en-US" sz="3600" b="1" dirty="0"/>
              <a:t>of </a:t>
            </a:r>
            <a:r>
              <a:rPr lang="en-US" sz="3600" b="1" dirty="0" smtClean="0"/>
              <a:t>Measuring </a:t>
            </a:r>
            <a:r>
              <a:rPr lang="en-US" sz="3600" b="1" dirty="0"/>
              <a:t>the </a:t>
            </a:r>
            <a:r>
              <a:rPr lang="en-US" sz="3600" b="1" dirty="0" smtClean="0"/>
              <a:t>Use </a:t>
            </a:r>
            <a:r>
              <a:rPr lang="en-US" sz="3600" b="1" dirty="0"/>
              <a:t>of </a:t>
            </a:r>
            <a:r>
              <a:rPr lang="en-US" sz="3600" b="1" dirty="0" smtClean="0"/>
              <a:t>Information </a:t>
            </a:r>
            <a:r>
              <a:rPr lang="en-US" sz="3600" b="1" dirty="0"/>
              <a:t>and its </a:t>
            </a:r>
            <a:r>
              <a:rPr lang="en-US" sz="3600" b="1" dirty="0" smtClean="0"/>
              <a:t>Sources</a:t>
            </a:r>
            <a:r>
              <a:rPr lang="en-US" sz="3600" b="1" dirty="0"/>
              <a:t>:</a:t>
            </a:r>
            <a:r>
              <a:rPr lang="en-US" sz="3600" dirty="0"/>
              <a:t/>
            </a:r>
            <a:br>
              <a:rPr lang="en-US" sz="3600" dirty="0"/>
            </a:br>
            <a:r>
              <a:rPr lang="en-US" sz="3600" b="1" dirty="0"/>
              <a:t>From </a:t>
            </a:r>
            <a:r>
              <a:rPr lang="en-US" sz="3600" b="1" dirty="0" smtClean="0"/>
              <a:t>Consultation </a:t>
            </a:r>
            <a:br>
              <a:rPr lang="en-US" sz="3600" b="1" dirty="0" smtClean="0"/>
            </a:br>
            <a:r>
              <a:rPr lang="en-US" sz="3600" b="1" dirty="0" smtClean="0"/>
              <a:t>to </a:t>
            </a:r>
            <a:r>
              <a:rPr lang="en-US" sz="3600" b="1" dirty="0"/>
              <a:t>A</a:t>
            </a:r>
            <a:r>
              <a:rPr lang="en-US" sz="3600" b="1" dirty="0" smtClean="0"/>
              <a:t>pplication</a:t>
            </a:r>
            <a:br>
              <a:rPr lang="en-US" sz="3600" b="1" dirty="0" smtClean="0"/>
            </a:br>
            <a:r>
              <a:rPr lang="en-US" sz="2800" b="1" dirty="0" smtClean="0"/>
              <a:t>by</a:t>
            </a:r>
            <a:br>
              <a:rPr lang="en-US" sz="2800" b="1" dirty="0" smtClean="0"/>
            </a:br>
            <a:r>
              <a:rPr lang="en-US" sz="2800" b="1" dirty="0" smtClean="0"/>
              <a:t>Donald O. Case</a:t>
            </a:r>
            <a:br>
              <a:rPr lang="en-US" sz="2800" b="1" dirty="0" smtClean="0"/>
            </a:br>
            <a:r>
              <a:rPr lang="en-US" sz="2800" b="1" dirty="0" smtClean="0"/>
              <a:t>University of Kentucky, USA</a:t>
            </a:r>
            <a:endParaRPr lang="en-US" sz="2800" dirty="0"/>
          </a:p>
        </p:txBody>
      </p:sp>
      <p:sp>
        <p:nvSpPr>
          <p:cNvPr id="3" name="Text Placeholder 2"/>
          <p:cNvSpPr>
            <a:spLocks noGrp="1"/>
          </p:cNvSpPr>
          <p:nvPr>
            <p:ph type="body" sz="quarter" idx="13"/>
          </p:nvPr>
        </p:nvSpPr>
        <p:spPr/>
        <p:txBody>
          <a:bodyPr>
            <a:normAutofit/>
          </a:bodyPr>
          <a:lstStyle/>
          <a:p>
            <a:r>
              <a:rPr lang="en-US" sz="2400" dirty="0" smtClean="0"/>
              <a:t>LIDA</a:t>
            </a:r>
          </a:p>
          <a:p>
            <a:r>
              <a:rPr lang="en-US" sz="2400" dirty="0" smtClean="0"/>
              <a:t>2014</a:t>
            </a:r>
            <a:endParaRPr lang="en-US" sz="2400" dirty="0"/>
          </a:p>
        </p:txBody>
      </p:sp>
    </p:spTree>
    <p:extLst>
      <p:ext uri="{BB962C8B-B14F-4D97-AF65-F5344CB8AC3E}">
        <p14:creationId xmlns:p14="http://schemas.microsoft.com/office/powerpoint/2010/main" val="2709343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4664731" y="1335246"/>
            <a:ext cx="4047913" cy="2819319"/>
          </a:xfrm>
        </p:spPr>
        <p:txBody>
          <a:bodyPr>
            <a:normAutofit/>
          </a:bodyPr>
          <a:lstStyle/>
          <a:p>
            <a:r>
              <a:rPr lang="en-US" sz="2800" dirty="0" smtClean="0"/>
              <a:t>• An Ambiguous Word</a:t>
            </a:r>
            <a:endParaRPr lang="en-US" sz="2800" dirty="0"/>
          </a:p>
          <a:p>
            <a:r>
              <a:rPr lang="en-US" sz="2800" dirty="0"/>
              <a:t>• </a:t>
            </a:r>
            <a:r>
              <a:rPr lang="en-US" sz="2800" dirty="0" smtClean="0"/>
              <a:t>Limited Observations</a:t>
            </a:r>
          </a:p>
        </p:txBody>
      </p:sp>
      <p:sp>
        <p:nvSpPr>
          <p:cNvPr id="3" name="Title 2"/>
          <p:cNvSpPr>
            <a:spLocks noGrp="1"/>
          </p:cNvSpPr>
          <p:nvPr>
            <p:ph type="ctrTitle"/>
          </p:nvPr>
        </p:nvSpPr>
        <p:spPr/>
        <p:txBody>
          <a:bodyPr/>
          <a:lstStyle/>
          <a:p>
            <a:r>
              <a:rPr lang="en-US" sz="4800" dirty="0" smtClean="0"/>
              <a:t>What is “Use”?</a:t>
            </a:r>
            <a:endParaRPr lang="en-US" sz="4800" dirty="0"/>
          </a:p>
        </p:txBody>
      </p:sp>
      <p:sp>
        <p:nvSpPr>
          <p:cNvPr id="4" name="Text Placeholder 3"/>
          <p:cNvSpPr>
            <a:spLocks noGrp="1"/>
          </p:cNvSpPr>
          <p:nvPr>
            <p:ph type="body" sz="quarter" idx="14"/>
          </p:nvPr>
        </p:nvSpPr>
        <p:spPr/>
        <p:txBody>
          <a:bodyPr>
            <a:normAutofit lnSpcReduction="10000"/>
          </a:bodyPr>
          <a:lstStyle/>
          <a:p>
            <a:r>
              <a:rPr lang="en-US" dirty="0" smtClean="0"/>
              <a:t>Use and Outcomes</a:t>
            </a:r>
            <a:endParaRPr lang="en-US" dirty="0"/>
          </a:p>
        </p:txBody>
      </p:sp>
      <p:pic>
        <p:nvPicPr>
          <p:cNvPr id="6" name="Picture Placeholder 5" descr="shutterstock_76152667-1.jpg"/>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1006349" y="2455028"/>
            <a:ext cx="2553912" cy="22777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27975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4664731" y="1335246"/>
            <a:ext cx="4225557" cy="2453371"/>
          </a:xfrm>
        </p:spPr>
        <p:txBody>
          <a:bodyPr>
            <a:normAutofit lnSpcReduction="10000"/>
          </a:bodyPr>
          <a:lstStyle/>
          <a:p>
            <a:r>
              <a:rPr lang="en-US" sz="2800" dirty="0" smtClean="0"/>
              <a:t>• An Ambiguous Word</a:t>
            </a:r>
            <a:endParaRPr lang="en-US" sz="2800" dirty="0"/>
          </a:p>
          <a:p>
            <a:r>
              <a:rPr lang="en-US" sz="2800" dirty="0"/>
              <a:t>• </a:t>
            </a:r>
            <a:r>
              <a:rPr lang="en-US" sz="2800" dirty="0" smtClean="0"/>
              <a:t>Limited Observations</a:t>
            </a:r>
          </a:p>
          <a:p>
            <a:r>
              <a:rPr lang="en-US" sz="2800" dirty="0" smtClean="0"/>
              <a:t>• Effects or Applications</a:t>
            </a:r>
            <a:endParaRPr lang="en-US" sz="2800" dirty="0"/>
          </a:p>
          <a:p>
            <a:r>
              <a:rPr lang="en-US" sz="2800" dirty="0" smtClean="0"/>
              <a:t>   Rarely Measured in Past</a:t>
            </a:r>
            <a:endParaRPr lang="en-US" sz="2800" dirty="0"/>
          </a:p>
        </p:txBody>
      </p:sp>
      <p:sp>
        <p:nvSpPr>
          <p:cNvPr id="3" name="Title 2"/>
          <p:cNvSpPr>
            <a:spLocks noGrp="1"/>
          </p:cNvSpPr>
          <p:nvPr>
            <p:ph type="ctrTitle"/>
          </p:nvPr>
        </p:nvSpPr>
        <p:spPr/>
        <p:txBody>
          <a:bodyPr/>
          <a:lstStyle/>
          <a:p>
            <a:r>
              <a:rPr lang="en-US" sz="4800" dirty="0" smtClean="0"/>
              <a:t>What is “Use”?</a:t>
            </a:r>
            <a:endParaRPr lang="en-US" sz="4800" dirty="0"/>
          </a:p>
        </p:txBody>
      </p:sp>
      <p:sp>
        <p:nvSpPr>
          <p:cNvPr id="4" name="Text Placeholder 3"/>
          <p:cNvSpPr>
            <a:spLocks noGrp="1"/>
          </p:cNvSpPr>
          <p:nvPr>
            <p:ph type="body" sz="quarter" idx="14"/>
          </p:nvPr>
        </p:nvSpPr>
        <p:spPr/>
        <p:txBody>
          <a:bodyPr>
            <a:normAutofit lnSpcReduction="10000"/>
          </a:bodyPr>
          <a:lstStyle/>
          <a:p>
            <a:r>
              <a:rPr lang="en-US" dirty="0" smtClean="0"/>
              <a:t>Use and Outcomes</a:t>
            </a:r>
            <a:endParaRPr lang="en-US" dirty="0"/>
          </a:p>
        </p:txBody>
      </p:sp>
      <p:pic>
        <p:nvPicPr>
          <p:cNvPr id="6" name="Picture Placeholder 5" descr="shutterstock_76152667-1.jpg"/>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1102193" y="2455028"/>
            <a:ext cx="2500174" cy="2229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9115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4640993" y="1335246"/>
            <a:ext cx="4189948" cy="2676877"/>
          </a:xfrm>
        </p:spPr>
        <p:txBody>
          <a:bodyPr>
            <a:normAutofit fontScale="92500"/>
          </a:bodyPr>
          <a:lstStyle/>
          <a:p>
            <a:r>
              <a:rPr lang="en-US" sz="2800" dirty="0" smtClean="0"/>
              <a:t>• An Ambiguous Word</a:t>
            </a:r>
            <a:endParaRPr lang="en-US" sz="2800" dirty="0"/>
          </a:p>
          <a:p>
            <a:r>
              <a:rPr lang="en-US" sz="2800" dirty="0"/>
              <a:t>• </a:t>
            </a:r>
            <a:r>
              <a:rPr lang="en-US" sz="2800" dirty="0" smtClean="0"/>
              <a:t>Limited Observations</a:t>
            </a:r>
          </a:p>
          <a:p>
            <a:r>
              <a:rPr lang="en-US" sz="2800" dirty="0" smtClean="0"/>
              <a:t>• Effects or Application</a:t>
            </a:r>
            <a:endParaRPr lang="en-US" sz="2800" dirty="0"/>
          </a:p>
          <a:p>
            <a:r>
              <a:rPr lang="en-US" sz="2800" dirty="0" smtClean="0"/>
              <a:t>   Rarely Measured in Past</a:t>
            </a:r>
            <a:endParaRPr lang="en-US" sz="2800" dirty="0"/>
          </a:p>
          <a:p>
            <a:r>
              <a:rPr lang="en-US" sz="2800" dirty="0" smtClean="0"/>
              <a:t>• But More Common Now</a:t>
            </a:r>
            <a:endParaRPr lang="en-US" sz="2800" dirty="0"/>
          </a:p>
        </p:txBody>
      </p:sp>
      <p:sp>
        <p:nvSpPr>
          <p:cNvPr id="3" name="Title 2"/>
          <p:cNvSpPr>
            <a:spLocks noGrp="1"/>
          </p:cNvSpPr>
          <p:nvPr>
            <p:ph type="ctrTitle"/>
          </p:nvPr>
        </p:nvSpPr>
        <p:spPr/>
        <p:txBody>
          <a:bodyPr/>
          <a:lstStyle/>
          <a:p>
            <a:r>
              <a:rPr lang="en-US" sz="4800" dirty="0" smtClean="0"/>
              <a:t>What is “Use”?</a:t>
            </a:r>
            <a:endParaRPr lang="en-US" sz="4800" dirty="0"/>
          </a:p>
        </p:txBody>
      </p:sp>
      <p:sp>
        <p:nvSpPr>
          <p:cNvPr id="4" name="Text Placeholder 3"/>
          <p:cNvSpPr>
            <a:spLocks noGrp="1"/>
          </p:cNvSpPr>
          <p:nvPr>
            <p:ph type="body" sz="quarter" idx="14"/>
          </p:nvPr>
        </p:nvSpPr>
        <p:spPr/>
        <p:txBody>
          <a:bodyPr>
            <a:normAutofit lnSpcReduction="10000"/>
          </a:bodyPr>
          <a:lstStyle/>
          <a:p>
            <a:r>
              <a:rPr lang="en-US" dirty="0" smtClean="0"/>
              <a:t>Use and Outcomes</a:t>
            </a:r>
            <a:endParaRPr lang="en-US" dirty="0"/>
          </a:p>
        </p:txBody>
      </p:sp>
      <p:pic>
        <p:nvPicPr>
          <p:cNvPr id="6" name="Picture Placeholder 5" descr="shutterstock_76152667-1.jpg"/>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922487" y="2359175"/>
            <a:ext cx="2647953" cy="236159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59692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352823"/>
            <a:ext cx="6508951" cy="4992221"/>
          </a:xfrm>
        </p:spPr>
        <p:txBody>
          <a:bodyPr>
            <a:normAutofit fontScale="92500" lnSpcReduction="10000"/>
          </a:bodyPr>
          <a:lstStyle/>
          <a:p>
            <a:pPr marL="0" indent="0">
              <a:buNone/>
            </a:pPr>
            <a:r>
              <a:rPr lang="en-US" dirty="0" smtClean="0"/>
              <a:t> </a:t>
            </a:r>
            <a:r>
              <a:rPr lang="en-US" sz="2000" dirty="0" smtClean="0"/>
              <a:t>QUANTITATIVE MEASURES, e.g., </a:t>
            </a:r>
          </a:p>
          <a:p>
            <a:pPr marL="0" indent="0">
              <a:buNone/>
            </a:pPr>
            <a:r>
              <a:rPr lang="en-US" dirty="0" smtClean="0">
                <a:sym typeface="Wingdings"/>
              </a:rPr>
              <a:t>• </a:t>
            </a:r>
            <a:r>
              <a:rPr lang="en-US" dirty="0">
                <a:sym typeface="Wingdings"/>
              </a:rPr>
              <a:t>Y</a:t>
            </a:r>
            <a:r>
              <a:rPr lang="en-US" dirty="0" smtClean="0"/>
              <a:t>es-No </a:t>
            </a:r>
            <a:r>
              <a:rPr lang="en-US" dirty="0"/>
              <a:t>R</a:t>
            </a:r>
            <a:r>
              <a:rPr lang="en-US" dirty="0" smtClean="0"/>
              <a:t>esponses </a:t>
            </a:r>
            <a:r>
              <a:rPr lang="en-US" dirty="0"/>
              <a:t>to </a:t>
            </a:r>
            <a:r>
              <a:rPr lang="en-US" dirty="0" smtClean="0"/>
              <a:t>Items like </a:t>
            </a:r>
          </a:p>
          <a:p>
            <a:pPr marL="0" indent="0">
              <a:buNone/>
            </a:pPr>
            <a:r>
              <a:rPr lang="en-US" dirty="0" smtClean="0"/>
              <a:t>“</a:t>
            </a:r>
            <a:r>
              <a:rPr lang="en-US" dirty="0"/>
              <a:t>I learned something new” or “I was reassured.” </a:t>
            </a:r>
            <a:endParaRPr lang="en-US" dirty="0">
              <a:sym typeface="Wingdings"/>
            </a:endParaRPr>
          </a:p>
          <a:p>
            <a:pPr marL="0" indent="0">
              <a:buNone/>
            </a:pPr>
            <a:r>
              <a:rPr lang="en-US" dirty="0" smtClean="0"/>
              <a:t>• Scalar Responses </a:t>
            </a:r>
            <a:r>
              <a:rPr lang="en-US" dirty="0"/>
              <a:t>to </a:t>
            </a:r>
            <a:r>
              <a:rPr lang="en-US" dirty="0" smtClean="0"/>
              <a:t>Statements </a:t>
            </a:r>
            <a:r>
              <a:rPr lang="en-US" dirty="0"/>
              <a:t>like “I tried to </a:t>
            </a:r>
            <a:r>
              <a:rPr lang="en-US" dirty="0" smtClean="0"/>
              <a:t>    relate </a:t>
            </a:r>
            <a:r>
              <a:rPr lang="en-US" dirty="0"/>
              <a:t>what I read to my own </a:t>
            </a:r>
            <a:r>
              <a:rPr lang="en-US" dirty="0" smtClean="0"/>
              <a:t>experience.” </a:t>
            </a:r>
          </a:p>
          <a:p>
            <a:pPr marL="0" indent="0">
              <a:buNone/>
            </a:pPr>
            <a:endParaRPr lang="en-US" dirty="0" smtClean="0"/>
          </a:p>
          <a:p>
            <a:pPr marL="0" indent="0">
              <a:buNone/>
            </a:pPr>
            <a:r>
              <a:rPr lang="en-US" dirty="0"/>
              <a:t> </a:t>
            </a:r>
            <a:r>
              <a:rPr lang="en-US" sz="2000" dirty="0" smtClean="0"/>
              <a:t>QUALITATIVE  QUOTATIONS, </a:t>
            </a:r>
            <a:r>
              <a:rPr lang="en-US" sz="2000" dirty="0"/>
              <a:t>e.g., </a:t>
            </a:r>
          </a:p>
          <a:p>
            <a:pPr marL="0" indent="0">
              <a:buNone/>
            </a:pPr>
            <a:r>
              <a:rPr lang="en-US" sz="2800" dirty="0">
                <a:sym typeface="Wingdings"/>
              </a:rPr>
              <a:t>• </a:t>
            </a:r>
            <a:r>
              <a:rPr lang="en-US" sz="2800" dirty="0" smtClean="0">
                <a:sym typeface="Wingdings"/>
              </a:rPr>
              <a:t>“</a:t>
            </a:r>
            <a:r>
              <a:rPr lang="en-US" sz="2800" dirty="0" smtClean="0"/>
              <a:t>What she told </a:t>
            </a:r>
            <a:r>
              <a:rPr lang="en-US" sz="2800" dirty="0"/>
              <a:t>me made me feel </a:t>
            </a:r>
            <a:r>
              <a:rPr lang="en-US" sz="2800" dirty="0" smtClean="0"/>
              <a:t>better.”</a:t>
            </a:r>
          </a:p>
          <a:p>
            <a:pPr marL="0" indent="0">
              <a:buNone/>
            </a:pPr>
            <a:endParaRPr lang="en-US" dirty="0" smtClean="0"/>
          </a:p>
          <a:p>
            <a:pPr marL="0" indent="0">
              <a:buNone/>
            </a:pPr>
            <a:r>
              <a:rPr lang="en-US" sz="2000" dirty="0" smtClean="0"/>
              <a:t>RESEARCHER SUMMARIES, e.g.,</a:t>
            </a:r>
          </a:p>
          <a:p>
            <a:pPr marL="0" indent="0">
              <a:buNone/>
            </a:pPr>
            <a:r>
              <a:rPr lang="en-US" sz="2800" dirty="0" smtClean="0"/>
              <a:t>• </a:t>
            </a:r>
            <a:r>
              <a:rPr lang="en-US" sz="2800" dirty="0"/>
              <a:t>“The student’s essay showed how she had paraphrased the material she read.”</a:t>
            </a:r>
          </a:p>
          <a:p>
            <a:pPr marL="0" indent="0">
              <a:buNone/>
            </a:pPr>
            <a:endParaRPr lang="en-US" dirty="0"/>
          </a:p>
        </p:txBody>
      </p:sp>
      <p:sp>
        <p:nvSpPr>
          <p:cNvPr id="3" name="Text Placeholder 2"/>
          <p:cNvSpPr>
            <a:spLocks noGrp="1"/>
          </p:cNvSpPr>
          <p:nvPr>
            <p:ph type="body" sz="quarter" idx="14"/>
          </p:nvPr>
        </p:nvSpPr>
        <p:spPr>
          <a:xfrm>
            <a:off x="7234689" y="5136042"/>
            <a:ext cx="1587549" cy="954804"/>
          </a:xfrm>
        </p:spPr>
        <p:txBody>
          <a:bodyPr>
            <a:normAutofit/>
          </a:bodyPr>
          <a:lstStyle/>
          <a:p>
            <a:r>
              <a:rPr lang="en-US" dirty="0" smtClean="0"/>
              <a:t>What We Looked For</a:t>
            </a:r>
            <a:endParaRPr lang="en-US" dirty="0"/>
          </a:p>
        </p:txBody>
      </p:sp>
    </p:spTree>
    <p:extLst>
      <p:ext uri="{BB962C8B-B14F-4D97-AF65-F5344CB8AC3E}">
        <p14:creationId xmlns:p14="http://schemas.microsoft.com/office/powerpoint/2010/main" val="2049490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7484117" y="5114441"/>
            <a:ext cx="1228527" cy="976405"/>
          </a:xfrm>
        </p:spPr>
        <p:txBody>
          <a:bodyPr>
            <a:normAutofit fontScale="92500"/>
          </a:bodyPr>
          <a:lstStyle/>
          <a:p>
            <a:r>
              <a:rPr lang="en-US" sz="2400" dirty="0" smtClean="0"/>
              <a:t>Study</a:t>
            </a:r>
          </a:p>
          <a:p>
            <a:r>
              <a:rPr lang="en-US" sz="2400" dirty="0" smtClean="0"/>
              <a:t> Results</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601150060"/>
              </p:ext>
            </p:extLst>
          </p:nvPr>
        </p:nvGraphicFramePr>
        <p:xfrm>
          <a:off x="596974" y="115389"/>
          <a:ext cx="6427390" cy="6614160"/>
        </p:xfrm>
        <a:graphic>
          <a:graphicData uri="http://schemas.openxmlformats.org/drawingml/2006/table">
            <a:tbl>
              <a:tblPr firstRow="1" bandRow="1">
                <a:tableStyleId>{5C22544A-7EE6-4342-B048-85BDC9FD1C3A}</a:tableStyleId>
              </a:tblPr>
              <a:tblGrid>
                <a:gridCol w="1873766"/>
                <a:gridCol w="1498133"/>
                <a:gridCol w="1553530"/>
                <a:gridCol w="1501961"/>
              </a:tblGrid>
              <a:tr h="566422">
                <a:tc>
                  <a:txBody>
                    <a:bodyPr/>
                    <a:lstStyle/>
                    <a:p>
                      <a:r>
                        <a:rPr lang="en-US" sz="1900" dirty="0" smtClean="0"/>
                        <a:t>Years of Samples</a:t>
                      </a:r>
                      <a:endParaRPr lang="en-US" sz="1900" dirty="0"/>
                    </a:p>
                  </a:txBody>
                  <a:tcPr>
                    <a:solidFill>
                      <a:srgbClr val="D77E32"/>
                    </a:solidFill>
                  </a:tcPr>
                </a:tc>
                <a:tc>
                  <a:txBody>
                    <a:bodyPr/>
                    <a:lstStyle/>
                    <a:p>
                      <a:r>
                        <a:rPr lang="en-US" sz="1900" dirty="0" smtClean="0"/>
                        <a:t>Number of Full Articles</a:t>
                      </a:r>
                      <a:endParaRPr lang="en-US" sz="1900" dirty="0"/>
                    </a:p>
                  </a:txBody>
                  <a:tcPr>
                    <a:solidFill>
                      <a:srgbClr val="D77E32"/>
                    </a:solidFill>
                  </a:tcPr>
                </a:tc>
                <a:tc>
                  <a:txBody>
                    <a:bodyPr/>
                    <a:lstStyle/>
                    <a:p>
                      <a:r>
                        <a:rPr lang="en-US" sz="1900" dirty="0" smtClean="0"/>
                        <a:t>Number of Studies</a:t>
                      </a:r>
                      <a:endParaRPr lang="en-US" sz="1900" dirty="0"/>
                    </a:p>
                  </a:txBody>
                  <a:tcPr>
                    <a:solidFill>
                      <a:srgbClr val="D77E32"/>
                    </a:solidFill>
                  </a:tcPr>
                </a:tc>
                <a:tc>
                  <a:txBody>
                    <a:bodyPr/>
                    <a:lstStyle/>
                    <a:p>
                      <a:r>
                        <a:rPr lang="en-US" sz="1900" dirty="0" smtClean="0"/>
                        <a:t>%  Observed Outcomes</a:t>
                      </a:r>
                      <a:endParaRPr lang="en-US" sz="1900" dirty="0"/>
                    </a:p>
                  </a:txBody>
                  <a:tcPr>
                    <a:solidFill>
                      <a:srgbClr val="D77E32"/>
                    </a:solidFill>
                  </a:tcPr>
                </a:tc>
              </a:tr>
              <a:tr h="1004112">
                <a:tc>
                  <a:txBody>
                    <a:bodyPr/>
                    <a:lstStyle/>
                    <a:p>
                      <a:endParaRPr lang="en-US" sz="2400" dirty="0" smtClean="0">
                        <a:solidFill>
                          <a:schemeClr val="bg1"/>
                        </a:solidFill>
                      </a:endParaRPr>
                    </a:p>
                    <a:p>
                      <a:r>
                        <a:rPr lang="en-US" sz="2400" dirty="0" smtClean="0">
                          <a:solidFill>
                            <a:schemeClr val="bg1"/>
                          </a:solidFill>
                        </a:rPr>
                        <a:t>  1950 - 1952</a:t>
                      </a:r>
                      <a:endParaRPr lang="en-US" sz="2400" dirty="0">
                        <a:solidFill>
                          <a:schemeClr val="bg1"/>
                        </a:solidFill>
                      </a:endParaRPr>
                    </a:p>
                  </a:txBody>
                  <a:tcPr>
                    <a:noFill/>
                  </a:tcPr>
                </a:tc>
                <a:tc>
                  <a:txBody>
                    <a:bodyPr/>
                    <a:lstStyle/>
                    <a:p>
                      <a:endParaRPr lang="en-US" sz="2400" dirty="0" smtClean="0">
                        <a:solidFill>
                          <a:schemeClr val="bg1"/>
                        </a:solidFill>
                      </a:endParaRPr>
                    </a:p>
                    <a:p>
                      <a:r>
                        <a:rPr lang="en-US" sz="2400" dirty="0" smtClean="0">
                          <a:solidFill>
                            <a:schemeClr val="bg1"/>
                          </a:solidFill>
                        </a:rPr>
                        <a:t>       124</a:t>
                      </a:r>
                      <a:endParaRPr lang="en-US" sz="2400" dirty="0">
                        <a:solidFill>
                          <a:schemeClr val="bg1"/>
                        </a:solidFill>
                      </a:endParaRPr>
                    </a:p>
                  </a:txBody>
                  <a:tcPr>
                    <a:noFill/>
                  </a:tcPr>
                </a:tc>
                <a:tc>
                  <a:txBody>
                    <a:bodyPr/>
                    <a:lstStyle/>
                    <a:p>
                      <a:endParaRPr lang="en-US" sz="2400" dirty="0" smtClean="0">
                        <a:solidFill>
                          <a:schemeClr val="bg1"/>
                        </a:solidFill>
                      </a:endParaRPr>
                    </a:p>
                    <a:p>
                      <a:r>
                        <a:rPr lang="en-US" sz="2400" dirty="0" smtClean="0">
                          <a:solidFill>
                            <a:schemeClr val="bg1"/>
                          </a:solidFill>
                        </a:rPr>
                        <a:t>         16</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0</a:t>
                      </a:r>
                    </a:p>
                    <a:p>
                      <a:endParaRPr lang="en-US" sz="2400" dirty="0"/>
                    </a:p>
                  </a:txBody>
                  <a:tcPr>
                    <a:noFill/>
                  </a:tcPr>
                </a:tc>
              </a:tr>
              <a:tr h="1004112">
                <a:tc>
                  <a:txBody>
                    <a:bodyPr/>
                    <a:lstStyle/>
                    <a:p>
                      <a:endParaRPr lang="en-US" sz="2400" dirty="0" smtClean="0">
                        <a:solidFill>
                          <a:schemeClr val="bg1"/>
                        </a:solidFill>
                      </a:endParaRPr>
                    </a:p>
                    <a:p>
                      <a:r>
                        <a:rPr lang="en-US" sz="2400" dirty="0" smtClean="0">
                          <a:solidFill>
                            <a:schemeClr val="bg1"/>
                          </a:solidFill>
                        </a:rPr>
                        <a:t>  1964 - 1966</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146</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43</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0</a:t>
                      </a:r>
                    </a:p>
                    <a:p>
                      <a:endParaRPr lang="en-US" sz="2400" dirty="0"/>
                    </a:p>
                  </a:txBody>
                  <a:tcPr>
                    <a:noFill/>
                  </a:tcPr>
                </a:tc>
              </a:tr>
              <a:tr h="1004112">
                <a:tc>
                  <a:txBody>
                    <a:bodyPr/>
                    <a:lstStyle/>
                    <a:p>
                      <a:endParaRPr lang="en-US" sz="2400" dirty="0" smtClean="0">
                        <a:solidFill>
                          <a:schemeClr val="bg1"/>
                        </a:solidFill>
                      </a:endParaRPr>
                    </a:p>
                    <a:p>
                      <a:r>
                        <a:rPr lang="en-US" sz="2400" dirty="0" smtClean="0">
                          <a:solidFill>
                            <a:schemeClr val="bg1"/>
                          </a:solidFill>
                        </a:rPr>
                        <a:t>  1979 - 1981</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214</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139</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0</a:t>
                      </a:r>
                    </a:p>
                    <a:p>
                      <a:endParaRPr lang="en-US" sz="2400" dirty="0"/>
                    </a:p>
                  </a:txBody>
                  <a:tcPr>
                    <a:noFill/>
                  </a:tcPr>
                </a:tc>
              </a:tr>
              <a:tr h="1004112">
                <a:tc>
                  <a:txBody>
                    <a:bodyPr/>
                    <a:lstStyle/>
                    <a:p>
                      <a:endParaRPr lang="en-US" sz="2400" dirty="0" smtClean="0">
                        <a:solidFill>
                          <a:schemeClr val="bg1"/>
                        </a:solidFill>
                      </a:endParaRPr>
                    </a:p>
                    <a:p>
                      <a:r>
                        <a:rPr lang="en-US" sz="2400" dirty="0" smtClean="0">
                          <a:solidFill>
                            <a:schemeClr val="bg1"/>
                          </a:solidFill>
                        </a:rPr>
                        <a:t>  1995 - 1997</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338</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218</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6.9</a:t>
                      </a:r>
                    </a:p>
                    <a:p>
                      <a:endParaRPr lang="en-US" sz="2400" dirty="0"/>
                    </a:p>
                  </a:txBody>
                  <a:tcPr>
                    <a:noFill/>
                  </a:tcPr>
                </a:tc>
              </a:tr>
              <a:tr h="1004112">
                <a:tc>
                  <a:txBody>
                    <a:bodyPr/>
                    <a:lstStyle/>
                    <a:p>
                      <a:endParaRPr lang="en-US" sz="2400" dirty="0" smtClean="0">
                        <a:solidFill>
                          <a:schemeClr val="bg1"/>
                        </a:solidFill>
                      </a:endParaRPr>
                    </a:p>
                    <a:p>
                      <a:r>
                        <a:rPr lang="en-US" sz="2400" dirty="0" smtClean="0">
                          <a:solidFill>
                            <a:schemeClr val="bg1"/>
                          </a:solidFill>
                        </a:rPr>
                        <a:t>  2011 - 2012</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569</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499</a:t>
                      </a:r>
                    </a:p>
                    <a:p>
                      <a:endParaRPr lang="en-US" sz="2400" dirty="0"/>
                    </a:p>
                  </a:txBody>
                  <a:tcPr>
                    <a:noFill/>
                  </a:tcPr>
                </a:tc>
                <a:tc>
                  <a:txBody>
                    <a:bodyPr/>
                    <a:lstStyle/>
                    <a:p>
                      <a:endParaRPr lang="en-US" sz="2400" dirty="0" smtClean="0">
                        <a:solidFill>
                          <a:schemeClr val="bg1"/>
                        </a:solidFill>
                      </a:endParaRPr>
                    </a:p>
                    <a:p>
                      <a:r>
                        <a:rPr lang="en-US" sz="2400" dirty="0" smtClean="0">
                          <a:solidFill>
                            <a:schemeClr val="bg1"/>
                          </a:solidFill>
                        </a:rPr>
                        <a:t>        8.2</a:t>
                      </a:r>
                    </a:p>
                    <a:p>
                      <a:endParaRPr lang="en-US" sz="2400" dirty="0"/>
                    </a:p>
                  </a:txBody>
                  <a:tcPr>
                    <a:noFill/>
                  </a:tcPr>
                </a:tc>
              </a:tr>
            </a:tbl>
          </a:graphicData>
        </a:graphic>
      </p:graphicFrame>
    </p:spTree>
    <p:extLst>
      <p:ext uri="{BB962C8B-B14F-4D97-AF65-F5344CB8AC3E}">
        <p14:creationId xmlns:p14="http://schemas.microsoft.com/office/powerpoint/2010/main" val="1283346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1443368"/>
            <a:ext cx="6508951" cy="3901676"/>
          </a:xfrm>
        </p:spPr>
        <p:txBody>
          <a:bodyPr>
            <a:normAutofit/>
          </a:bodyPr>
          <a:lstStyle/>
          <a:p>
            <a:pPr marL="0" indent="0">
              <a:buNone/>
            </a:pPr>
            <a:r>
              <a:rPr lang="en-US" dirty="0" smtClean="0"/>
              <a:t> </a:t>
            </a:r>
          </a:p>
          <a:p>
            <a:pPr marL="0" indent="0">
              <a:buNone/>
            </a:pPr>
            <a:r>
              <a:rPr lang="en-US" dirty="0" smtClean="0"/>
              <a:t>                               </a:t>
            </a:r>
          </a:p>
          <a:p>
            <a:pPr marL="0" indent="0">
              <a:buNone/>
            </a:pPr>
            <a:endParaRPr lang="en-US" dirty="0" smtClean="0"/>
          </a:p>
          <a:p>
            <a:pPr marL="0" indent="0">
              <a:buNone/>
            </a:pPr>
            <a:r>
              <a:rPr lang="en-US" dirty="0" smtClean="0"/>
              <a:t>         Need </a:t>
            </a:r>
            <a:r>
              <a:rPr lang="en-US" dirty="0" smtClean="0">
                <a:sym typeface="Wingdings"/>
              </a:rPr>
              <a:t> Seeking  Finding  Use</a:t>
            </a:r>
          </a:p>
          <a:p>
            <a:pPr marL="0" indent="0">
              <a:buNone/>
            </a:pPr>
            <a:endParaRPr lang="en-US" dirty="0">
              <a:sym typeface="Wingdings"/>
            </a:endParaRPr>
          </a:p>
          <a:p>
            <a:pPr marL="0" indent="0">
              <a:buNone/>
            </a:pPr>
            <a:r>
              <a:rPr lang="en-US" dirty="0"/>
              <a:t> </a:t>
            </a:r>
            <a:r>
              <a:rPr lang="en-US" dirty="0" smtClean="0"/>
              <a:t>   </a:t>
            </a:r>
            <a:endParaRPr lang="en-US" dirty="0"/>
          </a:p>
        </p:txBody>
      </p:sp>
      <p:sp>
        <p:nvSpPr>
          <p:cNvPr id="3" name="Text Placeholder 2"/>
          <p:cNvSpPr>
            <a:spLocks noGrp="1"/>
          </p:cNvSpPr>
          <p:nvPr>
            <p:ph type="body" sz="quarter" idx="14"/>
          </p:nvPr>
        </p:nvSpPr>
        <p:spPr>
          <a:xfrm>
            <a:off x="7234689" y="5136042"/>
            <a:ext cx="1587549" cy="954804"/>
          </a:xfrm>
        </p:spPr>
        <p:txBody>
          <a:bodyPr>
            <a:normAutofit lnSpcReduction="10000"/>
          </a:bodyPr>
          <a:lstStyle/>
          <a:p>
            <a:r>
              <a:rPr lang="en-US" dirty="0" smtClean="0"/>
              <a:t>Potential Explanations</a:t>
            </a:r>
            <a:endParaRPr lang="en-US" dirty="0"/>
          </a:p>
        </p:txBody>
      </p:sp>
    </p:spTree>
    <p:extLst>
      <p:ext uri="{BB962C8B-B14F-4D97-AF65-F5344CB8AC3E}">
        <p14:creationId xmlns:p14="http://schemas.microsoft.com/office/powerpoint/2010/main" val="147196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1443368"/>
            <a:ext cx="6508951" cy="3901676"/>
          </a:xfrm>
        </p:spPr>
        <p:txBody>
          <a:bodyPr>
            <a:normAutofit/>
          </a:bodyPr>
          <a:lstStyle/>
          <a:p>
            <a:pPr marL="0" indent="0">
              <a:buNone/>
            </a:pPr>
            <a:r>
              <a:rPr lang="en-US" dirty="0" smtClean="0"/>
              <a:t> </a:t>
            </a:r>
          </a:p>
          <a:p>
            <a:pPr marL="0" indent="0">
              <a:buNone/>
            </a:pPr>
            <a:r>
              <a:rPr lang="en-US" dirty="0" smtClean="0"/>
              <a:t>                                 </a:t>
            </a:r>
            <a:r>
              <a:rPr lang="en-US" b="1" dirty="0" smtClean="0"/>
              <a:t>THEN:</a:t>
            </a:r>
          </a:p>
          <a:p>
            <a:pPr marL="0" indent="0">
              <a:buNone/>
            </a:pPr>
            <a:r>
              <a:rPr lang="en-US" dirty="0" smtClean="0"/>
              <a:t>         Need </a:t>
            </a:r>
            <a:r>
              <a:rPr lang="en-US" dirty="0" smtClean="0">
                <a:sym typeface="Wingdings"/>
              </a:rPr>
              <a:t> Seeking  Finding  Use</a:t>
            </a:r>
          </a:p>
          <a:p>
            <a:pPr marL="0" indent="0">
              <a:buNone/>
            </a:pPr>
            <a:endParaRPr lang="en-US" dirty="0">
              <a:sym typeface="Wingdings"/>
            </a:endParaRPr>
          </a:p>
          <a:p>
            <a:pPr marL="0" indent="0">
              <a:buNone/>
            </a:pPr>
            <a:r>
              <a:rPr lang="en-US" dirty="0"/>
              <a:t> </a:t>
            </a:r>
            <a:r>
              <a:rPr lang="en-US" dirty="0" smtClean="0"/>
              <a:t>                                </a:t>
            </a:r>
            <a:r>
              <a:rPr lang="en-US" b="1" dirty="0" smtClean="0"/>
              <a:t> NOW:</a:t>
            </a:r>
            <a:endParaRPr lang="en-US" b="1" dirty="0"/>
          </a:p>
          <a:p>
            <a:pPr marL="0" indent="0">
              <a:buNone/>
            </a:pPr>
            <a:r>
              <a:rPr lang="en-US" dirty="0" smtClean="0"/>
              <a:t>Need </a:t>
            </a:r>
            <a:r>
              <a:rPr lang="en-US" dirty="0" smtClean="0">
                <a:sym typeface="Wingdings"/>
              </a:rPr>
              <a:t>Seeking Finding Use Outcome</a:t>
            </a:r>
            <a:endParaRPr lang="en-US" dirty="0"/>
          </a:p>
        </p:txBody>
      </p:sp>
      <p:sp>
        <p:nvSpPr>
          <p:cNvPr id="3" name="Text Placeholder 2"/>
          <p:cNvSpPr>
            <a:spLocks noGrp="1"/>
          </p:cNvSpPr>
          <p:nvPr>
            <p:ph type="body" sz="quarter" idx="14"/>
          </p:nvPr>
        </p:nvSpPr>
        <p:spPr>
          <a:xfrm>
            <a:off x="7234689" y="5136042"/>
            <a:ext cx="1587549" cy="954804"/>
          </a:xfrm>
        </p:spPr>
        <p:txBody>
          <a:bodyPr>
            <a:normAutofit lnSpcReduction="10000"/>
          </a:bodyPr>
          <a:lstStyle/>
          <a:p>
            <a:r>
              <a:rPr lang="en-US" dirty="0" smtClean="0"/>
              <a:t>Potential Explanations</a:t>
            </a:r>
            <a:endParaRPr lang="en-US" dirty="0"/>
          </a:p>
        </p:txBody>
      </p:sp>
    </p:spTree>
    <p:extLst>
      <p:ext uri="{BB962C8B-B14F-4D97-AF65-F5344CB8AC3E}">
        <p14:creationId xmlns:p14="http://schemas.microsoft.com/office/powerpoint/2010/main" val="588378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1443368"/>
            <a:ext cx="6508951" cy="3901676"/>
          </a:xfrm>
        </p:spPr>
        <p:txBody>
          <a:bodyPr>
            <a:normAutofit/>
          </a:bodyPr>
          <a:lstStyle/>
          <a:p>
            <a:pPr marL="0" indent="0" algn="ctr">
              <a:buNone/>
            </a:pPr>
            <a:endParaRPr lang="en-US" sz="2800" dirty="0" smtClean="0"/>
          </a:p>
          <a:p>
            <a:pPr marL="0" indent="0" algn="ctr">
              <a:buNone/>
            </a:pPr>
            <a:r>
              <a:rPr lang="en-US" sz="2800" dirty="0" smtClean="0"/>
              <a:t>Observing </a:t>
            </a:r>
            <a:r>
              <a:rPr lang="en-US" sz="2800" dirty="0" smtClean="0">
                <a:sym typeface="Wingdings"/>
              </a:rPr>
              <a:t>Outcomes is Difficult</a:t>
            </a:r>
          </a:p>
          <a:p>
            <a:pPr marL="0" indent="0" algn="ctr">
              <a:buNone/>
            </a:pPr>
            <a:endParaRPr lang="en-US" sz="2800" dirty="0">
              <a:sym typeface="Wingdings"/>
            </a:endParaRPr>
          </a:p>
          <a:p>
            <a:pPr marL="0" indent="0" algn="ctr">
              <a:buNone/>
            </a:pPr>
            <a:r>
              <a:rPr lang="en-US" sz="2800" dirty="0" smtClean="0">
                <a:sym typeface="Wingdings"/>
              </a:rPr>
              <a:t>Qualitative Methods </a:t>
            </a:r>
            <a:r>
              <a:rPr lang="en-US" sz="2800" dirty="0">
                <a:sym typeface="Wingdings"/>
              </a:rPr>
              <a:t>a</a:t>
            </a:r>
            <a:r>
              <a:rPr lang="en-US" sz="2800" dirty="0" smtClean="0">
                <a:sym typeface="Wingdings"/>
              </a:rPr>
              <a:t>re Better-Suited </a:t>
            </a:r>
          </a:p>
          <a:p>
            <a:pPr marL="0" indent="0" algn="ctr">
              <a:buNone/>
            </a:pPr>
            <a:endParaRPr lang="en-US" sz="2800" dirty="0">
              <a:sym typeface="Wingdings"/>
            </a:endParaRPr>
          </a:p>
          <a:p>
            <a:pPr marL="0" indent="0" algn="ctr">
              <a:buNone/>
            </a:pPr>
            <a:r>
              <a:rPr lang="en-US" sz="2800" dirty="0" smtClean="0">
                <a:sym typeface="Wingdings"/>
              </a:rPr>
              <a:t>They were Not Popular Until the 1980s</a:t>
            </a:r>
            <a:endParaRPr lang="en-US" sz="2800" dirty="0"/>
          </a:p>
        </p:txBody>
      </p:sp>
      <p:sp>
        <p:nvSpPr>
          <p:cNvPr id="3" name="Text Placeholder 2"/>
          <p:cNvSpPr>
            <a:spLocks noGrp="1"/>
          </p:cNvSpPr>
          <p:nvPr>
            <p:ph type="body" sz="quarter" idx="14"/>
          </p:nvPr>
        </p:nvSpPr>
        <p:spPr>
          <a:xfrm>
            <a:off x="7234689" y="5136042"/>
            <a:ext cx="1587549" cy="954804"/>
          </a:xfrm>
        </p:spPr>
        <p:txBody>
          <a:bodyPr>
            <a:normAutofit lnSpcReduction="10000"/>
          </a:bodyPr>
          <a:lstStyle/>
          <a:p>
            <a:r>
              <a:rPr lang="en-US" dirty="0" smtClean="0"/>
              <a:t>Potential Explanations</a:t>
            </a:r>
            <a:endParaRPr lang="en-US" dirty="0"/>
          </a:p>
        </p:txBody>
      </p:sp>
    </p:spTree>
    <p:extLst>
      <p:ext uri="{BB962C8B-B14F-4D97-AF65-F5344CB8AC3E}">
        <p14:creationId xmlns:p14="http://schemas.microsoft.com/office/powerpoint/2010/main" val="15783216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1443368"/>
            <a:ext cx="6508951" cy="3901676"/>
          </a:xfrm>
        </p:spPr>
        <p:txBody>
          <a:bodyPr>
            <a:normAutofit fontScale="92500"/>
          </a:bodyPr>
          <a:lstStyle/>
          <a:p>
            <a:pPr marL="0" indent="0">
              <a:buNone/>
            </a:pPr>
            <a:r>
              <a:rPr lang="en-US" dirty="0" smtClean="0"/>
              <a:t> </a:t>
            </a:r>
          </a:p>
          <a:p>
            <a:pPr marL="0" indent="0">
              <a:lnSpc>
                <a:spcPct val="150000"/>
              </a:lnSpc>
              <a:buNone/>
            </a:pPr>
            <a:r>
              <a:rPr lang="en-US" dirty="0" smtClean="0"/>
              <a:t>              </a:t>
            </a:r>
            <a:r>
              <a:rPr lang="en-US" sz="2800" dirty="0" smtClean="0"/>
              <a:t>Another Potential Explanation: </a:t>
            </a:r>
          </a:p>
          <a:p>
            <a:pPr marL="0" indent="0">
              <a:buNone/>
            </a:pPr>
            <a:r>
              <a:rPr lang="en-US" sz="2800" dirty="0"/>
              <a:t> 	</a:t>
            </a:r>
            <a:r>
              <a:rPr lang="en-US" sz="2800" b="1" dirty="0"/>
              <a:t>Pressure from External Environment</a:t>
            </a:r>
          </a:p>
          <a:p>
            <a:pPr marL="0" indent="0">
              <a:buNone/>
            </a:pPr>
            <a:endParaRPr lang="en-US" sz="2800" dirty="0"/>
          </a:p>
          <a:p>
            <a:pPr marL="0" indent="0">
              <a:lnSpc>
                <a:spcPct val="130000"/>
              </a:lnSpc>
              <a:buNone/>
            </a:pPr>
            <a:r>
              <a:rPr lang="en-US" sz="2800" dirty="0" smtClean="0"/>
              <a:t>   • Parent/Funding Agencies of Libraries</a:t>
            </a:r>
          </a:p>
          <a:p>
            <a:pPr marL="0" indent="0">
              <a:lnSpc>
                <a:spcPct val="130000"/>
              </a:lnSpc>
              <a:buNone/>
            </a:pPr>
            <a:r>
              <a:rPr lang="en-US" sz="2800" dirty="0" smtClean="0"/>
              <a:t>      Want Better Results and Justifications</a:t>
            </a:r>
          </a:p>
          <a:p>
            <a:pPr marL="0" indent="0">
              <a:buNone/>
            </a:pPr>
            <a:endParaRPr lang="en-US" dirty="0"/>
          </a:p>
        </p:txBody>
      </p:sp>
      <p:sp>
        <p:nvSpPr>
          <p:cNvPr id="3" name="Text Placeholder 2"/>
          <p:cNvSpPr>
            <a:spLocks noGrp="1"/>
          </p:cNvSpPr>
          <p:nvPr>
            <p:ph type="body" sz="quarter" idx="14"/>
          </p:nvPr>
        </p:nvSpPr>
        <p:spPr>
          <a:xfrm>
            <a:off x="7234689" y="5136042"/>
            <a:ext cx="1587549" cy="954804"/>
          </a:xfrm>
        </p:spPr>
        <p:txBody>
          <a:bodyPr>
            <a:normAutofit lnSpcReduction="10000"/>
          </a:bodyPr>
          <a:lstStyle/>
          <a:p>
            <a:r>
              <a:rPr lang="en-US" dirty="0" smtClean="0"/>
              <a:t>Potential Explanations</a:t>
            </a:r>
            <a:endParaRPr lang="en-US" dirty="0"/>
          </a:p>
        </p:txBody>
      </p:sp>
    </p:spTree>
    <p:extLst>
      <p:ext uri="{BB962C8B-B14F-4D97-AF65-F5344CB8AC3E}">
        <p14:creationId xmlns:p14="http://schemas.microsoft.com/office/powerpoint/2010/main" val="2414741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1443368"/>
            <a:ext cx="6508951" cy="3901676"/>
          </a:xfrm>
        </p:spPr>
        <p:txBody>
          <a:bodyPr>
            <a:normAutofit fontScale="92500"/>
          </a:bodyPr>
          <a:lstStyle/>
          <a:p>
            <a:pPr marL="0" indent="0">
              <a:buNone/>
            </a:pPr>
            <a:r>
              <a:rPr lang="en-US" dirty="0" smtClean="0"/>
              <a:t> 	</a:t>
            </a:r>
            <a:r>
              <a:rPr lang="en-US" sz="2800" b="1" dirty="0" smtClean="0"/>
              <a:t>Pressure from External Environment</a:t>
            </a:r>
          </a:p>
          <a:p>
            <a:pPr marL="0" indent="0">
              <a:buNone/>
            </a:pPr>
            <a:endParaRPr lang="en-US" dirty="0"/>
          </a:p>
          <a:p>
            <a:pPr marL="0" indent="0">
              <a:lnSpc>
                <a:spcPct val="130000"/>
              </a:lnSpc>
              <a:buNone/>
            </a:pPr>
            <a:r>
              <a:rPr lang="en-US" dirty="0" smtClean="0"/>
              <a:t>    • Parent/Funding Agencies of Libraries</a:t>
            </a:r>
          </a:p>
          <a:p>
            <a:pPr marL="0" indent="0">
              <a:lnSpc>
                <a:spcPct val="130000"/>
              </a:lnSpc>
              <a:buNone/>
            </a:pPr>
            <a:r>
              <a:rPr lang="en-US" dirty="0" smtClean="0"/>
              <a:t>      Want Better Results and Justifications</a:t>
            </a:r>
          </a:p>
          <a:p>
            <a:pPr marL="0" indent="0">
              <a:lnSpc>
                <a:spcPct val="120000"/>
              </a:lnSpc>
              <a:buNone/>
            </a:pPr>
            <a:endParaRPr lang="en-US" dirty="0"/>
          </a:p>
          <a:p>
            <a:pPr marL="0" indent="0">
              <a:lnSpc>
                <a:spcPct val="140000"/>
              </a:lnSpc>
              <a:buNone/>
            </a:pPr>
            <a:r>
              <a:rPr lang="en-US" dirty="0"/>
              <a:t>    </a:t>
            </a:r>
            <a:r>
              <a:rPr lang="en-US" b="1" dirty="0"/>
              <a:t>• </a:t>
            </a:r>
            <a:r>
              <a:rPr lang="en-US" b="1" dirty="0" smtClean="0"/>
              <a:t>LIS Scholars Face Similar Pressure, </a:t>
            </a:r>
            <a:r>
              <a:rPr lang="en-US" b="1" dirty="0"/>
              <a:t>P</a:t>
            </a:r>
            <a:r>
              <a:rPr lang="en-US" b="1" dirty="0" smtClean="0"/>
              <a:t>lus 	Competition from Other Disciplines</a:t>
            </a:r>
            <a:endParaRPr lang="en-US" b="1" dirty="0"/>
          </a:p>
          <a:p>
            <a:pPr marL="0" indent="0">
              <a:buNone/>
            </a:pPr>
            <a:endParaRPr lang="en-US" dirty="0" smtClean="0"/>
          </a:p>
          <a:p>
            <a:pPr marL="0" indent="0">
              <a:buNone/>
            </a:pPr>
            <a:endParaRPr lang="en-US" dirty="0"/>
          </a:p>
        </p:txBody>
      </p:sp>
      <p:sp>
        <p:nvSpPr>
          <p:cNvPr id="3" name="Text Placeholder 2"/>
          <p:cNvSpPr>
            <a:spLocks noGrp="1"/>
          </p:cNvSpPr>
          <p:nvPr>
            <p:ph type="body" sz="quarter" idx="14"/>
          </p:nvPr>
        </p:nvSpPr>
        <p:spPr>
          <a:xfrm>
            <a:off x="7234689" y="5136042"/>
            <a:ext cx="1587549" cy="954804"/>
          </a:xfrm>
        </p:spPr>
        <p:txBody>
          <a:bodyPr>
            <a:normAutofit lnSpcReduction="10000"/>
          </a:bodyPr>
          <a:lstStyle/>
          <a:p>
            <a:r>
              <a:rPr lang="en-US" dirty="0" smtClean="0"/>
              <a:t>Potential Explanations</a:t>
            </a:r>
            <a:endParaRPr lang="en-US" dirty="0"/>
          </a:p>
        </p:txBody>
      </p:sp>
    </p:spTree>
    <p:extLst>
      <p:ext uri="{BB962C8B-B14F-4D97-AF65-F5344CB8AC3E}">
        <p14:creationId xmlns:p14="http://schemas.microsoft.com/office/powerpoint/2010/main" val="3330715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descr="shutterstock_76152667-1.jpg"/>
          <p:cNvPicPr>
            <a:picLocks noGrp="1" noChangeAspect="1"/>
          </p:cNvPicPr>
          <p:nvPr>
            <p:ph type="pic" sz="quarter" idx="15"/>
          </p:nvPr>
        </p:nvPicPr>
        <p:blipFill rotWithShape="1">
          <a:blip r:embed="rId3" cstate="email">
            <a:extLst>
              <a:ext uri="{28A0092B-C50C-407E-A947-70E740481C1C}">
                <a14:useLocalDpi xmlns:a14="http://schemas.microsoft.com/office/drawing/2010/main"/>
              </a:ext>
            </a:extLst>
          </a:blip>
          <a:srcRect/>
          <a:stretch/>
        </p:blipFill>
        <p:spPr>
          <a:xfrm>
            <a:off x="734718" y="479267"/>
            <a:ext cx="3446985" cy="25166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Placeholder 6" descr="shutterstock_62484094-1.jpg"/>
          <p:cNvPicPr>
            <a:picLocks noGrp="1" noChangeAspect="1"/>
          </p:cNvPicPr>
          <p:nvPr>
            <p:ph type="pic" sz="quarter" idx="16"/>
          </p:nvPr>
        </p:nvPicPr>
        <p:blipFill rotWithShape="1">
          <a:blip r:embed="rId4" cstate="email">
            <a:extLst>
              <a:ext uri="{28A0092B-C50C-407E-A947-70E740481C1C}">
                <a14:useLocalDpi xmlns:a14="http://schemas.microsoft.com/office/drawing/2010/main"/>
              </a:ext>
            </a:extLst>
          </a:blip>
          <a:srcRect/>
          <a:stretch/>
        </p:blipFill>
        <p:spPr>
          <a:xfrm>
            <a:off x="5375741" y="3642206"/>
            <a:ext cx="3057762" cy="23725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Subtitle 2"/>
          <p:cNvSpPr>
            <a:spLocks noGrp="1"/>
          </p:cNvSpPr>
          <p:nvPr>
            <p:ph type="subTitle" idx="13"/>
          </p:nvPr>
        </p:nvSpPr>
        <p:spPr>
          <a:xfrm>
            <a:off x="4754954" y="345339"/>
            <a:ext cx="4109670" cy="2935214"/>
          </a:xfrm>
        </p:spPr>
        <p:txBody>
          <a:bodyPr>
            <a:noAutofit/>
          </a:bodyPr>
          <a:lstStyle/>
          <a:p>
            <a:pPr algn="l">
              <a:lnSpc>
                <a:spcPct val="140000"/>
              </a:lnSpc>
            </a:pPr>
            <a:r>
              <a:rPr lang="en-US" sz="2800" dirty="0"/>
              <a:t>• 3 Eras of User </a:t>
            </a:r>
            <a:r>
              <a:rPr lang="en-US" sz="2800" dirty="0" smtClean="0"/>
              <a:t>Studies</a:t>
            </a:r>
          </a:p>
          <a:p>
            <a:pPr algn="l">
              <a:lnSpc>
                <a:spcPct val="140000"/>
              </a:lnSpc>
            </a:pPr>
            <a:r>
              <a:rPr lang="en-US" sz="2800" dirty="0" smtClean="0"/>
              <a:t>• Observing </a:t>
            </a:r>
            <a:r>
              <a:rPr lang="en-US" sz="2800" dirty="0"/>
              <a:t>Outcomes</a:t>
            </a:r>
          </a:p>
          <a:p>
            <a:pPr algn="l">
              <a:lnSpc>
                <a:spcPct val="140000"/>
              </a:lnSpc>
            </a:pPr>
            <a:r>
              <a:rPr lang="en-US" sz="2800" dirty="0"/>
              <a:t>• Trends in </a:t>
            </a:r>
            <a:r>
              <a:rPr lang="en-US" sz="2800" dirty="0" smtClean="0"/>
              <a:t>Studying Use </a:t>
            </a:r>
          </a:p>
          <a:p>
            <a:pPr algn="l">
              <a:lnSpc>
                <a:spcPct val="140000"/>
              </a:lnSpc>
            </a:pPr>
            <a:r>
              <a:rPr lang="en-US" sz="2800" dirty="0" smtClean="0"/>
              <a:t>• </a:t>
            </a:r>
            <a:r>
              <a:rPr lang="en-US" sz="2800" dirty="0"/>
              <a:t>Why Outcomes Matter</a:t>
            </a:r>
          </a:p>
        </p:txBody>
      </p:sp>
      <p:sp>
        <p:nvSpPr>
          <p:cNvPr id="4" name="Title 3"/>
          <p:cNvSpPr>
            <a:spLocks noGrp="1"/>
          </p:cNvSpPr>
          <p:nvPr>
            <p:ph type="ctrTitle"/>
          </p:nvPr>
        </p:nvSpPr>
        <p:spPr>
          <a:xfrm>
            <a:off x="374208" y="3642207"/>
            <a:ext cx="4520675" cy="2549220"/>
          </a:xfrm>
        </p:spPr>
        <p:txBody>
          <a:bodyPr/>
          <a:lstStyle/>
          <a:p>
            <a:pPr>
              <a:lnSpc>
                <a:spcPct val="120000"/>
              </a:lnSpc>
            </a:pPr>
            <a:r>
              <a:rPr lang="en-US" sz="3600" b="1" dirty="0" smtClean="0"/>
              <a:t>History </a:t>
            </a:r>
            <a:r>
              <a:rPr lang="en-US" sz="3600" b="1" dirty="0"/>
              <a:t>of </a:t>
            </a:r>
            <a:r>
              <a:rPr lang="en-US" sz="3600" b="1" dirty="0" smtClean="0"/>
              <a:t>Observing</a:t>
            </a:r>
            <a:br>
              <a:rPr lang="en-US" sz="3600" b="1" dirty="0" smtClean="0"/>
            </a:br>
            <a:r>
              <a:rPr lang="en-US" sz="3600" b="1" dirty="0" smtClean="0"/>
              <a:t> Use,  Effects and Outcomes</a:t>
            </a:r>
            <a:endParaRPr lang="en-US" sz="3600" b="1" dirty="0"/>
          </a:p>
        </p:txBody>
      </p:sp>
    </p:spTree>
    <p:extLst>
      <p:ext uri="{BB962C8B-B14F-4D97-AF65-F5344CB8AC3E}">
        <p14:creationId xmlns:p14="http://schemas.microsoft.com/office/powerpoint/2010/main" val="3374518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417455" y="2018560"/>
            <a:ext cx="5817234" cy="3181307"/>
          </a:xfrm>
        </p:spPr>
        <p:txBody>
          <a:bodyPr>
            <a:noAutofit/>
          </a:bodyPr>
          <a:lstStyle/>
          <a:p>
            <a:pPr marL="0" indent="0">
              <a:lnSpc>
                <a:spcPct val="140000"/>
              </a:lnSpc>
              <a:buNone/>
            </a:pPr>
            <a:r>
              <a:rPr lang="en-US" sz="2800" dirty="0" smtClean="0"/>
              <a:t>• Assessing Outcomes is Important</a:t>
            </a:r>
          </a:p>
          <a:p>
            <a:pPr marL="0" indent="0">
              <a:lnSpc>
                <a:spcPct val="140000"/>
              </a:lnSpc>
              <a:buNone/>
            </a:pPr>
            <a:r>
              <a:rPr lang="en-US" sz="2800" dirty="0" smtClean="0"/>
              <a:t>• May Require In-Depth Methods</a:t>
            </a:r>
            <a:endParaRPr lang="en-US" sz="2800" dirty="0"/>
          </a:p>
          <a:p>
            <a:pPr marL="0" indent="0">
              <a:lnSpc>
                <a:spcPct val="140000"/>
              </a:lnSpc>
              <a:buNone/>
            </a:pPr>
            <a:r>
              <a:rPr lang="en-US" sz="2800" dirty="0" smtClean="0"/>
              <a:t>• Quantitative Measures Also Useful</a:t>
            </a:r>
            <a:endParaRPr lang="en-US" sz="2800" dirty="0"/>
          </a:p>
          <a:p>
            <a:pPr marL="0" indent="0">
              <a:lnSpc>
                <a:spcPct val="140000"/>
              </a:lnSpc>
              <a:buNone/>
            </a:pPr>
            <a:r>
              <a:rPr lang="en-US" sz="2800" dirty="0" smtClean="0"/>
              <a:t>• Yet Such Measures also have Limits</a:t>
            </a:r>
            <a:endParaRPr lang="en-US" sz="2800" dirty="0"/>
          </a:p>
        </p:txBody>
      </p:sp>
      <p:sp>
        <p:nvSpPr>
          <p:cNvPr id="3" name="Title 2"/>
          <p:cNvSpPr>
            <a:spLocks noGrp="1"/>
          </p:cNvSpPr>
          <p:nvPr>
            <p:ph type="ctrTitle"/>
          </p:nvPr>
        </p:nvSpPr>
        <p:spPr>
          <a:xfrm>
            <a:off x="2225281" y="737116"/>
            <a:ext cx="5163049" cy="1145361"/>
          </a:xfrm>
        </p:spPr>
        <p:txBody>
          <a:bodyPr/>
          <a:lstStyle/>
          <a:p>
            <a:r>
              <a:rPr lang="en-US" sz="4800" b="1" dirty="0" smtClean="0"/>
              <a:t>Conclusions</a:t>
            </a:r>
            <a:endParaRPr lang="en-US" sz="4800" b="1" dirty="0"/>
          </a:p>
        </p:txBody>
      </p:sp>
      <p:sp>
        <p:nvSpPr>
          <p:cNvPr id="4" name="Text Placeholder 3"/>
          <p:cNvSpPr>
            <a:spLocks noGrp="1"/>
          </p:cNvSpPr>
          <p:nvPr>
            <p:ph type="body" sz="quarter" idx="14"/>
          </p:nvPr>
        </p:nvSpPr>
        <p:spPr/>
        <p:txBody>
          <a:bodyPr>
            <a:noAutofit/>
          </a:bodyPr>
          <a:lstStyle/>
          <a:p>
            <a:r>
              <a:rPr lang="en-US" sz="2800" dirty="0" smtClean="0"/>
              <a:t>Final Point</a:t>
            </a:r>
            <a:endParaRPr lang="en-US" sz="2800" dirty="0"/>
          </a:p>
        </p:txBody>
      </p:sp>
    </p:spTree>
    <p:extLst>
      <p:ext uri="{BB962C8B-B14F-4D97-AF65-F5344CB8AC3E}">
        <p14:creationId xmlns:p14="http://schemas.microsoft.com/office/powerpoint/2010/main" val="1493516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1443368"/>
            <a:ext cx="6508951" cy="3901676"/>
          </a:xfrm>
        </p:spPr>
        <p:txBody>
          <a:bodyPr>
            <a:normAutofit/>
          </a:bodyPr>
          <a:lstStyle/>
          <a:p>
            <a:pPr marL="0" indent="0">
              <a:buNone/>
            </a:pPr>
            <a:r>
              <a:rPr lang="en-US" dirty="0" smtClean="0"/>
              <a:t> </a:t>
            </a:r>
          </a:p>
          <a:p>
            <a:pPr marL="0" indent="0">
              <a:buNone/>
            </a:pPr>
            <a:r>
              <a:rPr lang="en-US" dirty="0" smtClean="0"/>
              <a:t>                               </a:t>
            </a:r>
          </a:p>
          <a:p>
            <a:pPr marL="0" indent="0">
              <a:buNone/>
            </a:pPr>
            <a:r>
              <a:rPr lang="en-US" dirty="0"/>
              <a:t>	</a:t>
            </a:r>
            <a:r>
              <a:rPr lang="en-US" dirty="0" smtClean="0"/>
              <a:t>		Thank You for Listening!</a:t>
            </a:r>
            <a:endParaRPr lang="en-US" dirty="0" smtClean="0">
              <a:sym typeface="Wingdings"/>
            </a:endParaRPr>
          </a:p>
          <a:p>
            <a:pPr marL="0" indent="0">
              <a:buNone/>
            </a:pPr>
            <a:endParaRPr lang="en-US" dirty="0">
              <a:sym typeface="Wingdings"/>
            </a:endParaRPr>
          </a:p>
          <a:p>
            <a:pPr marL="0" indent="0">
              <a:buNone/>
            </a:pPr>
            <a:r>
              <a:rPr lang="en-US" dirty="0"/>
              <a:t> </a:t>
            </a:r>
            <a:r>
              <a:rPr lang="en-US" dirty="0" smtClean="0"/>
              <a:t>   						</a:t>
            </a:r>
            <a:r>
              <a:rPr lang="hr-HR" dirty="0" smtClean="0"/>
              <a:t>Hvala!</a:t>
            </a:r>
            <a:endParaRPr lang="en-US" dirty="0"/>
          </a:p>
        </p:txBody>
      </p:sp>
      <p:sp>
        <p:nvSpPr>
          <p:cNvPr id="3" name="Text Placeholder 2"/>
          <p:cNvSpPr>
            <a:spLocks noGrp="1"/>
          </p:cNvSpPr>
          <p:nvPr>
            <p:ph type="body" sz="quarter" idx="14"/>
          </p:nvPr>
        </p:nvSpPr>
        <p:spPr>
          <a:xfrm>
            <a:off x="7234689" y="5136042"/>
            <a:ext cx="1587549" cy="954804"/>
          </a:xfrm>
        </p:spPr>
        <p:txBody>
          <a:bodyPr>
            <a:normAutofit/>
          </a:bodyPr>
          <a:lstStyle/>
          <a:p>
            <a:r>
              <a:rPr lang="en-US" dirty="0" smtClean="0"/>
              <a:t>Coffee, Anyone?</a:t>
            </a:r>
            <a:endParaRPr lang="en-US" dirty="0"/>
          </a:p>
        </p:txBody>
      </p:sp>
    </p:spTree>
    <p:extLst>
      <p:ext uri="{BB962C8B-B14F-4D97-AF65-F5344CB8AC3E}">
        <p14:creationId xmlns:p14="http://schemas.microsoft.com/office/powerpoint/2010/main" val="24436857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4717289" y="1485569"/>
            <a:ext cx="3855477" cy="2273600"/>
          </a:xfrm>
        </p:spPr>
        <p:txBody>
          <a:bodyPr>
            <a:noAutofit/>
          </a:bodyPr>
          <a:lstStyle/>
          <a:p>
            <a:r>
              <a:rPr lang="en-US" sz="4000" dirty="0" smtClean="0"/>
              <a:t>The Collection</a:t>
            </a:r>
            <a:endParaRPr lang="en-US" sz="4000" dirty="0"/>
          </a:p>
          <a:p>
            <a:r>
              <a:rPr lang="en-US" sz="4000" dirty="0" smtClean="0"/>
              <a:t>The Document</a:t>
            </a:r>
            <a:endParaRPr lang="en-US" sz="4000" dirty="0"/>
          </a:p>
          <a:p>
            <a:r>
              <a:rPr lang="en-US" sz="4000" dirty="0" smtClean="0"/>
              <a:t>The Chunk</a:t>
            </a:r>
            <a:endParaRPr lang="en-US" sz="4000" dirty="0"/>
          </a:p>
        </p:txBody>
      </p:sp>
      <p:sp>
        <p:nvSpPr>
          <p:cNvPr id="3" name="Title 2"/>
          <p:cNvSpPr>
            <a:spLocks noGrp="1"/>
          </p:cNvSpPr>
          <p:nvPr>
            <p:ph type="ctrTitle"/>
          </p:nvPr>
        </p:nvSpPr>
        <p:spPr/>
        <p:txBody>
          <a:bodyPr/>
          <a:lstStyle/>
          <a:p>
            <a:r>
              <a:rPr lang="en-US" b="1" dirty="0" smtClean="0"/>
              <a:t>The 3 Eras</a:t>
            </a:r>
            <a:endParaRPr lang="en-US" b="1" dirty="0"/>
          </a:p>
        </p:txBody>
      </p:sp>
      <p:sp>
        <p:nvSpPr>
          <p:cNvPr id="4" name="Text Placeholder 3"/>
          <p:cNvSpPr>
            <a:spLocks noGrp="1"/>
          </p:cNvSpPr>
          <p:nvPr>
            <p:ph type="body" sz="quarter" idx="14"/>
          </p:nvPr>
        </p:nvSpPr>
        <p:spPr/>
        <p:txBody>
          <a:bodyPr>
            <a:normAutofit/>
          </a:bodyPr>
          <a:lstStyle/>
          <a:p>
            <a:r>
              <a:rPr lang="en-US" sz="2800" dirty="0" smtClean="0"/>
              <a:t>Case LIDA</a:t>
            </a:r>
            <a:endParaRPr lang="en-US" sz="2800" dirty="0"/>
          </a:p>
        </p:txBody>
      </p:sp>
    </p:spTree>
    <p:extLst>
      <p:ext uri="{BB962C8B-B14F-4D97-AF65-F5344CB8AC3E}">
        <p14:creationId xmlns:p14="http://schemas.microsoft.com/office/powerpoint/2010/main" val="822705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1043247" y="986600"/>
            <a:ext cx="6508951" cy="3844336"/>
          </a:xfrm>
        </p:spPr>
        <p:txBody>
          <a:bodyPr>
            <a:normAutofit fontScale="92500" lnSpcReduction="10000"/>
          </a:bodyPr>
          <a:lstStyle/>
          <a:p>
            <a:pPr marL="0" indent="0">
              <a:buNone/>
            </a:pPr>
            <a:r>
              <a:rPr lang="en-US" dirty="0" smtClean="0"/>
              <a:t> </a:t>
            </a:r>
          </a:p>
          <a:p>
            <a:pPr marL="0" indent="0">
              <a:buNone/>
            </a:pPr>
            <a:r>
              <a:rPr lang="en-US" dirty="0" smtClean="0"/>
              <a:t>                               </a:t>
            </a:r>
          </a:p>
          <a:p>
            <a:pPr marL="0" indent="0">
              <a:buNone/>
            </a:pPr>
            <a:endParaRPr lang="en-US" dirty="0" smtClean="0"/>
          </a:p>
          <a:p>
            <a:pPr marL="0" indent="0" algn="ctr">
              <a:lnSpc>
                <a:spcPct val="140000"/>
              </a:lnSpc>
              <a:buNone/>
            </a:pPr>
            <a:r>
              <a:rPr lang="en-US" sz="4400" b="1" dirty="0" smtClean="0"/>
              <a:t>Identifying Origins: </a:t>
            </a:r>
          </a:p>
          <a:p>
            <a:pPr marL="0" indent="0" algn="ctr">
              <a:lnSpc>
                <a:spcPct val="140000"/>
              </a:lnSpc>
              <a:buNone/>
            </a:pPr>
            <a:r>
              <a:rPr lang="en-US" sz="4400" dirty="0" smtClean="0"/>
              <a:t>Some General Comments</a:t>
            </a:r>
            <a:endParaRPr lang="en-US" sz="4400" dirty="0" smtClean="0">
              <a:sym typeface="Wingdings"/>
            </a:endParaRPr>
          </a:p>
          <a:p>
            <a:pPr marL="0" indent="0">
              <a:buNone/>
            </a:pPr>
            <a:endParaRPr lang="en-US" dirty="0">
              <a:sym typeface="Wingdings"/>
            </a:endParaRPr>
          </a:p>
          <a:p>
            <a:pPr marL="0" indent="0">
              <a:buNone/>
            </a:pPr>
            <a:r>
              <a:rPr lang="en-US" dirty="0"/>
              <a:t> </a:t>
            </a:r>
            <a:r>
              <a:rPr lang="en-US" dirty="0" smtClean="0"/>
              <a:t>   </a:t>
            </a:r>
            <a:endParaRPr lang="en-US" dirty="0"/>
          </a:p>
        </p:txBody>
      </p:sp>
      <p:sp>
        <p:nvSpPr>
          <p:cNvPr id="3" name="Text Placeholder 2"/>
          <p:cNvSpPr>
            <a:spLocks noGrp="1"/>
          </p:cNvSpPr>
          <p:nvPr>
            <p:ph type="body" sz="quarter" idx="14"/>
          </p:nvPr>
        </p:nvSpPr>
        <p:spPr>
          <a:xfrm>
            <a:off x="7234689" y="5136042"/>
            <a:ext cx="1587549" cy="954804"/>
          </a:xfrm>
        </p:spPr>
        <p:txBody>
          <a:bodyPr>
            <a:normAutofit/>
          </a:bodyPr>
          <a:lstStyle/>
          <a:p>
            <a:r>
              <a:rPr lang="en-US" sz="2800" dirty="0"/>
              <a:t>Three Eras</a:t>
            </a:r>
          </a:p>
        </p:txBody>
      </p:sp>
    </p:spTree>
    <p:extLst>
      <p:ext uri="{BB962C8B-B14F-4D97-AF65-F5344CB8AC3E}">
        <p14:creationId xmlns:p14="http://schemas.microsoft.com/office/powerpoint/2010/main" val="2394573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4717289" y="1485569"/>
            <a:ext cx="3855477" cy="2273600"/>
          </a:xfrm>
        </p:spPr>
        <p:txBody>
          <a:bodyPr>
            <a:noAutofit/>
          </a:bodyPr>
          <a:lstStyle/>
          <a:p>
            <a:pPr>
              <a:lnSpc>
                <a:spcPct val="140000"/>
              </a:lnSpc>
            </a:pPr>
            <a:r>
              <a:rPr lang="en-US" sz="2800" dirty="0" smtClean="0"/>
              <a:t>1836-1935: Collections</a:t>
            </a:r>
            <a:endParaRPr lang="en-US" sz="2800" dirty="0"/>
          </a:p>
          <a:p>
            <a:pPr>
              <a:lnSpc>
                <a:spcPct val="140000"/>
              </a:lnSpc>
            </a:pPr>
            <a:r>
              <a:rPr lang="en-US" sz="2800" dirty="0" smtClean="0"/>
              <a:t>1936-1958: Documents</a:t>
            </a:r>
            <a:endParaRPr lang="en-US" sz="2800" dirty="0"/>
          </a:p>
          <a:p>
            <a:pPr>
              <a:lnSpc>
                <a:spcPct val="140000"/>
              </a:lnSpc>
            </a:pPr>
            <a:r>
              <a:rPr lang="en-US" sz="2800" dirty="0" smtClean="0"/>
              <a:t>1959-Now: Chunks</a:t>
            </a:r>
            <a:endParaRPr lang="en-US" sz="2800" dirty="0"/>
          </a:p>
        </p:txBody>
      </p:sp>
      <p:sp>
        <p:nvSpPr>
          <p:cNvPr id="3" name="Title 2"/>
          <p:cNvSpPr>
            <a:spLocks noGrp="1"/>
          </p:cNvSpPr>
          <p:nvPr>
            <p:ph type="ctrTitle"/>
          </p:nvPr>
        </p:nvSpPr>
        <p:spPr/>
        <p:txBody>
          <a:bodyPr/>
          <a:lstStyle/>
          <a:p>
            <a:r>
              <a:rPr lang="en-US" b="1" dirty="0" smtClean="0"/>
              <a:t>The 3 Eras</a:t>
            </a:r>
            <a:endParaRPr lang="en-US" b="1" dirty="0"/>
          </a:p>
        </p:txBody>
      </p:sp>
      <p:sp>
        <p:nvSpPr>
          <p:cNvPr id="4" name="Text Placeholder 3"/>
          <p:cNvSpPr>
            <a:spLocks noGrp="1"/>
          </p:cNvSpPr>
          <p:nvPr>
            <p:ph type="body" sz="quarter" idx="14"/>
          </p:nvPr>
        </p:nvSpPr>
        <p:spPr/>
        <p:txBody>
          <a:bodyPr>
            <a:normAutofit/>
          </a:bodyPr>
          <a:lstStyle/>
          <a:p>
            <a:r>
              <a:rPr lang="en-US" sz="2800" dirty="0" smtClean="0"/>
              <a:t>Case LIDA</a:t>
            </a:r>
            <a:endParaRPr lang="en-US" sz="2800" dirty="0"/>
          </a:p>
        </p:txBody>
      </p:sp>
    </p:spTree>
    <p:extLst>
      <p:ext uri="{BB962C8B-B14F-4D97-AF65-F5344CB8AC3E}">
        <p14:creationId xmlns:p14="http://schemas.microsoft.com/office/powerpoint/2010/main" val="264512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3209117" y="1961858"/>
            <a:ext cx="5477683" cy="3855677"/>
          </a:xfrm>
        </p:spPr>
        <p:txBody>
          <a:bodyPr>
            <a:normAutofit fontScale="92500"/>
          </a:bodyPr>
          <a:lstStyle/>
          <a:p>
            <a:pPr>
              <a:lnSpc>
                <a:spcPct val="150000"/>
              </a:lnSpc>
            </a:pPr>
            <a:r>
              <a:rPr lang="en-US" sz="3200" dirty="0" smtClean="0"/>
              <a:t>• Long Essential to Library   </a:t>
            </a:r>
          </a:p>
          <a:p>
            <a:pPr>
              <a:lnSpc>
                <a:spcPct val="150000"/>
              </a:lnSpc>
            </a:pPr>
            <a:r>
              <a:rPr lang="en-US" sz="3200" dirty="0"/>
              <a:t> </a:t>
            </a:r>
            <a:r>
              <a:rPr lang="en-US" sz="3200" dirty="0" smtClean="0"/>
              <a:t>  Management &amp; Assessment </a:t>
            </a:r>
            <a:endParaRPr lang="en-US" sz="3200" dirty="0"/>
          </a:p>
          <a:p>
            <a:pPr>
              <a:lnSpc>
                <a:spcPct val="150000"/>
              </a:lnSpc>
            </a:pPr>
            <a:r>
              <a:rPr lang="en-US" sz="3200" dirty="0" smtClean="0"/>
              <a:t>• Breakdown of Collection Use</a:t>
            </a:r>
          </a:p>
          <a:p>
            <a:pPr>
              <a:lnSpc>
                <a:spcPct val="150000"/>
              </a:lnSpc>
            </a:pPr>
            <a:r>
              <a:rPr lang="en-US" sz="3200" dirty="0" smtClean="0"/>
              <a:t>• Collection/Services as Focus </a:t>
            </a:r>
            <a:endParaRPr lang="en-US" sz="3200" dirty="0"/>
          </a:p>
        </p:txBody>
      </p:sp>
      <p:sp>
        <p:nvSpPr>
          <p:cNvPr id="3" name="Title 2"/>
          <p:cNvSpPr>
            <a:spLocks noGrp="1"/>
          </p:cNvSpPr>
          <p:nvPr>
            <p:ph type="ctrTitle"/>
          </p:nvPr>
        </p:nvSpPr>
        <p:spPr>
          <a:xfrm>
            <a:off x="1122624" y="292920"/>
            <a:ext cx="5817234" cy="1555536"/>
          </a:xfrm>
        </p:spPr>
        <p:txBody>
          <a:bodyPr/>
          <a:lstStyle/>
          <a:p>
            <a:r>
              <a:rPr lang="en-US" sz="4400" b="1" dirty="0" smtClean="0"/>
              <a:t>The Era of Collections</a:t>
            </a:r>
            <a:endParaRPr lang="en-US" sz="4400" b="1" dirty="0"/>
          </a:p>
        </p:txBody>
      </p:sp>
      <p:pic>
        <p:nvPicPr>
          <p:cNvPr id="5" name="Picture Placeholder 4" descr="shutterstock_76152667-1.jpg"/>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646359" y="2201173"/>
            <a:ext cx="2193678" cy="210811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5584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3534203" y="1961858"/>
            <a:ext cx="5152598" cy="3855677"/>
          </a:xfrm>
        </p:spPr>
        <p:txBody>
          <a:bodyPr>
            <a:normAutofit fontScale="92500"/>
          </a:bodyPr>
          <a:lstStyle/>
          <a:p>
            <a:pPr>
              <a:lnSpc>
                <a:spcPct val="150000"/>
              </a:lnSpc>
            </a:pPr>
            <a:r>
              <a:rPr lang="en-US" sz="2800" dirty="0" smtClean="0"/>
              <a:t>• What Book/Magazine/ Paper </a:t>
            </a:r>
          </a:p>
          <a:p>
            <a:pPr>
              <a:lnSpc>
                <a:spcPct val="150000"/>
              </a:lnSpc>
            </a:pPr>
            <a:r>
              <a:rPr lang="en-US" sz="2800" dirty="0"/>
              <a:t> </a:t>
            </a:r>
            <a:r>
              <a:rPr lang="en-US" sz="2800" dirty="0" smtClean="0"/>
              <a:t>   do Users Prefer, &amp; Why?</a:t>
            </a:r>
            <a:endParaRPr lang="en-US" sz="2800" dirty="0"/>
          </a:p>
          <a:p>
            <a:pPr>
              <a:lnSpc>
                <a:spcPct val="150000"/>
              </a:lnSpc>
            </a:pPr>
            <a:r>
              <a:rPr lang="en-US" sz="2800" dirty="0" smtClean="0"/>
              <a:t>• Rare: What Happens as a </a:t>
            </a:r>
          </a:p>
          <a:p>
            <a:pPr>
              <a:lnSpc>
                <a:spcPct val="150000"/>
              </a:lnSpc>
            </a:pPr>
            <a:r>
              <a:rPr lang="en-US" sz="2800" dirty="0"/>
              <a:t> </a:t>
            </a:r>
            <a:r>
              <a:rPr lang="en-US" sz="2800" dirty="0" smtClean="0"/>
              <a:t>  Result?  Outcomes of Exposure</a:t>
            </a:r>
          </a:p>
          <a:p>
            <a:pPr>
              <a:lnSpc>
                <a:spcPct val="150000"/>
              </a:lnSpc>
            </a:pPr>
            <a:r>
              <a:rPr lang="en-US" sz="2800" dirty="0" smtClean="0"/>
              <a:t>• Shift to Qualitative Methods</a:t>
            </a:r>
          </a:p>
          <a:p>
            <a:pPr>
              <a:lnSpc>
                <a:spcPct val="150000"/>
              </a:lnSpc>
            </a:pPr>
            <a:endParaRPr lang="en-US" sz="4800" dirty="0" smtClean="0"/>
          </a:p>
        </p:txBody>
      </p:sp>
      <p:sp>
        <p:nvSpPr>
          <p:cNvPr id="3" name="Title 2"/>
          <p:cNvSpPr>
            <a:spLocks noGrp="1"/>
          </p:cNvSpPr>
          <p:nvPr>
            <p:ph type="ctrTitle"/>
          </p:nvPr>
        </p:nvSpPr>
        <p:spPr>
          <a:xfrm>
            <a:off x="1420503" y="292920"/>
            <a:ext cx="6177053" cy="1555536"/>
          </a:xfrm>
        </p:spPr>
        <p:txBody>
          <a:bodyPr/>
          <a:lstStyle/>
          <a:p>
            <a:r>
              <a:rPr lang="en-US" sz="4400" b="1" dirty="0" smtClean="0"/>
              <a:t>The Era of Documents</a:t>
            </a:r>
            <a:endParaRPr lang="en-US" sz="4400" b="1" dirty="0"/>
          </a:p>
        </p:txBody>
      </p:sp>
      <p:pic>
        <p:nvPicPr>
          <p:cNvPr id="5" name="Picture Placeholder 4" descr="shutterstock_76152667-1.jpg"/>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646359" y="2201173"/>
            <a:ext cx="2372507" cy="22799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1581869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3390439" y="1961858"/>
            <a:ext cx="5296362" cy="3855677"/>
          </a:xfrm>
        </p:spPr>
        <p:txBody>
          <a:bodyPr>
            <a:normAutofit fontScale="92500"/>
          </a:bodyPr>
          <a:lstStyle/>
          <a:p>
            <a:pPr>
              <a:lnSpc>
                <a:spcPct val="150000"/>
              </a:lnSpc>
            </a:pPr>
            <a:r>
              <a:rPr lang="en-US" sz="2800" dirty="0" smtClean="0"/>
              <a:t>• Units of Information Smaller </a:t>
            </a:r>
          </a:p>
          <a:p>
            <a:pPr>
              <a:lnSpc>
                <a:spcPct val="150000"/>
              </a:lnSpc>
            </a:pPr>
            <a:r>
              <a:rPr lang="en-US" sz="2800" dirty="0"/>
              <a:t> </a:t>
            </a:r>
            <a:r>
              <a:rPr lang="en-US" sz="2800" dirty="0" smtClean="0"/>
              <a:t>than a Document, e.g., an Answer</a:t>
            </a:r>
          </a:p>
          <a:p>
            <a:pPr>
              <a:lnSpc>
                <a:spcPct val="150000"/>
              </a:lnSpc>
            </a:pPr>
            <a:r>
              <a:rPr lang="en-US" sz="2800" dirty="0" smtClean="0"/>
              <a:t>• More Emphasis on Outcomes, </a:t>
            </a:r>
          </a:p>
          <a:p>
            <a:pPr>
              <a:lnSpc>
                <a:spcPct val="150000"/>
              </a:lnSpc>
            </a:pPr>
            <a:r>
              <a:rPr lang="en-US" sz="2800" dirty="0"/>
              <a:t> </a:t>
            </a:r>
            <a:r>
              <a:rPr lang="en-US" sz="2800" dirty="0" smtClean="0"/>
              <a:t> e.g., Awareness or Tasks</a:t>
            </a:r>
          </a:p>
          <a:p>
            <a:pPr>
              <a:lnSpc>
                <a:spcPct val="150000"/>
              </a:lnSpc>
            </a:pPr>
            <a:r>
              <a:rPr lang="en-US" sz="2800" dirty="0" smtClean="0"/>
              <a:t>• Scientists, Engineers, Managers</a:t>
            </a:r>
            <a:endParaRPr lang="en-US" sz="2800" dirty="0"/>
          </a:p>
        </p:txBody>
      </p:sp>
      <p:sp>
        <p:nvSpPr>
          <p:cNvPr id="3" name="Title 2"/>
          <p:cNvSpPr>
            <a:spLocks noGrp="1"/>
          </p:cNvSpPr>
          <p:nvPr>
            <p:ph type="ctrTitle"/>
          </p:nvPr>
        </p:nvSpPr>
        <p:spPr>
          <a:xfrm>
            <a:off x="1420504" y="292920"/>
            <a:ext cx="5519354" cy="1555536"/>
          </a:xfrm>
        </p:spPr>
        <p:txBody>
          <a:bodyPr/>
          <a:lstStyle/>
          <a:p>
            <a:r>
              <a:rPr lang="en-US" sz="4400" b="1" dirty="0" smtClean="0"/>
              <a:t>The Era of Chunks</a:t>
            </a:r>
            <a:endParaRPr lang="en-US" sz="4400" b="1" dirty="0"/>
          </a:p>
        </p:txBody>
      </p:sp>
      <p:pic>
        <p:nvPicPr>
          <p:cNvPr id="5" name="Picture Placeholder 4" descr="shutterstock_76152667-1.jpg"/>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646359" y="2201173"/>
            <a:ext cx="2133082" cy="20498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044843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3"/>
          </p:nvPr>
        </p:nvSpPr>
        <p:spPr>
          <a:xfrm>
            <a:off x="4688471" y="1601787"/>
            <a:ext cx="4024174" cy="2186830"/>
          </a:xfrm>
        </p:spPr>
        <p:txBody>
          <a:bodyPr>
            <a:normAutofit/>
          </a:bodyPr>
          <a:lstStyle/>
          <a:p>
            <a:r>
              <a:rPr lang="en-US" sz="2800" dirty="0"/>
              <a:t>• An Ambiguous </a:t>
            </a:r>
            <a:r>
              <a:rPr lang="en-US" sz="2800" dirty="0" smtClean="0"/>
              <a:t>Word</a:t>
            </a:r>
            <a:endParaRPr lang="en-US" sz="2800" dirty="0"/>
          </a:p>
        </p:txBody>
      </p:sp>
      <p:sp>
        <p:nvSpPr>
          <p:cNvPr id="3" name="Title 2"/>
          <p:cNvSpPr>
            <a:spLocks noGrp="1"/>
          </p:cNvSpPr>
          <p:nvPr>
            <p:ph type="ctrTitle"/>
          </p:nvPr>
        </p:nvSpPr>
        <p:spPr/>
        <p:txBody>
          <a:bodyPr/>
          <a:lstStyle/>
          <a:p>
            <a:r>
              <a:rPr lang="en-US" sz="4800" dirty="0" smtClean="0"/>
              <a:t>What is “Use”?</a:t>
            </a:r>
            <a:endParaRPr lang="en-US" sz="4800" dirty="0"/>
          </a:p>
        </p:txBody>
      </p:sp>
      <p:sp>
        <p:nvSpPr>
          <p:cNvPr id="4" name="Text Placeholder 3"/>
          <p:cNvSpPr>
            <a:spLocks noGrp="1"/>
          </p:cNvSpPr>
          <p:nvPr>
            <p:ph type="body" sz="quarter" idx="14"/>
          </p:nvPr>
        </p:nvSpPr>
        <p:spPr/>
        <p:txBody>
          <a:bodyPr>
            <a:normAutofit lnSpcReduction="10000"/>
          </a:bodyPr>
          <a:lstStyle/>
          <a:p>
            <a:r>
              <a:rPr lang="en-US" dirty="0" smtClean="0"/>
              <a:t>Use and Outcomes</a:t>
            </a:r>
            <a:endParaRPr lang="en-US" dirty="0"/>
          </a:p>
        </p:txBody>
      </p:sp>
      <p:pic>
        <p:nvPicPr>
          <p:cNvPr id="6" name="Picture Placeholder 5" descr="shutterstock_76152667-1.jpg"/>
          <p:cNvPicPr>
            <a:picLocks noGrp="1" noChangeAspect="1"/>
          </p:cNvPicPr>
          <p:nvPr>
            <p:ph type="pic" sz="quarter" idx="15"/>
          </p:nvPr>
        </p:nvPicPr>
        <p:blipFill>
          <a:blip r:embed="rId3" cstate="email">
            <a:extLst>
              <a:ext uri="{28A0092B-C50C-407E-A947-70E740481C1C}">
                <a14:useLocalDpi xmlns:a14="http://schemas.microsoft.com/office/drawing/2010/main"/>
              </a:ext>
            </a:extLst>
          </a:blip>
          <a:srcRect/>
          <a:stretch>
            <a:fillRect/>
          </a:stretch>
        </p:blipFill>
        <p:spPr>
          <a:xfrm>
            <a:off x="790703" y="2455029"/>
            <a:ext cx="2420030" cy="21583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2700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ffee Ch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FD1B6"/>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Coffee Chat.potx</Template>
  <TotalTime>7354</TotalTime>
  <Words>3309</Words>
  <Application>Microsoft Office PowerPoint</Application>
  <PresentationFormat>On-screen Show (4:3)</PresentationFormat>
  <Paragraphs>222</Paragraphs>
  <Slides>21</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Cochin</vt:lpstr>
      <vt:lpstr>Wingdings</vt:lpstr>
      <vt:lpstr>Coffee Chat</vt:lpstr>
      <vt:lpstr>60 Years of Measuring the Use of Information and its Sources: From Consultation  to Application by Donald O. Case University of Kentucky, USA</vt:lpstr>
      <vt:lpstr>History of Observing  Use,  Effects and Outcomes</vt:lpstr>
      <vt:lpstr>The 3 Eras</vt:lpstr>
      <vt:lpstr>PowerPoint Presentation</vt:lpstr>
      <vt:lpstr>The 3 Eras</vt:lpstr>
      <vt:lpstr>The Era of Collections</vt:lpstr>
      <vt:lpstr>The Era of Documents</vt:lpstr>
      <vt:lpstr>The Era of Chunks</vt:lpstr>
      <vt:lpstr>What is “Use”?</vt:lpstr>
      <vt:lpstr>What is “Use”?</vt:lpstr>
      <vt:lpstr>What is “Use”?</vt:lpstr>
      <vt:lpstr>What is “Use”?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Text</dc:title>
  <dc:creator>Audrius</dc:creator>
  <cp:lastModifiedBy>Boris</cp:lastModifiedBy>
  <cp:revision>134</cp:revision>
  <dcterms:created xsi:type="dcterms:W3CDTF">2012-04-26T07:10:18Z</dcterms:created>
  <dcterms:modified xsi:type="dcterms:W3CDTF">2014-06-23T13:09:41Z</dcterms:modified>
</cp:coreProperties>
</file>