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9" r:id="rId3"/>
    <p:sldId id="355" r:id="rId4"/>
    <p:sldId id="357" r:id="rId5"/>
    <p:sldId id="365" r:id="rId6"/>
    <p:sldId id="363" r:id="rId7"/>
    <p:sldId id="373" r:id="rId8"/>
    <p:sldId id="385" r:id="rId9"/>
    <p:sldId id="389" r:id="rId10"/>
    <p:sldId id="364" r:id="rId11"/>
    <p:sldId id="368" r:id="rId12"/>
    <p:sldId id="369" r:id="rId13"/>
    <p:sldId id="370" r:id="rId14"/>
    <p:sldId id="393" r:id="rId15"/>
    <p:sldId id="374" r:id="rId16"/>
    <p:sldId id="362" r:id="rId17"/>
    <p:sldId id="350" r:id="rId18"/>
    <p:sldId id="359" r:id="rId19"/>
    <p:sldId id="391" r:id="rId20"/>
    <p:sldId id="394" r:id="rId21"/>
    <p:sldId id="392" r:id="rId22"/>
    <p:sldId id="39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64" autoAdjust="0"/>
  </p:normalViewPr>
  <p:slideViewPr>
    <p:cSldViewPr>
      <p:cViewPr varScale="1">
        <p:scale>
          <a:sx n="83" d="100"/>
          <a:sy n="83" d="100"/>
        </p:scale>
        <p:origin x="-1832" y="-112"/>
      </p:cViewPr>
      <p:guideLst>
        <p:guide orient="horz" pos="2160"/>
        <p:guide pos="2880"/>
      </p:guideLst>
    </p:cSldViewPr>
  </p:slideViewPr>
  <p:notesTextViewPr>
    <p:cViewPr>
      <p:scale>
        <a:sx n="1" d="1"/>
        <a:sy n="1" d="1"/>
      </p:scale>
      <p:origin x="0" y="0"/>
    </p:cViewPr>
  </p:notesTextViewPr>
  <p:sorterViewPr>
    <p:cViewPr>
      <p:scale>
        <a:sx n="100" d="100"/>
        <a:sy n="100" d="100"/>
      </p:scale>
      <p:origin x="0" y="575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DE4389-04BE-4B98-8B3B-F2D3E9095147}" type="datetimeFigureOut">
              <a:rPr lang="en-US" smtClean="0"/>
              <a:t>6/18/14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AB9D1B-7C7A-4A5C-82C4-B857E8E1B520}" type="slidenum">
              <a:rPr lang="en-US" smtClean="0"/>
              <a:t>‹#›</a:t>
            </a:fld>
            <a:endParaRPr lang="en-US"/>
          </a:p>
        </p:txBody>
      </p:sp>
    </p:spTree>
    <p:extLst>
      <p:ext uri="{BB962C8B-B14F-4D97-AF65-F5344CB8AC3E}">
        <p14:creationId xmlns:p14="http://schemas.microsoft.com/office/powerpoint/2010/main" val="3865374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endParaRPr lang="en-US" smtClean="0"/>
          </a:p>
        </p:txBody>
      </p:sp>
      <p:sp>
        <p:nvSpPr>
          <p:cNvPr id="9318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8FED64-6A8C-4A00-9433-BE8147D8A3E9}" type="slidenum">
              <a:rPr lang="en-US" smtClean="0"/>
              <a:pPr eaLnBrk="1" hangingPunct="1"/>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B9D1B-7C7A-4A5C-82C4-B857E8E1B520}" type="slidenum">
              <a:rPr lang="en-US" smtClean="0"/>
              <a:t>6</a:t>
            </a:fld>
            <a:endParaRPr lang="en-US"/>
          </a:p>
        </p:txBody>
      </p:sp>
    </p:spTree>
    <p:extLst>
      <p:ext uri="{BB962C8B-B14F-4D97-AF65-F5344CB8AC3E}">
        <p14:creationId xmlns:p14="http://schemas.microsoft.com/office/powerpoint/2010/main" val="3001295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48BF1-6B86-4E9D-8291-D0EE403B996F}" type="slidenum">
              <a:rPr lang="en-US"/>
              <a:pPr/>
              <a:t>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946CE8-AB36-4866-84E4-727C7107F4CF}" type="slidenum">
              <a:rPr lang="en-US" smtClean="0"/>
              <a:pPr eaLnBrk="1" hangingPunct="1"/>
              <a:t>11</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CE12B0-7CE3-40A2-B4F8-16860B0617B8}" type="slidenum">
              <a:rPr lang="en-US" smtClean="0"/>
              <a:pPr eaLnBrk="1" hangingPunct="1"/>
              <a:t>12</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62C2D6-CAF9-419C-9C30-3393C2D2E9A7}" type="slidenum">
              <a:rPr lang="en-US" smtClean="0"/>
              <a:pPr eaLnBrk="1" hangingPunct="1"/>
              <a:t>13</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3A50-B17F-4322-A232-1704E713CCC5}" type="datetimeFigureOut">
              <a:rPr lang="en-US" smtClean="0"/>
              <a:t>6/18/14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48959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3A50-B17F-4322-A232-1704E713CCC5}" type="datetimeFigureOut">
              <a:rPr lang="en-US" smtClean="0"/>
              <a:t>6/18/14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15201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3A50-B17F-4322-A232-1704E713CCC5}" type="datetimeFigureOut">
              <a:rPr lang="en-US" smtClean="0"/>
              <a:t>6/18/14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182930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3A50-B17F-4322-A232-1704E713CCC5}" type="datetimeFigureOut">
              <a:rPr lang="en-US" smtClean="0"/>
              <a:t>6/18/14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27177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3A50-B17F-4322-A232-1704E713CCC5}" type="datetimeFigureOut">
              <a:rPr lang="en-US" smtClean="0"/>
              <a:t>6/18/14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287294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3A50-B17F-4322-A232-1704E713CCC5}" type="datetimeFigureOut">
              <a:rPr lang="en-US" smtClean="0"/>
              <a:t>6/18/14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287171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3A50-B17F-4322-A232-1704E713CCC5}" type="datetimeFigureOut">
              <a:rPr lang="en-US" smtClean="0"/>
              <a:t>6/18/14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152615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3A50-B17F-4322-A232-1704E713CCC5}" type="datetimeFigureOut">
              <a:rPr lang="en-US" smtClean="0"/>
              <a:t>6/18/14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278027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3A50-B17F-4322-A232-1704E713CCC5}" type="datetimeFigureOut">
              <a:rPr lang="en-US" smtClean="0"/>
              <a:t>6/18/14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1337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3A50-B17F-4322-A232-1704E713CCC5}" type="datetimeFigureOut">
              <a:rPr lang="en-US" smtClean="0"/>
              <a:t>6/18/14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416901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3A50-B17F-4322-A232-1704E713CCC5}" type="datetimeFigureOut">
              <a:rPr lang="en-US" smtClean="0"/>
              <a:t>6/18/14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CA6F2-551F-4C4F-AC32-611E005532EC}" type="slidenum">
              <a:rPr lang="en-US" smtClean="0"/>
              <a:t>‹#›</a:t>
            </a:fld>
            <a:endParaRPr lang="en-US"/>
          </a:p>
        </p:txBody>
      </p:sp>
    </p:spTree>
    <p:extLst>
      <p:ext uri="{BB962C8B-B14F-4D97-AF65-F5344CB8AC3E}">
        <p14:creationId xmlns:p14="http://schemas.microsoft.com/office/powerpoint/2010/main" val="815517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3A50-B17F-4322-A232-1704E713CCC5}" type="datetimeFigureOut">
              <a:rPr lang="en-US" smtClean="0"/>
              <a:t>6/18/14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CA6F2-551F-4C4F-AC32-611E005532EC}" type="slidenum">
              <a:rPr lang="en-US" smtClean="0"/>
              <a:t>‹#›</a:t>
            </a:fld>
            <a:endParaRPr lang="en-US"/>
          </a:p>
        </p:txBody>
      </p:sp>
    </p:spTree>
    <p:extLst>
      <p:ext uri="{BB962C8B-B14F-4D97-AF65-F5344CB8AC3E}">
        <p14:creationId xmlns:p14="http://schemas.microsoft.com/office/powerpoint/2010/main" val="2100259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cissl.rutgers.edu/joomla-license/impact-studies/57-impact-studies-slim"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686800" cy="5486400"/>
          </a:xfrm>
        </p:spPr>
        <p:txBody>
          <a:bodyPr>
            <a:normAutofit fontScale="85000" lnSpcReduction="10000"/>
          </a:bodyPr>
          <a:lstStyle/>
          <a:p>
            <a:r>
              <a:rPr lang="en-US" sz="4400" b="1" dirty="0">
                <a:solidFill>
                  <a:srgbClr val="800000"/>
                </a:solidFill>
              </a:rPr>
              <a:t>Collaborative information use by high school students in a digital learning environment:  Connecting </a:t>
            </a:r>
            <a:r>
              <a:rPr lang="en-US" sz="4400" b="1" dirty="0" err="1">
                <a:solidFill>
                  <a:srgbClr val="800000"/>
                </a:solidFill>
              </a:rPr>
              <a:t>metatheory</a:t>
            </a:r>
            <a:r>
              <a:rPr lang="en-US" sz="4400" b="1" dirty="0">
                <a:solidFill>
                  <a:srgbClr val="800000"/>
                </a:solidFill>
              </a:rPr>
              <a:t>, theoretical frameworks and </a:t>
            </a:r>
            <a:r>
              <a:rPr lang="en-US" sz="4400" b="1" dirty="0" smtClean="0">
                <a:solidFill>
                  <a:srgbClr val="800000"/>
                </a:solidFill>
              </a:rPr>
              <a:t>methodology</a:t>
            </a:r>
            <a:r>
              <a:rPr lang="en-US" sz="1000" b="1" dirty="0" smtClean="0">
                <a:solidFill>
                  <a:srgbClr val="800000"/>
                </a:solidFill>
              </a:rPr>
              <a:t>,</a:t>
            </a:r>
            <a:endParaRPr lang="en-US" sz="1000" b="1" dirty="0">
              <a:solidFill>
                <a:srgbClr val="800000"/>
              </a:solidFill>
            </a:endParaRPr>
          </a:p>
          <a:p>
            <a:endParaRPr lang="en-US" dirty="0"/>
          </a:p>
          <a:p>
            <a:pPr>
              <a:lnSpc>
                <a:spcPct val="80000"/>
              </a:lnSpc>
            </a:pPr>
            <a:r>
              <a:rPr lang="en-US" sz="3500" b="1" dirty="0" smtClean="0">
                <a:solidFill>
                  <a:schemeClr val="tx1"/>
                </a:solidFill>
              </a:rPr>
              <a:t>Dr. </a:t>
            </a:r>
            <a:r>
              <a:rPr lang="en-US" sz="3500" b="1" dirty="0">
                <a:solidFill>
                  <a:schemeClr val="tx1"/>
                </a:solidFill>
              </a:rPr>
              <a:t>Ross </a:t>
            </a:r>
            <a:r>
              <a:rPr lang="en-US" sz="3500" b="1" dirty="0" smtClean="0">
                <a:solidFill>
                  <a:schemeClr val="tx1"/>
                </a:solidFill>
              </a:rPr>
              <a:t>J. </a:t>
            </a:r>
            <a:r>
              <a:rPr lang="en-US" sz="3500" b="1" dirty="0">
                <a:solidFill>
                  <a:schemeClr val="tx1"/>
                </a:solidFill>
              </a:rPr>
              <a:t>Todd</a:t>
            </a:r>
          </a:p>
          <a:p>
            <a:pPr>
              <a:lnSpc>
                <a:spcPct val="80000"/>
              </a:lnSpc>
            </a:pPr>
            <a:r>
              <a:rPr lang="en-US" sz="3000" b="1" dirty="0">
                <a:solidFill>
                  <a:schemeClr val="tx1"/>
                </a:solidFill>
              </a:rPr>
              <a:t>Center for International Scholarship in School Libraries (CISSL)</a:t>
            </a:r>
          </a:p>
          <a:p>
            <a:pPr>
              <a:lnSpc>
                <a:spcPct val="80000"/>
              </a:lnSpc>
            </a:pPr>
            <a:r>
              <a:rPr lang="en-US" sz="3000" b="1" dirty="0">
                <a:solidFill>
                  <a:schemeClr val="tx1"/>
                </a:solidFill>
              </a:rPr>
              <a:t>School of Communication &amp; Information</a:t>
            </a:r>
          </a:p>
          <a:p>
            <a:pPr>
              <a:lnSpc>
                <a:spcPct val="80000"/>
              </a:lnSpc>
            </a:pPr>
            <a:r>
              <a:rPr lang="en-US" sz="3000" b="1" dirty="0">
                <a:solidFill>
                  <a:schemeClr val="tx1"/>
                </a:solidFill>
              </a:rPr>
              <a:t>Rutgers, The State University of New Jersey</a:t>
            </a:r>
          </a:p>
          <a:p>
            <a:pPr>
              <a:lnSpc>
                <a:spcPct val="80000"/>
              </a:lnSpc>
            </a:pPr>
            <a:r>
              <a:rPr lang="en-US" sz="3000" b="1" dirty="0" smtClean="0">
                <a:solidFill>
                  <a:schemeClr val="tx1"/>
                </a:solidFill>
              </a:rPr>
              <a:t>rtodd@rutgers.edu</a:t>
            </a:r>
          </a:p>
          <a:p>
            <a:pPr>
              <a:lnSpc>
                <a:spcPct val="80000"/>
              </a:lnSpc>
            </a:pPr>
            <a:r>
              <a:rPr lang="en-US" sz="3000" b="1" dirty="0" smtClean="0">
                <a:solidFill>
                  <a:schemeClr val="tx1"/>
                </a:solidFill>
              </a:rPr>
              <a:t>www.cissl.rutgers.edu</a:t>
            </a:r>
          </a:p>
          <a:p>
            <a:pPr>
              <a:lnSpc>
                <a:spcPct val="80000"/>
              </a:lnSpc>
            </a:pPr>
            <a:r>
              <a:rPr lang="en-US" sz="3000" b="1" dirty="0" smtClean="0">
                <a:solidFill>
                  <a:schemeClr val="tx1"/>
                </a:solidFill>
              </a:rPr>
              <a:t>www.twitter.com/RossJTodd</a:t>
            </a:r>
            <a:endParaRPr lang="en-US" sz="3000" b="1" dirty="0">
              <a:solidFill>
                <a:schemeClr val="tx1"/>
              </a:solidFill>
            </a:endParaRPr>
          </a:p>
          <a:p>
            <a:pPr>
              <a:lnSpc>
                <a:spcPct val="80000"/>
              </a:lnSpc>
            </a:pPr>
            <a:endParaRPr lang="en-US" sz="3500" b="1" dirty="0">
              <a:solidFill>
                <a:schemeClr val="tx1"/>
              </a:solidFill>
            </a:endParaRPr>
          </a:p>
          <a:p>
            <a:endParaRPr lang="en-US" dirty="0"/>
          </a:p>
        </p:txBody>
      </p:sp>
      <p:pic>
        <p:nvPicPr>
          <p:cNvPr id="4" name="Picture 3" descr="Home - School of Communication and Information"/>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p:spPr>
      </p:pic>
    </p:spTree>
    <p:extLst>
      <p:ext uri="{BB962C8B-B14F-4D97-AF65-F5344CB8AC3E}">
        <p14:creationId xmlns:p14="http://schemas.microsoft.com/office/powerpoint/2010/main" val="1303815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09800" y="0"/>
            <a:ext cx="4953000" cy="1000125"/>
          </a:xfrm>
        </p:spPr>
        <p:txBody>
          <a:bodyPr>
            <a:normAutofit fontScale="90000"/>
          </a:bodyPr>
          <a:lstStyle/>
          <a:p>
            <a:r>
              <a:rPr lang="en-US" sz="3200" b="1" dirty="0" smtClean="0">
                <a:solidFill>
                  <a:schemeClr val="bg1"/>
                </a:solidFill>
              </a:rPr>
              <a:t>Wiki Environment &amp; Data Collection</a:t>
            </a:r>
            <a:endParaRPr lang="en-US" sz="3200" b="1" dirty="0">
              <a:solidFill>
                <a:schemeClr val="bg1"/>
              </a:solidFill>
            </a:endParaRPr>
          </a:p>
        </p:txBody>
      </p:sp>
      <p:sp>
        <p:nvSpPr>
          <p:cNvPr id="3" name="Content Placeholder 2"/>
          <p:cNvSpPr>
            <a:spLocks noGrp="1"/>
          </p:cNvSpPr>
          <p:nvPr>
            <p:ph idx="1"/>
          </p:nvPr>
        </p:nvSpPr>
        <p:spPr>
          <a:xfrm>
            <a:off x="152400" y="1219200"/>
            <a:ext cx="8763000" cy="5486400"/>
          </a:xfrm>
        </p:spPr>
        <p:txBody>
          <a:bodyPr>
            <a:noAutofit/>
          </a:bodyPr>
          <a:lstStyle/>
          <a:p>
            <a:r>
              <a:rPr lang="en-AU" sz="2000" b="1" dirty="0"/>
              <a:t>Completed a pre and post reflection task (</a:t>
            </a:r>
            <a:r>
              <a:rPr lang="en-US" sz="2000" b="1" dirty="0"/>
              <a:t>SLIM “Reflection Tasks” (Student Learning Through Inquiry Measure developed by CISSL) </a:t>
            </a:r>
          </a:p>
          <a:p>
            <a:r>
              <a:rPr lang="en-AU" sz="2000" b="1" dirty="0" smtClean="0"/>
              <a:t>Students discuss research </a:t>
            </a:r>
            <a:r>
              <a:rPr lang="en-AU" sz="2000" b="1" dirty="0"/>
              <a:t>topics, establish working relationships, </a:t>
            </a:r>
            <a:r>
              <a:rPr lang="en-AU" sz="2000" b="1" dirty="0" smtClean="0"/>
              <a:t> create plan </a:t>
            </a:r>
            <a:r>
              <a:rPr lang="en-AU" sz="2000" b="1" dirty="0"/>
              <a:t>and manage the tasks, collect information sources</a:t>
            </a:r>
            <a:r>
              <a:rPr lang="en-AU" sz="2000" b="1" dirty="0" smtClean="0"/>
              <a:t>, construct </a:t>
            </a:r>
            <a:r>
              <a:rPr lang="en-AU" sz="2000" b="1" dirty="0"/>
              <a:t>their </a:t>
            </a:r>
            <a:r>
              <a:rPr lang="en-AU" sz="2000" b="1" dirty="0" smtClean="0"/>
              <a:t>products (Google Docs); dialog and feedback  (class </a:t>
            </a:r>
            <a:r>
              <a:rPr lang="en-AU" sz="2000" b="1" dirty="0"/>
              <a:t>presentation, visual display, and annotated </a:t>
            </a:r>
            <a:r>
              <a:rPr lang="en-AU" sz="2000" b="1" dirty="0" smtClean="0"/>
              <a:t>bibliography)</a:t>
            </a:r>
          </a:p>
          <a:p>
            <a:r>
              <a:rPr lang="en-AU" sz="2000" b="1" dirty="0"/>
              <a:t>C</a:t>
            </a:r>
            <a:r>
              <a:rPr lang="en-AU" sz="2000" b="1" dirty="0" smtClean="0"/>
              <a:t>apture </a:t>
            </a:r>
            <a:r>
              <a:rPr lang="en-AU" sz="2000" b="1" dirty="0"/>
              <a:t>and track their research and writing processes, </a:t>
            </a:r>
            <a:r>
              <a:rPr lang="en-AU" sz="2000" b="1" dirty="0" smtClean="0"/>
              <a:t>and </a:t>
            </a:r>
            <a:r>
              <a:rPr lang="en-AU" sz="2000" b="1" dirty="0"/>
              <a:t>decision-making </a:t>
            </a:r>
            <a:r>
              <a:rPr lang="en-AU" sz="2000" b="1" dirty="0" smtClean="0"/>
              <a:t>processes</a:t>
            </a:r>
          </a:p>
          <a:p>
            <a:r>
              <a:rPr lang="en-AU" sz="2000" b="1" dirty="0" smtClean="0"/>
              <a:t>Make </a:t>
            </a:r>
            <a:r>
              <a:rPr lang="en-AU" sz="2000" b="1" dirty="0"/>
              <a:t>daily journal entries during the two weeks that the classes were scheduled in the library </a:t>
            </a:r>
            <a:endParaRPr lang="en-AU" sz="2000" b="1" dirty="0" smtClean="0"/>
          </a:p>
          <a:p>
            <a:r>
              <a:rPr lang="en-AU" sz="2000" b="1" dirty="0" smtClean="0"/>
              <a:t>Students required </a:t>
            </a:r>
            <a:r>
              <a:rPr lang="en-AU" sz="2000" b="1" dirty="0"/>
              <a:t>to read each other’s journal responses and comment on at least one other student’s journal </a:t>
            </a:r>
            <a:r>
              <a:rPr lang="en-AU" sz="2000" b="1" dirty="0" smtClean="0"/>
              <a:t>response</a:t>
            </a:r>
          </a:p>
          <a:p>
            <a:r>
              <a:rPr lang="en-US" sz="2000" b="1" dirty="0"/>
              <a:t>Overall, a total of 945 conversation entries were recorded.  The majority of reflections were about one paragraph (5-6 sentences) long.  On average, the responses to other reflections were around 2-3 sentences long, and posts that were responded to tended to receive 2-3 responses. </a:t>
            </a:r>
          </a:p>
        </p:txBody>
      </p:sp>
    </p:spTree>
    <p:extLst>
      <p:ext uri="{BB962C8B-B14F-4D97-AF65-F5344CB8AC3E}">
        <p14:creationId xmlns:p14="http://schemas.microsoft.com/office/powerpoint/2010/main" val="2244559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457200"/>
            <a:ext cx="9144000" cy="617538"/>
          </a:xfrm>
        </p:spPr>
        <p:txBody>
          <a:bodyPr>
            <a:noAutofit/>
          </a:bodyPr>
          <a:lstStyle/>
          <a:p>
            <a:r>
              <a:rPr lang="en-US" sz="4000" b="1" dirty="0" smtClean="0">
                <a:solidFill>
                  <a:srgbClr val="7030A0"/>
                </a:solidFill>
              </a:rPr>
              <a:t>SLIM Reflection Tasks</a:t>
            </a:r>
            <a:br>
              <a:rPr lang="en-US" sz="4000" b="1" dirty="0" smtClean="0">
                <a:solidFill>
                  <a:srgbClr val="7030A0"/>
                </a:solidFill>
              </a:rPr>
            </a:br>
            <a:r>
              <a:rPr lang="en-US" sz="2800" b="1" dirty="0" smtClean="0">
                <a:solidFill>
                  <a:srgbClr val="7030A0"/>
                </a:solidFill>
              </a:rPr>
              <a:t>Cognitive, Affective, Interpersona</a:t>
            </a:r>
            <a:r>
              <a:rPr lang="en-US" sz="2800" b="1" dirty="0">
                <a:solidFill>
                  <a:srgbClr val="7030A0"/>
                </a:solidFill>
              </a:rPr>
              <a:t>l</a:t>
            </a:r>
            <a:endParaRPr lang="en-US" sz="2800" b="1" dirty="0" smtClean="0">
              <a:solidFill>
                <a:srgbClr val="7030A0"/>
              </a:solidFill>
            </a:endParaRPr>
          </a:p>
        </p:txBody>
      </p:sp>
      <p:sp>
        <p:nvSpPr>
          <p:cNvPr id="41987" name="Rectangle 3"/>
          <p:cNvSpPr>
            <a:spLocks noGrp="1" noChangeArrowheads="1"/>
          </p:cNvSpPr>
          <p:nvPr>
            <p:ph type="body" idx="1"/>
          </p:nvPr>
        </p:nvSpPr>
        <p:spPr>
          <a:xfrm>
            <a:off x="533400" y="1447800"/>
            <a:ext cx="8382000" cy="4141638"/>
          </a:xfrm>
        </p:spPr>
        <p:txBody>
          <a:bodyPr>
            <a:noAutofit/>
          </a:bodyPr>
          <a:lstStyle/>
          <a:p>
            <a:pPr>
              <a:lnSpc>
                <a:spcPct val="80000"/>
              </a:lnSpc>
              <a:buFont typeface="Wingdings" pitchFamily="2" charset="2"/>
              <a:buNone/>
            </a:pPr>
            <a:r>
              <a:rPr lang="en-US" sz="2200" b="1" dirty="0" smtClean="0"/>
              <a:t>Writing task 1 and 2 consisted of the following questions</a:t>
            </a:r>
          </a:p>
          <a:p>
            <a:pPr>
              <a:lnSpc>
                <a:spcPct val="80000"/>
              </a:lnSpc>
              <a:buFont typeface="Wingdings" pitchFamily="2" charset="2"/>
              <a:buNone/>
            </a:pPr>
            <a:endParaRPr lang="en-US" sz="2200" b="1" dirty="0" smtClean="0"/>
          </a:p>
          <a:p>
            <a:pPr marL="515938" indent="-515938">
              <a:lnSpc>
                <a:spcPct val="80000"/>
              </a:lnSpc>
              <a:buFont typeface="Wingdings" pitchFamily="2" charset="2"/>
              <a:buNone/>
            </a:pPr>
            <a:r>
              <a:rPr lang="en-US" sz="2200" b="1" dirty="0" smtClean="0"/>
              <a:t>1.    Write the title that best describes your research project at this time.</a:t>
            </a:r>
          </a:p>
          <a:p>
            <a:pPr marL="457200" indent="-457200">
              <a:lnSpc>
                <a:spcPct val="80000"/>
              </a:lnSpc>
              <a:buFont typeface="Wingdings" pitchFamily="2" charset="2"/>
              <a:buAutoNum type="arabicPeriod" startAt="2"/>
            </a:pPr>
            <a:r>
              <a:rPr lang="en-US" sz="2200" b="1" dirty="0" smtClean="0"/>
              <a:t>Take some time to think about your research topic.  Now write down what you know about this topic.  </a:t>
            </a:r>
          </a:p>
          <a:p>
            <a:pPr marL="457200" indent="-457200">
              <a:lnSpc>
                <a:spcPct val="80000"/>
              </a:lnSpc>
              <a:buFont typeface="Wingdings" pitchFamily="2" charset="2"/>
              <a:buAutoNum type="arabicPeriod" startAt="2"/>
            </a:pPr>
            <a:r>
              <a:rPr lang="en-US" sz="2200" b="1" dirty="0" smtClean="0"/>
              <a:t>What interests you about this topic?</a:t>
            </a:r>
          </a:p>
          <a:p>
            <a:pPr marL="457200" indent="-457200">
              <a:lnSpc>
                <a:spcPct val="80000"/>
              </a:lnSpc>
              <a:buFont typeface="Wingdings" pitchFamily="2" charset="2"/>
              <a:buAutoNum type="arabicPeriod" startAt="4"/>
            </a:pPr>
            <a:r>
              <a:rPr lang="en-US" sz="2200" b="1" dirty="0" smtClean="0"/>
              <a:t>How much do you know about this topic? </a:t>
            </a:r>
            <a:endParaRPr lang="en-US" sz="2200" b="1" dirty="0"/>
          </a:p>
          <a:p>
            <a:pPr marL="457200" indent="-457200">
              <a:lnSpc>
                <a:spcPct val="80000"/>
              </a:lnSpc>
              <a:buFont typeface="Wingdings" pitchFamily="2" charset="2"/>
              <a:buAutoNum type="arabicPeriod" startAt="4"/>
            </a:pPr>
            <a:r>
              <a:rPr lang="en-US" sz="2200" b="1" dirty="0" smtClean="0"/>
              <a:t>Write down what you think is EASY about researching your topic.</a:t>
            </a:r>
          </a:p>
          <a:p>
            <a:pPr marL="457200" indent="-457200">
              <a:lnSpc>
                <a:spcPct val="80000"/>
              </a:lnSpc>
              <a:buFont typeface="Wingdings" pitchFamily="2" charset="2"/>
              <a:buAutoNum type="arabicPeriod" startAt="6"/>
            </a:pPr>
            <a:r>
              <a:rPr lang="en-US" sz="2200" b="1" dirty="0" smtClean="0"/>
              <a:t>Write down what you think is DIFFICULT about researching your topic.</a:t>
            </a:r>
          </a:p>
          <a:p>
            <a:pPr marL="457200" indent="-457200">
              <a:lnSpc>
                <a:spcPct val="80000"/>
              </a:lnSpc>
              <a:buFont typeface="Wingdings" pitchFamily="2" charset="2"/>
              <a:buAutoNum type="arabicPeriod" startAt="6"/>
            </a:pPr>
            <a:r>
              <a:rPr lang="en-US" sz="2200" b="1" dirty="0"/>
              <a:t>F</a:t>
            </a:r>
            <a:r>
              <a:rPr lang="en-US" sz="2200" b="1" dirty="0" smtClean="0"/>
              <a:t>eelings about working in groups</a:t>
            </a:r>
            <a:endParaRPr lang="en-US" sz="2200" b="1" dirty="0"/>
          </a:p>
          <a:p>
            <a:pPr marL="457200" indent="-457200">
              <a:lnSpc>
                <a:spcPct val="80000"/>
              </a:lnSpc>
              <a:buFont typeface="Wingdings" pitchFamily="2" charset="2"/>
              <a:buAutoNum type="arabicPeriod" startAt="6"/>
            </a:pPr>
            <a:r>
              <a:rPr lang="en-US" sz="2200" b="1" dirty="0" smtClean="0"/>
              <a:t>Feelings about project</a:t>
            </a:r>
          </a:p>
        </p:txBody>
      </p:sp>
      <p:pic>
        <p:nvPicPr>
          <p:cNvPr id="7" name="Picture 6"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52959"/>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67242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228600"/>
            <a:ext cx="9144000" cy="617538"/>
          </a:xfrm>
        </p:spPr>
        <p:txBody>
          <a:bodyPr>
            <a:noAutofit/>
          </a:bodyPr>
          <a:lstStyle/>
          <a:p>
            <a:r>
              <a:rPr lang="en-US" sz="3600" b="1" dirty="0" smtClean="0">
                <a:solidFill>
                  <a:srgbClr val="7030A0"/>
                </a:solidFill>
              </a:rPr>
              <a:t>Additional Questions at Writing Task 3</a:t>
            </a:r>
          </a:p>
        </p:txBody>
      </p:sp>
      <p:sp>
        <p:nvSpPr>
          <p:cNvPr id="43011" name="Rectangle 3"/>
          <p:cNvSpPr>
            <a:spLocks noGrp="1" noChangeArrowheads="1"/>
          </p:cNvSpPr>
          <p:nvPr>
            <p:ph type="body" idx="1"/>
          </p:nvPr>
        </p:nvSpPr>
        <p:spPr>
          <a:xfrm>
            <a:off x="457200" y="1133475"/>
            <a:ext cx="8229600" cy="2828925"/>
          </a:xfrm>
        </p:spPr>
        <p:txBody>
          <a:bodyPr/>
          <a:lstStyle/>
          <a:p>
            <a:pPr marL="609600" indent="-609600">
              <a:lnSpc>
                <a:spcPct val="90000"/>
              </a:lnSpc>
              <a:buFontTx/>
              <a:buAutoNum type="arabicPeriod"/>
            </a:pPr>
            <a:r>
              <a:rPr lang="en-US" sz="2400" b="1" dirty="0" smtClean="0"/>
              <a:t>What did you learn in doing this research project?  (This might be about your topic, or new things you can do, or learn about yourself)</a:t>
            </a:r>
          </a:p>
          <a:p>
            <a:pPr marL="609600" indent="-609600">
              <a:lnSpc>
                <a:spcPct val="90000"/>
              </a:lnSpc>
              <a:buFontTx/>
              <a:buAutoNum type="arabicPeriod"/>
            </a:pPr>
            <a:endParaRPr lang="en-US" sz="2400" b="1" dirty="0" smtClean="0"/>
          </a:p>
          <a:p>
            <a:pPr marL="609600" indent="-609600">
              <a:lnSpc>
                <a:spcPct val="90000"/>
              </a:lnSpc>
              <a:buFontTx/>
              <a:buAutoNum type="arabicPeriod"/>
            </a:pPr>
            <a:r>
              <a:rPr lang="en-US" sz="2400" b="1" dirty="0" smtClean="0"/>
              <a:t>How did the SCHOOL LIBRARIAN help you?</a:t>
            </a:r>
          </a:p>
          <a:p>
            <a:pPr marL="609600" indent="-609600">
              <a:lnSpc>
                <a:spcPct val="90000"/>
              </a:lnSpc>
              <a:buFontTx/>
              <a:buAutoNum type="arabicPeriod"/>
            </a:pPr>
            <a:endParaRPr lang="en-US" sz="2400" b="1" dirty="0"/>
          </a:p>
          <a:p>
            <a:pPr marL="609600" indent="-609600">
              <a:lnSpc>
                <a:spcPct val="90000"/>
              </a:lnSpc>
              <a:buFontTx/>
              <a:buAutoNum type="arabicPeriod"/>
            </a:pPr>
            <a:r>
              <a:rPr lang="en-US" sz="2400" b="1" dirty="0" smtClean="0"/>
              <a:t>How did the TEACHER help you?</a:t>
            </a:r>
          </a:p>
          <a:p>
            <a:pPr marL="609600" indent="-609600">
              <a:lnSpc>
                <a:spcPct val="90000"/>
              </a:lnSpc>
              <a:buFontTx/>
              <a:buAutoNum type="arabicPeriod"/>
            </a:pPr>
            <a:endParaRPr lang="en-US" sz="2400" b="1" dirty="0"/>
          </a:p>
          <a:p>
            <a:pPr marL="0" indent="0">
              <a:lnSpc>
                <a:spcPct val="90000"/>
              </a:lnSpc>
              <a:buNone/>
            </a:pPr>
            <a:endParaRPr lang="en-US" sz="2400" b="1" dirty="0" smtClean="0"/>
          </a:p>
        </p:txBody>
      </p:sp>
      <p:pic>
        <p:nvPicPr>
          <p:cNvPr id="7" name="Picture 6"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57875"/>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04536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533400"/>
            <a:ext cx="9144000" cy="617538"/>
          </a:xfrm>
        </p:spPr>
        <p:txBody>
          <a:bodyPr>
            <a:normAutofit fontScale="90000"/>
          </a:bodyPr>
          <a:lstStyle/>
          <a:p>
            <a:r>
              <a:rPr lang="en-US" b="1" dirty="0">
                <a:solidFill>
                  <a:srgbClr val="7030A0"/>
                </a:solidFill>
              </a:rPr>
              <a:t>Student Learning through Inquiry Measure (SLIM)</a:t>
            </a:r>
            <a:endParaRPr lang="en-US" b="1" dirty="0" smtClean="0">
              <a:solidFill>
                <a:srgbClr val="7030A0"/>
              </a:solidFill>
            </a:endParaRPr>
          </a:p>
        </p:txBody>
      </p:sp>
      <p:sp>
        <p:nvSpPr>
          <p:cNvPr id="44035" name="Rectangle 3"/>
          <p:cNvSpPr>
            <a:spLocks noGrp="1" noChangeArrowheads="1"/>
          </p:cNvSpPr>
          <p:nvPr>
            <p:ph type="body" idx="1"/>
          </p:nvPr>
        </p:nvSpPr>
        <p:spPr>
          <a:xfrm>
            <a:off x="313531" y="1752600"/>
            <a:ext cx="8516937" cy="4105275"/>
          </a:xfrm>
        </p:spPr>
        <p:txBody>
          <a:bodyPr/>
          <a:lstStyle/>
          <a:p>
            <a:pPr>
              <a:lnSpc>
                <a:spcPct val="90000"/>
              </a:lnSpc>
            </a:pPr>
            <a:r>
              <a:rPr lang="en-US" dirty="0">
                <a:hlinkClick r:id="rId3"/>
              </a:rPr>
              <a:t>http://</a:t>
            </a:r>
            <a:r>
              <a:rPr lang="en-US" dirty="0" smtClean="0">
                <a:hlinkClick r:id="rId3"/>
              </a:rPr>
              <a:t>cissl.rutgers.edu/joomla-license/impact-studies/57-impact-studies-slim</a:t>
            </a:r>
            <a:endParaRPr lang="en-US" dirty="0" smtClean="0"/>
          </a:p>
          <a:p>
            <a:pPr>
              <a:lnSpc>
                <a:spcPct val="90000"/>
              </a:lnSpc>
            </a:pPr>
            <a:endParaRPr lang="en-US" dirty="0" smtClean="0">
              <a:solidFill>
                <a:srgbClr val="E2EC1E"/>
              </a:solidFill>
            </a:endParaRPr>
          </a:p>
          <a:p>
            <a:pPr>
              <a:lnSpc>
                <a:spcPct val="90000"/>
              </a:lnSpc>
            </a:pPr>
            <a:r>
              <a:rPr lang="en-US" sz="2400" b="1" dirty="0" smtClean="0"/>
              <a:t>Student Learning through Inquiry Measure (SLIM)</a:t>
            </a:r>
            <a:br>
              <a:rPr lang="en-US" sz="2400" b="1" dirty="0" smtClean="0"/>
            </a:br>
            <a:r>
              <a:rPr lang="en-US" sz="2400" b="1" dirty="0" smtClean="0"/>
              <a:t/>
            </a:r>
            <a:br>
              <a:rPr lang="en-US" sz="2400" b="1" dirty="0" smtClean="0"/>
            </a:br>
            <a:r>
              <a:rPr lang="en-US" sz="2400" b="1" dirty="0" smtClean="0"/>
              <a:t>SLIM Handbook</a:t>
            </a:r>
          </a:p>
          <a:p>
            <a:pPr>
              <a:lnSpc>
                <a:spcPct val="90000"/>
              </a:lnSpc>
            </a:pPr>
            <a:r>
              <a:rPr lang="en-US" sz="2400" b="1" dirty="0" smtClean="0"/>
              <a:t/>
            </a:r>
            <a:br>
              <a:rPr lang="en-US" sz="2400" b="1" dirty="0" smtClean="0"/>
            </a:br>
            <a:r>
              <a:rPr lang="en-US" sz="2400" b="1" dirty="0" smtClean="0"/>
              <a:t>SLIM Reflection Instruments and Scoring Guidelines</a:t>
            </a:r>
            <a:br>
              <a:rPr lang="en-US" sz="2400" b="1" dirty="0" smtClean="0"/>
            </a:br>
            <a:r>
              <a:rPr lang="en-US" sz="2400" b="1" dirty="0" smtClean="0"/>
              <a:t/>
            </a:r>
            <a:br>
              <a:rPr lang="en-US" sz="2400" b="1" dirty="0" smtClean="0"/>
            </a:br>
            <a:r>
              <a:rPr lang="en-US" sz="2400" b="1" dirty="0" smtClean="0"/>
              <a:t>SLIM Scoring Sheet</a:t>
            </a:r>
            <a:endParaRPr lang="en-US" sz="2400" dirty="0" smtClean="0"/>
          </a:p>
        </p:txBody>
      </p:sp>
      <p:pic>
        <p:nvPicPr>
          <p:cNvPr id="9" name="Picture 8" descr="Home - School of Communication and Inform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57875"/>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15679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5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67000" y="152400"/>
            <a:ext cx="4191000" cy="685800"/>
          </a:xfrm>
        </p:spPr>
        <p:txBody>
          <a:bodyPr>
            <a:normAutofit fontScale="90000"/>
          </a:bodyPr>
          <a:lstStyle/>
          <a:p>
            <a:r>
              <a:rPr lang="en-US" b="1" dirty="0" smtClean="0">
                <a:solidFill>
                  <a:srgbClr val="FFFFFF"/>
                </a:solidFill>
              </a:rPr>
              <a:t>Data Analysis</a:t>
            </a:r>
            <a:endParaRPr lang="en-US" b="1" dirty="0">
              <a:solidFill>
                <a:srgbClr val="FFFFFF"/>
              </a:solidFill>
            </a:endParaRPr>
          </a:p>
        </p:txBody>
      </p:sp>
      <p:sp>
        <p:nvSpPr>
          <p:cNvPr id="3" name="Content Placeholder 2"/>
          <p:cNvSpPr>
            <a:spLocks noGrp="1"/>
          </p:cNvSpPr>
          <p:nvPr>
            <p:ph idx="1"/>
          </p:nvPr>
        </p:nvSpPr>
        <p:spPr/>
        <p:txBody>
          <a:bodyPr>
            <a:normAutofit fontScale="70000" lnSpcReduction="20000"/>
          </a:bodyPr>
          <a:lstStyle/>
          <a:p>
            <a:r>
              <a:rPr lang="en-US" b="1" dirty="0"/>
              <a:t>E</a:t>
            </a:r>
            <a:r>
              <a:rPr lang="en-US" b="1" dirty="0" smtClean="0"/>
              <a:t>mployed </a:t>
            </a:r>
            <a:r>
              <a:rPr lang="en-US" b="1" dirty="0"/>
              <a:t>both </a:t>
            </a:r>
            <a:r>
              <a:rPr lang="en-US" b="1" dirty="0" smtClean="0"/>
              <a:t>EMIC </a:t>
            </a:r>
            <a:r>
              <a:rPr lang="en-US" b="1" dirty="0"/>
              <a:t>and </a:t>
            </a:r>
            <a:r>
              <a:rPr lang="en-US" b="1" dirty="0" smtClean="0"/>
              <a:t>ETIC </a:t>
            </a:r>
            <a:r>
              <a:rPr lang="en-US" b="1" dirty="0"/>
              <a:t>approaches in our data </a:t>
            </a:r>
            <a:r>
              <a:rPr lang="en-US" b="1" dirty="0" smtClean="0"/>
              <a:t>analysis</a:t>
            </a:r>
          </a:p>
          <a:p>
            <a:pPr marL="0" indent="0">
              <a:buNone/>
            </a:pPr>
            <a:endParaRPr lang="en-US" sz="1400" b="1" dirty="0" smtClean="0"/>
          </a:p>
          <a:p>
            <a:r>
              <a:rPr lang="en-US" b="1" dirty="0"/>
              <a:t>E</a:t>
            </a:r>
            <a:r>
              <a:rPr lang="en-US" b="1" dirty="0" smtClean="0"/>
              <a:t>mic </a:t>
            </a:r>
            <a:r>
              <a:rPr lang="en-US" b="1" dirty="0"/>
              <a:t>approach takes a grounded approach, developing emergent codes extracted from the text, and establishing categories of codes to identify core concepts and their relationships, driven by the data</a:t>
            </a:r>
            <a:r>
              <a:rPr lang="en-US" b="1" dirty="0" smtClean="0"/>
              <a:t>.</a:t>
            </a:r>
          </a:p>
          <a:p>
            <a:endParaRPr lang="en-US" sz="1700" b="1" dirty="0" smtClean="0"/>
          </a:p>
          <a:p>
            <a:r>
              <a:rPr lang="en-US" b="1" dirty="0" smtClean="0"/>
              <a:t>An </a:t>
            </a:r>
            <a:r>
              <a:rPr lang="en-US" b="1" dirty="0"/>
              <a:t>etic approach to data analysis typically starts with a predetermined set of concepts, and these become the lens though which the data is analyzed and interpreted. </a:t>
            </a:r>
          </a:p>
          <a:p>
            <a:endParaRPr lang="en-US" b="1" dirty="0" smtClean="0"/>
          </a:p>
          <a:p>
            <a:pPr marL="0" indent="0">
              <a:buNone/>
            </a:pPr>
            <a:r>
              <a:rPr lang="en-US" b="1" dirty="0" smtClean="0"/>
              <a:t>	-  gives emphasis </a:t>
            </a:r>
            <a:r>
              <a:rPr lang="en-US" b="1" dirty="0"/>
              <a:t>to what the researchers consider to </a:t>
            </a:r>
            <a:r>
              <a:rPr lang="en-US" b="1" dirty="0" smtClean="0"/>
              <a:t>be 	important</a:t>
            </a:r>
            <a:r>
              <a:rPr lang="en-US" b="1" dirty="0"/>
              <a:t>. This importance is often established by </a:t>
            </a:r>
            <a:r>
              <a:rPr lang="en-US" b="1" dirty="0" smtClean="0"/>
              <a:t>the 	synthesis </a:t>
            </a:r>
            <a:r>
              <a:rPr lang="en-US" b="1" dirty="0"/>
              <a:t>of the literature review.  </a:t>
            </a:r>
          </a:p>
          <a:p>
            <a:endParaRPr lang="en-US" dirty="0" smtClean="0"/>
          </a:p>
          <a:p>
            <a:pPr marL="0" indent="0">
              <a:buNone/>
            </a:pPr>
            <a:endParaRPr lang="en-US" dirty="0"/>
          </a:p>
        </p:txBody>
      </p:sp>
    </p:spTree>
    <p:extLst>
      <p:ext uri="{BB962C8B-B14F-4D97-AF65-F5344CB8AC3E}">
        <p14:creationId xmlns:p14="http://schemas.microsoft.com/office/powerpoint/2010/main" val="2532945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4953000" cy="1000125"/>
          </a:xfrm>
        </p:spPr>
        <p:txBody>
          <a:bodyPr>
            <a:normAutofit/>
          </a:bodyPr>
          <a:lstStyle/>
          <a:p>
            <a:r>
              <a:rPr lang="en-US" sz="3200" b="1" dirty="0" smtClean="0">
                <a:solidFill>
                  <a:schemeClr val="bg1"/>
                </a:solidFill>
              </a:rPr>
              <a:t>Working in Groups</a:t>
            </a:r>
            <a:endParaRPr lang="en-US" sz="32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8731397"/>
              </p:ext>
            </p:extLst>
          </p:nvPr>
        </p:nvGraphicFramePr>
        <p:xfrm>
          <a:off x="29246" y="152400"/>
          <a:ext cx="9114754" cy="7265764"/>
        </p:xfrm>
        <a:graphic>
          <a:graphicData uri="http://schemas.openxmlformats.org/drawingml/2006/table">
            <a:tbl>
              <a:tblPr firstRow="1" firstCol="1" bandRow="1">
                <a:tableStyleId>{5C22544A-7EE6-4342-B048-85BDC9FD1C3A}</a:tableStyleId>
              </a:tblPr>
              <a:tblGrid>
                <a:gridCol w="1394033"/>
                <a:gridCol w="2158121"/>
                <a:gridCol w="3107113"/>
                <a:gridCol w="2455487"/>
              </a:tblGrid>
              <a:tr h="374214">
                <a:tc>
                  <a:txBody>
                    <a:bodyPr/>
                    <a:lstStyle/>
                    <a:p>
                      <a:pPr marL="0" marR="0" algn="ctr">
                        <a:spcBef>
                          <a:spcPts val="0"/>
                        </a:spcBef>
                        <a:spcAft>
                          <a:spcPts val="0"/>
                        </a:spcAft>
                      </a:pPr>
                      <a:r>
                        <a:rPr lang="en-US" sz="2000" b="1" dirty="0">
                          <a:effectLst/>
                        </a:rPr>
                        <a:t>Dimension</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Description</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Positive</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Negative</a:t>
                      </a:r>
                      <a:endParaRPr lang="en-US" sz="2000" b="1" dirty="0">
                        <a:effectLst/>
                        <a:latin typeface="Calibri"/>
                        <a:ea typeface="Calibri"/>
                        <a:cs typeface="Times New Roman"/>
                      </a:endParaRPr>
                    </a:p>
                  </a:txBody>
                  <a:tcPr marL="44009" marR="44009" marT="0" marB="0"/>
                </a:tc>
              </a:tr>
              <a:tr h="2924318">
                <a:tc>
                  <a:txBody>
                    <a:bodyPr/>
                    <a:lstStyle/>
                    <a:p>
                      <a:pPr marL="0" marR="0">
                        <a:spcBef>
                          <a:spcPts val="0"/>
                        </a:spcBef>
                        <a:spcAft>
                          <a:spcPts val="0"/>
                        </a:spcAft>
                      </a:pPr>
                      <a:r>
                        <a:rPr lang="en-US" sz="2400" b="1" dirty="0">
                          <a:effectLst/>
                        </a:rPr>
                        <a:t>Social Justice</a:t>
                      </a:r>
                    </a:p>
                    <a:p>
                      <a:pPr marL="0" marR="0">
                        <a:spcBef>
                          <a:spcPts val="0"/>
                        </a:spcBef>
                        <a:spcAft>
                          <a:spcPts val="0"/>
                        </a:spcAft>
                      </a:pPr>
                      <a:r>
                        <a:rPr lang="en-US" sz="1800" b="1" dirty="0">
                          <a:effectLst/>
                        </a:rPr>
                        <a:t> </a:t>
                      </a:r>
                    </a:p>
                    <a:p>
                      <a:pPr marL="0" marR="0">
                        <a:spcBef>
                          <a:spcPts val="0"/>
                        </a:spcBef>
                        <a:spcAft>
                          <a:spcPts val="0"/>
                        </a:spcAft>
                      </a:pPr>
                      <a:r>
                        <a:rPr lang="en-US" sz="1800" b="1" dirty="0">
                          <a:effectLst/>
                        </a:rPr>
                        <a:t> </a:t>
                      </a:r>
                      <a:endParaRPr lang="en-US" sz="18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Refers to core ideas around:  </a:t>
                      </a:r>
                    </a:p>
                    <a:p>
                      <a:pPr marL="0" marR="0">
                        <a:spcBef>
                          <a:spcPts val="0"/>
                        </a:spcBef>
                        <a:spcAft>
                          <a:spcPts val="0"/>
                        </a:spcAft>
                      </a:pPr>
                      <a:r>
                        <a:rPr lang="en-US" sz="1800" b="1" dirty="0">
                          <a:effectLst/>
                        </a:rPr>
                        <a:t>shared responsibility, </a:t>
                      </a:r>
                    </a:p>
                    <a:p>
                      <a:pPr marL="0" marR="0">
                        <a:spcBef>
                          <a:spcPts val="0"/>
                        </a:spcBef>
                        <a:spcAft>
                          <a:spcPts val="0"/>
                        </a:spcAft>
                      </a:pPr>
                      <a:r>
                        <a:rPr lang="en-US" sz="1800" b="1" dirty="0">
                          <a:effectLst/>
                        </a:rPr>
                        <a:t>equity of contribution, </a:t>
                      </a:r>
                    </a:p>
                    <a:p>
                      <a:pPr marL="0" marR="0">
                        <a:spcBef>
                          <a:spcPts val="0"/>
                        </a:spcBef>
                        <a:spcAft>
                          <a:spcPts val="0"/>
                        </a:spcAft>
                      </a:pPr>
                      <a:r>
                        <a:rPr lang="en-US" sz="1800" b="1" dirty="0">
                          <a:effectLst/>
                        </a:rPr>
                        <a:t>equity of treatment,</a:t>
                      </a:r>
                    </a:p>
                    <a:p>
                      <a:pPr marL="0" marR="0">
                        <a:spcBef>
                          <a:spcPts val="0"/>
                        </a:spcBef>
                        <a:spcAft>
                          <a:spcPts val="0"/>
                        </a:spcAft>
                      </a:pPr>
                      <a:r>
                        <a:rPr lang="en-US" sz="1800" b="1" dirty="0">
                          <a:effectLst/>
                        </a:rPr>
                        <a:t>division of labor and workload</a:t>
                      </a:r>
                    </a:p>
                    <a:p>
                      <a:pPr marL="0" marR="0">
                        <a:spcBef>
                          <a:spcPts val="0"/>
                        </a:spcBef>
                        <a:spcAft>
                          <a:spcPts val="0"/>
                        </a:spcAft>
                      </a:pPr>
                      <a:r>
                        <a:rPr lang="en-US" sz="1800" b="1" dirty="0">
                          <a:effectLst/>
                        </a:rPr>
                        <a:t> </a:t>
                      </a:r>
                      <a:endParaRPr lang="en-US" sz="18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Work is spread out;</a:t>
                      </a:r>
                    </a:p>
                    <a:p>
                      <a:pPr marL="0" marR="0">
                        <a:spcBef>
                          <a:spcPts val="0"/>
                        </a:spcBef>
                        <a:spcAft>
                          <a:spcPts val="0"/>
                        </a:spcAft>
                      </a:pPr>
                      <a:r>
                        <a:rPr lang="en-US" sz="1800" b="1" dirty="0">
                          <a:effectLst/>
                        </a:rPr>
                        <a:t>The work is split up evenly and workload shared;</a:t>
                      </a:r>
                    </a:p>
                    <a:p>
                      <a:pPr marL="0" marR="0">
                        <a:spcBef>
                          <a:spcPts val="0"/>
                        </a:spcBef>
                        <a:spcAft>
                          <a:spcPts val="0"/>
                        </a:spcAft>
                      </a:pPr>
                      <a:r>
                        <a:rPr lang="en-US" sz="1800" b="1" dirty="0">
                          <a:effectLst/>
                        </a:rPr>
                        <a:t>No one overloaded</a:t>
                      </a:r>
                    </a:p>
                    <a:p>
                      <a:pPr marL="0" marR="0">
                        <a:spcBef>
                          <a:spcPts val="0"/>
                        </a:spcBef>
                        <a:spcAft>
                          <a:spcPts val="0"/>
                        </a:spcAft>
                      </a:pPr>
                      <a:r>
                        <a:rPr lang="en-US" sz="1800" b="1" dirty="0">
                          <a:effectLst/>
                        </a:rPr>
                        <a:t> </a:t>
                      </a:r>
                      <a:endParaRPr lang="en-US" sz="1800" b="1" dirty="0" smtClean="0">
                        <a:effectLst/>
                      </a:endParaRPr>
                    </a:p>
                    <a:p>
                      <a:pPr marL="0" marR="0">
                        <a:spcBef>
                          <a:spcPts val="0"/>
                        </a:spcBef>
                        <a:spcAft>
                          <a:spcPts val="0"/>
                        </a:spcAft>
                      </a:pPr>
                      <a:endParaRPr lang="en-US" sz="1800" b="1" dirty="0" smtClean="0">
                        <a:solidFill>
                          <a:srgbClr val="002060"/>
                        </a:solidFill>
                        <a:effectLst/>
                        <a:latin typeface="Calibri"/>
                        <a:ea typeface="Calibri"/>
                        <a:cs typeface="Times New Roman"/>
                      </a:endParaRPr>
                    </a:p>
                    <a:p>
                      <a:pPr marL="0" marR="0">
                        <a:spcBef>
                          <a:spcPts val="0"/>
                        </a:spcBef>
                        <a:spcAft>
                          <a:spcPts val="0"/>
                        </a:spcAft>
                      </a:pPr>
                      <a:r>
                        <a:rPr lang="en-US" sz="2800" b="1" dirty="0" smtClean="0">
                          <a:solidFill>
                            <a:srgbClr val="002060"/>
                          </a:solidFill>
                        </a:rPr>
                        <a:t>Working in</a:t>
                      </a:r>
                    </a:p>
                    <a:p>
                      <a:pPr marL="0" marR="0">
                        <a:spcBef>
                          <a:spcPts val="0"/>
                        </a:spcBef>
                        <a:spcAft>
                          <a:spcPts val="0"/>
                        </a:spcAft>
                      </a:pPr>
                      <a:r>
                        <a:rPr lang="en-US" sz="2800" b="1" dirty="0" smtClean="0">
                          <a:solidFill>
                            <a:srgbClr val="002060"/>
                          </a:solidFill>
                        </a:rPr>
                        <a:t>Groups:</a:t>
                      </a:r>
                      <a:r>
                        <a:rPr lang="en-US" sz="2800" b="1" baseline="0" dirty="0" smtClean="0">
                          <a:solidFill>
                            <a:srgbClr val="002060"/>
                          </a:solidFill>
                        </a:rPr>
                        <a:t>  EMIC analysis</a:t>
                      </a:r>
                      <a:endParaRPr lang="en-US" sz="2800" b="1" dirty="0">
                        <a:solidFill>
                          <a:srgbClr val="002060"/>
                        </a:solidFill>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Waste time in ensuring others are doing their fair </a:t>
                      </a:r>
                      <a:r>
                        <a:rPr lang="en-US" sz="1800" b="1" dirty="0" smtClean="0">
                          <a:effectLst/>
                        </a:rPr>
                        <a:t>share;</a:t>
                      </a:r>
                      <a:r>
                        <a:rPr lang="en-US" sz="1800" b="1" baseline="0" dirty="0" smtClean="0">
                          <a:effectLst/>
                        </a:rPr>
                        <a:t> </a:t>
                      </a:r>
                      <a:r>
                        <a:rPr lang="en-US" sz="1800" b="1" dirty="0" smtClean="0">
                          <a:effectLst/>
                        </a:rPr>
                        <a:t>Uneven </a:t>
                      </a:r>
                      <a:r>
                        <a:rPr lang="en-US" sz="1800" b="1" dirty="0">
                          <a:effectLst/>
                        </a:rPr>
                        <a:t>distribution of </a:t>
                      </a:r>
                      <a:r>
                        <a:rPr lang="en-US" sz="1800" b="1" dirty="0" smtClean="0">
                          <a:effectLst/>
                        </a:rPr>
                        <a:t>workload;</a:t>
                      </a:r>
                      <a:r>
                        <a:rPr lang="en-US" sz="1800" b="1" baseline="0" dirty="0" smtClean="0">
                          <a:effectLst/>
                        </a:rPr>
                        <a:t> </a:t>
                      </a:r>
                      <a:r>
                        <a:rPr lang="en-US" sz="1800" b="1" dirty="0" smtClean="0">
                          <a:effectLst/>
                        </a:rPr>
                        <a:t>Uneven </a:t>
                      </a:r>
                      <a:r>
                        <a:rPr lang="en-US" sz="1800" b="1" dirty="0">
                          <a:effectLst/>
                        </a:rPr>
                        <a:t>commitment and effort;</a:t>
                      </a:r>
                    </a:p>
                    <a:p>
                      <a:pPr marL="0" marR="0">
                        <a:spcBef>
                          <a:spcPts val="0"/>
                        </a:spcBef>
                        <a:spcAft>
                          <a:spcPts val="0"/>
                        </a:spcAft>
                      </a:pPr>
                      <a:r>
                        <a:rPr lang="en-US" sz="1800" b="1" dirty="0">
                          <a:effectLst/>
                        </a:rPr>
                        <a:t>Lack of group togetherness;</a:t>
                      </a:r>
                    </a:p>
                    <a:p>
                      <a:pPr marL="0" marR="0">
                        <a:spcBef>
                          <a:spcPts val="0"/>
                        </a:spcBef>
                        <a:spcAft>
                          <a:spcPts val="0"/>
                        </a:spcAft>
                      </a:pPr>
                      <a:r>
                        <a:rPr lang="en-US" sz="1800" b="1" dirty="0">
                          <a:effectLst/>
                        </a:rPr>
                        <a:t>Problem of equal assessment for unequal </a:t>
                      </a:r>
                      <a:r>
                        <a:rPr lang="en-US" sz="1800" b="1" dirty="0" smtClean="0">
                          <a:effectLst/>
                        </a:rPr>
                        <a:t>contribution</a:t>
                      </a:r>
                      <a:r>
                        <a:rPr lang="en-US" sz="1800" b="1" dirty="0">
                          <a:effectLst/>
                        </a:rPr>
                        <a:t> </a:t>
                      </a:r>
                      <a:endParaRPr lang="en-US" sz="1800" b="1" dirty="0">
                        <a:effectLst/>
                        <a:latin typeface="Calibri"/>
                        <a:ea typeface="Calibri"/>
                        <a:cs typeface="Times New Roman"/>
                      </a:endParaRPr>
                    </a:p>
                  </a:txBody>
                  <a:tcPr marL="44009" marR="44009" marT="0" marB="0"/>
                </a:tc>
              </a:tr>
              <a:tr h="3874030">
                <a:tc>
                  <a:txBody>
                    <a:bodyPr/>
                    <a:lstStyle/>
                    <a:p>
                      <a:pPr marL="0" marR="0">
                        <a:spcBef>
                          <a:spcPts val="0"/>
                        </a:spcBef>
                        <a:spcAft>
                          <a:spcPts val="0"/>
                        </a:spcAft>
                      </a:pPr>
                      <a:r>
                        <a:rPr lang="en-US" sz="2000" b="1" dirty="0">
                          <a:effectLst/>
                        </a:rPr>
                        <a:t>Knowledge creation</a:t>
                      </a:r>
                    </a:p>
                    <a:p>
                      <a:pPr marL="0" marR="0">
                        <a:spcBef>
                          <a:spcPts val="0"/>
                        </a:spcBef>
                        <a:spcAft>
                          <a:spcPts val="0"/>
                        </a:spcAft>
                      </a:pPr>
                      <a:r>
                        <a:rPr lang="en-US" sz="1800" b="1" dirty="0">
                          <a:effectLst/>
                        </a:rPr>
                        <a:t> </a:t>
                      </a:r>
                      <a:endParaRPr lang="en-US" sz="18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Refers to the opportunities that group work provides in terms of the knowledge generation and production </a:t>
                      </a:r>
                      <a:r>
                        <a:rPr lang="en-US" sz="1800" b="1" dirty="0" smtClean="0">
                          <a:effectLst/>
                        </a:rPr>
                        <a:t>process</a:t>
                      </a:r>
                      <a:endParaRPr lang="en-US" sz="18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Acquisition of new ideas not thought of previously;</a:t>
                      </a:r>
                    </a:p>
                    <a:p>
                      <a:pPr marL="0" marR="0">
                        <a:spcBef>
                          <a:spcPts val="0"/>
                        </a:spcBef>
                        <a:spcAft>
                          <a:spcPts val="0"/>
                        </a:spcAft>
                      </a:pPr>
                      <a:r>
                        <a:rPr lang="en-US" sz="1800" b="1" dirty="0">
                          <a:effectLst/>
                        </a:rPr>
                        <a:t>Recognition of and engagement with multiple opinions, perspectives and viewpoints;</a:t>
                      </a:r>
                    </a:p>
                    <a:p>
                      <a:pPr marL="0" marR="0">
                        <a:spcBef>
                          <a:spcPts val="0"/>
                        </a:spcBef>
                        <a:spcAft>
                          <a:spcPts val="0"/>
                        </a:spcAft>
                      </a:pPr>
                      <a:r>
                        <a:rPr lang="en-US" sz="1800" b="1" dirty="0">
                          <a:effectLst/>
                        </a:rPr>
                        <a:t>Builds a wider range of ideas and thoughts;</a:t>
                      </a:r>
                    </a:p>
                    <a:p>
                      <a:pPr marL="0" marR="0">
                        <a:spcBef>
                          <a:spcPts val="0"/>
                        </a:spcBef>
                        <a:spcAft>
                          <a:spcPts val="0"/>
                        </a:spcAft>
                      </a:pPr>
                      <a:r>
                        <a:rPr lang="en-US" sz="1800" b="1" dirty="0">
                          <a:effectLst/>
                        </a:rPr>
                        <a:t>Learning and improving from each other’s input;</a:t>
                      </a:r>
                    </a:p>
                    <a:p>
                      <a:pPr marL="0" marR="0">
                        <a:spcBef>
                          <a:spcPts val="0"/>
                        </a:spcBef>
                        <a:spcAft>
                          <a:spcPts val="0"/>
                        </a:spcAft>
                      </a:pPr>
                      <a:r>
                        <a:rPr lang="en-US" sz="1800" b="1" dirty="0">
                          <a:effectLst/>
                        </a:rPr>
                        <a:t>Opportunities to think differently about the topic that is being examined</a:t>
                      </a:r>
                    </a:p>
                    <a:p>
                      <a:pPr marL="0" marR="0">
                        <a:spcBef>
                          <a:spcPts val="0"/>
                        </a:spcBef>
                        <a:spcAft>
                          <a:spcPts val="0"/>
                        </a:spcAft>
                      </a:pPr>
                      <a:r>
                        <a:rPr lang="en-US" sz="1800" b="1" dirty="0">
                          <a:effectLst/>
                        </a:rPr>
                        <a:t> </a:t>
                      </a:r>
                      <a:endParaRPr lang="en-US" sz="18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1800" b="1" dirty="0">
                          <a:effectLst/>
                        </a:rPr>
                        <a:t>Difficulty of consensus building;</a:t>
                      </a:r>
                    </a:p>
                    <a:p>
                      <a:pPr marL="0" marR="0">
                        <a:spcBef>
                          <a:spcPts val="0"/>
                        </a:spcBef>
                        <a:spcAft>
                          <a:spcPts val="0"/>
                        </a:spcAft>
                      </a:pPr>
                      <a:r>
                        <a:rPr lang="en-US" sz="1800" b="1" dirty="0">
                          <a:effectLst/>
                        </a:rPr>
                        <a:t>Complexity of compromise;</a:t>
                      </a:r>
                    </a:p>
                    <a:p>
                      <a:pPr marL="0" marR="0">
                        <a:spcBef>
                          <a:spcPts val="0"/>
                        </a:spcBef>
                        <a:spcAft>
                          <a:spcPts val="0"/>
                        </a:spcAft>
                      </a:pPr>
                      <a:r>
                        <a:rPr lang="en-US" sz="1800" b="1" dirty="0">
                          <a:effectLst/>
                        </a:rPr>
                        <a:t>Slowing down completion progress</a:t>
                      </a:r>
                    </a:p>
                    <a:p>
                      <a:pPr marL="0" marR="0">
                        <a:spcBef>
                          <a:spcPts val="0"/>
                        </a:spcBef>
                        <a:spcAft>
                          <a:spcPts val="0"/>
                        </a:spcAft>
                      </a:pPr>
                      <a:r>
                        <a:rPr lang="en-US" sz="1800" b="1" dirty="0">
                          <a:effectLst/>
                        </a:rPr>
                        <a:t> </a:t>
                      </a:r>
                      <a:endParaRPr lang="en-US" sz="1800" b="1" dirty="0">
                        <a:effectLst/>
                        <a:latin typeface="Calibri"/>
                        <a:ea typeface="Calibri"/>
                        <a:cs typeface="Times New Roman"/>
                      </a:endParaRPr>
                    </a:p>
                  </a:txBody>
                  <a:tcPr marL="44009" marR="44009" marT="0" marB="0"/>
                </a:tc>
              </a:tr>
            </a:tbl>
          </a:graphicData>
        </a:graphic>
      </p:graphicFrame>
    </p:spTree>
    <p:extLst>
      <p:ext uri="{BB962C8B-B14F-4D97-AF65-F5344CB8AC3E}">
        <p14:creationId xmlns:p14="http://schemas.microsoft.com/office/powerpoint/2010/main" val="639535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4953000" cy="1000125"/>
          </a:xfrm>
        </p:spPr>
        <p:txBody>
          <a:bodyPr>
            <a:normAutofit/>
          </a:bodyPr>
          <a:lstStyle/>
          <a:p>
            <a:r>
              <a:rPr lang="en-US" sz="3200" b="1" dirty="0" smtClean="0">
                <a:solidFill>
                  <a:schemeClr val="bg1"/>
                </a:solidFill>
              </a:rPr>
              <a:t>Digital Environments</a:t>
            </a:r>
            <a:endParaRPr lang="en-US" sz="32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2864070"/>
              </p:ext>
            </p:extLst>
          </p:nvPr>
        </p:nvGraphicFramePr>
        <p:xfrm>
          <a:off x="139360" y="152400"/>
          <a:ext cx="8865279" cy="7066443"/>
        </p:xfrm>
        <a:graphic>
          <a:graphicData uri="http://schemas.openxmlformats.org/drawingml/2006/table">
            <a:tbl>
              <a:tblPr firstRow="1" firstCol="1" bandRow="1">
                <a:tableStyleId>{5C22544A-7EE6-4342-B048-85BDC9FD1C3A}</a:tableStyleId>
              </a:tblPr>
              <a:tblGrid>
                <a:gridCol w="1537040"/>
                <a:gridCol w="2495546"/>
                <a:gridCol w="2697737"/>
                <a:gridCol w="2134956"/>
              </a:tblGrid>
              <a:tr h="360844">
                <a:tc>
                  <a:txBody>
                    <a:bodyPr/>
                    <a:lstStyle/>
                    <a:p>
                      <a:pPr marL="0" marR="0" algn="ctr">
                        <a:spcBef>
                          <a:spcPts val="0"/>
                        </a:spcBef>
                        <a:spcAft>
                          <a:spcPts val="0"/>
                        </a:spcAft>
                      </a:pPr>
                      <a:r>
                        <a:rPr lang="en-US" sz="2000" b="1" dirty="0">
                          <a:effectLst/>
                        </a:rPr>
                        <a:t>Dimension</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Description</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Positive</a:t>
                      </a:r>
                      <a:endParaRPr lang="en-US" sz="2000" b="1" dirty="0">
                        <a:effectLst/>
                        <a:latin typeface="Calibri"/>
                        <a:ea typeface="Calibri"/>
                        <a:cs typeface="Times New Roman"/>
                      </a:endParaRPr>
                    </a:p>
                  </a:txBody>
                  <a:tcPr marL="44009" marR="44009" marT="0" marB="0"/>
                </a:tc>
                <a:tc>
                  <a:txBody>
                    <a:bodyPr/>
                    <a:lstStyle/>
                    <a:p>
                      <a:pPr marL="0" marR="0" algn="ctr">
                        <a:spcBef>
                          <a:spcPts val="0"/>
                        </a:spcBef>
                        <a:spcAft>
                          <a:spcPts val="0"/>
                        </a:spcAft>
                      </a:pPr>
                      <a:r>
                        <a:rPr lang="en-US" sz="2000" b="1" dirty="0">
                          <a:effectLst/>
                        </a:rPr>
                        <a:t>Negative</a:t>
                      </a:r>
                      <a:endParaRPr lang="en-US" sz="2000" b="1" dirty="0">
                        <a:effectLst/>
                        <a:latin typeface="Calibri"/>
                        <a:ea typeface="Calibri"/>
                        <a:cs typeface="Times New Roman"/>
                      </a:endParaRPr>
                    </a:p>
                  </a:txBody>
                  <a:tcPr marL="44009" marR="44009" marT="0" marB="0"/>
                </a:tc>
              </a:tr>
              <a:tr h="3237964">
                <a:tc>
                  <a:txBody>
                    <a:bodyPr/>
                    <a:lstStyle/>
                    <a:p>
                      <a:pPr marL="0" marR="0">
                        <a:spcBef>
                          <a:spcPts val="0"/>
                        </a:spcBef>
                        <a:spcAft>
                          <a:spcPts val="0"/>
                        </a:spcAft>
                      </a:pPr>
                      <a:r>
                        <a:rPr lang="en-US" sz="2000" b="1" dirty="0">
                          <a:effectLst/>
                        </a:rPr>
                        <a:t>Interpersonal</a:t>
                      </a:r>
                    </a:p>
                    <a:p>
                      <a:pPr marL="0" marR="0">
                        <a:spcBef>
                          <a:spcPts val="0"/>
                        </a:spcBef>
                        <a:spcAft>
                          <a:spcPts val="0"/>
                        </a:spcAft>
                      </a:pPr>
                      <a:r>
                        <a:rPr lang="en-US" sz="2000" b="1" dirty="0">
                          <a:effectLst/>
                        </a:rPr>
                        <a:t>interactions</a:t>
                      </a:r>
                    </a:p>
                    <a:p>
                      <a:pPr marL="0" marR="0">
                        <a:spcBef>
                          <a:spcPts val="0"/>
                        </a:spcBef>
                        <a:spcAft>
                          <a:spcPts val="0"/>
                        </a:spcAft>
                      </a:pPr>
                      <a:r>
                        <a:rPr lang="en-US" sz="2200" b="1" dirty="0">
                          <a:effectLst/>
                        </a:rPr>
                        <a:t> </a:t>
                      </a:r>
                      <a:endParaRPr lang="en-US" sz="22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a:effectLst/>
                        </a:rPr>
                        <a:t>Refers to the role of and nature of the interactions between group members to accomplish the tasks</a:t>
                      </a:r>
                      <a:endParaRPr lang="en-US" sz="2200" b="1">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dirty="0">
                          <a:effectLst/>
                        </a:rPr>
                        <a:t>Developing group interaction skills;</a:t>
                      </a:r>
                    </a:p>
                    <a:p>
                      <a:pPr marL="0" marR="0">
                        <a:spcBef>
                          <a:spcPts val="0"/>
                        </a:spcBef>
                        <a:spcAft>
                          <a:spcPts val="0"/>
                        </a:spcAft>
                      </a:pPr>
                      <a:r>
                        <a:rPr lang="en-US" sz="2200" b="1" dirty="0">
                          <a:effectLst/>
                        </a:rPr>
                        <a:t>Learning about and from group members;</a:t>
                      </a:r>
                    </a:p>
                    <a:p>
                      <a:pPr marL="0" marR="0">
                        <a:spcBef>
                          <a:spcPts val="0"/>
                        </a:spcBef>
                        <a:spcAft>
                          <a:spcPts val="0"/>
                        </a:spcAft>
                      </a:pPr>
                      <a:r>
                        <a:rPr lang="en-US" sz="2200" b="1" dirty="0">
                          <a:effectLst/>
                        </a:rPr>
                        <a:t>Integration of multiple skills that strengthen the project and create a stronger project;</a:t>
                      </a:r>
                    </a:p>
                    <a:p>
                      <a:pPr marL="0" marR="0">
                        <a:spcBef>
                          <a:spcPts val="0"/>
                        </a:spcBef>
                        <a:spcAft>
                          <a:spcPts val="0"/>
                        </a:spcAft>
                      </a:pPr>
                      <a:r>
                        <a:rPr lang="en-US" sz="2200" b="1" dirty="0">
                          <a:effectLst/>
                        </a:rPr>
                        <a:t> </a:t>
                      </a:r>
                      <a:endParaRPr lang="en-US" sz="22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dirty="0">
                          <a:effectLst/>
                        </a:rPr>
                        <a:t>Difficulty of communicating ideas </a:t>
                      </a:r>
                    </a:p>
                    <a:p>
                      <a:pPr marL="0" marR="0">
                        <a:spcBef>
                          <a:spcPts val="0"/>
                        </a:spcBef>
                        <a:spcAft>
                          <a:spcPts val="0"/>
                        </a:spcAft>
                      </a:pPr>
                      <a:r>
                        <a:rPr lang="en-US" sz="2200" b="1" dirty="0">
                          <a:effectLst/>
                        </a:rPr>
                        <a:t>Group characteristics</a:t>
                      </a:r>
                    </a:p>
                    <a:p>
                      <a:pPr marL="0" marR="0">
                        <a:spcBef>
                          <a:spcPts val="0"/>
                        </a:spcBef>
                        <a:spcAft>
                          <a:spcPts val="0"/>
                        </a:spcAft>
                      </a:pPr>
                      <a:r>
                        <a:rPr lang="en-US" sz="2200" b="1" dirty="0">
                          <a:effectLst/>
                        </a:rPr>
                        <a:t> </a:t>
                      </a:r>
                      <a:endParaRPr lang="en-US" sz="2200" b="1" dirty="0">
                        <a:effectLst/>
                        <a:latin typeface="Calibri"/>
                        <a:ea typeface="Calibri"/>
                        <a:cs typeface="Times New Roman"/>
                      </a:endParaRPr>
                    </a:p>
                  </a:txBody>
                  <a:tcPr marL="44009" marR="44009" marT="0" marB="0"/>
                </a:tc>
              </a:tr>
              <a:tr h="2878192">
                <a:tc>
                  <a:txBody>
                    <a:bodyPr/>
                    <a:lstStyle/>
                    <a:p>
                      <a:pPr marL="0" marR="0">
                        <a:spcBef>
                          <a:spcPts val="0"/>
                        </a:spcBef>
                        <a:spcAft>
                          <a:spcPts val="0"/>
                        </a:spcAft>
                      </a:pPr>
                      <a:r>
                        <a:rPr lang="en-US" sz="2000" b="1" dirty="0">
                          <a:effectLst/>
                        </a:rPr>
                        <a:t>Project management</a:t>
                      </a:r>
                    </a:p>
                    <a:p>
                      <a:pPr marL="0" marR="0">
                        <a:spcBef>
                          <a:spcPts val="0"/>
                        </a:spcBef>
                        <a:spcAft>
                          <a:spcPts val="0"/>
                        </a:spcAft>
                      </a:pPr>
                      <a:r>
                        <a:rPr lang="en-US" sz="2200" b="1" dirty="0">
                          <a:effectLst/>
                        </a:rPr>
                        <a:t> </a:t>
                      </a:r>
                      <a:endParaRPr lang="en-US" sz="2200" b="1" dirty="0">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a:effectLst/>
                        </a:rPr>
                        <a:t>Refers to management functions including distribution of workload, mapping out and monitoring the project progress.</a:t>
                      </a:r>
                    </a:p>
                    <a:p>
                      <a:pPr marL="0" marR="0">
                        <a:spcBef>
                          <a:spcPts val="0"/>
                        </a:spcBef>
                        <a:spcAft>
                          <a:spcPts val="0"/>
                        </a:spcAft>
                      </a:pPr>
                      <a:r>
                        <a:rPr lang="en-US" sz="2200" b="1">
                          <a:effectLst/>
                        </a:rPr>
                        <a:t> </a:t>
                      </a:r>
                      <a:endParaRPr lang="en-US" sz="2200" b="1">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a:effectLst/>
                        </a:rPr>
                        <a:t>Project auditing and checking</a:t>
                      </a:r>
                    </a:p>
                    <a:p>
                      <a:pPr marL="0" marR="0">
                        <a:spcBef>
                          <a:spcPts val="0"/>
                        </a:spcBef>
                        <a:spcAft>
                          <a:spcPts val="0"/>
                        </a:spcAft>
                      </a:pPr>
                      <a:r>
                        <a:rPr lang="en-US" sz="2200" b="1">
                          <a:effectLst/>
                        </a:rPr>
                        <a:t>Planning perspectives</a:t>
                      </a:r>
                    </a:p>
                    <a:p>
                      <a:pPr marL="0" marR="0">
                        <a:spcBef>
                          <a:spcPts val="0"/>
                        </a:spcBef>
                        <a:spcAft>
                          <a:spcPts val="0"/>
                        </a:spcAft>
                      </a:pPr>
                      <a:r>
                        <a:rPr lang="en-US" sz="2200" b="1">
                          <a:effectLst/>
                        </a:rPr>
                        <a:t>Project timing and organization</a:t>
                      </a:r>
                    </a:p>
                    <a:p>
                      <a:pPr marL="0" marR="0">
                        <a:spcBef>
                          <a:spcPts val="0"/>
                        </a:spcBef>
                        <a:spcAft>
                          <a:spcPts val="0"/>
                        </a:spcAft>
                      </a:pPr>
                      <a:r>
                        <a:rPr lang="en-US" sz="2200" b="1">
                          <a:effectLst/>
                        </a:rPr>
                        <a:t>Managing workload</a:t>
                      </a:r>
                    </a:p>
                    <a:p>
                      <a:pPr marL="0" marR="0">
                        <a:spcBef>
                          <a:spcPts val="0"/>
                        </a:spcBef>
                        <a:spcAft>
                          <a:spcPts val="0"/>
                        </a:spcAft>
                      </a:pPr>
                      <a:r>
                        <a:rPr lang="en-US" sz="2200" b="1">
                          <a:effectLst/>
                        </a:rPr>
                        <a:t>Project monitoring for quality</a:t>
                      </a:r>
                      <a:endParaRPr lang="en-US" sz="2200" b="1">
                        <a:effectLst/>
                        <a:latin typeface="Calibri"/>
                        <a:ea typeface="Calibri"/>
                        <a:cs typeface="Times New Roman"/>
                      </a:endParaRPr>
                    </a:p>
                  </a:txBody>
                  <a:tcPr marL="44009" marR="44009" marT="0" marB="0"/>
                </a:tc>
                <a:tc>
                  <a:txBody>
                    <a:bodyPr/>
                    <a:lstStyle/>
                    <a:p>
                      <a:pPr marL="0" marR="0">
                        <a:spcBef>
                          <a:spcPts val="0"/>
                        </a:spcBef>
                        <a:spcAft>
                          <a:spcPts val="0"/>
                        </a:spcAft>
                      </a:pPr>
                      <a:r>
                        <a:rPr lang="en-US" sz="2200" b="1" dirty="0">
                          <a:effectLst/>
                        </a:rPr>
                        <a:t>Complexity of managing process problems:  control, responsibility</a:t>
                      </a:r>
                    </a:p>
                    <a:p>
                      <a:pPr marL="0" marR="0">
                        <a:spcBef>
                          <a:spcPts val="0"/>
                        </a:spcBef>
                        <a:spcAft>
                          <a:spcPts val="0"/>
                        </a:spcAft>
                      </a:pPr>
                      <a:r>
                        <a:rPr lang="en-US" sz="2200" b="1" dirty="0">
                          <a:effectLst/>
                        </a:rPr>
                        <a:t>Implementing effective compromise</a:t>
                      </a:r>
                    </a:p>
                    <a:p>
                      <a:pPr marL="0" marR="0">
                        <a:spcBef>
                          <a:spcPts val="0"/>
                        </a:spcBef>
                        <a:spcAft>
                          <a:spcPts val="0"/>
                        </a:spcAft>
                      </a:pPr>
                      <a:r>
                        <a:rPr lang="en-US" sz="2200" b="1" dirty="0">
                          <a:effectLst/>
                        </a:rPr>
                        <a:t> </a:t>
                      </a:r>
                      <a:endParaRPr lang="en-US" sz="2200" b="1" dirty="0">
                        <a:effectLst/>
                        <a:latin typeface="Calibri"/>
                        <a:ea typeface="Calibri"/>
                        <a:cs typeface="Times New Roman"/>
                      </a:endParaRPr>
                    </a:p>
                  </a:txBody>
                  <a:tcPr marL="44009" marR="44009" marT="0" marB="0"/>
                </a:tc>
              </a:tr>
            </a:tbl>
          </a:graphicData>
        </a:graphic>
      </p:graphicFrame>
    </p:spTree>
    <p:extLst>
      <p:ext uri="{BB962C8B-B14F-4D97-AF65-F5344CB8AC3E}">
        <p14:creationId xmlns:p14="http://schemas.microsoft.com/office/powerpoint/2010/main" val="224455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descr="PS4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185" y="0"/>
            <a:ext cx="9164185" cy="6872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609600"/>
            <a:ext cx="6659717" cy="1446550"/>
          </a:xfrm>
          <a:prstGeom prst="rect">
            <a:avLst/>
          </a:prstGeom>
          <a:noFill/>
        </p:spPr>
        <p:txBody>
          <a:bodyPr wrap="square" rtlCol="0">
            <a:spAutoFit/>
          </a:bodyPr>
          <a:lstStyle/>
          <a:p>
            <a:r>
              <a:rPr lang="en-AU" sz="4400" b="1" dirty="0">
                <a:solidFill>
                  <a:schemeClr val="bg1"/>
                </a:solidFill>
              </a:rPr>
              <a:t>Post-task perceptions of the group process</a:t>
            </a:r>
            <a:endParaRPr lang="en-US" sz="4400" b="1" dirty="0">
              <a:solidFill>
                <a:schemeClr val="bg1"/>
              </a:solidFill>
            </a:endParaRPr>
          </a:p>
        </p:txBody>
      </p:sp>
    </p:spTree>
    <p:extLst>
      <p:ext uri="{BB962C8B-B14F-4D97-AF65-F5344CB8AC3E}">
        <p14:creationId xmlns:p14="http://schemas.microsoft.com/office/powerpoint/2010/main" val="883579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22734113"/>
              </p:ext>
            </p:extLst>
          </p:nvPr>
        </p:nvGraphicFramePr>
        <p:xfrm>
          <a:off x="2" y="0"/>
          <a:ext cx="9143997" cy="7239000"/>
        </p:xfrm>
        <a:graphic>
          <a:graphicData uri="http://schemas.openxmlformats.org/drawingml/2006/table">
            <a:tbl>
              <a:tblPr firstRow="1" firstCol="1" bandRow="1">
                <a:tableStyleId>{5C22544A-7EE6-4342-B048-85BDC9FD1C3A}</a:tableStyleId>
              </a:tblPr>
              <a:tblGrid>
                <a:gridCol w="1719804"/>
                <a:gridCol w="2513244"/>
                <a:gridCol w="2220816"/>
                <a:gridCol w="2690133"/>
              </a:tblGrid>
              <a:tr h="285750">
                <a:tc>
                  <a:txBody>
                    <a:bodyPr/>
                    <a:lstStyle/>
                    <a:p>
                      <a:pPr marL="0" marR="0">
                        <a:spcBef>
                          <a:spcPts val="0"/>
                        </a:spcBef>
                        <a:spcAft>
                          <a:spcPts val="0"/>
                        </a:spcAft>
                      </a:pPr>
                      <a:r>
                        <a:rPr lang="en-US" sz="1900" b="1">
                          <a:effectLst/>
                        </a:rPr>
                        <a:t>Dimension</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Description</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Positive </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Negative</a:t>
                      </a:r>
                      <a:endParaRPr lang="en-US" sz="1900" b="1">
                        <a:effectLst/>
                        <a:latin typeface="Calibri"/>
                        <a:ea typeface="Calibri"/>
                        <a:cs typeface="Times New Roman"/>
                      </a:endParaRPr>
                    </a:p>
                  </a:txBody>
                  <a:tcPr marL="68580" marR="68580" marT="0" marB="0"/>
                </a:tc>
              </a:tr>
              <a:tr h="2000250">
                <a:tc>
                  <a:txBody>
                    <a:bodyPr/>
                    <a:lstStyle/>
                    <a:p>
                      <a:pPr marL="0" marR="0">
                        <a:spcBef>
                          <a:spcPts val="0"/>
                        </a:spcBef>
                        <a:spcAft>
                          <a:spcPts val="0"/>
                        </a:spcAft>
                      </a:pPr>
                      <a:r>
                        <a:rPr lang="en-US" sz="1900" b="1">
                          <a:effectLst/>
                        </a:rPr>
                        <a:t>Knowledge creation and outcomes</a:t>
                      </a:r>
                    </a:p>
                    <a:p>
                      <a:pPr marL="0" marR="0">
                        <a:spcBef>
                          <a:spcPts val="0"/>
                        </a:spcBef>
                        <a:spcAft>
                          <a:spcPts val="0"/>
                        </a:spcAft>
                      </a:pPr>
                      <a:r>
                        <a:rPr lang="en-US" sz="1900" b="1">
                          <a:effectLst/>
                        </a:rPr>
                        <a:t> </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refers to the opportunities that group work provides in terms of the knowledge generation and production process</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sharing of different perspectives and viewpoints; depth of knowledge outcome</a:t>
                      </a:r>
                    </a:p>
                    <a:p>
                      <a:pPr marL="0" marR="0">
                        <a:spcBef>
                          <a:spcPts val="0"/>
                        </a:spcBef>
                        <a:spcAft>
                          <a:spcPts val="0"/>
                        </a:spcAft>
                      </a:pPr>
                      <a:r>
                        <a:rPr lang="en-US" sz="1900" b="1">
                          <a:effectLst/>
                        </a:rPr>
                        <a:t>Quality product;</a:t>
                      </a:r>
                    </a:p>
                    <a:p>
                      <a:pPr marL="0" marR="0">
                        <a:spcBef>
                          <a:spcPts val="0"/>
                        </a:spcBef>
                        <a:spcAft>
                          <a:spcPts val="0"/>
                        </a:spcAft>
                      </a:pPr>
                      <a:r>
                        <a:rPr lang="en-US" sz="1900" b="1">
                          <a:effectLst/>
                        </a:rPr>
                        <a:t>Resolution of confusion</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Reluctance to compromise on strongly held views</a:t>
                      </a:r>
                      <a:endParaRPr lang="en-US" sz="1900" b="1">
                        <a:effectLst/>
                        <a:latin typeface="Calibri"/>
                        <a:ea typeface="Calibri"/>
                        <a:cs typeface="Times New Roman"/>
                      </a:endParaRPr>
                    </a:p>
                  </a:txBody>
                  <a:tcPr marL="68580" marR="68580" marT="0" marB="0"/>
                </a:tc>
              </a:tr>
              <a:tr h="2000250">
                <a:tc>
                  <a:txBody>
                    <a:bodyPr/>
                    <a:lstStyle/>
                    <a:p>
                      <a:pPr marL="0" marR="0">
                        <a:spcBef>
                          <a:spcPts val="0"/>
                        </a:spcBef>
                        <a:spcAft>
                          <a:spcPts val="0"/>
                        </a:spcAft>
                      </a:pPr>
                      <a:r>
                        <a:rPr lang="en-US" sz="1900" b="1">
                          <a:effectLst/>
                        </a:rPr>
                        <a:t>Division of workload and Learning equity</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refers to workload balances and resultant  learning outcomes</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Equitable division of workload and tasks;</a:t>
                      </a:r>
                    </a:p>
                    <a:p>
                      <a:pPr marL="0" marR="0">
                        <a:spcBef>
                          <a:spcPts val="0"/>
                        </a:spcBef>
                        <a:spcAft>
                          <a:spcPts val="0"/>
                        </a:spcAft>
                      </a:pPr>
                      <a:r>
                        <a:rPr lang="en-US" sz="1900" b="1">
                          <a:effectLst/>
                        </a:rPr>
                        <a:t>Reduction of stress;</a:t>
                      </a:r>
                    </a:p>
                    <a:p>
                      <a:pPr marL="0" marR="0">
                        <a:spcBef>
                          <a:spcPts val="0"/>
                        </a:spcBef>
                        <a:spcAft>
                          <a:spcPts val="0"/>
                        </a:spcAft>
                      </a:pPr>
                      <a:r>
                        <a:rPr lang="en-US" sz="1900" b="1">
                          <a:effectLst/>
                        </a:rPr>
                        <a:t>Strength of individual expertise;</a:t>
                      </a:r>
                    </a:p>
                    <a:p>
                      <a:pPr marL="0" marR="0">
                        <a:spcBef>
                          <a:spcPts val="0"/>
                        </a:spcBef>
                        <a:spcAft>
                          <a:spcPts val="0"/>
                        </a:spcAft>
                      </a:pPr>
                      <a:r>
                        <a:rPr lang="en-US" sz="1900" b="1">
                          <a:effectLst/>
                        </a:rPr>
                        <a:t>Efficiency and effectiveness </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Time involved in getting team to produce;</a:t>
                      </a:r>
                    </a:p>
                    <a:p>
                      <a:pPr marL="0" marR="0">
                        <a:spcBef>
                          <a:spcPts val="0"/>
                        </a:spcBef>
                        <a:spcAft>
                          <a:spcPts val="0"/>
                        </a:spcAft>
                      </a:pPr>
                      <a:r>
                        <a:rPr lang="en-US" sz="1900" b="1">
                          <a:effectLst/>
                        </a:rPr>
                        <a:t>Realization of shared responsibility;</a:t>
                      </a:r>
                    </a:p>
                    <a:p>
                      <a:pPr marL="0" marR="0">
                        <a:spcBef>
                          <a:spcPts val="0"/>
                        </a:spcBef>
                        <a:spcAft>
                          <a:spcPts val="0"/>
                        </a:spcAft>
                      </a:pPr>
                      <a:r>
                        <a:rPr lang="en-US" sz="1900" b="1">
                          <a:effectLst/>
                        </a:rPr>
                        <a:t>Inequity of group assessment not matched to individual input</a:t>
                      </a:r>
                      <a:endParaRPr lang="en-US" sz="1900" b="1">
                        <a:effectLst/>
                        <a:latin typeface="Calibri"/>
                        <a:ea typeface="Calibri"/>
                        <a:cs typeface="Times New Roman"/>
                      </a:endParaRPr>
                    </a:p>
                  </a:txBody>
                  <a:tcPr marL="68580" marR="68580" marT="0" marB="0"/>
                </a:tc>
              </a:tr>
              <a:tr h="2571750">
                <a:tc>
                  <a:txBody>
                    <a:bodyPr/>
                    <a:lstStyle/>
                    <a:p>
                      <a:pPr marL="0" marR="0">
                        <a:spcBef>
                          <a:spcPts val="0"/>
                        </a:spcBef>
                        <a:spcAft>
                          <a:spcPts val="0"/>
                        </a:spcAft>
                      </a:pPr>
                      <a:r>
                        <a:rPr lang="en-US" sz="1900" b="1">
                          <a:effectLst/>
                        </a:rPr>
                        <a:t>Collegiality and cooperation</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refers to the  role of group tasks in relationship formation and the benefits afforded through this</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a:effectLst/>
                        </a:rPr>
                        <a:t>Mutuality of working to common goal;</a:t>
                      </a:r>
                    </a:p>
                    <a:p>
                      <a:pPr marL="0" marR="0">
                        <a:spcBef>
                          <a:spcPts val="0"/>
                        </a:spcBef>
                        <a:spcAft>
                          <a:spcPts val="0"/>
                        </a:spcAft>
                      </a:pPr>
                      <a:r>
                        <a:rPr lang="en-US" sz="1900" b="1">
                          <a:effectLst/>
                        </a:rPr>
                        <a:t>Development of collegial relationships;</a:t>
                      </a:r>
                    </a:p>
                    <a:p>
                      <a:pPr marL="0" marR="0">
                        <a:spcBef>
                          <a:spcPts val="0"/>
                        </a:spcBef>
                        <a:spcAft>
                          <a:spcPts val="0"/>
                        </a:spcAft>
                      </a:pPr>
                      <a:r>
                        <a:rPr lang="en-US" sz="1900" b="1">
                          <a:effectLst/>
                        </a:rPr>
                        <a:t>Development of interpersonal skills;</a:t>
                      </a:r>
                    </a:p>
                    <a:p>
                      <a:pPr marL="0" marR="0">
                        <a:spcBef>
                          <a:spcPts val="0"/>
                        </a:spcBef>
                        <a:spcAft>
                          <a:spcPts val="0"/>
                        </a:spcAft>
                      </a:pPr>
                      <a:r>
                        <a:rPr lang="en-US" sz="1900" b="1">
                          <a:effectLst/>
                        </a:rPr>
                        <a:t>Learning support</a:t>
                      </a:r>
                    </a:p>
                    <a:p>
                      <a:pPr marL="0" marR="0">
                        <a:spcBef>
                          <a:spcPts val="0"/>
                        </a:spcBef>
                        <a:spcAft>
                          <a:spcPts val="0"/>
                        </a:spcAft>
                      </a:pPr>
                      <a:r>
                        <a:rPr lang="en-US" sz="1900" b="1">
                          <a:effectLst/>
                        </a:rPr>
                        <a:t> </a:t>
                      </a:r>
                      <a:endParaRPr lang="en-US" sz="19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900" b="1" dirty="0">
                          <a:effectLst/>
                        </a:rPr>
                        <a:t>Group tension;</a:t>
                      </a:r>
                    </a:p>
                    <a:p>
                      <a:pPr marL="0" marR="0">
                        <a:spcBef>
                          <a:spcPts val="0"/>
                        </a:spcBef>
                        <a:spcAft>
                          <a:spcPts val="0"/>
                        </a:spcAft>
                      </a:pPr>
                      <a:r>
                        <a:rPr lang="en-US" sz="1900" b="1" dirty="0">
                          <a:effectLst/>
                        </a:rPr>
                        <a:t>Interaction of personal attributes;</a:t>
                      </a:r>
                    </a:p>
                    <a:p>
                      <a:pPr marL="0" marR="0">
                        <a:spcBef>
                          <a:spcPts val="0"/>
                        </a:spcBef>
                        <a:spcAft>
                          <a:spcPts val="0"/>
                        </a:spcAft>
                      </a:pPr>
                      <a:r>
                        <a:rPr lang="en-US" sz="1900" b="1" dirty="0">
                          <a:effectLst/>
                        </a:rPr>
                        <a:t>Stress</a:t>
                      </a:r>
                      <a:endParaRPr lang="en-US" sz="19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97218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1" y="-34466"/>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62200" y="228600"/>
            <a:ext cx="4800600" cy="533400"/>
          </a:xfrm>
        </p:spPr>
        <p:txBody>
          <a:bodyPr>
            <a:normAutofit fontScale="90000"/>
          </a:bodyPr>
          <a:lstStyle/>
          <a:p>
            <a:r>
              <a:rPr lang="en-US" b="1" dirty="0" smtClean="0">
                <a:solidFill>
                  <a:srgbClr val="FFFFFF"/>
                </a:solidFill>
              </a:rPr>
              <a:t>Social Justice</a:t>
            </a:r>
            <a:endParaRPr lang="en-US" b="1" dirty="0">
              <a:solidFill>
                <a:srgbClr val="FFFFFF"/>
              </a:solidFill>
            </a:endParaRPr>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r>
              <a:rPr lang="en-AU" dirty="0" smtClean="0"/>
              <a:t>Broadly defined: belief </a:t>
            </a:r>
            <a:r>
              <a:rPr lang="en-AU" dirty="0"/>
              <a:t>that all people deserve equal social, political and economic rights, treatment and opportunities (</a:t>
            </a:r>
            <a:r>
              <a:rPr lang="en-AU" dirty="0" err="1"/>
              <a:t>Zajda</a:t>
            </a:r>
            <a:r>
              <a:rPr lang="en-AU" dirty="0"/>
              <a:t> et al., 2006, p.6; Rawls, 1971, p.3). </a:t>
            </a:r>
            <a:endParaRPr lang="en-AU" dirty="0" smtClean="0"/>
          </a:p>
          <a:p>
            <a:r>
              <a:rPr lang="en-US" dirty="0" smtClean="0"/>
              <a:t>LIS </a:t>
            </a:r>
            <a:r>
              <a:rPr lang="en-US" dirty="0"/>
              <a:t>scholars have long grappled with issues that surround the concept of social justice </a:t>
            </a:r>
            <a:r>
              <a:rPr lang="en-US" dirty="0" smtClean="0"/>
              <a:t>(Chatman</a:t>
            </a:r>
            <a:r>
              <a:rPr lang="en-US" dirty="0"/>
              <a:t>, 1985, 1992, 1996, 1999; Fisher, 2004; </a:t>
            </a:r>
            <a:r>
              <a:rPr lang="en-US" dirty="0" err="1"/>
              <a:t>Futterman</a:t>
            </a:r>
            <a:r>
              <a:rPr lang="en-US" dirty="0"/>
              <a:t>, 2008</a:t>
            </a:r>
            <a:r>
              <a:rPr lang="en-US" dirty="0" smtClean="0"/>
              <a:t>)</a:t>
            </a:r>
          </a:p>
          <a:p>
            <a:r>
              <a:rPr lang="en-US" dirty="0" smtClean="0"/>
              <a:t> All </a:t>
            </a:r>
            <a:r>
              <a:rPr lang="en-US" dirty="0"/>
              <a:t>human beings have an inherent worth and deserve information services that help address their information needs </a:t>
            </a:r>
            <a:r>
              <a:rPr lang="en-US" dirty="0" smtClean="0"/>
              <a:t>(</a:t>
            </a:r>
            <a:r>
              <a:rPr lang="en-US" dirty="0" err="1" smtClean="0"/>
              <a:t>Rioux</a:t>
            </a:r>
            <a:r>
              <a:rPr lang="en-US" dirty="0" smtClean="0"/>
              <a:t> 2006 p</a:t>
            </a:r>
            <a:r>
              <a:rPr lang="en-US" dirty="0"/>
              <a:t>. 13)</a:t>
            </a:r>
            <a:r>
              <a:rPr lang="en-US" dirty="0" smtClean="0"/>
              <a:t>.</a:t>
            </a:r>
            <a:r>
              <a:rPr lang="en-US" dirty="0"/>
              <a:t> </a:t>
            </a:r>
            <a:endParaRPr lang="en-US" dirty="0" smtClean="0"/>
          </a:p>
          <a:p>
            <a:r>
              <a:rPr lang="en-US" dirty="0" smtClean="0"/>
              <a:t>Library </a:t>
            </a:r>
            <a:r>
              <a:rPr lang="en-US" dirty="0"/>
              <a:t>and Information Science (LIS) discipline has produced little research that directly invokes social justice as an informing </a:t>
            </a:r>
            <a:r>
              <a:rPr lang="en-US" dirty="0" err="1"/>
              <a:t>metatheory</a:t>
            </a:r>
            <a:r>
              <a:rPr lang="en-US" dirty="0"/>
              <a:t> to respective research (</a:t>
            </a:r>
            <a:r>
              <a:rPr lang="en-US" dirty="0" err="1"/>
              <a:t>Mehra</a:t>
            </a:r>
            <a:r>
              <a:rPr lang="en-US" dirty="0"/>
              <a:t>, Albright and </a:t>
            </a:r>
            <a:r>
              <a:rPr lang="en-US" dirty="0" err="1"/>
              <a:t>Rioux</a:t>
            </a:r>
            <a:r>
              <a:rPr lang="en-US" dirty="0"/>
              <a:t>, 2006; </a:t>
            </a:r>
            <a:r>
              <a:rPr lang="en-US" dirty="0" err="1"/>
              <a:t>Rioux</a:t>
            </a:r>
            <a:r>
              <a:rPr lang="en-US" dirty="0"/>
              <a:t>, </a:t>
            </a:r>
            <a:r>
              <a:rPr lang="en-US" dirty="0" err="1"/>
              <a:t>Mehra</a:t>
            </a:r>
            <a:r>
              <a:rPr lang="en-US" dirty="0"/>
              <a:t> and Albright, 2007; </a:t>
            </a:r>
            <a:r>
              <a:rPr lang="en-US" dirty="0" err="1"/>
              <a:t>Rioux</a:t>
            </a:r>
            <a:r>
              <a:rPr lang="en-US" dirty="0"/>
              <a:t>, 2006)</a:t>
            </a:r>
          </a:p>
          <a:p>
            <a:endParaRPr lang="en-US" dirty="0"/>
          </a:p>
          <a:p>
            <a:endParaRPr lang="en-US" dirty="0"/>
          </a:p>
        </p:txBody>
      </p:sp>
    </p:spTree>
    <p:extLst>
      <p:ext uri="{BB962C8B-B14F-4D97-AF65-F5344CB8AC3E}">
        <p14:creationId xmlns:p14="http://schemas.microsoft.com/office/powerpoint/2010/main" val="424051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68" y="381000"/>
            <a:ext cx="8306276" cy="4953000"/>
          </a:xfrm>
          <a:prstGeom prst="rect">
            <a:avLst/>
          </a:prstGeom>
        </p:spPr>
      </p:pic>
      <p:pic>
        <p:nvPicPr>
          <p:cNvPr id="4" name="Picture 3" descr="Home - School of Communication and Information"/>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p:spPr>
      </p:pic>
      <p:sp>
        <p:nvSpPr>
          <p:cNvPr id="5" name="Rectangle 4"/>
          <p:cNvSpPr/>
          <p:nvPr/>
        </p:nvSpPr>
        <p:spPr>
          <a:xfrm>
            <a:off x="567812" y="4876800"/>
            <a:ext cx="8174532" cy="1569660"/>
          </a:xfrm>
          <a:prstGeom prst="rect">
            <a:avLst/>
          </a:prstGeom>
        </p:spPr>
        <p:txBody>
          <a:bodyPr wrap="square">
            <a:spAutoFit/>
          </a:bodyPr>
          <a:lstStyle/>
          <a:p>
            <a:r>
              <a:rPr lang="en-AU" sz="2400" b="1" dirty="0" smtClean="0"/>
              <a:t>CiSSL funded research project 2012-2014</a:t>
            </a:r>
          </a:p>
          <a:p>
            <a:r>
              <a:rPr lang="en-AU" sz="2400" b="1" dirty="0" smtClean="0"/>
              <a:t>Thanks to  </a:t>
            </a:r>
            <a:r>
              <a:rPr lang="en-AU" sz="2400" b="1" dirty="0" err="1" smtClean="0"/>
              <a:t>Punit</a:t>
            </a:r>
            <a:r>
              <a:rPr lang="en-AU" sz="2400" b="1" dirty="0" smtClean="0"/>
              <a:t> </a:t>
            </a:r>
            <a:r>
              <a:rPr lang="en-AU" sz="2400" b="1" dirty="0" err="1" smtClean="0"/>
              <a:t>Dadlani</a:t>
            </a:r>
            <a:r>
              <a:rPr lang="en-AU" sz="2400" b="1" dirty="0" smtClean="0"/>
              <a:t> (</a:t>
            </a:r>
            <a:r>
              <a:rPr lang="en-AU" sz="2400" b="1" dirty="0" err="1" smtClean="0"/>
              <a:t>Phd</a:t>
            </a:r>
            <a:r>
              <a:rPr lang="en-AU" sz="2400" b="1" dirty="0" smtClean="0"/>
              <a:t> student and </a:t>
            </a:r>
            <a:r>
              <a:rPr lang="en-AU" sz="2400" b="1" dirty="0" err="1" smtClean="0"/>
              <a:t>CiSSL</a:t>
            </a:r>
            <a:r>
              <a:rPr lang="en-AU" sz="2400" b="1" dirty="0" smtClean="0"/>
              <a:t> </a:t>
            </a:r>
            <a:r>
              <a:rPr lang="en-AU" sz="2400" b="1" dirty="0"/>
              <a:t>B</a:t>
            </a:r>
            <a:r>
              <a:rPr lang="en-AU" sz="2400" b="1" dirty="0" smtClean="0"/>
              <a:t>arham Scholar); </a:t>
            </a:r>
            <a:r>
              <a:rPr lang="en-AU" sz="2400" b="1" dirty="0" err="1" smtClean="0"/>
              <a:t>LaDawna</a:t>
            </a:r>
            <a:r>
              <a:rPr lang="en-AU" sz="2400" b="1" dirty="0" smtClean="0"/>
              <a:t> Harrington (school librarian) and </a:t>
            </a:r>
            <a:r>
              <a:rPr lang="en-AU" sz="2400" b="1" dirty="0" err="1" smtClean="0"/>
              <a:t>Suzane</a:t>
            </a:r>
            <a:r>
              <a:rPr lang="en-AU" sz="2400" b="1" dirty="0" smtClean="0"/>
              <a:t> Snyder (English Teacher), Milburn High School New Jersey</a:t>
            </a:r>
            <a:endParaRPr lang="en-US" sz="2400" dirty="0"/>
          </a:p>
        </p:txBody>
      </p:sp>
    </p:spTree>
    <p:extLst>
      <p:ext uri="{BB962C8B-B14F-4D97-AF65-F5344CB8AC3E}">
        <p14:creationId xmlns:p14="http://schemas.microsoft.com/office/powerpoint/2010/main" val="13038156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1" y="-34466"/>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62200" y="228600"/>
            <a:ext cx="4800600" cy="533400"/>
          </a:xfrm>
        </p:spPr>
        <p:txBody>
          <a:bodyPr>
            <a:noAutofit/>
          </a:bodyPr>
          <a:lstStyle/>
          <a:p>
            <a:r>
              <a:rPr lang="en-US" sz="3200" b="1" dirty="0" smtClean="0">
                <a:solidFill>
                  <a:srgbClr val="FFFFFF"/>
                </a:solidFill>
              </a:rPr>
              <a:t>Social Justice: Etic Analysis </a:t>
            </a:r>
            <a:endParaRPr lang="en-US" sz="3200" b="1" dirty="0">
              <a:solidFill>
                <a:srgbClr val="FFFFFF"/>
              </a:solidFill>
            </a:endParaRPr>
          </a:p>
        </p:txBody>
      </p:sp>
      <p:pic>
        <p:nvPicPr>
          <p:cNvPr id="9" name="Picture 8"/>
          <p:cNvPicPr>
            <a:picLocks noChangeAspect="1"/>
          </p:cNvPicPr>
          <p:nvPr/>
        </p:nvPicPr>
        <p:blipFill>
          <a:blip r:embed="rId3"/>
          <a:stretch>
            <a:fillRect/>
          </a:stretch>
        </p:blipFill>
        <p:spPr>
          <a:xfrm>
            <a:off x="838200" y="990600"/>
            <a:ext cx="7848600" cy="2971800"/>
          </a:xfrm>
          <a:prstGeom prst="rect">
            <a:avLst/>
          </a:prstGeom>
        </p:spPr>
      </p:pic>
      <p:sp>
        <p:nvSpPr>
          <p:cNvPr id="10" name="Rectangle 9"/>
          <p:cNvSpPr/>
          <p:nvPr/>
        </p:nvSpPr>
        <p:spPr>
          <a:xfrm>
            <a:off x="381000" y="3810000"/>
            <a:ext cx="8382000" cy="3416320"/>
          </a:xfrm>
          <a:prstGeom prst="rect">
            <a:avLst/>
          </a:prstGeom>
        </p:spPr>
        <p:txBody>
          <a:bodyPr wrap="square">
            <a:spAutoFit/>
          </a:bodyPr>
          <a:lstStyle/>
          <a:p>
            <a:r>
              <a:rPr lang="en-US" b="1" dirty="0" smtClean="0"/>
              <a:t>Consequentialism: </a:t>
            </a:r>
            <a:r>
              <a:rPr lang="en-US" dirty="0" smtClean="0"/>
              <a:t>individual </a:t>
            </a:r>
            <a:r>
              <a:rPr lang="en-US" dirty="0"/>
              <a:t>perceptions of a situation are considered just if the individual can achieve some end (consequence) which he/she values in some particular way </a:t>
            </a:r>
            <a:r>
              <a:rPr lang="en-US" dirty="0" smtClean="0"/>
              <a:t>  </a:t>
            </a:r>
            <a:r>
              <a:rPr lang="en-US" dirty="0" err="1" smtClean="0"/>
              <a:t>eg</a:t>
            </a:r>
            <a:r>
              <a:rPr lang="en-US" dirty="0" smtClean="0"/>
              <a:t>. Time-space contexts - situations, meetings, assemblies, work structures  and their role in outcomes</a:t>
            </a:r>
          </a:p>
          <a:p>
            <a:endParaRPr lang="en-US" dirty="0" smtClean="0"/>
          </a:p>
          <a:p>
            <a:r>
              <a:rPr lang="en-US" b="1" dirty="0"/>
              <a:t>Distributive </a:t>
            </a:r>
            <a:r>
              <a:rPr lang="en-US" b="1" dirty="0" smtClean="0"/>
              <a:t>justice:  </a:t>
            </a:r>
            <a:r>
              <a:rPr lang="en-US" dirty="0" smtClean="0"/>
              <a:t>just </a:t>
            </a:r>
            <a:r>
              <a:rPr lang="en-US" dirty="0"/>
              <a:t>allocation or distribution of assets and liabilities (or strengths and weaknesses or benefits and burdens) amongst a society or group of individuals </a:t>
            </a:r>
            <a:endParaRPr lang="en-US" dirty="0" smtClean="0"/>
          </a:p>
          <a:p>
            <a:endParaRPr lang="en-US" dirty="0"/>
          </a:p>
          <a:p>
            <a:r>
              <a:rPr lang="en-US" b="1" dirty="0" smtClean="0"/>
              <a:t>Equality / Egalitarianism</a:t>
            </a:r>
            <a:r>
              <a:rPr lang="en-US" dirty="0" smtClean="0"/>
              <a:t>: belief </a:t>
            </a:r>
            <a:r>
              <a:rPr lang="en-US" dirty="0"/>
              <a:t>that in any given situation, all people should have en equal amount of </a:t>
            </a:r>
            <a:r>
              <a:rPr lang="en-US" dirty="0" smtClean="0"/>
              <a:t>resources, access to services and skills </a:t>
            </a:r>
            <a:r>
              <a:rPr lang="en-US" dirty="0"/>
              <a:t>(goods, services, </a:t>
            </a:r>
            <a:r>
              <a:rPr lang="en-US" dirty="0" err="1"/>
              <a:t>etc</a:t>
            </a:r>
            <a:r>
              <a:rPr lang="en-US" dirty="0"/>
              <a:t>) available to them. </a:t>
            </a:r>
            <a:endParaRPr lang="en-US" dirty="0" smtClean="0"/>
          </a:p>
          <a:p>
            <a:endParaRPr lang="en-US" dirty="0"/>
          </a:p>
        </p:txBody>
      </p:sp>
    </p:spTree>
    <p:extLst>
      <p:ext uri="{BB962C8B-B14F-4D97-AF65-F5344CB8AC3E}">
        <p14:creationId xmlns:p14="http://schemas.microsoft.com/office/powerpoint/2010/main" val="116588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600200" y="0"/>
            <a:ext cx="6552481" cy="6858000"/>
          </a:xfrm>
          <a:prstGeom prst="rect">
            <a:avLst/>
          </a:prstGeom>
        </p:spPr>
      </p:pic>
    </p:spTree>
    <p:extLst>
      <p:ext uri="{BB962C8B-B14F-4D97-AF65-F5344CB8AC3E}">
        <p14:creationId xmlns:p14="http://schemas.microsoft.com/office/powerpoint/2010/main" val="2228021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2"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pPr marL="0" indent="0" algn="ctr">
              <a:buNone/>
            </a:pPr>
            <a:r>
              <a:rPr lang="en-US" sz="4400" dirty="0" smtClean="0"/>
              <a:t>Discussions</a:t>
            </a:r>
          </a:p>
          <a:p>
            <a:pPr algn="ctr"/>
            <a:endParaRPr lang="en-US" sz="4400" dirty="0"/>
          </a:p>
          <a:p>
            <a:pPr marL="0" indent="0" algn="ctr">
              <a:buNone/>
            </a:pPr>
            <a:r>
              <a:rPr lang="en-US" sz="4400" dirty="0" smtClean="0"/>
              <a:t>Questions</a:t>
            </a:r>
            <a:endParaRPr lang="en-US" sz="4400" dirty="0"/>
          </a:p>
          <a:p>
            <a:endParaRPr lang="en-US" dirty="0"/>
          </a:p>
        </p:txBody>
      </p:sp>
    </p:spTree>
    <p:extLst>
      <p:ext uri="{BB962C8B-B14F-4D97-AF65-F5344CB8AC3E}">
        <p14:creationId xmlns:p14="http://schemas.microsoft.com/office/powerpoint/2010/main" val="334543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1295400"/>
            <a:ext cx="4648200" cy="5410200"/>
          </a:xfrm>
        </p:spPr>
        <p:txBody>
          <a:bodyPr>
            <a:normAutofit fontScale="92500"/>
          </a:bodyPr>
          <a:lstStyle/>
          <a:p>
            <a:pPr marL="457200" indent="-457200"/>
            <a:r>
              <a:rPr lang="en-US" sz="2400" b="1" dirty="0" smtClean="0"/>
              <a:t>Increasing </a:t>
            </a:r>
            <a:r>
              <a:rPr lang="en-US" sz="2400" b="1" dirty="0"/>
              <a:t>attention being given to team-based inquiry and project-based learning. </a:t>
            </a:r>
            <a:endParaRPr lang="en-US" sz="2400" b="1" dirty="0" smtClean="0"/>
          </a:p>
          <a:p>
            <a:pPr marL="457200" indent="-457200"/>
            <a:r>
              <a:rPr lang="en-US" sz="2400" b="1" dirty="0"/>
              <a:t>Central to this discourse are discussions surrounding “collaborative learning” and “cooperative learning</a:t>
            </a:r>
            <a:r>
              <a:rPr lang="en-US" sz="2400" b="1" dirty="0" smtClean="0"/>
              <a:t>”.</a:t>
            </a:r>
          </a:p>
          <a:p>
            <a:pPr marL="457200" indent="-457200"/>
            <a:r>
              <a:rPr lang="en-US" sz="2400" b="1" dirty="0"/>
              <a:t>C</a:t>
            </a:r>
            <a:r>
              <a:rPr lang="en-US" sz="2400" b="1" dirty="0" smtClean="0"/>
              <a:t>ollaborative </a:t>
            </a:r>
            <a:r>
              <a:rPr lang="en-US" sz="2400" b="1" dirty="0"/>
              <a:t>learning </a:t>
            </a:r>
            <a:r>
              <a:rPr lang="en-US" sz="2400" b="1" dirty="0" smtClean="0"/>
              <a:t>characterized </a:t>
            </a:r>
            <a:r>
              <a:rPr lang="en-US" sz="2400" b="1" dirty="0"/>
              <a:t>as involving a higher level of interdependence between group </a:t>
            </a:r>
            <a:r>
              <a:rPr lang="en-US" sz="2400" b="1" dirty="0" smtClean="0"/>
              <a:t>members</a:t>
            </a:r>
          </a:p>
          <a:p>
            <a:pPr marL="457200" indent="-457200"/>
            <a:r>
              <a:rPr lang="en-US" sz="2400" b="1" dirty="0" smtClean="0"/>
              <a:t>Cooperative </a:t>
            </a:r>
            <a:r>
              <a:rPr lang="en-US" sz="2400" b="1" dirty="0"/>
              <a:t>learning has been shown to involve a more “divide and conquer” type of </a:t>
            </a:r>
            <a:r>
              <a:rPr lang="en-US" sz="2400" b="1" dirty="0" smtClean="0"/>
              <a:t>approach.</a:t>
            </a:r>
            <a:endParaRPr lang="en-US" sz="2400" b="1" dirty="0"/>
          </a:p>
        </p:txBody>
      </p:sp>
      <p:sp>
        <p:nvSpPr>
          <p:cNvPr id="6" name="TextBox 5"/>
          <p:cNvSpPr txBox="1"/>
          <p:nvPr/>
        </p:nvSpPr>
        <p:spPr>
          <a:xfrm>
            <a:off x="3174023" y="207674"/>
            <a:ext cx="3137590" cy="584775"/>
          </a:xfrm>
          <a:prstGeom prst="rect">
            <a:avLst/>
          </a:prstGeom>
          <a:noFill/>
        </p:spPr>
        <p:txBody>
          <a:bodyPr wrap="none" rtlCol="0">
            <a:spAutoFit/>
          </a:bodyPr>
          <a:lstStyle/>
          <a:p>
            <a:pPr algn="ctr"/>
            <a:r>
              <a:rPr lang="en-US" sz="3200" b="1" dirty="0">
                <a:solidFill>
                  <a:schemeClr val="bg1"/>
                </a:solidFill>
              </a:rPr>
              <a:t>Research Context</a:t>
            </a: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5362" y="1204144"/>
            <a:ext cx="4267994"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59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09800" y="0"/>
            <a:ext cx="4953000" cy="1000125"/>
          </a:xfrm>
        </p:spPr>
        <p:txBody>
          <a:bodyPr>
            <a:normAutofit/>
          </a:bodyPr>
          <a:lstStyle/>
          <a:p>
            <a:r>
              <a:rPr lang="en-US" sz="3200" b="1" dirty="0" smtClean="0">
                <a:solidFill>
                  <a:schemeClr val="bg1"/>
                </a:solidFill>
              </a:rPr>
              <a:t>Digital Environments</a:t>
            </a:r>
            <a:endParaRPr lang="en-US" sz="3200" b="1" dirty="0">
              <a:solidFill>
                <a:schemeClr val="bg1"/>
              </a:solidFill>
            </a:endParaRPr>
          </a:p>
        </p:txBody>
      </p:sp>
      <p:sp>
        <p:nvSpPr>
          <p:cNvPr id="3" name="Content Placeholder 2"/>
          <p:cNvSpPr>
            <a:spLocks noGrp="1"/>
          </p:cNvSpPr>
          <p:nvPr>
            <p:ph idx="1"/>
          </p:nvPr>
        </p:nvSpPr>
        <p:spPr>
          <a:xfrm>
            <a:off x="228600" y="1219200"/>
            <a:ext cx="8686800" cy="5486400"/>
          </a:xfrm>
        </p:spPr>
        <p:txBody>
          <a:bodyPr>
            <a:noAutofit/>
          </a:bodyPr>
          <a:lstStyle/>
          <a:p>
            <a:r>
              <a:rPr lang="en-AU" sz="2400" b="1" dirty="0"/>
              <a:t>Web spaces used more as a coordination tool for organizing the collaborative work than as a space for negotiating, debating and creating </a:t>
            </a:r>
            <a:r>
              <a:rPr lang="en-AU" sz="2400" b="1" dirty="0" smtClean="0"/>
              <a:t>knowledge</a:t>
            </a:r>
          </a:p>
          <a:p>
            <a:endParaRPr lang="en-AU" sz="1100" b="1" dirty="0"/>
          </a:p>
          <a:p>
            <a:r>
              <a:rPr lang="en-AU" sz="2400" b="1" dirty="0" smtClean="0"/>
              <a:t>Difficulty </a:t>
            </a:r>
            <a:r>
              <a:rPr lang="en-AU" sz="2400" b="1" dirty="0"/>
              <a:t>of moving from individualistic ways of working </a:t>
            </a:r>
            <a:r>
              <a:rPr lang="en-AU" sz="2400" b="1" dirty="0" smtClean="0"/>
              <a:t>to </a:t>
            </a:r>
            <a:r>
              <a:rPr lang="en-AU" sz="2400" b="1" dirty="0"/>
              <a:t>achieving real collaborative knowledge </a:t>
            </a:r>
            <a:r>
              <a:rPr lang="en-AU" sz="2400" b="1" dirty="0" smtClean="0"/>
              <a:t>building in web spaces</a:t>
            </a:r>
          </a:p>
          <a:p>
            <a:pPr marL="0" indent="0">
              <a:buNone/>
            </a:pPr>
            <a:endParaRPr lang="en-AU" sz="1200" b="1" dirty="0" smtClean="0"/>
          </a:p>
          <a:p>
            <a:r>
              <a:rPr lang="en-US" sz="2400" b="1" dirty="0" smtClean="0"/>
              <a:t>Some evidence of developing </a:t>
            </a:r>
            <a:r>
              <a:rPr lang="en-US" sz="2400" b="1" dirty="0"/>
              <a:t>team work skills, </a:t>
            </a:r>
            <a:r>
              <a:rPr lang="en-US" sz="2400" b="1" dirty="0" smtClean="0"/>
              <a:t>and project management skills</a:t>
            </a:r>
          </a:p>
          <a:p>
            <a:pPr marL="0" indent="0">
              <a:buNone/>
            </a:pPr>
            <a:endParaRPr lang="en-US" sz="1200" b="1" dirty="0" smtClean="0"/>
          </a:p>
          <a:p>
            <a:r>
              <a:rPr lang="en-US" sz="2400" b="1" dirty="0"/>
              <a:t>D</a:t>
            </a:r>
            <a:r>
              <a:rPr lang="en-US" sz="2400" b="1" dirty="0" smtClean="0"/>
              <a:t>ifficulty </a:t>
            </a:r>
            <a:r>
              <a:rPr lang="en-US" sz="2400" b="1" dirty="0"/>
              <a:t>and complexity of promoting real collaborative knowledge </a:t>
            </a:r>
            <a:r>
              <a:rPr lang="en-US" sz="2400" b="1" dirty="0" smtClean="0"/>
              <a:t>building in digital environments</a:t>
            </a:r>
          </a:p>
          <a:p>
            <a:pPr marL="0" indent="0">
              <a:buNone/>
            </a:pPr>
            <a:endParaRPr lang="en-US" sz="1050" b="1" dirty="0"/>
          </a:p>
          <a:p>
            <a:pPr marL="0" indent="0">
              <a:buNone/>
            </a:pPr>
            <a:endParaRPr lang="en-AU" sz="900" b="1" dirty="0" smtClean="0"/>
          </a:p>
          <a:p>
            <a:pPr marL="0" indent="0">
              <a:buNone/>
            </a:pPr>
            <a:r>
              <a:rPr lang="en-AU" sz="1800" b="1" dirty="0" err="1" smtClean="0"/>
              <a:t>Lakkala</a:t>
            </a:r>
            <a:r>
              <a:rPr lang="en-AU" sz="1800" b="1" dirty="0" smtClean="0"/>
              <a:t> </a:t>
            </a:r>
            <a:r>
              <a:rPr lang="en-AU" sz="1800" b="1" dirty="0"/>
              <a:t>(2005</a:t>
            </a:r>
            <a:r>
              <a:rPr lang="en-AU" sz="1800" b="1" dirty="0" smtClean="0"/>
              <a:t>); </a:t>
            </a:r>
            <a:r>
              <a:rPr lang="en-AU" sz="1800" b="1" dirty="0" err="1" smtClean="0"/>
              <a:t>Lakkala</a:t>
            </a:r>
            <a:r>
              <a:rPr lang="en-AU" sz="1800" b="1" dirty="0"/>
              <a:t>, </a:t>
            </a:r>
            <a:r>
              <a:rPr lang="en-AU" sz="1800" b="1" dirty="0" err="1"/>
              <a:t>Ilomäki</a:t>
            </a:r>
            <a:r>
              <a:rPr lang="en-AU" sz="1800" b="1" dirty="0"/>
              <a:t> &amp; </a:t>
            </a:r>
            <a:r>
              <a:rPr lang="en-AU" sz="1800" b="1" dirty="0" err="1"/>
              <a:t>Palonen</a:t>
            </a:r>
            <a:r>
              <a:rPr lang="en-AU" sz="1800" b="1" dirty="0"/>
              <a:t>, (2007</a:t>
            </a:r>
            <a:r>
              <a:rPr lang="en-AU" sz="1800" b="1" dirty="0" smtClean="0"/>
              <a:t>); Johnson</a:t>
            </a:r>
            <a:r>
              <a:rPr lang="en-AU" sz="1800" b="1" dirty="0"/>
              <a:t>, </a:t>
            </a:r>
            <a:r>
              <a:rPr lang="en-AU" sz="1800" b="1" dirty="0" smtClean="0"/>
              <a:t>Johnson </a:t>
            </a:r>
            <a:r>
              <a:rPr lang="en-AU" sz="1800" b="1" dirty="0"/>
              <a:t>&amp; </a:t>
            </a:r>
            <a:r>
              <a:rPr lang="en-AU" sz="1800" b="1" dirty="0" err="1"/>
              <a:t>Roseth</a:t>
            </a:r>
            <a:r>
              <a:rPr lang="en-AU" sz="1800" b="1" dirty="0"/>
              <a:t> (2010</a:t>
            </a:r>
            <a:r>
              <a:rPr lang="en-AU" sz="1800" b="1" dirty="0" smtClean="0"/>
              <a:t>); </a:t>
            </a:r>
            <a:r>
              <a:rPr lang="en-US" sz="1800" b="1" dirty="0" err="1" smtClean="0"/>
              <a:t>Scardamalia</a:t>
            </a:r>
            <a:r>
              <a:rPr lang="en-US" sz="1800" b="1" dirty="0" smtClean="0"/>
              <a:t> </a:t>
            </a:r>
            <a:r>
              <a:rPr lang="en-US" sz="1800" b="1" dirty="0"/>
              <a:t>&amp; </a:t>
            </a:r>
            <a:r>
              <a:rPr lang="en-US" sz="1800" b="1" dirty="0" err="1"/>
              <a:t>Bereiter</a:t>
            </a:r>
            <a:r>
              <a:rPr lang="en-US" sz="1800" b="1" dirty="0"/>
              <a:t>, 2006</a:t>
            </a:r>
            <a:r>
              <a:rPr lang="en-US" sz="1800" b="1" dirty="0" smtClean="0"/>
              <a:t>); </a:t>
            </a:r>
            <a:r>
              <a:rPr lang="en-AU" sz="1800" b="1" dirty="0" err="1" smtClean="0"/>
              <a:t>Sormunen</a:t>
            </a:r>
            <a:r>
              <a:rPr lang="en-AU" sz="1800" b="1" dirty="0" smtClean="0"/>
              <a:t> </a:t>
            </a:r>
            <a:r>
              <a:rPr lang="en-AU" sz="1800" b="1" dirty="0"/>
              <a:t>et al (2013) </a:t>
            </a:r>
            <a:endParaRPr lang="en-US" sz="1800" b="1" dirty="0"/>
          </a:p>
        </p:txBody>
      </p:sp>
    </p:spTree>
    <p:extLst>
      <p:ext uri="{BB962C8B-B14F-4D97-AF65-F5344CB8AC3E}">
        <p14:creationId xmlns:p14="http://schemas.microsoft.com/office/powerpoint/2010/main" val="211991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2032" y="1204144"/>
            <a:ext cx="8474768" cy="5425256"/>
          </a:xfrm>
        </p:spPr>
        <p:txBody>
          <a:bodyPr>
            <a:noAutofit/>
          </a:bodyPr>
          <a:lstStyle/>
          <a:p>
            <a:pPr marL="342900" lvl="0" indent="-342900" algn="l">
              <a:buFont typeface="Arial" pitchFamily="34" charset="0"/>
              <a:buChar char="•"/>
            </a:pPr>
            <a:r>
              <a:rPr lang="en-US" sz="2600" b="1" dirty="0">
                <a:solidFill>
                  <a:schemeClr val="tx1"/>
                </a:solidFill>
              </a:rPr>
              <a:t>T</a:t>
            </a:r>
            <a:r>
              <a:rPr lang="en-US" sz="2600" b="1" dirty="0" smtClean="0">
                <a:solidFill>
                  <a:schemeClr val="tx1"/>
                </a:solidFill>
              </a:rPr>
              <a:t>rack </a:t>
            </a:r>
            <a:r>
              <a:rPr lang="en-US" sz="2600" b="1" dirty="0">
                <a:solidFill>
                  <a:schemeClr val="tx1"/>
                </a:solidFill>
              </a:rPr>
              <a:t>the process of team work:  to understand how student teams work together to build a shared representation of </a:t>
            </a:r>
            <a:r>
              <a:rPr lang="en-US" sz="2600" b="1" dirty="0" smtClean="0">
                <a:solidFill>
                  <a:schemeClr val="tx1"/>
                </a:solidFill>
              </a:rPr>
              <a:t>knowledge</a:t>
            </a:r>
            <a:endParaRPr lang="en-US" sz="2600" b="1" dirty="0">
              <a:solidFill>
                <a:schemeClr val="tx1"/>
              </a:solidFill>
            </a:endParaRPr>
          </a:p>
          <a:p>
            <a:pPr marL="342900" lvl="0" indent="-342900" algn="l">
              <a:buFont typeface="Arial" pitchFamily="34" charset="0"/>
              <a:buChar char="•"/>
            </a:pPr>
            <a:r>
              <a:rPr lang="en-US" sz="2600" b="1" dirty="0">
                <a:solidFill>
                  <a:schemeClr val="tx1"/>
                </a:solidFill>
              </a:rPr>
              <a:t>E</a:t>
            </a:r>
            <a:r>
              <a:rPr lang="en-US" sz="2600" b="1" dirty="0" smtClean="0">
                <a:solidFill>
                  <a:schemeClr val="tx1"/>
                </a:solidFill>
              </a:rPr>
              <a:t>xamine </a:t>
            </a:r>
            <a:r>
              <a:rPr lang="en-US" sz="2600" b="1" dirty="0">
                <a:solidFill>
                  <a:schemeClr val="tx1"/>
                </a:solidFill>
              </a:rPr>
              <a:t>the dynamics of the co-construction of knowledge by teams of </a:t>
            </a:r>
            <a:r>
              <a:rPr lang="en-US" sz="2600" b="1" dirty="0" smtClean="0">
                <a:solidFill>
                  <a:schemeClr val="tx1"/>
                </a:solidFill>
              </a:rPr>
              <a:t>students</a:t>
            </a:r>
            <a:endParaRPr lang="en-US" sz="2600" b="1" dirty="0">
              <a:solidFill>
                <a:schemeClr val="tx1"/>
              </a:solidFill>
            </a:endParaRPr>
          </a:p>
          <a:p>
            <a:pPr marL="342900" lvl="0" indent="-342900" algn="l">
              <a:buFont typeface="Arial" pitchFamily="34" charset="0"/>
              <a:buChar char="•"/>
            </a:pPr>
            <a:r>
              <a:rPr lang="en-US" sz="2600" b="1" dirty="0">
                <a:solidFill>
                  <a:schemeClr val="tx1"/>
                </a:solidFill>
              </a:rPr>
              <a:t>T</a:t>
            </a:r>
            <a:r>
              <a:rPr lang="en-US" sz="2600" b="1" dirty="0" smtClean="0">
                <a:solidFill>
                  <a:schemeClr val="tx1"/>
                </a:solidFill>
              </a:rPr>
              <a:t>rack </a:t>
            </a:r>
            <a:r>
              <a:rPr lang="en-US" sz="2600" b="1" dirty="0">
                <a:solidFill>
                  <a:schemeClr val="tx1"/>
                </a:solidFill>
              </a:rPr>
              <a:t>students’ engagement with information sources and how the teams transform and co-construct text into their  joint representation of </a:t>
            </a:r>
            <a:r>
              <a:rPr lang="en-US" sz="2600" b="1" dirty="0" smtClean="0">
                <a:solidFill>
                  <a:schemeClr val="tx1"/>
                </a:solidFill>
              </a:rPr>
              <a:t>knowledge</a:t>
            </a:r>
            <a:endParaRPr lang="en-US" sz="2600" b="1" dirty="0">
              <a:solidFill>
                <a:schemeClr val="tx1"/>
              </a:solidFill>
            </a:endParaRPr>
          </a:p>
          <a:p>
            <a:pPr marL="342900" lvl="0" indent="-342900" algn="l">
              <a:buFont typeface="Arial" pitchFamily="34" charset="0"/>
              <a:buChar char="•"/>
            </a:pPr>
            <a:r>
              <a:rPr lang="en-US" sz="2600" b="1" dirty="0" smtClean="0">
                <a:solidFill>
                  <a:schemeClr val="tx1"/>
                </a:solidFill>
              </a:rPr>
              <a:t>Track </a:t>
            </a:r>
            <a:r>
              <a:rPr lang="en-US" sz="2600" b="1" dirty="0">
                <a:solidFill>
                  <a:schemeClr val="tx1"/>
                </a:solidFill>
              </a:rPr>
              <a:t>both individual learning and group learning, and to understand the relationship between individual knowledge developed in the process and the team representation of the joint product created in the </a:t>
            </a:r>
            <a:r>
              <a:rPr lang="en-US" sz="2600" b="1" dirty="0" smtClean="0">
                <a:solidFill>
                  <a:schemeClr val="tx1"/>
                </a:solidFill>
              </a:rPr>
              <a:t>process</a:t>
            </a:r>
            <a:endParaRPr lang="en-US" sz="2600" b="1" dirty="0">
              <a:solidFill>
                <a:schemeClr val="tx1"/>
              </a:solidFill>
            </a:endParaRPr>
          </a:p>
          <a:p>
            <a:pPr>
              <a:defRPr/>
            </a:pPr>
            <a:endParaRPr lang="en-US" b="1" dirty="0">
              <a:solidFill>
                <a:srgbClr val="C00000"/>
              </a:solidFill>
            </a:endParaRPr>
          </a:p>
        </p:txBody>
      </p:sp>
      <p:pic>
        <p:nvPicPr>
          <p:cNvPr id="9219" name="Picture 3"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p:cNvSpPr>
            <a:spLocks noChangeArrowheads="1"/>
          </p:cNvSpPr>
          <p:nvPr/>
        </p:nvSpPr>
        <p:spPr bwMode="auto">
          <a:xfrm>
            <a:off x="2667000" y="176896"/>
            <a:ext cx="44195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600" b="1" dirty="0" smtClean="0">
                <a:solidFill>
                  <a:schemeClr val="bg1"/>
                </a:solidFill>
              </a:rPr>
              <a:t>Research Goals</a:t>
            </a:r>
            <a:endParaRPr lang="en-US" sz="3600" b="1" dirty="0">
              <a:solidFill>
                <a:schemeClr val="bg1"/>
              </a:solidFill>
            </a:endParaRPr>
          </a:p>
        </p:txBody>
      </p:sp>
    </p:spTree>
    <p:extLst>
      <p:ext uri="{BB962C8B-B14F-4D97-AF65-F5344CB8AC3E}">
        <p14:creationId xmlns:p14="http://schemas.microsoft.com/office/powerpoint/2010/main" val="13567664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09800" y="0"/>
            <a:ext cx="4953000" cy="1000125"/>
          </a:xfrm>
        </p:spPr>
        <p:txBody>
          <a:bodyPr>
            <a:normAutofit/>
          </a:bodyPr>
          <a:lstStyle/>
          <a:p>
            <a:r>
              <a:rPr lang="en-US" sz="3200" b="1" dirty="0" smtClean="0">
                <a:solidFill>
                  <a:schemeClr val="bg1"/>
                </a:solidFill>
              </a:rPr>
              <a:t>Sample &amp; Research Task</a:t>
            </a:r>
            <a:endParaRPr lang="en-US" sz="3200" b="1" dirty="0">
              <a:solidFill>
                <a:schemeClr val="bg1"/>
              </a:solidFill>
            </a:endParaRPr>
          </a:p>
        </p:txBody>
      </p:sp>
      <p:sp>
        <p:nvSpPr>
          <p:cNvPr id="3" name="Content Placeholder 2"/>
          <p:cNvSpPr>
            <a:spLocks noGrp="1"/>
          </p:cNvSpPr>
          <p:nvPr>
            <p:ph idx="1"/>
          </p:nvPr>
        </p:nvSpPr>
        <p:spPr>
          <a:xfrm>
            <a:off x="228600" y="1143000"/>
            <a:ext cx="8686800" cy="5562600"/>
          </a:xfrm>
        </p:spPr>
        <p:txBody>
          <a:bodyPr>
            <a:noAutofit/>
          </a:bodyPr>
          <a:lstStyle/>
          <a:p>
            <a:pPr marL="228600" indent="-228600"/>
            <a:r>
              <a:rPr lang="en-US" sz="2400" b="1" dirty="0" smtClean="0"/>
              <a:t>Grade 9 English</a:t>
            </a:r>
          </a:p>
          <a:p>
            <a:pPr marL="228600" indent="-228600">
              <a:buNone/>
            </a:pPr>
            <a:endParaRPr lang="en-US" sz="500" b="1" dirty="0" smtClean="0"/>
          </a:p>
          <a:p>
            <a:pPr marL="228600" indent="-228600"/>
            <a:r>
              <a:rPr lang="en-US" sz="2400" b="1" dirty="0" smtClean="0"/>
              <a:t>42 students randomly assigned to 14 groups</a:t>
            </a:r>
          </a:p>
          <a:p>
            <a:pPr marL="228600" indent="-228600">
              <a:buNone/>
            </a:pPr>
            <a:endParaRPr lang="en-US" sz="100" b="1" dirty="0" smtClean="0"/>
          </a:p>
          <a:p>
            <a:pPr marL="228600" indent="-228600"/>
            <a:r>
              <a:rPr lang="en-US" sz="2400" b="1" dirty="0"/>
              <a:t>Course offers </a:t>
            </a:r>
            <a:r>
              <a:rPr lang="en-US" sz="2400" b="1" dirty="0" smtClean="0"/>
              <a:t>wide </a:t>
            </a:r>
            <a:r>
              <a:rPr lang="en-US" sz="2400" b="1" dirty="0"/>
              <a:t>range of challenging </a:t>
            </a:r>
            <a:r>
              <a:rPr lang="en-US" sz="2400" b="1" dirty="0" smtClean="0"/>
              <a:t>literature; </a:t>
            </a:r>
            <a:r>
              <a:rPr lang="en-US" sz="2400" b="1" dirty="0"/>
              <a:t>stresses critical </a:t>
            </a:r>
            <a:r>
              <a:rPr lang="en-US" sz="2400" b="1" dirty="0" smtClean="0"/>
              <a:t>thinking, speaking &amp; </a:t>
            </a:r>
            <a:r>
              <a:rPr lang="en-US" sz="2400" b="1" dirty="0"/>
              <a:t>research </a:t>
            </a:r>
            <a:r>
              <a:rPr lang="en-US" sz="2400" b="1" dirty="0" smtClean="0"/>
              <a:t>strategies</a:t>
            </a:r>
            <a:endParaRPr lang="en-US" sz="2400" b="1" dirty="0"/>
          </a:p>
          <a:p>
            <a:pPr marL="228600" indent="-228600"/>
            <a:endParaRPr lang="en-US" sz="400" b="1" dirty="0" smtClean="0"/>
          </a:p>
          <a:p>
            <a:pPr marL="228600" indent="-228600"/>
            <a:r>
              <a:rPr lang="en-US" sz="2400" b="1" dirty="0" smtClean="0"/>
              <a:t>In </a:t>
            </a:r>
            <a:r>
              <a:rPr lang="en-US" sz="2400" b="1" dirty="0"/>
              <a:t>the research task, </a:t>
            </a:r>
            <a:r>
              <a:rPr lang="en-US" sz="2400" b="1" dirty="0" smtClean="0"/>
              <a:t>groups </a:t>
            </a:r>
            <a:r>
              <a:rPr lang="en-US" sz="2400" b="1" dirty="0"/>
              <a:t>were assigned a </a:t>
            </a:r>
            <a:r>
              <a:rPr lang="en-US" sz="2400" b="1" dirty="0" smtClean="0"/>
              <a:t>novel and to construct argument surrounding literary merit of the text:  literary devices used to support literary merit</a:t>
            </a:r>
          </a:p>
          <a:p>
            <a:pPr marL="228600" indent="-228600">
              <a:buNone/>
            </a:pPr>
            <a:endParaRPr lang="en-US" sz="400" b="1" dirty="0" smtClean="0"/>
          </a:p>
          <a:p>
            <a:pPr marL="228600" indent="-228600"/>
            <a:r>
              <a:rPr lang="en-US" sz="2400" b="1" dirty="0" smtClean="0"/>
              <a:t>Novels, </a:t>
            </a:r>
            <a:r>
              <a:rPr lang="en-US" sz="2400" b="1" dirty="0" err="1" smtClean="0"/>
              <a:t>eg</a:t>
            </a:r>
            <a:r>
              <a:rPr lang="en-US" sz="2400" b="1" dirty="0" smtClean="0"/>
              <a:t>.: The Alchemist; Lord </a:t>
            </a:r>
            <a:r>
              <a:rPr lang="en-US" sz="2400" b="1" dirty="0"/>
              <a:t>of the </a:t>
            </a:r>
            <a:r>
              <a:rPr lang="en-US" sz="2400" b="1" dirty="0" smtClean="0"/>
              <a:t>Flies; The </a:t>
            </a:r>
            <a:r>
              <a:rPr lang="en-US" sz="2400" b="1" dirty="0"/>
              <a:t>Bluest </a:t>
            </a:r>
            <a:r>
              <a:rPr lang="en-US" sz="2400" b="1" dirty="0" smtClean="0"/>
              <a:t>Eye; The </a:t>
            </a:r>
            <a:r>
              <a:rPr lang="en-US" sz="2400" b="1" dirty="0"/>
              <a:t>Perks of Being a </a:t>
            </a:r>
            <a:r>
              <a:rPr lang="en-US" sz="2400" b="1" dirty="0" smtClean="0"/>
              <a:t>Wallflower; The Hobbit; The Chosen; Da </a:t>
            </a:r>
            <a:r>
              <a:rPr lang="en-US" sz="2400" b="1" dirty="0"/>
              <a:t>Vinci </a:t>
            </a:r>
            <a:r>
              <a:rPr lang="en-US" sz="2400" b="1" dirty="0" smtClean="0"/>
              <a:t>Code; Extremely Loud </a:t>
            </a:r>
            <a:r>
              <a:rPr lang="en-US" sz="2400" b="1" dirty="0"/>
              <a:t>and </a:t>
            </a:r>
            <a:r>
              <a:rPr lang="en-US" sz="2400" b="1" dirty="0" smtClean="0"/>
              <a:t>Incredibly Close</a:t>
            </a:r>
          </a:p>
        </p:txBody>
      </p:sp>
    </p:spTree>
    <p:extLst>
      <p:ext uri="{BB962C8B-B14F-4D97-AF65-F5344CB8AC3E}">
        <p14:creationId xmlns:p14="http://schemas.microsoft.com/office/powerpoint/2010/main" val="224455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71438"/>
            <a:ext cx="4114800" cy="1143000"/>
          </a:xfrm>
        </p:spPr>
        <p:txBody>
          <a:bodyPr>
            <a:normAutofit fontScale="90000"/>
          </a:bodyPr>
          <a:lstStyle/>
          <a:p>
            <a:r>
              <a:rPr lang="en-US" sz="3600" b="1" dirty="0" err="1" smtClean="0">
                <a:solidFill>
                  <a:schemeClr val="bg1"/>
                </a:solidFill>
              </a:rPr>
              <a:t>Metatheory</a:t>
            </a:r>
            <a:r>
              <a:rPr lang="en-US" sz="3600" b="1" dirty="0" smtClean="0">
                <a:solidFill>
                  <a:schemeClr val="bg1"/>
                </a:solidFill>
              </a:rPr>
              <a:t>: Constructivist Learning</a:t>
            </a:r>
            <a:endParaRPr lang="en-US" sz="3600" b="1" dirty="0">
              <a:solidFill>
                <a:schemeClr val="bg1"/>
              </a:solidFill>
            </a:endParaRPr>
          </a:p>
        </p:txBody>
      </p:sp>
      <p:sp>
        <p:nvSpPr>
          <p:cNvPr id="3" name="Content Placeholder 2"/>
          <p:cNvSpPr>
            <a:spLocks noGrp="1"/>
          </p:cNvSpPr>
          <p:nvPr>
            <p:ph idx="1"/>
          </p:nvPr>
        </p:nvSpPr>
        <p:spPr>
          <a:xfrm>
            <a:off x="228600" y="1219200"/>
            <a:ext cx="8686800" cy="5410200"/>
          </a:xfrm>
        </p:spPr>
        <p:txBody>
          <a:bodyPr>
            <a:normAutofit fontScale="92500" lnSpcReduction="10000"/>
          </a:bodyPr>
          <a:lstStyle/>
          <a:p>
            <a:pPr>
              <a:lnSpc>
                <a:spcPct val="90000"/>
              </a:lnSpc>
            </a:pPr>
            <a:r>
              <a:rPr lang="en-US" sz="2800" b="1" dirty="0">
                <a:cs typeface="Arial" pitchFamily="34" charset="0"/>
              </a:rPr>
              <a:t>Jean Piaget:  (1896-1980)  (Swiss Psychologist &amp; Philosopher) Theory of Cognitive Development</a:t>
            </a:r>
          </a:p>
          <a:p>
            <a:pPr>
              <a:lnSpc>
                <a:spcPct val="90000"/>
              </a:lnSpc>
            </a:pPr>
            <a:r>
              <a:rPr lang="en-US" sz="2800" b="1" dirty="0">
                <a:cs typeface="Arial" pitchFamily="34" charset="0"/>
              </a:rPr>
              <a:t>John Dewey: (1859-1952) (Educational Philosopher)  Philosophy of Pragmatism:  knowledge as arising from an active adaptation of the human organism to its environment; Active Learning</a:t>
            </a:r>
          </a:p>
          <a:p>
            <a:pPr>
              <a:lnSpc>
                <a:spcPct val="90000"/>
              </a:lnSpc>
            </a:pPr>
            <a:r>
              <a:rPr lang="en-US" sz="2800" b="1" dirty="0">
                <a:cs typeface="Arial" pitchFamily="34" charset="0"/>
              </a:rPr>
              <a:t>George Kelly: (1905-1962)  (Psychologist) Personal Construct Theory:  People behave according to how they construe the world around themselves</a:t>
            </a:r>
          </a:p>
          <a:p>
            <a:pPr>
              <a:lnSpc>
                <a:spcPct val="90000"/>
              </a:lnSpc>
            </a:pPr>
            <a:r>
              <a:rPr lang="en-US" sz="2800" b="1" dirty="0">
                <a:cs typeface="Arial" pitchFamily="34" charset="0"/>
              </a:rPr>
              <a:t>Jerome Bruner: (1915 – ) (Psychologist) Cognitive Learning Theory / “Towards a Theory of Instruction”; Structuralism; </a:t>
            </a:r>
          </a:p>
          <a:p>
            <a:pPr>
              <a:lnSpc>
                <a:spcPct val="90000"/>
              </a:lnSpc>
            </a:pPr>
            <a:r>
              <a:rPr lang="en-US" sz="2800" b="1" dirty="0">
                <a:cs typeface="Arial" pitchFamily="34" charset="0"/>
              </a:rPr>
              <a:t>Lev </a:t>
            </a:r>
            <a:r>
              <a:rPr lang="en-US" sz="2800" b="1" dirty="0" err="1">
                <a:cs typeface="Arial" pitchFamily="34" charset="0"/>
              </a:rPr>
              <a:t>Vygotsky</a:t>
            </a:r>
            <a:r>
              <a:rPr lang="en-US" sz="2800" b="1" dirty="0">
                <a:cs typeface="Arial" pitchFamily="34" charset="0"/>
              </a:rPr>
              <a:t>: (1896 - 1934) (Russian-Cultural-Historical Psychology; Social Learning; Metacognition; Zone of Proximal Development – Theory of Children’s Mental Development</a:t>
            </a:r>
          </a:p>
          <a:p>
            <a:endParaRPr lang="en-US" dirty="0" smtClean="0"/>
          </a:p>
          <a:p>
            <a:endParaRPr lang="en-US" dirty="0"/>
          </a:p>
        </p:txBody>
      </p:sp>
    </p:spTree>
    <p:extLst>
      <p:ext uri="{BB962C8B-B14F-4D97-AF65-F5344CB8AC3E}">
        <p14:creationId xmlns:p14="http://schemas.microsoft.com/office/powerpoint/2010/main" val="369427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title"/>
          </p:nvPr>
        </p:nvSpPr>
        <p:spPr>
          <a:xfrm>
            <a:off x="1600200" y="304800"/>
            <a:ext cx="6132872" cy="494071"/>
          </a:xfrm>
        </p:spPr>
        <p:txBody>
          <a:bodyPr>
            <a:normAutofit fontScale="90000"/>
          </a:bodyPr>
          <a:lstStyle/>
          <a:p>
            <a:r>
              <a:rPr lang="en-US" sz="3200" b="1" dirty="0">
                <a:solidFill>
                  <a:schemeClr val="bg1"/>
                </a:solidFill>
              </a:rPr>
              <a:t>Constructivist </a:t>
            </a:r>
            <a:r>
              <a:rPr lang="en-US" sz="3200" b="1" dirty="0" smtClean="0">
                <a:solidFill>
                  <a:schemeClr val="bg1"/>
                </a:solidFill>
              </a:rPr>
              <a:t>Learning:  Basic Premises</a:t>
            </a:r>
            <a:endParaRPr lang="en-US" sz="3200" b="1" dirty="0">
              <a:solidFill>
                <a:schemeClr val="bg1"/>
              </a:solidFill>
            </a:endParaRPr>
          </a:p>
        </p:txBody>
      </p:sp>
      <p:sp>
        <p:nvSpPr>
          <p:cNvPr id="9219" name="Rectangle 3"/>
          <p:cNvSpPr>
            <a:spLocks noGrp="1" noChangeArrowheads="1"/>
          </p:cNvSpPr>
          <p:nvPr>
            <p:ph type="body" idx="1"/>
          </p:nvPr>
        </p:nvSpPr>
        <p:spPr>
          <a:xfrm>
            <a:off x="304800" y="1066800"/>
            <a:ext cx="8610600" cy="5029200"/>
          </a:xfrm>
        </p:spPr>
        <p:txBody>
          <a:bodyPr>
            <a:noAutofit/>
          </a:bodyPr>
          <a:lstStyle/>
          <a:p>
            <a:r>
              <a:rPr lang="en-US" sz="2000" b="1" dirty="0"/>
              <a:t>We construct our own unique personal worlds </a:t>
            </a:r>
          </a:p>
          <a:p>
            <a:r>
              <a:rPr lang="en-US" sz="2000" b="1" dirty="0"/>
              <a:t>Construction involves the total person </a:t>
            </a:r>
            <a:r>
              <a:rPr lang="en-US" sz="2000" b="1" dirty="0" smtClean="0"/>
              <a:t>incorporating thinking</a:t>
            </a:r>
            <a:r>
              <a:rPr lang="en-US" sz="2000" b="1" dirty="0"/>
              <a:t>, feeling, and </a:t>
            </a:r>
            <a:r>
              <a:rPr lang="en-US" sz="2000" b="1" dirty="0" smtClean="0"/>
              <a:t>acting</a:t>
            </a:r>
            <a:endParaRPr lang="en-US" sz="2000" b="1" dirty="0"/>
          </a:p>
          <a:p>
            <a:r>
              <a:rPr lang="en-US" sz="2000" b="1" dirty="0"/>
              <a:t>There is no knowledge independent of the meaning attributed to experience by the learner, or community of </a:t>
            </a:r>
            <a:r>
              <a:rPr lang="en-US" sz="2000" b="1" dirty="0" smtClean="0"/>
              <a:t>learners</a:t>
            </a:r>
            <a:endParaRPr lang="en-US" sz="2000" b="1" dirty="0"/>
          </a:p>
          <a:p>
            <a:r>
              <a:rPr lang="en-US" sz="2000" b="1" dirty="0"/>
              <a:t>We have to focus on the learner in thinking about learning, not on the subject / lesson to be </a:t>
            </a:r>
            <a:r>
              <a:rPr lang="en-US" sz="2000" b="1" dirty="0" smtClean="0"/>
              <a:t>taught</a:t>
            </a:r>
          </a:p>
          <a:p>
            <a:r>
              <a:rPr lang="en-US" sz="2000" b="1" dirty="0" smtClean="0"/>
              <a:t>Individual </a:t>
            </a:r>
            <a:r>
              <a:rPr lang="en-US" sz="2000" b="1" dirty="0"/>
              <a:t>learners must actively build knowledge and skills; learners construct knowledge for </a:t>
            </a:r>
            <a:r>
              <a:rPr lang="en-US" sz="2000" b="1" dirty="0" smtClean="0"/>
              <a:t>themselves</a:t>
            </a:r>
            <a:endParaRPr lang="en-US" sz="2000" b="1" dirty="0"/>
          </a:p>
          <a:p>
            <a:r>
              <a:rPr lang="en-US" sz="2000" b="1" dirty="0" smtClean="0"/>
              <a:t>Instruction </a:t>
            </a:r>
            <a:r>
              <a:rPr lang="en-US" sz="2000" b="1" dirty="0"/>
              <a:t>centers on the experiences and contexts that make students willing and able to </a:t>
            </a:r>
            <a:r>
              <a:rPr lang="en-US" sz="2000" b="1" dirty="0" smtClean="0"/>
              <a:t>learn</a:t>
            </a:r>
          </a:p>
          <a:p>
            <a:pPr>
              <a:lnSpc>
                <a:spcPct val="80000"/>
              </a:lnSpc>
            </a:pPr>
            <a:endParaRPr lang="en-US" sz="2000" b="1" dirty="0"/>
          </a:p>
          <a:p>
            <a:pPr>
              <a:buFontTx/>
              <a:buNone/>
            </a:pPr>
            <a:r>
              <a:rPr lang="en-US" sz="2000" b="1" dirty="0"/>
              <a:t> </a:t>
            </a:r>
            <a:r>
              <a:rPr lang="en-US" sz="2000" b="1" dirty="0" smtClean="0"/>
              <a:t>	“</a:t>
            </a:r>
            <a:r>
              <a:rPr lang="en-US" sz="2000" b="1" dirty="0"/>
              <a:t>Two basic themes run through the theory of construction.  One is that we construct our own unique personal worlds, and the other is that construction involves the total person incorporating thinking, feeling, and acting in a dynamic process of learning.</a:t>
            </a:r>
            <a:r>
              <a:rPr lang="en-US" sz="2000" b="1" dirty="0" smtClean="0"/>
              <a:t>”   </a:t>
            </a:r>
            <a:r>
              <a:rPr lang="en-US" sz="2000" b="1" dirty="0"/>
              <a:t>Kuhlthau (1993, p.15)</a:t>
            </a:r>
          </a:p>
        </p:txBody>
      </p:sp>
    </p:spTree>
    <p:extLst>
      <p:ext uri="{BB962C8B-B14F-4D97-AF65-F5344CB8AC3E}">
        <p14:creationId xmlns:p14="http://schemas.microsoft.com/office/powerpoint/2010/main" val="426473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031" y="642117"/>
            <a:ext cx="6651523" cy="663677"/>
          </a:xfrm>
        </p:spPr>
        <p:txBody>
          <a:bodyPr>
            <a:normAutofit fontScale="90000"/>
          </a:bodyPr>
          <a:lstStyle/>
          <a:p>
            <a:r>
              <a:rPr lang="en-US" dirty="0"/>
              <a:t/>
            </a:r>
            <a:br>
              <a:rPr lang="en-US" dirty="0"/>
            </a:br>
            <a:endParaRPr lang="en-US" dirty="0"/>
          </a:p>
        </p:txBody>
      </p:sp>
      <p:pic>
        <p:nvPicPr>
          <p:cNvPr id="1026" name="Picture 2" descr="ISP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968" y="1335291"/>
            <a:ext cx="8572500" cy="403312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277106" y="6120269"/>
            <a:ext cx="2518638" cy="369332"/>
          </a:xfrm>
          <a:prstGeom prst="rect">
            <a:avLst/>
          </a:prstGeom>
        </p:spPr>
        <p:txBody>
          <a:bodyPr wrap="none">
            <a:spAutoFit/>
          </a:bodyPr>
          <a:lstStyle/>
          <a:p>
            <a:r>
              <a:rPr lang="en-US" dirty="0" err="1"/>
              <a:t>Kuhlthau</a:t>
            </a:r>
            <a:r>
              <a:rPr lang="en-US" dirty="0"/>
              <a:t>, 2004, p.  82)</a:t>
            </a:r>
          </a:p>
        </p:txBody>
      </p:sp>
      <p:sp>
        <p:nvSpPr>
          <p:cNvPr id="8" name="Rectangle 7"/>
          <p:cNvSpPr/>
          <p:nvPr/>
        </p:nvSpPr>
        <p:spPr>
          <a:xfrm>
            <a:off x="2960530" y="0"/>
            <a:ext cx="3339376" cy="646331"/>
          </a:xfrm>
          <a:prstGeom prst="rect">
            <a:avLst/>
          </a:prstGeom>
        </p:spPr>
        <p:txBody>
          <a:bodyPr wrap="none">
            <a:spAutoFit/>
          </a:bodyPr>
          <a:lstStyle/>
          <a:p>
            <a:pPr algn="ctr"/>
            <a:r>
              <a:rPr lang="en-US" sz="3600" b="1" dirty="0" err="1" smtClean="0">
                <a:solidFill>
                  <a:schemeClr val="bg1"/>
                </a:solidFill>
              </a:rPr>
              <a:t>Kuhlthau</a:t>
            </a:r>
            <a:r>
              <a:rPr lang="en-US" sz="3600" b="1" dirty="0" smtClean="0">
                <a:solidFill>
                  <a:schemeClr val="bg1"/>
                </a:solidFill>
              </a:rPr>
              <a:t>:  ISP</a:t>
            </a:r>
            <a:endParaRPr lang="en-US" sz="3600" b="1" dirty="0">
              <a:solidFill>
                <a:schemeClr val="bg1"/>
              </a:solidFill>
            </a:endParaRPr>
          </a:p>
        </p:txBody>
      </p:sp>
      <p:pic>
        <p:nvPicPr>
          <p:cNvPr id="7" name="Picture 6" descr="Home - School of Communication and In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819400" y="14110"/>
            <a:ext cx="3886200" cy="954107"/>
          </a:xfrm>
          <a:prstGeom prst="rect">
            <a:avLst/>
          </a:prstGeom>
        </p:spPr>
        <p:txBody>
          <a:bodyPr wrap="square">
            <a:spAutoFit/>
          </a:bodyPr>
          <a:lstStyle/>
          <a:p>
            <a:pPr algn="ctr"/>
            <a:r>
              <a:rPr lang="en-US" sz="2800" b="1" dirty="0">
                <a:solidFill>
                  <a:schemeClr val="bg1"/>
                </a:solidFill>
              </a:rPr>
              <a:t>From </a:t>
            </a:r>
            <a:r>
              <a:rPr lang="en-US" sz="2800" b="1" dirty="0" err="1">
                <a:solidFill>
                  <a:schemeClr val="bg1"/>
                </a:solidFill>
              </a:rPr>
              <a:t>Metatheory</a:t>
            </a:r>
            <a:r>
              <a:rPr lang="en-US" sz="2800" b="1" dirty="0">
                <a:solidFill>
                  <a:schemeClr val="bg1"/>
                </a:solidFill>
              </a:rPr>
              <a:t> </a:t>
            </a:r>
            <a:r>
              <a:rPr lang="en-US" sz="2800" b="1" dirty="0" smtClean="0">
                <a:solidFill>
                  <a:schemeClr val="bg1"/>
                </a:solidFill>
              </a:rPr>
              <a:t>to</a:t>
            </a:r>
          </a:p>
          <a:p>
            <a:pPr algn="ctr"/>
            <a:r>
              <a:rPr lang="en-US" sz="2800" b="1" dirty="0" smtClean="0">
                <a:solidFill>
                  <a:schemeClr val="bg1"/>
                </a:solidFill>
              </a:rPr>
              <a:t>Theoretical </a:t>
            </a:r>
            <a:r>
              <a:rPr lang="en-US" sz="2800" b="1" dirty="0">
                <a:solidFill>
                  <a:schemeClr val="bg1"/>
                </a:solidFill>
              </a:rPr>
              <a:t>Framework</a:t>
            </a:r>
            <a:endParaRPr lang="en-US" sz="2800" dirty="0"/>
          </a:p>
        </p:txBody>
      </p:sp>
      <p:sp>
        <p:nvSpPr>
          <p:cNvPr id="4" name="TextBox 3"/>
          <p:cNvSpPr txBox="1"/>
          <p:nvPr/>
        </p:nvSpPr>
        <p:spPr>
          <a:xfrm>
            <a:off x="838200" y="5943600"/>
            <a:ext cx="4627314" cy="523220"/>
          </a:xfrm>
          <a:prstGeom prst="rect">
            <a:avLst/>
          </a:prstGeom>
          <a:noFill/>
        </p:spPr>
        <p:txBody>
          <a:bodyPr wrap="none" rtlCol="0">
            <a:spAutoFit/>
          </a:bodyPr>
          <a:lstStyle/>
          <a:p>
            <a:r>
              <a:rPr lang="en-US" sz="2800" dirty="0" smtClean="0"/>
              <a:t>INSTRUCTIONAL FRAMEWORK</a:t>
            </a:r>
            <a:endParaRPr lang="en-US" sz="2800" dirty="0"/>
          </a:p>
        </p:txBody>
      </p:sp>
    </p:spTree>
    <p:extLst>
      <p:ext uri="{BB962C8B-B14F-4D97-AF65-F5344CB8AC3E}">
        <p14:creationId xmlns:p14="http://schemas.microsoft.com/office/powerpoint/2010/main" val="2282007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3272</TotalTime>
  <Words>1832</Words>
  <Application>Microsoft Macintosh PowerPoint</Application>
  <PresentationFormat>On-screen Show (4:3)</PresentationFormat>
  <Paragraphs>216</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Digital Environments</vt:lpstr>
      <vt:lpstr>PowerPoint Presentation</vt:lpstr>
      <vt:lpstr>Sample &amp; Research Task</vt:lpstr>
      <vt:lpstr>Metatheory: Constructivist Learning</vt:lpstr>
      <vt:lpstr>Constructivist Learning:  Basic Premises</vt:lpstr>
      <vt:lpstr> </vt:lpstr>
      <vt:lpstr>Wiki Environment &amp; Data Collection</vt:lpstr>
      <vt:lpstr>SLIM Reflection Tasks Cognitive, Affective, Interpersonal</vt:lpstr>
      <vt:lpstr>Additional Questions at Writing Task 3</vt:lpstr>
      <vt:lpstr>Student Learning through Inquiry Measure (SLIM)</vt:lpstr>
      <vt:lpstr>Data Analysis</vt:lpstr>
      <vt:lpstr>Working in Groups</vt:lpstr>
      <vt:lpstr>Digital Environments</vt:lpstr>
      <vt:lpstr>PowerPoint Presentation</vt:lpstr>
      <vt:lpstr>PowerPoint Presentation</vt:lpstr>
      <vt:lpstr>Social Justice</vt:lpstr>
      <vt:lpstr>Social Justice: Etic Analysis </vt:lpstr>
      <vt:lpstr>PowerPoint Presentation</vt:lpstr>
      <vt:lpstr>PowerPoint Presentation</vt:lpstr>
    </vt:vector>
  </TitlesOfParts>
  <Company>Rutgers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Todd</dc:creator>
  <cp:lastModifiedBy>IT Services</cp:lastModifiedBy>
  <cp:revision>195</cp:revision>
  <dcterms:created xsi:type="dcterms:W3CDTF">2013-04-24T20:27:40Z</dcterms:created>
  <dcterms:modified xsi:type="dcterms:W3CDTF">2014-06-18T17:01:30Z</dcterms:modified>
</cp:coreProperties>
</file>