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0080625" cy="7559675" type="screen4x3"/>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996" y="-96"/>
      </p:cViewPr>
      <p:guideLst>
        <p:guide orient="horz" pos="2381"/>
        <p:guide pos="3175"/>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280680" cy="534240"/>
          </a:xfrm>
          <a:prstGeom prst="rect">
            <a:avLst/>
          </a:prstGeom>
          <a:noFill/>
          <a:ln>
            <a:noFill/>
          </a:ln>
        </p:spPr>
        <p:txBody>
          <a:bodyPr vert="horz"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endParaRPr lang="en-AU" sz="1400" b="0" i="0" u="none" strike="noStrike" kern="1200">
              <a:ln>
                <a:noFill/>
              </a:ln>
              <a:latin typeface="Arial" pitchFamily="18"/>
              <a:ea typeface="Microsoft YaHei" pitchFamily="2"/>
              <a:cs typeface="Mangal" pitchFamily="2"/>
            </a:endParaRPr>
          </a:p>
        </p:txBody>
      </p:sp>
      <p:sp>
        <p:nvSpPr>
          <p:cNvPr id="3" name="Date Placeholder 2"/>
          <p:cNvSpPr txBox="1">
            <a:spLocks noGrp="1"/>
          </p:cNvSpPr>
          <p:nvPr>
            <p:ph type="dt" sz="quarter" idx="1"/>
          </p:nvPr>
        </p:nvSpPr>
        <p:spPr>
          <a:xfrm>
            <a:off x="4278960" y="0"/>
            <a:ext cx="3280680" cy="534240"/>
          </a:xfrm>
          <a:prstGeom prst="rect">
            <a:avLst/>
          </a:prstGeom>
          <a:noFill/>
          <a:ln>
            <a:noFill/>
          </a:ln>
        </p:spPr>
        <p:txBody>
          <a:bodyPr vert="horz"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r" rtl="0" hangingPunct="0">
              <a:lnSpc>
                <a:spcPct val="100000"/>
              </a:lnSpc>
              <a:spcBef>
                <a:spcPts val="0"/>
              </a:spcBef>
              <a:spcAft>
                <a:spcPts val="0"/>
              </a:spcAft>
              <a:buNone/>
              <a:tabLst/>
              <a:defRPr sz="1400"/>
            </a:pPr>
            <a:endParaRPr lang="en-AU" sz="1400" b="0" i="0" u="none" strike="noStrike" kern="1200">
              <a:ln>
                <a:noFill/>
              </a:ln>
              <a:latin typeface="Arial" pitchFamily="18"/>
              <a:ea typeface="Microsoft YaHei" pitchFamily="2"/>
              <a:cs typeface="Mangal" pitchFamily="2"/>
            </a:endParaRPr>
          </a:p>
        </p:txBody>
      </p:sp>
      <p:sp>
        <p:nvSpPr>
          <p:cNvPr id="4" name="Footer Placeholder 3"/>
          <p:cNvSpPr txBox="1">
            <a:spLocks noGrp="1"/>
          </p:cNvSpPr>
          <p:nvPr>
            <p:ph type="ftr" sz="quarter" idx="2"/>
          </p:nvPr>
        </p:nvSpPr>
        <p:spPr>
          <a:xfrm>
            <a:off x="0" y="10157400"/>
            <a:ext cx="3280680" cy="534240"/>
          </a:xfrm>
          <a:prstGeom prst="rect">
            <a:avLst/>
          </a:prstGeom>
          <a:noFill/>
          <a:ln>
            <a:noFill/>
          </a:ln>
        </p:spPr>
        <p:txBody>
          <a:bodyPr vert="horz" lIns="90000" tIns="45000" rIns="90000" bIns="45000" anchor="b"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endParaRPr lang="en-AU" sz="1400" b="0" i="0" u="none" strike="noStrike" kern="1200">
              <a:ln>
                <a:noFill/>
              </a:ln>
              <a:latin typeface="Arial" pitchFamily="18"/>
              <a:ea typeface="Microsoft YaHei" pitchFamily="2"/>
              <a:cs typeface="Mangal" pitchFamily="2"/>
            </a:endParaRPr>
          </a:p>
        </p:txBody>
      </p:sp>
      <p:sp>
        <p:nvSpPr>
          <p:cNvPr id="5" name="Slide Number Placeholder 4"/>
          <p:cNvSpPr txBox="1">
            <a:spLocks noGrp="1"/>
          </p:cNvSpPr>
          <p:nvPr>
            <p:ph type="sldNum" sz="quarter" idx="3"/>
          </p:nvPr>
        </p:nvSpPr>
        <p:spPr>
          <a:xfrm>
            <a:off x="4278960" y="10157400"/>
            <a:ext cx="3280680" cy="534240"/>
          </a:xfrm>
          <a:prstGeom prst="rect">
            <a:avLst/>
          </a:prstGeom>
          <a:noFill/>
          <a:ln>
            <a:noFill/>
          </a:ln>
        </p:spPr>
        <p:txBody>
          <a:bodyPr vert="horz" lIns="90000" tIns="45000" rIns="90000" bIns="45000" anchor="b"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r" rtl="0" hangingPunct="0">
              <a:lnSpc>
                <a:spcPct val="100000"/>
              </a:lnSpc>
              <a:spcBef>
                <a:spcPts val="0"/>
              </a:spcBef>
              <a:spcAft>
                <a:spcPts val="0"/>
              </a:spcAft>
              <a:buNone/>
              <a:tabLst/>
              <a:defRPr sz="1400"/>
            </a:pPr>
            <a:fld id="{9B55FED3-CDA3-44CB-B2DC-675561048068}" type="slidenum">
              <a:t>‹#›</a:t>
            </a:fld>
            <a:endParaRPr lang="en-AU" sz="1400" b="0" i="0" u="none" strike="noStrike" kern="1200">
              <a:ln>
                <a:noFill/>
              </a:ln>
              <a:latin typeface="Arial" pitchFamily="18"/>
              <a:ea typeface="Microsoft YaHei" pitchFamily="2"/>
              <a:cs typeface="Mangal" pitchFamily="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Notes Placeholder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n-AU"/>
          </a:p>
        </p:txBody>
      </p:sp>
      <p:sp>
        <p:nvSpPr>
          <p:cNvPr id="4" name="Header Placeholder 3"/>
          <p:cNvSpPr txBox="1">
            <a:spLocks noGrp="1"/>
          </p:cNvSpPr>
          <p:nvPr>
            <p:ph type="hdr" sz="quarter"/>
          </p:nvPr>
        </p:nvSpPr>
        <p:spPr>
          <a:xfrm>
            <a:off x="0" y="0"/>
            <a:ext cx="3280680" cy="534240"/>
          </a:xfrm>
          <a:prstGeom prst="rect">
            <a:avLst/>
          </a:prstGeom>
          <a:noFill/>
          <a:ln>
            <a:noFill/>
          </a:ln>
        </p:spPr>
        <p:txBody>
          <a:bodyPr lIns="0" tIns="0" rIns="0" bIns="0"/>
          <a:lstStyle>
            <a:lvl1pPr lvl="0" rtl="0" hangingPunct="0">
              <a:buNone/>
              <a:tabLst/>
              <a:defRPr lang="en-AU" sz="1400" kern="1200">
                <a:latin typeface="Times New Roman" pitchFamily="18"/>
                <a:ea typeface="Lucida Sans Unicode" pitchFamily="2"/>
                <a:cs typeface="Tahoma" pitchFamily="2"/>
              </a:defRPr>
            </a:lvl1pPr>
          </a:lstStyle>
          <a:p>
            <a:pPr lvl="0"/>
            <a:endParaRPr lang="en-AU"/>
          </a:p>
        </p:txBody>
      </p:sp>
      <p:sp>
        <p:nvSpPr>
          <p:cNvPr id="5" name="Date Placeholder 4"/>
          <p:cNvSpPr txBox="1">
            <a:spLocks noGrp="1"/>
          </p:cNvSpPr>
          <p:nvPr>
            <p:ph type="dt" idx="1"/>
          </p:nvPr>
        </p:nvSpPr>
        <p:spPr>
          <a:xfrm>
            <a:off x="4278960" y="0"/>
            <a:ext cx="3280680" cy="534240"/>
          </a:xfrm>
          <a:prstGeom prst="rect">
            <a:avLst/>
          </a:prstGeom>
          <a:noFill/>
          <a:ln>
            <a:noFill/>
          </a:ln>
        </p:spPr>
        <p:txBody>
          <a:bodyPr lIns="0" tIns="0" rIns="0" bIns="0"/>
          <a:lstStyle>
            <a:lvl1pPr lvl="0" algn="r" rtl="0" hangingPunct="0">
              <a:buNone/>
              <a:tabLst/>
              <a:defRPr lang="en-AU" sz="1400" kern="1200">
                <a:latin typeface="Times New Roman" pitchFamily="18"/>
                <a:ea typeface="Lucida Sans Unicode" pitchFamily="2"/>
                <a:cs typeface="Tahoma" pitchFamily="2"/>
              </a:defRPr>
            </a:lvl1pPr>
          </a:lstStyle>
          <a:p>
            <a:pPr lvl="0"/>
            <a:endParaRPr lang="en-AU"/>
          </a:p>
        </p:txBody>
      </p:sp>
      <p:sp>
        <p:nvSpPr>
          <p:cNvPr id="6" name="Footer Placeholder 5"/>
          <p:cNvSpPr txBox="1">
            <a:spLocks noGrp="1"/>
          </p:cNvSpPr>
          <p:nvPr>
            <p:ph type="ftr" sz="quarter" idx="4"/>
          </p:nvPr>
        </p:nvSpPr>
        <p:spPr>
          <a:xfrm>
            <a:off x="0" y="10157400"/>
            <a:ext cx="3280680" cy="534240"/>
          </a:xfrm>
          <a:prstGeom prst="rect">
            <a:avLst/>
          </a:prstGeom>
          <a:noFill/>
          <a:ln>
            <a:noFill/>
          </a:ln>
        </p:spPr>
        <p:txBody>
          <a:bodyPr lIns="0" tIns="0" rIns="0" bIns="0" anchor="b"/>
          <a:lstStyle>
            <a:lvl1pPr lvl="0" rtl="0" hangingPunct="0">
              <a:buNone/>
              <a:tabLst/>
              <a:defRPr lang="en-AU" sz="1400" kern="1200">
                <a:latin typeface="Times New Roman" pitchFamily="18"/>
                <a:ea typeface="Lucida Sans Unicode" pitchFamily="2"/>
                <a:cs typeface="Tahoma" pitchFamily="2"/>
              </a:defRPr>
            </a:lvl1pPr>
          </a:lstStyle>
          <a:p>
            <a:pPr lvl="0"/>
            <a:endParaRPr lang="en-AU"/>
          </a:p>
        </p:txBody>
      </p:sp>
      <p:sp>
        <p:nvSpPr>
          <p:cNvPr id="7" name="Slide Number Placeholder 6"/>
          <p:cNvSpPr txBox="1">
            <a:spLocks noGrp="1"/>
          </p:cNvSpPr>
          <p:nvPr>
            <p:ph type="sldNum" sz="quarter" idx="5"/>
          </p:nvPr>
        </p:nvSpPr>
        <p:spPr>
          <a:xfrm>
            <a:off x="4278960" y="10157400"/>
            <a:ext cx="3280680" cy="534240"/>
          </a:xfrm>
          <a:prstGeom prst="rect">
            <a:avLst/>
          </a:prstGeom>
          <a:noFill/>
          <a:ln>
            <a:noFill/>
          </a:ln>
        </p:spPr>
        <p:txBody>
          <a:bodyPr lIns="0" tIns="0" rIns="0" bIns="0" anchor="b"/>
          <a:lstStyle>
            <a:lvl1pPr lvl="0" algn="r" rtl="0" hangingPunct="0">
              <a:buNone/>
              <a:tabLst/>
              <a:defRPr lang="en-AU" sz="1400" kern="1200">
                <a:latin typeface="Times New Roman" pitchFamily="18"/>
                <a:ea typeface="Lucida Sans Unicode" pitchFamily="2"/>
                <a:cs typeface="Tahoma" pitchFamily="2"/>
              </a:defRPr>
            </a:lvl1pPr>
          </a:lstStyle>
          <a:p>
            <a:pPr lvl="0"/>
            <a:fld id="{3D039F34-30E1-4633-AC42-3660F12FD9A9}" type="slidenum">
              <a:t>‹#›</a:t>
            </a:fld>
            <a:endParaRPr lang="en-AU"/>
          </a:p>
        </p:txBody>
      </p:sp>
    </p:spTree>
  </p:cSld>
  <p:clrMap bg1="lt1" tx1="dk1" bg2="lt2" tx2="dk2" accent1="accent1" accent2="accent2" accent3="accent3" accent4="accent4" accent5="accent5" accent6="accent6" hlink="hlink" folHlink="folHlink"/>
  <p:notesStyle>
    <a:lvl1pPr marL="216000" marR="0" indent="-216000" rtl="0" hangingPunct="0">
      <a:tabLst/>
      <a:defRPr lang="en-AU"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A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A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A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AU"/>
          </a:p>
        </p:txBody>
      </p:sp>
      <p:sp>
        <p:nvSpPr>
          <p:cNvPr id="3" name="Subtitl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pPr lvl="0"/>
            <a:endParaRPr lang="en-AU"/>
          </a:p>
        </p:txBody>
      </p:sp>
      <p:sp>
        <p:nvSpPr>
          <p:cNvPr id="5" name="Footer Placeholder 4"/>
          <p:cNvSpPr>
            <a:spLocks noGrp="1"/>
          </p:cNvSpPr>
          <p:nvPr>
            <p:ph type="ftr" sz="quarter" idx="11"/>
          </p:nvPr>
        </p:nvSpPr>
        <p:spPr/>
        <p:txBody>
          <a:bodyPr/>
          <a:lstStyle/>
          <a:p>
            <a:pPr lvl="0"/>
            <a:endParaRPr lang="en-AU"/>
          </a:p>
        </p:txBody>
      </p:sp>
      <p:sp>
        <p:nvSpPr>
          <p:cNvPr id="6" name="Slide Number Placeholder 5"/>
          <p:cNvSpPr>
            <a:spLocks noGrp="1"/>
          </p:cNvSpPr>
          <p:nvPr>
            <p:ph type="sldNum" sz="quarter" idx="12"/>
          </p:nvPr>
        </p:nvSpPr>
        <p:spPr/>
        <p:txBody>
          <a:bodyPr/>
          <a:lstStyle/>
          <a:p>
            <a:pPr lvl="0"/>
            <a:fld id="{3444FF0B-4AB0-4D25-BEA5-9455D3CDE0CB}" type="slidenum">
              <a:t>‹#›</a:t>
            </a:fld>
            <a:endParaRPr lang="en-AU"/>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pPr lvl="0"/>
            <a:endParaRPr lang="en-AU"/>
          </a:p>
        </p:txBody>
      </p:sp>
      <p:sp>
        <p:nvSpPr>
          <p:cNvPr id="5" name="Footer Placeholder 4"/>
          <p:cNvSpPr>
            <a:spLocks noGrp="1"/>
          </p:cNvSpPr>
          <p:nvPr>
            <p:ph type="ftr" sz="quarter" idx="11"/>
          </p:nvPr>
        </p:nvSpPr>
        <p:spPr/>
        <p:txBody>
          <a:bodyPr/>
          <a:lstStyle/>
          <a:p>
            <a:pPr lvl="0"/>
            <a:endParaRPr lang="en-AU"/>
          </a:p>
        </p:txBody>
      </p:sp>
      <p:sp>
        <p:nvSpPr>
          <p:cNvPr id="6" name="Slide Number Placeholder 5"/>
          <p:cNvSpPr>
            <a:spLocks noGrp="1"/>
          </p:cNvSpPr>
          <p:nvPr>
            <p:ph type="sldNum" sz="quarter" idx="12"/>
          </p:nvPr>
        </p:nvSpPr>
        <p:spPr/>
        <p:txBody>
          <a:bodyPr/>
          <a:lstStyle/>
          <a:p>
            <a:pPr lvl="0"/>
            <a:fld id="{E84A1F7C-4BDE-4838-A47D-947491CBD5AD}" type="slidenum">
              <a:t>‹#›</a:t>
            </a:fld>
            <a:endParaRPr lang="en-A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35838" y="-1588"/>
            <a:ext cx="2276475" cy="6759576"/>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503238" y="-1588"/>
            <a:ext cx="6680200" cy="675957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pPr lvl="0"/>
            <a:endParaRPr lang="en-AU"/>
          </a:p>
        </p:txBody>
      </p:sp>
      <p:sp>
        <p:nvSpPr>
          <p:cNvPr id="5" name="Footer Placeholder 4"/>
          <p:cNvSpPr>
            <a:spLocks noGrp="1"/>
          </p:cNvSpPr>
          <p:nvPr>
            <p:ph type="ftr" sz="quarter" idx="11"/>
          </p:nvPr>
        </p:nvSpPr>
        <p:spPr/>
        <p:txBody>
          <a:bodyPr/>
          <a:lstStyle/>
          <a:p>
            <a:pPr lvl="0"/>
            <a:endParaRPr lang="en-AU"/>
          </a:p>
        </p:txBody>
      </p:sp>
      <p:sp>
        <p:nvSpPr>
          <p:cNvPr id="6" name="Slide Number Placeholder 5"/>
          <p:cNvSpPr>
            <a:spLocks noGrp="1"/>
          </p:cNvSpPr>
          <p:nvPr>
            <p:ph type="sldNum" sz="quarter" idx="12"/>
          </p:nvPr>
        </p:nvSpPr>
        <p:spPr/>
        <p:txBody>
          <a:bodyPr/>
          <a:lstStyle/>
          <a:p>
            <a:pPr lvl="0"/>
            <a:fld id="{D4B03045-3DCA-421A-A02E-FAFD5CF719C9}" type="slidenum">
              <a:t>‹#›</a:t>
            </a:fld>
            <a:endParaRPr lang="en-A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pPr lvl="0"/>
            <a:endParaRPr lang="en-AU"/>
          </a:p>
        </p:txBody>
      </p:sp>
      <p:sp>
        <p:nvSpPr>
          <p:cNvPr id="5" name="Footer Placeholder 4"/>
          <p:cNvSpPr>
            <a:spLocks noGrp="1"/>
          </p:cNvSpPr>
          <p:nvPr>
            <p:ph type="ftr" sz="quarter" idx="11"/>
          </p:nvPr>
        </p:nvSpPr>
        <p:spPr/>
        <p:txBody>
          <a:bodyPr/>
          <a:lstStyle/>
          <a:p>
            <a:pPr lvl="0"/>
            <a:endParaRPr lang="en-AU"/>
          </a:p>
        </p:txBody>
      </p:sp>
      <p:sp>
        <p:nvSpPr>
          <p:cNvPr id="6" name="Slide Number Placeholder 5"/>
          <p:cNvSpPr>
            <a:spLocks noGrp="1"/>
          </p:cNvSpPr>
          <p:nvPr>
            <p:ph type="sldNum" sz="quarter" idx="12"/>
          </p:nvPr>
        </p:nvSpPr>
        <p:spPr/>
        <p:txBody>
          <a:bodyPr/>
          <a:lstStyle/>
          <a:p>
            <a:pPr lvl="0"/>
            <a:fld id="{0B574D14-109F-4BC4-9223-E6AAFC70DD56}" type="slidenum">
              <a:t>‹#›</a:t>
            </a:fld>
            <a:endParaRPr lang="en-A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lvl="0"/>
            <a:endParaRPr lang="en-AU"/>
          </a:p>
        </p:txBody>
      </p:sp>
      <p:sp>
        <p:nvSpPr>
          <p:cNvPr id="5" name="Footer Placeholder 4"/>
          <p:cNvSpPr>
            <a:spLocks noGrp="1"/>
          </p:cNvSpPr>
          <p:nvPr>
            <p:ph type="ftr" sz="quarter" idx="11"/>
          </p:nvPr>
        </p:nvSpPr>
        <p:spPr/>
        <p:txBody>
          <a:bodyPr/>
          <a:lstStyle/>
          <a:p>
            <a:pPr lvl="0"/>
            <a:endParaRPr lang="en-AU"/>
          </a:p>
        </p:txBody>
      </p:sp>
      <p:sp>
        <p:nvSpPr>
          <p:cNvPr id="6" name="Slide Number Placeholder 5"/>
          <p:cNvSpPr>
            <a:spLocks noGrp="1"/>
          </p:cNvSpPr>
          <p:nvPr>
            <p:ph type="sldNum" sz="quarter" idx="12"/>
          </p:nvPr>
        </p:nvSpPr>
        <p:spPr/>
        <p:txBody>
          <a:bodyPr/>
          <a:lstStyle/>
          <a:p>
            <a:pPr lvl="0"/>
            <a:fld id="{77596ADD-AFE1-4C02-BD47-25D48720D532}" type="slidenum">
              <a:t>‹#›</a:t>
            </a:fld>
            <a:endParaRPr lang="en-AU"/>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503238" y="1768475"/>
            <a:ext cx="4459287"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5114925" y="1768475"/>
            <a:ext cx="4460875"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pPr lvl="0"/>
            <a:endParaRPr lang="en-AU"/>
          </a:p>
        </p:txBody>
      </p:sp>
      <p:sp>
        <p:nvSpPr>
          <p:cNvPr id="6" name="Footer Placeholder 5"/>
          <p:cNvSpPr>
            <a:spLocks noGrp="1"/>
          </p:cNvSpPr>
          <p:nvPr>
            <p:ph type="ftr" sz="quarter" idx="11"/>
          </p:nvPr>
        </p:nvSpPr>
        <p:spPr/>
        <p:txBody>
          <a:bodyPr/>
          <a:lstStyle/>
          <a:p>
            <a:pPr lvl="0"/>
            <a:endParaRPr lang="en-AU"/>
          </a:p>
        </p:txBody>
      </p:sp>
      <p:sp>
        <p:nvSpPr>
          <p:cNvPr id="7" name="Slide Number Placeholder 6"/>
          <p:cNvSpPr>
            <a:spLocks noGrp="1"/>
          </p:cNvSpPr>
          <p:nvPr>
            <p:ph type="sldNum" sz="quarter" idx="12"/>
          </p:nvPr>
        </p:nvSpPr>
        <p:spPr/>
        <p:txBody>
          <a:bodyPr/>
          <a:lstStyle/>
          <a:p>
            <a:pPr lvl="0"/>
            <a:fld id="{66C3E976-60C7-4223-B8E4-A8AB38F6CE32}" type="slidenum">
              <a:t>‹#›</a:t>
            </a:fld>
            <a:endParaRPr lang="en-A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pPr lvl="0"/>
            <a:endParaRPr lang="en-AU"/>
          </a:p>
        </p:txBody>
      </p:sp>
      <p:sp>
        <p:nvSpPr>
          <p:cNvPr id="8" name="Footer Placeholder 7"/>
          <p:cNvSpPr>
            <a:spLocks noGrp="1"/>
          </p:cNvSpPr>
          <p:nvPr>
            <p:ph type="ftr" sz="quarter" idx="11"/>
          </p:nvPr>
        </p:nvSpPr>
        <p:spPr/>
        <p:txBody>
          <a:bodyPr/>
          <a:lstStyle/>
          <a:p>
            <a:pPr lvl="0"/>
            <a:endParaRPr lang="en-AU"/>
          </a:p>
        </p:txBody>
      </p:sp>
      <p:sp>
        <p:nvSpPr>
          <p:cNvPr id="9" name="Slide Number Placeholder 8"/>
          <p:cNvSpPr>
            <a:spLocks noGrp="1"/>
          </p:cNvSpPr>
          <p:nvPr>
            <p:ph type="sldNum" sz="quarter" idx="12"/>
          </p:nvPr>
        </p:nvSpPr>
        <p:spPr/>
        <p:txBody>
          <a:bodyPr/>
          <a:lstStyle/>
          <a:p>
            <a:pPr lvl="0"/>
            <a:fld id="{0DA0781F-8B98-4F7C-88FE-202A745E6052}" type="slidenum">
              <a:t>‹#›</a:t>
            </a:fld>
            <a:endParaRPr lang="en-AU"/>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pPr lvl="0"/>
            <a:endParaRPr lang="en-AU"/>
          </a:p>
        </p:txBody>
      </p:sp>
      <p:sp>
        <p:nvSpPr>
          <p:cNvPr id="4" name="Footer Placeholder 3"/>
          <p:cNvSpPr>
            <a:spLocks noGrp="1"/>
          </p:cNvSpPr>
          <p:nvPr>
            <p:ph type="ftr" sz="quarter" idx="11"/>
          </p:nvPr>
        </p:nvSpPr>
        <p:spPr/>
        <p:txBody>
          <a:bodyPr/>
          <a:lstStyle/>
          <a:p>
            <a:pPr lvl="0"/>
            <a:endParaRPr lang="en-AU"/>
          </a:p>
        </p:txBody>
      </p:sp>
      <p:sp>
        <p:nvSpPr>
          <p:cNvPr id="5" name="Slide Number Placeholder 4"/>
          <p:cNvSpPr>
            <a:spLocks noGrp="1"/>
          </p:cNvSpPr>
          <p:nvPr>
            <p:ph type="sldNum" sz="quarter" idx="12"/>
          </p:nvPr>
        </p:nvSpPr>
        <p:spPr/>
        <p:txBody>
          <a:bodyPr/>
          <a:lstStyle/>
          <a:p>
            <a:pPr lvl="0"/>
            <a:fld id="{57B65808-B2EE-407B-97F7-8DA39939E06F}" type="slidenum">
              <a:t>‹#›</a:t>
            </a:fld>
            <a:endParaRPr lang="en-A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AU"/>
          </a:p>
        </p:txBody>
      </p:sp>
      <p:sp>
        <p:nvSpPr>
          <p:cNvPr id="3" name="Footer Placeholder 2"/>
          <p:cNvSpPr>
            <a:spLocks noGrp="1"/>
          </p:cNvSpPr>
          <p:nvPr>
            <p:ph type="ftr" sz="quarter" idx="11"/>
          </p:nvPr>
        </p:nvSpPr>
        <p:spPr/>
        <p:txBody>
          <a:bodyPr/>
          <a:lstStyle/>
          <a:p>
            <a:pPr lvl="0"/>
            <a:endParaRPr lang="en-AU"/>
          </a:p>
        </p:txBody>
      </p:sp>
      <p:sp>
        <p:nvSpPr>
          <p:cNvPr id="4" name="Slide Number Placeholder 3"/>
          <p:cNvSpPr>
            <a:spLocks noGrp="1"/>
          </p:cNvSpPr>
          <p:nvPr>
            <p:ph type="sldNum" sz="quarter" idx="12"/>
          </p:nvPr>
        </p:nvSpPr>
        <p:spPr/>
        <p:txBody>
          <a:bodyPr/>
          <a:lstStyle/>
          <a:p>
            <a:pPr lvl="0"/>
            <a:fld id="{F58FF494-A5B7-4A7D-BCD5-8FC9DE758E0B}" type="slidenum">
              <a:t>‹#›</a:t>
            </a:fld>
            <a:endParaRPr lang="en-AU"/>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en-AU"/>
          </a:p>
        </p:txBody>
      </p:sp>
      <p:sp>
        <p:nvSpPr>
          <p:cNvPr id="6" name="Footer Placeholder 5"/>
          <p:cNvSpPr>
            <a:spLocks noGrp="1"/>
          </p:cNvSpPr>
          <p:nvPr>
            <p:ph type="ftr" sz="quarter" idx="11"/>
          </p:nvPr>
        </p:nvSpPr>
        <p:spPr/>
        <p:txBody>
          <a:bodyPr/>
          <a:lstStyle/>
          <a:p>
            <a:pPr lvl="0"/>
            <a:endParaRPr lang="en-AU"/>
          </a:p>
        </p:txBody>
      </p:sp>
      <p:sp>
        <p:nvSpPr>
          <p:cNvPr id="7" name="Slide Number Placeholder 6"/>
          <p:cNvSpPr>
            <a:spLocks noGrp="1"/>
          </p:cNvSpPr>
          <p:nvPr>
            <p:ph type="sldNum" sz="quarter" idx="12"/>
          </p:nvPr>
        </p:nvSpPr>
        <p:spPr/>
        <p:txBody>
          <a:bodyPr/>
          <a:lstStyle/>
          <a:p>
            <a:pPr lvl="0"/>
            <a:fld id="{D629964E-6B58-448C-A8F7-180F5418D31C}" type="slidenum">
              <a:t>‹#›</a:t>
            </a:fld>
            <a:endParaRPr lang="en-AU"/>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en-AU"/>
          </a:p>
        </p:txBody>
      </p:sp>
      <p:sp>
        <p:nvSpPr>
          <p:cNvPr id="6" name="Footer Placeholder 5"/>
          <p:cNvSpPr>
            <a:spLocks noGrp="1"/>
          </p:cNvSpPr>
          <p:nvPr>
            <p:ph type="ftr" sz="quarter" idx="11"/>
          </p:nvPr>
        </p:nvSpPr>
        <p:spPr/>
        <p:txBody>
          <a:bodyPr/>
          <a:lstStyle/>
          <a:p>
            <a:pPr lvl="0"/>
            <a:endParaRPr lang="en-AU"/>
          </a:p>
        </p:txBody>
      </p:sp>
      <p:sp>
        <p:nvSpPr>
          <p:cNvPr id="7" name="Slide Number Placeholder 6"/>
          <p:cNvSpPr>
            <a:spLocks noGrp="1"/>
          </p:cNvSpPr>
          <p:nvPr>
            <p:ph type="sldNum" sz="quarter" idx="12"/>
          </p:nvPr>
        </p:nvSpPr>
        <p:spPr/>
        <p:txBody>
          <a:bodyPr/>
          <a:lstStyle/>
          <a:p>
            <a:pPr lvl="0"/>
            <a:fld id="{33F47DAA-8DB2-4012-BB5D-A6965B11277C}" type="slidenum">
              <a:t>‹#›</a:t>
            </a:fld>
            <a:endParaRPr lang="en-AU"/>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540000" y="-216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AU"/>
          </a:p>
        </p:txBody>
      </p:sp>
      <p:sp>
        <p:nvSpPr>
          <p:cNvPr id="3" name="Text Placeholder 2"/>
          <p:cNvSpPr txBox="1">
            <a:spLocks noGrp="1"/>
          </p:cNvSpPr>
          <p:nvPr>
            <p:ph type="body" idx="1"/>
          </p:nvPr>
        </p:nvSpPr>
        <p:spPr>
          <a:xfrm>
            <a:off x="503999" y="1769040"/>
            <a:ext cx="9071640" cy="4989240"/>
          </a:xfrm>
          <a:prstGeom prst="rect">
            <a:avLst/>
          </a:prstGeom>
          <a:noFill/>
          <a:ln>
            <a:noFill/>
          </a:ln>
        </p:spPr>
        <p:txBody>
          <a:bodyPr lIns="0" tIns="0" rIns="0" bIns="0"/>
          <a:lstStyle>
            <a:defPPr marL="432000" marR="0" lvl="0" indent="-324000">
              <a:spcBef>
                <a:spcPts val="0"/>
              </a:spcBef>
              <a:spcAft>
                <a:spcPts val="1414"/>
              </a:spcAft>
              <a:buSzPct val="45000"/>
              <a:buFont typeface="StarSymbol"/>
              <a:buNone/>
              <a:defRPr lang="en-AU"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AU"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en-AU"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en-AU"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en-AU"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en-AU"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txBox="1">
            <a:spLocks noGrp="1"/>
          </p:cNvSpPr>
          <p:nvPr>
            <p:ph type="dt" sz="half" idx="2"/>
          </p:nvPr>
        </p:nvSpPr>
        <p:spPr>
          <a:xfrm>
            <a:off x="503999" y="6887160"/>
            <a:ext cx="2348280" cy="521280"/>
          </a:xfrm>
          <a:prstGeom prst="rect">
            <a:avLst/>
          </a:prstGeom>
          <a:noFill/>
          <a:ln>
            <a:noFill/>
          </a:ln>
        </p:spPr>
        <p:txBody>
          <a:bodyPr lIns="0" tIns="0" rIns="0" bIns="0"/>
          <a:lstStyle>
            <a:lvl1pPr lvl="0" rtl="0" hangingPunct="0">
              <a:buNone/>
              <a:tabLst/>
              <a:defRPr lang="en-AU" sz="1400" kern="1200">
                <a:latin typeface="Times New Roman" pitchFamily="18"/>
                <a:ea typeface="Lucida Sans Unicode" pitchFamily="2"/>
                <a:cs typeface="Tahoma" pitchFamily="2"/>
              </a:defRPr>
            </a:lvl1pPr>
          </a:lstStyle>
          <a:p>
            <a:pPr lvl="0"/>
            <a:endParaRPr lang="en-AU"/>
          </a:p>
        </p:txBody>
      </p:sp>
      <p:sp>
        <p:nvSpPr>
          <p:cNvPr id="5" name="Footer Placeholder 4"/>
          <p:cNvSpPr txBox="1">
            <a:spLocks noGrp="1"/>
          </p:cNvSpPr>
          <p:nvPr>
            <p:ph type="ftr" sz="quarter" idx="3"/>
          </p:nvPr>
        </p:nvSpPr>
        <p:spPr>
          <a:xfrm>
            <a:off x="3447360" y="6887160"/>
            <a:ext cx="3195000" cy="521280"/>
          </a:xfrm>
          <a:prstGeom prst="rect">
            <a:avLst/>
          </a:prstGeom>
          <a:noFill/>
          <a:ln>
            <a:noFill/>
          </a:ln>
        </p:spPr>
        <p:txBody>
          <a:bodyPr lIns="0" tIns="0" rIns="0" bIns="0"/>
          <a:lstStyle>
            <a:lvl1pPr lvl="0" algn="ctr" rtl="0" hangingPunct="0">
              <a:buNone/>
              <a:tabLst/>
              <a:defRPr lang="en-AU" sz="1400" kern="1200">
                <a:latin typeface="Times New Roman" pitchFamily="18"/>
                <a:ea typeface="Lucida Sans Unicode" pitchFamily="2"/>
                <a:cs typeface="Tahoma" pitchFamily="2"/>
              </a:defRPr>
            </a:lvl1pPr>
          </a:lstStyle>
          <a:p>
            <a:pPr lvl="0"/>
            <a:endParaRPr lang="en-AU"/>
          </a:p>
        </p:txBody>
      </p:sp>
      <p:sp>
        <p:nvSpPr>
          <p:cNvPr id="6" name="Slide Number Placeholder 5"/>
          <p:cNvSpPr txBox="1">
            <a:spLocks noGrp="1"/>
          </p:cNvSpPr>
          <p:nvPr>
            <p:ph type="sldNum" sz="quarter" idx="4"/>
          </p:nvPr>
        </p:nvSpPr>
        <p:spPr>
          <a:xfrm>
            <a:off x="7227360" y="6887160"/>
            <a:ext cx="2348280" cy="521280"/>
          </a:xfrm>
          <a:prstGeom prst="rect">
            <a:avLst/>
          </a:prstGeom>
          <a:noFill/>
          <a:ln>
            <a:noFill/>
          </a:ln>
        </p:spPr>
        <p:txBody>
          <a:bodyPr lIns="0" tIns="0" rIns="0" bIns="0"/>
          <a:lstStyle>
            <a:lvl1pPr lvl="0" algn="r" rtl="0" hangingPunct="0">
              <a:buNone/>
              <a:tabLst/>
              <a:defRPr lang="en-AU" sz="1400" kern="1200">
                <a:latin typeface="Times New Roman" pitchFamily="18"/>
                <a:ea typeface="Lucida Sans Unicode" pitchFamily="2"/>
                <a:cs typeface="Tahoma" pitchFamily="2"/>
              </a:defRPr>
            </a:lvl1pPr>
          </a:lstStyle>
          <a:p>
            <a:pPr lvl="0"/>
            <a:fld id="{49B9A1A9-BF4C-48CE-8E27-90331320777E}" type="slidenum">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hangingPunct="0">
        <a:tabLst/>
        <a:defRPr lang="en-AU" sz="4400" b="0" i="0" u="none" strike="noStrike" kern="1200">
          <a:ln>
            <a:noFill/>
          </a:ln>
          <a:latin typeface="Arial" pitchFamily="18"/>
          <a:ea typeface="Microsoft YaHei" pitchFamily="2"/>
          <a:cs typeface="Mangal" pitchFamily="2"/>
        </a:defRPr>
      </a:lvl1pPr>
    </p:titleStyle>
    <p:bodyStyle>
      <a:lvl1pPr marL="0" marR="0" indent="0" rtl="0" hangingPunct="0">
        <a:spcBef>
          <a:spcPts val="0"/>
        </a:spcBef>
        <a:spcAft>
          <a:spcPts val="1414"/>
        </a:spcAft>
        <a:tabLst/>
        <a:defRPr lang="en-AU" sz="3200" b="0" i="0" u="none" strike="noStrike" kern="1200">
          <a:ln>
            <a:noFill/>
          </a:ln>
          <a:latin typeface="Arial" pitchFamily="18"/>
          <a:ea typeface="Microsoft YaHei" pitchFamily="2"/>
          <a:cs typeface="Mangal" pitchFamily="2"/>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03999" y="-114840"/>
            <a:ext cx="9071640" cy="2094479"/>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AU">
                <a:latin typeface="Browallia New" pitchFamily="34"/>
              </a:rPr>
              <a:t>Matthew Kelly </a:t>
            </a:r>
            <a:br>
              <a:rPr lang="en-AU">
                <a:latin typeface="Browallia New" pitchFamily="34"/>
              </a:rPr>
            </a:br>
            <a:r>
              <a:rPr lang="en-AU">
                <a:latin typeface="Browallia New" pitchFamily="34"/>
              </a:rPr>
              <a:t>Department of Information Studies</a:t>
            </a:r>
            <a:br>
              <a:rPr lang="en-AU">
                <a:latin typeface="Browallia New" pitchFamily="34"/>
              </a:rPr>
            </a:br>
            <a:r>
              <a:rPr lang="en-AU">
                <a:latin typeface="Browallia New" pitchFamily="34"/>
              </a:rPr>
              <a:t>Curtin University, Australia</a:t>
            </a:r>
          </a:p>
        </p:txBody>
      </p:sp>
      <p:sp>
        <p:nvSpPr>
          <p:cNvPr id="3" name="Subtitle 2"/>
          <p:cNvSpPr txBox="1">
            <a:spLocks noGrp="1"/>
          </p:cNvSpPr>
          <p:nvPr>
            <p:ph type="subTitle" idx="4294967295"/>
          </p:nvPr>
        </p:nvSpPr>
        <p:spPr/>
        <p:txBody>
          <a:bodyPr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buNone/>
            </a:pPr>
            <a:r>
              <a:rPr lang="en-US" sz="4400" i="1">
                <a:latin typeface="Browallia New" pitchFamily="34"/>
                <a:cs typeface="Arial" pitchFamily="34"/>
              </a:rPr>
              <a:t>Assessing the relative value of domain knowledge for civil society's libraries: the role of core collections</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68360" y="180000"/>
            <a:ext cx="9431640" cy="9000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spcAft>
                <a:spcPts val="394"/>
              </a:spcAft>
              <a:buNone/>
            </a:pPr>
            <a:r>
              <a:rPr lang="en-US" sz="2800" b="1">
                <a:latin typeface="Arial" pitchFamily="34"/>
                <a:cs typeface="Arial" pitchFamily="34"/>
              </a:rPr>
              <a:t>Contextualising the realm of non-scientific knowledge</a:t>
            </a:r>
          </a:p>
        </p:txBody>
      </p:sp>
      <p:sp>
        <p:nvSpPr>
          <p:cNvPr id="3" name="Text Placeholder 2"/>
          <p:cNvSpPr txBox="1">
            <a:spLocks noGrp="1"/>
          </p:cNvSpPr>
          <p:nvPr>
            <p:ph type="body" idx="4294967295"/>
          </p:nvPr>
        </p:nvSpPr>
        <p:spPr>
          <a:xfrm>
            <a:off x="540000" y="1047239"/>
            <a:ext cx="9071640" cy="5760000"/>
          </a:xfrm>
        </p:spPr>
        <p:txBody>
          <a:bodyPr/>
          <a:lstStyle>
            <a:defPPr marL="432000" marR="0" lvl="0" indent="-324000">
              <a:spcBef>
                <a:spcPts val="0"/>
              </a:spcBef>
              <a:spcAft>
                <a:spcPts val="1414"/>
              </a:spcAft>
              <a:buSzPct val="45000"/>
              <a:buFont typeface="StarSymbol"/>
              <a:buNone/>
              <a:defRPr lang="en-AU"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AU"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en-AU"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en-AU"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en-AU"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en-AU"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9pPr>
          </a:lstStyle>
          <a:p>
            <a:pPr lvl="0">
              <a:buNone/>
            </a:pPr>
            <a:r>
              <a:rPr lang="en-AU" sz="2000" i="1">
                <a:latin typeface="Browallia New" pitchFamily="34"/>
                <a:cs typeface="Times New Roman" pitchFamily="16"/>
              </a:rPr>
              <a:t>Techne</a:t>
            </a:r>
          </a:p>
          <a:p>
            <a:pPr lvl="0">
              <a:spcAft>
                <a:spcPts val="283"/>
              </a:spcAft>
            </a:pPr>
            <a:r>
              <a:rPr lang="en-AU" sz="2000">
                <a:latin typeface="Browallia New" pitchFamily="34"/>
                <a:cs typeface="Times New Roman" pitchFamily="16"/>
              </a:rPr>
              <a:t>one of Aristotle's dionetic virtues = productive knowledge / artfulness.</a:t>
            </a:r>
          </a:p>
          <a:p>
            <a:pPr lvl="0">
              <a:spcAft>
                <a:spcPts val="283"/>
              </a:spcAft>
            </a:pPr>
            <a:r>
              <a:rPr lang="en-AU" sz="2000">
                <a:latin typeface="Browallia New" pitchFamily="34"/>
                <a:cs typeface="Times New Roman" pitchFamily="16"/>
              </a:rPr>
              <a:t>concept can be utilised as a means to marshal disparate subject knowledge into a taxonomy that allows semantic ordering to take place with reference to the structure of knowledge</a:t>
            </a:r>
          </a:p>
          <a:p>
            <a:pPr lvl="0">
              <a:spcAft>
                <a:spcPts val="283"/>
              </a:spcAft>
            </a:pPr>
            <a:r>
              <a:rPr lang="en-AU" sz="2000">
                <a:latin typeface="Browallia New" pitchFamily="34"/>
                <a:cs typeface="Times New Roman" pitchFamily="16"/>
              </a:rPr>
              <a:t>can do this in a way that is appropriate to a non-expert user cohort with potentially an unlimited range of topical information needs (as might reasonably be expected of a civil society library setting).</a:t>
            </a:r>
          </a:p>
          <a:p>
            <a:pPr lvl="0">
              <a:spcAft>
                <a:spcPts val="283"/>
              </a:spcAft>
            </a:pPr>
            <a:r>
              <a:rPr lang="en-AU" sz="2000">
                <a:latin typeface="Browallia New" pitchFamily="34"/>
                <a:cs typeface="Times New Roman" pitchFamily="16"/>
              </a:rPr>
              <a:t>both productive and theoretical knowledge can be forms of techne.</a:t>
            </a:r>
          </a:p>
          <a:p>
            <a:pPr lvl="0">
              <a:spcAft>
                <a:spcPts val="283"/>
              </a:spcAft>
            </a:pPr>
            <a:r>
              <a:rPr lang="en-AU" sz="2000">
                <a:latin typeface="Browallia New" pitchFamily="34"/>
                <a:cs typeface="Times New Roman" pitchFamily="16"/>
              </a:rPr>
              <a:t>it is outlined in the current research as separate to scientific knowledge and humanitas, and as exemplifying a different modality(purposive action).</a:t>
            </a:r>
          </a:p>
          <a:p>
            <a:pPr lvl="0">
              <a:spcAft>
                <a:spcPts val="283"/>
              </a:spcAft>
            </a:pPr>
            <a:r>
              <a:rPr lang="en-AU" sz="2000">
                <a:latin typeface="Browallia New" pitchFamily="34"/>
                <a:cs typeface="Times New Roman" pitchFamily="16"/>
              </a:rPr>
              <a:t>from this that we may take the central concern of the original concept and then apply it to a large set of classes of subject knowledge. Within this framework all that is not scientific knowledge, and that is not humanitas, is techne.</a:t>
            </a:r>
          </a:p>
          <a:p>
            <a:pPr lvl="0">
              <a:spcAft>
                <a:spcPts val="283"/>
              </a:spcAft>
            </a:pPr>
            <a:r>
              <a:rPr lang="en-AU" sz="2000">
                <a:latin typeface="Browallia New" pitchFamily="34"/>
                <a:cs typeface="Times New Roman" pitchFamily="16"/>
              </a:rPr>
              <a:t>the concept expands upon the notion of applied science and extends to all classes of knowledge that rest upon some measure of value, outside of epistemic claims to truth or measures of civic or moral virtue.</a:t>
            </a:r>
          </a:p>
          <a:p>
            <a:pPr lvl="0">
              <a:spcAft>
                <a:spcPts val="283"/>
              </a:spcAft>
            </a:pPr>
            <a:r>
              <a:rPr lang="en-AU" sz="2000">
                <a:latin typeface="Browallia New" pitchFamily="34"/>
                <a:cs typeface="Times New Roman" pitchFamily="16"/>
              </a:rPr>
              <a:t>implies both cognitive and ethical impetus.</a:t>
            </a:r>
          </a:p>
          <a:p>
            <a:pPr lvl="0">
              <a:spcAft>
                <a:spcPts val="283"/>
              </a:spcAft>
            </a:pPr>
            <a:r>
              <a:rPr lang="en-AU" sz="2000">
                <a:latin typeface="Browallia New" pitchFamily="34"/>
                <a:cs typeface="Times New Roman" pitchFamily="16"/>
              </a:rPr>
              <a:t>the issues arising are axiological in nature and contemplate both aesthetic and ethical (normative) considerations of value</a:t>
            </a:r>
            <a:r>
              <a:rPr lang="en-AU" sz="2000">
                <a:latin typeface="Times New Roman" pitchFamily="16"/>
                <a:cs typeface="Times New Roman" pitchFamily="16"/>
              </a:rPr>
              <a:t>.</a:t>
            </a:r>
          </a:p>
          <a:p>
            <a:pPr lvl="0">
              <a:spcAft>
                <a:spcPts val="283"/>
              </a:spcAft>
              <a:buNone/>
            </a:pPr>
            <a:r>
              <a:rPr lang="en-AU" sz="1200">
                <a:latin typeface="Times New Roman" pitchFamily="16"/>
                <a:cs typeface="Times New Roman" pitchFamily="16"/>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Class="entr"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03999" y="301320"/>
            <a:ext cx="9071640" cy="95868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spcAft>
                <a:spcPts val="394"/>
              </a:spcAft>
              <a:buNone/>
            </a:pPr>
            <a:r>
              <a:rPr lang="en-US" sz="2800" b="1">
                <a:latin typeface="Arial" pitchFamily="34"/>
                <a:cs typeface="Arial" pitchFamily="34"/>
              </a:rPr>
              <a:t>Prioritising </a:t>
            </a:r>
            <a:r>
              <a:rPr lang="en-US" sz="2800" b="1" i="1">
                <a:latin typeface="Arial" pitchFamily="34"/>
                <a:cs typeface="Arial" pitchFamily="34"/>
              </a:rPr>
              <a:t>Humanitas</a:t>
            </a:r>
            <a:r>
              <a:rPr lang="en-US" sz="2800" b="1">
                <a:latin typeface="Arial" pitchFamily="34"/>
                <a:cs typeface="Arial" pitchFamily="34"/>
              </a:rPr>
              <a:t> as the core collection for    civil society libraries</a:t>
            </a:r>
          </a:p>
        </p:txBody>
      </p:sp>
      <p:sp>
        <p:nvSpPr>
          <p:cNvPr id="3" name="Text Placeholder 2"/>
          <p:cNvSpPr txBox="1">
            <a:spLocks noGrp="1"/>
          </p:cNvSpPr>
          <p:nvPr>
            <p:ph type="body" idx="4294967295"/>
          </p:nvPr>
        </p:nvSpPr>
        <p:spPr>
          <a:xfrm>
            <a:off x="503999" y="1769040"/>
            <a:ext cx="9071640" cy="5214240"/>
          </a:xfrm>
        </p:spPr>
        <p:txBody>
          <a:bodyPr/>
          <a:lstStyle>
            <a:defPPr marL="432000" marR="0" lvl="0" indent="-324000">
              <a:spcBef>
                <a:spcPts val="0"/>
              </a:spcBef>
              <a:spcAft>
                <a:spcPts val="1414"/>
              </a:spcAft>
              <a:buSzPct val="45000"/>
              <a:buFont typeface="StarSymbol"/>
              <a:buNone/>
              <a:defRPr lang="en-AU"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AU"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en-AU"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en-AU"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en-AU"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en-AU"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9pPr>
          </a:lstStyle>
          <a:p>
            <a:pPr lvl="0"/>
            <a:r>
              <a:rPr lang="en-AU" sz="2000" i="1">
                <a:latin typeface="Browallia New" pitchFamily="34"/>
              </a:rPr>
              <a:t>humanitas–</a:t>
            </a:r>
            <a:r>
              <a:rPr lang="en-AU" sz="2000">
                <a:latin typeface="Browallia New" pitchFamily="34"/>
              </a:rPr>
              <a:t>at the centre of a civil society collections– universal in its applicability to human Being</a:t>
            </a:r>
            <a:r>
              <a:rPr lang="en-AU" sz="2000" i="1">
                <a:latin typeface="Browallia New" pitchFamily="34"/>
              </a:rPr>
              <a:t>–</a:t>
            </a:r>
            <a:r>
              <a:rPr lang="en-AU" sz="2000">
                <a:latin typeface="Browallia New" pitchFamily="34"/>
              </a:rPr>
              <a:t>relevant to the lifeworld of individuals and to the society in which they live</a:t>
            </a:r>
          </a:p>
          <a:p>
            <a:pPr lvl="0"/>
            <a:r>
              <a:rPr lang="en-AU" sz="2000">
                <a:latin typeface="Browallia New" pitchFamily="34"/>
              </a:rPr>
              <a:t>as the most </a:t>
            </a:r>
            <a:r>
              <a:rPr lang="en-AU" sz="2000" i="1">
                <a:latin typeface="Browallia New" pitchFamily="34"/>
              </a:rPr>
              <a:t>universally relevant subject knowledge</a:t>
            </a:r>
            <a:r>
              <a:rPr lang="en-AU" sz="2000">
                <a:latin typeface="Browallia New" pitchFamily="34"/>
              </a:rPr>
              <a:t>, the subject knowledge that constitutes </a:t>
            </a:r>
            <a:r>
              <a:rPr lang="en-AU" sz="2000" i="1">
                <a:latin typeface="Browallia New" pitchFamily="34"/>
              </a:rPr>
              <a:t>humanitas, </a:t>
            </a:r>
            <a:r>
              <a:rPr lang="en-AU" sz="2000">
                <a:latin typeface="Browallia New" pitchFamily="34"/>
              </a:rPr>
              <a:t>should be accorded more significant treatment than </a:t>
            </a:r>
            <a:r>
              <a:rPr lang="en-AU" sz="2000" i="1">
                <a:latin typeface="Browallia New" pitchFamily="34"/>
              </a:rPr>
              <a:t>techne.</a:t>
            </a:r>
          </a:p>
          <a:p>
            <a:pPr lvl="0"/>
            <a:r>
              <a:rPr lang="en-AU" sz="2000">
                <a:latin typeface="Browallia New" pitchFamily="34"/>
              </a:rPr>
              <a:t>within the circulating context of a civil society library this means these materials are retained and replaced with greater certainty than items within the </a:t>
            </a:r>
            <a:r>
              <a:rPr lang="en-AU" sz="2000" i="1">
                <a:latin typeface="Browallia New" pitchFamily="34"/>
              </a:rPr>
              <a:t>techne</a:t>
            </a:r>
            <a:r>
              <a:rPr lang="en-AU" sz="2000">
                <a:latin typeface="Browallia New" pitchFamily="34"/>
              </a:rPr>
              <a:t> class.</a:t>
            </a:r>
          </a:p>
          <a:p>
            <a:pPr lvl="0"/>
            <a:r>
              <a:rPr lang="en-AU" sz="2000">
                <a:latin typeface="Browallia New" pitchFamily="34"/>
              </a:rPr>
              <a:t>greater </a:t>
            </a:r>
            <a:r>
              <a:rPr lang="en-AU" sz="2000" i="1">
                <a:latin typeface="Browallia New" pitchFamily="34"/>
              </a:rPr>
              <a:t>semantic justification</a:t>
            </a:r>
            <a:r>
              <a:rPr lang="en-AU" sz="2000">
                <a:latin typeface="Browallia New" pitchFamily="34"/>
              </a:rPr>
              <a:t> for their place in the collection is needed.</a:t>
            </a:r>
          </a:p>
          <a:p>
            <a:pPr lvl="0"/>
            <a:r>
              <a:rPr lang="en-AU" sz="2000">
                <a:latin typeface="Browallia New" pitchFamily="34"/>
              </a:rPr>
              <a:t>these works, while not necessarily canonical, serve a similar purpose to a canon.</a:t>
            </a:r>
          </a:p>
          <a:p>
            <a:pPr lvl="0"/>
            <a:r>
              <a:rPr lang="en-AU" sz="2000">
                <a:latin typeface="Browallia New" pitchFamily="34"/>
              </a:rPr>
              <a:t>while we may think of the works themselves as important, and in some cases they may be, they fit this axiological criteria only in so far as they represent the domain, topicality or subject that they sustain.</a:t>
            </a:r>
          </a:p>
          <a:p>
            <a:pPr lvl="0"/>
            <a:r>
              <a:rPr lang="en-AU" sz="2000">
                <a:latin typeface="Browallia New" pitchFamily="34"/>
                <a:cs typeface="Times New Roman" pitchFamily="16"/>
              </a:rPr>
              <a:t>while </a:t>
            </a:r>
            <a:r>
              <a:rPr lang="en-AU" sz="2000" i="1">
                <a:latin typeface="Browallia New" pitchFamily="34"/>
                <a:cs typeface="Times New Roman" pitchFamily="16"/>
              </a:rPr>
              <a:t>humanitas</a:t>
            </a:r>
            <a:r>
              <a:rPr lang="en-AU" sz="2000">
                <a:latin typeface="Browallia New" pitchFamily="34"/>
                <a:cs typeface="Times New Roman" pitchFamily="16"/>
              </a:rPr>
              <a:t> is prioritised it must fit within a more catholic definition of materials selection that demands that</a:t>
            </a:r>
            <a:r>
              <a:rPr lang="en-AU" sz="2000" b="1" i="1">
                <a:latin typeface="Browallia New" pitchFamily="34"/>
                <a:cs typeface="Times New Roman" pitchFamily="16"/>
              </a:rPr>
              <a:t> all domain and topical representation is subsumed within the principle of subject range and depth</a:t>
            </a:r>
            <a:r>
              <a:rPr lang="en-AU" sz="2000">
                <a:latin typeface="Browallia New" pitchFamily="34"/>
                <a:cs typeface="Times New Roman" pitchFamily="16"/>
              </a:rPr>
              <a:t>, such that,</a:t>
            </a:r>
            <a:r>
              <a:rPr lang="en-AU" sz="2000" i="1">
                <a:latin typeface="Browallia New" pitchFamily="34"/>
                <a:cs typeface="Times New Roman" pitchFamily="16"/>
              </a:rPr>
              <a:t> </a:t>
            </a:r>
            <a:r>
              <a:rPr lang="en-AU" sz="2000" b="1" i="1">
                <a:latin typeface="Browallia New" pitchFamily="34"/>
                <a:cs typeface="Times New Roman" pitchFamily="16"/>
              </a:rPr>
              <a:t>the broadest horizon of topicality</a:t>
            </a:r>
            <a:r>
              <a:rPr lang="en-AU" sz="2000">
                <a:latin typeface="Browallia New" pitchFamily="34"/>
                <a:cs typeface="Times New Roman" pitchFamily="16"/>
              </a:rPr>
              <a:t> is of the most value to users</a:t>
            </a:r>
            <a:r>
              <a:rPr lang="en-AU" sz="2000" i="1">
                <a:latin typeface="Browallia New" pitchFamily="34"/>
                <a:cs typeface="Times New Roman" pitchFamily="16"/>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03999" y="301320"/>
            <a:ext cx="9071640" cy="126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spcAft>
                <a:spcPts val="394"/>
              </a:spcAft>
              <a:buNone/>
            </a:pPr>
            <a:r>
              <a:rPr lang="en-US" sz="2800" b="1">
                <a:latin typeface="Arial" pitchFamily="34"/>
                <a:cs typeface="Arial" pitchFamily="34"/>
              </a:rPr>
              <a:t>Prioritising </a:t>
            </a:r>
            <a:r>
              <a:rPr lang="en-US" sz="2800" b="1" i="1">
                <a:latin typeface="Arial" pitchFamily="34"/>
                <a:cs typeface="Arial" pitchFamily="34"/>
              </a:rPr>
              <a:t>Humanitas</a:t>
            </a:r>
            <a:r>
              <a:rPr lang="en-US" sz="2800" b="1">
                <a:latin typeface="Arial" pitchFamily="34"/>
                <a:cs typeface="Arial" pitchFamily="34"/>
              </a:rPr>
              <a:t> as the core collection for civil society libraries</a:t>
            </a:r>
          </a:p>
        </p:txBody>
      </p:sp>
      <p:sp>
        <p:nvSpPr>
          <p:cNvPr id="3" name="Text Placeholder 2"/>
          <p:cNvSpPr txBox="1">
            <a:spLocks noGrp="1"/>
          </p:cNvSpPr>
          <p:nvPr>
            <p:ph type="body" idx="4294967295"/>
          </p:nvPr>
        </p:nvSpPr>
        <p:spPr>
          <a:xfrm>
            <a:off x="503999" y="1769040"/>
            <a:ext cx="9071640" cy="4056479"/>
          </a:xfrm>
        </p:spPr>
        <p:txBody>
          <a:bodyPr/>
          <a:lstStyle>
            <a:defPPr marL="432000" marR="0" lvl="0" indent="-324000">
              <a:spcBef>
                <a:spcPts val="0"/>
              </a:spcBef>
              <a:spcAft>
                <a:spcPts val="1414"/>
              </a:spcAft>
              <a:buSzPct val="45000"/>
              <a:buFont typeface="StarSymbol"/>
              <a:buNone/>
              <a:defRPr lang="en-AU"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AU"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en-AU"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en-AU"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en-AU"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en-AU"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9pPr>
          </a:lstStyle>
          <a:p>
            <a:pPr lvl="0"/>
            <a:r>
              <a:rPr lang="en-AU" sz="2000">
                <a:latin typeface="Browallia New" pitchFamily="34"/>
                <a:cs typeface="Times New Roman" pitchFamily="16"/>
              </a:rPr>
              <a:t>if implemented this principle would likely see </a:t>
            </a:r>
            <a:r>
              <a:rPr lang="en-AU" sz="2000" i="1">
                <a:latin typeface="Browallia New" pitchFamily="34"/>
                <a:cs typeface="Times New Roman" pitchFamily="16"/>
              </a:rPr>
              <a:t>techn</a:t>
            </a:r>
            <a:r>
              <a:rPr lang="en-AU" sz="2000">
                <a:latin typeface="Browallia New" pitchFamily="34"/>
                <a:cs typeface="Times New Roman" pitchFamily="16"/>
              </a:rPr>
              <a:t>e as the largest domain grouping represented.</a:t>
            </a:r>
          </a:p>
          <a:p>
            <a:pPr lvl="0"/>
            <a:r>
              <a:rPr lang="en-AU" sz="2000">
                <a:latin typeface="Browallia New" pitchFamily="34"/>
                <a:cs typeface="Times New Roman" pitchFamily="16"/>
              </a:rPr>
              <a:t>the implications for how </a:t>
            </a:r>
            <a:r>
              <a:rPr lang="en-AU" sz="2000" i="1">
                <a:latin typeface="Browallia New" pitchFamily="34"/>
                <a:cs typeface="Times New Roman" pitchFamily="16"/>
              </a:rPr>
              <a:t>humanitas</a:t>
            </a:r>
            <a:r>
              <a:rPr lang="en-AU" sz="2000">
                <a:latin typeface="Browallia New" pitchFamily="34"/>
                <a:cs typeface="Times New Roman" pitchFamily="16"/>
              </a:rPr>
              <a:t> might be treated are in the numbers of works for a subject area (the relevant topical range) and in the depth of treatment–both being provided for </a:t>
            </a:r>
            <a:r>
              <a:rPr lang="en-AU" sz="2000" i="1">
                <a:latin typeface="Browallia New" pitchFamily="34"/>
                <a:cs typeface="Times New Roman" pitchFamily="16"/>
              </a:rPr>
              <a:t>ad abundantiam.</a:t>
            </a:r>
          </a:p>
          <a:p>
            <a:pPr lvl="0">
              <a:tabLst>
                <a:tab pos="2163960" algn="l"/>
              </a:tabLst>
            </a:pPr>
            <a:r>
              <a:rPr lang="en-AU" sz="2000">
                <a:latin typeface="Browallia New" pitchFamily="34"/>
                <a:cs typeface="Times New Roman" pitchFamily="16"/>
              </a:rPr>
              <a:t>the importance of </a:t>
            </a:r>
            <a:r>
              <a:rPr lang="en-AU" sz="2000" i="1">
                <a:latin typeface="Browallia New" pitchFamily="34"/>
                <a:cs typeface="Times New Roman" pitchFamily="16"/>
              </a:rPr>
              <a:t>humanitas</a:t>
            </a:r>
            <a:r>
              <a:rPr lang="en-AU" sz="2000">
                <a:latin typeface="Browallia New" pitchFamily="34"/>
                <a:cs typeface="Times New Roman" pitchFamily="16"/>
              </a:rPr>
              <a:t> subject knowledge, and the axiological nature of the assessment of topicality, demands that </a:t>
            </a:r>
            <a:r>
              <a:rPr lang="en-AU" sz="2000" b="1" i="1">
                <a:latin typeface="Browallia New" pitchFamily="34"/>
                <a:cs typeface="Times New Roman" pitchFamily="16"/>
              </a:rPr>
              <a:t>multiple treatments of similar subjects</a:t>
            </a:r>
            <a:r>
              <a:rPr lang="en-AU" sz="2000" b="1">
                <a:latin typeface="Browallia New" pitchFamily="34"/>
                <a:cs typeface="Times New Roman" pitchFamily="16"/>
              </a:rPr>
              <a:t> </a:t>
            </a:r>
            <a:r>
              <a:rPr lang="en-AU" sz="2000" b="1" i="1">
                <a:latin typeface="Browallia New" pitchFamily="34"/>
                <a:cs typeface="Times New Roman" pitchFamily="16"/>
              </a:rPr>
              <a:t>are integral to assessment of the comprehensiveness of a collection</a:t>
            </a:r>
            <a:r>
              <a:rPr lang="en-AU" sz="2000">
                <a:latin typeface="Browallia New" pitchFamily="34"/>
                <a:cs typeface="Times New Roman" pitchFamily="16"/>
              </a:rPr>
              <a:t> in ways that both scientific knowledge (with its limited comprehensibility to this type of user) and </a:t>
            </a:r>
            <a:r>
              <a:rPr lang="en-AU" sz="2000" i="1">
                <a:latin typeface="Browallia New" pitchFamily="34"/>
                <a:cs typeface="Times New Roman" pitchFamily="16"/>
              </a:rPr>
              <a:t>techne</a:t>
            </a:r>
            <a:r>
              <a:rPr lang="en-AU" sz="2000">
                <a:latin typeface="Browallia New" pitchFamily="34"/>
                <a:cs typeface="Times New Roman" pitchFamily="16"/>
              </a:rPr>
              <a:t> (with its limited relevance to any particular user) cannot claim.</a:t>
            </a:r>
          </a:p>
          <a:p>
            <a:pPr lvl="0"/>
            <a:r>
              <a:rPr lang="en-AU" sz="2000">
                <a:latin typeface="Browallia New" pitchFamily="34"/>
                <a:cs typeface="Times New Roman" pitchFamily="16"/>
              </a:rPr>
              <a:t>the somewhat arbitrary line between the </a:t>
            </a:r>
            <a:r>
              <a:rPr lang="en-AU" sz="2000" i="1">
                <a:latin typeface="Browallia New" pitchFamily="34"/>
                <a:cs typeface="Times New Roman" pitchFamily="16"/>
              </a:rPr>
              <a:t>Geistesswissenschaften </a:t>
            </a:r>
            <a:r>
              <a:rPr lang="en-AU" sz="2000">
                <a:latin typeface="Browallia New" pitchFamily="34"/>
                <a:cs typeface="Times New Roman" pitchFamily="16"/>
              </a:rPr>
              <a:t>and non-scientifically oriented humanistic knowledge (and the relative ease of linguisticality as the medium of communication) would seem to demand that a precautionary principle (to err on the side of complexity) is implemented when dealing with </a:t>
            </a:r>
            <a:r>
              <a:rPr lang="en-AU" sz="2000" i="1">
                <a:latin typeface="Browallia New" pitchFamily="34"/>
                <a:cs typeface="Times New Roman" pitchFamily="16"/>
              </a:rPr>
              <a:t>humanitas</a:t>
            </a:r>
            <a:r>
              <a:rPr lang="en-AU" sz="2000">
                <a:latin typeface="Browallia New" pitchFamily="34"/>
                <a:cs typeface="Times New Roman" pitchFamily="16"/>
              </a:rPr>
              <a:t> materials selection.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40000" y="-2160"/>
            <a:ext cx="9071640" cy="1082160"/>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spcAft>
                <a:spcPts val="394"/>
              </a:spcAft>
              <a:buNone/>
            </a:pPr>
            <a:r>
              <a:rPr lang="en-US" sz="2800" b="1">
                <a:latin typeface="Arial" pitchFamily="34"/>
                <a:cs typeface="Arial" pitchFamily="34"/>
              </a:rPr>
              <a:t>Core collections as remedies for bibliographic uncertainty</a:t>
            </a:r>
          </a:p>
        </p:txBody>
      </p:sp>
      <p:sp>
        <p:nvSpPr>
          <p:cNvPr id="3" name="Text Placeholder 2"/>
          <p:cNvSpPr txBox="1">
            <a:spLocks noGrp="1"/>
          </p:cNvSpPr>
          <p:nvPr>
            <p:ph type="body" idx="4294967295"/>
          </p:nvPr>
        </p:nvSpPr>
        <p:spPr>
          <a:xfrm>
            <a:off x="468360" y="1260000"/>
            <a:ext cx="9071640" cy="5343120"/>
          </a:xfrm>
        </p:spPr>
        <p:txBody>
          <a:bodyPr/>
          <a:lstStyle>
            <a:defPPr marL="432000" marR="0" lvl="0" indent="-324000">
              <a:spcBef>
                <a:spcPts val="0"/>
              </a:spcBef>
              <a:spcAft>
                <a:spcPts val="1414"/>
              </a:spcAft>
              <a:buSzPct val="45000"/>
              <a:buFont typeface="StarSymbol"/>
              <a:buNone/>
              <a:defRPr lang="en-AU"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AU"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en-AU"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en-AU"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en-AU"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en-AU"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9pPr>
          </a:lstStyle>
          <a:p>
            <a:pPr lvl="0">
              <a:buNone/>
            </a:pPr>
            <a:r>
              <a:rPr lang="en-AU" sz="2000" i="1">
                <a:latin typeface="Browallia New" pitchFamily="34"/>
              </a:rPr>
              <a:t>Unifying the approach to subject</a:t>
            </a:r>
          </a:p>
          <a:p>
            <a:pPr lvl="0" algn="r">
              <a:buNone/>
            </a:pPr>
            <a:r>
              <a:rPr lang="en-AU" sz="1800">
                <a:latin typeface="Browallia New" pitchFamily="34"/>
              </a:rPr>
              <a:t>Wilson (1968)</a:t>
            </a:r>
            <a:r>
              <a:rPr lang="en-AU" sz="1800" i="1">
                <a:latin typeface="Browallia New" pitchFamily="34"/>
              </a:rPr>
              <a:t> Two Kinds of Power</a:t>
            </a:r>
          </a:p>
          <a:p>
            <a:pPr lvl="0"/>
            <a:r>
              <a:rPr lang="en-AU" sz="2000">
                <a:latin typeface="Browallia New" pitchFamily="34"/>
              </a:rPr>
              <a:t>notion of subject is itself problematical, “aboutness” =  comprehend topicality  beyond simplistic precision; dealing adequately with the subject  in a classificatory sense.</a:t>
            </a:r>
          </a:p>
          <a:p>
            <a:pPr lvl="0"/>
            <a:r>
              <a:rPr lang="en-AU" sz="2000">
                <a:latin typeface="Browallia New" pitchFamily="34"/>
              </a:rPr>
              <a:t>while quantitative methods to define subject, or topicality, require the addition of an indirect focus on interpretation to be worthwhile - in order to move beyond a new ad hoc that we might resort to grouping–the always already familiar and natural–requires:</a:t>
            </a:r>
          </a:p>
          <a:p>
            <a:pPr lvl="0"/>
            <a:r>
              <a:rPr lang="en-AU" sz="2000">
                <a:latin typeface="Browallia New" pitchFamily="34"/>
              </a:rPr>
              <a:t>ingenuity in finding ways of assembling groups; on our stock of available notions; on our ability to unify a writing [or a collection] by discovering or inventing a concept which all or much of the writing can be taken as exemplifying in one way or another.</a:t>
            </a:r>
          </a:p>
          <a:p>
            <a:pPr lvl="0"/>
            <a:r>
              <a:rPr lang="en-AU" sz="2000">
                <a:latin typeface="Browallia New" pitchFamily="34"/>
              </a:rPr>
              <a:t>to achieve manageability, Wilson invokes Cutter's notion of comprehensiveness as it pertains to generalisation of subject treatment. The difficulty of this is not lost on Wilson, he notes that “our notions of what is required for completeness are both exceedingly vague and subject to radical change”.</a:t>
            </a:r>
          </a:p>
          <a:p>
            <a:pPr lvl="0">
              <a:buNone/>
            </a:pPr>
            <a:endParaRPr lang="en-AU" sz="1200">
              <a:latin typeface="Times New Roman" pitchFamily="1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40000" y="-2160"/>
            <a:ext cx="9071640" cy="1082160"/>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spcAft>
                <a:spcPts val="394"/>
              </a:spcAft>
              <a:buNone/>
            </a:pPr>
            <a:r>
              <a:rPr lang="en-US" sz="2800" b="1">
                <a:latin typeface="Arial" pitchFamily="34"/>
                <a:cs typeface="Arial" pitchFamily="34"/>
              </a:rPr>
              <a:t>Core collections as remedies for bibliographic uncertainty</a:t>
            </a:r>
          </a:p>
        </p:txBody>
      </p:sp>
      <p:sp>
        <p:nvSpPr>
          <p:cNvPr id="3" name="Text Placeholder 2"/>
          <p:cNvSpPr txBox="1">
            <a:spLocks noGrp="1"/>
          </p:cNvSpPr>
          <p:nvPr>
            <p:ph type="body" idx="4294967295"/>
          </p:nvPr>
        </p:nvSpPr>
        <p:spPr>
          <a:xfrm>
            <a:off x="468360" y="978480"/>
            <a:ext cx="9071640" cy="8270999"/>
          </a:xfrm>
        </p:spPr>
        <p:txBody>
          <a:bodyPr/>
          <a:lstStyle>
            <a:defPPr marL="432000" marR="0" lvl="0" indent="-324000">
              <a:spcBef>
                <a:spcPts val="0"/>
              </a:spcBef>
              <a:spcAft>
                <a:spcPts val="1414"/>
              </a:spcAft>
              <a:buSzPct val="45000"/>
              <a:buFont typeface="StarSymbol"/>
              <a:buNone/>
              <a:defRPr lang="en-AU"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AU"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en-AU"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en-AU"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en-AU"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en-AU"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9pPr>
          </a:lstStyle>
          <a:p>
            <a:pPr lvl="0" algn="r">
              <a:spcAft>
                <a:spcPts val="283"/>
              </a:spcAft>
              <a:buNone/>
            </a:pPr>
            <a:r>
              <a:rPr lang="en-US" sz="1800">
                <a:latin typeface="Browallia New" pitchFamily="34"/>
                <a:cs typeface="Browallia New" pitchFamily="34"/>
              </a:rPr>
              <a:t>Hjorland (2013): </a:t>
            </a:r>
            <a:r>
              <a:rPr lang="en-US" sz="1800" u="sng">
                <a:latin typeface="Browallia New" pitchFamily="34"/>
                <a:cs typeface="Browallia New" pitchFamily="34"/>
              </a:rPr>
              <a:t>Theories of knowledge organisation–theories of knowledge</a:t>
            </a:r>
          </a:p>
          <a:p>
            <a:pPr lvl="0">
              <a:spcAft>
                <a:spcPts val="283"/>
              </a:spcAft>
            </a:pPr>
            <a:r>
              <a:rPr lang="en-US" sz="2000">
                <a:latin typeface="Browallia New" pitchFamily="34"/>
                <a:cs typeface="Browallia New" pitchFamily="34"/>
              </a:rPr>
              <a:t>domain classification entails </a:t>
            </a:r>
            <a:r>
              <a:rPr lang="en-US" sz="2000" i="1">
                <a:latin typeface="Browallia New" pitchFamily="34"/>
                <a:cs typeface="Browallia New" pitchFamily="34"/>
              </a:rPr>
              <a:t>defining </a:t>
            </a:r>
            <a:r>
              <a:rPr lang="en-US" sz="2000">
                <a:latin typeface="Browallia New" pitchFamily="34"/>
                <a:cs typeface="Browallia New" pitchFamily="34"/>
              </a:rPr>
              <a:t>and </a:t>
            </a:r>
            <a:r>
              <a:rPr lang="en-US" sz="2000" i="1">
                <a:latin typeface="Browallia New" pitchFamily="34"/>
                <a:cs typeface="Browallia New" pitchFamily="34"/>
              </a:rPr>
              <a:t>building</a:t>
            </a:r>
          </a:p>
          <a:p>
            <a:pPr lvl="0">
              <a:spcAft>
                <a:spcPts val="283"/>
              </a:spcAft>
            </a:pPr>
            <a:r>
              <a:rPr lang="en-US" sz="2000">
                <a:latin typeface="Browallia New" pitchFamily="34"/>
                <a:cs typeface="Browallia New" pitchFamily="34"/>
              </a:rPr>
              <a:t>criteria recognition, when classifying or selecting materials=set of parameters that are more than private criteria but are “derived from theories which tend to be publicly shared as 'paradigms' ”</a:t>
            </a:r>
          </a:p>
          <a:p>
            <a:pPr lvl="0">
              <a:spcAft>
                <a:spcPts val="283"/>
              </a:spcAft>
            </a:pPr>
            <a:r>
              <a:rPr lang="en-US" sz="2000">
                <a:latin typeface="Browallia New" pitchFamily="34"/>
                <a:cs typeface="Browallia New" pitchFamily="34"/>
              </a:rPr>
              <a:t>knowledge organisation systems need to be “based on and related to current scientific theory” + “no short cut via user studies, common sense or anything else”</a:t>
            </a:r>
          </a:p>
          <a:p>
            <a:pPr lvl="0">
              <a:spcAft>
                <a:spcPts val="283"/>
              </a:spcAft>
            </a:pPr>
            <a:r>
              <a:rPr lang="en-US" sz="2000">
                <a:latin typeface="Browallia New" pitchFamily="34"/>
                <a:cs typeface="Browallia New" pitchFamily="34"/>
              </a:rPr>
              <a:t>domains are not amenable to classification based solely upon theories of knowledge (e.g. a sociology of knowledge): the domain is the foundation for its own classification (and perhaps, its priority within a regime of collecting)</a:t>
            </a:r>
          </a:p>
          <a:p>
            <a:pPr lvl="0">
              <a:spcAft>
                <a:spcPts val="283"/>
              </a:spcAft>
            </a:pPr>
            <a:r>
              <a:rPr lang="en-US" sz="2000">
                <a:latin typeface="Browallia New" pitchFamily="34"/>
                <a:cs typeface="Browallia New" pitchFamily="34"/>
              </a:rPr>
              <a:t>epistemology:  the </a:t>
            </a:r>
            <a:r>
              <a:rPr lang="en-US" sz="2000" i="1">
                <a:latin typeface="Browallia New" pitchFamily="34"/>
                <a:cs typeface="Browallia New" pitchFamily="34"/>
              </a:rPr>
              <a:t>royal road</a:t>
            </a:r>
            <a:r>
              <a:rPr lang="en-US" sz="2000">
                <a:latin typeface="Browallia New" pitchFamily="34"/>
                <a:cs typeface="Browallia New" pitchFamily="34"/>
              </a:rPr>
              <a:t> to teach the relationship between information science and domain knowledge–many similar problems arising in the various array of domains studied</a:t>
            </a:r>
          </a:p>
          <a:p>
            <a:pPr lvl="0">
              <a:spcAft>
                <a:spcPts val="283"/>
              </a:spcAft>
            </a:pPr>
            <a:r>
              <a:rPr lang="en-US" sz="2000">
                <a:latin typeface="Browallia New" pitchFamily="34"/>
                <a:cs typeface="Browallia New" pitchFamily="34"/>
              </a:rPr>
              <a:t>a general lesson from epistemology is that knowledge is created by humans for some specific purposes and serves some interests better than others. Concepts and semantic relations are not a priori or neutral, but should be examined in relation to their implications for the users they are meant to serve.</a:t>
            </a:r>
          </a:p>
          <a:p>
            <a:pPr lvl="0">
              <a:spcAft>
                <a:spcPts val="283"/>
              </a:spcAft>
            </a:pPr>
            <a:r>
              <a:rPr lang="en-US" sz="2000">
                <a:latin typeface="Browallia New" pitchFamily="34"/>
                <a:cs typeface="Browallia New" pitchFamily="34"/>
              </a:rPr>
              <a:t>while knowledge organisation is substantially about classifying and indexing, it is also about applying these practices in order to achieve a result–as occurs in the development of a collection. While the tasks of classification and indexing, need to appreciate the operable paradigms within the domains in which they are working, theories of knowledge also apply</a:t>
            </a:r>
          </a:p>
          <a:p>
            <a:pPr lvl="0">
              <a:buNone/>
            </a:pPr>
            <a:endParaRPr lang="en-US" sz="2000">
              <a:latin typeface="Browallia New" pitchFamily="34"/>
            </a:endParaRPr>
          </a:p>
          <a:p>
            <a:pPr lvl="0">
              <a:buNone/>
            </a:pPr>
            <a:endParaRPr lang="en-US" sz="2000">
              <a:latin typeface="Browallia New" pitchFamily="34"/>
            </a:endParaRPr>
          </a:p>
          <a:p>
            <a:pPr lvl="0">
              <a:buNone/>
            </a:pPr>
            <a:endParaRPr lang="en-US" sz="2000">
              <a:latin typeface="Browallia New" pitchFamily="34"/>
            </a:endParaRPr>
          </a:p>
          <a:p>
            <a:pPr lvl="0">
              <a:buNone/>
            </a:pPr>
            <a:endParaRPr lang="en-US" sz="2000">
              <a:latin typeface="Browallia New" pitchFamily="34"/>
            </a:endParaRPr>
          </a:p>
          <a:p>
            <a:pPr lvl="0">
              <a:buNone/>
            </a:pPr>
            <a:endParaRPr lang="en-US" sz="2000">
              <a:latin typeface="Browallia New" pitchFamily="34"/>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40000" y="-2160"/>
            <a:ext cx="9071640" cy="1082160"/>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spcAft>
                <a:spcPts val="394"/>
              </a:spcAft>
              <a:buNone/>
            </a:pPr>
            <a:r>
              <a:rPr lang="en-US" sz="2800" b="1">
                <a:latin typeface="Arial" pitchFamily="34"/>
                <a:cs typeface="Arial" pitchFamily="34"/>
              </a:rPr>
              <a:t>Core collections as remedies for bibliographic uncertainty</a:t>
            </a:r>
          </a:p>
        </p:txBody>
      </p:sp>
      <p:sp>
        <p:nvSpPr>
          <p:cNvPr id="3" name="Text Placeholder 2"/>
          <p:cNvSpPr txBox="1">
            <a:spLocks noGrp="1"/>
          </p:cNvSpPr>
          <p:nvPr>
            <p:ph type="body" idx="4294967295"/>
          </p:nvPr>
        </p:nvSpPr>
        <p:spPr>
          <a:xfrm>
            <a:off x="468360" y="1495079"/>
            <a:ext cx="9071640" cy="7864920"/>
          </a:xfrm>
        </p:spPr>
        <p:txBody>
          <a:bodyPr/>
          <a:lstStyle>
            <a:defPPr marL="432000" marR="0" lvl="0" indent="-324000">
              <a:spcBef>
                <a:spcPts val="0"/>
              </a:spcBef>
              <a:spcAft>
                <a:spcPts val="1414"/>
              </a:spcAft>
              <a:buSzPct val="45000"/>
              <a:buFont typeface="StarSymbol"/>
              <a:buNone/>
              <a:defRPr lang="en-AU"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AU"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en-AU"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en-AU"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en-AU"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en-AU"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9pPr>
          </a:lstStyle>
          <a:p>
            <a:pPr lvl="0"/>
            <a:r>
              <a:rPr lang="en-US" sz="2000">
                <a:latin typeface="Browallia New" pitchFamily="34"/>
                <a:cs typeface="Browallia New" pitchFamily="34"/>
              </a:rPr>
              <a:t>It seems fair to advance the view that, howsoever domain paradigms and theories of knowledge apply to classification and indexing, they apply in more profound ways when developing and evaluating subject materials</a:t>
            </a:r>
          </a:p>
          <a:p>
            <a:pPr lvl="0"/>
            <a:r>
              <a:rPr lang="en-US" sz="2000">
                <a:latin typeface="Browallia New" pitchFamily="34"/>
                <a:cs typeface="Browallia New" pitchFamily="34"/>
              </a:rPr>
              <a:t>Patrick Wilson concedes that at the higher degrees of bibliographical control the mastery of a body of texts bestows a felicitous ability to advise. This mastery, while constitutive of breadth and depth of learning, requires a mediatory quality to be deployed as well  </a:t>
            </a:r>
          </a:p>
          <a:p>
            <a:pPr lvl="0"/>
            <a:r>
              <a:rPr lang="en-US" sz="2000">
                <a:latin typeface="Browallia New" pitchFamily="34"/>
                <a:cs typeface="Browallia New" pitchFamily="34"/>
              </a:rPr>
              <a:t>In </a:t>
            </a:r>
            <a:r>
              <a:rPr lang="en-US" sz="2000" i="1">
                <a:latin typeface="Browallia New" pitchFamily="34"/>
                <a:cs typeface="Browallia New" pitchFamily="34"/>
              </a:rPr>
              <a:t>Two Kinds of Power</a:t>
            </a:r>
            <a:r>
              <a:rPr lang="en-US" sz="2000">
                <a:latin typeface="Browallia New" pitchFamily="34"/>
                <a:cs typeface="Browallia New" pitchFamily="34"/>
              </a:rPr>
              <a:t>, Wilson's conclusion that knowledge and its relationships and relative prioritisation is primarily political in character has an unintended consequence of imparting to knowledge organised in collections a subjective idealist character which is reductive.</a:t>
            </a:r>
          </a:p>
          <a:p>
            <a:pPr lvl="0">
              <a:buNone/>
            </a:pPr>
            <a:endParaRPr lang="en-US" sz="2000">
              <a:latin typeface="Browallia New" pitchFamily="34"/>
              <a:cs typeface="Browallia New" pitchFamily="34"/>
            </a:endParaRPr>
          </a:p>
          <a:p>
            <a:pPr lvl="0">
              <a:buNone/>
            </a:pPr>
            <a:endParaRPr lang="en-US" sz="2000">
              <a:latin typeface="Browallia New" pitchFamily="34"/>
              <a:cs typeface="Browallia New" pitchFamily="34"/>
            </a:endParaRPr>
          </a:p>
          <a:p>
            <a:pPr lvl="0">
              <a:buNone/>
            </a:pPr>
            <a:endParaRPr lang="en-US" sz="2000">
              <a:latin typeface="Browallia New" pitchFamily="34"/>
              <a:cs typeface="Browallia New" pitchFamily="34"/>
            </a:endParaRPr>
          </a:p>
          <a:p>
            <a:pPr lvl="0">
              <a:buNone/>
            </a:pPr>
            <a:endParaRPr lang="en-US" sz="2000">
              <a:latin typeface="Browallia New" pitchFamily="34"/>
              <a:cs typeface="Browallia New" pitchFamily="34"/>
            </a:endParaRPr>
          </a:p>
          <a:p>
            <a:pPr lvl="0">
              <a:buNone/>
            </a:pPr>
            <a:endParaRPr lang="en-US" sz="2000">
              <a:latin typeface="Browallia New" pitchFamily="34"/>
              <a:cs typeface="Browallia New" pitchFamily="34"/>
            </a:endParaRPr>
          </a:p>
          <a:p>
            <a:pPr lvl="0">
              <a:buNone/>
            </a:pPr>
            <a:endParaRPr lang="en-US" sz="2000">
              <a:latin typeface="Browallia New" pitchFamily="34"/>
            </a:endParaRPr>
          </a:p>
          <a:p>
            <a:pPr lvl="0">
              <a:buNone/>
            </a:pPr>
            <a:endParaRPr lang="en-US" sz="2000">
              <a:latin typeface="Browallia New" pitchFamily="34"/>
            </a:endParaRPr>
          </a:p>
          <a:p>
            <a:pPr lvl="0">
              <a:buNone/>
            </a:pPr>
            <a:endParaRPr lang="en-US" sz="2000">
              <a:latin typeface="Browallia New" pitchFamily="34"/>
            </a:endParaRPr>
          </a:p>
          <a:p>
            <a:pPr lvl="0">
              <a:buNone/>
            </a:pPr>
            <a:endParaRPr lang="en-US" sz="2000">
              <a:latin typeface="Browallia New" pitchFamily="34"/>
            </a:endParaRPr>
          </a:p>
          <a:p>
            <a:pPr lvl="0">
              <a:buNone/>
            </a:pPr>
            <a:endParaRPr lang="en-US" sz="2000">
              <a:latin typeface="Browallia New" pitchFamily="34"/>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40000" y="-2160"/>
            <a:ext cx="9071640" cy="1082160"/>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spcAft>
                <a:spcPts val="394"/>
              </a:spcAft>
              <a:buNone/>
            </a:pPr>
            <a:r>
              <a:rPr lang="en-US" sz="2800" b="1">
                <a:latin typeface="Arial" pitchFamily="34"/>
                <a:cs typeface="Arial" pitchFamily="34"/>
              </a:rPr>
              <a:t>Core collections as remedies for bibliographic uncertainty</a:t>
            </a:r>
          </a:p>
        </p:txBody>
      </p:sp>
      <p:sp>
        <p:nvSpPr>
          <p:cNvPr id="3" name="Text Placeholder 2"/>
          <p:cNvSpPr txBox="1">
            <a:spLocks noGrp="1"/>
          </p:cNvSpPr>
          <p:nvPr>
            <p:ph type="body" idx="4294967295"/>
          </p:nvPr>
        </p:nvSpPr>
        <p:spPr>
          <a:xfrm>
            <a:off x="540000" y="1080000"/>
            <a:ext cx="9071640" cy="5225760"/>
          </a:xfrm>
        </p:spPr>
        <p:txBody>
          <a:bodyPr/>
          <a:lstStyle>
            <a:defPPr marL="432000" marR="0" lvl="0" indent="-324000">
              <a:spcBef>
                <a:spcPts val="0"/>
              </a:spcBef>
              <a:spcAft>
                <a:spcPts val="1414"/>
              </a:spcAft>
              <a:buSzPct val="45000"/>
              <a:buFont typeface="StarSymbol"/>
              <a:buNone/>
              <a:defRPr lang="en-AU"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AU"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en-AU"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en-AU"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en-AU"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en-AU"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9pPr>
          </a:lstStyle>
          <a:p>
            <a:pPr lvl="0">
              <a:buNone/>
            </a:pPr>
            <a:endParaRPr lang="en-AU" sz="2000">
              <a:latin typeface="Browallia New" pitchFamily="34"/>
              <a:cs typeface="Times New Roman" pitchFamily="18"/>
            </a:endParaRPr>
          </a:p>
          <a:p>
            <a:pPr lvl="0">
              <a:buNone/>
            </a:pPr>
            <a:r>
              <a:rPr lang="en-AU" sz="2200" i="1">
                <a:latin typeface="Browallia New" pitchFamily="34"/>
                <a:cs typeface="Times New Roman" pitchFamily="18"/>
              </a:rPr>
              <a:t>Contextualising subjectivity in subject selection</a:t>
            </a:r>
          </a:p>
          <a:p>
            <a:pPr lvl="0"/>
            <a:r>
              <a:rPr lang="en-AU" sz="2000">
                <a:latin typeface="Browallia New" pitchFamily="34"/>
                <a:cs typeface="Times New Roman" pitchFamily="18"/>
              </a:rPr>
              <a:t>what undermines such a view is a basic approach to epistemology and ontology that denies their separation: “the objects of knowledge cannot be separate from the accounts given of them, and...our understanding cannot be separated from the sociolinguistic practices through which it is achieved” (ibid).  </a:t>
            </a:r>
          </a:p>
          <a:p>
            <a:pPr lvl="0"/>
            <a:r>
              <a:rPr lang="en-AU" sz="2000">
                <a:latin typeface="Browallia New" pitchFamily="34"/>
                <a:cs typeface="Times New Roman" pitchFamily="18"/>
              </a:rPr>
              <a:t>understanding the importance of subject–and subjective–representation in a collection involves coming to terms with how the use of language both enables and constrains the meaning, or sense-making, which we crave; it is also not separable from  the social practices that are locatable within the power relationships that constitute a society and its library. The relationship of the scientific life-form to the “generation and improvement of power mechanisms and resources” (Tuominen, 1995) is not uncomplicated; the lack of clarity that, arguably, characterises how this is understood can be located in “a certain historically developed way of representing the object of the study...considered to be self-evident [by the scholar], and thus without any reasonable alternatives” (ibid).</a:t>
            </a:r>
          </a:p>
          <a:p>
            <a:pPr lvl="0">
              <a:buNone/>
            </a:pPr>
            <a:endParaRPr lang="en-AU" sz="2000">
              <a:latin typeface="Browallia New" pitchFamily="34"/>
              <a:cs typeface="Times New Roman" pitchFamily="18"/>
            </a:endParaRPr>
          </a:p>
          <a:p>
            <a:pPr lvl="0">
              <a:buNone/>
            </a:pPr>
            <a:endParaRPr lang="en-AU" sz="1200">
              <a:latin typeface="Times New Roman" pitchFamily="1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40000" y="-2160"/>
            <a:ext cx="9071640" cy="1082160"/>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spcAft>
                <a:spcPts val="394"/>
              </a:spcAft>
              <a:buNone/>
            </a:pPr>
            <a:r>
              <a:rPr lang="en-US" sz="2800" b="1">
                <a:latin typeface="Arial" pitchFamily="34"/>
                <a:cs typeface="Arial" pitchFamily="34"/>
              </a:rPr>
              <a:t>Core collections as remedies for bibliographic uncertainty</a:t>
            </a:r>
          </a:p>
        </p:txBody>
      </p:sp>
      <p:sp>
        <p:nvSpPr>
          <p:cNvPr id="3" name="Text Placeholder 2"/>
          <p:cNvSpPr txBox="1">
            <a:spLocks noGrp="1"/>
          </p:cNvSpPr>
          <p:nvPr>
            <p:ph type="body" idx="4294967295"/>
          </p:nvPr>
        </p:nvSpPr>
        <p:spPr>
          <a:xfrm>
            <a:off x="540000" y="1080000"/>
            <a:ext cx="9071640" cy="5225760"/>
          </a:xfrm>
        </p:spPr>
        <p:txBody>
          <a:bodyPr/>
          <a:lstStyle>
            <a:defPPr marL="432000" marR="0" lvl="0" indent="-324000">
              <a:spcBef>
                <a:spcPts val="0"/>
              </a:spcBef>
              <a:spcAft>
                <a:spcPts val="1414"/>
              </a:spcAft>
              <a:buSzPct val="45000"/>
              <a:buFont typeface="StarSymbol"/>
              <a:buNone/>
              <a:defRPr lang="en-AU"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AU"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en-AU"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en-AU"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en-AU"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en-AU"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9pPr>
          </a:lstStyle>
          <a:p>
            <a:pPr lvl="0">
              <a:buNone/>
            </a:pPr>
            <a:endParaRPr lang="en-AU" sz="2000">
              <a:latin typeface="Browallia New" pitchFamily="34"/>
              <a:cs typeface="Times New Roman" pitchFamily="18"/>
            </a:endParaRPr>
          </a:p>
          <a:p>
            <a:pPr lvl="0">
              <a:buNone/>
            </a:pPr>
            <a:r>
              <a:rPr lang="en-AU" sz="2200" i="1">
                <a:latin typeface="Browallia New" pitchFamily="34"/>
                <a:cs typeface="Times New Roman" pitchFamily="18"/>
              </a:rPr>
              <a:t>Contextualising subjectivity in subject selection</a:t>
            </a:r>
          </a:p>
          <a:p>
            <a:pPr lvl="0">
              <a:buNone/>
            </a:pPr>
            <a:endParaRPr lang="en-AU" sz="2000">
              <a:latin typeface="Browallia New" pitchFamily="34"/>
              <a:cs typeface="Times New Roman" pitchFamily="18"/>
            </a:endParaRPr>
          </a:p>
          <a:p>
            <a:pPr lvl="0"/>
            <a:r>
              <a:rPr lang="en-AU" sz="2000">
                <a:latin typeface="Browallia New" pitchFamily="34"/>
                <a:cs typeface="Times New Roman" pitchFamily="18"/>
              </a:rPr>
              <a:t>Michael Buckland (1995) has made clear that a library collection plays an advisory role like that of a selective bibliography, drawing attention to material that has been identified as worth adding to the collection. We are dealing with value-based privileging. It is worthwhile looking to how this links in with Kimmo Tuominen's (1997) method that looks to uncovering how the identity of the user, as constructed by the library apparatus, creates a base line reference for how discourse, power and science as social practice develop.</a:t>
            </a:r>
          </a:p>
          <a:p>
            <a:pPr lvl="0"/>
            <a:r>
              <a:rPr lang="en-AU" sz="2000">
                <a:latin typeface="Browallia New" pitchFamily="34"/>
                <a:cs typeface="Times New Roman" pitchFamily="18"/>
              </a:rPr>
              <a:t>Tuominen's analysis is particularly useful in helping to explain how the representationalism inherent in scientific practice involves “the separation of the subject's inner world from external reality... [it acts as] a necessary prerequisite for the formation of objective  knowledge”. At heart, this separation involves the conscious attempt to remain neutral and conceptualising facts as domiciled outside of language and thought in a space that is universally discoverable.</a:t>
            </a:r>
          </a:p>
          <a:p>
            <a:pPr lvl="0">
              <a:buNone/>
            </a:pPr>
            <a:endParaRPr lang="en-AU" sz="1200">
              <a:latin typeface="Times New Roman" pitchFamily="1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40000" y="-2160"/>
            <a:ext cx="9071640" cy="1082160"/>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spcAft>
                <a:spcPts val="394"/>
              </a:spcAft>
              <a:buNone/>
            </a:pPr>
            <a:r>
              <a:rPr lang="en-US" sz="2800" b="1">
                <a:latin typeface="Arial" pitchFamily="34"/>
                <a:cs typeface="Arial" pitchFamily="34"/>
              </a:rPr>
              <a:t>Core collections as remedies for bibliographic uncertainty</a:t>
            </a:r>
          </a:p>
        </p:txBody>
      </p:sp>
      <p:sp>
        <p:nvSpPr>
          <p:cNvPr id="3" name="Text Placeholder 2"/>
          <p:cNvSpPr txBox="1">
            <a:spLocks noGrp="1"/>
          </p:cNvSpPr>
          <p:nvPr>
            <p:ph type="body" idx="4294967295"/>
          </p:nvPr>
        </p:nvSpPr>
        <p:spPr/>
        <p:txBody>
          <a:bodyPr/>
          <a:lstStyle>
            <a:defPPr marL="432000" marR="0" lvl="0" indent="-324000">
              <a:spcBef>
                <a:spcPts val="0"/>
              </a:spcBef>
              <a:spcAft>
                <a:spcPts val="1414"/>
              </a:spcAft>
              <a:buSzPct val="45000"/>
              <a:buFont typeface="StarSymbol"/>
              <a:buNone/>
              <a:defRPr lang="en-AU"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AU"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en-AU"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en-AU"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en-AU"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en-AU"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9pPr>
          </a:lstStyle>
          <a:p>
            <a:pPr lvl="0"/>
            <a:r>
              <a:rPr lang="en-AU" sz="2000">
                <a:latin typeface="Browallia New" pitchFamily="34"/>
                <a:cs typeface="Times New Roman" pitchFamily="18"/>
              </a:rPr>
              <a:t>by treating the important topicality that resides within </a:t>
            </a:r>
            <a:r>
              <a:rPr lang="en-AU" sz="2000" i="1">
                <a:latin typeface="Browallia New" pitchFamily="34"/>
                <a:cs typeface="Times New Roman" pitchFamily="18"/>
              </a:rPr>
              <a:t>humanitas</a:t>
            </a:r>
            <a:r>
              <a:rPr lang="en-AU" sz="2000">
                <a:latin typeface="Browallia New" pitchFamily="34"/>
                <a:cs typeface="Times New Roman" pitchFamily="18"/>
              </a:rPr>
              <a:t> in sufficient range and depth  such problems have the chance to be sufficiently contextualised.</a:t>
            </a:r>
          </a:p>
          <a:p>
            <a:pPr lvl="0"/>
            <a:r>
              <a:rPr lang="en-AU" sz="2000">
                <a:latin typeface="Browallia New" pitchFamily="34"/>
              </a:rPr>
              <a:t>core collections for civil society should look to challenging the evidentiary bases of knowledge claims.</a:t>
            </a:r>
          </a:p>
          <a:p>
            <a:pPr lvl="0"/>
            <a:r>
              <a:rPr lang="en-AU" sz="2000">
                <a:latin typeface="Browallia New" pitchFamily="34"/>
              </a:rPr>
              <a:t>while they may not be equipped to fulfill this aim  in specific scholarly treatments, they can do so through selection practices in the advisory capacity that Buckland (ibid) has outlined.  </a:t>
            </a:r>
          </a:p>
          <a:p>
            <a:pPr lvl="0"/>
            <a:r>
              <a:rPr lang="en-AU" sz="2000">
                <a:latin typeface="Browallia New" pitchFamily="34"/>
              </a:rPr>
              <a:t>when our civil society collections simply mirror the extant power relations or the naturalised subjectivity of the communities in which we live we are left with a lack of a real chance to see “other ways of being” (Tuominen).</a:t>
            </a:r>
          </a:p>
          <a:p>
            <a:pPr lvl="0"/>
            <a:r>
              <a:rPr lang="en-AU" sz="2000">
                <a:latin typeface="Browallia New" pitchFamily="34"/>
              </a:rPr>
              <a:t>this intersects with how use-demand metrics and value-based selection methodologies operate: the former orient with institutionally-defined subject representations, the latter with, ideally, notions of improvement and alternative explication of existing objects of study.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03999" y="301320"/>
            <a:ext cx="9071640" cy="95868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n-US" sz="2800" b="1">
                <a:solidFill>
                  <a:srgbClr val="000000"/>
                </a:solidFill>
                <a:latin typeface="Arial" pitchFamily="34"/>
                <a:cs typeface="Arial" pitchFamily="34"/>
              </a:rPr>
              <a:t>Assessing the relative value of domain knowledge for civil society's libraries: the role of core collections</a:t>
            </a:r>
          </a:p>
        </p:txBody>
      </p:sp>
      <p:sp>
        <p:nvSpPr>
          <p:cNvPr id="3" name="Text Placeholder 2"/>
          <p:cNvSpPr txBox="1">
            <a:spLocks noGrp="1"/>
          </p:cNvSpPr>
          <p:nvPr>
            <p:ph type="body" idx="4294967295"/>
          </p:nvPr>
        </p:nvSpPr>
        <p:spPr>
          <a:xfrm>
            <a:off x="468360" y="1440000"/>
            <a:ext cx="9071640" cy="5470920"/>
          </a:xfrm>
        </p:spPr>
        <p:txBody>
          <a:bodyPr/>
          <a:lstStyle>
            <a:defPPr marL="432000" marR="0" lvl="0" indent="-324000">
              <a:spcBef>
                <a:spcPts val="0"/>
              </a:spcBef>
              <a:spcAft>
                <a:spcPts val="1414"/>
              </a:spcAft>
              <a:buSzPct val="45000"/>
              <a:buFont typeface="StarSymbol"/>
              <a:buNone/>
              <a:defRPr lang="en-AU"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AU"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en-AU"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en-AU"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en-AU"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en-AU"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9pPr>
          </a:lstStyle>
          <a:p>
            <a:pPr lvl="0">
              <a:spcAft>
                <a:spcPts val="283"/>
              </a:spcAft>
              <a:buNone/>
            </a:pPr>
            <a:endParaRPr lang="en-AU" sz="2000">
              <a:latin typeface="Browallia New" pitchFamily="34"/>
              <a:cs typeface="Times New Roman" pitchFamily="18"/>
            </a:endParaRPr>
          </a:p>
          <a:p>
            <a:pPr lvl="0">
              <a:spcAft>
                <a:spcPts val="283"/>
              </a:spcAft>
            </a:pPr>
            <a:r>
              <a:rPr lang="en-AU" sz="2000">
                <a:latin typeface="Browallia New" pitchFamily="34"/>
              </a:rPr>
              <a:t>Public libraries operate within a specific civil society context that molds the way that  domain knowledge is represented.</a:t>
            </a:r>
          </a:p>
          <a:p>
            <a:pPr lvl="0">
              <a:spcAft>
                <a:spcPts val="283"/>
              </a:spcAft>
              <a:buNone/>
            </a:pPr>
            <a:endParaRPr lang="en-AU" sz="2000">
              <a:latin typeface="Browallia New" pitchFamily="34"/>
            </a:endParaRPr>
          </a:p>
          <a:p>
            <a:pPr lvl="0">
              <a:spcAft>
                <a:spcPts val="283"/>
              </a:spcAft>
            </a:pPr>
            <a:r>
              <a:rPr lang="en-AU" sz="2000">
                <a:latin typeface="Browallia New" pitchFamily="34"/>
              </a:rPr>
              <a:t>Various influences militate to expand and contract the range of subjects covered and the depth of their treatment.</a:t>
            </a:r>
          </a:p>
          <a:p>
            <a:pPr lvl="0">
              <a:spcAft>
                <a:spcPts val="283"/>
              </a:spcAft>
              <a:buNone/>
            </a:pPr>
            <a:endParaRPr lang="en-AU" sz="2000">
              <a:latin typeface="Browallia New" pitchFamily="34"/>
            </a:endParaRPr>
          </a:p>
          <a:p>
            <a:pPr lvl="0">
              <a:spcAft>
                <a:spcPts val="283"/>
              </a:spcAft>
            </a:pPr>
            <a:r>
              <a:rPr lang="en-AU" sz="2000">
                <a:latin typeface="Browallia New" pitchFamily="34"/>
              </a:rPr>
              <a:t>While the local civic culture that prefigures the collection is important, this should not be overstated.</a:t>
            </a:r>
          </a:p>
          <a:p>
            <a:pPr lvl="0">
              <a:spcAft>
                <a:spcPts val="283"/>
              </a:spcAft>
              <a:buNone/>
            </a:pPr>
            <a:endParaRPr lang="en-AU" sz="2000">
              <a:latin typeface="Browallia New" pitchFamily="34"/>
            </a:endParaRPr>
          </a:p>
          <a:p>
            <a:pPr lvl="0">
              <a:spcAft>
                <a:spcPts val="283"/>
              </a:spcAft>
            </a:pPr>
            <a:r>
              <a:rPr lang="en-AU" sz="2000">
                <a:latin typeface="Browallia New" pitchFamily="34"/>
              </a:rPr>
              <a:t>Greater focus should be placed on how core collections have a relevance beyond local particularities.</a:t>
            </a:r>
          </a:p>
          <a:p>
            <a:pPr lvl="0">
              <a:spcAft>
                <a:spcPts val="283"/>
              </a:spcAft>
              <a:buNone/>
            </a:pPr>
            <a:endParaRPr lang="en-AU" sz="2000">
              <a:latin typeface="Browallia New" pitchFamily="34"/>
            </a:endParaRPr>
          </a:p>
          <a:p>
            <a:pPr lvl="0">
              <a:spcAft>
                <a:spcPts val="283"/>
              </a:spcAft>
            </a:pPr>
            <a:r>
              <a:rPr lang="en-AU" sz="2000">
                <a:latin typeface="Browallia New" pitchFamily="34"/>
              </a:rPr>
              <a:t>These concepts becomes valuable when interpreted by librarians with reference to broader priorities about knowledge.</a:t>
            </a:r>
          </a:p>
          <a:p>
            <a:pPr lvl="0">
              <a:spcAft>
                <a:spcPts val="283"/>
              </a:spcAft>
              <a:buNone/>
            </a:pPr>
            <a:endParaRPr lang="en-AU" sz="2000">
              <a:latin typeface="Browallia New" pitchFamily="34"/>
            </a:endParaRPr>
          </a:p>
          <a:p>
            <a:pPr lvl="0">
              <a:spcAft>
                <a:spcPts val="283"/>
              </a:spcAft>
            </a:pPr>
            <a:r>
              <a:rPr lang="en-AU" sz="2000">
                <a:latin typeface="Browallia New" pitchFamily="34"/>
              </a:rPr>
              <a:t>Defining scientific knowledge, </a:t>
            </a:r>
            <a:r>
              <a:rPr lang="en-AU" sz="2000" i="1">
                <a:latin typeface="Browallia New" pitchFamily="34"/>
              </a:rPr>
              <a:t>humanitas</a:t>
            </a:r>
            <a:r>
              <a:rPr lang="en-AU" sz="2000">
                <a:latin typeface="Browallia New" pitchFamily="34"/>
              </a:rPr>
              <a:t>and </a:t>
            </a:r>
            <a:r>
              <a:rPr lang="en-AU" sz="2000" i="1">
                <a:latin typeface="Browallia New" pitchFamily="34"/>
              </a:rPr>
              <a:t>techne </a:t>
            </a:r>
            <a:r>
              <a:rPr lang="en-AU" sz="2000">
                <a:latin typeface="Browallia New" pitchFamily="34"/>
              </a:rPr>
              <a:t>guiding principles allows for incorporating subjective  choice in ways that encourage eclecticism to thrive while also allowing relevance to retain its status as an important guiding principle.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360000" y="920520"/>
            <a:ext cx="9071640" cy="1262160"/>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n-AU" sz="2800" b="1">
                <a:latin typeface="Times New Roman" pitchFamily="18"/>
              </a:rPr>
              <a:t>Relationship between the subject /domain / disciplinary knowledge- core collections- subjectivity relating to selection &amp; evaluation- local needs</a:t>
            </a:r>
          </a:p>
        </p:txBody>
      </p:sp>
      <p:sp>
        <p:nvSpPr>
          <p:cNvPr id="3" name="Text Placeholder 2"/>
          <p:cNvSpPr txBox="1">
            <a:spLocks noGrp="1"/>
          </p:cNvSpPr>
          <p:nvPr>
            <p:ph type="body" idx="4294967295"/>
          </p:nvPr>
        </p:nvSpPr>
        <p:spPr>
          <a:xfrm>
            <a:off x="900000" y="1980000"/>
            <a:ext cx="7740000" cy="5823000"/>
          </a:xfrm>
        </p:spPr>
        <p:txBody>
          <a:bodyPr>
            <a:spAutoFit/>
          </a:bodyPr>
          <a:lstStyle>
            <a:defPPr marL="432000" marR="0" lvl="0" indent="-324000">
              <a:spcBef>
                <a:spcPts val="0"/>
              </a:spcBef>
              <a:spcAft>
                <a:spcPts val="1414"/>
              </a:spcAft>
              <a:buSzPct val="45000"/>
              <a:buFont typeface="StarSymbol"/>
              <a:buNone/>
              <a:defRPr lang="en-AU"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AU"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en-AU"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en-AU"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en-AU"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en-AU"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9pPr>
          </a:lstStyle>
          <a:p>
            <a:pPr lvl="0">
              <a:buNone/>
            </a:pPr>
            <a:endParaRPr lang="en-US" sz="2000">
              <a:latin typeface="Browallia New" pitchFamily="34"/>
            </a:endParaRPr>
          </a:p>
          <a:p>
            <a:pPr lvl="0">
              <a:buNone/>
            </a:pPr>
            <a:endParaRPr lang="en-US" sz="2000">
              <a:latin typeface="Browallia New" pitchFamily="34"/>
            </a:endParaRPr>
          </a:p>
          <a:p>
            <a:pPr lvl="0"/>
            <a:r>
              <a:rPr lang="en-US" sz="2000">
                <a:latin typeface="Browallia New" pitchFamily="34"/>
              </a:rPr>
              <a:t>what are appropriate domains for a core non-fiction collection to meet the needs of users within a civil society setting</a:t>
            </a:r>
          </a:p>
          <a:p>
            <a:pPr lvl="0"/>
            <a:r>
              <a:rPr lang="en-US" sz="2000">
                <a:latin typeface="Browallia New" pitchFamily="34"/>
              </a:rPr>
              <a:t>we need to deal with these issues as civil society's libraries mainly deal with circulating collections: they cannot and should not countenance unlimited growth,they do not warehouse information</a:t>
            </a:r>
          </a:p>
          <a:p>
            <a:pPr lvl="0"/>
            <a:r>
              <a:rPr lang="en-US" sz="2000">
                <a:latin typeface="Browallia New" pitchFamily="34"/>
              </a:rPr>
              <a:t>how can civil society's libraries meet the needs of users for valuable knowledge and  what types of knowledge should be afforded the highest priority?</a:t>
            </a:r>
          </a:p>
          <a:p>
            <a:pPr lvl="0"/>
            <a:r>
              <a:rPr lang="en-US" sz="2000">
                <a:latin typeface="Browallia New" pitchFamily="34"/>
              </a:rPr>
              <a:t>how can librarians create a framework for selection that is robust enough to answer the questions of civil society's users and tread a path between the necessary subjectivity enabling them to meet local needs and disciplinary knowledge (the corpus of which  is often characterised as immutable or objective)?</a:t>
            </a:r>
          </a:p>
          <a:p>
            <a:pPr lvl="0">
              <a:buNone/>
            </a:pPr>
            <a:endParaRPr lang="en-US" sz="1800">
              <a:latin typeface="Times New Roman" pitchFamily="18"/>
            </a:endParaRPr>
          </a:p>
          <a:p>
            <a:pPr lvl="0">
              <a:buNone/>
            </a:pPr>
            <a:endParaRPr lang="en-US" sz="1200">
              <a:latin typeface="Times New Roman" pitchFamily="1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fill="hold" nodeType="clickEffect">
                                  <p:stCondLst>
                                    <p:cond delay="0"/>
                                  </p:stCondLst>
                                  <p:childTnLst>
                                    <p:set>
                                      <p:cBhvr>
                                        <p:cTn id="22" dur="0"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03999" y="301320"/>
            <a:ext cx="9071640" cy="77868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spcAft>
                <a:spcPts val="394"/>
              </a:spcAft>
              <a:buNone/>
            </a:pPr>
            <a:r>
              <a:rPr lang="en-US" sz="2800" b="1">
                <a:latin typeface="Times New Roman" pitchFamily="18"/>
                <a:cs typeface="Arial" pitchFamily="34"/>
              </a:rPr>
              <a:t>The hermeneutic grounding  of the problem</a:t>
            </a:r>
          </a:p>
        </p:txBody>
      </p:sp>
      <p:sp>
        <p:nvSpPr>
          <p:cNvPr id="3" name="Text Placeholder 2"/>
          <p:cNvSpPr txBox="1">
            <a:spLocks noGrp="1"/>
          </p:cNvSpPr>
          <p:nvPr>
            <p:ph type="body" idx="4294967295"/>
          </p:nvPr>
        </p:nvSpPr>
        <p:spPr>
          <a:xfrm>
            <a:off x="468360" y="1160280"/>
            <a:ext cx="9071640" cy="5686560"/>
          </a:xfrm>
        </p:spPr>
        <p:txBody>
          <a:bodyPr/>
          <a:lstStyle>
            <a:defPPr marL="432000" marR="0" lvl="0" indent="-324000">
              <a:spcBef>
                <a:spcPts val="0"/>
              </a:spcBef>
              <a:spcAft>
                <a:spcPts val="1414"/>
              </a:spcAft>
              <a:buSzPct val="45000"/>
              <a:buFont typeface="StarSymbol"/>
              <a:buNone/>
              <a:defRPr lang="en-AU"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AU"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en-AU"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en-AU"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en-AU"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en-AU"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9pPr>
          </a:lstStyle>
          <a:p>
            <a:pPr lvl="0">
              <a:buNone/>
            </a:pPr>
            <a:r>
              <a:rPr lang="en-AU" sz="2200" i="1">
                <a:latin typeface="Browallia New" pitchFamily="34"/>
                <a:cs typeface="Times New Roman" pitchFamily="16"/>
              </a:rPr>
              <a:t>Hermeneutic Insight</a:t>
            </a:r>
          </a:p>
          <a:p>
            <a:pPr lvl="0" algn="r">
              <a:buNone/>
            </a:pPr>
            <a:r>
              <a:rPr lang="en-US" sz="2000">
                <a:latin typeface="Browallia New" pitchFamily="34"/>
                <a:cs typeface="Times New Roman" pitchFamily="18"/>
              </a:rPr>
              <a:t>Gadamer (1999)</a:t>
            </a:r>
            <a:r>
              <a:rPr lang="en-US" sz="2000" u="sng">
                <a:latin typeface="Browallia New" pitchFamily="34"/>
                <a:cs typeface="Times New Roman" pitchFamily="18"/>
              </a:rPr>
              <a:t> Hermeneutics, religion, and ethics</a:t>
            </a:r>
            <a:r>
              <a:rPr lang="en-US" sz="2000" i="1" u="sng">
                <a:latin typeface="Browallia New" pitchFamily="34"/>
                <a:cs typeface="Times New Roman" pitchFamily="18"/>
              </a:rPr>
              <a:t>    </a:t>
            </a:r>
          </a:p>
          <a:p>
            <a:pPr lvl="0"/>
            <a:r>
              <a:rPr lang="en-AU" sz="2000">
                <a:latin typeface="Browallia New" pitchFamily="34"/>
                <a:cs typeface="Times New Roman" pitchFamily="16"/>
              </a:rPr>
              <a:t>Aristotle through ~ Prohairesis</a:t>
            </a:r>
          </a:p>
          <a:p>
            <a:pPr lvl="0"/>
            <a:r>
              <a:rPr lang="en-AU" sz="2000">
                <a:latin typeface="Browallia New" pitchFamily="34"/>
              </a:rPr>
              <a:t>” the “formation of right convictions and...making right decisions” (Chamberlain,1974)</a:t>
            </a:r>
          </a:p>
          <a:p>
            <a:pPr lvl="0">
              <a:spcAft>
                <a:spcPts val="283"/>
              </a:spcAft>
            </a:pPr>
            <a:r>
              <a:rPr lang="en-AU" sz="2000">
                <a:latin typeface="Browallia New" pitchFamily="34"/>
              </a:rPr>
              <a:t>The manner by which through choice “the orders of reason are brought upon desire so as to change it”</a:t>
            </a:r>
          </a:p>
          <a:p>
            <a:pPr lvl="0">
              <a:spcAft>
                <a:spcPts val="283"/>
              </a:spcAft>
            </a:pPr>
            <a:r>
              <a:rPr lang="en-AU" sz="2000">
                <a:latin typeface="Browallia New" pitchFamily="34"/>
              </a:rPr>
              <a:t>It is Aristotle's term for “the concord of reason and desire” (</a:t>
            </a:r>
            <a:r>
              <a:rPr lang="en-AU" sz="2000">
                <a:latin typeface="Browallia New" pitchFamily="34"/>
                <a:cs typeface="Times New Roman" pitchFamily="16"/>
              </a:rPr>
              <a:t>Gadamer</a:t>
            </a:r>
            <a:r>
              <a:rPr lang="en-AU" sz="2000">
                <a:latin typeface="Browallia New" pitchFamily="34"/>
              </a:rPr>
              <a:t>)</a:t>
            </a:r>
          </a:p>
          <a:p>
            <a:pPr lvl="0">
              <a:spcAft>
                <a:spcPts val="283"/>
              </a:spcAft>
            </a:pPr>
            <a:r>
              <a:rPr lang="en-AU" sz="2000">
                <a:latin typeface="Browallia New" pitchFamily="34"/>
              </a:rPr>
              <a:t>a distinction emerges between the scientific kind–“the mode of being known that depends on having proofs” and a moral version that is answerability or a type of respectful listening that is “participation in the superiority of a knowledge that is recognised to be authoritative...(and) allowing one's own convictions to be co-determined by another”</a:t>
            </a:r>
          </a:p>
          <a:p>
            <a:pPr lvl="0">
              <a:spcAft>
                <a:spcPts val="283"/>
              </a:spcAft>
            </a:pPr>
            <a:r>
              <a:rPr lang="en-AU" sz="2000">
                <a:latin typeface="Browallia New" pitchFamily="34"/>
              </a:rPr>
              <a:t>“</a:t>
            </a:r>
            <a:r>
              <a:rPr lang="en-AU" sz="2000">
                <a:latin typeface="Browallia New" pitchFamily="34"/>
                <a:cs typeface="Times New Roman" pitchFamily="18"/>
              </a:rPr>
              <a:t>what rationality really is, as it operates in the clarity of the practical life of humanity”  and in its expression as </a:t>
            </a:r>
            <a:r>
              <a:rPr lang="en-AU" sz="2000" i="1">
                <a:latin typeface="Browallia New" pitchFamily="34"/>
                <a:cs typeface="Times New Roman" pitchFamily="16"/>
              </a:rPr>
              <a:t>distinguished </a:t>
            </a:r>
            <a:r>
              <a:rPr lang="en-AU" sz="2000">
                <a:latin typeface="Browallia New" pitchFamily="34"/>
                <a:cs typeface="Times New Roman" pitchFamily="16"/>
              </a:rPr>
              <a:t>and </a:t>
            </a:r>
            <a:r>
              <a:rPr lang="en-AU" sz="2000" i="1">
                <a:latin typeface="Browallia New" pitchFamily="34"/>
                <a:cs typeface="Times New Roman" pitchFamily="16"/>
              </a:rPr>
              <a:t>fundamental</a:t>
            </a:r>
            <a:r>
              <a:rPr lang="en-AU" sz="2000">
                <a:latin typeface="Browallia New" pitchFamily="34"/>
                <a:cs typeface="Times New Roman" pitchFamily="16"/>
              </a:rPr>
              <a:t> knowledge, as “the theoretical rationality of science”  </a:t>
            </a:r>
          </a:p>
          <a:p>
            <a:pPr lvl="0">
              <a:spcAft>
                <a:spcPts val="283"/>
              </a:spcAft>
            </a:pPr>
            <a:r>
              <a:rPr lang="en-AU" sz="2000">
                <a:latin typeface="Browallia New" pitchFamily="34"/>
                <a:cs typeface="Times New Roman" pitchFamily="16"/>
              </a:rPr>
              <a:t>the other kind of knowledge” that “life itself is concerned with,” the dianoetic virtues:</a:t>
            </a:r>
            <a:r>
              <a:rPr lang="en-AU" sz="2000" i="1">
                <a:latin typeface="Browallia New" pitchFamily="34"/>
                <a:cs typeface="Times New Roman" pitchFamily="16"/>
              </a:rPr>
              <a:t> techne, episteme, phronesis, nous </a:t>
            </a:r>
            <a:r>
              <a:rPr lang="en-AU" sz="2000">
                <a:latin typeface="Browallia New" pitchFamily="34"/>
                <a:cs typeface="Times New Roman" pitchFamily="16"/>
              </a:rPr>
              <a:t>and</a:t>
            </a:r>
            <a:r>
              <a:rPr lang="en-AU" sz="2000" i="1">
                <a:latin typeface="Browallia New" pitchFamily="34"/>
                <a:cs typeface="Times New Roman" pitchFamily="16"/>
              </a:rPr>
              <a:t> sophia</a:t>
            </a:r>
            <a:r>
              <a:rPr lang="en-AU" sz="2000">
                <a:latin typeface="Browallia New" pitchFamily="34"/>
                <a:cs typeface="Times New Roman" pitchFamily="16"/>
              </a:rPr>
              <a:t>; all “modes of knowing-being or securing the true”</a:t>
            </a:r>
          </a:p>
          <a:p>
            <a:pPr lvl="0">
              <a:spcAft>
                <a:spcPts val="283"/>
              </a:spcAft>
            </a:pPr>
            <a:r>
              <a:rPr lang="en-AU" sz="2000">
                <a:latin typeface="Browallia New" pitchFamily="34"/>
              </a:rPr>
              <a:t>virtuous knowledge: beyond mere acceptance or viewpoint or opinion / reliable and sublime knowledge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40000" y="-360000"/>
            <a:ext cx="9360000" cy="1262160"/>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spcAft>
                <a:spcPts val="394"/>
              </a:spcAft>
              <a:buNone/>
            </a:pPr>
            <a:r>
              <a:rPr lang="en-US" sz="2800" b="1">
                <a:latin typeface="Times New Roman" pitchFamily="18"/>
                <a:cs typeface="Arial" pitchFamily="34"/>
              </a:rPr>
              <a:t>The hermeneutic grounding of the problem</a:t>
            </a:r>
            <a:r>
              <a:rPr lang="en-US" sz="2800" b="1">
                <a:latin typeface="Times New Roman" pitchFamily="18"/>
                <a:cs typeface="Helvetica" pitchFamily="34"/>
              </a:rPr>
              <a:t>  </a:t>
            </a:r>
          </a:p>
        </p:txBody>
      </p:sp>
      <p:sp>
        <p:nvSpPr>
          <p:cNvPr id="3" name="Text Placeholder 2"/>
          <p:cNvSpPr txBox="1">
            <a:spLocks noGrp="1"/>
          </p:cNvSpPr>
          <p:nvPr>
            <p:ph type="body" idx="4294967295"/>
          </p:nvPr>
        </p:nvSpPr>
        <p:spPr>
          <a:xfrm>
            <a:off x="568440" y="1224000"/>
            <a:ext cx="9071640" cy="4661279"/>
          </a:xfrm>
        </p:spPr>
        <p:txBody>
          <a:bodyPr/>
          <a:lstStyle>
            <a:defPPr marL="432000" marR="0" lvl="0" indent="-324000">
              <a:spcBef>
                <a:spcPts val="0"/>
              </a:spcBef>
              <a:spcAft>
                <a:spcPts val="1414"/>
              </a:spcAft>
              <a:buSzPct val="45000"/>
              <a:buFont typeface="StarSymbol"/>
              <a:buNone/>
              <a:defRPr lang="en-AU"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AU"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en-AU"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en-AU"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en-AU"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en-AU"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9pPr>
          </a:lstStyle>
          <a:p>
            <a:pPr lvl="0">
              <a:buNone/>
            </a:pPr>
            <a:r>
              <a:rPr lang="en-AU" sz="2200" i="1">
                <a:latin typeface="Browallia New" pitchFamily="34"/>
                <a:cs typeface="Browallia New" pitchFamily="34"/>
              </a:rPr>
              <a:t>Hermeneutic Insight</a:t>
            </a:r>
          </a:p>
          <a:p>
            <a:pPr lvl="0"/>
            <a:r>
              <a:rPr lang="en-AU" sz="2200">
                <a:latin typeface="Browallia New" pitchFamily="34"/>
              </a:rPr>
              <a:t>differentiation of philosophical text and literary artwork / how both general and expert opinions provide evidence and clarity</a:t>
            </a:r>
          </a:p>
          <a:p>
            <a:pPr lvl="0"/>
            <a:r>
              <a:rPr lang="en-US" sz="2000">
                <a:latin typeface="Browallia New" pitchFamily="34"/>
                <a:cs typeface="Browallia New" pitchFamily="34"/>
              </a:rPr>
              <a:t>“how various influences informed the evolution of philosophical interpretation at different stages” (Baltussen, 2007).</a:t>
            </a:r>
          </a:p>
          <a:p>
            <a:pPr lvl="0"/>
            <a:r>
              <a:rPr lang="en-AU" sz="2000">
                <a:latin typeface="Browallia New" pitchFamily="34"/>
                <a:cs typeface="Browallia New" pitchFamily="34"/>
              </a:rPr>
              <a:t>Plato's </a:t>
            </a:r>
            <a:r>
              <a:rPr lang="en-AU" sz="2000" i="1">
                <a:latin typeface="Browallia New" pitchFamily="34"/>
                <a:cs typeface="Browallia New" pitchFamily="34"/>
              </a:rPr>
              <a:t>parts of the soul: </a:t>
            </a:r>
            <a:r>
              <a:rPr lang="en-AU" sz="2000">
                <a:latin typeface="Browallia New" pitchFamily="34"/>
                <a:cs typeface="Browallia New" pitchFamily="34"/>
              </a:rPr>
              <a:t>how we reconcile subjectively important knowledge and universal truths “the unity of the soul in the plurality of of its members and likewise the unity of the polis, where well-being of the soul as well as that of the city depends on the harmony of voices” (Gadamer)</a:t>
            </a:r>
          </a:p>
          <a:p>
            <a:pPr lvl="0"/>
            <a:r>
              <a:rPr lang="en-AU" sz="2000">
                <a:latin typeface="Browallia New" pitchFamily="34"/>
              </a:rPr>
              <a:t>prohairesis (right balance of reason and desire): is an efficient but not the final cause (Chamberlain)</a:t>
            </a:r>
          </a:p>
          <a:p>
            <a:pPr lvl="0"/>
            <a:r>
              <a:rPr lang="en-AU" sz="2000">
                <a:latin typeface="Browallia New" pitchFamily="34"/>
                <a:cs typeface="Browallia New" pitchFamily="34"/>
              </a:rPr>
              <a:t>Gadamer: </a:t>
            </a:r>
            <a:r>
              <a:rPr lang="en-AU" sz="2000" i="1">
                <a:latin typeface="Browallia New" pitchFamily="34"/>
                <a:cs typeface="Browallia New" pitchFamily="34"/>
              </a:rPr>
              <a:t>the integral</a:t>
            </a:r>
            <a:r>
              <a:rPr lang="en-AU" sz="2000">
                <a:latin typeface="Browallia New" pitchFamily="34"/>
                <a:cs typeface="Browallia New" pitchFamily="34"/>
              </a:rPr>
              <a:t> and </a:t>
            </a:r>
            <a:r>
              <a:rPr lang="en-AU" sz="2000" i="1">
                <a:latin typeface="Browallia New" pitchFamily="34"/>
                <a:cs typeface="Browallia New" pitchFamily="34"/>
              </a:rPr>
              <a:t>the possible</a:t>
            </a:r>
          </a:p>
          <a:p>
            <a:pPr lvl="0"/>
            <a:r>
              <a:rPr lang="en-AU" sz="2000">
                <a:latin typeface="Browallia New" pitchFamily="34"/>
                <a:cs typeface="Browallia New" pitchFamily="34"/>
              </a:rPr>
              <a:t>Aristotle/Gadamer: differentiation of</a:t>
            </a:r>
            <a:r>
              <a:rPr lang="en-AU" sz="2000" i="1">
                <a:latin typeface="Browallia New" pitchFamily="34"/>
                <a:cs typeface="Browallia New" pitchFamily="34"/>
              </a:rPr>
              <a:t> phronesis (guide to practice)</a:t>
            </a:r>
            <a:r>
              <a:rPr lang="en-AU" sz="2000">
                <a:latin typeface="Browallia New" pitchFamily="34"/>
                <a:cs typeface="Browallia New" pitchFamily="34"/>
              </a:rPr>
              <a:t> from the other forms of knowing (theoretical knowledge or cognitively dominated production and manual skill)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40000" y="357840"/>
            <a:ext cx="9071640" cy="722159"/>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spcAft>
                <a:spcPts val="394"/>
              </a:spcAft>
              <a:buNone/>
            </a:pPr>
            <a:r>
              <a:rPr lang="en-US" sz="2800" b="1">
                <a:latin typeface="Times New Roman" pitchFamily="18"/>
                <a:cs typeface="Arial" pitchFamily="34"/>
              </a:rPr>
              <a:t>The hermeneutic grounding  of the problem</a:t>
            </a:r>
          </a:p>
        </p:txBody>
      </p:sp>
      <p:sp>
        <p:nvSpPr>
          <p:cNvPr id="3" name="Text Placeholder 2"/>
          <p:cNvSpPr txBox="1">
            <a:spLocks noGrp="1"/>
          </p:cNvSpPr>
          <p:nvPr>
            <p:ph type="body" idx="4294967295"/>
          </p:nvPr>
        </p:nvSpPr>
        <p:spPr>
          <a:xfrm>
            <a:off x="483120" y="1088280"/>
            <a:ext cx="9180000" cy="6265799"/>
          </a:xfrm>
        </p:spPr>
        <p:txBody>
          <a:bodyPr/>
          <a:lstStyle>
            <a:defPPr marL="432000" marR="0" lvl="0" indent="-324000">
              <a:spcBef>
                <a:spcPts val="0"/>
              </a:spcBef>
              <a:spcAft>
                <a:spcPts val="1414"/>
              </a:spcAft>
              <a:buSzPct val="45000"/>
              <a:buFont typeface="StarSymbol"/>
              <a:buNone/>
              <a:defRPr lang="en-AU"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AU"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en-AU"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en-AU"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en-AU"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en-AU"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9pPr>
          </a:lstStyle>
          <a:p>
            <a:pPr lvl="0" algn="r">
              <a:buNone/>
            </a:pPr>
            <a:r>
              <a:rPr lang="en-US" sz="1800" i="1">
                <a:latin typeface="Browallia New" pitchFamily="34"/>
                <a:cs typeface="Times New Roman" pitchFamily="18"/>
              </a:rPr>
              <a:t>Betti: </a:t>
            </a:r>
            <a:r>
              <a:rPr lang="en-US" sz="1800" i="1" u="sng">
                <a:latin typeface="Browallia New" pitchFamily="34"/>
                <a:cs typeface="Browallia New" pitchFamily="34"/>
              </a:rPr>
              <a:t>Hermeneutics as the general methodology of the Geisteswissenschaften</a:t>
            </a:r>
          </a:p>
          <a:p>
            <a:pPr lvl="0"/>
            <a:r>
              <a:rPr lang="en-US" sz="2000" i="1">
                <a:latin typeface="Browallia New" pitchFamily="34"/>
                <a:cs typeface="Times New Roman" pitchFamily="18"/>
              </a:rPr>
              <a:t>interpretative guidelines, or canons, that reveal “the hermeneutic autonomy of the object”</a:t>
            </a:r>
          </a:p>
          <a:p>
            <a:pPr lvl="0"/>
            <a:r>
              <a:rPr lang="en-US" sz="2000" i="1">
                <a:latin typeface="Browallia New" pitchFamily="34"/>
                <a:cs typeface="Times New Roman" pitchFamily="18"/>
              </a:rPr>
              <a:t>meaning (or sense) “should not be inferred but extracted”</a:t>
            </a:r>
          </a:p>
          <a:p>
            <a:pPr lvl="0"/>
            <a:r>
              <a:rPr lang="en-US" sz="2000" i="1">
                <a:latin typeface="Browallia New" pitchFamily="34"/>
                <a:cs typeface="Times New Roman" pitchFamily="18"/>
              </a:rPr>
              <a:t>meaning-full forms = autonomous, = own logic of development,  should be judged in relation to the standards immanent in the original intention = “coherence of meaning (principle of totality)”</a:t>
            </a:r>
          </a:p>
          <a:p>
            <a:pPr lvl="0"/>
            <a:r>
              <a:rPr lang="en-US" sz="2000" i="1">
                <a:latin typeface="Browallia New" pitchFamily="34"/>
                <a:cs typeface="Times New Roman" pitchFamily="18"/>
              </a:rPr>
              <a:t>clarity = the unity from individual parts  = interdependence of signification and coherence</a:t>
            </a:r>
          </a:p>
          <a:p>
            <a:pPr lvl="0"/>
            <a:r>
              <a:rPr lang="en-US" sz="2000" i="1">
                <a:latin typeface="Browallia New" pitchFamily="34"/>
                <a:cs typeface="Times New Roman" pitchFamily="18"/>
              </a:rPr>
              <a:t>problematic = the perceiving mind and object=difficult reality of objectivity = “understanding in general”</a:t>
            </a:r>
          </a:p>
          <a:p>
            <a:pPr lvl="0"/>
            <a:r>
              <a:rPr lang="en-US" sz="2000" i="1">
                <a:latin typeface="Browallia New" pitchFamily="34"/>
                <a:cs typeface="Times New Roman" pitchFamily="18"/>
              </a:rPr>
              <a:t>the meaning-inferring activity = different to interpretation=respect for values of other people = doing justice to “the living community of minds”</a:t>
            </a:r>
          </a:p>
          <a:p>
            <a:pPr lvl="0"/>
            <a:r>
              <a:rPr lang="en-US" sz="2000" i="1">
                <a:latin typeface="Browallia New" pitchFamily="34"/>
                <a:cs typeface="Browallia New" pitchFamily="34"/>
              </a:rPr>
              <a:t>not, for Betti, “beyond historical time” = “history can never provide the framework around which eschatological events can crystallise”</a:t>
            </a:r>
          </a:p>
          <a:p>
            <a:pPr lvl="0"/>
            <a:r>
              <a:rPr lang="en-US" sz="2000" i="1">
                <a:latin typeface="Browallia New" pitchFamily="34"/>
                <a:cs typeface="Times New Roman" pitchFamily="18"/>
              </a:rPr>
              <a:t>the art of understanding expressions of life fixed in writing is really a search for a general understanding of life</a:t>
            </a:r>
          </a:p>
          <a:p>
            <a:pPr lvl="0">
              <a:buNone/>
            </a:pPr>
            <a:endParaRPr lang="en-US" sz="1000">
              <a:latin typeface="Times New Roman" pitchFamily="18"/>
              <a:cs typeface="Times New Roman" pitchFamily="18"/>
            </a:endParaRPr>
          </a:p>
          <a:p>
            <a:pPr lvl="0">
              <a:buNone/>
            </a:pPr>
            <a:endParaRPr lang="en-US" sz="1000">
              <a:latin typeface="Times New Roman" pitchFamily="18"/>
              <a:cs typeface="Times New Roman" pitchFamily="18"/>
            </a:endParaRPr>
          </a:p>
          <a:p>
            <a:pPr lvl="0">
              <a:buNone/>
            </a:pPr>
            <a:endParaRPr lang="en-US" sz="1000">
              <a:latin typeface="Times New Roman" pitchFamily="18"/>
              <a:cs typeface="Times New Roman" pitchFamily="1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03999" y="301320"/>
            <a:ext cx="9071640" cy="77868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spcAft>
                <a:spcPts val="394"/>
              </a:spcAft>
              <a:buNone/>
            </a:pPr>
            <a:r>
              <a:rPr lang="en-US" sz="2800" b="1">
                <a:latin typeface="Times New Roman" pitchFamily="18"/>
                <a:cs typeface="Arial" pitchFamily="34"/>
              </a:rPr>
              <a:t>The hermeneutic grounding  of the problem</a:t>
            </a:r>
          </a:p>
        </p:txBody>
      </p:sp>
      <p:sp>
        <p:nvSpPr>
          <p:cNvPr id="3" name="Text Placeholder 2"/>
          <p:cNvSpPr txBox="1">
            <a:spLocks noGrp="1"/>
          </p:cNvSpPr>
          <p:nvPr>
            <p:ph type="body" idx="4294967295"/>
          </p:nvPr>
        </p:nvSpPr>
        <p:spPr>
          <a:xfrm>
            <a:off x="360000" y="1080000"/>
            <a:ext cx="9071640" cy="6829200"/>
          </a:xfrm>
        </p:spPr>
        <p:txBody>
          <a:bodyPr/>
          <a:lstStyle>
            <a:defPPr marL="432000" marR="0" lvl="0" indent="-324000">
              <a:spcBef>
                <a:spcPts val="0"/>
              </a:spcBef>
              <a:spcAft>
                <a:spcPts val="1414"/>
              </a:spcAft>
              <a:buSzPct val="45000"/>
              <a:buFont typeface="StarSymbol"/>
              <a:buNone/>
              <a:defRPr lang="en-AU"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AU"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en-AU"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en-AU"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en-AU"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en-AU"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9pPr>
          </a:lstStyle>
          <a:p>
            <a:pPr lvl="0"/>
            <a:r>
              <a:rPr lang="en-AU" sz="2000">
                <a:latin typeface="Browallia New" pitchFamily="34"/>
              </a:rPr>
              <a:t>non-historical meaning-inference = the result?= “knowledge of history and self-knowledge would correspond to one another”</a:t>
            </a:r>
          </a:p>
          <a:p>
            <a:pPr lvl="0"/>
            <a:r>
              <a:rPr lang="en-AU" sz="2000">
                <a:latin typeface="Browallia New" pitchFamily="34"/>
              </a:rPr>
              <a:t>Betti toys with the idea that historicality is more than the human interpretative capacity it alone enables the inference of meaning to take place.</a:t>
            </a:r>
          </a:p>
          <a:p>
            <a:pPr lvl="0"/>
            <a:r>
              <a:rPr lang="en-AU" sz="2000">
                <a:latin typeface="Browallia New" pitchFamily="34"/>
              </a:rPr>
              <a:t>in this kind of understanding the traditional opposition between the understanding subject and the object understood vanishes. Only as a participant and as...an historical Being can the historian understand history.</a:t>
            </a:r>
          </a:p>
          <a:p>
            <a:pPr lvl="0"/>
            <a:r>
              <a:rPr lang="en-AU" sz="2000">
                <a:latin typeface="Browallia New" pitchFamily="34"/>
              </a:rPr>
              <a:t>Betti aims to refute this: it negates objectivity = shifts meaning to suppose that “the hermeneutical process of historical interpretation” corresponds with “situationally determined meaning-inference.</a:t>
            </a:r>
          </a:p>
          <a:p>
            <a:pPr lvl="0"/>
            <a:r>
              <a:rPr lang="en-AU" sz="2000">
                <a:latin typeface="Browallia New" pitchFamily="34"/>
              </a:rPr>
              <a:t>mistakes “a condition for the possibility with the object of that process”</a:t>
            </a:r>
          </a:p>
          <a:p>
            <a:pPr lvl="0"/>
            <a:r>
              <a:rPr lang="en-AU" sz="2000">
                <a:latin typeface="Browallia New" pitchFamily="34"/>
              </a:rPr>
              <a:t>leads to the removal of the “canon of the hermeneutical autonomy of the object...from the work of the historian”.</a:t>
            </a:r>
          </a:p>
          <a:p>
            <a:pPr lvl="0"/>
            <a:r>
              <a:rPr lang="en-AU" sz="2000">
                <a:latin typeface="Browallia New" pitchFamily="34"/>
              </a:rPr>
              <a:t>self-satisficing, exegetical use of texts that only confirm opinions, needs balancing = by radical disclosure (of the forestructure of understanding and thus our presuppositions) = there may be something within the text that “we could not know by ourselves and which exists independently of our meaning-inference” (ibid).</a:t>
            </a:r>
          </a:p>
          <a:p>
            <a:pPr lvl="0"/>
            <a:r>
              <a:rPr lang="en-AU" sz="2000">
                <a:latin typeface="Browallia New" pitchFamily="34"/>
              </a:rPr>
              <a:t>a subjectivist position confounds interpretation and meaning-inference = “putting into doubt the objectivity of the result of interpretative procedures in all the human sciences”</a:t>
            </a:r>
          </a:p>
          <a:p>
            <a:pPr lvl="0"/>
            <a:r>
              <a:rPr lang="en-AU" sz="2000">
                <a:latin typeface="Browallia New" pitchFamily="34"/>
              </a:rPr>
              <a:t>demarcation of  where objectivity might lie+ how we “evidence...the epistemological conditions of its possibility” (ibid).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68360" y="180000"/>
            <a:ext cx="9071640" cy="126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spcAft>
                <a:spcPts val="394"/>
              </a:spcAft>
              <a:buNone/>
            </a:pPr>
            <a:r>
              <a:rPr lang="en-US" sz="2800" b="1">
                <a:latin typeface="Arial" pitchFamily="34"/>
                <a:cs typeface="Arial" pitchFamily="34"/>
              </a:rPr>
              <a:t>Placing the knowledge organisation task within a civil society context</a:t>
            </a:r>
          </a:p>
        </p:txBody>
      </p:sp>
      <p:sp>
        <p:nvSpPr>
          <p:cNvPr id="3" name="Text Placeholder 2"/>
          <p:cNvSpPr txBox="1">
            <a:spLocks noGrp="1"/>
          </p:cNvSpPr>
          <p:nvPr>
            <p:ph type="body" idx="4294967295"/>
          </p:nvPr>
        </p:nvSpPr>
        <p:spPr>
          <a:xfrm>
            <a:off x="540000" y="1478879"/>
            <a:ext cx="9071640" cy="5518440"/>
          </a:xfrm>
        </p:spPr>
        <p:txBody>
          <a:bodyPr/>
          <a:lstStyle>
            <a:defPPr marL="432000" marR="0" lvl="0" indent="-324000">
              <a:spcBef>
                <a:spcPts val="0"/>
              </a:spcBef>
              <a:spcAft>
                <a:spcPts val="1414"/>
              </a:spcAft>
              <a:buSzPct val="45000"/>
              <a:buFont typeface="StarSymbol"/>
              <a:buNone/>
              <a:defRPr lang="en-AU"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AU"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en-AU"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en-AU"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en-AU"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en-AU"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9pPr>
          </a:lstStyle>
          <a:p>
            <a:pPr lvl="0"/>
            <a:r>
              <a:rPr lang="en-AU" sz="2000">
                <a:latin typeface="Browallia New" pitchFamily="34"/>
              </a:rPr>
              <a:t>public (or civil society) libraries have changed in many parts of the world to such an extent that the mission to provide mutual support to afford expensive reading materials is much diminished. What remains is a cultural relevance that is characterised by a strongly civic and educational veneer.</a:t>
            </a:r>
          </a:p>
          <a:p>
            <a:pPr lvl="0"/>
            <a:r>
              <a:rPr lang="en-AU" sz="2000">
                <a:latin typeface="Browallia New" pitchFamily="34"/>
              </a:rPr>
              <a:t>re-conceptualising civil society libraries for their civic and educational purpose creates a foundation to build collections that better fit the changed milieu.  The civil society setting of the public library:  a combined context of meanings (Roginsky &amp; Shortall, 2009) which ranges from:</a:t>
            </a:r>
          </a:p>
          <a:p>
            <a:pPr lvl="0">
              <a:buNone/>
            </a:pPr>
            <a:r>
              <a:rPr lang="en-AU" sz="2000">
                <a:latin typeface="Browallia New" pitchFamily="34"/>
              </a:rPr>
              <a:t>        informal networks / the</a:t>
            </a:r>
            <a:r>
              <a:rPr lang="en-AU" sz="2000" i="1">
                <a:latin typeface="Browallia New" pitchFamily="34"/>
              </a:rPr>
              <a:t> third sphere </a:t>
            </a:r>
            <a:r>
              <a:rPr lang="en-AU" sz="2000">
                <a:latin typeface="Browallia New" pitchFamily="34"/>
              </a:rPr>
              <a:t>of non-state and non-market activity / a </a:t>
            </a:r>
            <a:r>
              <a:rPr lang="en-AU" sz="2000" i="1">
                <a:latin typeface="Browallia New" pitchFamily="34"/>
              </a:rPr>
              <a:t>self-regulating universe</a:t>
            </a:r>
          </a:p>
          <a:p>
            <a:pPr lvl="0"/>
            <a:r>
              <a:rPr lang="en-AU" sz="2000">
                <a:latin typeface="Browallia New" pitchFamily="34"/>
              </a:rPr>
              <a:t>we are better placed to unravel the more legitimate questions that we are called upon to answer.</a:t>
            </a:r>
          </a:p>
          <a:p>
            <a:pPr lvl="0"/>
            <a:r>
              <a:rPr lang="en-AU" sz="2000">
                <a:latin typeface="Browallia New" pitchFamily="34"/>
              </a:rPr>
              <a:t>research into the civil society context of the public library exists (Kranich, 2003) but hasn't sought to answer such questions as:</a:t>
            </a:r>
          </a:p>
          <a:p>
            <a:pPr lvl="0"/>
            <a:r>
              <a:rPr lang="en-AU" sz="2000">
                <a:latin typeface="Browallia New" pitchFamily="34"/>
              </a:rPr>
              <a:t>what kinds of domain knowledge fits a sector that  has interests outside of those of the state, the academy and the market but is reflective of broadly democratic and shared moral values?</a:t>
            </a:r>
          </a:p>
          <a:p>
            <a:pPr lvl="0"/>
            <a:r>
              <a:rPr lang="en-AU" sz="2000">
                <a:latin typeface="Browallia New" pitchFamily="34"/>
              </a:rPr>
              <a:t>what among the numerous topical possibilities that might be represented in a civil society library, is indispensable, and why?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40000" y="-360000"/>
            <a:ext cx="9071640" cy="1262160"/>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spcAft>
                <a:spcPts val="394"/>
              </a:spcAft>
              <a:buNone/>
            </a:pPr>
            <a:r>
              <a:rPr lang="en-US" sz="2800" b="1">
                <a:latin typeface="Arial" pitchFamily="34"/>
                <a:cs typeface="Arial" pitchFamily="34"/>
              </a:rPr>
              <a:t>Scientific knowledge in civil society libraries</a:t>
            </a:r>
          </a:p>
        </p:txBody>
      </p:sp>
      <p:sp>
        <p:nvSpPr>
          <p:cNvPr id="3" name="Text Placeholder 2"/>
          <p:cNvSpPr txBox="1">
            <a:spLocks noGrp="1"/>
          </p:cNvSpPr>
          <p:nvPr>
            <p:ph type="body" idx="4294967295"/>
          </p:nvPr>
        </p:nvSpPr>
        <p:spPr>
          <a:xfrm>
            <a:off x="540000" y="900000"/>
            <a:ext cx="9071640" cy="5679360"/>
          </a:xfrm>
        </p:spPr>
        <p:txBody>
          <a:bodyPr/>
          <a:lstStyle>
            <a:defPPr marL="432000" marR="0" lvl="0" indent="-324000">
              <a:spcBef>
                <a:spcPts val="0"/>
              </a:spcBef>
              <a:spcAft>
                <a:spcPts val="1414"/>
              </a:spcAft>
              <a:buSzPct val="45000"/>
              <a:buFont typeface="StarSymbol"/>
              <a:buNone/>
              <a:defRPr lang="en-AU"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AU"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en-AU"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en-AU"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en-AU"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en-AU"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9pPr>
          </a:lstStyle>
          <a:p>
            <a:pPr lvl="0"/>
            <a:r>
              <a:rPr lang="en-AU" sz="2000">
                <a:latin typeface="Browallia New" pitchFamily="34"/>
              </a:rPr>
              <a:t>the subject view of relevance plays a significant part in how we structure the lifeworld, in the communication of knowledge and in scientific method (</a:t>
            </a:r>
            <a:r>
              <a:rPr lang="en-AU" sz="1400">
                <a:latin typeface="Times New Roman" pitchFamily="18"/>
                <a:cs typeface="Times New Roman" pitchFamily="18"/>
              </a:rPr>
              <a:t>Sara</a:t>
            </a:r>
            <a:r>
              <a:rPr lang="en-US" sz="1400">
                <a:latin typeface="Times New Roman" pitchFamily="18"/>
                <a:cs typeface="Times New Roman" pitchFamily="18"/>
              </a:rPr>
              <a:t>č</a:t>
            </a:r>
            <a:r>
              <a:rPr lang="en-AU" sz="1400">
                <a:latin typeface="Times New Roman" pitchFamily="18"/>
                <a:cs typeface="Times New Roman" pitchFamily="18"/>
              </a:rPr>
              <a:t>ević</a:t>
            </a:r>
            <a:r>
              <a:rPr lang="en-AU" sz="2000">
                <a:latin typeface="Browallia New" pitchFamily="34"/>
              </a:rPr>
              <a:t>, 1975; Hjørland and Albrechtsen, 1995).</a:t>
            </a:r>
          </a:p>
          <a:p>
            <a:pPr lvl="0">
              <a:buNone/>
            </a:pPr>
            <a:r>
              <a:rPr lang="en-AU" sz="2000" i="1">
                <a:latin typeface="Browallia New" pitchFamily="34"/>
              </a:rPr>
              <a:t>Within the context of the civil society library</a:t>
            </a:r>
          </a:p>
          <a:p>
            <a:pPr lvl="0"/>
            <a:r>
              <a:rPr lang="en-AU" sz="2000">
                <a:latin typeface="Browallia New" pitchFamily="34"/>
              </a:rPr>
              <a:t>scientific knowledge straddles a chasm between complexity and necessity</a:t>
            </a:r>
          </a:p>
          <a:p>
            <a:pPr lvl="0"/>
            <a:r>
              <a:rPr lang="en-AU" sz="2000">
                <a:latin typeface="Browallia New" pitchFamily="34"/>
              </a:rPr>
              <a:t>complexity prohibits detailed treatment of any particular subject</a:t>
            </a:r>
          </a:p>
          <a:p>
            <a:pPr lvl="0"/>
            <a:r>
              <a:rPr lang="en-AU" sz="2000">
                <a:latin typeface="Browallia New" pitchFamily="34"/>
              </a:rPr>
              <a:t>intrinsically for civic and educational purposes, some representation of science (and its methods) is needed.</a:t>
            </a:r>
          </a:p>
          <a:p>
            <a:pPr lvl="0">
              <a:buNone/>
            </a:pPr>
            <a:r>
              <a:rPr lang="en-AU" sz="2000" i="1">
                <a:latin typeface="Browallia New" pitchFamily="34"/>
              </a:rPr>
              <a:t>How to conceptualise the collection that handles scientific knowledge</a:t>
            </a:r>
          </a:p>
          <a:p>
            <a:pPr lvl="0"/>
            <a:r>
              <a:rPr lang="en-AU" sz="2000">
                <a:latin typeface="Browallia New" pitchFamily="34"/>
              </a:rPr>
              <a:t>the recompense offered for an adumbration of the depth of subject coverage is that this domain should always be accorded the first priority in any consideration of a core collection.</a:t>
            </a:r>
          </a:p>
          <a:p>
            <a:pPr lvl="0"/>
            <a:r>
              <a:rPr lang="en-AU" sz="2000">
                <a:latin typeface="Browallia New" pitchFamily="34"/>
              </a:rPr>
              <a:t>scientific knowledge has an important collateral role:</a:t>
            </a:r>
          </a:p>
          <a:p>
            <a:pPr lvl="0"/>
            <a:r>
              <a:rPr lang="en-AU" sz="2000">
                <a:latin typeface="Browallia New" pitchFamily="34"/>
              </a:rPr>
              <a:t>“scientific disciplines can be regarded as social devices [facilitating]...the analysis and reduction of raw information to assimilated knowledge” (Garvey and Griffith, 1972).</a:t>
            </a:r>
          </a:p>
          <a:p>
            <a:pPr lvl="0">
              <a:buNone/>
            </a:pPr>
            <a:endParaRPr lang="en-AU" sz="1800">
              <a:latin typeface="Times New Roman" pitchFamily="1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40000" y="0"/>
            <a:ext cx="9396000" cy="10800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spcAft>
                <a:spcPts val="394"/>
              </a:spcAft>
              <a:buNone/>
            </a:pPr>
            <a:r>
              <a:rPr lang="en-US" sz="2800" b="1">
                <a:latin typeface="Arial" pitchFamily="34"/>
                <a:cs typeface="Arial" pitchFamily="34"/>
              </a:rPr>
              <a:t>Contextualising the realm of non-scientific knowledge</a:t>
            </a:r>
          </a:p>
        </p:txBody>
      </p:sp>
      <p:sp>
        <p:nvSpPr>
          <p:cNvPr id="3" name="Text Placeholder 2"/>
          <p:cNvSpPr txBox="1">
            <a:spLocks noGrp="1"/>
          </p:cNvSpPr>
          <p:nvPr>
            <p:ph type="body" idx="4294967295"/>
          </p:nvPr>
        </p:nvSpPr>
        <p:spPr>
          <a:xfrm>
            <a:off x="540000" y="720000"/>
            <a:ext cx="9071640" cy="6600600"/>
          </a:xfrm>
        </p:spPr>
        <p:txBody>
          <a:bodyPr/>
          <a:lstStyle>
            <a:defPPr marL="432000" marR="0" lvl="0" indent="-324000">
              <a:spcBef>
                <a:spcPts val="0"/>
              </a:spcBef>
              <a:spcAft>
                <a:spcPts val="1414"/>
              </a:spcAft>
              <a:buSzPct val="45000"/>
              <a:buFont typeface="StarSymbol"/>
              <a:buNone/>
              <a:defRPr lang="en-AU"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AU"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en-AU"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en-AU"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en-AU"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en-AU"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AU" sz="2000" b="0" i="0" u="none" strike="noStrike" kern="1200">
                <a:ln>
                  <a:noFill/>
                </a:ln>
                <a:latin typeface="Arial" pitchFamily="18"/>
                <a:ea typeface="Microsoft YaHei" pitchFamily="2"/>
                <a:cs typeface="Mangal" pitchFamily="2"/>
              </a:defRPr>
            </a:lvl9pPr>
          </a:lstStyle>
          <a:p>
            <a:pPr marL="720000" lvl="0" indent="0">
              <a:buNone/>
            </a:pPr>
            <a:endParaRPr lang="en-AU" sz="2000">
              <a:latin typeface="Browallia New" pitchFamily="34"/>
              <a:cs typeface="Times New Roman" pitchFamily="16"/>
            </a:endParaRPr>
          </a:p>
          <a:p>
            <a:pPr lvl="0">
              <a:spcAft>
                <a:spcPts val="283"/>
              </a:spcAft>
            </a:pPr>
            <a:r>
              <a:rPr lang="en-AU" sz="2000">
                <a:latin typeface="Browallia New" pitchFamily="34"/>
                <a:cs typeface="Times New Roman" pitchFamily="16"/>
              </a:rPr>
              <a:t>creating concepts that fit into an elementary structuring of  knowledge is fraught with difficulty.</a:t>
            </a:r>
          </a:p>
          <a:p>
            <a:pPr lvl="0">
              <a:spcAft>
                <a:spcPts val="283"/>
              </a:spcAft>
            </a:pPr>
            <a:r>
              <a:rPr lang="en-AU" sz="2000">
                <a:latin typeface="Browallia New" pitchFamily="34"/>
                <a:cs typeface="Times New Roman" pitchFamily="16"/>
              </a:rPr>
              <a:t>despite this, the “validation of an elementary theory of knowledge interaction” (Smiraglia and Van den Heuvel 2013), should be attempted.</a:t>
            </a:r>
          </a:p>
          <a:p>
            <a:pPr lvl="0">
              <a:spcAft>
                <a:spcPts val="283"/>
              </a:spcAft>
            </a:pPr>
            <a:r>
              <a:rPr lang="en-AU" sz="2000">
                <a:latin typeface="Browallia New" pitchFamily="34"/>
                <a:cs typeface="Times New Roman" pitchFamily="16"/>
              </a:rPr>
              <a:t>shifting focus to interaction, rather than organisation, allows us to see    “how the nature and behaviour of knowledge unities...formulate an alternative to a universal classificatory order”</a:t>
            </a:r>
            <a:r>
              <a:rPr lang="en-AU" sz="2000" i="1">
                <a:latin typeface="Browallia New" pitchFamily="34"/>
                <a:cs typeface="Times New Roman" pitchFamily="16"/>
              </a:rPr>
              <a:t> </a:t>
            </a:r>
            <a:r>
              <a:rPr lang="en-AU" sz="2000">
                <a:latin typeface="Browallia New" pitchFamily="34"/>
                <a:cs typeface="Times New Roman" pitchFamily="16"/>
              </a:rPr>
              <a:t>(ibid).</a:t>
            </a:r>
          </a:p>
          <a:p>
            <a:pPr lvl="0">
              <a:spcAft>
                <a:spcPts val="283"/>
              </a:spcAft>
            </a:pPr>
            <a:r>
              <a:rPr lang="en-AU" sz="2000">
                <a:latin typeface="Browallia New" pitchFamily="34"/>
                <a:cs typeface="Times New Roman" pitchFamily="16"/>
              </a:rPr>
              <a:t>civil society libraries: a more appropriate approach to non-scientific knowledge can be outlined than the current diffuse system that is based on either classificatory or use-based criteria.</a:t>
            </a:r>
          </a:p>
          <a:p>
            <a:pPr marL="18360" lvl="0" indent="0">
              <a:spcAft>
                <a:spcPts val="283"/>
              </a:spcAft>
            </a:pPr>
            <a:r>
              <a:rPr lang="en-AU" sz="2000">
                <a:latin typeface="Browallia New" pitchFamily="34"/>
                <a:cs typeface="Times New Roman" pitchFamily="16"/>
              </a:rPr>
              <a:t>divides all non-scientific knowledge into either </a:t>
            </a:r>
            <a:r>
              <a:rPr lang="en-AU" sz="2000" i="1">
                <a:latin typeface="Browallia New" pitchFamily="34"/>
                <a:cs typeface="Browallia New" pitchFamily="34"/>
              </a:rPr>
              <a:t>humanitas</a:t>
            </a:r>
            <a:r>
              <a:rPr lang="en-AU" sz="2000">
                <a:latin typeface="Browallia New" pitchFamily="34"/>
                <a:cs typeface="Times New Roman" pitchFamily="16"/>
              </a:rPr>
              <a:t> or </a:t>
            </a:r>
            <a:r>
              <a:rPr lang="en-AU" sz="2000" i="1">
                <a:latin typeface="Browallia New" pitchFamily="34"/>
                <a:cs typeface="Browallia New" pitchFamily="34"/>
              </a:rPr>
              <a:t>techne</a:t>
            </a:r>
          </a:p>
          <a:p>
            <a:pPr marL="18360" lvl="0" indent="0">
              <a:spcAft>
                <a:spcPts val="283"/>
              </a:spcAft>
              <a:buNone/>
            </a:pPr>
            <a:r>
              <a:rPr lang="en-AU" sz="2000" i="1">
                <a:latin typeface="Browallia New" pitchFamily="34"/>
                <a:cs typeface="Browallia New" pitchFamily="34"/>
              </a:rPr>
              <a:t>  Humanitas</a:t>
            </a:r>
          </a:p>
          <a:p>
            <a:pPr lvl="0">
              <a:spcAft>
                <a:spcPts val="283"/>
              </a:spcAft>
            </a:pPr>
            <a:r>
              <a:rPr lang="en-AU" sz="2000">
                <a:latin typeface="Browallia New" pitchFamily="34"/>
                <a:cs typeface="Times New Roman" pitchFamily="16"/>
              </a:rPr>
              <a:t>concept allows the capture of a broader range of materials, subject areas and ideas than what we would ordinarily include in the concept of humanities.</a:t>
            </a:r>
          </a:p>
          <a:p>
            <a:pPr lvl="0">
              <a:spcAft>
                <a:spcPts val="283"/>
              </a:spcAft>
            </a:pPr>
            <a:r>
              <a:rPr lang="en-AU" sz="2000">
                <a:latin typeface="Browallia New" pitchFamily="34"/>
                <a:cs typeface="Browallia New" pitchFamily="34"/>
              </a:rPr>
              <a:t>points to how the concept broadly encompasses a recognition of a desire for self-knowledge–it focuses more on the</a:t>
            </a:r>
            <a:r>
              <a:rPr lang="en-AU" sz="2000" i="1">
                <a:latin typeface="Browallia New" pitchFamily="34"/>
                <a:cs typeface="Browallia New" pitchFamily="34"/>
              </a:rPr>
              <a:t> enculturing</a:t>
            </a:r>
            <a:r>
              <a:rPr lang="en-AU" sz="2000">
                <a:latin typeface="Browallia New" pitchFamily="34"/>
                <a:cs typeface="Browallia New" pitchFamily="34"/>
              </a:rPr>
              <a:t> of the human being and encompasses an applied literary, historical and philosophical inquiry in a way that humanities, with its encyclopaedic Aristotelian/Scholastic tendency is less oriented toward</a:t>
            </a:r>
          </a:p>
          <a:p>
            <a:pPr lvl="0">
              <a:spcAft>
                <a:spcPts val="283"/>
              </a:spcAft>
            </a:pPr>
            <a:r>
              <a:rPr lang="en-AU" sz="2000">
                <a:latin typeface="Browallia New" pitchFamily="34"/>
                <a:cs typeface="Browallia New" pitchFamily="34"/>
              </a:rPr>
              <a:t>humanitas might best be seen as a more  ontologically-grounded expression of the humanities</a:t>
            </a:r>
            <a:r>
              <a:rPr lang="en-AU" sz="2000">
                <a:latin typeface="Browallia New" pitchFamily="34"/>
                <a:cs typeface="Times New Roman" pitchFamily="18"/>
              </a:rPr>
              <a:t>.</a:t>
            </a:r>
          </a:p>
          <a:p>
            <a:pPr lvl="0">
              <a:spcAft>
                <a:spcPts val="283"/>
              </a:spcAft>
              <a:buNone/>
            </a:pPr>
            <a:endParaRPr lang="en-AU" sz="2000">
              <a:latin typeface="Browallia New" pitchFamily="34"/>
              <a:cs typeface="Times New Roman" pitchFamily="16"/>
            </a:endParaRPr>
          </a:p>
          <a:p>
            <a:pPr lvl="0">
              <a:spcAft>
                <a:spcPts val="283"/>
              </a:spcAft>
              <a:buNone/>
            </a:pPr>
            <a:endParaRPr lang="en-AU" sz="2000">
              <a:latin typeface="Browallia New" pitchFamily="34"/>
              <a:cs typeface="Times New Roman" pitchFamily="16"/>
            </a:endParaRPr>
          </a:p>
          <a:p>
            <a:pPr lvl="0">
              <a:buNone/>
            </a:pPr>
            <a:endParaRPr lang="en-AU" sz="2000">
              <a:latin typeface="Browallia New" pitchFamily="34"/>
              <a:cs typeface="Times New Roman" pitchFamily="16"/>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3869</TotalTime>
  <Words>3244</Words>
  <Application>Microsoft Office PowerPoint</Application>
  <PresentationFormat>On-screen Show (4:3)</PresentationFormat>
  <Paragraphs>165</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vt:lpstr>
      <vt:lpstr>Matthew Kelly  Department of Information Studies Curtin University, Australia</vt:lpstr>
      <vt:lpstr>Relationship between the subject /domain / disciplinary knowledge- core collections- subjectivity relating to selection &amp; evaluation- local needs</vt:lpstr>
      <vt:lpstr>The hermeneutic grounding  of the problem</vt:lpstr>
      <vt:lpstr>The hermeneutic grounding of the problem  </vt:lpstr>
      <vt:lpstr>The hermeneutic grounding  of the problem</vt:lpstr>
      <vt:lpstr>The hermeneutic grounding  of the problem</vt:lpstr>
      <vt:lpstr>Placing the knowledge organisation task within a civil society context</vt:lpstr>
      <vt:lpstr>Scientific knowledge in civil society libraries</vt:lpstr>
      <vt:lpstr>Contextualising the realm of non-scientific knowledge</vt:lpstr>
      <vt:lpstr>Contextualising the realm of non-scientific knowledge</vt:lpstr>
      <vt:lpstr>Prioritising Humanitas as the core collection for    civil society libraries</vt:lpstr>
      <vt:lpstr>Prioritising Humanitas as the core collection for civil society libraries</vt:lpstr>
      <vt:lpstr>Core collections as remedies for bibliographic uncertainty</vt:lpstr>
      <vt:lpstr>Core collections as remedies for bibliographic uncertainty</vt:lpstr>
      <vt:lpstr>Core collections as remedies for bibliographic uncertainty</vt:lpstr>
      <vt:lpstr>Core collections as remedies for bibliographic uncertainty</vt:lpstr>
      <vt:lpstr>Core collections as remedies for bibliographic uncertainty</vt:lpstr>
      <vt:lpstr>Core collections as remedies for bibliographic uncertainty</vt:lpstr>
      <vt:lpstr>Assessing the relative value of domain knowledge for civil society's libraries: the role of core collections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Kelly  Department of Information Studies Curtin University, Australia</dc:title>
  <dc:creator>Matthew Kelly</dc:creator>
  <cp:lastModifiedBy>kellym</cp:lastModifiedBy>
  <cp:revision>10</cp:revision>
  <dcterms:created xsi:type="dcterms:W3CDTF">2014-05-28T20:17:17Z</dcterms:created>
  <dcterms:modified xsi:type="dcterms:W3CDTF">2014-08-04T11:35:12Z</dcterms:modified>
</cp:coreProperties>
</file>