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8" r:id="rId1"/>
  </p:sldMasterIdLst>
  <p:sldIdLst>
    <p:sldId id="256" r:id="rId2"/>
    <p:sldId id="268" r:id="rId3"/>
    <p:sldId id="257" r:id="rId4"/>
    <p:sldId id="265" r:id="rId5"/>
    <p:sldId id="267" r:id="rId6"/>
    <p:sldId id="258" r:id="rId7"/>
    <p:sldId id="263" r:id="rId8"/>
    <p:sldId id="266" r:id="rId9"/>
    <p:sldId id="259"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81" d="100"/>
          <a:sy n="81"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67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489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487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874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smtClean="0"/>
              <a:t>Uredite stil naslova matrice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08A7C6C-0F39-4D70-8E8D-FE5B9C95FA73}"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29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6/18/2014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118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097280" y="2582335"/>
            <a:ext cx="4937760" cy="328676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217920" y="2582334"/>
            <a:ext cx="4937760" cy="328676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6/18/2014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42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6/18/2014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223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230651-31F4-45D2-98AE-A2108F41BC07}" type="datetimeFigureOut">
              <a:rPr lang="en-US" smtClean="0"/>
              <a:t>6/18/2014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3467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r-HR" smtClean="0"/>
              <a:t>Uredite stil naslova matrice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53789A-C914-4DB1-8815-80B5EC7335C5}" type="datetimeFigureOut">
              <a:rPr lang="en-US" smtClean="0"/>
              <a:t>6/18/2014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78996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5E6440AA-91A0-436F-8FDB-C0F939DCAE21}" type="datetimeFigureOut">
              <a:rPr lang="en-US" smtClean="0"/>
              <a:t>6/18/2014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777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r-HR" smtClean="0"/>
              <a:t>Uredite stil naslova matrice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59FD0C-5451-4CA0-86AF-E70AE3279989}" type="datetimeFigureOut">
              <a:rPr lang="en-US" smtClean="0"/>
              <a:t>6/18/2014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012777"/>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en-US" sz="4800" dirty="0"/>
              <a:t>Challenges of globalized evaluation </a:t>
            </a:r>
            <a:r>
              <a:rPr lang="en-US" sz="4800" dirty="0" smtClean="0"/>
              <a:t>practices in </a:t>
            </a:r>
            <a:r>
              <a:rPr lang="en-US" sz="4800" dirty="0"/>
              <a:t>the context of semi-peripheral and localized knowledge production</a:t>
            </a:r>
          </a:p>
        </p:txBody>
      </p:sp>
      <p:sp>
        <p:nvSpPr>
          <p:cNvPr id="3" name="Podnaslov 2"/>
          <p:cNvSpPr>
            <a:spLocks noGrp="1"/>
          </p:cNvSpPr>
          <p:nvPr>
            <p:ph type="subTitle" idx="1"/>
          </p:nvPr>
        </p:nvSpPr>
        <p:spPr/>
        <p:txBody>
          <a:bodyPr>
            <a:normAutofit fontScale="92500" lnSpcReduction="10000"/>
          </a:bodyPr>
          <a:lstStyle/>
          <a:p>
            <a:endParaRPr lang="hr-HR" dirty="0" smtClean="0"/>
          </a:p>
          <a:p>
            <a:r>
              <a:rPr lang="hr-HR" sz="2600" dirty="0" smtClean="0"/>
              <a:t>Marija Brajdić Vuković, Department </a:t>
            </a:r>
            <a:r>
              <a:rPr lang="hr-HR" sz="2600" dirty="0" err="1" smtClean="0"/>
              <a:t>of</a:t>
            </a:r>
            <a:r>
              <a:rPr lang="hr-HR" sz="2600" dirty="0" smtClean="0"/>
              <a:t> </a:t>
            </a:r>
            <a:r>
              <a:rPr lang="hr-HR" sz="2600" dirty="0" err="1" smtClean="0"/>
              <a:t>Sociology</a:t>
            </a:r>
            <a:r>
              <a:rPr lang="hr-HR" sz="2600" dirty="0" smtClean="0"/>
              <a:t> – Centre for Croatian </a:t>
            </a:r>
            <a:r>
              <a:rPr lang="hr-HR" sz="2600" dirty="0" err="1" smtClean="0"/>
              <a:t>Studies</a:t>
            </a:r>
            <a:r>
              <a:rPr lang="hr-HR" sz="2600" dirty="0" smtClean="0"/>
              <a:t>, University </a:t>
            </a:r>
            <a:r>
              <a:rPr lang="hr-HR" sz="2600" dirty="0" err="1" smtClean="0"/>
              <a:t>of</a:t>
            </a:r>
            <a:r>
              <a:rPr lang="hr-HR" sz="2600" dirty="0" smtClean="0"/>
              <a:t> Zagreb</a:t>
            </a:r>
            <a:endParaRPr lang="en-US" sz="2600" dirty="0"/>
          </a:p>
        </p:txBody>
      </p:sp>
    </p:spTree>
    <p:extLst>
      <p:ext uri="{BB962C8B-B14F-4D97-AF65-F5344CB8AC3E}">
        <p14:creationId xmlns:p14="http://schemas.microsoft.com/office/powerpoint/2010/main" val="160054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8789" y="218941"/>
            <a:ext cx="11045489" cy="633467"/>
          </a:xfrm>
        </p:spPr>
        <p:txBody>
          <a:bodyPr>
            <a:normAutofit/>
          </a:bodyPr>
          <a:lstStyle/>
          <a:p>
            <a:r>
              <a:rPr lang="hr-HR" sz="2600" dirty="0" err="1"/>
              <a:t>Therapy</a:t>
            </a:r>
            <a:r>
              <a:rPr lang="hr-HR" sz="2600" dirty="0"/>
              <a:t> </a:t>
            </a:r>
            <a:r>
              <a:rPr lang="hr-HR" sz="2600" dirty="0" err="1"/>
              <a:t>or</a:t>
            </a:r>
            <a:r>
              <a:rPr lang="hr-HR" sz="2600" dirty="0"/>
              <a:t> </a:t>
            </a:r>
            <a:r>
              <a:rPr lang="hr-HR" sz="2600" dirty="0" err="1"/>
              <a:t>constructive</a:t>
            </a:r>
            <a:r>
              <a:rPr lang="hr-HR" sz="2600" dirty="0"/>
              <a:t> problem-</a:t>
            </a:r>
            <a:r>
              <a:rPr lang="hr-HR" sz="2600" dirty="0" err="1"/>
              <a:t>solving</a:t>
            </a:r>
            <a:r>
              <a:rPr lang="hr-HR" sz="2600" dirty="0"/>
              <a:t> </a:t>
            </a:r>
            <a:r>
              <a:rPr lang="hr-HR" sz="2600" dirty="0" err="1"/>
              <a:t>dialogue</a:t>
            </a:r>
            <a:r>
              <a:rPr lang="hr-HR" sz="2600" dirty="0"/>
              <a:t>?</a:t>
            </a:r>
            <a:endParaRPr lang="en-US" sz="2600"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4663" y="2047875"/>
            <a:ext cx="3683000" cy="3619500"/>
          </a:xfrm>
        </p:spPr>
      </p:pic>
      <p:sp>
        <p:nvSpPr>
          <p:cNvPr id="6" name="TekstniOkvir 5"/>
          <p:cNvSpPr txBox="1"/>
          <p:nvPr/>
        </p:nvSpPr>
        <p:spPr>
          <a:xfrm>
            <a:off x="8899301" y="3271234"/>
            <a:ext cx="2897747" cy="1477328"/>
          </a:xfrm>
          <a:prstGeom prst="rect">
            <a:avLst/>
          </a:prstGeom>
          <a:noFill/>
        </p:spPr>
        <p:txBody>
          <a:bodyPr wrap="square" rtlCol="0">
            <a:spAutoFit/>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p>
          <a:p>
            <a:endParaRPr lang="hr-HR" dirty="0"/>
          </a:p>
          <a:p>
            <a:r>
              <a:rPr lang="hr-HR" dirty="0" smtClean="0"/>
              <a:t>Marija Brajdić Vuković (mbvukovic@hrstud.hr)</a:t>
            </a:r>
            <a:endParaRPr lang="en-US" dirty="0"/>
          </a:p>
        </p:txBody>
      </p:sp>
    </p:spTree>
    <p:extLst>
      <p:ext uri="{BB962C8B-B14F-4D97-AF65-F5344CB8AC3E}">
        <p14:creationId xmlns:p14="http://schemas.microsoft.com/office/powerpoint/2010/main" val="1436609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High</a:t>
            </a:r>
            <a:r>
              <a:rPr lang="hr-HR" dirty="0" smtClean="0"/>
              <a:t> </a:t>
            </a:r>
            <a:r>
              <a:rPr lang="hr-HR" dirty="0" err="1" smtClean="0"/>
              <a:t>quality</a:t>
            </a:r>
            <a:r>
              <a:rPr lang="hr-HR" dirty="0" smtClean="0"/>
              <a:t> </a:t>
            </a:r>
            <a:r>
              <a:rPr lang="hr-HR" dirty="0" err="1" smtClean="0"/>
              <a:t>research</a:t>
            </a:r>
            <a:endParaRPr lang="en-US" dirty="0"/>
          </a:p>
        </p:txBody>
      </p:sp>
      <p:sp>
        <p:nvSpPr>
          <p:cNvPr id="3" name="Rezervirano mjesto sadržaja 2"/>
          <p:cNvSpPr>
            <a:spLocks noGrp="1"/>
          </p:cNvSpPr>
          <p:nvPr>
            <p:ph idx="1"/>
          </p:nvPr>
        </p:nvSpPr>
        <p:spPr/>
        <p:txBody>
          <a:bodyPr/>
          <a:lstStyle/>
          <a:p>
            <a:r>
              <a:rPr lang="en-US" dirty="0"/>
              <a:t>Sven </a:t>
            </a:r>
            <a:r>
              <a:rPr lang="en-US" dirty="0" err="1"/>
              <a:t>Hemlin</a:t>
            </a:r>
            <a:r>
              <a:rPr lang="en-US" dirty="0"/>
              <a:t> (</a:t>
            </a:r>
            <a:r>
              <a:rPr lang="en-US" dirty="0" smtClean="0"/>
              <a:t>2008</a:t>
            </a:r>
            <a:r>
              <a:rPr lang="hr-HR" dirty="0" smtClean="0"/>
              <a:t>) </a:t>
            </a:r>
            <a:r>
              <a:rPr lang="en-US" dirty="0" smtClean="0"/>
              <a:t>six </a:t>
            </a:r>
            <a:r>
              <a:rPr lang="en-US" dirty="0"/>
              <a:t>factors related to the quality of scientific </a:t>
            </a:r>
            <a:r>
              <a:rPr lang="en-US" dirty="0" smtClean="0"/>
              <a:t>work</a:t>
            </a:r>
            <a:endParaRPr lang="hr-HR" dirty="0" smtClean="0"/>
          </a:p>
          <a:p>
            <a:r>
              <a:rPr lang="hr-HR" dirty="0" smtClean="0"/>
              <a:t>- </a:t>
            </a:r>
            <a:r>
              <a:rPr lang="en-US" dirty="0" smtClean="0"/>
              <a:t>the </a:t>
            </a:r>
            <a:r>
              <a:rPr lang="en-US" dirty="0"/>
              <a:t>product of scientific research, </a:t>
            </a:r>
            <a:endParaRPr lang="hr-HR" dirty="0" smtClean="0"/>
          </a:p>
          <a:p>
            <a:r>
              <a:rPr lang="hr-HR" dirty="0" smtClean="0"/>
              <a:t>- </a:t>
            </a:r>
            <a:r>
              <a:rPr lang="en-US" dirty="0" smtClean="0"/>
              <a:t>researcher</a:t>
            </a:r>
            <a:r>
              <a:rPr lang="en-US" dirty="0"/>
              <a:t>,  </a:t>
            </a:r>
            <a:endParaRPr lang="hr-HR" dirty="0" smtClean="0"/>
          </a:p>
          <a:p>
            <a:r>
              <a:rPr lang="hr-HR" dirty="0" smtClean="0"/>
              <a:t>- </a:t>
            </a:r>
            <a:r>
              <a:rPr lang="en-US" dirty="0" smtClean="0"/>
              <a:t>research </a:t>
            </a:r>
            <a:r>
              <a:rPr lang="en-US" dirty="0"/>
              <a:t>environment, </a:t>
            </a:r>
            <a:endParaRPr lang="hr-HR" dirty="0" smtClean="0"/>
          </a:p>
          <a:p>
            <a:r>
              <a:rPr lang="hr-HR" dirty="0" smtClean="0"/>
              <a:t>- </a:t>
            </a:r>
            <a:r>
              <a:rPr lang="en-US" dirty="0" smtClean="0"/>
              <a:t>research </a:t>
            </a:r>
            <a:r>
              <a:rPr lang="en-US" dirty="0"/>
              <a:t>impact, </a:t>
            </a:r>
            <a:endParaRPr lang="hr-HR" dirty="0" smtClean="0"/>
          </a:p>
          <a:p>
            <a:r>
              <a:rPr lang="hr-HR" dirty="0" smtClean="0"/>
              <a:t>- </a:t>
            </a:r>
            <a:r>
              <a:rPr lang="hr-HR" dirty="0" err="1" smtClean="0"/>
              <a:t>research</a:t>
            </a:r>
            <a:r>
              <a:rPr lang="hr-HR" dirty="0" smtClean="0"/>
              <a:t> </a:t>
            </a:r>
            <a:r>
              <a:rPr lang="en-US" dirty="0" smtClean="0"/>
              <a:t>financing</a:t>
            </a:r>
            <a:r>
              <a:rPr lang="en-US" dirty="0"/>
              <a:t>, organization and politics </a:t>
            </a:r>
            <a:endParaRPr lang="hr-HR" dirty="0" smtClean="0"/>
          </a:p>
          <a:p>
            <a:r>
              <a:rPr lang="hr-HR" dirty="0" smtClean="0"/>
              <a:t>- </a:t>
            </a:r>
            <a:r>
              <a:rPr lang="en-US" dirty="0" smtClean="0"/>
              <a:t>and </a:t>
            </a:r>
            <a:r>
              <a:rPr lang="en-US" dirty="0"/>
              <a:t>research </a:t>
            </a:r>
            <a:r>
              <a:rPr lang="en-US" dirty="0" smtClean="0"/>
              <a:t>assessment</a:t>
            </a:r>
            <a:endParaRPr lang="en-US" dirty="0"/>
          </a:p>
        </p:txBody>
      </p:sp>
    </p:spTree>
    <p:extLst>
      <p:ext uri="{BB962C8B-B14F-4D97-AF65-F5344CB8AC3E}">
        <p14:creationId xmlns:p14="http://schemas.microsoft.com/office/powerpoint/2010/main" val="50199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Croatian </a:t>
            </a:r>
            <a:r>
              <a:rPr lang="hr-HR" dirty="0" err="1" smtClean="0"/>
              <a:t>socio-political</a:t>
            </a:r>
            <a:r>
              <a:rPr lang="hr-HR" dirty="0" smtClean="0"/>
              <a:t> </a:t>
            </a:r>
            <a:r>
              <a:rPr lang="hr-HR" dirty="0" err="1" smtClean="0"/>
              <a:t>context</a:t>
            </a:r>
            <a:endParaRPr lang="en-US" dirty="0"/>
          </a:p>
        </p:txBody>
      </p:sp>
      <p:sp>
        <p:nvSpPr>
          <p:cNvPr id="3" name="Rezervirano mjesto sadržaja 2"/>
          <p:cNvSpPr>
            <a:spLocks noGrp="1"/>
          </p:cNvSpPr>
          <p:nvPr>
            <p:ph idx="1"/>
          </p:nvPr>
        </p:nvSpPr>
        <p:spPr/>
        <p:txBody>
          <a:bodyPr>
            <a:normAutofit/>
          </a:bodyPr>
          <a:lstStyle/>
          <a:p>
            <a:r>
              <a:rPr lang="en-US" dirty="0" smtClean="0"/>
              <a:t>•</a:t>
            </a:r>
            <a:r>
              <a:rPr lang="en-US" dirty="0"/>
              <a:t>	</a:t>
            </a:r>
            <a:r>
              <a:rPr lang="en-US" sz="2600" dirty="0" smtClean="0"/>
              <a:t>0</a:t>
            </a:r>
            <a:r>
              <a:rPr lang="en-US" sz="2600" dirty="0"/>
              <a:t>. 84 R&amp;D Intensity (Gross domestic expenditure on R&amp;D (GERD) as % of GDP) (average for the EU member countries is 2.01, and USA 2.77)</a:t>
            </a:r>
          </a:p>
          <a:p>
            <a:r>
              <a:rPr lang="en-US" sz="2600" dirty="0"/>
              <a:t>•	0.34 Business enterprise expenditure on R&amp;D (BERD) as % of GDP (average for the EU member countries is 1.25, and USA is 2.01)</a:t>
            </a:r>
          </a:p>
          <a:p>
            <a:r>
              <a:rPr lang="en-US" sz="2600" dirty="0"/>
              <a:t>•	0.8 New doctoral graduates (ISCED 6) per thousand population aged 25-34 (average for the EU member countries is 1.6, and USA is 1.6</a:t>
            </a:r>
            <a:r>
              <a:rPr lang="en-US" sz="2600" dirty="0" smtClean="0"/>
              <a:t>)</a:t>
            </a:r>
            <a:endParaRPr lang="en-US" sz="2600" dirty="0"/>
          </a:p>
        </p:txBody>
      </p:sp>
    </p:spTree>
    <p:extLst>
      <p:ext uri="{BB962C8B-B14F-4D97-AF65-F5344CB8AC3E}">
        <p14:creationId xmlns:p14="http://schemas.microsoft.com/office/powerpoint/2010/main" val="253340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marL="0" indent="0">
              <a:buNone/>
            </a:pPr>
            <a:r>
              <a:rPr lang="en-US" dirty="0"/>
              <a:t>• </a:t>
            </a:r>
            <a:r>
              <a:rPr lang="hr-HR" dirty="0" smtClean="0"/>
              <a:t>	</a:t>
            </a:r>
            <a:r>
              <a:rPr lang="en-US" sz="2400" dirty="0" smtClean="0"/>
              <a:t>3.8 </a:t>
            </a:r>
            <a:r>
              <a:rPr lang="en-US" sz="2400" dirty="0"/>
              <a:t>Researchers (FTE) per thousand </a:t>
            </a:r>
            <a:r>
              <a:rPr lang="en-US" sz="2400" dirty="0" err="1"/>
              <a:t>labour</a:t>
            </a:r>
            <a:r>
              <a:rPr lang="en-US" sz="2400" dirty="0"/>
              <a:t> force (average for the EU is 6.3 and for USA is 9.2)</a:t>
            </a:r>
          </a:p>
          <a:p>
            <a:r>
              <a:rPr lang="en-US" sz="2400" dirty="0" smtClean="0"/>
              <a:t>•	5.1 </a:t>
            </a:r>
            <a:r>
              <a:rPr lang="en-US" sz="2400" dirty="0"/>
              <a:t>Scientiﬁc publications within the top 10% most cited publications worldwide as % of total scientiﬁc publications of the country (average for the EU member countries is 11.6, and USA 15.3)</a:t>
            </a:r>
          </a:p>
          <a:p>
            <a:r>
              <a:rPr lang="en-US" sz="2400" dirty="0"/>
              <a:t>•	0.88 PCT </a:t>
            </a:r>
            <a:r>
              <a:rPr lang="en-US" sz="2400" dirty="0" smtClean="0"/>
              <a:t>patent </a:t>
            </a:r>
            <a:r>
              <a:rPr lang="en-US" sz="2400" dirty="0"/>
              <a:t>applications per billion GDP (PPS€) (average for the EU member countries is 4.00, for the EU member countries 4.32)</a:t>
            </a:r>
          </a:p>
          <a:p>
            <a:endParaRPr lang="en-US" dirty="0"/>
          </a:p>
        </p:txBody>
      </p:sp>
    </p:spTree>
    <p:extLst>
      <p:ext uri="{BB962C8B-B14F-4D97-AF65-F5344CB8AC3E}">
        <p14:creationId xmlns:p14="http://schemas.microsoft.com/office/powerpoint/2010/main" val="279597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r>
              <a:rPr lang="en-GB" dirty="0"/>
              <a:t>The effect of this reduced investment and the </a:t>
            </a:r>
            <a:r>
              <a:rPr lang="en-GB" dirty="0" smtClean="0"/>
              <a:t>crises</a:t>
            </a:r>
            <a:r>
              <a:rPr lang="hr-HR" dirty="0" smtClean="0"/>
              <a:t>: </a:t>
            </a:r>
          </a:p>
          <a:p>
            <a:r>
              <a:rPr lang="hr-HR" dirty="0" smtClean="0"/>
              <a:t>- most</a:t>
            </a:r>
            <a:r>
              <a:rPr lang="en-GB" dirty="0" smtClean="0"/>
              <a:t> </a:t>
            </a:r>
            <a:r>
              <a:rPr lang="en-GB" dirty="0"/>
              <a:t>obvious in the continuous decrease in the number of researchers in Croatia. </a:t>
            </a:r>
            <a:endParaRPr lang="hr-HR" dirty="0"/>
          </a:p>
          <a:p>
            <a:r>
              <a:rPr lang="hr-HR" dirty="0" smtClean="0"/>
              <a:t>- </a:t>
            </a:r>
            <a:r>
              <a:rPr lang="en-GB" dirty="0" smtClean="0"/>
              <a:t>most </a:t>
            </a:r>
            <a:r>
              <a:rPr lang="en-GB" dirty="0"/>
              <a:t>significant problem is the unfavourable age composition of the research community, whereby the system has been shrinking mostly in the cohorts of mid-career researchers (</a:t>
            </a:r>
            <a:r>
              <a:rPr lang="en-GB" dirty="0" err="1"/>
              <a:t>Golub</a:t>
            </a:r>
            <a:r>
              <a:rPr lang="en-GB" dirty="0"/>
              <a:t> &amp; </a:t>
            </a:r>
            <a:r>
              <a:rPr lang="en-GB" dirty="0" err="1"/>
              <a:t>Šuljok</a:t>
            </a:r>
            <a:r>
              <a:rPr lang="en-GB" dirty="0"/>
              <a:t>, 2005: 135). </a:t>
            </a:r>
            <a:endParaRPr lang="hr-HR" dirty="0" smtClean="0"/>
          </a:p>
          <a:p>
            <a:r>
              <a:rPr lang="hr-HR" dirty="0" smtClean="0"/>
              <a:t>- i</a:t>
            </a:r>
            <a:r>
              <a:rPr lang="en-GB" dirty="0" smtClean="0"/>
              <a:t>n </a:t>
            </a:r>
            <a:r>
              <a:rPr lang="en-GB" dirty="0"/>
              <a:t>the period from 2003 through 2012 research projects were mostly funded through the system of so-called </a:t>
            </a:r>
            <a:r>
              <a:rPr lang="en-GB" i="1" dirty="0"/>
              <a:t>Z- </a:t>
            </a:r>
            <a:r>
              <a:rPr lang="en-GB" dirty="0"/>
              <a:t>projects that has been mostly criticized for crumbling the funds into small research projects of almost no visibility or impact no matter scientific field that the public money is invested in (</a:t>
            </a:r>
            <a:r>
              <a:rPr lang="en-GB" dirty="0" err="1"/>
              <a:t>Vlahoviček</a:t>
            </a:r>
            <a:r>
              <a:rPr lang="en-GB" dirty="0"/>
              <a:t>, 2014). </a:t>
            </a:r>
            <a:endParaRPr lang="en-US" dirty="0"/>
          </a:p>
          <a:p>
            <a:endParaRPr lang="en-US" dirty="0"/>
          </a:p>
        </p:txBody>
      </p:sp>
    </p:spTree>
    <p:extLst>
      <p:ext uri="{BB962C8B-B14F-4D97-AF65-F5344CB8AC3E}">
        <p14:creationId xmlns:p14="http://schemas.microsoft.com/office/powerpoint/2010/main" val="189175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Research </a:t>
            </a:r>
            <a:r>
              <a:rPr lang="hr-HR" dirty="0" err="1" smtClean="0"/>
              <a:t>productivity</a:t>
            </a:r>
            <a:endParaRPr lang="en-US" dirty="0"/>
          </a:p>
        </p:txBody>
      </p:sp>
      <p:sp>
        <p:nvSpPr>
          <p:cNvPr id="3" name="Rezervirano mjesto sadržaja 2"/>
          <p:cNvSpPr>
            <a:spLocks noGrp="1"/>
          </p:cNvSpPr>
          <p:nvPr>
            <p:ph idx="1"/>
          </p:nvPr>
        </p:nvSpPr>
        <p:spPr>
          <a:xfrm>
            <a:off x="1097280" y="1845734"/>
            <a:ext cx="10261886" cy="4619460"/>
          </a:xfrm>
        </p:spPr>
        <p:txBody>
          <a:bodyPr>
            <a:noAutofit/>
          </a:bodyPr>
          <a:lstStyle/>
          <a:p>
            <a:r>
              <a:rPr lang="hr-HR" sz="2600" dirty="0" smtClean="0"/>
              <a:t>- T</a:t>
            </a:r>
            <a:r>
              <a:rPr lang="en-US" sz="2600" dirty="0" smtClean="0"/>
              <a:t>here </a:t>
            </a:r>
            <a:r>
              <a:rPr lang="en-US" sz="2600" dirty="0"/>
              <a:t>has been steady increase related to the number of international publications and co-authorships in all scientific fields in Croatia since 90’s (</a:t>
            </a:r>
            <a:r>
              <a:rPr lang="en-US" sz="2600" dirty="0" err="1"/>
              <a:t>Prpić</a:t>
            </a:r>
            <a:r>
              <a:rPr lang="en-US" sz="2600" dirty="0"/>
              <a:t> 2004, </a:t>
            </a:r>
            <a:r>
              <a:rPr lang="en-US" sz="2600" dirty="0" err="1"/>
              <a:t>Prpić</a:t>
            </a:r>
            <a:r>
              <a:rPr lang="en-US" sz="2600" dirty="0"/>
              <a:t> </a:t>
            </a:r>
            <a:r>
              <a:rPr lang="en-US" sz="2600" dirty="0" err="1"/>
              <a:t>i</a:t>
            </a:r>
            <a:r>
              <a:rPr lang="en-US" sz="2600" dirty="0"/>
              <a:t> Brajdić Vuković 2007). </a:t>
            </a:r>
            <a:endParaRPr lang="hr-HR" sz="2600" dirty="0"/>
          </a:p>
          <a:p>
            <a:r>
              <a:rPr lang="hr-HR" sz="2600" dirty="0" smtClean="0"/>
              <a:t>- </a:t>
            </a:r>
            <a:r>
              <a:rPr lang="hr-HR" sz="2600" dirty="0" err="1" smtClean="0"/>
              <a:t>This</a:t>
            </a:r>
            <a:r>
              <a:rPr lang="hr-HR" sz="2600" dirty="0" smtClean="0"/>
              <a:t> </a:t>
            </a:r>
            <a:r>
              <a:rPr lang="en-US" sz="2600" dirty="0" smtClean="0"/>
              <a:t>productivity </a:t>
            </a:r>
            <a:r>
              <a:rPr lang="en-US" sz="2600" dirty="0"/>
              <a:t>remains low in terms of its international impact and visibility (</a:t>
            </a:r>
            <a:r>
              <a:rPr lang="en-US" sz="2600" dirty="0" err="1"/>
              <a:t>Vlahoviček</a:t>
            </a:r>
            <a:r>
              <a:rPr lang="en-US" sz="2600" dirty="0"/>
              <a:t>, 2014</a:t>
            </a:r>
            <a:r>
              <a:rPr lang="en-US" sz="2600" dirty="0" smtClean="0"/>
              <a:t>)</a:t>
            </a:r>
            <a:endParaRPr lang="hr-HR" sz="2600" dirty="0" smtClean="0"/>
          </a:p>
          <a:p>
            <a:r>
              <a:rPr lang="hr-HR" sz="2600" dirty="0" smtClean="0"/>
              <a:t>- </a:t>
            </a:r>
            <a:r>
              <a:rPr lang="en-US" sz="2600" dirty="0"/>
              <a:t>Recent studies have shown perceived generational differences not just in attitudes related to research practices and the future of academic system in Croatia, but also in attitudes regarding patterns of productivity and research </a:t>
            </a:r>
            <a:r>
              <a:rPr lang="en-US" sz="2600" dirty="0" smtClean="0"/>
              <a:t>assessment (</a:t>
            </a:r>
            <a:r>
              <a:rPr lang="en-US" sz="2600" dirty="0"/>
              <a:t>Brajdić Vuković, 2012, 2013, 2014</a:t>
            </a:r>
            <a:r>
              <a:rPr lang="en-US" sz="2600" dirty="0" smtClean="0"/>
              <a:t>)</a:t>
            </a:r>
            <a:endParaRPr lang="hr-HR" sz="2600" dirty="0" smtClean="0"/>
          </a:p>
          <a:p>
            <a:endParaRPr lang="en-US" sz="2600" dirty="0"/>
          </a:p>
        </p:txBody>
      </p:sp>
    </p:spTree>
    <p:extLst>
      <p:ext uri="{BB962C8B-B14F-4D97-AF65-F5344CB8AC3E}">
        <p14:creationId xmlns:p14="http://schemas.microsoft.com/office/powerpoint/2010/main" val="406272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97280" y="286603"/>
            <a:ext cx="9630821" cy="769465"/>
          </a:xfrm>
        </p:spPr>
        <p:txBody>
          <a:bodyPr/>
          <a:lstStyle/>
          <a:p>
            <a:r>
              <a:rPr lang="hr-HR" dirty="0" err="1" smtClean="0"/>
              <a:t>Debates</a:t>
            </a:r>
            <a:r>
              <a:rPr lang="hr-HR" dirty="0" smtClean="0"/>
              <a:t> </a:t>
            </a:r>
            <a:r>
              <a:rPr lang="hr-HR" dirty="0" err="1" smtClean="0"/>
              <a:t>and</a:t>
            </a:r>
            <a:r>
              <a:rPr lang="hr-HR" dirty="0" smtClean="0"/>
              <a:t> </a:t>
            </a:r>
            <a:r>
              <a:rPr lang="hr-HR" dirty="0" err="1" smtClean="0"/>
              <a:t>disputes</a:t>
            </a:r>
            <a:endParaRPr lang="en-US" dirty="0"/>
          </a:p>
        </p:txBody>
      </p:sp>
      <p:sp>
        <p:nvSpPr>
          <p:cNvPr id="3" name="Rezervirano mjesto sadržaja 2"/>
          <p:cNvSpPr>
            <a:spLocks noGrp="1"/>
          </p:cNvSpPr>
          <p:nvPr>
            <p:ph idx="1"/>
          </p:nvPr>
        </p:nvSpPr>
        <p:spPr>
          <a:xfrm>
            <a:off x="1097279" y="1845733"/>
            <a:ext cx="10828557" cy="4361883"/>
          </a:xfrm>
        </p:spPr>
        <p:txBody>
          <a:bodyPr>
            <a:normAutofit/>
          </a:bodyPr>
          <a:lstStyle/>
          <a:p>
            <a:r>
              <a:rPr lang="en-GB" sz="2600" i="1" dirty="0"/>
              <a:t>“Ministry has claimed that it wants to encourage new regulation of Croatian humanities and social sciences in order to increase the international visibility of the scholarly work in those scientific fields. In recent weeks, a significant portion of the scientific community - universities and institutes, professional associations and individuals, including members of the union - warned of the danger caused by privileging only one component of the scientific work: there will be a neglect of other, not less important, </a:t>
            </a:r>
            <a:r>
              <a:rPr lang="en-GB" sz="2600" i="1" dirty="0" smtClean="0"/>
              <a:t>components</a:t>
            </a:r>
            <a:r>
              <a:rPr lang="hr-HR" sz="2600" i="1" dirty="0" smtClean="0"/>
              <a:t>….</a:t>
            </a:r>
            <a:endParaRPr lang="en-US" sz="2600" dirty="0"/>
          </a:p>
        </p:txBody>
      </p:sp>
    </p:spTree>
    <p:extLst>
      <p:ext uri="{BB962C8B-B14F-4D97-AF65-F5344CB8AC3E}">
        <p14:creationId xmlns:p14="http://schemas.microsoft.com/office/powerpoint/2010/main" val="3845517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92500"/>
          </a:bodyPr>
          <a:lstStyle/>
          <a:p>
            <a:r>
              <a:rPr lang="en-GB" sz="2600" i="1" dirty="0"/>
              <a:t>In particular, we are warned of the consequences that the "international twist" will have for the Croatian society and culture, Croatian as a language of science, the Croatian scientific journals and publishers. The state of mind which gave birth to this ordinance, the implicit view that domestic science and home science audience should, as a priori inferior, lazy and corrupt, be disciplined by the model of purity and superiority existent "abroad" – can be recognized as a textbook example of colonial consciousness. It is a complex anxiety of weaker before the stronger, of the willingness to give up our own in the hope that some among us - the best because they are the most adapted - could be let in the </a:t>
            </a:r>
            <a:r>
              <a:rPr lang="en-GB" sz="2600" i="1" dirty="0" err="1"/>
              <a:t>phantasmagoric</a:t>
            </a:r>
            <a:r>
              <a:rPr lang="en-GB" sz="2600" i="1" dirty="0"/>
              <a:t> circle of "selected and privileged."</a:t>
            </a:r>
            <a:endParaRPr lang="en-US" sz="2600" dirty="0"/>
          </a:p>
          <a:p>
            <a:r>
              <a:rPr lang="hr-HR" sz="2600" dirty="0" err="1"/>
              <a:t>Academic</a:t>
            </a:r>
            <a:r>
              <a:rPr lang="hr-HR" sz="2600" dirty="0"/>
              <a:t> </a:t>
            </a:r>
            <a:r>
              <a:rPr lang="hr-HR" sz="2600" dirty="0" err="1"/>
              <a:t>Solidarity</a:t>
            </a:r>
            <a:r>
              <a:rPr lang="hr-HR" sz="2600" dirty="0"/>
              <a:t> Union, 2013</a:t>
            </a:r>
            <a:endParaRPr lang="en-US" sz="2600" dirty="0"/>
          </a:p>
          <a:p>
            <a:endParaRPr lang="en-US" dirty="0"/>
          </a:p>
        </p:txBody>
      </p:sp>
    </p:spTree>
    <p:extLst>
      <p:ext uri="{BB962C8B-B14F-4D97-AF65-F5344CB8AC3E}">
        <p14:creationId xmlns:p14="http://schemas.microsoft.com/office/powerpoint/2010/main" val="3785669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Black </a:t>
            </a:r>
            <a:r>
              <a:rPr lang="hr-HR" dirty="0" err="1" smtClean="0"/>
              <a:t>box</a:t>
            </a:r>
            <a:r>
              <a:rPr lang="hr-HR" dirty="0" smtClean="0"/>
              <a:t> </a:t>
            </a:r>
            <a:r>
              <a:rPr lang="hr-HR" dirty="0" err="1" smtClean="0"/>
              <a:t>of</a:t>
            </a:r>
            <a:r>
              <a:rPr lang="hr-HR" dirty="0" smtClean="0"/>
              <a:t> Croatian </a:t>
            </a:r>
            <a:r>
              <a:rPr lang="hr-HR" dirty="0" err="1" smtClean="0"/>
              <a:t>science</a:t>
            </a:r>
            <a:r>
              <a:rPr lang="hr-HR" dirty="0" smtClean="0"/>
              <a:t>?</a:t>
            </a:r>
            <a:endParaRPr lang="en-US" dirty="0"/>
          </a:p>
        </p:txBody>
      </p:sp>
      <p:sp>
        <p:nvSpPr>
          <p:cNvPr id="3" name="Rezervirano mjesto sadržaja 2"/>
          <p:cNvSpPr>
            <a:spLocks noGrp="1"/>
          </p:cNvSpPr>
          <p:nvPr>
            <p:ph idx="1"/>
          </p:nvPr>
        </p:nvSpPr>
        <p:spPr>
          <a:xfrm>
            <a:off x="1097279" y="1845733"/>
            <a:ext cx="10300523" cy="4452035"/>
          </a:xfrm>
        </p:spPr>
        <p:txBody>
          <a:bodyPr>
            <a:noAutofit/>
          </a:bodyPr>
          <a:lstStyle/>
          <a:p>
            <a:pPr lvl="0"/>
            <a:r>
              <a:rPr lang="hr-HR" sz="2600" b="1" dirty="0" smtClean="0"/>
              <a:t>P</a:t>
            </a:r>
            <a:r>
              <a:rPr lang="en-GB" sz="2600" b="1" dirty="0" err="1" smtClean="0"/>
              <a:t>roblems</a:t>
            </a:r>
            <a:r>
              <a:rPr lang="en-GB" sz="2600" b="1" dirty="0" smtClean="0"/>
              <a:t> </a:t>
            </a:r>
            <a:r>
              <a:rPr lang="en-GB" sz="2600" b="1" dirty="0"/>
              <a:t>related to the lack of funding</a:t>
            </a:r>
            <a:r>
              <a:rPr lang="en-GB" sz="2600" dirty="0"/>
              <a:t>, need to engage in commercial projects to be able to fund primary scientific project and doctoral dissertation</a:t>
            </a:r>
            <a:endParaRPr lang="en-US" sz="2600" dirty="0"/>
          </a:p>
          <a:p>
            <a:pPr lvl="0"/>
            <a:r>
              <a:rPr lang="hr-HR" sz="2600" b="1" dirty="0" smtClean="0"/>
              <a:t>P</a:t>
            </a:r>
            <a:r>
              <a:rPr lang="en-GB" sz="2600" b="1" dirty="0" err="1" smtClean="0"/>
              <a:t>roblems</a:t>
            </a:r>
            <a:r>
              <a:rPr lang="en-GB" sz="2600" b="1" dirty="0" smtClean="0"/>
              <a:t> </a:t>
            </a:r>
            <a:r>
              <a:rPr lang="en-GB" sz="2600" b="1" dirty="0"/>
              <a:t>related to the shortage of technical and research staff</a:t>
            </a:r>
            <a:endParaRPr lang="en-US" sz="2600" dirty="0"/>
          </a:p>
          <a:p>
            <a:pPr lvl="0"/>
            <a:r>
              <a:rPr lang="en-GB" sz="2600" b="1" dirty="0"/>
              <a:t>Problems related to the generational differences – generation gap</a:t>
            </a:r>
            <a:endParaRPr lang="en-US" sz="2600" dirty="0"/>
          </a:p>
          <a:p>
            <a:pPr lvl="0"/>
            <a:r>
              <a:rPr lang="en-GB" sz="2600" b="1" dirty="0"/>
              <a:t>Problems related to the closed, interconnected scientific culture that lacks transparency and orientation towards quality and abounds with hostilities</a:t>
            </a:r>
            <a:endParaRPr lang="en-US" sz="2600" dirty="0"/>
          </a:p>
          <a:p>
            <a:pPr lvl="0"/>
            <a:r>
              <a:rPr lang="en-GB" sz="2600" b="1" dirty="0"/>
              <a:t>Problems related to the research and higher education institutions, their lack of goals and their poor everyday functioning</a:t>
            </a:r>
            <a:endParaRPr lang="en-US" sz="2600" dirty="0"/>
          </a:p>
          <a:p>
            <a:endParaRPr lang="en-US" sz="2600" dirty="0"/>
          </a:p>
        </p:txBody>
      </p:sp>
    </p:spTree>
    <p:extLst>
      <p:ext uri="{BB962C8B-B14F-4D97-AF65-F5344CB8AC3E}">
        <p14:creationId xmlns:p14="http://schemas.microsoft.com/office/powerpoint/2010/main" val="3147765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472</TotalTime>
  <Words>648</Words>
  <Application>Microsoft Office PowerPoint</Application>
  <PresentationFormat>Široki zaslon</PresentationFormat>
  <Paragraphs>40</Paragraphs>
  <Slides>10</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10</vt:i4>
      </vt:variant>
    </vt:vector>
  </HeadingPairs>
  <TitlesOfParts>
    <vt:vector size="13" baseType="lpstr">
      <vt:lpstr>Calibri</vt:lpstr>
      <vt:lpstr>Calibri Light</vt:lpstr>
      <vt:lpstr>Retrospektiva</vt:lpstr>
      <vt:lpstr>Challenges of globalized evaluation practices in the context of semi-peripheral and localized knowledge production</vt:lpstr>
      <vt:lpstr>High quality research</vt:lpstr>
      <vt:lpstr>Croatian socio-political context</vt:lpstr>
      <vt:lpstr>PowerPointova prezentacija</vt:lpstr>
      <vt:lpstr>PowerPointova prezentacija</vt:lpstr>
      <vt:lpstr>Research productivity</vt:lpstr>
      <vt:lpstr>Debates and disputes</vt:lpstr>
      <vt:lpstr>PowerPointova prezentacija</vt:lpstr>
      <vt:lpstr>Black box of Croatian science?</vt:lpstr>
      <vt:lpstr>Therapy or constructive problem-solving dialogue?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globalized evaluation practices in the context of semi-peripheral and localized knowledge production</dc:title>
  <dc:creator>Marija Brajdić Vuković</dc:creator>
  <cp:lastModifiedBy>Marija Brajdić Vuković</cp:lastModifiedBy>
  <cp:revision>15</cp:revision>
  <dcterms:created xsi:type="dcterms:W3CDTF">2014-06-18T05:51:43Z</dcterms:created>
  <dcterms:modified xsi:type="dcterms:W3CDTF">2014-06-18T13:43:45Z</dcterms:modified>
</cp:coreProperties>
</file>