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3.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4.xml" ContentType="application/vnd.openxmlformats-officedocument.presentationml.comments+xml"/>
  <Override PartName="/ppt/notesSlides/notesSlide23.xml" ContentType="application/vnd.openxmlformats-officedocument.presentationml.notesSlide+xml"/>
  <Override PartName="/ppt/comments/comment5.xml" ContentType="application/vnd.openxmlformats-officedocument.presentationml.comments+xml"/>
  <Override PartName="/ppt/notesSlides/notesSlide24.xml" ContentType="application/vnd.openxmlformats-officedocument.presentationml.notesSlide+xml"/>
  <Override PartName="/ppt/comments/comment6.xml" ContentType="application/vnd.openxmlformats-officedocument.presentationml.comments+xml"/>
  <Override PartName="/ppt/notesSlides/notesSlide25.xml" ContentType="application/vnd.openxmlformats-officedocument.presentationml.notesSlide+xml"/>
  <Override PartName="/ppt/comments/comment7.xml" ContentType="application/vnd.openxmlformats-officedocument.presentationml.comment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s/comment8.xml" ContentType="application/vnd.openxmlformats-officedocument.presentationml.comment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4" r:id="rId1"/>
  </p:sldMasterIdLst>
  <p:notesMasterIdLst>
    <p:notesMasterId r:id="rId33"/>
  </p:notesMasterIdLst>
  <p:sldIdLst>
    <p:sldId id="256" r:id="rId2"/>
    <p:sldId id="257" r:id="rId3"/>
    <p:sldId id="258" r:id="rId4"/>
    <p:sldId id="275" r:id="rId5"/>
    <p:sldId id="289" r:id="rId6"/>
    <p:sldId id="279" r:id="rId7"/>
    <p:sldId id="290" r:id="rId8"/>
    <p:sldId id="260" r:id="rId9"/>
    <p:sldId id="261" r:id="rId10"/>
    <p:sldId id="264" r:id="rId11"/>
    <p:sldId id="262" r:id="rId12"/>
    <p:sldId id="263" r:id="rId13"/>
    <p:sldId id="288" r:id="rId14"/>
    <p:sldId id="280" r:id="rId15"/>
    <p:sldId id="281" r:id="rId16"/>
    <p:sldId id="282" r:id="rId17"/>
    <p:sldId id="283" r:id="rId18"/>
    <p:sldId id="284" r:id="rId19"/>
    <p:sldId id="285" r:id="rId20"/>
    <p:sldId id="286" r:id="rId21"/>
    <p:sldId id="265" r:id="rId22"/>
    <p:sldId id="266" r:id="rId23"/>
    <p:sldId id="291" r:id="rId24"/>
    <p:sldId id="276" r:id="rId25"/>
    <p:sldId id="268" r:id="rId26"/>
    <p:sldId id="269" r:id="rId27"/>
    <p:sldId id="270" r:id="rId28"/>
    <p:sldId id="277" r:id="rId29"/>
    <p:sldId id="278" r:id="rId30"/>
    <p:sldId id="273" r:id="rId31"/>
    <p:sldId id="274" r:id="rId3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onMoBi" initials="" lastIdx="19" clrIdx="0"/>
  <p:cmAuthor id="1" name="K. HOM" initials="" lastIdx="15" clrIdx="1"/>
  <p:cmAuthor id="2" name="Rittberger, Marc" initials="RM"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79" autoAdjust="0"/>
  </p:normalViewPr>
  <p:slideViewPr>
    <p:cSldViewPr>
      <p:cViewPr varScale="1">
        <p:scale>
          <a:sx n="105" d="100"/>
          <a:sy n="105" d="100"/>
        </p:scale>
        <p:origin x="78"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storage02\user$\sondergeld\SAW\Konferenzen\ISI%202013\ISI_2013_08.11.2012.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lrMapOvr bg1="lt1" tx1="dk1" bg2="lt2" tx2="dk2" accent1="accent1" accent2="accent2" accent3="accent3" accent4="accent4" accent5="accent5" accent6="accent6" hlink="hlink" folHlink="folHlink"/>
  <c:chart>
    <c:title>
      <c:tx>
        <c:rich>
          <a:bodyPr/>
          <a:lstStyle/>
          <a:p>
            <a:pPr>
              <a:defRPr sz="1400" b="0"/>
            </a:pPr>
            <a:r>
              <a:rPr lang="en-US" sz="1400" b="0" dirty="0" smtClean="0"/>
              <a:t>Share </a:t>
            </a:r>
            <a:r>
              <a:rPr lang="en-US" sz="1400" b="0" dirty="0"/>
              <a:t>of </a:t>
            </a:r>
            <a:r>
              <a:rPr lang="en-US" sz="1400" b="0" dirty="0" err="1"/>
              <a:t>MoBi</a:t>
            </a:r>
            <a:r>
              <a:rPr lang="en-US" sz="1400" b="0" dirty="0"/>
              <a:t> projects in SOFIS over time</a:t>
            </a:r>
          </a:p>
        </c:rich>
      </c:tx>
      <c:layout>
        <c:manualLayout>
          <c:xMode val="edge"/>
          <c:yMode val="edge"/>
          <c:x val="0.14757221178062022"/>
          <c:y val="2.3004666148205753E-2"/>
        </c:manualLayout>
      </c:layout>
      <c:overlay val="0"/>
    </c:title>
    <c:autoTitleDeleted val="0"/>
    <c:plotArea>
      <c:layout>
        <c:manualLayout>
          <c:layoutTarget val="inner"/>
          <c:xMode val="edge"/>
          <c:yMode val="edge"/>
          <c:x val="0.17580065242501011"/>
          <c:y val="0.13979918897900234"/>
          <c:w val="0.70205418781847928"/>
          <c:h val="0.62021053216309296"/>
        </c:manualLayout>
      </c:layout>
      <c:barChart>
        <c:barDir val="col"/>
        <c:grouping val="stacked"/>
        <c:varyColors val="0"/>
        <c:ser>
          <c:idx val="0"/>
          <c:order val="0"/>
          <c:tx>
            <c:strRef>
              <c:f>Tabelle1!$B$20</c:f>
              <c:strCache>
                <c:ptCount val="1"/>
                <c:pt idx="0">
                  <c:v>MoBi</c:v>
                </c:pt>
              </c:strCache>
            </c:strRef>
          </c:tx>
          <c:spPr>
            <a:solidFill>
              <a:schemeClr val="accent6">
                <a:lumMod val="75000"/>
              </a:schemeClr>
            </a:solidFill>
          </c:spPr>
          <c:invertIfNegative val="0"/>
          <c:cat>
            <c:strRef>
              <c:f>Tabelle1!$A$21:$A$25</c:f>
              <c:strCache>
                <c:ptCount val="5"/>
                <c:pt idx="0">
                  <c:v>1995-1997</c:v>
                </c:pt>
                <c:pt idx="1">
                  <c:v>1998-2000</c:v>
                </c:pt>
                <c:pt idx="2">
                  <c:v>2001-2003</c:v>
                </c:pt>
                <c:pt idx="3">
                  <c:v>2004-2006</c:v>
                </c:pt>
                <c:pt idx="4">
                  <c:v>2007-2009</c:v>
                </c:pt>
              </c:strCache>
            </c:strRef>
          </c:cat>
          <c:val>
            <c:numRef>
              <c:f>Tabelle1!$B$21:$B$25</c:f>
              <c:numCache>
                <c:formatCode>General</c:formatCode>
                <c:ptCount val="5"/>
                <c:pt idx="0">
                  <c:v>1440</c:v>
                </c:pt>
                <c:pt idx="1">
                  <c:v>1698</c:v>
                </c:pt>
                <c:pt idx="2">
                  <c:v>1803</c:v>
                </c:pt>
                <c:pt idx="3">
                  <c:v>2253</c:v>
                </c:pt>
                <c:pt idx="4">
                  <c:v>1945</c:v>
                </c:pt>
              </c:numCache>
            </c:numRef>
          </c:val>
        </c:ser>
        <c:ser>
          <c:idx val="1"/>
          <c:order val="1"/>
          <c:tx>
            <c:strRef>
              <c:f>Tabelle1!$C$20</c:f>
              <c:strCache>
                <c:ptCount val="1"/>
                <c:pt idx="0">
                  <c:v>SOFIS</c:v>
                </c:pt>
              </c:strCache>
            </c:strRef>
          </c:tx>
          <c:spPr>
            <a:solidFill>
              <a:schemeClr val="accent6">
                <a:lumMod val="60000"/>
                <a:lumOff val="40000"/>
              </a:schemeClr>
            </a:solidFill>
          </c:spPr>
          <c:invertIfNegative val="0"/>
          <c:cat>
            <c:strRef>
              <c:f>Tabelle1!$A$21:$A$25</c:f>
              <c:strCache>
                <c:ptCount val="5"/>
                <c:pt idx="0">
                  <c:v>1995-1997</c:v>
                </c:pt>
                <c:pt idx="1">
                  <c:v>1998-2000</c:v>
                </c:pt>
                <c:pt idx="2">
                  <c:v>2001-2003</c:v>
                </c:pt>
                <c:pt idx="3">
                  <c:v>2004-2006</c:v>
                </c:pt>
                <c:pt idx="4">
                  <c:v>2007-2009</c:v>
                </c:pt>
              </c:strCache>
            </c:strRef>
          </c:cat>
          <c:val>
            <c:numRef>
              <c:f>Tabelle1!$C$21:$C$25</c:f>
              <c:numCache>
                <c:formatCode>General</c:formatCode>
                <c:ptCount val="5"/>
                <c:pt idx="0">
                  <c:v>6541</c:v>
                </c:pt>
                <c:pt idx="1">
                  <c:v>7194</c:v>
                </c:pt>
                <c:pt idx="2">
                  <c:v>6993</c:v>
                </c:pt>
                <c:pt idx="3">
                  <c:v>7643</c:v>
                </c:pt>
                <c:pt idx="4">
                  <c:v>6600</c:v>
                </c:pt>
              </c:numCache>
            </c:numRef>
          </c:val>
        </c:ser>
        <c:dLbls>
          <c:showLegendKey val="0"/>
          <c:showVal val="0"/>
          <c:showCatName val="0"/>
          <c:showSerName val="0"/>
          <c:showPercent val="0"/>
          <c:showBubbleSize val="0"/>
        </c:dLbls>
        <c:gapWidth val="75"/>
        <c:overlap val="100"/>
        <c:axId val="215945344"/>
        <c:axId val="215945904"/>
      </c:barChart>
      <c:lineChart>
        <c:grouping val="standard"/>
        <c:varyColors val="0"/>
        <c:ser>
          <c:idx val="2"/>
          <c:order val="2"/>
          <c:tx>
            <c:strRef>
              <c:f>Tabelle1!$D$20</c:f>
              <c:strCache>
                <c:ptCount val="1"/>
                <c:pt idx="0">
                  <c:v>Ratio</c:v>
                </c:pt>
              </c:strCache>
            </c:strRef>
          </c:tx>
          <c:spPr>
            <a:ln>
              <a:solidFill>
                <a:schemeClr val="tx1">
                  <a:lumMod val="85000"/>
                  <a:lumOff val="15000"/>
                </a:schemeClr>
              </a:solidFill>
            </a:ln>
          </c:spPr>
          <c:marker>
            <c:symbol val="none"/>
          </c:marker>
          <c:cat>
            <c:strRef>
              <c:f>Tabelle1!$A$21:$A$25</c:f>
              <c:strCache>
                <c:ptCount val="5"/>
                <c:pt idx="0">
                  <c:v>1995-1997</c:v>
                </c:pt>
                <c:pt idx="1">
                  <c:v>1998-2000</c:v>
                </c:pt>
                <c:pt idx="2">
                  <c:v>2001-2003</c:v>
                </c:pt>
                <c:pt idx="3">
                  <c:v>2004-2006</c:v>
                </c:pt>
                <c:pt idx="4">
                  <c:v>2007-2009</c:v>
                </c:pt>
              </c:strCache>
            </c:strRef>
          </c:cat>
          <c:val>
            <c:numRef>
              <c:f>Tabelle1!$D$21:$D$25</c:f>
              <c:numCache>
                <c:formatCode>General</c:formatCode>
                <c:ptCount val="5"/>
                <c:pt idx="0">
                  <c:v>22</c:v>
                </c:pt>
                <c:pt idx="1">
                  <c:v>23.6</c:v>
                </c:pt>
                <c:pt idx="2">
                  <c:v>25.8</c:v>
                </c:pt>
                <c:pt idx="3">
                  <c:v>29.5</c:v>
                </c:pt>
                <c:pt idx="4">
                  <c:v>29.5</c:v>
                </c:pt>
              </c:numCache>
            </c:numRef>
          </c:val>
          <c:smooth val="0"/>
        </c:ser>
        <c:dLbls>
          <c:showLegendKey val="0"/>
          <c:showVal val="0"/>
          <c:showCatName val="0"/>
          <c:showSerName val="0"/>
          <c:showPercent val="0"/>
          <c:showBubbleSize val="0"/>
        </c:dLbls>
        <c:marker val="1"/>
        <c:smooth val="0"/>
        <c:axId val="215947024"/>
        <c:axId val="215946464"/>
      </c:lineChart>
      <c:catAx>
        <c:axId val="215945344"/>
        <c:scaling>
          <c:orientation val="minMax"/>
        </c:scaling>
        <c:delete val="0"/>
        <c:axPos val="b"/>
        <c:title>
          <c:tx>
            <c:rich>
              <a:bodyPr/>
              <a:lstStyle/>
              <a:p>
                <a:pPr>
                  <a:defRPr sz="1200"/>
                </a:pPr>
                <a:r>
                  <a:rPr lang="en-US" sz="1200"/>
                  <a:t>Period</a:t>
                </a:r>
              </a:p>
            </c:rich>
          </c:tx>
          <c:overlay val="0"/>
        </c:title>
        <c:numFmt formatCode="General" sourceLinked="0"/>
        <c:majorTickMark val="none"/>
        <c:minorTickMark val="none"/>
        <c:tickLblPos val="nextTo"/>
        <c:txPr>
          <a:bodyPr rot="0"/>
          <a:lstStyle/>
          <a:p>
            <a:pPr>
              <a:defRPr/>
            </a:pPr>
            <a:endParaRPr lang="sr-Latn-RS"/>
          </a:p>
        </c:txPr>
        <c:crossAx val="215945904"/>
        <c:crosses val="autoZero"/>
        <c:auto val="1"/>
        <c:lblAlgn val="ctr"/>
        <c:lblOffset val="100"/>
        <c:noMultiLvlLbl val="0"/>
      </c:catAx>
      <c:valAx>
        <c:axId val="215945904"/>
        <c:scaling>
          <c:orientation val="minMax"/>
          <c:max val="10000"/>
        </c:scaling>
        <c:delete val="0"/>
        <c:axPos val="l"/>
        <c:majorGridlines/>
        <c:title>
          <c:tx>
            <c:rich>
              <a:bodyPr rot="-5400000" vert="horz"/>
              <a:lstStyle/>
              <a:p>
                <a:pPr>
                  <a:defRPr sz="1200" b="1"/>
                </a:pPr>
                <a:r>
                  <a:rPr lang="en-US" sz="1200" b="1"/>
                  <a:t>Count</a:t>
                </a:r>
              </a:p>
            </c:rich>
          </c:tx>
          <c:overlay val="0"/>
        </c:title>
        <c:numFmt formatCode="General" sourceLinked="1"/>
        <c:majorTickMark val="none"/>
        <c:minorTickMark val="none"/>
        <c:tickLblPos val="nextTo"/>
        <c:spPr>
          <a:ln w="9525">
            <a:noFill/>
          </a:ln>
        </c:spPr>
        <c:crossAx val="215945344"/>
        <c:crosses val="autoZero"/>
        <c:crossBetween val="between"/>
        <c:majorUnit val="2000"/>
        <c:minorUnit val="2000"/>
      </c:valAx>
      <c:valAx>
        <c:axId val="215946464"/>
        <c:scaling>
          <c:orientation val="minMax"/>
        </c:scaling>
        <c:delete val="0"/>
        <c:axPos val="r"/>
        <c:title>
          <c:tx>
            <c:rich>
              <a:bodyPr rot="-5400000" vert="horz"/>
              <a:lstStyle/>
              <a:p>
                <a:pPr>
                  <a:defRPr sz="1400" b="1"/>
                </a:pPr>
                <a:r>
                  <a:rPr lang="en-US" sz="1400" b="1"/>
                  <a:t>Ratio %</a:t>
                </a:r>
              </a:p>
            </c:rich>
          </c:tx>
          <c:overlay val="0"/>
        </c:title>
        <c:numFmt formatCode="General" sourceLinked="1"/>
        <c:majorTickMark val="out"/>
        <c:minorTickMark val="none"/>
        <c:tickLblPos val="nextTo"/>
        <c:txPr>
          <a:bodyPr/>
          <a:lstStyle/>
          <a:p>
            <a:pPr>
              <a:defRPr b="1"/>
            </a:pPr>
            <a:endParaRPr lang="sr-Latn-RS"/>
          </a:p>
        </c:txPr>
        <c:crossAx val="215947024"/>
        <c:crosses val="max"/>
        <c:crossBetween val="between"/>
      </c:valAx>
      <c:catAx>
        <c:axId val="215947024"/>
        <c:scaling>
          <c:orientation val="minMax"/>
        </c:scaling>
        <c:delete val="1"/>
        <c:axPos val="b"/>
        <c:numFmt formatCode="General" sourceLinked="1"/>
        <c:majorTickMark val="out"/>
        <c:minorTickMark val="none"/>
        <c:tickLblPos val="nextTo"/>
        <c:crossAx val="215946464"/>
        <c:crosses val="autoZero"/>
        <c:auto val="1"/>
        <c:lblAlgn val="ctr"/>
        <c:lblOffset val="100"/>
        <c:noMultiLvlLbl val="0"/>
      </c:catAx>
    </c:plotArea>
    <c:legend>
      <c:legendPos val="b"/>
      <c:layout>
        <c:manualLayout>
          <c:xMode val="edge"/>
          <c:yMode val="edge"/>
          <c:x val="0.6258823130979595"/>
          <c:y val="0.88210986513612444"/>
          <c:w val="0.37411765756185822"/>
          <c:h val="9.5192321626099516E-2"/>
        </c:manualLayout>
      </c:layout>
      <c:overlay val="0"/>
      <c:txPr>
        <a:bodyPr/>
        <a:lstStyle/>
        <a:p>
          <a:pPr>
            <a:defRPr sz="1400"/>
          </a:pPr>
          <a:endParaRPr lang="sr-Latn-RS"/>
        </a:p>
      </c:txPr>
    </c:legend>
    <c:plotVisOnly val="1"/>
    <c:dispBlanksAs val="zero"/>
    <c:showDLblsOverMax val="0"/>
  </c:chart>
  <c:spPr>
    <a:ln>
      <a:solidFill>
        <a:srgbClr val="FFFFFF">
          <a:lumMod val="50000"/>
        </a:srgbClr>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652148023358688"/>
          <c:y val="0.12540300009400662"/>
          <c:w val="0.84547059987610129"/>
          <c:h val="0.6323730233677739"/>
        </c:manualLayout>
      </c:layout>
      <c:lineChart>
        <c:grouping val="standard"/>
        <c:varyColors val="0"/>
        <c:ser>
          <c:idx val="0"/>
          <c:order val="0"/>
          <c:tx>
            <c:strRef>
              <c:f>Tabelle1!$A$6</c:f>
              <c:strCache>
                <c:ptCount val="1"/>
                <c:pt idx="0">
                  <c:v>Educational sciences </c:v>
                </c:pt>
              </c:strCache>
            </c:strRef>
          </c:tx>
          <c:spPr>
            <a:ln>
              <a:solidFill>
                <a:srgbClr val="C00000"/>
              </a:solidFill>
            </a:ln>
          </c:spPr>
          <c:marker>
            <c:spPr>
              <a:solidFill>
                <a:srgbClr val="FF0000"/>
              </a:solidFill>
              <a:ln>
                <a:solidFill>
                  <a:srgbClr val="C00000"/>
                </a:solidFill>
              </a:ln>
            </c:spPr>
          </c:marker>
          <c:dLbls>
            <c:dLbl>
              <c:idx val="0"/>
              <c:layout>
                <c:manualLayout>
                  <c:x val="-0.10078551878074153"/>
                  <c:y val="4.0732696367070324E-2"/>
                </c:manualLayout>
              </c:layout>
              <c:numFmt formatCode="0.0%" sourceLinked="0"/>
              <c:spPr>
                <a:solidFill>
                  <a:schemeClr val="accent2">
                    <a:lumMod val="40000"/>
                    <a:lumOff val="60000"/>
                  </a:schemeClr>
                </a:solidFill>
              </c:spPr>
              <c:txPr>
                <a:bodyPr/>
                <a:lstStyle/>
                <a:p>
                  <a:pPr>
                    <a:defRPr sz="1200" b="1"/>
                  </a:pPr>
                  <a:endParaRPr lang="sr-Latn-RS"/>
                </a:p>
              </c:txPr>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layout>
                <c:manualLayout>
                  <c:x val="-4.0322136563876655E-2"/>
                  <c:y val="-5.2910787690256637E-2"/>
                </c:manualLayout>
              </c:layout>
              <c:numFmt formatCode="0.0%" sourceLinked="0"/>
              <c:spPr>
                <a:solidFill>
                  <a:schemeClr val="accent2">
                    <a:lumMod val="40000"/>
                    <a:lumOff val="60000"/>
                  </a:schemeClr>
                </a:solidFill>
              </c:spPr>
              <c:txPr>
                <a:bodyPr/>
                <a:lstStyle/>
                <a:p>
                  <a:pPr>
                    <a:defRPr sz="1200" b="1"/>
                  </a:pPr>
                  <a:endParaRPr lang="sr-Latn-RS"/>
                </a:p>
              </c:txPr>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chemeClr val="accent2">
                  <a:lumMod val="40000"/>
                  <a:lumOff val="60000"/>
                </a:schemeClr>
              </a:solidFill>
            </c:spPr>
            <c:txPr>
              <a:bodyPr/>
              <a:lstStyle/>
              <a:p>
                <a:pPr>
                  <a:defRPr sz="1200"/>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Tabelle1!$B$5:$F$5</c:f>
              <c:strCache>
                <c:ptCount val="5"/>
                <c:pt idx="0">
                  <c:v>1995-1997</c:v>
                </c:pt>
                <c:pt idx="1">
                  <c:v>1998-2000</c:v>
                </c:pt>
                <c:pt idx="2">
                  <c:v>2001-2003</c:v>
                </c:pt>
                <c:pt idx="3">
                  <c:v>2004-2006</c:v>
                </c:pt>
                <c:pt idx="4">
                  <c:v>2007-2009</c:v>
                </c:pt>
              </c:strCache>
            </c:strRef>
          </c:cat>
          <c:val>
            <c:numRef>
              <c:f>Tabelle1!$B$6:$F$6</c:f>
              <c:numCache>
                <c:formatCode>0.00%</c:formatCode>
                <c:ptCount val="5"/>
                <c:pt idx="0">
                  <c:v>0.61499999999999999</c:v>
                </c:pt>
                <c:pt idx="1">
                  <c:v>0.61099999999999999</c:v>
                </c:pt>
                <c:pt idx="2">
                  <c:v>0.68700000000000006</c:v>
                </c:pt>
                <c:pt idx="3">
                  <c:v>0.71499999999999997</c:v>
                </c:pt>
                <c:pt idx="4">
                  <c:v>0.66400000000000003</c:v>
                </c:pt>
              </c:numCache>
            </c:numRef>
          </c:val>
          <c:smooth val="0"/>
        </c:ser>
        <c:ser>
          <c:idx val="1"/>
          <c:order val="1"/>
          <c:tx>
            <c:strRef>
              <c:f>Tabelle1!$A$7</c:f>
              <c:strCache>
                <c:ptCount val="1"/>
                <c:pt idx="0">
                  <c:v>Psychology</c:v>
                </c:pt>
              </c:strCache>
            </c:strRef>
          </c:tx>
          <c:spPr>
            <a:ln>
              <a:solidFill>
                <a:schemeClr val="accent3"/>
              </a:solidFill>
            </a:ln>
          </c:spPr>
          <c:marker>
            <c:symbol val="diamond"/>
            <c:size val="5"/>
            <c:spPr>
              <a:solidFill>
                <a:schemeClr val="accent3"/>
              </a:solidFill>
              <a:ln>
                <a:solidFill>
                  <a:schemeClr val="accent3"/>
                </a:solidFill>
              </a:ln>
            </c:spPr>
          </c:marker>
          <c:dLbls>
            <c:dLbl>
              <c:idx val="0"/>
              <c:layout>
                <c:manualLayout>
                  <c:x val="-9.6732938764379717E-2"/>
                  <c:y val="-5.007082546383735E-2"/>
                </c:manualLayout>
              </c:layout>
              <c:numFmt formatCode="0.0%" sourceLinked="0"/>
              <c:spPr>
                <a:solidFill>
                  <a:schemeClr val="accent3">
                    <a:lumMod val="40000"/>
                    <a:lumOff val="60000"/>
                  </a:schemeClr>
                </a:solidFill>
              </c:spPr>
              <c:txPr>
                <a:bodyPr/>
                <a:lstStyle/>
                <a:p>
                  <a:pPr>
                    <a:defRPr sz="1200" b="1"/>
                  </a:pPr>
                  <a:endParaRPr lang="sr-Latn-RS"/>
                </a:p>
              </c:txPr>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layout>
                <c:manualLayout>
                  <c:x val="-5.1416845939676733E-3"/>
                  <c:y val="4.7730252194200642E-2"/>
                </c:manualLayout>
              </c:layout>
              <c:numFmt formatCode="0.0%" sourceLinked="0"/>
              <c:spPr>
                <a:solidFill>
                  <a:schemeClr val="accent3">
                    <a:lumMod val="40000"/>
                    <a:lumOff val="60000"/>
                  </a:schemeClr>
                </a:solidFill>
              </c:spPr>
              <c:txPr>
                <a:bodyPr/>
                <a:lstStyle/>
                <a:p>
                  <a:pPr>
                    <a:defRPr sz="1200" b="1"/>
                  </a:pPr>
                  <a:endParaRPr lang="sr-Latn-RS"/>
                </a:p>
              </c:txPr>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1200" b="1"/>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Tabelle1!$B$5:$F$5</c:f>
              <c:strCache>
                <c:ptCount val="5"/>
                <c:pt idx="0">
                  <c:v>1995-1997</c:v>
                </c:pt>
                <c:pt idx="1">
                  <c:v>1998-2000</c:v>
                </c:pt>
                <c:pt idx="2">
                  <c:v>2001-2003</c:v>
                </c:pt>
                <c:pt idx="3">
                  <c:v>2004-2006</c:v>
                </c:pt>
                <c:pt idx="4">
                  <c:v>2007-2009</c:v>
                </c:pt>
              </c:strCache>
            </c:strRef>
          </c:cat>
          <c:val>
            <c:numRef>
              <c:f>Tabelle1!$B$7:$F$7</c:f>
              <c:numCache>
                <c:formatCode>0.00%</c:formatCode>
                <c:ptCount val="5"/>
                <c:pt idx="0">
                  <c:v>0.126</c:v>
                </c:pt>
                <c:pt idx="1">
                  <c:v>0.161</c:v>
                </c:pt>
                <c:pt idx="2">
                  <c:v>0.105</c:v>
                </c:pt>
                <c:pt idx="3">
                  <c:v>8.5999999999999993E-2</c:v>
                </c:pt>
                <c:pt idx="4">
                  <c:v>9.7000000000000003E-2</c:v>
                </c:pt>
              </c:numCache>
            </c:numRef>
          </c:val>
          <c:smooth val="0"/>
        </c:ser>
        <c:ser>
          <c:idx val="2"/>
          <c:order val="2"/>
          <c:tx>
            <c:strRef>
              <c:f>Tabelle1!$A$8</c:f>
              <c:strCache>
                <c:ptCount val="1"/>
                <c:pt idx="0">
                  <c:v>Sociology</c:v>
                </c:pt>
              </c:strCache>
            </c:strRef>
          </c:tx>
          <c:spPr>
            <a:ln>
              <a:solidFill>
                <a:schemeClr val="accent1"/>
              </a:solidFill>
            </a:ln>
          </c:spPr>
          <c:marker>
            <c:symbol val="diamond"/>
            <c:size val="5"/>
            <c:spPr>
              <a:solidFill>
                <a:srgbClr val="0070C0"/>
              </a:solidFill>
              <a:ln>
                <a:solidFill>
                  <a:schemeClr val="accent1"/>
                </a:solidFill>
              </a:ln>
            </c:spPr>
          </c:marker>
          <c:dLbls>
            <c:dLbl>
              <c:idx val="0"/>
              <c:layout>
                <c:manualLayout>
                  <c:x val="-9.6821523197759177E-2"/>
                  <c:y val="2.9667536940339963E-2"/>
                </c:manualLayout>
              </c:layout>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layout>
                <c:manualLayout>
                  <c:x val="-1.8325615335669773E-2"/>
                  <c:y val="-5.6029052327519167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chemeClr val="tx2">
                  <a:lumMod val="20000"/>
                  <a:lumOff val="80000"/>
                </a:schemeClr>
              </a:solidFill>
            </c:spPr>
            <c:txPr>
              <a:bodyPr/>
              <a:lstStyle/>
              <a:p>
                <a:pPr>
                  <a:defRPr sz="1200" b="1"/>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Tabelle1!$B$5:$F$5</c:f>
              <c:strCache>
                <c:ptCount val="5"/>
                <c:pt idx="0">
                  <c:v>1995-1997</c:v>
                </c:pt>
                <c:pt idx="1">
                  <c:v>1998-2000</c:v>
                </c:pt>
                <c:pt idx="2">
                  <c:v>2001-2003</c:v>
                </c:pt>
                <c:pt idx="3">
                  <c:v>2004-2006</c:v>
                </c:pt>
                <c:pt idx="4">
                  <c:v>2007-2009</c:v>
                </c:pt>
              </c:strCache>
            </c:strRef>
          </c:cat>
          <c:val>
            <c:numRef>
              <c:f>Tabelle1!$B$8:$F$8</c:f>
              <c:numCache>
                <c:formatCode>0.00%</c:formatCode>
                <c:ptCount val="5"/>
                <c:pt idx="0">
                  <c:v>8.2000000000000003E-2</c:v>
                </c:pt>
                <c:pt idx="1">
                  <c:v>6.0999999999999999E-2</c:v>
                </c:pt>
                <c:pt idx="2">
                  <c:v>6.3E-2</c:v>
                </c:pt>
                <c:pt idx="3">
                  <c:v>7.0999999999999994E-2</c:v>
                </c:pt>
                <c:pt idx="4">
                  <c:v>0.1</c:v>
                </c:pt>
              </c:numCache>
            </c:numRef>
          </c:val>
          <c:smooth val="0"/>
        </c:ser>
        <c:dLbls>
          <c:showLegendKey val="0"/>
          <c:showVal val="0"/>
          <c:showCatName val="0"/>
          <c:showSerName val="0"/>
          <c:showPercent val="0"/>
          <c:showBubbleSize val="0"/>
        </c:dLbls>
        <c:marker val="1"/>
        <c:smooth val="0"/>
        <c:axId val="84469968"/>
        <c:axId val="84470528"/>
      </c:lineChart>
      <c:catAx>
        <c:axId val="84469968"/>
        <c:scaling>
          <c:orientation val="minMax"/>
        </c:scaling>
        <c:delete val="0"/>
        <c:axPos val="b"/>
        <c:title>
          <c:tx>
            <c:rich>
              <a:bodyPr/>
              <a:lstStyle/>
              <a:p>
                <a:pPr>
                  <a:defRPr sz="1200"/>
                </a:pPr>
                <a:r>
                  <a:rPr lang="en-US" sz="1200"/>
                  <a:t>Period</a:t>
                </a:r>
              </a:p>
            </c:rich>
          </c:tx>
          <c:overlay val="0"/>
        </c:title>
        <c:numFmt formatCode="General" sourceLinked="0"/>
        <c:majorTickMark val="none"/>
        <c:minorTickMark val="in"/>
        <c:tickLblPos val="nextTo"/>
        <c:crossAx val="84470528"/>
        <c:crosses val="autoZero"/>
        <c:auto val="1"/>
        <c:lblAlgn val="ctr"/>
        <c:lblOffset val="100"/>
        <c:noMultiLvlLbl val="0"/>
      </c:catAx>
      <c:valAx>
        <c:axId val="84470528"/>
        <c:scaling>
          <c:orientation val="minMax"/>
        </c:scaling>
        <c:delete val="0"/>
        <c:axPos val="l"/>
        <c:majorGridlines/>
        <c:title>
          <c:tx>
            <c:rich>
              <a:bodyPr/>
              <a:lstStyle/>
              <a:p>
                <a:pPr>
                  <a:defRPr sz="1200"/>
                </a:pPr>
                <a:r>
                  <a:rPr lang="en-US" sz="1200"/>
                  <a:t>Share</a:t>
                </a:r>
              </a:p>
            </c:rich>
          </c:tx>
          <c:overlay val="0"/>
        </c:title>
        <c:numFmt formatCode="0%" sourceLinked="0"/>
        <c:majorTickMark val="none"/>
        <c:minorTickMark val="none"/>
        <c:tickLblPos val="nextTo"/>
        <c:crossAx val="84469968"/>
        <c:crosses val="autoZero"/>
        <c:crossBetween val="between"/>
      </c:valAx>
    </c:plotArea>
    <c:plotVisOnly val="1"/>
    <c:dispBlanksAs val="gap"/>
    <c:showDLblsOverMax val="0"/>
  </c:chart>
  <c:spPr>
    <a:solidFill>
      <a:srgbClr val="FFFFFF"/>
    </a:solidFill>
    <a:ln>
      <a:solidFill>
        <a:srgbClr val="FFFFFF">
          <a:lumMod val="65000"/>
        </a:srgbClr>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98004835620901"/>
          <c:y val="0.18776906732585269"/>
          <c:w val="0.84616327940963243"/>
          <c:h val="0.72018213254082875"/>
        </c:manualLayout>
      </c:layout>
      <c:lineChart>
        <c:grouping val="standard"/>
        <c:varyColors val="0"/>
        <c:ser>
          <c:idx val="0"/>
          <c:order val="0"/>
          <c:tx>
            <c:strRef>
              <c:f>Tabelle1!$B$47</c:f>
              <c:strCache>
                <c:ptCount val="1"/>
                <c:pt idx="0">
                  <c:v>Soziologie</c:v>
                </c:pt>
              </c:strCache>
            </c:strRef>
          </c:tx>
          <c:marker>
            <c:symbol val="none"/>
          </c:marker>
          <c:dLbls>
            <c:dLbl>
              <c:idx val="0"/>
              <c:layout>
                <c:manualLayout>
                  <c:x val="-0.1388525097964633"/>
                  <c:y val="3.2385579842980412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6793294153758026E-3"/>
                  <c:y val="5.5445228307965779E-3"/>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0070C0">
                  <a:alpha val="22000"/>
                </a:srgbClr>
              </a:solidFill>
            </c:spPr>
            <c:txPr>
              <a:bodyPr/>
              <a:lstStyle/>
              <a:p>
                <a:pPr>
                  <a:defRPr sz="1200" b="1">
                    <a:latin typeface="Calibri" pitchFamily="34" charset="0"/>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Tabelle1!$A$48:$A$49</c:f>
              <c:strCache>
                <c:ptCount val="2"/>
                <c:pt idx="0">
                  <c:v>1995-1997</c:v>
                </c:pt>
                <c:pt idx="1">
                  <c:v>2006-2008</c:v>
                </c:pt>
              </c:strCache>
            </c:strRef>
          </c:cat>
          <c:val>
            <c:numRef>
              <c:f>Tabelle1!$B$48:$B$49</c:f>
              <c:numCache>
                <c:formatCode>0.00%</c:formatCode>
                <c:ptCount val="2"/>
                <c:pt idx="0">
                  <c:v>0.32700000000000001</c:v>
                </c:pt>
                <c:pt idx="1">
                  <c:v>0.221</c:v>
                </c:pt>
              </c:numCache>
            </c:numRef>
          </c:val>
          <c:smooth val="0"/>
        </c:ser>
        <c:ser>
          <c:idx val="1"/>
          <c:order val="1"/>
          <c:tx>
            <c:strRef>
              <c:f>Tabelle1!$C$47</c:f>
              <c:strCache>
                <c:ptCount val="1"/>
                <c:pt idx="0">
                  <c:v>Erziehungswissenschaft</c:v>
                </c:pt>
              </c:strCache>
            </c:strRef>
          </c:tx>
          <c:marker>
            <c:symbol val="none"/>
          </c:marker>
          <c:dLbls>
            <c:dLbl>
              <c:idx val="0"/>
              <c:layout>
                <c:manualLayout>
                  <c:x val="-0.15728854985980842"/>
                  <c:y val="7.3487205125356446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6793294153758026E-3"/>
                  <c:y val="-2.6921198570529201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D42C2C">
                  <a:alpha val="38000"/>
                </a:srgbClr>
              </a:solidFill>
            </c:spPr>
            <c:txPr>
              <a:bodyPr/>
              <a:lstStyle/>
              <a:p>
                <a:pPr>
                  <a:defRPr sz="1200" b="1">
                    <a:latin typeface="Calibri" pitchFamily="34" charset="0"/>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Tabelle1!$A$48:$A$49</c:f>
              <c:strCache>
                <c:ptCount val="2"/>
                <c:pt idx="0">
                  <c:v>1995-1997</c:v>
                </c:pt>
                <c:pt idx="1">
                  <c:v>2006-2008</c:v>
                </c:pt>
              </c:strCache>
            </c:strRef>
          </c:cat>
          <c:val>
            <c:numRef>
              <c:f>Tabelle1!$C$48:$C$49</c:f>
              <c:numCache>
                <c:formatCode>0.00%</c:formatCode>
                <c:ptCount val="2"/>
                <c:pt idx="0">
                  <c:v>0.22600000000000001</c:v>
                </c:pt>
                <c:pt idx="1">
                  <c:v>0.35099999999999998</c:v>
                </c:pt>
              </c:numCache>
            </c:numRef>
          </c:val>
          <c:smooth val="0"/>
        </c:ser>
        <c:ser>
          <c:idx val="2"/>
          <c:order val="2"/>
          <c:tx>
            <c:strRef>
              <c:f>Tabelle1!$D$47</c:f>
              <c:strCache>
                <c:ptCount val="1"/>
                <c:pt idx="0">
                  <c:v>Psychologie</c:v>
                </c:pt>
              </c:strCache>
            </c:strRef>
          </c:tx>
          <c:marker>
            <c:symbol val="none"/>
          </c:marker>
          <c:dLbls>
            <c:dLbl>
              <c:idx val="0"/>
              <c:layout>
                <c:manualLayout>
                  <c:x val="-0.13662253158311977"/>
                  <c:y val="-5.491027617301781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8759921214027066E-2"/>
                  <c:y val="-5.1376235973780694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92D050">
                  <a:alpha val="44000"/>
                </a:srgbClr>
              </a:solidFill>
            </c:spPr>
            <c:txPr>
              <a:bodyPr/>
              <a:lstStyle/>
              <a:p>
                <a:pPr>
                  <a:defRPr sz="1200" b="1">
                    <a:latin typeface="Calibri" pitchFamily="34" charset="0"/>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Tabelle1!$A$48:$A$49</c:f>
              <c:strCache>
                <c:ptCount val="2"/>
                <c:pt idx="0">
                  <c:v>1995-1997</c:v>
                </c:pt>
                <c:pt idx="1">
                  <c:v>2006-2008</c:v>
                </c:pt>
              </c:strCache>
            </c:strRef>
          </c:cat>
          <c:val>
            <c:numRef>
              <c:f>Tabelle1!$D$48:$D$49</c:f>
              <c:numCache>
                <c:formatCode>0.00%</c:formatCode>
                <c:ptCount val="2"/>
                <c:pt idx="0" formatCode="0%">
                  <c:v>0.34</c:v>
                </c:pt>
                <c:pt idx="1">
                  <c:v>0.38500000000000001</c:v>
                </c:pt>
              </c:numCache>
            </c:numRef>
          </c:val>
          <c:smooth val="0"/>
        </c:ser>
        <c:dLbls>
          <c:showLegendKey val="0"/>
          <c:showVal val="0"/>
          <c:showCatName val="0"/>
          <c:showSerName val="0"/>
          <c:showPercent val="0"/>
          <c:showBubbleSize val="0"/>
        </c:dLbls>
        <c:smooth val="0"/>
        <c:axId val="215950944"/>
        <c:axId val="217036656"/>
      </c:lineChart>
      <c:catAx>
        <c:axId val="215950944"/>
        <c:scaling>
          <c:orientation val="minMax"/>
        </c:scaling>
        <c:delete val="0"/>
        <c:axPos val="b"/>
        <c:numFmt formatCode="General" sourceLinked="0"/>
        <c:majorTickMark val="out"/>
        <c:minorTickMark val="none"/>
        <c:tickLblPos val="nextTo"/>
        <c:txPr>
          <a:bodyPr/>
          <a:lstStyle/>
          <a:p>
            <a:pPr>
              <a:defRPr>
                <a:latin typeface="Calibri" pitchFamily="34" charset="0"/>
              </a:defRPr>
            </a:pPr>
            <a:endParaRPr lang="sr-Latn-RS"/>
          </a:p>
        </c:txPr>
        <c:crossAx val="217036656"/>
        <c:crosses val="autoZero"/>
        <c:auto val="1"/>
        <c:lblAlgn val="ctr"/>
        <c:lblOffset val="100"/>
        <c:noMultiLvlLbl val="0"/>
      </c:catAx>
      <c:valAx>
        <c:axId val="217036656"/>
        <c:scaling>
          <c:orientation val="minMax"/>
          <c:max val="0.5"/>
          <c:min val="0.2"/>
        </c:scaling>
        <c:delete val="0"/>
        <c:axPos val="l"/>
        <c:majorGridlines/>
        <c:numFmt formatCode="0%" sourceLinked="0"/>
        <c:majorTickMark val="out"/>
        <c:minorTickMark val="none"/>
        <c:tickLblPos val="nextTo"/>
        <c:crossAx val="215950944"/>
        <c:crosses val="autoZero"/>
        <c:crossBetween val="between"/>
      </c:valAx>
    </c:plotArea>
    <c:plotVisOnly val="1"/>
    <c:dispBlanksAs val="gap"/>
    <c:showDLblsOverMax val="0"/>
  </c:chart>
  <c:spPr>
    <a:solidFill>
      <a:srgbClr val="FFFFFF"/>
    </a:solidFill>
    <a:ln>
      <a:solidFill>
        <a:srgbClr val="FFFFFF">
          <a:lumMod val="65000"/>
        </a:srgbClr>
      </a:solidFill>
    </a:ln>
  </c:spPr>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idx="13">
    <p:pos x="6000" y="300"/>
    <p:text>steht nich in der Agenda :)</p:text>
  </p:cm>
  <p:cm authorId="1" idx="12">
    <p:pos x="6000" y="200"/>
    <p:text>man kann auch löschen.Statt dessen  auf Folie 6 eine Markierung tun, die drauf hindeutet dass es nur um Forschungsprojekte geht. Würde gerne das Bild für web service ändern falls ein besseres gäbe</p:text>
  </p:cm>
  <p:cm authorId="0" idx="14">
    <p:pos x="6000" y="100"/>
    <p:text>während die vorherige Folie das Projekt insgesamt illustriert, wird hier derjenige Teil hervorgehoben, der Thema des papers ist. sozusagen als überleitung von der allgemeinen Vorstellung des Projekts zum Thema des Beitrags</p:text>
  </p:cm>
  <p:cm authorId="1" idx="11">
    <p:pos x="6000" y="0"/>
    <p:text>Unterschied zu der vorherigen Folie !</p:text>
  </p:cm>
</p:cmLst>
</file>

<file path=ppt/comments/comment2.xml><?xml version="1.0" encoding="utf-8"?>
<p:cmLst xmlns:a="http://schemas.openxmlformats.org/drawingml/2006/main" xmlns:r="http://schemas.openxmlformats.org/officeDocument/2006/relationships" xmlns:p="http://schemas.openxmlformats.org/presentationml/2006/main">
  <p:cm authorId="1" idx="10">
    <p:pos x="6000" y="0"/>
    <p:text>@Karima : neues Foto?</p:text>
  </p:cm>
</p:cmLst>
</file>

<file path=ppt/comments/comment3.xml><?xml version="1.0" encoding="utf-8"?>
<p:cmLst xmlns:a="http://schemas.openxmlformats.org/drawingml/2006/main" xmlns:r="http://schemas.openxmlformats.org/officeDocument/2006/relationships" xmlns:p="http://schemas.openxmlformats.org/presentationml/2006/main">
  <p:cm authorId="1" idx="9">
    <p:pos x="6000" y="200"/>
    <p:text>diese Folie ist animiert</p:text>
  </p:cm>
  <p:cm authorId="0" idx="2">
    <p:pos x="6000" y="100"/>
    <p:text>Und vielleicht sollten wir alle Infos über SOFIS auf eine einzige Folie bringen</p:text>
  </p:cm>
  <p:cm authorId="0" idx="1">
    <p:pos x="6000" y="0"/>
    <p:text>ich frage mich gerade, ob man Folie 9 und 10 nicht tauschen sollte. 
In Folie 9 wird beschrieben, welche Daten aus SOFISwiki gefiltert wurden, und erst Folie 10 beschreibt SOFISwiki. 
Sollte das nicht eher andersrum sein?</p:text>
  </p:cm>
</p:cmLst>
</file>

<file path=ppt/comments/comment4.xml><?xml version="1.0" encoding="utf-8"?>
<p:cmLst xmlns:a="http://schemas.openxmlformats.org/drawingml/2006/main" xmlns:r="http://schemas.openxmlformats.org/officeDocument/2006/relationships" xmlns:p="http://schemas.openxmlformats.org/presentationml/2006/main">
  <p:cm authorId="0" idx="13">
    <p:pos x="6000" y="500"/>
    <p:text>ok, warum nicht. schau dir mal die Datei an, die ich geschickt hab. ist das ok für dich? die rahmendicke kann man natürlich auch verringern...</p:text>
  </p:cm>
  <p:cm authorId="1" idx="8">
    <p:pos x="6000" y="400"/>
    <p:text>nicht nur auch von "Type of funding". Die beiden kann umrahmen</p:text>
  </p:cm>
  <p:cm authorId="0" idx="12">
    <p:pos x="6000" y="300"/>
    <p:text>Da Du im Text zum Developer View von der "disciplinary area" sprichst, sollte man die Folie vielleicht dynamisch gestalten und das entsprechende Attribut umrahmen. (wir schicken die Präsentation ja als ppt an Herr Rittberger, da komme ich gut mit Rahmen zurecht) ;)</p:text>
  </p:cm>
  <p:cm authorId="0" idx="11">
    <p:pos x="6000" y="200"/>
    <p:text>Die sind viel, viel besser, aber im Präsentationsmodus immer noch etwas verschwommen. Wenn es aber nicht besser geht, ist das auch ok.</p:text>
  </p:cm>
  <p:cm authorId="1" idx="7">
    <p:pos x="6000" y="100"/>
    <p:text>Habe neue Screenshots gamacht. Aber kleine. Damit man was erkennen kann</p:text>
  </p:cm>
  <p:cm authorId="0" idx="10">
    <p:pos x="6000" y="0"/>
    <p:text>Hier müssten die Screenshots ausgetauscht werden (das müsste ja eigentlich recht schnell gehen, wir haben ja lange genug geübt... ) :)</p:text>
  </p:cm>
</p:cmLst>
</file>

<file path=ppt/comments/comment5.xml><?xml version="1.0" encoding="utf-8"?>
<p:cmLst xmlns:a="http://schemas.openxmlformats.org/drawingml/2006/main" xmlns:r="http://schemas.openxmlformats.org/officeDocument/2006/relationships" xmlns:p="http://schemas.openxmlformats.org/presentationml/2006/main">
  <p:cm authorId="0" idx="19">
    <p:pos x="6000" y="500"/>
    <p:text>ok, warum nicht. schau dir mal die Datei an, die ich geschickt hab. ist das ok für dich? die rahmendicke kann man natürlich auch verringern...</p:text>
  </p:cm>
  <p:cm authorId="1" idx="15">
    <p:pos x="6000" y="400"/>
    <p:text>nicht nur auch von "Type of funding". Die beiden kann umrahmen</p:text>
  </p:cm>
  <p:cm authorId="0" idx="18">
    <p:pos x="6000" y="300"/>
    <p:text>Da Du im Text zum Developer View von der "disciplinary area" sprichst, sollte man die Folie vielleicht dynamisch gestalten und das entsprechende Attribut umrahmen. (wir schicken die Präsentation ja als ppt an Herr Rittberger, da komme ich gut mit Rahmen zurecht) ;)</p:text>
  </p:cm>
  <p:cm authorId="0" idx="17">
    <p:pos x="6000" y="200"/>
    <p:text>Die sind viel, viel besser, aber im Präsentationsmodus immer noch etwas verschwommen. Wenn es aber nicht besser geht, ist das auch ok.</p:text>
  </p:cm>
  <p:cm authorId="1" idx="14">
    <p:pos x="6000" y="100"/>
    <p:text>Habe neue Screenshots gamacht. Aber kleine. Damit man was erkennen kann</p:text>
  </p:cm>
  <p:cm authorId="0" idx="16">
    <p:pos x="6000" y="0"/>
    <p:text>Hier müssten die Screenshots ausgetauscht werden (das müsste ja eigentlich recht schnell gehen, wir haben ja lange genug geübt... ) :)</p:text>
  </p:cm>
</p:cmLst>
</file>

<file path=ppt/comments/comment6.xml><?xml version="1.0" encoding="utf-8"?>
<p:cmLst xmlns:a="http://schemas.openxmlformats.org/drawingml/2006/main" xmlns:r="http://schemas.openxmlformats.org/officeDocument/2006/relationships" xmlns:p="http://schemas.openxmlformats.org/presentationml/2006/main">
  <p:cm authorId="0" idx="15">
    <p:pos x="6000" y="0"/>
    <p:text>Animierung passt grundsätzlich, folgende Vorschläge:
a) Text in den Klammern in gleich großer Schrift, dafür andere Farbe
b) "Choose indicator" nicht animiert,das ist ja eine stabile Funktion (nur die 4 konkreten Indikatoren sind ja die momentane Beschränkung)
Ich hab unten einen Textvorschlag für den Vortrag erstellt...</p:text>
  </p:cm>
</p:cmLst>
</file>

<file path=ppt/comments/comment7.xml><?xml version="1.0" encoding="utf-8"?>
<p:cmLst xmlns:a="http://schemas.openxmlformats.org/drawingml/2006/main" xmlns:r="http://schemas.openxmlformats.org/officeDocument/2006/relationships" xmlns:p="http://schemas.openxmlformats.org/presentationml/2006/main">
  <p:cm authorId="1" idx="6">
    <p:pos x="6000" y="500"/>
    <p:text>ja auf Folie11 ist gut. Rot auf einem grauen Hintergrund!</p:text>
  </p:cm>
  <p:cm authorId="0" idx="9">
    <p:pos x="6000" y="400"/>
    <p:text>Hab Dir die Test-ppt-Datei zugeschickt mit Rahmen auf dieser und auf Folie 11</p:text>
  </p:cm>
  <p:cm authorId="1" idx="5">
    <p:pos x="6000" y="300"/>
    <p:text>wie Du möchtest. Das müssen wir aber erstmal testen und gucken wie es aussieht ;)</p:text>
  </p:cm>
  <p:cm authorId="0" idx="8">
    <p:pos x="6000" y="200"/>
    <p:text>Mir persönlich wäre der Rahmen lieber. Da wir das ja in ppt abliefern, könnte man das dort noch entsprechend bearbeiten.</p:text>
  </p:cm>
  <p:cm authorId="1" idx="4">
    <p:pos x="6000" y="100"/>
    <p:text>Steht als Anmerkung in Rot. Man kann stattdessen ein Pfeil in die Richtung 2006-Säule richten!</p:text>
  </p:cm>
  <p:cm authorId="0" idx="7">
    <p:pos x="6000" y="0"/>
    <p:text>Ich wollte eigentlich einen rot umrandeten Rahmen um den Balken für das Jahr 2006 machen, damit man das besser sieht, habe es aber leider nicht hinbekommen. in ppt wüsste ich, wie man es hinkriegt... :(</p:text>
  </p:cm>
</p:cmLst>
</file>

<file path=ppt/comments/comment8.xml><?xml version="1.0" encoding="utf-8"?>
<p:cmLst xmlns:a="http://schemas.openxmlformats.org/drawingml/2006/main" xmlns:r="http://schemas.openxmlformats.org/officeDocument/2006/relationships" xmlns:p="http://schemas.openxmlformats.org/presentationml/2006/main">
  <p:cm authorId="0" idx="5">
    <p:pos x="6000" y="300"/>
    <p:text>Thumbs up! :)</p:text>
  </p:cm>
  <p:cm authorId="1" idx="2">
    <p:pos x="6000" y="200"/>
    <p:text>ich weiß. Habe vor neue Screenschots zu machen. Aber nicht hier ;)</p:text>
  </p:cm>
  <p:cm authorId="0" idx="4">
    <p:pos x="6000" y="100"/>
    <p:text>ok. Die Schrift in den Visualisierungen ist leider nicht gut lesbar...</p:text>
  </p:cm>
  <p:cm authorId="1" idx="1">
    <p:pos x="6000" y="0"/>
    <p:text>Habe die Reihenfolge der Folien 16 &amp; 17 geändert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488060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 name="Shape 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75613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71450" lvl="0" indent="-171450" rtl="0">
              <a:spcBef>
                <a:spcPts val="0"/>
              </a:spcBef>
              <a:buFont typeface="Arial" panose="020B0604020202020204" pitchFamily="34" charset="0"/>
              <a:buChar char="•"/>
            </a:pPr>
            <a:r>
              <a:rPr lang="de" sz="1200" dirty="0" smtClean="0">
                <a:solidFill>
                  <a:schemeClr val="dk1"/>
                </a:solidFill>
              </a:rPr>
              <a:t>Selection </a:t>
            </a:r>
            <a:r>
              <a:rPr lang="de" sz="1200" dirty="0">
                <a:solidFill>
                  <a:schemeClr val="dk1"/>
                </a:solidFill>
              </a:rPr>
              <a:t>of relevant research projects from the SOFISwiki </a:t>
            </a:r>
            <a:r>
              <a:rPr lang="de" sz="1200" dirty="0" smtClean="0">
                <a:solidFill>
                  <a:schemeClr val="dk1"/>
                </a:solidFill>
              </a:rPr>
              <a:t>database</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 sz="1200" dirty="0" smtClean="0"/>
              <a:t>Sofiswiki is a community platform that enables storage and search on social sciences research projects from different fields such as education sciences, psychology, political sciences, from German-speaking countries in Europe</a:t>
            </a:r>
          </a:p>
          <a:p>
            <a:pPr lvl="0" rtl="0">
              <a:spcBef>
                <a:spcPts val="0"/>
              </a:spcBef>
              <a:buNone/>
            </a:pPr>
            <a:endParaRPr lang="de" sz="1200" dirty="0" smtClean="0">
              <a:solidFill>
                <a:schemeClr val="dk1"/>
              </a:solidFill>
            </a:endParaRPr>
          </a:p>
          <a:p>
            <a:pPr marL="171450" lvl="0" indent="-171450" rtl="0">
              <a:spcBef>
                <a:spcPts val="0"/>
              </a:spcBef>
              <a:buFont typeface="Arial" panose="020B0604020202020204" pitchFamily="34" charset="0"/>
              <a:buChar char="•"/>
            </a:pPr>
            <a:r>
              <a:rPr lang="de" sz="1200" dirty="0" smtClean="0">
                <a:solidFill>
                  <a:schemeClr val="dk1"/>
                </a:solidFill>
              </a:rPr>
              <a:t>Characteristics </a:t>
            </a:r>
            <a:r>
              <a:rPr lang="de" sz="1200" dirty="0">
                <a:solidFill>
                  <a:schemeClr val="dk1"/>
                </a:solidFill>
              </a:rPr>
              <a:t>of the dataset: </a:t>
            </a:r>
          </a:p>
          <a:p>
            <a:pPr marL="628650" lvl="1" indent="-171450" rtl="0">
              <a:spcBef>
                <a:spcPts val="0"/>
              </a:spcBef>
              <a:buFont typeface="Wingdings" panose="05000000000000000000" pitchFamily="2" charset="2"/>
              <a:buChar char="§"/>
            </a:pPr>
            <a:r>
              <a:rPr lang="de" sz="1200" dirty="0" smtClean="0">
                <a:solidFill>
                  <a:schemeClr val="dk1"/>
                </a:solidFill>
              </a:rPr>
              <a:t>completed </a:t>
            </a:r>
            <a:r>
              <a:rPr lang="de" sz="1200" dirty="0">
                <a:solidFill>
                  <a:schemeClr val="dk1"/>
                </a:solidFill>
              </a:rPr>
              <a:t>projects that range from 1995 to 2009 </a:t>
            </a:r>
          </a:p>
          <a:p>
            <a:pPr marL="628650" lvl="1" indent="-171450" rtl="0">
              <a:spcBef>
                <a:spcPts val="0"/>
              </a:spcBef>
              <a:buFont typeface="Wingdings" panose="05000000000000000000" pitchFamily="2" charset="2"/>
              <a:buChar char="§"/>
            </a:pPr>
            <a:r>
              <a:rPr lang="de" sz="1200" dirty="0" smtClean="0">
                <a:solidFill>
                  <a:schemeClr val="dk1"/>
                </a:solidFill>
              </a:rPr>
              <a:t>geographical </a:t>
            </a:r>
            <a:r>
              <a:rPr lang="de" sz="1200" dirty="0">
                <a:solidFill>
                  <a:schemeClr val="dk1"/>
                </a:solidFill>
              </a:rPr>
              <a:t>spread: at least one research institution located in </a:t>
            </a:r>
            <a:r>
              <a:rPr lang="de" sz="1200" dirty="0" smtClean="0">
                <a:solidFill>
                  <a:schemeClr val="dk1"/>
                </a:solidFill>
              </a:rPr>
              <a:t>Germany</a:t>
            </a:r>
            <a:endParaRPr lang="de" sz="1200" dirty="0">
              <a:solidFill>
                <a:schemeClr val="dk1"/>
              </a:solidFill>
            </a:endParaRPr>
          </a:p>
          <a:p>
            <a:pPr marL="628650" lvl="1" indent="-171450" rtl="0">
              <a:spcBef>
                <a:spcPts val="0"/>
              </a:spcBef>
              <a:buFont typeface="Wingdings" panose="05000000000000000000" pitchFamily="2" charset="2"/>
              <a:buChar char="§"/>
            </a:pPr>
            <a:r>
              <a:rPr lang="de" sz="1200" dirty="0" smtClean="0">
                <a:solidFill>
                  <a:schemeClr val="dk1"/>
                </a:solidFill>
              </a:rPr>
              <a:t>dataset </a:t>
            </a:r>
            <a:r>
              <a:rPr lang="de" sz="1200" dirty="0">
                <a:solidFill>
                  <a:schemeClr val="dk1"/>
                </a:solidFill>
              </a:rPr>
              <a:t>in total comprises approx. 9200 projects</a:t>
            </a:r>
          </a:p>
          <a:p>
            <a:pPr lvl="0" rtl="0">
              <a:spcBef>
                <a:spcPts val="0"/>
              </a:spcBef>
              <a:buNone/>
            </a:pPr>
            <a:endParaRPr sz="1200" dirty="0">
              <a:solidFill>
                <a:schemeClr val="dk1"/>
              </a:solidFill>
            </a:endParaRPr>
          </a:p>
          <a:p>
            <a:pPr marL="171450" lvl="0" indent="-171450" rtl="0">
              <a:spcBef>
                <a:spcPts val="0"/>
              </a:spcBef>
              <a:buFont typeface="Arial" panose="020B0604020202020204" pitchFamily="34" charset="0"/>
              <a:buChar char="•"/>
            </a:pPr>
            <a:r>
              <a:rPr lang="de" sz="1200" dirty="0" smtClean="0">
                <a:solidFill>
                  <a:schemeClr val="dk1"/>
                </a:solidFill>
              </a:rPr>
              <a:t>The </a:t>
            </a:r>
            <a:r>
              <a:rPr lang="de" sz="1200" dirty="0">
                <a:solidFill>
                  <a:schemeClr val="dk1"/>
                </a:solidFill>
              </a:rPr>
              <a:t>monitoring prototype is an add-on to </a:t>
            </a:r>
            <a:r>
              <a:rPr lang="de" sz="1200" dirty="0" smtClean="0">
                <a:solidFill>
                  <a:schemeClr val="dk1"/>
                </a:solidFill>
              </a:rPr>
              <a:t>SOFISWiki</a:t>
            </a:r>
          </a:p>
          <a:p>
            <a:pPr lvl="0" rtl="0">
              <a:spcBef>
                <a:spcPts val="0"/>
              </a:spcBef>
              <a:buNone/>
            </a:pPr>
            <a:endParaRPr sz="1200" dirty="0"/>
          </a:p>
          <a:p>
            <a:pPr lvl="0" rtl="0">
              <a:spcBef>
                <a:spcPts val="0"/>
              </a:spcBef>
              <a:buClr>
                <a:schemeClr val="dk1"/>
              </a:buClr>
              <a:buFont typeface="Arial"/>
              <a:buNone/>
            </a:pPr>
            <a:endParaRPr sz="1200" dirty="0"/>
          </a:p>
          <a:p>
            <a:pPr>
              <a:spcBef>
                <a:spcPts val="0"/>
              </a:spcBef>
              <a:buNone/>
            </a:pPr>
            <a:endParaRPr sz="1200" dirty="0"/>
          </a:p>
        </p:txBody>
      </p:sp>
    </p:spTree>
    <p:extLst>
      <p:ext uri="{BB962C8B-B14F-4D97-AF65-F5344CB8AC3E}">
        <p14:creationId xmlns:p14="http://schemas.microsoft.com/office/powerpoint/2010/main" val="564409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de" sz="1200" dirty="0">
                <a:solidFill>
                  <a:schemeClr val="dk1"/>
                </a:solidFill>
              </a:rPr>
              <a:t>Assessment of scientific research is based on Indicators which present reality in terms of numerical relations and range from simple figures to relative numbers and complex </a:t>
            </a:r>
            <a:r>
              <a:rPr lang="de" sz="1200" dirty="0" smtClean="0">
                <a:solidFill>
                  <a:schemeClr val="dk1"/>
                </a:solidFill>
              </a:rPr>
              <a:t>indices.</a:t>
            </a:r>
            <a:endParaRPr lang="de" sz="1200" dirty="0">
              <a:solidFill>
                <a:schemeClr val="dk1"/>
              </a:solidFill>
            </a:endParaRPr>
          </a:p>
          <a:p>
            <a:pPr lvl="0" rtl="0">
              <a:spcBef>
                <a:spcPts val="0"/>
              </a:spcBef>
              <a:buNone/>
            </a:pPr>
            <a:endParaRPr sz="1200" dirty="0">
              <a:solidFill>
                <a:schemeClr val="dk1"/>
              </a:solidFill>
            </a:endParaRPr>
          </a:p>
          <a:p>
            <a:pPr lvl="0" rtl="0">
              <a:spcBef>
                <a:spcPts val="0"/>
              </a:spcBef>
              <a:buNone/>
            </a:pPr>
            <a:r>
              <a:rPr lang="de" sz="1200" dirty="0">
                <a:solidFill>
                  <a:schemeClr val="dk1"/>
                </a:solidFill>
              </a:rPr>
              <a:t>Validity of indicators is influenced </a:t>
            </a:r>
            <a:r>
              <a:rPr lang="de" sz="1200" dirty="0" smtClean="0">
                <a:solidFill>
                  <a:schemeClr val="dk1"/>
                </a:solidFill>
              </a:rPr>
              <a:t>by:</a:t>
            </a:r>
          </a:p>
          <a:p>
            <a:pPr marL="171450" lvl="0" indent="-171450" rtl="0">
              <a:spcBef>
                <a:spcPts val="0"/>
              </a:spcBef>
              <a:buFont typeface="Arial" panose="020B0604020202020204" pitchFamily="34" charset="0"/>
              <a:buChar char="•"/>
            </a:pPr>
            <a:r>
              <a:rPr lang="de" sz="1200" dirty="0" smtClean="0">
                <a:solidFill>
                  <a:schemeClr val="dk1"/>
                </a:solidFill>
              </a:rPr>
              <a:t>characteristics </a:t>
            </a:r>
            <a:r>
              <a:rPr lang="de" sz="1200" dirty="0">
                <a:solidFill>
                  <a:schemeClr val="dk1"/>
                </a:solidFill>
              </a:rPr>
              <a:t>of the object of investigation:</a:t>
            </a:r>
          </a:p>
          <a:p>
            <a:pPr lvl="1" rtl="0">
              <a:spcBef>
                <a:spcPts val="0"/>
              </a:spcBef>
              <a:buNone/>
            </a:pPr>
            <a:r>
              <a:rPr lang="de" sz="1200" dirty="0" smtClean="0">
                <a:solidFill>
                  <a:schemeClr val="dk1"/>
                </a:solidFill>
              </a:rPr>
              <a:t>Educational </a:t>
            </a:r>
            <a:r>
              <a:rPr lang="de" sz="1200" dirty="0">
                <a:solidFill>
                  <a:schemeClr val="dk1"/>
                </a:solidFill>
              </a:rPr>
              <a:t>research is a heterogenous field that comprises diverse and manifold disciplines: Besides traditional core disciplines of educational science, psychology and social sciences, the field encompasses subject didactics as well as many other disciplines concerned with investigating education e.g. economy, law. The entire scope of humanities, social sciences and even natural sciences is involved, and every discipline has its own science theoretical principles, methods, structures and types of communication. In each of these disciplines, a particular indicator plays a different role and bears a different </a:t>
            </a:r>
            <a:r>
              <a:rPr lang="de" sz="1200" dirty="0" smtClean="0">
                <a:solidFill>
                  <a:schemeClr val="dk1"/>
                </a:solidFill>
              </a:rPr>
              <a:t>meaning.</a:t>
            </a:r>
          </a:p>
          <a:p>
            <a:pPr lvl="1" rtl="0">
              <a:spcBef>
                <a:spcPts val="0"/>
              </a:spcBef>
              <a:buNone/>
            </a:pPr>
            <a:endParaRPr lang="de" sz="1200" dirty="0" smtClean="0">
              <a:solidFill>
                <a:schemeClr val="dk1"/>
              </a:solidFill>
            </a:endParaRPr>
          </a:p>
          <a:p>
            <a:pPr marL="171450" lvl="0" indent="-171450" rtl="0">
              <a:spcBef>
                <a:spcPts val="0"/>
              </a:spcBef>
              <a:buFont typeface="Arial" panose="020B0604020202020204" pitchFamily="34" charset="0"/>
              <a:buChar char="•"/>
            </a:pPr>
            <a:r>
              <a:rPr lang="de" sz="1200" dirty="0" smtClean="0">
                <a:solidFill>
                  <a:schemeClr val="dk1"/>
                </a:solidFill>
              </a:rPr>
              <a:t>type </a:t>
            </a:r>
            <a:r>
              <a:rPr lang="de" sz="1200" dirty="0">
                <a:solidFill>
                  <a:schemeClr val="dk1"/>
                </a:solidFill>
              </a:rPr>
              <a:t>and scope of </a:t>
            </a:r>
            <a:r>
              <a:rPr lang="de" sz="1200" dirty="0" smtClean="0">
                <a:solidFill>
                  <a:schemeClr val="dk1"/>
                </a:solidFill>
              </a:rPr>
              <a:t>data:</a:t>
            </a:r>
          </a:p>
          <a:p>
            <a:pPr marL="457200" lvl="1" indent="0" rtl="0">
              <a:spcBef>
                <a:spcPts val="0"/>
              </a:spcBef>
              <a:buFont typeface="Arial" panose="020B0604020202020204" pitchFamily="34" charset="0"/>
              <a:buNone/>
            </a:pPr>
            <a:r>
              <a:rPr lang="de" sz="1200" dirty="0" smtClean="0">
                <a:solidFill>
                  <a:schemeClr val="dk1"/>
                </a:solidFill>
              </a:rPr>
              <a:t>Scope </a:t>
            </a:r>
            <a:r>
              <a:rPr lang="de" sz="1200" dirty="0">
                <a:solidFill>
                  <a:schemeClr val="dk1"/>
                </a:solidFill>
              </a:rPr>
              <a:t>and structure of the underlying determine which information can be processed and used for construction of </a:t>
            </a:r>
            <a:r>
              <a:rPr lang="de" sz="1200" dirty="0" smtClean="0">
                <a:solidFill>
                  <a:schemeClr val="dk1"/>
                </a:solidFill>
              </a:rPr>
              <a:t>indicators.</a:t>
            </a:r>
          </a:p>
          <a:p>
            <a:pPr marL="0" lvl="0" indent="0" rtl="0">
              <a:spcBef>
                <a:spcPts val="0"/>
              </a:spcBef>
              <a:buFont typeface="Arial" panose="020B0604020202020204" pitchFamily="34" charset="0"/>
              <a:buNone/>
            </a:pPr>
            <a:endParaRPr lang="de" sz="1200" dirty="0" smtClean="0">
              <a:solidFill>
                <a:schemeClr val="dk1"/>
              </a:solidFill>
            </a:endParaRPr>
          </a:p>
          <a:p>
            <a:pPr marL="171450" lvl="0" indent="-171450" rtl="0">
              <a:spcBef>
                <a:spcPts val="0"/>
              </a:spcBef>
              <a:buFont typeface="Arial" panose="020B0604020202020204" pitchFamily="34" charset="0"/>
              <a:buChar char="•"/>
            </a:pPr>
            <a:r>
              <a:rPr lang="de" sz="1200" dirty="0" smtClean="0">
                <a:solidFill>
                  <a:schemeClr val="dk1"/>
                </a:solidFill>
              </a:rPr>
              <a:t>Research </a:t>
            </a:r>
            <a:r>
              <a:rPr lang="de" sz="1200" dirty="0">
                <a:solidFill>
                  <a:schemeClr val="dk1"/>
                </a:solidFill>
              </a:rPr>
              <a:t>approach: </a:t>
            </a:r>
            <a:endParaRPr lang="de" sz="1200" dirty="0" smtClean="0">
              <a:solidFill>
                <a:schemeClr val="dk1"/>
              </a:solidFill>
            </a:endParaRPr>
          </a:p>
          <a:p>
            <a:pPr marL="457200" lvl="1" indent="0" rtl="0">
              <a:spcBef>
                <a:spcPts val="0"/>
              </a:spcBef>
              <a:buFont typeface="Arial" panose="020B0604020202020204" pitchFamily="34" charset="0"/>
              <a:buNone/>
            </a:pPr>
            <a:r>
              <a:rPr lang="de" sz="1200" dirty="0" smtClean="0">
                <a:solidFill>
                  <a:schemeClr val="dk1"/>
                </a:solidFill>
              </a:rPr>
              <a:t>the </a:t>
            </a:r>
            <a:r>
              <a:rPr lang="de" sz="1200" dirty="0">
                <a:solidFill>
                  <a:schemeClr val="dk1"/>
                </a:solidFill>
              </a:rPr>
              <a:t>concept of what the indicator </a:t>
            </a:r>
            <a:r>
              <a:rPr lang="de" sz="1200" dirty="0" smtClean="0">
                <a:solidFill>
                  <a:schemeClr val="dk1"/>
                </a:solidFill>
              </a:rPr>
              <a:t>presents</a:t>
            </a:r>
            <a:r>
              <a:rPr lang="de" sz="1200" baseline="0" dirty="0" smtClean="0">
                <a:solidFill>
                  <a:schemeClr val="dk1"/>
                </a:solidFill>
              </a:rPr>
              <a:t> </a:t>
            </a:r>
            <a:r>
              <a:rPr lang="de" sz="1200" dirty="0" smtClean="0">
                <a:solidFill>
                  <a:schemeClr val="dk1"/>
                </a:solidFill>
              </a:rPr>
              <a:t>Depending </a:t>
            </a:r>
            <a:r>
              <a:rPr lang="de" sz="1200" dirty="0">
                <a:solidFill>
                  <a:schemeClr val="dk1"/>
                </a:solidFill>
              </a:rPr>
              <a:t>on the approach taken, the number of funded projects might serve as an indicator for research achievements, such as success in competitively acquiring funding. From another perspective, external funding can be interpreted as simple input of financial </a:t>
            </a:r>
            <a:r>
              <a:rPr lang="de" sz="1200" dirty="0" smtClean="0">
                <a:solidFill>
                  <a:schemeClr val="dk1"/>
                </a:solidFill>
              </a:rPr>
              <a:t>resources.</a:t>
            </a:r>
          </a:p>
          <a:p>
            <a:pPr marL="0" lvl="0" indent="0" rtl="0">
              <a:spcBef>
                <a:spcPts val="0"/>
              </a:spcBef>
              <a:buFont typeface="Arial" panose="020B0604020202020204" pitchFamily="34" charset="0"/>
              <a:buNone/>
            </a:pPr>
            <a:endParaRPr lang="de" sz="1200" dirty="0" smtClean="0">
              <a:solidFill>
                <a:schemeClr val="dk1"/>
              </a:solidFill>
            </a:endParaRPr>
          </a:p>
          <a:p>
            <a:pPr marL="0" lvl="0" indent="0" rtl="0">
              <a:spcBef>
                <a:spcPts val="0"/>
              </a:spcBef>
              <a:buFont typeface="Arial" panose="020B0604020202020204" pitchFamily="34" charset="0"/>
              <a:buNone/>
            </a:pPr>
            <a:r>
              <a:rPr lang="de" sz="1200" dirty="0" smtClean="0">
                <a:solidFill>
                  <a:schemeClr val="dk1"/>
                </a:solidFill>
              </a:rPr>
              <a:t>In </a:t>
            </a:r>
            <a:r>
              <a:rPr lang="de" sz="1200" dirty="0">
                <a:solidFill>
                  <a:schemeClr val="dk1"/>
                </a:solidFill>
              </a:rPr>
              <a:t>MoBi existing data did not allow for construction of complex </a:t>
            </a:r>
            <a:r>
              <a:rPr lang="de" sz="1200" dirty="0" smtClean="0">
                <a:solidFill>
                  <a:schemeClr val="dk1"/>
                </a:solidFill>
              </a:rPr>
              <a:t>indicators.</a:t>
            </a:r>
            <a:r>
              <a:rPr lang="de" sz="1200" baseline="0" dirty="0" smtClean="0">
                <a:solidFill>
                  <a:schemeClr val="dk1"/>
                </a:solidFill>
              </a:rPr>
              <a:t> </a:t>
            </a:r>
            <a:r>
              <a:rPr lang="de" sz="1200" dirty="0" smtClean="0">
                <a:solidFill>
                  <a:schemeClr val="dk1"/>
                </a:solidFill>
              </a:rPr>
              <a:t>we </a:t>
            </a:r>
            <a:r>
              <a:rPr lang="de" sz="1200" dirty="0">
                <a:solidFill>
                  <a:schemeClr val="dk1"/>
                </a:solidFill>
              </a:rPr>
              <a:t>perceive indicators as metadata that according to their respective character describe different features of a field of research.</a:t>
            </a:r>
          </a:p>
        </p:txBody>
      </p:sp>
    </p:spTree>
    <p:extLst>
      <p:ext uri="{BB962C8B-B14F-4D97-AF65-F5344CB8AC3E}">
        <p14:creationId xmlns:p14="http://schemas.microsoft.com/office/powerpoint/2010/main" val="184338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000" dirty="0" smtClean="0">
              <a:solidFill>
                <a:schemeClr val="dk1"/>
              </a:solidFill>
            </a:endParaRPr>
          </a:p>
          <a:p>
            <a:pPr marL="457200" marR="0" lvl="0" indent="-292100" algn="l" defTabSz="914400" rtl="0" eaLnBrk="1" fontAlgn="auto" latinLnBrk="0" hangingPunct="1">
              <a:lnSpc>
                <a:spcPct val="100000"/>
              </a:lnSpc>
              <a:spcBef>
                <a:spcPts val="0"/>
              </a:spcBef>
              <a:spcAft>
                <a:spcPts val="0"/>
              </a:spcAft>
              <a:buClr>
                <a:srgbClr val="000000"/>
              </a:buClr>
              <a:buSzPct val="100000"/>
              <a:buFont typeface="Arial"/>
              <a:buChar char="●"/>
              <a:tabLst/>
              <a:defRPr/>
            </a:pPr>
            <a:r>
              <a:rPr lang="de" sz="1000" dirty="0" smtClean="0">
                <a:solidFill>
                  <a:schemeClr val="dk1"/>
                </a:solidFill>
              </a:rPr>
              <a:t>To analyse the research projects, we selected such indicators that cover the structure as well as content of a research project. </a:t>
            </a:r>
          </a:p>
          <a:p>
            <a:pPr marL="457200" marR="0" lvl="0" indent="-292100" algn="l" defTabSz="914400" rtl="0" eaLnBrk="1" fontAlgn="auto" latinLnBrk="0" hangingPunct="1">
              <a:lnSpc>
                <a:spcPct val="100000"/>
              </a:lnSpc>
              <a:spcBef>
                <a:spcPts val="0"/>
              </a:spcBef>
              <a:spcAft>
                <a:spcPts val="0"/>
              </a:spcAft>
              <a:buClr>
                <a:srgbClr val="000000"/>
              </a:buClr>
              <a:buSzPct val="100000"/>
              <a:buFont typeface="Arial"/>
              <a:buChar char="●"/>
              <a:tabLst/>
              <a:defRPr/>
            </a:pPr>
            <a:r>
              <a:rPr lang="de" sz="1000" dirty="0" smtClean="0">
                <a:solidFill>
                  <a:schemeClr val="dk1"/>
                </a:solidFill>
              </a:rPr>
              <a:t>Existing data did not allow for construction of complex indicators (reason: data structure and content of database) </a:t>
            </a:r>
            <a:endParaRPr lang="de" sz="1000" dirty="0">
              <a:solidFill>
                <a:schemeClr val="dk1"/>
              </a:solidFill>
            </a:endParaRPr>
          </a:p>
          <a:p>
            <a:pPr marL="457200" lvl="0" indent="-292100" rtl="0">
              <a:spcBef>
                <a:spcPts val="0"/>
              </a:spcBef>
              <a:buClr>
                <a:srgbClr val="000000"/>
              </a:buClr>
              <a:buSzPct val="100000"/>
              <a:buFont typeface="Arial"/>
              <a:buChar char="●"/>
            </a:pPr>
            <a:r>
              <a:rPr lang="de" sz="1000" dirty="0">
                <a:solidFill>
                  <a:schemeClr val="dk1"/>
                </a:solidFill>
              </a:rPr>
              <a:t>Against this background, we perceive indicators as metadata that according to their respective character, describe different features of a field of research. </a:t>
            </a:r>
          </a:p>
          <a:p>
            <a:pPr lvl="0" rtl="0">
              <a:spcBef>
                <a:spcPts val="0"/>
              </a:spcBef>
              <a:buNone/>
            </a:pPr>
            <a:endParaRPr sz="1000" dirty="0">
              <a:solidFill>
                <a:schemeClr val="dk1"/>
              </a:solidFill>
            </a:endParaRPr>
          </a:p>
          <a:p>
            <a:pPr lvl="0" rtl="0">
              <a:spcBef>
                <a:spcPts val="0"/>
              </a:spcBef>
              <a:buNone/>
            </a:pPr>
            <a:r>
              <a:rPr lang="de" sz="1000" dirty="0">
                <a:solidFill>
                  <a:schemeClr val="dk1"/>
                </a:solidFill>
              </a:rPr>
              <a:t> Indicators, for which an implementation in the web prototype is exemplified</a:t>
            </a:r>
          </a:p>
          <a:p>
            <a:pPr marL="457200" lvl="0" indent="-292100" rtl="0">
              <a:spcBef>
                <a:spcPts val="0"/>
              </a:spcBef>
              <a:buClr>
                <a:srgbClr val="000000"/>
              </a:buClr>
              <a:buSzPct val="100000"/>
              <a:buFont typeface="Arial"/>
              <a:buChar char="●"/>
            </a:pPr>
            <a:r>
              <a:rPr lang="de" sz="1000" dirty="0">
                <a:solidFill>
                  <a:schemeClr val="dk1"/>
                </a:solidFill>
              </a:rPr>
              <a:t>“Research activity” models the development of a field of research as a basic indicator. </a:t>
            </a:r>
          </a:p>
          <a:p>
            <a:pPr marL="457200" lvl="0" indent="-292100" rtl="0">
              <a:spcBef>
                <a:spcPts val="0"/>
              </a:spcBef>
              <a:buClr>
                <a:srgbClr val="000000"/>
              </a:buClr>
              <a:buSzPct val="100000"/>
              <a:buFont typeface="Arial"/>
              <a:buChar char="●"/>
            </a:pPr>
            <a:r>
              <a:rPr lang="de" sz="1000" dirty="0">
                <a:solidFill>
                  <a:schemeClr val="dk1"/>
                </a:solidFill>
              </a:rPr>
              <a:t>Taking into account that since the 1990s, research funding is predominantly governed by external sources (Schubert &amp; Schmoch, 2010) and thus the acquisition of research funding is increasingly gaining importance, the indicator for “research funding” reflects the development in educational research. </a:t>
            </a:r>
          </a:p>
          <a:p>
            <a:pPr marL="457200" lvl="0" indent="-292100" rtl="0">
              <a:spcBef>
                <a:spcPts val="0"/>
              </a:spcBef>
              <a:buClr>
                <a:srgbClr val="000000"/>
              </a:buClr>
              <a:buSzPct val="100000"/>
              <a:buFont typeface="Arial"/>
              <a:buChar char="●"/>
            </a:pPr>
            <a:r>
              <a:rPr lang="de" sz="1000" dirty="0">
                <a:solidFill>
                  <a:schemeClr val="dk1"/>
                </a:solidFill>
              </a:rPr>
              <a:t>Development regarding obtainment of degrees, subsumed in the indicator “qualification” (Qualifizierungsarbeiten), demonstrates the state of training for academic research which is highly relevant for the continuity of a discipline and plays a pivotal role in strategies for strengthening educational research (Hauss et al., 2012). </a:t>
            </a:r>
          </a:p>
          <a:p>
            <a:pPr marL="457200" lvl="0" indent="-292100" rtl="0">
              <a:spcBef>
                <a:spcPts val="0"/>
              </a:spcBef>
              <a:buClr>
                <a:srgbClr val="000000"/>
              </a:buClr>
              <a:buSzPct val="100000"/>
              <a:buFont typeface="Arial"/>
              <a:buChar char="●"/>
            </a:pPr>
            <a:r>
              <a:rPr lang="de" sz="1000" dirty="0">
                <a:solidFill>
                  <a:schemeClr val="dk1"/>
                </a:solidFill>
              </a:rPr>
              <a:t>The indicator “disciplinary area” models the subject discipline a project is assigned to, it serves to ascertain what disciplines are active in educational research and reflects the diversity of access to the field.</a:t>
            </a:r>
          </a:p>
          <a:p>
            <a:pPr marL="457200" lvl="0" indent="-292100" rtl="0">
              <a:spcBef>
                <a:spcPts val="0"/>
              </a:spcBef>
              <a:buClr>
                <a:srgbClr val="000000"/>
              </a:buClr>
              <a:buSzPct val="100000"/>
              <a:buFont typeface="Arial"/>
              <a:buChar char="●"/>
            </a:pPr>
            <a:r>
              <a:rPr lang="de" sz="1000" dirty="0">
                <a:solidFill>
                  <a:schemeClr val="dk1"/>
                </a:solidFill>
              </a:rPr>
              <a:t>Beyond these indicators other indicators such as cooperation, research methods and objectives, biographical aspects and target groups were examines</a:t>
            </a:r>
          </a:p>
        </p:txBody>
      </p:sp>
    </p:spTree>
    <p:extLst>
      <p:ext uri="{BB962C8B-B14F-4D97-AF65-F5344CB8AC3E}">
        <p14:creationId xmlns:p14="http://schemas.microsoft.com/office/powerpoint/2010/main" val="2758172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We </a:t>
            </a:r>
            <a:r>
              <a:rPr lang="en-US" sz="1200" kern="1200" dirty="0" err="1" smtClean="0">
                <a:solidFill>
                  <a:schemeClr val="tx1"/>
                </a:solidFill>
                <a:effectLst/>
                <a:latin typeface="Arial" charset="0"/>
                <a:ea typeface="+mn-ea"/>
                <a:cs typeface="+mn-cs"/>
              </a:rPr>
              <a:t>analysed</a:t>
            </a:r>
            <a:r>
              <a:rPr lang="en-US" sz="1200" kern="1200" dirty="0" smtClean="0">
                <a:solidFill>
                  <a:schemeClr val="tx1"/>
                </a:solidFill>
                <a:effectLst/>
                <a:latin typeface="Arial" charset="0"/>
                <a:ea typeface="+mn-ea"/>
                <a:cs typeface="+mn-cs"/>
              </a:rPr>
              <a:t> a range of indicators for the projects and publications, some of them generally used in research monitoring and evaluations, some of them are less common.  Here I will concentrate on indicators that are commonly used (suitable) for both types of information entities, projects and publications. We’ll see whether they are really useful in the context of our datasets.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Research Activity, Collaboration, </a:t>
            </a:r>
            <a:r>
              <a:rPr lang="en-US" sz="1200" kern="1200" dirty="0" err="1" smtClean="0">
                <a:solidFill>
                  <a:schemeClr val="tx1"/>
                </a:solidFill>
                <a:effectLst/>
                <a:latin typeface="Arial" charset="0"/>
                <a:ea typeface="+mn-ea"/>
                <a:cs typeface="+mn-cs"/>
              </a:rPr>
              <a:t>Internationalisation</a:t>
            </a:r>
            <a:r>
              <a:rPr lang="en-US" sz="1200" kern="1200" dirty="0" smtClean="0">
                <a:solidFill>
                  <a:schemeClr val="tx1"/>
                </a:solidFill>
                <a:effectLst/>
                <a:latin typeface="Arial" charset="0"/>
                <a:ea typeface="+mn-ea"/>
                <a:cs typeface="+mn-cs"/>
              </a:rPr>
              <a:t> and Funding</a:t>
            </a:r>
            <a:endParaRPr lang="de-DE"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13</a:t>
            </a:fld>
            <a:endParaRPr lang="de-DE"/>
          </a:p>
        </p:txBody>
      </p:sp>
    </p:spTree>
    <p:extLst>
      <p:ext uri="{BB962C8B-B14F-4D97-AF65-F5344CB8AC3E}">
        <p14:creationId xmlns:p14="http://schemas.microsoft.com/office/powerpoint/2010/main" val="4235499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The analysis of each indicator is based on particular assumptions (</a:t>
            </a:r>
            <a:r>
              <a:rPr lang="en-US" sz="1200" kern="1200" dirty="0" err="1" smtClean="0">
                <a:solidFill>
                  <a:schemeClr val="tx1"/>
                </a:solidFill>
                <a:effectLst/>
                <a:latin typeface="Arial" charset="0"/>
                <a:ea typeface="+mn-ea"/>
                <a:cs typeface="+mn-cs"/>
              </a:rPr>
              <a:t>abgeleitet</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aus</a:t>
            </a:r>
            <a:r>
              <a:rPr lang="en-US" sz="1200" kern="1200" dirty="0" smtClean="0">
                <a:solidFill>
                  <a:schemeClr val="tx1"/>
                </a:solidFill>
                <a:effectLst/>
                <a:latin typeface="Arial" charset="0"/>
                <a:ea typeface="+mn-ea"/>
                <a:cs typeface="+mn-cs"/>
              </a:rPr>
              <a:t> der </a:t>
            </a:r>
            <a:r>
              <a:rPr lang="en-US" sz="1200" kern="1200" dirty="0" err="1" smtClean="0">
                <a:solidFill>
                  <a:schemeClr val="tx1"/>
                </a:solidFill>
                <a:effectLst/>
                <a:latin typeface="Arial" charset="0"/>
                <a:ea typeface="+mn-ea"/>
                <a:cs typeface="+mn-cs"/>
              </a:rPr>
              <a:t>literatur</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derived from</a:t>
            </a:r>
            <a:r>
              <a:rPr lang="en-US" sz="1200" kern="1200" baseline="0" dirty="0" smtClean="0">
                <a:solidFill>
                  <a:schemeClr val="tx1"/>
                </a:solidFill>
                <a:effectLst/>
                <a:latin typeface="Arial" charset="0"/>
                <a:ea typeface="+mn-ea"/>
                <a:cs typeface="+mn-cs"/>
              </a:rPr>
              <a:t> the scientific literature in this field</a:t>
            </a:r>
            <a:r>
              <a:rPr lang="en-US" sz="1200" kern="1200" dirty="0" smtClean="0">
                <a:solidFill>
                  <a:schemeClr val="tx1"/>
                </a:solidFill>
                <a:effectLst/>
                <a:latin typeface="Arial"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For research activity we assumed an increase in projects and publications over time.</a:t>
            </a: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14</a:t>
            </a:fld>
            <a:endParaRPr lang="de-DE"/>
          </a:p>
        </p:txBody>
      </p:sp>
    </p:spTree>
    <p:extLst>
      <p:ext uri="{BB962C8B-B14F-4D97-AF65-F5344CB8AC3E}">
        <p14:creationId xmlns:p14="http://schemas.microsoft.com/office/powerpoint/2010/main" val="558853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As you see in the table projects were merged to 5 periods of 3 years.</a:t>
            </a:r>
          </a:p>
          <a:p>
            <a:endParaRPr lang="de-DE"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We measured research activity on the basis of the share </a:t>
            </a:r>
            <a:r>
              <a:rPr lang="en-US" sz="1200" kern="1200" dirty="0" err="1" smtClean="0">
                <a:solidFill>
                  <a:schemeClr val="tx1"/>
                </a:solidFill>
                <a:effectLst/>
                <a:latin typeface="Arial" charset="0"/>
                <a:ea typeface="+mn-ea"/>
                <a:cs typeface="+mn-cs"/>
              </a:rPr>
              <a:t>MoBi</a:t>
            </a:r>
            <a:r>
              <a:rPr lang="en-US" sz="1200" kern="1200" dirty="0" smtClean="0">
                <a:solidFill>
                  <a:schemeClr val="tx1"/>
                </a:solidFill>
                <a:effectLst/>
                <a:latin typeface="Arial" charset="0"/>
                <a:ea typeface="+mn-ea"/>
                <a:cs typeface="+mn-cs"/>
              </a:rPr>
              <a:t> projects hold in the total of SOFIS; you remember, SOFIS was our main source. The light orange bars are the number of SOFIS projects per period, the dark orange bar the number of </a:t>
            </a:r>
            <a:r>
              <a:rPr lang="en-US" sz="1200" kern="1200" dirty="0" err="1" smtClean="0">
                <a:solidFill>
                  <a:schemeClr val="tx1"/>
                </a:solidFill>
                <a:effectLst/>
                <a:latin typeface="Arial" charset="0"/>
                <a:ea typeface="+mn-ea"/>
                <a:cs typeface="+mn-cs"/>
              </a:rPr>
              <a:t>MoBi</a:t>
            </a:r>
            <a:r>
              <a:rPr lang="en-US" sz="1200" kern="1200" dirty="0" smtClean="0">
                <a:solidFill>
                  <a:schemeClr val="tx1"/>
                </a:solidFill>
                <a:effectLst/>
                <a:latin typeface="Arial" charset="0"/>
                <a:ea typeface="+mn-ea"/>
                <a:cs typeface="+mn-cs"/>
              </a:rPr>
              <a:t> projects. </a:t>
            </a:r>
            <a:endParaRPr lang="de-DE"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dark line shows the share </a:t>
            </a:r>
            <a:r>
              <a:rPr lang="en-US" sz="1200" kern="1200" dirty="0" err="1" smtClean="0">
                <a:solidFill>
                  <a:schemeClr val="tx1"/>
                </a:solidFill>
                <a:effectLst/>
                <a:latin typeface="Arial" charset="0"/>
                <a:ea typeface="+mn-ea"/>
                <a:cs typeface="+mn-cs"/>
              </a:rPr>
              <a:t>MoBi</a:t>
            </a:r>
            <a:r>
              <a:rPr lang="en-US" sz="1200" kern="1200" dirty="0" smtClean="0">
                <a:solidFill>
                  <a:schemeClr val="tx1"/>
                </a:solidFill>
                <a:effectLst/>
                <a:latin typeface="Arial" charset="0"/>
                <a:ea typeface="+mn-ea"/>
                <a:cs typeface="+mn-cs"/>
              </a:rPr>
              <a:t> projects hold in the total of SOFIS: it increases and remains stable over time. This result indeed indicates an increased interest in educational research</a:t>
            </a:r>
            <a:r>
              <a:rPr lang="en-US" sz="1200" kern="1200" baseline="0" dirty="0" smtClean="0">
                <a:solidFill>
                  <a:schemeClr val="tx1"/>
                </a:solidFill>
                <a:effectLst/>
                <a:latin typeface="Arial" charset="0"/>
                <a:ea typeface="+mn-ea"/>
                <a:cs typeface="+mn-cs"/>
              </a:rPr>
              <a:t> within social sciences.</a:t>
            </a: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15</a:t>
            </a:fld>
            <a:endParaRPr lang="de-DE"/>
          </a:p>
        </p:txBody>
      </p:sp>
    </p:spTree>
    <p:extLst>
      <p:ext uri="{BB962C8B-B14F-4D97-AF65-F5344CB8AC3E}">
        <p14:creationId xmlns:p14="http://schemas.microsoft.com/office/powerpoint/2010/main" val="1672971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If we turn towards the Activity in the core disciplines we expected an increase in psychological projects because more and more psychologists work in the field of educational research.</a:t>
            </a: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16</a:t>
            </a:fld>
            <a:endParaRPr lang="de-DE"/>
          </a:p>
        </p:txBody>
      </p:sp>
    </p:spTree>
    <p:extLst>
      <p:ext uri="{BB962C8B-B14F-4D97-AF65-F5344CB8AC3E}">
        <p14:creationId xmlns:p14="http://schemas.microsoft.com/office/powerpoint/2010/main" val="3689717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But the development isn’t conform to our expectations: educational and sociological projects increase, but the share of psychological project declines. </a:t>
            </a:r>
            <a:endParaRPr lang="de-DE"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One reason for this non-conform development in psychology could be that SOFIS, our main source for project data, covers only partly the field of psychology; so it’s probable that psychological research in education is not covered adequately in SOFIS.</a:t>
            </a: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17</a:t>
            </a:fld>
            <a:endParaRPr lang="de-DE"/>
          </a:p>
        </p:txBody>
      </p:sp>
    </p:spTree>
    <p:extLst>
      <p:ext uri="{BB962C8B-B14F-4D97-AF65-F5344CB8AC3E}">
        <p14:creationId xmlns:p14="http://schemas.microsoft.com/office/powerpoint/2010/main" val="66761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Therefore we </a:t>
            </a:r>
            <a:r>
              <a:rPr lang="en-US" sz="1200" kern="1200" dirty="0" err="1" smtClean="0">
                <a:solidFill>
                  <a:schemeClr val="tx1"/>
                </a:solidFill>
                <a:effectLst/>
                <a:latin typeface="Arial" charset="0"/>
                <a:ea typeface="+mn-ea"/>
                <a:cs typeface="+mn-cs"/>
              </a:rPr>
              <a:t>analysed</a:t>
            </a:r>
            <a:r>
              <a:rPr lang="en-US" sz="1200" kern="1200" dirty="0" smtClean="0">
                <a:solidFill>
                  <a:schemeClr val="tx1"/>
                </a:solidFill>
                <a:effectLst/>
                <a:latin typeface="Arial" charset="0"/>
                <a:ea typeface="+mn-ea"/>
                <a:cs typeface="+mn-cs"/>
              </a:rPr>
              <a:t> the different types of publication within the disciplines. We expected a higher share of journal articles in psychology than in other disciplines and a and a higher share of monographs in educational sciences and sociology. </a:t>
            </a:r>
          </a:p>
          <a:p>
            <a:pPr marL="0" marR="0" indent="0" algn="l" defTabSz="914400" rtl="0" eaLnBrk="0" fontAlgn="base" latinLnBrk="0" hangingPunct="0">
              <a:lnSpc>
                <a:spcPct val="100000"/>
              </a:lnSpc>
              <a:spcBef>
                <a:spcPct val="30000"/>
              </a:spcBef>
              <a:spcAft>
                <a:spcPct val="0"/>
              </a:spcAft>
              <a:buClrTx/>
              <a:buSzTx/>
              <a:buFontTx/>
              <a:buNone/>
              <a:tabLst/>
              <a:defRPr/>
            </a:pP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18</a:t>
            </a:fld>
            <a:endParaRPr lang="de-DE"/>
          </a:p>
        </p:txBody>
      </p:sp>
    </p:spTree>
    <p:extLst>
      <p:ext uri="{BB962C8B-B14F-4D97-AF65-F5344CB8AC3E}">
        <p14:creationId xmlns:p14="http://schemas.microsoft.com/office/powerpoint/2010/main" val="1118581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Results show that the first hypothesis can’t be verified: the share of journal articles in psychology in total was not significantly higher than in other disciplines; </a:t>
            </a:r>
            <a:r>
              <a:rPr lang="de-DE" sz="1200" dirty="0" smtClean="0">
                <a:latin typeface="Calibri" pitchFamily="34" charset="0"/>
              </a:rPr>
              <a:t>The </a:t>
            </a:r>
            <a:r>
              <a:rPr lang="de-DE" sz="1200" dirty="0" err="1" smtClean="0">
                <a:latin typeface="Calibri" pitchFamily="34" charset="0"/>
              </a:rPr>
              <a:t>second</a:t>
            </a:r>
            <a:r>
              <a:rPr lang="de-DE" sz="1200" dirty="0" smtClean="0">
                <a:latin typeface="Calibri" pitchFamily="34" charset="0"/>
              </a:rPr>
              <a:t> </a:t>
            </a:r>
            <a:r>
              <a:rPr lang="de-DE" sz="1200" dirty="0" err="1" smtClean="0">
                <a:latin typeface="Calibri" pitchFamily="34" charset="0"/>
              </a:rPr>
              <a:t>hypothesis</a:t>
            </a:r>
            <a:r>
              <a:rPr lang="de-DE" sz="1200" dirty="0" smtClean="0">
                <a:latin typeface="Calibri" pitchFamily="34" charset="0"/>
              </a:rPr>
              <a:t> </a:t>
            </a:r>
            <a:r>
              <a:rPr lang="de-DE" sz="1200" dirty="0" err="1" smtClean="0">
                <a:latin typeface="Calibri" pitchFamily="34" charset="0"/>
              </a:rPr>
              <a:t>could</a:t>
            </a:r>
            <a:r>
              <a:rPr lang="de-DE" sz="1200" dirty="0" smtClean="0">
                <a:latin typeface="Calibri" pitchFamily="34" charset="0"/>
              </a:rPr>
              <a:t> </a:t>
            </a:r>
            <a:r>
              <a:rPr lang="de-DE" sz="1200" dirty="0" err="1" smtClean="0">
                <a:latin typeface="Calibri" pitchFamily="34" charset="0"/>
              </a:rPr>
              <a:t>be</a:t>
            </a:r>
            <a:r>
              <a:rPr lang="de-DE" sz="1200" dirty="0" smtClean="0">
                <a:latin typeface="Calibri" pitchFamily="34" charset="0"/>
              </a:rPr>
              <a:t> </a:t>
            </a:r>
            <a:r>
              <a:rPr lang="de-DE" sz="1200" dirty="0" err="1" smtClean="0">
                <a:latin typeface="Calibri" pitchFamily="34" charset="0"/>
              </a:rPr>
              <a:t>verified</a:t>
            </a:r>
            <a:r>
              <a:rPr lang="de-DE" sz="1200" dirty="0" smtClean="0">
                <a:latin typeface="Calibri" pitchFamily="34" charset="0"/>
              </a:rPr>
              <a:t>: </a:t>
            </a:r>
            <a:r>
              <a:rPr lang="de-DE" sz="1200" dirty="0" err="1" smtClean="0">
                <a:latin typeface="Calibri" pitchFamily="34" charset="0"/>
              </a:rPr>
              <a:t>there</a:t>
            </a:r>
            <a:r>
              <a:rPr lang="de-DE" sz="1200" dirty="0" smtClean="0">
                <a:latin typeface="Calibri" pitchFamily="34" charset="0"/>
              </a:rPr>
              <a:t> </a:t>
            </a:r>
            <a:r>
              <a:rPr lang="de-DE" sz="1200" dirty="0" err="1" smtClean="0">
                <a:latin typeface="Calibri" pitchFamily="34" charset="0"/>
              </a:rPr>
              <a:t>is</a:t>
            </a:r>
            <a:r>
              <a:rPr lang="de-DE" sz="1200" dirty="0" smtClean="0">
                <a:latin typeface="Calibri" pitchFamily="34" charset="0"/>
              </a:rPr>
              <a:t> a </a:t>
            </a:r>
            <a:r>
              <a:rPr lang="de-DE" sz="1200" dirty="0" err="1" smtClean="0">
                <a:latin typeface="Calibri" pitchFamily="34" charset="0"/>
              </a:rPr>
              <a:t>higher</a:t>
            </a:r>
            <a:r>
              <a:rPr lang="de-DE" sz="1200" dirty="0" smtClean="0">
                <a:latin typeface="Calibri" pitchFamily="34" charset="0"/>
              </a:rPr>
              <a:t> </a:t>
            </a:r>
            <a:r>
              <a:rPr lang="de-DE" sz="1200" dirty="0" err="1" smtClean="0">
                <a:latin typeface="Calibri" pitchFamily="34" charset="0"/>
              </a:rPr>
              <a:t>share</a:t>
            </a:r>
            <a:r>
              <a:rPr lang="de-DE" sz="1200" dirty="0" smtClean="0">
                <a:latin typeface="Calibri" pitchFamily="34" charset="0"/>
              </a:rPr>
              <a:t> </a:t>
            </a:r>
            <a:r>
              <a:rPr lang="de-DE" sz="1200" dirty="0" err="1" smtClean="0">
                <a:latin typeface="Calibri" pitchFamily="34" charset="0"/>
              </a:rPr>
              <a:t>of</a:t>
            </a:r>
            <a:r>
              <a:rPr lang="de-DE" sz="1200" dirty="0" smtClean="0">
                <a:latin typeface="Calibri" pitchFamily="34" charset="0"/>
              </a:rPr>
              <a:t> </a:t>
            </a:r>
            <a:r>
              <a:rPr lang="de-DE" sz="1200" dirty="0" err="1" smtClean="0">
                <a:latin typeface="Calibri" pitchFamily="34" charset="0"/>
              </a:rPr>
              <a:t>monographs</a:t>
            </a:r>
            <a:r>
              <a:rPr lang="de-DE" sz="1200" dirty="0" smtClean="0">
                <a:latin typeface="Calibri" pitchFamily="34" charset="0"/>
              </a:rPr>
              <a:t> in </a:t>
            </a:r>
            <a:r>
              <a:rPr lang="de-DE" sz="1200" dirty="0" err="1" smtClean="0">
                <a:latin typeface="Calibri" pitchFamily="34" charset="0"/>
              </a:rPr>
              <a:t>educational</a:t>
            </a:r>
            <a:r>
              <a:rPr lang="de-DE" sz="1200" dirty="0" smtClean="0">
                <a:latin typeface="Calibri" pitchFamily="34" charset="0"/>
              </a:rPr>
              <a:t> </a:t>
            </a:r>
            <a:r>
              <a:rPr lang="de-DE" sz="1200" dirty="0" err="1" smtClean="0">
                <a:latin typeface="Calibri" pitchFamily="34" charset="0"/>
              </a:rPr>
              <a:t>sciences</a:t>
            </a:r>
            <a:r>
              <a:rPr lang="de-DE" sz="1200" dirty="0" smtClean="0">
                <a:latin typeface="Calibri" pitchFamily="34" charset="0"/>
              </a:rPr>
              <a:t> </a:t>
            </a:r>
            <a:r>
              <a:rPr lang="de-DE" sz="1200" dirty="0" err="1" smtClean="0">
                <a:latin typeface="Calibri" pitchFamily="34" charset="0"/>
              </a:rPr>
              <a:t>than</a:t>
            </a:r>
            <a:r>
              <a:rPr lang="de-DE" sz="1200" dirty="0" smtClean="0">
                <a:latin typeface="Calibri" pitchFamily="34" charset="0"/>
              </a:rPr>
              <a:t> in </a:t>
            </a:r>
            <a:r>
              <a:rPr lang="de-DE" sz="1200" dirty="0" err="1" smtClean="0">
                <a:latin typeface="Calibri" pitchFamily="34" charset="0"/>
              </a:rPr>
              <a:t>the</a:t>
            </a:r>
            <a:r>
              <a:rPr lang="de-DE" sz="1200" dirty="0" smtClean="0">
                <a:latin typeface="Calibri" pitchFamily="34" charset="0"/>
              </a:rPr>
              <a:t> </a:t>
            </a:r>
            <a:r>
              <a:rPr lang="de-DE" sz="1200" dirty="0" err="1" smtClean="0">
                <a:latin typeface="Calibri" pitchFamily="34" charset="0"/>
              </a:rPr>
              <a:t>other</a:t>
            </a:r>
            <a:r>
              <a:rPr lang="de-DE" sz="1200" dirty="0" smtClean="0">
                <a:latin typeface="Calibri" pitchFamily="34" charset="0"/>
              </a:rPr>
              <a:t> </a:t>
            </a:r>
            <a:r>
              <a:rPr lang="de-DE" sz="1200" dirty="0" err="1" smtClean="0">
                <a:latin typeface="Calibri" pitchFamily="34" charset="0"/>
              </a:rPr>
              <a:t>disciplines</a:t>
            </a:r>
            <a:r>
              <a:rPr lang="de-DE" sz="1200" dirty="0" smtClean="0">
                <a:latin typeface="Calibri" pitchFamily="34" charset="0"/>
              </a:rPr>
              <a:t>. </a:t>
            </a:r>
            <a:r>
              <a:rPr lang="en-US" sz="1200" kern="1200" dirty="0" smtClean="0">
                <a:solidFill>
                  <a:schemeClr val="tx1"/>
                </a:solidFill>
                <a:effectLst/>
                <a:latin typeface="Arial" charset="0"/>
                <a:ea typeface="+mn-ea"/>
                <a:cs typeface="+mn-cs"/>
              </a:rPr>
              <a:t>I don’t have a slide</a:t>
            </a:r>
            <a:r>
              <a:rPr lang="en-US" sz="1200" kern="1200" baseline="0" dirty="0" smtClean="0">
                <a:solidFill>
                  <a:schemeClr val="tx1"/>
                </a:solidFill>
                <a:effectLst/>
                <a:latin typeface="Arial" charset="0"/>
                <a:ea typeface="+mn-ea"/>
                <a:cs typeface="+mn-cs"/>
              </a:rPr>
              <a:t> for this. </a:t>
            </a:r>
          </a:p>
          <a:p>
            <a:pPr marL="0" marR="0" indent="0" algn="l" defTabSz="914400" rtl="0" eaLnBrk="0" fontAlgn="base" latinLnBrk="0" hangingPunct="0">
              <a:lnSpc>
                <a:spcPct val="100000"/>
              </a:lnSpc>
              <a:spcBef>
                <a:spcPct val="30000"/>
              </a:spcBef>
              <a:spcAft>
                <a:spcPct val="0"/>
              </a:spcAft>
              <a:buClrTx/>
              <a:buSzTx/>
              <a:buFontTx/>
              <a:buNone/>
              <a:tabLst/>
              <a:defRPr/>
            </a:pP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19</a:t>
            </a:fld>
            <a:endParaRPr lang="de-DE"/>
          </a:p>
        </p:txBody>
      </p:sp>
    </p:spTree>
    <p:extLst>
      <p:ext uri="{BB962C8B-B14F-4D97-AF65-F5344CB8AC3E}">
        <p14:creationId xmlns:p14="http://schemas.microsoft.com/office/powerpoint/2010/main" val="1118581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1030556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sz="1200" kern="1200" dirty="0" err="1" smtClean="0">
                <a:solidFill>
                  <a:schemeClr val="tx1"/>
                </a:solidFill>
                <a:effectLst/>
                <a:latin typeface="Calibri" pitchFamily="34" charset="0"/>
                <a:ea typeface="+mn-ea"/>
                <a:cs typeface="+mn-cs"/>
              </a:rPr>
              <a:t>If</a:t>
            </a:r>
            <a:r>
              <a:rPr lang="de-DE" sz="1200" kern="1200" dirty="0" smtClean="0">
                <a:solidFill>
                  <a:schemeClr val="tx1"/>
                </a:solidFill>
                <a:effectLst/>
                <a:latin typeface="Calibri" pitchFamily="34" charset="0"/>
                <a:ea typeface="+mn-ea"/>
                <a:cs typeface="+mn-cs"/>
              </a:rPr>
              <a:t> </a:t>
            </a:r>
            <a:r>
              <a:rPr lang="de-DE" sz="1200" kern="1200" dirty="0" err="1" smtClean="0">
                <a:solidFill>
                  <a:schemeClr val="tx1"/>
                </a:solidFill>
                <a:effectLst/>
                <a:latin typeface="Calibri" pitchFamily="34" charset="0"/>
                <a:ea typeface="+mn-ea"/>
                <a:cs typeface="+mn-cs"/>
              </a:rPr>
              <a:t>we</a:t>
            </a:r>
            <a:r>
              <a:rPr lang="de-DE" sz="1200" kern="1200" dirty="0" smtClean="0">
                <a:solidFill>
                  <a:schemeClr val="tx1"/>
                </a:solidFill>
                <a:effectLst/>
                <a:latin typeface="Calibri" pitchFamily="34" charset="0"/>
                <a:ea typeface="+mn-ea"/>
                <a:cs typeface="+mn-cs"/>
              </a:rPr>
              <a:t> </a:t>
            </a:r>
            <a:r>
              <a:rPr lang="de-DE" sz="1200" kern="1200" dirty="0" err="1" smtClean="0">
                <a:solidFill>
                  <a:schemeClr val="tx1"/>
                </a:solidFill>
                <a:effectLst/>
                <a:latin typeface="Calibri" pitchFamily="34" charset="0"/>
                <a:ea typeface="+mn-ea"/>
                <a:cs typeface="+mn-cs"/>
              </a:rPr>
              <a:t>take</a:t>
            </a:r>
            <a:r>
              <a:rPr lang="de-DE" sz="1200" kern="1200" dirty="0" smtClean="0">
                <a:solidFill>
                  <a:schemeClr val="tx1"/>
                </a:solidFill>
                <a:effectLst/>
                <a:latin typeface="Calibri" pitchFamily="34" charset="0"/>
                <a:ea typeface="+mn-ea"/>
                <a:cs typeface="+mn-cs"/>
              </a:rPr>
              <a:t> a </a:t>
            </a:r>
            <a:r>
              <a:rPr lang="de-DE" sz="1200" kern="1200" dirty="0" err="1" smtClean="0">
                <a:solidFill>
                  <a:schemeClr val="tx1"/>
                </a:solidFill>
                <a:effectLst/>
                <a:latin typeface="Calibri" pitchFamily="34" charset="0"/>
                <a:ea typeface="+mn-ea"/>
                <a:cs typeface="+mn-cs"/>
              </a:rPr>
              <a:t>look</a:t>
            </a:r>
            <a:r>
              <a:rPr lang="de-DE" sz="1200" kern="1200" baseline="0" dirty="0" smtClean="0">
                <a:solidFill>
                  <a:schemeClr val="tx1"/>
                </a:solidFill>
                <a:effectLst/>
                <a:latin typeface="Calibri" pitchFamily="34" charset="0"/>
                <a:ea typeface="+mn-ea"/>
                <a:cs typeface="+mn-cs"/>
              </a:rPr>
              <a:t> </a:t>
            </a:r>
            <a:r>
              <a:rPr lang="de-DE" sz="1200" kern="1200" baseline="0" dirty="0" err="1" smtClean="0">
                <a:solidFill>
                  <a:schemeClr val="tx1"/>
                </a:solidFill>
                <a:effectLst/>
                <a:latin typeface="Calibri" pitchFamily="34" charset="0"/>
                <a:ea typeface="+mn-ea"/>
                <a:cs typeface="+mn-cs"/>
              </a:rPr>
              <a:t>at</a:t>
            </a:r>
            <a:r>
              <a:rPr lang="de-DE" sz="1200" kern="1200" baseline="0" dirty="0" smtClean="0">
                <a:solidFill>
                  <a:schemeClr val="tx1"/>
                </a:solidFill>
                <a:effectLst/>
                <a:latin typeface="Calibri" pitchFamily="34" charset="0"/>
                <a:ea typeface="+mn-ea"/>
                <a:cs typeface="+mn-cs"/>
              </a:rPr>
              <a:t> </a:t>
            </a:r>
            <a:r>
              <a:rPr lang="de-DE" sz="1200" kern="1200" baseline="0" dirty="0" err="1" smtClean="0">
                <a:solidFill>
                  <a:schemeClr val="tx1"/>
                </a:solidFill>
                <a:effectLst/>
                <a:latin typeface="Calibri" pitchFamily="34" charset="0"/>
                <a:ea typeface="+mn-ea"/>
                <a:cs typeface="+mn-cs"/>
              </a:rPr>
              <a:t>the</a:t>
            </a:r>
            <a:r>
              <a:rPr lang="de-DE" sz="1200" kern="1200" baseline="0" dirty="0" smtClean="0">
                <a:solidFill>
                  <a:schemeClr val="tx1"/>
                </a:solidFill>
                <a:effectLst/>
                <a:latin typeface="Calibri" pitchFamily="34" charset="0"/>
                <a:ea typeface="+mn-ea"/>
                <a:cs typeface="+mn-cs"/>
              </a:rPr>
              <a:t> </a:t>
            </a:r>
            <a:r>
              <a:rPr lang="de-DE" sz="1200" kern="1200" baseline="0" dirty="0" err="1" smtClean="0">
                <a:solidFill>
                  <a:schemeClr val="tx1"/>
                </a:solidFill>
                <a:effectLst/>
                <a:latin typeface="Calibri" pitchFamily="34" charset="0"/>
                <a:ea typeface="+mn-ea"/>
                <a:cs typeface="+mn-cs"/>
              </a:rPr>
              <a:t>development</a:t>
            </a:r>
            <a:r>
              <a:rPr lang="de-DE" sz="1200" kern="1200" baseline="0" dirty="0" smtClean="0">
                <a:solidFill>
                  <a:schemeClr val="tx1"/>
                </a:solidFill>
                <a:effectLst/>
                <a:latin typeface="Calibri" pitchFamily="34" charset="0"/>
                <a:ea typeface="+mn-ea"/>
                <a:cs typeface="+mn-cs"/>
              </a:rPr>
              <a:t> </a:t>
            </a:r>
            <a:r>
              <a:rPr lang="de-DE" sz="1200" kern="1200" baseline="0" dirty="0" err="1" smtClean="0">
                <a:solidFill>
                  <a:schemeClr val="tx1"/>
                </a:solidFill>
                <a:effectLst/>
                <a:latin typeface="Calibri" pitchFamily="34" charset="0"/>
                <a:ea typeface="+mn-ea"/>
                <a:cs typeface="+mn-cs"/>
              </a:rPr>
              <a:t>over</a:t>
            </a:r>
            <a:r>
              <a:rPr lang="de-DE" sz="1200" kern="1200" baseline="0" dirty="0" smtClean="0">
                <a:solidFill>
                  <a:schemeClr val="tx1"/>
                </a:solidFill>
                <a:effectLst/>
                <a:latin typeface="Calibri" pitchFamily="34" charset="0"/>
                <a:ea typeface="+mn-ea"/>
                <a:cs typeface="+mn-cs"/>
              </a:rPr>
              <a:t> time, </a:t>
            </a:r>
            <a:r>
              <a:rPr lang="de-DE" sz="1200" kern="1200" baseline="0" dirty="0" err="1" smtClean="0">
                <a:solidFill>
                  <a:schemeClr val="tx1"/>
                </a:solidFill>
                <a:effectLst/>
                <a:latin typeface="Calibri" pitchFamily="34" charset="0"/>
                <a:ea typeface="+mn-ea"/>
                <a:cs typeface="+mn-cs"/>
              </a:rPr>
              <a:t>we</a:t>
            </a:r>
            <a:r>
              <a:rPr lang="de-DE" sz="1200" kern="1200" baseline="0" dirty="0" smtClean="0">
                <a:solidFill>
                  <a:schemeClr val="tx1"/>
                </a:solidFill>
                <a:effectLst/>
                <a:latin typeface="Calibri" pitchFamily="34" charset="0"/>
                <a:ea typeface="+mn-ea"/>
                <a:cs typeface="+mn-cs"/>
              </a:rPr>
              <a:t> find an</a:t>
            </a:r>
            <a:r>
              <a:rPr lang="en-US" sz="1200" kern="1200" dirty="0" smtClean="0">
                <a:solidFill>
                  <a:schemeClr val="tx1"/>
                </a:solidFill>
                <a:effectLst/>
                <a:latin typeface="Arial" charset="0"/>
                <a:ea typeface="+mn-ea"/>
                <a:cs typeface="+mn-cs"/>
              </a:rPr>
              <a:t> increase in journal articles for psychology and educational sciences, being</a:t>
            </a:r>
            <a:r>
              <a:rPr lang="en-US" sz="1200" kern="1200" baseline="0" dirty="0" smtClean="0">
                <a:solidFill>
                  <a:schemeClr val="tx1"/>
                </a:solidFill>
                <a:effectLst/>
                <a:latin typeface="Arial" charset="0"/>
                <a:ea typeface="+mn-ea"/>
                <a:cs typeface="+mn-cs"/>
              </a:rPr>
              <a:t> very obvious in </a:t>
            </a:r>
            <a:r>
              <a:rPr lang="en-US" sz="1200" kern="1200" dirty="0" smtClean="0">
                <a:solidFill>
                  <a:schemeClr val="tx1"/>
                </a:solidFill>
                <a:effectLst/>
                <a:latin typeface="Arial" charset="0"/>
                <a:ea typeface="+mn-ea"/>
                <a:cs typeface="+mn-cs"/>
              </a:rPr>
              <a:t>educational sciences, and complementary a decrease in monographs in these two disciplines (without slide)</a:t>
            </a:r>
            <a:endParaRPr lang="de-DE"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We are still puzzling over the results in sociology…</a:t>
            </a: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20</a:t>
            </a:fld>
            <a:endParaRPr lang="de-DE"/>
          </a:p>
        </p:txBody>
      </p:sp>
    </p:spTree>
    <p:extLst>
      <p:ext uri="{BB962C8B-B14F-4D97-AF65-F5344CB8AC3E}">
        <p14:creationId xmlns:p14="http://schemas.microsoft.com/office/powerpoint/2010/main" val="965250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71450" lvl="0" indent="-171450" rtl="0">
              <a:spcBef>
                <a:spcPts val="0"/>
              </a:spcBef>
              <a:buClr>
                <a:schemeClr val="dk1"/>
              </a:buClr>
              <a:buSzPct val="91666"/>
              <a:buFont typeface="Arial" panose="020B0604020202020204" pitchFamily="34" charset="0"/>
              <a:buChar char="•"/>
            </a:pPr>
            <a:r>
              <a:rPr lang="de" sz="1200" dirty="0" smtClean="0">
                <a:solidFill>
                  <a:schemeClr val="dk1"/>
                </a:solidFill>
              </a:rPr>
              <a:t>SOFISwiki </a:t>
            </a:r>
            <a:r>
              <a:rPr lang="de" sz="1200" dirty="0">
                <a:solidFill>
                  <a:schemeClr val="dk1"/>
                </a:solidFill>
              </a:rPr>
              <a:t>contains at the moment </a:t>
            </a:r>
            <a:r>
              <a:rPr lang="de" sz="1200" dirty="0" smtClean="0">
                <a:solidFill>
                  <a:schemeClr val="dk1"/>
                </a:solidFill>
              </a:rPr>
              <a:t>53,939 project </a:t>
            </a:r>
            <a:r>
              <a:rPr lang="de" sz="1200" dirty="0">
                <a:solidFill>
                  <a:schemeClr val="dk1"/>
                </a:solidFill>
              </a:rPr>
              <a:t>records. Here you see the website of SOFISwiki</a:t>
            </a:r>
            <a:r>
              <a:rPr lang="de" sz="1200" dirty="0" smtClean="0">
                <a:solidFill>
                  <a:schemeClr val="dk1"/>
                </a:solidFill>
              </a:rPr>
              <a:t>. This  </a:t>
            </a:r>
            <a:r>
              <a:rPr lang="de-DE" sz="1200" dirty="0" err="1" smtClean="0"/>
              <a:t>information</a:t>
            </a:r>
            <a:r>
              <a:rPr lang="de-DE" sz="1200" dirty="0" smtClean="0"/>
              <a:t> </a:t>
            </a:r>
            <a:r>
              <a:rPr lang="de-DE" sz="1200" dirty="0" err="1" smtClean="0"/>
              <a:t>portal</a:t>
            </a:r>
            <a:r>
              <a:rPr lang="de-DE" sz="1200" dirty="0" smtClean="0"/>
              <a:t> </a:t>
            </a:r>
            <a:r>
              <a:rPr lang="de-DE" sz="1200" dirty="0" err="1" smtClean="0"/>
              <a:t>is</a:t>
            </a:r>
            <a:r>
              <a:rPr lang="de-DE" sz="1200" dirty="0" smtClean="0"/>
              <a:t> </a:t>
            </a:r>
            <a:r>
              <a:rPr lang="de-DE" sz="1200" dirty="0" err="1" smtClean="0"/>
              <a:t>based</a:t>
            </a:r>
            <a:r>
              <a:rPr lang="de-DE" sz="1200" dirty="0" smtClean="0"/>
              <a:t> on</a:t>
            </a:r>
            <a:r>
              <a:rPr lang="de-DE" sz="1200" baseline="0" dirty="0" smtClean="0"/>
              <a:t> </a:t>
            </a:r>
            <a:r>
              <a:rPr lang="de-DE" sz="1200" baseline="0" dirty="0" err="1" smtClean="0"/>
              <a:t>Semantic</a:t>
            </a:r>
            <a:r>
              <a:rPr lang="de-DE" sz="1200" baseline="0" dirty="0" smtClean="0"/>
              <a:t> Media Wiki (SMW)</a:t>
            </a:r>
            <a:endParaRPr lang="de" sz="1200" dirty="0">
              <a:solidFill>
                <a:schemeClr val="dk1"/>
              </a:solidFill>
            </a:endParaRPr>
          </a:p>
          <a:p>
            <a:pPr lvl="0" rtl="0">
              <a:spcBef>
                <a:spcPts val="0"/>
              </a:spcBef>
              <a:buClr>
                <a:schemeClr val="dk1"/>
              </a:buClr>
              <a:buFont typeface="Arial"/>
              <a:buNone/>
            </a:pPr>
            <a:endParaRPr sz="1200" dirty="0">
              <a:solidFill>
                <a:schemeClr val="dk1"/>
              </a:solidFill>
            </a:endParaRPr>
          </a:p>
          <a:p>
            <a:pPr marL="171450" lvl="0" indent="-171450" rtl="0">
              <a:spcBef>
                <a:spcPts val="0"/>
              </a:spcBef>
              <a:buClr>
                <a:schemeClr val="dk1"/>
              </a:buClr>
              <a:buSzPct val="91666"/>
              <a:buFont typeface="Arial" panose="020B0604020202020204" pitchFamily="34" charset="0"/>
              <a:buChar char="•"/>
            </a:pPr>
            <a:r>
              <a:rPr lang="de" sz="1200" dirty="0" smtClean="0">
                <a:solidFill>
                  <a:schemeClr val="dk1"/>
                </a:solidFill>
              </a:rPr>
              <a:t>Semantik </a:t>
            </a:r>
            <a:r>
              <a:rPr lang="de" sz="1200" dirty="0">
                <a:solidFill>
                  <a:schemeClr val="dk1"/>
                </a:solidFill>
              </a:rPr>
              <a:t>media wiki is a version of MediaWiki, extended by semantic technologies of the platform used by many Wiki applications such as Wikipedia. The purpose of this extension is to enable quick semantic search and discovery of data in a Wiki system</a:t>
            </a:r>
          </a:p>
          <a:p>
            <a:pPr lvl="0" rtl="0">
              <a:spcBef>
                <a:spcPts val="0"/>
              </a:spcBef>
              <a:buClr>
                <a:schemeClr val="dk1"/>
              </a:buClr>
              <a:buFont typeface="Arial"/>
              <a:buNone/>
            </a:pPr>
            <a:endParaRPr sz="1200" dirty="0">
              <a:solidFill>
                <a:schemeClr val="dk1"/>
              </a:solidFill>
            </a:endParaRPr>
          </a:p>
          <a:p>
            <a:pPr lvl="0" rtl="0">
              <a:spcBef>
                <a:spcPts val="0"/>
              </a:spcBef>
              <a:buNone/>
            </a:pPr>
            <a:endParaRPr lang="de" sz="1200" dirty="0"/>
          </a:p>
          <a:p>
            <a:pPr lvl="0" rtl="0">
              <a:spcBef>
                <a:spcPts val="0"/>
              </a:spcBef>
              <a:buNone/>
            </a:pPr>
            <a:endParaRPr sz="1200" dirty="0"/>
          </a:p>
        </p:txBody>
      </p:sp>
    </p:spTree>
    <p:extLst>
      <p:ext uri="{BB962C8B-B14F-4D97-AF65-F5344CB8AC3E}">
        <p14:creationId xmlns:p14="http://schemas.microsoft.com/office/powerpoint/2010/main" val="2906897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de" dirty="0"/>
              <a:t>Each Wiki page in </a:t>
            </a:r>
            <a:r>
              <a:rPr lang="de" dirty="0" smtClean="0"/>
              <a:t>SOFISwiki</a:t>
            </a:r>
            <a:r>
              <a:rPr lang="de" baseline="0" dirty="0" smtClean="0"/>
              <a:t> </a:t>
            </a:r>
            <a:r>
              <a:rPr lang="de" dirty="0" smtClean="0"/>
              <a:t>has </a:t>
            </a:r>
            <a:r>
              <a:rPr lang="de" dirty="0"/>
              <a:t>a list of various attributes and their values, which is referred to as metadata schema. Two types of representation exist for this schema, i.e. user and developer view. The Figures represent screenshots of the attribute list of a Social Science project. The user view only displays the most important information that is used to describe a project and that is relevant for the user. These include the metadata of the project (title, author, year, etc.), the abstract, and the institutions and research institutions involved. If the project is funded, the sponsor is displayed, too. In addition, the methods used in the project (empirically, empirically-quality, etc.) and tags are shown. </a:t>
            </a:r>
          </a:p>
          <a:p>
            <a:pPr lvl="0" rtl="0">
              <a:spcBef>
                <a:spcPts val="0"/>
              </a:spcBef>
              <a:buNone/>
            </a:pPr>
            <a:endParaRPr dirty="0"/>
          </a:p>
          <a:p>
            <a:pPr lvl="0" rtl="0">
              <a:spcBef>
                <a:spcPts val="0"/>
              </a:spcBef>
              <a:buClr>
                <a:schemeClr val="dk1"/>
              </a:buClr>
              <a:buSzPct val="100000"/>
              <a:buFont typeface="Arial"/>
              <a:buNone/>
            </a:pPr>
            <a:r>
              <a:rPr lang="de" dirty="0"/>
              <a:t>To evaluate the indicators on the basis of the SOFISwiki structure we selected certain attributes in the developer view, values thereof serve as the basis for the visualisation of these indicators. Regarding the indicator “disciplinary area”, a SOFISwiki field was queried and evaluated. For the remaining three features of “research activity”, “type of funding” and “qualification” new attributes needed to be generated from existing </a:t>
            </a:r>
            <a:r>
              <a:rPr lang="de" dirty="0" smtClean="0"/>
              <a:t>ones (e.g. „Type of research“ (Forschungsart)) </a:t>
            </a:r>
            <a:r>
              <a:rPr lang="de" dirty="0"/>
              <a:t>based on templates and additional PHP extensions.</a:t>
            </a:r>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Clr>
                <a:schemeClr val="dk1"/>
              </a:buClr>
              <a:buFont typeface="Arial"/>
              <a:buNone/>
            </a:pPr>
            <a:endParaRPr dirty="0"/>
          </a:p>
          <a:p>
            <a:pPr lvl="0" rtl="0">
              <a:spcBef>
                <a:spcPts val="0"/>
              </a:spcBef>
              <a:buNone/>
            </a:pPr>
            <a:endParaRPr dirty="0"/>
          </a:p>
        </p:txBody>
      </p:sp>
    </p:spTree>
    <p:extLst>
      <p:ext uri="{BB962C8B-B14F-4D97-AF65-F5344CB8AC3E}">
        <p14:creationId xmlns:p14="http://schemas.microsoft.com/office/powerpoint/2010/main" val="819644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de" dirty="0"/>
              <a:t>Each Wiki page in </a:t>
            </a:r>
            <a:r>
              <a:rPr lang="de" dirty="0" smtClean="0"/>
              <a:t>SOFISwiki</a:t>
            </a:r>
            <a:r>
              <a:rPr lang="de" baseline="0" dirty="0" smtClean="0"/>
              <a:t> </a:t>
            </a:r>
            <a:r>
              <a:rPr lang="de" dirty="0" smtClean="0"/>
              <a:t>has </a:t>
            </a:r>
            <a:r>
              <a:rPr lang="de" dirty="0"/>
              <a:t>a list of various attributes and their values, which is referred to as metadata schema. Two types of representation exist for this schema, i.e. user and developer view. The Figures represent screenshots of the attribute list of a Social Science project. The user view only displays the most important information that is used to describe a project and that is relevant for the user. These include the metadata of the project (title, author, year, etc.), the abstract, and the institutions and research institutions involved. If the project is funded, the sponsor is displayed, too. In addition, the methods used in the project (empirically, empirically-quality, etc.) and tags are shown. </a:t>
            </a:r>
          </a:p>
          <a:p>
            <a:pPr lvl="0" rtl="0">
              <a:spcBef>
                <a:spcPts val="0"/>
              </a:spcBef>
              <a:buNone/>
            </a:pPr>
            <a:endParaRPr dirty="0"/>
          </a:p>
          <a:p>
            <a:pPr lvl="0" rtl="0">
              <a:spcBef>
                <a:spcPts val="0"/>
              </a:spcBef>
              <a:buClr>
                <a:schemeClr val="dk1"/>
              </a:buClr>
              <a:buSzPct val="100000"/>
              <a:buFont typeface="Arial"/>
              <a:buNone/>
            </a:pPr>
            <a:r>
              <a:rPr lang="de" dirty="0"/>
              <a:t>To evaluate the indicators on the basis of the SOFISwiki structure we selected certain attributes in the developer view, values thereof serve as the basis for the visualisation of these indicators. Regarding the indicator “disciplinary area”, a SOFISwiki field was queried and evaluated. For the remaining three features of “research activity”, “type of funding” and “qualification” new attributes needed to be generated from existing </a:t>
            </a:r>
            <a:r>
              <a:rPr lang="de" dirty="0" smtClean="0"/>
              <a:t>ones (e.g. „Type of research“ (Forschungsart)) </a:t>
            </a:r>
            <a:r>
              <a:rPr lang="de" dirty="0"/>
              <a:t>based on templates and additional PHP extensions.</a:t>
            </a:r>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None/>
            </a:pPr>
            <a:endParaRPr dirty="0"/>
          </a:p>
          <a:p>
            <a:pPr lvl="0" rtl="0">
              <a:spcBef>
                <a:spcPts val="0"/>
              </a:spcBef>
              <a:buClr>
                <a:schemeClr val="dk1"/>
              </a:buClr>
              <a:buFont typeface="Arial"/>
              <a:buNone/>
            </a:pPr>
            <a:endParaRPr dirty="0"/>
          </a:p>
          <a:p>
            <a:pPr lvl="0" rtl="0">
              <a:spcBef>
                <a:spcPts val="0"/>
              </a:spcBef>
              <a:buNone/>
            </a:pPr>
            <a:endParaRPr dirty="0"/>
          </a:p>
        </p:txBody>
      </p:sp>
    </p:spTree>
    <p:extLst>
      <p:ext uri="{BB962C8B-B14F-4D97-AF65-F5344CB8AC3E}">
        <p14:creationId xmlns:p14="http://schemas.microsoft.com/office/powerpoint/2010/main" val="3249341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1" y="4343401"/>
            <a:ext cx="5486399" cy="4114800"/>
          </a:xfrm>
          <a:prstGeom prst="rect">
            <a:avLst/>
          </a:prstGeom>
        </p:spPr>
        <p:txBody>
          <a:bodyPr lIns="87466" tIns="87466" rIns="87466" bIns="87466" anchor="t" anchorCtr="0">
            <a:noAutofit/>
          </a:bodyPr>
          <a:lstStyle/>
          <a:p>
            <a:r>
              <a:rPr lang="de" dirty="0"/>
              <a:t>The prototype concept assumes </a:t>
            </a:r>
            <a:r>
              <a:rPr lang="de" dirty="0" smtClean="0"/>
              <a:t>that: </a:t>
            </a:r>
          </a:p>
          <a:p>
            <a:pPr marL="164027" indent="-164027">
              <a:buFont typeface="Arial" panose="020B0604020202020204" pitchFamily="34" charset="0"/>
              <a:buChar char="•"/>
            </a:pPr>
            <a:r>
              <a:rPr lang="de" dirty="0" smtClean="0"/>
              <a:t>the </a:t>
            </a:r>
            <a:r>
              <a:rPr lang="de" dirty="0"/>
              <a:t>user wishes to make some selections on the project data corpus. </a:t>
            </a:r>
            <a:endParaRPr dirty="0"/>
          </a:p>
          <a:p>
            <a:pPr marL="164027" indent="-164027">
              <a:buFont typeface="Arial" panose="020B0604020202020204" pitchFamily="34" charset="0"/>
              <a:buChar char="•"/>
            </a:pPr>
            <a:r>
              <a:rPr lang="de" dirty="0"/>
              <a:t>He should be able to determine the project status (completed project, starting or current) as well as determine the geographical area (Germany or german speaking countries)</a:t>
            </a:r>
          </a:p>
          <a:p>
            <a:pPr marL="164027" indent="-164027">
              <a:buFont typeface="Arial" panose="020B0604020202020204" pitchFamily="34" charset="0"/>
              <a:buChar char="•"/>
            </a:pPr>
            <a:r>
              <a:rPr lang="de" dirty="0"/>
              <a:t>He should be able to determine a certain time slice or view the default time period and then choose the indicators.</a:t>
            </a:r>
          </a:p>
          <a:p>
            <a:endParaRPr dirty="0"/>
          </a:p>
          <a:p>
            <a:r>
              <a:rPr lang="de" dirty="0"/>
              <a:t>Whereas the data structure in SOFISwiki allows for the implementation of these functionalities, In the current implementation of the prototype we depend on the underlying datasets of educational research projects that limit functionalities to:</a:t>
            </a:r>
          </a:p>
          <a:p>
            <a:pPr marL="601430" lvl="1" indent="-164027">
              <a:buFont typeface="Wingdings" panose="05000000000000000000" pitchFamily="2" charset="2"/>
              <a:buChar char="§"/>
            </a:pPr>
            <a:r>
              <a:rPr lang="de" dirty="0" smtClean="0"/>
              <a:t>completed </a:t>
            </a:r>
            <a:r>
              <a:rPr lang="de" dirty="0"/>
              <a:t>projects</a:t>
            </a:r>
          </a:p>
          <a:p>
            <a:pPr marL="601430" lvl="1" indent="-164027">
              <a:buFont typeface="Wingdings" panose="05000000000000000000" pitchFamily="2" charset="2"/>
              <a:buChar char="§"/>
            </a:pPr>
            <a:r>
              <a:rPr lang="de" dirty="0" smtClean="0"/>
              <a:t>research </a:t>
            </a:r>
            <a:r>
              <a:rPr lang="de" dirty="0"/>
              <a:t>institutions located in Germany</a:t>
            </a:r>
          </a:p>
          <a:p>
            <a:pPr marL="601430" lvl="1" indent="-164027">
              <a:buFont typeface="Wingdings" panose="05000000000000000000" pitchFamily="2" charset="2"/>
              <a:buChar char="§"/>
            </a:pPr>
            <a:r>
              <a:rPr lang="de" dirty="0" smtClean="0"/>
              <a:t>indicators</a:t>
            </a:r>
            <a:r>
              <a:rPr lang="de" dirty="0"/>
              <a:t>: Research activity, </a:t>
            </a:r>
            <a:r>
              <a:rPr lang="de" dirty="0" smtClean="0"/>
              <a:t>Disciplinary </a:t>
            </a:r>
            <a:r>
              <a:rPr lang="de" dirty="0"/>
              <a:t>Area, Type of </a:t>
            </a:r>
            <a:r>
              <a:rPr lang="de" dirty="0" smtClean="0"/>
              <a:t>funding, Qualification</a:t>
            </a:r>
            <a:endParaRPr lang="de" dirty="0"/>
          </a:p>
          <a:p>
            <a:endParaRPr dirty="0"/>
          </a:p>
          <a:p>
            <a:pPr>
              <a:buClr>
                <a:schemeClr val="dk1"/>
              </a:buClr>
              <a:buSzPct val="100000"/>
            </a:pPr>
            <a:r>
              <a:rPr lang="de" dirty="0">
                <a:solidFill>
                  <a:schemeClr val="dk1"/>
                </a:solidFill>
              </a:rPr>
              <a:t>T</a:t>
            </a:r>
            <a:r>
              <a:rPr lang="de" dirty="0" smtClean="0">
                <a:solidFill>
                  <a:schemeClr val="dk1"/>
                </a:solidFill>
              </a:rPr>
              <a:t>he </a:t>
            </a:r>
            <a:r>
              <a:rPr lang="de" dirty="0">
                <a:solidFill>
                  <a:schemeClr val="dk1"/>
                </a:solidFill>
              </a:rPr>
              <a:t>visualisation extensions available from Semantic MediaWiki were used and adapted accordingly (e.g. Sparkline, D3, jqPlot).</a:t>
            </a:r>
          </a:p>
          <a:p>
            <a:endParaRPr sz="900" dirty="0">
              <a:solidFill>
                <a:schemeClr val="dk1"/>
              </a:solidFill>
            </a:endParaRPr>
          </a:p>
          <a:p>
            <a:endParaRPr sz="900" dirty="0">
              <a:solidFill>
                <a:schemeClr val="dk1"/>
              </a:solidFill>
            </a:endParaRPr>
          </a:p>
          <a:p>
            <a:endParaRPr sz="900" dirty="0">
              <a:solidFill>
                <a:schemeClr val="dk1"/>
              </a:solidFill>
            </a:endParaRPr>
          </a:p>
        </p:txBody>
      </p:sp>
    </p:spTree>
    <p:extLst>
      <p:ext uri="{BB962C8B-B14F-4D97-AF65-F5344CB8AC3E}">
        <p14:creationId xmlns:p14="http://schemas.microsoft.com/office/powerpoint/2010/main" val="3475651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de" dirty="0"/>
              <a:t>The “research activity” indicator informs about the number of projects per year, defined as the number of completed projects in MoBi. </a:t>
            </a:r>
            <a:r>
              <a:rPr lang="de" dirty="0">
                <a:solidFill>
                  <a:schemeClr val="dk1"/>
                </a:solidFill>
              </a:rPr>
              <a:t>Diverse outcome formats of the Semantic MediaWiki were tested for the representation of this indicator, e.g. Sparkline and jqPlot. The Figure shows the result of a jqPlot presentation in a bar chart. </a:t>
            </a:r>
          </a:p>
          <a:p>
            <a:pPr lvl="0" rtl="0">
              <a:spcBef>
                <a:spcPts val="0"/>
              </a:spcBef>
              <a:buNone/>
            </a:pPr>
            <a:endParaRPr dirty="0">
              <a:solidFill>
                <a:schemeClr val="dk1"/>
              </a:solidFill>
            </a:endParaRPr>
          </a:p>
          <a:p>
            <a:pPr lvl="0" rtl="0">
              <a:spcBef>
                <a:spcPts val="0"/>
              </a:spcBef>
              <a:buClr>
                <a:schemeClr val="dk1"/>
              </a:buClr>
              <a:buSzPct val="100000"/>
              <a:buFont typeface="Arial"/>
              <a:buNone/>
            </a:pPr>
            <a:r>
              <a:rPr lang="de" dirty="0">
                <a:solidFill>
                  <a:schemeClr val="dk1"/>
                </a:solidFill>
              </a:rPr>
              <a:t>→ The project scope was highest in 2006; i.e. in 2006 the highest annual number of educational research projects was carried out looking at the period from 1995 to 2009. The share of the projects changes over time and is not linear.</a:t>
            </a:r>
          </a:p>
          <a:p>
            <a:pPr lvl="0" rtl="0">
              <a:spcBef>
                <a:spcPts val="0"/>
              </a:spcBef>
              <a:buNone/>
            </a:pPr>
            <a:endParaRPr dirty="0">
              <a:solidFill>
                <a:schemeClr val="dk1"/>
              </a:solidFill>
            </a:endParaRPr>
          </a:p>
          <a:p>
            <a:pPr lvl="0" rtl="0">
              <a:spcBef>
                <a:spcPts val="0"/>
              </a:spcBef>
              <a:buClr>
                <a:schemeClr val="dk1"/>
              </a:buClr>
              <a:buSzPct val="100000"/>
              <a:buFont typeface="Arial"/>
              <a:buNone/>
            </a:pPr>
            <a:r>
              <a:rPr lang="de" dirty="0">
                <a:solidFill>
                  <a:schemeClr val="dk1"/>
                </a:solidFill>
              </a:rPr>
              <a:t>	</a:t>
            </a:r>
          </a:p>
          <a:p>
            <a:pPr lvl="0" rtl="0">
              <a:spcBef>
                <a:spcPts val="0"/>
              </a:spcBef>
              <a:buClr>
                <a:schemeClr val="dk1"/>
              </a:buClr>
              <a:buFont typeface="Arial"/>
              <a:buNone/>
            </a:pPr>
            <a:endParaRPr dirty="0"/>
          </a:p>
          <a:p>
            <a:pPr lvl="0" rtl="0">
              <a:spcBef>
                <a:spcPts val="0"/>
              </a:spcBef>
              <a:buNone/>
            </a:pPr>
            <a:endParaRPr dirty="0"/>
          </a:p>
        </p:txBody>
      </p:sp>
    </p:spTree>
    <p:extLst>
      <p:ext uri="{BB962C8B-B14F-4D97-AF65-F5344CB8AC3E}">
        <p14:creationId xmlns:p14="http://schemas.microsoft.com/office/powerpoint/2010/main" val="1612727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de" dirty="0">
                <a:solidFill>
                  <a:schemeClr val="dk1"/>
                </a:solidFill>
              </a:rPr>
              <a:t>To provide a disciplinary distribution of the field the indicator “disciplinary area” relates all research projects to one of 12 areas based on the Social Sciences classification. </a:t>
            </a:r>
            <a:r>
              <a:rPr lang="de" dirty="0" smtClean="0">
                <a:solidFill>
                  <a:schemeClr val="dk1"/>
                </a:solidFill>
              </a:rPr>
              <a:t>These </a:t>
            </a:r>
            <a:r>
              <a:rPr lang="de" dirty="0">
                <a:solidFill>
                  <a:schemeClr val="dk1"/>
                </a:solidFill>
              </a:rPr>
              <a:t>are: Social Sciences and Humanities, Sociology, Population Science, Political Science, Education, Psychology, Communication Sciences, Economics, Social Policy, Labour market and occupational research, Interdisciplinary Subjects and </a:t>
            </a:r>
            <a:r>
              <a:rPr lang="de" dirty="0" smtClean="0">
                <a:solidFill>
                  <a:schemeClr val="dk1"/>
                </a:solidFill>
              </a:rPr>
              <a:t>History.</a:t>
            </a:r>
            <a:endParaRPr lang="de" dirty="0">
              <a:solidFill>
                <a:schemeClr val="dk1"/>
              </a:solidFill>
            </a:endParaRPr>
          </a:p>
          <a:p>
            <a:pPr lvl="0" rtl="0">
              <a:lnSpc>
                <a:spcPct val="115000"/>
              </a:lnSpc>
              <a:spcBef>
                <a:spcPts val="0"/>
              </a:spcBef>
              <a:buClr>
                <a:schemeClr val="dk1"/>
              </a:buClr>
              <a:buSzPct val="100000"/>
              <a:buFont typeface="Arial"/>
              <a:buNone/>
            </a:pPr>
            <a:endParaRPr lang="de" dirty="0" smtClean="0">
              <a:solidFill>
                <a:schemeClr val="dk1"/>
              </a:solidFill>
            </a:endParaRPr>
          </a:p>
          <a:p>
            <a:pPr lvl="0" rtl="0">
              <a:lnSpc>
                <a:spcPct val="115000"/>
              </a:lnSpc>
              <a:spcBef>
                <a:spcPts val="0"/>
              </a:spcBef>
              <a:buClr>
                <a:schemeClr val="dk1"/>
              </a:buClr>
              <a:buSzPct val="100000"/>
              <a:buFont typeface="Arial"/>
              <a:buNone/>
            </a:pPr>
            <a:r>
              <a:rPr lang="de" dirty="0" smtClean="0">
                <a:solidFill>
                  <a:schemeClr val="dk1"/>
                </a:solidFill>
              </a:rPr>
              <a:t>To </a:t>
            </a:r>
            <a:r>
              <a:rPr lang="de" dirty="0">
                <a:solidFill>
                  <a:schemeClr val="dk1"/>
                </a:solidFill>
              </a:rPr>
              <a:t>visualise the indicator "disciplinary area” we used the following display options provided by Semantic MediaWiki: Sparkline, jqPlot, D3 and Tag cloud. For example, Figure 7 displays disciplines as Tag clouds.</a:t>
            </a:r>
          </a:p>
          <a:p>
            <a:pPr lvl="0" rtl="0">
              <a:spcBef>
                <a:spcPts val="0"/>
              </a:spcBef>
              <a:buClr>
                <a:schemeClr val="dk1"/>
              </a:buClr>
              <a:buFont typeface="Arial"/>
              <a:buNone/>
            </a:pPr>
            <a:endParaRPr dirty="0">
              <a:solidFill>
                <a:schemeClr val="dk1"/>
              </a:solidFill>
            </a:endParaRPr>
          </a:p>
          <a:p>
            <a:pPr lvl="0" rtl="0">
              <a:spcBef>
                <a:spcPts val="0"/>
              </a:spcBef>
              <a:buClr>
                <a:schemeClr val="dk1"/>
              </a:buClr>
              <a:buSzPct val="100000"/>
              <a:buFont typeface="Arial"/>
              <a:buNone/>
            </a:pPr>
            <a:r>
              <a:rPr lang="de" dirty="0">
                <a:solidFill>
                  <a:schemeClr val="dk1"/>
                </a:solidFill>
              </a:rPr>
              <a:t>→ The font size indicates how strongly a discipline was represented in the period from 1995 to 2009. In this time period, education (Erziehungswissenschaft) is the most frequent discipline, followed by psychology.</a:t>
            </a:r>
          </a:p>
          <a:p>
            <a:pPr lvl="0" rtl="0">
              <a:spcBef>
                <a:spcPts val="0"/>
              </a:spcBef>
              <a:buNone/>
            </a:pPr>
            <a:r>
              <a:rPr lang="de" dirty="0">
                <a:solidFill>
                  <a:schemeClr val="dk1"/>
                </a:solidFill>
              </a:rPr>
              <a:t>	</a:t>
            </a:r>
          </a:p>
          <a:p>
            <a:pPr>
              <a:spcBef>
                <a:spcPts val="0"/>
              </a:spcBef>
              <a:buNone/>
            </a:pPr>
            <a:endParaRPr dirty="0"/>
          </a:p>
        </p:txBody>
      </p:sp>
    </p:spTree>
    <p:extLst>
      <p:ext uri="{BB962C8B-B14F-4D97-AF65-F5344CB8AC3E}">
        <p14:creationId xmlns:p14="http://schemas.microsoft.com/office/powerpoint/2010/main" val="20714857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lgn="l" rtl="0">
              <a:lnSpc>
                <a:spcPct val="115000"/>
              </a:lnSpc>
              <a:spcBef>
                <a:spcPts val="0"/>
              </a:spcBef>
              <a:buNone/>
            </a:pPr>
            <a:r>
              <a:rPr lang="de" dirty="0">
                <a:solidFill>
                  <a:schemeClr val="dk1"/>
                </a:solidFill>
              </a:rPr>
              <a:t>To investigate influences of the funding and financing of the projects, a distinction is drawn between institutional (in-house) projects, third-party funded research and contract research. To visualise the indicator "disciplinary area” we used the following display options provided by Semantic MediaWiki. The extensions D3</a:t>
            </a:r>
            <a:r>
              <a:rPr lang="de" baseline="30000" dirty="0">
                <a:solidFill>
                  <a:schemeClr val="dk1"/>
                </a:solidFill>
              </a:rPr>
              <a:t> </a:t>
            </a:r>
            <a:r>
              <a:rPr lang="de" dirty="0">
                <a:solidFill>
                  <a:schemeClr val="dk1"/>
                </a:solidFill>
              </a:rPr>
              <a:t>and jqPlot served to generate the results as shown in Figure  (D3: bubble chart and treemap, JqPlot: pie and donut). </a:t>
            </a:r>
          </a:p>
          <a:p>
            <a:pPr lvl="0" algn="l" rtl="0">
              <a:lnSpc>
                <a:spcPct val="115000"/>
              </a:lnSpc>
              <a:spcBef>
                <a:spcPts val="0"/>
              </a:spcBef>
              <a:buNone/>
            </a:pPr>
            <a:endParaRPr dirty="0">
              <a:solidFill>
                <a:schemeClr val="dk1"/>
              </a:solidFill>
            </a:endParaRPr>
          </a:p>
          <a:p>
            <a:pPr lvl="0" algn="l" rtl="0">
              <a:lnSpc>
                <a:spcPct val="115000"/>
              </a:lnSpc>
              <a:spcBef>
                <a:spcPts val="0"/>
              </a:spcBef>
              <a:buClr>
                <a:schemeClr val="dk1"/>
              </a:buClr>
              <a:buSzPct val="100000"/>
              <a:buFont typeface="Arial"/>
              <a:buNone/>
            </a:pPr>
            <a:r>
              <a:rPr lang="de" dirty="0">
                <a:solidFill>
                  <a:schemeClr val="dk1"/>
                </a:solidFill>
              </a:rPr>
              <a:t>→ Between 1995 and 2009, the number of third-party funded projects far exceeded the number of projects assigned to the other two funding types. </a:t>
            </a:r>
            <a:r>
              <a:rPr lang="de">
                <a:solidFill>
                  <a:schemeClr val="dk1"/>
                </a:solidFill>
              </a:rPr>
              <a:t>Over time, a continuous decrease of institutionally (in-house) funded projects is observable, while since 1997 the proportion of contract research has been rising. </a:t>
            </a:r>
            <a:r>
              <a:rPr lang="de" dirty="0">
                <a:solidFill>
                  <a:schemeClr val="dk1"/>
                </a:solidFill>
              </a:rPr>
              <a:t>From 2005 on, a significant decrease is evident for all types of funding.</a:t>
            </a:r>
          </a:p>
          <a:p>
            <a:pPr lvl="0" algn="l" rtl="0">
              <a:lnSpc>
                <a:spcPct val="115000"/>
              </a:lnSpc>
              <a:spcBef>
                <a:spcPts val="0"/>
              </a:spcBef>
              <a:buNone/>
            </a:pPr>
            <a:endParaRPr dirty="0">
              <a:solidFill>
                <a:schemeClr val="dk1"/>
              </a:solidFill>
            </a:endParaRPr>
          </a:p>
          <a:p>
            <a:pPr lvl="0" algn="l" rtl="0">
              <a:lnSpc>
                <a:spcPct val="115000"/>
              </a:lnSpc>
              <a:spcBef>
                <a:spcPts val="0"/>
              </a:spcBef>
              <a:buNone/>
            </a:pPr>
            <a:r>
              <a:rPr lang="de" dirty="0">
                <a:solidFill>
                  <a:schemeClr val="dk1"/>
                </a:solidFill>
              </a:rPr>
              <a:t>	</a:t>
            </a:r>
          </a:p>
          <a:p>
            <a:pPr lvl="0" algn="l" rtl="0">
              <a:lnSpc>
                <a:spcPct val="115000"/>
              </a:lnSpc>
              <a:spcBef>
                <a:spcPts val="0"/>
              </a:spcBef>
              <a:buClr>
                <a:schemeClr val="dk1"/>
              </a:buClr>
              <a:buFont typeface="Arial"/>
              <a:buNone/>
            </a:pPr>
            <a:endParaRPr dirty="0">
              <a:solidFill>
                <a:schemeClr val="dk1"/>
              </a:solidFill>
            </a:endParaRPr>
          </a:p>
          <a:p>
            <a:pPr lvl="0" algn="l" rtl="0">
              <a:lnSpc>
                <a:spcPct val="115000"/>
              </a:lnSpc>
              <a:spcBef>
                <a:spcPts val="0"/>
              </a:spcBef>
              <a:buClr>
                <a:schemeClr val="dk1"/>
              </a:buClr>
              <a:buSzPct val="100000"/>
              <a:buFont typeface="Arial"/>
              <a:buNone/>
            </a:pPr>
            <a:r>
              <a:rPr lang="de" dirty="0">
                <a:solidFill>
                  <a:schemeClr val="dk1"/>
                </a:solidFill>
              </a:rPr>
              <a:t>	</a:t>
            </a:r>
          </a:p>
          <a:p>
            <a:pPr lvl="0" algn="l" rtl="0">
              <a:lnSpc>
                <a:spcPct val="115000"/>
              </a:lnSpc>
              <a:spcBef>
                <a:spcPts val="0"/>
              </a:spcBef>
              <a:buNone/>
            </a:pPr>
            <a:endParaRPr dirty="0">
              <a:solidFill>
                <a:schemeClr val="dk1"/>
              </a:solidFill>
            </a:endParaRPr>
          </a:p>
        </p:txBody>
      </p:sp>
    </p:spTree>
    <p:extLst>
      <p:ext uri="{BB962C8B-B14F-4D97-AF65-F5344CB8AC3E}">
        <p14:creationId xmlns:p14="http://schemas.microsoft.com/office/powerpoint/2010/main" val="25219160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1" y="4343401"/>
            <a:ext cx="5486399" cy="4114800"/>
          </a:xfrm>
          <a:prstGeom prst="rect">
            <a:avLst/>
          </a:prstGeom>
        </p:spPr>
        <p:txBody>
          <a:bodyPr lIns="87466" tIns="87466" rIns="87466" bIns="87466" anchor="t" anchorCtr="0">
            <a:noAutofit/>
          </a:bodyPr>
          <a:lstStyle/>
          <a:p>
            <a:pPr>
              <a:lnSpc>
                <a:spcPct val="115000"/>
              </a:lnSpc>
            </a:pPr>
            <a:r>
              <a:rPr lang="de" dirty="0">
                <a:solidFill>
                  <a:schemeClr val="dk1"/>
                </a:solidFill>
              </a:rPr>
              <a:t>To visualise the indicator over time, the jqPlot series</a:t>
            </a:r>
            <a:r>
              <a:rPr lang="de" baseline="30000" dirty="0">
                <a:solidFill>
                  <a:schemeClr val="dk1"/>
                </a:solidFill>
              </a:rPr>
              <a:t> </a:t>
            </a:r>
            <a:r>
              <a:rPr lang="de" dirty="0">
                <a:solidFill>
                  <a:schemeClr val="dk1"/>
                </a:solidFill>
              </a:rPr>
              <a:t>extension was applied to the processed funding types. Results are shown in the line chart.</a:t>
            </a:r>
          </a:p>
          <a:p>
            <a:pPr>
              <a:lnSpc>
                <a:spcPct val="115000"/>
              </a:lnSpc>
            </a:pPr>
            <a:endParaRPr dirty="0">
              <a:solidFill>
                <a:schemeClr val="dk1"/>
              </a:solidFill>
            </a:endParaRPr>
          </a:p>
          <a:p>
            <a:pPr>
              <a:lnSpc>
                <a:spcPct val="115000"/>
              </a:lnSpc>
              <a:buClr>
                <a:schemeClr val="dk1"/>
              </a:buClr>
              <a:buSzPct val="100000"/>
            </a:pPr>
            <a:r>
              <a:rPr lang="de" dirty="0">
                <a:solidFill>
                  <a:schemeClr val="dk1"/>
                </a:solidFill>
              </a:rPr>
              <a:t>→ Between 1995 and 2009, the number of third-party funded projects far exceeded the number of projects assigned to the other two funding types. Over time, a continuous decrease of institutionally (in-house) funded projects is observable, while since 1997 the proportion of contract research has been rising. From </a:t>
            </a:r>
            <a:r>
              <a:rPr lang="de" dirty="0" smtClean="0">
                <a:solidFill>
                  <a:schemeClr val="dk1"/>
                </a:solidFill>
              </a:rPr>
              <a:t>2006 </a:t>
            </a:r>
            <a:r>
              <a:rPr lang="de" dirty="0">
                <a:solidFill>
                  <a:schemeClr val="dk1"/>
                </a:solidFill>
              </a:rPr>
              <a:t>on, a significant decrease is evident for all types of funding.</a:t>
            </a:r>
          </a:p>
          <a:p>
            <a:pPr>
              <a:lnSpc>
                <a:spcPct val="115000"/>
              </a:lnSpc>
            </a:pPr>
            <a:endParaRPr dirty="0">
              <a:solidFill>
                <a:schemeClr val="dk1"/>
              </a:solidFill>
            </a:endParaRPr>
          </a:p>
          <a:p>
            <a:pPr>
              <a:lnSpc>
                <a:spcPct val="115000"/>
              </a:lnSpc>
            </a:pPr>
            <a:r>
              <a:rPr lang="de" dirty="0">
                <a:solidFill>
                  <a:schemeClr val="dk1"/>
                </a:solidFill>
              </a:rPr>
              <a:t>	</a:t>
            </a:r>
          </a:p>
          <a:p>
            <a:pPr>
              <a:lnSpc>
                <a:spcPct val="115000"/>
              </a:lnSpc>
              <a:buClr>
                <a:schemeClr val="dk1"/>
              </a:buClr>
            </a:pPr>
            <a:endParaRPr dirty="0">
              <a:solidFill>
                <a:schemeClr val="dk1"/>
              </a:solidFill>
            </a:endParaRPr>
          </a:p>
          <a:p>
            <a:pPr>
              <a:lnSpc>
                <a:spcPct val="115000"/>
              </a:lnSpc>
              <a:buClr>
                <a:schemeClr val="dk1"/>
              </a:buClr>
              <a:buSzPct val="100000"/>
            </a:pPr>
            <a:r>
              <a:rPr lang="de" dirty="0">
                <a:solidFill>
                  <a:schemeClr val="dk1"/>
                </a:solidFill>
              </a:rPr>
              <a:t>	</a:t>
            </a:r>
          </a:p>
          <a:p>
            <a:pPr>
              <a:lnSpc>
                <a:spcPct val="115000"/>
              </a:lnSpc>
            </a:pPr>
            <a:endParaRPr dirty="0">
              <a:solidFill>
                <a:schemeClr val="dk1"/>
              </a:solidFill>
            </a:endParaRPr>
          </a:p>
        </p:txBody>
      </p:sp>
    </p:spTree>
    <p:extLst>
      <p:ext uri="{BB962C8B-B14F-4D97-AF65-F5344CB8AC3E}">
        <p14:creationId xmlns:p14="http://schemas.microsoft.com/office/powerpoint/2010/main" val="32514718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1" y="4343401"/>
            <a:ext cx="5486399" cy="4114800"/>
          </a:xfrm>
          <a:prstGeom prst="rect">
            <a:avLst/>
          </a:prstGeom>
        </p:spPr>
        <p:txBody>
          <a:bodyPr lIns="87466" tIns="87466" rIns="87466" bIns="87466" anchor="t" anchorCtr="0">
            <a:noAutofit/>
          </a:bodyPr>
          <a:lstStyle/>
          <a:p>
            <a:r>
              <a:rPr lang="de">
                <a:solidFill>
                  <a:schemeClr val="dk1"/>
                </a:solidFill>
              </a:rPr>
              <a:t>The qualification of young scientists is an important indicator in the evaluation of research organisations and is based on the number of completed theses. To distinguish between doctoral and habilitation theses the indicator “qualification” was introduced. The Figure  shows how the proportion of doctoral and habilitation theses changed in the course of time from 1995 to 2009.</a:t>
            </a:r>
          </a:p>
          <a:p>
            <a:endParaRPr>
              <a:solidFill>
                <a:schemeClr val="dk1"/>
              </a:solidFill>
            </a:endParaRPr>
          </a:p>
          <a:p>
            <a:pPr>
              <a:buClr>
                <a:schemeClr val="dk1"/>
              </a:buClr>
              <a:buSzPct val="100000"/>
            </a:pPr>
            <a:r>
              <a:rPr lang="de">
                <a:solidFill>
                  <a:schemeClr val="dk1"/>
                </a:solidFill>
              </a:rPr>
              <a:t>→ Figure 10 shows how the proportion of doctoral and habilitation theses changed in the course of time from 1995 to 2009.</a:t>
            </a:r>
          </a:p>
          <a:p>
            <a:pPr>
              <a:buClr>
                <a:schemeClr val="dk1"/>
              </a:buClr>
            </a:pPr>
            <a:endParaRPr>
              <a:solidFill>
                <a:schemeClr val="dk1"/>
              </a:solidFill>
            </a:endParaRPr>
          </a:p>
          <a:p>
            <a:pPr>
              <a:buClr>
                <a:schemeClr val="dk1"/>
              </a:buClr>
            </a:pPr>
            <a:endParaRPr>
              <a:solidFill>
                <a:schemeClr val="dk1"/>
              </a:solidFill>
            </a:endParaRPr>
          </a:p>
          <a:p>
            <a:endParaRPr>
              <a:solidFill>
                <a:schemeClr val="dk1"/>
              </a:solidFill>
            </a:endParaRPr>
          </a:p>
        </p:txBody>
      </p:sp>
    </p:spTree>
    <p:extLst>
      <p:ext uri="{BB962C8B-B14F-4D97-AF65-F5344CB8AC3E}">
        <p14:creationId xmlns:p14="http://schemas.microsoft.com/office/powerpoint/2010/main" val="1318419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de" sz="1400" b="1" dirty="0"/>
              <a:t>Cooperations:</a:t>
            </a:r>
          </a:p>
          <a:p>
            <a:pPr lvl="0" rtl="0">
              <a:lnSpc>
                <a:spcPct val="100000"/>
              </a:lnSpc>
              <a:spcBef>
                <a:spcPts val="0"/>
              </a:spcBef>
              <a:buNone/>
            </a:pPr>
            <a:r>
              <a:rPr lang="de" sz="1400" dirty="0">
                <a:solidFill>
                  <a:schemeClr val="dk1"/>
                </a:solidFill>
              </a:rPr>
              <a:t>GESIS - Leibniz Institute for the Social Sciences, Cologne</a:t>
            </a:r>
          </a:p>
          <a:p>
            <a:pPr lvl="0" rtl="0">
              <a:lnSpc>
                <a:spcPct val="100000"/>
              </a:lnSpc>
              <a:spcBef>
                <a:spcPts val="0"/>
              </a:spcBef>
              <a:buNone/>
            </a:pPr>
            <a:r>
              <a:rPr lang="de" sz="1400" dirty="0">
                <a:solidFill>
                  <a:schemeClr val="dk1"/>
                </a:solidFill>
              </a:rPr>
              <a:t>DIPF - German Institute for International Educational Research, Frankfurt</a:t>
            </a:r>
          </a:p>
          <a:p>
            <a:pPr lvl="0" rtl="0">
              <a:lnSpc>
                <a:spcPct val="100000"/>
              </a:lnSpc>
              <a:spcBef>
                <a:spcPts val="0"/>
              </a:spcBef>
              <a:buNone/>
            </a:pPr>
            <a:r>
              <a:rPr lang="de" sz="1400" dirty="0">
                <a:solidFill>
                  <a:schemeClr val="dk1"/>
                </a:solidFill>
              </a:rPr>
              <a:t>ZPID  Leibniz Institute for Psychology Information, Trier</a:t>
            </a:r>
          </a:p>
          <a:p>
            <a:pPr lvl="0" rtl="0">
              <a:lnSpc>
                <a:spcPct val="100000"/>
              </a:lnSpc>
              <a:spcBef>
                <a:spcPts val="0"/>
              </a:spcBef>
              <a:buNone/>
            </a:pPr>
            <a:r>
              <a:rPr lang="de" sz="1400" dirty="0">
                <a:solidFill>
                  <a:schemeClr val="dk1"/>
                </a:solidFill>
              </a:rPr>
              <a:t>iFQ: Institute for Research Information and Quality </a:t>
            </a:r>
            <a:r>
              <a:rPr lang="de" sz="1600" dirty="0">
                <a:solidFill>
                  <a:schemeClr val="dk1"/>
                </a:solidFill>
              </a:rPr>
              <a:t>Assurance</a:t>
            </a:r>
            <a:r>
              <a:rPr lang="de" sz="1400" dirty="0">
                <a:solidFill>
                  <a:schemeClr val="dk1"/>
                </a:solidFill>
              </a:rPr>
              <a:t>, Berlin</a:t>
            </a:r>
          </a:p>
          <a:p>
            <a:pPr lvl="0" rtl="0">
              <a:lnSpc>
                <a:spcPct val="100000"/>
              </a:lnSpc>
              <a:spcBef>
                <a:spcPts val="0"/>
              </a:spcBef>
              <a:buNone/>
            </a:pPr>
            <a:endParaRPr sz="1400" dirty="0">
              <a:solidFill>
                <a:schemeClr val="dk1"/>
              </a:solidFill>
            </a:endParaRPr>
          </a:p>
          <a:p>
            <a:pPr>
              <a:spcBef>
                <a:spcPts val="0"/>
              </a:spcBef>
              <a:buNone/>
            </a:pPr>
            <a:endParaRPr sz="1400" b="1" i="1" dirty="0">
              <a:solidFill>
                <a:schemeClr val="dk1"/>
              </a:solidFill>
            </a:endParaRPr>
          </a:p>
        </p:txBody>
      </p:sp>
    </p:spTree>
    <p:extLst>
      <p:ext uri="{BB962C8B-B14F-4D97-AF65-F5344CB8AC3E}">
        <p14:creationId xmlns:p14="http://schemas.microsoft.com/office/powerpoint/2010/main" val="10728889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de" sz="1200" dirty="0"/>
              <a:t>Semantic MediaWiki is a powerful software for the visualisation of various data sets, yet, it is not sufficiently flexible to meet the specific requirements required by MoBi. </a:t>
            </a:r>
          </a:p>
          <a:p>
            <a:pPr lvl="0" rtl="0">
              <a:spcBef>
                <a:spcPts val="0"/>
              </a:spcBef>
              <a:buNone/>
            </a:pPr>
            <a:r>
              <a:rPr lang="de" sz="1200" dirty="0"/>
              <a:t>We therefore had to expand functionalities by introducing our own scripts and templates to reach the desired results.</a:t>
            </a:r>
          </a:p>
          <a:p>
            <a:pPr lvl="0" rtl="0">
              <a:spcBef>
                <a:spcPts val="0"/>
              </a:spcBef>
              <a:buNone/>
            </a:pPr>
            <a:endParaRPr sz="1200" dirty="0"/>
          </a:p>
          <a:p>
            <a:pPr lvl="0" rtl="0">
              <a:spcBef>
                <a:spcPts val="0"/>
              </a:spcBef>
              <a:buNone/>
            </a:pPr>
            <a:r>
              <a:rPr lang="de" sz="1200" dirty="0"/>
              <a:t>To do / Challenges:</a:t>
            </a:r>
          </a:p>
          <a:p>
            <a:pPr lvl="0" rtl="0">
              <a:spcBef>
                <a:spcPts val="0"/>
              </a:spcBef>
              <a:buNone/>
            </a:pPr>
            <a:r>
              <a:rPr lang="de" sz="1200" dirty="0"/>
              <a:t>Some indicators are assigned to more than one value: the existence of different counting models poses specific demands as to the assignment of one respectively more than one value.</a:t>
            </a:r>
          </a:p>
          <a:p>
            <a:pPr lvl="0" rtl="0">
              <a:spcBef>
                <a:spcPts val="0"/>
              </a:spcBef>
              <a:buNone/>
            </a:pPr>
            <a:r>
              <a:rPr lang="de" sz="1200" dirty="0"/>
              <a:t>Visualisation of significant deviations or anomalies across time is targeted as well; no international database exists that would be comparable to the content area and metadata structure of SOFISwiki. It is thus impossible to draw a comparison based on comparative external data, so we will focus on the obtainable SOFISwiki-data</a:t>
            </a:r>
          </a:p>
          <a:p>
            <a:pPr>
              <a:spcBef>
                <a:spcPts val="0"/>
              </a:spcBef>
              <a:buNone/>
            </a:pPr>
            <a:endParaRPr sz="1200" dirty="0"/>
          </a:p>
        </p:txBody>
      </p:sp>
    </p:spTree>
    <p:extLst>
      <p:ext uri="{BB962C8B-B14F-4D97-AF65-F5344CB8AC3E}">
        <p14:creationId xmlns:p14="http://schemas.microsoft.com/office/powerpoint/2010/main" val="10375830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234802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lvl="0" rtl="0">
              <a:lnSpc>
                <a:spcPct val="115000"/>
              </a:lnSpc>
              <a:spcBef>
                <a:spcPts val="0"/>
              </a:spcBef>
              <a:buNone/>
            </a:pPr>
            <a:r>
              <a:rPr lang="en-US" sz="1100" b="1" u="sng" dirty="0" smtClean="0"/>
              <a:t>GESIS:</a:t>
            </a:r>
          </a:p>
          <a:p>
            <a:pPr lvl="0" rtl="0">
              <a:lnSpc>
                <a:spcPct val="115000"/>
              </a:lnSpc>
              <a:spcBef>
                <a:spcPts val="0"/>
              </a:spcBef>
              <a:buNone/>
            </a:pPr>
            <a:r>
              <a:rPr lang="en-US" sz="1100" dirty="0" smtClean="0"/>
              <a:t>is the Largest infrastructure institution for the Social Sciences in Germany. The institute focuses on interdisciplinary research: </a:t>
            </a:r>
          </a:p>
          <a:p>
            <a:pPr marL="457200" lvl="0" indent="-292100" rtl="0">
              <a:lnSpc>
                <a:spcPct val="115000"/>
              </a:lnSpc>
              <a:spcBef>
                <a:spcPts val="0"/>
              </a:spcBef>
              <a:buClr>
                <a:srgbClr val="000000"/>
              </a:buClr>
              <a:buSzPct val="100000"/>
              <a:buFont typeface="Arial"/>
              <a:buChar char="●"/>
            </a:pPr>
            <a:r>
              <a:rPr lang="en-US" sz="1100" dirty="0" smtClean="0"/>
              <a:t>Survey Design and Methodology, </a:t>
            </a:r>
          </a:p>
          <a:p>
            <a:pPr marL="457200" lvl="0" indent="-292100" rtl="0">
              <a:lnSpc>
                <a:spcPct val="115000"/>
              </a:lnSpc>
              <a:spcBef>
                <a:spcPts val="0"/>
              </a:spcBef>
              <a:buClr>
                <a:srgbClr val="000000"/>
              </a:buClr>
              <a:buSzPct val="100000"/>
              <a:buFont typeface="Arial"/>
              <a:buChar char="●"/>
            </a:pPr>
            <a:r>
              <a:rPr lang="en-US" sz="1100" dirty="0" smtClean="0"/>
              <a:t>Social Structure, Attitude and Behavior in Modern Societies,</a:t>
            </a:r>
          </a:p>
          <a:p>
            <a:pPr marL="457200" lvl="0" indent="-292100" rtl="0">
              <a:lnSpc>
                <a:spcPct val="115000"/>
              </a:lnSpc>
              <a:spcBef>
                <a:spcPts val="0"/>
              </a:spcBef>
              <a:buClr>
                <a:srgbClr val="000000"/>
              </a:buClr>
              <a:buSzPct val="100000"/>
              <a:buFont typeface="Arial"/>
              <a:buChar char="●"/>
            </a:pPr>
            <a:r>
              <a:rPr lang="en-US" sz="1100" dirty="0" smtClean="0"/>
              <a:t>Applied Computer Science and Information Science. </a:t>
            </a:r>
          </a:p>
          <a:p>
            <a:pPr lvl="0" rtl="0">
              <a:lnSpc>
                <a:spcPct val="115000"/>
              </a:lnSpc>
              <a:spcBef>
                <a:spcPts val="0"/>
              </a:spcBef>
              <a:buClr>
                <a:schemeClr val="dk1"/>
              </a:buClr>
              <a:buSzPct val="110000"/>
              <a:buFont typeface="Arial"/>
              <a:buNone/>
            </a:pPr>
            <a:r>
              <a:rPr lang="en-US" sz="1100" dirty="0" smtClean="0"/>
              <a:t>GESIS is divided in five scientific departments. One of them is the department Knowledge Technologies  for the Social Sciences. The focus of this department is Development of new and innovative digital services for the Social Sciences like:</a:t>
            </a:r>
          </a:p>
          <a:p>
            <a:pPr marL="457200" lvl="0" indent="-292100" rtl="0">
              <a:lnSpc>
                <a:spcPct val="115000"/>
              </a:lnSpc>
              <a:spcBef>
                <a:spcPts val="0"/>
              </a:spcBef>
              <a:buClr>
                <a:srgbClr val="000000"/>
              </a:buClr>
              <a:buSzPct val="100000"/>
              <a:buFont typeface="Arial"/>
              <a:buChar char="●"/>
            </a:pPr>
            <a:r>
              <a:rPr lang="en-US" sz="1100" dirty="0" smtClean="0"/>
              <a:t>Information portals : SSOAR, </a:t>
            </a:r>
            <a:r>
              <a:rPr lang="en-US" sz="1100" dirty="0" err="1" smtClean="0"/>
              <a:t>SOFISwiki</a:t>
            </a:r>
            <a:r>
              <a:rPr lang="en-US" sz="1100" dirty="0" smtClean="0"/>
              <a:t>, </a:t>
            </a:r>
            <a:r>
              <a:rPr lang="en-US" sz="1100" dirty="0" err="1" smtClean="0"/>
              <a:t>sowiport</a:t>
            </a:r>
            <a:endParaRPr lang="en-US" sz="1100" dirty="0" smtClean="0"/>
          </a:p>
          <a:p>
            <a:pPr marL="457200" lvl="0" indent="-292100" rtl="0">
              <a:lnSpc>
                <a:spcPct val="115000"/>
              </a:lnSpc>
              <a:spcBef>
                <a:spcPts val="0"/>
              </a:spcBef>
              <a:buClr>
                <a:srgbClr val="000000"/>
              </a:buClr>
              <a:buSzPct val="100000"/>
              <a:buFont typeface="Arial"/>
              <a:buChar char="●"/>
            </a:pPr>
            <a:r>
              <a:rPr lang="en-US" sz="1100" dirty="0" smtClean="0">
                <a:solidFill>
                  <a:schemeClr val="dk1"/>
                </a:solidFill>
              </a:rPr>
              <a:t>Value-added services for searching and linking information: </a:t>
            </a:r>
            <a:r>
              <a:rPr lang="en-US" sz="1100" dirty="0" err="1" smtClean="0">
                <a:solidFill>
                  <a:schemeClr val="dk1"/>
                </a:solidFill>
              </a:rPr>
              <a:t>InFoLis</a:t>
            </a:r>
            <a:r>
              <a:rPr lang="en-US" sz="1100" dirty="0" smtClean="0">
                <a:solidFill>
                  <a:schemeClr val="dk1"/>
                </a:solidFill>
              </a:rPr>
              <a:t>, IRM</a:t>
            </a:r>
          </a:p>
          <a:p>
            <a:pPr marL="457200" lvl="0" indent="-292100" rtl="0">
              <a:lnSpc>
                <a:spcPct val="115000"/>
              </a:lnSpc>
              <a:spcBef>
                <a:spcPts val="0"/>
              </a:spcBef>
              <a:buClr>
                <a:srgbClr val="000000"/>
              </a:buClr>
              <a:buSzPct val="100000"/>
              <a:buFont typeface="Arial"/>
              <a:buChar char="●"/>
            </a:pPr>
            <a:r>
              <a:rPr lang="en-US" sz="1100" dirty="0" smtClean="0">
                <a:solidFill>
                  <a:schemeClr val="dk1"/>
                </a:solidFill>
              </a:rPr>
              <a:t>Services for accessing and registering research data: missy, </a:t>
            </a:r>
            <a:r>
              <a:rPr lang="en-US" sz="1100" dirty="0" err="1" smtClean="0">
                <a:solidFill>
                  <a:schemeClr val="dk1"/>
                </a:solidFill>
              </a:rPr>
              <a:t>dara</a:t>
            </a:r>
            <a:r>
              <a:rPr lang="en-US" sz="1100" dirty="0" smtClean="0">
                <a:solidFill>
                  <a:schemeClr val="dk1"/>
                </a:solidFill>
              </a:rPr>
              <a:t>, </a:t>
            </a:r>
            <a:r>
              <a:rPr lang="en-US" sz="1100" dirty="0" err="1" smtClean="0">
                <a:solidFill>
                  <a:schemeClr val="dk1"/>
                </a:solidFill>
              </a:rPr>
              <a:t>gesis</a:t>
            </a:r>
            <a:r>
              <a:rPr lang="en-US" sz="1100" dirty="0" smtClean="0">
                <a:solidFill>
                  <a:schemeClr val="dk1"/>
                </a:solidFill>
              </a:rPr>
              <a:t> Panel </a:t>
            </a:r>
          </a:p>
          <a:p>
            <a:pPr lvl="0" rtl="0">
              <a:spcBef>
                <a:spcPts val="0"/>
              </a:spcBef>
              <a:buNone/>
            </a:pPr>
            <a:endParaRPr lang="en-US" dirty="0" smtClean="0"/>
          </a:p>
          <a:p>
            <a:pPr lvl="0" rtl="0">
              <a:spcBef>
                <a:spcPts val="0"/>
              </a:spcBef>
              <a:buNone/>
            </a:pPr>
            <a:endParaRPr lang="en-US" dirty="0" smtClean="0"/>
          </a:p>
          <a:p>
            <a:pPr lvl="0" rtl="0">
              <a:spcBef>
                <a:spcPts val="0"/>
              </a:spcBef>
              <a:buNone/>
            </a:pPr>
            <a:r>
              <a:rPr lang="en-US" b="1" u="sng" dirty="0" smtClean="0"/>
              <a:t>DIPF:</a:t>
            </a:r>
          </a:p>
          <a:p>
            <a:pPr marL="457200" lvl="0" indent="-298450" rtl="0">
              <a:spcBef>
                <a:spcPts val="0"/>
              </a:spcBef>
              <a:buClr>
                <a:srgbClr val="000000"/>
              </a:buClr>
              <a:buSzPct val="100000"/>
              <a:buFont typeface="Arial"/>
              <a:buChar char="●"/>
            </a:pPr>
            <a:r>
              <a:rPr lang="en-US" dirty="0" smtClean="0">
                <a:solidFill>
                  <a:schemeClr val="dk1"/>
                </a:solidFill>
              </a:rPr>
              <a:t>Aims to improve conditions of successful education</a:t>
            </a:r>
          </a:p>
          <a:p>
            <a:pPr marL="457200" lvl="0" indent="-298450" rtl="0">
              <a:spcBef>
                <a:spcPts val="0"/>
              </a:spcBef>
              <a:buClr>
                <a:schemeClr val="dk1"/>
              </a:buClr>
              <a:buSzPct val="100000"/>
              <a:buFont typeface="Arial"/>
              <a:buChar char="●"/>
            </a:pPr>
            <a:r>
              <a:rPr lang="en-US" dirty="0" smtClean="0">
                <a:solidFill>
                  <a:schemeClr val="dk1"/>
                </a:solidFill>
              </a:rPr>
              <a:t>Supports educational research, practice, policy and administration on the basis of </a:t>
            </a:r>
            <a:r>
              <a:rPr lang="en-US" b="1" dirty="0" smtClean="0">
                <a:solidFill>
                  <a:schemeClr val="dk1"/>
                </a:solidFill>
              </a:rPr>
              <a:t>scientific infrastructure services</a:t>
            </a:r>
            <a:r>
              <a:rPr lang="en-US" dirty="0" smtClean="0">
                <a:solidFill>
                  <a:schemeClr val="dk1"/>
                </a:solidFill>
              </a:rPr>
              <a:t> as well as </a:t>
            </a:r>
            <a:r>
              <a:rPr lang="en-US" b="1" dirty="0" smtClean="0">
                <a:solidFill>
                  <a:schemeClr val="dk1"/>
                </a:solidFill>
              </a:rPr>
              <a:t>research and educational system evaluations</a:t>
            </a:r>
          </a:p>
          <a:p>
            <a:pPr marL="457200" lvl="0" indent="-298450" rtl="0">
              <a:spcBef>
                <a:spcPts val="0"/>
              </a:spcBef>
              <a:buClr>
                <a:schemeClr val="dk1"/>
              </a:buClr>
              <a:buSzPct val="100000"/>
              <a:buFont typeface="Arial"/>
              <a:buChar char="●"/>
            </a:pPr>
            <a:r>
              <a:rPr lang="en-US" dirty="0" smtClean="0">
                <a:solidFill>
                  <a:schemeClr val="dk1"/>
                </a:solidFill>
              </a:rPr>
              <a:t>5 departments (Frankfurt &amp; Berlin), more than 300 people employed</a:t>
            </a:r>
          </a:p>
          <a:p>
            <a:pPr>
              <a:spcBef>
                <a:spcPts val="0"/>
              </a:spcBef>
              <a:buNone/>
            </a:pPr>
            <a:endParaRPr lang="en-US" dirty="0" smtClean="0"/>
          </a:p>
          <a:p>
            <a:endParaRPr lang="de-DE" dirty="0"/>
          </a:p>
        </p:txBody>
      </p:sp>
    </p:spTree>
    <p:extLst>
      <p:ext uri="{BB962C8B-B14F-4D97-AF65-F5344CB8AC3E}">
        <p14:creationId xmlns:p14="http://schemas.microsoft.com/office/powerpoint/2010/main" val="181727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lvl="0" rtl="0">
              <a:lnSpc>
                <a:spcPct val="115000"/>
              </a:lnSpc>
              <a:spcBef>
                <a:spcPts val="0"/>
              </a:spcBef>
              <a:buNone/>
            </a:pPr>
            <a:r>
              <a:rPr lang="en-US" sz="1100" b="1" u="sng" dirty="0" smtClean="0"/>
              <a:t>GESIS:</a:t>
            </a:r>
          </a:p>
          <a:p>
            <a:pPr lvl="0" rtl="0">
              <a:lnSpc>
                <a:spcPct val="115000"/>
              </a:lnSpc>
              <a:spcBef>
                <a:spcPts val="0"/>
              </a:spcBef>
              <a:buNone/>
            </a:pPr>
            <a:r>
              <a:rPr lang="en-US" sz="1100" dirty="0" smtClean="0"/>
              <a:t>is the Largest infrastructure institution for the Social Sciences in Germany. The institute focuses on interdisciplinary research: </a:t>
            </a:r>
          </a:p>
          <a:p>
            <a:pPr marL="457200" lvl="0" indent="-292100" rtl="0">
              <a:lnSpc>
                <a:spcPct val="115000"/>
              </a:lnSpc>
              <a:spcBef>
                <a:spcPts val="0"/>
              </a:spcBef>
              <a:buClr>
                <a:srgbClr val="000000"/>
              </a:buClr>
              <a:buSzPct val="100000"/>
              <a:buFont typeface="Arial"/>
              <a:buChar char="●"/>
            </a:pPr>
            <a:r>
              <a:rPr lang="en-US" sz="1100" dirty="0" smtClean="0"/>
              <a:t>Survey Design and Methodology, </a:t>
            </a:r>
          </a:p>
          <a:p>
            <a:pPr marL="457200" lvl="0" indent="-292100" rtl="0">
              <a:lnSpc>
                <a:spcPct val="115000"/>
              </a:lnSpc>
              <a:spcBef>
                <a:spcPts val="0"/>
              </a:spcBef>
              <a:buClr>
                <a:srgbClr val="000000"/>
              </a:buClr>
              <a:buSzPct val="100000"/>
              <a:buFont typeface="Arial"/>
              <a:buChar char="●"/>
            </a:pPr>
            <a:r>
              <a:rPr lang="en-US" sz="1100" dirty="0" smtClean="0"/>
              <a:t>Social Structure, Attitude and Behavior in Modern Societies,</a:t>
            </a:r>
          </a:p>
          <a:p>
            <a:pPr marL="457200" lvl="0" indent="-292100" rtl="0">
              <a:lnSpc>
                <a:spcPct val="115000"/>
              </a:lnSpc>
              <a:spcBef>
                <a:spcPts val="0"/>
              </a:spcBef>
              <a:buClr>
                <a:srgbClr val="000000"/>
              </a:buClr>
              <a:buSzPct val="100000"/>
              <a:buFont typeface="Arial"/>
              <a:buChar char="●"/>
            </a:pPr>
            <a:r>
              <a:rPr lang="en-US" sz="1100" dirty="0" smtClean="0"/>
              <a:t>Applied Computer Science and Information Science. </a:t>
            </a:r>
          </a:p>
          <a:p>
            <a:pPr lvl="0" rtl="0">
              <a:lnSpc>
                <a:spcPct val="115000"/>
              </a:lnSpc>
              <a:spcBef>
                <a:spcPts val="0"/>
              </a:spcBef>
              <a:buClr>
                <a:schemeClr val="dk1"/>
              </a:buClr>
              <a:buSzPct val="110000"/>
              <a:buFont typeface="Arial"/>
              <a:buNone/>
            </a:pPr>
            <a:r>
              <a:rPr lang="en-US" sz="1100" dirty="0" smtClean="0"/>
              <a:t>GESIS is divided in five scientific departments. One of them is the department Knowledge Technologies  for the Social Sciences. The focus of this department is Development of new and innovative digital services for the Social Sciences like:</a:t>
            </a:r>
          </a:p>
          <a:p>
            <a:pPr marL="457200" lvl="0" indent="-292100" rtl="0">
              <a:lnSpc>
                <a:spcPct val="115000"/>
              </a:lnSpc>
              <a:spcBef>
                <a:spcPts val="0"/>
              </a:spcBef>
              <a:buClr>
                <a:srgbClr val="000000"/>
              </a:buClr>
              <a:buSzPct val="100000"/>
              <a:buFont typeface="Arial"/>
              <a:buChar char="●"/>
            </a:pPr>
            <a:r>
              <a:rPr lang="en-US" sz="1100" dirty="0" smtClean="0"/>
              <a:t>Information portals : SSOAR, </a:t>
            </a:r>
            <a:r>
              <a:rPr lang="en-US" sz="1100" dirty="0" err="1" smtClean="0"/>
              <a:t>SOFISwiki</a:t>
            </a:r>
            <a:r>
              <a:rPr lang="en-US" sz="1100" dirty="0" smtClean="0"/>
              <a:t>, </a:t>
            </a:r>
            <a:r>
              <a:rPr lang="en-US" sz="1100" dirty="0" err="1" smtClean="0"/>
              <a:t>sowiport</a:t>
            </a:r>
            <a:endParaRPr lang="en-US" sz="1100" dirty="0" smtClean="0"/>
          </a:p>
          <a:p>
            <a:pPr marL="457200" lvl="0" indent="-292100" rtl="0">
              <a:lnSpc>
                <a:spcPct val="115000"/>
              </a:lnSpc>
              <a:spcBef>
                <a:spcPts val="0"/>
              </a:spcBef>
              <a:buClr>
                <a:srgbClr val="000000"/>
              </a:buClr>
              <a:buSzPct val="100000"/>
              <a:buFont typeface="Arial"/>
              <a:buChar char="●"/>
            </a:pPr>
            <a:r>
              <a:rPr lang="en-US" sz="1100" dirty="0" smtClean="0">
                <a:solidFill>
                  <a:schemeClr val="dk1"/>
                </a:solidFill>
              </a:rPr>
              <a:t>Value-added services for searching and linking information: </a:t>
            </a:r>
            <a:r>
              <a:rPr lang="en-US" sz="1100" dirty="0" err="1" smtClean="0">
                <a:solidFill>
                  <a:schemeClr val="dk1"/>
                </a:solidFill>
              </a:rPr>
              <a:t>InFoLis</a:t>
            </a:r>
            <a:r>
              <a:rPr lang="en-US" sz="1100" dirty="0" smtClean="0">
                <a:solidFill>
                  <a:schemeClr val="dk1"/>
                </a:solidFill>
              </a:rPr>
              <a:t>, IRM</a:t>
            </a:r>
          </a:p>
          <a:p>
            <a:pPr marL="457200" lvl="0" indent="-292100" rtl="0">
              <a:lnSpc>
                <a:spcPct val="115000"/>
              </a:lnSpc>
              <a:spcBef>
                <a:spcPts val="0"/>
              </a:spcBef>
              <a:buClr>
                <a:srgbClr val="000000"/>
              </a:buClr>
              <a:buSzPct val="100000"/>
              <a:buFont typeface="Arial"/>
              <a:buChar char="●"/>
            </a:pPr>
            <a:r>
              <a:rPr lang="en-US" sz="1100" dirty="0" smtClean="0">
                <a:solidFill>
                  <a:schemeClr val="dk1"/>
                </a:solidFill>
              </a:rPr>
              <a:t>Services for accessing and registering research data: missy, </a:t>
            </a:r>
            <a:r>
              <a:rPr lang="en-US" sz="1100" dirty="0" err="1" smtClean="0">
                <a:solidFill>
                  <a:schemeClr val="dk1"/>
                </a:solidFill>
              </a:rPr>
              <a:t>dara</a:t>
            </a:r>
            <a:r>
              <a:rPr lang="en-US" sz="1100" dirty="0" smtClean="0">
                <a:solidFill>
                  <a:schemeClr val="dk1"/>
                </a:solidFill>
              </a:rPr>
              <a:t>, </a:t>
            </a:r>
            <a:r>
              <a:rPr lang="en-US" sz="1100" dirty="0" err="1" smtClean="0">
                <a:solidFill>
                  <a:schemeClr val="dk1"/>
                </a:solidFill>
              </a:rPr>
              <a:t>gesis</a:t>
            </a:r>
            <a:r>
              <a:rPr lang="en-US" sz="1100" dirty="0" smtClean="0">
                <a:solidFill>
                  <a:schemeClr val="dk1"/>
                </a:solidFill>
              </a:rPr>
              <a:t> Panel </a:t>
            </a:r>
          </a:p>
          <a:p>
            <a:pPr lvl="0" rtl="0">
              <a:spcBef>
                <a:spcPts val="0"/>
              </a:spcBef>
              <a:buNone/>
            </a:pPr>
            <a:endParaRPr lang="en-US" dirty="0" smtClean="0"/>
          </a:p>
          <a:p>
            <a:pPr lvl="0" rtl="0">
              <a:spcBef>
                <a:spcPts val="0"/>
              </a:spcBef>
              <a:buNone/>
            </a:pPr>
            <a:endParaRPr lang="en-US" dirty="0" smtClean="0"/>
          </a:p>
          <a:p>
            <a:pPr lvl="0" rtl="0">
              <a:spcBef>
                <a:spcPts val="0"/>
              </a:spcBef>
              <a:buNone/>
            </a:pPr>
            <a:r>
              <a:rPr lang="en-US" b="1" u="sng" dirty="0" smtClean="0"/>
              <a:t>DIPF:</a:t>
            </a:r>
          </a:p>
          <a:p>
            <a:pPr marL="457200" lvl="0" indent="-298450" rtl="0">
              <a:spcBef>
                <a:spcPts val="0"/>
              </a:spcBef>
              <a:buClr>
                <a:srgbClr val="000000"/>
              </a:buClr>
              <a:buSzPct val="100000"/>
              <a:buFont typeface="Arial"/>
              <a:buChar char="●"/>
            </a:pPr>
            <a:r>
              <a:rPr lang="en-US" dirty="0" smtClean="0">
                <a:solidFill>
                  <a:schemeClr val="dk1"/>
                </a:solidFill>
              </a:rPr>
              <a:t>Aims to improve conditions of successful education</a:t>
            </a:r>
          </a:p>
          <a:p>
            <a:pPr marL="457200" lvl="0" indent="-298450" rtl="0">
              <a:spcBef>
                <a:spcPts val="0"/>
              </a:spcBef>
              <a:buClr>
                <a:schemeClr val="dk1"/>
              </a:buClr>
              <a:buSzPct val="100000"/>
              <a:buFont typeface="Arial"/>
              <a:buChar char="●"/>
            </a:pPr>
            <a:r>
              <a:rPr lang="en-US" dirty="0" smtClean="0">
                <a:solidFill>
                  <a:schemeClr val="dk1"/>
                </a:solidFill>
              </a:rPr>
              <a:t>Supports educational research, practice, policy and administration on the basis of </a:t>
            </a:r>
            <a:r>
              <a:rPr lang="en-US" b="1" dirty="0" smtClean="0">
                <a:solidFill>
                  <a:schemeClr val="dk1"/>
                </a:solidFill>
              </a:rPr>
              <a:t>scientific infrastructure services</a:t>
            </a:r>
            <a:r>
              <a:rPr lang="en-US" dirty="0" smtClean="0">
                <a:solidFill>
                  <a:schemeClr val="dk1"/>
                </a:solidFill>
              </a:rPr>
              <a:t> as well as </a:t>
            </a:r>
            <a:r>
              <a:rPr lang="en-US" b="1" dirty="0" smtClean="0">
                <a:solidFill>
                  <a:schemeClr val="dk1"/>
                </a:solidFill>
              </a:rPr>
              <a:t>research and educational system evaluations</a:t>
            </a:r>
          </a:p>
          <a:p>
            <a:pPr marL="457200" lvl="0" indent="-298450" rtl="0">
              <a:spcBef>
                <a:spcPts val="0"/>
              </a:spcBef>
              <a:buClr>
                <a:schemeClr val="dk1"/>
              </a:buClr>
              <a:buSzPct val="100000"/>
              <a:buFont typeface="Arial"/>
              <a:buChar char="●"/>
            </a:pPr>
            <a:r>
              <a:rPr lang="en-US" dirty="0" smtClean="0">
                <a:solidFill>
                  <a:schemeClr val="dk1"/>
                </a:solidFill>
              </a:rPr>
              <a:t>5 departments (Frankfurt &amp; Berlin), more than 300 people employed</a:t>
            </a:r>
          </a:p>
          <a:p>
            <a:pPr>
              <a:spcBef>
                <a:spcPts val="0"/>
              </a:spcBef>
              <a:buNone/>
            </a:pPr>
            <a:endParaRPr lang="en-US" dirty="0" smtClean="0"/>
          </a:p>
          <a:p>
            <a:endParaRPr lang="de-DE" dirty="0"/>
          </a:p>
        </p:txBody>
      </p:sp>
    </p:spTree>
    <p:extLst>
      <p:ext uri="{BB962C8B-B14F-4D97-AF65-F5344CB8AC3E}">
        <p14:creationId xmlns:p14="http://schemas.microsoft.com/office/powerpoint/2010/main" val="1817271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thus the common objective is to strengthen empirical educational research, to induce the so-called “empirical turn”.</a:t>
            </a:r>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6</a:t>
            </a:fld>
            <a:endParaRPr lang="de-DE"/>
          </a:p>
        </p:txBody>
      </p:sp>
    </p:spTree>
    <p:extLst>
      <p:ext uri="{BB962C8B-B14F-4D97-AF65-F5344CB8AC3E}">
        <p14:creationId xmlns:p14="http://schemas.microsoft.com/office/powerpoint/2010/main" val="3335987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This empirical turn coincides with a second development,  the establishment of a new model of financing science and research following the approach of New Public Management.</a:t>
            </a:r>
            <a:endParaRPr lang="de-DE"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One important element within this approach is the increase of competition in the granting of funds. For researchers and research institutions it means that achievement gets more and more important for the acquisition of funding. This shift towards an output oriented control of funding  is expected to assure an efficient management of resources.</a:t>
            </a:r>
          </a:p>
          <a:p>
            <a:endParaRPr lang="en-US" sz="120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As an example you see a graph on this slide that shows the development of basic and third party funding in higher education institutions from 1996 to 2009. The red line is the interesting thing here because it shows the rate of third party funding that increased in this time period from 16 to 26%. </a:t>
            </a:r>
            <a:endParaRPr lang="de-DE" sz="1200" kern="1200" dirty="0" smtClean="0">
              <a:solidFill>
                <a:schemeClr val="tx1"/>
              </a:solidFill>
              <a:effectLst/>
              <a:latin typeface="Arial" charset="0"/>
              <a:ea typeface="+mn-ea"/>
              <a:cs typeface="+mn-cs"/>
            </a:endParaRPr>
          </a:p>
          <a:p>
            <a:endParaRPr lang="de-DE" sz="1200" kern="1200" dirty="0" smtClean="0">
              <a:solidFill>
                <a:schemeClr val="tx1"/>
              </a:solidFill>
              <a:effectLst/>
              <a:latin typeface="Arial" charset="0"/>
              <a:ea typeface="+mn-ea"/>
              <a:cs typeface="+mn-cs"/>
            </a:endParaRPr>
          </a:p>
          <a:p>
            <a:endParaRPr lang="de-DE" dirty="0"/>
          </a:p>
        </p:txBody>
      </p:sp>
      <p:sp>
        <p:nvSpPr>
          <p:cNvPr id="4" name="Fußzeilenplatzhalter 3"/>
          <p:cNvSpPr>
            <a:spLocks noGrp="1"/>
          </p:cNvSpPr>
          <p:nvPr>
            <p:ph type="ftr" sz="quarter" idx="10"/>
          </p:nvPr>
        </p:nvSpPr>
        <p:spPr>
          <a:xfrm>
            <a:off x="0" y="8685213"/>
            <a:ext cx="2971800" cy="457200"/>
          </a:xfrm>
          <a:prstGeom prst="rect">
            <a:avLst/>
          </a:prstGeom>
        </p:spPr>
        <p:txBody>
          <a:bodyPr/>
          <a:lstStyle/>
          <a:p>
            <a:pPr>
              <a:defRPr/>
            </a:pPr>
            <a:r>
              <a:rPr lang="de-DE" smtClean="0"/>
              <a:t>DIPF PowerPoint-Präsentation</a:t>
            </a:r>
            <a:endParaRPr lang="de-DE"/>
          </a:p>
        </p:txBody>
      </p:sp>
      <p:sp>
        <p:nvSpPr>
          <p:cNvPr id="5" name="Foliennummernplatzhalter 4"/>
          <p:cNvSpPr>
            <a:spLocks noGrp="1"/>
          </p:cNvSpPr>
          <p:nvPr>
            <p:ph type="sldNum" sz="quarter" idx="11"/>
          </p:nvPr>
        </p:nvSpPr>
        <p:spPr>
          <a:xfrm>
            <a:off x="3884613" y="8685213"/>
            <a:ext cx="2971800" cy="457200"/>
          </a:xfrm>
          <a:prstGeom prst="rect">
            <a:avLst/>
          </a:prstGeom>
        </p:spPr>
        <p:txBody>
          <a:bodyPr/>
          <a:lstStyle/>
          <a:p>
            <a:pPr>
              <a:defRPr/>
            </a:pPr>
            <a:fld id="{3F429084-37B2-481A-88CC-CB54F6FA73E2}" type="slidenum">
              <a:rPr lang="de-DE" smtClean="0"/>
              <a:pPr>
                <a:defRPr/>
              </a:pPr>
              <a:t>7</a:t>
            </a:fld>
            <a:endParaRPr lang="de-DE"/>
          </a:p>
        </p:txBody>
      </p:sp>
    </p:spTree>
    <p:extLst>
      <p:ext uri="{BB962C8B-B14F-4D97-AF65-F5344CB8AC3E}">
        <p14:creationId xmlns:p14="http://schemas.microsoft.com/office/powerpoint/2010/main" val="4138065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600"/>
              </a:spcBef>
              <a:buNone/>
            </a:pPr>
            <a:r>
              <a:rPr lang="de" sz="1200">
                <a:solidFill>
                  <a:schemeClr val="dk1"/>
                </a:solidFill>
              </a:rPr>
              <a:t>Aims of the project:</a:t>
            </a:r>
          </a:p>
          <a:p>
            <a:pPr marL="457200" lvl="0" indent="-304800" rtl="0">
              <a:lnSpc>
                <a:spcPct val="115000"/>
              </a:lnSpc>
              <a:spcBef>
                <a:spcPts val="600"/>
              </a:spcBef>
              <a:buClr>
                <a:schemeClr val="dk1"/>
              </a:buClr>
              <a:buSzPct val="100000"/>
              <a:buFont typeface="Arial"/>
              <a:buChar char="●"/>
            </a:pPr>
            <a:r>
              <a:rPr lang="de" sz="1200">
                <a:solidFill>
                  <a:schemeClr val="dk1"/>
                </a:solidFill>
              </a:rPr>
              <a:t>Indicator-based analysis of developments and changing dynamics in educational research</a:t>
            </a:r>
          </a:p>
          <a:p>
            <a:pPr marL="457200" lvl="0" indent="-304800" rtl="0">
              <a:lnSpc>
                <a:spcPct val="115000"/>
              </a:lnSpc>
              <a:spcBef>
                <a:spcPts val="600"/>
              </a:spcBef>
              <a:buClr>
                <a:schemeClr val="dk1"/>
              </a:buClr>
              <a:buSzPct val="100000"/>
              <a:buFont typeface="Arial"/>
              <a:buChar char="●"/>
            </a:pPr>
            <a:r>
              <a:rPr lang="de" sz="1200">
                <a:solidFill>
                  <a:schemeClr val="dk1"/>
                </a:solidFill>
              </a:rPr>
              <a:t>Sources: research projects, publication output of research projects and reception of publications in the field of educational research</a:t>
            </a:r>
          </a:p>
          <a:p>
            <a:pPr marL="457200" lvl="0" indent="-304800" rtl="0">
              <a:lnSpc>
                <a:spcPct val="115000"/>
              </a:lnSpc>
              <a:spcBef>
                <a:spcPts val="600"/>
              </a:spcBef>
              <a:buClr>
                <a:schemeClr val="dk1"/>
              </a:buClr>
              <a:buSzPct val="100000"/>
              <a:buFont typeface="Arial"/>
              <a:buChar char="●"/>
            </a:pPr>
            <a:r>
              <a:rPr lang="de" sz="1200">
                <a:solidFill>
                  <a:schemeClr val="dk1"/>
                </a:solidFill>
              </a:rPr>
              <a:t>Creation of a draft for a web-based service for monitoring the field of educational research and </a:t>
            </a:r>
          </a:p>
          <a:p>
            <a:pPr marL="457200" lvl="0" indent="-304800" rtl="0">
              <a:lnSpc>
                <a:spcPct val="115000"/>
              </a:lnSpc>
              <a:spcBef>
                <a:spcPts val="600"/>
              </a:spcBef>
              <a:buClr>
                <a:schemeClr val="dk1"/>
              </a:buClr>
              <a:buSzPct val="100000"/>
              <a:buFont typeface="Arial"/>
              <a:buChar char="●"/>
            </a:pPr>
            <a:r>
              <a:rPr lang="de" sz="1200">
                <a:solidFill>
                  <a:schemeClr val="dk1"/>
                </a:solidFill>
              </a:rPr>
              <a:t>Construction of monitoring prototype as demonstrator (for research projects)</a:t>
            </a:r>
          </a:p>
        </p:txBody>
      </p:sp>
    </p:spTree>
    <p:extLst>
      <p:ext uri="{BB962C8B-B14F-4D97-AF65-F5344CB8AC3E}">
        <p14:creationId xmlns:p14="http://schemas.microsoft.com/office/powerpoint/2010/main" val="2632172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52400" lvl="0" indent="0" rtl="0">
              <a:lnSpc>
                <a:spcPct val="115000"/>
              </a:lnSpc>
              <a:spcBef>
                <a:spcPts val="600"/>
              </a:spcBef>
              <a:buClr>
                <a:srgbClr val="000000"/>
              </a:buClr>
              <a:buSzPct val="100000"/>
              <a:buFont typeface="Arial" panose="020B0604020202020204" pitchFamily="34" charset="0"/>
              <a:buNone/>
            </a:pPr>
            <a:r>
              <a:rPr lang="de" sz="1200" dirty="0" smtClean="0">
                <a:solidFill>
                  <a:schemeClr val="dk1"/>
                </a:solidFill>
              </a:rPr>
              <a:t>Subject </a:t>
            </a:r>
            <a:r>
              <a:rPr lang="de" sz="1200" dirty="0">
                <a:solidFill>
                  <a:schemeClr val="dk1"/>
                </a:solidFill>
              </a:rPr>
              <a:t>of this </a:t>
            </a:r>
            <a:r>
              <a:rPr lang="de" sz="1200" dirty="0" smtClean="0">
                <a:solidFill>
                  <a:schemeClr val="dk1"/>
                </a:solidFill>
              </a:rPr>
              <a:t>contribution </a:t>
            </a:r>
            <a:r>
              <a:rPr lang="de" sz="1200" dirty="0">
                <a:solidFill>
                  <a:schemeClr val="dk1"/>
                </a:solidFill>
              </a:rPr>
              <a:t>is the methodology and implementation of the Prototype for monitoring research projects</a:t>
            </a:r>
          </a:p>
          <a:p>
            <a:pPr lvl="0" rtl="0">
              <a:lnSpc>
                <a:spcPct val="115000"/>
              </a:lnSpc>
              <a:spcBef>
                <a:spcPts val="600"/>
              </a:spcBef>
              <a:buNone/>
            </a:pPr>
            <a:endParaRPr sz="1200" dirty="0">
              <a:solidFill>
                <a:schemeClr val="dk1"/>
              </a:solidFill>
            </a:endParaRPr>
          </a:p>
        </p:txBody>
      </p:sp>
    </p:spTree>
    <p:extLst>
      <p:ext uri="{BB962C8B-B14F-4D97-AF65-F5344CB8AC3E}">
        <p14:creationId xmlns:p14="http://schemas.microsoft.com/office/powerpoint/2010/main" val="17713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6"/>
          <p:cNvSpPr>
            <a:spLocks noGrp="1" noChangeArrowheads="1"/>
          </p:cNvSpPr>
          <p:nvPr>
            <p:ph type="sldNum" sz="quarter" idx="11"/>
          </p:nvPr>
        </p:nvSpPr>
        <p:spPr>
          <a:xfrm>
            <a:off x="8604251" y="4723210"/>
            <a:ext cx="288925" cy="225028"/>
          </a:xfrm>
          <a:prstGeom prst="rect">
            <a:avLst/>
          </a:prstGeom>
          <a:ln/>
        </p:spPr>
        <p:txBody>
          <a:bodyPr/>
          <a:lstStyle>
            <a:lvl1pPr>
              <a:defRPr/>
            </a:lvl1pPr>
          </a:lstStyle>
          <a:p>
            <a:pPr>
              <a:defRPr/>
            </a:pPr>
            <a:fld id="{9E6B1764-5849-4E70-9A34-C04CEA9F6D1D}" type="slidenum">
              <a:rPr lang="de-DE"/>
              <a:pPr>
                <a:defRPr/>
              </a:pPr>
              <a:t>‹#›</a:t>
            </a:fld>
            <a:endParaRPr lang="de-DE"/>
          </a:p>
        </p:txBody>
      </p:sp>
      <p:sp>
        <p:nvSpPr>
          <p:cNvPr id="6" name="Footer Placeholder 5"/>
          <p:cNvSpPr>
            <a:spLocks noGrp="1" noChangeAspect="1" noChangeArrowheads="1"/>
          </p:cNvSpPr>
          <p:nvPr>
            <p:ph type="ftr" sz="quarter" idx="3"/>
          </p:nvPr>
        </p:nvSpPr>
        <p:spPr bwMode="auto">
          <a:xfrm>
            <a:off x="1079500" y="4723210"/>
            <a:ext cx="7200900" cy="29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smtClean="0"/>
            </a:lvl1pPr>
          </a:lstStyle>
          <a:p>
            <a:pPr>
              <a:defRPr/>
            </a:pPr>
            <a:r>
              <a:rPr lang="de-DE" dirty="0" smtClean="0"/>
              <a:t>Edmonton | 6/12/2014 | Marc Rittberger | |</a:t>
            </a:r>
            <a:r>
              <a:rPr lang="de" dirty="0" smtClean="0">
                <a:solidFill>
                  <a:schemeClr val="tx1"/>
                </a:solidFill>
              </a:rPr>
              <a:t> Educational Research and </a:t>
            </a:r>
            <a:r>
              <a:rPr lang="de-DE" dirty="0" err="1" smtClean="0">
                <a:solidFill>
                  <a:schemeClr val="tx1"/>
                </a:solidFill>
              </a:rPr>
              <a:t>Social</a:t>
            </a:r>
            <a:r>
              <a:rPr lang="de-DE" dirty="0" smtClean="0">
                <a:solidFill>
                  <a:schemeClr val="tx1"/>
                </a:solidFill>
              </a:rPr>
              <a:t> Media</a:t>
            </a:r>
            <a:endParaRPr lang="de-DE" dirty="0"/>
          </a:p>
        </p:txBody>
      </p:sp>
    </p:spTree>
    <p:extLst>
      <p:ext uri="{BB962C8B-B14F-4D97-AF65-F5344CB8AC3E}">
        <p14:creationId xmlns:p14="http://schemas.microsoft.com/office/powerpoint/2010/main" val="24971531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79500" y="1619250"/>
            <a:ext cx="38481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80000" y="1619250"/>
            <a:ext cx="38481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6"/>
          <p:cNvSpPr>
            <a:spLocks noGrp="1" noChangeArrowheads="1"/>
          </p:cNvSpPr>
          <p:nvPr>
            <p:ph type="sldNum" sz="quarter" idx="11"/>
          </p:nvPr>
        </p:nvSpPr>
        <p:spPr>
          <a:xfrm>
            <a:off x="8604251" y="4723210"/>
            <a:ext cx="288925" cy="225028"/>
          </a:xfrm>
          <a:prstGeom prst="rect">
            <a:avLst/>
          </a:prstGeom>
          <a:ln/>
        </p:spPr>
        <p:txBody>
          <a:bodyPr/>
          <a:lstStyle>
            <a:lvl1pPr>
              <a:defRPr/>
            </a:lvl1pPr>
          </a:lstStyle>
          <a:p>
            <a:pPr>
              <a:defRPr/>
            </a:pPr>
            <a:fld id="{E91847E7-B3D6-447F-81DD-5F4BE0BDDA58}" type="slidenum">
              <a:rPr lang="de-DE"/>
              <a:pPr>
                <a:defRPr/>
              </a:pPr>
              <a:t>‹#›</a:t>
            </a:fld>
            <a:endParaRPr lang="de-DE"/>
          </a:p>
        </p:txBody>
      </p:sp>
      <p:sp>
        <p:nvSpPr>
          <p:cNvPr id="7" name="Rectangle 5"/>
          <p:cNvSpPr>
            <a:spLocks noGrp="1" noChangeAspect="1" noChangeArrowheads="1"/>
          </p:cNvSpPr>
          <p:nvPr>
            <p:ph type="ftr" sz="quarter" idx="3"/>
          </p:nvPr>
        </p:nvSpPr>
        <p:spPr bwMode="auto">
          <a:xfrm>
            <a:off x="1079500" y="4723210"/>
            <a:ext cx="7200900" cy="296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smtClean="0"/>
            </a:lvl1pPr>
          </a:lstStyle>
          <a:p>
            <a:pPr>
              <a:defRPr/>
            </a:pPr>
            <a:r>
              <a:rPr lang="de-DE" dirty="0" smtClean="0"/>
              <a:t>Edmonton | 6/12/2014 | Marc Rittberger | |</a:t>
            </a:r>
            <a:r>
              <a:rPr lang="de" dirty="0" smtClean="0">
                <a:solidFill>
                  <a:schemeClr val="tx1"/>
                </a:solidFill>
              </a:rPr>
              <a:t> Educational Research and </a:t>
            </a:r>
            <a:r>
              <a:rPr lang="de-DE" dirty="0" err="1" smtClean="0">
                <a:solidFill>
                  <a:schemeClr val="tx1"/>
                </a:solidFill>
              </a:rPr>
              <a:t>Social</a:t>
            </a:r>
            <a:r>
              <a:rPr lang="de-DE" dirty="0" smtClean="0">
                <a:solidFill>
                  <a:schemeClr val="tx1"/>
                </a:solidFill>
              </a:rPr>
              <a:t> Media</a:t>
            </a:r>
            <a:endParaRPr lang="de-DE" dirty="0"/>
          </a:p>
        </p:txBody>
      </p:sp>
    </p:spTree>
    <p:extLst>
      <p:ext uri="{BB962C8B-B14F-4D97-AF65-F5344CB8AC3E}">
        <p14:creationId xmlns:p14="http://schemas.microsoft.com/office/powerpoint/2010/main" val="23022480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pic>
        <p:nvPicPr>
          <p:cNvPr id="4" name="Shape 56"/>
          <p:cNvPicPr preferRelativeResize="0"/>
          <p:nvPr userDrawn="1"/>
        </p:nvPicPr>
        <p:blipFill>
          <a:blip r:embed="rId10" cstate="email">
            <a:extLst>
              <a:ext uri="{28A0092B-C50C-407E-A947-70E740481C1C}">
                <a14:useLocalDpi xmlns:a14="http://schemas.microsoft.com/office/drawing/2010/main"/>
              </a:ext>
            </a:extLst>
          </a:blip>
          <a:stretch>
            <a:fillRect/>
          </a:stretch>
        </p:blipFill>
        <p:spPr>
          <a:xfrm>
            <a:off x="360231" y="195486"/>
            <a:ext cx="1331449" cy="648725"/>
          </a:xfrm>
          <a:prstGeom prst="rect">
            <a:avLst/>
          </a:prstGeom>
          <a:noFill/>
          <a:ln>
            <a:noFill/>
          </a:ln>
        </p:spPr>
      </p:pic>
      <p:sp>
        <p:nvSpPr>
          <p:cNvPr id="8" name="Rectangle 6"/>
          <p:cNvSpPr>
            <a:spLocks noChangeArrowheads="1"/>
          </p:cNvSpPr>
          <p:nvPr userDrawn="1"/>
        </p:nvSpPr>
        <p:spPr bwMode="auto">
          <a:xfrm>
            <a:off x="0" y="0"/>
            <a:ext cx="179388" cy="5143500"/>
          </a:xfrm>
          <a:prstGeom prst="rect">
            <a:avLst/>
          </a:prstGeom>
          <a:solidFill>
            <a:srgbClr val="FF9900"/>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de-DE"/>
          </a:p>
        </p:txBody>
      </p:sp>
      <p:pic>
        <p:nvPicPr>
          <p:cNvPr id="9" name="Picture 11" descr="DIPF_LOGO_ENG_RGB_2z_0901"/>
          <p:cNvPicPr>
            <a:picLocks noChangeAspect="1" noChangeArrowheads="1"/>
          </p:cNvPicPr>
          <p:nvPr userDrawn="1"/>
        </p:nvPicPr>
        <p:blipFill>
          <a:blip r:embed="rId11" cstate="email">
            <a:extLst>
              <a:ext uri="{28A0092B-C50C-407E-A947-70E740481C1C}">
                <a14:useLocalDpi xmlns:a14="http://schemas.microsoft.com/office/drawing/2010/main"/>
              </a:ext>
            </a:extLst>
          </a:blip>
          <a:srcRect/>
          <a:stretch>
            <a:fillRect/>
          </a:stretch>
        </p:blipFill>
        <p:spPr bwMode="auto">
          <a:xfrm>
            <a:off x="6732240" y="123478"/>
            <a:ext cx="2363787"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Lst>
  <p:timing>
    <p:tnLst>
      <p:par>
        <p:cTn id="1" dur="indefinite" restart="never" nodeType="tmRoot"/>
      </p:par>
    </p:tnLst>
  </p:timing>
  <p:hf hdr="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image" Target="../media/image36.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chart" Target="../charts/chart2.xml"/><Relationship Id="rId5" Type="http://schemas.openxmlformats.org/officeDocument/2006/relationships/image" Target="../media/image40.png"/><Relationship Id="rId4" Type="http://schemas.openxmlformats.org/officeDocument/2006/relationships/image" Target="../media/image39.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41.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45.jpeg"/><Relationship Id="rId4" Type="http://schemas.openxmlformats.org/officeDocument/2006/relationships/image" Target="../media/image44.png"/></Relationships>
</file>

<file path=ppt/slides/_rels/slide22.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omments" Target="../comments/comment4.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comments" Target="../comments/comment5.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comments" Target="../comments/comment6.xml"/><Relationship Id="rId5" Type="http://schemas.openxmlformats.org/officeDocument/2006/relationships/image" Target="../media/image49.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comments" Target="../comments/comment7.xml"/><Relationship Id="rId4" Type="http://schemas.openxmlformats.org/officeDocument/2006/relationships/image" Target="../media/image50.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52.png"/><Relationship Id="rId4" Type="http://schemas.openxmlformats.org/officeDocument/2006/relationships/image" Target="../media/image51.png"/></Relationships>
</file>

<file path=ppt/slides/_rels/slide27.xml.rels><?xml version="1.0" encoding="UTF-8" standalone="yes"?>
<Relationships xmlns="http://schemas.openxmlformats.org/package/2006/relationships"><Relationship Id="rId8" Type="http://schemas.openxmlformats.org/officeDocument/2006/relationships/comments" Target="../comments/comment8.xml"/><Relationship Id="rId3" Type="http://schemas.openxmlformats.org/officeDocument/2006/relationships/image" Target="../media/image53.png"/><Relationship Id="rId7" Type="http://schemas.openxmlformats.org/officeDocument/2006/relationships/image" Target="../media/image56.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57.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rittberger@dipf.de" TargetMode="External"/><Relationship Id="rId7"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mailto:philipp.mayr@gesis.org" TargetMode="External"/><Relationship Id="rId5" Type="http://schemas.openxmlformats.org/officeDocument/2006/relationships/hyperlink" Target="mailto:sondergeld@dipf.de" TargetMode="External"/><Relationship Id="rId4" Type="http://schemas.openxmlformats.org/officeDocument/2006/relationships/hyperlink" Target="mailto:k.haddououmoussa@gesis.org"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12.jpg"/><Relationship Id="rId13" Type="http://schemas.openxmlformats.org/officeDocument/2006/relationships/image" Target="../media/image17.png"/><Relationship Id="rId3" Type="http://schemas.openxmlformats.org/officeDocument/2006/relationships/image" Target="../media/image3.png"/><Relationship Id="rId7" Type="http://schemas.openxmlformats.org/officeDocument/2006/relationships/image" Target="../media/image11.gif"/><Relationship Id="rId12"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0.png"/><Relationship Id="rId11" Type="http://schemas.openxmlformats.org/officeDocument/2006/relationships/image" Target="../media/image15.gif"/><Relationship Id="rId5" Type="http://schemas.openxmlformats.org/officeDocument/2006/relationships/image" Target="../media/image9.jpe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jpe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3.png"/><Relationship Id="rId7"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jpeg"/><Relationship Id="rId4" Type="http://schemas.openxmlformats.org/officeDocument/2006/relationships/image" Target="../media/image19.png"/><Relationship Id="rId9"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3.png"/><Relationship Id="rId7" Type="http://schemas.openxmlformats.org/officeDocument/2006/relationships/image" Target="../media/image31.png"/><Relationship Id="rId12" Type="http://schemas.openxmlformats.org/officeDocument/2006/relationships/comments" Target="../comments/comment2.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s>
</file>

<file path=ppt/slides/_rels/slide9.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3.png"/><Relationship Id="rId7" Type="http://schemas.openxmlformats.org/officeDocument/2006/relationships/image" Target="../media/image33.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381000" y="2019475"/>
            <a:ext cx="7772400" cy="794099"/>
          </a:xfrm>
          <a:prstGeom prst="rect">
            <a:avLst/>
          </a:prstGeom>
        </p:spPr>
        <p:txBody>
          <a:bodyPr lIns="91425" tIns="91425" rIns="91425" bIns="91425" anchor="b" anchorCtr="0">
            <a:noAutofit/>
          </a:bodyPr>
          <a:lstStyle/>
          <a:p>
            <a:pPr lvl="0" rtl="0">
              <a:spcBef>
                <a:spcPts val="0"/>
              </a:spcBef>
              <a:buNone/>
            </a:pPr>
            <a:r>
              <a:rPr lang="de" sz="2400" dirty="0"/>
              <a:t>Assessing Educational Research – </a:t>
            </a:r>
            <a:br>
              <a:rPr lang="de" sz="2400" dirty="0"/>
            </a:br>
            <a:r>
              <a:rPr lang="de" sz="2400" dirty="0"/>
              <a:t>An Information Service for Monitoring </a:t>
            </a:r>
          </a:p>
          <a:p>
            <a:pPr lvl="0" rtl="0">
              <a:spcBef>
                <a:spcPts val="0"/>
              </a:spcBef>
              <a:buNone/>
            </a:pPr>
            <a:r>
              <a:rPr lang="de" sz="2400" dirty="0"/>
              <a:t>a Heterogeneous Research Field</a:t>
            </a:r>
          </a:p>
        </p:txBody>
      </p:sp>
      <p:sp>
        <p:nvSpPr>
          <p:cNvPr id="24" name="Shape 24"/>
          <p:cNvSpPr txBox="1">
            <a:spLocks noGrp="1"/>
          </p:cNvSpPr>
          <p:nvPr>
            <p:ph type="subTitle" idx="1"/>
          </p:nvPr>
        </p:nvSpPr>
        <p:spPr>
          <a:xfrm>
            <a:off x="520725" y="3013300"/>
            <a:ext cx="7356900" cy="393900"/>
          </a:xfrm>
          <a:prstGeom prst="rect">
            <a:avLst/>
          </a:prstGeom>
        </p:spPr>
        <p:txBody>
          <a:bodyPr lIns="91425" tIns="91425" rIns="91425" bIns="91425" anchor="t" anchorCtr="0">
            <a:noAutofit/>
          </a:bodyPr>
          <a:lstStyle/>
          <a:p>
            <a:pPr lvl="0" rtl="0">
              <a:spcBef>
                <a:spcPts val="0"/>
              </a:spcBef>
              <a:buNone/>
            </a:pPr>
            <a:r>
              <a:rPr lang="de" sz="1600" dirty="0"/>
              <a:t>Karima Haddou ou Moussa</a:t>
            </a:r>
            <a:r>
              <a:rPr lang="de" sz="1600" baseline="30000" dirty="0"/>
              <a:t>1</a:t>
            </a:r>
            <a:r>
              <a:rPr lang="de" sz="1600" dirty="0"/>
              <a:t>, Ute Sondergeld</a:t>
            </a:r>
            <a:r>
              <a:rPr lang="de" sz="1600" baseline="30000" dirty="0"/>
              <a:t>2</a:t>
            </a:r>
            <a:r>
              <a:rPr lang="de" sz="1600" dirty="0"/>
              <a:t>, </a:t>
            </a:r>
            <a:r>
              <a:rPr lang="de" sz="1600" dirty="0" smtClean="0"/>
              <a:t>Philipp </a:t>
            </a:r>
            <a:r>
              <a:rPr lang="de" sz="1600" dirty="0"/>
              <a:t>Mayr</a:t>
            </a:r>
            <a:r>
              <a:rPr lang="de" sz="1600" baseline="30000" dirty="0"/>
              <a:t>1</a:t>
            </a:r>
            <a:r>
              <a:rPr lang="de" sz="1600" dirty="0"/>
              <a:t>, </a:t>
            </a:r>
          </a:p>
          <a:p>
            <a:pPr lvl="0" rtl="0">
              <a:spcBef>
                <a:spcPts val="0"/>
              </a:spcBef>
              <a:buNone/>
            </a:pPr>
            <a:r>
              <a:rPr lang="de" sz="1600" dirty="0"/>
              <a:t>Peter Mutschke</a:t>
            </a:r>
            <a:r>
              <a:rPr lang="de" sz="1600" baseline="30000" dirty="0"/>
              <a:t>1</a:t>
            </a:r>
            <a:r>
              <a:rPr lang="de" sz="1600" dirty="0"/>
              <a:t>, </a:t>
            </a:r>
            <a:r>
              <a:rPr lang="de" sz="1600" u="sng" dirty="0" smtClean="0"/>
              <a:t>Marc </a:t>
            </a:r>
            <a:r>
              <a:rPr lang="de" sz="1600" u="sng" dirty="0"/>
              <a:t>Rittberger</a:t>
            </a:r>
            <a:r>
              <a:rPr lang="de" sz="1600" baseline="30000" dirty="0"/>
              <a:t>2</a:t>
            </a:r>
          </a:p>
          <a:p>
            <a:pPr lvl="0" rtl="0">
              <a:spcBef>
                <a:spcPts val="0"/>
              </a:spcBef>
              <a:buNone/>
            </a:pPr>
            <a:endParaRPr sz="1600" dirty="0"/>
          </a:p>
          <a:p>
            <a:pPr lvl="0" rtl="0">
              <a:spcBef>
                <a:spcPts val="0"/>
              </a:spcBef>
              <a:buNone/>
            </a:pPr>
            <a:r>
              <a:rPr lang="de" sz="1600" baseline="30000" dirty="0"/>
              <a:t>1</a:t>
            </a:r>
            <a:r>
              <a:rPr lang="de" sz="1600" dirty="0"/>
              <a:t> GESIS - Leibniz Institute for the Social Sciences</a:t>
            </a:r>
          </a:p>
          <a:p>
            <a:pPr>
              <a:spcBef>
                <a:spcPts val="0"/>
              </a:spcBef>
              <a:buNone/>
            </a:pPr>
            <a:r>
              <a:rPr lang="de" sz="1600" baseline="30000" dirty="0"/>
              <a:t>2</a:t>
            </a:r>
            <a:r>
              <a:rPr lang="de" sz="1600" dirty="0"/>
              <a:t> German Institute for International Educational Research (DIPF)</a:t>
            </a:r>
          </a:p>
        </p:txBody>
      </p:sp>
      <p:pic>
        <p:nvPicPr>
          <p:cNvPr id="27" name="Shape 27"/>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pic>
        <p:nvPicPr>
          <p:cNvPr id="139" name="Shape 139"/>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41" name="Shape 141"/>
          <p:cNvSpPr txBox="1"/>
          <p:nvPr/>
        </p:nvSpPr>
        <p:spPr>
          <a:xfrm>
            <a:off x="5396450" y="2727950"/>
            <a:ext cx="3660899" cy="1206900"/>
          </a:xfrm>
          <a:prstGeom prst="rect">
            <a:avLst/>
          </a:prstGeom>
        </p:spPr>
        <p:txBody>
          <a:bodyPr lIns="91425" tIns="91425" rIns="91425" bIns="91425" anchor="t" anchorCtr="0">
            <a:noAutofit/>
          </a:bodyPr>
          <a:lstStyle/>
          <a:p>
            <a:pPr lvl="0" rtl="0">
              <a:lnSpc>
                <a:spcPct val="115000"/>
              </a:lnSpc>
              <a:spcBef>
                <a:spcPts val="0"/>
              </a:spcBef>
              <a:buNone/>
            </a:pPr>
            <a:r>
              <a:rPr lang="de" dirty="0">
                <a:solidFill>
                  <a:schemeClr val="dk1"/>
                </a:solidFill>
              </a:rPr>
              <a:t>                </a:t>
            </a:r>
          </a:p>
          <a:p>
            <a:pPr lvl="0" rtl="0">
              <a:lnSpc>
                <a:spcPct val="115000"/>
              </a:lnSpc>
              <a:spcBef>
                <a:spcPts val="0"/>
              </a:spcBef>
              <a:buNone/>
            </a:pPr>
            <a:endParaRPr dirty="0">
              <a:solidFill>
                <a:schemeClr val="dk1"/>
              </a:solidFill>
            </a:endParaRPr>
          </a:p>
          <a:p>
            <a:pPr marL="457200" lvl="0" indent="457200" rtl="0">
              <a:lnSpc>
                <a:spcPct val="115000"/>
              </a:lnSpc>
              <a:spcBef>
                <a:spcPts val="0"/>
              </a:spcBef>
              <a:buNone/>
            </a:pPr>
            <a:r>
              <a:rPr lang="de" dirty="0">
                <a:solidFill>
                  <a:schemeClr val="dk1"/>
                </a:solidFill>
              </a:rPr>
              <a:t>is a community platform for recording and searching in Social Sciences Research projekts </a:t>
            </a:r>
          </a:p>
        </p:txBody>
      </p:sp>
      <p:pic>
        <p:nvPicPr>
          <p:cNvPr id="142" name="Shape 142"/>
          <p:cNvPicPr preferRelativeResize="0"/>
          <p:nvPr/>
        </p:nvPicPr>
        <p:blipFill>
          <a:blip r:embed="rId4" cstate="email">
            <a:extLst>
              <a:ext uri="{28A0092B-C50C-407E-A947-70E740481C1C}">
                <a14:useLocalDpi xmlns:a14="http://schemas.microsoft.com/office/drawing/2010/main"/>
              </a:ext>
            </a:extLst>
          </a:blip>
          <a:stretch>
            <a:fillRect/>
          </a:stretch>
        </p:blipFill>
        <p:spPr>
          <a:xfrm>
            <a:off x="5396450" y="2512825"/>
            <a:ext cx="885899" cy="892200"/>
          </a:xfrm>
          <a:prstGeom prst="rect">
            <a:avLst/>
          </a:prstGeom>
          <a:noFill/>
          <a:ln>
            <a:noFill/>
          </a:ln>
        </p:spPr>
      </p:pic>
      <p:sp>
        <p:nvSpPr>
          <p:cNvPr id="143" name="Shape 143"/>
          <p:cNvSpPr txBox="1"/>
          <p:nvPr/>
        </p:nvSpPr>
        <p:spPr>
          <a:xfrm>
            <a:off x="484700" y="1923678"/>
            <a:ext cx="4755000" cy="3007500"/>
          </a:xfrm>
          <a:prstGeom prst="rect">
            <a:avLst/>
          </a:prstGeom>
        </p:spPr>
        <p:txBody>
          <a:bodyPr lIns="91425" tIns="91425" rIns="91425" bIns="91425" anchor="t" anchorCtr="0">
            <a:noAutofit/>
          </a:bodyPr>
          <a:lstStyle/>
          <a:p>
            <a:pPr marL="457200" indent="-342900">
              <a:spcBef>
                <a:spcPts val="600"/>
              </a:spcBef>
              <a:buClr>
                <a:srgbClr val="000000"/>
              </a:buClr>
              <a:buSzPct val="100000"/>
              <a:buFont typeface="Arial"/>
              <a:buChar char="●"/>
            </a:pPr>
            <a:r>
              <a:rPr lang="de" sz="1800" dirty="0">
                <a:solidFill>
                  <a:schemeClr val="dk1"/>
                </a:solidFill>
              </a:rPr>
              <a:t>Selection of relevant research projects from the SOFISwiki </a:t>
            </a:r>
            <a:r>
              <a:rPr lang="de" sz="1800" dirty="0" smtClean="0">
                <a:solidFill>
                  <a:schemeClr val="dk1"/>
                </a:solidFill>
              </a:rPr>
              <a:t>database</a:t>
            </a:r>
          </a:p>
          <a:p>
            <a:pPr marL="457200" lvl="0" indent="-342900" rtl="0">
              <a:lnSpc>
                <a:spcPct val="100000"/>
              </a:lnSpc>
              <a:spcBef>
                <a:spcPts val="600"/>
              </a:spcBef>
              <a:buClr>
                <a:srgbClr val="000000"/>
              </a:buClr>
              <a:buSzPct val="100000"/>
              <a:buFont typeface="Arial"/>
              <a:buChar char="●"/>
            </a:pPr>
            <a:r>
              <a:rPr lang="de" sz="1800" dirty="0" smtClean="0">
                <a:solidFill>
                  <a:schemeClr val="dk1"/>
                </a:solidFill>
              </a:rPr>
              <a:t>Completed  </a:t>
            </a:r>
            <a:r>
              <a:rPr lang="de" sz="1800" dirty="0">
                <a:solidFill>
                  <a:schemeClr val="dk1"/>
                </a:solidFill>
              </a:rPr>
              <a:t>projects from 1995 to 2009 with at least one research institution located in Germany</a:t>
            </a:r>
          </a:p>
          <a:p>
            <a:pPr marL="457200" lvl="0" indent="-342900" rtl="0">
              <a:lnSpc>
                <a:spcPct val="100000"/>
              </a:lnSpc>
              <a:spcBef>
                <a:spcPts val="600"/>
              </a:spcBef>
              <a:buClr>
                <a:srgbClr val="000000"/>
              </a:buClr>
              <a:buSzPct val="100000"/>
              <a:buFont typeface="Arial"/>
              <a:buChar char="●"/>
            </a:pPr>
            <a:r>
              <a:rPr lang="de" sz="1800" dirty="0">
                <a:solidFill>
                  <a:schemeClr val="dk1"/>
                </a:solidFill>
              </a:rPr>
              <a:t>Approx. 9200 research projects in Educational Research</a:t>
            </a:r>
          </a:p>
          <a:p>
            <a:pPr marL="457200" lvl="0" indent="-342900" rtl="0">
              <a:lnSpc>
                <a:spcPct val="100000"/>
              </a:lnSpc>
              <a:spcBef>
                <a:spcPts val="600"/>
              </a:spcBef>
              <a:buClr>
                <a:srgbClr val="000000"/>
              </a:buClr>
              <a:buSzPct val="100000"/>
              <a:buFont typeface="Arial"/>
              <a:buChar char="●"/>
            </a:pPr>
            <a:r>
              <a:rPr lang="de" sz="1800" dirty="0">
                <a:solidFill>
                  <a:schemeClr val="dk1"/>
                </a:solidFill>
              </a:rPr>
              <a:t>Monitoring prototype as an add-on to SOFISWiki</a:t>
            </a:r>
          </a:p>
        </p:txBody>
      </p:sp>
      <p:sp>
        <p:nvSpPr>
          <p:cNvPr id="144" name="Shape 144"/>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marL="0" lvl="0" indent="0" rtl="0">
              <a:spcBef>
                <a:spcPts val="0"/>
              </a:spcBef>
              <a:buNone/>
            </a:pPr>
            <a:r>
              <a:rPr lang="de" sz="2400" dirty="0" smtClean="0"/>
              <a:t>2. </a:t>
            </a:r>
            <a:r>
              <a:rPr lang="de" sz="2400" dirty="0"/>
              <a:t>Monitoring Prototyp</a:t>
            </a:r>
            <a:r>
              <a:rPr lang="de" sz="2000" dirty="0"/>
              <a:t>: </a:t>
            </a:r>
            <a:r>
              <a:rPr lang="de" sz="2000" dirty="0" smtClean="0"/>
              <a:t>Database</a:t>
            </a:r>
            <a:endParaRPr lang="de" sz="2000" dirty="0"/>
          </a:p>
        </p:txBody>
      </p:sp>
      <p:sp>
        <p:nvSpPr>
          <p:cNvPr id="145" name="Shape 145"/>
          <p:cNvSpPr txBox="1"/>
          <p:nvPr/>
        </p:nvSpPr>
        <p:spPr>
          <a:xfrm>
            <a:off x="6362900" y="2665225"/>
            <a:ext cx="2628600" cy="457200"/>
          </a:xfrm>
          <a:prstGeom prst="rect">
            <a:avLst/>
          </a:prstGeom>
        </p:spPr>
        <p:txBody>
          <a:bodyPr lIns="91425" tIns="91425" rIns="91425" bIns="91425" anchor="t" anchorCtr="0">
            <a:noAutofit/>
          </a:bodyPr>
          <a:lstStyle/>
          <a:p>
            <a:pPr lvl="0" rtl="0">
              <a:spcBef>
                <a:spcPts val="0"/>
              </a:spcBef>
              <a:buNone/>
            </a:pPr>
            <a:r>
              <a:rPr lang="de" dirty="0">
                <a:solidFill>
                  <a:srgbClr val="FF6600"/>
                </a:solidFill>
              </a:rPr>
              <a:t>sofis.gesis.org/sofiswiki</a:t>
            </a:r>
            <a:r>
              <a:rPr lang="de" dirty="0">
                <a:solidFill>
                  <a:schemeClr val="bg1">
                    <a:lumMod val="75000"/>
                  </a:schemeClr>
                </a:solidFill>
              </a:rPr>
              <a:t> </a:t>
            </a:r>
          </a:p>
          <a:p>
            <a:pPr>
              <a:spcBef>
                <a:spcPts val="0"/>
              </a:spcBef>
              <a:buNone/>
            </a:pPr>
            <a:endParaRPr dirty="0"/>
          </a:p>
        </p:txBody>
      </p:sp>
      <p:sp>
        <p:nvSpPr>
          <p:cNvPr id="14"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
        <p:nvSpPr>
          <p:cNvPr id="15" name="Shape 74"/>
          <p:cNvSpPr/>
          <p:nvPr/>
        </p:nvSpPr>
        <p:spPr>
          <a:xfrm>
            <a:off x="539552" y="3570570"/>
            <a:ext cx="289662" cy="441340"/>
          </a:xfrm>
          <a:prstGeom prst="rightArrow">
            <a:avLst>
              <a:gd name="adj1" fmla="val 50000"/>
              <a:gd name="adj2" fmla="val 50000"/>
            </a:avLst>
          </a:prstGeom>
          <a:solidFill>
            <a:schemeClr val="accent1">
              <a:lumMod val="60000"/>
              <a:lumOff val="40000"/>
            </a:scheme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lvl="0" rtl="0">
              <a:spcBef>
                <a:spcPts val="0"/>
              </a:spcBef>
              <a:buNone/>
            </a:pPr>
            <a:r>
              <a:rPr lang="de" sz="2400" dirty="0"/>
              <a:t>2. Indicators </a:t>
            </a:r>
          </a:p>
        </p:txBody>
      </p:sp>
      <p:pic>
        <p:nvPicPr>
          <p:cNvPr id="120" name="Shape 120"/>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22" name="Shape 122"/>
          <p:cNvSpPr txBox="1">
            <a:spLocks noGrp="1"/>
          </p:cNvSpPr>
          <p:nvPr>
            <p:ph type="body" idx="2"/>
          </p:nvPr>
        </p:nvSpPr>
        <p:spPr>
          <a:xfrm>
            <a:off x="457200" y="1809750"/>
            <a:ext cx="8229600" cy="2394900"/>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00000"/>
              <a:buFont typeface="Arial"/>
              <a:buChar char="●"/>
            </a:pPr>
            <a:r>
              <a:rPr lang="de" sz="1800" dirty="0"/>
              <a:t>Basis for assessment of scientific research</a:t>
            </a:r>
          </a:p>
          <a:p>
            <a:pPr marL="457200" lvl="0" indent="-342900" rtl="0">
              <a:lnSpc>
                <a:spcPct val="115000"/>
              </a:lnSpc>
              <a:spcBef>
                <a:spcPts val="0"/>
              </a:spcBef>
              <a:buClr>
                <a:schemeClr val="dk1"/>
              </a:buClr>
              <a:buSzPct val="100000"/>
              <a:buFont typeface="Arial"/>
              <a:buChar char="●"/>
            </a:pPr>
            <a:r>
              <a:rPr lang="de" sz="1800" dirty="0"/>
              <a:t>Different levels of complexity </a:t>
            </a:r>
          </a:p>
          <a:p>
            <a:pPr marL="457200" lvl="0" indent="-342900" rtl="0">
              <a:lnSpc>
                <a:spcPct val="115000"/>
              </a:lnSpc>
              <a:spcBef>
                <a:spcPts val="0"/>
              </a:spcBef>
              <a:buClr>
                <a:schemeClr val="dk1"/>
              </a:buClr>
              <a:buSzPct val="100000"/>
              <a:buFont typeface="Arial"/>
              <a:buChar char="●"/>
            </a:pPr>
            <a:r>
              <a:rPr lang="de" sz="1800" dirty="0"/>
              <a:t>Influence on validity:</a:t>
            </a:r>
          </a:p>
          <a:p>
            <a:pPr marL="914400" lvl="1" indent="-342900" rtl="0">
              <a:lnSpc>
                <a:spcPct val="115000"/>
              </a:lnSpc>
              <a:spcBef>
                <a:spcPts val="0"/>
              </a:spcBef>
              <a:buClr>
                <a:schemeClr val="dk1"/>
              </a:buClr>
              <a:buSzPct val="100000"/>
              <a:buFont typeface="Arial"/>
              <a:buChar char="○"/>
            </a:pPr>
            <a:r>
              <a:rPr lang="de" sz="1800" dirty="0"/>
              <a:t>Characteristics of the object of investigation</a:t>
            </a:r>
          </a:p>
          <a:p>
            <a:pPr marL="914400" lvl="1" indent="-342900" rtl="0">
              <a:lnSpc>
                <a:spcPct val="115000"/>
              </a:lnSpc>
              <a:spcBef>
                <a:spcPts val="0"/>
              </a:spcBef>
              <a:buClr>
                <a:schemeClr val="dk1"/>
              </a:buClr>
              <a:buSzPct val="100000"/>
              <a:buFont typeface="Arial"/>
              <a:buChar char="○"/>
            </a:pPr>
            <a:r>
              <a:rPr lang="de" sz="1800" dirty="0"/>
              <a:t>Type and scope of data</a:t>
            </a:r>
          </a:p>
          <a:p>
            <a:pPr marL="914400" lvl="1" indent="-342900" rtl="0">
              <a:lnSpc>
                <a:spcPct val="115000"/>
              </a:lnSpc>
              <a:spcBef>
                <a:spcPts val="0"/>
              </a:spcBef>
              <a:buClr>
                <a:schemeClr val="dk1"/>
              </a:buClr>
              <a:buSzPct val="100000"/>
              <a:buFont typeface="Arial"/>
              <a:buChar char="○"/>
            </a:pPr>
            <a:r>
              <a:rPr lang="de" sz="1800" dirty="0"/>
              <a:t>Research approach </a:t>
            </a:r>
          </a:p>
          <a:p>
            <a:pPr lvl="0" rtl="0">
              <a:spcBef>
                <a:spcPts val="0"/>
              </a:spcBef>
              <a:buNone/>
            </a:pPr>
            <a:endParaRPr sz="1600" dirty="0"/>
          </a:p>
        </p:txBody>
      </p:sp>
      <p:sp>
        <p:nvSpPr>
          <p:cNvPr id="12"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lvl="0" rtl="0">
              <a:spcBef>
                <a:spcPts val="0"/>
              </a:spcBef>
              <a:buNone/>
            </a:pPr>
            <a:r>
              <a:rPr lang="de" sz="2400" dirty="0"/>
              <a:t>2. Indicators: </a:t>
            </a:r>
            <a:r>
              <a:rPr lang="de" sz="2000" dirty="0"/>
              <a:t>MoBi</a:t>
            </a:r>
          </a:p>
        </p:txBody>
      </p:sp>
      <p:pic>
        <p:nvPicPr>
          <p:cNvPr id="130" name="Shape 130"/>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32" name="Shape 132"/>
          <p:cNvSpPr txBox="1">
            <a:spLocks noGrp="1"/>
          </p:cNvSpPr>
          <p:nvPr>
            <p:ph type="body" idx="2"/>
          </p:nvPr>
        </p:nvSpPr>
        <p:spPr>
          <a:xfrm>
            <a:off x="457200" y="1809750"/>
            <a:ext cx="8229600" cy="1554088"/>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00000"/>
              <a:buFont typeface="Arial"/>
              <a:buChar char="●"/>
            </a:pPr>
            <a:r>
              <a:rPr lang="de" sz="1800" dirty="0"/>
              <a:t>Existing data did not allow for construction of complex indicators</a:t>
            </a:r>
          </a:p>
          <a:p>
            <a:pPr marL="457200" lvl="0" indent="-342900" rtl="0">
              <a:lnSpc>
                <a:spcPct val="115000"/>
              </a:lnSpc>
              <a:spcBef>
                <a:spcPts val="0"/>
              </a:spcBef>
              <a:buClr>
                <a:schemeClr val="dk1"/>
              </a:buClr>
              <a:buSzPct val="100000"/>
              <a:buFont typeface="Arial"/>
              <a:buChar char="●"/>
            </a:pPr>
            <a:r>
              <a:rPr lang="de" sz="1800" dirty="0"/>
              <a:t>In MoBi indicators are metadata that according to their respective character, describe different features of a field of research</a:t>
            </a:r>
          </a:p>
          <a:p>
            <a:pPr marL="457200" lvl="0" indent="-342900" rtl="0">
              <a:lnSpc>
                <a:spcPct val="115000"/>
              </a:lnSpc>
              <a:spcBef>
                <a:spcPts val="0"/>
              </a:spcBef>
              <a:buClr>
                <a:schemeClr val="dk1"/>
              </a:buClr>
              <a:buSzPct val="100000"/>
              <a:buFont typeface="Arial"/>
              <a:buChar char="●"/>
            </a:pPr>
            <a:r>
              <a:rPr lang="de" sz="1800" dirty="0"/>
              <a:t>Indicators for which the implementation in the prototype is exemplified:</a:t>
            </a:r>
          </a:p>
          <a:p>
            <a:pPr marL="914400" lvl="1" indent="-342900" rtl="0">
              <a:lnSpc>
                <a:spcPct val="115000"/>
              </a:lnSpc>
              <a:spcBef>
                <a:spcPts val="0"/>
              </a:spcBef>
              <a:buClr>
                <a:schemeClr val="dk1"/>
              </a:buClr>
              <a:buSzPct val="100000"/>
              <a:buFont typeface="Arial"/>
              <a:buChar char="○"/>
            </a:pPr>
            <a:r>
              <a:rPr lang="de" sz="1800" dirty="0"/>
              <a:t>Research activity</a:t>
            </a:r>
          </a:p>
          <a:p>
            <a:pPr marL="914400" lvl="1" indent="-342900" rtl="0">
              <a:lnSpc>
                <a:spcPct val="115000"/>
              </a:lnSpc>
              <a:spcBef>
                <a:spcPts val="0"/>
              </a:spcBef>
              <a:buClr>
                <a:schemeClr val="dk1"/>
              </a:buClr>
              <a:buSzPct val="100000"/>
              <a:buFont typeface="Arial"/>
              <a:buChar char="○"/>
            </a:pPr>
            <a:r>
              <a:rPr lang="de" sz="1800" dirty="0"/>
              <a:t>Disciplinary area</a:t>
            </a:r>
          </a:p>
          <a:p>
            <a:pPr marL="914400" lvl="1" indent="-342900" rtl="0">
              <a:lnSpc>
                <a:spcPct val="115000"/>
              </a:lnSpc>
              <a:spcBef>
                <a:spcPts val="0"/>
              </a:spcBef>
              <a:buClr>
                <a:schemeClr val="dk1"/>
              </a:buClr>
              <a:buSzPct val="100000"/>
              <a:buFont typeface="Arial"/>
              <a:buChar char="○"/>
            </a:pPr>
            <a:r>
              <a:rPr lang="de" sz="1800" dirty="0"/>
              <a:t>Type of funding</a:t>
            </a:r>
          </a:p>
          <a:p>
            <a:pPr marL="914400" lvl="1" indent="-342900" rtl="0">
              <a:lnSpc>
                <a:spcPct val="115000"/>
              </a:lnSpc>
              <a:spcBef>
                <a:spcPts val="0"/>
              </a:spcBef>
              <a:buClr>
                <a:schemeClr val="dk1"/>
              </a:buClr>
              <a:buSzPct val="100000"/>
              <a:buFont typeface="Arial"/>
              <a:buChar char="○"/>
            </a:pPr>
            <a:r>
              <a:rPr lang="de" sz="1800" dirty="0" smtClean="0"/>
              <a:t>Qualification</a:t>
            </a:r>
            <a:endParaRPr lang="de" sz="1800" dirty="0"/>
          </a:p>
        </p:txBody>
      </p:sp>
      <p:sp>
        <p:nvSpPr>
          <p:cNvPr id="10"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279029"/>
            <a:ext cx="6779096" cy="500633"/>
          </a:xfrm>
        </p:spPr>
        <p:txBody>
          <a:bodyPr/>
          <a:lstStyle/>
          <a:p>
            <a:r>
              <a:rPr lang="de-DE" sz="2400" dirty="0" smtClean="0"/>
              <a:t>2. </a:t>
            </a:r>
            <a:r>
              <a:rPr lang="de-DE" sz="2400" dirty="0" err="1" smtClean="0"/>
              <a:t>Indicators</a:t>
            </a:r>
            <a:r>
              <a:rPr lang="de-DE" sz="2400" dirty="0" smtClean="0"/>
              <a:t> (Projects </a:t>
            </a:r>
            <a:r>
              <a:rPr lang="de-DE" sz="2400" dirty="0" err="1" smtClean="0"/>
              <a:t>and</a:t>
            </a:r>
            <a:r>
              <a:rPr lang="de-DE" sz="2400" dirty="0" smtClean="0"/>
              <a:t> Publications)</a:t>
            </a:r>
            <a:endParaRPr lang="de-DE" sz="2400" dirty="0"/>
          </a:p>
        </p:txBody>
      </p:sp>
      <p:sp>
        <p:nvSpPr>
          <p:cNvPr id="3" name="Inhaltsplatzhalter 2"/>
          <p:cNvSpPr>
            <a:spLocks noGrp="1"/>
          </p:cNvSpPr>
          <p:nvPr>
            <p:ph idx="1"/>
          </p:nvPr>
        </p:nvSpPr>
        <p:spPr>
          <a:xfrm>
            <a:off x="1074440" y="2069376"/>
            <a:ext cx="7427168" cy="2642112"/>
          </a:xfrm>
        </p:spPr>
        <p:txBody>
          <a:bodyPr/>
          <a:lstStyle/>
          <a:p>
            <a:pPr>
              <a:buFont typeface="Wingdings" pitchFamily="2" charset="2"/>
              <a:buChar char="§"/>
            </a:pPr>
            <a:r>
              <a:rPr lang="de-DE" sz="2000" dirty="0" smtClean="0"/>
              <a:t>Research </a:t>
            </a:r>
            <a:r>
              <a:rPr lang="de-DE" sz="2000" dirty="0" err="1" smtClean="0"/>
              <a:t>activity</a:t>
            </a:r>
            <a:endParaRPr lang="de-DE" sz="2000" dirty="0" smtClean="0"/>
          </a:p>
          <a:p>
            <a:pPr>
              <a:buFont typeface="Wingdings" pitchFamily="2" charset="2"/>
              <a:buChar char="§"/>
            </a:pPr>
            <a:r>
              <a:rPr lang="de-DE" sz="2000" dirty="0" err="1" smtClean="0"/>
              <a:t>Collaboration</a:t>
            </a:r>
            <a:endParaRPr lang="de-DE" sz="2000" dirty="0" smtClean="0"/>
          </a:p>
          <a:p>
            <a:pPr>
              <a:buFont typeface="Wingdings" pitchFamily="2" charset="2"/>
              <a:buChar char="§"/>
            </a:pPr>
            <a:r>
              <a:rPr lang="de-DE" sz="2000" dirty="0" err="1" smtClean="0"/>
              <a:t>Internationalisation</a:t>
            </a:r>
            <a:endParaRPr lang="de-DE" sz="2000" dirty="0" smtClean="0"/>
          </a:p>
          <a:p>
            <a:pPr>
              <a:buFont typeface="Wingdings" pitchFamily="2" charset="2"/>
              <a:buChar char="§"/>
            </a:pPr>
            <a:r>
              <a:rPr lang="de-DE" sz="2000" dirty="0" err="1" smtClean="0"/>
              <a:t>Funding</a:t>
            </a:r>
            <a:endParaRPr lang="de-DE" sz="2000" dirty="0" smtClean="0"/>
          </a:p>
          <a:p>
            <a:endParaRPr lang="de-DE" sz="2000" dirty="0"/>
          </a:p>
          <a:p>
            <a:endParaRPr lang="de-DE" sz="2000" dirty="0"/>
          </a:p>
          <a:p>
            <a:pPr marL="0" indent="0">
              <a:buNone/>
            </a:pPr>
            <a:endParaRPr lang="de-DE" sz="2000" dirty="0"/>
          </a:p>
        </p:txBody>
      </p:sp>
      <p:sp>
        <p:nvSpPr>
          <p:cNvPr id="4" name="Rechteck 3"/>
          <p:cNvSpPr/>
          <p:nvPr/>
        </p:nvSpPr>
        <p:spPr bwMode="auto">
          <a:xfrm>
            <a:off x="467544" y="2499742"/>
            <a:ext cx="4320480" cy="1944216"/>
          </a:xfrm>
          <a:prstGeom prst="rect">
            <a:avLst/>
          </a:prstGeom>
          <a:solidFill>
            <a:schemeClr val="bg1">
              <a:alpha val="68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4A4A4A"/>
              </a:solidFill>
              <a:effectLst/>
              <a:latin typeface="Arial" charset="0"/>
            </a:endParaRPr>
          </a:p>
        </p:txBody>
      </p:sp>
      <p:pic>
        <p:nvPicPr>
          <p:cNvPr id="8" name="Shape 139"/>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9"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extLst>
      <p:ext uri="{BB962C8B-B14F-4D97-AF65-F5344CB8AC3E}">
        <p14:creationId xmlns:p14="http://schemas.microsoft.com/office/powerpoint/2010/main" val="58094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35696" y="205978"/>
            <a:ext cx="6851104" cy="857250"/>
          </a:xfrm>
        </p:spPr>
        <p:txBody>
          <a:bodyPr/>
          <a:lstStyle/>
          <a:p>
            <a:r>
              <a:rPr lang="de-DE" sz="2400" dirty="0"/>
              <a:t>2</a:t>
            </a:r>
            <a:r>
              <a:rPr lang="de-DE" sz="2400" dirty="0" smtClean="0"/>
              <a:t>. </a:t>
            </a:r>
            <a:r>
              <a:rPr lang="de-DE" sz="2400" dirty="0"/>
              <a:t>Research </a:t>
            </a:r>
            <a:r>
              <a:rPr lang="de-DE" sz="2400" dirty="0" err="1" smtClean="0"/>
              <a:t>Activity</a:t>
            </a:r>
            <a:r>
              <a:rPr lang="de-DE" sz="2400" dirty="0" smtClean="0"/>
              <a:t>: </a:t>
            </a:r>
            <a:r>
              <a:rPr lang="de-DE" sz="2400" dirty="0" err="1" smtClean="0"/>
              <a:t>Assumptions</a:t>
            </a:r>
            <a:endParaRPr lang="de-DE" sz="2400" dirty="0"/>
          </a:p>
        </p:txBody>
      </p:sp>
      <p:sp>
        <p:nvSpPr>
          <p:cNvPr id="3" name="Inhaltsplatzhalter 2"/>
          <p:cNvSpPr>
            <a:spLocks noGrp="1"/>
          </p:cNvSpPr>
          <p:nvPr>
            <p:ph sz="half" idx="1"/>
          </p:nvPr>
        </p:nvSpPr>
        <p:spPr>
          <a:xfrm>
            <a:off x="467544" y="1635646"/>
            <a:ext cx="3848100" cy="2971800"/>
          </a:xfrm>
        </p:spPr>
        <p:txBody>
          <a:bodyPr/>
          <a:lstStyle/>
          <a:p>
            <a:pPr marL="0" indent="0">
              <a:buNone/>
            </a:pPr>
            <a:r>
              <a:rPr lang="de-DE" sz="2000" dirty="0" smtClean="0"/>
              <a:t>Projects</a:t>
            </a:r>
            <a:endParaRPr lang="de-DE" dirty="0" smtClean="0"/>
          </a:p>
          <a:p>
            <a:pPr>
              <a:buFont typeface="Wingdings" pitchFamily="2" charset="2"/>
              <a:buChar char="§"/>
              <a:defRPr/>
            </a:pPr>
            <a:r>
              <a:rPr lang="de-DE" sz="2000" dirty="0" smtClean="0"/>
              <a:t> </a:t>
            </a:r>
            <a:r>
              <a:rPr lang="de-DE" sz="2000" dirty="0" err="1" smtClean="0"/>
              <a:t>Increase</a:t>
            </a:r>
            <a:r>
              <a:rPr lang="de-DE" sz="2000" dirty="0" smtClean="0"/>
              <a:t> in </a:t>
            </a:r>
            <a:r>
              <a:rPr lang="de-DE" sz="2000" dirty="0" err="1" smtClean="0"/>
              <a:t>share</a:t>
            </a:r>
            <a:r>
              <a:rPr lang="de-DE" sz="2000" dirty="0" smtClean="0"/>
              <a:t> </a:t>
            </a:r>
            <a:r>
              <a:rPr lang="de-DE" sz="2000" dirty="0" err="1" smtClean="0"/>
              <a:t>of</a:t>
            </a:r>
            <a:r>
              <a:rPr lang="de-DE" sz="2000" dirty="0" smtClean="0"/>
              <a:t>       </a:t>
            </a:r>
          </a:p>
          <a:p>
            <a:pPr marL="0" indent="0">
              <a:buNone/>
              <a:defRPr/>
            </a:pPr>
            <a:r>
              <a:rPr lang="de-DE" sz="2000" dirty="0"/>
              <a:t> </a:t>
            </a:r>
            <a:r>
              <a:rPr lang="de-DE" sz="2000" dirty="0" smtClean="0"/>
              <a:t>   </a:t>
            </a:r>
            <a:r>
              <a:rPr lang="de-DE" sz="2000" dirty="0" err="1" smtClean="0"/>
              <a:t>projects</a:t>
            </a:r>
            <a:r>
              <a:rPr lang="de-DE" sz="2000" dirty="0" smtClean="0"/>
              <a:t> </a:t>
            </a:r>
            <a:r>
              <a:rPr lang="de-DE" sz="2000" dirty="0" err="1" smtClean="0"/>
              <a:t>over</a:t>
            </a:r>
            <a:r>
              <a:rPr lang="de-DE" sz="2000" dirty="0" smtClean="0"/>
              <a:t> time</a:t>
            </a:r>
          </a:p>
          <a:p>
            <a:pPr>
              <a:buFont typeface="Wingdings" pitchFamily="2" charset="2"/>
              <a:buChar char="v"/>
              <a:defRPr/>
            </a:pPr>
            <a:endParaRPr lang="de-DE" sz="2000" dirty="0"/>
          </a:p>
          <a:p>
            <a:pPr marL="0" indent="0">
              <a:buNone/>
            </a:pPr>
            <a:endParaRPr lang="de-DE" dirty="0" smtClean="0"/>
          </a:p>
          <a:p>
            <a:pPr marL="0" indent="0">
              <a:buNone/>
            </a:pPr>
            <a:endParaRPr lang="de-DE" dirty="0"/>
          </a:p>
        </p:txBody>
      </p:sp>
      <p:sp>
        <p:nvSpPr>
          <p:cNvPr id="6" name="Foliennummernplatzhalter 5"/>
          <p:cNvSpPr>
            <a:spLocks noGrp="1"/>
          </p:cNvSpPr>
          <p:nvPr>
            <p:ph type="sldNum" sz="quarter" idx="11"/>
          </p:nvPr>
        </p:nvSpPr>
        <p:spPr/>
        <p:txBody>
          <a:bodyPr/>
          <a:lstStyle/>
          <a:p>
            <a:pPr>
              <a:defRPr/>
            </a:pPr>
            <a:fld id="{3BF8FFD2-D148-4CBD-A247-2944478874A7}" type="slidenum">
              <a:rPr lang="de-DE" smtClean="0"/>
              <a:pPr>
                <a:defRPr/>
              </a:pPr>
              <a:t>14</a:t>
            </a:fld>
            <a:endParaRPr lang="de-DE"/>
          </a:p>
        </p:txBody>
      </p:sp>
      <p:pic>
        <p:nvPicPr>
          <p:cNvPr id="9" name="Shape 139"/>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0"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extLst>
      <p:ext uri="{BB962C8B-B14F-4D97-AF65-F5344CB8AC3E}">
        <p14:creationId xmlns:p14="http://schemas.microsoft.com/office/powerpoint/2010/main" val="2928729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205978"/>
            <a:ext cx="6923112" cy="857250"/>
          </a:xfrm>
        </p:spPr>
        <p:txBody>
          <a:bodyPr/>
          <a:lstStyle/>
          <a:p>
            <a:r>
              <a:rPr lang="de-DE" sz="2400" dirty="0" smtClean="0"/>
              <a:t>2. </a:t>
            </a:r>
            <a:r>
              <a:rPr lang="de-DE" sz="2400" dirty="0"/>
              <a:t>Research </a:t>
            </a:r>
            <a:r>
              <a:rPr lang="de-DE" sz="2400" dirty="0" err="1" smtClean="0"/>
              <a:t>Activity</a:t>
            </a:r>
            <a:r>
              <a:rPr lang="de-DE" sz="2400" dirty="0" smtClean="0"/>
              <a:t>: </a:t>
            </a:r>
            <a:r>
              <a:rPr lang="de-DE" sz="2400" dirty="0" err="1" smtClean="0"/>
              <a:t>Findings</a:t>
            </a:r>
            <a:endParaRPr lang="de-DE" sz="2400" dirty="0"/>
          </a:p>
        </p:txBody>
      </p:sp>
      <p:sp>
        <p:nvSpPr>
          <p:cNvPr id="3" name="Inhaltsplatzhalter 2"/>
          <p:cNvSpPr>
            <a:spLocks noGrp="1"/>
          </p:cNvSpPr>
          <p:nvPr>
            <p:ph sz="half" idx="1"/>
          </p:nvPr>
        </p:nvSpPr>
        <p:spPr>
          <a:xfrm>
            <a:off x="395536" y="1619250"/>
            <a:ext cx="2520280" cy="2971800"/>
          </a:xfrm>
          <a:ln>
            <a:noFill/>
          </a:ln>
        </p:spPr>
        <p:txBody>
          <a:bodyPr/>
          <a:lstStyle/>
          <a:p>
            <a:pPr marL="0" indent="0">
              <a:buNone/>
            </a:pPr>
            <a:r>
              <a:rPr lang="de-DE" sz="2000" dirty="0" smtClean="0"/>
              <a:t>Projects</a:t>
            </a:r>
            <a:endParaRPr lang="de-DE" dirty="0" smtClean="0"/>
          </a:p>
          <a:p>
            <a:pPr>
              <a:buFont typeface="Wingdings" pitchFamily="2" charset="2"/>
              <a:buChar char="§"/>
              <a:defRPr/>
            </a:pPr>
            <a:r>
              <a:rPr lang="de-DE" sz="2000" dirty="0" smtClean="0"/>
              <a:t> </a:t>
            </a:r>
            <a:r>
              <a:rPr lang="de-DE" sz="2000" dirty="0" err="1" smtClean="0"/>
              <a:t>Increased</a:t>
            </a:r>
            <a:r>
              <a:rPr lang="de-DE" sz="2000" dirty="0" smtClean="0"/>
              <a:t> </a:t>
            </a:r>
            <a:r>
              <a:rPr lang="de-DE" sz="2000" dirty="0" err="1" smtClean="0"/>
              <a:t>interest</a:t>
            </a:r>
            <a:r>
              <a:rPr lang="de-DE" sz="2000" dirty="0"/>
              <a:t> </a:t>
            </a:r>
            <a:r>
              <a:rPr lang="de-DE" sz="2000" dirty="0" smtClean="0"/>
              <a:t>  </a:t>
            </a:r>
          </a:p>
          <a:p>
            <a:pPr>
              <a:defRPr/>
            </a:pPr>
            <a:r>
              <a:rPr lang="de-DE" sz="2000" dirty="0"/>
              <a:t> </a:t>
            </a:r>
            <a:r>
              <a:rPr lang="de-DE" sz="2000" dirty="0" smtClean="0"/>
              <a:t>  in </a:t>
            </a:r>
            <a:r>
              <a:rPr lang="de-DE" sz="2000" dirty="0" err="1" smtClean="0"/>
              <a:t>educational</a:t>
            </a:r>
            <a:r>
              <a:rPr lang="de-DE" sz="2000" dirty="0"/>
              <a:t> </a:t>
            </a:r>
            <a:endParaRPr lang="de-DE" sz="2000" dirty="0" smtClean="0"/>
          </a:p>
          <a:p>
            <a:pPr>
              <a:defRPr/>
            </a:pPr>
            <a:r>
              <a:rPr lang="de-DE" sz="2000" dirty="0" smtClean="0"/>
              <a:t>   </a:t>
            </a:r>
            <a:r>
              <a:rPr lang="de-DE" sz="2000" dirty="0" err="1" smtClean="0"/>
              <a:t>research</a:t>
            </a:r>
            <a:endParaRPr lang="de-DE" sz="2000" dirty="0" smtClean="0"/>
          </a:p>
          <a:p>
            <a:pPr>
              <a:buFont typeface="Wingdings" pitchFamily="2" charset="2"/>
              <a:buChar char="v"/>
              <a:defRPr/>
            </a:pPr>
            <a:endParaRPr lang="de-DE" sz="2000" dirty="0"/>
          </a:p>
          <a:p>
            <a:pPr marL="0" indent="0">
              <a:buNone/>
            </a:pPr>
            <a:endParaRPr lang="de-DE" dirty="0" smtClean="0"/>
          </a:p>
          <a:p>
            <a:pPr marL="0" indent="0">
              <a:buNone/>
            </a:pPr>
            <a:endParaRPr lang="de-DE" dirty="0"/>
          </a:p>
        </p:txBody>
      </p:sp>
      <p:graphicFrame>
        <p:nvGraphicFramePr>
          <p:cNvPr id="8" name="Diagramm 7"/>
          <p:cNvGraphicFramePr>
            <a:graphicFrameLocks/>
          </p:cNvGraphicFramePr>
          <p:nvPr>
            <p:extLst>
              <p:ext uri="{D42A27DB-BD31-4B8C-83A1-F6EECF244321}">
                <p14:modId xmlns:p14="http://schemas.microsoft.com/office/powerpoint/2010/main" val="1731477389"/>
              </p:ext>
            </p:extLst>
          </p:nvPr>
        </p:nvGraphicFramePr>
        <p:xfrm>
          <a:off x="3275856" y="1228430"/>
          <a:ext cx="5687579" cy="3540064"/>
        </p:xfrm>
        <a:graphic>
          <a:graphicData uri="http://schemas.openxmlformats.org/drawingml/2006/chart">
            <c:chart xmlns:c="http://schemas.openxmlformats.org/drawingml/2006/chart" xmlns:r="http://schemas.openxmlformats.org/officeDocument/2006/relationships" r:id="rId3"/>
          </a:graphicData>
        </a:graphic>
      </p:graphicFrame>
      <p:pic>
        <p:nvPicPr>
          <p:cNvPr id="10"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6446318" y="4104000"/>
            <a:ext cx="717971" cy="332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Shape 37"/>
          <p:cNvSpPr txBox="1">
            <a:spLocks/>
          </p:cNvSpPr>
          <p:nvPr/>
        </p:nvSpPr>
        <p:spPr>
          <a:xfrm>
            <a:off x="611560" y="4803998"/>
            <a:ext cx="7632848"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extLst>
      <p:ext uri="{BB962C8B-B14F-4D97-AF65-F5344CB8AC3E}">
        <p14:creationId xmlns:p14="http://schemas.microsoft.com/office/powerpoint/2010/main" val="15948210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35696" y="195486"/>
            <a:ext cx="6861448" cy="857250"/>
          </a:xfrm>
        </p:spPr>
        <p:txBody>
          <a:bodyPr/>
          <a:lstStyle/>
          <a:p>
            <a:r>
              <a:rPr lang="de-DE" sz="2400" dirty="0"/>
              <a:t>2</a:t>
            </a:r>
            <a:r>
              <a:rPr lang="de-DE" sz="2400" dirty="0" smtClean="0"/>
              <a:t>. </a:t>
            </a:r>
            <a:r>
              <a:rPr lang="de-DE" sz="2400" dirty="0" err="1" smtClean="0"/>
              <a:t>Activity</a:t>
            </a:r>
            <a:r>
              <a:rPr lang="de-DE" sz="2400" dirty="0" smtClean="0"/>
              <a:t> in Core </a:t>
            </a:r>
            <a:r>
              <a:rPr lang="de-DE" sz="2400" dirty="0" err="1" smtClean="0"/>
              <a:t>Disciplines</a:t>
            </a:r>
            <a:r>
              <a:rPr lang="de-DE" sz="2400" dirty="0" smtClean="0"/>
              <a:t>: </a:t>
            </a:r>
            <a:br>
              <a:rPr lang="de-DE" sz="2400" dirty="0" smtClean="0"/>
            </a:br>
            <a:r>
              <a:rPr lang="de-DE" sz="2400" dirty="0" err="1" smtClean="0"/>
              <a:t>Assumptions</a:t>
            </a:r>
            <a:endParaRPr lang="de-DE" sz="2400" dirty="0"/>
          </a:p>
        </p:txBody>
      </p:sp>
      <p:sp>
        <p:nvSpPr>
          <p:cNvPr id="3" name="Inhaltsplatzhalter 2"/>
          <p:cNvSpPr>
            <a:spLocks noGrp="1"/>
          </p:cNvSpPr>
          <p:nvPr>
            <p:ph sz="half" idx="1"/>
          </p:nvPr>
        </p:nvSpPr>
        <p:spPr>
          <a:xfrm>
            <a:off x="395536" y="1619250"/>
            <a:ext cx="4532064" cy="2971800"/>
          </a:xfrm>
        </p:spPr>
        <p:txBody>
          <a:bodyPr/>
          <a:lstStyle/>
          <a:p>
            <a:pPr marL="0" indent="0">
              <a:buNone/>
            </a:pPr>
            <a:r>
              <a:rPr lang="de-DE" sz="2000" dirty="0" smtClean="0"/>
              <a:t>Projects</a:t>
            </a:r>
            <a:endParaRPr lang="de-DE" dirty="0" smtClean="0"/>
          </a:p>
          <a:p>
            <a:pPr>
              <a:buFont typeface="Wingdings" pitchFamily="2" charset="2"/>
              <a:buChar char="§"/>
              <a:defRPr/>
            </a:pPr>
            <a:r>
              <a:rPr lang="de-DE" sz="2000" dirty="0" smtClean="0"/>
              <a:t> </a:t>
            </a:r>
            <a:r>
              <a:rPr lang="de-DE" sz="2000" dirty="0" err="1" smtClean="0"/>
              <a:t>Increase</a:t>
            </a:r>
            <a:r>
              <a:rPr lang="de-DE" sz="2000" dirty="0" smtClean="0"/>
              <a:t> </a:t>
            </a:r>
            <a:r>
              <a:rPr lang="de-DE" sz="2000" dirty="0"/>
              <a:t>in </a:t>
            </a:r>
            <a:r>
              <a:rPr lang="de-DE" sz="2000" dirty="0" err="1"/>
              <a:t>the</a:t>
            </a:r>
            <a:r>
              <a:rPr lang="de-DE" sz="2000" dirty="0"/>
              <a:t> </a:t>
            </a:r>
            <a:r>
              <a:rPr lang="de-DE" sz="2000" dirty="0" err="1"/>
              <a:t>area</a:t>
            </a:r>
            <a:r>
              <a:rPr lang="de-DE" sz="2000" dirty="0"/>
              <a:t> </a:t>
            </a:r>
            <a:r>
              <a:rPr lang="de-DE" sz="2000" dirty="0" err="1"/>
              <a:t>of</a:t>
            </a:r>
            <a:r>
              <a:rPr lang="de-DE" sz="2000" dirty="0"/>
              <a:t> </a:t>
            </a:r>
            <a:r>
              <a:rPr lang="de-DE" sz="2000" dirty="0" err="1"/>
              <a:t>psychology</a:t>
            </a:r>
            <a:endParaRPr lang="de-DE" sz="2000" dirty="0"/>
          </a:p>
          <a:p>
            <a:pPr marL="0" indent="0">
              <a:buNone/>
            </a:pPr>
            <a:endParaRPr lang="de-DE" dirty="0" smtClean="0"/>
          </a:p>
          <a:p>
            <a:pPr marL="0" indent="0">
              <a:buNone/>
            </a:pPr>
            <a:endParaRPr lang="de-DE" dirty="0"/>
          </a:p>
        </p:txBody>
      </p:sp>
      <p:sp>
        <p:nvSpPr>
          <p:cNvPr id="4" name="Inhaltsplatzhalter 3"/>
          <p:cNvSpPr>
            <a:spLocks noGrp="1"/>
          </p:cNvSpPr>
          <p:nvPr>
            <p:ph sz="half" idx="2"/>
          </p:nvPr>
        </p:nvSpPr>
        <p:spPr/>
        <p:txBody>
          <a:bodyPr/>
          <a:lstStyle/>
          <a:p>
            <a:pPr>
              <a:buFont typeface="Wingdings" pitchFamily="2" charset="2"/>
              <a:buChar char="v"/>
              <a:defRPr/>
            </a:pPr>
            <a:endParaRPr lang="de-DE" sz="2000" dirty="0"/>
          </a:p>
          <a:p>
            <a:pPr marL="0" indent="0">
              <a:buNone/>
            </a:pPr>
            <a:endParaRPr lang="de-DE" sz="2000" dirty="0"/>
          </a:p>
        </p:txBody>
      </p:sp>
      <p:pic>
        <p:nvPicPr>
          <p:cNvPr id="10" name="Shape 139"/>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1"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extLst>
      <p:ext uri="{BB962C8B-B14F-4D97-AF65-F5344CB8AC3E}">
        <p14:creationId xmlns:p14="http://schemas.microsoft.com/office/powerpoint/2010/main" val="4257528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
          <p:cNvSpPr>
            <a:spLocks noGrp="1"/>
          </p:cNvSpPr>
          <p:nvPr>
            <p:ph type="title"/>
          </p:nvPr>
        </p:nvSpPr>
        <p:spPr>
          <a:xfrm>
            <a:off x="1763688" y="195486"/>
            <a:ext cx="6933456" cy="857250"/>
          </a:xfrm>
        </p:spPr>
        <p:txBody>
          <a:bodyPr/>
          <a:lstStyle/>
          <a:p>
            <a:r>
              <a:rPr lang="de-DE" sz="2400" dirty="0"/>
              <a:t>2</a:t>
            </a:r>
            <a:r>
              <a:rPr lang="de-DE" sz="2400" dirty="0" smtClean="0"/>
              <a:t>. </a:t>
            </a:r>
            <a:r>
              <a:rPr lang="de-DE" sz="2400" dirty="0" err="1" smtClean="0"/>
              <a:t>Activity</a:t>
            </a:r>
            <a:r>
              <a:rPr lang="de-DE" sz="2400" dirty="0" smtClean="0"/>
              <a:t> in Core </a:t>
            </a:r>
            <a:r>
              <a:rPr lang="de-DE" sz="2400" dirty="0" err="1" smtClean="0"/>
              <a:t>Disciplines</a:t>
            </a:r>
            <a:r>
              <a:rPr lang="de-DE" sz="2400" dirty="0" smtClean="0"/>
              <a:t>: </a:t>
            </a:r>
            <a:br>
              <a:rPr lang="de-DE" sz="2400" dirty="0" smtClean="0"/>
            </a:br>
            <a:r>
              <a:rPr lang="de-DE" sz="2400" dirty="0" err="1" smtClean="0"/>
              <a:t>Assumptions</a:t>
            </a:r>
            <a:endParaRPr lang="de-DE" sz="2400" dirty="0"/>
          </a:p>
        </p:txBody>
      </p:sp>
      <p:sp>
        <p:nvSpPr>
          <p:cNvPr id="3" name="Inhaltsplatzhalter 2"/>
          <p:cNvSpPr>
            <a:spLocks noGrp="1"/>
          </p:cNvSpPr>
          <p:nvPr>
            <p:ph sz="half" idx="1"/>
          </p:nvPr>
        </p:nvSpPr>
        <p:spPr>
          <a:xfrm>
            <a:off x="395536" y="1619250"/>
            <a:ext cx="2448272" cy="2971800"/>
          </a:xfrm>
        </p:spPr>
        <p:txBody>
          <a:bodyPr/>
          <a:lstStyle/>
          <a:p>
            <a:pPr marL="0" indent="0">
              <a:buNone/>
            </a:pPr>
            <a:r>
              <a:rPr lang="de-DE" sz="2000" dirty="0" smtClean="0"/>
              <a:t>Projects</a:t>
            </a:r>
            <a:endParaRPr lang="de-DE" dirty="0" smtClean="0"/>
          </a:p>
          <a:p>
            <a:pPr>
              <a:buFont typeface="Wingdings" pitchFamily="2" charset="2"/>
              <a:buChar char="§"/>
              <a:defRPr/>
            </a:pPr>
            <a:r>
              <a:rPr lang="de-DE" sz="2000" dirty="0" smtClean="0"/>
              <a:t> </a:t>
            </a:r>
            <a:r>
              <a:rPr lang="de-DE" sz="2000" dirty="0" err="1" smtClean="0"/>
              <a:t>Decline</a:t>
            </a:r>
            <a:r>
              <a:rPr lang="de-DE" sz="2000" dirty="0" smtClean="0"/>
              <a:t> in </a:t>
            </a:r>
            <a:r>
              <a:rPr lang="de-DE" sz="2000" dirty="0" err="1" smtClean="0"/>
              <a:t>psychological</a:t>
            </a:r>
            <a:r>
              <a:rPr lang="de-DE" sz="2000" dirty="0" smtClean="0"/>
              <a:t> </a:t>
            </a:r>
            <a:r>
              <a:rPr lang="de-DE" sz="2000" dirty="0" err="1" smtClean="0"/>
              <a:t>projects</a:t>
            </a:r>
            <a:endParaRPr lang="de-DE" sz="2000" dirty="0"/>
          </a:p>
          <a:p>
            <a:pPr marL="0" indent="0">
              <a:buNone/>
            </a:pPr>
            <a:endParaRPr lang="de-DE" dirty="0" smtClean="0"/>
          </a:p>
          <a:p>
            <a:pPr marL="0" indent="0">
              <a:buNone/>
            </a:pPr>
            <a:endParaRPr lang="de-DE" dirty="0"/>
          </a:p>
        </p:txBody>
      </p:sp>
      <p:grpSp>
        <p:nvGrpSpPr>
          <p:cNvPr id="22" name="Gruppieren 21"/>
          <p:cNvGrpSpPr/>
          <p:nvPr/>
        </p:nvGrpSpPr>
        <p:grpSpPr>
          <a:xfrm>
            <a:off x="2346190" y="1028246"/>
            <a:ext cx="6120680" cy="3744416"/>
            <a:chOff x="4139952" y="1869672"/>
            <a:chExt cx="4824536" cy="2700300"/>
          </a:xfrm>
        </p:grpSpPr>
        <p:sp>
          <p:nvSpPr>
            <p:cNvPr id="8" name="Textfeld 7"/>
            <p:cNvSpPr txBox="1"/>
            <p:nvPr/>
          </p:nvSpPr>
          <p:spPr>
            <a:xfrm>
              <a:off x="4572000" y="1908870"/>
              <a:ext cx="4392488" cy="307777"/>
            </a:xfrm>
            <a:prstGeom prst="rect">
              <a:avLst/>
            </a:prstGeom>
            <a:noFill/>
          </p:spPr>
          <p:txBody>
            <a:bodyPr wrap="square" rtlCol="0">
              <a:spAutoFit/>
            </a:bodyPr>
            <a:lstStyle/>
            <a:p>
              <a:r>
                <a:rPr lang="de-DE" sz="1400" dirty="0" smtClean="0">
                  <a:latin typeface="Calibri" pitchFamily="34" charset="0"/>
                </a:rPr>
                <a:t>Share </a:t>
              </a:r>
              <a:r>
                <a:rPr lang="de-DE" sz="1400" dirty="0" err="1" smtClean="0">
                  <a:latin typeface="Calibri" pitchFamily="34" charset="0"/>
                </a:rPr>
                <a:t>of</a:t>
              </a:r>
              <a:r>
                <a:rPr lang="de-DE" sz="1400" dirty="0" smtClean="0">
                  <a:latin typeface="Calibri" pitchFamily="34" charset="0"/>
                </a:rPr>
                <a:t> </a:t>
              </a:r>
              <a:r>
                <a:rPr lang="de-DE" sz="1400" dirty="0" err="1" smtClean="0">
                  <a:latin typeface="Calibri" pitchFamily="34" charset="0"/>
                </a:rPr>
                <a:t>MoBi</a:t>
              </a:r>
              <a:r>
                <a:rPr lang="de-DE" sz="1400" dirty="0" smtClean="0">
                  <a:latin typeface="Calibri" pitchFamily="34" charset="0"/>
                </a:rPr>
                <a:t>-projects in </a:t>
              </a:r>
              <a:r>
                <a:rPr lang="de-DE" sz="1400" dirty="0" err="1" smtClean="0">
                  <a:latin typeface="Calibri" pitchFamily="34" charset="0"/>
                </a:rPr>
                <a:t>core</a:t>
              </a:r>
              <a:r>
                <a:rPr lang="de-DE" sz="1400" dirty="0" smtClean="0">
                  <a:latin typeface="Calibri" pitchFamily="34" charset="0"/>
                </a:rPr>
                <a:t> </a:t>
              </a:r>
              <a:r>
                <a:rPr lang="de-DE" sz="1400" dirty="0" err="1" smtClean="0">
                  <a:latin typeface="Calibri" pitchFamily="34" charset="0"/>
                </a:rPr>
                <a:t>disciplines</a:t>
              </a:r>
              <a:r>
                <a:rPr lang="de-DE" sz="1400" dirty="0" smtClean="0">
                  <a:latin typeface="Calibri" pitchFamily="34" charset="0"/>
                </a:rPr>
                <a:t> </a:t>
              </a:r>
              <a:r>
                <a:rPr lang="de-DE" sz="1400" dirty="0" err="1" smtClean="0">
                  <a:latin typeface="Calibri" pitchFamily="34" charset="0"/>
                </a:rPr>
                <a:t>over</a:t>
              </a:r>
              <a:r>
                <a:rPr lang="de-DE" sz="1400" dirty="0" smtClean="0">
                  <a:latin typeface="Calibri" pitchFamily="34" charset="0"/>
                </a:rPr>
                <a:t> time</a:t>
              </a:r>
              <a:endParaRPr lang="de-DE" sz="1400" dirty="0">
                <a:latin typeface="Calibri" pitchFamily="34" charset="0"/>
              </a:endParaRPr>
            </a:p>
          </p:txBody>
        </p:sp>
        <p:grpSp>
          <p:nvGrpSpPr>
            <p:cNvPr id="21" name="Gruppieren 20"/>
            <p:cNvGrpSpPr/>
            <p:nvPr/>
          </p:nvGrpSpPr>
          <p:grpSpPr>
            <a:xfrm>
              <a:off x="4139952" y="1869672"/>
              <a:ext cx="4648960" cy="2700300"/>
              <a:chOff x="4139952" y="1869672"/>
              <a:chExt cx="4648960" cy="2700300"/>
            </a:xfrm>
          </p:grpSpPr>
          <p:pic>
            <p:nvPicPr>
              <p:cNvPr id="9"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233618" y="4369971"/>
                <a:ext cx="866775" cy="20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6159980" y="4391378"/>
                <a:ext cx="1076317" cy="142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4675568" y="4354785"/>
                <a:ext cx="1480609" cy="21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Diagramm 6"/>
              <p:cNvGraphicFramePr>
                <a:graphicFrameLocks/>
              </p:cNvGraphicFramePr>
              <p:nvPr>
                <p:extLst>
                  <p:ext uri="{D42A27DB-BD31-4B8C-83A1-F6EECF244321}">
                    <p14:modId xmlns:p14="http://schemas.microsoft.com/office/powerpoint/2010/main" val="3872644417"/>
                  </p:ext>
                </p:extLst>
              </p:nvPr>
            </p:nvGraphicFramePr>
            <p:xfrm>
              <a:off x="4139952" y="1869672"/>
              <a:ext cx="4648960" cy="2700300"/>
            </p:xfrm>
            <a:graphic>
              <a:graphicData uri="http://schemas.openxmlformats.org/drawingml/2006/chart">
                <c:chart xmlns:c="http://schemas.openxmlformats.org/drawingml/2006/chart" xmlns:r="http://schemas.openxmlformats.org/officeDocument/2006/relationships" r:id="rId6"/>
              </a:graphicData>
            </a:graphic>
          </p:graphicFrame>
        </p:grpSp>
      </p:grpSp>
      <p:sp>
        <p:nvSpPr>
          <p:cNvPr id="19"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extLst>
      <p:ext uri="{BB962C8B-B14F-4D97-AF65-F5344CB8AC3E}">
        <p14:creationId xmlns:p14="http://schemas.microsoft.com/office/powerpoint/2010/main" val="237290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63688" y="205978"/>
            <a:ext cx="6923112" cy="857250"/>
          </a:xfrm>
        </p:spPr>
        <p:txBody>
          <a:bodyPr/>
          <a:lstStyle/>
          <a:p>
            <a:r>
              <a:rPr lang="de-DE" sz="2400" dirty="0"/>
              <a:t>2</a:t>
            </a:r>
            <a:r>
              <a:rPr lang="de-DE" sz="2400" dirty="0" smtClean="0"/>
              <a:t>. </a:t>
            </a:r>
            <a:r>
              <a:rPr lang="de-DE" sz="2400" dirty="0" err="1" smtClean="0"/>
              <a:t>Activity</a:t>
            </a:r>
            <a:r>
              <a:rPr lang="de-DE" sz="2400" dirty="0" smtClean="0"/>
              <a:t> in Core </a:t>
            </a:r>
            <a:r>
              <a:rPr lang="de-DE" sz="2400" dirty="0" err="1" smtClean="0"/>
              <a:t>Disciplines</a:t>
            </a:r>
            <a:r>
              <a:rPr lang="de-DE" sz="2400" dirty="0" smtClean="0"/>
              <a:t>: </a:t>
            </a:r>
            <a:br>
              <a:rPr lang="de-DE" sz="2400" dirty="0" smtClean="0"/>
            </a:br>
            <a:r>
              <a:rPr lang="de-DE" sz="2400" dirty="0" err="1" smtClean="0"/>
              <a:t>Assumptions</a:t>
            </a:r>
            <a:endParaRPr lang="de-DE" sz="2400" dirty="0"/>
          </a:p>
        </p:txBody>
      </p:sp>
      <p:sp>
        <p:nvSpPr>
          <p:cNvPr id="3" name="Inhaltsplatzhalter 2"/>
          <p:cNvSpPr>
            <a:spLocks noGrp="1"/>
          </p:cNvSpPr>
          <p:nvPr>
            <p:ph sz="half" idx="1"/>
          </p:nvPr>
        </p:nvSpPr>
        <p:spPr/>
        <p:txBody>
          <a:bodyPr/>
          <a:lstStyle/>
          <a:p>
            <a:pPr marL="0" lvl="0" indent="0">
              <a:buNone/>
            </a:pPr>
            <a:r>
              <a:rPr lang="de-DE" sz="2000" dirty="0"/>
              <a:t>Publications</a:t>
            </a:r>
          </a:p>
          <a:p>
            <a:pPr lvl="0">
              <a:buFont typeface="Wingdings" pitchFamily="2" charset="2"/>
              <a:buChar char="§"/>
            </a:pPr>
            <a:r>
              <a:rPr lang="de-DE" sz="2000" dirty="0"/>
              <a:t>Higher </a:t>
            </a:r>
            <a:r>
              <a:rPr lang="de-DE" sz="2000" dirty="0" err="1"/>
              <a:t>share</a:t>
            </a:r>
            <a:r>
              <a:rPr lang="de-DE" sz="2000" dirty="0"/>
              <a:t> </a:t>
            </a:r>
            <a:r>
              <a:rPr lang="de-DE" sz="2000" dirty="0" err="1"/>
              <a:t>of</a:t>
            </a:r>
            <a:r>
              <a:rPr lang="de-DE" sz="2000" dirty="0"/>
              <a:t> </a:t>
            </a:r>
            <a:r>
              <a:rPr lang="de-DE" sz="2000" dirty="0" err="1"/>
              <a:t>journal</a:t>
            </a:r>
            <a:r>
              <a:rPr lang="de-DE" sz="2000" dirty="0"/>
              <a:t> </a:t>
            </a:r>
            <a:r>
              <a:rPr lang="de-DE" sz="2000" dirty="0" err="1"/>
              <a:t>articles</a:t>
            </a:r>
            <a:r>
              <a:rPr lang="de-DE" sz="2000" dirty="0"/>
              <a:t> in </a:t>
            </a:r>
            <a:r>
              <a:rPr lang="de-DE" sz="2000" dirty="0" err="1"/>
              <a:t>psychology</a:t>
            </a:r>
            <a:endParaRPr lang="de-DE" sz="2000" dirty="0"/>
          </a:p>
          <a:p>
            <a:pPr lvl="0">
              <a:buFont typeface="Wingdings" pitchFamily="2" charset="2"/>
              <a:buChar char="§"/>
            </a:pPr>
            <a:endParaRPr lang="de-DE" sz="2000" dirty="0"/>
          </a:p>
          <a:p>
            <a:pPr lvl="0">
              <a:buFont typeface="Wingdings" pitchFamily="2" charset="2"/>
              <a:buChar char="§"/>
            </a:pPr>
            <a:r>
              <a:rPr lang="de-DE" sz="2000" dirty="0"/>
              <a:t>Higher </a:t>
            </a:r>
            <a:r>
              <a:rPr lang="de-DE" sz="2000" dirty="0" err="1"/>
              <a:t>share</a:t>
            </a:r>
            <a:r>
              <a:rPr lang="de-DE" sz="2000" dirty="0"/>
              <a:t> </a:t>
            </a:r>
            <a:r>
              <a:rPr lang="de-DE" sz="2000" dirty="0" err="1"/>
              <a:t>of</a:t>
            </a:r>
            <a:r>
              <a:rPr lang="de-DE" sz="2000" dirty="0"/>
              <a:t> </a:t>
            </a:r>
            <a:r>
              <a:rPr lang="de-DE" sz="2000" dirty="0" err="1"/>
              <a:t>monographs</a:t>
            </a:r>
            <a:r>
              <a:rPr lang="de-DE" sz="2000" dirty="0"/>
              <a:t> in </a:t>
            </a:r>
            <a:r>
              <a:rPr lang="de-DE" sz="2000" dirty="0" err="1"/>
              <a:t>educational</a:t>
            </a:r>
            <a:r>
              <a:rPr lang="de-DE" sz="2000" dirty="0"/>
              <a:t> </a:t>
            </a:r>
            <a:r>
              <a:rPr lang="de-DE" sz="2000" dirty="0" err="1"/>
              <a:t>sciences</a:t>
            </a:r>
            <a:r>
              <a:rPr lang="de-DE" sz="2000" dirty="0"/>
              <a:t> </a:t>
            </a:r>
            <a:r>
              <a:rPr lang="de-DE" sz="2000" dirty="0" err="1"/>
              <a:t>and</a:t>
            </a:r>
            <a:r>
              <a:rPr lang="de-DE" sz="2000" dirty="0"/>
              <a:t> </a:t>
            </a:r>
            <a:r>
              <a:rPr lang="de-DE" sz="2000" dirty="0" err="1"/>
              <a:t>sociology</a:t>
            </a:r>
            <a:endParaRPr lang="de-DE" sz="2000" dirty="0"/>
          </a:p>
          <a:p>
            <a:pPr marL="0" indent="0">
              <a:buNone/>
            </a:pPr>
            <a:endParaRPr lang="de-DE" dirty="0" smtClean="0"/>
          </a:p>
          <a:p>
            <a:pPr marL="0" indent="0">
              <a:buNone/>
            </a:pPr>
            <a:endParaRPr lang="de-DE" dirty="0"/>
          </a:p>
        </p:txBody>
      </p:sp>
      <p:pic>
        <p:nvPicPr>
          <p:cNvPr id="9" name="Shape 139"/>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0"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extLst>
      <p:ext uri="{BB962C8B-B14F-4D97-AF65-F5344CB8AC3E}">
        <p14:creationId xmlns:p14="http://schemas.microsoft.com/office/powerpoint/2010/main" val="333091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p:txBody>
          <a:bodyPr/>
          <a:lstStyle/>
          <a:p>
            <a:pPr marL="0" lvl="0" indent="0">
              <a:buNone/>
            </a:pPr>
            <a:r>
              <a:rPr lang="de-DE" sz="2000" dirty="0"/>
              <a:t>Publications</a:t>
            </a:r>
          </a:p>
          <a:p>
            <a:pPr lvl="0">
              <a:buFont typeface="Wingdings" pitchFamily="2" charset="2"/>
              <a:buChar char="§"/>
            </a:pPr>
            <a:r>
              <a:rPr lang="de-DE" sz="2000" dirty="0" err="1" smtClean="0"/>
              <a:t>No</a:t>
            </a:r>
            <a:r>
              <a:rPr lang="de-DE" sz="2000" dirty="0" smtClean="0"/>
              <a:t> </a:t>
            </a:r>
            <a:r>
              <a:rPr lang="de-DE" sz="2000" dirty="0" err="1" smtClean="0"/>
              <a:t>higher</a:t>
            </a:r>
            <a:r>
              <a:rPr lang="de-DE" sz="2000" dirty="0" smtClean="0"/>
              <a:t> </a:t>
            </a:r>
            <a:r>
              <a:rPr lang="de-DE" sz="2000" dirty="0" err="1"/>
              <a:t>share</a:t>
            </a:r>
            <a:r>
              <a:rPr lang="de-DE" sz="2000" dirty="0"/>
              <a:t> </a:t>
            </a:r>
            <a:r>
              <a:rPr lang="de-DE" sz="2000" dirty="0" err="1"/>
              <a:t>of</a:t>
            </a:r>
            <a:r>
              <a:rPr lang="de-DE" sz="2000" dirty="0"/>
              <a:t> </a:t>
            </a:r>
            <a:r>
              <a:rPr lang="de-DE" sz="2000" dirty="0" err="1"/>
              <a:t>journal</a:t>
            </a:r>
            <a:r>
              <a:rPr lang="de-DE" sz="2000" dirty="0"/>
              <a:t> </a:t>
            </a:r>
            <a:r>
              <a:rPr lang="de-DE" sz="2000" dirty="0" err="1"/>
              <a:t>articles</a:t>
            </a:r>
            <a:r>
              <a:rPr lang="de-DE" sz="2000" dirty="0"/>
              <a:t> in </a:t>
            </a:r>
            <a:r>
              <a:rPr lang="de-DE" sz="2000" dirty="0" err="1"/>
              <a:t>psychology</a:t>
            </a:r>
            <a:endParaRPr lang="de-DE" sz="2000" dirty="0"/>
          </a:p>
          <a:p>
            <a:pPr lvl="0">
              <a:buFont typeface="Wingdings" pitchFamily="2" charset="2"/>
              <a:buChar char="§"/>
            </a:pPr>
            <a:endParaRPr lang="de-DE" sz="2000" dirty="0"/>
          </a:p>
          <a:p>
            <a:pPr lvl="0">
              <a:buFont typeface="Wingdings" pitchFamily="2" charset="2"/>
              <a:buChar char="§"/>
            </a:pPr>
            <a:r>
              <a:rPr lang="de-DE" sz="2000" dirty="0"/>
              <a:t>Higher </a:t>
            </a:r>
            <a:r>
              <a:rPr lang="de-DE" sz="2000" dirty="0" err="1"/>
              <a:t>share</a:t>
            </a:r>
            <a:r>
              <a:rPr lang="de-DE" sz="2000" dirty="0"/>
              <a:t> </a:t>
            </a:r>
            <a:r>
              <a:rPr lang="de-DE" sz="2000" dirty="0" err="1"/>
              <a:t>of</a:t>
            </a:r>
            <a:r>
              <a:rPr lang="de-DE" sz="2000" dirty="0"/>
              <a:t> </a:t>
            </a:r>
            <a:r>
              <a:rPr lang="de-DE" sz="2000" dirty="0" err="1"/>
              <a:t>monographs</a:t>
            </a:r>
            <a:r>
              <a:rPr lang="de-DE" sz="2000" dirty="0"/>
              <a:t> in </a:t>
            </a:r>
            <a:r>
              <a:rPr lang="de-DE" sz="2000" dirty="0" err="1"/>
              <a:t>educational</a:t>
            </a:r>
            <a:r>
              <a:rPr lang="de-DE" sz="2000" dirty="0"/>
              <a:t> </a:t>
            </a:r>
            <a:r>
              <a:rPr lang="de-DE" sz="2000" dirty="0" err="1"/>
              <a:t>sciences</a:t>
            </a:r>
            <a:r>
              <a:rPr lang="de-DE" sz="2000" dirty="0"/>
              <a:t> </a:t>
            </a:r>
            <a:r>
              <a:rPr lang="de-DE" sz="2000" dirty="0" err="1"/>
              <a:t>and</a:t>
            </a:r>
            <a:r>
              <a:rPr lang="de-DE" sz="2000" dirty="0"/>
              <a:t> </a:t>
            </a:r>
            <a:r>
              <a:rPr lang="de-DE" sz="2000" dirty="0" err="1"/>
              <a:t>sociology</a:t>
            </a:r>
            <a:endParaRPr lang="de-DE" sz="2000" dirty="0"/>
          </a:p>
          <a:p>
            <a:pPr marL="0" indent="0">
              <a:buNone/>
            </a:pPr>
            <a:endParaRPr lang="de-DE" dirty="0" smtClean="0"/>
          </a:p>
          <a:p>
            <a:pPr marL="0" indent="0">
              <a:buNone/>
            </a:pPr>
            <a:endParaRPr lang="de-DE" dirty="0"/>
          </a:p>
        </p:txBody>
      </p:sp>
      <p:sp>
        <p:nvSpPr>
          <p:cNvPr id="7" name="Titel 1"/>
          <p:cNvSpPr>
            <a:spLocks noGrp="1"/>
          </p:cNvSpPr>
          <p:nvPr>
            <p:ph type="title"/>
          </p:nvPr>
        </p:nvSpPr>
        <p:spPr>
          <a:xfrm>
            <a:off x="1763688" y="205978"/>
            <a:ext cx="6923112" cy="857250"/>
          </a:xfrm>
        </p:spPr>
        <p:txBody>
          <a:bodyPr/>
          <a:lstStyle/>
          <a:p>
            <a:r>
              <a:rPr lang="de-DE" sz="2400" dirty="0"/>
              <a:t>2</a:t>
            </a:r>
            <a:r>
              <a:rPr lang="de-DE" sz="2400" dirty="0" smtClean="0"/>
              <a:t>. </a:t>
            </a:r>
            <a:r>
              <a:rPr lang="de-DE" sz="2400" dirty="0" err="1" smtClean="0"/>
              <a:t>Activity</a:t>
            </a:r>
            <a:r>
              <a:rPr lang="de-DE" sz="2400" dirty="0" smtClean="0"/>
              <a:t> in Core </a:t>
            </a:r>
            <a:r>
              <a:rPr lang="de-DE" sz="2400" dirty="0" err="1" smtClean="0"/>
              <a:t>Disciplines</a:t>
            </a:r>
            <a:r>
              <a:rPr lang="de-DE" sz="2400" dirty="0" smtClean="0"/>
              <a:t>: </a:t>
            </a:r>
            <a:br>
              <a:rPr lang="de-DE" sz="2400" dirty="0" smtClean="0"/>
            </a:br>
            <a:r>
              <a:rPr lang="de-DE" sz="2400" dirty="0" err="1" smtClean="0"/>
              <a:t>Findings</a:t>
            </a:r>
            <a:endParaRPr lang="de-DE" sz="2400" dirty="0"/>
          </a:p>
        </p:txBody>
      </p:sp>
      <p:pic>
        <p:nvPicPr>
          <p:cNvPr id="10" name="Shape 139"/>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1" name="Shape 37"/>
          <p:cNvSpPr txBox="1">
            <a:spLocks/>
          </p:cNvSpPr>
          <p:nvPr/>
        </p:nvSpPr>
        <p:spPr>
          <a:xfrm>
            <a:off x="611560" y="4803998"/>
            <a:ext cx="756084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extLst>
      <p:ext uri="{BB962C8B-B14F-4D97-AF65-F5344CB8AC3E}">
        <p14:creationId xmlns:p14="http://schemas.microsoft.com/office/powerpoint/2010/main" val="2704860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a:spcBef>
                <a:spcPts val="0"/>
              </a:spcBef>
              <a:buNone/>
            </a:pPr>
            <a:r>
              <a:rPr lang="de" sz="2400" dirty="0"/>
              <a:t>Agenda</a:t>
            </a:r>
          </a:p>
        </p:txBody>
      </p:sp>
      <p:sp>
        <p:nvSpPr>
          <p:cNvPr id="33" name="Shape 33"/>
          <p:cNvSpPr txBox="1">
            <a:spLocks noGrp="1"/>
          </p:cNvSpPr>
          <p:nvPr>
            <p:ph type="body" idx="1"/>
          </p:nvPr>
        </p:nvSpPr>
        <p:spPr>
          <a:xfrm>
            <a:off x="457200" y="1809750"/>
            <a:ext cx="8229600" cy="2394900"/>
          </a:xfrm>
          <a:prstGeom prst="rect">
            <a:avLst/>
          </a:prstGeom>
        </p:spPr>
        <p:txBody>
          <a:bodyPr lIns="91425" tIns="91425" rIns="91425" bIns="91425" anchor="t" anchorCtr="0">
            <a:noAutofit/>
          </a:bodyPr>
          <a:lstStyle/>
          <a:p>
            <a:pPr marL="457200" lvl="0" indent="-342900">
              <a:buFont typeface="Arial"/>
              <a:buAutoNum type="arabicPeriod"/>
            </a:pPr>
            <a:r>
              <a:rPr lang="de" sz="2000" dirty="0"/>
              <a:t>Project Overview</a:t>
            </a:r>
          </a:p>
          <a:p>
            <a:pPr marL="457200" lvl="0" indent="-342900">
              <a:buFont typeface="Arial"/>
              <a:buAutoNum type="arabicPeriod"/>
            </a:pPr>
            <a:r>
              <a:rPr lang="de" sz="2000" dirty="0" smtClean="0"/>
              <a:t>Indicators </a:t>
            </a:r>
          </a:p>
          <a:p>
            <a:pPr marL="457200" lvl="0" indent="-342900">
              <a:buFont typeface="Arial"/>
              <a:buAutoNum type="arabicPeriod"/>
            </a:pPr>
            <a:r>
              <a:rPr lang="de" sz="2000" dirty="0" smtClean="0"/>
              <a:t>Monitoring </a:t>
            </a:r>
            <a:r>
              <a:rPr lang="de" sz="2000" dirty="0"/>
              <a:t>Prototyp</a:t>
            </a:r>
          </a:p>
          <a:p>
            <a:pPr marL="914400" lvl="1" indent="-342900">
              <a:buFont typeface="Arial"/>
              <a:buAutoNum type="arabicPeriod"/>
            </a:pPr>
            <a:r>
              <a:rPr lang="de" sz="2000" dirty="0"/>
              <a:t>Database and technical background</a:t>
            </a:r>
          </a:p>
          <a:p>
            <a:pPr marL="914400" lvl="1" indent="-342900">
              <a:buFont typeface="Arial"/>
              <a:buAutoNum type="arabicPeriod"/>
            </a:pPr>
            <a:r>
              <a:rPr lang="de" sz="2000" dirty="0"/>
              <a:t>Visualisation of Indicators</a:t>
            </a:r>
          </a:p>
          <a:p>
            <a:pPr marL="457200" lvl="0" indent="-342900">
              <a:buFont typeface="Arial"/>
              <a:buAutoNum type="arabicPeriod"/>
            </a:pPr>
            <a:r>
              <a:rPr lang="de" sz="2000" dirty="0"/>
              <a:t>Summary and prospect</a:t>
            </a:r>
          </a:p>
        </p:txBody>
      </p:sp>
      <p:pic>
        <p:nvPicPr>
          <p:cNvPr id="36" name="Shape 36"/>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8"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251520" y="1059582"/>
            <a:ext cx="2232248" cy="3574540"/>
          </a:xfrm>
        </p:spPr>
        <p:txBody>
          <a:bodyPr/>
          <a:lstStyle/>
          <a:p>
            <a:pPr marL="0" lvl="0" indent="0">
              <a:buNone/>
            </a:pPr>
            <a:r>
              <a:rPr lang="de-DE" sz="1800" dirty="0"/>
              <a:t>Publications</a:t>
            </a:r>
          </a:p>
          <a:p>
            <a:pPr lvl="0">
              <a:buFont typeface="Wingdings" pitchFamily="2" charset="2"/>
              <a:buChar char="§"/>
            </a:pPr>
            <a:r>
              <a:rPr lang="de-DE" sz="1800" dirty="0"/>
              <a:t> </a:t>
            </a:r>
            <a:r>
              <a:rPr lang="de-DE" sz="1800" dirty="0" smtClean="0"/>
              <a:t>Share </a:t>
            </a:r>
            <a:r>
              <a:rPr lang="de-DE" sz="1800" dirty="0" err="1" smtClean="0"/>
              <a:t>of</a:t>
            </a:r>
            <a:r>
              <a:rPr lang="de-DE" sz="1800" dirty="0" smtClean="0"/>
              <a:t> </a:t>
            </a:r>
            <a:r>
              <a:rPr lang="de-DE" sz="1800" dirty="0" err="1" smtClean="0"/>
              <a:t>journal</a:t>
            </a:r>
            <a:r>
              <a:rPr lang="de-DE" sz="1800" dirty="0" smtClean="0"/>
              <a:t> </a:t>
            </a:r>
            <a:r>
              <a:rPr lang="de-DE" sz="1800" dirty="0" err="1" smtClean="0"/>
              <a:t>articles</a:t>
            </a:r>
            <a:r>
              <a:rPr lang="de-DE" sz="1800" dirty="0" smtClean="0"/>
              <a:t> in </a:t>
            </a:r>
            <a:r>
              <a:rPr lang="de-DE" sz="1800" dirty="0" err="1" smtClean="0"/>
              <a:t>psychology</a:t>
            </a:r>
            <a:r>
              <a:rPr lang="de-DE" sz="1800" dirty="0" smtClean="0"/>
              <a:t> </a:t>
            </a:r>
            <a:r>
              <a:rPr lang="de-DE" sz="1800" dirty="0" err="1" smtClean="0"/>
              <a:t>is</a:t>
            </a:r>
            <a:r>
              <a:rPr lang="de-DE" sz="1800" dirty="0" smtClean="0"/>
              <a:t> not </a:t>
            </a:r>
            <a:r>
              <a:rPr lang="de-DE" sz="1800" dirty="0" err="1" smtClean="0"/>
              <a:t>significantly</a:t>
            </a:r>
            <a:r>
              <a:rPr lang="de-DE" sz="1800" dirty="0" smtClean="0"/>
              <a:t> </a:t>
            </a:r>
            <a:r>
              <a:rPr lang="de-DE" sz="1800" dirty="0" err="1" smtClean="0"/>
              <a:t>higher</a:t>
            </a:r>
            <a:r>
              <a:rPr lang="de-DE" sz="1800" dirty="0" smtClean="0"/>
              <a:t> </a:t>
            </a:r>
            <a:r>
              <a:rPr lang="de-DE" sz="1800" dirty="0" err="1" smtClean="0"/>
              <a:t>than</a:t>
            </a:r>
            <a:r>
              <a:rPr lang="de-DE" sz="1800" dirty="0" smtClean="0"/>
              <a:t> in </a:t>
            </a:r>
            <a:r>
              <a:rPr lang="de-DE" sz="1800" dirty="0" err="1" smtClean="0"/>
              <a:t>other</a:t>
            </a:r>
            <a:r>
              <a:rPr lang="de-DE" sz="1800" dirty="0" smtClean="0"/>
              <a:t> </a:t>
            </a:r>
            <a:r>
              <a:rPr lang="de-DE" sz="1800" dirty="0" err="1" smtClean="0"/>
              <a:t>disciplines</a:t>
            </a:r>
            <a:endParaRPr lang="de-DE" sz="1800" dirty="0" smtClean="0"/>
          </a:p>
          <a:p>
            <a:pPr lvl="0">
              <a:buFont typeface="Wingdings" pitchFamily="2" charset="2"/>
              <a:buChar char="§"/>
            </a:pPr>
            <a:endParaRPr lang="de-DE" sz="1800" dirty="0"/>
          </a:p>
          <a:p>
            <a:pPr lvl="0">
              <a:buFont typeface="Wingdings" pitchFamily="2" charset="2"/>
              <a:buChar char="§"/>
            </a:pPr>
            <a:r>
              <a:rPr lang="de-DE" sz="1800" dirty="0" smtClean="0"/>
              <a:t>Over time </a:t>
            </a:r>
            <a:r>
              <a:rPr lang="de-DE" sz="1800" dirty="0" err="1" smtClean="0"/>
              <a:t>increase</a:t>
            </a:r>
            <a:r>
              <a:rPr lang="de-DE" sz="1800" dirty="0" smtClean="0"/>
              <a:t> </a:t>
            </a:r>
            <a:r>
              <a:rPr lang="de-DE" sz="1800" dirty="0" err="1"/>
              <a:t>of</a:t>
            </a:r>
            <a:r>
              <a:rPr lang="de-DE" sz="1800" dirty="0"/>
              <a:t> </a:t>
            </a:r>
            <a:r>
              <a:rPr lang="de-DE" sz="1800" dirty="0" err="1"/>
              <a:t>journal</a:t>
            </a:r>
            <a:r>
              <a:rPr lang="de-DE" sz="1800" dirty="0"/>
              <a:t> </a:t>
            </a:r>
            <a:r>
              <a:rPr lang="de-DE" sz="1800" dirty="0" err="1"/>
              <a:t>articles</a:t>
            </a:r>
            <a:r>
              <a:rPr lang="de-DE" sz="1800" dirty="0"/>
              <a:t> in Educational </a:t>
            </a:r>
            <a:r>
              <a:rPr lang="de-DE" sz="1800" dirty="0" err="1"/>
              <a:t>Sciences</a:t>
            </a:r>
            <a:r>
              <a:rPr lang="de-DE" sz="1800" dirty="0"/>
              <a:t> </a:t>
            </a:r>
            <a:r>
              <a:rPr lang="de-DE" sz="1800" dirty="0" smtClean="0"/>
              <a:t>  </a:t>
            </a:r>
            <a:r>
              <a:rPr lang="de-DE" sz="1800" dirty="0" err="1" smtClean="0"/>
              <a:t>and</a:t>
            </a:r>
            <a:r>
              <a:rPr lang="de-DE" sz="1800" dirty="0" smtClean="0"/>
              <a:t> </a:t>
            </a:r>
            <a:r>
              <a:rPr lang="de-DE" sz="1800" dirty="0"/>
              <a:t>in </a:t>
            </a:r>
            <a:r>
              <a:rPr lang="de-DE" sz="1800" dirty="0" err="1"/>
              <a:t>psychology</a:t>
            </a:r>
            <a:endParaRPr lang="de-DE" sz="1800" dirty="0"/>
          </a:p>
          <a:p>
            <a:pPr marL="0" indent="0">
              <a:buNone/>
            </a:pPr>
            <a:endParaRPr lang="de-DE" sz="2400" dirty="0" smtClean="0"/>
          </a:p>
          <a:p>
            <a:pPr marL="0" indent="0">
              <a:buNone/>
            </a:pPr>
            <a:endParaRPr lang="de-DE" sz="2400" dirty="0"/>
          </a:p>
        </p:txBody>
      </p:sp>
      <p:sp>
        <p:nvSpPr>
          <p:cNvPr id="2" name="Titel 1"/>
          <p:cNvSpPr>
            <a:spLocks noGrp="1"/>
          </p:cNvSpPr>
          <p:nvPr>
            <p:ph type="title"/>
          </p:nvPr>
        </p:nvSpPr>
        <p:spPr>
          <a:xfrm>
            <a:off x="1763688" y="205978"/>
            <a:ext cx="6923112" cy="857250"/>
          </a:xfrm>
        </p:spPr>
        <p:txBody>
          <a:bodyPr/>
          <a:lstStyle/>
          <a:p>
            <a:r>
              <a:rPr lang="de-DE" sz="2400" dirty="0"/>
              <a:t>2</a:t>
            </a:r>
            <a:r>
              <a:rPr lang="de-DE" sz="2400" dirty="0" smtClean="0"/>
              <a:t>. </a:t>
            </a:r>
            <a:r>
              <a:rPr lang="de-DE" sz="2400" dirty="0" err="1"/>
              <a:t>Activity</a:t>
            </a:r>
            <a:r>
              <a:rPr lang="de-DE" sz="2400" dirty="0"/>
              <a:t> in Core </a:t>
            </a:r>
            <a:r>
              <a:rPr lang="de-DE" sz="2400" dirty="0" err="1" smtClean="0"/>
              <a:t>Disciplines</a:t>
            </a:r>
            <a:r>
              <a:rPr lang="de-DE" sz="2400" dirty="0" smtClean="0"/>
              <a:t>: </a:t>
            </a:r>
            <a:br>
              <a:rPr lang="de-DE" sz="2400" dirty="0" smtClean="0"/>
            </a:br>
            <a:r>
              <a:rPr lang="de-DE" sz="2400" dirty="0" err="1" smtClean="0"/>
              <a:t>Findings</a:t>
            </a:r>
            <a:endParaRPr lang="de-DE" sz="2400" dirty="0"/>
          </a:p>
        </p:txBody>
      </p:sp>
      <p:sp>
        <p:nvSpPr>
          <p:cNvPr id="4" name="Inhaltsplatzhalter 3"/>
          <p:cNvSpPr>
            <a:spLocks noGrp="1"/>
          </p:cNvSpPr>
          <p:nvPr>
            <p:ph sz="half" idx="2"/>
          </p:nvPr>
        </p:nvSpPr>
        <p:spPr/>
        <p:txBody>
          <a:bodyPr/>
          <a:lstStyle/>
          <a:p>
            <a:pPr>
              <a:buFont typeface="Wingdings" pitchFamily="2" charset="2"/>
              <a:buChar char="§"/>
            </a:pPr>
            <a:endParaRPr lang="de-DE" sz="2000" dirty="0">
              <a:latin typeface="Calibri" pitchFamily="34" charset="0"/>
            </a:endParaRPr>
          </a:p>
          <a:p>
            <a:pPr marL="0" indent="0">
              <a:buNone/>
            </a:pPr>
            <a:endParaRPr lang="de-DE" sz="2000" dirty="0">
              <a:latin typeface="Calibri" pitchFamily="34" charset="0"/>
            </a:endParaRPr>
          </a:p>
          <a:p>
            <a:pPr>
              <a:buFont typeface="Wingdings" pitchFamily="2" charset="2"/>
              <a:buChar char="v"/>
              <a:defRPr/>
            </a:pPr>
            <a:endParaRPr lang="de-DE" sz="1400" dirty="0"/>
          </a:p>
          <a:p>
            <a:pPr marL="0" indent="0">
              <a:buNone/>
            </a:pPr>
            <a:endParaRPr lang="de-DE" sz="1400" dirty="0"/>
          </a:p>
        </p:txBody>
      </p:sp>
      <p:sp>
        <p:nvSpPr>
          <p:cNvPr id="16"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grpSp>
        <p:nvGrpSpPr>
          <p:cNvPr id="17" name="Gruppieren 16"/>
          <p:cNvGrpSpPr/>
          <p:nvPr/>
        </p:nvGrpSpPr>
        <p:grpSpPr>
          <a:xfrm>
            <a:off x="2627784" y="1059582"/>
            <a:ext cx="5619256" cy="3744416"/>
            <a:chOff x="4653108" y="1764532"/>
            <a:chExt cx="4314012" cy="2843423"/>
          </a:xfrm>
          <a:solidFill>
            <a:schemeClr val="bg1"/>
          </a:solidFill>
        </p:grpSpPr>
        <p:grpSp>
          <p:nvGrpSpPr>
            <p:cNvPr id="5" name="Gruppieren 4"/>
            <p:cNvGrpSpPr/>
            <p:nvPr/>
          </p:nvGrpSpPr>
          <p:grpSpPr>
            <a:xfrm>
              <a:off x="4653108" y="1764532"/>
              <a:ext cx="4248472" cy="2843423"/>
              <a:chOff x="4653108" y="1764532"/>
              <a:chExt cx="4248472" cy="2843423"/>
            </a:xfrm>
            <a:grpFill/>
          </p:grpSpPr>
          <p:graphicFrame>
            <p:nvGraphicFramePr>
              <p:cNvPr id="7" name="Diagramm 6"/>
              <p:cNvGraphicFramePr/>
              <p:nvPr>
                <p:extLst>
                  <p:ext uri="{D42A27DB-BD31-4B8C-83A1-F6EECF244321}">
                    <p14:modId xmlns:p14="http://schemas.microsoft.com/office/powerpoint/2010/main" val="4017965894"/>
                  </p:ext>
                </p:extLst>
              </p:nvPr>
            </p:nvGraphicFramePr>
            <p:xfrm>
              <a:off x="4653108" y="1764532"/>
              <a:ext cx="4248472" cy="2592288"/>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2"/>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179624" y="4373751"/>
                <a:ext cx="1480609" cy="21518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6660233" y="4407955"/>
                <a:ext cx="1076317" cy="14200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7809682" y="4407954"/>
                <a:ext cx="866775" cy="20000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Rechteck 7"/>
            <p:cNvSpPr/>
            <p:nvPr/>
          </p:nvSpPr>
          <p:spPr>
            <a:xfrm>
              <a:off x="4932041" y="1845725"/>
              <a:ext cx="4035079" cy="307777"/>
            </a:xfrm>
            <a:prstGeom prst="rect">
              <a:avLst/>
            </a:prstGeom>
            <a:grpFill/>
          </p:spPr>
          <p:txBody>
            <a:bodyPr wrap="none">
              <a:spAutoFit/>
            </a:bodyPr>
            <a:lstStyle/>
            <a:p>
              <a:pPr marL="0" indent="0">
                <a:buNone/>
                <a:defRPr/>
              </a:pPr>
              <a:r>
                <a:rPr lang="de-DE" sz="1400" dirty="0">
                  <a:latin typeface="Calibri" pitchFamily="34" charset="0"/>
                </a:rPr>
                <a:t>Share </a:t>
              </a:r>
              <a:r>
                <a:rPr lang="de-DE" sz="1400" dirty="0" err="1">
                  <a:latin typeface="Calibri" pitchFamily="34" charset="0"/>
                </a:rPr>
                <a:t>of</a:t>
              </a:r>
              <a:r>
                <a:rPr lang="de-DE" sz="1400" dirty="0">
                  <a:latin typeface="Calibri" pitchFamily="34" charset="0"/>
                </a:rPr>
                <a:t> </a:t>
              </a:r>
              <a:r>
                <a:rPr lang="de-DE" sz="1400" dirty="0" err="1">
                  <a:latin typeface="Calibri" pitchFamily="34" charset="0"/>
                </a:rPr>
                <a:t>journal</a:t>
              </a:r>
              <a:r>
                <a:rPr lang="de-DE" sz="1400" dirty="0">
                  <a:latin typeface="Calibri" pitchFamily="34" charset="0"/>
                </a:rPr>
                <a:t> </a:t>
              </a:r>
              <a:r>
                <a:rPr lang="de-DE" sz="1400" dirty="0" err="1">
                  <a:latin typeface="Calibri" pitchFamily="34" charset="0"/>
                </a:rPr>
                <a:t>articles</a:t>
              </a:r>
              <a:r>
                <a:rPr lang="de-DE" sz="1400" dirty="0">
                  <a:latin typeface="Calibri" pitchFamily="34" charset="0"/>
                </a:rPr>
                <a:t> in </a:t>
              </a:r>
              <a:r>
                <a:rPr lang="de-DE" sz="1400" dirty="0" err="1">
                  <a:latin typeface="Calibri" pitchFamily="34" charset="0"/>
                </a:rPr>
                <a:t>core</a:t>
              </a:r>
              <a:r>
                <a:rPr lang="de-DE" sz="1400" dirty="0">
                  <a:latin typeface="Calibri" pitchFamily="34" charset="0"/>
                </a:rPr>
                <a:t> </a:t>
              </a:r>
              <a:r>
                <a:rPr lang="de-DE" sz="1400" dirty="0" err="1" smtClean="0">
                  <a:latin typeface="Calibri" pitchFamily="34" charset="0"/>
                </a:rPr>
                <a:t>disciplines</a:t>
              </a:r>
              <a:r>
                <a:rPr lang="de-DE" sz="1400" dirty="0" smtClean="0">
                  <a:latin typeface="Calibri" pitchFamily="34" charset="0"/>
                </a:rPr>
                <a:t> </a:t>
              </a:r>
              <a:r>
                <a:rPr lang="de-DE" sz="1400" dirty="0" err="1" smtClean="0">
                  <a:latin typeface="Calibri" pitchFamily="34" charset="0"/>
                </a:rPr>
                <a:t>over</a:t>
              </a:r>
              <a:r>
                <a:rPr lang="de-DE" sz="1400" dirty="0" smtClean="0">
                  <a:latin typeface="Calibri" pitchFamily="34" charset="0"/>
                </a:rPr>
                <a:t> time </a:t>
              </a:r>
              <a:endParaRPr lang="de-DE" sz="1400" dirty="0">
                <a:latin typeface="Calibri" pitchFamily="34" charset="0"/>
              </a:endParaRPr>
            </a:p>
          </p:txBody>
        </p:sp>
      </p:grpSp>
    </p:spTree>
    <p:extLst>
      <p:ext uri="{BB962C8B-B14F-4D97-AF65-F5344CB8AC3E}">
        <p14:creationId xmlns:p14="http://schemas.microsoft.com/office/powerpoint/2010/main" val="60777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4" name="Shape 154"/>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56" name="Shape 156"/>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marL="0" lvl="0" indent="0" rtl="0">
              <a:spcBef>
                <a:spcPts val="0"/>
              </a:spcBef>
              <a:buNone/>
            </a:pPr>
            <a:r>
              <a:rPr lang="de" sz="2000" dirty="0"/>
              <a:t>3.1 </a:t>
            </a:r>
            <a:r>
              <a:rPr lang="de" sz="2000" dirty="0" smtClean="0"/>
              <a:t>Database and Technical </a:t>
            </a:r>
            <a:r>
              <a:rPr lang="de" sz="2000" dirty="0"/>
              <a:t>Background: </a:t>
            </a:r>
            <a:r>
              <a:rPr lang="de" sz="1800" dirty="0"/>
              <a:t>SOFISwiki</a:t>
            </a:r>
          </a:p>
        </p:txBody>
      </p:sp>
      <p:pic>
        <p:nvPicPr>
          <p:cNvPr id="157" name="Shape 157"/>
          <p:cNvPicPr preferRelativeResize="0"/>
          <p:nvPr/>
        </p:nvPicPr>
        <p:blipFill>
          <a:blip r:embed="rId4" cstate="email">
            <a:extLst>
              <a:ext uri="{28A0092B-C50C-407E-A947-70E740481C1C}">
                <a14:useLocalDpi xmlns:a14="http://schemas.microsoft.com/office/drawing/2010/main"/>
              </a:ext>
            </a:extLst>
          </a:blip>
          <a:stretch>
            <a:fillRect/>
          </a:stretch>
        </p:blipFill>
        <p:spPr>
          <a:xfrm>
            <a:off x="4891451" y="2816542"/>
            <a:ext cx="885899" cy="892200"/>
          </a:xfrm>
          <a:prstGeom prst="rect">
            <a:avLst/>
          </a:prstGeom>
        </p:spPr>
      </p:pic>
      <p:sp>
        <p:nvSpPr>
          <p:cNvPr id="158" name="Shape 158"/>
          <p:cNvSpPr txBox="1"/>
          <p:nvPr/>
        </p:nvSpPr>
        <p:spPr>
          <a:xfrm>
            <a:off x="4355976" y="2936142"/>
            <a:ext cx="4082700" cy="1363800"/>
          </a:xfrm>
          <a:prstGeom prst="rect">
            <a:avLst/>
          </a:prstGeom>
        </p:spPr>
        <p:txBody>
          <a:bodyPr lIns="91425" tIns="91425" rIns="91425" bIns="91425" anchor="t" anchorCtr="0">
            <a:noAutofit/>
          </a:bodyPr>
          <a:lstStyle/>
          <a:p>
            <a:pPr lvl="0" rtl="0">
              <a:lnSpc>
                <a:spcPct val="115000"/>
              </a:lnSpc>
              <a:spcBef>
                <a:spcPts val="0"/>
              </a:spcBef>
              <a:buNone/>
            </a:pPr>
            <a:r>
              <a:rPr lang="de" dirty="0">
                <a:solidFill>
                  <a:schemeClr val="dk1"/>
                </a:solidFill>
              </a:rPr>
              <a:t>                </a:t>
            </a:r>
          </a:p>
          <a:p>
            <a:pPr lvl="0" rtl="0">
              <a:lnSpc>
                <a:spcPct val="115000"/>
              </a:lnSpc>
              <a:spcBef>
                <a:spcPts val="0"/>
              </a:spcBef>
              <a:buNone/>
            </a:pPr>
            <a:endParaRPr dirty="0">
              <a:solidFill>
                <a:schemeClr val="dk1"/>
              </a:solidFill>
            </a:endParaRPr>
          </a:p>
          <a:p>
            <a:pPr marL="457200" lvl="0" indent="0" rtl="0">
              <a:lnSpc>
                <a:spcPct val="115000"/>
              </a:lnSpc>
              <a:spcBef>
                <a:spcPts val="0"/>
              </a:spcBef>
              <a:buNone/>
            </a:pPr>
            <a:r>
              <a:rPr lang="de" dirty="0">
                <a:solidFill>
                  <a:schemeClr val="dk1"/>
                </a:solidFill>
              </a:rPr>
              <a:t>	          is an extension to Mediawiki that enables quick semantic search and discovery of data in a Wiki system	</a:t>
            </a:r>
          </a:p>
        </p:txBody>
      </p:sp>
      <p:sp>
        <p:nvSpPr>
          <p:cNvPr id="159" name="Shape 159"/>
          <p:cNvSpPr txBox="1"/>
          <p:nvPr/>
        </p:nvSpPr>
        <p:spPr>
          <a:xfrm>
            <a:off x="4766101" y="2036887"/>
            <a:ext cx="4082700" cy="648599"/>
          </a:xfrm>
          <a:prstGeom prst="rect">
            <a:avLst/>
          </a:prstGeom>
        </p:spPr>
        <p:txBody>
          <a:bodyPr lIns="91425" tIns="91425" rIns="91425" bIns="91425" anchor="t" anchorCtr="0">
            <a:noAutofit/>
          </a:bodyPr>
          <a:lstStyle/>
          <a:p>
            <a:pPr>
              <a:spcBef>
                <a:spcPts val="0"/>
              </a:spcBef>
              <a:buNone/>
            </a:pPr>
            <a:r>
              <a:rPr lang="de" b="1" dirty="0">
                <a:solidFill>
                  <a:schemeClr val="dk1"/>
                </a:solidFill>
              </a:rPr>
              <a:t>SOFISwik</a:t>
            </a:r>
            <a:r>
              <a:rPr lang="de" dirty="0">
                <a:solidFill>
                  <a:schemeClr val="dk1"/>
                </a:solidFill>
              </a:rPr>
              <a:t>i is based on Semantic Mediawiki technology:</a:t>
            </a:r>
          </a:p>
        </p:txBody>
      </p:sp>
      <p:sp>
        <p:nvSpPr>
          <p:cNvPr id="13"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pic>
        <p:nvPicPr>
          <p:cNvPr id="3" name="Grafik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9552" y="1985366"/>
            <a:ext cx="4183285" cy="2452878"/>
          </a:xfrm>
          <a:prstGeom prst="rect">
            <a:avLst/>
          </a:prstGeom>
          <a:ln>
            <a:solidFill>
              <a:schemeClr val="bg2">
                <a:lumMod val="60000"/>
                <a:lumOff val="40000"/>
              </a:schemeClr>
            </a:solidFill>
          </a:ln>
        </p:spPr>
      </p:pic>
      <p:sp>
        <p:nvSpPr>
          <p:cNvPr id="4" name="Textfeld 3"/>
          <p:cNvSpPr txBox="1"/>
          <p:nvPr/>
        </p:nvSpPr>
        <p:spPr>
          <a:xfrm>
            <a:off x="5853526" y="3075806"/>
            <a:ext cx="2678914" cy="307777"/>
          </a:xfrm>
          <a:prstGeom prst="rect">
            <a:avLst/>
          </a:prstGeom>
          <a:noFill/>
        </p:spPr>
        <p:txBody>
          <a:bodyPr wrap="square" rtlCol="0">
            <a:spAutoFit/>
          </a:bodyPr>
          <a:lstStyle/>
          <a:p>
            <a:r>
              <a:rPr lang="de-DE" dirty="0">
                <a:solidFill>
                  <a:srgbClr val="FF6600"/>
                </a:solidFill>
              </a:rPr>
              <a:t>https://semantic-mediawiki.org/</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5" name="Shape 165"/>
          <p:cNvPicPr preferRelativeResize="0"/>
          <p:nvPr/>
        </p:nvPicPr>
        <p:blipFill>
          <a:blip r:embed="rId3" cstate="email">
            <a:extLst>
              <a:ext uri="{28A0092B-C50C-407E-A947-70E740481C1C}">
                <a14:useLocalDpi xmlns:a14="http://schemas.microsoft.com/office/drawing/2010/main"/>
              </a:ext>
            </a:extLst>
          </a:blip>
          <a:stretch>
            <a:fillRect/>
          </a:stretch>
        </p:blipFill>
        <p:spPr>
          <a:xfrm>
            <a:off x="1859512" y="983877"/>
            <a:ext cx="5016996" cy="3845458"/>
          </a:xfrm>
          <a:prstGeom prst="rect">
            <a:avLst/>
          </a:prstGeom>
          <a:noFill/>
          <a:ln>
            <a:noFill/>
          </a:ln>
        </p:spPr>
      </p:pic>
      <p:sp>
        <p:nvSpPr>
          <p:cNvPr id="166" name="Shape 166"/>
          <p:cNvSpPr txBox="1">
            <a:spLocks noGrp="1"/>
          </p:cNvSpPr>
          <p:nvPr>
            <p:ph type="title"/>
          </p:nvPr>
        </p:nvSpPr>
        <p:spPr>
          <a:xfrm>
            <a:off x="1907704" y="267494"/>
            <a:ext cx="4680520" cy="716383"/>
          </a:xfrm>
          <a:prstGeom prst="rect">
            <a:avLst/>
          </a:prstGeom>
        </p:spPr>
        <p:txBody>
          <a:bodyPr lIns="91425" tIns="91425" rIns="91425" bIns="91425" anchor="b" anchorCtr="0">
            <a:noAutofit/>
          </a:bodyPr>
          <a:lstStyle/>
          <a:p>
            <a:pPr lvl="0"/>
            <a:r>
              <a:rPr lang="de" sz="2000" dirty="0"/>
              <a:t>3.1 Database and Technical </a:t>
            </a:r>
            <a:r>
              <a:rPr lang="de" sz="2000" dirty="0" smtClean="0"/>
              <a:t>Background</a:t>
            </a:r>
            <a:r>
              <a:rPr lang="de" sz="2400" dirty="0" smtClean="0"/>
              <a:t>: </a:t>
            </a:r>
            <a:r>
              <a:rPr lang="de" sz="1800" dirty="0"/>
              <a:t>SOFISwiki</a:t>
            </a:r>
          </a:p>
        </p:txBody>
      </p:sp>
      <p:pic>
        <p:nvPicPr>
          <p:cNvPr id="169" name="Shape 169"/>
          <p:cNvPicPr preferRelativeResize="0"/>
          <p:nvPr/>
        </p:nvPicPr>
        <p:blipFill>
          <a:blip r:embed="rId4"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71" name="Shape 171"/>
          <p:cNvSpPr txBox="1"/>
          <p:nvPr/>
        </p:nvSpPr>
        <p:spPr>
          <a:xfrm rot="3026">
            <a:off x="395683" y="2738006"/>
            <a:ext cx="1363200" cy="337200"/>
          </a:xfrm>
          <a:prstGeom prst="rect">
            <a:avLst/>
          </a:prstGeom>
        </p:spPr>
        <p:txBody>
          <a:bodyPr lIns="91425" tIns="91425" rIns="91425" bIns="91425" anchor="t" anchorCtr="0">
            <a:noAutofit/>
          </a:bodyPr>
          <a:lstStyle/>
          <a:p>
            <a:pPr lvl="0" rtl="0">
              <a:spcBef>
                <a:spcPts val="0"/>
              </a:spcBef>
              <a:buNone/>
            </a:pPr>
            <a:r>
              <a:rPr lang="de" sz="1800" b="1" dirty="0">
                <a:solidFill>
                  <a:srgbClr val="980000"/>
                </a:solidFill>
              </a:rPr>
              <a:t>User View</a:t>
            </a:r>
          </a:p>
        </p:txBody>
      </p:sp>
      <p:sp>
        <p:nvSpPr>
          <p:cNvPr id="13"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164" name="Shape 164"/>
          <p:cNvPicPr preferRelativeResize="0"/>
          <p:nvPr/>
        </p:nvPicPr>
        <p:blipFill>
          <a:blip r:embed="rId3" cstate="email">
            <a:extLst>
              <a:ext uri="{28A0092B-C50C-407E-A947-70E740481C1C}">
                <a14:useLocalDpi xmlns:a14="http://schemas.microsoft.com/office/drawing/2010/main"/>
              </a:ext>
            </a:extLst>
          </a:blip>
          <a:stretch>
            <a:fillRect/>
          </a:stretch>
        </p:blipFill>
        <p:spPr>
          <a:xfrm>
            <a:off x="1475656" y="843558"/>
            <a:ext cx="6838693" cy="3947517"/>
          </a:xfrm>
          <a:prstGeom prst="rect">
            <a:avLst/>
          </a:prstGeom>
          <a:noFill/>
          <a:ln>
            <a:noFill/>
          </a:ln>
        </p:spPr>
      </p:pic>
      <p:sp>
        <p:nvSpPr>
          <p:cNvPr id="166" name="Shape 166"/>
          <p:cNvSpPr txBox="1">
            <a:spLocks noGrp="1"/>
          </p:cNvSpPr>
          <p:nvPr>
            <p:ph type="title"/>
          </p:nvPr>
        </p:nvSpPr>
        <p:spPr>
          <a:xfrm>
            <a:off x="1872514" y="339502"/>
            <a:ext cx="4546848" cy="577799"/>
          </a:xfrm>
          <a:prstGeom prst="rect">
            <a:avLst/>
          </a:prstGeom>
        </p:spPr>
        <p:txBody>
          <a:bodyPr lIns="91425" tIns="91425" rIns="91425" bIns="91425" anchor="b" anchorCtr="0">
            <a:noAutofit/>
          </a:bodyPr>
          <a:lstStyle/>
          <a:p>
            <a:pPr lvl="0"/>
            <a:r>
              <a:rPr lang="de" sz="2000" dirty="0"/>
              <a:t>3.1 Database and Technical </a:t>
            </a:r>
            <a:r>
              <a:rPr lang="de" sz="2000" dirty="0" smtClean="0"/>
              <a:t>Background</a:t>
            </a:r>
            <a:r>
              <a:rPr lang="de" sz="2400" dirty="0" smtClean="0"/>
              <a:t>: </a:t>
            </a:r>
            <a:r>
              <a:rPr lang="de" sz="1800" dirty="0"/>
              <a:t>SOFISwiki</a:t>
            </a:r>
          </a:p>
        </p:txBody>
      </p:sp>
      <p:pic>
        <p:nvPicPr>
          <p:cNvPr id="169" name="Shape 169"/>
          <p:cNvPicPr preferRelativeResize="0"/>
          <p:nvPr/>
        </p:nvPicPr>
        <p:blipFill>
          <a:blip r:embed="rId4"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72" name="Shape 172"/>
          <p:cNvSpPr txBox="1"/>
          <p:nvPr/>
        </p:nvSpPr>
        <p:spPr>
          <a:xfrm rot="2628">
            <a:off x="178773" y="2334480"/>
            <a:ext cx="1296513" cy="965673"/>
          </a:xfrm>
          <a:prstGeom prst="rect">
            <a:avLst/>
          </a:prstGeom>
        </p:spPr>
        <p:txBody>
          <a:bodyPr lIns="91425" tIns="91425" rIns="91425" bIns="91425" anchor="t" anchorCtr="0">
            <a:noAutofit/>
          </a:bodyPr>
          <a:lstStyle/>
          <a:p>
            <a:pPr lvl="0" rtl="0">
              <a:spcBef>
                <a:spcPts val="0"/>
              </a:spcBef>
              <a:buNone/>
            </a:pPr>
            <a:r>
              <a:rPr lang="de" sz="1800" b="1" dirty="0">
                <a:solidFill>
                  <a:srgbClr val="980000"/>
                </a:solidFill>
              </a:rPr>
              <a:t>Developer View</a:t>
            </a:r>
          </a:p>
        </p:txBody>
      </p:sp>
      <p:sp>
        <p:nvSpPr>
          <p:cNvPr id="13"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
        <p:nvSpPr>
          <p:cNvPr id="3" name="Rechteck 2"/>
          <p:cNvSpPr/>
          <p:nvPr/>
        </p:nvSpPr>
        <p:spPr>
          <a:xfrm>
            <a:off x="1907704" y="3032237"/>
            <a:ext cx="3168352" cy="216024"/>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09727128"/>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pic>
        <p:nvPicPr>
          <p:cNvPr id="2" name="Grafik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64678" y="2922050"/>
            <a:ext cx="2099810" cy="1401524"/>
          </a:xfrm>
          <a:prstGeom prst="rect">
            <a:avLst/>
          </a:prstGeom>
          <a:ln>
            <a:solidFill>
              <a:schemeClr val="bg1">
                <a:lumMod val="65000"/>
              </a:schemeClr>
            </a:solidFill>
          </a:ln>
        </p:spPr>
      </p:pic>
      <p:sp>
        <p:nvSpPr>
          <p:cNvPr id="178" name="Shape 178"/>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marL="0" lvl="0" indent="0" rtl="0">
              <a:spcBef>
                <a:spcPts val="0"/>
              </a:spcBef>
              <a:buNone/>
            </a:pPr>
            <a:r>
              <a:rPr lang="de" sz="2000" dirty="0"/>
              <a:t>3.1 Database and Technical Background: </a:t>
            </a:r>
            <a:r>
              <a:rPr lang="de" sz="1800" dirty="0"/>
              <a:t>Concept of Functionalities</a:t>
            </a:r>
          </a:p>
        </p:txBody>
      </p:sp>
      <p:pic>
        <p:nvPicPr>
          <p:cNvPr id="181" name="Shape 181"/>
          <p:cNvPicPr preferRelativeResize="0"/>
          <p:nvPr/>
        </p:nvPicPr>
        <p:blipFill>
          <a:blip r:embed="rId4"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pic>
        <p:nvPicPr>
          <p:cNvPr id="183" name="Shape 183"/>
          <p:cNvPicPr preferRelativeResize="0"/>
          <p:nvPr/>
        </p:nvPicPr>
        <p:blipFill>
          <a:blip r:embed="rId5" cstate="email">
            <a:extLst>
              <a:ext uri="{28A0092B-C50C-407E-A947-70E740481C1C}">
                <a14:useLocalDpi xmlns:a14="http://schemas.microsoft.com/office/drawing/2010/main"/>
              </a:ext>
            </a:extLst>
          </a:blip>
          <a:stretch>
            <a:fillRect/>
          </a:stretch>
        </p:blipFill>
        <p:spPr>
          <a:xfrm>
            <a:off x="5425525" y="1983100"/>
            <a:ext cx="564149" cy="512025"/>
          </a:xfrm>
          <a:prstGeom prst="rect">
            <a:avLst/>
          </a:prstGeom>
        </p:spPr>
      </p:pic>
      <p:sp>
        <p:nvSpPr>
          <p:cNvPr id="184" name="Shape 184"/>
          <p:cNvSpPr txBox="1"/>
          <p:nvPr/>
        </p:nvSpPr>
        <p:spPr>
          <a:xfrm>
            <a:off x="5373425" y="2495112"/>
            <a:ext cx="2314499" cy="1127700"/>
          </a:xfrm>
          <a:prstGeom prst="rect">
            <a:avLst/>
          </a:prstGeom>
        </p:spPr>
        <p:txBody>
          <a:bodyPr lIns="91425" tIns="91425" rIns="91425" bIns="91425" anchor="t" anchorCtr="0">
            <a:noAutofit/>
          </a:bodyPr>
          <a:lstStyle/>
          <a:p>
            <a:pPr lvl="0" rtl="0">
              <a:lnSpc>
                <a:spcPct val="115000"/>
              </a:lnSpc>
              <a:spcBef>
                <a:spcPts val="0"/>
              </a:spcBef>
              <a:buNone/>
            </a:pPr>
            <a:r>
              <a:rPr lang="de" b="1" dirty="0"/>
              <a:t>Semantic result formats:</a:t>
            </a:r>
          </a:p>
          <a:p>
            <a:pPr marL="457200" lvl="0" indent="-317500" rtl="0">
              <a:lnSpc>
                <a:spcPct val="115000"/>
              </a:lnSpc>
              <a:spcBef>
                <a:spcPts val="0"/>
              </a:spcBef>
              <a:buClr>
                <a:srgbClr val="000000"/>
              </a:buClr>
              <a:buSzPct val="100000"/>
              <a:buFont typeface="Arial"/>
              <a:buChar char="●"/>
            </a:pPr>
            <a:r>
              <a:rPr lang="de" dirty="0"/>
              <a:t>JqPlot</a:t>
            </a:r>
          </a:p>
          <a:p>
            <a:pPr marL="457200" lvl="0" indent="-317500" rtl="0">
              <a:lnSpc>
                <a:spcPct val="115000"/>
              </a:lnSpc>
              <a:spcBef>
                <a:spcPts val="0"/>
              </a:spcBef>
              <a:buClr>
                <a:srgbClr val="000000"/>
              </a:buClr>
              <a:buSzPct val="100000"/>
              <a:buFont typeface="Arial"/>
              <a:buChar char="●"/>
            </a:pPr>
            <a:r>
              <a:rPr lang="de" dirty="0"/>
              <a:t>Sparkline</a:t>
            </a:r>
          </a:p>
          <a:p>
            <a:pPr marL="457200" lvl="0" indent="-317500" rtl="0">
              <a:lnSpc>
                <a:spcPct val="115000"/>
              </a:lnSpc>
              <a:spcBef>
                <a:spcPts val="0"/>
              </a:spcBef>
              <a:buClr>
                <a:srgbClr val="000000"/>
              </a:buClr>
              <a:buSzPct val="100000"/>
              <a:buFont typeface="Arial"/>
              <a:buChar char="●"/>
            </a:pPr>
            <a:r>
              <a:rPr lang="de" dirty="0">
                <a:solidFill>
                  <a:schemeClr val="dk1"/>
                </a:solidFill>
              </a:rPr>
              <a:t>Tag cloud</a:t>
            </a:r>
          </a:p>
          <a:p>
            <a:pPr marL="457200" lvl="0" indent="-317500" rtl="0">
              <a:lnSpc>
                <a:spcPct val="115000"/>
              </a:lnSpc>
              <a:spcBef>
                <a:spcPts val="0"/>
              </a:spcBef>
              <a:buClr>
                <a:schemeClr val="dk1"/>
              </a:buClr>
              <a:buSzPct val="100000"/>
              <a:buFont typeface="Arial"/>
              <a:buChar char="●"/>
            </a:pPr>
            <a:r>
              <a:rPr lang="de" dirty="0">
                <a:solidFill>
                  <a:schemeClr val="dk1"/>
                </a:solidFill>
              </a:rPr>
              <a:t>D3</a:t>
            </a:r>
          </a:p>
          <a:p>
            <a:pPr marL="457200" lvl="0" indent="-317500" rtl="0">
              <a:lnSpc>
                <a:spcPct val="115000"/>
              </a:lnSpc>
              <a:spcBef>
                <a:spcPts val="0"/>
              </a:spcBef>
              <a:buClr>
                <a:schemeClr val="dk1"/>
              </a:buClr>
              <a:buSzPct val="100000"/>
              <a:buFont typeface="Arial"/>
              <a:buChar char="●"/>
            </a:pPr>
            <a:r>
              <a:rPr lang="de" dirty="0">
                <a:solidFill>
                  <a:schemeClr val="dk1"/>
                </a:solidFill>
              </a:rPr>
              <a:t>...</a:t>
            </a:r>
          </a:p>
        </p:txBody>
      </p:sp>
      <p:sp>
        <p:nvSpPr>
          <p:cNvPr id="185" name="Shape 185"/>
          <p:cNvSpPr txBox="1"/>
          <p:nvPr/>
        </p:nvSpPr>
        <p:spPr>
          <a:xfrm>
            <a:off x="457200" y="1930075"/>
            <a:ext cx="4268399" cy="1058999"/>
          </a:xfrm>
          <a:prstGeom prst="rect">
            <a:avLst/>
          </a:prstGeom>
        </p:spPr>
        <p:txBody>
          <a:bodyPr lIns="91425" tIns="91425" rIns="91425" bIns="91425" anchor="t" anchorCtr="0">
            <a:noAutofit/>
          </a:bodyPr>
          <a:lstStyle/>
          <a:p>
            <a:pPr marL="457200" lvl="0" indent="-317500" rtl="0">
              <a:lnSpc>
                <a:spcPct val="150000"/>
              </a:lnSpc>
              <a:spcBef>
                <a:spcPts val="0"/>
              </a:spcBef>
              <a:buClr>
                <a:srgbClr val="000000"/>
              </a:buClr>
              <a:buSzPct val="100000"/>
              <a:buFont typeface="Arial"/>
              <a:buChar char="●"/>
            </a:pPr>
            <a:r>
              <a:rPr lang="de" dirty="0">
                <a:solidFill>
                  <a:schemeClr val="dk1"/>
                </a:solidFill>
              </a:rPr>
              <a:t>Determine project status</a:t>
            </a:r>
            <a:r>
              <a:rPr lang="de" sz="1000" dirty="0">
                <a:solidFill>
                  <a:schemeClr val="dk1"/>
                </a:solidFill>
              </a:rPr>
              <a:t> </a:t>
            </a:r>
          </a:p>
          <a:p>
            <a:pPr marL="457200" lvl="0" indent="-317500" rtl="0">
              <a:lnSpc>
                <a:spcPct val="150000"/>
              </a:lnSpc>
              <a:spcBef>
                <a:spcPts val="0"/>
              </a:spcBef>
              <a:buClr>
                <a:srgbClr val="000000"/>
              </a:buClr>
              <a:buSzPct val="100000"/>
              <a:buFont typeface="Arial"/>
              <a:buChar char="●"/>
            </a:pPr>
            <a:r>
              <a:rPr lang="de" dirty="0"/>
              <a:t>Determine geographical area </a:t>
            </a:r>
          </a:p>
          <a:p>
            <a:pPr marL="457200" lvl="0" indent="-317500" rtl="0">
              <a:lnSpc>
                <a:spcPct val="150000"/>
              </a:lnSpc>
              <a:spcBef>
                <a:spcPts val="0"/>
              </a:spcBef>
              <a:buClr>
                <a:srgbClr val="000000"/>
              </a:buClr>
              <a:buSzPct val="100000"/>
              <a:buFont typeface="Arial"/>
              <a:buChar char="●"/>
            </a:pPr>
            <a:r>
              <a:rPr lang="de" dirty="0">
                <a:solidFill>
                  <a:schemeClr val="dk1"/>
                </a:solidFill>
              </a:rPr>
              <a:t>Determine default time period or a time </a:t>
            </a:r>
            <a:r>
              <a:rPr lang="de" dirty="0" smtClean="0">
                <a:solidFill>
                  <a:schemeClr val="dk1"/>
                </a:solidFill>
              </a:rPr>
              <a:t>slice</a:t>
            </a:r>
          </a:p>
          <a:p>
            <a:pPr marL="457200" indent="-317500">
              <a:lnSpc>
                <a:spcPct val="150000"/>
              </a:lnSpc>
              <a:buClr>
                <a:srgbClr val="000000"/>
              </a:buClr>
              <a:buSzPct val="100000"/>
              <a:buFont typeface="Arial"/>
              <a:buChar char="●"/>
            </a:pPr>
            <a:r>
              <a:rPr lang="de" dirty="0">
                <a:solidFill>
                  <a:schemeClr val="dk1"/>
                </a:solidFill>
              </a:rPr>
              <a:t>Choose indicator:</a:t>
            </a:r>
          </a:p>
          <a:p>
            <a:pPr marL="457200" lvl="0" indent="-317500" rtl="0">
              <a:lnSpc>
                <a:spcPct val="150000"/>
              </a:lnSpc>
              <a:spcBef>
                <a:spcPts val="0"/>
              </a:spcBef>
              <a:buClr>
                <a:srgbClr val="000000"/>
              </a:buClr>
              <a:buSzPct val="100000"/>
              <a:buFont typeface="Arial"/>
              <a:buChar char="●"/>
            </a:pPr>
            <a:endParaRPr lang="de" dirty="0">
              <a:solidFill>
                <a:schemeClr val="dk1"/>
              </a:solidFill>
            </a:endParaRPr>
          </a:p>
          <a:p>
            <a:pPr lvl="0" rtl="0">
              <a:lnSpc>
                <a:spcPct val="150000"/>
              </a:lnSpc>
              <a:spcBef>
                <a:spcPts val="0"/>
              </a:spcBef>
              <a:buNone/>
            </a:pPr>
            <a:endParaRPr b="1" dirty="0"/>
          </a:p>
        </p:txBody>
      </p:sp>
      <p:sp>
        <p:nvSpPr>
          <p:cNvPr id="186" name="Shape 186"/>
          <p:cNvSpPr/>
          <p:nvPr/>
        </p:nvSpPr>
        <p:spPr>
          <a:xfrm>
            <a:off x="4554300" y="1962750"/>
            <a:ext cx="836099" cy="2600099"/>
          </a:xfrm>
          <a:prstGeom prst="rightBrace">
            <a:avLst>
              <a:gd name="adj1" fmla="val 8333"/>
              <a:gd name="adj2" fmla="val 50000"/>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b="1"/>
          </a:p>
        </p:txBody>
      </p:sp>
      <p:sp>
        <p:nvSpPr>
          <p:cNvPr id="187" name="Shape 187"/>
          <p:cNvSpPr txBox="1"/>
          <p:nvPr/>
        </p:nvSpPr>
        <p:spPr>
          <a:xfrm>
            <a:off x="460750" y="3219822"/>
            <a:ext cx="3992999" cy="1345199"/>
          </a:xfrm>
          <a:prstGeom prst="rect">
            <a:avLst/>
          </a:prstGeom>
        </p:spPr>
        <p:txBody>
          <a:bodyPr lIns="91425" tIns="91425" rIns="91425" bIns="91425" anchor="t" anchorCtr="0">
            <a:noAutofit/>
          </a:bodyPr>
          <a:lstStyle/>
          <a:p>
            <a:pPr marL="914400" lvl="1" indent="-317500" rtl="0">
              <a:lnSpc>
                <a:spcPct val="150000"/>
              </a:lnSpc>
              <a:spcBef>
                <a:spcPts val="0"/>
              </a:spcBef>
              <a:buClr>
                <a:schemeClr val="dk1"/>
              </a:buClr>
              <a:buSzPct val="100000"/>
              <a:buFont typeface="Wingdings" panose="05000000000000000000" pitchFamily="2" charset="2"/>
              <a:buChar char="§"/>
            </a:pPr>
            <a:r>
              <a:rPr lang="de" dirty="0" smtClean="0">
                <a:solidFill>
                  <a:schemeClr val="accent6"/>
                </a:solidFill>
              </a:rPr>
              <a:t>Research </a:t>
            </a:r>
            <a:r>
              <a:rPr lang="de" dirty="0">
                <a:solidFill>
                  <a:schemeClr val="accent6"/>
                </a:solidFill>
              </a:rPr>
              <a:t>activity</a:t>
            </a:r>
          </a:p>
          <a:p>
            <a:pPr marL="914400" lvl="1" indent="-317500">
              <a:lnSpc>
                <a:spcPct val="150000"/>
              </a:lnSpc>
              <a:buClr>
                <a:schemeClr val="dk1"/>
              </a:buClr>
              <a:buSzPct val="100000"/>
              <a:buFont typeface="Wingdings" panose="05000000000000000000" pitchFamily="2" charset="2"/>
              <a:buChar char="§"/>
            </a:pPr>
            <a:r>
              <a:rPr lang="de" dirty="0">
                <a:solidFill>
                  <a:schemeClr val="accent6"/>
                </a:solidFill>
              </a:rPr>
              <a:t>Disciplinary </a:t>
            </a:r>
            <a:r>
              <a:rPr lang="de" dirty="0" smtClean="0">
                <a:solidFill>
                  <a:schemeClr val="accent6"/>
                </a:solidFill>
              </a:rPr>
              <a:t>area</a:t>
            </a:r>
          </a:p>
          <a:p>
            <a:pPr marL="914400" lvl="1" indent="-317500">
              <a:lnSpc>
                <a:spcPct val="150000"/>
              </a:lnSpc>
              <a:buClr>
                <a:schemeClr val="dk1"/>
              </a:buClr>
              <a:buSzPct val="100000"/>
              <a:buFont typeface="Wingdings" panose="05000000000000000000" pitchFamily="2" charset="2"/>
              <a:buChar char="§"/>
            </a:pPr>
            <a:r>
              <a:rPr lang="de" dirty="0">
                <a:solidFill>
                  <a:schemeClr val="accent6"/>
                </a:solidFill>
              </a:rPr>
              <a:t>Type of </a:t>
            </a:r>
            <a:r>
              <a:rPr lang="de" dirty="0" smtClean="0">
                <a:solidFill>
                  <a:schemeClr val="accent6"/>
                </a:solidFill>
              </a:rPr>
              <a:t>funding</a:t>
            </a:r>
          </a:p>
          <a:p>
            <a:pPr marL="914400" lvl="1" indent="-317500" rtl="0">
              <a:lnSpc>
                <a:spcPct val="150000"/>
              </a:lnSpc>
              <a:spcBef>
                <a:spcPts val="0"/>
              </a:spcBef>
              <a:buClr>
                <a:schemeClr val="dk1"/>
              </a:buClr>
              <a:buSzPct val="100000"/>
              <a:buFont typeface="Wingdings" panose="05000000000000000000" pitchFamily="2" charset="2"/>
              <a:buChar char="§"/>
            </a:pPr>
            <a:r>
              <a:rPr lang="de" dirty="0" smtClean="0">
                <a:solidFill>
                  <a:schemeClr val="accent6"/>
                </a:solidFill>
              </a:rPr>
              <a:t>Qualification</a:t>
            </a:r>
            <a:endParaRPr lang="de" dirty="0">
              <a:solidFill>
                <a:schemeClr val="accent6"/>
              </a:solidFill>
            </a:endParaRPr>
          </a:p>
          <a:p>
            <a:pPr>
              <a:spcBef>
                <a:spcPts val="0"/>
              </a:spcBef>
              <a:buNone/>
            </a:pPr>
            <a:endParaRPr dirty="0"/>
          </a:p>
        </p:txBody>
      </p:sp>
      <p:sp>
        <p:nvSpPr>
          <p:cNvPr id="188" name="Shape 188"/>
          <p:cNvSpPr txBox="1"/>
          <p:nvPr/>
        </p:nvSpPr>
        <p:spPr>
          <a:xfrm>
            <a:off x="3362825" y="2325475"/>
            <a:ext cx="1191475" cy="268200"/>
          </a:xfrm>
          <a:prstGeom prst="rect">
            <a:avLst/>
          </a:prstGeom>
        </p:spPr>
        <p:txBody>
          <a:bodyPr lIns="91425" tIns="91425" rIns="91425" bIns="91425" anchor="t" anchorCtr="0">
            <a:noAutofit/>
          </a:bodyPr>
          <a:lstStyle/>
          <a:p>
            <a:pPr>
              <a:spcBef>
                <a:spcPts val="0"/>
              </a:spcBef>
              <a:buNone/>
            </a:pPr>
            <a:r>
              <a:rPr lang="de" dirty="0">
                <a:solidFill>
                  <a:schemeClr val="accent6"/>
                </a:solidFill>
              </a:rPr>
              <a:t>(Germany)</a:t>
            </a:r>
          </a:p>
        </p:txBody>
      </p:sp>
      <p:sp>
        <p:nvSpPr>
          <p:cNvPr id="189" name="Shape 189"/>
          <p:cNvSpPr txBox="1"/>
          <p:nvPr/>
        </p:nvSpPr>
        <p:spPr>
          <a:xfrm>
            <a:off x="2915816" y="2014875"/>
            <a:ext cx="1944215" cy="268200"/>
          </a:xfrm>
          <a:prstGeom prst="rect">
            <a:avLst/>
          </a:prstGeom>
        </p:spPr>
        <p:txBody>
          <a:bodyPr lIns="91425" tIns="91425" rIns="91425" bIns="91425" anchor="t" anchorCtr="0">
            <a:noAutofit/>
          </a:bodyPr>
          <a:lstStyle/>
          <a:p>
            <a:pPr>
              <a:spcBef>
                <a:spcPts val="0"/>
              </a:spcBef>
              <a:buNone/>
            </a:pPr>
            <a:r>
              <a:rPr lang="de" dirty="0">
                <a:solidFill>
                  <a:schemeClr val="accent6"/>
                </a:solidFill>
              </a:rPr>
              <a:t>(completed  projects) </a:t>
            </a:r>
          </a:p>
        </p:txBody>
      </p:sp>
      <p:sp>
        <p:nvSpPr>
          <p:cNvPr id="17"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
        <p:nvSpPr>
          <p:cNvPr id="3" name="Textfeld 2"/>
          <p:cNvSpPr txBox="1"/>
          <p:nvPr/>
        </p:nvSpPr>
        <p:spPr>
          <a:xfrm>
            <a:off x="6784669" y="4299942"/>
            <a:ext cx="2395843" cy="153888"/>
          </a:xfrm>
          <a:prstGeom prst="rect">
            <a:avLst/>
          </a:prstGeom>
          <a:noFill/>
        </p:spPr>
        <p:txBody>
          <a:bodyPr wrap="square" rtlCol="0">
            <a:spAutoFit/>
          </a:bodyPr>
          <a:lstStyle/>
          <a:p>
            <a:pPr algn="ctr"/>
            <a:r>
              <a:rPr lang="de-DE" sz="400" dirty="0"/>
              <a:t>http://www.capinio.de/social-media-monitoring-optimierung/</a:t>
            </a:r>
          </a:p>
        </p:txBody>
      </p:sp>
    </p:spTree>
    <p:extLst>
      <p:ext uri="{BB962C8B-B14F-4D97-AF65-F5344CB8AC3E}">
        <p14:creationId xmlns:p14="http://schemas.microsoft.com/office/powerpoint/2010/main" val="160499707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p:bldP spid="188" grpId="0"/>
      <p:bldP spid="18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6" name="Shape 196"/>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98" name="Shape 198"/>
          <p:cNvSpPr txBox="1">
            <a:spLocks noGrp="1"/>
          </p:cNvSpPr>
          <p:nvPr>
            <p:ph type="body" idx="2"/>
          </p:nvPr>
        </p:nvSpPr>
        <p:spPr>
          <a:xfrm>
            <a:off x="467544" y="1707654"/>
            <a:ext cx="3600000" cy="1842120"/>
          </a:xfrm>
          <a:prstGeom prst="rect">
            <a:avLst/>
          </a:prstGeom>
        </p:spPr>
        <p:txBody>
          <a:bodyPr lIns="91425" tIns="91425" rIns="91425" bIns="91425" anchor="t" anchorCtr="0">
            <a:noAutofit/>
          </a:bodyPr>
          <a:lstStyle/>
          <a:p>
            <a:pPr lvl="0" rtl="0">
              <a:lnSpc>
                <a:spcPct val="115000"/>
              </a:lnSpc>
              <a:spcBef>
                <a:spcPts val="0"/>
              </a:spcBef>
              <a:spcAft>
                <a:spcPts val="200"/>
              </a:spcAft>
              <a:buNone/>
            </a:pPr>
            <a:r>
              <a:rPr lang="de" sz="1400" b="1" i="1" dirty="0"/>
              <a:t>Research </a:t>
            </a:r>
            <a:r>
              <a:rPr lang="de" sz="1400" b="1" i="1" dirty="0" smtClean="0"/>
              <a:t>activity</a:t>
            </a:r>
          </a:p>
          <a:p>
            <a:pPr lvl="0" rtl="0">
              <a:lnSpc>
                <a:spcPct val="115000"/>
              </a:lnSpc>
              <a:spcBef>
                <a:spcPts val="0"/>
              </a:spcBef>
              <a:spcAft>
                <a:spcPts val="200"/>
              </a:spcAft>
              <a:buNone/>
            </a:pPr>
            <a:r>
              <a:rPr lang="de" sz="1400" dirty="0" smtClean="0"/>
              <a:t>Number of achieved projects per </a:t>
            </a:r>
            <a:r>
              <a:rPr lang="de" dirty="0" smtClean="0"/>
              <a:t/>
            </a:r>
            <a:br>
              <a:rPr lang="de" dirty="0" smtClean="0"/>
            </a:br>
            <a:r>
              <a:rPr lang="de" sz="1400" dirty="0" smtClean="0"/>
              <a:t>year in the period from 1995 to 2009</a:t>
            </a:r>
          </a:p>
          <a:p>
            <a:pPr lvl="0" rtl="0">
              <a:lnSpc>
                <a:spcPct val="115000"/>
              </a:lnSpc>
              <a:spcBef>
                <a:spcPts val="0"/>
              </a:spcBef>
              <a:buNone/>
            </a:pPr>
            <a:endParaRPr sz="1400" dirty="0"/>
          </a:p>
          <a:p>
            <a:pPr lvl="0" rtl="0">
              <a:lnSpc>
                <a:spcPct val="115000"/>
              </a:lnSpc>
              <a:spcBef>
                <a:spcPts val="0"/>
              </a:spcBef>
            </a:pPr>
            <a:r>
              <a:rPr lang="de" sz="1400" b="1" dirty="0"/>
              <a:t>Visualisation </a:t>
            </a:r>
          </a:p>
          <a:p>
            <a:pPr lvl="0" rtl="0">
              <a:lnSpc>
                <a:spcPct val="115000"/>
              </a:lnSpc>
              <a:spcBef>
                <a:spcPts val="0"/>
              </a:spcBef>
              <a:buNone/>
            </a:pPr>
            <a:r>
              <a:rPr lang="de" sz="1400" dirty="0"/>
              <a:t>JqPlot Extension</a:t>
            </a:r>
          </a:p>
          <a:p>
            <a:pPr lvl="0" indent="457200" rtl="0">
              <a:lnSpc>
                <a:spcPct val="115000"/>
              </a:lnSpc>
              <a:spcBef>
                <a:spcPts val="0"/>
              </a:spcBef>
              <a:buNone/>
            </a:pPr>
            <a:r>
              <a:rPr lang="de" sz="1400" dirty="0"/>
              <a:t>	</a:t>
            </a:r>
          </a:p>
          <a:p>
            <a:pPr lvl="0" rtl="0">
              <a:lnSpc>
                <a:spcPct val="115000"/>
              </a:lnSpc>
              <a:spcBef>
                <a:spcPts val="0"/>
              </a:spcBef>
              <a:buNone/>
            </a:pPr>
            <a:r>
              <a:rPr lang="de" sz="1400" b="1" i="1" dirty="0"/>
              <a:t> </a:t>
            </a:r>
            <a:endParaRPr sz="1400" dirty="0"/>
          </a:p>
          <a:p>
            <a:pPr lvl="0" rtl="0">
              <a:lnSpc>
                <a:spcPct val="115000"/>
              </a:lnSpc>
              <a:spcBef>
                <a:spcPts val="0"/>
              </a:spcBef>
              <a:buNone/>
            </a:pPr>
            <a:endParaRPr sz="1400" dirty="0"/>
          </a:p>
          <a:p>
            <a:pPr lvl="0" rtl="0">
              <a:lnSpc>
                <a:spcPct val="115000"/>
              </a:lnSpc>
              <a:spcBef>
                <a:spcPts val="0"/>
              </a:spcBef>
              <a:buNone/>
            </a:pPr>
            <a:endParaRPr sz="1400" dirty="0"/>
          </a:p>
          <a:p>
            <a:pPr lvl="0" rtl="0">
              <a:lnSpc>
                <a:spcPct val="115000"/>
              </a:lnSpc>
              <a:spcBef>
                <a:spcPts val="0"/>
              </a:spcBef>
              <a:buNone/>
            </a:pPr>
            <a:r>
              <a:rPr lang="de" sz="1400" dirty="0"/>
              <a:t>            </a:t>
            </a:r>
          </a:p>
          <a:p>
            <a:pPr lvl="0" rtl="0">
              <a:lnSpc>
                <a:spcPct val="115000"/>
              </a:lnSpc>
              <a:spcBef>
                <a:spcPts val="0"/>
              </a:spcBef>
              <a:buNone/>
            </a:pPr>
            <a:endParaRPr sz="1400" dirty="0"/>
          </a:p>
          <a:p>
            <a:pPr lvl="0" rtl="0">
              <a:lnSpc>
                <a:spcPct val="115000"/>
              </a:lnSpc>
              <a:spcBef>
                <a:spcPts val="0"/>
              </a:spcBef>
              <a:buNone/>
            </a:pPr>
            <a:endParaRPr sz="1400" dirty="0"/>
          </a:p>
        </p:txBody>
      </p:sp>
      <p:sp>
        <p:nvSpPr>
          <p:cNvPr id="201" name="Shape 201"/>
          <p:cNvSpPr txBox="1">
            <a:spLocks noGrp="1"/>
          </p:cNvSpPr>
          <p:nvPr>
            <p:ph type="title"/>
          </p:nvPr>
        </p:nvSpPr>
        <p:spPr>
          <a:xfrm>
            <a:off x="461474" y="1059582"/>
            <a:ext cx="8229600" cy="577799"/>
          </a:xfrm>
          <a:prstGeom prst="rect">
            <a:avLst/>
          </a:prstGeom>
        </p:spPr>
        <p:txBody>
          <a:bodyPr lIns="91425" tIns="91425" rIns="91425" bIns="91425" anchor="b" anchorCtr="0">
            <a:noAutofit/>
          </a:bodyPr>
          <a:lstStyle/>
          <a:p>
            <a:pPr marL="0" lvl="0" indent="0" rtl="0">
              <a:spcBef>
                <a:spcPts val="0"/>
              </a:spcBef>
              <a:buNone/>
            </a:pPr>
            <a:r>
              <a:rPr lang="de" sz="2000" dirty="0" smtClean="0"/>
              <a:t>3.2 Visualisation </a:t>
            </a:r>
            <a:r>
              <a:rPr lang="de" sz="2000" dirty="0"/>
              <a:t>of Indicators</a:t>
            </a:r>
          </a:p>
        </p:txBody>
      </p:sp>
      <p:sp>
        <p:nvSpPr>
          <p:cNvPr id="13"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grpSp>
        <p:nvGrpSpPr>
          <p:cNvPr id="2" name="Gruppieren 1"/>
          <p:cNvGrpSpPr/>
          <p:nvPr/>
        </p:nvGrpSpPr>
        <p:grpSpPr>
          <a:xfrm>
            <a:off x="3635896" y="1808786"/>
            <a:ext cx="5295303" cy="2682661"/>
            <a:chOff x="3819925" y="1809750"/>
            <a:chExt cx="5295303" cy="2682661"/>
          </a:xfrm>
        </p:grpSpPr>
        <p:pic>
          <p:nvPicPr>
            <p:cNvPr id="199" name="Shape 199"/>
            <p:cNvPicPr preferRelativeResize="0"/>
            <p:nvPr/>
          </p:nvPicPr>
          <p:blipFill>
            <a:blip r:embed="rId4" cstate="email">
              <a:extLst>
                <a:ext uri="{28A0092B-C50C-407E-A947-70E740481C1C}">
                  <a14:useLocalDpi xmlns:a14="http://schemas.microsoft.com/office/drawing/2010/main"/>
                </a:ext>
              </a:extLst>
            </a:blip>
            <a:stretch>
              <a:fillRect/>
            </a:stretch>
          </p:blipFill>
          <p:spPr>
            <a:xfrm>
              <a:off x="3819925" y="1809750"/>
              <a:ext cx="4443775" cy="2682661"/>
            </a:xfrm>
            <a:prstGeom prst="rect">
              <a:avLst/>
            </a:prstGeom>
          </p:spPr>
        </p:pic>
        <p:sp>
          <p:nvSpPr>
            <p:cNvPr id="200" name="Shape 200"/>
            <p:cNvSpPr txBox="1"/>
            <p:nvPr/>
          </p:nvSpPr>
          <p:spPr>
            <a:xfrm>
              <a:off x="7524328" y="3126010"/>
              <a:ext cx="1590900" cy="885900"/>
            </a:xfrm>
            <a:prstGeom prst="rect">
              <a:avLst/>
            </a:prstGeom>
          </p:spPr>
          <p:txBody>
            <a:bodyPr lIns="91425" tIns="91425" rIns="91425" bIns="91425" anchor="t" anchorCtr="0">
              <a:noAutofit/>
            </a:bodyPr>
            <a:lstStyle/>
            <a:p>
              <a:pPr marL="0" lvl="0" indent="0" algn="ctr" rtl="0">
                <a:lnSpc>
                  <a:spcPct val="115000"/>
                </a:lnSpc>
                <a:spcBef>
                  <a:spcPts val="600"/>
                </a:spcBef>
                <a:buClr>
                  <a:schemeClr val="dk1"/>
                </a:buClr>
                <a:buSzPct val="78571"/>
                <a:buFont typeface="Arial"/>
                <a:buNone/>
              </a:pPr>
              <a:r>
                <a:rPr lang="de" b="1" dirty="0">
                  <a:solidFill>
                    <a:srgbClr val="980000"/>
                  </a:solidFill>
                </a:rPr>
                <a:t>The project scope was highest in 2006	</a:t>
              </a:r>
            </a:p>
            <a:p>
              <a:pPr lvl="0" rtl="0">
                <a:lnSpc>
                  <a:spcPct val="115000"/>
                </a:lnSpc>
                <a:spcBef>
                  <a:spcPts val="600"/>
                </a:spcBef>
                <a:buClr>
                  <a:schemeClr val="dk1"/>
                </a:buClr>
                <a:buSzPct val="78571"/>
                <a:buFont typeface="Arial"/>
                <a:buNone/>
              </a:pPr>
              <a:r>
                <a:rPr lang="de" b="1" i="1" dirty="0">
                  <a:solidFill>
                    <a:schemeClr val="dk1"/>
                  </a:solidFill>
                </a:rPr>
                <a:t> </a:t>
              </a:r>
            </a:p>
          </p:txBody>
        </p:sp>
        <p:sp>
          <p:nvSpPr>
            <p:cNvPr id="5" name="Nach rechts gekrümmter Pfeil 4"/>
            <p:cNvSpPr/>
            <p:nvPr/>
          </p:nvSpPr>
          <p:spPr>
            <a:xfrm rot="10391315">
              <a:off x="8273395" y="2290180"/>
              <a:ext cx="492990" cy="941399"/>
            </a:xfrm>
            <a:prstGeom prst="curvedRightArrow">
              <a:avLst>
                <a:gd name="adj1" fmla="val 20061"/>
                <a:gd name="adj2" fmla="val 50000"/>
                <a:gd name="adj3" fmla="val 31917"/>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1835696" y="412426"/>
            <a:ext cx="8229600" cy="577799"/>
          </a:xfrm>
          <a:prstGeom prst="rect">
            <a:avLst/>
          </a:prstGeom>
        </p:spPr>
        <p:txBody>
          <a:bodyPr lIns="91425" tIns="91425" rIns="91425" bIns="91425" anchor="b" anchorCtr="0">
            <a:noAutofit/>
          </a:bodyPr>
          <a:lstStyle/>
          <a:p>
            <a:pPr lvl="0" rtl="0">
              <a:spcBef>
                <a:spcPts val="0"/>
              </a:spcBef>
              <a:buNone/>
            </a:pPr>
            <a:r>
              <a:rPr lang="de" sz="2000" dirty="0" smtClean="0"/>
              <a:t>3.2 Visualisation </a:t>
            </a:r>
            <a:r>
              <a:rPr lang="de" sz="2000" dirty="0"/>
              <a:t>of Indicators</a:t>
            </a:r>
          </a:p>
        </p:txBody>
      </p:sp>
      <p:pic>
        <p:nvPicPr>
          <p:cNvPr id="210" name="Shape 210"/>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212" name="Shape 212"/>
          <p:cNvSpPr txBox="1">
            <a:spLocks noGrp="1"/>
          </p:cNvSpPr>
          <p:nvPr>
            <p:ph type="body" idx="2"/>
          </p:nvPr>
        </p:nvSpPr>
        <p:spPr>
          <a:xfrm>
            <a:off x="515251" y="1203598"/>
            <a:ext cx="4344781" cy="3405352"/>
          </a:xfrm>
          <a:prstGeom prst="rect">
            <a:avLst/>
          </a:prstGeom>
        </p:spPr>
        <p:txBody>
          <a:bodyPr lIns="91425" tIns="91425" rIns="91425" bIns="91425" anchor="t" anchorCtr="0">
            <a:noAutofit/>
          </a:bodyPr>
          <a:lstStyle/>
          <a:p>
            <a:pPr lvl="0" rtl="0">
              <a:lnSpc>
                <a:spcPct val="150000"/>
              </a:lnSpc>
              <a:spcBef>
                <a:spcPts val="0"/>
              </a:spcBef>
              <a:buNone/>
            </a:pPr>
            <a:r>
              <a:rPr lang="de" sz="1400" b="1" i="1" dirty="0"/>
              <a:t>Disciplinary </a:t>
            </a:r>
            <a:r>
              <a:rPr lang="de" sz="1400" b="1" i="1" dirty="0" smtClean="0"/>
              <a:t>area</a:t>
            </a:r>
            <a:br>
              <a:rPr lang="de" sz="1400" b="1" i="1" dirty="0" smtClean="0"/>
            </a:br>
            <a:r>
              <a:rPr lang="de" sz="1400" dirty="0" smtClean="0"/>
              <a:t>Relates </a:t>
            </a:r>
            <a:r>
              <a:rPr lang="de" sz="1400" dirty="0"/>
              <a:t>projects to one of 12 disciplines or research </a:t>
            </a:r>
          </a:p>
          <a:p>
            <a:pPr lvl="0" rtl="0">
              <a:lnSpc>
                <a:spcPct val="115000"/>
              </a:lnSpc>
              <a:spcBef>
                <a:spcPts val="0"/>
              </a:spcBef>
              <a:buNone/>
            </a:pPr>
            <a:r>
              <a:rPr lang="de" sz="1400" dirty="0"/>
              <a:t>fields based on the Social Sciences classification:</a:t>
            </a:r>
          </a:p>
          <a:p>
            <a:pPr lvl="0" rtl="0">
              <a:spcBef>
                <a:spcPts val="0"/>
              </a:spcBef>
              <a:buNone/>
            </a:pPr>
            <a:r>
              <a:rPr lang="de" sz="1400" dirty="0"/>
              <a:t>    </a:t>
            </a:r>
            <a:r>
              <a:rPr lang="de" sz="1400" dirty="0">
                <a:solidFill>
                  <a:srgbClr val="434343"/>
                </a:solidFill>
              </a:rPr>
              <a:t>Sociology, Population Science, Political Science, </a:t>
            </a:r>
          </a:p>
          <a:p>
            <a:pPr lvl="0" rtl="0">
              <a:spcBef>
                <a:spcPts val="0"/>
              </a:spcBef>
              <a:buNone/>
            </a:pPr>
            <a:r>
              <a:rPr lang="de" sz="1400" dirty="0">
                <a:solidFill>
                  <a:srgbClr val="434343"/>
                </a:solidFill>
              </a:rPr>
              <a:t>    Education, Psychology, Communication Sciences, </a:t>
            </a:r>
          </a:p>
          <a:p>
            <a:pPr lvl="0" rtl="0">
              <a:spcBef>
                <a:spcPts val="0"/>
              </a:spcBef>
              <a:buClr>
                <a:srgbClr val="000000"/>
              </a:buClr>
              <a:buSzPct val="78571"/>
              <a:buFont typeface="Arial"/>
              <a:buNone/>
            </a:pPr>
            <a:r>
              <a:rPr lang="de" sz="1400" dirty="0">
                <a:solidFill>
                  <a:srgbClr val="434343"/>
                </a:solidFill>
              </a:rPr>
              <a:t>    Economics etc.</a:t>
            </a:r>
          </a:p>
          <a:p>
            <a:pPr lvl="0" rtl="0">
              <a:spcBef>
                <a:spcPts val="0"/>
              </a:spcBef>
              <a:buNone/>
            </a:pPr>
            <a:endParaRPr sz="1400" dirty="0">
              <a:latin typeface="Times New Roman"/>
              <a:ea typeface="Times New Roman"/>
              <a:cs typeface="Times New Roman"/>
              <a:sym typeface="Times New Roman"/>
            </a:endParaRPr>
          </a:p>
          <a:p>
            <a:pPr lvl="0" rtl="0">
              <a:lnSpc>
                <a:spcPct val="115000"/>
              </a:lnSpc>
              <a:spcBef>
                <a:spcPts val="600"/>
              </a:spcBef>
              <a:spcAft>
                <a:spcPts val="0"/>
              </a:spcAft>
              <a:buNone/>
            </a:pPr>
            <a:r>
              <a:rPr lang="de" sz="1400" b="1" dirty="0"/>
              <a:t>Visualisation </a:t>
            </a:r>
          </a:p>
          <a:p>
            <a:pPr lvl="0" rtl="0">
              <a:lnSpc>
                <a:spcPct val="100000"/>
              </a:lnSpc>
              <a:spcBef>
                <a:spcPts val="600"/>
              </a:spcBef>
              <a:spcAft>
                <a:spcPts val="0"/>
              </a:spcAft>
              <a:buNone/>
            </a:pPr>
            <a:r>
              <a:rPr lang="de" sz="1400" dirty="0"/>
              <a:t>Tag cloud Extension </a:t>
            </a:r>
            <a:br>
              <a:rPr lang="de" sz="1400" dirty="0"/>
            </a:br>
            <a:r>
              <a:rPr lang="de" sz="1400" dirty="0"/>
              <a:t>(above: wordcloud, below: sphere widget)</a:t>
            </a:r>
          </a:p>
          <a:p>
            <a:pPr lvl="0" rtl="0">
              <a:lnSpc>
                <a:spcPct val="115000"/>
              </a:lnSpc>
              <a:spcBef>
                <a:spcPts val="0"/>
              </a:spcBef>
              <a:buNone/>
            </a:pPr>
            <a:endParaRPr sz="1400" b="1" dirty="0">
              <a:solidFill>
                <a:srgbClr val="980000"/>
              </a:solidFill>
            </a:endParaRPr>
          </a:p>
          <a:p>
            <a:pPr marL="457200" lvl="0" indent="0" rtl="0">
              <a:lnSpc>
                <a:spcPct val="115000"/>
              </a:lnSpc>
              <a:spcBef>
                <a:spcPts val="0"/>
              </a:spcBef>
              <a:buNone/>
            </a:pPr>
            <a:endParaRPr sz="1400" b="1" dirty="0">
              <a:solidFill>
                <a:srgbClr val="980000"/>
              </a:solidFill>
            </a:endParaRPr>
          </a:p>
        </p:txBody>
      </p:sp>
      <p:sp>
        <p:nvSpPr>
          <p:cNvPr id="213" name="Shape 213"/>
          <p:cNvSpPr txBox="1"/>
          <p:nvPr/>
        </p:nvSpPr>
        <p:spPr>
          <a:xfrm>
            <a:off x="7331350" y="2570086"/>
            <a:ext cx="1741500" cy="1225800"/>
          </a:xfrm>
          <a:prstGeom prst="rect">
            <a:avLst/>
          </a:prstGeom>
        </p:spPr>
        <p:txBody>
          <a:bodyPr lIns="91425" tIns="91425" rIns="91425" bIns="91425" anchor="t" anchorCtr="0">
            <a:noAutofit/>
          </a:bodyPr>
          <a:lstStyle/>
          <a:p>
            <a:pPr marL="0" lvl="0" indent="0" algn="ctr" rtl="0">
              <a:lnSpc>
                <a:spcPct val="115000"/>
              </a:lnSpc>
              <a:spcBef>
                <a:spcPts val="600"/>
              </a:spcBef>
              <a:buClr>
                <a:schemeClr val="dk1"/>
              </a:buClr>
              <a:buSzPct val="78571"/>
              <a:buFont typeface="Arial"/>
              <a:buNone/>
            </a:pPr>
            <a:r>
              <a:rPr lang="de" b="1" dirty="0">
                <a:solidFill>
                  <a:srgbClr val="980000"/>
                </a:solidFill>
              </a:rPr>
              <a:t>from 1995 to 2009 “Education” is the most frequent discipline</a:t>
            </a:r>
          </a:p>
          <a:p>
            <a:pPr lvl="0" rtl="0">
              <a:spcBef>
                <a:spcPts val="0"/>
              </a:spcBef>
              <a:buNone/>
            </a:pPr>
            <a:endParaRPr b="1" dirty="0">
              <a:solidFill>
                <a:srgbClr val="980000"/>
              </a:solidFill>
            </a:endParaRPr>
          </a:p>
        </p:txBody>
      </p:sp>
      <p:sp>
        <p:nvSpPr>
          <p:cNvPr id="214" name="Shape 214"/>
          <p:cNvSpPr txBox="1"/>
          <p:nvPr/>
        </p:nvSpPr>
        <p:spPr>
          <a:xfrm>
            <a:off x="4404850" y="1978250"/>
            <a:ext cx="4510499" cy="2509499"/>
          </a:xfrm>
          <a:prstGeom prst="rect">
            <a:avLst/>
          </a:prstGeom>
        </p:spPr>
        <p:txBody>
          <a:bodyPr lIns="91425" tIns="91425" rIns="91425" bIns="91425" anchor="t" anchorCtr="0">
            <a:noAutofit/>
          </a:bodyPr>
          <a:lstStyle/>
          <a:p>
            <a:pPr>
              <a:spcBef>
                <a:spcPts val="0"/>
              </a:spcBef>
              <a:buNone/>
            </a:pPr>
            <a:endParaRPr/>
          </a:p>
        </p:txBody>
      </p:sp>
      <p:pic>
        <p:nvPicPr>
          <p:cNvPr id="215" name="Shape 215"/>
          <p:cNvPicPr preferRelativeResize="0"/>
          <p:nvPr/>
        </p:nvPicPr>
        <p:blipFill rotWithShape="1">
          <a:blip r:embed="rId4" cstate="email">
            <a:extLst>
              <a:ext uri="{28A0092B-C50C-407E-A947-70E740481C1C}">
                <a14:useLocalDpi xmlns:a14="http://schemas.microsoft.com/office/drawing/2010/main"/>
              </a:ext>
            </a:extLst>
          </a:blip>
          <a:srcRect/>
          <a:stretch/>
        </p:blipFill>
        <p:spPr>
          <a:xfrm>
            <a:off x="5332175" y="3147814"/>
            <a:ext cx="2022675" cy="1656184"/>
          </a:xfrm>
          <a:prstGeom prst="rect">
            <a:avLst/>
          </a:prstGeom>
        </p:spPr>
      </p:pic>
      <p:pic>
        <p:nvPicPr>
          <p:cNvPr id="216" name="Shape 216"/>
          <p:cNvPicPr preferRelativeResize="0"/>
          <p:nvPr/>
        </p:nvPicPr>
        <p:blipFill rotWithShape="1">
          <a:blip r:embed="rId5" cstate="email">
            <a:extLst>
              <a:ext uri="{28A0092B-C50C-407E-A947-70E740481C1C}">
                <a14:useLocalDpi xmlns:a14="http://schemas.microsoft.com/office/drawing/2010/main"/>
              </a:ext>
            </a:extLst>
          </a:blip>
          <a:srcRect/>
          <a:stretch/>
        </p:blipFill>
        <p:spPr>
          <a:xfrm>
            <a:off x="5332175" y="1339482"/>
            <a:ext cx="2022675" cy="1736323"/>
          </a:xfrm>
          <a:prstGeom prst="rect">
            <a:avLst/>
          </a:prstGeom>
        </p:spPr>
      </p:pic>
      <p:sp>
        <p:nvSpPr>
          <p:cNvPr id="14"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16"/>
                                        </p:tgtEl>
                                      </p:cBhvr>
                                      <p:by x="150000" y="150000"/>
                                    </p:animScale>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21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pic>
        <p:nvPicPr>
          <p:cNvPr id="4" name="Grafik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08982" y="2994664"/>
            <a:ext cx="1779042" cy="1770468"/>
          </a:xfrm>
          <a:prstGeom prst="rect">
            <a:avLst/>
          </a:prstGeom>
        </p:spPr>
      </p:pic>
      <p:pic>
        <p:nvPicPr>
          <p:cNvPr id="223" name="Shape 223"/>
          <p:cNvPicPr preferRelativeResize="0"/>
          <p:nvPr/>
        </p:nvPicPr>
        <p:blipFill>
          <a:blip r:embed="rId4"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229" name="Shape 229"/>
          <p:cNvSpPr txBox="1">
            <a:spLocks noGrp="1"/>
          </p:cNvSpPr>
          <p:nvPr>
            <p:ph type="body" idx="2"/>
          </p:nvPr>
        </p:nvSpPr>
        <p:spPr>
          <a:xfrm>
            <a:off x="457200" y="1809750"/>
            <a:ext cx="2974500" cy="2368199"/>
          </a:xfrm>
          <a:prstGeom prst="rect">
            <a:avLst/>
          </a:prstGeom>
        </p:spPr>
        <p:txBody>
          <a:bodyPr lIns="91425" tIns="91425" rIns="91425" bIns="91425" anchor="t" anchorCtr="0">
            <a:noAutofit/>
          </a:bodyPr>
          <a:lstStyle/>
          <a:p>
            <a:pPr lvl="0" rtl="0">
              <a:lnSpc>
                <a:spcPct val="115000"/>
              </a:lnSpc>
              <a:spcBef>
                <a:spcPts val="0"/>
              </a:spcBef>
              <a:spcAft>
                <a:spcPts val="200"/>
              </a:spcAft>
              <a:buNone/>
            </a:pPr>
            <a:r>
              <a:rPr lang="de" sz="1400" b="1" i="1" dirty="0"/>
              <a:t>Type of funding </a:t>
            </a:r>
          </a:p>
          <a:p>
            <a:pPr lvl="0" rtl="0">
              <a:lnSpc>
                <a:spcPct val="115000"/>
              </a:lnSpc>
              <a:spcBef>
                <a:spcPts val="0"/>
              </a:spcBef>
              <a:spcAft>
                <a:spcPts val="200"/>
              </a:spcAft>
              <a:buNone/>
            </a:pPr>
            <a:r>
              <a:rPr lang="de" sz="1400" dirty="0"/>
              <a:t>Distinguishes between:</a:t>
            </a:r>
          </a:p>
          <a:p>
            <a:pPr marL="457200" lvl="0" indent="-317500" rtl="0">
              <a:spcBef>
                <a:spcPts val="0"/>
              </a:spcBef>
              <a:buClr>
                <a:schemeClr val="dk1"/>
              </a:buClr>
              <a:buSzPct val="100000"/>
              <a:buFont typeface="Arial"/>
              <a:buChar char="●"/>
            </a:pPr>
            <a:r>
              <a:rPr lang="de" sz="1400" dirty="0"/>
              <a:t>In-house projects</a:t>
            </a:r>
          </a:p>
          <a:p>
            <a:pPr marL="457200" lvl="0" indent="-317500" rtl="0">
              <a:spcBef>
                <a:spcPts val="0"/>
              </a:spcBef>
              <a:buClr>
                <a:schemeClr val="dk1"/>
              </a:buClr>
              <a:buSzPct val="100000"/>
              <a:buFont typeface="Arial"/>
              <a:buChar char="●"/>
            </a:pPr>
            <a:r>
              <a:rPr lang="de" sz="1400" dirty="0"/>
              <a:t>Third-party funded reasearch</a:t>
            </a:r>
          </a:p>
          <a:p>
            <a:pPr marL="457200" lvl="0" indent="-317500" rtl="0">
              <a:spcBef>
                <a:spcPts val="0"/>
              </a:spcBef>
              <a:buClr>
                <a:schemeClr val="dk1"/>
              </a:buClr>
              <a:buSzPct val="100000"/>
              <a:buFont typeface="Arial"/>
              <a:buChar char="●"/>
            </a:pPr>
            <a:r>
              <a:rPr lang="de" sz="1400" dirty="0"/>
              <a:t>Contract research </a:t>
            </a:r>
          </a:p>
          <a:p>
            <a:pPr marL="457200" lvl="0" indent="0" rtl="0">
              <a:spcBef>
                <a:spcPts val="0"/>
              </a:spcBef>
              <a:buNone/>
            </a:pPr>
            <a:endParaRPr sz="1400" dirty="0"/>
          </a:p>
          <a:p>
            <a:pPr lvl="0" rtl="0">
              <a:spcBef>
                <a:spcPts val="0"/>
              </a:spcBef>
              <a:spcAft>
                <a:spcPts val="600"/>
              </a:spcAft>
              <a:buNone/>
            </a:pPr>
            <a:r>
              <a:rPr lang="de" sz="1400" b="1" dirty="0"/>
              <a:t>Visualisation 1</a:t>
            </a:r>
          </a:p>
          <a:p>
            <a:pPr lvl="0" rtl="0">
              <a:lnSpc>
                <a:spcPct val="115000"/>
              </a:lnSpc>
              <a:spcBef>
                <a:spcPts val="0"/>
              </a:spcBef>
              <a:buNone/>
            </a:pPr>
            <a:r>
              <a:rPr lang="de" sz="1400" dirty="0"/>
              <a:t>D3: bubble chart and treemap</a:t>
            </a:r>
          </a:p>
          <a:p>
            <a:pPr lvl="0" rtl="0">
              <a:lnSpc>
                <a:spcPct val="115000"/>
              </a:lnSpc>
              <a:spcBef>
                <a:spcPts val="0"/>
              </a:spcBef>
              <a:buNone/>
            </a:pPr>
            <a:r>
              <a:rPr lang="de" sz="1400" dirty="0"/>
              <a:t>JqPlot: pie and donut </a:t>
            </a:r>
          </a:p>
          <a:p>
            <a:pPr marL="0" lvl="0" indent="0" rtl="0">
              <a:spcBef>
                <a:spcPts val="0"/>
              </a:spcBef>
              <a:buNone/>
            </a:pPr>
            <a:endParaRPr sz="1400" dirty="0"/>
          </a:p>
        </p:txBody>
      </p:sp>
      <p:sp>
        <p:nvSpPr>
          <p:cNvPr id="230" name="Shape 230"/>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lvl="0" rtl="0">
              <a:spcBef>
                <a:spcPts val="0"/>
              </a:spcBef>
              <a:buNone/>
            </a:pPr>
            <a:r>
              <a:rPr lang="de" sz="2000" dirty="0" smtClean="0"/>
              <a:t>3.2 Visualisation </a:t>
            </a:r>
            <a:r>
              <a:rPr lang="de" sz="2000" dirty="0"/>
              <a:t>of Indicators</a:t>
            </a:r>
          </a:p>
        </p:txBody>
      </p:sp>
      <p:sp>
        <p:nvSpPr>
          <p:cNvPr id="231" name="Shape 231"/>
          <p:cNvSpPr txBox="1"/>
          <p:nvPr/>
        </p:nvSpPr>
        <p:spPr>
          <a:xfrm>
            <a:off x="6811200" y="3118637"/>
            <a:ext cx="1986899" cy="1445399"/>
          </a:xfrm>
          <a:prstGeom prst="rect">
            <a:avLst/>
          </a:prstGeom>
        </p:spPr>
        <p:txBody>
          <a:bodyPr lIns="91425" tIns="91425" rIns="91425" bIns="91425" anchor="t" anchorCtr="0">
            <a:noAutofit/>
          </a:bodyPr>
          <a:lstStyle/>
          <a:p>
            <a:pPr marL="0" lvl="0" indent="0" algn="ctr" rtl="0">
              <a:lnSpc>
                <a:spcPct val="115000"/>
              </a:lnSpc>
              <a:spcBef>
                <a:spcPts val="600"/>
              </a:spcBef>
              <a:buClr>
                <a:schemeClr val="dk1"/>
              </a:buClr>
              <a:buSzPct val="78571"/>
              <a:buFont typeface="Arial"/>
              <a:buNone/>
            </a:pPr>
            <a:r>
              <a:rPr lang="de" b="1">
                <a:solidFill>
                  <a:srgbClr val="980000"/>
                </a:solidFill>
              </a:rPr>
              <a:t>Third-party funding is the most common funding type in educational research</a:t>
            </a:r>
          </a:p>
        </p:txBody>
      </p:sp>
      <p:sp>
        <p:nvSpPr>
          <p:cNvPr id="14"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pic>
        <p:nvPicPr>
          <p:cNvPr id="3" name="Grafik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988053" y="3003798"/>
            <a:ext cx="1816195" cy="1745891"/>
          </a:xfrm>
          <a:prstGeom prst="rect">
            <a:avLst/>
          </a:prstGeom>
        </p:spPr>
      </p:pic>
      <p:pic>
        <p:nvPicPr>
          <p:cNvPr id="7" name="Grafik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329433" y="1108934"/>
            <a:ext cx="2386286" cy="1697143"/>
          </a:xfrm>
          <a:prstGeom prst="rect">
            <a:avLst/>
          </a:prstGeom>
        </p:spPr>
      </p:pic>
      <p:pic>
        <p:nvPicPr>
          <p:cNvPr id="6" name="Grafik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166899" y="1013154"/>
            <a:ext cx="1917269" cy="1914507"/>
          </a:xfrm>
          <a:prstGeom prst="rect">
            <a:avLst/>
          </a:prstGeom>
        </p:spPr>
      </p:pic>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9" name="Shape 239"/>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241" name="Shape 241"/>
          <p:cNvSpPr txBox="1">
            <a:spLocks noGrp="1"/>
          </p:cNvSpPr>
          <p:nvPr>
            <p:ph type="body" idx="4294967295"/>
          </p:nvPr>
        </p:nvSpPr>
        <p:spPr>
          <a:xfrm>
            <a:off x="323528" y="1179834"/>
            <a:ext cx="2098576" cy="2998116"/>
          </a:xfrm>
          <a:prstGeom prst="rect">
            <a:avLst/>
          </a:prstGeom>
        </p:spPr>
        <p:txBody>
          <a:bodyPr lIns="91425" tIns="91425" rIns="91425" bIns="91425" anchor="t" anchorCtr="0">
            <a:noAutofit/>
          </a:bodyPr>
          <a:lstStyle/>
          <a:p>
            <a:pPr lvl="0" rtl="0">
              <a:lnSpc>
                <a:spcPct val="115000"/>
              </a:lnSpc>
              <a:spcBef>
                <a:spcPts val="0"/>
              </a:spcBef>
              <a:spcAft>
                <a:spcPts val="200"/>
              </a:spcAft>
              <a:buNone/>
            </a:pPr>
            <a:r>
              <a:rPr lang="de" sz="1400" b="1" i="1" dirty="0"/>
              <a:t>Type of funding </a:t>
            </a:r>
          </a:p>
          <a:p>
            <a:pPr lvl="0" rtl="0">
              <a:lnSpc>
                <a:spcPct val="115000"/>
              </a:lnSpc>
              <a:spcBef>
                <a:spcPts val="0"/>
              </a:spcBef>
              <a:spcAft>
                <a:spcPts val="200"/>
              </a:spcAft>
              <a:buNone/>
            </a:pPr>
            <a:r>
              <a:rPr lang="de" sz="1400" dirty="0"/>
              <a:t>Distinguishes between:</a:t>
            </a:r>
          </a:p>
          <a:p>
            <a:pPr marL="457200" lvl="0" indent="-317500" rtl="0">
              <a:spcBef>
                <a:spcPts val="0"/>
              </a:spcBef>
              <a:buClr>
                <a:schemeClr val="dk1"/>
              </a:buClr>
              <a:buSzPct val="100000"/>
              <a:buFont typeface="Arial"/>
              <a:buChar char="●"/>
            </a:pPr>
            <a:r>
              <a:rPr lang="de" sz="1400" dirty="0"/>
              <a:t>In-house projects</a:t>
            </a:r>
          </a:p>
          <a:p>
            <a:pPr marL="457200" lvl="0" indent="-317500" rtl="0">
              <a:spcBef>
                <a:spcPts val="0"/>
              </a:spcBef>
              <a:buClr>
                <a:schemeClr val="dk1"/>
              </a:buClr>
              <a:buSzPct val="100000"/>
              <a:buFont typeface="Arial"/>
              <a:buChar char="●"/>
            </a:pPr>
            <a:r>
              <a:rPr lang="de" sz="1400" dirty="0"/>
              <a:t>Third-party funded reasearch</a:t>
            </a:r>
          </a:p>
          <a:p>
            <a:pPr marL="457200" lvl="0" indent="-317500" rtl="0">
              <a:spcBef>
                <a:spcPts val="0"/>
              </a:spcBef>
              <a:buClr>
                <a:schemeClr val="dk1"/>
              </a:buClr>
              <a:buSzPct val="100000"/>
              <a:buFont typeface="Arial"/>
              <a:buChar char="●"/>
            </a:pPr>
            <a:r>
              <a:rPr lang="de" sz="1400" dirty="0"/>
              <a:t>Contract research </a:t>
            </a:r>
          </a:p>
          <a:p>
            <a:pPr marL="457200" lvl="0" indent="0" rtl="0">
              <a:spcBef>
                <a:spcPts val="0"/>
              </a:spcBef>
              <a:buNone/>
            </a:pPr>
            <a:endParaRPr sz="1400" dirty="0"/>
          </a:p>
          <a:p>
            <a:pPr lvl="0" rtl="0">
              <a:lnSpc>
                <a:spcPct val="115000"/>
              </a:lnSpc>
              <a:spcBef>
                <a:spcPts val="600"/>
              </a:spcBef>
              <a:spcAft>
                <a:spcPts val="0"/>
              </a:spcAft>
              <a:buNone/>
            </a:pPr>
            <a:r>
              <a:rPr lang="de" sz="1400" b="1" dirty="0"/>
              <a:t>Visualisation 2</a:t>
            </a:r>
          </a:p>
          <a:p>
            <a:pPr lvl="0" rtl="0">
              <a:lnSpc>
                <a:spcPct val="115000"/>
              </a:lnSpc>
              <a:spcBef>
                <a:spcPts val="600"/>
              </a:spcBef>
              <a:spcAft>
                <a:spcPts val="0"/>
              </a:spcAft>
              <a:buNone/>
            </a:pPr>
            <a:r>
              <a:rPr lang="de" sz="1400" dirty="0"/>
              <a:t>Jqplot series </a:t>
            </a:r>
          </a:p>
          <a:p>
            <a:pPr marL="0" lvl="0" indent="0" rtl="0">
              <a:spcBef>
                <a:spcPts val="0"/>
              </a:spcBef>
              <a:buNone/>
            </a:pPr>
            <a:endParaRPr sz="1400" dirty="0"/>
          </a:p>
        </p:txBody>
      </p:sp>
      <p:sp>
        <p:nvSpPr>
          <p:cNvPr id="242" name="Shape 242"/>
          <p:cNvSpPr txBox="1">
            <a:spLocks noGrp="1"/>
          </p:cNvSpPr>
          <p:nvPr>
            <p:ph type="title"/>
          </p:nvPr>
        </p:nvSpPr>
        <p:spPr>
          <a:xfrm>
            <a:off x="1907704" y="436152"/>
            <a:ext cx="8229600" cy="577799"/>
          </a:xfrm>
          <a:prstGeom prst="rect">
            <a:avLst/>
          </a:prstGeom>
        </p:spPr>
        <p:txBody>
          <a:bodyPr lIns="91425" tIns="91425" rIns="91425" bIns="91425" anchor="b" anchorCtr="0">
            <a:noAutofit/>
          </a:bodyPr>
          <a:lstStyle/>
          <a:p>
            <a:pPr lvl="0" rtl="0">
              <a:spcBef>
                <a:spcPts val="0"/>
              </a:spcBef>
              <a:buNone/>
            </a:pPr>
            <a:r>
              <a:rPr lang="de" sz="2000" dirty="0" smtClean="0"/>
              <a:t>3.2 Visualisation </a:t>
            </a:r>
            <a:r>
              <a:rPr lang="de" sz="2000" dirty="0"/>
              <a:t>of Indicators</a:t>
            </a:r>
          </a:p>
        </p:txBody>
      </p:sp>
      <p:sp>
        <p:nvSpPr>
          <p:cNvPr id="243" name="Shape 243"/>
          <p:cNvSpPr txBox="1"/>
          <p:nvPr/>
        </p:nvSpPr>
        <p:spPr>
          <a:xfrm>
            <a:off x="7336470" y="2931790"/>
            <a:ext cx="1584111" cy="1298997"/>
          </a:xfrm>
          <a:prstGeom prst="rect">
            <a:avLst/>
          </a:prstGeom>
        </p:spPr>
        <p:txBody>
          <a:bodyPr lIns="91425" tIns="91425" rIns="91425" bIns="91425" anchor="t" anchorCtr="0">
            <a:noAutofit/>
          </a:bodyPr>
          <a:lstStyle/>
          <a:p>
            <a:pPr marL="0" lvl="0" indent="0" algn="ctr" rtl="0">
              <a:lnSpc>
                <a:spcPct val="115000"/>
              </a:lnSpc>
              <a:spcBef>
                <a:spcPts val="600"/>
              </a:spcBef>
              <a:buClr>
                <a:schemeClr val="dk1"/>
              </a:buClr>
              <a:buSzPct val="78571"/>
              <a:buFont typeface="Arial"/>
              <a:buNone/>
            </a:pPr>
            <a:r>
              <a:rPr lang="de" sz="1200" b="1" dirty="0">
                <a:solidFill>
                  <a:srgbClr val="980000"/>
                </a:solidFill>
              </a:rPr>
              <a:t>strong increase in third-party funded research and decrease in other funding types over </a:t>
            </a:r>
            <a:r>
              <a:rPr lang="de" sz="1200" b="1" dirty="0" smtClean="0">
                <a:solidFill>
                  <a:srgbClr val="980000"/>
                </a:solidFill>
              </a:rPr>
              <a:t>time</a:t>
            </a:r>
            <a:endParaRPr lang="de" sz="1200" b="1" dirty="0">
              <a:solidFill>
                <a:srgbClr val="980000"/>
              </a:solidFill>
            </a:endParaRPr>
          </a:p>
        </p:txBody>
      </p:sp>
      <p:sp>
        <p:nvSpPr>
          <p:cNvPr id="12"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pic>
        <p:nvPicPr>
          <p:cNvPr id="3" name="Grafik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411760" y="987574"/>
            <a:ext cx="4780694" cy="3328023"/>
          </a:xfrm>
          <a:prstGeom prst="rect">
            <a:avLst/>
          </a:prstGeom>
        </p:spPr>
      </p:pic>
    </p:spTree>
    <p:extLst>
      <p:ext uri="{BB962C8B-B14F-4D97-AF65-F5344CB8AC3E}">
        <p14:creationId xmlns:p14="http://schemas.microsoft.com/office/powerpoint/2010/main" val="137174267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pic>
        <p:nvPicPr>
          <p:cNvPr id="250" name="Shape 250"/>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3"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
        <p:nvSpPr>
          <p:cNvPr id="252" name="Shape 252"/>
          <p:cNvSpPr txBox="1"/>
          <p:nvPr/>
        </p:nvSpPr>
        <p:spPr>
          <a:xfrm>
            <a:off x="4404850" y="1978250"/>
            <a:ext cx="4510499" cy="2509499"/>
          </a:xfrm>
          <a:prstGeom prst="rect">
            <a:avLst/>
          </a:prstGeom>
        </p:spPr>
        <p:txBody>
          <a:bodyPr lIns="91425" tIns="91425" rIns="91425" bIns="91425" anchor="t" anchorCtr="0">
            <a:noAutofit/>
          </a:bodyPr>
          <a:lstStyle/>
          <a:p>
            <a:pPr lvl="0" rtl="0">
              <a:spcBef>
                <a:spcPts val="0"/>
              </a:spcBef>
              <a:buNone/>
            </a:pPr>
            <a:endParaRPr/>
          </a:p>
        </p:txBody>
      </p:sp>
      <p:sp>
        <p:nvSpPr>
          <p:cNvPr id="254" name="Shape 254"/>
          <p:cNvSpPr txBox="1"/>
          <p:nvPr/>
        </p:nvSpPr>
        <p:spPr>
          <a:xfrm>
            <a:off x="323528" y="1131591"/>
            <a:ext cx="1807377" cy="3356158"/>
          </a:xfrm>
          <a:prstGeom prst="rect">
            <a:avLst/>
          </a:prstGeom>
        </p:spPr>
        <p:txBody>
          <a:bodyPr lIns="91425" tIns="91425" rIns="91425" bIns="91425" anchor="t" anchorCtr="0">
            <a:noAutofit/>
          </a:bodyPr>
          <a:lstStyle/>
          <a:p>
            <a:pPr lvl="0" rtl="0">
              <a:lnSpc>
                <a:spcPct val="115000"/>
              </a:lnSpc>
              <a:spcBef>
                <a:spcPts val="600"/>
              </a:spcBef>
              <a:buClr>
                <a:schemeClr val="dk1"/>
              </a:buClr>
              <a:buSzPct val="78571"/>
              <a:buFont typeface="Arial"/>
              <a:buNone/>
            </a:pPr>
            <a:r>
              <a:rPr lang="de" sz="1600" b="1" i="1" dirty="0">
                <a:solidFill>
                  <a:schemeClr val="dk1"/>
                </a:solidFill>
              </a:rPr>
              <a:t>Qualification</a:t>
            </a:r>
            <a:r>
              <a:rPr lang="de" sz="1600" b="1" dirty="0">
                <a:solidFill>
                  <a:schemeClr val="dk1"/>
                </a:solidFill>
              </a:rPr>
              <a:t> </a:t>
            </a:r>
            <a:endParaRPr lang="de" sz="1600" b="1" dirty="0" smtClean="0">
              <a:solidFill>
                <a:schemeClr val="dk1"/>
              </a:solidFill>
            </a:endParaRPr>
          </a:p>
          <a:p>
            <a:pPr lvl="0" rtl="0">
              <a:lnSpc>
                <a:spcPct val="115000"/>
              </a:lnSpc>
              <a:spcBef>
                <a:spcPts val="600"/>
              </a:spcBef>
              <a:buClr>
                <a:schemeClr val="dk1"/>
              </a:buClr>
              <a:buSzPct val="78571"/>
              <a:buFont typeface="Arial"/>
              <a:buNone/>
            </a:pPr>
            <a:r>
              <a:rPr lang="de" sz="1600" dirty="0" smtClean="0">
                <a:solidFill>
                  <a:schemeClr val="dk1"/>
                </a:solidFill>
              </a:rPr>
              <a:t>Distinguishes </a:t>
            </a:r>
            <a:r>
              <a:rPr lang="de" sz="1600" dirty="0">
                <a:solidFill>
                  <a:schemeClr val="dk1"/>
                </a:solidFill>
              </a:rPr>
              <a:t>between doctoral </a:t>
            </a:r>
            <a:br>
              <a:rPr lang="de" sz="1600" dirty="0">
                <a:solidFill>
                  <a:schemeClr val="dk1"/>
                </a:solidFill>
              </a:rPr>
            </a:br>
            <a:r>
              <a:rPr lang="de" sz="1600" dirty="0">
                <a:solidFill>
                  <a:schemeClr val="dk1"/>
                </a:solidFill>
              </a:rPr>
              <a:t>and habilitation theses over time</a:t>
            </a:r>
          </a:p>
          <a:p>
            <a:pPr lvl="0" rtl="0">
              <a:lnSpc>
                <a:spcPct val="115000"/>
              </a:lnSpc>
              <a:spcBef>
                <a:spcPts val="600"/>
              </a:spcBef>
              <a:buNone/>
            </a:pPr>
            <a:endParaRPr sz="1600" dirty="0">
              <a:solidFill>
                <a:schemeClr val="dk1"/>
              </a:solidFill>
            </a:endParaRPr>
          </a:p>
          <a:p>
            <a:pPr lvl="0" rtl="0">
              <a:lnSpc>
                <a:spcPct val="115000"/>
              </a:lnSpc>
              <a:spcBef>
                <a:spcPts val="600"/>
              </a:spcBef>
              <a:buNone/>
            </a:pPr>
            <a:r>
              <a:rPr lang="de" sz="1600" b="1" dirty="0">
                <a:solidFill>
                  <a:schemeClr val="dk1"/>
                </a:solidFill>
              </a:rPr>
              <a:t>Visualisation</a:t>
            </a:r>
          </a:p>
          <a:p>
            <a:pPr lvl="0" rtl="0">
              <a:lnSpc>
                <a:spcPct val="115000"/>
              </a:lnSpc>
              <a:spcBef>
                <a:spcPts val="600"/>
              </a:spcBef>
              <a:buNone/>
            </a:pPr>
            <a:r>
              <a:rPr lang="de" sz="1600" dirty="0">
                <a:solidFill>
                  <a:schemeClr val="dk1"/>
                </a:solidFill>
              </a:rPr>
              <a:t>JqPlot series Extension</a:t>
            </a:r>
          </a:p>
        </p:txBody>
      </p:sp>
      <p:sp>
        <p:nvSpPr>
          <p:cNvPr id="255" name="Shape 255"/>
          <p:cNvSpPr txBox="1"/>
          <p:nvPr/>
        </p:nvSpPr>
        <p:spPr>
          <a:xfrm>
            <a:off x="7085643" y="2283718"/>
            <a:ext cx="1755517" cy="1848253"/>
          </a:xfrm>
          <a:prstGeom prst="rect">
            <a:avLst/>
          </a:prstGeom>
        </p:spPr>
        <p:txBody>
          <a:bodyPr lIns="91425" tIns="91425" rIns="91425" bIns="91425" anchor="t" anchorCtr="0">
            <a:noAutofit/>
          </a:bodyPr>
          <a:lstStyle/>
          <a:p>
            <a:pPr lvl="0" algn="ctr" rtl="0">
              <a:lnSpc>
                <a:spcPct val="115000"/>
              </a:lnSpc>
              <a:spcBef>
                <a:spcPts val="0"/>
              </a:spcBef>
              <a:buNone/>
            </a:pPr>
            <a:r>
              <a:rPr lang="de" sz="1600" b="1" dirty="0">
                <a:solidFill>
                  <a:srgbClr val="980000"/>
                </a:solidFill>
              </a:rPr>
              <a:t>Strong increase of “doctoral theses” and </a:t>
            </a:r>
            <a:r>
              <a:rPr lang="de" sz="1600" b="1" dirty="0" smtClean="0">
                <a:solidFill>
                  <a:srgbClr val="980000"/>
                </a:solidFill>
              </a:rPr>
              <a:t>standing of </a:t>
            </a:r>
            <a:r>
              <a:rPr lang="de" sz="1600" b="1" dirty="0">
                <a:solidFill>
                  <a:srgbClr val="980000"/>
                </a:solidFill>
              </a:rPr>
              <a:t>“</a:t>
            </a:r>
            <a:r>
              <a:rPr lang="de" sz="1800" b="1" dirty="0">
                <a:solidFill>
                  <a:srgbClr val="980000"/>
                </a:solidFill>
              </a:rPr>
              <a:t>habilitation</a:t>
            </a:r>
            <a:r>
              <a:rPr lang="de" sz="1600" b="1" dirty="0">
                <a:solidFill>
                  <a:srgbClr val="980000"/>
                </a:solidFill>
              </a:rPr>
              <a:t> theses”</a:t>
            </a:r>
          </a:p>
        </p:txBody>
      </p:sp>
      <p:sp>
        <p:nvSpPr>
          <p:cNvPr id="256" name="Shape 256"/>
          <p:cNvSpPr txBox="1">
            <a:spLocks noGrp="1"/>
          </p:cNvSpPr>
          <p:nvPr>
            <p:ph type="title"/>
          </p:nvPr>
        </p:nvSpPr>
        <p:spPr>
          <a:xfrm>
            <a:off x="1982749" y="376962"/>
            <a:ext cx="8229600" cy="577799"/>
          </a:xfrm>
          <a:prstGeom prst="rect">
            <a:avLst/>
          </a:prstGeom>
        </p:spPr>
        <p:txBody>
          <a:bodyPr lIns="91425" tIns="91425" rIns="91425" bIns="91425" anchor="b" anchorCtr="0">
            <a:noAutofit/>
          </a:bodyPr>
          <a:lstStyle/>
          <a:p>
            <a:pPr marL="0" lvl="0" indent="0" rtl="0">
              <a:spcBef>
                <a:spcPts val="0"/>
              </a:spcBef>
              <a:buNone/>
            </a:pPr>
            <a:r>
              <a:rPr lang="de" sz="2000" dirty="0" smtClean="0"/>
              <a:t>3.2 Visualisation </a:t>
            </a:r>
            <a:r>
              <a:rPr lang="de" sz="2000" dirty="0"/>
              <a:t>of Indicators</a:t>
            </a:r>
          </a:p>
        </p:txBody>
      </p:sp>
      <p:pic>
        <p:nvPicPr>
          <p:cNvPr id="2" name="Grafik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95736" y="1131590"/>
            <a:ext cx="4789143" cy="3143048"/>
          </a:xfrm>
          <a:prstGeom prst="rect">
            <a:avLst/>
          </a:prstGeom>
        </p:spPr>
      </p:pic>
    </p:spTree>
    <p:extLst>
      <p:ext uri="{BB962C8B-B14F-4D97-AF65-F5344CB8AC3E}">
        <p14:creationId xmlns:p14="http://schemas.microsoft.com/office/powerpoint/2010/main" val="425393538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7400" y="1779662"/>
            <a:ext cx="8229600" cy="2394900"/>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00000"/>
              <a:buFont typeface="Arial"/>
              <a:buChar char="●"/>
            </a:pPr>
            <a:r>
              <a:rPr lang="de" sz="1600" dirty="0"/>
              <a:t>Title: Development and Changing Dynamics of a Heterogeneous Social Science Field Using the Example of Educational Research (Monitoring Bildungsforschung - MoBi)</a:t>
            </a:r>
          </a:p>
          <a:p>
            <a:pPr marL="457200" lvl="0" indent="-342900" rtl="0">
              <a:lnSpc>
                <a:spcPct val="115000"/>
              </a:lnSpc>
              <a:spcBef>
                <a:spcPts val="0"/>
              </a:spcBef>
              <a:buClr>
                <a:schemeClr val="dk1"/>
              </a:buClr>
              <a:buSzPct val="100000"/>
              <a:buFont typeface="Arial"/>
              <a:buChar char="●"/>
            </a:pPr>
            <a:r>
              <a:rPr lang="de" sz="1600" dirty="0"/>
              <a:t>Duration: 05/2011 - 07/2014</a:t>
            </a:r>
          </a:p>
          <a:p>
            <a:pPr marL="457200" lvl="0" indent="-342900" rtl="0">
              <a:lnSpc>
                <a:spcPct val="115000"/>
              </a:lnSpc>
              <a:spcBef>
                <a:spcPts val="0"/>
              </a:spcBef>
              <a:buClr>
                <a:schemeClr val="dk1"/>
              </a:buClr>
              <a:buSzPct val="100000"/>
              <a:buFont typeface="Arial"/>
              <a:buChar char="●"/>
            </a:pPr>
            <a:r>
              <a:rPr lang="de" sz="1600" dirty="0"/>
              <a:t>Funding: Leibniz Association (SAW funding measure)</a:t>
            </a:r>
          </a:p>
          <a:p>
            <a:pPr marL="457200" lvl="0" indent="-342900" rtl="0">
              <a:lnSpc>
                <a:spcPct val="115000"/>
              </a:lnSpc>
              <a:spcBef>
                <a:spcPts val="0"/>
              </a:spcBef>
              <a:buClr>
                <a:schemeClr val="dk1"/>
              </a:buClr>
              <a:buSzPct val="100000"/>
              <a:buFont typeface="Arial"/>
              <a:buChar char="●"/>
            </a:pPr>
            <a:r>
              <a:rPr lang="de" sz="1600" dirty="0"/>
              <a:t>Project manager: Alexander Botte (DIPF)</a:t>
            </a:r>
          </a:p>
          <a:p>
            <a:pPr marL="457200" lvl="0" indent="-342900" rtl="0">
              <a:lnSpc>
                <a:spcPct val="115000"/>
              </a:lnSpc>
              <a:spcBef>
                <a:spcPts val="0"/>
              </a:spcBef>
              <a:buClr>
                <a:schemeClr val="dk1"/>
              </a:buClr>
              <a:buSzPct val="100000"/>
              <a:buFont typeface="Arial"/>
              <a:buChar char="●"/>
            </a:pPr>
            <a:r>
              <a:rPr lang="de" sz="1600" dirty="0"/>
              <a:t>Co-operations: </a:t>
            </a:r>
          </a:p>
          <a:p>
            <a:pPr lvl="0" rtl="0">
              <a:spcBef>
                <a:spcPts val="0"/>
              </a:spcBef>
              <a:buNone/>
            </a:pPr>
            <a:endParaRPr sz="1600" dirty="0"/>
          </a:p>
        </p:txBody>
      </p:sp>
      <p:pic>
        <p:nvPicPr>
          <p:cNvPr id="45" name="Shape 45"/>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51" name="Shape 51"/>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marL="0" lvl="0" indent="0" rtl="0">
              <a:spcBef>
                <a:spcPts val="0"/>
              </a:spcBef>
              <a:buNone/>
            </a:pPr>
            <a:r>
              <a:rPr lang="de" sz="2400" dirty="0"/>
              <a:t>1. Project Overview</a:t>
            </a:r>
          </a:p>
        </p:txBody>
      </p:sp>
      <p:sp>
        <p:nvSpPr>
          <p:cNvPr id="13"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pic>
        <p:nvPicPr>
          <p:cNvPr id="12" name="Picture 10" descr="S:\SAW\Vorlagen\GESIS-Logo.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839194" y="4099973"/>
            <a:ext cx="1080000" cy="59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2" descr="S:\SAW\Vorlagen\ZPID Logo.pn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679964" y="4108017"/>
            <a:ext cx="1348420" cy="594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1" descr="S:\SAW\Vorlagen\IFQ Logo.pn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5267530" y="4071119"/>
            <a:ext cx="1079426" cy="6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1009604" y="3867894"/>
            <a:ext cx="2160000" cy="103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feld 16"/>
          <p:cNvSpPr txBox="1"/>
          <p:nvPr/>
        </p:nvSpPr>
        <p:spPr>
          <a:xfrm>
            <a:off x="3034588" y="3999111"/>
            <a:ext cx="471604" cy="707886"/>
          </a:xfrm>
          <a:prstGeom prst="rect">
            <a:avLst/>
          </a:prstGeom>
          <a:noFill/>
        </p:spPr>
        <p:txBody>
          <a:bodyPr wrap="none" rtlCol="0">
            <a:spAutoFit/>
          </a:bodyPr>
          <a:lstStyle/>
          <a:p>
            <a:r>
              <a:rPr lang="de-DE" sz="4000" dirty="0" smtClean="0">
                <a:latin typeface="InfoTextRegular-Roman" panose="02010504050101020104" pitchFamily="2" charset="0"/>
              </a:rPr>
              <a:t>+</a:t>
            </a:r>
            <a:endParaRPr lang="de-DE" sz="4000" dirty="0">
              <a:latin typeface="InfoTextRegular-Roman" panose="02010504050101020104" pitchFamily="2" charset="0"/>
            </a:endParaRP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1171251"/>
            <a:ext cx="8229600" cy="577799"/>
          </a:xfrm>
          <a:prstGeom prst="rect">
            <a:avLst/>
          </a:prstGeom>
        </p:spPr>
        <p:txBody>
          <a:bodyPr lIns="91425" tIns="91425" rIns="91425" bIns="91425" anchor="b" anchorCtr="0">
            <a:noAutofit/>
          </a:bodyPr>
          <a:lstStyle/>
          <a:p>
            <a:pPr lvl="0" rtl="0">
              <a:spcBef>
                <a:spcPts val="0"/>
              </a:spcBef>
              <a:buNone/>
            </a:pPr>
            <a:r>
              <a:rPr lang="de" sz="2400" dirty="0" smtClean="0"/>
              <a:t>4. Summary </a:t>
            </a:r>
            <a:r>
              <a:rPr lang="de" sz="2400" dirty="0"/>
              <a:t>and Prospect</a:t>
            </a:r>
          </a:p>
        </p:txBody>
      </p:sp>
      <p:sp>
        <p:nvSpPr>
          <p:cNvPr id="262" name="Shape 262"/>
          <p:cNvSpPr txBox="1">
            <a:spLocks noGrp="1"/>
          </p:cNvSpPr>
          <p:nvPr>
            <p:ph type="body" idx="1"/>
          </p:nvPr>
        </p:nvSpPr>
        <p:spPr>
          <a:xfrm>
            <a:off x="457200" y="1809750"/>
            <a:ext cx="8229600" cy="2394900"/>
          </a:xfrm>
          <a:prstGeom prst="rect">
            <a:avLst/>
          </a:prstGeom>
        </p:spPr>
        <p:txBody>
          <a:bodyPr lIns="91425" tIns="91425" rIns="91425" bIns="91425" anchor="t" anchorCtr="0">
            <a:noAutofit/>
          </a:bodyPr>
          <a:lstStyle/>
          <a:p>
            <a:pPr marL="457200" lvl="0" indent="-342900" rtl="0">
              <a:lnSpc>
                <a:spcPct val="115000"/>
              </a:lnSpc>
              <a:spcBef>
                <a:spcPts val="0"/>
              </a:spcBef>
              <a:buClr>
                <a:schemeClr val="dk1"/>
              </a:buClr>
              <a:buSzPct val="100000"/>
              <a:buFont typeface="Arial"/>
              <a:buChar char="●"/>
            </a:pPr>
            <a:r>
              <a:rPr lang="de" sz="1800"/>
              <a:t>Semantic MediaWiki is a good starting point for visualising information </a:t>
            </a:r>
          </a:p>
          <a:p>
            <a:pPr marL="457200" lvl="0" indent="-342900" rtl="0">
              <a:lnSpc>
                <a:spcPct val="115000"/>
              </a:lnSpc>
              <a:spcBef>
                <a:spcPts val="0"/>
              </a:spcBef>
              <a:buClr>
                <a:schemeClr val="dk1"/>
              </a:buClr>
              <a:buSzPct val="100000"/>
              <a:buFont typeface="Arial"/>
              <a:buChar char="●"/>
            </a:pPr>
            <a:r>
              <a:rPr lang="de" sz="1800"/>
              <a:t>Alignment and expansion is necessary</a:t>
            </a:r>
          </a:p>
          <a:p>
            <a:pPr lvl="0" rtl="0">
              <a:lnSpc>
                <a:spcPct val="115000"/>
              </a:lnSpc>
              <a:spcBef>
                <a:spcPts val="0"/>
              </a:spcBef>
              <a:buNone/>
            </a:pPr>
            <a:endParaRPr sz="1800"/>
          </a:p>
          <a:p>
            <a:pPr lvl="0" rtl="0">
              <a:lnSpc>
                <a:spcPct val="115000"/>
              </a:lnSpc>
              <a:spcBef>
                <a:spcPts val="0"/>
              </a:spcBef>
              <a:buNone/>
            </a:pPr>
            <a:r>
              <a:rPr lang="de" sz="1800" b="1"/>
              <a:t>Challenges</a:t>
            </a:r>
          </a:p>
          <a:p>
            <a:pPr marL="457200" lvl="0" indent="-342900" rtl="0">
              <a:lnSpc>
                <a:spcPct val="115000"/>
              </a:lnSpc>
              <a:spcBef>
                <a:spcPts val="0"/>
              </a:spcBef>
              <a:buClr>
                <a:schemeClr val="dk1"/>
              </a:buClr>
              <a:buSzPct val="100000"/>
              <a:buFont typeface="Arial"/>
              <a:buChar char="●"/>
            </a:pPr>
            <a:r>
              <a:rPr lang="de" sz="1800"/>
              <a:t>Development of models to visualise significant deviations </a:t>
            </a:r>
          </a:p>
          <a:p>
            <a:pPr marL="457200" lvl="0" indent="-342900" rtl="0">
              <a:lnSpc>
                <a:spcPct val="115000"/>
              </a:lnSpc>
              <a:spcBef>
                <a:spcPts val="0"/>
              </a:spcBef>
              <a:buClr>
                <a:schemeClr val="dk1"/>
              </a:buClr>
              <a:buSzPct val="100000"/>
              <a:buFont typeface="Arial"/>
              <a:buChar char="●"/>
            </a:pPr>
            <a:r>
              <a:rPr lang="de" sz="1800"/>
              <a:t>Visualisation of indicators with more than one value</a:t>
            </a:r>
          </a:p>
          <a:p>
            <a:pPr marL="457200" lvl="0" indent="-342900" rtl="0">
              <a:lnSpc>
                <a:spcPct val="115000"/>
              </a:lnSpc>
              <a:spcBef>
                <a:spcPts val="0"/>
              </a:spcBef>
              <a:buClr>
                <a:schemeClr val="dk1"/>
              </a:buClr>
              <a:buSzPct val="100000"/>
              <a:buFont typeface="Arial"/>
              <a:buChar char="●"/>
            </a:pPr>
            <a:r>
              <a:rPr lang="de" sz="1800"/>
              <a:t>Expansion of functionalities and integration of additional indicators</a:t>
            </a:r>
          </a:p>
        </p:txBody>
      </p:sp>
      <p:pic>
        <p:nvPicPr>
          <p:cNvPr id="265" name="Shape 265"/>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9"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ctrTitle"/>
          </p:nvPr>
        </p:nvSpPr>
        <p:spPr>
          <a:xfrm>
            <a:off x="685800" y="2168311"/>
            <a:ext cx="7772400" cy="1987615"/>
          </a:xfrm>
          <a:prstGeom prst="rect">
            <a:avLst/>
          </a:prstGeom>
        </p:spPr>
        <p:txBody>
          <a:bodyPr lIns="91425" tIns="91425" rIns="91425" bIns="91425" anchor="b" anchorCtr="0">
            <a:normAutofit fontScale="90000"/>
          </a:bodyPr>
          <a:lstStyle/>
          <a:p>
            <a:r>
              <a:rPr lang="de-DE" sz="3200" dirty="0">
                <a:latin typeface="InfoTextMedium-Roman" pitchFamily="2" charset="0"/>
              </a:rPr>
              <a:t>Ende – </a:t>
            </a:r>
            <a:r>
              <a:rPr lang="de-DE" sz="3200" dirty="0" err="1">
                <a:latin typeface="InfoTextMedium-Roman" pitchFamily="2" charset="0"/>
              </a:rPr>
              <a:t>Finito</a:t>
            </a:r>
            <a:r>
              <a:rPr lang="de-DE" sz="3200" dirty="0">
                <a:latin typeface="InfoTextMedium-Roman" pitchFamily="2" charset="0"/>
              </a:rPr>
              <a:t> – </a:t>
            </a:r>
            <a:r>
              <a:rPr lang="de-DE" sz="3200" dirty="0" err="1">
                <a:latin typeface="InfoTextMedium-Roman" pitchFamily="2" charset="0"/>
              </a:rPr>
              <a:t>Einde</a:t>
            </a:r>
            <a:r>
              <a:rPr lang="de-DE" sz="3200" dirty="0">
                <a:latin typeface="InfoTextMedium-Roman" pitchFamily="2" charset="0"/>
              </a:rPr>
              <a:t> - Fin – End</a:t>
            </a:r>
            <a:br>
              <a:rPr lang="de-DE" sz="3200" dirty="0">
                <a:latin typeface="InfoTextMedium-Roman" pitchFamily="2" charset="0"/>
              </a:rPr>
            </a:br>
            <a:r>
              <a:rPr lang="de-DE" sz="3200" dirty="0" smtClean="0">
                <a:latin typeface="InfoTextMedium-Roman" pitchFamily="2" charset="0"/>
              </a:rPr>
              <a:t/>
            </a:r>
            <a:br>
              <a:rPr lang="de-DE" sz="3200" dirty="0" smtClean="0">
                <a:latin typeface="InfoTextMedium-Roman" pitchFamily="2" charset="0"/>
              </a:rPr>
            </a:br>
            <a:r>
              <a:rPr lang="de" sz="1800" u="sng" dirty="0" smtClean="0">
                <a:solidFill>
                  <a:schemeClr val="hlink"/>
                </a:solidFill>
                <a:hlinkClick r:id="rId3"/>
              </a:rPr>
              <a:t>rittberger@dipf.de</a:t>
            </a:r>
          </a:p>
          <a:p>
            <a:pPr lvl="0" rtl="0">
              <a:spcBef>
                <a:spcPts val="0"/>
              </a:spcBef>
              <a:buNone/>
            </a:pPr>
            <a:r>
              <a:rPr lang="de" sz="1800" u="sng" dirty="0" smtClean="0">
                <a:solidFill>
                  <a:schemeClr val="hlink"/>
                </a:solidFill>
                <a:hlinkClick r:id="rId4"/>
              </a:rPr>
              <a:t>k.haddououmoussa@gesis.org</a:t>
            </a:r>
          </a:p>
          <a:p>
            <a:pPr lvl="0" rtl="0">
              <a:spcBef>
                <a:spcPts val="0"/>
              </a:spcBef>
              <a:buNone/>
            </a:pPr>
            <a:r>
              <a:rPr lang="de" sz="1800" u="sng" dirty="0" smtClean="0">
                <a:solidFill>
                  <a:schemeClr val="hlink"/>
                </a:solidFill>
                <a:hlinkClick r:id="rId5"/>
              </a:rPr>
              <a:t>sondergeld@dipf.de</a:t>
            </a:r>
          </a:p>
          <a:p>
            <a:pPr lvl="0" rtl="0">
              <a:spcBef>
                <a:spcPts val="0"/>
              </a:spcBef>
              <a:buNone/>
            </a:pPr>
            <a:r>
              <a:rPr lang="de" sz="1800" u="sng" dirty="0" smtClean="0">
                <a:solidFill>
                  <a:schemeClr val="hlink"/>
                </a:solidFill>
                <a:hlinkClick r:id="rId6"/>
              </a:rPr>
              <a:t>philipp.mayr@gesis.org</a:t>
            </a:r>
          </a:p>
          <a:p>
            <a:pPr lvl="0" rtl="0">
              <a:spcBef>
                <a:spcPts val="0"/>
              </a:spcBef>
              <a:buNone/>
            </a:pPr>
            <a:r>
              <a:rPr lang="de" sz="1800" u="sng" dirty="0" smtClean="0">
                <a:solidFill>
                  <a:schemeClr val="hlink"/>
                </a:solidFill>
              </a:rPr>
              <a:t>peter.mutschke@gesis.org</a:t>
            </a:r>
            <a:endParaRPr lang="de" sz="1800" u="sng" dirty="0">
              <a:solidFill>
                <a:schemeClr val="hlink"/>
              </a:solidFill>
            </a:endParaRPr>
          </a:p>
        </p:txBody>
      </p:sp>
      <p:pic>
        <p:nvPicPr>
          <p:cNvPr id="274" name="Shape 274"/>
          <p:cNvPicPr preferRelativeResize="0"/>
          <p:nvPr/>
        </p:nvPicPr>
        <p:blipFill>
          <a:blip r:embed="rId7"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9"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62"/>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8"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
        <p:nvSpPr>
          <p:cNvPr id="13" name="Textfeld 12"/>
          <p:cNvSpPr txBox="1"/>
          <p:nvPr/>
        </p:nvSpPr>
        <p:spPr>
          <a:xfrm>
            <a:off x="539552" y="1779662"/>
            <a:ext cx="7920880" cy="2831544"/>
          </a:xfrm>
          <a:prstGeom prst="rect">
            <a:avLst/>
          </a:prstGeom>
          <a:noFill/>
        </p:spPr>
        <p:txBody>
          <a:bodyPr wrap="square" rtlCol="0">
            <a:spAutoFit/>
          </a:bodyPr>
          <a:lstStyle/>
          <a:p>
            <a:pPr marL="228600" lvl="0" indent="-228600">
              <a:lnSpc>
                <a:spcPct val="115000"/>
              </a:lnSpc>
              <a:spcAft>
                <a:spcPts val="1200"/>
              </a:spcAft>
              <a:buFont typeface="+mj-lt"/>
              <a:buAutoNum type="arabicPeriod"/>
            </a:pPr>
            <a:r>
              <a:rPr lang="en-US" sz="2000" dirty="0" smtClean="0">
                <a:solidFill>
                  <a:schemeClr val="dk2"/>
                </a:solidFill>
              </a:rPr>
              <a:t>Educational Research </a:t>
            </a:r>
          </a:p>
          <a:p>
            <a:pPr marL="228600" lvl="0" indent="-228600">
              <a:lnSpc>
                <a:spcPct val="115000"/>
              </a:lnSpc>
              <a:spcAft>
                <a:spcPts val="1200"/>
              </a:spcAft>
              <a:buFont typeface="+mj-lt"/>
              <a:buAutoNum type="arabicPeriod"/>
            </a:pPr>
            <a:r>
              <a:rPr lang="en-US" sz="2000" dirty="0" smtClean="0">
                <a:solidFill>
                  <a:schemeClr val="dk2"/>
                </a:solidFill>
              </a:rPr>
              <a:t>Research </a:t>
            </a:r>
            <a:r>
              <a:rPr lang="en-US" sz="2000" dirty="0">
                <a:solidFill>
                  <a:schemeClr val="dk2"/>
                </a:solidFill>
              </a:rPr>
              <a:t>Library for </a:t>
            </a:r>
            <a:r>
              <a:rPr lang="en-US" sz="2000" dirty="0" smtClean="0">
                <a:solidFill>
                  <a:schemeClr val="dk2"/>
                </a:solidFill>
              </a:rPr>
              <a:t>the </a:t>
            </a:r>
            <a:r>
              <a:rPr lang="en-US" sz="2000" dirty="0">
                <a:solidFill>
                  <a:schemeClr val="dk2"/>
                </a:solidFill>
              </a:rPr>
              <a:t>History of </a:t>
            </a:r>
            <a:r>
              <a:rPr lang="en-US" sz="2000" dirty="0" smtClean="0">
                <a:solidFill>
                  <a:schemeClr val="dk2"/>
                </a:solidFill>
              </a:rPr>
              <a:t>Education</a:t>
            </a:r>
          </a:p>
          <a:p>
            <a:pPr marL="228600" lvl="0" indent="-228600">
              <a:lnSpc>
                <a:spcPct val="115000"/>
              </a:lnSpc>
              <a:spcAft>
                <a:spcPts val="1200"/>
              </a:spcAft>
              <a:buFont typeface="+mj-lt"/>
              <a:buAutoNum type="arabicPeriod"/>
            </a:pPr>
            <a:endParaRPr lang="en-US" sz="2000" dirty="0">
              <a:solidFill>
                <a:schemeClr val="tx1"/>
              </a:solidFill>
            </a:endParaRPr>
          </a:p>
          <a:p>
            <a:pPr marL="228600" lvl="0" indent="-228600">
              <a:lnSpc>
                <a:spcPct val="115000"/>
              </a:lnSpc>
              <a:spcAft>
                <a:spcPts val="1200"/>
              </a:spcAft>
              <a:buFont typeface="+mj-lt"/>
              <a:buAutoNum type="arabicPeriod"/>
            </a:pPr>
            <a:r>
              <a:rPr lang="en-US" sz="2000" dirty="0" smtClean="0">
                <a:solidFill>
                  <a:schemeClr val="tx1"/>
                </a:solidFill>
              </a:rPr>
              <a:t>Information </a:t>
            </a:r>
            <a:r>
              <a:rPr lang="en-US" sz="2000" dirty="0">
                <a:solidFill>
                  <a:schemeClr val="tx1"/>
                </a:solidFill>
              </a:rPr>
              <a:t>Centre for </a:t>
            </a:r>
            <a:r>
              <a:rPr lang="en-US" sz="2000" dirty="0" smtClean="0">
                <a:solidFill>
                  <a:schemeClr val="tx1"/>
                </a:solidFill>
              </a:rPr>
              <a:t>Education: National Center for Educational Information</a:t>
            </a:r>
            <a:endParaRPr lang="en-US" sz="2000" dirty="0">
              <a:solidFill>
                <a:schemeClr val="tx1"/>
              </a:solidFill>
            </a:endParaRPr>
          </a:p>
          <a:p>
            <a:pPr lvl="0">
              <a:lnSpc>
                <a:spcPct val="115000"/>
              </a:lnSpc>
              <a:spcAft>
                <a:spcPts val="600"/>
              </a:spcAft>
            </a:pPr>
            <a:endParaRPr lang="de-DE" sz="2000" dirty="0"/>
          </a:p>
        </p:txBody>
      </p:sp>
      <p:pic>
        <p:nvPicPr>
          <p:cNvPr id="23" name="Shape 66"/>
          <p:cNvPicPr preferRelativeResize="0">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94731" y="1566563"/>
            <a:ext cx="1080000" cy="732203"/>
          </a:xfrm>
          <a:prstGeom prst="rect">
            <a:avLst/>
          </a:prstGeom>
        </p:spPr>
      </p:pic>
      <p:pic>
        <p:nvPicPr>
          <p:cNvPr id="25" name="Shape 71"/>
          <p:cNvPicPr preferRelativeResize="0">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428899" y="1583427"/>
            <a:ext cx="720000" cy="772299"/>
          </a:xfrm>
          <a:prstGeom prst="rect">
            <a:avLst/>
          </a:prstGeom>
        </p:spPr>
      </p:pic>
      <p:pic>
        <p:nvPicPr>
          <p:cNvPr id="24" name="Shape 68"/>
          <p:cNvPicPr preferRelativeResize="0">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208810" y="2467935"/>
            <a:ext cx="1080000" cy="463855"/>
          </a:xfrm>
          <a:prstGeom prst="rect">
            <a:avLst/>
          </a:prstGeom>
        </p:spPr>
      </p:pic>
      <p:pic>
        <p:nvPicPr>
          <p:cNvPr id="26" name="Shape 72"/>
          <p:cNvPicPr preferRelativeResize="0">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067944" y="1791257"/>
            <a:ext cx="1800000" cy="282814"/>
          </a:xfrm>
          <a:prstGeom prst="rect">
            <a:avLst/>
          </a:prstGeom>
        </p:spPr>
      </p:pic>
      <p:pic>
        <p:nvPicPr>
          <p:cNvPr id="29" name="Shape 70"/>
          <p:cNvPicPr preferRelativeResize="0">
            <a:picLocks noChangeAspect="1"/>
          </p:cNvPicPr>
          <p:nvPr/>
        </p:nvPicPr>
        <p:blipFill>
          <a:blip r:embed="rId8"/>
          <a:stretch>
            <a:fillRect/>
          </a:stretch>
        </p:blipFill>
        <p:spPr>
          <a:xfrm>
            <a:off x="4415705" y="3969228"/>
            <a:ext cx="900000" cy="885935"/>
          </a:xfrm>
          <a:prstGeom prst="rect">
            <a:avLst/>
          </a:prstGeom>
        </p:spPr>
      </p:pic>
      <p:pic>
        <p:nvPicPr>
          <p:cNvPr id="1026" name="Picture 2" descr="Logo pedocs"/>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480391" y="4574694"/>
            <a:ext cx="1440000" cy="439201"/>
          </a:xfrm>
          <a:prstGeom prst="rect">
            <a:avLst/>
          </a:prstGeom>
          <a:noFill/>
          <a:extLst>
            <a:ext uri="{909E8E84-426E-40DD-AFC4-6F175D3DCCD1}">
              <a14:hiddenFill xmlns:a14="http://schemas.microsoft.com/office/drawing/2010/main">
                <a:solidFill>
                  <a:srgbClr val="FFFFFF"/>
                </a:solidFill>
              </a14:hiddenFill>
            </a:ext>
          </a:extLst>
        </p:spPr>
      </p:pic>
      <p:sp>
        <p:nvSpPr>
          <p:cNvPr id="30" name="Shape 74"/>
          <p:cNvSpPr/>
          <p:nvPr/>
        </p:nvSpPr>
        <p:spPr>
          <a:xfrm>
            <a:off x="249890" y="3291830"/>
            <a:ext cx="289662" cy="441340"/>
          </a:xfrm>
          <a:prstGeom prst="rightArrow">
            <a:avLst>
              <a:gd name="adj1" fmla="val 50000"/>
              <a:gd name="adj2" fmla="val 50000"/>
            </a:avLst>
          </a:prstGeom>
          <a:solidFill>
            <a:srgbClr val="FF9933"/>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pic>
        <p:nvPicPr>
          <p:cNvPr id="31" name="Shape 67"/>
          <p:cNvPicPr preferRelativeResize="0">
            <a:picLocks noChangeAspect="1"/>
          </p:cNvPicPr>
          <p:nvPr/>
        </p:nvPicPr>
        <p:blipFill rotWithShape="1">
          <a:blip r:embed="rId10" cstate="email">
            <a:extLst>
              <a:ext uri="{28A0092B-C50C-407E-A947-70E740481C1C}">
                <a14:useLocalDpi xmlns:a14="http://schemas.microsoft.com/office/drawing/2010/main"/>
              </a:ext>
            </a:extLst>
          </a:blip>
          <a:srcRect t="36551"/>
          <a:stretch/>
        </p:blipFill>
        <p:spPr>
          <a:xfrm>
            <a:off x="2771800" y="3720094"/>
            <a:ext cx="1440000" cy="692102"/>
          </a:xfrm>
          <a:prstGeom prst="rect">
            <a:avLst/>
          </a:prstGeom>
        </p:spPr>
      </p:pic>
      <p:pic>
        <p:nvPicPr>
          <p:cNvPr id="32" name="Grafik 31" descr="Logo Fachportal Pädagogik"/>
          <p:cNvPicPr>
            <a:picLocks noChangeAspect="1"/>
          </p:cNvPicPr>
          <p:nvPr/>
        </p:nvPicPr>
        <p:blipFill>
          <a:blip r:embed="rId11">
            <a:extLst>
              <a:ext uri="{28A0092B-C50C-407E-A947-70E740481C1C}">
                <a14:useLocalDpi xmlns:a14="http://schemas.microsoft.com/office/drawing/2010/main"/>
              </a:ext>
            </a:extLst>
          </a:blip>
          <a:srcRect/>
          <a:stretch>
            <a:fillRect/>
          </a:stretch>
        </p:blipFill>
        <p:spPr bwMode="auto">
          <a:xfrm>
            <a:off x="611560" y="4066145"/>
            <a:ext cx="1800000" cy="381818"/>
          </a:xfrm>
          <a:prstGeom prst="rect">
            <a:avLst/>
          </a:prstGeom>
          <a:noFill/>
          <a:ln>
            <a:noFill/>
          </a:ln>
        </p:spPr>
      </p:pic>
      <p:pic>
        <p:nvPicPr>
          <p:cNvPr id="33" name="Picture 8" descr="http://www.edutags.de/sites/default/files/mix_and_match_logo.png"/>
          <p:cNvPicPr>
            <a:picLocks noChangeAspect="1" noChangeArrowheads="1"/>
          </p:cNvPicPr>
          <p:nvPr/>
        </p:nvPicPr>
        <p:blipFill>
          <a:blip r:embed="rId12" cstate="email">
            <a:extLst>
              <a:ext uri="{28A0092B-C50C-407E-A947-70E740481C1C}">
                <a14:useLocalDpi xmlns:a14="http://schemas.microsoft.com/office/drawing/2010/main"/>
              </a:ext>
            </a:extLst>
          </a:blip>
          <a:srcRect/>
          <a:stretch>
            <a:fillRect/>
          </a:stretch>
        </p:blipFill>
        <p:spPr bwMode="auto">
          <a:xfrm>
            <a:off x="7408687" y="3794556"/>
            <a:ext cx="1080000" cy="7020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9"/>
          <p:cNvPicPr>
            <a:picLocks noChangeAspect="1" noChangeArrowheads="1"/>
          </p:cNvPicPr>
          <p:nvPr/>
        </p:nvPicPr>
        <p:blipFill rotWithShape="1">
          <a:blip r:embed="rId13" cstate="email">
            <a:extLst>
              <a:ext uri="{28A0092B-C50C-407E-A947-70E740481C1C}">
                <a14:useLocalDpi xmlns:a14="http://schemas.microsoft.com/office/drawing/2010/main"/>
              </a:ext>
            </a:extLst>
          </a:blip>
          <a:srcRect/>
          <a:stretch/>
        </p:blipFill>
        <p:spPr bwMode="auto">
          <a:xfrm>
            <a:off x="5708899" y="3848899"/>
            <a:ext cx="1440000" cy="408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11" descr="DIPF_LOGO_ENG_RGB_2z_0901"/>
          <p:cNvPicPr>
            <a:picLocks noChangeAspect="1" noChangeArrowheads="1"/>
          </p:cNvPicPr>
          <p:nvPr/>
        </p:nvPicPr>
        <p:blipFill rotWithShape="1">
          <a:blip r:embed="rId14" cstate="email">
            <a:extLst>
              <a:ext uri="{28A0092B-C50C-407E-A947-70E740481C1C}">
                <a14:useLocalDpi xmlns:a14="http://schemas.microsoft.com/office/drawing/2010/main"/>
              </a:ext>
            </a:extLst>
          </a:blip>
          <a:srcRect/>
          <a:stretch/>
        </p:blipFill>
        <p:spPr bwMode="auto">
          <a:xfrm>
            <a:off x="2705705" y="64599"/>
            <a:ext cx="4320000" cy="1538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eck 1"/>
          <p:cNvSpPr/>
          <p:nvPr/>
        </p:nvSpPr>
        <p:spPr>
          <a:xfrm>
            <a:off x="263472" y="64600"/>
            <a:ext cx="1873838" cy="1066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p:cNvSpPr/>
          <p:nvPr/>
        </p:nvSpPr>
        <p:spPr>
          <a:xfrm>
            <a:off x="6876256" y="64600"/>
            <a:ext cx="2088232" cy="1219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3362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62"/>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8"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
        <p:nvSpPr>
          <p:cNvPr id="12" name="Textfeld 11"/>
          <p:cNvSpPr txBox="1"/>
          <p:nvPr/>
        </p:nvSpPr>
        <p:spPr>
          <a:xfrm>
            <a:off x="323528" y="1347614"/>
            <a:ext cx="8517632" cy="2039020"/>
          </a:xfrm>
          <a:prstGeom prst="rect">
            <a:avLst/>
          </a:prstGeom>
          <a:noFill/>
        </p:spPr>
        <p:txBody>
          <a:bodyPr wrap="square" rtlCol="0">
            <a:spAutoFit/>
          </a:bodyPr>
          <a:lstStyle/>
          <a:p>
            <a:pPr lvl="0">
              <a:lnSpc>
                <a:spcPct val="115000"/>
              </a:lnSpc>
            </a:pPr>
            <a:r>
              <a:rPr lang="de" sz="2000" dirty="0"/>
              <a:t>Largest infrastructure institution for the </a:t>
            </a:r>
            <a:r>
              <a:rPr lang="de" sz="2000" dirty="0" smtClean="0"/>
              <a:t>Social Sciences </a:t>
            </a:r>
            <a:r>
              <a:rPr lang="de" sz="2000" dirty="0"/>
              <a:t>in Germany, interdisciplinary </a:t>
            </a:r>
            <a:r>
              <a:rPr lang="de" sz="2000" dirty="0" smtClean="0"/>
              <a:t>research:</a:t>
            </a:r>
          </a:p>
          <a:p>
            <a:pPr lvl="0">
              <a:lnSpc>
                <a:spcPct val="115000"/>
              </a:lnSpc>
            </a:pPr>
            <a:endParaRPr lang="de" sz="1000" dirty="0" smtClean="0"/>
          </a:p>
          <a:p>
            <a:pPr marL="342900" lvl="0" indent="-342900">
              <a:lnSpc>
                <a:spcPct val="115000"/>
              </a:lnSpc>
              <a:buFont typeface="+mj-lt"/>
              <a:buAutoNum type="arabicPeriod"/>
            </a:pPr>
            <a:r>
              <a:rPr lang="de" sz="2000" dirty="0" smtClean="0">
                <a:solidFill>
                  <a:srgbClr val="434343"/>
                </a:solidFill>
              </a:rPr>
              <a:t>Survey </a:t>
            </a:r>
            <a:r>
              <a:rPr lang="de" sz="2000" dirty="0">
                <a:solidFill>
                  <a:srgbClr val="434343"/>
                </a:solidFill>
              </a:rPr>
              <a:t>Design and </a:t>
            </a:r>
            <a:r>
              <a:rPr lang="de" sz="2000" dirty="0" smtClean="0">
                <a:solidFill>
                  <a:srgbClr val="434343"/>
                </a:solidFill>
              </a:rPr>
              <a:t>Methodology,</a:t>
            </a:r>
          </a:p>
          <a:p>
            <a:pPr marL="342900" lvl="0" indent="-342900">
              <a:lnSpc>
                <a:spcPct val="115000"/>
              </a:lnSpc>
              <a:buFont typeface="+mj-lt"/>
              <a:buAutoNum type="arabicPeriod"/>
            </a:pPr>
            <a:r>
              <a:rPr lang="de" sz="2000" dirty="0" smtClean="0">
                <a:solidFill>
                  <a:srgbClr val="434343"/>
                </a:solidFill>
              </a:rPr>
              <a:t>Social </a:t>
            </a:r>
            <a:r>
              <a:rPr lang="de" sz="2000" dirty="0">
                <a:solidFill>
                  <a:srgbClr val="434343"/>
                </a:solidFill>
              </a:rPr>
              <a:t>Structure, Attitude and Behaviour in Modern Societies, </a:t>
            </a:r>
            <a:endParaRPr lang="de" sz="2000" dirty="0" smtClean="0">
              <a:solidFill>
                <a:srgbClr val="434343"/>
              </a:solidFill>
            </a:endParaRPr>
          </a:p>
          <a:p>
            <a:pPr marL="342900" lvl="0" indent="-342900">
              <a:lnSpc>
                <a:spcPct val="115000"/>
              </a:lnSpc>
              <a:buFont typeface="+mj-lt"/>
              <a:buAutoNum type="arabicPeriod"/>
            </a:pPr>
            <a:r>
              <a:rPr lang="de" sz="2000" dirty="0" smtClean="0">
                <a:solidFill>
                  <a:srgbClr val="434343"/>
                </a:solidFill>
              </a:rPr>
              <a:t>Applied </a:t>
            </a:r>
            <a:r>
              <a:rPr lang="de" sz="2000" dirty="0">
                <a:solidFill>
                  <a:srgbClr val="434343"/>
                </a:solidFill>
              </a:rPr>
              <a:t>Computer Science and Information Science</a:t>
            </a:r>
            <a:r>
              <a:rPr lang="de" sz="2000" dirty="0" smtClean="0">
                <a:solidFill>
                  <a:srgbClr val="434343"/>
                </a:solidFill>
              </a:rPr>
              <a:t>:</a:t>
            </a:r>
            <a:endParaRPr lang="de" sz="2000" dirty="0">
              <a:solidFill>
                <a:srgbClr val="434343"/>
              </a:solidFill>
            </a:endParaRPr>
          </a:p>
        </p:txBody>
      </p:sp>
      <p:sp>
        <p:nvSpPr>
          <p:cNvPr id="15" name="Textfeld 14"/>
          <p:cNvSpPr txBox="1"/>
          <p:nvPr/>
        </p:nvSpPr>
        <p:spPr>
          <a:xfrm>
            <a:off x="611560" y="3386634"/>
            <a:ext cx="7560840" cy="1015663"/>
          </a:xfrm>
          <a:prstGeom prst="rect">
            <a:avLst/>
          </a:prstGeom>
          <a:noFill/>
        </p:spPr>
        <p:txBody>
          <a:bodyPr wrap="square" rtlCol="0">
            <a:spAutoFit/>
          </a:bodyPr>
          <a:lstStyle/>
          <a:p>
            <a:pPr algn="just"/>
            <a:r>
              <a:rPr lang="de" sz="2000" dirty="0"/>
              <a:t>Department “Knowledge Technologies for the Social Sciences (WTS)”: Development of new and innovative digital services for Social Sciences</a:t>
            </a:r>
            <a:endParaRPr lang="de-DE" sz="2000" dirty="0"/>
          </a:p>
        </p:txBody>
      </p:sp>
      <p:sp>
        <p:nvSpPr>
          <p:cNvPr id="16" name="Shape 74"/>
          <p:cNvSpPr/>
          <p:nvPr/>
        </p:nvSpPr>
        <p:spPr>
          <a:xfrm>
            <a:off x="249890" y="3651870"/>
            <a:ext cx="289662" cy="441340"/>
          </a:xfrm>
          <a:prstGeom prst="rightArrow">
            <a:avLst>
              <a:gd name="adj1" fmla="val 50000"/>
              <a:gd name="adj2" fmla="val 50000"/>
            </a:avLst>
          </a:prstGeom>
          <a:solidFill>
            <a:schemeClr val="accent1">
              <a:lumMod val="60000"/>
              <a:lumOff val="40000"/>
            </a:schemeClr>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pic>
        <p:nvPicPr>
          <p:cNvPr id="17" name="Shape 58"/>
          <p:cNvPicPr preferRelativeResize="0">
            <a:picLocks noChangeAspect="1"/>
          </p:cNvPicPr>
          <p:nvPr/>
        </p:nvPicPr>
        <p:blipFill>
          <a:blip r:embed="rId4"/>
          <a:stretch>
            <a:fillRect/>
          </a:stretch>
        </p:blipFill>
        <p:spPr>
          <a:xfrm>
            <a:off x="3131840" y="4127692"/>
            <a:ext cx="900000" cy="616788"/>
          </a:xfrm>
          <a:prstGeom prst="rect">
            <a:avLst/>
          </a:prstGeom>
        </p:spPr>
      </p:pic>
      <p:pic>
        <p:nvPicPr>
          <p:cNvPr id="18" name="Shape 59"/>
          <p:cNvPicPr preferRelativeResize="0">
            <a:picLocks noChangeAspect="1"/>
          </p:cNvPicPr>
          <p:nvPr/>
        </p:nvPicPr>
        <p:blipFill>
          <a:blip r:embed="rId5"/>
          <a:stretch>
            <a:fillRect/>
          </a:stretch>
        </p:blipFill>
        <p:spPr>
          <a:xfrm>
            <a:off x="8176265" y="2007324"/>
            <a:ext cx="720000" cy="719599"/>
          </a:xfrm>
          <a:prstGeom prst="rect">
            <a:avLst/>
          </a:prstGeom>
        </p:spPr>
      </p:pic>
      <p:pic>
        <p:nvPicPr>
          <p:cNvPr id="19" name="Shape 60"/>
          <p:cNvPicPr preferRelativeResize="0">
            <a:picLocks noChangeAspect="1"/>
          </p:cNvPicPr>
          <p:nvPr/>
        </p:nvPicPr>
        <p:blipFill>
          <a:blip r:embed="rId6"/>
          <a:stretch>
            <a:fillRect/>
          </a:stretch>
        </p:blipFill>
        <p:spPr>
          <a:xfrm>
            <a:off x="5148063" y="4301476"/>
            <a:ext cx="720000" cy="415665"/>
          </a:xfrm>
          <a:prstGeom prst="rect">
            <a:avLst/>
          </a:prstGeom>
        </p:spPr>
      </p:pic>
      <p:pic>
        <p:nvPicPr>
          <p:cNvPr id="20" name="Shape 61"/>
          <p:cNvPicPr preferRelativeResize="0">
            <a:picLocks noChangeAspect="1"/>
          </p:cNvPicPr>
          <p:nvPr/>
        </p:nvPicPr>
        <p:blipFill>
          <a:blip r:embed="rId7"/>
          <a:stretch>
            <a:fillRect/>
          </a:stretch>
        </p:blipFill>
        <p:spPr>
          <a:xfrm>
            <a:off x="5940152" y="1789266"/>
            <a:ext cx="1080000" cy="736048"/>
          </a:xfrm>
          <a:prstGeom prst="rect">
            <a:avLst/>
          </a:prstGeom>
        </p:spPr>
      </p:pic>
      <p:pic>
        <p:nvPicPr>
          <p:cNvPr id="21" name="Shape 63"/>
          <p:cNvPicPr preferRelativeResize="0">
            <a:picLocks noChangeAspect="1"/>
          </p:cNvPicPr>
          <p:nvPr/>
        </p:nvPicPr>
        <p:blipFill>
          <a:blip r:embed="rId8"/>
          <a:stretch>
            <a:fillRect/>
          </a:stretch>
        </p:blipFill>
        <p:spPr>
          <a:xfrm>
            <a:off x="827584" y="4412076"/>
            <a:ext cx="720000" cy="415666"/>
          </a:xfrm>
          <a:prstGeom prst="rect">
            <a:avLst/>
          </a:prstGeom>
        </p:spPr>
      </p:pic>
      <p:pic>
        <p:nvPicPr>
          <p:cNvPr id="22" name="Shape 76"/>
          <p:cNvPicPr preferRelativeResize="0">
            <a:picLocks noChangeAspect="1"/>
          </p:cNvPicPr>
          <p:nvPr/>
        </p:nvPicPr>
        <p:blipFill>
          <a:blip r:embed="rId9"/>
          <a:stretch>
            <a:fillRect/>
          </a:stretch>
        </p:blipFill>
        <p:spPr>
          <a:xfrm>
            <a:off x="6665128" y="4298328"/>
            <a:ext cx="1440000" cy="435276"/>
          </a:xfrm>
          <a:prstGeom prst="rect">
            <a:avLst/>
          </a:prstGeom>
        </p:spPr>
      </p:pic>
      <p:pic>
        <p:nvPicPr>
          <p:cNvPr id="31" name="Shape 5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3425783" y="195486"/>
            <a:ext cx="2160000" cy="1052422"/>
          </a:xfrm>
          <a:prstGeom prst="rect">
            <a:avLst/>
          </a:prstGeom>
          <a:noFill/>
          <a:ln>
            <a:noFill/>
          </a:ln>
        </p:spPr>
      </p:pic>
      <p:sp>
        <p:nvSpPr>
          <p:cNvPr id="33" name="Rechteck 32"/>
          <p:cNvSpPr/>
          <p:nvPr/>
        </p:nvSpPr>
        <p:spPr>
          <a:xfrm>
            <a:off x="249890" y="64600"/>
            <a:ext cx="1873838" cy="1066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p:cNvSpPr/>
          <p:nvPr/>
        </p:nvSpPr>
        <p:spPr>
          <a:xfrm>
            <a:off x="6876256" y="64600"/>
            <a:ext cx="2088232" cy="1219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121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91680" y="1280778"/>
            <a:ext cx="5760640" cy="3366396"/>
          </a:xfrm>
          <a:prstGeom prst="rect">
            <a:avLst/>
          </a:prstGeom>
          <a:solidFill>
            <a:schemeClr val="accent1">
              <a:alpha val="52156"/>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2" name="Rechteck 11"/>
          <p:cNvSpPr/>
          <p:nvPr/>
        </p:nvSpPr>
        <p:spPr bwMode="auto">
          <a:xfrm>
            <a:off x="1003040" y="1059582"/>
            <a:ext cx="7673417" cy="3744416"/>
          </a:xfrm>
          <a:prstGeom prst="rect">
            <a:avLst/>
          </a:prstGeom>
          <a:solidFill>
            <a:schemeClr val="tx2">
              <a:alpha val="80000"/>
            </a:schemeClr>
          </a:solidFill>
          <a:ln w="9525"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dirty="0" smtClean="0">
              <a:ln>
                <a:noFill/>
              </a:ln>
              <a:solidFill>
                <a:srgbClr val="4A4A4A"/>
              </a:solidFill>
              <a:effectLst/>
              <a:latin typeface="InfoTextRegular-Roman" panose="02010504050101020104" pitchFamily="2" charset="0"/>
            </a:endParaRPr>
          </a:p>
        </p:txBody>
      </p:sp>
      <p:sp>
        <p:nvSpPr>
          <p:cNvPr id="19" name="Puzzle4"/>
          <p:cNvSpPr>
            <a:spLocks noEditPoints="1" noChangeArrowheads="1"/>
          </p:cNvSpPr>
          <p:nvPr/>
        </p:nvSpPr>
        <p:spPr bwMode="auto">
          <a:xfrm rot="10800000">
            <a:off x="319513" y="1095584"/>
            <a:ext cx="329630" cy="454390"/>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92D05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20" name="Puzzle2"/>
          <p:cNvSpPr>
            <a:spLocks noEditPoints="1" noChangeArrowheads="1"/>
          </p:cNvSpPr>
          <p:nvPr/>
        </p:nvSpPr>
        <p:spPr bwMode="auto">
          <a:xfrm>
            <a:off x="498983" y="1095586"/>
            <a:ext cx="545540" cy="351418"/>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990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24" name="Puzzle2"/>
          <p:cNvSpPr>
            <a:spLocks noEditPoints="1" noChangeArrowheads="1"/>
          </p:cNvSpPr>
          <p:nvPr/>
        </p:nvSpPr>
        <p:spPr bwMode="auto">
          <a:xfrm rot="16200000">
            <a:off x="557076" y="4403866"/>
            <a:ext cx="270032" cy="386215"/>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990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6" name="Puzzle2"/>
          <p:cNvSpPr>
            <a:spLocks noEditPoints="1" noChangeArrowheads="1"/>
          </p:cNvSpPr>
          <p:nvPr/>
        </p:nvSpPr>
        <p:spPr bwMode="auto">
          <a:xfrm rot="16200000">
            <a:off x="557075" y="3611778"/>
            <a:ext cx="270032" cy="386215"/>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990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8" name="Puzzle4"/>
          <p:cNvSpPr>
            <a:spLocks noEditPoints="1" noChangeArrowheads="1"/>
          </p:cNvSpPr>
          <p:nvPr/>
        </p:nvSpPr>
        <p:spPr bwMode="auto">
          <a:xfrm rot="16200000">
            <a:off x="599434" y="2661156"/>
            <a:ext cx="216024" cy="389617"/>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92D05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15" name="Puzzle2"/>
          <p:cNvSpPr>
            <a:spLocks noEditPoints="1" noChangeArrowheads="1"/>
          </p:cNvSpPr>
          <p:nvPr/>
        </p:nvSpPr>
        <p:spPr bwMode="auto">
          <a:xfrm rot="16200000">
            <a:off x="575795" y="1799040"/>
            <a:ext cx="270032" cy="386215"/>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9900"/>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25" name="Titel 1"/>
          <p:cNvSpPr txBox="1">
            <a:spLocks noGrp="1"/>
          </p:cNvSpPr>
          <p:nvPr>
            <p:ph type="title"/>
          </p:nvPr>
        </p:nvSpPr>
        <p:spPr bwMode="auto">
          <a:xfrm>
            <a:off x="1024083" y="1164283"/>
            <a:ext cx="7848600" cy="68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3000">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Arial" charset="0"/>
              </a:defRPr>
            </a:lvl2pPr>
            <a:lvl3pPr algn="l" rtl="0" eaLnBrk="1" fontAlgn="base" hangingPunct="1">
              <a:spcBef>
                <a:spcPct val="0"/>
              </a:spcBef>
              <a:spcAft>
                <a:spcPct val="0"/>
              </a:spcAft>
              <a:defRPr sz="3000">
                <a:solidFill>
                  <a:schemeClr val="tx2"/>
                </a:solidFill>
                <a:latin typeface="Arial" charset="0"/>
              </a:defRPr>
            </a:lvl3pPr>
            <a:lvl4pPr algn="l" rtl="0" eaLnBrk="1" fontAlgn="base" hangingPunct="1">
              <a:spcBef>
                <a:spcPct val="0"/>
              </a:spcBef>
              <a:spcAft>
                <a:spcPct val="0"/>
              </a:spcAft>
              <a:defRPr sz="3000">
                <a:solidFill>
                  <a:schemeClr val="tx2"/>
                </a:solidFill>
                <a:latin typeface="Arial" charset="0"/>
              </a:defRPr>
            </a:lvl4pPr>
            <a:lvl5pPr algn="l" rtl="0" eaLnBrk="1" fontAlgn="base" hangingPunct="1">
              <a:spcBef>
                <a:spcPct val="0"/>
              </a:spcBef>
              <a:spcAft>
                <a:spcPct val="0"/>
              </a:spcAft>
              <a:defRPr sz="3000">
                <a:solidFill>
                  <a:schemeClr val="tx2"/>
                </a:solidFill>
                <a:latin typeface="Arial"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a:lstStyle>
          <a:p>
            <a:r>
              <a:rPr lang="de-DE" dirty="0" smtClean="0">
                <a:latin typeface="InfoTextRegular-Roman" panose="02010504050101020104" pitchFamily="2" charset="0"/>
              </a:rPr>
              <a:t> „</a:t>
            </a:r>
            <a:r>
              <a:rPr lang="de-DE" dirty="0" smtClean="0">
                <a:solidFill>
                  <a:schemeClr val="tx1"/>
                </a:solidFill>
                <a:latin typeface="InfoTextRegular-Roman" panose="02010504050101020104" pitchFamily="2" charset="0"/>
              </a:rPr>
              <a:t>2000: </a:t>
            </a:r>
            <a:r>
              <a:rPr lang="de-DE" dirty="0" err="1" smtClean="0">
                <a:solidFill>
                  <a:schemeClr val="tx1"/>
                </a:solidFill>
                <a:latin typeface="InfoTextRegular-Roman" panose="02010504050101020104" pitchFamily="2" charset="0"/>
              </a:rPr>
              <a:t>Empirical</a:t>
            </a:r>
            <a:r>
              <a:rPr lang="de-DE" dirty="0" smtClean="0">
                <a:solidFill>
                  <a:schemeClr val="tx1"/>
                </a:solidFill>
                <a:latin typeface="InfoTextRegular-Roman" panose="02010504050101020104" pitchFamily="2" charset="0"/>
              </a:rPr>
              <a:t> Turn“ in Educational Research </a:t>
            </a:r>
            <a:endParaRPr lang="de-DE" kern="0" dirty="0">
              <a:solidFill>
                <a:schemeClr val="tx1"/>
              </a:solidFill>
              <a:latin typeface="InfoTextRegular-Roman" panose="02010504050101020104" pitchFamily="2" charset="0"/>
            </a:endParaRPr>
          </a:p>
        </p:txBody>
      </p:sp>
      <p:sp>
        <p:nvSpPr>
          <p:cNvPr id="27" name="Inhaltsplatzhalter 2"/>
          <p:cNvSpPr>
            <a:spLocks noGrp="1"/>
          </p:cNvSpPr>
          <p:nvPr>
            <p:ph idx="1"/>
          </p:nvPr>
        </p:nvSpPr>
        <p:spPr>
          <a:xfrm>
            <a:off x="1019267" y="1635646"/>
            <a:ext cx="7513173" cy="3168352"/>
          </a:xfrm>
        </p:spPr>
        <p:txBody>
          <a:bodyPr/>
          <a:lstStyle/>
          <a:p>
            <a:pPr marL="0" indent="0">
              <a:buNone/>
              <a:defRPr/>
            </a:pPr>
            <a:r>
              <a:rPr lang="de-DE" sz="1800" dirty="0" smtClean="0">
                <a:solidFill>
                  <a:schemeClr val="tx1"/>
                </a:solidFill>
                <a:latin typeface="InfoTextRegular-Roman" panose="02010504050101020104" pitchFamily="2" charset="0"/>
              </a:rPr>
              <a:t>Framework </a:t>
            </a:r>
            <a:r>
              <a:rPr lang="de-DE" sz="1800" dirty="0">
                <a:solidFill>
                  <a:schemeClr val="tx1"/>
                </a:solidFill>
                <a:latin typeface="InfoTextRegular-Roman" panose="02010504050101020104" pitchFamily="2" charset="0"/>
              </a:rPr>
              <a:t>Programme </a:t>
            </a:r>
            <a:r>
              <a:rPr lang="de-DE" sz="1800" dirty="0" err="1">
                <a:solidFill>
                  <a:schemeClr val="tx1"/>
                </a:solidFill>
                <a:latin typeface="InfoTextRegular-Roman" panose="02010504050101020104" pitchFamily="2" charset="0"/>
              </a:rPr>
              <a:t>for</a:t>
            </a:r>
            <a:r>
              <a:rPr lang="de-DE" sz="1800" dirty="0">
                <a:solidFill>
                  <a:schemeClr val="tx1"/>
                </a:solidFill>
                <a:latin typeface="InfoTextRegular-Roman" panose="02010504050101020104" pitchFamily="2" charset="0"/>
              </a:rPr>
              <a:t> </a:t>
            </a:r>
            <a:r>
              <a:rPr lang="de-DE" sz="1800" dirty="0" err="1">
                <a:solidFill>
                  <a:schemeClr val="tx1"/>
                </a:solidFill>
                <a:latin typeface="InfoTextRegular-Roman" panose="02010504050101020104" pitchFamily="2" charset="0"/>
              </a:rPr>
              <a:t>the</a:t>
            </a:r>
            <a:r>
              <a:rPr lang="de-DE" sz="1800" dirty="0">
                <a:solidFill>
                  <a:schemeClr val="tx1"/>
                </a:solidFill>
                <a:latin typeface="InfoTextRegular-Roman" panose="02010504050101020104" pitchFamily="2" charset="0"/>
              </a:rPr>
              <a:t> Promotion </a:t>
            </a:r>
            <a:r>
              <a:rPr lang="de-DE" sz="1800" dirty="0" err="1">
                <a:solidFill>
                  <a:schemeClr val="tx1"/>
                </a:solidFill>
                <a:latin typeface="InfoTextRegular-Roman" panose="02010504050101020104" pitchFamily="2" charset="0"/>
              </a:rPr>
              <a:t>of</a:t>
            </a:r>
            <a:r>
              <a:rPr lang="de-DE" sz="1800" dirty="0">
                <a:solidFill>
                  <a:schemeClr val="tx1"/>
                </a:solidFill>
                <a:latin typeface="InfoTextRegular-Roman" panose="02010504050101020104" pitchFamily="2" charset="0"/>
              </a:rPr>
              <a:t> </a:t>
            </a:r>
            <a:r>
              <a:rPr lang="de-DE" sz="1800" dirty="0" err="1">
                <a:solidFill>
                  <a:schemeClr val="tx1"/>
                </a:solidFill>
                <a:latin typeface="InfoTextRegular-Roman" panose="02010504050101020104" pitchFamily="2" charset="0"/>
              </a:rPr>
              <a:t>Empirical</a:t>
            </a:r>
            <a:r>
              <a:rPr lang="de-DE" sz="1800" dirty="0">
                <a:solidFill>
                  <a:schemeClr val="tx1"/>
                </a:solidFill>
                <a:latin typeface="InfoTextRegular-Roman" panose="02010504050101020104" pitchFamily="2" charset="0"/>
              </a:rPr>
              <a:t> Educational Research (BMBF</a:t>
            </a:r>
            <a:r>
              <a:rPr lang="de-DE" sz="1800" dirty="0" smtClean="0">
                <a:solidFill>
                  <a:schemeClr val="tx1"/>
                </a:solidFill>
                <a:latin typeface="InfoTextRegular-Roman" panose="02010504050101020104" pitchFamily="2" charset="0"/>
              </a:rPr>
              <a:t>) (2007)</a:t>
            </a:r>
          </a:p>
          <a:p>
            <a:pPr>
              <a:defRPr/>
            </a:pPr>
            <a:endParaRPr lang="de-DE" sz="1800" dirty="0">
              <a:solidFill>
                <a:schemeClr val="tx1"/>
              </a:solidFill>
              <a:latin typeface="InfoTextRegular-Roman" panose="02010504050101020104" pitchFamily="2" charset="0"/>
            </a:endParaRPr>
          </a:p>
          <a:p>
            <a:pPr marL="0" indent="0">
              <a:buNone/>
              <a:defRPr/>
            </a:pPr>
            <a:r>
              <a:rPr lang="de-DE" sz="1800" dirty="0">
                <a:solidFill>
                  <a:schemeClr val="tx1"/>
                </a:solidFill>
                <a:latin typeface="InfoTextRegular-Roman" panose="02010504050101020104" pitchFamily="2" charset="0"/>
              </a:rPr>
              <a:t>DFG </a:t>
            </a:r>
            <a:r>
              <a:rPr lang="en-US" sz="1800" dirty="0">
                <a:solidFill>
                  <a:schemeClr val="tx1"/>
                </a:solidFill>
                <a:latin typeface="InfoTextRegular-Roman" panose="02010504050101020104" pitchFamily="2" charset="0"/>
              </a:rPr>
              <a:t>Research Units / Priority </a:t>
            </a:r>
            <a:r>
              <a:rPr lang="en-US" sz="1800" dirty="0" err="1">
                <a:solidFill>
                  <a:schemeClr val="tx1"/>
                </a:solidFill>
                <a:latin typeface="InfoTextRegular-Roman" panose="02010504050101020104" pitchFamily="2" charset="0"/>
              </a:rPr>
              <a:t>Programmes</a:t>
            </a:r>
            <a:r>
              <a:rPr lang="en-US" sz="1800" dirty="0">
                <a:solidFill>
                  <a:schemeClr val="tx1"/>
                </a:solidFill>
                <a:latin typeface="InfoTextRegular-Roman" panose="02010504050101020104" pitchFamily="2" charset="0"/>
              </a:rPr>
              <a:t> for Empirical </a:t>
            </a:r>
            <a:endParaRPr lang="en-US" sz="1800" dirty="0" smtClean="0">
              <a:solidFill>
                <a:schemeClr val="tx1"/>
              </a:solidFill>
              <a:latin typeface="InfoTextRegular-Roman" panose="02010504050101020104" pitchFamily="2" charset="0"/>
            </a:endParaRPr>
          </a:p>
          <a:p>
            <a:pPr marL="0" indent="0">
              <a:buNone/>
              <a:defRPr/>
            </a:pPr>
            <a:r>
              <a:rPr lang="en-US" sz="1800" dirty="0">
                <a:solidFill>
                  <a:schemeClr val="tx1"/>
                </a:solidFill>
                <a:latin typeface="InfoTextRegular-Roman" panose="02010504050101020104" pitchFamily="2" charset="0"/>
              </a:rPr>
              <a:t> </a:t>
            </a:r>
            <a:r>
              <a:rPr lang="en-US" sz="1800" dirty="0" smtClean="0">
                <a:solidFill>
                  <a:schemeClr val="tx1"/>
                </a:solidFill>
                <a:latin typeface="InfoTextRegular-Roman" panose="02010504050101020104" pitchFamily="2" charset="0"/>
              </a:rPr>
              <a:t>Educational </a:t>
            </a:r>
            <a:r>
              <a:rPr lang="en-US" sz="1800" dirty="0">
                <a:solidFill>
                  <a:schemeClr val="tx1"/>
                </a:solidFill>
                <a:latin typeface="InfoTextRegular-Roman" panose="02010504050101020104" pitchFamily="2" charset="0"/>
              </a:rPr>
              <a:t>Research (2000/2002)</a:t>
            </a:r>
            <a:endParaRPr lang="de-DE" sz="1800" dirty="0">
              <a:solidFill>
                <a:schemeClr val="tx1"/>
              </a:solidFill>
              <a:latin typeface="InfoTextRegular-Roman" panose="02010504050101020104" pitchFamily="2" charset="0"/>
            </a:endParaRPr>
          </a:p>
          <a:p>
            <a:pPr>
              <a:defRPr/>
            </a:pPr>
            <a:endParaRPr lang="de-DE" sz="1800" dirty="0">
              <a:solidFill>
                <a:schemeClr val="tx1"/>
              </a:solidFill>
              <a:latin typeface="InfoTextRegular-Roman" panose="02010504050101020104" pitchFamily="2" charset="0"/>
            </a:endParaRPr>
          </a:p>
          <a:p>
            <a:pPr marL="0" indent="0">
              <a:buNone/>
              <a:defRPr/>
            </a:pPr>
            <a:r>
              <a:rPr lang="de-DE" sz="1800" dirty="0" smtClean="0">
                <a:solidFill>
                  <a:schemeClr val="tx1"/>
                </a:solidFill>
                <a:latin typeface="InfoTextRegular-Roman" panose="02010504050101020104" pitchFamily="2" charset="0"/>
              </a:rPr>
              <a:t>Agreement on </a:t>
            </a:r>
            <a:r>
              <a:rPr lang="de-DE" sz="1800" dirty="0">
                <a:solidFill>
                  <a:schemeClr val="tx1"/>
                </a:solidFill>
                <a:latin typeface="InfoTextRegular-Roman" panose="02010504050101020104" pitchFamily="2" charset="0"/>
              </a:rPr>
              <a:t>a National Report on </a:t>
            </a:r>
            <a:r>
              <a:rPr lang="de-DE" sz="1800" dirty="0" smtClean="0">
                <a:solidFill>
                  <a:schemeClr val="tx1"/>
                </a:solidFill>
                <a:latin typeface="InfoTextRegular-Roman" panose="02010504050101020104" pitchFamily="2" charset="0"/>
              </a:rPr>
              <a:t>Education (2004)</a:t>
            </a:r>
          </a:p>
          <a:p>
            <a:pPr>
              <a:defRPr/>
            </a:pPr>
            <a:endParaRPr lang="de-DE" sz="1800" dirty="0" smtClean="0">
              <a:solidFill>
                <a:schemeClr val="tx1"/>
              </a:solidFill>
              <a:latin typeface="InfoTextRegular-Roman" panose="02010504050101020104" pitchFamily="2" charset="0"/>
            </a:endParaRPr>
          </a:p>
          <a:p>
            <a:pPr marL="0" indent="0">
              <a:buNone/>
              <a:defRPr/>
            </a:pPr>
            <a:r>
              <a:rPr lang="de-DE" sz="1800" dirty="0" err="1" smtClean="0">
                <a:solidFill>
                  <a:schemeClr val="tx1"/>
                </a:solidFill>
                <a:latin typeface="InfoTextRegular-Roman" panose="02010504050101020104" pitchFamily="2" charset="0"/>
              </a:rPr>
              <a:t>Introduction</a:t>
            </a:r>
            <a:r>
              <a:rPr lang="de-DE" sz="1800" dirty="0" smtClean="0">
                <a:solidFill>
                  <a:schemeClr val="tx1"/>
                </a:solidFill>
                <a:latin typeface="InfoTextRegular-Roman" panose="02010504050101020104" pitchFamily="2" charset="0"/>
              </a:rPr>
              <a:t> </a:t>
            </a:r>
            <a:r>
              <a:rPr lang="de-DE" sz="1800" dirty="0" err="1">
                <a:solidFill>
                  <a:schemeClr val="tx1"/>
                </a:solidFill>
                <a:latin typeface="InfoTextRegular-Roman" panose="02010504050101020104" pitchFamily="2" charset="0"/>
              </a:rPr>
              <a:t>of</a:t>
            </a:r>
            <a:r>
              <a:rPr lang="de-DE" sz="1800" dirty="0">
                <a:solidFill>
                  <a:schemeClr val="tx1"/>
                </a:solidFill>
                <a:latin typeface="InfoTextRegular-Roman" panose="02010504050101020104" pitchFamily="2" charset="0"/>
              </a:rPr>
              <a:t> </a:t>
            </a:r>
            <a:r>
              <a:rPr lang="de-DE" sz="1800" dirty="0" smtClean="0">
                <a:solidFill>
                  <a:schemeClr val="tx1"/>
                </a:solidFill>
                <a:latin typeface="InfoTextRegular-Roman" panose="02010504050101020104" pitchFamily="2" charset="0"/>
              </a:rPr>
              <a:t>National Educational Standards (2003</a:t>
            </a:r>
            <a:r>
              <a:rPr lang="de-DE" sz="1800" dirty="0">
                <a:solidFill>
                  <a:schemeClr val="tx1"/>
                </a:solidFill>
                <a:latin typeface="InfoTextRegular-Roman" panose="02010504050101020104" pitchFamily="2" charset="0"/>
              </a:rPr>
              <a:t>)</a:t>
            </a:r>
            <a:endParaRPr lang="de-DE" sz="1800" dirty="0" smtClean="0">
              <a:solidFill>
                <a:schemeClr val="tx1"/>
              </a:solidFill>
              <a:latin typeface="InfoTextRegular-Roman" panose="02010504050101020104" pitchFamily="2" charset="0"/>
            </a:endParaRPr>
          </a:p>
        </p:txBody>
      </p:sp>
      <p:sp>
        <p:nvSpPr>
          <p:cNvPr id="29"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extLst>
      <p:ext uri="{BB962C8B-B14F-4D97-AF65-F5344CB8AC3E}">
        <p14:creationId xmlns:p14="http://schemas.microsoft.com/office/powerpoint/2010/main" val="3454635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1979712" y="195486"/>
            <a:ext cx="5364708" cy="947588"/>
          </a:xfrm>
        </p:spPr>
        <p:txBody>
          <a:bodyPr/>
          <a:lstStyle/>
          <a:p>
            <a:r>
              <a:rPr lang="de-DE" sz="2400" dirty="0" smtClean="0"/>
              <a:t>New </a:t>
            </a:r>
            <a:r>
              <a:rPr lang="de-DE" sz="2400" dirty="0" err="1"/>
              <a:t>G</a:t>
            </a:r>
            <a:r>
              <a:rPr lang="de-DE" sz="2400" dirty="0" err="1" smtClean="0"/>
              <a:t>overnance</a:t>
            </a:r>
            <a:r>
              <a:rPr lang="de-DE" sz="2400" dirty="0" smtClean="0"/>
              <a:t> Model in Research </a:t>
            </a:r>
            <a:r>
              <a:rPr lang="de-DE" sz="2400" dirty="0" err="1" smtClean="0"/>
              <a:t>Funding</a:t>
            </a:r>
            <a:endParaRPr lang="de-DE" sz="2400" dirty="0"/>
          </a:p>
        </p:txBody>
      </p:sp>
      <p:cxnSp>
        <p:nvCxnSpPr>
          <p:cNvPr id="14" name="Gerade Verbindung 13"/>
          <p:cNvCxnSpPr/>
          <p:nvPr/>
        </p:nvCxnSpPr>
        <p:spPr bwMode="auto">
          <a:xfrm>
            <a:off x="11340752" y="3313979"/>
            <a:ext cx="914400" cy="685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 name="Gruppieren 3"/>
          <p:cNvGrpSpPr/>
          <p:nvPr/>
        </p:nvGrpSpPr>
        <p:grpSpPr>
          <a:xfrm>
            <a:off x="323528" y="1325526"/>
            <a:ext cx="8820473" cy="3591466"/>
            <a:chOff x="863880" y="1325527"/>
            <a:chExt cx="8280121" cy="3162974"/>
          </a:xfrm>
        </p:grpSpPr>
        <p:pic>
          <p:nvPicPr>
            <p:cNvPr id="1638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375165" y="1780938"/>
              <a:ext cx="4862947" cy="2627205"/>
            </a:xfrm>
            <a:prstGeom prst="rect">
              <a:avLst/>
            </a:prstGeom>
            <a:noFill/>
            <a:ln w="12700">
              <a:noFill/>
              <a:prstDash val="lgDash"/>
              <a:miter lim="800000"/>
              <a:headEnd/>
              <a:tailEnd/>
            </a:ln>
            <a:extLst>
              <a:ext uri="{909E8E84-426E-40DD-AFC4-6F175D3DCCD1}">
                <a14:hiddenFill xmlns:a14="http://schemas.microsoft.com/office/drawing/2010/main">
                  <a:solidFill>
                    <a:schemeClr val="accent1"/>
                  </a:solidFill>
                </a14:hiddenFill>
              </a:ext>
            </a:extLst>
          </p:spPr>
        </p:pic>
        <p:sp>
          <p:nvSpPr>
            <p:cNvPr id="2" name="Textfeld 1"/>
            <p:cNvSpPr txBox="1"/>
            <p:nvPr/>
          </p:nvSpPr>
          <p:spPr>
            <a:xfrm rot="16200000">
              <a:off x="5472099" y="2487706"/>
              <a:ext cx="2430270" cy="954107"/>
            </a:xfrm>
            <a:prstGeom prst="rect">
              <a:avLst/>
            </a:prstGeom>
            <a:solidFill>
              <a:schemeClr val="bg1"/>
            </a:solidFill>
            <a:ln>
              <a:solidFill>
                <a:schemeClr val="bg1"/>
              </a:solidFill>
            </a:ln>
          </p:spPr>
          <p:txBody>
            <a:bodyPr wrap="square" rtlCol="0">
              <a:spAutoFit/>
            </a:bodyPr>
            <a:lstStyle/>
            <a:p>
              <a:r>
                <a:rPr lang="de-DE" sz="1400" b="1" dirty="0" smtClean="0">
                  <a:solidFill>
                    <a:schemeClr val="tx1"/>
                  </a:solidFill>
                  <a:latin typeface="InfoTextRegular-Roman" panose="02010504050101020104" pitchFamily="2" charset="0"/>
                </a:rPr>
                <a:t>Rate </a:t>
              </a:r>
              <a:r>
                <a:rPr lang="de-DE" sz="1400" b="1" dirty="0" err="1" smtClean="0">
                  <a:solidFill>
                    <a:schemeClr val="tx1"/>
                  </a:solidFill>
                  <a:latin typeface="InfoTextRegular-Roman" panose="02010504050101020104" pitchFamily="2" charset="0"/>
                </a:rPr>
                <a:t>of</a:t>
              </a:r>
              <a:r>
                <a:rPr lang="de-DE" sz="1400" b="1" dirty="0" smtClean="0">
                  <a:solidFill>
                    <a:schemeClr val="tx1"/>
                  </a:solidFill>
                  <a:latin typeface="InfoTextRegular-Roman" panose="02010504050101020104" pitchFamily="2" charset="0"/>
                </a:rPr>
                <a:t> </a:t>
              </a:r>
              <a:r>
                <a:rPr lang="de-DE" sz="1400" b="1" dirty="0" err="1" smtClean="0">
                  <a:solidFill>
                    <a:schemeClr val="tx1"/>
                  </a:solidFill>
                  <a:latin typeface="InfoTextRegular-Roman" panose="02010504050101020104" pitchFamily="2" charset="0"/>
                </a:rPr>
                <a:t>third</a:t>
              </a:r>
              <a:r>
                <a:rPr lang="de-DE" sz="1400" b="1" dirty="0" smtClean="0">
                  <a:solidFill>
                    <a:schemeClr val="tx1"/>
                  </a:solidFill>
                  <a:latin typeface="InfoTextRegular-Roman" panose="02010504050101020104" pitchFamily="2" charset="0"/>
                </a:rPr>
                <a:t> </a:t>
              </a:r>
              <a:r>
                <a:rPr lang="de-DE" sz="1400" b="1" dirty="0" err="1" smtClean="0">
                  <a:solidFill>
                    <a:schemeClr val="tx1"/>
                  </a:solidFill>
                  <a:latin typeface="InfoTextRegular-Roman" panose="02010504050101020104" pitchFamily="2" charset="0"/>
                </a:rPr>
                <a:t>party</a:t>
              </a:r>
              <a:r>
                <a:rPr lang="de-DE" sz="1400" b="1" dirty="0" smtClean="0">
                  <a:solidFill>
                    <a:schemeClr val="tx1"/>
                  </a:solidFill>
                  <a:latin typeface="InfoTextRegular-Roman" panose="02010504050101020104" pitchFamily="2" charset="0"/>
                </a:rPr>
                <a:t> </a:t>
              </a:r>
              <a:r>
                <a:rPr lang="de-DE" sz="1400" b="1" dirty="0" err="1" smtClean="0">
                  <a:solidFill>
                    <a:schemeClr val="tx1"/>
                  </a:solidFill>
                  <a:latin typeface="InfoTextRegular-Roman" panose="02010504050101020104" pitchFamily="2" charset="0"/>
                </a:rPr>
                <a:t>funding</a:t>
              </a:r>
              <a:r>
                <a:rPr lang="de-DE" sz="1400" b="1" dirty="0" smtClean="0">
                  <a:solidFill>
                    <a:schemeClr val="tx1"/>
                  </a:solidFill>
                  <a:latin typeface="InfoTextRegular-Roman" panose="02010504050101020104" pitchFamily="2" charset="0"/>
                </a:rPr>
                <a:t> (%)</a:t>
              </a:r>
            </a:p>
            <a:p>
              <a:endParaRPr lang="de-DE" sz="1400" b="1" dirty="0">
                <a:solidFill>
                  <a:schemeClr val="tx1"/>
                </a:solidFill>
                <a:latin typeface="InfoTextRegular-Roman" panose="02010504050101020104" pitchFamily="2" charset="0"/>
              </a:endParaRPr>
            </a:p>
            <a:p>
              <a:endParaRPr lang="de-DE" sz="1400" b="1" dirty="0" smtClean="0">
                <a:solidFill>
                  <a:schemeClr val="tx1"/>
                </a:solidFill>
                <a:latin typeface="InfoTextRegular-Roman" panose="02010504050101020104" pitchFamily="2" charset="0"/>
              </a:endParaRPr>
            </a:p>
            <a:p>
              <a:endParaRPr lang="de-DE" sz="1400" b="1" dirty="0">
                <a:solidFill>
                  <a:schemeClr val="tx1"/>
                </a:solidFill>
                <a:latin typeface="InfoTextRegular-Roman" panose="02010504050101020104" pitchFamily="2" charset="0"/>
              </a:endParaRPr>
            </a:p>
          </p:txBody>
        </p:sp>
        <p:sp>
          <p:nvSpPr>
            <p:cNvPr id="7" name="Textfeld 6"/>
            <p:cNvSpPr txBox="1"/>
            <p:nvPr/>
          </p:nvSpPr>
          <p:spPr>
            <a:xfrm rot="16200000">
              <a:off x="504232" y="2939131"/>
              <a:ext cx="1242515" cy="523220"/>
            </a:xfrm>
            <a:prstGeom prst="rect">
              <a:avLst/>
            </a:prstGeom>
            <a:solidFill>
              <a:schemeClr val="bg1"/>
            </a:solidFill>
          </p:spPr>
          <p:txBody>
            <a:bodyPr wrap="square" rtlCol="0">
              <a:spAutoFit/>
            </a:bodyPr>
            <a:lstStyle/>
            <a:p>
              <a:r>
                <a:rPr lang="de-DE" sz="1400" b="1" dirty="0" smtClean="0">
                  <a:latin typeface="InfoTextRegular-Roman" panose="02010504050101020104" pitchFamily="2" charset="0"/>
                </a:rPr>
                <a:t>Income (in </a:t>
              </a:r>
              <a:r>
                <a:rPr lang="de-DE" sz="1400" b="1" dirty="0" err="1" smtClean="0">
                  <a:latin typeface="InfoTextRegular-Roman" panose="02010504050101020104" pitchFamily="2" charset="0"/>
                </a:rPr>
                <a:t>bn</a:t>
              </a:r>
              <a:r>
                <a:rPr lang="de-DE" sz="1400" b="1" dirty="0" smtClean="0">
                  <a:latin typeface="InfoTextRegular-Roman" panose="02010504050101020104" pitchFamily="2" charset="0"/>
                </a:rPr>
                <a:t> €)</a:t>
              </a:r>
              <a:endParaRPr lang="de-DE" sz="1400" b="1" dirty="0">
                <a:latin typeface="InfoTextRegular-Roman" panose="02010504050101020104" pitchFamily="2" charset="0"/>
              </a:endParaRPr>
            </a:p>
          </p:txBody>
        </p:sp>
        <p:sp>
          <p:nvSpPr>
            <p:cNvPr id="11" name="Textfeld 10"/>
            <p:cNvSpPr txBox="1"/>
            <p:nvPr/>
          </p:nvSpPr>
          <p:spPr>
            <a:xfrm>
              <a:off x="1375164" y="1468201"/>
              <a:ext cx="7085268" cy="369332"/>
            </a:xfrm>
            <a:prstGeom prst="rect">
              <a:avLst/>
            </a:prstGeom>
            <a:noFill/>
          </p:spPr>
          <p:txBody>
            <a:bodyPr wrap="square" rtlCol="0">
              <a:spAutoFit/>
            </a:bodyPr>
            <a:lstStyle/>
            <a:p>
              <a:r>
                <a:rPr lang="de-DE" sz="1800" dirty="0" smtClean="0">
                  <a:latin typeface="InfoTextRegular-Roman" panose="02010504050101020104" pitchFamily="2" charset="0"/>
                </a:rPr>
                <a:t>Basic </a:t>
              </a:r>
              <a:r>
                <a:rPr lang="de-DE" sz="1800" dirty="0" err="1" smtClean="0">
                  <a:latin typeface="InfoTextRegular-Roman" panose="02010504050101020104" pitchFamily="2" charset="0"/>
                </a:rPr>
                <a:t>and</a:t>
              </a:r>
              <a:r>
                <a:rPr lang="de-DE" sz="1800" dirty="0" smtClean="0">
                  <a:latin typeface="InfoTextRegular-Roman" panose="02010504050101020104" pitchFamily="2" charset="0"/>
                </a:rPr>
                <a:t> </a:t>
              </a:r>
              <a:r>
                <a:rPr lang="de-DE" sz="1800" dirty="0" err="1" smtClean="0">
                  <a:latin typeface="InfoTextRegular-Roman" panose="02010504050101020104" pitchFamily="2" charset="0"/>
                </a:rPr>
                <a:t>third</a:t>
              </a:r>
              <a:r>
                <a:rPr lang="de-DE" sz="1800" dirty="0" smtClean="0">
                  <a:latin typeface="InfoTextRegular-Roman" panose="02010504050101020104" pitchFamily="2" charset="0"/>
                </a:rPr>
                <a:t> </a:t>
              </a:r>
              <a:r>
                <a:rPr lang="de-DE" sz="1800" dirty="0" err="1" smtClean="0">
                  <a:latin typeface="InfoTextRegular-Roman" panose="02010504050101020104" pitchFamily="2" charset="0"/>
                </a:rPr>
                <a:t>party</a:t>
              </a:r>
              <a:r>
                <a:rPr lang="de-DE" sz="1800" dirty="0" smtClean="0">
                  <a:latin typeface="InfoTextRegular-Roman" panose="02010504050101020104" pitchFamily="2" charset="0"/>
                </a:rPr>
                <a:t> </a:t>
              </a:r>
              <a:r>
                <a:rPr lang="de-DE" sz="1800" dirty="0" err="1" smtClean="0">
                  <a:latin typeface="InfoTextRegular-Roman" panose="02010504050101020104" pitchFamily="2" charset="0"/>
                </a:rPr>
                <a:t>funding</a:t>
              </a:r>
              <a:r>
                <a:rPr lang="de-DE" sz="1800" dirty="0" smtClean="0">
                  <a:latin typeface="InfoTextRegular-Roman" panose="02010504050101020104" pitchFamily="2" charset="0"/>
                </a:rPr>
                <a:t> in </a:t>
              </a:r>
              <a:r>
                <a:rPr lang="de-DE" sz="1800" dirty="0" err="1" smtClean="0">
                  <a:latin typeface="InfoTextRegular-Roman" panose="02010504050101020104" pitchFamily="2" charset="0"/>
                </a:rPr>
                <a:t>higher</a:t>
              </a:r>
              <a:r>
                <a:rPr lang="de-DE" sz="1800" dirty="0" smtClean="0">
                  <a:latin typeface="InfoTextRegular-Roman" panose="02010504050101020104" pitchFamily="2" charset="0"/>
                </a:rPr>
                <a:t> </a:t>
              </a:r>
              <a:r>
                <a:rPr lang="de-DE" sz="1800" dirty="0" err="1" smtClean="0">
                  <a:latin typeface="InfoTextRegular-Roman" panose="02010504050101020104" pitchFamily="2" charset="0"/>
                </a:rPr>
                <a:t>education</a:t>
              </a:r>
              <a:r>
                <a:rPr lang="de-DE" sz="1800" dirty="0" smtClean="0">
                  <a:latin typeface="InfoTextRegular-Roman" panose="02010504050101020104" pitchFamily="2" charset="0"/>
                </a:rPr>
                <a:t> </a:t>
              </a:r>
              <a:r>
                <a:rPr lang="de-DE" sz="1800" dirty="0" err="1">
                  <a:latin typeface="InfoTextRegular-Roman" panose="02010504050101020104" pitchFamily="2" charset="0"/>
                </a:rPr>
                <a:t>i</a:t>
              </a:r>
              <a:r>
                <a:rPr lang="de-DE" sz="1800" dirty="0" err="1" smtClean="0">
                  <a:latin typeface="InfoTextRegular-Roman" panose="02010504050101020104" pitchFamily="2" charset="0"/>
                </a:rPr>
                <a:t>nstitutions</a:t>
              </a:r>
              <a:r>
                <a:rPr lang="de-DE" sz="1800" dirty="0" smtClean="0">
                  <a:latin typeface="InfoTextRegular-Roman" panose="02010504050101020104" pitchFamily="2" charset="0"/>
                </a:rPr>
                <a:t> in Germany</a:t>
              </a:r>
              <a:endParaRPr lang="de-DE" sz="1800" dirty="0">
                <a:latin typeface="InfoTextRegular-Roman" panose="02010504050101020104" pitchFamily="2" charset="0"/>
              </a:endParaRPr>
            </a:p>
          </p:txBody>
        </p:sp>
        <p:sp>
          <p:nvSpPr>
            <p:cNvPr id="12" name="Textfeld 11"/>
            <p:cNvSpPr txBox="1"/>
            <p:nvPr/>
          </p:nvSpPr>
          <p:spPr>
            <a:xfrm>
              <a:off x="6973146" y="3749837"/>
              <a:ext cx="2003946" cy="738664"/>
            </a:xfrm>
            <a:prstGeom prst="rect">
              <a:avLst/>
            </a:prstGeom>
            <a:noFill/>
          </p:spPr>
          <p:txBody>
            <a:bodyPr wrap="square" rtlCol="0">
              <a:spAutoFit/>
            </a:bodyPr>
            <a:lstStyle/>
            <a:p>
              <a:r>
                <a:rPr lang="de-DE" dirty="0">
                  <a:latin typeface="InfoTextRegular-Roman" panose="02010504050101020104" pitchFamily="2" charset="0"/>
                </a:rPr>
                <a:t>Deutsche </a:t>
              </a:r>
              <a:r>
                <a:rPr lang="de-DE" dirty="0" smtClean="0">
                  <a:latin typeface="InfoTextRegular-Roman" panose="02010504050101020104" pitchFamily="2" charset="0"/>
                </a:rPr>
                <a:t>Forschungs-</a:t>
              </a:r>
            </a:p>
            <a:p>
              <a:r>
                <a:rPr lang="de-DE" dirty="0" err="1" smtClean="0">
                  <a:latin typeface="InfoTextRegular-Roman" panose="02010504050101020104" pitchFamily="2" charset="0"/>
                </a:rPr>
                <a:t>gemeinschaft</a:t>
              </a:r>
              <a:r>
                <a:rPr lang="de-DE" dirty="0" smtClean="0">
                  <a:latin typeface="InfoTextRegular-Roman" panose="02010504050101020104" pitchFamily="2" charset="0"/>
                </a:rPr>
                <a:t> </a:t>
              </a:r>
              <a:r>
                <a:rPr lang="de-DE" dirty="0">
                  <a:latin typeface="InfoTextRegular-Roman" panose="02010504050101020104" pitchFamily="2" charset="0"/>
                </a:rPr>
                <a:t>(2012): </a:t>
              </a:r>
              <a:endParaRPr lang="de-DE" dirty="0" smtClean="0">
                <a:latin typeface="InfoTextRegular-Roman" panose="02010504050101020104" pitchFamily="2" charset="0"/>
              </a:endParaRPr>
            </a:p>
            <a:p>
              <a:r>
                <a:rPr lang="de-DE" i="1" dirty="0" smtClean="0">
                  <a:latin typeface="InfoTextRegular-Roman" panose="02010504050101020104" pitchFamily="2" charset="0"/>
                </a:rPr>
                <a:t>Förderatlas 2012, p.30 </a:t>
              </a:r>
              <a:endParaRPr lang="de-DE" dirty="0">
                <a:latin typeface="InfoTextRegular-Roman" panose="02010504050101020104" pitchFamily="2" charset="0"/>
              </a:endParaRPr>
            </a:p>
          </p:txBody>
        </p:sp>
        <p:sp>
          <p:nvSpPr>
            <p:cNvPr id="3" name="Textfeld 2"/>
            <p:cNvSpPr txBox="1"/>
            <p:nvPr/>
          </p:nvSpPr>
          <p:spPr>
            <a:xfrm>
              <a:off x="7033464" y="2162980"/>
              <a:ext cx="2110537" cy="1364476"/>
            </a:xfrm>
            <a:prstGeom prst="rect">
              <a:avLst/>
            </a:prstGeom>
            <a:noFill/>
          </p:spPr>
          <p:txBody>
            <a:bodyPr wrap="square" rtlCol="0">
              <a:spAutoFit/>
            </a:bodyPr>
            <a:lstStyle/>
            <a:p>
              <a:pPr>
                <a:lnSpc>
                  <a:spcPts val="2000"/>
                </a:lnSpc>
              </a:pPr>
              <a:r>
                <a:rPr lang="de-DE" sz="1600" dirty="0" smtClean="0">
                  <a:latin typeface="InfoTextRegular-Roman" panose="02010504050101020104" pitchFamily="2" charset="0"/>
                </a:rPr>
                <a:t>   Basic </a:t>
              </a:r>
              <a:r>
                <a:rPr lang="de-DE" sz="1600" dirty="0" err="1" smtClean="0">
                  <a:latin typeface="InfoTextRegular-Roman" panose="02010504050101020104" pitchFamily="2" charset="0"/>
                </a:rPr>
                <a:t>funding</a:t>
              </a:r>
              <a:endParaRPr lang="de-DE" sz="1600" dirty="0" smtClean="0">
                <a:latin typeface="InfoTextRegular-Roman" panose="02010504050101020104" pitchFamily="2" charset="0"/>
              </a:endParaRPr>
            </a:p>
            <a:p>
              <a:pPr>
                <a:lnSpc>
                  <a:spcPts val="2000"/>
                </a:lnSpc>
              </a:pPr>
              <a:r>
                <a:rPr lang="de-DE" sz="1600" dirty="0">
                  <a:latin typeface="InfoTextRegular-Roman" panose="02010504050101020104" pitchFamily="2" charset="0"/>
                </a:rPr>
                <a:t> </a:t>
              </a:r>
              <a:r>
                <a:rPr lang="de-DE" sz="1600" dirty="0" smtClean="0">
                  <a:latin typeface="InfoTextRegular-Roman" panose="02010504050101020104" pitchFamily="2" charset="0"/>
                </a:rPr>
                <a:t>  Third </a:t>
              </a:r>
              <a:r>
                <a:rPr lang="de-DE" sz="1600" dirty="0" err="1" smtClean="0">
                  <a:latin typeface="InfoTextRegular-Roman" panose="02010504050101020104" pitchFamily="2" charset="0"/>
                </a:rPr>
                <a:t>party</a:t>
              </a:r>
              <a:r>
                <a:rPr lang="de-DE" sz="1600" dirty="0" smtClean="0">
                  <a:latin typeface="InfoTextRegular-Roman" panose="02010504050101020104" pitchFamily="2" charset="0"/>
                </a:rPr>
                <a:t> </a:t>
              </a:r>
              <a:r>
                <a:rPr lang="de-DE" sz="1600" dirty="0" err="1" smtClean="0">
                  <a:latin typeface="InfoTextRegular-Roman" panose="02010504050101020104" pitchFamily="2" charset="0"/>
                </a:rPr>
                <a:t>funding</a:t>
              </a:r>
              <a:endParaRPr lang="de-DE" sz="1600" dirty="0" smtClean="0">
                <a:latin typeface="InfoTextRegular-Roman" panose="02010504050101020104" pitchFamily="2" charset="0"/>
              </a:endParaRPr>
            </a:p>
            <a:p>
              <a:pPr>
                <a:lnSpc>
                  <a:spcPts val="2000"/>
                </a:lnSpc>
              </a:pPr>
              <a:r>
                <a:rPr lang="de-DE" sz="1600" dirty="0">
                  <a:latin typeface="InfoTextRegular-Roman" panose="02010504050101020104" pitchFamily="2" charset="0"/>
                </a:rPr>
                <a:t> </a:t>
              </a:r>
              <a:r>
                <a:rPr lang="de-DE" sz="1600" dirty="0" smtClean="0">
                  <a:latin typeface="InfoTextRegular-Roman" panose="02010504050101020104" pitchFamily="2" charset="0"/>
                </a:rPr>
                <a:t>  Ratio </a:t>
              </a:r>
              <a:r>
                <a:rPr lang="de-DE" sz="1600" dirty="0" err="1" smtClean="0">
                  <a:latin typeface="InfoTextRegular-Roman" panose="02010504050101020104" pitchFamily="2" charset="0"/>
                </a:rPr>
                <a:t>of</a:t>
              </a:r>
              <a:r>
                <a:rPr lang="de-DE" sz="1600" dirty="0" smtClean="0">
                  <a:latin typeface="InfoTextRegular-Roman" panose="02010504050101020104" pitchFamily="2" charset="0"/>
                </a:rPr>
                <a:t> </a:t>
              </a:r>
              <a:r>
                <a:rPr lang="de-DE" sz="1600" dirty="0" err="1" smtClean="0">
                  <a:latin typeface="InfoTextRegular-Roman" panose="02010504050101020104" pitchFamily="2" charset="0"/>
                </a:rPr>
                <a:t>third</a:t>
              </a:r>
              <a:r>
                <a:rPr lang="de-DE" sz="1600" dirty="0" smtClean="0">
                  <a:latin typeface="InfoTextRegular-Roman" panose="02010504050101020104" pitchFamily="2" charset="0"/>
                </a:rPr>
                <a:t> </a:t>
              </a:r>
            </a:p>
            <a:p>
              <a:pPr>
                <a:lnSpc>
                  <a:spcPts val="2000"/>
                </a:lnSpc>
              </a:pPr>
              <a:r>
                <a:rPr lang="de-DE" sz="1600" dirty="0">
                  <a:latin typeface="InfoTextRegular-Roman" panose="02010504050101020104" pitchFamily="2" charset="0"/>
                </a:rPr>
                <a:t> </a:t>
              </a:r>
              <a:r>
                <a:rPr lang="de-DE" sz="1600" dirty="0" smtClean="0">
                  <a:latin typeface="InfoTextRegular-Roman" panose="02010504050101020104" pitchFamily="2" charset="0"/>
                </a:rPr>
                <a:t>    </a:t>
              </a:r>
              <a:r>
                <a:rPr lang="de-DE" sz="1600" dirty="0" err="1" smtClean="0">
                  <a:latin typeface="InfoTextRegular-Roman" panose="02010504050101020104" pitchFamily="2" charset="0"/>
                </a:rPr>
                <a:t>party</a:t>
              </a:r>
              <a:r>
                <a:rPr lang="de-DE" sz="1600" dirty="0" smtClean="0">
                  <a:latin typeface="InfoTextRegular-Roman" panose="02010504050101020104" pitchFamily="2" charset="0"/>
                </a:rPr>
                <a:t> </a:t>
              </a:r>
              <a:r>
                <a:rPr lang="de-DE" sz="1600" dirty="0" err="1" smtClean="0">
                  <a:latin typeface="InfoTextRegular-Roman" panose="02010504050101020104" pitchFamily="2" charset="0"/>
                </a:rPr>
                <a:t>funding</a:t>
              </a:r>
              <a:endParaRPr lang="de-DE" sz="1600" dirty="0" smtClean="0">
                <a:latin typeface="InfoTextRegular-Roman" panose="02010504050101020104" pitchFamily="2" charset="0"/>
              </a:endParaRPr>
            </a:p>
            <a:p>
              <a:endParaRPr lang="de-DE" sz="1600" dirty="0">
                <a:latin typeface="InfoTextRegular-Roman" panose="02010504050101020104" pitchFamily="2" charset="0"/>
              </a:endParaRPr>
            </a:p>
          </p:txBody>
        </p:sp>
        <p:cxnSp>
          <p:nvCxnSpPr>
            <p:cNvPr id="9" name="Gerade Verbindung 8"/>
            <p:cNvCxnSpPr/>
            <p:nvPr/>
          </p:nvCxnSpPr>
          <p:spPr bwMode="auto">
            <a:xfrm>
              <a:off x="6876257" y="2287248"/>
              <a:ext cx="314417" cy="0"/>
            </a:xfrm>
            <a:prstGeom prst="line">
              <a:avLst/>
            </a:prstGeom>
            <a:solidFill>
              <a:schemeClr val="accent1"/>
            </a:solidFill>
            <a:ln w="57150" cap="flat" cmpd="sng" algn="ctr">
              <a:solidFill>
                <a:srgbClr val="0070C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6876257" y="2483016"/>
              <a:ext cx="314417" cy="0"/>
            </a:xfrm>
            <a:prstGeom prst="line">
              <a:avLst/>
            </a:prstGeom>
            <a:solidFill>
              <a:schemeClr val="accent1"/>
            </a:solidFill>
            <a:ln w="57150" cap="flat" cmpd="sng" algn="ctr">
              <a:solidFill>
                <a:srgbClr val="00B0F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6876256" y="2665248"/>
              <a:ext cx="314417" cy="0"/>
            </a:xfrm>
            <a:prstGeom prst="line">
              <a:avLst/>
            </a:prstGeom>
            <a:solidFill>
              <a:schemeClr val="accent1"/>
            </a:solidFill>
            <a:ln w="5715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feld 7"/>
            <p:cNvSpPr txBox="1"/>
            <p:nvPr/>
          </p:nvSpPr>
          <p:spPr>
            <a:xfrm>
              <a:off x="1675041" y="4179895"/>
              <a:ext cx="5358423" cy="271057"/>
            </a:xfrm>
            <a:prstGeom prst="rect">
              <a:avLst/>
            </a:prstGeom>
            <a:solidFill>
              <a:schemeClr val="bg1"/>
            </a:solidFill>
          </p:spPr>
          <p:txBody>
            <a:bodyPr wrap="square" rtlCol="0">
              <a:spAutoFit/>
            </a:bodyPr>
            <a:lstStyle/>
            <a:p>
              <a:r>
                <a:rPr lang="de-DE" dirty="0" smtClean="0">
                  <a:latin typeface="InfoTextRegular-Roman" panose="02010504050101020104" pitchFamily="2" charset="0"/>
                </a:rPr>
                <a:t>1998          2000          2002         2004          2006         2008</a:t>
              </a:r>
              <a:endParaRPr lang="de-DE" dirty="0">
                <a:latin typeface="InfoTextRegular-Roman" panose="02010504050101020104" pitchFamily="2" charset="0"/>
              </a:endParaRPr>
            </a:p>
          </p:txBody>
        </p:sp>
        <p:sp>
          <p:nvSpPr>
            <p:cNvPr id="16" name="Freihandform 15"/>
            <p:cNvSpPr/>
            <p:nvPr/>
          </p:nvSpPr>
          <p:spPr bwMode="auto">
            <a:xfrm>
              <a:off x="1885951" y="2660326"/>
              <a:ext cx="3948113" cy="563621"/>
            </a:xfrm>
            <a:custGeom>
              <a:avLst/>
              <a:gdLst>
                <a:gd name="connsiteX0" fmla="*/ 0 w 3948113"/>
                <a:gd name="connsiteY0" fmla="*/ 742950 h 751494"/>
                <a:gd name="connsiteX1" fmla="*/ 361950 w 3948113"/>
                <a:gd name="connsiteY1" fmla="*/ 728662 h 751494"/>
                <a:gd name="connsiteX2" fmla="*/ 1071563 w 3948113"/>
                <a:gd name="connsiteY2" fmla="*/ 547687 h 751494"/>
                <a:gd name="connsiteX3" fmla="*/ 842963 w 3948113"/>
                <a:gd name="connsiteY3" fmla="*/ 604837 h 751494"/>
                <a:gd name="connsiteX4" fmla="*/ 1052513 w 3948113"/>
                <a:gd name="connsiteY4" fmla="*/ 561975 h 751494"/>
                <a:gd name="connsiteX5" fmla="*/ 1423988 w 3948113"/>
                <a:gd name="connsiteY5" fmla="*/ 571500 h 751494"/>
                <a:gd name="connsiteX6" fmla="*/ 2171700 w 3948113"/>
                <a:gd name="connsiteY6" fmla="*/ 485775 h 751494"/>
                <a:gd name="connsiteX7" fmla="*/ 2562225 w 3948113"/>
                <a:gd name="connsiteY7" fmla="*/ 409575 h 751494"/>
                <a:gd name="connsiteX8" fmla="*/ 2847975 w 3948113"/>
                <a:gd name="connsiteY8" fmla="*/ 371475 h 751494"/>
                <a:gd name="connsiteX9" fmla="*/ 3152775 w 3948113"/>
                <a:gd name="connsiteY9" fmla="*/ 219075 h 751494"/>
                <a:gd name="connsiteX10" fmla="*/ 3467100 w 3948113"/>
                <a:gd name="connsiteY10" fmla="*/ 104775 h 751494"/>
                <a:gd name="connsiteX11" fmla="*/ 3605213 w 3948113"/>
                <a:gd name="connsiteY11" fmla="*/ 71437 h 751494"/>
                <a:gd name="connsiteX12" fmla="*/ 3948113 w 3948113"/>
                <a:gd name="connsiteY12" fmla="*/ 0 h 751494"/>
                <a:gd name="connsiteX13" fmla="*/ 3948113 w 3948113"/>
                <a:gd name="connsiteY13" fmla="*/ 0 h 75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48113" h="751494">
                  <a:moveTo>
                    <a:pt x="0" y="742950"/>
                  </a:moveTo>
                  <a:cubicBezTo>
                    <a:pt x="91678" y="752078"/>
                    <a:pt x="183356" y="761206"/>
                    <a:pt x="361950" y="728662"/>
                  </a:cubicBezTo>
                  <a:cubicBezTo>
                    <a:pt x="540544" y="696118"/>
                    <a:pt x="1071563" y="547687"/>
                    <a:pt x="1071563" y="547687"/>
                  </a:cubicBezTo>
                  <a:lnTo>
                    <a:pt x="842963" y="604837"/>
                  </a:lnTo>
                  <a:cubicBezTo>
                    <a:pt x="839788" y="607218"/>
                    <a:pt x="955676" y="567531"/>
                    <a:pt x="1052513" y="561975"/>
                  </a:cubicBezTo>
                  <a:cubicBezTo>
                    <a:pt x="1149351" y="556419"/>
                    <a:pt x="1237457" y="584200"/>
                    <a:pt x="1423988" y="571500"/>
                  </a:cubicBezTo>
                  <a:cubicBezTo>
                    <a:pt x="1610519" y="558800"/>
                    <a:pt x="1981994" y="512762"/>
                    <a:pt x="2171700" y="485775"/>
                  </a:cubicBezTo>
                  <a:cubicBezTo>
                    <a:pt x="2361406" y="458788"/>
                    <a:pt x="2449513" y="428625"/>
                    <a:pt x="2562225" y="409575"/>
                  </a:cubicBezTo>
                  <a:cubicBezTo>
                    <a:pt x="2674937" y="390525"/>
                    <a:pt x="2749550" y="403225"/>
                    <a:pt x="2847975" y="371475"/>
                  </a:cubicBezTo>
                  <a:cubicBezTo>
                    <a:pt x="2946400" y="339725"/>
                    <a:pt x="3049588" y="263525"/>
                    <a:pt x="3152775" y="219075"/>
                  </a:cubicBezTo>
                  <a:cubicBezTo>
                    <a:pt x="3255962" y="174625"/>
                    <a:pt x="3391694" y="129381"/>
                    <a:pt x="3467100" y="104775"/>
                  </a:cubicBezTo>
                  <a:cubicBezTo>
                    <a:pt x="3542506" y="80169"/>
                    <a:pt x="3605213" y="71437"/>
                    <a:pt x="3605213" y="71437"/>
                  </a:cubicBezTo>
                  <a:lnTo>
                    <a:pt x="3948113" y="0"/>
                  </a:lnTo>
                  <a:lnTo>
                    <a:pt x="3948113" y="0"/>
                  </a:lnTo>
                </a:path>
              </a:pathLst>
            </a:custGeom>
            <a:noFill/>
            <a:ln w="4762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4A4A4A"/>
                </a:solidFill>
                <a:effectLst/>
                <a:latin typeface="InfoTextRegular-Roman" panose="02010504050101020104" pitchFamily="2" charset="0"/>
              </a:endParaRPr>
            </a:p>
          </p:txBody>
        </p:sp>
        <p:cxnSp>
          <p:nvCxnSpPr>
            <p:cNvPr id="19" name="Gerade Verbindung 18"/>
            <p:cNvCxnSpPr/>
            <p:nvPr/>
          </p:nvCxnSpPr>
          <p:spPr bwMode="auto">
            <a:xfrm flipV="1">
              <a:off x="1885950" y="3215894"/>
              <a:ext cx="4198218" cy="23207"/>
            </a:xfrm>
            <a:prstGeom prst="line">
              <a:avLst/>
            </a:prstGeom>
            <a:solidFill>
              <a:schemeClr val="accent1"/>
            </a:solidFill>
            <a:ln w="15875" cap="flat" cmpd="sng" algn="ctr">
              <a:solidFill>
                <a:srgbClr val="FF000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5834063" y="2660327"/>
              <a:ext cx="250105" cy="0"/>
            </a:xfrm>
            <a:prstGeom prst="line">
              <a:avLst/>
            </a:prstGeom>
            <a:solidFill>
              <a:schemeClr val="accent1"/>
            </a:solidFill>
            <a:ln w="15875" cap="flat" cmpd="sng" algn="ctr">
              <a:solidFill>
                <a:srgbClr val="FF0000"/>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hteck 9"/>
            <p:cNvSpPr/>
            <p:nvPr/>
          </p:nvSpPr>
          <p:spPr bwMode="auto">
            <a:xfrm>
              <a:off x="899592" y="1325527"/>
              <a:ext cx="7956946" cy="3101705"/>
            </a:xfrm>
            <a:prstGeom prst="rect">
              <a:avLst/>
            </a:prstGeom>
            <a:no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600" b="0" i="0" u="none" strike="noStrike" cap="none" normalizeH="0" baseline="0" smtClean="0">
                <a:ln>
                  <a:noFill/>
                </a:ln>
                <a:solidFill>
                  <a:srgbClr val="4A4A4A"/>
                </a:solidFill>
                <a:effectLst/>
                <a:latin typeface="InfoTextRegular-Roman" panose="02010504050101020104" pitchFamily="2" charset="0"/>
              </a:endParaRPr>
            </a:p>
          </p:txBody>
        </p:sp>
      </p:grpSp>
    </p:spTree>
    <p:extLst>
      <p:ext uri="{BB962C8B-B14F-4D97-AF65-F5344CB8AC3E}">
        <p14:creationId xmlns:p14="http://schemas.microsoft.com/office/powerpoint/2010/main" val="3402483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4" name="Shape 84"/>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86" name="Shape 86"/>
          <p:cNvSpPr txBox="1"/>
          <p:nvPr/>
        </p:nvSpPr>
        <p:spPr>
          <a:xfrm>
            <a:off x="3242496" y="1954537"/>
            <a:ext cx="2265899" cy="2280600"/>
          </a:xfrm>
          <a:prstGeom prst="rect">
            <a:avLst/>
          </a:prstGeom>
        </p:spPr>
        <p:txBody>
          <a:bodyPr lIns="91425" tIns="91425" rIns="91425" bIns="91425" anchor="ctr" anchorCtr="0">
            <a:noAutofit/>
          </a:bodyPr>
          <a:lstStyle/>
          <a:p>
            <a:pPr lvl="0" algn="ctr" rtl="0">
              <a:lnSpc>
                <a:spcPct val="115000"/>
              </a:lnSpc>
              <a:spcBef>
                <a:spcPts val="0"/>
              </a:spcBef>
              <a:buNone/>
            </a:pPr>
            <a:r>
              <a:rPr lang="de" sz="1800" b="1">
                <a:latin typeface="Calibri"/>
                <a:ea typeface="Calibri"/>
                <a:cs typeface="Calibri"/>
                <a:sym typeface="Calibri"/>
              </a:rPr>
              <a:t>Indicators </a:t>
            </a:r>
          </a:p>
          <a:p>
            <a:pPr lvl="0" algn="ctr" rtl="0">
              <a:lnSpc>
                <a:spcPct val="115000"/>
              </a:lnSpc>
              <a:spcBef>
                <a:spcPts val="0"/>
              </a:spcBef>
              <a:buNone/>
            </a:pPr>
            <a:r>
              <a:rPr lang="de" sz="1800" b="1">
                <a:latin typeface="Calibri"/>
                <a:ea typeface="Calibri"/>
                <a:cs typeface="Calibri"/>
                <a:sym typeface="Calibri"/>
              </a:rPr>
              <a:t>for </a:t>
            </a:r>
          </a:p>
          <a:p>
            <a:pPr lvl="0" algn="ctr" rtl="0">
              <a:lnSpc>
                <a:spcPct val="115000"/>
              </a:lnSpc>
              <a:spcBef>
                <a:spcPts val="0"/>
              </a:spcBef>
              <a:buNone/>
            </a:pPr>
            <a:r>
              <a:rPr lang="de" sz="1800" b="1">
                <a:latin typeface="Calibri"/>
                <a:ea typeface="Calibri"/>
                <a:cs typeface="Calibri"/>
                <a:sym typeface="Calibri"/>
              </a:rPr>
              <a:t>Monitoring Educational </a:t>
            </a:r>
          </a:p>
          <a:p>
            <a:pPr lvl="0" algn="ctr" rtl="0">
              <a:lnSpc>
                <a:spcPct val="115000"/>
              </a:lnSpc>
              <a:spcBef>
                <a:spcPts val="0"/>
              </a:spcBef>
              <a:buNone/>
            </a:pPr>
            <a:r>
              <a:rPr lang="de" sz="1800" b="1">
                <a:latin typeface="Calibri"/>
                <a:ea typeface="Calibri"/>
                <a:cs typeface="Calibri"/>
                <a:sym typeface="Calibri"/>
              </a:rPr>
              <a:t>Research </a:t>
            </a:r>
          </a:p>
          <a:p>
            <a:pPr lvl="0" algn="ctr" rtl="0">
              <a:lnSpc>
                <a:spcPct val="115000"/>
              </a:lnSpc>
              <a:spcBef>
                <a:spcPts val="0"/>
              </a:spcBef>
              <a:buNone/>
            </a:pPr>
            <a:endParaRPr sz="2200">
              <a:solidFill>
                <a:schemeClr val="dk1"/>
              </a:solidFill>
            </a:endParaRPr>
          </a:p>
        </p:txBody>
      </p:sp>
      <p:pic>
        <p:nvPicPr>
          <p:cNvPr id="87" name="Shape 87"/>
          <p:cNvPicPr preferRelativeResize="0"/>
          <p:nvPr/>
        </p:nvPicPr>
        <p:blipFill>
          <a:blip r:embed="rId4"/>
          <a:stretch>
            <a:fillRect/>
          </a:stretch>
        </p:blipFill>
        <p:spPr>
          <a:xfrm rot="7799865">
            <a:off x="2927788" y="1548907"/>
            <a:ext cx="2734521" cy="2734494"/>
          </a:xfrm>
          <a:prstGeom prst="rect">
            <a:avLst/>
          </a:prstGeom>
        </p:spPr>
      </p:pic>
      <p:sp>
        <p:nvSpPr>
          <p:cNvPr id="88" name="Shape 88"/>
          <p:cNvSpPr txBox="1">
            <a:spLocks noGrp="1"/>
          </p:cNvSpPr>
          <p:nvPr>
            <p:ph type="title"/>
          </p:nvPr>
        </p:nvSpPr>
        <p:spPr>
          <a:xfrm>
            <a:off x="457200" y="1115351"/>
            <a:ext cx="8229600" cy="577799"/>
          </a:xfrm>
          <a:prstGeom prst="rect">
            <a:avLst/>
          </a:prstGeom>
        </p:spPr>
        <p:txBody>
          <a:bodyPr lIns="91425" tIns="91425" rIns="91425" bIns="91425" anchor="b" anchorCtr="0">
            <a:noAutofit/>
          </a:bodyPr>
          <a:lstStyle/>
          <a:p>
            <a:pPr lvl="0" rtl="0">
              <a:spcBef>
                <a:spcPts val="0"/>
              </a:spcBef>
              <a:buNone/>
            </a:pPr>
            <a:r>
              <a:rPr lang="de" sz="2400" b="1" dirty="0"/>
              <a:t>1. Project overview:</a:t>
            </a:r>
            <a:r>
              <a:rPr lang="de" sz="2000" b="1" dirty="0"/>
              <a:t> Aims of MoBi</a:t>
            </a:r>
          </a:p>
        </p:txBody>
      </p:sp>
      <p:grpSp>
        <p:nvGrpSpPr>
          <p:cNvPr id="5" name="Gruppieren 4"/>
          <p:cNvGrpSpPr/>
          <p:nvPr/>
        </p:nvGrpSpPr>
        <p:grpSpPr>
          <a:xfrm>
            <a:off x="5652120" y="3507854"/>
            <a:ext cx="2125960" cy="757458"/>
            <a:chOff x="5652120" y="3507854"/>
            <a:chExt cx="2125960" cy="757458"/>
          </a:xfrm>
        </p:grpSpPr>
        <p:pic>
          <p:nvPicPr>
            <p:cNvPr id="90" name="Shape 90"/>
            <p:cNvPicPr preferRelativeResize="0"/>
            <p:nvPr/>
          </p:nvPicPr>
          <p:blipFill rotWithShape="1">
            <a:blip r:embed="rId5" cstate="email">
              <a:extLst>
                <a:ext uri="{28A0092B-C50C-407E-A947-70E740481C1C}">
                  <a14:useLocalDpi xmlns:a14="http://schemas.microsoft.com/office/drawing/2010/main"/>
                </a:ext>
              </a:extLst>
            </a:blip>
            <a:srcRect r="14522" b="16205"/>
            <a:stretch/>
          </p:blipFill>
          <p:spPr>
            <a:xfrm>
              <a:off x="5652120" y="3507854"/>
              <a:ext cx="1457324" cy="726349"/>
            </a:xfrm>
            <a:prstGeom prst="rect">
              <a:avLst/>
            </a:prstGeom>
          </p:spPr>
        </p:pic>
        <p:pic>
          <p:nvPicPr>
            <p:cNvPr id="91" name="Shape 91"/>
            <p:cNvPicPr preferRelativeResize="0"/>
            <p:nvPr/>
          </p:nvPicPr>
          <p:blipFill>
            <a:blip r:embed="rId6"/>
            <a:stretch>
              <a:fillRect/>
            </a:stretch>
          </p:blipFill>
          <p:spPr>
            <a:xfrm>
              <a:off x="7092280" y="3598562"/>
              <a:ext cx="685800" cy="666750"/>
            </a:xfrm>
            <a:prstGeom prst="rect">
              <a:avLst/>
            </a:prstGeom>
          </p:spPr>
        </p:pic>
      </p:grpSp>
      <p:grpSp>
        <p:nvGrpSpPr>
          <p:cNvPr id="4" name="Gruppieren 3"/>
          <p:cNvGrpSpPr/>
          <p:nvPr/>
        </p:nvGrpSpPr>
        <p:grpSpPr>
          <a:xfrm>
            <a:off x="5940152" y="2146548"/>
            <a:ext cx="2097823" cy="857250"/>
            <a:chOff x="5940152" y="1995686"/>
            <a:chExt cx="2097823" cy="857250"/>
          </a:xfrm>
        </p:grpSpPr>
        <p:pic>
          <p:nvPicPr>
            <p:cNvPr id="93" name="Shape 93"/>
            <p:cNvPicPr preferRelativeResize="0"/>
            <p:nvPr/>
          </p:nvPicPr>
          <p:blipFill rotWithShape="1">
            <a:blip r:embed="rId7" cstate="email">
              <a:extLst>
                <a:ext uri="{28A0092B-C50C-407E-A947-70E740481C1C}">
                  <a14:useLocalDpi xmlns:a14="http://schemas.microsoft.com/office/drawing/2010/main"/>
                </a:ext>
              </a:extLst>
            </a:blip>
            <a:srcRect r="61757"/>
            <a:stretch/>
          </p:blipFill>
          <p:spPr>
            <a:xfrm>
              <a:off x="5940152" y="1995686"/>
              <a:ext cx="1267624" cy="847725"/>
            </a:xfrm>
            <a:prstGeom prst="rect">
              <a:avLst/>
            </a:prstGeom>
          </p:spPr>
        </p:pic>
        <p:pic>
          <p:nvPicPr>
            <p:cNvPr id="89" name="Shape 89"/>
            <p:cNvPicPr preferRelativeResize="0"/>
            <p:nvPr/>
          </p:nvPicPr>
          <p:blipFill>
            <a:blip r:embed="rId8"/>
            <a:stretch>
              <a:fillRect/>
            </a:stretch>
          </p:blipFill>
          <p:spPr>
            <a:xfrm>
              <a:off x="7161675" y="1995686"/>
              <a:ext cx="876300" cy="857250"/>
            </a:xfrm>
            <a:prstGeom prst="rect">
              <a:avLst/>
            </a:prstGeom>
          </p:spPr>
        </p:pic>
      </p:grpSp>
      <p:grpSp>
        <p:nvGrpSpPr>
          <p:cNvPr id="7" name="Gruppieren 6"/>
          <p:cNvGrpSpPr/>
          <p:nvPr/>
        </p:nvGrpSpPr>
        <p:grpSpPr>
          <a:xfrm>
            <a:off x="709400" y="2181850"/>
            <a:ext cx="2194750" cy="590550"/>
            <a:chOff x="709400" y="2181850"/>
            <a:chExt cx="2194750" cy="590550"/>
          </a:xfrm>
        </p:grpSpPr>
        <p:pic>
          <p:nvPicPr>
            <p:cNvPr id="92" name="Shape 92"/>
            <p:cNvPicPr preferRelativeResize="0"/>
            <p:nvPr/>
          </p:nvPicPr>
          <p:blipFill rotWithShape="1">
            <a:blip r:embed="rId9" cstate="email">
              <a:extLst>
                <a:ext uri="{28A0092B-C50C-407E-A947-70E740481C1C}">
                  <a14:useLocalDpi xmlns:a14="http://schemas.microsoft.com/office/drawing/2010/main"/>
                </a:ext>
              </a:extLst>
            </a:blip>
            <a:srcRect l="5895" r="13783" b="23106"/>
            <a:stretch/>
          </p:blipFill>
          <p:spPr>
            <a:xfrm>
              <a:off x="1481150" y="2344612"/>
              <a:ext cx="1423000" cy="417474"/>
            </a:xfrm>
            <a:prstGeom prst="rect">
              <a:avLst/>
            </a:prstGeom>
          </p:spPr>
        </p:pic>
        <p:pic>
          <p:nvPicPr>
            <p:cNvPr id="94" name="Shape 94"/>
            <p:cNvPicPr preferRelativeResize="0"/>
            <p:nvPr/>
          </p:nvPicPr>
          <p:blipFill>
            <a:blip r:embed="rId10"/>
            <a:stretch>
              <a:fillRect/>
            </a:stretch>
          </p:blipFill>
          <p:spPr>
            <a:xfrm>
              <a:off x="709400" y="2181850"/>
              <a:ext cx="752475" cy="590550"/>
            </a:xfrm>
            <a:prstGeom prst="rect">
              <a:avLst/>
            </a:prstGeom>
          </p:spPr>
        </p:pic>
      </p:grpSp>
      <p:grpSp>
        <p:nvGrpSpPr>
          <p:cNvPr id="8" name="Gruppieren 7"/>
          <p:cNvGrpSpPr/>
          <p:nvPr/>
        </p:nvGrpSpPr>
        <p:grpSpPr>
          <a:xfrm>
            <a:off x="1014425" y="3565925"/>
            <a:ext cx="2152724" cy="866775"/>
            <a:chOff x="1014425" y="3565925"/>
            <a:chExt cx="2152724" cy="866775"/>
          </a:xfrm>
        </p:grpSpPr>
        <p:pic>
          <p:nvPicPr>
            <p:cNvPr id="85" name="Shape 85"/>
            <p:cNvPicPr preferRelativeResize="0"/>
            <p:nvPr/>
          </p:nvPicPr>
          <p:blipFill>
            <a:blip r:embed="rId11"/>
            <a:stretch>
              <a:fillRect/>
            </a:stretch>
          </p:blipFill>
          <p:spPr>
            <a:xfrm>
              <a:off x="1014425" y="3565925"/>
              <a:ext cx="695325" cy="866775"/>
            </a:xfrm>
            <a:prstGeom prst="rect">
              <a:avLst/>
            </a:prstGeom>
            <a:ln w="3175">
              <a:solidFill>
                <a:schemeClr val="bg1">
                  <a:lumMod val="75000"/>
                </a:schemeClr>
              </a:solidFill>
            </a:ln>
          </p:spPr>
        </p:pic>
        <p:sp>
          <p:nvSpPr>
            <p:cNvPr id="95" name="Shape 95"/>
            <p:cNvSpPr txBox="1"/>
            <p:nvPr/>
          </p:nvSpPr>
          <p:spPr>
            <a:xfrm>
              <a:off x="1709750" y="3784998"/>
              <a:ext cx="1457399" cy="417300"/>
            </a:xfrm>
            <a:prstGeom prst="rect">
              <a:avLst/>
            </a:prstGeom>
            <a:ln w="3175">
              <a:noFill/>
            </a:ln>
          </p:spPr>
          <p:txBody>
            <a:bodyPr lIns="91425" tIns="91425" rIns="91425" bIns="91425" anchor="t" anchorCtr="0">
              <a:noAutofit/>
            </a:bodyPr>
            <a:lstStyle/>
            <a:p>
              <a:pPr>
                <a:spcBef>
                  <a:spcPts val="0"/>
                </a:spcBef>
                <a:buNone/>
              </a:pPr>
              <a:r>
                <a:rPr lang="de" sz="1800" b="1" dirty="0">
                  <a:solidFill>
                    <a:srgbClr val="434343"/>
                  </a:solidFill>
                </a:rPr>
                <a:t>Reception</a:t>
              </a:r>
            </a:p>
          </p:txBody>
        </p:sp>
      </p:grpSp>
      <p:sp>
        <p:nvSpPr>
          <p:cNvPr id="96" name="Shape 96"/>
          <p:cNvSpPr txBox="1"/>
          <p:nvPr/>
        </p:nvSpPr>
        <p:spPr>
          <a:xfrm>
            <a:off x="3583566" y="2488875"/>
            <a:ext cx="1628099" cy="1578900"/>
          </a:xfrm>
          <a:prstGeom prst="rect">
            <a:avLst/>
          </a:prstGeom>
        </p:spPr>
        <p:txBody>
          <a:bodyPr lIns="91425" tIns="91425" rIns="91425" bIns="91425" anchor="t" anchorCtr="0">
            <a:noAutofit/>
          </a:bodyPr>
          <a:lstStyle/>
          <a:p>
            <a:pPr algn="ctr">
              <a:spcBef>
                <a:spcPts val="0"/>
              </a:spcBef>
              <a:buNone/>
            </a:pPr>
            <a:r>
              <a:rPr lang="de" sz="1600" b="1" dirty="0">
                <a:solidFill>
                  <a:srgbClr val="434343"/>
                </a:solidFill>
              </a:rPr>
              <a:t>Indicators for Monitoring Educational Research</a:t>
            </a:r>
          </a:p>
        </p:txBody>
      </p:sp>
      <p:sp>
        <p:nvSpPr>
          <p:cNvPr id="20"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4" name="Shape 104"/>
          <p:cNvPicPr preferRelativeResize="0"/>
          <p:nvPr/>
        </p:nvPicPr>
        <p:blipFill>
          <a:blip r:embed="rId3" cstate="email">
            <a:extLst>
              <a:ext uri="{28A0092B-C50C-407E-A947-70E740481C1C}">
                <a14:useLocalDpi xmlns:a14="http://schemas.microsoft.com/office/drawing/2010/main"/>
              </a:ext>
            </a:extLst>
          </a:blip>
          <a:stretch>
            <a:fillRect/>
          </a:stretch>
        </p:blipFill>
        <p:spPr>
          <a:xfrm>
            <a:off x="8314350" y="4487650"/>
            <a:ext cx="753449" cy="512025"/>
          </a:xfrm>
          <a:prstGeom prst="rect">
            <a:avLst/>
          </a:prstGeom>
          <a:noFill/>
          <a:ln>
            <a:noFill/>
          </a:ln>
        </p:spPr>
      </p:pic>
      <p:sp>
        <p:nvSpPr>
          <p:cNvPr id="105" name="Shape 105"/>
          <p:cNvSpPr txBox="1"/>
          <p:nvPr/>
        </p:nvSpPr>
        <p:spPr>
          <a:xfrm>
            <a:off x="3242496" y="1954537"/>
            <a:ext cx="2265899" cy="2280600"/>
          </a:xfrm>
          <a:prstGeom prst="rect">
            <a:avLst/>
          </a:prstGeom>
        </p:spPr>
        <p:txBody>
          <a:bodyPr lIns="91425" tIns="91425" rIns="91425" bIns="91425" anchor="ctr" anchorCtr="0">
            <a:noAutofit/>
          </a:bodyPr>
          <a:lstStyle/>
          <a:p>
            <a:pPr lvl="0" algn="ctr" rtl="0">
              <a:lnSpc>
                <a:spcPct val="115000"/>
              </a:lnSpc>
              <a:spcBef>
                <a:spcPts val="0"/>
              </a:spcBef>
              <a:buNone/>
            </a:pPr>
            <a:r>
              <a:rPr lang="de" sz="1800" b="1">
                <a:latin typeface="Calibri"/>
                <a:ea typeface="Calibri"/>
                <a:cs typeface="Calibri"/>
                <a:sym typeface="Calibri"/>
              </a:rPr>
              <a:t>Indicators </a:t>
            </a:r>
          </a:p>
          <a:p>
            <a:pPr lvl="0" algn="ctr" rtl="0">
              <a:lnSpc>
                <a:spcPct val="115000"/>
              </a:lnSpc>
              <a:spcBef>
                <a:spcPts val="0"/>
              </a:spcBef>
              <a:buNone/>
            </a:pPr>
            <a:r>
              <a:rPr lang="de" sz="1800" b="1">
                <a:latin typeface="Calibri"/>
                <a:ea typeface="Calibri"/>
                <a:cs typeface="Calibri"/>
                <a:sym typeface="Calibri"/>
              </a:rPr>
              <a:t>for </a:t>
            </a:r>
          </a:p>
          <a:p>
            <a:pPr lvl="0" algn="ctr" rtl="0">
              <a:lnSpc>
                <a:spcPct val="115000"/>
              </a:lnSpc>
              <a:spcBef>
                <a:spcPts val="0"/>
              </a:spcBef>
              <a:buNone/>
            </a:pPr>
            <a:r>
              <a:rPr lang="de" sz="1800" b="1">
                <a:latin typeface="Calibri"/>
                <a:ea typeface="Calibri"/>
                <a:cs typeface="Calibri"/>
                <a:sym typeface="Calibri"/>
              </a:rPr>
              <a:t>Monitoring Educational </a:t>
            </a:r>
          </a:p>
          <a:p>
            <a:pPr lvl="0" algn="ctr" rtl="0">
              <a:lnSpc>
                <a:spcPct val="115000"/>
              </a:lnSpc>
              <a:spcBef>
                <a:spcPts val="0"/>
              </a:spcBef>
              <a:buNone/>
            </a:pPr>
            <a:r>
              <a:rPr lang="de" sz="1800" b="1">
                <a:latin typeface="Calibri"/>
                <a:ea typeface="Calibri"/>
                <a:cs typeface="Calibri"/>
                <a:sym typeface="Calibri"/>
              </a:rPr>
              <a:t>Research </a:t>
            </a:r>
          </a:p>
          <a:p>
            <a:pPr lvl="0" algn="ctr" rtl="0">
              <a:lnSpc>
                <a:spcPct val="115000"/>
              </a:lnSpc>
              <a:spcBef>
                <a:spcPts val="0"/>
              </a:spcBef>
              <a:buNone/>
            </a:pPr>
            <a:endParaRPr sz="2200">
              <a:solidFill>
                <a:schemeClr val="dk1"/>
              </a:solidFill>
            </a:endParaRPr>
          </a:p>
        </p:txBody>
      </p:sp>
      <p:pic>
        <p:nvPicPr>
          <p:cNvPr id="106" name="Shape 106"/>
          <p:cNvPicPr preferRelativeResize="0"/>
          <p:nvPr/>
        </p:nvPicPr>
        <p:blipFill>
          <a:blip r:embed="rId4"/>
          <a:stretch>
            <a:fillRect/>
          </a:stretch>
        </p:blipFill>
        <p:spPr>
          <a:xfrm rot="7799865">
            <a:off x="2927788" y="1548907"/>
            <a:ext cx="2734521" cy="2734494"/>
          </a:xfrm>
          <a:prstGeom prst="rect">
            <a:avLst/>
          </a:prstGeom>
        </p:spPr>
      </p:pic>
      <p:sp>
        <p:nvSpPr>
          <p:cNvPr id="107" name="Shape 107"/>
          <p:cNvSpPr txBox="1">
            <a:spLocks noGrp="1"/>
          </p:cNvSpPr>
          <p:nvPr>
            <p:ph type="title"/>
          </p:nvPr>
        </p:nvSpPr>
        <p:spPr>
          <a:xfrm>
            <a:off x="457200" y="1115351"/>
            <a:ext cx="8229600" cy="577799"/>
          </a:xfrm>
          <a:prstGeom prst="rect">
            <a:avLst/>
          </a:prstGeom>
        </p:spPr>
        <p:txBody>
          <a:bodyPr lIns="91425" tIns="91425" rIns="91425" bIns="91425" anchor="b" anchorCtr="0">
            <a:noAutofit/>
          </a:bodyPr>
          <a:lstStyle/>
          <a:p>
            <a:pPr lvl="0" rtl="0">
              <a:spcBef>
                <a:spcPts val="0"/>
              </a:spcBef>
              <a:buNone/>
            </a:pPr>
            <a:r>
              <a:rPr lang="de" sz="2400" b="1" dirty="0"/>
              <a:t>1. </a:t>
            </a:r>
            <a:r>
              <a:rPr lang="de" sz="2400" b="1" dirty="0" smtClean="0"/>
              <a:t>Project </a:t>
            </a:r>
            <a:r>
              <a:rPr lang="de" sz="2400" b="1" dirty="0"/>
              <a:t>overview:</a:t>
            </a:r>
            <a:r>
              <a:rPr lang="de" sz="2000" b="1" dirty="0"/>
              <a:t> Focus of this talk</a:t>
            </a:r>
          </a:p>
        </p:txBody>
      </p:sp>
      <p:sp>
        <p:nvSpPr>
          <p:cNvPr id="112" name="Shape 112"/>
          <p:cNvSpPr txBox="1"/>
          <p:nvPr/>
        </p:nvSpPr>
        <p:spPr>
          <a:xfrm>
            <a:off x="3583566" y="2488875"/>
            <a:ext cx="1628099" cy="1578900"/>
          </a:xfrm>
          <a:prstGeom prst="rect">
            <a:avLst/>
          </a:prstGeom>
        </p:spPr>
        <p:txBody>
          <a:bodyPr lIns="91425" tIns="91425" rIns="91425" bIns="91425" anchor="t" anchorCtr="0">
            <a:noAutofit/>
          </a:bodyPr>
          <a:lstStyle/>
          <a:p>
            <a:pPr lvl="0" algn="ctr" rtl="0">
              <a:spcBef>
                <a:spcPts val="0"/>
              </a:spcBef>
              <a:buNone/>
            </a:pPr>
            <a:r>
              <a:rPr lang="de" sz="1600" b="1" dirty="0">
                <a:solidFill>
                  <a:srgbClr val="434343"/>
                </a:solidFill>
              </a:rPr>
              <a:t>Indicators for Monitoring Educational Research</a:t>
            </a:r>
          </a:p>
        </p:txBody>
      </p:sp>
      <p:sp>
        <p:nvSpPr>
          <p:cNvPr id="16" name="Shape 37"/>
          <p:cNvSpPr txBox="1">
            <a:spLocks/>
          </p:cNvSpPr>
          <p:nvPr/>
        </p:nvSpPr>
        <p:spPr>
          <a:xfrm>
            <a:off x="611560" y="4803998"/>
            <a:ext cx="8229600" cy="329873"/>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a:lstStyle>
          <a:p>
            <a:pPr algn="ctr">
              <a:lnSpc>
                <a:spcPct val="115000"/>
              </a:lnSpc>
            </a:pPr>
            <a:r>
              <a:rPr lang="de" sz="1100" dirty="0" smtClean="0">
                <a:solidFill>
                  <a:schemeClr val="bg1">
                    <a:lumMod val="65000"/>
                  </a:schemeClr>
                </a:solidFill>
              </a:rPr>
              <a:t>Zadar, 18.06.2014   I   Marc Rittberger   I   LIDA 2014   I   Assessing Educational Research </a:t>
            </a:r>
            <a:endParaRPr lang="de" sz="1100" dirty="0">
              <a:solidFill>
                <a:schemeClr val="bg1">
                  <a:lumMod val="65000"/>
                </a:schemeClr>
              </a:solidFill>
            </a:endParaRPr>
          </a:p>
        </p:txBody>
      </p:sp>
      <p:grpSp>
        <p:nvGrpSpPr>
          <p:cNvPr id="17" name="Gruppieren 16"/>
          <p:cNvGrpSpPr/>
          <p:nvPr/>
        </p:nvGrpSpPr>
        <p:grpSpPr>
          <a:xfrm>
            <a:off x="5940152" y="2146548"/>
            <a:ext cx="2097823" cy="857250"/>
            <a:chOff x="5940152" y="1995686"/>
            <a:chExt cx="2097823" cy="857250"/>
          </a:xfrm>
        </p:grpSpPr>
        <p:pic>
          <p:nvPicPr>
            <p:cNvPr id="18" name="Shape 93"/>
            <p:cNvPicPr preferRelativeResize="0"/>
            <p:nvPr/>
          </p:nvPicPr>
          <p:blipFill rotWithShape="1">
            <a:blip r:embed="rId5" cstate="email">
              <a:extLst>
                <a:ext uri="{28A0092B-C50C-407E-A947-70E740481C1C}">
                  <a14:useLocalDpi xmlns:a14="http://schemas.microsoft.com/office/drawing/2010/main"/>
                </a:ext>
              </a:extLst>
            </a:blip>
            <a:srcRect r="61757"/>
            <a:stretch/>
          </p:blipFill>
          <p:spPr>
            <a:xfrm>
              <a:off x="5940152" y="1995686"/>
              <a:ext cx="1267624" cy="847725"/>
            </a:xfrm>
            <a:prstGeom prst="rect">
              <a:avLst/>
            </a:prstGeom>
          </p:spPr>
        </p:pic>
        <p:pic>
          <p:nvPicPr>
            <p:cNvPr id="19" name="Shape 89"/>
            <p:cNvPicPr preferRelativeResize="0"/>
            <p:nvPr/>
          </p:nvPicPr>
          <p:blipFill>
            <a:blip r:embed="rId6"/>
            <a:stretch>
              <a:fillRect/>
            </a:stretch>
          </p:blipFill>
          <p:spPr>
            <a:xfrm>
              <a:off x="7161675" y="1995686"/>
              <a:ext cx="876300" cy="857250"/>
            </a:xfrm>
            <a:prstGeom prst="rect">
              <a:avLst/>
            </a:prstGeom>
          </p:spPr>
        </p:pic>
      </p:grpSp>
      <p:grpSp>
        <p:nvGrpSpPr>
          <p:cNvPr id="20" name="Gruppieren 19"/>
          <p:cNvGrpSpPr/>
          <p:nvPr/>
        </p:nvGrpSpPr>
        <p:grpSpPr>
          <a:xfrm>
            <a:off x="709400" y="2181850"/>
            <a:ext cx="2194750" cy="590550"/>
            <a:chOff x="709400" y="2181850"/>
            <a:chExt cx="2194750" cy="590550"/>
          </a:xfrm>
        </p:grpSpPr>
        <p:pic>
          <p:nvPicPr>
            <p:cNvPr id="21" name="Shape 92"/>
            <p:cNvPicPr preferRelativeResize="0"/>
            <p:nvPr/>
          </p:nvPicPr>
          <p:blipFill rotWithShape="1">
            <a:blip r:embed="rId7" cstate="email">
              <a:extLst>
                <a:ext uri="{28A0092B-C50C-407E-A947-70E740481C1C}">
                  <a14:useLocalDpi xmlns:a14="http://schemas.microsoft.com/office/drawing/2010/main"/>
                </a:ext>
              </a:extLst>
            </a:blip>
            <a:srcRect l="5895" r="13783" b="23106"/>
            <a:stretch/>
          </p:blipFill>
          <p:spPr>
            <a:xfrm>
              <a:off x="1481150" y="2344612"/>
              <a:ext cx="1423000" cy="417474"/>
            </a:xfrm>
            <a:prstGeom prst="rect">
              <a:avLst/>
            </a:prstGeom>
          </p:spPr>
        </p:pic>
        <p:pic>
          <p:nvPicPr>
            <p:cNvPr id="22" name="Shape 94"/>
            <p:cNvPicPr preferRelativeResize="0"/>
            <p:nvPr/>
          </p:nvPicPr>
          <p:blipFill>
            <a:blip r:embed="rId8"/>
            <a:stretch>
              <a:fillRect/>
            </a:stretch>
          </p:blipFill>
          <p:spPr>
            <a:xfrm>
              <a:off x="709400" y="2181850"/>
              <a:ext cx="752475" cy="590550"/>
            </a:xfrm>
            <a:prstGeom prst="rect">
              <a:avLst/>
            </a:prstGeom>
          </p:spPr>
        </p:pic>
      </p:gr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4424</Words>
  <Application>Microsoft Office PowerPoint</Application>
  <PresentationFormat>On-screen Show (16:9)</PresentationFormat>
  <Paragraphs>443</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InfoTextMedium-Roman</vt:lpstr>
      <vt:lpstr>InfoTextRegular-Roman</vt:lpstr>
      <vt:lpstr>Times New Roman</vt:lpstr>
      <vt:lpstr>Wingdings</vt:lpstr>
      <vt:lpstr>simple-light</vt:lpstr>
      <vt:lpstr>Assessing Educational Research –  An Information Service for Monitoring  a Heterogeneous Research Field</vt:lpstr>
      <vt:lpstr>Agenda</vt:lpstr>
      <vt:lpstr>1. Project Overview</vt:lpstr>
      <vt:lpstr>PowerPoint Presentation</vt:lpstr>
      <vt:lpstr>PowerPoint Presentation</vt:lpstr>
      <vt:lpstr> „2000: Empirical Turn“ in Educational Research </vt:lpstr>
      <vt:lpstr>New Governance Model in Research Funding</vt:lpstr>
      <vt:lpstr>1. Project overview: Aims of MoBi</vt:lpstr>
      <vt:lpstr>1. Project overview: Focus of this talk</vt:lpstr>
      <vt:lpstr>2. Monitoring Prototyp: Database</vt:lpstr>
      <vt:lpstr>2. Indicators </vt:lpstr>
      <vt:lpstr>2. Indicators: MoBi</vt:lpstr>
      <vt:lpstr>2. Indicators (Projects and Publications)</vt:lpstr>
      <vt:lpstr>2. Research Activity: Assumptions</vt:lpstr>
      <vt:lpstr>2. Research Activity: Findings</vt:lpstr>
      <vt:lpstr>2. Activity in Core Disciplines:  Assumptions</vt:lpstr>
      <vt:lpstr>2. Activity in Core Disciplines:  Assumptions</vt:lpstr>
      <vt:lpstr>2. Activity in Core Disciplines:  Assumptions</vt:lpstr>
      <vt:lpstr>2. Activity in Core Disciplines:  Findings</vt:lpstr>
      <vt:lpstr>2. Activity in Core Disciplines:  Findings</vt:lpstr>
      <vt:lpstr>3.1 Database and Technical Background: SOFISwiki</vt:lpstr>
      <vt:lpstr>3.1 Database and Technical Background: SOFISwiki</vt:lpstr>
      <vt:lpstr>3.1 Database and Technical Background: SOFISwiki</vt:lpstr>
      <vt:lpstr>3.1 Database and Technical Background: Concept of Functionalities</vt:lpstr>
      <vt:lpstr>3.2 Visualisation of Indicators</vt:lpstr>
      <vt:lpstr>3.2 Visualisation of Indicators</vt:lpstr>
      <vt:lpstr>3.2 Visualisation of Indicators</vt:lpstr>
      <vt:lpstr>3.2 Visualisation of Indicators</vt:lpstr>
      <vt:lpstr>3.2 Visualisation of Indicators</vt:lpstr>
      <vt:lpstr>4. Summary and Prospect</vt:lpstr>
      <vt:lpstr>Ende – Finito – Einde - Fin – End  rittberger@dipf.de k.haddououmoussa@gesis.org sondergeld@dipf.de philipp.mayr@gesis.org peter.mutschke@gesis.org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Educational Research –  An Information Service for Monitoring  a Heterogeneous Research Field</dc:title>
  <dc:creator>ute</dc:creator>
  <cp:lastModifiedBy>Boris</cp:lastModifiedBy>
  <cp:revision>50</cp:revision>
  <dcterms:modified xsi:type="dcterms:W3CDTF">2014-06-23T13:06:15Z</dcterms:modified>
</cp:coreProperties>
</file>