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3"/>
  </p:notesMasterIdLst>
  <p:sldIdLst>
    <p:sldId id="256" r:id="rId2"/>
    <p:sldId id="257" r:id="rId3"/>
    <p:sldId id="258" r:id="rId4"/>
    <p:sldId id="272" r:id="rId5"/>
    <p:sldId id="273" r:id="rId6"/>
    <p:sldId id="335" r:id="rId7"/>
    <p:sldId id="315" r:id="rId8"/>
    <p:sldId id="274" r:id="rId9"/>
    <p:sldId id="259" r:id="rId10"/>
    <p:sldId id="260" r:id="rId11"/>
    <p:sldId id="316" r:id="rId12"/>
    <p:sldId id="318" r:id="rId13"/>
    <p:sldId id="306" r:id="rId14"/>
    <p:sldId id="320" r:id="rId15"/>
    <p:sldId id="313" r:id="rId16"/>
    <p:sldId id="321" r:id="rId17"/>
    <p:sldId id="322" r:id="rId18"/>
    <p:sldId id="323" r:id="rId19"/>
    <p:sldId id="317" r:id="rId20"/>
    <p:sldId id="363" r:id="rId21"/>
    <p:sldId id="336" r:id="rId22"/>
    <p:sldId id="329" r:id="rId23"/>
    <p:sldId id="275" r:id="rId24"/>
    <p:sldId id="292" r:id="rId25"/>
    <p:sldId id="334" r:id="rId26"/>
    <p:sldId id="340" r:id="rId27"/>
    <p:sldId id="337" r:id="rId28"/>
    <p:sldId id="355" r:id="rId29"/>
    <p:sldId id="325" r:id="rId30"/>
    <p:sldId id="282" r:id="rId31"/>
    <p:sldId id="364" r:id="rId32"/>
    <p:sldId id="270" r:id="rId33"/>
    <p:sldId id="378" r:id="rId34"/>
    <p:sldId id="338" r:id="rId35"/>
    <p:sldId id="359" r:id="rId36"/>
    <p:sldId id="286" r:id="rId37"/>
    <p:sldId id="287" r:id="rId38"/>
    <p:sldId id="288" r:id="rId39"/>
    <p:sldId id="344" r:id="rId40"/>
    <p:sldId id="347" r:id="rId41"/>
    <p:sldId id="379" r:id="rId42"/>
    <p:sldId id="350" r:id="rId43"/>
    <p:sldId id="357" r:id="rId44"/>
    <p:sldId id="351" r:id="rId45"/>
    <p:sldId id="377" r:id="rId46"/>
    <p:sldId id="371" r:id="rId47"/>
    <p:sldId id="374" r:id="rId48"/>
    <p:sldId id="372" r:id="rId49"/>
    <p:sldId id="376" r:id="rId50"/>
    <p:sldId id="373" r:id="rId51"/>
    <p:sldId id="36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64831" autoAdjust="0"/>
  </p:normalViewPr>
  <p:slideViewPr>
    <p:cSldViewPr showGuides="1">
      <p:cViewPr varScale="1">
        <p:scale>
          <a:sx n="70" d="100"/>
          <a:sy n="70" d="100"/>
        </p:scale>
        <p:origin x="1176" y="7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Wikipedia</c:v>
                </c:pt>
              </c:strCache>
            </c:strRef>
          </c:tx>
          <c:marker>
            <c:symbol val="none"/>
          </c:marker>
          <c:cat>
            <c:strRef>
              <c:f>Sheet1!$A$2:$A$13</c:f>
              <c:strCache>
                <c:ptCount val="12"/>
                <c:pt idx="1">
                  <c:v> &lt;2002</c:v>
                </c:pt>
                <c:pt idx="2">
                  <c:v>2003</c:v>
                </c:pt>
                <c:pt idx="3">
                  <c:v>2004</c:v>
                </c:pt>
                <c:pt idx="4">
                  <c:v>2005</c:v>
                </c:pt>
                <c:pt idx="5">
                  <c:v>2006</c:v>
                </c:pt>
                <c:pt idx="6">
                  <c:v>2007</c:v>
                </c:pt>
                <c:pt idx="7">
                  <c:v>2008</c:v>
                </c:pt>
                <c:pt idx="8">
                  <c:v>2009</c:v>
                </c:pt>
                <c:pt idx="9">
                  <c:v>2010</c:v>
                </c:pt>
                <c:pt idx="10">
                  <c:v>2011</c:v>
                </c:pt>
                <c:pt idx="11">
                  <c:v>Total</c:v>
                </c:pt>
              </c:strCache>
            </c:strRef>
          </c:cat>
          <c:val>
            <c:numRef>
              <c:f>Sheet1!$B$2:$B$13</c:f>
              <c:numCache>
                <c:formatCode>General</c:formatCode>
                <c:ptCount val="12"/>
                <c:pt idx="1">
                  <c:v>0</c:v>
                </c:pt>
                <c:pt idx="2">
                  <c:v>9</c:v>
                </c:pt>
                <c:pt idx="3">
                  <c:v>83</c:v>
                </c:pt>
                <c:pt idx="4">
                  <c:v>359</c:v>
                </c:pt>
                <c:pt idx="5" formatCode="#,##0">
                  <c:v>1210</c:v>
                </c:pt>
                <c:pt idx="6" formatCode="#,##0">
                  <c:v>2143</c:v>
                </c:pt>
                <c:pt idx="7" formatCode="#,##0">
                  <c:v>3189</c:v>
                </c:pt>
                <c:pt idx="8" formatCode="#,##0">
                  <c:v>4844</c:v>
                </c:pt>
                <c:pt idx="9" formatCode="#,##0">
                  <c:v>6449</c:v>
                </c:pt>
                <c:pt idx="10" formatCode="#,##0">
                  <c:v>7176</c:v>
                </c:pt>
                <c:pt idx="11" formatCode="#,##0">
                  <c:v>25462</c:v>
                </c:pt>
              </c:numCache>
            </c:numRef>
          </c:val>
          <c:smooth val="0"/>
        </c:ser>
        <c:ser>
          <c:idx val="1"/>
          <c:order val="1"/>
          <c:tx>
            <c:strRef>
              <c:f>Sheet1!$C$1</c:f>
              <c:strCache>
                <c:ptCount val="1"/>
                <c:pt idx="0">
                  <c:v>Blogs</c:v>
                </c:pt>
              </c:strCache>
            </c:strRef>
          </c:tx>
          <c:marker>
            <c:symbol val="none"/>
          </c:marker>
          <c:cat>
            <c:strRef>
              <c:f>Sheet1!$A$2:$A$13</c:f>
              <c:strCache>
                <c:ptCount val="12"/>
                <c:pt idx="1">
                  <c:v> &lt;2002</c:v>
                </c:pt>
                <c:pt idx="2">
                  <c:v>2003</c:v>
                </c:pt>
                <c:pt idx="3">
                  <c:v>2004</c:v>
                </c:pt>
                <c:pt idx="4">
                  <c:v>2005</c:v>
                </c:pt>
                <c:pt idx="5">
                  <c:v>2006</c:v>
                </c:pt>
                <c:pt idx="6">
                  <c:v>2007</c:v>
                </c:pt>
                <c:pt idx="7">
                  <c:v>2008</c:v>
                </c:pt>
                <c:pt idx="8">
                  <c:v>2009</c:v>
                </c:pt>
                <c:pt idx="9">
                  <c:v>2010</c:v>
                </c:pt>
                <c:pt idx="10">
                  <c:v>2011</c:v>
                </c:pt>
                <c:pt idx="11">
                  <c:v>Total</c:v>
                </c:pt>
              </c:strCache>
            </c:strRef>
          </c:cat>
          <c:val>
            <c:numRef>
              <c:f>Sheet1!$C$2:$C$13</c:f>
              <c:numCache>
                <c:formatCode>General</c:formatCode>
                <c:ptCount val="12"/>
                <c:pt idx="1">
                  <c:v>21</c:v>
                </c:pt>
                <c:pt idx="2">
                  <c:v>34</c:v>
                </c:pt>
                <c:pt idx="3">
                  <c:v>66</c:v>
                </c:pt>
                <c:pt idx="4">
                  <c:v>184</c:v>
                </c:pt>
                <c:pt idx="5">
                  <c:v>313</c:v>
                </c:pt>
                <c:pt idx="6">
                  <c:v>609</c:v>
                </c:pt>
                <c:pt idx="7" formatCode="#,##0">
                  <c:v>1098</c:v>
                </c:pt>
                <c:pt idx="8" formatCode="#,##0">
                  <c:v>2252</c:v>
                </c:pt>
                <c:pt idx="9" formatCode="#,##0">
                  <c:v>3717</c:v>
                </c:pt>
                <c:pt idx="10" formatCode="#,##0">
                  <c:v>4910</c:v>
                </c:pt>
                <c:pt idx="11" formatCode="#,##0">
                  <c:v>13204</c:v>
                </c:pt>
              </c:numCache>
            </c:numRef>
          </c:val>
          <c:smooth val="0"/>
        </c:ser>
        <c:ser>
          <c:idx val="2"/>
          <c:order val="2"/>
          <c:tx>
            <c:strRef>
              <c:f>Sheet1!$D$1</c:f>
              <c:strCache>
                <c:ptCount val="1"/>
                <c:pt idx="0">
                  <c:v>Video Sharing</c:v>
                </c:pt>
              </c:strCache>
            </c:strRef>
          </c:tx>
          <c:marker>
            <c:symbol val="none"/>
          </c:marker>
          <c:cat>
            <c:strRef>
              <c:f>Sheet1!$A$2:$A$13</c:f>
              <c:strCache>
                <c:ptCount val="12"/>
                <c:pt idx="1">
                  <c:v> &lt;2002</c:v>
                </c:pt>
                <c:pt idx="2">
                  <c:v>2003</c:v>
                </c:pt>
                <c:pt idx="3">
                  <c:v>2004</c:v>
                </c:pt>
                <c:pt idx="4">
                  <c:v>2005</c:v>
                </c:pt>
                <c:pt idx="5">
                  <c:v>2006</c:v>
                </c:pt>
                <c:pt idx="6">
                  <c:v>2007</c:v>
                </c:pt>
                <c:pt idx="7">
                  <c:v>2008</c:v>
                </c:pt>
                <c:pt idx="8">
                  <c:v>2009</c:v>
                </c:pt>
                <c:pt idx="9">
                  <c:v>2010</c:v>
                </c:pt>
                <c:pt idx="10">
                  <c:v>2011</c:v>
                </c:pt>
                <c:pt idx="11">
                  <c:v>Total</c:v>
                </c:pt>
              </c:strCache>
            </c:strRef>
          </c:cat>
          <c:val>
            <c:numRef>
              <c:f>Sheet1!$D$2:$D$13</c:f>
              <c:numCache>
                <c:formatCode>General</c:formatCode>
                <c:ptCount val="12"/>
                <c:pt idx="1">
                  <c:v>0</c:v>
                </c:pt>
                <c:pt idx="2">
                  <c:v>0</c:v>
                </c:pt>
                <c:pt idx="3">
                  <c:v>0</c:v>
                </c:pt>
                <c:pt idx="4">
                  <c:v>0</c:v>
                </c:pt>
                <c:pt idx="5">
                  <c:v>6</c:v>
                </c:pt>
                <c:pt idx="6">
                  <c:v>53</c:v>
                </c:pt>
                <c:pt idx="7">
                  <c:v>144</c:v>
                </c:pt>
                <c:pt idx="8">
                  <c:v>431</c:v>
                </c:pt>
                <c:pt idx="9">
                  <c:v>767</c:v>
                </c:pt>
                <c:pt idx="10" formatCode="#,##0">
                  <c:v>1188</c:v>
                </c:pt>
                <c:pt idx="11">
                  <c:v>2589</c:v>
                </c:pt>
              </c:numCache>
            </c:numRef>
          </c:val>
          <c:smooth val="0"/>
        </c:ser>
        <c:ser>
          <c:idx val="3"/>
          <c:order val="3"/>
          <c:tx>
            <c:strRef>
              <c:f>Sheet1!$E$1</c:f>
              <c:strCache>
                <c:ptCount val="1"/>
                <c:pt idx="0">
                  <c:v>File Sharing </c:v>
                </c:pt>
              </c:strCache>
            </c:strRef>
          </c:tx>
          <c:marker>
            <c:symbol val="none"/>
          </c:marker>
          <c:cat>
            <c:strRef>
              <c:f>Sheet1!$A$2:$A$13</c:f>
              <c:strCache>
                <c:ptCount val="12"/>
                <c:pt idx="1">
                  <c:v> &lt;2002</c:v>
                </c:pt>
                <c:pt idx="2">
                  <c:v>2003</c:v>
                </c:pt>
                <c:pt idx="3">
                  <c:v>2004</c:v>
                </c:pt>
                <c:pt idx="4">
                  <c:v>2005</c:v>
                </c:pt>
                <c:pt idx="5">
                  <c:v>2006</c:v>
                </c:pt>
                <c:pt idx="6">
                  <c:v>2007</c:v>
                </c:pt>
                <c:pt idx="7">
                  <c:v>2008</c:v>
                </c:pt>
                <c:pt idx="8">
                  <c:v>2009</c:v>
                </c:pt>
                <c:pt idx="9">
                  <c:v>2010</c:v>
                </c:pt>
                <c:pt idx="10">
                  <c:v>2011</c:v>
                </c:pt>
                <c:pt idx="11">
                  <c:v>Total</c:v>
                </c:pt>
              </c:strCache>
            </c:strRef>
          </c:cat>
          <c:val>
            <c:numRef>
              <c:f>Sheet1!$E$2:$E$13</c:f>
              <c:numCache>
                <c:formatCode>General</c:formatCode>
                <c:ptCount val="12"/>
                <c:pt idx="1">
                  <c:v>0</c:v>
                </c:pt>
                <c:pt idx="2">
                  <c:v>0</c:v>
                </c:pt>
                <c:pt idx="3">
                  <c:v>0</c:v>
                </c:pt>
                <c:pt idx="4">
                  <c:v>0</c:v>
                </c:pt>
                <c:pt idx="5">
                  <c:v>1</c:v>
                </c:pt>
                <c:pt idx="6">
                  <c:v>6</c:v>
                </c:pt>
                <c:pt idx="7">
                  <c:v>40</c:v>
                </c:pt>
                <c:pt idx="8">
                  <c:v>220</c:v>
                </c:pt>
                <c:pt idx="9">
                  <c:v>713</c:v>
                </c:pt>
                <c:pt idx="10" formatCode="#,##0">
                  <c:v>1195</c:v>
                </c:pt>
                <c:pt idx="11">
                  <c:v>2175</c:v>
                </c:pt>
              </c:numCache>
            </c:numRef>
          </c:val>
          <c:smooth val="0"/>
        </c:ser>
        <c:ser>
          <c:idx val="4"/>
          <c:order val="4"/>
          <c:tx>
            <c:strRef>
              <c:f>Sheet1!$F$1</c:f>
              <c:strCache>
                <c:ptCount val="1"/>
                <c:pt idx="0">
                  <c:v>General SNS</c:v>
                </c:pt>
              </c:strCache>
            </c:strRef>
          </c:tx>
          <c:marker>
            <c:symbol val="none"/>
          </c:marker>
          <c:cat>
            <c:strRef>
              <c:f>Sheet1!$A$2:$A$13</c:f>
              <c:strCache>
                <c:ptCount val="12"/>
                <c:pt idx="1">
                  <c:v> &lt;2002</c:v>
                </c:pt>
                <c:pt idx="2">
                  <c:v>2003</c:v>
                </c:pt>
                <c:pt idx="3">
                  <c:v>2004</c:v>
                </c:pt>
                <c:pt idx="4">
                  <c:v>2005</c:v>
                </c:pt>
                <c:pt idx="5">
                  <c:v>2006</c:v>
                </c:pt>
                <c:pt idx="6">
                  <c:v>2007</c:v>
                </c:pt>
                <c:pt idx="7">
                  <c:v>2008</c:v>
                </c:pt>
                <c:pt idx="8">
                  <c:v>2009</c:v>
                </c:pt>
                <c:pt idx="9">
                  <c:v>2010</c:v>
                </c:pt>
                <c:pt idx="10">
                  <c:v>2011</c:v>
                </c:pt>
                <c:pt idx="11">
                  <c:v>Total</c:v>
                </c:pt>
              </c:strCache>
            </c:strRef>
          </c:cat>
          <c:val>
            <c:numRef>
              <c:f>Sheet1!$F$2:$F$13</c:f>
              <c:numCache>
                <c:formatCode>General</c:formatCode>
                <c:ptCount val="12"/>
                <c:pt idx="1">
                  <c:v>0</c:v>
                </c:pt>
                <c:pt idx="2">
                  <c:v>0</c:v>
                </c:pt>
                <c:pt idx="3">
                  <c:v>0</c:v>
                </c:pt>
                <c:pt idx="4">
                  <c:v>0</c:v>
                </c:pt>
                <c:pt idx="5">
                  <c:v>1</c:v>
                </c:pt>
                <c:pt idx="6">
                  <c:v>6</c:v>
                </c:pt>
                <c:pt idx="7">
                  <c:v>24</c:v>
                </c:pt>
                <c:pt idx="8">
                  <c:v>71</c:v>
                </c:pt>
                <c:pt idx="9">
                  <c:v>158</c:v>
                </c:pt>
                <c:pt idx="10">
                  <c:v>285</c:v>
                </c:pt>
                <c:pt idx="11">
                  <c:v>545</c:v>
                </c:pt>
              </c:numCache>
            </c:numRef>
          </c:val>
          <c:smooth val="0"/>
        </c:ser>
        <c:ser>
          <c:idx val="5"/>
          <c:order val="5"/>
          <c:tx>
            <c:strRef>
              <c:f>Sheet1!$G$1</c:f>
              <c:strCache>
                <c:ptCount val="1"/>
                <c:pt idx="0">
                  <c:v>Reference managers</c:v>
                </c:pt>
              </c:strCache>
            </c:strRef>
          </c:tx>
          <c:marker>
            <c:symbol val="none"/>
          </c:marker>
          <c:cat>
            <c:strRef>
              <c:f>Sheet1!$A$2:$A$13</c:f>
              <c:strCache>
                <c:ptCount val="12"/>
                <c:pt idx="1">
                  <c:v> &lt;2002</c:v>
                </c:pt>
                <c:pt idx="2">
                  <c:v>2003</c:v>
                </c:pt>
                <c:pt idx="3">
                  <c:v>2004</c:v>
                </c:pt>
                <c:pt idx="4">
                  <c:v>2005</c:v>
                </c:pt>
                <c:pt idx="5">
                  <c:v>2006</c:v>
                </c:pt>
                <c:pt idx="6">
                  <c:v>2007</c:v>
                </c:pt>
                <c:pt idx="7">
                  <c:v>2008</c:v>
                </c:pt>
                <c:pt idx="8">
                  <c:v>2009</c:v>
                </c:pt>
                <c:pt idx="9">
                  <c:v>2010</c:v>
                </c:pt>
                <c:pt idx="10">
                  <c:v>2011</c:v>
                </c:pt>
                <c:pt idx="11">
                  <c:v>Total</c:v>
                </c:pt>
              </c:strCache>
            </c:strRef>
          </c:cat>
          <c:val>
            <c:numRef>
              <c:f>Sheet1!$G$2:$G$13</c:f>
              <c:numCache>
                <c:formatCode>General</c:formatCode>
                <c:ptCount val="12"/>
                <c:pt idx="1">
                  <c:v>0</c:v>
                </c:pt>
                <c:pt idx="2">
                  <c:v>0</c:v>
                </c:pt>
                <c:pt idx="3">
                  <c:v>0</c:v>
                </c:pt>
                <c:pt idx="4">
                  <c:v>0</c:v>
                </c:pt>
                <c:pt idx="5">
                  <c:v>2</c:v>
                </c:pt>
                <c:pt idx="6">
                  <c:v>2</c:v>
                </c:pt>
                <c:pt idx="7">
                  <c:v>8</c:v>
                </c:pt>
                <c:pt idx="8">
                  <c:v>37</c:v>
                </c:pt>
                <c:pt idx="9">
                  <c:v>67</c:v>
                </c:pt>
                <c:pt idx="10">
                  <c:v>157</c:v>
                </c:pt>
                <c:pt idx="11">
                  <c:v>273</c:v>
                </c:pt>
              </c:numCache>
            </c:numRef>
          </c:val>
          <c:smooth val="0"/>
        </c:ser>
        <c:ser>
          <c:idx val="6"/>
          <c:order val="6"/>
          <c:tx>
            <c:strRef>
              <c:f>Sheet1!$H$1</c:f>
              <c:strCache>
                <c:ptCount val="1"/>
                <c:pt idx="0">
                  <c:v>Professional SNS</c:v>
                </c:pt>
              </c:strCache>
            </c:strRef>
          </c:tx>
          <c:marker>
            <c:symbol val="none"/>
          </c:marker>
          <c:cat>
            <c:strRef>
              <c:f>Sheet1!$A$2:$A$13</c:f>
              <c:strCache>
                <c:ptCount val="12"/>
                <c:pt idx="1">
                  <c:v> &lt;2002</c:v>
                </c:pt>
                <c:pt idx="2">
                  <c:v>2003</c:v>
                </c:pt>
                <c:pt idx="3">
                  <c:v>2004</c:v>
                </c:pt>
                <c:pt idx="4">
                  <c:v>2005</c:v>
                </c:pt>
                <c:pt idx="5">
                  <c:v>2006</c:v>
                </c:pt>
                <c:pt idx="6">
                  <c:v>2007</c:v>
                </c:pt>
                <c:pt idx="7">
                  <c:v>2008</c:v>
                </c:pt>
                <c:pt idx="8">
                  <c:v>2009</c:v>
                </c:pt>
                <c:pt idx="9">
                  <c:v>2010</c:v>
                </c:pt>
                <c:pt idx="10">
                  <c:v>2011</c:v>
                </c:pt>
                <c:pt idx="11">
                  <c:v>Total</c:v>
                </c:pt>
              </c:strCache>
            </c:strRef>
          </c:cat>
          <c:val>
            <c:numRef>
              <c:f>Sheet1!$H$2:$H$13</c:f>
              <c:numCache>
                <c:formatCode>General</c:formatCode>
                <c:ptCount val="12"/>
                <c:pt idx="1">
                  <c:v>0</c:v>
                </c:pt>
                <c:pt idx="2">
                  <c:v>0</c:v>
                </c:pt>
                <c:pt idx="3">
                  <c:v>0</c:v>
                </c:pt>
                <c:pt idx="4">
                  <c:v>0</c:v>
                </c:pt>
                <c:pt idx="5">
                  <c:v>0</c:v>
                </c:pt>
                <c:pt idx="6">
                  <c:v>0</c:v>
                </c:pt>
                <c:pt idx="7">
                  <c:v>1</c:v>
                </c:pt>
                <c:pt idx="8">
                  <c:v>5</c:v>
                </c:pt>
                <c:pt idx="9">
                  <c:v>18</c:v>
                </c:pt>
                <c:pt idx="10">
                  <c:v>26</c:v>
                </c:pt>
                <c:pt idx="11">
                  <c:v>50</c:v>
                </c:pt>
              </c:numCache>
            </c:numRef>
          </c:val>
          <c:smooth val="0"/>
        </c:ser>
        <c:ser>
          <c:idx val="7"/>
          <c:order val="7"/>
          <c:tx>
            <c:strRef>
              <c:f>Sheet1!$I$1</c:f>
              <c:strCache>
                <c:ptCount val="1"/>
                <c:pt idx="0">
                  <c:v>Image sharing</c:v>
                </c:pt>
              </c:strCache>
            </c:strRef>
          </c:tx>
          <c:marker>
            <c:symbol val="none"/>
          </c:marker>
          <c:cat>
            <c:strRef>
              <c:f>Sheet1!$A$2:$A$13</c:f>
              <c:strCache>
                <c:ptCount val="12"/>
                <c:pt idx="1">
                  <c:v> &lt;2002</c:v>
                </c:pt>
                <c:pt idx="2">
                  <c:v>2003</c:v>
                </c:pt>
                <c:pt idx="3">
                  <c:v>2004</c:v>
                </c:pt>
                <c:pt idx="4">
                  <c:v>2005</c:v>
                </c:pt>
                <c:pt idx="5">
                  <c:v>2006</c:v>
                </c:pt>
                <c:pt idx="6">
                  <c:v>2007</c:v>
                </c:pt>
                <c:pt idx="7">
                  <c:v>2008</c:v>
                </c:pt>
                <c:pt idx="8">
                  <c:v>2009</c:v>
                </c:pt>
                <c:pt idx="9">
                  <c:v>2010</c:v>
                </c:pt>
                <c:pt idx="10">
                  <c:v>2011</c:v>
                </c:pt>
                <c:pt idx="11">
                  <c:v>Total</c:v>
                </c:pt>
              </c:strCache>
            </c:strRef>
          </c:cat>
          <c:val>
            <c:numRef>
              <c:f>Sheet1!$I$2:$I$13</c:f>
              <c:numCache>
                <c:formatCode>General</c:formatCode>
                <c:ptCount val="12"/>
                <c:pt idx="1">
                  <c:v>0</c:v>
                </c:pt>
                <c:pt idx="2">
                  <c:v>0</c:v>
                </c:pt>
                <c:pt idx="3">
                  <c:v>0</c:v>
                </c:pt>
                <c:pt idx="4">
                  <c:v>2</c:v>
                </c:pt>
                <c:pt idx="5">
                  <c:v>2</c:v>
                </c:pt>
                <c:pt idx="6">
                  <c:v>11</c:v>
                </c:pt>
                <c:pt idx="7">
                  <c:v>12</c:v>
                </c:pt>
                <c:pt idx="8">
                  <c:v>31</c:v>
                </c:pt>
                <c:pt idx="9">
                  <c:v>61</c:v>
                </c:pt>
                <c:pt idx="10">
                  <c:v>81</c:v>
                </c:pt>
                <c:pt idx="11">
                  <c:v>200</c:v>
                </c:pt>
              </c:numCache>
            </c:numRef>
          </c:val>
          <c:smooth val="0"/>
        </c:ser>
        <c:ser>
          <c:idx val="8"/>
          <c:order val="8"/>
          <c:tx>
            <c:strRef>
              <c:f>Sheet1!$J$1</c:f>
              <c:strCache>
                <c:ptCount val="1"/>
                <c:pt idx="0">
                  <c:v>Total</c:v>
                </c:pt>
              </c:strCache>
            </c:strRef>
          </c:tx>
          <c:marker>
            <c:symbol val="none"/>
          </c:marker>
          <c:cat>
            <c:strRef>
              <c:f>Sheet1!$A$2:$A$13</c:f>
              <c:strCache>
                <c:ptCount val="12"/>
                <c:pt idx="1">
                  <c:v> &lt;2002</c:v>
                </c:pt>
                <c:pt idx="2">
                  <c:v>2003</c:v>
                </c:pt>
                <c:pt idx="3">
                  <c:v>2004</c:v>
                </c:pt>
                <c:pt idx="4">
                  <c:v>2005</c:v>
                </c:pt>
                <c:pt idx="5">
                  <c:v>2006</c:v>
                </c:pt>
                <c:pt idx="6">
                  <c:v>2007</c:v>
                </c:pt>
                <c:pt idx="7">
                  <c:v>2008</c:v>
                </c:pt>
                <c:pt idx="8">
                  <c:v>2009</c:v>
                </c:pt>
                <c:pt idx="9">
                  <c:v>2010</c:v>
                </c:pt>
                <c:pt idx="10">
                  <c:v>2011</c:v>
                </c:pt>
                <c:pt idx="11">
                  <c:v>Total</c:v>
                </c:pt>
              </c:strCache>
            </c:strRef>
          </c:cat>
          <c:val>
            <c:numRef>
              <c:f>Sheet1!$J$2:$J$13</c:f>
              <c:numCache>
                <c:formatCode>General</c:formatCode>
                <c:ptCount val="12"/>
                <c:pt idx="1">
                  <c:v>21</c:v>
                </c:pt>
                <c:pt idx="2">
                  <c:v>43</c:v>
                </c:pt>
                <c:pt idx="3">
                  <c:v>149</c:v>
                </c:pt>
                <c:pt idx="4">
                  <c:v>545</c:v>
                </c:pt>
                <c:pt idx="5" formatCode="#,##0">
                  <c:v>1535</c:v>
                </c:pt>
                <c:pt idx="6" formatCode="#,##0">
                  <c:v>2830</c:v>
                </c:pt>
                <c:pt idx="7" formatCode="#,##0">
                  <c:v>4516</c:v>
                </c:pt>
                <c:pt idx="8" formatCode="#,##0">
                  <c:v>7891</c:v>
                </c:pt>
                <c:pt idx="9" formatCode="#,##0">
                  <c:v>11950</c:v>
                </c:pt>
                <c:pt idx="10" formatCode="#,##0">
                  <c:v>15018</c:v>
                </c:pt>
                <c:pt idx="11" formatCode="#,##0">
                  <c:v>44498</c:v>
                </c:pt>
              </c:numCache>
            </c:numRef>
          </c:val>
          <c:smooth val="0"/>
        </c:ser>
        <c:dLbls>
          <c:showLegendKey val="0"/>
          <c:showVal val="0"/>
          <c:showCatName val="0"/>
          <c:showSerName val="0"/>
          <c:showPercent val="0"/>
          <c:showBubbleSize val="0"/>
        </c:dLbls>
        <c:smooth val="0"/>
        <c:axId val="121441824"/>
        <c:axId val="121442384"/>
      </c:lineChart>
      <c:catAx>
        <c:axId val="121441824"/>
        <c:scaling>
          <c:orientation val="minMax"/>
        </c:scaling>
        <c:delete val="0"/>
        <c:axPos val="b"/>
        <c:numFmt formatCode="General" sourceLinked="0"/>
        <c:majorTickMark val="out"/>
        <c:minorTickMark val="none"/>
        <c:tickLblPos val="nextTo"/>
        <c:crossAx val="121442384"/>
        <c:crosses val="autoZero"/>
        <c:auto val="1"/>
        <c:lblAlgn val="ctr"/>
        <c:lblOffset val="100"/>
        <c:noMultiLvlLbl val="0"/>
      </c:catAx>
      <c:valAx>
        <c:axId val="121442384"/>
        <c:scaling>
          <c:orientation val="minMax"/>
        </c:scaling>
        <c:delete val="0"/>
        <c:axPos val="l"/>
        <c:majorGridlines/>
        <c:numFmt formatCode="General" sourceLinked="1"/>
        <c:majorTickMark val="out"/>
        <c:minorTickMark val="none"/>
        <c:tickLblPos val="nextTo"/>
        <c:crossAx val="121441824"/>
        <c:crosses val="autoZero"/>
        <c:crossBetween val="between"/>
      </c:valAx>
    </c:plotArea>
    <c:legend>
      <c:legendPos val="r"/>
      <c:overlay val="0"/>
      <c:txPr>
        <a:bodyPr/>
        <a:lstStyle/>
        <a:p>
          <a:pPr>
            <a:defRPr sz="1700" b="1"/>
          </a:pPr>
          <a:endParaRPr lang="sr-Latn-R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A3E05-3291-4F5B-AB38-61C7935FA4DC}"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1D799CA6-60D8-4177-96FF-B744489FAB4B}">
      <dgm:prSet phldrT="[Text]"/>
      <dgm:spPr/>
      <dgm:t>
        <a:bodyPr/>
        <a:lstStyle/>
        <a:p>
          <a:r>
            <a:rPr lang="en-US" dirty="0" smtClean="0"/>
            <a:t>Advice</a:t>
          </a:r>
          <a:endParaRPr lang="en-US" dirty="0"/>
        </a:p>
      </dgm:t>
    </dgm:pt>
    <dgm:pt modelId="{EF70978F-5DB7-41E1-844B-E58C7F9C707F}" type="parTrans" cxnId="{87246B53-E760-4970-A5E9-77B9CF8DF1B0}">
      <dgm:prSet/>
      <dgm:spPr/>
      <dgm:t>
        <a:bodyPr/>
        <a:lstStyle/>
        <a:p>
          <a:endParaRPr lang="en-US"/>
        </a:p>
      </dgm:t>
    </dgm:pt>
    <dgm:pt modelId="{5923943D-CEBE-4ED8-98CC-F5C237DC5155}" type="sibTrans" cxnId="{87246B53-E760-4970-A5E9-77B9CF8DF1B0}">
      <dgm:prSet/>
      <dgm:spPr/>
      <dgm:t>
        <a:bodyPr/>
        <a:lstStyle/>
        <a:p>
          <a:endParaRPr lang="en-US"/>
        </a:p>
      </dgm:t>
    </dgm:pt>
    <dgm:pt modelId="{0AEF520E-7D77-4F55-A8C8-B10994C45834}">
      <dgm:prSet phldrT="[Text]"/>
      <dgm:spPr/>
      <dgm:t>
        <a:bodyPr/>
        <a:lstStyle/>
        <a:p>
          <a:r>
            <a:rPr lang="en-US" dirty="0" smtClean="0"/>
            <a:t>Norms</a:t>
          </a:r>
          <a:endParaRPr lang="en-US" dirty="0"/>
        </a:p>
      </dgm:t>
    </dgm:pt>
    <dgm:pt modelId="{5C7BF71F-3126-4042-9C39-C1B7AF3203D7}" type="parTrans" cxnId="{CBB1ADB5-8EE2-4EFE-88F2-CC18D86D3A68}">
      <dgm:prSet/>
      <dgm:spPr/>
      <dgm:t>
        <a:bodyPr/>
        <a:lstStyle/>
        <a:p>
          <a:endParaRPr lang="en-US"/>
        </a:p>
      </dgm:t>
    </dgm:pt>
    <dgm:pt modelId="{28C34033-C37C-4604-B78B-B2E4895C4E2D}" type="sibTrans" cxnId="{CBB1ADB5-8EE2-4EFE-88F2-CC18D86D3A68}">
      <dgm:prSet/>
      <dgm:spPr/>
      <dgm:t>
        <a:bodyPr/>
        <a:lstStyle/>
        <a:p>
          <a:endParaRPr lang="en-US"/>
        </a:p>
      </dgm:t>
    </dgm:pt>
    <dgm:pt modelId="{700941C3-FB36-48D9-B3B2-6258843BB61A}">
      <dgm:prSet phldrT="[Text]"/>
      <dgm:spPr/>
      <dgm:t>
        <a:bodyPr/>
        <a:lstStyle/>
        <a:p>
          <a:r>
            <a:rPr lang="en-US" dirty="0" smtClean="0"/>
            <a:t>Knowledge</a:t>
          </a:r>
          <a:endParaRPr lang="en-US" dirty="0"/>
        </a:p>
      </dgm:t>
    </dgm:pt>
    <dgm:pt modelId="{64EA8B52-BF6B-4F69-944F-E570642031C7}" type="parTrans" cxnId="{036ADFF2-BB21-4D3D-B9E1-52C7D2004CB8}">
      <dgm:prSet/>
      <dgm:spPr/>
      <dgm:t>
        <a:bodyPr/>
        <a:lstStyle/>
        <a:p>
          <a:endParaRPr lang="en-US"/>
        </a:p>
      </dgm:t>
    </dgm:pt>
    <dgm:pt modelId="{6A944430-BD2C-498E-823E-AFA9A84389FE}" type="sibTrans" cxnId="{036ADFF2-BB21-4D3D-B9E1-52C7D2004CB8}">
      <dgm:prSet/>
      <dgm:spPr/>
      <dgm:t>
        <a:bodyPr/>
        <a:lstStyle/>
        <a:p>
          <a:endParaRPr lang="en-US"/>
        </a:p>
      </dgm:t>
    </dgm:pt>
    <dgm:pt modelId="{DE6E2BE1-88C5-4E98-A8F0-9A7C0F834950}">
      <dgm:prSet phldrT="[Text]" custT="1"/>
      <dgm:spPr/>
      <dgm:t>
        <a:bodyPr/>
        <a:lstStyle/>
        <a:p>
          <a:r>
            <a:rPr lang="en-US" sz="2500" dirty="0" smtClean="0"/>
            <a:t>Network</a:t>
          </a:r>
          <a:endParaRPr lang="en-US" sz="2500" dirty="0"/>
        </a:p>
      </dgm:t>
    </dgm:pt>
    <dgm:pt modelId="{8ABE1D87-D4DF-48CD-B628-20CAF6D0B75B}" type="parTrans" cxnId="{AE108878-059A-409B-AA06-097A8B54BB07}">
      <dgm:prSet/>
      <dgm:spPr/>
      <dgm:t>
        <a:bodyPr/>
        <a:lstStyle/>
        <a:p>
          <a:endParaRPr lang="en-US"/>
        </a:p>
      </dgm:t>
    </dgm:pt>
    <dgm:pt modelId="{8FED9BDB-C797-499C-BF77-707F85BCCD44}" type="sibTrans" cxnId="{AE108878-059A-409B-AA06-097A8B54BB07}">
      <dgm:prSet/>
      <dgm:spPr/>
      <dgm:t>
        <a:bodyPr/>
        <a:lstStyle/>
        <a:p>
          <a:endParaRPr lang="en-US"/>
        </a:p>
      </dgm:t>
    </dgm:pt>
    <dgm:pt modelId="{DB1597C3-D3C0-4A94-9F60-AFF7B9BB9CD2}">
      <dgm:prSet phldrT="[Text]" custT="1"/>
      <dgm:spPr/>
      <dgm:t>
        <a:bodyPr/>
        <a:lstStyle/>
        <a:p>
          <a:r>
            <a:rPr lang="en-US" sz="2000" dirty="0" smtClean="0"/>
            <a:t> </a:t>
          </a:r>
          <a:r>
            <a:rPr lang="en-US" sz="2000" dirty="0" smtClean="0">
              <a:solidFill>
                <a:schemeClr val="bg1"/>
              </a:solidFill>
            </a:rPr>
            <a:t>…</a:t>
          </a:r>
          <a:endParaRPr lang="en-US" sz="3600" dirty="0">
            <a:solidFill>
              <a:schemeClr val="bg1"/>
            </a:solidFill>
          </a:endParaRPr>
        </a:p>
      </dgm:t>
    </dgm:pt>
    <dgm:pt modelId="{0E373E11-ADBD-458E-8AF4-E637297F25F7}" type="sibTrans" cxnId="{7C9E7BA4-2250-436B-8582-2E19BE263190}">
      <dgm:prSet/>
      <dgm:spPr/>
      <dgm:t>
        <a:bodyPr/>
        <a:lstStyle/>
        <a:p>
          <a:endParaRPr lang="en-US"/>
        </a:p>
      </dgm:t>
    </dgm:pt>
    <dgm:pt modelId="{45C3C96E-1BDC-4FCF-B40C-66B52ADFB29E}" type="parTrans" cxnId="{7C9E7BA4-2250-436B-8582-2E19BE263190}">
      <dgm:prSet/>
      <dgm:spPr/>
      <dgm:t>
        <a:bodyPr/>
        <a:lstStyle/>
        <a:p>
          <a:endParaRPr lang="en-US"/>
        </a:p>
      </dgm:t>
    </dgm:pt>
    <dgm:pt modelId="{56905A7E-1F74-44A4-8ADD-2E749E759F9C}" type="pres">
      <dgm:prSet presAssocID="{A4AA3E05-3291-4F5B-AB38-61C7935FA4DC}" presName="Name0" presStyleCnt="0">
        <dgm:presLayoutVars>
          <dgm:chMax val="7"/>
          <dgm:chPref val="5"/>
        </dgm:presLayoutVars>
      </dgm:prSet>
      <dgm:spPr/>
      <dgm:t>
        <a:bodyPr/>
        <a:lstStyle/>
        <a:p>
          <a:endParaRPr lang="en-US"/>
        </a:p>
      </dgm:t>
    </dgm:pt>
    <dgm:pt modelId="{56FAAC91-F12D-4D84-A390-432EAE7BC52B}" type="pres">
      <dgm:prSet presAssocID="{A4AA3E05-3291-4F5B-AB38-61C7935FA4DC}" presName="arrowNode" presStyleLbl="node1" presStyleIdx="0" presStyleCnt="1" custAng="20023626"/>
      <dgm:spPr>
        <a:solidFill>
          <a:srgbClr val="DAA600"/>
        </a:solidFill>
      </dgm:spPr>
    </dgm:pt>
    <dgm:pt modelId="{548B85BA-3B50-45DC-BB08-E46A209B2304}" type="pres">
      <dgm:prSet presAssocID="{1D799CA6-60D8-4177-96FF-B744489FAB4B}" presName="txNode1" presStyleLbl="revTx" presStyleIdx="0" presStyleCnt="5" custScaleX="99568" custLinFactX="22606" custLinFactY="71494" custLinFactNeighborX="100000" custLinFactNeighborY="100000">
        <dgm:presLayoutVars>
          <dgm:bulletEnabled val="1"/>
        </dgm:presLayoutVars>
      </dgm:prSet>
      <dgm:spPr/>
      <dgm:t>
        <a:bodyPr/>
        <a:lstStyle/>
        <a:p>
          <a:endParaRPr lang="en-US"/>
        </a:p>
      </dgm:t>
    </dgm:pt>
    <dgm:pt modelId="{8C49C8DC-D70B-4DED-ACA2-DCEFFAC2CEDD}" type="pres">
      <dgm:prSet presAssocID="{0AEF520E-7D77-4F55-A8C8-B10994C45834}" presName="txNode2" presStyleLbl="revTx" presStyleIdx="1" presStyleCnt="5" custLinFactNeighborX="-29451" custLinFactNeighborY="-8819">
        <dgm:presLayoutVars>
          <dgm:bulletEnabled val="1"/>
        </dgm:presLayoutVars>
      </dgm:prSet>
      <dgm:spPr/>
      <dgm:t>
        <a:bodyPr/>
        <a:lstStyle/>
        <a:p>
          <a:endParaRPr lang="en-US"/>
        </a:p>
      </dgm:t>
    </dgm:pt>
    <dgm:pt modelId="{8FE2BF2E-5964-4254-9691-CFDF8704D49E}" type="pres">
      <dgm:prSet presAssocID="{28C34033-C37C-4604-B78B-B2E4895C4E2D}" presName="dotNode2" presStyleCnt="0"/>
      <dgm:spPr/>
    </dgm:pt>
    <dgm:pt modelId="{1ABA18A4-1D77-466F-97F4-6B1DC9EB3939}" type="pres">
      <dgm:prSet presAssocID="{28C34033-C37C-4604-B78B-B2E4895C4E2D}" presName="dotRepeatNode" presStyleLbl="fgShp" presStyleIdx="0" presStyleCnt="3"/>
      <dgm:spPr/>
      <dgm:t>
        <a:bodyPr/>
        <a:lstStyle/>
        <a:p>
          <a:endParaRPr lang="en-US"/>
        </a:p>
      </dgm:t>
    </dgm:pt>
    <dgm:pt modelId="{E7454869-DFB5-4DF5-9E98-F2CFA90C7F90}" type="pres">
      <dgm:prSet presAssocID="{700941C3-FB36-48D9-B3B2-6258843BB61A}" presName="txNode3" presStyleLbl="revTx" presStyleIdx="2" presStyleCnt="5" custLinFactY="-10651" custLinFactNeighborX="-37817" custLinFactNeighborY="-100000">
        <dgm:presLayoutVars>
          <dgm:bulletEnabled val="1"/>
        </dgm:presLayoutVars>
      </dgm:prSet>
      <dgm:spPr/>
      <dgm:t>
        <a:bodyPr/>
        <a:lstStyle/>
        <a:p>
          <a:endParaRPr lang="en-US"/>
        </a:p>
      </dgm:t>
    </dgm:pt>
    <dgm:pt modelId="{4A09E109-8E91-4B6C-ADB8-BD21336BCD86}" type="pres">
      <dgm:prSet presAssocID="{6A944430-BD2C-498E-823E-AFA9A84389FE}" presName="dotNode3" presStyleCnt="0"/>
      <dgm:spPr/>
    </dgm:pt>
    <dgm:pt modelId="{36C05478-CD65-46FE-A5B1-B39B7064A062}" type="pres">
      <dgm:prSet presAssocID="{6A944430-BD2C-498E-823E-AFA9A84389FE}" presName="dotRepeatNode" presStyleLbl="fgShp" presStyleIdx="1" presStyleCnt="3"/>
      <dgm:spPr/>
      <dgm:t>
        <a:bodyPr/>
        <a:lstStyle/>
        <a:p>
          <a:endParaRPr lang="en-US"/>
        </a:p>
      </dgm:t>
    </dgm:pt>
    <dgm:pt modelId="{9FD025DB-3B57-4275-B054-5314191E1359}" type="pres">
      <dgm:prSet presAssocID="{DE6E2BE1-88C5-4E98-A8F0-9A7C0F834950}" presName="txNode4" presStyleLbl="revTx" presStyleIdx="3" presStyleCnt="5" custScaleX="165296" custLinFactNeighborX="39484" custLinFactNeighborY="-23268">
        <dgm:presLayoutVars>
          <dgm:bulletEnabled val="1"/>
        </dgm:presLayoutVars>
      </dgm:prSet>
      <dgm:spPr/>
      <dgm:t>
        <a:bodyPr/>
        <a:lstStyle/>
        <a:p>
          <a:endParaRPr lang="en-US"/>
        </a:p>
      </dgm:t>
    </dgm:pt>
    <dgm:pt modelId="{32159AC5-6A95-42E7-8CCE-70293EC144DC}" type="pres">
      <dgm:prSet presAssocID="{8FED9BDB-C797-499C-BF77-707F85BCCD44}" presName="dotNode4" presStyleCnt="0"/>
      <dgm:spPr/>
    </dgm:pt>
    <dgm:pt modelId="{CFA76EA1-F42E-4A07-9B6C-A7EC11DAFED4}" type="pres">
      <dgm:prSet presAssocID="{8FED9BDB-C797-499C-BF77-707F85BCCD44}" presName="dotRepeatNode" presStyleLbl="fgShp" presStyleIdx="2" presStyleCnt="3"/>
      <dgm:spPr/>
      <dgm:t>
        <a:bodyPr/>
        <a:lstStyle/>
        <a:p>
          <a:endParaRPr lang="en-US"/>
        </a:p>
      </dgm:t>
    </dgm:pt>
    <dgm:pt modelId="{D12A979B-8619-4DAE-9DD9-9CE6C6BD31A0}" type="pres">
      <dgm:prSet presAssocID="{DB1597C3-D3C0-4A94-9F60-AFF7B9BB9CD2}" presName="txNode5" presStyleLbl="revTx" presStyleIdx="4" presStyleCnt="5" custLinFactY="-48378" custLinFactNeighborX="21966" custLinFactNeighborY="-100000">
        <dgm:presLayoutVars>
          <dgm:bulletEnabled val="1"/>
        </dgm:presLayoutVars>
      </dgm:prSet>
      <dgm:spPr/>
      <dgm:t>
        <a:bodyPr/>
        <a:lstStyle/>
        <a:p>
          <a:endParaRPr lang="en-US"/>
        </a:p>
      </dgm:t>
    </dgm:pt>
  </dgm:ptLst>
  <dgm:cxnLst>
    <dgm:cxn modelId="{DD358898-D4AE-47C8-824C-F4F28A57C26B}" type="presOf" srcId="{700941C3-FB36-48D9-B3B2-6258843BB61A}" destId="{E7454869-DFB5-4DF5-9E98-F2CFA90C7F90}" srcOrd="0" destOrd="0" presId="urn:microsoft.com/office/officeart/2009/3/layout/DescendingProcess"/>
    <dgm:cxn modelId="{AC99279D-AD84-40D2-96CD-E43672A725E3}" type="presOf" srcId="{8FED9BDB-C797-499C-BF77-707F85BCCD44}" destId="{CFA76EA1-F42E-4A07-9B6C-A7EC11DAFED4}" srcOrd="0" destOrd="0" presId="urn:microsoft.com/office/officeart/2009/3/layout/DescendingProcess"/>
    <dgm:cxn modelId="{196C9418-73B7-4B39-87DD-9FCD5DB6E7AA}" type="presOf" srcId="{28C34033-C37C-4604-B78B-B2E4895C4E2D}" destId="{1ABA18A4-1D77-466F-97F4-6B1DC9EB3939}" srcOrd="0" destOrd="0" presId="urn:microsoft.com/office/officeart/2009/3/layout/DescendingProcess"/>
    <dgm:cxn modelId="{AA6B45DA-E6DF-4B90-8B10-C2C41CCA882C}" type="presOf" srcId="{A4AA3E05-3291-4F5B-AB38-61C7935FA4DC}" destId="{56905A7E-1F74-44A4-8ADD-2E749E759F9C}" srcOrd="0" destOrd="0" presId="urn:microsoft.com/office/officeart/2009/3/layout/DescendingProcess"/>
    <dgm:cxn modelId="{87246B53-E760-4970-A5E9-77B9CF8DF1B0}" srcId="{A4AA3E05-3291-4F5B-AB38-61C7935FA4DC}" destId="{1D799CA6-60D8-4177-96FF-B744489FAB4B}" srcOrd="0" destOrd="0" parTransId="{EF70978F-5DB7-41E1-844B-E58C7F9C707F}" sibTransId="{5923943D-CEBE-4ED8-98CC-F5C237DC5155}"/>
    <dgm:cxn modelId="{9087FAB1-9BB9-4828-B65A-53F65FC25A32}" type="presOf" srcId="{DE6E2BE1-88C5-4E98-A8F0-9A7C0F834950}" destId="{9FD025DB-3B57-4275-B054-5314191E1359}" srcOrd="0" destOrd="0" presId="urn:microsoft.com/office/officeart/2009/3/layout/DescendingProcess"/>
    <dgm:cxn modelId="{0ABFEC9C-A22C-41B2-9299-5E9FBB4E37AB}" type="presOf" srcId="{0AEF520E-7D77-4F55-A8C8-B10994C45834}" destId="{8C49C8DC-D70B-4DED-ACA2-DCEFFAC2CEDD}" srcOrd="0" destOrd="0" presId="urn:microsoft.com/office/officeart/2009/3/layout/DescendingProcess"/>
    <dgm:cxn modelId="{036ADFF2-BB21-4D3D-B9E1-52C7D2004CB8}" srcId="{A4AA3E05-3291-4F5B-AB38-61C7935FA4DC}" destId="{700941C3-FB36-48D9-B3B2-6258843BB61A}" srcOrd="2" destOrd="0" parTransId="{64EA8B52-BF6B-4F69-944F-E570642031C7}" sibTransId="{6A944430-BD2C-498E-823E-AFA9A84389FE}"/>
    <dgm:cxn modelId="{AE108878-059A-409B-AA06-097A8B54BB07}" srcId="{A4AA3E05-3291-4F5B-AB38-61C7935FA4DC}" destId="{DE6E2BE1-88C5-4E98-A8F0-9A7C0F834950}" srcOrd="3" destOrd="0" parTransId="{8ABE1D87-D4DF-48CD-B628-20CAF6D0B75B}" sibTransId="{8FED9BDB-C797-499C-BF77-707F85BCCD44}"/>
    <dgm:cxn modelId="{7C9E7BA4-2250-436B-8582-2E19BE263190}" srcId="{A4AA3E05-3291-4F5B-AB38-61C7935FA4DC}" destId="{DB1597C3-D3C0-4A94-9F60-AFF7B9BB9CD2}" srcOrd="4" destOrd="0" parTransId="{45C3C96E-1BDC-4FCF-B40C-66B52ADFB29E}" sibTransId="{0E373E11-ADBD-458E-8AF4-E637297F25F7}"/>
    <dgm:cxn modelId="{1AB41B2F-9DD0-4E03-9287-E2D986C68375}" type="presOf" srcId="{6A944430-BD2C-498E-823E-AFA9A84389FE}" destId="{36C05478-CD65-46FE-A5B1-B39B7064A062}" srcOrd="0" destOrd="0" presId="urn:microsoft.com/office/officeart/2009/3/layout/DescendingProcess"/>
    <dgm:cxn modelId="{32B12896-2E1B-440B-8D96-68E8B0987E14}" type="presOf" srcId="{1D799CA6-60D8-4177-96FF-B744489FAB4B}" destId="{548B85BA-3B50-45DC-BB08-E46A209B2304}" srcOrd="0" destOrd="0" presId="urn:microsoft.com/office/officeart/2009/3/layout/DescendingProcess"/>
    <dgm:cxn modelId="{CBB1ADB5-8EE2-4EFE-88F2-CC18D86D3A68}" srcId="{A4AA3E05-3291-4F5B-AB38-61C7935FA4DC}" destId="{0AEF520E-7D77-4F55-A8C8-B10994C45834}" srcOrd="1" destOrd="0" parTransId="{5C7BF71F-3126-4042-9C39-C1B7AF3203D7}" sibTransId="{28C34033-C37C-4604-B78B-B2E4895C4E2D}"/>
    <dgm:cxn modelId="{583AAF2B-5C83-4621-B9C5-5A7F30B1206E}" type="presOf" srcId="{DB1597C3-D3C0-4A94-9F60-AFF7B9BB9CD2}" destId="{D12A979B-8619-4DAE-9DD9-9CE6C6BD31A0}" srcOrd="0" destOrd="0" presId="urn:microsoft.com/office/officeart/2009/3/layout/DescendingProcess"/>
    <dgm:cxn modelId="{D745AEF5-AED4-481E-8D35-4609F6C58D7D}" type="presParOf" srcId="{56905A7E-1F74-44A4-8ADD-2E749E759F9C}" destId="{56FAAC91-F12D-4D84-A390-432EAE7BC52B}" srcOrd="0" destOrd="0" presId="urn:microsoft.com/office/officeart/2009/3/layout/DescendingProcess"/>
    <dgm:cxn modelId="{34B43796-58C9-4A5E-B5F4-A3C996D49A1D}" type="presParOf" srcId="{56905A7E-1F74-44A4-8ADD-2E749E759F9C}" destId="{548B85BA-3B50-45DC-BB08-E46A209B2304}" srcOrd="1" destOrd="0" presId="urn:microsoft.com/office/officeart/2009/3/layout/DescendingProcess"/>
    <dgm:cxn modelId="{588FEAA4-9662-4A23-BEDE-801EF3CE81AF}" type="presParOf" srcId="{56905A7E-1F74-44A4-8ADD-2E749E759F9C}" destId="{8C49C8DC-D70B-4DED-ACA2-DCEFFAC2CEDD}" srcOrd="2" destOrd="0" presId="urn:microsoft.com/office/officeart/2009/3/layout/DescendingProcess"/>
    <dgm:cxn modelId="{D86C1E07-3DB0-4A6C-A1F9-F907C2E00CE6}" type="presParOf" srcId="{56905A7E-1F74-44A4-8ADD-2E749E759F9C}" destId="{8FE2BF2E-5964-4254-9691-CFDF8704D49E}" srcOrd="3" destOrd="0" presId="urn:microsoft.com/office/officeart/2009/3/layout/DescendingProcess"/>
    <dgm:cxn modelId="{473A42EA-B565-47E4-99C0-DFFAACEC8C66}" type="presParOf" srcId="{8FE2BF2E-5964-4254-9691-CFDF8704D49E}" destId="{1ABA18A4-1D77-466F-97F4-6B1DC9EB3939}" srcOrd="0" destOrd="0" presId="urn:microsoft.com/office/officeart/2009/3/layout/DescendingProcess"/>
    <dgm:cxn modelId="{45C61D9C-7DBA-4ADD-8CD5-464B7B3B2F82}" type="presParOf" srcId="{56905A7E-1F74-44A4-8ADD-2E749E759F9C}" destId="{E7454869-DFB5-4DF5-9E98-F2CFA90C7F90}" srcOrd="4" destOrd="0" presId="urn:microsoft.com/office/officeart/2009/3/layout/DescendingProcess"/>
    <dgm:cxn modelId="{001F6AFB-B2EF-496C-86BB-9B83912A6B2B}" type="presParOf" srcId="{56905A7E-1F74-44A4-8ADD-2E749E759F9C}" destId="{4A09E109-8E91-4B6C-ADB8-BD21336BCD86}" srcOrd="5" destOrd="0" presId="urn:microsoft.com/office/officeart/2009/3/layout/DescendingProcess"/>
    <dgm:cxn modelId="{D4054330-ADDA-4043-897C-20E7E00EF767}" type="presParOf" srcId="{4A09E109-8E91-4B6C-ADB8-BD21336BCD86}" destId="{36C05478-CD65-46FE-A5B1-B39B7064A062}" srcOrd="0" destOrd="0" presId="urn:microsoft.com/office/officeart/2009/3/layout/DescendingProcess"/>
    <dgm:cxn modelId="{83C2803B-42DB-4F20-BE84-8C29217B1D9E}" type="presParOf" srcId="{56905A7E-1F74-44A4-8ADD-2E749E759F9C}" destId="{9FD025DB-3B57-4275-B054-5314191E1359}" srcOrd="6" destOrd="0" presId="urn:microsoft.com/office/officeart/2009/3/layout/DescendingProcess"/>
    <dgm:cxn modelId="{0AB36993-CC37-454C-BC38-91B321B9B447}" type="presParOf" srcId="{56905A7E-1F74-44A4-8ADD-2E749E759F9C}" destId="{32159AC5-6A95-42E7-8CCE-70293EC144DC}" srcOrd="7" destOrd="0" presId="urn:microsoft.com/office/officeart/2009/3/layout/DescendingProcess"/>
    <dgm:cxn modelId="{7776B61E-9F5F-47D3-AB19-44AD0B9B873A}" type="presParOf" srcId="{32159AC5-6A95-42E7-8CCE-70293EC144DC}" destId="{CFA76EA1-F42E-4A07-9B6C-A7EC11DAFED4}" srcOrd="0" destOrd="0" presId="urn:microsoft.com/office/officeart/2009/3/layout/DescendingProcess"/>
    <dgm:cxn modelId="{76258E50-C6C5-40BC-8608-7085328D31BD}" type="presParOf" srcId="{56905A7E-1F74-44A4-8ADD-2E749E759F9C}" destId="{D12A979B-8619-4DAE-9DD9-9CE6C6BD31A0}" srcOrd="8" destOrd="0" presId="urn:microsoft.com/office/officeart/2009/3/layout/DescendingProcess"/>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E6A3C0C-7C2C-47F0-8C0C-7EE458BAC754}" type="doc">
      <dgm:prSet loTypeId="urn:microsoft.com/office/officeart/2008/layout/RadialCluster" loCatId="cycle" qsTypeId="urn:microsoft.com/office/officeart/2005/8/quickstyle/simple1" qsCatId="simple" csTypeId="urn:microsoft.com/office/officeart/2005/8/colors/accent2_1" csCatId="accent2" phldr="1"/>
      <dgm:spPr/>
      <dgm:t>
        <a:bodyPr/>
        <a:lstStyle/>
        <a:p>
          <a:endParaRPr lang="en-US"/>
        </a:p>
      </dgm:t>
    </dgm:pt>
    <dgm:pt modelId="{D8A7EB4F-3512-45C5-BB10-C87A99A4935D}">
      <dgm:prSet phldrT="[Text]"/>
      <dgm:spPr>
        <a:ln>
          <a:solidFill>
            <a:srgbClr val="FFC000"/>
          </a:solidFill>
        </a:ln>
      </dgm:spPr>
      <dgm:t>
        <a:bodyPr/>
        <a:lstStyle/>
        <a:p>
          <a:endParaRPr lang="en-US" dirty="0"/>
        </a:p>
      </dgm:t>
    </dgm:pt>
    <dgm:pt modelId="{4C4A9C67-B4F2-4226-B972-371F14166543}" type="parTrans" cxnId="{D4BA0A1A-C69B-46A5-A17B-7B42DEC9FA86}">
      <dgm:prSet/>
      <dgm:spPr/>
      <dgm:t>
        <a:bodyPr/>
        <a:lstStyle/>
        <a:p>
          <a:endParaRPr lang="en-US"/>
        </a:p>
      </dgm:t>
    </dgm:pt>
    <dgm:pt modelId="{E8FCDD2D-3524-4388-B3C8-02BB948318F3}" type="sibTrans" cxnId="{D4BA0A1A-C69B-46A5-A17B-7B42DEC9FA86}">
      <dgm:prSet/>
      <dgm:spPr/>
      <dgm:t>
        <a:bodyPr/>
        <a:lstStyle/>
        <a:p>
          <a:endParaRPr lang="en-US"/>
        </a:p>
      </dgm:t>
    </dgm:pt>
    <dgm:pt modelId="{5E96AB80-585F-492E-9088-588014379B49}">
      <dgm:prSet phldrT="[Text]" custT="1"/>
      <dgm:spPr>
        <a:ln>
          <a:solidFill>
            <a:srgbClr val="FFC000"/>
          </a:solidFill>
        </a:ln>
      </dgm:spPr>
      <dgm:t>
        <a:bodyPr/>
        <a:lstStyle/>
        <a:p>
          <a:r>
            <a:rPr lang="en-US" sz="2000" dirty="0" smtClean="0"/>
            <a:t>Mentoring</a:t>
          </a:r>
          <a:endParaRPr lang="en-US" sz="2000" dirty="0"/>
        </a:p>
      </dgm:t>
    </dgm:pt>
    <dgm:pt modelId="{F8A8D09B-4E6F-41D7-B6DD-8200C34FCF8B}" type="parTrans" cxnId="{41993578-F54C-4650-A21D-5074B688677A}">
      <dgm:prSet/>
      <dgm:spPr>
        <a:ln>
          <a:solidFill>
            <a:srgbClr val="FFC000"/>
          </a:solidFill>
        </a:ln>
      </dgm:spPr>
      <dgm:t>
        <a:bodyPr/>
        <a:lstStyle/>
        <a:p>
          <a:endParaRPr lang="en-US"/>
        </a:p>
      </dgm:t>
    </dgm:pt>
    <dgm:pt modelId="{F108E3ED-9F62-4EC3-BE80-50977DB66696}" type="sibTrans" cxnId="{41993578-F54C-4650-A21D-5074B688677A}">
      <dgm:prSet/>
      <dgm:spPr/>
      <dgm:t>
        <a:bodyPr/>
        <a:lstStyle/>
        <a:p>
          <a:endParaRPr lang="en-US"/>
        </a:p>
      </dgm:t>
    </dgm:pt>
    <dgm:pt modelId="{FC7FBA68-088A-4DA4-8EC2-5F66C1BB8E09}">
      <dgm:prSet phldrT="[Text]" custT="1"/>
      <dgm:spPr>
        <a:ln>
          <a:solidFill>
            <a:srgbClr val="FFC000"/>
          </a:solidFill>
        </a:ln>
      </dgm:spPr>
      <dgm:t>
        <a:bodyPr/>
        <a:lstStyle/>
        <a:p>
          <a:r>
            <a:rPr lang="en-US" sz="1900" dirty="0" smtClean="0"/>
            <a:t>Publication</a:t>
          </a:r>
          <a:endParaRPr lang="en-US" sz="1900" dirty="0"/>
        </a:p>
      </dgm:t>
    </dgm:pt>
    <dgm:pt modelId="{D1BF54B7-C4D8-4BEB-904A-B3F846BC153A}" type="parTrans" cxnId="{405B00A8-5AE9-4F8F-8532-4A3B85F391FB}">
      <dgm:prSet/>
      <dgm:spPr>
        <a:ln>
          <a:solidFill>
            <a:srgbClr val="FFC000"/>
          </a:solidFill>
        </a:ln>
      </dgm:spPr>
      <dgm:t>
        <a:bodyPr/>
        <a:lstStyle/>
        <a:p>
          <a:endParaRPr lang="en-US"/>
        </a:p>
      </dgm:t>
    </dgm:pt>
    <dgm:pt modelId="{23D63864-065D-4465-8F87-1419C28E9207}" type="sibTrans" cxnId="{405B00A8-5AE9-4F8F-8532-4A3B85F391FB}">
      <dgm:prSet/>
      <dgm:spPr/>
      <dgm:t>
        <a:bodyPr/>
        <a:lstStyle/>
        <a:p>
          <a:endParaRPr lang="en-US"/>
        </a:p>
      </dgm:t>
    </dgm:pt>
    <dgm:pt modelId="{5FE79AE2-084A-49A8-9AFE-CAA20BB54A04}">
      <dgm:prSet custT="1"/>
      <dgm:spPr>
        <a:ln>
          <a:solidFill>
            <a:srgbClr val="FFC000"/>
          </a:solidFill>
        </a:ln>
      </dgm:spPr>
      <dgm:t>
        <a:bodyPr/>
        <a:lstStyle/>
        <a:p>
          <a:r>
            <a:rPr lang="en-US" sz="2000" dirty="0" smtClean="0"/>
            <a:t>Grant</a:t>
          </a:r>
          <a:endParaRPr lang="en-US" sz="2000" dirty="0"/>
        </a:p>
      </dgm:t>
    </dgm:pt>
    <dgm:pt modelId="{0E7B2152-E9FF-4310-84DF-E158228898A2}" type="parTrans" cxnId="{1075C6F6-F8B9-4E01-9817-262BF92C6220}">
      <dgm:prSet/>
      <dgm:spPr>
        <a:ln>
          <a:solidFill>
            <a:srgbClr val="FFC000"/>
          </a:solidFill>
        </a:ln>
      </dgm:spPr>
      <dgm:t>
        <a:bodyPr/>
        <a:lstStyle/>
        <a:p>
          <a:endParaRPr lang="en-US"/>
        </a:p>
      </dgm:t>
    </dgm:pt>
    <dgm:pt modelId="{97D11799-7467-48EE-802F-4BD7C83A08D6}" type="sibTrans" cxnId="{1075C6F6-F8B9-4E01-9817-262BF92C6220}">
      <dgm:prSet/>
      <dgm:spPr/>
      <dgm:t>
        <a:bodyPr/>
        <a:lstStyle/>
        <a:p>
          <a:endParaRPr lang="en-US"/>
        </a:p>
      </dgm:t>
    </dgm:pt>
    <dgm:pt modelId="{B33CC861-290E-450B-B091-B43426E5DD9D}">
      <dgm:prSet phldrT="[Text]" custT="1"/>
      <dgm:spPr>
        <a:solidFill>
          <a:schemeClr val="bg1">
            <a:lumMod val="85000"/>
          </a:schemeClr>
        </a:solidFill>
        <a:ln>
          <a:solidFill>
            <a:srgbClr val="FFC000"/>
          </a:solidFill>
        </a:ln>
      </dgm:spPr>
      <dgm:t>
        <a:bodyPr/>
        <a:lstStyle/>
        <a:p>
          <a:r>
            <a:rPr lang="en-US" sz="2000" dirty="0" err="1" smtClean="0"/>
            <a:t>Altmetrics</a:t>
          </a:r>
          <a:endParaRPr lang="en-US" sz="1600" dirty="0" smtClean="0"/>
        </a:p>
      </dgm:t>
    </dgm:pt>
    <dgm:pt modelId="{466D13A0-70EA-4026-9216-BBA6F994502B}" type="sibTrans" cxnId="{2B997243-C302-4872-9C37-F587B2962C41}">
      <dgm:prSet/>
      <dgm:spPr/>
      <dgm:t>
        <a:bodyPr/>
        <a:lstStyle/>
        <a:p>
          <a:endParaRPr lang="en-US"/>
        </a:p>
      </dgm:t>
    </dgm:pt>
    <dgm:pt modelId="{80E996D5-E6F5-4308-8133-1528E275F547}" type="parTrans" cxnId="{2B997243-C302-4872-9C37-F587B2962C41}">
      <dgm:prSet/>
      <dgm:spPr>
        <a:ln>
          <a:solidFill>
            <a:srgbClr val="FFC000"/>
          </a:solidFill>
        </a:ln>
      </dgm:spPr>
      <dgm:t>
        <a:bodyPr/>
        <a:lstStyle/>
        <a:p>
          <a:endParaRPr lang="en-US"/>
        </a:p>
      </dgm:t>
    </dgm:pt>
    <dgm:pt modelId="{6A1B0A1D-5EA2-438F-AA2F-47824E3CB2A2}" type="pres">
      <dgm:prSet presAssocID="{EE6A3C0C-7C2C-47F0-8C0C-7EE458BAC754}" presName="Name0" presStyleCnt="0">
        <dgm:presLayoutVars>
          <dgm:chMax val="1"/>
          <dgm:chPref val="1"/>
          <dgm:dir/>
          <dgm:animOne val="branch"/>
          <dgm:animLvl val="lvl"/>
        </dgm:presLayoutVars>
      </dgm:prSet>
      <dgm:spPr/>
      <dgm:t>
        <a:bodyPr/>
        <a:lstStyle/>
        <a:p>
          <a:endParaRPr lang="en-US"/>
        </a:p>
      </dgm:t>
    </dgm:pt>
    <dgm:pt modelId="{84E68B9E-C2B4-4A50-9A54-55DF78928289}" type="pres">
      <dgm:prSet presAssocID="{D8A7EB4F-3512-45C5-BB10-C87A99A4935D}" presName="singleCycle" presStyleCnt="0"/>
      <dgm:spPr/>
    </dgm:pt>
    <dgm:pt modelId="{49EBE995-1D08-42DD-9C4D-2E0F75E28C7B}" type="pres">
      <dgm:prSet presAssocID="{D8A7EB4F-3512-45C5-BB10-C87A99A4935D}" presName="singleCenter" presStyleLbl="node1" presStyleIdx="0" presStyleCnt="5" custScaleY="111770">
        <dgm:presLayoutVars>
          <dgm:chMax val="7"/>
          <dgm:chPref val="7"/>
        </dgm:presLayoutVars>
      </dgm:prSet>
      <dgm:spPr/>
      <dgm:t>
        <a:bodyPr/>
        <a:lstStyle/>
        <a:p>
          <a:endParaRPr lang="en-US"/>
        </a:p>
      </dgm:t>
    </dgm:pt>
    <dgm:pt modelId="{1A3EB56C-CD83-460A-9683-EE57B8E9DBDC}" type="pres">
      <dgm:prSet presAssocID="{F8A8D09B-4E6F-41D7-B6DD-8200C34FCF8B}" presName="Name56" presStyleLbl="parChTrans1D2" presStyleIdx="0" presStyleCnt="4"/>
      <dgm:spPr/>
      <dgm:t>
        <a:bodyPr/>
        <a:lstStyle/>
        <a:p>
          <a:endParaRPr lang="en-US"/>
        </a:p>
      </dgm:t>
    </dgm:pt>
    <dgm:pt modelId="{B8FCB0BF-2B4C-4FA5-9763-29FB9344CB75}" type="pres">
      <dgm:prSet presAssocID="{5E96AB80-585F-492E-9088-588014379B49}" presName="text0" presStyleLbl="node1" presStyleIdx="1" presStyleCnt="5" custScaleX="151528" custScaleY="97757">
        <dgm:presLayoutVars>
          <dgm:bulletEnabled val="1"/>
        </dgm:presLayoutVars>
      </dgm:prSet>
      <dgm:spPr/>
      <dgm:t>
        <a:bodyPr/>
        <a:lstStyle/>
        <a:p>
          <a:endParaRPr lang="en-US"/>
        </a:p>
      </dgm:t>
    </dgm:pt>
    <dgm:pt modelId="{BDE3D91E-F4A2-4F8F-AD02-B43B577EC84F}" type="pres">
      <dgm:prSet presAssocID="{0E7B2152-E9FF-4310-84DF-E158228898A2}" presName="Name56" presStyleLbl="parChTrans1D2" presStyleIdx="1" presStyleCnt="4"/>
      <dgm:spPr/>
      <dgm:t>
        <a:bodyPr/>
        <a:lstStyle/>
        <a:p>
          <a:endParaRPr lang="en-US"/>
        </a:p>
      </dgm:t>
    </dgm:pt>
    <dgm:pt modelId="{8F43A080-C3BB-4CB4-B16B-43F671F0C09F}" type="pres">
      <dgm:prSet presAssocID="{5FE79AE2-084A-49A8-9AFE-CAA20BB54A04}" presName="text0" presStyleLbl="node1" presStyleIdx="2" presStyleCnt="5" custScaleX="147646" custScaleY="109296">
        <dgm:presLayoutVars>
          <dgm:bulletEnabled val="1"/>
        </dgm:presLayoutVars>
      </dgm:prSet>
      <dgm:spPr/>
      <dgm:t>
        <a:bodyPr/>
        <a:lstStyle/>
        <a:p>
          <a:endParaRPr lang="en-US"/>
        </a:p>
      </dgm:t>
    </dgm:pt>
    <dgm:pt modelId="{0CB71FF1-EB0B-4D36-A8BE-2E6F36C7409F}" type="pres">
      <dgm:prSet presAssocID="{80E996D5-E6F5-4308-8133-1528E275F547}" presName="Name56" presStyleLbl="parChTrans1D2" presStyleIdx="2" presStyleCnt="4"/>
      <dgm:spPr/>
      <dgm:t>
        <a:bodyPr/>
        <a:lstStyle/>
        <a:p>
          <a:endParaRPr lang="en-US"/>
        </a:p>
      </dgm:t>
    </dgm:pt>
    <dgm:pt modelId="{5F291CBC-8815-45BF-858C-CAB7D79EC5D4}" type="pres">
      <dgm:prSet presAssocID="{B33CC861-290E-450B-B091-B43426E5DD9D}" presName="text0" presStyleLbl="node1" presStyleIdx="3" presStyleCnt="5" custScaleX="147646" custScaleY="109133" custRadScaleRad="99573" custRadScaleInc="-2553">
        <dgm:presLayoutVars>
          <dgm:bulletEnabled val="1"/>
        </dgm:presLayoutVars>
      </dgm:prSet>
      <dgm:spPr/>
      <dgm:t>
        <a:bodyPr/>
        <a:lstStyle/>
        <a:p>
          <a:endParaRPr lang="en-US"/>
        </a:p>
      </dgm:t>
    </dgm:pt>
    <dgm:pt modelId="{7FEC15F8-7539-44B4-90B3-2347E3187B83}" type="pres">
      <dgm:prSet presAssocID="{D1BF54B7-C4D8-4BEB-904A-B3F846BC153A}" presName="Name56" presStyleLbl="parChTrans1D2" presStyleIdx="3" presStyleCnt="4"/>
      <dgm:spPr/>
      <dgm:t>
        <a:bodyPr/>
        <a:lstStyle/>
        <a:p>
          <a:endParaRPr lang="en-US"/>
        </a:p>
      </dgm:t>
    </dgm:pt>
    <dgm:pt modelId="{6C06A935-F17F-48CB-AD07-971F3544B9B6}" type="pres">
      <dgm:prSet presAssocID="{FC7FBA68-088A-4DA4-8EC2-5F66C1BB8E09}" presName="text0" presStyleLbl="node1" presStyleIdx="4" presStyleCnt="5" custScaleX="147394" custScaleY="110255">
        <dgm:presLayoutVars>
          <dgm:bulletEnabled val="1"/>
        </dgm:presLayoutVars>
      </dgm:prSet>
      <dgm:spPr/>
      <dgm:t>
        <a:bodyPr/>
        <a:lstStyle/>
        <a:p>
          <a:endParaRPr lang="en-US"/>
        </a:p>
      </dgm:t>
    </dgm:pt>
  </dgm:ptLst>
  <dgm:cxnLst>
    <dgm:cxn modelId="{D4BA0A1A-C69B-46A5-A17B-7B42DEC9FA86}" srcId="{EE6A3C0C-7C2C-47F0-8C0C-7EE458BAC754}" destId="{D8A7EB4F-3512-45C5-BB10-C87A99A4935D}" srcOrd="0" destOrd="0" parTransId="{4C4A9C67-B4F2-4226-B972-371F14166543}" sibTransId="{E8FCDD2D-3524-4388-B3C8-02BB948318F3}"/>
    <dgm:cxn modelId="{A3130FE3-F75C-4E8C-B04F-B421C4FCD387}" type="presOf" srcId="{EE6A3C0C-7C2C-47F0-8C0C-7EE458BAC754}" destId="{6A1B0A1D-5EA2-438F-AA2F-47824E3CB2A2}" srcOrd="0" destOrd="0" presId="urn:microsoft.com/office/officeart/2008/layout/RadialCluster"/>
    <dgm:cxn modelId="{05BF558C-EE12-4AE9-9B7E-3510CE9EEB46}" type="presOf" srcId="{D8A7EB4F-3512-45C5-BB10-C87A99A4935D}" destId="{49EBE995-1D08-42DD-9C4D-2E0F75E28C7B}" srcOrd="0" destOrd="0" presId="urn:microsoft.com/office/officeart/2008/layout/RadialCluster"/>
    <dgm:cxn modelId="{C4F71B53-D772-4FC9-938A-36261FAB6471}" type="presOf" srcId="{D1BF54B7-C4D8-4BEB-904A-B3F846BC153A}" destId="{7FEC15F8-7539-44B4-90B3-2347E3187B83}" srcOrd="0" destOrd="0" presId="urn:microsoft.com/office/officeart/2008/layout/RadialCluster"/>
    <dgm:cxn modelId="{1075C6F6-F8B9-4E01-9817-262BF92C6220}" srcId="{D8A7EB4F-3512-45C5-BB10-C87A99A4935D}" destId="{5FE79AE2-084A-49A8-9AFE-CAA20BB54A04}" srcOrd="1" destOrd="0" parTransId="{0E7B2152-E9FF-4310-84DF-E158228898A2}" sibTransId="{97D11799-7467-48EE-802F-4BD7C83A08D6}"/>
    <dgm:cxn modelId="{405B00A8-5AE9-4F8F-8532-4A3B85F391FB}" srcId="{D8A7EB4F-3512-45C5-BB10-C87A99A4935D}" destId="{FC7FBA68-088A-4DA4-8EC2-5F66C1BB8E09}" srcOrd="3" destOrd="0" parTransId="{D1BF54B7-C4D8-4BEB-904A-B3F846BC153A}" sibTransId="{23D63864-065D-4465-8F87-1419C28E9207}"/>
    <dgm:cxn modelId="{41993578-F54C-4650-A21D-5074B688677A}" srcId="{D8A7EB4F-3512-45C5-BB10-C87A99A4935D}" destId="{5E96AB80-585F-492E-9088-588014379B49}" srcOrd="0" destOrd="0" parTransId="{F8A8D09B-4E6F-41D7-B6DD-8200C34FCF8B}" sibTransId="{F108E3ED-9F62-4EC3-BE80-50977DB66696}"/>
    <dgm:cxn modelId="{2B997243-C302-4872-9C37-F587B2962C41}" srcId="{D8A7EB4F-3512-45C5-BB10-C87A99A4935D}" destId="{B33CC861-290E-450B-B091-B43426E5DD9D}" srcOrd="2" destOrd="0" parTransId="{80E996D5-E6F5-4308-8133-1528E275F547}" sibTransId="{466D13A0-70EA-4026-9216-BBA6F994502B}"/>
    <dgm:cxn modelId="{3D28B7CA-F861-4EB6-B1B3-E50DE4A16AB2}" type="presOf" srcId="{5FE79AE2-084A-49A8-9AFE-CAA20BB54A04}" destId="{8F43A080-C3BB-4CB4-B16B-43F671F0C09F}" srcOrd="0" destOrd="0" presId="urn:microsoft.com/office/officeart/2008/layout/RadialCluster"/>
    <dgm:cxn modelId="{EAC4DDE4-C9A1-493A-B0EF-B73C602C4F1A}" type="presOf" srcId="{B33CC861-290E-450B-B091-B43426E5DD9D}" destId="{5F291CBC-8815-45BF-858C-CAB7D79EC5D4}" srcOrd="0" destOrd="0" presId="urn:microsoft.com/office/officeart/2008/layout/RadialCluster"/>
    <dgm:cxn modelId="{5534DCAD-41CD-41C6-ACC0-2BD52A305EFA}" type="presOf" srcId="{FC7FBA68-088A-4DA4-8EC2-5F66C1BB8E09}" destId="{6C06A935-F17F-48CB-AD07-971F3544B9B6}" srcOrd="0" destOrd="0" presId="urn:microsoft.com/office/officeart/2008/layout/RadialCluster"/>
    <dgm:cxn modelId="{F5B5F27B-F6D8-4602-9E74-17B81E74EF19}" type="presOf" srcId="{F8A8D09B-4E6F-41D7-B6DD-8200C34FCF8B}" destId="{1A3EB56C-CD83-460A-9683-EE57B8E9DBDC}" srcOrd="0" destOrd="0" presId="urn:microsoft.com/office/officeart/2008/layout/RadialCluster"/>
    <dgm:cxn modelId="{4F050AC5-6066-4DFA-A606-708A0BC8319F}" type="presOf" srcId="{5E96AB80-585F-492E-9088-588014379B49}" destId="{B8FCB0BF-2B4C-4FA5-9763-29FB9344CB75}" srcOrd="0" destOrd="0" presId="urn:microsoft.com/office/officeart/2008/layout/RadialCluster"/>
    <dgm:cxn modelId="{81CEDD58-3456-4AC1-A072-CDE1C3CBFC48}" type="presOf" srcId="{80E996D5-E6F5-4308-8133-1528E275F547}" destId="{0CB71FF1-EB0B-4D36-A8BE-2E6F36C7409F}" srcOrd="0" destOrd="0" presId="urn:microsoft.com/office/officeart/2008/layout/RadialCluster"/>
    <dgm:cxn modelId="{7CA7A3DA-DC47-48B9-8696-6907CAB9DD90}" type="presOf" srcId="{0E7B2152-E9FF-4310-84DF-E158228898A2}" destId="{BDE3D91E-F4A2-4F8F-AD02-B43B577EC84F}" srcOrd="0" destOrd="0" presId="urn:microsoft.com/office/officeart/2008/layout/RadialCluster"/>
    <dgm:cxn modelId="{9C54360A-47D6-47FA-B483-769C68170B28}" type="presParOf" srcId="{6A1B0A1D-5EA2-438F-AA2F-47824E3CB2A2}" destId="{84E68B9E-C2B4-4A50-9A54-55DF78928289}" srcOrd="0" destOrd="0" presId="urn:microsoft.com/office/officeart/2008/layout/RadialCluster"/>
    <dgm:cxn modelId="{805BFD03-B5F1-4BE1-A532-541F9DDD2F4C}" type="presParOf" srcId="{84E68B9E-C2B4-4A50-9A54-55DF78928289}" destId="{49EBE995-1D08-42DD-9C4D-2E0F75E28C7B}" srcOrd="0" destOrd="0" presId="urn:microsoft.com/office/officeart/2008/layout/RadialCluster"/>
    <dgm:cxn modelId="{261C3696-29FA-4523-B043-54F4B8B3DE74}" type="presParOf" srcId="{84E68B9E-C2B4-4A50-9A54-55DF78928289}" destId="{1A3EB56C-CD83-460A-9683-EE57B8E9DBDC}" srcOrd="1" destOrd="0" presId="urn:microsoft.com/office/officeart/2008/layout/RadialCluster"/>
    <dgm:cxn modelId="{8E83DC2A-39CE-42D0-9AE2-E06EE9897CCF}" type="presParOf" srcId="{84E68B9E-C2B4-4A50-9A54-55DF78928289}" destId="{B8FCB0BF-2B4C-4FA5-9763-29FB9344CB75}" srcOrd="2" destOrd="0" presId="urn:microsoft.com/office/officeart/2008/layout/RadialCluster"/>
    <dgm:cxn modelId="{AFF6B48C-9209-4E1C-8B2F-D95022F8312A}" type="presParOf" srcId="{84E68B9E-C2B4-4A50-9A54-55DF78928289}" destId="{BDE3D91E-F4A2-4F8F-AD02-B43B577EC84F}" srcOrd="3" destOrd="0" presId="urn:microsoft.com/office/officeart/2008/layout/RadialCluster"/>
    <dgm:cxn modelId="{06BAF477-D06D-4E34-B7F8-E60BDF25F427}" type="presParOf" srcId="{84E68B9E-C2B4-4A50-9A54-55DF78928289}" destId="{8F43A080-C3BB-4CB4-B16B-43F671F0C09F}" srcOrd="4" destOrd="0" presId="urn:microsoft.com/office/officeart/2008/layout/RadialCluster"/>
    <dgm:cxn modelId="{FF6A338B-266E-444B-8BDA-47DF493EF179}" type="presParOf" srcId="{84E68B9E-C2B4-4A50-9A54-55DF78928289}" destId="{0CB71FF1-EB0B-4D36-A8BE-2E6F36C7409F}" srcOrd="5" destOrd="0" presId="urn:microsoft.com/office/officeart/2008/layout/RadialCluster"/>
    <dgm:cxn modelId="{6D6689E3-9CE9-4208-83EB-6261A84E0C36}" type="presParOf" srcId="{84E68B9E-C2B4-4A50-9A54-55DF78928289}" destId="{5F291CBC-8815-45BF-858C-CAB7D79EC5D4}" srcOrd="6" destOrd="0" presId="urn:microsoft.com/office/officeart/2008/layout/RadialCluster"/>
    <dgm:cxn modelId="{2DE2EA09-97C9-4CB2-BA38-10CC2DE1B87F}" type="presParOf" srcId="{84E68B9E-C2B4-4A50-9A54-55DF78928289}" destId="{7FEC15F8-7539-44B4-90B3-2347E3187B83}" srcOrd="7" destOrd="0" presId="urn:microsoft.com/office/officeart/2008/layout/RadialCluster"/>
    <dgm:cxn modelId="{30D788CD-6FEE-470A-B8F5-853B147525D0}" type="presParOf" srcId="{84E68B9E-C2B4-4A50-9A54-55DF78928289}" destId="{6C06A935-F17F-48CB-AD07-971F3544B9B6}"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16AEC0-04D2-4BB7-85A1-355403FB70A7}"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C5566BE3-7036-4E39-ADFE-3968C14A0FDB}">
      <dgm:prSet phldrT="[Text]"/>
      <dgm:spPr>
        <a:solidFill>
          <a:srgbClr val="FFC000"/>
        </a:solidFill>
        <a:ln>
          <a:noFill/>
        </a:ln>
      </dgm:spPr>
      <dgm:t>
        <a:bodyPr/>
        <a:lstStyle/>
        <a:p>
          <a:r>
            <a:rPr lang="en-US" dirty="0" smtClean="0">
              <a:solidFill>
                <a:schemeClr val="tx1"/>
              </a:solidFill>
            </a:rPr>
            <a:t>As Protégé</a:t>
          </a:r>
          <a:endParaRPr lang="en-US" dirty="0">
            <a:solidFill>
              <a:schemeClr val="tx1"/>
            </a:solidFill>
          </a:endParaRPr>
        </a:p>
      </dgm:t>
    </dgm:pt>
    <dgm:pt modelId="{EAA836DE-A59C-44BD-9DA4-B8D2A2E42FD3}" type="parTrans" cxnId="{7A0272CB-EBBF-4290-A8F5-8D14A9454733}">
      <dgm:prSet/>
      <dgm:spPr/>
      <dgm:t>
        <a:bodyPr/>
        <a:lstStyle/>
        <a:p>
          <a:endParaRPr lang="en-US"/>
        </a:p>
      </dgm:t>
    </dgm:pt>
    <dgm:pt modelId="{73072F96-3C9D-41C4-AA70-A06EDCE0623F}" type="sibTrans" cxnId="{7A0272CB-EBBF-4290-A8F5-8D14A9454733}">
      <dgm:prSet/>
      <dgm:spPr/>
      <dgm:t>
        <a:bodyPr/>
        <a:lstStyle/>
        <a:p>
          <a:endParaRPr lang="en-US"/>
        </a:p>
      </dgm:t>
    </dgm:pt>
    <dgm:pt modelId="{5EB4FFCB-DEA1-4624-84AA-2FABF0D82D6D}">
      <dgm:prSet phldrT="[Text]"/>
      <dgm:spPr>
        <a:solidFill>
          <a:schemeClr val="bg1">
            <a:lumMod val="75000"/>
            <a:alpha val="90000"/>
          </a:schemeClr>
        </a:solidFill>
        <a:ln>
          <a:noFill/>
        </a:ln>
      </dgm:spPr>
      <dgm:t>
        <a:bodyPr/>
        <a:lstStyle/>
        <a:p>
          <a:r>
            <a:rPr lang="en-US" dirty="0" smtClean="0"/>
            <a:t>Dissertation</a:t>
          </a:r>
          <a:endParaRPr lang="en-US" dirty="0"/>
        </a:p>
      </dgm:t>
    </dgm:pt>
    <dgm:pt modelId="{949A8AAD-3857-4704-848F-CCA5149D2D7E}" type="parTrans" cxnId="{D2C671AE-231E-4A55-AB15-5D8B4631962A}">
      <dgm:prSet/>
      <dgm:spPr/>
      <dgm:t>
        <a:bodyPr/>
        <a:lstStyle/>
        <a:p>
          <a:endParaRPr lang="en-US"/>
        </a:p>
      </dgm:t>
    </dgm:pt>
    <dgm:pt modelId="{7E0770AA-8FC0-4C4C-A264-682F7DF3AD1C}" type="sibTrans" cxnId="{D2C671AE-231E-4A55-AB15-5D8B4631962A}">
      <dgm:prSet/>
      <dgm:spPr/>
      <dgm:t>
        <a:bodyPr/>
        <a:lstStyle/>
        <a:p>
          <a:endParaRPr lang="en-US"/>
        </a:p>
      </dgm:t>
    </dgm:pt>
    <dgm:pt modelId="{13722E5F-5B7B-42AB-9F13-94BFBC09442A}">
      <dgm:prSet phldrT="[Text]"/>
      <dgm:spPr>
        <a:solidFill>
          <a:schemeClr val="bg1">
            <a:lumMod val="75000"/>
            <a:alpha val="90000"/>
          </a:schemeClr>
        </a:solidFill>
        <a:ln>
          <a:noFill/>
        </a:ln>
      </dgm:spPr>
      <dgm:t>
        <a:bodyPr/>
        <a:lstStyle/>
        <a:p>
          <a:r>
            <a:rPr lang="en-US" dirty="0" smtClean="0"/>
            <a:t>Advisor</a:t>
          </a:r>
          <a:endParaRPr lang="en-US" dirty="0"/>
        </a:p>
      </dgm:t>
    </dgm:pt>
    <dgm:pt modelId="{A47FBE78-FF5D-4C79-90A6-78CB081AD59C}" type="parTrans" cxnId="{E2C5CFDA-1BC9-410B-BE0F-FE1AA2D9D5A1}">
      <dgm:prSet/>
      <dgm:spPr/>
      <dgm:t>
        <a:bodyPr/>
        <a:lstStyle/>
        <a:p>
          <a:endParaRPr lang="en-US"/>
        </a:p>
      </dgm:t>
    </dgm:pt>
    <dgm:pt modelId="{C4EA7AE6-5B85-4CD3-A04D-5071DFFA0AFD}" type="sibTrans" cxnId="{E2C5CFDA-1BC9-410B-BE0F-FE1AA2D9D5A1}">
      <dgm:prSet/>
      <dgm:spPr/>
      <dgm:t>
        <a:bodyPr/>
        <a:lstStyle/>
        <a:p>
          <a:endParaRPr lang="en-US"/>
        </a:p>
      </dgm:t>
    </dgm:pt>
    <dgm:pt modelId="{35B4157F-6C7E-436A-808B-9538D5681902}">
      <dgm:prSet phldrT="[Text]"/>
      <dgm:spPr>
        <a:solidFill>
          <a:srgbClr val="FFC000"/>
        </a:solidFill>
        <a:ln>
          <a:noFill/>
        </a:ln>
      </dgm:spPr>
      <dgm:t>
        <a:bodyPr/>
        <a:lstStyle/>
        <a:p>
          <a:r>
            <a:rPr lang="en-US" dirty="0" smtClean="0">
              <a:solidFill>
                <a:schemeClr val="tx1"/>
              </a:solidFill>
            </a:rPr>
            <a:t>As Mentor</a:t>
          </a:r>
          <a:endParaRPr lang="en-US" dirty="0">
            <a:solidFill>
              <a:schemeClr val="tx1"/>
            </a:solidFill>
          </a:endParaRPr>
        </a:p>
      </dgm:t>
    </dgm:pt>
    <dgm:pt modelId="{F5A3F7D8-A64B-4E7B-8D98-82AA2DC2F997}" type="parTrans" cxnId="{AF6C26B1-6D61-484E-B1E3-C8B10BB9516B}">
      <dgm:prSet/>
      <dgm:spPr/>
      <dgm:t>
        <a:bodyPr/>
        <a:lstStyle/>
        <a:p>
          <a:endParaRPr lang="en-US"/>
        </a:p>
      </dgm:t>
    </dgm:pt>
    <dgm:pt modelId="{1B806469-4D60-44C1-A137-5944F1AF39C6}" type="sibTrans" cxnId="{AF6C26B1-6D61-484E-B1E3-C8B10BB9516B}">
      <dgm:prSet/>
      <dgm:spPr/>
      <dgm:t>
        <a:bodyPr/>
        <a:lstStyle/>
        <a:p>
          <a:endParaRPr lang="en-US"/>
        </a:p>
      </dgm:t>
    </dgm:pt>
    <dgm:pt modelId="{2EC783EA-0E80-4B31-830A-81500F69070B}">
      <dgm:prSet phldrT="[Text]"/>
      <dgm:spPr>
        <a:solidFill>
          <a:schemeClr val="bg1">
            <a:lumMod val="75000"/>
            <a:alpha val="90000"/>
          </a:schemeClr>
        </a:solidFill>
        <a:ln>
          <a:noFill/>
        </a:ln>
      </dgm:spPr>
      <dgm:t>
        <a:bodyPr/>
        <a:lstStyle/>
        <a:p>
          <a:r>
            <a:rPr lang="en-US" dirty="0" smtClean="0"/>
            <a:t>Advisees</a:t>
          </a:r>
          <a:endParaRPr lang="en-US" dirty="0"/>
        </a:p>
      </dgm:t>
    </dgm:pt>
    <dgm:pt modelId="{0C846D37-693F-4714-9722-6225D369295B}" type="parTrans" cxnId="{5CD7E03C-78D5-4D20-A6A0-7CF4589E1D38}">
      <dgm:prSet/>
      <dgm:spPr/>
      <dgm:t>
        <a:bodyPr/>
        <a:lstStyle/>
        <a:p>
          <a:endParaRPr lang="en-US"/>
        </a:p>
      </dgm:t>
    </dgm:pt>
    <dgm:pt modelId="{058BD6BB-30AB-4C93-B80E-22F67F4983A6}" type="sibTrans" cxnId="{5CD7E03C-78D5-4D20-A6A0-7CF4589E1D38}">
      <dgm:prSet/>
      <dgm:spPr/>
      <dgm:t>
        <a:bodyPr/>
        <a:lstStyle/>
        <a:p>
          <a:endParaRPr lang="en-US"/>
        </a:p>
      </dgm:t>
    </dgm:pt>
    <dgm:pt modelId="{23614808-7155-4F0C-B2A9-313F79A40F2A}">
      <dgm:prSet phldrT="[Text]"/>
      <dgm:spPr>
        <a:solidFill>
          <a:schemeClr val="bg1">
            <a:lumMod val="75000"/>
            <a:alpha val="90000"/>
          </a:schemeClr>
        </a:solidFill>
        <a:ln>
          <a:noFill/>
        </a:ln>
      </dgm:spPr>
      <dgm:t>
        <a:bodyPr/>
        <a:lstStyle/>
        <a:p>
          <a:r>
            <a:rPr lang="en-US" dirty="0" smtClean="0"/>
            <a:t>Affiliation</a:t>
          </a:r>
          <a:endParaRPr lang="en-US" dirty="0"/>
        </a:p>
      </dgm:t>
    </dgm:pt>
    <dgm:pt modelId="{0B9FEB4D-444B-4A13-A0F2-FF01FFF9DF17}" type="parTrans" cxnId="{7FC26B75-2E38-479F-BFE4-D90EE921FF84}">
      <dgm:prSet/>
      <dgm:spPr/>
      <dgm:t>
        <a:bodyPr/>
        <a:lstStyle/>
        <a:p>
          <a:endParaRPr lang="en-US"/>
        </a:p>
      </dgm:t>
    </dgm:pt>
    <dgm:pt modelId="{27ECABE3-2893-4802-8E47-2FB48FF5552F}" type="sibTrans" cxnId="{7FC26B75-2E38-479F-BFE4-D90EE921FF84}">
      <dgm:prSet/>
      <dgm:spPr/>
      <dgm:t>
        <a:bodyPr/>
        <a:lstStyle/>
        <a:p>
          <a:endParaRPr lang="en-US"/>
        </a:p>
      </dgm:t>
    </dgm:pt>
    <dgm:pt modelId="{80E6D3A3-4FC5-48C4-8522-F44A85FDC002}">
      <dgm:prSet phldrT="[Text]"/>
      <dgm:spPr>
        <a:solidFill>
          <a:schemeClr val="bg1">
            <a:lumMod val="75000"/>
            <a:alpha val="90000"/>
          </a:schemeClr>
        </a:solidFill>
        <a:ln>
          <a:noFill/>
        </a:ln>
      </dgm:spPr>
      <dgm:t>
        <a:bodyPr/>
        <a:lstStyle/>
        <a:p>
          <a:r>
            <a:rPr lang="en-US" dirty="0" smtClean="0"/>
            <a:t>Discipline</a:t>
          </a:r>
          <a:endParaRPr lang="en-US" dirty="0"/>
        </a:p>
      </dgm:t>
    </dgm:pt>
    <dgm:pt modelId="{7435718F-325F-41FE-A9F0-FDC99EF56EF8}" type="parTrans" cxnId="{45C339E5-4B32-4511-9B0F-89D8CFBA0418}">
      <dgm:prSet/>
      <dgm:spPr/>
      <dgm:t>
        <a:bodyPr/>
        <a:lstStyle/>
        <a:p>
          <a:endParaRPr lang="en-US"/>
        </a:p>
      </dgm:t>
    </dgm:pt>
    <dgm:pt modelId="{511C1179-E627-486F-BC57-55002F0C8D2B}" type="sibTrans" cxnId="{45C339E5-4B32-4511-9B0F-89D8CFBA0418}">
      <dgm:prSet/>
      <dgm:spPr/>
      <dgm:t>
        <a:bodyPr/>
        <a:lstStyle/>
        <a:p>
          <a:endParaRPr lang="en-US"/>
        </a:p>
      </dgm:t>
    </dgm:pt>
    <dgm:pt modelId="{85D22DD3-AD49-48DF-9354-A4339CD76A75}">
      <dgm:prSet phldrT="[Text]"/>
      <dgm:spPr>
        <a:solidFill>
          <a:schemeClr val="bg1">
            <a:lumMod val="75000"/>
            <a:alpha val="90000"/>
          </a:schemeClr>
        </a:solidFill>
        <a:ln>
          <a:noFill/>
        </a:ln>
      </dgm:spPr>
      <dgm:t>
        <a:bodyPr/>
        <a:lstStyle/>
        <a:p>
          <a:r>
            <a:rPr lang="en-US" dirty="0" smtClean="0"/>
            <a:t>Institution</a:t>
          </a:r>
          <a:endParaRPr lang="en-US" dirty="0"/>
        </a:p>
      </dgm:t>
    </dgm:pt>
    <dgm:pt modelId="{0E83E7F0-5CFE-4D63-A38A-E9B479088B46}" type="parTrans" cxnId="{51458652-9887-49AD-BB46-8BB54D25E52E}">
      <dgm:prSet/>
      <dgm:spPr/>
      <dgm:t>
        <a:bodyPr/>
        <a:lstStyle/>
        <a:p>
          <a:endParaRPr lang="en-US"/>
        </a:p>
      </dgm:t>
    </dgm:pt>
    <dgm:pt modelId="{48F67048-FC68-4302-A077-4950AAB78625}" type="sibTrans" cxnId="{51458652-9887-49AD-BB46-8BB54D25E52E}">
      <dgm:prSet/>
      <dgm:spPr/>
      <dgm:t>
        <a:bodyPr/>
        <a:lstStyle/>
        <a:p>
          <a:endParaRPr lang="en-US"/>
        </a:p>
      </dgm:t>
    </dgm:pt>
    <dgm:pt modelId="{883C7134-3216-468E-B899-ACD2247F72BB}">
      <dgm:prSet phldrT="[Text]"/>
      <dgm:spPr>
        <a:solidFill>
          <a:schemeClr val="bg1">
            <a:lumMod val="75000"/>
            <a:alpha val="90000"/>
          </a:schemeClr>
        </a:solidFill>
        <a:ln>
          <a:noFill/>
        </a:ln>
      </dgm:spPr>
      <dgm:t>
        <a:bodyPr/>
        <a:lstStyle/>
        <a:p>
          <a:r>
            <a:rPr lang="en-US" dirty="0" smtClean="0"/>
            <a:t>Discipline</a:t>
          </a:r>
          <a:endParaRPr lang="en-US" dirty="0"/>
        </a:p>
      </dgm:t>
    </dgm:pt>
    <dgm:pt modelId="{5838C62F-BB74-4EFA-829D-EADC8FE39418}" type="parTrans" cxnId="{2F9D3B09-CFFF-4EA0-8C0F-29D5A5A6F646}">
      <dgm:prSet/>
      <dgm:spPr/>
      <dgm:t>
        <a:bodyPr/>
        <a:lstStyle/>
        <a:p>
          <a:endParaRPr lang="en-US"/>
        </a:p>
      </dgm:t>
    </dgm:pt>
    <dgm:pt modelId="{757DC5E4-315C-4BA9-A134-A9DFA761D680}" type="sibTrans" cxnId="{2F9D3B09-CFFF-4EA0-8C0F-29D5A5A6F646}">
      <dgm:prSet/>
      <dgm:spPr/>
      <dgm:t>
        <a:bodyPr/>
        <a:lstStyle/>
        <a:p>
          <a:endParaRPr lang="en-US"/>
        </a:p>
      </dgm:t>
    </dgm:pt>
    <dgm:pt modelId="{B13C4A8C-5980-438C-A235-AF38329688B5}">
      <dgm:prSet phldrT="[Text]"/>
      <dgm:spPr>
        <a:solidFill>
          <a:schemeClr val="bg1">
            <a:lumMod val="75000"/>
            <a:alpha val="90000"/>
          </a:schemeClr>
        </a:solidFill>
        <a:ln>
          <a:noFill/>
        </a:ln>
      </dgm:spPr>
      <dgm:t>
        <a:bodyPr/>
        <a:lstStyle/>
        <a:p>
          <a:r>
            <a:rPr lang="en-US" dirty="0" smtClean="0"/>
            <a:t>More…</a:t>
          </a:r>
          <a:endParaRPr lang="en-US" dirty="0"/>
        </a:p>
      </dgm:t>
    </dgm:pt>
    <dgm:pt modelId="{044785C7-AA7D-4906-9694-A6086DB96B11}" type="parTrans" cxnId="{4E84FB16-D213-47E1-B2D0-3818B0F2CF03}">
      <dgm:prSet/>
      <dgm:spPr/>
      <dgm:t>
        <a:bodyPr/>
        <a:lstStyle/>
        <a:p>
          <a:endParaRPr lang="en-US"/>
        </a:p>
      </dgm:t>
    </dgm:pt>
    <dgm:pt modelId="{3A0C5ADE-FBEE-4781-A061-4A6CC0E768D3}" type="sibTrans" cxnId="{4E84FB16-D213-47E1-B2D0-3818B0F2CF03}">
      <dgm:prSet/>
      <dgm:spPr/>
      <dgm:t>
        <a:bodyPr/>
        <a:lstStyle/>
        <a:p>
          <a:endParaRPr lang="en-US"/>
        </a:p>
      </dgm:t>
    </dgm:pt>
    <dgm:pt modelId="{7BD62DEF-70AB-4ECD-A528-A9279BBD0618}">
      <dgm:prSet phldrT="[Text]"/>
      <dgm:spPr>
        <a:solidFill>
          <a:schemeClr val="bg1">
            <a:lumMod val="75000"/>
            <a:alpha val="90000"/>
          </a:schemeClr>
        </a:solidFill>
        <a:ln>
          <a:noFill/>
        </a:ln>
      </dgm:spPr>
      <dgm:t>
        <a:bodyPr/>
        <a:lstStyle/>
        <a:p>
          <a:r>
            <a:rPr lang="en-US" dirty="0" smtClean="0"/>
            <a:t>More….</a:t>
          </a:r>
          <a:endParaRPr lang="en-US" dirty="0"/>
        </a:p>
      </dgm:t>
    </dgm:pt>
    <dgm:pt modelId="{1F49BB5E-30F9-460C-9E2A-1243A683ECB4}" type="parTrans" cxnId="{B19BD6C8-D828-45B8-9B5A-50F216FF21E6}">
      <dgm:prSet/>
      <dgm:spPr/>
      <dgm:t>
        <a:bodyPr/>
        <a:lstStyle/>
        <a:p>
          <a:endParaRPr lang="en-US"/>
        </a:p>
      </dgm:t>
    </dgm:pt>
    <dgm:pt modelId="{D1F4A343-E130-47BE-88AB-8AD6D49DCD8D}" type="sibTrans" cxnId="{B19BD6C8-D828-45B8-9B5A-50F216FF21E6}">
      <dgm:prSet/>
      <dgm:spPr/>
      <dgm:t>
        <a:bodyPr/>
        <a:lstStyle/>
        <a:p>
          <a:endParaRPr lang="en-US"/>
        </a:p>
      </dgm:t>
    </dgm:pt>
    <dgm:pt modelId="{5D8266B1-BEEB-463B-A111-560ABE075C69}" type="pres">
      <dgm:prSet presAssocID="{1716AEC0-04D2-4BB7-85A1-355403FB70A7}" presName="Name0" presStyleCnt="0">
        <dgm:presLayoutVars>
          <dgm:dir/>
          <dgm:animLvl val="lvl"/>
          <dgm:resizeHandles val="exact"/>
        </dgm:presLayoutVars>
      </dgm:prSet>
      <dgm:spPr/>
      <dgm:t>
        <a:bodyPr/>
        <a:lstStyle/>
        <a:p>
          <a:endParaRPr lang="en-US"/>
        </a:p>
      </dgm:t>
    </dgm:pt>
    <dgm:pt modelId="{B5C5C85E-494F-4C47-B699-221DF9CC99E3}" type="pres">
      <dgm:prSet presAssocID="{C5566BE3-7036-4E39-ADFE-3968C14A0FDB}" presName="composite" presStyleCnt="0"/>
      <dgm:spPr/>
      <dgm:t>
        <a:bodyPr/>
        <a:lstStyle/>
        <a:p>
          <a:endParaRPr lang="en-US"/>
        </a:p>
      </dgm:t>
    </dgm:pt>
    <dgm:pt modelId="{BD1769C3-A59A-4EE6-B21B-B4E2231B8BD0}" type="pres">
      <dgm:prSet presAssocID="{C5566BE3-7036-4E39-ADFE-3968C14A0FDB}" presName="parTx" presStyleLbl="alignNode1" presStyleIdx="0" presStyleCnt="2">
        <dgm:presLayoutVars>
          <dgm:chMax val="0"/>
          <dgm:chPref val="0"/>
          <dgm:bulletEnabled val="1"/>
        </dgm:presLayoutVars>
      </dgm:prSet>
      <dgm:spPr/>
      <dgm:t>
        <a:bodyPr/>
        <a:lstStyle/>
        <a:p>
          <a:endParaRPr lang="en-US"/>
        </a:p>
      </dgm:t>
    </dgm:pt>
    <dgm:pt modelId="{A4083E3C-E18B-42E1-B74E-2E6E93C09C2B}" type="pres">
      <dgm:prSet presAssocID="{C5566BE3-7036-4E39-ADFE-3968C14A0FDB}" presName="desTx" presStyleLbl="alignAccFollowNode1" presStyleIdx="0" presStyleCnt="2">
        <dgm:presLayoutVars>
          <dgm:bulletEnabled val="1"/>
        </dgm:presLayoutVars>
      </dgm:prSet>
      <dgm:spPr/>
      <dgm:t>
        <a:bodyPr/>
        <a:lstStyle/>
        <a:p>
          <a:endParaRPr lang="en-US"/>
        </a:p>
      </dgm:t>
    </dgm:pt>
    <dgm:pt modelId="{42C5C43A-2265-49A3-9A0A-9B50ED2AA294}" type="pres">
      <dgm:prSet presAssocID="{73072F96-3C9D-41C4-AA70-A06EDCE0623F}" presName="space" presStyleCnt="0"/>
      <dgm:spPr/>
      <dgm:t>
        <a:bodyPr/>
        <a:lstStyle/>
        <a:p>
          <a:endParaRPr lang="en-US"/>
        </a:p>
      </dgm:t>
    </dgm:pt>
    <dgm:pt modelId="{FA96E6A2-B61B-444B-8782-96FB69D6EB81}" type="pres">
      <dgm:prSet presAssocID="{35B4157F-6C7E-436A-808B-9538D5681902}" presName="composite" presStyleCnt="0"/>
      <dgm:spPr/>
      <dgm:t>
        <a:bodyPr/>
        <a:lstStyle/>
        <a:p>
          <a:endParaRPr lang="en-US"/>
        </a:p>
      </dgm:t>
    </dgm:pt>
    <dgm:pt modelId="{CFFBFFAF-7416-4E77-8F90-1BFB6F926A33}" type="pres">
      <dgm:prSet presAssocID="{35B4157F-6C7E-436A-808B-9538D5681902}" presName="parTx" presStyleLbl="alignNode1" presStyleIdx="1" presStyleCnt="2">
        <dgm:presLayoutVars>
          <dgm:chMax val="0"/>
          <dgm:chPref val="0"/>
          <dgm:bulletEnabled val="1"/>
        </dgm:presLayoutVars>
      </dgm:prSet>
      <dgm:spPr/>
      <dgm:t>
        <a:bodyPr/>
        <a:lstStyle/>
        <a:p>
          <a:endParaRPr lang="en-US"/>
        </a:p>
      </dgm:t>
    </dgm:pt>
    <dgm:pt modelId="{91477844-6941-49ED-AF4F-6D7ED14D0A2C}" type="pres">
      <dgm:prSet presAssocID="{35B4157F-6C7E-436A-808B-9538D5681902}" presName="desTx" presStyleLbl="alignAccFollowNode1" presStyleIdx="1" presStyleCnt="2">
        <dgm:presLayoutVars>
          <dgm:bulletEnabled val="1"/>
        </dgm:presLayoutVars>
      </dgm:prSet>
      <dgm:spPr/>
      <dgm:t>
        <a:bodyPr/>
        <a:lstStyle/>
        <a:p>
          <a:endParaRPr lang="en-US"/>
        </a:p>
      </dgm:t>
    </dgm:pt>
  </dgm:ptLst>
  <dgm:cxnLst>
    <dgm:cxn modelId="{EA3398D1-BF81-44AF-A015-00020BBD35B8}" type="presOf" srcId="{1716AEC0-04D2-4BB7-85A1-355403FB70A7}" destId="{5D8266B1-BEEB-463B-A111-560ABE075C69}" srcOrd="0" destOrd="0" presId="urn:microsoft.com/office/officeart/2005/8/layout/hList1"/>
    <dgm:cxn modelId="{ACBABAE6-B63F-4B09-BA04-0C7EEC62F195}" type="presOf" srcId="{23614808-7155-4F0C-B2A9-313F79A40F2A}" destId="{91477844-6941-49ED-AF4F-6D7ED14D0A2C}" srcOrd="0" destOrd="1" presId="urn:microsoft.com/office/officeart/2005/8/layout/hList1"/>
    <dgm:cxn modelId="{51458652-9887-49AD-BB46-8BB54D25E52E}" srcId="{C5566BE3-7036-4E39-ADFE-3968C14A0FDB}" destId="{85D22DD3-AD49-48DF-9354-A4339CD76A75}" srcOrd="3" destOrd="0" parTransId="{0E83E7F0-5CFE-4D63-A38A-E9B479088B46}" sibTransId="{48F67048-FC68-4302-A077-4950AAB78625}"/>
    <dgm:cxn modelId="{2882729E-8868-441B-98B8-5A35269BE51F}" type="presOf" srcId="{7BD62DEF-70AB-4ECD-A528-A9279BBD0618}" destId="{91477844-6941-49ED-AF4F-6D7ED14D0A2C}" srcOrd="0" destOrd="3" presId="urn:microsoft.com/office/officeart/2005/8/layout/hList1"/>
    <dgm:cxn modelId="{4F5F42AE-93EB-4DF0-8213-282C66F757C7}" type="presOf" srcId="{B13C4A8C-5980-438C-A235-AF38329688B5}" destId="{A4083E3C-E18B-42E1-B74E-2E6E93C09C2B}" srcOrd="0" destOrd="4" presId="urn:microsoft.com/office/officeart/2005/8/layout/hList1"/>
    <dgm:cxn modelId="{D2C671AE-231E-4A55-AB15-5D8B4631962A}" srcId="{C5566BE3-7036-4E39-ADFE-3968C14A0FDB}" destId="{5EB4FFCB-DEA1-4624-84AA-2FABF0D82D6D}" srcOrd="0" destOrd="0" parTransId="{949A8AAD-3857-4704-848F-CCA5149D2D7E}" sibTransId="{7E0770AA-8FC0-4C4C-A264-682F7DF3AD1C}"/>
    <dgm:cxn modelId="{7FC26B75-2E38-479F-BFE4-D90EE921FF84}" srcId="{35B4157F-6C7E-436A-808B-9538D5681902}" destId="{23614808-7155-4F0C-B2A9-313F79A40F2A}" srcOrd="1" destOrd="0" parTransId="{0B9FEB4D-444B-4A13-A0F2-FF01FFF9DF17}" sibTransId="{27ECABE3-2893-4802-8E47-2FB48FF5552F}"/>
    <dgm:cxn modelId="{B19BD6C8-D828-45B8-9B5A-50F216FF21E6}" srcId="{35B4157F-6C7E-436A-808B-9538D5681902}" destId="{7BD62DEF-70AB-4ECD-A528-A9279BBD0618}" srcOrd="3" destOrd="0" parTransId="{1F49BB5E-30F9-460C-9E2A-1243A683ECB4}" sibTransId="{D1F4A343-E130-47BE-88AB-8AD6D49DCD8D}"/>
    <dgm:cxn modelId="{D795EEE9-2CD7-46BE-BEDF-39AD66ACCF73}" type="presOf" srcId="{C5566BE3-7036-4E39-ADFE-3968C14A0FDB}" destId="{BD1769C3-A59A-4EE6-B21B-B4E2231B8BD0}" srcOrd="0" destOrd="0" presId="urn:microsoft.com/office/officeart/2005/8/layout/hList1"/>
    <dgm:cxn modelId="{2F9D3B09-CFFF-4EA0-8C0F-29D5A5A6F646}" srcId="{35B4157F-6C7E-436A-808B-9538D5681902}" destId="{883C7134-3216-468E-B899-ACD2247F72BB}" srcOrd="2" destOrd="0" parTransId="{5838C62F-BB74-4EFA-829D-EADC8FE39418}" sibTransId="{757DC5E4-315C-4BA9-A134-A9DFA761D680}"/>
    <dgm:cxn modelId="{9A888039-5F18-43E4-848C-2602FDA13111}" type="presOf" srcId="{2EC783EA-0E80-4B31-830A-81500F69070B}" destId="{91477844-6941-49ED-AF4F-6D7ED14D0A2C}" srcOrd="0" destOrd="0" presId="urn:microsoft.com/office/officeart/2005/8/layout/hList1"/>
    <dgm:cxn modelId="{2F6BDD6C-56D4-4A7D-B29F-0212C75DDB78}" type="presOf" srcId="{13722E5F-5B7B-42AB-9F13-94BFBC09442A}" destId="{A4083E3C-E18B-42E1-B74E-2E6E93C09C2B}" srcOrd="0" destOrd="1" presId="urn:microsoft.com/office/officeart/2005/8/layout/hList1"/>
    <dgm:cxn modelId="{D56E6446-3CEA-423C-844E-BF76F89F533A}" type="presOf" srcId="{80E6D3A3-4FC5-48C4-8522-F44A85FDC002}" destId="{A4083E3C-E18B-42E1-B74E-2E6E93C09C2B}" srcOrd="0" destOrd="2" presId="urn:microsoft.com/office/officeart/2005/8/layout/hList1"/>
    <dgm:cxn modelId="{4E84FB16-D213-47E1-B2D0-3818B0F2CF03}" srcId="{C5566BE3-7036-4E39-ADFE-3968C14A0FDB}" destId="{B13C4A8C-5980-438C-A235-AF38329688B5}" srcOrd="4" destOrd="0" parTransId="{044785C7-AA7D-4906-9694-A6086DB96B11}" sibTransId="{3A0C5ADE-FBEE-4781-A061-4A6CC0E768D3}"/>
    <dgm:cxn modelId="{9E9FA655-01F2-4161-A61D-563D1D31E2C6}" type="presOf" srcId="{883C7134-3216-468E-B899-ACD2247F72BB}" destId="{91477844-6941-49ED-AF4F-6D7ED14D0A2C}" srcOrd="0" destOrd="2" presId="urn:microsoft.com/office/officeart/2005/8/layout/hList1"/>
    <dgm:cxn modelId="{E2C5CFDA-1BC9-410B-BE0F-FE1AA2D9D5A1}" srcId="{C5566BE3-7036-4E39-ADFE-3968C14A0FDB}" destId="{13722E5F-5B7B-42AB-9F13-94BFBC09442A}" srcOrd="1" destOrd="0" parTransId="{A47FBE78-FF5D-4C79-90A6-78CB081AD59C}" sibTransId="{C4EA7AE6-5B85-4CD3-A04D-5071DFFA0AFD}"/>
    <dgm:cxn modelId="{AF6C26B1-6D61-484E-B1E3-C8B10BB9516B}" srcId="{1716AEC0-04D2-4BB7-85A1-355403FB70A7}" destId="{35B4157F-6C7E-436A-808B-9538D5681902}" srcOrd="1" destOrd="0" parTransId="{F5A3F7D8-A64B-4E7B-8D98-82AA2DC2F997}" sibTransId="{1B806469-4D60-44C1-A137-5944F1AF39C6}"/>
    <dgm:cxn modelId="{5CD7E03C-78D5-4D20-A6A0-7CF4589E1D38}" srcId="{35B4157F-6C7E-436A-808B-9538D5681902}" destId="{2EC783EA-0E80-4B31-830A-81500F69070B}" srcOrd="0" destOrd="0" parTransId="{0C846D37-693F-4714-9722-6225D369295B}" sibTransId="{058BD6BB-30AB-4C93-B80E-22F67F4983A6}"/>
    <dgm:cxn modelId="{7A0272CB-EBBF-4290-A8F5-8D14A9454733}" srcId="{1716AEC0-04D2-4BB7-85A1-355403FB70A7}" destId="{C5566BE3-7036-4E39-ADFE-3968C14A0FDB}" srcOrd="0" destOrd="0" parTransId="{EAA836DE-A59C-44BD-9DA4-B8D2A2E42FD3}" sibTransId="{73072F96-3C9D-41C4-AA70-A06EDCE0623F}"/>
    <dgm:cxn modelId="{45C339E5-4B32-4511-9B0F-89D8CFBA0418}" srcId="{C5566BE3-7036-4E39-ADFE-3968C14A0FDB}" destId="{80E6D3A3-4FC5-48C4-8522-F44A85FDC002}" srcOrd="2" destOrd="0" parTransId="{7435718F-325F-41FE-A9F0-FDC99EF56EF8}" sibTransId="{511C1179-E627-486F-BC57-55002F0C8D2B}"/>
    <dgm:cxn modelId="{3ACDFCBE-8FC4-4774-A605-AF8F713A4030}" type="presOf" srcId="{5EB4FFCB-DEA1-4624-84AA-2FABF0D82D6D}" destId="{A4083E3C-E18B-42E1-B74E-2E6E93C09C2B}" srcOrd="0" destOrd="0" presId="urn:microsoft.com/office/officeart/2005/8/layout/hList1"/>
    <dgm:cxn modelId="{44865B92-C625-4AE1-AFC0-C8E02D14FB04}" type="presOf" srcId="{85D22DD3-AD49-48DF-9354-A4339CD76A75}" destId="{A4083E3C-E18B-42E1-B74E-2E6E93C09C2B}" srcOrd="0" destOrd="3" presId="urn:microsoft.com/office/officeart/2005/8/layout/hList1"/>
    <dgm:cxn modelId="{FE99C303-1950-4226-B6E4-20B9A7E25042}" type="presOf" srcId="{35B4157F-6C7E-436A-808B-9538D5681902}" destId="{CFFBFFAF-7416-4E77-8F90-1BFB6F926A33}" srcOrd="0" destOrd="0" presId="urn:microsoft.com/office/officeart/2005/8/layout/hList1"/>
    <dgm:cxn modelId="{4FB72E31-38BF-4A2D-81D0-35F1077F497F}" type="presParOf" srcId="{5D8266B1-BEEB-463B-A111-560ABE075C69}" destId="{B5C5C85E-494F-4C47-B699-221DF9CC99E3}" srcOrd="0" destOrd="0" presId="urn:microsoft.com/office/officeart/2005/8/layout/hList1"/>
    <dgm:cxn modelId="{404B5E41-BBA2-4448-8650-66856201C5BD}" type="presParOf" srcId="{B5C5C85E-494F-4C47-B699-221DF9CC99E3}" destId="{BD1769C3-A59A-4EE6-B21B-B4E2231B8BD0}" srcOrd="0" destOrd="0" presId="urn:microsoft.com/office/officeart/2005/8/layout/hList1"/>
    <dgm:cxn modelId="{01F31924-81D2-4AE3-912A-D80CDD70EA70}" type="presParOf" srcId="{B5C5C85E-494F-4C47-B699-221DF9CC99E3}" destId="{A4083E3C-E18B-42E1-B74E-2E6E93C09C2B}" srcOrd="1" destOrd="0" presId="urn:microsoft.com/office/officeart/2005/8/layout/hList1"/>
    <dgm:cxn modelId="{5D880D84-D750-43AB-B109-27A0843288FA}" type="presParOf" srcId="{5D8266B1-BEEB-463B-A111-560ABE075C69}" destId="{42C5C43A-2265-49A3-9A0A-9B50ED2AA294}" srcOrd="1" destOrd="0" presId="urn:microsoft.com/office/officeart/2005/8/layout/hList1"/>
    <dgm:cxn modelId="{42FA3A56-2AFC-4543-BFF9-14DC3F397CB9}" type="presParOf" srcId="{5D8266B1-BEEB-463B-A111-560ABE075C69}" destId="{FA96E6A2-B61B-444B-8782-96FB69D6EB81}" srcOrd="2" destOrd="0" presId="urn:microsoft.com/office/officeart/2005/8/layout/hList1"/>
    <dgm:cxn modelId="{DBF5718D-7E9D-45B1-BA75-2FF23298EF7A}" type="presParOf" srcId="{FA96E6A2-B61B-444B-8782-96FB69D6EB81}" destId="{CFFBFFAF-7416-4E77-8F90-1BFB6F926A33}" srcOrd="0" destOrd="0" presId="urn:microsoft.com/office/officeart/2005/8/layout/hList1"/>
    <dgm:cxn modelId="{AEAF2E16-7F30-4EB1-9403-4D04B5D81237}" type="presParOf" srcId="{FA96E6A2-B61B-444B-8782-96FB69D6EB81}" destId="{91477844-6941-49ED-AF4F-6D7ED14D0A2C}"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2F658F-F44A-4B5C-B25D-064F66B525F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6384D842-3CCF-4048-91ED-82B14B870735}">
      <dgm:prSet phldrT="[Text]"/>
      <dgm:spPr>
        <a:solidFill>
          <a:srgbClr val="FFC000"/>
        </a:solidFill>
        <a:ln>
          <a:noFill/>
        </a:ln>
      </dgm:spPr>
      <dgm:t>
        <a:bodyPr/>
        <a:lstStyle/>
        <a:p>
          <a:r>
            <a:rPr lang="en-US" dirty="0" smtClean="0">
              <a:solidFill>
                <a:schemeClr val="tx1"/>
              </a:solidFill>
            </a:rPr>
            <a:t>NSF</a:t>
          </a:r>
          <a:endParaRPr lang="en-US" dirty="0">
            <a:solidFill>
              <a:schemeClr val="tx1"/>
            </a:solidFill>
          </a:endParaRPr>
        </a:p>
      </dgm:t>
    </dgm:pt>
    <dgm:pt modelId="{A0924898-44A3-4EF5-BE31-6AE967B0E5B7}" type="parTrans" cxnId="{DEA55FCD-4E5B-4C86-B6C2-5C01E94EF030}">
      <dgm:prSet/>
      <dgm:spPr/>
      <dgm:t>
        <a:bodyPr/>
        <a:lstStyle/>
        <a:p>
          <a:endParaRPr lang="en-US"/>
        </a:p>
      </dgm:t>
    </dgm:pt>
    <dgm:pt modelId="{7CA684C5-479C-4D3C-851B-C294622CC5D5}" type="sibTrans" cxnId="{DEA55FCD-4E5B-4C86-B6C2-5C01E94EF030}">
      <dgm:prSet/>
      <dgm:spPr/>
      <dgm:t>
        <a:bodyPr/>
        <a:lstStyle/>
        <a:p>
          <a:endParaRPr lang="en-US"/>
        </a:p>
      </dgm:t>
    </dgm:pt>
    <dgm:pt modelId="{F863A650-F9DA-4C22-ACD2-99F67A2735F6}">
      <dgm:prSet phldrT="[Text]"/>
      <dgm:spPr>
        <a:solidFill>
          <a:schemeClr val="bg1">
            <a:lumMod val="75000"/>
            <a:alpha val="90000"/>
          </a:schemeClr>
        </a:solidFill>
        <a:ln>
          <a:noFill/>
        </a:ln>
      </dgm:spPr>
      <dgm:t>
        <a:bodyPr/>
        <a:lstStyle/>
        <a:p>
          <a:r>
            <a:rPr lang="en-US" dirty="0" smtClean="0"/>
            <a:t>Award </a:t>
          </a:r>
          <a:endParaRPr lang="en-US" dirty="0"/>
        </a:p>
      </dgm:t>
    </dgm:pt>
    <dgm:pt modelId="{D527C966-E672-49CF-93A7-51E1C0383D06}" type="parTrans" cxnId="{FB69A6E2-AE1F-465C-92B1-ACB392545430}">
      <dgm:prSet/>
      <dgm:spPr/>
      <dgm:t>
        <a:bodyPr/>
        <a:lstStyle/>
        <a:p>
          <a:endParaRPr lang="en-US"/>
        </a:p>
      </dgm:t>
    </dgm:pt>
    <dgm:pt modelId="{05673B22-155A-40FE-85D7-7F6B458CA994}" type="sibTrans" cxnId="{FB69A6E2-AE1F-465C-92B1-ACB392545430}">
      <dgm:prSet/>
      <dgm:spPr/>
      <dgm:t>
        <a:bodyPr/>
        <a:lstStyle/>
        <a:p>
          <a:endParaRPr lang="en-US"/>
        </a:p>
      </dgm:t>
    </dgm:pt>
    <dgm:pt modelId="{F7D3A128-3F57-41FF-83C4-C1787DB27155}">
      <dgm:prSet phldrT="[Text]"/>
      <dgm:spPr>
        <a:solidFill>
          <a:schemeClr val="bg1">
            <a:lumMod val="75000"/>
            <a:alpha val="90000"/>
          </a:schemeClr>
        </a:solidFill>
        <a:ln>
          <a:noFill/>
        </a:ln>
      </dgm:spPr>
      <dgm:t>
        <a:bodyPr/>
        <a:lstStyle/>
        <a:p>
          <a:r>
            <a:rPr lang="en-US" dirty="0" smtClean="0"/>
            <a:t>Amount</a:t>
          </a:r>
          <a:endParaRPr lang="en-US" dirty="0"/>
        </a:p>
      </dgm:t>
    </dgm:pt>
    <dgm:pt modelId="{83B3B798-9A61-4759-AB2C-9511ADB9DF99}" type="parTrans" cxnId="{6257B6D7-7A10-48B4-911C-F0FA41D9E1A6}">
      <dgm:prSet/>
      <dgm:spPr/>
      <dgm:t>
        <a:bodyPr/>
        <a:lstStyle/>
        <a:p>
          <a:endParaRPr lang="en-US"/>
        </a:p>
      </dgm:t>
    </dgm:pt>
    <dgm:pt modelId="{D10F2E8B-9295-4813-BBAE-20C24CAEA533}" type="sibTrans" cxnId="{6257B6D7-7A10-48B4-911C-F0FA41D9E1A6}">
      <dgm:prSet/>
      <dgm:spPr/>
      <dgm:t>
        <a:bodyPr/>
        <a:lstStyle/>
        <a:p>
          <a:endParaRPr lang="en-US"/>
        </a:p>
      </dgm:t>
    </dgm:pt>
    <dgm:pt modelId="{F7755A89-D9DA-45BA-9E75-022273E9B1AD}">
      <dgm:prSet phldrT="[Text]"/>
      <dgm:spPr>
        <a:solidFill>
          <a:srgbClr val="FFC000"/>
        </a:solidFill>
        <a:ln>
          <a:noFill/>
        </a:ln>
      </dgm:spPr>
      <dgm:t>
        <a:bodyPr/>
        <a:lstStyle/>
        <a:p>
          <a:r>
            <a:rPr lang="en-US" dirty="0" smtClean="0">
              <a:solidFill>
                <a:schemeClr val="tx1"/>
              </a:solidFill>
            </a:rPr>
            <a:t>NIH</a:t>
          </a:r>
          <a:endParaRPr lang="en-US" dirty="0">
            <a:solidFill>
              <a:schemeClr val="tx1"/>
            </a:solidFill>
          </a:endParaRPr>
        </a:p>
      </dgm:t>
    </dgm:pt>
    <dgm:pt modelId="{82BC1809-2AE4-4BCA-821D-F38830423AC4}" type="parTrans" cxnId="{D9961571-C240-4E69-AF54-3BC877667D57}">
      <dgm:prSet/>
      <dgm:spPr/>
      <dgm:t>
        <a:bodyPr/>
        <a:lstStyle/>
        <a:p>
          <a:endParaRPr lang="en-US"/>
        </a:p>
      </dgm:t>
    </dgm:pt>
    <dgm:pt modelId="{B9957461-784C-4A51-9BD4-428F802828BA}" type="sibTrans" cxnId="{D9961571-C240-4E69-AF54-3BC877667D57}">
      <dgm:prSet/>
      <dgm:spPr/>
      <dgm:t>
        <a:bodyPr/>
        <a:lstStyle/>
        <a:p>
          <a:endParaRPr lang="en-US"/>
        </a:p>
      </dgm:t>
    </dgm:pt>
    <dgm:pt modelId="{D407E081-ACA1-4587-A7D7-5DE2CDCD9964}">
      <dgm:prSet phldrT="[Text]"/>
      <dgm:spPr>
        <a:solidFill>
          <a:schemeClr val="bg1">
            <a:lumMod val="75000"/>
            <a:alpha val="90000"/>
          </a:schemeClr>
        </a:solidFill>
        <a:ln>
          <a:noFill/>
        </a:ln>
      </dgm:spPr>
      <dgm:t>
        <a:bodyPr/>
        <a:lstStyle/>
        <a:p>
          <a:r>
            <a:rPr lang="en-US" dirty="0" smtClean="0"/>
            <a:t>Award </a:t>
          </a:r>
          <a:endParaRPr lang="en-US" dirty="0"/>
        </a:p>
      </dgm:t>
    </dgm:pt>
    <dgm:pt modelId="{70FBEFE0-985F-4B1B-A4CA-56367ACC61F2}" type="parTrans" cxnId="{930E25F2-AE35-4714-B048-999C4CF053E1}">
      <dgm:prSet/>
      <dgm:spPr/>
      <dgm:t>
        <a:bodyPr/>
        <a:lstStyle/>
        <a:p>
          <a:endParaRPr lang="en-US"/>
        </a:p>
      </dgm:t>
    </dgm:pt>
    <dgm:pt modelId="{6D07E44E-9C7C-4823-9BDE-FFF30C8CF6DE}" type="sibTrans" cxnId="{930E25F2-AE35-4714-B048-999C4CF053E1}">
      <dgm:prSet/>
      <dgm:spPr/>
      <dgm:t>
        <a:bodyPr/>
        <a:lstStyle/>
        <a:p>
          <a:endParaRPr lang="en-US"/>
        </a:p>
      </dgm:t>
    </dgm:pt>
    <dgm:pt modelId="{5610110D-B333-44F0-8EFC-553FBAC3F4C3}">
      <dgm:prSet phldrT="[Text]"/>
      <dgm:spPr>
        <a:solidFill>
          <a:srgbClr val="FFC000"/>
        </a:solidFill>
        <a:ln>
          <a:noFill/>
        </a:ln>
      </dgm:spPr>
      <dgm:t>
        <a:bodyPr/>
        <a:lstStyle/>
        <a:p>
          <a:r>
            <a:rPr lang="en-US" dirty="0" smtClean="0">
              <a:solidFill>
                <a:schemeClr val="tx1"/>
              </a:solidFill>
            </a:rPr>
            <a:t>NEH</a:t>
          </a:r>
          <a:endParaRPr lang="en-US" dirty="0">
            <a:solidFill>
              <a:schemeClr val="tx1"/>
            </a:solidFill>
          </a:endParaRPr>
        </a:p>
      </dgm:t>
    </dgm:pt>
    <dgm:pt modelId="{46091F87-A8BC-4D93-BA70-C398CCBC5C7E}" type="parTrans" cxnId="{612E18E9-495B-4A78-B5BD-8654CA2B2433}">
      <dgm:prSet/>
      <dgm:spPr/>
      <dgm:t>
        <a:bodyPr/>
        <a:lstStyle/>
        <a:p>
          <a:endParaRPr lang="en-US"/>
        </a:p>
      </dgm:t>
    </dgm:pt>
    <dgm:pt modelId="{39DC6EF5-045F-40C2-909B-2111F46F3F4C}" type="sibTrans" cxnId="{612E18E9-495B-4A78-B5BD-8654CA2B2433}">
      <dgm:prSet/>
      <dgm:spPr/>
      <dgm:t>
        <a:bodyPr/>
        <a:lstStyle/>
        <a:p>
          <a:endParaRPr lang="en-US"/>
        </a:p>
      </dgm:t>
    </dgm:pt>
    <dgm:pt modelId="{F1050623-3E2F-4410-A963-37B0D4D1FE20}">
      <dgm:prSet phldrT="[Text]"/>
      <dgm:spPr>
        <a:solidFill>
          <a:schemeClr val="bg1">
            <a:lumMod val="75000"/>
            <a:alpha val="90000"/>
          </a:schemeClr>
        </a:solidFill>
        <a:ln>
          <a:noFill/>
        </a:ln>
      </dgm:spPr>
      <dgm:t>
        <a:bodyPr/>
        <a:lstStyle/>
        <a:p>
          <a:r>
            <a:rPr lang="en-US" dirty="0" smtClean="0"/>
            <a:t>Award </a:t>
          </a:r>
          <a:endParaRPr lang="en-US" dirty="0"/>
        </a:p>
      </dgm:t>
    </dgm:pt>
    <dgm:pt modelId="{31686D9F-3338-457D-B995-1283486674BC}" type="parTrans" cxnId="{CF7C1ED1-2047-42DC-85E8-3D834EB126BF}">
      <dgm:prSet/>
      <dgm:spPr/>
      <dgm:t>
        <a:bodyPr/>
        <a:lstStyle/>
        <a:p>
          <a:endParaRPr lang="en-US"/>
        </a:p>
      </dgm:t>
    </dgm:pt>
    <dgm:pt modelId="{ADF60A52-7A13-42DB-B2FE-AC557953587E}" type="sibTrans" cxnId="{CF7C1ED1-2047-42DC-85E8-3D834EB126BF}">
      <dgm:prSet/>
      <dgm:spPr/>
      <dgm:t>
        <a:bodyPr/>
        <a:lstStyle/>
        <a:p>
          <a:endParaRPr lang="en-US"/>
        </a:p>
      </dgm:t>
    </dgm:pt>
    <dgm:pt modelId="{0C04ADED-C788-4BB1-A02C-28F78D0BB922}">
      <dgm:prSet phldrT="[Text]"/>
      <dgm:spPr>
        <a:solidFill>
          <a:schemeClr val="bg1">
            <a:lumMod val="75000"/>
            <a:alpha val="90000"/>
          </a:schemeClr>
        </a:solidFill>
        <a:ln>
          <a:noFill/>
        </a:ln>
      </dgm:spPr>
      <dgm:t>
        <a:bodyPr/>
        <a:lstStyle/>
        <a:p>
          <a:r>
            <a:rPr lang="en-US" dirty="0" smtClean="0"/>
            <a:t>Time</a:t>
          </a:r>
          <a:endParaRPr lang="en-US" dirty="0"/>
        </a:p>
      </dgm:t>
    </dgm:pt>
    <dgm:pt modelId="{7347CCD3-57E9-42CD-A637-223E0E4FAACA}" type="parTrans" cxnId="{A72E4469-5472-4531-BB2B-ED3629D7CF5B}">
      <dgm:prSet/>
      <dgm:spPr/>
      <dgm:t>
        <a:bodyPr/>
        <a:lstStyle/>
        <a:p>
          <a:endParaRPr lang="en-US"/>
        </a:p>
      </dgm:t>
    </dgm:pt>
    <dgm:pt modelId="{4A3DB23A-A749-4041-B200-2BAE111964BF}" type="sibTrans" cxnId="{A72E4469-5472-4531-BB2B-ED3629D7CF5B}">
      <dgm:prSet/>
      <dgm:spPr/>
      <dgm:t>
        <a:bodyPr/>
        <a:lstStyle/>
        <a:p>
          <a:endParaRPr lang="en-US"/>
        </a:p>
      </dgm:t>
    </dgm:pt>
    <dgm:pt modelId="{D4021F23-3BEE-4AC2-AA2C-18AAD7BD4692}">
      <dgm:prSet phldrT="[Text]"/>
      <dgm:spPr>
        <a:solidFill>
          <a:schemeClr val="bg1">
            <a:lumMod val="75000"/>
            <a:alpha val="90000"/>
          </a:schemeClr>
        </a:solidFill>
        <a:ln>
          <a:noFill/>
        </a:ln>
      </dgm:spPr>
      <dgm:t>
        <a:bodyPr/>
        <a:lstStyle/>
        <a:p>
          <a:r>
            <a:rPr lang="en-US" dirty="0" smtClean="0"/>
            <a:t>More…</a:t>
          </a:r>
          <a:endParaRPr lang="en-US" dirty="0"/>
        </a:p>
      </dgm:t>
    </dgm:pt>
    <dgm:pt modelId="{DAFB02E3-B256-4640-9354-AD69B234BB87}" type="parTrans" cxnId="{0A004630-0123-45A8-B94B-32E9C6D74DAC}">
      <dgm:prSet/>
      <dgm:spPr/>
      <dgm:t>
        <a:bodyPr/>
        <a:lstStyle/>
        <a:p>
          <a:endParaRPr lang="en-US"/>
        </a:p>
      </dgm:t>
    </dgm:pt>
    <dgm:pt modelId="{2A7389AC-DFFE-43FC-8628-8A5483D2CC7B}" type="sibTrans" cxnId="{0A004630-0123-45A8-B94B-32E9C6D74DAC}">
      <dgm:prSet/>
      <dgm:spPr/>
      <dgm:t>
        <a:bodyPr/>
        <a:lstStyle/>
        <a:p>
          <a:endParaRPr lang="en-US"/>
        </a:p>
      </dgm:t>
    </dgm:pt>
    <dgm:pt modelId="{1B32AD3B-AD96-45A5-A145-1FDE5ACAEA38}">
      <dgm:prSet/>
      <dgm:spPr>
        <a:solidFill>
          <a:schemeClr val="bg1">
            <a:lumMod val="75000"/>
            <a:alpha val="90000"/>
          </a:schemeClr>
        </a:solidFill>
        <a:ln>
          <a:noFill/>
        </a:ln>
      </dgm:spPr>
      <dgm:t>
        <a:bodyPr/>
        <a:lstStyle/>
        <a:p>
          <a:r>
            <a:rPr lang="en-US" dirty="0" smtClean="0"/>
            <a:t>Amount</a:t>
          </a:r>
          <a:endParaRPr lang="en-US" dirty="0"/>
        </a:p>
      </dgm:t>
    </dgm:pt>
    <dgm:pt modelId="{5A201A14-58EC-4D26-8B4E-495B36693176}" type="parTrans" cxnId="{693900A3-1E68-41BF-9CD9-E39003321D5D}">
      <dgm:prSet/>
      <dgm:spPr/>
      <dgm:t>
        <a:bodyPr/>
        <a:lstStyle/>
        <a:p>
          <a:endParaRPr lang="en-US"/>
        </a:p>
      </dgm:t>
    </dgm:pt>
    <dgm:pt modelId="{E7EFB231-8ADF-4F5F-BF8C-2012D4764BB9}" type="sibTrans" cxnId="{693900A3-1E68-41BF-9CD9-E39003321D5D}">
      <dgm:prSet/>
      <dgm:spPr/>
      <dgm:t>
        <a:bodyPr/>
        <a:lstStyle/>
        <a:p>
          <a:endParaRPr lang="en-US"/>
        </a:p>
      </dgm:t>
    </dgm:pt>
    <dgm:pt modelId="{9FF70029-85A2-490C-A40F-A45970B51D20}">
      <dgm:prSet/>
      <dgm:spPr>
        <a:solidFill>
          <a:schemeClr val="bg1">
            <a:lumMod val="75000"/>
            <a:alpha val="90000"/>
          </a:schemeClr>
        </a:solidFill>
        <a:ln>
          <a:noFill/>
        </a:ln>
      </dgm:spPr>
      <dgm:t>
        <a:bodyPr/>
        <a:lstStyle/>
        <a:p>
          <a:r>
            <a:rPr lang="en-US" dirty="0" smtClean="0"/>
            <a:t>Time</a:t>
          </a:r>
          <a:endParaRPr lang="en-US" dirty="0"/>
        </a:p>
      </dgm:t>
    </dgm:pt>
    <dgm:pt modelId="{BF7B6BAB-1D39-4788-BFBE-767EBF926CC9}" type="parTrans" cxnId="{73B9D553-6E2A-44C0-A9D0-7AEA9FA6C41A}">
      <dgm:prSet/>
      <dgm:spPr/>
      <dgm:t>
        <a:bodyPr/>
        <a:lstStyle/>
        <a:p>
          <a:endParaRPr lang="en-US"/>
        </a:p>
      </dgm:t>
    </dgm:pt>
    <dgm:pt modelId="{2028A087-172F-4F2C-BC59-3C8E03C6D6AF}" type="sibTrans" cxnId="{73B9D553-6E2A-44C0-A9D0-7AEA9FA6C41A}">
      <dgm:prSet/>
      <dgm:spPr/>
      <dgm:t>
        <a:bodyPr/>
        <a:lstStyle/>
        <a:p>
          <a:endParaRPr lang="en-US"/>
        </a:p>
      </dgm:t>
    </dgm:pt>
    <dgm:pt modelId="{7F76158E-B0D0-4085-B9F0-75E2681A92DF}">
      <dgm:prSet/>
      <dgm:spPr>
        <a:solidFill>
          <a:schemeClr val="bg1">
            <a:lumMod val="75000"/>
            <a:alpha val="90000"/>
          </a:schemeClr>
        </a:solidFill>
        <a:ln>
          <a:noFill/>
        </a:ln>
      </dgm:spPr>
      <dgm:t>
        <a:bodyPr/>
        <a:lstStyle/>
        <a:p>
          <a:r>
            <a:rPr lang="en-US" dirty="0" smtClean="0"/>
            <a:t>More…</a:t>
          </a:r>
          <a:endParaRPr lang="en-US" dirty="0"/>
        </a:p>
      </dgm:t>
    </dgm:pt>
    <dgm:pt modelId="{01A92EDF-F124-4C38-AE32-EFA63A6B086C}" type="parTrans" cxnId="{7EB78481-571B-4B08-81D9-DEF269387F29}">
      <dgm:prSet/>
      <dgm:spPr/>
      <dgm:t>
        <a:bodyPr/>
        <a:lstStyle/>
        <a:p>
          <a:endParaRPr lang="en-US"/>
        </a:p>
      </dgm:t>
    </dgm:pt>
    <dgm:pt modelId="{6D5556D3-6407-4201-B013-DF79406999E6}" type="sibTrans" cxnId="{7EB78481-571B-4B08-81D9-DEF269387F29}">
      <dgm:prSet/>
      <dgm:spPr/>
      <dgm:t>
        <a:bodyPr/>
        <a:lstStyle/>
        <a:p>
          <a:endParaRPr lang="en-US"/>
        </a:p>
      </dgm:t>
    </dgm:pt>
    <dgm:pt modelId="{3E858F4F-9377-4C26-9861-52971EAD471A}">
      <dgm:prSet/>
      <dgm:spPr>
        <a:solidFill>
          <a:schemeClr val="bg1">
            <a:lumMod val="75000"/>
            <a:alpha val="90000"/>
          </a:schemeClr>
        </a:solidFill>
        <a:ln>
          <a:noFill/>
        </a:ln>
      </dgm:spPr>
      <dgm:t>
        <a:bodyPr/>
        <a:lstStyle/>
        <a:p>
          <a:r>
            <a:rPr lang="en-US" dirty="0" smtClean="0"/>
            <a:t>Amount</a:t>
          </a:r>
          <a:endParaRPr lang="en-US" dirty="0"/>
        </a:p>
      </dgm:t>
    </dgm:pt>
    <dgm:pt modelId="{F1174665-C057-492B-BBA1-2EBB4D026E17}" type="parTrans" cxnId="{5D710975-56E8-49AA-846A-7915D76D36E6}">
      <dgm:prSet/>
      <dgm:spPr/>
      <dgm:t>
        <a:bodyPr/>
        <a:lstStyle/>
        <a:p>
          <a:endParaRPr lang="en-US"/>
        </a:p>
      </dgm:t>
    </dgm:pt>
    <dgm:pt modelId="{EF535B75-80C4-4878-A955-5B6BEC098C72}" type="sibTrans" cxnId="{5D710975-56E8-49AA-846A-7915D76D36E6}">
      <dgm:prSet/>
      <dgm:spPr/>
      <dgm:t>
        <a:bodyPr/>
        <a:lstStyle/>
        <a:p>
          <a:endParaRPr lang="en-US"/>
        </a:p>
      </dgm:t>
    </dgm:pt>
    <dgm:pt modelId="{3184B8AC-588D-4662-9596-A911F51CBF92}">
      <dgm:prSet/>
      <dgm:spPr>
        <a:solidFill>
          <a:schemeClr val="bg1">
            <a:lumMod val="75000"/>
            <a:alpha val="90000"/>
          </a:schemeClr>
        </a:solidFill>
        <a:ln>
          <a:noFill/>
        </a:ln>
      </dgm:spPr>
      <dgm:t>
        <a:bodyPr/>
        <a:lstStyle/>
        <a:p>
          <a:r>
            <a:rPr lang="en-US" smtClean="0"/>
            <a:t>Time</a:t>
          </a:r>
          <a:endParaRPr lang="en-US" dirty="0"/>
        </a:p>
      </dgm:t>
    </dgm:pt>
    <dgm:pt modelId="{EE4B7590-F88D-4135-8879-59FCB590F94A}" type="parTrans" cxnId="{D4682F28-1190-470D-B94B-62973D83D8A5}">
      <dgm:prSet/>
      <dgm:spPr/>
      <dgm:t>
        <a:bodyPr/>
        <a:lstStyle/>
        <a:p>
          <a:endParaRPr lang="en-US"/>
        </a:p>
      </dgm:t>
    </dgm:pt>
    <dgm:pt modelId="{44B52157-8248-48DA-8C9D-129A6DF6AA5B}" type="sibTrans" cxnId="{D4682F28-1190-470D-B94B-62973D83D8A5}">
      <dgm:prSet/>
      <dgm:spPr/>
      <dgm:t>
        <a:bodyPr/>
        <a:lstStyle/>
        <a:p>
          <a:endParaRPr lang="en-US"/>
        </a:p>
      </dgm:t>
    </dgm:pt>
    <dgm:pt modelId="{2D572BE4-3EF8-42FC-94B6-09D575CE2DFD}">
      <dgm:prSet/>
      <dgm:spPr>
        <a:solidFill>
          <a:schemeClr val="bg1">
            <a:lumMod val="75000"/>
            <a:alpha val="90000"/>
          </a:schemeClr>
        </a:solidFill>
        <a:ln>
          <a:noFill/>
        </a:ln>
      </dgm:spPr>
      <dgm:t>
        <a:bodyPr/>
        <a:lstStyle/>
        <a:p>
          <a:r>
            <a:rPr lang="en-US" dirty="0" smtClean="0"/>
            <a:t>More…</a:t>
          </a:r>
          <a:endParaRPr lang="en-US" dirty="0"/>
        </a:p>
      </dgm:t>
    </dgm:pt>
    <dgm:pt modelId="{3E1596D2-6F3A-42EE-9FE3-85B3F09B2A61}" type="parTrans" cxnId="{C1B3021A-DCF9-4155-B58D-2588D8F1420F}">
      <dgm:prSet/>
      <dgm:spPr/>
      <dgm:t>
        <a:bodyPr/>
        <a:lstStyle/>
        <a:p>
          <a:endParaRPr lang="en-US"/>
        </a:p>
      </dgm:t>
    </dgm:pt>
    <dgm:pt modelId="{49812CB4-DBB8-4C9F-86AB-FA489F160A47}" type="sibTrans" cxnId="{C1B3021A-DCF9-4155-B58D-2588D8F1420F}">
      <dgm:prSet/>
      <dgm:spPr/>
      <dgm:t>
        <a:bodyPr/>
        <a:lstStyle/>
        <a:p>
          <a:endParaRPr lang="en-US"/>
        </a:p>
      </dgm:t>
    </dgm:pt>
    <dgm:pt modelId="{A60676B9-8DFE-4AC1-A29F-7C1354315820}" type="pres">
      <dgm:prSet presAssocID="{982F658F-F44A-4B5C-B25D-064F66B525F0}" presName="Name0" presStyleCnt="0">
        <dgm:presLayoutVars>
          <dgm:dir/>
          <dgm:animLvl val="lvl"/>
          <dgm:resizeHandles val="exact"/>
        </dgm:presLayoutVars>
      </dgm:prSet>
      <dgm:spPr/>
      <dgm:t>
        <a:bodyPr/>
        <a:lstStyle/>
        <a:p>
          <a:endParaRPr lang="en-US"/>
        </a:p>
      </dgm:t>
    </dgm:pt>
    <dgm:pt modelId="{6654A432-28BD-466E-AA08-48C7D1FDA9DB}" type="pres">
      <dgm:prSet presAssocID="{6384D842-3CCF-4048-91ED-82B14B870735}" presName="composite" presStyleCnt="0"/>
      <dgm:spPr/>
    </dgm:pt>
    <dgm:pt modelId="{464215A7-CA67-4DDD-B46D-43255C5CA0DB}" type="pres">
      <dgm:prSet presAssocID="{6384D842-3CCF-4048-91ED-82B14B870735}" presName="parTx" presStyleLbl="alignNode1" presStyleIdx="0" presStyleCnt="3">
        <dgm:presLayoutVars>
          <dgm:chMax val="0"/>
          <dgm:chPref val="0"/>
          <dgm:bulletEnabled val="1"/>
        </dgm:presLayoutVars>
      </dgm:prSet>
      <dgm:spPr/>
      <dgm:t>
        <a:bodyPr/>
        <a:lstStyle/>
        <a:p>
          <a:endParaRPr lang="en-US"/>
        </a:p>
      </dgm:t>
    </dgm:pt>
    <dgm:pt modelId="{D30E5F82-8236-4975-8B50-9359B2BF252D}" type="pres">
      <dgm:prSet presAssocID="{6384D842-3CCF-4048-91ED-82B14B870735}" presName="desTx" presStyleLbl="alignAccFollowNode1" presStyleIdx="0" presStyleCnt="3">
        <dgm:presLayoutVars>
          <dgm:bulletEnabled val="1"/>
        </dgm:presLayoutVars>
      </dgm:prSet>
      <dgm:spPr/>
      <dgm:t>
        <a:bodyPr/>
        <a:lstStyle/>
        <a:p>
          <a:endParaRPr lang="en-US"/>
        </a:p>
      </dgm:t>
    </dgm:pt>
    <dgm:pt modelId="{8F755211-BE40-449F-9820-88F1DAF36610}" type="pres">
      <dgm:prSet presAssocID="{7CA684C5-479C-4D3C-851B-C294622CC5D5}" presName="space" presStyleCnt="0"/>
      <dgm:spPr/>
    </dgm:pt>
    <dgm:pt modelId="{46B3E63B-7045-4871-8ACB-11D210EEAF45}" type="pres">
      <dgm:prSet presAssocID="{F7755A89-D9DA-45BA-9E75-022273E9B1AD}" presName="composite" presStyleCnt="0"/>
      <dgm:spPr/>
    </dgm:pt>
    <dgm:pt modelId="{629602F5-3B01-496E-8CBA-66773FA3F3A4}" type="pres">
      <dgm:prSet presAssocID="{F7755A89-D9DA-45BA-9E75-022273E9B1AD}" presName="parTx" presStyleLbl="alignNode1" presStyleIdx="1" presStyleCnt="3">
        <dgm:presLayoutVars>
          <dgm:chMax val="0"/>
          <dgm:chPref val="0"/>
          <dgm:bulletEnabled val="1"/>
        </dgm:presLayoutVars>
      </dgm:prSet>
      <dgm:spPr/>
      <dgm:t>
        <a:bodyPr/>
        <a:lstStyle/>
        <a:p>
          <a:endParaRPr lang="en-US"/>
        </a:p>
      </dgm:t>
    </dgm:pt>
    <dgm:pt modelId="{168A69B2-85BC-48C3-9CFD-8B2C83A980B5}" type="pres">
      <dgm:prSet presAssocID="{F7755A89-D9DA-45BA-9E75-022273E9B1AD}" presName="desTx" presStyleLbl="alignAccFollowNode1" presStyleIdx="1" presStyleCnt="3">
        <dgm:presLayoutVars>
          <dgm:bulletEnabled val="1"/>
        </dgm:presLayoutVars>
      </dgm:prSet>
      <dgm:spPr/>
      <dgm:t>
        <a:bodyPr/>
        <a:lstStyle/>
        <a:p>
          <a:endParaRPr lang="en-US"/>
        </a:p>
      </dgm:t>
    </dgm:pt>
    <dgm:pt modelId="{5CA31003-CCC2-40FF-918E-1237745FD763}" type="pres">
      <dgm:prSet presAssocID="{B9957461-784C-4A51-9BD4-428F802828BA}" presName="space" presStyleCnt="0"/>
      <dgm:spPr/>
    </dgm:pt>
    <dgm:pt modelId="{7B9E40AB-AC30-4D56-80FB-11BC94D0D2FF}" type="pres">
      <dgm:prSet presAssocID="{5610110D-B333-44F0-8EFC-553FBAC3F4C3}" presName="composite" presStyleCnt="0"/>
      <dgm:spPr/>
    </dgm:pt>
    <dgm:pt modelId="{73D813AD-AFA8-4E6E-95B9-AEF011AB68B6}" type="pres">
      <dgm:prSet presAssocID="{5610110D-B333-44F0-8EFC-553FBAC3F4C3}" presName="parTx" presStyleLbl="alignNode1" presStyleIdx="2" presStyleCnt="3">
        <dgm:presLayoutVars>
          <dgm:chMax val="0"/>
          <dgm:chPref val="0"/>
          <dgm:bulletEnabled val="1"/>
        </dgm:presLayoutVars>
      </dgm:prSet>
      <dgm:spPr/>
      <dgm:t>
        <a:bodyPr/>
        <a:lstStyle/>
        <a:p>
          <a:endParaRPr lang="en-US"/>
        </a:p>
      </dgm:t>
    </dgm:pt>
    <dgm:pt modelId="{83329682-886A-4909-A416-8471BF30797C}" type="pres">
      <dgm:prSet presAssocID="{5610110D-B333-44F0-8EFC-553FBAC3F4C3}" presName="desTx" presStyleLbl="alignAccFollowNode1" presStyleIdx="2" presStyleCnt="3">
        <dgm:presLayoutVars>
          <dgm:bulletEnabled val="1"/>
        </dgm:presLayoutVars>
      </dgm:prSet>
      <dgm:spPr/>
      <dgm:t>
        <a:bodyPr/>
        <a:lstStyle/>
        <a:p>
          <a:endParaRPr lang="en-US"/>
        </a:p>
      </dgm:t>
    </dgm:pt>
  </dgm:ptLst>
  <dgm:cxnLst>
    <dgm:cxn modelId="{D6CA2504-FBEF-4BE8-9CCD-7B1D371AEA2E}" type="presOf" srcId="{1B32AD3B-AD96-45A5-A145-1FDE5ACAEA38}" destId="{168A69B2-85BC-48C3-9CFD-8B2C83A980B5}" srcOrd="0" destOrd="1" presId="urn:microsoft.com/office/officeart/2005/8/layout/hList1"/>
    <dgm:cxn modelId="{8849BDA8-EE93-4FBE-987A-6F5CA6958808}" type="presOf" srcId="{5610110D-B333-44F0-8EFC-553FBAC3F4C3}" destId="{73D813AD-AFA8-4E6E-95B9-AEF011AB68B6}" srcOrd="0" destOrd="0" presId="urn:microsoft.com/office/officeart/2005/8/layout/hList1"/>
    <dgm:cxn modelId="{606E7014-BC74-4F0B-B61F-8DC83F279D14}" type="presOf" srcId="{F7755A89-D9DA-45BA-9E75-022273E9B1AD}" destId="{629602F5-3B01-496E-8CBA-66773FA3F3A4}" srcOrd="0" destOrd="0" presId="urn:microsoft.com/office/officeart/2005/8/layout/hList1"/>
    <dgm:cxn modelId="{D9961571-C240-4E69-AF54-3BC877667D57}" srcId="{982F658F-F44A-4B5C-B25D-064F66B525F0}" destId="{F7755A89-D9DA-45BA-9E75-022273E9B1AD}" srcOrd="1" destOrd="0" parTransId="{82BC1809-2AE4-4BCA-821D-F38830423AC4}" sibTransId="{B9957461-784C-4A51-9BD4-428F802828BA}"/>
    <dgm:cxn modelId="{24BDF357-F167-474C-B060-225202BBA86C}" type="presOf" srcId="{2D572BE4-3EF8-42FC-94B6-09D575CE2DFD}" destId="{83329682-886A-4909-A416-8471BF30797C}" srcOrd="0" destOrd="3" presId="urn:microsoft.com/office/officeart/2005/8/layout/hList1"/>
    <dgm:cxn modelId="{C1B3021A-DCF9-4155-B58D-2588D8F1420F}" srcId="{5610110D-B333-44F0-8EFC-553FBAC3F4C3}" destId="{2D572BE4-3EF8-42FC-94B6-09D575CE2DFD}" srcOrd="3" destOrd="0" parTransId="{3E1596D2-6F3A-42EE-9FE3-85B3F09B2A61}" sibTransId="{49812CB4-DBB8-4C9F-86AB-FA489F160A47}"/>
    <dgm:cxn modelId="{662E8ECD-B9EC-41DE-A237-732F49719959}" type="presOf" srcId="{7F76158E-B0D0-4085-B9F0-75E2681A92DF}" destId="{168A69B2-85BC-48C3-9CFD-8B2C83A980B5}" srcOrd="0" destOrd="3" presId="urn:microsoft.com/office/officeart/2005/8/layout/hList1"/>
    <dgm:cxn modelId="{FB69A6E2-AE1F-465C-92B1-ACB392545430}" srcId="{6384D842-3CCF-4048-91ED-82B14B870735}" destId="{F863A650-F9DA-4C22-ACD2-99F67A2735F6}" srcOrd="0" destOrd="0" parTransId="{D527C966-E672-49CF-93A7-51E1C0383D06}" sibTransId="{05673B22-155A-40FE-85D7-7F6B458CA994}"/>
    <dgm:cxn modelId="{CF7C1ED1-2047-42DC-85E8-3D834EB126BF}" srcId="{5610110D-B333-44F0-8EFC-553FBAC3F4C3}" destId="{F1050623-3E2F-4410-A963-37B0D4D1FE20}" srcOrd="0" destOrd="0" parTransId="{31686D9F-3338-457D-B995-1283486674BC}" sibTransId="{ADF60A52-7A13-42DB-B2FE-AC557953587E}"/>
    <dgm:cxn modelId="{6257B6D7-7A10-48B4-911C-F0FA41D9E1A6}" srcId="{6384D842-3CCF-4048-91ED-82B14B870735}" destId="{F7D3A128-3F57-41FF-83C4-C1787DB27155}" srcOrd="1" destOrd="0" parTransId="{83B3B798-9A61-4759-AB2C-9511ADB9DF99}" sibTransId="{D10F2E8B-9295-4813-BBAE-20C24CAEA533}"/>
    <dgm:cxn modelId="{CAD75D2C-6D33-4C2C-9F03-F4095DA383DF}" type="presOf" srcId="{3184B8AC-588D-4662-9596-A911F51CBF92}" destId="{83329682-886A-4909-A416-8471BF30797C}" srcOrd="0" destOrd="2" presId="urn:microsoft.com/office/officeart/2005/8/layout/hList1"/>
    <dgm:cxn modelId="{5D710975-56E8-49AA-846A-7915D76D36E6}" srcId="{5610110D-B333-44F0-8EFC-553FBAC3F4C3}" destId="{3E858F4F-9377-4C26-9861-52971EAD471A}" srcOrd="1" destOrd="0" parTransId="{F1174665-C057-492B-BBA1-2EBB4D026E17}" sibTransId="{EF535B75-80C4-4878-A955-5B6BEC098C72}"/>
    <dgm:cxn modelId="{CDB1B50E-EA3F-4581-9D87-03E7EF5EDB3F}" type="presOf" srcId="{F1050623-3E2F-4410-A963-37B0D4D1FE20}" destId="{83329682-886A-4909-A416-8471BF30797C}" srcOrd="0" destOrd="0" presId="urn:microsoft.com/office/officeart/2005/8/layout/hList1"/>
    <dgm:cxn modelId="{73B9D553-6E2A-44C0-A9D0-7AEA9FA6C41A}" srcId="{F7755A89-D9DA-45BA-9E75-022273E9B1AD}" destId="{9FF70029-85A2-490C-A40F-A45970B51D20}" srcOrd="2" destOrd="0" parTransId="{BF7B6BAB-1D39-4788-BFBE-767EBF926CC9}" sibTransId="{2028A087-172F-4F2C-BC59-3C8E03C6D6AF}"/>
    <dgm:cxn modelId="{DEA55FCD-4E5B-4C86-B6C2-5C01E94EF030}" srcId="{982F658F-F44A-4B5C-B25D-064F66B525F0}" destId="{6384D842-3CCF-4048-91ED-82B14B870735}" srcOrd="0" destOrd="0" parTransId="{A0924898-44A3-4EF5-BE31-6AE967B0E5B7}" sibTransId="{7CA684C5-479C-4D3C-851B-C294622CC5D5}"/>
    <dgm:cxn modelId="{612E18E9-495B-4A78-B5BD-8654CA2B2433}" srcId="{982F658F-F44A-4B5C-B25D-064F66B525F0}" destId="{5610110D-B333-44F0-8EFC-553FBAC3F4C3}" srcOrd="2" destOrd="0" parTransId="{46091F87-A8BC-4D93-BA70-C398CCBC5C7E}" sibTransId="{39DC6EF5-045F-40C2-909B-2111F46F3F4C}"/>
    <dgm:cxn modelId="{8ADA8A2E-3B5A-43F9-9D4F-A95ACD966104}" type="presOf" srcId="{D4021F23-3BEE-4AC2-AA2C-18AAD7BD4692}" destId="{D30E5F82-8236-4975-8B50-9359B2BF252D}" srcOrd="0" destOrd="3" presId="urn:microsoft.com/office/officeart/2005/8/layout/hList1"/>
    <dgm:cxn modelId="{9F6873A2-BACB-4428-AFD6-D72802239355}" type="presOf" srcId="{D407E081-ACA1-4587-A7D7-5DE2CDCD9964}" destId="{168A69B2-85BC-48C3-9CFD-8B2C83A980B5}" srcOrd="0" destOrd="0" presId="urn:microsoft.com/office/officeart/2005/8/layout/hList1"/>
    <dgm:cxn modelId="{0A004630-0123-45A8-B94B-32E9C6D74DAC}" srcId="{6384D842-3CCF-4048-91ED-82B14B870735}" destId="{D4021F23-3BEE-4AC2-AA2C-18AAD7BD4692}" srcOrd="3" destOrd="0" parTransId="{DAFB02E3-B256-4640-9354-AD69B234BB87}" sibTransId="{2A7389AC-DFFE-43FC-8628-8A5483D2CC7B}"/>
    <dgm:cxn modelId="{F283BC98-7ADB-48CB-8CEB-22393A4AF77A}" type="presOf" srcId="{F7D3A128-3F57-41FF-83C4-C1787DB27155}" destId="{D30E5F82-8236-4975-8B50-9359B2BF252D}" srcOrd="0" destOrd="1" presId="urn:microsoft.com/office/officeart/2005/8/layout/hList1"/>
    <dgm:cxn modelId="{7EB78481-571B-4B08-81D9-DEF269387F29}" srcId="{F7755A89-D9DA-45BA-9E75-022273E9B1AD}" destId="{7F76158E-B0D0-4085-B9F0-75E2681A92DF}" srcOrd="3" destOrd="0" parTransId="{01A92EDF-F124-4C38-AE32-EFA63A6B086C}" sibTransId="{6D5556D3-6407-4201-B013-DF79406999E6}"/>
    <dgm:cxn modelId="{A80C90BC-7E2A-438D-AE1A-5734251C6D44}" type="presOf" srcId="{982F658F-F44A-4B5C-B25D-064F66B525F0}" destId="{A60676B9-8DFE-4AC1-A29F-7C1354315820}" srcOrd="0" destOrd="0" presId="urn:microsoft.com/office/officeart/2005/8/layout/hList1"/>
    <dgm:cxn modelId="{CED6B9B9-2069-4CD0-BDFA-9FDC759EA3FF}" type="presOf" srcId="{6384D842-3CCF-4048-91ED-82B14B870735}" destId="{464215A7-CA67-4DDD-B46D-43255C5CA0DB}" srcOrd="0" destOrd="0" presId="urn:microsoft.com/office/officeart/2005/8/layout/hList1"/>
    <dgm:cxn modelId="{A72E4469-5472-4531-BB2B-ED3629D7CF5B}" srcId="{6384D842-3CCF-4048-91ED-82B14B870735}" destId="{0C04ADED-C788-4BB1-A02C-28F78D0BB922}" srcOrd="2" destOrd="0" parTransId="{7347CCD3-57E9-42CD-A637-223E0E4FAACA}" sibTransId="{4A3DB23A-A749-4041-B200-2BAE111964BF}"/>
    <dgm:cxn modelId="{08520682-D006-49B7-992A-4C50BA84ECAC}" type="presOf" srcId="{3E858F4F-9377-4C26-9861-52971EAD471A}" destId="{83329682-886A-4909-A416-8471BF30797C}" srcOrd="0" destOrd="1" presId="urn:microsoft.com/office/officeart/2005/8/layout/hList1"/>
    <dgm:cxn modelId="{D4682F28-1190-470D-B94B-62973D83D8A5}" srcId="{5610110D-B333-44F0-8EFC-553FBAC3F4C3}" destId="{3184B8AC-588D-4662-9596-A911F51CBF92}" srcOrd="2" destOrd="0" parTransId="{EE4B7590-F88D-4135-8879-59FCB590F94A}" sibTransId="{44B52157-8248-48DA-8C9D-129A6DF6AA5B}"/>
    <dgm:cxn modelId="{930E25F2-AE35-4714-B048-999C4CF053E1}" srcId="{F7755A89-D9DA-45BA-9E75-022273E9B1AD}" destId="{D407E081-ACA1-4587-A7D7-5DE2CDCD9964}" srcOrd="0" destOrd="0" parTransId="{70FBEFE0-985F-4B1B-A4CA-56367ACC61F2}" sibTransId="{6D07E44E-9C7C-4823-9BDE-FFF30C8CF6DE}"/>
    <dgm:cxn modelId="{BF49FDE8-E22C-47FA-B450-B4C6F8A8947F}" type="presOf" srcId="{9FF70029-85A2-490C-A40F-A45970B51D20}" destId="{168A69B2-85BC-48C3-9CFD-8B2C83A980B5}" srcOrd="0" destOrd="2" presId="urn:microsoft.com/office/officeart/2005/8/layout/hList1"/>
    <dgm:cxn modelId="{5A3C0F22-EFFD-45A0-A4F9-88ACC2D5482D}" type="presOf" srcId="{0C04ADED-C788-4BB1-A02C-28F78D0BB922}" destId="{D30E5F82-8236-4975-8B50-9359B2BF252D}" srcOrd="0" destOrd="2" presId="urn:microsoft.com/office/officeart/2005/8/layout/hList1"/>
    <dgm:cxn modelId="{693900A3-1E68-41BF-9CD9-E39003321D5D}" srcId="{F7755A89-D9DA-45BA-9E75-022273E9B1AD}" destId="{1B32AD3B-AD96-45A5-A145-1FDE5ACAEA38}" srcOrd="1" destOrd="0" parTransId="{5A201A14-58EC-4D26-8B4E-495B36693176}" sibTransId="{E7EFB231-8ADF-4F5F-BF8C-2012D4764BB9}"/>
    <dgm:cxn modelId="{9B712025-C393-4D21-AE9F-CB682262CD78}" type="presOf" srcId="{F863A650-F9DA-4C22-ACD2-99F67A2735F6}" destId="{D30E5F82-8236-4975-8B50-9359B2BF252D}" srcOrd="0" destOrd="0" presId="urn:microsoft.com/office/officeart/2005/8/layout/hList1"/>
    <dgm:cxn modelId="{847730AE-B0EC-44DD-B259-1D60CD4ABC82}" type="presParOf" srcId="{A60676B9-8DFE-4AC1-A29F-7C1354315820}" destId="{6654A432-28BD-466E-AA08-48C7D1FDA9DB}" srcOrd="0" destOrd="0" presId="urn:microsoft.com/office/officeart/2005/8/layout/hList1"/>
    <dgm:cxn modelId="{71CB21C9-462B-4033-B0FA-E29F5105A5A8}" type="presParOf" srcId="{6654A432-28BD-466E-AA08-48C7D1FDA9DB}" destId="{464215A7-CA67-4DDD-B46D-43255C5CA0DB}" srcOrd="0" destOrd="0" presId="urn:microsoft.com/office/officeart/2005/8/layout/hList1"/>
    <dgm:cxn modelId="{D808B0E0-8A8F-40DA-981F-2D0B315DD63A}" type="presParOf" srcId="{6654A432-28BD-466E-AA08-48C7D1FDA9DB}" destId="{D30E5F82-8236-4975-8B50-9359B2BF252D}" srcOrd="1" destOrd="0" presId="urn:microsoft.com/office/officeart/2005/8/layout/hList1"/>
    <dgm:cxn modelId="{790431BF-C988-43B4-9FE9-EFF0659319CC}" type="presParOf" srcId="{A60676B9-8DFE-4AC1-A29F-7C1354315820}" destId="{8F755211-BE40-449F-9820-88F1DAF36610}" srcOrd="1" destOrd="0" presId="urn:microsoft.com/office/officeart/2005/8/layout/hList1"/>
    <dgm:cxn modelId="{86320886-6B08-4123-BD02-F6C9BA02F388}" type="presParOf" srcId="{A60676B9-8DFE-4AC1-A29F-7C1354315820}" destId="{46B3E63B-7045-4871-8ACB-11D210EEAF45}" srcOrd="2" destOrd="0" presId="urn:microsoft.com/office/officeart/2005/8/layout/hList1"/>
    <dgm:cxn modelId="{93101A38-9419-4BF6-AB40-367D0330A8A9}" type="presParOf" srcId="{46B3E63B-7045-4871-8ACB-11D210EEAF45}" destId="{629602F5-3B01-496E-8CBA-66773FA3F3A4}" srcOrd="0" destOrd="0" presId="urn:microsoft.com/office/officeart/2005/8/layout/hList1"/>
    <dgm:cxn modelId="{AD3AB45E-BFC7-4BA0-AC1E-BA23C150A152}" type="presParOf" srcId="{46B3E63B-7045-4871-8ACB-11D210EEAF45}" destId="{168A69B2-85BC-48C3-9CFD-8B2C83A980B5}" srcOrd="1" destOrd="0" presId="urn:microsoft.com/office/officeart/2005/8/layout/hList1"/>
    <dgm:cxn modelId="{A8EB7882-66F6-49C2-870E-3F2C14FD7FA3}" type="presParOf" srcId="{A60676B9-8DFE-4AC1-A29F-7C1354315820}" destId="{5CA31003-CCC2-40FF-918E-1237745FD763}" srcOrd="3" destOrd="0" presId="urn:microsoft.com/office/officeart/2005/8/layout/hList1"/>
    <dgm:cxn modelId="{6E9BAD78-DC18-4426-AB8E-7BEF9D393FC4}" type="presParOf" srcId="{A60676B9-8DFE-4AC1-A29F-7C1354315820}" destId="{7B9E40AB-AC30-4D56-80FB-11BC94D0D2FF}" srcOrd="4" destOrd="0" presId="urn:microsoft.com/office/officeart/2005/8/layout/hList1"/>
    <dgm:cxn modelId="{FB89B68E-04B5-45CE-998B-A66772F258F1}" type="presParOf" srcId="{7B9E40AB-AC30-4D56-80FB-11BC94D0D2FF}" destId="{73D813AD-AFA8-4E6E-95B9-AEF011AB68B6}" srcOrd="0" destOrd="0" presId="urn:microsoft.com/office/officeart/2005/8/layout/hList1"/>
    <dgm:cxn modelId="{74CD9499-CB6C-4316-8F6C-F88EC55C9BC7}" type="presParOf" srcId="{7B9E40AB-AC30-4D56-80FB-11BC94D0D2FF}" destId="{83329682-886A-4909-A416-8471BF30797C}" srcOrd="1" destOrd="0" presId="urn:microsoft.com/office/officeart/2005/8/layout/h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692115-6FA9-4282-BD57-D89A30BC6568}"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38B6A0CC-9E3B-4EF9-9E41-C59A2944FEEF}">
      <dgm:prSet phldrT="[Text]"/>
      <dgm:spPr>
        <a:solidFill>
          <a:srgbClr val="FFC000"/>
        </a:solidFill>
        <a:ln>
          <a:noFill/>
        </a:ln>
      </dgm:spPr>
      <dgm:t>
        <a:bodyPr/>
        <a:lstStyle/>
        <a:p>
          <a:r>
            <a:rPr lang="en-US" dirty="0" smtClean="0">
              <a:solidFill>
                <a:schemeClr val="tx1"/>
              </a:solidFill>
            </a:rPr>
            <a:t>Publication</a:t>
          </a:r>
          <a:endParaRPr lang="en-US" dirty="0">
            <a:solidFill>
              <a:schemeClr val="tx1"/>
            </a:solidFill>
          </a:endParaRPr>
        </a:p>
      </dgm:t>
    </dgm:pt>
    <dgm:pt modelId="{5D9831C7-B853-48AF-BA81-22B4FB8B7C3B}" type="parTrans" cxnId="{A7C328CF-4107-48C5-9165-8404309F8DFE}">
      <dgm:prSet/>
      <dgm:spPr/>
      <dgm:t>
        <a:bodyPr/>
        <a:lstStyle/>
        <a:p>
          <a:endParaRPr lang="en-US"/>
        </a:p>
      </dgm:t>
    </dgm:pt>
    <dgm:pt modelId="{4A40720C-C940-4812-9DF7-3CD7775E10FA}" type="sibTrans" cxnId="{A7C328CF-4107-48C5-9165-8404309F8DFE}">
      <dgm:prSet/>
      <dgm:spPr/>
      <dgm:t>
        <a:bodyPr/>
        <a:lstStyle/>
        <a:p>
          <a:endParaRPr lang="en-US"/>
        </a:p>
      </dgm:t>
    </dgm:pt>
    <dgm:pt modelId="{705A4AAA-9FF4-4FE4-85FE-43DF7431F375}">
      <dgm:prSet phldrT="[Text]" custT="1"/>
      <dgm:spPr>
        <a:solidFill>
          <a:schemeClr val="bg1">
            <a:lumMod val="75000"/>
            <a:alpha val="90000"/>
          </a:schemeClr>
        </a:solidFill>
        <a:ln>
          <a:noFill/>
        </a:ln>
      </dgm:spPr>
      <dgm:t>
        <a:bodyPr/>
        <a:lstStyle/>
        <a:p>
          <a:r>
            <a:rPr lang="en-US" sz="1200" dirty="0" smtClean="0"/>
            <a:t>Papers</a:t>
          </a:r>
          <a:endParaRPr lang="en-US" sz="1200" dirty="0"/>
        </a:p>
      </dgm:t>
    </dgm:pt>
    <dgm:pt modelId="{6E2BDB2D-0701-4476-9A4D-7A04D52429DB}" type="parTrans" cxnId="{F5916C59-4971-47D9-B984-7F86468A7D90}">
      <dgm:prSet/>
      <dgm:spPr/>
      <dgm:t>
        <a:bodyPr/>
        <a:lstStyle/>
        <a:p>
          <a:endParaRPr lang="en-US"/>
        </a:p>
      </dgm:t>
    </dgm:pt>
    <dgm:pt modelId="{C75444A2-3E35-448D-8F5B-29162D378FFD}" type="sibTrans" cxnId="{F5916C59-4971-47D9-B984-7F86468A7D90}">
      <dgm:prSet/>
      <dgm:spPr/>
      <dgm:t>
        <a:bodyPr/>
        <a:lstStyle/>
        <a:p>
          <a:endParaRPr lang="en-US"/>
        </a:p>
      </dgm:t>
    </dgm:pt>
    <dgm:pt modelId="{18F67831-C021-4A9D-84C2-EEC4971643FB}">
      <dgm:prSet phldrT="[Text]" custT="1"/>
      <dgm:spPr>
        <a:solidFill>
          <a:schemeClr val="bg1">
            <a:lumMod val="75000"/>
            <a:alpha val="90000"/>
          </a:schemeClr>
        </a:solidFill>
        <a:ln>
          <a:noFill/>
        </a:ln>
      </dgm:spPr>
      <dgm:t>
        <a:bodyPr/>
        <a:lstStyle/>
        <a:p>
          <a:r>
            <a:rPr lang="en-US" sz="1200" dirty="0" smtClean="0"/>
            <a:t>Topics</a:t>
          </a:r>
          <a:endParaRPr lang="en-US" sz="1200" dirty="0"/>
        </a:p>
      </dgm:t>
    </dgm:pt>
    <dgm:pt modelId="{A151C1A5-9014-46E4-BAAA-A219610347BC}" type="parTrans" cxnId="{44198167-F3C2-470F-90E6-8F912ADB675E}">
      <dgm:prSet/>
      <dgm:spPr/>
      <dgm:t>
        <a:bodyPr/>
        <a:lstStyle/>
        <a:p>
          <a:endParaRPr lang="en-US"/>
        </a:p>
      </dgm:t>
    </dgm:pt>
    <dgm:pt modelId="{95F25436-8D47-40A0-8818-DF1D23400DC1}" type="sibTrans" cxnId="{44198167-F3C2-470F-90E6-8F912ADB675E}">
      <dgm:prSet/>
      <dgm:spPr/>
      <dgm:t>
        <a:bodyPr/>
        <a:lstStyle/>
        <a:p>
          <a:endParaRPr lang="en-US"/>
        </a:p>
      </dgm:t>
    </dgm:pt>
    <dgm:pt modelId="{E4AD9A37-C329-4857-9FFF-73404E9F33D3}">
      <dgm:prSet phldrT="[Text]"/>
      <dgm:spPr>
        <a:solidFill>
          <a:srgbClr val="FFC000"/>
        </a:solidFill>
        <a:ln>
          <a:noFill/>
        </a:ln>
      </dgm:spPr>
      <dgm:t>
        <a:bodyPr/>
        <a:lstStyle/>
        <a:p>
          <a:r>
            <a:rPr lang="en-US" dirty="0" smtClean="0">
              <a:solidFill>
                <a:schemeClr val="tx1"/>
              </a:solidFill>
            </a:rPr>
            <a:t>Citation</a:t>
          </a:r>
          <a:endParaRPr lang="en-US" dirty="0">
            <a:solidFill>
              <a:schemeClr val="tx1"/>
            </a:solidFill>
          </a:endParaRPr>
        </a:p>
      </dgm:t>
    </dgm:pt>
    <dgm:pt modelId="{24424FB8-DC6A-4ADC-A062-4CCC827A17AF}" type="parTrans" cxnId="{9A01847C-5BAD-4EC8-9346-4891DABE2015}">
      <dgm:prSet/>
      <dgm:spPr/>
      <dgm:t>
        <a:bodyPr/>
        <a:lstStyle/>
        <a:p>
          <a:endParaRPr lang="en-US"/>
        </a:p>
      </dgm:t>
    </dgm:pt>
    <dgm:pt modelId="{5FBC7FD8-EB4D-4A77-92C3-EEAB647DC668}" type="sibTrans" cxnId="{9A01847C-5BAD-4EC8-9346-4891DABE2015}">
      <dgm:prSet/>
      <dgm:spPr/>
      <dgm:t>
        <a:bodyPr/>
        <a:lstStyle/>
        <a:p>
          <a:endParaRPr lang="en-US"/>
        </a:p>
      </dgm:t>
    </dgm:pt>
    <dgm:pt modelId="{CEFFDE23-ABAE-495C-B008-446DE02F4C5F}">
      <dgm:prSet phldrT="[Text]"/>
      <dgm:spPr>
        <a:solidFill>
          <a:schemeClr val="bg1">
            <a:lumMod val="75000"/>
            <a:alpha val="90000"/>
          </a:schemeClr>
        </a:solidFill>
        <a:ln>
          <a:noFill/>
        </a:ln>
      </dgm:spPr>
      <dgm:t>
        <a:bodyPr/>
        <a:lstStyle/>
        <a:p>
          <a:r>
            <a:rPr lang="en-US" dirty="0" smtClean="0"/>
            <a:t>Cites</a:t>
          </a:r>
          <a:endParaRPr lang="en-US" dirty="0"/>
        </a:p>
      </dgm:t>
    </dgm:pt>
    <dgm:pt modelId="{37022D47-0D5A-403F-91FC-368B7D730832}" type="parTrans" cxnId="{830459F7-C206-48F7-823E-0D3A9E041D79}">
      <dgm:prSet/>
      <dgm:spPr/>
      <dgm:t>
        <a:bodyPr/>
        <a:lstStyle/>
        <a:p>
          <a:endParaRPr lang="en-US"/>
        </a:p>
      </dgm:t>
    </dgm:pt>
    <dgm:pt modelId="{497CA8C1-7F1A-4FC7-BE43-5D57808DD774}" type="sibTrans" cxnId="{830459F7-C206-48F7-823E-0D3A9E041D79}">
      <dgm:prSet/>
      <dgm:spPr/>
      <dgm:t>
        <a:bodyPr/>
        <a:lstStyle/>
        <a:p>
          <a:endParaRPr lang="en-US"/>
        </a:p>
      </dgm:t>
    </dgm:pt>
    <dgm:pt modelId="{6604F5EC-6E03-44CD-A979-AC74D345B225}">
      <dgm:prSet phldrT="[Text]"/>
      <dgm:spPr>
        <a:solidFill>
          <a:schemeClr val="bg1">
            <a:lumMod val="75000"/>
            <a:alpha val="90000"/>
          </a:schemeClr>
        </a:solidFill>
        <a:ln>
          <a:noFill/>
        </a:ln>
      </dgm:spPr>
      <dgm:t>
        <a:bodyPr/>
        <a:lstStyle/>
        <a:p>
          <a:endParaRPr lang="en-US" dirty="0"/>
        </a:p>
      </dgm:t>
    </dgm:pt>
    <dgm:pt modelId="{46E36F0B-17D4-4371-A7A6-5927E602E604}" type="parTrans" cxnId="{56A99585-DBE1-4006-A4B1-8FBF633EB9B3}">
      <dgm:prSet/>
      <dgm:spPr/>
      <dgm:t>
        <a:bodyPr/>
        <a:lstStyle/>
        <a:p>
          <a:endParaRPr lang="en-US"/>
        </a:p>
      </dgm:t>
    </dgm:pt>
    <dgm:pt modelId="{049D2069-4B8A-442C-BBCA-C9D0659E22D8}" type="sibTrans" cxnId="{56A99585-DBE1-4006-A4B1-8FBF633EB9B3}">
      <dgm:prSet/>
      <dgm:spPr/>
      <dgm:t>
        <a:bodyPr/>
        <a:lstStyle/>
        <a:p>
          <a:endParaRPr lang="en-US"/>
        </a:p>
      </dgm:t>
    </dgm:pt>
    <dgm:pt modelId="{F58E6D50-1626-487B-A649-9D2811BDBBD4}">
      <dgm:prSet phldrT="[Text]"/>
      <dgm:spPr>
        <a:solidFill>
          <a:srgbClr val="FFC000"/>
        </a:solidFill>
        <a:ln>
          <a:noFill/>
        </a:ln>
      </dgm:spPr>
      <dgm:t>
        <a:bodyPr/>
        <a:lstStyle/>
        <a:p>
          <a:r>
            <a:rPr lang="en-US" dirty="0" smtClean="0">
              <a:solidFill>
                <a:schemeClr val="tx1"/>
              </a:solidFill>
            </a:rPr>
            <a:t>Collaboration</a:t>
          </a:r>
          <a:endParaRPr lang="en-US" dirty="0">
            <a:solidFill>
              <a:schemeClr val="tx1"/>
            </a:solidFill>
          </a:endParaRPr>
        </a:p>
      </dgm:t>
    </dgm:pt>
    <dgm:pt modelId="{3DEB7470-07EB-488A-BE2B-242FBFC8A28D}" type="parTrans" cxnId="{5F0178D0-4466-4036-9694-B4CFE2A8CFFF}">
      <dgm:prSet/>
      <dgm:spPr/>
      <dgm:t>
        <a:bodyPr/>
        <a:lstStyle/>
        <a:p>
          <a:endParaRPr lang="en-US"/>
        </a:p>
      </dgm:t>
    </dgm:pt>
    <dgm:pt modelId="{B20814A5-C559-41BA-834B-0E6122F06E49}" type="sibTrans" cxnId="{5F0178D0-4466-4036-9694-B4CFE2A8CFFF}">
      <dgm:prSet/>
      <dgm:spPr/>
      <dgm:t>
        <a:bodyPr/>
        <a:lstStyle/>
        <a:p>
          <a:endParaRPr lang="en-US"/>
        </a:p>
      </dgm:t>
    </dgm:pt>
    <dgm:pt modelId="{D0BDBA4B-1C8C-470A-943A-C6A27AA9F669}">
      <dgm:prSet phldrT="[Text]" custT="1"/>
      <dgm:spPr>
        <a:solidFill>
          <a:schemeClr val="bg1">
            <a:lumMod val="75000"/>
            <a:alpha val="90000"/>
          </a:schemeClr>
        </a:solidFill>
        <a:ln>
          <a:noFill/>
        </a:ln>
      </dgm:spPr>
      <dgm:t>
        <a:bodyPr/>
        <a:lstStyle/>
        <a:p>
          <a:r>
            <a:rPr lang="en-US" sz="1200" dirty="0" smtClean="0"/>
            <a:t>Co-author</a:t>
          </a:r>
          <a:endParaRPr lang="en-US" sz="1200" dirty="0"/>
        </a:p>
      </dgm:t>
    </dgm:pt>
    <dgm:pt modelId="{92C09B79-ACB9-49F6-A1D0-AA49766BFB7B}" type="parTrans" cxnId="{303FED98-DBEF-40C1-AC55-18E8413AB0E5}">
      <dgm:prSet/>
      <dgm:spPr/>
      <dgm:t>
        <a:bodyPr/>
        <a:lstStyle/>
        <a:p>
          <a:endParaRPr lang="en-US"/>
        </a:p>
      </dgm:t>
    </dgm:pt>
    <dgm:pt modelId="{7B8AA036-0899-43FC-88AA-1153D7E0A7DD}" type="sibTrans" cxnId="{303FED98-DBEF-40C1-AC55-18E8413AB0E5}">
      <dgm:prSet/>
      <dgm:spPr/>
      <dgm:t>
        <a:bodyPr/>
        <a:lstStyle/>
        <a:p>
          <a:endParaRPr lang="en-US"/>
        </a:p>
      </dgm:t>
    </dgm:pt>
    <dgm:pt modelId="{893BDBB7-3813-4E2B-8C6E-73D904AAE32E}">
      <dgm:prSet phldrT="[Text]" custT="1"/>
      <dgm:spPr>
        <a:solidFill>
          <a:schemeClr val="bg1">
            <a:lumMod val="75000"/>
            <a:alpha val="90000"/>
          </a:schemeClr>
        </a:solidFill>
        <a:ln>
          <a:noFill/>
        </a:ln>
      </dgm:spPr>
      <dgm:t>
        <a:bodyPr/>
        <a:lstStyle/>
        <a:p>
          <a:r>
            <a:rPr lang="en-US" sz="1200" dirty="0" smtClean="0"/>
            <a:t>More….</a:t>
          </a:r>
          <a:endParaRPr lang="en-US" sz="1200" dirty="0"/>
        </a:p>
      </dgm:t>
    </dgm:pt>
    <dgm:pt modelId="{0D2110E9-3525-45DF-B1FA-F10DD5CE9DCD}" type="parTrans" cxnId="{19D8D21D-E9E0-4740-82E5-2CB72E7376CA}">
      <dgm:prSet/>
      <dgm:spPr/>
      <dgm:t>
        <a:bodyPr/>
        <a:lstStyle/>
        <a:p>
          <a:endParaRPr lang="en-US"/>
        </a:p>
      </dgm:t>
    </dgm:pt>
    <dgm:pt modelId="{AF56F767-C3AE-4A94-97BD-97AE33001180}" type="sibTrans" cxnId="{19D8D21D-E9E0-4740-82E5-2CB72E7376CA}">
      <dgm:prSet/>
      <dgm:spPr/>
      <dgm:t>
        <a:bodyPr/>
        <a:lstStyle/>
        <a:p>
          <a:endParaRPr lang="en-US"/>
        </a:p>
      </dgm:t>
    </dgm:pt>
    <dgm:pt modelId="{EB5D967A-E965-4BD4-AC5A-3DAD68931D16}">
      <dgm:prSet phldrT="[Text]" custT="1"/>
      <dgm:spPr>
        <a:solidFill>
          <a:schemeClr val="bg1">
            <a:lumMod val="75000"/>
            <a:alpha val="90000"/>
          </a:schemeClr>
        </a:solidFill>
        <a:ln>
          <a:noFill/>
        </a:ln>
      </dgm:spPr>
      <dgm:t>
        <a:bodyPr/>
        <a:lstStyle/>
        <a:p>
          <a:r>
            <a:rPr lang="en-US" sz="1200" dirty="0" smtClean="0"/>
            <a:t>Venue</a:t>
          </a:r>
          <a:endParaRPr lang="en-US" sz="1200" dirty="0"/>
        </a:p>
      </dgm:t>
    </dgm:pt>
    <dgm:pt modelId="{6D2978A5-EF6B-4A73-86D8-9C9B744E37C4}" type="parTrans" cxnId="{8EDD96B2-C9A1-4768-B000-1B19A9DD2685}">
      <dgm:prSet/>
      <dgm:spPr/>
      <dgm:t>
        <a:bodyPr/>
        <a:lstStyle/>
        <a:p>
          <a:endParaRPr lang="en-US"/>
        </a:p>
      </dgm:t>
    </dgm:pt>
    <dgm:pt modelId="{B36DDBFB-10F1-4AC5-9E17-2A083E05B330}" type="sibTrans" cxnId="{8EDD96B2-C9A1-4768-B000-1B19A9DD2685}">
      <dgm:prSet/>
      <dgm:spPr/>
      <dgm:t>
        <a:bodyPr/>
        <a:lstStyle/>
        <a:p>
          <a:endParaRPr lang="en-US"/>
        </a:p>
      </dgm:t>
    </dgm:pt>
    <dgm:pt modelId="{73FBC36D-9A23-47B1-A13B-7D3030FBF163}">
      <dgm:prSet phldrT="[Text]" custT="1"/>
      <dgm:spPr>
        <a:solidFill>
          <a:schemeClr val="bg1">
            <a:lumMod val="75000"/>
            <a:alpha val="90000"/>
          </a:schemeClr>
        </a:solidFill>
        <a:ln>
          <a:noFill/>
        </a:ln>
      </dgm:spPr>
      <dgm:t>
        <a:bodyPr/>
        <a:lstStyle/>
        <a:p>
          <a:r>
            <a:rPr lang="en-US" sz="1200" dirty="0" smtClean="0"/>
            <a:t>More….</a:t>
          </a:r>
          <a:endParaRPr lang="en-US" sz="1200" dirty="0"/>
        </a:p>
      </dgm:t>
    </dgm:pt>
    <dgm:pt modelId="{EF894E65-F89A-4581-8854-F17C6745D6EF}" type="parTrans" cxnId="{6FB8F649-6FAB-4735-A5CF-68413F15AFE2}">
      <dgm:prSet/>
      <dgm:spPr/>
      <dgm:t>
        <a:bodyPr/>
        <a:lstStyle/>
        <a:p>
          <a:endParaRPr lang="en-US"/>
        </a:p>
      </dgm:t>
    </dgm:pt>
    <dgm:pt modelId="{A50EBC94-CEDB-4400-BFF5-65D28EE11CB5}" type="sibTrans" cxnId="{6FB8F649-6FAB-4735-A5CF-68413F15AFE2}">
      <dgm:prSet/>
      <dgm:spPr/>
      <dgm:t>
        <a:bodyPr/>
        <a:lstStyle/>
        <a:p>
          <a:endParaRPr lang="en-US"/>
        </a:p>
      </dgm:t>
    </dgm:pt>
    <dgm:pt modelId="{7B826A5C-65C6-4EFC-81CB-4FDF9FA9396E}">
      <dgm:prSet phldrT="[Text]"/>
      <dgm:spPr>
        <a:solidFill>
          <a:schemeClr val="bg1">
            <a:lumMod val="75000"/>
            <a:alpha val="90000"/>
          </a:schemeClr>
        </a:solidFill>
        <a:ln>
          <a:noFill/>
        </a:ln>
      </dgm:spPr>
      <dgm:t>
        <a:bodyPr/>
        <a:lstStyle/>
        <a:p>
          <a:r>
            <a:rPr lang="en-US" dirty="0" smtClean="0"/>
            <a:t>References</a:t>
          </a:r>
          <a:endParaRPr lang="en-US" dirty="0"/>
        </a:p>
      </dgm:t>
    </dgm:pt>
    <dgm:pt modelId="{9DE6AECA-3B82-44BE-9F1B-71BB609DA859}" type="parTrans" cxnId="{E05CA34D-5595-4A0C-93F2-CB106DA8E8E9}">
      <dgm:prSet/>
      <dgm:spPr/>
      <dgm:t>
        <a:bodyPr/>
        <a:lstStyle/>
        <a:p>
          <a:endParaRPr lang="en-US"/>
        </a:p>
      </dgm:t>
    </dgm:pt>
    <dgm:pt modelId="{17A7A527-89FA-44FB-B104-381E8A5A7DDA}" type="sibTrans" cxnId="{E05CA34D-5595-4A0C-93F2-CB106DA8E8E9}">
      <dgm:prSet/>
      <dgm:spPr/>
      <dgm:t>
        <a:bodyPr/>
        <a:lstStyle/>
        <a:p>
          <a:endParaRPr lang="en-US"/>
        </a:p>
      </dgm:t>
    </dgm:pt>
    <dgm:pt modelId="{ABB28C48-1D21-4DAD-88A9-8C13EE21EE8E}">
      <dgm:prSet phldrT="[Text]"/>
      <dgm:spPr>
        <a:solidFill>
          <a:schemeClr val="bg1">
            <a:lumMod val="75000"/>
            <a:alpha val="90000"/>
          </a:schemeClr>
        </a:solidFill>
        <a:ln>
          <a:noFill/>
        </a:ln>
      </dgm:spPr>
      <dgm:t>
        <a:bodyPr/>
        <a:lstStyle/>
        <a:p>
          <a:endParaRPr lang="en-US" dirty="0"/>
        </a:p>
      </dgm:t>
    </dgm:pt>
    <dgm:pt modelId="{508366CB-903E-4268-AD95-ADE2B8C171EE}" type="parTrans" cxnId="{209D09C1-584D-47D4-B87E-65BD81005E84}">
      <dgm:prSet/>
      <dgm:spPr/>
      <dgm:t>
        <a:bodyPr/>
        <a:lstStyle/>
        <a:p>
          <a:endParaRPr lang="en-US"/>
        </a:p>
      </dgm:t>
    </dgm:pt>
    <dgm:pt modelId="{8A64DF8C-FB7A-4F86-8011-1646EC21BFE0}" type="sibTrans" cxnId="{209D09C1-584D-47D4-B87E-65BD81005E84}">
      <dgm:prSet/>
      <dgm:spPr/>
      <dgm:t>
        <a:bodyPr/>
        <a:lstStyle/>
        <a:p>
          <a:endParaRPr lang="en-US"/>
        </a:p>
      </dgm:t>
    </dgm:pt>
    <dgm:pt modelId="{CC26B640-9E4A-43E7-B8A6-577B5CBFDF91}">
      <dgm:prSet phldrT="[Text]"/>
      <dgm:spPr>
        <a:solidFill>
          <a:schemeClr val="bg1">
            <a:lumMod val="75000"/>
            <a:alpha val="90000"/>
          </a:schemeClr>
        </a:solidFill>
        <a:ln>
          <a:noFill/>
        </a:ln>
      </dgm:spPr>
      <dgm:t>
        <a:bodyPr/>
        <a:lstStyle/>
        <a:p>
          <a:r>
            <a:rPr lang="en-US" dirty="0" smtClean="0"/>
            <a:t>More…</a:t>
          </a:r>
          <a:endParaRPr lang="en-US" dirty="0"/>
        </a:p>
      </dgm:t>
    </dgm:pt>
    <dgm:pt modelId="{44B447AF-BC09-4A3C-922D-4F1075DF2526}" type="parTrans" cxnId="{C393DE4A-D3CE-441C-89E5-16F83DCC7593}">
      <dgm:prSet/>
      <dgm:spPr/>
      <dgm:t>
        <a:bodyPr/>
        <a:lstStyle/>
        <a:p>
          <a:endParaRPr lang="en-US"/>
        </a:p>
      </dgm:t>
    </dgm:pt>
    <dgm:pt modelId="{C6C2630A-9C4A-48EE-8FCA-8631291275E0}" type="sibTrans" cxnId="{C393DE4A-D3CE-441C-89E5-16F83DCC7593}">
      <dgm:prSet/>
      <dgm:spPr/>
      <dgm:t>
        <a:bodyPr/>
        <a:lstStyle/>
        <a:p>
          <a:endParaRPr lang="en-US"/>
        </a:p>
      </dgm:t>
    </dgm:pt>
    <dgm:pt modelId="{8EBAA0C6-B69B-4898-B677-D047D012A4F8}" type="pres">
      <dgm:prSet presAssocID="{82692115-6FA9-4282-BD57-D89A30BC6568}" presName="Name0" presStyleCnt="0">
        <dgm:presLayoutVars>
          <dgm:dir/>
          <dgm:animLvl val="lvl"/>
          <dgm:resizeHandles val="exact"/>
        </dgm:presLayoutVars>
      </dgm:prSet>
      <dgm:spPr/>
      <dgm:t>
        <a:bodyPr/>
        <a:lstStyle/>
        <a:p>
          <a:endParaRPr lang="en-US"/>
        </a:p>
      </dgm:t>
    </dgm:pt>
    <dgm:pt modelId="{FC54C0E9-59DA-4F0E-BE58-A2B405D306D2}" type="pres">
      <dgm:prSet presAssocID="{38B6A0CC-9E3B-4EF9-9E41-C59A2944FEEF}" presName="composite" presStyleCnt="0"/>
      <dgm:spPr/>
    </dgm:pt>
    <dgm:pt modelId="{56820CDF-EF0C-4358-8C73-54BE998AC446}" type="pres">
      <dgm:prSet presAssocID="{38B6A0CC-9E3B-4EF9-9E41-C59A2944FEEF}" presName="parTx" presStyleLbl="alignNode1" presStyleIdx="0" presStyleCnt="3">
        <dgm:presLayoutVars>
          <dgm:chMax val="0"/>
          <dgm:chPref val="0"/>
          <dgm:bulletEnabled val="1"/>
        </dgm:presLayoutVars>
      </dgm:prSet>
      <dgm:spPr/>
      <dgm:t>
        <a:bodyPr/>
        <a:lstStyle/>
        <a:p>
          <a:endParaRPr lang="en-US"/>
        </a:p>
      </dgm:t>
    </dgm:pt>
    <dgm:pt modelId="{792C2CAC-D2A4-4036-87D5-E885F6D61A47}" type="pres">
      <dgm:prSet presAssocID="{38B6A0CC-9E3B-4EF9-9E41-C59A2944FEEF}" presName="desTx" presStyleLbl="alignAccFollowNode1" presStyleIdx="0" presStyleCnt="3" custLinFactNeighborX="-103">
        <dgm:presLayoutVars>
          <dgm:bulletEnabled val="1"/>
        </dgm:presLayoutVars>
      </dgm:prSet>
      <dgm:spPr/>
      <dgm:t>
        <a:bodyPr/>
        <a:lstStyle/>
        <a:p>
          <a:endParaRPr lang="en-US"/>
        </a:p>
      </dgm:t>
    </dgm:pt>
    <dgm:pt modelId="{8C69A630-9333-4674-A02D-3CB2A9917D01}" type="pres">
      <dgm:prSet presAssocID="{4A40720C-C940-4812-9DF7-3CD7775E10FA}" presName="space" presStyleCnt="0"/>
      <dgm:spPr/>
    </dgm:pt>
    <dgm:pt modelId="{3D911EAC-2DE3-4B6E-8FFB-251815424A42}" type="pres">
      <dgm:prSet presAssocID="{E4AD9A37-C329-4857-9FFF-73404E9F33D3}" presName="composite" presStyleCnt="0"/>
      <dgm:spPr/>
    </dgm:pt>
    <dgm:pt modelId="{1EA33531-98AD-403B-A0F6-2E30BE2417DB}" type="pres">
      <dgm:prSet presAssocID="{E4AD9A37-C329-4857-9FFF-73404E9F33D3}" presName="parTx" presStyleLbl="alignNode1" presStyleIdx="1" presStyleCnt="3">
        <dgm:presLayoutVars>
          <dgm:chMax val="0"/>
          <dgm:chPref val="0"/>
          <dgm:bulletEnabled val="1"/>
        </dgm:presLayoutVars>
      </dgm:prSet>
      <dgm:spPr/>
      <dgm:t>
        <a:bodyPr/>
        <a:lstStyle/>
        <a:p>
          <a:endParaRPr lang="en-US"/>
        </a:p>
      </dgm:t>
    </dgm:pt>
    <dgm:pt modelId="{943C6FCC-2723-405B-AA90-FBB23A29342E}" type="pres">
      <dgm:prSet presAssocID="{E4AD9A37-C329-4857-9FFF-73404E9F33D3}" presName="desTx" presStyleLbl="alignAccFollowNode1" presStyleIdx="1" presStyleCnt="3">
        <dgm:presLayoutVars>
          <dgm:bulletEnabled val="1"/>
        </dgm:presLayoutVars>
      </dgm:prSet>
      <dgm:spPr/>
      <dgm:t>
        <a:bodyPr/>
        <a:lstStyle/>
        <a:p>
          <a:endParaRPr lang="en-US"/>
        </a:p>
      </dgm:t>
    </dgm:pt>
    <dgm:pt modelId="{4A031D57-823D-4A1C-A2E5-A5D711C54AB8}" type="pres">
      <dgm:prSet presAssocID="{5FBC7FD8-EB4D-4A77-92C3-EEAB647DC668}" presName="space" presStyleCnt="0"/>
      <dgm:spPr/>
    </dgm:pt>
    <dgm:pt modelId="{B2A38A26-FFEC-46A6-A5F7-F67E8E2CF96B}" type="pres">
      <dgm:prSet presAssocID="{F58E6D50-1626-487B-A649-9D2811BDBBD4}" presName="composite" presStyleCnt="0"/>
      <dgm:spPr/>
    </dgm:pt>
    <dgm:pt modelId="{B0237EFA-D532-4D9A-9B6A-28DDA0BF3257}" type="pres">
      <dgm:prSet presAssocID="{F58E6D50-1626-487B-A649-9D2811BDBBD4}" presName="parTx" presStyleLbl="alignNode1" presStyleIdx="2" presStyleCnt="3">
        <dgm:presLayoutVars>
          <dgm:chMax val="0"/>
          <dgm:chPref val="0"/>
          <dgm:bulletEnabled val="1"/>
        </dgm:presLayoutVars>
      </dgm:prSet>
      <dgm:spPr/>
      <dgm:t>
        <a:bodyPr/>
        <a:lstStyle/>
        <a:p>
          <a:endParaRPr lang="en-US"/>
        </a:p>
      </dgm:t>
    </dgm:pt>
    <dgm:pt modelId="{ADC0578B-6C66-4A70-B6D7-CDDF7136167A}" type="pres">
      <dgm:prSet presAssocID="{F58E6D50-1626-487B-A649-9D2811BDBBD4}" presName="desTx" presStyleLbl="alignAccFollowNode1" presStyleIdx="2" presStyleCnt="3">
        <dgm:presLayoutVars>
          <dgm:bulletEnabled val="1"/>
        </dgm:presLayoutVars>
      </dgm:prSet>
      <dgm:spPr/>
      <dgm:t>
        <a:bodyPr/>
        <a:lstStyle/>
        <a:p>
          <a:endParaRPr lang="en-US"/>
        </a:p>
      </dgm:t>
    </dgm:pt>
  </dgm:ptLst>
  <dgm:cxnLst>
    <dgm:cxn modelId="{E0394EAC-E68A-4435-9670-274449EA1E7F}" type="presOf" srcId="{ABB28C48-1D21-4DAD-88A9-8C13EE21EE8E}" destId="{943C6FCC-2723-405B-AA90-FBB23A29342E}" srcOrd="0" destOrd="3" presId="urn:microsoft.com/office/officeart/2005/8/layout/hList1"/>
    <dgm:cxn modelId="{A7C328CF-4107-48C5-9165-8404309F8DFE}" srcId="{82692115-6FA9-4282-BD57-D89A30BC6568}" destId="{38B6A0CC-9E3B-4EF9-9E41-C59A2944FEEF}" srcOrd="0" destOrd="0" parTransId="{5D9831C7-B853-48AF-BA81-22B4FB8B7C3B}" sibTransId="{4A40720C-C940-4812-9DF7-3CD7775E10FA}"/>
    <dgm:cxn modelId="{02FF8DB7-44C7-4B63-80A2-9D53D587757D}" type="presOf" srcId="{EB5D967A-E965-4BD4-AC5A-3DAD68931D16}" destId="{792C2CAC-D2A4-4036-87D5-E885F6D61A47}" srcOrd="0" destOrd="1" presId="urn:microsoft.com/office/officeart/2005/8/layout/hList1"/>
    <dgm:cxn modelId="{44198167-F3C2-470F-90E6-8F912ADB675E}" srcId="{38B6A0CC-9E3B-4EF9-9E41-C59A2944FEEF}" destId="{18F67831-C021-4A9D-84C2-EEC4971643FB}" srcOrd="2" destOrd="0" parTransId="{A151C1A5-9014-46E4-BAAA-A219610347BC}" sibTransId="{95F25436-8D47-40A0-8818-DF1D23400DC1}"/>
    <dgm:cxn modelId="{E05CA34D-5595-4A0C-93F2-CB106DA8E8E9}" srcId="{E4AD9A37-C329-4857-9FFF-73404E9F33D3}" destId="{7B826A5C-65C6-4EFC-81CB-4FDF9FA9396E}" srcOrd="1" destOrd="0" parTransId="{9DE6AECA-3B82-44BE-9F1B-71BB609DA859}" sibTransId="{17A7A527-89FA-44FB-B104-381E8A5A7DDA}"/>
    <dgm:cxn modelId="{DC974055-5BB8-46C9-83E2-F9480BBFBBA1}" type="presOf" srcId="{82692115-6FA9-4282-BD57-D89A30BC6568}" destId="{8EBAA0C6-B69B-4898-B677-D047D012A4F8}" srcOrd="0" destOrd="0" presId="urn:microsoft.com/office/officeart/2005/8/layout/hList1"/>
    <dgm:cxn modelId="{317BC0CD-EB81-4E72-988B-951D605A5BC7}" type="presOf" srcId="{6604F5EC-6E03-44CD-A979-AC74D345B225}" destId="{943C6FCC-2723-405B-AA90-FBB23A29342E}" srcOrd="0" destOrd="4" presId="urn:microsoft.com/office/officeart/2005/8/layout/hList1"/>
    <dgm:cxn modelId="{9A01847C-5BAD-4EC8-9346-4891DABE2015}" srcId="{82692115-6FA9-4282-BD57-D89A30BC6568}" destId="{E4AD9A37-C329-4857-9FFF-73404E9F33D3}" srcOrd="1" destOrd="0" parTransId="{24424FB8-DC6A-4ADC-A062-4CCC827A17AF}" sibTransId="{5FBC7FD8-EB4D-4A77-92C3-EEAB647DC668}"/>
    <dgm:cxn modelId="{B906C02C-9DD7-46EF-8643-17D9D6F976E5}" type="presOf" srcId="{7B826A5C-65C6-4EFC-81CB-4FDF9FA9396E}" destId="{943C6FCC-2723-405B-AA90-FBB23A29342E}" srcOrd="0" destOrd="1" presId="urn:microsoft.com/office/officeart/2005/8/layout/hList1"/>
    <dgm:cxn modelId="{8EDD96B2-C9A1-4768-B000-1B19A9DD2685}" srcId="{38B6A0CC-9E3B-4EF9-9E41-C59A2944FEEF}" destId="{EB5D967A-E965-4BD4-AC5A-3DAD68931D16}" srcOrd="1" destOrd="0" parTransId="{6D2978A5-EF6B-4A73-86D8-9C9B744E37C4}" sibTransId="{B36DDBFB-10F1-4AC5-9E17-2A083E05B330}"/>
    <dgm:cxn modelId="{19D8D21D-E9E0-4740-82E5-2CB72E7376CA}" srcId="{F58E6D50-1626-487B-A649-9D2811BDBBD4}" destId="{893BDBB7-3813-4E2B-8C6E-73D904AAE32E}" srcOrd="1" destOrd="0" parTransId="{0D2110E9-3525-45DF-B1FA-F10DD5CE9DCD}" sibTransId="{AF56F767-C3AE-4A94-97BD-97AE33001180}"/>
    <dgm:cxn modelId="{37D8DA9D-8B38-46FC-93E2-14969A261D6B}" type="presOf" srcId="{73FBC36D-9A23-47B1-A13B-7D3030FBF163}" destId="{792C2CAC-D2A4-4036-87D5-E885F6D61A47}" srcOrd="0" destOrd="3" presId="urn:microsoft.com/office/officeart/2005/8/layout/hList1"/>
    <dgm:cxn modelId="{27571DD4-E24F-4F9F-9E24-3C29C67E3395}" type="presOf" srcId="{CC26B640-9E4A-43E7-B8A6-577B5CBFDF91}" destId="{943C6FCC-2723-405B-AA90-FBB23A29342E}" srcOrd="0" destOrd="2" presId="urn:microsoft.com/office/officeart/2005/8/layout/hList1"/>
    <dgm:cxn modelId="{303FED98-DBEF-40C1-AC55-18E8413AB0E5}" srcId="{F58E6D50-1626-487B-A649-9D2811BDBBD4}" destId="{D0BDBA4B-1C8C-470A-943A-C6A27AA9F669}" srcOrd="0" destOrd="0" parTransId="{92C09B79-ACB9-49F6-A1D0-AA49766BFB7B}" sibTransId="{7B8AA036-0899-43FC-88AA-1153D7E0A7DD}"/>
    <dgm:cxn modelId="{D4D0B601-B7BF-4851-AE88-E7095829CA23}" type="presOf" srcId="{D0BDBA4B-1C8C-470A-943A-C6A27AA9F669}" destId="{ADC0578B-6C66-4A70-B6D7-CDDF7136167A}" srcOrd="0" destOrd="0" presId="urn:microsoft.com/office/officeart/2005/8/layout/hList1"/>
    <dgm:cxn modelId="{478D7356-DD1B-4906-826B-298AE4F85ECF}" type="presOf" srcId="{38B6A0CC-9E3B-4EF9-9E41-C59A2944FEEF}" destId="{56820CDF-EF0C-4358-8C73-54BE998AC446}" srcOrd="0" destOrd="0" presId="urn:microsoft.com/office/officeart/2005/8/layout/hList1"/>
    <dgm:cxn modelId="{60CCD591-156A-473A-A438-AE1FDDAA8B0D}" type="presOf" srcId="{705A4AAA-9FF4-4FE4-85FE-43DF7431F375}" destId="{792C2CAC-D2A4-4036-87D5-E885F6D61A47}" srcOrd="0" destOrd="0" presId="urn:microsoft.com/office/officeart/2005/8/layout/hList1"/>
    <dgm:cxn modelId="{830459F7-C206-48F7-823E-0D3A9E041D79}" srcId="{E4AD9A37-C329-4857-9FFF-73404E9F33D3}" destId="{CEFFDE23-ABAE-495C-B008-446DE02F4C5F}" srcOrd="0" destOrd="0" parTransId="{37022D47-0D5A-403F-91FC-368B7D730832}" sibTransId="{497CA8C1-7F1A-4FC7-BE43-5D57808DD774}"/>
    <dgm:cxn modelId="{DFC66AC7-91EB-469D-91A3-4FC1137F00FF}" type="presOf" srcId="{18F67831-C021-4A9D-84C2-EEC4971643FB}" destId="{792C2CAC-D2A4-4036-87D5-E885F6D61A47}" srcOrd="0" destOrd="2" presId="urn:microsoft.com/office/officeart/2005/8/layout/hList1"/>
    <dgm:cxn modelId="{5F0178D0-4466-4036-9694-B4CFE2A8CFFF}" srcId="{82692115-6FA9-4282-BD57-D89A30BC6568}" destId="{F58E6D50-1626-487B-A649-9D2811BDBBD4}" srcOrd="2" destOrd="0" parTransId="{3DEB7470-07EB-488A-BE2B-242FBFC8A28D}" sibTransId="{B20814A5-C559-41BA-834B-0E6122F06E49}"/>
    <dgm:cxn modelId="{6FB8F649-6FAB-4735-A5CF-68413F15AFE2}" srcId="{38B6A0CC-9E3B-4EF9-9E41-C59A2944FEEF}" destId="{73FBC36D-9A23-47B1-A13B-7D3030FBF163}" srcOrd="3" destOrd="0" parTransId="{EF894E65-F89A-4581-8854-F17C6745D6EF}" sibTransId="{A50EBC94-CEDB-4400-BFF5-65D28EE11CB5}"/>
    <dgm:cxn modelId="{209D09C1-584D-47D4-B87E-65BD81005E84}" srcId="{E4AD9A37-C329-4857-9FFF-73404E9F33D3}" destId="{ABB28C48-1D21-4DAD-88A9-8C13EE21EE8E}" srcOrd="3" destOrd="0" parTransId="{508366CB-903E-4268-AD95-ADE2B8C171EE}" sibTransId="{8A64DF8C-FB7A-4F86-8011-1646EC21BFE0}"/>
    <dgm:cxn modelId="{269EC60E-18EE-4AE5-8486-9B4B254E6270}" type="presOf" srcId="{CEFFDE23-ABAE-495C-B008-446DE02F4C5F}" destId="{943C6FCC-2723-405B-AA90-FBB23A29342E}" srcOrd="0" destOrd="0" presId="urn:microsoft.com/office/officeart/2005/8/layout/hList1"/>
    <dgm:cxn modelId="{CF268FE8-2592-4B42-B2E4-E7ADB1CBC002}" type="presOf" srcId="{F58E6D50-1626-487B-A649-9D2811BDBBD4}" destId="{B0237EFA-D532-4D9A-9B6A-28DDA0BF3257}" srcOrd="0" destOrd="0" presId="urn:microsoft.com/office/officeart/2005/8/layout/hList1"/>
    <dgm:cxn modelId="{1648E4A2-DE9A-4972-B72B-2FB29EEFB5A7}" type="presOf" srcId="{893BDBB7-3813-4E2B-8C6E-73D904AAE32E}" destId="{ADC0578B-6C66-4A70-B6D7-CDDF7136167A}" srcOrd="0" destOrd="1" presId="urn:microsoft.com/office/officeart/2005/8/layout/hList1"/>
    <dgm:cxn modelId="{C393DE4A-D3CE-441C-89E5-16F83DCC7593}" srcId="{E4AD9A37-C329-4857-9FFF-73404E9F33D3}" destId="{CC26B640-9E4A-43E7-B8A6-577B5CBFDF91}" srcOrd="2" destOrd="0" parTransId="{44B447AF-BC09-4A3C-922D-4F1075DF2526}" sibTransId="{C6C2630A-9C4A-48EE-8FCA-8631291275E0}"/>
    <dgm:cxn modelId="{2579245C-D0F5-4A90-8061-7DFD4A00CE51}" type="presOf" srcId="{E4AD9A37-C329-4857-9FFF-73404E9F33D3}" destId="{1EA33531-98AD-403B-A0F6-2E30BE2417DB}" srcOrd="0" destOrd="0" presId="urn:microsoft.com/office/officeart/2005/8/layout/hList1"/>
    <dgm:cxn modelId="{56A99585-DBE1-4006-A4B1-8FBF633EB9B3}" srcId="{E4AD9A37-C329-4857-9FFF-73404E9F33D3}" destId="{6604F5EC-6E03-44CD-A979-AC74D345B225}" srcOrd="4" destOrd="0" parTransId="{46E36F0B-17D4-4371-A7A6-5927E602E604}" sibTransId="{049D2069-4B8A-442C-BBCA-C9D0659E22D8}"/>
    <dgm:cxn modelId="{F5916C59-4971-47D9-B984-7F86468A7D90}" srcId="{38B6A0CC-9E3B-4EF9-9E41-C59A2944FEEF}" destId="{705A4AAA-9FF4-4FE4-85FE-43DF7431F375}" srcOrd="0" destOrd="0" parTransId="{6E2BDB2D-0701-4476-9A4D-7A04D52429DB}" sibTransId="{C75444A2-3E35-448D-8F5B-29162D378FFD}"/>
    <dgm:cxn modelId="{BCEE883B-9D54-4973-95A7-D4922BCBDF39}" type="presParOf" srcId="{8EBAA0C6-B69B-4898-B677-D047D012A4F8}" destId="{FC54C0E9-59DA-4F0E-BE58-A2B405D306D2}" srcOrd="0" destOrd="0" presId="urn:microsoft.com/office/officeart/2005/8/layout/hList1"/>
    <dgm:cxn modelId="{E70A2F75-DEC3-48A6-B581-C8050AC38D49}" type="presParOf" srcId="{FC54C0E9-59DA-4F0E-BE58-A2B405D306D2}" destId="{56820CDF-EF0C-4358-8C73-54BE998AC446}" srcOrd="0" destOrd="0" presId="urn:microsoft.com/office/officeart/2005/8/layout/hList1"/>
    <dgm:cxn modelId="{5C2C7DD8-7084-4539-B704-DE19080FF9C1}" type="presParOf" srcId="{FC54C0E9-59DA-4F0E-BE58-A2B405D306D2}" destId="{792C2CAC-D2A4-4036-87D5-E885F6D61A47}" srcOrd="1" destOrd="0" presId="urn:microsoft.com/office/officeart/2005/8/layout/hList1"/>
    <dgm:cxn modelId="{594930F9-D265-4694-A420-816E31CDAAF7}" type="presParOf" srcId="{8EBAA0C6-B69B-4898-B677-D047D012A4F8}" destId="{8C69A630-9333-4674-A02D-3CB2A9917D01}" srcOrd="1" destOrd="0" presId="urn:microsoft.com/office/officeart/2005/8/layout/hList1"/>
    <dgm:cxn modelId="{E6F9967C-7B0D-47FA-843B-1564C38E6BC5}" type="presParOf" srcId="{8EBAA0C6-B69B-4898-B677-D047D012A4F8}" destId="{3D911EAC-2DE3-4B6E-8FFB-251815424A42}" srcOrd="2" destOrd="0" presId="urn:microsoft.com/office/officeart/2005/8/layout/hList1"/>
    <dgm:cxn modelId="{9BB5333C-4CE7-49FC-860E-6873D461E892}" type="presParOf" srcId="{3D911EAC-2DE3-4B6E-8FFB-251815424A42}" destId="{1EA33531-98AD-403B-A0F6-2E30BE2417DB}" srcOrd="0" destOrd="0" presId="urn:microsoft.com/office/officeart/2005/8/layout/hList1"/>
    <dgm:cxn modelId="{4518BBE3-FE23-406E-8E3F-1606C5205552}" type="presParOf" srcId="{3D911EAC-2DE3-4B6E-8FFB-251815424A42}" destId="{943C6FCC-2723-405B-AA90-FBB23A29342E}" srcOrd="1" destOrd="0" presId="urn:microsoft.com/office/officeart/2005/8/layout/hList1"/>
    <dgm:cxn modelId="{41BD8464-8BA4-43F7-8386-F88B6C149CAE}" type="presParOf" srcId="{8EBAA0C6-B69B-4898-B677-D047D012A4F8}" destId="{4A031D57-823D-4A1C-A2E5-A5D711C54AB8}" srcOrd="3" destOrd="0" presId="urn:microsoft.com/office/officeart/2005/8/layout/hList1"/>
    <dgm:cxn modelId="{AACBB9DA-9617-4E62-A7BD-AB359EF40236}" type="presParOf" srcId="{8EBAA0C6-B69B-4898-B677-D047D012A4F8}" destId="{B2A38A26-FFEC-46A6-A5F7-F67E8E2CF96B}" srcOrd="4" destOrd="0" presId="urn:microsoft.com/office/officeart/2005/8/layout/hList1"/>
    <dgm:cxn modelId="{7A9B3376-EEB7-45EF-A41B-28AE85F13098}" type="presParOf" srcId="{B2A38A26-FFEC-46A6-A5F7-F67E8E2CF96B}" destId="{B0237EFA-D532-4D9A-9B6A-28DDA0BF3257}" srcOrd="0" destOrd="0" presId="urn:microsoft.com/office/officeart/2005/8/layout/hList1"/>
    <dgm:cxn modelId="{6A9072C7-63CB-46F2-A7CC-70DC89C0A3E3}" type="presParOf" srcId="{B2A38A26-FFEC-46A6-A5F7-F67E8E2CF96B}" destId="{ADC0578B-6C66-4A70-B6D7-CDDF7136167A}" srcOrd="1" destOrd="0" presId="urn:microsoft.com/office/officeart/2005/8/layout/hList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2F658F-F44A-4B5C-B25D-064F66B525F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6384D842-3CCF-4048-91ED-82B14B870735}">
      <dgm:prSet phldrT="[Text]"/>
      <dgm:spPr>
        <a:solidFill>
          <a:srgbClr val="FFC000"/>
        </a:solidFill>
        <a:ln>
          <a:noFill/>
        </a:ln>
      </dgm:spPr>
      <dgm:t>
        <a:bodyPr/>
        <a:lstStyle/>
        <a:p>
          <a:r>
            <a:rPr lang="en-US" dirty="0" smtClean="0">
              <a:solidFill>
                <a:schemeClr val="tx1"/>
              </a:solidFill>
            </a:rPr>
            <a:t>SNS</a:t>
          </a:r>
          <a:endParaRPr lang="en-US" dirty="0">
            <a:solidFill>
              <a:schemeClr val="tx1"/>
            </a:solidFill>
          </a:endParaRPr>
        </a:p>
      </dgm:t>
    </dgm:pt>
    <dgm:pt modelId="{A0924898-44A3-4EF5-BE31-6AE967B0E5B7}" type="parTrans" cxnId="{DEA55FCD-4E5B-4C86-B6C2-5C01E94EF030}">
      <dgm:prSet/>
      <dgm:spPr/>
      <dgm:t>
        <a:bodyPr/>
        <a:lstStyle/>
        <a:p>
          <a:endParaRPr lang="en-US"/>
        </a:p>
      </dgm:t>
    </dgm:pt>
    <dgm:pt modelId="{7CA684C5-479C-4D3C-851B-C294622CC5D5}" type="sibTrans" cxnId="{DEA55FCD-4E5B-4C86-B6C2-5C01E94EF030}">
      <dgm:prSet/>
      <dgm:spPr/>
      <dgm:t>
        <a:bodyPr/>
        <a:lstStyle/>
        <a:p>
          <a:endParaRPr lang="en-US"/>
        </a:p>
      </dgm:t>
    </dgm:pt>
    <dgm:pt modelId="{F863A650-F9DA-4C22-ACD2-99F67A2735F6}">
      <dgm:prSet phldrT="[Text]"/>
      <dgm:spPr>
        <a:solidFill>
          <a:schemeClr val="bg1">
            <a:lumMod val="75000"/>
            <a:alpha val="90000"/>
          </a:schemeClr>
        </a:solidFill>
        <a:ln>
          <a:noFill/>
        </a:ln>
      </dgm:spPr>
      <dgm:t>
        <a:bodyPr/>
        <a:lstStyle/>
        <a:p>
          <a:r>
            <a:rPr lang="en-US" dirty="0" smtClean="0"/>
            <a:t>Twitter</a:t>
          </a:r>
          <a:endParaRPr lang="en-US" dirty="0"/>
        </a:p>
      </dgm:t>
    </dgm:pt>
    <dgm:pt modelId="{D527C966-E672-49CF-93A7-51E1C0383D06}" type="parTrans" cxnId="{FB69A6E2-AE1F-465C-92B1-ACB392545430}">
      <dgm:prSet/>
      <dgm:spPr/>
      <dgm:t>
        <a:bodyPr/>
        <a:lstStyle/>
        <a:p>
          <a:endParaRPr lang="en-US"/>
        </a:p>
      </dgm:t>
    </dgm:pt>
    <dgm:pt modelId="{05673B22-155A-40FE-85D7-7F6B458CA994}" type="sibTrans" cxnId="{FB69A6E2-AE1F-465C-92B1-ACB392545430}">
      <dgm:prSet/>
      <dgm:spPr/>
      <dgm:t>
        <a:bodyPr/>
        <a:lstStyle/>
        <a:p>
          <a:endParaRPr lang="en-US"/>
        </a:p>
      </dgm:t>
    </dgm:pt>
    <dgm:pt modelId="{F7D3A128-3F57-41FF-83C4-C1787DB27155}">
      <dgm:prSet phldrT="[Text]"/>
      <dgm:spPr>
        <a:solidFill>
          <a:schemeClr val="bg1">
            <a:lumMod val="75000"/>
            <a:alpha val="90000"/>
          </a:schemeClr>
        </a:solidFill>
        <a:ln>
          <a:noFill/>
        </a:ln>
      </dgm:spPr>
      <dgm:t>
        <a:bodyPr/>
        <a:lstStyle/>
        <a:p>
          <a:r>
            <a:rPr lang="en-US" dirty="0" smtClean="0"/>
            <a:t>Facebook</a:t>
          </a:r>
          <a:endParaRPr lang="en-US" dirty="0"/>
        </a:p>
      </dgm:t>
    </dgm:pt>
    <dgm:pt modelId="{83B3B798-9A61-4759-AB2C-9511ADB9DF99}" type="parTrans" cxnId="{6257B6D7-7A10-48B4-911C-F0FA41D9E1A6}">
      <dgm:prSet/>
      <dgm:spPr/>
      <dgm:t>
        <a:bodyPr/>
        <a:lstStyle/>
        <a:p>
          <a:endParaRPr lang="en-US"/>
        </a:p>
      </dgm:t>
    </dgm:pt>
    <dgm:pt modelId="{D10F2E8B-9295-4813-BBAE-20C24CAEA533}" type="sibTrans" cxnId="{6257B6D7-7A10-48B4-911C-F0FA41D9E1A6}">
      <dgm:prSet/>
      <dgm:spPr/>
      <dgm:t>
        <a:bodyPr/>
        <a:lstStyle/>
        <a:p>
          <a:endParaRPr lang="en-US"/>
        </a:p>
      </dgm:t>
    </dgm:pt>
    <dgm:pt modelId="{F7755A89-D9DA-45BA-9E75-022273E9B1AD}">
      <dgm:prSet phldrT="[Text]"/>
      <dgm:spPr>
        <a:solidFill>
          <a:srgbClr val="FFC000"/>
        </a:solidFill>
        <a:ln>
          <a:noFill/>
        </a:ln>
      </dgm:spPr>
      <dgm:t>
        <a:bodyPr/>
        <a:lstStyle/>
        <a:p>
          <a:r>
            <a:rPr lang="en-US" dirty="0" smtClean="0">
              <a:solidFill>
                <a:schemeClr val="tx1"/>
              </a:solidFill>
            </a:rPr>
            <a:t>Ref. Man.</a:t>
          </a:r>
          <a:endParaRPr lang="en-US" dirty="0">
            <a:solidFill>
              <a:schemeClr val="tx1"/>
            </a:solidFill>
          </a:endParaRPr>
        </a:p>
      </dgm:t>
    </dgm:pt>
    <dgm:pt modelId="{82BC1809-2AE4-4BCA-821D-F38830423AC4}" type="parTrans" cxnId="{D9961571-C240-4E69-AF54-3BC877667D57}">
      <dgm:prSet/>
      <dgm:spPr/>
      <dgm:t>
        <a:bodyPr/>
        <a:lstStyle/>
        <a:p>
          <a:endParaRPr lang="en-US"/>
        </a:p>
      </dgm:t>
    </dgm:pt>
    <dgm:pt modelId="{B9957461-784C-4A51-9BD4-428F802828BA}" type="sibTrans" cxnId="{D9961571-C240-4E69-AF54-3BC877667D57}">
      <dgm:prSet/>
      <dgm:spPr/>
      <dgm:t>
        <a:bodyPr/>
        <a:lstStyle/>
        <a:p>
          <a:endParaRPr lang="en-US"/>
        </a:p>
      </dgm:t>
    </dgm:pt>
    <dgm:pt modelId="{D407E081-ACA1-4587-A7D7-5DE2CDCD9964}">
      <dgm:prSet phldrT="[Text]"/>
      <dgm:spPr>
        <a:solidFill>
          <a:schemeClr val="bg1">
            <a:lumMod val="75000"/>
            <a:alpha val="90000"/>
          </a:schemeClr>
        </a:solidFill>
        <a:ln>
          <a:noFill/>
        </a:ln>
      </dgm:spPr>
      <dgm:t>
        <a:bodyPr/>
        <a:lstStyle/>
        <a:p>
          <a:r>
            <a:rPr lang="en-US" dirty="0" err="1" smtClean="0"/>
            <a:t>Mendeley</a:t>
          </a:r>
          <a:endParaRPr lang="en-US" dirty="0"/>
        </a:p>
      </dgm:t>
    </dgm:pt>
    <dgm:pt modelId="{70FBEFE0-985F-4B1B-A4CA-56367ACC61F2}" type="parTrans" cxnId="{930E25F2-AE35-4714-B048-999C4CF053E1}">
      <dgm:prSet/>
      <dgm:spPr/>
      <dgm:t>
        <a:bodyPr/>
        <a:lstStyle/>
        <a:p>
          <a:endParaRPr lang="en-US"/>
        </a:p>
      </dgm:t>
    </dgm:pt>
    <dgm:pt modelId="{6D07E44E-9C7C-4823-9BDE-FFF30C8CF6DE}" type="sibTrans" cxnId="{930E25F2-AE35-4714-B048-999C4CF053E1}">
      <dgm:prSet/>
      <dgm:spPr/>
      <dgm:t>
        <a:bodyPr/>
        <a:lstStyle/>
        <a:p>
          <a:endParaRPr lang="en-US"/>
        </a:p>
      </dgm:t>
    </dgm:pt>
    <dgm:pt modelId="{5610110D-B333-44F0-8EFC-553FBAC3F4C3}">
      <dgm:prSet phldrT="[Text]"/>
      <dgm:spPr>
        <a:solidFill>
          <a:srgbClr val="FFC000"/>
        </a:solidFill>
        <a:ln>
          <a:noFill/>
        </a:ln>
      </dgm:spPr>
      <dgm:t>
        <a:bodyPr/>
        <a:lstStyle/>
        <a:p>
          <a:r>
            <a:rPr lang="en-US" dirty="0" smtClean="0">
              <a:solidFill>
                <a:schemeClr val="tx1"/>
              </a:solidFill>
            </a:rPr>
            <a:t>Press</a:t>
          </a:r>
          <a:endParaRPr lang="en-US" dirty="0">
            <a:solidFill>
              <a:schemeClr val="tx1"/>
            </a:solidFill>
          </a:endParaRPr>
        </a:p>
      </dgm:t>
    </dgm:pt>
    <dgm:pt modelId="{46091F87-A8BC-4D93-BA70-C398CCBC5C7E}" type="parTrans" cxnId="{612E18E9-495B-4A78-B5BD-8654CA2B2433}">
      <dgm:prSet/>
      <dgm:spPr/>
      <dgm:t>
        <a:bodyPr/>
        <a:lstStyle/>
        <a:p>
          <a:endParaRPr lang="en-US"/>
        </a:p>
      </dgm:t>
    </dgm:pt>
    <dgm:pt modelId="{39DC6EF5-045F-40C2-909B-2111F46F3F4C}" type="sibTrans" cxnId="{612E18E9-495B-4A78-B5BD-8654CA2B2433}">
      <dgm:prSet/>
      <dgm:spPr/>
      <dgm:t>
        <a:bodyPr/>
        <a:lstStyle/>
        <a:p>
          <a:endParaRPr lang="en-US"/>
        </a:p>
      </dgm:t>
    </dgm:pt>
    <dgm:pt modelId="{F1050623-3E2F-4410-A963-37B0D4D1FE20}">
      <dgm:prSet phldrT="[Text]"/>
      <dgm:spPr>
        <a:solidFill>
          <a:schemeClr val="bg1">
            <a:lumMod val="75000"/>
            <a:alpha val="90000"/>
          </a:schemeClr>
        </a:solidFill>
        <a:ln>
          <a:noFill/>
        </a:ln>
      </dgm:spPr>
      <dgm:t>
        <a:bodyPr/>
        <a:lstStyle/>
        <a:p>
          <a:r>
            <a:rPr lang="en-US" dirty="0" smtClean="0"/>
            <a:t>Blogs</a:t>
          </a:r>
          <a:endParaRPr lang="en-US" dirty="0"/>
        </a:p>
      </dgm:t>
    </dgm:pt>
    <dgm:pt modelId="{31686D9F-3338-457D-B995-1283486674BC}" type="parTrans" cxnId="{CF7C1ED1-2047-42DC-85E8-3D834EB126BF}">
      <dgm:prSet/>
      <dgm:spPr/>
      <dgm:t>
        <a:bodyPr/>
        <a:lstStyle/>
        <a:p>
          <a:endParaRPr lang="en-US"/>
        </a:p>
      </dgm:t>
    </dgm:pt>
    <dgm:pt modelId="{ADF60A52-7A13-42DB-B2FE-AC557953587E}" type="sibTrans" cxnId="{CF7C1ED1-2047-42DC-85E8-3D834EB126BF}">
      <dgm:prSet/>
      <dgm:spPr/>
      <dgm:t>
        <a:bodyPr/>
        <a:lstStyle/>
        <a:p>
          <a:endParaRPr lang="en-US"/>
        </a:p>
      </dgm:t>
    </dgm:pt>
    <dgm:pt modelId="{D4021F23-3BEE-4AC2-AA2C-18AAD7BD4692}">
      <dgm:prSet phldrT="[Text]"/>
      <dgm:spPr>
        <a:solidFill>
          <a:schemeClr val="bg1">
            <a:lumMod val="75000"/>
            <a:alpha val="90000"/>
          </a:schemeClr>
        </a:solidFill>
        <a:ln>
          <a:noFill/>
        </a:ln>
      </dgm:spPr>
      <dgm:t>
        <a:bodyPr/>
        <a:lstStyle/>
        <a:p>
          <a:r>
            <a:rPr lang="en-US" dirty="0" smtClean="0"/>
            <a:t>More…</a:t>
          </a:r>
          <a:endParaRPr lang="en-US" dirty="0"/>
        </a:p>
      </dgm:t>
    </dgm:pt>
    <dgm:pt modelId="{DAFB02E3-B256-4640-9354-AD69B234BB87}" type="parTrans" cxnId="{0A004630-0123-45A8-B94B-32E9C6D74DAC}">
      <dgm:prSet/>
      <dgm:spPr/>
      <dgm:t>
        <a:bodyPr/>
        <a:lstStyle/>
        <a:p>
          <a:endParaRPr lang="en-US"/>
        </a:p>
      </dgm:t>
    </dgm:pt>
    <dgm:pt modelId="{2A7389AC-DFFE-43FC-8628-8A5483D2CC7B}" type="sibTrans" cxnId="{0A004630-0123-45A8-B94B-32E9C6D74DAC}">
      <dgm:prSet/>
      <dgm:spPr/>
      <dgm:t>
        <a:bodyPr/>
        <a:lstStyle/>
        <a:p>
          <a:endParaRPr lang="en-US"/>
        </a:p>
      </dgm:t>
    </dgm:pt>
    <dgm:pt modelId="{1B32AD3B-AD96-45A5-A145-1FDE5ACAEA38}">
      <dgm:prSet/>
      <dgm:spPr>
        <a:solidFill>
          <a:schemeClr val="bg1">
            <a:lumMod val="75000"/>
            <a:alpha val="90000"/>
          </a:schemeClr>
        </a:solidFill>
        <a:ln>
          <a:noFill/>
        </a:ln>
      </dgm:spPr>
      <dgm:t>
        <a:bodyPr/>
        <a:lstStyle/>
        <a:p>
          <a:r>
            <a:rPr lang="en-US" dirty="0" err="1" smtClean="0"/>
            <a:t>Zotero</a:t>
          </a:r>
          <a:endParaRPr lang="en-US" dirty="0"/>
        </a:p>
      </dgm:t>
    </dgm:pt>
    <dgm:pt modelId="{5A201A14-58EC-4D26-8B4E-495B36693176}" type="parTrans" cxnId="{693900A3-1E68-41BF-9CD9-E39003321D5D}">
      <dgm:prSet/>
      <dgm:spPr/>
      <dgm:t>
        <a:bodyPr/>
        <a:lstStyle/>
        <a:p>
          <a:endParaRPr lang="en-US"/>
        </a:p>
      </dgm:t>
    </dgm:pt>
    <dgm:pt modelId="{E7EFB231-8ADF-4F5F-BF8C-2012D4764BB9}" type="sibTrans" cxnId="{693900A3-1E68-41BF-9CD9-E39003321D5D}">
      <dgm:prSet/>
      <dgm:spPr/>
      <dgm:t>
        <a:bodyPr/>
        <a:lstStyle/>
        <a:p>
          <a:endParaRPr lang="en-US"/>
        </a:p>
      </dgm:t>
    </dgm:pt>
    <dgm:pt modelId="{3E858F4F-9377-4C26-9861-52971EAD471A}">
      <dgm:prSet/>
      <dgm:spPr>
        <a:solidFill>
          <a:schemeClr val="bg1">
            <a:lumMod val="75000"/>
            <a:alpha val="90000"/>
          </a:schemeClr>
        </a:solidFill>
        <a:ln>
          <a:noFill/>
        </a:ln>
      </dgm:spPr>
      <dgm:t>
        <a:bodyPr/>
        <a:lstStyle/>
        <a:p>
          <a:r>
            <a:rPr lang="en-US" dirty="0" smtClean="0"/>
            <a:t>News</a:t>
          </a:r>
          <a:endParaRPr lang="en-US" dirty="0"/>
        </a:p>
      </dgm:t>
    </dgm:pt>
    <dgm:pt modelId="{F1174665-C057-492B-BBA1-2EBB4D026E17}" type="parTrans" cxnId="{5D710975-56E8-49AA-846A-7915D76D36E6}">
      <dgm:prSet/>
      <dgm:spPr/>
      <dgm:t>
        <a:bodyPr/>
        <a:lstStyle/>
        <a:p>
          <a:endParaRPr lang="en-US"/>
        </a:p>
      </dgm:t>
    </dgm:pt>
    <dgm:pt modelId="{EF535B75-80C4-4878-A955-5B6BEC098C72}" type="sibTrans" cxnId="{5D710975-56E8-49AA-846A-7915D76D36E6}">
      <dgm:prSet/>
      <dgm:spPr/>
      <dgm:t>
        <a:bodyPr/>
        <a:lstStyle/>
        <a:p>
          <a:endParaRPr lang="en-US"/>
        </a:p>
      </dgm:t>
    </dgm:pt>
    <dgm:pt modelId="{2D572BE4-3EF8-42FC-94B6-09D575CE2DFD}">
      <dgm:prSet/>
      <dgm:spPr>
        <a:solidFill>
          <a:schemeClr val="bg1">
            <a:lumMod val="75000"/>
            <a:alpha val="90000"/>
          </a:schemeClr>
        </a:solidFill>
        <a:ln>
          <a:noFill/>
        </a:ln>
      </dgm:spPr>
      <dgm:t>
        <a:bodyPr/>
        <a:lstStyle/>
        <a:p>
          <a:r>
            <a:rPr lang="en-US" dirty="0" smtClean="0"/>
            <a:t>More…</a:t>
          </a:r>
          <a:endParaRPr lang="en-US" dirty="0"/>
        </a:p>
      </dgm:t>
    </dgm:pt>
    <dgm:pt modelId="{3E1596D2-6F3A-42EE-9FE3-85B3F09B2A61}" type="parTrans" cxnId="{C1B3021A-DCF9-4155-B58D-2588D8F1420F}">
      <dgm:prSet/>
      <dgm:spPr/>
      <dgm:t>
        <a:bodyPr/>
        <a:lstStyle/>
        <a:p>
          <a:endParaRPr lang="en-US"/>
        </a:p>
      </dgm:t>
    </dgm:pt>
    <dgm:pt modelId="{49812CB4-DBB8-4C9F-86AB-FA489F160A47}" type="sibTrans" cxnId="{C1B3021A-DCF9-4155-B58D-2588D8F1420F}">
      <dgm:prSet/>
      <dgm:spPr/>
      <dgm:t>
        <a:bodyPr/>
        <a:lstStyle/>
        <a:p>
          <a:endParaRPr lang="en-US"/>
        </a:p>
      </dgm:t>
    </dgm:pt>
    <dgm:pt modelId="{A60676B9-8DFE-4AC1-A29F-7C1354315820}" type="pres">
      <dgm:prSet presAssocID="{982F658F-F44A-4B5C-B25D-064F66B525F0}" presName="Name0" presStyleCnt="0">
        <dgm:presLayoutVars>
          <dgm:dir/>
          <dgm:animLvl val="lvl"/>
          <dgm:resizeHandles val="exact"/>
        </dgm:presLayoutVars>
      </dgm:prSet>
      <dgm:spPr/>
      <dgm:t>
        <a:bodyPr/>
        <a:lstStyle/>
        <a:p>
          <a:endParaRPr lang="en-US"/>
        </a:p>
      </dgm:t>
    </dgm:pt>
    <dgm:pt modelId="{6654A432-28BD-466E-AA08-48C7D1FDA9DB}" type="pres">
      <dgm:prSet presAssocID="{6384D842-3CCF-4048-91ED-82B14B870735}" presName="composite" presStyleCnt="0"/>
      <dgm:spPr/>
    </dgm:pt>
    <dgm:pt modelId="{464215A7-CA67-4DDD-B46D-43255C5CA0DB}" type="pres">
      <dgm:prSet presAssocID="{6384D842-3CCF-4048-91ED-82B14B870735}" presName="parTx" presStyleLbl="alignNode1" presStyleIdx="0" presStyleCnt="3">
        <dgm:presLayoutVars>
          <dgm:chMax val="0"/>
          <dgm:chPref val="0"/>
          <dgm:bulletEnabled val="1"/>
        </dgm:presLayoutVars>
      </dgm:prSet>
      <dgm:spPr/>
      <dgm:t>
        <a:bodyPr/>
        <a:lstStyle/>
        <a:p>
          <a:endParaRPr lang="en-US"/>
        </a:p>
      </dgm:t>
    </dgm:pt>
    <dgm:pt modelId="{D30E5F82-8236-4975-8B50-9359B2BF252D}" type="pres">
      <dgm:prSet presAssocID="{6384D842-3CCF-4048-91ED-82B14B870735}" presName="desTx" presStyleLbl="alignAccFollowNode1" presStyleIdx="0" presStyleCnt="3">
        <dgm:presLayoutVars>
          <dgm:bulletEnabled val="1"/>
        </dgm:presLayoutVars>
      </dgm:prSet>
      <dgm:spPr/>
      <dgm:t>
        <a:bodyPr/>
        <a:lstStyle/>
        <a:p>
          <a:endParaRPr lang="en-US"/>
        </a:p>
      </dgm:t>
    </dgm:pt>
    <dgm:pt modelId="{8F755211-BE40-449F-9820-88F1DAF36610}" type="pres">
      <dgm:prSet presAssocID="{7CA684C5-479C-4D3C-851B-C294622CC5D5}" presName="space" presStyleCnt="0"/>
      <dgm:spPr/>
    </dgm:pt>
    <dgm:pt modelId="{46B3E63B-7045-4871-8ACB-11D210EEAF45}" type="pres">
      <dgm:prSet presAssocID="{F7755A89-D9DA-45BA-9E75-022273E9B1AD}" presName="composite" presStyleCnt="0"/>
      <dgm:spPr/>
    </dgm:pt>
    <dgm:pt modelId="{629602F5-3B01-496E-8CBA-66773FA3F3A4}" type="pres">
      <dgm:prSet presAssocID="{F7755A89-D9DA-45BA-9E75-022273E9B1AD}" presName="parTx" presStyleLbl="alignNode1" presStyleIdx="1" presStyleCnt="3">
        <dgm:presLayoutVars>
          <dgm:chMax val="0"/>
          <dgm:chPref val="0"/>
          <dgm:bulletEnabled val="1"/>
        </dgm:presLayoutVars>
      </dgm:prSet>
      <dgm:spPr/>
      <dgm:t>
        <a:bodyPr/>
        <a:lstStyle/>
        <a:p>
          <a:endParaRPr lang="en-US"/>
        </a:p>
      </dgm:t>
    </dgm:pt>
    <dgm:pt modelId="{168A69B2-85BC-48C3-9CFD-8B2C83A980B5}" type="pres">
      <dgm:prSet presAssocID="{F7755A89-D9DA-45BA-9E75-022273E9B1AD}" presName="desTx" presStyleLbl="alignAccFollowNode1" presStyleIdx="1" presStyleCnt="3">
        <dgm:presLayoutVars>
          <dgm:bulletEnabled val="1"/>
        </dgm:presLayoutVars>
      </dgm:prSet>
      <dgm:spPr/>
      <dgm:t>
        <a:bodyPr/>
        <a:lstStyle/>
        <a:p>
          <a:endParaRPr lang="en-US"/>
        </a:p>
      </dgm:t>
    </dgm:pt>
    <dgm:pt modelId="{5CA31003-CCC2-40FF-918E-1237745FD763}" type="pres">
      <dgm:prSet presAssocID="{B9957461-784C-4A51-9BD4-428F802828BA}" presName="space" presStyleCnt="0"/>
      <dgm:spPr/>
    </dgm:pt>
    <dgm:pt modelId="{7B9E40AB-AC30-4D56-80FB-11BC94D0D2FF}" type="pres">
      <dgm:prSet presAssocID="{5610110D-B333-44F0-8EFC-553FBAC3F4C3}" presName="composite" presStyleCnt="0"/>
      <dgm:spPr/>
    </dgm:pt>
    <dgm:pt modelId="{73D813AD-AFA8-4E6E-95B9-AEF011AB68B6}" type="pres">
      <dgm:prSet presAssocID="{5610110D-B333-44F0-8EFC-553FBAC3F4C3}" presName="parTx" presStyleLbl="alignNode1" presStyleIdx="2" presStyleCnt="3">
        <dgm:presLayoutVars>
          <dgm:chMax val="0"/>
          <dgm:chPref val="0"/>
          <dgm:bulletEnabled val="1"/>
        </dgm:presLayoutVars>
      </dgm:prSet>
      <dgm:spPr/>
      <dgm:t>
        <a:bodyPr/>
        <a:lstStyle/>
        <a:p>
          <a:endParaRPr lang="en-US"/>
        </a:p>
      </dgm:t>
    </dgm:pt>
    <dgm:pt modelId="{83329682-886A-4909-A416-8471BF30797C}" type="pres">
      <dgm:prSet presAssocID="{5610110D-B333-44F0-8EFC-553FBAC3F4C3}" presName="desTx" presStyleLbl="alignAccFollowNode1" presStyleIdx="2" presStyleCnt="3">
        <dgm:presLayoutVars>
          <dgm:bulletEnabled val="1"/>
        </dgm:presLayoutVars>
      </dgm:prSet>
      <dgm:spPr/>
      <dgm:t>
        <a:bodyPr/>
        <a:lstStyle/>
        <a:p>
          <a:endParaRPr lang="en-US"/>
        </a:p>
      </dgm:t>
    </dgm:pt>
  </dgm:ptLst>
  <dgm:cxnLst>
    <dgm:cxn modelId="{F70CE367-E45B-4EAF-9815-D235D4B20A7F}" type="presOf" srcId="{3E858F4F-9377-4C26-9861-52971EAD471A}" destId="{83329682-886A-4909-A416-8471BF30797C}" srcOrd="0" destOrd="1" presId="urn:microsoft.com/office/officeart/2005/8/layout/hList1"/>
    <dgm:cxn modelId="{0A004630-0123-45A8-B94B-32E9C6D74DAC}" srcId="{6384D842-3CCF-4048-91ED-82B14B870735}" destId="{D4021F23-3BEE-4AC2-AA2C-18AAD7BD4692}" srcOrd="2" destOrd="0" parTransId="{DAFB02E3-B256-4640-9354-AD69B234BB87}" sibTransId="{2A7389AC-DFFE-43FC-8628-8A5483D2CC7B}"/>
    <dgm:cxn modelId="{7C3F935A-4C95-47E8-AE08-55A0FA797F15}" type="presOf" srcId="{982F658F-F44A-4B5C-B25D-064F66B525F0}" destId="{A60676B9-8DFE-4AC1-A29F-7C1354315820}" srcOrd="0" destOrd="0" presId="urn:microsoft.com/office/officeart/2005/8/layout/hList1"/>
    <dgm:cxn modelId="{D9961571-C240-4E69-AF54-3BC877667D57}" srcId="{982F658F-F44A-4B5C-B25D-064F66B525F0}" destId="{F7755A89-D9DA-45BA-9E75-022273E9B1AD}" srcOrd="1" destOrd="0" parTransId="{82BC1809-2AE4-4BCA-821D-F38830423AC4}" sibTransId="{B9957461-784C-4A51-9BD4-428F802828BA}"/>
    <dgm:cxn modelId="{C1B3021A-DCF9-4155-B58D-2588D8F1420F}" srcId="{5610110D-B333-44F0-8EFC-553FBAC3F4C3}" destId="{2D572BE4-3EF8-42FC-94B6-09D575CE2DFD}" srcOrd="2" destOrd="0" parTransId="{3E1596D2-6F3A-42EE-9FE3-85B3F09B2A61}" sibTransId="{49812CB4-DBB8-4C9F-86AB-FA489F160A47}"/>
    <dgm:cxn modelId="{E468AD59-DD99-497C-BCA6-F5207608FA0F}" type="presOf" srcId="{1B32AD3B-AD96-45A5-A145-1FDE5ACAEA38}" destId="{168A69B2-85BC-48C3-9CFD-8B2C83A980B5}" srcOrd="0" destOrd="1" presId="urn:microsoft.com/office/officeart/2005/8/layout/hList1"/>
    <dgm:cxn modelId="{DEA55FCD-4E5B-4C86-B6C2-5C01E94EF030}" srcId="{982F658F-F44A-4B5C-B25D-064F66B525F0}" destId="{6384D842-3CCF-4048-91ED-82B14B870735}" srcOrd="0" destOrd="0" parTransId="{A0924898-44A3-4EF5-BE31-6AE967B0E5B7}" sibTransId="{7CA684C5-479C-4D3C-851B-C294622CC5D5}"/>
    <dgm:cxn modelId="{6257B6D7-7A10-48B4-911C-F0FA41D9E1A6}" srcId="{6384D842-3CCF-4048-91ED-82B14B870735}" destId="{F7D3A128-3F57-41FF-83C4-C1787DB27155}" srcOrd="1" destOrd="0" parTransId="{83B3B798-9A61-4759-AB2C-9511ADB9DF99}" sibTransId="{D10F2E8B-9295-4813-BBAE-20C24CAEA533}"/>
    <dgm:cxn modelId="{51CD8D54-E795-4AF5-9BD4-5E977345529A}" type="presOf" srcId="{5610110D-B333-44F0-8EFC-553FBAC3F4C3}" destId="{73D813AD-AFA8-4E6E-95B9-AEF011AB68B6}" srcOrd="0" destOrd="0" presId="urn:microsoft.com/office/officeart/2005/8/layout/hList1"/>
    <dgm:cxn modelId="{20890E38-6E75-4EBE-9744-0D4ADD93351E}" type="presOf" srcId="{D407E081-ACA1-4587-A7D7-5DE2CDCD9964}" destId="{168A69B2-85BC-48C3-9CFD-8B2C83A980B5}" srcOrd="0" destOrd="0" presId="urn:microsoft.com/office/officeart/2005/8/layout/hList1"/>
    <dgm:cxn modelId="{CF7C1ED1-2047-42DC-85E8-3D834EB126BF}" srcId="{5610110D-B333-44F0-8EFC-553FBAC3F4C3}" destId="{F1050623-3E2F-4410-A963-37B0D4D1FE20}" srcOrd="0" destOrd="0" parTransId="{31686D9F-3338-457D-B995-1283486674BC}" sibTransId="{ADF60A52-7A13-42DB-B2FE-AC557953587E}"/>
    <dgm:cxn modelId="{5D710975-56E8-49AA-846A-7915D76D36E6}" srcId="{5610110D-B333-44F0-8EFC-553FBAC3F4C3}" destId="{3E858F4F-9377-4C26-9861-52971EAD471A}" srcOrd="1" destOrd="0" parTransId="{F1174665-C057-492B-BBA1-2EBB4D026E17}" sibTransId="{EF535B75-80C4-4878-A955-5B6BEC098C72}"/>
    <dgm:cxn modelId="{804C5F73-8F2C-4D6F-87B4-DF69A423F8DA}" type="presOf" srcId="{F7755A89-D9DA-45BA-9E75-022273E9B1AD}" destId="{629602F5-3B01-496E-8CBA-66773FA3F3A4}" srcOrd="0" destOrd="0" presId="urn:microsoft.com/office/officeart/2005/8/layout/hList1"/>
    <dgm:cxn modelId="{612E18E9-495B-4A78-B5BD-8654CA2B2433}" srcId="{982F658F-F44A-4B5C-B25D-064F66B525F0}" destId="{5610110D-B333-44F0-8EFC-553FBAC3F4C3}" srcOrd="2" destOrd="0" parTransId="{46091F87-A8BC-4D93-BA70-C398CCBC5C7E}" sibTransId="{39DC6EF5-045F-40C2-909B-2111F46F3F4C}"/>
    <dgm:cxn modelId="{693900A3-1E68-41BF-9CD9-E39003321D5D}" srcId="{F7755A89-D9DA-45BA-9E75-022273E9B1AD}" destId="{1B32AD3B-AD96-45A5-A145-1FDE5ACAEA38}" srcOrd="1" destOrd="0" parTransId="{5A201A14-58EC-4D26-8B4E-495B36693176}" sibTransId="{E7EFB231-8ADF-4F5F-BF8C-2012D4764BB9}"/>
    <dgm:cxn modelId="{E8884309-040B-47BB-AE69-DB92D9F2461D}" type="presOf" srcId="{D4021F23-3BEE-4AC2-AA2C-18AAD7BD4692}" destId="{D30E5F82-8236-4975-8B50-9359B2BF252D}" srcOrd="0" destOrd="2" presId="urn:microsoft.com/office/officeart/2005/8/layout/hList1"/>
    <dgm:cxn modelId="{FB69A6E2-AE1F-465C-92B1-ACB392545430}" srcId="{6384D842-3CCF-4048-91ED-82B14B870735}" destId="{F863A650-F9DA-4C22-ACD2-99F67A2735F6}" srcOrd="0" destOrd="0" parTransId="{D527C966-E672-49CF-93A7-51E1C0383D06}" sibTransId="{05673B22-155A-40FE-85D7-7F6B458CA994}"/>
    <dgm:cxn modelId="{0F18178B-08AD-4196-BAC9-97105FA6574E}" type="presOf" srcId="{2D572BE4-3EF8-42FC-94B6-09D575CE2DFD}" destId="{83329682-886A-4909-A416-8471BF30797C}" srcOrd="0" destOrd="2" presId="urn:microsoft.com/office/officeart/2005/8/layout/hList1"/>
    <dgm:cxn modelId="{5DD6A677-A15E-40E5-A87A-AE7EF6A08AFF}" type="presOf" srcId="{F7D3A128-3F57-41FF-83C4-C1787DB27155}" destId="{D30E5F82-8236-4975-8B50-9359B2BF252D}" srcOrd="0" destOrd="1" presId="urn:microsoft.com/office/officeart/2005/8/layout/hList1"/>
    <dgm:cxn modelId="{053C185B-79D4-42AD-8259-CB92740746DE}" type="presOf" srcId="{F863A650-F9DA-4C22-ACD2-99F67A2735F6}" destId="{D30E5F82-8236-4975-8B50-9359B2BF252D}" srcOrd="0" destOrd="0" presId="urn:microsoft.com/office/officeart/2005/8/layout/hList1"/>
    <dgm:cxn modelId="{84033BA0-DB5B-47C9-9C6B-A6452BA87D7A}" type="presOf" srcId="{F1050623-3E2F-4410-A963-37B0D4D1FE20}" destId="{83329682-886A-4909-A416-8471BF30797C}" srcOrd="0" destOrd="0" presId="urn:microsoft.com/office/officeart/2005/8/layout/hList1"/>
    <dgm:cxn modelId="{930E25F2-AE35-4714-B048-999C4CF053E1}" srcId="{F7755A89-D9DA-45BA-9E75-022273E9B1AD}" destId="{D407E081-ACA1-4587-A7D7-5DE2CDCD9964}" srcOrd="0" destOrd="0" parTransId="{70FBEFE0-985F-4B1B-A4CA-56367ACC61F2}" sibTransId="{6D07E44E-9C7C-4823-9BDE-FFF30C8CF6DE}"/>
    <dgm:cxn modelId="{4831D03D-69DE-40E2-AA62-5E7DEF43A832}" type="presOf" srcId="{6384D842-3CCF-4048-91ED-82B14B870735}" destId="{464215A7-CA67-4DDD-B46D-43255C5CA0DB}" srcOrd="0" destOrd="0" presId="urn:microsoft.com/office/officeart/2005/8/layout/hList1"/>
    <dgm:cxn modelId="{240A878C-125F-43D2-AACB-EF4D2D6461A7}" type="presParOf" srcId="{A60676B9-8DFE-4AC1-A29F-7C1354315820}" destId="{6654A432-28BD-466E-AA08-48C7D1FDA9DB}" srcOrd="0" destOrd="0" presId="urn:microsoft.com/office/officeart/2005/8/layout/hList1"/>
    <dgm:cxn modelId="{7A767A4D-7AED-457A-96FA-6351E5F09AB2}" type="presParOf" srcId="{6654A432-28BD-466E-AA08-48C7D1FDA9DB}" destId="{464215A7-CA67-4DDD-B46D-43255C5CA0DB}" srcOrd="0" destOrd="0" presId="urn:microsoft.com/office/officeart/2005/8/layout/hList1"/>
    <dgm:cxn modelId="{BC9F6C89-913D-424E-B334-23558319756E}" type="presParOf" srcId="{6654A432-28BD-466E-AA08-48C7D1FDA9DB}" destId="{D30E5F82-8236-4975-8B50-9359B2BF252D}" srcOrd="1" destOrd="0" presId="urn:microsoft.com/office/officeart/2005/8/layout/hList1"/>
    <dgm:cxn modelId="{80DAE957-7744-44E8-8B59-B9832DAE624C}" type="presParOf" srcId="{A60676B9-8DFE-4AC1-A29F-7C1354315820}" destId="{8F755211-BE40-449F-9820-88F1DAF36610}" srcOrd="1" destOrd="0" presId="urn:microsoft.com/office/officeart/2005/8/layout/hList1"/>
    <dgm:cxn modelId="{16DB9B0A-6AEE-4C27-A603-93FF10914160}" type="presParOf" srcId="{A60676B9-8DFE-4AC1-A29F-7C1354315820}" destId="{46B3E63B-7045-4871-8ACB-11D210EEAF45}" srcOrd="2" destOrd="0" presId="urn:microsoft.com/office/officeart/2005/8/layout/hList1"/>
    <dgm:cxn modelId="{723515BA-45F3-411B-B90D-7F81DC057D7E}" type="presParOf" srcId="{46B3E63B-7045-4871-8ACB-11D210EEAF45}" destId="{629602F5-3B01-496E-8CBA-66773FA3F3A4}" srcOrd="0" destOrd="0" presId="urn:microsoft.com/office/officeart/2005/8/layout/hList1"/>
    <dgm:cxn modelId="{ADF2B83A-7BAE-49A7-8FB8-CAD5C20AF458}" type="presParOf" srcId="{46B3E63B-7045-4871-8ACB-11D210EEAF45}" destId="{168A69B2-85BC-48C3-9CFD-8B2C83A980B5}" srcOrd="1" destOrd="0" presId="urn:microsoft.com/office/officeart/2005/8/layout/hList1"/>
    <dgm:cxn modelId="{4C1A95FD-A5D4-4BB8-B7C3-F5FBAA737A2C}" type="presParOf" srcId="{A60676B9-8DFE-4AC1-A29F-7C1354315820}" destId="{5CA31003-CCC2-40FF-918E-1237745FD763}" srcOrd="3" destOrd="0" presId="urn:microsoft.com/office/officeart/2005/8/layout/hList1"/>
    <dgm:cxn modelId="{BB9FA02D-2A61-402A-976C-8824D14B1C0B}" type="presParOf" srcId="{A60676B9-8DFE-4AC1-A29F-7C1354315820}" destId="{7B9E40AB-AC30-4D56-80FB-11BC94D0D2FF}" srcOrd="4" destOrd="0" presId="urn:microsoft.com/office/officeart/2005/8/layout/hList1"/>
    <dgm:cxn modelId="{99606EF3-3DDE-449F-B23C-4C280A3DBADB}" type="presParOf" srcId="{7B9E40AB-AC30-4D56-80FB-11BC94D0D2FF}" destId="{73D813AD-AFA8-4E6E-95B9-AEF011AB68B6}" srcOrd="0" destOrd="0" presId="urn:microsoft.com/office/officeart/2005/8/layout/hList1"/>
    <dgm:cxn modelId="{2D78476F-3364-459B-9969-9558A84BAEE6}" type="presParOf" srcId="{7B9E40AB-AC30-4D56-80FB-11BC94D0D2FF}" destId="{83329682-886A-4909-A416-8471BF30797C}" srcOrd="1" destOrd="0" presId="urn:microsoft.com/office/officeart/2005/8/layout/hList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F896F3-308B-4594-8C17-FFDF1BA57507}" type="datetimeFigureOut">
              <a:rPr lang="en-US" smtClean="0"/>
              <a:t>6/23/2014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6804E-4334-4F6F-B22E-45D1E4CA2A7F}" type="slidenum">
              <a:rPr lang="en-US" smtClean="0"/>
              <a:t>‹#›</a:t>
            </a:fld>
            <a:endParaRPr lang="en-US"/>
          </a:p>
        </p:txBody>
      </p:sp>
    </p:spTree>
    <p:extLst>
      <p:ext uri="{BB962C8B-B14F-4D97-AF65-F5344CB8AC3E}">
        <p14:creationId xmlns:p14="http://schemas.microsoft.com/office/powerpoint/2010/main" val="217598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having me here today. I’m going to talk about the failure of </a:t>
            </a:r>
            <a:r>
              <a:rPr lang="en-US" dirty="0" err="1" smtClean="0"/>
              <a:t>altmetrics</a:t>
            </a:r>
            <a:r>
              <a:rPr lang="en-US" baseline="0" dirty="0" smtClean="0"/>
              <a:t> (pause) and what information scientists and library professionals can do about it. </a:t>
            </a:r>
          </a:p>
        </p:txBody>
      </p:sp>
      <p:sp>
        <p:nvSpPr>
          <p:cNvPr id="4" name="Slide Number Placeholder 3"/>
          <p:cNvSpPr>
            <a:spLocks noGrp="1"/>
          </p:cNvSpPr>
          <p:nvPr>
            <p:ph type="sldNum" sz="quarter" idx="10"/>
          </p:nvPr>
        </p:nvSpPr>
        <p:spPr/>
        <p:txBody>
          <a:bodyPr/>
          <a:lstStyle/>
          <a:p>
            <a:fld id="{2D56804E-4334-4F6F-B22E-45D1E4CA2A7F}" type="slidenum">
              <a:rPr lang="en-US" smtClean="0"/>
              <a:t>1</a:t>
            </a:fld>
            <a:endParaRPr lang="en-US"/>
          </a:p>
        </p:txBody>
      </p:sp>
    </p:spTree>
    <p:extLst>
      <p:ext uri="{BB962C8B-B14F-4D97-AF65-F5344CB8AC3E}">
        <p14:creationId xmlns:p14="http://schemas.microsoft.com/office/powerpoint/2010/main" val="337385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the bulk of the </a:t>
            </a:r>
            <a:r>
              <a:rPr lang="en-US" dirty="0" err="1" smtClean="0"/>
              <a:t>altmetric</a:t>
            </a:r>
            <a:r>
              <a:rPr lang="en-US" baseline="0" dirty="0" smtClean="0"/>
              <a:t> tools and research has reverted to focusing on a single genre: the journal article and measuring use through a single type of platform: social media sites. Furthermore, the community, myself included, has spent a great deal of effort examining the degree to which these </a:t>
            </a:r>
            <a:r>
              <a:rPr lang="en-US" baseline="0" dirty="0" err="1" smtClean="0"/>
              <a:t>altmetrics</a:t>
            </a:r>
            <a:r>
              <a:rPr lang="en-US" baseline="0" dirty="0" smtClean="0"/>
              <a:t> are correlated with citation counts (as detailed in Blaise’s earlier talk). Therefore, we’ve taken this broad use and have restricted it to the same unit that was previously well-studied. In this way, </a:t>
            </a:r>
            <a:r>
              <a:rPr lang="en-US" baseline="0" dirty="0" err="1" smtClean="0"/>
              <a:t>altmetrics</a:t>
            </a:r>
            <a:r>
              <a:rPr lang="en-US" baseline="0" dirty="0" smtClean="0"/>
              <a:t> failed.</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10</a:t>
            </a:fld>
            <a:endParaRPr lang="en-US"/>
          </a:p>
        </p:txBody>
      </p:sp>
    </p:spTree>
    <p:extLst>
      <p:ext uri="{BB962C8B-B14F-4D97-AF65-F5344CB8AC3E}">
        <p14:creationId xmlns:p14="http://schemas.microsoft.com/office/powerpoint/2010/main" val="224891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Looking for correlations between citation</a:t>
            </a:r>
            <a:r>
              <a:rPr lang="en-US" baseline="0" dirty="0" smtClean="0"/>
              <a:t>s and </a:t>
            </a:r>
            <a:r>
              <a:rPr lang="en-US" baseline="0" dirty="0" err="1" smtClean="0"/>
              <a:t>altmetrics</a:t>
            </a:r>
            <a:r>
              <a:rPr lang="en-US" baseline="0" dirty="0" smtClean="0"/>
              <a:t> is missing the point. Setting </a:t>
            </a:r>
            <a:r>
              <a:rPr lang="en-US" baseline="0" dirty="0" err="1" smtClean="0"/>
              <a:t>altmetrics</a:t>
            </a:r>
            <a:r>
              <a:rPr lang="en-US" baseline="0" dirty="0" smtClean="0"/>
              <a:t> up as an alternative to citations is also missing the point. We should be looking beyond that; we should be looking at this in a broader way.</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Long before Jason </a:t>
            </a:r>
            <a:r>
              <a:rPr lang="en-US" dirty="0" err="1" smtClean="0"/>
              <a:t>Priem</a:t>
            </a:r>
            <a:r>
              <a:rPr lang="en-US" dirty="0" smtClean="0"/>
              <a:t> tweeted about </a:t>
            </a:r>
            <a:r>
              <a:rPr lang="en-US" dirty="0" err="1" smtClean="0"/>
              <a:t>Altmetrics</a:t>
            </a:r>
            <a:r>
              <a:rPr lang="en-US" dirty="0" smtClean="0"/>
              <a:t>, Blaise Cronin</a:t>
            </a:r>
            <a:r>
              <a:rPr lang="en-US" baseline="0" dirty="0" smtClean="0"/>
              <a:t> talked about measuring “the diverse ways in which academic influence is exercised and acknowledged” on the Web (1998).</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Force11</a:t>
            </a:r>
            <a:r>
              <a:rPr lang="en-US" baseline="0" dirty="0" smtClean="0"/>
              <a:t> manifesto asked for “true impact” and “true contributions”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REF 2014 defines asks for research to have an impact where: “Impact is defined as an effect on, change or benefit to the economy, society, culture, public policy or services, health, the environment or quality of life, beyond academia”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11</a:t>
            </a:fld>
            <a:endParaRPr lang="en-US"/>
          </a:p>
        </p:txBody>
      </p:sp>
    </p:spTree>
    <p:extLst>
      <p:ext uri="{BB962C8B-B14F-4D97-AF65-F5344CB8AC3E}">
        <p14:creationId xmlns:p14="http://schemas.microsoft.com/office/powerpoint/2010/main" val="393762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definition is not unlike the</a:t>
            </a:r>
            <a:r>
              <a:rPr lang="en-US" baseline="0" dirty="0" smtClean="0"/>
              <a:t> IMLS description of outcomes.</a:t>
            </a:r>
            <a:r>
              <a:rPr lang="en-US" sz="1200" b="0" i="0" kern="1200" dirty="0" smtClean="0">
                <a:solidFill>
                  <a:schemeClr val="tx1"/>
                </a:solidFill>
                <a:effectLst/>
                <a:latin typeface="+mn-lt"/>
                <a:ea typeface="+mn-ea"/>
                <a:cs typeface="+mn-cs"/>
              </a:rPr>
              <a:t> IMLS defines outcomes as benefits to people: specifically, achievements or changes in skill, knowledge, attitude, behavior, condition, or life status for program participants.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These</a:t>
            </a:r>
            <a:r>
              <a:rPr lang="en-US" sz="1200" b="0" i="0" kern="1200" baseline="0" dirty="0" smtClean="0">
                <a:solidFill>
                  <a:schemeClr val="tx1"/>
                </a:solidFill>
                <a:effectLst/>
                <a:latin typeface="+mn-lt"/>
                <a:ea typeface="+mn-ea"/>
                <a:cs typeface="+mn-cs"/>
              </a:rPr>
              <a:t> are pretty lofty goals that are looking to define the social good of the services provided.</a:t>
            </a:r>
            <a:endParaRPr lang="en-US" dirty="0" smtClean="0"/>
          </a:p>
          <a:p>
            <a:endParaRPr lang="en-US" dirty="0" smtClean="0"/>
          </a:p>
          <a:p>
            <a:r>
              <a:rPr lang="en-US" dirty="0" smtClean="0"/>
              <a:t>Looks at the social impact</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12</a:t>
            </a:fld>
            <a:endParaRPr lang="en-US"/>
          </a:p>
        </p:txBody>
      </p:sp>
    </p:spTree>
    <p:extLst>
      <p:ext uri="{BB962C8B-B14F-4D97-AF65-F5344CB8AC3E}">
        <p14:creationId xmlns:p14="http://schemas.microsoft.com/office/powerpoint/2010/main" val="4230477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framed</a:t>
            </a:r>
            <a:r>
              <a:rPr lang="en-US" baseline="0" dirty="0" smtClean="0"/>
              <a:t> in the notion of outcomes based evaluation which comes, in large part, from the public administration literature. In an outcomes logic model, all inputs and processes are designed in a way to achieve the desired outcomes, where outcomes are seen as something that is one step beyond outputs. </a:t>
            </a:r>
          </a:p>
          <a:p>
            <a:endParaRPr lang="en-US" baseline="0" dirty="0" smtClean="0"/>
          </a:p>
          <a:p>
            <a:r>
              <a:rPr lang="en-US" baseline="0" dirty="0" smtClean="0"/>
              <a:t>Inputs, that which is purchased by the organization, the processes, the services that are provided, the outputs that is, the results achieved, and then you come to the holy grail of the outcomes.</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13</a:t>
            </a:fld>
            <a:endParaRPr lang="en-US"/>
          </a:p>
        </p:txBody>
      </p:sp>
    </p:spTree>
    <p:extLst>
      <p:ext uri="{BB962C8B-B14F-4D97-AF65-F5344CB8AC3E}">
        <p14:creationId xmlns:p14="http://schemas.microsoft.com/office/powerpoint/2010/main" val="18307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measurements of these things are not measurements of the value of the library, even though all of you will see stats on a library bragging about the number of volumes held</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14</a:t>
            </a:fld>
            <a:endParaRPr lang="en-US"/>
          </a:p>
        </p:txBody>
      </p:sp>
    </p:spTree>
    <p:extLst>
      <p:ext uri="{BB962C8B-B14F-4D97-AF65-F5344CB8AC3E}">
        <p14:creationId xmlns:p14="http://schemas.microsoft.com/office/powerpoint/2010/main" val="1240288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should not explore our value </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15</a:t>
            </a:fld>
            <a:endParaRPr lang="en-US"/>
          </a:p>
        </p:txBody>
      </p:sp>
    </p:spTree>
    <p:extLst>
      <p:ext uri="{BB962C8B-B14F-4D97-AF65-F5344CB8AC3E}">
        <p14:creationId xmlns:p14="http://schemas.microsoft.com/office/powerpoint/2010/main" val="1211593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library exists to increase the quality</a:t>
            </a:r>
            <a:r>
              <a:rPr lang="en-US" baseline="0" dirty="0" smtClean="0"/>
              <a:t> of life of the population. Similarly, the objective of scholarship is not to be tweeted or to be tagged in </a:t>
            </a:r>
            <a:r>
              <a:rPr lang="en-US" baseline="0" dirty="0" err="1" smtClean="0"/>
              <a:t>CiteULike</a:t>
            </a:r>
            <a:r>
              <a:rPr lang="en-US" baseline="0" dirty="0" smtClean="0"/>
              <a:t>. The objective should be to further knowledge and society. </a:t>
            </a:r>
            <a:endParaRPr lang="en-US" dirty="0" smtClean="0"/>
          </a:p>
          <a:p>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17</a:t>
            </a:fld>
            <a:endParaRPr lang="en-US"/>
          </a:p>
        </p:txBody>
      </p:sp>
    </p:spTree>
    <p:extLst>
      <p:ext uri="{BB962C8B-B14F-4D97-AF65-F5344CB8AC3E}">
        <p14:creationId xmlns:p14="http://schemas.microsoft.com/office/powerpoint/2010/main" val="436454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problem here is</a:t>
            </a:r>
            <a:r>
              <a:rPr lang="en-US" altLang="en-US" baseline="0" dirty="0" smtClean="0"/>
              <a:t> that </a:t>
            </a:r>
            <a:r>
              <a:rPr lang="en-US" altLang="en-US" baseline="0" dirty="0" err="1" smtClean="0"/>
              <a:t>altmetrics</a:t>
            </a:r>
            <a:r>
              <a:rPr lang="en-US" altLang="en-US" baseline="0" dirty="0" smtClean="0"/>
              <a:t> do not measure outcomes. What we need are better measures that are both more diverse and better able to measure the social impact of these inputs, processes, and outputs. </a:t>
            </a:r>
          </a:p>
          <a:p>
            <a:pPr eaLnBrk="1" hangingPunct="1"/>
            <a:endParaRPr lang="en-US" altLang="en-US" dirty="0" smtClean="0"/>
          </a:p>
          <a:p>
            <a:pPr eaLnBrk="1" hangingPunct="1"/>
            <a:r>
              <a:rPr lang="en-US" altLang="en-US" dirty="0" smtClean="0"/>
              <a:t>Inputs and outputs are fairly easy to conceptualize and operationalize.</a:t>
            </a:r>
          </a:p>
          <a:p>
            <a:pPr eaLnBrk="1" hangingPunct="1"/>
            <a:r>
              <a:rPr lang="en-US" altLang="en-US" dirty="0" smtClean="0"/>
              <a:t>Outcomes are more difficult to measure.</a:t>
            </a:r>
          </a:p>
          <a:p>
            <a:pPr eaLnBrk="1" hangingPunct="1"/>
            <a:r>
              <a:rPr lang="en-US" altLang="en-US" dirty="0" smtClean="0"/>
              <a:t>Results in goal displacement.</a:t>
            </a:r>
          </a:p>
          <a:p>
            <a:pPr eaLnBrk="1" hangingPunct="1"/>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construct validity of citation counts as a measure of ‘quality’ in science derives from the proposition that if </a:t>
            </a:r>
            <a:r>
              <a:rPr lang="en-US" i="1" dirty="0" smtClean="0"/>
              <a:t>a scientist’s work is of value it will be used by others both to build upon and to extend</a:t>
            </a:r>
            <a:r>
              <a:rPr lang="en-US" dirty="0" smtClean="0"/>
              <a:t>” (Lindsey)</a:t>
            </a:r>
          </a:p>
          <a:p>
            <a:pPr eaLnBrk="1" hangingPunct="1"/>
            <a:endParaRPr lang="en-US" altLang="en-US" dirty="0" smtClean="0"/>
          </a:p>
          <a:p>
            <a:endParaRPr lang="en-US" dirty="0" smtClean="0"/>
          </a:p>
          <a:p>
            <a:r>
              <a:rPr lang="en-US" dirty="0" smtClean="0"/>
              <a:t>The question</a:t>
            </a:r>
            <a:r>
              <a:rPr lang="en-US" baseline="0" dirty="0" smtClean="0"/>
              <a:t> is: do </a:t>
            </a:r>
            <a:r>
              <a:rPr lang="en-US" baseline="0" dirty="0" err="1" smtClean="0"/>
              <a:t>altmetrics</a:t>
            </a:r>
            <a:r>
              <a:rPr lang="en-US" baseline="0" dirty="0" smtClean="0"/>
              <a:t> measure outcomes, inputs, processes, or outputs??</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18</a:t>
            </a:fld>
            <a:endParaRPr lang="en-US"/>
          </a:p>
        </p:txBody>
      </p:sp>
    </p:spTree>
    <p:extLst>
      <p:ext uri="{BB962C8B-B14F-4D97-AF65-F5344CB8AC3E}">
        <p14:creationId xmlns:p14="http://schemas.microsoft.com/office/powerpoint/2010/main" val="3234785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rebuild</a:t>
            </a:r>
            <a:r>
              <a:rPr lang="en-US" baseline="0" dirty="0" smtClean="0"/>
              <a:t> the </a:t>
            </a:r>
            <a:r>
              <a:rPr lang="en-US" baseline="0" dirty="0" err="1" smtClean="0"/>
              <a:t>altmetric</a:t>
            </a:r>
            <a:r>
              <a:rPr lang="en-US" baseline="0" dirty="0" smtClean="0"/>
              <a:t> movement?</a:t>
            </a:r>
          </a:p>
          <a:p>
            <a:endParaRPr lang="en-US" baseline="0" dirty="0" smtClean="0"/>
          </a:p>
          <a:p>
            <a:r>
              <a:rPr lang="en-US" dirty="0" smtClean="0"/>
              <a:t>Well, I’d like to go back to the</a:t>
            </a:r>
            <a:r>
              <a:rPr lang="en-US" baseline="0" dirty="0" smtClean="0"/>
              <a:t> ideology behind the premise. How can we break open the varied ways in which information is 1) produced, 2) disseminated, and 3) consumed and find new tools for evaluating this? How can we measure broader “social impact”?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what might</a:t>
            </a:r>
            <a:r>
              <a:rPr lang="en-US" baseline="0" dirty="0" smtClean="0"/>
              <a:t> we, as information scientists and library professionals, do about this? How can we realize the potential of the promise of the </a:t>
            </a:r>
            <a:r>
              <a:rPr lang="en-US" baseline="0" dirty="0" err="1" smtClean="0"/>
              <a:t>altmetric</a:t>
            </a:r>
            <a:r>
              <a:rPr lang="en-US" baseline="0" dirty="0" smtClean="0"/>
              <a:t> movement. How do we get to the outcomes that we want to achieve? How might we truly analyze “Social Impact” of scholarship and libraries– that is, “the demonstrable effect of scholarship on society.” and the “social impact” of libraries – “the demonstrable effect of libraries on society”</a:t>
            </a:r>
            <a:endParaRPr lang="en-US" dirty="0" smtClean="0"/>
          </a:p>
          <a:p>
            <a:endParaRPr lang="en-US" dirty="0" smtClean="0"/>
          </a:p>
          <a:p>
            <a:r>
              <a:rPr lang="en-US" dirty="0" smtClean="0"/>
              <a:t>Instead of talking</a:t>
            </a:r>
            <a:r>
              <a:rPr lang="en-US" baseline="0" dirty="0" smtClean="0"/>
              <a:t> about </a:t>
            </a:r>
            <a:r>
              <a:rPr lang="en-US" baseline="0" dirty="0" err="1" smtClean="0"/>
              <a:t>altmetrics</a:t>
            </a:r>
            <a:r>
              <a:rPr lang="en-US" baseline="0" dirty="0" smtClean="0"/>
              <a:t> as something that is </a:t>
            </a:r>
            <a:r>
              <a:rPr lang="en-US" baseline="0" dirty="0" err="1" smtClean="0"/>
              <a:t>constrated</a:t>
            </a:r>
            <a:r>
              <a:rPr lang="en-US" baseline="0" dirty="0" smtClean="0"/>
              <a:t> with citations; let’s change the conversation. Let’s talk about social impact and how this might be realized and measurement.</a:t>
            </a:r>
          </a:p>
          <a:p>
            <a:endParaRPr lang="en-US" baseline="0" dirty="0" smtClean="0"/>
          </a:p>
          <a:p>
            <a:r>
              <a:rPr lang="en-US" baseline="0" dirty="0" smtClean="0"/>
              <a:t>Let’s look not only at all the different ways that knowledge is produced, but also how it is disseminated and consumed for broader social impact. </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19</a:t>
            </a:fld>
            <a:endParaRPr lang="en-US"/>
          </a:p>
        </p:txBody>
      </p:sp>
    </p:spTree>
    <p:extLst>
      <p:ext uri="{BB962C8B-B14F-4D97-AF65-F5344CB8AC3E}">
        <p14:creationId xmlns:p14="http://schemas.microsoft.com/office/powerpoint/2010/main" val="3289482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frame this conversation, I’m going to look at the ways in which libraries</a:t>
            </a:r>
            <a:r>
              <a:rPr lang="en-US" baseline="0" dirty="0" smtClean="0"/>
              <a:t> and scholars produce, dissemination, …. Their work and scholarship. Then we will discuss how we might look more deeply at the social impact of these </a:t>
            </a:r>
            <a:r>
              <a:rPr lang="en-US" baseline="0" dirty="0" err="1" smtClean="0"/>
              <a:t>activites</a:t>
            </a:r>
            <a:r>
              <a:rPr lang="en-US" baseline="0" dirty="0" smtClean="0"/>
              <a:t>. I will warn you now, that I will, in this discussion, provide more questions than answers.</a:t>
            </a:r>
            <a:endParaRPr lang="en-US" dirty="0" smtClean="0"/>
          </a:p>
          <a:p>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20</a:t>
            </a:fld>
            <a:endParaRPr lang="en-US"/>
          </a:p>
        </p:txBody>
      </p:sp>
    </p:spTree>
    <p:extLst>
      <p:ext uri="{BB962C8B-B14F-4D97-AF65-F5344CB8AC3E}">
        <p14:creationId xmlns:p14="http://schemas.microsoft.com/office/powerpoint/2010/main" val="347636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some of you may</a:t>
            </a:r>
            <a:r>
              <a:rPr lang="en-US" baseline="0" dirty="0" smtClean="0"/>
              <a:t> have seen my first title, which was far rosier in nature. However, it took a darker turn when I delved into work on this presentation.</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2</a:t>
            </a:fld>
            <a:endParaRPr lang="en-US"/>
          </a:p>
        </p:txBody>
      </p:sp>
    </p:spTree>
    <p:extLst>
      <p:ext uri="{BB962C8B-B14F-4D97-AF65-F5344CB8AC3E}">
        <p14:creationId xmlns:p14="http://schemas.microsoft.com/office/powerpoint/2010/main" val="21986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notion is production. How can we capture more types of production and the social impact of these types of production?</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21</a:t>
            </a:fld>
            <a:endParaRPr lang="en-US"/>
          </a:p>
        </p:txBody>
      </p:sp>
    </p:spTree>
    <p:extLst>
      <p:ext uri="{BB962C8B-B14F-4D97-AF65-F5344CB8AC3E}">
        <p14:creationId xmlns:p14="http://schemas.microsoft.com/office/powerpoint/2010/main" val="854616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who</a:t>
            </a:r>
            <a:r>
              <a:rPr lang="en-US" baseline="0" dirty="0" smtClean="0"/>
              <a:t> are unaware of the </a:t>
            </a:r>
            <a:r>
              <a:rPr lang="en-US" baseline="0" dirty="0" err="1" smtClean="0"/>
              <a:t>makerspace</a:t>
            </a:r>
            <a:r>
              <a:rPr lang="en-US" baseline="0" dirty="0" smtClean="0"/>
              <a:t> movement, this is a movement largely in the public library environment that provides spaces where people can, quite literally, make something. This could be anything from an engineering project to writing and binding your own book. The social impacts of this are potentially vast: fostering innovation and entrepreneurship in young adults in particular could reap benefits for </a:t>
            </a:r>
            <a:r>
              <a:rPr lang="en-US" baseline="0" dirty="0" err="1" smtClean="0"/>
              <a:t>soceity</a:t>
            </a:r>
            <a:r>
              <a:rPr lang="en-US" baseline="0" dirty="0" smtClean="0"/>
              <a:t>. But how might be trace the diffusion of this process to it’s outcome? Should we trace the patents, publications, etc. that are eventually produced by these children? How do we measure the social impact of providing a space for people to gain self-efficacy in constructing tools and materials. </a:t>
            </a:r>
          </a:p>
          <a:p>
            <a:endParaRPr lang="en-US" dirty="0" smtClean="0"/>
          </a:p>
          <a:p>
            <a:r>
              <a:rPr lang="en-US" dirty="0" smtClean="0"/>
              <a:t>Patents, publications, etc. that come</a:t>
            </a:r>
            <a:r>
              <a:rPr lang="en-US" baseline="0" dirty="0" smtClean="0"/>
              <a:t> out are the outputs; how do we measure the social impact of providing a space for people to gain self-efficacy in constructing tools and materials? </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22</a:t>
            </a:fld>
            <a:endParaRPr lang="en-US"/>
          </a:p>
        </p:txBody>
      </p:sp>
    </p:spTree>
    <p:extLst>
      <p:ext uri="{BB962C8B-B14F-4D97-AF65-F5344CB8AC3E}">
        <p14:creationId xmlns:p14="http://schemas.microsoft.com/office/powerpoint/2010/main" val="3121777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at </a:t>
            </a:r>
            <a:r>
              <a:rPr lang="en-US" baseline="0" dirty="0" err="1" smtClean="0"/>
              <a:t>Wolverhampton</a:t>
            </a:r>
            <a:r>
              <a:rPr lang="en-US" baseline="0" dirty="0" smtClean="0"/>
              <a:t> has been investigating the various types of sources that researchers incorporate into their scholarship. This table demonstrates the number of Scopus publications citing </a:t>
            </a:r>
            <a:r>
              <a:rPr lang="en-US" baseline="0" dirty="0" err="1" smtClean="0"/>
              <a:t>wikipedia</a:t>
            </a:r>
            <a:r>
              <a:rPr lang="en-US" baseline="0" dirty="0" smtClean="0"/>
              <a:t>, blogs, videos, social networks and other sources. The rising numbers in all of those show the impact that these forms are having on scholarship. Why not then also investigate these news forms as reputable forms of knowledge production? </a:t>
            </a:r>
          </a:p>
          <a:p>
            <a:endParaRPr lang="en-US" baseline="0" dirty="0" smtClean="0"/>
          </a:p>
          <a:p>
            <a:r>
              <a:rPr lang="en-US" sz="1200" kern="1200" dirty="0" smtClean="0">
                <a:solidFill>
                  <a:schemeClr val="tx1"/>
                </a:solidFill>
                <a:effectLst/>
                <a:latin typeface="+mn-lt"/>
                <a:ea typeface="+mn-ea"/>
                <a:cs typeface="+mn-cs"/>
              </a:rPr>
              <a:t>Data sources may change: as Blaise noted, yesterday we had ISI, today we have </a:t>
            </a:r>
            <a:r>
              <a:rPr lang="en-US" sz="1200" kern="1200" dirty="0" err="1" smtClean="0">
                <a:solidFill>
                  <a:schemeClr val="tx1"/>
                </a:solidFill>
                <a:effectLst/>
                <a:latin typeface="+mn-lt"/>
                <a:ea typeface="+mn-ea"/>
                <a:cs typeface="+mn-cs"/>
              </a:rPr>
              <a:t>GoogleScholar</a:t>
            </a:r>
            <a:r>
              <a:rPr lang="en-US" sz="1200" kern="1200" dirty="0" smtClean="0">
                <a:solidFill>
                  <a:schemeClr val="tx1"/>
                </a:solidFill>
                <a:effectLst/>
                <a:latin typeface="+mn-lt"/>
                <a:ea typeface="+mn-ea"/>
                <a:cs typeface="+mn-cs"/>
              </a:rPr>
              <a:t>, and tomorrow we will have social media metrics. However, we have failed if all three of these continue to look at one form of scholarship.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each of these has expanded a bit; ISI-now </a:t>
            </a:r>
            <a:r>
              <a:rPr lang="en-US" sz="1200" kern="1200" dirty="0" err="1" smtClean="0">
                <a:solidFill>
                  <a:schemeClr val="tx1"/>
                </a:solidFill>
                <a:effectLst/>
                <a:latin typeface="+mn-lt"/>
                <a:ea typeface="+mn-ea"/>
                <a:cs typeface="+mn-cs"/>
              </a:rPr>
              <a:t>WoS</a:t>
            </a:r>
            <a:r>
              <a:rPr lang="en-US" sz="1200" kern="1200" dirty="0" smtClean="0">
                <a:solidFill>
                  <a:schemeClr val="tx1"/>
                </a:solidFill>
                <a:effectLst/>
                <a:latin typeface="+mn-lt"/>
                <a:ea typeface="+mn-ea"/>
                <a:cs typeface="+mn-cs"/>
              </a:rPr>
              <a:t>—now offers a web, book, conference proceeding, and data citation index. Yet these are far from comprehensive. </a:t>
            </a:r>
          </a:p>
          <a:p>
            <a:endParaRPr lang="en-US" dirty="0" smtClean="0"/>
          </a:p>
          <a:p>
            <a:r>
              <a:rPr lang="en-US" dirty="0" smtClean="0"/>
              <a:t>These</a:t>
            </a:r>
            <a:r>
              <a:rPr lang="en-US" baseline="0" dirty="0" smtClean="0"/>
              <a:t> statistics suggest that scholars are making greater use of a diversity of sources in producing their work; yet, the value of these genres has yet to be fully embraced by tenure and promotion committees. How can we establish the value of other forms of production? How does the social good of a tweet, for example, compare to the social value of a blog?</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23</a:t>
            </a:fld>
            <a:endParaRPr lang="en-US"/>
          </a:p>
        </p:txBody>
      </p:sp>
    </p:spTree>
    <p:extLst>
      <p:ext uri="{BB962C8B-B14F-4D97-AF65-F5344CB8AC3E}">
        <p14:creationId xmlns:p14="http://schemas.microsoft.com/office/powerpoint/2010/main" val="3595453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also changed who has the authority</a:t>
            </a:r>
            <a:r>
              <a:rPr lang="en-US" baseline="0" dirty="0" smtClean="0"/>
              <a:t> to speak. As Foucault famously wrote in his piece on authorship, “What does it matter who is speaking?” </a:t>
            </a:r>
          </a:p>
          <a:p>
            <a:endParaRPr lang="en-US" dirty="0" smtClean="0"/>
          </a:p>
          <a:p>
            <a:r>
              <a:rPr lang="en-US" dirty="0" smtClean="0"/>
              <a:t>The science and</a:t>
            </a:r>
            <a:r>
              <a:rPr lang="en-US" baseline="0" dirty="0" smtClean="0"/>
              <a:t> engineering statistics in the US looks at the public confidence placed in institutional leaders. As shown, the scientific community is second only to the military in the us and is far above major companies, the government and television and the press. Of course, it should come as no surprise that Congress ranks lowest on our list. But this list belies the fact that many of the main science communication venues right now are not made up of academics. </a:t>
            </a:r>
          </a:p>
        </p:txBody>
      </p:sp>
      <p:sp>
        <p:nvSpPr>
          <p:cNvPr id="4" name="Slide Number Placeholder 3"/>
          <p:cNvSpPr>
            <a:spLocks noGrp="1"/>
          </p:cNvSpPr>
          <p:nvPr>
            <p:ph type="sldNum" sz="quarter" idx="10"/>
          </p:nvPr>
        </p:nvSpPr>
        <p:spPr/>
        <p:txBody>
          <a:bodyPr/>
          <a:lstStyle/>
          <a:p>
            <a:fld id="{2D56804E-4334-4F6F-B22E-45D1E4CA2A7F}" type="slidenum">
              <a:rPr lang="en-US" smtClean="0"/>
              <a:t>24</a:t>
            </a:fld>
            <a:endParaRPr lang="en-US"/>
          </a:p>
        </p:txBody>
      </p:sp>
    </p:spTree>
    <p:extLst>
      <p:ext uri="{BB962C8B-B14F-4D97-AF65-F5344CB8AC3E}">
        <p14:creationId xmlns:p14="http://schemas.microsoft.com/office/powerpoint/2010/main" val="90450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Yet, we are beginning to blur the boundaries on who is allowed to speak and who</a:t>
            </a:r>
            <a:r>
              <a:rPr lang="en-US" baseline="0" dirty="0" smtClean="0"/>
              <a:t> carries authority.</a:t>
            </a:r>
          </a:p>
          <a:p>
            <a:endParaRPr lang="en-US" dirty="0" smtClean="0"/>
          </a:p>
          <a:p>
            <a:r>
              <a:rPr lang="en-US" dirty="0" smtClean="0"/>
              <a:t>Take, for example, the popular TED talks series. Now, some of you might</a:t>
            </a:r>
            <a:r>
              <a:rPr lang="en-US" baseline="0" dirty="0" smtClean="0"/>
              <a:t> know that I’ve been doing some research in this area and have found some fairly surprising results. </a:t>
            </a:r>
            <a:endParaRPr lang="en-US" dirty="0" smtClean="0"/>
          </a:p>
          <a:p>
            <a:endParaRPr lang="en-US" dirty="0" smtClean="0"/>
          </a:p>
          <a:p>
            <a:r>
              <a:rPr lang="en-US" dirty="0" smtClean="0"/>
              <a:t>This begs the question of redefinitions of authorship and authority in the diversification of genres. For example, we</a:t>
            </a:r>
            <a:r>
              <a:rPr lang="en-US" baseline="0" dirty="0" smtClean="0"/>
              <a:t> recently published a piece in Nature describing the distribution of authorship by gender for the last 5 years. We found that female authorship constituted 30% of authorships. We also examined presenters in TED talk and found that 25% were women. Therefore, the mere diversification of genres does not necessarily a lessening of current disparities. Also, very few TED talks were from academics—that is, those associated with institutes of higher education. So, in terms of social impact--does it matter who is speaking?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we investigate these</a:t>
            </a:r>
            <a:r>
              <a:rPr lang="en-US" baseline="0" dirty="0" smtClean="0"/>
              <a:t> novels forms, we must also ask who has the authority to produce information and how that’s evaluated on the web. For example, in our recent work on TED talks we demonstrated that only 25% of TED talks were given by academics. Of course, one has to acknowledge the fact that some of the talks are purely entertainment. However, a large portion are dealing with science and technology and, in one of our studies, we found that every TED talk in our sample had appeared on at least one syllabi. Therefore, these are being used as authoritative points of information for pedagogical purposes.</a:t>
            </a:r>
            <a:endParaRPr lang="en-US" dirty="0" smtClean="0"/>
          </a:p>
          <a:p>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25</a:t>
            </a:fld>
            <a:endParaRPr lang="en-US"/>
          </a:p>
        </p:txBody>
      </p:sp>
    </p:spTree>
    <p:extLst>
      <p:ext uri="{BB962C8B-B14F-4D97-AF65-F5344CB8AC3E}">
        <p14:creationId xmlns:p14="http://schemas.microsoft.com/office/powerpoint/2010/main" val="3346072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Academic genealogy; how do we measure the impact that one</a:t>
            </a:r>
            <a:r>
              <a:rPr lang="en-US" baseline="0" dirty="0" smtClean="0"/>
              <a:t> person has on another; do we need more doctoral students; are certain students more likely to be productive and improve society if they are mentored by a certain individual? How can we reward those individuals whose students are doing the most public good?</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26</a:t>
            </a:fld>
            <a:endParaRPr lang="en-US"/>
          </a:p>
        </p:txBody>
      </p:sp>
    </p:spTree>
    <p:extLst>
      <p:ext uri="{BB962C8B-B14F-4D97-AF65-F5344CB8AC3E}">
        <p14:creationId xmlns:p14="http://schemas.microsoft.com/office/powerpoint/2010/main" val="3153143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our modes of production are proliferating,</a:t>
            </a:r>
            <a:r>
              <a:rPr lang="en-US" baseline="0" dirty="0" smtClean="0"/>
              <a:t> so too are our dissemination metrics</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27</a:t>
            </a:fld>
            <a:endParaRPr lang="en-US"/>
          </a:p>
        </p:txBody>
      </p:sp>
    </p:spTree>
    <p:extLst>
      <p:ext uri="{BB962C8B-B14F-4D97-AF65-F5344CB8AC3E}">
        <p14:creationId xmlns:p14="http://schemas.microsoft.com/office/powerpoint/2010/main" val="2349870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Much of this has</a:t>
            </a:r>
            <a:r>
              <a:rPr lang="en-US" baseline="0" dirty="0" smtClean="0"/>
              <a:t> been wrought by the “openness” movement. Open is the word de jour: open access, open data, open science, open education. This concomitant rise in openness has certainly shaped the </a:t>
            </a:r>
            <a:r>
              <a:rPr lang="en-US" baseline="0" dirty="0" err="1" smtClean="0"/>
              <a:t>altmetrics</a:t>
            </a:r>
            <a:r>
              <a:rPr lang="en-US" baseline="0" dirty="0" smtClean="0"/>
              <a:t> movement. It implies that all kinds of scholarship should be open to all kinds of people; but it also means that all types of people should have a voice in discussing this scholarship. The argument here is that scholarship is a public good and should be open.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28</a:t>
            </a:fld>
            <a:endParaRPr lang="en-US"/>
          </a:p>
        </p:txBody>
      </p:sp>
    </p:spTree>
    <p:extLst>
      <p:ext uri="{BB962C8B-B14F-4D97-AF65-F5344CB8AC3E}">
        <p14:creationId xmlns:p14="http://schemas.microsoft.com/office/powerpoint/2010/main" val="2455521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this isn’t a particularly new tale</a:t>
            </a:r>
            <a:r>
              <a:rPr lang="en-US" baseline="0" dirty="0" smtClean="0"/>
              <a:t> in libraries or higher education. </a:t>
            </a:r>
            <a:r>
              <a:rPr lang="en-US" dirty="0" smtClean="0"/>
              <a:t>Daniel</a:t>
            </a:r>
            <a:r>
              <a:rPr lang="en-US" baseline="0" dirty="0" smtClean="0"/>
              <a:t> Gilman wrote, in the late 19</a:t>
            </a:r>
            <a:r>
              <a:rPr lang="en-US" baseline="30000" dirty="0" smtClean="0"/>
              <a:t>th</a:t>
            </a:r>
            <a:r>
              <a:rPr lang="en-US" baseline="0" dirty="0" smtClean="0"/>
              <a:t> century, that one of the noblest duties of a university is to advance knowledge, and to diffuse it not merely among those who can attend the daily lectures—but far and wide.” This was his rationale behind the establishment of the John Hopkins University Press, considered to be the first university press in the US. </a:t>
            </a:r>
          </a:p>
          <a:p>
            <a:endParaRPr lang="en-US" baseline="0" dirty="0" smtClean="0"/>
          </a:p>
          <a:p>
            <a:r>
              <a:rPr lang="en-US" baseline="0" dirty="0" smtClean="0"/>
              <a:t>What has changed, however, is our ability to diffuse and to measure the diffusion and people’s interaction with it in order to see whether the scholarship produced has demonstrable effect.</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29</a:t>
            </a:fld>
            <a:endParaRPr lang="en-US"/>
          </a:p>
        </p:txBody>
      </p:sp>
    </p:spTree>
    <p:extLst>
      <p:ext uri="{BB962C8B-B14F-4D97-AF65-F5344CB8AC3E}">
        <p14:creationId xmlns:p14="http://schemas.microsoft.com/office/powerpoint/2010/main" val="1871243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media can be used to promote collections as well. For example, there was a great story in the Chronicle of Higher Education</a:t>
            </a:r>
            <a:r>
              <a:rPr lang="en-US" baseline="0" dirty="0" smtClean="0"/>
              <a:t> this March about a 16</a:t>
            </a:r>
            <a:r>
              <a:rPr lang="en-US" baseline="30000" dirty="0" smtClean="0"/>
              <a:t>th</a:t>
            </a:r>
            <a:r>
              <a:rPr lang="en-US" baseline="0" dirty="0" smtClean="0"/>
              <a:t> century manuscript that went viral after it was digitized by </a:t>
            </a:r>
            <a:r>
              <a:rPr lang="en-US" baseline="0" dirty="0" err="1" smtClean="0"/>
              <a:t>Upenn’s</a:t>
            </a:r>
            <a:r>
              <a:rPr lang="en-US" baseline="0" dirty="0" smtClean="0"/>
              <a:t> library. The manuscript, shown here, had numerous pictures of cats with rockets tied to their back. Given the love of cats on the internet, it’s easy to see how a hashtag #</a:t>
            </a:r>
            <a:r>
              <a:rPr lang="en-US" baseline="0" dirty="0" err="1" smtClean="0"/>
              <a:t>rocketcats</a:t>
            </a:r>
            <a:r>
              <a:rPr lang="en-US" baseline="0" dirty="0" smtClean="0"/>
              <a:t> might pick up speed on twitter. However, this again questions whether this metric can actually lead to the ultimate goal of increased usage of the collections or engagement with archival material. The Chronicle story reported that the library blog saw a traffic spike, but only 5% of those clicked through to the </a:t>
            </a:r>
            <a:r>
              <a:rPr lang="en-US" baseline="0" dirty="0" err="1" smtClean="0"/>
              <a:t>universit’s</a:t>
            </a:r>
            <a:r>
              <a:rPr lang="en-US" baseline="0" dirty="0" smtClean="0"/>
              <a:t> digital-manuscript repository. However, I see this as a boon—5% who might not otherwise have been aware of it. Furthermore, a few pieces came out in the news following, talking about the content of the manuscript. Therefore, what started as a meme became something that led to knowledge generation and synthesis. This, I would argue is a true outcome and “social impact” that came from the </a:t>
            </a:r>
            <a:r>
              <a:rPr lang="en-US" baseline="0" dirty="0" err="1" smtClean="0"/>
              <a:t>virality</a:t>
            </a:r>
            <a:r>
              <a:rPr lang="en-US" baseline="0" dirty="0" smtClean="0"/>
              <a:t> of </a:t>
            </a:r>
            <a:r>
              <a:rPr lang="en-US" baseline="0" dirty="0" err="1" smtClean="0"/>
              <a:t>rocketcats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30</a:t>
            </a:fld>
            <a:endParaRPr lang="en-US"/>
          </a:p>
        </p:txBody>
      </p:sp>
    </p:spTree>
    <p:extLst>
      <p:ext uri="{BB962C8B-B14F-4D97-AF65-F5344CB8AC3E}">
        <p14:creationId xmlns:p14="http://schemas.microsoft.com/office/powerpoint/2010/main" val="75210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because I came</a:t>
            </a:r>
            <a:r>
              <a:rPr lang="en-US" baseline="0" dirty="0" smtClean="0"/>
              <a:t> to one simple conclusion in my research. </a:t>
            </a:r>
            <a:r>
              <a:rPr lang="en-US" baseline="0" dirty="0" err="1" smtClean="0"/>
              <a:t>Altmetrics</a:t>
            </a:r>
            <a:r>
              <a:rPr lang="en-US" baseline="0" dirty="0" smtClean="0"/>
              <a:t> failed. That is, the </a:t>
            </a:r>
            <a:r>
              <a:rPr lang="en-US" baseline="0" dirty="0" err="1" smtClean="0"/>
              <a:t>altmetrics</a:t>
            </a:r>
            <a:r>
              <a:rPr lang="en-US" baseline="0" dirty="0" smtClean="0"/>
              <a:t> movement has failed. </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3</a:t>
            </a:fld>
            <a:endParaRPr lang="en-US"/>
          </a:p>
        </p:txBody>
      </p:sp>
    </p:spTree>
    <p:extLst>
      <p:ext uri="{BB962C8B-B14F-4D97-AF65-F5344CB8AC3E}">
        <p14:creationId xmlns:p14="http://schemas.microsoft.com/office/powerpoint/2010/main" val="4270595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1" y="4343400"/>
            <a:ext cx="5486399" cy="4114800"/>
          </a:xfrm>
          <a:prstGeom prst="rect">
            <a:avLst/>
          </a:prstGeom>
        </p:spPr>
        <p:txBody>
          <a:bodyPr lIns="91417" tIns="91417" rIns="91417" bIns="91417" anchor="t" anchorCtr="0">
            <a:noAutofit/>
          </a:bodyPr>
          <a:lstStyle/>
          <a:p>
            <a:r>
              <a:rPr lang="en-US" dirty="0" smtClean="0"/>
              <a:t>Just as we can measure how far </a:t>
            </a:r>
            <a:r>
              <a:rPr lang="en-US" dirty="0" err="1" smtClean="0"/>
              <a:t>rocketcats</a:t>
            </a:r>
            <a:r>
              <a:rPr lang="en-US" baseline="0" dirty="0" smtClean="0"/>
              <a:t> can fly, we can also watch how far a single piece of scholarship flies. However, this still fails to show the social impact. Is the fact that something was tweeted 497 a sign of social impact?</a:t>
            </a:r>
            <a:endParaRPr dirty="0"/>
          </a:p>
        </p:txBody>
      </p:sp>
    </p:spTree>
    <p:extLst>
      <p:ext uri="{BB962C8B-B14F-4D97-AF65-F5344CB8AC3E}">
        <p14:creationId xmlns:p14="http://schemas.microsoft.com/office/powerpoint/2010/main" val="2088439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1" y="4343400"/>
            <a:ext cx="5486399" cy="4114800"/>
          </a:xfrm>
          <a:prstGeom prst="rect">
            <a:avLst/>
          </a:prstGeom>
        </p:spPr>
        <p:txBody>
          <a:bodyPr lIns="91417" tIns="91417" rIns="91417" bIns="91417" anchor="t" anchorCtr="0">
            <a:noAutofit/>
          </a:bodyPr>
          <a:lstStyle/>
          <a:p>
            <a:pPr marL="0" lvl="1" defTabSz="457159">
              <a:defRPr/>
            </a:pPr>
            <a:r>
              <a:rPr lang="en-US" dirty="0" smtClean="0"/>
              <a:t>For example, the following is a table of the top 10 most tweeted documents. We can apply Blaise’s Beethoven or</a:t>
            </a:r>
            <a:r>
              <a:rPr lang="en-US" baseline="0" dirty="0" smtClean="0"/>
              <a:t> Bieber test to this: the first two things look at the Fukushima accident—we might argue these are tweeted because of timeliness, rather than lasting social impact. An article on open access is at number seven, showing what I would argue as the large user group of people interested in open access on twitter. Now, I understand the seriousness of penile fractures, but the fact that this article that shows penile fracture is more likely during sex under stressful situations was most likely tweeted due to humor rather than true social impact. Therefore, we need better measures of the intentions, use, and audience for these articles before using them as metrics for social impact.</a:t>
            </a:r>
            <a:endParaRPr dirty="0"/>
          </a:p>
        </p:txBody>
      </p:sp>
    </p:spTree>
    <p:extLst>
      <p:ext uri="{BB962C8B-B14F-4D97-AF65-F5344CB8AC3E}">
        <p14:creationId xmlns:p14="http://schemas.microsoft.com/office/powerpoint/2010/main" val="424230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libraries are including social</a:t>
            </a:r>
            <a:r>
              <a:rPr lang="en-US" baseline="0" dirty="0" smtClean="0"/>
              <a:t> media metrics into institutional repositories. These typically include page views, downloads, citations, saves on </a:t>
            </a:r>
            <a:r>
              <a:rPr lang="en-US" baseline="0" dirty="0" err="1" smtClean="0"/>
              <a:t>Mendeley</a:t>
            </a:r>
            <a:r>
              <a:rPr lang="en-US" baseline="0" dirty="0" smtClean="0"/>
              <a:t>, delicious, </a:t>
            </a:r>
            <a:r>
              <a:rPr lang="en-US" baseline="0" dirty="0" err="1" smtClean="0"/>
              <a:t>citulike</a:t>
            </a:r>
            <a:r>
              <a:rPr lang="en-US" baseline="0" dirty="0" smtClean="0"/>
              <a:t>, twitter, fb, blog posts. Many of these include an “opt out” option for faculty. In an article promoting the use of </a:t>
            </a:r>
            <a:r>
              <a:rPr lang="en-US" baseline="0" dirty="0" err="1" smtClean="0"/>
              <a:t>altmetrics</a:t>
            </a:r>
            <a:r>
              <a:rPr lang="en-US" baseline="0" dirty="0" smtClean="0"/>
              <a:t> in </a:t>
            </a:r>
            <a:r>
              <a:rPr lang="en-US" baseline="0" dirty="0" err="1" smtClean="0"/>
              <a:t>Irs</a:t>
            </a:r>
            <a:r>
              <a:rPr lang="en-US" baseline="0" dirty="0" smtClean="0"/>
              <a:t>, it was noted that these can “inform collection development” and “encourage depositors to send more material”. I would strongly argue that these are not outcomes—encouraging more people to submit should not be an end in itself. Do these repositories provide more access than, say, a disciplinary or general repository (e.g., </a:t>
            </a:r>
            <a:r>
              <a:rPr lang="en-US" baseline="0" dirty="0" err="1" smtClean="0"/>
              <a:t>arXiv</a:t>
            </a:r>
            <a:r>
              <a:rPr lang="en-US" baseline="0" dirty="0" smtClean="0"/>
              <a:t>, SSRN, REPEC, </a:t>
            </a:r>
            <a:r>
              <a:rPr lang="en-US" baseline="0" dirty="0" err="1" smtClean="0"/>
              <a:t>sribd</a:t>
            </a:r>
            <a:r>
              <a:rPr lang="en-US" baseline="0" dirty="0" smtClean="0"/>
              <a:t>)? If not, is the library investing resources appropriately and measuring the right thing?</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33</a:t>
            </a:fld>
            <a:endParaRPr lang="en-US"/>
          </a:p>
        </p:txBody>
      </p:sp>
    </p:spTree>
    <p:extLst>
      <p:ext uri="{BB962C8B-B14F-4D97-AF65-F5344CB8AC3E}">
        <p14:creationId xmlns:p14="http://schemas.microsoft.com/office/powerpoint/2010/main" val="2161235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Engagement</a:t>
            </a:r>
            <a:r>
              <a:rPr lang="en-US" baseline="0" dirty="0" smtClean="0"/>
              <a:t> is perhaps the most exciting potential measure of social impact.</a:t>
            </a:r>
          </a:p>
          <a:p>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34</a:t>
            </a:fld>
            <a:endParaRPr lang="en-US"/>
          </a:p>
        </p:txBody>
      </p:sp>
    </p:spTree>
    <p:extLst>
      <p:ext uri="{BB962C8B-B14F-4D97-AF65-F5344CB8AC3E}">
        <p14:creationId xmlns:p14="http://schemas.microsoft.com/office/powerpoint/2010/main" val="74549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also a renewed interest in citizen science, particularly enabled by web technologies. My college Hamid Ekbia has termed this </a:t>
            </a:r>
            <a:r>
              <a:rPr lang="en-US" baseline="0" dirty="0" err="1" smtClean="0"/>
              <a:t>heteromation</a:t>
            </a:r>
            <a:r>
              <a:rPr lang="en-US" baseline="0" dirty="0" smtClean="0"/>
              <a:t>, in which humans become the mechanical cogs in a work task. The library is increasingly taking advantage of citizen science to engage the patrons around work. </a:t>
            </a:r>
          </a:p>
          <a:p>
            <a:endParaRPr lang="en-US" baseline="0" dirty="0" smtClean="0"/>
          </a:p>
          <a:p>
            <a:r>
              <a:rPr lang="en-US" baseline="0" dirty="0" smtClean="0"/>
              <a:t>For example, the Australian Newspapers </a:t>
            </a:r>
            <a:r>
              <a:rPr lang="en-US" baseline="0" dirty="0" err="1" smtClean="0"/>
              <a:t>Digitisation</a:t>
            </a:r>
            <a:r>
              <a:rPr lang="en-US" baseline="0" dirty="0" smtClean="0"/>
              <a:t> Program has allowed users to correct OCR errors and tag newspapers from the project. More than 1300 users registered and corrected more than 2 million lines of text. Library of Congress also invited tagging of historical photos on </a:t>
            </a:r>
            <a:r>
              <a:rPr lang="en-US" baseline="0" dirty="0" err="1" smtClean="0"/>
              <a:t>flickr</a:t>
            </a:r>
            <a:r>
              <a:rPr lang="en-US" baseline="0" dirty="0" smtClean="0"/>
              <a:t>; 79% of these photos have been made a “favorite” that is, incorporated into person collections; </a:t>
            </a:r>
          </a:p>
          <a:p>
            <a:endParaRPr lang="en-US" baseline="0" dirty="0" smtClean="0"/>
          </a:p>
          <a:p>
            <a:r>
              <a:rPr lang="en-US" baseline="0" dirty="0" smtClean="0"/>
              <a:t>Catalog tagging of records to assist in patrons searching; social reference tools like </a:t>
            </a:r>
            <a:r>
              <a:rPr lang="en-US" baseline="0" dirty="0" err="1" smtClean="0"/>
              <a:t>LibAnswers</a:t>
            </a:r>
            <a:endParaRPr lang="en-US" baseline="0" dirty="0" smtClean="0"/>
          </a:p>
          <a:p>
            <a:r>
              <a:rPr lang="en-US" baseline="0" dirty="0" smtClean="0"/>
              <a:t>Collaborative cataloging</a:t>
            </a:r>
          </a:p>
          <a:p>
            <a:endParaRPr lang="en-US" baseline="0" dirty="0" smtClean="0"/>
          </a:p>
          <a:p>
            <a:r>
              <a:rPr lang="en-US" baseline="0" dirty="0" smtClean="0"/>
              <a:t>We have metrics on how many people tagged, how many tags were applied, and how many were incorporated into personal collections. But did this improve the lives of the patrons? Did it serve to improve quality of life? Did it lead to historical discoveries.?</a:t>
            </a:r>
          </a:p>
          <a:p>
            <a:endParaRPr lang="en-US" baseline="0" dirty="0" smtClean="0"/>
          </a:p>
          <a:p>
            <a:r>
              <a:rPr lang="en-US" baseline="0" dirty="0" smtClean="0"/>
              <a:t>Mention the success of </a:t>
            </a:r>
            <a:r>
              <a:rPr lang="en-US" baseline="0" dirty="0" err="1" smtClean="0"/>
              <a:t>wikipedia</a:t>
            </a:r>
            <a:r>
              <a:rPr lang="en-US" baseline="0" dirty="0" smtClean="0"/>
              <a:t>; new faith in public knowledge</a:t>
            </a:r>
          </a:p>
        </p:txBody>
      </p:sp>
      <p:sp>
        <p:nvSpPr>
          <p:cNvPr id="4" name="Slide Number Placeholder 3"/>
          <p:cNvSpPr>
            <a:spLocks noGrp="1"/>
          </p:cNvSpPr>
          <p:nvPr>
            <p:ph type="sldNum" sz="quarter" idx="10"/>
          </p:nvPr>
        </p:nvSpPr>
        <p:spPr/>
        <p:txBody>
          <a:bodyPr/>
          <a:lstStyle/>
          <a:p>
            <a:fld id="{2D56804E-4334-4F6F-B22E-45D1E4CA2A7F}" type="slidenum">
              <a:rPr lang="en-US" smtClean="0"/>
              <a:t>35</a:t>
            </a:fld>
            <a:endParaRPr lang="en-US"/>
          </a:p>
        </p:txBody>
      </p:sp>
    </p:spTree>
    <p:extLst>
      <p:ext uri="{BB962C8B-B14F-4D97-AF65-F5344CB8AC3E}">
        <p14:creationId xmlns:p14="http://schemas.microsoft.com/office/powerpoint/2010/main" val="3997418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A3AC6-894F-4DEF-B0E7-7FBC9D17826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015454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ways we can see this</a:t>
            </a:r>
            <a:r>
              <a:rPr lang="en-US" baseline="0" dirty="0" smtClean="0"/>
              <a:t> are in new forms of peer review and engagement with articles online. This is a hashtag going across twitter which does peer review in six words. Now, this is a humorous example [find story about this], but it’s illustrative of a greater trend. People can and do critique articles online. Many times this happens early enough in the process that people can make changes to the scholarship; there are a number of stories of bloggers correcting scientific errors; yet, how do we reward and incentivize this type of participation? Most of the novel forms of open peer review have largely failed and this is in no small part due to the lack of proper incentives. How can we demonstrate the social good of public engagement?</a:t>
            </a:r>
          </a:p>
          <a:p>
            <a:endParaRPr lang="en-US" baseline="0" dirty="0" smtClean="0"/>
          </a:p>
          <a:p>
            <a:r>
              <a:rPr lang="en-US" baseline="0" dirty="0" smtClean="0"/>
              <a:t>Phil Davis;</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38</a:t>
            </a:fld>
            <a:endParaRPr lang="en-US"/>
          </a:p>
        </p:txBody>
      </p:sp>
    </p:spTree>
    <p:extLst>
      <p:ext uri="{BB962C8B-B14F-4D97-AF65-F5344CB8AC3E}">
        <p14:creationId xmlns:p14="http://schemas.microsoft.com/office/powerpoint/2010/main" val="3743265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a host of tools have arisen around the use of </a:t>
            </a:r>
            <a:r>
              <a:rPr lang="en-US" dirty="0" err="1" smtClean="0"/>
              <a:t>altmetrics</a:t>
            </a:r>
            <a:r>
              <a:rPr lang="en-US" baseline="0" dirty="0" smtClean="0"/>
              <a:t> for assessment. I will briefly discuss a few of these and their potential utility in measuring social impact.</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39</a:t>
            </a:fld>
            <a:endParaRPr lang="en-US"/>
          </a:p>
        </p:txBody>
      </p:sp>
    </p:spTree>
    <p:extLst>
      <p:ext uri="{BB962C8B-B14F-4D97-AF65-F5344CB8AC3E}">
        <p14:creationId xmlns:p14="http://schemas.microsoft.com/office/powerpoint/2010/main" val="3931694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Mendeley’s</a:t>
            </a:r>
            <a:r>
              <a:rPr lang="en-US" dirty="0" smtClean="0"/>
              <a:t> institution edition is one example. Using the power of </a:t>
            </a:r>
            <a:r>
              <a:rPr lang="en-US" dirty="0" err="1" smtClean="0"/>
              <a:t>Mendeley</a:t>
            </a:r>
            <a:r>
              <a:rPr lang="en-US" dirty="0" smtClean="0"/>
              <a:t>, an</a:t>
            </a:r>
            <a:r>
              <a:rPr lang="en-US" baseline="0" dirty="0" smtClean="0"/>
              <a:t> online reference management software, a video with a gentleman with a nice voice will tell you how the internet has made the library all but irrelevant. However, </a:t>
            </a:r>
            <a:r>
              <a:rPr lang="en-US" baseline="0" dirty="0" err="1" smtClean="0"/>
              <a:t>Mendeley</a:t>
            </a:r>
            <a:r>
              <a:rPr lang="en-US" baseline="0" dirty="0" smtClean="0"/>
              <a:t> can help you to connect with your researchers and put the scholar back in the library. You, the librarian, can now help the researcher to find collaborators, review literature, and disseminate findings, among other activities. </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40</a:t>
            </a:fld>
            <a:endParaRPr lang="en-US"/>
          </a:p>
        </p:txBody>
      </p:sp>
    </p:spTree>
    <p:extLst>
      <p:ext uri="{BB962C8B-B14F-4D97-AF65-F5344CB8AC3E}">
        <p14:creationId xmlns:p14="http://schemas.microsoft.com/office/powerpoint/2010/main" val="1933009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academic search</a:t>
            </a:r>
            <a:r>
              <a:rPr lang="en-US" baseline="0" dirty="0" smtClean="0"/>
              <a:t> of academic analytics, which was discussed briefly yesterday; </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41</a:t>
            </a:fld>
            <a:endParaRPr lang="en-US"/>
          </a:p>
        </p:txBody>
      </p:sp>
    </p:spTree>
    <p:extLst>
      <p:ext uri="{BB962C8B-B14F-4D97-AF65-F5344CB8AC3E}">
        <p14:creationId xmlns:p14="http://schemas.microsoft.com/office/powerpoint/2010/main" val="343565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a:t>
            </a:r>
            <a:r>
              <a:rPr lang="en-US" baseline="0" dirty="0" smtClean="0"/>
              <a:t> I am not the first one to criticize the </a:t>
            </a:r>
            <a:r>
              <a:rPr lang="en-US" baseline="0" dirty="0" err="1" smtClean="0"/>
              <a:t>altmetric</a:t>
            </a:r>
            <a:r>
              <a:rPr lang="en-US" baseline="0" dirty="0" smtClean="0"/>
              <a:t> movement or consider that it hasn’t fulfilled it’s promise. In 2010, a damning Nature Materials editorial wrote…. “Two years on since the publication of </a:t>
            </a:r>
            <a:r>
              <a:rPr lang="en-US" baseline="0" dirty="0" err="1" smtClean="0"/>
              <a:t>altmetrics</a:t>
            </a:r>
            <a:r>
              <a:rPr lang="en-US" baseline="0" dirty="0" smtClean="0"/>
              <a:t> manifesto (by Jason </a:t>
            </a:r>
            <a:r>
              <a:rPr lang="en-US" baseline="0" dirty="0" err="1" smtClean="0"/>
              <a:t>Priem</a:t>
            </a:r>
            <a:r>
              <a:rPr lang="en-US" baseline="0" dirty="0" smtClean="0"/>
              <a:t>), little has changed in academia. Social media has not been taken up as an integral part of the academic measurement of scientific achievement. There seems to be a lot of skepticism concerning its real value. Resistance to such change is rooted in that these new evaluation methods have not sufficiently been validated to be ready for adoption….As a result </a:t>
            </a:r>
            <a:r>
              <a:rPr lang="en-US" baseline="0" dirty="0" err="1" smtClean="0"/>
              <a:t>altmetrics</a:t>
            </a:r>
            <a:r>
              <a:rPr lang="en-US" baseline="0" dirty="0" smtClean="0"/>
              <a:t> seems to fall short of the established research evaluation standards.”</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4</a:t>
            </a:fld>
            <a:endParaRPr lang="en-US"/>
          </a:p>
        </p:txBody>
      </p:sp>
    </p:spTree>
    <p:extLst>
      <p:ext uri="{BB962C8B-B14F-4D97-AF65-F5344CB8AC3E}">
        <p14:creationId xmlns:p14="http://schemas.microsoft.com/office/powerpoint/2010/main" val="1907159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a:t>
            </a:r>
            <a:r>
              <a:rPr lang="en-US" dirty="0" err="1" smtClean="0"/>
              <a:t>Crawlytics</a:t>
            </a:r>
            <a:r>
              <a:rPr lang="en-US" dirty="0" smtClean="0"/>
              <a:t> will</a:t>
            </a:r>
            <a:r>
              <a:rPr lang="en-US" baseline="0" dirty="0" smtClean="0"/>
              <a:t> as the tagline commits, help you to “identify your competitor’s most shared content.” This allows you, the researcher or library to compare your </a:t>
            </a:r>
            <a:r>
              <a:rPr lang="en-US" baseline="0" dirty="0" err="1" smtClean="0"/>
              <a:t>altmetric</a:t>
            </a:r>
            <a:r>
              <a:rPr lang="en-US" baseline="0" dirty="0" smtClean="0"/>
              <a:t> score with another.</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42</a:t>
            </a:fld>
            <a:endParaRPr lang="en-US"/>
          </a:p>
        </p:txBody>
      </p:sp>
    </p:spTree>
    <p:extLst>
      <p:ext uri="{BB962C8B-B14F-4D97-AF65-F5344CB8AC3E}">
        <p14:creationId xmlns:p14="http://schemas.microsoft.com/office/powerpoint/2010/main" val="24166320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must be constantly diligent to avoid goal displacement—to not let the tweet become and end in itself. As Campbell’s Law states:</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43</a:t>
            </a:fld>
            <a:endParaRPr lang="en-US"/>
          </a:p>
        </p:txBody>
      </p:sp>
    </p:spTree>
    <p:extLst>
      <p:ext uri="{BB962C8B-B14F-4D97-AF65-F5344CB8AC3E}">
        <p14:creationId xmlns:p14="http://schemas.microsoft.com/office/powerpoint/2010/main" val="3139859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began with the failure of </a:t>
            </a:r>
            <a:r>
              <a:rPr lang="en-US" dirty="0" err="1" smtClean="0"/>
              <a:t>altmetrics</a:t>
            </a:r>
            <a:r>
              <a:rPr lang="en-US" dirty="0" smtClean="0"/>
              <a:t>, so I would like to end with the</a:t>
            </a:r>
            <a:r>
              <a:rPr lang="en-US" baseline="0" dirty="0" smtClean="0"/>
              <a:t> future of </a:t>
            </a:r>
            <a:r>
              <a:rPr lang="en-US" baseline="0" dirty="0" err="1" smtClean="0"/>
              <a:t>altmetrics</a:t>
            </a:r>
            <a:r>
              <a:rPr lang="en-US" baseline="0" dirty="0" smtClean="0"/>
              <a:t>, specifically focusing on the challenges and opportunities ahead</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44</a:t>
            </a:fld>
            <a:endParaRPr lang="en-US"/>
          </a:p>
        </p:txBody>
      </p:sp>
    </p:spTree>
    <p:extLst>
      <p:ext uri="{BB962C8B-B14F-4D97-AF65-F5344CB8AC3E}">
        <p14:creationId xmlns:p14="http://schemas.microsoft.com/office/powerpoint/2010/main" val="3999404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Altmetrics</a:t>
            </a:r>
            <a:r>
              <a:rPr lang="en-US" dirty="0" smtClean="0"/>
              <a:t> are coming with subscription</a:t>
            </a:r>
            <a:r>
              <a:rPr lang="en-US" baseline="0" dirty="0" smtClean="0"/>
              <a:t> products that </a:t>
            </a:r>
            <a:r>
              <a:rPr lang="en-US" baseline="0" dirty="0" err="1" smtClean="0"/>
              <a:t>librarinas</a:t>
            </a:r>
            <a:r>
              <a:rPr lang="en-US" baseline="0" dirty="0" smtClean="0"/>
              <a:t> buy (e.g. Plum Analytics); we need to ask, do students, faculty and administrators know what these mean? There is a large tradition of outreach and liaison work in libraries and </a:t>
            </a:r>
            <a:r>
              <a:rPr lang="en-US" baseline="0" dirty="0" err="1" smtClean="0"/>
              <a:t>altmetrics</a:t>
            </a:r>
            <a:r>
              <a:rPr lang="en-US" baseline="0" dirty="0" smtClean="0"/>
              <a:t> certainly deserves user education.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Librarians as educators: over 43,000 result pages that mention library guides and </a:t>
            </a:r>
            <a:r>
              <a:rPr lang="en-US" sz="1200" kern="1200" dirty="0" err="1" smtClean="0">
                <a:solidFill>
                  <a:schemeClr val="tx1"/>
                </a:solidFill>
                <a:effectLst/>
                <a:latin typeface="+mn-lt"/>
                <a:ea typeface="+mn-ea"/>
                <a:cs typeface="+mn-cs"/>
              </a:rPr>
              <a:t>altmetrics</a:t>
            </a:r>
            <a:r>
              <a:rPr lang="en-US" sz="1200" kern="1200" dirty="0" smtClean="0">
                <a:solidFill>
                  <a:schemeClr val="tx1"/>
                </a:solidFill>
                <a:effectLst/>
                <a:latin typeface="+mn-lt"/>
                <a:ea typeface="+mn-ea"/>
                <a:cs typeface="+mn-cs"/>
              </a:rPr>
              <a:t> together; but are librarians well informed on the uses and abuses of </a:t>
            </a:r>
            <a:r>
              <a:rPr lang="en-US" sz="1200" kern="1200" dirty="0" err="1" smtClean="0">
                <a:solidFill>
                  <a:schemeClr val="tx1"/>
                </a:solidFill>
                <a:effectLst/>
                <a:latin typeface="+mn-lt"/>
                <a:ea typeface="+mn-ea"/>
                <a:cs typeface="+mn-cs"/>
              </a:rPr>
              <a:t>altmetrics</a:t>
            </a:r>
            <a:r>
              <a:rPr lang="en-US" sz="1200" kern="1200" dirty="0" smtClean="0">
                <a:solidFill>
                  <a:schemeClr val="tx1"/>
                </a:solidFill>
                <a:effectLst/>
                <a:latin typeface="+mn-lt"/>
                <a:ea typeface="+mn-ea"/>
                <a:cs typeface="+mn-cs"/>
              </a:rPr>
              <a:t>? Are they serving as informed liaisons between faculty and metrics hungry administration?</a:t>
            </a:r>
          </a:p>
          <a:p>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45</a:t>
            </a:fld>
            <a:endParaRPr lang="en-US"/>
          </a:p>
        </p:txBody>
      </p:sp>
    </p:spTree>
    <p:extLst>
      <p:ext uri="{BB962C8B-B14F-4D97-AF65-F5344CB8AC3E}">
        <p14:creationId xmlns:p14="http://schemas.microsoft.com/office/powerpoint/2010/main" val="2462674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NISO was awarded</a:t>
            </a:r>
            <a:r>
              <a:rPr lang="en-US" baseline="0" dirty="0" smtClean="0"/>
              <a:t> a Sloan Foundation grant to look “explore, identify, and advanced standards and/or best practices related to a new suite of potential metrics”. ORCID could be used to identify all of an individual’s work across multiple platforms and, hopefully including all data types; SPARC had great success in spreading the word on open access issues through consolidation efforts and has now produced a primer on article level metrics. </a:t>
            </a:r>
          </a:p>
          <a:p>
            <a:endParaRPr lang="en-US" baseline="0" dirty="0" smtClean="0"/>
          </a:p>
          <a:p>
            <a:r>
              <a:rPr lang="en-US" baseline="0" dirty="0" smtClean="0"/>
              <a:t>This work in standardization can help to ease the reliability and validity concerns raised earlier.</a:t>
            </a:r>
          </a:p>
          <a:p>
            <a:endParaRPr lang="en-US" baseline="0" dirty="0" smtClean="0"/>
          </a:p>
          <a:p>
            <a:r>
              <a:rPr lang="en-US" baseline="0" dirty="0" smtClean="0"/>
              <a:t>From article level metrics to social media measures</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46</a:t>
            </a:fld>
            <a:endParaRPr lang="en-US"/>
          </a:p>
        </p:txBody>
      </p:sp>
    </p:spTree>
    <p:extLst>
      <p:ext uri="{BB962C8B-B14F-4D97-AF65-F5344CB8AC3E}">
        <p14:creationId xmlns:p14="http://schemas.microsoft.com/office/powerpoint/2010/main" val="2710233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Librarians are also being asked to do research assessment exercises and incorporate </a:t>
            </a:r>
            <a:r>
              <a:rPr lang="en-US" dirty="0" err="1" smtClean="0"/>
              <a:t>altmetrics</a:t>
            </a:r>
            <a:r>
              <a:rPr lang="en-US" dirty="0" smtClean="0"/>
              <a:t> into these;</a:t>
            </a:r>
            <a:r>
              <a:rPr lang="en-US" baseline="0" dirty="0" smtClean="0"/>
              <a:t> now, I don’t have time in this talk to go into the dangers of individual level </a:t>
            </a:r>
            <a:r>
              <a:rPr lang="en-US" baseline="0" dirty="0" err="1" smtClean="0"/>
              <a:t>bibliometrics</a:t>
            </a:r>
            <a:r>
              <a:rPr lang="en-US" baseline="0" dirty="0" smtClean="0"/>
              <a:t>—I’ll leave that to Paul </a:t>
            </a:r>
            <a:r>
              <a:rPr lang="en-US" baseline="0" dirty="0" err="1" smtClean="0"/>
              <a:t>Wouter’s</a:t>
            </a:r>
            <a:r>
              <a:rPr lang="en-US" baseline="0" dirty="0" smtClean="0"/>
              <a:t> talk. However, it is imperative that librarians themselves are aware of the potential limitations of social media metrics when they are doing their work.</a:t>
            </a:r>
            <a:endParaRPr lang="en-US" dirty="0" smtClean="0"/>
          </a:p>
          <a:p>
            <a:endParaRPr lang="en-US" dirty="0" smtClean="0"/>
          </a:p>
          <a:p>
            <a:r>
              <a:rPr lang="en-US" dirty="0" smtClean="0"/>
              <a:t>Issues of author name disambiguation and other problems; how do you unify all that a scholar has done; all the</a:t>
            </a:r>
            <a:r>
              <a:rPr lang="en-US" baseline="0" dirty="0" smtClean="0"/>
              <a:t> conversations</a:t>
            </a:r>
          </a:p>
          <a:p>
            <a:endParaRPr lang="en-US" baseline="0" dirty="0" smtClean="0"/>
          </a:p>
          <a:p>
            <a:r>
              <a:rPr lang="en-US" baseline="0" dirty="0" smtClean="0"/>
              <a:t>ORCHID</a:t>
            </a:r>
            <a:endParaRPr lang="en-US" dirty="0"/>
          </a:p>
        </p:txBody>
      </p:sp>
      <p:sp>
        <p:nvSpPr>
          <p:cNvPr id="4" name="Slide Number Placeholder 3"/>
          <p:cNvSpPr>
            <a:spLocks noGrp="1"/>
          </p:cNvSpPr>
          <p:nvPr>
            <p:ph type="sldNum" sz="quarter" idx="10"/>
          </p:nvPr>
        </p:nvSpPr>
        <p:spPr/>
        <p:txBody>
          <a:bodyPr/>
          <a:lstStyle/>
          <a:p>
            <a:fld id="{66C4D6D8-675F-4EC9-9DB8-BA9577C14EDC}" type="slidenum">
              <a:rPr lang="en-US" smtClean="0"/>
              <a:t>47</a:t>
            </a:fld>
            <a:endParaRPr lang="en-US"/>
          </a:p>
        </p:txBody>
      </p:sp>
    </p:spTree>
    <p:extLst>
      <p:ext uri="{BB962C8B-B14F-4D97-AF65-F5344CB8AC3E}">
        <p14:creationId xmlns:p14="http://schemas.microsoft.com/office/powerpoint/2010/main" val="883728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Altmetrics</a:t>
            </a:r>
            <a:r>
              <a:rPr lang="en-US" dirty="0" smtClean="0"/>
              <a:t> could be a great way for scholars from other countries to gain more reputation; however, it can also be another space for disparities to occur.</a:t>
            </a:r>
            <a:r>
              <a:rPr lang="en-US" baseline="0" dirty="0" smtClean="0"/>
              <a:t> Just because something is viral or accessible, doesn’t mean it’s equitable. One of the challenges ahead of us it to ensure that production and dissemination are done equitably. As </a:t>
            </a:r>
            <a:r>
              <a:rPr lang="en-US" baseline="0" dirty="0" err="1" smtClean="0"/>
              <a:t>boyd</a:t>
            </a:r>
            <a:r>
              <a:rPr lang="en-US" baseline="0" dirty="0" smtClean="0"/>
              <a:t> and </a:t>
            </a:r>
            <a:r>
              <a:rPr lang="en-US" baseline="0" dirty="0" err="1" smtClean="0"/>
              <a:t>crawford</a:t>
            </a:r>
            <a:r>
              <a:rPr lang="en-US" baseline="0" dirty="0" smtClean="0"/>
              <a:t> pointed out, we can’t mistake the Twitter population for the world population</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48</a:t>
            </a:fld>
            <a:endParaRPr lang="en-US"/>
          </a:p>
        </p:txBody>
      </p:sp>
    </p:spTree>
    <p:extLst>
      <p:ext uri="{BB962C8B-B14F-4D97-AF65-F5344CB8AC3E}">
        <p14:creationId xmlns:p14="http://schemas.microsoft.com/office/powerpoint/2010/main" val="28375820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Finally, we have a long way to go in terms of </a:t>
            </a:r>
            <a:r>
              <a:rPr lang="en-US" dirty="0" err="1" smtClean="0"/>
              <a:t>undersatnding</a:t>
            </a:r>
            <a:r>
              <a:rPr lang="en-US" baseline="0" dirty="0" smtClean="0"/>
              <a:t> the meanings and motivations behind these novel metrics. </a:t>
            </a:r>
            <a:r>
              <a:rPr lang="en-US" dirty="0" smtClean="0"/>
              <a:t>The</a:t>
            </a:r>
            <a:r>
              <a:rPr lang="en-US" baseline="0" dirty="0" smtClean="0"/>
              <a:t> </a:t>
            </a:r>
            <a:r>
              <a:rPr lang="en-US" baseline="0" dirty="0" err="1" smtClean="0"/>
              <a:t>sloan</a:t>
            </a:r>
            <a:r>
              <a:rPr lang="en-US" baseline="0" dirty="0" smtClean="0"/>
              <a:t> foundation has provided us with funding to examine the meanings and motivations behind social media metrics and we hope this will get us closer to being able to create a theory around social media metrics and move towards the development of social impact measures.</a:t>
            </a:r>
            <a:endParaRPr lang="en-US" dirty="0" smtClean="0"/>
          </a:p>
          <a:p>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49</a:t>
            </a:fld>
            <a:endParaRPr lang="en-US"/>
          </a:p>
        </p:txBody>
      </p:sp>
    </p:spTree>
    <p:extLst>
      <p:ext uri="{BB962C8B-B14F-4D97-AF65-F5344CB8AC3E}">
        <p14:creationId xmlns:p14="http://schemas.microsoft.com/office/powerpoint/2010/main" val="39387604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closing, I would like to urge all of you to think critically about </a:t>
            </a:r>
            <a:r>
              <a:rPr lang="en-US" baseline="0" dirty="0" err="1" smtClean="0"/>
              <a:t>altmetrics</a:t>
            </a:r>
            <a:r>
              <a:rPr lang="en-US" baseline="0" dirty="0" smtClean="0"/>
              <a:t> – and frankly, all metrics– and ask: are they measuring objectives? Do they serve to improve the public good? Are these truly measures of social impact? Because if they are not, we might want to rethink them.</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50</a:t>
            </a:fld>
            <a:endParaRPr lang="en-US"/>
          </a:p>
        </p:txBody>
      </p:sp>
    </p:spTree>
    <p:extLst>
      <p:ext uri="{BB962C8B-B14F-4D97-AF65-F5344CB8AC3E}">
        <p14:creationId xmlns:p14="http://schemas.microsoft.com/office/powerpoint/2010/main" val="328948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years later, after a thorough review of </a:t>
            </a:r>
            <a:r>
              <a:rPr lang="en-US" baseline="0" dirty="0" err="1" smtClean="0"/>
              <a:t>altmetric</a:t>
            </a:r>
            <a:r>
              <a:rPr lang="en-US" baseline="0" dirty="0" smtClean="0"/>
              <a:t> tools and applications, Paul </a:t>
            </a:r>
            <a:r>
              <a:rPr lang="en-US" baseline="0" dirty="0" err="1" smtClean="0"/>
              <a:t>Wouters</a:t>
            </a:r>
            <a:r>
              <a:rPr lang="en-US" baseline="0" dirty="0" smtClean="0"/>
              <a:t> and his team concluded that…”</a:t>
            </a:r>
            <a:r>
              <a:rPr lang="en-US" baseline="0" dirty="0" err="1" smtClean="0"/>
              <a:t>altmetrics</a:t>
            </a:r>
            <a:r>
              <a:rPr lang="en-US" baseline="0" dirty="0" smtClean="0"/>
              <a:t> need a far stricter protocol of data quality and indicator reliability and validity“ before they can be appropriately applied to impact assessment. </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5</a:t>
            </a:fld>
            <a:endParaRPr lang="en-US"/>
          </a:p>
        </p:txBody>
      </p:sp>
    </p:spTree>
    <p:extLst>
      <p:ext uri="{BB962C8B-B14F-4D97-AF65-F5344CB8AC3E}">
        <p14:creationId xmlns:p14="http://schemas.microsoft.com/office/powerpoint/2010/main" val="336715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both of these things are mostly about reliability and validity. However, I think the failure goes beyond this. </a:t>
            </a:r>
            <a:endParaRPr lang="en-US" dirty="0" smtClean="0"/>
          </a:p>
          <a:p>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6</a:t>
            </a:fld>
            <a:endParaRPr lang="en-US"/>
          </a:p>
        </p:txBody>
      </p:sp>
    </p:spTree>
    <p:extLst>
      <p:ext uri="{BB962C8B-B14F-4D97-AF65-F5344CB8AC3E}">
        <p14:creationId xmlns:p14="http://schemas.microsoft.com/office/powerpoint/2010/main" val="175770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give you more context on how I came to this conclusion, let me walk you through what I see as the narrative and promise of </a:t>
            </a:r>
            <a:r>
              <a:rPr lang="en-US" baseline="0" dirty="0" err="1" smtClean="0"/>
              <a:t>altmetrics</a:t>
            </a:r>
            <a:r>
              <a:rPr lang="en-US" baseline="0" dirty="0" smtClean="0"/>
              <a:t>.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my co-edited book with Blaise Cronin, Beyond </a:t>
            </a:r>
            <a:r>
              <a:rPr lang="en-US" sz="1200" kern="1200" dirty="0" err="1" smtClean="0">
                <a:solidFill>
                  <a:schemeClr val="tx1"/>
                </a:solidFill>
                <a:effectLst/>
                <a:latin typeface="+mn-lt"/>
                <a:ea typeface="+mn-ea"/>
                <a:cs typeface="+mn-cs"/>
              </a:rPr>
              <a:t>Bibliometrics</a:t>
            </a:r>
            <a:r>
              <a:rPr lang="en-US" sz="1200" kern="1200" dirty="0" smtClean="0">
                <a:solidFill>
                  <a:schemeClr val="tx1"/>
                </a:solidFill>
                <a:effectLst/>
                <a:latin typeface="+mn-lt"/>
                <a:ea typeface="+mn-ea"/>
                <a:cs typeface="+mn-cs"/>
              </a:rPr>
              <a:t>, Jason </a:t>
            </a:r>
            <a:r>
              <a:rPr lang="en-US" sz="1200" kern="1200" dirty="0" err="1" smtClean="0">
                <a:solidFill>
                  <a:schemeClr val="tx1"/>
                </a:solidFill>
                <a:effectLst/>
                <a:latin typeface="+mn-lt"/>
                <a:ea typeface="+mn-ea"/>
                <a:cs typeface="+mn-cs"/>
              </a:rPr>
              <a:t>Priem</a:t>
            </a:r>
            <a:r>
              <a:rPr lang="en-US" sz="1200" kern="1200" dirty="0" smtClean="0">
                <a:solidFill>
                  <a:schemeClr val="tx1"/>
                </a:solidFill>
                <a:effectLst/>
                <a:latin typeface="+mn-lt"/>
                <a:ea typeface="+mn-ea"/>
                <a:cs typeface="+mn-cs"/>
              </a:rPr>
              <a:t> provides the following introduction to </a:t>
            </a:r>
            <a:r>
              <a:rPr lang="en-US" sz="1200" kern="1200" dirty="0" err="1" smtClean="0">
                <a:solidFill>
                  <a:schemeClr val="tx1"/>
                </a:solidFill>
                <a:effectLst/>
                <a:latin typeface="+mn-lt"/>
                <a:ea typeface="+mn-ea"/>
                <a:cs typeface="+mn-cs"/>
              </a:rPr>
              <a:t>altmetrics</a:t>
            </a:r>
            <a:r>
              <a:rPr lang="en-US" sz="1200" kern="1200" dirty="0" smtClean="0">
                <a:solidFill>
                  <a:schemeClr val="tx1"/>
                </a:solidFill>
                <a:effectLst/>
                <a:latin typeface="+mn-lt"/>
                <a:ea typeface="+mn-ea"/>
                <a:cs typeface="+mn-cs"/>
              </a:rPr>
              <a:t>. He calls this “an approach to uncovering previously invisible traces of scholarly impact by observing activity in online tools and systems”. He “argues that citations, while useful, miss many important kinds of impacts, and that the increasing scholarly use of online tools like </a:t>
            </a:r>
            <a:r>
              <a:rPr lang="en-US" sz="1200" kern="1200" dirty="0" err="1" smtClean="0">
                <a:solidFill>
                  <a:schemeClr val="tx1"/>
                </a:solidFill>
                <a:effectLst/>
                <a:latin typeface="+mn-lt"/>
                <a:ea typeface="+mn-ea"/>
                <a:cs typeface="+mn-cs"/>
              </a:rPr>
              <a:t>Mendeley</a:t>
            </a:r>
            <a:r>
              <a:rPr lang="en-US" sz="1200" kern="1200" dirty="0" smtClean="0">
                <a:solidFill>
                  <a:schemeClr val="tx1"/>
                </a:solidFill>
                <a:effectLst/>
                <a:latin typeface="+mn-lt"/>
                <a:ea typeface="+mn-ea"/>
                <a:cs typeface="+mn-cs"/>
              </a:rPr>
              <a:t>, Twitter, and blogs may allow us to measure these hidden impacts.”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Later, he argues that “citations are products of a slow rigid </a:t>
            </a:r>
            <a:r>
              <a:rPr lang="en-US" sz="1200" i="1" kern="1200" dirty="0" smtClean="0">
                <a:solidFill>
                  <a:schemeClr val="tx1"/>
                </a:solidFill>
                <a:effectLst/>
                <a:latin typeface="+mn-lt"/>
                <a:ea typeface="+mn-ea"/>
                <a:cs typeface="+mn-cs"/>
              </a:rPr>
              <a:t>formal</a:t>
            </a:r>
            <a:r>
              <a:rPr lang="en-US" sz="1200" kern="1200" dirty="0" smtClean="0">
                <a:solidFill>
                  <a:schemeClr val="tx1"/>
                </a:solidFill>
                <a:effectLst/>
                <a:latin typeface="+mn-lt"/>
                <a:ea typeface="+mn-ea"/>
                <a:cs typeface="+mn-cs"/>
              </a:rPr>
              <a:t> communication systems, while scientific ideas themselves are born, nursed, and raised in messy, fast-moving </a:t>
            </a:r>
            <a:r>
              <a:rPr lang="en-US" sz="1200" i="1" kern="1200" dirty="0" smtClean="0">
                <a:solidFill>
                  <a:schemeClr val="tx1"/>
                </a:solidFill>
                <a:effectLst/>
                <a:latin typeface="+mn-lt"/>
                <a:ea typeface="+mn-ea"/>
                <a:cs typeface="+mn-cs"/>
              </a:rPr>
              <a:t>informal</a:t>
            </a:r>
            <a:r>
              <a:rPr lang="en-US" sz="1200" kern="1200" dirty="0" smtClean="0">
                <a:solidFill>
                  <a:schemeClr val="tx1"/>
                </a:solidFill>
                <a:effectLst/>
                <a:latin typeface="+mn-lt"/>
                <a:ea typeface="+mn-ea"/>
                <a:cs typeface="+mn-cs"/>
              </a:rPr>
              <a:t> invisible colleges”  - there is a criticism here (and in the </a:t>
            </a:r>
            <a:r>
              <a:rPr lang="en-US" sz="1200" kern="1200" dirty="0" err="1" smtClean="0">
                <a:solidFill>
                  <a:schemeClr val="tx1"/>
                </a:solidFill>
                <a:effectLst/>
                <a:latin typeface="+mn-lt"/>
                <a:ea typeface="+mn-ea"/>
                <a:cs typeface="+mn-cs"/>
              </a:rPr>
              <a:t>altmetrics</a:t>
            </a:r>
            <a:r>
              <a:rPr lang="en-US" sz="1200" kern="1200" dirty="0" smtClean="0">
                <a:solidFill>
                  <a:schemeClr val="tx1"/>
                </a:solidFill>
                <a:effectLst/>
                <a:latin typeface="+mn-lt"/>
                <a:ea typeface="+mn-ea"/>
                <a:cs typeface="+mn-cs"/>
              </a:rPr>
              <a:t> manifesto) that there is not only a problem with the measurement, but with the system itself (</a:t>
            </a:r>
            <a:r>
              <a:rPr lang="en-US" sz="1200" kern="1200" dirty="0" err="1" smtClean="0">
                <a:solidFill>
                  <a:schemeClr val="tx1"/>
                </a:solidFill>
                <a:effectLst/>
                <a:latin typeface="+mn-lt"/>
                <a:ea typeface="+mn-ea"/>
                <a:cs typeface="+mn-cs"/>
              </a:rPr>
              <a:t>Priem</a:t>
            </a:r>
            <a:r>
              <a:rPr lang="en-US" sz="1200" kern="1200" dirty="0" smtClean="0">
                <a:solidFill>
                  <a:schemeClr val="tx1"/>
                </a:solidFill>
                <a:effectLst/>
                <a:latin typeface="+mn-lt"/>
                <a:ea typeface="+mn-ea"/>
                <a:cs typeface="+mn-cs"/>
              </a:rPr>
              <a:t> later attacks peer-review)</a:t>
            </a:r>
          </a:p>
          <a:p>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7</a:t>
            </a:fld>
            <a:endParaRPr lang="en-US"/>
          </a:p>
        </p:txBody>
      </p:sp>
    </p:spTree>
    <p:extLst>
      <p:ext uri="{BB962C8B-B14F-4D97-AF65-F5344CB8AC3E}">
        <p14:creationId xmlns:p14="http://schemas.microsoft.com/office/powerpoint/2010/main" val="330277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Simply put,</a:t>
            </a:r>
            <a:r>
              <a:rPr lang="en-US" baseline="0" dirty="0" smtClean="0"/>
              <a:t> </a:t>
            </a:r>
            <a:r>
              <a:rPr lang="en-US" baseline="0" dirty="0" err="1" smtClean="0"/>
              <a:t>a</a:t>
            </a:r>
            <a:r>
              <a:rPr lang="en-US" dirty="0" err="1" smtClean="0"/>
              <a:t>ltmetrics</a:t>
            </a:r>
            <a:r>
              <a:rPr lang="en-US" dirty="0" smtClean="0"/>
              <a:t> promised to</a:t>
            </a:r>
            <a:r>
              <a:rPr lang="en-US" baseline="0" dirty="0" smtClean="0"/>
              <a:t> be a great democratization of measuring the use and impact of information. Zealots of </a:t>
            </a:r>
            <a:r>
              <a:rPr lang="en-US" baseline="0" dirty="0" err="1" smtClean="0"/>
              <a:t>altmetrics</a:t>
            </a:r>
            <a:r>
              <a:rPr lang="en-US" baseline="0" dirty="0" smtClean="0"/>
              <a:t> couched their </a:t>
            </a:r>
            <a:r>
              <a:rPr lang="en-US" baseline="0" dirty="0" err="1" smtClean="0"/>
              <a:t>rheotric</a:t>
            </a:r>
            <a:r>
              <a:rPr lang="en-US" baseline="0" dirty="0" smtClean="0"/>
              <a:t> in one of comparison: </a:t>
            </a:r>
            <a:r>
              <a:rPr lang="en-US" baseline="0" dirty="0" err="1" smtClean="0"/>
              <a:t>altmetrics</a:t>
            </a:r>
            <a:r>
              <a:rPr lang="en-US" baseline="0" dirty="0" smtClean="0"/>
              <a:t> were alternative to citations. Citation were </a:t>
            </a:r>
            <a:r>
              <a:rPr lang="en-US" baseline="0" dirty="0" err="1" smtClean="0"/>
              <a:t>critized</a:t>
            </a:r>
            <a:r>
              <a:rPr lang="en-US" baseline="0" dirty="0" smtClean="0"/>
              <a:t> as being slow, as representing only a small fraction of use—that is, scholars who read, cite, and get published. </a:t>
            </a:r>
            <a:r>
              <a:rPr lang="en-US" baseline="0" dirty="0" err="1" smtClean="0"/>
              <a:t>Almetric</a:t>
            </a:r>
            <a:r>
              <a:rPr lang="en-US" baseline="0" dirty="0" smtClean="0"/>
              <a:t> advocates spoke of a world in which we could reveal the varied impact of information, looking at how all types of information are disseminated and consumed by multiple stakeholders. </a:t>
            </a:r>
            <a:r>
              <a:rPr lang="en-US" sz="1200" kern="1200" dirty="0" smtClean="0">
                <a:solidFill>
                  <a:schemeClr val="tx1"/>
                </a:solidFill>
                <a:effectLst/>
                <a:latin typeface="+mn-lt"/>
                <a:ea typeface="+mn-ea"/>
                <a:cs typeface="+mn-cs"/>
              </a:rPr>
              <a:t>Thus </a:t>
            </a:r>
            <a:r>
              <a:rPr lang="en-US" sz="1200" kern="1200" dirty="0" err="1" smtClean="0">
                <a:solidFill>
                  <a:schemeClr val="tx1"/>
                </a:solidFill>
                <a:effectLst/>
                <a:latin typeface="+mn-lt"/>
                <a:ea typeface="+mn-ea"/>
                <a:cs typeface="+mn-cs"/>
              </a:rPr>
              <a:t>altmetrics</a:t>
            </a:r>
            <a:r>
              <a:rPr lang="en-US" sz="1200" kern="1200" dirty="0" smtClean="0">
                <a:solidFill>
                  <a:schemeClr val="tx1"/>
                </a:solidFill>
                <a:effectLst/>
                <a:latin typeface="+mn-lt"/>
                <a:ea typeface="+mn-ea"/>
                <a:cs typeface="+mn-cs"/>
              </a:rPr>
              <a:t> are set up as some that is </a:t>
            </a:r>
            <a:r>
              <a:rPr lang="en-US" sz="1200" kern="1200" dirty="0" err="1" smtClean="0">
                <a:solidFill>
                  <a:schemeClr val="tx1"/>
                </a:solidFill>
                <a:effectLst/>
                <a:latin typeface="+mn-lt"/>
                <a:ea typeface="+mn-ea"/>
                <a:cs typeface="+mn-cs"/>
              </a:rPr>
              <a:t>altnerative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using citations as it can measure things which citations cannot.</a:t>
            </a:r>
            <a:endParaRPr lang="en-US" dirty="0" smtClean="0"/>
          </a:p>
          <a:p>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8</a:t>
            </a:fld>
            <a:endParaRPr lang="en-US"/>
          </a:p>
        </p:txBody>
      </p:sp>
    </p:spTree>
    <p:extLst>
      <p:ext uri="{BB962C8B-B14F-4D97-AF65-F5344CB8AC3E}">
        <p14:creationId xmlns:p14="http://schemas.microsoft.com/office/powerpoint/2010/main" val="106497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was all couched in the</a:t>
            </a:r>
            <a:r>
              <a:rPr lang="en-US" baseline="0" dirty="0" smtClean="0"/>
              <a:t> failure of citations to represent this broader array of </a:t>
            </a:r>
            <a:r>
              <a:rPr lang="en-US" baseline="0" dirty="0" err="1" smtClean="0"/>
              <a:t>activites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within this formal rigid system</a:t>
            </a:r>
            <a:endParaRPr lang="en-US" dirty="0"/>
          </a:p>
        </p:txBody>
      </p:sp>
      <p:sp>
        <p:nvSpPr>
          <p:cNvPr id="4" name="Slide Number Placeholder 3"/>
          <p:cNvSpPr>
            <a:spLocks noGrp="1"/>
          </p:cNvSpPr>
          <p:nvPr>
            <p:ph type="sldNum" sz="quarter" idx="10"/>
          </p:nvPr>
        </p:nvSpPr>
        <p:spPr/>
        <p:txBody>
          <a:bodyPr/>
          <a:lstStyle/>
          <a:p>
            <a:fld id="{2D56804E-4334-4F6F-B22E-45D1E4CA2A7F}" type="slidenum">
              <a:rPr lang="en-US" smtClean="0"/>
              <a:t>9</a:t>
            </a:fld>
            <a:endParaRPr lang="en-US"/>
          </a:p>
        </p:txBody>
      </p:sp>
    </p:spTree>
    <p:extLst>
      <p:ext uri="{BB962C8B-B14F-4D97-AF65-F5344CB8AC3E}">
        <p14:creationId xmlns:p14="http://schemas.microsoft.com/office/powerpoint/2010/main" val="103483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7C2EDF-8FED-404C-8A11-6B469338A171}"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3E643-7126-4589-A83D-B3068C8E5D5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C2EDF-8FED-404C-8A11-6B469338A171}"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3E643-7126-4589-A83D-B3068C8E5D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7C2EDF-8FED-404C-8A11-6B469338A171}"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3E643-7126-4589-A83D-B3068C8E5D5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C2EDF-8FED-404C-8A11-6B469338A171}"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3E643-7126-4589-A83D-B3068C8E5D5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7C2EDF-8FED-404C-8A11-6B469338A171}"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3E643-7126-4589-A83D-B3068C8E5D5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7C2EDF-8FED-404C-8A11-6B469338A171}"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3E643-7126-4589-A83D-B3068C8E5D5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7C2EDF-8FED-404C-8A11-6B469338A171}" type="datetimeFigureOut">
              <a:rPr lang="en-US" smtClean="0"/>
              <a:t>6/23/2014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D3E643-7126-4589-A83D-B3068C8E5D5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7C2EDF-8FED-404C-8A11-6B469338A171}" type="datetimeFigureOut">
              <a:rPr lang="en-US" smtClean="0"/>
              <a:t>6/23/2014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D3E643-7126-4589-A83D-B3068C8E5D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C2EDF-8FED-404C-8A11-6B469338A171}" type="datetimeFigureOut">
              <a:rPr lang="en-US" smtClean="0"/>
              <a:t>6/23/2014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D3E643-7126-4589-A83D-B3068C8E5D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C2EDF-8FED-404C-8A11-6B469338A171}"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3E643-7126-4589-A83D-B3068C8E5D5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C2EDF-8FED-404C-8A11-6B469338A171}"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3E643-7126-4589-A83D-B3068C8E5D5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C7C2EDF-8FED-404C-8A11-6B469338A171}" type="datetimeFigureOut">
              <a:rPr lang="en-US" smtClean="0"/>
              <a:t>6/23/2014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FD3E643-7126-4589-A83D-B3068C8E5D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4.png"/><Relationship Id="rId7" Type="http://schemas.openxmlformats.org/officeDocument/2006/relationships/diagramQuickStyle" Target="../diagrams/quickStyle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6.png"/><Relationship Id="rId4" Type="http://schemas.openxmlformats.org/officeDocument/2006/relationships/image" Target="../media/image25.png"/><Relationship Id="rId9" Type="http://schemas.microsoft.com/office/2007/relationships/diagramDrawing" Target="../diagrams/drawing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1.bp.blogspot.com/_Y32B5pYmRpU/Swvxs3l8k7I/AAAAAAAADoE/JNWIJEuUDro/s1600/locflickr.jp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diagramDrawing" Target="../diagrams/drawing3.xml"/><Relationship Id="rId18" Type="http://schemas.microsoft.com/office/2007/relationships/diagramDrawing" Target="../diagrams/drawing4.xml"/><Relationship Id="rId26" Type="http://schemas.openxmlformats.org/officeDocument/2006/relationships/diagramQuickStyle" Target="../diagrams/quickStyle6.xml"/><Relationship Id="rId3" Type="http://schemas.openxmlformats.org/officeDocument/2006/relationships/diagramData" Target="../diagrams/data2.xml"/><Relationship Id="rId21" Type="http://schemas.openxmlformats.org/officeDocument/2006/relationships/diagramQuickStyle" Target="../diagrams/quickStyle5.xml"/><Relationship Id="rId7" Type="http://schemas.microsoft.com/office/2007/relationships/diagramDrawing" Target="../diagrams/drawing2.xml"/><Relationship Id="rId12" Type="http://schemas.openxmlformats.org/officeDocument/2006/relationships/diagramColors" Target="../diagrams/colors3.xml"/><Relationship Id="rId17" Type="http://schemas.openxmlformats.org/officeDocument/2006/relationships/diagramColors" Target="../diagrams/colors4.xml"/><Relationship Id="rId25" Type="http://schemas.openxmlformats.org/officeDocument/2006/relationships/diagramLayout" Target="../diagrams/layout6.xml"/><Relationship Id="rId2" Type="http://schemas.openxmlformats.org/officeDocument/2006/relationships/notesSlide" Target="../notesSlides/notesSlide45.xml"/><Relationship Id="rId16" Type="http://schemas.openxmlformats.org/officeDocument/2006/relationships/diagramQuickStyle" Target="../diagrams/quickStyle4.xml"/><Relationship Id="rId20" Type="http://schemas.openxmlformats.org/officeDocument/2006/relationships/diagramLayout" Target="../diagrams/layout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24" Type="http://schemas.openxmlformats.org/officeDocument/2006/relationships/diagramData" Target="../diagrams/data6.xml"/><Relationship Id="rId5" Type="http://schemas.openxmlformats.org/officeDocument/2006/relationships/diagramQuickStyle" Target="../diagrams/quickStyle2.xml"/><Relationship Id="rId15" Type="http://schemas.openxmlformats.org/officeDocument/2006/relationships/diagramLayout" Target="../diagrams/layout4.xml"/><Relationship Id="rId23" Type="http://schemas.microsoft.com/office/2007/relationships/diagramDrawing" Target="../diagrams/drawing5.xml"/><Relationship Id="rId28" Type="http://schemas.microsoft.com/office/2007/relationships/diagramDrawing" Target="../diagrams/drawing6.xml"/><Relationship Id="rId10" Type="http://schemas.openxmlformats.org/officeDocument/2006/relationships/diagramLayout" Target="../diagrams/layout3.xml"/><Relationship Id="rId19" Type="http://schemas.openxmlformats.org/officeDocument/2006/relationships/diagramData" Target="../diagrams/data5.xml"/><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diagramColors" Target="../diagrams/colors5.xml"/><Relationship Id="rId27" Type="http://schemas.openxmlformats.org/officeDocument/2006/relationships/diagramColors" Target="../diagrams/colors6.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Failure of </a:t>
            </a:r>
            <a:r>
              <a:rPr lang="en-US" dirty="0" err="1" smtClean="0"/>
              <a:t>Altmetrics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And what information scientists and library professionals can do about it</a:t>
            </a:r>
          </a:p>
          <a:p>
            <a:pPr algn="r"/>
            <a:endParaRPr lang="en-US" dirty="0"/>
          </a:p>
          <a:p>
            <a:pPr algn="r"/>
            <a:r>
              <a:rPr lang="en-US" b="1" dirty="0" smtClean="0">
                <a:solidFill>
                  <a:schemeClr val="tx2"/>
                </a:solidFill>
              </a:rPr>
              <a:t>CASSIDY R. SUGIMOTO</a:t>
            </a:r>
          </a:p>
          <a:p>
            <a:pPr algn="r"/>
            <a:r>
              <a:rPr lang="en-US" b="1" dirty="0" smtClean="0">
                <a:solidFill>
                  <a:schemeClr val="tx2"/>
                </a:solidFill>
              </a:rPr>
              <a:t>INDIANA UNIVERSITY</a:t>
            </a:r>
            <a:endParaRPr lang="en-US" b="1" dirty="0">
              <a:solidFill>
                <a:schemeClr val="tx2"/>
              </a:solidFill>
            </a:endParaRPr>
          </a:p>
        </p:txBody>
      </p:sp>
      <p:sp>
        <p:nvSpPr>
          <p:cNvPr id="4" name="TextBox 3"/>
          <p:cNvSpPr txBox="1"/>
          <p:nvPr/>
        </p:nvSpPr>
        <p:spPr>
          <a:xfrm>
            <a:off x="-152400" y="6166247"/>
            <a:ext cx="9372600" cy="615553"/>
          </a:xfrm>
          <a:prstGeom prst="rect">
            <a:avLst/>
          </a:prstGeom>
          <a:noFill/>
        </p:spPr>
        <p:txBody>
          <a:bodyPr wrap="square" rtlCol="0">
            <a:spAutoFit/>
          </a:bodyPr>
          <a:lstStyle/>
          <a:p>
            <a:pPr algn="ctr"/>
            <a:r>
              <a:rPr lang="en-US" sz="1700" b="1" dirty="0" smtClean="0">
                <a:solidFill>
                  <a:schemeClr val="accent4"/>
                </a:solidFill>
              </a:rPr>
              <a:t>LIDA 2014: Assessing libraries and library users and use</a:t>
            </a:r>
          </a:p>
          <a:p>
            <a:pPr algn="ctr"/>
            <a:r>
              <a:rPr lang="en-US" sz="1700" b="1" dirty="0" smtClean="0">
                <a:solidFill>
                  <a:schemeClr val="accent4"/>
                </a:solidFill>
              </a:rPr>
              <a:t>Part II: </a:t>
            </a:r>
            <a:r>
              <a:rPr lang="en-US" sz="1700" b="1" dirty="0" err="1" smtClean="0">
                <a:solidFill>
                  <a:schemeClr val="accent4"/>
                </a:solidFill>
              </a:rPr>
              <a:t>Altmetrics</a:t>
            </a:r>
            <a:r>
              <a:rPr lang="en-US" sz="1700" b="1" dirty="0" smtClean="0">
                <a:solidFill>
                  <a:schemeClr val="accent4"/>
                </a:solidFill>
              </a:rPr>
              <a:t> – new methods in assessing scholarly communication and libraries</a:t>
            </a:r>
            <a:endParaRPr lang="en-US" sz="1700" b="1" dirty="0">
              <a:solidFill>
                <a:schemeClr val="accent4"/>
              </a:solidFill>
            </a:endParaRPr>
          </a:p>
        </p:txBody>
      </p:sp>
      <p:pic>
        <p:nvPicPr>
          <p:cNvPr id="5" name="Picture 10" descr="http://www.indiana.edu/%7Ediversit/images/blockiu_rgb_l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4267200"/>
            <a:ext cx="722043" cy="92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45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reality of </a:t>
            </a:r>
            <a:r>
              <a:rPr lang="en-US" dirty="0" err="1" smtClean="0"/>
              <a:t>altmetrics</a:t>
            </a:r>
            <a:endParaRPr lang="en-US" dirty="0"/>
          </a:p>
        </p:txBody>
      </p:sp>
      <p:pic>
        <p:nvPicPr>
          <p:cNvPr id="4" name="Image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34849" y="1524000"/>
            <a:ext cx="8074301" cy="4876800"/>
          </a:xfrm>
          <a:prstGeom prst="rect">
            <a:avLst/>
          </a:prstGeom>
        </p:spPr>
      </p:pic>
    </p:spTree>
    <p:extLst>
      <p:ext uri="{BB962C8B-B14F-4D97-AF65-F5344CB8AC3E}">
        <p14:creationId xmlns:p14="http://schemas.microsoft.com/office/powerpoint/2010/main" val="3162066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Broadening the conversation</a:t>
            </a:r>
            <a:endParaRPr lang="en-US" dirty="0"/>
          </a:p>
        </p:txBody>
      </p:sp>
      <p:sp>
        <p:nvSpPr>
          <p:cNvPr id="3" name="Content Placeholder 2"/>
          <p:cNvSpPr>
            <a:spLocks noGrp="1"/>
          </p:cNvSpPr>
          <p:nvPr>
            <p:ph idx="1"/>
          </p:nvPr>
        </p:nvSpPr>
        <p:spPr/>
        <p:txBody>
          <a:bodyPr/>
          <a:lstStyle/>
          <a:p>
            <a:r>
              <a:rPr lang="en-US" dirty="0" smtClean="0"/>
              <a:t>Cronin (1998): measuring “</a:t>
            </a:r>
            <a:r>
              <a:rPr lang="en-US" dirty="0" smtClean="0">
                <a:solidFill>
                  <a:schemeClr val="tx2"/>
                </a:solidFill>
              </a:rPr>
              <a:t>the diverse ways in which academic influence is exercised and acknowledged</a:t>
            </a:r>
            <a:r>
              <a:rPr lang="en-US" dirty="0" smtClean="0"/>
              <a:t>” on the web</a:t>
            </a:r>
          </a:p>
          <a:p>
            <a:endParaRPr lang="en-US" dirty="0" smtClean="0"/>
          </a:p>
          <a:p>
            <a:r>
              <a:rPr lang="en-US" dirty="0" smtClean="0"/>
              <a:t>Force11 manifesto (2011): “we </a:t>
            </a:r>
            <a:r>
              <a:rPr lang="en-US" dirty="0"/>
              <a:t>need to derive new mechanisms that will allow us more accurately to measure </a:t>
            </a:r>
            <a:r>
              <a:rPr lang="en-US" dirty="0">
                <a:solidFill>
                  <a:schemeClr val="tx2"/>
                </a:solidFill>
              </a:rPr>
              <a:t>true </a:t>
            </a:r>
            <a:r>
              <a:rPr lang="en-US" dirty="0" smtClean="0">
                <a:solidFill>
                  <a:schemeClr val="tx2"/>
                </a:solidFill>
              </a:rPr>
              <a:t>contributions</a:t>
            </a:r>
            <a:r>
              <a:rPr lang="en-US" dirty="0" smtClean="0"/>
              <a:t>”</a:t>
            </a:r>
          </a:p>
          <a:p>
            <a:endParaRPr lang="en-US" dirty="0"/>
          </a:p>
          <a:p>
            <a:r>
              <a:rPr lang="en-US" dirty="0" smtClean="0"/>
              <a:t>REF (2014): defines impact “</a:t>
            </a:r>
            <a:r>
              <a:rPr lang="en-US" dirty="0" smtClean="0">
                <a:solidFill>
                  <a:schemeClr val="tx2"/>
                </a:solidFill>
              </a:rPr>
              <a:t>as an effect on, change or benefit to the economy, society, culture, public policy or services, health, the environment or quality of life, beyond academia</a:t>
            </a:r>
            <a:r>
              <a:rPr lang="en-US" dirty="0" smtClean="0"/>
              <a:t>”</a:t>
            </a:r>
            <a:endParaRPr lang="en-US" dirty="0"/>
          </a:p>
        </p:txBody>
      </p:sp>
    </p:spTree>
    <p:extLst>
      <p:ext uri="{BB962C8B-B14F-4D97-AF65-F5344CB8AC3E}">
        <p14:creationId xmlns:p14="http://schemas.microsoft.com/office/powerpoint/2010/main" val="2963927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IMLS Outcomes Based Evaluation</a:t>
            </a:r>
            <a:endParaRPr lang="en-US" dirty="0"/>
          </a:p>
        </p:txBody>
      </p:sp>
      <p:sp>
        <p:nvSpPr>
          <p:cNvPr id="3" name="Content Placeholder 2"/>
          <p:cNvSpPr>
            <a:spLocks noGrp="1"/>
          </p:cNvSpPr>
          <p:nvPr>
            <p:ph idx="1"/>
          </p:nvPr>
        </p:nvSpPr>
        <p:spPr/>
        <p:txBody>
          <a:bodyPr/>
          <a:lstStyle/>
          <a:p>
            <a:pPr marL="0" indent="0">
              <a:buNone/>
            </a:pPr>
            <a:r>
              <a:rPr lang="en-US" dirty="0" smtClean="0"/>
              <a:t>Defines outcomes as benefits to people: specifically, achievement or changes in</a:t>
            </a:r>
          </a:p>
          <a:p>
            <a:pPr lvl="2"/>
            <a:r>
              <a:rPr lang="en-US" sz="2600" b="1" dirty="0" smtClean="0">
                <a:solidFill>
                  <a:schemeClr val="tx2"/>
                </a:solidFill>
              </a:rPr>
              <a:t>Skill</a:t>
            </a:r>
          </a:p>
          <a:p>
            <a:pPr lvl="2"/>
            <a:r>
              <a:rPr lang="en-US" sz="2600" b="1" dirty="0" smtClean="0">
                <a:solidFill>
                  <a:schemeClr val="tx2"/>
                </a:solidFill>
              </a:rPr>
              <a:t>Knowledge</a:t>
            </a:r>
          </a:p>
          <a:p>
            <a:pPr lvl="2"/>
            <a:r>
              <a:rPr lang="en-US" sz="2600" b="1" dirty="0" smtClean="0">
                <a:solidFill>
                  <a:schemeClr val="tx2"/>
                </a:solidFill>
              </a:rPr>
              <a:t>Attitude</a:t>
            </a:r>
          </a:p>
          <a:p>
            <a:pPr lvl="2"/>
            <a:r>
              <a:rPr lang="en-US" sz="2600" b="1" dirty="0" smtClean="0">
                <a:solidFill>
                  <a:schemeClr val="tx2"/>
                </a:solidFill>
              </a:rPr>
              <a:t>Behavior</a:t>
            </a:r>
          </a:p>
          <a:p>
            <a:pPr lvl="2"/>
            <a:r>
              <a:rPr lang="en-US" sz="2600" b="1" dirty="0" smtClean="0">
                <a:solidFill>
                  <a:schemeClr val="tx2"/>
                </a:solidFill>
              </a:rPr>
              <a:t>Condition, of</a:t>
            </a:r>
          </a:p>
          <a:p>
            <a:pPr lvl="2"/>
            <a:r>
              <a:rPr lang="en-US" sz="2600" b="1" dirty="0" smtClean="0">
                <a:solidFill>
                  <a:schemeClr val="tx2"/>
                </a:solidFill>
              </a:rPr>
              <a:t>Life status</a:t>
            </a:r>
          </a:p>
          <a:p>
            <a:pPr marL="0" indent="0">
              <a:buNone/>
            </a:pPr>
            <a:r>
              <a:rPr lang="en-US" dirty="0"/>
              <a:t> </a:t>
            </a:r>
            <a:r>
              <a:rPr lang="en-US" dirty="0" smtClean="0"/>
              <a:t>for program participants.</a:t>
            </a:r>
          </a:p>
        </p:txBody>
      </p:sp>
    </p:spTree>
    <p:extLst>
      <p:ext uri="{BB962C8B-B14F-4D97-AF65-F5344CB8AC3E}">
        <p14:creationId xmlns:p14="http://schemas.microsoft.com/office/powerpoint/2010/main" val="1812560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4275" y="1790700"/>
            <a:ext cx="14859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Inputs</a:t>
            </a:r>
          </a:p>
        </p:txBody>
      </p:sp>
      <p:sp>
        <p:nvSpPr>
          <p:cNvPr id="3" name="Rectangle 2"/>
          <p:cNvSpPr/>
          <p:nvPr/>
        </p:nvSpPr>
        <p:spPr>
          <a:xfrm>
            <a:off x="3543300" y="4357688"/>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Outputs</a:t>
            </a:r>
          </a:p>
        </p:txBody>
      </p:sp>
      <p:sp>
        <p:nvSpPr>
          <p:cNvPr id="4" name="Rectangle 3"/>
          <p:cNvSpPr/>
          <p:nvPr/>
        </p:nvSpPr>
        <p:spPr>
          <a:xfrm>
            <a:off x="3162300" y="5715000"/>
            <a:ext cx="28194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Outcomes</a:t>
            </a:r>
          </a:p>
        </p:txBody>
      </p:sp>
      <p:sp>
        <p:nvSpPr>
          <p:cNvPr id="5" name="Rectangle 4"/>
          <p:cNvSpPr/>
          <p:nvPr/>
        </p:nvSpPr>
        <p:spPr>
          <a:xfrm>
            <a:off x="1295400" y="838200"/>
            <a:ext cx="6781800" cy="793750"/>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dirty="0"/>
              <a:t>The Provision of Public Services</a:t>
            </a:r>
          </a:p>
        </p:txBody>
      </p:sp>
      <p:sp>
        <p:nvSpPr>
          <p:cNvPr id="9" name="Down Arrow 8"/>
          <p:cNvSpPr/>
          <p:nvPr/>
        </p:nvSpPr>
        <p:spPr>
          <a:xfrm>
            <a:off x="4224338" y="2514600"/>
            <a:ext cx="485775"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own Arrow 9"/>
          <p:cNvSpPr/>
          <p:nvPr/>
        </p:nvSpPr>
        <p:spPr>
          <a:xfrm>
            <a:off x="4329113" y="5057775"/>
            <a:ext cx="485775"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p:cNvSpPr/>
          <p:nvPr/>
        </p:nvSpPr>
        <p:spPr>
          <a:xfrm>
            <a:off x="4291013" y="3786188"/>
            <a:ext cx="485775"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3543300" y="3090863"/>
            <a:ext cx="1905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Processes</a:t>
            </a:r>
          </a:p>
        </p:txBody>
      </p:sp>
      <p:sp>
        <p:nvSpPr>
          <p:cNvPr id="9226" name="TextBox 12"/>
          <p:cNvSpPr txBox="1">
            <a:spLocks noChangeArrowheads="1"/>
          </p:cNvSpPr>
          <p:nvPr/>
        </p:nvSpPr>
        <p:spPr bwMode="auto">
          <a:xfrm>
            <a:off x="685800" y="2743200"/>
            <a:ext cx="182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eaLnBrk="0" hangingPunct="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eaLnBrk="0" hangingPunct="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eaLnBrk="0" hangingPunct="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eaLnBrk="0" hangingPunct="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pPr>
            <a:r>
              <a:rPr lang="en-US" altLang="en-US" sz="2800">
                <a:solidFill>
                  <a:schemeClr val="tx1"/>
                </a:solidFill>
                <a:latin typeface="Arial" pitchFamily="34" charset="0"/>
              </a:rPr>
              <a:t>Outcomes logic model</a:t>
            </a:r>
          </a:p>
        </p:txBody>
      </p:sp>
    </p:spTree>
    <p:extLst>
      <p:ext uri="{BB962C8B-B14F-4D97-AF65-F5344CB8AC3E}">
        <p14:creationId xmlns:p14="http://schemas.microsoft.com/office/powerpoint/2010/main" val="1318178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Inputs in the library</a:t>
            </a:r>
            <a:endParaRPr lang="en-US" dirty="0"/>
          </a:p>
        </p:txBody>
      </p:sp>
      <p:sp>
        <p:nvSpPr>
          <p:cNvPr id="3" name="AutoShape 2" descr="data:image/jpeg;base64,/9j/4AAQSkZJRgABAQAAAQABAAD/2wCEAAkGBhAQDxEUEBIQFBAQEBAUFRASFBQUFBAUFBAVFBQXFBIXGyYeFxkjGRQUHy8gIycpLCwsFR4xNTAqNSYrLCkBCQoKDgwOGg8PGiwkHyUpKS4sLDI1Ki4sLCwsKi0pLCwsLywvLCw2LCksLCwpKSwuKSwsLCwsLCksKSosLCksKf/AABEIAOMA3gMBIgACEQEDEQH/xAAcAAEAAQUBAQAAAAAAAAAAAAAABgEDBAUHAgj/xABJEAABAwICBAoECwYFBQEAAAABAAIDBBEFEgYTITEHMkFRYXGBkaGxInKS0RQWIzNCUlNiosHwFUNUgrLhY5PC0vEkNESDoxf/xAAbAQEAAwEBAQEAAAAAAAAAAAAAAgMEAQUGB//EADIRAAIBAgMEBwkBAQEAAAAAAAABAgMRBCExBUFRkRITgaGx0fAUFSIyQmFxweFSYjP/2gAMAwEAAhEDEQA/AO4oiIAiIgCIiAIiIAiIgCIiAIvL5A0EkgAbydgHatTFpVTvkLGFzw3Y6RrSWNPNm3E9C6k2SjCUtEbhF5Y8EXBuDyhelwiEREAREQBERAEREAREQBERAEREAREQBERAEREARFrsUx2GnsHkl7uLEwF0jzzNYNqHVFydkbFabEdJo43auIOmn+yj226Xu3NHSVhSMq6v50mngP7phBmePvybmdQuepZ9FQRQtyxMDW7zbe487nHa49JXckWWjHXN93r8czWHCJqk5q1/o7xTREhg9d+93ZbrKyMQhbHE1rGta1pADWgADfuAWdUVLI2lz3BrRyuNgoBpDwmUucRsJLQ7bJb0T1KSu3cupdOpNPcuRKaHE3RnZtHK07lIqStZIPRO3lB3hckfwh0bLXkzOO5jAXuPYFmUOm7w9jnUtXDA94Y2plaIxmdfL6B22NjtUpuD3mqtQjP7M6ui1eH40H2D7B3PyH3LaKtqx5s4ODswiIuEAiIgCIiAIiIAiIgCIiAIiIAiIgCt1FQ2NjnvNmsBJPMBvXqSQNaXONmtBJPMALkqJv4SaeTZRQ1dYd2aCFwiv0zyZW911y9iUYtmbLX1NTshBp4T+9eLyvH3Izxet3cVcoMKiguWAmR3Glec0j/WceToFh0LQuqMaqOLHR0TDyyOdUzAeqy0d+sq0/QTWi9fXVlQOVgeKeDtjits/mRtlreVr2XBev2bbFtM6Cl+fqYWO+pmDn+w27vBaCp0/qZxbDaCqmvunlZqYusOkIusmidglETqBRtczjOjAke31pRmI7Ssg4vV1f8A2cWriP8A5VQCLjnjj3u693SrIU5SV9FxKZVYU3a13w9fshWL6MYnUfKYlXU9NHvyNJkIHQPRb4lXcA4P8IdZ0jqie52GZxjY/pDGZdh6SbqcUOh8LHaycuqZ9+sm2tafuR8Udtz0rD0jHytuXI3+py0UqVOpLoZv7/woxGLrxj03yMP4xYHhoIY6kiI3tga1zz1mME36yoTpnwp01Y1kMDJA0SteZX2bfLewDQTyneebcvOk2hEdQS9oySnaXsGxx+83l69651imBz0x+Uact9jxtae3k7VXXwk6f4LcLi6VRprXgzteiGkAkYI3H0gPRPOOZTnD8YLLB21viOpfOejGPFjmgmxB2FdkwTGGzxg/SG8fmqqcr/DI9txjVidGhma8Xabhe1E6StdGbtPZyHrCkNFiTZOh3N7uddlCx5tWg4Z7jLREUDOEREAREQBERAEREAREQBERAW6ibIxzrOOVpdlaC5xsL2a0bSehcexrhxpoHPZS0ct2udcS5YAHEkuvG0E3LiSb2NyuyONh1dvguZ6X6LR4w9r/AII2LKdtXLmZNIBsy6ppBc317dC6ouW+x1TjHVXOdVfDDi9US2n1UQ/wmAlvXJITbwWwwXQfEsRcH1s8z2nb8s+TVjqjuHO/COkroOCcHtNTBuQAubuc4DZ6oGxvYL9KlUTGxt5ABvJ8yVJOMdFd/fyOOUn9l9vM0eB6C0lKG+jrHs3OeBlYf8OIDKzrtfpUgc4Df3rRYjpjCx+rhD6ic8WKEZj1l24Dp3LGGC1VT6VbLkZe4pIHENHKNbKNrj0DZ0lUVK0pOyzfcvXAri0soGwxjSqlpWkyytBtsYDmcepoXPqnhAgqJ3HaxuwNzcw/RV7FcHinHptBNthttHURtUTr9CHC5id2O2+IVGB21Qi7yVnzXrsMFaTqq0skTmCsa8bCClRQxyAh7QQehc0jfWUZ3Oyjk4zf7KRYRpwx1hL6J5zuPavqaOLpV1eLMEqMoZosYzwZtcc9I8MfvyO4h6iOL5KzhdTU0zskrXRSjcTta/pa4bHDqU4p6xrxdpBCvyRse3K9oc08hFx/yqq+CjPOOTN+E2pUoO0s13mswHTeOU6uX5OUG1idjj90qWwT7iD2rnWP6EF5L6Y+lyxOO+31X8/X3rYaERYm52TUyvjabEyehqyOTO6wd1LDKMoZTR9NRxlGvG8WdkpZMzGk7y0HwV1WqaLKxrTva0DuCurIea9cgiIhwIiIAiIgCIiAIiIAiKjnAb93OgKrUYpXxQhzpXsY0fScQB4q1i+mFBC1wlrII3EEXD2Oe023hgvtHSFwzSE/DKo6mesro78cQSdwaDYj2VbGGV5X9dxVOpbKJPcW4WIQSyjYZn3tnN2xgncB9Jx6ALqlFgmI19n1sroYjt1bQA8joj3R9bru6GrU6OUFdTgGlwsNktb4RWSsa4A/VjFiwdAHXdbz9j47N85WUtO0/RgiL3D+ZwHmouLeTaS4eb/WSK+i5Zyu/AlOF4XT0jC2FjWDe529zzzvedrj1lRzSnhLpqZrmR3llII9C2VnW+9uwKx/+ZNl/wC7rq6fnbrAxvsgE+K2FHwcYXFupY3EcspdKe6RxHgoShC1k+S9eBa+k8lkcyi05DjbKSfqs9J3c1bOCrxGb5igqCD9KRurb3vsPFdYpqKKEWjjZG37jQwfhAWNV6QUkXzk8DT0yMv3XJWSGz8MnlC/5b/Vin2eK1ZztmiONT8c0kAPIXZ3DsaHeauwcDzic09W4uO8RRNZ+J2Y+Ckdbwo4ZF+/znmYxx8TYKP4hw20wuIoZXdLi1o8AV6FOjKn/wCcVHsSJKFJffvNLVYe+lnmhgkdeEtymQ3zgsDsr7AWNzvA2LPo9IXssKmN8d/pkXjPU8bFGoNKPhNRLI+zXSOByjcAAAAL9ACleGYlssdoPIt9arXp01Ol8TWq4/h8TzqlKLbyNzBVNcAQQQVs6DFHxG7Tbo5D1haRmHxb2DITyxnKD1t4vgshkbxyhw9k+5Y6G28JX+Cp8L4PTn52M/Vzg7xJ5hmPMls13ovPceorarnVBKRIzeDnbv8AWC6Ku4iEItODumethasqkX0tUERFmNYREQBERAEREAREQFuohzsc3M5uZpGZhs5txa7TyEKDT8HFO5x+FT1lUbkjXzvtY7hlaQD+tim1bHI6Nwie1khHovc3O1p5yy4v3rlWlOGaSNLnCbWM56RrWm3qWD+66shfc7EJW4XJbRaJUEG2Olp22+lq2k+24E+KvVWkFHCLSVEDAPomRv8ASCfJfP8AiVTVucRPLO5w3tke+462nctLVuyjbvKs6tb2R6b3I79W8KeFxfv855o2OPibBaCt4cqVvzUEr+lxazyBXEwSdwJ6gsmmweolPoRuPUCfAXUlTXAnGFWeh0St4c6l3zUELOl2Z58TbwWhreFfE5P3+Qc0Ya3xaAVi0XB5VScYZR94geVz4KR4fwVt2ax9+ho/N2zwXbxjw8Sfs7+qXrsIRVaSVc59OaZ5PIXOcrLKad5sGuJPJfb7O9dmw7g8pmW+TzeuSR7PF8FI6XR+ONtmta0czQGjuC468dM33ElSori+S8z50qKKSM+m0i2/o6+ZWA5dO0iw0GpntawkdsUardG2u25SDztXqeyNxUo70evPZLcVOk9VoyMskINwbEKT4DpHtDZNh5DzrR1OCys3ekOjf3LBJIO24I596zOMqbzR42Iwko5TVmdgo8Ts2+/oWZR6QwyEgPGYGxadhB6QubYBpGWkMkNxyFbiuwbXnPCW5+u1+i68TaGyoYlurDKW/wC55jg4uzOjU9XtBB7l0PC5y+CNx3louec7lzfRTgzqg1r5qtoY4AhsPylwfvuAA7ium0lMI42sbezGgAnebcp6V5+AwtWhJ9LQ1UYOOpdREXrGgIiIAiIgCIiAIiIAiIgMDFcBpqptqiGOQc7mjMOp28dhUBx/gdoR8pGZQ2+2IkOG3mcRcdt101RvTLSKOljs+OodezrxxOe0AX3v4oPRdTg5X+EnTTcvh1IRT6EU0W6NmzlcM3mtjFhgGwAW6NyjOL6TvrYnGJjo6eIgyOftMjiQGMtyb8x/l51H/hA5NnVs8lir4mUJWefaV1q0oytLM6hHSNCvOrqeLjyRs9ZzQe4lcpkqnEWzyW5s7rd11rajD43b79596jDFw+pM5CtD6rnWKrhAw6LfMHHmYCfE2HitHX8MdO3ZFC9/S5wb4C/muZTYK3kv3rHODHnd4LTHF0Nyfb/LGuNfDr6X2/yxJxpZHLI5z/Rc97nG+7ab71sIapjxdpB6ioQMIfyOPcrkWFzNN2vsejYvUpbagspHrU9swStImzqdrt4CwqvR6KQbR3+9aullrG73RuHTcHvstlBiE30mDsct0dqYSos5czYtpYSqrSku00tZoS8bYnX+6feq4XiE9I4NnY8MvxiNnepPFW84IWbFVNOw26iNniouWEnnCol2ow18Jgq6+CaT/KJdoFpQczI75o5CAPuuO4hdHXLdC9GoGzMqfhcTG5y74L6IIcDYbS7YLjNu5V0+OVrhdpBHOCCPBeRXcXP4WeAoOm3Bu9me0RFSSCIiAIiIAiIgCIiAIiIAtNpPWTtiDKYHXTksE1jkp229KRx3XA3DlNulXcbo3PaCJp47WFonNbfrOUnuKj79HYHfOa2U/wCLNK/wLreCrk56Jd/8JpR3s5tp5jOphbQUTHmJhBlmsflHh2bjnY45vScefYoRT0ta/ign8Xg26+gWYFTM4kMLekRsv32uqPomql0m9bciVqfBv1+DjNBotiEhHovt6lv6y0KQ0fB1Vu4w9uVrfCNrvNdIiiDdw/XYrxqmDe5o6yB5qDw8Hq/0dTivlgvEhFPwZu+m+EdTZJD+J7R4LOh4PoY9pkcSOZkTW9oLSbdqkjsYgG+VnY4HyJWvrdLKRoPyrb2OzaPMBRdPDxWdu1l0eub+GPJeSI5Lo7TSC+TKTysNvBa6fQz7OTsePzC2NPi8bgLOHestlYDyr5mNSpHeezUwlGp80V4eBD6rAaqLbq84HLG4H8JsVqZsTEZtIHsPM9pafFdMbOFi1lCyUWcGkHkIuFfHFtfMrmCeyaT+VtHPW41H9YK83Fo/rBbbENBoXXLWhvqkjwWtg0AJkaDKQy4zeiHOA6NwutsKtGW+xinsucdMz0zE28jh3ro/BJVl0lQAbt1cZPMDmIHhfuVNGuDTCAW5tdNJzTOytJ6Gx2HYSV0HDsJgpm5aeKKJptcRsa29uU2G09a9DD0U2pxdzG8O6cszLREXokwiIgCIiAIiIAiIgCIiA1OOOqiLQQseNhu6UM59mUt/NQzFa3GIml3wOMNG9+tjIH4l0lRrSDCo5JCXhz9gIa9znMaeiMnL4KipTk9G/XYXQqJapeu051S6T4nUOs0Rt6GsMjvZaNn8xC39FR1rrGYuDBtcXyZXOHM2OK4b2uK3tBTNYLNAA5gLAdiv1b/k3eqfJZKuHfQk5Sej3su667sopdhHanBo373S/wCY/wB61dVohGQbS1APRIfIhbkzrwZ18T1tX/TPTTa0ITV6GuvsmlPWb/ksB2hr+SR3aAugukBXjYtUcbWS18DrbOfjQ6bkf+E/kVkQ6L1o4snmp22yuscFJ46r9uSHSa0IjTYHiY+lCfWLh+S2LMMxEb2wHqkP5tUibOvYnVEsVN7kd6yRHxRVn0oR2SMP5q7FRzg7YnDtafIre69V1yj7RPgjvWyLeDB7Zoy5pAD23J3AX23U5ZVxnc9p7QoWJ16bU9K9DC7VnQVuimZK9LrXdk4RW4H5mtPO0HvCuL7RO6ueQERF0BERAEREAREQBYz8ShbxpYh1vaPzV+RgcCCLgggjnBFioBiWhVCJHAQgAHcHyC2wfeUZN7i6mqb+dvst5kxfpBSDfUQD/wBrPeotjumdIHnLIHAbLtuRs5iAtV8SqH7Ee3J/vXn4k0P2Dfaf/vVUusejSNEfZVr0nyLUnCBC3c157B/qIWuxHhFLmFscZ9IW2ljbf/Q+S23xKoP4eP8AF/uT4l0H8NF3E/6lRKjUkmnLIvjVwcXfoS5ryId8bZfqD22e9U+Ncn1R7bfepn8TqH+Gh9j+6HRCi/hoP8sLF7qpGj27D/4fNeREWaRyHc3xXsaRS/UPeFi43SNhqZGMAawZSGjcAWA2HbdYeZY5YKkm1Y+kpYKhVpxmr5pPn2G4Gkkn1Hd7fevQ0ok+zd+H3rS51XOo+xUuBJ7No8X3eRuxpY/7N/h716bpgfs5O5aPWL0JFz2GlwIvZlLizft0w54pfYK9/HSMb2yjrjd7lHhIqiRc9gpFb2ZT4skcemkLt2b2SPMLa0GIumF42ki9r3aPMhQR8bXbwCvcVm8UAdS77vo778/4Uy2Wt0u7+n0FRyNyNAc0lrWjYQdwA5FkLhGEYs+GaORp2seD1i+0douF3ZjgQCNxF19HQqKatbQ+a2hgXhJLO6ZVERXnmhERAEVvOmsQFxFZ1qoZ0BfUSxWoGuk9Yju2Ld4hiohidIWvfkF8kYzPdttsby/2XLq7TuHWvu14u4mzrNdtN9rXW81CU0tTRRw9SrnBXJV8IH6/5TXqLRaZQH7Qdgd/Q4rIbpRTHfIB6zXt/qaoqcXvJywlaOsHyZINd+v0FTW/r9BamLGoHcWaI9Aezyuspk4O7b1f2KlcpcWtTM1o/VlRzx+rLG1362o6UIRILpa//rH+pH5FafWLL0nmvVy9GQdzB71q868qp8z/ACfoWCdsPBf8rwMnWKusWLnTOoGnpGVrUEqxdYqa1dsRczM1qrrVha9UNSOddsRdRGeJV6Eq1vwsc/dtV6PWO4sch6mO9ykovgUSxEI6yRntlX0JhZ+Qhvv1Uf8AQFwHC8AqZntBjLGkgF7yAACdptvK7xBVANAG4AAdQFgtmHi43ufObZrwq9BRd7X/AEbBFiipXsTrWfPl9FZEy9axAWl5KuZUyoCyQvBasjKqZEBgVNGHtLTex5jY96iVZovG+92g9Yv5qeZFgmmC40SUmjndRwfQO/dt7NnlZYMnB20cR0rfVefzuuo/BQqGkCg4J6l8MTUh8raORTaAzckzz0Pa1yw36FVbeKYT/KWHvau0GjHMvJoG8wUHRjwNK2lXX1c8/E4scLxOPcH/AMk8nkSqfD8Sj4zai3SGP82X8V2g4c3mVP2Y3mTqeDZ33g380YvsX6Pn+ZlRK9zjFKXOcSfQI/JXI8DrHboJO2w813v9nN5k/ZzeZV9RE1+9qtrKyOHRaIVzv3bR1u9yy4tAas73MHUCV2f9njmVfgI5lJUY8CqW0qz+rwORRcHEh40p7GgeazIuDVn0nyHtt5BdTFEOZV+BhS6tFTxlR6yZziHg6pxvYT1ucfzWdBoPTt3RM9kFTsUg5lUUoXegUuu3qROHRuNu5jR1ALLjwZo5FIxTBehTrvRI9aaSPDQORbqGP0R1BehAsiOPYpJFNSVy0GL0Gq9kTKpFJbAXqy95UyroPdksqogKWSyrZLIDyVayK/ZUyICzkTVq7lSyAtatNWr2VMqAsatV1avZUyoCxq01avZUsuWJXLOrTVq9ZLJYXLWrTVq7ZLJYXLWRV1au2SyC5a1arq1cyplQXPGrXoNXqyWXTlylksq2VbIcKWSyrZLIAFWyIgFksiIBZLIiAWVLKqIClksqogKWSyqiApZLKqIClksqogKWSyqiAWSyIgCIiAIiIAiIgCIiAIiIAiIgKKqIgCIiAIiIAiIgCIiAIiIA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AQDxEUEBIQFBAQEBAUFRASFBQUFBAUFBAVFBQXFBIXGyYeFxkjGRQUHy8gIycpLCwsFR4xNTAqNSYrLCkBCQoKDgwOGg8PGiwkHyUpKS4sLDI1Ki4sLCwsKi0pLCwsLywvLCw2LCksLCwpKSwuKSwsLCwsLCksKSosLCksKf/AABEIAOMA3gMBIgACEQEDEQH/xAAcAAEAAQUBAQAAAAAAAAAAAAAABgEDBAUHAgj/xABJEAABAwICBAoECwYFBQEAAAABAAIDBBEFEgYTITEHMkFRYXGBkaGxInKS0RQWIzNCUlNiosHwFUNUgrLhY5PC0vEkNESDoxf/xAAbAQEAAwEBAQEAAAAAAAAAAAAAAgMEAQUGB//EADIRAAIBAgMEBwkBAQEAAAAAAAABAgMRBCExBUFRkRITgaGx0fAUFSIyQmFxweFSYjP/2gAMAwEAAhEDEQA/AO4oiIAiIgCIiAIiIAiIgCIiAIvL5A0EkgAbydgHatTFpVTvkLGFzw3Y6RrSWNPNm3E9C6k2SjCUtEbhF5Y8EXBuDyhelwiEREAREQBERAEREAREQBERAEREAREQBERAEREARFrsUx2GnsHkl7uLEwF0jzzNYNqHVFydkbFabEdJo43auIOmn+yj226Xu3NHSVhSMq6v50mngP7phBmePvybmdQuepZ9FQRQtyxMDW7zbe487nHa49JXckWWjHXN93r8czWHCJqk5q1/o7xTREhg9d+93ZbrKyMQhbHE1rGta1pADWgADfuAWdUVLI2lz3BrRyuNgoBpDwmUucRsJLQ7bJb0T1KSu3cupdOpNPcuRKaHE3RnZtHK07lIqStZIPRO3lB3hckfwh0bLXkzOO5jAXuPYFmUOm7w9jnUtXDA94Y2plaIxmdfL6B22NjtUpuD3mqtQjP7M6ui1eH40H2D7B3PyH3LaKtqx5s4ODswiIuEAiIgCIiAIiIAiIgCIiAIiIAiIgCt1FQ2NjnvNmsBJPMBvXqSQNaXONmtBJPMALkqJv4SaeTZRQ1dYd2aCFwiv0zyZW911y9iUYtmbLX1NTshBp4T+9eLyvH3Izxet3cVcoMKiguWAmR3Glec0j/WceToFh0LQuqMaqOLHR0TDyyOdUzAeqy0d+sq0/QTWi9fXVlQOVgeKeDtjits/mRtlreVr2XBev2bbFtM6Cl+fqYWO+pmDn+w27vBaCp0/qZxbDaCqmvunlZqYusOkIusmidglETqBRtczjOjAke31pRmI7Ssg4vV1f8A2cWriP8A5VQCLjnjj3u693SrIU5SV9FxKZVYU3a13w9fshWL6MYnUfKYlXU9NHvyNJkIHQPRb4lXcA4P8IdZ0jqie52GZxjY/pDGZdh6SbqcUOh8LHaycuqZ9+sm2tafuR8Udtz0rD0jHytuXI3+py0UqVOpLoZv7/woxGLrxj03yMP4xYHhoIY6kiI3tga1zz1mME36yoTpnwp01Y1kMDJA0SteZX2bfLewDQTyneebcvOk2hEdQS9oySnaXsGxx+83l69651imBz0x+Uact9jxtae3k7VXXwk6f4LcLi6VRprXgzteiGkAkYI3H0gPRPOOZTnD8YLLB21viOpfOejGPFjmgmxB2FdkwTGGzxg/SG8fmqqcr/DI9txjVidGhma8Xabhe1E6StdGbtPZyHrCkNFiTZOh3N7uddlCx5tWg4Z7jLREUDOEREAREQBERAEREAREQBERAW6ibIxzrOOVpdlaC5xsL2a0bSehcexrhxpoHPZS0ct2udcS5YAHEkuvG0E3LiSb2NyuyONh1dvguZ6X6LR4w9r/AII2LKdtXLmZNIBsy6ppBc317dC6ouW+x1TjHVXOdVfDDi9US2n1UQ/wmAlvXJITbwWwwXQfEsRcH1s8z2nb8s+TVjqjuHO/COkroOCcHtNTBuQAubuc4DZ6oGxvYL9KlUTGxt5ABvJ8yVJOMdFd/fyOOUn9l9vM0eB6C0lKG+jrHs3OeBlYf8OIDKzrtfpUgc4Df3rRYjpjCx+rhD6ic8WKEZj1l24Dp3LGGC1VT6VbLkZe4pIHENHKNbKNrj0DZ0lUVK0pOyzfcvXAri0soGwxjSqlpWkyytBtsYDmcepoXPqnhAgqJ3HaxuwNzcw/RV7FcHinHptBNthttHURtUTr9CHC5id2O2+IVGB21Qi7yVnzXrsMFaTqq0skTmCsa8bCClRQxyAh7QQehc0jfWUZ3Oyjk4zf7KRYRpwx1hL6J5zuPavqaOLpV1eLMEqMoZosYzwZtcc9I8MfvyO4h6iOL5KzhdTU0zskrXRSjcTta/pa4bHDqU4p6xrxdpBCvyRse3K9oc08hFx/yqq+CjPOOTN+E2pUoO0s13mswHTeOU6uX5OUG1idjj90qWwT7iD2rnWP6EF5L6Y+lyxOO+31X8/X3rYaERYm52TUyvjabEyehqyOTO6wd1LDKMoZTR9NRxlGvG8WdkpZMzGk7y0HwV1WqaLKxrTva0DuCurIea9cgiIhwIiIAiIgCIiAIiIAiKjnAb93OgKrUYpXxQhzpXsY0fScQB4q1i+mFBC1wlrII3EEXD2Oe023hgvtHSFwzSE/DKo6mesro78cQSdwaDYj2VbGGV5X9dxVOpbKJPcW4WIQSyjYZn3tnN2xgncB9Jx6ALqlFgmI19n1sroYjt1bQA8joj3R9bru6GrU6OUFdTgGlwsNktb4RWSsa4A/VjFiwdAHXdbz9j47N85WUtO0/RgiL3D+ZwHmouLeTaS4eb/WSK+i5Zyu/AlOF4XT0jC2FjWDe529zzzvedrj1lRzSnhLpqZrmR3llII9C2VnW+9uwKx/+ZNl/wC7rq6fnbrAxvsgE+K2FHwcYXFupY3EcspdKe6RxHgoShC1k+S9eBa+k8lkcyi05DjbKSfqs9J3c1bOCrxGb5igqCD9KRurb3vsPFdYpqKKEWjjZG37jQwfhAWNV6QUkXzk8DT0yMv3XJWSGz8MnlC/5b/Vin2eK1ZztmiONT8c0kAPIXZ3DsaHeauwcDzic09W4uO8RRNZ+J2Y+Ckdbwo4ZF+/znmYxx8TYKP4hw20wuIoZXdLi1o8AV6FOjKn/wCcVHsSJKFJffvNLVYe+lnmhgkdeEtymQ3zgsDsr7AWNzvA2LPo9IXssKmN8d/pkXjPU8bFGoNKPhNRLI+zXSOByjcAAAAL9ACleGYlssdoPIt9arXp01Ol8TWq4/h8TzqlKLbyNzBVNcAQQQVs6DFHxG7Tbo5D1haRmHxb2DITyxnKD1t4vgshkbxyhw9k+5Y6G28JX+Cp8L4PTn52M/Vzg7xJ5hmPMls13ovPceorarnVBKRIzeDnbv8AWC6Ku4iEItODumethasqkX0tUERFmNYREQBERAEREAREQFuohzsc3M5uZpGZhs5txa7TyEKDT8HFO5x+FT1lUbkjXzvtY7hlaQD+tim1bHI6Nwie1khHovc3O1p5yy4v3rlWlOGaSNLnCbWM56RrWm3qWD+66shfc7EJW4XJbRaJUEG2Olp22+lq2k+24E+KvVWkFHCLSVEDAPomRv8ASCfJfP8AiVTVucRPLO5w3tke+462nctLVuyjbvKs6tb2R6b3I79W8KeFxfv855o2OPibBaCt4cqVvzUEr+lxazyBXEwSdwJ6gsmmweolPoRuPUCfAXUlTXAnGFWeh0St4c6l3zUELOl2Z58TbwWhreFfE5P3+Qc0Ya3xaAVi0XB5VScYZR94geVz4KR4fwVt2ax9+ho/N2zwXbxjw8Sfs7+qXrsIRVaSVc59OaZ5PIXOcrLKad5sGuJPJfb7O9dmw7g8pmW+TzeuSR7PF8FI6XR+ONtmta0czQGjuC468dM33ElSori+S8z50qKKSM+m0i2/o6+ZWA5dO0iw0GpntawkdsUardG2u25SDztXqeyNxUo70evPZLcVOk9VoyMskINwbEKT4DpHtDZNh5DzrR1OCys3ekOjf3LBJIO24I596zOMqbzR42Iwko5TVmdgo8Ts2+/oWZR6QwyEgPGYGxadhB6QubYBpGWkMkNxyFbiuwbXnPCW5+u1+i68TaGyoYlurDKW/wC55jg4uzOjU9XtBB7l0PC5y+CNx3louec7lzfRTgzqg1r5qtoY4AhsPylwfvuAA7ium0lMI42sbezGgAnebcp6V5+AwtWhJ9LQ1UYOOpdREXrGgIiIAiIgCIiAIiIAiIgMDFcBpqptqiGOQc7mjMOp28dhUBx/gdoR8pGZQ2+2IkOG3mcRcdt101RvTLSKOljs+OodezrxxOe0AX3v4oPRdTg5X+EnTTcvh1IRT6EU0W6NmzlcM3mtjFhgGwAW6NyjOL6TvrYnGJjo6eIgyOftMjiQGMtyb8x/l51H/hA5NnVs8lir4mUJWefaV1q0oytLM6hHSNCvOrqeLjyRs9ZzQe4lcpkqnEWzyW5s7rd11rajD43b79596jDFw+pM5CtD6rnWKrhAw6LfMHHmYCfE2HitHX8MdO3ZFC9/S5wb4C/muZTYK3kv3rHODHnd4LTHF0Nyfb/LGuNfDr6X2/yxJxpZHLI5z/Rc97nG+7ab71sIapjxdpB6ioQMIfyOPcrkWFzNN2vsejYvUpbagspHrU9swStImzqdrt4CwqvR6KQbR3+9aullrG73RuHTcHvstlBiE30mDsct0dqYSos5czYtpYSqrSku00tZoS8bYnX+6feq4XiE9I4NnY8MvxiNnepPFW84IWbFVNOw26iNniouWEnnCol2ow18Jgq6+CaT/KJdoFpQczI75o5CAPuuO4hdHXLdC9GoGzMqfhcTG5y74L6IIcDYbS7YLjNu5V0+OVrhdpBHOCCPBeRXcXP4WeAoOm3Bu9me0RFSSCIiAIiIAiIgCIiAIiIAtNpPWTtiDKYHXTksE1jkp229KRx3XA3DlNulXcbo3PaCJp47WFonNbfrOUnuKj79HYHfOa2U/wCLNK/wLreCrk56Jd/8JpR3s5tp5jOphbQUTHmJhBlmsflHh2bjnY45vScefYoRT0ta/ign8Xg26+gWYFTM4kMLekRsv32uqPomql0m9bciVqfBv1+DjNBotiEhHovt6lv6y0KQ0fB1Vu4w9uVrfCNrvNdIiiDdw/XYrxqmDe5o6yB5qDw8Hq/0dTivlgvEhFPwZu+m+EdTZJD+J7R4LOh4PoY9pkcSOZkTW9oLSbdqkjsYgG+VnY4HyJWvrdLKRoPyrb2OzaPMBRdPDxWdu1l0eub+GPJeSI5Lo7TSC+TKTysNvBa6fQz7OTsePzC2NPi8bgLOHestlYDyr5mNSpHeezUwlGp80V4eBD6rAaqLbq84HLG4H8JsVqZsTEZtIHsPM9pafFdMbOFi1lCyUWcGkHkIuFfHFtfMrmCeyaT+VtHPW41H9YK83Fo/rBbbENBoXXLWhvqkjwWtg0AJkaDKQy4zeiHOA6NwutsKtGW+xinsucdMz0zE28jh3ro/BJVl0lQAbt1cZPMDmIHhfuVNGuDTCAW5tdNJzTOytJ6Gx2HYSV0HDsJgpm5aeKKJptcRsa29uU2G09a9DD0U2pxdzG8O6cszLREXokwiIgCIiAIiIAiIgCIiA1OOOqiLQQseNhu6UM59mUt/NQzFa3GIml3wOMNG9+tjIH4l0lRrSDCo5JCXhz9gIa9znMaeiMnL4KipTk9G/XYXQqJapeu051S6T4nUOs0Rt6GsMjvZaNn8xC39FR1rrGYuDBtcXyZXOHM2OK4b2uK3tBTNYLNAA5gLAdiv1b/k3eqfJZKuHfQk5Sej3su667sopdhHanBo373S/wCY/wB61dVohGQbS1APRIfIhbkzrwZ18T1tX/TPTTa0ITV6GuvsmlPWb/ksB2hr+SR3aAugukBXjYtUcbWS18DrbOfjQ6bkf+E/kVkQ6L1o4snmp22yuscFJ46r9uSHSa0IjTYHiY+lCfWLh+S2LMMxEb2wHqkP5tUibOvYnVEsVN7kd6yRHxRVn0oR2SMP5q7FRzg7YnDtafIre69V1yj7RPgjvWyLeDB7Zoy5pAD23J3AX23U5ZVxnc9p7QoWJ16bU9K9DC7VnQVuimZK9LrXdk4RW4H5mtPO0HvCuL7RO6ueQERF0BERAEREAREQBYz8ShbxpYh1vaPzV+RgcCCLgggjnBFioBiWhVCJHAQgAHcHyC2wfeUZN7i6mqb+dvst5kxfpBSDfUQD/wBrPeotjumdIHnLIHAbLtuRs5iAtV8SqH7Ee3J/vXn4k0P2Dfaf/vVUusejSNEfZVr0nyLUnCBC3c157B/qIWuxHhFLmFscZ9IW2ljbf/Q+S23xKoP4eP8AF/uT4l0H8NF3E/6lRKjUkmnLIvjVwcXfoS5ryId8bZfqD22e9U+Ncn1R7bfepn8TqH+Gh9j+6HRCi/hoP8sLF7qpGj27D/4fNeREWaRyHc3xXsaRS/UPeFi43SNhqZGMAawZSGjcAWA2HbdYeZY5YKkm1Y+kpYKhVpxmr5pPn2G4Gkkn1Hd7fevQ0ok+zd+H3rS51XOo+xUuBJ7No8X3eRuxpY/7N/h716bpgfs5O5aPWL0JFz2GlwIvZlLizft0w54pfYK9/HSMb2yjrjd7lHhIqiRc9gpFb2ZT4skcemkLt2b2SPMLa0GIumF42ki9r3aPMhQR8bXbwCvcVm8UAdS77vo778/4Uy2Wt0u7+n0FRyNyNAc0lrWjYQdwA5FkLhGEYs+GaORp2seD1i+0douF3ZjgQCNxF19HQqKatbQ+a2hgXhJLO6ZVERXnmhERAEVvOmsQFxFZ1qoZ0BfUSxWoGuk9Yju2Ld4hiohidIWvfkF8kYzPdttsby/2XLq7TuHWvu14u4mzrNdtN9rXW81CU0tTRRw9SrnBXJV8IH6/5TXqLRaZQH7Qdgd/Q4rIbpRTHfIB6zXt/qaoqcXvJywlaOsHyZINd+v0FTW/r9BamLGoHcWaI9Aezyuspk4O7b1f2KlcpcWtTM1o/VlRzx+rLG1362o6UIRILpa//rH+pH5FafWLL0nmvVy9GQdzB71q868qp8z/ACfoWCdsPBf8rwMnWKusWLnTOoGnpGVrUEqxdYqa1dsRczM1qrrVha9UNSOddsRdRGeJV6Eq1vwsc/dtV6PWO4sch6mO9ykovgUSxEI6yRntlX0JhZ+Qhvv1Uf8AQFwHC8AqZntBjLGkgF7yAACdptvK7xBVANAG4AAdQFgtmHi43ufObZrwq9BRd7X/AEbBFiipXsTrWfPl9FZEy9axAWl5KuZUyoCyQvBasjKqZEBgVNGHtLTex5jY96iVZovG+92g9Yv5qeZFgmmC40SUmjndRwfQO/dt7NnlZYMnB20cR0rfVefzuuo/BQqGkCg4J6l8MTUh8raORTaAzckzz0Pa1yw36FVbeKYT/KWHvau0GjHMvJoG8wUHRjwNK2lXX1c8/E4scLxOPcH/AMk8nkSqfD8Sj4zai3SGP82X8V2g4c3mVP2Y3mTqeDZ33g380YvsX6Pn+ZlRK9zjFKXOcSfQI/JXI8DrHboJO2w813v9nN5k/ZzeZV9RE1+9qtrKyOHRaIVzv3bR1u9yy4tAas73MHUCV2f9njmVfgI5lJUY8CqW0qz+rwORRcHEh40p7GgeazIuDVn0nyHtt5BdTFEOZV+BhS6tFTxlR6yZziHg6pxvYT1ucfzWdBoPTt3RM9kFTsUg5lUUoXegUuu3qROHRuNu5jR1ALLjwZo5FIxTBehTrvRI9aaSPDQORbqGP0R1BehAsiOPYpJFNSVy0GL0Gq9kTKpFJbAXqy95UyroPdksqogKWSyrZLIDyVayK/ZUyICzkTVq7lSyAtatNWr2VMqAsatV1avZUyoCxq01avZUsuWJXLOrTVq9ZLJYXLWrTVq7ZLJYXLWRV1au2SyC5a1arq1cyplQXPGrXoNXqyWXTlylksq2VbIcKWSyrZLIAFWyIgFksiIBZLIiAWVLKqIClksqogKWSyqiApZLKqIClksqogKWSyqiAWSyIgCIiAIiIAiIgCIiAIiIAiIgKKqIgCIiAIiIAiIgCIiAIiIAiIgCIiAIiIAiIgCIiAIi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AQDxEUEBIQFBAQEBAUFRASFBQUFBAUFBAVFBQXFBIXGyYeFxkjGRQUHy8gIycpLCwsFR4xNTAqNSYrLCkBCQoKDgwOGg8PGiwkHyUpKS4sLDI1Ki4sLCwsKi0pLCwsLywvLCw2LCksLCwpKSwuKSwsLCwsLCksKSosLCksKf/AABEIAOMA3gMBIgACEQEDEQH/xAAcAAEAAQUBAQAAAAAAAAAAAAAABgEDBAUHAgj/xABJEAABAwICBAoECwYFBQEAAAABAAIDBBEFEgYTITEHMkFRYXGBkaGxInKS0RQWIzNCUlNiosHwFUNUgrLhY5PC0vEkNESDoxf/xAAbAQEAAwEBAQEAAAAAAAAAAAAAAgMEAQUGB//EADIRAAIBAgMEBwkBAQEAAAAAAAABAgMRBCExBUFRkRITgaGx0fAUFSIyQmFxweFSYjP/2gAMAwEAAhEDEQA/AO4oiIAiIgCIiAIiIAiIgCIiAIvL5A0EkgAbydgHatTFpVTvkLGFzw3Y6RrSWNPNm3E9C6k2SjCUtEbhF5Y8EXBuDyhelwiEREAREQBERAEREAREQBERAEREAREQBERAEREARFrsUx2GnsHkl7uLEwF0jzzNYNqHVFydkbFabEdJo43auIOmn+yj226Xu3NHSVhSMq6v50mngP7phBmePvybmdQuepZ9FQRQtyxMDW7zbe487nHa49JXckWWjHXN93r8czWHCJqk5q1/o7xTREhg9d+93ZbrKyMQhbHE1rGta1pADWgADfuAWdUVLI2lz3BrRyuNgoBpDwmUucRsJLQ7bJb0T1KSu3cupdOpNPcuRKaHE3RnZtHK07lIqStZIPRO3lB3hckfwh0bLXkzOO5jAXuPYFmUOm7w9jnUtXDA94Y2plaIxmdfL6B22NjtUpuD3mqtQjP7M6ui1eH40H2D7B3PyH3LaKtqx5s4ODswiIuEAiIgCIiAIiIAiIgCIiAIiIAiIgCt1FQ2NjnvNmsBJPMBvXqSQNaXONmtBJPMALkqJv4SaeTZRQ1dYd2aCFwiv0zyZW911y9iUYtmbLX1NTshBp4T+9eLyvH3Izxet3cVcoMKiguWAmR3Glec0j/WceToFh0LQuqMaqOLHR0TDyyOdUzAeqy0d+sq0/QTWi9fXVlQOVgeKeDtjits/mRtlreVr2XBev2bbFtM6Cl+fqYWO+pmDn+w27vBaCp0/qZxbDaCqmvunlZqYusOkIusmidglETqBRtczjOjAke31pRmI7Ssg4vV1f8A2cWriP8A5VQCLjnjj3u693SrIU5SV9FxKZVYU3a13w9fshWL6MYnUfKYlXU9NHvyNJkIHQPRb4lXcA4P8IdZ0jqie52GZxjY/pDGZdh6SbqcUOh8LHaycuqZ9+sm2tafuR8Udtz0rD0jHytuXI3+py0UqVOpLoZv7/woxGLrxj03yMP4xYHhoIY6kiI3tga1zz1mME36yoTpnwp01Y1kMDJA0SteZX2bfLewDQTyneebcvOk2hEdQS9oySnaXsGxx+83l69651imBz0x+Uact9jxtae3k7VXXwk6f4LcLi6VRprXgzteiGkAkYI3H0gPRPOOZTnD8YLLB21viOpfOejGPFjmgmxB2FdkwTGGzxg/SG8fmqqcr/DI9txjVidGhma8Xabhe1E6StdGbtPZyHrCkNFiTZOh3N7uddlCx5tWg4Z7jLREUDOEREAREQBERAEREAREQBERAW6ibIxzrOOVpdlaC5xsL2a0bSehcexrhxpoHPZS0ct2udcS5YAHEkuvG0E3LiSb2NyuyONh1dvguZ6X6LR4w9r/AII2LKdtXLmZNIBsy6ppBc317dC6ouW+x1TjHVXOdVfDDi9US2n1UQ/wmAlvXJITbwWwwXQfEsRcH1s8z2nb8s+TVjqjuHO/COkroOCcHtNTBuQAubuc4DZ6oGxvYL9KlUTGxt5ABvJ8yVJOMdFd/fyOOUn9l9vM0eB6C0lKG+jrHs3OeBlYf8OIDKzrtfpUgc4Df3rRYjpjCx+rhD6ic8WKEZj1l24Dp3LGGC1VT6VbLkZe4pIHENHKNbKNrj0DZ0lUVK0pOyzfcvXAri0soGwxjSqlpWkyytBtsYDmcepoXPqnhAgqJ3HaxuwNzcw/RV7FcHinHptBNthttHURtUTr9CHC5id2O2+IVGB21Qi7yVnzXrsMFaTqq0skTmCsa8bCClRQxyAh7QQehc0jfWUZ3Oyjk4zf7KRYRpwx1hL6J5zuPavqaOLpV1eLMEqMoZosYzwZtcc9I8MfvyO4h6iOL5KzhdTU0zskrXRSjcTta/pa4bHDqU4p6xrxdpBCvyRse3K9oc08hFx/yqq+CjPOOTN+E2pUoO0s13mswHTeOU6uX5OUG1idjj90qWwT7iD2rnWP6EF5L6Y+lyxOO+31X8/X3rYaERYm52TUyvjabEyehqyOTO6wd1LDKMoZTR9NRxlGvG8WdkpZMzGk7y0HwV1WqaLKxrTva0DuCurIea9cgiIhwIiIAiIgCIiAIiIAiKjnAb93OgKrUYpXxQhzpXsY0fScQB4q1i+mFBC1wlrII3EEXD2Oe023hgvtHSFwzSE/DKo6mesro78cQSdwaDYj2VbGGV5X9dxVOpbKJPcW4WIQSyjYZn3tnN2xgncB9Jx6ALqlFgmI19n1sroYjt1bQA8joj3R9bru6GrU6OUFdTgGlwsNktb4RWSsa4A/VjFiwdAHXdbz9j47N85WUtO0/RgiL3D+ZwHmouLeTaS4eb/WSK+i5Zyu/AlOF4XT0jC2FjWDe529zzzvedrj1lRzSnhLpqZrmR3llII9C2VnW+9uwKx/+ZNl/wC7rq6fnbrAxvsgE+K2FHwcYXFupY3EcspdKe6RxHgoShC1k+S9eBa+k8lkcyi05DjbKSfqs9J3c1bOCrxGb5igqCD9KRurb3vsPFdYpqKKEWjjZG37jQwfhAWNV6QUkXzk8DT0yMv3XJWSGz8MnlC/5b/Vin2eK1ZztmiONT8c0kAPIXZ3DsaHeauwcDzic09W4uO8RRNZ+J2Y+Ckdbwo4ZF+/znmYxx8TYKP4hw20wuIoZXdLi1o8AV6FOjKn/wCcVHsSJKFJffvNLVYe+lnmhgkdeEtymQ3zgsDsr7AWNzvA2LPo9IXssKmN8d/pkXjPU8bFGoNKPhNRLI+zXSOByjcAAAAL9ACleGYlssdoPIt9arXp01Ol8TWq4/h8TzqlKLbyNzBVNcAQQQVs6DFHxG7Tbo5D1haRmHxb2DITyxnKD1t4vgshkbxyhw9k+5Y6G28JX+Cp8L4PTn52M/Vzg7xJ5hmPMls13ovPceorarnVBKRIzeDnbv8AWC6Ku4iEItODumethasqkX0tUERFmNYREQBERAEREAREQFuohzsc3M5uZpGZhs5txa7TyEKDT8HFO5x+FT1lUbkjXzvtY7hlaQD+tim1bHI6Nwie1khHovc3O1p5yy4v3rlWlOGaSNLnCbWM56RrWm3qWD+66shfc7EJW4XJbRaJUEG2Olp22+lq2k+24E+KvVWkFHCLSVEDAPomRv8ASCfJfP8AiVTVucRPLO5w3tke+462nctLVuyjbvKs6tb2R6b3I79W8KeFxfv855o2OPibBaCt4cqVvzUEr+lxazyBXEwSdwJ6gsmmweolPoRuPUCfAXUlTXAnGFWeh0St4c6l3zUELOl2Z58TbwWhreFfE5P3+Qc0Ya3xaAVi0XB5VScYZR94geVz4KR4fwVt2ax9+ho/N2zwXbxjw8Sfs7+qXrsIRVaSVc59OaZ5PIXOcrLKad5sGuJPJfb7O9dmw7g8pmW+TzeuSR7PF8FI6XR+ONtmta0czQGjuC468dM33ElSori+S8z50qKKSM+m0i2/o6+ZWA5dO0iw0GpntawkdsUardG2u25SDztXqeyNxUo70evPZLcVOk9VoyMskINwbEKT4DpHtDZNh5DzrR1OCys3ekOjf3LBJIO24I596zOMqbzR42Iwko5TVmdgo8Ts2+/oWZR6QwyEgPGYGxadhB6QubYBpGWkMkNxyFbiuwbXnPCW5+u1+i68TaGyoYlurDKW/wC55jg4uzOjU9XtBB7l0PC5y+CNx3louec7lzfRTgzqg1r5qtoY4AhsPylwfvuAA7ium0lMI42sbezGgAnebcp6V5+AwtWhJ9LQ1UYOOpdREXrGgIiIAiIgCIiAIiIAiIgMDFcBpqptqiGOQc7mjMOp28dhUBx/gdoR8pGZQ2+2IkOG3mcRcdt101RvTLSKOljs+OodezrxxOe0AX3v4oPRdTg5X+EnTTcvh1IRT6EU0W6NmzlcM3mtjFhgGwAW6NyjOL6TvrYnGJjo6eIgyOftMjiQGMtyb8x/l51H/hA5NnVs8lir4mUJWefaV1q0oytLM6hHSNCvOrqeLjyRs9ZzQe4lcpkqnEWzyW5s7rd11rajD43b79596jDFw+pM5CtD6rnWKrhAw6LfMHHmYCfE2HitHX8MdO3ZFC9/S5wb4C/muZTYK3kv3rHODHnd4LTHF0Nyfb/LGuNfDr6X2/yxJxpZHLI5z/Rc97nG+7ab71sIapjxdpB6ioQMIfyOPcrkWFzNN2vsejYvUpbagspHrU9swStImzqdrt4CwqvR6KQbR3+9aullrG73RuHTcHvstlBiE30mDsct0dqYSos5czYtpYSqrSku00tZoS8bYnX+6feq4XiE9I4NnY8MvxiNnepPFW84IWbFVNOw26iNniouWEnnCol2ow18Jgq6+CaT/KJdoFpQczI75o5CAPuuO4hdHXLdC9GoGzMqfhcTG5y74L6IIcDYbS7YLjNu5V0+OVrhdpBHOCCPBeRXcXP4WeAoOm3Bu9me0RFSSCIiAIiIAiIgCIiAIiIAtNpPWTtiDKYHXTksE1jkp229KRx3XA3DlNulXcbo3PaCJp47WFonNbfrOUnuKj79HYHfOa2U/wCLNK/wLreCrk56Jd/8JpR3s5tp5jOphbQUTHmJhBlmsflHh2bjnY45vScefYoRT0ta/ign8Xg26+gWYFTM4kMLekRsv32uqPomql0m9bciVqfBv1+DjNBotiEhHovt6lv6y0KQ0fB1Vu4w9uVrfCNrvNdIiiDdw/XYrxqmDe5o6yB5qDw8Hq/0dTivlgvEhFPwZu+m+EdTZJD+J7R4LOh4PoY9pkcSOZkTW9oLSbdqkjsYgG+VnY4HyJWvrdLKRoPyrb2OzaPMBRdPDxWdu1l0eub+GPJeSI5Lo7TSC+TKTysNvBa6fQz7OTsePzC2NPi8bgLOHestlYDyr5mNSpHeezUwlGp80V4eBD6rAaqLbq84HLG4H8JsVqZsTEZtIHsPM9pafFdMbOFi1lCyUWcGkHkIuFfHFtfMrmCeyaT+VtHPW41H9YK83Fo/rBbbENBoXXLWhvqkjwWtg0AJkaDKQy4zeiHOA6NwutsKtGW+xinsucdMz0zE28jh3ro/BJVl0lQAbt1cZPMDmIHhfuVNGuDTCAW5tdNJzTOytJ6Gx2HYSV0HDsJgpm5aeKKJptcRsa29uU2G09a9DD0U2pxdzG8O6cszLREXokwiIgCIiAIiIAiIgCIiA1OOOqiLQQseNhu6UM59mUt/NQzFa3GIml3wOMNG9+tjIH4l0lRrSDCo5JCXhz9gIa9znMaeiMnL4KipTk9G/XYXQqJapeu051S6T4nUOs0Rt6GsMjvZaNn8xC39FR1rrGYuDBtcXyZXOHM2OK4b2uK3tBTNYLNAA5gLAdiv1b/k3eqfJZKuHfQk5Sej3su667sopdhHanBo373S/wCY/wB61dVohGQbS1APRIfIhbkzrwZ18T1tX/TPTTa0ITV6GuvsmlPWb/ksB2hr+SR3aAugukBXjYtUcbWS18DrbOfjQ6bkf+E/kVkQ6L1o4snmp22yuscFJ46r9uSHSa0IjTYHiY+lCfWLh+S2LMMxEb2wHqkP5tUibOvYnVEsVN7kd6yRHxRVn0oR2SMP5q7FRzg7YnDtafIre69V1yj7RPgjvWyLeDB7Zoy5pAD23J3AX23U5ZVxnc9p7QoWJ16bU9K9DC7VnQVuimZK9LrXdk4RW4H5mtPO0HvCuL7RO6ueQERF0BERAEREAREQBYz8ShbxpYh1vaPzV+RgcCCLgggjnBFioBiWhVCJHAQgAHcHyC2wfeUZN7i6mqb+dvst5kxfpBSDfUQD/wBrPeotjumdIHnLIHAbLtuRs5iAtV8SqH7Ee3J/vXn4k0P2Dfaf/vVUusejSNEfZVr0nyLUnCBC3c157B/qIWuxHhFLmFscZ9IW2ljbf/Q+S23xKoP4eP8AF/uT4l0H8NF3E/6lRKjUkmnLIvjVwcXfoS5ryId8bZfqD22e9U+Ncn1R7bfepn8TqH+Gh9j+6HRCi/hoP8sLF7qpGj27D/4fNeREWaRyHc3xXsaRS/UPeFi43SNhqZGMAawZSGjcAWA2HbdYeZY5YKkm1Y+kpYKhVpxmr5pPn2G4Gkkn1Hd7fevQ0ok+zd+H3rS51XOo+xUuBJ7No8X3eRuxpY/7N/h716bpgfs5O5aPWL0JFz2GlwIvZlLizft0w54pfYK9/HSMb2yjrjd7lHhIqiRc9gpFb2ZT4skcemkLt2b2SPMLa0GIumF42ki9r3aPMhQR8bXbwCvcVm8UAdS77vo778/4Uy2Wt0u7+n0FRyNyNAc0lrWjYQdwA5FkLhGEYs+GaORp2seD1i+0douF3ZjgQCNxF19HQqKatbQ+a2hgXhJLO6ZVERXnmhERAEVvOmsQFxFZ1qoZ0BfUSxWoGuk9Yju2Ld4hiohidIWvfkF8kYzPdttsby/2XLq7TuHWvu14u4mzrNdtN9rXW81CU0tTRRw9SrnBXJV8IH6/5TXqLRaZQH7Qdgd/Q4rIbpRTHfIB6zXt/qaoqcXvJywlaOsHyZINd+v0FTW/r9BamLGoHcWaI9Aezyuspk4O7b1f2KlcpcWtTM1o/VlRzx+rLG1362o6UIRILpa//rH+pH5FafWLL0nmvVy9GQdzB71q868qp8z/ACfoWCdsPBf8rwMnWKusWLnTOoGnpGVrUEqxdYqa1dsRczM1qrrVha9UNSOddsRdRGeJV6Eq1vwsc/dtV6PWO4sch6mO9ykovgUSxEI6yRntlX0JhZ+Qhvv1Uf8AQFwHC8AqZntBjLGkgF7yAACdptvK7xBVANAG4AAdQFgtmHi43ufObZrwq9BRd7X/AEbBFiipXsTrWfPl9FZEy9axAWl5KuZUyoCyQvBasjKqZEBgVNGHtLTex5jY96iVZovG+92g9Yv5qeZFgmmC40SUmjndRwfQO/dt7NnlZYMnB20cR0rfVefzuuo/BQqGkCg4J6l8MTUh8raORTaAzckzz0Pa1yw36FVbeKYT/KWHvau0GjHMvJoG8wUHRjwNK2lXX1c8/E4scLxOPcH/AMk8nkSqfD8Sj4zai3SGP82X8V2g4c3mVP2Y3mTqeDZ33g380YvsX6Pn+ZlRK9zjFKXOcSfQI/JXI8DrHboJO2w813v9nN5k/ZzeZV9RE1+9qtrKyOHRaIVzv3bR1u9yy4tAas73MHUCV2f9njmVfgI5lJUY8CqW0qz+rwORRcHEh40p7GgeazIuDVn0nyHtt5BdTFEOZV+BhS6tFTxlR6yZziHg6pxvYT1ucfzWdBoPTt3RM9kFTsUg5lUUoXegUuu3qROHRuNu5jR1ALLjwZo5FIxTBehTrvRI9aaSPDQORbqGP0R1BehAsiOPYpJFNSVy0GL0Gq9kTKpFJbAXqy95UyroPdksqogKWSyrZLIDyVayK/ZUyICzkTVq7lSyAtatNWr2VMqAsatV1avZUyoCxq01avZUsuWJXLOrTVq9ZLJYXLWrTVq7ZLJYXLWRV1au2SyC5a1arq1cyplQXPGrXoNXqyWXTlylksq2VbIcKWSyrZLIAFWyIgFksiIBZLIiAWVLKqIClksqogKWSyqiApZLKqIClksqogKWSyqiAWSyIgCIiAIiIAiIgCIiAIiIAiIgKKqIgCIiAIiIAiIgCIiAIiIAiIgCIiAIiIAiIgCIiAIiI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hAQDxEUEBIQFBAQEBAUFRASFBQUFBAUFBAVFBQXFBIXGyYeFxkjGRQUHy8gIycpLCwsFR4xNTAqNSYrLCkBCQoKDgwOGg8PGiwkHyUpKS4sLDI1Ki4sLCwsKi0pLCwsLywvLCw2LCksLCwpKSwuKSwsLCwsLCksKSosLCksKf/AABEIAOMA3gMBIgACEQEDEQH/xAAcAAEAAQUBAQAAAAAAAAAAAAAABgEDBAUHAgj/xABJEAABAwICBAoECwYFBQEAAAABAAIDBBEFEgYTITEHMkFRYXGBkaGxInKS0RQWIzNCUlNiosHwFUNUgrLhY5PC0vEkNESDoxf/xAAbAQEAAwEBAQEAAAAAAAAAAAAAAgMEAQUGB//EADIRAAIBAgMEBwkBAQEAAAAAAAABAgMRBCExBUFRkRITgaGx0fAUFSIyQmFxweFSYjP/2gAMAwEAAhEDEQA/AO4oiIAiIgCIiAIiIAiIgCIiAIvL5A0EkgAbydgHatTFpVTvkLGFzw3Y6RrSWNPNm3E9C6k2SjCUtEbhF5Y8EXBuDyhelwiEREAREQBERAEREAREQBERAEREAREQBERAEREARFrsUx2GnsHkl7uLEwF0jzzNYNqHVFydkbFabEdJo43auIOmn+yj226Xu3NHSVhSMq6v50mngP7phBmePvybmdQuepZ9FQRQtyxMDW7zbe487nHa49JXckWWjHXN93r8czWHCJqk5q1/o7xTREhg9d+93ZbrKyMQhbHE1rGta1pADWgADfuAWdUVLI2lz3BrRyuNgoBpDwmUucRsJLQ7bJb0T1KSu3cupdOpNPcuRKaHE3RnZtHK07lIqStZIPRO3lB3hckfwh0bLXkzOO5jAXuPYFmUOm7w9jnUtXDA94Y2plaIxmdfL6B22NjtUpuD3mqtQjP7M6ui1eH40H2D7B3PyH3LaKtqx5s4ODswiIuEAiIgCIiAIiIAiIgCIiAIiIAiIgCt1FQ2NjnvNmsBJPMBvXqSQNaXONmtBJPMALkqJv4SaeTZRQ1dYd2aCFwiv0zyZW911y9iUYtmbLX1NTshBp4T+9eLyvH3Izxet3cVcoMKiguWAmR3Glec0j/WceToFh0LQuqMaqOLHR0TDyyOdUzAeqy0d+sq0/QTWi9fXVlQOVgeKeDtjits/mRtlreVr2XBev2bbFtM6Cl+fqYWO+pmDn+w27vBaCp0/qZxbDaCqmvunlZqYusOkIusmidglETqBRtczjOjAke31pRmI7Ssg4vV1f8A2cWriP8A5VQCLjnjj3u693SrIU5SV9FxKZVYU3a13w9fshWL6MYnUfKYlXU9NHvyNJkIHQPRb4lXcA4P8IdZ0jqie52GZxjY/pDGZdh6SbqcUOh8LHaycuqZ9+sm2tafuR8Udtz0rD0jHytuXI3+py0UqVOpLoZv7/woxGLrxj03yMP4xYHhoIY6kiI3tga1zz1mME36yoTpnwp01Y1kMDJA0SteZX2bfLewDQTyneebcvOk2hEdQS9oySnaXsGxx+83l69651imBz0x+Uact9jxtae3k7VXXwk6f4LcLi6VRprXgzteiGkAkYI3H0gPRPOOZTnD8YLLB21viOpfOejGPFjmgmxB2FdkwTGGzxg/SG8fmqqcr/DI9txjVidGhma8Xabhe1E6StdGbtPZyHrCkNFiTZOh3N7uddlCx5tWg4Z7jLREUDOEREAREQBERAEREAREQBERAW6ibIxzrOOVpdlaC5xsL2a0bSehcexrhxpoHPZS0ct2udcS5YAHEkuvG0E3LiSb2NyuyONh1dvguZ6X6LR4w9r/AII2LKdtXLmZNIBsy6ppBc317dC6ouW+x1TjHVXOdVfDDi9US2n1UQ/wmAlvXJITbwWwwXQfEsRcH1s8z2nb8s+TVjqjuHO/COkroOCcHtNTBuQAubuc4DZ6oGxvYL9KlUTGxt5ABvJ8yVJOMdFd/fyOOUn9l9vM0eB6C0lKG+jrHs3OeBlYf8OIDKzrtfpUgc4Df3rRYjpjCx+rhD6ic8WKEZj1l24Dp3LGGC1VT6VbLkZe4pIHENHKNbKNrj0DZ0lUVK0pOyzfcvXAri0soGwxjSqlpWkyytBtsYDmcepoXPqnhAgqJ3HaxuwNzcw/RV7FcHinHptBNthttHURtUTr9CHC5id2O2+IVGB21Qi7yVnzXrsMFaTqq0skTmCsa8bCClRQxyAh7QQehc0jfWUZ3Oyjk4zf7KRYRpwx1hL6J5zuPavqaOLpV1eLMEqMoZosYzwZtcc9I8MfvyO4h6iOL5KzhdTU0zskrXRSjcTta/pa4bHDqU4p6xrxdpBCvyRse3K9oc08hFx/yqq+CjPOOTN+E2pUoO0s13mswHTeOU6uX5OUG1idjj90qWwT7iD2rnWP6EF5L6Y+lyxOO+31X8/X3rYaERYm52TUyvjabEyehqyOTO6wd1LDKMoZTR9NRxlGvG8WdkpZMzGk7y0HwV1WqaLKxrTva0DuCurIea9cgiIhwIiIAiIgCIiAIiIAiKjnAb93OgKrUYpXxQhzpXsY0fScQB4q1i+mFBC1wlrII3EEXD2Oe023hgvtHSFwzSE/DKo6mesro78cQSdwaDYj2VbGGV5X9dxVOpbKJPcW4WIQSyjYZn3tnN2xgncB9Jx6ALqlFgmI19n1sroYjt1bQA8joj3R9bru6GrU6OUFdTgGlwsNktb4RWSsa4A/VjFiwdAHXdbz9j47N85WUtO0/RgiL3D+ZwHmouLeTaS4eb/WSK+i5Zyu/AlOF4XT0jC2FjWDe529zzzvedrj1lRzSnhLpqZrmR3llII9C2VnW+9uwKx/+ZNl/wC7rq6fnbrAxvsgE+K2FHwcYXFupY3EcspdKe6RxHgoShC1k+S9eBa+k8lkcyi05DjbKSfqs9J3c1bOCrxGb5igqCD9KRurb3vsPFdYpqKKEWjjZG37jQwfhAWNV6QUkXzk8DT0yMv3XJWSGz8MnlC/5b/Vin2eK1ZztmiONT8c0kAPIXZ3DsaHeauwcDzic09W4uO8RRNZ+J2Y+Ckdbwo4ZF+/znmYxx8TYKP4hw20wuIoZXdLi1o8AV6FOjKn/wCcVHsSJKFJffvNLVYe+lnmhgkdeEtymQ3zgsDsr7AWNzvA2LPo9IXssKmN8d/pkXjPU8bFGoNKPhNRLI+zXSOByjcAAAAL9ACleGYlssdoPIt9arXp01Ol8TWq4/h8TzqlKLbyNzBVNcAQQQVs6DFHxG7Tbo5D1haRmHxb2DITyxnKD1t4vgshkbxyhw9k+5Y6G28JX+Cp8L4PTn52M/Vzg7xJ5hmPMls13ovPceorarnVBKRIzeDnbv8AWC6Ku4iEItODumethasqkX0tUERFmNYREQBERAEREAREQFuohzsc3M5uZpGZhs5txa7TyEKDT8HFO5x+FT1lUbkjXzvtY7hlaQD+tim1bHI6Nwie1khHovc3O1p5yy4v3rlWlOGaSNLnCbWM56RrWm3qWD+66shfc7EJW4XJbRaJUEG2Olp22+lq2k+24E+KvVWkFHCLSVEDAPomRv8ASCfJfP8AiVTVucRPLO5w3tke+462nctLVuyjbvKs6tb2R6b3I79W8KeFxfv855o2OPibBaCt4cqVvzUEr+lxazyBXEwSdwJ6gsmmweolPoRuPUCfAXUlTXAnGFWeh0St4c6l3zUELOl2Z58TbwWhreFfE5P3+Qc0Ya3xaAVi0XB5VScYZR94geVz4KR4fwVt2ax9+ho/N2zwXbxjw8Sfs7+qXrsIRVaSVc59OaZ5PIXOcrLKad5sGuJPJfb7O9dmw7g8pmW+TzeuSR7PF8FI6XR+ONtmta0czQGjuC468dM33ElSori+S8z50qKKSM+m0i2/o6+ZWA5dO0iw0GpntawkdsUardG2u25SDztXqeyNxUo70evPZLcVOk9VoyMskINwbEKT4DpHtDZNh5DzrR1OCys3ekOjf3LBJIO24I596zOMqbzR42Iwko5TVmdgo8Ts2+/oWZR6QwyEgPGYGxadhB6QubYBpGWkMkNxyFbiuwbXnPCW5+u1+i68TaGyoYlurDKW/wC55jg4uzOjU9XtBB7l0PC5y+CNx3louec7lzfRTgzqg1r5qtoY4AhsPylwfvuAA7ium0lMI42sbezGgAnebcp6V5+AwtWhJ9LQ1UYOOpdREXrGgIiIAiIgCIiAIiIAiIgMDFcBpqptqiGOQc7mjMOp28dhUBx/gdoR8pGZQ2+2IkOG3mcRcdt101RvTLSKOljs+OodezrxxOe0AX3v4oPRdTg5X+EnTTcvh1IRT6EU0W6NmzlcM3mtjFhgGwAW6NyjOL6TvrYnGJjo6eIgyOftMjiQGMtyb8x/l51H/hA5NnVs8lir4mUJWefaV1q0oytLM6hHSNCvOrqeLjyRs9ZzQe4lcpkqnEWzyW5s7rd11rajD43b79596jDFw+pM5CtD6rnWKrhAw6LfMHHmYCfE2HitHX8MdO3ZFC9/S5wb4C/muZTYK3kv3rHODHnd4LTHF0Nyfb/LGuNfDr6X2/yxJxpZHLI5z/Rc97nG+7ab71sIapjxdpB6ioQMIfyOPcrkWFzNN2vsejYvUpbagspHrU9swStImzqdrt4CwqvR6KQbR3+9aullrG73RuHTcHvstlBiE30mDsct0dqYSos5czYtpYSqrSku00tZoS8bYnX+6feq4XiE9I4NnY8MvxiNnepPFW84IWbFVNOw26iNniouWEnnCol2ow18Jgq6+CaT/KJdoFpQczI75o5CAPuuO4hdHXLdC9GoGzMqfhcTG5y74L6IIcDYbS7YLjNu5V0+OVrhdpBHOCCPBeRXcXP4WeAoOm3Bu9me0RFSSCIiAIiIAiIgCIiAIiIAtNpPWTtiDKYHXTksE1jkp229KRx3XA3DlNulXcbo3PaCJp47WFonNbfrOUnuKj79HYHfOa2U/wCLNK/wLreCrk56Jd/8JpR3s5tp5jOphbQUTHmJhBlmsflHh2bjnY45vScefYoRT0ta/ign8Xg26+gWYFTM4kMLekRsv32uqPomql0m9bciVqfBv1+DjNBotiEhHovt6lv6y0KQ0fB1Vu4w9uVrfCNrvNdIiiDdw/XYrxqmDe5o6yB5qDw8Hq/0dTivlgvEhFPwZu+m+EdTZJD+J7R4LOh4PoY9pkcSOZkTW9oLSbdqkjsYgG+VnY4HyJWvrdLKRoPyrb2OzaPMBRdPDxWdu1l0eub+GPJeSI5Lo7TSC+TKTysNvBa6fQz7OTsePzC2NPi8bgLOHestlYDyr5mNSpHeezUwlGp80V4eBD6rAaqLbq84HLG4H8JsVqZsTEZtIHsPM9pafFdMbOFi1lCyUWcGkHkIuFfHFtfMrmCeyaT+VtHPW41H9YK83Fo/rBbbENBoXXLWhvqkjwWtg0AJkaDKQy4zeiHOA6NwutsKtGW+xinsucdMz0zE28jh3ro/BJVl0lQAbt1cZPMDmIHhfuVNGuDTCAW5tdNJzTOytJ6Gx2HYSV0HDsJgpm5aeKKJptcRsa29uU2G09a9DD0U2pxdzG8O6cszLREXokwiIgCIiAIiIAiIgCIiA1OOOqiLQQseNhu6UM59mUt/NQzFa3GIml3wOMNG9+tjIH4l0lRrSDCo5JCXhz9gIa9znMaeiMnL4KipTk9G/XYXQqJapeu051S6T4nUOs0Rt6GsMjvZaNn8xC39FR1rrGYuDBtcXyZXOHM2OK4b2uK3tBTNYLNAA5gLAdiv1b/k3eqfJZKuHfQk5Sej3su667sopdhHanBo373S/wCY/wB61dVohGQbS1APRIfIhbkzrwZ18T1tX/TPTTa0ITV6GuvsmlPWb/ksB2hr+SR3aAugukBXjYtUcbWS18DrbOfjQ6bkf+E/kVkQ6L1o4snmp22yuscFJ46r9uSHSa0IjTYHiY+lCfWLh+S2LMMxEb2wHqkP5tUibOvYnVEsVN7kd6yRHxRVn0oR2SMP5q7FRzg7YnDtafIre69V1yj7RPgjvWyLeDB7Zoy5pAD23J3AX23U5ZVxnc9p7QoWJ16bU9K9DC7VnQVuimZK9LrXdk4RW4H5mtPO0HvCuL7RO6ueQERF0BERAEREAREQBYz8ShbxpYh1vaPzV+RgcCCLgggjnBFioBiWhVCJHAQgAHcHyC2wfeUZN7i6mqb+dvst5kxfpBSDfUQD/wBrPeotjumdIHnLIHAbLtuRs5iAtV8SqH7Ee3J/vXn4k0P2Dfaf/vVUusejSNEfZVr0nyLUnCBC3c157B/qIWuxHhFLmFscZ9IW2ljbf/Q+S23xKoP4eP8AF/uT4l0H8NF3E/6lRKjUkmnLIvjVwcXfoS5ryId8bZfqD22e9U+Ncn1R7bfepn8TqH+Gh9j+6HRCi/hoP8sLF7qpGj27D/4fNeREWaRyHc3xXsaRS/UPeFi43SNhqZGMAawZSGjcAWA2HbdYeZY5YKkm1Y+kpYKhVpxmr5pPn2G4Gkkn1Hd7fevQ0ok+zd+H3rS51XOo+xUuBJ7No8X3eRuxpY/7N/h716bpgfs5O5aPWL0JFz2GlwIvZlLizft0w54pfYK9/HSMb2yjrjd7lHhIqiRc9gpFb2ZT4skcemkLt2b2SPMLa0GIumF42ki9r3aPMhQR8bXbwCvcVm8UAdS77vo778/4Uy2Wt0u7+n0FRyNyNAc0lrWjYQdwA5FkLhGEYs+GaORp2seD1i+0douF3ZjgQCNxF19HQqKatbQ+a2hgXhJLO6ZVERXnmhERAEVvOmsQFxFZ1qoZ0BfUSxWoGuk9Yju2Ld4hiohidIWvfkF8kYzPdttsby/2XLq7TuHWvu14u4mzrNdtN9rXW81CU0tTRRw9SrnBXJV8IH6/5TXqLRaZQH7Qdgd/Q4rIbpRTHfIB6zXt/qaoqcXvJywlaOsHyZINd+v0FTW/r9BamLGoHcWaI9Aezyuspk4O7b1f2KlcpcWtTM1o/VlRzx+rLG1362o6UIRILpa//rH+pH5FafWLL0nmvVy9GQdzB71q868qp8z/ACfoWCdsPBf8rwMnWKusWLnTOoGnpGVrUEqxdYqa1dsRczM1qrrVha9UNSOddsRdRGeJV6Eq1vwsc/dtV6PWO4sch6mO9ykovgUSxEI6yRntlX0JhZ+Qhvv1Uf8AQFwHC8AqZntBjLGkgF7yAACdptvK7xBVANAG4AAdQFgtmHi43ufObZrwq9BRd7X/AEbBFiipXsTrWfPl9FZEy9axAWl5KuZUyoCyQvBasjKqZEBgVNGHtLTex5jY96iVZovG+92g9Yv5qeZFgmmC40SUmjndRwfQO/dt7NnlZYMnB20cR0rfVefzuuo/BQqGkCg4J6l8MTUh8raORTaAzckzz0Pa1yw36FVbeKYT/KWHvau0GjHMvJoG8wUHRjwNK2lXX1c8/E4scLxOPcH/AMk8nkSqfD8Sj4zai3SGP82X8V2g4c3mVP2Y3mTqeDZ33g380YvsX6Pn+ZlRK9zjFKXOcSfQI/JXI8DrHboJO2w813v9nN5k/ZzeZV9RE1+9qtrKyOHRaIVzv3bR1u9yy4tAas73MHUCV2f9njmVfgI5lJUY8CqW0qz+rwORRcHEh40p7GgeazIuDVn0nyHtt5BdTFEOZV+BhS6tFTxlR6yZziHg6pxvYT1ucfzWdBoPTt3RM9kFTsUg5lUUoXegUuu3qROHRuNu5jR1ALLjwZo5FIxTBehTrvRI9aaSPDQORbqGP0R1BehAsiOPYpJFNSVy0GL0Gq9kTKpFJbAXqy95UyroPdksqogKWSyrZLIDyVayK/ZUyICzkTVq7lSyAtatNWr2VMqAsatV1avZUyoCxq01avZUsuWJXLOrTVq9ZLJYXLWrTVq7ZLJYXLWRV1au2SyC5a1arq1cyplQXPGrXoNXqyWXTlylksq2VbIcKWSyrZLIAFWyIgFksiIBZLIiAWVLKqIClksqogKWSyqiApZLKqIClksqogKWSyqiAWSyIgCIiAIiIAiIgCIiAIiIAiIgKKqIgCIiAIiIAiIgCIiAIiIAiIgCIiAIiIAiIgCIiAIiI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677" y="2965354"/>
            <a:ext cx="2312903" cy="2368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descr="Scientific journal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4621" y="2906357"/>
            <a:ext cx="1638030" cy="1941513"/>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ttps://encrypted-tbn3.gstatic.com/images?q=tbn:ANd9GcTuwBKmeV5WlpixfZ8JW1pWDyO1xWpFg6ggexumJRVWO7vA6UQU"/>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3999" y="3016786"/>
            <a:ext cx="1725483" cy="1725483"/>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http://bl-libg-doghill.ads.iu.edu/gpd-web/iulibraryhistorysite/imgs/gallery/wells_lib_night.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90199" y="3052892"/>
            <a:ext cx="2466174" cy="1648443"/>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https://pnla.memberclicks.net/assets/media/lily-the-librarian-300px.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55617" y="2802466"/>
            <a:ext cx="2234582" cy="22345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68054" y="2719428"/>
            <a:ext cx="5410200" cy="240065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68580">
              <a:defRPr/>
            </a:pPr>
            <a:r>
              <a:rPr lang="en-US" sz="2500" b="1" dirty="0"/>
              <a:t>Organizations do not exist to purchase stuff.  </a:t>
            </a:r>
            <a:endParaRPr lang="en-US" sz="2500" b="1" dirty="0" smtClean="0"/>
          </a:p>
          <a:p>
            <a:pPr marL="68580">
              <a:defRPr/>
            </a:pPr>
            <a:endParaRPr lang="en-US" sz="2500" b="1" dirty="0"/>
          </a:p>
          <a:p>
            <a:pPr marL="68580">
              <a:defRPr/>
            </a:pPr>
            <a:r>
              <a:rPr lang="en-US" sz="2500" b="1" dirty="0" smtClean="0"/>
              <a:t>And measurements of these things should not determine an organizations value.</a:t>
            </a:r>
            <a:endParaRPr lang="en-US" sz="2500" b="1" dirty="0"/>
          </a:p>
        </p:txBody>
      </p:sp>
    </p:spTree>
    <p:extLst>
      <p:ext uri="{BB962C8B-B14F-4D97-AF65-F5344CB8AC3E}">
        <p14:creationId xmlns:p14="http://schemas.microsoft.com/office/powerpoint/2010/main" val="375735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4113"/>
                                        </p:tgtEl>
                                        <p:attrNameLst>
                                          <p:attrName>style.opacity</p:attrName>
                                        </p:attrNameLst>
                                      </p:cBhvr>
                                      <p:to>
                                        <p:strVal val="0.5"/>
                                      </p:to>
                                    </p:set>
                                    <p:animEffect filter="image" prLst="opacity: 0.5">
                                      <p:cBhvr rctx="IE">
                                        <p:cTn id="9" dur="indefinite"/>
                                        <p:tgtEl>
                                          <p:spTgt spid="4113"/>
                                        </p:tgtEl>
                                      </p:cBhvr>
                                    </p:animEffect>
                                  </p:childTnLst>
                                </p:cTn>
                              </p:par>
                              <p:par>
                                <p:cTn id="10" presetID="9" presetClass="emph" presetSubtype="0" nodeType="withEffect">
                                  <p:stCondLst>
                                    <p:cond delay="0"/>
                                  </p:stCondLst>
                                  <p:childTnLst>
                                    <p:set>
                                      <p:cBhvr rctx="PPT">
                                        <p:cTn id="11" dur="indefinite"/>
                                        <p:tgtEl>
                                          <p:spTgt spid="4109"/>
                                        </p:tgtEl>
                                        <p:attrNameLst>
                                          <p:attrName>style.opacity</p:attrName>
                                        </p:attrNameLst>
                                      </p:cBhvr>
                                      <p:to>
                                        <p:strVal val="0.5"/>
                                      </p:to>
                                    </p:set>
                                    <p:animEffect filter="image" prLst="opacity: 0.5">
                                      <p:cBhvr rctx="IE">
                                        <p:cTn id="12" dur="indefinite"/>
                                        <p:tgtEl>
                                          <p:spTgt spid="4109"/>
                                        </p:tgtEl>
                                      </p:cBhvr>
                                    </p:animEffect>
                                  </p:childTnLst>
                                </p:cTn>
                              </p:par>
                              <p:par>
                                <p:cTn id="13" presetID="9" presetClass="emph" presetSubtype="0" nodeType="withEffect">
                                  <p:stCondLst>
                                    <p:cond delay="0"/>
                                  </p:stCondLst>
                                  <p:childTnLst>
                                    <p:set>
                                      <p:cBhvr rctx="PPT">
                                        <p:cTn id="14" dur="indefinite"/>
                                        <p:tgtEl>
                                          <p:spTgt spid="4111"/>
                                        </p:tgtEl>
                                        <p:attrNameLst>
                                          <p:attrName>style.opacity</p:attrName>
                                        </p:attrNameLst>
                                      </p:cBhvr>
                                      <p:to>
                                        <p:strVal val="0.5"/>
                                      </p:to>
                                    </p:set>
                                    <p:animEffect filter="image" prLst="opacity: 0.5">
                                      <p:cBhvr rctx="IE">
                                        <p:cTn id="15" dur="indefinite"/>
                                        <p:tgtEl>
                                          <p:spTgt spid="4111"/>
                                        </p:tgtEl>
                                      </p:cBhvr>
                                    </p:animEffect>
                                  </p:childTnLst>
                                </p:cTn>
                              </p:par>
                              <p:par>
                                <p:cTn id="16" presetID="9" presetClass="emph" presetSubtype="0" nodeType="withEffect">
                                  <p:stCondLst>
                                    <p:cond delay="0"/>
                                  </p:stCondLst>
                                  <p:childTnLst>
                                    <p:set>
                                      <p:cBhvr rctx="PPT">
                                        <p:cTn id="17" dur="indefinite"/>
                                        <p:tgtEl>
                                          <p:spTgt spid="4105"/>
                                        </p:tgtEl>
                                        <p:attrNameLst>
                                          <p:attrName>style.opacity</p:attrName>
                                        </p:attrNameLst>
                                      </p:cBhvr>
                                      <p:to>
                                        <p:strVal val="0.5"/>
                                      </p:to>
                                    </p:set>
                                    <p:animEffect filter="image" prLst="opacity: 0.5">
                                      <p:cBhvr rctx="IE">
                                        <p:cTn id="18" dur="indefinite"/>
                                        <p:tgtEl>
                                          <p:spTgt spid="4105"/>
                                        </p:tgtEl>
                                      </p:cBhvr>
                                    </p:animEffect>
                                  </p:childTnLst>
                                </p:cTn>
                              </p:par>
                              <p:par>
                                <p:cTn id="19" presetID="9" presetClass="emph" presetSubtype="0" nodeType="withEffect">
                                  <p:stCondLst>
                                    <p:cond delay="0"/>
                                  </p:stCondLst>
                                  <p:childTnLst>
                                    <p:set>
                                      <p:cBhvr rctx="PPT">
                                        <p:cTn id="20" dur="indefinite"/>
                                        <p:tgtEl>
                                          <p:spTgt spid="4107"/>
                                        </p:tgtEl>
                                        <p:attrNameLst>
                                          <p:attrName>style.opacity</p:attrName>
                                        </p:attrNameLst>
                                      </p:cBhvr>
                                      <p:to>
                                        <p:strVal val="0.5"/>
                                      </p:to>
                                    </p:set>
                                    <p:animEffect filter="image" prLst="opacity: 0.5">
                                      <p:cBhvr rctx="IE">
                                        <p:cTn id="21" dur="indefinite"/>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in the library</a:t>
            </a:r>
            <a:endParaRPr lang="en-US" dirty="0"/>
          </a:p>
        </p:txBody>
      </p:sp>
      <p:sp>
        <p:nvSpPr>
          <p:cNvPr id="5" name="AutoShape 2" descr="data:image/jpeg;base64,/9j/4AAQSkZJRgABAQAAAQABAAD/2wCEAAkGBxQHBhQTExMUFRMTFCEaFhgXGRoUHBobICIfGBkfGBUZHygsGBolIBkdIjMhJSkrMS4uHCYzODMsNygtLisBCgoKBQUFDgUFDisZExkrKysrKysrKysrKysrKysrKysrKysrKysrKysrKysrKysrKysrKysrKysrKysrKysrK//AABEIAJwAnAMBIgACEQEDEQH/xAAcAAEAAgMAAwAAAAAAAAAAAAAABwgEBQYBAgP/xABAEAACAQICBQgGCQEJAAAAAAAAAQIDEQQFBgcSITEIExVBUWGBoRQiMnGR0RgjU1SSk6Kx0mIWNENScoKDssH/xAAUAQEAAAAAAAAAAAAAAAAAAAAA/8QAFBEBAAAAAAAAAAAAAAAAAAAAAP/aAAwDAQACEQMRAD8AnEAAAAAAAAAAAAAAAAAAAAAAAAAAAAAAAAAAAAAAAAAAAAAAAAAAAAAAAAAAAAAAAHE609N56E5VSqU6cKk6tTZtNtJKzd93fY0OrLWfiNNNInQnh6VOnGlKcpRcm9ziorfu6zkeUjmPO59hqC/w6Lm/fOVl4rY8zacmvL7UcXiO1xprwvJ2+KAm41Glucf2f0axGJsm6NNyipbk5cIp+9tLxNuRpygcw9E0D5u++vWhG3dH6x+cUBy2Q67cXm+dUaCwlC9WpGF057r2TfHq3snQqzqQy/pDWJQdrqjGVR91lZfqki0wAAAAAAAAAAAAAAAMTNsX0flVaqltOlSlNLhfZTla/VwAywQP9IGp9xh+c/4D6QVT7jD85/wA4fXBj+kNYuLd7qElTj3KEVF28U34k3aiMB6Hq7pSas61Sc9+7dtOC8LQv4lZsxxbx+YVKsvaqTlN++Tb/wDSVMh13SyTJKOHjgoONGlGCbqtN7KtdpQ4viBYcgjlJ5jtYvCYdP2YyqNdl7RX7M8fSCqfcYfnP+BG+nmlctMs+9JlTVP6uMFBPasld+1ZX3tsCR+TXlu1jsXiWvZhGlF+97cl+mJPJV7V9rPehOUSowwsarnU25TdRwvuSStsvhYlvVjrLnpxmdWlLDKiqVPb2lNzvvUbb4q3HyAkYAAAAAAAAAAAAAMXNMJ0hllWle3O05QvxttJxvbxMoAQiuT/ABt/fH+BfM0mmuqCGi+jNbFPFuXNpWjsJbTclFK9+8sSRTyicw9H0Rp0b761ZXXdFOW/uvYCBtGMoef6QUMMnZ1qije17Lrdu5XZMP0f4/fJfgXzOS1BZd6bp/Go1uw9Kc/Frm1/3fwLNgQfPUFCnBt42Vkrv1F8yEcTTVLEyindRk0n2pOyZb7T/MOitC8XVvZxoSS6t7WzHzaKoaL4DpTSPD0bX5ytGLt2XV/ICWMs1D+lZdSqTxTjKdOMpRUL7LaTau+Nmzt9XGrVaEZlVqqu6vOU9izjs23qXb3HfQjsQSXBKx7AAAAAAAAAAAAAAAA1mlEtnRnFNbrYapv/ANjA2O2u1Fe+UfmXP6R4egnupUNp++b+UF8SLulK/wBtV/HL5mPXryxE9qcpSfbJuT+LAnPk24DYweLxD3bUo014Laf7omrbXaik1DG1MPC0Kk4q97Rk4r4Jn06Vr/bVfxy+YFiOUFmKw2gypp769eMfCN5vziiKdR2X+n6xKLfChCdV+C2V+qcTiMRjKmJSU6k5pcNqTl+560MRPDTvCUou1rxbi7e9AXc212o8qSZSnpWv9tV/HL5ktcnTF1MTpFidupOSWHXtScl7S6n1gT6AAAAAAAAAAAAAHicVODTSaas096a70eQBrMVluGwuEnN0KKUINv6uO5L1uzh1lOMVVeYZjOSXrVajdl2yd7L4lrta2YdHavcZLrnSdNf8n1b8pMrNoJl/SmmWEpWupV43/wBKe1LyTAtRkGjlDA5HQpuhSbp0YxbcItv1Undtb2zP6Hw/3ej+XHq4dRnHrVmqVJyfBK78N4FUtcOIjX1h4lQjGMKbjTSilFerFKW5f1bRL+ovIqS0ChUqUqcpVqk5XlFSdk+bW9r+lle8+xvSWd16zd+cqylfubbXkW60Ly7onRLC0bb6dCKlb/Na8n4ttgZnQ+H+wo/lx6uHUfbDYGlhJN06cIN8dmKj+yMgAAAAAAAAAAAAAAAAARPyi8x9H0UpUVxrVk2u6Kb/AHsR/qAy30zTxVGrrD0ZSv2SkubXlKXwLH4zL6WPtztKnU2eG3CM7dttpbj1weWUcDNulRpU21ZuEIwbXe4reBlnOaxMy6I0HxlW9nGi1F/1S9SH6pI6M+WJw0MXRcKkIzg+MZJSTtvV0+O9XApvongOlNJ8NR485Xinfsur+RcyMdmNlwRg0Mkw2HrKUMPQjKLupRpwi0+5pbjPAAAAAAAAAAAAAAAAAAAAAAAAAAAAAAAAAAAAAAAAAAAAAAAAAAAAAAAAAAAAAAAA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descr="https://encrypted-tbn1.gstatic.com/images?q=tbn:ANd9GcTCqdIGB-tsfH48uIQhy3N3c-2cm_pb6AwtBHTjguKHUm07EPr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2325" y="2812089"/>
            <a:ext cx="24193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encrypted-tbn1.gstatic.com/images?q=tbn:ANd9GcStYJBl-W22nlOW-I8XFv9SV74WrC7BjbugLRHi95C8Zio4HEYKb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2883527"/>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0.gstatic.com/images?q=tbn:ANd9GcQ4dzJRJrsmKvlKogeow7mdOCR5kB54jOuM_kBex3Jm31WKDE8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0422" y="2752724"/>
            <a:ext cx="2533650" cy="18097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2514600"/>
            <a:ext cx="4572000" cy="278537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a:spAutoFit/>
          </a:bodyPr>
          <a:lstStyle/>
          <a:p>
            <a:pPr marL="68580">
              <a:defRPr/>
            </a:pPr>
            <a:r>
              <a:rPr lang="en-US" sz="2500" b="1" dirty="0"/>
              <a:t>Organizations do not exist to </a:t>
            </a:r>
            <a:r>
              <a:rPr lang="en-US" sz="2500" b="1" dirty="0" smtClean="0"/>
              <a:t>conduct activities.  </a:t>
            </a:r>
          </a:p>
          <a:p>
            <a:pPr marL="68580">
              <a:defRPr/>
            </a:pPr>
            <a:endParaRPr lang="en-US" sz="2500" b="1" dirty="0"/>
          </a:p>
          <a:p>
            <a:pPr marL="68580">
              <a:defRPr/>
            </a:pPr>
            <a:r>
              <a:rPr lang="en-US" sz="2500" b="1" dirty="0"/>
              <a:t>And measurements of these things should not determine an organizations value.</a:t>
            </a:r>
          </a:p>
          <a:p>
            <a:pPr marL="68580">
              <a:defRPr/>
            </a:pPr>
            <a:endParaRPr lang="en-US" sz="2500" b="1" dirty="0"/>
          </a:p>
        </p:txBody>
      </p:sp>
    </p:spTree>
    <p:extLst>
      <p:ext uri="{BB962C8B-B14F-4D97-AF65-F5344CB8AC3E}">
        <p14:creationId xmlns:p14="http://schemas.microsoft.com/office/powerpoint/2010/main" val="201053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124"/>
                                        </p:tgtEl>
                                        <p:attrNameLst>
                                          <p:attrName>style.opacity</p:attrName>
                                        </p:attrNameLst>
                                      </p:cBhvr>
                                      <p:to>
                                        <p:strVal val="0.5"/>
                                      </p:to>
                                    </p:set>
                                    <p:animEffect filter="image" prLst="opacity: 0.5">
                                      <p:cBhvr rctx="IE">
                                        <p:cTn id="7" dur="indefinite"/>
                                        <p:tgtEl>
                                          <p:spTgt spid="5124"/>
                                        </p:tgtEl>
                                      </p:cBhvr>
                                    </p:animEffect>
                                  </p:childTnLst>
                                </p:cTn>
                              </p:par>
                              <p:par>
                                <p:cTn id="8" presetID="9" presetClass="emph" presetSubtype="0" nodeType="withEffect">
                                  <p:stCondLst>
                                    <p:cond delay="0"/>
                                  </p:stCondLst>
                                  <p:childTnLst>
                                    <p:set>
                                      <p:cBhvr rctx="PPT">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Outputs in the library</a:t>
            </a:r>
            <a:endParaRPr lang="en-US" dirty="0"/>
          </a:p>
        </p:txBody>
      </p:sp>
      <p:pic>
        <p:nvPicPr>
          <p:cNvPr id="6146" name="Picture 2" descr="http://www.decodeunicode.org/en/data/glyph/196x196/FF03.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819400"/>
            <a:ext cx="18669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828800" y="2791734"/>
            <a:ext cx="2224403" cy="227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https://encrypted-tbn1.gstatic.com/images?q=tbn:ANd9GcTCqdIGB-tsfH48uIQhy3N3c-2cm_pb6AwtBHTjguKHUm07EPr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4800" y="2780192"/>
            <a:ext cx="24193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encrypted-tbn1.gstatic.com/images?q=tbn:ANd9GcStYJBl-W22nlOW-I8XFv9SV74WrC7BjbugLRHi95C8Zio4HEYKb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34150" y="2933701"/>
            <a:ext cx="260985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2417312"/>
            <a:ext cx="4572000" cy="278537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a:spAutoFit/>
          </a:bodyPr>
          <a:lstStyle/>
          <a:p>
            <a:pPr marL="68580">
              <a:defRPr/>
            </a:pPr>
            <a:r>
              <a:rPr lang="en-US" sz="2500" b="1" dirty="0"/>
              <a:t>Organizations do not exist to </a:t>
            </a:r>
            <a:r>
              <a:rPr lang="en-US" sz="2500" b="1" dirty="0" smtClean="0"/>
              <a:t>achieve results.  </a:t>
            </a:r>
          </a:p>
          <a:p>
            <a:pPr marL="68580">
              <a:defRPr/>
            </a:pPr>
            <a:endParaRPr lang="en-US" sz="2500" b="1" dirty="0"/>
          </a:p>
          <a:p>
            <a:pPr marL="68580">
              <a:defRPr/>
            </a:pPr>
            <a:r>
              <a:rPr lang="en-US" sz="2500" b="1" dirty="0"/>
              <a:t>And measurements of these things should not determine an organizations value.</a:t>
            </a:r>
          </a:p>
          <a:p>
            <a:pPr marL="68580">
              <a:defRPr/>
            </a:pPr>
            <a:endParaRPr lang="en-US" sz="2500" b="1" dirty="0"/>
          </a:p>
        </p:txBody>
      </p:sp>
    </p:spTree>
    <p:extLst>
      <p:ext uri="{BB962C8B-B14F-4D97-AF65-F5344CB8AC3E}">
        <p14:creationId xmlns:p14="http://schemas.microsoft.com/office/powerpoint/2010/main" val="332207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7"/>
                                        </p:tgtEl>
                                        <p:attrNameLst>
                                          <p:attrName>style.opacity</p:attrName>
                                        </p:attrNameLst>
                                      </p:cBhvr>
                                      <p:to>
                                        <p:strVal val="0.5"/>
                                      </p:to>
                                    </p:set>
                                    <p:animEffect filter="image" prLst="opacity: 0.5">
                                      <p:cBhvr rctx="IE">
                                        <p:cTn id="9" dur="indefinite"/>
                                        <p:tgtEl>
                                          <p:spTgt spid="7"/>
                                        </p:tgtEl>
                                      </p:cBhvr>
                                    </p:animEffect>
                                  </p:childTnLst>
                                </p:cTn>
                              </p:par>
                              <p:par>
                                <p:cTn id="10" presetID="9" presetClass="emph" presetSubtype="0" nodeType="withEffect">
                                  <p:stCondLst>
                                    <p:cond delay="0"/>
                                  </p:stCondLst>
                                  <p:childTnLst>
                                    <p:set>
                                      <p:cBhvr rctx="PPT">
                                        <p:cTn id="11" dur="indefinite"/>
                                        <p:tgtEl>
                                          <p:spTgt spid="6146"/>
                                        </p:tgtEl>
                                        <p:attrNameLst>
                                          <p:attrName>style.opacity</p:attrName>
                                        </p:attrNameLst>
                                      </p:cBhvr>
                                      <p:to>
                                        <p:strVal val="0.5"/>
                                      </p:to>
                                    </p:set>
                                    <p:animEffect filter="image" prLst="opacity: 0.5">
                                      <p:cBhvr rctx="IE">
                                        <p:cTn id="12" dur="indefinite"/>
                                        <p:tgtEl>
                                          <p:spTgt spid="6146"/>
                                        </p:tgtEl>
                                      </p:cBhvr>
                                    </p:animEffect>
                                  </p:childTnLst>
                                </p:cTn>
                              </p:par>
                              <p:par>
                                <p:cTn id="13" presetID="9" presetClass="emph" presetSubtype="0" nodeType="withEffect">
                                  <p:stCondLst>
                                    <p:cond delay="0"/>
                                  </p:stCondLst>
                                  <p:childTnLst>
                                    <p:set>
                                      <p:cBhvr rctx="PPT">
                                        <p:cTn id="14" dur="indefinite"/>
                                        <p:tgtEl>
                                          <p:spTgt spid="6148"/>
                                        </p:tgtEl>
                                        <p:attrNameLst>
                                          <p:attrName>style.opacity</p:attrName>
                                        </p:attrNameLst>
                                      </p:cBhvr>
                                      <p:to>
                                        <p:strVal val="0.5"/>
                                      </p:to>
                                    </p:set>
                                    <p:animEffect filter="image" prLst="opacity: 0.5">
                                      <p:cBhvr rctx="IE">
                                        <p:cTn id="15" dur="indefinite"/>
                                        <p:tgtEl>
                                          <p:spTgt spid="6148"/>
                                        </p:tgtEl>
                                      </p:cBhvr>
                                    </p:animEffect>
                                  </p:childTnLst>
                                </p:cTn>
                              </p:par>
                              <p:par>
                                <p:cTn id="16" presetID="9" presetClass="emph" presetSubtype="0" nodeType="withEffect">
                                  <p:stCondLst>
                                    <p:cond delay="0"/>
                                  </p:stCondLst>
                                  <p:childTnLst>
                                    <p:set>
                                      <p:cBhvr rctx="PPT">
                                        <p:cTn id="17" dur="indefinite"/>
                                        <p:tgtEl>
                                          <p:spTgt spid="6150"/>
                                        </p:tgtEl>
                                        <p:attrNameLst>
                                          <p:attrName>style.opacity</p:attrName>
                                        </p:attrNameLst>
                                      </p:cBhvr>
                                      <p:to>
                                        <p:strVal val="0.5"/>
                                      </p:to>
                                    </p:set>
                                    <p:animEffect filter="image" prLst="opacity: 0.5">
                                      <p:cBhvr rctx="IE">
                                        <p:cTn id="18" dur="indefinite"/>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in the library</a:t>
            </a:r>
            <a:endParaRPr lang="en-US" dirty="0"/>
          </a:p>
        </p:txBody>
      </p:sp>
      <p:sp>
        <p:nvSpPr>
          <p:cNvPr id="3" name="Content Placeholder 2"/>
          <p:cNvSpPr>
            <a:spLocks noGrp="1"/>
          </p:cNvSpPr>
          <p:nvPr>
            <p:ph idx="1"/>
          </p:nvPr>
        </p:nvSpPr>
        <p:spPr/>
        <p:txBody>
          <a:bodyPr/>
          <a:lstStyle/>
          <a:p>
            <a:r>
              <a:rPr lang="en-US" dirty="0" smtClean="0"/>
              <a:t>To provide access to knowledge. </a:t>
            </a:r>
          </a:p>
          <a:p>
            <a:r>
              <a:rPr lang="en-US" dirty="0" smtClean="0"/>
              <a:t>To contribute to an informed citizenry.</a:t>
            </a:r>
          </a:p>
          <a:p>
            <a:r>
              <a:rPr lang="en-US" dirty="0" smtClean="0"/>
              <a:t>To improve the lives of patrons. </a:t>
            </a:r>
          </a:p>
          <a:p>
            <a:r>
              <a:rPr lang="en-US" dirty="0" smtClean="0"/>
              <a:t>To further knowledge.</a:t>
            </a:r>
          </a:p>
          <a:p>
            <a:r>
              <a:rPr lang="en-US" dirty="0" smtClean="0"/>
              <a:t>To lead to improvements in future generations.</a:t>
            </a:r>
            <a:endParaRPr lang="en-US" dirty="0"/>
          </a:p>
        </p:txBody>
      </p:sp>
      <p:sp>
        <p:nvSpPr>
          <p:cNvPr id="4" name="Rectangle 3"/>
          <p:cNvSpPr/>
          <p:nvPr/>
        </p:nvSpPr>
        <p:spPr>
          <a:xfrm>
            <a:off x="2514600" y="4070100"/>
            <a:ext cx="4572000" cy="201593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68580">
              <a:defRPr/>
            </a:pPr>
            <a:r>
              <a:rPr lang="en-US" sz="2500" b="1" dirty="0"/>
              <a:t>Organizations </a:t>
            </a:r>
            <a:r>
              <a:rPr lang="en-US" sz="2500" b="1" dirty="0" smtClean="0"/>
              <a:t>exist to achieve outcomes.  </a:t>
            </a:r>
          </a:p>
          <a:p>
            <a:pPr marL="68580">
              <a:defRPr/>
            </a:pPr>
            <a:endParaRPr lang="en-US" sz="2500" b="1" dirty="0"/>
          </a:p>
          <a:p>
            <a:pPr marL="68580">
              <a:defRPr/>
            </a:pPr>
            <a:r>
              <a:rPr lang="en-US" sz="2500" b="1" dirty="0" smtClean="0"/>
              <a:t>We need measurements of outcomes.</a:t>
            </a:r>
            <a:endParaRPr lang="en-US" sz="2500" b="1" dirty="0"/>
          </a:p>
        </p:txBody>
      </p:sp>
    </p:spTree>
    <p:extLst>
      <p:ext uri="{BB962C8B-B14F-4D97-AF65-F5344CB8AC3E}">
        <p14:creationId xmlns:p14="http://schemas.microsoft.com/office/powerpoint/2010/main" val="2942618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33400" y="3209925"/>
                <a:ext cx="8421688" cy="2200275"/>
              </a:xfrm>
            </p:spPr>
            <p:txBody>
              <a:bodyPr>
                <a:normAutofit/>
              </a:bodyPr>
              <a:lstStyle/>
              <a:p>
                <a:r>
                  <a:rPr lang="en-US" dirty="0" smtClean="0"/>
                  <a:t>Altmetrics </a:t>
                </a:r>
                <a14:m>
                  <m:oMath xmlns:m="http://schemas.openxmlformats.org/officeDocument/2006/math">
                    <m:r>
                      <a:rPr lang="en-US" i="1" smtClean="0">
                        <a:latin typeface="Cambria Math"/>
                        <a:ea typeface="Cambria Math"/>
                      </a:rPr>
                      <m:t>≠</m:t>
                    </m:r>
                  </m:oMath>
                </a14:m>
                <a:r>
                  <a:rPr lang="en-US" dirty="0" smtClean="0"/>
                  <a:t> Outcomes</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33400" y="3209925"/>
                <a:ext cx="8421688" cy="2200275"/>
              </a:xfrm>
              <a:blipFill rotWithShape="1">
                <a:blip r:embed="rId3"/>
                <a:stretch>
                  <a:fillRect l="-3331" b="-14127"/>
                </a:stretch>
              </a:blipFill>
            </p:spPr>
            <p:txBody>
              <a:bodyPr/>
              <a:lstStyle/>
              <a:p>
                <a:r>
                  <a:rPr lang="en-US">
                    <a:noFill/>
                  </a:rPr>
                  <a:t> </a:t>
                </a:r>
              </a:p>
            </p:txBody>
          </p:sp>
        </mc:Fallback>
      </mc:AlternateContent>
    </p:spTree>
    <p:extLst>
      <p:ext uri="{BB962C8B-B14F-4D97-AF65-F5344CB8AC3E}">
        <p14:creationId xmlns:p14="http://schemas.microsoft.com/office/powerpoint/2010/main" val="2762785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962400"/>
            <a:ext cx="7772400" cy="2200275"/>
          </a:xfrm>
        </p:spPr>
        <p:txBody>
          <a:bodyPr>
            <a:normAutofit/>
          </a:bodyPr>
          <a:lstStyle/>
          <a:p>
            <a:r>
              <a:rPr lang="en-US" dirty="0" smtClean="0"/>
              <a:t>can social impact be realized &amp; measured?</a:t>
            </a:r>
            <a:endParaRPr lang="en-US" dirty="0"/>
          </a:p>
        </p:txBody>
      </p:sp>
      <p:pic>
        <p:nvPicPr>
          <p:cNvPr id="4"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650" y="562662"/>
            <a:ext cx="6551750" cy="3957194"/>
          </a:xfrm>
          <a:prstGeom prst="rect">
            <a:avLst/>
          </a:prstGeom>
        </p:spPr>
      </p:pic>
      <p:pic>
        <p:nvPicPr>
          <p:cNvPr id="2050" name="Picture 2" descr="http://upload.wikimedia.org/wikipedia/commons/thumb/9/9a/Erioll_world.svg/256px-Erioll_world.sv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1398259"/>
            <a:ext cx="2286000" cy="2286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562600" y="2541259"/>
            <a:ext cx="914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92409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Metric Menagerie</a:t>
            </a:r>
            <a:endParaRPr lang="en-US" dirty="0"/>
          </a:p>
        </p:txBody>
      </p:sp>
      <p:sp>
        <p:nvSpPr>
          <p:cNvPr id="3" name="Subtitle 2"/>
          <p:cNvSpPr>
            <a:spLocks noGrp="1"/>
          </p:cNvSpPr>
          <p:nvPr>
            <p:ph type="subTitle" idx="1"/>
          </p:nvPr>
        </p:nvSpPr>
        <p:spPr/>
        <p:txBody>
          <a:bodyPr/>
          <a:lstStyle/>
          <a:p>
            <a:r>
              <a:rPr lang="en-US" dirty="0" smtClean="0"/>
              <a:t>Tweets, likes, and other social media metrics in the library</a:t>
            </a:r>
            <a:endParaRPr lang="en-US" dirty="0"/>
          </a:p>
        </p:txBody>
      </p:sp>
    </p:spTree>
    <p:extLst>
      <p:ext uri="{BB962C8B-B14F-4D97-AF65-F5344CB8AC3E}">
        <p14:creationId xmlns:p14="http://schemas.microsoft.com/office/powerpoint/2010/main" val="3976905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Axes of social impact</a:t>
            </a:r>
            <a:endParaRPr lang="en-US" dirty="0"/>
          </a:p>
        </p:txBody>
      </p:sp>
      <p:pic>
        <p:nvPicPr>
          <p:cNvPr id="4" name="Picture 2" descr="http://upload.wikimedia.org/wikipedia/commons/thumb/9/9a/Erioll_world.svg/256px-Erioll_world.svg.png"/>
          <p:cNvPicPr>
            <a:picLocks noChangeAspect="1" noChangeArrowheads="1"/>
          </p:cNvPicPr>
          <p:nvPr/>
        </p:nvPicPr>
        <p:blipFill>
          <a:blip r:embed="rId3" cstate="email">
            <a:extLst>
              <a:ext uri="{28A0092B-C50C-407E-A947-70E740481C1C}">
                <a14:useLocalDpi xmlns:a14="http://schemas.microsoft.com/office/drawing/2010/main"/>
              </a:ext>
            </a:extLst>
          </a:blip>
          <a:srcRect t="3415" b="3415"/>
          <a:stretch>
            <a:fillRect/>
          </a:stretch>
        </p:blipFill>
        <p:spPr bwMode="auto">
          <a:xfrm>
            <a:off x="2895600" y="2723473"/>
            <a:ext cx="2819400" cy="262651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305300" y="2286000"/>
            <a:ext cx="0" cy="35052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2514600" y="4036731"/>
            <a:ext cx="3429000" cy="0"/>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3352800" y="1808946"/>
            <a:ext cx="1875835" cy="477054"/>
          </a:xfrm>
          <a:prstGeom prst="rect">
            <a:avLst/>
          </a:prstGeom>
          <a:noFill/>
        </p:spPr>
        <p:txBody>
          <a:bodyPr wrap="none" rtlCol="0">
            <a:spAutoFit/>
          </a:bodyPr>
          <a:lstStyle/>
          <a:p>
            <a:r>
              <a:rPr lang="en-US" sz="2500" b="1" dirty="0" smtClean="0"/>
              <a:t>Production</a:t>
            </a:r>
            <a:endParaRPr lang="en-US" sz="2500" b="1" dirty="0"/>
          </a:p>
        </p:txBody>
      </p:sp>
      <p:sp>
        <p:nvSpPr>
          <p:cNvPr id="10" name="TextBox 9"/>
          <p:cNvSpPr txBox="1"/>
          <p:nvPr/>
        </p:nvSpPr>
        <p:spPr>
          <a:xfrm>
            <a:off x="381000" y="3790146"/>
            <a:ext cx="2071401" cy="477054"/>
          </a:xfrm>
          <a:prstGeom prst="rect">
            <a:avLst/>
          </a:prstGeom>
          <a:noFill/>
        </p:spPr>
        <p:txBody>
          <a:bodyPr wrap="none" rtlCol="0">
            <a:spAutoFit/>
          </a:bodyPr>
          <a:lstStyle/>
          <a:p>
            <a:r>
              <a:rPr lang="en-US" sz="2500" b="1" dirty="0" smtClean="0"/>
              <a:t>Assessment</a:t>
            </a:r>
            <a:endParaRPr lang="en-US" sz="2500" b="1" dirty="0"/>
          </a:p>
        </p:txBody>
      </p:sp>
      <p:sp>
        <p:nvSpPr>
          <p:cNvPr id="11" name="TextBox 10"/>
          <p:cNvSpPr txBox="1"/>
          <p:nvPr/>
        </p:nvSpPr>
        <p:spPr>
          <a:xfrm>
            <a:off x="3367382" y="5791200"/>
            <a:ext cx="2106667" cy="477054"/>
          </a:xfrm>
          <a:prstGeom prst="rect">
            <a:avLst/>
          </a:prstGeom>
          <a:noFill/>
        </p:spPr>
        <p:txBody>
          <a:bodyPr wrap="none" rtlCol="0">
            <a:spAutoFit/>
          </a:bodyPr>
          <a:lstStyle/>
          <a:p>
            <a:r>
              <a:rPr lang="en-US" sz="2500" b="1" dirty="0" smtClean="0"/>
              <a:t>Engagement</a:t>
            </a:r>
            <a:endParaRPr lang="en-US" sz="2500" b="1" dirty="0"/>
          </a:p>
        </p:txBody>
      </p:sp>
      <p:sp>
        <p:nvSpPr>
          <p:cNvPr id="12" name="TextBox 11"/>
          <p:cNvSpPr txBox="1"/>
          <p:nvPr/>
        </p:nvSpPr>
        <p:spPr>
          <a:xfrm>
            <a:off x="5904320" y="3798204"/>
            <a:ext cx="2375971" cy="477054"/>
          </a:xfrm>
          <a:prstGeom prst="rect">
            <a:avLst/>
          </a:prstGeom>
          <a:noFill/>
        </p:spPr>
        <p:txBody>
          <a:bodyPr wrap="none" rtlCol="0">
            <a:spAutoFit/>
          </a:bodyPr>
          <a:lstStyle/>
          <a:p>
            <a:r>
              <a:rPr lang="en-US" sz="2500" b="1" dirty="0" smtClean="0"/>
              <a:t>Dissemination</a:t>
            </a:r>
            <a:endParaRPr lang="en-US" sz="2500" b="1" dirty="0"/>
          </a:p>
        </p:txBody>
      </p:sp>
    </p:spTree>
    <p:extLst>
      <p:ext uri="{BB962C8B-B14F-4D97-AF65-F5344CB8AC3E}">
        <p14:creationId xmlns:p14="http://schemas.microsoft.com/office/powerpoint/2010/main" val="1865335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1228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MakerSpaces</a:t>
            </a:r>
            <a:r>
              <a:rPr lang="en-US" dirty="0" smtClean="0"/>
              <a:t> in libraries</a:t>
            </a:r>
            <a:endParaRPr lang="en-US" dirty="0"/>
          </a:p>
        </p:txBody>
      </p:sp>
      <p:pic>
        <p:nvPicPr>
          <p:cNvPr id="5122" name="Picture 2" descr="http://www.bernardsvillelibrary.org/bpl/wp-content/uploads/2013/03/makerspacesign-1024x6772.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87407" y="1600200"/>
            <a:ext cx="7369186"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888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Diversifying genres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6285443"/>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4759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it matter who is speaking?</a:t>
            </a:r>
            <a:endParaRPr lang="en-US"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3400" y="1337934"/>
            <a:ext cx="4343400" cy="5520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http://www.timeshighereducation.co.uk/pictures/140xAny/4/5/2/18452_review_are_we_all_scientific_experts_now_harry_collins.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57307" y="1337934"/>
            <a:ext cx="3680042" cy="552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70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notions of authority</a:t>
            </a:r>
            <a:endParaRPr lang="en-US" dirty="0"/>
          </a:p>
        </p:txBody>
      </p:sp>
      <p:pic>
        <p:nvPicPr>
          <p:cNvPr id="4" name="Picture 8" descr="http://dearcup.com/wp-content/uploads/2013/09/best-ted-talk-internet-marketing-1024x785.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654579" y="1752600"/>
            <a:ext cx="5834842" cy="447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013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990600"/>
          </a:xfrm>
        </p:spPr>
        <p:txBody>
          <a:bodyPr/>
          <a:lstStyle/>
          <a:p>
            <a:r>
              <a:rPr lang="en-US" dirty="0" smtClean="0"/>
              <a:t>Producing people</a:t>
            </a:r>
            <a:endParaRPr lang="en-US" dirty="0"/>
          </a:p>
        </p:txBody>
      </p:sp>
      <p:sp>
        <p:nvSpPr>
          <p:cNvPr id="3" name="Content Placeholder 2"/>
          <p:cNvSpPr>
            <a:spLocks noGrp="1"/>
          </p:cNvSpPr>
          <p:nvPr>
            <p:ph idx="1"/>
          </p:nvPr>
        </p:nvSpPr>
        <p:spPr>
          <a:xfrm>
            <a:off x="381000" y="2373218"/>
            <a:ext cx="8229600" cy="4876800"/>
          </a:xfrm>
        </p:spPr>
        <p:txBody>
          <a:bodyPr/>
          <a:lstStyle/>
          <a:p>
            <a:pPr marL="0" indent="0">
              <a:buNone/>
            </a:pPr>
            <a:endParaRPr lang="en-US" dirty="0"/>
          </a:p>
        </p:txBody>
      </p:sp>
      <p:sp>
        <p:nvSpPr>
          <p:cNvPr id="4" name="Content Placeholder 2"/>
          <p:cNvSpPr txBox="1">
            <a:spLocks/>
          </p:cNvSpPr>
          <p:nvPr/>
        </p:nvSpPr>
        <p:spPr>
          <a:xfrm>
            <a:off x="685800" y="2554546"/>
            <a:ext cx="7772400" cy="469547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indent="0" algn="ctr">
              <a:buFont typeface="Arial" pitchFamily="34" charset="0"/>
              <a:buNone/>
            </a:pPr>
            <a:endParaRPr lang="en-US" sz="3600" dirty="0" smtClean="0">
              <a:latin typeface="Georgia" panose="02040502050405020303" pitchFamily="18" charset="0"/>
            </a:endParaRPr>
          </a:p>
          <a:p>
            <a:pPr marL="0" indent="0" algn="ctr">
              <a:buFont typeface="Arial" pitchFamily="34" charset="0"/>
              <a:buNone/>
            </a:pPr>
            <a:endParaRPr lang="en-US" sz="6200" dirty="0">
              <a:latin typeface="+mj-lt"/>
            </a:endParaRPr>
          </a:p>
        </p:txBody>
      </p:sp>
      <p:sp>
        <p:nvSpPr>
          <p:cNvPr id="5" name="Slide Number Placeholder 3"/>
          <p:cNvSpPr>
            <a:spLocks noGrp="1"/>
          </p:cNvSpPr>
          <p:nvPr>
            <p:ph type="sldNum" sz="quarter" idx="12"/>
          </p:nvPr>
        </p:nvSpPr>
        <p:spPr>
          <a:xfrm>
            <a:off x="6477000" y="7129368"/>
            <a:ext cx="2133600" cy="365125"/>
          </a:xfrm>
        </p:spPr>
        <p:txBody>
          <a:bodyPr/>
          <a:lstStyle/>
          <a:p>
            <a:fld id="{473E098B-262C-4974-9AA5-33246F0A8A1F}" type="slidenum">
              <a:rPr lang="en-US" smtClean="0"/>
              <a:t>26</a:t>
            </a:fld>
            <a:endParaRPr lang="en-US" dirty="0"/>
          </a:p>
        </p:txBody>
      </p:sp>
      <p:pic>
        <p:nvPicPr>
          <p:cNvPr id="6" name="Picture 5" descr="advisor.png"/>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88774" y="1716344"/>
            <a:ext cx="1824259" cy="3976712"/>
          </a:xfrm>
          <a:prstGeom prst="rect">
            <a:avLst/>
          </a:prstGeom>
        </p:spPr>
      </p:pic>
      <p:pic>
        <p:nvPicPr>
          <p:cNvPr id="7" name="Picture 6" descr="man.png"/>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6487298" y="4038600"/>
            <a:ext cx="958069" cy="2450491"/>
          </a:xfrm>
          <a:prstGeom prst="rect">
            <a:avLst/>
          </a:prstGeom>
        </p:spPr>
      </p:pic>
      <p:graphicFrame>
        <p:nvGraphicFramePr>
          <p:cNvPr id="8" name="Diagram 7"/>
          <p:cNvGraphicFramePr/>
          <p:nvPr>
            <p:extLst>
              <p:ext uri="{D42A27DB-BD31-4B8C-83A1-F6EECF244321}">
                <p14:modId xmlns:p14="http://schemas.microsoft.com/office/powerpoint/2010/main" val="2651728497"/>
              </p:ext>
            </p:extLst>
          </p:nvPr>
        </p:nvGraphicFramePr>
        <p:xfrm>
          <a:off x="2414088" y="1924526"/>
          <a:ext cx="5676295" cy="33486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170" name="Picture 2" descr="MPACT"/>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434828" y="478096"/>
            <a:ext cx="25812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370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Dissemination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1467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&lt;fill in the blank&gt;</a:t>
            </a:r>
            <a:endParaRPr lang="en-US" dirty="0"/>
          </a:p>
        </p:txBody>
      </p:sp>
      <p:pic>
        <p:nvPicPr>
          <p:cNvPr id="4" name="Picture 2"/>
          <p:cNvPicPr>
            <a:picLocks noGrp="1" noChangeAspect="1" noChangeArrowheads="1"/>
          </p:cNvPicPr>
          <p:nvPr>
            <p:ph idx="1"/>
          </p:nvPr>
        </p:nvPicPr>
        <p:blipFill>
          <a:blip r:embed="rId3"/>
          <a:srcRect/>
          <a:stretch>
            <a:fillRect/>
          </a:stretch>
        </p:blipFill>
        <p:spPr bwMode="auto">
          <a:xfrm>
            <a:off x="2190750" y="1657350"/>
            <a:ext cx="4762500" cy="4762500"/>
          </a:xfrm>
          <a:prstGeom prst="rect">
            <a:avLst/>
          </a:prstGeom>
          <a:noFill/>
          <a:ln w="9525">
            <a:noFill/>
            <a:miter lim="800000"/>
            <a:headEnd/>
            <a:tailEnd/>
          </a:ln>
          <a:effectLst/>
        </p:spPr>
      </p:pic>
    </p:spTree>
    <p:extLst>
      <p:ext uri="{BB962C8B-B14F-4D97-AF65-F5344CB8AC3E}">
        <p14:creationId xmlns:p14="http://schemas.microsoft.com/office/powerpoint/2010/main" val="448149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as old as time</a:t>
            </a:r>
            <a:endParaRPr lang="en-US" dirty="0"/>
          </a:p>
        </p:txBody>
      </p:sp>
      <p:pic>
        <p:nvPicPr>
          <p:cNvPr id="5122" name="Picture 2" descr="http://web1.johnshopkins.edu/fas/wp-content/uploads/2013/02/Johns-Hopkins-University-Logo.pn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762000" y="1752600"/>
            <a:ext cx="3148713" cy="4373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1447800"/>
            <a:ext cx="4343400" cy="5416868"/>
          </a:xfrm>
          <a:prstGeom prst="rect">
            <a:avLst/>
          </a:prstGeom>
          <a:noFill/>
        </p:spPr>
        <p:txBody>
          <a:bodyPr wrap="square" rtlCol="0">
            <a:spAutoFit/>
          </a:bodyPr>
          <a:lstStyle/>
          <a:p>
            <a:r>
              <a:rPr lang="en-US" sz="3200" dirty="0" smtClean="0"/>
              <a:t>“It is one of the noblest duties of a university to </a:t>
            </a:r>
            <a:r>
              <a:rPr lang="en-US" sz="3200" dirty="0" smtClean="0">
                <a:solidFill>
                  <a:schemeClr val="tx2"/>
                </a:solidFill>
              </a:rPr>
              <a:t>advance knowledge</a:t>
            </a:r>
            <a:r>
              <a:rPr lang="en-US" sz="3200" dirty="0" smtClean="0"/>
              <a:t>, and </a:t>
            </a:r>
            <a:r>
              <a:rPr lang="en-US" sz="3200" dirty="0" smtClean="0">
                <a:solidFill>
                  <a:schemeClr val="tx2"/>
                </a:solidFill>
              </a:rPr>
              <a:t>to diffuse i</a:t>
            </a:r>
            <a:r>
              <a:rPr lang="en-US" sz="3200" dirty="0" smtClean="0"/>
              <a:t>t not merely among those who can attend the daily lectures—but </a:t>
            </a:r>
            <a:r>
              <a:rPr lang="en-US" sz="3200" dirty="0" smtClean="0">
                <a:solidFill>
                  <a:schemeClr val="tx2"/>
                </a:solidFill>
              </a:rPr>
              <a:t>far and wide</a:t>
            </a:r>
            <a:r>
              <a:rPr lang="en-US" sz="3200" dirty="0" smtClean="0"/>
              <a:t>” </a:t>
            </a:r>
          </a:p>
          <a:p>
            <a:endParaRPr lang="en-US" sz="2400" dirty="0" smtClean="0"/>
          </a:p>
          <a:p>
            <a:r>
              <a:rPr lang="en-US" sz="2200" dirty="0" smtClean="0"/>
              <a:t>Daniel </a:t>
            </a:r>
            <a:r>
              <a:rPr lang="en-US" sz="2200" dirty="0" err="1" smtClean="0"/>
              <a:t>Coit</a:t>
            </a:r>
            <a:r>
              <a:rPr lang="en-US" sz="2200" dirty="0" smtClean="0"/>
              <a:t> Gilman (1878) at the establishment of the Johns Hopkins University Press</a:t>
            </a:r>
            <a:endParaRPr lang="en-US" sz="2200" dirty="0"/>
          </a:p>
        </p:txBody>
      </p:sp>
    </p:spTree>
    <p:extLst>
      <p:ext uri="{BB962C8B-B14F-4D97-AF65-F5344CB8AC3E}">
        <p14:creationId xmlns:p14="http://schemas.microsoft.com/office/powerpoint/2010/main" val="3846926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700" dirty="0" err="1" smtClean="0"/>
              <a:t>Altmetrics</a:t>
            </a:r>
            <a:r>
              <a:rPr lang="en-US" sz="5700" dirty="0" smtClean="0"/>
              <a:t> failed.</a:t>
            </a:r>
            <a:endParaRPr lang="en-US" sz="5700" dirty="0"/>
          </a:p>
        </p:txBody>
      </p:sp>
    </p:spTree>
    <p:extLst>
      <p:ext uri="{BB962C8B-B14F-4D97-AF65-F5344CB8AC3E}">
        <p14:creationId xmlns:p14="http://schemas.microsoft.com/office/powerpoint/2010/main" val="3874288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rocketcats</a:t>
            </a:r>
            <a:endParaRPr lang="en-US" dirty="0"/>
          </a:p>
        </p:txBody>
      </p:sp>
      <p:pic>
        <p:nvPicPr>
          <p:cNvPr id="4" name="Picture 3" descr="rocketcat"/>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457200"/>
            <a:ext cx="4514850" cy="6172200"/>
          </a:xfrm>
          <a:prstGeom prst="rect">
            <a:avLst/>
          </a:prstGeom>
          <a:noFill/>
          <a:ln>
            <a:noFill/>
          </a:ln>
        </p:spPr>
      </p:pic>
    </p:spTree>
    <p:extLst>
      <p:ext uri="{BB962C8B-B14F-4D97-AF65-F5344CB8AC3E}">
        <p14:creationId xmlns:p14="http://schemas.microsoft.com/office/powerpoint/2010/main" val="3464289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prstGeom prst="rect">
            <a:avLst/>
          </a:prstGeom>
        </p:spPr>
        <p:txBody>
          <a:bodyPr lIns="91425" tIns="91425" rIns="91425" bIns="91425" anchor="b" anchorCtr="0">
            <a:noAutofit/>
          </a:bodyPr>
          <a:lstStyle/>
          <a:p>
            <a:pPr lvl="0"/>
            <a:r>
              <a:rPr lang="en" sz="4400" dirty="0" smtClean="0"/>
              <a:t>Article level metrics</a:t>
            </a:r>
            <a:endParaRPr lang="en" sz="4400" b="0" dirty="0"/>
          </a:p>
        </p:txBody>
      </p:sp>
      <p:sp>
        <p:nvSpPr>
          <p:cNvPr id="2" name="Content Placeholder 1"/>
          <p:cNvSpPr>
            <a:spLocks noGrp="1"/>
          </p:cNvSpPr>
          <p:nvPr>
            <p:ph sz="quarter" idx="1"/>
          </p:nvPr>
        </p:nvSpPr>
        <p:spPr/>
        <p:txBody>
          <a:bodyPr/>
          <a:lstStyle/>
          <a:p>
            <a:endParaRPr lang="en-US"/>
          </a:p>
        </p:txBody>
      </p:sp>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 y="1563336"/>
            <a:ext cx="7937500" cy="478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à coins arrondis 3"/>
          <p:cNvSpPr/>
          <p:nvPr/>
        </p:nvSpPr>
        <p:spPr>
          <a:xfrm>
            <a:off x="3721100" y="5918200"/>
            <a:ext cx="1104900" cy="431800"/>
          </a:xfrm>
          <a:prstGeom prst="round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5012" y="2469819"/>
            <a:ext cx="3546088" cy="2014691"/>
          </a:xfrm>
          <a:prstGeom prst="roundRect">
            <a:avLst>
              <a:gd name="adj" fmla="val 10196"/>
            </a:avLst>
          </a:prstGeom>
          <a:noFill/>
          <a:ln w="381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071433" y="1866900"/>
            <a:ext cx="4944142" cy="3467100"/>
          </a:xfrm>
          <a:prstGeom prst="roundRect">
            <a:avLst>
              <a:gd name="adj" fmla="val 10806"/>
            </a:avLst>
          </a:prstGeom>
          <a:noFill/>
          <a:ln w="381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5394548"/>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prstGeom prst="rect">
            <a:avLst/>
          </a:prstGeom>
        </p:spPr>
        <p:txBody>
          <a:bodyPr lIns="91425" tIns="91425" rIns="91425" bIns="91425" anchor="b" anchorCtr="0">
            <a:noAutofit/>
          </a:bodyPr>
          <a:lstStyle/>
          <a:p>
            <a:pPr lvl="0" rtl="0">
              <a:buNone/>
            </a:pPr>
            <a:r>
              <a:rPr lang="en" sz="4400" dirty="0" smtClean="0"/>
              <a:t>Blaise’s Beethoven or Bieber test</a:t>
            </a:r>
            <a:endParaRPr lang="en" sz="4400" b="0" dirty="0"/>
          </a:p>
        </p:txBody>
      </p:sp>
      <p:graphicFrame>
        <p:nvGraphicFramePr>
          <p:cNvPr id="3" name="Tableau 2"/>
          <p:cNvGraphicFramePr>
            <a:graphicFrameLocks noGrp="1"/>
          </p:cNvGraphicFramePr>
          <p:nvPr>
            <p:extLst>
              <p:ext uri="{D42A27DB-BD31-4B8C-83A1-F6EECF244321}">
                <p14:modId xmlns:p14="http://schemas.microsoft.com/office/powerpoint/2010/main" val="2949510633"/>
              </p:ext>
            </p:extLst>
          </p:nvPr>
        </p:nvGraphicFramePr>
        <p:xfrm>
          <a:off x="369570" y="1752600"/>
          <a:ext cx="8469630" cy="4372824"/>
        </p:xfrm>
        <a:graphic>
          <a:graphicData uri="http://schemas.openxmlformats.org/drawingml/2006/table">
            <a:tbl>
              <a:tblPr firstRow="1" bandRow="1"/>
              <a:tblGrid>
                <a:gridCol w="6343650"/>
                <a:gridCol w="1383030"/>
                <a:gridCol w="331470"/>
                <a:gridCol w="411480"/>
              </a:tblGrid>
              <a:tr h="370840">
                <a:tc>
                  <a:txBody>
                    <a:bodyPr/>
                    <a:lstStyle/>
                    <a:p>
                      <a:r>
                        <a:rPr lang="fr-CA" b="1" dirty="0" smtClean="0"/>
                        <a:t>Article</a:t>
                      </a:r>
                      <a:endParaRPr lang="en-US" b="1" dirty="0"/>
                    </a:p>
                  </a:txBody>
                  <a:tcPr anchor="b">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A" b="1" dirty="0" smtClean="0"/>
                        <a:t>Journal</a:t>
                      </a:r>
                      <a:endParaRPr lang="en-US" b="1" dirty="0"/>
                    </a:p>
                  </a:txBody>
                  <a:tcPr anchor="b">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b="1" dirty="0" smtClean="0"/>
                        <a:t>C</a:t>
                      </a:r>
                      <a:endParaRPr lang="en-US" b="1" dirty="0"/>
                    </a:p>
                  </a:txBody>
                  <a:tcPr anchor="b">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CA" b="1" dirty="0" smtClean="0"/>
                        <a:t>T</a:t>
                      </a:r>
                      <a:endParaRPr lang="en-US" b="1" dirty="0"/>
                    </a:p>
                  </a:txBody>
                  <a:tcPr anchor="b">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endParaRPr lang="en-US" sz="100" b="1" dirty="0"/>
                    </a:p>
                  </a:txBody>
                  <a:tcPr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 b="1" dirty="0"/>
                    </a:p>
                  </a:txBody>
                  <a:tcPr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00" b="1" dirty="0"/>
                    </a:p>
                  </a:txBody>
                  <a:tcPr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00" b="1" dirty="0"/>
                    </a:p>
                  </a:txBody>
                  <a:tcPr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411480">
                <a:tc>
                  <a:txBody>
                    <a:bodyPr/>
                    <a:lstStyle/>
                    <a:p>
                      <a:pPr algn="l">
                        <a:spcAft>
                          <a:spcPts val="0"/>
                        </a:spcAft>
                      </a:pPr>
                      <a:r>
                        <a:rPr lang="en-US" sz="1100" dirty="0">
                          <a:solidFill>
                            <a:srgbClr val="000000"/>
                          </a:solidFill>
                          <a:effectLst/>
                          <a:latin typeface="Arial" panose="020B0604020202020204" pitchFamily="34" charset="0"/>
                          <a:ea typeface="Times New Roman"/>
                          <a:cs typeface="Arial" panose="020B0604020202020204" pitchFamily="34" charset="0"/>
                        </a:rPr>
                        <a:t>Hess et al. (2011). Gain of chromosome band 7q11 in papillary thyroid carcinomas of young patients is associated with exposure to low-dose irradiation</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spcAft>
                          <a:spcPts val="0"/>
                        </a:spcAft>
                      </a:pPr>
                      <a:r>
                        <a:rPr lang="en-US" sz="1100">
                          <a:solidFill>
                            <a:srgbClr val="000000"/>
                          </a:solidFill>
                          <a:effectLst/>
                          <a:latin typeface="Arial" panose="020B0604020202020204" pitchFamily="34" charset="0"/>
                          <a:ea typeface="Times New Roman"/>
                          <a:cs typeface="Arial" panose="020B0604020202020204" pitchFamily="34" charset="0"/>
                        </a:rPr>
                        <a:t>PNAS</a:t>
                      </a:r>
                      <a:endParaRPr lang="en-US" sz="110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spcAft>
                          <a:spcPts val="0"/>
                        </a:spcAft>
                      </a:pPr>
                      <a:r>
                        <a:rPr lang="en-GB" sz="1100">
                          <a:effectLst/>
                          <a:latin typeface="Arial" panose="020B0604020202020204" pitchFamily="34" charset="0"/>
                          <a:ea typeface="MS Mincho"/>
                          <a:cs typeface="Arial" panose="020B0604020202020204" pitchFamily="34" charset="0"/>
                        </a:rPr>
                        <a:t>9</a:t>
                      </a:r>
                      <a:endParaRPr lang="en-US" sz="110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spcAft>
                          <a:spcPts val="0"/>
                        </a:spcAft>
                      </a:pPr>
                      <a:r>
                        <a:rPr lang="en-US" sz="1100">
                          <a:solidFill>
                            <a:srgbClr val="000000"/>
                          </a:solidFill>
                          <a:effectLst/>
                          <a:latin typeface="Arial" panose="020B0604020202020204" pitchFamily="34" charset="0"/>
                          <a:ea typeface="Times New Roman"/>
                          <a:cs typeface="Arial" panose="020B0604020202020204" pitchFamily="34" charset="0"/>
                        </a:rPr>
                        <a:t>963</a:t>
                      </a:r>
                      <a:endParaRPr lang="en-US" sz="110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11480">
                <a:tc>
                  <a:txBody>
                    <a:bodyPr/>
                    <a:lstStyle/>
                    <a:p>
                      <a:pPr algn="l">
                        <a:spcAft>
                          <a:spcPts val="0"/>
                        </a:spcAft>
                      </a:pPr>
                      <a:r>
                        <a:rPr lang="en-US" sz="1100" dirty="0" err="1">
                          <a:solidFill>
                            <a:srgbClr val="000000"/>
                          </a:solidFill>
                          <a:effectLst/>
                          <a:latin typeface="Arial" panose="020B0604020202020204" pitchFamily="34" charset="0"/>
                          <a:ea typeface="Times New Roman"/>
                          <a:cs typeface="Arial" panose="020B0604020202020204" pitchFamily="34" charset="0"/>
                        </a:rPr>
                        <a:t>Yasunari</a:t>
                      </a:r>
                      <a:r>
                        <a:rPr lang="en-US" sz="1100" dirty="0">
                          <a:solidFill>
                            <a:srgbClr val="000000"/>
                          </a:solidFill>
                          <a:effectLst/>
                          <a:latin typeface="Arial" panose="020B0604020202020204" pitchFamily="34" charset="0"/>
                          <a:ea typeface="Times New Roman"/>
                          <a:cs typeface="Arial" panose="020B0604020202020204" pitchFamily="34" charset="0"/>
                        </a:rPr>
                        <a:t> et al. (2011). Cesium-137 deposition and contamination of Japanese soils due to the Fukushima nuclear accident</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Times New Roman"/>
                          <a:cs typeface="Arial" panose="020B0604020202020204" pitchFamily="34" charset="0"/>
                        </a:rPr>
                        <a:t>PNAS</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spcAft>
                          <a:spcPts val="0"/>
                        </a:spcAft>
                      </a:pPr>
                      <a:r>
                        <a:rPr lang="en-GB" sz="1100" dirty="0">
                          <a:effectLst/>
                          <a:latin typeface="Arial" panose="020B0604020202020204" pitchFamily="34" charset="0"/>
                          <a:ea typeface="MS Mincho"/>
                          <a:cs typeface="Arial" panose="020B0604020202020204" pitchFamily="34" charset="0"/>
                        </a:rPr>
                        <a:t>30</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r">
                        <a:spcAft>
                          <a:spcPts val="0"/>
                        </a:spcAft>
                      </a:pPr>
                      <a:r>
                        <a:rPr lang="en-US" sz="1100" dirty="0">
                          <a:solidFill>
                            <a:srgbClr val="000000"/>
                          </a:solidFill>
                          <a:effectLst/>
                          <a:latin typeface="Arial" panose="020B0604020202020204" pitchFamily="34" charset="0"/>
                          <a:ea typeface="Times New Roman"/>
                          <a:cs typeface="Arial" panose="020B0604020202020204" pitchFamily="34" charset="0"/>
                        </a:rPr>
                        <a:t>639</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11480">
                <a:tc>
                  <a:txBody>
                    <a:bodyPr/>
                    <a:lstStyle/>
                    <a:p>
                      <a:pPr algn="l">
                        <a:spcAft>
                          <a:spcPts val="0"/>
                        </a:spcAft>
                      </a:pPr>
                      <a:r>
                        <a:rPr lang="en-US" sz="1100" dirty="0">
                          <a:solidFill>
                            <a:schemeClr val="bg1"/>
                          </a:solidFill>
                          <a:effectLst/>
                          <a:latin typeface="Arial" panose="020B0604020202020204" pitchFamily="34" charset="0"/>
                          <a:ea typeface="Times New Roman"/>
                          <a:cs typeface="Arial" panose="020B0604020202020204" pitchFamily="34" charset="0"/>
                        </a:rPr>
                        <a:t>Sparrow et al. (2011). Google Effects on Memory: Cognitive Consequences of Having Information at Our Fingertips</a:t>
                      </a:r>
                      <a:endParaRPr lang="en-US" sz="11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lumOff val="25000"/>
                      </a:schemeClr>
                    </a:solidFill>
                  </a:tcPr>
                </a:tc>
                <a:tc>
                  <a:txBody>
                    <a:bodyPr/>
                    <a:lstStyle/>
                    <a:p>
                      <a:pPr algn="l">
                        <a:spcAft>
                          <a:spcPts val="0"/>
                        </a:spcAft>
                      </a:pPr>
                      <a:r>
                        <a:rPr lang="en-US" sz="1100" dirty="0">
                          <a:solidFill>
                            <a:schemeClr val="bg1"/>
                          </a:solidFill>
                          <a:effectLst/>
                          <a:latin typeface="Arial" panose="020B0604020202020204" pitchFamily="34" charset="0"/>
                          <a:ea typeface="Times New Roman"/>
                          <a:cs typeface="Arial" panose="020B0604020202020204" pitchFamily="34" charset="0"/>
                        </a:rPr>
                        <a:t>Science</a:t>
                      </a:r>
                      <a:endParaRPr lang="en-US" sz="11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lumOff val="25000"/>
                      </a:schemeClr>
                    </a:solidFill>
                  </a:tcPr>
                </a:tc>
                <a:tc>
                  <a:txBody>
                    <a:bodyPr/>
                    <a:lstStyle/>
                    <a:p>
                      <a:pPr algn="r">
                        <a:spcAft>
                          <a:spcPts val="0"/>
                        </a:spcAft>
                      </a:pPr>
                      <a:r>
                        <a:rPr lang="en-GB" sz="1100" dirty="0">
                          <a:solidFill>
                            <a:schemeClr val="bg1"/>
                          </a:solidFill>
                          <a:effectLst/>
                          <a:latin typeface="Arial" panose="020B0604020202020204" pitchFamily="34" charset="0"/>
                          <a:ea typeface="MS Mincho"/>
                          <a:cs typeface="Arial" panose="020B0604020202020204" pitchFamily="34" charset="0"/>
                        </a:rPr>
                        <a:t>11</a:t>
                      </a:r>
                      <a:endParaRPr lang="en-US" sz="11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lumOff val="25000"/>
                      </a:schemeClr>
                    </a:solidFill>
                  </a:tcPr>
                </a:tc>
                <a:tc>
                  <a:txBody>
                    <a:bodyPr/>
                    <a:lstStyle/>
                    <a:p>
                      <a:pPr algn="r">
                        <a:spcAft>
                          <a:spcPts val="0"/>
                        </a:spcAft>
                      </a:pPr>
                      <a:r>
                        <a:rPr lang="en-US" sz="1100" dirty="0">
                          <a:solidFill>
                            <a:schemeClr val="bg1"/>
                          </a:solidFill>
                          <a:effectLst/>
                          <a:latin typeface="Arial" panose="020B0604020202020204" pitchFamily="34" charset="0"/>
                          <a:ea typeface="Times New Roman"/>
                          <a:cs typeface="Arial" panose="020B0604020202020204" pitchFamily="34" charset="0"/>
                        </a:rPr>
                        <a:t>558</a:t>
                      </a:r>
                      <a:endParaRPr lang="en-US" sz="11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lumOff val="25000"/>
                      </a:schemeClr>
                    </a:solidFill>
                  </a:tcPr>
                </a:tc>
              </a:tr>
              <a:tr h="411480">
                <a:tc>
                  <a:txBody>
                    <a:bodyPr/>
                    <a:lstStyle/>
                    <a:p>
                      <a:pPr algn="l">
                        <a:spcAft>
                          <a:spcPts val="0"/>
                        </a:spcAft>
                      </a:pPr>
                      <a:r>
                        <a:rPr lang="en-US" sz="1100" dirty="0" err="1">
                          <a:solidFill>
                            <a:srgbClr val="000000"/>
                          </a:solidFill>
                          <a:effectLst/>
                          <a:latin typeface="Arial" panose="020B0604020202020204" pitchFamily="34" charset="0"/>
                          <a:ea typeface="Times New Roman"/>
                          <a:cs typeface="Arial" panose="020B0604020202020204" pitchFamily="34" charset="0"/>
                        </a:rPr>
                        <a:t>Onuma</a:t>
                      </a:r>
                      <a:r>
                        <a:rPr lang="en-US" sz="1100" dirty="0">
                          <a:solidFill>
                            <a:srgbClr val="000000"/>
                          </a:solidFill>
                          <a:effectLst/>
                          <a:latin typeface="Arial" panose="020B0604020202020204" pitchFamily="34" charset="0"/>
                          <a:ea typeface="Times New Roman"/>
                          <a:cs typeface="Arial" panose="020B0604020202020204" pitchFamily="34" charset="0"/>
                        </a:rPr>
                        <a:t> et al. (2011). Rebirth of a Dead </a:t>
                      </a:r>
                      <a:r>
                        <a:rPr lang="en-US" sz="1100" dirty="0" err="1">
                          <a:solidFill>
                            <a:srgbClr val="000000"/>
                          </a:solidFill>
                          <a:effectLst/>
                          <a:latin typeface="Arial" panose="020B0604020202020204" pitchFamily="34" charset="0"/>
                          <a:ea typeface="Times New Roman"/>
                          <a:cs typeface="Arial" panose="020B0604020202020204" pitchFamily="34" charset="0"/>
                        </a:rPr>
                        <a:t>Belousov</a:t>
                      </a:r>
                      <a:r>
                        <a:rPr lang="en-US" sz="1100" dirty="0">
                          <a:solidFill>
                            <a:srgbClr val="000000"/>
                          </a:solidFill>
                          <a:effectLst/>
                          <a:latin typeface="Arial" panose="020B0604020202020204" pitchFamily="34" charset="0"/>
                          <a:ea typeface="Times New Roman"/>
                          <a:cs typeface="Arial" panose="020B0604020202020204" pitchFamily="34" charset="0"/>
                        </a:rPr>
                        <a:t>–</a:t>
                      </a:r>
                      <a:r>
                        <a:rPr lang="en-US" sz="1100" dirty="0" err="1">
                          <a:solidFill>
                            <a:srgbClr val="000000"/>
                          </a:solidFill>
                          <a:effectLst/>
                          <a:latin typeface="Arial" panose="020B0604020202020204" pitchFamily="34" charset="0"/>
                          <a:ea typeface="Times New Roman"/>
                          <a:cs typeface="Arial" panose="020B0604020202020204" pitchFamily="34" charset="0"/>
                        </a:rPr>
                        <a:t>Zhabotinsky</a:t>
                      </a:r>
                      <a:r>
                        <a:rPr lang="en-US" sz="1100" dirty="0">
                          <a:solidFill>
                            <a:srgbClr val="000000"/>
                          </a:solidFill>
                          <a:effectLst/>
                          <a:latin typeface="Arial" panose="020B0604020202020204" pitchFamily="34" charset="0"/>
                          <a:ea typeface="Times New Roman"/>
                          <a:cs typeface="Arial" panose="020B0604020202020204" pitchFamily="34" charset="0"/>
                        </a:rPr>
                        <a:t> Oscillator</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p>
                      <a:pPr algn="l">
                        <a:spcAft>
                          <a:spcPts val="0"/>
                        </a:spcAft>
                      </a:pPr>
                      <a:r>
                        <a:rPr lang="en-US" sz="1100" dirty="0">
                          <a:solidFill>
                            <a:schemeClr val="bg1"/>
                          </a:solidFill>
                          <a:effectLst/>
                          <a:latin typeface="Arial" panose="020B0604020202020204" pitchFamily="34" charset="0"/>
                          <a:ea typeface="Times New Roman"/>
                          <a:cs typeface="Arial" panose="020B0604020202020204" pitchFamily="34" charset="0"/>
                        </a:rPr>
                        <a:t>Journal of Physical Chemistry A</a:t>
                      </a:r>
                      <a:endParaRPr lang="en-US" sz="11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38"/>
                    </a:solidFill>
                  </a:tcPr>
                </a:tc>
                <a:tc>
                  <a:txBody>
                    <a:bodyPr/>
                    <a:lstStyle/>
                    <a:p>
                      <a:pPr algn="r">
                        <a:spcAft>
                          <a:spcPts val="0"/>
                        </a:spcAft>
                      </a:pPr>
                      <a:r>
                        <a:rPr lang="en-GB" sz="1100" dirty="0">
                          <a:solidFill>
                            <a:schemeClr val="bg1"/>
                          </a:solidFill>
                          <a:effectLst/>
                          <a:latin typeface="Arial" panose="020B0604020202020204" pitchFamily="34" charset="0"/>
                          <a:ea typeface="MS Mincho"/>
                          <a:cs typeface="Arial" panose="020B0604020202020204" pitchFamily="34" charset="0"/>
                        </a:rPr>
                        <a:t>--</a:t>
                      </a:r>
                      <a:endParaRPr lang="en-US" sz="11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38"/>
                    </a:solidFill>
                  </a:tcPr>
                </a:tc>
                <a:tc>
                  <a:txBody>
                    <a:bodyPr/>
                    <a:lstStyle/>
                    <a:p>
                      <a:pPr algn="r">
                        <a:spcAft>
                          <a:spcPts val="0"/>
                        </a:spcAft>
                      </a:pPr>
                      <a:r>
                        <a:rPr lang="en-US" sz="1100" dirty="0">
                          <a:solidFill>
                            <a:schemeClr val="bg1"/>
                          </a:solidFill>
                          <a:effectLst/>
                          <a:latin typeface="Arial" panose="020B0604020202020204" pitchFamily="34" charset="0"/>
                          <a:ea typeface="Times New Roman"/>
                          <a:cs typeface="Arial" panose="020B0604020202020204" pitchFamily="34" charset="0"/>
                        </a:rPr>
                        <a:t>549</a:t>
                      </a:r>
                      <a:endParaRPr lang="en-US" sz="11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38"/>
                    </a:solidFill>
                  </a:tcPr>
                </a:tc>
              </a:tr>
              <a:tr h="307554">
                <a:tc>
                  <a:txBody>
                    <a:bodyPr/>
                    <a:lstStyle/>
                    <a:p>
                      <a:pPr algn="l">
                        <a:spcAft>
                          <a:spcPts val="0"/>
                        </a:spcAft>
                      </a:pPr>
                      <a:r>
                        <a:rPr lang="en-US" sz="1100" dirty="0">
                          <a:solidFill>
                            <a:srgbClr val="000000"/>
                          </a:solidFill>
                          <a:effectLst/>
                          <a:latin typeface="Arial" panose="020B0604020202020204" pitchFamily="34" charset="0"/>
                          <a:ea typeface="Times New Roman"/>
                          <a:cs typeface="Arial" panose="020B0604020202020204" pitchFamily="34" charset="0"/>
                        </a:rPr>
                        <a:t>Silverberg (</a:t>
                      </a:r>
                      <a:r>
                        <a:rPr lang="en-US" sz="1100">
                          <a:solidFill>
                            <a:srgbClr val="000000"/>
                          </a:solidFill>
                          <a:effectLst/>
                          <a:latin typeface="Arial" panose="020B0604020202020204" pitchFamily="34" charset="0"/>
                          <a:ea typeface="Times New Roman"/>
                          <a:cs typeface="Arial" panose="020B0604020202020204" pitchFamily="34" charset="0"/>
                        </a:rPr>
                        <a:t>2012</a:t>
                      </a:r>
                      <a:r>
                        <a:rPr lang="en-US" sz="1100" smtClean="0">
                          <a:solidFill>
                            <a:srgbClr val="000000"/>
                          </a:solidFill>
                          <a:effectLst/>
                          <a:latin typeface="Arial" panose="020B0604020202020204" pitchFamily="34" charset="0"/>
                          <a:ea typeface="Times New Roman"/>
                          <a:cs typeface="Arial" panose="020B0604020202020204" pitchFamily="34" charset="0"/>
                        </a:rPr>
                        <a:t>). </a:t>
                      </a:r>
                      <a:r>
                        <a:rPr lang="en-US" sz="1100" dirty="0">
                          <a:solidFill>
                            <a:srgbClr val="000000"/>
                          </a:solidFill>
                          <a:effectLst/>
                          <a:latin typeface="Arial" panose="020B0604020202020204" pitchFamily="34" charset="0"/>
                          <a:ea typeface="Times New Roman"/>
                          <a:cs typeface="Arial" panose="020B0604020202020204" pitchFamily="34" charset="0"/>
                        </a:rPr>
                        <a:t>Whey protein precipitating moderate to severe acne flares in 5 teenaged athletes</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66"/>
                    </a:solidFill>
                  </a:tcPr>
                </a:tc>
                <a:tc>
                  <a:txBody>
                    <a:bodyPr/>
                    <a:lstStyle/>
                    <a:p>
                      <a:pPr algn="l">
                        <a:spcAft>
                          <a:spcPts val="0"/>
                        </a:spcAft>
                      </a:pPr>
                      <a:r>
                        <a:rPr lang="en-US" sz="1100" dirty="0">
                          <a:solidFill>
                            <a:srgbClr val="000000"/>
                          </a:solidFill>
                          <a:effectLst/>
                          <a:latin typeface="Arial" panose="020B0604020202020204" pitchFamily="34" charset="0"/>
                          <a:ea typeface="Times New Roman"/>
                          <a:cs typeface="Arial" panose="020B0604020202020204" pitchFamily="34" charset="0"/>
                        </a:rPr>
                        <a:t>Cutis</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66"/>
                    </a:solidFill>
                  </a:tcPr>
                </a:tc>
                <a:tc>
                  <a:txBody>
                    <a:bodyPr/>
                    <a:lstStyle/>
                    <a:p>
                      <a:pPr algn="r">
                        <a:spcAft>
                          <a:spcPts val="0"/>
                        </a:spcAft>
                      </a:pPr>
                      <a:r>
                        <a:rPr lang="en-GB" sz="1100" dirty="0">
                          <a:effectLst/>
                          <a:latin typeface="Arial" panose="020B0604020202020204" pitchFamily="34" charset="0"/>
                          <a:ea typeface="MS Mincho"/>
                          <a:cs typeface="Arial" panose="020B0604020202020204" pitchFamily="34" charset="0"/>
                        </a:rPr>
                        <a:t>--</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66"/>
                    </a:solidFill>
                  </a:tcPr>
                </a:tc>
                <a:tc>
                  <a:txBody>
                    <a:bodyPr/>
                    <a:lstStyle/>
                    <a:p>
                      <a:pPr algn="r">
                        <a:spcAft>
                          <a:spcPts val="0"/>
                        </a:spcAft>
                      </a:pPr>
                      <a:r>
                        <a:rPr lang="en-US" sz="1100" dirty="0">
                          <a:solidFill>
                            <a:srgbClr val="000000"/>
                          </a:solidFill>
                          <a:effectLst/>
                          <a:latin typeface="Arial" panose="020B0604020202020204" pitchFamily="34" charset="0"/>
                          <a:ea typeface="Times New Roman"/>
                          <a:cs typeface="Arial" panose="020B0604020202020204" pitchFamily="34" charset="0"/>
                        </a:rPr>
                        <a:t>477</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66"/>
                    </a:solidFill>
                  </a:tcPr>
                </a:tc>
              </a:tr>
              <a:tr h="411480">
                <a:tc>
                  <a:txBody>
                    <a:bodyPr/>
                    <a:lstStyle/>
                    <a:p>
                      <a:pPr algn="l">
                        <a:spcAft>
                          <a:spcPts val="0"/>
                        </a:spcAft>
                      </a:pPr>
                      <a:r>
                        <a:rPr lang="en-US" sz="1100" dirty="0">
                          <a:solidFill>
                            <a:srgbClr val="000000"/>
                          </a:solidFill>
                          <a:effectLst/>
                          <a:latin typeface="Arial" panose="020B0604020202020204" pitchFamily="34" charset="0"/>
                          <a:ea typeface="Times New Roman"/>
                          <a:cs typeface="Arial" panose="020B0604020202020204" pitchFamily="34" charset="0"/>
                        </a:rPr>
                        <a:t>Wen et al. (2011). Minimum amount of physical activity for reduced mortality and extended life expectancy: a prospective cohort study</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66"/>
                    </a:solidFill>
                  </a:tcPr>
                </a:tc>
                <a:tc>
                  <a:txBody>
                    <a:bodyPr/>
                    <a:lstStyle/>
                    <a:p>
                      <a:pPr algn="l">
                        <a:spcAft>
                          <a:spcPts val="0"/>
                        </a:spcAft>
                      </a:pPr>
                      <a:r>
                        <a:rPr lang="en-US" sz="1100" dirty="0">
                          <a:solidFill>
                            <a:srgbClr val="000000"/>
                          </a:solidFill>
                          <a:effectLst/>
                          <a:latin typeface="Arial" panose="020B0604020202020204" pitchFamily="34" charset="0"/>
                          <a:ea typeface="Times New Roman"/>
                          <a:cs typeface="Arial" panose="020B0604020202020204" pitchFamily="34" charset="0"/>
                        </a:rPr>
                        <a:t>Lancet</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66"/>
                    </a:solidFill>
                  </a:tcPr>
                </a:tc>
                <a:tc>
                  <a:txBody>
                    <a:bodyPr/>
                    <a:lstStyle/>
                    <a:p>
                      <a:pPr algn="r">
                        <a:spcAft>
                          <a:spcPts val="0"/>
                        </a:spcAft>
                      </a:pPr>
                      <a:r>
                        <a:rPr lang="en-GB" sz="1100" dirty="0">
                          <a:effectLst/>
                          <a:latin typeface="Arial" panose="020B0604020202020204" pitchFamily="34" charset="0"/>
                          <a:ea typeface="MS Mincho"/>
                          <a:cs typeface="Arial" panose="020B0604020202020204" pitchFamily="34" charset="0"/>
                        </a:rPr>
                        <a:t>51</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66"/>
                    </a:solidFill>
                  </a:tcPr>
                </a:tc>
                <a:tc>
                  <a:txBody>
                    <a:bodyPr/>
                    <a:lstStyle/>
                    <a:p>
                      <a:pPr algn="r">
                        <a:spcAft>
                          <a:spcPts val="0"/>
                        </a:spcAft>
                      </a:pPr>
                      <a:r>
                        <a:rPr lang="en-US" sz="1100" dirty="0">
                          <a:solidFill>
                            <a:srgbClr val="000000"/>
                          </a:solidFill>
                          <a:effectLst/>
                          <a:latin typeface="Arial" panose="020B0604020202020204" pitchFamily="34" charset="0"/>
                          <a:ea typeface="Times New Roman"/>
                          <a:cs typeface="Arial" panose="020B0604020202020204" pitchFamily="34" charset="0"/>
                        </a:rPr>
                        <a:t>419</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CC66"/>
                    </a:solidFill>
                  </a:tcPr>
                </a:tc>
              </a:tr>
              <a:tr h="411480">
                <a:tc>
                  <a:txBody>
                    <a:bodyPr/>
                    <a:lstStyle/>
                    <a:p>
                      <a:pPr algn="l">
                        <a:spcAft>
                          <a:spcPts val="0"/>
                        </a:spcAft>
                      </a:pPr>
                      <a:r>
                        <a:rPr lang="en-US" sz="1100" dirty="0">
                          <a:solidFill>
                            <a:srgbClr val="000000"/>
                          </a:solidFill>
                          <a:effectLst/>
                          <a:latin typeface="Arial" panose="020B0604020202020204" pitchFamily="34" charset="0"/>
                          <a:ea typeface="Times New Roman"/>
                          <a:cs typeface="Arial" panose="020B0604020202020204" pitchFamily="34" charset="0"/>
                        </a:rPr>
                        <a:t>Kramer (2011). Penile Fracture Seems More Likely During Sex Under Stressful Situations</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p>
                      <a:pPr algn="l">
                        <a:spcAft>
                          <a:spcPts val="0"/>
                        </a:spcAft>
                      </a:pPr>
                      <a:r>
                        <a:rPr lang="en-US" sz="1100" dirty="0">
                          <a:solidFill>
                            <a:srgbClr val="000000"/>
                          </a:solidFill>
                          <a:effectLst/>
                          <a:latin typeface="Arial" panose="020B0604020202020204" pitchFamily="34" charset="0"/>
                          <a:ea typeface="Times New Roman"/>
                          <a:cs typeface="Arial" panose="020B0604020202020204" pitchFamily="34" charset="0"/>
                        </a:rPr>
                        <a:t>Journal of Sexual Medicine</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p>
                      <a:pPr algn="r">
                        <a:spcAft>
                          <a:spcPts val="0"/>
                        </a:spcAft>
                      </a:pPr>
                      <a:r>
                        <a:rPr lang="en-GB" sz="1100" dirty="0">
                          <a:effectLst/>
                          <a:latin typeface="Arial" panose="020B0604020202020204" pitchFamily="34" charset="0"/>
                          <a:ea typeface="MS Mincho"/>
                          <a:cs typeface="Arial" panose="020B0604020202020204" pitchFamily="34" charset="0"/>
                        </a:rPr>
                        <a:t>--</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p>
                      <a:pPr algn="r">
                        <a:spcAft>
                          <a:spcPts val="0"/>
                        </a:spcAft>
                      </a:pPr>
                      <a:r>
                        <a:rPr lang="en-US" sz="1100" dirty="0">
                          <a:solidFill>
                            <a:srgbClr val="000000"/>
                          </a:solidFill>
                          <a:effectLst/>
                          <a:latin typeface="Arial" panose="020B0604020202020204" pitchFamily="34" charset="0"/>
                          <a:ea typeface="Times New Roman"/>
                          <a:cs typeface="Arial" panose="020B0604020202020204" pitchFamily="34" charset="0"/>
                        </a:rPr>
                        <a:t>392</a:t>
                      </a:r>
                      <a:endParaRPr lang="en-US" sz="1100" dirty="0">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r>
              <a:tr h="411480">
                <a:tc>
                  <a:txBody>
                    <a:bodyPr/>
                    <a:lstStyle/>
                    <a:p>
                      <a:pPr algn="l">
                        <a:spcAft>
                          <a:spcPts val="0"/>
                        </a:spcAft>
                      </a:pPr>
                      <a:r>
                        <a:rPr lang="en-US" sz="1100" dirty="0">
                          <a:solidFill>
                            <a:schemeClr val="bg1"/>
                          </a:solidFill>
                          <a:effectLst/>
                          <a:latin typeface="Arial" panose="020B0604020202020204" pitchFamily="34" charset="0"/>
                          <a:ea typeface="Times New Roman"/>
                          <a:cs typeface="Arial" panose="020B0604020202020204" pitchFamily="34" charset="0"/>
                        </a:rPr>
                        <a:t>Newman &amp; Feldman (2011). Copyright and Open Access at the Bedside</a:t>
                      </a:r>
                      <a:endParaRPr lang="en-US" sz="11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schemeClr>
                    </a:solidFill>
                  </a:tcPr>
                </a:tc>
                <a:tc>
                  <a:txBody>
                    <a:bodyPr/>
                    <a:lstStyle/>
                    <a:p>
                      <a:pPr algn="l">
                        <a:spcAft>
                          <a:spcPts val="0"/>
                        </a:spcAft>
                      </a:pPr>
                      <a:r>
                        <a:rPr lang="en-US" sz="1100" dirty="0">
                          <a:solidFill>
                            <a:schemeClr val="bg1"/>
                          </a:solidFill>
                          <a:effectLst/>
                          <a:latin typeface="Arial" panose="020B0604020202020204" pitchFamily="34" charset="0"/>
                          <a:ea typeface="Times New Roman"/>
                          <a:cs typeface="Arial" panose="020B0604020202020204" pitchFamily="34" charset="0"/>
                        </a:rPr>
                        <a:t>New England Journal of Medicine</a:t>
                      </a:r>
                      <a:endParaRPr lang="en-US" sz="11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schemeClr>
                    </a:solidFill>
                  </a:tcPr>
                </a:tc>
                <a:tc>
                  <a:txBody>
                    <a:bodyPr/>
                    <a:lstStyle/>
                    <a:p>
                      <a:pPr algn="r">
                        <a:spcAft>
                          <a:spcPts val="0"/>
                        </a:spcAft>
                      </a:pPr>
                      <a:r>
                        <a:rPr lang="en-GB" sz="1100" dirty="0">
                          <a:solidFill>
                            <a:schemeClr val="bg1"/>
                          </a:solidFill>
                          <a:effectLst/>
                          <a:latin typeface="Arial" panose="020B0604020202020204" pitchFamily="34" charset="0"/>
                          <a:ea typeface="MS Mincho"/>
                          <a:cs typeface="Arial" panose="020B0604020202020204" pitchFamily="34" charset="0"/>
                        </a:rPr>
                        <a:t>3</a:t>
                      </a:r>
                      <a:endParaRPr lang="en-US" sz="11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schemeClr>
                    </a:solidFill>
                  </a:tcPr>
                </a:tc>
                <a:tc>
                  <a:txBody>
                    <a:bodyPr/>
                    <a:lstStyle/>
                    <a:p>
                      <a:pPr algn="r">
                        <a:spcAft>
                          <a:spcPts val="0"/>
                        </a:spcAft>
                      </a:pPr>
                      <a:r>
                        <a:rPr lang="en-US" sz="1100" dirty="0">
                          <a:solidFill>
                            <a:schemeClr val="bg1"/>
                          </a:solidFill>
                          <a:effectLst/>
                          <a:latin typeface="Arial" panose="020B0604020202020204" pitchFamily="34" charset="0"/>
                          <a:ea typeface="Times New Roman"/>
                          <a:cs typeface="Arial" panose="020B0604020202020204" pitchFamily="34" charset="0"/>
                        </a:rPr>
                        <a:t>332</a:t>
                      </a:r>
                      <a:endParaRPr lang="en-US" sz="11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schemeClr>
                    </a:solidFill>
                  </a:tcPr>
                </a:tc>
              </a:tr>
              <a:tr h="285750">
                <a:tc>
                  <a:txBody>
                    <a:bodyPr/>
                    <a:lstStyle/>
                    <a:p>
                      <a:pPr algn="l">
                        <a:spcAft>
                          <a:spcPts val="0"/>
                        </a:spcAft>
                      </a:pPr>
                      <a:r>
                        <a:rPr lang="en-US" sz="1100" dirty="0">
                          <a:solidFill>
                            <a:schemeClr val="bg1"/>
                          </a:solidFill>
                          <a:effectLst/>
                          <a:latin typeface="Arial" panose="020B0604020202020204" pitchFamily="34" charset="0"/>
                          <a:ea typeface="Times New Roman"/>
                          <a:cs typeface="Arial" panose="020B0604020202020204" pitchFamily="34" charset="0"/>
                        </a:rPr>
                        <a:t>Reaves et al. (2012). Absence of Detectable Arsenate in DNA from Arsenate-Grown GFAJ-1 Cells</a:t>
                      </a:r>
                      <a:endParaRPr lang="en-US" sz="11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38"/>
                    </a:solidFill>
                  </a:tcPr>
                </a:tc>
                <a:tc>
                  <a:txBody>
                    <a:bodyPr/>
                    <a:lstStyle/>
                    <a:p>
                      <a:pPr algn="l">
                        <a:spcAft>
                          <a:spcPts val="0"/>
                        </a:spcAft>
                      </a:pPr>
                      <a:r>
                        <a:rPr lang="en-US" sz="1100" dirty="0">
                          <a:solidFill>
                            <a:schemeClr val="tx1"/>
                          </a:solidFill>
                          <a:effectLst/>
                          <a:latin typeface="Arial" panose="020B0604020202020204" pitchFamily="34" charset="0"/>
                          <a:ea typeface="Times New Roman"/>
                          <a:cs typeface="Arial" panose="020B0604020202020204" pitchFamily="34" charset="0"/>
                        </a:rPr>
                        <a:t>Science</a:t>
                      </a:r>
                      <a:endParaRPr lang="en-US" sz="11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p>
                      <a:pPr algn="r">
                        <a:spcAft>
                          <a:spcPts val="0"/>
                        </a:spcAft>
                      </a:pPr>
                      <a:r>
                        <a:rPr lang="en-GB" sz="1100" dirty="0">
                          <a:solidFill>
                            <a:schemeClr val="tx1"/>
                          </a:solidFill>
                          <a:effectLst/>
                          <a:latin typeface="Arial" panose="020B0604020202020204" pitchFamily="34" charset="0"/>
                          <a:ea typeface="MS Mincho"/>
                          <a:cs typeface="Arial" panose="020B0604020202020204" pitchFamily="34" charset="0"/>
                        </a:rPr>
                        <a:t>5</a:t>
                      </a:r>
                      <a:endParaRPr lang="en-US" sz="11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p>
                      <a:pPr algn="r">
                        <a:spcAft>
                          <a:spcPts val="0"/>
                        </a:spcAft>
                      </a:pPr>
                      <a:r>
                        <a:rPr lang="en-US" sz="1100" dirty="0">
                          <a:solidFill>
                            <a:schemeClr val="tx1"/>
                          </a:solidFill>
                          <a:effectLst/>
                          <a:latin typeface="Arial" panose="020B0604020202020204" pitchFamily="34" charset="0"/>
                          <a:ea typeface="Times New Roman"/>
                          <a:cs typeface="Arial" panose="020B0604020202020204" pitchFamily="34" charset="0"/>
                        </a:rPr>
                        <a:t>323</a:t>
                      </a:r>
                      <a:endParaRPr lang="en-US" sz="11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r>
              <a:tr h="411480">
                <a:tc>
                  <a:txBody>
                    <a:bodyPr/>
                    <a:lstStyle/>
                    <a:p>
                      <a:pPr algn="l">
                        <a:spcAft>
                          <a:spcPts val="0"/>
                        </a:spcAft>
                      </a:pPr>
                      <a:r>
                        <a:rPr lang="en-US" sz="1100" dirty="0">
                          <a:solidFill>
                            <a:schemeClr val="bg1"/>
                          </a:solidFill>
                          <a:effectLst/>
                          <a:latin typeface="Arial" panose="020B0604020202020204" pitchFamily="34" charset="0"/>
                          <a:ea typeface="Times New Roman"/>
                          <a:cs typeface="Arial" panose="020B0604020202020204" pitchFamily="34" charset="0"/>
                        </a:rPr>
                        <a:t>Bravo et al. (2011). Ingestion of Lactobacillus strain regulates emotional behavior and central GABA receptor expression in a mouse via the </a:t>
                      </a:r>
                      <a:r>
                        <a:rPr lang="en-US" sz="1100" dirty="0" err="1">
                          <a:solidFill>
                            <a:schemeClr val="bg1"/>
                          </a:solidFill>
                          <a:effectLst/>
                          <a:latin typeface="Arial" panose="020B0604020202020204" pitchFamily="34" charset="0"/>
                          <a:ea typeface="Times New Roman"/>
                          <a:cs typeface="Arial" panose="020B0604020202020204" pitchFamily="34" charset="0"/>
                        </a:rPr>
                        <a:t>vagus</a:t>
                      </a:r>
                      <a:r>
                        <a:rPr lang="en-US" sz="1100" dirty="0">
                          <a:solidFill>
                            <a:schemeClr val="bg1"/>
                          </a:solidFill>
                          <a:effectLst/>
                          <a:latin typeface="Arial" panose="020B0604020202020204" pitchFamily="34" charset="0"/>
                          <a:ea typeface="Times New Roman"/>
                          <a:cs typeface="Arial" panose="020B0604020202020204" pitchFamily="34" charset="0"/>
                        </a:rPr>
                        <a:t> nerve </a:t>
                      </a:r>
                      <a:endParaRPr lang="en-US" sz="11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7038"/>
                    </a:solidFill>
                  </a:tcPr>
                </a:tc>
                <a:tc>
                  <a:txBody>
                    <a:bodyPr/>
                    <a:lstStyle/>
                    <a:p>
                      <a:pPr marR="0" algn="l" rtl="0">
                        <a:lnSpc>
                          <a:spcPct val="100000"/>
                        </a:lnSpc>
                        <a:spcBef>
                          <a:spcPts val="0"/>
                        </a:spcBef>
                        <a:spcAft>
                          <a:spcPts val="0"/>
                        </a:spcAft>
                        <a:buNone/>
                      </a:pPr>
                      <a:r>
                        <a:rPr lang="en-US" sz="1100" b="0" i="0" u="none" strike="noStrike" cap="none" baseline="0" dirty="0">
                          <a:solidFill>
                            <a:schemeClr val="tx1"/>
                          </a:solidFill>
                          <a:effectLst/>
                          <a:latin typeface="Arial" panose="020B0604020202020204" pitchFamily="34" charset="0"/>
                          <a:ea typeface="Times New Roman"/>
                          <a:cs typeface="Arial" panose="020B0604020202020204" pitchFamily="34" charset="0"/>
                          <a:sym typeface="Arial"/>
                          <a:rtl val="0"/>
                        </a:rPr>
                        <a:t>PNAS</a:t>
                      </a: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F9966"/>
                    </a:solidFill>
                  </a:tcPr>
                </a:tc>
                <a:tc>
                  <a:txBody>
                    <a:bodyPr/>
                    <a:lstStyle/>
                    <a:p>
                      <a:pPr marR="0" algn="r" rtl="0">
                        <a:lnSpc>
                          <a:spcPct val="100000"/>
                        </a:lnSpc>
                        <a:spcBef>
                          <a:spcPts val="0"/>
                        </a:spcBef>
                        <a:spcAft>
                          <a:spcPts val="0"/>
                        </a:spcAft>
                        <a:buNone/>
                      </a:pPr>
                      <a:r>
                        <a:rPr lang="en-GB" sz="1100" b="0" i="0" u="none" strike="noStrike" cap="none" baseline="0" dirty="0">
                          <a:solidFill>
                            <a:schemeClr val="tx1"/>
                          </a:solidFill>
                          <a:effectLst/>
                          <a:latin typeface="Arial" panose="020B0604020202020204" pitchFamily="34" charset="0"/>
                          <a:ea typeface="Times New Roman"/>
                          <a:cs typeface="Arial" panose="020B0604020202020204" pitchFamily="34" charset="0"/>
                          <a:sym typeface="Arial"/>
                          <a:rtl val="0"/>
                        </a:rPr>
                        <a:t>31</a:t>
                      </a:r>
                      <a:endParaRPr lang="en-US" sz="1100" b="0" i="0" u="none" strike="noStrike" cap="none" baseline="0" dirty="0">
                        <a:solidFill>
                          <a:schemeClr val="tx1"/>
                        </a:solidFill>
                        <a:effectLst/>
                        <a:latin typeface="Arial" panose="020B0604020202020204" pitchFamily="34" charset="0"/>
                        <a:ea typeface="Times New Roman"/>
                        <a:cs typeface="Arial" panose="020B0604020202020204" pitchFamily="34" charset="0"/>
                        <a:sym typeface="Arial"/>
                        <a:rtl val="0"/>
                      </a:endParaRP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F9966"/>
                    </a:solidFill>
                  </a:tcPr>
                </a:tc>
                <a:tc>
                  <a:txBody>
                    <a:bodyPr/>
                    <a:lstStyle/>
                    <a:p>
                      <a:pPr marR="0" algn="r" rtl="0">
                        <a:lnSpc>
                          <a:spcPct val="100000"/>
                        </a:lnSpc>
                        <a:spcBef>
                          <a:spcPts val="0"/>
                        </a:spcBef>
                        <a:spcAft>
                          <a:spcPts val="0"/>
                        </a:spcAft>
                        <a:buNone/>
                      </a:pPr>
                      <a:r>
                        <a:rPr lang="en-US" sz="1100" b="0" i="0" u="none" strike="noStrike" cap="none" baseline="0" dirty="0">
                          <a:solidFill>
                            <a:schemeClr val="tx1"/>
                          </a:solidFill>
                          <a:effectLst/>
                          <a:latin typeface="Arial" panose="020B0604020202020204" pitchFamily="34" charset="0"/>
                          <a:ea typeface="Times New Roman"/>
                          <a:cs typeface="Arial" panose="020B0604020202020204" pitchFamily="34" charset="0"/>
                          <a:sym typeface="Arial"/>
                          <a:rtl val="0"/>
                        </a:rPr>
                        <a:t>297</a:t>
                      </a:r>
                    </a:p>
                  </a:txBody>
                  <a:tcPr marL="68580" marR="68580" marT="0" marB="0" anchor="ctr">
                    <a:lnL w="12700" cmpd="sng">
                      <a:noFill/>
                      <a:prstDash val="solid"/>
                    </a:lnL>
                    <a:lnR w="12700" cmpd="sng">
                      <a:noFill/>
                      <a:prstDash val="solid"/>
                    </a:lnR>
                    <a:lnT w="1905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FF9966"/>
                    </a:solidFill>
                  </a:tcPr>
                </a:tc>
              </a:tr>
            </a:tbl>
          </a:graphicData>
        </a:graphic>
      </p:graphicFrame>
    </p:spTree>
    <p:extLst>
      <p:ext uri="{BB962C8B-B14F-4D97-AF65-F5344CB8AC3E}">
        <p14:creationId xmlns:p14="http://schemas.microsoft.com/office/powerpoint/2010/main" val="2320685422"/>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repositories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905000" y="2895600"/>
            <a:ext cx="5672470" cy="331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57200" y="16002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smtClean="0"/>
              <a:t>Rationale from a recent article on </a:t>
            </a:r>
            <a:r>
              <a:rPr lang="en-US" dirty="0" err="1" smtClean="0"/>
              <a:t>altmetrics</a:t>
            </a:r>
            <a:r>
              <a:rPr lang="en-US" dirty="0" smtClean="0"/>
              <a:t> in IRs</a:t>
            </a:r>
          </a:p>
          <a:p>
            <a:r>
              <a:rPr lang="en-US" dirty="0" smtClean="0"/>
              <a:t>“inform collection development”</a:t>
            </a:r>
          </a:p>
          <a:p>
            <a:r>
              <a:rPr lang="en-US" dirty="0" smtClean="0"/>
              <a:t>“encourage depositors to send more material”</a:t>
            </a:r>
            <a:endParaRPr lang="en-US" dirty="0"/>
          </a:p>
        </p:txBody>
      </p:sp>
    </p:spTree>
    <p:extLst>
      <p:ext uri="{BB962C8B-B14F-4D97-AF65-F5344CB8AC3E}">
        <p14:creationId xmlns:p14="http://schemas.microsoft.com/office/powerpoint/2010/main" val="2038823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75486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Crowdsourcing in libraries</a:t>
            </a:r>
            <a:endParaRPr lang="en-US" dirty="0"/>
          </a:p>
        </p:txBody>
      </p:sp>
      <p:pic>
        <p:nvPicPr>
          <p:cNvPr id="4" name="Content Placeholder 3" descr="http://1.bp.blogspot.com/_Y32B5pYmRpU/Swvxs3l8k7I/AAAAAAAADoE/JNWIJEuUDro/s400/locflickr.jpg">
            <a:hlinkClick r:id="rId3"/>
          </p:cNvPr>
          <p:cNvPicPr>
            <a:picLocks noGrp="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685800" y="1371600"/>
            <a:ext cx="7772400" cy="5181600"/>
          </a:xfrm>
          <a:prstGeom prst="rect">
            <a:avLst/>
          </a:prstGeom>
          <a:noFill/>
          <a:ln>
            <a:noFill/>
          </a:ln>
        </p:spPr>
      </p:pic>
    </p:spTree>
    <p:extLst>
      <p:ext uri="{BB962C8B-B14F-4D97-AF65-F5344CB8AC3E}">
        <p14:creationId xmlns:p14="http://schemas.microsoft.com/office/powerpoint/2010/main" val="3814474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ounded Rectangle 2"/>
          <p:cNvSpPr/>
          <p:nvPr/>
        </p:nvSpPr>
        <p:spPr>
          <a:xfrm>
            <a:off x="228600" y="-152400"/>
            <a:ext cx="8686800" cy="5638800"/>
          </a:xfrm>
          <a:prstGeom prst="roundRect">
            <a:avLst>
              <a:gd name="adj" fmla="val 2767"/>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0" y="5410200"/>
            <a:ext cx="9144000" cy="1066800"/>
          </a:xfrm>
        </p:spPr>
        <p:txBody>
          <a:bodyPr>
            <a:noAutofit/>
          </a:bodyPr>
          <a:lstStyle/>
          <a:p>
            <a:r>
              <a:rPr lang="en-US" sz="4800" b="1" dirty="0" smtClean="0">
                <a:solidFill>
                  <a:schemeClr val="bg1"/>
                </a:solidFill>
                <a:latin typeface="Trajan Pro" pitchFamily="18" charset="0"/>
              </a:rPr>
              <a:t>Revised </a:t>
            </a:r>
            <a:r>
              <a:rPr lang="en-US" sz="4800" b="1" dirty="0" err="1" smtClean="0">
                <a:solidFill>
                  <a:schemeClr val="bg1"/>
                </a:solidFill>
                <a:latin typeface="Trajan Pro" pitchFamily="18" charset="0"/>
              </a:rPr>
              <a:t>unisist</a:t>
            </a:r>
            <a:endParaRPr lang="en-US" sz="4800" b="1" strike="sngStrike" dirty="0">
              <a:solidFill>
                <a:schemeClr val="bg1"/>
              </a:solidFill>
              <a:latin typeface="Trajan Pro" pitchFamily="18" charset="0"/>
            </a:endParaRPr>
          </a:p>
        </p:txBody>
      </p:sp>
      <p:sp>
        <p:nvSpPr>
          <p:cNvPr id="9" name="Title 1"/>
          <p:cNvSpPr txBox="1">
            <a:spLocks/>
          </p:cNvSpPr>
          <p:nvPr/>
        </p:nvSpPr>
        <p:spPr>
          <a:xfrm>
            <a:off x="-76200" y="6172200"/>
            <a:ext cx="91440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8064A2">
                    <a:lumMod val="60000"/>
                    <a:lumOff val="40000"/>
                  </a:srgbClr>
                </a:solidFill>
                <a:latin typeface="Trajan Pro" pitchFamily="18" charset="0"/>
              </a:rPr>
              <a:t>(</a:t>
            </a:r>
            <a:r>
              <a:rPr lang="en-US" sz="2400" dirty="0" err="1" smtClean="0">
                <a:solidFill>
                  <a:srgbClr val="8064A2">
                    <a:lumMod val="60000"/>
                    <a:lumOff val="40000"/>
                  </a:srgbClr>
                </a:solidFill>
                <a:latin typeface="Trajan Pro" pitchFamily="18" charset="0"/>
              </a:rPr>
              <a:t>Sondergaard</a:t>
            </a:r>
            <a:r>
              <a:rPr lang="en-US" sz="2400" dirty="0" smtClean="0">
                <a:solidFill>
                  <a:srgbClr val="8064A2">
                    <a:lumMod val="60000"/>
                    <a:lumOff val="40000"/>
                  </a:srgbClr>
                </a:solidFill>
                <a:latin typeface="Trajan Pro" pitchFamily="18" charset="0"/>
              </a:rPr>
              <a:t>, </a:t>
            </a:r>
            <a:r>
              <a:rPr lang="en-US" sz="2400" dirty="0">
                <a:solidFill>
                  <a:srgbClr val="8064A2">
                    <a:lumMod val="60000"/>
                    <a:lumOff val="40000"/>
                  </a:srgbClr>
                </a:solidFill>
                <a:latin typeface="Trajan Pro" pitchFamily="18" charset="0"/>
              </a:rPr>
              <a:t>Andersen, </a:t>
            </a:r>
            <a:r>
              <a:rPr lang="en-US" sz="2400" dirty="0" smtClean="0">
                <a:solidFill>
                  <a:srgbClr val="8064A2">
                    <a:lumMod val="60000"/>
                    <a:lumOff val="40000"/>
                  </a:srgbClr>
                </a:solidFill>
                <a:latin typeface="Trajan Pro" pitchFamily="18" charset="0"/>
              </a:rPr>
              <a:t>&amp; </a:t>
            </a:r>
            <a:r>
              <a:rPr lang="en-US" sz="2400" dirty="0" err="1" smtClean="0">
                <a:solidFill>
                  <a:srgbClr val="8064A2">
                    <a:lumMod val="60000"/>
                    <a:lumOff val="40000"/>
                  </a:srgbClr>
                </a:solidFill>
                <a:latin typeface="Trajan Pro" pitchFamily="18" charset="0"/>
              </a:rPr>
              <a:t>HjØrland</a:t>
            </a:r>
            <a:r>
              <a:rPr lang="en-US" sz="2400" dirty="0" smtClean="0">
                <a:solidFill>
                  <a:srgbClr val="8064A2">
                    <a:lumMod val="60000"/>
                    <a:lumOff val="40000"/>
                  </a:srgbClr>
                </a:solidFill>
                <a:latin typeface="Trajan Pro" pitchFamily="18" charset="0"/>
              </a:rPr>
              <a:t>, 1971</a:t>
            </a:r>
            <a:r>
              <a:rPr lang="en-US" sz="2800" b="1" dirty="0" smtClean="0">
                <a:solidFill>
                  <a:srgbClr val="8064A2">
                    <a:lumMod val="60000"/>
                    <a:lumOff val="40000"/>
                  </a:srgbClr>
                </a:solidFill>
                <a:latin typeface="Trajan Pro" pitchFamily="18" charset="0"/>
              </a:rPr>
              <a:t>)</a:t>
            </a:r>
            <a:endParaRPr lang="en-US" sz="2800" b="1" strike="sngStrike" dirty="0">
              <a:solidFill>
                <a:srgbClr val="8064A2">
                  <a:lumMod val="60000"/>
                  <a:lumOff val="40000"/>
                </a:srgbClr>
              </a:solidFill>
              <a:latin typeface="Trajan Pro" pitchFamily="18" charset="0"/>
            </a:endParaRPr>
          </a:p>
        </p:txBody>
      </p:sp>
      <p:cxnSp>
        <p:nvCxnSpPr>
          <p:cNvPr id="11" name="Straight Connector 10"/>
          <p:cNvCxnSpPr>
            <a:stCxn id="5" idx="2"/>
            <a:endCxn id="74" idx="0"/>
          </p:cNvCxnSpPr>
          <p:nvPr/>
        </p:nvCxnSpPr>
        <p:spPr>
          <a:xfrm flipH="1">
            <a:off x="4309468" y="530690"/>
            <a:ext cx="3452" cy="67646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702171" y="1067722"/>
            <a:ext cx="0" cy="106587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895600" y="1067261"/>
            <a:ext cx="0" cy="379544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95400" y="766271"/>
            <a:ext cx="0" cy="4110529"/>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6362700" y="2133600"/>
            <a:ext cx="7620" cy="272148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953000" y="2125980"/>
            <a:ext cx="0" cy="13030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718560" y="2125980"/>
            <a:ext cx="0" cy="13030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057400" y="2095500"/>
            <a:ext cx="22860" cy="276720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382366" y="3352800"/>
            <a:ext cx="0" cy="72390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429000" y="3886200"/>
            <a:ext cx="0" cy="99060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257800" y="3886200"/>
            <a:ext cx="0" cy="96888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1295400" y="789131"/>
            <a:ext cx="3006703" cy="96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886664" y="1066800"/>
            <a:ext cx="2828336" cy="12859"/>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953000" y="2133600"/>
            <a:ext cx="141732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2038350" y="2118360"/>
            <a:ext cx="1687830" cy="762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429000" y="3886200"/>
            <a:ext cx="184785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95400" y="4855086"/>
            <a:ext cx="2616072" cy="49415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102201" y="4855086"/>
            <a:ext cx="1765332" cy="40271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895600" y="4862706"/>
            <a:ext cx="971933" cy="34556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425190" y="4871755"/>
            <a:ext cx="442343" cy="23126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a:off x="4732020" y="4836319"/>
            <a:ext cx="543828" cy="26670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4495800" y="4862706"/>
            <a:ext cx="1874520" cy="39509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3733800" y="5055870"/>
            <a:ext cx="1287780" cy="304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3741420" y="236219"/>
            <a:ext cx="1143000" cy="29447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ounded Rectangle 65"/>
          <p:cNvSpPr/>
          <p:nvPr/>
        </p:nvSpPr>
        <p:spPr>
          <a:xfrm>
            <a:off x="2423160" y="2971800"/>
            <a:ext cx="1143000" cy="304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ounded Rectangle 69"/>
          <p:cNvSpPr/>
          <p:nvPr/>
        </p:nvSpPr>
        <p:spPr>
          <a:xfrm>
            <a:off x="5791200" y="2667000"/>
            <a:ext cx="1143000" cy="6096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Rounded Rectangle 71"/>
          <p:cNvSpPr/>
          <p:nvPr/>
        </p:nvSpPr>
        <p:spPr>
          <a:xfrm>
            <a:off x="1447800" y="2514600"/>
            <a:ext cx="1226820" cy="381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867533" y="259080"/>
            <a:ext cx="883575" cy="246221"/>
          </a:xfrm>
          <a:prstGeom prst="rect">
            <a:avLst/>
          </a:prstGeom>
          <a:noFill/>
        </p:spPr>
        <p:txBody>
          <a:bodyPr wrap="none" rtlCol="0">
            <a:spAutoFit/>
          </a:bodyPr>
          <a:lstStyle/>
          <a:p>
            <a:pPr algn="ctr"/>
            <a:r>
              <a:rPr lang="en-US" sz="1000" dirty="0" smtClean="0">
                <a:solidFill>
                  <a:prstClr val="white"/>
                </a:solidFill>
                <a:latin typeface="Chaparral Pro" pitchFamily="18" charset="0"/>
              </a:rPr>
              <a:t>PRODUCERS</a:t>
            </a:r>
            <a:endParaRPr lang="en-US" sz="1000" dirty="0">
              <a:solidFill>
                <a:prstClr val="white"/>
              </a:solidFill>
              <a:latin typeface="Chaparral Pro" pitchFamily="18" charset="0"/>
            </a:endParaRPr>
          </a:p>
        </p:txBody>
      </p:sp>
      <p:cxnSp>
        <p:nvCxnSpPr>
          <p:cNvPr id="189" name="Straight Connector 188"/>
          <p:cNvCxnSpPr/>
          <p:nvPr/>
        </p:nvCxnSpPr>
        <p:spPr>
          <a:xfrm flipV="1">
            <a:off x="3429000" y="4724400"/>
            <a:ext cx="1234440" cy="7620"/>
          </a:xfrm>
          <a:prstGeom prst="line">
            <a:avLst/>
          </a:prstGeom>
          <a:ln w="38100">
            <a:solidFill>
              <a:schemeClr val="tx1">
                <a:lumMod val="50000"/>
                <a:lumOff val="50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1373067" y="2513568"/>
            <a:ext cx="1367683" cy="400110"/>
          </a:xfrm>
          <a:prstGeom prst="rect">
            <a:avLst/>
          </a:prstGeom>
          <a:noFill/>
        </p:spPr>
        <p:txBody>
          <a:bodyPr wrap="none" rtlCol="0">
            <a:spAutoFit/>
          </a:bodyPr>
          <a:lstStyle/>
          <a:p>
            <a:pPr algn="ctr"/>
            <a:r>
              <a:rPr lang="en-US" sz="1000" dirty="0" smtClean="0">
                <a:solidFill>
                  <a:prstClr val="white"/>
                </a:solidFill>
                <a:latin typeface="Chaparral Pro" pitchFamily="18" charset="0"/>
              </a:rPr>
              <a:t>ABSTRACTING &amp;</a:t>
            </a:r>
          </a:p>
          <a:p>
            <a:pPr algn="ctr"/>
            <a:r>
              <a:rPr lang="en-US" sz="1000" dirty="0" smtClean="0">
                <a:solidFill>
                  <a:prstClr val="white"/>
                </a:solidFill>
                <a:latin typeface="Chaparral Pro" pitchFamily="18" charset="0"/>
              </a:rPr>
              <a:t> INDEXING SERVICES</a:t>
            </a:r>
            <a:endParaRPr lang="en-US" sz="1000" dirty="0">
              <a:solidFill>
                <a:prstClr val="white"/>
              </a:solidFill>
              <a:latin typeface="Chaparral Pro" pitchFamily="18" charset="0"/>
            </a:endParaRPr>
          </a:p>
        </p:txBody>
      </p:sp>
      <p:sp>
        <p:nvSpPr>
          <p:cNvPr id="194" name="TextBox 193"/>
          <p:cNvSpPr txBox="1"/>
          <p:nvPr/>
        </p:nvSpPr>
        <p:spPr>
          <a:xfrm>
            <a:off x="2556894" y="3002280"/>
            <a:ext cx="883575" cy="246221"/>
          </a:xfrm>
          <a:prstGeom prst="rect">
            <a:avLst/>
          </a:prstGeom>
          <a:noFill/>
        </p:spPr>
        <p:txBody>
          <a:bodyPr wrap="none" rtlCol="0">
            <a:spAutoFit/>
          </a:bodyPr>
          <a:lstStyle/>
          <a:p>
            <a:pPr algn="ctr"/>
            <a:r>
              <a:rPr lang="en-US" sz="1000" dirty="0" smtClean="0">
                <a:solidFill>
                  <a:prstClr val="white"/>
                </a:solidFill>
                <a:latin typeface="Chaparral Pro" pitchFamily="18" charset="0"/>
              </a:rPr>
              <a:t>E-LIBRARIES</a:t>
            </a:r>
            <a:endParaRPr lang="en-US" sz="1000" dirty="0">
              <a:solidFill>
                <a:prstClr val="white"/>
              </a:solidFill>
              <a:latin typeface="Chaparral Pro" pitchFamily="18" charset="0"/>
            </a:endParaRPr>
          </a:p>
        </p:txBody>
      </p:sp>
      <p:sp>
        <p:nvSpPr>
          <p:cNvPr id="196" name="TextBox 195"/>
          <p:cNvSpPr txBox="1"/>
          <p:nvPr/>
        </p:nvSpPr>
        <p:spPr>
          <a:xfrm>
            <a:off x="5782528" y="2615486"/>
            <a:ext cx="1159292" cy="707886"/>
          </a:xfrm>
          <a:prstGeom prst="rect">
            <a:avLst/>
          </a:prstGeom>
          <a:noFill/>
        </p:spPr>
        <p:txBody>
          <a:bodyPr wrap="none" rtlCol="0">
            <a:spAutoFit/>
          </a:bodyPr>
          <a:lstStyle/>
          <a:p>
            <a:pPr algn="ctr"/>
            <a:r>
              <a:rPr lang="en-US" sz="1000" dirty="0" smtClean="0">
                <a:solidFill>
                  <a:prstClr val="white"/>
                </a:solidFill>
                <a:latin typeface="Chaparral Pro" pitchFamily="18" charset="0"/>
              </a:rPr>
              <a:t>SCIENTIFIC &amp;</a:t>
            </a:r>
          </a:p>
          <a:p>
            <a:pPr algn="ctr"/>
            <a:r>
              <a:rPr lang="en-US" sz="1000" dirty="0" smtClean="0">
                <a:solidFill>
                  <a:prstClr val="white"/>
                </a:solidFill>
                <a:latin typeface="Chaparral Pro" pitchFamily="18" charset="0"/>
              </a:rPr>
              <a:t>RESEARCH</a:t>
            </a:r>
          </a:p>
          <a:p>
            <a:pPr algn="ctr"/>
            <a:r>
              <a:rPr lang="en-US" sz="1000" dirty="0" smtClean="0">
                <a:solidFill>
                  <a:prstClr val="white"/>
                </a:solidFill>
                <a:latin typeface="Chaparral Pro" pitchFamily="18" charset="0"/>
              </a:rPr>
              <a:t>ORGANIZATIONS</a:t>
            </a:r>
          </a:p>
          <a:p>
            <a:pPr algn="ctr"/>
            <a:r>
              <a:rPr lang="en-US" sz="1000" dirty="0" smtClean="0">
                <a:solidFill>
                  <a:prstClr val="white"/>
                </a:solidFill>
                <a:latin typeface="Chaparral Pro" pitchFamily="18" charset="0"/>
              </a:rPr>
              <a:t>SERVERS</a:t>
            </a:r>
            <a:endParaRPr lang="en-US" sz="1000" dirty="0">
              <a:solidFill>
                <a:prstClr val="white"/>
              </a:solidFill>
              <a:latin typeface="Chaparral Pro" pitchFamily="18" charset="0"/>
            </a:endParaRPr>
          </a:p>
        </p:txBody>
      </p:sp>
      <p:cxnSp>
        <p:nvCxnSpPr>
          <p:cNvPr id="198" name="Straight Connector 197"/>
          <p:cNvCxnSpPr/>
          <p:nvPr/>
        </p:nvCxnSpPr>
        <p:spPr>
          <a:xfrm>
            <a:off x="2080260" y="3131820"/>
            <a:ext cx="322893" cy="0"/>
          </a:xfrm>
          <a:prstGeom prst="line">
            <a:avLst/>
          </a:prstGeom>
          <a:ln w="38100">
            <a:solidFill>
              <a:schemeClr val="tx1">
                <a:lumMod val="50000"/>
                <a:lumOff val="50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4107180" y="5090319"/>
            <a:ext cx="543739" cy="246221"/>
          </a:xfrm>
          <a:prstGeom prst="rect">
            <a:avLst/>
          </a:prstGeom>
          <a:noFill/>
        </p:spPr>
        <p:txBody>
          <a:bodyPr wrap="none" rtlCol="0">
            <a:spAutoFit/>
          </a:bodyPr>
          <a:lstStyle/>
          <a:p>
            <a:pPr algn="ctr"/>
            <a:r>
              <a:rPr lang="en-US" sz="1000" dirty="0" smtClean="0">
                <a:solidFill>
                  <a:prstClr val="white"/>
                </a:solidFill>
                <a:latin typeface="Chaparral Pro" pitchFamily="18" charset="0"/>
              </a:rPr>
              <a:t>USERS</a:t>
            </a:r>
            <a:endParaRPr lang="en-US" sz="1000" dirty="0">
              <a:solidFill>
                <a:prstClr val="white"/>
              </a:solidFill>
              <a:latin typeface="Chaparral Pro" pitchFamily="18" charset="0"/>
            </a:endParaRPr>
          </a:p>
        </p:txBody>
      </p:sp>
      <p:sp>
        <p:nvSpPr>
          <p:cNvPr id="205" name="TextBox 204"/>
          <p:cNvSpPr txBox="1"/>
          <p:nvPr/>
        </p:nvSpPr>
        <p:spPr>
          <a:xfrm>
            <a:off x="7010400" y="1353979"/>
            <a:ext cx="1330814" cy="246221"/>
          </a:xfrm>
          <a:prstGeom prst="rect">
            <a:avLst/>
          </a:prstGeom>
          <a:noFill/>
        </p:spPr>
        <p:txBody>
          <a:bodyPr wrap="none" rtlCol="0">
            <a:spAutoFit/>
          </a:bodyPr>
          <a:lstStyle/>
          <a:p>
            <a:pPr algn="ctr"/>
            <a:r>
              <a:rPr lang="en-US" sz="1000" b="1" dirty="0" smtClean="0">
                <a:solidFill>
                  <a:srgbClr val="8064A2">
                    <a:lumMod val="50000"/>
                  </a:srgbClr>
                </a:solidFill>
                <a:latin typeface="Chaparral Pro" pitchFamily="18" charset="0"/>
              </a:rPr>
              <a:t>PRIMARY SOURCES</a:t>
            </a:r>
            <a:endParaRPr lang="en-US" sz="1000" b="1" dirty="0">
              <a:solidFill>
                <a:srgbClr val="8064A2">
                  <a:lumMod val="50000"/>
                </a:srgbClr>
              </a:solidFill>
              <a:latin typeface="Chaparral Pro" pitchFamily="18" charset="0"/>
            </a:endParaRPr>
          </a:p>
        </p:txBody>
      </p:sp>
      <p:sp>
        <p:nvSpPr>
          <p:cNvPr id="206" name="TextBox 205"/>
          <p:cNvSpPr txBox="1"/>
          <p:nvPr/>
        </p:nvSpPr>
        <p:spPr>
          <a:xfrm>
            <a:off x="7010400" y="2438400"/>
            <a:ext cx="1508747" cy="246221"/>
          </a:xfrm>
          <a:prstGeom prst="rect">
            <a:avLst/>
          </a:prstGeom>
          <a:noFill/>
        </p:spPr>
        <p:txBody>
          <a:bodyPr wrap="none" rtlCol="0">
            <a:spAutoFit/>
          </a:bodyPr>
          <a:lstStyle/>
          <a:p>
            <a:pPr algn="ctr"/>
            <a:r>
              <a:rPr lang="en-US" sz="1000" b="1" dirty="0" smtClean="0">
                <a:solidFill>
                  <a:srgbClr val="8064A2">
                    <a:lumMod val="50000"/>
                  </a:srgbClr>
                </a:solidFill>
                <a:latin typeface="Chaparral Pro" pitchFamily="18" charset="0"/>
              </a:rPr>
              <a:t>SECONDARY SOURCES</a:t>
            </a:r>
            <a:endParaRPr lang="en-US" sz="1000" b="1" dirty="0">
              <a:solidFill>
                <a:srgbClr val="8064A2">
                  <a:lumMod val="50000"/>
                </a:srgbClr>
              </a:solidFill>
              <a:latin typeface="Chaparral Pro" pitchFamily="18" charset="0"/>
            </a:endParaRPr>
          </a:p>
        </p:txBody>
      </p:sp>
      <p:sp>
        <p:nvSpPr>
          <p:cNvPr id="207" name="TextBox 206"/>
          <p:cNvSpPr txBox="1"/>
          <p:nvPr/>
        </p:nvSpPr>
        <p:spPr>
          <a:xfrm>
            <a:off x="7010400" y="4170402"/>
            <a:ext cx="1396537" cy="246221"/>
          </a:xfrm>
          <a:prstGeom prst="rect">
            <a:avLst/>
          </a:prstGeom>
          <a:noFill/>
        </p:spPr>
        <p:txBody>
          <a:bodyPr wrap="none" rtlCol="0">
            <a:spAutoFit/>
          </a:bodyPr>
          <a:lstStyle/>
          <a:p>
            <a:pPr algn="ctr"/>
            <a:r>
              <a:rPr lang="en-US" sz="1000" b="1" dirty="0" smtClean="0">
                <a:solidFill>
                  <a:srgbClr val="8064A2">
                    <a:lumMod val="50000"/>
                  </a:srgbClr>
                </a:solidFill>
                <a:latin typeface="Chaparral Pro" pitchFamily="18" charset="0"/>
              </a:rPr>
              <a:t>TERTIARY SERVICES</a:t>
            </a:r>
            <a:endParaRPr lang="en-US" sz="1000" b="1" dirty="0">
              <a:solidFill>
                <a:srgbClr val="8064A2">
                  <a:lumMod val="50000"/>
                </a:srgbClr>
              </a:solidFill>
              <a:latin typeface="Chaparral Pro" pitchFamily="18" charset="0"/>
            </a:endParaRPr>
          </a:p>
        </p:txBody>
      </p:sp>
      <p:sp>
        <p:nvSpPr>
          <p:cNvPr id="208" name="TextBox 207"/>
          <p:cNvSpPr txBox="1"/>
          <p:nvPr/>
        </p:nvSpPr>
        <p:spPr>
          <a:xfrm>
            <a:off x="7010400" y="1524000"/>
            <a:ext cx="747320" cy="553998"/>
          </a:xfrm>
          <a:prstGeom prst="rect">
            <a:avLst/>
          </a:prstGeom>
          <a:noFill/>
        </p:spPr>
        <p:txBody>
          <a:bodyPr wrap="none" rtlCol="0">
            <a:spAutoFit/>
          </a:bodyPr>
          <a:lstStyle/>
          <a:p>
            <a:r>
              <a:rPr lang="en-US" sz="1000" dirty="0" smtClean="0">
                <a:solidFill>
                  <a:srgbClr val="8064A2">
                    <a:lumMod val="50000"/>
                  </a:srgbClr>
                </a:solidFill>
                <a:latin typeface="Cicle Semi" pitchFamily="2" charset="0"/>
              </a:rPr>
              <a:t>Selection</a:t>
            </a:r>
          </a:p>
          <a:p>
            <a:r>
              <a:rPr lang="en-US" sz="1000" dirty="0" smtClean="0">
                <a:solidFill>
                  <a:srgbClr val="8064A2">
                    <a:lumMod val="50000"/>
                  </a:srgbClr>
                </a:solidFill>
                <a:latin typeface="Cicle Semi" pitchFamily="2" charset="0"/>
              </a:rPr>
              <a:t>Production</a:t>
            </a:r>
          </a:p>
          <a:p>
            <a:r>
              <a:rPr lang="en-US" sz="1000" dirty="0" smtClean="0">
                <a:solidFill>
                  <a:srgbClr val="8064A2">
                    <a:lumMod val="50000"/>
                  </a:srgbClr>
                </a:solidFill>
                <a:latin typeface="Cicle Semi" pitchFamily="2" charset="0"/>
              </a:rPr>
              <a:t>Distribution</a:t>
            </a:r>
            <a:endParaRPr lang="en-US" sz="1000" dirty="0">
              <a:solidFill>
                <a:srgbClr val="8064A2">
                  <a:lumMod val="50000"/>
                </a:srgbClr>
              </a:solidFill>
              <a:latin typeface="Cicle Semi" pitchFamily="2" charset="0"/>
            </a:endParaRPr>
          </a:p>
        </p:txBody>
      </p:sp>
      <p:sp>
        <p:nvSpPr>
          <p:cNvPr id="209" name="TextBox 208"/>
          <p:cNvSpPr txBox="1"/>
          <p:nvPr/>
        </p:nvSpPr>
        <p:spPr>
          <a:xfrm>
            <a:off x="7010400" y="2571690"/>
            <a:ext cx="1107996" cy="400110"/>
          </a:xfrm>
          <a:prstGeom prst="rect">
            <a:avLst/>
          </a:prstGeom>
          <a:noFill/>
        </p:spPr>
        <p:txBody>
          <a:bodyPr wrap="none" rtlCol="0">
            <a:spAutoFit/>
          </a:bodyPr>
          <a:lstStyle/>
          <a:p>
            <a:r>
              <a:rPr lang="en-US" sz="1000" dirty="0" smtClean="0">
                <a:solidFill>
                  <a:srgbClr val="8064A2">
                    <a:lumMod val="50000"/>
                  </a:srgbClr>
                </a:solidFill>
                <a:latin typeface="Cicle Semi" pitchFamily="2" charset="0"/>
              </a:rPr>
              <a:t>Analysis &amp; storage</a:t>
            </a:r>
          </a:p>
          <a:p>
            <a:r>
              <a:rPr lang="en-US" sz="1000" dirty="0" smtClean="0">
                <a:solidFill>
                  <a:srgbClr val="8064A2">
                    <a:lumMod val="50000"/>
                  </a:srgbClr>
                </a:solidFill>
                <a:latin typeface="Cicle Semi" pitchFamily="2" charset="0"/>
              </a:rPr>
              <a:t>Dissemination</a:t>
            </a:r>
            <a:endParaRPr lang="en-US" sz="1000" dirty="0">
              <a:solidFill>
                <a:srgbClr val="8064A2">
                  <a:lumMod val="50000"/>
                </a:srgbClr>
              </a:solidFill>
              <a:latin typeface="Cicle Semi" pitchFamily="2" charset="0"/>
            </a:endParaRPr>
          </a:p>
        </p:txBody>
      </p:sp>
      <p:sp>
        <p:nvSpPr>
          <p:cNvPr id="210" name="TextBox 209"/>
          <p:cNvSpPr txBox="1"/>
          <p:nvPr/>
        </p:nvSpPr>
        <p:spPr>
          <a:xfrm>
            <a:off x="7017175" y="4322802"/>
            <a:ext cx="851515" cy="553998"/>
          </a:xfrm>
          <a:prstGeom prst="rect">
            <a:avLst/>
          </a:prstGeom>
          <a:noFill/>
        </p:spPr>
        <p:txBody>
          <a:bodyPr wrap="none" rtlCol="0">
            <a:spAutoFit/>
          </a:bodyPr>
          <a:lstStyle/>
          <a:p>
            <a:r>
              <a:rPr lang="en-US" sz="1000" dirty="0" smtClean="0">
                <a:solidFill>
                  <a:srgbClr val="8064A2">
                    <a:lumMod val="50000"/>
                  </a:srgbClr>
                </a:solidFill>
                <a:latin typeface="Cicle Semi" pitchFamily="2" charset="0"/>
              </a:rPr>
              <a:t>Evolution</a:t>
            </a:r>
          </a:p>
          <a:p>
            <a:r>
              <a:rPr lang="en-US" sz="1000" dirty="0" smtClean="0">
                <a:solidFill>
                  <a:srgbClr val="8064A2">
                    <a:lumMod val="50000"/>
                  </a:srgbClr>
                </a:solidFill>
                <a:latin typeface="Cicle Semi" pitchFamily="2" charset="0"/>
              </a:rPr>
              <a:t>Compression</a:t>
            </a:r>
          </a:p>
          <a:p>
            <a:r>
              <a:rPr lang="en-US" sz="1000" dirty="0" smtClean="0">
                <a:solidFill>
                  <a:srgbClr val="8064A2">
                    <a:lumMod val="50000"/>
                  </a:srgbClr>
                </a:solidFill>
                <a:latin typeface="Cicle Semi" pitchFamily="2" charset="0"/>
              </a:rPr>
              <a:t>Consolidation</a:t>
            </a:r>
            <a:endParaRPr lang="en-US" sz="1000" dirty="0">
              <a:solidFill>
                <a:srgbClr val="8064A2">
                  <a:lumMod val="50000"/>
                </a:srgbClr>
              </a:solidFill>
              <a:latin typeface="Cicle Semi" pitchFamily="2" charset="0"/>
            </a:endParaRPr>
          </a:p>
        </p:txBody>
      </p:sp>
      <p:sp>
        <p:nvSpPr>
          <p:cNvPr id="211" name="TextBox 210"/>
          <p:cNvSpPr txBox="1"/>
          <p:nvPr/>
        </p:nvSpPr>
        <p:spPr>
          <a:xfrm>
            <a:off x="5943600" y="3810000"/>
            <a:ext cx="854721" cy="400110"/>
          </a:xfrm>
          <a:prstGeom prst="rect">
            <a:avLst/>
          </a:prstGeom>
          <a:noFill/>
        </p:spPr>
        <p:txBody>
          <a:bodyPr wrap="none" rtlCol="0">
            <a:spAutoFit/>
          </a:bodyPr>
          <a:lstStyle/>
          <a:p>
            <a:pPr algn="ctr"/>
            <a:r>
              <a:rPr lang="en-US" sz="1000" dirty="0" smtClean="0">
                <a:solidFill>
                  <a:srgbClr val="EEECE1">
                    <a:lumMod val="90000"/>
                  </a:srgbClr>
                </a:solidFill>
                <a:latin typeface="Chaparral Pro" pitchFamily="18" charset="0"/>
              </a:rPr>
              <a:t>Dictionaries,</a:t>
            </a:r>
          </a:p>
          <a:p>
            <a:pPr algn="ctr"/>
            <a:r>
              <a:rPr lang="en-US" sz="1000" dirty="0" smtClean="0">
                <a:solidFill>
                  <a:srgbClr val="EEECE1">
                    <a:lumMod val="90000"/>
                  </a:srgbClr>
                </a:solidFill>
                <a:latin typeface="Chaparral Pro" pitchFamily="18" charset="0"/>
              </a:rPr>
              <a:t>thesaurus</a:t>
            </a:r>
            <a:endParaRPr lang="en-US" sz="1000" dirty="0">
              <a:solidFill>
                <a:srgbClr val="EEECE1">
                  <a:lumMod val="90000"/>
                </a:srgbClr>
              </a:solidFill>
              <a:latin typeface="Chaparral Pro" pitchFamily="18" charset="0"/>
            </a:endParaRPr>
          </a:p>
        </p:txBody>
      </p:sp>
      <p:sp>
        <p:nvSpPr>
          <p:cNvPr id="213" name="TextBox 212"/>
          <p:cNvSpPr txBox="1"/>
          <p:nvPr/>
        </p:nvSpPr>
        <p:spPr>
          <a:xfrm>
            <a:off x="4037879" y="790099"/>
            <a:ext cx="534121" cy="246221"/>
          </a:xfrm>
          <a:prstGeom prst="rect">
            <a:avLst/>
          </a:prstGeom>
          <a:noFill/>
        </p:spPr>
        <p:txBody>
          <a:bodyPr wrap="none" rtlCol="0">
            <a:spAutoFit/>
          </a:bodyPr>
          <a:lstStyle/>
          <a:p>
            <a:r>
              <a:rPr lang="en-US" sz="1000" dirty="0" smtClean="0">
                <a:solidFill>
                  <a:srgbClr val="FFFF00"/>
                </a:solidFill>
                <a:latin typeface="Chaparral Pro" pitchFamily="18" charset="0"/>
              </a:rPr>
              <a:t>formal</a:t>
            </a:r>
            <a:endParaRPr lang="en-US" sz="1000" dirty="0">
              <a:solidFill>
                <a:srgbClr val="FFFF00"/>
              </a:solidFill>
              <a:latin typeface="Chaparral Pro" pitchFamily="18" charset="0"/>
            </a:endParaRPr>
          </a:p>
        </p:txBody>
      </p:sp>
      <p:sp>
        <p:nvSpPr>
          <p:cNvPr id="216" name="TextBox 215"/>
          <p:cNvSpPr txBox="1"/>
          <p:nvPr/>
        </p:nvSpPr>
        <p:spPr>
          <a:xfrm>
            <a:off x="990761" y="820579"/>
            <a:ext cx="639919" cy="246221"/>
          </a:xfrm>
          <a:prstGeom prst="rect">
            <a:avLst/>
          </a:prstGeom>
          <a:noFill/>
        </p:spPr>
        <p:txBody>
          <a:bodyPr wrap="none" rtlCol="0">
            <a:spAutoFit/>
          </a:bodyPr>
          <a:lstStyle/>
          <a:p>
            <a:r>
              <a:rPr lang="en-US" sz="1000" dirty="0" smtClean="0">
                <a:solidFill>
                  <a:srgbClr val="FFFF00"/>
                </a:solidFill>
                <a:latin typeface="Chaparral Pro" pitchFamily="18" charset="0"/>
              </a:rPr>
              <a:t>informal</a:t>
            </a:r>
            <a:endParaRPr lang="en-US" sz="1000" dirty="0">
              <a:solidFill>
                <a:srgbClr val="FFFF00"/>
              </a:solidFill>
              <a:latin typeface="Chaparral Pro" pitchFamily="18" charset="0"/>
            </a:endParaRPr>
          </a:p>
        </p:txBody>
      </p:sp>
      <p:sp>
        <p:nvSpPr>
          <p:cNvPr id="217" name="TextBox 216"/>
          <p:cNvSpPr txBox="1"/>
          <p:nvPr/>
        </p:nvSpPr>
        <p:spPr>
          <a:xfrm>
            <a:off x="457200" y="1044714"/>
            <a:ext cx="1645001" cy="707886"/>
          </a:xfrm>
          <a:prstGeom prst="rect">
            <a:avLst/>
          </a:prstGeom>
          <a:noFill/>
        </p:spPr>
        <p:txBody>
          <a:bodyPr wrap="none" rtlCol="0">
            <a:spAutoFit/>
          </a:bodyPr>
          <a:lstStyle/>
          <a:p>
            <a:pPr algn="ctr"/>
            <a:r>
              <a:rPr lang="en-US" sz="1000" dirty="0" smtClean="0">
                <a:solidFill>
                  <a:srgbClr val="EEECE1">
                    <a:lumMod val="90000"/>
                  </a:srgbClr>
                </a:solidFill>
                <a:latin typeface="Chaparral Pro" pitchFamily="18" charset="0"/>
              </a:rPr>
              <a:t>E-mail, List servers,</a:t>
            </a:r>
          </a:p>
          <a:p>
            <a:pPr algn="ctr"/>
            <a:r>
              <a:rPr lang="en-US" sz="1000" dirty="0" smtClean="0">
                <a:solidFill>
                  <a:srgbClr val="EEECE1">
                    <a:lumMod val="90000"/>
                  </a:srgbClr>
                </a:solidFill>
                <a:latin typeface="Chaparral Pro" pitchFamily="18" charset="0"/>
              </a:rPr>
              <a:t>UseNet news newsgroups,</a:t>
            </a:r>
          </a:p>
          <a:p>
            <a:pPr algn="ctr"/>
            <a:r>
              <a:rPr lang="en-US" sz="1000" dirty="0" smtClean="0">
                <a:solidFill>
                  <a:srgbClr val="EEECE1">
                    <a:lumMod val="90000"/>
                  </a:srgbClr>
                </a:solidFill>
                <a:latin typeface="Chaparral Pro" pitchFamily="18" charset="0"/>
              </a:rPr>
              <a:t>Electronic meeting/webcam</a:t>
            </a:r>
          </a:p>
          <a:p>
            <a:pPr algn="ctr"/>
            <a:r>
              <a:rPr lang="en-US" sz="1000" dirty="0" smtClean="0">
                <a:solidFill>
                  <a:srgbClr val="EEECE1">
                    <a:lumMod val="90000"/>
                  </a:srgbClr>
                </a:solidFill>
                <a:latin typeface="Chaparral Pro" pitchFamily="18" charset="0"/>
              </a:rPr>
              <a:t>conferencing</a:t>
            </a:r>
          </a:p>
        </p:txBody>
      </p:sp>
      <p:sp>
        <p:nvSpPr>
          <p:cNvPr id="219" name="TextBox 218"/>
          <p:cNvSpPr txBox="1"/>
          <p:nvPr/>
        </p:nvSpPr>
        <p:spPr>
          <a:xfrm>
            <a:off x="2403153" y="1447800"/>
            <a:ext cx="997389" cy="400110"/>
          </a:xfrm>
          <a:prstGeom prst="rect">
            <a:avLst/>
          </a:prstGeom>
          <a:noFill/>
        </p:spPr>
        <p:txBody>
          <a:bodyPr wrap="none" rtlCol="0">
            <a:spAutoFit/>
          </a:bodyPr>
          <a:lstStyle/>
          <a:p>
            <a:pPr algn="ctr"/>
            <a:r>
              <a:rPr lang="en-US" sz="1000" dirty="0" smtClean="0">
                <a:solidFill>
                  <a:srgbClr val="EEECE1">
                    <a:lumMod val="90000"/>
                  </a:srgbClr>
                </a:solidFill>
                <a:latin typeface="Chaparral Pro" pitchFamily="18" charset="0"/>
              </a:rPr>
              <a:t>E-journals</a:t>
            </a:r>
          </a:p>
          <a:p>
            <a:pPr algn="ctr"/>
            <a:r>
              <a:rPr lang="en-US" sz="1000" dirty="0" smtClean="0">
                <a:solidFill>
                  <a:srgbClr val="EEECE1">
                    <a:lumMod val="90000"/>
                  </a:srgbClr>
                </a:solidFill>
                <a:latin typeface="Chaparral Pro" pitchFamily="18" charset="0"/>
              </a:rPr>
              <a:t>Online journals</a:t>
            </a:r>
          </a:p>
        </p:txBody>
      </p:sp>
      <p:sp>
        <p:nvSpPr>
          <p:cNvPr id="220" name="TextBox 219"/>
          <p:cNvSpPr txBox="1"/>
          <p:nvPr/>
        </p:nvSpPr>
        <p:spPr>
          <a:xfrm>
            <a:off x="5229731" y="1872139"/>
            <a:ext cx="965329" cy="246221"/>
          </a:xfrm>
          <a:prstGeom prst="rect">
            <a:avLst/>
          </a:prstGeom>
          <a:noFill/>
        </p:spPr>
        <p:txBody>
          <a:bodyPr wrap="none" rtlCol="0">
            <a:spAutoFit/>
          </a:bodyPr>
          <a:lstStyle/>
          <a:p>
            <a:r>
              <a:rPr lang="en-US" sz="1000" dirty="0" smtClean="0">
                <a:solidFill>
                  <a:srgbClr val="EEECE1">
                    <a:lumMod val="90000"/>
                  </a:srgbClr>
                </a:solidFill>
                <a:latin typeface="Chaparral Pro" pitchFamily="18" charset="0"/>
              </a:rPr>
              <a:t>Thesis, reports</a:t>
            </a:r>
            <a:endParaRPr lang="en-US" sz="1000" dirty="0">
              <a:solidFill>
                <a:srgbClr val="EEECE1">
                  <a:lumMod val="90000"/>
                </a:srgbClr>
              </a:solidFill>
              <a:latin typeface="Chaparral Pro" pitchFamily="18" charset="0"/>
            </a:endParaRPr>
          </a:p>
        </p:txBody>
      </p:sp>
      <p:sp>
        <p:nvSpPr>
          <p:cNvPr id="221" name="TextBox 220"/>
          <p:cNvSpPr txBox="1"/>
          <p:nvPr/>
        </p:nvSpPr>
        <p:spPr>
          <a:xfrm>
            <a:off x="1676400" y="4038600"/>
            <a:ext cx="800219" cy="553998"/>
          </a:xfrm>
          <a:prstGeom prst="rect">
            <a:avLst/>
          </a:prstGeom>
          <a:noFill/>
        </p:spPr>
        <p:txBody>
          <a:bodyPr wrap="none" rtlCol="0">
            <a:spAutoFit/>
          </a:bodyPr>
          <a:lstStyle/>
          <a:p>
            <a:pPr algn="ctr"/>
            <a:r>
              <a:rPr lang="en-US" sz="1000" dirty="0" smtClean="0">
                <a:solidFill>
                  <a:srgbClr val="EEECE1">
                    <a:lumMod val="90000"/>
                  </a:srgbClr>
                </a:solidFill>
                <a:latin typeface="Chaparral Pro" pitchFamily="18" charset="0"/>
              </a:rPr>
              <a:t>Abstracts &amp;</a:t>
            </a:r>
          </a:p>
          <a:p>
            <a:pPr algn="ctr"/>
            <a:r>
              <a:rPr lang="en-US" sz="1000" dirty="0" smtClean="0">
                <a:solidFill>
                  <a:srgbClr val="EEECE1">
                    <a:lumMod val="90000"/>
                  </a:srgbClr>
                </a:solidFill>
                <a:latin typeface="Chaparral Pro" pitchFamily="18" charset="0"/>
              </a:rPr>
              <a:t>Index </a:t>
            </a:r>
          </a:p>
          <a:p>
            <a:pPr algn="ctr"/>
            <a:r>
              <a:rPr lang="en-US" sz="1000" dirty="0" smtClean="0">
                <a:solidFill>
                  <a:srgbClr val="EEECE1">
                    <a:lumMod val="90000"/>
                  </a:srgbClr>
                </a:solidFill>
                <a:latin typeface="Chaparral Pro" pitchFamily="18" charset="0"/>
              </a:rPr>
              <a:t>Journals</a:t>
            </a:r>
            <a:endParaRPr lang="en-US" sz="1000" dirty="0">
              <a:solidFill>
                <a:srgbClr val="EEECE1">
                  <a:lumMod val="90000"/>
                </a:srgbClr>
              </a:solidFill>
              <a:latin typeface="Chaparral Pro" pitchFamily="18" charset="0"/>
            </a:endParaRPr>
          </a:p>
        </p:txBody>
      </p:sp>
      <p:sp>
        <p:nvSpPr>
          <p:cNvPr id="222" name="TextBox 221"/>
          <p:cNvSpPr txBox="1"/>
          <p:nvPr/>
        </p:nvSpPr>
        <p:spPr>
          <a:xfrm>
            <a:off x="2605979" y="4191000"/>
            <a:ext cx="561372" cy="246221"/>
          </a:xfrm>
          <a:prstGeom prst="rect">
            <a:avLst/>
          </a:prstGeom>
          <a:noFill/>
        </p:spPr>
        <p:txBody>
          <a:bodyPr wrap="none" rtlCol="0">
            <a:spAutoFit/>
          </a:bodyPr>
          <a:lstStyle/>
          <a:p>
            <a:pPr algn="ctr"/>
            <a:r>
              <a:rPr lang="en-US" sz="1000" dirty="0" smtClean="0">
                <a:solidFill>
                  <a:srgbClr val="EEECE1">
                    <a:lumMod val="90000"/>
                  </a:srgbClr>
                </a:solidFill>
                <a:latin typeface="Chaparral Pro" pitchFamily="18" charset="0"/>
              </a:rPr>
              <a:t>OPACS</a:t>
            </a:r>
            <a:endParaRPr lang="en-US" sz="1000" dirty="0">
              <a:solidFill>
                <a:srgbClr val="EEECE1">
                  <a:lumMod val="90000"/>
                </a:srgbClr>
              </a:solidFill>
              <a:latin typeface="Chaparral Pro" pitchFamily="18" charset="0"/>
            </a:endParaRPr>
          </a:p>
        </p:txBody>
      </p:sp>
      <p:sp>
        <p:nvSpPr>
          <p:cNvPr id="223" name="TextBox 222"/>
          <p:cNvSpPr txBox="1"/>
          <p:nvPr/>
        </p:nvSpPr>
        <p:spPr>
          <a:xfrm>
            <a:off x="4624338" y="4463370"/>
            <a:ext cx="962123" cy="400110"/>
          </a:xfrm>
          <a:prstGeom prst="rect">
            <a:avLst/>
          </a:prstGeom>
          <a:noFill/>
        </p:spPr>
        <p:txBody>
          <a:bodyPr wrap="none" rtlCol="0">
            <a:spAutoFit/>
          </a:bodyPr>
          <a:lstStyle/>
          <a:p>
            <a:pPr algn="ctr"/>
            <a:r>
              <a:rPr lang="en-US" sz="1000" dirty="0" smtClean="0">
                <a:solidFill>
                  <a:srgbClr val="EEECE1">
                    <a:lumMod val="90000"/>
                  </a:srgbClr>
                </a:solidFill>
                <a:latin typeface="Chaparral Pro" pitchFamily="18" charset="0"/>
              </a:rPr>
              <a:t>Reviews,</a:t>
            </a:r>
          </a:p>
          <a:p>
            <a:pPr algn="ctr"/>
            <a:r>
              <a:rPr lang="en-US" sz="1000" dirty="0" smtClean="0">
                <a:solidFill>
                  <a:srgbClr val="EEECE1">
                    <a:lumMod val="90000"/>
                  </a:srgbClr>
                </a:solidFill>
                <a:latin typeface="Chaparral Pro" pitchFamily="18" charset="0"/>
              </a:rPr>
              <a:t>Syntheses, etc.</a:t>
            </a:r>
            <a:endParaRPr lang="en-US" sz="1000" dirty="0">
              <a:solidFill>
                <a:srgbClr val="EEECE1">
                  <a:lumMod val="90000"/>
                </a:srgbClr>
              </a:solidFill>
              <a:latin typeface="Chaparral Pro" pitchFamily="18" charset="0"/>
            </a:endParaRPr>
          </a:p>
        </p:txBody>
      </p:sp>
      <p:sp>
        <p:nvSpPr>
          <p:cNvPr id="224" name="TextBox 223"/>
          <p:cNvSpPr txBox="1"/>
          <p:nvPr/>
        </p:nvSpPr>
        <p:spPr>
          <a:xfrm>
            <a:off x="3911472" y="4038600"/>
            <a:ext cx="965328" cy="553998"/>
          </a:xfrm>
          <a:prstGeom prst="rect">
            <a:avLst/>
          </a:prstGeom>
          <a:noFill/>
        </p:spPr>
        <p:txBody>
          <a:bodyPr wrap="none" rtlCol="0">
            <a:spAutoFit/>
          </a:bodyPr>
          <a:lstStyle/>
          <a:p>
            <a:pPr algn="ctr"/>
            <a:r>
              <a:rPr lang="en-US" sz="1000" dirty="0" smtClean="0">
                <a:solidFill>
                  <a:srgbClr val="EEECE1">
                    <a:lumMod val="90000"/>
                  </a:srgbClr>
                </a:solidFill>
                <a:latin typeface="Chaparral Pro" pitchFamily="18" charset="0"/>
              </a:rPr>
              <a:t>Special </a:t>
            </a:r>
          </a:p>
          <a:p>
            <a:pPr algn="ctr"/>
            <a:r>
              <a:rPr lang="en-US" sz="1000" dirty="0" smtClean="0">
                <a:solidFill>
                  <a:srgbClr val="EEECE1">
                    <a:lumMod val="90000"/>
                  </a:srgbClr>
                </a:solidFill>
                <a:latin typeface="Chaparral Pro" pitchFamily="18" charset="0"/>
              </a:rPr>
              <a:t>Bibliographies,</a:t>
            </a:r>
          </a:p>
          <a:p>
            <a:pPr algn="ctr"/>
            <a:r>
              <a:rPr lang="en-US" sz="1000" dirty="0">
                <a:solidFill>
                  <a:srgbClr val="EEECE1">
                    <a:lumMod val="90000"/>
                  </a:srgbClr>
                </a:solidFill>
                <a:latin typeface="Chaparral Pro" pitchFamily="18" charset="0"/>
              </a:rPr>
              <a:t> </a:t>
            </a:r>
            <a:r>
              <a:rPr lang="en-US" sz="1000" dirty="0" smtClean="0">
                <a:solidFill>
                  <a:srgbClr val="EEECE1">
                    <a:lumMod val="90000"/>
                  </a:srgbClr>
                </a:solidFill>
                <a:latin typeface="Chaparral Pro" pitchFamily="18" charset="0"/>
              </a:rPr>
              <a:t>Translation</a:t>
            </a:r>
            <a:endParaRPr lang="en-US" sz="1000" dirty="0">
              <a:solidFill>
                <a:srgbClr val="EEECE1">
                  <a:lumMod val="90000"/>
                </a:srgbClr>
              </a:solidFill>
              <a:latin typeface="Chaparral Pro" pitchFamily="18" charset="0"/>
            </a:endParaRPr>
          </a:p>
        </p:txBody>
      </p:sp>
      <p:cxnSp>
        <p:nvCxnSpPr>
          <p:cNvPr id="76" name="Straight Connector 75"/>
          <p:cNvCxnSpPr/>
          <p:nvPr/>
        </p:nvCxnSpPr>
        <p:spPr>
          <a:xfrm>
            <a:off x="2882265" y="1447800"/>
            <a:ext cx="2832735" cy="4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3795987" y="1219200"/>
            <a:ext cx="1012233" cy="381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TextBox 73"/>
          <p:cNvSpPr txBox="1"/>
          <p:nvPr/>
        </p:nvSpPr>
        <p:spPr>
          <a:xfrm>
            <a:off x="3886916" y="1207154"/>
            <a:ext cx="845104" cy="400110"/>
          </a:xfrm>
          <a:prstGeom prst="rect">
            <a:avLst/>
          </a:prstGeom>
          <a:noFill/>
        </p:spPr>
        <p:txBody>
          <a:bodyPr wrap="none" rtlCol="0">
            <a:spAutoFit/>
          </a:bodyPr>
          <a:lstStyle/>
          <a:p>
            <a:pPr algn="ctr"/>
            <a:r>
              <a:rPr lang="en-US" sz="1000" dirty="0" smtClean="0">
                <a:solidFill>
                  <a:prstClr val="white"/>
                </a:solidFill>
                <a:latin typeface="Chaparral Pro" pitchFamily="18" charset="0"/>
              </a:rPr>
              <a:t>PREPRINT</a:t>
            </a:r>
          </a:p>
          <a:p>
            <a:pPr algn="ctr"/>
            <a:r>
              <a:rPr lang="en-US" sz="1000" dirty="0" smtClean="0">
                <a:solidFill>
                  <a:prstClr val="white"/>
                </a:solidFill>
                <a:latin typeface="Chaparral Pro" pitchFamily="18" charset="0"/>
              </a:rPr>
              <a:t>DATABASES</a:t>
            </a:r>
            <a:endParaRPr lang="en-US" sz="1000" dirty="0">
              <a:solidFill>
                <a:prstClr val="white"/>
              </a:solidFill>
              <a:latin typeface="Chaparral Pro" pitchFamily="18" charset="0"/>
            </a:endParaRPr>
          </a:p>
        </p:txBody>
      </p:sp>
      <p:sp>
        <p:nvSpPr>
          <p:cNvPr id="91" name="Rounded Rectangle 90"/>
          <p:cNvSpPr/>
          <p:nvPr/>
        </p:nvSpPr>
        <p:spPr>
          <a:xfrm>
            <a:off x="2346960" y="1889760"/>
            <a:ext cx="1143000" cy="4648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TextBox 91"/>
          <p:cNvSpPr txBox="1"/>
          <p:nvPr/>
        </p:nvSpPr>
        <p:spPr>
          <a:xfrm>
            <a:off x="2420703" y="1838960"/>
            <a:ext cx="965329" cy="553998"/>
          </a:xfrm>
          <a:prstGeom prst="rect">
            <a:avLst/>
          </a:prstGeom>
          <a:noFill/>
        </p:spPr>
        <p:txBody>
          <a:bodyPr wrap="none" rtlCol="0">
            <a:spAutoFit/>
          </a:bodyPr>
          <a:lstStyle/>
          <a:p>
            <a:pPr algn="ctr"/>
            <a:r>
              <a:rPr lang="en-US" sz="1000" dirty="0" smtClean="0">
                <a:solidFill>
                  <a:prstClr val="white"/>
                </a:solidFill>
                <a:latin typeface="Chaparral Pro" pitchFamily="18" charset="0"/>
              </a:rPr>
              <a:t>PUBLISHERS</a:t>
            </a:r>
          </a:p>
          <a:p>
            <a:pPr algn="ctr"/>
            <a:r>
              <a:rPr lang="en-US" sz="1000" dirty="0" smtClean="0">
                <a:solidFill>
                  <a:prstClr val="white"/>
                </a:solidFill>
                <a:latin typeface="Chaparral Pro" pitchFamily="18" charset="0"/>
              </a:rPr>
              <a:t>EDITORS</a:t>
            </a:r>
          </a:p>
          <a:p>
            <a:pPr algn="ctr"/>
            <a:r>
              <a:rPr lang="en-US" sz="1000" dirty="0" smtClean="0">
                <a:solidFill>
                  <a:prstClr val="white"/>
                </a:solidFill>
                <a:latin typeface="Chaparral Pro" pitchFamily="18" charset="0"/>
              </a:rPr>
              <a:t>PEER-REVIEW</a:t>
            </a:r>
            <a:endParaRPr lang="en-US" sz="1000" dirty="0">
              <a:solidFill>
                <a:prstClr val="white"/>
              </a:solidFill>
              <a:latin typeface="Chaparral Pro" pitchFamily="18" charset="0"/>
            </a:endParaRPr>
          </a:p>
        </p:txBody>
      </p:sp>
      <p:sp>
        <p:nvSpPr>
          <p:cNvPr id="237" name="Rounded Rectangle 236"/>
          <p:cNvSpPr/>
          <p:nvPr/>
        </p:nvSpPr>
        <p:spPr>
          <a:xfrm>
            <a:off x="1143000" y="3352800"/>
            <a:ext cx="5715000" cy="36195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TextBox 116"/>
          <p:cNvSpPr txBox="1"/>
          <p:nvPr/>
        </p:nvSpPr>
        <p:spPr>
          <a:xfrm>
            <a:off x="2438400" y="3314700"/>
            <a:ext cx="3342582" cy="400110"/>
          </a:xfrm>
          <a:prstGeom prst="rect">
            <a:avLst/>
          </a:prstGeom>
          <a:noFill/>
        </p:spPr>
        <p:txBody>
          <a:bodyPr wrap="none" rtlCol="0">
            <a:spAutoFit/>
          </a:bodyPr>
          <a:lstStyle/>
          <a:p>
            <a:pPr algn="ctr"/>
            <a:r>
              <a:rPr lang="en-US" sz="1000" dirty="0" smtClean="0">
                <a:solidFill>
                  <a:prstClr val="white"/>
                </a:solidFill>
                <a:latin typeface="Chaparral Pro" pitchFamily="18" charset="0"/>
              </a:rPr>
              <a:t>SEARCH ENGINES/META SEARCH TOOLS AND </a:t>
            </a:r>
          </a:p>
          <a:p>
            <a:pPr algn="ctr"/>
            <a:r>
              <a:rPr lang="en-US" sz="1000" dirty="0" smtClean="0">
                <a:solidFill>
                  <a:prstClr val="white"/>
                </a:solidFill>
                <a:latin typeface="Chaparral Pro" pitchFamily="18" charset="0"/>
              </a:rPr>
              <a:t>VIRTUAL LIBRARIES/DIRECTORIES/CLEARNING HOUSES</a:t>
            </a:r>
            <a:endParaRPr lang="en-US" sz="1000" dirty="0">
              <a:solidFill>
                <a:prstClr val="white"/>
              </a:solidFill>
              <a:latin typeface="Chaparral Pro" pitchFamily="18" charset="0"/>
            </a:endParaRPr>
          </a:p>
        </p:txBody>
      </p:sp>
      <p:cxnSp>
        <p:nvCxnSpPr>
          <p:cNvPr id="120" name="Straight Connector 119"/>
          <p:cNvCxnSpPr>
            <a:stCxn id="121" idx="1"/>
            <a:endCxn id="5" idx="3"/>
          </p:cNvCxnSpPr>
          <p:nvPr/>
        </p:nvCxnSpPr>
        <p:spPr>
          <a:xfrm flipH="1" flipV="1">
            <a:off x="4884420" y="383455"/>
            <a:ext cx="1008825" cy="19215"/>
          </a:xfrm>
          <a:prstGeom prst="line">
            <a:avLst/>
          </a:prstGeom>
          <a:ln w="38100">
            <a:solidFill>
              <a:schemeClr val="tx1">
                <a:lumMod val="50000"/>
                <a:lumOff val="50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893245" y="279559"/>
            <a:ext cx="1726755" cy="246221"/>
          </a:xfrm>
          <a:prstGeom prst="rect">
            <a:avLst/>
          </a:prstGeom>
          <a:noFill/>
        </p:spPr>
        <p:txBody>
          <a:bodyPr wrap="none" rtlCol="0">
            <a:spAutoFit/>
          </a:bodyPr>
          <a:lstStyle/>
          <a:p>
            <a:pPr algn="ctr"/>
            <a:r>
              <a:rPr lang="en-US" sz="1000" dirty="0" smtClean="0">
                <a:solidFill>
                  <a:prstClr val="white"/>
                </a:solidFill>
                <a:latin typeface="Chaparral Pro" pitchFamily="18" charset="0"/>
              </a:rPr>
              <a:t>INTERNET BASED SOURCES</a:t>
            </a:r>
            <a:endParaRPr lang="en-US" sz="1000" dirty="0">
              <a:solidFill>
                <a:prstClr val="white"/>
              </a:solidFill>
              <a:latin typeface="Chaparral Pro" pitchFamily="18" charset="0"/>
            </a:endParaRPr>
          </a:p>
        </p:txBody>
      </p:sp>
    </p:spTree>
    <p:extLst>
      <p:ext uri="{BB962C8B-B14F-4D97-AF65-F5344CB8AC3E}">
        <p14:creationId xmlns:p14="http://schemas.microsoft.com/office/powerpoint/2010/main" val="3073703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0" y="533400"/>
            <a:ext cx="9144000" cy="5562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ounded Rectangle 16"/>
          <p:cNvSpPr/>
          <p:nvPr/>
        </p:nvSpPr>
        <p:spPr>
          <a:xfrm>
            <a:off x="457200" y="-152400"/>
            <a:ext cx="8229600" cy="5791200"/>
          </a:xfrm>
          <a:prstGeom prst="roundRect">
            <a:avLst>
              <a:gd name="adj" fmla="val 27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itle 1"/>
          <p:cNvSpPr txBox="1">
            <a:spLocks/>
          </p:cNvSpPr>
          <p:nvPr/>
        </p:nvSpPr>
        <p:spPr>
          <a:xfrm>
            <a:off x="1043940" y="5918199"/>
            <a:ext cx="86106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smtClean="0">
                <a:solidFill>
                  <a:srgbClr val="9BBB59">
                    <a:lumMod val="75000"/>
                  </a:srgbClr>
                </a:solidFill>
                <a:latin typeface="Trajan Pro" pitchFamily="18" charset="0"/>
              </a:rPr>
              <a:t>NEW MODEL</a:t>
            </a:r>
            <a:endParaRPr lang="en-US" sz="8000" b="1" strike="sngStrike" dirty="0">
              <a:solidFill>
                <a:srgbClr val="9BBB59">
                  <a:lumMod val="75000"/>
                </a:srgbClr>
              </a:solidFill>
              <a:latin typeface="Trajan Pro" pitchFamily="18" charset="0"/>
            </a:endParaRPr>
          </a:p>
        </p:txBody>
      </p:sp>
      <p:grpSp>
        <p:nvGrpSpPr>
          <p:cNvPr id="20" name="Group 19"/>
          <p:cNvGrpSpPr/>
          <p:nvPr/>
        </p:nvGrpSpPr>
        <p:grpSpPr>
          <a:xfrm>
            <a:off x="1280160" y="702654"/>
            <a:ext cx="6631940" cy="6637946"/>
            <a:chOff x="1737360" y="804254"/>
            <a:chExt cx="5665128" cy="5665126"/>
          </a:xfrm>
        </p:grpSpPr>
        <p:grpSp>
          <p:nvGrpSpPr>
            <p:cNvPr id="72" name="Group 71"/>
            <p:cNvGrpSpPr/>
            <p:nvPr/>
          </p:nvGrpSpPr>
          <p:grpSpPr>
            <a:xfrm>
              <a:off x="1922062" y="1194752"/>
              <a:ext cx="5381493" cy="4546769"/>
              <a:chOff x="1117781" y="228600"/>
              <a:chExt cx="7035814" cy="5944489"/>
            </a:xfrm>
          </p:grpSpPr>
          <p:sp>
            <p:nvSpPr>
              <p:cNvPr id="105" name="Chord 104"/>
              <p:cNvSpPr/>
              <p:nvPr/>
            </p:nvSpPr>
            <p:spPr>
              <a:xfrm rot="5400000">
                <a:off x="1837592" y="686689"/>
                <a:ext cx="5486400" cy="5486400"/>
              </a:xfrm>
              <a:prstGeom prst="chord">
                <a:avLst>
                  <a:gd name="adj1" fmla="val 5389671"/>
                  <a:gd name="adj2" fmla="val 16210777"/>
                </a:avLst>
              </a:prstGeom>
              <a:gradFill flip="none" rotWithShape="1">
                <a:gsLst>
                  <a:gs pos="28700">
                    <a:schemeClr val="tx2"/>
                  </a:gs>
                  <a:gs pos="0">
                    <a:schemeClr val="tx2">
                      <a:lumMod val="5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6" name="Straight Connector 105"/>
              <p:cNvCxnSpPr>
                <a:endCxn id="105" idx="2"/>
              </p:cNvCxnSpPr>
              <p:nvPr/>
            </p:nvCxnSpPr>
            <p:spPr>
              <a:xfrm>
                <a:off x="2362200" y="1219201"/>
                <a:ext cx="2218592" cy="221911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4564380" y="990602"/>
                <a:ext cx="2674621" cy="246766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5" idx="2"/>
              </p:cNvCxnSpPr>
              <p:nvPr/>
            </p:nvCxnSpPr>
            <p:spPr>
              <a:xfrm flipH="1" flipV="1">
                <a:off x="4562462" y="228600"/>
                <a:ext cx="18330" cy="320971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828801" y="1855755"/>
                <a:ext cx="2727959" cy="1588692"/>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105" idx="2"/>
              </p:cNvCxnSpPr>
              <p:nvPr/>
            </p:nvCxnSpPr>
            <p:spPr>
              <a:xfrm>
                <a:off x="2971800" y="685800"/>
                <a:ext cx="1608993" cy="275251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117781" y="2514600"/>
                <a:ext cx="3438979" cy="929847"/>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764002" y="381000"/>
                <a:ext cx="818590" cy="304038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4582592" y="383507"/>
                <a:ext cx="827412" cy="306094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4582592" y="388091"/>
                <a:ext cx="1777177" cy="3056356"/>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4544781" y="1797637"/>
                <a:ext cx="2926667" cy="167449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105" idx="2"/>
              </p:cNvCxnSpPr>
              <p:nvPr/>
            </p:nvCxnSpPr>
            <p:spPr>
              <a:xfrm flipH="1">
                <a:off x="4580792" y="2497773"/>
                <a:ext cx="3572803" cy="94053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2201874" y="1304593"/>
              <a:ext cx="4693550" cy="4692963"/>
              <a:chOff x="2168358" y="1277925"/>
              <a:chExt cx="4693550" cy="4692963"/>
            </a:xfrm>
          </p:grpSpPr>
          <p:sp>
            <p:nvSpPr>
              <p:cNvPr id="73" name="Block Arc 72"/>
              <p:cNvSpPr/>
              <p:nvPr/>
            </p:nvSpPr>
            <p:spPr>
              <a:xfrm>
                <a:off x="2168358" y="1277925"/>
                <a:ext cx="4693550" cy="4692963"/>
              </a:xfrm>
              <a:prstGeom prst="blockArc">
                <a:avLst>
                  <a:gd name="adj1" fmla="val 10800000"/>
                  <a:gd name="adj2" fmla="val 0"/>
                  <a:gd name="adj3" fmla="val 5943"/>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74" name="TextBox 73"/>
              <p:cNvSpPr txBox="1"/>
              <p:nvPr/>
            </p:nvSpPr>
            <p:spPr>
              <a:xfrm rot="4983025">
                <a:off x="2350788" y="1449635"/>
                <a:ext cx="4336270" cy="4336271"/>
              </a:xfrm>
              <a:prstGeom prst="rect">
                <a:avLst/>
              </a:prstGeom>
              <a:noFill/>
            </p:spPr>
            <p:txBody>
              <a:bodyPr wrap="none" rtlCol="0">
                <a:prstTxWarp prst="textCircle">
                  <a:avLst/>
                </a:prstTxWarp>
                <a:spAutoFit/>
              </a:bodyPr>
              <a:lstStyle/>
              <a:p>
                <a:r>
                  <a:rPr lang="en-US" dirty="0" smtClean="0">
                    <a:solidFill>
                      <a:prstClr val="white"/>
                    </a:solidFill>
                    <a:latin typeface="Chaparral Pro" pitchFamily="18" charset="0"/>
                  </a:rPr>
                  <a:t>Genres</a:t>
                </a:r>
                <a:endParaRPr lang="en-US" dirty="0">
                  <a:solidFill>
                    <a:prstClr val="white"/>
                  </a:solidFill>
                  <a:latin typeface="Chaparral Pro" pitchFamily="18" charset="0"/>
                </a:endParaRPr>
              </a:p>
            </p:txBody>
          </p:sp>
        </p:grpSp>
        <p:sp>
          <p:nvSpPr>
            <p:cNvPr id="75" name="Block Arc 74"/>
            <p:cNvSpPr/>
            <p:nvPr/>
          </p:nvSpPr>
          <p:spPr>
            <a:xfrm>
              <a:off x="1737360" y="804254"/>
              <a:ext cx="5665128" cy="5665126"/>
            </a:xfrm>
            <a:prstGeom prst="blockArc">
              <a:avLst>
                <a:gd name="adj1" fmla="val 10778692"/>
                <a:gd name="adj2" fmla="val 19424"/>
                <a:gd name="adj3" fmla="val 461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76" name="TextBox 75"/>
            <p:cNvSpPr txBox="1"/>
            <p:nvPr/>
          </p:nvSpPr>
          <p:spPr>
            <a:xfrm rot="4337813">
              <a:off x="1900554" y="953703"/>
              <a:ext cx="5315427" cy="5315429"/>
            </a:xfrm>
            <a:prstGeom prst="rect">
              <a:avLst/>
            </a:prstGeom>
            <a:noFill/>
          </p:spPr>
          <p:txBody>
            <a:bodyPr wrap="none" rtlCol="0">
              <a:prstTxWarp prst="textCircle">
                <a:avLst/>
              </a:prstTxWarp>
              <a:spAutoFit/>
            </a:bodyPr>
            <a:lstStyle/>
            <a:p>
              <a:r>
                <a:rPr lang="en-US" dirty="0" smtClean="0">
                  <a:solidFill>
                    <a:srgbClr val="8064A2">
                      <a:lumMod val="50000"/>
                    </a:srgbClr>
                  </a:solidFill>
                  <a:latin typeface="Chaparral Pro" pitchFamily="18" charset="0"/>
                </a:rPr>
                <a:t>Formal vs. Informal</a:t>
              </a:r>
              <a:endParaRPr lang="en-US" dirty="0">
                <a:solidFill>
                  <a:srgbClr val="8064A2">
                    <a:lumMod val="50000"/>
                  </a:srgbClr>
                </a:solidFill>
                <a:latin typeface="Chaparral Pro" pitchFamily="18" charset="0"/>
              </a:endParaRPr>
            </a:p>
          </p:txBody>
        </p:sp>
        <p:sp>
          <p:nvSpPr>
            <p:cNvPr id="77" name="Block Arc 76"/>
            <p:cNvSpPr/>
            <p:nvPr/>
          </p:nvSpPr>
          <p:spPr>
            <a:xfrm>
              <a:off x="1970490" y="1048819"/>
              <a:ext cx="5175549" cy="5175548"/>
            </a:xfrm>
            <a:prstGeom prst="blockArc">
              <a:avLst>
                <a:gd name="adj1" fmla="val 10778042"/>
                <a:gd name="adj2" fmla="val 19655"/>
                <a:gd name="adj3" fmla="val 514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78" name="TextBox 77"/>
            <p:cNvSpPr txBox="1"/>
            <p:nvPr/>
          </p:nvSpPr>
          <p:spPr>
            <a:xfrm rot="3916149">
              <a:off x="2125771" y="1204321"/>
              <a:ext cx="4825848" cy="4825850"/>
            </a:xfrm>
            <a:prstGeom prst="rect">
              <a:avLst/>
            </a:prstGeom>
            <a:noFill/>
          </p:spPr>
          <p:txBody>
            <a:bodyPr wrap="none" rtlCol="0">
              <a:prstTxWarp prst="textCircle">
                <a:avLst/>
              </a:prstTxWarp>
              <a:spAutoFit/>
            </a:bodyPr>
            <a:lstStyle/>
            <a:p>
              <a:r>
                <a:rPr lang="en-US" dirty="0" smtClean="0">
                  <a:solidFill>
                    <a:prstClr val="white"/>
                  </a:solidFill>
                  <a:latin typeface="Chaparral Pro" pitchFamily="18" charset="0"/>
                </a:rPr>
                <a:t>Published vs. Unpublished</a:t>
              </a:r>
              <a:endParaRPr lang="en-US" dirty="0">
                <a:solidFill>
                  <a:prstClr val="white"/>
                </a:solidFill>
                <a:latin typeface="Chaparral Pro" pitchFamily="18" charset="0"/>
              </a:endParaRPr>
            </a:p>
          </p:txBody>
        </p:sp>
        <p:sp>
          <p:nvSpPr>
            <p:cNvPr id="79" name="TextBox 78"/>
            <p:cNvSpPr txBox="1"/>
            <p:nvPr/>
          </p:nvSpPr>
          <p:spPr>
            <a:xfrm>
              <a:off x="2507224" y="3274972"/>
              <a:ext cx="595035" cy="307777"/>
            </a:xfrm>
            <a:prstGeom prst="rect">
              <a:avLst/>
            </a:prstGeom>
            <a:noFill/>
          </p:spPr>
          <p:txBody>
            <a:bodyPr wrap="none" rtlCol="0">
              <a:spAutoFit/>
            </a:bodyPr>
            <a:lstStyle/>
            <a:p>
              <a:r>
                <a:rPr lang="en-US" sz="1400" dirty="0" smtClean="0">
                  <a:solidFill>
                    <a:prstClr val="white"/>
                  </a:solidFill>
                  <a:latin typeface="Chaparral Pro" pitchFamily="18" charset="0"/>
                </a:rPr>
                <a:t>Draft</a:t>
              </a:r>
              <a:endParaRPr lang="en-US" sz="1400" dirty="0">
                <a:solidFill>
                  <a:prstClr val="white"/>
                </a:solidFill>
                <a:latin typeface="Chaparral Pro" pitchFamily="18" charset="0"/>
              </a:endParaRPr>
            </a:p>
          </p:txBody>
        </p:sp>
        <p:sp>
          <p:nvSpPr>
            <p:cNvPr id="80" name="TextBox 79"/>
            <p:cNvSpPr txBox="1"/>
            <p:nvPr/>
          </p:nvSpPr>
          <p:spPr>
            <a:xfrm rot="967125">
              <a:off x="2629506" y="2823905"/>
              <a:ext cx="697627" cy="307777"/>
            </a:xfrm>
            <a:prstGeom prst="rect">
              <a:avLst/>
            </a:prstGeom>
            <a:noFill/>
          </p:spPr>
          <p:txBody>
            <a:bodyPr wrap="none" rtlCol="0">
              <a:spAutoFit/>
            </a:bodyPr>
            <a:lstStyle/>
            <a:p>
              <a:r>
                <a:rPr lang="en-US" sz="1400" dirty="0" smtClean="0">
                  <a:solidFill>
                    <a:prstClr val="white"/>
                  </a:solidFill>
                  <a:latin typeface="Chaparral Pro" pitchFamily="18" charset="0"/>
                </a:rPr>
                <a:t>Report</a:t>
              </a:r>
              <a:endParaRPr lang="en-US" sz="1400" dirty="0">
                <a:solidFill>
                  <a:prstClr val="white"/>
                </a:solidFill>
                <a:latin typeface="Chaparral Pro" pitchFamily="18" charset="0"/>
              </a:endParaRPr>
            </a:p>
          </p:txBody>
        </p:sp>
        <p:sp>
          <p:nvSpPr>
            <p:cNvPr id="81" name="TextBox 80"/>
            <p:cNvSpPr txBox="1"/>
            <p:nvPr/>
          </p:nvSpPr>
          <p:spPr>
            <a:xfrm rot="2187993">
              <a:off x="2821049" y="2559457"/>
              <a:ext cx="1043876" cy="307777"/>
            </a:xfrm>
            <a:prstGeom prst="rect">
              <a:avLst/>
            </a:prstGeom>
            <a:noFill/>
          </p:spPr>
          <p:txBody>
            <a:bodyPr wrap="none" rtlCol="0">
              <a:spAutoFit/>
            </a:bodyPr>
            <a:lstStyle/>
            <a:p>
              <a:r>
                <a:rPr lang="en-US" sz="1400" dirty="0" smtClean="0">
                  <a:solidFill>
                    <a:prstClr val="white"/>
                  </a:solidFill>
                  <a:latin typeface="Chaparral Pro" pitchFamily="18" charset="0"/>
                </a:rPr>
                <a:t>Conf. paper</a:t>
              </a:r>
              <a:endParaRPr lang="en-US" sz="1400" dirty="0">
                <a:solidFill>
                  <a:prstClr val="white"/>
                </a:solidFill>
                <a:latin typeface="Chaparral Pro" pitchFamily="18" charset="0"/>
              </a:endParaRPr>
            </a:p>
          </p:txBody>
        </p:sp>
        <p:sp>
          <p:nvSpPr>
            <p:cNvPr id="82" name="TextBox 81"/>
            <p:cNvSpPr txBox="1"/>
            <p:nvPr/>
          </p:nvSpPr>
          <p:spPr>
            <a:xfrm rot="3028646">
              <a:off x="3177587" y="2129428"/>
              <a:ext cx="671979" cy="307777"/>
            </a:xfrm>
            <a:prstGeom prst="rect">
              <a:avLst/>
            </a:prstGeom>
            <a:noFill/>
          </p:spPr>
          <p:txBody>
            <a:bodyPr wrap="none" rtlCol="0">
              <a:spAutoFit/>
            </a:bodyPr>
            <a:lstStyle/>
            <a:p>
              <a:r>
                <a:rPr lang="en-US" sz="1400" dirty="0" smtClean="0">
                  <a:solidFill>
                    <a:prstClr val="white"/>
                  </a:solidFill>
                  <a:latin typeface="Chaparral Pro" pitchFamily="18" charset="0"/>
                </a:rPr>
                <a:t>Article</a:t>
              </a:r>
              <a:endParaRPr lang="en-US" sz="1400" dirty="0">
                <a:solidFill>
                  <a:prstClr val="white"/>
                </a:solidFill>
                <a:latin typeface="Chaparral Pro" pitchFamily="18" charset="0"/>
              </a:endParaRPr>
            </a:p>
          </p:txBody>
        </p:sp>
        <p:sp>
          <p:nvSpPr>
            <p:cNvPr id="83" name="TextBox 82"/>
            <p:cNvSpPr txBox="1"/>
            <p:nvPr/>
          </p:nvSpPr>
          <p:spPr>
            <a:xfrm rot="4097645">
              <a:off x="3542149" y="1920370"/>
              <a:ext cx="710451" cy="307777"/>
            </a:xfrm>
            <a:prstGeom prst="rect">
              <a:avLst/>
            </a:prstGeom>
            <a:noFill/>
          </p:spPr>
          <p:txBody>
            <a:bodyPr wrap="none" rtlCol="0">
              <a:spAutoFit/>
            </a:bodyPr>
            <a:lstStyle/>
            <a:p>
              <a:r>
                <a:rPr lang="en-US" sz="1400" dirty="0" smtClean="0">
                  <a:solidFill>
                    <a:prstClr val="white"/>
                  </a:solidFill>
                  <a:latin typeface="Chaparral Pro" pitchFamily="18" charset="0"/>
                </a:rPr>
                <a:t>Review</a:t>
              </a:r>
              <a:endParaRPr lang="en-US" sz="1400" dirty="0">
                <a:solidFill>
                  <a:prstClr val="white"/>
                </a:solidFill>
                <a:latin typeface="Chaparral Pro" pitchFamily="18" charset="0"/>
              </a:endParaRPr>
            </a:p>
          </p:txBody>
        </p:sp>
        <p:sp>
          <p:nvSpPr>
            <p:cNvPr id="84" name="TextBox 83"/>
            <p:cNvSpPr txBox="1"/>
            <p:nvPr/>
          </p:nvSpPr>
          <p:spPr>
            <a:xfrm rot="4934320">
              <a:off x="4075928" y="1732531"/>
              <a:ext cx="562270" cy="307777"/>
            </a:xfrm>
            <a:prstGeom prst="rect">
              <a:avLst/>
            </a:prstGeom>
            <a:noFill/>
          </p:spPr>
          <p:txBody>
            <a:bodyPr wrap="none" rtlCol="0">
              <a:spAutoFit/>
            </a:bodyPr>
            <a:lstStyle/>
            <a:p>
              <a:r>
                <a:rPr lang="en-US" sz="1400" dirty="0" smtClean="0">
                  <a:solidFill>
                    <a:prstClr val="white"/>
                  </a:solidFill>
                  <a:latin typeface="Chaparral Pro" pitchFamily="18" charset="0"/>
                </a:rPr>
                <a:t>Book</a:t>
              </a:r>
              <a:endParaRPr lang="en-US" sz="1400" dirty="0">
                <a:solidFill>
                  <a:prstClr val="white"/>
                </a:solidFill>
                <a:latin typeface="Chaparral Pro" pitchFamily="18" charset="0"/>
              </a:endParaRPr>
            </a:p>
          </p:txBody>
        </p:sp>
        <p:sp>
          <p:nvSpPr>
            <p:cNvPr id="85" name="TextBox 84"/>
            <p:cNvSpPr txBox="1"/>
            <p:nvPr/>
          </p:nvSpPr>
          <p:spPr>
            <a:xfrm>
              <a:off x="5946484" y="3280246"/>
              <a:ext cx="646331" cy="307777"/>
            </a:xfrm>
            <a:prstGeom prst="rect">
              <a:avLst/>
            </a:prstGeom>
            <a:noFill/>
          </p:spPr>
          <p:txBody>
            <a:bodyPr wrap="none" rtlCol="0">
              <a:spAutoFit/>
            </a:bodyPr>
            <a:lstStyle/>
            <a:p>
              <a:r>
                <a:rPr lang="en-US" sz="1400" dirty="0" smtClean="0">
                  <a:solidFill>
                    <a:srgbClr val="4F81BD">
                      <a:lumMod val="50000"/>
                    </a:srgbClr>
                  </a:solidFill>
                  <a:latin typeface="Chaparral Pro" pitchFamily="18" charset="0"/>
                </a:rPr>
                <a:t>Tweet</a:t>
              </a:r>
              <a:endParaRPr lang="en-US" sz="1400" dirty="0">
                <a:solidFill>
                  <a:srgbClr val="4F81BD">
                    <a:lumMod val="50000"/>
                  </a:srgbClr>
                </a:solidFill>
                <a:latin typeface="Chaparral Pro" pitchFamily="18" charset="0"/>
              </a:endParaRPr>
            </a:p>
          </p:txBody>
        </p:sp>
        <p:sp>
          <p:nvSpPr>
            <p:cNvPr id="86" name="TextBox 85"/>
            <p:cNvSpPr txBox="1"/>
            <p:nvPr/>
          </p:nvSpPr>
          <p:spPr>
            <a:xfrm rot="20483098">
              <a:off x="5870106" y="2836986"/>
              <a:ext cx="620683" cy="307777"/>
            </a:xfrm>
            <a:prstGeom prst="rect">
              <a:avLst/>
            </a:prstGeom>
            <a:noFill/>
          </p:spPr>
          <p:txBody>
            <a:bodyPr wrap="none" rtlCol="0">
              <a:spAutoFit/>
            </a:bodyPr>
            <a:lstStyle/>
            <a:p>
              <a:pPr algn="r"/>
              <a:r>
                <a:rPr lang="en-US" sz="1400" dirty="0" smtClean="0">
                  <a:solidFill>
                    <a:srgbClr val="4F81BD">
                      <a:lumMod val="50000"/>
                    </a:srgbClr>
                  </a:solidFill>
                  <a:latin typeface="Chaparral Pro" pitchFamily="18" charset="0"/>
                </a:rPr>
                <a:t>Email</a:t>
              </a:r>
              <a:endParaRPr lang="en-US" sz="1400" dirty="0">
                <a:solidFill>
                  <a:srgbClr val="4F81BD">
                    <a:lumMod val="50000"/>
                  </a:srgbClr>
                </a:solidFill>
                <a:latin typeface="Chaparral Pro" pitchFamily="18" charset="0"/>
              </a:endParaRPr>
            </a:p>
          </p:txBody>
        </p:sp>
        <p:sp>
          <p:nvSpPr>
            <p:cNvPr id="87" name="TextBox 86"/>
            <p:cNvSpPr txBox="1"/>
            <p:nvPr/>
          </p:nvSpPr>
          <p:spPr>
            <a:xfrm rot="19458996">
              <a:off x="5761137" y="2458090"/>
              <a:ext cx="518091" cy="307777"/>
            </a:xfrm>
            <a:prstGeom prst="rect">
              <a:avLst/>
            </a:prstGeom>
            <a:noFill/>
          </p:spPr>
          <p:txBody>
            <a:bodyPr wrap="none" rtlCol="0">
              <a:spAutoFit/>
            </a:bodyPr>
            <a:lstStyle/>
            <a:p>
              <a:pPr algn="r"/>
              <a:r>
                <a:rPr lang="en-US" sz="1400" dirty="0" smtClean="0">
                  <a:solidFill>
                    <a:srgbClr val="4F81BD">
                      <a:lumMod val="50000"/>
                    </a:srgbClr>
                  </a:solidFill>
                  <a:latin typeface="Chaparral Pro" pitchFamily="18" charset="0"/>
                </a:rPr>
                <a:t>Blog</a:t>
              </a:r>
              <a:endParaRPr lang="en-US" sz="1400" dirty="0">
                <a:solidFill>
                  <a:srgbClr val="4F81BD">
                    <a:lumMod val="50000"/>
                  </a:srgbClr>
                </a:solidFill>
                <a:latin typeface="Chaparral Pro" pitchFamily="18" charset="0"/>
              </a:endParaRPr>
            </a:p>
          </p:txBody>
        </p:sp>
        <p:sp>
          <p:nvSpPr>
            <p:cNvPr id="88" name="TextBox 87"/>
            <p:cNvSpPr txBox="1"/>
            <p:nvPr/>
          </p:nvSpPr>
          <p:spPr>
            <a:xfrm rot="18671632">
              <a:off x="5123414" y="2265177"/>
              <a:ext cx="924869" cy="307777"/>
            </a:xfrm>
            <a:prstGeom prst="rect">
              <a:avLst/>
            </a:prstGeom>
            <a:noFill/>
          </p:spPr>
          <p:txBody>
            <a:bodyPr wrap="none" rtlCol="0">
              <a:spAutoFit/>
            </a:bodyPr>
            <a:lstStyle/>
            <a:p>
              <a:pPr algn="r"/>
              <a:r>
                <a:rPr lang="en-US" sz="1400" dirty="0" smtClean="0">
                  <a:solidFill>
                    <a:srgbClr val="4F81BD">
                      <a:lumMod val="50000"/>
                    </a:srgbClr>
                  </a:solidFill>
                  <a:latin typeface="Chaparral Pro" pitchFamily="18" charset="0"/>
                </a:rPr>
                <a:t>Slideshow</a:t>
              </a:r>
              <a:endParaRPr lang="en-US" sz="1400" dirty="0">
                <a:solidFill>
                  <a:srgbClr val="4F81BD">
                    <a:lumMod val="50000"/>
                  </a:srgbClr>
                </a:solidFill>
                <a:latin typeface="Chaparral Pro" pitchFamily="18" charset="0"/>
              </a:endParaRPr>
            </a:p>
          </p:txBody>
        </p:sp>
        <p:sp>
          <p:nvSpPr>
            <p:cNvPr id="89" name="TextBox 88"/>
            <p:cNvSpPr txBox="1"/>
            <p:nvPr/>
          </p:nvSpPr>
          <p:spPr>
            <a:xfrm rot="17555950">
              <a:off x="4643159" y="2081999"/>
              <a:ext cx="1043876" cy="307777"/>
            </a:xfrm>
            <a:prstGeom prst="rect">
              <a:avLst/>
            </a:prstGeom>
            <a:noFill/>
          </p:spPr>
          <p:txBody>
            <a:bodyPr wrap="none" rtlCol="0">
              <a:spAutoFit/>
            </a:bodyPr>
            <a:lstStyle/>
            <a:p>
              <a:pPr algn="r"/>
              <a:r>
                <a:rPr lang="en-US" sz="1400" dirty="0" smtClean="0">
                  <a:solidFill>
                    <a:srgbClr val="4F81BD">
                      <a:lumMod val="50000"/>
                    </a:srgbClr>
                  </a:solidFill>
                  <a:latin typeface="Chaparral Pro" pitchFamily="18" charset="0"/>
                </a:rPr>
                <a:t>Multimedia</a:t>
              </a:r>
              <a:endParaRPr lang="en-US" sz="1400" dirty="0">
                <a:solidFill>
                  <a:srgbClr val="4F81BD">
                    <a:lumMod val="50000"/>
                  </a:srgbClr>
                </a:solidFill>
                <a:latin typeface="Chaparral Pro" pitchFamily="18" charset="0"/>
              </a:endParaRPr>
            </a:p>
          </p:txBody>
        </p:sp>
        <p:sp>
          <p:nvSpPr>
            <p:cNvPr id="90" name="TextBox 89"/>
            <p:cNvSpPr txBox="1"/>
            <p:nvPr/>
          </p:nvSpPr>
          <p:spPr>
            <a:xfrm rot="16697187">
              <a:off x="4270984" y="1979756"/>
              <a:ext cx="1037642" cy="307777"/>
            </a:xfrm>
            <a:prstGeom prst="rect">
              <a:avLst/>
            </a:prstGeom>
            <a:noFill/>
          </p:spPr>
          <p:txBody>
            <a:bodyPr wrap="none" rtlCol="0">
              <a:spAutoFit/>
            </a:bodyPr>
            <a:lstStyle/>
            <a:p>
              <a:pPr algn="r"/>
              <a:r>
                <a:rPr lang="en-US" sz="1400" dirty="0" smtClean="0">
                  <a:solidFill>
                    <a:srgbClr val="4F81BD">
                      <a:lumMod val="50000"/>
                    </a:srgbClr>
                  </a:solidFill>
                  <a:latin typeface="Chaparral Pro" pitchFamily="18" charset="0"/>
                </a:rPr>
                <a:t>Curated DB</a:t>
              </a:r>
              <a:endParaRPr lang="en-US" sz="1400" dirty="0">
                <a:solidFill>
                  <a:srgbClr val="4F81BD">
                    <a:lumMod val="50000"/>
                  </a:srgbClr>
                </a:solidFill>
                <a:latin typeface="Chaparral Pro" pitchFamily="18" charset="0"/>
              </a:endParaRPr>
            </a:p>
          </p:txBody>
        </p:sp>
        <p:sp>
          <p:nvSpPr>
            <p:cNvPr id="91" name="Oval 90"/>
            <p:cNvSpPr/>
            <p:nvPr/>
          </p:nvSpPr>
          <p:spPr>
            <a:xfrm>
              <a:off x="3538220" y="2739378"/>
              <a:ext cx="2049780" cy="2049780"/>
            </a:xfrm>
            <a:prstGeom prst="ellipse">
              <a:avLst/>
            </a:prstGeom>
            <a:gradFill flip="none" rotWithShape="1">
              <a:gsLst>
                <a:gs pos="0">
                  <a:srgbClr val="B4DF29"/>
                </a:gs>
                <a:gs pos="100000">
                  <a:schemeClr val="accent3">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Oval 54"/>
            <p:cNvSpPr/>
            <p:nvPr/>
          </p:nvSpPr>
          <p:spPr>
            <a:xfrm>
              <a:off x="3820788" y="3009900"/>
              <a:ext cx="1508760" cy="1508760"/>
            </a:xfrm>
            <a:prstGeom prst="ellipse">
              <a:avLst/>
            </a:prstGeom>
            <a:gradFill flip="none" rotWithShape="1">
              <a:gsLst>
                <a:gs pos="0">
                  <a:srgbClr val="FFFF00"/>
                </a:gs>
                <a:gs pos="100000">
                  <a:srgbClr val="FF66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Box 55"/>
            <p:cNvSpPr txBox="1"/>
            <p:nvPr/>
          </p:nvSpPr>
          <p:spPr>
            <a:xfrm rot="5400000">
              <a:off x="3659134" y="2884438"/>
              <a:ext cx="1824094" cy="1830436"/>
            </a:xfrm>
            <a:prstGeom prst="rect">
              <a:avLst/>
            </a:prstGeom>
            <a:noFill/>
          </p:spPr>
          <p:txBody>
            <a:bodyPr wrap="none" rtlCol="0">
              <a:prstTxWarp prst="textCircle">
                <a:avLst>
                  <a:gd name="adj" fmla="val 9210172"/>
                </a:avLst>
              </a:prstTxWarp>
              <a:spAutoFit/>
            </a:bodyPr>
            <a:lstStyle/>
            <a:p>
              <a:r>
                <a:rPr lang="en-US" dirty="0" smtClean="0">
                  <a:solidFill>
                    <a:srgbClr val="9BBB59">
                      <a:lumMod val="50000"/>
                    </a:srgbClr>
                  </a:solidFill>
                  <a:latin typeface="Chaparral Pro" pitchFamily="18" charset="0"/>
                </a:rPr>
                <a:t>Production</a:t>
              </a:r>
              <a:endParaRPr lang="en-US" dirty="0">
                <a:solidFill>
                  <a:srgbClr val="9BBB59">
                    <a:lumMod val="50000"/>
                  </a:srgbClr>
                </a:solidFill>
                <a:latin typeface="Chaparral Pro" pitchFamily="18" charset="0"/>
              </a:endParaRPr>
            </a:p>
          </p:txBody>
        </p:sp>
        <p:sp>
          <p:nvSpPr>
            <p:cNvPr id="57" name="TextBox 56"/>
            <p:cNvSpPr txBox="1"/>
            <p:nvPr/>
          </p:nvSpPr>
          <p:spPr>
            <a:xfrm rot="13256000">
              <a:off x="3647455" y="2830748"/>
              <a:ext cx="1825747" cy="1828780"/>
            </a:xfrm>
            <a:prstGeom prst="rect">
              <a:avLst/>
            </a:prstGeom>
            <a:noFill/>
          </p:spPr>
          <p:txBody>
            <a:bodyPr wrap="none" rtlCol="0">
              <a:prstTxWarp prst="textArchDown">
                <a:avLst>
                  <a:gd name="adj" fmla="val 16482308"/>
                </a:avLst>
              </a:prstTxWarp>
              <a:spAutoFit/>
            </a:bodyPr>
            <a:lstStyle/>
            <a:p>
              <a:r>
                <a:rPr lang="en-US" dirty="0" smtClean="0">
                  <a:solidFill>
                    <a:srgbClr val="9BBB59">
                      <a:lumMod val="40000"/>
                      <a:lumOff val="60000"/>
                    </a:srgbClr>
                  </a:solidFill>
                  <a:latin typeface="Chaparral Pro" pitchFamily="18" charset="0"/>
                </a:rPr>
                <a:t>Dissemination</a:t>
              </a:r>
              <a:endParaRPr lang="en-US" dirty="0">
                <a:solidFill>
                  <a:srgbClr val="9BBB59">
                    <a:lumMod val="40000"/>
                    <a:lumOff val="60000"/>
                  </a:srgbClr>
                </a:solidFill>
                <a:latin typeface="Chaparral Pro" pitchFamily="18" charset="0"/>
              </a:endParaRPr>
            </a:p>
          </p:txBody>
        </p:sp>
        <p:grpSp>
          <p:nvGrpSpPr>
            <p:cNvPr id="19" name="Group 18"/>
            <p:cNvGrpSpPr/>
            <p:nvPr/>
          </p:nvGrpSpPr>
          <p:grpSpPr>
            <a:xfrm>
              <a:off x="3585264" y="3689179"/>
              <a:ext cx="195580" cy="259080"/>
              <a:chOff x="3585264" y="3689179"/>
              <a:chExt cx="195580" cy="259080"/>
            </a:xfrm>
          </p:grpSpPr>
          <p:sp>
            <p:nvSpPr>
              <p:cNvPr id="14" name="Half Frame 13"/>
              <p:cNvSpPr/>
              <p:nvPr/>
            </p:nvSpPr>
            <p:spPr>
              <a:xfrm rot="2700000">
                <a:off x="3585264" y="3689179"/>
                <a:ext cx="182880" cy="182880"/>
              </a:xfrm>
              <a:prstGeom prst="halfFrame">
                <a:avLst>
                  <a:gd name="adj1" fmla="val 11382"/>
                  <a:gd name="adj2" fmla="val 13821"/>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71" name="Half Frame 70"/>
              <p:cNvSpPr/>
              <p:nvPr/>
            </p:nvSpPr>
            <p:spPr>
              <a:xfrm rot="2700000">
                <a:off x="3597964" y="3765379"/>
                <a:ext cx="182880" cy="182880"/>
              </a:xfrm>
              <a:prstGeom prst="halfFrame">
                <a:avLst>
                  <a:gd name="adj1" fmla="val 11382"/>
                  <a:gd name="adj2" fmla="val 13821"/>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grpSp>
          <p:nvGrpSpPr>
            <p:cNvPr id="92" name="Group 91"/>
            <p:cNvGrpSpPr/>
            <p:nvPr/>
          </p:nvGrpSpPr>
          <p:grpSpPr>
            <a:xfrm flipV="1">
              <a:off x="5337864" y="3562179"/>
              <a:ext cx="195580" cy="259080"/>
              <a:chOff x="3585264" y="3689179"/>
              <a:chExt cx="195580" cy="259080"/>
            </a:xfrm>
          </p:grpSpPr>
          <p:sp>
            <p:nvSpPr>
              <p:cNvPr id="97" name="Half Frame 96"/>
              <p:cNvSpPr/>
              <p:nvPr/>
            </p:nvSpPr>
            <p:spPr>
              <a:xfrm rot="2700000">
                <a:off x="3585264" y="3689179"/>
                <a:ext cx="182880" cy="182880"/>
              </a:xfrm>
              <a:prstGeom prst="halfFrame">
                <a:avLst>
                  <a:gd name="adj1" fmla="val 11382"/>
                  <a:gd name="adj2" fmla="val 13821"/>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117" name="Half Frame 116"/>
              <p:cNvSpPr/>
              <p:nvPr/>
            </p:nvSpPr>
            <p:spPr>
              <a:xfrm rot="2700000">
                <a:off x="3597964" y="3765379"/>
                <a:ext cx="182880" cy="182880"/>
              </a:xfrm>
              <a:prstGeom prst="halfFrame">
                <a:avLst>
                  <a:gd name="adj1" fmla="val 11382"/>
                  <a:gd name="adj2" fmla="val 13821"/>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grpSp>
        <p:sp>
          <p:nvSpPr>
            <p:cNvPr id="96" name="TextBox 95"/>
            <p:cNvSpPr txBox="1"/>
            <p:nvPr/>
          </p:nvSpPr>
          <p:spPr>
            <a:xfrm>
              <a:off x="4227809" y="3134967"/>
              <a:ext cx="639744" cy="262671"/>
            </a:xfrm>
            <a:prstGeom prst="rect">
              <a:avLst/>
            </a:prstGeom>
            <a:noFill/>
          </p:spPr>
          <p:txBody>
            <a:bodyPr wrap="none" rtlCol="0">
              <a:spAutoFit/>
            </a:bodyPr>
            <a:lstStyle/>
            <a:p>
              <a:pPr algn="ctr"/>
              <a:r>
                <a:rPr lang="en-US" sz="1400" dirty="0" smtClean="0">
                  <a:solidFill>
                    <a:prstClr val="black">
                      <a:lumMod val="65000"/>
                      <a:lumOff val="35000"/>
                    </a:prstClr>
                  </a:solidFill>
                  <a:latin typeface="Chaparral Pro" pitchFamily="18" charset="0"/>
                </a:rPr>
                <a:t>Creator</a:t>
              </a:r>
              <a:endParaRPr lang="en-US" sz="1400" dirty="0">
                <a:solidFill>
                  <a:prstClr val="black">
                    <a:lumMod val="65000"/>
                    <a:lumOff val="35000"/>
                  </a:prstClr>
                </a:solidFill>
                <a:latin typeface="Chaparral Pro" pitchFamily="18" charset="0"/>
              </a:endParaRPr>
            </a:p>
          </p:txBody>
        </p:sp>
        <p:sp>
          <p:nvSpPr>
            <p:cNvPr id="98" name="TextBox 97"/>
            <p:cNvSpPr txBox="1"/>
            <p:nvPr/>
          </p:nvSpPr>
          <p:spPr>
            <a:xfrm>
              <a:off x="4145478" y="4102340"/>
              <a:ext cx="815016" cy="262671"/>
            </a:xfrm>
            <a:prstGeom prst="rect">
              <a:avLst/>
            </a:prstGeom>
            <a:noFill/>
          </p:spPr>
          <p:txBody>
            <a:bodyPr wrap="none" rtlCol="0">
              <a:spAutoFit/>
            </a:bodyPr>
            <a:lstStyle/>
            <a:p>
              <a:pPr algn="ctr"/>
              <a:r>
                <a:rPr lang="en-US" sz="1400" dirty="0" smtClean="0">
                  <a:solidFill>
                    <a:srgbClr val="595959"/>
                  </a:solidFill>
                  <a:latin typeface="Chaparral Pro" pitchFamily="18" charset="0"/>
                </a:rPr>
                <a:t>Consumer</a:t>
              </a:r>
              <a:endParaRPr lang="en-US" sz="1400" dirty="0">
                <a:solidFill>
                  <a:srgbClr val="595959"/>
                </a:solidFill>
                <a:latin typeface="Chaparral Pro" pitchFamily="18" charset="0"/>
              </a:endParaRPr>
            </a:p>
          </p:txBody>
        </p:sp>
        <p:sp>
          <p:nvSpPr>
            <p:cNvPr id="136" name="Left-Right Arrow 135"/>
            <p:cNvSpPr/>
            <p:nvPr/>
          </p:nvSpPr>
          <p:spPr>
            <a:xfrm rot="5400000">
              <a:off x="4154107" y="3562813"/>
              <a:ext cx="774656" cy="424133"/>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TextBox 93"/>
            <p:cNvSpPr txBox="1"/>
            <p:nvPr/>
          </p:nvSpPr>
          <p:spPr>
            <a:xfrm>
              <a:off x="4090680" y="3582410"/>
              <a:ext cx="957426" cy="315205"/>
            </a:xfrm>
            <a:prstGeom prst="rect">
              <a:avLst/>
            </a:prstGeom>
            <a:noFill/>
          </p:spPr>
          <p:txBody>
            <a:bodyPr wrap="none" rtlCol="0">
              <a:spAutoFit/>
            </a:bodyPr>
            <a:lstStyle/>
            <a:p>
              <a:pPr algn="ctr"/>
              <a:r>
                <a:rPr lang="en-US" dirty="0" err="1" smtClean="0">
                  <a:solidFill>
                    <a:prstClr val="black"/>
                  </a:solidFill>
                  <a:latin typeface="Chaparral Pro" pitchFamily="18" charset="0"/>
                </a:rPr>
                <a:t>Prosumer</a:t>
              </a:r>
              <a:endParaRPr lang="en-US" dirty="0">
                <a:solidFill>
                  <a:prstClr val="black"/>
                </a:solidFill>
                <a:latin typeface="Chaparral Pro" pitchFamily="18" charset="0"/>
              </a:endParaRPr>
            </a:p>
          </p:txBody>
        </p:sp>
      </p:grpSp>
    </p:spTree>
    <p:extLst>
      <p:ext uri="{BB962C8B-B14F-4D97-AF65-F5344CB8AC3E}">
        <p14:creationId xmlns:p14="http://schemas.microsoft.com/office/powerpoint/2010/main" val="1518592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SixWordPeerReview</a:t>
            </a:r>
            <a:endParaRPr lang="en-US" dirty="0"/>
          </a:p>
        </p:txBody>
      </p:sp>
      <p:sp>
        <p:nvSpPr>
          <p:cNvPr id="3" name="Content Placeholder 2"/>
          <p:cNvSpPr>
            <a:spLocks noGrp="1"/>
          </p:cNvSpPr>
          <p:nvPr>
            <p:ph idx="1"/>
          </p:nvPr>
        </p:nvSpPr>
        <p:spPr/>
        <p:txBody>
          <a:bodyPr>
            <a:noAutofit/>
          </a:bodyPr>
          <a:lstStyle/>
          <a:p>
            <a:r>
              <a:rPr lang="en-US" sz="2800" dirty="0" smtClean="0"/>
              <a:t>Your bibliography is a giant </a:t>
            </a:r>
            <a:r>
              <a:rPr lang="en-US" sz="2800" dirty="0" err="1" smtClean="0"/>
              <a:t>selfie</a:t>
            </a:r>
            <a:endParaRPr lang="en-US" sz="2800" dirty="0" smtClean="0"/>
          </a:p>
          <a:p>
            <a:r>
              <a:rPr lang="en-US" sz="2800" dirty="0" smtClean="0"/>
              <a:t>I don’t get paid for this</a:t>
            </a:r>
          </a:p>
          <a:p>
            <a:r>
              <a:rPr lang="en-US" sz="2800" dirty="0" smtClean="0"/>
              <a:t>Too much data, too little evidence</a:t>
            </a:r>
          </a:p>
          <a:p>
            <a:r>
              <a:rPr lang="en-US" sz="2800" dirty="0" smtClean="0"/>
              <a:t>How could you not cite Wellman? [tweeted by Wellman]</a:t>
            </a:r>
          </a:p>
          <a:p>
            <a:r>
              <a:rPr lang="en-US" sz="2800" dirty="0" smtClean="0"/>
              <a:t>Have you tried a linear regression?</a:t>
            </a:r>
          </a:p>
          <a:p>
            <a:r>
              <a:rPr lang="en-US" sz="2800" dirty="0" smtClean="0"/>
              <a:t>Taking my time. Love, your Competitor</a:t>
            </a:r>
          </a:p>
          <a:p>
            <a:r>
              <a:rPr lang="en-US" sz="2800" dirty="0" smtClean="0"/>
              <a:t>Contradicts my findings. Can’t be true.</a:t>
            </a:r>
          </a:p>
          <a:p>
            <a:r>
              <a:rPr lang="en-US" sz="2800" dirty="0" smtClean="0"/>
              <a:t>I thought of this in 1973</a:t>
            </a:r>
          </a:p>
          <a:p>
            <a:r>
              <a:rPr lang="en-US" sz="2800" dirty="0" smtClean="0"/>
              <a:t>Please do more experiments for me</a:t>
            </a:r>
          </a:p>
        </p:txBody>
      </p:sp>
    </p:spTree>
    <p:extLst>
      <p:ext uri="{BB962C8B-B14F-4D97-AF65-F5344CB8AC3E}">
        <p14:creationId xmlns:p14="http://schemas.microsoft.com/office/powerpoint/2010/main" val="938656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4480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a:t>
            </a:r>
            <a:r>
              <a:rPr lang="en-US" i="1" dirty="0" smtClean="0"/>
              <a:t>Nature Materials </a:t>
            </a:r>
            <a:r>
              <a:rPr lang="en-US" dirty="0" smtClean="0"/>
              <a:t>(2010)</a:t>
            </a:r>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t>“Two years on since the publication of </a:t>
            </a:r>
            <a:r>
              <a:rPr lang="en-US" sz="3200" dirty="0" err="1" smtClean="0"/>
              <a:t>altmetrics</a:t>
            </a:r>
            <a:r>
              <a:rPr lang="en-US" sz="3200" dirty="0" smtClean="0"/>
              <a:t> manifesto, </a:t>
            </a:r>
            <a:r>
              <a:rPr lang="en-US" sz="3200" dirty="0" smtClean="0">
                <a:solidFill>
                  <a:schemeClr val="tx2"/>
                </a:solidFill>
              </a:rPr>
              <a:t>little has changed in academia</a:t>
            </a:r>
            <a:r>
              <a:rPr lang="en-US" sz="3200" dirty="0" smtClean="0"/>
              <a:t>. Social media has not been taken up as an integral part of the academic measurement of scientific achievement. There seems to be a lot of </a:t>
            </a:r>
            <a:r>
              <a:rPr lang="en-US" sz="3200" dirty="0" smtClean="0">
                <a:solidFill>
                  <a:schemeClr val="tx2"/>
                </a:solidFill>
              </a:rPr>
              <a:t>skepticism concerning its real value</a:t>
            </a:r>
            <a:r>
              <a:rPr lang="en-US" sz="3200" dirty="0" smtClean="0"/>
              <a:t>. Resistance to such change is rooted in that these new evaluation methods have </a:t>
            </a:r>
            <a:r>
              <a:rPr lang="en-US" sz="3200" dirty="0" smtClean="0">
                <a:solidFill>
                  <a:schemeClr val="tx2"/>
                </a:solidFill>
              </a:rPr>
              <a:t>not sufficiently been validated </a:t>
            </a:r>
            <a:r>
              <a:rPr lang="en-US" sz="3200" dirty="0" smtClean="0"/>
              <a:t>to be ready for adoption.”</a:t>
            </a:r>
            <a:endParaRPr lang="en-US" sz="3200" dirty="0"/>
          </a:p>
        </p:txBody>
      </p:sp>
    </p:spTree>
    <p:extLst>
      <p:ext uri="{BB962C8B-B14F-4D97-AF65-F5344CB8AC3E}">
        <p14:creationId xmlns:p14="http://schemas.microsoft.com/office/powerpoint/2010/main" val="357448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Mendeley</a:t>
            </a:r>
            <a:r>
              <a:rPr lang="en-US" dirty="0" smtClean="0"/>
              <a:t> Institutional Edition</a:t>
            </a:r>
            <a:endParaRPr lang="en-US"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93345" y="1676400"/>
            <a:ext cx="8722055" cy="3948138"/>
          </a:xfrm>
        </p:spPr>
      </p:pic>
    </p:spTree>
    <p:extLst>
      <p:ext uri="{BB962C8B-B14F-4D97-AF65-F5344CB8AC3E}">
        <p14:creationId xmlns:p14="http://schemas.microsoft.com/office/powerpoint/2010/main" val="2855141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Academic Search</a:t>
            </a:r>
            <a:endParaRPr lang="en-US"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828800" y="1524000"/>
            <a:ext cx="5406541" cy="5181600"/>
          </a:xfrm>
        </p:spPr>
      </p:pic>
      <p:cxnSp>
        <p:nvCxnSpPr>
          <p:cNvPr id="6" name="Straight Arrow Connector 5"/>
          <p:cNvCxnSpPr/>
          <p:nvPr/>
        </p:nvCxnSpPr>
        <p:spPr>
          <a:xfrm>
            <a:off x="1143000" y="4114800"/>
            <a:ext cx="914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H="1">
            <a:off x="4572000" y="4114800"/>
            <a:ext cx="2895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228600" y="3886200"/>
            <a:ext cx="1066800" cy="923330"/>
          </a:xfrm>
          <a:prstGeom prst="rect">
            <a:avLst/>
          </a:prstGeom>
          <a:noFill/>
        </p:spPr>
        <p:txBody>
          <a:bodyPr wrap="square" rtlCol="0">
            <a:spAutoFit/>
          </a:bodyPr>
          <a:lstStyle/>
          <a:p>
            <a:r>
              <a:rPr lang="en-US" dirty="0" smtClean="0"/>
              <a:t>Unique topics</a:t>
            </a:r>
          </a:p>
          <a:p>
            <a:endParaRPr lang="en-US" dirty="0"/>
          </a:p>
        </p:txBody>
      </p:sp>
      <p:sp>
        <p:nvSpPr>
          <p:cNvPr id="10" name="TextBox 9"/>
          <p:cNvSpPr txBox="1"/>
          <p:nvPr/>
        </p:nvSpPr>
        <p:spPr>
          <a:xfrm>
            <a:off x="7620000" y="3886200"/>
            <a:ext cx="1066800" cy="923330"/>
          </a:xfrm>
          <a:prstGeom prst="rect">
            <a:avLst/>
          </a:prstGeom>
          <a:noFill/>
        </p:spPr>
        <p:txBody>
          <a:bodyPr wrap="square" rtlCol="0">
            <a:spAutoFit/>
          </a:bodyPr>
          <a:lstStyle/>
          <a:p>
            <a:r>
              <a:rPr lang="en-US" dirty="0" smtClean="0"/>
              <a:t>Shared</a:t>
            </a:r>
          </a:p>
          <a:p>
            <a:r>
              <a:rPr lang="en-US" dirty="0" smtClean="0"/>
              <a:t>topics</a:t>
            </a:r>
          </a:p>
          <a:p>
            <a:endParaRPr lang="en-US" dirty="0"/>
          </a:p>
        </p:txBody>
      </p:sp>
    </p:spTree>
    <p:extLst>
      <p:ext uri="{BB962C8B-B14F-4D97-AF65-F5344CB8AC3E}">
        <p14:creationId xmlns:p14="http://schemas.microsoft.com/office/powerpoint/2010/main" val="3157815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err="1" smtClean="0"/>
              <a:t>Crawlytics</a:t>
            </a:r>
            <a:endParaRPr lang="en-US"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57200" y="1952625"/>
            <a:ext cx="8229600" cy="4133850"/>
          </a:xfrm>
        </p:spPr>
      </p:pic>
    </p:spTree>
    <p:extLst>
      <p:ext uri="{BB962C8B-B14F-4D97-AF65-F5344CB8AC3E}">
        <p14:creationId xmlns:p14="http://schemas.microsoft.com/office/powerpoint/2010/main" val="1782009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t>Campbell’s Law</a:t>
            </a:r>
          </a:p>
        </p:txBody>
      </p:sp>
      <p:sp>
        <p:nvSpPr>
          <p:cNvPr id="23555" name="Content Placeholder 2"/>
          <p:cNvSpPr>
            <a:spLocks noGrp="1"/>
          </p:cNvSpPr>
          <p:nvPr>
            <p:ph idx="1"/>
          </p:nvPr>
        </p:nvSpPr>
        <p:spPr/>
        <p:txBody>
          <a:bodyPr/>
          <a:lstStyle/>
          <a:p>
            <a:pPr marL="0" indent="0" algn="ctr" eaLnBrk="1" hangingPunct="1">
              <a:buNone/>
            </a:pPr>
            <a:endParaRPr lang="en-US" altLang="en-US" dirty="0"/>
          </a:p>
          <a:p>
            <a:pPr marL="0" indent="0" eaLnBrk="1" hangingPunct="1">
              <a:buNone/>
            </a:pPr>
            <a:r>
              <a:rPr lang="en-US" altLang="en-US" sz="3200" dirty="0" smtClean="0"/>
              <a:t>“The more any quantitative social indicator is used for social decision-making, the more subject it will be to corruption pressures and the more apt it will be to distort and corrupt the social processes it is intended to monitor.”</a:t>
            </a:r>
          </a:p>
          <a:p>
            <a:pPr eaLnBrk="1" hangingPunct="1"/>
            <a:endParaRPr lang="en-US" altLang="en-US" dirty="0" smtClean="0"/>
          </a:p>
        </p:txBody>
      </p:sp>
    </p:spTree>
    <p:extLst>
      <p:ext uri="{BB962C8B-B14F-4D97-AF65-F5344CB8AC3E}">
        <p14:creationId xmlns:p14="http://schemas.microsoft.com/office/powerpoint/2010/main" val="2926555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362200"/>
            <a:ext cx="8650287" cy="2200275"/>
          </a:xfrm>
        </p:spPr>
        <p:txBody>
          <a:bodyPr>
            <a:normAutofit/>
          </a:bodyPr>
          <a:lstStyle/>
          <a:p>
            <a:r>
              <a:rPr lang="en-US" dirty="0" smtClean="0">
                <a:solidFill>
                  <a:schemeClr val="bg1"/>
                </a:solidFill>
              </a:rPr>
              <a:t>the future of </a:t>
            </a:r>
            <a:r>
              <a:rPr lang="en-US" dirty="0" err="1" smtClean="0">
                <a:solidFill>
                  <a:schemeClr val="bg1"/>
                </a:solidFill>
              </a:rPr>
              <a:t>altmetrics</a:t>
            </a:r>
            <a:endParaRPr lang="en-US" dirty="0">
              <a:solidFill>
                <a:schemeClr val="bg1"/>
              </a:solidFill>
            </a:endParaRPr>
          </a:p>
        </p:txBody>
      </p:sp>
      <p:sp>
        <p:nvSpPr>
          <p:cNvPr id="4" name="Text Placeholder 3"/>
          <p:cNvSpPr>
            <a:spLocks noGrp="1"/>
          </p:cNvSpPr>
          <p:nvPr>
            <p:ph type="body" idx="1"/>
          </p:nvPr>
        </p:nvSpPr>
        <p:spPr/>
        <p:txBody>
          <a:bodyPr>
            <a:noAutofit/>
          </a:bodyPr>
          <a:lstStyle/>
          <a:p>
            <a:r>
              <a:rPr lang="en-US" sz="4700" dirty="0" smtClean="0"/>
              <a:t>Challenges and opportunities ahead</a:t>
            </a:r>
            <a:endParaRPr lang="en-US" sz="4700" dirty="0"/>
          </a:p>
        </p:txBody>
      </p:sp>
    </p:spTree>
    <p:extLst>
      <p:ext uri="{BB962C8B-B14F-4D97-AF65-F5344CB8AC3E}">
        <p14:creationId xmlns:p14="http://schemas.microsoft.com/office/powerpoint/2010/main" val="6554838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LibGuides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1725154"/>
            <a:ext cx="8229600" cy="4626891"/>
          </a:xfrm>
        </p:spPr>
      </p:pic>
    </p:spTree>
    <p:extLst>
      <p:ext uri="{BB962C8B-B14F-4D97-AF65-F5344CB8AC3E}">
        <p14:creationId xmlns:p14="http://schemas.microsoft.com/office/powerpoint/2010/main" val="2562447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Standardization and unification</a:t>
            </a:r>
            <a:endParaRPr lang="en-US" dirty="0"/>
          </a:p>
        </p:txBody>
      </p:sp>
      <p:pic>
        <p:nvPicPr>
          <p:cNvPr id="1026" name="Picture 2" descr="http://www.sparc.arl.org/sites/default/files/sparc-oa2014-ad-banner~s600x600.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38800" y="5248538"/>
            <a:ext cx="2750695" cy="771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iso.org/images/headermain/logo.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1600200"/>
            <a:ext cx="314140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manticweb.com/files/2012/10/or.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48000" y="3402767"/>
            <a:ext cx="3183950" cy="139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2208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119308710"/>
              </p:ext>
            </p:extLst>
          </p:nvPr>
        </p:nvGraphicFramePr>
        <p:xfrm>
          <a:off x="448729" y="1046161"/>
          <a:ext cx="8229600" cy="4745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Chaoqun\Downloads\Untitled.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953929" y="2628900"/>
            <a:ext cx="1266825" cy="1562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 10"/>
          <p:cNvGraphicFramePr/>
          <p:nvPr>
            <p:extLst>
              <p:ext uri="{D42A27DB-BD31-4B8C-83A1-F6EECF244321}">
                <p14:modId xmlns:p14="http://schemas.microsoft.com/office/powerpoint/2010/main" val="836103090"/>
              </p:ext>
            </p:extLst>
          </p:nvPr>
        </p:nvGraphicFramePr>
        <p:xfrm>
          <a:off x="5954782" y="872386"/>
          <a:ext cx="2503418" cy="14773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3" name="Diagram 12"/>
          <p:cNvGraphicFramePr/>
          <p:nvPr>
            <p:extLst>
              <p:ext uri="{D42A27DB-BD31-4B8C-83A1-F6EECF244321}">
                <p14:modId xmlns:p14="http://schemas.microsoft.com/office/powerpoint/2010/main" val="250139517"/>
              </p:ext>
            </p:extLst>
          </p:nvPr>
        </p:nvGraphicFramePr>
        <p:xfrm>
          <a:off x="6337741" y="4014195"/>
          <a:ext cx="2501459" cy="151823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4" name="Diagram 13"/>
          <p:cNvGraphicFramePr/>
          <p:nvPr>
            <p:extLst>
              <p:ext uri="{D42A27DB-BD31-4B8C-83A1-F6EECF244321}">
                <p14:modId xmlns:p14="http://schemas.microsoft.com/office/powerpoint/2010/main" val="17910899"/>
              </p:ext>
            </p:extLst>
          </p:nvPr>
        </p:nvGraphicFramePr>
        <p:xfrm>
          <a:off x="296334" y="4089169"/>
          <a:ext cx="3079843" cy="1362515"/>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5" name="Right Arrow 14"/>
          <p:cNvSpPr/>
          <p:nvPr/>
        </p:nvSpPr>
        <p:spPr>
          <a:xfrm>
            <a:off x="5477929" y="1420463"/>
            <a:ext cx="375707" cy="194991"/>
          </a:xfrm>
          <a:prstGeom prst="rightArrow">
            <a:avLst/>
          </a:prstGeom>
          <a:solidFill>
            <a:srgbClr val="114A91"/>
          </a:solidFill>
          <a:ln>
            <a:solidFill>
              <a:srgbClr val="114A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Bent-Up Arrow 23"/>
          <p:cNvSpPr/>
          <p:nvPr/>
        </p:nvSpPr>
        <p:spPr>
          <a:xfrm flipH="1" flipV="1">
            <a:off x="1134529" y="3246430"/>
            <a:ext cx="533399" cy="767761"/>
          </a:xfrm>
          <a:prstGeom prst="bentUpArrow">
            <a:avLst>
              <a:gd name="adj1" fmla="val 25000"/>
              <a:gd name="adj2" fmla="val 50000"/>
              <a:gd name="adj3" fmla="val 25000"/>
            </a:avLst>
          </a:prstGeom>
          <a:solidFill>
            <a:srgbClr val="114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ent-Up Arrow 24"/>
          <p:cNvSpPr/>
          <p:nvPr/>
        </p:nvSpPr>
        <p:spPr>
          <a:xfrm flipV="1">
            <a:off x="7382928" y="3246427"/>
            <a:ext cx="457201" cy="767763"/>
          </a:xfrm>
          <a:prstGeom prst="bentUpArrow">
            <a:avLst>
              <a:gd name="adj1" fmla="val 25000"/>
              <a:gd name="adj2" fmla="val 50000"/>
              <a:gd name="adj3" fmla="val 25000"/>
            </a:avLst>
          </a:prstGeom>
          <a:solidFill>
            <a:srgbClr val="114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936156" y="1382103"/>
            <a:ext cx="1408176" cy="1051560"/>
          </a:xfrm>
          <a:prstGeom prst="roundRect">
            <a:avLst/>
          </a:prstGeom>
          <a:noFill/>
          <a:ln w="28575">
            <a:solidFill>
              <a:srgbClr val="FFC000"/>
            </a:solidFill>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7" name="Straight Connector 16"/>
          <p:cNvCxnSpPr/>
          <p:nvPr/>
        </p:nvCxnSpPr>
        <p:spPr>
          <a:xfrm>
            <a:off x="3344332" y="1887777"/>
            <a:ext cx="609597" cy="74905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71286" y="1707828"/>
            <a:ext cx="1638714" cy="400110"/>
          </a:xfrm>
          <a:prstGeom prst="rect">
            <a:avLst/>
          </a:prstGeom>
          <a:noFill/>
        </p:spPr>
        <p:txBody>
          <a:bodyPr wrap="square" rtlCol="0">
            <a:spAutoFit/>
          </a:bodyPr>
          <a:lstStyle/>
          <a:p>
            <a:r>
              <a:rPr lang="en-US" sz="2000" dirty="0" smtClean="0"/>
              <a:t>Demo.</a:t>
            </a:r>
            <a:endParaRPr lang="en-US" sz="2000" dirty="0"/>
          </a:p>
        </p:txBody>
      </p:sp>
      <p:sp>
        <p:nvSpPr>
          <p:cNvPr id="19" name="Right Arrow 18"/>
          <p:cNvSpPr/>
          <p:nvPr/>
        </p:nvSpPr>
        <p:spPr>
          <a:xfrm flipH="1">
            <a:off x="1515560" y="1740969"/>
            <a:ext cx="380117" cy="212643"/>
          </a:xfrm>
          <a:prstGeom prst="rightArrow">
            <a:avLst/>
          </a:prstGeom>
          <a:solidFill>
            <a:srgbClr val="114A91"/>
          </a:solidFill>
          <a:ln>
            <a:solidFill>
              <a:srgbClr val="114A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0" name="Group 19"/>
          <p:cNvGrpSpPr/>
          <p:nvPr/>
        </p:nvGrpSpPr>
        <p:grpSpPr>
          <a:xfrm>
            <a:off x="192223" y="1229958"/>
            <a:ext cx="1363128" cy="292977"/>
            <a:chOff x="-109204" y="88875"/>
            <a:chExt cx="1322423" cy="288000"/>
          </a:xfrm>
        </p:grpSpPr>
        <p:sp>
          <p:nvSpPr>
            <p:cNvPr id="21" name="Rectangle 20"/>
            <p:cNvSpPr/>
            <p:nvPr/>
          </p:nvSpPr>
          <p:spPr>
            <a:xfrm>
              <a:off x="11" y="88875"/>
              <a:ext cx="1103820" cy="288000"/>
            </a:xfrm>
            <a:prstGeom prst="rect">
              <a:avLst/>
            </a:prstGeom>
            <a:solidFill>
              <a:srgbClr val="FFC000"/>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2" name="Rectangle 21"/>
            <p:cNvSpPr/>
            <p:nvPr/>
          </p:nvSpPr>
          <p:spPr>
            <a:xfrm>
              <a:off x="-109204" y="88875"/>
              <a:ext cx="1322423" cy="288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40640" rIns="71120" bIns="40640" numCol="1" spcCol="1270" anchor="ctr" anchorCtr="0">
              <a:noAutofit/>
            </a:bodyPr>
            <a:lstStyle/>
            <a:p>
              <a:pPr algn="ctr" defTabSz="444489">
                <a:lnSpc>
                  <a:spcPct val="90000"/>
                </a:lnSpc>
                <a:spcBef>
                  <a:spcPct val="0"/>
                </a:spcBef>
                <a:spcAft>
                  <a:spcPct val="35000"/>
                </a:spcAft>
              </a:pPr>
              <a:r>
                <a:rPr lang="en-US" sz="1200" dirty="0">
                  <a:solidFill>
                    <a:schemeClr val="tx1"/>
                  </a:solidFill>
                </a:rPr>
                <a:t>Demographic</a:t>
              </a:r>
            </a:p>
          </p:txBody>
        </p:sp>
      </p:grpSp>
      <p:grpSp>
        <p:nvGrpSpPr>
          <p:cNvPr id="23" name="Group 22"/>
          <p:cNvGrpSpPr/>
          <p:nvPr/>
        </p:nvGrpSpPr>
        <p:grpSpPr>
          <a:xfrm>
            <a:off x="304800" y="1517959"/>
            <a:ext cx="1137796" cy="996567"/>
            <a:chOff x="11" y="376875"/>
            <a:chExt cx="1103820" cy="905849"/>
          </a:xfrm>
        </p:grpSpPr>
        <p:sp>
          <p:nvSpPr>
            <p:cNvPr id="26" name="Rectangle 25"/>
            <p:cNvSpPr/>
            <p:nvPr/>
          </p:nvSpPr>
          <p:spPr>
            <a:xfrm>
              <a:off x="11" y="376875"/>
              <a:ext cx="1103820" cy="905849"/>
            </a:xfrm>
            <a:prstGeom prst="rect">
              <a:avLst/>
            </a:prstGeom>
            <a:solidFill>
              <a:schemeClr val="bg1">
                <a:lumMod val="75000"/>
                <a:alpha val="90000"/>
              </a:schemeClr>
            </a:solidFill>
            <a:ln>
              <a:noFill/>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27" name="Rectangle 26"/>
            <p:cNvSpPr/>
            <p:nvPr/>
          </p:nvSpPr>
          <p:spPr>
            <a:xfrm>
              <a:off x="11" y="376875"/>
              <a:ext cx="1103820" cy="9058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71120" bIns="80011" numCol="1" spcCol="1270" anchor="t" anchorCtr="0">
              <a:noAutofit/>
            </a:bodyPr>
            <a:lstStyle/>
            <a:p>
              <a:pPr marL="57149" lvl="1" indent="-57149" defTabSz="444489">
                <a:lnSpc>
                  <a:spcPct val="90000"/>
                </a:lnSpc>
                <a:spcBef>
                  <a:spcPct val="0"/>
                </a:spcBef>
                <a:spcAft>
                  <a:spcPct val="15000"/>
                </a:spcAft>
                <a:buChar char="••"/>
              </a:pPr>
              <a:r>
                <a:rPr lang="en-US" sz="1200" dirty="0">
                  <a:solidFill>
                    <a:schemeClr val="tx1"/>
                  </a:solidFill>
                </a:rPr>
                <a:t>Gender</a:t>
              </a:r>
            </a:p>
            <a:p>
              <a:pPr marL="57149" lvl="1" indent="-57149" defTabSz="444489">
                <a:lnSpc>
                  <a:spcPct val="90000"/>
                </a:lnSpc>
                <a:spcBef>
                  <a:spcPct val="0"/>
                </a:spcBef>
                <a:spcAft>
                  <a:spcPct val="15000"/>
                </a:spcAft>
                <a:buChar char="••"/>
              </a:pPr>
              <a:r>
                <a:rPr lang="en-US" sz="1200" dirty="0" smtClean="0"/>
                <a:t>Career Age</a:t>
              </a:r>
              <a:endParaRPr lang="en-US" sz="1200" dirty="0"/>
            </a:p>
            <a:p>
              <a:pPr marL="57149" lvl="1" indent="-57149" defTabSz="444489">
                <a:lnSpc>
                  <a:spcPct val="90000"/>
                </a:lnSpc>
                <a:spcBef>
                  <a:spcPct val="0"/>
                </a:spcBef>
                <a:spcAft>
                  <a:spcPct val="15000"/>
                </a:spcAft>
                <a:buChar char="••"/>
              </a:pPr>
              <a:r>
                <a:rPr lang="en-US" sz="1200" dirty="0"/>
                <a:t>More…</a:t>
              </a:r>
            </a:p>
          </p:txBody>
        </p:sp>
      </p:grpSp>
      <p:graphicFrame>
        <p:nvGraphicFramePr>
          <p:cNvPr id="28" name="Diagram 27"/>
          <p:cNvGraphicFramePr/>
          <p:nvPr>
            <p:extLst>
              <p:ext uri="{D42A27DB-BD31-4B8C-83A1-F6EECF244321}">
                <p14:modId xmlns:p14="http://schemas.microsoft.com/office/powerpoint/2010/main" val="1196037878"/>
              </p:ext>
            </p:extLst>
          </p:nvPr>
        </p:nvGraphicFramePr>
        <p:xfrm>
          <a:off x="5464074" y="5339761"/>
          <a:ext cx="2501459" cy="1518239"/>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29" name="Bent-Up Arrow 28"/>
          <p:cNvSpPr/>
          <p:nvPr/>
        </p:nvSpPr>
        <p:spPr>
          <a:xfrm flipV="1">
            <a:off x="5443293" y="4871035"/>
            <a:ext cx="594260" cy="767763"/>
          </a:xfrm>
          <a:prstGeom prst="bentUpArrow">
            <a:avLst>
              <a:gd name="adj1" fmla="val 25000"/>
              <a:gd name="adj2" fmla="val 50000"/>
              <a:gd name="adj3" fmla="val 35827"/>
            </a:avLst>
          </a:prstGeom>
          <a:solidFill>
            <a:srgbClr val="114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095397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Providing access or </a:t>
            </a:r>
            <a:r>
              <a:rPr lang="en-US" smtClean="0"/>
              <a:t>amplifying disparities</a:t>
            </a:r>
            <a:endParaRPr lang="en-US" dirty="0"/>
          </a:p>
        </p:txBody>
      </p:sp>
      <p:pic>
        <p:nvPicPr>
          <p:cNvPr id="4" name="Content Placeholder 3" descr="wikipedia_uneven_geography"/>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118443" y="1600200"/>
            <a:ext cx="6907113" cy="4876800"/>
          </a:xfrm>
          <a:prstGeom prst="rect">
            <a:avLst/>
          </a:prstGeom>
          <a:noFill/>
          <a:ln>
            <a:noFill/>
          </a:ln>
        </p:spPr>
      </p:pic>
    </p:spTree>
    <p:extLst>
      <p:ext uri="{BB962C8B-B14F-4D97-AF65-F5344CB8AC3E}">
        <p14:creationId xmlns:p14="http://schemas.microsoft.com/office/powerpoint/2010/main" val="3423872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Meanings and motivations</a:t>
            </a:r>
            <a:endParaRPr lang="en-US" dirty="0"/>
          </a:p>
        </p:txBody>
      </p:sp>
      <p:pic>
        <p:nvPicPr>
          <p:cNvPr id="2050" name="Picture 2" descr="http://cinema.usc.edu/archivedassets/038/942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0" y="2210191"/>
            <a:ext cx="2809875" cy="29813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Stefanie Haustein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7531" y="3200400"/>
            <a:ext cx="1336675" cy="1602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ncent Larivièr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95475" y="1538287"/>
            <a:ext cx="1336675" cy="14954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ssidy Sugimoto"/>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95475" y="4953000"/>
            <a:ext cx="1372565" cy="171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573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a:t>
            </a:r>
            <a:r>
              <a:rPr lang="en-US" dirty="0" err="1" smtClean="0"/>
              <a:t>Wouters</a:t>
            </a:r>
            <a:r>
              <a:rPr lang="en-US" dirty="0" smtClean="0"/>
              <a:t> &amp; Costas (2012)</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err="1" smtClean="0"/>
              <a:t>Altmetrics</a:t>
            </a:r>
            <a:r>
              <a:rPr lang="en-US" sz="3200" dirty="0" smtClean="0"/>
              <a:t> need a “</a:t>
            </a:r>
            <a:r>
              <a:rPr lang="en-US" sz="3200" dirty="0" smtClean="0">
                <a:solidFill>
                  <a:schemeClr val="tx2"/>
                </a:solidFill>
              </a:rPr>
              <a:t>far stricter protocol of data quality and indicator reliability and validity</a:t>
            </a:r>
            <a:r>
              <a:rPr lang="en-US" sz="3200" dirty="0" smtClean="0"/>
              <a:t>” before they can be appropriately applied to impact assessment.</a:t>
            </a:r>
            <a:endParaRPr lang="en-US" sz="3200" dirty="0"/>
          </a:p>
        </p:txBody>
      </p:sp>
      <p:pic>
        <p:nvPicPr>
          <p:cNvPr id="4" name="Picture 3"/>
          <p:cNvPicPr>
            <a:picLocks noChangeAspect="1"/>
          </p:cNvPicPr>
          <p:nvPr/>
        </p:nvPicPr>
        <p:blipFill>
          <a:blip r:embed="rId3"/>
          <a:stretch>
            <a:fillRect/>
          </a:stretch>
        </p:blipFill>
        <p:spPr>
          <a:xfrm>
            <a:off x="5943600" y="3567776"/>
            <a:ext cx="2907323" cy="2996474"/>
          </a:xfrm>
          <a:prstGeom prst="rect">
            <a:avLst/>
          </a:prstGeom>
        </p:spPr>
      </p:pic>
    </p:spTree>
    <p:extLst>
      <p:ext uri="{BB962C8B-B14F-4D97-AF65-F5344CB8AC3E}">
        <p14:creationId xmlns:p14="http://schemas.microsoft.com/office/powerpoint/2010/main" val="12133953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962400"/>
            <a:ext cx="7772400" cy="2200275"/>
          </a:xfrm>
        </p:spPr>
        <p:txBody>
          <a:bodyPr>
            <a:normAutofit/>
          </a:bodyPr>
          <a:lstStyle/>
          <a:p>
            <a:r>
              <a:rPr lang="en-US" sz="3700" dirty="0" smtClean="0"/>
              <a:t>From Article level metrics to social impact measures</a:t>
            </a:r>
            <a:endParaRPr lang="en-US" sz="3700" dirty="0"/>
          </a:p>
        </p:txBody>
      </p:sp>
      <p:pic>
        <p:nvPicPr>
          <p:cNvPr id="4"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650" y="562662"/>
            <a:ext cx="6551750" cy="3957194"/>
          </a:xfrm>
          <a:prstGeom prst="rect">
            <a:avLst/>
          </a:prstGeom>
        </p:spPr>
      </p:pic>
      <p:pic>
        <p:nvPicPr>
          <p:cNvPr id="2050" name="Picture 2" descr="http://upload.wikimedia.org/wikipedia/commons/thumb/9/9a/Erioll_world.svg/256px-Erioll_world.sv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1398259"/>
            <a:ext cx="2286000" cy="2286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562600" y="2541259"/>
            <a:ext cx="914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622338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Thank you!</a:t>
            </a:r>
            <a:endParaRPr lang="en-US" dirty="0"/>
          </a:p>
        </p:txBody>
      </p:sp>
      <p:pic>
        <p:nvPicPr>
          <p:cNvPr id="4" name="Picture 12" descr="http://ella.slis.indiana.edu/~sugimoto/img/masthead.png"/>
          <p:cNvPicPr>
            <a:picLocks noGrp="1" noChangeAspect="1" noChangeArrowheads="1"/>
          </p:cNvPicPr>
          <p:nvPr>
            <p:ph idx="4294967295"/>
          </p:nvPr>
        </p:nvPicPr>
        <p:blipFill rotWithShape="1">
          <a:blip r:embed="rId2" cstate="email">
            <a:extLst>
              <a:ext uri="{28A0092B-C50C-407E-A947-70E740481C1C}">
                <a14:useLocalDpi xmlns:a14="http://schemas.microsoft.com/office/drawing/2010/main"/>
              </a:ext>
            </a:extLst>
          </a:blip>
          <a:srcRect/>
          <a:stretch/>
        </p:blipFill>
        <p:spPr bwMode="auto">
          <a:xfrm>
            <a:off x="6477000" y="3623399"/>
            <a:ext cx="1200150" cy="1203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95600" y="3626395"/>
            <a:ext cx="3581400" cy="1200329"/>
          </a:xfrm>
          <a:prstGeom prst="rect">
            <a:avLst/>
          </a:prstGeom>
          <a:noFill/>
        </p:spPr>
        <p:txBody>
          <a:bodyPr wrap="square" rtlCol="0">
            <a:spAutoFit/>
          </a:bodyPr>
          <a:lstStyle/>
          <a:p>
            <a:pPr algn="r"/>
            <a:r>
              <a:rPr lang="en-US" dirty="0" smtClean="0"/>
              <a:t>CONTACT</a:t>
            </a:r>
          </a:p>
          <a:p>
            <a:pPr algn="r"/>
            <a:r>
              <a:rPr lang="en-US" b="1" dirty="0" smtClean="0"/>
              <a:t>CASSIDY R. SUGIMOTO </a:t>
            </a:r>
            <a:r>
              <a:rPr lang="en-US" dirty="0" smtClean="0"/>
              <a:t>SUGIMOTO@INDIANA.EDU WITH QUESTIONS</a:t>
            </a:r>
            <a:endParaRPr lang="en-US" dirty="0"/>
          </a:p>
        </p:txBody>
      </p:sp>
      <p:pic>
        <p:nvPicPr>
          <p:cNvPr id="6" name="Picture 10" descr="http://www.indiana.edu/%7Ediversit/images/blockiu_rgb_l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8600" y="3762215"/>
            <a:ext cx="722043" cy="92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649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validity and reliability</a:t>
            </a:r>
            <a:endParaRPr lang="en-US" dirty="0"/>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609600" y="2590800"/>
            <a:ext cx="8001000" cy="2667000"/>
          </a:xfrm>
          <a:prstGeom prst="rect">
            <a:avLst/>
          </a:prstGeom>
          <a:noFill/>
          <a:ln w="9525">
            <a:noFill/>
            <a:miter lim="800000"/>
            <a:headEnd/>
            <a:tailEnd/>
          </a:ln>
          <a:effectLst/>
        </p:spPr>
      </p:pic>
    </p:spTree>
    <p:extLst>
      <p:ext uri="{BB962C8B-B14F-4D97-AF65-F5344CB8AC3E}">
        <p14:creationId xmlns:p14="http://schemas.microsoft.com/office/powerpoint/2010/main" val="2090341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vision of </a:t>
            </a:r>
            <a:r>
              <a:rPr lang="en-US" dirty="0" err="1" smtClean="0"/>
              <a:t>altmetrics</a:t>
            </a:r>
            <a:r>
              <a:rPr lang="en-US" dirty="0" smtClean="0"/>
              <a:t>: </a:t>
            </a:r>
            <a:r>
              <a:rPr lang="en-US" dirty="0" err="1" smtClean="0"/>
              <a:t>Priem</a:t>
            </a:r>
            <a:r>
              <a:rPr lang="en-US" dirty="0" smtClean="0"/>
              <a:t> (2014)</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800" dirty="0" smtClean="0"/>
              <a:t>“an approach to </a:t>
            </a:r>
            <a:r>
              <a:rPr lang="en-US" sz="2800" dirty="0" smtClean="0">
                <a:solidFill>
                  <a:schemeClr val="tx2"/>
                </a:solidFill>
              </a:rPr>
              <a:t>uncovering previously invisible traces of scholarly impact </a:t>
            </a:r>
            <a:r>
              <a:rPr lang="en-US" sz="2800" dirty="0" smtClean="0"/>
              <a:t>by observing activity in online tools and systems”</a:t>
            </a:r>
          </a:p>
          <a:p>
            <a:pPr marL="457200" indent="-457200">
              <a:buFont typeface="+mj-lt"/>
              <a:buAutoNum type="arabicPeriod"/>
            </a:pPr>
            <a:endParaRPr lang="en-US" sz="1200" dirty="0" smtClean="0"/>
          </a:p>
          <a:p>
            <a:pPr marL="457200" indent="-457200">
              <a:buFont typeface="+mj-lt"/>
              <a:buAutoNum type="arabicPeriod"/>
            </a:pPr>
            <a:r>
              <a:rPr lang="en-US" sz="2800" dirty="0" smtClean="0"/>
              <a:t>“agues that </a:t>
            </a:r>
            <a:r>
              <a:rPr lang="en-US" sz="2800" dirty="0" smtClean="0">
                <a:solidFill>
                  <a:schemeClr val="tx2"/>
                </a:solidFill>
              </a:rPr>
              <a:t>citations</a:t>
            </a:r>
            <a:r>
              <a:rPr lang="en-US" sz="2800" dirty="0" smtClean="0"/>
              <a:t>, while useful, </a:t>
            </a:r>
            <a:r>
              <a:rPr lang="en-US" sz="2800" dirty="0" smtClean="0">
                <a:solidFill>
                  <a:schemeClr val="tx2"/>
                </a:solidFill>
              </a:rPr>
              <a:t>miss many important kinds of impacts</a:t>
            </a:r>
            <a:r>
              <a:rPr lang="en-US" sz="2800" dirty="0" smtClean="0"/>
              <a:t>”</a:t>
            </a:r>
          </a:p>
          <a:p>
            <a:pPr marL="457200" indent="-457200">
              <a:buFont typeface="+mj-lt"/>
              <a:buAutoNum type="arabicPeriod"/>
            </a:pPr>
            <a:endParaRPr lang="en-US" sz="1200" dirty="0" smtClean="0"/>
          </a:p>
          <a:p>
            <a:pPr marL="457200" indent="-457200">
              <a:buFont typeface="+mj-lt"/>
              <a:buAutoNum type="arabicPeriod"/>
            </a:pPr>
            <a:r>
              <a:rPr lang="en-US" sz="2800" dirty="0" smtClean="0"/>
              <a:t>“</a:t>
            </a:r>
            <a:r>
              <a:rPr lang="en-US" sz="2800" dirty="0" smtClean="0">
                <a:solidFill>
                  <a:schemeClr val="tx2"/>
                </a:solidFill>
              </a:rPr>
              <a:t>citations </a:t>
            </a:r>
            <a:r>
              <a:rPr lang="en-US" sz="2800" dirty="0">
                <a:solidFill>
                  <a:schemeClr val="tx2"/>
                </a:solidFill>
              </a:rPr>
              <a:t>are products of a slow rigid </a:t>
            </a:r>
            <a:r>
              <a:rPr lang="en-US" sz="2800" i="1" dirty="0">
                <a:solidFill>
                  <a:schemeClr val="tx2"/>
                </a:solidFill>
              </a:rPr>
              <a:t>formal</a:t>
            </a:r>
            <a:r>
              <a:rPr lang="en-US" sz="2800" dirty="0">
                <a:solidFill>
                  <a:schemeClr val="tx2"/>
                </a:solidFill>
              </a:rPr>
              <a:t> communication systems</a:t>
            </a:r>
            <a:r>
              <a:rPr lang="en-US" sz="2800" dirty="0"/>
              <a:t>, while scientific ideas themselves are born, nursed, and raised in messy, fast-moving </a:t>
            </a:r>
            <a:r>
              <a:rPr lang="en-US" sz="2800" i="1" dirty="0"/>
              <a:t>informal</a:t>
            </a:r>
            <a:r>
              <a:rPr lang="en-US" sz="2800" dirty="0"/>
              <a:t> invisible </a:t>
            </a:r>
            <a:r>
              <a:rPr lang="en-US" sz="2800" dirty="0" smtClean="0"/>
              <a:t>colleges”</a:t>
            </a:r>
            <a:endParaRPr lang="en-US" sz="2800" dirty="0"/>
          </a:p>
        </p:txBody>
      </p:sp>
    </p:spTree>
    <p:extLst>
      <p:ext uri="{BB962C8B-B14F-4D97-AF65-F5344CB8AC3E}">
        <p14:creationId xmlns:p14="http://schemas.microsoft.com/office/powerpoint/2010/main" val="3939967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promise of </a:t>
            </a:r>
            <a:r>
              <a:rPr lang="en-US" dirty="0" err="1" smtClean="0"/>
              <a:t>altmetrics</a:t>
            </a:r>
            <a:endParaRPr lang="en-US" dirty="0"/>
          </a:p>
        </p:txBody>
      </p:sp>
      <p:pic>
        <p:nvPicPr>
          <p:cNvPr id="4" name="Image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2499" y="1447800"/>
            <a:ext cx="8074301" cy="4876800"/>
          </a:xfrm>
          <a:prstGeom prst="rect">
            <a:avLst/>
          </a:prstGeom>
        </p:spPr>
      </p:pic>
      <p:sp>
        <p:nvSpPr>
          <p:cNvPr id="5" name="TextBox 4"/>
          <p:cNvSpPr txBox="1"/>
          <p:nvPr/>
        </p:nvSpPr>
        <p:spPr>
          <a:xfrm>
            <a:off x="6949113" y="6520989"/>
            <a:ext cx="3337887" cy="276999"/>
          </a:xfrm>
          <a:prstGeom prst="rect">
            <a:avLst/>
          </a:prstGeom>
          <a:noFill/>
        </p:spPr>
        <p:txBody>
          <a:bodyPr wrap="square" rtlCol="0">
            <a:spAutoFit/>
          </a:bodyPr>
          <a:lstStyle/>
          <a:p>
            <a:r>
              <a:rPr lang="en-US" sz="1200" dirty="0" smtClean="0"/>
              <a:t>Graphic by Stefanie </a:t>
            </a:r>
            <a:r>
              <a:rPr lang="en-US" sz="1200" dirty="0" err="1" smtClean="0"/>
              <a:t>Haustein</a:t>
            </a:r>
            <a:endParaRPr lang="en-US" sz="1200" dirty="0"/>
          </a:p>
        </p:txBody>
      </p:sp>
    </p:spTree>
    <p:extLst>
      <p:ext uri="{BB962C8B-B14F-4D97-AF65-F5344CB8AC3E}">
        <p14:creationId xmlns:p14="http://schemas.microsoft.com/office/powerpoint/2010/main" val="3177125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critique of citations</a:t>
            </a:r>
            <a:endParaRPr lang="en-US" dirty="0"/>
          </a:p>
        </p:txBody>
      </p:sp>
      <p:pic>
        <p:nvPicPr>
          <p:cNvPr id="5"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801586"/>
            <a:ext cx="7620000" cy="4602407"/>
          </a:xfrm>
          <a:prstGeom prst="rect">
            <a:avLst/>
          </a:prstGeom>
        </p:spPr>
      </p:pic>
    </p:spTree>
    <p:extLst>
      <p:ext uri="{BB962C8B-B14F-4D97-AF65-F5344CB8AC3E}">
        <p14:creationId xmlns:p14="http://schemas.microsoft.com/office/powerpoint/2010/main" val="6049561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11321</TotalTime>
  <Words>5526</Words>
  <Application>Microsoft Office PowerPoint</Application>
  <PresentationFormat>On-screen Show (4:3)</PresentationFormat>
  <Paragraphs>480</Paragraphs>
  <Slides>51</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MS Mincho</vt:lpstr>
      <vt:lpstr>Arial</vt:lpstr>
      <vt:lpstr>Calibri</vt:lpstr>
      <vt:lpstr>Cambria Math</vt:lpstr>
      <vt:lpstr>Chaparral Pro</vt:lpstr>
      <vt:lpstr>Cicle Semi</vt:lpstr>
      <vt:lpstr>Georgia</vt:lpstr>
      <vt:lpstr>Times New Roman</vt:lpstr>
      <vt:lpstr>Trajan Pro</vt:lpstr>
      <vt:lpstr>Clarity</vt:lpstr>
      <vt:lpstr>The Failure of Altmetrics</vt:lpstr>
      <vt:lpstr>The Metric Menagerie</vt:lpstr>
      <vt:lpstr>Altmetrics failed.</vt:lpstr>
      <vt:lpstr>Criticism: Nature Materials (2010)</vt:lpstr>
      <vt:lpstr>Criticism: Wouters &amp; Costas (2012)</vt:lpstr>
      <vt:lpstr>Beyond validity and reliability</vt:lpstr>
      <vt:lpstr>The vision of altmetrics: Priem (2014)</vt:lpstr>
      <vt:lpstr>The promise of altmetrics</vt:lpstr>
      <vt:lpstr>The critique of citations</vt:lpstr>
      <vt:lpstr>The reality of altmetrics</vt:lpstr>
      <vt:lpstr>Broadening the conversation</vt:lpstr>
      <vt:lpstr>IMLS Outcomes Based Evaluation</vt:lpstr>
      <vt:lpstr>PowerPoint Presentation</vt:lpstr>
      <vt:lpstr>Inputs in the library</vt:lpstr>
      <vt:lpstr>Processes in the library</vt:lpstr>
      <vt:lpstr>Outputs in the library</vt:lpstr>
      <vt:lpstr>Outcomes in the library</vt:lpstr>
      <vt:lpstr>Altmetrics ≠ Outcomes</vt:lpstr>
      <vt:lpstr>can social impact be realized &amp; measured?</vt:lpstr>
      <vt:lpstr>Axes of social impact</vt:lpstr>
      <vt:lpstr>Production</vt:lpstr>
      <vt:lpstr>MakerSpaces in libraries</vt:lpstr>
      <vt:lpstr>Diversifying genres</vt:lpstr>
      <vt:lpstr>What does it matter who is speaking?</vt:lpstr>
      <vt:lpstr>Changing notions of authority</vt:lpstr>
      <vt:lpstr>Producing people</vt:lpstr>
      <vt:lpstr>Dissemination</vt:lpstr>
      <vt:lpstr>Open &lt;fill in the blank&gt;</vt:lpstr>
      <vt:lpstr>A tale as old as time</vt:lpstr>
      <vt:lpstr>#rocketcats</vt:lpstr>
      <vt:lpstr>Article level metrics</vt:lpstr>
      <vt:lpstr>Blaise’s Beethoven or Bieber test</vt:lpstr>
      <vt:lpstr>Institutional repositories</vt:lpstr>
      <vt:lpstr>Engagement</vt:lpstr>
      <vt:lpstr>Crowdsourcing in libraries</vt:lpstr>
      <vt:lpstr>Revised unisist</vt:lpstr>
      <vt:lpstr>PowerPoint Presentation</vt:lpstr>
      <vt:lpstr>#SixWordPeerReview</vt:lpstr>
      <vt:lpstr>assessment</vt:lpstr>
      <vt:lpstr>Mendeley Institutional Edition</vt:lpstr>
      <vt:lpstr>Microsoft Academic Search</vt:lpstr>
      <vt:lpstr>Social Crawlytics</vt:lpstr>
      <vt:lpstr>Campbell’s Law</vt:lpstr>
      <vt:lpstr>the future of altmetrics</vt:lpstr>
      <vt:lpstr>LibGuides</vt:lpstr>
      <vt:lpstr>Standardization and unification</vt:lpstr>
      <vt:lpstr>PowerPoint Presentation</vt:lpstr>
      <vt:lpstr>Providing access or amplifying disparities</vt:lpstr>
      <vt:lpstr>Meanings and motivations</vt:lpstr>
      <vt:lpstr>From Article level metrics to social impact measures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Failure of Altmetrics</dc:title>
  <dc:creator>Sugimoto, Cassidy Rose</dc:creator>
  <cp:lastModifiedBy>Boris</cp:lastModifiedBy>
  <cp:revision>67</cp:revision>
  <dcterms:created xsi:type="dcterms:W3CDTF">2014-06-09T21:19:20Z</dcterms:created>
  <dcterms:modified xsi:type="dcterms:W3CDTF">2014-06-23T13:03:49Z</dcterms:modified>
</cp:coreProperties>
</file>