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2" r:id="rId4"/>
    <p:sldId id="259" r:id="rId5"/>
    <p:sldId id="292" r:id="rId6"/>
    <p:sldId id="293" r:id="rId7"/>
    <p:sldId id="294" r:id="rId8"/>
    <p:sldId id="307" r:id="rId9"/>
    <p:sldId id="295" r:id="rId10"/>
    <p:sldId id="296" r:id="rId11"/>
    <p:sldId id="308" r:id="rId12"/>
    <p:sldId id="297" r:id="rId13"/>
    <p:sldId id="309" r:id="rId14"/>
    <p:sldId id="299" r:id="rId15"/>
    <p:sldId id="310" r:id="rId16"/>
    <p:sldId id="300" r:id="rId17"/>
    <p:sldId id="311" r:id="rId18"/>
    <p:sldId id="301" r:id="rId19"/>
    <p:sldId id="304" r:id="rId20"/>
    <p:sldId id="312" r:id="rId21"/>
    <p:sldId id="303" r:id="rId22"/>
    <p:sldId id="305" r:id="rId23"/>
    <p:sldId id="306" r:id="rId24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Gumpenberger" initials="ChG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loegl%20AB%20J&#196;N_2012%20(2013_04)\Elsevier-Daten\Arbeitsdaten%20(entzippt)\Daten%20bearbeitet\JPhon\Analysen%20J%20Ph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loegl%20AB%20J&#196;N_2012%20(2013_04)\Elsevier-Daten\Scientometrics%20(IM)-Aufsatz\Fig%2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'Mendeley UserAnal'!$A$5:$A$19</c:f>
              <c:strCache>
                <c:ptCount val="15"/>
                <c:pt idx="0">
                  <c:v>Stud (postgraduate)</c:v>
                </c:pt>
                <c:pt idx="1">
                  <c:v>Student (Phd)</c:v>
                </c:pt>
                <c:pt idx="2">
                  <c:v>Student (doctorial)</c:v>
                </c:pt>
                <c:pt idx="3">
                  <c:v>Student (master)</c:v>
                </c:pt>
                <c:pt idx="4">
                  <c:v>Stud (bachelor)</c:v>
                </c:pt>
                <c:pt idx="5">
                  <c:v>Lecturer</c:v>
                </c:pt>
                <c:pt idx="6">
                  <c:v>Senior Lecturer</c:v>
                </c:pt>
                <c:pt idx="7">
                  <c:v>Post Doc</c:v>
                </c:pt>
                <c:pt idx="8">
                  <c:v>Researcher (academic)</c:v>
                </c:pt>
                <c:pt idx="9">
                  <c:v>Researcher (non-academic)</c:v>
                </c:pt>
                <c:pt idx="10">
                  <c:v>Assistent Professor</c:v>
                </c:pt>
                <c:pt idx="11">
                  <c:v>Associate Professor</c:v>
                </c:pt>
                <c:pt idx="12">
                  <c:v>Professor</c:v>
                </c:pt>
                <c:pt idx="13">
                  <c:v>Librian</c:v>
                </c:pt>
                <c:pt idx="14">
                  <c:v>Other</c:v>
                </c:pt>
              </c:strCache>
            </c:strRef>
          </c:cat>
          <c:val>
            <c:numRef>
              <c:f>'Mendeley UserAnal'!$B$5:$B$19</c:f>
              <c:numCache>
                <c:formatCode>0%</c:formatCode>
                <c:ptCount val="15"/>
                <c:pt idx="0">
                  <c:v>2.1943573667711599E-2</c:v>
                </c:pt>
                <c:pt idx="1">
                  <c:v>0.38453500522466039</c:v>
                </c:pt>
                <c:pt idx="2">
                  <c:v>4.3887147335423198E-2</c:v>
                </c:pt>
                <c:pt idx="3">
                  <c:v>0.10205503308951584</c:v>
                </c:pt>
                <c:pt idx="4">
                  <c:v>2.1246952281435041E-2</c:v>
                </c:pt>
                <c:pt idx="5">
                  <c:v>2.8561476837338905E-2</c:v>
                </c:pt>
                <c:pt idx="6">
                  <c:v>7.3145245559038665E-3</c:v>
                </c:pt>
                <c:pt idx="7">
                  <c:v>0.12608847091605713</c:v>
                </c:pt>
                <c:pt idx="8">
                  <c:v>4.3538836642284917E-2</c:v>
                </c:pt>
                <c:pt idx="9">
                  <c:v>1.9853709508881923E-2</c:v>
                </c:pt>
                <c:pt idx="10">
                  <c:v>5.5729710902124696E-2</c:v>
                </c:pt>
                <c:pt idx="11">
                  <c:v>8.951584813653779E-2</c:v>
                </c:pt>
                <c:pt idx="12">
                  <c:v>4.6325322187391153E-2</c:v>
                </c:pt>
                <c:pt idx="13">
                  <c:v>2.7864855451062349E-3</c:v>
                </c:pt>
                <c:pt idx="14">
                  <c:v>6.6179031696273075E-3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739392"/>
        <c:axId val="74856064"/>
      </c:barChart>
      <c:catAx>
        <c:axId val="87739392"/>
        <c:scaling>
          <c:orientation val="minMax"/>
        </c:scaling>
        <c:delete val="0"/>
        <c:axPos val="l"/>
        <c:majorTickMark val="none"/>
        <c:minorTickMark val="none"/>
        <c:tickLblPos val="nextTo"/>
        <c:crossAx val="74856064"/>
        <c:crosses val="autoZero"/>
        <c:auto val="1"/>
        <c:lblAlgn val="ctr"/>
        <c:lblOffset val="100"/>
        <c:noMultiLvlLbl val="0"/>
      </c:catAx>
      <c:valAx>
        <c:axId val="748560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7739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Journal of Strategic Information Systems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Tabelle1!$A$2:$A$16</c:f>
              <c:strCache>
                <c:ptCount val="15"/>
                <c:pt idx="0">
                  <c:v>Student (postgraduate)</c:v>
                </c:pt>
                <c:pt idx="1">
                  <c:v>Student (PhD)</c:v>
                </c:pt>
                <c:pt idx="2">
                  <c:v>Student (doctorial)</c:v>
                </c:pt>
                <c:pt idx="3">
                  <c:v>Student (master)</c:v>
                </c:pt>
                <c:pt idx="4">
                  <c:v>Student (bachelor)</c:v>
                </c:pt>
                <c:pt idx="5">
                  <c:v>Lecturer</c:v>
                </c:pt>
                <c:pt idx="6">
                  <c:v>Senior Lecturer</c:v>
                </c:pt>
                <c:pt idx="7">
                  <c:v>Post Doc</c:v>
                </c:pt>
                <c:pt idx="8">
                  <c:v>Researcher (academic)</c:v>
                </c:pt>
                <c:pt idx="9">
                  <c:v>Researcher (non-academic)</c:v>
                </c:pt>
                <c:pt idx="10">
                  <c:v>Assistent Professor</c:v>
                </c:pt>
                <c:pt idx="11">
                  <c:v>Associate Professor</c:v>
                </c:pt>
                <c:pt idx="12">
                  <c:v>Professor</c:v>
                </c:pt>
                <c:pt idx="13">
                  <c:v>Librarian</c:v>
                </c:pt>
                <c:pt idx="14">
                  <c:v>Other</c:v>
                </c:pt>
              </c:strCache>
            </c:strRef>
          </c:cat>
          <c:val>
            <c:numRef>
              <c:f>Tabelle1!$B$2:$B$16</c:f>
              <c:numCache>
                <c:formatCode>0%</c:formatCode>
                <c:ptCount val="15"/>
                <c:pt idx="0">
                  <c:v>0.06</c:v>
                </c:pt>
                <c:pt idx="1">
                  <c:v>0.32</c:v>
                </c:pt>
                <c:pt idx="2">
                  <c:v>7.0000000000000007E-2</c:v>
                </c:pt>
                <c:pt idx="3">
                  <c:v>0.19</c:v>
                </c:pt>
                <c:pt idx="4">
                  <c:v>0.05</c:v>
                </c:pt>
                <c:pt idx="5">
                  <c:v>0.05</c:v>
                </c:pt>
                <c:pt idx="6">
                  <c:v>0.02</c:v>
                </c:pt>
                <c:pt idx="7">
                  <c:v>0.03</c:v>
                </c:pt>
                <c:pt idx="8">
                  <c:v>0.05</c:v>
                </c:pt>
                <c:pt idx="9">
                  <c:v>0.03</c:v>
                </c:pt>
                <c:pt idx="10">
                  <c:v>0.05</c:v>
                </c:pt>
                <c:pt idx="11">
                  <c:v>0.03</c:v>
                </c:pt>
                <c:pt idx="12">
                  <c:v>0.04</c:v>
                </c:pt>
                <c:pt idx="13">
                  <c:v>0</c:v>
                </c:pt>
                <c:pt idx="14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Information and Management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Tabelle1!$A$2:$A$16</c:f>
              <c:strCache>
                <c:ptCount val="15"/>
                <c:pt idx="0">
                  <c:v>Student (postgraduate)</c:v>
                </c:pt>
                <c:pt idx="1">
                  <c:v>Student (PhD)</c:v>
                </c:pt>
                <c:pt idx="2">
                  <c:v>Student (doctorial)</c:v>
                </c:pt>
                <c:pt idx="3">
                  <c:v>Student (master)</c:v>
                </c:pt>
                <c:pt idx="4">
                  <c:v>Student (bachelor)</c:v>
                </c:pt>
                <c:pt idx="5">
                  <c:v>Lecturer</c:v>
                </c:pt>
                <c:pt idx="6">
                  <c:v>Senior Lecturer</c:v>
                </c:pt>
                <c:pt idx="7">
                  <c:v>Post Doc</c:v>
                </c:pt>
                <c:pt idx="8">
                  <c:v>Researcher (academic)</c:v>
                </c:pt>
                <c:pt idx="9">
                  <c:v>Researcher (non-academic)</c:v>
                </c:pt>
                <c:pt idx="10">
                  <c:v>Assistent Professor</c:v>
                </c:pt>
                <c:pt idx="11">
                  <c:v>Associate Professor</c:v>
                </c:pt>
                <c:pt idx="12">
                  <c:v>Professor</c:v>
                </c:pt>
                <c:pt idx="13">
                  <c:v>Librarian</c:v>
                </c:pt>
                <c:pt idx="14">
                  <c:v>Other</c:v>
                </c:pt>
              </c:strCache>
            </c:strRef>
          </c:cat>
          <c:val>
            <c:numRef>
              <c:f>Tabelle1!$C$2:$C$16</c:f>
              <c:numCache>
                <c:formatCode>0%</c:formatCode>
                <c:ptCount val="15"/>
                <c:pt idx="0">
                  <c:v>5.3834997013906698E-2</c:v>
                </c:pt>
                <c:pt idx="1">
                  <c:v>0.32224212951113401</c:v>
                </c:pt>
                <c:pt idx="2">
                  <c:v>6.2878593976623195E-2</c:v>
                </c:pt>
                <c:pt idx="3">
                  <c:v>0.20032420441941801</c:v>
                </c:pt>
                <c:pt idx="4">
                  <c:v>4.8460029007763902E-2</c:v>
                </c:pt>
                <c:pt idx="5">
                  <c:v>2.11586042146574E-2</c:v>
                </c:pt>
                <c:pt idx="6">
                  <c:v>1.2626908966811699E-2</c:v>
                </c:pt>
                <c:pt idx="7">
                  <c:v>2.2523675454312799E-2</c:v>
                </c:pt>
                <c:pt idx="8">
                  <c:v>8.3525296476409897E-2</c:v>
                </c:pt>
                <c:pt idx="9">
                  <c:v>1.08352529647641E-2</c:v>
                </c:pt>
                <c:pt idx="10">
                  <c:v>5.4432215681255898E-2</c:v>
                </c:pt>
                <c:pt idx="11">
                  <c:v>3.8477945567784298E-2</c:v>
                </c:pt>
                <c:pt idx="12">
                  <c:v>4.8545345960242299E-2</c:v>
                </c:pt>
                <c:pt idx="13">
                  <c:v>5.3749680061428197E-3</c:v>
                </c:pt>
                <c:pt idx="14">
                  <c:v>1.47598327787731E-2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316416"/>
        <c:axId val="74857216"/>
      </c:barChart>
      <c:catAx>
        <c:axId val="883164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74857216"/>
        <c:crosses val="autoZero"/>
        <c:auto val="1"/>
        <c:lblAlgn val="ctr"/>
        <c:lblOffset val="100"/>
        <c:noMultiLvlLbl val="0"/>
      </c:catAx>
      <c:valAx>
        <c:axId val="748572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883164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016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016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BAB5CC86-8622-410A-B928-E4F85936744A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945659" cy="496015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626"/>
            <a:ext cx="2945659" cy="496015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1DEB99EC-72BB-42CA-89C0-8D15CFF601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90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016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016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8F8C4BA2-5633-4F1D-ABB2-C7F995E58897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9" tIns="45499" rIns="90999" bIns="45499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6106"/>
            <a:ext cx="5438140" cy="4467305"/>
          </a:xfrm>
          <a:prstGeom prst="rect">
            <a:avLst/>
          </a:prstGeom>
        </p:spPr>
        <p:txBody>
          <a:bodyPr vert="horz" lIns="90999" tIns="45499" rIns="90999" bIns="4549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627"/>
            <a:ext cx="2945659" cy="496015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627"/>
            <a:ext cx="2945659" cy="496015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CDB2DA9D-5422-42A6-9E7C-A5FA89F6AA8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637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2DA9D-5422-42A6-9E7C-A5FA89F6AA84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4249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2DA9D-5422-42A6-9E7C-A5FA89F6AA84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622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2DA9D-5422-42A6-9E7C-A5FA89F6AA84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5364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2DA9D-5422-42A6-9E7C-A5FA89F6AA84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27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80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696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0058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4801"/>
            <a:ext cx="7010400" cy="9144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285A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371600"/>
            <a:ext cx="3581400" cy="5181599"/>
          </a:xfrm>
          <a:prstGeom prst="rect">
            <a:avLst/>
          </a:prstGeom>
        </p:spPr>
        <p:txBody>
          <a:bodyPr vert="horz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  <a:lvl2pPr>
              <a:buSzPct val="110000"/>
              <a:buFontTx/>
              <a:buBlip>
                <a:blip r:embed="rId2"/>
              </a:buBlip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4184"/>
              </a:buClr>
              <a:buSzPct val="10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 indent="-179388" eaLnBrk="1" hangingPunct="1">
              <a:buClr>
                <a:srgbClr val="5284B7"/>
              </a:buClr>
              <a:buSzPct val="70000"/>
              <a:buFont typeface="Wingdings" charset="2"/>
              <a:buChar char="§"/>
              <a:defRPr sz="1800">
                <a:latin typeface="Arial" pitchFamily="34" charset="0"/>
                <a:cs typeface="Arial" pitchFamily="34" charset="0"/>
              </a:defRPr>
            </a:lvl4pPr>
            <a:lvl5pPr>
              <a:spcAft>
                <a:spcPts val="1200"/>
              </a:spcAft>
              <a:buClr>
                <a:srgbClr val="004184"/>
              </a:buClr>
              <a:buSzPct val="50000"/>
              <a:buFont typeface="Arial"/>
              <a:buChar char="•"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0"/>
          </p:nvPr>
        </p:nvSpPr>
        <p:spPr>
          <a:xfrm>
            <a:off x="4343400" y="1371600"/>
            <a:ext cx="3581400" cy="5181599"/>
          </a:xfrm>
          <a:prstGeom prst="rect">
            <a:avLst/>
          </a:prstGeom>
        </p:spPr>
        <p:txBody>
          <a:bodyPr vert="horz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  <a:lvl2pPr>
              <a:buSzPct val="110000"/>
              <a:buFontTx/>
              <a:buBlip>
                <a:blip r:embed="rId2"/>
              </a:buBlip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4184"/>
              </a:buClr>
              <a:buSzPct val="10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 indent="-179388" eaLnBrk="1" hangingPunct="1">
              <a:buClr>
                <a:srgbClr val="5284B7"/>
              </a:buClr>
              <a:buSzPct val="70000"/>
              <a:buFont typeface="Wingdings" charset="2"/>
              <a:buChar char="§"/>
              <a:defRPr sz="1800">
                <a:latin typeface="Arial" pitchFamily="34" charset="0"/>
                <a:cs typeface="Arial" pitchFamily="34" charset="0"/>
              </a:defRPr>
            </a:lvl4pPr>
            <a:lvl5pPr>
              <a:spcAft>
                <a:spcPts val="1200"/>
              </a:spcAft>
              <a:buClr>
                <a:srgbClr val="004184"/>
              </a:buClr>
              <a:buSzPct val="50000"/>
              <a:buFont typeface="Arial"/>
              <a:buChar char="•"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 smtClean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8124825" y="6572250"/>
            <a:ext cx="847725" cy="85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7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205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315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109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255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31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831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365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472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B2A5C-DAA1-4F5A-A5CB-23E7004A12D9}" type="datetimeFigureOut">
              <a:rPr lang="de-AT" smtClean="0"/>
              <a:t>18.06.2014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031E-81F1-417B-92A2-5CD3F6CDB90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184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deley.com/research-paper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391023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/>
              <a:t>Are downloads and readership data a substitute for citations?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The </a:t>
            </a:r>
            <a:r>
              <a:rPr lang="en-US" sz="3200" b="1" dirty="0"/>
              <a:t>case of a scholarly journal</a:t>
            </a:r>
            <a:r>
              <a:rPr lang="de-AT" sz="3200" b="1" dirty="0" smtClean="0"/>
              <a:t>?</a:t>
            </a:r>
            <a:endParaRPr lang="de-AT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68144" y="5301208"/>
            <a:ext cx="2768352" cy="112697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Christian Schlögl</a:t>
            </a:r>
          </a:p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Institute </a:t>
            </a:r>
            <a:r>
              <a:rPr lang="de-AT" sz="1800" dirty="0" err="1" smtClean="0">
                <a:solidFill>
                  <a:schemeClr val="tx1"/>
                </a:solidFill>
              </a:rPr>
              <a:t>of</a:t>
            </a:r>
            <a:r>
              <a:rPr lang="de-AT" sz="1800" dirty="0" smtClean="0">
                <a:solidFill>
                  <a:schemeClr val="tx1"/>
                </a:solidFill>
              </a:rPr>
              <a:t> Information Science </a:t>
            </a:r>
            <a:r>
              <a:rPr lang="de-AT" sz="1800" dirty="0" err="1" smtClean="0">
                <a:solidFill>
                  <a:schemeClr val="tx1"/>
                </a:solidFill>
              </a:rPr>
              <a:t>and</a:t>
            </a:r>
            <a:r>
              <a:rPr lang="de-AT" sz="1800" dirty="0" smtClean="0">
                <a:solidFill>
                  <a:schemeClr val="tx1"/>
                </a:solidFill>
              </a:rPr>
              <a:t> Information Systems</a:t>
            </a:r>
          </a:p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University </a:t>
            </a:r>
            <a:r>
              <a:rPr lang="de-AT" sz="1800" dirty="0" err="1" smtClean="0">
                <a:solidFill>
                  <a:schemeClr val="tx1"/>
                </a:solidFill>
              </a:rPr>
              <a:t>of</a:t>
            </a:r>
            <a:r>
              <a:rPr lang="de-AT" sz="1800" dirty="0" smtClean="0">
                <a:solidFill>
                  <a:schemeClr val="tx1"/>
                </a:solidFill>
              </a:rPr>
              <a:t> Graz</a:t>
            </a:r>
          </a:p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Austria</a:t>
            </a:r>
            <a:endParaRPr lang="de-A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err="1" smtClean="0"/>
              <a:t>Methodology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/>
            <a:r>
              <a:rPr lang="de-AT" sz="2000" dirty="0" err="1" smtClean="0"/>
              <a:t>Preprocessing</a:t>
            </a:r>
            <a:r>
              <a:rPr lang="de-AT" sz="2000" dirty="0" smtClean="0"/>
              <a:t>:</a:t>
            </a:r>
          </a:p>
          <a:p>
            <a:pPr marL="533400" lvl="1"/>
            <a:r>
              <a:rPr lang="de-AT" sz="2000" dirty="0" err="1" smtClean="0"/>
              <a:t>Matching</a:t>
            </a:r>
            <a:r>
              <a:rPr lang="de-AT" sz="2000" dirty="0" smtClean="0"/>
              <a:t> </a:t>
            </a:r>
            <a:r>
              <a:rPr lang="de-AT" sz="2000" dirty="0" err="1" smtClean="0"/>
              <a:t>documents</a:t>
            </a:r>
            <a:r>
              <a:rPr lang="de-AT" sz="2000" dirty="0" smtClean="0"/>
              <a:t> </a:t>
            </a:r>
            <a:r>
              <a:rPr lang="de-AT" sz="2000" dirty="0" err="1" smtClean="0"/>
              <a:t>between</a:t>
            </a:r>
            <a:r>
              <a:rPr lang="de-AT" sz="2000" dirty="0" smtClean="0"/>
              <a:t> </a:t>
            </a:r>
            <a:r>
              <a:rPr lang="de-AT" sz="2000" dirty="0" err="1" smtClean="0"/>
              <a:t>ScienceDirect</a:t>
            </a:r>
            <a:r>
              <a:rPr lang="de-AT" sz="2000" dirty="0" smtClean="0"/>
              <a:t> (SD)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Scopus</a:t>
            </a:r>
            <a:endParaRPr lang="de-AT" sz="2000" dirty="0"/>
          </a:p>
          <a:p>
            <a:pPr marL="952500" lvl="2"/>
            <a:r>
              <a:rPr lang="de-AT" sz="2000" dirty="0" err="1" smtClean="0"/>
              <a:t>No</a:t>
            </a:r>
            <a:r>
              <a:rPr lang="de-AT" sz="2000" dirty="0" smtClean="0"/>
              <a:t> </a:t>
            </a:r>
            <a:r>
              <a:rPr lang="de-AT" sz="2000" dirty="0" err="1"/>
              <a:t>unique</a:t>
            </a:r>
            <a:r>
              <a:rPr lang="de-AT" sz="2000" dirty="0"/>
              <a:t> </a:t>
            </a:r>
            <a:r>
              <a:rPr lang="de-AT" sz="2000" dirty="0" err="1"/>
              <a:t>key</a:t>
            </a:r>
            <a:r>
              <a:rPr lang="de-AT" sz="2000" dirty="0"/>
              <a:t> </a:t>
            </a:r>
            <a:r>
              <a:rPr lang="de-AT" sz="2000" dirty="0" err="1"/>
              <a:t>for</a:t>
            </a:r>
            <a:r>
              <a:rPr lang="de-AT" sz="2000" dirty="0"/>
              <a:t> SD </a:t>
            </a:r>
            <a:r>
              <a:rPr lang="de-AT" sz="2000" b="1" i="1" dirty="0" err="1"/>
              <a:t>and</a:t>
            </a:r>
            <a:r>
              <a:rPr lang="de-AT" sz="2000" dirty="0"/>
              <a:t> </a:t>
            </a:r>
            <a:r>
              <a:rPr lang="de-AT" sz="2000" dirty="0" err="1" smtClean="0"/>
              <a:t>Scopus</a:t>
            </a:r>
            <a:endParaRPr lang="de-AT" sz="2000" dirty="0"/>
          </a:p>
          <a:p>
            <a:pPr marL="952500" lvl="2"/>
            <a:r>
              <a:rPr lang="de-AT" sz="2000" dirty="0" smtClean="0"/>
              <a:t>Different </a:t>
            </a:r>
            <a:r>
              <a:rPr lang="de-AT" sz="2000" dirty="0" err="1"/>
              <a:t>document</a:t>
            </a:r>
            <a:r>
              <a:rPr lang="de-AT" sz="2000" dirty="0"/>
              <a:t> </a:t>
            </a:r>
            <a:r>
              <a:rPr lang="de-AT" sz="2000" dirty="0" err="1"/>
              <a:t>types</a:t>
            </a:r>
            <a:r>
              <a:rPr lang="de-AT" sz="2000" dirty="0"/>
              <a:t> </a:t>
            </a:r>
            <a:r>
              <a:rPr lang="de-AT" sz="2000" dirty="0" err="1"/>
              <a:t>between</a:t>
            </a:r>
            <a:r>
              <a:rPr lang="de-AT" sz="2000" dirty="0"/>
              <a:t> SD </a:t>
            </a:r>
            <a:r>
              <a:rPr lang="de-AT" sz="2000" dirty="0" err="1"/>
              <a:t>and</a:t>
            </a:r>
            <a:r>
              <a:rPr lang="de-AT" sz="2000" dirty="0"/>
              <a:t> </a:t>
            </a:r>
            <a:r>
              <a:rPr lang="de-AT" sz="2000" dirty="0" err="1" smtClean="0"/>
              <a:t>Scopus</a:t>
            </a:r>
            <a:endParaRPr lang="de-AT" sz="2000" dirty="0" smtClean="0"/>
          </a:p>
          <a:p>
            <a:pPr marL="952500" lvl="2"/>
            <a:r>
              <a:rPr lang="de-AT" sz="2000" dirty="0" err="1" smtClean="0"/>
              <a:t>Matching</a:t>
            </a:r>
            <a:r>
              <a:rPr lang="de-AT" sz="2000" dirty="0" smtClean="0"/>
              <a:t> via </a:t>
            </a:r>
            <a:r>
              <a:rPr lang="de-AT" sz="2000" dirty="0" err="1" smtClean="0"/>
              <a:t>journal</a:t>
            </a:r>
            <a:r>
              <a:rPr lang="de-AT" sz="2000" dirty="0" smtClean="0"/>
              <a:t> </a:t>
            </a:r>
            <a:r>
              <a:rPr lang="de-AT" sz="2000" dirty="0" err="1" smtClean="0"/>
              <a:t>name</a:t>
            </a:r>
            <a:r>
              <a:rPr lang="de-AT" sz="2000" dirty="0" smtClean="0"/>
              <a:t>, </a:t>
            </a:r>
            <a:r>
              <a:rPr lang="de-AT" sz="2000" dirty="0" err="1" smtClean="0"/>
              <a:t>vol</a:t>
            </a:r>
            <a:r>
              <a:rPr lang="de-AT" sz="2000" dirty="0" smtClean="0"/>
              <a:t>, (</a:t>
            </a:r>
            <a:r>
              <a:rPr lang="de-AT" sz="2000" dirty="0" err="1" smtClean="0"/>
              <a:t>first</a:t>
            </a:r>
            <a:r>
              <a:rPr lang="de-AT" sz="2000" dirty="0" smtClean="0"/>
              <a:t>) </a:t>
            </a:r>
            <a:r>
              <a:rPr lang="de-AT" sz="2000" dirty="0" err="1" smtClean="0"/>
              <a:t>page</a:t>
            </a:r>
            <a:endParaRPr lang="de-AT" sz="2000" dirty="0"/>
          </a:p>
          <a:p>
            <a:pPr marL="533400" lvl="1"/>
            <a:r>
              <a:rPr lang="de-AT" sz="2000" dirty="0" smtClean="0"/>
              <a:t>Matching documents (only full </a:t>
            </a:r>
            <a:r>
              <a:rPr lang="de-AT" sz="2000" dirty="0" smtClean="0"/>
              <a:t>leng</a:t>
            </a:r>
            <a:r>
              <a:rPr lang="hr-HR" sz="2000" dirty="0" smtClean="0"/>
              <a:t>th</a:t>
            </a:r>
            <a:r>
              <a:rPr lang="de-AT" sz="2000" dirty="0" smtClean="0"/>
              <a:t> </a:t>
            </a:r>
            <a:r>
              <a:rPr lang="de-AT" sz="2000" dirty="0" smtClean="0"/>
              <a:t>articles) between Scopus and Mendeley via title </a:t>
            </a:r>
          </a:p>
          <a:p>
            <a:pPr marL="533400" lvl="1"/>
            <a:r>
              <a:rPr lang="de-AT" sz="2000" dirty="0" smtClean="0"/>
              <a:t>Descriptive statistics</a:t>
            </a:r>
            <a:r>
              <a:rPr lang="de-AT" sz="2000" dirty="0" smtClean="0"/>
              <a:t>:</a:t>
            </a:r>
            <a:r>
              <a:rPr lang="hr-HR" sz="2000" dirty="0" smtClean="0"/>
              <a:t> d</a:t>
            </a:r>
            <a:r>
              <a:rPr lang="de-AT" sz="2000" dirty="0" smtClean="0"/>
              <a:t>ocument </a:t>
            </a:r>
            <a:r>
              <a:rPr lang="de-AT" sz="2000" dirty="0" smtClean="0"/>
              <a:t>types, </a:t>
            </a:r>
            <a:r>
              <a:rPr lang="de-AT" sz="2000" dirty="0"/>
              <a:t>publication </a:t>
            </a:r>
            <a:r>
              <a:rPr lang="de-AT" sz="2000" dirty="0" smtClean="0"/>
              <a:t>dates, </a:t>
            </a:r>
            <a:r>
              <a:rPr lang="de-AT" sz="2000" dirty="0"/>
              <a:t>downloads</a:t>
            </a:r>
            <a:r>
              <a:rPr lang="de-AT" sz="2000" dirty="0" smtClean="0"/>
              <a:t>, readers</a:t>
            </a:r>
          </a:p>
          <a:p>
            <a:pPr marL="57150"/>
            <a:r>
              <a:rPr lang="de-AT" sz="2000" dirty="0" err="1" smtClean="0"/>
              <a:t>Correlation</a:t>
            </a:r>
            <a:r>
              <a:rPr lang="de-AT" sz="2000" dirty="0" smtClean="0"/>
              <a:t> </a:t>
            </a:r>
            <a:r>
              <a:rPr lang="de-AT" sz="2000" dirty="0" err="1" smtClean="0"/>
              <a:t>analysis</a:t>
            </a:r>
            <a:r>
              <a:rPr lang="de-AT" sz="2000" dirty="0" smtClean="0"/>
              <a:t>:</a:t>
            </a:r>
          </a:p>
          <a:p>
            <a:pPr marL="533400" lvl="1"/>
            <a:r>
              <a:rPr lang="de-AT" sz="2000" dirty="0" smtClean="0"/>
              <a:t>Downloads vs. </a:t>
            </a:r>
            <a:r>
              <a:rPr lang="de-AT" sz="2000" dirty="0" err="1" smtClean="0"/>
              <a:t>cites</a:t>
            </a:r>
            <a:r>
              <a:rPr lang="de-AT" sz="2000" dirty="0" smtClean="0"/>
              <a:t>, </a:t>
            </a:r>
            <a:r>
              <a:rPr lang="de-AT" sz="2000" dirty="0" err="1" smtClean="0"/>
              <a:t>readers</a:t>
            </a:r>
            <a:r>
              <a:rPr lang="de-AT" sz="2000" dirty="0" smtClean="0"/>
              <a:t> vs. </a:t>
            </a:r>
            <a:r>
              <a:rPr lang="de-AT" sz="2000" dirty="0" err="1" smtClean="0"/>
              <a:t>Cites</a:t>
            </a:r>
            <a:r>
              <a:rPr lang="de-AT" sz="2000" dirty="0"/>
              <a:t>, </a:t>
            </a:r>
            <a:r>
              <a:rPr lang="de-AT" sz="2000" dirty="0" err="1" smtClean="0"/>
              <a:t>downloads</a:t>
            </a:r>
            <a:r>
              <a:rPr lang="de-AT" sz="2000" dirty="0" smtClean="0"/>
              <a:t> </a:t>
            </a:r>
            <a:r>
              <a:rPr lang="de-AT" sz="2000" dirty="0"/>
              <a:t>vs. </a:t>
            </a:r>
            <a:r>
              <a:rPr lang="de-AT" sz="2000" dirty="0" err="1"/>
              <a:t>readers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75100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de-DE" sz="2800" b="1" dirty="0" err="1"/>
              <a:t>Results</a:t>
            </a:r>
            <a:r>
              <a:rPr lang="de-DE" sz="2800" b="1" dirty="0"/>
              <a:t> </a:t>
            </a:r>
            <a:r>
              <a:rPr lang="de-DE" sz="2800" b="1" dirty="0" err="1" smtClean="0"/>
              <a:t>downloads</a:t>
            </a:r>
            <a:r>
              <a:rPr lang="de-DE" sz="2800" b="1" dirty="0" smtClean="0"/>
              <a:t>: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Downloads per </a:t>
            </a:r>
            <a:r>
              <a:rPr lang="de-DE" sz="2800" dirty="0" err="1"/>
              <a:t>document</a:t>
            </a:r>
            <a:r>
              <a:rPr lang="de-DE" sz="2800" dirty="0"/>
              <a:t> type</a:t>
            </a:r>
            <a:endParaRPr lang="de-AT" sz="2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770266"/>
              </p:ext>
            </p:extLst>
          </p:nvPr>
        </p:nvGraphicFramePr>
        <p:xfrm>
          <a:off x="1403648" y="1196752"/>
          <a:ext cx="6793547" cy="5002988"/>
        </p:xfrm>
        <a:graphic>
          <a:graphicData uri="http://schemas.openxmlformats.org/drawingml/2006/table">
            <a:tbl>
              <a:tblPr firstRow="1" lastRow="1" lastCol="1" bandRow="1" bandCol="1">
                <a:tableStyleId>{5C22544A-7EE6-4342-B048-85BDC9FD1C3A}</a:tableStyleId>
              </a:tblPr>
              <a:tblGrid>
                <a:gridCol w="2070862"/>
                <a:gridCol w="469900"/>
                <a:gridCol w="785812"/>
                <a:gridCol w="1591945"/>
                <a:gridCol w="1875028"/>
              </a:tblGrid>
              <a:tr h="282952"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de-A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</a:rPr>
                        <a:t>% docs</a:t>
                      </a:r>
                      <a:endParaRPr lang="de-A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% down­loads (DL)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DLs per doc - relations</a:t>
                      </a:r>
                      <a:r>
                        <a:rPr lang="en-US" sz="1600" baseline="30000" dirty="0">
                          <a:effectLst/>
                        </a:rPr>
                        <a:t>1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88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Announcement</a:t>
                      </a:r>
                      <a:endParaRPr lang="de-A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0.5%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0.1%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1.8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Book review</a:t>
                      </a:r>
                      <a:endParaRPr lang="de-A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de-A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0.3%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0.1%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1.7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Contents list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de-A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0.5%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1.9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Discussion</a:t>
                      </a:r>
                      <a:endParaRPr lang="de-AT" sz="16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2.3%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2.7%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8.7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Editorial Board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7.6%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Editorial</a:t>
                      </a:r>
                      <a:endParaRPr lang="de-AT" sz="16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1.3%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indent="-90170" algn="ctr">
                        <a:lnSpc>
                          <a:spcPct val="107000"/>
                        </a:lnSpc>
                      </a:pPr>
                      <a:r>
                        <a:rPr lang="en-US" sz="1600" dirty="0" smtClean="0">
                          <a:effectLst/>
                        </a:rPr>
                        <a:t>1.5%</a:t>
                      </a:r>
                      <a:endParaRPr lang="de-A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8.7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Erratum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0.5%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4.4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Full length article (FLA)</a:t>
                      </a:r>
                      <a:endParaRPr lang="de-AT" sz="16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324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82.0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92.3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8.2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Index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0.1%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1.8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Miscellaneous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1.3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Other contents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Personal report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3.4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Publishers note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1.0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 communication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4.8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Short survey</a:t>
                      </a:r>
                      <a:endParaRPr lang="de-AT" sz="16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9.9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395</a:t>
                      </a:r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100%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83568" y="6250086"/>
            <a:ext cx="68711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FLAs </a:t>
            </a:r>
            <a:r>
              <a:rPr lang="en-GB" dirty="0" smtClean="0"/>
              <a:t>(82%) </a:t>
            </a:r>
            <a:r>
              <a:rPr lang="en-GB" dirty="0"/>
              <a:t>are the most downloaded document type (</a:t>
            </a:r>
            <a:r>
              <a:rPr lang="en-GB" dirty="0" smtClean="0"/>
              <a:t>92%)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DLs per doc higher for discussions, editorials, FLAs and short surveys</a:t>
            </a:r>
            <a:endParaRPr lang="en-GB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4944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 err="1" smtClean="0"/>
              <a:t>Results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downloads</a:t>
            </a:r>
            <a:r>
              <a:rPr lang="de-DE" sz="3600" b="1" dirty="0" smtClean="0"/>
              <a:t> - </a:t>
            </a:r>
            <a:r>
              <a:rPr lang="de-DE" sz="3600" b="1" dirty="0" err="1" smtClean="0"/>
              <a:t>JoSIS</a:t>
            </a:r>
            <a:r>
              <a:rPr lang="de-DE" sz="3600" b="1" dirty="0" smtClean="0"/>
              <a:t>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dirty="0" smtClean="0"/>
              <a:t>Downloads per </a:t>
            </a:r>
            <a:r>
              <a:rPr lang="de-DE" sz="3600" dirty="0" err="1" smtClean="0"/>
              <a:t>document</a:t>
            </a:r>
            <a:r>
              <a:rPr lang="de-DE" sz="3600" dirty="0" smtClean="0"/>
              <a:t> type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endParaRPr lang="de-AT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FLAs (56%) are the most downloaded document type (94.1%)</a:t>
            </a:r>
            <a:endParaRPr lang="en-GB" sz="1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27866"/>
              </p:ext>
            </p:extLst>
          </p:nvPr>
        </p:nvGraphicFramePr>
        <p:xfrm>
          <a:off x="467544" y="1700808"/>
          <a:ext cx="7560841" cy="39195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05688"/>
                <a:gridCol w="1067592"/>
                <a:gridCol w="978881"/>
                <a:gridCol w="1591703"/>
                <a:gridCol w="1916977"/>
              </a:tblGrid>
              <a:tr h="603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Document type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% docs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% downloads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Downloads per doc – </a:t>
                      </a:r>
                      <a:r>
                        <a:rPr lang="en-GB" sz="1800" dirty="0" smtClean="0">
                          <a:effectLst/>
                        </a:rPr>
                        <a:t>relations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Announcement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1.6%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0.4%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5.9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Book review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de-A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1.2%</a:t>
                      </a:r>
                      <a:endParaRPr lang="de-A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5.5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Contents list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29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9.0%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0.4%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1.0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Editorial Board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29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9.0%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0.6%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1.5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Editorial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49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15.3%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3.3%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Erratum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0.1%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5.7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Full length article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181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56.4%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94.1%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35.4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Index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3.7%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1.3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Miscellaneous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2.8%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1.8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Publishers note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0.6%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7.0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321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100%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100%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553648" y="5563412"/>
            <a:ext cx="75467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AT" sz="1400" dirty="0"/>
              <a:t>Source: </a:t>
            </a:r>
            <a:r>
              <a:rPr lang="de-AT" sz="1400" dirty="0" err="1" smtClean="0"/>
              <a:t>ScienceDirect</a:t>
            </a:r>
            <a:r>
              <a:rPr lang="de-AT" sz="1400" dirty="0" smtClean="0"/>
              <a:t>; n=321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6642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err="1"/>
              <a:t>Results</a:t>
            </a:r>
            <a:r>
              <a:rPr lang="de-DE" sz="3200" b="1" dirty="0"/>
              <a:t> </a:t>
            </a:r>
            <a:r>
              <a:rPr lang="de-DE" sz="3200" b="1" dirty="0" err="1" smtClean="0"/>
              <a:t>downloads</a:t>
            </a: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dirty="0"/>
              <a:t>D</a:t>
            </a:r>
            <a:r>
              <a:rPr lang="en-GB" sz="3200" dirty="0" err="1"/>
              <a:t>ownloads</a:t>
            </a:r>
            <a:r>
              <a:rPr lang="en-GB" sz="3200" dirty="0"/>
              <a:t> per publication year (ratios)</a:t>
            </a:r>
            <a:endParaRPr lang="de-AT" sz="32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76703"/>
              </p:ext>
            </p:extLst>
          </p:nvPr>
        </p:nvGraphicFramePr>
        <p:xfrm>
          <a:off x="107504" y="1700808"/>
          <a:ext cx="8861107" cy="316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150"/>
                <a:gridCol w="588962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58495"/>
              </a:tblGrid>
              <a:tr h="190500">
                <a:tc rowSpan="2"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PY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10795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n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0"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Download year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1440" algn="just">
                        <a:spcAft>
                          <a:spcPts val="400"/>
                        </a:spcAft>
                      </a:pPr>
                      <a:r>
                        <a:rPr lang="de-AT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2007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2010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2011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all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12.6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3.4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3.1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22.4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3.1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1.4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14.9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4.4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4.7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4.1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4.1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3.5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24.4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5.4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5.1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4.2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3.1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6.6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6.3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4.3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20.7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6.7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5.3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3.0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2010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51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7.8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6.8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2011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57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10.4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all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324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0.2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4.1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7.6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10.1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13.3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18.2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25.5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31.2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32.2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35.6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178.0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67544" y="5373216"/>
            <a:ext cx="6318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Download maximum in </a:t>
            </a:r>
            <a:r>
              <a:rPr lang="en-GB" dirty="0" smtClean="0"/>
              <a:t>nearly all cases in the publication year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Download half-life </a:t>
            </a:r>
            <a:r>
              <a:rPr lang="en-GB" sz="1200" dirty="0"/>
              <a:t>2011</a:t>
            </a:r>
            <a:r>
              <a:rPr lang="en-GB" dirty="0"/>
              <a:t> = </a:t>
            </a:r>
            <a:r>
              <a:rPr lang="en-GB" dirty="0" smtClean="0"/>
              <a:t>2.2 years</a:t>
            </a:r>
            <a:endParaRPr lang="en-GB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5438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de-DE" sz="3200" b="1" dirty="0" err="1" smtClean="0"/>
              <a:t>Results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downloads</a:t>
            </a:r>
            <a:r>
              <a:rPr lang="de-DE" sz="3200" b="1" dirty="0" smtClean="0"/>
              <a:t> - </a:t>
            </a:r>
            <a:r>
              <a:rPr lang="de-DE" sz="3200" b="1" dirty="0" err="1" smtClean="0"/>
              <a:t>JoSIS</a:t>
            </a:r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dirty="0" smtClean="0"/>
              <a:t>D</a:t>
            </a:r>
            <a:r>
              <a:rPr lang="en-GB" sz="3200" dirty="0" err="1" smtClean="0"/>
              <a:t>ownloads</a:t>
            </a:r>
            <a:r>
              <a:rPr lang="en-GB" sz="3200" dirty="0" smtClean="0"/>
              <a:t> </a:t>
            </a:r>
            <a:r>
              <a:rPr lang="en-GB" sz="3200" dirty="0"/>
              <a:t>per </a:t>
            </a:r>
            <a:r>
              <a:rPr lang="en-GB" sz="3200" dirty="0" smtClean="0"/>
              <a:t>publication year (ratios)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5001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de-AT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de-AT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Download </a:t>
            </a:r>
            <a:r>
              <a:rPr lang="en-GB" sz="1800" dirty="0"/>
              <a:t>maximum in many cases 1 year after publication </a:t>
            </a:r>
            <a:endParaRPr lang="en-GB" sz="1800" dirty="0" smtClean="0"/>
          </a:p>
          <a:p>
            <a:r>
              <a:rPr lang="en-GB" sz="1800" dirty="0" smtClean="0"/>
              <a:t>Download half-life </a:t>
            </a:r>
            <a:r>
              <a:rPr lang="en-GB" sz="1200" dirty="0" smtClean="0"/>
              <a:t>2011</a:t>
            </a:r>
            <a:r>
              <a:rPr lang="en-GB" sz="1800" dirty="0" smtClean="0"/>
              <a:t> = 3.5 years (I&amp;M: 5 years)</a:t>
            </a:r>
            <a:endParaRPr lang="en-GB" sz="18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086265"/>
              </p:ext>
            </p:extLst>
          </p:nvPr>
        </p:nvGraphicFramePr>
        <p:xfrm>
          <a:off x="508253" y="1784470"/>
          <a:ext cx="6602291" cy="3595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838"/>
                <a:gridCol w="403225"/>
                <a:gridCol w="515938"/>
                <a:gridCol w="515938"/>
                <a:gridCol w="515938"/>
                <a:gridCol w="515938"/>
                <a:gridCol w="515938"/>
                <a:gridCol w="515938"/>
                <a:gridCol w="515938"/>
                <a:gridCol w="515938"/>
                <a:gridCol w="515938"/>
                <a:gridCol w="504698"/>
                <a:gridCol w="573088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 smtClean="0">
                          <a:effectLst/>
                          <a:latin typeface="+mn-lt"/>
                        </a:rPr>
                        <a:t>DL-</a:t>
                      </a:r>
                      <a:r>
                        <a:rPr lang="de-AT" sz="1600" b="1" u="none" strike="noStrike" dirty="0" err="1" smtClean="0">
                          <a:effectLst/>
                          <a:latin typeface="+mn-lt"/>
                        </a:rPr>
                        <a:t>year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n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2002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2003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2004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2005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2006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2008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2009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2010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2011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all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2002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2.3</a:t>
                      </a:r>
                      <a:endParaRPr lang="de-A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1.7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1.3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1.2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2.8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2.8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2.7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19.6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2003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21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1.3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  <a:endParaRPr lang="de-A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0.9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1.5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1.3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1.5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11.9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2004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17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1.7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2.6</a:t>
                      </a:r>
                      <a:endParaRPr lang="de-A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2.2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2.7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2.9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2.3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18.9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2005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18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1.7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2.3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1.8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2.6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2.2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15.0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2006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14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0.2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</a:t>
                      </a:r>
                      <a:endParaRPr lang="de-A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1.8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12.5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18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u="none" strike="noStrike" dirty="0" smtClean="0">
                          <a:effectLst/>
                          <a:latin typeface="+mn-lt"/>
                        </a:rPr>
                        <a:t>2.7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</a:t>
                      </a:r>
                      <a:endParaRPr lang="de-A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3.4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3.5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2.9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16.1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2008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16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2.9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</a:t>
                      </a:r>
                      <a:endParaRPr lang="de-A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2.4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11.8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2009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14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3.1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4.0</a:t>
                      </a:r>
                      <a:endParaRPr lang="de-A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3.1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10.2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2010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21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3.9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4.4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8.3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2011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29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0.3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</a:t>
                      </a:r>
                      <a:endParaRPr lang="de-A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5.9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03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>
                          <a:effectLst/>
                          <a:latin typeface="+mn-lt"/>
                        </a:rPr>
                        <a:t>all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>
                          <a:effectLst/>
                          <a:latin typeface="+mn-lt"/>
                        </a:rPr>
                        <a:t>181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3.7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5.6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6.8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8.9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11.1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16.6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21.4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26.4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29.0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u="none" strike="noStrike" dirty="0" smtClean="0">
                          <a:effectLst/>
                          <a:latin typeface="+mn-lt"/>
                        </a:rPr>
                        <a:t>130.4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Inhaltsplatzhalter 2"/>
          <p:cNvSpPr txBox="1">
            <a:spLocks/>
          </p:cNvSpPr>
          <p:nvPr/>
        </p:nvSpPr>
        <p:spPr>
          <a:xfrm>
            <a:off x="609600" y="1524000"/>
            <a:ext cx="7391400" cy="5181599"/>
          </a:xfrm>
          <a:prstGeom prst="rect">
            <a:avLst/>
          </a:prstGeom>
        </p:spPr>
        <p:txBody>
          <a:bodyPr vert="horz"/>
          <a:lstStyle>
            <a:lvl1pPr marL="0" indent="0" algn="l" rtl="0" fontAlgn="base">
              <a:spcBef>
                <a:spcPct val="0"/>
              </a:spcBef>
              <a:spcAft>
                <a:spcPct val="60000"/>
              </a:spcAft>
              <a:buSzPct val="70000"/>
              <a:buFont typeface="Monotype Sorts"/>
              <a:defRPr sz="2000" b="1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76250" indent="-285750" algn="l" rtl="0" fontAlgn="base">
              <a:spcBef>
                <a:spcPct val="0"/>
              </a:spcBef>
              <a:spcAft>
                <a:spcPct val="60000"/>
              </a:spcAft>
              <a:buSzPct val="11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895350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004184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33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84B7"/>
              </a:buClr>
              <a:buSzPct val="70000"/>
              <a:buFont typeface="Wingdings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ts val="1200"/>
              </a:spcAft>
              <a:buClr>
                <a:srgbClr val="004184"/>
              </a:buClr>
              <a:buSzPct val="50000"/>
              <a:buFont typeface="Arial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de-AT" sz="1800" kern="0" dirty="0"/>
          </a:p>
          <a:p>
            <a:endParaRPr lang="de-AT" sz="1800" kern="0" dirty="0" smtClean="0"/>
          </a:p>
          <a:p>
            <a:endParaRPr lang="de-AT" sz="1800" kern="0" dirty="0"/>
          </a:p>
          <a:p>
            <a:endParaRPr lang="de-AT" sz="1800" kern="0" dirty="0" smtClean="0"/>
          </a:p>
          <a:p>
            <a:endParaRPr lang="de-AT" sz="1800" kern="0" dirty="0"/>
          </a:p>
          <a:p>
            <a:endParaRPr lang="de-AT" sz="1800" kern="0" dirty="0" smtClean="0"/>
          </a:p>
          <a:p>
            <a:endParaRPr lang="de-AT" sz="1800" kern="0" dirty="0"/>
          </a:p>
          <a:p>
            <a:endParaRPr lang="de-AT" sz="1800" kern="0" dirty="0" smtClean="0"/>
          </a:p>
          <a:p>
            <a:endParaRPr lang="de-AT" sz="1800" kern="0" dirty="0"/>
          </a:p>
          <a:p>
            <a:endParaRPr lang="de-AT" sz="1800" kern="0" dirty="0" smtClean="0"/>
          </a:p>
          <a:p>
            <a:endParaRPr lang="en-GB" sz="1800" kern="0" dirty="0" smtClean="0"/>
          </a:p>
        </p:txBody>
      </p:sp>
      <p:sp>
        <p:nvSpPr>
          <p:cNvPr id="8" name="Rechteck 7"/>
          <p:cNvSpPr/>
          <p:nvPr/>
        </p:nvSpPr>
        <p:spPr>
          <a:xfrm>
            <a:off x="515815" y="5569495"/>
            <a:ext cx="72302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AT" sz="1400" dirty="0"/>
              <a:t>Source: </a:t>
            </a:r>
            <a:r>
              <a:rPr lang="de-AT" sz="1400" dirty="0" err="1" smtClean="0"/>
              <a:t>ScienceDirect</a:t>
            </a:r>
            <a:r>
              <a:rPr lang="de-AT" sz="1400" dirty="0" smtClean="0"/>
              <a:t>; FLA </a:t>
            </a:r>
            <a:r>
              <a:rPr lang="de-AT" sz="1400" dirty="0" err="1" smtClean="0"/>
              <a:t>only</a:t>
            </a:r>
            <a:r>
              <a:rPr lang="de-AT" sz="1400" dirty="0" smtClean="0"/>
              <a:t> (n=181)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3800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err="1"/>
              <a:t>Results</a:t>
            </a:r>
            <a:r>
              <a:rPr lang="de-DE" sz="3200" b="1" dirty="0"/>
              <a:t> </a:t>
            </a:r>
            <a:r>
              <a:rPr lang="de-DE" sz="3200" b="1" dirty="0" err="1" smtClean="0"/>
              <a:t>citations</a:t>
            </a:r>
            <a:r>
              <a:rPr lang="de-DE" sz="3200" b="1" dirty="0" smtClean="0"/>
              <a:t>: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fr-FR" sz="3200" dirty="0"/>
              <a:t>Citations per document type</a:t>
            </a:r>
            <a:endParaRPr lang="de-AT" sz="32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300983"/>
              </p:ext>
            </p:extLst>
          </p:nvPr>
        </p:nvGraphicFramePr>
        <p:xfrm>
          <a:off x="683568" y="2060848"/>
          <a:ext cx="7395211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3950"/>
                <a:gridCol w="542608"/>
                <a:gridCol w="1021144"/>
                <a:gridCol w="1121791"/>
                <a:gridCol w="667131"/>
                <a:gridCol w="937006"/>
                <a:gridCol w="1981581"/>
              </a:tblGrid>
              <a:tr h="190500">
                <a:tc>
                  <a:txBody>
                    <a:bodyPr/>
                    <a:lstStyle/>
                    <a:p>
                      <a:pPr indent="9144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Doc type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Uncited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 uncited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2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Cites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 cites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Cites per doc type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Article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2331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7.4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Review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25.3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Editorial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Letter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Notes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Erratum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just"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2784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8.1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755576" y="4653136"/>
            <a:ext cx="75552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0" dirty="0"/>
              <a:t>Different document types in Scopus and </a:t>
            </a:r>
            <a:r>
              <a:rPr lang="en-GB" kern="0" dirty="0" err="1"/>
              <a:t>ScienceDirect</a:t>
            </a:r>
            <a:r>
              <a:rPr lang="en-GB" kern="0" dirty="0"/>
              <a:t> (FLA ≈ articles + </a:t>
            </a:r>
            <a:endParaRPr lang="en-GB" kern="0" dirty="0" smtClean="0"/>
          </a:p>
          <a:p>
            <a:pPr indent="271463"/>
            <a:r>
              <a:rPr lang="en-GB" kern="0" dirty="0" smtClean="0"/>
              <a:t>conference </a:t>
            </a:r>
            <a:r>
              <a:rPr lang="en-GB" kern="0" dirty="0"/>
              <a:t>papers + reviews</a:t>
            </a:r>
            <a:r>
              <a:rPr lang="en-GB" kern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0" dirty="0" smtClean="0"/>
              <a:t>Most citations per document for reviews</a:t>
            </a:r>
            <a:endParaRPr lang="en-GB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0" dirty="0"/>
              <a:t>Ca. 25% of all documents not cited (primarily editorials, </a:t>
            </a:r>
            <a:r>
              <a:rPr lang="en-GB" kern="0" dirty="0" smtClean="0"/>
              <a:t>notes and erratum)</a:t>
            </a:r>
            <a:endParaRPr lang="en-GB" kern="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140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err="1" smtClean="0"/>
              <a:t>Results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citations</a:t>
            </a:r>
            <a:r>
              <a:rPr lang="de-DE" sz="3200" b="1" dirty="0" smtClean="0"/>
              <a:t> - </a:t>
            </a:r>
            <a:r>
              <a:rPr lang="de-DE" sz="3200" b="1" dirty="0" err="1" smtClean="0"/>
              <a:t>JoSIS</a:t>
            </a:r>
            <a:r>
              <a:rPr lang="de-DE" sz="3200" b="1" dirty="0" smtClean="0"/>
              <a:t>: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fr-FR" sz="3200" dirty="0"/>
              <a:t>C</a:t>
            </a:r>
            <a:r>
              <a:rPr lang="fr-FR" sz="3200" dirty="0" smtClean="0"/>
              <a:t>itations per </a:t>
            </a:r>
            <a:r>
              <a:rPr lang="fr-FR" sz="3200" dirty="0"/>
              <a:t>document </a:t>
            </a:r>
            <a:r>
              <a:rPr lang="fr-FR" sz="3200" dirty="0" smtClean="0"/>
              <a:t>type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09600" y="1524000"/>
            <a:ext cx="7391400" cy="5181599"/>
          </a:xfrm>
          <a:prstGeom prst="rect">
            <a:avLst/>
          </a:prstGeom>
        </p:spPr>
        <p:txBody>
          <a:bodyPr vert="horz"/>
          <a:lstStyle>
            <a:lvl1pPr marL="0" indent="0" algn="l" rtl="0" fontAlgn="base">
              <a:spcBef>
                <a:spcPct val="0"/>
              </a:spcBef>
              <a:spcAft>
                <a:spcPct val="60000"/>
              </a:spcAft>
              <a:buSzPct val="70000"/>
              <a:buFont typeface="Monotype Sorts"/>
              <a:defRPr sz="2000" b="1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76250" indent="-285750" algn="l" rtl="0" fontAlgn="base">
              <a:spcBef>
                <a:spcPct val="0"/>
              </a:spcBef>
              <a:spcAft>
                <a:spcPct val="60000"/>
              </a:spcAft>
              <a:buSzPct val="11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895350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004184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33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84B7"/>
              </a:buClr>
              <a:buSzPct val="70000"/>
              <a:buFont typeface="Wingdings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ts val="1200"/>
              </a:spcAft>
              <a:buClr>
                <a:srgbClr val="004184"/>
              </a:buClr>
              <a:buSzPct val="50000"/>
              <a:buFont typeface="Arial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de-AT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52492"/>
              </p:ext>
            </p:extLst>
          </p:nvPr>
        </p:nvGraphicFramePr>
        <p:xfrm>
          <a:off x="633046" y="1899563"/>
          <a:ext cx="6875346" cy="19202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89150"/>
                <a:gridCol w="1200345"/>
                <a:gridCol w="1303540"/>
                <a:gridCol w="740209"/>
                <a:gridCol w="1542102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 type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no. docs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% </a:t>
                      </a:r>
                      <a:r>
                        <a:rPr lang="en-GB" sz="1800" dirty="0" err="1">
                          <a:effectLst/>
                        </a:rPr>
                        <a:t>uncited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Cites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Cites per doc type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Article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151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2563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14.8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AT" sz="1800" dirty="0" smtClean="0">
                          <a:effectLst/>
                          <a:latin typeface="+mn-lt"/>
                          <a:ea typeface="+mn-ea"/>
                        </a:rPr>
                        <a:t>Conference</a:t>
                      </a:r>
                      <a:r>
                        <a:rPr lang="de-AT" sz="18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de-AT" sz="1800" baseline="0" dirty="0" err="1" smtClean="0">
                          <a:effectLst/>
                          <a:latin typeface="+mn-lt"/>
                          <a:ea typeface="+mn-ea"/>
                        </a:rPr>
                        <a:t>paper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13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69%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0.4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AT" sz="1800" dirty="0" smtClean="0">
                          <a:effectLst/>
                          <a:latin typeface="+mn-lt"/>
                          <a:ea typeface="+mn-ea"/>
                        </a:rPr>
                        <a:t>Editorial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33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79%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13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AT" sz="1800" dirty="0" smtClean="0">
                          <a:effectLst/>
                          <a:latin typeface="+mn-lt"/>
                          <a:ea typeface="+mn-ea"/>
                        </a:rPr>
                        <a:t>Review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6%</a:t>
                      </a:r>
                      <a:endParaRPr lang="de-AT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383</a:t>
                      </a:r>
                      <a:endParaRPr lang="de-AT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20.2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All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215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27%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2967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10.9</a:t>
                      </a:r>
                      <a:endParaRPr lang="de-AT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4630616" y="3807041"/>
            <a:ext cx="28692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AT" sz="1400" dirty="0"/>
              <a:t>Source: </a:t>
            </a:r>
            <a:r>
              <a:rPr lang="de-AT" sz="1400" dirty="0" err="1" smtClean="0"/>
              <a:t>Scopus</a:t>
            </a:r>
            <a:r>
              <a:rPr lang="de-AT" sz="1400" dirty="0"/>
              <a:t>;</a:t>
            </a:r>
            <a:r>
              <a:rPr lang="de-AT" sz="1400" dirty="0" smtClean="0"/>
              <a:t> n=215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9190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err="1"/>
              <a:t>Results</a:t>
            </a:r>
            <a:r>
              <a:rPr lang="de-DE" sz="3200" b="1" dirty="0"/>
              <a:t> </a:t>
            </a:r>
            <a:r>
              <a:rPr lang="de-DE" sz="3200" b="1" dirty="0" err="1" smtClean="0"/>
              <a:t>citations</a:t>
            </a:r>
            <a:r>
              <a:rPr lang="de-DE" sz="3200" b="1" dirty="0" smtClean="0"/>
              <a:t>: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en-GB" sz="3200" dirty="0"/>
              <a:t>Citations per publication year</a:t>
            </a:r>
            <a:endParaRPr lang="de-AT" sz="32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9478"/>
              </p:ext>
            </p:extLst>
          </p:nvPr>
        </p:nvGraphicFramePr>
        <p:xfrm>
          <a:off x="179512" y="1628800"/>
          <a:ext cx="8836342" cy="3214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300"/>
                <a:gridCol w="553402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12140"/>
              </a:tblGrid>
              <a:tr h="288032">
                <a:tc rowSpan="2"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PY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10795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n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0"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800">
                          <a:effectLst/>
                        </a:rPr>
                        <a:t>Citation year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1440" algn="just">
                        <a:spcAft>
                          <a:spcPts val="400"/>
                        </a:spcAft>
                      </a:pPr>
                      <a:r>
                        <a:rPr lang="de-AT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2002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2003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2004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2005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2006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2007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2008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chemeClr val="bg1"/>
                          </a:solidFill>
                          <a:effectLst/>
                        </a:rPr>
                        <a:t>all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44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45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73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60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78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91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93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120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107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691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59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52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67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2009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44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74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2010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49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2011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indent="91440" algn="ctr"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all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264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428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605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643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2763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95536" y="5301208"/>
            <a:ext cx="80890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361950">
              <a:buFont typeface="Arial" panose="020B0604020202020204" pitchFamily="34" charset="0"/>
              <a:buChar char="•"/>
            </a:pPr>
            <a:r>
              <a:rPr lang="en-GB" kern="0" dirty="0"/>
              <a:t>Only a few documents are cited in publication year - citation </a:t>
            </a:r>
            <a:r>
              <a:rPr lang="en-GB" kern="0" dirty="0" err="1"/>
              <a:t>maxium</a:t>
            </a:r>
            <a:r>
              <a:rPr lang="en-GB" kern="0" dirty="0"/>
              <a:t> is reached </a:t>
            </a:r>
            <a:endParaRPr lang="en-GB" kern="0" dirty="0" smtClean="0"/>
          </a:p>
          <a:p>
            <a:pPr indent="361950"/>
            <a:r>
              <a:rPr lang="en-GB" kern="0" dirty="0" smtClean="0"/>
              <a:t>several </a:t>
            </a:r>
            <a:r>
              <a:rPr lang="en-GB" kern="0" dirty="0"/>
              <a:t>years after publication</a:t>
            </a:r>
          </a:p>
          <a:p>
            <a:pPr indent="361950">
              <a:buFont typeface="Arial" panose="020B0604020202020204" pitchFamily="34" charset="0"/>
              <a:buChar char="•"/>
            </a:pPr>
            <a:r>
              <a:rPr lang="de-AT" kern="0" dirty="0" err="1"/>
              <a:t>Difference</a:t>
            </a:r>
            <a:r>
              <a:rPr lang="de-AT" kern="0" dirty="0"/>
              <a:t> </a:t>
            </a:r>
            <a:r>
              <a:rPr lang="de-AT" kern="0" dirty="0" err="1"/>
              <a:t>to</a:t>
            </a:r>
            <a:r>
              <a:rPr lang="de-AT" kern="0" dirty="0"/>
              <a:t> </a:t>
            </a:r>
            <a:r>
              <a:rPr lang="de-AT" kern="0" dirty="0" err="1"/>
              <a:t>downloads</a:t>
            </a:r>
            <a:r>
              <a:rPr lang="de-AT" kern="0" dirty="0"/>
              <a:t> </a:t>
            </a:r>
            <a:r>
              <a:rPr lang="de-AT" kern="0" dirty="0" err="1"/>
              <a:t>reaching</a:t>
            </a:r>
            <a:r>
              <a:rPr lang="de-AT" kern="0" dirty="0"/>
              <a:t> </a:t>
            </a:r>
            <a:r>
              <a:rPr lang="de-AT" kern="0" dirty="0" err="1"/>
              <a:t>their</a:t>
            </a:r>
            <a:r>
              <a:rPr lang="de-AT" kern="0" dirty="0"/>
              <a:t> </a:t>
            </a:r>
            <a:r>
              <a:rPr lang="de-AT" kern="0" dirty="0" err="1"/>
              <a:t>maximum</a:t>
            </a:r>
            <a:r>
              <a:rPr lang="de-AT" kern="0" dirty="0"/>
              <a:t> </a:t>
            </a:r>
            <a:r>
              <a:rPr lang="de-AT" kern="0" dirty="0" err="1"/>
              <a:t>usually</a:t>
            </a:r>
            <a:r>
              <a:rPr lang="de-AT" kern="0" dirty="0"/>
              <a:t> in </a:t>
            </a:r>
            <a:r>
              <a:rPr lang="de-AT" kern="0" dirty="0" err="1"/>
              <a:t>the</a:t>
            </a:r>
            <a:r>
              <a:rPr lang="de-AT" kern="0" dirty="0"/>
              <a:t> </a:t>
            </a:r>
            <a:r>
              <a:rPr lang="de-AT" kern="0" dirty="0" err="1" smtClean="0"/>
              <a:t>publication</a:t>
            </a:r>
            <a:r>
              <a:rPr lang="de-AT" kern="0" dirty="0" smtClean="0"/>
              <a:t> </a:t>
            </a:r>
            <a:r>
              <a:rPr lang="de-AT" kern="0" dirty="0" err="1" smtClean="0"/>
              <a:t>year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80700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797552" cy="1143000"/>
          </a:xfrm>
        </p:spPr>
        <p:txBody>
          <a:bodyPr>
            <a:normAutofit/>
          </a:bodyPr>
          <a:lstStyle/>
          <a:p>
            <a:r>
              <a:rPr lang="de-DE" sz="3200" b="1" dirty="0" err="1" smtClean="0"/>
              <a:t>Results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citations</a:t>
            </a:r>
            <a:r>
              <a:rPr lang="de-DE" sz="3200" b="1" dirty="0" smtClean="0"/>
              <a:t> - </a:t>
            </a:r>
            <a:r>
              <a:rPr lang="de-DE" sz="3200" b="1" dirty="0" err="1" smtClean="0"/>
              <a:t>JoSIS</a:t>
            </a:r>
            <a:r>
              <a:rPr lang="de-DE" sz="3200" b="1" dirty="0" smtClean="0"/>
              <a:t>: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en-GB" sz="3200" dirty="0"/>
              <a:t>C</a:t>
            </a:r>
            <a:r>
              <a:rPr lang="en-GB" sz="3200" dirty="0" smtClean="0"/>
              <a:t>itations per </a:t>
            </a:r>
            <a:r>
              <a:rPr lang="en-GB" sz="3200" dirty="0"/>
              <a:t>publication </a:t>
            </a:r>
            <a:r>
              <a:rPr lang="en-GB" sz="3200" dirty="0" smtClean="0"/>
              <a:t>year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09600" y="1524000"/>
            <a:ext cx="7391400" cy="5181599"/>
          </a:xfrm>
          <a:prstGeom prst="rect">
            <a:avLst/>
          </a:prstGeom>
        </p:spPr>
        <p:txBody>
          <a:bodyPr vert="horz"/>
          <a:lstStyle>
            <a:lvl1pPr marL="0" indent="0" algn="l" rtl="0" fontAlgn="base">
              <a:spcBef>
                <a:spcPct val="0"/>
              </a:spcBef>
              <a:spcAft>
                <a:spcPct val="60000"/>
              </a:spcAft>
              <a:buSzPct val="70000"/>
              <a:buFont typeface="Monotype Sorts"/>
              <a:defRPr sz="2000" b="1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76250" indent="-285750" algn="l" rtl="0" fontAlgn="base">
              <a:spcBef>
                <a:spcPct val="0"/>
              </a:spcBef>
              <a:spcAft>
                <a:spcPct val="60000"/>
              </a:spcAft>
              <a:buSzPct val="11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895350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004184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33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84B7"/>
              </a:buClr>
              <a:buSzPct val="70000"/>
              <a:buFont typeface="Wingdings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ts val="1200"/>
              </a:spcAft>
              <a:buClr>
                <a:srgbClr val="004184"/>
              </a:buClr>
              <a:buSzPct val="50000"/>
              <a:buFont typeface="Arial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313397"/>
              </p:ext>
            </p:extLst>
          </p:nvPr>
        </p:nvGraphicFramePr>
        <p:xfrm>
          <a:off x="390781" y="1601107"/>
          <a:ext cx="7920880" cy="3169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52450"/>
                <a:gridCol w="449263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842217"/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Pub</a:t>
                      </a:r>
                      <a:endParaRPr lang="de-AT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year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Citation year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cites per doc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2002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2003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2004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2005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2006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2007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2008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all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2002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19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38</a:t>
                      </a:r>
                      <a:endParaRPr lang="de-AT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69</a:t>
                      </a:r>
                      <a:endParaRPr lang="de-AT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88</a:t>
                      </a:r>
                      <a:endParaRPr lang="de-AT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105</a:t>
                      </a:r>
                      <a:endParaRPr lang="de-AT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158</a:t>
                      </a:r>
                      <a:endParaRPr lang="de-AT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165</a:t>
                      </a:r>
                      <a:endParaRPr lang="de-AT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194</a:t>
                      </a:r>
                      <a:endParaRPr lang="de-AT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199</a:t>
                      </a:r>
                      <a:endParaRPr lang="de-AT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1037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79.8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2003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39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35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40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39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249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17.8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2004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0</a:t>
                      </a: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40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74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458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26.9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2005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19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0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46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76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93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408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21.5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2006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31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31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181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12.9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2007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31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74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85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283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15.7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30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69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185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12.3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2009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34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94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6.7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2010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40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45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2.5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2011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1.8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all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150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44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106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173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261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410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498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668</a:t>
                      </a:r>
                      <a:endParaRPr lang="de-A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772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2954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hteck 3"/>
          <p:cNvSpPr/>
          <p:nvPr/>
        </p:nvSpPr>
        <p:spPr>
          <a:xfrm>
            <a:off x="363416" y="4777988"/>
            <a:ext cx="794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Source: Scopus; Document </a:t>
            </a:r>
            <a:r>
              <a:rPr lang="en-GB" sz="1400" dirty="0"/>
              <a:t>types: </a:t>
            </a:r>
            <a:r>
              <a:rPr lang="en-GB" sz="1400" dirty="0" smtClean="0"/>
              <a:t>articles, reviews, conference papers; </a:t>
            </a:r>
            <a:r>
              <a:rPr lang="en-GB" sz="1400" dirty="0"/>
              <a:t>only cited documents (n=150)</a:t>
            </a:r>
          </a:p>
        </p:txBody>
      </p:sp>
      <p:sp>
        <p:nvSpPr>
          <p:cNvPr id="10" name="Textfeld 9"/>
          <p:cNvSpPr txBox="1"/>
          <p:nvPr/>
        </p:nvSpPr>
        <p:spPr bwMode="auto">
          <a:xfrm>
            <a:off x="5911206" y="260648"/>
            <a:ext cx="2405210" cy="58477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  <a:extLst/>
        </p:spPr>
        <p:txBody>
          <a:bodyPr wrap="none" rtlCol="0">
            <a:spAutoFit/>
          </a:bodyPr>
          <a:lstStyle/>
          <a:p>
            <a:pPr eaLnBrk="1" hangingPunct="1">
              <a:buSzPct val="70000"/>
              <a:buFont typeface="Monotype Sorts" charset="2"/>
              <a:buNone/>
            </a:pPr>
            <a:r>
              <a:rPr lang="de-AT" sz="1600" dirty="0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Special </a:t>
            </a:r>
            <a:r>
              <a:rPr lang="de-AT" sz="1600" dirty="0" err="1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Issue</a:t>
            </a:r>
            <a:r>
              <a:rPr lang="de-AT" sz="1600" dirty="0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 on “Trust </a:t>
            </a:r>
          </a:p>
          <a:p>
            <a:pPr eaLnBrk="1" hangingPunct="1">
              <a:spcAft>
                <a:spcPct val="60000"/>
              </a:spcAft>
              <a:buSzPct val="70000"/>
              <a:buFont typeface="Monotype Sorts" charset="2"/>
              <a:buNone/>
            </a:pPr>
            <a:r>
              <a:rPr lang="de-AT" sz="1600" dirty="0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de-AT" sz="1600" dirty="0" err="1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AT" sz="1600" dirty="0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 Digital Economy“</a:t>
            </a:r>
            <a:endParaRPr lang="en-GB" sz="1600" dirty="0" smtClean="0">
              <a:solidFill>
                <a:srgbClr val="004184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Gerade Verbindung 10"/>
          <p:cNvCxnSpPr>
            <a:stCxn id="10" idx="2"/>
          </p:cNvCxnSpPr>
          <p:nvPr/>
        </p:nvCxnSpPr>
        <p:spPr bwMode="auto">
          <a:xfrm>
            <a:off x="7113811" y="845423"/>
            <a:ext cx="770557" cy="1287433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feld 8"/>
          <p:cNvSpPr txBox="1"/>
          <p:nvPr/>
        </p:nvSpPr>
        <p:spPr bwMode="auto">
          <a:xfrm>
            <a:off x="2025153" y="3758080"/>
            <a:ext cx="1883849" cy="58477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  <a:extLst/>
        </p:spPr>
        <p:txBody>
          <a:bodyPr wrap="none" rtlCol="0">
            <a:spAutoFit/>
          </a:bodyPr>
          <a:lstStyle/>
          <a:p>
            <a:pPr eaLnBrk="1" hangingPunct="1">
              <a:buSzPct val="70000"/>
              <a:buFont typeface="Monotype Sorts" charset="2"/>
              <a:buNone/>
            </a:pPr>
            <a:r>
              <a:rPr lang="de-AT" sz="1600" dirty="0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Special </a:t>
            </a:r>
            <a:r>
              <a:rPr lang="de-AT" sz="1600" dirty="0" err="1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Issue</a:t>
            </a:r>
            <a:r>
              <a:rPr lang="de-AT" sz="1600" dirty="0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1600" dirty="0" err="1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with</a:t>
            </a:r>
            <a:endParaRPr lang="de-AT" sz="1600" dirty="0" smtClean="0">
              <a:solidFill>
                <a:srgbClr val="004184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SzPct val="70000"/>
              <a:buFont typeface="Monotype Sorts" charset="2"/>
              <a:buNone/>
            </a:pPr>
            <a:r>
              <a:rPr lang="de-AT" sz="1600" dirty="0" err="1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conference</a:t>
            </a:r>
            <a:r>
              <a:rPr lang="de-AT" sz="1600" dirty="0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1600" dirty="0" err="1" smtClean="0">
                <a:solidFill>
                  <a:srgbClr val="004184"/>
                </a:solidFill>
                <a:latin typeface="Arial" pitchFamily="34" charset="0"/>
                <a:cs typeface="Arial" pitchFamily="34" charset="0"/>
              </a:rPr>
              <a:t>papers</a:t>
            </a:r>
            <a:endParaRPr lang="en-GB" sz="1600" dirty="0" smtClean="0">
              <a:solidFill>
                <a:srgbClr val="004184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Gerade Verbindung 11"/>
          <p:cNvCxnSpPr>
            <a:stCxn id="9" idx="0"/>
          </p:cNvCxnSpPr>
          <p:nvPr/>
        </p:nvCxnSpPr>
        <p:spPr bwMode="auto">
          <a:xfrm flipV="1">
            <a:off x="2967078" y="2492772"/>
            <a:ext cx="4663685" cy="1265308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5779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err="1" smtClean="0"/>
              <a:t>Results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Mendeley</a:t>
            </a:r>
            <a:r>
              <a:rPr lang="de-DE" sz="2800" b="1" dirty="0" smtClean="0"/>
              <a:t>: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en-GB" sz="2800" dirty="0" smtClean="0"/>
              <a:t>Readership structure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09600" y="1524000"/>
            <a:ext cx="7391400" cy="5181599"/>
          </a:xfrm>
          <a:prstGeom prst="rect">
            <a:avLst/>
          </a:prstGeom>
        </p:spPr>
        <p:txBody>
          <a:bodyPr vert="horz"/>
          <a:lstStyle>
            <a:lvl1pPr marL="0" indent="0" algn="l" rtl="0" fontAlgn="base">
              <a:spcBef>
                <a:spcPct val="0"/>
              </a:spcBef>
              <a:spcAft>
                <a:spcPct val="60000"/>
              </a:spcAft>
              <a:buSzPct val="70000"/>
              <a:buFont typeface="Monotype Sorts"/>
              <a:defRPr sz="2000" b="1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76250" indent="-285750" algn="l" rtl="0" fontAlgn="base">
              <a:spcBef>
                <a:spcPct val="0"/>
              </a:spcBef>
              <a:spcAft>
                <a:spcPct val="60000"/>
              </a:spcAft>
              <a:buSzPct val="11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895350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004184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33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84B7"/>
              </a:buClr>
              <a:buSzPct val="70000"/>
              <a:buFont typeface="Wingdings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ts val="1200"/>
              </a:spcAft>
              <a:buClr>
                <a:srgbClr val="004184"/>
              </a:buClr>
              <a:buSzPct val="50000"/>
              <a:buFont typeface="Arial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/>
          </a:p>
          <a:p>
            <a:endParaRPr lang="en-GB" sz="1800" kern="0" dirty="0" smtClean="0"/>
          </a:p>
          <a:p>
            <a:pPr marL="36000" indent="-342900">
              <a:spcAft>
                <a:spcPts val="10"/>
              </a:spcAft>
              <a:buFont typeface="Arial" panose="020B0604020202020204" pitchFamily="34" charset="0"/>
              <a:buChar char="•"/>
            </a:pPr>
            <a:r>
              <a:rPr lang="en-GB" sz="1800" kern="0" dirty="0" smtClean="0">
                <a:latin typeface="+mn-lt"/>
              </a:rPr>
              <a:t>75%</a:t>
            </a:r>
            <a:r>
              <a:rPr lang="en-GB" sz="1800" b="0" kern="0" dirty="0" smtClean="0">
                <a:latin typeface="+mn-lt"/>
              </a:rPr>
              <a:t> of all FLA are </a:t>
            </a:r>
            <a:r>
              <a:rPr lang="en-GB" sz="1800" b="0" kern="0" dirty="0" err="1" smtClean="0">
                <a:latin typeface="+mn-lt"/>
              </a:rPr>
              <a:t>coverd</a:t>
            </a:r>
            <a:r>
              <a:rPr lang="en-GB" sz="1800" b="0" kern="0" dirty="0" smtClean="0">
                <a:latin typeface="+mn-lt"/>
              </a:rPr>
              <a:t> by </a:t>
            </a:r>
            <a:r>
              <a:rPr lang="en-GB" sz="1800" b="0" kern="0" dirty="0" err="1" smtClean="0">
                <a:latin typeface="+mn-lt"/>
              </a:rPr>
              <a:t>Mendeley</a:t>
            </a:r>
            <a:r>
              <a:rPr lang="en-GB" sz="1800" b="0" kern="0" dirty="0" smtClean="0">
                <a:latin typeface="+mn-lt"/>
              </a:rPr>
              <a:t> </a:t>
            </a:r>
          </a:p>
          <a:p>
            <a:pPr marL="36000" indent="-342900">
              <a:spcAft>
                <a:spcPts val="10"/>
              </a:spcAft>
              <a:buFont typeface="Arial" panose="020B0604020202020204" pitchFamily="34" charset="0"/>
              <a:buChar char="•"/>
            </a:pPr>
            <a:r>
              <a:rPr lang="en-GB" sz="1800" kern="0" dirty="0" smtClean="0">
                <a:latin typeface="+mn-lt"/>
              </a:rPr>
              <a:t>57% </a:t>
            </a:r>
            <a:r>
              <a:rPr lang="en-GB" sz="1800" b="0" kern="0" dirty="0" smtClean="0">
                <a:latin typeface="+mn-lt"/>
              </a:rPr>
              <a:t>of readership counts come from </a:t>
            </a:r>
            <a:r>
              <a:rPr lang="en-GB" sz="1800" kern="0" dirty="0" smtClean="0">
                <a:latin typeface="+mn-lt"/>
              </a:rPr>
              <a:t>students</a:t>
            </a:r>
          </a:p>
          <a:p>
            <a:pPr marL="36000" indent="-342900">
              <a:spcAft>
                <a:spcPts val="10"/>
              </a:spcAft>
              <a:buFont typeface="Arial" panose="020B0604020202020204" pitchFamily="34" charset="0"/>
              <a:buChar char="•"/>
            </a:pPr>
            <a:r>
              <a:rPr lang="en-GB" sz="1800" kern="0" dirty="0" smtClean="0">
                <a:latin typeface="+mn-lt"/>
              </a:rPr>
              <a:t>13% </a:t>
            </a:r>
            <a:r>
              <a:rPr lang="en-GB" sz="1800" b="0" kern="0" dirty="0" smtClean="0">
                <a:latin typeface="+mn-lt"/>
              </a:rPr>
              <a:t>from </a:t>
            </a:r>
            <a:r>
              <a:rPr lang="en-GB" sz="1800" kern="0" dirty="0" err="1" smtClean="0">
                <a:latin typeface="+mn-lt"/>
              </a:rPr>
              <a:t>PostDocs</a:t>
            </a:r>
            <a:r>
              <a:rPr lang="en-GB" sz="1800" b="0" kern="0" dirty="0" smtClean="0">
                <a:latin typeface="+mn-lt"/>
              </a:rPr>
              <a:t>, </a:t>
            </a:r>
            <a:r>
              <a:rPr lang="en-GB" sz="1800" kern="0" dirty="0" smtClean="0">
                <a:latin typeface="+mn-lt"/>
              </a:rPr>
              <a:t>20%</a:t>
            </a:r>
            <a:r>
              <a:rPr lang="en-GB" sz="1800" b="0" kern="0" dirty="0" smtClean="0">
                <a:latin typeface="+mn-lt"/>
              </a:rPr>
              <a:t> from </a:t>
            </a:r>
            <a:r>
              <a:rPr lang="en-GB" sz="1800" kern="0" dirty="0" smtClean="0">
                <a:latin typeface="+mn-lt"/>
              </a:rPr>
              <a:t>professors</a:t>
            </a:r>
            <a:endParaRPr lang="en-GB" sz="1800" kern="0" dirty="0">
              <a:latin typeface="+mn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98163" y="5713511"/>
            <a:ext cx="72302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AT" sz="1400" dirty="0"/>
              <a:t>Source: </a:t>
            </a:r>
            <a:r>
              <a:rPr lang="de-AT" sz="1400" dirty="0" smtClean="0"/>
              <a:t>Mendeley; </a:t>
            </a:r>
            <a:r>
              <a:rPr lang="de-AT" sz="1400" dirty="0" err="1" smtClean="0"/>
              <a:t>doc</a:t>
            </a:r>
            <a:r>
              <a:rPr lang="de-AT" sz="1400" dirty="0" smtClean="0"/>
              <a:t> type: FLA; n=4741 </a:t>
            </a:r>
            <a:endParaRPr lang="en-GB" sz="1400" dirty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338309042"/>
              </p:ext>
            </p:extLst>
          </p:nvPr>
        </p:nvGraphicFramePr>
        <p:xfrm>
          <a:off x="2339752" y="1412776"/>
          <a:ext cx="4248472" cy="4300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453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0743" y="87795"/>
            <a:ext cx="8229600" cy="1143000"/>
          </a:xfrm>
        </p:spPr>
        <p:txBody>
          <a:bodyPr>
            <a:normAutofit/>
          </a:bodyPr>
          <a:lstStyle/>
          <a:p>
            <a:r>
              <a:rPr lang="de-AT" sz="3200" b="1" dirty="0" smtClean="0"/>
              <a:t>Project </a:t>
            </a:r>
            <a:r>
              <a:rPr lang="de-AT" sz="3200" b="1" dirty="0" err="1" smtClean="0"/>
              <a:t>team</a:t>
            </a:r>
            <a:endParaRPr lang="de-AT" sz="3200" b="1" dirty="0"/>
          </a:p>
        </p:txBody>
      </p:sp>
      <p:pic>
        <p:nvPicPr>
          <p:cNvPr id="1026" name="Picture 2" descr="http://www.issi2013.org/Images/gorrai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81" y="1388194"/>
            <a:ext cx="660160" cy="88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ssi2013.org/Images/gumpenberg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50" y="2420888"/>
            <a:ext cx="646592" cy="87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907703" y="1353542"/>
            <a:ext cx="5443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Juan </a:t>
            </a:r>
            <a:r>
              <a:rPr lang="de-AT" b="1" dirty="0" err="1" smtClean="0"/>
              <a:t>Gorraiz</a:t>
            </a:r>
            <a:endParaRPr lang="de-AT" b="1" dirty="0" smtClean="0"/>
          </a:p>
          <a:p>
            <a:r>
              <a:rPr lang="en-US" dirty="0"/>
              <a:t>University of Vienna, Vienna University Library, </a:t>
            </a:r>
            <a:endParaRPr lang="en-US" dirty="0" smtClean="0"/>
          </a:p>
          <a:p>
            <a:r>
              <a:rPr lang="en-US" dirty="0" err="1" smtClean="0"/>
              <a:t>Dept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/>
              <a:t>Bibliometrics</a:t>
            </a:r>
            <a:r>
              <a:rPr lang="en-US" dirty="0" smtClean="0"/>
              <a:t>, A-1090 </a:t>
            </a:r>
            <a:r>
              <a:rPr lang="en-US" dirty="0"/>
              <a:t>Vienna (Austria</a:t>
            </a:r>
            <a:r>
              <a:rPr lang="en-US" dirty="0" smtClean="0"/>
              <a:t>)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1963688" y="2420888"/>
            <a:ext cx="4624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Christian </a:t>
            </a:r>
            <a:r>
              <a:rPr lang="de-AT" b="1" dirty="0" err="1" smtClean="0"/>
              <a:t>Gumpenberger</a:t>
            </a:r>
            <a:endParaRPr lang="de-AT" b="1" dirty="0" smtClean="0"/>
          </a:p>
          <a:p>
            <a:r>
              <a:rPr lang="en-US" dirty="0"/>
              <a:t>University of Vienna, Vienna University Library, </a:t>
            </a:r>
            <a:endParaRPr lang="en-US" dirty="0" smtClean="0"/>
          </a:p>
          <a:p>
            <a:r>
              <a:rPr lang="en-US" dirty="0" err="1" smtClean="0"/>
              <a:t>Dept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/>
              <a:t>Bibliometrics</a:t>
            </a:r>
            <a:r>
              <a:rPr lang="en-US" dirty="0"/>
              <a:t>, </a:t>
            </a:r>
            <a:r>
              <a:rPr lang="en-US" dirty="0" smtClean="0"/>
              <a:t> A-1090 </a:t>
            </a:r>
            <a:r>
              <a:rPr lang="en-US" dirty="0"/>
              <a:t>Vienna (Austria</a:t>
            </a:r>
            <a:r>
              <a:rPr lang="en-US" dirty="0" smtClean="0"/>
              <a:t>)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1979712" y="4521894"/>
            <a:ext cx="4274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Peter </a:t>
            </a:r>
            <a:r>
              <a:rPr lang="pt-PT" b="1" dirty="0" smtClean="0"/>
              <a:t>Kraker</a:t>
            </a:r>
          </a:p>
          <a:p>
            <a:r>
              <a:rPr lang="pt-PT" dirty="0" smtClean="0"/>
              <a:t>PhD student, Know-Center</a:t>
            </a:r>
            <a:r>
              <a:rPr lang="pt-PT" dirty="0"/>
              <a:t>, Inffeldgasse 13, </a:t>
            </a:r>
            <a:endParaRPr lang="pt-PT" dirty="0" smtClean="0"/>
          </a:p>
          <a:p>
            <a:r>
              <a:rPr lang="pt-PT" dirty="0" smtClean="0"/>
              <a:t>A-8010 </a:t>
            </a:r>
            <a:r>
              <a:rPr lang="pt-PT" dirty="0"/>
              <a:t>Graz (Austria)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1979712" y="5530006"/>
            <a:ext cx="5371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Christian </a:t>
            </a:r>
            <a:r>
              <a:rPr lang="en-US" b="1" dirty="0" err="1" smtClean="0"/>
              <a:t>Schlögl</a:t>
            </a:r>
            <a:endParaRPr lang="en-US" b="1" dirty="0" smtClean="0"/>
          </a:p>
          <a:p>
            <a:r>
              <a:rPr lang="en-US" dirty="0" smtClean="0"/>
              <a:t>University </a:t>
            </a:r>
            <a:r>
              <a:rPr lang="en-US" dirty="0"/>
              <a:t>of Graz, Institute of Information Science and </a:t>
            </a:r>
            <a:endParaRPr lang="en-US" dirty="0" smtClean="0"/>
          </a:p>
          <a:p>
            <a:r>
              <a:rPr lang="en-US" dirty="0" smtClean="0"/>
              <a:t>Information </a:t>
            </a:r>
            <a:r>
              <a:rPr lang="en-US" dirty="0"/>
              <a:t>Systems, </a:t>
            </a:r>
            <a:r>
              <a:rPr lang="en-US" dirty="0" smtClean="0"/>
              <a:t>A-8010 </a:t>
            </a:r>
            <a:r>
              <a:rPr lang="en-US" dirty="0"/>
              <a:t>Graz (Austria)</a:t>
            </a:r>
            <a:endParaRPr lang="de-AT" dirty="0"/>
          </a:p>
        </p:txBody>
      </p:sp>
      <p:pic>
        <p:nvPicPr>
          <p:cNvPr id="1030" name="Picture 6" descr="https://encrypted-tbn3.gstatic.com/images?q=tbn:ANd9GcRGa8kOQIjoMF4mGic46srvkJYaGRGNm6VyscWT-arzuRKl3J-T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73"/>
          <a:stretch/>
        </p:blipFill>
        <p:spPr bwMode="auto">
          <a:xfrm>
            <a:off x="622681" y="4509120"/>
            <a:ext cx="660160" cy="82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hristianSchloeg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21" y="5602014"/>
            <a:ext cx="572571" cy="85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Kris Jack profile phot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20" y="3464992"/>
            <a:ext cx="629359" cy="82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1979712" y="3501008"/>
            <a:ext cx="2442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Kris </a:t>
            </a:r>
            <a:r>
              <a:rPr lang="de-AT" b="1" dirty="0" smtClean="0"/>
              <a:t>Jack</a:t>
            </a:r>
          </a:p>
          <a:p>
            <a:r>
              <a:rPr lang="en-US" dirty="0" err="1" smtClean="0"/>
              <a:t>Mendeley</a:t>
            </a:r>
            <a:r>
              <a:rPr lang="en-US" dirty="0" smtClean="0"/>
              <a:t>,  London (UK)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9602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de-DE" sz="2800" b="1" dirty="0" err="1" smtClean="0"/>
              <a:t>Results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Mendeley</a:t>
            </a:r>
            <a:r>
              <a:rPr lang="de-DE" sz="2800" b="1" dirty="0" smtClean="0"/>
              <a:t> – </a:t>
            </a:r>
            <a:r>
              <a:rPr lang="de-DE" sz="2800" b="1" dirty="0" err="1" smtClean="0"/>
              <a:t>JoSIS</a:t>
            </a:r>
            <a:r>
              <a:rPr lang="de-DE" sz="2800" b="1" dirty="0" smtClean="0"/>
              <a:t>/I&amp;M: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en-GB" sz="2800" dirty="0" smtClean="0"/>
              <a:t>Readership structure</a:t>
            </a:r>
            <a:endParaRPr lang="de-AT" sz="280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09600" y="1524000"/>
            <a:ext cx="7391400" cy="5181599"/>
          </a:xfrm>
          <a:prstGeom prst="rect">
            <a:avLst/>
          </a:prstGeom>
        </p:spPr>
        <p:txBody>
          <a:bodyPr vert="horz"/>
          <a:lstStyle>
            <a:lvl1pPr marL="0" indent="0" algn="l" rtl="0" fontAlgn="base">
              <a:spcBef>
                <a:spcPct val="0"/>
              </a:spcBef>
              <a:spcAft>
                <a:spcPct val="60000"/>
              </a:spcAft>
              <a:buSzPct val="70000"/>
              <a:buFont typeface="Monotype Sorts"/>
              <a:defRPr sz="2000" b="1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76250" indent="-285750" algn="l" rtl="0" fontAlgn="base">
              <a:spcBef>
                <a:spcPct val="0"/>
              </a:spcBef>
              <a:spcAft>
                <a:spcPct val="60000"/>
              </a:spcAft>
              <a:buSzPct val="11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895350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004184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33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84B7"/>
              </a:buClr>
              <a:buSzPct val="70000"/>
              <a:buFont typeface="Wingdings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ts val="1200"/>
              </a:spcAft>
              <a:buClr>
                <a:srgbClr val="004184"/>
              </a:buClr>
              <a:buSzPct val="50000"/>
              <a:buFont typeface="Arial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/>
          </a:p>
          <a:p>
            <a:endParaRPr lang="en-GB" sz="1800" kern="0" dirty="0" smtClean="0"/>
          </a:p>
          <a:p>
            <a:pPr marL="36000" indent="-342900">
              <a:spcAft>
                <a:spcPts val="10"/>
              </a:spcAft>
              <a:buFont typeface="Arial" panose="020B0604020202020204" pitchFamily="34" charset="0"/>
              <a:buChar char="•"/>
            </a:pPr>
            <a:r>
              <a:rPr lang="en-GB" sz="1800" kern="0" dirty="0" smtClean="0">
                <a:latin typeface="+mn-lt"/>
              </a:rPr>
              <a:t>97%/88%</a:t>
            </a:r>
            <a:r>
              <a:rPr lang="en-GB" sz="1800" b="0" kern="0" dirty="0" smtClean="0">
                <a:latin typeface="+mn-lt"/>
              </a:rPr>
              <a:t> of all FLA are </a:t>
            </a:r>
            <a:r>
              <a:rPr lang="en-GB" sz="1800" b="0" kern="0" dirty="0" err="1" smtClean="0">
                <a:latin typeface="+mn-lt"/>
              </a:rPr>
              <a:t>coverd</a:t>
            </a:r>
            <a:r>
              <a:rPr lang="en-GB" sz="1800" b="0" kern="0" dirty="0" smtClean="0">
                <a:latin typeface="+mn-lt"/>
              </a:rPr>
              <a:t> by </a:t>
            </a:r>
            <a:r>
              <a:rPr lang="en-GB" sz="1800" b="0" kern="0" dirty="0" err="1" smtClean="0">
                <a:latin typeface="+mn-lt"/>
              </a:rPr>
              <a:t>Mendeley</a:t>
            </a:r>
            <a:r>
              <a:rPr lang="en-GB" sz="1800" b="0" kern="0" dirty="0" smtClean="0">
                <a:latin typeface="+mn-lt"/>
              </a:rPr>
              <a:t> </a:t>
            </a:r>
          </a:p>
          <a:p>
            <a:pPr marL="36000" indent="-342900">
              <a:spcAft>
                <a:spcPts val="10"/>
              </a:spcAft>
              <a:buFont typeface="Arial" panose="020B0604020202020204" pitchFamily="34" charset="0"/>
              <a:buChar char="•"/>
            </a:pPr>
            <a:r>
              <a:rPr lang="en-GB" sz="1800" kern="0" dirty="0" smtClean="0">
                <a:latin typeface="+mn-lt"/>
              </a:rPr>
              <a:t>2/3 </a:t>
            </a:r>
            <a:r>
              <a:rPr lang="en-GB" sz="1800" b="0" kern="0" dirty="0" smtClean="0">
                <a:latin typeface="+mn-lt"/>
              </a:rPr>
              <a:t>of readership counts come from </a:t>
            </a:r>
            <a:r>
              <a:rPr lang="en-GB" sz="1800" kern="0" dirty="0" smtClean="0">
                <a:latin typeface="+mn-lt"/>
              </a:rPr>
              <a:t>students</a:t>
            </a:r>
          </a:p>
          <a:p>
            <a:pPr marL="36000" indent="-342900">
              <a:spcAft>
                <a:spcPts val="10"/>
              </a:spcAft>
              <a:buFont typeface="Arial" panose="020B0604020202020204" pitchFamily="34" charset="0"/>
              <a:buChar char="•"/>
            </a:pPr>
            <a:r>
              <a:rPr lang="en-GB" sz="1800" kern="0" dirty="0" smtClean="0">
                <a:latin typeface="+mn-lt"/>
              </a:rPr>
              <a:t>3%/2% </a:t>
            </a:r>
            <a:r>
              <a:rPr lang="en-GB" sz="1800" b="0" kern="0" dirty="0" smtClean="0">
                <a:latin typeface="+mn-lt"/>
              </a:rPr>
              <a:t>from </a:t>
            </a:r>
            <a:r>
              <a:rPr lang="en-GB" sz="1800" kern="0" dirty="0" err="1" smtClean="0">
                <a:latin typeface="+mn-lt"/>
              </a:rPr>
              <a:t>PostDocs</a:t>
            </a:r>
            <a:r>
              <a:rPr lang="en-GB" sz="1800" b="0" kern="0" dirty="0" smtClean="0">
                <a:latin typeface="+mn-lt"/>
              </a:rPr>
              <a:t>, </a:t>
            </a:r>
            <a:r>
              <a:rPr lang="en-GB" sz="1800" kern="0" dirty="0" smtClean="0">
                <a:latin typeface="+mn-lt"/>
              </a:rPr>
              <a:t>12%/14%</a:t>
            </a:r>
            <a:r>
              <a:rPr lang="en-GB" sz="1800" b="0" kern="0" dirty="0" smtClean="0">
                <a:latin typeface="+mn-lt"/>
              </a:rPr>
              <a:t> from </a:t>
            </a:r>
            <a:r>
              <a:rPr lang="en-GB" sz="1800" kern="0" dirty="0" smtClean="0">
                <a:latin typeface="+mn-lt"/>
              </a:rPr>
              <a:t>professors</a:t>
            </a:r>
            <a:endParaRPr lang="en-GB" sz="1800" kern="0" dirty="0">
              <a:latin typeface="+mn-lt"/>
            </a:endParaRP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276604556"/>
              </p:ext>
            </p:extLst>
          </p:nvPr>
        </p:nvGraphicFramePr>
        <p:xfrm>
          <a:off x="1547664" y="1124744"/>
          <a:ext cx="6696744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678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de-DE" sz="3100" b="1" dirty="0" err="1" smtClean="0"/>
              <a:t>Results</a:t>
            </a:r>
            <a:r>
              <a:rPr lang="de-DE" sz="3100" b="1" dirty="0" smtClean="0"/>
              <a:t>: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en-GB" sz="3100" dirty="0"/>
              <a:t>Downloads vs. readers vs. </a:t>
            </a:r>
            <a:r>
              <a:rPr lang="en-GB" sz="3100" dirty="0" smtClean="0"/>
              <a:t>cites (only FLAs and cited docs)</a:t>
            </a:r>
            <a:endParaRPr lang="de-AT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09600" y="1524000"/>
            <a:ext cx="7391400" cy="5181599"/>
          </a:xfrm>
          <a:prstGeom prst="rect">
            <a:avLst/>
          </a:prstGeom>
        </p:spPr>
        <p:txBody>
          <a:bodyPr vert="horz"/>
          <a:lstStyle>
            <a:lvl1pPr marL="0" indent="0" algn="l" rtl="0" fontAlgn="base">
              <a:spcBef>
                <a:spcPct val="0"/>
              </a:spcBef>
              <a:spcAft>
                <a:spcPct val="60000"/>
              </a:spcAft>
              <a:buSzPct val="70000"/>
              <a:buFont typeface="Monotype Sorts"/>
              <a:defRPr sz="2000" b="1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76250" indent="-285750" algn="l" rtl="0" fontAlgn="base">
              <a:spcBef>
                <a:spcPct val="0"/>
              </a:spcBef>
              <a:spcAft>
                <a:spcPct val="60000"/>
              </a:spcAft>
              <a:buSzPct val="11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895350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004184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33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84B7"/>
              </a:buClr>
              <a:buSzPct val="70000"/>
              <a:buFont typeface="Wingdings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ts val="1200"/>
              </a:spcAft>
              <a:buClr>
                <a:srgbClr val="004184"/>
              </a:buClr>
              <a:buSzPct val="50000"/>
              <a:buFont typeface="Arial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GB" kern="0" dirty="0" smtClean="0">
                <a:latin typeface="+mn-lt"/>
              </a:rPr>
              <a:t>Journal of Phonetics: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kern="0" dirty="0">
                <a:latin typeface="+mn-lt"/>
              </a:rPr>
              <a:t>Moderate </a:t>
            </a:r>
            <a:r>
              <a:rPr lang="en-GB" b="0" kern="0" dirty="0" smtClean="0">
                <a:latin typeface="+mn-lt"/>
              </a:rPr>
              <a:t>correlation </a:t>
            </a:r>
            <a:r>
              <a:rPr lang="en-GB" b="0" kern="0" dirty="0">
                <a:latin typeface="+mn-lt"/>
              </a:rPr>
              <a:t>(Spearman) </a:t>
            </a:r>
            <a:r>
              <a:rPr lang="en-GB" b="0" kern="0" dirty="0" smtClean="0">
                <a:latin typeface="+mn-lt"/>
              </a:rPr>
              <a:t>between downloads </a:t>
            </a:r>
            <a:r>
              <a:rPr lang="en-GB" b="0" kern="0" dirty="0">
                <a:latin typeface="+mn-lt"/>
              </a:rPr>
              <a:t>and citations (</a:t>
            </a:r>
            <a:r>
              <a:rPr lang="en-GB" b="0" kern="0" dirty="0" smtClean="0">
                <a:latin typeface="+mn-lt"/>
              </a:rPr>
              <a:t>0.59) and between </a:t>
            </a:r>
            <a:r>
              <a:rPr lang="en-GB" b="0" kern="0" dirty="0">
                <a:latin typeface="+mn-lt"/>
              </a:rPr>
              <a:t>downloads and readers (</a:t>
            </a:r>
            <a:r>
              <a:rPr lang="en-GB" b="0" kern="0" dirty="0" smtClean="0">
                <a:latin typeface="+mn-lt"/>
              </a:rPr>
              <a:t>0.73)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kern="0" dirty="0" smtClean="0">
                <a:latin typeface="+mn-lt"/>
              </a:rPr>
              <a:t>Moderate </a:t>
            </a:r>
            <a:r>
              <a:rPr lang="en-GB" b="0" kern="0" dirty="0">
                <a:latin typeface="+mn-lt"/>
              </a:rPr>
              <a:t>correlation between citations and readers (</a:t>
            </a:r>
            <a:r>
              <a:rPr lang="en-GB" b="0" kern="0" dirty="0" smtClean="0">
                <a:latin typeface="+mn-lt"/>
              </a:rPr>
              <a:t>r=0.51</a:t>
            </a:r>
            <a:endParaRPr lang="en-GB" sz="1800" kern="0" dirty="0" smtClean="0">
              <a:latin typeface="+mn-lt"/>
            </a:endParaRPr>
          </a:p>
          <a:p>
            <a:endParaRPr lang="en-GB" sz="1800" kern="0" dirty="0" smtClean="0"/>
          </a:p>
          <a:p>
            <a:r>
              <a:rPr lang="en-GB" kern="0" dirty="0" err="1" smtClean="0">
                <a:latin typeface="+mn-lt"/>
              </a:rPr>
              <a:t>JoSIS</a:t>
            </a:r>
            <a:r>
              <a:rPr lang="en-GB" kern="0" dirty="0" smtClean="0">
                <a:latin typeface="+mn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kern="0" dirty="0" smtClean="0">
                <a:latin typeface="+mn-lt"/>
              </a:rPr>
              <a:t>Moderate to high correlation (Spearman) </a:t>
            </a:r>
            <a:r>
              <a:rPr lang="en-GB" b="0" kern="0" dirty="0">
                <a:latin typeface="+mn-lt"/>
              </a:rPr>
              <a:t>between downloads and citations (0.77</a:t>
            </a:r>
            <a:r>
              <a:rPr lang="en-GB" b="0" kern="0" dirty="0" smtClean="0">
                <a:latin typeface="+mn-lt"/>
              </a:rPr>
              <a:t>) and downloads and readers (0.73) </a:t>
            </a:r>
            <a:r>
              <a:rPr lang="en-GB" kern="0" dirty="0" smtClean="0">
                <a:latin typeface="+mn-lt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kern="0" dirty="0" smtClean="0">
                <a:latin typeface="+mn-lt"/>
              </a:rPr>
              <a:t>Moderate correlation between citations and readers (r=0.51)</a:t>
            </a:r>
          </a:p>
          <a:p>
            <a:endParaRPr lang="en-GB" sz="1800" kern="0" dirty="0"/>
          </a:p>
        </p:txBody>
      </p:sp>
    </p:spTree>
    <p:extLst>
      <p:ext uri="{BB962C8B-B14F-4D97-AF65-F5344CB8AC3E}">
        <p14:creationId xmlns:p14="http://schemas.microsoft.com/office/powerpoint/2010/main" val="250354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b="1" dirty="0" err="1" smtClean="0"/>
              <a:t>Conclusions</a:t>
            </a:r>
            <a:endParaRPr lang="de-AT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sz="2000" dirty="0" err="1" smtClean="0"/>
              <a:t>Comparison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different </a:t>
            </a:r>
            <a:r>
              <a:rPr lang="de-AT" sz="2000" dirty="0" err="1" smtClean="0"/>
              <a:t>measures</a:t>
            </a:r>
            <a:r>
              <a:rPr lang="de-AT" sz="2000" dirty="0" smtClean="0"/>
              <a:t> not </a:t>
            </a:r>
            <a:r>
              <a:rPr lang="de-AT" sz="2000" dirty="0" err="1" smtClean="0"/>
              <a:t>always</a:t>
            </a:r>
            <a:r>
              <a:rPr lang="de-AT" sz="2000" dirty="0" smtClean="0"/>
              <a:t> easy </a:t>
            </a:r>
          </a:p>
          <a:p>
            <a:r>
              <a:rPr lang="de-AT" sz="2000" dirty="0" smtClean="0"/>
              <a:t>Different </a:t>
            </a:r>
            <a:r>
              <a:rPr lang="de-AT" sz="2000" dirty="0" err="1" smtClean="0"/>
              <a:t>obsolesence</a:t>
            </a:r>
            <a:r>
              <a:rPr lang="de-AT" sz="2000" dirty="0" smtClean="0"/>
              <a:t> </a:t>
            </a:r>
            <a:r>
              <a:rPr lang="de-AT" sz="2000" dirty="0" err="1" smtClean="0"/>
              <a:t>characteristics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downloads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cites</a:t>
            </a:r>
            <a:r>
              <a:rPr lang="de-AT" sz="2000" dirty="0" smtClean="0"/>
              <a:t> (</a:t>
            </a:r>
            <a:r>
              <a:rPr lang="de-AT" sz="2000" dirty="0" err="1" smtClean="0"/>
              <a:t>readership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be</a:t>
            </a:r>
            <a:r>
              <a:rPr lang="de-AT" sz="2000" dirty="0" smtClean="0"/>
              <a:t> </a:t>
            </a:r>
            <a:r>
              <a:rPr lang="de-AT" sz="2000" dirty="0" err="1" smtClean="0"/>
              <a:t>determined</a:t>
            </a:r>
            <a:r>
              <a:rPr lang="de-AT" sz="2000" dirty="0" smtClean="0"/>
              <a:t>)</a:t>
            </a:r>
          </a:p>
          <a:p>
            <a:r>
              <a:rPr lang="de-AT" sz="2000" dirty="0" smtClean="0"/>
              <a:t>Moderate </a:t>
            </a:r>
            <a:r>
              <a:rPr lang="de-AT" sz="2000" dirty="0" err="1" smtClean="0"/>
              <a:t>correlation</a:t>
            </a:r>
            <a:r>
              <a:rPr lang="de-AT" sz="2000" dirty="0" smtClean="0"/>
              <a:t> </a:t>
            </a:r>
            <a:r>
              <a:rPr lang="de-AT" sz="2000" dirty="0" err="1" smtClean="0"/>
              <a:t>between</a:t>
            </a:r>
            <a:r>
              <a:rPr lang="de-AT" sz="2000" dirty="0" smtClean="0"/>
              <a:t> </a:t>
            </a:r>
            <a:r>
              <a:rPr lang="de-AT" sz="2000" dirty="0" err="1" smtClean="0"/>
              <a:t>downloads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cites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downloads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readership</a:t>
            </a:r>
            <a:r>
              <a:rPr lang="de-AT" sz="2000" dirty="0" smtClean="0"/>
              <a:t> </a:t>
            </a:r>
            <a:r>
              <a:rPr lang="de-AT" sz="2000" dirty="0" err="1" smtClean="0"/>
              <a:t>data</a:t>
            </a:r>
            <a:endParaRPr lang="de-AT" sz="2000" dirty="0" smtClean="0"/>
          </a:p>
          <a:p>
            <a:r>
              <a:rPr lang="de-AT" sz="2000" dirty="0" smtClean="0"/>
              <a:t>Moderate </a:t>
            </a:r>
            <a:r>
              <a:rPr lang="de-AT" sz="2000" dirty="0" err="1" smtClean="0"/>
              <a:t>correlation</a:t>
            </a:r>
            <a:r>
              <a:rPr lang="de-AT" sz="2000" dirty="0" smtClean="0"/>
              <a:t> </a:t>
            </a:r>
            <a:r>
              <a:rPr lang="de-AT" sz="2000" dirty="0" err="1" smtClean="0"/>
              <a:t>between</a:t>
            </a:r>
            <a:r>
              <a:rPr lang="de-AT" sz="2000" dirty="0" smtClean="0"/>
              <a:t> </a:t>
            </a:r>
            <a:r>
              <a:rPr lang="de-AT" sz="2000" dirty="0" err="1" smtClean="0"/>
              <a:t>cites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readership</a:t>
            </a:r>
            <a:r>
              <a:rPr lang="de-AT" sz="2000" dirty="0" smtClean="0"/>
              <a:t> </a:t>
            </a:r>
            <a:r>
              <a:rPr lang="de-AT" sz="2000" dirty="0" err="1" smtClean="0"/>
              <a:t>data</a:t>
            </a:r>
            <a:endParaRPr lang="de-AT" sz="2000" dirty="0" smtClean="0"/>
          </a:p>
          <a:p>
            <a:r>
              <a:rPr lang="de-AT" sz="2000" dirty="0" err="1" smtClean="0"/>
              <a:t>Results</a:t>
            </a:r>
            <a:r>
              <a:rPr lang="de-AT" sz="2000" dirty="0" smtClean="0"/>
              <a:t>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dirty="0" err="1" smtClean="0"/>
              <a:t>information</a:t>
            </a:r>
            <a:r>
              <a:rPr lang="de-AT" sz="2000" dirty="0" smtClean="0"/>
              <a:t> </a:t>
            </a:r>
            <a:r>
              <a:rPr lang="de-AT" sz="2000" dirty="0" err="1" smtClean="0"/>
              <a:t>systems</a:t>
            </a:r>
            <a:r>
              <a:rPr lang="de-AT" sz="2000" dirty="0" smtClean="0"/>
              <a:t> </a:t>
            </a:r>
            <a:r>
              <a:rPr lang="de-AT" sz="2000" dirty="0" err="1" smtClean="0"/>
              <a:t>journals</a:t>
            </a:r>
            <a:r>
              <a:rPr lang="de-AT" sz="2000" dirty="0" smtClean="0"/>
              <a:t> </a:t>
            </a:r>
            <a:r>
              <a:rPr lang="de-AT" sz="2000" dirty="0" err="1" smtClean="0"/>
              <a:t>go</a:t>
            </a:r>
            <a:r>
              <a:rPr lang="de-AT" sz="2000" dirty="0" smtClean="0"/>
              <a:t> </a:t>
            </a:r>
            <a:r>
              <a:rPr lang="de-AT" sz="2000" dirty="0" err="1" smtClean="0"/>
              <a:t>into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same </a:t>
            </a:r>
            <a:r>
              <a:rPr lang="de-AT" sz="2000" dirty="0" err="1" smtClean="0"/>
              <a:t>direction</a:t>
            </a:r>
            <a:r>
              <a:rPr lang="de-AT" sz="2000" dirty="0" smtClean="0"/>
              <a:t> </a:t>
            </a:r>
            <a:r>
              <a:rPr lang="de-AT" sz="2000" dirty="0" err="1" smtClean="0"/>
              <a:t>though</a:t>
            </a:r>
            <a:r>
              <a:rPr lang="de-AT" sz="2000" dirty="0" smtClean="0"/>
              <a:t> </a:t>
            </a:r>
            <a:r>
              <a:rPr lang="de-AT" sz="2000" dirty="0" err="1" smtClean="0"/>
              <a:t>there</a:t>
            </a:r>
            <a:r>
              <a:rPr lang="de-AT" sz="2000" dirty="0" smtClean="0"/>
              <a:t> </a:t>
            </a:r>
            <a:r>
              <a:rPr lang="de-AT" sz="2000" dirty="0" err="1" smtClean="0"/>
              <a:t>might</a:t>
            </a:r>
            <a:r>
              <a:rPr lang="de-AT" sz="2000" dirty="0" smtClean="0"/>
              <a:t> </a:t>
            </a:r>
            <a:r>
              <a:rPr lang="de-AT" sz="2000" dirty="0" err="1" smtClean="0"/>
              <a:t>be</a:t>
            </a:r>
            <a:r>
              <a:rPr lang="de-AT" sz="2000" dirty="0" smtClean="0"/>
              <a:t> </a:t>
            </a:r>
            <a:r>
              <a:rPr lang="de-AT" sz="2000" dirty="0" err="1" smtClean="0"/>
              <a:t>disciplinary</a:t>
            </a:r>
            <a:r>
              <a:rPr lang="de-AT" sz="2000" dirty="0" smtClean="0"/>
              <a:t> </a:t>
            </a:r>
            <a:r>
              <a:rPr lang="de-AT" sz="2000" dirty="0" err="1" smtClean="0"/>
              <a:t>differences</a:t>
            </a:r>
            <a:endParaRPr lang="de-AT" sz="2000" dirty="0" smtClean="0"/>
          </a:p>
          <a:p>
            <a:endParaRPr lang="de-AT" sz="2000" dirty="0" smtClean="0"/>
          </a:p>
          <a:p>
            <a:pPr marL="361950" indent="-361950">
              <a:buNone/>
            </a:pPr>
            <a:r>
              <a:rPr lang="de-AT" sz="2000" dirty="0" smtClean="0">
                <a:sym typeface="Wingdings" panose="05000000000000000000" pitchFamily="2" charset="2"/>
              </a:rPr>
              <a:t> </a:t>
            </a:r>
            <a:r>
              <a:rPr lang="de-AT" sz="2000" dirty="0" smtClean="0"/>
              <a:t>Downloads, </a:t>
            </a:r>
            <a:r>
              <a:rPr lang="de-AT" sz="2000" dirty="0" err="1" smtClean="0"/>
              <a:t>citations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readership</a:t>
            </a:r>
            <a:r>
              <a:rPr lang="de-AT" sz="2000" dirty="0" smtClean="0"/>
              <a:t> </a:t>
            </a:r>
            <a:r>
              <a:rPr lang="de-AT" sz="2000" dirty="0" err="1" smtClean="0"/>
              <a:t>data</a:t>
            </a:r>
            <a:r>
              <a:rPr lang="de-AT" sz="2000" dirty="0" smtClean="0"/>
              <a:t> </a:t>
            </a:r>
            <a:r>
              <a:rPr lang="de-AT" sz="2000" dirty="0" err="1" smtClean="0"/>
              <a:t>measure</a:t>
            </a:r>
            <a:r>
              <a:rPr lang="de-AT" sz="2000" dirty="0" smtClean="0"/>
              <a:t> different </a:t>
            </a:r>
            <a:r>
              <a:rPr lang="de-AT" sz="2000" dirty="0" err="1" smtClean="0"/>
              <a:t>aspects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journal</a:t>
            </a:r>
            <a:r>
              <a:rPr lang="de-AT" sz="2000" dirty="0" smtClean="0"/>
              <a:t> </a:t>
            </a:r>
            <a:r>
              <a:rPr lang="de-AT" sz="2000" dirty="0" err="1" smtClean="0"/>
              <a:t>use</a:t>
            </a:r>
            <a:endParaRPr lang="de-AT" sz="2000" dirty="0" smtClean="0"/>
          </a:p>
        </p:txBody>
      </p:sp>
    </p:spTree>
    <p:extLst>
      <p:ext uri="{BB962C8B-B14F-4D97-AF65-F5344CB8AC3E}">
        <p14:creationId xmlns:p14="http://schemas.microsoft.com/office/powerpoint/2010/main" val="193306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b="1" dirty="0" err="1" smtClean="0"/>
              <a:t>Thank</a:t>
            </a:r>
            <a:r>
              <a:rPr lang="de-AT" b="1" dirty="0" smtClean="0"/>
              <a:t> </a:t>
            </a:r>
            <a:r>
              <a:rPr lang="de-AT" b="1" dirty="0" err="1" smtClean="0"/>
              <a:t>you</a:t>
            </a:r>
            <a:r>
              <a:rPr lang="de-AT" b="1" dirty="0" smtClean="0"/>
              <a:t> </a:t>
            </a:r>
            <a:r>
              <a:rPr lang="de-AT" b="1" dirty="0" err="1" smtClean="0"/>
              <a:t>very</a:t>
            </a:r>
            <a:r>
              <a:rPr lang="de-AT" b="1" dirty="0" smtClean="0"/>
              <a:t> </a:t>
            </a:r>
            <a:r>
              <a:rPr lang="de-AT" b="1" dirty="0" err="1" smtClean="0"/>
              <a:t>much</a:t>
            </a:r>
            <a:r>
              <a:rPr lang="de-AT" b="1" dirty="0" smtClean="0"/>
              <a:t> </a:t>
            </a:r>
            <a:r>
              <a:rPr lang="de-AT" b="1" dirty="0" err="1" smtClean="0"/>
              <a:t>for</a:t>
            </a:r>
            <a:r>
              <a:rPr lang="de-AT" b="1" dirty="0" smtClean="0"/>
              <a:t> </a:t>
            </a:r>
            <a:r>
              <a:rPr lang="de-AT" b="1" dirty="0" err="1" smtClean="0"/>
              <a:t>your</a:t>
            </a:r>
            <a:r>
              <a:rPr lang="de-AT" b="1" dirty="0" smtClean="0"/>
              <a:t> </a:t>
            </a:r>
            <a:r>
              <a:rPr lang="de-AT" b="1" dirty="0" err="1" smtClean="0"/>
              <a:t>attention</a:t>
            </a:r>
            <a:r>
              <a:rPr lang="de-AT" b="1" dirty="0" smtClean="0"/>
              <a:t>!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318050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Acknowledgments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This </a:t>
            </a:r>
            <a:r>
              <a:rPr lang="en-GB" sz="2400" dirty="0"/>
              <a:t>paper is partly based on anonymous </a:t>
            </a:r>
            <a:r>
              <a:rPr lang="en-GB" sz="2400" dirty="0" err="1"/>
              <a:t>ScienceDirect</a:t>
            </a:r>
            <a:r>
              <a:rPr lang="en-GB" sz="2400" dirty="0"/>
              <a:t> usage data </a:t>
            </a:r>
            <a:r>
              <a:rPr lang="en-GB" sz="2400" dirty="0" smtClean="0"/>
              <a:t>and </a:t>
            </a:r>
            <a:r>
              <a:rPr lang="en-GB" sz="2400" dirty="0"/>
              <a:t>Scopus citation data kindly provided by Elsevier within the framework of the Elsevier </a:t>
            </a:r>
            <a:r>
              <a:rPr lang="en-GB" sz="2400" dirty="0" err="1"/>
              <a:t>Bibliometric</a:t>
            </a:r>
            <a:r>
              <a:rPr lang="en-GB" sz="2400" dirty="0"/>
              <a:t> Research Program (</a:t>
            </a:r>
            <a:r>
              <a:rPr lang="en-GB" sz="2400" dirty="0" smtClean="0"/>
              <a:t>EBRP).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87719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 smtClean="0"/>
              <a:t>Contents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AT" sz="2400" dirty="0" err="1" smtClean="0"/>
              <a:t>Introduction</a:t>
            </a:r>
            <a:endParaRPr lang="de-AT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Research </a:t>
            </a:r>
            <a:r>
              <a:rPr lang="de-AT" sz="2400" dirty="0" err="1" smtClean="0"/>
              <a:t>questions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data</a:t>
            </a:r>
            <a:r>
              <a:rPr lang="de-AT" sz="2400" dirty="0" smtClean="0"/>
              <a:t> </a:t>
            </a:r>
            <a:r>
              <a:rPr lang="de-AT" sz="2400" dirty="0" err="1" smtClean="0"/>
              <a:t>sources</a:t>
            </a:r>
            <a:r>
              <a:rPr lang="de-AT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 err="1" smtClean="0"/>
              <a:t>Methodology</a:t>
            </a:r>
            <a:endParaRPr lang="de-AT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2400" dirty="0" err="1" smtClean="0"/>
              <a:t>Results</a:t>
            </a:r>
            <a:endParaRPr lang="de-AT" sz="2400" dirty="0" smtClean="0"/>
          </a:p>
          <a:p>
            <a:pPr lvl="1"/>
            <a:r>
              <a:rPr lang="de-AT" sz="2000" dirty="0" smtClean="0"/>
              <a:t>Downloads</a:t>
            </a:r>
          </a:p>
          <a:p>
            <a:pPr lvl="1"/>
            <a:r>
              <a:rPr lang="de-AT" sz="2000" dirty="0" err="1" smtClean="0"/>
              <a:t>Citations</a:t>
            </a:r>
            <a:endParaRPr lang="de-AT" sz="2000" dirty="0" smtClean="0"/>
          </a:p>
          <a:p>
            <a:pPr lvl="1"/>
            <a:r>
              <a:rPr lang="de-AT" sz="2000" dirty="0" err="1" smtClean="0"/>
              <a:t>Readership</a:t>
            </a:r>
            <a:r>
              <a:rPr lang="de-AT" sz="2000" dirty="0" smtClean="0"/>
              <a:t> </a:t>
            </a:r>
            <a:r>
              <a:rPr lang="de-AT" sz="2000" dirty="0" err="1" smtClean="0"/>
              <a:t>data</a:t>
            </a:r>
            <a:endParaRPr lang="de-AT" sz="2000" dirty="0" smtClean="0"/>
          </a:p>
          <a:p>
            <a:pPr lvl="1"/>
            <a:r>
              <a:rPr lang="de-AT" sz="2000" dirty="0" smtClean="0"/>
              <a:t>Relations </a:t>
            </a:r>
            <a:r>
              <a:rPr lang="de-AT" sz="2000" dirty="0" err="1" smtClean="0"/>
              <a:t>among</a:t>
            </a:r>
            <a:r>
              <a:rPr lang="de-AT" sz="2000" dirty="0" smtClean="0"/>
              <a:t> </a:t>
            </a:r>
            <a:r>
              <a:rPr lang="de-AT" sz="2000" dirty="0" err="1" smtClean="0"/>
              <a:t>downloads</a:t>
            </a:r>
            <a:r>
              <a:rPr lang="de-AT" sz="2000" dirty="0" smtClean="0"/>
              <a:t>, </a:t>
            </a:r>
            <a:r>
              <a:rPr lang="de-AT" sz="2000" dirty="0" err="1" smtClean="0"/>
              <a:t>citations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readership</a:t>
            </a:r>
            <a:r>
              <a:rPr lang="de-AT" sz="2000" dirty="0" smtClean="0"/>
              <a:t> </a:t>
            </a:r>
            <a:r>
              <a:rPr lang="de-AT" sz="2000" dirty="0" err="1" smtClean="0"/>
              <a:t>data</a:t>
            </a:r>
            <a:endParaRPr lang="de-A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2400" dirty="0" err="1" smtClean="0"/>
              <a:t>Conclusions</a:t>
            </a:r>
            <a:endParaRPr lang="de-AT" sz="2400" dirty="0" smtClean="0"/>
          </a:p>
        </p:txBody>
      </p:sp>
    </p:spTree>
    <p:extLst>
      <p:ext uri="{BB962C8B-B14F-4D97-AF65-F5344CB8AC3E}">
        <p14:creationId xmlns:p14="http://schemas.microsoft.com/office/powerpoint/2010/main" val="25705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err="1" smtClean="0"/>
              <a:t>Introduction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Several studies </a:t>
            </a:r>
            <a:r>
              <a:rPr lang="en-US" sz="2000" dirty="0"/>
              <a:t>have compared </a:t>
            </a:r>
            <a:r>
              <a:rPr lang="en-US" sz="2000" dirty="0" smtClean="0"/>
              <a:t>download</a:t>
            </a:r>
            <a:r>
              <a:rPr lang="hr-HR" sz="2000" dirty="0" smtClean="0"/>
              <a:t>s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citation</a:t>
            </a:r>
            <a:r>
              <a:rPr lang="hr-HR" sz="2000" dirty="0" smtClean="0"/>
              <a:t>s</a:t>
            </a:r>
            <a:endParaRPr lang="en-US" sz="2000" dirty="0" smtClean="0"/>
          </a:p>
          <a:p>
            <a:r>
              <a:rPr lang="en-US" sz="2000" dirty="0" smtClean="0"/>
              <a:t>Possible sources for download data</a:t>
            </a:r>
          </a:p>
          <a:p>
            <a:pPr lvl="1"/>
            <a:r>
              <a:rPr lang="en-US" sz="2000" dirty="0" smtClean="0"/>
              <a:t>Repositories/preprint archives: e.g. </a:t>
            </a:r>
            <a:r>
              <a:rPr lang="en-GB" sz="2000" dirty="0"/>
              <a:t>Chu and </a:t>
            </a:r>
            <a:r>
              <a:rPr lang="en-GB" sz="2000" dirty="0" err="1"/>
              <a:t>Krichel</a:t>
            </a:r>
            <a:r>
              <a:rPr lang="en-GB" sz="2000" dirty="0"/>
              <a:t> </a:t>
            </a:r>
            <a:r>
              <a:rPr lang="en-GB" sz="2000" dirty="0" smtClean="0"/>
              <a:t>(2007) - </a:t>
            </a:r>
            <a:r>
              <a:rPr lang="en-GB" sz="2000" dirty="0" err="1" smtClean="0"/>
              <a:t>RepEc</a:t>
            </a:r>
            <a:r>
              <a:rPr lang="en-GB" sz="2000" dirty="0" smtClean="0"/>
              <a:t>, </a:t>
            </a:r>
            <a:r>
              <a:rPr lang="en-GB" sz="2000" dirty="0"/>
              <a:t>Brody et al. (</a:t>
            </a:r>
            <a:r>
              <a:rPr lang="en-GB" sz="2000" dirty="0" smtClean="0"/>
              <a:t>2006) - </a:t>
            </a:r>
            <a:r>
              <a:rPr lang="en-GB" sz="2000" dirty="0" err="1" smtClean="0"/>
              <a:t>arxiv</a:t>
            </a:r>
            <a:endParaRPr lang="en-US" sz="2000" dirty="0" smtClean="0"/>
          </a:p>
          <a:p>
            <a:pPr lvl="1"/>
            <a:r>
              <a:rPr lang="en-US" sz="2000" dirty="0" smtClean="0"/>
              <a:t>Single journals: </a:t>
            </a:r>
            <a:r>
              <a:rPr lang="en-US" sz="2000" dirty="0" err="1" smtClean="0"/>
              <a:t>Moed</a:t>
            </a:r>
            <a:r>
              <a:rPr lang="en-US" sz="2000" dirty="0"/>
              <a:t> </a:t>
            </a:r>
            <a:r>
              <a:rPr lang="en-US" sz="2000" dirty="0" smtClean="0"/>
              <a:t>(2005), </a:t>
            </a:r>
            <a:r>
              <a:rPr lang="de-AT" sz="2000" dirty="0" err="1"/>
              <a:t>Coats</a:t>
            </a:r>
            <a:r>
              <a:rPr lang="de-AT" sz="2000" dirty="0"/>
              <a:t> (2005</a:t>
            </a:r>
            <a:r>
              <a:rPr lang="de-AT" sz="2000" dirty="0" smtClean="0"/>
              <a:t>)</a:t>
            </a:r>
            <a:endParaRPr lang="en-US" sz="2000" dirty="0" smtClean="0"/>
          </a:p>
          <a:p>
            <a:pPr lvl="1"/>
            <a:r>
              <a:rPr lang="en-US" sz="2000" dirty="0" smtClean="0"/>
              <a:t>Commercial full-text databases (e.g. </a:t>
            </a:r>
            <a:r>
              <a:rPr lang="en-US" sz="2000" dirty="0" err="1" smtClean="0"/>
              <a:t>ScienceDirect</a:t>
            </a:r>
            <a:r>
              <a:rPr lang="en-US" sz="2000" dirty="0" smtClean="0"/>
              <a:t>):  e.g. </a:t>
            </a:r>
            <a:r>
              <a:rPr lang="en-US" sz="2000" dirty="0" err="1" smtClean="0"/>
              <a:t>Schlögl</a:t>
            </a:r>
            <a:r>
              <a:rPr lang="en-US" sz="2000" dirty="0" smtClean="0"/>
              <a:t> &amp; </a:t>
            </a:r>
            <a:r>
              <a:rPr lang="en-US" sz="2000" dirty="0" err="1" smtClean="0"/>
              <a:t>Gorraiz</a:t>
            </a:r>
            <a:r>
              <a:rPr lang="en-US" sz="2000" dirty="0" smtClean="0"/>
              <a:t> (2010), </a:t>
            </a:r>
            <a:r>
              <a:rPr lang="en-US" sz="2000" dirty="0" err="1" smtClean="0"/>
              <a:t>Schloegl</a:t>
            </a:r>
            <a:r>
              <a:rPr lang="en-US" sz="2000" dirty="0" smtClean="0"/>
              <a:t> </a:t>
            </a:r>
            <a:r>
              <a:rPr lang="en-US" sz="2000" dirty="0"/>
              <a:t>&amp; </a:t>
            </a:r>
            <a:r>
              <a:rPr lang="en-US" sz="2000" dirty="0" err="1"/>
              <a:t>Gorraiz</a:t>
            </a:r>
            <a:r>
              <a:rPr lang="en-US" sz="2000" dirty="0"/>
              <a:t> </a:t>
            </a:r>
            <a:r>
              <a:rPr lang="en-US" sz="2000" dirty="0" smtClean="0"/>
              <a:t>(2011)</a:t>
            </a:r>
          </a:p>
          <a:p>
            <a:r>
              <a:rPr lang="en-US" sz="2000" dirty="0" smtClean="0"/>
              <a:t>Recently, social reference management systems have received a lot of attention as a possible source for </a:t>
            </a:r>
            <a:r>
              <a:rPr lang="en-US" sz="2000" dirty="0" err="1" smtClean="0"/>
              <a:t>altmetrics</a:t>
            </a:r>
            <a:endParaRPr lang="en-US" sz="2000" dirty="0" smtClean="0"/>
          </a:p>
          <a:p>
            <a:r>
              <a:rPr lang="en-US" sz="2000" dirty="0" smtClean="0"/>
              <a:t>A few studies have compared readership and citation data (Bar-</a:t>
            </a:r>
            <a:r>
              <a:rPr lang="en-US" sz="2000" dirty="0" err="1" smtClean="0"/>
              <a:t>Ilan</a:t>
            </a:r>
            <a:r>
              <a:rPr lang="en-US" sz="2000" dirty="0" smtClean="0"/>
              <a:t> 2012</a:t>
            </a:r>
            <a:r>
              <a:rPr lang="en-US" sz="2000" dirty="0"/>
              <a:t>, Li and </a:t>
            </a:r>
            <a:r>
              <a:rPr lang="en-US" sz="2000" dirty="0" err="1"/>
              <a:t>Thelwall</a:t>
            </a:r>
            <a:r>
              <a:rPr lang="en-US" sz="2000" dirty="0"/>
              <a:t> 2012 </a:t>
            </a:r>
            <a:r>
              <a:rPr lang="en-US" sz="2000" dirty="0" smtClean="0"/>
              <a:t>, </a:t>
            </a:r>
            <a:r>
              <a:rPr lang="en-US" sz="2000" dirty="0" err="1" smtClean="0"/>
              <a:t>Kraker</a:t>
            </a:r>
            <a:r>
              <a:rPr lang="en-US" sz="2000" dirty="0" smtClean="0"/>
              <a:t> et al. 2012, </a:t>
            </a:r>
            <a:r>
              <a:rPr lang="en-US" sz="2000" dirty="0" err="1" smtClean="0"/>
              <a:t>Schlögl</a:t>
            </a:r>
            <a:r>
              <a:rPr lang="en-US" sz="2000" dirty="0" smtClean="0"/>
              <a:t> et al. 2013, </a:t>
            </a:r>
            <a:r>
              <a:rPr lang="en-US" sz="2000" dirty="0" err="1" smtClean="0"/>
              <a:t>Gorraiz</a:t>
            </a:r>
            <a:r>
              <a:rPr lang="en-US" sz="2000" dirty="0" smtClean="0"/>
              <a:t> et al. 2013, </a:t>
            </a:r>
            <a:r>
              <a:rPr lang="en-US" sz="2000" dirty="0" err="1" smtClean="0"/>
              <a:t>Haustein</a:t>
            </a:r>
            <a:r>
              <a:rPr lang="hr-HR" sz="2000" dirty="0" smtClean="0"/>
              <a:t> et al. 2015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In this study, we compare citations, downloads, and readership for the Journal of Phonetics</a:t>
            </a:r>
          </a:p>
        </p:txBody>
      </p:sp>
    </p:spTree>
    <p:extLst>
      <p:ext uri="{BB962C8B-B14F-4D97-AF65-F5344CB8AC3E}">
        <p14:creationId xmlns:p14="http://schemas.microsoft.com/office/powerpoint/2010/main" val="72460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Research </a:t>
            </a:r>
            <a:r>
              <a:rPr lang="de-DE" sz="3200" b="1" dirty="0" err="1"/>
              <a:t>q</a:t>
            </a:r>
            <a:r>
              <a:rPr lang="de-DE" sz="3200" b="1" dirty="0" err="1" smtClean="0"/>
              <a:t>uestions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Are </a:t>
            </a:r>
            <a:r>
              <a:rPr lang="en-GB" sz="2000" dirty="0" smtClean="0"/>
              <a:t>the most </a:t>
            </a:r>
            <a:r>
              <a:rPr lang="en-GB" sz="2000" dirty="0"/>
              <a:t>cited articles the most downloaded </a:t>
            </a:r>
            <a:r>
              <a:rPr lang="en-GB" sz="2000" dirty="0" smtClean="0"/>
              <a:t>ones, </a:t>
            </a:r>
            <a:r>
              <a:rPr lang="en-GB" sz="2000" dirty="0"/>
              <a:t>and those which can be found most frequently in user libraries of the collaborative reference management system Mendeley?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Do citations, downloads, and readership </a:t>
            </a:r>
            <a:r>
              <a:rPr lang="en-GB" sz="2000" dirty="0"/>
              <a:t>have different obsolescence </a:t>
            </a:r>
            <a:r>
              <a:rPr lang="en-GB" sz="2000" dirty="0" smtClean="0"/>
              <a:t>characteristics?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Are </a:t>
            </a:r>
            <a:r>
              <a:rPr lang="en-GB" sz="2000" dirty="0"/>
              <a:t>there other features in which citation, download and readership data differ</a:t>
            </a:r>
            <a:r>
              <a:rPr lang="en-GB" sz="2000" dirty="0" smtClean="0"/>
              <a:t>?</a:t>
            </a:r>
            <a:endParaRPr lang="hr-HR" sz="2000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Do journals from other disciplines (information systems) differ from Journal of </a:t>
            </a:r>
            <a:r>
              <a:rPr lang="en-GB" sz="2000" dirty="0" err="1" smtClean="0"/>
              <a:t>Phoneti</a:t>
            </a:r>
            <a:r>
              <a:rPr lang="hr-HR" sz="2000" dirty="0" smtClean="0"/>
              <a:t>c</a:t>
            </a:r>
            <a:r>
              <a:rPr lang="en-GB" sz="2000" dirty="0" smtClean="0"/>
              <a:t>s </a:t>
            </a:r>
            <a:r>
              <a:rPr lang="en-GB" sz="2000" dirty="0" smtClean="0"/>
              <a:t>with regards to RQ 1 – RQ 3?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1539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smtClean="0"/>
              <a:t>Data </a:t>
            </a:r>
            <a:r>
              <a:rPr lang="de-DE" sz="3200" b="1" dirty="0" err="1" smtClean="0"/>
              <a:t>sources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Journal of Phonetics :</a:t>
            </a:r>
          </a:p>
          <a:p>
            <a:pPr lvl="1"/>
            <a:r>
              <a:rPr lang="en-US" sz="1800" dirty="0"/>
              <a:t>covers phonetic aspects of language and linguistic communication </a:t>
            </a:r>
            <a:r>
              <a:rPr lang="en-US" sz="1800" dirty="0" smtClean="0"/>
              <a:t>processes</a:t>
            </a:r>
            <a:endParaRPr lang="en-US" sz="1800" dirty="0" smtClean="0"/>
          </a:p>
          <a:p>
            <a:pPr lvl="1"/>
            <a:r>
              <a:rPr lang="en-US" sz="1800" dirty="0" smtClean="0"/>
              <a:t>Topics:</a:t>
            </a:r>
          </a:p>
          <a:p>
            <a:pPr lvl="2"/>
            <a:r>
              <a:rPr lang="en-US" sz="1800" dirty="0" smtClean="0"/>
              <a:t>speech production</a:t>
            </a:r>
          </a:p>
          <a:p>
            <a:pPr lvl="2"/>
            <a:r>
              <a:rPr lang="en-US" sz="1800" dirty="0" smtClean="0"/>
              <a:t>speech perception</a:t>
            </a:r>
          </a:p>
          <a:p>
            <a:pPr lvl="2"/>
            <a:r>
              <a:rPr lang="en-US" sz="1800" dirty="0" smtClean="0"/>
              <a:t>speech synthesis</a:t>
            </a:r>
          </a:p>
          <a:p>
            <a:pPr lvl="2"/>
            <a:r>
              <a:rPr lang="en-US" sz="1800" dirty="0" smtClean="0"/>
              <a:t>automatic </a:t>
            </a:r>
            <a:r>
              <a:rPr lang="en-US" sz="1800" dirty="0"/>
              <a:t>speech and speaker </a:t>
            </a:r>
            <a:r>
              <a:rPr lang="en-US" sz="1800" dirty="0" smtClean="0"/>
              <a:t>recognition</a:t>
            </a:r>
          </a:p>
          <a:p>
            <a:pPr lvl="2"/>
            <a:r>
              <a:rPr lang="en-US" sz="1800" dirty="0"/>
              <a:t>speech and language acquisition </a:t>
            </a:r>
            <a:endParaRPr lang="en-US" sz="1800" dirty="0" smtClean="0"/>
          </a:p>
          <a:p>
            <a:pPr lvl="1"/>
            <a:r>
              <a:rPr lang="en-US" sz="1800" dirty="0" smtClean="0"/>
              <a:t>4 issues a year</a:t>
            </a:r>
          </a:p>
          <a:p>
            <a:pPr lvl="1"/>
            <a:r>
              <a:rPr lang="en-US" sz="1800" dirty="0" smtClean="0"/>
              <a:t>Peer reviewed</a:t>
            </a:r>
          </a:p>
          <a:p>
            <a:pPr lvl="1"/>
            <a:r>
              <a:rPr lang="en-US" sz="1800" dirty="0" smtClean="0"/>
              <a:t>Anglo-Saxon dominated authorship: 75% of authors, 50% US</a:t>
            </a:r>
          </a:p>
          <a:p>
            <a:pPr lvl="1"/>
            <a:r>
              <a:rPr lang="en-US" sz="1800" dirty="0" smtClean="0"/>
              <a:t>4 issues </a:t>
            </a:r>
            <a:r>
              <a:rPr lang="en-US" sz="1800" dirty="0"/>
              <a:t>per year (Elsevier, 2014)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4071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smtClean="0"/>
              <a:t>Data </a:t>
            </a:r>
            <a:r>
              <a:rPr lang="de-DE" sz="3200" b="1" dirty="0" err="1" smtClean="0"/>
              <a:t>sources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/>
          </a:bodyPr>
          <a:lstStyle/>
          <a:p>
            <a:r>
              <a:rPr lang="de-AT" sz="2000" dirty="0" smtClean="0"/>
              <a:t>Data </a:t>
            </a:r>
            <a:r>
              <a:rPr lang="de-AT" sz="2000" dirty="0" err="1"/>
              <a:t>sources</a:t>
            </a:r>
            <a:r>
              <a:rPr lang="de-AT" sz="2000" dirty="0"/>
              <a:t>:</a:t>
            </a:r>
          </a:p>
          <a:p>
            <a:pPr lvl="1"/>
            <a:r>
              <a:rPr lang="de-AT" sz="2000" dirty="0" err="1"/>
              <a:t>ScienceDirect</a:t>
            </a:r>
            <a:r>
              <a:rPr lang="de-AT" sz="2000" dirty="0"/>
              <a:t> (SD): </a:t>
            </a:r>
            <a:r>
              <a:rPr lang="de-AT" sz="2000" dirty="0" err="1"/>
              <a:t>monthly</a:t>
            </a:r>
            <a:r>
              <a:rPr lang="de-AT" sz="2000" dirty="0"/>
              <a:t> </a:t>
            </a:r>
            <a:r>
              <a:rPr lang="de-AT" sz="2000" dirty="0" err="1"/>
              <a:t>download</a:t>
            </a:r>
            <a:r>
              <a:rPr lang="de-AT" sz="2000" dirty="0"/>
              <a:t> </a:t>
            </a:r>
            <a:r>
              <a:rPr lang="de-AT" sz="2000" dirty="0" err="1"/>
              <a:t>data</a:t>
            </a:r>
            <a:r>
              <a:rPr lang="de-AT" sz="2000" dirty="0"/>
              <a:t> </a:t>
            </a:r>
            <a:r>
              <a:rPr lang="de-AT" sz="2000" dirty="0" smtClean="0"/>
              <a:t>(PDF &amp; </a:t>
            </a:r>
            <a:r>
              <a:rPr lang="de-AT" sz="2000" dirty="0"/>
              <a:t>HTML)</a:t>
            </a:r>
          </a:p>
          <a:p>
            <a:pPr lvl="1"/>
            <a:r>
              <a:rPr lang="de-AT" sz="2000" dirty="0" err="1"/>
              <a:t>Scopus</a:t>
            </a:r>
            <a:r>
              <a:rPr lang="de-AT" sz="2000" dirty="0"/>
              <a:t>: </a:t>
            </a:r>
            <a:r>
              <a:rPr lang="de-AT" sz="2000" dirty="0" err="1"/>
              <a:t>monthly</a:t>
            </a:r>
            <a:r>
              <a:rPr lang="de-AT" sz="2000" dirty="0"/>
              <a:t> </a:t>
            </a:r>
            <a:r>
              <a:rPr lang="de-AT" sz="2000" dirty="0" err="1"/>
              <a:t>citation</a:t>
            </a:r>
            <a:r>
              <a:rPr lang="de-AT" sz="2000" dirty="0"/>
              <a:t> </a:t>
            </a:r>
            <a:r>
              <a:rPr lang="de-AT" sz="2000" dirty="0" err="1"/>
              <a:t>data</a:t>
            </a:r>
            <a:endParaRPr lang="de-AT" sz="2000" dirty="0"/>
          </a:p>
          <a:p>
            <a:pPr lvl="1"/>
            <a:r>
              <a:rPr lang="de-AT" sz="2000" dirty="0"/>
              <a:t>Mendeley: </a:t>
            </a:r>
            <a:r>
              <a:rPr lang="de-AT" sz="2000" dirty="0" err="1" smtClean="0"/>
              <a:t>monthly</a:t>
            </a:r>
            <a:r>
              <a:rPr lang="de-AT" sz="2000" dirty="0" smtClean="0"/>
              <a:t> </a:t>
            </a:r>
            <a:r>
              <a:rPr lang="de-AT" sz="2000" dirty="0" err="1" smtClean="0"/>
              <a:t>additions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user</a:t>
            </a:r>
            <a:r>
              <a:rPr lang="de-AT" sz="2000" dirty="0" smtClean="0"/>
              <a:t> </a:t>
            </a:r>
            <a:r>
              <a:rPr lang="de-AT" sz="2000" dirty="0" err="1" smtClean="0"/>
              <a:t>libraries</a:t>
            </a:r>
            <a:r>
              <a:rPr lang="de-AT" sz="2000" dirty="0" smtClean="0"/>
              <a:t> (</a:t>
            </a:r>
            <a:r>
              <a:rPr lang="de-AT" sz="2000" dirty="0" err="1" smtClean="0"/>
              <a:t>full</a:t>
            </a:r>
            <a:r>
              <a:rPr lang="de-AT" sz="2000" dirty="0" smtClean="0"/>
              <a:t> </a:t>
            </a:r>
            <a:r>
              <a:rPr lang="de-AT" sz="2000" dirty="0" err="1" smtClean="0"/>
              <a:t>length</a:t>
            </a:r>
            <a:r>
              <a:rPr lang="de-AT" sz="2000" dirty="0" smtClean="0"/>
              <a:t> </a:t>
            </a:r>
            <a:r>
              <a:rPr lang="de-AT" sz="2000" dirty="0" err="1" smtClean="0"/>
              <a:t>articles</a:t>
            </a:r>
            <a:r>
              <a:rPr lang="de-AT" sz="2000" dirty="0" smtClean="0"/>
              <a:t>)</a:t>
            </a:r>
          </a:p>
          <a:p>
            <a:pPr lvl="1"/>
            <a:endParaRPr lang="de-AT" sz="2000" dirty="0"/>
          </a:p>
          <a:p>
            <a:r>
              <a:rPr lang="de-AT" sz="2000" dirty="0" err="1" smtClean="0"/>
              <a:t>Period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analysis</a:t>
            </a:r>
            <a:r>
              <a:rPr lang="de-AT" sz="2000" dirty="0" smtClean="0"/>
              <a:t>: 2002 – 2011</a:t>
            </a:r>
          </a:p>
          <a:p>
            <a:r>
              <a:rPr lang="de-AT" sz="2000" dirty="0" err="1" smtClean="0"/>
              <a:t>Analyzed</a:t>
            </a:r>
            <a:r>
              <a:rPr lang="de-AT" sz="2000" dirty="0" smtClean="0"/>
              <a:t> </a:t>
            </a:r>
            <a:r>
              <a:rPr lang="de-AT" sz="2000" dirty="0" err="1" smtClean="0"/>
              <a:t>documents</a:t>
            </a:r>
            <a:r>
              <a:rPr lang="de-AT" sz="2000" dirty="0" smtClean="0"/>
              <a:t>: 395 (</a:t>
            </a:r>
            <a:r>
              <a:rPr lang="de-AT" sz="2000" dirty="0" err="1" smtClean="0"/>
              <a:t>ScienceDirect</a:t>
            </a:r>
            <a:r>
              <a:rPr lang="de-AT" sz="2000" dirty="0" smtClean="0"/>
              <a:t>)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57428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669" y="2327303"/>
            <a:ext cx="4982827" cy="304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2299" y="293078"/>
            <a:ext cx="70104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Mendeley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+mn-lt"/>
              </a:rPr>
              <a:t>Social reference management system</a:t>
            </a:r>
            <a:endParaRPr lang="en-US" sz="2000" dirty="0">
              <a:latin typeface="+mn-lt"/>
            </a:endParaRPr>
          </a:p>
          <a:p>
            <a:r>
              <a:rPr lang="en-US" sz="1800" b="0" dirty="0" smtClean="0">
                <a:latin typeface="+mn-lt"/>
              </a:rPr>
              <a:t>Organizing personal research library</a:t>
            </a:r>
          </a:p>
          <a:p>
            <a:r>
              <a:rPr lang="en-US" sz="1800" b="0" dirty="0">
                <a:latin typeface="+mn-lt"/>
              </a:rPr>
              <a:t>Creating user profile</a:t>
            </a:r>
          </a:p>
          <a:p>
            <a:pPr marL="0" indent="0">
              <a:buNone/>
            </a:pPr>
            <a:r>
              <a:rPr lang="en-US" sz="2000" dirty="0" err="1" smtClean="0">
                <a:latin typeface="+mn-lt"/>
              </a:rPr>
              <a:t>Crowdsourced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Mendeley</a:t>
            </a:r>
            <a:r>
              <a:rPr lang="en-US" sz="2000" dirty="0" smtClean="0">
                <a:latin typeface="+mn-lt"/>
              </a:rPr>
              <a:t> research catalog: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800" b="0" dirty="0" smtClean="0">
                <a:latin typeface="+mn-lt"/>
              </a:rPr>
              <a:t>&gt; 2.5 million Users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800" b="0" dirty="0" smtClean="0">
                <a:latin typeface="+mn-lt"/>
              </a:rPr>
              <a:t>&gt; 110 million unique articles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800" b="0" dirty="0" smtClean="0">
                <a:latin typeface="+mn-lt"/>
              </a:rPr>
              <a:t>“Readership” counts: how many </a:t>
            </a:r>
            <a:r>
              <a:rPr lang="en-US" sz="1800" b="0" dirty="0" err="1" smtClean="0">
                <a:latin typeface="+mn-lt"/>
              </a:rPr>
              <a:t>Mendeley</a:t>
            </a:r>
            <a:r>
              <a:rPr lang="en-US" sz="1800" b="0" dirty="0" smtClean="0">
                <a:latin typeface="+mn-lt"/>
              </a:rPr>
              <a:t> users have added a document to their user library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hteck 5"/>
          <p:cNvSpPr/>
          <p:nvPr/>
        </p:nvSpPr>
        <p:spPr>
          <a:xfrm>
            <a:off x="4067944" y="1999873"/>
            <a:ext cx="3391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hlinkClick r:id="rId3"/>
              </a:rPr>
              <a:t>http://www.mendeley.com/research-papers</a:t>
            </a:r>
            <a:r>
              <a:rPr lang="en-US" sz="1200" b="1" dirty="0" smtClean="0">
                <a:hlinkClick r:id="rId3"/>
              </a:rPr>
              <a:t>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49107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1895</Words>
  <Application>Microsoft Office PowerPoint</Application>
  <PresentationFormat>On-screen Show (4:3)</PresentationFormat>
  <Paragraphs>1005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Larissa</vt:lpstr>
      <vt:lpstr>Are downloads and readership data a substitute for citations?  The case of a scholarly journal?</vt:lpstr>
      <vt:lpstr>Project team</vt:lpstr>
      <vt:lpstr>Acknowledgments</vt:lpstr>
      <vt:lpstr>Contents</vt:lpstr>
      <vt:lpstr>Introduction</vt:lpstr>
      <vt:lpstr>Research questions</vt:lpstr>
      <vt:lpstr>Data sources</vt:lpstr>
      <vt:lpstr>Data sources</vt:lpstr>
      <vt:lpstr>Mendeley</vt:lpstr>
      <vt:lpstr>Methodology</vt:lpstr>
      <vt:lpstr>Results downloads: Downloads per document type</vt:lpstr>
      <vt:lpstr>Results downloads - JoSIS: Downloads per document type</vt:lpstr>
      <vt:lpstr>Results downloads Downloads per publication year (ratios)</vt:lpstr>
      <vt:lpstr>Results downloads - JoSIS Downloads per publication year (ratios)</vt:lpstr>
      <vt:lpstr>Results citations: Citations per document type</vt:lpstr>
      <vt:lpstr>Results citations - JoSIS: Citations per document type</vt:lpstr>
      <vt:lpstr>Results citations: Citations per publication year</vt:lpstr>
      <vt:lpstr>Results citations - JoSIS: Citations per publication year</vt:lpstr>
      <vt:lpstr>Results Mendeley: Readership structure</vt:lpstr>
      <vt:lpstr>Results Mendeley – JoSIS/I&amp;M: Readership structure</vt:lpstr>
      <vt:lpstr>Results: Downloads vs. readers vs. cites (only FLAs and cited docs)</vt:lpstr>
      <vt:lpstr>Conclusions</vt:lpstr>
      <vt:lpstr>PowerPoint Presentation</vt:lpstr>
    </vt:vector>
  </TitlesOfParts>
  <Company>Karl-Franzens-Universität Graz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vs. Citation indicators</dc:title>
  <dc:creator>Administrator</dc:creator>
  <cp:lastModifiedBy>Svečana dvorana</cp:lastModifiedBy>
  <cp:revision>93</cp:revision>
  <cp:lastPrinted>2013-09-03T11:25:57Z</cp:lastPrinted>
  <dcterms:created xsi:type="dcterms:W3CDTF">2013-04-11T10:24:02Z</dcterms:created>
  <dcterms:modified xsi:type="dcterms:W3CDTF">2014-06-18T07:21:33Z</dcterms:modified>
</cp:coreProperties>
</file>