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1" r:id="rId6"/>
    <p:sldId id="271" r:id="rId7"/>
    <p:sldId id="260" r:id="rId8"/>
    <p:sldId id="262" r:id="rId9"/>
    <p:sldId id="263" r:id="rId10"/>
    <p:sldId id="264" r:id="rId11"/>
    <p:sldId id="265" r:id="rId12"/>
    <p:sldId id="266" r:id="rId13"/>
    <p:sldId id="268" r:id="rId14"/>
    <p:sldId id="269" r:id="rId15"/>
    <p:sldId id="270" r:id="rId1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668" y="-13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000DFC-60BE-4ABC-A352-9250D3F24CEF}" type="datetimeFigureOut">
              <a:rPr lang="hu-HU" smtClean="0"/>
              <a:pPr/>
              <a:t>2014.06.17.</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D8C3D-DC02-4B49-BBF2-6B703E9D1DEE}" type="slidenum">
              <a:rPr lang="hu-HU" smtClean="0"/>
              <a:pPr/>
              <a:t>‹#›</a:t>
            </a:fld>
            <a:endParaRPr lang="hu-HU"/>
          </a:p>
        </p:txBody>
      </p:sp>
    </p:spTree>
    <p:extLst>
      <p:ext uri="{BB962C8B-B14F-4D97-AF65-F5344CB8AC3E}">
        <p14:creationId xmlns:p14="http://schemas.microsoft.com/office/powerpoint/2010/main" xmlns="" val="204602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714E1D83-0FC1-4EEE-817A-4C850742AE67}" type="slidenum">
              <a:rPr lang="hu-HU" altLang="hu-HU"/>
              <a:pPr/>
              <a:t>5</a:t>
            </a:fld>
            <a:endParaRPr lang="hu-HU" altLang="hu-HU"/>
          </a:p>
        </p:txBody>
      </p:sp>
      <p:sp>
        <p:nvSpPr>
          <p:cNvPr id="24577" name="Text Box 1"/>
          <p:cNvSpPr txBox="1">
            <a:spLocks noChangeArrowheads="1"/>
          </p:cNvSpPr>
          <p:nvPr/>
        </p:nvSpPr>
        <p:spPr bwMode="auto">
          <a:xfrm>
            <a:off x="1003300" y="695325"/>
            <a:ext cx="4845050"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hu-HU"/>
          </a:p>
        </p:txBody>
      </p:sp>
      <p:sp>
        <p:nvSpPr>
          <p:cNvPr id="24578" name="Rectangle 2"/>
          <p:cNvSpPr txBox="1">
            <a:spLocks noGrp="1" noChangeArrowheads="1"/>
          </p:cNvSpPr>
          <p:nvPr>
            <p:ph type="body"/>
          </p:nvPr>
        </p:nvSpPr>
        <p:spPr bwMode="auto">
          <a:xfrm>
            <a:off x="685800" y="4343400"/>
            <a:ext cx="5472113" cy="4103688"/>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hu-HU" altLang="hu-HU"/>
          </a:p>
        </p:txBody>
      </p:sp>
    </p:spTree>
    <p:extLst>
      <p:ext uri="{BB962C8B-B14F-4D97-AF65-F5344CB8AC3E}">
        <p14:creationId xmlns:p14="http://schemas.microsoft.com/office/powerpoint/2010/main" xmlns="" val="1852232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914400" y="2130426"/>
            <a:ext cx="10363200" cy="1470025"/>
          </a:xfrm>
        </p:spPr>
        <p:txBody>
          <a:bodyPr>
            <a:normAutofit/>
          </a:bodyPr>
          <a:lstStyle>
            <a:lvl1pPr>
              <a:defRPr sz="4800"/>
            </a:lvl1pPr>
          </a:lstStyle>
          <a:p>
            <a:r>
              <a:rPr lang="hu-HU" dirty="0" smtClean="0"/>
              <a:t>Előadás címe</a:t>
            </a:r>
            <a:endParaRPr lang="hu-HU" dirty="0"/>
          </a:p>
        </p:txBody>
      </p:sp>
      <p:sp>
        <p:nvSpPr>
          <p:cNvPr id="3" name="Alcím 2"/>
          <p:cNvSpPr>
            <a:spLocks noGrp="1"/>
          </p:cNvSpPr>
          <p:nvPr>
            <p:ph type="subTitle" idx="1" hasCustomPrompt="1"/>
          </p:nvPr>
        </p:nvSpPr>
        <p:spPr>
          <a:xfrm>
            <a:off x="1828800" y="3886200"/>
            <a:ext cx="8534400" cy="61437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dirty="0" smtClean="0"/>
              <a:t>Előadó</a:t>
            </a:r>
            <a:endParaRPr lang="hu-HU" dirty="0"/>
          </a:p>
        </p:txBody>
      </p:sp>
      <p:sp>
        <p:nvSpPr>
          <p:cNvPr id="4" name="Dátum helye 3"/>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a:xfrm>
            <a:off x="9347200" y="6492876"/>
            <a:ext cx="2844800" cy="365125"/>
          </a:xfrm>
        </p:spPr>
        <p:txBody>
          <a:bodyPr/>
          <a:lstStyle>
            <a:lvl1pPr>
              <a:defRPr>
                <a:solidFill>
                  <a:schemeClr val="bg1"/>
                </a:solidFill>
              </a:defRPr>
            </a:lvl1pPr>
          </a:lstStyle>
          <a:p>
            <a:fld id="{7F65F3C1-E534-4DDB-95F5-41C54A9289D3}" type="slidenum">
              <a:rPr lang="hu-HU" smtClean="0"/>
              <a:pPr/>
              <a:t>‹#›</a:t>
            </a:fld>
            <a:endParaRPr lang="hu-HU"/>
          </a:p>
        </p:txBody>
      </p:sp>
      <p:sp>
        <p:nvSpPr>
          <p:cNvPr id="7" name="Alcím 2"/>
          <p:cNvSpPr txBox="1">
            <a:spLocks/>
          </p:cNvSpPr>
          <p:nvPr/>
        </p:nvSpPr>
        <p:spPr>
          <a:xfrm>
            <a:off x="1809720" y="5143512"/>
            <a:ext cx="8534400" cy="614370"/>
          </a:xfrm>
          <a:prstGeom prst="rect">
            <a:avLst/>
          </a:prstGeom>
        </p:spPr>
        <p:txBody>
          <a:bodyPr vert="horz" lIns="91440" tIns="45720" rIns="91440" bIns="45720" rtlCol="0">
            <a:normAutofit/>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hu-HU" sz="3200" b="0" i="0" u="none" strike="noStrike" kern="1200" cap="none" spc="0" normalizeH="0" baseline="0" noProof="0" dirty="0" err="1" smtClean="0">
                <a:ln>
                  <a:noFill/>
                </a:ln>
                <a:solidFill>
                  <a:schemeClr val="tx1"/>
                </a:solidFill>
                <a:effectLst/>
                <a:uLnTx/>
                <a:uFillTx/>
                <a:latin typeface="+mn-lt"/>
                <a:ea typeface="+mn-ea"/>
                <a:cs typeface="+mn-cs"/>
              </a:rPr>
              <a:t>Monguz</a:t>
            </a:r>
            <a:r>
              <a:rPr kumimoji="0" lang="hu-HU" sz="3200" b="0" i="0" u="none" strike="noStrike" kern="1200" cap="none" spc="0" normalizeH="0" baseline="0" noProof="0" dirty="0" smtClean="0">
                <a:ln>
                  <a:noFill/>
                </a:ln>
                <a:solidFill>
                  <a:schemeClr val="tx1"/>
                </a:solidFill>
                <a:effectLst/>
                <a:uLnTx/>
                <a:uFillTx/>
                <a:latin typeface="+mn-lt"/>
                <a:ea typeface="+mn-ea"/>
                <a:cs typeface="+mn-cs"/>
              </a:rPr>
              <a:t> Kft.</a:t>
            </a:r>
            <a:endParaRPr kumimoji="0" lang="hu-HU"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12310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0" y="214290"/>
            <a:ext cx="12192000" cy="1000132"/>
          </a:xfrm>
          <a:ln>
            <a:noFill/>
          </a:ln>
        </p:spPr>
        <p:txBody>
          <a:bodyPr>
            <a:normAutofit/>
          </a:bodyPr>
          <a:lstStyle>
            <a:lvl1pPr algn="ctr">
              <a:defRPr sz="4800">
                <a:solidFill>
                  <a:schemeClr val="tx1"/>
                </a:solidFill>
              </a:defRPr>
            </a:lvl1pPr>
          </a:lstStyle>
          <a:p>
            <a:r>
              <a:rPr lang="hu-HU" dirty="0" smtClean="0"/>
              <a:t>Cím</a:t>
            </a:r>
            <a:endParaRPr lang="hu-HU" dirty="0"/>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lvl1pPr>
              <a:defRPr>
                <a:solidFill>
                  <a:schemeClr val="bg1"/>
                </a:solidFill>
              </a:defRPr>
            </a:lvl1pPr>
          </a:lstStyle>
          <a:p>
            <a:fld id="{7F65F3C1-E534-4DDB-95F5-41C54A9289D3}" type="slidenum">
              <a:rPr lang="hu-HU" smtClean="0"/>
              <a:pPr/>
              <a:t>‹#›</a:t>
            </a:fld>
            <a:endParaRPr lang="hu-HU"/>
          </a:p>
        </p:txBody>
      </p:sp>
    </p:spTree>
    <p:extLst>
      <p:ext uri="{BB962C8B-B14F-4D97-AF65-F5344CB8AC3E}">
        <p14:creationId xmlns:p14="http://schemas.microsoft.com/office/powerpoint/2010/main" xmlns="" val="324922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F65F3C1-E534-4DDB-95F5-41C54A9289D3}" type="slidenum">
              <a:rPr lang="hu-HU" smtClean="0"/>
              <a:pPr/>
              <a:t>‹#›</a:t>
            </a:fld>
            <a:endParaRPr lang="hu-HU"/>
          </a:p>
        </p:txBody>
      </p:sp>
    </p:spTree>
    <p:extLst>
      <p:ext uri="{BB962C8B-B14F-4D97-AF65-F5344CB8AC3E}">
        <p14:creationId xmlns:p14="http://schemas.microsoft.com/office/powerpoint/2010/main" xmlns="" val="103925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6" name="Élőláb helye 5"/>
          <p:cNvSpPr>
            <a:spLocks noGrp="1"/>
          </p:cNvSpPr>
          <p:nvPr>
            <p:ph type="ftr" sz="quarter" idx="11"/>
          </p:nvPr>
        </p:nvSpPr>
        <p:spPr/>
        <p:txBody>
          <a:bodyPr/>
          <a:lstStyle>
            <a:lvl1pPr>
              <a:defRPr b="0"/>
            </a:lvl1pPr>
          </a:lstStyle>
          <a:p>
            <a:endParaRPr lang="hu-HU"/>
          </a:p>
        </p:txBody>
      </p:sp>
      <p:sp>
        <p:nvSpPr>
          <p:cNvPr id="7" name="Dia számának helye 6"/>
          <p:cNvSpPr>
            <a:spLocks noGrp="1"/>
          </p:cNvSpPr>
          <p:nvPr>
            <p:ph type="sldNum" sz="quarter" idx="12"/>
          </p:nvPr>
        </p:nvSpPr>
        <p:spPr/>
        <p:txBody>
          <a:bodyPr/>
          <a:lstStyle/>
          <a:p>
            <a:fld id="{7F65F3C1-E534-4DDB-95F5-41C54A9289D3}" type="slidenum">
              <a:rPr lang="hu-HU" smtClean="0"/>
              <a:pPr/>
              <a:t>‹#›</a:t>
            </a:fld>
            <a:endParaRPr lang="hu-HU"/>
          </a:p>
        </p:txBody>
      </p:sp>
      <p:sp>
        <p:nvSpPr>
          <p:cNvPr id="9" name="Cím 1"/>
          <p:cNvSpPr>
            <a:spLocks noGrp="1"/>
          </p:cNvSpPr>
          <p:nvPr>
            <p:ph type="title" hasCustomPrompt="1"/>
          </p:nvPr>
        </p:nvSpPr>
        <p:spPr>
          <a:xfrm>
            <a:off x="0" y="214290"/>
            <a:ext cx="12192000" cy="1000132"/>
          </a:xfrm>
          <a:ln>
            <a:noFill/>
          </a:ln>
        </p:spPr>
        <p:txBody>
          <a:bodyPr>
            <a:normAutofit/>
          </a:bodyPr>
          <a:lstStyle>
            <a:lvl1pPr algn="ctr">
              <a:defRPr sz="4800">
                <a:solidFill>
                  <a:schemeClr val="tx1"/>
                </a:solidFill>
              </a:defRPr>
            </a:lvl1pPr>
          </a:lstStyle>
          <a:p>
            <a:r>
              <a:rPr lang="hu-HU" dirty="0" smtClean="0"/>
              <a:t>Cím</a:t>
            </a:r>
            <a:endParaRPr lang="hu-HU" dirty="0"/>
          </a:p>
        </p:txBody>
      </p:sp>
    </p:spTree>
    <p:extLst>
      <p:ext uri="{BB962C8B-B14F-4D97-AF65-F5344CB8AC3E}">
        <p14:creationId xmlns:p14="http://schemas.microsoft.com/office/powerpoint/2010/main" xmlns="" val="416133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Összehasonlítás">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F65F3C1-E534-4DDB-95F5-41C54A9289D3}" type="slidenum">
              <a:rPr lang="hu-HU" smtClean="0"/>
              <a:pPr/>
              <a:t>‹#›</a:t>
            </a:fld>
            <a:endParaRPr lang="hu-HU"/>
          </a:p>
        </p:txBody>
      </p:sp>
      <p:sp>
        <p:nvSpPr>
          <p:cNvPr id="11" name="Cím 1"/>
          <p:cNvSpPr>
            <a:spLocks noGrp="1"/>
          </p:cNvSpPr>
          <p:nvPr>
            <p:ph type="title" hasCustomPrompt="1"/>
          </p:nvPr>
        </p:nvSpPr>
        <p:spPr>
          <a:xfrm>
            <a:off x="0" y="214290"/>
            <a:ext cx="12192000" cy="1000132"/>
          </a:xfrm>
          <a:ln>
            <a:noFill/>
          </a:ln>
        </p:spPr>
        <p:txBody>
          <a:bodyPr>
            <a:normAutofit/>
          </a:bodyPr>
          <a:lstStyle>
            <a:lvl1pPr algn="ctr">
              <a:defRPr sz="4800">
                <a:solidFill>
                  <a:schemeClr val="tx1"/>
                </a:solidFill>
              </a:defRPr>
            </a:lvl1pPr>
          </a:lstStyle>
          <a:p>
            <a:r>
              <a:rPr lang="hu-HU" dirty="0" smtClean="0"/>
              <a:t>Cím</a:t>
            </a:r>
            <a:endParaRPr lang="hu-HU" dirty="0"/>
          </a:p>
        </p:txBody>
      </p:sp>
    </p:spTree>
    <p:extLst>
      <p:ext uri="{BB962C8B-B14F-4D97-AF65-F5344CB8AC3E}">
        <p14:creationId xmlns:p14="http://schemas.microsoft.com/office/powerpoint/2010/main" xmlns="" val="195379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sak cím">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F65F3C1-E534-4DDB-95F5-41C54A9289D3}" type="slidenum">
              <a:rPr lang="hu-HU" smtClean="0"/>
              <a:pPr/>
              <a:t>‹#›</a:t>
            </a:fld>
            <a:endParaRPr lang="hu-HU"/>
          </a:p>
        </p:txBody>
      </p:sp>
      <p:sp>
        <p:nvSpPr>
          <p:cNvPr id="7" name="Cím 1"/>
          <p:cNvSpPr>
            <a:spLocks noGrp="1"/>
          </p:cNvSpPr>
          <p:nvPr>
            <p:ph type="title" hasCustomPrompt="1"/>
          </p:nvPr>
        </p:nvSpPr>
        <p:spPr>
          <a:xfrm>
            <a:off x="0" y="214290"/>
            <a:ext cx="12192000" cy="1000132"/>
          </a:xfrm>
          <a:ln>
            <a:noFill/>
          </a:ln>
        </p:spPr>
        <p:txBody>
          <a:bodyPr>
            <a:normAutofit/>
          </a:bodyPr>
          <a:lstStyle>
            <a:lvl1pPr algn="ctr">
              <a:defRPr sz="4800">
                <a:solidFill>
                  <a:schemeClr val="tx1"/>
                </a:solidFill>
              </a:defRPr>
            </a:lvl1pPr>
          </a:lstStyle>
          <a:p>
            <a:r>
              <a:rPr lang="hu-HU" dirty="0" smtClean="0"/>
              <a:t>Cím</a:t>
            </a:r>
            <a:endParaRPr lang="hu-HU" dirty="0"/>
          </a:p>
        </p:txBody>
      </p:sp>
    </p:spTree>
    <p:extLst>
      <p:ext uri="{BB962C8B-B14F-4D97-AF65-F5344CB8AC3E}">
        <p14:creationId xmlns:p14="http://schemas.microsoft.com/office/powerpoint/2010/main" xmlns="" val="977075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7F65F3C1-E534-4DDB-95F5-41C54A9289D3}" type="slidenum">
              <a:rPr lang="hu-HU" smtClean="0"/>
              <a:pPr/>
              <a:t>‹#›</a:t>
            </a:fld>
            <a:endParaRPr lang="hu-HU"/>
          </a:p>
        </p:txBody>
      </p:sp>
    </p:spTree>
    <p:extLst>
      <p:ext uri="{BB962C8B-B14F-4D97-AF65-F5344CB8AC3E}">
        <p14:creationId xmlns:p14="http://schemas.microsoft.com/office/powerpoint/2010/main" xmlns="" val="55185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1" y="1500174"/>
            <a:ext cx="4011084" cy="1071570"/>
          </a:xfrm>
        </p:spPr>
        <p:txBody>
          <a:bodyPr anchor="b"/>
          <a:lstStyle>
            <a:lvl1pPr algn="l">
              <a:defRPr sz="2000" b="1"/>
            </a:lvl1pPr>
          </a:lstStyle>
          <a:p>
            <a:r>
              <a:rPr lang="hu-HU" smtClean="0"/>
              <a:t>Mintacím szerkesztése</a:t>
            </a:r>
            <a:endParaRPr lang="hu-HU" dirty="0"/>
          </a:p>
        </p:txBody>
      </p:sp>
      <p:sp>
        <p:nvSpPr>
          <p:cNvPr id="3" name="Tartalom helye 2"/>
          <p:cNvSpPr>
            <a:spLocks noGrp="1"/>
          </p:cNvSpPr>
          <p:nvPr>
            <p:ph idx="1"/>
          </p:nvPr>
        </p:nvSpPr>
        <p:spPr>
          <a:xfrm>
            <a:off x="4766733" y="1500175"/>
            <a:ext cx="6815667" cy="462598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Szöveg helye 3"/>
          <p:cNvSpPr>
            <a:spLocks noGrp="1"/>
          </p:cNvSpPr>
          <p:nvPr>
            <p:ph type="body" sz="half" idx="2"/>
          </p:nvPr>
        </p:nvSpPr>
        <p:spPr>
          <a:xfrm>
            <a:off x="609601" y="2571745"/>
            <a:ext cx="4011084" cy="35544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F65F3C1-E534-4DDB-95F5-41C54A9289D3}" type="slidenum">
              <a:rPr lang="hu-HU" smtClean="0"/>
              <a:pPr/>
              <a:t>‹#›</a:t>
            </a:fld>
            <a:endParaRPr lang="hu-HU"/>
          </a:p>
        </p:txBody>
      </p:sp>
    </p:spTree>
    <p:extLst>
      <p:ext uri="{BB962C8B-B14F-4D97-AF65-F5344CB8AC3E}">
        <p14:creationId xmlns:p14="http://schemas.microsoft.com/office/powerpoint/2010/main" xmlns="" val="111401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2389717" y="1000109"/>
            <a:ext cx="7315200" cy="37274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hu-HU"/>
          </a:p>
        </p:txBody>
      </p:sp>
      <p:sp>
        <p:nvSpPr>
          <p:cNvPr id="4" name="Szöveg hely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DADAD9CD-BAC4-4DE8-9B60-DEBCDE081803}" type="datetimeFigureOut">
              <a:rPr lang="hu-HU" smtClean="0"/>
              <a:pPr/>
              <a:t>2014.06.17.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F65F3C1-E534-4DDB-95F5-41C54A9289D3}" type="slidenum">
              <a:rPr lang="hu-HU" smtClean="0"/>
              <a:pPr/>
              <a:t>‹#›</a:t>
            </a:fld>
            <a:endParaRPr lang="hu-HU"/>
          </a:p>
        </p:txBody>
      </p:sp>
    </p:spTree>
    <p:extLst>
      <p:ext uri="{BB962C8B-B14F-4D97-AF65-F5344CB8AC3E}">
        <p14:creationId xmlns:p14="http://schemas.microsoft.com/office/powerpoint/2010/main" xmlns="" val="91020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AD9CD-BAC4-4DE8-9B60-DEBCDE081803}" type="datetimeFigureOut">
              <a:rPr lang="hu-HU" smtClean="0"/>
              <a:pPr/>
              <a:t>2014.06.17.</a:t>
            </a:fld>
            <a:endParaRPr lang="hu-HU"/>
          </a:p>
        </p:txBody>
      </p:sp>
      <p:sp>
        <p:nvSpPr>
          <p:cNvPr id="5" name="Élőláb hely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65F3C1-E534-4DDB-95F5-41C54A9289D3}" type="slidenum">
              <a:rPr lang="hu-HU" smtClean="0"/>
              <a:pPr/>
              <a:t>‹#›</a:t>
            </a:fld>
            <a:endParaRPr lang="hu-HU"/>
          </a:p>
        </p:txBody>
      </p:sp>
    </p:spTree>
    <p:extLst>
      <p:ext uri="{BB962C8B-B14F-4D97-AF65-F5344CB8AC3E}">
        <p14:creationId xmlns:p14="http://schemas.microsoft.com/office/powerpoint/2010/main" xmlns="" val="2101023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197737" y="1319489"/>
            <a:ext cx="10805375" cy="3593205"/>
          </a:xfrm>
        </p:spPr>
        <p:txBody>
          <a:bodyPr>
            <a:normAutofit fontScale="90000"/>
          </a:bodyPr>
          <a:lstStyle/>
          <a:p>
            <a:r>
              <a:rPr lang="hu-HU" altLang="hu-HU" sz="3600" dirty="0" err="1">
                <a:solidFill>
                  <a:srgbClr val="333399"/>
                </a:solidFill>
                <a:latin typeface="Tahoma" panose="020B0604030504040204" pitchFamily="34" charset="0"/>
              </a:rPr>
              <a:t>Various</a:t>
            </a:r>
            <a:r>
              <a:rPr lang="hu-HU" altLang="hu-HU" sz="3600" dirty="0">
                <a:solidFill>
                  <a:srgbClr val="333399"/>
                </a:solidFill>
                <a:latin typeface="Tahoma" panose="020B0604030504040204" pitchFamily="34" charset="0"/>
              </a:rPr>
              <a:t> </a:t>
            </a:r>
            <a:r>
              <a:rPr lang="hu-HU" altLang="hu-HU" sz="3600" dirty="0" err="1">
                <a:solidFill>
                  <a:srgbClr val="333399"/>
                </a:solidFill>
                <a:latin typeface="Tahoma" panose="020B0604030504040204" pitchFamily="34" charset="0"/>
              </a:rPr>
              <a:t>aspects</a:t>
            </a:r>
            <a:r>
              <a:rPr lang="hu-HU" altLang="hu-HU" sz="3600" dirty="0">
                <a:solidFill>
                  <a:srgbClr val="333399"/>
                </a:solidFill>
                <a:latin typeface="Tahoma" panose="020B0604030504040204" pitchFamily="34" charset="0"/>
              </a:rPr>
              <a:t> of </a:t>
            </a:r>
            <a:r>
              <a:rPr lang="hu-HU" altLang="hu-HU" sz="3600" dirty="0" err="1">
                <a:solidFill>
                  <a:srgbClr val="333399"/>
                </a:solidFill>
                <a:latin typeface="Tahoma" panose="020B0604030504040204" pitchFamily="34" charset="0"/>
              </a:rPr>
              <a:t>metadata</a:t>
            </a:r>
            <a:r>
              <a:rPr lang="hu-HU" altLang="hu-HU" sz="3600" dirty="0">
                <a:solidFill>
                  <a:srgbClr val="333399"/>
                </a:solidFill>
                <a:latin typeface="Tahoma" panose="020B0604030504040204" pitchFamily="34" charset="0"/>
              </a:rPr>
              <a:t> </a:t>
            </a:r>
            <a:r>
              <a:rPr lang="hu-HU" altLang="hu-HU" sz="3600" dirty="0" err="1">
                <a:solidFill>
                  <a:srgbClr val="333399"/>
                </a:solidFill>
                <a:latin typeface="Tahoma" panose="020B0604030504040204" pitchFamily="34" charset="0"/>
              </a:rPr>
              <a:t>structuring</a:t>
            </a:r>
            <a:r>
              <a:rPr lang="hu-HU" altLang="hu-HU" sz="3600" dirty="0">
                <a:solidFill>
                  <a:srgbClr val="333399"/>
                </a:solidFill>
                <a:latin typeface="Tahoma" panose="020B0604030504040204" pitchFamily="34" charset="0"/>
              </a:rPr>
              <a:t>, </a:t>
            </a:r>
            <a:r>
              <a:rPr lang="hu-HU" altLang="hu-HU" sz="3600" dirty="0" err="1">
                <a:solidFill>
                  <a:srgbClr val="333399"/>
                </a:solidFill>
                <a:latin typeface="Tahoma" panose="020B0604030504040204" pitchFamily="34" charset="0"/>
              </a:rPr>
              <a:t>construction</a:t>
            </a:r>
            <a:r>
              <a:rPr lang="hu-HU" altLang="hu-HU" sz="3600" dirty="0">
                <a:solidFill>
                  <a:srgbClr val="333399"/>
                </a:solidFill>
                <a:latin typeface="Tahoma" panose="020B0604030504040204" pitchFamily="34" charset="0"/>
              </a:rPr>
              <a:t> and </a:t>
            </a:r>
            <a:r>
              <a:rPr lang="hu-HU" altLang="hu-HU" sz="3600" dirty="0" err="1">
                <a:solidFill>
                  <a:srgbClr val="333399"/>
                </a:solidFill>
                <a:latin typeface="Tahoma" panose="020B0604030504040204" pitchFamily="34" charset="0"/>
              </a:rPr>
              <a:t>the</a:t>
            </a:r>
            <a:r>
              <a:rPr lang="hu-HU" altLang="hu-HU" sz="3600" dirty="0">
                <a:solidFill>
                  <a:srgbClr val="333399"/>
                </a:solidFill>
                <a:latin typeface="Tahoma" panose="020B0604030504040204" pitchFamily="34" charset="0"/>
              </a:rPr>
              <a:t> business </a:t>
            </a:r>
            <a:r>
              <a:rPr lang="hu-HU" altLang="hu-HU" sz="3600" dirty="0" err="1">
                <a:solidFill>
                  <a:srgbClr val="333399"/>
                </a:solidFill>
                <a:latin typeface="Tahoma" panose="020B0604030504040204" pitchFamily="34" charset="0"/>
              </a:rPr>
              <a:t>logic</a:t>
            </a:r>
            <a:r>
              <a:rPr lang="hu-HU" altLang="hu-HU" sz="3600" dirty="0">
                <a:solidFill>
                  <a:srgbClr val="333399"/>
                </a:solidFill>
                <a:latin typeface="Tahoma" panose="020B0604030504040204" pitchFamily="34" charset="0"/>
              </a:rPr>
              <a:t> </a:t>
            </a:r>
            <a:r>
              <a:rPr lang="hu-HU" altLang="hu-HU" sz="3600" dirty="0" err="1">
                <a:solidFill>
                  <a:srgbClr val="333399"/>
                </a:solidFill>
                <a:latin typeface="Tahoma" panose="020B0604030504040204" pitchFamily="34" charset="0"/>
              </a:rPr>
              <a:t>characteristics</a:t>
            </a:r>
            <a:r>
              <a:rPr lang="hu-HU" altLang="hu-HU" sz="3600" dirty="0">
                <a:solidFill>
                  <a:srgbClr val="333399"/>
                </a:solidFill>
                <a:latin typeface="Tahoma" panose="020B0604030504040204" pitchFamily="34" charset="0"/>
              </a:rPr>
              <a:t> of </a:t>
            </a:r>
            <a:r>
              <a:rPr lang="hu-HU" altLang="hu-HU" sz="3600" dirty="0" err="1">
                <a:solidFill>
                  <a:srgbClr val="333399"/>
                </a:solidFill>
                <a:latin typeface="Tahoma" panose="020B0604030504040204" pitchFamily="34" charset="0"/>
              </a:rPr>
              <a:t>integrated</a:t>
            </a:r>
            <a:r>
              <a:rPr lang="hu-HU" altLang="hu-HU" sz="3600" dirty="0">
                <a:solidFill>
                  <a:srgbClr val="333399"/>
                </a:solidFill>
                <a:latin typeface="Tahoma" panose="020B0604030504040204" pitchFamily="34" charset="0"/>
              </a:rPr>
              <a:t> </a:t>
            </a:r>
            <a:r>
              <a:rPr lang="hu-HU" altLang="hu-HU" sz="3600" dirty="0" err="1">
                <a:solidFill>
                  <a:srgbClr val="333399"/>
                </a:solidFill>
                <a:latin typeface="Tahoma" panose="020B0604030504040204" pitchFamily="34" charset="0"/>
              </a:rPr>
              <a:t>library</a:t>
            </a:r>
            <a:r>
              <a:rPr lang="hu-HU" altLang="hu-HU" sz="3600" dirty="0">
                <a:solidFill>
                  <a:srgbClr val="333399"/>
                </a:solidFill>
                <a:latin typeface="Tahoma" panose="020B0604030504040204" pitchFamily="34" charset="0"/>
              </a:rPr>
              <a:t> </a:t>
            </a:r>
            <a:r>
              <a:rPr lang="hu-HU" altLang="hu-HU" sz="3600" dirty="0" err="1">
                <a:solidFill>
                  <a:srgbClr val="333399"/>
                </a:solidFill>
                <a:latin typeface="Tahoma" panose="020B0604030504040204" pitchFamily="34" charset="0"/>
              </a:rPr>
              <a:t>systems</a:t>
            </a:r>
            <a:r>
              <a:rPr lang="hu-HU" altLang="hu-HU" sz="3600" dirty="0" smtClean="0">
                <a:solidFill>
                  <a:srgbClr val="333399"/>
                </a:solidFill>
                <a:latin typeface="Tahoma" panose="020B0604030504040204" pitchFamily="34" charset="0"/>
              </a:rPr>
              <a:t>.</a:t>
            </a:r>
            <a:r>
              <a:rPr lang="hu-HU" altLang="hu-HU" sz="4000" dirty="0" smtClean="0">
                <a:solidFill>
                  <a:srgbClr val="333399"/>
                </a:solidFill>
                <a:latin typeface="Tahoma" panose="020B0604030504040204" pitchFamily="34" charset="0"/>
              </a:rPr>
              <a:t/>
            </a:r>
            <a:br>
              <a:rPr lang="hu-HU" altLang="hu-HU" sz="4000" dirty="0" smtClean="0">
                <a:solidFill>
                  <a:srgbClr val="333399"/>
                </a:solidFill>
                <a:latin typeface="Tahoma" panose="020B0604030504040204" pitchFamily="34" charset="0"/>
              </a:rPr>
            </a:br>
            <a:r>
              <a:rPr lang="en-US" altLang="hu-HU" sz="3600" dirty="0">
                <a:solidFill>
                  <a:srgbClr val="333399"/>
                </a:solidFill>
                <a:latin typeface="Tahoma" panose="020B0604030504040204" pitchFamily="34" charset="0"/>
              </a:rPr>
              <a:t>The highest level of unification job of segmentation and integration data processes by an ILS application Qulto </a:t>
            </a:r>
            <a:br>
              <a:rPr lang="en-US" altLang="hu-HU" sz="3600" dirty="0">
                <a:solidFill>
                  <a:srgbClr val="333399"/>
                </a:solidFill>
                <a:latin typeface="Tahoma" panose="020B0604030504040204" pitchFamily="34" charset="0"/>
              </a:rPr>
            </a:br>
            <a:r>
              <a:rPr lang="hu-HU" altLang="hu-HU" dirty="0">
                <a:solidFill>
                  <a:srgbClr val="333399"/>
                </a:solidFill>
                <a:latin typeface="Tahoma" panose="020B0604030504040204" pitchFamily="34" charset="0"/>
              </a:rPr>
              <a:t/>
            </a:r>
            <a:br>
              <a:rPr lang="hu-HU" altLang="hu-HU" dirty="0">
                <a:solidFill>
                  <a:srgbClr val="333399"/>
                </a:solidFill>
                <a:latin typeface="Tahoma" panose="020B0604030504040204" pitchFamily="34" charset="0"/>
              </a:rPr>
            </a:br>
            <a:endParaRPr lang="hu-HU" dirty="0"/>
          </a:p>
        </p:txBody>
      </p:sp>
      <p:sp>
        <p:nvSpPr>
          <p:cNvPr id="3" name="Alcím 2"/>
          <p:cNvSpPr>
            <a:spLocks noGrp="1"/>
          </p:cNvSpPr>
          <p:nvPr>
            <p:ph type="subTitle" idx="1"/>
          </p:nvPr>
        </p:nvSpPr>
        <p:spPr>
          <a:xfrm>
            <a:off x="1803043" y="4438084"/>
            <a:ext cx="8534400" cy="614370"/>
          </a:xfrm>
        </p:spPr>
        <p:txBody>
          <a:bodyPr/>
          <a:lstStyle/>
          <a:p>
            <a:r>
              <a:rPr lang="hu-HU" dirty="0" smtClean="0"/>
              <a:t>András Simon</a:t>
            </a:r>
            <a:endParaRPr lang="hu-HU" dirty="0"/>
          </a:p>
        </p:txBody>
      </p:sp>
    </p:spTree>
    <p:extLst>
      <p:ext uri="{BB962C8B-B14F-4D97-AF65-F5344CB8AC3E}">
        <p14:creationId xmlns:p14="http://schemas.microsoft.com/office/powerpoint/2010/main" xmlns="" val="281785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ltLang="hu-HU" dirty="0" err="1"/>
              <a:t>Outputs</a:t>
            </a:r>
            <a:r>
              <a:rPr lang="hu-HU" altLang="hu-HU" dirty="0"/>
              <a:t> - </a:t>
            </a:r>
            <a:r>
              <a:rPr lang="hu-HU" altLang="hu-HU" dirty="0" err="1"/>
              <a:t>problems</a:t>
            </a:r>
            <a:r>
              <a:rPr lang="hu-HU" altLang="hu-HU" dirty="0"/>
              <a:t> </a:t>
            </a:r>
            <a:endParaRPr lang="hu-HU" dirty="0"/>
          </a:p>
        </p:txBody>
      </p:sp>
      <p:sp>
        <p:nvSpPr>
          <p:cNvPr id="3" name="Tartalom helye 2"/>
          <p:cNvSpPr>
            <a:spLocks noGrp="1"/>
          </p:cNvSpPr>
          <p:nvPr>
            <p:ph idx="1"/>
          </p:nvPr>
        </p:nvSpPr>
        <p:spPr/>
        <p:txBody>
          <a:bodyPr>
            <a:normAutofit lnSpcReduction="10000"/>
          </a:bodyPr>
          <a:lstStyle/>
          <a:p>
            <a:r>
              <a:rPr lang="en-US" dirty="0"/>
              <a:t>Formatted reports</a:t>
            </a:r>
          </a:p>
          <a:p>
            <a:r>
              <a:rPr lang="en-US" dirty="0"/>
              <a:t>Results of calculations in graphs</a:t>
            </a:r>
          </a:p>
          <a:p>
            <a:r>
              <a:rPr lang="en-US" dirty="0"/>
              <a:t>Direct </a:t>
            </a:r>
            <a:r>
              <a:rPr lang="en-US" dirty="0" smtClean="0"/>
              <a:t>search </a:t>
            </a:r>
            <a:r>
              <a:rPr lang="en-US" dirty="0"/>
              <a:t>on the interface</a:t>
            </a:r>
          </a:p>
          <a:p>
            <a:r>
              <a:rPr lang="en-US" dirty="0"/>
              <a:t>Direct </a:t>
            </a:r>
            <a:r>
              <a:rPr lang="en-US" dirty="0" smtClean="0"/>
              <a:t>search </a:t>
            </a:r>
            <a:r>
              <a:rPr lang="en-US" dirty="0"/>
              <a:t>via SQL in the </a:t>
            </a:r>
            <a:r>
              <a:rPr lang="en-US" dirty="0" smtClean="0"/>
              <a:t>database</a:t>
            </a:r>
            <a:endParaRPr lang="en-US" dirty="0"/>
          </a:p>
          <a:p>
            <a:r>
              <a:rPr lang="en-US" dirty="0"/>
              <a:t>Too complicated data structure</a:t>
            </a:r>
          </a:p>
          <a:p>
            <a:r>
              <a:rPr lang="en-US" dirty="0"/>
              <a:t>Too big data tables</a:t>
            </a:r>
          </a:p>
          <a:p>
            <a:r>
              <a:rPr lang="en-US" dirty="0"/>
              <a:t>Searches should be prepared by the programmers </a:t>
            </a:r>
            <a:r>
              <a:rPr lang="hu-HU" dirty="0" smtClean="0"/>
              <a:t>on </a:t>
            </a:r>
            <a:r>
              <a:rPr lang="en-US" dirty="0" smtClean="0"/>
              <a:t>ad hoc</a:t>
            </a:r>
            <a:r>
              <a:rPr lang="hu-HU" dirty="0" smtClean="0"/>
              <a:t> </a:t>
            </a:r>
            <a:r>
              <a:rPr lang="hu-HU" dirty="0" err="1" smtClean="0"/>
              <a:t>way</a:t>
            </a:r>
            <a:endParaRPr lang="en-US" dirty="0"/>
          </a:p>
          <a:p>
            <a:endParaRPr lang="en-US" dirty="0"/>
          </a:p>
          <a:p>
            <a:endParaRPr lang="hu-HU" dirty="0"/>
          </a:p>
        </p:txBody>
      </p:sp>
    </p:spTree>
    <p:extLst>
      <p:ext uri="{BB962C8B-B14F-4D97-AF65-F5344CB8AC3E}">
        <p14:creationId xmlns:p14="http://schemas.microsoft.com/office/powerpoint/2010/main" xmlns="" val="3085594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ltLang="hu-HU" dirty="0" err="1"/>
              <a:t>Evaluation</a:t>
            </a:r>
            <a:r>
              <a:rPr lang="hu-HU" altLang="hu-HU" dirty="0"/>
              <a:t> </a:t>
            </a:r>
            <a:r>
              <a:rPr lang="hu-HU" altLang="hu-HU" dirty="0" err="1"/>
              <a:t>methods</a:t>
            </a:r>
            <a:endParaRPr lang="hu-HU" dirty="0"/>
          </a:p>
        </p:txBody>
      </p:sp>
      <p:sp>
        <p:nvSpPr>
          <p:cNvPr id="3" name="Tartalom helye 2"/>
          <p:cNvSpPr>
            <a:spLocks noGrp="1"/>
          </p:cNvSpPr>
          <p:nvPr>
            <p:ph idx="1"/>
          </p:nvPr>
        </p:nvSpPr>
        <p:spPr/>
        <p:txBody>
          <a:bodyPr>
            <a:normAutofit fontScale="92500" lnSpcReduction="10000"/>
          </a:bodyPr>
          <a:lstStyle/>
          <a:p>
            <a:r>
              <a:rPr lang="en-US" dirty="0"/>
              <a:t>Local experiences</a:t>
            </a:r>
          </a:p>
          <a:p>
            <a:r>
              <a:rPr lang="en-US" dirty="0"/>
              <a:t>Formal demands of authorities – </a:t>
            </a:r>
            <a:r>
              <a:rPr lang="en-US" dirty="0" err="1"/>
              <a:t>L'art</a:t>
            </a:r>
            <a:r>
              <a:rPr lang="en-US" dirty="0"/>
              <a:t> pour </a:t>
            </a:r>
            <a:r>
              <a:rPr lang="en-US" dirty="0" err="1"/>
              <a:t>l'art</a:t>
            </a:r>
            <a:endParaRPr lang="en-US" dirty="0"/>
          </a:p>
          <a:p>
            <a:r>
              <a:rPr lang="en-US" dirty="0"/>
              <a:t>Own aims of libraries</a:t>
            </a:r>
          </a:p>
          <a:p>
            <a:r>
              <a:rPr lang="en-US" dirty="0"/>
              <a:t>Regularity – month, year, school year  concerning to the lifecycles of the library</a:t>
            </a:r>
          </a:p>
          <a:p>
            <a:r>
              <a:rPr lang="en-US" dirty="0"/>
              <a:t>Usage of document concerning to price and value</a:t>
            </a:r>
          </a:p>
          <a:p>
            <a:r>
              <a:rPr lang="en-US" dirty="0"/>
              <a:t>Changing of the customers attitudes and demands</a:t>
            </a:r>
          </a:p>
          <a:p>
            <a:pPr>
              <a:buNone/>
            </a:pPr>
            <a:r>
              <a:rPr lang="hu-HU" dirty="0" smtClean="0"/>
              <a:t>    </a:t>
            </a:r>
            <a:r>
              <a:rPr lang="en-US" dirty="0" smtClean="0"/>
              <a:t>especially </a:t>
            </a:r>
            <a:r>
              <a:rPr lang="en-US" dirty="0"/>
              <a:t>by the youth</a:t>
            </a:r>
          </a:p>
          <a:p>
            <a:r>
              <a:rPr lang="en-US" dirty="0"/>
              <a:t>Highly polarized society in </a:t>
            </a:r>
            <a:r>
              <a:rPr lang="hu-HU" dirty="0" err="1" smtClean="0"/>
              <a:t>H</a:t>
            </a:r>
            <a:r>
              <a:rPr lang="en-US" dirty="0" err="1" smtClean="0"/>
              <a:t>ungary</a:t>
            </a:r>
            <a:r>
              <a:rPr lang="en-US" dirty="0" smtClean="0"/>
              <a:t> </a:t>
            </a:r>
            <a:r>
              <a:rPr lang="en-US" dirty="0"/>
              <a:t>by intellectual </a:t>
            </a:r>
            <a:r>
              <a:rPr lang="hu-HU" dirty="0" err="1" smtClean="0"/>
              <a:t>factor</a:t>
            </a:r>
            <a:endParaRPr lang="en-US" dirty="0"/>
          </a:p>
          <a:p>
            <a:endParaRPr lang="hu-HU" dirty="0"/>
          </a:p>
        </p:txBody>
      </p:sp>
    </p:spTree>
    <p:extLst>
      <p:ext uri="{BB962C8B-B14F-4D97-AF65-F5344CB8AC3E}">
        <p14:creationId xmlns:p14="http://schemas.microsoft.com/office/powerpoint/2010/main" xmlns="" val="2241594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Utilization</a:t>
            </a:r>
            <a:r>
              <a:rPr lang="hu-HU" dirty="0"/>
              <a:t> of </a:t>
            </a:r>
            <a:r>
              <a:rPr lang="hu-HU" dirty="0" err="1"/>
              <a:t>results</a:t>
            </a:r>
            <a:endParaRPr lang="hu-HU" dirty="0"/>
          </a:p>
        </p:txBody>
      </p:sp>
      <p:sp>
        <p:nvSpPr>
          <p:cNvPr id="3" name="Tartalom helye 2"/>
          <p:cNvSpPr>
            <a:spLocks noGrp="1"/>
          </p:cNvSpPr>
          <p:nvPr>
            <p:ph idx="1"/>
          </p:nvPr>
        </p:nvSpPr>
        <p:spPr/>
        <p:txBody>
          <a:bodyPr/>
          <a:lstStyle/>
          <a:p>
            <a:r>
              <a:rPr lang="en-US" dirty="0"/>
              <a:t>Acquisition policy</a:t>
            </a:r>
          </a:p>
          <a:p>
            <a:r>
              <a:rPr lang="en-US" dirty="0"/>
              <a:t>Marketing</a:t>
            </a:r>
          </a:p>
          <a:p>
            <a:r>
              <a:rPr lang="en-US" dirty="0"/>
              <a:t>Loan policy</a:t>
            </a:r>
          </a:p>
          <a:p>
            <a:r>
              <a:rPr lang="en-US" dirty="0"/>
              <a:t>Opening hours, holydays</a:t>
            </a:r>
          </a:p>
          <a:p>
            <a:r>
              <a:rPr lang="en-US" dirty="0"/>
              <a:t>Changing of financing</a:t>
            </a:r>
          </a:p>
          <a:p>
            <a:r>
              <a:rPr lang="en-US" dirty="0"/>
              <a:t>Increasing effectiveness of utilization</a:t>
            </a:r>
          </a:p>
          <a:p>
            <a:r>
              <a:rPr lang="en-US" dirty="0"/>
              <a:t>Usage of human resources</a:t>
            </a:r>
          </a:p>
          <a:p>
            <a:endParaRPr lang="en-US" dirty="0"/>
          </a:p>
          <a:p>
            <a:endParaRPr lang="hu-HU" dirty="0"/>
          </a:p>
        </p:txBody>
      </p:sp>
    </p:spTree>
    <p:extLst>
      <p:ext uri="{BB962C8B-B14F-4D97-AF65-F5344CB8AC3E}">
        <p14:creationId xmlns:p14="http://schemas.microsoft.com/office/powerpoint/2010/main" xmlns="" val="270836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ltLang="hu-HU" dirty="0"/>
              <a:t>Qulto </a:t>
            </a:r>
            <a:r>
              <a:rPr lang="hu-HU" altLang="hu-HU" dirty="0" err="1"/>
              <a:t>solutions</a:t>
            </a:r>
            <a:endParaRPr lang="hu-HU" dirty="0"/>
          </a:p>
        </p:txBody>
      </p:sp>
      <p:sp>
        <p:nvSpPr>
          <p:cNvPr id="3" name="Tartalom helye 2"/>
          <p:cNvSpPr>
            <a:spLocks noGrp="1"/>
          </p:cNvSpPr>
          <p:nvPr>
            <p:ph idx="1"/>
          </p:nvPr>
        </p:nvSpPr>
        <p:spPr/>
        <p:txBody>
          <a:bodyPr/>
          <a:lstStyle/>
          <a:p>
            <a:r>
              <a:rPr lang="en-US" dirty="0"/>
              <a:t>300 customer in </a:t>
            </a:r>
            <a:r>
              <a:rPr lang="hu-HU" dirty="0" err="1" smtClean="0"/>
              <a:t>Central</a:t>
            </a:r>
            <a:r>
              <a:rPr lang="en-US" dirty="0" smtClean="0"/>
              <a:t> </a:t>
            </a:r>
            <a:r>
              <a:rPr lang="en-US" dirty="0"/>
              <a:t>Europe</a:t>
            </a:r>
          </a:p>
          <a:p>
            <a:r>
              <a:rPr lang="en-US" dirty="0"/>
              <a:t>MARC structure, complete segmentation</a:t>
            </a:r>
          </a:p>
          <a:p>
            <a:r>
              <a:rPr lang="en-US" dirty="0"/>
              <a:t>Reader Data complete segmentation</a:t>
            </a:r>
          </a:p>
          <a:p>
            <a:r>
              <a:rPr lang="en-US" dirty="0"/>
              <a:t>Archiving the information about deleted readers, users, bibliographical holding and loan data</a:t>
            </a:r>
          </a:p>
          <a:p>
            <a:r>
              <a:rPr lang="en-US" dirty="0"/>
              <a:t>Long time storage, data preservation</a:t>
            </a:r>
          </a:p>
          <a:p>
            <a:pPr marL="0" indent="0">
              <a:buNone/>
            </a:pPr>
            <a:endParaRPr lang="hu-HU" dirty="0"/>
          </a:p>
        </p:txBody>
      </p:sp>
    </p:spTree>
    <p:extLst>
      <p:ext uri="{BB962C8B-B14F-4D97-AF65-F5344CB8AC3E}">
        <p14:creationId xmlns:p14="http://schemas.microsoft.com/office/powerpoint/2010/main" xmlns="" val="814336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Technical</a:t>
            </a:r>
            <a:r>
              <a:rPr lang="hu-HU" dirty="0"/>
              <a:t> </a:t>
            </a:r>
            <a:r>
              <a:rPr lang="hu-HU" dirty="0" err="1"/>
              <a:t>tasks</a:t>
            </a:r>
            <a:r>
              <a:rPr lang="hu-HU" dirty="0"/>
              <a:t> – </a:t>
            </a:r>
            <a:r>
              <a:rPr lang="hu-HU" dirty="0" err="1"/>
              <a:t>document</a:t>
            </a:r>
            <a:r>
              <a:rPr lang="hu-HU" dirty="0"/>
              <a:t> </a:t>
            </a:r>
            <a:r>
              <a:rPr lang="hu-HU" dirty="0" err="1"/>
              <a:t>data</a:t>
            </a:r>
            <a:r>
              <a:rPr lang="hu-HU" dirty="0"/>
              <a:t> </a:t>
            </a:r>
          </a:p>
        </p:txBody>
      </p:sp>
      <p:sp>
        <p:nvSpPr>
          <p:cNvPr id="3" name="Tartalom helye 2"/>
          <p:cNvSpPr>
            <a:spLocks noGrp="1"/>
          </p:cNvSpPr>
          <p:nvPr>
            <p:ph idx="1"/>
          </p:nvPr>
        </p:nvSpPr>
        <p:spPr/>
        <p:txBody>
          <a:bodyPr>
            <a:normAutofit fontScale="92500" lnSpcReduction="10000"/>
          </a:bodyPr>
          <a:lstStyle/>
          <a:p>
            <a:r>
              <a:rPr lang="hu-HU" dirty="0" err="1"/>
              <a:t>All</a:t>
            </a:r>
            <a:r>
              <a:rPr lang="hu-HU" dirty="0"/>
              <a:t> </a:t>
            </a:r>
            <a:r>
              <a:rPr lang="hu-HU" dirty="0" err="1"/>
              <a:t>bibliographical</a:t>
            </a:r>
            <a:r>
              <a:rPr lang="hu-HU" dirty="0"/>
              <a:t> </a:t>
            </a:r>
            <a:r>
              <a:rPr lang="hu-HU" dirty="0" err="1"/>
              <a:t>data</a:t>
            </a:r>
            <a:r>
              <a:rPr lang="hu-HU" dirty="0"/>
              <a:t> </a:t>
            </a:r>
            <a:r>
              <a:rPr lang="hu-HU" dirty="0" err="1"/>
              <a:t>in</a:t>
            </a:r>
            <a:r>
              <a:rPr lang="hu-HU" dirty="0"/>
              <a:t> MARC</a:t>
            </a:r>
          </a:p>
          <a:p>
            <a:r>
              <a:rPr lang="hu-HU" dirty="0" err="1"/>
              <a:t>Every</a:t>
            </a:r>
            <a:r>
              <a:rPr lang="hu-HU" dirty="0"/>
              <a:t> MARC tag and </a:t>
            </a:r>
            <a:r>
              <a:rPr lang="hu-HU" dirty="0" err="1"/>
              <a:t>subfield</a:t>
            </a:r>
            <a:r>
              <a:rPr lang="hu-HU" dirty="0"/>
              <a:t> </a:t>
            </a:r>
            <a:r>
              <a:rPr lang="hu-HU" dirty="0" err="1"/>
              <a:t>in</a:t>
            </a:r>
            <a:r>
              <a:rPr lang="hu-HU" dirty="0"/>
              <a:t> </a:t>
            </a:r>
            <a:r>
              <a:rPr lang="hu-HU" dirty="0" err="1"/>
              <a:t>separate</a:t>
            </a:r>
            <a:r>
              <a:rPr lang="hu-HU" dirty="0"/>
              <a:t> </a:t>
            </a:r>
            <a:r>
              <a:rPr lang="hu-HU" dirty="0" err="1" smtClean="0"/>
              <a:t>data</a:t>
            </a:r>
            <a:r>
              <a:rPr lang="hu-HU" dirty="0" smtClean="0"/>
              <a:t> </a:t>
            </a:r>
            <a:r>
              <a:rPr lang="hu-HU" dirty="0" err="1" smtClean="0"/>
              <a:t>field</a:t>
            </a:r>
            <a:r>
              <a:rPr lang="hu-HU" dirty="0" smtClean="0"/>
              <a:t> </a:t>
            </a:r>
            <a:r>
              <a:rPr lang="hu-HU" dirty="0" err="1"/>
              <a:t>for</a:t>
            </a:r>
            <a:r>
              <a:rPr lang="hu-HU" dirty="0"/>
              <a:t> </a:t>
            </a:r>
            <a:r>
              <a:rPr lang="hu-HU" dirty="0" err="1" smtClean="0"/>
              <a:t>proper</a:t>
            </a:r>
            <a:r>
              <a:rPr lang="hu-HU" dirty="0" smtClean="0"/>
              <a:t> </a:t>
            </a:r>
            <a:r>
              <a:rPr lang="hu-HU" dirty="0" err="1"/>
              <a:t>calculation</a:t>
            </a:r>
            <a:r>
              <a:rPr lang="hu-HU" dirty="0"/>
              <a:t>, </a:t>
            </a:r>
            <a:r>
              <a:rPr lang="hu-HU" dirty="0" err="1"/>
              <a:t>and</a:t>
            </a:r>
            <a:r>
              <a:rPr lang="hu-HU" dirty="0"/>
              <a:t> </a:t>
            </a:r>
            <a:r>
              <a:rPr lang="hu-HU" dirty="0" err="1" smtClean="0"/>
              <a:t>in</a:t>
            </a:r>
            <a:r>
              <a:rPr lang="hu-HU" dirty="0" smtClean="0"/>
              <a:t> </a:t>
            </a:r>
            <a:r>
              <a:rPr lang="hu-HU" dirty="0" err="1" smtClean="0"/>
              <a:t>order</a:t>
            </a:r>
            <a:r>
              <a:rPr lang="hu-HU" dirty="0" smtClean="0"/>
              <a:t> </a:t>
            </a:r>
            <a:r>
              <a:rPr lang="hu-HU" dirty="0" err="1" smtClean="0"/>
              <a:t>to</a:t>
            </a:r>
            <a:r>
              <a:rPr lang="hu-HU" dirty="0" smtClean="0"/>
              <a:t> </a:t>
            </a:r>
            <a:r>
              <a:rPr lang="hu-HU" dirty="0" err="1" smtClean="0"/>
              <a:t>form</a:t>
            </a:r>
            <a:r>
              <a:rPr lang="hu-HU" dirty="0" smtClean="0"/>
              <a:t> </a:t>
            </a:r>
            <a:r>
              <a:rPr lang="hu-HU" dirty="0" err="1"/>
              <a:t>the</a:t>
            </a:r>
            <a:r>
              <a:rPr lang="hu-HU" dirty="0"/>
              <a:t> </a:t>
            </a:r>
            <a:r>
              <a:rPr lang="hu-HU" dirty="0" err="1"/>
              <a:t>controlled</a:t>
            </a:r>
            <a:r>
              <a:rPr lang="hu-HU" dirty="0"/>
              <a:t> </a:t>
            </a:r>
            <a:r>
              <a:rPr lang="hu-HU" dirty="0" err="1"/>
              <a:t>data</a:t>
            </a:r>
            <a:r>
              <a:rPr lang="hu-HU" dirty="0"/>
              <a:t> </a:t>
            </a:r>
            <a:r>
              <a:rPr lang="hu-HU" dirty="0" err="1"/>
              <a:t>entry</a:t>
            </a:r>
            <a:endParaRPr lang="hu-HU" dirty="0"/>
          </a:p>
          <a:p>
            <a:r>
              <a:rPr lang="hu-HU" dirty="0" err="1"/>
              <a:t>Unlimited</a:t>
            </a:r>
            <a:r>
              <a:rPr lang="hu-HU" dirty="0"/>
              <a:t> </a:t>
            </a:r>
            <a:r>
              <a:rPr lang="hu-HU" dirty="0" err="1"/>
              <a:t>possiblity</a:t>
            </a:r>
            <a:r>
              <a:rPr lang="hu-HU" dirty="0"/>
              <a:t> </a:t>
            </a:r>
            <a:r>
              <a:rPr lang="hu-HU" dirty="0" err="1"/>
              <a:t>form</a:t>
            </a:r>
            <a:r>
              <a:rPr lang="hu-HU" dirty="0"/>
              <a:t> </a:t>
            </a:r>
            <a:r>
              <a:rPr lang="hu-HU" dirty="0" err="1"/>
              <a:t>combination</a:t>
            </a:r>
            <a:r>
              <a:rPr lang="hu-HU" dirty="0"/>
              <a:t> </a:t>
            </a:r>
            <a:r>
              <a:rPr lang="hu-HU" dirty="0" err="1"/>
              <a:t>by</a:t>
            </a:r>
            <a:r>
              <a:rPr lang="hu-HU" dirty="0"/>
              <a:t> </a:t>
            </a:r>
            <a:r>
              <a:rPr lang="hu-HU" dirty="0" err="1"/>
              <a:t>creating</a:t>
            </a:r>
            <a:r>
              <a:rPr lang="hu-HU" dirty="0"/>
              <a:t> search </a:t>
            </a:r>
            <a:r>
              <a:rPr lang="hu-HU" dirty="0" err="1"/>
              <a:t>masks</a:t>
            </a:r>
            <a:endParaRPr lang="hu-HU" dirty="0"/>
          </a:p>
          <a:p>
            <a:r>
              <a:rPr lang="hu-HU" dirty="0" err="1"/>
              <a:t>Possiblity</a:t>
            </a:r>
            <a:r>
              <a:rPr lang="hu-HU" dirty="0"/>
              <a:t> </a:t>
            </a:r>
            <a:r>
              <a:rPr lang="hu-HU" dirty="0" err="1"/>
              <a:t>for</a:t>
            </a:r>
            <a:r>
              <a:rPr lang="hu-HU" dirty="0"/>
              <a:t> entering </a:t>
            </a:r>
            <a:r>
              <a:rPr lang="hu-HU" dirty="0" err="1"/>
              <a:t>sepcial</a:t>
            </a:r>
            <a:r>
              <a:rPr lang="hu-HU" dirty="0"/>
              <a:t> </a:t>
            </a:r>
            <a:r>
              <a:rPr lang="hu-HU" dirty="0" err="1"/>
              <a:t>data</a:t>
            </a:r>
            <a:r>
              <a:rPr lang="hu-HU" dirty="0"/>
              <a:t> </a:t>
            </a:r>
            <a:r>
              <a:rPr lang="hu-HU" dirty="0" err="1"/>
              <a:t>content</a:t>
            </a:r>
            <a:r>
              <a:rPr lang="hu-HU" dirty="0"/>
              <a:t> (</a:t>
            </a:r>
            <a:r>
              <a:rPr lang="hu-HU" dirty="0" err="1"/>
              <a:t>date</a:t>
            </a:r>
            <a:r>
              <a:rPr lang="hu-HU" dirty="0"/>
              <a:t>, </a:t>
            </a:r>
            <a:r>
              <a:rPr lang="hu-HU" dirty="0" err="1"/>
              <a:t>timestamp</a:t>
            </a:r>
            <a:r>
              <a:rPr lang="hu-HU" dirty="0"/>
              <a:t>, integer, </a:t>
            </a:r>
            <a:r>
              <a:rPr lang="hu-HU" dirty="0" err="1"/>
              <a:t>decimal</a:t>
            </a:r>
            <a:r>
              <a:rPr lang="hu-HU" dirty="0"/>
              <a:t> etc.)</a:t>
            </a:r>
          </a:p>
          <a:p>
            <a:r>
              <a:rPr lang="hu-HU" dirty="0"/>
              <a:t>Entering </a:t>
            </a:r>
            <a:r>
              <a:rPr lang="hu-HU" dirty="0" err="1"/>
              <a:t>regular</a:t>
            </a:r>
            <a:r>
              <a:rPr lang="hu-HU" dirty="0"/>
              <a:t> </a:t>
            </a:r>
            <a:r>
              <a:rPr lang="hu-HU" dirty="0" err="1"/>
              <a:t>expressions</a:t>
            </a:r>
            <a:r>
              <a:rPr lang="hu-HU" dirty="0"/>
              <a:t>, and </a:t>
            </a:r>
            <a:r>
              <a:rPr lang="hu-HU" dirty="0" err="1"/>
              <a:t>default</a:t>
            </a:r>
            <a:r>
              <a:rPr lang="hu-HU" dirty="0"/>
              <a:t> </a:t>
            </a:r>
            <a:r>
              <a:rPr lang="hu-HU" dirty="0" err="1"/>
              <a:t>values</a:t>
            </a:r>
            <a:endParaRPr lang="hu-HU" dirty="0"/>
          </a:p>
          <a:p>
            <a:r>
              <a:rPr lang="hu-HU" dirty="0" err="1"/>
              <a:t>Making</a:t>
            </a:r>
            <a:r>
              <a:rPr lang="hu-HU" dirty="0"/>
              <a:t> </a:t>
            </a:r>
            <a:r>
              <a:rPr lang="hu-HU" dirty="0" err="1" smtClean="0"/>
              <a:t>data</a:t>
            </a:r>
            <a:r>
              <a:rPr lang="hu-HU" dirty="0" smtClean="0"/>
              <a:t> </a:t>
            </a:r>
            <a:r>
              <a:rPr lang="hu-HU" dirty="0" err="1" smtClean="0"/>
              <a:t>fields</a:t>
            </a:r>
            <a:r>
              <a:rPr lang="hu-HU" dirty="0" smtClean="0"/>
              <a:t> </a:t>
            </a:r>
            <a:r>
              <a:rPr lang="hu-HU" dirty="0" err="1"/>
              <a:t>obligatory</a:t>
            </a:r>
            <a:endParaRPr lang="hu-HU" dirty="0"/>
          </a:p>
          <a:p>
            <a:r>
              <a:rPr lang="hu-HU" dirty="0" err="1"/>
              <a:t>Usage</a:t>
            </a:r>
            <a:r>
              <a:rPr lang="hu-HU" dirty="0"/>
              <a:t> of value </a:t>
            </a:r>
            <a:r>
              <a:rPr lang="hu-HU" dirty="0" err="1"/>
              <a:t>lists</a:t>
            </a:r>
            <a:r>
              <a:rPr lang="hu-HU" dirty="0"/>
              <a:t> (</a:t>
            </a:r>
            <a:r>
              <a:rPr lang="hu-HU" dirty="0" err="1"/>
              <a:t>language</a:t>
            </a:r>
            <a:r>
              <a:rPr lang="hu-HU" dirty="0"/>
              <a:t>, </a:t>
            </a:r>
            <a:r>
              <a:rPr lang="hu-HU" dirty="0" err="1"/>
              <a:t>classification</a:t>
            </a:r>
            <a:r>
              <a:rPr lang="hu-HU" dirty="0"/>
              <a:t> etc.)</a:t>
            </a:r>
          </a:p>
          <a:p>
            <a:pPr marL="0" indent="0">
              <a:buNone/>
            </a:pPr>
            <a:endParaRPr lang="hu-HU" dirty="0"/>
          </a:p>
        </p:txBody>
      </p:sp>
    </p:spTree>
    <p:extLst>
      <p:ext uri="{BB962C8B-B14F-4D97-AF65-F5344CB8AC3E}">
        <p14:creationId xmlns:p14="http://schemas.microsoft.com/office/powerpoint/2010/main" xmlns="" val="154402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61116" y="3493395"/>
            <a:ext cx="10972800" cy="4525963"/>
          </a:xfrm>
        </p:spPr>
        <p:txBody>
          <a:bodyPr>
            <a:normAutofit/>
          </a:bodyPr>
          <a:lstStyle/>
          <a:p>
            <a:pPr marL="0" indent="0" algn="ctr">
              <a:buNone/>
            </a:pPr>
            <a:r>
              <a:rPr lang="hu-HU" altLang="hu-HU" sz="6000" dirty="0" err="1" smtClean="0"/>
              <a:t>Thank</a:t>
            </a:r>
            <a:r>
              <a:rPr lang="hu-HU" altLang="hu-HU" sz="6000" dirty="0" smtClean="0"/>
              <a:t> </a:t>
            </a:r>
            <a:r>
              <a:rPr lang="hu-HU" altLang="hu-HU" sz="6000" dirty="0" err="1" smtClean="0"/>
              <a:t>you</a:t>
            </a:r>
            <a:r>
              <a:rPr lang="hu-HU" altLang="hu-HU" sz="6000" dirty="0" smtClean="0"/>
              <a:t> </a:t>
            </a:r>
            <a:r>
              <a:rPr lang="hu-HU" altLang="hu-HU" sz="6000" dirty="0" err="1"/>
              <a:t>for</a:t>
            </a:r>
            <a:r>
              <a:rPr lang="hu-HU" altLang="hu-HU" sz="6000" dirty="0"/>
              <a:t> </a:t>
            </a:r>
            <a:r>
              <a:rPr lang="hu-HU" altLang="hu-HU" sz="6000" dirty="0" err="1"/>
              <a:t>your</a:t>
            </a:r>
            <a:r>
              <a:rPr lang="hu-HU" altLang="hu-HU" sz="6000" dirty="0"/>
              <a:t> </a:t>
            </a:r>
            <a:r>
              <a:rPr lang="hu-HU" altLang="hu-HU" sz="6000" dirty="0" err="1"/>
              <a:t>attention</a:t>
            </a:r>
            <a:r>
              <a:rPr lang="hu-HU" altLang="hu-HU" sz="6000" dirty="0"/>
              <a:t>!</a:t>
            </a:r>
            <a:endParaRPr lang="hu-HU" sz="6000" dirty="0"/>
          </a:p>
        </p:txBody>
      </p:sp>
    </p:spTree>
    <p:extLst>
      <p:ext uri="{BB962C8B-B14F-4D97-AF65-F5344CB8AC3E}">
        <p14:creationId xmlns:p14="http://schemas.microsoft.com/office/powerpoint/2010/main" xmlns="" val="49304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ltLang="hu-HU" dirty="0" err="1"/>
              <a:t>Technical</a:t>
            </a:r>
            <a:r>
              <a:rPr lang="hu-HU" altLang="hu-HU" dirty="0"/>
              <a:t> </a:t>
            </a:r>
            <a:r>
              <a:rPr lang="hu-HU" altLang="hu-HU" dirty="0" err="1"/>
              <a:t>tasks</a:t>
            </a:r>
            <a:r>
              <a:rPr lang="hu-HU" altLang="hu-HU" dirty="0"/>
              <a:t> - </a:t>
            </a:r>
            <a:r>
              <a:rPr lang="hu-HU" altLang="hu-HU" dirty="0" err="1"/>
              <a:t>customer</a:t>
            </a:r>
            <a:r>
              <a:rPr lang="hu-HU" altLang="hu-HU" dirty="0"/>
              <a:t> </a:t>
            </a:r>
            <a:r>
              <a:rPr lang="hu-HU" altLang="hu-HU" dirty="0" err="1"/>
              <a:t>data</a:t>
            </a:r>
            <a:r>
              <a:rPr lang="hu-HU" altLang="hu-HU" dirty="0"/>
              <a:t> </a:t>
            </a:r>
            <a:endParaRPr lang="hu-HU" dirty="0"/>
          </a:p>
        </p:txBody>
      </p:sp>
      <p:sp>
        <p:nvSpPr>
          <p:cNvPr id="3" name="Tartalom helye 2"/>
          <p:cNvSpPr>
            <a:spLocks noGrp="1"/>
          </p:cNvSpPr>
          <p:nvPr>
            <p:ph idx="1"/>
          </p:nvPr>
        </p:nvSpPr>
        <p:spPr/>
        <p:txBody>
          <a:bodyPr/>
          <a:lstStyle/>
          <a:p>
            <a:r>
              <a:rPr lang="en-US" dirty="0"/>
              <a:t>Segmented storage, </a:t>
            </a:r>
            <a:r>
              <a:rPr lang="en-US" dirty="0" smtClean="0"/>
              <a:t>ergonomic </a:t>
            </a:r>
            <a:r>
              <a:rPr lang="en-US" dirty="0" err="1" smtClean="0"/>
              <a:t>ent</a:t>
            </a:r>
            <a:r>
              <a:rPr lang="hu-HU" dirty="0" err="1" smtClean="0"/>
              <a:t>ry</a:t>
            </a:r>
            <a:endParaRPr lang="en-US" dirty="0"/>
          </a:p>
          <a:p>
            <a:r>
              <a:rPr lang="en-US" dirty="0"/>
              <a:t>Value lists form customer data (nationality, address, city, occupation, qualification etc.) for proper calculation.</a:t>
            </a:r>
          </a:p>
          <a:p>
            <a:r>
              <a:rPr lang="en-US" dirty="0"/>
              <a:t>Masked data entry for proper calculation</a:t>
            </a:r>
          </a:p>
          <a:p>
            <a:r>
              <a:rPr lang="en-US" dirty="0" err="1" smtClean="0"/>
              <a:t>Possib</a:t>
            </a:r>
            <a:r>
              <a:rPr lang="hu-HU" dirty="0" smtClean="0"/>
              <a:t>i</a:t>
            </a:r>
            <a:r>
              <a:rPr lang="en-US" dirty="0" err="1" smtClean="0"/>
              <a:t>lity</a:t>
            </a:r>
            <a:r>
              <a:rPr lang="en-US" dirty="0" smtClean="0"/>
              <a:t> </a:t>
            </a:r>
            <a:r>
              <a:rPr lang="en-US" dirty="0"/>
              <a:t>for import from institutional or official dictionaries</a:t>
            </a:r>
          </a:p>
          <a:p>
            <a:r>
              <a:rPr lang="en-US" dirty="0"/>
              <a:t>Standardized view points, in local, institutional, or state level</a:t>
            </a:r>
          </a:p>
          <a:p>
            <a:r>
              <a:rPr lang="en-US" dirty="0"/>
              <a:t>Possibility for archiving instead of </a:t>
            </a:r>
            <a:r>
              <a:rPr lang="en-US" dirty="0" smtClean="0"/>
              <a:t>erasing</a:t>
            </a:r>
            <a:endParaRPr lang="en-US" dirty="0"/>
          </a:p>
          <a:p>
            <a:endParaRPr lang="hu-HU" dirty="0"/>
          </a:p>
        </p:txBody>
      </p:sp>
    </p:spTree>
    <p:extLst>
      <p:ext uri="{BB962C8B-B14F-4D97-AF65-F5344CB8AC3E}">
        <p14:creationId xmlns:p14="http://schemas.microsoft.com/office/powerpoint/2010/main" xmlns="" val="32848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73487" y="1308994"/>
            <a:ext cx="12192000" cy="1000132"/>
          </a:xfrm>
        </p:spPr>
        <p:txBody>
          <a:bodyPr>
            <a:normAutofit fontScale="90000"/>
          </a:bodyPr>
          <a:lstStyle/>
          <a:p>
            <a:r>
              <a:rPr lang="en-US" dirty="0"/>
              <a:t>Basic requirements towards the making of statistics or the use of </a:t>
            </a:r>
            <a:r>
              <a:rPr lang="en-US" dirty="0" smtClean="0"/>
              <a:t>statistics </a:t>
            </a:r>
            <a:r>
              <a:rPr lang="en-US" dirty="0"/>
              <a:t>- customers</a:t>
            </a:r>
            <a:endParaRPr lang="hu-HU" dirty="0"/>
          </a:p>
        </p:txBody>
      </p:sp>
      <p:sp>
        <p:nvSpPr>
          <p:cNvPr id="3" name="Tartalom helye 2"/>
          <p:cNvSpPr>
            <a:spLocks noGrp="1"/>
          </p:cNvSpPr>
          <p:nvPr>
            <p:ph idx="1"/>
          </p:nvPr>
        </p:nvSpPr>
        <p:spPr>
          <a:xfrm>
            <a:off x="635357" y="2475965"/>
            <a:ext cx="10972800" cy="4525963"/>
          </a:xfrm>
        </p:spPr>
        <p:txBody>
          <a:bodyPr>
            <a:normAutofit fontScale="92500" lnSpcReduction="20000"/>
          </a:bodyPr>
          <a:lstStyle/>
          <a:p>
            <a:r>
              <a:rPr lang="en-US" dirty="0"/>
              <a:t>Age	</a:t>
            </a:r>
          </a:p>
          <a:p>
            <a:r>
              <a:rPr lang="en-US" dirty="0"/>
              <a:t>Gender</a:t>
            </a:r>
          </a:p>
          <a:p>
            <a:r>
              <a:rPr lang="en-US" dirty="0"/>
              <a:t>Qualification</a:t>
            </a:r>
          </a:p>
          <a:p>
            <a:r>
              <a:rPr lang="en-US" dirty="0"/>
              <a:t>Residence</a:t>
            </a:r>
          </a:p>
          <a:p>
            <a:r>
              <a:rPr lang="en-US" dirty="0"/>
              <a:t>Social status (child, employee, retired, student, unemployed etc.)</a:t>
            </a:r>
          </a:p>
          <a:p>
            <a:r>
              <a:rPr lang="en-US" dirty="0"/>
              <a:t>Nationality</a:t>
            </a:r>
          </a:p>
          <a:p>
            <a:r>
              <a:rPr lang="en-US" dirty="0"/>
              <a:t>Mother </a:t>
            </a:r>
            <a:r>
              <a:rPr lang="en-US" dirty="0" smtClean="0"/>
              <a:t>t</a:t>
            </a:r>
            <a:r>
              <a:rPr lang="hu-HU" dirty="0" err="1" smtClean="0"/>
              <a:t>ongue</a:t>
            </a:r>
            <a:endParaRPr lang="en-US" dirty="0"/>
          </a:p>
          <a:p>
            <a:r>
              <a:rPr lang="en-US" dirty="0"/>
              <a:t>Readers category (student, </a:t>
            </a:r>
            <a:r>
              <a:rPr lang="hu-HU" dirty="0" err="1" smtClean="0"/>
              <a:t>employee</a:t>
            </a:r>
            <a:r>
              <a:rPr lang="en-US" dirty="0" smtClean="0"/>
              <a:t>, </a:t>
            </a:r>
            <a:r>
              <a:rPr lang="en-US" dirty="0"/>
              <a:t>retired)</a:t>
            </a:r>
          </a:p>
          <a:p>
            <a:r>
              <a:rPr lang="en-US" dirty="0"/>
              <a:t>Registration date </a:t>
            </a:r>
            <a:endParaRPr lang="hu-HU" dirty="0"/>
          </a:p>
        </p:txBody>
      </p:sp>
    </p:spTree>
    <p:extLst>
      <p:ext uri="{BB962C8B-B14F-4D97-AF65-F5344CB8AC3E}">
        <p14:creationId xmlns:p14="http://schemas.microsoft.com/office/powerpoint/2010/main" xmlns="" val="237743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9600" y="1244600"/>
            <a:ext cx="12192000" cy="1000132"/>
          </a:xfrm>
        </p:spPr>
        <p:txBody>
          <a:bodyPr>
            <a:normAutofit fontScale="90000"/>
          </a:bodyPr>
          <a:lstStyle/>
          <a:p>
            <a:r>
              <a:rPr lang="en-US" dirty="0"/>
              <a:t>Basic requirements towards the making of statistics or the use of </a:t>
            </a:r>
            <a:r>
              <a:rPr lang="en-US" dirty="0" smtClean="0"/>
              <a:t>statistics </a:t>
            </a:r>
            <a:r>
              <a:rPr lang="en-US" dirty="0"/>
              <a:t>- documents</a:t>
            </a:r>
            <a:endParaRPr lang="hu-HU" dirty="0"/>
          </a:p>
        </p:txBody>
      </p:sp>
      <p:sp>
        <p:nvSpPr>
          <p:cNvPr id="3" name="Tartalom helye 2"/>
          <p:cNvSpPr>
            <a:spLocks noGrp="1"/>
          </p:cNvSpPr>
          <p:nvPr>
            <p:ph idx="1"/>
          </p:nvPr>
        </p:nvSpPr>
        <p:spPr>
          <a:xfrm>
            <a:off x="506569" y="2538099"/>
            <a:ext cx="10972800" cy="4525963"/>
          </a:xfrm>
        </p:spPr>
        <p:txBody>
          <a:bodyPr>
            <a:normAutofit fontScale="92500" lnSpcReduction="20000"/>
          </a:bodyPr>
          <a:lstStyle/>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a:t>Document type (book, </a:t>
            </a:r>
            <a:r>
              <a:rPr lang="en-US" dirty="0" err="1"/>
              <a:t>ebook</a:t>
            </a:r>
            <a:r>
              <a:rPr lang="en-US" dirty="0"/>
              <a:t>, periodical, audiovisual material, </a:t>
            </a:r>
            <a:r>
              <a:rPr lang="en-US" dirty="0" smtClean="0"/>
              <a:t>el</a:t>
            </a:r>
            <a:r>
              <a:rPr lang="hu-HU" dirty="0" smtClean="0"/>
              <a:t>e</a:t>
            </a:r>
            <a:r>
              <a:rPr lang="en-US" dirty="0" err="1" smtClean="0"/>
              <a:t>ctronic</a:t>
            </a:r>
            <a:r>
              <a:rPr lang="en-US" dirty="0" smtClean="0"/>
              <a:t> </a:t>
            </a:r>
            <a:r>
              <a:rPr lang="en-US" dirty="0"/>
              <a:t>or physical copy, map, note)</a:t>
            </a:r>
          </a:p>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smtClean="0"/>
              <a:t>Belle </a:t>
            </a:r>
            <a:r>
              <a:rPr lang="en-US" dirty="0" err="1"/>
              <a:t>lettres</a:t>
            </a:r>
            <a:r>
              <a:rPr lang="en-US" dirty="0"/>
              <a:t> / professional material by Dewey or by other classification systems</a:t>
            </a:r>
          </a:p>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a:t>Special collections</a:t>
            </a:r>
          </a:p>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a:t>Language (Hungarian, English, German, other)</a:t>
            </a:r>
          </a:p>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a:t>Acquisition date and type</a:t>
            </a:r>
          </a:p>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a:t>Date of publishing</a:t>
            </a:r>
          </a:p>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a:t>Author (loan fee, transaction fee)</a:t>
            </a:r>
          </a:p>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a:t>Price, and value of document</a:t>
            </a:r>
          </a:p>
          <a:p>
            <a:pPr>
              <a:lnSpc>
                <a:spcPct val="90000"/>
              </a:lnSpc>
              <a:spcBef>
                <a:spcPts val="600"/>
              </a:spcBef>
              <a:buClr>
                <a:srgbClr val="3333CC"/>
              </a:buClr>
              <a:buSzPct val="6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dirty="0"/>
              <a:t>Date and time of loan.  (</a:t>
            </a:r>
            <a:r>
              <a:rPr lang="en-US" dirty="0" smtClean="0"/>
              <a:t>weekday</a:t>
            </a:r>
            <a:r>
              <a:rPr lang="hu-HU" dirty="0" smtClean="0"/>
              <a:t>s</a:t>
            </a:r>
            <a:r>
              <a:rPr lang="en-US" dirty="0" smtClean="0"/>
              <a:t>,</a:t>
            </a:r>
            <a:r>
              <a:rPr lang="hu-HU" dirty="0" smtClean="0"/>
              <a:t> </a:t>
            </a:r>
            <a:r>
              <a:rPr lang="en-US" dirty="0" smtClean="0"/>
              <a:t>weekend</a:t>
            </a:r>
            <a:r>
              <a:rPr lang="en-US" dirty="0"/>
              <a:t>, </a:t>
            </a:r>
            <a:r>
              <a:rPr lang="en-US" dirty="0" err="1" smtClean="0"/>
              <a:t>hol</a:t>
            </a:r>
            <a:r>
              <a:rPr lang="hu-HU" dirty="0" smtClean="0"/>
              <a:t>i</a:t>
            </a:r>
            <a:r>
              <a:rPr lang="en-US" dirty="0" smtClean="0"/>
              <a:t>days</a:t>
            </a:r>
            <a:r>
              <a:rPr lang="en-US" dirty="0"/>
              <a:t>) </a:t>
            </a:r>
            <a:endParaRPr lang="hu-HU" dirty="0"/>
          </a:p>
        </p:txBody>
      </p:sp>
    </p:spTree>
    <p:extLst>
      <p:ext uri="{BB962C8B-B14F-4D97-AF65-F5344CB8AC3E}">
        <p14:creationId xmlns:p14="http://schemas.microsoft.com/office/powerpoint/2010/main" xmlns="" val="276428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1" y="238126"/>
            <a:ext cx="8226425" cy="1217613"/>
          </a:xfrm>
          <a:ln/>
        </p:spPr>
        <p:txBody>
          <a:bodyPr vert="horz" lIns="0" tIns="0" rIns="0" bIns="0" rtlCol="0" anchor="ct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hu-HU" altLang="hu-HU"/>
              <a:t>Authorities - types </a:t>
            </a:r>
          </a:p>
        </p:txBody>
      </p:sp>
      <p:sp>
        <p:nvSpPr>
          <p:cNvPr id="8195" name="Rectangle 3"/>
          <p:cNvSpPr>
            <a:spLocks noGrp="1" noChangeArrowheads="1"/>
          </p:cNvSpPr>
          <p:nvPr>
            <p:ph idx="1"/>
          </p:nvPr>
        </p:nvSpPr>
        <p:spPr>
          <a:xfrm>
            <a:off x="1981201" y="1603375"/>
            <a:ext cx="8226425" cy="4522788"/>
          </a:xfrm>
          <a:ln/>
        </p:spPr>
        <p:txBody>
          <a:bodyPr vert="horz" lIns="0" tIns="0" rIns="0" bIns="0" rtlCol="0">
            <a:normAutofit/>
          </a:bodyPr>
          <a:lstStyle/>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a:t> </a:t>
            </a:r>
            <a:r>
              <a:rPr lang="hu-HU" altLang="hu-HU" dirty="0" err="1"/>
              <a:t>Holder</a:t>
            </a:r>
            <a:endParaRPr lang="hu-HU" altLang="hu-HU" dirty="0"/>
          </a:p>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a:t> </a:t>
            </a:r>
            <a:r>
              <a:rPr lang="hu-HU" altLang="hu-HU" dirty="0" err="1"/>
              <a:t>Owner</a:t>
            </a:r>
            <a:endParaRPr lang="hu-HU" altLang="hu-HU" dirty="0"/>
          </a:p>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a:t> </a:t>
            </a:r>
            <a:r>
              <a:rPr lang="hu-HU" altLang="hu-HU" dirty="0" err="1"/>
              <a:t>Supervisory</a:t>
            </a:r>
            <a:r>
              <a:rPr lang="hu-HU" altLang="hu-HU" dirty="0"/>
              <a:t> </a:t>
            </a:r>
            <a:r>
              <a:rPr lang="hu-HU" altLang="hu-HU" dirty="0" err="1"/>
              <a:t>authority</a:t>
            </a:r>
            <a:endParaRPr lang="hu-HU" altLang="hu-HU" dirty="0"/>
          </a:p>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err="1"/>
              <a:t>State</a:t>
            </a:r>
            <a:r>
              <a:rPr lang="hu-HU" altLang="hu-HU" dirty="0"/>
              <a:t>, local, </a:t>
            </a:r>
            <a:r>
              <a:rPr lang="hu-HU" altLang="hu-HU" dirty="0" err="1" smtClean="0"/>
              <a:t>institutional</a:t>
            </a:r>
            <a:r>
              <a:rPr lang="hu-HU" altLang="hu-HU" dirty="0"/>
              <a:t>, </a:t>
            </a:r>
            <a:r>
              <a:rPr lang="hu-HU" altLang="hu-HU" dirty="0" err="1"/>
              <a:t>other</a:t>
            </a:r>
            <a:endParaRPr lang="hu-HU" altLang="hu-HU" dirty="0"/>
          </a:p>
          <a:p>
            <a:pPr marL="322263" indent="-322263">
              <a:spcBef>
                <a:spcPct val="0"/>
              </a:spcBef>
              <a:spcAft>
                <a:spcPts val="1413"/>
              </a:spcAft>
              <a:buSzPct val="45000"/>
              <a:buNone/>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endParaRPr lang="hu-HU" altLang="hu-HU" dirty="0"/>
          </a:p>
        </p:txBody>
      </p:sp>
    </p:spTree>
    <p:extLst>
      <p:ext uri="{BB962C8B-B14F-4D97-AF65-F5344CB8AC3E}">
        <p14:creationId xmlns:p14="http://schemas.microsoft.com/office/powerpoint/2010/main" xmlns="" val="277856002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Authorities</a:t>
            </a:r>
            <a:r>
              <a:rPr lang="hu-HU" dirty="0"/>
              <a:t> </a:t>
            </a:r>
            <a:r>
              <a:rPr lang="hu-HU" dirty="0" err="1"/>
              <a:t>demands</a:t>
            </a:r>
            <a:r>
              <a:rPr lang="hu-HU" dirty="0"/>
              <a:t> and </a:t>
            </a:r>
            <a:r>
              <a:rPr lang="hu-HU" dirty="0" err="1"/>
              <a:t>aims</a:t>
            </a:r>
            <a:endParaRPr lang="hu-HU" dirty="0"/>
          </a:p>
        </p:txBody>
      </p:sp>
      <p:sp>
        <p:nvSpPr>
          <p:cNvPr id="3" name="Tartalom helye 2"/>
          <p:cNvSpPr>
            <a:spLocks noGrp="1"/>
          </p:cNvSpPr>
          <p:nvPr>
            <p:ph idx="1"/>
          </p:nvPr>
        </p:nvSpPr>
        <p:spPr/>
        <p:txBody>
          <a:bodyPr/>
          <a:lstStyle/>
          <a:p>
            <a:r>
              <a:rPr lang="hu-HU" dirty="0" err="1" smtClean="0"/>
              <a:t>Use</a:t>
            </a:r>
            <a:r>
              <a:rPr lang="hu-HU" dirty="0" smtClean="0"/>
              <a:t> </a:t>
            </a:r>
            <a:r>
              <a:rPr lang="hu-HU" dirty="0"/>
              <a:t>of </a:t>
            </a:r>
            <a:r>
              <a:rPr lang="hu-HU" dirty="0" err="1"/>
              <a:t>library</a:t>
            </a:r>
            <a:endParaRPr lang="hu-HU" dirty="0"/>
          </a:p>
          <a:p>
            <a:r>
              <a:rPr lang="hu-HU" dirty="0" err="1"/>
              <a:t>Social</a:t>
            </a:r>
            <a:r>
              <a:rPr lang="hu-HU" dirty="0"/>
              <a:t> </a:t>
            </a:r>
            <a:r>
              <a:rPr lang="hu-HU" dirty="0" err="1"/>
              <a:t>effects</a:t>
            </a:r>
            <a:endParaRPr lang="hu-HU" dirty="0"/>
          </a:p>
          <a:p>
            <a:r>
              <a:rPr lang="hu-HU" dirty="0" err="1"/>
              <a:t>Expenditure</a:t>
            </a:r>
            <a:r>
              <a:rPr lang="hu-HU" dirty="0"/>
              <a:t> </a:t>
            </a:r>
            <a:r>
              <a:rPr lang="hu-HU" dirty="0" err="1"/>
              <a:t>efficiency</a:t>
            </a:r>
            <a:endParaRPr lang="hu-HU" dirty="0"/>
          </a:p>
          <a:p>
            <a:r>
              <a:rPr lang="hu-HU" dirty="0" err="1"/>
              <a:t>Utilization</a:t>
            </a:r>
            <a:r>
              <a:rPr lang="hu-HU" dirty="0"/>
              <a:t> of </a:t>
            </a:r>
            <a:r>
              <a:rPr lang="hu-HU" dirty="0" err="1"/>
              <a:t>holdings</a:t>
            </a:r>
            <a:endParaRPr lang="hu-HU" dirty="0"/>
          </a:p>
          <a:p>
            <a:r>
              <a:rPr lang="hu-HU" dirty="0" err="1"/>
              <a:t>Necessity</a:t>
            </a:r>
            <a:r>
              <a:rPr lang="hu-HU" dirty="0"/>
              <a:t> of indexing</a:t>
            </a:r>
          </a:p>
          <a:p>
            <a:r>
              <a:rPr lang="hu-HU" dirty="0" err="1" smtClean="0"/>
              <a:t>Use</a:t>
            </a:r>
            <a:r>
              <a:rPr lang="hu-HU" dirty="0" smtClean="0"/>
              <a:t> of </a:t>
            </a:r>
            <a:r>
              <a:rPr lang="hu-HU" dirty="0" err="1" smtClean="0"/>
              <a:t>external</a:t>
            </a:r>
            <a:r>
              <a:rPr lang="hu-HU" dirty="0" smtClean="0"/>
              <a:t> </a:t>
            </a:r>
            <a:r>
              <a:rPr lang="hu-HU" dirty="0" err="1" smtClean="0"/>
              <a:t>data</a:t>
            </a:r>
            <a:r>
              <a:rPr lang="hu-HU" dirty="0" smtClean="0"/>
              <a:t> </a:t>
            </a:r>
            <a:r>
              <a:rPr lang="hu-HU" dirty="0" err="1" smtClean="0"/>
              <a:t>sources</a:t>
            </a:r>
            <a:endParaRPr lang="hu-HU" dirty="0"/>
          </a:p>
          <a:p>
            <a:r>
              <a:rPr lang="hu-HU" dirty="0" err="1" smtClean="0"/>
              <a:t>Common</a:t>
            </a:r>
            <a:r>
              <a:rPr lang="hu-HU" dirty="0" smtClean="0"/>
              <a:t> </a:t>
            </a:r>
            <a:r>
              <a:rPr lang="hu-HU" dirty="0" err="1" smtClean="0"/>
              <a:t>d</a:t>
            </a:r>
            <a:r>
              <a:rPr lang="hu-HU" dirty="0" err="1" smtClean="0"/>
              <a:t>atabases</a:t>
            </a:r>
            <a:r>
              <a:rPr lang="hu-HU" dirty="0" smtClean="0"/>
              <a:t> </a:t>
            </a:r>
            <a:r>
              <a:rPr lang="hu-HU" dirty="0" err="1" smtClean="0"/>
              <a:t>from</a:t>
            </a:r>
            <a:r>
              <a:rPr lang="hu-HU" dirty="0" smtClean="0"/>
              <a:t> </a:t>
            </a:r>
            <a:r>
              <a:rPr lang="hu-HU" dirty="0" err="1" smtClean="0"/>
              <a:t>libraries</a:t>
            </a:r>
            <a:r>
              <a:rPr lang="hu-HU" dirty="0" smtClean="0"/>
              <a:t> and </a:t>
            </a:r>
            <a:r>
              <a:rPr lang="hu-HU" dirty="0" err="1" smtClean="0"/>
              <a:t>museums</a:t>
            </a:r>
            <a:endParaRPr lang="hu-HU" dirty="0"/>
          </a:p>
          <a:p>
            <a:endParaRPr lang="hu-HU" dirty="0"/>
          </a:p>
        </p:txBody>
      </p:sp>
    </p:spTree>
    <p:extLst>
      <p:ext uri="{BB962C8B-B14F-4D97-AF65-F5344CB8AC3E}">
        <p14:creationId xmlns:p14="http://schemas.microsoft.com/office/powerpoint/2010/main" xmlns="" val="11164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ltLang="hu-HU" dirty="0"/>
              <a:t>Library – </a:t>
            </a:r>
            <a:r>
              <a:rPr lang="hu-HU" altLang="hu-HU" dirty="0" err="1"/>
              <a:t>demands</a:t>
            </a:r>
            <a:r>
              <a:rPr lang="hu-HU" altLang="hu-HU" dirty="0"/>
              <a:t> and </a:t>
            </a:r>
            <a:r>
              <a:rPr lang="hu-HU" altLang="hu-HU" dirty="0" err="1"/>
              <a:t>aims</a:t>
            </a:r>
            <a:endParaRPr lang="hu-HU" dirty="0"/>
          </a:p>
        </p:txBody>
      </p:sp>
      <p:sp>
        <p:nvSpPr>
          <p:cNvPr id="5" name="Tartalom helye 4"/>
          <p:cNvSpPr>
            <a:spLocks noGrp="1"/>
          </p:cNvSpPr>
          <p:nvPr>
            <p:ph idx="1"/>
          </p:nvPr>
        </p:nvSpPr>
        <p:spPr/>
        <p:txBody>
          <a:bodyPr/>
          <a:lstStyle/>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err="1"/>
              <a:t>Utilization</a:t>
            </a:r>
            <a:r>
              <a:rPr lang="hu-HU" altLang="hu-HU" dirty="0"/>
              <a:t> of </a:t>
            </a:r>
            <a:r>
              <a:rPr lang="hu-HU" altLang="hu-HU" dirty="0" err="1"/>
              <a:t>holdings</a:t>
            </a:r>
            <a:endParaRPr lang="hu-HU" altLang="hu-HU" dirty="0"/>
          </a:p>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a:t>Old </a:t>
            </a:r>
            <a:r>
              <a:rPr lang="hu-HU" altLang="hu-HU" dirty="0" err="1"/>
              <a:t>unused</a:t>
            </a:r>
            <a:r>
              <a:rPr lang="hu-HU" altLang="hu-HU" dirty="0"/>
              <a:t> </a:t>
            </a:r>
            <a:r>
              <a:rPr lang="hu-HU" altLang="hu-HU" dirty="0" err="1"/>
              <a:t>books</a:t>
            </a:r>
            <a:endParaRPr lang="hu-HU" altLang="hu-HU" dirty="0"/>
          </a:p>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err="1"/>
              <a:t>Often</a:t>
            </a:r>
            <a:r>
              <a:rPr lang="hu-HU" altLang="hu-HU" dirty="0"/>
              <a:t> </a:t>
            </a:r>
            <a:r>
              <a:rPr lang="hu-HU" altLang="hu-HU" dirty="0" err="1"/>
              <a:t>borrowed</a:t>
            </a:r>
            <a:r>
              <a:rPr lang="hu-HU" altLang="hu-HU" dirty="0"/>
              <a:t> </a:t>
            </a:r>
            <a:r>
              <a:rPr lang="hu-HU" altLang="hu-HU" dirty="0" err="1"/>
              <a:t>books</a:t>
            </a:r>
            <a:endParaRPr lang="hu-HU" altLang="hu-HU" dirty="0"/>
          </a:p>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err="1"/>
              <a:t>Changing</a:t>
            </a:r>
            <a:r>
              <a:rPr lang="hu-HU" altLang="hu-HU" dirty="0"/>
              <a:t> of </a:t>
            </a:r>
            <a:r>
              <a:rPr lang="hu-HU" altLang="hu-HU" dirty="0" err="1"/>
              <a:t>utilization</a:t>
            </a:r>
            <a:endParaRPr lang="hu-HU" altLang="hu-HU" dirty="0"/>
          </a:p>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err="1"/>
              <a:t>Acquisition</a:t>
            </a:r>
            <a:r>
              <a:rPr lang="hu-HU" altLang="hu-HU" dirty="0"/>
              <a:t> policy</a:t>
            </a:r>
          </a:p>
          <a:p>
            <a:pPr marL="322263" indent="-322263">
              <a:spcBef>
                <a:spcPct val="0"/>
              </a:spcBef>
              <a:spcAft>
                <a:spcPts val="1413"/>
              </a:spcAft>
              <a:buSzPct val="45000"/>
              <a:buFont typeface="Symbol" panose="05050102010706020507" pitchFamily="18" charset="2"/>
              <a:buChar char=""/>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hu-HU" altLang="hu-HU" dirty="0" err="1" smtClean="0"/>
              <a:t>Changes</a:t>
            </a:r>
            <a:r>
              <a:rPr lang="hu-HU" altLang="hu-HU" dirty="0" smtClean="0"/>
              <a:t> </a:t>
            </a:r>
            <a:r>
              <a:rPr lang="hu-HU" altLang="hu-HU" dirty="0"/>
              <a:t>of </a:t>
            </a:r>
            <a:r>
              <a:rPr lang="hu-HU" altLang="hu-HU" dirty="0" err="1"/>
              <a:t>the</a:t>
            </a:r>
            <a:r>
              <a:rPr lang="hu-HU" altLang="hu-HU" dirty="0"/>
              <a:t> </a:t>
            </a:r>
            <a:r>
              <a:rPr lang="hu-HU" altLang="hu-HU" dirty="0" err="1"/>
              <a:t>proportion</a:t>
            </a:r>
            <a:r>
              <a:rPr lang="hu-HU" altLang="hu-HU" dirty="0"/>
              <a:t> </a:t>
            </a:r>
            <a:r>
              <a:rPr lang="hu-HU" altLang="hu-HU" dirty="0" err="1"/>
              <a:t>of</a:t>
            </a:r>
            <a:r>
              <a:rPr lang="hu-HU" altLang="hu-HU" dirty="0"/>
              <a:t> </a:t>
            </a:r>
            <a:r>
              <a:rPr lang="hu-HU" altLang="hu-HU" dirty="0" err="1"/>
              <a:t>customer</a:t>
            </a:r>
            <a:r>
              <a:rPr lang="hu-HU" altLang="hu-HU" dirty="0"/>
              <a:t> </a:t>
            </a:r>
            <a:r>
              <a:rPr lang="hu-HU" altLang="hu-HU" dirty="0" err="1"/>
              <a:t>segments</a:t>
            </a:r>
            <a:endParaRPr lang="hu-HU" altLang="hu-HU" dirty="0"/>
          </a:p>
          <a:p>
            <a:pPr marL="0" indent="0">
              <a:buNone/>
            </a:pPr>
            <a:endParaRPr lang="hu-HU" dirty="0"/>
          </a:p>
        </p:txBody>
      </p:sp>
    </p:spTree>
    <p:extLst>
      <p:ext uri="{BB962C8B-B14F-4D97-AF65-F5344CB8AC3E}">
        <p14:creationId xmlns:p14="http://schemas.microsoft.com/office/powerpoint/2010/main" xmlns="" val="230616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3031" y="1100135"/>
            <a:ext cx="12192000" cy="1000132"/>
          </a:xfrm>
        </p:spPr>
        <p:txBody>
          <a:bodyPr/>
          <a:lstStyle/>
          <a:p>
            <a:r>
              <a:rPr lang="hu-HU" altLang="hu-HU" dirty="0" err="1"/>
              <a:t>Problems</a:t>
            </a:r>
            <a:r>
              <a:rPr lang="hu-HU" altLang="hu-HU" dirty="0"/>
              <a:t> of </a:t>
            </a:r>
            <a:r>
              <a:rPr lang="hu-HU" altLang="hu-HU" dirty="0" err="1"/>
              <a:t>the</a:t>
            </a:r>
            <a:r>
              <a:rPr lang="hu-HU" altLang="hu-HU" dirty="0"/>
              <a:t> </a:t>
            </a:r>
            <a:r>
              <a:rPr lang="hu-HU" altLang="hu-HU" dirty="0" err="1"/>
              <a:t>data</a:t>
            </a:r>
            <a:r>
              <a:rPr lang="hu-HU" altLang="hu-HU" dirty="0"/>
              <a:t> </a:t>
            </a:r>
            <a:r>
              <a:rPr lang="hu-HU" altLang="hu-HU" dirty="0" err="1"/>
              <a:t>coming</a:t>
            </a:r>
            <a:r>
              <a:rPr lang="hu-HU" altLang="hu-HU" dirty="0"/>
              <a:t> </a:t>
            </a:r>
            <a:r>
              <a:rPr lang="hu-HU" altLang="hu-HU" dirty="0" err="1"/>
              <a:t>from</a:t>
            </a:r>
            <a:r>
              <a:rPr lang="hu-HU" altLang="hu-HU" dirty="0"/>
              <a:t> </a:t>
            </a:r>
            <a:r>
              <a:rPr lang="hu-HU" altLang="hu-HU" dirty="0" err="1"/>
              <a:t>the</a:t>
            </a:r>
            <a:r>
              <a:rPr lang="hu-HU" altLang="hu-HU" dirty="0"/>
              <a:t> ILS</a:t>
            </a:r>
            <a:endParaRPr lang="hu-HU" dirty="0"/>
          </a:p>
        </p:txBody>
      </p:sp>
      <p:sp>
        <p:nvSpPr>
          <p:cNvPr id="3" name="Tartalom helye 2"/>
          <p:cNvSpPr>
            <a:spLocks noGrp="1"/>
          </p:cNvSpPr>
          <p:nvPr>
            <p:ph idx="1"/>
          </p:nvPr>
        </p:nvSpPr>
        <p:spPr>
          <a:xfrm>
            <a:off x="764146" y="2155003"/>
            <a:ext cx="10972800" cy="4525963"/>
          </a:xfrm>
        </p:spPr>
        <p:txBody>
          <a:bodyPr/>
          <a:lstStyle/>
          <a:p>
            <a:r>
              <a:rPr lang="en-US" dirty="0"/>
              <a:t>Open shelves – </a:t>
            </a:r>
            <a:r>
              <a:rPr lang="en-US" dirty="0" err="1"/>
              <a:t>bookstacks</a:t>
            </a:r>
            <a:r>
              <a:rPr lang="en-US" dirty="0"/>
              <a:t> (less used)</a:t>
            </a:r>
          </a:p>
          <a:p>
            <a:r>
              <a:rPr lang="en-US" dirty="0"/>
              <a:t>Work – level identification (language of book important)</a:t>
            </a:r>
          </a:p>
          <a:p>
            <a:r>
              <a:rPr lang="en-US" dirty="0"/>
              <a:t>Reading in foreign languages</a:t>
            </a:r>
          </a:p>
          <a:p>
            <a:r>
              <a:rPr lang="en-US" dirty="0"/>
              <a:t>Local use, how to measure?</a:t>
            </a:r>
          </a:p>
          <a:p>
            <a:r>
              <a:rPr lang="en-US" dirty="0"/>
              <a:t>Borrowing for others.</a:t>
            </a:r>
          </a:p>
          <a:p>
            <a:r>
              <a:rPr lang="en-US" dirty="0"/>
              <a:t>Renewing, how much to count?</a:t>
            </a:r>
          </a:p>
          <a:p>
            <a:r>
              <a:rPr lang="en-US" dirty="0"/>
              <a:t>Literature for students given by the </a:t>
            </a:r>
            <a:r>
              <a:rPr lang="en-US" dirty="0" err="1" smtClean="0"/>
              <a:t>teac</a:t>
            </a:r>
            <a:r>
              <a:rPr lang="hu-HU" dirty="0" smtClean="0"/>
              <a:t>h</a:t>
            </a:r>
            <a:r>
              <a:rPr lang="en-US" dirty="0" err="1" smtClean="0"/>
              <a:t>er</a:t>
            </a:r>
            <a:endParaRPr lang="en-US" dirty="0"/>
          </a:p>
          <a:p>
            <a:endParaRPr lang="hu-HU" dirty="0"/>
          </a:p>
        </p:txBody>
      </p:sp>
    </p:spTree>
    <p:extLst>
      <p:ext uri="{BB962C8B-B14F-4D97-AF65-F5344CB8AC3E}">
        <p14:creationId xmlns:p14="http://schemas.microsoft.com/office/powerpoint/2010/main" xmlns="" val="161844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Problems</a:t>
            </a:r>
            <a:r>
              <a:rPr lang="hu-HU" dirty="0"/>
              <a:t> </a:t>
            </a:r>
            <a:r>
              <a:rPr lang="hu-HU" dirty="0" err="1"/>
              <a:t>with</a:t>
            </a:r>
            <a:r>
              <a:rPr lang="hu-HU" dirty="0"/>
              <a:t> </a:t>
            </a:r>
            <a:r>
              <a:rPr lang="hu-HU" dirty="0" err="1"/>
              <a:t>the</a:t>
            </a:r>
            <a:r>
              <a:rPr lang="hu-HU" dirty="0"/>
              <a:t> </a:t>
            </a:r>
            <a:r>
              <a:rPr lang="hu-HU" dirty="0" err="1"/>
              <a:t>results</a:t>
            </a:r>
            <a:endParaRPr lang="hu-HU" dirty="0"/>
          </a:p>
        </p:txBody>
      </p:sp>
      <p:sp>
        <p:nvSpPr>
          <p:cNvPr id="3" name="Tartalom helye 2"/>
          <p:cNvSpPr>
            <a:spLocks noGrp="1"/>
          </p:cNvSpPr>
          <p:nvPr>
            <p:ph idx="1"/>
          </p:nvPr>
        </p:nvSpPr>
        <p:spPr/>
        <p:txBody>
          <a:bodyPr>
            <a:normAutofit/>
          </a:bodyPr>
          <a:lstStyle/>
          <a:p>
            <a:r>
              <a:rPr lang="en-US" dirty="0"/>
              <a:t>Public debate in </a:t>
            </a:r>
            <a:r>
              <a:rPr lang="hu-HU" dirty="0" err="1" smtClean="0"/>
              <a:t>H</a:t>
            </a:r>
            <a:r>
              <a:rPr lang="en-US" dirty="0" err="1" smtClean="0"/>
              <a:t>ungary</a:t>
            </a:r>
            <a:r>
              <a:rPr lang="en-US" dirty="0"/>
              <a:t>, „ half of the holdings are unused”</a:t>
            </a:r>
          </a:p>
          <a:p>
            <a:r>
              <a:rPr lang="en-US" dirty="0" err="1"/>
              <a:t>Aufklärism</a:t>
            </a:r>
            <a:r>
              <a:rPr lang="en-US" dirty="0"/>
              <a:t> – should we do anything with it? </a:t>
            </a:r>
          </a:p>
          <a:p>
            <a:r>
              <a:rPr lang="en-US" dirty="0" smtClean="0"/>
              <a:t>Chang</a:t>
            </a:r>
            <a:r>
              <a:rPr lang="hu-HU" dirty="0" smtClean="0"/>
              <a:t>e</a:t>
            </a:r>
            <a:r>
              <a:rPr lang="en-US" dirty="0" smtClean="0"/>
              <a:t> </a:t>
            </a:r>
            <a:r>
              <a:rPr lang="en-US" dirty="0"/>
              <a:t>of loan policy – liberal regulations</a:t>
            </a:r>
          </a:p>
          <a:p>
            <a:r>
              <a:rPr lang="en-US" dirty="0"/>
              <a:t>Change of copy service policy</a:t>
            </a:r>
          </a:p>
          <a:p>
            <a:r>
              <a:rPr lang="en-US" dirty="0"/>
              <a:t>Change of acquisition and finance policy</a:t>
            </a:r>
          </a:p>
          <a:p>
            <a:r>
              <a:rPr lang="en-US" dirty="0"/>
              <a:t>Human resources – less </a:t>
            </a:r>
            <a:r>
              <a:rPr lang="en-US" dirty="0" smtClean="0"/>
              <a:t>need</a:t>
            </a:r>
            <a:endParaRPr lang="en-US" dirty="0"/>
          </a:p>
          <a:p>
            <a:r>
              <a:rPr lang="en-US" dirty="0" smtClean="0"/>
              <a:t>Preconceptions, ma</a:t>
            </a:r>
            <a:r>
              <a:rPr lang="hu-HU" dirty="0" smtClean="0"/>
              <a:t>n</a:t>
            </a:r>
            <a:r>
              <a:rPr lang="en-US" dirty="0" err="1" smtClean="0"/>
              <a:t>ipulating</a:t>
            </a:r>
            <a:r>
              <a:rPr lang="en-US" dirty="0" smtClean="0"/>
              <a:t> </a:t>
            </a:r>
            <a:r>
              <a:rPr lang="en-US" dirty="0"/>
              <a:t>the data by </a:t>
            </a:r>
            <a:r>
              <a:rPr lang="en-US" dirty="0" smtClean="0"/>
              <a:t>employees</a:t>
            </a:r>
            <a:endParaRPr lang="en-US" dirty="0"/>
          </a:p>
          <a:p>
            <a:endParaRPr lang="hu-HU" dirty="0"/>
          </a:p>
        </p:txBody>
      </p:sp>
    </p:spTree>
    <p:extLst>
      <p:ext uri="{BB962C8B-B14F-4D97-AF65-F5344CB8AC3E}">
        <p14:creationId xmlns:p14="http://schemas.microsoft.com/office/powerpoint/2010/main" xmlns="" val="1643757291"/>
      </p:ext>
    </p:extLst>
  </p:cSld>
  <p:clrMapOvr>
    <a:masterClrMapping/>
  </p:clrMapOvr>
</p:sld>
</file>

<file path=ppt/theme/theme1.xml><?xml version="1.0" encoding="utf-8"?>
<a:theme xmlns:a="http://schemas.openxmlformats.org/drawingml/2006/main" name="monguz_sablon_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monguz_sablon_2012</Template>
  <TotalTime>152</TotalTime>
  <Words>630</Words>
  <Application>Microsoft Office PowerPoint</Application>
  <PresentationFormat>Egyéni</PresentationFormat>
  <Paragraphs>106</Paragraphs>
  <Slides>15</Slides>
  <Notes>1</Notes>
  <HiddenSlides>0</HiddenSlides>
  <MMClips>0</MMClips>
  <ScaleCrop>false</ScaleCrop>
  <HeadingPairs>
    <vt:vector size="4" baseType="variant">
      <vt:variant>
        <vt:lpstr>Téma</vt:lpstr>
      </vt:variant>
      <vt:variant>
        <vt:i4>1</vt:i4>
      </vt:variant>
      <vt:variant>
        <vt:lpstr>Diacímek</vt:lpstr>
      </vt:variant>
      <vt:variant>
        <vt:i4>15</vt:i4>
      </vt:variant>
    </vt:vector>
  </HeadingPairs>
  <TitlesOfParts>
    <vt:vector size="16" baseType="lpstr">
      <vt:lpstr>monguz_sablon_2012</vt:lpstr>
      <vt:lpstr>Various aspects of metadata structuring, construction and the business logic characteristics of integrated library systems. The highest level of unification job of segmentation and integration data processes by an ILS application Qulto   </vt:lpstr>
      <vt:lpstr>Technical tasks - customer data </vt:lpstr>
      <vt:lpstr>Basic requirements towards the making of statistics or the use of statistics - customers</vt:lpstr>
      <vt:lpstr>Basic requirements towards the making of statistics or the use of statistics - documents</vt:lpstr>
      <vt:lpstr>Authorities - types </vt:lpstr>
      <vt:lpstr>Authorities demands and aims</vt:lpstr>
      <vt:lpstr>Library – demands and aims</vt:lpstr>
      <vt:lpstr>Problems of the data coming from the ILS</vt:lpstr>
      <vt:lpstr>Problems with the results</vt:lpstr>
      <vt:lpstr>Outputs - problems </vt:lpstr>
      <vt:lpstr>Evaluation methods</vt:lpstr>
      <vt:lpstr>Utilization of results</vt:lpstr>
      <vt:lpstr>Qulto solutions</vt:lpstr>
      <vt:lpstr>Technical tasks – document data </vt:lpstr>
      <vt:lpstr>15.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Various aspects of metadata structuring, construction and the business logic characteristics of integrated library systems. The highest level of unification job of segmentation and integration data processes by an ILS application Qulto</dc:title>
  <dc:creator>Németh Márton</dc:creator>
  <cp:lastModifiedBy>Monguz</cp:lastModifiedBy>
  <cp:revision>11</cp:revision>
  <dcterms:created xsi:type="dcterms:W3CDTF">2014-04-28T10:47:09Z</dcterms:created>
  <dcterms:modified xsi:type="dcterms:W3CDTF">2014-06-17T11:13:15Z</dcterms:modified>
</cp:coreProperties>
</file>