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autoCompressPictures="0">
  <p:sldMasterIdLst>
    <p:sldMasterId id="2147483648" r:id="rId1"/>
  </p:sldMasterIdLst>
  <p:notesMasterIdLst>
    <p:notesMasterId r:id="rId32"/>
  </p:notesMasterIdLst>
  <p:handoutMasterIdLst>
    <p:handoutMasterId r:id="rId33"/>
  </p:handoutMasterIdLst>
  <p:sldIdLst>
    <p:sldId id="336" r:id="rId2"/>
    <p:sldId id="371" r:id="rId3"/>
    <p:sldId id="399" r:id="rId4"/>
    <p:sldId id="400" r:id="rId5"/>
    <p:sldId id="401" r:id="rId6"/>
    <p:sldId id="402" r:id="rId7"/>
    <p:sldId id="403" r:id="rId8"/>
    <p:sldId id="404" r:id="rId9"/>
    <p:sldId id="405" r:id="rId10"/>
    <p:sldId id="348" r:id="rId11"/>
    <p:sldId id="350" r:id="rId12"/>
    <p:sldId id="351" r:id="rId13"/>
    <p:sldId id="352" r:id="rId14"/>
    <p:sldId id="353" r:id="rId15"/>
    <p:sldId id="363" r:id="rId16"/>
    <p:sldId id="372" r:id="rId17"/>
    <p:sldId id="373" r:id="rId18"/>
    <p:sldId id="374" r:id="rId19"/>
    <p:sldId id="375" r:id="rId20"/>
    <p:sldId id="379" r:id="rId21"/>
    <p:sldId id="380" r:id="rId22"/>
    <p:sldId id="381" r:id="rId23"/>
    <p:sldId id="382" r:id="rId24"/>
    <p:sldId id="386" r:id="rId25"/>
    <p:sldId id="387" r:id="rId26"/>
    <p:sldId id="390" r:id="rId27"/>
    <p:sldId id="392" r:id="rId28"/>
    <p:sldId id="396" r:id="rId29"/>
    <p:sldId id="397" r:id="rId30"/>
    <p:sldId id="354" r:id="rId31"/>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E529DC"/>
    <a:srgbClr val="004890"/>
    <a:srgbClr val="42767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514" autoAdjust="0"/>
    <p:restoredTop sz="80556" autoAdjust="0"/>
  </p:normalViewPr>
  <p:slideViewPr>
    <p:cSldViewPr snapToObjects="1">
      <p:cViewPr varScale="1">
        <p:scale>
          <a:sx n="88" d="100"/>
          <a:sy n="88" d="100"/>
        </p:scale>
        <p:origin x="852"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Objects="1">
      <p:cViewPr varScale="1">
        <p:scale>
          <a:sx n="78" d="100"/>
          <a:sy n="78" d="100"/>
        </p:scale>
        <p:origin x="-3306" y="-108"/>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9.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nl-NL"/>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31B98C3A-D083-4E5B-A60A-D7EFAA1B624C}" type="datetimeFigureOut">
              <a:rPr lang="nl-NL" smtClean="0"/>
              <a:pPr/>
              <a:t>23-6-2014</a:t>
            </a:fld>
            <a:endParaRPr lang="nl-NL"/>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nl-NL"/>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E457850D-EA72-4F3F-930A-B7B076698AF3}" type="slidenum">
              <a:rPr lang="nl-NL" smtClean="0"/>
              <a:pPr/>
              <a:t>‹#›</a:t>
            </a:fld>
            <a:endParaRPr lang="nl-NL"/>
          </a:p>
        </p:txBody>
      </p:sp>
    </p:spTree>
    <p:extLst>
      <p:ext uri="{BB962C8B-B14F-4D97-AF65-F5344CB8AC3E}">
        <p14:creationId xmlns:p14="http://schemas.microsoft.com/office/powerpoint/2010/main" val="24744739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nl-NL"/>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9C24DCE4-9E54-4E4E-A534-595F71E05B70}" type="datetimeFigureOut">
              <a:rPr lang="nl-NL" smtClean="0"/>
              <a:pPr/>
              <a:t>23-6-2014</a:t>
            </a:fld>
            <a:endParaRPr lang="nl-NL"/>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nl-NL"/>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nl-NL"/>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25CA19B4-3A96-4A65-85BC-00AC2E095AED}" type="slidenum">
              <a:rPr lang="nl-NL" smtClean="0"/>
              <a:pPr/>
              <a:t>‹#›</a:t>
            </a:fld>
            <a:endParaRPr lang="nl-NL"/>
          </a:p>
        </p:txBody>
      </p:sp>
    </p:spTree>
    <p:extLst>
      <p:ext uri="{BB962C8B-B14F-4D97-AF65-F5344CB8AC3E}">
        <p14:creationId xmlns:p14="http://schemas.microsoft.com/office/powerpoint/2010/main" val="27088146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FAA26D3D-D897-4be2-8F04-BA451C77F1D7}">
              <ma14:placeholderFlag xmlns:ma14="http://schemas.microsoft.com/office/mac/drawingml/2011/main" xmlns="" val="1"/>
            </a:ext>
          </a:extLst>
        </p:spPr>
        <p:txBody>
          <a:bodyPr/>
          <a:lstStyle>
            <a:lvl1pPr eaLnBrk="0" hangingPunct="0">
              <a:defRPr sz="2400">
                <a:solidFill>
                  <a:schemeClr val="tx1"/>
                </a:solidFill>
                <a:latin typeface="Calibri" pitchFamily="34" charset="0"/>
                <a:ea typeface="ＭＳ Ｐゴシック" pitchFamily="34" charset="-128"/>
              </a:defRPr>
            </a:lvl1pPr>
            <a:lvl2pPr marL="742950" indent="-285750" eaLnBrk="0" hangingPunct="0">
              <a:defRPr sz="2400">
                <a:solidFill>
                  <a:schemeClr val="tx1"/>
                </a:solidFill>
                <a:latin typeface="Calibri" pitchFamily="34" charset="0"/>
                <a:ea typeface="ＭＳ Ｐゴシック" pitchFamily="34" charset="-128"/>
              </a:defRPr>
            </a:lvl2pPr>
            <a:lvl3pPr marL="1143000" indent="-228600" eaLnBrk="0" hangingPunct="0">
              <a:defRPr sz="2400">
                <a:solidFill>
                  <a:schemeClr val="tx1"/>
                </a:solidFill>
                <a:latin typeface="Calibri" pitchFamily="34" charset="0"/>
                <a:ea typeface="ＭＳ Ｐゴシック" pitchFamily="34" charset="-128"/>
              </a:defRPr>
            </a:lvl3pPr>
            <a:lvl4pPr marL="1600200" indent="-228600" eaLnBrk="0" hangingPunct="0">
              <a:defRPr sz="2400">
                <a:solidFill>
                  <a:schemeClr val="tx1"/>
                </a:solidFill>
                <a:latin typeface="Calibri" pitchFamily="34" charset="0"/>
                <a:ea typeface="ＭＳ Ｐゴシック" pitchFamily="34" charset="-128"/>
              </a:defRPr>
            </a:lvl4pPr>
            <a:lvl5pPr marL="2057400" indent="-228600" eaLnBrk="0" hangingPunct="0">
              <a:defRPr sz="2400">
                <a:solidFill>
                  <a:schemeClr val="tx1"/>
                </a:solidFill>
                <a:latin typeface="Calibri"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Calibri"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Calibri"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Calibri"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Calibri" pitchFamily="34" charset="0"/>
                <a:ea typeface="ＭＳ Ｐゴシック" pitchFamily="34" charset="-128"/>
              </a:defRPr>
            </a:lvl9pPr>
          </a:lstStyle>
          <a:p>
            <a:pPr eaLnBrk="1" hangingPunct="1"/>
            <a:fld id="{DB6032D4-64BB-45B4-9FBB-D3F91CB97408}" type="slidenum">
              <a:rPr lang="en-US" altLang="nl-NL" sz="1200">
                <a:latin typeface="Arial" charset="0"/>
              </a:rPr>
              <a:pPr eaLnBrk="1" hangingPunct="1"/>
              <a:t>0</a:t>
            </a:fld>
            <a:endParaRPr lang="en-US" altLang="nl-NL" sz="1200">
              <a:latin typeface="Arial" charset="0"/>
            </a:endParaRPr>
          </a:p>
        </p:txBody>
      </p:sp>
      <p:sp>
        <p:nvSpPr>
          <p:cNvPr id="50178" name="Rectangle 2"/>
          <p:cNvSpPr>
            <a:spLocks noGrp="1" noRot="1" noChangeAspect="1" noChangeArrowheads="1" noTextEdit="1"/>
          </p:cNvSpPr>
          <p:nvPr>
            <p:ph type="sldImg"/>
          </p:nvPr>
        </p:nvSpPr>
        <p:spPr>
          <a:xfrm>
            <a:off x="917575" y="744538"/>
            <a:ext cx="4962525" cy="3722687"/>
          </a:xfrm>
          <a:ln/>
          <a:extLst>
            <a:ext uri="{FAA26D3D-D897-4be2-8F04-BA451C77F1D7}">
              <ma14:placeholderFlag xmlns:ma14="http://schemas.microsoft.com/office/mac/drawingml/2011/main" xmlns="" val="1"/>
            </a:ext>
          </a:extLst>
        </p:spPr>
      </p:sp>
      <p:sp>
        <p:nvSpPr>
          <p:cNvPr id="50179" name="Rectangle 3"/>
          <p:cNvSpPr>
            <a:spLocks noGrp="1" noChangeArrowheads="1"/>
          </p:cNvSpPr>
          <p:nvPr>
            <p:ph type="body" idx="1"/>
          </p:nvPr>
        </p:nvSpPr>
        <p:spPr/>
        <p:txBody>
          <a:bodyPr/>
          <a:lstStyle/>
          <a:p>
            <a:pPr eaLnBrk="1" hangingPunct="1">
              <a:defRPr/>
            </a:pPr>
            <a:r>
              <a:rPr lang="nl-NL" dirty="0" smtClean="0">
                <a:cs typeface="+mn-cs"/>
              </a:rPr>
              <a:t>[Onszelf voorstellen]</a:t>
            </a:r>
          </a:p>
        </p:txBody>
      </p:sp>
    </p:spTree>
    <p:extLst>
      <p:ext uri="{BB962C8B-B14F-4D97-AF65-F5344CB8AC3E}">
        <p14:creationId xmlns:p14="http://schemas.microsoft.com/office/powerpoint/2010/main" val="5474946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7"/>
          <p:cNvSpPr>
            <a:spLocks noGrp="1" noChangeArrowheads="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773BEF22-074C-914A-8A17-85D34C155745}" type="slidenum">
              <a:rPr lang="en-US" sz="1200">
                <a:latin typeface="Calibri" charset="0"/>
              </a:rPr>
              <a:pPr eaLnBrk="1" hangingPunct="1"/>
              <a:t>2</a:t>
            </a:fld>
            <a:endParaRPr lang="en-US" sz="1200">
              <a:latin typeface="Calibri" charset="0"/>
            </a:endParaRPr>
          </a:p>
        </p:txBody>
      </p:sp>
      <p:sp>
        <p:nvSpPr>
          <p:cNvPr id="10242"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10243" name="Rectangle 3"/>
          <p:cNvSpPr>
            <a:spLocks noGrp="1" noChangeArrowheads="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a:latin typeface="Calibri" charset="0"/>
              <a:ea typeface="ＭＳ Ｐゴシック" charset="0"/>
              <a:cs typeface="ＭＳ Ｐゴシック" charset="0"/>
            </a:endParaRPr>
          </a:p>
        </p:txBody>
      </p:sp>
    </p:spTree>
    <p:extLst>
      <p:ext uri="{BB962C8B-B14F-4D97-AF65-F5344CB8AC3E}">
        <p14:creationId xmlns:p14="http://schemas.microsoft.com/office/powerpoint/2010/main" val="1556769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7"/>
          <p:cNvSpPr>
            <a:spLocks noGrp="1" noChangeArrowheads="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89003FCB-2233-E047-B228-AB8FAD57356A}" type="slidenum">
              <a:rPr lang="en-US" sz="1200">
                <a:latin typeface="Calibri" charset="0"/>
              </a:rPr>
              <a:pPr eaLnBrk="1" hangingPunct="1"/>
              <a:t>4</a:t>
            </a:fld>
            <a:endParaRPr lang="en-US" sz="1200">
              <a:latin typeface="Calibri" charset="0"/>
            </a:endParaRPr>
          </a:p>
        </p:txBody>
      </p:sp>
      <p:sp>
        <p:nvSpPr>
          <p:cNvPr id="1331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13315" name="Rectangle 3"/>
          <p:cNvSpPr>
            <a:spLocks noGrp="1" noChangeArrowheads="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a:latin typeface="Calibri" charset="0"/>
              <a:ea typeface="ＭＳ Ｐゴシック" charset="0"/>
              <a:cs typeface="ＭＳ Ｐゴシック" charset="0"/>
            </a:endParaRPr>
          </a:p>
        </p:txBody>
      </p:sp>
    </p:spTree>
    <p:extLst>
      <p:ext uri="{BB962C8B-B14F-4D97-AF65-F5344CB8AC3E}">
        <p14:creationId xmlns:p14="http://schemas.microsoft.com/office/powerpoint/2010/main" val="21979892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7"/>
          <p:cNvSpPr>
            <a:spLocks noGrp="1" noChangeArrowheads="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D1E8850B-FE46-C848-AE8F-F3F8174153AA}" type="slidenum">
              <a:rPr lang="en-US" sz="1200">
                <a:latin typeface="Calibri" charset="0"/>
              </a:rPr>
              <a:pPr eaLnBrk="1" hangingPunct="1"/>
              <a:t>7</a:t>
            </a:fld>
            <a:endParaRPr lang="en-US" sz="1200">
              <a:latin typeface="Calibri" charset="0"/>
            </a:endParaRPr>
          </a:p>
        </p:txBody>
      </p:sp>
      <p:sp>
        <p:nvSpPr>
          <p:cNvPr id="1433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14339" name="Rectangle 3"/>
          <p:cNvSpPr>
            <a:spLocks noGrp="1" noChangeArrowheads="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a:latin typeface="Calibri" charset="0"/>
              <a:ea typeface="ＭＳ Ｐゴシック" charset="0"/>
              <a:cs typeface="ＭＳ Ｐゴシック" charset="0"/>
            </a:endParaRPr>
          </a:p>
        </p:txBody>
      </p:sp>
    </p:spTree>
    <p:extLst>
      <p:ext uri="{BB962C8B-B14F-4D97-AF65-F5344CB8AC3E}">
        <p14:creationId xmlns:p14="http://schemas.microsoft.com/office/powerpoint/2010/main" val="1214027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7"/>
          <p:cNvSpPr>
            <a:spLocks noGrp="1" noChangeArrowheads="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03432005-F8F9-FF44-8907-C1CBA9552F99}" type="slidenum">
              <a:rPr lang="en-US" sz="1200">
                <a:latin typeface="Calibri" charset="0"/>
              </a:rPr>
              <a:pPr eaLnBrk="1" hangingPunct="1"/>
              <a:t>8</a:t>
            </a:fld>
            <a:endParaRPr lang="en-US" sz="1200">
              <a:latin typeface="Calibri" charset="0"/>
            </a:endParaRPr>
          </a:p>
        </p:txBody>
      </p:sp>
      <p:sp>
        <p:nvSpPr>
          <p:cNvPr id="12290"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12291" name="Rectangle 3"/>
          <p:cNvSpPr>
            <a:spLocks noGrp="1" noChangeArrowheads="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a:latin typeface="Calibri" charset="0"/>
              <a:ea typeface="ＭＳ Ｐゴシック" charset="0"/>
              <a:cs typeface="ＭＳ Ｐゴシック" charset="0"/>
            </a:endParaRPr>
          </a:p>
        </p:txBody>
      </p:sp>
    </p:spTree>
    <p:extLst>
      <p:ext uri="{BB962C8B-B14F-4D97-AF65-F5344CB8AC3E}">
        <p14:creationId xmlns:p14="http://schemas.microsoft.com/office/powerpoint/2010/main" val="3708274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l-NL"/>
          </a:p>
        </p:txBody>
      </p:sp>
      <p:sp>
        <p:nvSpPr>
          <p:cNvPr id="4" name="Slide Number Placeholder 3"/>
          <p:cNvSpPr>
            <a:spLocks noGrp="1"/>
          </p:cNvSpPr>
          <p:nvPr>
            <p:ph type="sldNum" sz="quarter" idx="10"/>
          </p:nvPr>
        </p:nvSpPr>
        <p:spPr/>
        <p:txBody>
          <a:bodyPr/>
          <a:lstStyle/>
          <a:p>
            <a:fld id="{25CA19B4-3A96-4A65-85BC-00AC2E095AED}" type="slidenum">
              <a:rPr lang="nl-NL" smtClean="0"/>
              <a:t>9</a:t>
            </a:fld>
            <a:endParaRPr lang="nl-NL"/>
          </a:p>
        </p:txBody>
      </p:sp>
    </p:spTree>
    <p:extLst>
      <p:ext uri="{BB962C8B-B14F-4D97-AF65-F5344CB8AC3E}">
        <p14:creationId xmlns:p14="http://schemas.microsoft.com/office/powerpoint/2010/main" val="92457747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5122" name="Picture 2"/>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0" y="1588"/>
            <a:ext cx="9144000" cy="6858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 name="Title 1"/>
          <p:cNvSpPr>
            <a:spLocks noGrp="1"/>
          </p:cNvSpPr>
          <p:nvPr>
            <p:ph type="ctrTitle"/>
          </p:nvPr>
        </p:nvSpPr>
        <p:spPr>
          <a:xfrm>
            <a:off x="457200" y="1988840"/>
            <a:ext cx="7772400" cy="1280160"/>
          </a:xfrm>
        </p:spPr>
        <p:txBody>
          <a:bodyPr/>
          <a:lstStyle>
            <a:lvl1pPr algn="l">
              <a:defRPr b="1">
                <a:solidFill>
                  <a:schemeClr val="bg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457200" y="3552999"/>
            <a:ext cx="6400800" cy="1752600"/>
          </a:xfrm>
        </p:spPr>
        <p:txBody>
          <a:bodyPr>
            <a:normAutofit/>
          </a:bodyPr>
          <a:lstStyle>
            <a:lvl1pPr marL="0" indent="0" algn="l">
              <a:spcBef>
                <a:spcPts val="600"/>
              </a:spcBef>
              <a:buNone/>
              <a:defRPr sz="14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F045888D-9AB1-6B4D-8F49-EDCF20386FDE}"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045888D-9AB1-6B4D-8F49-EDCF20386FDE}"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No Logo)">
    <p:bg>
      <p:bgPr>
        <a:solidFill>
          <a:schemeClr val="bg1"/>
        </a:solid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045888D-9AB1-6B4D-8F49-EDCF20386FDE}" type="slidenum">
              <a:rPr lang="en-US" smtClean="0"/>
              <a:pPr/>
              <a:t>‹#›</a:t>
            </a:fld>
            <a:endParaRPr lang="en-US"/>
          </a:p>
        </p:txBody>
      </p:sp>
    </p:spTree>
    <p:extLst>
      <p:ext uri="{BB962C8B-B14F-4D97-AF65-F5344CB8AC3E}">
        <p14:creationId xmlns:p14="http://schemas.microsoft.com/office/powerpoint/2010/main" val="20304272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F045888D-9AB1-6B4D-8F49-EDCF20386FDE}"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F045888D-9AB1-6B4D-8F49-EDCF20386FDE}"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01752"/>
            <a:ext cx="8229600" cy="1097280"/>
          </a:xfr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457200" y="1484784"/>
            <a:ext cx="8229600" cy="4536505"/>
          </a:xfrm>
        </p:spPr>
        <p:txBody>
          <a:bodyPr/>
          <a:lstStyle>
            <a:lvl1pPr>
              <a:spcBef>
                <a:spcPts val="1400"/>
              </a:spcBef>
              <a:spcAft>
                <a:spcPts val="0"/>
              </a:spcAft>
              <a:defRPr/>
            </a:lvl1pPr>
            <a:lvl2pPr>
              <a:defRPr sz="1800"/>
            </a:lvl2pPr>
            <a:lvl3pPr>
              <a:defRPr sz="1600"/>
            </a:lvl3pPr>
            <a:lvl4pPr>
              <a:defRPr sz="1400"/>
            </a:lvl4pPr>
            <a:lvl5pPr>
              <a:defRPr sz="12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p:txBody>
          <a:bodyPr/>
          <a:lstStyle/>
          <a:p>
            <a:fld id="{F045888D-9AB1-6B4D-8F49-EDCF20386FDE}"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No Logo)">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a:spcBef>
                <a:spcPts val="1400"/>
              </a:spcBef>
              <a:spcAft>
                <a:spcPts val="0"/>
              </a:spcAft>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p:txBody>
          <a:bodyPr/>
          <a:lstStyle/>
          <a:p>
            <a:fld id="{F045888D-9AB1-6B4D-8F49-EDCF20386FDE}" type="slidenum">
              <a:rPr lang="en-US" smtClean="0"/>
              <a:pPr/>
              <a:t>‹#›</a:t>
            </a:fld>
            <a:endParaRPr lang="en-US" dirty="0"/>
          </a:p>
        </p:txBody>
      </p:sp>
    </p:spTree>
    <p:extLst>
      <p:ext uri="{BB962C8B-B14F-4D97-AF65-F5344CB8AC3E}">
        <p14:creationId xmlns:p14="http://schemas.microsoft.com/office/powerpoint/2010/main" val="11038007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6146" name="Picture 2"/>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0" y="1588"/>
            <a:ext cx="9144000" cy="6858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 name="Title 1"/>
          <p:cNvSpPr>
            <a:spLocks noGrp="1"/>
          </p:cNvSpPr>
          <p:nvPr>
            <p:ph type="title"/>
          </p:nvPr>
        </p:nvSpPr>
        <p:spPr>
          <a:xfrm>
            <a:off x="429768" y="926224"/>
            <a:ext cx="3494160" cy="2718800"/>
          </a:xfrm>
        </p:spPr>
        <p:txBody>
          <a:bodyPr anchor="t">
            <a:normAutofit/>
          </a:bodyPr>
          <a:lstStyle>
            <a:lvl1pPr algn="l">
              <a:defRPr sz="3200" b="1" cap="none" baseline="0">
                <a:solidFill>
                  <a:schemeClr val="bg1"/>
                </a:solidFill>
              </a:defRPr>
            </a:lvl1pPr>
          </a:lstStyle>
          <a:p>
            <a:r>
              <a:rPr lang="en-US" smtClean="0"/>
              <a:t>Click to edit Master title style</a:t>
            </a:r>
            <a:endParaRPr lang="en-US"/>
          </a:p>
        </p:txBody>
      </p:sp>
      <p:sp>
        <p:nvSpPr>
          <p:cNvPr id="3" name="Text Placeholder 2"/>
          <p:cNvSpPr>
            <a:spLocks noGrp="1"/>
          </p:cNvSpPr>
          <p:nvPr>
            <p:ph type="body" idx="1"/>
          </p:nvPr>
        </p:nvSpPr>
        <p:spPr>
          <a:xfrm>
            <a:off x="429768" y="612648"/>
            <a:ext cx="3494160" cy="310896"/>
          </a:xfrm>
        </p:spPr>
        <p:txBody>
          <a:bodyPr anchor="b">
            <a:noAutofit/>
          </a:bodyPr>
          <a:lstStyle>
            <a:lvl1pPr marL="0" indent="0">
              <a:buNone/>
              <a:defRPr sz="14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F045888D-9AB1-6B4D-8F49-EDCF20386FDE}"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2"/>
          </p:nvPr>
        </p:nvSpPr>
        <p:spPr/>
        <p:txBody>
          <a:bodyPr/>
          <a:lstStyle/>
          <a:p>
            <a:fld id="{F045888D-9AB1-6B4D-8F49-EDCF20386FDE}"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8"/>
          <p:cNvSpPr>
            <a:spLocks noGrp="1"/>
          </p:cNvSpPr>
          <p:nvPr>
            <p:ph type="sldNum" sz="quarter" idx="12"/>
          </p:nvPr>
        </p:nvSpPr>
        <p:spPr/>
        <p:txBody>
          <a:bodyPr/>
          <a:lstStyle/>
          <a:p>
            <a:fld id="{F045888D-9AB1-6B4D-8F49-EDCF20386FDE}"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p>
            <a:fld id="{F045888D-9AB1-6B4D-8F49-EDCF20386FDE}"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No Logo)">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p>
            <a:fld id="{F045888D-9AB1-6B4D-8F49-EDCF20386FDE}" type="slidenum">
              <a:rPr lang="en-US" smtClean="0"/>
              <a:pPr/>
              <a:t>‹#›</a:t>
            </a:fld>
            <a:endParaRPr lang="en-US"/>
          </a:p>
        </p:txBody>
      </p:sp>
    </p:spTree>
    <p:extLst>
      <p:ext uri="{BB962C8B-B14F-4D97-AF65-F5344CB8AC3E}">
        <p14:creationId xmlns:p14="http://schemas.microsoft.com/office/powerpoint/2010/main" val="3171472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Middle)">
    <p:spTree>
      <p:nvGrpSpPr>
        <p:cNvPr id="1" name=""/>
        <p:cNvGrpSpPr/>
        <p:nvPr/>
      </p:nvGrpSpPr>
      <p:grpSpPr>
        <a:xfrm>
          <a:off x="0" y="0"/>
          <a:ext cx="0" cy="0"/>
          <a:chOff x="0" y="0"/>
          <a:chExt cx="0" cy="0"/>
        </a:xfrm>
      </p:grpSpPr>
      <p:sp>
        <p:nvSpPr>
          <p:cNvPr id="2" name="Title 1"/>
          <p:cNvSpPr>
            <a:spLocks noGrp="1"/>
          </p:cNvSpPr>
          <p:nvPr>
            <p:ph type="title"/>
          </p:nvPr>
        </p:nvSpPr>
        <p:spPr>
          <a:xfrm>
            <a:off x="457200" y="2880360"/>
            <a:ext cx="8229600" cy="1097280"/>
          </a:xfrm>
        </p:spPr>
        <p:txBody>
          <a:bodyPr anchor="ctr"/>
          <a:lstStyle>
            <a:lvl1pPr algn="ctr">
              <a:defRPr/>
            </a:lvl1pPr>
          </a:lstStyle>
          <a:p>
            <a:r>
              <a:rPr lang="en-US" dirty="0" smtClean="0"/>
              <a:t>Click to edit Master title style</a:t>
            </a:r>
            <a:endParaRPr lang="en-US" dirty="0"/>
          </a:p>
        </p:txBody>
      </p:sp>
      <p:sp>
        <p:nvSpPr>
          <p:cNvPr id="5" name="Slide Number Placeholder 4"/>
          <p:cNvSpPr>
            <a:spLocks noGrp="1"/>
          </p:cNvSpPr>
          <p:nvPr>
            <p:ph type="sldNum" sz="quarter" idx="12"/>
          </p:nvPr>
        </p:nvSpPr>
        <p:spPr/>
        <p:txBody>
          <a:bodyPr/>
          <a:lstStyle/>
          <a:p>
            <a:fld id="{F045888D-9AB1-6B4D-8F49-EDCF20386FDE}" type="slidenum">
              <a:rPr lang="en-US" smtClean="0"/>
              <a:pPr/>
              <a:t>‹#›</a:t>
            </a:fld>
            <a:endParaRPr lang="en-US"/>
          </a:p>
        </p:txBody>
      </p:sp>
    </p:spTree>
    <p:extLst>
      <p:ext uri="{BB962C8B-B14F-4D97-AF65-F5344CB8AC3E}">
        <p14:creationId xmlns:p14="http://schemas.microsoft.com/office/powerpoint/2010/main" val="3075288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04890">
                <a:alpha val="50000"/>
                <a:lumMod val="75000"/>
                <a:lumOff val="25000"/>
              </a:srgbClr>
            </a:gs>
            <a:gs pos="100000">
              <a:srgbClr val="004890"/>
            </a:gs>
          </a:gsLst>
          <a:path path="circle">
            <a:fillToRect l="100000" b="100000"/>
          </a:path>
          <a:tileRect t="-100000" r="-100000"/>
        </a:gradFill>
        <a:effectLst/>
      </p:bgPr>
    </p:bg>
    <p:spTree>
      <p:nvGrpSpPr>
        <p:cNvPr id="1" name=""/>
        <p:cNvGrpSpPr/>
        <p:nvPr/>
      </p:nvGrpSpPr>
      <p:grpSpPr>
        <a:xfrm>
          <a:off x="0" y="0"/>
          <a:ext cx="0" cy="0"/>
          <a:chOff x="0" y="0"/>
          <a:chExt cx="0" cy="0"/>
        </a:xfrm>
      </p:grpSpPr>
      <p:pic>
        <p:nvPicPr>
          <p:cNvPr id="1027" name="Picture 3"/>
          <p:cNvPicPr>
            <a:picLocks noChangeAspect="1" noChangeArrowheads="1"/>
          </p:cNvPicPr>
          <p:nvPr userDrawn="1"/>
        </p:nvPicPr>
        <p:blipFill>
          <a:blip r:embed="rId15" cstate="email">
            <a:extLst>
              <a:ext uri="{28A0092B-C50C-407E-A947-70E740481C1C}">
                <a14:useLocalDpi xmlns:a14="http://schemas.microsoft.com/office/drawing/2010/main"/>
              </a:ext>
            </a:extLst>
          </a:blip>
          <a:srcRect/>
          <a:stretch>
            <a:fillRect/>
          </a:stretch>
        </p:blipFill>
        <p:spPr bwMode="auto">
          <a:xfrm>
            <a:off x="0" y="1588"/>
            <a:ext cx="9144000" cy="6858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 name="Title Placeholder 1"/>
          <p:cNvSpPr>
            <a:spLocks noGrp="1"/>
          </p:cNvSpPr>
          <p:nvPr>
            <p:ph type="title"/>
          </p:nvPr>
        </p:nvSpPr>
        <p:spPr>
          <a:xfrm>
            <a:off x="457200" y="301752"/>
            <a:ext cx="8229600" cy="1097280"/>
          </a:xfrm>
          <a:prstGeom prst="rect">
            <a:avLst/>
          </a:prstGeom>
        </p:spPr>
        <p:txBody>
          <a:bodyPr vert="horz" lIns="91440" tIns="45720" rIns="91440" bIns="45720" rtlCol="0" anchor="t">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484784"/>
            <a:ext cx="8229600" cy="4536505"/>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a:off x="7968959" y="6099048"/>
            <a:ext cx="721280" cy="365760"/>
          </a:xfrm>
          <a:prstGeom prst="rect">
            <a:avLst/>
          </a:prstGeom>
        </p:spPr>
        <p:txBody>
          <a:bodyPr vert="horz" lIns="0" tIns="0" rIns="0" bIns="0" rtlCol="0" anchor="b"/>
          <a:lstStyle>
            <a:lvl1pPr algn="r">
              <a:defRPr sz="1200">
                <a:solidFill>
                  <a:srgbClr val="004890"/>
                </a:solidFill>
              </a:defRPr>
            </a:lvl1pPr>
          </a:lstStyle>
          <a:p>
            <a:fld id="{F045888D-9AB1-6B4D-8F49-EDCF20386FDE}"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8" r:id="rId3"/>
    <p:sldLayoutId id="2147483651" r:id="rId4"/>
    <p:sldLayoutId id="2147483652" r:id="rId5"/>
    <p:sldLayoutId id="2147483653" r:id="rId6"/>
    <p:sldLayoutId id="2147483654" r:id="rId7"/>
    <p:sldLayoutId id="2147483659" r:id="rId8"/>
    <p:sldLayoutId id="2147483661" r:id="rId9"/>
    <p:sldLayoutId id="2147483655" r:id="rId10"/>
    <p:sldLayoutId id="2147483660" r:id="rId11"/>
    <p:sldLayoutId id="2147483656" r:id="rId12"/>
    <p:sldLayoutId id="2147483657" r:id="rId13"/>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hdr="0" ftr="0" dt="0"/>
  <p:txStyles>
    <p:titleStyle>
      <a:lvl1pPr algn="l" defTabSz="457200" rtl="0" eaLnBrk="1" latinLnBrk="0" hangingPunct="1">
        <a:spcBef>
          <a:spcPct val="0"/>
        </a:spcBef>
        <a:buNone/>
        <a:defRPr sz="3200" b="1" kern="1200">
          <a:solidFill>
            <a:srgbClr val="004890"/>
          </a:solidFill>
          <a:latin typeface="+mj-lt"/>
          <a:ea typeface="+mj-ea"/>
          <a:cs typeface="+mj-cs"/>
        </a:defRPr>
      </a:lvl1pPr>
    </p:titleStyle>
    <p:bodyStyle>
      <a:lvl1pPr marL="342900" indent="-342900" algn="l" defTabSz="457200" rtl="0" eaLnBrk="1" latinLnBrk="0" hangingPunct="1">
        <a:spcBef>
          <a:spcPts val="1600"/>
        </a:spcBef>
        <a:buFont typeface="Arial"/>
        <a:buChar char="•"/>
        <a:defRPr sz="2400" kern="1200">
          <a:solidFill>
            <a:schemeClr val="tx1"/>
          </a:solidFill>
          <a:latin typeface="+mn-lt"/>
          <a:ea typeface="+mn-ea"/>
          <a:cs typeface="+mn-cs"/>
        </a:defRPr>
      </a:lvl1pPr>
      <a:lvl2pPr marL="742950" indent="-285750" algn="l" defTabSz="457200" rtl="0" eaLnBrk="1" latinLnBrk="0" hangingPunct="1">
        <a:spcBef>
          <a:spcPts val="600"/>
        </a:spcBef>
        <a:buFont typeface="Arial"/>
        <a:buChar char="–"/>
        <a:defRPr sz="1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16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14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12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1.bin"/><Relationship Id="rId7" Type="http://schemas.openxmlformats.org/officeDocument/2006/relationships/package" Target="../embeddings/Microsoft_Word_Document2.docx"/><Relationship Id="rId2" Type="http://schemas.openxmlformats.org/officeDocument/2006/relationships/slideLayout" Target="../slideLayouts/slideLayout10.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9.png"/><Relationship Id="rId4" Type="http://schemas.openxmlformats.org/officeDocument/2006/relationships/package" Target="../embeddings/Microsoft_Word_Document1.docx"/></Relationships>
</file>

<file path=ppt/slides/_rels/slide1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3"/>
          <p:cNvSpPr>
            <a:spLocks noGrp="1"/>
          </p:cNvSpPr>
          <p:nvPr>
            <p:ph type="subTitle" idx="1"/>
          </p:nvPr>
        </p:nvSpPr>
        <p:spPr>
          <a:xfrm>
            <a:off x="685800" y="3205057"/>
            <a:ext cx="6400800" cy="432048"/>
          </a:xfrm>
        </p:spPr>
        <p:txBody>
          <a:bodyPr>
            <a:normAutofit/>
          </a:bodyPr>
          <a:lstStyle/>
          <a:p>
            <a:r>
              <a:rPr lang="en-US" altLang="nl-NL" dirty="0" smtClean="0">
                <a:latin typeface="Calibri" pitchFamily="34" charset="0"/>
              </a:rPr>
              <a:t>LIDA 2014, 16-20  June 2014, Zadar, Croatia</a:t>
            </a:r>
          </a:p>
        </p:txBody>
      </p:sp>
      <p:sp>
        <p:nvSpPr>
          <p:cNvPr id="16386" name="Rectangle 4"/>
          <p:cNvSpPr>
            <a:spLocks/>
          </p:cNvSpPr>
          <p:nvPr/>
        </p:nvSpPr>
        <p:spPr bwMode="auto">
          <a:xfrm>
            <a:off x="609600" y="1583204"/>
            <a:ext cx="7010400" cy="6254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457200" eaLnBrk="0" hangingPunct="0">
              <a:defRPr sz="2400">
                <a:solidFill>
                  <a:schemeClr val="tx1"/>
                </a:solidFill>
                <a:latin typeface="Calibri" pitchFamily="34" charset="0"/>
                <a:ea typeface="ＭＳ Ｐゴシック" pitchFamily="34" charset="-128"/>
              </a:defRPr>
            </a:lvl1pPr>
            <a:lvl2pPr marL="742950" indent="-285750" defTabSz="457200" eaLnBrk="0" hangingPunct="0">
              <a:defRPr sz="2400">
                <a:solidFill>
                  <a:schemeClr val="tx1"/>
                </a:solidFill>
                <a:latin typeface="Calibri" pitchFamily="34" charset="0"/>
                <a:ea typeface="ＭＳ Ｐゴシック" pitchFamily="34" charset="-128"/>
              </a:defRPr>
            </a:lvl2pPr>
            <a:lvl3pPr marL="1143000" indent="-228600" defTabSz="457200" eaLnBrk="0" hangingPunct="0">
              <a:defRPr sz="2400">
                <a:solidFill>
                  <a:schemeClr val="tx1"/>
                </a:solidFill>
                <a:latin typeface="Calibri" pitchFamily="34" charset="0"/>
                <a:ea typeface="ＭＳ Ｐゴシック" pitchFamily="34" charset="-128"/>
              </a:defRPr>
            </a:lvl3pPr>
            <a:lvl4pPr marL="1600200" indent="-228600" defTabSz="457200" eaLnBrk="0" hangingPunct="0">
              <a:defRPr sz="2400">
                <a:solidFill>
                  <a:schemeClr val="tx1"/>
                </a:solidFill>
                <a:latin typeface="Calibri" pitchFamily="34" charset="0"/>
                <a:ea typeface="ＭＳ Ｐゴシック" pitchFamily="34" charset="-128"/>
              </a:defRPr>
            </a:lvl4pPr>
            <a:lvl5pPr marL="2057400" indent="-228600" defTabSz="457200" eaLnBrk="0" hangingPunct="0">
              <a:defRPr sz="2400">
                <a:solidFill>
                  <a:schemeClr val="tx1"/>
                </a:solidFill>
                <a:latin typeface="Calibri" pitchFamily="34" charset="0"/>
                <a:ea typeface="ＭＳ Ｐゴシック" pitchFamily="34" charset="-128"/>
              </a:defRPr>
            </a:lvl5pPr>
            <a:lvl6pPr marL="2514600" indent="-228600" defTabSz="457200" eaLnBrk="0" fontAlgn="base" hangingPunct="0">
              <a:spcBef>
                <a:spcPct val="0"/>
              </a:spcBef>
              <a:spcAft>
                <a:spcPct val="0"/>
              </a:spcAft>
              <a:defRPr sz="2400">
                <a:solidFill>
                  <a:schemeClr val="tx1"/>
                </a:solidFill>
                <a:latin typeface="Calibri" pitchFamily="34" charset="0"/>
                <a:ea typeface="ＭＳ Ｐゴシック" pitchFamily="34" charset="-128"/>
              </a:defRPr>
            </a:lvl6pPr>
            <a:lvl7pPr marL="2971800" indent="-228600" defTabSz="457200" eaLnBrk="0" fontAlgn="base" hangingPunct="0">
              <a:spcBef>
                <a:spcPct val="0"/>
              </a:spcBef>
              <a:spcAft>
                <a:spcPct val="0"/>
              </a:spcAft>
              <a:defRPr sz="2400">
                <a:solidFill>
                  <a:schemeClr val="tx1"/>
                </a:solidFill>
                <a:latin typeface="Calibri" pitchFamily="34" charset="0"/>
                <a:ea typeface="ＭＳ Ｐゴシック" pitchFamily="34" charset="-128"/>
              </a:defRPr>
            </a:lvl7pPr>
            <a:lvl8pPr marL="3429000" indent="-228600" defTabSz="457200" eaLnBrk="0" fontAlgn="base" hangingPunct="0">
              <a:spcBef>
                <a:spcPct val="0"/>
              </a:spcBef>
              <a:spcAft>
                <a:spcPct val="0"/>
              </a:spcAft>
              <a:defRPr sz="2400">
                <a:solidFill>
                  <a:schemeClr val="tx1"/>
                </a:solidFill>
                <a:latin typeface="Calibri" pitchFamily="34" charset="0"/>
                <a:ea typeface="ＭＳ Ｐゴシック" pitchFamily="34" charset="-128"/>
              </a:defRPr>
            </a:lvl8pPr>
            <a:lvl9pPr marL="3886200" indent="-228600" defTabSz="457200" eaLnBrk="0" fontAlgn="base" hangingPunct="0">
              <a:spcBef>
                <a:spcPct val="0"/>
              </a:spcBef>
              <a:spcAft>
                <a:spcPct val="0"/>
              </a:spcAft>
              <a:defRPr sz="2400">
                <a:solidFill>
                  <a:schemeClr val="tx1"/>
                </a:solidFill>
                <a:latin typeface="Calibri" pitchFamily="34" charset="0"/>
                <a:ea typeface="ＭＳ Ｐゴシック" pitchFamily="34" charset="-128"/>
              </a:defRPr>
            </a:lvl9pPr>
          </a:lstStyle>
          <a:p>
            <a:pPr>
              <a:spcBef>
                <a:spcPct val="40000"/>
              </a:spcBef>
              <a:spcAft>
                <a:spcPct val="10000"/>
              </a:spcAft>
              <a:buFont typeface="Arial" charset="0"/>
              <a:buNone/>
            </a:pPr>
            <a:endParaRPr lang="nl-NL" altLang="nl-NL">
              <a:solidFill>
                <a:srgbClr val="0E3178"/>
              </a:solidFill>
            </a:endParaRPr>
          </a:p>
        </p:txBody>
      </p:sp>
      <p:sp>
        <p:nvSpPr>
          <p:cNvPr id="16387" name="Rectangle 5"/>
          <p:cNvSpPr>
            <a:spLocks noGrp="1"/>
          </p:cNvSpPr>
          <p:nvPr>
            <p:ph type="ctrTitle"/>
          </p:nvPr>
        </p:nvSpPr>
        <p:spPr>
          <a:xfrm>
            <a:off x="685800" y="1905000"/>
            <a:ext cx="7342584" cy="875928"/>
          </a:xfrm>
        </p:spPr>
        <p:txBody>
          <a:bodyPr>
            <a:normAutofit fontScale="90000"/>
          </a:bodyPr>
          <a:lstStyle/>
          <a:p>
            <a:r>
              <a:rPr lang="en-US" altLang="nl-NL" dirty="0" err="1">
                <a:latin typeface="Calibri" pitchFamily="34" charset="0"/>
              </a:rPr>
              <a:t>The metrics acumen: supporting individual researchers in assessment</a:t>
            </a:r>
            <a:endParaRPr lang="en-US" altLang="nl-NL" dirty="0" smtClean="0">
              <a:latin typeface="Calibri" pitchFamily="34" charset="0"/>
            </a:endParaRPr>
          </a:p>
        </p:txBody>
      </p:sp>
      <p:sp>
        <p:nvSpPr>
          <p:cNvPr id="5" name="Rectangle 3"/>
          <p:cNvSpPr txBox="1">
            <a:spLocks/>
          </p:cNvSpPr>
          <p:nvPr/>
        </p:nvSpPr>
        <p:spPr>
          <a:xfrm>
            <a:off x="778383" y="4797152"/>
            <a:ext cx="6400800" cy="792088"/>
          </a:xfrm>
          <a:prstGeom prst="rect">
            <a:avLst/>
          </a:prstGeom>
        </p:spPr>
        <p:txBody>
          <a:bodyPr vert="horz" lIns="91440" tIns="45720" rIns="91440" bIns="45720" rtlCol="0">
            <a:normAutofit/>
          </a:bodyPr>
          <a:lstStyle>
            <a:lvl1pPr marL="0" indent="0" algn="l" defTabSz="457200" rtl="0" eaLnBrk="1" latinLnBrk="0" hangingPunct="1">
              <a:spcBef>
                <a:spcPts val="600"/>
              </a:spcBef>
              <a:buFont typeface="Arial"/>
              <a:buNone/>
              <a:defRPr sz="1400" kern="1200">
                <a:solidFill>
                  <a:schemeClr val="bg1"/>
                </a:solidFill>
                <a:latin typeface="+mn-lt"/>
                <a:ea typeface="+mn-ea"/>
                <a:cs typeface="+mn-cs"/>
              </a:defRPr>
            </a:lvl1pPr>
            <a:lvl2pPr marL="457200" indent="0" algn="ctr" defTabSz="457200" rtl="0" eaLnBrk="1" latinLnBrk="0" hangingPunct="1">
              <a:spcBef>
                <a:spcPts val="600"/>
              </a:spcBef>
              <a:buFont typeface="Arial"/>
              <a:buNone/>
              <a:defRPr sz="1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16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14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12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endParaRPr lang="en-US" altLang="nl-NL" dirty="0" smtClean="0">
              <a:latin typeface="Calibri" pitchFamily="34" charset="0"/>
            </a:endParaRPr>
          </a:p>
          <a:p>
            <a:r>
              <a:rPr lang="en-US" altLang="nl-NL" dirty="0" smtClean="0">
                <a:latin typeface="Calibri" pitchFamily="34" charset="0"/>
              </a:rPr>
              <a:t>Paul Wouters, Centre for Science and Technology Studies (CWTS)</a:t>
            </a:r>
          </a:p>
        </p:txBody>
      </p:sp>
    </p:spTree>
    <p:extLst>
      <p:ext uri="{BB962C8B-B14F-4D97-AF65-F5344CB8AC3E}">
        <p14:creationId xmlns:p14="http://schemas.microsoft.com/office/powerpoint/2010/main" val="37318163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51520" y="923544"/>
            <a:ext cx="3494160" cy="2718800"/>
          </a:xfrm>
        </p:spPr>
        <p:txBody>
          <a:bodyPr>
            <a:normAutofit/>
          </a:bodyPr>
          <a:lstStyle/>
          <a:p>
            <a:r>
              <a:rPr lang="en-US" sz="2800" dirty="0" smtClean="0"/>
              <a:t>The ACUMEN project</a:t>
            </a:r>
            <a:br>
              <a:rPr lang="en-US" sz="2800" dirty="0" smtClean="0"/>
            </a:br>
            <a:r>
              <a:rPr lang="en-US" sz="2800" dirty="0"/>
              <a:t/>
            </a:r>
            <a:br>
              <a:rPr lang="en-US" sz="2800" dirty="0"/>
            </a:br>
            <a:r>
              <a:rPr lang="en-US" sz="2400" dirty="0"/>
              <a:t>with Mike Thelwall and Judit Bar-Ilan</a:t>
            </a:r>
            <a:endParaRPr lang="nl-NL" sz="2400" dirty="0"/>
          </a:p>
        </p:txBody>
      </p:sp>
      <p:sp>
        <p:nvSpPr>
          <p:cNvPr id="4" name="Slide Number Placeholder 3"/>
          <p:cNvSpPr>
            <a:spLocks noGrp="1"/>
          </p:cNvSpPr>
          <p:nvPr>
            <p:ph type="sldNum" sz="quarter" idx="12"/>
          </p:nvPr>
        </p:nvSpPr>
        <p:spPr/>
        <p:txBody>
          <a:bodyPr/>
          <a:lstStyle/>
          <a:p>
            <a:fld id="{F045888D-9AB1-6B4D-8F49-EDCF20386FDE}" type="slidenum">
              <a:rPr lang="en-US" smtClean="0"/>
              <a:pPr/>
              <a:t>9</a:t>
            </a:fld>
            <a:endParaRPr lang="en-US" dirty="0"/>
          </a:p>
        </p:txBody>
      </p:sp>
    </p:spTree>
    <p:extLst>
      <p:ext uri="{BB962C8B-B14F-4D97-AF65-F5344CB8AC3E}">
        <p14:creationId xmlns:p14="http://schemas.microsoft.com/office/powerpoint/2010/main" val="32029495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AutoShape 1"/>
          <p:cNvSpPr>
            <a:spLocks/>
          </p:cNvSpPr>
          <p:nvPr/>
        </p:nvSpPr>
        <p:spPr bwMode="auto">
          <a:xfrm>
            <a:off x="-2382" y="354807"/>
            <a:ext cx="9148763" cy="89296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solidFill>
            <a:srgbClr val="E2E2E2"/>
          </a:solid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defTabSz="344710">
              <a:defRPr/>
            </a:pPr>
            <a:endParaRPr lang="en-US" sz="2400">
              <a:solidFill>
                <a:srgbClr val="1D3EE2"/>
              </a:solidFill>
              <a:latin typeface="Gill Sans" charset="0"/>
              <a:cs typeface="Gill Sans" charset="0"/>
              <a:sym typeface="Gill Sans" charset="0"/>
            </a:endParaRPr>
          </a:p>
        </p:txBody>
      </p:sp>
      <p:sp>
        <p:nvSpPr>
          <p:cNvPr id="5122" name="AutoShape 2"/>
          <p:cNvSpPr>
            <a:spLocks/>
          </p:cNvSpPr>
          <p:nvPr/>
        </p:nvSpPr>
        <p:spPr bwMode="auto">
          <a:xfrm>
            <a:off x="1515666" y="1607344"/>
            <a:ext cx="6409134" cy="200025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defTabSz="0">
              <a:tabLst>
                <a:tab pos="538734" algn="l"/>
              </a:tabLst>
              <a:defRPr/>
            </a:pPr>
            <a:r>
              <a:rPr lang="en-US" i="1">
                <a:solidFill>
                  <a:srgbClr val="717171"/>
                </a:solidFill>
                <a:latin typeface="TheMix" charset="0"/>
                <a:cs typeface="TheMix" charset="0"/>
                <a:sym typeface="TheMix" charset="0"/>
              </a:rPr>
              <a:t>Academic Careers Understood through Measurements and Norms</a:t>
            </a:r>
          </a:p>
          <a:p>
            <a:pPr defTabSz="0">
              <a:tabLst>
                <a:tab pos="538734" algn="l"/>
              </a:tabLst>
              <a:defRPr/>
            </a:pPr>
            <a:endParaRPr lang="en-US">
              <a:solidFill>
                <a:srgbClr val="717171"/>
              </a:solidFill>
              <a:latin typeface="TheMix" charset="0"/>
              <a:cs typeface="TheMix" charset="0"/>
              <a:sym typeface="TheMix" charset="0"/>
            </a:endParaRPr>
          </a:p>
          <a:p>
            <a:pPr defTabSz="0">
              <a:tabLst>
                <a:tab pos="538734" algn="l"/>
              </a:tabLst>
              <a:defRPr/>
            </a:pPr>
            <a:r>
              <a:rPr lang="en-US" sz="1300">
                <a:solidFill>
                  <a:srgbClr val="717171"/>
                </a:solidFill>
                <a:latin typeface="TheMix" charset="0"/>
                <a:cs typeface="TheMix" charset="0"/>
                <a:sym typeface="TheMix" charset="0"/>
              </a:rPr>
              <a:t>European 7th Framework collaborative project</a:t>
            </a:r>
          </a:p>
          <a:p>
            <a:pPr defTabSz="0">
              <a:tabLst>
                <a:tab pos="538734" algn="l"/>
              </a:tabLst>
              <a:defRPr/>
            </a:pPr>
            <a:r>
              <a:rPr lang="en-US" sz="1300">
                <a:solidFill>
                  <a:srgbClr val="717171"/>
                </a:solidFill>
                <a:latin typeface="TheMix" charset="0"/>
                <a:cs typeface="TheMix" charset="0"/>
                <a:sym typeface="TheMix" charset="0"/>
              </a:rPr>
              <a:t>Capacities, Science in Society 2010</a:t>
            </a:r>
          </a:p>
          <a:p>
            <a:pPr defTabSz="0">
              <a:tabLst>
                <a:tab pos="538734" algn="l"/>
              </a:tabLst>
              <a:defRPr/>
            </a:pPr>
            <a:r>
              <a:rPr lang="en-US" sz="1300">
                <a:solidFill>
                  <a:srgbClr val="717171"/>
                </a:solidFill>
                <a:latin typeface="TheMix" charset="0"/>
                <a:cs typeface="TheMix" charset="0"/>
                <a:sym typeface="TheMix" charset="0"/>
              </a:rPr>
              <a:t>Grant Agreement: 266632</a:t>
            </a:r>
          </a:p>
          <a:p>
            <a:pPr defTabSz="0">
              <a:tabLst>
                <a:tab pos="538734" algn="l"/>
              </a:tabLst>
              <a:defRPr/>
            </a:pPr>
            <a:endParaRPr lang="en-US" sz="1300">
              <a:solidFill>
                <a:srgbClr val="717171"/>
              </a:solidFill>
              <a:latin typeface="TheMix" charset="0"/>
              <a:cs typeface="TheMix" charset="0"/>
              <a:sym typeface="TheMix" charset="0"/>
            </a:endParaRPr>
          </a:p>
          <a:p>
            <a:pPr defTabSz="0">
              <a:tabLst>
                <a:tab pos="538734" algn="l"/>
              </a:tabLst>
              <a:defRPr/>
            </a:pPr>
            <a:r>
              <a:rPr lang="en-US" sz="1300">
                <a:solidFill>
                  <a:srgbClr val="717171"/>
                </a:solidFill>
                <a:latin typeface="TheMix" charset="0"/>
                <a:cs typeface="TheMix" charset="0"/>
                <a:sym typeface="TheMix" charset="0"/>
              </a:rPr>
              <a:t>9 institutional partners, in 7 countries</a:t>
            </a:r>
            <a:endParaRPr lang="en-US">
              <a:cs typeface="Helvetica Light" charset="0"/>
            </a:endParaRPr>
          </a:p>
        </p:txBody>
      </p:sp>
      <p:pic>
        <p:nvPicPr>
          <p:cNvPr id="5123" name="Picture 3" descr="acumenLogo.png"/>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bwMode="auto">
          <a:xfrm>
            <a:off x="1507927" y="577850"/>
            <a:ext cx="2397919" cy="446882"/>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type="none" w="med" len="med"/>
                <a:tailEnd type="none" w="med" len="me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pic>
        <p:nvPicPr>
          <p:cNvPr id="5124" name="Picture 4" descr="consortium.png"/>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bwMode="auto">
          <a:xfrm>
            <a:off x="1484114" y="3794919"/>
            <a:ext cx="6007894" cy="23749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type="none" w="med" len="med"/>
                <a:tailEnd type="none" w="med" len="me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spTree>
    <p:extLst>
      <p:ext uri="{BB962C8B-B14F-4D97-AF65-F5344CB8AC3E}">
        <p14:creationId xmlns:p14="http://schemas.microsoft.com/office/powerpoint/2010/main" val="51527035"/>
      </p:ext>
    </p:extLst>
  </p:cSld>
  <p:clrMapOvr>
    <a:masterClrMapping/>
  </p:clrMapOvr>
  <p:transition spd="med"/>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AutoShape 1"/>
          <p:cNvSpPr>
            <a:spLocks/>
          </p:cNvSpPr>
          <p:nvPr/>
        </p:nvSpPr>
        <p:spPr bwMode="auto">
          <a:xfrm>
            <a:off x="-2382" y="330994"/>
            <a:ext cx="9148763" cy="89296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solidFill>
            <a:srgbClr val="E2E2E2"/>
          </a:solid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defTabSz="344710">
              <a:defRPr/>
            </a:pPr>
            <a:endParaRPr lang="en-US" sz="2400">
              <a:solidFill>
                <a:srgbClr val="1D3EE2"/>
              </a:solidFill>
              <a:latin typeface="Gill Sans" charset="0"/>
              <a:cs typeface="Gill Sans" charset="0"/>
              <a:sym typeface="Gill Sans" charset="0"/>
            </a:endParaRPr>
          </a:p>
        </p:txBody>
      </p:sp>
      <p:sp>
        <p:nvSpPr>
          <p:cNvPr id="10242" name="AutoShape 2"/>
          <p:cNvSpPr>
            <a:spLocks/>
          </p:cNvSpPr>
          <p:nvPr/>
        </p:nvSpPr>
        <p:spPr bwMode="auto">
          <a:xfrm>
            <a:off x="1498997" y="468313"/>
            <a:ext cx="7159228" cy="75565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30004" tIns="30004" rIns="30004" bIns="30004" anchor="ctr"/>
          <a:lstStyle/>
          <a:p>
            <a:pPr defTabSz="344710">
              <a:defRPr/>
            </a:pPr>
            <a:r>
              <a:rPr lang="en-US" sz="4700" b="1" dirty="0">
                <a:solidFill>
                  <a:srgbClr val="0365C0"/>
                </a:solidFill>
                <a:latin typeface="Frutiger" charset="0"/>
                <a:cs typeface="Frutiger" charset="0"/>
                <a:sym typeface="Frutiger" charset="0"/>
              </a:rPr>
              <a:t>ACUMEN research</a:t>
            </a:r>
            <a:endParaRPr lang="en-US" dirty="0">
              <a:cs typeface="Helvetica Light" charset="0"/>
            </a:endParaRPr>
          </a:p>
        </p:txBody>
      </p:sp>
      <p:pic>
        <p:nvPicPr>
          <p:cNvPr id="10243" name="Picture 3" descr="stick-fig-leo2.png"/>
          <p:cNvPicPr>
            <a:picLocks noChangeAspect="1"/>
          </p:cNvPicPr>
          <p:nvPr/>
        </p:nvPicPr>
        <p:blipFill>
          <a:blip r:embed="rId2" cstate="email">
            <a:alphaModFix amt="57000"/>
            <a:extLst>
              <a:ext uri="{28A0092B-C50C-407E-A947-70E740481C1C}">
                <a14:useLocalDpi xmlns:a14="http://schemas.microsoft.com/office/drawing/2010/main"/>
              </a:ext>
            </a:extLst>
          </a:blip>
          <a:srcRect/>
          <a:stretch>
            <a:fillRect/>
          </a:stretch>
        </p:blipFill>
        <p:spPr bwMode="auto">
          <a:xfrm>
            <a:off x="2875955" y="2246313"/>
            <a:ext cx="2695575" cy="3664744"/>
          </a:xfrm>
          <a:prstGeom prst="rect">
            <a:avLst/>
          </a:prstGeom>
          <a:noFill/>
          <a:ln>
            <a:noFill/>
          </a:ln>
          <a:effectLst/>
          <a:extLst>
            <a:ext uri="{909E8E84-426E-40dd-AFC4-6F175D3DCCD1}">
              <a14:hiddenFill xmlns:a14="http://schemas.microsoft.com/office/drawing/2010/main" xmlns="">
                <a:solidFill>
                  <a:srgbClr val="FFFFFF">
                    <a:alpha val="57271"/>
                  </a:srgbClr>
                </a:solidFill>
              </a14:hiddenFill>
            </a:ext>
            <a:ext uri="{91240B29-F687-4f45-9708-019B960494DF}">
              <a14:hiddenLine xmlns:a14="http://schemas.microsoft.com/office/drawing/2010/main" xmlns="" w="12700" cap="flat" cmpd="sng">
                <a:solidFill>
                  <a:srgbClr val="000000"/>
                </a:solidFill>
                <a:prstDash val="solid"/>
                <a:miter lim="0"/>
                <a:headEnd type="none" w="med" len="med"/>
                <a:tailEnd type="none" w="med" len="me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sp>
        <p:nvSpPr>
          <p:cNvPr id="10244" name="AutoShape 4"/>
          <p:cNvSpPr>
            <a:spLocks/>
          </p:cNvSpPr>
          <p:nvPr/>
        </p:nvSpPr>
        <p:spPr bwMode="auto">
          <a:xfrm>
            <a:off x="594122" y="3804444"/>
            <a:ext cx="1988939" cy="46751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30004" tIns="30004" rIns="30004" bIns="30004" anchor="ctr"/>
          <a:lstStyle/>
          <a:p>
            <a:pPr algn="r">
              <a:defRPr/>
            </a:pPr>
            <a:r>
              <a:rPr lang="en-US" sz="1200">
                <a:latin typeface="Cambria"/>
                <a:cs typeface="Cambria"/>
                <a:sym typeface="TheSans" charset="0"/>
              </a:rPr>
              <a:t>comparative analysis of peer review systems in Europe</a:t>
            </a:r>
            <a:endParaRPr lang="en-US">
              <a:latin typeface="Cambria"/>
              <a:cs typeface="Cambria"/>
            </a:endParaRPr>
          </a:p>
        </p:txBody>
      </p:sp>
      <p:sp>
        <p:nvSpPr>
          <p:cNvPr id="10245" name="AutoShape 5"/>
          <p:cNvSpPr>
            <a:spLocks/>
          </p:cNvSpPr>
          <p:nvPr/>
        </p:nvSpPr>
        <p:spPr bwMode="auto">
          <a:xfrm>
            <a:off x="1271588" y="1840707"/>
            <a:ext cx="2234208" cy="46831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30004" tIns="30004" rIns="30004" bIns="30004" anchor="ctr"/>
          <a:lstStyle/>
          <a:p>
            <a:pPr algn="r">
              <a:defRPr/>
            </a:pPr>
            <a:r>
              <a:rPr lang="en-US" sz="1200" dirty="0">
                <a:latin typeface="Cambria"/>
                <a:cs typeface="Cambria"/>
                <a:sym typeface="TheSans" charset="0"/>
              </a:rPr>
              <a:t>assessment of scientometric indicators in performance evaluation</a:t>
            </a:r>
            <a:endParaRPr lang="en-US" dirty="0">
              <a:latin typeface="Cambria"/>
              <a:cs typeface="Cambria"/>
            </a:endParaRPr>
          </a:p>
        </p:txBody>
      </p:sp>
      <p:sp>
        <p:nvSpPr>
          <p:cNvPr id="10246" name="AutoShape 6"/>
          <p:cNvSpPr>
            <a:spLocks/>
          </p:cNvSpPr>
          <p:nvPr/>
        </p:nvSpPr>
        <p:spPr bwMode="auto">
          <a:xfrm>
            <a:off x="904875" y="4785519"/>
            <a:ext cx="1865114" cy="46751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30004" tIns="30004" rIns="30004" bIns="30004" anchor="ctr"/>
          <a:lstStyle/>
          <a:p>
            <a:pPr algn="r">
              <a:defRPr/>
            </a:pPr>
            <a:r>
              <a:rPr lang="en-US" sz="1200">
                <a:latin typeface="Cambria"/>
                <a:cs typeface="Cambria"/>
                <a:sym typeface="TheSans" charset="0"/>
              </a:rPr>
              <a:t>analysis of gender dimension in researcher evaluation </a:t>
            </a:r>
            <a:endParaRPr lang="en-US">
              <a:latin typeface="Cambria"/>
              <a:cs typeface="Cambria"/>
            </a:endParaRPr>
          </a:p>
        </p:txBody>
      </p:sp>
      <p:sp>
        <p:nvSpPr>
          <p:cNvPr id="10247" name="AutoShape 7"/>
          <p:cNvSpPr>
            <a:spLocks/>
          </p:cNvSpPr>
          <p:nvPr/>
        </p:nvSpPr>
        <p:spPr bwMode="auto">
          <a:xfrm>
            <a:off x="5328047" y="1844675"/>
            <a:ext cx="1719858" cy="25241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30004" tIns="30004" rIns="30004" bIns="30004" anchor="ctr"/>
          <a:lstStyle/>
          <a:p>
            <a:pPr algn="l">
              <a:defRPr/>
            </a:pPr>
            <a:r>
              <a:rPr lang="en-US" sz="1200" u="sng" dirty="0">
                <a:latin typeface="Cambria"/>
                <a:cs typeface="Cambria"/>
                <a:sym typeface="TheSans" charset="0"/>
              </a:rPr>
              <a:t>Common Data Strategy</a:t>
            </a:r>
            <a:endParaRPr lang="en-US" dirty="0">
              <a:latin typeface="Cambria"/>
              <a:cs typeface="Cambria"/>
            </a:endParaRPr>
          </a:p>
        </p:txBody>
      </p:sp>
      <p:sp>
        <p:nvSpPr>
          <p:cNvPr id="10248" name="AutoShape 8"/>
          <p:cNvSpPr>
            <a:spLocks/>
          </p:cNvSpPr>
          <p:nvPr/>
        </p:nvSpPr>
        <p:spPr bwMode="auto">
          <a:xfrm>
            <a:off x="1095971" y="2822575"/>
            <a:ext cx="1661517" cy="46751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30004" tIns="30004" rIns="30004" bIns="30004" anchor="ctr"/>
          <a:lstStyle/>
          <a:p>
            <a:pPr algn="r">
              <a:defRPr/>
            </a:pPr>
            <a:r>
              <a:rPr lang="en-US" sz="1200">
                <a:latin typeface="Cambria"/>
                <a:cs typeface="Cambria"/>
                <a:sym typeface="TheSans" charset="0"/>
              </a:rPr>
              <a:t>assessment of webometric (and altmetric) indicators</a:t>
            </a:r>
            <a:endParaRPr lang="en-US">
              <a:latin typeface="Cambria"/>
              <a:cs typeface="Cambria"/>
            </a:endParaRPr>
          </a:p>
        </p:txBody>
      </p:sp>
      <p:sp>
        <p:nvSpPr>
          <p:cNvPr id="10252" name="AutoShape 12"/>
          <p:cNvSpPr>
            <a:spLocks/>
          </p:cNvSpPr>
          <p:nvPr/>
        </p:nvSpPr>
        <p:spPr bwMode="auto">
          <a:xfrm>
            <a:off x="5948958" y="2852738"/>
            <a:ext cx="1444823" cy="132556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algn="l">
              <a:defRPr/>
            </a:pPr>
            <a:r>
              <a:rPr lang="en-US" sz="1200" dirty="0">
                <a:latin typeface="Cambria"/>
                <a:cs typeface="Cambria"/>
                <a:sym typeface="TheSans" charset="0"/>
              </a:rPr>
              <a:t>Bulgaria</a:t>
            </a:r>
          </a:p>
          <a:p>
            <a:pPr algn="l">
              <a:defRPr/>
            </a:pPr>
            <a:r>
              <a:rPr lang="en-US" sz="1200" dirty="0">
                <a:latin typeface="Cambria"/>
                <a:cs typeface="Cambria"/>
                <a:sym typeface="TheSans" charset="0"/>
              </a:rPr>
              <a:t>Czech Republic</a:t>
            </a:r>
          </a:p>
          <a:p>
            <a:pPr algn="l">
              <a:defRPr/>
            </a:pPr>
            <a:r>
              <a:rPr lang="en-US" sz="1200" dirty="0">
                <a:latin typeface="Cambria"/>
                <a:cs typeface="Cambria"/>
                <a:sym typeface="TheSans" charset="0"/>
              </a:rPr>
              <a:t>Denmark</a:t>
            </a:r>
          </a:p>
          <a:p>
            <a:pPr algn="l">
              <a:defRPr/>
            </a:pPr>
            <a:r>
              <a:rPr lang="en-US" sz="1200" dirty="0">
                <a:latin typeface="Cambria"/>
                <a:cs typeface="Cambria"/>
                <a:sym typeface="TheSans" charset="0"/>
              </a:rPr>
              <a:t>Estonia</a:t>
            </a:r>
          </a:p>
          <a:p>
            <a:pPr algn="l">
              <a:defRPr/>
            </a:pPr>
            <a:r>
              <a:rPr lang="en-US" sz="1200" dirty="0">
                <a:latin typeface="Cambria"/>
                <a:cs typeface="Cambria"/>
                <a:sym typeface="TheSans" charset="0"/>
              </a:rPr>
              <a:t>Finland</a:t>
            </a:r>
          </a:p>
          <a:p>
            <a:pPr algn="l">
              <a:defRPr/>
            </a:pPr>
            <a:r>
              <a:rPr lang="en-US" sz="1200" dirty="0">
                <a:latin typeface="Cambria"/>
                <a:cs typeface="Cambria"/>
                <a:sym typeface="TheSans" charset="0"/>
              </a:rPr>
              <a:t>France</a:t>
            </a:r>
          </a:p>
          <a:p>
            <a:pPr algn="l">
              <a:defRPr/>
            </a:pPr>
            <a:r>
              <a:rPr lang="en-US" sz="1200" dirty="0">
                <a:latin typeface="Cambria"/>
                <a:cs typeface="Cambria"/>
                <a:sym typeface="TheSans" charset="0"/>
              </a:rPr>
              <a:t>Germany</a:t>
            </a:r>
          </a:p>
          <a:p>
            <a:pPr algn="l">
              <a:defRPr/>
            </a:pPr>
            <a:r>
              <a:rPr lang="en-US" sz="1200" dirty="0">
                <a:latin typeface="Cambria"/>
                <a:cs typeface="Cambria"/>
                <a:sym typeface="TheSans" charset="0"/>
              </a:rPr>
              <a:t>Hungary</a:t>
            </a:r>
          </a:p>
        </p:txBody>
      </p:sp>
      <p:sp>
        <p:nvSpPr>
          <p:cNvPr id="10253" name="AutoShape 13"/>
          <p:cNvSpPr>
            <a:spLocks/>
          </p:cNvSpPr>
          <p:nvPr/>
        </p:nvSpPr>
        <p:spPr bwMode="auto">
          <a:xfrm>
            <a:off x="5948958" y="4760913"/>
            <a:ext cx="2695575" cy="158511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30004" tIns="30004" rIns="30004" bIns="30004" anchor="ctr"/>
          <a:lstStyle/>
          <a:p>
            <a:pPr marL="183356" indent="-183356">
              <a:spcBef>
                <a:spcPts val="420"/>
              </a:spcBef>
              <a:buSzPct val="100000"/>
              <a:buFontTx/>
              <a:buAutoNum type="alphaLcParenBoth"/>
              <a:defRPr/>
            </a:pPr>
            <a:r>
              <a:rPr lang="en-US" sz="1200" dirty="0">
                <a:latin typeface="Cambria"/>
                <a:cs typeface="Cambria"/>
                <a:sym typeface="TheSans" charset="0"/>
              </a:rPr>
              <a:t> astronomy and astrophysics</a:t>
            </a:r>
          </a:p>
          <a:p>
            <a:pPr marL="183356" indent="-183356">
              <a:spcBef>
                <a:spcPts val="420"/>
              </a:spcBef>
              <a:buSzPct val="100000"/>
              <a:buFontTx/>
              <a:buAutoNum type="alphaLcParenBoth"/>
              <a:defRPr/>
            </a:pPr>
            <a:r>
              <a:rPr lang="en-US" sz="1200" dirty="0">
                <a:latin typeface="Cambria"/>
                <a:cs typeface="Cambria"/>
                <a:sym typeface="TheSans" charset="0"/>
              </a:rPr>
              <a:t> public and occupational health</a:t>
            </a:r>
          </a:p>
          <a:p>
            <a:pPr marL="183356" indent="-183356">
              <a:spcBef>
                <a:spcPts val="420"/>
              </a:spcBef>
              <a:buSzPct val="100000"/>
              <a:buFontTx/>
              <a:buAutoNum type="alphaLcParenBoth"/>
              <a:defRPr/>
            </a:pPr>
            <a:r>
              <a:rPr lang="en-US" sz="1200" dirty="0">
                <a:latin typeface="Cambria"/>
                <a:cs typeface="Cambria"/>
                <a:sym typeface="TheSans" charset="0"/>
              </a:rPr>
              <a:t> environmental engineering</a:t>
            </a:r>
          </a:p>
          <a:p>
            <a:pPr marL="183356" indent="-183356">
              <a:spcBef>
                <a:spcPts val="420"/>
              </a:spcBef>
              <a:buSzPct val="100000"/>
              <a:buFontTx/>
              <a:buAutoNum type="alphaLcParenBoth"/>
              <a:defRPr/>
            </a:pPr>
            <a:r>
              <a:rPr lang="en-US" sz="1200" dirty="0">
                <a:latin typeface="Cambria"/>
                <a:cs typeface="Cambria"/>
                <a:sym typeface="TheSans" charset="0"/>
              </a:rPr>
              <a:t> philosophy (including history and</a:t>
            </a:r>
            <a:br>
              <a:rPr lang="en-US" sz="1200" dirty="0">
                <a:latin typeface="Cambria"/>
                <a:cs typeface="Cambria"/>
                <a:sym typeface="TheSans" charset="0"/>
              </a:rPr>
            </a:br>
            <a:r>
              <a:rPr lang="en-US" sz="1200" dirty="0">
                <a:latin typeface="Cambria"/>
                <a:cs typeface="Cambria"/>
                <a:sym typeface="TheSans" charset="0"/>
              </a:rPr>
              <a:t> philosophy of science) </a:t>
            </a:r>
            <a:endParaRPr lang="en-US" dirty="0">
              <a:latin typeface="Cambria"/>
              <a:cs typeface="Cambria"/>
            </a:endParaRPr>
          </a:p>
        </p:txBody>
      </p:sp>
      <p:sp>
        <p:nvSpPr>
          <p:cNvPr id="10254" name="AutoShape 14"/>
          <p:cNvSpPr>
            <a:spLocks/>
          </p:cNvSpPr>
          <p:nvPr/>
        </p:nvSpPr>
        <p:spPr bwMode="auto">
          <a:xfrm>
            <a:off x="1641872" y="5767388"/>
            <a:ext cx="1864519" cy="46751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30004" tIns="30004" rIns="30004" bIns="30004" anchor="ctr"/>
          <a:lstStyle/>
          <a:p>
            <a:pPr algn="r">
              <a:defRPr/>
            </a:pPr>
            <a:r>
              <a:rPr lang="en-US" sz="1200">
                <a:latin typeface="Cambria"/>
                <a:cs typeface="Cambria"/>
                <a:sym typeface="TheSans" charset="0"/>
              </a:rPr>
              <a:t>ethnographic study of</a:t>
            </a:r>
          </a:p>
          <a:p>
            <a:pPr algn="r">
              <a:defRPr/>
            </a:pPr>
            <a:r>
              <a:rPr lang="en-US" sz="1200">
                <a:latin typeface="Cambria"/>
                <a:cs typeface="Cambria"/>
                <a:sym typeface="TheSans" charset="0"/>
              </a:rPr>
              <a:t>important evaluation events</a:t>
            </a:r>
            <a:endParaRPr lang="en-US">
              <a:latin typeface="Cambria"/>
              <a:cs typeface="Cambria"/>
            </a:endParaRPr>
          </a:p>
        </p:txBody>
      </p:sp>
      <p:sp>
        <p:nvSpPr>
          <p:cNvPr id="10255" name="AutoShape 15"/>
          <p:cNvSpPr>
            <a:spLocks/>
          </p:cNvSpPr>
          <p:nvPr/>
        </p:nvSpPr>
        <p:spPr bwMode="auto">
          <a:xfrm>
            <a:off x="5706071" y="2312988"/>
            <a:ext cx="1998464" cy="25161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30004" tIns="30004" rIns="30004" bIns="30004" anchor="ctr"/>
          <a:lstStyle/>
          <a:p>
            <a:pPr>
              <a:spcBef>
                <a:spcPts val="504"/>
              </a:spcBef>
              <a:defRPr/>
            </a:pPr>
            <a:r>
              <a:rPr lang="en-US" sz="1200" b="1" dirty="0">
                <a:latin typeface="Cambria"/>
                <a:cs typeface="Cambria"/>
                <a:sym typeface="TheSans" charset="0"/>
              </a:rPr>
              <a:t>15 European countries</a:t>
            </a:r>
            <a:endParaRPr lang="en-US" b="1" dirty="0">
              <a:latin typeface="Cambria"/>
              <a:cs typeface="Cambria"/>
            </a:endParaRPr>
          </a:p>
        </p:txBody>
      </p:sp>
      <p:sp>
        <p:nvSpPr>
          <p:cNvPr id="19" name="AutoShape 12"/>
          <p:cNvSpPr>
            <a:spLocks/>
          </p:cNvSpPr>
          <p:nvPr/>
        </p:nvSpPr>
        <p:spPr bwMode="auto">
          <a:xfrm>
            <a:off x="7056239" y="2744788"/>
            <a:ext cx="1444823" cy="132556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algn="l">
              <a:defRPr/>
            </a:pPr>
            <a:r>
              <a:rPr lang="en-US" sz="1200" dirty="0">
                <a:latin typeface="Cambria"/>
                <a:cs typeface="Cambria"/>
                <a:sym typeface="TheSans" charset="0"/>
              </a:rPr>
              <a:t>Israel</a:t>
            </a:r>
          </a:p>
          <a:p>
            <a:pPr algn="l">
              <a:defRPr/>
            </a:pPr>
            <a:r>
              <a:rPr lang="en-US" sz="1200" dirty="0">
                <a:latin typeface="Cambria"/>
                <a:cs typeface="Cambria"/>
                <a:sym typeface="TheSans" charset="0"/>
              </a:rPr>
              <a:t>Italy</a:t>
            </a:r>
          </a:p>
          <a:p>
            <a:pPr algn="l">
              <a:defRPr/>
            </a:pPr>
            <a:r>
              <a:rPr lang="en-US" sz="1200" dirty="0">
                <a:latin typeface="Cambria"/>
                <a:cs typeface="Cambria"/>
                <a:sym typeface="TheSans" charset="0"/>
              </a:rPr>
              <a:t>Netherlands</a:t>
            </a:r>
          </a:p>
          <a:p>
            <a:pPr algn="l">
              <a:defRPr/>
            </a:pPr>
            <a:r>
              <a:rPr lang="en-US" sz="1200" dirty="0">
                <a:latin typeface="Cambria"/>
                <a:cs typeface="Cambria"/>
                <a:sym typeface="TheSans" charset="0"/>
              </a:rPr>
              <a:t>Poland</a:t>
            </a:r>
          </a:p>
          <a:p>
            <a:pPr algn="l">
              <a:defRPr/>
            </a:pPr>
            <a:r>
              <a:rPr lang="en-US" sz="1200" dirty="0">
                <a:latin typeface="Cambria"/>
                <a:cs typeface="Cambria"/>
                <a:sym typeface="TheSans" charset="0"/>
              </a:rPr>
              <a:t>Slovenia</a:t>
            </a:r>
          </a:p>
          <a:p>
            <a:pPr algn="l">
              <a:defRPr/>
            </a:pPr>
            <a:r>
              <a:rPr lang="en-US" sz="1200" dirty="0">
                <a:latin typeface="Cambria"/>
                <a:cs typeface="Cambria"/>
                <a:sym typeface="TheSans" charset="0"/>
              </a:rPr>
              <a:t>Spain</a:t>
            </a:r>
          </a:p>
          <a:p>
            <a:pPr algn="l">
              <a:defRPr/>
            </a:pPr>
            <a:r>
              <a:rPr lang="en-US" sz="1200" dirty="0">
                <a:latin typeface="Cambria"/>
                <a:cs typeface="Cambria"/>
                <a:sym typeface="TheSans" charset="0"/>
              </a:rPr>
              <a:t>United Kingdom </a:t>
            </a:r>
            <a:endParaRPr lang="en-US" dirty="0">
              <a:latin typeface="Cambria"/>
              <a:cs typeface="Cambria"/>
            </a:endParaRPr>
          </a:p>
        </p:txBody>
      </p:sp>
      <p:sp>
        <p:nvSpPr>
          <p:cNvPr id="20" name="AutoShape 13"/>
          <p:cNvSpPr>
            <a:spLocks/>
          </p:cNvSpPr>
          <p:nvPr/>
        </p:nvSpPr>
        <p:spPr bwMode="auto">
          <a:xfrm>
            <a:off x="5732860" y="4545013"/>
            <a:ext cx="1674614" cy="36036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30004" tIns="30004" rIns="30004" bIns="30004" anchor="ctr"/>
          <a:lstStyle/>
          <a:p>
            <a:pPr marL="183356" indent="-183356">
              <a:spcBef>
                <a:spcPts val="420"/>
              </a:spcBef>
              <a:defRPr/>
            </a:pPr>
            <a:r>
              <a:rPr lang="en-US" sz="1200" b="1" dirty="0">
                <a:latin typeface="Cambria"/>
                <a:cs typeface="Cambria"/>
                <a:sym typeface="TheSans" charset="0"/>
              </a:rPr>
              <a:t>4 Academic Disciplines</a:t>
            </a:r>
          </a:p>
        </p:txBody>
      </p:sp>
      <p:grpSp>
        <p:nvGrpSpPr>
          <p:cNvPr id="11279" name="Group 4"/>
          <p:cNvGrpSpPr>
            <a:grpSpLocks/>
          </p:cNvGrpSpPr>
          <p:nvPr/>
        </p:nvGrpSpPr>
        <p:grpSpPr bwMode="auto">
          <a:xfrm>
            <a:off x="6785967" y="6405563"/>
            <a:ext cx="1872258" cy="332582"/>
            <a:chOff x="430945" y="88900"/>
            <a:chExt cx="4992350" cy="664613"/>
          </a:xfrm>
        </p:grpSpPr>
        <p:pic>
          <p:nvPicPr>
            <p:cNvPr id="18" name="Picture 5" descr="cwts-footer.png"/>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bwMode="auto">
            <a:xfrm>
              <a:off x="3847014" y="88900"/>
              <a:ext cx="1576281" cy="664613"/>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type="none" w="med" len="med"/>
                  <a:tailEnd type="none" w="med" len="me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sp>
          <p:nvSpPr>
            <p:cNvPr id="21" name="AutoShape 6"/>
            <p:cNvSpPr>
              <a:spLocks/>
            </p:cNvSpPr>
            <p:nvPr/>
          </p:nvSpPr>
          <p:spPr bwMode="auto">
            <a:xfrm>
              <a:off x="430945" y="298277"/>
              <a:ext cx="4684396" cy="31723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71437" tIns="71437" rIns="71437" bIns="71437" anchor="ctr"/>
            <a:lstStyle/>
            <a:p>
              <a:pPr defTabSz="0">
                <a:spcBef>
                  <a:spcPts val="504"/>
                </a:spcBef>
                <a:tabLst>
                  <a:tab pos="538734" algn="l"/>
                </a:tabLst>
                <a:defRPr/>
              </a:pPr>
              <a:r>
                <a:rPr lang="en-US" sz="600" dirty="0">
                  <a:solidFill>
                    <a:srgbClr val="161616"/>
                  </a:solidFill>
                  <a:latin typeface="Cambria"/>
                  <a:cs typeface="Cambria"/>
                  <a:sym typeface="TheMix" charset="0"/>
                </a:rPr>
                <a:t>Tatum &amp; Wouters  |  14 November 2013</a:t>
              </a:r>
              <a:endParaRPr lang="en-US" dirty="0">
                <a:latin typeface="Cambria"/>
                <a:cs typeface="Cambria"/>
              </a:endParaRPr>
            </a:p>
          </p:txBody>
        </p:sp>
      </p:grpSp>
    </p:spTree>
    <p:extLst>
      <p:ext uri="{BB962C8B-B14F-4D97-AF65-F5344CB8AC3E}">
        <p14:creationId xmlns:p14="http://schemas.microsoft.com/office/powerpoint/2010/main" val="2279569727"/>
      </p:ext>
    </p:extLst>
  </p:cSld>
  <p:clrMapOvr>
    <a:masterClrMapping/>
  </p:clrMapOvr>
  <p:transition spd="med"/>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p:cNvSpPr>
          <p:nvPr/>
        </p:nvSpPr>
        <p:spPr bwMode="auto">
          <a:xfrm>
            <a:off x="-8930" y="241101"/>
            <a:ext cx="9161859" cy="892969"/>
          </a:xfrm>
          <a:prstGeom prst="rect">
            <a:avLst/>
          </a:prstGeom>
          <a:solidFill>
            <a:schemeClr val="accent1"/>
          </a:solidFill>
          <a:ln>
            <a:noFill/>
          </a:ln>
          <a:extLst>
            <a:ext uri="{91240B29-F687-4f45-9708-019B960494DF}">
              <a14:hiddenLine xmlns:a14="http://schemas.microsoft.com/office/drawing/2010/main" xmlns="" w="25400">
                <a:solidFill>
                  <a:schemeClr val="tx1"/>
                </a:solidFill>
                <a:miter lim="800000"/>
                <a:headEnd/>
                <a:tailEnd/>
              </a14:hiddenLine>
            </a:ext>
          </a:extLst>
        </p:spPr>
        <p:txBody>
          <a:bodyPr lIns="0" tIns="0" rIns="0" bIns="0"/>
          <a:lstStyle/>
          <a:p>
            <a:endParaRPr lang="nl-NL"/>
          </a:p>
        </p:txBody>
      </p:sp>
      <p:sp>
        <p:nvSpPr>
          <p:cNvPr id="20482" name="Rectangle 2"/>
          <p:cNvSpPr>
            <a:spLocks/>
          </p:cNvSpPr>
          <p:nvPr/>
        </p:nvSpPr>
        <p:spPr bwMode="auto">
          <a:xfrm>
            <a:off x="1228949" y="1799332"/>
            <a:ext cx="6974086" cy="343793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chemeClr val="tx1"/>
                </a:solidFill>
                <a:miter lim="800000"/>
                <a:headEnd/>
                <a:tailEnd/>
              </a14:hiddenLine>
            </a:ext>
          </a:extLst>
        </p:spPr>
        <p:txBody>
          <a:bodyPr lIns="0" tIns="0" rIns="0" bIns="0" anchor="ctr"/>
          <a:lstStyle/>
          <a:p>
            <a:pPr>
              <a:tabLst>
                <a:tab pos="642915" algn="l"/>
              </a:tabLst>
            </a:pPr>
            <a:r>
              <a:rPr lang="en-US" sz="2500">
                <a:solidFill>
                  <a:srgbClr val="343434"/>
                </a:solidFill>
                <a:latin typeface="TheMix Regular" charset="0"/>
                <a:ea typeface="ＭＳ Ｐゴシック" charset="0"/>
                <a:sym typeface="TheMix Regular" charset="0"/>
              </a:rPr>
              <a:t>aim is to give researchers a voice in evaluation</a:t>
            </a:r>
            <a:r>
              <a:rPr lang="en-US" sz="2100">
                <a:solidFill>
                  <a:srgbClr val="343434"/>
                </a:solidFill>
                <a:latin typeface="TheMix Regular" charset="0"/>
                <a:ea typeface="ＭＳ Ｐゴシック" charset="0"/>
                <a:sym typeface="TheMix Regular" charset="0"/>
              </a:rPr>
              <a:t> </a:t>
            </a:r>
          </a:p>
          <a:p>
            <a:pPr>
              <a:tabLst>
                <a:tab pos="642915" algn="l"/>
              </a:tabLst>
            </a:pPr>
            <a:endParaRPr lang="en-US" sz="2100">
              <a:solidFill>
                <a:srgbClr val="343434"/>
              </a:solidFill>
              <a:latin typeface="TheMix Regular" charset="0"/>
              <a:ea typeface="ＭＳ Ｐゴシック" charset="0"/>
              <a:sym typeface="TheMix Regular" charset="0"/>
            </a:endParaRPr>
          </a:p>
          <a:p>
            <a:pPr>
              <a:tabLst>
                <a:tab pos="642915" algn="l"/>
              </a:tabLst>
            </a:pPr>
            <a:endParaRPr lang="en-US" sz="800">
              <a:solidFill>
                <a:srgbClr val="343434"/>
              </a:solidFill>
              <a:latin typeface="TheMix Regular" charset="0"/>
              <a:ea typeface="ＭＳ Ｐゴシック" charset="0"/>
              <a:sym typeface="TheMix Regular" charset="0"/>
            </a:endParaRPr>
          </a:p>
          <a:p>
            <a:pPr>
              <a:buClr>
                <a:srgbClr val="2176BF"/>
              </a:buClr>
              <a:buSzPct val="100000"/>
              <a:buFont typeface="Zapf Dingbats" charset="0"/>
              <a:buChar char="➡"/>
              <a:tabLst>
                <a:tab pos="642915" algn="l"/>
              </a:tabLst>
            </a:pPr>
            <a:r>
              <a:rPr lang="en-US" sz="2200">
                <a:solidFill>
                  <a:srgbClr val="343434"/>
                </a:solidFill>
                <a:latin typeface="TheMix Regular" charset="0"/>
                <a:ea typeface="ＭＳ Ｐゴシック" charset="0"/>
                <a:sym typeface="TheMix Regular" charset="0"/>
              </a:rPr>
              <a:t>evidence based arguments</a:t>
            </a:r>
          </a:p>
          <a:p>
            <a:pPr>
              <a:buClr>
                <a:srgbClr val="2176BF"/>
              </a:buClr>
              <a:buSzPct val="100000"/>
              <a:buFont typeface="Zapf Dingbats" charset="0"/>
              <a:buChar char="➡"/>
              <a:tabLst>
                <a:tab pos="642915" algn="l"/>
              </a:tabLst>
            </a:pPr>
            <a:r>
              <a:rPr lang="en-US" sz="2200">
                <a:solidFill>
                  <a:srgbClr val="343434"/>
                </a:solidFill>
                <a:latin typeface="TheMix Regular" charset="0"/>
                <a:ea typeface="ＭＳ Ｐゴシック" charset="0"/>
                <a:sym typeface="TheMix Regular" charset="0"/>
              </a:rPr>
              <a:t>shift to dialog orientation</a:t>
            </a:r>
          </a:p>
          <a:p>
            <a:pPr>
              <a:buClr>
                <a:srgbClr val="2176BF"/>
              </a:buClr>
              <a:buSzPct val="100000"/>
              <a:buFont typeface="Zapf Dingbats" charset="0"/>
              <a:buChar char="➡"/>
              <a:tabLst>
                <a:tab pos="642915" algn="l"/>
              </a:tabLst>
            </a:pPr>
            <a:r>
              <a:rPr lang="en-US" sz="2200">
                <a:solidFill>
                  <a:srgbClr val="343434"/>
                </a:solidFill>
                <a:latin typeface="TheMix Regular" charset="0"/>
                <a:ea typeface="ＭＳ Ｐゴシック" charset="0"/>
                <a:sym typeface="TheMix Regular" charset="0"/>
              </a:rPr>
              <a:t>selection of indicators</a:t>
            </a:r>
          </a:p>
          <a:p>
            <a:pPr>
              <a:buClr>
                <a:srgbClr val="2176BF"/>
              </a:buClr>
              <a:buSzPct val="100000"/>
              <a:buFont typeface="Zapf Dingbats" charset="0"/>
              <a:buChar char="➡"/>
              <a:tabLst>
                <a:tab pos="642915" algn="l"/>
              </a:tabLst>
            </a:pPr>
            <a:r>
              <a:rPr lang="en-US" sz="2200">
                <a:solidFill>
                  <a:srgbClr val="343434"/>
                </a:solidFill>
                <a:latin typeface="TheMix Regular" charset="0"/>
                <a:ea typeface="ＭＳ Ｐゴシック" charset="0"/>
                <a:sym typeface="TheMix Regular" charset="0"/>
              </a:rPr>
              <a:t>narrative component</a:t>
            </a:r>
          </a:p>
          <a:p>
            <a:pPr>
              <a:buClr>
                <a:srgbClr val="2176BF"/>
              </a:buClr>
              <a:buSzPct val="100000"/>
              <a:buFont typeface="Zapf Dingbats" charset="0"/>
              <a:buChar char="➡"/>
              <a:tabLst>
                <a:tab pos="642915" algn="l"/>
              </a:tabLst>
            </a:pPr>
            <a:r>
              <a:rPr lang="en-US" sz="2200">
                <a:solidFill>
                  <a:srgbClr val="343434"/>
                </a:solidFill>
                <a:latin typeface="TheMix Regular" charset="0"/>
                <a:ea typeface="ＭＳ Ｐゴシック" charset="0"/>
                <a:sym typeface="TheMix Regular" charset="0"/>
              </a:rPr>
              <a:t>Good Evaluation Practices</a:t>
            </a:r>
          </a:p>
          <a:p>
            <a:pPr>
              <a:buClr>
                <a:srgbClr val="2176BF"/>
              </a:buClr>
              <a:buSzPct val="100000"/>
              <a:buFont typeface="Zapf Dingbats" charset="0"/>
              <a:buChar char="➡"/>
              <a:tabLst>
                <a:tab pos="642915" algn="l"/>
              </a:tabLst>
            </a:pPr>
            <a:r>
              <a:rPr lang="en-US" sz="2200">
                <a:solidFill>
                  <a:srgbClr val="343434"/>
                </a:solidFill>
                <a:latin typeface="TheMix Regular" charset="0"/>
                <a:ea typeface="ＭＳ Ｐゴシック" charset="0"/>
                <a:sym typeface="TheMix Regular" charset="0"/>
              </a:rPr>
              <a:t>envisioned as web service</a:t>
            </a:r>
          </a:p>
        </p:txBody>
      </p:sp>
      <p:pic>
        <p:nvPicPr>
          <p:cNvPr id="20483" name="Picture 3"/>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1312664" y="464344"/>
            <a:ext cx="3196828" cy="44648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chemeClr val="tx1"/>
                </a:solidFill>
                <a:miter lim="800000"/>
                <a:headEnd/>
                <a:tailEnd/>
              </a14:hiddenLine>
            </a:ext>
          </a:extLst>
        </p:spPr>
      </p:pic>
      <p:sp>
        <p:nvSpPr>
          <p:cNvPr id="20484" name="Rectangle 4"/>
          <p:cNvSpPr>
            <a:spLocks/>
          </p:cNvSpPr>
          <p:nvPr/>
        </p:nvSpPr>
        <p:spPr bwMode="auto">
          <a:xfrm>
            <a:off x="4575349" y="405363"/>
            <a:ext cx="1779296" cy="60016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chemeClr val="tx1"/>
                </a:solidFill>
                <a:miter lim="800000"/>
                <a:headEnd/>
                <a:tailEnd/>
              </a14:hiddenLine>
            </a:ext>
          </a:extLst>
        </p:spPr>
        <p:txBody>
          <a:bodyPr wrap="none" lIns="0" tIns="0" rIns="0" bIns="0" anchor="ctr">
            <a:spAutoFit/>
          </a:bodyPr>
          <a:lstStyle/>
          <a:p>
            <a:pPr algn="l"/>
            <a:r>
              <a:rPr lang="en-US" sz="3900">
                <a:solidFill>
                  <a:srgbClr val="4D4D4D"/>
                </a:solidFill>
                <a:latin typeface="TheSans Bold" charset="0"/>
                <a:ea typeface="ＭＳ Ｐゴシック" charset="0"/>
                <a:sym typeface="TheSans Bold" charset="0"/>
              </a:rPr>
              <a:t>portfolio</a:t>
            </a:r>
          </a:p>
        </p:txBody>
      </p:sp>
      <p:grpSp>
        <p:nvGrpSpPr>
          <p:cNvPr id="20485" name="Group 10"/>
          <p:cNvGrpSpPr>
            <a:grpSpLocks/>
          </p:cNvGrpSpPr>
          <p:nvPr/>
        </p:nvGrpSpPr>
        <p:grpSpPr bwMode="auto">
          <a:xfrm rot="-5400000">
            <a:off x="4945931" y="2589610"/>
            <a:ext cx="3163342" cy="2723555"/>
            <a:chOff x="0" y="0"/>
            <a:chExt cx="2833" cy="2440"/>
          </a:xfrm>
        </p:grpSpPr>
        <p:grpSp>
          <p:nvGrpSpPr>
            <p:cNvPr id="20486" name="Group 8"/>
            <p:cNvGrpSpPr>
              <a:grpSpLocks/>
            </p:cNvGrpSpPr>
            <p:nvPr/>
          </p:nvGrpSpPr>
          <p:grpSpPr bwMode="auto">
            <a:xfrm>
              <a:off x="0" y="0"/>
              <a:ext cx="2833" cy="2440"/>
              <a:chOff x="0" y="0"/>
              <a:chExt cx="2833" cy="2440"/>
            </a:xfrm>
          </p:grpSpPr>
          <p:sp>
            <p:nvSpPr>
              <p:cNvPr id="20488" name="AutoShape 5"/>
              <p:cNvSpPr>
                <a:spLocks/>
              </p:cNvSpPr>
              <p:nvPr/>
            </p:nvSpPr>
            <p:spPr bwMode="auto">
              <a:xfrm rot="7199520">
                <a:off x="323" y="44"/>
                <a:ext cx="800" cy="1208"/>
              </a:xfrm>
              <a:prstGeom prst="roundRect">
                <a:avLst>
                  <a:gd name="adj" fmla="val 15000"/>
                </a:avLst>
              </a:prstGeom>
              <a:solidFill>
                <a:srgbClr val="676767"/>
              </a:solidFill>
              <a:ln w="25400">
                <a:solidFill>
                  <a:srgbClr val="4D4D4D"/>
                </a:solidFill>
                <a:miter lim="800000"/>
                <a:headEnd/>
                <a:tailEnd/>
              </a:ln>
            </p:spPr>
            <p:txBody>
              <a:bodyPr lIns="0" tIns="0" rIns="0" bIns="0" anchor="b"/>
              <a:lstStyle/>
              <a:p>
                <a:r>
                  <a:rPr lang="en-US" sz="1700">
                    <a:solidFill>
                      <a:srgbClr val="FFFFFF"/>
                    </a:solidFill>
                    <a:latin typeface="Arial Narrow" charset="0"/>
                    <a:ea typeface="ＭＳ Ｐゴシック" charset="0"/>
                    <a:sym typeface="Arial Narrow" charset="0"/>
                  </a:rPr>
                  <a:t>expertise</a:t>
                </a:r>
              </a:p>
            </p:txBody>
          </p:sp>
          <p:sp>
            <p:nvSpPr>
              <p:cNvPr id="20489" name="AutoShape 6"/>
              <p:cNvSpPr>
                <a:spLocks/>
              </p:cNvSpPr>
              <p:nvPr/>
            </p:nvSpPr>
            <p:spPr bwMode="auto">
              <a:xfrm rot="3597562">
                <a:off x="1714" y="47"/>
                <a:ext cx="800" cy="1200"/>
              </a:xfrm>
              <a:prstGeom prst="roundRect">
                <a:avLst>
                  <a:gd name="adj" fmla="val 15000"/>
                </a:avLst>
              </a:prstGeom>
              <a:solidFill>
                <a:srgbClr val="676767"/>
              </a:solidFill>
              <a:ln w="25400">
                <a:solidFill>
                  <a:srgbClr val="4D4D4D"/>
                </a:solidFill>
                <a:miter lim="800000"/>
                <a:headEnd/>
                <a:tailEnd/>
              </a:ln>
            </p:spPr>
            <p:txBody>
              <a:bodyPr lIns="0" tIns="0" rIns="0" bIns="0"/>
              <a:lstStyle/>
              <a:p>
                <a:r>
                  <a:rPr lang="en-US" sz="1700">
                    <a:solidFill>
                      <a:srgbClr val="FFFFFF"/>
                    </a:solidFill>
                    <a:latin typeface="Arial Narrow" charset="0"/>
                    <a:ea typeface="ＭＳ Ｐゴシック" charset="0"/>
                    <a:sym typeface="Arial Narrow" charset="0"/>
                  </a:rPr>
                  <a:t>output</a:t>
                </a:r>
              </a:p>
            </p:txBody>
          </p:sp>
          <p:sp>
            <p:nvSpPr>
              <p:cNvPr id="20490" name="AutoShape 7"/>
              <p:cNvSpPr>
                <a:spLocks/>
              </p:cNvSpPr>
              <p:nvPr/>
            </p:nvSpPr>
            <p:spPr bwMode="auto">
              <a:xfrm rot="10800000">
                <a:off x="1015" y="1240"/>
                <a:ext cx="800" cy="1200"/>
              </a:xfrm>
              <a:prstGeom prst="roundRect">
                <a:avLst>
                  <a:gd name="adj" fmla="val 15000"/>
                </a:avLst>
              </a:prstGeom>
              <a:solidFill>
                <a:srgbClr val="676767"/>
              </a:solidFill>
              <a:ln w="25400">
                <a:solidFill>
                  <a:srgbClr val="4D4D4D"/>
                </a:solidFill>
                <a:miter lim="800000"/>
                <a:headEnd/>
                <a:tailEnd/>
              </a:ln>
            </p:spPr>
            <p:txBody>
              <a:bodyPr lIns="0" tIns="0" rIns="0" bIns="0"/>
              <a:lstStyle/>
              <a:p>
                <a:r>
                  <a:rPr lang="en-US" sz="1700">
                    <a:solidFill>
                      <a:srgbClr val="FFFFFF"/>
                    </a:solidFill>
                    <a:latin typeface="Arial Narrow" charset="0"/>
                    <a:ea typeface="ＭＳ Ｐゴシック" charset="0"/>
                    <a:sym typeface="Arial Narrow" charset="0"/>
                  </a:rPr>
                  <a:t>influence</a:t>
                </a:r>
              </a:p>
            </p:txBody>
          </p:sp>
        </p:grpSp>
        <p:sp>
          <p:nvSpPr>
            <p:cNvPr id="20487" name="Oval 9"/>
            <p:cNvSpPr>
              <a:spLocks/>
            </p:cNvSpPr>
            <p:nvPr/>
          </p:nvSpPr>
          <p:spPr bwMode="auto">
            <a:xfrm rot="5400000">
              <a:off x="868" y="494"/>
              <a:ext cx="1096" cy="1096"/>
            </a:xfrm>
            <a:prstGeom prst="ellipse">
              <a:avLst/>
            </a:prstGeom>
            <a:solidFill>
              <a:srgbClr val="ADE188"/>
            </a:solidFill>
            <a:ln w="25400">
              <a:solidFill>
                <a:srgbClr val="96C41F"/>
              </a:solidFill>
              <a:miter lim="800000"/>
              <a:headEnd/>
              <a:tailEnd/>
            </a:ln>
          </p:spPr>
          <p:txBody>
            <a:bodyPr lIns="0" tIns="0" rIns="0" bIns="0" anchor="ctr"/>
            <a:lstStyle/>
            <a:p>
              <a:r>
                <a:rPr lang="en-US" sz="1700">
                  <a:solidFill>
                    <a:srgbClr val="343434"/>
                  </a:solidFill>
                  <a:latin typeface="Arial Narrow" charset="0"/>
                  <a:ea typeface="ＭＳ Ｐゴシック" charset="0"/>
                  <a:sym typeface="Arial Narrow" charset="0"/>
                </a:rPr>
                <a:t>narrative</a:t>
              </a:r>
            </a:p>
          </p:txBody>
        </p:sp>
      </p:grpSp>
    </p:spTree>
    <p:extLst>
      <p:ext uri="{BB962C8B-B14F-4D97-AF65-F5344CB8AC3E}">
        <p14:creationId xmlns:p14="http://schemas.microsoft.com/office/powerpoint/2010/main" val="32662251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AutoShape 1"/>
          <p:cNvSpPr>
            <a:spLocks/>
          </p:cNvSpPr>
          <p:nvPr/>
        </p:nvSpPr>
        <p:spPr bwMode="auto">
          <a:xfrm>
            <a:off x="-2382" y="354807"/>
            <a:ext cx="9148763" cy="89296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solidFill>
            <a:srgbClr val="E2E2E2"/>
          </a:solid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defTabSz="344710">
              <a:defRPr/>
            </a:pPr>
            <a:endParaRPr lang="en-US" sz="2400">
              <a:solidFill>
                <a:srgbClr val="1D3EE2"/>
              </a:solidFill>
              <a:latin typeface="Gill Sans" charset="0"/>
              <a:cs typeface="Gill Sans" charset="0"/>
              <a:sym typeface="Gill Sans" charset="0"/>
            </a:endParaRPr>
          </a:p>
        </p:txBody>
      </p:sp>
      <p:sp>
        <p:nvSpPr>
          <p:cNvPr id="13314" name="AutoShape 2"/>
          <p:cNvSpPr>
            <a:spLocks/>
          </p:cNvSpPr>
          <p:nvPr/>
        </p:nvSpPr>
        <p:spPr bwMode="auto">
          <a:xfrm>
            <a:off x="1498996" y="468313"/>
            <a:ext cx="6275067" cy="75565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30004" tIns="30004" rIns="30004" bIns="30004" anchor="ctr"/>
          <a:lstStyle/>
          <a:p>
            <a:pPr defTabSz="344710">
              <a:defRPr/>
            </a:pPr>
            <a:r>
              <a:rPr lang="en-US" sz="4700" b="1" dirty="0">
                <a:solidFill>
                  <a:srgbClr val="0365C0"/>
                </a:solidFill>
                <a:latin typeface="Frutiger" charset="0"/>
                <a:cs typeface="Frutiger" charset="0"/>
                <a:sym typeface="Frutiger" charset="0"/>
              </a:rPr>
              <a:t>ACUMEN Portfolio</a:t>
            </a:r>
            <a:endParaRPr lang="en-US" dirty="0">
              <a:cs typeface="Helvetica Light" charset="0"/>
            </a:endParaRPr>
          </a:p>
        </p:txBody>
      </p:sp>
      <p:grpSp>
        <p:nvGrpSpPr>
          <p:cNvPr id="13315" name="Group 3"/>
          <p:cNvGrpSpPr>
            <a:grpSpLocks/>
          </p:cNvGrpSpPr>
          <p:nvPr/>
        </p:nvGrpSpPr>
        <p:grpSpPr bwMode="auto">
          <a:xfrm>
            <a:off x="288727" y="1756569"/>
            <a:ext cx="4365426" cy="4140994"/>
            <a:chOff x="0" y="0"/>
            <a:chExt cx="11641592" cy="8282059"/>
          </a:xfrm>
        </p:grpSpPr>
        <p:sp>
          <p:nvSpPr>
            <p:cNvPr id="13316" name="AutoShape 4"/>
            <p:cNvSpPr>
              <a:spLocks/>
            </p:cNvSpPr>
            <p:nvPr/>
          </p:nvSpPr>
          <p:spPr bwMode="auto">
            <a:xfrm>
              <a:off x="0" y="0"/>
              <a:ext cx="11641592" cy="8282059"/>
            </a:xfrm>
            <a:prstGeom prst="roundRect">
              <a:avLst>
                <a:gd name="adj" fmla="val 10000"/>
              </a:avLst>
            </a:prstGeom>
            <a:gradFill rotWithShape="0">
              <a:gsLst>
                <a:gs pos="0">
                  <a:srgbClr val="DBECFF"/>
                </a:gs>
                <a:gs pos="100000">
                  <a:srgbClr val="7898E9"/>
                </a:gs>
              </a:gsLst>
              <a:lin ang="2700000"/>
            </a:gradFill>
            <a:ln>
              <a:noFill/>
            </a:ln>
            <a:effectLst>
              <a:outerShdw blurRad="50800" dist="25400" dir="5400000" algn="ctr" rotWithShape="0">
                <a:srgbClr val="000000">
                  <a:alpha val="50000"/>
                </a:srgbClr>
              </a:outerShdw>
            </a:effectLst>
            <a:extLst>
              <a:ext uri="{91240B29-F687-4f45-9708-019B960494DF}">
                <a14:hiddenLine xmlns:a14="http://schemas.microsoft.com/office/drawing/2010/main" xmlns="" w="12700" cap="flat" cmpd="sng">
                  <a:solidFill>
                    <a:srgbClr val="000000"/>
                  </a:solidFill>
                  <a:prstDash val="solid"/>
                  <a:miter lim="0"/>
                  <a:headEnd/>
                  <a:tailEnd/>
                </a14:hiddenLine>
              </a:ext>
            </a:extLst>
          </p:spPr>
          <p:txBody>
            <a:bodyPr lIns="0" tIns="0" rIns="0" bIns="0" anchor="ctr"/>
            <a:lstStyle/>
            <a:p>
              <a:pPr>
                <a:defRPr/>
              </a:pPr>
              <a:endParaRPr lang="en-US" sz="1300">
                <a:solidFill>
                  <a:srgbClr val="FFFFFF"/>
                </a:solidFill>
                <a:cs typeface="Helvetica Light" charset="0"/>
              </a:endParaRPr>
            </a:p>
          </p:txBody>
        </p:sp>
        <p:grpSp>
          <p:nvGrpSpPr>
            <p:cNvPr id="13323" name="Group 5"/>
            <p:cNvGrpSpPr>
              <a:grpSpLocks/>
            </p:cNvGrpSpPr>
            <p:nvPr/>
          </p:nvGrpSpPr>
          <p:grpSpPr bwMode="auto">
            <a:xfrm>
              <a:off x="523312" y="331402"/>
              <a:ext cx="10426072" cy="2784699"/>
              <a:chOff x="2398064" y="-446812"/>
              <a:chExt cx="10426072" cy="2784699"/>
            </a:xfrm>
          </p:grpSpPr>
          <p:sp>
            <p:nvSpPr>
              <p:cNvPr id="13318" name="AutoShape 6"/>
              <p:cNvSpPr>
                <a:spLocks/>
              </p:cNvSpPr>
              <p:nvPr/>
            </p:nvSpPr>
            <p:spPr bwMode="auto">
              <a:xfrm>
                <a:off x="2398647" y="-446424"/>
                <a:ext cx="10425519" cy="2784499"/>
              </a:xfrm>
              <a:prstGeom prst="roundRect">
                <a:avLst>
                  <a:gd name="adj" fmla="val 22866"/>
                </a:avLst>
              </a:prstGeom>
              <a:solidFill>
                <a:srgbClr val="D9D9D9"/>
              </a:solidFill>
              <a:ln>
                <a:noFill/>
              </a:ln>
              <a:effectLst>
                <a:outerShdw blurRad="38100" dist="23000" dir="5400000" algn="ctr" rotWithShape="0">
                  <a:srgbClr val="000000">
                    <a:alpha val="34999"/>
                  </a:srgbClr>
                </a:outerShdw>
              </a:effectLst>
              <a:extLst>
                <a:ext uri="{91240B29-F687-4f45-9708-019B960494DF}">
                  <a14:hiddenLine xmlns:a14="http://schemas.microsoft.com/office/drawing/2010/main" xmlns="" w="12700" cap="flat" cmpd="sng">
                    <a:solidFill>
                      <a:srgbClr val="000000"/>
                    </a:solidFill>
                    <a:prstDash val="solid"/>
                    <a:miter lim="0"/>
                    <a:headEnd/>
                    <a:tailEnd/>
                  </a14:hiddenLine>
                </a:ext>
              </a:extLst>
            </p:spPr>
            <p:txBody>
              <a:bodyPr lIns="45719" tIns="45719" rIns="45719" bIns="45719"/>
              <a:lstStyle/>
              <a:p>
                <a:pPr defTabSz="619411">
                  <a:defRPr/>
                </a:pPr>
                <a:endParaRPr lang="en-US" sz="2400">
                  <a:solidFill>
                    <a:srgbClr val="FFFFFF"/>
                  </a:solidFill>
                  <a:latin typeface="Calibri" charset="0"/>
                  <a:cs typeface="Calibri" charset="0"/>
                  <a:sym typeface="Calibri" charset="0"/>
                </a:endParaRPr>
              </a:p>
            </p:txBody>
          </p:sp>
          <p:sp>
            <p:nvSpPr>
              <p:cNvPr id="2" name="AutoShape 7"/>
              <p:cNvSpPr>
                <a:spLocks/>
              </p:cNvSpPr>
              <p:nvPr/>
            </p:nvSpPr>
            <p:spPr bwMode="auto">
              <a:xfrm>
                <a:off x="2771724" y="-333710"/>
                <a:ext cx="9961952" cy="236857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45719" tIns="45719" rIns="45719" bIns="45719"/>
              <a:lstStyle/>
              <a:p>
                <a:pPr defTabSz="619411">
                  <a:defRPr/>
                </a:pPr>
                <a:r>
                  <a:rPr lang="en-US" sz="2200">
                    <a:solidFill>
                      <a:srgbClr val="4950A8"/>
                    </a:solidFill>
                    <a:latin typeface="Calibri" charset="0"/>
                    <a:cs typeface="Calibri" charset="0"/>
                    <a:sym typeface="Calibri" charset="0"/>
                  </a:rPr>
                  <a:t>Career Narrative</a:t>
                </a:r>
                <a:r>
                  <a:rPr lang="en-US">
                    <a:solidFill>
                      <a:srgbClr val="595959"/>
                    </a:solidFill>
                    <a:latin typeface="Calibri" charset="0"/>
                    <a:cs typeface="Calibri" charset="0"/>
                    <a:sym typeface="Calibri" charset="0"/>
                  </a:rPr>
                  <a:t/>
                </a:r>
                <a:br>
                  <a:rPr lang="en-US">
                    <a:solidFill>
                      <a:srgbClr val="595959"/>
                    </a:solidFill>
                    <a:latin typeface="Calibri" charset="0"/>
                    <a:cs typeface="Calibri" charset="0"/>
                    <a:sym typeface="Calibri" charset="0"/>
                  </a:rPr>
                </a:br>
                <a:r>
                  <a:rPr lang="en-US" sz="1300">
                    <a:solidFill>
                      <a:srgbClr val="595959"/>
                    </a:solidFill>
                    <a:latin typeface="Calibri" charset="0"/>
                    <a:cs typeface="Calibri" charset="0"/>
                    <a:sym typeface="Calibri" charset="0"/>
                  </a:rPr>
                  <a:t>Links expertise, output, and influence together in an evidence-based argument; included content is negotiated with evaluator and tailored to the particular evaluation</a:t>
                </a:r>
                <a:endParaRPr lang="en-US">
                  <a:cs typeface="Helvetica Light" charset="0"/>
                </a:endParaRPr>
              </a:p>
            </p:txBody>
          </p:sp>
        </p:grpSp>
        <p:grpSp>
          <p:nvGrpSpPr>
            <p:cNvPr id="13324" name="Group 8"/>
            <p:cNvGrpSpPr>
              <a:grpSpLocks/>
            </p:cNvGrpSpPr>
            <p:nvPr/>
          </p:nvGrpSpPr>
          <p:grpSpPr bwMode="auto">
            <a:xfrm>
              <a:off x="4113490" y="3356852"/>
              <a:ext cx="3316515" cy="4753216"/>
              <a:chOff x="0" y="0"/>
              <a:chExt cx="3316514" cy="4753215"/>
            </a:xfrm>
          </p:grpSpPr>
          <p:sp>
            <p:nvSpPr>
              <p:cNvPr id="13321" name="AutoShape 9"/>
              <p:cNvSpPr>
                <a:spLocks/>
              </p:cNvSpPr>
              <p:nvPr/>
            </p:nvSpPr>
            <p:spPr bwMode="auto">
              <a:xfrm>
                <a:off x="-117" y="739"/>
                <a:ext cx="3316417" cy="4565688"/>
              </a:xfrm>
              <a:prstGeom prst="roundRect">
                <a:avLst>
                  <a:gd name="adj" fmla="val 21935"/>
                </a:avLst>
              </a:prstGeom>
              <a:solidFill>
                <a:srgbClr val="595959"/>
              </a:solidFill>
              <a:ln>
                <a:noFill/>
              </a:ln>
              <a:effectLst>
                <a:outerShdw blurRad="38100" dist="23000" dir="5400000" algn="ctr" rotWithShape="0">
                  <a:srgbClr val="000000">
                    <a:alpha val="34999"/>
                  </a:srgbClr>
                </a:outerShdw>
              </a:effectLst>
              <a:extLst>
                <a:ext uri="{91240B29-F687-4f45-9708-019B960494DF}">
                  <a14:hiddenLine xmlns:a14="http://schemas.microsoft.com/office/drawing/2010/main" xmlns="" w="12700" cap="flat" cmpd="sng">
                    <a:solidFill>
                      <a:srgbClr val="000000"/>
                    </a:solidFill>
                    <a:prstDash val="solid"/>
                    <a:miter lim="0"/>
                    <a:headEnd/>
                    <a:tailEnd/>
                  </a14:hiddenLine>
                </a:ext>
              </a:extLst>
            </p:spPr>
            <p:txBody>
              <a:bodyPr lIns="45719" tIns="45719" rIns="45719" bIns="45719"/>
              <a:lstStyle/>
              <a:p>
                <a:pPr defTabSz="619411">
                  <a:defRPr/>
                </a:pPr>
                <a:endParaRPr lang="en-US" sz="2400">
                  <a:solidFill>
                    <a:srgbClr val="FFFFFF"/>
                  </a:solidFill>
                  <a:latin typeface="Calibri" charset="0"/>
                  <a:cs typeface="Calibri" charset="0"/>
                  <a:sym typeface="Calibri" charset="0"/>
                </a:endParaRPr>
              </a:p>
            </p:txBody>
          </p:sp>
          <p:sp>
            <p:nvSpPr>
              <p:cNvPr id="13322" name="AutoShape 10"/>
              <p:cNvSpPr>
                <a:spLocks/>
              </p:cNvSpPr>
              <p:nvPr/>
            </p:nvSpPr>
            <p:spPr bwMode="auto">
              <a:xfrm>
                <a:off x="326921" y="124565"/>
                <a:ext cx="2782996" cy="462918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45719" tIns="45719" rIns="45719" bIns="45719"/>
              <a:lstStyle/>
              <a:p>
                <a:pPr defTabSz="619411">
                  <a:defRPr/>
                </a:pPr>
                <a:r>
                  <a:rPr lang="en-US" sz="2200">
                    <a:solidFill>
                      <a:srgbClr val="FFFFFF"/>
                    </a:solidFill>
                    <a:latin typeface="Calibri" charset="0"/>
                    <a:cs typeface="Calibri" charset="0"/>
                    <a:sym typeface="Calibri" charset="0"/>
                  </a:rPr>
                  <a:t>Output</a:t>
                </a:r>
              </a:p>
              <a:p>
                <a:pPr defTabSz="619411">
                  <a:defRPr/>
                </a:pPr>
                <a:endParaRPr lang="en-US" sz="500">
                  <a:solidFill>
                    <a:srgbClr val="FFFFFF"/>
                  </a:solidFill>
                  <a:latin typeface="Calibri" charset="0"/>
                  <a:cs typeface="Calibri" charset="0"/>
                  <a:sym typeface="Calibri" charset="0"/>
                </a:endParaRPr>
              </a:p>
              <a:p>
                <a:pPr defTabSz="619411">
                  <a:defRPr/>
                </a:pPr>
                <a:r>
                  <a:rPr lang="en-US" sz="1100">
                    <a:solidFill>
                      <a:srgbClr val="FFFFFF"/>
                    </a:solidFill>
                    <a:latin typeface="Calibri" charset="0"/>
                    <a:cs typeface="Calibri" charset="0"/>
                    <a:sym typeface="Calibri" charset="0"/>
                  </a:rPr>
                  <a:t>- publications</a:t>
                </a:r>
              </a:p>
              <a:p>
                <a:pPr defTabSz="619411">
                  <a:defRPr/>
                </a:pPr>
                <a:r>
                  <a:rPr lang="en-US" sz="1100">
                    <a:solidFill>
                      <a:srgbClr val="FFFFFF"/>
                    </a:solidFill>
                    <a:latin typeface="Calibri" charset="0"/>
                    <a:cs typeface="Calibri" charset="0"/>
                    <a:sym typeface="Calibri" charset="0"/>
                  </a:rPr>
                  <a:t>- public media</a:t>
                </a:r>
              </a:p>
              <a:p>
                <a:pPr defTabSz="619411">
                  <a:defRPr/>
                </a:pPr>
                <a:r>
                  <a:rPr lang="en-US" sz="1100">
                    <a:solidFill>
                      <a:srgbClr val="FFFFFF"/>
                    </a:solidFill>
                    <a:latin typeface="Calibri" charset="0"/>
                    <a:cs typeface="Calibri" charset="0"/>
                    <a:sym typeface="Calibri" charset="0"/>
                  </a:rPr>
                  <a:t>- teaching</a:t>
                </a:r>
              </a:p>
              <a:p>
                <a:pPr defTabSz="619411">
                  <a:defRPr/>
                </a:pPr>
                <a:r>
                  <a:rPr lang="en-US" sz="1100">
                    <a:solidFill>
                      <a:srgbClr val="FFFFFF"/>
                    </a:solidFill>
                    <a:latin typeface="Calibri" charset="0"/>
                    <a:cs typeface="Calibri" charset="0"/>
                    <a:sym typeface="Calibri" charset="0"/>
                  </a:rPr>
                  <a:t>- web/social media</a:t>
                </a:r>
              </a:p>
              <a:p>
                <a:pPr defTabSz="619411">
                  <a:defRPr/>
                </a:pPr>
                <a:r>
                  <a:rPr lang="en-US" sz="1100">
                    <a:solidFill>
                      <a:srgbClr val="FFFFFF"/>
                    </a:solidFill>
                    <a:latin typeface="Calibri" charset="0"/>
                    <a:cs typeface="Calibri" charset="0"/>
                    <a:sym typeface="Calibri" charset="0"/>
                  </a:rPr>
                  <a:t>- data sets</a:t>
                </a:r>
              </a:p>
              <a:p>
                <a:pPr defTabSz="619411">
                  <a:defRPr/>
                </a:pPr>
                <a:r>
                  <a:rPr lang="en-US" sz="1100">
                    <a:solidFill>
                      <a:srgbClr val="FFFFFF"/>
                    </a:solidFill>
                    <a:latin typeface="Calibri" charset="0"/>
                    <a:cs typeface="Calibri" charset="0"/>
                    <a:sym typeface="Calibri" charset="0"/>
                  </a:rPr>
                  <a:t>- software/tools</a:t>
                </a:r>
              </a:p>
              <a:p>
                <a:pPr defTabSz="619411">
                  <a:defRPr/>
                </a:pPr>
                <a:r>
                  <a:rPr lang="en-US" sz="1100">
                    <a:solidFill>
                      <a:srgbClr val="FFFFFF"/>
                    </a:solidFill>
                    <a:latin typeface="Calibri" charset="0"/>
                    <a:cs typeface="Calibri" charset="0"/>
                    <a:sym typeface="Calibri" charset="0"/>
                  </a:rPr>
                  <a:t>- infrastructure</a:t>
                </a:r>
              </a:p>
              <a:p>
                <a:pPr defTabSz="619411">
                  <a:defRPr/>
                </a:pPr>
                <a:r>
                  <a:rPr lang="en-US" sz="1100">
                    <a:solidFill>
                      <a:srgbClr val="FFFFFF"/>
                    </a:solidFill>
                    <a:latin typeface="Calibri" charset="0"/>
                    <a:cs typeface="Calibri" charset="0"/>
                    <a:sym typeface="Calibri" charset="0"/>
                  </a:rPr>
                  <a:t>- grant proposals</a:t>
                </a:r>
                <a:endParaRPr lang="en-US">
                  <a:cs typeface="Helvetica Light" charset="0"/>
                </a:endParaRPr>
              </a:p>
            </p:txBody>
          </p:sp>
        </p:grpSp>
        <p:grpSp>
          <p:nvGrpSpPr>
            <p:cNvPr id="13325" name="Group 11"/>
            <p:cNvGrpSpPr>
              <a:grpSpLocks/>
            </p:cNvGrpSpPr>
            <p:nvPr/>
          </p:nvGrpSpPr>
          <p:grpSpPr bwMode="auto">
            <a:xfrm>
              <a:off x="533421" y="3357591"/>
              <a:ext cx="3316417" cy="4564103"/>
              <a:chOff x="646" y="739"/>
              <a:chExt cx="3316416" cy="4564102"/>
            </a:xfrm>
          </p:grpSpPr>
          <p:sp>
            <p:nvSpPr>
              <p:cNvPr id="3" name="AutoShape 12"/>
              <p:cNvSpPr>
                <a:spLocks/>
              </p:cNvSpPr>
              <p:nvPr/>
            </p:nvSpPr>
            <p:spPr bwMode="auto">
              <a:xfrm>
                <a:off x="646" y="739"/>
                <a:ext cx="3316416" cy="4564102"/>
              </a:xfrm>
              <a:prstGeom prst="roundRect">
                <a:avLst>
                  <a:gd name="adj" fmla="val 21935"/>
                </a:avLst>
              </a:prstGeom>
              <a:solidFill>
                <a:srgbClr val="595959"/>
              </a:solidFill>
              <a:ln>
                <a:noFill/>
              </a:ln>
              <a:effectLst>
                <a:outerShdw blurRad="38100" dist="23000" dir="5400000" algn="ctr" rotWithShape="0">
                  <a:srgbClr val="000000">
                    <a:alpha val="34999"/>
                  </a:srgbClr>
                </a:outerShdw>
              </a:effectLst>
              <a:extLst>
                <a:ext uri="{91240B29-F687-4f45-9708-019B960494DF}">
                  <a14:hiddenLine xmlns:a14="http://schemas.microsoft.com/office/drawing/2010/main" xmlns="" w="12700" cap="flat" cmpd="sng">
                    <a:solidFill>
                      <a:srgbClr val="000000"/>
                    </a:solidFill>
                    <a:prstDash val="solid"/>
                    <a:miter lim="0"/>
                    <a:headEnd/>
                    <a:tailEnd/>
                  </a14:hiddenLine>
                </a:ext>
              </a:extLst>
            </p:spPr>
            <p:txBody>
              <a:bodyPr lIns="45719" tIns="45719" rIns="45719" bIns="45719"/>
              <a:lstStyle/>
              <a:p>
                <a:pPr defTabSz="619411">
                  <a:defRPr/>
                </a:pPr>
                <a:endParaRPr lang="en-US" sz="2400">
                  <a:solidFill>
                    <a:srgbClr val="FFFFFF"/>
                  </a:solidFill>
                  <a:latin typeface="Calibri" charset="0"/>
                  <a:cs typeface="Calibri" charset="0"/>
                  <a:sym typeface="Calibri" charset="0"/>
                </a:endParaRPr>
              </a:p>
            </p:txBody>
          </p:sp>
          <p:sp>
            <p:nvSpPr>
              <p:cNvPr id="4" name="AutoShape 13"/>
              <p:cNvSpPr>
                <a:spLocks/>
              </p:cNvSpPr>
              <p:nvPr/>
            </p:nvSpPr>
            <p:spPr bwMode="auto">
              <a:xfrm>
                <a:off x="38749" y="130914"/>
                <a:ext cx="3278312" cy="397195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45719" tIns="45719" rIns="45719" bIns="45719"/>
              <a:lstStyle/>
              <a:p>
                <a:pPr defTabSz="619411">
                  <a:defRPr/>
                </a:pPr>
                <a:r>
                  <a:rPr lang="en-US" sz="2200" dirty="0">
                    <a:solidFill>
                      <a:srgbClr val="FFFFFF"/>
                    </a:solidFill>
                    <a:latin typeface="Calibri" charset="0"/>
                    <a:cs typeface="Calibri" charset="0"/>
                    <a:sym typeface="Calibri" charset="0"/>
                  </a:rPr>
                  <a:t>Expertise</a:t>
                </a:r>
              </a:p>
              <a:p>
                <a:pPr defTabSz="619411">
                  <a:defRPr/>
                </a:pPr>
                <a:r>
                  <a:rPr lang="en-US" sz="500" dirty="0">
                    <a:solidFill>
                      <a:srgbClr val="FFFFFF"/>
                    </a:solidFill>
                    <a:latin typeface="Calibri" charset="0"/>
                    <a:cs typeface="Calibri" charset="0"/>
                    <a:sym typeface="Calibri" charset="0"/>
                  </a:rPr>
                  <a:t/>
                </a:r>
                <a:br>
                  <a:rPr lang="en-US" sz="500" dirty="0">
                    <a:solidFill>
                      <a:srgbClr val="FFFFFF"/>
                    </a:solidFill>
                    <a:latin typeface="Calibri" charset="0"/>
                    <a:cs typeface="Calibri" charset="0"/>
                    <a:sym typeface="Calibri" charset="0"/>
                  </a:rPr>
                </a:br>
                <a:r>
                  <a:rPr lang="en-US" sz="1100" dirty="0">
                    <a:solidFill>
                      <a:srgbClr val="FFFFFF"/>
                    </a:solidFill>
                    <a:latin typeface="Calibri" charset="0"/>
                    <a:cs typeface="Calibri" charset="0"/>
                    <a:sym typeface="Calibri" charset="0"/>
                  </a:rPr>
                  <a:t>- scientific/scholarly</a:t>
                </a:r>
              </a:p>
              <a:p>
                <a:pPr defTabSz="619411">
                  <a:defRPr/>
                </a:pPr>
                <a:r>
                  <a:rPr lang="en-US" sz="1100" dirty="0">
                    <a:solidFill>
                      <a:srgbClr val="FFFFFF"/>
                    </a:solidFill>
                    <a:latin typeface="Calibri" charset="0"/>
                    <a:cs typeface="Calibri" charset="0"/>
                    <a:sym typeface="Calibri" charset="0"/>
                  </a:rPr>
                  <a:t>- technological</a:t>
                </a:r>
              </a:p>
              <a:p>
                <a:pPr defTabSz="619411">
                  <a:defRPr/>
                </a:pPr>
                <a:r>
                  <a:rPr lang="en-US" sz="1100" dirty="0">
                    <a:solidFill>
                      <a:srgbClr val="FFFFFF"/>
                    </a:solidFill>
                    <a:latin typeface="Calibri" charset="0"/>
                    <a:cs typeface="Calibri" charset="0"/>
                    <a:sym typeface="Calibri" charset="0"/>
                  </a:rPr>
                  <a:t>- communication</a:t>
                </a:r>
              </a:p>
              <a:p>
                <a:pPr defTabSz="619411">
                  <a:defRPr/>
                </a:pPr>
                <a:r>
                  <a:rPr lang="en-US" sz="1100" dirty="0">
                    <a:solidFill>
                      <a:srgbClr val="FFFFFF"/>
                    </a:solidFill>
                    <a:latin typeface="Calibri" charset="0"/>
                    <a:cs typeface="Calibri" charset="0"/>
                    <a:sym typeface="Calibri" charset="0"/>
                  </a:rPr>
                  <a:t>- organizational</a:t>
                </a:r>
              </a:p>
              <a:p>
                <a:pPr defTabSz="619411">
                  <a:defRPr/>
                </a:pPr>
                <a:r>
                  <a:rPr lang="en-US" sz="1100" dirty="0">
                    <a:solidFill>
                      <a:srgbClr val="FFFFFF"/>
                    </a:solidFill>
                    <a:latin typeface="Calibri" charset="0"/>
                    <a:cs typeface="Calibri" charset="0"/>
                    <a:sym typeface="Calibri" charset="0"/>
                  </a:rPr>
                  <a:t>- knowledge transfer</a:t>
                </a:r>
              </a:p>
              <a:p>
                <a:pPr defTabSz="619411">
                  <a:defRPr/>
                </a:pPr>
                <a:r>
                  <a:rPr lang="en-US" sz="1100" dirty="0">
                    <a:solidFill>
                      <a:srgbClr val="FFFFFF"/>
                    </a:solidFill>
                    <a:latin typeface="Calibri" charset="0"/>
                    <a:cs typeface="Calibri" charset="0"/>
                    <a:sym typeface="Calibri" charset="0"/>
                  </a:rPr>
                  <a:t>- educational</a:t>
                </a:r>
                <a:endParaRPr lang="en-US" dirty="0">
                  <a:cs typeface="Helvetica Light" charset="0"/>
                </a:endParaRPr>
              </a:p>
            </p:txBody>
          </p:sp>
        </p:grpSp>
        <p:grpSp>
          <p:nvGrpSpPr>
            <p:cNvPr id="13326" name="Group 14"/>
            <p:cNvGrpSpPr>
              <a:grpSpLocks/>
            </p:cNvGrpSpPr>
            <p:nvPr/>
          </p:nvGrpSpPr>
          <p:grpSpPr bwMode="auto">
            <a:xfrm>
              <a:off x="7694913" y="3357591"/>
              <a:ext cx="3690039" cy="4564103"/>
              <a:chOff x="709" y="739"/>
              <a:chExt cx="3690038" cy="4564102"/>
            </a:xfrm>
          </p:grpSpPr>
          <p:sp>
            <p:nvSpPr>
              <p:cNvPr id="13327" name="AutoShape 15"/>
              <p:cNvSpPr>
                <a:spLocks/>
              </p:cNvSpPr>
              <p:nvPr/>
            </p:nvSpPr>
            <p:spPr bwMode="auto">
              <a:xfrm>
                <a:off x="709" y="739"/>
                <a:ext cx="3316417" cy="4564102"/>
              </a:xfrm>
              <a:prstGeom prst="roundRect">
                <a:avLst>
                  <a:gd name="adj" fmla="val 21935"/>
                </a:avLst>
              </a:prstGeom>
              <a:solidFill>
                <a:srgbClr val="595959"/>
              </a:solidFill>
              <a:ln>
                <a:noFill/>
              </a:ln>
              <a:effectLst>
                <a:outerShdw blurRad="38100" dist="23000" dir="5400000" algn="ctr" rotWithShape="0">
                  <a:srgbClr val="000000">
                    <a:alpha val="34999"/>
                  </a:srgbClr>
                </a:outerShdw>
              </a:effectLst>
              <a:extLst>
                <a:ext uri="{91240B29-F687-4f45-9708-019B960494DF}">
                  <a14:hiddenLine xmlns:a14="http://schemas.microsoft.com/office/drawing/2010/main" xmlns="" w="12700" cap="flat" cmpd="sng">
                    <a:solidFill>
                      <a:srgbClr val="000000"/>
                    </a:solidFill>
                    <a:prstDash val="solid"/>
                    <a:miter lim="0"/>
                    <a:headEnd/>
                    <a:tailEnd/>
                  </a14:hiddenLine>
                </a:ext>
              </a:extLst>
            </p:spPr>
            <p:txBody>
              <a:bodyPr lIns="45719" tIns="45719" rIns="45719" bIns="45719"/>
              <a:lstStyle/>
              <a:p>
                <a:pPr defTabSz="619411">
                  <a:defRPr/>
                </a:pPr>
                <a:endParaRPr lang="en-US" sz="2400">
                  <a:solidFill>
                    <a:srgbClr val="FFFFFF"/>
                  </a:solidFill>
                  <a:latin typeface="Calibri" charset="0"/>
                  <a:cs typeface="Calibri" charset="0"/>
                  <a:sym typeface="Calibri" charset="0"/>
                </a:endParaRPr>
              </a:p>
            </p:txBody>
          </p:sp>
          <p:sp>
            <p:nvSpPr>
              <p:cNvPr id="13328" name="AutoShape 16"/>
              <p:cNvSpPr>
                <a:spLocks/>
              </p:cNvSpPr>
              <p:nvPr/>
            </p:nvSpPr>
            <p:spPr bwMode="auto">
              <a:xfrm>
                <a:off x="305518" y="122976"/>
                <a:ext cx="3385229" cy="397989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45719" tIns="45719" rIns="45719" bIns="45719"/>
              <a:lstStyle/>
              <a:p>
                <a:pPr defTabSz="619411">
                  <a:defRPr/>
                </a:pPr>
                <a:r>
                  <a:rPr lang="en-US" sz="2200" dirty="0">
                    <a:solidFill>
                      <a:srgbClr val="FFFFFF"/>
                    </a:solidFill>
                    <a:latin typeface="Calibri" charset="0"/>
                    <a:cs typeface="Calibri" charset="0"/>
                    <a:sym typeface="Calibri" charset="0"/>
                  </a:rPr>
                  <a:t>Influence</a:t>
                </a:r>
                <a:br>
                  <a:rPr lang="en-US" sz="2200" dirty="0">
                    <a:solidFill>
                      <a:srgbClr val="FFFFFF"/>
                    </a:solidFill>
                    <a:latin typeface="Calibri" charset="0"/>
                    <a:cs typeface="Calibri" charset="0"/>
                    <a:sym typeface="Calibri" charset="0"/>
                  </a:rPr>
                </a:br>
                <a:r>
                  <a:rPr lang="en-US" sz="800" dirty="0">
                    <a:solidFill>
                      <a:srgbClr val="FFFFFF"/>
                    </a:solidFill>
                    <a:latin typeface="Calibri" charset="0"/>
                    <a:cs typeface="Calibri" charset="0"/>
                    <a:sym typeface="Calibri" charset="0"/>
                  </a:rPr>
                  <a:t/>
                </a:r>
                <a:br>
                  <a:rPr lang="en-US" sz="800" dirty="0">
                    <a:solidFill>
                      <a:srgbClr val="FFFFFF"/>
                    </a:solidFill>
                    <a:latin typeface="Calibri" charset="0"/>
                    <a:cs typeface="Calibri" charset="0"/>
                    <a:sym typeface="Calibri" charset="0"/>
                  </a:rPr>
                </a:br>
                <a:r>
                  <a:rPr lang="en-US" sz="1100" dirty="0">
                    <a:solidFill>
                      <a:srgbClr val="FFFFFF"/>
                    </a:solidFill>
                    <a:latin typeface="Calibri" charset="0"/>
                    <a:cs typeface="Calibri" charset="0"/>
                    <a:sym typeface="Calibri" charset="0"/>
                  </a:rPr>
                  <a:t>- on science</a:t>
                </a:r>
              </a:p>
              <a:p>
                <a:pPr defTabSz="619411">
                  <a:defRPr/>
                </a:pPr>
                <a:endParaRPr lang="en-US" sz="500" dirty="0">
                  <a:solidFill>
                    <a:srgbClr val="FFFFFF"/>
                  </a:solidFill>
                  <a:latin typeface="Calibri" charset="0"/>
                  <a:cs typeface="Calibri" charset="0"/>
                  <a:sym typeface="Calibri" charset="0"/>
                </a:endParaRPr>
              </a:p>
              <a:p>
                <a:pPr defTabSz="619411">
                  <a:defRPr/>
                </a:pPr>
                <a:r>
                  <a:rPr lang="en-US" sz="1100" dirty="0">
                    <a:solidFill>
                      <a:srgbClr val="FFFFFF"/>
                    </a:solidFill>
                    <a:latin typeface="Calibri" charset="0"/>
                    <a:cs typeface="Calibri" charset="0"/>
                    <a:sym typeface="Calibri" charset="0"/>
                  </a:rPr>
                  <a:t>- on society</a:t>
                </a:r>
              </a:p>
              <a:p>
                <a:pPr defTabSz="619411">
                  <a:defRPr/>
                </a:pPr>
                <a:endParaRPr lang="en-US" sz="500" dirty="0">
                  <a:solidFill>
                    <a:srgbClr val="FFFFFF"/>
                  </a:solidFill>
                  <a:latin typeface="Calibri" charset="0"/>
                  <a:cs typeface="Calibri" charset="0"/>
                  <a:sym typeface="Calibri" charset="0"/>
                </a:endParaRPr>
              </a:p>
              <a:p>
                <a:pPr defTabSz="619411">
                  <a:defRPr/>
                </a:pPr>
                <a:r>
                  <a:rPr lang="en-US" sz="1100" dirty="0">
                    <a:solidFill>
                      <a:srgbClr val="FFFFFF"/>
                    </a:solidFill>
                    <a:latin typeface="Calibri" charset="0"/>
                    <a:cs typeface="Calibri" charset="0"/>
                    <a:sym typeface="Calibri" charset="0"/>
                  </a:rPr>
                  <a:t>- on economy</a:t>
                </a:r>
              </a:p>
              <a:p>
                <a:pPr defTabSz="619411">
                  <a:defRPr/>
                </a:pPr>
                <a:endParaRPr lang="en-US" sz="500" dirty="0">
                  <a:solidFill>
                    <a:srgbClr val="FFFFFF"/>
                  </a:solidFill>
                  <a:latin typeface="Calibri" charset="0"/>
                  <a:cs typeface="Calibri" charset="0"/>
                  <a:sym typeface="Calibri" charset="0"/>
                </a:endParaRPr>
              </a:p>
              <a:p>
                <a:pPr defTabSz="619411">
                  <a:defRPr/>
                </a:pPr>
                <a:r>
                  <a:rPr lang="en-US" sz="1100" dirty="0">
                    <a:solidFill>
                      <a:srgbClr val="FFFFFF"/>
                    </a:solidFill>
                    <a:latin typeface="Calibri" charset="0"/>
                    <a:cs typeface="Calibri" charset="0"/>
                    <a:sym typeface="Calibri" charset="0"/>
                  </a:rPr>
                  <a:t>- on teaching</a:t>
                </a:r>
                <a:endParaRPr lang="en-US" dirty="0">
                  <a:cs typeface="Helvetica Light" charset="0"/>
                </a:endParaRPr>
              </a:p>
            </p:txBody>
          </p:sp>
        </p:grpSp>
      </p:grpSp>
      <p:sp>
        <p:nvSpPr>
          <p:cNvPr id="13329" name="AutoShape 17"/>
          <p:cNvSpPr>
            <a:spLocks/>
          </p:cNvSpPr>
          <p:nvPr/>
        </p:nvSpPr>
        <p:spPr bwMode="auto">
          <a:xfrm>
            <a:off x="5324475" y="1756569"/>
            <a:ext cx="3530203" cy="4140994"/>
          </a:xfrm>
          <a:prstGeom prst="roundRect">
            <a:avLst>
              <a:gd name="adj" fmla="val 12477"/>
            </a:avLst>
          </a:prstGeom>
          <a:solidFill>
            <a:srgbClr val="BDC1C0"/>
          </a:solidFill>
          <a:ln>
            <a:noFill/>
          </a:ln>
          <a:effectLst>
            <a:outerShdw blurRad="50800" dist="25400" dir="5400000" algn="ctr" rotWithShape="0">
              <a:srgbClr val="000000">
                <a:alpha val="50000"/>
              </a:srgbClr>
            </a:outerShdw>
          </a:effectLst>
          <a:extLst>
            <a:ext uri="{91240B29-F687-4f45-9708-019B960494DF}">
              <a14:hiddenLine xmlns:a14="http://schemas.microsoft.com/office/drawing/2010/main" xmlns="" w="12700" cap="flat" cmpd="sng">
                <a:solidFill>
                  <a:srgbClr val="000000"/>
                </a:solidFill>
                <a:prstDash val="solid"/>
                <a:miter lim="0"/>
                <a:headEnd/>
                <a:tailEnd/>
              </a14:hiddenLine>
            </a:ext>
          </a:extLst>
        </p:spPr>
        <p:txBody>
          <a:bodyPr lIns="0" tIns="0" rIns="0" bIns="0" anchor="ctr"/>
          <a:lstStyle/>
          <a:p>
            <a:pPr>
              <a:defRPr/>
            </a:pPr>
            <a:endParaRPr lang="en-US" sz="1300">
              <a:solidFill>
                <a:srgbClr val="FFFFFF"/>
              </a:solidFill>
              <a:cs typeface="Helvetica Light" charset="0"/>
            </a:endParaRPr>
          </a:p>
        </p:txBody>
      </p:sp>
      <p:sp>
        <p:nvSpPr>
          <p:cNvPr id="13330" name="AutoShape 18"/>
          <p:cNvSpPr>
            <a:spLocks/>
          </p:cNvSpPr>
          <p:nvPr/>
        </p:nvSpPr>
        <p:spPr bwMode="auto">
          <a:xfrm>
            <a:off x="5547122" y="1953419"/>
            <a:ext cx="3092053" cy="38957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19202" tIns="19202" rIns="19202" bIns="19202"/>
          <a:lstStyle/>
          <a:p>
            <a:pPr marL="110014" indent="-110014" defTabSz="619411">
              <a:defRPr/>
            </a:pPr>
            <a:r>
              <a:rPr lang="en-US" sz="2200" dirty="0">
                <a:solidFill>
                  <a:srgbClr val="4950A8"/>
                </a:solidFill>
                <a:latin typeface="Calibri" charset="0"/>
                <a:cs typeface="Calibri" charset="0"/>
                <a:sym typeface="Calibri" charset="0"/>
              </a:rPr>
              <a:t>Evaluation Guidelines </a:t>
            </a:r>
            <a:r>
              <a:rPr lang="en-US" dirty="0">
                <a:solidFill>
                  <a:srgbClr val="595959"/>
                </a:solidFill>
                <a:latin typeface="Calibri" charset="0"/>
                <a:cs typeface="Calibri" charset="0"/>
                <a:sym typeface="Calibri" charset="0"/>
              </a:rPr>
              <a:t/>
            </a:r>
            <a:br>
              <a:rPr lang="en-US" dirty="0">
                <a:solidFill>
                  <a:srgbClr val="595959"/>
                </a:solidFill>
                <a:latin typeface="Calibri" charset="0"/>
                <a:cs typeface="Calibri" charset="0"/>
                <a:sym typeface="Calibri" charset="0"/>
              </a:rPr>
            </a:br>
            <a:endParaRPr lang="en-US" sz="800" dirty="0">
              <a:solidFill>
                <a:srgbClr val="595959"/>
              </a:solidFill>
              <a:latin typeface="Calibri" charset="0"/>
              <a:cs typeface="Calibri" charset="0"/>
              <a:sym typeface="Calibri" charset="0"/>
            </a:endParaRPr>
          </a:p>
          <a:p>
            <a:pPr marL="110014" indent="-110014" defTabSz="619411">
              <a:spcBef>
                <a:spcPts val="630"/>
              </a:spcBef>
              <a:buClr>
                <a:srgbClr val="000000"/>
              </a:buClr>
              <a:buSzPct val="100000"/>
              <a:buFontTx/>
              <a:buChar char="-"/>
              <a:defRPr/>
            </a:pPr>
            <a:r>
              <a:rPr lang="en-US" sz="1300" dirty="0">
                <a:solidFill>
                  <a:srgbClr val="595959"/>
                </a:solidFill>
                <a:latin typeface="Calibri" charset="0"/>
                <a:cs typeface="Calibri" charset="0"/>
                <a:sym typeface="Calibri" charset="0"/>
              </a:rPr>
              <a:t>aimed at both researchers and evaluators</a:t>
            </a:r>
          </a:p>
          <a:p>
            <a:pPr marL="110014" indent="-110014" defTabSz="619411">
              <a:spcBef>
                <a:spcPts val="630"/>
              </a:spcBef>
              <a:buClr>
                <a:srgbClr val="000000"/>
              </a:buClr>
              <a:buSzPct val="100000"/>
              <a:buFontTx/>
              <a:buChar char="-"/>
              <a:defRPr/>
            </a:pPr>
            <a:r>
              <a:rPr lang="en-US" sz="1300" dirty="0">
                <a:solidFill>
                  <a:srgbClr val="595959"/>
                </a:solidFill>
                <a:latin typeface="Calibri" charset="0"/>
                <a:cs typeface="Calibri" charset="0"/>
                <a:sym typeface="Calibri" charset="0"/>
              </a:rPr>
              <a:t>development of evidence based arguments (what counts as evidence?)</a:t>
            </a:r>
          </a:p>
          <a:p>
            <a:pPr marL="110014" indent="-110014" defTabSz="619411">
              <a:spcBef>
                <a:spcPts val="630"/>
              </a:spcBef>
              <a:buClr>
                <a:srgbClr val="000000"/>
              </a:buClr>
              <a:buSzPct val="100000"/>
              <a:buFontTx/>
              <a:buChar char="-"/>
              <a:defRPr/>
            </a:pPr>
            <a:r>
              <a:rPr lang="en-US" sz="1300" dirty="0">
                <a:solidFill>
                  <a:srgbClr val="595959"/>
                </a:solidFill>
                <a:latin typeface="Calibri" charset="0"/>
                <a:cs typeface="Calibri" charset="0"/>
                <a:sym typeface="Calibri" charset="0"/>
              </a:rPr>
              <a:t>expanded list of research output</a:t>
            </a:r>
          </a:p>
          <a:p>
            <a:pPr marL="110014" indent="-110014" defTabSz="619411">
              <a:spcBef>
                <a:spcPts val="630"/>
              </a:spcBef>
              <a:buClr>
                <a:srgbClr val="000000"/>
              </a:buClr>
              <a:buSzPct val="100000"/>
              <a:buFontTx/>
              <a:buChar char="-"/>
              <a:defRPr/>
            </a:pPr>
            <a:r>
              <a:rPr lang="en-US" sz="1300" dirty="0">
                <a:solidFill>
                  <a:srgbClr val="595959"/>
                </a:solidFill>
                <a:latin typeface="Calibri" charset="0"/>
                <a:cs typeface="Calibri" charset="0"/>
                <a:sym typeface="Calibri" charset="0"/>
              </a:rPr>
              <a:t>establishing provenance</a:t>
            </a:r>
          </a:p>
          <a:p>
            <a:pPr marL="110014" indent="-110014" defTabSz="619411">
              <a:spcBef>
                <a:spcPts val="630"/>
              </a:spcBef>
              <a:buClr>
                <a:srgbClr val="000000"/>
              </a:buClr>
              <a:buSzPct val="100000"/>
              <a:buFontTx/>
              <a:buChar char="-"/>
              <a:defRPr/>
            </a:pPr>
            <a:r>
              <a:rPr lang="en-US" sz="1300" dirty="0">
                <a:solidFill>
                  <a:srgbClr val="595959"/>
                </a:solidFill>
                <a:latin typeface="Calibri" charset="0"/>
                <a:cs typeface="Calibri" charset="0"/>
                <a:sym typeface="Calibri" charset="0"/>
              </a:rPr>
              <a:t>taxonomy of indicators: bibliometric, webometric, altmetric</a:t>
            </a:r>
          </a:p>
          <a:p>
            <a:pPr marL="110014" indent="-110014" defTabSz="619411">
              <a:spcBef>
                <a:spcPts val="630"/>
              </a:spcBef>
              <a:buClr>
                <a:srgbClr val="000000"/>
              </a:buClr>
              <a:buSzPct val="100000"/>
              <a:buFontTx/>
              <a:buChar char="-"/>
              <a:defRPr/>
            </a:pPr>
            <a:r>
              <a:rPr lang="en-US" sz="1300" dirty="0">
                <a:solidFill>
                  <a:srgbClr val="595959"/>
                </a:solidFill>
                <a:latin typeface="Calibri" charset="0"/>
                <a:cs typeface="Calibri" charset="0"/>
                <a:sym typeface="Calibri" charset="0"/>
              </a:rPr>
              <a:t>guidance on use of indicators</a:t>
            </a:r>
          </a:p>
          <a:p>
            <a:pPr marL="110014" indent="-110014" defTabSz="619411">
              <a:spcBef>
                <a:spcPts val="630"/>
              </a:spcBef>
              <a:buClr>
                <a:srgbClr val="000000"/>
              </a:buClr>
              <a:buSzPct val="100000"/>
              <a:buFontTx/>
              <a:buChar char="-"/>
              <a:defRPr/>
            </a:pPr>
            <a:r>
              <a:rPr lang="en-US" sz="1300" dirty="0">
                <a:solidFill>
                  <a:srgbClr val="595959"/>
                </a:solidFill>
                <a:latin typeface="Calibri" charset="0"/>
                <a:cs typeface="Calibri" charset="0"/>
                <a:sym typeface="Calibri" charset="0"/>
              </a:rPr>
              <a:t>contextual considerations, such as: stage of career, discipline, and country of residence</a:t>
            </a:r>
            <a:endParaRPr lang="en-US" dirty="0">
              <a:cs typeface="Helvetica Light" charset="0"/>
            </a:endParaRPr>
          </a:p>
        </p:txBody>
      </p:sp>
      <p:sp>
        <p:nvSpPr>
          <p:cNvPr id="13334" name="AutoShape 22"/>
          <p:cNvSpPr>
            <a:spLocks/>
          </p:cNvSpPr>
          <p:nvPr/>
        </p:nvSpPr>
        <p:spPr bwMode="auto">
          <a:xfrm>
            <a:off x="4664274" y="3602832"/>
            <a:ext cx="650676" cy="447675"/>
          </a:xfrm>
          <a:prstGeom prst="leftRightArrow">
            <a:avLst>
              <a:gd name="adj1" fmla="val 32000"/>
              <a:gd name="adj2" fmla="val 75239"/>
            </a:avLst>
          </a:prstGeom>
          <a:solidFill>
            <a:srgbClr val="70BF41"/>
          </a:solidFill>
          <a:ln>
            <a:noFill/>
          </a:ln>
          <a:effectLst>
            <a:outerShdw blurRad="63500" dist="12700" algn="ctr" rotWithShape="0">
              <a:srgbClr val="000000">
                <a:alpha val="50000"/>
              </a:srgbClr>
            </a:outerShdw>
          </a:effectLst>
          <a:extLst>
            <a:ext uri="{91240B29-F687-4f45-9708-019B960494DF}">
              <a14:hiddenLine xmlns:a14="http://schemas.microsoft.com/office/drawing/2010/main" xmlns="" w="12700" cap="flat" cmpd="sng">
                <a:solidFill>
                  <a:srgbClr val="000000"/>
                </a:solidFill>
                <a:prstDash val="solid"/>
                <a:miter lim="0"/>
                <a:headEnd/>
                <a:tailEnd/>
              </a14:hiddenLine>
            </a:ext>
          </a:extLst>
        </p:spPr>
        <p:txBody>
          <a:bodyPr lIns="0" tIns="0" rIns="0" bIns="0" anchor="ctr"/>
          <a:lstStyle/>
          <a:p>
            <a:pPr>
              <a:defRPr/>
            </a:pPr>
            <a:endParaRPr lang="en-US" sz="1300">
              <a:solidFill>
                <a:srgbClr val="FFFFFF"/>
              </a:solidFill>
              <a:cs typeface="Helvetica Light" charset="0"/>
            </a:endParaRPr>
          </a:p>
        </p:txBody>
      </p:sp>
      <p:grpSp>
        <p:nvGrpSpPr>
          <p:cNvPr id="13319" name="Group 4"/>
          <p:cNvGrpSpPr>
            <a:grpSpLocks/>
          </p:cNvGrpSpPr>
          <p:nvPr/>
        </p:nvGrpSpPr>
        <p:grpSpPr bwMode="auto">
          <a:xfrm>
            <a:off x="6785967" y="6405563"/>
            <a:ext cx="1872258" cy="332582"/>
            <a:chOff x="430945" y="88900"/>
            <a:chExt cx="4992350" cy="664613"/>
          </a:xfrm>
        </p:grpSpPr>
        <p:pic>
          <p:nvPicPr>
            <p:cNvPr id="25" name="Picture 5" descr="cwts-footer.png"/>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bwMode="auto">
            <a:xfrm>
              <a:off x="3847014" y="88900"/>
              <a:ext cx="1576281" cy="664613"/>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type="none" w="med" len="med"/>
                  <a:tailEnd type="none" w="med" len="me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sp>
          <p:nvSpPr>
            <p:cNvPr id="26" name="AutoShape 6"/>
            <p:cNvSpPr>
              <a:spLocks/>
            </p:cNvSpPr>
            <p:nvPr/>
          </p:nvSpPr>
          <p:spPr bwMode="auto">
            <a:xfrm>
              <a:off x="430945" y="298277"/>
              <a:ext cx="4684396" cy="31723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71437" tIns="71437" rIns="71437" bIns="71437" anchor="ctr"/>
            <a:lstStyle/>
            <a:p>
              <a:pPr defTabSz="0">
                <a:spcBef>
                  <a:spcPts val="504"/>
                </a:spcBef>
                <a:tabLst>
                  <a:tab pos="538734" algn="l"/>
                </a:tabLst>
                <a:defRPr/>
              </a:pPr>
              <a:r>
                <a:rPr lang="en-US" sz="600" dirty="0">
                  <a:solidFill>
                    <a:srgbClr val="161616"/>
                  </a:solidFill>
                  <a:latin typeface="Cambria"/>
                  <a:cs typeface="Cambria"/>
                  <a:sym typeface="TheMix" charset="0"/>
                </a:rPr>
                <a:t>Tatum &amp; Wouters  |  14 November 2013</a:t>
              </a:r>
              <a:endParaRPr lang="en-US" dirty="0">
                <a:latin typeface="Cambria"/>
                <a:cs typeface="Cambria"/>
              </a:endParaRPr>
            </a:p>
          </p:txBody>
        </p:sp>
      </p:grpSp>
    </p:spTree>
    <p:extLst>
      <p:ext uri="{BB962C8B-B14F-4D97-AF65-F5344CB8AC3E}">
        <p14:creationId xmlns:p14="http://schemas.microsoft.com/office/powerpoint/2010/main" val="563412346"/>
      </p:ext>
    </p:extLst>
  </p:cSld>
  <p:clrMapOvr>
    <a:masterClrMapping/>
  </p:clrMapOvr>
  <p:transition spd="med"/>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p:cNvGraphicFramePr>
            <a:graphicFrameLocks noChangeAspect="1"/>
          </p:cNvGraphicFramePr>
          <p:nvPr>
            <p:extLst>
              <p:ext uri="{D42A27DB-BD31-4B8C-83A1-F6EECF244321}">
                <p14:modId xmlns:p14="http://schemas.microsoft.com/office/powerpoint/2010/main" val="3341390963"/>
              </p:ext>
            </p:extLst>
          </p:nvPr>
        </p:nvGraphicFramePr>
        <p:xfrm>
          <a:off x="304800" y="590550"/>
          <a:ext cx="8534400" cy="5676900"/>
        </p:xfrm>
        <a:graphic>
          <a:graphicData uri="http://schemas.openxmlformats.org/presentationml/2006/ole">
            <mc:AlternateContent xmlns:mc="http://schemas.openxmlformats.org/markup-compatibility/2006">
              <mc:Choice xmlns:v="urn:schemas-microsoft-com:vml" Requires="v">
                <p:oleObj spid="_x0000_s2075" name="Document" r:id="rId4" imgW="8534400" imgH="5676900" progId="Word.Document.12">
                  <p:embed/>
                </p:oleObj>
              </mc:Choice>
              <mc:Fallback>
                <p:oleObj name="Document" r:id="rId4" imgW="8534400" imgH="5676900" progId="Word.Document.12">
                  <p:embed/>
                  <p:pic>
                    <p:nvPicPr>
                      <p:cNvPr id="0" name=""/>
                      <p:cNvPicPr/>
                      <p:nvPr/>
                    </p:nvPicPr>
                    <p:blipFill>
                      <a:blip r:embed="rId5"/>
                      <a:stretch>
                        <a:fillRect/>
                      </a:stretch>
                    </p:blipFill>
                    <p:spPr>
                      <a:xfrm>
                        <a:off x="304800" y="590550"/>
                        <a:ext cx="8534400" cy="5676900"/>
                      </a:xfrm>
                      <a:prstGeom prst="rect">
                        <a:avLst/>
                      </a:prstGeom>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1459933609"/>
              </p:ext>
            </p:extLst>
          </p:nvPr>
        </p:nvGraphicFramePr>
        <p:xfrm>
          <a:off x="304800" y="590550"/>
          <a:ext cx="8534400" cy="5676900"/>
        </p:xfrm>
        <a:graphic>
          <a:graphicData uri="http://schemas.openxmlformats.org/presentationml/2006/ole">
            <mc:AlternateContent xmlns:mc="http://schemas.openxmlformats.org/markup-compatibility/2006">
              <mc:Choice xmlns:v="urn:schemas-microsoft-com:vml" Requires="v">
                <p:oleObj spid="_x0000_s2076" name="Document" r:id="rId7" imgW="8534400" imgH="5676900" progId="Word.Document.12">
                  <p:embed/>
                </p:oleObj>
              </mc:Choice>
              <mc:Fallback>
                <p:oleObj name="Document" r:id="rId7" imgW="8534400" imgH="5676900" progId="Word.Document.12">
                  <p:embed/>
                  <p:pic>
                    <p:nvPicPr>
                      <p:cNvPr id="0" name=""/>
                      <p:cNvPicPr/>
                      <p:nvPr/>
                    </p:nvPicPr>
                    <p:blipFill>
                      <a:blip r:embed="rId5"/>
                      <a:stretch>
                        <a:fillRect/>
                      </a:stretch>
                    </p:blipFill>
                    <p:spPr>
                      <a:xfrm>
                        <a:off x="304800" y="590550"/>
                        <a:ext cx="8534400" cy="5676900"/>
                      </a:xfrm>
                      <a:prstGeom prst="rect">
                        <a:avLst/>
                      </a:prstGeom>
                    </p:spPr>
                  </p:pic>
                </p:oleObj>
              </mc:Fallback>
            </mc:AlternateContent>
          </a:graphicData>
        </a:graphic>
      </p:graphicFrame>
    </p:spTree>
    <p:extLst>
      <p:ext uri="{BB962C8B-B14F-4D97-AF65-F5344CB8AC3E}">
        <p14:creationId xmlns:p14="http://schemas.microsoft.com/office/powerpoint/2010/main" val="38635155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800" b="1" dirty="0">
                <a:solidFill>
                  <a:srgbClr val="00B0F0"/>
                </a:solidFill>
                <a:latin typeface="Cambria"/>
                <a:ea typeface="Arial"/>
                <a:cs typeface="+mn-cs"/>
              </a:rPr>
              <a:t>Use of the ACUMEN Portfolio</a:t>
            </a:r>
          </a:p>
        </p:txBody>
      </p:sp>
      <p:sp>
        <p:nvSpPr>
          <p:cNvPr id="3" name="Content Placeholder 2"/>
          <p:cNvSpPr>
            <a:spLocks noGrp="1"/>
          </p:cNvSpPr>
          <p:nvPr>
            <p:ph idx="1"/>
          </p:nvPr>
        </p:nvSpPr>
        <p:spPr/>
        <p:txBody>
          <a:bodyPr>
            <a:normAutofit fontScale="92500" lnSpcReduction="10000"/>
          </a:bodyPr>
          <a:lstStyle/>
          <a:p>
            <a:r>
              <a:rPr lang="en-US" sz="3500" dirty="0" smtClean="0">
                <a:solidFill>
                  <a:schemeClr val="tx1">
                    <a:lumMod val="65000"/>
                    <a:lumOff val="35000"/>
                  </a:schemeClr>
                </a:solidFill>
              </a:rPr>
              <a:t>As a self-evaluation tool</a:t>
            </a:r>
          </a:p>
          <a:p>
            <a:pPr lvl="1"/>
            <a:r>
              <a:rPr lang="en-US" sz="3100" dirty="0" smtClean="0">
                <a:solidFill>
                  <a:schemeClr val="tx1">
                    <a:lumMod val="65000"/>
                    <a:lumOff val="35000"/>
                  </a:schemeClr>
                </a:solidFill>
              </a:rPr>
              <a:t>To give insights into your career</a:t>
            </a:r>
            <a:endParaRPr lang="en-US" sz="3100" dirty="0">
              <a:solidFill>
                <a:schemeClr val="tx1">
                  <a:lumMod val="65000"/>
                  <a:lumOff val="35000"/>
                </a:schemeClr>
              </a:solidFill>
            </a:endParaRPr>
          </a:p>
          <a:p>
            <a:r>
              <a:rPr lang="en-US" sz="3500" dirty="0" smtClean="0">
                <a:solidFill>
                  <a:schemeClr val="tx1">
                    <a:lumMod val="65000"/>
                    <a:lumOff val="35000"/>
                  </a:schemeClr>
                </a:solidFill>
              </a:rPr>
              <a:t>As part of a job, grant or promotion application, evaluators:</a:t>
            </a:r>
            <a:endParaRPr lang="en-US" sz="3500" dirty="0">
              <a:solidFill>
                <a:schemeClr val="tx1">
                  <a:lumMod val="65000"/>
                  <a:lumOff val="35000"/>
                </a:schemeClr>
              </a:solidFill>
            </a:endParaRPr>
          </a:p>
          <a:p>
            <a:pPr lvl="1"/>
            <a:r>
              <a:rPr lang="en-US" sz="3000" dirty="0" smtClean="0">
                <a:solidFill>
                  <a:schemeClr val="tx1">
                    <a:lumMod val="65000"/>
                    <a:lumOff val="35000"/>
                  </a:schemeClr>
                </a:solidFill>
              </a:rPr>
              <a:t>request an ACUMEN Portfolio from candidates</a:t>
            </a:r>
          </a:p>
          <a:p>
            <a:pPr lvl="1"/>
            <a:r>
              <a:rPr lang="en-US" sz="3000" dirty="0" smtClean="0">
                <a:solidFill>
                  <a:schemeClr val="tx1">
                    <a:lumMod val="65000"/>
                    <a:lumOff val="35000"/>
                  </a:schemeClr>
                </a:solidFill>
              </a:rPr>
              <a:t>may request a full or cut-down Portfolio</a:t>
            </a:r>
          </a:p>
          <a:p>
            <a:pPr lvl="1"/>
            <a:r>
              <a:rPr lang="en-US" sz="3000" dirty="0" smtClean="0">
                <a:solidFill>
                  <a:schemeClr val="tx1">
                    <a:lumMod val="65000"/>
                    <a:lumOff val="35000"/>
                  </a:schemeClr>
                </a:solidFill>
              </a:rPr>
              <a:t>compare the candidates’ Portfolios with the help of the guidelines</a:t>
            </a:r>
            <a:endParaRPr lang="en-US" sz="3000" dirty="0">
              <a:solidFill>
                <a:schemeClr val="tx1">
                  <a:lumMod val="65000"/>
                  <a:lumOff val="35000"/>
                </a:schemeClr>
              </a:solidFill>
            </a:endParaRPr>
          </a:p>
        </p:txBody>
      </p:sp>
      <p:pic>
        <p:nvPicPr>
          <p:cNvPr id="4" name="Picture 2"/>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5796136" y="6021288"/>
            <a:ext cx="2981325" cy="6286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val="19270914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solidFill>
                  <a:srgbClr val="00B0F0"/>
                </a:solidFill>
                <a:latin typeface="Cambria"/>
                <a:ea typeface="Arial"/>
                <a:cs typeface="+mn-cs"/>
              </a:rPr>
              <a:t>Data sources</a:t>
            </a:r>
            <a:endParaRPr lang="en-US" sz="4800" b="1" dirty="0">
              <a:solidFill>
                <a:srgbClr val="00B0F0"/>
              </a:solidFill>
              <a:latin typeface="Cambria"/>
              <a:ea typeface="Arial"/>
              <a:cs typeface="+mn-cs"/>
            </a:endParaRPr>
          </a:p>
        </p:txBody>
      </p:sp>
      <p:sp>
        <p:nvSpPr>
          <p:cNvPr id="3" name="Content Placeholder 2"/>
          <p:cNvSpPr>
            <a:spLocks noGrp="1"/>
          </p:cNvSpPr>
          <p:nvPr>
            <p:ph idx="1"/>
          </p:nvPr>
        </p:nvSpPr>
        <p:spPr/>
        <p:txBody>
          <a:bodyPr>
            <a:normAutofit fontScale="77500" lnSpcReduction="20000"/>
          </a:bodyPr>
          <a:lstStyle/>
          <a:p>
            <a:r>
              <a:rPr lang="en-US" sz="3500" dirty="0" smtClean="0">
                <a:solidFill>
                  <a:schemeClr val="tx1">
                    <a:lumMod val="65000"/>
                    <a:lumOff val="35000"/>
                  </a:schemeClr>
                </a:solidFill>
              </a:rPr>
              <a:t>Bibliometric sources</a:t>
            </a:r>
          </a:p>
          <a:p>
            <a:pPr lvl="1"/>
            <a:r>
              <a:rPr lang="en-US" sz="3100" dirty="0" smtClean="0">
                <a:solidFill>
                  <a:schemeClr val="tx1">
                    <a:lumMod val="65000"/>
                    <a:lumOff val="35000"/>
                  </a:schemeClr>
                </a:solidFill>
              </a:rPr>
              <a:t>Limitations in terms of accuracy and interpretation</a:t>
            </a:r>
          </a:p>
          <a:p>
            <a:pPr lvl="1"/>
            <a:r>
              <a:rPr lang="en-US" sz="3100" dirty="0" smtClean="0">
                <a:solidFill>
                  <a:schemeClr val="tx1">
                    <a:lumMod val="65000"/>
                    <a:lumOff val="35000"/>
                  </a:schemeClr>
                </a:solidFill>
              </a:rPr>
              <a:t>Google Scholar, Scopus, Google Books and Web of Science recommended as main sources</a:t>
            </a:r>
          </a:p>
          <a:p>
            <a:r>
              <a:rPr lang="en-US" sz="3500" dirty="0" smtClean="0">
                <a:solidFill>
                  <a:schemeClr val="tx1">
                    <a:lumMod val="65000"/>
                    <a:lumOff val="35000"/>
                  </a:schemeClr>
                </a:solidFill>
              </a:rPr>
              <a:t>Webometric sources</a:t>
            </a:r>
          </a:p>
          <a:p>
            <a:pPr lvl="1"/>
            <a:r>
              <a:rPr lang="en-US" sz="2600" dirty="0" smtClean="0">
                <a:solidFill>
                  <a:schemeClr val="tx1">
                    <a:lumMod val="65000"/>
                    <a:lumOff val="35000"/>
                  </a:schemeClr>
                </a:solidFill>
              </a:rPr>
              <a:t>More limitations in terms of accuracy and interpretation</a:t>
            </a:r>
          </a:p>
          <a:p>
            <a:pPr lvl="1"/>
            <a:r>
              <a:rPr lang="en-US" sz="2600" dirty="0" smtClean="0">
                <a:solidFill>
                  <a:schemeClr val="tx1">
                    <a:lumMod val="65000"/>
                    <a:lumOff val="35000"/>
                  </a:schemeClr>
                </a:solidFill>
              </a:rPr>
              <a:t>Many different web and social web sources (e.g., Twitter, Mendeley)</a:t>
            </a:r>
          </a:p>
          <a:p>
            <a:pPr lvl="1"/>
            <a:r>
              <a:rPr lang="en-US" sz="2600" dirty="0" smtClean="0">
                <a:solidFill>
                  <a:schemeClr val="tx1">
                    <a:lumMod val="65000"/>
                    <a:lumOff val="35000"/>
                  </a:schemeClr>
                </a:solidFill>
              </a:rPr>
              <a:t>Covers types of impact invisible to bibliometric indicators</a:t>
            </a:r>
            <a:endParaRPr lang="en-US" sz="2600" dirty="0">
              <a:solidFill>
                <a:schemeClr val="tx1">
                  <a:lumMod val="65000"/>
                  <a:lumOff val="35000"/>
                </a:schemeClr>
              </a:solidFill>
            </a:endParaRPr>
          </a:p>
        </p:txBody>
      </p:sp>
      <p:pic>
        <p:nvPicPr>
          <p:cNvPr id="4" name="Picture 2"/>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5796136" y="6021288"/>
            <a:ext cx="2981325" cy="6286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val="33852927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74638"/>
            <a:ext cx="8435280" cy="1143000"/>
          </a:xfrm>
        </p:spPr>
        <p:txBody>
          <a:bodyPr>
            <a:noAutofit/>
          </a:bodyPr>
          <a:lstStyle/>
          <a:p>
            <a:r>
              <a:rPr lang="en-US" sz="4300" b="1" dirty="0">
                <a:solidFill>
                  <a:srgbClr val="00B0F0"/>
                </a:solidFill>
                <a:latin typeface="Cambria"/>
                <a:ea typeface="Arial"/>
                <a:cs typeface="+mn-cs"/>
              </a:rPr>
              <a:t>Details</a:t>
            </a:r>
          </a:p>
        </p:txBody>
      </p:sp>
      <p:sp>
        <p:nvSpPr>
          <p:cNvPr id="3" name="Content Placeholder 2"/>
          <p:cNvSpPr>
            <a:spLocks noGrp="1"/>
          </p:cNvSpPr>
          <p:nvPr>
            <p:ph idx="1"/>
          </p:nvPr>
        </p:nvSpPr>
        <p:spPr>
          <a:xfrm>
            <a:off x="467544" y="1412776"/>
            <a:ext cx="8229600" cy="4785395"/>
          </a:xfrm>
        </p:spPr>
        <p:txBody>
          <a:bodyPr>
            <a:normAutofit fontScale="77500" lnSpcReduction="20000"/>
          </a:bodyPr>
          <a:lstStyle/>
          <a:p>
            <a:r>
              <a:rPr lang="en-US" sz="3500" b="1" dirty="0" smtClean="0">
                <a:solidFill>
                  <a:schemeClr val="tx1">
                    <a:lumMod val="65000"/>
                    <a:lumOff val="35000"/>
                  </a:schemeClr>
                </a:solidFill>
              </a:rPr>
              <a:t>Evaluators:</a:t>
            </a:r>
            <a:r>
              <a:rPr lang="en-US" sz="3500" dirty="0" smtClean="0">
                <a:solidFill>
                  <a:schemeClr val="tx1">
                    <a:lumMod val="65000"/>
                    <a:lumOff val="35000"/>
                  </a:schemeClr>
                </a:solidFill>
              </a:rPr>
              <a:t> Portfolio selection</a:t>
            </a:r>
          </a:p>
          <a:p>
            <a:pPr lvl="1"/>
            <a:r>
              <a:rPr lang="en-US" sz="3100" dirty="0" smtClean="0">
                <a:solidFill>
                  <a:schemeClr val="tx1">
                    <a:lumMod val="65000"/>
                    <a:lumOff val="35000"/>
                  </a:schemeClr>
                </a:solidFill>
              </a:rPr>
              <a:t>Select aspects of portfolio most relevant to task, discipline and seniority of applicants</a:t>
            </a:r>
          </a:p>
          <a:p>
            <a:pPr lvl="1"/>
            <a:r>
              <a:rPr lang="en-US" sz="3100" dirty="0" smtClean="0">
                <a:solidFill>
                  <a:schemeClr val="tx1">
                    <a:lumMod val="65000"/>
                    <a:lumOff val="35000"/>
                  </a:schemeClr>
                </a:solidFill>
              </a:rPr>
              <a:t>Full portfolio (10 hours) only for serious case</a:t>
            </a:r>
          </a:p>
          <a:p>
            <a:r>
              <a:rPr lang="en-US" sz="3500" b="1" dirty="0" smtClean="0">
                <a:solidFill>
                  <a:schemeClr val="tx1">
                    <a:lumMod val="65000"/>
                    <a:lumOff val="35000"/>
                  </a:schemeClr>
                </a:solidFill>
              </a:rPr>
              <a:t>Academics</a:t>
            </a:r>
            <a:r>
              <a:rPr lang="en-US" sz="3500" dirty="0">
                <a:solidFill>
                  <a:schemeClr val="tx1">
                    <a:lumMod val="65000"/>
                    <a:lumOff val="35000"/>
                  </a:schemeClr>
                </a:solidFill>
              </a:rPr>
              <a:t>: Portfolio </a:t>
            </a:r>
            <a:r>
              <a:rPr lang="en-US" sz="3500" dirty="0" smtClean="0">
                <a:solidFill>
                  <a:schemeClr val="tx1">
                    <a:lumMod val="65000"/>
                    <a:lumOff val="35000"/>
                  </a:schemeClr>
                </a:solidFill>
              </a:rPr>
              <a:t>completion</a:t>
            </a:r>
          </a:p>
          <a:p>
            <a:pPr lvl="1"/>
            <a:r>
              <a:rPr lang="en-US" sz="2600" dirty="0" smtClean="0">
                <a:solidFill>
                  <a:schemeClr val="tx1">
                    <a:lumMod val="65000"/>
                    <a:lumOff val="35000"/>
                  </a:schemeClr>
                </a:solidFill>
              </a:rPr>
              <a:t>Start with your CV  - and get a librarian’s help?</a:t>
            </a:r>
          </a:p>
          <a:p>
            <a:r>
              <a:rPr lang="en-US" sz="3000" b="1" dirty="0">
                <a:solidFill>
                  <a:schemeClr val="tx1">
                    <a:lumMod val="65000"/>
                    <a:lumOff val="35000"/>
                  </a:schemeClr>
                </a:solidFill>
              </a:rPr>
              <a:t>Evaluators: </a:t>
            </a:r>
            <a:r>
              <a:rPr lang="en-US" sz="3000" dirty="0">
                <a:solidFill>
                  <a:schemeClr val="tx1">
                    <a:lumMod val="65000"/>
                    <a:lumOff val="35000"/>
                  </a:schemeClr>
                </a:solidFill>
              </a:rPr>
              <a:t>Portfolio </a:t>
            </a:r>
            <a:r>
              <a:rPr lang="en-US" sz="3000" dirty="0" smtClean="0">
                <a:solidFill>
                  <a:schemeClr val="tx1">
                    <a:lumMod val="65000"/>
                    <a:lumOff val="35000"/>
                  </a:schemeClr>
                </a:solidFill>
              </a:rPr>
              <a:t>evaluation</a:t>
            </a:r>
          </a:p>
          <a:p>
            <a:pPr lvl="1"/>
            <a:r>
              <a:rPr lang="en-US" sz="2600" dirty="0" smtClean="0">
                <a:solidFill>
                  <a:schemeClr val="tx1">
                    <a:lumMod val="65000"/>
                    <a:lumOff val="35000"/>
                  </a:schemeClr>
                </a:solidFill>
              </a:rPr>
              <a:t>Compare candidates based on the </a:t>
            </a:r>
            <a:r>
              <a:rPr lang="en-US" sz="2600" i="1" dirty="0" smtClean="0">
                <a:solidFill>
                  <a:schemeClr val="tx1">
                    <a:lumMod val="65000"/>
                    <a:lumOff val="35000"/>
                  </a:schemeClr>
                </a:solidFill>
              </a:rPr>
              <a:t>importance</a:t>
            </a:r>
            <a:r>
              <a:rPr lang="en-US" sz="2600" dirty="0" smtClean="0">
                <a:solidFill>
                  <a:schemeClr val="tx1">
                    <a:lumMod val="65000"/>
                    <a:lumOff val="35000"/>
                  </a:schemeClr>
                </a:solidFill>
              </a:rPr>
              <a:t>, </a:t>
            </a:r>
            <a:r>
              <a:rPr lang="en-US" sz="2600" i="1" dirty="0" smtClean="0">
                <a:solidFill>
                  <a:schemeClr val="tx1">
                    <a:lumMod val="65000"/>
                    <a:lumOff val="35000"/>
                  </a:schemeClr>
                </a:solidFill>
              </a:rPr>
              <a:t>relevance</a:t>
            </a:r>
            <a:r>
              <a:rPr lang="en-US" sz="2600" dirty="0" smtClean="0">
                <a:solidFill>
                  <a:schemeClr val="tx1">
                    <a:lumMod val="65000"/>
                    <a:lumOff val="35000"/>
                  </a:schemeClr>
                </a:solidFill>
              </a:rPr>
              <a:t>, and </a:t>
            </a:r>
            <a:r>
              <a:rPr lang="en-US" sz="2600" i="1" dirty="0" smtClean="0">
                <a:solidFill>
                  <a:schemeClr val="tx1">
                    <a:lumMod val="65000"/>
                    <a:lumOff val="35000"/>
                  </a:schemeClr>
                </a:solidFill>
              </a:rPr>
              <a:t>reliability</a:t>
            </a:r>
            <a:r>
              <a:rPr lang="en-US" sz="2600" dirty="0" smtClean="0">
                <a:solidFill>
                  <a:schemeClr val="tx1">
                    <a:lumMod val="65000"/>
                    <a:lumOff val="35000"/>
                  </a:schemeClr>
                </a:solidFill>
              </a:rPr>
              <a:t> of the indicators driven by the </a:t>
            </a:r>
            <a:r>
              <a:rPr lang="en-US" sz="2600" b="1" i="1" dirty="0" smtClean="0">
                <a:solidFill>
                  <a:schemeClr val="tx1">
                    <a:lumMod val="65000"/>
                    <a:lumOff val="35000"/>
                  </a:schemeClr>
                </a:solidFill>
              </a:rPr>
              <a:t>narrative</a:t>
            </a:r>
          </a:p>
          <a:p>
            <a:pPr lvl="1"/>
            <a:r>
              <a:rPr lang="en-US" sz="2600" dirty="0" smtClean="0">
                <a:solidFill>
                  <a:schemeClr val="tx1">
                    <a:lumMod val="65000"/>
                    <a:lumOff val="35000"/>
                  </a:schemeClr>
                </a:solidFill>
              </a:rPr>
              <a:t>Take into account academic age (and typical team size)</a:t>
            </a:r>
          </a:p>
          <a:p>
            <a:pPr lvl="1"/>
            <a:r>
              <a:rPr lang="en-US" sz="2600" dirty="0" smtClean="0">
                <a:solidFill>
                  <a:schemeClr val="tx1">
                    <a:lumMod val="65000"/>
                    <a:lumOff val="35000"/>
                  </a:schemeClr>
                </a:solidFill>
              </a:rPr>
              <a:t>Start with reading and checking narrative; narrow down candidates on the basis of the narrative; compare the full ACUMEN Portfolios for similar candidates </a:t>
            </a:r>
            <a:endParaRPr lang="en-US" sz="2600" dirty="0">
              <a:solidFill>
                <a:schemeClr val="tx1">
                  <a:lumMod val="65000"/>
                  <a:lumOff val="35000"/>
                </a:schemeClr>
              </a:solidFill>
            </a:endParaRPr>
          </a:p>
        </p:txBody>
      </p:sp>
      <p:pic>
        <p:nvPicPr>
          <p:cNvPr id="4" name="Picture 2"/>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5796136" y="6021288"/>
            <a:ext cx="2981325" cy="6286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val="29658280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normAutofit/>
          </a:bodyPr>
          <a:lstStyle/>
          <a:p>
            <a:r>
              <a:rPr lang="en-US" b="1" dirty="0">
                <a:solidFill>
                  <a:srgbClr val="00B0F0"/>
                </a:solidFill>
                <a:latin typeface="Cambria"/>
                <a:ea typeface="Arial"/>
              </a:rPr>
              <a:t>Detailed advice about </a:t>
            </a:r>
            <a:r>
              <a:rPr lang="en-US" b="1" dirty="0" smtClean="0">
                <a:solidFill>
                  <a:srgbClr val="00B0F0"/>
                </a:solidFill>
                <a:latin typeface="Cambria"/>
                <a:ea typeface="Arial"/>
              </a:rPr>
              <a:t>indicators</a:t>
            </a:r>
            <a:endParaRPr lang="en-US" dirty="0"/>
          </a:p>
        </p:txBody>
      </p:sp>
      <p:sp>
        <p:nvSpPr>
          <p:cNvPr id="3" name="Content Placeholder 2"/>
          <p:cNvSpPr>
            <a:spLocks noGrp="1"/>
          </p:cNvSpPr>
          <p:nvPr>
            <p:ph idx="1"/>
          </p:nvPr>
        </p:nvSpPr>
        <p:spPr>
          <a:xfrm>
            <a:off x="457200" y="1268760"/>
            <a:ext cx="8229600" cy="4857403"/>
          </a:xfrm>
        </p:spPr>
        <p:txBody>
          <a:bodyPr>
            <a:normAutofit/>
          </a:bodyPr>
          <a:lstStyle/>
          <a:p>
            <a:r>
              <a:rPr lang="en-US" dirty="0" smtClean="0">
                <a:solidFill>
                  <a:schemeClr val="tx1">
                    <a:lumMod val="65000"/>
                    <a:lumOff val="35000"/>
                  </a:schemeClr>
                </a:solidFill>
              </a:rPr>
              <a:t>Read the </a:t>
            </a:r>
            <a:r>
              <a:rPr lang="en-GB" i="1" dirty="0">
                <a:solidFill>
                  <a:schemeClr val="tx1">
                    <a:lumMod val="65000"/>
                    <a:lumOff val="35000"/>
                  </a:schemeClr>
                </a:solidFill>
              </a:rPr>
              <a:t>Guidelines for Good Evaluation Practice </a:t>
            </a:r>
            <a:r>
              <a:rPr lang="en-GB" dirty="0" smtClean="0">
                <a:solidFill>
                  <a:schemeClr val="tx1">
                    <a:lumMod val="65000"/>
                    <a:lumOff val="35000"/>
                  </a:schemeClr>
                </a:solidFill>
              </a:rPr>
              <a:t>for help interpreting the indicators</a:t>
            </a:r>
          </a:p>
          <a:p>
            <a:r>
              <a:rPr lang="en-GB" dirty="0" smtClean="0">
                <a:solidFill>
                  <a:schemeClr val="tx1">
                    <a:lumMod val="65000"/>
                    <a:lumOff val="35000"/>
                  </a:schemeClr>
                </a:solidFill>
              </a:rPr>
              <a:t>Reliability and importance of each indicator</a:t>
            </a:r>
          </a:p>
          <a:p>
            <a:r>
              <a:rPr lang="en-GB" dirty="0" smtClean="0">
                <a:solidFill>
                  <a:schemeClr val="tx1">
                    <a:lumMod val="65000"/>
                    <a:lumOff val="35000"/>
                  </a:schemeClr>
                </a:solidFill>
              </a:rPr>
              <a:t>Bibliometrics</a:t>
            </a:r>
          </a:p>
          <a:p>
            <a:pPr lvl="1"/>
            <a:r>
              <a:rPr lang="en-GB" dirty="0" smtClean="0">
                <a:solidFill>
                  <a:schemeClr val="tx1">
                    <a:lumMod val="65000"/>
                    <a:lumOff val="35000"/>
                  </a:schemeClr>
                </a:solidFill>
              </a:rPr>
              <a:t>E.g., the reliability of Google Scholar results</a:t>
            </a:r>
          </a:p>
          <a:p>
            <a:r>
              <a:rPr lang="en-GB" dirty="0" smtClean="0">
                <a:solidFill>
                  <a:schemeClr val="tx1">
                    <a:lumMod val="65000"/>
                    <a:lumOff val="35000"/>
                  </a:schemeClr>
                </a:solidFill>
              </a:rPr>
              <a:t>Webometrics</a:t>
            </a:r>
          </a:p>
          <a:p>
            <a:pPr lvl="1"/>
            <a:r>
              <a:rPr lang="en-GB" dirty="0" smtClean="0">
                <a:solidFill>
                  <a:schemeClr val="tx1">
                    <a:lumMod val="65000"/>
                    <a:lumOff val="35000"/>
                  </a:schemeClr>
                </a:solidFill>
              </a:rPr>
              <a:t>E.g., whether the number of tweets of an article is relevant</a:t>
            </a:r>
          </a:p>
          <a:p>
            <a:endParaRPr lang="en-US" dirty="0" smtClean="0">
              <a:solidFill>
                <a:schemeClr val="tx1">
                  <a:lumMod val="65000"/>
                  <a:lumOff val="35000"/>
                </a:schemeClr>
              </a:solidFill>
            </a:endParaRPr>
          </a:p>
          <a:p>
            <a:pPr lvl="1"/>
            <a:endParaRPr lang="en-US" dirty="0"/>
          </a:p>
        </p:txBody>
      </p:sp>
      <p:pic>
        <p:nvPicPr>
          <p:cNvPr id="3074" name="Picture 2"/>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5724128" y="5877272"/>
            <a:ext cx="2981325" cy="6286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val="23858301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New roles for research libraries</a:t>
            </a:r>
          </a:p>
        </p:txBody>
      </p:sp>
      <p:sp>
        <p:nvSpPr>
          <p:cNvPr id="3" name="Tijdelijke aanduiding voor inhoud 2"/>
          <p:cNvSpPr>
            <a:spLocks noGrp="1"/>
          </p:cNvSpPr>
          <p:nvPr>
            <p:ph idx="1"/>
          </p:nvPr>
        </p:nvSpPr>
        <p:spPr/>
        <p:txBody>
          <a:bodyPr/>
          <a:lstStyle/>
          <a:p>
            <a:r>
              <a:rPr lang="nl-NL">
                <a:solidFill>
                  <a:schemeClr val="accent1">
                    <a:lumMod val="75000"/>
                  </a:schemeClr>
                </a:solidFill>
              </a:rPr>
              <a:t>Increased bibliometric services at university level available through databases</a:t>
            </a:r>
          </a:p>
          <a:p>
            <a:r>
              <a:rPr lang="nl-NL">
                <a:solidFill>
                  <a:schemeClr val="accent1">
                    <a:lumMod val="75000"/>
                  </a:schemeClr>
                </a:solidFill>
              </a:rPr>
              <a:t>Increased self-assessment via “gratis bibliometrics” on the web (h-index; publish or perish; etc.)</a:t>
            </a:r>
          </a:p>
          <a:p>
            <a:r>
              <a:rPr lang="nl-NL">
                <a:solidFill>
                  <a:schemeClr val="accent1">
                    <a:lumMod val="75000"/>
                  </a:schemeClr>
                </a:solidFill>
              </a:rPr>
              <a:t>Emergence of altmetrics</a:t>
            </a:r>
          </a:p>
          <a:p>
            <a:r>
              <a:rPr lang="nl-NL">
                <a:solidFill>
                  <a:schemeClr val="accent1">
                    <a:lumMod val="75000"/>
                  </a:schemeClr>
                </a:solidFill>
              </a:rPr>
              <a:t>Increased demand for bibliometrics at the level of the individual researcher</a:t>
            </a:r>
          </a:p>
          <a:p>
            <a:r>
              <a:rPr lang="nl-NL">
                <a:solidFill>
                  <a:schemeClr val="accent1">
                    <a:lumMod val="75000"/>
                  </a:schemeClr>
                </a:solidFill>
              </a:rPr>
              <a:t>Societal impact measurements required</a:t>
            </a:r>
          </a:p>
          <a:p>
            <a:r>
              <a:rPr lang="nl-NL">
                <a:solidFill>
                  <a:schemeClr val="accent1">
                    <a:lumMod val="75000"/>
                  </a:schemeClr>
                </a:solidFill>
              </a:rPr>
              <a:t>Career advice – where to publish?</a:t>
            </a:r>
          </a:p>
        </p:txBody>
      </p:sp>
      <p:sp>
        <p:nvSpPr>
          <p:cNvPr id="4" name="Tijdelijke aanduiding voor dianummer 3"/>
          <p:cNvSpPr>
            <a:spLocks noGrp="1"/>
          </p:cNvSpPr>
          <p:nvPr>
            <p:ph type="sldNum" sz="quarter" idx="12"/>
          </p:nvPr>
        </p:nvSpPr>
        <p:spPr/>
        <p:txBody>
          <a:bodyPr/>
          <a:lstStyle/>
          <a:p>
            <a:fld id="{F045888D-9AB1-6B4D-8F49-EDCF20386FDE}" type="slidenum">
              <a:rPr lang="en-US" smtClean="0"/>
              <a:pPr/>
              <a:t>1</a:t>
            </a:fld>
            <a:endParaRPr lang="en-US" dirty="0"/>
          </a:p>
        </p:txBody>
      </p:sp>
    </p:spTree>
    <p:extLst>
      <p:ext uri="{BB962C8B-B14F-4D97-AF65-F5344CB8AC3E}">
        <p14:creationId xmlns:p14="http://schemas.microsoft.com/office/powerpoint/2010/main" val="36791449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rmAutofit/>
          </a:bodyPr>
          <a:lstStyle/>
          <a:p>
            <a:r>
              <a:rPr lang="en-US" b="1" dirty="0" smtClean="0">
                <a:solidFill>
                  <a:srgbClr val="00B0F0"/>
                </a:solidFill>
                <a:latin typeface="Cambria"/>
                <a:ea typeface="Arial"/>
              </a:rPr>
              <a:t>Academic age</a:t>
            </a:r>
            <a:endParaRPr lang="en-US" dirty="0"/>
          </a:p>
        </p:txBody>
      </p:sp>
      <p:sp>
        <p:nvSpPr>
          <p:cNvPr id="3" name="Content Placeholder 2"/>
          <p:cNvSpPr>
            <a:spLocks noGrp="1"/>
          </p:cNvSpPr>
          <p:nvPr>
            <p:ph idx="1"/>
          </p:nvPr>
        </p:nvSpPr>
        <p:spPr>
          <a:xfrm>
            <a:off x="251520" y="980728"/>
            <a:ext cx="8712968" cy="5525194"/>
          </a:xfrm>
        </p:spPr>
        <p:txBody>
          <a:bodyPr>
            <a:normAutofit/>
          </a:bodyPr>
          <a:lstStyle/>
          <a:p>
            <a:r>
              <a:rPr lang="en-US" dirty="0" smtClean="0">
                <a:solidFill>
                  <a:schemeClr val="tx1">
                    <a:lumMod val="65000"/>
                    <a:lumOff val="35000"/>
                  </a:schemeClr>
                </a:solidFill>
              </a:rPr>
              <a:t>Start date: PhD </a:t>
            </a:r>
            <a:r>
              <a:rPr lang="en-US" dirty="0" err="1" smtClean="0">
                <a:solidFill>
                  <a:schemeClr val="tx1">
                    <a:lumMod val="65000"/>
                    <a:lumOff val="35000"/>
                  </a:schemeClr>
                </a:solidFill>
              </a:rPr>
              <a:t>defence</a:t>
            </a:r>
            <a:endParaRPr lang="en-US" dirty="0" smtClean="0">
              <a:solidFill>
                <a:schemeClr val="tx1">
                  <a:lumMod val="65000"/>
                  <a:lumOff val="35000"/>
                </a:schemeClr>
              </a:solidFill>
            </a:endParaRPr>
          </a:p>
          <a:p>
            <a:r>
              <a:rPr lang="en-US" dirty="0" smtClean="0">
                <a:solidFill>
                  <a:schemeClr val="tx1">
                    <a:lumMod val="65000"/>
                    <a:lumOff val="35000"/>
                  </a:schemeClr>
                </a:solidFill>
              </a:rPr>
              <a:t>Correction for: </a:t>
            </a:r>
          </a:p>
          <a:p>
            <a:pPr lvl="1"/>
            <a:r>
              <a:rPr lang="en-US" dirty="0" smtClean="0">
                <a:solidFill>
                  <a:schemeClr val="tx1">
                    <a:lumMod val="65000"/>
                    <a:lumOff val="35000"/>
                  </a:schemeClr>
                </a:solidFill>
              </a:rPr>
              <a:t>Part time work</a:t>
            </a:r>
          </a:p>
          <a:p>
            <a:pPr lvl="1"/>
            <a:r>
              <a:rPr lang="en-US" dirty="0" smtClean="0">
                <a:solidFill>
                  <a:schemeClr val="tx1">
                    <a:lumMod val="65000"/>
                    <a:lumOff val="35000"/>
                  </a:schemeClr>
                </a:solidFill>
              </a:rPr>
              <a:t>Work outside academia</a:t>
            </a:r>
          </a:p>
          <a:p>
            <a:pPr lvl="1"/>
            <a:r>
              <a:rPr lang="en-US" dirty="0" smtClean="0">
                <a:solidFill>
                  <a:schemeClr val="tx1">
                    <a:lumMod val="65000"/>
                    <a:lumOff val="35000"/>
                  </a:schemeClr>
                </a:solidFill>
              </a:rPr>
              <a:t>Number of children raised after start PhD (1 year, 0.5 year is shared by </a:t>
            </a:r>
            <a:r>
              <a:rPr lang="en-US" dirty="0" err="1" smtClean="0">
                <a:solidFill>
                  <a:schemeClr val="tx1">
                    <a:lumMod val="65000"/>
                    <a:lumOff val="35000"/>
                  </a:schemeClr>
                </a:solidFill>
              </a:rPr>
              <a:t>carers</a:t>
            </a:r>
            <a:r>
              <a:rPr lang="en-US" dirty="0" smtClean="0">
                <a:solidFill>
                  <a:schemeClr val="tx1">
                    <a:lumMod val="65000"/>
                    <a:lumOff val="35000"/>
                  </a:schemeClr>
                </a:solidFill>
              </a:rPr>
              <a:t>)</a:t>
            </a:r>
          </a:p>
          <a:p>
            <a:pPr lvl="1"/>
            <a:r>
              <a:rPr lang="en-US" dirty="0" smtClean="0">
                <a:solidFill>
                  <a:schemeClr val="tx1">
                    <a:lumMod val="65000"/>
                    <a:lumOff val="35000"/>
                  </a:schemeClr>
                </a:solidFill>
              </a:rPr>
              <a:t>Special allowances [e.g. disability, illness-related time off work &gt; 6 months]</a:t>
            </a:r>
          </a:p>
          <a:p>
            <a:pPr lvl="1"/>
            <a:endParaRPr lang="en-US" sz="900" dirty="0" smtClean="0">
              <a:solidFill>
                <a:schemeClr val="tx1">
                  <a:lumMod val="65000"/>
                  <a:lumOff val="35000"/>
                </a:schemeClr>
              </a:solidFill>
            </a:endParaRPr>
          </a:p>
          <a:p>
            <a:pPr marL="0" indent="0">
              <a:buNone/>
            </a:pPr>
            <a:r>
              <a:rPr lang="en-US" sz="2700" b="1" dirty="0" smtClean="0">
                <a:solidFill>
                  <a:schemeClr val="tx1">
                    <a:lumMod val="65000"/>
                    <a:lumOff val="35000"/>
                  </a:schemeClr>
                </a:solidFill>
              </a:rPr>
              <a:t>Academic age = number of years since PhD </a:t>
            </a:r>
            <a:r>
              <a:rPr lang="en-US" sz="2700" b="1" dirty="0" err="1" smtClean="0">
                <a:solidFill>
                  <a:schemeClr val="tx1">
                    <a:lumMod val="65000"/>
                    <a:lumOff val="35000"/>
                  </a:schemeClr>
                </a:solidFill>
              </a:rPr>
              <a:t>defence</a:t>
            </a:r>
            <a:r>
              <a:rPr lang="en-US" sz="2700" b="1" dirty="0" smtClean="0">
                <a:solidFill>
                  <a:schemeClr val="tx1">
                    <a:lumMod val="65000"/>
                    <a:lumOff val="35000"/>
                  </a:schemeClr>
                </a:solidFill>
              </a:rPr>
              <a:t> – corrections</a:t>
            </a:r>
            <a:endParaRPr lang="en-US" sz="900" dirty="0" smtClean="0">
              <a:solidFill>
                <a:schemeClr val="tx1">
                  <a:lumMod val="65000"/>
                  <a:lumOff val="35000"/>
                </a:schemeClr>
              </a:solidFill>
            </a:endParaRPr>
          </a:p>
        </p:txBody>
      </p:sp>
      <p:pic>
        <p:nvPicPr>
          <p:cNvPr id="3074" name="Picture 2"/>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5724128" y="6191597"/>
            <a:ext cx="2981325" cy="6286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val="18029532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normAutofit/>
          </a:bodyPr>
          <a:lstStyle/>
          <a:p>
            <a:r>
              <a:rPr lang="en-US" sz="4800" b="1" dirty="0" smtClean="0">
                <a:solidFill>
                  <a:srgbClr val="00B0F0"/>
                </a:solidFill>
                <a:latin typeface="Cambria"/>
                <a:ea typeface="Arial"/>
                <a:cs typeface="+mn-cs"/>
              </a:rPr>
              <a:t>Narrative</a:t>
            </a:r>
            <a:endParaRPr lang="en-US" sz="4800" b="1" dirty="0">
              <a:solidFill>
                <a:srgbClr val="00B0F0"/>
              </a:solidFill>
              <a:latin typeface="Cambria"/>
              <a:ea typeface="Arial"/>
              <a:cs typeface="+mn-cs"/>
            </a:endParaRPr>
          </a:p>
        </p:txBody>
      </p:sp>
      <p:sp>
        <p:nvSpPr>
          <p:cNvPr id="3" name="Content Placeholder 2"/>
          <p:cNvSpPr>
            <a:spLocks noGrp="1"/>
          </p:cNvSpPr>
          <p:nvPr>
            <p:ph idx="1"/>
          </p:nvPr>
        </p:nvSpPr>
        <p:spPr>
          <a:xfrm>
            <a:off x="457200" y="1340768"/>
            <a:ext cx="8229600" cy="4785395"/>
          </a:xfrm>
        </p:spPr>
        <p:txBody>
          <a:bodyPr>
            <a:normAutofit/>
          </a:bodyPr>
          <a:lstStyle/>
          <a:p>
            <a:r>
              <a:rPr lang="en-US" dirty="0" smtClean="0">
                <a:solidFill>
                  <a:schemeClr val="tx1">
                    <a:lumMod val="65000"/>
                    <a:lumOff val="35000"/>
                  </a:schemeClr>
                </a:solidFill>
              </a:rPr>
              <a:t>Highlights: achievements</a:t>
            </a:r>
            <a:r>
              <a:rPr lang="en-US" dirty="0">
                <a:solidFill>
                  <a:schemeClr val="tx1">
                    <a:lumMod val="65000"/>
                    <a:lumOff val="35000"/>
                  </a:schemeClr>
                </a:solidFill>
              </a:rPr>
              <a:t>, ambitions </a:t>
            </a:r>
            <a:r>
              <a:rPr lang="en-US" dirty="0" smtClean="0">
                <a:solidFill>
                  <a:schemeClr val="tx1">
                    <a:lumMod val="65000"/>
                    <a:lumOff val="35000"/>
                  </a:schemeClr>
                </a:solidFill>
              </a:rPr>
              <a:t>and interests </a:t>
            </a:r>
          </a:p>
          <a:p>
            <a:r>
              <a:rPr lang="en-US" dirty="0" smtClean="0">
                <a:solidFill>
                  <a:schemeClr val="tx1">
                    <a:lumMod val="65000"/>
                    <a:lumOff val="35000"/>
                  </a:schemeClr>
                </a:solidFill>
              </a:rPr>
              <a:t>Links </a:t>
            </a:r>
            <a:r>
              <a:rPr lang="en-US" dirty="0">
                <a:solidFill>
                  <a:schemeClr val="tx1">
                    <a:lumMod val="65000"/>
                    <a:lumOff val="35000"/>
                  </a:schemeClr>
                </a:solidFill>
              </a:rPr>
              <a:t>the three </a:t>
            </a:r>
            <a:r>
              <a:rPr lang="en-US" dirty="0" smtClean="0">
                <a:solidFill>
                  <a:schemeClr val="tx1">
                    <a:lumMod val="65000"/>
                    <a:lumOff val="35000"/>
                  </a:schemeClr>
                </a:solidFill>
              </a:rPr>
              <a:t>sub-portfolios together </a:t>
            </a:r>
          </a:p>
          <a:p>
            <a:r>
              <a:rPr lang="en-US" dirty="0" smtClean="0">
                <a:solidFill>
                  <a:schemeClr val="tx1">
                    <a:lumMod val="65000"/>
                    <a:lumOff val="35000"/>
                  </a:schemeClr>
                </a:solidFill>
              </a:rPr>
              <a:t>Presents self-perspective </a:t>
            </a:r>
          </a:p>
          <a:p>
            <a:r>
              <a:rPr lang="en-US" dirty="0" smtClean="0">
                <a:solidFill>
                  <a:schemeClr val="tx1">
                    <a:lumMod val="65000"/>
                    <a:lumOff val="35000"/>
                  </a:schemeClr>
                </a:solidFill>
              </a:rPr>
              <a:t>Situation dependent</a:t>
            </a:r>
          </a:p>
          <a:p>
            <a:r>
              <a:rPr lang="en-US" dirty="0" smtClean="0">
                <a:solidFill>
                  <a:schemeClr val="tx1">
                    <a:lumMod val="65000"/>
                    <a:lumOff val="35000"/>
                  </a:schemeClr>
                </a:solidFill>
              </a:rPr>
              <a:t>Not too long</a:t>
            </a:r>
          </a:p>
          <a:p>
            <a:pPr lvl="1"/>
            <a:r>
              <a:rPr lang="en-US" dirty="0" smtClean="0">
                <a:solidFill>
                  <a:schemeClr val="tx1">
                    <a:lumMod val="65000"/>
                    <a:lumOff val="35000"/>
                  </a:schemeClr>
                </a:solidFill>
              </a:rPr>
              <a:t>Not more than 500  words</a:t>
            </a:r>
            <a:endParaRPr lang="en-US" dirty="0">
              <a:solidFill>
                <a:schemeClr val="tx1">
                  <a:lumMod val="65000"/>
                  <a:lumOff val="35000"/>
                </a:schemeClr>
              </a:solidFill>
            </a:endParaRPr>
          </a:p>
        </p:txBody>
      </p:sp>
      <p:pic>
        <p:nvPicPr>
          <p:cNvPr id="1026" name="Picture 2"/>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5796136" y="6021288"/>
            <a:ext cx="2981325" cy="6286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val="26652324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00B0F0"/>
                </a:solidFill>
                <a:latin typeface="Cambria"/>
                <a:ea typeface="Arial"/>
                <a:cs typeface="+mn-cs"/>
              </a:rPr>
              <a:t>Expertise (1)</a:t>
            </a:r>
            <a:endParaRPr lang="en-US" b="1" dirty="0">
              <a:solidFill>
                <a:srgbClr val="00B0F0"/>
              </a:solidFill>
              <a:latin typeface="Cambria"/>
              <a:ea typeface="Arial"/>
              <a:cs typeface="+mn-cs"/>
            </a:endParaRPr>
          </a:p>
        </p:txBody>
      </p:sp>
      <p:sp>
        <p:nvSpPr>
          <p:cNvPr id="3" name="Content Placeholder 2"/>
          <p:cNvSpPr>
            <a:spLocks noGrp="1"/>
          </p:cNvSpPr>
          <p:nvPr>
            <p:ph idx="1"/>
          </p:nvPr>
        </p:nvSpPr>
        <p:spPr>
          <a:xfrm>
            <a:off x="457200" y="1412776"/>
            <a:ext cx="8229600" cy="4713387"/>
          </a:xfrm>
        </p:spPr>
        <p:txBody>
          <a:bodyPr>
            <a:normAutofit/>
          </a:bodyPr>
          <a:lstStyle/>
          <a:p>
            <a:r>
              <a:rPr lang="en-US" dirty="0" smtClean="0">
                <a:solidFill>
                  <a:schemeClr val="tx1">
                    <a:lumMod val="65000"/>
                    <a:lumOff val="35000"/>
                  </a:schemeClr>
                </a:solidFill>
              </a:rPr>
              <a:t>Scientific/scholarly</a:t>
            </a:r>
          </a:p>
          <a:p>
            <a:pPr lvl="1"/>
            <a:r>
              <a:rPr lang="en-US" dirty="0" smtClean="0">
                <a:solidFill>
                  <a:schemeClr val="tx1">
                    <a:lumMod val="65000"/>
                    <a:lumOff val="35000"/>
                  </a:schemeClr>
                </a:solidFill>
              </a:rPr>
              <a:t>Theoretical</a:t>
            </a:r>
          </a:p>
          <a:p>
            <a:pPr lvl="1"/>
            <a:r>
              <a:rPr lang="en-US" dirty="0" smtClean="0">
                <a:solidFill>
                  <a:schemeClr val="tx1">
                    <a:lumMod val="65000"/>
                    <a:lumOff val="35000"/>
                  </a:schemeClr>
                </a:solidFill>
              </a:rPr>
              <a:t>Subject</a:t>
            </a:r>
          </a:p>
          <a:p>
            <a:pPr lvl="1"/>
            <a:r>
              <a:rPr lang="en-US" dirty="0" smtClean="0">
                <a:solidFill>
                  <a:schemeClr val="tx1">
                    <a:lumMod val="65000"/>
                    <a:lumOff val="35000"/>
                  </a:schemeClr>
                </a:solidFill>
              </a:rPr>
              <a:t>Methodological </a:t>
            </a:r>
          </a:p>
          <a:p>
            <a:pPr lvl="1"/>
            <a:r>
              <a:rPr lang="en-US" dirty="0" smtClean="0">
                <a:solidFill>
                  <a:schemeClr val="tx1">
                    <a:lumMod val="65000"/>
                    <a:lumOff val="35000"/>
                  </a:schemeClr>
                </a:solidFill>
              </a:rPr>
              <a:t>Originality/independence</a:t>
            </a:r>
          </a:p>
          <a:p>
            <a:r>
              <a:rPr lang="en-US" dirty="0" smtClean="0">
                <a:solidFill>
                  <a:schemeClr val="tx1">
                    <a:lumMod val="65000"/>
                    <a:lumOff val="35000"/>
                  </a:schemeClr>
                </a:solidFill>
              </a:rPr>
              <a:t>A </a:t>
            </a:r>
            <a:r>
              <a:rPr lang="en-US" dirty="0">
                <a:solidFill>
                  <a:schemeClr val="tx1">
                    <a:lumMod val="65000"/>
                    <a:lumOff val="35000"/>
                  </a:schemeClr>
                </a:solidFill>
              </a:rPr>
              <a:t>few sentences briefly </a:t>
            </a:r>
            <a:r>
              <a:rPr lang="en-US" dirty="0" err="1" smtClean="0">
                <a:solidFill>
                  <a:schemeClr val="tx1">
                    <a:lumMod val="65000"/>
                    <a:lumOff val="35000"/>
                  </a:schemeClr>
                </a:solidFill>
              </a:rPr>
              <a:t>summarising</a:t>
            </a:r>
            <a:r>
              <a:rPr lang="en-US" dirty="0" smtClean="0">
                <a:solidFill>
                  <a:schemeClr val="tx1">
                    <a:lumMod val="65000"/>
                    <a:lumOff val="35000"/>
                  </a:schemeClr>
                </a:solidFill>
              </a:rPr>
              <a:t> the </a:t>
            </a:r>
            <a:r>
              <a:rPr lang="en-US" b="1" dirty="0" smtClean="0">
                <a:solidFill>
                  <a:schemeClr val="tx1">
                    <a:lumMod val="65000"/>
                    <a:lumOff val="35000"/>
                  </a:schemeClr>
                </a:solidFill>
              </a:rPr>
              <a:t>specific </a:t>
            </a:r>
            <a:r>
              <a:rPr lang="en-US" dirty="0">
                <a:solidFill>
                  <a:schemeClr val="tx1">
                    <a:lumMod val="65000"/>
                    <a:lumOff val="35000"/>
                  </a:schemeClr>
                </a:solidFill>
              </a:rPr>
              <a:t>expertise. </a:t>
            </a:r>
            <a:r>
              <a:rPr lang="en-US" dirty="0" smtClean="0">
                <a:solidFill>
                  <a:schemeClr val="tx1">
                    <a:lumMod val="65000"/>
                    <a:lumOff val="35000"/>
                  </a:schemeClr>
                </a:solidFill>
              </a:rPr>
              <a:t>Evidence </a:t>
            </a:r>
            <a:r>
              <a:rPr lang="en-US" dirty="0">
                <a:solidFill>
                  <a:schemeClr val="tx1">
                    <a:lumMod val="65000"/>
                    <a:lumOff val="35000"/>
                  </a:schemeClr>
                </a:solidFill>
              </a:rPr>
              <a:t>to support </a:t>
            </a:r>
            <a:r>
              <a:rPr lang="en-US" dirty="0" smtClean="0">
                <a:solidFill>
                  <a:schemeClr val="tx1">
                    <a:lumMod val="65000"/>
                    <a:lumOff val="35000"/>
                  </a:schemeClr>
                </a:solidFill>
              </a:rPr>
              <a:t>claims should be provided, </a:t>
            </a:r>
            <a:r>
              <a:rPr lang="en-US" dirty="0">
                <a:solidFill>
                  <a:schemeClr val="tx1">
                    <a:lumMod val="65000"/>
                    <a:lumOff val="35000"/>
                  </a:schemeClr>
                </a:solidFill>
              </a:rPr>
              <a:t>such as citing a </a:t>
            </a:r>
            <a:r>
              <a:rPr lang="en-US" dirty="0" smtClean="0">
                <a:solidFill>
                  <a:schemeClr val="tx1">
                    <a:lumMod val="65000"/>
                    <a:lumOff val="35000"/>
                  </a:schemeClr>
                </a:solidFill>
              </a:rPr>
              <a:t>paper</a:t>
            </a:r>
            <a:endParaRPr lang="en-US" dirty="0">
              <a:solidFill>
                <a:schemeClr val="tx1">
                  <a:lumMod val="65000"/>
                  <a:lumOff val="35000"/>
                </a:schemeClr>
              </a:solidFill>
            </a:endParaRPr>
          </a:p>
        </p:txBody>
      </p:sp>
      <p:pic>
        <p:nvPicPr>
          <p:cNvPr id="1026" name="Picture 2"/>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6012160" y="6093296"/>
            <a:ext cx="2981325" cy="6286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val="5011822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00B0F0"/>
                </a:solidFill>
                <a:latin typeface="Cambria"/>
                <a:ea typeface="Arial"/>
              </a:rPr>
              <a:t>Expertise (2)</a:t>
            </a:r>
            <a:endParaRPr lang="en-US" dirty="0"/>
          </a:p>
        </p:txBody>
      </p:sp>
      <p:sp>
        <p:nvSpPr>
          <p:cNvPr id="3" name="Content Placeholder 2"/>
          <p:cNvSpPr>
            <a:spLocks noGrp="1"/>
          </p:cNvSpPr>
          <p:nvPr>
            <p:ph idx="1"/>
          </p:nvPr>
        </p:nvSpPr>
        <p:spPr>
          <a:xfrm>
            <a:off x="457200" y="1340768"/>
            <a:ext cx="8229600" cy="4785395"/>
          </a:xfrm>
        </p:spPr>
        <p:txBody>
          <a:bodyPr>
            <a:normAutofit/>
          </a:bodyPr>
          <a:lstStyle/>
          <a:p>
            <a:r>
              <a:rPr lang="en-US" dirty="0" smtClean="0">
                <a:solidFill>
                  <a:schemeClr val="tx1">
                    <a:lumMod val="65000"/>
                    <a:lumOff val="35000"/>
                  </a:schemeClr>
                </a:solidFill>
              </a:rPr>
              <a:t>Knowledge transfer</a:t>
            </a:r>
          </a:p>
          <a:p>
            <a:pPr lvl="1"/>
            <a:r>
              <a:rPr lang="en-US" dirty="0" smtClean="0">
                <a:solidFill>
                  <a:schemeClr val="tx1">
                    <a:lumMod val="65000"/>
                    <a:lumOff val="35000"/>
                  </a:schemeClr>
                </a:solidFill>
              </a:rPr>
              <a:t>Reviewing</a:t>
            </a:r>
          </a:p>
          <a:p>
            <a:pPr lvl="1"/>
            <a:r>
              <a:rPr lang="en-US" dirty="0" smtClean="0">
                <a:solidFill>
                  <a:schemeClr val="tx1">
                    <a:lumMod val="65000"/>
                    <a:lumOff val="35000"/>
                  </a:schemeClr>
                </a:solidFill>
              </a:rPr>
              <a:t>Entrepreneurship</a:t>
            </a:r>
          </a:p>
          <a:p>
            <a:r>
              <a:rPr lang="en-US" dirty="0" smtClean="0">
                <a:solidFill>
                  <a:schemeClr val="tx1">
                    <a:lumMod val="65000"/>
                    <a:lumOff val="35000"/>
                  </a:schemeClr>
                </a:solidFill>
              </a:rPr>
              <a:t>Educational expertise</a:t>
            </a:r>
          </a:p>
          <a:p>
            <a:pPr lvl="1"/>
            <a:r>
              <a:rPr lang="en-US" dirty="0" smtClean="0">
                <a:solidFill>
                  <a:schemeClr val="tx1">
                    <a:lumMod val="65000"/>
                    <a:lumOff val="35000"/>
                  </a:schemeClr>
                </a:solidFill>
              </a:rPr>
              <a:t>Courses taught or developed</a:t>
            </a:r>
          </a:p>
          <a:p>
            <a:pPr lvl="1"/>
            <a:r>
              <a:rPr lang="en-US" dirty="0" smtClean="0">
                <a:solidFill>
                  <a:schemeClr val="tx1">
                    <a:lumMod val="65000"/>
                    <a:lumOff val="35000"/>
                  </a:schemeClr>
                </a:solidFill>
              </a:rPr>
              <a:t>Other educational expertise</a:t>
            </a:r>
          </a:p>
          <a:p>
            <a:pPr lvl="1"/>
            <a:endParaRPr lang="en-US" sz="1100" dirty="0">
              <a:solidFill>
                <a:schemeClr val="tx1">
                  <a:lumMod val="65000"/>
                  <a:lumOff val="35000"/>
                </a:schemeClr>
              </a:solidFill>
            </a:endParaRPr>
          </a:p>
          <a:p>
            <a:r>
              <a:rPr lang="en-US" dirty="0" smtClean="0">
                <a:solidFill>
                  <a:schemeClr val="tx1">
                    <a:lumMod val="65000"/>
                    <a:lumOff val="35000"/>
                  </a:schemeClr>
                </a:solidFill>
              </a:rPr>
              <a:t>Examples (not more than 3 - the most prominent ones)</a:t>
            </a:r>
          </a:p>
          <a:p>
            <a:endParaRPr lang="en-US" dirty="0"/>
          </a:p>
        </p:txBody>
      </p:sp>
      <p:pic>
        <p:nvPicPr>
          <p:cNvPr id="5122" name="Picture 2"/>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5868144" y="6093296"/>
            <a:ext cx="2981325" cy="6286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val="6531812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normAutofit/>
          </a:bodyPr>
          <a:lstStyle/>
          <a:p>
            <a:r>
              <a:rPr lang="en-US" b="1" dirty="0" smtClean="0">
                <a:solidFill>
                  <a:srgbClr val="00B0F0"/>
                </a:solidFill>
                <a:latin typeface="Cambria"/>
                <a:ea typeface="Arial"/>
              </a:rPr>
              <a:t>Output (1)</a:t>
            </a:r>
            <a:endParaRPr lang="en-US" b="1" dirty="0">
              <a:solidFill>
                <a:srgbClr val="00B0F0"/>
              </a:solidFill>
              <a:latin typeface="Cambria"/>
              <a:ea typeface="Arial"/>
            </a:endParaRPr>
          </a:p>
        </p:txBody>
      </p:sp>
      <p:sp>
        <p:nvSpPr>
          <p:cNvPr id="3" name="Content Placeholder 2"/>
          <p:cNvSpPr>
            <a:spLocks noGrp="1"/>
          </p:cNvSpPr>
          <p:nvPr>
            <p:ph idx="1"/>
          </p:nvPr>
        </p:nvSpPr>
        <p:spPr>
          <a:xfrm>
            <a:off x="457200" y="1196752"/>
            <a:ext cx="8229600" cy="4929411"/>
          </a:xfrm>
        </p:spPr>
        <p:txBody>
          <a:bodyPr>
            <a:normAutofit/>
          </a:bodyPr>
          <a:lstStyle/>
          <a:p>
            <a:r>
              <a:rPr lang="en-US" dirty="0" smtClean="0">
                <a:solidFill>
                  <a:schemeClr val="tx1">
                    <a:lumMod val="65000"/>
                    <a:lumOff val="35000"/>
                  </a:schemeClr>
                </a:solidFill>
              </a:rPr>
              <a:t>Scholarly outputs (total count  + top 3 for each sub-factor)</a:t>
            </a:r>
          </a:p>
          <a:p>
            <a:pPr lvl="1"/>
            <a:r>
              <a:rPr lang="en-US" dirty="0" smtClean="0">
                <a:solidFill>
                  <a:schemeClr val="tx1">
                    <a:lumMod val="65000"/>
                    <a:lumOff val="35000"/>
                  </a:schemeClr>
                </a:solidFill>
              </a:rPr>
              <a:t>Books</a:t>
            </a:r>
          </a:p>
          <a:p>
            <a:pPr lvl="1"/>
            <a:r>
              <a:rPr lang="en-US" dirty="0" smtClean="0">
                <a:solidFill>
                  <a:schemeClr val="tx1">
                    <a:lumMod val="65000"/>
                    <a:lumOff val="35000"/>
                  </a:schemeClr>
                </a:solidFill>
              </a:rPr>
              <a:t>Book chapters</a:t>
            </a:r>
          </a:p>
          <a:p>
            <a:pPr lvl="1"/>
            <a:r>
              <a:rPr lang="en-US" dirty="0" smtClean="0">
                <a:solidFill>
                  <a:schemeClr val="tx1">
                    <a:lumMod val="65000"/>
                    <a:lumOff val="35000"/>
                  </a:schemeClr>
                </a:solidFill>
              </a:rPr>
              <a:t>Reviews</a:t>
            </a:r>
          </a:p>
          <a:p>
            <a:pPr lvl="1"/>
            <a:r>
              <a:rPr lang="en-US" dirty="0" smtClean="0">
                <a:solidFill>
                  <a:schemeClr val="tx1">
                    <a:lumMod val="65000"/>
                    <a:lumOff val="35000"/>
                  </a:schemeClr>
                </a:solidFill>
              </a:rPr>
              <a:t>Editorials</a:t>
            </a:r>
          </a:p>
          <a:p>
            <a:pPr lvl="1"/>
            <a:r>
              <a:rPr lang="en-US" dirty="0" smtClean="0">
                <a:solidFill>
                  <a:schemeClr val="tx1">
                    <a:lumMod val="65000"/>
                    <a:lumOff val="35000"/>
                  </a:schemeClr>
                </a:solidFill>
              </a:rPr>
              <a:t>Journal articles</a:t>
            </a:r>
          </a:p>
          <a:p>
            <a:pPr lvl="1"/>
            <a:r>
              <a:rPr lang="en-US" dirty="0" smtClean="0">
                <a:solidFill>
                  <a:schemeClr val="tx1">
                    <a:lumMod val="65000"/>
                    <a:lumOff val="35000"/>
                  </a:schemeClr>
                </a:solidFill>
              </a:rPr>
              <a:t>Conference papers </a:t>
            </a:r>
          </a:p>
        </p:txBody>
      </p:sp>
      <p:pic>
        <p:nvPicPr>
          <p:cNvPr id="7170" name="Picture 2"/>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5868144" y="6021288"/>
            <a:ext cx="2981325" cy="6286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val="39389134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B0F0"/>
                </a:solidFill>
                <a:latin typeface="Cambria"/>
                <a:ea typeface="Arial"/>
              </a:rPr>
              <a:t>Output (2)</a:t>
            </a:r>
            <a:endParaRPr lang="en-US" dirty="0"/>
          </a:p>
        </p:txBody>
      </p:sp>
      <p:sp>
        <p:nvSpPr>
          <p:cNvPr id="3" name="Content Placeholder 2"/>
          <p:cNvSpPr>
            <a:spLocks noGrp="1"/>
          </p:cNvSpPr>
          <p:nvPr>
            <p:ph idx="1"/>
          </p:nvPr>
        </p:nvSpPr>
        <p:spPr>
          <a:xfrm>
            <a:off x="467544" y="1235893"/>
            <a:ext cx="8229600" cy="4713387"/>
          </a:xfrm>
        </p:spPr>
        <p:txBody>
          <a:bodyPr>
            <a:normAutofit/>
          </a:bodyPr>
          <a:lstStyle/>
          <a:p>
            <a:r>
              <a:rPr lang="en-US" dirty="0" smtClean="0">
                <a:solidFill>
                  <a:schemeClr val="tx1">
                    <a:lumMod val="65000"/>
                    <a:lumOff val="35000"/>
                  </a:schemeClr>
                </a:solidFill>
              </a:rPr>
              <a:t>Communication to the general public </a:t>
            </a:r>
            <a:r>
              <a:rPr lang="en-US" dirty="0">
                <a:solidFill>
                  <a:schemeClr val="tx1">
                    <a:lumMod val="65000"/>
                    <a:lumOff val="35000"/>
                  </a:schemeClr>
                </a:solidFill>
              </a:rPr>
              <a:t>(total </a:t>
            </a:r>
            <a:r>
              <a:rPr lang="en-US" dirty="0" smtClean="0">
                <a:solidFill>
                  <a:schemeClr val="tx1">
                    <a:lumMod val="65000"/>
                    <a:lumOff val="35000"/>
                  </a:schemeClr>
                </a:solidFill>
              </a:rPr>
              <a:t>count </a:t>
            </a:r>
            <a:r>
              <a:rPr lang="en-US" dirty="0">
                <a:solidFill>
                  <a:schemeClr val="tx1">
                    <a:lumMod val="65000"/>
                    <a:lumOff val="35000"/>
                  </a:schemeClr>
                </a:solidFill>
              </a:rPr>
              <a:t>+ </a:t>
            </a:r>
            <a:r>
              <a:rPr lang="en-US" dirty="0" smtClean="0">
                <a:solidFill>
                  <a:schemeClr val="tx1">
                    <a:lumMod val="65000"/>
                    <a:lumOff val="35000"/>
                  </a:schemeClr>
                </a:solidFill>
              </a:rPr>
              <a:t>top 3 </a:t>
            </a:r>
            <a:r>
              <a:rPr lang="en-US" dirty="0">
                <a:solidFill>
                  <a:schemeClr val="tx1">
                    <a:lumMod val="65000"/>
                    <a:lumOff val="35000"/>
                  </a:schemeClr>
                </a:solidFill>
              </a:rPr>
              <a:t>for each sub-factor)</a:t>
            </a:r>
            <a:endParaRPr lang="en-US" dirty="0" smtClean="0">
              <a:solidFill>
                <a:schemeClr val="tx1">
                  <a:lumMod val="65000"/>
                  <a:lumOff val="35000"/>
                </a:schemeClr>
              </a:solidFill>
            </a:endParaRPr>
          </a:p>
          <a:p>
            <a:pPr lvl="1"/>
            <a:r>
              <a:rPr lang="en-US" dirty="0" smtClean="0">
                <a:solidFill>
                  <a:schemeClr val="tx1">
                    <a:lumMod val="65000"/>
                    <a:lumOff val="35000"/>
                  </a:schemeClr>
                </a:solidFill>
              </a:rPr>
              <a:t>Press stories</a:t>
            </a:r>
          </a:p>
          <a:p>
            <a:pPr lvl="1"/>
            <a:r>
              <a:rPr lang="en-US" dirty="0" smtClean="0">
                <a:solidFill>
                  <a:schemeClr val="tx1">
                    <a:lumMod val="65000"/>
                    <a:lumOff val="35000"/>
                  </a:schemeClr>
                </a:solidFill>
              </a:rPr>
              <a:t>Encyclopedia articles</a:t>
            </a:r>
          </a:p>
          <a:p>
            <a:pPr lvl="1"/>
            <a:r>
              <a:rPr lang="en-US" dirty="0" smtClean="0">
                <a:solidFill>
                  <a:schemeClr val="tx1">
                    <a:lumMod val="65000"/>
                    <a:lumOff val="35000"/>
                  </a:schemeClr>
                </a:solidFill>
              </a:rPr>
              <a:t>Popular books/articles </a:t>
            </a:r>
          </a:p>
          <a:p>
            <a:r>
              <a:rPr lang="en-US" dirty="0" smtClean="0">
                <a:solidFill>
                  <a:schemeClr val="tx1">
                    <a:lumMod val="65000"/>
                    <a:lumOff val="35000"/>
                  </a:schemeClr>
                </a:solidFill>
              </a:rPr>
              <a:t>Teaching </a:t>
            </a:r>
          </a:p>
          <a:p>
            <a:pPr lvl="1"/>
            <a:r>
              <a:rPr lang="en-US" dirty="0" smtClean="0">
                <a:solidFill>
                  <a:schemeClr val="tx1">
                    <a:lumMod val="65000"/>
                    <a:lumOff val="35000"/>
                  </a:schemeClr>
                </a:solidFill>
              </a:rPr>
              <a:t>Textbooks (total count + top 3)</a:t>
            </a:r>
          </a:p>
          <a:p>
            <a:pPr lvl="1"/>
            <a:r>
              <a:rPr lang="en-US" dirty="0" smtClean="0">
                <a:solidFill>
                  <a:schemeClr val="tx1">
                    <a:lumMod val="65000"/>
                    <a:lumOff val="35000"/>
                  </a:schemeClr>
                </a:solidFill>
              </a:rPr>
              <a:t>Online courses (top 3)</a:t>
            </a:r>
          </a:p>
          <a:p>
            <a:pPr lvl="1"/>
            <a:r>
              <a:rPr lang="en-US" dirty="0" smtClean="0">
                <a:solidFill>
                  <a:schemeClr val="tx1">
                    <a:lumMod val="65000"/>
                    <a:lumOff val="35000"/>
                  </a:schemeClr>
                </a:solidFill>
              </a:rPr>
              <a:t>Students completed (counts of: undergraduates, Master’s, PhD students)</a:t>
            </a:r>
            <a:endParaRPr lang="en-US" dirty="0">
              <a:solidFill>
                <a:schemeClr val="tx1">
                  <a:lumMod val="65000"/>
                  <a:lumOff val="35000"/>
                </a:schemeClr>
              </a:solidFill>
            </a:endParaRPr>
          </a:p>
        </p:txBody>
      </p:sp>
      <p:pic>
        <p:nvPicPr>
          <p:cNvPr id="8194" name="Picture 2"/>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5868144" y="5949280"/>
            <a:ext cx="2981325" cy="6286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val="9831176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lstStyle/>
          <a:p>
            <a:r>
              <a:rPr lang="en-US" b="1" dirty="0" smtClean="0">
                <a:solidFill>
                  <a:srgbClr val="00B0F0"/>
                </a:solidFill>
                <a:latin typeface="Cambria"/>
                <a:ea typeface="Arial"/>
              </a:rPr>
              <a:t>Influence (1)</a:t>
            </a:r>
            <a:endParaRPr lang="en-US" dirty="0"/>
          </a:p>
        </p:txBody>
      </p:sp>
      <p:sp>
        <p:nvSpPr>
          <p:cNvPr id="3" name="Content Placeholder 2"/>
          <p:cNvSpPr>
            <a:spLocks noGrp="1"/>
          </p:cNvSpPr>
          <p:nvPr>
            <p:ph idx="1"/>
          </p:nvPr>
        </p:nvSpPr>
        <p:spPr>
          <a:xfrm>
            <a:off x="457200" y="1052736"/>
            <a:ext cx="8229600" cy="5073427"/>
          </a:xfrm>
        </p:spPr>
        <p:txBody>
          <a:bodyPr>
            <a:normAutofit/>
          </a:bodyPr>
          <a:lstStyle/>
          <a:p>
            <a:pPr marL="0" indent="0">
              <a:buNone/>
            </a:pPr>
            <a:r>
              <a:rPr lang="en-US" dirty="0" smtClean="0">
                <a:solidFill>
                  <a:schemeClr val="tx1">
                    <a:lumMod val="65000"/>
                    <a:lumOff val="35000"/>
                  </a:schemeClr>
                </a:solidFill>
              </a:rPr>
              <a:t>Influence of science</a:t>
            </a:r>
          </a:p>
          <a:p>
            <a:r>
              <a:rPr lang="en-US" dirty="0" smtClean="0">
                <a:solidFill>
                  <a:schemeClr val="tx1">
                    <a:lumMod val="65000"/>
                    <a:lumOff val="35000"/>
                  </a:schemeClr>
                </a:solidFill>
              </a:rPr>
              <a:t>Total and average citations</a:t>
            </a:r>
          </a:p>
          <a:p>
            <a:pPr lvl="1"/>
            <a:r>
              <a:rPr lang="en-US" dirty="0" smtClean="0">
                <a:solidFill>
                  <a:schemeClr val="tx1">
                    <a:lumMod val="65000"/>
                    <a:lumOff val="35000"/>
                  </a:schemeClr>
                </a:solidFill>
              </a:rPr>
              <a:t>Preferably both from Google Scholar and from Web of Science or Scopus</a:t>
            </a:r>
          </a:p>
          <a:p>
            <a:r>
              <a:rPr lang="en-US" dirty="0" smtClean="0">
                <a:solidFill>
                  <a:schemeClr val="tx1">
                    <a:lumMod val="65000"/>
                    <a:lumOff val="35000"/>
                  </a:schemeClr>
                </a:solidFill>
              </a:rPr>
              <a:t>Article citations</a:t>
            </a:r>
          </a:p>
          <a:p>
            <a:pPr lvl="1"/>
            <a:r>
              <a:rPr lang="en-US" dirty="0" smtClean="0">
                <a:solidFill>
                  <a:schemeClr val="tx1">
                    <a:lumMod val="65000"/>
                    <a:lumOff val="35000"/>
                  </a:schemeClr>
                </a:solidFill>
              </a:rPr>
              <a:t>Number of citations received by each of top 3 articles</a:t>
            </a:r>
          </a:p>
          <a:p>
            <a:r>
              <a:rPr lang="en-US" dirty="0" smtClean="0">
                <a:solidFill>
                  <a:schemeClr val="tx1">
                    <a:lumMod val="65000"/>
                    <a:lumOff val="35000"/>
                  </a:schemeClr>
                </a:solidFill>
              </a:rPr>
              <a:t>h-index </a:t>
            </a:r>
          </a:p>
          <a:p>
            <a:pPr lvl="1"/>
            <a:r>
              <a:rPr lang="en-GB" dirty="0" smtClean="0">
                <a:solidFill>
                  <a:schemeClr val="tx1">
                    <a:lumMod val="65000"/>
                    <a:lumOff val="35000"/>
                  </a:schemeClr>
                </a:solidFill>
              </a:rPr>
              <a:t>The </a:t>
            </a:r>
            <a:r>
              <a:rPr lang="en-GB" dirty="0">
                <a:solidFill>
                  <a:schemeClr val="tx1">
                    <a:lumMod val="65000"/>
                    <a:lumOff val="35000"/>
                  </a:schemeClr>
                </a:solidFill>
              </a:rPr>
              <a:t>h-index is the largest number </a:t>
            </a:r>
            <a:r>
              <a:rPr lang="en-GB" i="1" dirty="0">
                <a:solidFill>
                  <a:schemeClr val="tx1">
                    <a:lumMod val="65000"/>
                    <a:lumOff val="35000"/>
                  </a:schemeClr>
                </a:solidFill>
              </a:rPr>
              <a:t>h</a:t>
            </a:r>
            <a:r>
              <a:rPr lang="en-GB" dirty="0">
                <a:solidFill>
                  <a:schemeClr val="tx1">
                    <a:lumMod val="65000"/>
                    <a:lumOff val="35000"/>
                  </a:schemeClr>
                </a:solidFill>
              </a:rPr>
              <a:t> such that at least </a:t>
            </a:r>
            <a:r>
              <a:rPr lang="en-GB" i="1" dirty="0">
                <a:solidFill>
                  <a:schemeClr val="tx1">
                    <a:lumMod val="65000"/>
                    <a:lumOff val="35000"/>
                  </a:schemeClr>
                </a:solidFill>
              </a:rPr>
              <a:t>h</a:t>
            </a:r>
            <a:r>
              <a:rPr lang="en-GB" dirty="0">
                <a:solidFill>
                  <a:schemeClr val="tx1">
                    <a:lumMod val="65000"/>
                    <a:lumOff val="35000"/>
                  </a:schemeClr>
                </a:solidFill>
              </a:rPr>
              <a:t> articles have received at least h </a:t>
            </a:r>
            <a:r>
              <a:rPr lang="en-GB" dirty="0" smtClean="0">
                <a:solidFill>
                  <a:schemeClr val="tx1">
                    <a:lumMod val="65000"/>
                    <a:lumOff val="35000"/>
                  </a:schemeClr>
                </a:solidFill>
              </a:rPr>
              <a:t>citations</a:t>
            </a:r>
            <a:endParaRPr lang="en-US" dirty="0" smtClean="0">
              <a:solidFill>
                <a:schemeClr val="tx1">
                  <a:lumMod val="65000"/>
                  <a:lumOff val="35000"/>
                </a:schemeClr>
              </a:solidFill>
            </a:endParaRPr>
          </a:p>
        </p:txBody>
      </p:sp>
      <p:pic>
        <p:nvPicPr>
          <p:cNvPr id="9218" name="Picture 2"/>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5940152" y="6093296"/>
            <a:ext cx="2981325" cy="6286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val="16726352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B0F0"/>
                </a:solidFill>
                <a:latin typeface="Cambria"/>
                <a:ea typeface="Arial"/>
              </a:rPr>
              <a:t>Influence (3)</a:t>
            </a:r>
            <a:endParaRPr lang="en-US" dirty="0"/>
          </a:p>
        </p:txBody>
      </p:sp>
      <p:sp>
        <p:nvSpPr>
          <p:cNvPr id="3" name="Content Placeholder 2"/>
          <p:cNvSpPr>
            <a:spLocks noGrp="1"/>
          </p:cNvSpPr>
          <p:nvPr>
            <p:ph idx="1"/>
          </p:nvPr>
        </p:nvSpPr>
        <p:spPr>
          <a:xfrm>
            <a:off x="611560" y="1268760"/>
            <a:ext cx="8229600" cy="4824535"/>
          </a:xfrm>
        </p:spPr>
        <p:txBody>
          <a:bodyPr>
            <a:normAutofit/>
          </a:bodyPr>
          <a:lstStyle/>
          <a:p>
            <a:pPr marL="0" indent="0">
              <a:buNone/>
            </a:pPr>
            <a:r>
              <a:rPr lang="en-US" dirty="0" smtClean="0">
                <a:solidFill>
                  <a:schemeClr val="tx1">
                    <a:lumMod val="65000"/>
                    <a:lumOff val="35000"/>
                  </a:schemeClr>
                </a:solidFill>
              </a:rPr>
              <a:t>Influence in science (continued): top 3 </a:t>
            </a:r>
          </a:p>
          <a:p>
            <a:r>
              <a:rPr lang="en-US" dirty="0" smtClean="0">
                <a:solidFill>
                  <a:schemeClr val="tx1">
                    <a:lumMod val="65000"/>
                    <a:lumOff val="35000"/>
                  </a:schemeClr>
                </a:solidFill>
              </a:rPr>
              <a:t>Scholarly prizes</a:t>
            </a:r>
          </a:p>
          <a:p>
            <a:r>
              <a:rPr lang="en-US" dirty="0" smtClean="0">
                <a:solidFill>
                  <a:schemeClr val="tx1">
                    <a:lumMod val="65000"/>
                    <a:lumOff val="35000"/>
                  </a:schemeClr>
                </a:solidFill>
              </a:rPr>
              <a:t>Editing, editorial board membership and reviewing</a:t>
            </a:r>
            <a:endParaRPr lang="en-US" dirty="0">
              <a:solidFill>
                <a:schemeClr val="tx1">
                  <a:lumMod val="65000"/>
                  <a:lumOff val="35000"/>
                </a:schemeClr>
              </a:solidFill>
            </a:endParaRPr>
          </a:p>
          <a:p>
            <a:r>
              <a:rPr lang="en-US" dirty="0" smtClean="0">
                <a:solidFill>
                  <a:schemeClr val="tx1">
                    <a:lumMod val="65000"/>
                    <a:lumOff val="35000"/>
                  </a:schemeClr>
                </a:solidFill>
              </a:rPr>
              <a:t>Conference/program </a:t>
            </a:r>
            <a:r>
              <a:rPr lang="en-US" dirty="0">
                <a:solidFill>
                  <a:schemeClr val="tx1">
                    <a:lumMod val="65000"/>
                    <a:lumOff val="35000"/>
                  </a:schemeClr>
                </a:solidFill>
              </a:rPr>
              <a:t>committee </a:t>
            </a:r>
            <a:r>
              <a:rPr lang="en-US" dirty="0" smtClean="0">
                <a:solidFill>
                  <a:schemeClr val="tx1">
                    <a:lumMod val="65000"/>
                    <a:lumOff val="35000"/>
                  </a:schemeClr>
                </a:solidFill>
              </a:rPr>
              <a:t>memberships</a:t>
            </a:r>
          </a:p>
          <a:p>
            <a:r>
              <a:rPr lang="en-US" dirty="0" smtClean="0">
                <a:solidFill>
                  <a:schemeClr val="tx1">
                    <a:lumMod val="65000"/>
                    <a:lumOff val="35000"/>
                  </a:schemeClr>
                </a:solidFill>
              </a:rPr>
              <a:t>Downloads</a:t>
            </a:r>
          </a:p>
          <a:p>
            <a:pPr lvl="1"/>
            <a:r>
              <a:rPr lang="en-US" dirty="0" smtClean="0">
                <a:solidFill>
                  <a:schemeClr val="tx1">
                    <a:lumMod val="65000"/>
                    <a:lumOff val="35000"/>
                  </a:schemeClr>
                </a:solidFill>
              </a:rPr>
              <a:t>Download counts for top 3 downloaded articles</a:t>
            </a:r>
          </a:p>
          <a:p>
            <a:r>
              <a:rPr lang="en-US" dirty="0" smtClean="0">
                <a:solidFill>
                  <a:schemeClr val="tx1">
                    <a:lumMod val="65000"/>
                    <a:lumOff val="35000"/>
                  </a:schemeClr>
                </a:solidFill>
              </a:rPr>
              <a:t>Invited talks</a:t>
            </a:r>
          </a:p>
          <a:p>
            <a:pPr lvl="1"/>
            <a:r>
              <a:rPr lang="en-US" dirty="0" smtClean="0">
                <a:solidFill>
                  <a:schemeClr val="tx1">
                    <a:lumMod val="65000"/>
                    <a:lumOff val="35000"/>
                  </a:schemeClr>
                </a:solidFill>
              </a:rPr>
              <a:t>Total counts per type + details of top 3</a:t>
            </a:r>
          </a:p>
          <a:p>
            <a:pPr marL="57150" indent="0">
              <a:buNone/>
            </a:pPr>
            <a:endParaRPr lang="en-US" dirty="0"/>
          </a:p>
          <a:p>
            <a:pPr marL="457200" lvl="1" indent="0">
              <a:buNone/>
            </a:pPr>
            <a:endParaRPr lang="en-US" dirty="0" smtClean="0"/>
          </a:p>
        </p:txBody>
      </p:sp>
      <p:pic>
        <p:nvPicPr>
          <p:cNvPr id="9218" name="Picture 2"/>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5940152" y="6093296"/>
            <a:ext cx="2981325" cy="6286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val="39928233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B0F0"/>
                </a:solidFill>
                <a:latin typeface="Cambria"/>
                <a:ea typeface="Arial"/>
              </a:rPr>
              <a:t>Influence (7)</a:t>
            </a:r>
            <a:endParaRPr lang="en-US" dirty="0"/>
          </a:p>
        </p:txBody>
      </p:sp>
      <p:sp>
        <p:nvSpPr>
          <p:cNvPr id="3" name="Content Placeholder 2"/>
          <p:cNvSpPr>
            <a:spLocks noGrp="1"/>
          </p:cNvSpPr>
          <p:nvPr>
            <p:ph idx="1"/>
          </p:nvPr>
        </p:nvSpPr>
        <p:spPr>
          <a:xfrm>
            <a:off x="457200" y="1340768"/>
            <a:ext cx="8229600" cy="4785395"/>
          </a:xfrm>
        </p:spPr>
        <p:txBody>
          <a:bodyPr>
            <a:normAutofit/>
          </a:bodyPr>
          <a:lstStyle/>
          <a:p>
            <a:pPr marL="0" indent="0">
              <a:buNone/>
            </a:pPr>
            <a:r>
              <a:rPr lang="en-US" dirty="0" smtClean="0">
                <a:solidFill>
                  <a:schemeClr val="tx1">
                    <a:lumMod val="65000"/>
                    <a:lumOff val="35000"/>
                  </a:schemeClr>
                </a:solidFill>
              </a:rPr>
              <a:t>Influence on economy</a:t>
            </a:r>
          </a:p>
          <a:p>
            <a:r>
              <a:rPr lang="en-US" dirty="0" smtClean="0">
                <a:solidFill>
                  <a:schemeClr val="tx1">
                    <a:lumMod val="65000"/>
                    <a:lumOff val="35000"/>
                  </a:schemeClr>
                </a:solidFill>
              </a:rPr>
              <a:t>Income</a:t>
            </a:r>
          </a:p>
          <a:p>
            <a:r>
              <a:rPr lang="en-US" dirty="0" smtClean="0">
                <a:solidFill>
                  <a:schemeClr val="tx1">
                    <a:lumMod val="65000"/>
                    <a:lumOff val="35000"/>
                  </a:schemeClr>
                </a:solidFill>
              </a:rPr>
              <a:t>Consultancies (top 3)</a:t>
            </a:r>
          </a:p>
          <a:p>
            <a:r>
              <a:rPr lang="en-US" dirty="0" smtClean="0">
                <a:solidFill>
                  <a:schemeClr val="tx1">
                    <a:lumMod val="65000"/>
                    <a:lumOff val="35000"/>
                  </a:schemeClr>
                </a:solidFill>
              </a:rPr>
              <a:t>Citations from patents (total count + details of top 3)</a:t>
            </a:r>
          </a:p>
          <a:p>
            <a:r>
              <a:rPr lang="en-US" dirty="0" smtClean="0">
                <a:solidFill>
                  <a:schemeClr val="tx1">
                    <a:lumMod val="65000"/>
                    <a:lumOff val="35000"/>
                  </a:schemeClr>
                </a:solidFill>
              </a:rPr>
              <a:t>Citations to patents </a:t>
            </a:r>
            <a:r>
              <a:rPr lang="en-US" dirty="0">
                <a:solidFill>
                  <a:schemeClr val="tx1">
                    <a:lumMod val="65000"/>
                    <a:lumOff val="35000"/>
                  </a:schemeClr>
                </a:solidFill>
              </a:rPr>
              <a:t>(total count + details of top 3</a:t>
            </a:r>
            <a:r>
              <a:rPr lang="en-US" dirty="0" smtClean="0">
                <a:solidFill>
                  <a:schemeClr val="tx1">
                    <a:lumMod val="65000"/>
                    <a:lumOff val="35000"/>
                  </a:schemeClr>
                </a:solidFill>
              </a:rPr>
              <a:t>)</a:t>
            </a:r>
            <a:endParaRPr lang="en-US" dirty="0">
              <a:solidFill>
                <a:schemeClr val="tx1">
                  <a:lumMod val="65000"/>
                  <a:lumOff val="35000"/>
                </a:schemeClr>
              </a:solidFill>
            </a:endParaRPr>
          </a:p>
          <a:p>
            <a:r>
              <a:rPr lang="en-US" dirty="0" smtClean="0">
                <a:solidFill>
                  <a:schemeClr val="tx1">
                    <a:lumMod val="65000"/>
                    <a:lumOff val="35000"/>
                  </a:schemeClr>
                </a:solidFill>
              </a:rPr>
              <a:t>Spin-offs (count)</a:t>
            </a:r>
            <a:endParaRPr lang="en-US" dirty="0">
              <a:solidFill>
                <a:schemeClr val="tx1">
                  <a:lumMod val="65000"/>
                  <a:lumOff val="35000"/>
                </a:schemeClr>
              </a:solidFill>
            </a:endParaRPr>
          </a:p>
          <a:p>
            <a:pPr lvl="1"/>
            <a:endParaRPr lang="en-US" dirty="0">
              <a:solidFill>
                <a:schemeClr val="tx1">
                  <a:lumMod val="65000"/>
                  <a:lumOff val="35000"/>
                </a:schemeClr>
              </a:solidFill>
            </a:endParaRPr>
          </a:p>
        </p:txBody>
      </p:sp>
      <p:pic>
        <p:nvPicPr>
          <p:cNvPr id="9218" name="Picture 2"/>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5940152" y="6093296"/>
            <a:ext cx="2981325" cy="6286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val="22043831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lstStyle/>
          <a:p>
            <a:r>
              <a:rPr lang="en-US" b="1" dirty="0" smtClean="0">
                <a:solidFill>
                  <a:srgbClr val="00B0F0"/>
                </a:solidFill>
                <a:latin typeface="Cambria"/>
                <a:ea typeface="Arial"/>
              </a:rPr>
              <a:t>Influence (8)</a:t>
            </a:r>
            <a:endParaRPr lang="en-US" dirty="0"/>
          </a:p>
        </p:txBody>
      </p:sp>
      <p:sp>
        <p:nvSpPr>
          <p:cNvPr id="3" name="Content Placeholder 2"/>
          <p:cNvSpPr>
            <a:spLocks noGrp="1"/>
          </p:cNvSpPr>
          <p:nvPr>
            <p:ph idx="1"/>
          </p:nvPr>
        </p:nvSpPr>
        <p:spPr>
          <a:xfrm>
            <a:off x="457200" y="1052736"/>
            <a:ext cx="8229600" cy="5073427"/>
          </a:xfrm>
        </p:spPr>
        <p:txBody>
          <a:bodyPr>
            <a:normAutofit/>
          </a:bodyPr>
          <a:lstStyle/>
          <a:p>
            <a:pPr marL="0" indent="0">
              <a:buNone/>
            </a:pPr>
            <a:r>
              <a:rPr lang="en-US" dirty="0" smtClean="0">
                <a:solidFill>
                  <a:schemeClr val="tx1">
                    <a:lumMod val="65000"/>
                    <a:lumOff val="35000"/>
                  </a:schemeClr>
                </a:solidFill>
              </a:rPr>
              <a:t>Influence on education/teaching (top 3)</a:t>
            </a:r>
          </a:p>
          <a:p>
            <a:r>
              <a:rPr lang="en-US" dirty="0" smtClean="0">
                <a:solidFill>
                  <a:schemeClr val="tx1">
                    <a:lumMod val="65000"/>
                    <a:lumOff val="35000"/>
                  </a:schemeClr>
                </a:solidFill>
              </a:rPr>
              <a:t>Teaching awards</a:t>
            </a:r>
          </a:p>
          <a:p>
            <a:r>
              <a:rPr lang="en-US" dirty="0" smtClean="0">
                <a:solidFill>
                  <a:schemeClr val="tx1">
                    <a:lumMod val="65000"/>
                    <a:lumOff val="35000"/>
                  </a:schemeClr>
                </a:solidFill>
              </a:rPr>
              <a:t>Online views of presentations</a:t>
            </a:r>
          </a:p>
          <a:p>
            <a:pPr lvl="1"/>
            <a:r>
              <a:rPr lang="en-US" dirty="0" smtClean="0">
                <a:solidFill>
                  <a:schemeClr val="tx1">
                    <a:lumMod val="65000"/>
                    <a:lumOff val="35000"/>
                  </a:schemeClr>
                </a:solidFill>
              </a:rPr>
              <a:t>Number </a:t>
            </a:r>
            <a:r>
              <a:rPr lang="en-US" dirty="0">
                <a:solidFill>
                  <a:schemeClr val="tx1">
                    <a:lumMod val="65000"/>
                    <a:lumOff val="35000"/>
                  </a:schemeClr>
                </a:solidFill>
              </a:rPr>
              <a:t>of views of top </a:t>
            </a:r>
            <a:r>
              <a:rPr lang="en-US" dirty="0" smtClean="0">
                <a:solidFill>
                  <a:schemeClr val="tx1">
                    <a:lumMod val="65000"/>
                    <a:lumOff val="35000"/>
                  </a:schemeClr>
                </a:solidFill>
              </a:rPr>
              <a:t>3, </a:t>
            </a:r>
            <a:r>
              <a:rPr lang="en-US" dirty="0">
                <a:solidFill>
                  <a:schemeClr val="tx1">
                    <a:lumMod val="65000"/>
                    <a:lumOff val="35000"/>
                  </a:schemeClr>
                </a:solidFill>
              </a:rPr>
              <a:t>if substantial on </a:t>
            </a:r>
            <a:r>
              <a:rPr lang="en-US" dirty="0" smtClean="0">
                <a:solidFill>
                  <a:schemeClr val="tx1">
                    <a:lumMod val="65000"/>
                    <a:lumOff val="35000"/>
                  </a:schemeClr>
                </a:solidFill>
              </a:rPr>
              <a:t>SlideShare</a:t>
            </a:r>
            <a:r>
              <a:rPr lang="en-US" dirty="0">
                <a:solidFill>
                  <a:schemeClr val="tx1">
                    <a:lumMod val="65000"/>
                    <a:lumOff val="35000"/>
                  </a:schemeClr>
                </a:solidFill>
              </a:rPr>
              <a:t>, </a:t>
            </a:r>
            <a:r>
              <a:rPr lang="en-US" dirty="0" smtClean="0">
                <a:solidFill>
                  <a:schemeClr val="tx1">
                    <a:lumMod val="65000"/>
                    <a:lumOff val="35000"/>
                  </a:schemeClr>
                </a:solidFill>
              </a:rPr>
              <a:t>YouTube, </a:t>
            </a:r>
            <a:r>
              <a:rPr lang="en-US" dirty="0" err="1" smtClean="0">
                <a:solidFill>
                  <a:schemeClr val="tx1">
                    <a:lumMod val="65000"/>
                    <a:lumOff val="35000"/>
                  </a:schemeClr>
                </a:solidFill>
              </a:rPr>
              <a:t>Vimeo</a:t>
            </a:r>
            <a:r>
              <a:rPr lang="en-US" dirty="0">
                <a:solidFill>
                  <a:schemeClr val="tx1">
                    <a:lumMod val="65000"/>
                    <a:lumOff val="35000"/>
                  </a:schemeClr>
                </a:solidFill>
              </a:rPr>
              <a:t>, online learning environments, </a:t>
            </a:r>
            <a:r>
              <a:rPr lang="en-US" dirty="0" smtClean="0">
                <a:solidFill>
                  <a:schemeClr val="tx1">
                    <a:lumMod val="65000"/>
                    <a:lumOff val="35000"/>
                  </a:schemeClr>
                </a:solidFill>
              </a:rPr>
              <a:t>etc.</a:t>
            </a:r>
          </a:p>
          <a:p>
            <a:r>
              <a:rPr lang="en-US" dirty="0" smtClean="0">
                <a:solidFill>
                  <a:schemeClr val="tx1">
                    <a:lumMod val="65000"/>
                    <a:lumOff val="35000"/>
                  </a:schemeClr>
                </a:solidFill>
              </a:rPr>
              <a:t>Syllabus mentions</a:t>
            </a:r>
          </a:p>
          <a:p>
            <a:pPr lvl="1"/>
            <a:r>
              <a:rPr lang="en-US" dirty="0" smtClean="0">
                <a:solidFill>
                  <a:schemeClr val="tx1">
                    <a:lumMod val="65000"/>
                    <a:lumOff val="35000"/>
                  </a:schemeClr>
                </a:solidFill>
              </a:rPr>
              <a:t>Online </a:t>
            </a:r>
            <a:r>
              <a:rPr lang="en-US" dirty="0">
                <a:solidFill>
                  <a:schemeClr val="tx1">
                    <a:lumMod val="65000"/>
                    <a:lumOff val="35000"/>
                  </a:schemeClr>
                </a:solidFill>
              </a:rPr>
              <a:t>syllabuses or course notes pages listing the academic’s </a:t>
            </a:r>
            <a:r>
              <a:rPr lang="en-US" dirty="0" smtClean="0">
                <a:solidFill>
                  <a:schemeClr val="tx1">
                    <a:lumMod val="65000"/>
                    <a:lumOff val="35000"/>
                  </a:schemeClr>
                </a:solidFill>
              </a:rPr>
              <a:t>works (top 3)*</a:t>
            </a:r>
          </a:p>
          <a:p>
            <a:pPr lvl="1"/>
            <a:r>
              <a:rPr lang="en-US" dirty="0" smtClean="0">
                <a:solidFill>
                  <a:schemeClr val="tx1">
                    <a:lumMod val="65000"/>
                    <a:lumOff val="35000"/>
                  </a:schemeClr>
                </a:solidFill>
              </a:rPr>
              <a:t>Include only when educational uptake is important</a:t>
            </a:r>
          </a:p>
        </p:txBody>
      </p:sp>
      <p:pic>
        <p:nvPicPr>
          <p:cNvPr id="9218" name="Picture 2"/>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5940152" y="6093296"/>
            <a:ext cx="2981325" cy="6286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val="27113928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2"/>
          <p:cNvSpPr>
            <a:spLocks noGrp="1" noChangeArrowheads="1"/>
          </p:cNvSpPr>
          <p:nvPr>
            <p:ph type="title"/>
          </p:nvPr>
        </p:nvSpPr>
        <p:spPr>
          <a:xfrm>
            <a:off x="838200" y="457200"/>
            <a:ext cx="6697662" cy="1143000"/>
          </a:xfrm>
        </p:spPr>
        <p:txBody>
          <a:bodyPr>
            <a:noAutofit/>
          </a:bodyPr>
          <a:lstStyle/>
          <a:p>
            <a:pPr eaLnBrk="1" hangingPunct="1"/>
            <a:r>
              <a:rPr lang="en-US" dirty="0">
                <a:ea typeface="ＭＳ Ｐゴシック" charset="0"/>
                <a:cs typeface="ＭＳ Ｐゴシック" charset="0"/>
              </a:rPr>
              <a:t>Mushroom </a:t>
            </a:r>
            <a:r>
              <a:rPr lang="en-US" dirty="0" smtClean="0">
                <a:ea typeface="ＭＳ Ｐゴシック" charset="0"/>
                <a:cs typeface="ＭＳ Ｐゴシック" charset="0"/>
              </a:rPr>
              <a:t>growth of evaluation</a:t>
            </a:r>
            <a:endParaRPr lang="en-US" dirty="0">
              <a:ea typeface="ＭＳ Ｐゴシック" charset="0"/>
              <a:cs typeface="ＭＳ Ｐゴシック" charset="0"/>
            </a:endParaRPr>
          </a:p>
        </p:txBody>
      </p:sp>
      <p:sp>
        <p:nvSpPr>
          <p:cNvPr id="9218" name="Rectangle 3"/>
          <p:cNvSpPr>
            <a:spLocks noGrp="1" noChangeArrowheads="1"/>
          </p:cNvSpPr>
          <p:nvPr>
            <p:ph type="body" idx="1"/>
          </p:nvPr>
        </p:nvSpPr>
        <p:spPr>
          <a:xfrm>
            <a:off x="609600" y="1828800"/>
            <a:ext cx="8135937" cy="3886200"/>
          </a:xfrm>
        </p:spPr>
        <p:txBody>
          <a:bodyPr>
            <a:normAutofit fontScale="92500"/>
          </a:bodyPr>
          <a:lstStyle/>
          <a:p>
            <a:r>
              <a:rPr lang="en-US" dirty="0">
                <a:solidFill>
                  <a:srgbClr val="376092"/>
                </a:solidFill>
                <a:ea typeface="ＭＳ Ｐゴシック" charset="0"/>
                <a:cs typeface="ＭＳ Ｐゴシック" charset="0"/>
              </a:rPr>
              <a:t>Relatively recent </a:t>
            </a:r>
            <a:r>
              <a:rPr lang="en-US" dirty="0" smtClean="0">
                <a:solidFill>
                  <a:srgbClr val="376092"/>
                </a:solidFill>
                <a:ea typeface="ＭＳ Ｐゴシック" charset="0"/>
                <a:cs typeface="ＭＳ Ｐゴシック" charset="0"/>
              </a:rPr>
              <a:t>phenomenon (since mid 1970s)</a:t>
            </a:r>
            <a:endParaRPr lang="en-US" dirty="0">
              <a:solidFill>
                <a:srgbClr val="376092"/>
              </a:solidFill>
              <a:ea typeface="ＭＳ Ｐゴシック" charset="0"/>
              <a:cs typeface="ＭＳ Ｐゴシック" charset="0"/>
            </a:endParaRPr>
          </a:p>
          <a:p>
            <a:pPr eaLnBrk="1" hangingPunct="1"/>
            <a:r>
              <a:rPr lang="en-US" dirty="0" smtClean="0">
                <a:solidFill>
                  <a:srgbClr val="376092"/>
                </a:solidFill>
                <a:ea typeface="ＭＳ Ｐゴシック" charset="0"/>
                <a:cs typeface="ＭＳ Ｐゴシック" charset="0"/>
              </a:rPr>
              <a:t>Formal </a:t>
            </a:r>
            <a:r>
              <a:rPr lang="en-US" dirty="0">
                <a:solidFill>
                  <a:srgbClr val="376092"/>
                </a:solidFill>
                <a:ea typeface="ＭＳ Ｐゴシック" charset="0"/>
                <a:cs typeface="ＭＳ Ｐゴシック" charset="0"/>
              </a:rPr>
              <a:t>evaluation protocols: </a:t>
            </a:r>
            <a:r>
              <a:rPr lang="en-US" dirty="0" smtClean="0">
                <a:solidFill>
                  <a:srgbClr val="376092"/>
                </a:solidFill>
                <a:ea typeface="ＭＳ Ｐゴシック" charset="0"/>
                <a:cs typeface="ＭＳ Ｐゴシック" charset="0"/>
              </a:rPr>
              <a:t>performance indicators all over the place </a:t>
            </a:r>
            <a:r>
              <a:rPr lang="en-US" i="1" dirty="0" smtClean="0">
                <a:solidFill>
                  <a:srgbClr val="376092"/>
                </a:solidFill>
                <a:ea typeface="ＭＳ Ｐゴシック" charset="0"/>
                <a:cs typeface="ＭＳ Ｐゴシック" charset="0"/>
              </a:rPr>
              <a:t>but</a:t>
            </a:r>
            <a:r>
              <a:rPr lang="en-US" dirty="0" smtClean="0">
                <a:solidFill>
                  <a:srgbClr val="376092"/>
                </a:solidFill>
                <a:ea typeface="ＭＳ Ｐゴシック" charset="0"/>
                <a:cs typeface="ＭＳ Ｐゴシック" charset="0"/>
              </a:rPr>
              <a:t> citation </a:t>
            </a:r>
            <a:r>
              <a:rPr lang="en-US" dirty="0">
                <a:solidFill>
                  <a:srgbClr val="376092"/>
                </a:solidFill>
                <a:ea typeface="ＭＳ Ｐゴシック" charset="0"/>
                <a:cs typeface="ＭＳ Ｐゴシック" charset="0"/>
              </a:rPr>
              <a:t>indicators hardly visible</a:t>
            </a:r>
          </a:p>
          <a:p>
            <a:pPr eaLnBrk="1" hangingPunct="1"/>
            <a:r>
              <a:rPr lang="en-US" dirty="0">
                <a:solidFill>
                  <a:srgbClr val="376092"/>
                </a:solidFill>
                <a:ea typeface="ＭＳ Ｐゴシック" charset="0"/>
                <a:cs typeface="ＭＳ Ｐゴシック" charset="0"/>
              </a:rPr>
              <a:t>Science policy studies tend to underestimate the proliferation and impact of indicator based evaluations</a:t>
            </a:r>
          </a:p>
          <a:p>
            <a:pPr eaLnBrk="1" hangingPunct="1"/>
            <a:r>
              <a:rPr lang="en-US" dirty="0">
                <a:solidFill>
                  <a:srgbClr val="376092"/>
                </a:solidFill>
                <a:ea typeface="ＭＳ Ｐゴシック" charset="0"/>
                <a:cs typeface="ＭＳ Ｐゴシック" charset="0"/>
              </a:rPr>
              <a:t>Recent studies focus on performance based funding</a:t>
            </a:r>
          </a:p>
          <a:p>
            <a:pPr eaLnBrk="1" hangingPunct="1"/>
            <a:r>
              <a:rPr lang="en-US" dirty="0">
                <a:solidFill>
                  <a:srgbClr val="376092"/>
                </a:solidFill>
                <a:ea typeface="ＭＳ Ｐゴシック" charset="0"/>
                <a:cs typeface="ＭＳ Ｐゴシック" charset="0"/>
              </a:rPr>
              <a:t>“Anecdotal evidence” shows the proliferation of especially the Hirsch Index and the </a:t>
            </a:r>
            <a:r>
              <a:rPr lang="en-US" dirty="0" smtClean="0">
                <a:solidFill>
                  <a:srgbClr val="376092"/>
                </a:solidFill>
                <a:ea typeface="ＭＳ Ｐゴシック" charset="0"/>
                <a:cs typeface="ＭＳ Ｐゴシック" charset="0"/>
              </a:rPr>
              <a:t>JIF</a:t>
            </a:r>
            <a:endParaRPr lang="en-US" dirty="0">
              <a:solidFill>
                <a:srgbClr val="376092"/>
              </a:solidFill>
              <a:ea typeface="ＭＳ Ｐゴシック" charset="0"/>
              <a:cs typeface="ＭＳ Ｐゴシック" charset="0"/>
            </a:endParaRPr>
          </a:p>
        </p:txBody>
      </p:sp>
    </p:spTree>
    <p:extLst>
      <p:ext uri="{BB962C8B-B14F-4D97-AF65-F5344CB8AC3E}">
        <p14:creationId xmlns:p14="http://schemas.microsoft.com/office/powerpoint/2010/main" val="1833975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AutoShape 1"/>
          <p:cNvSpPr>
            <a:spLocks/>
          </p:cNvSpPr>
          <p:nvPr/>
        </p:nvSpPr>
        <p:spPr bwMode="auto">
          <a:xfrm>
            <a:off x="-2382" y="354807"/>
            <a:ext cx="9148763" cy="89296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solidFill>
            <a:srgbClr val="E2E2E2"/>
          </a:solid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defTabSz="344710">
              <a:defRPr/>
            </a:pPr>
            <a:endParaRPr lang="en-US" sz="2400">
              <a:solidFill>
                <a:srgbClr val="1D3EE2"/>
              </a:solidFill>
              <a:latin typeface="Gill Sans" charset="0"/>
              <a:cs typeface="Gill Sans" charset="0"/>
              <a:sym typeface="Gill Sans" charset="0"/>
            </a:endParaRPr>
          </a:p>
        </p:txBody>
      </p:sp>
      <p:sp>
        <p:nvSpPr>
          <p:cNvPr id="14338" name="AutoShape 2"/>
          <p:cNvSpPr>
            <a:spLocks/>
          </p:cNvSpPr>
          <p:nvPr/>
        </p:nvSpPr>
        <p:spPr bwMode="auto">
          <a:xfrm>
            <a:off x="1489472" y="509588"/>
            <a:ext cx="6293644" cy="6731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30004" tIns="30004" rIns="30004" bIns="30004" anchor="ctr"/>
          <a:lstStyle/>
          <a:p>
            <a:pPr defTabSz="344710">
              <a:defRPr/>
            </a:pPr>
            <a:r>
              <a:rPr lang="en-US" sz="4200" b="1" dirty="0" smtClean="0">
                <a:solidFill>
                  <a:srgbClr val="0365C0"/>
                </a:solidFill>
                <a:latin typeface="Frutiger" charset="0"/>
                <a:cs typeface="Frutiger" charset="0"/>
                <a:sym typeface="Frutiger" charset="0"/>
              </a:rPr>
              <a:t>Portfolio </a:t>
            </a:r>
            <a:r>
              <a:rPr lang="en-US" sz="4200" b="1" dirty="0">
                <a:solidFill>
                  <a:srgbClr val="0365C0"/>
                </a:solidFill>
                <a:latin typeface="Frutiger" charset="0"/>
                <a:cs typeface="Frutiger" charset="0"/>
                <a:sym typeface="Frutiger" charset="0"/>
              </a:rPr>
              <a:t>&amp; Guidelines</a:t>
            </a:r>
            <a:endParaRPr lang="en-US" dirty="0">
              <a:cs typeface="Helvetica Light" charset="0"/>
            </a:endParaRPr>
          </a:p>
        </p:txBody>
      </p:sp>
      <p:sp>
        <p:nvSpPr>
          <p:cNvPr id="14342" name="AutoShape 6"/>
          <p:cNvSpPr>
            <a:spLocks/>
          </p:cNvSpPr>
          <p:nvPr/>
        </p:nvSpPr>
        <p:spPr bwMode="auto">
          <a:xfrm>
            <a:off x="1272183" y="2630488"/>
            <a:ext cx="6728222" cy="232806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30004" tIns="30004" rIns="30004" bIns="30004" anchor="ctr"/>
          <a:lstStyle/>
          <a:p>
            <a:pPr marL="245364" indent="-245364">
              <a:buClr>
                <a:srgbClr val="0365C0"/>
              </a:buClr>
              <a:buSzPct val="100000"/>
              <a:buFontTx/>
              <a:buChar char="➡"/>
              <a:defRPr/>
            </a:pPr>
            <a:r>
              <a:rPr lang="en-US" dirty="0">
                <a:latin typeface="Cambria"/>
                <a:cs typeface="Cambria"/>
                <a:sym typeface="TheSans" charset="0"/>
              </a:rPr>
              <a:t>Instrument for empowering researchers in the processes of evaluation</a:t>
            </a:r>
          </a:p>
          <a:p>
            <a:pPr marL="245364" indent="-245364">
              <a:buClr>
                <a:srgbClr val="0365C0"/>
              </a:buClr>
              <a:buSzPct val="100000"/>
              <a:buFontTx/>
              <a:buChar char="➡"/>
              <a:defRPr/>
            </a:pPr>
            <a:endParaRPr lang="en-US" dirty="0">
              <a:latin typeface="Cambria"/>
              <a:cs typeface="Cambria"/>
              <a:sym typeface="TheSans" charset="0"/>
            </a:endParaRPr>
          </a:p>
          <a:p>
            <a:pPr marL="245364" indent="-245364">
              <a:buClr>
                <a:srgbClr val="0365C0"/>
              </a:buClr>
              <a:buSzPct val="100000"/>
              <a:buFontTx/>
              <a:buChar char="➡"/>
              <a:defRPr/>
            </a:pPr>
            <a:r>
              <a:rPr lang="en-US" dirty="0">
                <a:latin typeface="Cambria"/>
                <a:cs typeface="Cambria"/>
                <a:sym typeface="TheSans" charset="0"/>
              </a:rPr>
              <a:t>Taking in to consideration all academic disciplines</a:t>
            </a:r>
          </a:p>
          <a:p>
            <a:pPr marL="245364" indent="-245364">
              <a:buClr>
                <a:srgbClr val="0365C0"/>
              </a:buClr>
              <a:buSzPct val="100000"/>
              <a:buFontTx/>
              <a:buChar char="➡"/>
              <a:defRPr/>
            </a:pPr>
            <a:endParaRPr lang="en-US" dirty="0">
              <a:latin typeface="Cambria"/>
              <a:cs typeface="Cambria"/>
              <a:sym typeface="TheSans" charset="0"/>
            </a:endParaRPr>
          </a:p>
          <a:p>
            <a:pPr marL="245364" indent="-245364">
              <a:buClr>
                <a:srgbClr val="0365C0"/>
              </a:buClr>
              <a:buSzPct val="100000"/>
              <a:buFontTx/>
              <a:buChar char="➡"/>
              <a:defRPr/>
            </a:pPr>
            <a:r>
              <a:rPr lang="en-US" dirty="0">
                <a:latin typeface="Cambria"/>
                <a:cs typeface="Cambria"/>
                <a:sym typeface="TheSans" charset="0"/>
              </a:rPr>
              <a:t>Suitable for other uses (e.g. career planning)</a:t>
            </a:r>
          </a:p>
          <a:p>
            <a:pPr marL="245364" indent="-245364">
              <a:buClr>
                <a:srgbClr val="0365C0"/>
              </a:buClr>
              <a:buSzPct val="100000"/>
              <a:buFontTx/>
              <a:buChar char="➡"/>
              <a:defRPr/>
            </a:pPr>
            <a:endParaRPr lang="en-US" dirty="0">
              <a:latin typeface="Cambria"/>
              <a:cs typeface="Cambria"/>
              <a:sym typeface="TheSans" charset="0"/>
            </a:endParaRPr>
          </a:p>
          <a:p>
            <a:pPr marL="245364" indent="-245364">
              <a:buClr>
                <a:srgbClr val="0365C0"/>
              </a:buClr>
              <a:buSzPct val="100000"/>
              <a:buFontTx/>
              <a:buChar char="➡"/>
              <a:defRPr/>
            </a:pPr>
            <a:r>
              <a:rPr lang="en-US" dirty="0">
                <a:latin typeface="Cambria"/>
                <a:cs typeface="Cambria"/>
                <a:sym typeface="TheSans" charset="0"/>
              </a:rPr>
              <a:t>Able to integrate into different evaluation systems</a:t>
            </a:r>
            <a:endParaRPr lang="en-US" dirty="0">
              <a:latin typeface="Cambria"/>
              <a:cs typeface="Cambria"/>
            </a:endParaRPr>
          </a:p>
        </p:txBody>
      </p:sp>
      <p:grpSp>
        <p:nvGrpSpPr>
          <p:cNvPr id="14340" name="Group 4"/>
          <p:cNvGrpSpPr>
            <a:grpSpLocks/>
          </p:cNvGrpSpPr>
          <p:nvPr/>
        </p:nvGrpSpPr>
        <p:grpSpPr bwMode="auto">
          <a:xfrm>
            <a:off x="6785967" y="6405563"/>
            <a:ext cx="1872258" cy="332582"/>
            <a:chOff x="430945" y="88900"/>
            <a:chExt cx="4992350" cy="664613"/>
          </a:xfrm>
        </p:grpSpPr>
        <p:pic>
          <p:nvPicPr>
            <p:cNvPr id="9" name="Picture 5" descr="cwts-footer.png"/>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bwMode="auto">
            <a:xfrm>
              <a:off x="3847014" y="88900"/>
              <a:ext cx="1576281" cy="664613"/>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type="none" w="med" len="med"/>
                  <a:tailEnd type="none" w="med" len="me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sp>
          <p:nvSpPr>
            <p:cNvPr id="10" name="AutoShape 6"/>
            <p:cNvSpPr>
              <a:spLocks/>
            </p:cNvSpPr>
            <p:nvPr/>
          </p:nvSpPr>
          <p:spPr bwMode="auto">
            <a:xfrm>
              <a:off x="430945" y="298277"/>
              <a:ext cx="4684396" cy="31723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71437" tIns="71437" rIns="71437" bIns="71437" anchor="ctr"/>
            <a:lstStyle/>
            <a:p>
              <a:pPr defTabSz="0">
                <a:spcBef>
                  <a:spcPts val="504"/>
                </a:spcBef>
                <a:tabLst>
                  <a:tab pos="538734" algn="l"/>
                </a:tabLst>
                <a:defRPr/>
              </a:pPr>
              <a:r>
                <a:rPr lang="en-US" sz="600" dirty="0">
                  <a:solidFill>
                    <a:srgbClr val="161616"/>
                  </a:solidFill>
                  <a:latin typeface="Cambria"/>
                  <a:cs typeface="Cambria"/>
                  <a:sym typeface="TheMix" charset="0"/>
                </a:rPr>
                <a:t>Tatum &amp; Wouters  |  14 November 2013</a:t>
              </a:r>
              <a:endParaRPr lang="en-US" dirty="0">
                <a:latin typeface="Cambria"/>
                <a:cs typeface="Cambria"/>
              </a:endParaRPr>
            </a:p>
          </p:txBody>
        </p:sp>
      </p:grpSp>
    </p:spTree>
    <p:extLst>
      <p:ext uri="{BB962C8B-B14F-4D97-AF65-F5344CB8AC3E}">
        <p14:creationId xmlns:p14="http://schemas.microsoft.com/office/powerpoint/2010/main" val="1553539768"/>
      </p:ext>
    </p:extLst>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Titel 1"/>
          <p:cNvSpPr>
            <a:spLocks noGrp="1"/>
          </p:cNvSpPr>
          <p:nvPr>
            <p:ph type="title"/>
          </p:nvPr>
        </p:nvSpPr>
        <p:spPr/>
        <p:txBody>
          <a:bodyPr/>
          <a:lstStyle/>
          <a:p>
            <a:pPr eaLnBrk="1" hangingPunct="1"/>
            <a:r>
              <a:rPr lang="nl-NL" dirty="0">
                <a:ea typeface="ＭＳ Ｐゴシック" charset="0"/>
                <a:cs typeface="ＭＳ Ｐゴシック" charset="0"/>
              </a:rPr>
              <a:t>Peter </a:t>
            </a:r>
            <a:r>
              <a:rPr lang="nl-NL" dirty="0" err="1">
                <a:ea typeface="ＭＳ Ｐゴシック" charset="0"/>
                <a:cs typeface="ＭＳ Ｐゴシック" charset="0"/>
              </a:rPr>
              <a:t>Dahler</a:t>
            </a:r>
            <a:r>
              <a:rPr lang="nl-NL" dirty="0">
                <a:ea typeface="ＭＳ Ｐゴシック" charset="0"/>
                <a:cs typeface="ＭＳ Ｐゴシック" charset="0"/>
              </a:rPr>
              <a:t>-Larsen </a:t>
            </a:r>
            <a:r>
              <a:rPr lang="nl-NL" i="1" dirty="0">
                <a:ea typeface="ＭＳ Ｐゴシック" charset="0"/>
                <a:cs typeface="ＭＳ Ｐゴシック" charset="0"/>
              </a:rPr>
              <a:t>The Evaluation Society</a:t>
            </a:r>
          </a:p>
        </p:txBody>
      </p:sp>
      <p:sp>
        <p:nvSpPr>
          <p:cNvPr id="11266" name="Tijdelijke aanduiding voor inhoud 2"/>
          <p:cNvSpPr>
            <a:spLocks noGrp="1"/>
          </p:cNvSpPr>
          <p:nvPr>
            <p:ph idx="1"/>
          </p:nvPr>
        </p:nvSpPr>
        <p:spPr>
          <a:xfrm>
            <a:off x="457200" y="1484784"/>
            <a:ext cx="8229600" cy="4839816"/>
          </a:xfrm>
        </p:spPr>
        <p:txBody>
          <a:bodyPr>
            <a:noAutofit/>
          </a:bodyPr>
          <a:lstStyle/>
          <a:p>
            <a:pPr lvl="1" eaLnBrk="1" hangingPunct="1"/>
            <a:r>
              <a:rPr lang="nl-NL" sz="2400" i="1" dirty="0">
                <a:solidFill>
                  <a:srgbClr val="376092"/>
                </a:solidFill>
                <a:ea typeface="ＭＳ Ｐゴシック" charset="0"/>
                <a:cs typeface="ＭＳ Ｐゴシック" charset="0"/>
              </a:rPr>
              <a:t>“</a:t>
            </a:r>
            <a:r>
              <a:rPr lang="nl-NL" altLang="ja-JP" sz="2400" i="1" dirty="0" err="1">
                <a:solidFill>
                  <a:srgbClr val="376092"/>
                </a:solidFill>
                <a:ea typeface="ＭＳ Ｐゴシック" charset="0"/>
                <a:cs typeface="ＭＳ Ｐゴシック" charset="0"/>
              </a:rPr>
              <a:t>Evaluations</a:t>
            </a:r>
            <a:r>
              <a:rPr lang="nl-NL" altLang="ja-JP" sz="2400" i="1" dirty="0">
                <a:solidFill>
                  <a:srgbClr val="376092"/>
                </a:solidFill>
                <a:ea typeface="ＭＳ Ｐゴシック" charset="0"/>
                <a:cs typeface="ＭＳ Ｐゴシック" charset="0"/>
              </a:rPr>
              <a:t> are </a:t>
            </a:r>
            <a:r>
              <a:rPr lang="nl-NL" altLang="ja-JP" sz="2400" i="1" dirty="0" err="1">
                <a:solidFill>
                  <a:srgbClr val="376092"/>
                </a:solidFill>
                <a:ea typeface="ＭＳ Ｐゴシック" charset="0"/>
                <a:cs typeface="ＭＳ Ｐゴシック" charset="0"/>
              </a:rPr>
              <a:t>not</a:t>
            </a:r>
            <a:r>
              <a:rPr lang="nl-NL" altLang="ja-JP" sz="2400" i="1" dirty="0">
                <a:solidFill>
                  <a:srgbClr val="376092"/>
                </a:solidFill>
                <a:ea typeface="ＭＳ Ｐゴシック" charset="0"/>
                <a:cs typeface="ＭＳ Ｐゴシック" charset="0"/>
              </a:rPr>
              <a:t> </a:t>
            </a:r>
            <a:r>
              <a:rPr lang="nl-NL" altLang="ja-JP" sz="2400" i="1" dirty="0" err="1">
                <a:solidFill>
                  <a:srgbClr val="376092"/>
                </a:solidFill>
                <a:ea typeface="ＭＳ Ｐゴシック" charset="0"/>
                <a:cs typeface="ＭＳ Ｐゴシック" charset="0"/>
              </a:rPr>
              <a:t>something</a:t>
            </a:r>
            <a:r>
              <a:rPr lang="nl-NL" altLang="ja-JP" sz="2400" i="1" dirty="0">
                <a:solidFill>
                  <a:srgbClr val="376092"/>
                </a:solidFill>
                <a:ea typeface="ＭＳ Ｐゴシック" charset="0"/>
                <a:cs typeface="ＭＳ Ｐゴシック" charset="0"/>
              </a:rPr>
              <a:t> </a:t>
            </a:r>
            <a:r>
              <a:rPr lang="nl-NL" altLang="ja-JP" sz="2400" i="1" dirty="0" err="1">
                <a:solidFill>
                  <a:srgbClr val="376092"/>
                </a:solidFill>
                <a:ea typeface="ＭＳ Ｐゴシック" charset="0"/>
                <a:cs typeface="ＭＳ Ｐゴシック" charset="0"/>
              </a:rPr>
              <a:t>that</a:t>
            </a:r>
            <a:r>
              <a:rPr lang="nl-NL" altLang="ja-JP" sz="2400" i="1" dirty="0">
                <a:solidFill>
                  <a:srgbClr val="376092"/>
                </a:solidFill>
                <a:ea typeface="ＭＳ Ｐゴシック" charset="0"/>
                <a:cs typeface="ＭＳ Ｐゴシック" charset="0"/>
              </a:rPr>
              <a:t> the </a:t>
            </a:r>
            <a:r>
              <a:rPr lang="nl-NL" altLang="ja-JP" sz="2400" i="1" dirty="0" err="1">
                <a:solidFill>
                  <a:srgbClr val="376092"/>
                </a:solidFill>
                <a:ea typeface="ＭＳ Ｐゴシック" charset="0"/>
                <a:cs typeface="ＭＳ Ｐゴシック" charset="0"/>
              </a:rPr>
              <a:t>individual</a:t>
            </a:r>
            <a:r>
              <a:rPr lang="nl-NL" altLang="ja-JP" sz="2400" i="1" dirty="0">
                <a:solidFill>
                  <a:srgbClr val="376092"/>
                </a:solidFill>
                <a:ea typeface="ＭＳ Ｐゴシック" charset="0"/>
                <a:cs typeface="ＭＳ Ｐゴシック" charset="0"/>
              </a:rPr>
              <a:t> </a:t>
            </a:r>
            <a:r>
              <a:rPr lang="nl-NL" altLang="ja-JP" sz="2400" i="1" dirty="0" err="1">
                <a:solidFill>
                  <a:srgbClr val="376092"/>
                </a:solidFill>
                <a:ea typeface="ＭＳ Ｐゴシック" charset="0"/>
                <a:cs typeface="ＭＳ Ｐゴシック" charset="0"/>
              </a:rPr>
              <a:t>can</a:t>
            </a:r>
            <a:r>
              <a:rPr lang="nl-NL" altLang="ja-JP" sz="2400" i="1" dirty="0">
                <a:solidFill>
                  <a:srgbClr val="376092"/>
                </a:solidFill>
                <a:ea typeface="ＭＳ Ｐゴシック" charset="0"/>
                <a:cs typeface="ＭＳ Ｐゴシック" charset="0"/>
              </a:rPr>
              <a:t> </a:t>
            </a:r>
            <a:r>
              <a:rPr lang="nl-NL" altLang="ja-JP" sz="2400" i="1" dirty="0" err="1">
                <a:solidFill>
                  <a:srgbClr val="376092"/>
                </a:solidFill>
                <a:ea typeface="ＭＳ Ｐゴシック" charset="0"/>
                <a:cs typeface="ＭＳ Ｐゴシック" charset="0"/>
              </a:rPr>
              <a:t>reject</a:t>
            </a:r>
            <a:r>
              <a:rPr lang="nl-NL" sz="2400" i="1" dirty="0">
                <a:solidFill>
                  <a:srgbClr val="376092"/>
                </a:solidFill>
                <a:ea typeface="ＭＳ Ｐゴシック" charset="0"/>
                <a:cs typeface="ＭＳ Ｐゴシック" charset="0"/>
              </a:rPr>
              <a:t>”</a:t>
            </a:r>
            <a:endParaRPr lang="nl-NL" altLang="ja-JP" sz="2400" i="1" dirty="0">
              <a:solidFill>
                <a:srgbClr val="376092"/>
              </a:solidFill>
              <a:ea typeface="ＭＳ Ｐゴシック" charset="0"/>
              <a:cs typeface="ＭＳ Ｐゴシック" charset="0"/>
            </a:endParaRPr>
          </a:p>
          <a:p>
            <a:pPr lvl="1" eaLnBrk="1" hangingPunct="1"/>
            <a:endParaRPr lang="nl-NL" sz="2400" i="1" dirty="0">
              <a:solidFill>
                <a:srgbClr val="376092"/>
              </a:solidFill>
              <a:ea typeface="ＭＳ Ｐゴシック" charset="0"/>
              <a:cs typeface="ＭＳ Ｐゴシック" charset="0"/>
            </a:endParaRPr>
          </a:p>
          <a:p>
            <a:pPr lvl="1" eaLnBrk="1" hangingPunct="1"/>
            <a:r>
              <a:rPr lang="nl-NL" sz="2400" dirty="0">
                <a:solidFill>
                  <a:srgbClr val="376092"/>
                </a:solidFill>
                <a:ea typeface="ＭＳ Ｐゴシック" charset="0"/>
                <a:cs typeface="ＭＳ Ｐゴシック" charset="0"/>
              </a:rPr>
              <a:t>Evaluation as </a:t>
            </a:r>
            <a:r>
              <a:rPr lang="nl-NL" sz="2400" dirty="0" err="1">
                <a:solidFill>
                  <a:srgbClr val="376092"/>
                </a:solidFill>
                <a:ea typeface="ＭＳ Ｐゴシック" charset="0"/>
                <a:cs typeface="ＭＳ Ｐゴシック" charset="0"/>
              </a:rPr>
              <a:t>disembedded</a:t>
            </a:r>
            <a:r>
              <a:rPr lang="nl-NL" sz="2400" dirty="0">
                <a:solidFill>
                  <a:srgbClr val="376092"/>
                </a:solidFill>
                <a:ea typeface="ＭＳ Ｐゴシック" charset="0"/>
                <a:cs typeface="ＭＳ Ｐゴシック" charset="0"/>
              </a:rPr>
              <a:t> </a:t>
            </a:r>
            <a:r>
              <a:rPr lang="nl-NL" sz="2400" dirty="0" err="1">
                <a:solidFill>
                  <a:srgbClr val="376092"/>
                </a:solidFill>
                <a:ea typeface="ＭＳ Ｐゴシック" charset="0"/>
                <a:cs typeface="ＭＳ Ｐゴシック" charset="0"/>
              </a:rPr>
              <a:t>reflexive</a:t>
            </a:r>
            <a:r>
              <a:rPr lang="nl-NL" sz="2400" dirty="0">
                <a:solidFill>
                  <a:srgbClr val="376092"/>
                </a:solidFill>
                <a:ea typeface="ＭＳ Ｐゴシック" charset="0"/>
                <a:cs typeface="ＭＳ Ｐゴシック" charset="0"/>
              </a:rPr>
              <a:t> </a:t>
            </a:r>
            <a:r>
              <a:rPr lang="nl-NL" sz="2400" dirty="0" err="1">
                <a:solidFill>
                  <a:srgbClr val="376092"/>
                </a:solidFill>
                <a:ea typeface="ＭＳ Ｐゴシック" charset="0"/>
                <a:cs typeface="ＭＳ Ｐゴシック" charset="0"/>
              </a:rPr>
              <a:t>social</a:t>
            </a:r>
            <a:r>
              <a:rPr lang="nl-NL" sz="2400" dirty="0">
                <a:solidFill>
                  <a:srgbClr val="376092"/>
                </a:solidFill>
                <a:ea typeface="ＭＳ Ｐゴシック" charset="0"/>
                <a:cs typeface="ＭＳ Ｐゴシック" charset="0"/>
              </a:rPr>
              <a:t> </a:t>
            </a:r>
            <a:r>
              <a:rPr lang="nl-NL" sz="2400" dirty="0" err="1">
                <a:solidFill>
                  <a:srgbClr val="376092"/>
                </a:solidFill>
                <a:ea typeface="ＭＳ Ｐゴシック" charset="0"/>
                <a:cs typeface="ＭＳ Ｐゴシック" charset="0"/>
              </a:rPr>
              <a:t>practice</a:t>
            </a:r>
            <a:endParaRPr lang="nl-NL" sz="2400" dirty="0">
              <a:solidFill>
                <a:srgbClr val="376092"/>
              </a:solidFill>
              <a:ea typeface="ＭＳ Ｐゴシック" charset="0"/>
              <a:cs typeface="ＭＳ Ｐゴシック" charset="0"/>
            </a:endParaRPr>
          </a:p>
          <a:p>
            <a:pPr lvl="1" eaLnBrk="1" hangingPunct="1"/>
            <a:endParaRPr lang="nl-NL" sz="2400" dirty="0">
              <a:solidFill>
                <a:srgbClr val="376092"/>
              </a:solidFill>
              <a:ea typeface="ＭＳ Ｐゴシック" charset="0"/>
              <a:cs typeface="ＭＳ Ｐゴシック" charset="0"/>
            </a:endParaRPr>
          </a:p>
          <a:p>
            <a:pPr lvl="1" eaLnBrk="1" hangingPunct="1"/>
            <a:r>
              <a:rPr lang="nl-NL" sz="2400" dirty="0">
                <a:solidFill>
                  <a:srgbClr val="376092"/>
                </a:solidFill>
                <a:ea typeface="ＭＳ Ｐゴシック" charset="0"/>
                <a:cs typeface="ＭＳ Ｐゴシック" charset="0"/>
              </a:rPr>
              <a:t>Evaluation </a:t>
            </a:r>
            <a:r>
              <a:rPr lang="nl-NL" sz="2400" dirty="0" err="1">
                <a:solidFill>
                  <a:srgbClr val="376092"/>
                </a:solidFill>
                <a:ea typeface="ＭＳ Ｐゴシック" charset="0"/>
                <a:cs typeface="ＭＳ Ｐゴシック" charset="0"/>
              </a:rPr>
              <a:t>consists</a:t>
            </a:r>
            <a:r>
              <a:rPr lang="nl-NL" sz="2400" dirty="0">
                <a:solidFill>
                  <a:srgbClr val="376092"/>
                </a:solidFill>
                <a:ea typeface="ＭＳ Ｐゴシック" charset="0"/>
                <a:cs typeface="ＭＳ Ｐゴシック" charset="0"/>
              </a:rPr>
              <a:t> of:</a:t>
            </a:r>
          </a:p>
          <a:p>
            <a:pPr lvl="2" eaLnBrk="1" hangingPunct="1"/>
            <a:r>
              <a:rPr lang="nl-NL" sz="2400" dirty="0" err="1">
                <a:solidFill>
                  <a:srgbClr val="376092"/>
                </a:solidFill>
                <a:ea typeface="Geneva" charset="0"/>
                <a:cs typeface="ＭＳ Ｐゴシック" charset="0"/>
              </a:rPr>
              <a:t>Evaluand</a:t>
            </a:r>
            <a:endParaRPr lang="nl-NL" sz="2400" dirty="0">
              <a:solidFill>
                <a:srgbClr val="376092"/>
              </a:solidFill>
              <a:ea typeface="Geneva" charset="0"/>
              <a:cs typeface="ＭＳ Ｐゴシック" charset="0"/>
            </a:endParaRPr>
          </a:p>
          <a:p>
            <a:pPr lvl="2" eaLnBrk="1" hangingPunct="1"/>
            <a:r>
              <a:rPr lang="nl-NL" sz="2400" dirty="0">
                <a:solidFill>
                  <a:srgbClr val="376092"/>
                </a:solidFill>
                <a:ea typeface="Geneva" charset="0"/>
                <a:cs typeface="ＭＳ Ｐゴシック" charset="0"/>
              </a:rPr>
              <a:t>Criteria</a:t>
            </a:r>
          </a:p>
          <a:p>
            <a:pPr lvl="2" eaLnBrk="1" hangingPunct="1"/>
            <a:r>
              <a:rPr lang="nl-NL" sz="2400" dirty="0" err="1">
                <a:solidFill>
                  <a:srgbClr val="376092"/>
                </a:solidFill>
                <a:ea typeface="Geneva" charset="0"/>
                <a:cs typeface="ＭＳ Ｐゴシック" charset="0"/>
              </a:rPr>
              <a:t>Systematic</a:t>
            </a:r>
            <a:r>
              <a:rPr lang="nl-NL" sz="2400" dirty="0">
                <a:solidFill>
                  <a:srgbClr val="376092"/>
                </a:solidFill>
                <a:ea typeface="Geneva" charset="0"/>
                <a:cs typeface="ＭＳ Ｐゴシック" charset="0"/>
              </a:rPr>
              <a:t> </a:t>
            </a:r>
            <a:r>
              <a:rPr lang="nl-NL" sz="2400" dirty="0" err="1">
                <a:solidFill>
                  <a:srgbClr val="376092"/>
                </a:solidFill>
                <a:ea typeface="Geneva" charset="0"/>
                <a:cs typeface="ＭＳ Ｐゴシック" charset="0"/>
              </a:rPr>
              <a:t>methodology</a:t>
            </a:r>
            <a:endParaRPr lang="nl-NL" sz="2400" dirty="0">
              <a:solidFill>
                <a:srgbClr val="376092"/>
              </a:solidFill>
              <a:ea typeface="Geneva" charset="0"/>
              <a:cs typeface="ＭＳ Ｐゴシック" charset="0"/>
            </a:endParaRPr>
          </a:p>
          <a:p>
            <a:pPr lvl="2" eaLnBrk="1" hangingPunct="1"/>
            <a:r>
              <a:rPr lang="nl-NL" sz="2400" dirty="0" err="1">
                <a:solidFill>
                  <a:srgbClr val="376092"/>
                </a:solidFill>
                <a:ea typeface="Geneva" charset="0"/>
                <a:cs typeface="ＭＳ Ｐゴシック" charset="0"/>
              </a:rPr>
              <a:t>Purpose</a:t>
            </a:r>
            <a:endParaRPr lang="nl-NL" sz="2400" dirty="0">
              <a:solidFill>
                <a:srgbClr val="376092"/>
              </a:solidFill>
              <a:ea typeface="Geneva" charset="0"/>
              <a:cs typeface="ＭＳ Ｐゴシック" charset="0"/>
            </a:endParaRPr>
          </a:p>
        </p:txBody>
      </p:sp>
    </p:spTree>
    <p:extLst>
      <p:ext uri="{BB962C8B-B14F-4D97-AF65-F5344CB8AC3E}">
        <p14:creationId xmlns:p14="http://schemas.microsoft.com/office/powerpoint/2010/main" val="22995092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2"/>
          <p:cNvSpPr>
            <a:spLocks noGrp="1" noChangeArrowheads="1"/>
          </p:cNvSpPr>
          <p:nvPr>
            <p:ph type="title"/>
          </p:nvPr>
        </p:nvSpPr>
        <p:spPr>
          <a:xfrm>
            <a:off x="685800" y="609600"/>
            <a:ext cx="7570788" cy="993775"/>
          </a:xfrm>
        </p:spPr>
        <p:txBody>
          <a:bodyPr>
            <a:normAutofit/>
          </a:bodyPr>
          <a:lstStyle/>
          <a:p>
            <a:pPr eaLnBrk="1" hangingPunct="1"/>
            <a:r>
              <a:rPr lang="en-US" dirty="0">
                <a:ea typeface="ＭＳ Ｐゴシック" charset="0"/>
                <a:cs typeface="ＭＳ Ｐゴシック" charset="0"/>
              </a:rPr>
              <a:t>Evaluations are liminal</a:t>
            </a:r>
          </a:p>
        </p:txBody>
      </p:sp>
      <p:sp>
        <p:nvSpPr>
          <p:cNvPr id="12290" name="Rectangle 3"/>
          <p:cNvSpPr>
            <a:spLocks noGrp="1" noChangeArrowheads="1"/>
          </p:cNvSpPr>
          <p:nvPr>
            <p:ph type="body" idx="1"/>
          </p:nvPr>
        </p:nvSpPr>
        <p:spPr>
          <a:xfrm>
            <a:off x="685800" y="1752600"/>
            <a:ext cx="7570788" cy="4543425"/>
          </a:xfrm>
        </p:spPr>
        <p:txBody>
          <a:bodyPr/>
          <a:lstStyle/>
          <a:p>
            <a:pPr eaLnBrk="1" hangingPunct="1">
              <a:buFont typeface="Arial" charset="0"/>
              <a:buNone/>
            </a:pPr>
            <a:r>
              <a:rPr lang="en-US" dirty="0">
                <a:solidFill>
                  <a:srgbClr val="376092"/>
                </a:solidFill>
                <a:ea typeface="ＭＳ Ｐゴシック" charset="0"/>
                <a:cs typeface="ＭＳ Ｐゴシック" charset="0"/>
              </a:rPr>
              <a:t>One often has the feeling that there should have been a clear-cut plan for the purpose and process of an evaluation, but this is often not the case. (…) people realize too late that they had very different notions of plans for evaluation (…) The purpose of the evaluation constitutes an ongoing controversy rather than a common logical starting point.</a:t>
            </a:r>
          </a:p>
          <a:p>
            <a:pPr eaLnBrk="1" hangingPunct="1">
              <a:buFont typeface="Arial" charset="0"/>
              <a:buNone/>
            </a:pPr>
            <a:r>
              <a:rPr lang="en-US" dirty="0">
                <a:solidFill>
                  <a:srgbClr val="376092"/>
                </a:solidFill>
                <a:ea typeface="ＭＳ Ｐゴシック" charset="0"/>
                <a:cs typeface="ＭＳ Ｐゴシック" charset="0"/>
              </a:rPr>
              <a:t>(p. 15)</a:t>
            </a:r>
          </a:p>
        </p:txBody>
      </p:sp>
    </p:spTree>
    <p:extLst>
      <p:ext uri="{BB962C8B-B14F-4D97-AF65-F5344CB8AC3E}">
        <p14:creationId xmlns:p14="http://schemas.microsoft.com/office/powerpoint/2010/main" val="2648376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el 1"/>
          <p:cNvSpPr>
            <a:spLocks noGrp="1"/>
          </p:cNvSpPr>
          <p:nvPr>
            <p:ph type="title"/>
          </p:nvPr>
        </p:nvSpPr>
        <p:spPr/>
        <p:txBody>
          <a:bodyPr/>
          <a:lstStyle/>
          <a:p>
            <a:pPr eaLnBrk="1" hangingPunct="1"/>
            <a:r>
              <a:rPr lang="nl-NL" dirty="0">
                <a:ea typeface="ＭＳ Ｐゴシック" charset="0"/>
                <a:cs typeface="ＭＳ Ｐゴシック" charset="0"/>
              </a:rPr>
              <a:t>Evaluation Machines</a:t>
            </a:r>
          </a:p>
        </p:txBody>
      </p:sp>
      <p:sp>
        <p:nvSpPr>
          <p:cNvPr id="17410" name="Tijdelijke aanduiding voor inhoud 2"/>
          <p:cNvSpPr>
            <a:spLocks noGrp="1"/>
          </p:cNvSpPr>
          <p:nvPr>
            <p:ph idx="1"/>
          </p:nvPr>
        </p:nvSpPr>
        <p:spPr/>
        <p:txBody>
          <a:bodyPr/>
          <a:lstStyle/>
          <a:p>
            <a:pPr eaLnBrk="1" hangingPunct="1"/>
            <a:r>
              <a:rPr lang="nl-NL" dirty="0" err="1">
                <a:solidFill>
                  <a:srgbClr val="376092"/>
                </a:solidFill>
                <a:ea typeface="ＭＳ Ｐゴシック" charset="0"/>
                <a:cs typeface="ＭＳ Ｐゴシック" charset="0"/>
              </a:rPr>
              <a:t>Primary</a:t>
            </a:r>
            <a:r>
              <a:rPr lang="nl-NL" dirty="0">
                <a:solidFill>
                  <a:srgbClr val="376092"/>
                </a:solidFill>
                <a:ea typeface="ＭＳ Ｐゴシック" charset="0"/>
                <a:cs typeface="ＭＳ Ｐゴシック" charset="0"/>
              </a:rPr>
              <a:t> </a:t>
            </a:r>
            <a:r>
              <a:rPr lang="nl-NL" dirty="0" err="1">
                <a:solidFill>
                  <a:srgbClr val="376092"/>
                </a:solidFill>
                <a:ea typeface="ＭＳ Ｐゴシック" charset="0"/>
                <a:cs typeface="ＭＳ Ｐゴシック" charset="0"/>
              </a:rPr>
              <a:t>function</a:t>
            </a:r>
            <a:r>
              <a:rPr lang="nl-NL" dirty="0">
                <a:solidFill>
                  <a:srgbClr val="376092"/>
                </a:solidFill>
                <a:ea typeface="ＭＳ Ｐゴシック" charset="0"/>
                <a:cs typeface="ＭＳ Ｐゴシック" charset="0"/>
              </a:rPr>
              <a:t>: make stuff </a:t>
            </a:r>
            <a:r>
              <a:rPr lang="nl-NL" dirty="0" err="1">
                <a:solidFill>
                  <a:srgbClr val="376092"/>
                </a:solidFill>
                <a:ea typeface="ＭＳ Ｐゴシック" charset="0"/>
                <a:cs typeface="ＭＳ Ｐゴシック" charset="0"/>
              </a:rPr>
              <a:t>auditable</a:t>
            </a:r>
            <a:endParaRPr lang="nl-NL" dirty="0">
              <a:solidFill>
                <a:srgbClr val="376092"/>
              </a:solidFill>
              <a:ea typeface="ＭＳ Ｐゴシック" charset="0"/>
              <a:cs typeface="ＭＳ Ｐゴシック" charset="0"/>
            </a:endParaRPr>
          </a:p>
          <a:p>
            <a:pPr eaLnBrk="1" hangingPunct="1"/>
            <a:r>
              <a:rPr lang="nl-NL" dirty="0" err="1">
                <a:solidFill>
                  <a:srgbClr val="376092"/>
                </a:solidFill>
                <a:ea typeface="ＭＳ Ｐゴシック" charset="0"/>
                <a:cs typeface="ＭＳ Ｐゴシック" charset="0"/>
              </a:rPr>
              <a:t>Mechanization</a:t>
            </a:r>
            <a:r>
              <a:rPr lang="nl-NL" dirty="0">
                <a:solidFill>
                  <a:srgbClr val="376092"/>
                </a:solidFill>
                <a:ea typeface="ＭＳ Ｐゴシック" charset="0"/>
                <a:cs typeface="ＭＳ Ｐゴシック" charset="0"/>
              </a:rPr>
              <a:t> of control – </a:t>
            </a:r>
            <a:r>
              <a:rPr lang="nl-NL" dirty="0" err="1">
                <a:solidFill>
                  <a:srgbClr val="376092"/>
                </a:solidFill>
                <a:ea typeface="ＭＳ Ｐゴシック" charset="0"/>
                <a:cs typeface="ＭＳ Ｐゴシック" charset="0"/>
              </a:rPr>
              <a:t>degradation</a:t>
            </a:r>
            <a:r>
              <a:rPr lang="nl-NL" dirty="0">
                <a:solidFill>
                  <a:srgbClr val="376092"/>
                </a:solidFill>
                <a:ea typeface="ＭＳ Ｐゴシック" charset="0"/>
                <a:cs typeface="ＭＳ Ｐゴシック" charset="0"/>
              </a:rPr>
              <a:t> of </a:t>
            </a:r>
            <a:r>
              <a:rPr lang="nl-NL" dirty="0" err="1">
                <a:solidFill>
                  <a:srgbClr val="376092"/>
                </a:solidFill>
                <a:ea typeface="ＭＳ Ｐゴシック" charset="0"/>
                <a:cs typeface="ＭＳ Ｐゴシック" charset="0"/>
              </a:rPr>
              <a:t>work</a:t>
            </a:r>
            <a:r>
              <a:rPr lang="nl-NL" dirty="0">
                <a:solidFill>
                  <a:srgbClr val="376092"/>
                </a:solidFill>
                <a:ea typeface="ＭＳ Ｐゴシック" charset="0"/>
                <a:cs typeface="ＭＳ Ｐゴシック" charset="0"/>
              </a:rPr>
              <a:t> </a:t>
            </a:r>
            <a:r>
              <a:rPr lang="nl-NL" dirty="0" err="1">
                <a:solidFill>
                  <a:srgbClr val="376092"/>
                </a:solidFill>
                <a:ea typeface="ＭＳ Ｐゴシック" charset="0"/>
                <a:cs typeface="ＭＳ Ｐゴシック" charset="0"/>
              </a:rPr>
              <a:t>and</a:t>
            </a:r>
            <a:r>
              <a:rPr lang="nl-NL" dirty="0">
                <a:solidFill>
                  <a:srgbClr val="376092"/>
                </a:solidFill>
                <a:ea typeface="ＭＳ Ｐゴシック" charset="0"/>
                <a:cs typeface="ＭＳ Ｐゴシック" charset="0"/>
              </a:rPr>
              <a:t> trust? (performance paradox)</a:t>
            </a:r>
          </a:p>
          <a:p>
            <a:pPr eaLnBrk="1" hangingPunct="1"/>
            <a:r>
              <a:rPr lang="nl-NL" dirty="0" err="1">
                <a:solidFill>
                  <a:srgbClr val="376092"/>
                </a:solidFill>
                <a:ea typeface="ＭＳ Ｐゴシック" charset="0"/>
                <a:cs typeface="ＭＳ Ｐゴシック" charset="0"/>
              </a:rPr>
              <a:t>Risks</a:t>
            </a:r>
            <a:r>
              <a:rPr lang="nl-NL" dirty="0">
                <a:solidFill>
                  <a:srgbClr val="376092"/>
                </a:solidFill>
                <a:ea typeface="ＭＳ Ｐゴシック" charset="0"/>
                <a:cs typeface="ＭＳ Ｐゴシック" charset="0"/>
              </a:rPr>
              <a:t> </a:t>
            </a:r>
            <a:r>
              <a:rPr lang="nl-NL" dirty="0" err="1">
                <a:solidFill>
                  <a:srgbClr val="376092"/>
                </a:solidFill>
                <a:ea typeface="ＭＳ Ｐゴシック" charset="0"/>
                <a:cs typeface="ＭＳ Ｐゴシック" charset="0"/>
              </a:rPr>
              <a:t>for</a:t>
            </a:r>
            <a:r>
              <a:rPr lang="nl-NL" dirty="0">
                <a:solidFill>
                  <a:srgbClr val="376092"/>
                </a:solidFill>
                <a:ea typeface="ＭＳ Ｐゴシック" charset="0"/>
                <a:cs typeface="ＭＳ Ｐゴシック" charset="0"/>
              </a:rPr>
              <a:t> </a:t>
            </a:r>
            <a:r>
              <a:rPr lang="nl-NL" dirty="0" err="1">
                <a:solidFill>
                  <a:srgbClr val="376092"/>
                </a:solidFill>
                <a:ea typeface="ＭＳ Ｐゴシック" charset="0"/>
                <a:cs typeface="ＭＳ Ｐゴシック" charset="0"/>
              </a:rPr>
              <a:t>evaluand</a:t>
            </a:r>
            <a:r>
              <a:rPr lang="nl-NL" dirty="0">
                <a:solidFill>
                  <a:srgbClr val="376092"/>
                </a:solidFill>
                <a:ea typeface="ＭＳ Ｐゴシック" charset="0"/>
                <a:cs typeface="ＭＳ Ｐゴシック" charset="0"/>
              </a:rPr>
              <a:t> </a:t>
            </a:r>
            <a:r>
              <a:rPr lang="nl-NL" dirty="0" err="1">
                <a:solidFill>
                  <a:srgbClr val="376092"/>
                </a:solidFill>
                <a:ea typeface="ＭＳ Ｐゴシック" charset="0"/>
                <a:cs typeface="ＭＳ Ｐゴシック" charset="0"/>
              </a:rPr>
              <a:t>and</a:t>
            </a:r>
            <a:r>
              <a:rPr lang="nl-NL" dirty="0">
                <a:solidFill>
                  <a:srgbClr val="376092"/>
                </a:solidFill>
                <a:ea typeface="ＭＳ Ｐゴシック" charset="0"/>
                <a:cs typeface="ＭＳ Ｐゴシック" charset="0"/>
              </a:rPr>
              <a:t> </a:t>
            </a:r>
            <a:r>
              <a:rPr lang="nl-NL" dirty="0" err="1">
                <a:solidFill>
                  <a:srgbClr val="376092"/>
                </a:solidFill>
                <a:ea typeface="ＭＳ Ｐゴシック" charset="0"/>
                <a:cs typeface="ＭＳ Ｐゴシック" charset="0"/>
              </a:rPr>
              <a:t>defensive</a:t>
            </a:r>
            <a:r>
              <a:rPr lang="nl-NL" dirty="0">
                <a:solidFill>
                  <a:srgbClr val="376092"/>
                </a:solidFill>
                <a:ea typeface="ＭＳ Ｐゴシック" charset="0"/>
                <a:cs typeface="ＭＳ Ｐゴシック" charset="0"/>
              </a:rPr>
              <a:t> responses</a:t>
            </a:r>
          </a:p>
          <a:p>
            <a:pPr eaLnBrk="1" hangingPunct="1"/>
            <a:r>
              <a:rPr lang="nl-NL" dirty="0" err="1">
                <a:solidFill>
                  <a:srgbClr val="376092"/>
                </a:solidFill>
                <a:ea typeface="ＭＳ Ｐゴシック" charset="0"/>
                <a:cs typeface="ＭＳ Ｐゴシック" charset="0"/>
              </a:rPr>
              <a:t>What</a:t>
            </a:r>
            <a:r>
              <a:rPr lang="nl-NL" dirty="0">
                <a:solidFill>
                  <a:srgbClr val="376092"/>
                </a:solidFill>
                <a:ea typeface="ＭＳ Ｐゴシック" charset="0"/>
                <a:cs typeface="ＭＳ Ｐゴシック" charset="0"/>
              </a:rPr>
              <a:t> are </a:t>
            </a:r>
            <a:r>
              <a:rPr lang="nl-NL" dirty="0" err="1">
                <a:solidFill>
                  <a:srgbClr val="376092"/>
                </a:solidFill>
                <a:ea typeface="ＭＳ Ｐゴシック" charset="0"/>
                <a:cs typeface="ＭＳ Ｐゴシック" charset="0"/>
              </a:rPr>
              <a:t>their</a:t>
            </a:r>
            <a:r>
              <a:rPr lang="nl-NL" dirty="0">
                <a:solidFill>
                  <a:srgbClr val="376092"/>
                </a:solidFill>
                <a:ea typeface="ＭＳ Ｐゴシック" charset="0"/>
                <a:cs typeface="ＭＳ Ｐゴシック" charset="0"/>
              </a:rPr>
              <a:t> </a:t>
            </a:r>
            <a:r>
              <a:rPr lang="nl-NL" dirty="0" err="1">
                <a:solidFill>
                  <a:srgbClr val="376092"/>
                </a:solidFill>
                <a:ea typeface="ＭＳ Ｐゴシック" charset="0"/>
                <a:cs typeface="ＭＳ Ｐゴシック" charset="0"/>
              </a:rPr>
              <a:t>costs</a:t>
            </a:r>
            <a:r>
              <a:rPr lang="nl-NL" dirty="0">
                <a:solidFill>
                  <a:srgbClr val="376092"/>
                </a:solidFill>
                <a:ea typeface="ＭＳ Ｐゴシック" charset="0"/>
                <a:cs typeface="ＭＳ Ｐゴシック" charset="0"/>
              </a:rPr>
              <a:t>, direct </a:t>
            </a:r>
            <a:r>
              <a:rPr lang="nl-NL" dirty="0" err="1">
                <a:solidFill>
                  <a:srgbClr val="376092"/>
                </a:solidFill>
                <a:ea typeface="ＭＳ Ｐゴシック" charset="0"/>
                <a:cs typeface="ＭＳ Ｐゴシック" charset="0"/>
              </a:rPr>
              <a:t>and</a:t>
            </a:r>
            <a:r>
              <a:rPr lang="nl-NL" dirty="0">
                <a:solidFill>
                  <a:srgbClr val="376092"/>
                </a:solidFill>
                <a:ea typeface="ＭＳ Ｐゴシック" charset="0"/>
                <a:cs typeface="ＭＳ Ｐゴシック" charset="0"/>
              </a:rPr>
              <a:t> indirect?</a:t>
            </a:r>
          </a:p>
          <a:p>
            <a:pPr eaLnBrk="1" hangingPunct="1"/>
            <a:r>
              <a:rPr lang="nl-NL" dirty="0" err="1">
                <a:solidFill>
                  <a:srgbClr val="376092"/>
                </a:solidFill>
                <a:ea typeface="ＭＳ Ｐゴシック" charset="0"/>
                <a:cs typeface="ＭＳ Ｐゴシック" charset="0"/>
              </a:rPr>
              <a:t>Microquality</a:t>
            </a:r>
            <a:r>
              <a:rPr lang="nl-NL" dirty="0">
                <a:solidFill>
                  <a:srgbClr val="376092"/>
                </a:solidFill>
                <a:ea typeface="ＭＳ Ｐゴシック" charset="0"/>
                <a:cs typeface="ＭＳ Ｐゴシック" charset="0"/>
              </a:rPr>
              <a:t> versus </a:t>
            </a:r>
            <a:r>
              <a:rPr lang="nl-NL" dirty="0" err="1">
                <a:solidFill>
                  <a:srgbClr val="376092"/>
                </a:solidFill>
                <a:ea typeface="ＭＳ Ｐゴシック" charset="0"/>
                <a:cs typeface="ＭＳ Ｐゴシック" charset="0"/>
              </a:rPr>
              <a:t>macroquality</a:t>
            </a:r>
            <a:r>
              <a:rPr lang="nl-NL" dirty="0">
                <a:solidFill>
                  <a:srgbClr val="376092"/>
                </a:solidFill>
                <a:ea typeface="ＭＳ Ｐゴシック" charset="0"/>
                <a:cs typeface="ＭＳ Ｐゴシック" charset="0"/>
              </a:rPr>
              <a:t> – </a:t>
            </a:r>
            <a:r>
              <a:rPr lang="nl-NL" dirty="0" err="1">
                <a:solidFill>
                  <a:srgbClr val="376092"/>
                </a:solidFill>
                <a:ea typeface="ＭＳ Ｐゴシック" charset="0"/>
                <a:cs typeface="ＭＳ Ｐゴシック" charset="0"/>
              </a:rPr>
              <a:t>lock</a:t>
            </a:r>
            <a:r>
              <a:rPr lang="nl-NL" dirty="0">
                <a:solidFill>
                  <a:srgbClr val="376092"/>
                </a:solidFill>
                <a:ea typeface="ＭＳ Ｐゴシック" charset="0"/>
                <a:cs typeface="ＭＳ Ｐゴシック" charset="0"/>
              </a:rPr>
              <a:t>-in</a:t>
            </a:r>
          </a:p>
          <a:p>
            <a:pPr eaLnBrk="1" hangingPunct="1"/>
            <a:r>
              <a:rPr lang="nl-NL" dirty="0">
                <a:solidFill>
                  <a:srgbClr val="376092"/>
                </a:solidFill>
                <a:ea typeface="ＭＳ Ｐゴシック" charset="0"/>
                <a:cs typeface="ＭＳ Ｐゴシック" charset="0"/>
              </a:rPr>
              <a:t>Goal displacement &amp; </a:t>
            </a:r>
            <a:r>
              <a:rPr lang="nl-NL" dirty="0" err="1">
                <a:solidFill>
                  <a:srgbClr val="376092"/>
                </a:solidFill>
                <a:ea typeface="ＭＳ Ｐゴシック" charset="0"/>
                <a:cs typeface="ＭＳ Ｐゴシック" charset="0"/>
              </a:rPr>
              <a:t>strategic</a:t>
            </a:r>
            <a:r>
              <a:rPr lang="nl-NL" dirty="0">
                <a:solidFill>
                  <a:srgbClr val="376092"/>
                </a:solidFill>
                <a:ea typeface="ＭＳ Ｐゴシック" charset="0"/>
                <a:cs typeface="ＭＳ Ｐゴシック" charset="0"/>
              </a:rPr>
              <a:t> </a:t>
            </a:r>
            <a:r>
              <a:rPr lang="nl-NL" dirty="0" err="1">
                <a:solidFill>
                  <a:srgbClr val="376092"/>
                </a:solidFill>
                <a:ea typeface="ＭＳ Ｐゴシック" charset="0"/>
                <a:cs typeface="ＭＳ Ｐゴシック" charset="0"/>
              </a:rPr>
              <a:t>behaviour</a:t>
            </a:r>
            <a:endParaRPr lang="nl-NL" dirty="0">
              <a:solidFill>
                <a:srgbClr val="376092"/>
              </a:solidFill>
              <a:ea typeface="ＭＳ Ｐゴシック" charset="0"/>
              <a:cs typeface="ＭＳ Ｐゴシック" charset="0"/>
            </a:endParaRPr>
          </a:p>
          <a:p>
            <a:pPr eaLnBrk="1" hangingPunct="1"/>
            <a:endParaRPr lang="nl-NL" dirty="0">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32311540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el 1"/>
          <p:cNvSpPr>
            <a:spLocks noGrp="1"/>
          </p:cNvSpPr>
          <p:nvPr>
            <p:ph type="title"/>
          </p:nvPr>
        </p:nvSpPr>
        <p:spPr/>
        <p:txBody>
          <a:bodyPr/>
          <a:lstStyle/>
          <a:p>
            <a:pPr eaLnBrk="1" hangingPunct="1"/>
            <a:r>
              <a:rPr lang="nl-NL" dirty="0" err="1">
                <a:ea typeface="ＭＳ Ｐゴシック" charset="0"/>
                <a:cs typeface="ＭＳ Ｐゴシック" charset="0"/>
              </a:rPr>
              <a:t>Constitutive</a:t>
            </a:r>
            <a:r>
              <a:rPr lang="nl-NL" dirty="0">
                <a:ea typeface="ＭＳ Ｐゴシック" charset="0"/>
                <a:cs typeface="ＭＳ Ｐゴシック" charset="0"/>
              </a:rPr>
              <a:t> </a:t>
            </a:r>
            <a:r>
              <a:rPr lang="nl-NL" dirty="0" err="1">
                <a:ea typeface="ＭＳ Ｐゴシック" charset="0"/>
                <a:cs typeface="ＭＳ Ｐゴシック" charset="0"/>
              </a:rPr>
              <a:t>effects</a:t>
            </a:r>
            <a:endParaRPr lang="nl-NL" dirty="0">
              <a:ea typeface="ＭＳ Ｐゴシック" charset="0"/>
              <a:cs typeface="ＭＳ Ｐゴシック" charset="0"/>
            </a:endParaRPr>
          </a:p>
        </p:txBody>
      </p:sp>
      <p:sp>
        <p:nvSpPr>
          <p:cNvPr id="18434" name="Tijdelijke aanduiding voor inhoud 2"/>
          <p:cNvSpPr>
            <a:spLocks noGrp="1"/>
          </p:cNvSpPr>
          <p:nvPr>
            <p:ph idx="1"/>
          </p:nvPr>
        </p:nvSpPr>
        <p:spPr>
          <a:xfrm>
            <a:off x="703263" y="1258888"/>
            <a:ext cx="7570787" cy="4543425"/>
          </a:xfrm>
        </p:spPr>
        <p:txBody>
          <a:bodyPr>
            <a:normAutofit/>
          </a:bodyPr>
          <a:lstStyle/>
          <a:p>
            <a:pPr eaLnBrk="1" hangingPunct="1"/>
            <a:r>
              <a:rPr lang="nl-NL" dirty="0" err="1">
                <a:solidFill>
                  <a:srgbClr val="376092"/>
                </a:solidFill>
                <a:ea typeface="ＭＳ Ｐゴシック" charset="0"/>
                <a:cs typeface="ＭＳ Ｐゴシック" charset="0"/>
              </a:rPr>
              <a:t>Limitations</a:t>
            </a:r>
            <a:r>
              <a:rPr lang="nl-NL" dirty="0">
                <a:solidFill>
                  <a:srgbClr val="376092"/>
                </a:solidFill>
                <a:ea typeface="ＭＳ Ｐゴシック" charset="0"/>
                <a:cs typeface="ＭＳ Ｐゴシック" charset="0"/>
              </a:rPr>
              <a:t> of </a:t>
            </a:r>
            <a:r>
              <a:rPr lang="nl-NL" dirty="0" err="1">
                <a:solidFill>
                  <a:srgbClr val="376092"/>
                </a:solidFill>
                <a:ea typeface="ＭＳ Ｐゴシック" charset="0"/>
                <a:cs typeface="ＭＳ Ｐゴシック" charset="0"/>
              </a:rPr>
              <a:t>conventional</a:t>
            </a:r>
            <a:r>
              <a:rPr lang="nl-NL" dirty="0">
                <a:solidFill>
                  <a:srgbClr val="376092"/>
                </a:solidFill>
                <a:ea typeface="ＭＳ Ｐゴシック" charset="0"/>
                <a:cs typeface="ＭＳ Ｐゴシック" charset="0"/>
              </a:rPr>
              <a:t> </a:t>
            </a:r>
            <a:r>
              <a:rPr lang="nl-NL" dirty="0" err="1">
                <a:solidFill>
                  <a:srgbClr val="376092"/>
                </a:solidFill>
                <a:ea typeface="ＭＳ Ｐゴシック" charset="0"/>
                <a:cs typeface="ＭＳ Ｐゴシック" charset="0"/>
              </a:rPr>
              <a:t>critiques</a:t>
            </a:r>
            <a:r>
              <a:rPr lang="nl-NL" dirty="0">
                <a:solidFill>
                  <a:srgbClr val="376092"/>
                </a:solidFill>
                <a:ea typeface="ＭＳ Ｐゴシック" charset="0"/>
                <a:cs typeface="ＭＳ Ｐゴシック" charset="0"/>
              </a:rPr>
              <a:t> (eg ‘perverse or </a:t>
            </a:r>
            <a:r>
              <a:rPr lang="nl-NL" dirty="0" err="1">
                <a:solidFill>
                  <a:srgbClr val="376092"/>
                </a:solidFill>
                <a:ea typeface="ＭＳ Ｐゴシック" charset="0"/>
                <a:cs typeface="ＭＳ Ｐゴシック" charset="0"/>
              </a:rPr>
              <a:t>unintended</a:t>
            </a:r>
            <a:r>
              <a:rPr lang="nl-NL" dirty="0">
                <a:solidFill>
                  <a:srgbClr val="376092"/>
                </a:solidFill>
                <a:ea typeface="ＭＳ Ｐゴシック" charset="0"/>
                <a:cs typeface="ＭＳ Ｐゴシック" charset="0"/>
              </a:rPr>
              <a:t> </a:t>
            </a:r>
            <a:r>
              <a:rPr lang="nl-NL" dirty="0" err="1">
                <a:solidFill>
                  <a:srgbClr val="376092"/>
                </a:solidFill>
                <a:ea typeface="ＭＳ Ｐゴシック" charset="0"/>
                <a:cs typeface="ＭＳ Ｐゴシック" charset="0"/>
              </a:rPr>
              <a:t>effects</a:t>
            </a:r>
            <a:r>
              <a:rPr lang="nl-NL" dirty="0">
                <a:solidFill>
                  <a:srgbClr val="376092"/>
                </a:solidFill>
                <a:ea typeface="ＭＳ Ｐゴシック" charset="0"/>
                <a:cs typeface="ＭＳ Ｐゴシック" charset="0"/>
              </a:rPr>
              <a:t>’)</a:t>
            </a:r>
          </a:p>
          <a:p>
            <a:pPr eaLnBrk="1" hangingPunct="1"/>
            <a:r>
              <a:rPr lang="nl-NL" dirty="0" err="1">
                <a:solidFill>
                  <a:srgbClr val="376092"/>
                </a:solidFill>
                <a:ea typeface="ＭＳ Ｐゴシック" charset="0"/>
                <a:cs typeface="ＭＳ Ｐゴシック" charset="0"/>
              </a:rPr>
              <a:t>Effects</a:t>
            </a:r>
            <a:r>
              <a:rPr lang="nl-NL" dirty="0">
                <a:solidFill>
                  <a:srgbClr val="376092"/>
                </a:solidFill>
                <a:ea typeface="ＭＳ Ｐゴシック" charset="0"/>
                <a:cs typeface="ＭＳ Ｐゴシック" charset="0"/>
              </a:rPr>
              <a:t>:</a:t>
            </a:r>
          </a:p>
          <a:p>
            <a:pPr lvl="2" eaLnBrk="1" hangingPunct="1"/>
            <a:r>
              <a:rPr lang="nl-NL" sz="2400" dirty="0" err="1">
                <a:solidFill>
                  <a:srgbClr val="376092"/>
                </a:solidFill>
                <a:ea typeface="Geneva" charset="0"/>
                <a:cs typeface="ＭＳ Ｐゴシック" charset="0"/>
              </a:rPr>
              <a:t>Interpretative</a:t>
            </a:r>
            <a:r>
              <a:rPr lang="nl-NL" sz="2400" dirty="0">
                <a:solidFill>
                  <a:srgbClr val="376092"/>
                </a:solidFill>
                <a:ea typeface="Geneva" charset="0"/>
                <a:cs typeface="ＭＳ Ｐゴシック" charset="0"/>
              </a:rPr>
              <a:t> frames</a:t>
            </a:r>
          </a:p>
          <a:p>
            <a:pPr lvl="2" eaLnBrk="1" hangingPunct="1"/>
            <a:r>
              <a:rPr lang="nl-NL" sz="2400" dirty="0">
                <a:solidFill>
                  <a:srgbClr val="376092"/>
                </a:solidFill>
                <a:ea typeface="Geneva" charset="0"/>
                <a:cs typeface="ＭＳ Ｐゴシック" charset="0"/>
              </a:rPr>
              <a:t>Content &amp; </a:t>
            </a:r>
            <a:r>
              <a:rPr lang="nl-NL" sz="2400" dirty="0" err="1">
                <a:solidFill>
                  <a:srgbClr val="376092"/>
                </a:solidFill>
                <a:ea typeface="Geneva" charset="0"/>
                <a:cs typeface="ＭＳ Ｐゴシック" charset="0"/>
              </a:rPr>
              <a:t>priorities</a:t>
            </a:r>
            <a:endParaRPr lang="nl-NL" sz="2400" dirty="0">
              <a:solidFill>
                <a:srgbClr val="376092"/>
              </a:solidFill>
              <a:ea typeface="Geneva" charset="0"/>
              <a:cs typeface="ＭＳ Ｐゴシック" charset="0"/>
            </a:endParaRPr>
          </a:p>
          <a:p>
            <a:pPr lvl="2" eaLnBrk="1" hangingPunct="1"/>
            <a:r>
              <a:rPr lang="nl-NL" sz="2400" dirty="0" err="1">
                <a:solidFill>
                  <a:srgbClr val="376092"/>
                </a:solidFill>
                <a:ea typeface="Geneva" charset="0"/>
                <a:cs typeface="ＭＳ Ｐゴシック" charset="0"/>
              </a:rPr>
              <a:t>Social</a:t>
            </a:r>
            <a:r>
              <a:rPr lang="nl-NL" sz="2400" dirty="0">
                <a:solidFill>
                  <a:srgbClr val="376092"/>
                </a:solidFill>
                <a:ea typeface="Geneva" charset="0"/>
                <a:cs typeface="ＭＳ Ｐゴシック" charset="0"/>
              </a:rPr>
              <a:t> </a:t>
            </a:r>
            <a:r>
              <a:rPr lang="nl-NL" sz="2400" dirty="0" err="1">
                <a:solidFill>
                  <a:srgbClr val="376092"/>
                </a:solidFill>
                <a:ea typeface="Geneva" charset="0"/>
                <a:cs typeface="ＭＳ Ｐゴシック" charset="0"/>
              </a:rPr>
              <a:t>identities</a:t>
            </a:r>
            <a:r>
              <a:rPr lang="nl-NL" sz="2400" dirty="0">
                <a:solidFill>
                  <a:srgbClr val="376092"/>
                </a:solidFill>
                <a:ea typeface="Geneva" charset="0"/>
                <a:cs typeface="ＭＳ Ｐゴシック" charset="0"/>
              </a:rPr>
              <a:t> &amp; relations (</a:t>
            </a:r>
            <a:r>
              <a:rPr lang="nl-NL" sz="2400" dirty="0" err="1">
                <a:solidFill>
                  <a:srgbClr val="376092"/>
                </a:solidFill>
                <a:ea typeface="Geneva" charset="0"/>
                <a:cs typeface="ＭＳ Ｐゴシック" charset="0"/>
              </a:rPr>
              <a:t>labelling</a:t>
            </a:r>
            <a:r>
              <a:rPr lang="nl-NL" sz="2400" dirty="0">
                <a:solidFill>
                  <a:srgbClr val="376092"/>
                </a:solidFill>
                <a:ea typeface="Geneva" charset="0"/>
                <a:cs typeface="ＭＳ Ｐゴシック" charset="0"/>
              </a:rPr>
              <a:t>)</a:t>
            </a:r>
          </a:p>
          <a:p>
            <a:pPr lvl="2" eaLnBrk="1" hangingPunct="1"/>
            <a:r>
              <a:rPr lang="nl-NL" sz="2400" dirty="0">
                <a:solidFill>
                  <a:srgbClr val="376092"/>
                </a:solidFill>
                <a:ea typeface="Geneva" charset="0"/>
                <a:cs typeface="ＭＳ Ｐゴシック" charset="0"/>
              </a:rPr>
              <a:t>Spread over time </a:t>
            </a:r>
            <a:r>
              <a:rPr lang="nl-NL" sz="2400" dirty="0" err="1">
                <a:solidFill>
                  <a:srgbClr val="376092"/>
                </a:solidFill>
                <a:ea typeface="Geneva" charset="0"/>
                <a:cs typeface="ＭＳ Ｐゴシック" charset="0"/>
              </a:rPr>
              <a:t>and</a:t>
            </a:r>
            <a:r>
              <a:rPr lang="nl-NL" sz="2400" dirty="0">
                <a:solidFill>
                  <a:srgbClr val="376092"/>
                </a:solidFill>
                <a:ea typeface="Geneva" charset="0"/>
                <a:cs typeface="ＭＳ Ｐゴシック" charset="0"/>
              </a:rPr>
              <a:t> levels</a:t>
            </a:r>
          </a:p>
          <a:p>
            <a:pPr eaLnBrk="1" hangingPunct="1"/>
            <a:r>
              <a:rPr lang="nl-NL" dirty="0" err="1">
                <a:solidFill>
                  <a:srgbClr val="376092"/>
                </a:solidFill>
                <a:ea typeface="ＭＳ Ｐゴシック" charset="0"/>
                <a:cs typeface="ＭＳ Ｐゴシック" charset="0"/>
              </a:rPr>
              <a:t>Not</a:t>
            </a:r>
            <a:r>
              <a:rPr lang="nl-NL" dirty="0">
                <a:solidFill>
                  <a:srgbClr val="376092"/>
                </a:solidFill>
                <a:ea typeface="ＭＳ Ｐゴシック" charset="0"/>
                <a:cs typeface="ＭＳ Ｐゴシック" charset="0"/>
              </a:rPr>
              <a:t> a </a:t>
            </a:r>
            <a:r>
              <a:rPr lang="nl-NL" dirty="0" err="1">
                <a:solidFill>
                  <a:srgbClr val="376092"/>
                </a:solidFill>
                <a:ea typeface="ＭＳ Ｐゴシック" charset="0"/>
                <a:cs typeface="ＭＳ Ｐゴシック" charset="0"/>
              </a:rPr>
              <a:t>deterministic</a:t>
            </a:r>
            <a:r>
              <a:rPr lang="nl-NL" dirty="0">
                <a:solidFill>
                  <a:srgbClr val="376092"/>
                </a:solidFill>
                <a:ea typeface="ＭＳ Ｐゴシック" charset="0"/>
                <a:cs typeface="ＭＳ Ｐゴシック" charset="0"/>
              </a:rPr>
              <a:t> </a:t>
            </a:r>
            <a:r>
              <a:rPr lang="nl-NL" dirty="0" err="1">
                <a:solidFill>
                  <a:srgbClr val="376092"/>
                </a:solidFill>
                <a:ea typeface="ＭＳ Ｐゴシック" charset="0"/>
                <a:cs typeface="ＭＳ Ｐゴシック" charset="0"/>
              </a:rPr>
              <a:t>process</a:t>
            </a:r>
            <a:endParaRPr lang="nl-NL" dirty="0">
              <a:solidFill>
                <a:srgbClr val="376092"/>
              </a:solidFill>
              <a:ea typeface="ＭＳ Ｐゴシック" charset="0"/>
              <a:cs typeface="ＭＳ Ｐゴシック" charset="0"/>
            </a:endParaRPr>
          </a:p>
          <a:p>
            <a:pPr eaLnBrk="1" hangingPunct="1"/>
            <a:r>
              <a:rPr lang="nl-NL" dirty="0" err="1">
                <a:solidFill>
                  <a:srgbClr val="376092"/>
                </a:solidFill>
                <a:ea typeface="ＭＳ Ｐゴシック" charset="0"/>
                <a:cs typeface="ＭＳ Ｐゴシック" charset="0"/>
              </a:rPr>
              <a:t>Democratic</a:t>
            </a:r>
            <a:r>
              <a:rPr lang="nl-NL" dirty="0">
                <a:solidFill>
                  <a:srgbClr val="376092"/>
                </a:solidFill>
                <a:ea typeface="ＭＳ Ｐゴシック" charset="0"/>
                <a:cs typeface="ＭＳ Ｐゴシック" charset="0"/>
              </a:rPr>
              <a:t> </a:t>
            </a:r>
            <a:r>
              <a:rPr lang="nl-NL" dirty="0" err="1">
                <a:solidFill>
                  <a:srgbClr val="376092"/>
                </a:solidFill>
                <a:ea typeface="ＭＳ Ｐゴシック" charset="0"/>
                <a:cs typeface="ＭＳ Ｐゴシック" charset="0"/>
              </a:rPr>
              <a:t>role</a:t>
            </a:r>
            <a:r>
              <a:rPr lang="nl-NL" dirty="0">
                <a:solidFill>
                  <a:srgbClr val="376092"/>
                </a:solidFill>
                <a:ea typeface="ＭＳ Ｐゴシック" charset="0"/>
                <a:cs typeface="ＭＳ Ｐゴシック" charset="0"/>
              </a:rPr>
              <a:t> of </a:t>
            </a:r>
            <a:r>
              <a:rPr lang="nl-NL" dirty="0" err="1">
                <a:solidFill>
                  <a:srgbClr val="376092"/>
                </a:solidFill>
                <a:ea typeface="ＭＳ Ｐゴシック" charset="0"/>
                <a:cs typeface="ＭＳ Ｐゴシック" charset="0"/>
              </a:rPr>
              <a:t>evaluations</a:t>
            </a:r>
            <a:endParaRPr lang="nl-NL" dirty="0">
              <a:solidFill>
                <a:srgbClr val="376092"/>
              </a:solidFill>
              <a:ea typeface="ＭＳ Ｐゴシック" charset="0"/>
              <a:cs typeface="ＭＳ Ｐゴシック" charset="0"/>
            </a:endParaRPr>
          </a:p>
        </p:txBody>
      </p:sp>
    </p:spTree>
    <p:extLst>
      <p:ext uri="{BB962C8B-B14F-4D97-AF65-F5344CB8AC3E}">
        <p14:creationId xmlns:p14="http://schemas.microsoft.com/office/powerpoint/2010/main" val="6050527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2"/>
          <p:cNvSpPr>
            <a:spLocks noGrp="1" noChangeArrowheads="1"/>
          </p:cNvSpPr>
          <p:nvPr>
            <p:ph type="title"/>
          </p:nvPr>
        </p:nvSpPr>
        <p:spPr>
          <a:xfrm>
            <a:off x="827088" y="333374"/>
            <a:ext cx="6697662" cy="809625"/>
          </a:xfrm>
        </p:spPr>
        <p:txBody>
          <a:bodyPr>
            <a:normAutofit/>
          </a:bodyPr>
          <a:lstStyle/>
          <a:p>
            <a:pPr eaLnBrk="1" hangingPunct="1"/>
            <a:r>
              <a:rPr lang="en-US" dirty="0">
                <a:ea typeface="ＭＳ Ｐゴシック" charset="0"/>
                <a:cs typeface="ＭＳ Ｐゴシック" charset="0"/>
              </a:rPr>
              <a:t>Effects of indicators</a:t>
            </a:r>
          </a:p>
        </p:txBody>
      </p:sp>
      <p:sp>
        <p:nvSpPr>
          <p:cNvPr id="13314" name="Rectangle 3"/>
          <p:cNvSpPr>
            <a:spLocks noGrp="1" noChangeArrowheads="1"/>
          </p:cNvSpPr>
          <p:nvPr>
            <p:ph type="body" idx="1"/>
          </p:nvPr>
        </p:nvSpPr>
        <p:spPr>
          <a:xfrm>
            <a:off x="684213" y="1341438"/>
            <a:ext cx="8135937" cy="5167312"/>
          </a:xfrm>
        </p:spPr>
        <p:txBody>
          <a:bodyPr>
            <a:normAutofit/>
          </a:bodyPr>
          <a:lstStyle/>
          <a:p>
            <a:pPr eaLnBrk="1" hangingPunct="1"/>
            <a:r>
              <a:rPr lang="en-US" dirty="0">
                <a:solidFill>
                  <a:srgbClr val="376092"/>
                </a:solidFill>
                <a:ea typeface="ＭＳ Ｐゴシック" charset="0"/>
                <a:cs typeface="ＭＳ Ｐゴシック" charset="0"/>
              </a:rPr>
              <a:t>Intended effect: </a:t>
            </a:r>
            <a:r>
              <a:rPr lang="en-US" dirty="0" err="1">
                <a:solidFill>
                  <a:srgbClr val="376092"/>
                </a:solidFill>
                <a:ea typeface="ＭＳ Ｐゴシック" charset="0"/>
                <a:cs typeface="ＭＳ Ｐゴシック" charset="0"/>
              </a:rPr>
              <a:t>behavioural</a:t>
            </a:r>
            <a:r>
              <a:rPr lang="en-US" dirty="0">
                <a:solidFill>
                  <a:srgbClr val="376092"/>
                </a:solidFill>
                <a:ea typeface="ＭＳ Ｐゴシック" charset="0"/>
                <a:cs typeface="ＭＳ Ｐゴシック" charset="0"/>
              </a:rPr>
              <a:t> change</a:t>
            </a:r>
          </a:p>
          <a:p>
            <a:pPr eaLnBrk="1" hangingPunct="1"/>
            <a:r>
              <a:rPr lang="en-US" dirty="0">
                <a:solidFill>
                  <a:srgbClr val="376092"/>
                </a:solidFill>
                <a:ea typeface="ＭＳ Ｐゴシック" charset="0"/>
                <a:cs typeface="ＭＳ Ｐゴシック" charset="0"/>
              </a:rPr>
              <a:t>Unintended effects:</a:t>
            </a:r>
          </a:p>
          <a:p>
            <a:pPr lvl="1" eaLnBrk="1" hangingPunct="1"/>
            <a:r>
              <a:rPr lang="en-US" sz="2400" dirty="0">
                <a:solidFill>
                  <a:srgbClr val="376092"/>
                </a:solidFill>
                <a:ea typeface="ＭＳ Ｐゴシック" charset="0"/>
                <a:cs typeface="ＭＳ Ｐゴシック" charset="0"/>
              </a:rPr>
              <a:t>Goal displacement</a:t>
            </a:r>
          </a:p>
          <a:p>
            <a:pPr lvl="1" eaLnBrk="1" hangingPunct="1"/>
            <a:r>
              <a:rPr lang="en-US" sz="2400" dirty="0">
                <a:solidFill>
                  <a:srgbClr val="376092"/>
                </a:solidFill>
                <a:ea typeface="ＭＳ Ｐゴシック" charset="0"/>
                <a:cs typeface="ＭＳ Ｐゴシック" charset="0"/>
              </a:rPr>
              <a:t>Structural changes</a:t>
            </a:r>
          </a:p>
          <a:p>
            <a:pPr eaLnBrk="1" hangingPunct="1"/>
            <a:r>
              <a:rPr lang="en-US" dirty="0">
                <a:solidFill>
                  <a:srgbClr val="376092"/>
                </a:solidFill>
                <a:ea typeface="ＭＳ Ｐゴシック" charset="0"/>
                <a:cs typeface="ＭＳ Ｐゴシック" charset="0"/>
              </a:rPr>
              <a:t>The big unknown: effects on knowledge?</a:t>
            </a:r>
          </a:p>
          <a:p>
            <a:pPr eaLnBrk="1" hangingPunct="1"/>
            <a:r>
              <a:rPr lang="en-US" dirty="0">
                <a:solidFill>
                  <a:srgbClr val="376092"/>
                </a:solidFill>
                <a:ea typeface="ＭＳ Ｐゴシック" charset="0"/>
                <a:cs typeface="ＭＳ Ｐゴシック" charset="0"/>
              </a:rPr>
              <a:t>Institutional rearrangements</a:t>
            </a:r>
          </a:p>
          <a:p>
            <a:pPr eaLnBrk="1" hangingPunct="1"/>
            <a:r>
              <a:rPr lang="en-US" dirty="0">
                <a:solidFill>
                  <a:srgbClr val="376092"/>
                </a:solidFill>
                <a:ea typeface="ＭＳ Ｐゴシック" charset="0"/>
                <a:cs typeface="ＭＳ Ｐゴシック" charset="0"/>
              </a:rPr>
              <a:t>Does quality go up or down?</a:t>
            </a:r>
          </a:p>
        </p:txBody>
      </p:sp>
    </p:spTree>
    <p:extLst>
      <p:ext uri="{BB962C8B-B14F-4D97-AF65-F5344CB8AC3E}">
        <p14:creationId xmlns:p14="http://schemas.microsoft.com/office/powerpoint/2010/main" val="25409288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2"/>
          <p:cNvSpPr>
            <a:spLocks noGrp="1" noChangeArrowheads="1"/>
          </p:cNvSpPr>
          <p:nvPr>
            <p:ph type="title"/>
          </p:nvPr>
        </p:nvSpPr>
        <p:spPr>
          <a:xfrm>
            <a:off x="827088" y="333374"/>
            <a:ext cx="6697662" cy="1190625"/>
          </a:xfrm>
        </p:spPr>
        <p:txBody>
          <a:bodyPr>
            <a:noAutofit/>
          </a:bodyPr>
          <a:lstStyle/>
          <a:p>
            <a:pPr eaLnBrk="1" hangingPunct="1"/>
            <a:r>
              <a:rPr lang="en-US" dirty="0">
                <a:ea typeface="ＭＳ Ｐゴシック" charset="0"/>
                <a:cs typeface="ＭＳ Ｐゴシック" charset="0"/>
              </a:rPr>
              <a:t>Responses scientific community</a:t>
            </a:r>
          </a:p>
        </p:txBody>
      </p:sp>
      <p:sp>
        <p:nvSpPr>
          <p:cNvPr id="11266" name="Rectangle 3"/>
          <p:cNvSpPr>
            <a:spLocks noGrp="1" noChangeArrowheads="1"/>
          </p:cNvSpPr>
          <p:nvPr>
            <p:ph type="body" idx="1"/>
          </p:nvPr>
        </p:nvSpPr>
        <p:spPr>
          <a:xfrm>
            <a:off x="685800" y="1676400"/>
            <a:ext cx="8135937" cy="3916362"/>
          </a:xfrm>
        </p:spPr>
        <p:txBody>
          <a:bodyPr/>
          <a:lstStyle/>
          <a:p>
            <a:pPr eaLnBrk="1" hangingPunct="1"/>
            <a:r>
              <a:rPr lang="en-US" dirty="0">
                <a:solidFill>
                  <a:srgbClr val="376092"/>
                </a:solidFill>
                <a:ea typeface="ＭＳ Ｐゴシック" charset="0"/>
                <a:cs typeface="ＭＳ Ｐゴシック" charset="0"/>
              </a:rPr>
              <a:t>Strategic </a:t>
            </a:r>
            <a:r>
              <a:rPr lang="en-US" dirty="0" err="1">
                <a:solidFill>
                  <a:srgbClr val="376092"/>
                </a:solidFill>
                <a:ea typeface="ＭＳ Ｐゴシック" charset="0"/>
                <a:cs typeface="ＭＳ Ｐゴシック" charset="0"/>
              </a:rPr>
              <a:t>behaviour</a:t>
            </a:r>
            <a:endParaRPr lang="en-US" dirty="0">
              <a:solidFill>
                <a:srgbClr val="376092"/>
              </a:solidFill>
              <a:ea typeface="ＭＳ Ｐゴシック" charset="0"/>
              <a:cs typeface="ＭＳ Ｐゴシック" charset="0"/>
            </a:endParaRPr>
          </a:p>
          <a:p>
            <a:pPr eaLnBrk="1" hangingPunct="1"/>
            <a:r>
              <a:rPr lang="en-US" dirty="0">
                <a:solidFill>
                  <a:srgbClr val="376092"/>
                </a:solidFill>
                <a:ea typeface="ＭＳ Ｐゴシック" charset="0"/>
                <a:cs typeface="ＭＳ Ｐゴシック" charset="0"/>
              </a:rPr>
              <a:t>Ambivalence</a:t>
            </a:r>
          </a:p>
          <a:p>
            <a:pPr eaLnBrk="1" hangingPunct="1"/>
            <a:r>
              <a:rPr lang="en-US" dirty="0">
                <a:solidFill>
                  <a:srgbClr val="376092"/>
                </a:solidFill>
                <a:ea typeface="ＭＳ Ｐゴシック" charset="0"/>
                <a:cs typeface="ＭＳ Ｐゴシック" charset="0"/>
              </a:rPr>
              <a:t>Sophisticated understanding of indicators and citation numbers</a:t>
            </a:r>
          </a:p>
          <a:p>
            <a:pPr eaLnBrk="1" hangingPunct="1"/>
            <a:r>
              <a:rPr lang="en-US" dirty="0">
                <a:solidFill>
                  <a:srgbClr val="376092"/>
                </a:solidFill>
                <a:ea typeface="ＭＳ Ｐゴシック" charset="0"/>
                <a:cs typeface="ＭＳ Ｐゴシック" charset="0"/>
              </a:rPr>
              <a:t>Responses vary by discipline, style, position (</a:t>
            </a:r>
            <a:r>
              <a:rPr lang="en-US" dirty="0" err="1">
                <a:solidFill>
                  <a:srgbClr val="376092"/>
                </a:solidFill>
                <a:ea typeface="ＭＳ Ｐゴシック" charset="0"/>
                <a:cs typeface="ＭＳ Ｐゴシック" charset="0"/>
              </a:rPr>
              <a:t>Hargens</a:t>
            </a:r>
            <a:r>
              <a:rPr lang="en-US" dirty="0">
                <a:solidFill>
                  <a:srgbClr val="376092"/>
                </a:solidFill>
                <a:ea typeface="ＭＳ Ｐゴシック" charset="0"/>
                <a:cs typeface="ＭＳ Ｐゴシック" charset="0"/>
              </a:rPr>
              <a:t> and Schuman 1990)</a:t>
            </a:r>
          </a:p>
          <a:p>
            <a:pPr eaLnBrk="1" hangingPunct="1"/>
            <a:r>
              <a:rPr lang="en-US" dirty="0">
                <a:solidFill>
                  <a:srgbClr val="376092"/>
                </a:solidFill>
                <a:ea typeface="ＭＳ Ｐゴシック" charset="0"/>
                <a:cs typeface="ＭＳ Ｐゴシック" charset="0"/>
              </a:rPr>
              <a:t>“Self-interest” not a valid explanation</a:t>
            </a:r>
          </a:p>
        </p:txBody>
      </p:sp>
    </p:spTree>
    <p:extLst>
      <p:ext uri="{BB962C8B-B14F-4D97-AF65-F5344CB8AC3E}">
        <p14:creationId xmlns:p14="http://schemas.microsoft.com/office/powerpoint/2010/main" val="10353387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Lucida Sans"/>
        <a:ea typeface=""/>
        <a:cs typeface=""/>
      </a:majorFont>
      <a:minorFont>
        <a:latin typeface="Lucida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8274</TotalTime>
  <Words>1333</Words>
  <Application>Microsoft Office PowerPoint</Application>
  <PresentationFormat>On-screen Show (4:3)</PresentationFormat>
  <Paragraphs>278</Paragraphs>
  <Slides>30</Slides>
  <Notes>6</Notes>
  <HiddenSlides>0</HiddenSlides>
  <MMClips>0</MMClips>
  <ScaleCrop>false</ScaleCrop>
  <HeadingPairs>
    <vt:vector size="8" baseType="variant">
      <vt:variant>
        <vt:lpstr>Fonts Used</vt:lpstr>
      </vt:variant>
      <vt:variant>
        <vt:i4>16</vt:i4>
      </vt:variant>
      <vt:variant>
        <vt:lpstr>Theme</vt:lpstr>
      </vt:variant>
      <vt:variant>
        <vt:i4>1</vt:i4>
      </vt:variant>
      <vt:variant>
        <vt:lpstr>Embedded OLE Servers</vt:lpstr>
      </vt:variant>
      <vt:variant>
        <vt:i4>1</vt:i4>
      </vt:variant>
      <vt:variant>
        <vt:lpstr>Slide Titles</vt:lpstr>
      </vt:variant>
      <vt:variant>
        <vt:i4>30</vt:i4>
      </vt:variant>
    </vt:vector>
  </HeadingPairs>
  <TitlesOfParts>
    <vt:vector size="48" baseType="lpstr">
      <vt:lpstr>ＭＳ Ｐゴシック</vt:lpstr>
      <vt:lpstr>Arial</vt:lpstr>
      <vt:lpstr>Arial Narrow</vt:lpstr>
      <vt:lpstr>Calibri</vt:lpstr>
      <vt:lpstr>Cambria</vt:lpstr>
      <vt:lpstr>Frutiger</vt:lpstr>
      <vt:lpstr>Geneva</vt:lpstr>
      <vt:lpstr>Gill Sans</vt:lpstr>
      <vt:lpstr>Helvetica Light</vt:lpstr>
      <vt:lpstr>Lucida Sans</vt:lpstr>
      <vt:lpstr>TheMix</vt:lpstr>
      <vt:lpstr>TheMix Regular</vt:lpstr>
      <vt:lpstr>TheSans</vt:lpstr>
      <vt:lpstr>TheSans Bold</vt:lpstr>
      <vt:lpstr>Times New Roman</vt:lpstr>
      <vt:lpstr>Zapf Dingbats</vt:lpstr>
      <vt:lpstr>Office Theme</vt:lpstr>
      <vt:lpstr>Document</vt:lpstr>
      <vt:lpstr>The metrics acumen: supporting individual researchers in assessment</vt:lpstr>
      <vt:lpstr>New roles for research libraries</vt:lpstr>
      <vt:lpstr>Mushroom growth of evaluation</vt:lpstr>
      <vt:lpstr>Peter Dahler-Larsen The Evaluation Society</vt:lpstr>
      <vt:lpstr>Evaluations are liminal</vt:lpstr>
      <vt:lpstr>Evaluation Machines</vt:lpstr>
      <vt:lpstr>Constitutive effects</vt:lpstr>
      <vt:lpstr>Effects of indicators</vt:lpstr>
      <vt:lpstr>Responses scientific community</vt:lpstr>
      <vt:lpstr>The ACUMEN project  with Mike Thelwall and Judit Bar-Ilan</vt:lpstr>
      <vt:lpstr>PowerPoint Presentation</vt:lpstr>
      <vt:lpstr>PowerPoint Presentation</vt:lpstr>
      <vt:lpstr>PowerPoint Presentation</vt:lpstr>
      <vt:lpstr>PowerPoint Presentation</vt:lpstr>
      <vt:lpstr>PowerPoint Presentation</vt:lpstr>
      <vt:lpstr>Use of the ACUMEN Portfolio</vt:lpstr>
      <vt:lpstr>Data sources</vt:lpstr>
      <vt:lpstr>Details</vt:lpstr>
      <vt:lpstr>Detailed advice about indicators</vt:lpstr>
      <vt:lpstr>Academic age</vt:lpstr>
      <vt:lpstr>Narrative</vt:lpstr>
      <vt:lpstr>Expertise (1)</vt:lpstr>
      <vt:lpstr>Expertise (2)</vt:lpstr>
      <vt:lpstr>Output (1)</vt:lpstr>
      <vt:lpstr>Output (2)</vt:lpstr>
      <vt:lpstr>Influence (1)</vt:lpstr>
      <vt:lpstr>Influence (3)</vt:lpstr>
      <vt:lpstr>Influence (7)</vt:lpstr>
      <vt:lpstr>Influence (8)</vt:lpstr>
      <vt:lpstr>PowerPoint Presentation</vt:lpstr>
    </vt:vector>
  </TitlesOfParts>
  <Company>Centre for Science and Technology Studies, Leiden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Text Mining and Visualization using VOSviewer</dc:title>
  <dc:creator>Leeuwen, T. van</dc:creator>
  <cp:lastModifiedBy>Boris</cp:lastModifiedBy>
  <cp:revision>150</cp:revision>
  <cp:lastPrinted>2014-03-13T08:04:39Z</cp:lastPrinted>
  <dcterms:created xsi:type="dcterms:W3CDTF">2013-08-28T08:22:29Z</dcterms:created>
  <dcterms:modified xsi:type="dcterms:W3CDTF">2014-06-23T13:08:47Z</dcterms:modified>
</cp:coreProperties>
</file>