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304" r:id="rId2"/>
    <p:sldId id="335" r:id="rId3"/>
    <p:sldId id="336" r:id="rId4"/>
    <p:sldId id="346" r:id="rId5"/>
    <p:sldId id="347" r:id="rId6"/>
    <p:sldId id="348" r:id="rId7"/>
    <p:sldId id="321" r:id="rId8"/>
    <p:sldId id="340" r:id="rId9"/>
    <p:sldId id="322" r:id="rId10"/>
    <p:sldId id="341" r:id="rId11"/>
    <p:sldId id="323" r:id="rId12"/>
    <p:sldId id="343" r:id="rId13"/>
    <p:sldId id="324" r:id="rId14"/>
    <p:sldId id="342" r:id="rId15"/>
    <p:sldId id="327" r:id="rId16"/>
    <p:sldId id="344" r:id="rId17"/>
    <p:sldId id="345" r:id="rId18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2" autoAdjust="0"/>
    <p:restoredTop sz="94624" autoAdjust="0"/>
  </p:normalViewPr>
  <p:slideViewPr>
    <p:cSldViewPr>
      <p:cViewPr varScale="1">
        <p:scale>
          <a:sx n="87" d="100"/>
          <a:sy n="87" d="100"/>
        </p:scale>
        <p:origin x="110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9F8962B-9C54-41BA-A7E5-224D4C5F95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6782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3313" y="696913"/>
            <a:ext cx="4651375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659A847-C217-4DE6-A7DC-265C666335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4326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6211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6212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3DD84-67CD-4641-9F30-532181CBC8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730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427DF-40F8-42CF-832A-3236E23EE0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44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DC697-08A6-40A3-B739-773DFC2B43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471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AEA48-0A3C-4AB4-B4AD-9DBE16007A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002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D6FF7-E822-43CC-B560-9BD3CA3BD9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257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BC0EE-3ACC-4BD3-92F5-6A6F8E747E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029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5491C-42C3-4894-B24F-7CA2322FC9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615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298A0-90DC-4204-97BB-780AC825A5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984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FE739-E46D-4715-99FA-82C864DD94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627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4356C-E51A-4D75-8792-65A733CA47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73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D216F-BDEC-4969-9AE7-A9E529DD41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777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A9C42-9024-426C-B978-A8CD08F5AF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831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185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86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87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874CB31-2880-4829-9A0E-C53B43393A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5" r:id="rId1"/>
    <p:sldLayoutId id="2147484014" r:id="rId2"/>
    <p:sldLayoutId id="2147484015" r:id="rId3"/>
    <p:sldLayoutId id="2147484016" r:id="rId4"/>
    <p:sldLayoutId id="2147484017" r:id="rId5"/>
    <p:sldLayoutId id="2147484018" r:id="rId6"/>
    <p:sldLayoutId id="2147484019" r:id="rId7"/>
    <p:sldLayoutId id="2147484020" r:id="rId8"/>
    <p:sldLayoutId id="2147484021" r:id="rId9"/>
    <p:sldLayoutId id="2147484022" r:id="rId10"/>
    <p:sldLayoutId id="2147484023" r:id="rId11"/>
    <p:sldLayoutId id="214748402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ybermetrics.wlv.ac.uk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lexiurl.wlv.ac.uk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rganclaypool.com/doi/abs/10.2200/S00176ED1V01Y200903ICR00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osone.org/article/info:doi/10.1371/journal.pone.006484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osone.org/article/info:doi/10.1371/journal.pone.006484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0731" y="2205037"/>
            <a:ext cx="8210550" cy="1143000"/>
          </a:xfrm>
        </p:spPr>
        <p:txBody>
          <a:bodyPr/>
          <a:lstStyle/>
          <a:p>
            <a:r>
              <a:rPr lang="en-GB" sz="4000" b="1" dirty="0" smtClean="0"/>
              <a:t>1: From </a:t>
            </a:r>
            <a:r>
              <a:rPr lang="en-GB" sz="4000" b="1" dirty="0"/>
              <a:t>webometrics to altmetrics: one and a half decades of digital research at Wolverhampton</a:t>
            </a:r>
            <a:endParaRPr lang="en-GB" sz="1400" b="1" dirty="0" smtClean="0"/>
          </a:p>
        </p:txBody>
      </p:sp>
      <p:sp>
        <p:nvSpPr>
          <p:cNvPr id="3075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71600" y="3544887"/>
            <a:ext cx="6894513" cy="20637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b="1" dirty="0"/>
          </a:p>
          <a:p>
            <a:pPr eaLnBrk="1" hangingPunct="1">
              <a:lnSpc>
                <a:spcPct val="80000"/>
              </a:lnSpc>
            </a:pPr>
            <a:r>
              <a:rPr lang="en-GB" b="1" dirty="0" smtClean="0"/>
              <a:t>Jonathan M Levitt</a:t>
            </a:r>
          </a:p>
          <a:p>
            <a:pPr eaLnBrk="1" hangingPunct="1">
              <a:lnSpc>
                <a:spcPct val="80000"/>
              </a:lnSpc>
            </a:pPr>
            <a:r>
              <a:rPr lang="en-GB" b="1" dirty="0" smtClean="0"/>
              <a:t>Statistical </a:t>
            </a:r>
            <a:r>
              <a:rPr lang="en-GB" b="1" dirty="0" err="1" smtClean="0"/>
              <a:t>Cybermetrics</a:t>
            </a:r>
            <a:r>
              <a:rPr lang="en-GB" b="1" dirty="0" smtClean="0"/>
              <a:t> Research Group</a:t>
            </a:r>
          </a:p>
          <a:p>
            <a:pPr eaLnBrk="1" hangingPunct="1">
              <a:lnSpc>
                <a:spcPct val="80000"/>
              </a:lnSpc>
            </a:pPr>
            <a:r>
              <a:rPr lang="en-GB" b="1" dirty="0" smtClean="0"/>
              <a:t>University of Wolverhampton</a:t>
            </a:r>
            <a:r>
              <a:rPr lang="en-GB" b="1" dirty="0"/>
              <a:t>.</a:t>
            </a:r>
            <a:endParaRPr lang="en-GB" b="1" dirty="0" smtClean="0"/>
          </a:p>
          <a:p>
            <a:pPr eaLnBrk="1" hangingPunct="1">
              <a:lnSpc>
                <a:spcPct val="80000"/>
              </a:lnSpc>
            </a:pPr>
            <a:endParaRPr lang="en-GB" sz="2800" dirty="0" smtClean="0"/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en-GB" sz="2800" dirty="0" smtClean="0"/>
          </a:p>
        </p:txBody>
      </p:sp>
      <p:pic>
        <p:nvPicPr>
          <p:cNvPr id="3080" name="Picture 12" descr="University of Wolverhampton - A Learning Environment for the 21st Centu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019800"/>
            <a:ext cx="26098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3" descr="Statistical Cybermetrics Research Group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5000"/>
            <a:ext cx="33813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66856" cy="1143000"/>
          </a:xfrm>
        </p:spPr>
        <p:txBody>
          <a:bodyPr/>
          <a:lstStyle/>
          <a:p>
            <a:r>
              <a:rPr lang="en-GB" b="1" dirty="0" smtClean="0"/>
              <a:t>10: How should we use altmetrics 2?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b="1" dirty="0" smtClean="0"/>
          </a:p>
          <a:p>
            <a:r>
              <a:rPr lang="en-GB" sz="3600" b="1" dirty="0" smtClean="0"/>
              <a:t>To identify others’ important articles through their high altmetric scores – if reported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66603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11: How much authority do altmetrics have 1?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772400" cy="4114800"/>
          </a:xfrm>
        </p:spPr>
        <p:txBody>
          <a:bodyPr/>
          <a:lstStyle/>
          <a:p>
            <a:r>
              <a:rPr lang="en-GB" sz="3600" b="1" dirty="0" smtClean="0"/>
              <a:t>Low validity because of the potential for spam and self-publicity</a:t>
            </a:r>
          </a:p>
          <a:p>
            <a:r>
              <a:rPr lang="en-GB" sz="3600" b="1" dirty="0" smtClean="0"/>
              <a:t>Can’t compare altmetrics for articles in different fields or published in different years</a:t>
            </a:r>
          </a:p>
        </p:txBody>
      </p:sp>
    </p:spTree>
    <p:extLst>
      <p:ext uri="{BB962C8B-B14F-4D97-AF65-F5344CB8AC3E}">
        <p14:creationId xmlns:p14="http://schemas.microsoft.com/office/powerpoint/2010/main" val="100850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12: How much authority do altmetrics have 2?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772400" cy="4114800"/>
          </a:xfrm>
        </p:spPr>
        <p:txBody>
          <a:bodyPr/>
          <a:lstStyle/>
          <a:p>
            <a:r>
              <a:rPr lang="en-GB" sz="3600" b="1" dirty="0" smtClean="0"/>
              <a:t>Unknown balance between scholarly, educational and societal impact (and entertainment value in some cases)</a:t>
            </a:r>
          </a:p>
          <a:p>
            <a:r>
              <a:rPr lang="en-GB" sz="3600" b="1" dirty="0" smtClean="0"/>
              <a:t>Useful indicators of impact, but not </a:t>
            </a:r>
            <a:r>
              <a:rPr lang="en-GB" sz="3600" b="1" i="1" dirty="0" smtClean="0"/>
              <a:t>measures</a:t>
            </a:r>
            <a:r>
              <a:rPr lang="en-GB" sz="3600" b="1" dirty="0" smtClean="0"/>
              <a:t> of impact</a:t>
            </a:r>
          </a:p>
        </p:txBody>
      </p:sp>
    </p:spTree>
    <p:extLst>
      <p:ext uri="{BB962C8B-B14F-4D97-AF65-F5344CB8AC3E}">
        <p14:creationId xmlns:p14="http://schemas.microsoft.com/office/powerpoint/2010/main" val="375967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13: Example of altmetric study </a:t>
            </a:r>
            <a:r>
              <a:rPr lang="en-GB" b="1" dirty="0"/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3600" b="1" dirty="0" smtClean="0"/>
          </a:p>
          <a:p>
            <a:r>
              <a:rPr lang="en-GB" sz="3600" b="1" dirty="0" err="1" smtClean="0"/>
              <a:t>Ananlysis</a:t>
            </a:r>
            <a:r>
              <a:rPr lang="en-GB" sz="3600" b="1" dirty="0" smtClean="0"/>
              <a:t> of </a:t>
            </a:r>
            <a:r>
              <a:rPr lang="en-GB" sz="3600" b="1" dirty="0" err="1"/>
              <a:t>t</a:t>
            </a:r>
            <a:r>
              <a:rPr lang="en-GB" sz="3600" b="1" dirty="0" err="1" smtClean="0"/>
              <a:t>wi</a:t>
            </a:r>
            <a:r>
              <a:rPr lang="en-GB" sz="3600" b="1" dirty="0" smtClean="0"/>
              <a:t> eats on Nobel Prize winners (STI, 2014).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17807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14: Example of altmetric study </a:t>
            </a:r>
            <a:r>
              <a:rPr lang="en-GB" b="1" dirty="0"/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3600" b="1" dirty="0" smtClean="0"/>
          </a:p>
          <a:p>
            <a:r>
              <a:rPr lang="en-GB" sz="3600" b="1" dirty="0" err="1" smtClean="0">
                <a:solidFill>
                  <a:schemeClr val="accent4"/>
                </a:solidFill>
              </a:rPr>
              <a:t>Ananlysis</a:t>
            </a:r>
            <a:r>
              <a:rPr lang="en-GB" sz="3600" b="1" dirty="0" smtClean="0">
                <a:solidFill>
                  <a:schemeClr val="accent4"/>
                </a:solidFill>
              </a:rPr>
              <a:t> of increase in Mendeley references to articles by Nobel Prize winners (</a:t>
            </a:r>
            <a:r>
              <a:rPr lang="en-GB" sz="3600" b="1" dirty="0" err="1" smtClean="0">
                <a:solidFill>
                  <a:schemeClr val="accent4"/>
                </a:solidFill>
              </a:rPr>
              <a:t>ongoin</a:t>
            </a:r>
            <a:r>
              <a:rPr lang="en-GB" sz="3600" b="1" dirty="0" smtClean="0">
                <a:solidFill>
                  <a:schemeClr val="accent4"/>
                </a:solidFill>
              </a:rPr>
              <a:t>).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4978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15: Conclusion 1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628800"/>
            <a:ext cx="7772400" cy="4114800"/>
          </a:xfrm>
        </p:spPr>
        <p:txBody>
          <a:bodyPr/>
          <a:lstStyle/>
          <a:p>
            <a:endParaRPr lang="en-GB" b="1" dirty="0" smtClean="0"/>
          </a:p>
          <a:p>
            <a:r>
              <a:rPr lang="en-GB" sz="3600" b="1" dirty="0" smtClean="0"/>
              <a:t>Webometric and altmetric research has investigated the value of various web-based metrics</a:t>
            </a:r>
          </a:p>
        </p:txBody>
      </p:sp>
    </p:spTree>
    <p:extLst>
      <p:ext uri="{BB962C8B-B14F-4D97-AF65-F5344CB8AC3E}">
        <p14:creationId xmlns:p14="http://schemas.microsoft.com/office/powerpoint/2010/main" val="14260867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16: Conclusion 2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628800"/>
            <a:ext cx="7772400" cy="4114800"/>
          </a:xfrm>
        </p:spPr>
        <p:txBody>
          <a:bodyPr/>
          <a:lstStyle/>
          <a:p>
            <a:endParaRPr lang="en-GB" sz="3600" b="1" dirty="0" smtClean="0"/>
          </a:p>
          <a:p>
            <a:r>
              <a:rPr lang="en-GB" sz="3600" b="1" dirty="0" smtClean="0"/>
              <a:t>If </a:t>
            </a:r>
            <a:r>
              <a:rPr lang="en-GB" sz="3600" b="1" i="1" u="sng" dirty="0" smtClean="0"/>
              <a:t>carefully</a:t>
            </a:r>
            <a:r>
              <a:rPr lang="en-GB" sz="3600" b="1" dirty="0" smtClean="0"/>
              <a:t> collected and interpreted, they can often give useful evidence about many different aspects of research</a:t>
            </a:r>
          </a:p>
        </p:txBody>
      </p:sp>
    </p:spTree>
    <p:extLst>
      <p:ext uri="{BB962C8B-B14F-4D97-AF65-F5344CB8AC3E}">
        <p14:creationId xmlns:p14="http://schemas.microsoft.com/office/powerpoint/2010/main" val="9861783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17: Conclusion 3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628800"/>
            <a:ext cx="7772400" cy="4114800"/>
          </a:xfrm>
        </p:spPr>
        <p:txBody>
          <a:bodyPr/>
          <a:lstStyle/>
          <a:p>
            <a:endParaRPr lang="en-GB" b="1" dirty="0" smtClean="0"/>
          </a:p>
          <a:p>
            <a:r>
              <a:rPr lang="en-GB" sz="4000" b="1" dirty="0" smtClean="0"/>
              <a:t>Also: Free Webometric Analyst software for webometrics, Twitter and Mendeley at </a:t>
            </a:r>
            <a:r>
              <a:rPr lang="en-GB" sz="4000" b="1" dirty="0" smtClean="0">
                <a:hlinkClick r:id="rId2"/>
              </a:rPr>
              <a:t>http://lexiurl.wlv.ac.uk</a:t>
            </a:r>
            <a:r>
              <a:rPr lang="en-GB" sz="4000" b="1" dirty="0" smtClean="0"/>
              <a:t> 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986178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2: What is Webometrics?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3600" b="1" dirty="0" smtClean="0">
              <a:solidFill>
                <a:schemeClr val="accent4"/>
              </a:solidFill>
            </a:endParaRPr>
          </a:p>
          <a:p>
            <a:r>
              <a:rPr lang="en-GB" sz="3600" b="1" dirty="0" smtClean="0">
                <a:solidFill>
                  <a:schemeClr val="accent4"/>
                </a:solidFill>
              </a:rPr>
              <a:t>The </a:t>
            </a:r>
            <a:r>
              <a:rPr lang="en-GB" sz="3600" b="1" dirty="0">
                <a:solidFill>
                  <a:schemeClr val="accent4"/>
                </a:solidFill>
              </a:rPr>
              <a:t>study of web-based content with primarily quantitative methods for social science research </a:t>
            </a:r>
            <a:r>
              <a:rPr lang="en-GB" sz="3600" b="1" dirty="0" smtClean="0">
                <a:solidFill>
                  <a:schemeClr val="accent4"/>
                </a:solidFill>
              </a:rPr>
              <a:t>goals</a:t>
            </a:r>
            <a:endParaRPr lang="en-GB" sz="3600" b="1" dirty="0">
              <a:solidFill>
                <a:schemeClr val="accent4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7641" y="5589240"/>
            <a:ext cx="71901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Mike Thelwall (2009). </a:t>
            </a:r>
            <a:r>
              <a:rPr lang="en-GB" i="1" dirty="0">
                <a:hlinkClick r:id="rId2"/>
              </a:rPr>
              <a:t>Introduction to </a:t>
            </a:r>
            <a:r>
              <a:rPr lang="en-GB" i="1" dirty="0" smtClean="0">
                <a:hlinkClick r:id="rId2"/>
              </a:rPr>
              <a:t>Webometrics:</a:t>
            </a:r>
          </a:p>
          <a:p>
            <a:r>
              <a:rPr lang="en-GB" i="1" dirty="0" smtClean="0">
                <a:hlinkClick r:id="rId2"/>
              </a:rPr>
              <a:t>Quantitative </a:t>
            </a:r>
            <a:r>
              <a:rPr lang="en-GB" i="1" dirty="0">
                <a:hlinkClick r:id="rId2"/>
              </a:rPr>
              <a:t>Web Research for the Social </a:t>
            </a:r>
            <a:r>
              <a:rPr lang="en-GB" i="1" dirty="0" smtClean="0">
                <a:hlinkClick r:id="rId2"/>
              </a:rPr>
              <a:t>Sciences</a:t>
            </a:r>
            <a:r>
              <a:rPr lang="en-GB" dirty="0" smtClean="0"/>
              <a:t>.</a:t>
            </a:r>
          </a:p>
          <a:p>
            <a:r>
              <a:rPr lang="en-GB" dirty="0" smtClean="0"/>
              <a:t>Morgan </a:t>
            </a:r>
            <a:r>
              <a:rPr lang="en-GB" dirty="0"/>
              <a:t>&amp; Claypool.</a:t>
            </a:r>
          </a:p>
        </p:txBody>
      </p:sp>
    </p:spTree>
    <p:extLst>
      <p:ext uri="{BB962C8B-B14F-4D97-AF65-F5344CB8AC3E}">
        <p14:creationId xmlns:p14="http://schemas.microsoft.com/office/powerpoint/2010/main" val="62611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7" y="4005064"/>
            <a:ext cx="9137951" cy="2697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3: What are Altmetrics?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 bwMode="auto">
          <a:xfrm>
            <a:off x="0" y="4005064"/>
            <a:ext cx="6804248" cy="93610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484784"/>
            <a:ext cx="7772400" cy="4114800"/>
          </a:xfrm>
        </p:spPr>
        <p:txBody>
          <a:bodyPr/>
          <a:lstStyle/>
          <a:p>
            <a:endParaRPr lang="en-GB" sz="3600" b="1" dirty="0" smtClean="0"/>
          </a:p>
          <a:p>
            <a:endParaRPr lang="en-GB" sz="3600" b="1" dirty="0"/>
          </a:p>
          <a:p>
            <a:r>
              <a:rPr lang="en-GB" sz="3600" b="1" dirty="0" smtClean="0"/>
              <a:t>Counts of </a:t>
            </a:r>
            <a:r>
              <a:rPr lang="en-GB" sz="3600" b="1" dirty="0"/>
              <a:t>social </a:t>
            </a:r>
            <a:r>
              <a:rPr lang="en-GB" sz="3600" b="1" dirty="0" smtClean="0"/>
              <a:t>web mentions of articles</a:t>
            </a:r>
          </a:p>
        </p:txBody>
      </p:sp>
    </p:spTree>
    <p:extLst>
      <p:ext uri="{BB962C8B-B14F-4D97-AF65-F5344CB8AC3E}">
        <p14:creationId xmlns:p14="http://schemas.microsoft.com/office/powerpoint/2010/main" val="268028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7" y="4005064"/>
            <a:ext cx="9137951" cy="2697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4: </a:t>
            </a:r>
            <a:r>
              <a:rPr lang="en-GB" b="1" dirty="0" smtClean="0"/>
              <a:t>Categories of </a:t>
            </a:r>
            <a:r>
              <a:rPr lang="en-GB" b="1" dirty="0"/>
              <a:t>Altmetrics 1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0" y="4005064"/>
            <a:ext cx="6804248" cy="93610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484784"/>
            <a:ext cx="7772400" cy="4114800"/>
          </a:xfrm>
        </p:spPr>
        <p:txBody>
          <a:bodyPr/>
          <a:lstStyle/>
          <a:p>
            <a:endParaRPr lang="en-GB" sz="3600" b="1" dirty="0" smtClean="0"/>
          </a:p>
          <a:p>
            <a:endParaRPr lang="en-GB" sz="3600" b="1" dirty="0"/>
          </a:p>
          <a:p>
            <a:pPr marL="342900" lvl="1" indent="-342900">
              <a:buClr>
                <a:schemeClr val="hlink"/>
              </a:buClr>
              <a:buSzPct val="110000"/>
              <a:buBlip>
                <a:blip r:embed="rId3"/>
              </a:buBlip>
            </a:pPr>
            <a:r>
              <a:rPr lang="en-GB" sz="3600" b="1" dirty="0" smtClean="0"/>
              <a:t>General </a:t>
            </a:r>
            <a:r>
              <a:rPr lang="en-GB" sz="3600" b="1" dirty="0"/>
              <a:t>sites: Twitter, Facebook, Blogs,…</a:t>
            </a:r>
          </a:p>
          <a:p>
            <a:pPr marL="0" indent="0">
              <a:buNone/>
            </a:pPr>
            <a:endParaRPr lang="en-GB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57136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7" y="4005064"/>
            <a:ext cx="9137951" cy="2697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5: Categories </a:t>
            </a:r>
            <a:r>
              <a:rPr lang="en-GB" b="1" dirty="0" smtClean="0"/>
              <a:t>of </a:t>
            </a:r>
            <a:r>
              <a:rPr lang="en-GB" b="1" dirty="0"/>
              <a:t>Altmetrics 2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0" y="4005064"/>
            <a:ext cx="6804248" cy="93610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484784"/>
            <a:ext cx="7772400" cy="4114800"/>
          </a:xfrm>
        </p:spPr>
        <p:txBody>
          <a:bodyPr/>
          <a:lstStyle/>
          <a:p>
            <a:endParaRPr lang="en-GB" sz="3600" b="1" dirty="0" smtClean="0"/>
          </a:p>
          <a:p>
            <a:endParaRPr lang="en-GB" sz="3600" b="1" dirty="0"/>
          </a:p>
          <a:p>
            <a:pPr marL="342900" lvl="1" indent="-342900">
              <a:buClr>
                <a:schemeClr val="hlink"/>
              </a:buClr>
              <a:buSzPct val="110000"/>
              <a:buBlip>
                <a:blip r:embed="rId3"/>
              </a:buBlip>
            </a:pPr>
            <a:r>
              <a:rPr lang="en-GB" sz="3600" b="1" dirty="0" smtClean="0"/>
              <a:t>Scientific </a:t>
            </a:r>
            <a:r>
              <a:rPr lang="en-GB" sz="3600" b="1" dirty="0"/>
              <a:t>sites: Science blogs, Mendeley, CiteULike, </a:t>
            </a:r>
            <a:r>
              <a:rPr lang="en-GB" sz="3600" b="1" dirty="0" err="1"/>
              <a:t>Connotea</a:t>
            </a:r>
            <a:endParaRPr lang="en-GB" sz="3600" b="1" dirty="0"/>
          </a:p>
          <a:p>
            <a:endParaRPr lang="en-GB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57136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7" y="4005064"/>
            <a:ext cx="9137951" cy="2697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6: Categories </a:t>
            </a:r>
            <a:r>
              <a:rPr lang="en-GB" b="1" dirty="0" smtClean="0"/>
              <a:t>of </a:t>
            </a:r>
            <a:r>
              <a:rPr lang="en-GB" b="1" dirty="0"/>
              <a:t>Altmetrics 3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0" y="4005064"/>
            <a:ext cx="6804248" cy="93610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484784"/>
            <a:ext cx="7772400" cy="4114800"/>
          </a:xfrm>
        </p:spPr>
        <p:txBody>
          <a:bodyPr/>
          <a:lstStyle/>
          <a:p>
            <a:endParaRPr lang="en-GB" sz="3600" b="1" dirty="0" smtClean="0"/>
          </a:p>
          <a:p>
            <a:endParaRPr lang="en-GB" sz="3600" b="1" dirty="0"/>
          </a:p>
          <a:p>
            <a:pPr marL="342900" lvl="1" indent="-342900">
              <a:buClr>
                <a:schemeClr val="hlink"/>
              </a:buClr>
              <a:buSzPct val="110000"/>
              <a:buBlip>
                <a:blip r:embed="rId3"/>
              </a:buBlip>
            </a:pPr>
            <a:r>
              <a:rPr lang="en-GB" sz="3600" b="1" dirty="0" smtClean="0"/>
              <a:t>News </a:t>
            </a:r>
            <a:r>
              <a:rPr lang="en-GB" sz="3600" b="1" dirty="0"/>
              <a:t>sites: Digg, Reddit,…</a:t>
            </a:r>
          </a:p>
          <a:p>
            <a:endParaRPr lang="en-GB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57136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7: Validity of altmetrics 1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3600" b="1" dirty="0" smtClean="0"/>
          </a:p>
          <a:p>
            <a:endParaRPr lang="en-GB" sz="3600" b="1" dirty="0"/>
          </a:p>
          <a:p>
            <a:r>
              <a:rPr lang="en-GB" sz="3600" b="1" dirty="0" smtClean="0"/>
              <a:t>Empirical evidence of various altmetrics shows that they sometimes correlate with citation counts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504" y="6077105"/>
            <a:ext cx="874213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Thelwall, M., </a:t>
            </a:r>
            <a:r>
              <a:rPr lang="en-GB" sz="1600" dirty="0" err="1"/>
              <a:t>Haustein</a:t>
            </a:r>
            <a:r>
              <a:rPr lang="en-GB" sz="1600" dirty="0"/>
              <a:t>, S., </a:t>
            </a:r>
            <a:r>
              <a:rPr lang="en-GB" sz="1600" dirty="0" err="1"/>
              <a:t>Larivière</a:t>
            </a:r>
            <a:r>
              <a:rPr lang="en-GB" sz="1600" dirty="0"/>
              <a:t>, V. &amp; Sugimoto, C. (2013). </a:t>
            </a:r>
            <a:r>
              <a:rPr lang="en-GB" sz="1600" dirty="0">
                <a:hlinkClick r:id="rId2"/>
              </a:rPr>
              <a:t>Do altmetrics work? Twitter </a:t>
            </a:r>
            <a:r>
              <a:rPr lang="en-GB" sz="1600" dirty="0" smtClean="0">
                <a:hlinkClick r:id="rId2"/>
              </a:rPr>
              <a:t>and</a:t>
            </a:r>
          </a:p>
          <a:p>
            <a:r>
              <a:rPr lang="en-GB" sz="1600" dirty="0" smtClean="0">
                <a:hlinkClick r:id="rId2"/>
              </a:rPr>
              <a:t>ten other candidates</a:t>
            </a:r>
            <a:r>
              <a:rPr lang="en-GB" sz="1600" dirty="0"/>
              <a:t>. </a:t>
            </a:r>
            <a:r>
              <a:rPr lang="en-GB" sz="1600" i="1" dirty="0"/>
              <a:t>PLOS ONE</a:t>
            </a:r>
            <a:r>
              <a:rPr lang="en-GB" sz="1600" dirty="0"/>
              <a:t>, 8(5), e64841. doi:10.1371/journal.pone.0064841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760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8: Validity of altmetrics 2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3600" b="1" dirty="0" smtClean="0"/>
          </a:p>
          <a:p>
            <a:r>
              <a:rPr lang="en-GB" sz="3600" b="1" dirty="0" smtClean="0"/>
              <a:t>So altmetrics are probably useful as early citation indicators</a:t>
            </a:r>
          </a:p>
          <a:p>
            <a:r>
              <a:rPr lang="en-GB" sz="3600" b="1" dirty="0" smtClean="0"/>
              <a:t>But probably point to wider impact (educational, societal)</a:t>
            </a:r>
            <a:endParaRPr lang="en-GB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6077105"/>
            <a:ext cx="874213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Thelwall, M., </a:t>
            </a:r>
            <a:r>
              <a:rPr lang="en-GB" sz="1600" dirty="0" err="1"/>
              <a:t>Haustein</a:t>
            </a:r>
            <a:r>
              <a:rPr lang="en-GB" sz="1600" dirty="0"/>
              <a:t>, S., </a:t>
            </a:r>
            <a:r>
              <a:rPr lang="en-GB" sz="1600" dirty="0" err="1"/>
              <a:t>Larivière</a:t>
            </a:r>
            <a:r>
              <a:rPr lang="en-GB" sz="1600" dirty="0"/>
              <a:t>, V. &amp; Sugimoto, C. (2013). </a:t>
            </a:r>
            <a:r>
              <a:rPr lang="en-GB" sz="1600" dirty="0">
                <a:hlinkClick r:id="rId2"/>
              </a:rPr>
              <a:t>Do altmetrics work? Twitter </a:t>
            </a:r>
            <a:r>
              <a:rPr lang="en-GB" sz="1600" dirty="0" smtClean="0">
                <a:hlinkClick r:id="rId2"/>
              </a:rPr>
              <a:t>and</a:t>
            </a:r>
          </a:p>
          <a:p>
            <a:r>
              <a:rPr lang="en-GB" sz="1600" dirty="0" smtClean="0">
                <a:hlinkClick r:id="rId2"/>
              </a:rPr>
              <a:t>ten other candidates</a:t>
            </a:r>
            <a:r>
              <a:rPr lang="en-GB" sz="1600" dirty="0"/>
              <a:t>. </a:t>
            </a:r>
            <a:r>
              <a:rPr lang="en-GB" sz="1600" i="1" dirty="0"/>
              <a:t>PLOS ONE</a:t>
            </a:r>
            <a:r>
              <a:rPr lang="en-GB" sz="1600" dirty="0"/>
              <a:t>, 8(5), e64841. doi:10.1371/journal.pone.0064841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37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66856" cy="1143000"/>
          </a:xfrm>
        </p:spPr>
        <p:txBody>
          <a:bodyPr/>
          <a:lstStyle/>
          <a:p>
            <a:r>
              <a:rPr lang="en-GB" b="1" dirty="0" smtClean="0"/>
              <a:t>9: How should we use altmetrics 1?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3600" b="1" dirty="0" smtClean="0"/>
          </a:p>
          <a:p>
            <a:r>
              <a:rPr lang="en-GB" sz="3600" b="1" dirty="0" smtClean="0"/>
              <a:t>Early indications of which of our articles are/aren’t having an impact</a:t>
            </a:r>
          </a:p>
        </p:txBody>
      </p:sp>
    </p:spTree>
    <p:extLst>
      <p:ext uri="{BB962C8B-B14F-4D97-AF65-F5344CB8AC3E}">
        <p14:creationId xmlns:p14="http://schemas.microsoft.com/office/powerpoint/2010/main" val="74201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1504</TotalTime>
  <Words>409</Words>
  <Application>Microsoft Office PowerPoint</Application>
  <PresentationFormat>On-screen Show (4:3)</PresentationFormat>
  <Paragraphs>66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Tahoma</vt:lpstr>
      <vt:lpstr>Times New Roman</vt:lpstr>
      <vt:lpstr>Wingdings</vt:lpstr>
      <vt:lpstr>Blueprint</vt:lpstr>
      <vt:lpstr>1: From webometrics to altmetrics: one and a half decades of digital research at Wolverhampton</vt:lpstr>
      <vt:lpstr>2: What is Webometrics?</vt:lpstr>
      <vt:lpstr>3: What are Altmetrics?</vt:lpstr>
      <vt:lpstr>4: Categories of Altmetrics 1</vt:lpstr>
      <vt:lpstr>5: Categories of Altmetrics 2</vt:lpstr>
      <vt:lpstr>6: Categories of Altmetrics 3</vt:lpstr>
      <vt:lpstr>7: Validity of altmetrics 1</vt:lpstr>
      <vt:lpstr>8: Validity of altmetrics 2</vt:lpstr>
      <vt:lpstr>9: How should we use altmetrics 1?</vt:lpstr>
      <vt:lpstr>10: How should we use altmetrics 2?</vt:lpstr>
      <vt:lpstr>11: How much authority do altmetrics have 1?</vt:lpstr>
      <vt:lpstr>12: How much authority do altmetrics have 2?</vt:lpstr>
      <vt:lpstr>13: Example of altmetric study 1</vt:lpstr>
      <vt:lpstr>14: Example of altmetric study 1</vt:lpstr>
      <vt:lpstr>15: Conclusion 1</vt:lpstr>
      <vt:lpstr>16: Conclusion 2</vt:lpstr>
      <vt:lpstr>17: Conclusion 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</dc:title>
  <dc:creator>Mike</dc:creator>
  <cp:lastModifiedBy>Boris Badurina</cp:lastModifiedBy>
  <cp:revision>386</cp:revision>
  <cp:lastPrinted>2013-05-13T11:28:30Z</cp:lastPrinted>
  <dcterms:created xsi:type="dcterms:W3CDTF">1601-01-01T00:00:00Z</dcterms:created>
  <dcterms:modified xsi:type="dcterms:W3CDTF">2014-07-03T07:21:47Z</dcterms:modified>
</cp:coreProperties>
</file>