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4"/>
  </p:notesMasterIdLst>
  <p:sldIdLst>
    <p:sldId id="256" r:id="rId2"/>
    <p:sldId id="260" r:id="rId3"/>
    <p:sldId id="257" r:id="rId4"/>
    <p:sldId id="266" r:id="rId5"/>
    <p:sldId id="258" r:id="rId6"/>
    <p:sldId id="261" r:id="rId7"/>
    <p:sldId id="259" r:id="rId8"/>
    <p:sldId id="264" r:id="rId9"/>
    <p:sldId id="262" r:id="rId10"/>
    <p:sldId id="263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digital_projects:Statistics:2014:ALL-SEARCHES-JAN-MAR-COMBIN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digital_projects:Statistics:2014:no-results-jan-march-201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digital_projects:Statistics:2014:no-results-jan-march-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digital_projects:Statistics:2014:Organic%20Search%20Terms%20(not%20google)20140101-2014033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digital_projects:Statistics:interview-why-usefu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sa:Dropbox:evaluation:stats-interviews:chart-interview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flat">
              <a:bevelT/>
              <a:bevelB/>
            </a:sp3d>
          </c:spP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NAME</c:v>
                </c:pt>
                <c:pt idx="1">
                  <c:v>PLACE</c:v>
                </c:pt>
                <c:pt idx="2">
                  <c:v>BUILDING</c:v>
                </c:pt>
                <c:pt idx="3">
                  <c:v>ATHLETICS</c:v>
                </c:pt>
                <c:pt idx="4">
                  <c:v>GROUP</c:v>
                </c:pt>
                <c:pt idx="5">
                  <c:v>PEOPLE</c:v>
                </c:pt>
                <c:pt idx="6">
                  <c:v>OTHER</c:v>
                </c:pt>
                <c:pt idx="7">
                  <c:v>DATE</c:v>
                </c:pt>
                <c:pt idx="8">
                  <c:v>COMPANY</c:v>
                </c:pt>
                <c:pt idx="9">
                  <c:v>IDENTIFIER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7818</c:v>
                </c:pt>
                <c:pt idx="1">
                  <c:v>4091</c:v>
                </c:pt>
                <c:pt idx="2">
                  <c:v>2088</c:v>
                </c:pt>
                <c:pt idx="3">
                  <c:v>610</c:v>
                </c:pt>
                <c:pt idx="4">
                  <c:v>476</c:v>
                </c:pt>
                <c:pt idx="5">
                  <c:v>395</c:v>
                </c:pt>
                <c:pt idx="6">
                  <c:v>354</c:v>
                </c:pt>
                <c:pt idx="7">
                  <c:v>308</c:v>
                </c:pt>
                <c:pt idx="8">
                  <c:v>286</c:v>
                </c:pt>
                <c:pt idx="9">
                  <c:v>155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Percentage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NAME</c:v>
                </c:pt>
                <c:pt idx="1">
                  <c:v>PLACE</c:v>
                </c:pt>
                <c:pt idx="2">
                  <c:v>BUILDING</c:v>
                </c:pt>
                <c:pt idx="3">
                  <c:v>ATHLETICS</c:v>
                </c:pt>
                <c:pt idx="4">
                  <c:v>GROUP</c:v>
                </c:pt>
                <c:pt idx="5">
                  <c:v>PEOPLE</c:v>
                </c:pt>
                <c:pt idx="6">
                  <c:v>OTHER</c:v>
                </c:pt>
                <c:pt idx="7">
                  <c:v>DATE</c:v>
                </c:pt>
                <c:pt idx="8">
                  <c:v>COMPANY</c:v>
                </c:pt>
                <c:pt idx="9">
                  <c:v>IDENTIFIER</c:v>
                </c:pt>
              </c:strCache>
            </c:strRef>
          </c:cat>
          <c:val>
            <c:numRef>
              <c:f>Sheet1!$C$2:$C$11</c:f>
              <c:numCache>
                <c:formatCode>0.00%</c:formatCode>
                <c:ptCount val="10"/>
                <c:pt idx="0">
                  <c:v>0.47150352813461199</c:v>
                </c:pt>
                <c:pt idx="1">
                  <c:v>0.2467281828599</c:v>
                </c:pt>
                <c:pt idx="2">
                  <c:v>0.12592726614800101</c:v>
                </c:pt>
                <c:pt idx="3">
                  <c:v>3.6789095953199402E-2</c:v>
                </c:pt>
                <c:pt idx="4">
                  <c:v>2.8707556842168701E-2</c:v>
                </c:pt>
                <c:pt idx="5">
                  <c:v>2.3822447379530799E-2</c:v>
                </c:pt>
                <c:pt idx="6">
                  <c:v>2.1349737651528901E-2</c:v>
                </c:pt>
                <c:pt idx="7">
                  <c:v>1.8575477956697398E-2</c:v>
                </c:pt>
                <c:pt idx="8">
                  <c:v>1.7248658102647599E-2</c:v>
                </c:pt>
                <c:pt idx="9">
                  <c:v>9.3480489717146092E-3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464940564327497"/>
          <c:y val="0.220410248436858"/>
          <c:w val="0.15990243969943099"/>
          <c:h val="0.64549826194151705"/>
        </c:manualLayout>
      </c:layout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2014</a:t>
            </a:r>
            <a:endParaRPr lang="en-US" sz="2000" baseline="0" dirty="0"/>
          </a:p>
        </c:rich>
      </c:tx>
      <c:layout>
        <c:manualLayout>
          <c:xMode val="edge"/>
          <c:yMode val="edge"/>
          <c:x val="0.72599625936755796"/>
          <c:y val="0.105758479646570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24002221416751299"/>
          <c:w val="0.60892752915179704"/>
          <c:h val="0.58825535646522598"/>
        </c:manualLayout>
      </c:layout>
      <c:pieChart>
        <c:varyColors val="1"/>
        <c:ser>
          <c:idx val="0"/>
          <c:order val="0"/>
          <c:tx>
            <c:strRef>
              <c:f>Data!$P$1</c:f>
              <c:strCache>
                <c:ptCount val="1"/>
                <c:pt idx="0">
                  <c:v>Count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Data!$O$2:$O$5</c:f>
              <c:strCache>
                <c:ptCount val="4"/>
                <c:pt idx="0">
                  <c:v>misformed</c:v>
                </c:pt>
                <c:pt idx="1">
                  <c:v>null</c:v>
                </c:pt>
                <c:pt idx="2">
                  <c:v>typo</c:v>
                </c:pt>
                <c:pt idx="3">
                  <c:v>unknown</c:v>
                </c:pt>
              </c:strCache>
            </c:strRef>
          </c:cat>
          <c:val>
            <c:numRef>
              <c:f>Data!$P$2:$P$5</c:f>
              <c:numCache>
                <c:formatCode>General</c:formatCode>
                <c:ptCount val="4"/>
                <c:pt idx="0">
                  <c:v>220</c:v>
                </c:pt>
                <c:pt idx="1">
                  <c:v>343</c:v>
                </c:pt>
                <c:pt idx="2">
                  <c:v>52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[1]Sheet1!$B$1</c:f>
              <c:strCache>
                <c:ptCount val="1"/>
                <c:pt idx="0">
                  <c:v>Number</c:v>
                </c:pt>
              </c:strCache>
            </c:strRef>
          </c:tx>
          <c:spPr>
            <a:scene3d>
              <a:camera prst="orthographicFront"/>
              <a:lightRig rig="balanced" dir="l"/>
            </a:scene3d>
            <a:sp3d prstMaterial="plastic">
              <a:bevelT w="38100" h="31750"/>
            </a:sp3d>
          </c:spPr>
          <c:cat>
            <c:strRef>
              <c:f>[1]Sheet1!$A$2:$A$4</c:f>
              <c:strCache>
                <c:ptCount val="3"/>
                <c:pt idx="0">
                  <c:v>null</c:v>
                </c:pt>
                <c:pt idx="1">
                  <c:v>misformed</c:v>
                </c:pt>
                <c:pt idx="2">
                  <c:v>typo</c:v>
                </c:pt>
              </c:strCache>
            </c:strRef>
          </c:cat>
          <c:val>
            <c:numRef>
              <c:f>[1]Sheet1!$B$2:$B$4</c:f>
              <c:numCache>
                <c:formatCode>General</c:formatCode>
                <c:ptCount val="3"/>
                <c:pt idx="0">
                  <c:v>1289</c:v>
                </c:pt>
                <c:pt idx="1">
                  <c:v>185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sr-Latn-RS"/>
        </a:p>
      </c:txPr>
    </c:legend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(Charts!$J$3:$J$4,Charts!$J$6:$J$21)</c:f>
              <c:strCache>
                <c:ptCount val="18"/>
                <c:pt idx="0">
                  <c:v>name</c:v>
                </c:pt>
                <c:pt idx="1">
                  <c:v>sheet music</c:v>
                </c:pt>
                <c:pt idx="2">
                  <c:v>thing</c:v>
                </c:pt>
                <c:pt idx="3">
                  <c:v>place</c:v>
                </c:pt>
                <c:pt idx="4">
                  <c:v>building</c:v>
                </c:pt>
                <c:pt idx="5">
                  <c:v>company</c:v>
                </c:pt>
                <c:pt idx="6">
                  <c:v>athletics</c:v>
                </c:pt>
                <c:pt idx="7">
                  <c:v>event</c:v>
                </c:pt>
                <c:pt idx="8">
                  <c:v>database</c:v>
                </c:pt>
                <c:pt idx="9">
                  <c:v>group</c:v>
                </c:pt>
                <c:pt idx="10">
                  <c:v>concept</c:v>
                </c:pt>
                <c:pt idx="11">
                  <c:v>person</c:v>
                </c:pt>
                <c:pt idx="12">
                  <c:v>music</c:v>
                </c:pt>
                <c:pt idx="13">
                  <c:v>publication</c:v>
                </c:pt>
                <c:pt idx="14">
                  <c:v>art</c:v>
                </c:pt>
                <c:pt idx="15">
                  <c:v>unknown</c:v>
                </c:pt>
                <c:pt idx="16">
                  <c:v>people</c:v>
                </c:pt>
                <c:pt idx="17">
                  <c:v>maps</c:v>
                </c:pt>
              </c:strCache>
            </c:strRef>
          </c:cat>
          <c:val>
            <c:numRef>
              <c:f>(Charts!$K$3:$K$4,Charts!$K$6:$K$21)</c:f>
              <c:numCache>
                <c:formatCode>General</c:formatCode>
                <c:ptCount val="18"/>
                <c:pt idx="0">
                  <c:v>165</c:v>
                </c:pt>
                <c:pt idx="1">
                  <c:v>30</c:v>
                </c:pt>
                <c:pt idx="2">
                  <c:v>21</c:v>
                </c:pt>
                <c:pt idx="3">
                  <c:v>17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ser>
          <c:idx val="1"/>
          <c:order val="1"/>
          <c:cat>
            <c:strRef>
              <c:f>(Charts!$J$3:$J$4,Charts!$J$6:$J$21)</c:f>
              <c:strCache>
                <c:ptCount val="18"/>
                <c:pt idx="0">
                  <c:v>name</c:v>
                </c:pt>
                <c:pt idx="1">
                  <c:v>sheet music</c:v>
                </c:pt>
                <c:pt idx="2">
                  <c:v>thing</c:v>
                </c:pt>
                <c:pt idx="3">
                  <c:v>place</c:v>
                </c:pt>
                <c:pt idx="4">
                  <c:v>building</c:v>
                </c:pt>
                <c:pt idx="5">
                  <c:v>company</c:v>
                </c:pt>
                <c:pt idx="6">
                  <c:v>athletics</c:v>
                </c:pt>
                <c:pt idx="7">
                  <c:v>event</c:v>
                </c:pt>
                <c:pt idx="8">
                  <c:v>database</c:v>
                </c:pt>
                <c:pt idx="9">
                  <c:v>group</c:v>
                </c:pt>
                <c:pt idx="10">
                  <c:v>concept</c:v>
                </c:pt>
                <c:pt idx="11">
                  <c:v>person</c:v>
                </c:pt>
                <c:pt idx="12">
                  <c:v>music</c:v>
                </c:pt>
                <c:pt idx="13">
                  <c:v>publication</c:v>
                </c:pt>
                <c:pt idx="14">
                  <c:v>art</c:v>
                </c:pt>
                <c:pt idx="15">
                  <c:v>unknown</c:v>
                </c:pt>
                <c:pt idx="16">
                  <c:v>people</c:v>
                </c:pt>
                <c:pt idx="17">
                  <c:v>maps</c:v>
                </c:pt>
              </c:strCache>
            </c:strRef>
          </c:cat>
          <c:val>
            <c:numRef>
              <c:f>(Charts!$L$3:$L$4,Charts!$L$6:$L$21)</c:f>
              <c:numCache>
                <c:formatCode>0.00%</c:formatCode>
                <c:ptCount val="18"/>
                <c:pt idx="0">
                  <c:v>7.5342465753424598E-2</c:v>
                </c:pt>
                <c:pt idx="1">
                  <c:v>1.3698630136986301E-2</c:v>
                </c:pt>
                <c:pt idx="2">
                  <c:v>9.5890410958904097E-3</c:v>
                </c:pt>
                <c:pt idx="3">
                  <c:v>7.7625570776255698E-3</c:v>
                </c:pt>
                <c:pt idx="4">
                  <c:v>5.0228310502283104E-3</c:v>
                </c:pt>
                <c:pt idx="5">
                  <c:v>4.5662100456621002E-3</c:v>
                </c:pt>
                <c:pt idx="6">
                  <c:v>3.1963470319634701E-3</c:v>
                </c:pt>
                <c:pt idx="7">
                  <c:v>2.7397260273972599E-3</c:v>
                </c:pt>
                <c:pt idx="8">
                  <c:v>1.8264840182648399E-3</c:v>
                </c:pt>
                <c:pt idx="9">
                  <c:v>1.3698630136986299E-3</c:v>
                </c:pt>
                <c:pt idx="10">
                  <c:v>1.3698630136986299E-3</c:v>
                </c:pt>
                <c:pt idx="11">
                  <c:v>1.3698630136986299E-3</c:v>
                </c:pt>
                <c:pt idx="12">
                  <c:v>9.1324200913241995E-4</c:v>
                </c:pt>
                <c:pt idx="13">
                  <c:v>9.1324200913241995E-4</c:v>
                </c:pt>
                <c:pt idx="14">
                  <c:v>4.5662100456620998E-4</c:v>
                </c:pt>
                <c:pt idx="15">
                  <c:v>4.5662100456620998E-4</c:v>
                </c:pt>
                <c:pt idx="16">
                  <c:v>4.5662100456620998E-4</c:v>
                </c:pt>
                <c:pt idx="17">
                  <c:v>4.5662100456620998E-4</c:v>
                </c:pt>
              </c:numCache>
            </c:numRef>
          </c:val>
        </c:ser>
        <c:ser>
          <c:idx val="2"/>
          <c:order val="2"/>
          <c:cat>
            <c:strRef>
              <c:f>(Charts!$J$3:$J$4,Charts!$J$6:$J$21)</c:f>
              <c:strCache>
                <c:ptCount val="18"/>
                <c:pt idx="0">
                  <c:v>name</c:v>
                </c:pt>
                <c:pt idx="1">
                  <c:v>sheet music</c:v>
                </c:pt>
                <c:pt idx="2">
                  <c:v>thing</c:v>
                </c:pt>
                <c:pt idx="3">
                  <c:v>place</c:v>
                </c:pt>
                <c:pt idx="4">
                  <c:v>building</c:v>
                </c:pt>
                <c:pt idx="5">
                  <c:v>company</c:v>
                </c:pt>
                <c:pt idx="6">
                  <c:v>athletics</c:v>
                </c:pt>
                <c:pt idx="7">
                  <c:v>event</c:v>
                </c:pt>
                <c:pt idx="8">
                  <c:v>database</c:v>
                </c:pt>
                <c:pt idx="9">
                  <c:v>group</c:v>
                </c:pt>
                <c:pt idx="10">
                  <c:v>concept</c:v>
                </c:pt>
                <c:pt idx="11">
                  <c:v>person</c:v>
                </c:pt>
                <c:pt idx="12">
                  <c:v>music</c:v>
                </c:pt>
                <c:pt idx="13">
                  <c:v>publication</c:v>
                </c:pt>
                <c:pt idx="14">
                  <c:v>art</c:v>
                </c:pt>
                <c:pt idx="15">
                  <c:v>unknown</c:v>
                </c:pt>
                <c:pt idx="16">
                  <c:v>people</c:v>
                </c:pt>
                <c:pt idx="17">
                  <c:v>maps</c:v>
                </c:pt>
              </c:strCache>
            </c:strRef>
          </c:cat>
          <c:val>
            <c:numRef>
              <c:f>(Charts!$M$3:$M$4,Charts!$M$6:$M$21)</c:f>
              <c:numCache>
                <c:formatCode>0.00%</c:formatCode>
                <c:ptCount val="18"/>
                <c:pt idx="0">
                  <c:v>0.532258064516129</c:v>
                </c:pt>
                <c:pt idx="1">
                  <c:v>9.6774193548387094E-2</c:v>
                </c:pt>
                <c:pt idx="2">
                  <c:v>6.7741935483871002E-2</c:v>
                </c:pt>
                <c:pt idx="3">
                  <c:v>5.4838709677419301E-2</c:v>
                </c:pt>
                <c:pt idx="4">
                  <c:v>3.5483870967741901E-2</c:v>
                </c:pt>
                <c:pt idx="5">
                  <c:v>3.2258064516128997E-2</c:v>
                </c:pt>
                <c:pt idx="6">
                  <c:v>2.25806451612903E-2</c:v>
                </c:pt>
                <c:pt idx="7">
                  <c:v>1.9354838709677399E-2</c:v>
                </c:pt>
                <c:pt idx="8">
                  <c:v>1.2903225806451601E-2</c:v>
                </c:pt>
                <c:pt idx="9">
                  <c:v>9.6774193548387101E-3</c:v>
                </c:pt>
                <c:pt idx="10">
                  <c:v>9.6774193548387101E-3</c:v>
                </c:pt>
                <c:pt idx="11">
                  <c:v>9.6774193548387101E-3</c:v>
                </c:pt>
                <c:pt idx="12">
                  <c:v>6.4516129032258004E-3</c:v>
                </c:pt>
                <c:pt idx="13">
                  <c:v>6.4516129032258004E-3</c:v>
                </c:pt>
                <c:pt idx="14">
                  <c:v>3.2258064516129002E-3</c:v>
                </c:pt>
                <c:pt idx="15">
                  <c:v>3.2258064516129002E-3</c:v>
                </c:pt>
                <c:pt idx="16">
                  <c:v>3.2258064516129002E-3</c:v>
                </c:pt>
                <c:pt idx="17">
                  <c:v>3.2258064516129002E-3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936217882304201"/>
          <c:y val="7.4690417796136097E-2"/>
          <c:w val="0.163466768545379"/>
          <c:h val="0.87794156877931195"/>
        </c:manualLayout>
      </c:layout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11616603480101"/>
          <c:y val="4.9242424242424199E-2"/>
          <c:w val="0.79764304461942204"/>
          <c:h val="0.81686888570746796"/>
        </c:manualLayout>
      </c:layout>
      <c:bar3DChart>
        <c:barDir val="bar"/>
        <c:grouping val="stacked"/>
        <c:varyColors val="0"/>
        <c:ser>
          <c:idx val="0"/>
          <c:order val="0"/>
          <c:invertIfNegative val="0"/>
          <c:cat>
            <c:strRef>
              <c:f>Sheet1!$A$1:$A$6</c:f>
              <c:strCache>
                <c:ptCount val="6"/>
                <c:pt idx="0">
                  <c:v>History</c:v>
                </c:pt>
                <c:pt idx="1">
                  <c:v>Preservation</c:v>
                </c:pt>
                <c:pt idx="2">
                  <c:v>Access</c:v>
                </c:pt>
                <c:pt idx="3">
                  <c:v>Fun </c:v>
                </c:pt>
                <c:pt idx="4">
                  <c:v>Expected</c:v>
                </c:pt>
                <c:pt idx="5">
                  <c:v>Research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623072"/>
        <c:axId val="121623632"/>
        <c:axId val="0"/>
      </c:bar3DChart>
      <c:catAx>
        <c:axId val="121623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Arial Narrow"/>
                <a:cs typeface="Arial Narrow"/>
              </a:defRPr>
            </a:pPr>
            <a:endParaRPr lang="sr-Latn-RS"/>
          </a:p>
        </c:txPr>
        <c:crossAx val="121623632"/>
        <c:crosses val="autoZero"/>
        <c:auto val="1"/>
        <c:lblAlgn val="ctr"/>
        <c:lblOffset val="100"/>
        <c:noMultiLvlLbl val="0"/>
      </c:catAx>
      <c:valAx>
        <c:axId val="1216236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162307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cat>
            <c:strRef>
              <c:f>Sheet1!$A$1:$A$13</c:f>
              <c:strCache>
                <c:ptCount val="13"/>
                <c:pt idx="0">
                  <c:v>Interactive Yearbook</c:v>
                </c:pt>
                <c:pt idx="1">
                  <c:v>Knowledge base for student employees</c:v>
                </c:pt>
                <c:pt idx="2">
                  <c:v>Immigration</c:v>
                </c:pt>
                <c:pt idx="3">
                  <c:v>Profiles of successful alums</c:v>
                </c:pt>
                <c:pt idx="4">
                  <c:v>Radio - local public radio</c:v>
                </c:pt>
                <c:pt idx="5">
                  <c:v>Tourism</c:v>
                </c:pt>
                <c:pt idx="6">
                  <c:v>Graphic novels and Comics</c:v>
                </c:pt>
                <c:pt idx="7">
                  <c:v>Local Companies</c:v>
                </c:pt>
                <c:pt idx="8">
                  <c:v>Border Region Issues</c:v>
                </c:pt>
                <c:pt idx="9">
                  <c:v>San Diego History</c:v>
                </c:pt>
                <c:pt idx="10">
                  <c:v>Art/Performances</c:v>
                </c:pt>
                <c:pt idx="11">
                  <c:v>Local newspapers</c:v>
                </c:pt>
                <c:pt idx="12">
                  <c:v>SDSU History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625872"/>
        <c:axId val="121626432"/>
      </c:radarChart>
      <c:catAx>
        <c:axId val="12162587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121626432"/>
        <c:crosses val="autoZero"/>
        <c:auto val="1"/>
        <c:lblAlgn val="ctr"/>
        <c:lblOffset val="100"/>
        <c:noMultiLvlLbl val="0"/>
      </c:catAx>
      <c:valAx>
        <c:axId val="12162643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extTo"/>
        <c:crossAx val="12162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0.60713</cdr:x>
      <cdr:y>0</cdr:y>
    </cdr:from>
    <cdr:to>
      <cdr:x>1</cdr:x>
      <cdr:y>0.1299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1500" y="0"/>
          <a:ext cx="1528087" cy="43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2010-2013</a:t>
          </a:r>
          <a:endParaRPr lang="en-US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A2FD0-CCDB-7A4C-ABA8-9F5B451D0EE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B446E-786A-DF4A-B5E4-DFBB80D1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1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B446E-786A-DF4A-B5E4-DFBB80D137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0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96C858B-CC4E-B64C-B718-447FC5FEC404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BE28F6F-2D1A-BF4D-A669-5721575CD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base.sd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Digital Library assessment through multiple measures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Melissa Lamont</a:t>
            </a:r>
          </a:p>
          <a:p>
            <a:r>
              <a:rPr lang="en-US" dirty="0" smtClean="0"/>
              <a:t>San Diego State University</a:t>
            </a:r>
          </a:p>
          <a:p>
            <a:r>
              <a:rPr lang="en-US" dirty="0" smtClean="0"/>
              <a:t>San Diego,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1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837882"/>
          </a:xfrm>
        </p:spPr>
        <p:txBody>
          <a:bodyPr/>
          <a:lstStyle/>
          <a:p>
            <a:r>
              <a:rPr lang="en-US" dirty="0" smtClean="0"/>
              <a:t>Digitization Suggestions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Interviews and Experts suggestions 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3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299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Draft new interface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Content Placeholder 3" descr="Screen shot 2014-06-13 at 1.38.48 PM.pn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4908" r="-44908"/>
          <a:stretch>
            <a:fillRect/>
          </a:stretch>
        </p:blipFill>
        <p:spPr>
          <a:xfrm>
            <a:off x="-150862" y="912813"/>
            <a:ext cx="9064674" cy="5341937"/>
          </a:xfrm>
        </p:spPr>
      </p:pic>
    </p:spTree>
    <p:extLst>
      <p:ext uri="{BB962C8B-B14F-4D97-AF65-F5344CB8AC3E}">
        <p14:creationId xmlns:p14="http://schemas.microsoft.com/office/powerpoint/2010/main" val="156672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Digital Projects at SDSU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http://ibase.sdsu.edu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Melissa Lamont</a:t>
            </a:r>
            <a:br>
              <a:rPr lang="en-US" dirty="0" smtClean="0"/>
            </a:br>
            <a:r>
              <a:rPr lang="en-US" dirty="0" err="1" smtClean="0"/>
              <a:t>mlamont@rohan.sdsu.edu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386" r="-6386"/>
          <a:stretch>
            <a:fillRect/>
          </a:stretch>
        </p:blipFill>
        <p:spPr>
          <a:xfrm>
            <a:off x="457200" y="832581"/>
            <a:ext cx="8008938" cy="4618038"/>
          </a:xfrm>
        </p:spPr>
      </p:pic>
      <p:sp>
        <p:nvSpPr>
          <p:cNvPr id="5" name="TextBox 4"/>
          <p:cNvSpPr txBox="1"/>
          <p:nvPr/>
        </p:nvSpPr>
        <p:spPr>
          <a:xfrm>
            <a:off x="457200" y="6308224"/>
            <a:ext cx="5255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From: http://</a:t>
            </a:r>
            <a:r>
              <a:rPr lang="en-US" sz="1600" dirty="0" err="1"/>
              <a:t>hongyoonjung.wordpress.com</a:t>
            </a:r>
            <a:r>
              <a:rPr lang="en-US" sz="1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20643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82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Screen shot 2013-05-28 at 3.24.36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86"/>
          <a:stretch/>
        </p:blipFill>
        <p:spPr>
          <a:xfrm>
            <a:off x="457200" y="270932"/>
            <a:ext cx="7332133" cy="6299731"/>
          </a:xfrm>
        </p:spPr>
      </p:pic>
    </p:spTree>
    <p:extLst>
      <p:ext uri="{BB962C8B-B14F-4D97-AF65-F5344CB8AC3E}">
        <p14:creationId xmlns:p14="http://schemas.microsoft.com/office/powerpoint/2010/main" val="35614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5771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Subject tree</a:t>
            </a:r>
            <a:endParaRPr lang="en-US" sz="2400" dirty="0"/>
          </a:p>
        </p:txBody>
      </p:sp>
      <p:pic>
        <p:nvPicPr>
          <p:cNvPr id="4" name="Content Placeholder 3" descr="Screen shot 2013-05-27 at 3.28.18 PM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3425" r="-13425"/>
          <a:stretch>
            <a:fillRect/>
          </a:stretch>
        </p:blipFill>
        <p:spPr>
          <a:xfrm>
            <a:off x="457200" y="1024467"/>
            <a:ext cx="7586133" cy="5181600"/>
          </a:xfrm>
        </p:spPr>
      </p:pic>
    </p:spTree>
    <p:extLst>
      <p:ext uri="{BB962C8B-B14F-4D97-AF65-F5344CB8AC3E}">
        <p14:creationId xmlns:p14="http://schemas.microsoft.com/office/powerpoint/2010/main" val="32266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Terms searched in the Database</a:t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959523"/>
              </p:ext>
            </p:extLst>
          </p:nvPr>
        </p:nvGraphicFramePr>
        <p:xfrm>
          <a:off x="457200" y="1806775"/>
          <a:ext cx="7620000" cy="458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9250" y="6488668"/>
            <a:ext cx="3659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2010-March 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6641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03885" cy="1137835"/>
          </a:xfrm>
        </p:spPr>
        <p:txBody>
          <a:bodyPr/>
          <a:lstStyle/>
          <a:p>
            <a:r>
              <a:rPr lang="en-US" dirty="0" smtClean="0"/>
              <a:t>Why Searches Failed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895358"/>
              </p:ext>
            </p:extLst>
          </p:nvPr>
        </p:nvGraphicFramePr>
        <p:xfrm>
          <a:off x="4501662" y="2199104"/>
          <a:ext cx="3944117" cy="380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048889"/>
              </p:ext>
            </p:extLst>
          </p:nvPr>
        </p:nvGraphicFramePr>
        <p:xfrm>
          <a:off x="457200" y="2497489"/>
          <a:ext cx="3889588" cy="334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730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4354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Engine results, </a:t>
            </a:r>
            <a:br>
              <a:rPr lang="en-US" sz="2800" dirty="0" smtClean="0"/>
            </a:br>
            <a:r>
              <a:rPr lang="en-US" sz="2000" dirty="0" smtClean="0"/>
              <a:t>not </a:t>
            </a:r>
            <a:r>
              <a:rPr lang="en-US" sz="2000" dirty="0" err="1" smtClean="0"/>
              <a:t>google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248773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672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7992533" cy="2790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Wordle | Digitization suggestions</a:t>
            </a:r>
            <a:endParaRPr lang="en-US"/>
          </a:p>
        </p:txBody>
      </p:sp>
      <p:pic>
        <p:nvPicPr>
          <p:cNvPr id="11" name="Content Placeholder 10" descr="Screen shot 2013-07-19 at 8.07.49 AM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57" r="5157"/>
          <a:stretch>
            <a:fillRect/>
          </a:stretch>
        </p:blipFill>
        <p:spPr>
          <a:xfrm>
            <a:off x="457200" y="431800"/>
            <a:ext cx="8339138" cy="6061075"/>
          </a:xfrm>
        </p:spPr>
      </p:pic>
    </p:spTree>
    <p:extLst>
      <p:ext uri="{BB962C8B-B14F-4D97-AF65-F5344CB8AC3E}">
        <p14:creationId xmlns:p14="http://schemas.microsoft.com/office/powerpoint/2010/main" val="24401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Interviews: </a:t>
            </a:r>
            <a:br>
              <a:rPr lang="en-US" sz="2400" dirty="0" smtClean="0"/>
            </a:br>
            <a:r>
              <a:rPr lang="en-US" sz="2400" dirty="0" smtClean="0"/>
              <a:t>Why digital library is useful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790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ustom 4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2474"/>
      </a:accent1>
      <a:accent2>
        <a:srgbClr val="F51F39"/>
      </a:accent2>
      <a:accent3>
        <a:srgbClr val="526DB0"/>
      </a:accent3>
      <a:accent4>
        <a:srgbClr val="AC0515"/>
      </a:accent4>
      <a:accent5>
        <a:srgbClr val="DC5924"/>
      </a:accent5>
      <a:accent6>
        <a:srgbClr val="B4B392"/>
      </a:accent6>
      <a:hlink>
        <a:srgbClr val="6E6BCC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680</TotalTime>
  <Words>67</Words>
  <Application>Microsoft Office PowerPoint</Application>
  <PresentationFormat>On-screen Show (4:3)</PresentationFormat>
  <Paragraphs>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Default Theme</vt:lpstr>
      <vt:lpstr>Digital Library assessment through multiple measures</vt:lpstr>
      <vt:lpstr>PowerPoint Presentation</vt:lpstr>
      <vt:lpstr>PowerPoint Presentation</vt:lpstr>
      <vt:lpstr>Subject tree</vt:lpstr>
      <vt:lpstr>Terms searched in the Database </vt:lpstr>
      <vt:lpstr>Why Searches Failed</vt:lpstr>
      <vt:lpstr>Search Engine results,  not google </vt:lpstr>
      <vt:lpstr>PowerPoint Presentation</vt:lpstr>
      <vt:lpstr>Interviews:  Why digital library is useful </vt:lpstr>
      <vt:lpstr>Digitization Suggestions</vt:lpstr>
      <vt:lpstr>Draft new interface </vt:lpstr>
      <vt:lpstr>Thank you</vt:lpstr>
    </vt:vector>
  </TitlesOfParts>
  <Company>SDSU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Library assessment through multiple measures</dc:title>
  <dc:creator>Lisa Lamont</dc:creator>
  <cp:lastModifiedBy>Boris</cp:lastModifiedBy>
  <cp:revision>26</cp:revision>
  <dcterms:created xsi:type="dcterms:W3CDTF">2014-06-10T23:17:51Z</dcterms:created>
  <dcterms:modified xsi:type="dcterms:W3CDTF">2014-06-23T13:09:22Z</dcterms:modified>
</cp:coreProperties>
</file>