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541" r:id="rId2"/>
    <p:sldId id="1726" r:id="rId3"/>
    <p:sldId id="1661" r:id="rId4"/>
    <p:sldId id="1727" r:id="rId5"/>
    <p:sldId id="1755" r:id="rId6"/>
    <p:sldId id="1787" r:id="rId7"/>
    <p:sldId id="1781" r:id="rId8"/>
    <p:sldId id="1779" r:id="rId9"/>
    <p:sldId id="1792" r:id="rId10"/>
    <p:sldId id="1782" r:id="rId11"/>
    <p:sldId id="1812" r:id="rId12"/>
    <p:sldId id="1813" r:id="rId13"/>
    <p:sldId id="1815" r:id="rId14"/>
    <p:sldId id="1817" r:id="rId15"/>
    <p:sldId id="1763" r:id="rId16"/>
    <p:sldId id="1800" r:id="rId17"/>
    <p:sldId id="1802" r:id="rId18"/>
    <p:sldId id="1803" r:id="rId19"/>
    <p:sldId id="1805" r:id="rId20"/>
    <p:sldId id="1806" r:id="rId21"/>
    <p:sldId id="1807" r:id="rId22"/>
    <p:sldId id="1808" r:id="rId23"/>
    <p:sldId id="1809" r:id="rId24"/>
    <p:sldId id="1810" r:id="rId25"/>
    <p:sldId id="1818" r:id="rId26"/>
    <p:sldId id="1819" r:id="rId27"/>
    <p:sldId id="1820" r:id="rId28"/>
    <p:sldId id="1553" r:id="rId29"/>
  </p:sldIdLst>
  <p:sldSz cx="9144000" cy="6858000" type="screen4x3"/>
  <p:notesSz cx="6881813" cy="9296400"/>
  <p:defaultTextStyle>
    <a:defPPr>
      <a:defRPr lang="en-GB"/>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a:srgbClr val="FF0000"/>
    <a:srgbClr val="17045C"/>
    <a:srgbClr val="FF0066"/>
    <a:srgbClr val="CCECFF"/>
    <a:srgbClr val="99CC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917" autoAdjust="0"/>
  </p:normalViewPr>
  <p:slideViewPr>
    <p:cSldViewPr>
      <p:cViewPr varScale="1">
        <p:scale>
          <a:sx n="83" d="100"/>
          <a:sy n="83" d="100"/>
        </p:scale>
        <p:origin x="108" y="4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5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drive:sabbatical:CCMF:agronomy_CCM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470706200787401"/>
          <c:y val="0.1031390134529148"/>
          <c:w val="0.80248646653543299"/>
          <c:h val="0.82000935701422994"/>
        </c:manualLayout>
      </c:layout>
      <c:barChart>
        <c:barDir val="col"/>
        <c:grouping val="clustered"/>
        <c:varyColors val="0"/>
        <c:ser>
          <c:idx val="0"/>
          <c:order val="0"/>
          <c:tx>
            <c:strRef>
              <c:f>Sheet1!$A$1</c:f>
              <c:strCache>
                <c:ptCount val="1"/>
                <c:pt idx="0">
                  <c:v>Capability Total</c:v>
                </c:pt>
              </c:strCache>
            </c:strRef>
          </c:tx>
          <c:invertIfNegative val="0"/>
          <c:val>
            <c:numRef>
              <c:f>Sheet1!$A$2:$A$9</c:f>
              <c:numCache>
                <c:formatCode>General</c:formatCode>
                <c:ptCount val="8"/>
                <c:pt idx="0">
                  <c:v>20</c:v>
                </c:pt>
                <c:pt idx="1">
                  <c:v>75</c:v>
                </c:pt>
                <c:pt idx="2">
                  <c:v>25</c:v>
                </c:pt>
                <c:pt idx="3">
                  <c:v>40</c:v>
                </c:pt>
                <c:pt idx="4">
                  <c:v>40</c:v>
                </c:pt>
                <c:pt idx="5">
                  <c:v>40</c:v>
                </c:pt>
                <c:pt idx="6">
                  <c:v>15</c:v>
                </c:pt>
                <c:pt idx="7">
                  <c:v>15</c:v>
                </c:pt>
              </c:numCache>
            </c:numRef>
          </c:val>
        </c:ser>
        <c:ser>
          <c:idx val="1"/>
          <c:order val="1"/>
          <c:tx>
            <c:strRef>
              <c:f>Sheet1!$B$1</c:f>
              <c:strCache>
                <c:ptCount val="1"/>
                <c:pt idx="0">
                  <c:v>Researcher1</c:v>
                </c:pt>
              </c:strCache>
            </c:strRef>
          </c:tx>
          <c:invertIfNegative val="0"/>
          <c:val>
            <c:numRef>
              <c:f>Sheet1!$B$2:$B$9</c:f>
              <c:numCache>
                <c:formatCode>General</c:formatCode>
                <c:ptCount val="8"/>
                <c:pt idx="0">
                  <c:v>10</c:v>
                </c:pt>
                <c:pt idx="1">
                  <c:v>28</c:v>
                </c:pt>
                <c:pt idx="2">
                  <c:v>10</c:v>
                </c:pt>
                <c:pt idx="3">
                  <c:v>15</c:v>
                </c:pt>
                <c:pt idx="4">
                  <c:v>14</c:v>
                </c:pt>
                <c:pt idx="5">
                  <c:v>16</c:v>
                </c:pt>
                <c:pt idx="6">
                  <c:v>8</c:v>
                </c:pt>
                <c:pt idx="7">
                  <c:v>4</c:v>
                </c:pt>
              </c:numCache>
            </c:numRef>
          </c:val>
        </c:ser>
        <c:ser>
          <c:idx val="2"/>
          <c:order val="2"/>
          <c:tx>
            <c:strRef>
              <c:f>Sheet1!$C$1</c:f>
              <c:strCache>
                <c:ptCount val="1"/>
                <c:pt idx="0">
                  <c:v>Researcher2</c:v>
                </c:pt>
              </c:strCache>
            </c:strRef>
          </c:tx>
          <c:invertIfNegative val="0"/>
          <c:val>
            <c:numRef>
              <c:f>Sheet1!$C$2:$C$9</c:f>
              <c:numCache>
                <c:formatCode>General</c:formatCode>
                <c:ptCount val="8"/>
                <c:pt idx="0">
                  <c:v>13</c:v>
                </c:pt>
                <c:pt idx="1">
                  <c:v>22</c:v>
                </c:pt>
                <c:pt idx="2">
                  <c:v>10</c:v>
                </c:pt>
                <c:pt idx="3">
                  <c:v>10</c:v>
                </c:pt>
                <c:pt idx="4">
                  <c:v>8</c:v>
                </c:pt>
                <c:pt idx="5">
                  <c:v>15</c:v>
                </c:pt>
                <c:pt idx="6">
                  <c:v>8</c:v>
                </c:pt>
                <c:pt idx="7">
                  <c:v>4</c:v>
                </c:pt>
              </c:numCache>
            </c:numRef>
          </c:val>
        </c:ser>
        <c:ser>
          <c:idx val="3"/>
          <c:order val="3"/>
          <c:tx>
            <c:strRef>
              <c:f>Sheet1!$D$1</c:f>
              <c:strCache>
                <c:ptCount val="1"/>
                <c:pt idx="0">
                  <c:v>Researcher3</c:v>
                </c:pt>
              </c:strCache>
            </c:strRef>
          </c:tx>
          <c:invertIfNegative val="0"/>
          <c:val>
            <c:numRef>
              <c:f>Sheet1!$D$2:$D$9</c:f>
              <c:numCache>
                <c:formatCode>General</c:formatCode>
                <c:ptCount val="8"/>
                <c:pt idx="0">
                  <c:v>15</c:v>
                </c:pt>
                <c:pt idx="1">
                  <c:v>23</c:v>
                </c:pt>
                <c:pt idx="2">
                  <c:v>13</c:v>
                </c:pt>
                <c:pt idx="3">
                  <c:v>19</c:v>
                </c:pt>
                <c:pt idx="4">
                  <c:v>11</c:v>
                </c:pt>
                <c:pt idx="5">
                  <c:v>11</c:v>
                </c:pt>
                <c:pt idx="6">
                  <c:v>9</c:v>
                </c:pt>
                <c:pt idx="7">
                  <c:v>5</c:v>
                </c:pt>
              </c:numCache>
            </c:numRef>
          </c:val>
        </c:ser>
        <c:dLbls>
          <c:showLegendKey val="0"/>
          <c:showVal val="0"/>
          <c:showCatName val="0"/>
          <c:showSerName val="0"/>
          <c:showPercent val="0"/>
          <c:showBubbleSize val="0"/>
        </c:dLbls>
        <c:gapWidth val="150"/>
        <c:axId val="183990960"/>
        <c:axId val="183984800"/>
      </c:barChart>
      <c:catAx>
        <c:axId val="183990960"/>
        <c:scaling>
          <c:orientation val="minMax"/>
        </c:scaling>
        <c:delete val="0"/>
        <c:axPos val="b"/>
        <c:majorTickMark val="out"/>
        <c:minorTickMark val="none"/>
        <c:tickLblPos val="nextTo"/>
        <c:crossAx val="183984800"/>
        <c:crosses val="autoZero"/>
        <c:auto val="1"/>
        <c:lblAlgn val="ctr"/>
        <c:lblOffset val="100"/>
        <c:noMultiLvlLbl val="0"/>
      </c:catAx>
      <c:valAx>
        <c:axId val="183984800"/>
        <c:scaling>
          <c:orientation val="minMax"/>
        </c:scaling>
        <c:delete val="0"/>
        <c:axPos val="l"/>
        <c:majorGridlines/>
        <c:numFmt formatCode="General" sourceLinked="1"/>
        <c:majorTickMark val="out"/>
        <c:minorTickMark val="none"/>
        <c:tickLblPos val="nextTo"/>
        <c:crossAx val="183990960"/>
        <c:crosses val="autoZero"/>
        <c:crossBetween val="between"/>
      </c:valAx>
    </c:plotArea>
    <c:legend>
      <c:legendPos val="r"/>
      <c:layout>
        <c:manualLayout>
          <c:xMode val="edge"/>
          <c:yMode val="edge"/>
          <c:x val="0.8434212598425197"/>
          <c:y val="0.51633222696938663"/>
          <c:w val="0.15459127540564299"/>
          <c:h val="0.205487652111668"/>
        </c:manualLayout>
      </c:layout>
      <c:overlay val="0"/>
    </c:legend>
    <c:plotVisOnly val="1"/>
    <c:dispBlanksAs val="gap"/>
    <c:showDLblsOverMax val="0"/>
  </c:chart>
  <c:spPr>
    <a:solidFill>
      <a:schemeClr val="bg1"/>
    </a:solid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2982829" cy="464895"/>
          </a:xfrm>
          <a:prstGeom prst="rect">
            <a:avLst/>
          </a:prstGeom>
          <a:noFill/>
          <a:ln w="9525">
            <a:noFill/>
            <a:miter lim="800000"/>
            <a:headEnd/>
            <a:tailEnd/>
          </a:ln>
          <a:effectLst/>
        </p:spPr>
        <p:txBody>
          <a:bodyPr vert="horz" wrap="square" lIns="90983" tIns="45491" rIns="90983" bIns="45491" numCol="1" anchor="t" anchorCtr="0" compatLnSpc="1">
            <a:prstTxWarp prst="textNoShape">
              <a:avLst/>
            </a:prstTxWarp>
          </a:bodyPr>
          <a:lstStyle>
            <a:lvl1pPr>
              <a:defRPr sz="1200">
                <a:cs typeface="+mn-cs"/>
              </a:defRPr>
            </a:lvl1pPr>
          </a:lstStyle>
          <a:p>
            <a:pPr>
              <a:defRPr/>
            </a:pPr>
            <a:endParaRPr lang="en-GB"/>
          </a:p>
        </p:txBody>
      </p:sp>
      <p:sp>
        <p:nvSpPr>
          <p:cNvPr id="89091" name="Rectangle 3"/>
          <p:cNvSpPr>
            <a:spLocks noGrp="1" noChangeArrowheads="1"/>
          </p:cNvSpPr>
          <p:nvPr>
            <p:ph type="dt" sz="quarter" idx="1"/>
          </p:nvPr>
        </p:nvSpPr>
        <p:spPr bwMode="auto">
          <a:xfrm>
            <a:off x="3898984" y="1"/>
            <a:ext cx="2982829" cy="464895"/>
          </a:xfrm>
          <a:prstGeom prst="rect">
            <a:avLst/>
          </a:prstGeom>
          <a:noFill/>
          <a:ln w="9525">
            <a:noFill/>
            <a:miter lim="800000"/>
            <a:headEnd/>
            <a:tailEnd/>
          </a:ln>
          <a:effectLst/>
        </p:spPr>
        <p:txBody>
          <a:bodyPr vert="horz" wrap="square" lIns="90983" tIns="45491" rIns="90983" bIns="45491" numCol="1" anchor="t" anchorCtr="0" compatLnSpc="1">
            <a:prstTxWarp prst="textNoShape">
              <a:avLst/>
            </a:prstTxWarp>
          </a:bodyPr>
          <a:lstStyle>
            <a:lvl1pPr algn="r">
              <a:defRPr sz="1200">
                <a:cs typeface="+mn-cs"/>
              </a:defRPr>
            </a:lvl1pPr>
          </a:lstStyle>
          <a:p>
            <a:pPr>
              <a:defRPr/>
            </a:pPr>
            <a:endParaRPr lang="en-GB"/>
          </a:p>
        </p:txBody>
      </p:sp>
      <p:sp>
        <p:nvSpPr>
          <p:cNvPr id="89092" name="Rectangle 4"/>
          <p:cNvSpPr>
            <a:spLocks noGrp="1" noChangeArrowheads="1"/>
          </p:cNvSpPr>
          <p:nvPr>
            <p:ph type="ftr" sz="quarter" idx="2"/>
          </p:nvPr>
        </p:nvSpPr>
        <p:spPr bwMode="auto">
          <a:xfrm>
            <a:off x="0" y="8831505"/>
            <a:ext cx="2982829" cy="464895"/>
          </a:xfrm>
          <a:prstGeom prst="rect">
            <a:avLst/>
          </a:prstGeom>
          <a:noFill/>
          <a:ln w="9525">
            <a:noFill/>
            <a:miter lim="800000"/>
            <a:headEnd/>
            <a:tailEnd/>
          </a:ln>
          <a:effectLst/>
        </p:spPr>
        <p:txBody>
          <a:bodyPr vert="horz" wrap="square" lIns="90983" tIns="45491" rIns="90983" bIns="45491" numCol="1" anchor="b" anchorCtr="0" compatLnSpc="1">
            <a:prstTxWarp prst="textNoShape">
              <a:avLst/>
            </a:prstTxWarp>
          </a:bodyPr>
          <a:lstStyle>
            <a:lvl1pPr>
              <a:defRPr sz="1200">
                <a:cs typeface="+mn-cs"/>
              </a:defRPr>
            </a:lvl1pPr>
          </a:lstStyle>
          <a:p>
            <a:pPr>
              <a:defRPr/>
            </a:pPr>
            <a:endParaRPr lang="en-GB"/>
          </a:p>
        </p:txBody>
      </p:sp>
      <p:sp>
        <p:nvSpPr>
          <p:cNvPr id="89093" name="Rectangle 5"/>
          <p:cNvSpPr>
            <a:spLocks noGrp="1" noChangeArrowheads="1"/>
          </p:cNvSpPr>
          <p:nvPr>
            <p:ph type="sldNum" sz="quarter" idx="3"/>
          </p:nvPr>
        </p:nvSpPr>
        <p:spPr bwMode="auto">
          <a:xfrm>
            <a:off x="3898984" y="8831505"/>
            <a:ext cx="2982829" cy="464895"/>
          </a:xfrm>
          <a:prstGeom prst="rect">
            <a:avLst/>
          </a:prstGeom>
          <a:noFill/>
          <a:ln w="9525">
            <a:noFill/>
            <a:miter lim="800000"/>
            <a:headEnd/>
            <a:tailEnd/>
          </a:ln>
          <a:effectLst/>
        </p:spPr>
        <p:txBody>
          <a:bodyPr vert="horz" wrap="square" lIns="90983" tIns="45491" rIns="90983" bIns="45491" numCol="1" anchor="b" anchorCtr="0" compatLnSpc="1">
            <a:prstTxWarp prst="textNoShape">
              <a:avLst/>
            </a:prstTxWarp>
          </a:bodyPr>
          <a:lstStyle>
            <a:lvl1pPr algn="r">
              <a:defRPr sz="1200"/>
            </a:lvl1pPr>
          </a:lstStyle>
          <a:p>
            <a:fld id="{99BD3CC4-E884-4E8E-973D-FDAFE9A2AFB7}" type="slidenum">
              <a:rPr lang="en-GB"/>
              <a:pPr/>
              <a:t>‹#›</a:t>
            </a:fld>
            <a:endParaRPr lang="en-GB"/>
          </a:p>
        </p:txBody>
      </p:sp>
    </p:spTree>
    <p:extLst>
      <p:ext uri="{BB962C8B-B14F-4D97-AF65-F5344CB8AC3E}">
        <p14:creationId xmlns:p14="http://schemas.microsoft.com/office/powerpoint/2010/main" val="3948639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1"/>
            <a:ext cx="2982829" cy="464895"/>
          </a:xfrm>
          <a:prstGeom prst="rect">
            <a:avLst/>
          </a:prstGeom>
          <a:noFill/>
          <a:ln w="9525">
            <a:noFill/>
            <a:miter lim="800000"/>
            <a:headEnd/>
            <a:tailEnd/>
          </a:ln>
          <a:effectLst/>
        </p:spPr>
        <p:txBody>
          <a:bodyPr vert="horz" wrap="square" lIns="90983" tIns="45491" rIns="90983" bIns="45491" numCol="1" anchor="t" anchorCtr="0" compatLnSpc="1">
            <a:prstTxWarp prst="textNoShape">
              <a:avLst/>
            </a:prstTxWarp>
          </a:bodyPr>
          <a:lstStyle>
            <a:lvl1pPr>
              <a:defRPr sz="1200">
                <a:cs typeface="+mn-cs"/>
              </a:defRPr>
            </a:lvl1pPr>
          </a:lstStyle>
          <a:p>
            <a:pPr>
              <a:defRPr/>
            </a:pPr>
            <a:endParaRPr lang="en-GB"/>
          </a:p>
        </p:txBody>
      </p:sp>
      <p:sp>
        <p:nvSpPr>
          <p:cNvPr id="16387" name="Rectangle 3"/>
          <p:cNvSpPr>
            <a:spLocks noGrp="1" noChangeArrowheads="1"/>
          </p:cNvSpPr>
          <p:nvPr>
            <p:ph type="dt" idx="1"/>
          </p:nvPr>
        </p:nvSpPr>
        <p:spPr bwMode="auto">
          <a:xfrm>
            <a:off x="3898984" y="1"/>
            <a:ext cx="2982829" cy="464895"/>
          </a:xfrm>
          <a:prstGeom prst="rect">
            <a:avLst/>
          </a:prstGeom>
          <a:noFill/>
          <a:ln w="9525">
            <a:noFill/>
            <a:miter lim="800000"/>
            <a:headEnd/>
            <a:tailEnd/>
          </a:ln>
          <a:effectLst/>
        </p:spPr>
        <p:txBody>
          <a:bodyPr vert="horz" wrap="square" lIns="90983" tIns="45491" rIns="90983" bIns="45491" numCol="1" anchor="t" anchorCtr="0" compatLnSpc="1">
            <a:prstTxWarp prst="textNoShape">
              <a:avLst/>
            </a:prstTxWarp>
          </a:bodyPr>
          <a:lstStyle>
            <a:lvl1pPr algn="r">
              <a:defRPr sz="1200">
                <a:cs typeface="+mn-cs"/>
              </a:defRPr>
            </a:lvl1pPr>
          </a:lstStyle>
          <a:p>
            <a:pPr>
              <a:defRPr/>
            </a:pPr>
            <a:endParaRPr lang="en-GB"/>
          </a:p>
        </p:txBody>
      </p:sp>
      <p:sp>
        <p:nvSpPr>
          <p:cNvPr id="66564" name="Rectangle 4"/>
          <p:cNvSpPr>
            <a:spLocks noGrp="1" noRot="1" noChangeAspect="1" noChangeArrowheads="1" noTextEdit="1"/>
          </p:cNvSpPr>
          <p:nvPr>
            <p:ph type="sldImg" idx="2"/>
          </p:nvPr>
        </p:nvSpPr>
        <p:spPr bwMode="auto">
          <a:xfrm>
            <a:off x="1116013" y="696913"/>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7794" y="4417248"/>
            <a:ext cx="5046226" cy="4182558"/>
          </a:xfrm>
          <a:prstGeom prst="rect">
            <a:avLst/>
          </a:prstGeom>
          <a:noFill/>
          <a:ln w="9525">
            <a:noFill/>
            <a:miter lim="800000"/>
            <a:headEnd/>
            <a:tailEnd/>
          </a:ln>
          <a:effectLst/>
        </p:spPr>
        <p:txBody>
          <a:bodyPr vert="horz" wrap="square" lIns="90983" tIns="45491" rIns="90983" bIns="4549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6390" name="Rectangle 6"/>
          <p:cNvSpPr>
            <a:spLocks noGrp="1" noChangeArrowheads="1"/>
          </p:cNvSpPr>
          <p:nvPr>
            <p:ph type="ftr" sz="quarter" idx="4"/>
          </p:nvPr>
        </p:nvSpPr>
        <p:spPr bwMode="auto">
          <a:xfrm>
            <a:off x="0" y="8831505"/>
            <a:ext cx="2982829" cy="464895"/>
          </a:xfrm>
          <a:prstGeom prst="rect">
            <a:avLst/>
          </a:prstGeom>
          <a:noFill/>
          <a:ln w="9525">
            <a:noFill/>
            <a:miter lim="800000"/>
            <a:headEnd/>
            <a:tailEnd/>
          </a:ln>
          <a:effectLst/>
        </p:spPr>
        <p:txBody>
          <a:bodyPr vert="horz" wrap="square" lIns="90983" tIns="45491" rIns="90983" bIns="45491" numCol="1" anchor="b" anchorCtr="0" compatLnSpc="1">
            <a:prstTxWarp prst="textNoShape">
              <a:avLst/>
            </a:prstTxWarp>
          </a:bodyPr>
          <a:lstStyle>
            <a:lvl1pPr>
              <a:defRPr sz="1200">
                <a:cs typeface="+mn-cs"/>
              </a:defRPr>
            </a:lvl1pPr>
          </a:lstStyle>
          <a:p>
            <a:pPr>
              <a:defRPr/>
            </a:pPr>
            <a:endParaRPr lang="en-GB"/>
          </a:p>
        </p:txBody>
      </p:sp>
      <p:sp>
        <p:nvSpPr>
          <p:cNvPr id="16391" name="Rectangle 7"/>
          <p:cNvSpPr>
            <a:spLocks noGrp="1" noChangeArrowheads="1"/>
          </p:cNvSpPr>
          <p:nvPr>
            <p:ph type="sldNum" sz="quarter" idx="5"/>
          </p:nvPr>
        </p:nvSpPr>
        <p:spPr bwMode="auto">
          <a:xfrm>
            <a:off x="3898984" y="8831505"/>
            <a:ext cx="2982829" cy="464895"/>
          </a:xfrm>
          <a:prstGeom prst="rect">
            <a:avLst/>
          </a:prstGeom>
          <a:noFill/>
          <a:ln w="9525">
            <a:noFill/>
            <a:miter lim="800000"/>
            <a:headEnd/>
            <a:tailEnd/>
          </a:ln>
          <a:effectLst/>
        </p:spPr>
        <p:txBody>
          <a:bodyPr vert="horz" wrap="square" lIns="90983" tIns="45491" rIns="90983" bIns="45491" numCol="1" anchor="b" anchorCtr="0" compatLnSpc="1">
            <a:prstTxWarp prst="textNoShape">
              <a:avLst/>
            </a:prstTxWarp>
          </a:bodyPr>
          <a:lstStyle>
            <a:lvl1pPr algn="r">
              <a:defRPr sz="1200"/>
            </a:lvl1pPr>
          </a:lstStyle>
          <a:p>
            <a:fld id="{73C40C0D-F899-46FC-B0AA-564EEAC09CFD}" type="slidenum">
              <a:rPr lang="en-GB"/>
              <a:pPr/>
              <a:t>‹#›</a:t>
            </a:fld>
            <a:endParaRPr lang="en-GB"/>
          </a:p>
        </p:txBody>
      </p:sp>
    </p:spTree>
    <p:extLst>
      <p:ext uri="{BB962C8B-B14F-4D97-AF65-F5344CB8AC3E}">
        <p14:creationId xmlns:p14="http://schemas.microsoft.com/office/powerpoint/2010/main" val="3770421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D66F54A5-8DEC-48D1-B58E-37F5361F7FBE}" type="slidenum">
              <a:rPr lang="en-GB" sz="1200"/>
              <a:pPr eaLnBrk="1" hangingPunct="1"/>
              <a:t>5</a:t>
            </a:fld>
            <a:endParaRPr lang="en-GB" sz="1200"/>
          </a:p>
        </p:txBody>
      </p:sp>
      <p:sp>
        <p:nvSpPr>
          <p:cNvPr id="72707" name="Text Box 2"/>
          <p:cNvSpPr txBox="1">
            <a:spLocks noChangeArrowheads="1"/>
          </p:cNvSpPr>
          <p:nvPr/>
        </p:nvSpPr>
        <p:spPr bwMode="auto">
          <a:xfrm>
            <a:off x="1106488" y="742950"/>
            <a:ext cx="4427537" cy="3714750"/>
          </a:xfrm>
          <a:prstGeom prst="rect">
            <a:avLst/>
          </a:prstGeom>
          <a:solidFill>
            <a:srgbClr val="FFFFFF"/>
          </a:solidFill>
          <a:ln w="9360">
            <a:solidFill>
              <a:srgbClr val="000000"/>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endParaRPr lang="en-US"/>
          </a:p>
        </p:txBody>
      </p:sp>
      <p:sp>
        <p:nvSpPr>
          <p:cNvPr id="72708" name="Rectangle 3"/>
          <p:cNvSpPr>
            <a:spLocks noGrp="1" noChangeArrowheads="1"/>
          </p:cNvSpPr>
          <p:nvPr>
            <p:ph type="body"/>
          </p:nvPr>
        </p:nvSpPr>
        <p:spPr>
          <a:xfrm>
            <a:off x="663575" y="4705350"/>
            <a:ext cx="5307013" cy="4449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US" smtClean="0"/>
          </a:p>
        </p:txBody>
      </p:sp>
    </p:spTree>
    <p:extLst>
      <p:ext uri="{BB962C8B-B14F-4D97-AF65-F5344CB8AC3E}">
        <p14:creationId xmlns:p14="http://schemas.microsoft.com/office/powerpoint/2010/main" val="262886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worked with Dr Sylvie </a:t>
            </a:r>
            <a:r>
              <a:rPr lang="en-US" dirty="0" err="1" smtClean="0"/>
              <a:t>Brouder</a:t>
            </a:r>
            <a:r>
              <a:rPr lang="en-US" dirty="0" smtClean="0"/>
              <a:t>, a professor of Agronomy</a:t>
            </a:r>
            <a:r>
              <a:rPr lang="en-US" baseline="0" dirty="0" smtClean="0"/>
              <a:t> who has been working with the Libraries on numerous data organization, management and curation projects since 2007. In October of 2013 she led a workshop title Smarter Agriculture to discuss issues related to </a:t>
            </a:r>
            <a:r>
              <a:rPr lang="en-US" sz="1200" kern="1200" dirty="0" smtClean="0">
                <a:solidFill>
                  <a:schemeClr val="tx1"/>
                </a:solidFill>
                <a:latin typeface="+mn-lt"/>
                <a:ea typeface="+mn-ea"/>
                <a:cs typeface="+mn-cs"/>
              </a:rPr>
              <a:t>developing increasing data infrastructure for greater access to agricultural research data. As you can see here</a:t>
            </a:r>
            <a:r>
              <a:rPr lang="en-US" sz="1200" kern="1200" baseline="0" dirty="0" smtClean="0">
                <a:solidFill>
                  <a:schemeClr val="tx1"/>
                </a:solidFill>
                <a:latin typeface="+mn-lt"/>
                <a:ea typeface="+mn-ea"/>
                <a:cs typeface="+mn-cs"/>
              </a:rPr>
              <a:t> the majority of edits for using the CCMF with this project involved creating examples  to help better understand the activities. In a few places we had to reword the questions </a:t>
            </a:r>
            <a:r>
              <a:rPr lang="en-US" sz="1200" kern="1200" baseline="0" smtClean="0">
                <a:solidFill>
                  <a:schemeClr val="tx1"/>
                </a:solidFill>
                <a:latin typeface="+mn-lt"/>
                <a:ea typeface="+mn-ea"/>
                <a:cs typeface="+mn-cs"/>
              </a:rPr>
              <a:t>as well.</a:t>
            </a:r>
            <a:endParaRPr lang="en-US" sz="1200" kern="120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Dr </a:t>
            </a:r>
            <a:r>
              <a:rPr lang="en-US" sz="1200" kern="1200" dirty="0" err="1" smtClean="0">
                <a:solidFill>
                  <a:schemeClr val="tx1"/>
                </a:solidFill>
                <a:latin typeface="+mn-lt"/>
                <a:ea typeface="+mn-ea"/>
                <a:cs typeface="+mn-cs"/>
              </a:rPr>
              <a:t>Brouder</a:t>
            </a:r>
            <a:r>
              <a:rPr lang="en-US" sz="1200" kern="1200" dirty="0" smtClean="0">
                <a:solidFill>
                  <a:schemeClr val="tx1"/>
                </a:solidFill>
                <a:latin typeface="+mn-lt"/>
                <a:ea typeface="+mn-ea"/>
                <a:cs typeface="+mn-cs"/>
              </a:rPr>
              <a:t> believes</a:t>
            </a:r>
            <a:r>
              <a:rPr lang="en-US" sz="1200" kern="1200" baseline="0" dirty="0" smtClean="0">
                <a:solidFill>
                  <a:schemeClr val="tx1"/>
                </a:solidFill>
                <a:latin typeface="+mn-lt"/>
                <a:ea typeface="+mn-ea"/>
                <a:cs typeface="+mn-cs"/>
              </a:rPr>
              <a:t> the CCMF would be useful to others in agricultural settings in several aspects… First, by going through the CCMF researchers become aware of issues related to computational research that occur within their community. Then, in responding to the questions, they think about the issues, often having, if not an “aha” moment, a “hmmm, maybe I need to think about this a little more” moment. Then, perhaps engaging in dialog with, in this case, the librarian facilitating the assessment, to begin discussing gaps and possible actions to take to bridge them.</a:t>
            </a:r>
            <a:endParaRPr lang="en-US" dirty="0"/>
          </a:p>
        </p:txBody>
      </p:sp>
      <p:sp>
        <p:nvSpPr>
          <p:cNvPr id="4" name="Slide Number Placeholder 3"/>
          <p:cNvSpPr>
            <a:spLocks noGrp="1"/>
          </p:cNvSpPr>
          <p:nvPr>
            <p:ph type="sldNum" sz="quarter" idx="10"/>
          </p:nvPr>
        </p:nvSpPr>
        <p:spPr/>
        <p:txBody>
          <a:bodyPr/>
          <a:lstStyle/>
          <a:p>
            <a:fld id="{5C9177D3-35F8-B94A-A0FB-C404F313AB08}" type="slidenum">
              <a:rPr lang="en-US" smtClean="0"/>
              <a:pPr/>
              <a:t>25</a:t>
            </a:fld>
            <a:endParaRPr lang="en-US"/>
          </a:p>
        </p:txBody>
      </p:sp>
    </p:spTree>
    <p:extLst>
      <p:ext uri="{BB962C8B-B14F-4D97-AF65-F5344CB8AC3E}">
        <p14:creationId xmlns:p14="http://schemas.microsoft.com/office/powerpoint/2010/main" val="68561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in this case, all three researchers are agronomists, working in areas that are similar. Their research foci are different, but they collaborate--- all three share grad students,</a:t>
            </a:r>
            <a:r>
              <a:rPr lang="en-US" baseline="0" dirty="0" smtClean="0"/>
              <a:t> methods, and resources.</a:t>
            </a:r>
            <a:r>
              <a:rPr lang="en-US" dirty="0" smtClean="0"/>
              <a:t> #1 oversees a field station for</a:t>
            </a:r>
            <a:r>
              <a:rPr lang="en-US" baseline="0" dirty="0" smtClean="0"/>
              <a:t> studying water quality and works with other groups on campus, #2 works with environmental </a:t>
            </a:r>
            <a:r>
              <a:rPr lang="en-US" baseline="0" dirty="0" err="1" smtClean="0"/>
              <a:t>Nano</a:t>
            </a:r>
            <a:r>
              <a:rPr lang="en-US" baseline="0" dirty="0" smtClean="0"/>
              <a:t> materials works with other groups regionally, and #3 works in crop physiology/ecology and works with national groups.</a:t>
            </a:r>
            <a:endParaRPr lang="en-US" dirty="0" smtClean="0"/>
          </a:p>
          <a:p>
            <a:endParaRPr lang="en-US" dirty="0" smtClean="0"/>
          </a:p>
          <a:p>
            <a:r>
              <a:rPr lang="en-US" dirty="0" smtClean="0"/>
              <a:t>This is a cursory analysis comparing</a:t>
            </a:r>
            <a:r>
              <a:rPr lang="en-US" baseline="0" dirty="0" smtClean="0"/>
              <a:t> the three scores of researchers from least amount of activity or engagement in an area (0) to what would be most activity or engagement (indicated in blue). As can be seen, area 2, Skills and Training, is the area of largest gaps, but there are relative gaps throughout. For researcher 1, the highest score was 3 (8 times) and the mode was 2, or Pockets of Activity. For researcher 2, 1, or Nominal Activity, was the mode, and the highest rating was a 4 (Widespread Activity) in Openness of literature. Researcher 3 had much more variety, </a:t>
            </a:r>
            <a:r>
              <a:rPr lang="en-US" baseline="0" dirty="0" err="1" smtClean="0"/>
              <a:t>slected</a:t>
            </a:r>
            <a:r>
              <a:rPr lang="en-US" baseline="0" dirty="0" smtClean="0"/>
              <a:t> 4 (Widespread Activity) 7 times, and gave Openness of Literature a 5 , indicating </a:t>
            </a:r>
            <a:r>
              <a:rPr lang="en-US" baseline="0" dirty="0" err="1" smtClean="0"/>
              <a:t>comlete</a:t>
            </a:r>
            <a:r>
              <a:rPr lang="en-US" baseline="0" dirty="0" smtClean="0"/>
              <a:t> engagement.</a:t>
            </a:r>
            <a:endParaRPr lang="en-US" dirty="0"/>
          </a:p>
        </p:txBody>
      </p:sp>
      <p:sp>
        <p:nvSpPr>
          <p:cNvPr id="4" name="Slide Number Placeholder 3"/>
          <p:cNvSpPr>
            <a:spLocks noGrp="1"/>
          </p:cNvSpPr>
          <p:nvPr>
            <p:ph type="sldNum" sz="quarter" idx="10"/>
          </p:nvPr>
        </p:nvSpPr>
        <p:spPr/>
        <p:txBody>
          <a:bodyPr/>
          <a:lstStyle/>
          <a:p>
            <a:fld id="{5C9177D3-35F8-B94A-A0FB-C404F313AB08}" type="slidenum">
              <a:rPr lang="en-US" smtClean="0"/>
              <a:pPr/>
              <a:t>26</a:t>
            </a:fld>
            <a:endParaRPr lang="en-US"/>
          </a:p>
        </p:txBody>
      </p:sp>
    </p:spTree>
    <p:extLst>
      <p:ext uri="{BB962C8B-B14F-4D97-AF65-F5344CB8AC3E}">
        <p14:creationId xmlns:p14="http://schemas.microsoft.com/office/powerpoint/2010/main" val="197299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16</a:t>
            </a:fld>
            <a:endParaRPr lang="en-GB"/>
          </a:p>
        </p:txBody>
      </p:sp>
    </p:spTree>
    <p:extLst>
      <p:ext uri="{BB962C8B-B14F-4D97-AF65-F5344CB8AC3E}">
        <p14:creationId xmlns:p14="http://schemas.microsoft.com/office/powerpoint/2010/main" val="226790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18</a:t>
            </a:fld>
            <a:endParaRPr lang="en-GB"/>
          </a:p>
        </p:txBody>
      </p:sp>
    </p:spTree>
    <p:extLst>
      <p:ext uri="{BB962C8B-B14F-4D97-AF65-F5344CB8AC3E}">
        <p14:creationId xmlns:p14="http://schemas.microsoft.com/office/powerpoint/2010/main" val="147175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19</a:t>
            </a:fld>
            <a:endParaRPr lang="en-GB"/>
          </a:p>
        </p:txBody>
      </p:sp>
    </p:spTree>
    <p:extLst>
      <p:ext uri="{BB962C8B-B14F-4D97-AF65-F5344CB8AC3E}">
        <p14:creationId xmlns:p14="http://schemas.microsoft.com/office/powerpoint/2010/main" val="344895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20</a:t>
            </a:fld>
            <a:endParaRPr lang="en-GB"/>
          </a:p>
        </p:txBody>
      </p:sp>
    </p:spTree>
    <p:extLst>
      <p:ext uri="{BB962C8B-B14F-4D97-AF65-F5344CB8AC3E}">
        <p14:creationId xmlns:p14="http://schemas.microsoft.com/office/powerpoint/2010/main" val="2307612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21</a:t>
            </a:fld>
            <a:endParaRPr lang="en-GB"/>
          </a:p>
        </p:txBody>
      </p:sp>
    </p:spTree>
    <p:extLst>
      <p:ext uri="{BB962C8B-B14F-4D97-AF65-F5344CB8AC3E}">
        <p14:creationId xmlns:p14="http://schemas.microsoft.com/office/powerpoint/2010/main" val="2081738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22</a:t>
            </a:fld>
            <a:endParaRPr lang="en-GB"/>
          </a:p>
        </p:txBody>
      </p:sp>
    </p:spTree>
    <p:extLst>
      <p:ext uri="{BB962C8B-B14F-4D97-AF65-F5344CB8AC3E}">
        <p14:creationId xmlns:p14="http://schemas.microsoft.com/office/powerpoint/2010/main" val="3022748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23</a:t>
            </a:fld>
            <a:endParaRPr lang="en-GB"/>
          </a:p>
        </p:txBody>
      </p:sp>
    </p:spTree>
    <p:extLst>
      <p:ext uri="{BB962C8B-B14F-4D97-AF65-F5344CB8AC3E}">
        <p14:creationId xmlns:p14="http://schemas.microsoft.com/office/powerpoint/2010/main" val="168665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5EC33AF-86FA-4F96-A056-C399EAECC966}" type="slidenum">
              <a:rPr lang="en-GB" smtClean="0"/>
              <a:pPr>
                <a:defRPr/>
              </a:pPr>
              <a:t>24</a:t>
            </a:fld>
            <a:endParaRPr lang="en-GB"/>
          </a:p>
        </p:txBody>
      </p:sp>
    </p:spTree>
    <p:extLst>
      <p:ext uri="{BB962C8B-B14F-4D97-AF65-F5344CB8AC3E}">
        <p14:creationId xmlns:p14="http://schemas.microsoft.com/office/powerpoint/2010/main" val="243173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86135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461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84785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90600" y="533400"/>
            <a:ext cx="53911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530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5472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8588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90600" y="1752600"/>
            <a:ext cx="3619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2500" y="1752600"/>
            <a:ext cx="36195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09375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3083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9906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31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957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0631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5334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Heading</a:t>
            </a:r>
          </a:p>
        </p:txBody>
      </p:sp>
      <p:sp>
        <p:nvSpPr>
          <p:cNvPr id="1027" name="Rectangle 3"/>
          <p:cNvSpPr>
            <a:spLocks noGrp="1" noChangeArrowheads="1"/>
          </p:cNvSpPr>
          <p:nvPr>
            <p:ph type="body" idx="1"/>
          </p:nvPr>
        </p:nvSpPr>
        <p:spPr bwMode="auto">
          <a:xfrm>
            <a:off x="990600" y="1752600"/>
            <a:ext cx="7391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grpSp>
        <p:nvGrpSpPr>
          <p:cNvPr id="1028" name="Group 48"/>
          <p:cNvGrpSpPr>
            <a:grpSpLocks/>
          </p:cNvGrpSpPr>
          <p:nvPr/>
        </p:nvGrpSpPr>
        <p:grpSpPr bwMode="auto">
          <a:xfrm>
            <a:off x="2049463" y="3200400"/>
            <a:ext cx="5045075" cy="457200"/>
            <a:chOff x="0" y="0"/>
            <a:chExt cx="3178" cy="288"/>
          </a:xfrm>
        </p:grpSpPr>
        <p:sp>
          <p:nvSpPr>
            <p:cNvPr id="1035" name="Rectangle 45"/>
            <p:cNvSpPr>
              <a:spLocks noChangeArrowheads="1"/>
            </p:cNvSpPr>
            <p:nvPr userDrawn="1"/>
          </p:nvSpPr>
          <p:spPr bwMode="auto">
            <a:xfrm>
              <a:off x="0" y="0"/>
              <a:ext cx="3178" cy="0"/>
            </a:xfrm>
            <a:prstGeom prst="rect">
              <a:avLst/>
            </a:prstGeom>
            <a:noFill/>
            <a:ln>
              <a:noFill/>
            </a:ln>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mtClean="0"/>
            </a:p>
          </p:txBody>
        </p:sp>
        <p:sp>
          <p:nvSpPr>
            <p:cNvPr id="1036" name="Rectangle 46"/>
            <p:cNvSpPr>
              <a:spLocks noChangeArrowheads="1"/>
            </p:cNvSpPr>
            <p:nvPr userDrawn="1"/>
          </p:nvSpPr>
          <p:spPr bwMode="auto">
            <a:xfrm>
              <a:off x="0" y="0"/>
              <a:ext cx="3178" cy="288"/>
            </a:xfrm>
            <a:prstGeom prst="rect">
              <a:avLst/>
            </a:prstGeom>
            <a:noFill/>
            <a:ln>
              <a:noFill/>
            </a:ln>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r>
                <a:rPr lang="en-GB" altLang="en-US" sz="500" smtClean="0">
                  <a:solidFill>
                    <a:srgbClr val="000000"/>
                  </a:solidFill>
                  <a:latin typeface="Verdana" pitchFamily="34" charset="0"/>
                </a:rPr>
                <a:t>  </a:t>
              </a:r>
              <a:r>
                <a:rPr lang="en-GB" altLang="en-US" sz="1900" smtClean="0">
                  <a:solidFill>
                    <a:srgbClr val="000000"/>
                  </a:solidFill>
                  <a:latin typeface="Verdana" pitchFamily="34" charset="0"/>
                </a:rPr>
                <a:t> </a:t>
              </a:r>
              <a:r>
                <a:rPr lang="en-GB" altLang="en-US" sz="500" smtClean="0">
                  <a:solidFill>
                    <a:srgbClr val="000000"/>
                  </a:solidFill>
                  <a:latin typeface="Verdana" pitchFamily="34" charset="0"/>
                </a:rPr>
                <a:t>                                                            </a:t>
              </a:r>
            </a:p>
            <a:p>
              <a:pPr>
                <a:defRPr/>
              </a:pPr>
              <a:endParaRPr lang="en-GB" altLang="en-US" sz="500" smtClean="0">
                <a:solidFill>
                  <a:srgbClr val="000000"/>
                </a:solidFill>
                <a:latin typeface="Verdana" pitchFamily="34" charset="0"/>
              </a:endParaRPr>
            </a:p>
          </p:txBody>
        </p:sp>
      </p:grpSp>
      <p:pic>
        <p:nvPicPr>
          <p:cNvPr id="1029" name="Picture 51" descr="SOMlogo"/>
          <p:cNvPicPr>
            <a:picLocks noChangeAspect="1" noChangeArrowheads="1"/>
          </p:cNvPicPr>
          <p:nvPr/>
        </p:nvPicPr>
        <p:blipFill>
          <a:blip r:embed="rId13" cstate="email">
            <a:extLst>
              <a:ext uri="{28A0092B-C50C-407E-A947-70E740481C1C}">
                <a14:useLocalDpi xmlns:a14="http://schemas.microsoft.com/office/drawing/2010/main"/>
              </a:ext>
            </a:extLst>
          </a:blip>
          <a:srcRect b="26309"/>
          <a:stretch>
            <a:fillRect/>
          </a:stretch>
        </p:blipFill>
        <p:spPr bwMode="auto">
          <a:xfrm>
            <a:off x="7467600" y="5638800"/>
            <a:ext cx="15113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52"/>
          <p:cNvSpPr>
            <a:spLocks noChangeArrowheads="1"/>
          </p:cNvSpPr>
          <p:nvPr/>
        </p:nvSpPr>
        <p:spPr bwMode="auto">
          <a:xfrm>
            <a:off x="228600" y="406400"/>
            <a:ext cx="914400" cy="762000"/>
          </a:xfrm>
          <a:prstGeom prst="rect">
            <a:avLst/>
          </a:prstGeom>
          <a:solidFill>
            <a:schemeClr val="bg1"/>
          </a:soli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mtClean="0"/>
          </a:p>
        </p:txBody>
      </p:sp>
      <p:sp>
        <p:nvSpPr>
          <p:cNvPr id="1031" name="Rectangle 62"/>
          <p:cNvSpPr>
            <a:spLocks noChangeArrowheads="1"/>
          </p:cNvSpPr>
          <p:nvPr/>
        </p:nvSpPr>
        <p:spPr bwMode="auto">
          <a:xfrm>
            <a:off x="0" y="6219825"/>
            <a:ext cx="9144000" cy="638175"/>
          </a:xfrm>
          <a:prstGeom prst="rect">
            <a:avLst/>
          </a:prstGeom>
          <a:gradFill rotWithShape="0">
            <a:gsLst>
              <a:gs pos="0">
                <a:srgbClr val="03335F"/>
              </a:gs>
              <a:gs pos="100000">
                <a:srgbClr val="066FCE"/>
              </a:gs>
            </a:gsLst>
            <a:lin ang="0" scaled="1"/>
          </a:gradFill>
          <a:ln>
            <a:noFill/>
          </a:ln>
          <a:extLst/>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defRPr/>
            </a:pPr>
            <a:endParaRPr lang="en-US" altLang="en-US" smtClean="0"/>
          </a:p>
        </p:txBody>
      </p:sp>
      <p:sp>
        <p:nvSpPr>
          <p:cNvPr id="1032" name="Text Box 63"/>
          <p:cNvSpPr txBox="1">
            <a:spLocks noChangeArrowheads="1"/>
          </p:cNvSpPr>
          <p:nvPr/>
        </p:nvSpPr>
        <p:spPr bwMode="auto">
          <a:xfrm>
            <a:off x="914400" y="6248400"/>
            <a:ext cx="6858000" cy="3365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GB" sz="1600" smtClean="0">
                <a:solidFill>
                  <a:schemeClr val="bg1"/>
                </a:solidFill>
                <a:latin typeface="Arial" charset="0"/>
                <a:cs typeface="+mn-cs"/>
              </a:rPr>
              <a:t>A centre of expertise in digital information management</a:t>
            </a:r>
          </a:p>
        </p:txBody>
      </p:sp>
      <p:sp>
        <p:nvSpPr>
          <p:cNvPr id="1033" name="Text Box 65"/>
          <p:cNvSpPr txBox="1">
            <a:spLocks noChangeArrowheads="1"/>
          </p:cNvSpPr>
          <p:nvPr/>
        </p:nvSpPr>
        <p:spPr bwMode="auto">
          <a:xfrm>
            <a:off x="914400" y="5867400"/>
            <a:ext cx="1981200" cy="33655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GB" sz="1600" b="1" smtClean="0">
                <a:solidFill>
                  <a:srgbClr val="23238F"/>
                </a:solidFill>
                <a:latin typeface="Arial" charset="0"/>
                <a:cs typeface="+mn-cs"/>
              </a:rPr>
              <a:t>www.ukoln.ac.uk</a:t>
            </a:r>
          </a:p>
        </p:txBody>
      </p:sp>
      <p:pic>
        <p:nvPicPr>
          <p:cNvPr id="1034" name="Picture 67" descr="UKOLNmasterlogorgb"/>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52400" y="5721350"/>
            <a:ext cx="709613"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rgbClr val="23238F"/>
          </a:solidFill>
          <a:latin typeface="+mj-lt"/>
          <a:ea typeface="+mj-ea"/>
          <a:cs typeface="+mj-cs"/>
        </a:defRPr>
      </a:lvl1pPr>
      <a:lvl2pPr algn="l" rtl="0" eaLnBrk="0" fontAlgn="base" hangingPunct="0">
        <a:spcBef>
          <a:spcPct val="0"/>
        </a:spcBef>
        <a:spcAft>
          <a:spcPct val="0"/>
        </a:spcAft>
        <a:defRPr sz="4400">
          <a:solidFill>
            <a:srgbClr val="23238F"/>
          </a:solidFill>
          <a:latin typeface="Arial" charset="0"/>
        </a:defRPr>
      </a:lvl2pPr>
      <a:lvl3pPr algn="l" rtl="0" eaLnBrk="0" fontAlgn="base" hangingPunct="0">
        <a:spcBef>
          <a:spcPct val="0"/>
        </a:spcBef>
        <a:spcAft>
          <a:spcPct val="0"/>
        </a:spcAft>
        <a:defRPr sz="4400">
          <a:solidFill>
            <a:srgbClr val="23238F"/>
          </a:solidFill>
          <a:latin typeface="Arial" charset="0"/>
        </a:defRPr>
      </a:lvl3pPr>
      <a:lvl4pPr algn="l" rtl="0" eaLnBrk="0" fontAlgn="base" hangingPunct="0">
        <a:spcBef>
          <a:spcPct val="0"/>
        </a:spcBef>
        <a:spcAft>
          <a:spcPct val="0"/>
        </a:spcAft>
        <a:defRPr sz="4400">
          <a:solidFill>
            <a:srgbClr val="23238F"/>
          </a:solidFill>
          <a:latin typeface="Arial" charset="0"/>
        </a:defRPr>
      </a:lvl4pPr>
      <a:lvl5pPr algn="l" rtl="0" eaLnBrk="0" fontAlgn="base" hangingPunct="0">
        <a:spcBef>
          <a:spcPct val="0"/>
        </a:spcBef>
        <a:spcAft>
          <a:spcPct val="0"/>
        </a:spcAft>
        <a:defRPr sz="4400">
          <a:solidFill>
            <a:srgbClr val="23238F"/>
          </a:solidFill>
          <a:latin typeface="Arial" charset="0"/>
        </a:defRPr>
      </a:lvl5pPr>
      <a:lvl6pPr marL="457200" algn="l" rtl="0" fontAlgn="base">
        <a:spcBef>
          <a:spcPct val="0"/>
        </a:spcBef>
        <a:spcAft>
          <a:spcPct val="0"/>
        </a:spcAft>
        <a:defRPr sz="4400">
          <a:solidFill>
            <a:srgbClr val="23238F"/>
          </a:solidFill>
          <a:latin typeface="Arial" charset="0"/>
        </a:defRPr>
      </a:lvl6pPr>
      <a:lvl7pPr marL="914400" algn="l" rtl="0" fontAlgn="base">
        <a:spcBef>
          <a:spcPct val="0"/>
        </a:spcBef>
        <a:spcAft>
          <a:spcPct val="0"/>
        </a:spcAft>
        <a:defRPr sz="4400">
          <a:solidFill>
            <a:srgbClr val="23238F"/>
          </a:solidFill>
          <a:latin typeface="Arial" charset="0"/>
        </a:defRPr>
      </a:lvl7pPr>
      <a:lvl8pPr marL="1371600" algn="l" rtl="0" fontAlgn="base">
        <a:spcBef>
          <a:spcPct val="0"/>
        </a:spcBef>
        <a:spcAft>
          <a:spcPct val="0"/>
        </a:spcAft>
        <a:defRPr sz="4400">
          <a:solidFill>
            <a:srgbClr val="23238F"/>
          </a:solidFill>
          <a:latin typeface="Arial" charset="0"/>
        </a:defRPr>
      </a:lvl8pPr>
      <a:lvl9pPr marL="1828800" algn="l" rtl="0" fontAlgn="base">
        <a:spcBef>
          <a:spcPct val="0"/>
        </a:spcBef>
        <a:spcAft>
          <a:spcPct val="0"/>
        </a:spcAft>
        <a:defRPr sz="4400">
          <a:solidFill>
            <a:srgbClr val="23238F"/>
          </a:solidFill>
          <a:latin typeface="Arial" charset="0"/>
        </a:defRPr>
      </a:lvl9pPr>
    </p:titleStyle>
    <p:bodyStyle>
      <a:lvl1pPr marL="342900" indent="-342900" algn="l" rtl="0" eaLnBrk="0" fontAlgn="base" hangingPunct="0">
        <a:spcBef>
          <a:spcPct val="20000"/>
        </a:spcBef>
        <a:spcAft>
          <a:spcPct val="0"/>
        </a:spcAft>
        <a:buClr>
          <a:srgbClr val="066FCE"/>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66FCE"/>
        </a:buClr>
        <a:buChar char="–"/>
        <a:defRPr sz="2800">
          <a:solidFill>
            <a:schemeClr val="tx1"/>
          </a:solidFill>
          <a:latin typeface="+mn-lt"/>
        </a:defRPr>
      </a:lvl2pPr>
      <a:lvl3pPr marL="1143000" indent="-228600" algn="l" rtl="0" eaLnBrk="0" fontAlgn="base" hangingPunct="0">
        <a:spcBef>
          <a:spcPct val="20000"/>
        </a:spcBef>
        <a:spcAft>
          <a:spcPct val="0"/>
        </a:spcAft>
        <a:buClr>
          <a:srgbClr val="066FCE"/>
        </a:buClr>
        <a:buChar char="•"/>
        <a:defRPr sz="2400">
          <a:solidFill>
            <a:schemeClr val="tx1"/>
          </a:solidFill>
          <a:latin typeface="+mn-lt"/>
        </a:defRPr>
      </a:lvl3pPr>
      <a:lvl4pPr marL="1600200" indent="-228600" algn="l" rtl="0" eaLnBrk="0" fontAlgn="base" hangingPunct="0">
        <a:spcBef>
          <a:spcPct val="20000"/>
        </a:spcBef>
        <a:spcAft>
          <a:spcPct val="0"/>
        </a:spcAft>
        <a:buClr>
          <a:srgbClr val="066FCE"/>
        </a:buClr>
        <a:buChar char="–"/>
        <a:defRPr sz="2000">
          <a:solidFill>
            <a:schemeClr val="tx1"/>
          </a:solidFill>
          <a:latin typeface="+mn-lt"/>
        </a:defRPr>
      </a:lvl4pPr>
      <a:lvl5pPr marL="2057400" indent="-228600" algn="l" rtl="0" eaLnBrk="0" fontAlgn="base" hangingPunct="0">
        <a:spcBef>
          <a:spcPct val="20000"/>
        </a:spcBef>
        <a:spcAft>
          <a:spcPct val="0"/>
        </a:spcAft>
        <a:buClr>
          <a:srgbClr val="066FCE"/>
        </a:buClr>
        <a:buChar char="»"/>
        <a:defRPr sz="2000">
          <a:solidFill>
            <a:schemeClr val="tx1"/>
          </a:solidFill>
          <a:latin typeface="+mn-lt"/>
        </a:defRPr>
      </a:lvl5pPr>
      <a:lvl6pPr marL="2514600" indent="-228600" algn="l" rtl="0" fontAlgn="base">
        <a:spcBef>
          <a:spcPct val="20000"/>
        </a:spcBef>
        <a:spcAft>
          <a:spcPct val="0"/>
        </a:spcAft>
        <a:buClr>
          <a:srgbClr val="066FCE"/>
        </a:buClr>
        <a:buChar char="»"/>
        <a:defRPr sz="2000">
          <a:solidFill>
            <a:schemeClr val="tx1"/>
          </a:solidFill>
          <a:latin typeface="+mn-lt"/>
        </a:defRPr>
      </a:lvl6pPr>
      <a:lvl7pPr marL="2971800" indent="-228600" algn="l" rtl="0" fontAlgn="base">
        <a:spcBef>
          <a:spcPct val="20000"/>
        </a:spcBef>
        <a:spcAft>
          <a:spcPct val="0"/>
        </a:spcAft>
        <a:buClr>
          <a:srgbClr val="066FCE"/>
        </a:buClr>
        <a:buChar char="»"/>
        <a:defRPr sz="2000">
          <a:solidFill>
            <a:schemeClr val="tx1"/>
          </a:solidFill>
          <a:latin typeface="+mn-lt"/>
        </a:defRPr>
      </a:lvl7pPr>
      <a:lvl8pPr marL="3429000" indent="-228600" algn="l" rtl="0" fontAlgn="base">
        <a:spcBef>
          <a:spcPct val="20000"/>
        </a:spcBef>
        <a:spcAft>
          <a:spcPct val="0"/>
        </a:spcAft>
        <a:buClr>
          <a:srgbClr val="066FCE"/>
        </a:buClr>
        <a:buChar char="»"/>
        <a:defRPr sz="2000">
          <a:solidFill>
            <a:schemeClr val="tx1"/>
          </a:solidFill>
          <a:latin typeface="+mn-lt"/>
        </a:defRPr>
      </a:lvl8pPr>
      <a:lvl9pPr marL="3886200" indent="-228600" algn="l" rtl="0" fontAlgn="base">
        <a:spcBef>
          <a:spcPct val="20000"/>
        </a:spcBef>
        <a:spcAft>
          <a:spcPct val="0"/>
        </a:spcAft>
        <a:buClr>
          <a:srgbClr val="066FCE"/>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034086" y="2636912"/>
            <a:ext cx="7702624" cy="1470025"/>
          </a:xfrm>
        </p:spPr>
        <p:txBody>
          <a:bodyPr/>
          <a:lstStyle/>
          <a:p>
            <a:r>
              <a:rPr lang="en-US" sz="2800" dirty="0" smtClean="0">
                <a:solidFill>
                  <a:schemeClr val="bg1"/>
                </a:solidFill>
              </a:rPr>
              <a:t>Assessing requirements for research data management support in academic libraries: introducing a new multi-faceted capability tool.</a:t>
            </a:r>
            <a:endParaRPr lang="en-US" sz="2800" dirty="0">
              <a:solidFill>
                <a:schemeClr val="bg1"/>
              </a:solidFill>
            </a:endParaRPr>
          </a:p>
        </p:txBody>
      </p:sp>
      <p:sp>
        <p:nvSpPr>
          <p:cNvPr id="5" name="Content Placeholder 4"/>
          <p:cNvSpPr>
            <a:spLocks noGrp="1"/>
          </p:cNvSpPr>
          <p:nvPr>
            <p:ph type="subTitle" idx="1"/>
          </p:nvPr>
        </p:nvSpPr>
        <p:spPr>
          <a:xfrm>
            <a:off x="955356" y="4869160"/>
            <a:ext cx="7745667" cy="1752600"/>
          </a:xfrm>
        </p:spPr>
        <p:txBody>
          <a:bodyPr/>
          <a:lstStyle/>
          <a:p>
            <a:r>
              <a:rPr lang="en-US" sz="2400" dirty="0" smtClean="0">
                <a:solidFill>
                  <a:schemeClr val="bg1"/>
                </a:solidFill>
              </a:rPr>
              <a:t>Liz Lyon</a:t>
            </a:r>
          </a:p>
          <a:p>
            <a:r>
              <a:rPr lang="en-US" sz="2400" dirty="0" smtClean="0">
                <a:solidFill>
                  <a:schemeClr val="bg1"/>
                </a:solidFill>
              </a:rPr>
              <a:t>Visiting Professor, School of Information Sciences (</a:t>
            </a:r>
            <a:r>
              <a:rPr lang="en-US" sz="2400" dirty="0" err="1" smtClean="0">
                <a:solidFill>
                  <a:schemeClr val="bg1"/>
                </a:solidFill>
              </a:rPr>
              <a:t>iSchool</a:t>
            </a:r>
            <a:r>
              <a:rPr lang="en-US" sz="2400" dirty="0" smtClean="0">
                <a:solidFill>
                  <a:schemeClr val="bg1"/>
                </a:solidFill>
              </a:rPr>
              <a:t>)</a:t>
            </a:r>
          </a:p>
          <a:p>
            <a:r>
              <a:rPr lang="en-US" sz="2400" dirty="0" smtClean="0">
                <a:solidFill>
                  <a:schemeClr val="bg1"/>
                </a:solidFill>
              </a:rPr>
              <a:t> University of Pittsburgh, USA</a:t>
            </a:r>
            <a:endParaRPr lang="en-US" sz="2400" dirty="0">
              <a:solidFill>
                <a:schemeClr val="bg1"/>
              </a:solidFill>
            </a:endParaRPr>
          </a:p>
        </p:txBody>
      </p:sp>
      <p:pic>
        <p:nvPicPr>
          <p:cNvPr id="6" name="Picture 5"/>
          <p:cNvPicPr>
            <a:picLocks noChangeAspect="1"/>
          </p:cNvPicPr>
          <p:nvPr/>
        </p:nvPicPr>
        <p:blipFill>
          <a:blip r:embed="rId2"/>
          <a:stretch>
            <a:fillRect/>
          </a:stretch>
        </p:blipFill>
        <p:spPr>
          <a:xfrm>
            <a:off x="251520" y="260648"/>
            <a:ext cx="5903191" cy="93281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0782" y="273347"/>
            <a:ext cx="2518196" cy="1857077"/>
          </a:xfrm>
          <a:prstGeom prst="rect">
            <a:avLst/>
          </a:prstGeom>
        </p:spPr>
      </p:pic>
    </p:spTree>
    <p:extLst>
      <p:ext uri="{BB962C8B-B14F-4D97-AF65-F5344CB8AC3E}">
        <p14:creationId xmlns:p14="http://schemas.microsoft.com/office/powerpoint/2010/main" val="3189505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148027" y="50145"/>
            <a:ext cx="3744416" cy="1015663"/>
          </a:xfrm>
          <a:prstGeom prst="rect">
            <a:avLst/>
          </a:prstGeom>
          <a:noFill/>
        </p:spPr>
        <p:txBody>
          <a:bodyPr wrap="square" rtlCol="0">
            <a:spAutoFit/>
          </a:bodyPr>
          <a:lstStyle/>
          <a:p>
            <a:r>
              <a:rPr lang="en-US" sz="6000" dirty="0" err="1" smtClean="0">
                <a:solidFill>
                  <a:schemeClr val="bg1"/>
                </a:solidFill>
                <a:latin typeface="Arial" panose="020B0604020202020204" pitchFamily="34" charset="0"/>
              </a:rPr>
              <a:t>DMVitals</a:t>
            </a:r>
            <a:endParaRPr lang="en-US" sz="6000" dirty="0">
              <a:solidFill>
                <a:schemeClr val="bg1"/>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588331" y="0"/>
            <a:ext cx="2525082" cy="126876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87119" y="1628800"/>
            <a:ext cx="6026293" cy="5229200"/>
          </a:xfrm>
          <a:prstGeom prst="rect">
            <a:avLst/>
          </a:prstGeom>
        </p:spPr>
      </p:pic>
      <p:sp>
        <p:nvSpPr>
          <p:cNvPr id="6" name="TextBox 5"/>
          <p:cNvSpPr txBox="1"/>
          <p:nvPr/>
        </p:nvSpPr>
        <p:spPr>
          <a:xfrm>
            <a:off x="0" y="50145"/>
            <a:ext cx="3148027" cy="6001643"/>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solidFill>
                  <a:schemeClr val="bg1"/>
                </a:solidFill>
                <a:latin typeface="Arial" panose="020B0604020202020204" pitchFamily="34" charset="0"/>
              </a:rPr>
              <a:t>Interviews</a:t>
            </a:r>
          </a:p>
          <a:p>
            <a:pPr marL="571500" indent="-571500">
              <a:buFont typeface="Arial" panose="020B0604020202020204" pitchFamily="34" charset="0"/>
              <a:buChar char="•"/>
            </a:pPr>
            <a:endParaRPr lang="en-US" sz="3200" dirty="0" smtClean="0">
              <a:solidFill>
                <a:schemeClr val="bg1"/>
              </a:solidFill>
              <a:latin typeface="Arial" panose="020B0604020202020204" pitchFamily="34" charset="0"/>
            </a:endParaRPr>
          </a:p>
          <a:p>
            <a:pPr marL="571500" indent="-571500">
              <a:buFont typeface="Arial" panose="020B0604020202020204" pitchFamily="34" charset="0"/>
              <a:buChar char="•"/>
            </a:pPr>
            <a:r>
              <a:rPr lang="en-US" sz="3200" dirty="0" smtClean="0">
                <a:solidFill>
                  <a:schemeClr val="bg1"/>
                </a:solidFill>
                <a:latin typeface="Arial" panose="020B0604020202020204" pitchFamily="34" charset="0"/>
              </a:rPr>
              <a:t>Excel tool</a:t>
            </a:r>
          </a:p>
          <a:p>
            <a:pPr marL="571500" indent="-571500">
              <a:buFont typeface="Arial" panose="020B0604020202020204" pitchFamily="34" charset="0"/>
              <a:buChar char="•"/>
            </a:pPr>
            <a:endParaRPr lang="en-US" sz="3200" dirty="0" smtClean="0">
              <a:solidFill>
                <a:schemeClr val="bg1"/>
              </a:solidFill>
              <a:latin typeface="Arial" panose="020B0604020202020204" pitchFamily="34" charset="0"/>
            </a:endParaRPr>
          </a:p>
          <a:p>
            <a:pPr marL="571500" indent="-571500">
              <a:buFont typeface="Arial" panose="020B0604020202020204" pitchFamily="34" charset="0"/>
              <a:buChar char="•"/>
            </a:pPr>
            <a:r>
              <a:rPr lang="en-US" sz="3200" dirty="0" smtClean="0">
                <a:solidFill>
                  <a:schemeClr val="bg1"/>
                </a:solidFill>
                <a:latin typeface="Arial" panose="020B0604020202020204" pitchFamily="34" charset="0"/>
              </a:rPr>
              <a:t>5-level maturity model</a:t>
            </a:r>
          </a:p>
          <a:p>
            <a:pPr marL="571500" indent="-571500">
              <a:buFont typeface="Arial" panose="020B0604020202020204" pitchFamily="34" charset="0"/>
              <a:buChar char="•"/>
            </a:pPr>
            <a:endParaRPr lang="en-US" sz="3200" dirty="0" smtClean="0">
              <a:solidFill>
                <a:schemeClr val="bg1"/>
              </a:solidFill>
              <a:latin typeface="Arial" panose="020B0604020202020204" pitchFamily="34" charset="0"/>
            </a:endParaRPr>
          </a:p>
          <a:p>
            <a:pPr marL="571500" indent="-571500">
              <a:buFont typeface="Arial" panose="020B0604020202020204" pitchFamily="34" charset="0"/>
              <a:buChar char="•"/>
            </a:pPr>
            <a:r>
              <a:rPr lang="en-US" sz="3200" dirty="0" smtClean="0">
                <a:solidFill>
                  <a:schemeClr val="bg1"/>
                </a:solidFill>
                <a:latin typeface="Arial" panose="020B0604020202020204" pitchFamily="34" charset="0"/>
              </a:rPr>
              <a:t>Scores</a:t>
            </a:r>
          </a:p>
          <a:p>
            <a:pPr marL="571500" indent="-571500">
              <a:buFont typeface="Arial" panose="020B0604020202020204" pitchFamily="34" charset="0"/>
              <a:buChar char="•"/>
            </a:pPr>
            <a:endParaRPr lang="en-US" sz="3200" dirty="0" smtClean="0">
              <a:solidFill>
                <a:schemeClr val="bg1"/>
              </a:solidFill>
              <a:latin typeface="Arial" panose="020B0604020202020204" pitchFamily="34" charset="0"/>
            </a:endParaRPr>
          </a:p>
          <a:p>
            <a:pPr marL="571500" indent="-571500">
              <a:buFont typeface="Arial" panose="020B0604020202020204" pitchFamily="34" charset="0"/>
              <a:buChar char="•"/>
            </a:pPr>
            <a:r>
              <a:rPr lang="en-US" sz="3200" dirty="0" smtClean="0">
                <a:solidFill>
                  <a:schemeClr val="bg1"/>
                </a:solidFill>
                <a:latin typeface="Arial" panose="020B0604020202020204" pitchFamily="34" charset="0"/>
              </a:rPr>
              <a:t>Sustainability Index</a:t>
            </a:r>
            <a:endParaRPr lang="en-US" sz="3200" dirty="0">
              <a:solidFill>
                <a:schemeClr val="bg1"/>
              </a:solidFill>
              <a:latin typeface="Arial" panose="020B0604020202020204" pitchFamily="34" charset="0"/>
            </a:endParaRPr>
          </a:p>
        </p:txBody>
      </p:sp>
      <p:sp>
        <p:nvSpPr>
          <p:cNvPr id="7" name="TextBox 6"/>
          <p:cNvSpPr txBox="1"/>
          <p:nvPr/>
        </p:nvSpPr>
        <p:spPr>
          <a:xfrm>
            <a:off x="112154" y="6100951"/>
            <a:ext cx="2976141" cy="707886"/>
          </a:xfrm>
          <a:prstGeom prst="rect">
            <a:avLst/>
          </a:prstGeom>
          <a:noFill/>
        </p:spPr>
        <p:txBody>
          <a:bodyPr wrap="square" rtlCol="0">
            <a:spAutoFit/>
          </a:bodyPr>
          <a:lstStyle/>
          <a:p>
            <a:r>
              <a:rPr lang="en-US" sz="2000" i="1" dirty="0" smtClean="0">
                <a:solidFill>
                  <a:schemeClr val="bg1"/>
                </a:solidFill>
                <a:latin typeface="Arial" panose="020B0604020202020204" pitchFamily="34" charset="0"/>
              </a:rPr>
              <a:t>From: IASSIST poster</a:t>
            </a:r>
          </a:p>
          <a:p>
            <a:r>
              <a:rPr lang="en-US" sz="2000" i="1" dirty="0" smtClean="0">
                <a:solidFill>
                  <a:schemeClr val="bg1"/>
                </a:solidFill>
                <a:latin typeface="Arial" panose="020B0604020202020204" pitchFamily="34" charset="0"/>
              </a:rPr>
              <a:t>Lake &amp; </a:t>
            </a:r>
            <a:r>
              <a:rPr lang="en-US" sz="2000" i="1" dirty="0" err="1" smtClean="0">
                <a:solidFill>
                  <a:schemeClr val="bg1"/>
                </a:solidFill>
                <a:latin typeface="Arial" panose="020B0604020202020204" pitchFamily="34" charset="0"/>
              </a:rPr>
              <a:t>Borda</a:t>
            </a:r>
            <a:r>
              <a:rPr lang="en-US" sz="2000" i="1" dirty="0" smtClean="0">
                <a:solidFill>
                  <a:schemeClr val="bg1"/>
                </a:solidFill>
                <a:latin typeface="Arial" panose="020B0604020202020204" pitchFamily="34" charset="0"/>
              </a:rPr>
              <a:t> 2012</a:t>
            </a:r>
            <a:endParaRPr lang="en-US" sz="2000" i="1" dirty="0">
              <a:solidFill>
                <a:schemeClr val="bg1"/>
              </a:solidFill>
              <a:latin typeface="Arial" panose="020B0604020202020204" pitchFamily="34" charset="0"/>
            </a:endParaRPr>
          </a:p>
        </p:txBody>
      </p:sp>
    </p:spTree>
    <p:extLst>
      <p:ext uri="{BB962C8B-B14F-4D97-AF65-F5344CB8AC3E}">
        <p14:creationId xmlns:p14="http://schemas.microsoft.com/office/powerpoint/2010/main" val="3495570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209"/>
            <a:ext cx="9176222" cy="1606633"/>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20842"/>
            <a:ext cx="5689892" cy="1460575"/>
          </a:xfrm>
          <a:prstGeom prst="rect">
            <a:avLst/>
          </a:prstGeom>
        </p:spPr>
      </p:pic>
      <p:sp>
        <p:nvSpPr>
          <p:cNvPr id="5" name="TextBox 4"/>
          <p:cNvSpPr txBox="1"/>
          <p:nvPr/>
        </p:nvSpPr>
        <p:spPr>
          <a:xfrm>
            <a:off x="107504" y="4365104"/>
            <a:ext cx="8712968" cy="2246769"/>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solidFill>
                  <a:schemeClr val="bg1"/>
                </a:solidFill>
                <a:latin typeface="Arial" panose="020B0604020202020204" pitchFamily="34" charset="0"/>
              </a:rPr>
              <a:t>London School of Hygiene &amp; Tropical Medicine</a:t>
            </a:r>
          </a:p>
          <a:p>
            <a:pPr marL="342900" indent="-342900">
              <a:buFont typeface="Arial" panose="020B0604020202020204" pitchFamily="34" charset="0"/>
              <a:buChar char="•"/>
            </a:pPr>
            <a:r>
              <a:rPr lang="en-US" sz="2800" dirty="0" smtClean="0">
                <a:solidFill>
                  <a:schemeClr val="bg1"/>
                </a:solidFill>
                <a:latin typeface="Arial" panose="020B0604020202020204" pitchFamily="34" charset="0"/>
              </a:rPr>
              <a:t>Web survey Report 2013</a:t>
            </a:r>
          </a:p>
          <a:p>
            <a:pPr marL="342900" indent="-342900">
              <a:buFont typeface="Arial" panose="020B0604020202020204" pitchFamily="34" charset="0"/>
              <a:buChar char="•"/>
            </a:pPr>
            <a:r>
              <a:rPr lang="en-US" sz="2800" dirty="0" smtClean="0">
                <a:solidFill>
                  <a:schemeClr val="bg1"/>
                </a:solidFill>
                <a:latin typeface="Arial" panose="020B0604020202020204" pitchFamily="34" charset="0"/>
              </a:rPr>
              <a:t>Faculties of Epidemiology &amp; Population Health, Public Health &amp; Policy, Infectious &amp; Tropical Diseases</a:t>
            </a:r>
          </a:p>
        </p:txBody>
      </p:sp>
      <p:sp>
        <p:nvSpPr>
          <p:cNvPr id="6" name="Title 1"/>
          <p:cNvSpPr txBox="1">
            <a:spLocks/>
          </p:cNvSpPr>
          <p:nvPr/>
        </p:nvSpPr>
        <p:spPr>
          <a:xfrm>
            <a:off x="539552" y="3227475"/>
            <a:ext cx="7128792" cy="990600"/>
          </a:xfrm>
          <a:prstGeom prst="rect">
            <a:avLst/>
          </a:prstGeom>
        </p:spPr>
        <p:txBody>
          <a:bodyPr/>
          <a:lstStyle>
            <a:lvl1pPr algn="l" rtl="0" eaLnBrk="0" fontAlgn="base" hangingPunct="0">
              <a:spcBef>
                <a:spcPct val="0"/>
              </a:spcBef>
              <a:spcAft>
                <a:spcPct val="0"/>
              </a:spcAft>
              <a:defRPr sz="4400">
                <a:solidFill>
                  <a:srgbClr val="23238F"/>
                </a:solidFill>
                <a:latin typeface="+mj-lt"/>
                <a:ea typeface="+mj-ea"/>
                <a:cs typeface="+mj-cs"/>
              </a:defRPr>
            </a:lvl1pPr>
            <a:lvl2pPr algn="l" rtl="0" eaLnBrk="0" fontAlgn="base" hangingPunct="0">
              <a:spcBef>
                <a:spcPct val="0"/>
              </a:spcBef>
              <a:spcAft>
                <a:spcPct val="0"/>
              </a:spcAft>
              <a:defRPr sz="4400">
                <a:solidFill>
                  <a:srgbClr val="23238F"/>
                </a:solidFill>
                <a:latin typeface="Arial" charset="0"/>
              </a:defRPr>
            </a:lvl2pPr>
            <a:lvl3pPr algn="l" rtl="0" eaLnBrk="0" fontAlgn="base" hangingPunct="0">
              <a:spcBef>
                <a:spcPct val="0"/>
              </a:spcBef>
              <a:spcAft>
                <a:spcPct val="0"/>
              </a:spcAft>
              <a:defRPr sz="4400">
                <a:solidFill>
                  <a:srgbClr val="23238F"/>
                </a:solidFill>
                <a:latin typeface="Arial" charset="0"/>
              </a:defRPr>
            </a:lvl3pPr>
            <a:lvl4pPr algn="l" rtl="0" eaLnBrk="0" fontAlgn="base" hangingPunct="0">
              <a:spcBef>
                <a:spcPct val="0"/>
              </a:spcBef>
              <a:spcAft>
                <a:spcPct val="0"/>
              </a:spcAft>
              <a:defRPr sz="4400">
                <a:solidFill>
                  <a:srgbClr val="23238F"/>
                </a:solidFill>
                <a:latin typeface="Arial" charset="0"/>
              </a:defRPr>
            </a:lvl4pPr>
            <a:lvl5pPr algn="l" rtl="0" eaLnBrk="0" fontAlgn="base" hangingPunct="0">
              <a:spcBef>
                <a:spcPct val="0"/>
              </a:spcBef>
              <a:spcAft>
                <a:spcPct val="0"/>
              </a:spcAft>
              <a:defRPr sz="4400">
                <a:solidFill>
                  <a:srgbClr val="23238F"/>
                </a:solidFill>
                <a:latin typeface="Arial" charset="0"/>
              </a:defRPr>
            </a:lvl5pPr>
            <a:lvl6pPr marL="457200" algn="l" rtl="0" fontAlgn="base">
              <a:spcBef>
                <a:spcPct val="0"/>
              </a:spcBef>
              <a:spcAft>
                <a:spcPct val="0"/>
              </a:spcAft>
              <a:defRPr sz="4400">
                <a:solidFill>
                  <a:srgbClr val="23238F"/>
                </a:solidFill>
                <a:latin typeface="Arial" charset="0"/>
              </a:defRPr>
            </a:lvl6pPr>
            <a:lvl7pPr marL="914400" algn="l" rtl="0" fontAlgn="base">
              <a:spcBef>
                <a:spcPct val="0"/>
              </a:spcBef>
              <a:spcAft>
                <a:spcPct val="0"/>
              </a:spcAft>
              <a:defRPr sz="4400">
                <a:solidFill>
                  <a:srgbClr val="23238F"/>
                </a:solidFill>
                <a:latin typeface="Arial" charset="0"/>
              </a:defRPr>
            </a:lvl7pPr>
            <a:lvl8pPr marL="1371600" algn="l" rtl="0" fontAlgn="base">
              <a:spcBef>
                <a:spcPct val="0"/>
              </a:spcBef>
              <a:spcAft>
                <a:spcPct val="0"/>
              </a:spcAft>
              <a:defRPr sz="4400">
                <a:solidFill>
                  <a:srgbClr val="23238F"/>
                </a:solidFill>
                <a:latin typeface="Arial" charset="0"/>
              </a:defRPr>
            </a:lvl8pPr>
            <a:lvl9pPr marL="1828800" algn="l" rtl="0" fontAlgn="base">
              <a:spcBef>
                <a:spcPct val="0"/>
              </a:spcBef>
              <a:spcAft>
                <a:spcPct val="0"/>
              </a:spcAft>
              <a:defRPr sz="4400">
                <a:solidFill>
                  <a:srgbClr val="23238F"/>
                </a:solidFill>
                <a:latin typeface="Arial" charset="0"/>
              </a:defRPr>
            </a:lvl9pPr>
          </a:lstStyle>
          <a:p>
            <a:r>
              <a:rPr lang="en-US" kern="0" dirty="0" smtClean="0">
                <a:solidFill>
                  <a:schemeClr val="bg1"/>
                </a:solidFill>
              </a:rPr>
              <a:t>Local RDM Requirements</a:t>
            </a:r>
          </a:p>
          <a:p>
            <a:endParaRPr lang="en-US" sz="3600" kern="0" dirty="0" smtClean="0">
              <a:solidFill>
                <a:schemeClr val="bg1"/>
              </a:solidFill>
            </a:endParaRPr>
          </a:p>
          <a:p>
            <a:endParaRPr lang="en-US" sz="3600" kern="0" dirty="0" smtClean="0">
              <a:solidFill>
                <a:schemeClr val="bg1"/>
              </a:solidFill>
            </a:endParaRPr>
          </a:p>
          <a:p>
            <a:endParaRPr lang="en-US" sz="3600" kern="0" dirty="0">
              <a:solidFill>
                <a:schemeClr val="bg1"/>
              </a:solidFill>
            </a:endParaRPr>
          </a:p>
          <a:p>
            <a:r>
              <a:rPr lang="en-US" kern="0" dirty="0" smtClean="0">
                <a:solidFill>
                  <a:schemeClr val="bg1"/>
                </a:solidFill>
              </a:rPr>
              <a:t/>
            </a:r>
            <a:br>
              <a:rPr lang="en-US" kern="0" dirty="0" smtClean="0">
                <a:solidFill>
                  <a:schemeClr val="bg1"/>
                </a:solidFill>
              </a:rPr>
            </a:br>
            <a:endParaRPr lang="en-US" kern="0" dirty="0">
              <a:solidFill>
                <a:schemeClr val="bg1"/>
              </a:solidFill>
            </a:endParaRPr>
          </a:p>
        </p:txBody>
      </p:sp>
      <p:sp>
        <p:nvSpPr>
          <p:cNvPr id="7" name="TextBox 6"/>
          <p:cNvSpPr txBox="1"/>
          <p:nvPr/>
        </p:nvSpPr>
        <p:spPr>
          <a:xfrm>
            <a:off x="2413528" y="6530606"/>
            <a:ext cx="6552728" cy="276999"/>
          </a:xfrm>
          <a:prstGeom prst="rect">
            <a:avLst/>
          </a:prstGeom>
          <a:noFill/>
        </p:spPr>
        <p:txBody>
          <a:bodyPr wrap="square" rtlCol="0">
            <a:spAutoFit/>
          </a:bodyPr>
          <a:lstStyle/>
          <a:p>
            <a:r>
              <a:rPr lang="en-US" sz="1200" i="1" dirty="0">
                <a:solidFill>
                  <a:schemeClr val="bg1"/>
                </a:solidFill>
                <a:latin typeface="Arial" panose="020B0604020202020204" pitchFamily="34" charset="0"/>
              </a:rPr>
              <a:t>http://blogs.lshtm.ac.uk/rdmss/files/2013/04/LSHTM-RDM-Web-Survey-Report.pdf</a:t>
            </a:r>
          </a:p>
        </p:txBody>
      </p:sp>
    </p:spTree>
    <p:extLst>
      <p:ext uri="{BB962C8B-B14F-4D97-AF65-F5344CB8AC3E}">
        <p14:creationId xmlns:p14="http://schemas.microsoft.com/office/powerpoint/2010/main" val="775349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6309320"/>
            <a:ext cx="6552728" cy="400110"/>
          </a:xfrm>
          <a:prstGeom prst="rect">
            <a:avLst/>
          </a:prstGeom>
          <a:noFill/>
        </p:spPr>
        <p:txBody>
          <a:bodyPr wrap="square" rtlCol="0">
            <a:spAutoFit/>
          </a:bodyPr>
          <a:lstStyle/>
          <a:p>
            <a:r>
              <a:rPr lang="en-US" sz="2000" i="1" dirty="0" smtClean="0">
                <a:solidFill>
                  <a:schemeClr val="bg1"/>
                </a:solidFill>
                <a:latin typeface="Arial" panose="020B0604020202020204" pitchFamily="34" charset="0"/>
              </a:rPr>
              <a:t>From: Gareth Knight, LSHTM Web Survey Report 2013</a:t>
            </a:r>
            <a:endParaRPr lang="en-US" sz="2000" i="1" dirty="0">
              <a:solidFill>
                <a:schemeClr val="bg1"/>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611560" y="188640"/>
            <a:ext cx="7920879" cy="6019473"/>
          </a:xfrm>
          <a:prstGeom prst="rect">
            <a:avLst/>
          </a:prstGeom>
        </p:spPr>
      </p:pic>
      <p:sp>
        <p:nvSpPr>
          <p:cNvPr id="5" name="Down Arrow 4"/>
          <p:cNvSpPr/>
          <p:nvPr/>
        </p:nvSpPr>
        <p:spPr>
          <a:xfrm rot="2290156">
            <a:off x="6381215" y="877411"/>
            <a:ext cx="445907" cy="158169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Down Arrow 5"/>
          <p:cNvSpPr/>
          <p:nvPr/>
        </p:nvSpPr>
        <p:spPr>
          <a:xfrm rot="2290156">
            <a:off x="2735740" y="121545"/>
            <a:ext cx="445907" cy="9697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44448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6309320"/>
            <a:ext cx="6552728" cy="400110"/>
          </a:xfrm>
          <a:prstGeom prst="rect">
            <a:avLst/>
          </a:prstGeom>
          <a:noFill/>
        </p:spPr>
        <p:txBody>
          <a:bodyPr wrap="square" rtlCol="0">
            <a:spAutoFit/>
          </a:bodyPr>
          <a:lstStyle/>
          <a:p>
            <a:r>
              <a:rPr lang="en-US" sz="2000" i="1" dirty="0" smtClean="0">
                <a:solidFill>
                  <a:schemeClr val="bg1"/>
                </a:solidFill>
                <a:latin typeface="Arial" panose="020B0604020202020204" pitchFamily="34" charset="0"/>
              </a:rPr>
              <a:t>From: Gareth Knight, LSHTM Web Survey Report 2013</a:t>
            </a:r>
            <a:endParaRPr lang="en-US" sz="2000" i="1" dirty="0">
              <a:solidFill>
                <a:schemeClr val="bg1"/>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755576" y="151372"/>
            <a:ext cx="7776864" cy="5900918"/>
          </a:xfrm>
          <a:prstGeom prst="rect">
            <a:avLst/>
          </a:prstGeom>
        </p:spPr>
      </p:pic>
    </p:spTree>
    <p:extLst>
      <p:ext uri="{BB962C8B-B14F-4D97-AF65-F5344CB8AC3E}">
        <p14:creationId xmlns:p14="http://schemas.microsoft.com/office/powerpoint/2010/main" val="2795874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411760" y="6309320"/>
            <a:ext cx="6552728" cy="400110"/>
          </a:xfrm>
          <a:prstGeom prst="rect">
            <a:avLst/>
          </a:prstGeom>
          <a:noFill/>
        </p:spPr>
        <p:txBody>
          <a:bodyPr wrap="square" rtlCol="0">
            <a:spAutoFit/>
          </a:bodyPr>
          <a:lstStyle/>
          <a:p>
            <a:r>
              <a:rPr lang="en-US" sz="2000" i="1" dirty="0" smtClean="0">
                <a:solidFill>
                  <a:schemeClr val="bg1"/>
                </a:solidFill>
                <a:latin typeface="Arial" panose="020B0604020202020204" pitchFamily="34" charset="0"/>
              </a:rPr>
              <a:t>From: Gareth Knight, LSHTM Web Survey Report 2013</a:t>
            </a:r>
            <a:endParaRPr lang="en-US" sz="2000" i="1" dirty="0">
              <a:solidFill>
                <a:schemeClr val="bg1"/>
              </a:solidFill>
              <a:latin typeface="Arial" panose="020B0604020202020204" pitchFamily="34"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57746"/>
            <a:ext cx="8064896" cy="6251574"/>
          </a:xfrm>
          <a:prstGeom prst="rect">
            <a:avLst/>
          </a:prstGeom>
        </p:spPr>
      </p:pic>
      <p:sp>
        <p:nvSpPr>
          <p:cNvPr id="5" name="Down Arrow 4"/>
          <p:cNvSpPr/>
          <p:nvPr/>
        </p:nvSpPr>
        <p:spPr>
          <a:xfrm rot="18995856">
            <a:off x="5693130" y="229973"/>
            <a:ext cx="445907" cy="13448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Down Arrow 5"/>
          <p:cNvSpPr/>
          <p:nvPr/>
        </p:nvSpPr>
        <p:spPr>
          <a:xfrm rot="18995856">
            <a:off x="3604899" y="1094069"/>
            <a:ext cx="445907" cy="13448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526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23528" y="2708920"/>
            <a:ext cx="8640960" cy="990600"/>
          </a:xfrm>
        </p:spPr>
        <p:txBody>
          <a:bodyPr/>
          <a:lstStyle/>
          <a:p>
            <a:r>
              <a:rPr lang="en-US" sz="3600" dirty="0" smtClean="0">
                <a:solidFill>
                  <a:schemeClr val="bg1"/>
                </a:solidFill>
              </a:rPr>
              <a:t>A new tool:</a:t>
            </a:r>
            <a:br>
              <a:rPr lang="en-US" sz="3600" dirty="0" smtClean="0">
                <a:solidFill>
                  <a:schemeClr val="bg1"/>
                </a:solidFill>
              </a:rPr>
            </a:br>
            <a:r>
              <a:rPr lang="en-US" sz="3600" dirty="0" smtClean="0">
                <a:solidFill>
                  <a:schemeClr val="bg1"/>
                </a:solidFill>
              </a:rPr>
              <a:t>Community Capability Model Framework</a:t>
            </a:r>
            <a:endParaRPr lang="en-US" sz="3600" dirty="0">
              <a:solidFill>
                <a:schemeClr val="bg1"/>
              </a:solidFill>
            </a:endParaRPr>
          </a:p>
        </p:txBody>
      </p:sp>
    </p:spTree>
    <p:extLst>
      <p:ext uri="{BB962C8B-B14F-4D97-AF65-F5344CB8AC3E}">
        <p14:creationId xmlns:p14="http://schemas.microsoft.com/office/powerpoint/2010/main" val="824664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6215" y="0"/>
            <a:ext cx="4085456" cy="990600"/>
          </a:xfrm>
        </p:spPr>
        <p:txBody>
          <a:bodyPr/>
          <a:lstStyle/>
          <a:p>
            <a:r>
              <a:rPr lang="en-US" sz="3600" dirty="0" smtClean="0">
                <a:solidFill>
                  <a:schemeClr val="bg1"/>
                </a:solidFill>
              </a:rPr>
              <a:t>CCM Framework</a:t>
            </a:r>
            <a:endParaRPr lang="en-US" sz="3600" dirty="0">
              <a:solidFill>
                <a:schemeClr val="bg1"/>
              </a:solidFill>
            </a:endParaRPr>
          </a:p>
        </p:txBody>
      </p:sp>
      <p:sp>
        <p:nvSpPr>
          <p:cNvPr id="3" name="Content Placeholder 2"/>
          <p:cNvSpPr>
            <a:spLocks noGrp="1"/>
          </p:cNvSpPr>
          <p:nvPr>
            <p:ph idx="1"/>
          </p:nvPr>
        </p:nvSpPr>
        <p:spPr>
          <a:xfrm>
            <a:off x="4388390" y="872750"/>
            <a:ext cx="4594817" cy="5400600"/>
          </a:xfrm>
        </p:spPr>
        <p:txBody>
          <a:bodyPr/>
          <a:lstStyle/>
          <a:p>
            <a:pPr>
              <a:buFont typeface="Wingdings" charset="2"/>
              <a:buChar char="Ø"/>
            </a:pPr>
            <a:r>
              <a:rPr lang="en-US" sz="2000" dirty="0">
                <a:solidFill>
                  <a:schemeClr val="bg1"/>
                </a:solidFill>
              </a:rPr>
              <a:t>The Community Capability </a:t>
            </a:r>
            <a:r>
              <a:rPr lang="en-US" sz="2000" dirty="0" smtClean="0">
                <a:solidFill>
                  <a:schemeClr val="bg1"/>
                </a:solidFill>
              </a:rPr>
              <a:t>Model Framework </a:t>
            </a:r>
            <a:r>
              <a:rPr lang="en-US" sz="2000" dirty="0">
                <a:solidFill>
                  <a:schemeClr val="bg1"/>
                </a:solidFill>
              </a:rPr>
              <a:t>(CCMF</a:t>
            </a:r>
            <a:r>
              <a:rPr lang="en-US" sz="2000" dirty="0" smtClean="0">
                <a:solidFill>
                  <a:schemeClr val="bg1"/>
                </a:solidFill>
              </a:rPr>
              <a:t>)  </a:t>
            </a:r>
          </a:p>
          <a:p>
            <a:pPr lvl="1">
              <a:buFont typeface="Lucida Grande"/>
              <a:buChar char="­"/>
            </a:pPr>
            <a:r>
              <a:rPr lang="en-US" sz="1600" dirty="0" smtClean="0">
                <a:solidFill>
                  <a:schemeClr val="bg1"/>
                </a:solidFill>
              </a:rPr>
              <a:t>Profiling current readiness or capability of a community</a:t>
            </a:r>
          </a:p>
          <a:p>
            <a:pPr lvl="1">
              <a:buFont typeface="Lucida Grande"/>
              <a:buChar char="­"/>
            </a:pPr>
            <a:r>
              <a:rPr lang="en-US" sz="1600" dirty="0" smtClean="0">
                <a:solidFill>
                  <a:schemeClr val="bg1"/>
                </a:solidFill>
              </a:rPr>
              <a:t>Indicating priority areas for change and investment</a:t>
            </a:r>
          </a:p>
          <a:p>
            <a:pPr lvl="1">
              <a:buFont typeface="Lucida Grande"/>
              <a:buChar char="­"/>
            </a:pPr>
            <a:r>
              <a:rPr lang="en-US" sz="1600" dirty="0" smtClean="0">
                <a:solidFill>
                  <a:schemeClr val="bg1"/>
                </a:solidFill>
              </a:rPr>
              <a:t>Developing roadmaps for achieving a target state of readiness</a:t>
            </a:r>
            <a:endParaRPr lang="en-US" sz="1600" dirty="0">
              <a:solidFill>
                <a:schemeClr val="bg1"/>
              </a:solidFill>
            </a:endParaRPr>
          </a:p>
          <a:p>
            <a:pPr marL="457200" lvl="1" indent="0">
              <a:buNone/>
            </a:pPr>
            <a:r>
              <a:rPr lang="en-US" sz="1600" dirty="0" smtClean="0">
                <a:solidFill>
                  <a:schemeClr val="bg1"/>
                </a:solidFill>
              </a:rPr>
              <a:t>                                    </a:t>
            </a:r>
            <a:endParaRPr lang="en-US" sz="1200" dirty="0" smtClean="0">
              <a:solidFill>
                <a:schemeClr val="bg1"/>
              </a:solidFill>
            </a:endParaRPr>
          </a:p>
          <a:p>
            <a:pPr indent="-285750">
              <a:buFont typeface="Wingdings" charset="2"/>
              <a:buChar char="Ø"/>
            </a:pPr>
            <a:r>
              <a:rPr lang="en-US" sz="2000" dirty="0">
                <a:solidFill>
                  <a:schemeClr val="bg1"/>
                </a:solidFill>
              </a:rPr>
              <a:t>Funded by Microsoft Research </a:t>
            </a:r>
            <a:r>
              <a:rPr lang="en-US" sz="2000" dirty="0" smtClean="0">
                <a:solidFill>
                  <a:schemeClr val="bg1"/>
                </a:solidFill>
              </a:rPr>
              <a:t>Outreach</a:t>
            </a:r>
          </a:p>
          <a:p>
            <a:pPr indent="-285750">
              <a:buFont typeface="Wingdings" charset="2"/>
              <a:buChar char="Ø"/>
            </a:pPr>
            <a:endParaRPr lang="en-US" sz="2000" dirty="0">
              <a:solidFill>
                <a:schemeClr val="bg1"/>
              </a:solidFill>
            </a:endParaRPr>
          </a:p>
          <a:p>
            <a:pPr indent="-285750">
              <a:buFont typeface="Wingdings" charset="2"/>
              <a:buChar char="Ø"/>
            </a:pPr>
            <a:r>
              <a:rPr lang="en-US" sz="2000" dirty="0" smtClean="0">
                <a:solidFill>
                  <a:schemeClr val="bg1"/>
                </a:solidFill>
              </a:rPr>
              <a:t>Developed through consultation: </a:t>
            </a:r>
          </a:p>
          <a:p>
            <a:pPr lvl="1">
              <a:buFont typeface="Wingdings" charset="2"/>
              <a:buChar char="Ø"/>
            </a:pPr>
            <a:r>
              <a:rPr lang="en-US" sz="1600" dirty="0">
                <a:solidFill>
                  <a:schemeClr val="bg1"/>
                </a:solidFill>
              </a:rPr>
              <a:t>Six international workshops</a:t>
            </a:r>
          </a:p>
          <a:p>
            <a:pPr lvl="1">
              <a:buFont typeface="Wingdings" charset="2"/>
              <a:buChar char="Ø"/>
            </a:pPr>
            <a:r>
              <a:rPr lang="en-US" sz="1600" dirty="0" smtClean="0">
                <a:solidFill>
                  <a:schemeClr val="bg1"/>
                </a:solidFill>
              </a:rPr>
              <a:t>Case </a:t>
            </a:r>
            <a:r>
              <a:rPr lang="en-US" sz="1600" dirty="0">
                <a:solidFill>
                  <a:schemeClr val="bg1"/>
                </a:solidFill>
              </a:rPr>
              <a:t>s</a:t>
            </a:r>
            <a:r>
              <a:rPr lang="en-US" sz="1600" dirty="0" smtClean="0">
                <a:solidFill>
                  <a:schemeClr val="bg1"/>
                </a:solidFill>
              </a:rPr>
              <a:t>tudies </a:t>
            </a:r>
          </a:p>
          <a:p>
            <a:pPr lvl="1">
              <a:buFont typeface="Wingdings" charset="2"/>
              <a:buChar char="Ø"/>
            </a:pPr>
            <a:r>
              <a:rPr lang="en-US" sz="1600" dirty="0" smtClean="0">
                <a:solidFill>
                  <a:schemeClr val="bg1"/>
                </a:solidFill>
              </a:rPr>
              <a:t>Research Data Alliance – Interest Group</a:t>
            </a:r>
            <a:endParaRPr lang="en-US" sz="1600" dirty="0">
              <a:solidFill>
                <a:schemeClr val="bg1"/>
              </a:solidFill>
            </a:endParaRPr>
          </a:p>
          <a:p>
            <a:pPr indent="-285750">
              <a:buFont typeface="Wingdings" charset="2"/>
              <a:buChar char="Ø"/>
            </a:pPr>
            <a:endParaRPr lang="en-US" sz="2000" dirty="0">
              <a:solidFill>
                <a:schemeClr val="bg1"/>
              </a:solidFill>
            </a:endParaRPr>
          </a:p>
          <a:p>
            <a:pPr marL="57150" indent="0">
              <a:buNone/>
            </a:pPr>
            <a:endParaRPr lang="en-US" sz="1600" dirty="0" smtClean="0">
              <a:solidFill>
                <a:schemeClr val="bg1"/>
              </a:solidFill>
            </a:endParaRPr>
          </a:p>
        </p:txBody>
      </p:sp>
      <p:pic>
        <p:nvPicPr>
          <p:cNvPr id="4" name="Picture 3" descr="ccmdir-whee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298" y="474779"/>
            <a:ext cx="4104456" cy="4104456"/>
          </a:xfrm>
          <a:prstGeom prst="rect">
            <a:avLst/>
          </a:prstGeom>
        </p:spPr>
      </p:pic>
      <p:sp>
        <p:nvSpPr>
          <p:cNvPr id="5" name="Rectangle 4"/>
          <p:cNvSpPr/>
          <p:nvPr/>
        </p:nvSpPr>
        <p:spPr>
          <a:xfrm>
            <a:off x="971600" y="5805264"/>
            <a:ext cx="2478564" cy="276999"/>
          </a:xfrm>
          <a:prstGeom prst="rect">
            <a:avLst/>
          </a:prstGeom>
        </p:spPr>
        <p:txBody>
          <a:bodyPr wrap="none">
            <a:spAutoFit/>
          </a:bodyPr>
          <a:lstStyle/>
          <a:p>
            <a:r>
              <a:rPr lang="en-US" sz="1200" smtClean="0"/>
              <a:t>communitymodel.sharepoint.com</a:t>
            </a:r>
            <a:endParaRPr lang="en-US" sz="1200" dirty="0"/>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963" y="4858303"/>
            <a:ext cx="1403648" cy="1979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stretch>
            <a:fillRect/>
          </a:stretch>
        </p:blipFill>
        <p:spPr>
          <a:xfrm>
            <a:off x="4796545" y="5848222"/>
            <a:ext cx="3999591" cy="749130"/>
          </a:xfrm>
          <a:prstGeom prst="rect">
            <a:avLst/>
          </a:prstGeom>
        </p:spPr>
      </p:pic>
      <p:pic>
        <p:nvPicPr>
          <p:cNvPr id="6" name="Picture 5"/>
          <p:cNvPicPr>
            <a:picLocks noChangeAspect="1"/>
          </p:cNvPicPr>
          <p:nvPr/>
        </p:nvPicPr>
        <p:blipFill>
          <a:blip r:embed="rId6"/>
          <a:stretch>
            <a:fillRect/>
          </a:stretch>
        </p:blipFill>
        <p:spPr>
          <a:xfrm>
            <a:off x="2321501" y="5589240"/>
            <a:ext cx="2329509" cy="1129151"/>
          </a:xfrm>
          <a:prstGeom prst="rect">
            <a:avLst/>
          </a:prstGeom>
        </p:spPr>
      </p:pic>
    </p:spTree>
    <p:extLst>
      <p:ext uri="{BB962C8B-B14F-4D97-AF65-F5344CB8AC3E}">
        <p14:creationId xmlns:p14="http://schemas.microsoft.com/office/powerpoint/2010/main" val="792497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51946"/>
            <a:ext cx="4283166" cy="5947184"/>
          </a:xfrm>
          <a:prstGeom prst="rect">
            <a:avLst/>
          </a:prstGeom>
        </p:spPr>
      </p:pic>
      <p:sp>
        <p:nvSpPr>
          <p:cNvPr id="3" name="Title 1"/>
          <p:cNvSpPr txBox="1">
            <a:spLocks/>
          </p:cNvSpPr>
          <p:nvPr/>
        </p:nvSpPr>
        <p:spPr>
          <a:xfrm>
            <a:off x="4528564" y="468877"/>
            <a:ext cx="4435923" cy="990600"/>
          </a:xfrm>
          <a:prstGeom prst="rect">
            <a:avLst/>
          </a:prstGeom>
        </p:spPr>
        <p:txBody>
          <a:bodyPr/>
          <a:lstStyle>
            <a:lvl1pPr algn="l" rtl="0" eaLnBrk="0" fontAlgn="base" hangingPunct="0">
              <a:spcBef>
                <a:spcPct val="0"/>
              </a:spcBef>
              <a:spcAft>
                <a:spcPct val="0"/>
              </a:spcAft>
              <a:defRPr sz="4400">
                <a:solidFill>
                  <a:srgbClr val="23238F"/>
                </a:solidFill>
                <a:latin typeface="+mj-lt"/>
                <a:ea typeface="+mj-ea"/>
                <a:cs typeface="+mj-cs"/>
              </a:defRPr>
            </a:lvl1pPr>
            <a:lvl2pPr algn="l" rtl="0" eaLnBrk="0" fontAlgn="base" hangingPunct="0">
              <a:spcBef>
                <a:spcPct val="0"/>
              </a:spcBef>
              <a:spcAft>
                <a:spcPct val="0"/>
              </a:spcAft>
              <a:defRPr sz="4400">
                <a:solidFill>
                  <a:srgbClr val="23238F"/>
                </a:solidFill>
                <a:latin typeface="Arial" charset="0"/>
              </a:defRPr>
            </a:lvl2pPr>
            <a:lvl3pPr algn="l" rtl="0" eaLnBrk="0" fontAlgn="base" hangingPunct="0">
              <a:spcBef>
                <a:spcPct val="0"/>
              </a:spcBef>
              <a:spcAft>
                <a:spcPct val="0"/>
              </a:spcAft>
              <a:defRPr sz="4400">
                <a:solidFill>
                  <a:srgbClr val="23238F"/>
                </a:solidFill>
                <a:latin typeface="Arial" charset="0"/>
              </a:defRPr>
            </a:lvl3pPr>
            <a:lvl4pPr algn="l" rtl="0" eaLnBrk="0" fontAlgn="base" hangingPunct="0">
              <a:spcBef>
                <a:spcPct val="0"/>
              </a:spcBef>
              <a:spcAft>
                <a:spcPct val="0"/>
              </a:spcAft>
              <a:defRPr sz="4400">
                <a:solidFill>
                  <a:srgbClr val="23238F"/>
                </a:solidFill>
                <a:latin typeface="Arial" charset="0"/>
              </a:defRPr>
            </a:lvl4pPr>
            <a:lvl5pPr algn="l" rtl="0" eaLnBrk="0" fontAlgn="base" hangingPunct="0">
              <a:spcBef>
                <a:spcPct val="0"/>
              </a:spcBef>
              <a:spcAft>
                <a:spcPct val="0"/>
              </a:spcAft>
              <a:defRPr sz="4400">
                <a:solidFill>
                  <a:srgbClr val="23238F"/>
                </a:solidFill>
                <a:latin typeface="Arial" charset="0"/>
              </a:defRPr>
            </a:lvl5pPr>
            <a:lvl6pPr marL="457200" algn="l" rtl="0" fontAlgn="base">
              <a:spcBef>
                <a:spcPct val="0"/>
              </a:spcBef>
              <a:spcAft>
                <a:spcPct val="0"/>
              </a:spcAft>
              <a:defRPr sz="4400">
                <a:solidFill>
                  <a:srgbClr val="23238F"/>
                </a:solidFill>
                <a:latin typeface="Arial" charset="0"/>
              </a:defRPr>
            </a:lvl6pPr>
            <a:lvl7pPr marL="914400" algn="l" rtl="0" fontAlgn="base">
              <a:spcBef>
                <a:spcPct val="0"/>
              </a:spcBef>
              <a:spcAft>
                <a:spcPct val="0"/>
              </a:spcAft>
              <a:defRPr sz="4400">
                <a:solidFill>
                  <a:srgbClr val="23238F"/>
                </a:solidFill>
                <a:latin typeface="Arial" charset="0"/>
              </a:defRPr>
            </a:lvl7pPr>
            <a:lvl8pPr marL="1371600" algn="l" rtl="0" fontAlgn="base">
              <a:spcBef>
                <a:spcPct val="0"/>
              </a:spcBef>
              <a:spcAft>
                <a:spcPct val="0"/>
              </a:spcAft>
              <a:defRPr sz="4400">
                <a:solidFill>
                  <a:srgbClr val="23238F"/>
                </a:solidFill>
                <a:latin typeface="Arial" charset="0"/>
              </a:defRPr>
            </a:lvl8pPr>
            <a:lvl9pPr marL="1828800" algn="l" rtl="0" fontAlgn="base">
              <a:spcBef>
                <a:spcPct val="0"/>
              </a:spcBef>
              <a:spcAft>
                <a:spcPct val="0"/>
              </a:spcAft>
              <a:defRPr sz="4400">
                <a:solidFill>
                  <a:srgbClr val="23238F"/>
                </a:solidFill>
                <a:latin typeface="Arial" charset="0"/>
              </a:defRPr>
            </a:lvl9pPr>
          </a:lstStyle>
          <a:p>
            <a:r>
              <a:rPr lang="en-GB" kern="0" dirty="0" smtClean="0">
                <a:solidFill>
                  <a:schemeClr val="bg1"/>
                </a:solidFill>
              </a:rPr>
              <a:t>Community Capability Model Framework </a:t>
            </a:r>
          </a:p>
          <a:p>
            <a:endParaRPr lang="en-GB" kern="0" dirty="0">
              <a:solidFill>
                <a:schemeClr val="bg1"/>
              </a:solidFill>
            </a:endParaRPr>
          </a:p>
          <a:p>
            <a:r>
              <a:rPr lang="en-GB" kern="0" dirty="0" smtClean="0">
                <a:solidFill>
                  <a:schemeClr val="bg1"/>
                </a:solidFill>
              </a:rPr>
              <a:t>White Paper</a:t>
            </a:r>
          </a:p>
          <a:p>
            <a:endParaRPr lang="en-GB" kern="0" dirty="0">
              <a:solidFill>
                <a:schemeClr val="bg1"/>
              </a:solidFill>
            </a:endParaRPr>
          </a:p>
          <a:p>
            <a:r>
              <a:rPr lang="en-GB" kern="0" dirty="0" smtClean="0">
                <a:solidFill>
                  <a:schemeClr val="bg1"/>
                </a:solidFill>
              </a:rPr>
              <a:t>April 2012</a:t>
            </a:r>
          </a:p>
          <a:p>
            <a:endParaRPr lang="en-GB" kern="0" dirty="0">
              <a:solidFill>
                <a:schemeClr val="bg1"/>
              </a:solidFill>
            </a:endParaRPr>
          </a:p>
          <a:p>
            <a:r>
              <a:rPr lang="en-US" sz="3200" i="1" kern="0" dirty="0">
                <a:solidFill>
                  <a:schemeClr val="bg1"/>
                </a:solidFill>
              </a:rPr>
              <a:t>http://communitymodel.sharepoint.com/</a:t>
            </a:r>
          </a:p>
          <a:p>
            <a:endParaRPr lang="en-GB" kern="0" dirty="0">
              <a:solidFill>
                <a:schemeClr val="bg1"/>
              </a:solidFill>
            </a:endParaRPr>
          </a:p>
        </p:txBody>
      </p:sp>
    </p:spTree>
    <p:extLst>
      <p:ext uri="{BB962C8B-B14F-4D97-AF65-F5344CB8AC3E}">
        <p14:creationId xmlns:p14="http://schemas.microsoft.com/office/powerpoint/2010/main" val="1584107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9792" y="332656"/>
            <a:ext cx="3818152" cy="990600"/>
          </a:xfrm>
        </p:spPr>
        <p:txBody>
          <a:bodyPr/>
          <a:lstStyle/>
          <a:p>
            <a:r>
              <a:rPr lang="en-US" sz="3600" dirty="0" smtClean="0">
                <a:solidFill>
                  <a:schemeClr val="bg1"/>
                </a:solidFill>
              </a:rPr>
              <a:t>CCM Framework</a:t>
            </a:r>
            <a:endParaRPr lang="en-US" sz="3600" dirty="0">
              <a:solidFill>
                <a:schemeClr val="bg1"/>
              </a:solidFill>
            </a:endParaRPr>
          </a:p>
        </p:txBody>
      </p:sp>
      <p:sp>
        <p:nvSpPr>
          <p:cNvPr id="3" name="Content Placeholder 2"/>
          <p:cNvSpPr>
            <a:spLocks noGrp="1"/>
          </p:cNvSpPr>
          <p:nvPr>
            <p:ph idx="1"/>
          </p:nvPr>
        </p:nvSpPr>
        <p:spPr>
          <a:xfrm>
            <a:off x="4716016" y="548680"/>
            <a:ext cx="4176464" cy="5400600"/>
          </a:xfrm>
        </p:spPr>
        <p:txBody>
          <a:bodyPr/>
          <a:lstStyle/>
          <a:p>
            <a:pPr indent="-285750">
              <a:buFont typeface="Wingdings" charset="2"/>
              <a:buChar char="Ø"/>
            </a:pPr>
            <a:r>
              <a:rPr lang="en-GB" sz="2000" dirty="0" smtClean="0">
                <a:solidFill>
                  <a:schemeClr val="bg1"/>
                </a:solidFill>
              </a:rPr>
              <a:t>Categorised </a:t>
            </a:r>
            <a:r>
              <a:rPr lang="en-GB" sz="2000" dirty="0">
                <a:solidFill>
                  <a:schemeClr val="bg1"/>
                </a:solidFill>
              </a:rPr>
              <a:t>into </a:t>
            </a:r>
            <a:r>
              <a:rPr lang="en-GB" sz="2000" dirty="0" smtClean="0">
                <a:solidFill>
                  <a:schemeClr val="bg1"/>
                </a:solidFill>
              </a:rPr>
              <a:t>Environmental, Human </a:t>
            </a:r>
            <a:r>
              <a:rPr lang="en-GB" sz="2000" dirty="0">
                <a:solidFill>
                  <a:schemeClr val="bg1"/>
                </a:solidFill>
              </a:rPr>
              <a:t>and Technical elements with </a:t>
            </a:r>
            <a:r>
              <a:rPr lang="en-GB" sz="2000" dirty="0" smtClean="0">
                <a:solidFill>
                  <a:schemeClr val="bg1"/>
                </a:solidFill>
              </a:rPr>
              <a:t>eight </a:t>
            </a:r>
            <a:r>
              <a:rPr lang="en-GB" sz="2000" i="1" dirty="0" smtClean="0">
                <a:solidFill>
                  <a:schemeClr val="bg1"/>
                </a:solidFill>
              </a:rPr>
              <a:t>capability </a:t>
            </a:r>
            <a:r>
              <a:rPr lang="en-GB" sz="2000" i="1" dirty="0">
                <a:solidFill>
                  <a:schemeClr val="bg1"/>
                </a:solidFill>
              </a:rPr>
              <a:t>factors</a:t>
            </a:r>
            <a:r>
              <a:rPr lang="en-GB" sz="2000" dirty="0" smtClean="0">
                <a:solidFill>
                  <a:schemeClr val="bg1"/>
                </a:solidFill>
              </a:rPr>
              <a:t>:</a:t>
            </a:r>
          </a:p>
          <a:p>
            <a:pPr indent="-285750">
              <a:buFont typeface="Wingdings" charset="2"/>
              <a:buChar char="Ø"/>
            </a:pPr>
            <a:endParaRPr lang="en-GB" sz="2000" dirty="0">
              <a:solidFill>
                <a:schemeClr val="bg1"/>
              </a:solidFill>
            </a:endParaRPr>
          </a:p>
          <a:p>
            <a:pPr>
              <a:buFont typeface="+mj-lt"/>
              <a:buAutoNum type="arabicPeriod"/>
            </a:pPr>
            <a:r>
              <a:rPr lang="en-GB" sz="1600" dirty="0">
                <a:solidFill>
                  <a:schemeClr val="bg1"/>
                </a:solidFill>
              </a:rPr>
              <a:t> </a:t>
            </a:r>
            <a:r>
              <a:rPr lang="en-GB" sz="1600" dirty="0" smtClean="0">
                <a:solidFill>
                  <a:schemeClr val="bg1"/>
                </a:solidFill>
              </a:rPr>
              <a:t>  </a:t>
            </a:r>
            <a:r>
              <a:rPr lang="en-GB" sz="2000" dirty="0" smtClean="0">
                <a:solidFill>
                  <a:schemeClr val="bg1"/>
                </a:solidFill>
              </a:rPr>
              <a:t>Collaboration</a:t>
            </a:r>
          </a:p>
          <a:p>
            <a:pPr>
              <a:buFont typeface="+mj-lt"/>
              <a:buAutoNum type="arabicPeriod"/>
            </a:pPr>
            <a:r>
              <a:rPr lang="en-GB" sz="2000" dirty="0" smtClean="0">
                <a:solidFill>
                  <a:schemeClr val="bg1"/>
                </a:solidFill>
              </a:rPr>
              <a:t>  Skills </a:t>
            </a:r>
            <a:r>
              <a:rPr lang="en-GB" sz="2000" dirty="0">
                <a:solidFill>
                  <a:schemeClr val="bg1"/>
                </a:solidFill>
              </a:rPr>
              <a:t>&amp; </a:t>
            </a:r>
            <a:r>
              <a:rPr lang="en-GB" sz="2000" dirty="0" smtClean="0">
                <a:solidFill>
                  <a:schemeClr val="bg1"/>
                </a:solidFill>
              </a:rPr>
              <a:t>Training</a:t>
            </a:r>
          </a:p>
          <a:p>
            <a:pPr>
              <a:buFont typeface="+mj-lt"/>
              <a:buAutoNum type="arabicPeriod"/>
            </a:pPr>
            <a:r>
              <a:rPr lang="en-GB" sz="2000" dirty="0" smtClean="0">
                <a:solidFill>
                  <a:schemeClr val="bg1"/>
                </a:solidFill>
              </a:rPr>
              <a:t>  Openness</a:t>
            </a:r>
            <a:r>
              <a:rPr lang="en-GB" sz="2000" dirty="0">
                <a:solidFill>
                  <a:schemeClr val="bg1"/>
                </a:solidFill>
              </a:rPr>
              <a:t>	</a:t>
            </a:r>
            <a:r>
              <a:rPr lang="en-GB" sz="2000" dirty="0" smtClean="0">
                <a:solidFill>
                  <a:schemeClr val="bg1"/>
                </a:solidFill>
              </a:rPr>
              <a:t>  </a:t>
            </a:r>
          </a:p>
          <a:p>
            <a:pPr marL="457200" indent="-457200">
              <a:buFont typeface="+mj-lt"/>
              <a:buAutoNum type="arabicPeriod"/>
            </a:pPr>
            <a:r>
              <a:rPr lang="en-GB" sz="2000" dirty="0">
                <a:solidFill>
                  <a:schemeClr val="bg1"/>
                </a:solidFill>
              </a:rPr>
              <a:t>Technical Infrastructure</a:t>
            </a:r>
          </a:p>
          <a:p>
            <a:pPr marL="457200" indent="-457200">
              <a:buFont typeface="+mj-lt"/>
              <a:buAutoNum type="arabicPeriod"/>
            </a:pPr>
            <a:r>
              <a:rPr lang="en-GB" sz="2000" dirty="0" smtClean="0">
                <a:solidFill>
                  <a:schemeClr val="bg1"/>
                </a:solidFill>
              </a:rPr>
              <a:t> </a:t>
            </a:r>
            <a:r>
              <a:rPr lang="en-GB" sz="2000" dirty="0">
                <a:solidFill>
                  <a:schemeClr val="bg1"/>
                </a:solidFill>
              </a:rPr>
              <a:t>Common Practices</a:t>
            </a:r>
          </a:p>
          <a:p>
            <a:pPr marL="457200" indent="-457200">
              <a:buFont typeface="+mj-lt"/>
              <a:buAutoNum type="arabicPeriod"/>
            </a:pPr>
            <a:r>
              <a:rPr lang="en-GB" sz="2000" dirty="0" smtClean="0">
                <a:solidFill>
                  <a:schemeClr val="bg1"/>
                </a:solidFill>
              </a:rPr>
              <a:t> </a:t>
            </a:r>
            <a:r>
              <a:rPr lang="en-GB" sz="2000" dirty="0">
                <a:solidFill>
                  <a:schemeClr val="bg1"/>
                </a:solidFill>
              </a:rPr>
              <a:t>Economic &amp; Business</a:t>
            </a:r>
          </a:p>
          <a:p>
            <a:pPr marL="457200" indent="-457200">
              <a:buFont typeface="+mj-lt"/>
              <a:buAutoNum type="arabicPeriod"/>
            </a:pPr>
            <a:r>
              <a:rPr lang="en-GB" sz="2000" dirty="0" smtClean="0">
                <a:solidFill>
                  <a:schemeClr val="bg1"/>
                </a:solidFill>
              </a:rPr>
              <a:t>Legal, Ethical </a:t>
            </a:r>
            <a:r>
              <a:rPr lang="en-GB" sz="2000" dirty="0">
                <a:solidFill>
                  <a:schemeClr val="bg1"/>
                </a:solidFill>
              </a:rPr>
              <a:t>&amp; </a:t>
            </a:r>
            <a:r>
              <a:rPr lang="en-GB" sz="2000" dirty="0" smtClean="0">
                <a:solidFill>
                  <a:schemeClr val="bg1"/>
                </a:solidFill>
              </a:rPr>
              <a:t>Commercial</a:t>
            </a:r>
            <a:endParaRPr lang="en-GB" sz="2000" dirty="0">
              <a:solidFill>
                <a:schemeClr val="bg1"/>
              </a:solidFill>
            </a:endParaRPr>
          </a:p>
          <a:p>
            <a:pPr marL="457200" indent="-457200">
              <a:buFont typeface="+mj-lt"/>
              <a:buAutoNum type="arabicPeriod"/>
            </a:pPr>
            <a:r>
              <a:rPr lang="en-GB" sz="2000" dirty="0" smtClean="0">
                <a:solidFill>
                  <a:schemeClr val="bg1"/>
                </a:solidFill>
              </a:rPr>
              <a:t>Research Culture</a:t>
            </a:r>
            <a:r>
              <a:rPr lang="en-GB" sz="2000" dirty="0">
                <a:solidFill>
                  <a:schemeClr val="bg1"/>
                </a:solidFill>
              </a:rPr>
              <a:t>	</a:t>
            </a:r>
            <a:r>
              <a:rPr lang="en-GB" sz="2000" dirty="0" smtClean="0">
                <a:solidFill>
                  <a:schemeClr val="bg1"/>
                </a:solidFill>
              </a:rPr>
              <a:t>   </a:t>
            </a:r>
          </a:p>
          <a:p>
            <a:pPr indent="-285750">
              <a:buFont typeface="Wingdings" charset="2"/>
              <a:buChar char="Ø"/>
            </a:pPr>
            <a:endParaRPr lang="en-GB" sz="2000" dirty="0" smtClean="0">
              <a:solidFill>
                <a:schemeClr val="bg1"/>
              </a:solidFill>
            </a:endParaRPr>
          </a:p>
          <a:p>
            <a:pPr indent="-285750">
              <a:buFont typeface="Wingdings" charset="2"/>
              <a:buChar char="Ø"/>
            </a:pPr>
            <a:r>
              <a:rPr lang="en-GB" sz="2000" dirty="0" smtClean="0">
                <a:solidFill>
                  <a:schemeClr val="bg1"/>
                </a:solidFill>
              </a:rPr>
              <a:t>Each </a:t>
            </a:r>
            <a:r>
              <a:rPr lang="en-GB" sz="2000" dirty="0">
                <a:solidFill>
                  <a:schemeClr val="bg1"/>
                </a:solidFill>
              </a:rPr>
              <a:t>factor has </a:t>
            </a:r>
            <a:r>
              <a:rPr lang="en-GB" sz="2000" i="1" dirty="0">
                <a:solidFill>
                  <a:schemeClr val="bg1"/>
                </a:solidFill>
              </a:rPr>
              <a:t>characteristics </a:t>
            </a:r>
            <a:r>
              <a:rPr lang="en-GB" sz="2000" dirty="0">
                <a:solidFill>
                  <a:schemeClr val="bg1"/>
                </a:solidFill>
              </a:rPr>
              <a:t>associated with it</a:t>
            </a:r>
          </a:p>
          <a:p>
            <a:pPr marL="57150" indent="0">
              <a:buNone/>
            </a:pPr>
            <a:endParaRPr lang="en-US" sz="1400" dirty="0" smtClean="0"/>
          </a:p>
        </p:txBody>
      </p:sp>
      <p:pic>
        <p:nvPicPr>
          <p:cNvPr id="4" name="Picture 3" descr="ccmdir-whee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0" y="1628800"/>
            <a:ext cx="4104456" cy="4104456"/>
          </a:xfrm>
          <a:prstGeom prst="rect">
            <a:avLst/>
          </a:prstGeom>
        </p:spPr>
      </p:pic>
      <p:sp>
        <p:nvSpPr>
          <p:cNvPr id="5" name="Rectangle 4"/>
          <p:cNvSpPr/>
          <p:nvPr/>
        </p:nvSpPr>
        <p:spPr>
          <a:xfrm>
            <a:off x="971600" y="5805264"/>
            <a:ext cx="2478564" cy="276999"/>
          </a:xfrm>
          <a:prstGeom prst="rect">
            <a:avLst/>
          </a:prstGeom>
        </p:spPr>
        <p:txBody>
          <a:bodyPr wrap="none">
            <a:spAutoFit/>
          </a:bodyPr>
          <a:lstStyle/>
          <a:p>
            <a:r>
              <a:rPr lang="en-US" sz="1200" smtClean="0"/>
              <a:t>communitymodel.sharepoint.com</a:t>
            </a:r>
            <a:endParaRPr lang="en-US" sz="1200" dirty="0"/>
          </a:p>
        </p:txBody>
      </p:sp>
    </p:spTree>
    <p:extLst>
      <p:ext uri="{BB962C8B-B14F-4D97-AF65-F5344CB8AC3E}">
        <p14:creationId xmlns:p14="http://schemas.microsoft.com/office/powerpoint/2010/main" val="1021653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6835" y="62136"/>
            <a:ext cx="7848872" cy="990600"/>
          </a:xfrm>
        </p:spPr>
        <p:txBody>
          <a:bodyPr/>
          <a:lstStyle/>
          <a:p>
            <a:r>
              <a:rPr lang="en-US" sz="3600" dirty="0" smtClean="0">
                <a:solidFill>
                  <a:schemeClr val="bg1"/>
                </a:solidFill>
              </a:rPr>
              <a:t>CCMF Capability Profile Template</a:t>
            </a:r>
            <a:endParaRPr lang="en-US" sz="3600" dirty="0">
              <a:solidFill>
                <a:schemeClr val="bg1"/>
              </a:solidFill>
            </a:endParaRPr>
          </a:p>
        </p:txBody>
      </p:sp>
      <p:sp>
        <p:nvSpPr>
          <p:cNvPr id="3" name="Content Placeholder 2"/>
          <p:cNvSpPr>
            <a:spLocks noGrp="1"/>
          </p:cNvSpPr>
          <p:nvPr>
            <p:ph idx="1"/>
          </p:nvPr>
        </p:nvSpPr>
        <p:spPr>
          <a:xfrm>
            <a:off x="546835" y="960475"/>
            <a:ext cx="7272808" cy="1656184"/>
          </a:xfrm>
        </p:spPr>
        <p:txBody>
          <a:bodyPr/>
          <a:lstStyle/>
          <a:p>
            <a:pPr>
              <a:buFont typeface="Wingdings" charset="2"/>
              <a:buChar char="Ø"/>
            </a:pPr>
            <a:r>
              <a:rPr lang="en-US" sz="1800" dirty="0" smtClean="0">
                <a:solidFill>
                  <a:schemeClr val="bg1"/>
                </a:solidFill>
              </a:rPr>
              <a:t>Implemented as an MS Excel spreadsheet</a:t>
            </a:r>
          </a:p>
          <a:p>
            <a:pPr>
              <a:buFont typeface="Wingdings" charset="2"/>
              <a:buChar char="Ø"/>
            </a:pPr>
            <a:r>
              <a:rPr lang="en-US" sz="1800" dirty="0" smtClean="0">
                <a:solidFill>
                  <a:schemeClr val="bg1"/>
                </a:solidFill>
              </a:rPr>
              <a:t>Separate worksheets for each of the eight CCMF factors</a:t>
            </a:r>
          </a:p>
          <a:p>
            <a:pPr>
              <a:buFont typeface="Wingdings" charset="2"/>
              <a:buChar char="Ø"/>
            </a:pPr>
            <a:r>
              <a:rPr lang="en-US" sz="1800" dirty="0">
                <a:solidFill>
                  <a:schemeClr val="bg1"/>
                </a:solidFill>
              </a:rPr>
              <a:t>A scorecard tool </a:t>
            </a:r>
            <a:r>
              <a:rPr lang="en-US" sz="1800" dirty="0" smtClean="0">
                <a:solidFill>
                  <a:schemeClr val="bg1"/>
                </a:solidFill>
              </a:rPr>
              <a:t>(5 levels or </a:t>
            </a:r>
            <a:r>
              <a:rPr lang="en-US" sz="1800" i="1" dirty="0" smtClean="0">
                <a:solidFill>
                  <a:schemeClr val="bg1"/>
                </a:solidFill>
              </a:rPr>
              <a:t>dimensions</a:t>
            </a:r>
            <a:r>
              <a:rPr lang="en-US" sz="1800" dirty="0" smtClean="0">
                <a:solidFill>
                  <a:schemeClr val="bg1"/>
                </a:solidFill>
              </a:rPr>
              <a:t> for each </a:t>
            </a:r>
            <a:r>
              <a:rPr lang="en-US" sz="1800" i="1" dirty="0" smtClean="0">
                <a:solidFill>
                  <a:schemeClr val="bg1"/>
                </a:solidFill>
              </a:rPr>
              <a:t>characteristic</a:t>
            </a:r>
            <a:r>
              <a:rPr lang="en-US" sz="1800" dirty="0" smtClean="0">
                <a:solidFill>
                  <a:schemeClr val="bg1"/>
                </a:solidFill>
              </a:rPr>
              <a:t> within each </a:t>
            </a:r>
            <a:r>
              <a:rPr lang="en-US" sz="1800" i="1" dirty="0" smtClean="0">
                <a:solidFill>
                  <a:schemeClr val="bg1"/>
                </a:solidFill>
              </a:rPr>
              <a:t>capability factor</a:t>
            </a:r>
            <a:r>
              <a:rPr lang="en-US" sz="1800" dirty="0" smtClean="0">
                <a:solidFill>
                  <a:schemeClr val="bg1"/>
                </a:solidFill>
              </a:rPr>
              <a:t>)</a:t>
            </a:r>
          </a:p>
          <a:p>
            <a:pPr>
              <a:buFont typeface="Wingdings" charset="2"/>
              <a:buChar char="Ø"/>
            </a:pPr>
            <a:r>
              <a:rPr lang="en-US" sz="1800" dirty="0">
                <a:solidFill>
                  <a:schemeClr val="bg1"/>
                </a:solidFill>
              </a:rPr>
              <a:t>Download from </a:t>
            </a:r>
            <a:r>
              <a:rPr lang="en-US" sz="1800" i="1" dirty="0">
                <a:solidFill>
                  <a:schemeClr val="bg1"/>
                </a:solidFill>
              </a:rPr>
              <a:t>http://</a:t>
            </a:r>
            <a:r>
              <a:rPr lang="en-US" sz="1800" i="1" dirty="0" smtClean="0">
                <a:solidFill>
                  <a:schemeClr val="bg1"/>
                </a:solidFill>
              </a:rPr>
              <a:t>communitymodel.sharepoint.com/</a:t>
            </a:r>
            <a:endParaRPr lang="en-US" sz="1800" i="1" dirty="0">
              <a:solidFill>
                <a:schemeClr val="bg1"/>
              </a:solidFill>
            </a:endParaRPr>
          </a:p>
        </p:txBody>
      </p:sp>
      <p:pic>
        <p:nvPicPr>
          <p:cNvPr id="6" name="Picture 5" descr="collab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7584" y="2564904"/>
            <a:ext cx="7922513" cy="4391036"/>
          </a:xfrm>
          <a:prstGeom prst="rect">
            <a:avLst/>
          </a:prstGeom>
        </p:spPr>
      </p:pic>
    </p:spTree>
    <p:extLst>
      <p:ext uri="{BB962C8B-B14F-4D97-AF65-F5344CB8AC3E}">
        <p14:creationId xmlns:p14="http://schemas.microsoft.com/office/powerpoint/2010/main" val="708351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6314" y="116632"/>
            <a:ext cx="8371369" cy="990600"/>
          </a:xfrm>
        </p:spPr>
        <p:txBody>
          <a:bodyPr/>
          <a:lstStyle/>
          <a:p>
            <a:r>
              <a:rPr lang="en-GB" dirty="0" smtClean="0">
                <a:solidFill>
                  <a:schemeClr val="bg1"/>
                </a:solidFill>
              </a:rPr>
              <a:t>Research data at </a:t>
            </a:r>
            <a:r>
              <a:rPr lang="en-GB" i="1" u="sng" dirty="0" smtClean="0">
                <a:solidFill>
                  <a:schemeClr val="bg1"/>
                </a:solidFill>
              </a:rPr>
              <a:t>your</a:t>
            </a:r>
            <a:r>
              <a:rPr lang="en-GB" dirty="0" smtClean="0">
                <a:solidFill>
                  <a:schemeClr val="bg1"/>
                </a:solidFill>
              </a:rPr>
              <a:t> University</a:t>
            </a:r>
            <a:endParaRPr lang="en-GB" dirty="0">
              <a:solidFill>
                <a:schemeClr val="bg1"/>
              </a:solidFill>
            </a:endParaRPr>
          </a:p>
        </p:txBody>
      </p:sp>
      <p:sp>
        <p:nvSpPr>
          <p:cNvPr id="3" name="Content Placeholder 2"/>
          <p:cNvSpPr>
            <a:spLocks noGrp="1"/>
          </p:cNvSpPr>
          <p:nvPr>
            <p:ph idx="1"/>
          </p:nvPr>
        </p:nvSpPr>
        <p:spPr>
          <a:xfrm>
            <a:off x="0" y="1251248"/>
            <a:ext cx="9143999" cy="3962400"/>
          </a:xfrm>
        </p:spPr>
        <p:txBody>
          <a:bodyPr/>
          <a:lstStyle/>
          <a:p>
            <a:r>
              <a:rPr lang="en-US" dirty="0" smtClean="0">
                <a:solidFill>
                  <a:schemeClr val="bg1"/>
                </a:solidFill>
              </a:rPr>
              <a:t>Laboratory and experimental data?</a:t>
            </a:r>
          </a:p>
          <a:p>
            <a:r>
              <a:rPr lang="en-US" dirty="0" smtClean="0">
                <a:solidFill>
                  <a:schemeClr val="bg1"/>
                </a:solidFill>
              </a:rPr>
              <a:t>Any regional or national data </a:t>
            </a:r>
            <a:r>
              <a:rPr lang="en-US" dirty="0" err="1" smtClean="0">
                <a:solidFill>
                  <a:schemeClr val="bg1"/>
                </a:solidFill>
              </a:rPr>
              <a:t>centres</a:t>
            </a:r>
            <a:r>
              <a:rPr lang="en-US" dirty="0" smtClean="0">
                <a:solidFill>
                  <a:schemeClr val="bg1"/>
                </a:solidFill>
              </a:rPr>
              <a:t>?</a:t>
            </a:r>
          </a:p>
          <a:p>
            <a:r>
              <a:rPr lang="en-US" dirty="0" smtClean="0">
                <a:solidFill>
                  <a:schemeClr val="bg1"/>
                </a:solidFill>
              </a:rPr>
              <a:t>Pittsburgh: Health &amp; medicine focus </a:t>
            </a:r>
          </a:p>
          <a:p>
            <a:r>
              <a:rPr lang="en-US" dirty="0">
                <a:solidFill>
                  <a:schemeClr val="bg1"/>
                </a:solidFill>
              </a:rPr>
              <a:t>Carnegie </a:t>
            </a:r>
            <a:r>
              <a:rPr lang="en-US" dirty="0" smtClean="0">
                <a:solidFill>
                  <a:schemeClr val="bg1"/>
                </a:solidFill>
              </a:rPr>
              <a:t>Mellon: Science &amp; engineering focus </a:t>
            </a:r>
          </a:p>
          <a:p>
            <a:r>
              <a:rPr lang="en-US" dirty="0">
                <a:solidFill>
                  <a:schemeClr val="bg1"/>
                </a:solidFill>
              </a:rPr>
              <a:t>Data diversity, volume, types, status </a:t>
            </a:r>
            <a:r>
              <a:rPr lang="en-US" dirty="0" smtClean="0">
                <a:solidFill>
                  <a:schemeClr val="bg1"/>
                </a:solidFill>
              </a:rPr>
              <a:t>etc</a:t>
            </a:r>
            <a:r>
              <a:rPr lang="en-US" dirty="0">
                <a:solidFill>
                  <a:schemeClr val="bg1"/>
                </a:solidFill>
              </a:rPr>
              <a:t>.</a:t>
            </a:r>
          </a:p>
          <a:p>
            <a:r>
              <a:rPr lang="en-US" dirty="0" smtClean="0">
                <a:solidFill>
                  <a:schemeClr val="bg1"/>
                </a:solidFill>
              </a:rPr>
              <a:t>Sensitive data? Security issues? Storage?</a:t>
            </a:r>
          </a:p>
          <a:p>
            <a:r>
              <a:rPr lang="en-US" dirty="0" smtClean="0">
                <a:solidFill>
                  <a:schemeClr val="bg1"/>
                </a:solidFill>
              </a:rPr>
              <a:t>Departments, groups, labs, projects, individuals</a:t>
            </a:r>
          </a:p>
          <a:p>
            <a:r>
              <a:rPr lang="en-US" dirty="0" smtClean="0">
                <a:solidFill>
                  <a:schemeClr val="bg1"/>
                </a:solidFill>
              </a:rPr>
              <a:t>Readiness, maturity, capability, state-of-the-nation, risks, actions….</a:t>
            </a:r>
            <a:endParaRPr lang="en-US" dirty="0">
              <a:solidFill>
                <a:schemeClr val="bg1"/>
              </a:solidFill>
            </a:endParaRPr>
          </a:p>
        </p:txBody>
      </p:sp>
    </p:spTree>
    <p:extLst>
      <p:ext uri="{BB962C8B-B14F-4D97-AF65-F5344CB8AC3E}">
        <p14:creationId xmlns:p14="http://schemas.microsoft.com/office/powerpoint/2010/main" val="93403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3083" y="188640"/>
            <a:ext cx="8640960" cy="990600"/>
          </a:xfrm>
        </p:spPr>
        <p:txBody>
          <a:bodyPr/>
          <a:lstStyle/>
          <a:p>
            <a:r>
              <a:rPr lang="en-US" sz="3600" dirty="0" smtClean="0">
                <a:solidFill>
                  <a:schemeClr val="bg1"/>
                </a:solidFill>
              </a:rPr>
              <a:t>Administrative – About you and your data</a:t>
            </a:r>
            <a:endParaRPr lang="en-US" sz="3600" dirty="0">
              <a:solidFill>
                <a:schemeClr val="bg1"/>
              </a:solidFill>
            </a:endParaRPr>
          </a:p>
        </p:txBody>
      </p:sp>
      <p:pic>
        <p:nvPicPr>
          <p:cNvPr id="5" name="Picture 4" descr="admi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536" y="1048312"/>
            <a:ext cx="9732198" cy="596393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34296" y="1027336"/>
            <a:ext cx="3609704" cy="5667234"/>
          </a:xfrm>
          <a:prstGeom prst="rect">
            <a:avLst/>
          </a:prstGeom>
        </p:spPr>
      </p:pic>
    </p:spTree>
    <p:extLst>
      <p:ext uri="{BB962C8B-B14F-4D97-AF65-F5344CB8AC3E}">
        <p14:creationId xmlns:p14="http://schemas.microsoft.com/office/powerpoint/2010/main" val="3549193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7784" y="4128"/>
            <a:ext cx="4229472" cy="990600"/>
          </a:xfrm>
        </p:spPr>
        <p:txBody>
          <a:bodyPr/>
          <a:lstStyle/>
          <a:p>
            <a:r>
              <a:rPr lang="en-US" sz="3600" dirty="0" smtClean="0">
                <a:solidFill>
                  <a:schemeClr val="bg1"/>
                </a:solidFill>
              </a:rPr>
              <a:t>Skills &amp; Training</a:t>
            </a:r>
            <a:endParaRPr lang="en-US" sz="3600"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889834"/>
            <a:ext cx="8568952" cy="5874067"/>
          </a:xfrm>
          <a:prstGeom prst="rect">
            <a:avLst/>
          </a:prstGeom>
        </p:spPr>
      </p:pic>
    </p:spTree>
    <p:extLst>
      <p:ext uri="{BB962C8B-B14F-4D97-AF65-F5344CB8AC3E}">
        <p14:creationId xmlns:p14="http://schemas.microsoft.com/office/powerpoint/2010/main" val="379029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48844" y="33407"/>
            <a:ext cx="2429272" cy="990600"/>
          </a:xfrm>
        </p:spPr>
        <p:txBody>
          <a:bodyPr/>
          <a:lstStyle/>
          <a:p>
            <a:r>
              <a:rPr lang="en-US" sz="3600" dirty="0" smtClean="0">
                <a:solidFill>
                  <a:schemeClr val="bg1"/>
                </a:solidFill>
              </a:rPr>
              <a:t>Openness</a:t>
            </a:r>
            <a:endParaRPr lang="en-US" sz="3600" dirty="0">
              <a:solidFill>
                <a:schemeClr val="bg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03" y="1196752"/>
            <a:ext cx="9146766" cy="4928401"/>
          </a:xfrm>
          <a:prstGeom prst="rect">
            <a:avLst/>
          </a:prstGeom>
        </p:spPr>
      </p:pic>
    </p:spTree>
    <p:extLst>
      <p:ext uri="{BB962C8B-B14F-4D97-AF65-F5344CB8AC3E}">
        <p14:creationId xmlns:p14="http://schemas.microsoft.com/office/powerpoint/2010/main" val="1440558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1720" y="4274"/>
            <a:ext cx="5040560" cy="990600"/>
          </a:xfrm>
        </p:spPr>
        <p:txBody>
          <a:bodyPr/>
          <a:lstStyle/>
          <a:p>
            <a:r>
              <a:rPr lang="en-US" sz="3600" dirty="0" smtClean="0">
                <a:solidFill>
                  <a:schemeClr val="bg1"/>
                </a:solidFill>
              </a:rPr>
              <a:t>Technical Infrastructure</a:t>
            </a:r>
            <a:endParaRPr lang="en-US" sz="3600"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36712"/>
            <a:ext cx="9144000" cy="5830831"/>
          </a:xfrm>
          <a:prstGeom prst="rect">
            <a:avLst/>
          </a:prstGeom>
        </p:spPr>
      </p:pic>
    </p:spTree>
    <p:extLst>
      <p:ext uri="{BB962C8B-B14F-4D97-AF65-F5344CB8AC3E}">
        <p14:creationId xmlns:p14="http://schemas.microsoft.com/office/powerpoint/2010/main" val="3240661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7784" y="4128"/>
            <a:ext cx="4229472" cy="990600"/>
          </a:xfrm>
        </p:spPr>
        <p:txBody>
          <a:bodyPr/>
          <a:lstStyle/>
          <a:p>
            <a:r>
              <a:rPr lang="en-US" sz="3600" dirty="0" smtClean="0">
                <a:solidFill>
                  <a:schemeClr val="bg1"/>
                </a:solidFill>
              </a:rPr>
              <a:t>Common Practices</a:t>
            </a:r>
            <a:endParaRPr lang="en-US" sz="3600" dirty="0">
              <a:solidFill>
                <a:schemeClr val="bg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36712"/>
            <a:ext cx="9144000" cy="5898078"/>
          </a:xfrm>
          <a:prstGeom prst="rect">
            <a:avLst/>
          </a:prstGeom>
        </p:spPr>
      </p:pic>
    </p:spTree>
    <p:extLst>
      <p:ext uri="{BB962C8B-B14F-4D97-AF65-F5344CB8AC3E}">
        <p14:creationId xmlns:p14="http://schemas.microsoft.com/office/powerpoint/2010/main" val="110811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1218361"/>
            <a:ext cx="9321800" cy="6500869"/>
          </a:xfrm>
          <a:prstGeom prst="rect">
            <a:avLst/>
          </a:prstGeom>
        </p:spPr>
      </p:pic>
      <p:sp>
        <p:nvSpPr>
          <p:cNvPr id="8" name="Rectangle 7"/>
          <p:cNvSpPr/>
          <p:nvPr/>
        </p:nvSpPr>
        <p:spPr>
          <a:xfrm>
            <a:off x="0" y="1218361"/>
            <a:ext cx="9321800" cy="6500869"/>
          </a:xfrm>
          <a:prstGeom prst="rect">
            <a:avLst/>
          </a:prstGeom>
          <a:solidFill>
            <a:srgbClr val="FFFFFF">
              <a:alpha val="5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568" y="124476"/>
            <a:ext cx="7876232" cy="990600"/>
          </a:xfrm>
          <a:noFill/>
        </p:spPr>
        <p:txBody>
          <a:bodyPr>
            <a:normAutofit fontScale="90000"/>
          </a:bodyPr>
          <a:lstStyle/>
          <a:p>
            <a:pPr marL="342900" lvl="0" indent="-342900">
              <a:spcBef>
                <a:spcPct val="20000"/>
              </a:spcBef>
            </a:pPr>
            <a:r>
              <a:rPr lang="en-US" sz="3600" dirty="0">
                <a:solidFill>
                  <a:schemeClr val="bg1"/>
                </a:solidFill>
                <a:ea typeface="+mn-ea"/>
                <a:cs typeface="+mn-cs"/>
              </a:rPr>
              <a:t>Review CCMF applicability for </a:t>
            </a:r>
            <a:r>
              <a:rPr lang="en-US" sz="3600" dirty="0" smtClean="0">
                <a:solidFill>
                  <a:schemeClr val="bg1"/>
                </a:solidFill>
                <a:ea typeface="+mn-ea"/>
                <a:cs typeface="+mn-cs"/>
              </a:rPr>
              <a:t>agriculture </a:t>
            </a:r>
            <a:r>
              <a:rPr lang="en-US" sz="3600" smtClean="0">
                <a:solidFill>
                  <a:schemeClr val="bg1"/>
                </a:solidFill>
                <a:ea typeface="+mn-ea"/>
                <a:cs typeface="+mn-cs"/>
              </a:rPr>
              <a:t>(Slides: </a:t>
            </a:r>
            <a:r>
              <a:rPr lang="en-US" sz="3600" dirty="0" smtClean="0">
                <a:solidFill>
                  <a:schemeClr val="bg1"/>
                </a:solidFill>
                <a:ea typeface="+mn-ea"/>
                <a:cs typeface="+mn-cs"/>
              </a:rPr>
              <a:t>Scott Brandt, Purdue)</a:t>
            </a:r>
            <a:endParaRPr lang="en-US" dirty="0">
              <a:solidFill>
                <a:schemeClr val="bg1"/>
              </a:solidFill>
            </a:endParaRPr>
          </a:p>
        </p:txBody>
      </p:sp>
      <p:sp>
        <p:nvSpPr>
          <p:cNvPr id="5" name="TextBox 4"/>
          <p:cNvSpPr txBox="1"/>
          <p:nvPr/>
        </p:nvSpPr>
        <p:spPr>
          <a:xfrm>
            <a:off x="330200" y="1523366"/>
            <a:ext cx="8229600" cy="830997"/>
          </a:xfrm>
          <a:prstGeom prst="rect">
            <a:avLst/>
          </a:prstGeom>
          <a:solidFill>
            <a:schemeClr val="bg1"/>
          </a:solidFill>
          <a:ln>
            <a:solidFill>
              <a:schemeClr val="tx1"/>
            </a:solidFill>
          </a:ln>
        </p:spPr>
        <p:txBody>
          <a:bodyPr wrap="square" rtlCol="0">
            <a:spAutoFit/>
          </a:bodyPr>
          <a:lstStyle/>
          <a:p>
            <a:r>
              <a:rPr lang="en-US" sz="1600" dirty="0"/>
              <a:t>Under question 5.2 Data collection methods added "(e.g., </a:t>
            </a:r>
            <a:r>
              <a:rPr lang="en-US" sz="1600" dirty="0" err="1"/>
              <a:t>GRACEnet</a:t>
            </a:r>
            <a:r>
              <a:rPr lang="en-US" sz="1600" dirty="0"/>
              <a:t> sampling protocols)"</a:t>
            </a:r>
            <a:r>
              <a:rPr lang="en-US" sz="1600" dirty="0" smtClean="0"/>
              <a:t> </a:t>
            </a:r>
          </a:p>
          <a:p>
            <a:r>
              <a:rPr lang="en-US" sz="1600" dirty="0" smtClean="0"/>
              <a:t>Under </a:t>
            </a:r>
            <a:r>
              <a:rPr lang="en-US" sz="1600" dirty="0"/>
              <a:t>question 5.3 Processing workflows added "(i.e.</a:t>
            </a:r>
            <a:r>
              <a:rPr lang="en-US" sz="1600" dirty="0" smtClean="0"/>
              <a:t> for </a:t>
            </a:r>
            <a:r>
              <a:rPr lang="en-US" sz="1600" dirty="0"/>
              <a:t>processing samples, data, etc.)"</a:t>
            </a:r>
            <a:r>
              <a:rPr lang="en-US" sz="1600" dirty="0" smtClean="0"/>
              <a:t> </a:t>
            </a:r>
          </a:p>
          <a:p>
            <a:r>
              <a:rPr lang="en-US" sz="1600" dirty="0" smtClean="0"/>
              <a:t>Under </a:t>
            </a:r>
            <a:r>
              <a:rPr lang="en-US" sz="1600" dirty="0"/>
              <a:t>question 5.5 Vocabularies, semantics, </a:t>
            </a:r>
            <a:r>
              <a:rPr lang="en-US" sz="1600" dirty="0" err="1"/>
              <a:t>ontologies</a:t>
            </a:r>
            <a:r>
              <a:rPr lang="en-US" sz="1600" dirty="0"/>
              <a:t> added "(e.g., AGROVOC, </a:t>
            </a:r>
            <a:r>
              <a:rPr lang="en-US" sz="1600" dirty="0" err="1"/>
              <a:t>AgMES</a:t>
            </a:r>
            <a:r>
              <a:rPr lang="en-US" sz="1600" dirty="0"/>
              <a:t>, FGCD)"</a:t>
            </a:r>
            <a:r>
              <a:rPr lang="en-US" sz="1600" dirty="0" smtClean="0"/>
              <a:t> </a:t>
            </a:r>
            <a:endParaRPr lang="en-US" sz="16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1700" y="2485035"/>
            <a:ext cx="7937500" cy="4244545"/>
          </a:xfrm>
          <a:prstGeom prst="rect">
            <a:avLst/>
          </a:prstGeom>
          <a:ln>
            <a:solidFill>
              <a:srgbClr val="000000"/>
            </a:solidFill>
          </a:ln>
          <a:effectLst>
            <a:outerShdw blurRad="50800" dist="38100" dir="2700000">
              <a:srgbClr val="000000">
                <a:alpha val="43000"/>
              </a:srgbClr>
            </a:outerShdw>
          </a:effectLst>
        </p:spPr>
      </p:pic>
    </p:spTree>
    <p:extLst>
      <p:ext uri="{BB962C8B-B14F-4D97-AF65-F5344CB8AC3E}">
        <p14:creationId xmlns:p14="http://schemas.microsoft.com/office/powerpoint/2010/main" val="295366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2" presetClass="entr" presetSubtype="8" accel="50000" decel="5000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2000" fill="hold"/>
                                        <p:tgtEl>
                                          <p:spTgt spid="5"/>
                                        </p:tgtEl>
                                        <p:attrNameLst>
                                          <p:attrName>ppt_x</p:attrName>
                                        </p:attrNameLst>
                                      </p:cBhvr>
                                      <p:tavLst>
                                        <p:tav tm="0">
                                          <p:val>
                                            <p:strVal val="0-#ppt_w/2"/>
                                          </p:val>
                                        </p:tav>
                                        <p:tav tm="100000">
                                          <p:val>
                                            <p:strVal val="#ppt_x"/>
                                          </p:val>
                                        </p:tav>
                                      </p:tavLst>
                                    </p:anim>
                                    <p:anim calcmode="lin" valueType="num">
                                      <p:cBhvr additive="base">
                                        <p:cTn id="10"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4248859218"/>
              </p:ext>
            </p:extLst>
          </p:nvPr>
        </p:nvGraphicFramePr>
        <p:xfrm>
          <a:off x="539552" y="1081956"/>
          <a:ext cx="8128000" cy="5664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611560" y="116632"/>
            <a:ext cx="7973888" cy="990600"/>
          </a:xfrm>
        </p:spPr>
        <p:txBody>
          <a:bodyPr>
            <a:normAutofit fontScale="90000"/>
          </a:bodyPr>
          <a:lstStyle/>
          <a:p>
            <a:r>
              <a:rPr lang="en-US" dirty="0" smtClean="0">
                <a:solidFill>
                  <a:schemeClr val="bg1"/>
                </a:solidFill>
              </a:rPr>
              <a:t>Test CCMF with agronomy groups</a:t>
            </a:r>
            <a:endParaRPr lang="en-US" dirty="0">
              <a:solidFill>
                <a:schemeClr val="bg1"/>
              </a:solidFill>
            </a:endParaRPr>
          </a:p>
        </p:txBody>
      </p:sp>
      <p:graphicFrame>
        <p:nvGraphicFramePr>
          <p:cNvPr id="8" name="Table 7"/>
          <p:cNvGraphicFramePr>
            <a:graphicFrameLocks noGrp="1"/>
          </p:cNvGraphicFramePr>
          <p:nvPr/>
        </p:nvGraphicFramePr>
        <p:xfrm>
          <a:off x="4654550" y="1581150"/>
          <a:ext cx="3822700" cy="1485900"/>
        </p:xfrm>
        <a:graphic>
          <a:graphicData uri="http://schemas.openxmlformats.org/drawingml/2006/table">
            <a:tbl>
              <a:tblPr>
                <a:effectLst>
                  <a:outerShdw blurRad="50800" dist="38100" dir="2700000">
                    <a:srgbClr val="000000">
                      <a:alpha val="43000"/>
                    </a:srgbClr>
                  </a:outerShdw>
                </a:effectLst>
              </a:tblPr>
              <a:tblGrid>
                <a:gridCol w="825500"/>
                <a:gridCol w="431800"/>
                <a:gridCol w="863600"/>
                <a:gridCol w="850900"/>
                <a:gridCol w="850900"/>
              </a:tblGrid>
              <a:tr h="165100">
                <a:tc>
                  <a:txBody>
                    <a:bodyPr/>
                    <a:lstStyle/>
                    <a:p>
                      <a:pPr algn="ctr" fontAlgn="b"/>
                      <a:r>
                        <a:rPr lang="en-US" sz="1000" b="0" i="0" u="none" strike="noStrike">
                          <a:latin typeface="Verdana"/>
                        </a:rPr>
                        <a:t>Capability </a:t>
                      </a:r>
                    </a:p>
                  </a:txBody>
                  <a:tcPr marL="12700" marR="12700" marT="1270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000" b="0" i="0" u="none" strike="noStrike">
                          <a:latin typeface="Verdana"/>
                        </a:rPr>
                        <a:t>Total</a:t>
                      </a:r>
                    </a:p>
                  </a:txBody>
                  <a:tcPr marL="12700" marR="12700" marT="12700"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000" b="0" i="0" u="none" strike="noStrike">
                          <a:latin typeface="Verdana"/>
                        </a:rPr>
                        <a:t>Researcher1</a:t>
                      </a:r>
                    </a:p>
                  </a:txBody>
                  <a:tcPr marL="12700" marR="12700" marT="12700"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000" b="0" i="0" u="none" strike="noStrike">
                          <a:latin typeface="Verdana"/>
                        </a:rPr>
                        <a:t>Researcher2</a:t>
                      </a:r>
                    </a:p>
                  </a:txBody>
                  <a:tcPr marL="12700" marR="12700" marT="12700" marB="0" anchor="b">
                    <a:lnL>
                      <a:noFill/>
                    </a:lnL>
                    <a:lnR>
                      <a:noFill/>
                    </a:lnR>
                    <a:lnT w="190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1000" b="0" i="0" u="none" strike="noStrike">
                          <a:latin typeface="Verdana"/>
                        </a:rPr>
                        <a:t>Researcher3</a:t>
                      </a:r>
                    </a:p>
                  </a:txBody>
                  <a:tcPr marL="12700" marR="12700" marT="1270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bg1"/>
                    </a:solidFill>
                  </a:tcPr>
                </a:tc>
              </a:tr>
              <a:tr h="165100">
                <a:tc>
                  <a:txBody>
                    <a:bodyPr/>
                    <a:lstStyle/>
                    <a:p>
                      <a:pPr algn="ctr" fontAlgn="b"/>
                      <a:r>
                        <a:rPr lang="en-US" sz="1000" b="0" i="0" u="none" strike="noStrike">
                          <a:latin typeface="Verdana"/>
                        </a:rPr>
                        <a:t>1</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20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dirty="0">
                          <a:latin typeface="Verdana"/>
                        </a:rPr>
                        <a:t>13</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15</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2</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75</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28</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22</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23</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3</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25</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13</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4</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40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15</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19</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5</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40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14</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8</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11</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6</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40</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16</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15</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11</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7</a:t>
                      </a:r>
                    </a:p>
                  </a:txBody>
                  <a:tcPr marL="12700" marR="12700" marT="12700" marB="0" anchor="b">
                    <a:lnL w="190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fontAlgn="b"/>
                      <a:r>
                        <a:rPr lang="en-US" sz="1000" b="0" i="0" u="none" strike="noStrike">
                          <a:latin typeface="Verdana"/>
                        </a:rPr>
                        <a:t>15</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16</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8</a:t>
                      </a:r>
                    </a:p>
                  </a:txBody>
                  <a:tcPr marL="12700" marR="12700" marT="12700" marB="0" anchor="b">
                    <a:lnL>
                      <a:noFill/>
                    </a:lnL>
                    <a:lnR>
                      <a:noFill/>
                    </a:lnR>
                    <a:lnT>
                      <a:noFill/>
                    </a:lnT>
                    <a:lnB>
                      <a:noFill/>
                    </a:lnB>
                    <a:solidFill>
                      <a:schemeClr val="bg1"/>
                    </a:solidFill>
                  </a:tcPr>
                </a:tc>
                <a:tc>
                  <a:txBody>
                    <a:bodyPr/>
                    <a:lstStyle/>
                    <a:p>
                      <a:pPr algn="ctr" fontAlgn="b"/>
                      <a:r>
                        <a:rPr lang="en-US" sz="1000" b="0" i="0" u="none" strike="noStrike">
                          <a:latin typeface="Verdana"/>
                        </a:rPr>
                        <a:t>9</a:t>
                      </a:r>
                    </a:p>
                  </a:txBody>
                  <a:tcPr marL="12700" marR="12700" marT="12700" marB="0" anchor="b">
                    <a:lnL>
                      <a:noFill/>
                    </a:lnL>
                    <a:lnR w="19050" cap="flat" cmpd="sng" algn="ctr">
                      <a:solidFill>
                        <a:srgbClr val="000000"/>
                      </a:solidFill>
                      <a:prstDash val="solid"/>
                      <a:round/>
                      <a:headEnd type="none" w="med" len="med"/>
                      <a:tailEnd type="none" w="med" len="med"/>
                    </a:lnR>
                    <a:lnT>
                      <a:noFill/>
                    </a:lnT>
                    <a:lnB>
                      <a:noFill/>
                    </a:lnB>
                    <a:solidFill>
                      <a:schemeClr val="bg1"/>
                    </a:solidFill>
                  </a:tcPr>
                </a:tc>
              </a:tr>
              <a:tr h="165100">
                <a:tc>
                  <a:txBody>
                    <a:bodyPr/>
                    <a:lstStyle/>
                    <a:p>
                      <a:pPr algn="ctr" fontAlgn="b"/>
                      <a:r>
                        <a:rPr lang="en-US" sz="1000" b="0" i="0" u="none" strike="noStrike">
                          <a:latin typeface="Verdana"/>
                        </a:rPr>
                        <a:t>8</a:t>
                      </a:r>
                    </a:p>
                  </a:txBody>
                  <a:tcPr marL="12700" marR="12700" marT="1270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latin typeface="Verdana"/>
                        </a:rPr>
                        <a:t>15</a:t>
                      </a:r>
                    </a:p>
                  </a:txBody>
                  <a:tcPr marL="12700" marR="12700" marT="12700"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latin typeface="Verdana"/>
                        </a:rPr>
                        <a:t>4</a:t>
                      </a:r>
                    </a:p>
                  </a:txBody>
                  <a:tcPr marL="12700" marR="12700" marT="12700"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a:latin typeface="Verdana"/>
                        </a:rPr>
                        <a:t>4</a:t>
                      </a:r>
                    </a:p>
                  </a:txBody>
                  <a:tcPr marL="12700" marR="12700" marT="12700" marB="0" anchor="b">
                    <a:lnL>
                      <a:noFill/>
                    </a:lnL>
                    <a:lnR>
                      <a:noFill/>
                    </a:lnR>
                    <a:lnT>
                      <a:noFill/>
                    </a:lnT>
                    <a:lnB w="190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000" b="0" i="0" u="none" strike="noStrike" dirty="0">
                          <a:latin typeface="Verdana"/>
                        </a:rPr>
                        <a:t>5</a:t>
                      </a:r>
                    </a:p>
                  </a:txBody>
                  <a:tcPr marL="12700" marR="12700" marT="1270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152732" y="6446666"/>
            <a:ext cx="956042" cy="261610"/>
          </a:xfrm>
          <a:prstGeom prst="rect">
            <a:avLst/>
          </a:prstGeom>
          <a:noFill/>
        </p:spPr>
        <p:txBody>
          <a:bodyPr wrap="none" rtlCol="0">
            <a:spAutoFit/>
          </a:bodyPr>
          <a:lstStyle/>
          <a:p>
            <a:r>
              <a:rPr lang="en-US" sz="1050" dirty="0" smtClean="0"/>
              <a:t>Collaboration</a:t>
            </a:r>
            <a:endParaRPr lang="en-US" sz="1050" dirty="0"/>
          </a:p>
        </p:txBody>
      </p:sp>
      <p:sp>
        <p:nvSpPr>
          <p:cNvPr id="6" name="TextBox 5"/>
          <p:cNvSpPr txBox="1"/>
          <p:nvPr/>
        </p:nvSpPr>
        <p:spPr>
          <a:xfrm>
            <a:off x="2085692" y="6490909"/>
            <a:ext cx="1043876" cy="253916"/>
          </a:xfrm>
          <a:prstGeom prst="rect">
            <a:avLst/>
          </a:prstGeom>
          <a:noFill/>
        </p:spPr>
        <p:txBody>
          <a:bodyPr wrap="none" rtlCol="0">
            <a:spAutoFit/>
          </a:bodyPr>
          <a:lstStyle/>
          <a:p>
            <a:pPr algn="ctr"/>
            <a:r>
              <a:rPr lang="en-US" sz="1050" dirty="0" smtClean="0"/>
              <a:t>Skills &amp; Training</a:t>
            </a:r>
            <a:endParaRPr lang="en-US" sz="1050" dirty="0"/>
          </a:p>
        </p:txBody>
      </p:sp>
      <p:sp>
        <p:nvSpPr>
          <p:cNvPr id="7" name="TextBox 6"/>
          <p:cNvSpPr txBox="1"/>
          <p:nvPr/>
        </p:nvSpPr>
        <p:spPr>
          <a:xfrm>
            <a:off x="3085566" y="6455435"/>
            <a:ext cx="725379" cy="253916"/>
          </a:xfrm>
          <a:prstGeom prst="rect">
            <a:avLst/>
          </a:prstGeom>
          <a:noFill/>
        </p:spPr>
        <p:txBody>
          <a:bodyPr wrap="none" rtlCol="0">
            <a:spAutoFit/>
          </a:bodyPr>
          <a:lstStyle/>
          <a:p>
            <a:pPr algn="ctr"/>
            <a:r>
              <a:rPr lang="en-US" sz="1050" dirty="0" smtClean="0"/>
              <a:t>Openness</a:t>
            </a:r>
            <a:endParaRPr lang="en-US" sz="1050" dirty="0"/>
          </a:p>
        </p:txBody>
      </p:sp>
      <p:sp>
        <p:nvSpPr>
          <p:cNvPr id="10" name="TextBox 9"/>
          <p:cNvSpPr txBox="1"/>
          <p:nvPr/>
        </p:nvSpPr>
        <p:spPr>
          <a:xfrm>
            <a:off x="3541863" y="6369722"/>
            <a:ext cx="1202005" cy="415498"/>
          </a:xfrm>
          <a:prstGeom prst="rect">
            <a:avLst/>
          </a:prstGeom>
          <a:noFill/>
        </p:spPr>
        <p:txBody>
          <a:bodyPr wrap="square" rtlCol="0">
            <a:spAutoFit/>
          </a:bodyPr>
          <a:lstStyle/>
          <a:p>
            <a:pPr algn="ctr"/>
            <a:r>
              <a:rPr lang="en-US" sz="1050" dirty="0" smtClean="0"/>
              <a:t>Technical Infrastructure</a:t>
            </a:r>
            <a:endParaRPr lang="en-US" sz="1050" dirty="0"/>
          </a:p>
        </p:txBody>
      </p:sp>
      <p:sp>
        <p:nvSpPr>
          <p:cNvPr id="11" name="TextBox 10"/>
          <p:cNvSpPr txBox="1"/>
          <p:nvPr/>
        </p:nvSpPr>
        <p:spPr>
          <a:xfrm>
            <a:off x="4492140" y="6524938"/>
            <a:ext cx="1201593" cy="253916"/>
          </a:xfrm>
          <a:prstGeom prst="rect">
            <a:avLst/>
          </a:prstGeom>
          <a:noFill/>
        </p:spPr>
        <p:txBody>
          <a:bodyPr wrap="none" rtlCol="0">
            <a:spAutoFit/>
          </a:bodyPr>
          <a:lstStyle/>
          <a:p>
            <a:pPr algn="ctr"/>
            <a:r>
              <a:rPr lang="en-US" sz="1050" dirty="0" smtClean="0"/>
              <a:t>Common Practices</a:t>
            </a:r>
            <a:endParaRPr lang="en-US" sz="1050" dirty="0"/>
          </a:p>
        </p:txBody>
      </p:sp>
      <p:sp>
        <p:nvSpPr>
          <p:cNvPr id="12" name="TextBox 11"/>
          <p:cNvSpPr txBox="1"/>
          <p:nvPr/>
        </p:nvSpPr>
        <p:spPr>
          <a:xfrm>
            <a:off x="5186657" y="6395505"/>
            <a:ext cx="1558688" cy="415498"/>
          </a:xfrm>
          <a:prstGeom prst="rect">
            <a:avLst/>
          </a:prstGeom>
          <a:noFill/>
        </p:spPr>
        <p:txBody>
          <a:bodyPr wrap="square" rtlCol="0">
            <a:spAutoFit/>
          </a:bodyPr>
          <a:lstStyle/>
          <a:p>
            <a:pPr algn="ctr"/>
            <a:r>
              <a:rPr lang="en-US" sz="1050" dirty="0" smtClean="0"/>
              <a:t>Economic &amp; Business Models</a:t>
            </a:r>
            <a:endParaRPr lang="en-US" sz="1050" dirty="0"/>
          </a:p>
        </p:txBody>
      </p:sp>
      <p:sp>
        <p:nvSpPr>
          <p:cNvPr id="13" name="TextBox 12"/>
          <p:cNvSpPr txBox="1"/>
          <p:nvPr/>
        </p:nvSpPr>
        <p:spPr>
          <a:xfrm>
            <a:off x="6476190" y="6395505"/>
            <a:ext cx="1168578" cy="415498"/>
          </a:xfrm>
          <a:prstGeom prst="rect">
            <a:avLst/>
          </a:prstGeom>
          <a:noFill/>
        </p:spPr>
        <p:txBody>
          <a:bodyPr wrap="square" rtlCol="0">
            <a:spAutoFit/>
          </a:bodyPr>
          <a:lstStyle/>
          <a:p>
            <a:pPr algn="ctr"/>
            <a:r>
              <a:rPr lang="en-US" sz="1050" dirty="0" smtClean="0"/>
              <a:t>Legal, Ethical &amp; Commercial</a:t>
            </a:r>
            <a:endParaRPr lang="en-US" sz="1050" dirty="0"/>
          </a:p>
        </p:txBody>
      </p:sp>
      <p:sp>
        <p:nvSpPr>
          <p:cNvPr id="14" name="TextBox 13"/>
          <p:cNvSpPr txBox="1"/>
          <p:nvPr/>
        </p:nvSpPr>
        <p:spPr>
          <a:xfrm>
            <a:off x="7569935" y="6300554"/>
            <a:ext cx="1111123" cy="253916"/>
          </a:xfrm>
          <a:prstGeom prst="rect">
            <a:avLst/>
          </a:prstGeom>
          <a:noFill/>
        </p:spPr>
        <p:txBody>
          <a:bodyPr wrap="none" rtlCol="0">
            <a:spAutoFit/>
          </a:bodyPr>
          <a:lstStyle/>
          <a:p>
            <a:pPr algn="ctr"/>
            <a:r>
              <a:rPr lang="en-US" sz="1050" dirty="0" smtClean="0"/>
              <a:t>Research Culture</a:t>
            </a:r>
            <a:endParaRPr lang="en-US" sz="1050" dirty="0"/>
          </a:p>
        </p:txBody>
      </p:sp>
      <p:sp>
        <p:nvSpPr>
          <p:cNvPr id="3" name="Oval 2"/>
          <p:cNvSpPr/>
          <p:nvPr/>
        </p:nvSpPr>
        <p:spPr>
          <a:xfrm>
            <a:off x="5364088" y="1412776"/>
            <a:ext cx="648072" cy="1800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156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539552" y="1412776"/>
            <a:ext cx="8134672" cy="1470025"/>
          </a:xfrm>
        </p:spPr>
        <p:txBody>
          <a:bodyPr/>
          <a:lstStyle/>
          <a:p>
            <a:r>
              <a:rPr lang="en-US" dirty="0" smtClean="0">
                <a:solidFill>
                  <a:schemeClr val="bg1"/>
                </a:solidFill>
              </a:rPr>
              <a:t>We are collecting CCM profiles!</a:t>
            </a:r>
            <a:endParaRPr lang="en-US" dirty="0">
              <a:solidFill>
                <a:schemeClr val="bg1"/>
              </a:solidFill>
            </a:endParaRPr>
          </a:p>
        </p:txBody>
      </p:sp>
      <p:sp>
        <p:nvSpPr>
          <p:cNvPr id="5" name="Subtitle 4"/>
          <p:cNvSpPr>
            <a:spLocks noGrp="1"/>
          </p:cNvSpPr>
          <p:nvPr>
            <p:ph type="subTitle" idx="1"/>
          </p:nvPr>
        </p:nvSpPr>
        <p:spPr>
          <a:xfrm>
            <a:off x="251520" y="3356992"/>
            <a:ext cx="8640960" cy="1752600"/>
          </a:xfrm>
        </p:spPr>
        <p:txBody>
          <a:bodyPr/>
          <a:lstStyle/>
          <a:p>
            <a:r>
              <a:rPr lang="en-US" dirty="0" smtClean="0">
                <a:solidFill>
                  <a:schemeClr val="bg1"/>
                </a:solidFill>
              </a:rPr>
              <a:t>Download and test the tool in </a:t>
            </a:r>
            <a:r>
              <a:rPr lang="en-US" u="sng" dirty="0" smtClean="0">
                <a:solidFill>
                  <a:schemeClr val="bg1"/>
                </a:solidFill>
              </a:rPr>
              <a:t>your</a:t>
            </a:r>
            <a:r>
              <a:rPr lang="en-US" dirty="0" smtClean="0">
                <a:solidFill>
                  <a:schemeClr val="bg1"/>
                </a:solidFill>
              </a:rPr>
              <a:t> community!</a:t>
            </a:r>
            <a:endParaRPr lang="en-US" dirty="0">
              <a:solidFill>
                <a:schemeClr val="bg1"/>
              </a:solidFill>
            </a:endParaRPr>
          </a:p>
        </p:txBody>
      </p:sp>
      <p:sp>
        <p:nvSpPr>
          <p:cNvPr id="6" name="Rectangle 5"/>
          <p:cNvSpPr/>
          <p:nvPr/>
        </p:nvSpPr>
        <p:spPr>
          <a:xfrm>
            <a:off x="808192" y="4677757"/>
            <a:ext cx="7848872" cy="461665"/>
          </a:xfrm>
          <a:prstGeom prst="rect">
            <a:avLst/>
          </a:prstGeom>
        </p:spPr>
        <p:txBody>
          <a:bodyPr wrap="square">
            <a:spAutoFit/>
          </a:bodyPr>
          <a:lstStyle/>
          <a:p>
            <a:pPr>
              <a:buFont typeface="Wingdings" charset="2"/>
              <a:buChar char="Ø"/>
            </a:pPr>
            <a:r>
              <a:rPr lang="en-US" b="1" i="1" dirty="0" smtClean="0">
                <a:solidFill>
                  <a:schemeClr val="bg1"/>
                </a:solidFill>
                <a:latin typeface="Arial" panose="020B0604020202020204" pitchFamily="34" charset="0"/>
              </a:rPr>
              <a:t>    http</a:t>
            </a:r>
            <a:r>
              <a:rPr lang="en-US" b="1" i="1" dirty="0">
                <a:solidFill>
                  <a:schemeClr val="bg1"/>
                </a:solidFill>
                <a:latin typeface="Arial" panose="020B0604020202020204" pitchFamily="34" charset="0"/>
              </a:rPr>
              <a:t>://communitymodel.sharepoint.com/</a:t>
            </a:r>
          </a:p>
        </p:txBody>
      </p:sp>
    </p:spTree>
    <p:extLst>
      <p:ext uri="{BB962C8B-B14F-4D97-AF65-F5344CB8AC3E}">
        <p14:creationId xmlns:p14="http://schemas.microsoft.com/office/powerpoint/2010/main" val="2736971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5538" name="Title 1"/>
          <p:cNvSpPr txBox="1">
            <a:spLocks/>
          </p:cNvSpPr>
          <p:nvPr/>
        </p:nvSpPr>
        <p:spPr bwMode="auto">
          <a:xfrm>
            <a:off x="5405192" y="5661248"/>
            <a:ext cx="3709119"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66FCE"/>
              </a:buClr>
              <a:buChar char="•"/>
              <a:defRPr sz="3200">
                <a:solidFill>
                  <a:schemeClr val="tx1"/>
                </a:solidFill>
                <a:latin typeface="Arial" panose="020B0604020202020204" pitchFamily="34" charset="0"/>
              </a:defRPr>
            </a:lvl1pPr>
            <a:lvl2pPr marL="742950" indent="-285750" eaLnBrk="0" hangingPunct="0">
              <a:spcBef>
                <a:spcPct val="20000"/>
              </a:spcBef>
              <a:buClr>
                <a:srgbClr val="066FCE"/>
              </a:buClr>
              <a:buChar char="–"/>
              <a:defRPr sz="2800">
                <a:solidFill>
                  <a:schemeClr val="tx1"/>
                </a:solidFill>
                <a:latin typeface="Arial" panose="020B0604020202020204" pitchFamily="34" charset="0"/>
              </a:defRPr>
            </a:lvl2pPr>
            <a:lvl3pPr marL="1143000" indent="-228600" eaLnBrk="0" hangingPunct="0">
              <a:spcBef>
                <a:spcPct val="20000"/>
              </a:spcBef>
              <a:buClr>
                <a:srgbClr val="066FCE"/>
              </a:buClr>
              <a:buChar char="•"/>
              <a:defRPr sz="2400">
                <a:solidFill>
                  <a:schemeClr val="tx1"/>
                </a:solidFill>
                <a:latin typeface="Arial" panose="020B0604020202020204" pitchFamily="34" charset="0"/>
              </a:defRPr>
            </a:lvl3pPr>
            <a:lvl4pPr marL="1600200" indent="-228600" eaLnBrk="0" hangingPunct="0">
              <a:spcBef>
                <a:spcPct val="20000"/>
              </a:spcBef>
              <a:buClr>
                <a:srgbClr val="066FCE"/>
              </a:buClr>
              <a:buChar char="–"/>
              <a:defRPr sz="2000">
                <a:solidFill>
                  <a:schemeClr val="tx1"/>
                </a:solidFill>
                <a:latin typeface="Arial" panose="020B0604020202020204" pitchFamily="34" charset="0"/>
              </a:defRPr>
            </a:lvl4pPr>
            <a:lvl5pPr marL="2057400" indent="-228600" eaLnBrk="0" hangingPunct="0">
              <a:spcBef>
                <a:spcPct val="20000"/>
              </a:spcBef>
              <a:buClr>
                <a:srgbClr val="066FCE"/>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66FCE"/>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66FCE"/>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66FCE"/>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66FCE"/>
              </a:buClr>
              <a:buChar char="»"/>
              <a:defRPr sz="2000">
                <a:solidFill>
                  <a:schemeClr val="tx1"/>
                </a:solidFill>
                <a:latin typeface="Arial" panose="020B0604020202020204" pitchFamily="34" charset="0"/>
              </a:defRPr>
            </a:lvl9pPr>
          </a:lstStyle>
          <a:p>
            <a:pPr>
              <a:spcBef>
                <a:spcPct val="0"/>
              </a:spcBef>
              <a:buClrTx/>
              <a:buFontTx/>
              <a:buNone/>
            </a:pPr>
            <a:r>
              <a:rPr lang="en-GB" altLang="en-US" sz="4800" dirty="0" smtClean="0">
                <a:solidFill>
                  <a:schemeClr val="bg1"/>
                </a:solidFill>
              </a:rPr>
              <a:t>Questions?</a:t>
            </a:r>
            <a:endParaRPr lang="en-GB" altLang="en-US" sz="2000" dirty="0">
              <a:solidFill>
                <a:srgbClr val="23238F"/>
              </a:solidFill>
            </a:endParaRPr>
          </a:p>
        </p:txBody>
      </p:sp>
      <p:pic>
        <p:nvPicPr>
          <p:cNvPr id="8" name="Picture 7"/>
          <p:cNvPicPr>
            <a:picLocks noChangeAspect="1"/>
          </p:cNvPicPr>
          <p:nvPr/>
        </p:nvPicPr>
        <p:blipFill>
          <a:blip r:embed="rId2"/>
          <a:stretch>
            <a:fillRect/>
          </a:stretch>
        </p:blipFill>
        <p:spPr>
          <a:xfrm>
            <a:off x="251520" y="260648"/>
            <a:ext cx="5903191" cy="932816"/>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0782" y="273347"/>
            <a:ext cx="2518196" cy="1857077"/>
          </a:xfrm>
          <a:prstGeom prst="rect">
            <a:avLst/>
          </a:prstGeom>
        </p:spPr>
      </p:pic>
      <p:sp>
        <p:nvSpPr>
          <p:cNvPr id="2" name="TextBox 1"/>
          <p:cNvSpPr txBox="1"/>
          <p:nvPr/>
        </p:nvSpPr>
        <p:spPr>
          <a:xfrm>
            <a:off x="272861" y="2105406"/>
            <a:ext cx="8445475" cy="1384995"/>
          </a:xfrm>
          <a:prstGeom prst="rect">
            <a:avLst/>
          </a:prstGeom>
          <a:noFill/>
        </p:spPr>
        <p:txBody>
          <a:bodyPr wrap="square" rtlCol="0">
            <a:spAutoFit/>
          </a:bodyPr>
          <a:lstStyle/>
          <a:p>
            <a:r>
              <a:rPr lang="en-US" sz="3600" dirty="0" smtClean="0">
                <a:solidFill>
                  <a:schemeClr val="bg1"/>
                </a:solidFill>
                <a:latin typeface="Arial" panose="020B0604020202020204" pitchFamily="34" charset="0"/>
              </a:rPr>
              <a:t>Thanks to the CCM Team:</a:t>
            </a:r>
          </a:p>
          <a:p>
            <a:r>
              <a:rPr lang="en-US" dirty="0" err="1" smtClean="0">
                <a:solidFill>
                  <a:schemeClr val="bg1"/>
                </a:solidFill>
                <a:latin typeface="Arial" panose="020B0604020202020204" pitchFamily="34" charset="0"/>
              </a:rPr>
              <a:t>Manjula</a:t>
            </a:r>
            <a:r>
              <a:rPr lang="en-US" dirty="0" smtClean="0">
                <a:solidFill>
                  <a:schemeClr val="bg1"/>
                </a:solidFill>
                <a:latin typeface="Arial" panose="020B0604020202020204" pitchFamily="34" charset="0"/>
              </a:rPr>
              <a:t> Patel, UKOLN Informatics, University of Bath, UK</a:t>
            </a:r>
          </a:p>
          <a:p>
            <a:r>
              <a:rPr lang="en-US" dirty="0" smtClean="0">
                <a:solidFill>
                  <a:schemeClr val="bg1"/>
                </a:solidFill>
                <a:latin typeface="Arial" panose="020B0604020202020204" pitchFamily="34" charset="0"/>
              </a:rPr>
              <a:t>Kenji Takeda, Microsoft Research Outreach</a:t>
            </a:r>
            <a:endParaRPr lang="en-US" dirty="0">
              <a:solidFill>
                <a:schemeClr val="bg1"/>
              </a:solidFill>
              <a:latin typeface="Arial" panose="020B0604020202020204" pitchFamily="34" charset="0"/>
            </a:endParaRPr>
          </a:p>
        </p:txBody>
      </p:sp>
      <p:sp>
        <p:nvSpPr>
          <p:cNvPr id="3" name="Rectangle 2"/>
          <p:cNvSpPr/>
          <p:nvPr/>
        </p:nvSpPr>
        <p:spPr>
          <a:xfrm>
            <a:off x="798591" y="3986844"/>
            <a:ext cx="7848872" cy="830997"/>
          </a:xfrm>
          <a:prstGeom prst="rect">
            <a:avLst/>
          </a:prstGeom>
        </p:spPr>
        <p:txBody>
          <a:bodyPr wrap="square">
            <a:spAutoFit/>
          </a:bodyPr>
          <a:lstStyle/>
          <a:p>
            <a:pPr>
              <a:buFont typeface="Wingdings" charset="2"/>
              <a:buChar char="Ø"/>
            </a:pPr>
            <a:r>
              <a:rPr lang="en-US" dirty="0">
                <a:solidFill>
                  <a:schemeClr val="bg1"/>
                </a:solidFill>
                <a:latin typeface="Arial" panose="020B0604020202020204" pitchFamily="34" charset="0"/>
              </a:rPr>
              <a:t>Download from </a:t>
            </a:r>
            <a:r>
              <a:rPr lang="en-US" b="1" i="1" dirty="0">
                <a:solidFill>
                  <a:schemeClr val="bg1"/>
                </a:solidFill>
                <a:latin typeface="Arial" panose="020B0604020202020204" pitchFamily="34" charset="0"/>
              </a:rPr>
              <a:t>http://communitymodel.sharepoint.com/</a:t>
            </a:r>
          </a:p>
        </p:txBody>
      </p:sp>
    </p:spTree>
    <p:extLst>
      <p:ext uri="{BB962C8B-B14F-4D97-AF65-F5344CB8AC3E}">
        <p14:creationId xmlns:p14="http://schemas.microsoft.com/office/powerpoint/2010/main" val="2734731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5" y="44624"/>
            <a:ext cx="8039472" cy="990600"/>
          </a:xfrm>
        </p:spPr>
        <p:txBody>
          <a:bodyPr/>
          <a:lstStyle/>
          <a:p>
            <a:r>
              <a:rPr lang="en-GB" dirty="0" smtClean="0">
                <a:solidFill>
                  <a:schemeClr val="bg1"/>
                </a:solidFill>
              </a:rPr>
              <a:t>Selected assessment tools</a:t>
            </a:r>
            <a:endParaRPr lang="en-GB" dirty="0">
              <a:solidFill>
                <a:schemeClr val="bg1"/>
              </a:solidFill>
            </a:endParaRPr>
          </a:p>
        </p:txBody>
      </p:sp>
      <p:sp>
        <p:nvSpPr>
          <p:cNvPr id="3" name="Content Placeholder 2"/>
          <p:cNvSpPr>
            <a:spLocks noGrp="1"/>
          </p:cNvSpPr>
          <p:nvPr>
            <p:ph idx="1"/>
          </p:nvPr>
        </p:nvSpPr>
        <p:spPr>
          <a:xfrm>
            <a:off x="618918" y="980728"/>
            <a:ext cx="7592707" cy="3962400"/>
          </a:xfrm>
        </p:spPr>
        <p:txBody>
          <a:bodyPr/>
          <a:lstStyle/>
          <a:p>
            <a:r>
              <a:rPr lang="en-US" dirty="0" smtClean="0">
                <a:solidFill>
                  <a:schemeClr val="bg1"/>
                </a:solidFill>
              </a:rPr>
              <a:t>Data Audit / Asset Framework (DCC)</a:t>
            </a:r>
          </a:p>
          <a:p>
            <a:r>
              <a:rPr lang="en-US" dirty="0" smtClean="0">
                <a:solidFill>
                  <a:schemeClr val="bg1"/>
                </a:solidFill>
              </a:rPr>
              <a:t>AIDA Toolkit (ULCC)</a:t>
            </a:r>
          </a:p>
          <a:p>
            <a:r>
              <a:rPr lang="en-US" dirty="0" smtClean="0">
                <a:solidFill>
                  <a:schemeClr val="bg1"/>
                </a:solidFill>
              </a:rPr>
              <a:t>CARDIO &amp; CARDIO-lite (DCC)</a:t>
            </a:r>
          </a:p>
          <a:p>
            <a:r>
              <a:rPr lang="en-US" dirty="0" smtClean="0">
                <a:solidFill>
                  <a:schemeClr val="bg1"/>
                </a:solidFill>
              </a:rPr>
              <a:t>Web surveys e.g. Bristol Online Survey</a:t>
            </a:r>
          </a:p>
          <a:p>
            <a:r>
              <a:rPr lang="en-US" dirty="0" smtClean="0">
                <a:solidFill>
                  <a:schemeClr val="bg1"/>
                </a:solidFill>
              </a:rPr>
              <a:t>Interviews and Focus Groups</a:t>
            </a:r>
          </a:p>
          <a:p>
            <a:r>
              <a:rPr lang="en-US" dirty="0" smtClean="0">
                <a:solidFill>
                  <a:schemeClr val="bg1"/>
                </a:solidFill>
              </a:rPr>
              <a:t>Personas </a:t>
            </a:r>
            <a:r>
              <a:rPr lang="en-US" dirty="0">
                <a:solidFill>
                  <a:schemeClr val="bg1"/>
                </a:solidFill>
              </a:rPr>
              <a:t>and </a:t>
            </a:r>
            <a:r>
              <a:rPr lang="en-US" dirty="0" smtClean="0">
                <a:solidFill>
                  <a:schemeClr val="bg1"/>
                </a:solidFill>
              </a:rPr>
              <a:t>people (</a:t>
            </a:r>
            <a:r>
              <a:rPr lang="en-US" dirty="0" err="1" smtClean="0">
                <a:solidFill>
                  <a:schemeClr val="bg1"/>
                </a:solidFill>
              </a:rPr>
              <a:t>UColorado</a:t>
            </a:r>
            <a:r>
              <a:rPr lang="en-US" dirty="0" smtClean="0">
                <a:solidFill>
                  <a:schemeClr val="bg1"/>
                </a:solidFill>
              </a:rPr>
              <a:t>)</a:t>
            </a:r>
            <a:endParaRPr lang="en-US" dirty="0">
              <a:solidFill>
                <a:schemeClr val="bg1"/>
              </a:solidFill>
            </a:endParaRPr>
          </a:p>
          <a:p>
            <a:r>
              <a:rPr lang="en-US" dirty="0">
                <a:solidFill>
                  <a:schemeClr val="bg1"/>
                </a:solidFill>
              </a:rPr>
              <a:t>Data </a:t>
            </a:r>
            <a:r>
              <a:rPr lang="en-US" dirty="0" err="1">
                <a:solidFill>
                  <a:schemeClr val="bg1"/>
                </a:solidFill>
              </a:rPr>
              <a:t>Curation</a:t>
            </a:r>
            <a:r>
              <a:rPr lang="en-US" dirty="0">
                <a:solidFill>
                  <a:schemeClr val="bg1"/>
                </a:solidFill>
              </a:rPr>
              <a:t> Profiles (Purdue)</a:t>
            </a:r>
          </a:p>
          <a:p>
            <a:r>
              <a:rPr lang="en-US" dirty="0" err="1" smtClean="0">
                <a:solidFill>
                  <a:schemeClr val="bg1"/>
                </a:solidFill>
              </a:rPr>
              <a:t>DMVitals</a:t>
            </a:r>
            <a:r>
              <a:rPr lang="en-US" dirty="0" smtClean="0">
                <a:solidFill>
                  <a:schemeClr val="bg1"/>
                </a:solidFill>
              </a:rPr>
              <a:t> (</a:t>
            </a:r>
            <a:r>
              <a:rPr lang="en-US" dirty="0" err="1" smtClean="0">
                <a:solidFill>
                  <a:schemeClr val="bg1"/>
                </a:solidFill>
              </a:rPr>
              <a:t>UVirginia</a:t>
            </a:r>
            <a:r>
              <a:rPr lang="en-US" dirty="0" smtClean="0">
                <a:solidFill>
                  <a:schemeClr val="bg1"/>
                </a:solidFill>
              </a:rPr>
              <a:t>)</a:t>
            </a:r>
          </a:p>
          <a:p>
            <a:r>
              <a:rPr lang="en-US" b="1" i="1" dirty="0" smtClean="0">
                <a:solidFill>
                  <a:schemeClr val="bg1"/>
                </a:solidFill>
              </a:rPr>
              <a:t>Community Capability Model &amp; Profile Tool (UKOLN / Microsoft)</a:t>
            </a:r>
          </a:p>
        </p:txBody>
      </p:sp>
    </p:spTree>
    <p:extLst>
      <p:ext uri="{BB962C8B-B14F-4D97-AF65-F5344CB8AC3E}">
        <p14:creationId xmlns:p14="http://schemas.microsoft.com/office/powerpoint/2010/main" val="4127744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79512" y="116632"/>
            <a:ext cx="1656184" cy="830997"/>
          </a:xfrm>
          <a:prstGeom prst="rect">
            <a:avLst/>
          </a:prstGeom>
          <a:noFill/>
        </p:spPr>
        <p:txBody>
          <a:bodyPr wrap="square" rtlCol="0">
            <a:spAutoFit/>
          </a:bodyPr>
          <a:lstStyle/>
          <a:p>
            <a:r>
              <a:rPr lang="en-US" sz="4800" dirty="0" smtClean="0">
                <a:solidFill>
                  <a:schemeClr val="bg1"/>
                </a:solidFill>
                <a:latin typeface="Arial" panose="020B0604020202020204" pitchFamily="34" charset="0"/>
              </a:rPr>
              <a:t>2007</a:t>
            </a:r>
            <a:endParaRPr lang="en-US" sz="4800" dirty="0">
              <a:solidFill>
                <a:schemeClr val="bg1"/>
              </a:solidFill>
              <a:latin typeface="Arial" panose="020B0604020202020204" pitchFamily="34" charset="0"/>
            </a:endParaRPr>
          </a:p>
        </p:txBody>
      </p:sp>
      <p:sp>
        <p:nvSpPr>
          <p:cNvPr id="4" name="TextBox 3"/>
          <p:cNvSpPr txBox="1"/>
          <p:nvPr/>
        </p:nvSpPr>
        <p:spPr>
          <a:xfrm>
            <a:off x="3491880" y="548680"/>
            <a:ext cx="5616624" cy="6124754"/>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bg1"/>
                </a:solidFill>
                <a:latin typeface="Arial" panose="020B0604020202020204" pitchFamily="34" charset="0"/>
              </a:rPr>
              <a:t>Liz Lyon - UK Report for </a:t>
            </a:r>
            <a:r>
              <a:rPr lang="en-US" dirty="0" err="1" smtClean="0">
                <a:solidFill>
                  <a:schemeClr val="bg1"/>
                </a:solidFill>
                <a:latin typeface="Arial" panose="020B0604020202020204" pitchFamily="34" charset="0"/>
              </a:rPr>
              <a:t>Jisc</a:t>
            </a:r>
            <a:endParaRPr lang="en-US" dirty="0" smtClean="0">
              <a:solidFill>
                <a:schemeClr val="bg1"/>
              </a:solidFill>
              <a:latin typeface="Arial" panose="020B0604020202020204" pitchFamily="34" charset="0"/>
            </a:endParaRPr>
          </a:p>
          <a:p>
            <a:pPr marL="342900" indent="-342900">
              <a:buFont typeface="Arial" panose="020B0604020202020204" pitchFamily="34" charset="0"/>
              <a:buChar char="•"/>
            </a:pPr>
            <a:endParaRPr lang="en-US" i="1" dirty="0">
              <a:solidFill>
                <a:schemeClr val="bg1"/>
              </a:solidFill>
              <a:latin typeface="Arial" panose="020B0604020202020204" pitchFamily="34" charset="0"/>
            </a:endParaRPr>
          </a:p>
          <a:p>
            <a:pPr marL="800100" lvl="1" indent="-342900">
              <a:buFont typeface="Arial" panose="020B0604020202020204" pitchFamily="34" charset="0"/>
              <a:buChar char="•"/>
            </a:pPr>
            <a:r>
              <a:rPr lang="en-US" sz="3200" i="1" dirty="0" smtClean="0">
                <a:solidFill>
                  <a:schemeClr val="bg1"/>
                </a:solidFill>
                <a:latin typeface="Arial" panose="020B0604020202020204" pitchFamily="34" charset="0"/>
              </a:rPr>
              <a:t>“Rec 4: JISC should develop a Data Audit Framework to enable all Universities and colleges to carry out an audit of departmental data collections, awareness, policies and practice for data </a:t>
            </a:r>
            <a:r>
              <a:rPr lang="en-US" sz="3200" i="1" dirty="0" err="1" smtClean="0">
                <a:solidFill>
                  <a:schemeClr val="bg1"/>
                </a:solidFill>
                <a:latin typeface="Arial" panose="020B0604020202020204" pitchFamily="34" charset="0"/>
              </a:rPr>
              <a:t>curation</a:t>
            </a:r>
            <a:r>
              <a:rPr lang="en-US" sz="3200" i="1" dirty="0" smtClean="0">
                <a:solidFill>
                  <a:schemeClr val="bg1"/>
                </a:solidFill>
                <a:latin typeface="Arial" panose="020B0604020202020204" pitchFamily="34" charset="0"/>
              </a:rPr>
              <a:t> and preservation”</a:t>
            </a:r>
          </a:p>
          <a:p>
            <a:endParaRPr lang="en-US" dirty="0">
              <a:solidFill>
                <a:schemeClr val="bg1"/>
              </a:solidFill>
              <a:latin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052736"/>
            <a:ext cx="3312368" cy="4593072"/>
          </a:xfrm>
          <a:prstGeom prst="rect">
            <a:avLst/>
          </a:prstGeom>
        </p:spPr>
      </p:pic>
      <p:sp>
        <p:nvSpPr>
          <p:cNvPr id="6" name="Title 1"/>
          <p:cNvSpPr txBox="1">
            <a:spLocks/>
          </p:cNvSpPr>
          <p:nvPr/>
        </p:nvSpPr>
        <p:spPr>
          <a:xfrm>
            <a:off x="179512" y="6403061"/>
            <a:ext cx="8717289" cy="375480"/>
          </a:xfrm>
          <a:prstGeom prst="rect">
            <a:avLst/>
          </a:prstGeom>
        </p:spPr>
        <p:txBody>
          <a:bodyPr/>
          <a:lstStyle>
            <a:lvl1pPr algn="l" rtl="0" eaLnBrk="0" fontAlgn="base" hangingPunct="0">
              <a:spcBef>
                <a:spcPct val="0"/>
              </a:spcBef>
              <a:spcAft>
                <a:spcPct val="0"/>
              </a:spcAft>
              <a:defRPr sz="4400">
                <a:solidFill>
                  <a:srgbClr val="23238F"/>
                </a:solidFill>
                <a:latin typeface="+mj-lt"/>
                <a:ea typeface="+mj-ea"/>
                <a:cs typeface="+mj-cs"/>
              </a:defRPr>
            </a:lvl1pPr>
            <a:lvl2pPr algn="l" rtl="0" eaLnBrk="0" fontAlgn="base" hangingPunct="0">
              <a:spcBef>
                <a:spcPct val="0"/>
              </a:spcBef>
              <a:spcAft>
                <a:spcPct val="0"/>
              </a:spcAft>
              <a:defRPr sz="4400">
                <a:solidFill>
                  <a:srgbClr val="23238F"/>
                </a:solidFill>
                <a:latin typeface="Arial" charset="0"/>
              </a:defRPr>
            </a:lvl2pPr>
            <a:lvl3pPr algn="l" rtl="0" eaLnBrk="0" fontAlgn="base" hangingPunct="0">
              <a:spcBef>
                <a:spcPct val="0"/>
              </a:spcBef>
              <a:spcAft>
                <a:spcPct val="0"/>
              </a:spcAft>
              <a:defRPr sz="4400">
                <a:solidFill>
                  <a:srgbClr val="23238F"/>
                </a:solidFill>
                <a:latin typeface="Arial" charset="0"/>
              </a:defRPr>
            </a:lvl3pPr>
            <a:lvl4pPr algn="l" rtl="0" eaLnBrk="0" fontAlgn="base" hangingPunct="0">
              <a:spcBef>
                <a:spcPct val="0"/>
              </a:spcBef>
              <a:spcAft>
                <a:spcPct val="0"/>
              </a:spcAft>
              <a:defRPr sz="4400">
                <a:solidFill>
                  <a:srgbClr val="23238F"/>
                </a:solidFill>
                <a:latin typeface="Arial" charset="0"/>
              </a:defRPr>
            </a:lvl4pPr>
            <a:lvl5pPr algn="l" rtl="0" eaLnBrk="0" fontAlgn="base" hangingPunct="0">
              <a:spcBef>
                <a:spcPct val="0"/>
              </a:spcBef>
              <a:spcAft>
                <a:spcPct val="0"/>
              </a:spcAft>
              <a:defRPr sz="4400">
                <a:solidFill>
                  <a:srgbClr val="23238F"/>
                </a:solidFill>
                <a:latin typeface="Arial" charset="0"/>
              </a:defRPr>
            </a:lvl5pPr>
            <a:lvl6pPr marL="457200" algn="l" rtl="0" fontAlgn="base">
              <a:spcBef>
                <a:spcPct val="0"/>
              </a:spcBef>
              <a:spcAft>
                <a:spcPct val="0"/>
              </a:spcAft>
              <a:defRPr sz="4400">
                <a:solidFill>
                  <a:srgbClr val="23238F"/>
                </a:solidFill>
                <a:latin typeface="Arial" charset="0"/>
              </a:defRPr>
            </a:lvl6pPr>
            <a:lvl7pPr marL="914400" algn="l" rtl="0" fontAlgn="base">
              <a:spcBef>
                <a:spcPct val="0"/>
              </a:spcBef>
              <a:spcAft>
                <a:spcPct val="0"/>
              </a:spcAft>
              <a:defRPr sz="4400">
                <a:solidFill>
                  <a:srgbClr val="23238F"/>
                </a:solidFill>
                <a:latin typeface="Arial" charset="0"/>
              </a:defRPr>
            </a:lvl7pPr>
            <a:lvl8pPr marL="1371600" algn="l" rtl="0" fontAlgn="base">
              <a:spcBef>
                <a:spcPct val="0"/>
              </a:spcBef>
              <a:spcAft>
                <a:spcPct val="0"/>
              </a:spcAft>
              <a:defRPr sz="4400">
                <a:solidFill>
                  <a:srgbClr val="23238F"/>
                </a:solidFill>
                <a:latin typeface="Arial" charset="0"/>
              </a:defRPr>
            </a:lvl8pPr>
            <a:lvl9pPr marL="1828800" algn="l" rtl="0" fontAlgn="base">
              <a:spcBef>
                <a:spcPct val="0"/>
              </a:spcBef>
              <a:spcAft>
                <a:spcPct val="0"/>
              </a:spcAft>
              <a:defRPr sz="4400">
                <a:solidFill>
                  <a:srgbClr val="23238F"/>
                </a:solidFill>
                <a:latin typeface="Arial" charset="0"/>
              </a:defRPr>
            </a:lvl9pPr>
          </a:lstStyle>
          <a:p>
            <a:r>
              <a:rPr lang="en-GB" sz="1400" i="1" kern="0" dirty="0">
                <a:solidFill>
                  <a:schemeClr val="bg1"/>
                </a:solidFill>
              </a:rPr>
              <a:t>http://www.jisc.ac.uk/media/documents/programmes/digitalrepositories/dealing_with_data_report-final.pdf</a:t>
            </a:r>
          </a:p>
        </p:txBody>
      </p:sp>
    </p:spTree>
    <p:extLst>
      <p:ext uri="{BB962C8B-B14F-4D97-AF65-F5344CB8AC3E}">
        <p14:creationId xmlns:p14="http://schemas.microsoft.com/office/powerpoint/2010/main" val="866464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1550" y="6165850"/>
            <a:ext cx="8651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1"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2538" y="6175004"/>
            <a:ext cx="2235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2" name="Picture 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39975" y="6165850"/>
            <a:ext cx="381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413"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948488" y="1628775"/>
            <a:ext cx="17907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9"/>
          <p:cNvSpPr txBox="1">
            <a:spLocks noChangeArrowheads="1"/>
          </p:cNvSpPr>
          <p:nvPr/>
        </p:nvSpPr>
        <p:spPr bwMode="auto">
          <a:xfrm>
            <a:off x="187339" y="188640"/>
            <a:ext cx="7200799"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GB" sz="2800" b="1" dirty="0">
                <a:latin typeface="Arial" panose="020B0604020202020204" pitchFamily="34" charset="0"/>
              </a:rPr>
              <a:t>Benefits:</a:t>
            </a:r>
          </a:p>
          <a:p>
            <a:pPr eaLnBrk="1" hangingPunct="1">
              <a:spcBef>
                <a:spcPct val="50000"/>
              </a:spcBef>
            </a:pPr>
            <a:r>
              <a:rPr lang="en-GB" dirty="0">
                <a:latin typeface="Arial" panose="020B0604020202020204" pitchFamily="34" charset="0"/>
              </a:rPr>
              <a:t>Prioritisation of resources </a:t>
            </a:r>
          </a:p>
          <a:p>
            <a:pPr eaLnBrk="1" hangingPunct="1">
              <a:spcBef>
                <a:spcPct val="50000"/>
              </a:spcBef>
            </a:pPr>
            <a:r>
              <a:rPr lang="en-GB" dirty="0">
                <a:latin typeface="Arial" panose="020B0604020202020204" pitchFamily="34" charset="0"/>
              </a:rPr>
              <a:t>Capacity development and planning</a:t>
            </a:r>
          </a:p>
          <a:p>
            <a:pPr eaLnBrk="1" hangingPunct="1">
              <a:spcBef>
                <a:spcPct val="50000"/>
              </a:spcBef>
            </a:pPr>
            <a:r>
              <a:rPr lang="en-GB" dirty="0">
                <a:latin typeface="Arial" panose="020B0604020202020204" pitchFamily="34" charset="0"/>
              </a:rPr>
              <a:t>Efficiency savings – move data to more cost-effective storage</a:t>
            </a:r>
          </a:p>
          <a:p>
            <a:pPr eaLnBrk="1" hangingPunct="1">
              <a:spcBef>
                <a:spcPct val="50000"/>
              </a:spcBef>
            </a:pPr>
            <a:r>
              <a:rPr lang="en-GB" dirty="0">
                <a:latin typeface="Arial" panose="020B0604020202020204" pitchFamily="34" charset="0"/>
              </a:rPr>
              <a:t>Manage risks associated with data loss</a:t>
            </a:r>
          </a:p>
          <a:p>
            <a:pPr eaLnBrk="1" hangingPunct="1">
              <a:spcBef>
                <a:spcPct val="50000"/>
              </a:spcBef>
            </a:pPr>
            <a:r>
              <a:rPr lang="en-GB" dirty="0">
                <a:latin typeface="Arial" panose="020B0604020202020204" pitchFamily="34" charset="0"/>
              </a:rPr>
              <a:t>Realise value through improved access &amp; </a:t>
            </a:r>
            <a:r>
              <a:rPr lang="en-GB" dirty="0" smtClean="0">
                <a:latin typeface="Arial" panose="020B0604020202020204" pitchFamily="34" charset="0"/>
              </a:rPr>
              <a:t>re-use</a:t>
            </a:r>
            <a:endParaRPr lang="en-GB" dirty="0">
              <a:latin typeface="Arial" panose="020B0604020202020204" pitchFamily="34" charset="0"/>
            </a:endParaRPr>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76545" y="3851181"/>
            <a:ext cx="6012880" cy="2973188"/>
          </a:xfrm>
          <a:prstGeom prst="rect">
            <a:avLst/>
          </a:prstGeom>
        </p:spPr>
      </p:pic>
      <p:pic>
        <p:nvPicPr>
          <p:cNvPr id="9" name="Picture 7" descr="DAF.PNG"/>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012161" y="158148"/>
            <a:ext cx="2974178" cy="13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3568" y="4005064"/>
            <a:ext cx="3398021" cy="276999"/>
          </a:xfrm>
          <a:prstGeom prst="rect">
            <a:avLst/>
          </a:prstGeom>
        </p:spPr>
        <p:txBody>
          <a:bodyPr wrap="square">
            <a:spAutoFit/>
          </a:bodyPr>
          <a:lstStyle/>
          <a:p>
            <a:r>
              <a:rPr lang="en-US" sz="1200" i="1" dirty="0">
                <a:solidFill>
                  <a:schemeClr val="bg1"/>
                </a:solidFill>
                <a:latin typeface="Arial" panose="020B0604020202020204" pitchFamily="34" charset="0"/>
              </a:rPr>
              <a:t>http://www.data-audit.eu/DAF_Methodology.pdf</a:t>
            </a:r>
          </a:p>
        </p:txBody>
      </p:sp>
    </p:spTree>
    <p:extLst>
      <p:ext uri="{BB962C8B-B14F-4D97-AF65-F5344CB8AC3E}">
        <p14:creationId xmlns:p14="http://schemas.microsoft.com/office/powerpoint/2010/main" val="175587238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3968" y="3818336"/>
            <a:ext cx="4860032" cy="3039664"/>
          </a:xfrm>
          <a:prstGeom prst="rect">
            <a:avLst/>
          </a:prstGeom>
        </p:spPr>
      </p:pic>
      <p:pic>
        <p:nvPicPr>
          <p:cNvPr id="3" name="Picture 2"/>
          <p:cNvPicPr>
            <a:picLocks noChangeAspect="1"/>
          </p:cNvPicPr>
          <p:nvPr/>
        </p:nvPicPr>
        <p:blipFill>
          <a:blip r:embed="rId3"/>
          <a:stretch>
            <a:fillRect/>
          </a:stretch>
        </p:blipFill>
        <p:spPr>
          <a:xfrm>
            <a:off x="0" y="-56714"/>
            <a:ext cx="4283968" cy="3906979"/>
          </a:xfrm>
          <a:prstGeom prst="rect">
            <a:avLst/>
          </a:prstGeom>
        </p:spPr>
      </p:pic>
      <p:pic>
        <p:nvPicPr>
          <p:cNvPr id="4" name="Picture 3"/>
          <p:cNvPicPr>
            <a:picLocks noChangeAspect="1"/>
          </p:cNvPicPr>
          <p:nvPr/>
        </p:nvPicPr>
        <p:blipFill>
          <a:blip r:embed="rId4"/>
          <a:stretch>
            <a:fillRect/>
          </a:stretch>
        </p:blipFill>
        <p:spPr>
          <a:xfrm>
            <a:off x="4823520" y="3858"/>
            <a:ext cx="4320480" cy="3814478"/>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68344" y="0"/>
            <a:ext cx="1475656" cy="936308"/>
          </a:xfrm>
          <a:prstGeom prst="rect">
            <a:avLst/>
          </a:prstGeom>
        </p:spPr>
      </p:pic>
      <p:sp>
        <p:nvSpPr>
          <p:cNvPr id="6" name="Rectangle 5"/>
          <p:cNvSpPr/>
          <p:nvPr/>
        </p:nvSpPr>
        <p:spPr>
          <a:xfrm>
            <a:off x="305780" y="3910319"/>
            <a:ext cx="3672408" cy="1569660"/>
          </a:xfrm>
          <a:prstGeom prst="rect">
            <a:avLst/>
          </a:prstGeom>
        </p:spPr>
        <p:txBody>
          <a:bodyPr wrap="square">
            <a:spAutoFit/>
          </a:bodyPr>
          <a:lstStyle/>
          <a:p>
            <a:r>
              <a:rPr lang="en-GB" kern="0" dirty="0">
                <a:solidFill>
                  <a:schemeClr val="bg1"/>
                </a:solidFill>
                <a:latin typeface="Arial" panose="020B0604020202020204" pitchFamily="34" charset="0"/>
              </a:rPr>
              <a:t>CARDIO: Collaborative </a:t>
            </a:r>
            <a:r>
              <a:rPr lang="en-GB" kern="0" dirty="0" smtClean="0">
                <a:solidFill>
                  <a:schemeClr val="bg1"/>
                </a:solidFill>
                <a:latin typeface="Arial" panose="020B0604020202020204" pitchFamily="34" charset="0"/>
              </a:rPr>
              <a:t>Assessment </a:t>
            </a:r>
            <a:r>
              <a:rPr lang="en-GB" kern="0" dirty="0">
                <a:solidFill>
                  <a:schemeClr val="bg1"/>
                </a:solidFill>
                <a:latin typeface="Arial" panose="020B0604020202020204" pitchFamily="34" charset="0"/>
              </a:rPr>
              <a:t>of </a:t>
            </a:r>
            <a:r>
              <a:rPr lang="en-GB" kern="0" dirty="0" smtClean="0">
                <a:solidFill>
                  <a:schemeClr val="bg1"/>
                </a:solidFill>
                <a:latin typeface="Arial" panose="020B0604020202020204" pitchFamily="34" charset="0"/>
              </a:rPr>
              <a:t>Research </a:t>
            </a:r>
            <a:r>
              <a:rPr lang="en-GB" kern="0" dirty="0">
                <a:solidFill>
                  <a:schemeClr val="bg1"/>
                </a:solidFill>
                <a:latin typeface="Arial" panose="020B0604020202020204" pitchFamily="34" charset="0"/>
              </a:rPr>
              <a:t>D</a:t>
            </a:r>
            <a:r>
              <a:rPr lang="en-GB" kern="0" dirty="0" smtClean="0">
                <a:solidFill>
                  <a:schemeClr val="bg1"/>
                </a:solidFill>
                <a:latin typeface="Arial" panose="020B0604020202020204" pitchFamily="34" charset="0"/>
              </a:rPr>
              <a:t>ata Infrastructure and Objectives</a:t>
            </a:r>
            <a:endParaRPr lang="en-GB" kern="0" dirty="0">
              <a:solidFill>
                <a:schemeClr val="bg1"/>
              </a:solidFill>
              <a:latin typeface="Arial" panose="020B0604020202020204" pitchFamily="34" charset="0"/>
            </a:endParaRPr>
          </a:p>
        </p:txBody>
      </p:sp>
      <p:sp>
        <p:nvSpPr>
          <p:cNvPr id="7" name="Title 1"/>
          <p:cNvSpPr txBox="1">
            <a:spLocks/>
          </p:cNvSpPr>
          <p:nvPr/>
        </p:nvSpPr>
        <p:spPr>
          <a:xfrm>
            <a:off x="179512" y="5632596"/>
            <a:ext cx="3600400" cy="729952"/>
          </a:xfrm>
          <a:prstGeom prst="rect">
            <a:avLst/>
          </a:prstGeom>
        </p:spPr>
        <p:txBody>
          <a:bodyPr/>
          <a:lstStyle>
            <a:lvl1pPr algn="l" rtl="0" eaLnBrk="0" fontAlgn="base" hangingPunct="0">
              <a:spcBef>
                <a:spcPct val="0"/>
              </a:spcBef>
              <a:spcAft>
                <a:spcPct val="0"/>
              </a:spcAft>
              <a:defRPr sz="4400">
                <a:solidFill>
                  <a:srgbClr val="23238F"/>
                </a:solidFill>
                <a:latin typeface="+mj-lt"/>
                <a:ea typeface="+mj-ea"/>
                <a:cs typeface="+mj-cs"/>
              </a:defRPr>
            </a:lvl1pPr>
            <a:lvl2pPr algn="l" rtl="0" eaLnBrk="0" fontAlgn="base" hangingPunct="0">
              <a:spcBef>
                <a:spcPct val="0"/>
              </a:spcBef>
              <a:spcAft>
                <a:spcPct val="0"/>
              </a:spcAft>
              <a:defRPr sz="4400">
                <a:solidFill>
                  <a:srgbClr val="23238F"/>
                </a:solidFill>
                <a:latin typeface="Arial" charset="0"/>
              </a:defRPr>
            </a:lvl2pPr>
            <a:lvl3pPr algn="l" rtl="0" eaLnBrk="0" fontAlgn="base" hangingPunct="0">
              <a:spcBef>
                <a:spcPct val="0"/>
              </a:spcBef>
              <a:spcAft>
                <a:spcPct val="0"/>
              </a:spcAft>
              <a:defRPr sz="4400">
                <a:solidFill>
                  <a:srgbClr val="23238F"/>
                </a:solidFill>
                <a:latin typeface="Arial" charset="0"/>
              </a:defRPr>
            </a:lvl3pPr>
            <a:lvl4pPr algn="l" rtl="0" eaLnBrk="0" fontAlgn="base" hangingPunct="0">
              <a:spcBef>
                <a:spcPct val="0"/>
              </a:spcBef>
              <a:spcAft>
                <a:spcPct val="0"/>
              </a:spcAft>
              <a:defRPr sz="4400">
                <a:solidFill>
                  <a:srgbClr val="23238F"/>
                </a:solidFill>
                <a:latin typeface="Arial" charset="0"/>
              </a:defRPr>
            </a:lvl4pPr>
            <a:lvl5pPr algn="l" rtl="0" eaLnBrk="0" fontAlgn="base" hangingPunct="0">
              <a:spcBef>
                <a:spcPct val="0"/>
              </a:spcBef>
              <a:spcAft>
                <a:spcPct val="0"/>
              </a:spcAft>
              <a:defRPr sz="4400">
                <a:solidFill>
                  <a:srgbClr val="23238F"/>
                </a:solidFill>
                <a:latin typeface="Arial" charset="0"/>
              </a:defRPr>
            </a:lvl5pPr>
            <a:lvl6pPr marL="457200" algn="l" rtl="0" fontAlgn="base">
              <a:spcBef>
                <a:spcPct val="0"/>
              </a:spcBef>
              <a:spcAft>
                <a:spcPct val="0"/>
              </a:spcAft>
              <a:defRPr sz="4400">
                <a:solidFill>
                  <a:srgbClr val="23238F"/>
                </a:solidFill>
                <a:latin typeface="Arial" charset="0"/>
              </a:defRPr>
            </a:lvl6pPr>
            <a:lvl7pPr marL="914400" algn="l" rtl="0" fontAlgn="base">
              <a:spcBef>
                <a:spcPct val="0"/>
              </a:spcBef>
              <a:spcAft>
                <a:spcPct val="0"/>
              </a:spcAft>
              <a:defRPr sz="4400">
                <a:solidFill>
                  <a:srgbClr val="23238F"/>
                </a:solidFill>
                <a:latin typeface="Arial" charset="0"/>
              </a:defRPr>
            </a:lvl7pPr>
            <a:lvl8pPr marL="1371600" algn="l" rtl="0" fontAlgn="base">
              <a:spcBef>
                <a:spcPct val="0"/>
              </a:spcBef>
              <a:spcAft>
                <a:spcPct val="0"/>
              </a:spcAft>
              <a:defRPr sz="4400">
                <a:solidFill>
                  <a:srgbClr val="23238F"/>
                </a:solidFill>
                <a:latin typeface="Arial" charset="0"/>
              </a:defRPr>
            </a:lvl8pPr>
            <a:lvl9pPr marL="1828800" algn="l" rtl="0" fontAlgn="base">
              <a:spcBef>
                <a:spcPct val="0"/>
              </a:spcBef>
              <a:spcAft>
                <a:spcPct val="0"/>
              </a:spcAft>
              <a:defRPr sz="4400">
                <a:solidFill>
                  <a:srgbClr val="23238F"/>
                </a:solidFill>
                <a:latin typeface="Arial" charset="0"/>
              </a:defRPr>
            </a:lvl9pPr>
          </a:lstStyle>
          <a:p>
            <a:r>
              <a:rPr lang="en-GB" sz="2400" i="1" kern="0" dirty="0">
                <a:solidFill>
                  <a:schemeClr val="bg1"/>
                </a:solidFill>
              </a:rPr>
              <a:t>http://cardio.dcc.ac.uk/</a:t>
            </a:r>
          </a:p>
        </p:txBody>
      </p:sp>
      <p:pic>
        <p:nvPicPr>
          <p:cNvPr id="8"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9140" y="6282596"/>
            <a:ext cx="2235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265053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9552" y="154949"/>
            <a:ext cx="3168352" cy="990600"/>
          </a:xfrm>
        </p:spPr>
        <p:txBody>
          <a:bodyPr/>
          <a:lstStyle/>
          <a:p>
            <a:r>
              <a:rPr lang="en-GB" sz="4800" dirty="0" smtClean="0">
                <a:solidFill>
                  <a:schemeClr val="bg1"/>
                </a:solidFill>
              </a:rPr>
              <a:t>Personas</a:t>
            </a:r>
            <a:endParaRPr lang="en-GB" sz="4800" dirty="0">
              <a:solidFill>
                <a:schemeClr val="bg1"/>
              </a:solidFill>
            </a:endParaRPr>
          </a:p>
        </p:txBody>
      </p:sp>
      <p:sp>
        <p:nvSpPr>
          <p:cNvPr id="3" name="Content Placeholder 2"/>
          <p:cNvSpPr>
            <a:spLocks noGrp="1"/>
          </p:cNvSpPr>
          <p:nvPr>
            <p:ph idx="1"/>
          </p:nvPr>
        </p:nvSpPr>
        <p:spPr>
          <a:xfrm>
            <a:off x="1" y="1145549"/>
            <a:ext cx="4860032" cy="3962400"/>
          </a:xfrm>
        </p:spPr>
        <p:txBody>
          <a:bodyPr/>
          <a:lstStyle/>
          <a:p>
            <a:r>
              <a:rPr lang="en-US" dirty="0" smtClean="0">
                <a:solidFill>
                  <a:schemeClr val="bg1"/>
                </a:solidFill>
              </a:rPr>
              <a:t>Recruited participants</a:t>
            </a:r>
          </a:p>
          <a:p>
            <a:r>
              <a:rPr lang="en-US" dirty="0" smtClean="0">
                <a:solidFill>
                  <a:schemeClr val="bg1"/>
                </a:solidFill>
              </a:rPr>
              <a:t>26 interviews</a:t>
            </a:r>
          </a:p>
          <a:p>
            <a:r>
              <a:rPr lang="en-US" dirty="0" smtClean="0">
                <a:solidFill>
                  <a:schemeClr val="bg1"/>
                </a:solidFill>
              </a:rPr>
              <a:t>9 departments</a:t>
            </a:r>
          </a:p>
          <a:p>
            <a:r>
              <a:rPr lang="en-US" dirty="0" smtClean="0">
                <a:solidFill>
                  <a:schemeClr val="bg1"/>
                </a:solidFill>
              </a:rPr>
              <a:t>Grid mapping answers</a:t>
            </a:r>
          </a:p>
          <a:p>
            <a:r>
              <a:rPr lang="en-US" dirty="0" smtClean="0">
                <a:solidFill>
                  <a:schemeClr val="bg1"/>
                </a:solidFill>
              </a:rPr>
              <a:t>8 personas</a:t>
            </a:r>
            <a:endParaRPr lang="en-US" dirty="0">
              <a:solidFill>
                <a:schemeClr val="bg1"/>
              </a:solidFill>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60032" y="49249"/>
            <a:ext cx="4164178" cy="161139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79927" y="1613668"/>
            <a:ext cx="3562533" cy="2209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78" y="4324220"/>
            <a:ext cx="4000706" cy="253378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45235" y="3634044"/>
            <a:ext cx="2692538" cy="2355971"/>
          </a:xfrm>
          <a:prstGeom prst="rect">
            <a:avLst/>
          </a:prstGeom>
        </p:spPr>
      </p:pic>
      <p:sp>
        <p:nvSpPr>
          <p:cNvPr id="8" name="Content Placeholder 2"/>
          <p:cNvSpPr txBox="1">
            <a:spLocks/>
          </p:cNvSpPr>
          <p:nvPr/>
        </p:nvSpPr>
        <p:spPr bwMode="auto">
          <a:xfrm>
            <a:off x="6811487" y="3999687"/>
            <a:ext cx="2351864"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66FCE"/>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66FCE"/>
              </a:buClr>
              <a:buChar char="–"/>
              <a:defRPr sz="2800">
                <a:solidFill>
                  <a:schemeClr val="tx1"/>
                </a:solidFill>
                <a:latin typeface="+mn-lt"/>
              </a:defRPr>
            </a:lvl2pPr>
            <a:lvl3pPr marL="1143000" indent="-228600" algn="l" rtl="0" eaLnBrk="0" fontAlgn="base" hangingPunct="0">
              <a:spcBef>
                <a:spcPct val="20000"/>
              </a:spcBef>
              <a:spcAft>
                <a:spcPct val="0"/>
              </a:spcAft>
              <a:buClr>
                <a:srgbClr val="066FCE"/>
              </a:buClr>
              <a:buChar char="•"/>
              <a:defRPr sz="2400">
                <a:solidFill>
                  <a:schemeClr val="tx1"/>
                </a:solidFill>
                <a:latin typeface="+mn-lt"/>
              </a:defRPr>
            </a:lvl3pPr>
            <a:lvl4pPr marL="1600200" indent="-228600" algn="l" rtl="0" eaLnBrk="0" fontAlgn="base" hangingPunct="0">
              <a:spcBef>
                <a:spcPct val="20000"/>
              </a:spcBef>
              <a:spcAft>
                <a:spcPct val="0"/>
              </a:spcAft>
              <a:buClr>
                <a:srgbClr val="066FCE"/>
              </a:buClr>
              <a:buChar char="–"/>
              <a:defRPr sz="2000">
                <a:solidFill>
                  <a:schemeClr val="tx1"/>
                </a:solidFill>
                <a:latin typeface="+mn-lt"/>
              </a:defRPr>
            </a:lvl4pPr>
            <a:lvl5pPr marL="2057400" indent="-228600" algn="l" rtl="0" eaLnBrk="0" fontAlgn="base" hangingPunct="0">
              <a:spcBef>
                <a:spcPct val="20000"/>
              </a:spcBef>
              <a:spcAft>
                <a:spcPct val="0"/>
              </a:spcAft>
              <a:buClr>
                <a:srgbClr val="066FCE"/>
              </a:buClr>
              <a:buChar char="»"/>
              <a:defRPr sz="2000">
                <a:solidFill>
                  <a:schemeClr val="tx1"/>
                </a:solidFill>
                <a:latin typeface="+mn-lt"/>
              </a:defRPr>
            </a:lvl5pPr>
            <a:lvl6pPr marL="2514600" indent="-228600" algn="l" rtl="0" fontAlgn="base">
              <a:spcBef>
                <a:spcPct val="20000"/>
              </a:spcBef>
              <a:spcAft>
                <a:spcPct val="0"/>
              </a:spcAft>
              <a:buClr>
                <a:srgbClr val="066FCE"/>
              </a:buClr>
              <a:buChar char="»"/>
              <a:defRPr sz="2000">
                <a:solidFill>
                  <a:schemeClr val="tx1"/>
                </a:solidFill>
                <a:latin typeface="+mn-lt"/>
              </a:defRPr>
            </a:lvl6pPr>
            <a:lvl7pPr marL="2971800" indent="-228600" algn="l" rtl="0" fontAlgn="base">
              <a:spcBef>
                <a:spcPct val="20000"/>
              </a:spcBef>
              <a:spcAft>
                <a:spcPct val="0"/>
              </a:spcAft>
              <a:buClr>
                <a:srgbClr val="066FCE"/>
              </a:buClr>
              <a:buChar char="»"/>
              <a:defRPr sz="2000">
                <a:solidFill>
                  <a:schemeClr val="tx1"/>
                </a:solidFill>
                <a:latin typeface="+mn-lt"/>
              </a:defRPr>
            </a:lvl7pPr>
            <a:lvl8pPr marL="3429000" indent="-228600" algn="l" rtl="0" fontAlgn="base">
              <a:spcBef>
                <a:spcPct val="20000"/>
              </a:spcBef>
              <a:spcAft>
                <a:spcPct val="0"/>
              </a:spcAft>
              <a:buClr>
                <a:srgbClr val="066FCE"/>
              </a:buClr>
              <a:buChar char="»"/>
              <a:defRPr sz="2000">
                <a:solidFill>
                  <a:schemeClr val="tx1"/>
                </a:solidFill>
                <a:latin typeface="+mn-lt"/>
              </a:defRPr>
            </a:lvl8pPr>
            <a:lvl9pPr marL="3886200" indent="-228600" algn="l" rtl="0" fontAlgn="base">
              <a:spcBef>
                <a:spcPct val="20000"/>
              </a:spcBef>
              <a:spcAft>
                <a:spcPct val="0"/>
              </a:spcAft>
              <a:buClr>
                <a:srgbClr val="066FCE"/>
              </a:buClr>
              <a:buChar char="»"/>
              <a:defRPr sz="2000">
                <a:solidFill>
                  <a:schemeClr val="tx1"/>
                </a:solidFill>
                <a:latin typeface="+mn-lt"/>
              </a:defRPr>
            </a:lvl9pPr>
          </a:lstStyle>
          <a:p>
            <a:pPr marL="0" indent="0">
              <a:buNone/>
            </a:pPr>
            <a:r>
              <a:rPr lang="en-US" kern="0" dirty="0" smtClean="0">
                <a:solidFill>
                  <a:schemeClr val="bg1"/>
                </a:solidFill>
              </a:rPr>
              <a:t>Offer data services to researchers who share traits….</a:t>
            </a:r>
            <a:endParaRPr lang="en-US" kern="0" dirty="0">
              <a:solidFill>
                <a:schemeClr val="bg1"/>
              </a:solidFill>
            </a:endParaRPr>
          </a:p>
        </p:txBody>
      </p:sp>
      <p:sp>
        <p:nvSpPr>
          <p:cNvPr id="9" name="Title 1"/>
          <p:cNvSpPr txBox="1">
            <a:spLocks/>
          </p:cNvSpPr>
          <p:nvPr/>
        </p:nvSpPr>
        <p:spPr>
          <a:xfrm>
            <a:off x="4368160" y="6453336"/>
            <a:ext cx="4680520" cy="320969"/>
          </a:xfrm>
          <a:prstGeom prst="rect">
            <a:avLst/>
          </a:prstGeom>
        </p:spPr>
        <p:txBody>
          <a:bodyPr/>
          <a:lstStyle>
            <a:lvl1pPr algn="l" rtl="0" eaLnBrk="0" fontAlgn="base" hangingPunct="0">
              <a:spcBef>
                <a:spcPct val="0"/>
              </a:spcBef>
              <a:spcAft>
                <a:spcPct val="0"/>
              </a:spcAft>
              <a:defRPr sz="4400">
                <a:solidFill>
                  <a:srgbClr val="23238F"/>
                </a:solidFill>
                <a:latin typeface="+mj-lt"/>
                <a:ea typeface="+mj-ea"/>
                <a:cs typeface="+mj-cs"/>
              </a:defRPr>
            </a:lvl1pPr>
            <a:lvl2pPr algn="l" rtl="0" eaLnBrk="0" fontAlgn="base" hangingPunct="0">
              <a:spcBef>
                <a:spcPct val="0"/>
              </a:spcBef>
              <a:spcAft>
                <a:spcPct val="0"/>
              </a:spcAft>
              <a:defRPr sz="4400">
                <a:solidFill>
                  <a:srgbClr val="23238F"/>
                </a:solidFill>
                <a:latin typeface="Arial" charset="0"/>
              </a:defRPr>
            </a:lvl2pPr>
            <a:lvl3pPr algn="l" rtl="0" eaLnBrk="0" fontAlgn="base" hangingPunct="0">
              <a:spcBef>
                <a:spcPct val="0"/>
              </a:spcBef>
              <a:spcAft>
                <a:spcPct val="0"/>
              </a:spcAft>
              <a:defRPr sz="4400">
                <a:solidFill>
                  <a:srgbClr val="23238F"/>
                </a:solidFill>
                <a:latin typeface="Arial" charset="0"/>
              </a:defRPr>
            </a:lvl3pPr>
            <a:lvl4pPr algn="l" rtl="0" eaLnBrk="0" fontAlgn="base" hangingPunct="0">
              <a:spcBef>
                <a:spcPct val="0"/>
              </a:spcBef>
              <a:spcAft>
                <a:spcPct val="0"/>
              </a:spcAft>
              <a:defRPr sz="4400">
                <a:solidFill>
                  <a:srgbClr val="23238F"/>
                </a:solidFill>
                <a:latin typeface="Arial" charset="0"/>
              </a:defRPr>
            </a:lvl4pPr>
            <a:lvl5pPr algn="l" rtl="0" eaLnBrk="0" fontAlgn="base" hangingPunct="0">
              <a:spcBef>
                <a:spcPct val="0"/>
              </a:spcBef>
              <a:spcAft>
                <a:spcPct val="0"/>
              </a:spcAft>
              <a:defRPr sz="4400">
                <a:solidFill>
                  <a:srgbClr val="23238F"/>
                </a:solidFill>
                <a:latin typeface="Arial" charset="0"/>
              </a:defRPr>
            </a:lvl5pPr>
            <a:lvl6pPr marL="457200" algn="l" rtl="0" fontAlgn="base">
              <a:spcBef>
                <a:spcPct val="0"/>
              </a:spcBef>
              <a:spcAft>
                <a:spcPct val="0"/>
              </a:spcAft>
              <a:defRPr sz="4400">
                <a:solidFill>
                  <a:srgbClr val="23238F"/>
                </a:solidFill>
                <a:latin typeface="Arial" charset="0"/>
              </a:defRPr>
            </a:lvl6pPr>
            <a:lvl7pPr marL="914400" algn="l" rtl="0" fontAlgn="base">
              <a:spcBef>
                <a:spcPct val="0"/>
              </a:spcBef>
              <a:spcAft>
                <a:spcPct val="0"/>
              </a:spcAft>
              <a:defRPr sz="4400">
                <a:solidFill>
                  <a:srgbClr val="23238F"/>
                </a:solidFill>
                <a:latin typeface="Arial" charset="0"/>
              </a:defRPr>
            </a:lvl7pPr>
            <a:lvl8pPr marL="1371600" algn="l" rtl="0" fontAlgn="base">
              <a:spcBef>
                <a:spcPct val="0"/>
              </a:spcBef>
              <a:spcAft>
                <a:spcPct val="0"/>
              </a:spcAft>
              <a:defRPr sz="4400">
                <a:solidFill>
                  <a:srgbClr val="23238F"/>
                </a:solidFill>
                <a:latin typeface="Arial" charset="0"/>
              </a:defRPr>
            </a:lvl8pPr>
            <a:lvl9pPr marL="1828800" algn="l" rtl="0" fontAlgn="base">
              <a:spcBef>
                <a:spcPct val="0"/>
              </a:spcBef>
              <a:spcAft>
                <a:spcPct val="0"/>
              </a:spcAft>
              <a:defRPr sz="4400">
                <a:solidFill>
                  <a:srgbClr val="23238F"/>
                </a:solidFill>
                <a:latin typeface="Arial" charset="0"/>
              </a:defRPr>
            </a:lvl9pPr>
          </a:lstStyle>
          <a:p>
            <a:r>
              <a:rPr lang="en-GB" sz="1050" i="1" kern="0" dirty="0">
                <a:solidFill>
                  <a:schemeClr val="bg1"/>
                </a:solidFill>
              </a:rPr>
              <a:t>http://www.press.jhu.edu/journals/portal_libraries_and_the_academy/portal_pre_print/current/articles/11.4lage.pdf</a:t>
            </a:r>
          </a:p>
        </p:txBody>
      </p:sp>
    </p:spTree>
    <p:extLst>
      <p:ext uri="{BB962C8B-B14F-4D97-AF65-F5344CB8AC3E}">
        <p14:creationId xmlns:p14="http://schemas.microsoft.com/office/powerpoint/2010/main" val="3335087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188640"/>
            <a:ext cx="5893103" cy="1752690"/>
          </a:xfrm>
          <a:prstGeom prst="rect">
            <a:avLst/>
          </a:prstGeom>
        </p:spPr>
      </p:pic>
      <p:sp>
        <p:nvSpPr>
          <p:cNvPr id="4" name="Content Placeholder 2"/>
          <p:cNvSpPr txBox="1">
            <a:spLocks/>
          </p:cNvSpPr>
          <p:nvPr/>
        </p:nvSpPr>
        <p:spPr>
          <a:xfrm>
            <a:off x="179512" y="2276872"/>
            <a:ext cx="4608512" cy="3962400"/>
          </a:xfrm>
          <a:prstGeom prst="rect">
            <a:avLst/>
          </a:prstGeom>
        </p:spPr>
        <p:txBody>
          <a:bodyPr/>
          <a:lstStyle>
            <a:lvl1pPr marL="342900" indent="-342900" algn="l" rtl="0" eaLnBrk="0" fontAlgn="base" hangingPunct="0">
              <a:spcBef>
                <a:spcPct val="20000"/>
              </a:spcBef>
              <a:spcAft>
                <a:spcPct val="0"/>
              </a:spcAft>
              <a:buClr>
                <a:srgbClr val="066FCE"/>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66FCE"/>
              </a:buClr>
              <a:buChar char="–"/>
              <a:defRPr sz="2800">
                <a:solidFill>
                  <a:schemeClr val="tx1"/>
                </a:solidFill>
                <a:latin typeface="+mn-lt"/>
              </a:defRPr>
            </a:lvl2pPr>
            <a:lvl3pPr marL="1143000" indent="-228600" algn="l" rtl="0" eaLnBrk="0" fontAlgn="base" hangingPunct="0">
              <a:spcBef>
                <a:spcPct val="20000"/>
              </a:spcBef>
              <a:spcAft>
                <a:spcPct val="0"/>
              </a:spcAft>
              <a:buClr>
                <a:srgbClr val="066FCE"/>
              </a:buClr>
              <a:buChar char="•"/>
              <a:defRPr sz="2400">
                <a:solidFill>
                  <a:schemeClr val="tx1"/>
                </a:solidFill>
                <a:latin typeface="+mn-lt"/>
              </a:defRPr>
            </a:lvl3pPr>
            <a:lvl4pPr marL="1600200" indent="-228600" algn="l" rtl="0" eaLnBrk="0" fontAlgn="base" hangingPunct="0">
              <a:spcBef>
                <a:spcPct val="20000"/>
              </a:spcBef>
              <a:spcAft>
                <a:spcPct val="0"/>
              </a:spcAft>
              <a:buClr>
                <a:srgbClr val="066FCE"/>
              </a:buClr>
              <a:buChar char="–"/>
              <a:defRPr sz="2000">
                <a:solidFill>
                  <a:schemeClr val="tx1"/>
                </a:solidFill>
                <a:latin typeface="+mn-lt"/>
              </a:defRPr>
            </a:lvl4pPr>
            <a:lvl5pPr marL="2057400" indent="-228600" algn="l" rtl="0" eaLnBrk="0" fontAlgn="base" hangingPunct="0">
              <a:spcBef>
                <a:spcPct val="20000"/>
              </a:spcBef>
              <a:spcAft>
                <a:spcPct val="0"/>
              </a:spcAft>
              <a:buClr>
                <a:srgbClr val="066FCE"/>
              </a:buClr>
              <a:buChar char="»"/>
              <a:defRPr sz="2000">
                <a:solidFill>
                  <a:schemeClr val="tx1"/>
                </a:solidFill>
                <a:latin typeface="+mn-lt"/>
              </a:defRPr>
            </a:lvl5pPr>
            <a:lvl6pPr marL="2514600" indent="-228600" algn="l" rtl="0" fontAlgn="base">
              <a:spcBef>
                <a:spcPct val="20000"/>
              </a:spcBef>
              <a:spcAft>
                <a:spcPct val="0"/>
              </a:spcAft>
              <a:buClr>
                <a:srgbClr val="066FCE"/>
              </a:buClr>
              <a:buChar char="»"/>
              <a:defRPr sz="2000">
                <a:solidFill>
                  <a:schemeClr val="tx1"/>
                </a:solidFill>
                <a:latin typeface="+mn-lt"/>
              </a:defRPr>
            </a:lvl6pPr>
            <a:lvl7pPr marL="2971800" indent="-228600" algn="l" rtl="0" fontAlgn="base">
              <a:spcBef>
                <a:spcPct val="20000"/>
              </a:spcBef>
              <a:spcAft>
                <a:spcPct val="0"/>
              </a:spcAft>
              <a:buClr>
                <a:srgbClr val="066FCE"/>
              </a:buClr>
              <a:buChar char="»"/>
              <a:defRPr sz="2000">
                <a:solidFill>
                  <a:schemeClr val="tx1"/>
                </a:solidFill>
                <a:latin typeface="+mn-lt"/>
              </a:defRPr>
            </a:lvl7pPr>
            <a:lvl8pPr marL="3429000" indent="-228600" algn="l" rtl="0" fontAlgn="base">
              <a:spcBef>
                <a:spcPct val="20000"/>
              </a:spcBef>
              <a:spcAft>
                <a:spcPct val="0"/>
              </a:spcAft>
              <a:buClr>
                <a:srgbClr val="066FCE"/>
              </a:buClr>
              <a:buChar char="»"/>
              <a:defRPr sz="2000">
                <a:solidFill>
                  <a:schemeClr val="tx1"/>
                </a:solidFill>
                <a:latin typeface="+mn-lt"/>
              </a:defRPr>
            </a:lvl8pPr>
            <a:lvl9pPr marL="3886200" indent="-228600" algn="l" rtl="0" fontAlgn="base">
              <a:spcBef>
                <a:spcPct val="20000"/>
              </a:spcBef>
              <a:spcAft>
                <a:spcPct val="0"/>
              </a:spcAft>
              <a:buClr>
                <a:srgbClr val="066FCE"/>
              </a:buClr>
              <a:buChar char="»"/>
              <a:defRPr sz="2000">
                <a:solidFill>
                  <a:schemeClr val="tx1"/>
                </a:solidFill>
                <a:latin typeface="+mn-lt"/>
              </a:defRPr>
            </a:lvl9pPr>
          </a:lstStyle>
          <a:p>
            <a:r>
              <a:rPr lang="en-US" kern="0" dirty="0" smtClean="0">
                <a:solidFill>
                  <a:schemeClr val="bg1"/>
                </a:solidFill>
              </a:rPr>
              <a:t>IMLS grant</a:t>
            </a:r>
          </a:p>
          <a:p>
            <a:r>
              <a:rPr lang="en-US" kern="0" dirty="0" smtClean="0">
                <a:solidFill>
                  <a:schemeClr val="bg1"/>
                </a:solidFill>
              </a:rPr>
              <a:t>Toolkit download</a:t>
            </a:r>
          </a:p>
          <a:p>
            <a:r>
              <a:rPr lang="en-US" sz="1600" i="1" kern="0" dirty="0">
                <a:solidFill>
                  <a:schemeClr val="bg1"/>
                </a:solidFill>
              </a:rPr>
              <a:t>http://datacurationprofiles.org/download</a:t>
            </a:r>
            <a:endParaRPr lang="en-US" sz="1600" i="1" kern="0" dirty="0" smtClean="0">
              <a:solidFill>
                <a:schemeClr val="bg1"/>
              </a:solidFill>
            </a:endParaRPr>
          </a:p>
          <a:p>
            <a:r>
              <a:rPr lang="en-US" kern="0" dirty="0" smtClean="0">
                <a:solidFill>
                  <a:schemeClr val="bg1"/>
                </a:solidFill>
              </a:rPr>
              <a:t>User Guide</a:t>
            </a:r>
          </a:p>
          <a:p>
            <a:r>
              <a:rPr lang="en-US" kern="0" dirty="0" smtClean="0">
                <a:solidFill>
                  <a:schemeClr val="bg1"/>
                </a:solidFill>
              </a:rPr>
              <a:t>Interviewer’s Manual</a:t>
            </a:r>
          </a:p>
          <a:p>
            <a:r>
              <a:rPr lang="en-US" kern="0" dirty="0" smtClean="0">
                <a:solidFill>
                  <a:schemeClr val="bg1"/>
                </a:solidFill>
              </a:rPr>
              <a:t>Interview Worksheet</a:t>
            </a:r>
          </a:p>
          <a:p>
            <a:r>
              <a:rPr lang="en-US" kern="0" dirty="0" smtClean="0">
                <a:solidFill>
                  <a:schemeClr val="bg1"/>
                </a:solidFill>
              </a:rPr>
              <a:t>Template</a:t>
            </a:r>
          </a:p>
          <a:p>
            <a:endParaRPr lang="en-US" kern="0" dirty="0" smtClean="0">
              <a:solidFill>
                <a:schemeClr val="bg1"/>
              </a:solidFill>
            </a:endParaRPr>
          </a:p>
          <a:p>
            <a:endParaRPr lang="en-US" kern="0" dirty="0" smtClean="0">
              <a:solidFill>
                <a:schemeClr val="bg1"/>
              </a:solidFill>
            </a:endParaRPr>
          </a:p>
          <a:p>
            <a:endParaRPr lang="en-US" kern="0" dirty="0">
              <a:solidFill>
                <a:schemeClr val="bg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3528" y="2276192"/>
            <a:ext cx="4707659" cy="4077072"/>
          </a:xfrm>
          <a:prstGeom prst="rect">
            <a:avLst/>
          </a:prstGeom>
        </p:spPr>
      </p:pic>
    </p:spTree>
    <p:extLst>
      <p:ext uri="{BB962C8B-B14F-4D97-AF65-F5344CB8AC3E}">
        <p14:creationId xmlns:p14="http://schemas.microsoft.com/office/powerpoint/2010/main" val="221105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2" y="11669"/>
            <a:ext cx="9144000" cy="136532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2" y="1376989"/>
            <a:ext cx="4756394" cy="5481011"/>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5425" y="2132856"/>
            <a:ext cx="6318575" cy="4725144"/>
          </a:xfrm>
          <a:prstGeom prst="rect">
            <a:avLst/>
          </a:prstGeom>
        </p:spPr>
      </p:pic>
    </p:spTree>
    <p:extLst>
      <p:ext uri="{BB962C8B-B14F-4D97-AF65-F5344CB8AC3E}">
        <p14:creationId xmlns:p14="http://schemas.microsoft.com/office/powerpoint/2010/main" val="1727068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25344</TotalTime>
  <Words>1164</Words>
  <Application>Microsoft Office PowerPoint</Application>
  <PresentationFormat>On-screen Show (4:3)</PresentationFormat>
  <Paragraphs>205</Paragraphs>
  <Slides>28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Lucida Grande</vt:lpstr>
      <vt:lpstr>Times New Roman</vt:lpstr>
      <vt:lpstr>Verdana</vt:lpstr>
      <vt:lpstr>Wingdings</vt:lpstr>
      <vt:lpstr>Default Design</vt:lpstr>
      <vt:lpstr>Assessing requirements for research data management support in academic libraries: introducing a new multi-faceted capability tool.</vt:lpstr>
      <vt:lpstr>Research data at your University</vt:lpstr>
      <vt:lpstr>Selected assessment tools</vt:lpstr>
      <vt:lpstr>PowerPoint Presentation</vt:lpstr>
      <vt:lpstr>PowerPoint Presentation</vt:lpstr>
      <vt:lpstr>PowerPoint Presentation</vt:lpstr>
      <vt:lpstr>Personas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new tool: Community Capability Model Framework</vt:lpstr>
      <vt:lpstr>CCM Framework</vt:lpstr>
      <vt:lpstr>PowerPoint Presentation</vt:lpstr>
      <vt:lpstr>CCM Framework</vt:lpstr>
      <vt:lpstr>CCMF Capability Profile Template</vt:lpstr>
      <vt:lpstr>Administrative – About you and your data</vt:lpstr>
      <vt:lpstr>Skills &amp; Training</vt:lpstr>
      <vt:lpstr>Openness</vt:lpstr>
      <vt:lpstr>Technical Infrastructure</vt:lpstr>
      <vt:lpstr>Common Practices</vt:lpstr>
      <vt:lpstr>Review CCMF applicability for agriculture (Slides: Scott Brandt, Purdue)</vt:lpstr>
      <vt:lpstr>Test CCMF with agronomy groups</vt:lpstr>
      <vt:lpstr>We are collecting CCM profiles!</vt:lpstr>
      <vt:lpstr>PowerPoint Presentation</vt:lpstr>
    </vt:vector>
  </TitlesOfParts>
  <Company>UKOLN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VALA2012 Lyon Keynote</dc:title>
  <dc:creator>Liz Lyon</dc:creator>
  <cp:lastModifiedBy>Boris</cp:lastModifiedBy>
  <cp:revision>2992</cp:revision>
  <cp:lastPrinted>2014-05-23T16:23:40Z</cp:lastPrinted>
  <dcterms:created xsi:type="dcterms:W3CDTF">2002-04-26T19:42:16Z</dcterms:created>
  <dcterms:modified xsi:type="dcterms:W3CDTF">2014-06-23T12:39:47Z</dcterms:modified>
</cp:coreProperties>
</file>