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313" r:id="rId2"/>
    <p:sldId id="387" r:id="rId3"/>
    <p:sldId id="383" r:id="rId4"/>
    <p:sldId id="384" r:id="rId5"/>
    <p:sldId id="385" r:id="rId6"/>
    <p:sldId id="382" r:id="rId7"/>
    <p:sldId id="392" r:id="rId8"/>
    <p:sldId id="395" r:id="rId9"/>
    <p:sldId id="397" r:id="rId10"/>
    <p:sldId id="371" r:id="rId11"/>
    <p:sldId id="391" r:id="rId12"/>
    <p:sldId id="396" r:id="rId13"/>
    <p:sldId id="265" r:id="rId14"/>
    <p:sldId id="272" r:id="rId15"/>
    <p:sldId id="342" r:id="rId16"/>
    <p:sldId id="379" r:id="rId17"/>
    <p:sldId id="292" r:id="rId18"/>
    <p:sldId id="366" r:id="rId19"/>
    <p:sldId id="381" r:id="rId20"/>
    <p:sldId id="367" r:id="rId21"/>
    <p:sldId id="357" r:id="rId22"/>
    <p:sldId id="377" r:id="rId23"/>
    <p:sldId id="373" r:id="rId24"/>
    <p:sldId id="380" r:id="rId25"/>
    <p:sldId id="351" r:id="rId26"/>
    <p:sldId id="370" r:id="rId27"/>
    <p:sldId id="274" r:id="rId28"/>
    <p:sldId id="277" r:id="rId29"/>
    <p:sldId id="358" r:id="rId30"/>
    <p:sldId id="388" r:id="rId31"/>
    <p:sldId id="390" r:id="rId32"/>
    <p:sldId id="343" r:id="rId33"/>
    <p:sldId id="349" r:id="rId34"/>
    <p:sldId id="376" r:id="rId35"/>
    <p:sldId id="375" r:id="rId36"/>
    <p:sldId id="394" r:id="rId37"/>
    <p:sldId id="374" r:id="rId38"/>
    <p:sldId id="293" r:id="rId39"/>
    <p:sldId id="372" r:id="rId40"/>
    <p:sldId id="309" r:id="rId41"/>
    <p:sldId id="393" r:id="rId42"/>
    <p:sldId id="359" r:id="rId43"/>
    <p:sldId id="345" r:id="rId44"/>
    <p:sldId id="368" r:id="rId45"/>
    <p:sldId id="369" r:id="rId46"/>
    <p:sldId id="333" r:id="rId47"/>
    <p:sldId id="346" r:id="rId48"/>
    <p:sldId id="398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4597" autoAdjust="0"/>
    <p:restoredTop sz="99367" autoAdjust="0"/>
  </p:normalViewPr>
  <p:slideViewPr>
    <p:cSldViewPr snapToGrid="0" snapToObjects="1">
      <p:cViewPr varScale="1">
        <p:scale>
          <a:sx n="109" d="100"/>
          <a:sy n="109" d="100"/>
        </p:scale>
        <p:origin x="3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71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2B7C1F-A93A-3848-A462-E34633284768}" type="doc">
      <dgm:prSet loTypeId="urn:microsoft.com/office/officeart/2005/8/layout/matrix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1C1429-DE93-904F-A823-0F499172E2DB}">
      <dgm:prSet phldrT="[Text]"/>
      <dgm:spPr/>
      <dgm:t>
        <a:bodyPr/>
        <a:lstStyle/>
        <a:p>
          <a:r>
            <a:rPr lang="en-US" b="1" dirty="0" err="1" smtClean="0">
              <a:solidFill>
                <a:srgbClr val="FF0000"/>
              </a:solidFill>
            </a:rPr>
            <a:t>Altmetrics</a:t>
          </a:r>
          <a:endParaRPr lang="en-US" b="1" dirty="0">
            <a:solidFill>
              <a:srgbClr val="FF0000"/>
            </a:solidFill>
          </a:endParaRPr>
        </a:p>
      </dgm:t>
    </dgm:pt>
    <dgm:pt modelId="{69885AF6-E5EA-CB46-A20B-83C28D78D358}" type="parTrans" cxnId="{695FBE8D-7737-3A4A-AD3C-CBD256AEF65C}">
      <dgm:prSet/>
      <dgm:spPr/>
      <dgm:t>
        <a:bodyPr/>
        <a:lstStyle/>
        <a:p>
          <a:endParaRPr lang="en-US"/>
        </a:p>
      </dgm:t>
    </dgm:pt>
    <dgm:pt modelId="{9E9875E0-AF95-D14D-BD7D-79E646A5CB74}" type="sibTrans" cxnId="{695FBE8D-7737-3A4A-AD3C-CBD256AEF65C}">
      <dgm:prSet/>
      <dgm:spPr/>
      <dgm:t>
        <a:bodyPr/>
        <a:lstStyle/>
        <a:p>
          <a:endParaRPr lang="en-US"/>
        </a:p>
      </dgm:t>
    </dgm:pt>
    <dgm:pt modelId="{71F84482-052C-294E-8AEE-BCFAE77FDC1A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Social activity</a:t>
          </a:r>
        </a:p>
        <a:p>
          <a:r>
            <a:rPr lang="en-US" dirty="0" smtClean="0">
              <a:solidFill>
                <a:srgbClr val="FF0000"/>
              </a:solidFill>
            </a:rPr>
            <a:t>(tweets, ‘likes’)</a:t>
          </a:r>
          <a:endParaRPr lang="en-US" dirty="0">
            <a:solidFill>
              <a:srgbClr val="FF0000"/>
            </a:solidFill>
          </a:endParaRPr>
        </a:p>
      </dgm:t>
    </dgm:pt>
    <dgm:pt modelId="{E36EE551-B73B-BC43-B406-4EAA745B690F}" type="parTrans" cxnId="{936A033E-5940-AE42-8BAB-F653D2E50B67}">
      <dgm:prSet/>
      <dgm:spPr/>
      <dgm:t>
        <a:bodyPr/>
        <a:lstStyle/>
        <a:p>
          <a:endParaRPr lang="en-US"/>
        </a:p>
      </dgm:t>
    </dgm:pt>
    <dgm:pt modelId="{9C285CB1-457A-994A-A99B-39A6DD5B7B3D}" type="sibTrans" cxnId="{936A033E-5940-AE42-8BAB-F653D2E50B67}">
      <dgm:prSet/>
      <dgm:spPr/>
      <dgm:t>
        <a:bodyPr/>
        <a:lstStyle/>
        <a:p>
          <a:endParaRPr lang="en-US"/>
        </a:p>
      </dgm:t>
    </dgm:pt>
    <dgm:pt modelId="{7D62BB59-5EF9-7146-B565-5B0241BF3414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Mass media</a:t>
          </a:r>
        </a:p>
        <a:p>
          <a:r>
            <a:rPr lang="en-US" dirty="0" smtClean="0">
              <a:solidFill>
                <a:srgbClr val="FF0000"/>
              </a:solidFill>
            </a:rPr>
            <a:t>(news coverage)</a:t>
          </a:r>
          <a:endParaRPr lang="en-US" dirty="0">
            <a:solidFill>
              <a:srgbClr val="FF0000"/>
            </a:solidFill>
          </a:endParaRPr>
        </a:p>
      </dgm:t>
    </dgm:pt>
    <dgm:pt modelId="{663D0E13-4E3F-C44A-BC1E-908CE84D3C64}" type="parTrans" cxnId="{5806D2BD-5026-EA4B-ADDE-1C2E3578A464}">
      <dgm:prSet/>
      <dgm:spPr/>
      <dgm:t>
        <a:bodyPr/>
        <a:lstStyle/>
        <a:p>
          <a:endParaRPr lang="en-US"/>
        </a:p>
      </dgm:t>
    </dgm:pt>
    <dgm:pt modelId="{F79264C1-11B7-E64E-97F7-2BBE24E9B875}" type="sibTrans" cxnId="{5806D2BD-5026-EA4B-ADDE-1C2E3578A464}">
      <dgm:prSet/>
      <dgm:spPr/>
      <dgm:t>
        <a:bodyPr/>
        <a:lstStyle/>
        <a:p>
          <a:endParaRPr lang="en-US"/>
        </a:p>
      </dgm:t>
    </dgm:pt>
    <dgm:pt modelId="{FD18BF43-AC24-B849-958C-DBC16E045C99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Scholarly commentary</a:t>
          </a:r>
        </a:p>
        <a:p>
          <a:r>
            <a:rPr lang="en-US" dirty="0" smtClean="0">
              <a:solidFill>
                <a:srgbClr val="FF0000"/>
              </a:solidFill>
            </a:rPr>
            <a:t>(scientific blogs)</a:t>
          </a:r>
          <a:endParaRPr lang="en-US" dirty="0">
            <a:solidFill>
              <a:srgbClr val="FF0000"/>
            </a:solidFill>
          </a:endParaRPr>
        </a:p>
      </dgm:t>
    </dgm:pt>
    <dgm:pt modelId="{FDEB35B0-13BD-1D41-B8DF-FDB9B160650E}" type="parTrans" cxnId="{9A1A1A67-3543-8E4A-B046-50A214CFF204}">
      <dgm:prSet/>
      <dgm:spPr/>
      <dgm:t>
        <a:bodyPr/>
        <a:lstStyle/>
        <a:p>
          <a:endParaRPr lang="en-US"/>
        </a:p>
      </dgm:t>
    </dgm:pt>
    <dgm:pt modelId="{B863655E-EDA5-9545-87D2-0787EB529B29}" type="sibTrans" cxnId="{9A1A1A67-3543-8E4A-B046-50A214CFF204}">
      <dgm:prSet/>
      <dgm:spPr/>
      <dgm:t>
        <a:bodyPr/>
        <a:lstStyle/>
        <a:p>
          <a:endParaRPr lang="en-US"/>
        </a:p>
      </dgm:t>
    </dgm:pt>
    <dgm:pt modelId="{C81A4BD9-E2EA-864D-8BB2-EC3E9A645651}">
      <dgm:prSet phldrT="[Text]"/>
      <dgm:spPr/>
      <dgm:t>
        <a:bodyPr/>
        <a:lstStyle/>
        <a:p>
          <a:r>
            <a:rPr lang="en-US" dirty="0" smtClean="0">
              <a:solidFill>
                <a:srgbClr val="FF0000"/>
              </a:solidFill>
            </a:rPr>
            <a:t>Scholarly activity</a:t>
          </a:r>
        </a:p>
        <a:p>
          <a:r>
            <a:rPr lang="en-US" dirty="0" smtClean="0">
              <a:solidFill>
                <a:srgbClr val="FF0000"/>
              </a:solidFill>
            </a:rPr>
            <a:t>(reference managers)</a:t>
          </a:r>
          <a:endParaRPr lang="en-US" dirty="0">
            <a:solidFill>
              <a:srgbClr val="FF0000"/>
            </a:solidFill>
          </a:endParaRPr>
        </a:p>
      </dgm:t>
    </dgm:pt>
    <dgm:pt modelId="{21C2946F-C18A-2040-856C-299645A5C56A}" type="parTrans" cxnId="{B864ED8D-3858-7B4E-B518-A6BC3150F4EB}">
      <dgm:prSet/>
      <dgm:spPr/>
      <dgm:t>
        <a:bodyPr/>
        <a:lstStyle/>
        <a:p>
          <a:endParaRPr lang="en-US"/>
        </a:p>
      </dgm:t>
    </dgm:pt>
    <dgm:pt modelId="{5FD4CA9D-CABA-FA41-8A60-87D8E4962A1C}" type="sibTrans" cxnId="{B864ED8D-3858-7B4E-B518-A6BC3150F4EB}">
      <dgm:prSet/>
      <dgm:spPr/>
      <dgm:t>
        <a:bodyPr/>
        <a:lstStyle/>
        <a:p>
          <a:endParaRPr lang="en-US"/>
        </a:p>
      </dgm:t>
    </dgm:pt>
    <dgm:pt modelId="{8B8BE163-B3BE-254C-95B4-51F14EBE7AC8}" type="pres">
      <dgm:prSet presAssocID="{E22B7C1F-A93A-3848-A462-E3463328476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6CEECF-D116-4E42-A041-88ABB4DF26F6}" type="pres">
      <dgm:prSet presAssocID="{E22B7C1F-A93A-3848-A462-E34633284768}" presName="matrix" presStyleCnt="0"/>
      <dgm:spPr/>
    </dgm:pt>
    <dgm:pt modelId="{6D0BC68E-346E-9340-A6D0-1D06CA095B8A}" type="pres">
      <dgm:prSet presAssocID="{E22B7C1F-A93A-3848-A462-E34633284768}" presName="tile1" presStyleLbl="node1" presStyleIdx="0" presStyleCnt="4"/>
      <dgm:spPr/>
      <dgm:t>
        <a:bodyPr/>
        <a:lstStyle/>
        <a:p>
          <a:endParaRPr lang="en-US"/>
        </a:p>
      </dgm:t>
    </dgm:pt>
    <dgm:pt modelId="{720AFF1F-2AA3-9440-A487-E0F73DDDC3EF}" type="pres">
      <dgm:prSet presAssocID="{E22B7C1F-A93A-3848-A462-E3463328476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1DCE3E-665A-1C43-BC3B-5206E0D9BE25}" type="pres">
      <dgm:prSet presAssocID="{E22B7C1F-A93A-3848-A462-E34633284768}" presName="tile2" presStyleLbl="node1" presStyleIdx="1" presStyleCnt="4" custScaleX="103324" custLinFactNeighborX="-1662"/>
      <dgm:spPr/>
      <dgm:t>
        <a:bodyPr/>
        <a:lstStyle/>
        <a:p>
          <a:endParaRPr lang="en-US"/>
        </a:p>
      </dgm:t>
    </dgm:pt>
    <dgm:pt modelId="{4F0A3615-D24D-2346-9052-7C47B41DEEB2}" type="pres">
      <dgm:prSet presAssocID="{E22B7C1F-A93A-3848-A462-E3463328476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0D1C2-6AFE-F64D-B698-4307DF7EE845}" type="pres">
      <dgm:prSet presAssocID="{E22B7C1F-A93A-3848-A462-E34633284768}" presName="tile3" presStyleLbl="node1" presStyleIdx="2" presStyleCnt="4" custLinFactNeighborX="831" custLinFactNeighborY="0"/>
      <dgm:spPr/>
      <dgm:t>
        <a:bodyPr/>
        <a:lstStyle/>
        <a:p>
          <a:endParaRPr lang="en-US"/>
        </a:p>
      </dgm:t>
    </dgm:pt>
    <dgm:pt modelId="{853FFD26-F1B0-A14A-B283-39E4148BDB46}" type="pres">
      <dgm:prSet presAssocID="{E22B7C1F-A93A-3848-A462-E3463328476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13153B-123F-0E49-BCF6-A81B4C4B8C53}" type="pres">
      <dgm:prSet presAssocID="{E22B7C1F-A93A-3848-A462-E34633284768}" presName="tile4" presStyleLbl="node1" presStyleIdx="3" presStyleCnt="4"/>
      <dgm:spPr/>
      <dgm:t>
        <a:bodyPr/>
        <a:lstStyle/>
        <a:p>
          <a:endParaRPr lang="en-US"/>
        </a:p>
      </dgm:t>
    </dgm:pt>
    <dgm:pt modelId="{1D2BDCF4-0DAA-6340-AF49-919B554E500D}" type="pres">
      <dgm:prSet presAssocID="{E22B7C1F-A93A-3848-A462-E3463328476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BAFC2-D1C9-3C4F-92D1-D5E28300DC81}" type="pres">
      <dgm:prSet presAssocID="{E22B7C1F-A93A-3848-A462-E3463328476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29292E6-EFF6-AC4E-9B88-7F5F9CEF4382}" type="presOf" srcId="{FD18BF43-AC24-B849-958C-DBC16E045C99}" destId="{D9D0D1C2-6AFE-F64D-B698-4307DF7EE845}" srcOrd="0" destOrd="0" presId="urn:microsoft.com/office/officeart/2005/8/layout/matrix1"/>
    <dgm:cxn modelId="{307742D8-13C3-D74B-BEC3-29C5C483800E}" type="presOf" srcId="{71F84482-052C-294E-8AEE-BCFAE77FDC1A}" destId="{720AFF1F-2AA3-9440-A487-E0F73DDDC3EF}" srcOrd="1" destOrd="0" presId="urn:microsoft.com/office/officeart/2005/8/layout/matrix1"/>
    <dgm:cxn modelId="{B864ED8D-3858-7B4E-B518-A6BC3150F4EB}" srcId="{F01C1429-DE93-904F-A823-0F499172E2DB}" destId="{C81A4BD9-E2EA-864D-8BB2-EC3E9A645651}" srcOrd="3" destOrd="0" parTransId="{21C2946F-C18A-2040-856C-299645A5C56A}" sibTransId="{5FD4CA9D-CABA-FA41-8A60-87D8E4962A1C}"/>
    <dgm:cxn modelId="{C9C74135-97E1-6D41-8871-A4153A910A17}" type="presOf" srcId="{71F84482-052C-294E-8AEE-BCFAE77FDC1A}" destId="{6D0BC68E-346E-9340-A6D0-1D06CA095B8A}" srcOrd="0" destOrd="0" presId="urn:microsoft.com/office/officeart/2005/8/layout/matrix1"/>
    <dgm:cxn modelId="{63064142-59F3-734E-ABB9-7F5EB26A8DA5}" type="presOf" srcId="{C81A4BD9-E2EA-864D-8BB2-EC3E9A645651}" destId="{0813153B-123F-0E49-BCF6-A81B4C4B8C53}" srcOrd="0" destOrd="0" presId="urn:microsoft.com/office/officeart/2005/8/layout/matrix1"/>
    <dgm:cxn modelId="{C2094A91-53FD-534B-8869-1ED8A40205D6}" type="presOf" srcId="{F01C1429-DE93-904F-A823-0F499172E2DB}" destId="{5F0BAFC2-D1C9-3C4F-92D1-D5E28300DC81}" srcOrd="0" destOrd="0" presId="urn:microsoft.com/office/officeart/2005/8/layout/matrix1"/>
    <dgm:cxn modelId="{231F6A0A-D841-F143-9DD0-3B717DF318DB}" type="presOf" srcId="{FD18BF43-AC24-B849-958C-DBC16E045C99}" destId="{853FFD26-F1B0-A14A-B283-39E4148BDB46}" srcOrd="1" destOrd="0" presId="urn:microsoft.com/office/officeart/2005/8/layout/matrix1"/>
    <dgm:cxn modelId="{7609CFC0-48DE-C24C-90CE-1420264006FB}" type="presOf" srcId="{7D62BB59-5EF9-7146-B565-5B0241BF3414}" destId="{F51DCE3E-665A-1C43-BC3B-5206E0D9BE25}" srcOrd="0" destOrd="0" presId="urn:microsoft.com/office/officeart/2005/8/layout/matrix1"/>
    <dgm:cxn modelId="{695FBE8D-7737-3A4A-AD3C-CBD256AEF65C}" srcId="{E22B7C1F-A93A-3848-A462-E34633284768}" destId="{F01C1429-DE93-904F-A823-0F499172E2DB}" srcOrd="0" destOrd="0" parTransId="{69885AF6-E5EA-CB46-A20B-83C28D78D358}" sibTransId="{9E9875E0-AF95-D14D-BD7D-79E646A5CB74}"/>
    <dgm:cxn modelId="{31B97B69-0B12-6546-B647-F07EB6C553B8}" type="presOf" srcId="{C81A4BD9-E2EA-864D-8BB2-EC3E9A645651}" destId="{1D2BDCF4-0DAA-6340-AF49-919B554E500D}" srcOrd="1" destOrd="0" presId="urn:microsoft.com/office/officeart/2005/8/layout/matrix1"/>
    <dgm:cxn modelId="{936A033E-5940-AE42-8BAB-F653D2E50B67}" srcId="{F01C1429-DE93-904F-A823-0F499172E2DB}" destId="{71F84482-052C-294E-8AEE-BCFAE77FDC1A}" srcOrd="0" destOrd="0" parTransId="{E36EE551-B73B-BC43-B406-4EAA745B690F}" sibTransId="{9C285CB1-457A-994A-A99B-39A6DD5B7B3D}"/>
    <dgm:cxn modelId="{5806D2BD-5026-EA4B-ADDE-1C2E3578A464}" srcId="{F01C1429-DE93-904F-A823-0F499172E2DB}" destId="{7D62BB59-5EF9-7146-B565-5B0241BF3414}" srcOrd="1" destOrd="0" parTransId="{663D0E13-4E3F-C44A-BC1E-908CE84D3C64}" sibTransId="{F79264C1-11B7-E64E-97F7-2BBE24E9B875}"/>
    <dgm:cxn modelId="{32BCD1E7-3C9F-4647-A6AB-239DAC5562F3}" type="presOf" srcId="{7D62BB59-5EF9-7146-B565-5B0241BF3414}" destId="{4F0A3615-D24D-2346-9052-7C47B41DEEB2}" srcOrd="1" destOrd="0" presId="urn:microsoft.com/office/officeart/2005/8/layout/matrix1"/>
    <dgm:cxn modelId="{8E3057A9-B1B9-B645-A6A7-683130BFD12A}" type="presOf" srcId="{E22B7C1F-A93A-3848-A462-E34633284768}" destId="{8B8BE163-B3BE-254C-95B4-51F14EBE7AC8}" srcOrd="0" destOrd="0" presId="urn:microsoft.com/office/officeart/2005/8/layout/matrix1"/>
    <dgm:cxn modelId="{9A1A1A67-3543-8E4A-B046-50A214CFF204}" srcId="{F01C1429-DE93-904F-A823-0F499172E2DB}" destId="{FD18BF43-AC24-B849-958C-DBC16E045C99}" srcOrd="2" destOrd="0" parTransId="{FDEB35B0-13BD-1D41-B8DF-FDB9B160650E}" sibTransId="{B863655E-EDA5-9545-87D2-0787EB529B29}"/>
    <dgm:cxn modelId="{8DA34EC8-6576-4C41-8CA0-2472134A7B29}" type="presParOf" srcId="{8B8BE163-B3BE-254C-95B4-51F14EBE7AC8}" destId="{996CEECF-D116-4E42-A041-88ABB4DF26F6}" srcOrd="0" destOrd="0" presId="urn:microsoft.com/office/officeart/2005/8/layout/matrix1"/>
    <dgm:cxn modelId="{F9AF8685-C5E4-0A4A-9321-4C82230E55A6}" type="presParOf" srcId="{996CEECF-D116-4E42-A041-88ABB4DF26F6}" destId="{6D0BC68E-346E-9340-A6D0-1D06CA095B8A}" srcOrd="0" destOrd="0" presId="urn:microsoft.com/office/officeart/2005/8/layout/matrix1"/>
    <dgm:cxn modelId="{ADCB1E09-7484-1B47-9F31-8EAB99CDE343}" type="presParOf" srcId="{996CEECF-D116-4E42-A041-88ABB4DF26F6}" destId="{720AFF1F-2AA3-9440-A487-E0F73DDDC3EF}" srcOrd="1" destOrd="0" presId="urn:microsoft.com/office/officeart/2005/8/layout/matrix1"/>
    <dgm:cxn modelId="{7E1D0388-16E9-BA43-8C78-6C34A361FAEE}" type="presParOf" srcId="{996CEECF-D116-4E42-A041-88ABB4DF26F6}" destId="{F51DCE3E-665A-1C43-BC3B-5206E0D9BE25}" srcOrd="2" destOrd="0" presId="urn:microsoft.com/office/officeart/2005/8/layout/matrix1"/>
    <dgm:cxn modelId="{8FA9E69E-A92E-0849-869E-E28A3DB85E0B}" type="presParOf" srcId="{996CEECF-D116-4E42-A041-88ABB4DF26F6}" destId="{4F0A3615-D24D-2346-9052-7C47B41DEEB2}" srcOrd="3" destOrd="0" presId="urn:microsoft.com/office/officeart/2005/8/layout/matrix1"/>
    <dgm:cxn modelId="{0E6ABF60-3FE0-4049-9AE5-66E1B1A17244}" type="presParOf" srcId="{996CEECF-D116-4E42-A041-88ABB4DF26F6}" destId="{D9D0D1C2-6AFE-F64D-B698-4307DF7EE845}" srcOrd="4" destOrd="0" presId="urn:microsoft.com/office/officeart/2005/8/layout/matrix1"/>
    <dgm:cxn modelId="{F40BB47B-BD41-D94A-9918-66D6BE366F36}" type="presParOf" srcId="{996CEECF-D116-4E42-A041-88ABB4DF26F6}" destId="{853FFD26-F1B0-A14A-B283-39E4148BDB46}" srcOrd="5" destOrd="0" presId="urn:microsoft.com/office/officeart/2005/8/layout/matrix1"/>
    <dgm:cxn modelId="{CC36B95A-37CB-4043-B5ED-1BF7181A7A98}" type="presParOf" srcId="{996CEECF-D116-4E42-A041-88ABB4DF26F6}" destId="{0813153B-123F-0E49-BCF6-A81B4C4B8C53}" srcOrd="6" destOrd="0" presId="urn:microsoft.com/office/officeart/2005/8/layout/matrix1"/>
    <dgm:cxn modelId="{C7338C3F-29F4-B142-AE2B-C8E1DA57007A}" type="presParOf" srcId="{996CEECF-D116-4E42-A041-88ABB4DF26F6}" destId="{1D2BDCF4-0DAA-6340-AF49-919B554E500D}" srcOrd="7" destOrd="0" presId="urn:microsoft.com/office/officeart/2005/8/layout/matrix1"/>
    <dgm:cxn modelId="{D843C313-0247-684B-A195-63760FCF169B}" type="presParOf" srcId="{8B8BE163-B3BE-254C-95B4-51F14EBE7AC8}" destId="{5F0BAFC2-D1C9-3C4F-92D1-D5E28300DC8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B5FE8-6B01-DF49-9A3F-6058F714AE2E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189E1-1EEB-7242-BDFC-CFB5E92E5C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75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A7538-A025-8140-A216-4691668DA743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0DC08-44FC-F24E-9161-C8CFFC2A0A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659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12CD06-E890-8D45-840E-0663746FF225}" type="slidenum">
              <a:rPr lang="en-US"/>
              <a:pPr/>
              <a:t>14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588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0DC08-44FC-F24E-9161-C8CFFC2A0AA7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4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B0DC08-44FC-F24E-9161-C8CFFC2A0AA7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6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38BC-78C6-CF48-9D9D-4A65E6E87365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0603-AF2C-A641-A754-A4E20850D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38BC-78C6-CF48-9D9D-4A65E6E87365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0603-AF2C-A641-A754-A4E20850D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38BC-78C6-CF48-9D9D-4A65E6E87365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0603-AF2C-A641-A754-A4E20850D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38BC-78C6-CF48-9D9D-4A65E6E87365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0603-AF2C-A641-A754-A4E20850D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38BC-78C6-CF48-9D9D-4A65E6E87365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0603-AF2C-A641-A754-A4E20850D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38BC-78C6-CF48-9D9D-4A65E6E87365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0603-AF2C-A641-A754-A4E20850D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38BC-78C6-CF48-9D9D-4A65E6E87365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0603-AF2C-A641-A754-A4E20850D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38BC-78C6-CF48-9D9D-4A65E6E87365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0603-AF2C-A641-A754-A4E20850D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38BC-78C6-CF48-9D9D-4A65E6E87365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0603-AF2C-A641-A754-A4E20850D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38BC-78C6-CF48-9D9D-4A65E6E87365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0603-AF2C-A641-A754-A4E20850D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638BC-78C6-CF48-9D9D-4A65E6E87365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50603-AF2C-A641-A754-A4E20850D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638BC-78C6-CF48-9D9D-4A65E6E87365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50603-AF2C-A641-A754-A4E20850DEE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6.png"/><Relationship Id="rId4" Type="http://schemas.openxmlformats.org/officeDocument/2006/relationships/package" Target="../embeddings/Microsoft_Word_Document1.docx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7.png"/><Relationship Id="rId4" Type="http://schemas.openxmlformats.org/officeDocument/2006/relationships/package" Target="../embeddings/Microsoft_Word_Document2.docx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7974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66FF"/>
                </a:solidFill>
                <a:cs typeface="Book Antiqua"/>
              </a:rPr>
              <a:t/>
            </a:r>
            <a:br>
              <a:rPr lang="en-US" dirty="0" smtClean="0">
                <a:solidFill>
                  <a:srgbClr val="3366FF"/>
                </a:solidFill>
                <a:cs typeface="Book Antiqua"/>
              </a:rPr>
            </a:br>
            <a:r>
              <a:rPr lang="en-US" sz="6000" dirty="0">
                <a:solidFill>
                  <a:srgbClr val="3366FF"/>
                </a:solidFill>
                <a:cs typeface="Book Antiqua"/>
              </a:rPr>
              <a:t/>
            </a:r>
            <a:br>
              <a:rPr lang="en-US" sz="6000" dirty="0">
                <a:solidFill>
                  <a:srgbClr val="3366FF"/>
                </a:solidFill>
                <a:cs typeface="Book Antiqua"/>
              </a:rPr>
            </a:br>
            <a:r>
              <a:rPr lang="en-US" sz="6000" dirty="0" smtClean="0">
                <a:solidFill>
                  <a:srgbClr val="3366FF"/>
                </a:solidFill>
                <a:cs typeface="Book Antiqua"/>
              </a:rPr>
              <a:t>Beethoven </a:t>
            </a:r>
            <a:r>
              <a:rPr lang="en-US" sz="6000" i="1" dirty="0">
                <a:solidFill>
                  <a:srgbClr val="FF6600"/>
                </a:solidFill>
                <a:cs typeface="Book Antiqua"/>
              </a:rPr>
              <a:t>vs.</a:t>
            </a:r>
            <a:r>
              <a:rPr lang="en-US" sz="6000" i="1" dirty="0">
                <a:solidFill>
                  <a:srgbClr val="3366FF"/>
                </a:solidFill>
                <a:cs typeface="Book Antiqua"/>
              </a:rPr>
              <a:t> </a:t>
            </a:r>
            <a:r>
              <a:rPr lang="en-US" sz="6000" dirty="0" err="1">
                <a:solidFill>
                  <a:srgbClr val="3366FF"/>
                </a:solidFill>
                <a:cs typeface="Book Antiqua"/>
              </a:rPr>
              <a:t>Bieber</a:t>
            </a:r>
            <a:r>
              <a:rPr lang="en-US" sz="6000" dirty="0">
                <a:solidFill>
                  <a:srgbClr val="3366FF"/>
                </a:solidFill>
                <a:cs typeface="Book Antiqua"/>
              </a:rPr>
              <a:t/>
            </a:r>
            <a:br>
              <a:rPr lang="en-US" sz="6000" dirty="0">
                <a:solidFill>
                  <a:srgbClr val="3366FF"/>
                </a:solidFill>
                <a:cs typeface="Book Antiqua"/>
              </a:rPr>
            </a:br>
            <a:r>
              <a:rPr lang="en-US" sz="6000" dirty="0">
                <a:solidFill>
                  <a:srgbClr val="3366FF"/>
                </a:solidFill>
                <a:cs typeface="Book Antiqua"/>
              </a:rPr>
              <a:t>On the meaningfulness of (alt)metrics</a:t>
            </a:r>
            <a:br>
              <a:rPr lang="en-US" sz="6000" dirty="0">
                <a:solidFill>
                  <a:srgbClr val="3366FF"/>
                </a:solidFill>
                <a:cs typeface="Book Antiqua"/>
              </a:rPr>
            </a:br>
            <a:r>
              <a:rPr lang="en-US" sz="6000" dirty="0" smtClean="0">
                <a:solidFill>
                  <a:srgbClr val="0000FF"/>
                </a:solidFill>
              </a:rPr>
              <a:t/>
            </a:r>
            <a:br>
              <a:rPr lang="en-US" sz="6000" dirty="0" smtClean="0">
                <a:solidFill>
                  <a:srgbClr val="0000FF"/>
                </a:solidFill>
              </a:rPr>
            </a:br>
            <a:r>
              <a:rPr lang="en-US" sz="5300" dirty="0" smtClean="0">
                <a:solidFill>
                  <a:srgbClr val="0000FF"/>
                </a:solidFill>
                <a:latin typeface="Book Antiqua"/>
                <a:cs typeface="Book Antiqua"/>
              </a:rPr>
              <a:t/>
            </a:r>
            <a:br>
              <a:rPr lang="en-US" sz="5300" dirty="0" smtClean="0">
                <a:solidFill>
                  <a:srgbClr val="0000FF"/>
                </a:solidFill>
                <a:latin typeface="Book Antiqua"/>
                <a:cs typeface="Book Antiqua"/>
              </a:rPr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en-US" sz="2000" b="1" dirty="0" smtClean="0">
              <a:solidFill>
                <a:srgbClr val="0000FF"/>
              </a:solidFill>
              <a:cs typeface="Arial"/>
            </a:endParaRPr>
          </a:p>
          <a:p>
            <a:endParaRPr lang="en-US" sz="1800" b="1" dirty="0" smtClean="0">
              <a:solidFill>
                <a:srgbClr val="0000FF"/>
              </a:solidFill>
              <a:cs typeface="Cambria"/>
            </a:endParaRPr>
          </a:p>
          <a:p>
            <a:pPr>
              <a:lnSpc>
                <a:spcPct val="50000"/>
              </a:lnSpc>
            </a:pPr>
            <a:r>
              <a:rPr lang="en-US" sz="1800" dirty="0" smtClean="0">
                <a:solidFill>
                  <a:srgbClr val="3366FF"/>
                </a:solidFill>
                <a:cs typeface="Cambria"/>
              </a:rPr>
              <a:t>Blaise Cronin, PhD, </a:t>
            </a:r>
            <a:r>
              <a:rPr lang="en-US" sz="1800" dirty="0" err="1" smtClean="0">
                <a:solidFill>
                  <a:srgbClr val="3366FF"/>
                </a:solidFill>
                <a:cs typeface="Cambria"/>
              </a:rPr>
              <a:t>DSSc</a:t>
            </a:r>
            <a:r>
              <a:rPr lang="en-US" sz="1800" dirty="0" smtClean="0">
                <a:solidFill>
                  <a:srgbClr val="3366FF"/>
                </a:solidFill>
                <a:cs typeface="Cambria"/>
              </a:rPr>
              <a:t>, DLitt (</a:t>
            </a:r>
            <a:r>
              <a:rPr lang="en-US" sz="1800" dirty="0" err="1" smtClean="0">
                <a:solidFill>
                  <a:srgbClr val="3366FF"/>
                </a:solidFill>
                <a:cs typeface="Cambria"/>
              </a:rPr>
              <a:t>h.c</a:t>
            </a:r>
            <a:r>
              <a:rPr lang="en-US" sz="1800" dirty="0" smtClean="0">
                <a:solidFill>
                  <a:srgbClr val="3366FF"/>
                </a:solidFill>
                <a:cs typeface="Cambria"/>
              </a:rPr>
              <a:t>.)</a:t>
            </a:r>
          </a:p>
          <a:p>
            <a:pPr>
              <a:lnSpc>
                <a:spcPct val="50000"/>
              </a:lnSpc>
            </a:pPr>
            <a:r>
              <a:rPr lang="en-US" sz="1800" dirty="0" smtClean="0">
                <a:solidFill>
                  <a:srgbClr val="3366FF"/>
                </a:solidFill>
                <a:cs typeface="Cambria"/>
              </a:rPr>
              <a:t>Rudy Professor of Information Science, </a:t>
            </a:r>
          </a:p>
          <a:p>
            <a:pPr>
              <a:lnSpc>
                <a:spcPct val="50000"/>
              </a:lnSpc>
            </a:pPr>
            <a:r>
              <a:rPr lang="en-US" sz="1800" dirty="0" smtClean="0">
                <a:solidFill>
                  <a:srgbClr val="3366FF"/>
                </a:solidFill>
                <a:cs typeface="Cambria"/>
              </a:rPr>
              <a:t>Indiana University, 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3366FF"/>
                </a:solidFill>
              </a:rPr>
              <a:t>The numbers game</a:t>
            </a:r>
            <a:endParaRPr lang="en-US" sz="5400" dirty="0">
              <a:solidFill>
                <a:srgbClr val="3366FF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	</a:t>
            </a:r>
          </a:p>
          <a:p>
            <a:pPr>
              <a:buNone/>
            </a:pPr>
            <a:r>
              <a:rPr lang="en-US" dirty="0"/>
              <a:t>	</a:t>
            </a:r>
            <a:endParaRPr lang="en-US" dirty="0" smtClean="0"/>
          </a:p>
          <a:p>
            <a:pPr>
              <a:buNone/>
            </a:pPr>
            <a:r>
              <a:rPr lang="en-US" sz="3200" dirty="0" smtClean="0"/>
              <a:t>	‘Not everything that can be counted counts and not everything that counts can be counted’</a:t>
            </a:r>
            <a:endParaRPr lang="en-US" sz="32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432538"/>
            <a:ext cx="4124569" cy="34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7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3366FF"/>
                </a:solidFill>
              </a:rPr>
              <a:t>Defining excellence</a:t>
            </a:r>
            <a:endParaRPr lang="en-US" sz="48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0000FF"/>
                </a:solidFill>
              </a:rPr>
              <a:t>‘But I know it when I see it ….’</a:t>
            </a:r>
            <a:endParaRPr lang="en-US" dirty="0" smtClean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/>
              <a:t>U.S. Supreme Court Justice Potter Stewart, 1964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3200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6600"/>
                </a:solidFill>
              </a:rPr>
              <a:t>‘It is easier to measure activities than it is to measure quality’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NISO, 2014</a:t>
            </a:r>
          </a:p>
        </p:txBody>
      </p:sp>
    </p:spTree>
    <p:extLst>
      <p:ext uri="{BB962C8B-B14F-4D97-AF65-F5344CB8AC3E}">
        <p14:creationId xmlns:p14="http://schemas.microsoft.com/office/powerpoint/2010/main" val="345892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Assessing excellence</a:t>
            </a:r>
            <a:br>
              <a:rPr lang="en-US" dirty="0" smtClean="0">
                <a:solidFill>
                  <a:srgbClr val="3366FF"/>
                </a:solidFill>
              </a:rPr>
            </a:br>
            <a:r>
              <a:rPr lang="en-US" dirty="0" smtClean="0">
                <a:solidFill>
                  <a:srgbClr val="3366FF"/>
                </a:solidFill>
              </a:rPr>
              <a:t>(Peer review … on a good day)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	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• Domain </a:t>
            </a:r>
            <a:r>
              <a:rPr lang="en-US" dirty="0"/>
              <a:t>knowledge</a:t>
            </a:r>
          </a:p>
          <a:p>
            <a:pPr marL="0" indent="0">
              <a:buNone/>
            </a:pPr>
            <a:r>
              <a:rPr lang="en-US" dirty="0" smtClean="0"/>
              <a:t>				• Expertise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		• Discrimination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		• Connoisseurship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		• Wisdom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7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3366FF"/>
                </a:solidFill>
              </a:rPr>
              <a:t>A culture of metrics</a:t>
            </a:r>
            <a:endParaRPr lang="en-US" sz="54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708" y="16002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olidFill>
                  <a:srgbClr val="3366FF"/>
                </a:solidFill>
              </a:rPr>
              <a:t>Yesterday (c. 1955): </a:t>
            </a:r>
            <a:r>
              <a:rPr lang="en-US" sz="2400" dirty="0" smtClean="0"/>
              <a:t>ISI’s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Citation indexes (</a:t>
            </a:r>
            <a:r>
              <a:rPr lang="en-US" sz="2400" i="1" dirty="0" smtClean="0"/>
              <a:t>SCI, SSCI A&amp;HCI</a:t>
            </a:r>
            <a:r>
              <a:rPr lang="en-US" sz="2400" dirty="0" smtClean="0"/>
              <a:t>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olidFill>
                  <a:srgbClr val="3366FF"/>
                </a:solidFill>
              </a:rPr>
              <a:t>Today: </a:t>
            </a:r>
            <a:r>
              <a:rPr lang="en-US" sz="2400" dirty="0" err="1" smtClean="0"/>
              <a:t>WoS</a:t>
            </a:r>
            <a:r>
              <a:rPr lang="en-US" sz="2400" dirty="0" smtClean="0"/>
              <a:t>, Scopus, Google Scholar, </a:t>
            </a:r>
            <a:r>
              <a:rPr lang="en-US" sz="2400" i="1" dirty="0" smtClean="0"/>
              <a:t>et al.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>
                <a:solidFill>
                  <a:srgbClr val="3366FF"/>
                </a:solidFill>
              </a:rPr>
              <a:t>Tomorrow: </a:t>
            </a:r>
            <a:r>
              <a:rPr lang="en-US" sz="2400" dirty="0" smtClean="0"/>
              <a:t>Social media monitoring &amp; analytics (</a:t>
            </a:r>
            <a:r>
              <a:rPr lang="en-US" sz="2400" i="1" dirty="0" smtClean="0"/>
              <a:t>e.g.,</a:t>
            </a:r>
            <a:r>
              <a:rPr lang="en-US" sz="2400" dirty="0" smtClean="0"/>
              <a:t> </a:t>
            </a:r>
            <a:r>
              <a:rPr lang="en-US" sz="2400" dirty="0" err="1" smtClean="0"/>
              <a:t>altmetric.com</a:t>
            </a:r>
            <a:r>
              <a:rPr lang="en-US" sz="2400" dirty="0" smtClean="0"/>
              <a:t>)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16" r="8816"/>
          <a:stretch>
            <a:fillRect/>
          </a:stretch>
        </p:blipFill>
        <p:spPr>
          <a:xfrm>
            <a:off x="4765430" y="2110154"/>
            <a:ext cx="3567723" cy="40160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3366FF"/>
                </a:solidFill>
              </a:rPr>
              <a:t>Measuring article </a:t>
            </a:r>
            <a:r>
              <a:rPr lang="en-US" sz="5400" dirty="0">
                <a:solidFill>
                  <a:srgbClr val="3366FF"/>
                </a:solidFill>
              </a:rPr>
              <a:t>i</a:t>
            </a:r>
            <a:r>
              <a:rPr lang="en-US" sz="5400" dirty="0" smtClean="0">
                <a:solidFill>
                  <a:srgbClr val="3366FF"/>
                </a:solidFill>
              </a:rPr>
              <a:t>mpact</a:t>
            </a:r>
            <a:endParaRPr lang="en-US" sz="5400" dirty="0">
              <a:solidFill>
                <a:srgbClr val="3366FF"/>
              </a:solidFill>
            </a:endParaRPr>
          </a:p>
        </p:txBody>
      </p:sp>
      <p:sp>
        <p:nvSpPr>
          <p:cNvPr id="40964" name="Rectangle 4"/>
          <p:cNvSpPr>
            <a:spLocks noGrp="1" noChangeArrowheads="1"/>
          </p:cNvSpPr>
          <p:nvPr>
            <p:ph sz="half" idx="1"/>
          </p:nvPr>
        </p:nvSpPr>
        <p:spPr/>
        <p:txBody>
          <a:bodyPr anchor="ctr">
            <a:normAutofit fontScale="92500" lnSpcReduction="10000"/>
          </a:bodyPr>
          <a:lstStyle/>
          <a:p>
            <a:pPr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r>
              <a:rPr lang="en-US" sz="2400" dirty="0" smtClean="0"/>
              <a:t>• Reputation </a:t>
            </a:r>
            <a:r>
              <a:rPr lang="en-US" sz="2400" dirty="0"/>
              <a:t>of journal</a:t>
            </a:r>
            <a:endParaRPr lang="en-US" sz="2400" dirty="0" smtClean="0"/>
          </a:p>
          <a:p>
            <a:pPr>
              <a:buFontTx/>
              <a:buNone/>
            </a:pPr>
            <a:r>
              <a:rPr lang="en-US" sz="2400" dirty="0" smtClean="0"/>
              <a:t>• Journal Impact factor</a:t>
            </a:r>
          </a:p>
          <a:p>
            <a:pPr>
              <a:buFontTx/>
              <a:buNone/>
            </a:pPr>
            <a:r>
              <a:rPr lang="en-US" sz="2400" dirty="0" smtClean="0"/>
              <a:t>• No. </a:t>
            </a:r>
            <a:r>
              <a:rPr lang="en-US" sz="2400" dirty="0"/>
              <a:t>of citations</a:t>
            </a:r>
            <a:endParaRPr lang="en-US" sz="2400" dirty="0" smtClean="0"/>
          </a:p>
          <a:p>
            <a:pPr>
              <a:buFontTx/>
              <a:buNone/>
            </a:pPr>
            <a:r>
              <a:rPr lang="en-US" sz="2400" dirty="0" smtClean="0"/>
              <a:t>• Quality </a:t>
            </a:r>
            <a:r>
              <a:rPr lang="en-US" sz="2400" dirty="0"/>
              <a:t>of citations</a:t>
            </a:r>
            <a:endParaRPr lang="en-US" sz="2400" dirty="0" smtClean="0"/>
          </a:p>
          <a:p>
            <a:pPr>
              <a:buFontTx/>
              <a:buNone/>
            </a:pPr>
            <a:r>
              <a:rPr lang="en-US" sz="2400" dirty="0" smtClean="0"/>
              <a:t>• Persistence </a:t>
            </a:r>
            <a:r>
              <a:rPr lang="en-US" sz="2400" dirty="0"/>
              <a:t>of </a:t>
            </a:r>
            <a:r>
              <a:rPr lang="en-US" sz="2400" dirty="0" smtClean="0"/>
              <a:t>citations</a:t>
            </a:r>
          </a:p>
          <a:p>
            <a:pPr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r>
              <a:rPr lang="en-US" sz="2400" dirty="0" smtClean="0"/>
              <a:t>• Times </a:t>
            </a:r>
            <a:r>
              <a:rPr lang="en-US" sz="2400" dirty="0"/>
              <a:t>accessed</a:t>
            </a:r>
            <a:endParaRPr lang="en-US" sz="2400" dirty="0" smtClean="0"/>
          </a:p>
          <a:p>
            <a:pPr>
              <a:buFontTx/>
              <a:buNone/>
            </a:pPr>
            <a:r>
              <a:rPr lang="en-US" sz="2400" dirty="0" smtClean="0"/>
              <a:t>• Times </a:t>
            </a:r>
            <a:r>
              <a:rPr lang="en-US" sz="2400" dirty="0"/>
              <a:t>downloaded</a:t>
            </a:r>
            <a:endParaRPr lang="en-US" sz="2400" dirty="0" smtClean="0"/>
          </a:p>
          <a:p>
            <a:pPr>
              <a:buFontTx/>
              <a:buNone/>
            </a:pPr>
            <a:r>
              <a:rPr lang="en-US" sz="2400" dirty="0" smtClean="0"/>
              <a:t>• Included </a:t>
            </a:r>
            <a:r>
              <a:rPr lang="en-US" sz="2400" dirty="0"/>
              <a:t>in</a:t>
            </a:r>
            <a:r>
              <a:rPr lang="en-US" sz="2400" dirty="0" smtClean="0"/>
              <a:t> syllabi</a:t>
            </a:r>
          </a:p>
          <a:p>
            <a:pPr>
              <a:buFontTx/>
              <a:buNone/>
            </a:pPr>
            <a:r>
              <a:rPr lang="en-US" sz="2400" dirty="0" smtClean="0"/>
              <a:t>• Media mentions</a:t>
            </a:r>
          </a:p>
          <a:p>
            <a:pPr>
              <a:buFontTx/>
              <a:buNone/>
            </a:pPr>
            <a:r>
              <a:rPr lang="en-US" sz="2400" dirty="0" smtClean="0"/>
              <a:t>  	etc.</a:t>
            </a:r>
          </a:p>
          <a:p>
            <a:pPr>
              <a:buFontTx/>
              <a:buNone/>
            </a:pP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689071"/>
            <a:ext cx="3809987" cy="4078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3366FF"/>
                </a:solidFill>
              </a:rPr>
              <a:t>Beyond </a:t>
            </a:r>
            <a:r>
              <a:rPr lang="en-US" sz="5400" dirty="0" err="1">
                <a:solidFill>
                  <a:srgbClr val="3366FF"/>
                </a:solidFill>
              </a:rPr>
              <a:t>b</a:t>
            </a:r>
            <a:r>
              <a:rPr lang="en-US" sz="5400" dirty="0" err="1" smtClean="0">
                <a:solidFill>
                  <a:srgbClr val="3366FF"/>
                </a:solidFill>
              </a:rPr>
              <a:t>ibliometrics</a:t>
            </a:r>
            <a:endParaRPr lang="en-US" sz="54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    	</a:t>
            </a:r>
          </a:p>
          <a:p>
            <a:pPr>
              <a:buNone/>
            </a:pPr>
            <a:r>
              <a:rPr lang="en-US" sz="4500" dirty="0"/>
              <a:t>	</a:t>
            </a:r>
            <a:r>
              <a:rPr lang="en-US" sz="4500" dirty="0" smtClean="0"/>
              <a:t>• Citations miss important traces/impacts &amp; are lagged</a:t>
            </a:r>
          </a:p>
          <a:p>
            <a:pPr>
              <a:buNone/>
            </a:pPr>
            <a:r>
              <a:rPr lang="en-US" sz="4500" dirty="0"/>
              <a:t> </a:t>
            </a:r>
            <a:r>
              <a:rPr lang="en-US" sz="4500" dirty="0" smtClean="0"/>
              <a:t>    </a:t>
            </a:r>
          </a:p>
          <a:p>
            <a:pPr>
              <a:buNone/>
            </a:pPr>
            <a:endParaRPr lang="en-US" sz="4500" dirty="0" smtClean="0"/>
          </a:p>
          <a:p>
            <a:pPr>
              <a:buNone/>
            </a:pPr>
            <a:r>
              <a:rPr lang="en-US" sz="4500" dirty="0" smtClean="0"/>
              <a:t>	• Online reference managers, slide-sharing services and social media capture impacts in real-time (but only partially)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969" y="1944077"/>
            <a:ext cx="3245338" cy="3674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1035538" y="2237154"/>
            <a:ext cx="175846" cy="37781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3366FF"/>
                </a:solidFill>
              </a:rPr>
              <a:t>Twitter reality</a:t>
            </a:r>
            <a:endParaRPr lang="en-US" sz="5400" dirty="0">
              <a:solidFill>
                <a:srgbClr val="3366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30400" y="1793439"/>
            <a:ext cx="6578600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/>
              <a:t>a) All </a:t>
            </a:r>
            <a:r>
              <a:rPr lang="en-US" sz="3200" dirty="0"/>
              <a:t>scholars</a:t>
            </a:r>
          </a:p>
          <a:p>
            <a:r>
              <a:rPr lang="en-US" sz="3200" dirty="0"/>
              <a:t> </a:t>
            </a:r>
          </a:p>
          <a:p>
            <a:pPr lvl="0"/>
            <a:r>
              <a:rPr lang="en-US" sz="3200" dirty="0" smtClean="0"/>
              <a:t>b) % with </a:t>
            </a:r>
            <a:r>
              <a:rPr lang="en-US" sz="3200" dirty="0"/>
              <a:t>Twitter accounts</a:t>
            </a:r>
          </a:p>
          <a:p>
            <a:r>
              <a:rPr lang="en-US" sz="3200" dirty="0"/>
              <a:t> </a:t>
            </a:r>
          </a:p>
          <a:p>
            <a:pPr lvl="0"/>
            <a:r>
              <a:rPr lang="en-US" sz="3200" dirty="0" smtClean="0"/>
              <a:t>c) % who </a:t>
            </a:r>
            <a:r>
              <a:rPr lang="en-US" sz="3200" dirty="0"/>
              <a:t>tweet</a:t>
            </a:r>
          </a:p>
          <a:p>
            <a:r>
              <a:rPr lang="en-US" sz="3200" dirty="0"/>
              <a:t> </a:t>
            </a:r>
          </a:p>
          <a:p>
            <a:pPr lvl="0"/>
            <a:r>
              <a:rPr lang="en-US" sz="3200" dirty="0" smtClean="0"/>
              <a:t>d) % of tweets </a:t>
            </a:r>
            <a:r>
              <a:rPr lang="en-US" sz="3200" dirty="0"/>
              <a:t>about scholarly topics</a:t>
            </a:r>
          </a:p>
          <a:p>
            <a:r>
              <a:rPr lang="en-US" sz="3200" dirty="0"/>
              <a:t> </a:t>
            </a:r>
          </a:p>
          <a:p>
            <a:pPr lvl="0"/>
            <a:r>
              <a:rPr lang="en-US" sz="3200" dirty="0" smtClean="0"/>
              <a:t>e) % that </a:t>
            </a:r>
            <a:r>
              <a:rPr lang="en-US" sz="3200" dirty="0"/>
              <a:t>are “Twitter citations</a:t>
            </a:r>
            <a:r>
              <a:rPr lang="en-US" sz="3200" dirty="0" smtClean="0"/>
              <a:t>”/ “</a:t>
            </a:r>
            <a:r>
              <a:rPr lang="en-US" sz="3200" dirty="0" err="1" smtClean="0"/>
              <a:t>tweetations</a:t>
            </a:r>
            <a:r>
              <a:rPr lang="en-US" sz="3200" dirty="0" smtClean="0"/>
              <a:t>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5924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3366FF"/>
                </a:solidFill>
              </a:rPr>
              <a:t>Scholarly  </a:t>
            </a:r>
            <a:r>
              <a:rPr lang="en-US" sz="5400" dirty="0" err="1" smtClean="0">
                <a:solidFill>
                  <a:srgbClr val="3366FF"/>
                </a:solidFill>
              </a:rPr>
              <a:t>buzzometer</a:t>
            </a:r>
            <a:endParaRPr lang="en-US" sz="5400" dirty="0">
              <a:solidFill>
                <a:srgbClr val="3366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		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600200"/>
            <a:ext cx="8229600" cy="5049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15414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/>
            </a:r>
            <a:br>
              <a:rPr lang="en-US" dirty="0" smtClean="0">
                <a:solidFill>
                  <a:srgbClr val="3366FF"/>
                </a:solidFill>
              </a:rPr>
            </a:br>
            <a:r>
              <a:rPr lang="en-US" dirty="0" smtClean="0">
                <a:solidFill>
                  <a:srgbClr val="3366FF"/>
                </a:solidFill>
              </a:rPr>
              <a:t>‘Researchers </a:t>
            </a:r>
            <a:r>
              <a:rPr lang="en-US" dirty="0">
                <a:solidFill>
                  <a:srgbClr val="3366FF"/>
                </a:solidFill>
              </a:rPr>
              <a:t>must ask if </a:t>
            </a:r>
            <a:r>
              <a:rPr lang="en-US" dirty="0" err="1">
                <a:solidFill>
                  <a:srgbClr val="3366FF"/>
                </a:solidFill>
              </a:rPr>
              <a:t>altmetrics</a:t>
            </a:r>
            <a:r>
              <a:rPr lang="en-US" dirty="0">
                <a:solidFill>
                  <a:srgbClr val="3366FF"/>
                </a:solidFill>
              </a:rPr>
              <a:t> really reflect impact, or just empty buzz</a:t>
            </a:r>
            <a:r>
              <a:rPr lang="en-US" dirty="0" smtClean="0">
                <a:solidFill>
                  <a:srgbClr val="3366FF"/>
                </a:solidFill>
              </a:rPr>
              <a:t>.’  </a:t>
            </a:r>
            <a:r>
              <a:rPr lang="en-US" sz="2800" dirty="0" smtClean="0">
                <a:solidFill>
                  <a:srgbClr val="3366FF"/>
                </a:solidFill>
              </a:rPr>
              <a:t>– </a:t>
            </a:r>
            <a:r>
              <a:rPr lang="en-US" sz="1600" dirty="0" err="1" smtClean="0">
                <a:solidFill>
                  <a:srgbClr val="3366FF"/>
                </a:solidFill>
              </a:rPr>
              <a:t>altmetics</a:t>
            </a:r>
            <a:r>
              <a:rPr lang="en-US" sz="1600" dirty="0" smtClean="0">
                <a:solidFill>
                  <a:srgbClr val="3366FF"/>
                </a:solidFill>
              </a:rPr>
              <a:t> manifesto</a:t>
            </a:r>
            <a:endParaRPr lang="en-US" sz="1600" dirty="0">
              <a:solidFill>
                <a:srgbClr val="3366FF"/>
              </a:solidFill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32" r="15532"/>
          <a:stretch>
            <a:fillRect/>
          </a:stretch>
        </p:blipFill>
        <p:spPr>
          <a:xfrm>
            <a:off x="1082429" y="2932724"/>
            <a:ext cx="2971800" cy="3035299"/>
          </a:xfrm>
        </p:spPr>
      </p:pic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11" r="3711"/>
          <a:stretch>
            <a:fillRect/>
          </a:stretch>
        </p:blipFill>
        <p:spPr>
          <a:xfrm>
            <a:off x="5336930" y="2854570"/>
            <a:ext cx="2730500" cy="3035300"/>
          </a:xfrm>
        </p:spPr>
      </p:pic>
    </p:spTree>
    <p:extLst>
      <p:ext uri="{BB962C8B-B14F-4D97-AF65-F5344CB8AC3E}">
        <p14:creationId xmlns:p14="http://schemas.microsoft.com/office/powerpoint/2010/main" val="240775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3366FF"/>
                </a:solidFill>
              </a:rPr>
              <a:t>Citations ≠ </a:t>
            </a:r>
            <a:r>
              <a:rPr lang="en-US" sz="5400" dirty="0" err="1" smtClean="0">
                <a:solidFill>
                  <a:srgbClr val="FF6600"/>
                </a:solidFill>
              </a:rPr>
              <a:t>Altmetrics</a:t>
            </a:r>
            <a:endParaRPr lang="en-US" sz="5400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>
              <a:solidFill>
                <a:srgbClr val="3366FF"/>
              </a:solidFill>
              <a:sym typeface="Wingdings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3366FF"/>
                </a:solidFill>
                <a:sym typeface="Wingdings"/>
              </a:rPr>
              <a:t>	Cites  authors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  <a:sym typeface="Wingdings"/>
              </a:rPr>
              <a:t>	</a:t>
            </a:r>
            <a:r>
              <a:rPr lang="en-US" i="1" dirty="0" smtClean="0">
                <a:solidFill>
                  <a:srgbClr val="FF6600"/>
                </a:solidFill>
                <a:sym typeface="Wingdings"/>
              </a:rPr>
              <a:t>Alts    readers</a:t>
            </a:r>
          </a:p>
          <a:p>
            <a:pPr marL="0" indent="0">
              <a:buNone/>
            </a:pPr>
            <a:endParaRPr lang="en-US" sz="2800" i="1" dirty="0">
              <a:solidFill>
                <a:srgbClr val="FF6600"/>
              </a:solidFill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3366FF"/>
                </a:solidFill>
                <a:sym typeface="Wingdings"/>
              </a:rPr>
              <a:t>	Cites  few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6600"/>
                </a:solidFill>
                <a:sym typeface="Wingdings"/>
              </a:rPr>
              <a:t>	</a:t>
            </a:r>
            <a:r>
              <a:rPr lang="en-US" sz="2800" i="1" dirty="0" smtClean="0">
                <a:solidFill>
                  <a:srgbClr val="FF6600"/>
                </a:solidFill>
                <a:sym typeface="Wingdings"/>
              </a:rPr>
              <a:t>Alts    </a:t>
            </a:r>
            <a:r>
              <a:rPr lang="en-US" i="1" dirty="0" smtClean="0">
                <a:solidFill>
                  <a:srgbClr val="FF6600"/>
                </a:solidFill>
                <a:sym typeface="Wingdings"/>
              </a:rPr>
              <a:t>many</a:t>
            </a:r>
            <a:endParaRPr lang="en-US" sz="2800" i="1" dirty="0" smtClean="0">
              <a:solidFill>
                <a:srgbClr val="FF6600"/>
              </a:solidFill>
              <a:sym typeface="Wingding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	Cites 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 lagged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  <a:sym typeface="Wingdings"/>
              </a:rPr>
              <a:t>	</a:t>
            </a:r>
            <a:r>
              <a:rPr lang="en-US" i="1" dirty="0" smtClean="0">
                <a:solidFill>
                  <a:srgbClr val="FF6600"/>
                </a:solidFill>
                <a:sym typeface="Wingdings"/>
              </a:rPr>
              <a:t>Alts    real-time</a:t>
            </a: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  <a:sym typeface="Wingdings"/>
              </a:rPr>
              <a:t>	</a:t>
            </a:r>
            <a:r>
              <a:rPr lang="en-US" dirty="0" smtClean="0">
                <a:solidFill>
                  <a:srgbClr val="3366FF"/>
                </a:solidFill>
                <a:sym typeface="Wingdings"/>
              </a:rPr>
              <a:t>Cites  mandatory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  <a:sym typeface="Wingdings"/>
              </a:rPr>
              <a:t>	</a:t>
            </a:r>
            <a:r>
              <a:rPr lang="en-US" i="1" dirty="0" smtClean="0">
                <a:solidFill>
                  <a:srgbClr val="FF6600"/>
                </a:solidFill>
                <a:sym typeface="Wingdings"/>
              </a:rPr>
              <a:t>Alts    optional</a:t>
            </a:r>
            <a:endParaRPr lang="en-US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4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3366FF"/>
                </a:solidFill>
              </a:rPr>
              <a:t>Canonicity   </a:t>
            </a:r>
            <a:r>
              <a:rPr lang="en-US" sz="5400" i="1" dirty="0" smtClean="0">
                <a:solidFill>
                  <a:srgbClr val="FF6600"/>
                </a:solidFill>
              </a:rPr>
              <a:t>vs.   </a:t>
            </a:r>
            <a:r>
              <a:rPr lang="en-US" sz="5400" dirty="0" smtClean="0">
                <a:solidFill>
                  <a:srgbClr val="3366FF"/>
                </a:solidFill>
              </a:rPr>
              <a:t>Iconicity</a:t>
            </a:r>
            <a:endParaRPr lang="en-US" sz="5400" dirty="0">
              <a:solidFill>
                <a:srgbClr val="3366FF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84" r="5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6762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3366FF"/>
                </a:solidFill>
              </a:rPr>
              <a:t>E</a:t>
            </a:r>
            <a:r>
              <a:rPr lang="en-US" sz="5400" dirty="0" smtClean="0">
                <a:solidFill>
                  <a:srgbClr val="3366FF"/>
                </a:solidFill>
              </a:rPr>
              <a:t>ffects of research</a:t>
            </a:r>
            <a:endParaRPr lang="en-US" sz="5400" dirty="0">
              <a:solidFill>
                <a:srgbClr val="3366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188308"/>
            <a:ext cx="3225800" cy="393785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Immediate </a:t>
            </a:r>
            <a:r>
              <a:rPr lang="en-US" i="1" dirty="0" smtClean="0">
                <a:solidFill>
                  <a:srgbClr val="FF6600"/>
                </a:solidFill>
              </a:rPr>
              <a:t>vs.</a:t>
            </a:r>
            <a:r>
              <a:rPr lang="en-US" i="1" dirty="0" smtClean="0"/>
              <a:t> </a:t>
            </a:r>
            <a:r>
              <a:rPr lang="en-US" dirty="0" smtClean="0"/>
              <a:t>delayed impacts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Scholarly </a:t>
            </a:r>
            <a:r>
              <a:rPr lang="en-US" i="1" dirty="0" smtClean="0">
                <a:solidFill>
                  <a:srgbClr val="FF6600"/>
                </a:solidFill>
              </a:rPr>
              <a:t>vs</a:t>
            </a:r>
            <a:r>
              <a:rPr lang="en-US" dirty="0" smtClean="0">
                <a:solidFill>
                  <a:srgbClr val="FF6600"/>
                </a:solidFill>
              </a:rPr>
              <a:t>. </a:t>
            </a:r>
            <a:r>
              <a:rPr lang="en-US" dirty="0" smtClean="0"/>
              <a:t>professional </a:t>
            </a:r>
            <a:r>
              <a:rPr lang="en-US" i="1" dirty="0" smtClean="0">
                <a:solidFill>
                  <a:srgbClr val="FF6600"/>
                </a:solidFill>
              </a:rPr>
              <a:t>vs. </a:t>
            </a:r>
            <a:r>
              <a:rPr lang="en-US" dirty="0" smtClean="0"/>
              <a:t>social impacts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Cited </a:t>
            </a:r>
            <a:r>
              <a:rPr lang="en-US" i="1" dirty="0" smtClean="0">
                <a:solidFill>
                  <a:srgbClr val="FF6600"/>
                </a:solidFill>
              </a:rPr>
              <a:t>vs.</a:t>
            </a:r>
            <a:r>
              <a:rPr lang="en-US" i="1" dirty="0" smtClean="0"/>
              <a:t> </a:t>
            </a:r>
            <a:r>
              <a:rPr lang="en-US" dirty="0" smtClean="0"/>
              <a:t>read </a:t>
            </a:r>
            <a:r>
              <a:rPr lang="en-US" i="1" dirty="0" smtClean="0">
                <a:solidFill>
                  <a:srgbClr val="FF6600"/>
                </a:solidFill>
              </a:rPr>
              <a:t>vs.</a:t>
            </a:r>
            <a:r>
              <a:rPr lang="en-US" i="1" dirty="0" smtClean="0"/>
              <a:t> </a:t>
            </a:r>
            <a:r>
              <a:rPr lang="en-US" dirty="0" smtClean="0"/>
              <a:t>used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Substance  </a:t>
            </a:r>
            <a:r>
              <a:rPr lang="en-US" i="1" dirty="0" smtClean="0">
                <a:solidFill>
                  <a:srgbClr val="FF6600"/>
                </a:solidFill>
              </a:rPr>
              <a:t>vs. </a:t>
            </a:r>
            <a:r>
              <a:rPr lang="en-US" dirty="0"/>
              <a:t>b</a:t>
            </a:r>
            <a:r>
              <a:rPr lang="en-US" dirty="0" smtClean="0"/>
              <a:t>uzz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28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417638"/>
            <a:ext cx="5753100" cy="5270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3366FF"/>
                </a:solidFill>
              </a:rPr>
              <a:t>Immediate effects: PLOS article-level metrics</a:t>
            </a:r>
            <a:endParaRPr lang="en-US" sz="40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8-14 at 10.39.4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01" y="139700"/>
            <a:ext cx="85471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2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3366FF"/>
                </a:solidFill>
              </a:rPr>
              <a:t>Article-level metrics</a:t>
            </a:r>
            <a:endParaRPr lang="en-US" sz="5400" dirty="0">
              <a:solidFill>
                <a:srgbClr val="3366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		• Transparency</a:t>
            </a:r>
          </a:p>
          <a:p>
            <a:pPr marL="0" indent="0">
              <a:buNone/>
            </a:pPr>
            <a:r>
              <a:rPr lang="en-US" sz="2600" dirty="0" smtClean="0"/>
              <a:t>		• Real-time</a:t>
            </a:r>
          </a:p>
          <a:p>
            <a:pPr marL="0" indent="0">
              <a:buNone/>
            </a:pPr>
            <a:r>
              <a:rPr lang="en-US" sz="2600" dirty="0" smtClean="0"/>
              <a:t>		• Multi-dimensional</a:t>
            </a:r>
          </a:p>
          <a:p>
            <a:pPr marL="0" indent="0">
              <a:buNone/>
            </a:pPr>
            <a:r>
              <a:rPr lang="en-US" sz="2600" dirty="0" smtClean="0"/>
              <a:t>		• Countable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		• Ego-boosting</a:t>
            </a:r>
          </a:p>
          <a:p>
            <a:pPr marL="0" indent="0">
              <a:buNone/>
            </a:pPr>
            <a:r>
              <a:rPr lang="en-US" sz="2600" dirty="0" smtClean="0"/>
              <a:t>		• Behavior-modifying</a:t>
            </a:r>
          </a:p>
          <a:p>
            <a:pPr marL="0" indent="0">
              <a:buNone/>
            </a:pPr>
            <a:r>
              <a:rPr lang="en-US" sz="2600" dirty="0" smtClean="0"/>
              <a:t>		• Culturally corrosive?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45" r="17945"/>
          <a:stretch>
            <a:fillRect/>
          </a:stretch>
        </p:blipFill>
        <p:spPr>
          <a:xfrm>
            <a:off x="4495800" y="1883767"/>
            <a:ext cx="3957828" cy="3910858"/>
          </a:xfrm>
        </p:spPr>
      </p:pic>
    </p:spTree>
    <p:extLst>
      <p:ext uri="{BB962C8B-B14F-4D97-AF65-F5344CB8AC3E}">
        <p14:creationId xmlns:p14="http://schemas.microsoft.com/office/powerpoint/2010/main" val="331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1-04 at 10.19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23" y="0"/>
            <a:ext cx="8051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7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3366FF"/>
                </a:solidFill>
              </a:rPr>
              <a:t>Academic social capital</a:t>
            </a:r>
          </a:p>
        </p:txBody>
      </p:sp>
      <p:sp>
        <p:nvSpPr>
          <p:cNvPr id="10035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6846"/>
            <a:ext cx="4038600" cy="4299317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dirty="0" smtClean="0"/>
              <a:t>• Highly ‘liked’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 smtClean="0"/>
              <a:t>• Much tweeted/followed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 smtClean="0"/>
              <a:t>• Heavily blogged about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 smtClean="0"/>
              <a:t>• Frequently recommended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 smtClean="0"/>
              <a:t>• Often mentioned/quoted in the media</a:t>
            </a:r>
            <a:endParaRPr lang="en-US" dirty="0"/>
          </a:p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100356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200" y="2260600"/>
            <a:ext cx="2959100" cy="275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3366FF"/>
                </a:solidFill>
              </a:rPr>
              <a:t>Not to be confused!</a:t>
            </a:r>
            <a:endParaRPr lang="en-US" sz="5400" dirty="0">
              <a:solidFill>
                <a:srgbClr val="3366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       </a:t>
            </a:r>
            <a:r>
              <a:rPr lang="en-US" dirty="0" smtClean="0">
                <a:solidFill>
                  <a:srgbClr val="0000FF"/>
                </a:solidFill>
              </a:rPr>
              <a:t>  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4000" b="0" i="1" dirty="0" smtClean="0">
                <a:solidFill>
                  <a:srgbClr val="FF6600"/>
                </a:solidFill>
              </a:rPr>
              <a:t>Social</a:t>
            </a:r>
            <a:r>
              <a:rPr lang="en-US" sz="4000" b="0" dirty="0" smtClean="0">
                <a:solidFill>
                  <a:srgbClr val="FF6600"/>
                </a:solidFill>
              </a:rPr>
              <a:t> capital</a:t>
            </a:r>
            <a:endParaRPr lang="en-US" sz="4000" b="0" dirty="0">
              <a:solidFill>
                <a:srgbClr val="FF66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    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i="1" dirty="0" smtClean="0">
                <a:solidFill>
                  <a:srgbClr val="FF6600"/>
                </a:solidFill>
              </a:rPr>
              <a:t> </a:t>
            </a:r>
            <a:r>
              <a:rPr lang="en-US" sz="3200" i="1" dirty="0" smtClean="0">
                <a:solidFill>
                  <a:srgbClr val="FF6600"/>
                </a:solidFill>
              </a:rPr>
              <a:t> </a:t>
            </a:r>
            <a:r>
              <a:rPr lang="en-US" sz="3200" i="1" dirty="0" smtClean="0">
                <a:solidFill>
                  <a:srgbClr val="0000FF"/>
                </a:solidFill>
              </a:rPr>
              <a:t> </a:t>
            </a:r>
            <a:r>
              <a:rPr lang="en-US" sz="4400" b="0" i="1" dirty="0" smtClean="0">
                <a:solidFill>
                  <a:srgbClr val="FF6600"/>
                </a:solidFill>
              </a:rPr>
              <a:t>Symbolic </a:t>
            </a:r>
            <a:r>
              <a:rPr lang="en-US" sz="4400" b="0" dirty="0" smtClean="0">
                <a:solidFill>
                  <a:srgbClr val="FF6600"/>
                </a:solidFill>
              </a:rPr>
              <a:t>capital</a:t>
            </a:r>
            <a:endParaRPr lang="en-US" sz="4400" b="0" dirty="0">
              <a:solidFill>
                <a:srgbClr val="FF66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68550"/>
            <a:ext cx="4040188" cy="3044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925" y="2368550"/>
            <a:ext cx="32893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4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rgbClr val="3366FF"/>
                </a:solidFill>
              </a:rPr>
              <a:t>C</a:t>
            </a:r>
            <a:r>
              <a:rPr lang="en-US" sz="4000" dirty="0" smtClean="0">
                <a:solidFill>
                  <a:srgbClr val="3366FF"/>
                </a:solidFill>
              </a:rPr>
              <a:t>omplementary metrics</a:t>
            </a:r>
            <a:endParaRPr lang="en-US" sz="40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	• Acknowledgments</a:t>
            </a:r>
          </a:p>
          <a:p>
            <a:pPr>
              <a:buNone/>
            </a:pPr>
            <a:r>
              <a:rPr lang="en-US" dirty="0" smtClean="0"/>
              <a:t>	• Data citation counts</a:t>
            </a:r>
          </a:p>
          <a:p>
            <a:pPr>
              <a:buNone/>
            </a:pPr>
            <a:r>
              <a:rPr lang="en-US" dirty="0" smtClean="0"/>
              <a:t>	• Micro-attributions for 		data </a:t>
            </a:r>
            <a:r>
              <a:rPr lang="en-US" dirty="0" err="1" smtClean="0"/>
              <a:t>curation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• Social media mentions</a:t>
            </a:r>
          </a:p>
          <a:p>
            <a:pPr>
              <a:buNone/>
            </a:pPr>
            <a:r>
              <a:rPr lang="en-US" dirty="0" smtClean="0"/>
              <a:t>	• Recommendations</a:t>
            </a:r>
          </a:p>
          <a:p>
            <a:pPr>
              <a:buNone/>
            </a:pPr>
            <a:r>
              <a:rPr lang="en-US" dirty="0" smtClean="0"/>
              <a:t>	• Downloads</a:t>
            </a:r>
          </a:p>
          <a:p>
            <a:pPr>
              <a:buNone/>
            </a:pPr>
            <a:r>
              <a:rPr lang="en-US" dirty="0" smtClean="0"/>
              <a:t>	• Mentions in extra-		scientific texts</a:t>
            </a:r>
          </a:p>
          <a:p>
            <a:pPr>
              <a:buNone/>
            </a:pPr>
            <a:r>
              <a:rPr lang="en-US" dirty="0" smtClean="0"/>
              <a:t>	• Press coverage</a:t>
            </a:r>
          </a:p>
          <a:p>
            <a:pPr>
              <a:buNone/>
            </a:pPr>
            <a:r>
              <a:rPr lang="en-US" dirty="0" smtClean="0"/>
              <a:t>		etc., etc…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00" y="3390900"/>
            <a:ext cx="3429000" cy="596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4114800"/>
            <a:ext cx="4381500" cy="1028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6975" y="1776552"/>
            <a:ext cx="2159000" cy="31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6975" y="2509977"/>
            <a:ext cx="1723649" cy="6015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385" y="1935302"/>
            <a:ext cx="1105115" cy="1149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Anticipating </a:t>
            </a:r>
            <a:r>
              <a:rPr lang="en-US" dirty="0" err="1" smtClean="0">
                <a:solidFill>
                  <a:srgbClr val="3366FF"/>
                </a:solidFill>
              </a:rPr>
              <a:t>altmetrics</a:t>
            </a:r>
            <a:r>
              <a:rPr lang="en-US" dirty="0" smtClean="0">
                <a:solidFill>
                  <a:srgbClr val="3366FF"/>
                </a:solidFill>
              </a:rPr>
              <a:t>:</a:t>
            </a:r>
            <a:br>
              <a:rPr lang="en-US" dirty="0" smtClean="0">
                <a:solidFill>
                  <a:srgbClr val="3366FF"/>
                </a:solidFill>
              </a:rPr>
            </a:br>
            <a:r>
              <a:rPr lang="en-US" dirty="0" smtClean="0">
                <a:solidFill>
                  <a:srgbClr val="3366FF"/>
                </a:solidFill>
              </a:rPr>
              <a:t> ‘Invoked on the Web’ </a:t>
            </a:r>
            <a:br>
              <a:rPr lang="en-US" dirty="0" smtClean="0">
                <a:solidFill>
                  <a:srgbClr val="3366FF"/>
                </a:solidFill>
              </a:rPr>
            </a:br>
            <a:r>
              <a:rPr lang="en-US" sz="1556" dirty="0" smtClean="0">
                <a:solidFill>
                  <a:srgbClr val="3366FF"/>
                </a:solidFill>
              </a:rPr>
              <a:t>(Cronin et al., 1998)</a:t>
            </a:r>
            <a:endParaRPr lang="en-US" sz="1556" dirty="0">
              <a:solidFill>
                <a:srgbClr val="3366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	</a:t>
            </a:r>
          </a:p>
          <a:p>
            <a:pPr>
              <a:buNone/>
            </a:pPr>
            <a:r>
              <a:rPr lang="en-US" sz="2800" dirty="0" smtClean="0"/>
              <a:t>	‘polymorphous mentioning’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‘presence density’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‘diverse ways in which 	academic influence is 	exercised and 	acknowledged’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584" y="2095610"/>
            <a:ext cx="3504477" cy="3388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0" lvl="8" indent="0">
              <a:buNone/>
            </a:pPr>
            <a:r>
              <a:rPr lang="en-US" dirty="0" smtClean="0"/>
              <a:t>		</a:t>
            </a:r>
            <a:r>
              <a:rPr lang="en-US" sz="1400" dirty="0" smtClean="0"/>
              <a:t>		Jason </a:t>
            </a:r>
            <a:r>
              <a:rPr lang="en-US" sz="1400" dirty="0" err="1" smtClean="0"/>
              <a:t>Priem</a:t>
            </a:r>
            <a:r>
              <a:rPr lang="en-US" sz="1400" dirty="0" smtClean="0"/>
              <a:t>, 2011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599" y="274639"/>
            <a:ext cx="2576904" cy="1143000"/>
          </a:xfrm>
          <a:prstGeom prst="rect">
            <a:avLst/>
          </a:prstGeom>
        </p:spPr>
      </p:pic>
      <p:pic>
        <p:nvPicPr>
          <p:cNvPr id="20" name="Picture 19" descr="impactstory-logo-sideway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303" y="274638"/>
            <a:ext cx="5036472" cy="1384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934" y="2317850"/>
            <a:ext cx="5365578" cy="3715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3366FF"/>
                </a:solidFill>
              </a:rPr>
              <a:t>Twit(</a:t>
            </a:r>
            <a:r>
              <a:rPr lang="en-US" sz="5400" dirty="0" err="1" smtClean="0">
                <a:solidFill>
                  <a:srgbClr val="3366FF"/>
                </a:solidFill>
              </a:rPr>
              <a:t>ter</a:t>
            </a:r>
            <a:r>
              <a:rPr lang="en-US" sz="5400" dirty="0" smtClean="0">
                <a:solidFill>
                  <a:srgbClr val="3366FF"/>
                </a:solidFill>
              </a:rPr>
              <a:t>)</a:t>
            </a:r>
            <a:endParaRPr lang="en-US" sz="5400" dirty="0">
              <a:solidFill>
                <a:srgbClr val="3366FF"/>
              </a:solidFill>
            </a:endParaRPr>
          </a:p>
        </p:txBody>
      </p:sp>
      <p:pic>
        <p:nvPicPr>
          <p:cNvPr id="2" name="Picture 1" descr="Screen Shot 2014-06-16 at 8.04.30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6260"/>
            <a:ext cx="9144000" cy="376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8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3366FF"/>
                </a:solidFill>
              </a:rPr>
              <a:t>Genres of </a:t>
            </a:r>
            <a:r>
              <a:rPr lang="en-US" sz="6000" dirty="0" err="1" smtClean="0">
                <a:solidFill>
                  <a:srgbClr val="3366FF"/>
                </a:solidFill>
              </a:rPr>
              <a:t>altmetrics</a:t>
            </a:r>
            <a:r>
              <a:rPr lang="en-US" dirty="0">
                <a:solidFill>
                  <a:srgbClr val="3366FF"/>
                </a:solidFill>
              </a:rPr>
              <a:t/>
            </a:r>
            <a:br>
              <a:rPr lang="en-US" dirty="0">
                <a:solidFill>
                  <a:srgbClr val="3366FF"/>
                </a:solidFill>
              </a:rPr>
            </a:br>
            <a:r>
              <a:rPr lang="en-US" sz="1600" dirty="0" smtClean="0">
                <a:solidFill>
                  <a:srgbClr val="3366FF"/>
                </a:solidFill>
              </a:rPr>
              <a:t>Taylor </a:t>
            </a:r>
            <a:r>
              <a:rPr lang="en-US" sz="1600" dirty="0">
                <a:solidFill>
                  <a:srgbClr val="3366FF"/>
                </a:solidFill>
              </a:rPr>
              <a:t>&amp;</a:t>
            </a:r>
            <a:r>
              <a:rPr lang="en-US" sz="1600" dirty="0" smtClean="0">
                <a:solidFill>
                  <a:srgbClr val="3366FF"/>
                </a:solidFill>
              </a:rPr>
              <a:t> Plume</a:t>
            </a:r>
            <a:r>
              <a:rPr lang="en-US" sz="1600" dirty="0">
                <a:solidFill>
                  <a:srgbClr val="3366FF"/>
                </a:solidFill>
              </a:rPr>
              <a:t> </a:t>
            </a:r>
            <a:r>
              <a:rPr lang="en-US" sz="1600" dirty="0" smtClean="0">
                <a:solidFill>
                  <a:srgbClr val="3366FF"/>
                </a:solidFill>
              </a:rPr>
              <a:t>(2014)</a:t>
            </a:r>
            <a:endParaRPr lang="en-US" sz="1600" dirty="0">
              <a:solidFill>
                <a:srgbClr val="3366FF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90319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202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3366FF"/>
                </a:solidFill>
              </a:rPr>
              <a:t>Unequal attention</a:t>
            </a:r>
            <a:br>
              <a:rPr lang="en-US" sz="6000" dirty="0" smtClean="0">
                <a:solidFill>
                  <a:srgbClr val="3366FF"/>
                </a:solidFill>
              </a:rPr>
            </a:br>
            <a:r>
              <a:rPr lang="en-US" sz="1600" dirty="0" smtClean="0">
                <a:solidFill>
                  <a:srgbClr val="3366FF"/>
                </a:solidFill>
              </a:rPr>
              <a:t>Taylor &amp; Plume (2014)</a:t>
            </a:r>
            <a:br>
              <a:rPr lang="en-US" sz="1600" dirty="0" smtClean="0">
                <a:solidFill>
                  <a:srgbClr val="3366FF"/>
                </a:solidFill>
              </a:rPr>
            </a:br>
            <a:endParaRPr lang="en-US" sz="1600" dirty="0">
              <a:solidFill>
                <a:srgbClr val="3366FF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83" r="-14483"/>
          <a:stretch>
            <a:fillRect/>
          </a:stretch>
        </p:blipFill>
        <p:spPr>
          <a:xfrm>
            <a:off x="457200" y="1573946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52540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3366FF"/>
                </a:solidFill>
              </a:rPr>
              <a:t>The hunt for correlations…</a:t>
            </a:r>
            <a:endParaRPr lang="en-US" sz="54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• Citations in </a:t>
            </a:r>
            <a:r>
              <a:rPr lang="en-US" sz="2000" i="1" dirty="0" smtClean="0">
                <a:solidFill>
                  <a:srgbClr val="3366FF"/>
                </a:solidFill>
              </a:rPr>
              <a:t>Wikipedia</a:t>
            </a:r>
            <a:r>
              <a:rPr lang="en-US" sz="2000" dirty="0" smtClean="0">
                <a:solidFill>
                  <a:srgbClr val="3366FF"/>
                </a:solidFill>
              </a:rPr>
              <a:t>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3366FF"/>
                </a:solidFill>
              </a:rPr>
              <a:t>JCR</a:t>
            </a:r>
            <a:r>
              <a:rPr lang="en-US" sz="2000" dirty="0" smtClean="0"/>
              <a:t> data (Nielsen, 2007)</a:t>
            </a:r>
          </a:p>
          <a:p>
            <a:pPr>
              <a:buNone/>
            </a:pPr>
            <a:r>
              <a:rPr lang="en-US" sz="2000" dirty="0" smtClean="0"/>
              <a:t>• Article </a:t>
            </a:r>
            <a:r>
              <a:rPr lang="en-US" sz="2000" dirty="0" smtClean="0">
                <a:solidFill>
                  <a:srgbClr val="3366FF"/>
                </a:solidFill>
              </a:rPr>
              <a:t>tweets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3366FF"/>
                </a:solidFill>
              </a:rPr>
              <a:t>citations</a:t>
            </a:r>
            <a:r>
              <a:rPr lang="en-US" sz="2000" dirty="0" smtClean="0"/>
              <a:t> (</a:t>
            </a:r>
            <a:r>
              <a:rPr lang="en-US" sz="2000" dirty="0" err="1" smtClean="0"/>
              <a:t>Eysenback</a:t>
            </a:r>
            <a:r>
              <a:rPr lang="en-US" sz="2000" dirty="0" smtClean="0"/>
              <a:t>, 2012)</a:t>
            </a:r>
          </a:p>
          <a:p>
            <a:pPr>
              <a:buNone/>
            </a:pPr>
            <a:r>
              <a:rPr lang="en-US" sz="2000" dirty="0" smtClean="0"/>
              <a:t>•  </a:t>
            </a:r>
            <a:r>
              <a:rPr lang="en-US" sz="2000" dirty="0" smtClean="0">
                <a:solidFill>
                  <a:srgbClr val="3366FF"/>
                </a:solidFill>
              </a:rPr>
              <a:t>F1000</a:t>
            </a:r>
            <a:r>
              <a:rPr lang="en-US" sz="2000" dirty="0" smtClean="0"/>
              <a:t> score and</a:t>
            </a:r>
            <a:r>
              <a:rPr lang="en-US" sz="2000" dirty="0" smtClean="0">
                <a:solidFill>
                  <a:srgbClr val="3366FF"/>
                </a:solidFill>
              </a:rPr>
              <a:t> JIF </a:t>
            </a:r>
            <a:r>
              <a:rPr lang="en-US" sz="2000" dirty="0" smtClean="0"/>
              <a:t>(</a:t>
            </a:r>
            <a:r>
              <a:rPr lang="en-US" sz="2000" i="1" dirty="0" smtClean="0"/>
              <a:t>Nature Neuroscience</a:t>
            </a:r>
            <a:r>
              <a:rPr lang="en-US" sz="2000" dirty="0" smtClean="0"/>
              <a:t>, 2005)</a:t>
            </a:r>
          </a:p>
          <a:p>
            <a:pPr>
              <a:buNone/>
            </a:pPr>
            <a:r>
              <a:rPr lang="en-US" sz="2000" dirty="0" smtClean="0"/>
              <a:t>• </a:t>
            </a:r>
            <a:r>
              <a:rPr lang="en-US" sz="2000" dirty="0"/>
              <a:t>I</a:t>
            </a:r>
            <a:r>
              <a:rPr lang="en-US" sz="2000" dirty="0" smtClean="0"/>
              <a:t>nclusion in </a:t>
            </a:r>
            <a:r>
              <a:rPr lang="en-US" sz="2000" dirty="0" smtClean="0">
                <a:solidFill>
                  <a:srgbClr val="3366FF"/>
                </a:solidFill>
              </a:rPr>
              <a:t>reference managers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3366FF"/>
                </a:solidFill>
              </a:rPr>
              <a:t>citations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(Bar-</a:t>
            </a:r>
            <a:r>
              <a:rPr lang="en-US" sz="2000" dirty="0" err="1" smtClean="0"/>
              <a:t>Ilan</a:t>
            </a:r>
            <a:r>
              <a:rPr lang="en-US" sz="2000" dirty="0" smtClean="0"/>
              <a:t>, 2012)</a:t>
            </a:r>
          </a:p>
          <a:p>
            <a:pPr>
              <a:buNone/>
            </a:pPr>
            <a:r>
              <a:rPr lang="en-US" sz="2000" dirty="0" smtClean="0"/>
              <a:t>• </a:t>
            </a:r>
            <a:r>
              <a:rPr lang="en-US" sz="2000" dirty="0" smtClean="0">
                <a:solidFill>
                  <a:srgbClr val="3366FF"/>
                </a:solidFill>
              </a:rPr>
              <a:t>Downloads</a:t>
            </a:r>
            <a:r>
              <a:rPr lang="en-US" sz="2000" dirty="0" smtClean="0"/>
              <a:t> and subsequent </a:t>
            </a:r>
            <a:r>
              <a:rPr lang="en-US" sz="2000" dirty="0" smtClean="0">
                <a:solidFill>
                  <a:srgbClr val="3366FF"/>
                </a:solidFill>
              </a:rPr>
              <a:t>citations</a:t>
            </a:r>
            <a:r>
              <a:rPr lang="en-US" sz="2000" dirty="0" smtClean="0"/>
              <a:t> (Brody et  al., 2006;</a:t>
            </a:r>
            <a:r>
              <a:rPr lang="en-US" sz="2000" dirty="0"/>
              <a:t> </a:t>
            </a:r>
            <a:r>
              <a:rPr lang="en-US" sz="2000" dirty="0" err="1" smtClean="0"/>
              <a:t>Nieder</a:t>
            </a:r>
            <a:r>
              <a:rPr lang="en-US" sz="2000" dirty="0" smtClean="0"/>
              <a:t>, </a:t>
            </a:r>
            <a:r>
              <a:rPr lang="en-US" sz="2000" dirty="0" err="1" smtClean="0"/>
              <a:t>Dalhaug</a:t>
            </a:r>
            <a:r>
              <a:rPr lang="en-US" sz="2000" dirty="0" smtClean="0"/>
              <a:t>, </a:t>
            </a:r>
            <a:r>
              <a:rPr lang="en-US" sz="2000" dirty="0" err="1" smtClean="0"/>
              <a:t>Aandahl</a:t>
            </a:r>
            <a:r>
              <a:rPr lang="en-US" sz="2000" dirty="0" smtClean="0"/>
              <a:t>, 2013)</a:t>
            </a:r>
          </a:p>
          <a:p>
            <a:pPr>
              <a:buNone/>
            </a:pPr>
            <a:r>
              <a:rPr lang="en-US" sz="2000" dirty="0" smtClean="0"/>
              <a:t>• </a:t>
            </a:r>
            <a:r>
              <a:rPr lang="en-US" sz="2000" dirty="0" smtClean="0">
                <a:solidFill>
                  <a:srgbClr val="3366FF"/>
                </a:solidFill>
              </a:rPr>
              <a:t>Citations in blogs </a:t>
            </a:r>
            <a:r>
              <a:rPr lang="en-US" sz="2000" dirty="0" smtClean="0"/>
              <a:t>and subsequent </a:t>
            </a:r>
            <a:r>
              <a:rPr lang="en-US" sz="2000" dirty="0" smtClean="0">
                <a:solidFill>
                  <a:srgbClr val="3366FF"/>
                </a:solidFill>
              </a:rPr>
              <a:t>citations</a:t>
            </a:r>
            <a:r>
              <a:rPr lang="en-US" sz="2000" dirty="0" smtClean="0"/>
              <a:t> (</a:t>
            </a:r>
            <a:r>
              <a:rPr lang="en-US" sz="2000" dirty="0" err="1" smtClean="0"/>
              <a:t>Shema</a:t>
            </a:r>
            <a:r>
              <a:rPr lang="en-US" sz="2000" dirty="0" smtClean="0"/>
              <a:t>, Bar-</a:t>
            </a:r>
            <a:r>
              <a:rPr lang="en-US" sz="2000" dirty="0" err="1" smtClean="0"/>
              <a:t>Ilan</a:t>
            </a:r>
            <a:r>
              <a:rPr lang="en-US" sz="2000" dirty="0" smtClean="0"/>
              <a:t>, </a:t>
            </a:r>
            <a:r>
              <a:rPr lang="en-US" sz="2000" dirty="0" err="1" smtClean="0"/>
              <a:t>Thelwall</a:t>
            </a:r>
            <a:r>
              <a:rPr lang="en-US" sz="2000" dirty="0" smtClean="0"/>
              <a:t>, 2013)</a:t>
            </a:r>
          </a:p>
          <a:p>
            <a:pPr>
              <a:buNone/>
            </a:pPr>
            <a:r>
              <a:rPr lang="en-US" sz="2000" dirty="0" smtClean="0"/>
              <a:t>• </a:t>
            </a:r>
            <a:r>
              <a:rPr lang="en-US" sz="2000" dirty="0" err="1">
                <a:solidFill>
                  <a:srgbClr val="3366FF"/>
                </a:solidFill>
              </a:rPr>
              <a:t>A</a:t>
            </a:r>
            <a:r>
              <a:rPr lang="en-US" sz="2000" dirty="0" err="1" smtClean="0">
                <a:solidFill>
                  <a:srgbClr val="3366FF"/>
                </a:solidFill>
              </a:rPr>
              <a:t>ltmetrics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3366FF"/>
                </a:solidFill>
              </a:rPr>
              <a:t>citations</a:t>
            </a:r>
            <a:r>
              <a:rPr lang="en-US" sz="2000" dirty="0" smtClean="0"/>
              <a:t> (</a:t>
            </a:r>
            <a:r>
              <a:rPr lang="en-US" sz="2000" dirty="0" err="1" smtClean="0"/>
              <a:t>Thelwall</a:t>
            </a:r>
            <a:r>
              <a:rPr lang="en-US" sz="2000" dirty="0" smtClean="0"/>
              <a:t>, </a:t>
            </a:r>
            <a:r>
              <a:rPr lang="en-US" sz="2000" dirty="0" err="1" smtClean="0"/>
              <a:t>Haustein</a:t>
            </a:r>
            <a:r>
              <a:rPr lang="en-US" sz="2000" dirty="0" smtClean="0"/>
              <a:t>, </a:t>
            </a:r>
            <a:r>
              <a:rPr lang="en-US" sz="2000" dirty="0" err="1" smtClean="0"/>
              <a:t>Larivière</a:t>
            </a:r>
            <a:r>
              <a:rPr lang="en-US" sz="2000" dirty="0" smtClean="0"/>
              <a:t> &amp; Sugimoto, 2013; Costas, </a:t>
            </a:r>
            <a:r>
              <a:rPr lang="en-US" sz="2000" dirty="0" err="1" smtClean="0"/>
              <a:t>Zahedi</a:t>
            </a:r>
            <a:r>
              <a:rPr lang="en-US" sz="2000" dirty="0" smtClean="0"/>
              <a:t> &amp; </a:t>
            </a:r>
            <a:r>
              <a:rPr lang="en-US" sz="2000" dirty="0" err="1" smtClean="0"/>
              <a:t>Wouters</a:t>
            </a:r>
            <a:r>
              <a:rPr lang="en-US" sz="2000" dirty="0" smtClean="0"/>
              <a:t>, 2014)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i="1" dirty="0" smtClean="0"/>
              <a:t>Etc., etc.</a:t>
            </a:r>
            <a:r>
              <a:rPr lang="en-US" sz="2000" dirty="0" smtClean="0"/>
              <a:t>, ….</a:t>
            </a:r>
          </a:p>
          <a:p>
            <a:pPr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3366FF"/>
                </a:solidFill>
              </a:rPr>
              <a:t>Downloads </a:t>
            </a:r>
            <a:r>
              <a:rPr lang="en-US" sz="4000" i="1" dirty="0" smtClean="0">
                <a:solidFill>
                  <a:srgbClr val="FF6600"/>
                </a:solidFill>
              </a:rPr>
              <a:t>vs. </a:t>
            </a:r>
            <a:r>
              <a:rPr lang="en-US" sz="4000" dirty="0" smtClean="0">
                <a:solidFill>
                  <a:srgbClr val="3366FF"/>
                </a:solidFill>
              </a:rPr>
              <a:t>citations </a:t>
            </a:r>
            <a:r>
              <a:rPr lang="en-US" sz="4000" i="1" dirty="0" err="1" smtClean="0">
                <a:solidFill>
                  <a:srgbClr val="3366FF"/>
                </a:solidFill>
              </a:rPr>
              <a:t>ScienceDirect</a:t>
            </a:r>
            <a:r>
              <a:rPr lang="en-US" sz="4000" i="1" dirty="0" smtClean="0">
                <a:solidFill>
                  <a:srgbClr val="3366FF"/>
                </a:solidFill>
              </a:rPr>
              <a:t> </a:t>
            </a:r>
            <a:r>
              <a:rPr lang="en-US" sz="1600" dirty="0" smtClean="0">
                <a:solidFill>
                  <a:srgbClr val="3366FF"/>
                </a:solidFill>
              </a:rPr>
              <a:t>(</a:t>
            </a:r>
            <a:r>
              <a:rPr lang="en-US" sz="1600" dirty="0" err="1" smtClean="0">
                <a:solidFill>
                  <a:srgbClr val="3366FF"/>
                </a:solidFill>
              </a:rPr>
              <a:t>Moed</a:t>
            </a:r>
            <a:r>
              <a:rPr lang="en-US" sz="1600" dirty="0" smtClean="0">
                <a:solidFill>
                  <a:srgbClr val="3366FF"/>
                </a:solidFill>
              </a:rPr>
              <a:t>, 2012)</a:t>
            </a:r>
            <a:endParaRPr lang="en-US" sz="16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53" y="1709616"/>
            <a:ext cx="7805615" cy="4901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12862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3366FF"/>
                </a:solidFill>
              </a:rPr>
              <a:t>Downloads &amp; citations</a:t>
            </a:r>
            <a:br>
              <a:rPr lang="en-US" sz="5400" dirty="0" smtClean="0">
                <a:solidFill>
                  <a:srgbClr val="3366FF"/>
                </a:solidFill>
              </a:rPr>
            </a:br>
            <a:r>
              <a:rPr lang="en-US" sz="1600" dirty="0" err="1" smtClean="0">
                <a:solidFill>
                  <a:srgbClr val="3366FF"/>
                </a:solidFill>
              </a:rPr>
              <a:t>Nieder</a:t>
            </a:r>
            <a:r>
              <a:rPr lang="en-US" sz="1600" dirty="0" smtClean="0">
                <a:solidFill>
                  <a:srgbClr val="3366FF"/>
                </a:solidFill>
              </a:rPr>
              <a:t>, </a:t>
            </a:r>
            <a:r>
              <a:rPr lang="en-US" sz="1600" dirty="0" err="1" smtClean="0">
                <a:solidFill>
                  <a:srgbClr val="3366FF"/>
                </a:solidFill>
              </a:rPr>
              <a:t>Dalhaug</a:t>
            </a:r>
            <a:r>
              <a:rPr lang="en-US" sz="1600" dirty="0" smtClean="0">
                <a:solidFill>
                  <a:srgbClr val="3366FF"/>
                </a:solidFill>
              </a:rPr>
              <a:t> &amp; </a:t>
            </a:r>
            <a:r>
              <a:rPr lang="en-US" sz="1600" dirty="0" err="1" smtClean="0">
                <a:solidFill>
                  <a:srgbClr val="3366FF"/>
                </a:solidFill>
              </a:rPr>
              <a:t>Aandah</a:t>
            </a:r>
            <a:r>
              <a:rPr lang="en-US" sz="1600" dirty="0" smtClean="0">
                <a:solidFill>
                  <a:srgbClr val="3366FF"/>
                </a:solidFill>
              </a:rPr>
              <a:t> (2013)</a:t>
            </a:r>
            <a:endParaRPr lang="en-US" sz="1600" dirty="0">
              <a:solidFill>
                <a:srgbClr val="3366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1587500"/>
            <a:ext cx="7620000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5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Twitter mentions &amp; </a:t>
            </a:r>
            <a:r>
              <a:rPr lang="en-US" dirty="0" err="1" smtClean="0">
                <a:solidFill>
                  <a:srgbClr val="3366FF"/>
                </a:solidFill>
              </a:rPr>
              <a:t>arXiv</a:t>
            </a:r>
            <a:r>
              <a:rPr lang="en-US" dirty="0" smtClean="0">
                <a:solidFill>
                  <a:srgbClr val="3366FF"/>
                </a:solidFill>
              </a:rPr>
              <a:t> downloads</a:t>
            </a:r>
            <a:br>
              <a:rPr lang="en-US" dirty="0" smtClean="0">
                <a:solidFill>
                  <a:srgbClr val="3366FF"/>
                </a:solidFill>
              </a:rPr>
            </a:br>
            <a:r>
              <a:rPr lang="en-US" sz="1600" dirty="0" err="1" smtClean="0">
                <a:solidFill>
                  <a:srgbClr val="3366FF"/>
                </a:solidFill>
              </a:rPr>
              <a:t>Shuai</a:t>
            </a:r>
            <a:r>
              <a:rPr lang="en-US" sz="1600" dirty="0" smtClean="0">
                <a:solidFill>
                  <a:srgbClr val="3366FF"/>
                </a:solidFill>
              </a:rPr>
              <a:t>, Pep, </a:t>
            </a:r>
            <a:r>
              <a:rPr lang="en-US" sz="1600" dirty="0" err="1" smtClean="0">
                <a:solidFill>
                  <a:srgbClr val="3366FF"/>
                </a:solidFill>
              </a:rPr>
              <a:t>Bollen</a:t>
            </a:r>
            <a:r>
              <a:rPr lang="en-US" sz="1600" dirty="0" smtClean="0">
                <a:solidFill>
                  <a:srgbClr val="3366FF"/>
                </a:solidFill>
              </a:rPr>
              <a:t> (2012)</a:t>
            </a:r>
            <a:endParaRPr lang="en-US" sz="1600" dirty="0">
              <a:solidFill>
                <a:srgbClr val="3366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17346"/>
            <a:ext cx="7620000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Downloading, reading, citing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err="1" smtClean="0"/>
              <a:t>Schlögl</a:t>
            </a:r>
            <a:r>
              <a:rPr lang="en-US" sz="1600" dirty="0" smtClean="0"/>
              <a:t> et al.</a:t>
            </a:r>
            <a:r>
              <a:rPr lang="en-US" sz="1600" dirty="0"/>
              <a:t> </a:t>
            </a:r>
            <a:r>
              <a:rPr lang="en-US" sz="1600" dirty="0" smtClean="0"/>
              <a:t>(2014)</a:t>
            </a:r>
            <a:endParaRPr lang="en-US" sz="1600" dirty="0"/>
          </a:p>
        </p:txBody>
      </p:sp>
      <p:pic>
        <p:nvPicPr>
          <p:cNvPr id="7" name="Content Placeholder 6" descr="Screen shot 2014-05-28 at 9.20.59 A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794" b="-19794"/>
          <a:stretch>
            <a:fillRect/>
          </a:stretch>
        </p:blipFill>
        <p:spPr>
          <a:xfrm>
            <a:off x="19538" y="1437176"/>
            <a:ext cx="9046308" cy="5352439"/>
          </a:xfrm>
        </p:spPr>
      </p:pic>
    </p:spTree>
    <p:extLst>
      <p:ext uri="{BB962C8B-B14F-4D97-AF65-F5344CB8AC3E}">
        <p14:creationId xmlns:p14="http://schemas.microsoft.com/office/powerpoint/2010/main" val="74578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3366FF"/>
                </a:solidFill>
              </a:rPr>
              <a:t>1 citation </a:t>
            </a:r>
            <a:r>
              <a:rPr lang="en-US" sz="5400" dirty="0" smtClean="0">
                <a:solidFill>
                  <a:srgbClr val="FF6600"/>
                </a:solidFill>
              </a:rPr>
              <a:t>=</a:t>
            </a:r>
            <a:r>
              <a:rPr lang="en-US" sz="5400" dirty="0" smtClean="0">
                <a:solidFill>
                  <a:srgbClr val="3366FF"/>
                </a:solidFill>
              </a:rPr>
              <a:t>   </a:t>
            </a:r>
            <a:r>
              <a:rPr lang="en-US" sz="5400" dirty="0">
                <a:solidFill>
                  <a:srgbClr val="3366FF"/>
                </a:solidFill>
              </a:rPr>
              <a:t>?</a:t>
            </a:r>
            <a:r>
              <a:rPr lang="en-US" sz="5400" dirty="0" smtClean="0">
                <a:solidFill>
                  <a:srgbClr val="3366FF"/>
                </a:solidFill>
              </a:rPr>
              <a:t> tweets</a:t>
            </a:r>
            <a:endParaRPr lang="en-US" sz="5400" dirty="0">
              <a:solidFill>
                <a:srgbClr val="3366FF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31508" y="1600200"/>
            <a:ext cx="4038600" cy="4525963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Citations</a:t>
            </a:r>
          </a:p>
          <a:p>
            <a:r>
              <a:rPr lang="en-US" dirty="0" smtClean="0"/>
              <a:t>Acknowledgments</a:t>
            </a:r>
          </a:p>
          <a:p>
            <a:r>
              <a:rPr lang="en-US" dirty="0" smtClean="0"/>
              <a:t>Downloads</a:t>
            </a:r>
          </a:p>
          <a:p>
            <a:r>
              <a:rPr lang="en-US" dirty="0" smtClean="0"/>
              <a:t>Tweets</a:t>
            </a:r>
          </a:p>
          <a:p>
            <a:r>
              <a:rPr lang="en-US" dirty="0" smtClean="0"/>
              <a:t>‘Likes’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etc.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034" b="-60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6006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6308"/>
            <a:ext cx="8229600" cy="126133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3366FF"/>
                </a:solidFill>
              </a:rPr>
              <a:t>(Alt)metrics issues</a:t>
            </a:r>
            <a:endParaRPr lang="en-US" sz="5400" dirty="0">
              <a:solidFill>
                <a:srgbClr val="3366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		</a:t>
            </a:r>
            <a:r>
              <a:rPr lang="en-US" sz="2800" b="0" dirty="0" smtClean="0">
                <a:solidFill>
                  <a:srgbClr val="3366FF"/>
                </a:solidFill>
              </a:rPr>
              <a:t>		</a:t>
            </a:r>
            <a:r>
              <a:rPr lang="en-US" sz="3200" b="0" dirty="0" smtClean="0">
                <a:solidFill>
                  <a:srgbClr val="FF6600"/>
                </a:solidFill>
              </a:rPr>
              <a:t>Metrics</a:t>
            </a:r>
            <a:endParaRPr lang="en-US" sz="3200" b="0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	</a:t>
            </a:r>
            <a:r>
              <a:rPr lang="en-US" sz="3200" dirty="0"/>
              <a:t>•</a:t>
            </a:r>
            <a:r>
              <a:rPr lang="en-US" dirty="0" smtClean="0"/>
              <a:t> </a:t>
            </a:r>
            <a:r>
              <a:rPr lang="en-US" sz="3200" dirty="0" smtClean="0"/>
              <a:t>Validity</a:t>
            </a:r>
          </a:p>
          <a:p>
            <a:pPr>
              <a:buNone/>
            </a:pPr>
            <a:r>
              <a:rPr lang="en-US" sz="3200" dirty="0" smtClean="0"/>
              <a:t>					• Reliability</a:t>
            </a:r>
          </a:p>
          <a:p>
            <a:pPr>
              <a:buNone/>
            </a:pPr>
            <a:r>
              <a:rPr lang="en-US" sz="3200" dirty="0" smtClean="0"/>
              <a:t>					• Utility</a:t>
            </a:r>
          </a:p>
          <a:p>
            <a:pPr>
              <a:buNone/>
            </a:pPr>
            <a:r>
              <a:rPr lang="en-US" sz="3200" dirty="0" smtClean="0"/>
              <a:t>					• Ethicality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0" dirty="0" smtClean="0">
                <a:solidFill>
                  <a:srgbClr val="3366FF"/>
                </a:solidFill>
              </a:rPr>
              <a:t>	</a:t>
            </a:r>
            <a:r>
              <a:rPr lang="en-US" sz="3600" b="0" dirty="0" smtClean="0">
                <a:solidFill>
                  <a:srgbClr val="FF6600"/>
                </a:solidFill>
              </a:rPr>
              <a:t>Platforms</a:t>
            </a:r>
            <a:endParaRPr lang="en-US" sz="3600" b="0" dirty="0">
              <a:solidFill>
                <a:srgbClr val="FF66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3200" dirty="0" smtClean="0"/>
              <a:t>•</a:t>
            </a:r>
            <a:r>
              <a:rPr lang="en-US" dirty="0" smtClean="0"/>
              <a:t> </a:t>
            </a:r>
            <a:r>
              <a:rPr lang="en-US" sz="3200" dirty="0" smtClean="0"/>
              <a:t>Transparency</a:t>
            </a:r>
          </a:p>
          <a:p>
            <a:pPr>
              <a:buNone/>
            </a:pPr>
            <a:r>
              <a:rPr lang="en-US" sz="3200" dirty="0" smtClean="0"/>
              <a:t>	• Usability</a:t>
            </a:r>
          </a:p>
          <a:p>
            <a:pPr>
              <a:buNone/>
            </a:pPr>
            <a:r>
              <a:rPr lang="en-US" sz="3200" dirty="0" smtClean="0"/>
              <a:t>	• Persistence	</a:t>
            </a:r>
          </a:p>
          <a:p>
            <a:pPr>
              <a:buNone/>
            </a:pPr>
            <a:r>
              <a:rPr lang="en-US" sz="3200" dirty="0" smtClean="0"/>
              <a:t>	• Cost/benefit ratio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Mirror, mirror on the wall, who is the fairest of them all?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i="1" dirty="0" smtClean="0"/>
              <a:t>Users, narcissism and control – tracking the impact of scholarly publications in the 21</a:t>
            </a:r>
            <a:r>
              <a:rPr lang="en-US" i="1" baseline="30000" dirty="0" smtClean="0"/>
              <a:t>st</a:t>
            </a:r>
            <a:r>
              <a:rPr lang="en-US" i="1" dirty="0" smtClean="0"/>
              <a:t> century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sz="1400" dirty="0" err="1" smtClean="0"/>
              <a:t>Wouters</a:t>
            </a:r>
            <a:r>
              <a:rPr lang="en-US" sz="1400" dirty="0" smtClean="0"/>
              <a:t> &amp; Costas (2012)</a:t>
            </a:r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8845" y="2178538"/>
            <a:ext cx="3829539" cy="3947625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6076" y="2413000"/>
            <a:ext cx="3440723" cy="354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0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3366FF"/>
                </a:solidFill>
              </a:rPr>
              <a:t>Facebook</a:t>
            </a:r>
            <a:endParaRPr lang="en-US" sz="5400" dirty="0">
              <a:solidFill>
                <a:srgbClr val="3366FF"/>
              </a:solidFill>
            </a:endParaRPr>
          </a:p>
        </p:txBody>
      </p:sp>
      <p:pic>
        <p:nvPicPr>
          <p:cNvPr id="5" name="Picture 4" descr="Screen Shot 2014-06-16 at 8.12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78361"/>
            <a:ext cx="9144000" cy="394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3366FF"/>
                </a:solidFill>
              </a:rPr>
              <a:t>Google Scholar: Narcissism?</a:t>
            </a:r>
            <a:endParaRPr lang="en-US" sz="5400" dirty="0">
              <a:solidFill>
                <a:srgbClr val="3366FF"/>
              </a:solidFill>
            </a:endParaRPr>
          </a:p>
        </p:txBody>
      </p:sp>
      <p:pic>
        <p:nvPicPr>
          <p:cNvPr id="3" name="Content Placeholder 2" descr="Screen Shot 2014-06-16 at 6.33.17 AM.pn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285" b="-1528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5-28 at 9.15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684" y="0"/>
            <a:ext cx="7328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5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S</a:t>
            </a:r>
            <a:r>
              <a:rPr lang="en-US" dirty="0" smtClean="0">
                <a:solidFill>
                  <a:srgbClr val="3366FF"/>
                </a:solidFill>
              </a:rPr>
              <a:t>cholarly </a:t>
            </a:r>
            <a:r>
              <a:rPr lang="en-US" dirty="0" err="1">
                <a:solidFill>
                  <a:srgbClr val="3366FF"/>
                </a:solidFill>
              </a:rPr>
              <a:t>Panopticon</a:t>
            </a:r>
            <a:r>
              <a:rPr lang="en-US" dirty="0">
                <a:solidFill>
                  <a:srgbClr val="3366FF"/>
                </a:solidFill>
              </a:rPr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‘an Orwellian surveillance net’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‘</a:t>
            </a:r>
            <a:r>
              <a:rPr lang="en-US" dirty="0" err="1" smtClean="0"/>
              <a:t>cybernating</a:t>
            </a:r>
            <a:r>
              <a:rPr lang="en-US" dirty="0" smtClean="0"/>
              <a:t> the academy’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		</a:t>
            </a:r>
            <a:r>
              <a:rPr lang="en-US" sz="1600" dirty="0" err="1" smtClean="0"/>
              <a:t>Sosteric</a:t>
            </a:r>
            <a:r>
              <a:rPr lang="en-US" sz="1600" dirty="0" smtClean="0">
                <a:solidFill>
                  <a:srgbClr val="FF6600"/>
                </a:solidFill>
              </a:rPr>
              <a:t>, 1999</a:t>
            </a:r>
            <a:endParaRPr lang="en-US" sz="1600" dirty="0">
              <a:solidFill>
                <a:srgbClr val="FF6600"/>
              </a:solidFill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76" r="597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3366FF"/>
                </a:solidFill>
              </a:rPr>
              <a:t>The Holy Grail of holism</a:t>
            </a:r>
            <a:endParaRPr lang="en-US" sz="5400" dirty="0">
              <a:solidFill>
                <a:srgbClr val="3366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A matrix of established &amp; alternative metrics?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A unified measure/composite score (a super h-index)?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270" y="1765585"/>
            <a:ext cx="27940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059106"/>
              </p:ext>
            </p:extLst>
          </p:nvPr>
        </p:nvGraphicFramePr>
        <p:xfrm>
          <a:off x="1041400" y="177800"/>
          <a:ext cx="6857999" cy="651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" name="Document" r:id="rId4" imgW="6858000" imgH="7099300" progId="Word.Document.12">
                  <p:embed/>
                </p:oleObj>
              </mc:Choice>
              <mc:Fallback>
                <p:oleObj name="Document" r:id="rId4" imgW="6858000" imgH="7099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1400" y="177800"/>
                        <a:ext cx="6857999" cy="651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329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334850"/>
              </p:ext>
            </p:extLst>
          </p:nvPr>
        </p:nvGraphicFramePr>
        <p:xfrm>
          <a:off x="674565" y="107950"/>
          <a:ext cx="7658100" cy="664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81" name="Document" r:id="rId4" imgW="7658100" imgH="6642100" progId="Word.Document.12">
                  <p:embed/>
                </p:oleObj>
              </mc:Choice>
              <mc:Fallback>
                <p:oleObj name="Document" r:id="rId4" imgW="7658100" imgH="6642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4565" y="107950"/>
                        <a:ext cx="7658100" cy="664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64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3366FF"/>
                </a:solidFill>
              </a:rPr>
              <a:t>New Age numerology?</a:t>
            </a:r>
            <a:endParaRPr lang="en-US" sz="54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>
              <a:solidFill>
                <a:srgbClr val="0000FF"/>
              </a:solidFill>
              <a:latin typeface="Helvetica" pitchFamily="1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  <a:latin typeface="Helvetica" pitchFamily="1" charset="0"/>
              </a:rPr>
              <a:t>	</a:t>
            </a:r>
            <a:r>
              <a:rPr lang="en-US" dirty="0" smtClean="0">
                <a:latin typeface="Helvetica" pitchFamily="1" charset="0"/>
              </a:rPr>
              <a:t>• Atomization of inputs, outputs and impacts</a:t>
            </a:r>
          </a:p>
          <a:p>
            <a:pPr>
              <a:buNone/>
            </a:pPr>
            <a:endParaRPr lang="en-US" dirty="0" smtClean="0">
              <a:latin typeface="Helvetica" pitchFamily="1" charset="0"/>
            </a:endParaRPr>
          </a:p>
          <a:p>
            <a:pPr>
              <a:buNone/>
            </a:pPr>
            <a:r>
              <a:rPr lang="en-US" dirty="0" smtClean="0">
                <a:latin typeface="Helvetica" pitchFamily="1" charset="0"/>
              </a:rPr>
              <a:t>	• </a:t>
            </a:r>
            <a:r>
              <a:rPr lang="en-US" dirty="0" err="1" smtClean="0">
                <a:latin typeface="Helvetica" pitchFamily="1" charset="0"/>
              </a:rPr>
              <a:t>Fetishization</a:t>
            </a:r>
            <a:r>
              <a:rPr lang="en-US" dirty="0" smtClean="0">
                <a:latin typeface="Helvetica" pitchFamily="1" charset="0"/>
              </a:rPr>
              <a:t> of metrics</a:t>
            </a:r>
          </a:p>
          <a:p>
            <a:pPr>
              <a:buNone/>
            </a:pPr>
            <a:endParaRPr lang="en-US" dirty="0" smtClean="0">
              <a:latin typeface="Helvetica" pitchFamily="1" charset="0"/>
            </a:endParaRPr>
          </a:p>
          <a:p>
            <a:pPr>
              <a:buNone/>
            </a:pPr>
            <a:r>
              <a:rPr lang="en-US" dirty="0" smtClean="0">
                <a:latin typeface="Helvetica" pitchFamily="1" charset="0"/>
              </a:rPr>
              <a:t>	• Transparency </a:t>
            </a:r>
            <a:r>
              <a:rPr lang="en-US" i="1" dirty="0" smtClean="0">
                <a:solidFill>
                  <a:srgbClr val="FF6600"/>
                </a:solidFill>
                <a:latin typeface="Helvetica" pitchFamily="1" charset="0"/>
              </a:rPr>
              <a:t>vs.</a:t>
            </a:r>
            <a:r>
              <a:rPr lang="en-US" i="1" dirty="0" smtClean="0">
                <a:latin typeface="Helvetica" pitchFamily="1" charset="0"/>
              </a:rPr>
              <a:t> </a:t>
            </a:r>
            <a:r>
              <a:rPr lang="en-US" dirty="0" smtClean="0">
                <a:latin typeface="Helvetica" pitchFamily="1" charset="0"/>
              </a:rPr>
              <a:t>triviality</a:t>
            </a:r>
          </a:p>
          <a:p>
            <a:pPr>
              <a:buNone/>
            </a:pPr>
            <a:endParaRPr lang="en-US" dirty="0" smtClean="0">
              <a:latin typeface="Helvetica" pitchFamily="1" charset="0"/>
            </a:endParaRPr>
          </a:p>
          <a:p>
            <a:pPr>
              <a:buNone/>
            </a:pPr>
            <a:r>
              <a:rPr lang="en-US" dirty="0">
                <a:latin typeface="Helvetica" pitchFamily="1" charset="0"/>
              </a:rPr>
              <a:t>	</a:t>
            </a:r>
            <a:r>
              <a:rPr lang="en-US" dirty="0" smtClean="0">
                <a:latin typeface="Helvetica" pitchFamily="1" charset="0"/>
              </a:rPr>
              <a:t>• Immediacy </a:t>
            </a:r>
            <a:r>
              <a:rPr lang="en-US" i="1" dirty="0" smtClean="0">
                <a:solidFill>
                  <a:srgbClr val="FF6600"/>
                </a:solidFill>
                <a:latin typeface="Helvetica" pitchFamily="1" charset="0"/>
              </a:rPr>
              <a:t>vs</a:t>
            </a:r>
            <a:r>
              <a:rPr lang="en-US" dirty="0" smtClean="0">
                <a:solidFill>
                  <a:srgbClr val="FF6600"/>
                </a:solidFill>
                <a:latin typeface="Helvetica" pitchFamily="1" charset="0"/>
              </a:rPr>
              <a:t>. </a:t>
            </a:r>
            <a:r>
              <a:rPr lang="en-US" dirty="0" smtClean="0">
                <a:latin typeface="Helvetica" pitchFamily="1" charset="0"/>
              </a:rPr>
              <a:t>canonicity</a:t>
            </a:r>
          </a:p>
          <a:p>
            <a:pPr>
              <a:buNone/>
            </a:pPr>
            <a:endParaRPr lang="en-US" dirty="0" smtClean="0">
              <a:latin typeface="Helvetica" pitchFamily="1" charset="0"/>
            </a:endParaRPr>
          </a:p>
          <a:p>
            <a:pPr>
              <a:buNone/>
            </a:pPr>
            <a:r>
              <a:rPr lang="en-US" dirty="0">
                <a:latin typeface="Helvetica" pitchFamily="1" charset="0"/>
              </a:rPr>
              <a:t>	</a:t>
            </a:r>
            <a:r>
              <a:rPr lang="en-US" dirty="0" smtClean="0">
                <a:latin typeface="Helvetica" pitchFamily="1" charset="0"/>
              </a:rPr>
              <a:t>• Goal displacement?</a:t>
            </a:r>
          </a:p>
          <a:p>
            <a:pPr>
              <a:buNone/>
            </a:pPr>
            <a:endParaRPr lang="en-US" dirty="0">
              <a:latin typeface="Helvetica" pitchFamily="1" charset="0"/>
            </a:endParaRPr>
          </a:p>
          <a:p>
            <a:pPr>
              <a:buNone/>
            </a:pPr>
            <a:r>
              <a:rPr lang="en-US" dirty="0" smtClean="0">
                <a:latin typeface="Helvetica" pitchFamily="1" charset="0"/>
              </a:rPr>
              <a:t>	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034" b="-603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3366FF"/>
                </a:solidFill>
              </a:rPr>
              <a:t>Suggested readings</a:t>
            </a:r>
            <a:endParaRPr lang="en-US" sz="5400" dirty="0">
              <a:solidFill>
                <a:srgbClr val="3366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rgbClr val="E46C0A"/>
                </a:solidFill>
              </a:rPr>
              <a:t>Scholarly Metrics Under the 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E46C0A"/>
                </a:solidFill>
              </a:rPr>
              <a:t>Microscope</a:t>
            </a:r>
          </a:p>
          <a:p>
            <a:pPr marL="0" indent="0" algn="ctr">
              <a:buNone/>
            </a:pPr>
            <a:endParaRPr lang="en-US" sz="2400" b="1" dirty="0" smtClean="0">
              <a:solidFill>
                <a:srgbClr val="E46C0A"/>
              </a:solidFill>
            </a:endParaRPr>
          </a:p>
          <a:p>
            <a:pPr marL="0" indent="0" algn="ctr">
              <a:buNone/>
            </a:pPr>
            <a:endParaRPr lang="en-US" sz="1200" dirty="0" smtClean="0">
              <a:solidFill>
                <a:srgbClr val="E46C0A"/>
              </a:solidFill>
            </a:endParaRPr>
          </a:p>
          <a:p>
            <a:pPr marL="0" indent="0" algn="ctr">
              <a:buNone/>
            </a:pPr>
            <a:r>
              <a:rPr lang="en-US" sz="1200" dirty="0" smtClean="0">
                <a:solidFill>
                  <a:srgbClr val="E46C0A"/>
                </a:solidFill>
              </a:rPr>
              <a:t>edited by</a:t>
            </a:r>
          </a:p>
          <a:p>
            <a:pPr marL="0" indent="0" algn="ctr">
              <a:buNone/>
            </a:pPr>
            <a:endParaRPr lang="en-US" b="1" dirty="0" smtClean="0">
              <a:solidFill>
                <a:srgbClr val="E46C0A"/>
              </a:solidFill>
            </a:endParaRPr>
          </a:p>
          <a:p>
            <a:pPr marL="0" indent="0" algn="ctr">
              <a:buNone/>
            </a:pPr>
            <a:r>
              <a:rPr lang="en-US" sz="1400" dirty="0" smtClean="0">
                <a:solidFill>
                  <a:srgbClr val="E46C0A"/>
                </a:solidFill>
              </a:rPr>
              <a:t>Blaise Cronin </a:t>
            </a:r>
            <a:r>
              <a:rPr lang="en-US" sz="1200" dirty="0" smtClean="0">
                <a:solidFill>
                  <a:srgbClr val="E46C0A"/>
                </a:solidFill>
              </a:rPr>
              <a:t>and</a:t>
            </a:r>
            <a:r>
              <a:rPr lang="en-US" sz="1400" dirty="0" smtClean="0">
                <a:solidFill>
                  <a:srgbClr val="E46C0A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1400" dirty="0" smtClean="0">
                <a:solidFill>
                  <a:srgbClr val="E46C0A"/>
                </a:solidFill>
              </a:rPr>
              <a:t>Cassidy R. Sugimoto</a:t>
            </a:r>
          </a:p>
          <a:p>
            <a:pPr marL="0" indent="0" algn="ctr">
              <a:buNone/>
            </a:pPr>
            <a:endParaRPr lang="en-US" sz="1800" b="1" dirty="0" smtClean="0">
              <a:solidFill>
                <a:srgbClr val="E46C0A"/>
              </a:solidFill>
            </a:endParaRPr>
          </a:p>
          <a:p>
            <a:pPr marL="0" indent="0" algn="ctr">
              <a:buNone/>
            </a:pPr>
            <a:r>
              <a:rPr lang="en-US" sz="1200" dirty="0" smtClean="0">
                <a:solidFill>
                  <a:srgbClr val="E46C0A"/>
                </a:solidFill>
              </a:rPr>
              <a:t>2014</a:t>
            </a:r>
          </a:p>
          <a:p>
            <a:pPr marL="0" indent="0" algn="ctr">
              <a:buNone/>
            </a:pPr>
            <a:endParaRPr lang="en-US" sz="1800" b="1" dirty="0" smtClean="0">
              <a:solidFill>
                <a:srgbClr val="E46C0A"/>
              </a:solidFill>
            </a:endParaRPr>
          </a:p>
          <a:p>
            <a:pPr marL="0" indent="0" algn="ctr">
              <a:buNone/>
            </a:pPr>
            <a:endParaRPr lang="en-US" sz="1800" b="1" dirty="0" smtClean="0">
              <a:solidFill>
                <a:srgbClr val="E46C0A"/>
              </a:solidFill>
            </a:endParaRPr>
          </a:p>
          <a:p>
            <a:pPr marL="0" indent="0" algn="ctr">
              <a:buNone/>
            </a:pPr>
            <a:r>
              <a:rPr lang="en-US" sz="1400" dirty="0" smtClean="0">
                <a:solidFill>
                  <a:srgbClr val="E46C0A"/>
                </a:solidFill>
              </a:rPr>
              <a:t>ITI / ASIST</a:t>
            </a:r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endParaRPr lang="en-US" sz="1800" b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Content Placeholder 2" descr="1505528_10152218880792762_1297710564559102152_n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And the winner is ….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915" r="-409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617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3366FF"/>
                </a:solidFill>
              </a:rPr>
              <a:t>Biebermetrics</a:t>
            </a:r>
            <a:endParaRPr lang="en-US" sz="5400" dirty="0">
              <a:solidFill>
                <a:srgbClr val="3366FF"/>
              </a:solidFill>
            </a:endParaRPr>
          </a:p>
        </p:txBody>
      </p:sp>
      <p:pic>
        <p:nvPicPr>
          <p:cNvPr id="4" name="Picture 3" descr="Screen shot 2014-02-03 at 10.11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7638"/>
            <a:ext cx="9144000" cy="471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1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3366FF"/>
                </a:solidFill>
              </a:rPr>
              <a:t>Facebook</a:t>
            </a:r>
            <a:endParaRPr lang="en-US" sz="5400" dirty="0">
              <a:solidFill>
                <a:srgbClr val="3366FF"/>
              </a:solidFill>
            </a:endParaRPr>
          </a:p>
        </p:txBody>
      </p:sp>
      <p:pic>
        <p:nvPicPr>
          <p:cNvPr id="4" name="Content Placeholder 3" descr="Screen shot 2014-02-03 at 9.58.05 AM.pn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856" b="-61856"/>
          <a:stretch>
            <a:fillRect/>
          </a:stretch>
        </p:blipFill>
        <p:spPr>
          <a:xfrm>
            <a:off x="0" y="274638"/>
            <a:ext cx="9144000" cy="6163286"/>
          </a:xfrm>
        </p:spPr>
      </p:pic>
    </p:spTree>
    <p:extLst>
      <p:ext uri="{BB962C8B-B14F-4D97-AF65-F5344CB8AC3E}">
        <p14:creationId xmlns:p14="http://schemas.microsoft.com/office/powerpoint/2010/main" val="120823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80869"/>
            <a:ext cx="7607300" cy="53467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3366FF"/>
                </a:solidFill>
              </a:rPr>
              <a:t>Beethoven </a:t>
            </a:r>
            <a:r>
              <a:rPr lang="en-US" sz="5400" i="1" dirty="0" smtClean="0">
                <a:solidFill>
                  <a:srgbClr val="FF6600"/>
                </a:solidFill>
              </a:rPr>
              <a:t>vs.</a:t>
            </a:r>
            <a:r>
              <a:rPr lang="en-US" sz="5400" dirty="0" smtClean="0">
                <a:solidFill>
                  <a:srgbClr val="3366FF"/>
                </a:solidFill>
              </a:rPr>
              <a:t> </a:t>
            </a:r>
            <a:r>
              <a:rPr lang="en-US" sz="5400" dirty="0" err="1" smtClean="0">
                <a:solidFill>
                  <a:srgbClr val="3366FF"/>
                </a:solidFill>
              </a:rPr>
              <a:t>Bieber</a:t>
            </a:r>
            <a:endParaRPr lang="en-US" sz="5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Apples &amp; Oranges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9878" b="-29878"/>
          <a:stretch>
            <a:fillRect/>
          </a:stretch>
        </p:blipFill>
        <p:spPr>
          <a:xfrm>
            <a:off x="291123" y="945662"/>
            <a:ext cx="4038600" cy="45259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4808" b="-24808"/>
          <a:stretch>
            <a:fillRect/>
          </a:stretch>
        </p:blipFill>
        <p:spPr>
          <a:xfrm>
            <a:off x="4648200" y="1007812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36229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pples … and apples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40" r="-24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852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4581</TotalTime>
  <Words>498</Words>
  <Application>Microsoft Office PowerPoint</Application>
  <PresentationFormat>On-screen Show (4:3)</PresentationFormat>
  <Paragraphs>243</Paragraphs>
  <Slides>48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Book Antiqua</vt:lpstr>
      <vt:lpstr>Calibri</vt:lpstr>
      <vt:lpstr>Cambria</vt:lpstr>
      <vt:lpstr>Helvetica</vt:lpstr>
      <vt:lpstr>Wingdings</vt:lpstr>
      <vt:lpstr>Office Theme</vt:lpstr>
      <vt:lpstr>Document</vt:lpstr>
      <vt:lpstr>  Beethoven vs. Bieber On the meaningfulness of (alt)metrics    </vt:lpstr>
      <vt:lpstr>Canonicity   vs.   Iconicity</vt:lpstr>
      <vt:lpstr>Twit(ter)</vt:lpstr>
      <vt:lpstr>Facebook</vt:lpstr>
      <vt:lpstr>Biebermetrics</vt:lpstr>
      <vt:lpstr>Facebook</vt:lpstr>
      <vt:lpstr>Beethoven vs. Bieber</vt:lpstr>
      <vt:lpstr>Apples &amp; Oranges</vt:lpstr>
      <vt:lpstr>Apples … and apples</vt:lpstr>
      <vt:lpstr>The numbers game</vt:lpstr>
      <vt:lpstr>Defining excellence</vt:lpstr>
      <vt:lpstr>Assessing excellence (Peer review … on a good day)</vt:lpstr>
      <vt:lpstr>A culture of metrics</vt:lpstr>
      <vt:lpstr>Measuring article impact</vt:lpstr>
      <vt:lpstr>Beyond bibliometrics</vt:lpstr>
      <vt:lpstr>Twitter reality</vt:lpstr>
      <vt:lpstr>Scholarly  buzzometer</vt:lpstr>
      <vt:lpstr> ‘Researchers must ask if altmetrics really reflect impact, or just empty buzz.’  – altmetics manifesto</vt:lpstr>
      <vt:lpstr>Citations ≠ Altmetrics</vt:lpstr>
      <vt:lpstr>Effects of research</vt:lpstr>
      <vt:lpstr>Immediate effects: PLOS article-level metrics</vt:lpstr>
      <vt:lpstr>PowerPoint Presentation</vt:lpstr>
      <vt:lpstr>Article-level metrics</vt:lpstr>
      <vt:lpstr>PowerPoint Presentation</vt:lpstr>
      <vt:lpstr>Academic social capital</vt:lpstr>
      <vt:lpstr>Not to be confused!</vt:lpstr>
      <vt:lpstr>Complementary metrics</vt:lpstr>
      <vt:lpstr>Anticipating altmetrics:  ‘Invoked on the Web’  (Cronin et al., 1998)</vt:lpstr>
      <vt:lpstr>PowerPoint Presentation</vt:lpstr>
      <vt:lpstr>Genres of altmetrics Taylor &amp; Plume (2014)</vt:lpstr>
      <vt:lpstr>Unequal attention Taylor &amp; Plume (2014) </vt:lpstr>
      <vt:lpstr>The hunt for correlations…</vt:lpstr>
      <vt:lpstr>Downloads vs. citations ScienceDirect (Moed, 2012)</vt:lpstr>
      <vt:lpstr>Downloads &amp; citations Nieder, Dalhaug &amp; Aandah (2013)</vt:lpstr>
      <vt:lpstr>Twitter mentions &amp; arXiv downloads Shuai, Pep, Bollen (2012)</vt:lpstr>
      <vt:lpstr>Downloading, reading, citing Schlögl et al. (2014)</vt:lpstr>
      <vt:lpstr>1 citation =   ? tweets</vt:lpstr>
      <vt:lpstr>(Alt)metrics issues</vt:lpstr>
      <vt:lpstr>Mirror, mirror on the wall, who is the fairest of them all?</vt:lpstr>
      <vt:lpstr>Google Scholar: Narcissism?</vt:lpstr>
      <vt:lpstr>PowerPoint Presentation</vt:lpstr>
      <vt:lpstr>Scholarly Panopticon?</vt:lpstr>
      <vt:lpstr>The Holy Grail of holism</vt:lpstr>
      <vt:lpstr>PowerPoint Presentation</vt:lpstr>
      <vt:lpstr>PowerPoint Presentation</vt:lpstr>
      <vt:lpstr>New Age numerology?</vt:lpstr>
      <vt:lpstr>Suggested readings</vt:lpstr>
      <vt:lpstr>And the winner is ….</vt:lpstr>
    </vt:vector>
  </TitlesOfParts>
  <Company>slis/iub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 the Whole Story: </dc:title>
  <dc:creator>Blaise Cronin</dc:creator>
  <cp:lastModifiedBy>Boris</cp:lastModifiedBy>
  <cp:revision>334</cp:revision>
  <cp:lastPrinted>2014-05-30T14:26:15Z</cp:lastPrinted>
  <dcterms:created xsi:type="dcterms:W3CDTF">2012-11-21T10:31:05Z</dcterms:created>
  <dcterms:modified xsi:type="dcterms:W3CDTF">2014-06-23T13:04:15Z</dcterms:modified>
</cp:coreProperties>
</file>