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5" r:id="rId9"/>
    <p:sldId id="276" r:id="rId10"/>
    <p:sldId id="278" r:id="rId11"/>
    <p:sldId id="281" r:id="rId12"/>
    <p:sldId id="269" r:id="rId13"/>
    <p:sldId id="283" r:id="rId14"/>
    <p:sldId id="285" r:id="rId15"/>
    <p:sldId id="284" r:id="rId16"/>
    <p:sldId id="286" r:id="rId17"/>
    <p:sldId id="28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210" autoAdjust="0"/>
    <p:restoredTop sz="94660"/>
  </p:normalViewPr>
  <p:slideViewPr>
    <p:cSldViewPr>
      <p:cViewPr varScale="1">
        <p:scale>
          <a:sx n="92" d="100"/>
          <a:sy n="92" d="100"/>
        </p:scale>
        <p:origin x="90" y="3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86A9A7-50A5-497E-B270-D02966445D1B}" type="datetimeFigureOut">
              <a:rPr lang="en-US" smtClean="0"/>
              <a:pPr/>
              <a:t>6/23/2014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87D60B-6B30-426D-8F93-B93A85F00F91}" type="slidenum">
              <a:rPr lang="en-US" smtClean="0"/>
              <a:pPr/>
              <a:t>‹#›</a:t>
            </a:fld>
            <a:endParaRPr lang="en-US"/>
          </a:p>
        </p:txBody>
      </p:sp>
    </p:spTree>
    <p:extLst>
      <p:ext uri="{BB962C8B-B14F-4D97-AF65-F5344CB8AC3E}">
        <p14:creationId xmlns:p14="http://schemas.microsoft.com/office/powerpoint/2010/main" val="1502843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69AD8B-0E45-4A0E-98C7-94AFE7E25B79}" type="datetime1">
              <a:rPr lang="en-US" smtClean="0"/>
              <a:t>6/23/2014</a:t>
            </a:fld>
            <a:endParaRPr lang="en-US"/>
          </a:p>
        </p:txBody>
      </p:sp>
      <p:sp>
        <p:nvSpPr>
          <p:cNvPr id="5" name="Footer Placeholder 4"/>
          <p:cNvSpPr>
            <a:spLocks noGrp="1"/>
          </p:cNvSpPr>
          <p:nvPr>
            <p:ph type="ftr" sz="quarter" idx="11"/>
          </p:nvPr>
        </p:nvSpPr>
        <p:spPr/>
        <p:txBody>
          <a:bodyPr/>
          <a:lstStyle/>
          <a:p>
            <a:r>
              <a:rPr lang="en-US" smtClean="0"/>
              <a:t>LIDA 2014,  ZADAR</a:t>
            </a:r>
            <a:endParaRPr lang="en-US"/>
          </a:p>
        </p:txBody>
      </p:sp>
      <p:sp>
        <p:nvSpPr>
          <p:cNvPr id="6" name="Slide Number Placeholder 5"/>
          <p:cNvSpPr>
            <a:spLocks noGrp="1"/>
          </p:cNvSpPr>
          <p:nvPr>
            <p:ph type="sldNum" sz="quarter" idx="12"/>
          </p:nvPr>
        </p:nvSpPr>
        <p:spPr/>
        <p:txBody>
          <a:bodyPr/>
          <a:lstStyle/>
          <a:p>
            <a:fld id="{EB38286A-F954-4B39-9E00-AF412934D0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6712B8-FD00-47C3-B7E6-ECC36FF6F761}" type="datetime1">
              <a:rPr lang="en-US" smtClean="0"/>
              <a:t>6/23/2014</a:t>
            </a:fld>
            <a:endParaRPr lang="en-US"/>
          </a:p>
        </p:txBody>
      </p:sp>
      <p:sp>
        <p:nvSpPr>
          <p:cNvPr id="5" name="Footer Placeholder 4"/>
          <p:cNvSpPr>
            <a:spLocks noGrp="1"/>
          </p:cNvSpPr>
          <p:nvPr>
            <p:ph type="ftr" sz="quarter" idx="11"/>
          </p:nvPr>
        </p:nvSpPr>
        <p:spPr/>
        <p:txBody>
          <a:bodyPr/>
          <a:lstStyle/>
          <a:p>
            <a:r>
              <a:rPr lang="en-US" smtClean="0"/>
              <a:t>LIDA 2014,  ZADAR</a:t>
            </a:r>
            <a:endParaRPr lang="en-US"/>
          </a:p>
        </p:txBody>
      </p:sp>
      <p:sp>
        <p:nvSpPr>
          <p:cNvPr id="6" name="Slide Number Placeholder 5"/>
          <p:cNvSpPr>
            <a:spLocks noGrp="1"/>
          </p:cNvSpPr>
          <p:nvPr>
            <p:ph type="sldNum" sz="quarter" idx="12"/>
          </p:nvPr>
        </p:nvSpPr>
        <p:spPr/>
        <p:txBody>
          <a:bodyPr/>
          <a:lstStyle/>
          <a:p>
            <a:fld id="{EB38286A-F954-4B39-9E00-AF412934D0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CE70B6-108A-47F1-BDA3-374E3273D006}" type="datetime1">
              <a:rPr lang="en-US" smtClean="0"/>
              <a:t>6/23/2014</a:t>
            </a:fld>
            <a:endParaRPr lang="en-US"/>
          </a:p>
        </p:txBody>
      </p:sp>
      <p:sp>
        <p:nvSpPr>
          <p:cNvPr id="5" name="Footer Placeholder 4"/>
          <p:cNvSpPr>
            <a:spLocks noGrp="1"/>
          </p:cNvSpPr>
          <p:nvPr>
            <p:ph type="ftr" sz="quarter" idx="11"/>
          </p:nvPr>
        </p:nvSpPr>
        <p:spPr/>
        <p:txBody>
          <a:bodyPr/>
          <a:lstStyle/>
          <a:p>
            <a:r>
              <a:rPr lang="en-US" smtClean="0"/>
              <a:t>LIDA 2014,  ZADAR</a:t>
            </a:r>
            <a:endParaRPr lang="en-US"/>
          </a:p>
        </p:txBody>
      </p:sp>
      <p:sp>
        <p:nvSpPr>
          <p:cNvPr id="6" name="Slide Number Placeholder 5"/>
          <p:cNvSpPr>
            <a:spLocks noGrp="1"/>
          </p:cNvSpPr>
          <p:nvPr>
            <p:ph type="sldNum" sz="quarter" idx="12"/>
          </p:nvPr>
        </p:nvSpPr>
        <p:spPr/>
        <p:txBody>
          <a:bodyPr/>
          <a:lstStyle/>
          <a:p>
            <a:fld id="{EB38286A-F954-4B39-9E00-AF412934D0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A3250C-FA6B-4EA4-AB35-FA22BBF20548}" type="datetime1">
              <a:rPr lang="en-US" smtClean="0"/>
              <a:t>6/23/2014</a:t>
            </a:fld>
            <a:endParaRPr lang="en-US"/>
          </a:p>
        </p:txBody>
      </p:sp>
      <p:sp>
        <p:nvSpPr>
          <p:cNvPr id="5" name="Footer Placeholder 4"/>
          <p:cNvSpPr>
            <a:spLocks noGrp="1"/>
          </p:cNvSpPr>
          <p:nvPr>
            <p:ph type="ftr" sz="quarter" idx="11"/>
          </p:nvPr>
        </p:nvSpPr>
        <p:spPr/>
        <p:txBody>
          <a:bodyPr/>
          <a:lstStyle/>
          <a:p>
            <a:r>
              <a:rPr lang="en-US" smtClean="0"/>
              <a:t>LIDA 2014,  ZADAR</a:t>
            </a:r>
            <a:endParaRPr lang="en-US"/>
          </a:p>
        </p:txBody>
      </p:sp>
      <p:sp>
        <p:nvSpPr>
          <p:cNvPr id="6" name="Slide Number Placeholder 5"/>
          <p:cNvSpPr>
            <a:spLocks noGrp="1"/>
          </p:cNvSpPr>
          <p:nvPr>
            <p:ph type="sldNum" sz="quarter" idx="12"/>
          </p:nvPr>
        </p:nvSpPr>
        <p:spPr/>
        <p:txBody>
          <a:bodyPr/>
          <a:lstStyle/>
          <a:p>
            <a:fld id="{EB38286A-F954-4B39-9E00-AF412934D0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9036D1-80A3-42FF-93DC-FB5328033095}" type="datetime1">
              <a:rPr lang="en-US" smtClean="0"/>
              <a:t>6/23/2014</a:t>
            </a:fld>
            <a:endParaRPr lang="en-US"/>
          </a:p>
        </p:txBody>
      </p:sp>
      <p:sp>
        <p:nvSpPr>
          <p:cNvPr id="5" name="Footer Placeholder 4"/>
          <p:cNvSpPr>
            <a:spLocks noGrp="1"/>
          </p:cNvSpPr>
          <p:nvPr>
            <p:ph type="ftr" sz="quarter" idx="11"/>
          </p:nvPr>
        </p:nvSpPr>
        <p:spPr/>
        <p:txBody>
          <a:bodyPr/>
          <a:lstStyle/>
          <a:p>
            <a:r>
              <a:rPr lang="en-US" smtClean="0"/>
              <a:t>LIDA 2014,  ZADAR</a:t>
            </a:r>
            <a:endParaRPr lang="en-US"/>
          </a:p>
        </p:txBody>
      </p:sp>
      <p:sp>
        <p:nvSpPr>
          <p:cNvPr id="6" name="Slide Number Placeholder 5"/>
          <p:cNvSpPr>
            <a:spLocks noGrp="1"/>
          </p:cNvSpPr>
          <p:nvPr>
            <p:ph type="sldNum" sz="quarter" idx="12"/>
          </p:nvPr>
        </p:nvSpPr>
        <p:spPr/>
        <p:txBody>
          <a:bodyPr/>
          <a:lstStyle/>
          <a:p>
            <a:fld id="{EB38286A-F954-4B39-9E00-AF412934D0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0AA693-3A0B-4589-BB17-CED5D277FEF9}" type="datetime1">
              <a:rPr lang="en-US" smtClean="0"/>
              <a:t>6/23/2014</a:t>
            </a:fld>
            <a:endParaRPr lang="en-US"/>
          </a:p>
        </p:txBody>
      </p:sp>
      <p:sp>
        <p:nvSpPr>
          <p:cNvPr id="6" name="Footer Placeholder 5"/>
          <p:cNvSpPr>
            <a:spLocks noGrp="1"/>
          </p:cNvSpPr>
          <p:nvPr>
            <p:ph type="ftr" sz="quarter" idx="11"/>
          </p:nvPr>
        </p:nvSpPr>
        <p:spPr/>
        <p:txBody>
          <a:bodyPr/>
          <a:lstStyle/>
          <a:p>
            <a:r>
              <a:rPr lang="en-US" smtClean="0"/>
              <a:t>LIDA 2014,  ZADAR</a:t>
            </a:r>
            <a:endParaRPr lang="en-US"/>
          </a:p>
        </p:txBody>
      </p:sp>
      <p:sp>
        <p:nvSpPr>
          <p:cNvPr id="7" name="Slide Number Placeholder 6"/>
          <p:cNvSpPr>
            <a:spLocks noGrp="1"/>
          </p:cNvSpPr>
          <p:nvPr>
            <p:ph type="sldNum" sz="quarter" idx="12"/>
          </p:nvPr>
        </p:nvSpPr>
        <p:spPr/>
        <p:txBody>
          <a:bodyPr/>
          <a:lstStyle/>
          <a:p>
            <a:fld id="{EB38286A-F954-4B39-9E00-AF412934D0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D03D17-14D2-4FF4-A7FA-A130B29096ED}" type="datetime1">
              <a:rPr lang="en-US" smtClean="0"/>
              <a:t>6/23/2014</a:t>
            </a:fld>
            <a:endParaRPr lang="en-US"/>
          </a:p>
        </p:txBody>
      </p:sp>
      <p:sp>
        <p:nvSpPr>
          <p:cNvPr id="8" name="Footer Placeholder 7"/>
          <p:cNvSpPr>
            <a:spLocks noGrp="1"/>
          </p:cNvSpPr>
          <p:nvPr>
            <p:ph type="ftr" sz="quarter" idx="11"/>
          </p:nvPr>
        </p:nvSpPr>
        <p:spPr/>
        <p:txBody>
          <a:bodyPr/>
          <a:lstStyle/>
          <a:p>
            <a:r>
              <a:rPr lang="en-US" smtClean="0"/>
              <a:t>LIDA 2014,  ZADAR</a:t>
            </a:r>
            <a:endParaRPr lang="en-US"/>
          </a:p>
        </p:txBody>
      </p:sp>
      <p:sp>
        <p:nvSpPr>
          <p:cNvPr id="9" name="Slide Number Placeholder 8"/>
          <p:cNvSpPr>
            <a:spLocks noGrp="1"/>
          </p:cNvSpPr>
          <p:nvPr>
            <p:ph type="sldNum" sz="quarter" idx="12"/>
          </p:nvPr>
        </p:nvSpPr>
        <p:spPr/>
        <p:txBody>
          <a:bodyPr/>
          <a:lstStyle/>
          <a:p>
            <a:fld id="{EB38286A-F954-4B39-9E00-AF412934D0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3D3C63-AEF1-4D36-81A2-90F63FE08B5E}" type="datetime1">
              <a:rPr lang="en-US" smtClean="0"/>
              <a:t>6/23/2014</a:t>
            </a:fld>
            <a:endParaRPr lang="en-US"/>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5" name="Slide Number Placeholder 4"/>
          <p:cNvSpPr>
            <a:spLocks noGrp="1"/>
          </p:cNvSpPr>
          <p:nvPr>
            <p:ph type="sldNum" sz="quarter" idx="12"/>
          </p:nvPr>
        </p:nvSpPr>
        <p:spPr/>
        <p:txBody>
          <a:bodyPr/>
          <a:lstStyle/>
          <a:p>
            <a:fld id="{EB38286A-F954-4B39-9E00-AF412934D0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6E610B-CEF0-4999-BBEB-9CE43867CFAB}" type="datetime1">
              <a:rPr lang="en-US" smtClean="0"/>
              <a:t>6/23/2014</a:t>
            </a:fld>
            <a:endParaRPr lang="en-US"/>
          </a:p>
        </p:txBody>
      </p:sp>
      <p:sp>
        <p:nvSpPr>
          <p:cNvPr id="3" name="Footer Placeholder 2"/>
          <p:cNvSpPr>
            <a:spLocks noGrp="1"/>
          </p:cNvSpPr>
          <p:nvPr>
            <p:ph type="ftr" sz="quarter" idx="11"/>
          </p:nvPr>
        </p:nvSpPr>
        <p:spPr/>
        <p:txBody>
          <a:bodyPr/>
          <a:lstStyle/>
          <a:p>
            <a:r>
              <a:rPr lang="en-US" smtClean="0"/>
              <a:t>LIDA 2014,  ZADAR</a:t>
            </a:r>
            <a:endParaRPr lang="en-US"/>
          </a:p>
        </p:txBody>
      </p:sp>
      <p:sp>
        <p:nvSpPr>
          <p:cNvPr id="4" name="Slide Number Placeholder 3"/>
          <p:cNvSpPr>
            <a:spLocks noGrp="1"/>
          </p:cNvSpPr>
          <p:nvPr>
            <p:ph type="sldNum" sz="quarter" idx="12"/>
          </p:nvPr>
        </p:nvSpPr>
        <p:spPr/>
        <p:txBody>
          <a:bodyPr/>
          <a:lstStyle/>
          <a:p>
            <a:fld id="{EB38286A-F954-4B39-9E00-AF412934D0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96A710-179D-4A03-BC00-38537F6DB9A2}" type="datetime1">
              <a:rPr lang="en-US" smtClean="0"/>
              <a:t>6/23/2014</a:t>
            </a:fld>
            <a:endParaRPr lang="en-US"/>
          </a:p>
        </p:txBody>
      </p:sp>
      <p:sp>
        <p:nvSpPr>
          <p:cNvPr id="6" name="Footer Placeholder 5"/>
          <p:cNvSpPr>
            <a:spLocks noGrp="1"/>
          </p:cNvSpPr>
          <p:nvPr>
            <p:ph type="ftr" sz="quarter" idx="11"/>
          </p:nvPr>
        </p:nvSpPr>
        <p:spPr/>
        <p:txBody>
          <a:bodyPr/>
          <a:lstStyle/>
          <a:p>
            <a:r>
              <a:rPr lang="en-US" smtClean="0"/>
              <a:t>LIDA 2014,  ZADAR</a:t>
            </a:r>
            <a:endParaRPr lang="en-US"/>
          </a:p>
        </p:txBody>
      </p:sp>
      <p:sp>
        <p:nvSpPr>
          <p:cNvPr id="7" name="Slide Number Placeholder 6"/>
          <p:cNvSpPr>
            <a:spLocks noGrp="1"/>
          </p:cNvSpPr>
          <p:nvPr>
            <p:ph type="sldNum" sz="quarter" idx="12"/>
          </p:nvPr>
        </p:nvSpPr>
        <p:spPr/>
        <p:txBody>
          <a:bodyPr/>
          <a:lstStyle/>
          <a:p>
            <a:fld id="{EB38286A-F954-4B39-9E00-AF412934D0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439109-6B2F-4AF9-A200-8B9CDE53DC70}" type="datetime1">
              <a:rPr lang="en-US" smtClean="0"/>
              <a:t>6/23/2014</a:t>
            </a:fld>
            <a:endParaRPr lang="en-US"/>
          </a:p>
        </p:txBody>
      </p:sp>
      <p:sp>
        <p:nvSpPr>
          <p:cNvPr id="6" name="Footer Placeholder 5"/>
          <p:cNvSpPr>
            <a:spLocks noGrp="1"/>
          </p:cNvSpPr>
          <p:nvPr>
            <p:ph type="ftr" sz="quarter" idx="11"/>
          </p:nvPr>
        </p:nvSpPr>
        <p:spPr/>
        <p:txBody>
          <a:bodyPr/>
          <a:lstStyle/>
          <a:p>
            <a:r>
              <a:rPr lang="en-US" smtClean="0"/>
              <a:t>LIDA 2014,  ZADAR</a:t>
            </a:r>
            <a:endParaRPr lang="en-US"/>
          </a:p>
        </p:txBody>
      </p:sp>
      <p:sp>
        <p:nvSpPr>
          <p:cNvPr id="7" name="Slide Number Placeholder 6"/>
          <p:cNvSpPr>
            <a:spLocks noGrp="1"/>
          </p:cNvSpPr>
          <p:nvPr>
            <p:ph type="sldNum" sz="quarter" idx="12"/>
          </p:nvPr>
        </p:nvSpPr>
        <p:spPr/>
        <p:txBody>
          <a:bodyPr/>
          <a:lstStyle/>
          <a:p>
            <a:fld id="{EB38286A-F954-4B39-9E00-AF412934D0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A4878E-31FA-4A2F-95AD-6D4BCEB21A31}" type="datetime1">
              <a:rPr lang="en-US" smtClean="0"/>
              <a:t>6/23/2014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LIDA 2014,  ZADAR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38286A-F954-4B39-9E00-AF412934D0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7"/>
            <a:ext cx="7772400" cy="2357453"/>
          </a:xfrm>
        </p:spPr>
        <p:txBody>
          <a:bodyPr>
            <a:normAutofit fontScale="90000"/>
          </a:bodyPr>
          <a:lstStyle/>
          <a:p>
            <a:r>
              <a:rPr lang="hr-HR" b="1" dirty="0" smtClean="0"/>
              <a:t>The Impact of Public Libraries on Small Rural Communities: Challenges to Conducting Research</a:t>
            </a:r>
            <a:endParaRPr lang="en-US" b="1" dirty="0"/>
          </a:p>
        </p:txBody>
      </p:sp>
      <p:sp>
        <p:nvSpPr>
          <p:cNvPr id="3" name="Subtitle 2"/>
          <p:cNvSpPr>
            <a:spLocks noGrp="1"/>
          </p:cNvSpPr>
          <p:nvPr>
            <p:ph type="subTitle" idx="1"/>
          </p:nvPr>
        </p:nvSpPr>
        <p:spPr>
          <a:xfrm>
            <a:off x="1371600" y="4429132"/>
            <a:ext cx="6400800" cy="1209668"/>
          </a:xfrm>
        </p:spPr>
        <p:txBody>
          <a:bodyPr/>
          <a:lstStyle/>
          <a:p>
            <a:r>
              <a:rPr lang="hr-HR" dirty="0" smtClean="0"/>
              <a:t>Martina Dragija Ivanović</a:t>
            </a:r>
          </a:p>
          <a:p>
            <a:r>
              <a:rPr lang="hr-HR" dirty="0" smtClean="0"/>
              <a:t>University of Zadar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Conclusions of the research – selected</a:t>
            </a:r>
            <a:endParaRPr lang="en-US" dirty="0"/>
          </a:p>
        </p:txBody>
      </p:sp>
      <p:sp>
        <p:nvSpPr>
          <p:cNvPr id="3" name="Content Placeholder 2"/>
          <p:cNvSpPr>
            <a:spLocks noGrp="1"/>
          </p:cNvSpPr>
          <p:nvPr>
            <p:ph idx="1"/>
          </p:nvPr>
        </p:nvSpPr>
        <p:spPr/>
        <p:txBody>
          <a:bodyPr>
            <a:normAutofit/>
          </a:bodyPr>
          <a:lstStyle/>
          <a:p>
            <a:pPr lvl="0"/>
            <a:endParaRPr lang="hr-HR" dirty="0" smtClean="0"/>
          </a:p>
          <a:p>
            <a:pPr lvl="0"/>
            <a:r>
              <a:rPr lang="hr-HR" dirty="0" smtClean="0"/>
              <a:t>Decision makers do not use the results of research in fundraising  and making decisions</a:t>
            </a:r>
          </a:p>
          <a:p>
            <a:pPr lvl="0"/>
            <a:r>
              <a:rPr lang="en-GB" dirty="0" smtClean="0"/>
              <a:t>There is no consensus between decision makers and </a:t>
            </a:r>
            <a:r>
              <a:rPr lang="hr-HR" dirty="0" smtClean="0"/>
              <a:t>library </a:t>
            </a:r>
            <a:r>
              <a:rPr lang="en-GB" dirty="0" smtClean="0"/>
              <a:t>experts regarding the institution responsible for the development of libraries in smaller communities (like islands)</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5" name="Slide Number Placeholder 4"/>
          <p:cNvSpPr>
            <a:spLocks noGrp="1"/>
          </p:cNvSpPr>
          <p:nvPr>
            <p:ph type="sldNum" sz="quarter" idx="12"/>
          </p:nvPr>
        </p:nvSpPr>
        <p:spPr/>
        <p:txBody>
          <a:bodyPr/>
          <a:lstStyle/>
          <a:p>
            <a:fld id="{EB38286A-F954-4B39-9E00-AF412934D0F4}"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Conclusions....</a:t>
            </a:r>
            <a:endParaRPr lang="en-US" dirty="0"/>
          </a:p>
        </p:txBody>
      </p:sp>
      <p:sp>
        <p:nvSpPr>
          <p:cNvPr id="3" name="Content Placeholder 2"/>
          <p:cNvSpPr>
            <a:spLocks noGrp="1"/>
          </p:cNvSpPr>
          <p:nvPr>
            <p:ph idx="1"/>
          </p:nvPr>
        </p:nvSpPr>
        <p:spPr/>
        <p:txBody>
          <a:bodyPr/>
          <a:lstStyle/>
          <a:p>
            <a:pPr>
              <a:lnSpc>
                <a:spcPct val="150000"/>
              </a:lnSpc>
            </a:pPr>
            <a:r>
              <a:rPr lang="hr-HR" dirty="0" smtClean="0"/>
              <a:t>Research into the impact of libraries... both important and necessary</a:t>
            </a:r>
          </a:p>
          <a:p>
            <a:pPr>
              <a:lnSpc>
                <a:spcPct val="150000"/>
              </a:lnSpc>
            </a:pPr>
            <a:r>
              <a:rPr lang="hr-HR" dirty="0" smtClean="0"/>
              <a:t>Work methods of island libraries are specific</a:t>
            </a:r>
          </a:p>
          <a:p>
            <a:pPr>
              <a:lnSpc>
                <a:spcPct val="150000"/>
              </a:lnSpc>
            </a:pPr>
            <a:r>
              <a:rPr lang="hr-HR" dirty="0" smtClean="0"/>
              <a:t>The role of library in a rural community is complex and multilayered</a:t>
            </a:r>
            <a:endParaRPr lang="en-US" dirty="0"/>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5" name="Slide Number Placeholder 4"/>
          <p:cNvSpPr>
            <a:spLocks noGrp="1"/>
          </p:cNvSpPr>
          <p:nvPr>
            <p:ph type="sldNum" sz="quarter" idx="12"/>
          </p:nvPr>
        </p:nvSpPr>
        <p:spPr/>
        <p:txBody>
          <a:bodyPr/>
          <a:lstStyle/>
          <a:p>
            <a:fld id="{EB38286A-F954-4B39-9E00-AF412934D0F4}"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a:t>
            </a:r>
            <a:endParaRPr lang="en-US" dirty="0"/>
          </a:p>
        </p:txBody>
      </p:sp>
      <p:sp>
        <p:nvSpPr>
          <p:cNvPr id="3" name="Content Placeholder 2"/>
          <p:cNvSpPr>
            <a:spLocks noGrp="1"/>
          </p:cNvSpPr>
          <p:nvPr>
            <p:ph idx="1"/>
          </p:nvPr>
        </p:nvSpPr>
        <p:spPr/>
        <p:txBody>
          <a:bodyPr/>
          <a:lstStyle/>
          <a:p>
            <a:r>
              <a:rPr lang="en-GB" dirty="0"/>
              <a:t>The library is also a place that encourages the development of the </a:t>
            </a:r>
            <a:r>
              <a:rPr lang="en-GB" dirty="0" smtClean="0"/>
              <a:t>community</a:t>
            </a:r>
            <a:r>
              <a:rPr lang="hr-HR" dirty="0" smtClean="0"/>
              <a:t> </a:t>
            </a:r>
            <a:r>
              <a:rPr lang="en-GB" dirty="0" smtClean="0"/>
              <a:t>identity </a:t>
            </a:r>
            <a:endParaRPr lang="hr-HR" dirty="0" smtClean="0"/>
          </a:p>
          <a:p>
            <a:pPr lvl="1"/>
            <a:r>
              <a:rPr lang="hr-HR" dirty="0" smtClean="0"/>
              <a:t>the</a:t>
            </a:r>
            <a:r>
              <a:rPr lang="en-GB" dirty="0" smtClean="0"/>
              <a:t> </a:t>
            </a:r>
            <a:r>
              <a:rPr lang="en-GB" dirty="0"/>
              <a:t>library has a symbolic </a:t>
            </a:r>
            <a:r>
              <a:rPr lang="en-GB" dirty="0" smtClean="0"/>
              <a:t>value</a:t>
            </a:r>
            <a:endParaRPr lang="hr-HR" dirty="0" smtClean="0"/>
          </a:p>
          <a:p>
            <a:pPr>
              <a:buNone/>
            </a:pPr>
            <a:endParaRPr lang="hr-HR" dirty="0" smtClean="0"/>
          </a:p>
          <a:p>
            <a:r>
              <a:rPr lang="hr-HR" dirty="0" smtClean="0"/>
              <a:t>Library – space and services!</a:t>
            </a:r>
          </a:p>
          <a:p>
            <a:endParaRPr lang="hr-HR" dirty="0" smtClean="0"/>
          </a:p>
          <a:p>
            <a:r>
              <a:rPr lang="hr-HR" dirty="0" smtClean="0"/>
              <a:t>Holt - “</a:t>
            </a:r>
            <a:r>
              <a:rPr lang="hr-HR" b="1" dirty="0" smtClean="0"/>
              <a:t>a library is exactly what the local community wants it to be</a:t>
            </a:r>
            <a:r>
              <a:rPr lang="hr-HR" dirty="0" smtClean="0"/>
              <a:t>”</a:t>
            </a:r>
          </a:p>
          <a:p>
            <a:endParaRPr lang="en-US" dirty="0"/>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5" name="Slide Number Placeholder 4"/>
          <p:cNvSpPr>
            <a:spLocks noGrp="1"/>
          </p:cNvSpPr>
          <p:nvPr>
            <p:ph type="sldNum" sz="quarter" idx="12"/>
          </p:nvPr>
        </p:nvSpPr>
        <p:spPr/>
        <p:txBody>
          <a:bodyPr/>
          <a:lstStyle/>
          <a:p>
            <a:fld id="{EB38286A-F954-4B39-9E00-AF412934D0F4}"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Some thoughts about research</a:t>
            </a:r>
            <a:endParaRPr lang="en-US" dirty="0"/>
          </a:p>
        </p:txBody>
      </p:sp>
      <p:sp>
        <p:nvSpPr>
          <p:cNvPr id="3" name="Content Placeholder 2"/>
          <p:cNvSpPr>
            <a:spLocks noGrp="1"/>
          </p:cNvSpPr>
          <p:nvPr>
            <p:ph idx="1"/>
          </p:nvPr>
        </p:nvSpPr>
        <p:spPr>
          <a:xfrm>
            <a:off x="457200" y="1357298"/>
            <a:ext cx="8229600" cy="5072098"/>
          </a:xfrm>
        </p:spPr>
        <p:txBody>
          <a:bodyPr>
            <a:normAutofit fontScale="77500" lnSpcReduction="20000"/>
          </a:bodyPr>
          <a:lstStyle/>
          <a:p>
            <a:r>
              <a:rPr lang="en-GB" sz="4000" dirty="0" smtClean="0"/>
              <a:t>best to use a combination of research methods</a:t>
            </a:r>
            <a:endParaRPr lang="hr-HR" sz="4000" dirty="0" smtClean="0"/>
          </a:p>
          <a:p>
            <a:r>
              <a:rPr lang="en-GB" sz="4000" dirty="0" smtClean="0"/>
              <a:t>qualitative methods should be primary </a:t>
            </a:r>
            <a:r>
              <a:rPr lang="hr-HR" sz="4000" dirty="0" smtClean="0"/>
              <a:t>(</a:t>
            </a:r>
            <a:r>
              <a:rPr lang="en-GB" sz="4000" dirty="0" smtClean="0"/>
              <a:t>interviews and close observation</a:t>
            </a:r>
            <a:r>
              <a:rPr lang="hr-HR" sz="4000" dirty="0" smtClean="0"/>
              <a:t>)</a:t>
            </a:r>
          </a:p>
          <a:p>
            <a:pPr lvl="1"/>
            <a:r>
              <a:rPr lang="en-GB" sz="3600" dirty="0" smtClean="0"/>
              <a:t>Crawford</a:t>
            </a:r>
            <a:r>
              <a:rPr lang="hr-HR" sz="3600" dirty="0" smtClean="0"/>
              <a:t> – “...</a:t>
            </a:r>
            <a:r>
              <a:rPr lang="en-GB" sz="3600" dirty="0" smtClean="0"/>
              <a:t>qualitative methods are compatible to the social nature of libraries as they provide us with the answers for „</a:t>
            </a:r>
            <a:r>
              <a:rPr lang="en-GB" sz="3600" b="1" dirty="0" err="1" smtClean="0"/>
              <a:t>how</a:t>
            </a:r>
            <a:r>
              <a:rPr lang="en-GB" sz="3600" dirty="0" err="1" smtClean="0"/>
              <a:t>“and</a:t>
            </a:r>
            <a:r>
              <a:rPr lang="en-GB" sz="3600" dirty="0" smtClean="0"/>
              <a:t> „</a:t>
            </a:r>
            <a:r>
              <a:rPr lang="en-GB" sz="3600" b="1" dirty="0" smtClean="0"/>
              <a:t>why</a:t>
            </a:r>
            <a:r>
              <a:rPr lang="hr-HR" sz="3600" dirty="0" smtClean="0"/>
              <a:t>”</a:t>
            </a:r>
          </a:p>
          <a:p>
            <a:r>
              <a:rPr lang="en-GB" sz="4000" dirty="0" smtClean="0"/>
              <a:t>Changes in the choice of </a:t>
            </a:r>
            <a:r>
              <a:rPr lang="hr-HR" sz="4000" dirty="0" smtClean="0"/>
              <a:t>respondents</a:t>
            </a:r>
            <a:r>
              <a:rPr lang="en-GB" sz="4000" dirty="0" smtClean="0"/>
              <a:t>, interviews turning out differently, unplanned observations and information gathered from informal conversations </a:t>
            </a:r>
            <a:endParaRPr lang="hr-HR" sz="4000" dirty="0" smtClean="0"/>
          </a:p>
          <a:p>
            <a:endParaRPr lang="en-US" sz="4000" dirty="0" smtClean="0"/>
          </a:p>
          <a:p>
            <a:endParaRPr lang="en-US" dirty="0"/>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5" name="Slide Number Placeholder 4"/>
          <p:cNvSpPr>
            <a:spLocks noGrp="1"/>
          </p:cNvSpPr>
          <p:nvPr>
            <p:ph type="sldNum" sz="quarter" idx="12"/>
          </p:nvPr>
        </p:nvSpPr>
        <p:spPr/>
        <p:txBody>
          <a:bodyPr/>
          <a:lstStyle/>
          <a:p>
            <a:fld id="{EB38286A-F954-4B39-9E00-AF412934D0F4}"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Some thoughts about research</a:t>
            </a:r>
            <a:endParaRPr lang="en-US" dirty="0"/>
          </a:p>
        </p:txBody>
      </p:sp>
      <p:sp>
        <p:nvSpPr>
          <p:cNvPr id="3" name="Content Placeholder 2"/>
          <p:cNvSpPr>
            <a:spLocks noGrp="1"/>
          </p:cNvSpPr>
          <p:nvPr>
            <p:ph idx="1"/>
          </p:nvPr>
        </p:nvSpPr>
        <p:spPr/>
        <p:txBody>
          <a:bodyPr>
            <a:normAutofit/>
          </a:bodyPr>
          <a:lstStyle/>
          <a:p>
            <a:r>
              <a:rPr lang="hr-HR" dirty="0" smtClean="0"/>
              <a:t>What is problematic?</a:t>
            </a:r>
            <a:r>
              <a:rPr lang="en-GB" dirty="0" smtClean="0"/>
              <a:t> </a:t>
            </a:r>
            <a:endParaRPr lang="hr-HR" dirty="0" smtClean="0"/>
          </a:p>
          <a:p>
            <a:pPr lvl="1"/>
            <a:r>
              <a:rPr lang="hr-HR" dirty="0" smtClean="0"/>
              <a:t>To take control of</a:t>
            </a:r>
            <a:r>
              <a:rPr lang="en-GB" dirty="0" smtClean="0"/>
              <a:t> our relationship with the </a:t>
            </a:r>
            <a:r>
              <a:rPr lang="hr-HR" dirty="0" smtClean="0"/>
              <a:t>respondents and stay objective</a:t>
            </a:r>
          </a:p>
          <a:p>
            <a:r>
              <a:rPr lang="hr-HR" dirty="0" smtClean="0"/>
              <a:t>R</a:t>
            </a:r>
            <a:r>
              <a:rPr lang="en-GB" dirty="0" err="1" smtClean="0"/>
              <a:t>esearch</a:t>
            </a:r>
            <a:r>
              <a:rPr lang="en-GB" dirty="0" smtClean="0"/>
              <a:t> also helped to promote </a:t>
            </a:r>
            <a:r>
              <a:rPr lang="hr-HR" dirty="0" smtClean="0"/>
              <a:t>public</a:t>
            </a:r>
            <a:r>
              <a:rPr lang="en-GB" dirty="0" smtClean="0"/>
              <a:t> awareness of the importance of the library in the community.  </a:t>
            </a:r>
            <a:endParaRPr lang="hr-HR" dirty="0" smtClean="0"/>
          </a:p>
          <a:p>
            <a:r>
              <a:rPr lang="hr-HR" dirty="0" smtClean="0"/>
              <a:t>A</a:t>
            </a:r>
            <a:r>
              <a:rPr lang="en-GB" dirty="0" smtClean="0"/>
              <a:t> holistic approach </a:t>
            </a:r>
            <a:endParaRPr lang="hr-HR" dirty="0" smtClean="0"/>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5" name="Slide Number Placeholder 4"/>
          <p:cNvSpPr>
            <a:spLocks noGrp="1"/>
          </p:cNvSpPr>
          <p:nvPr>
            <p:ph type="sldNum" sz="quarter" idx="12"/>
          </p:nvPr>
        </p:nvSpPr>
        <p:spPr/>
        <p:txBody>
          <a:bodyPr/>
          <a:lstStyle/>
          <a:p>
            <a:fld id="{EB38286A-F954-4B39-9E00-AF412934D0F4}"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Library by night (Sali, 22:00) </a:t>
            </a:r>
            <a:endParaRPr lang="en-US" dirty="0"/>
          </a:p>
        </p:txBody>
      </p:sp>
      <p:pic>
        <p:nvPicPr>
          <p:cNvPr id="5" name="Content Placeholder 4" descr="knjiznica_sali.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177527" y="1600200"/>
            <a:ext cx="6788945" cy="4525963"/>
          </a:xfrm>
        </p:spPr>
      </p:pic>
      <p:sp>
        <p:nvSpPr>
          <p:cNvPr id="4" name="Footer Placeholder 3"/>
          <p:cNvSpPr>
            <a:spLocks noGrp="1"/>
          </p:cNvSpPr>
          <p:nvPr>
            <p:ph type="ftr" sz="quarter" idx="11"/>
          </p:nvPr>
        </p:nvSpPr>
        <p:spPr/>
        <p:txBody>
          <a:bodyPr/>
          <a:lstStyle/>
          <a:p>
            <a:r>
              <a:rPr lang="en-US" smtClean="0"/>
              <a:t>LIDA 2014,  ZADAR</a:t>
            </a:r>
            <a:endParaRPr lang="en-US"/>
          </a:p>
        </p:txBody>
      </p:sp>
      <p:sp>
        <p:nvSpPr>
          <p:cNvPr id="6" name="Slide Number Placeholder 5"/>
          <p:cNvSpPr>
            <a:spLocks noGrp="1"/>
          </p:cNvSpPr>
          <p:nvPr>
            <p:ph type="sldNum" sz="quarter" idx="12"/>
          </p:nvPr>
        </p:nvSpPr>
        <p:spPr/>
        <p:txBody>
          <a:bodyPr/>
          <a:lstStyle/>
          <a:p>
            <a:fld id="{EB38286A-F954-4B39-9E00-AF412934D0F4}"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descr="luka_vedran_sali.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642910" y="714356"/>
            <a:ext cx="7858180" cy="5697559"/>
          </a:xfrm>
        </p:spPr>
      </p:pic>
      <p:sp>
        <p:nvSpPr>
          <p:cNvPr id="4" name="Footer Placeholder 3"/>
          <p:cNvSpPr>
            <a:spLocks noGrp="1"/>
          </p:cNvSpPr>
          <p:nvPr>
            <p:ph type="ftr" sz="quarter" idx="11"/>
          </p:nvPr>
        </p:nvSpPr>
        <p:spPr/>
        <p:txBody>
          <a:bodyPr/>
          <a:lstStyle/>
          <a:p>
            <a:r>
              <a:rPr lang="en-US" smtClean="0"/>
              <a:t>LIDA 2014,  ZADAR</a:t>
            </a:r>
            <a:endParaRPr lang="en-US"/>
          </a:p>
        </p:txBody>
      </p:sp>
      <p:sp>
        <p:nvSpPr>
          <p:cNvPr id="6" name="Slide Number Placeholder 5"/>
          <p:cNvSpPr>
            <a:spLocks noGrp="1"/>
          </p:cNvSpPr>
          <p:nvPr>
            <p:ph type="sldNum" sz="quarter" idx="12"/>
          </p:nvPr>
        </p:nvSpPr>
        <p:spPr/>
        <p:txBody>
          <a:bodyPr/>
          <a:lstStyle/>
          <a:p>
            <a:fld id="{EB38286A-F954-4B39-9E00-AF412934D0F4}"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hr-HR" dirty="0" smtClean="0"/>
              <a:t>Thank you!</a:t>
            </a:r>
            <a:br>
              <a:rPr lang="hr-HR" dirty="0" smtClean="0"/>
            </a:br>
            <a:r>
              <a:rPr lang="hr-HR" dirty="0" smtClean="0"/>
              <a:t>See you on Croatian islands!</a:t>
            </a:r>
            <a:endParaRPr lang="en-US" dirty="0"/>
          </a:p>
        </p:txBody>
      </p:sp>
      <p:pic>
        <p:nvPicPr>
          <p:cNvPr id="8" name="Content Placeholder 7" descr="jedrilice.JPG"/>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1554691" y="1600200"/>
            <a:ext cx="6034617" cy="4525963"/>
          </a:xfrm>
        </p:spPr>
      </p:pic>
      <p:sp>
        <p:nvSpPr>
          <p:cNvPr id="4" name="Footer Placeholder 3"/>
          <p:cNvSpPr>
            <a:spLocks noGrp="1"/>
          </p:cNvSpPr>
          <p:nvPr>
            <p:ph type="ftr" sz="quarter" idx="11"/>
          </p:nvPr>
        </p:nvSpPr>
        <p:spPr/>
        <p:txBody>
          <a:bodyPr/>
          <a:lstStyle/>
          <a:p>
            <a:r>
              <a:rPr lang="en-US" smtClean="0"/>
              <a:t>LIDA 2014,  ZADAR</a:t>
            </a:r>
            <a:endParaRPr lang="en-US"/>
          </a:p>
        </p:txBody>
      </p:sp>
      <p:sp>
        <p:nvSpPr>
          <p:cNvPr id="9" name="Slide Number Placeholder 8"/>
          <p:cNvSpPr>
            <a:spLocks noGrp="1"/>
          </p:cNvSpPr>
          <p:nvPr>
            <p:ph type="sldNum" sz="quarter" idx="12"/>
          </p:nvPr>
        </p:nvSpPr>
        <p:spPr/>
        <p:txBody>
          <a:bodyPr/>
          <a:lstStyle/>
          <a:p>
            <a:fld id="{EB38286A-F954-4B39-9E00-AF412934D0F4}" type="slidenum">
              <a:rPr lang="en-US" smtClean="0"/>
              <a:pPr/>
              <a:t>17</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Introduction</a:t>
            </a:r>
            <a:endParaRPr lang="en-US" dirty="0"/>
          </a:p>
        </p:txBody>
      </p:sp>
      <p:sp>
        <p:nvSpPr>
          <p:cNvPr id="3" name="Content Placeholder 2"/>
          <p:cNvSpPr>
            <a:spLocks noGrp="1"/>
          </p:cNvSpPr>
          <p:nvPr>
            <p:ph idx="1"/>
          </p:nvPr>
        </p:nvSpPr>
        <p:spPr/>
        <p:txBody>
          <a:bodyPr>
            <a:normAutofit/>
          </a:bodyPr>
          <a:lstStyle/>
          <a:p>
            <a:r>
              <a:rPr lang="hr-HR" dirty="0" smtClean="0"/>
              <a:t>Public library  -  significant influence – how we can prove that?</a:t>
            </a:r>
          </a:p>
          <a:p>
            <a:pPr lvl="1"/>
            <a:r>
              <a:rPr lang="hr-HR" dirty="0" smtClean="0"/>
              <a:t>Necessity of their existence is something that requires justification</a:t>
            </a:r>
          </a:p>
          <a:p>
            <a:pPr lvl="1"/>
            <a:r>
              <a:rPr lang="hr-HR" dirty="0" smtClean="0"/>
              <a:t>Possibilities of their influence on an individual and/or particular group </a:t>
            </a:r>
            <a:endParaRPr lang="en-US" dirty="0" smtClean="0"/>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5" name="Slide Number Placeholder 4"/>
          <p:cNvSpPr>
            <a:spLocks noGrp="1"/>
          </p:cNvSpPr>
          <p:nvPr>
            <p:ph type="sldNum" sz="quarter" idx="12"/>
          </p:nvPr>
        </p:nvSpPr>
        <p:spPr/>
        <p:txBody>
          <a:bodyPr/>
          <a:lstStyle/>
          <a:p>
            <a:fld id="{EB38286A-F954-4B39-9E00-AF412934D0F4}"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Theoretical framework</a:t>
            </a:r>
            <a:endParaRPr lang="en-US" dirty="0"/>
          </a:p>
        </p:txBody>
      </p:sp>
      <p:sp>
        <p:nvSpPr>
          <p:cNvPr id="3" name="Content Placeholder 2"/>
          <p:cNvSpPr>
            <a:spLocks noGrp="1"/>
          </p:cNvSpPr>
          <p:nvPr>
            <p:ph sz="half" idx="1"/>
          </p:nvPr>
        </p:nvSpPr>
        <p:spPr/>
        <p:txBody>
          <a:bodyPr>
            <a:normAutofit fontScale="85000" lnSpcReduction="10000"/>
          </a:bodyPr>
          <a:lstStyle/>
          <a:p>
            <a:r>
              <a:rPr lang="hr-HR" dirty="0" smtClean="0"/>
              <a:t>Public libraries in rural communities – Bernard Vavrek</a:t>
            </a:r>
          </a:p>
          <a:p>
            <a:r>
              <a:rPr lang="hr-HR" dirty="0" smtClean="0"/>
              <a:t>Library and information services in the Pacific Islands - Miles Jackson</a:t>
            </a:r>
          </a:p>
          <a:p>
            <a:r>
              <a:rPr lang="hr-HR" dirty="0" smtClean="0"/>
              <a:t>Development of rural libraries in the Solomon Islands - John Evan</a:t>
            </a:r>
          </a:p>
          <a:p>
            <a:r>
              <a:rPr lang="hr-HR" dirty="0" smtClean="0"/>
              <a:t>Anne Goulding</a:t>
            </a:r>
          </a:p>
          <a:p>
            <a:pPr>
              <a:buNone/>
            </a:pPr>
            <a:endParaRPr lang="en-US" dirty="0"/>
          </a:p>
        </p:txBody>
      </p:sp>
      <p:sp>
        <p:nvSpPr>
          <p:cNvPr id="5" name="Content Placeholder 4"/>
          <p:cNvSpPr>
            <a:spLocks noGrp="1"/>
          </p:cNvSpPr>
          <p:nvPr>
            <p:ph sz="half" idx="2"/>
          </p:nvPr>
        </p:nvSpPr>
        <p:spPr>
          <a:xfrm>
            <a:off x="4648200" y="1600201"/>
            <a:ext cx="4038600" cy="4472006"/>
          </a:xfrm>
        </p:spPr>
        <p:txBody>
          <a:bodyPr>
            <a:normAutofit fontScale="85000" lnSpcReduction="10000"/>
          </a:bodyPr>
          <a:lstStyle/>
          <a:p>
            <a:r>
              <a:rPr lang="hr-HR" dirty="0" smtClean="0"/>
              <a:t>Literature of library impact:</a:t>
            </a:r>
          </a:p>
          <a:p>
            <a:pPr lvl="1"/>
            <a:r>
              <a:rPr lang="hr-HR" dirty="0" smtClean="0"/>
              <a:t>Roswitha Poll, Rebecca Linely, Bob Usherwood, Peter Brophy, David McMenemy , Joan Durrance, Karen </a:t>
            </a:r>
            <a:r>
              <a:rPr lang="hr-HR" dirty="0"/>
              <a:t>Fisher-Pettigrew, </a:t>
            </a:r>
            <a:r>
              <a:rPr lang="hr-HR" dirty="0" smtClean="0"/>
              <a:t> Svanhild Aabø</a:t>
            </a:r>
            <a:r>
              <a:rPr lang="hr-HR" dirty="0"/>
              <a:t>, </a:t>
            </a:r>
            <a:r>
              <a:rPr lang="hr-HR" dirty="0" smtClean="0"/>
              <a:t> Jon Strand</a:t>
            </a:r>
            <a:r>
              <a:rPr lang="hr-HR" dirty="0"/>
              <a:t>, </a:t>
            </a:r>
            <a:r>
              <a:rPr lang="hr-HR" dirty="0" smtClean="0"/>
              <a:t>Sharon Markless,  David Streatfield</a:t>
            </a:r>
          </a:p>
          <a:p>
            <a:endParaRPr lang="hr-HR" dirty="0"/>
          </a:p>
          <a:p>
            <a:r>
              <a:rPr lang="hr-HR" dirty="0" smtClean="0"/>
              <a:t>Sociological literature: </a:t>
            </a:r>
          </a:p>
          <a:p>
            <a:pPr lvl="1"/>
            <a:r>
              <a:rPr lang="hr-HR" dirty="0" smtClean="0"/>
              <a:t>Petak, Rogić, Štambuk, Podgorelec, Ilišin, Župančić, Hodžić, Cifrić, Cassirer</a:t>
            </a:r>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6" name="Slide Number Placeholder 5"/>
          <p:cNvSpPr>
            <a:spLocks noGrp="1"/>
          </p:cNvSpPr>
          <p:nvPr>
            <p:ph type="sldNum" sz="quarter" idx="12"/>
          </p:nvPr>
        </p:nvSpPr>
        <p:spPr/>
        <p:txBody>
          <a:bodyPr/>
          <a:lstStyle/>
          <a:p>
            <a:fld id="{EB38286A-F954-4B39-9E00-AF412934D0F4}"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hr-HR" dirty="0" smtClean="0"/>
              <a:t>Why that kind of reserach.....</a:t>
            </a:r>
            <a:endParaRPr lang="en-US" dirty="0"/>
          </a:p>
        </p:txBody>
      </p:sp>
      <p:sp>
        <p:nvSpPr>
          <p:cNvPr id="7" name="Content Placeholder 6"/>
          <p:cNvSpPr>
            <a:spLocks noGrp="1"/>
          </p:cNvSpPr>
          <p:nvPr>
            <p:ph idx="1"/>
          </p:nvPr>
        </p:nvSpPr>
        <p:spPr/>
        <p:txBody>
          <a:bodyPr>
            <a:normAutofit/>
          </a:bodyPr>
          <a:lstStyle/>
          <a:p>
            <a:r>
              <a:rPr lang="hr-HR" dirty="0" smtClean="0"/>
              <a:t>Evaluation of the impact of libraries on island communities</a:t>
            </a:r>
          </a:p>
          <a:p>
            <a:pPr lvl="1"/>
            <a:r>
              <a:rPr lang="hr-HR" dirty="0" smtClean="0"/>
              <a:t>Impact on the commmunity</a:t>
            </a:r>
          </a:p>
          <a:p>
            <a:pPr lvl="1"/>
            <a:r>
              <a:rPr lang="hr-HR" dirty="0" smtClean="0"/>
              <a:t>Impact on skills, behavior</a:t>
            </a:r>
          </a:p>
          <a:p>
            <a:r>
              <a:rPr lang="hr-HR" dirty="0" smtClean="0"/>
              <a:t>Why ?</a:t>
            </a:r>
          </a:p>
          <a:p>
            <a:pPr lvl="1"/>
            <a:r>
              <a:rPr lang="hr-HR" dirty="0" smtClean="0"/>
              <a:t>Need for that kind of research in Croatia</a:t>
            </a:r>
          </a:p>
          <a:p>
            <a:pPr lvl="1"/>
            <a:r>
              <a:rPr lang="hr-HR" dirty="0" smtClean="0"/>
              <a:t>Island rural communities  - specific, libraries are very important</a:t>
            </a:r>
          </a:p>
          <a:p>
            <a:pPr lvl="1"/>
            <a:endParaRPr lang="hr-HR" dirty="0" smtClean="0"/>
          </a:p>
          <a:p>
            <a:pPr lvl="1"/>
            <a:endParaRPr lang="hr-HR" dirty="0"/>
          </a:p>
        </p:txBody>
      </p:sp>
      <p:sp>
        <p:nvSpPr>
          <p:cNvPr id="5" name="Footer Placeholder 4"/>
          <p:cNvSpPr>
            <a:spLocks noGrp="1"/>
          </p:cNvSpPr>
          <p:nvPr>
            <p:ph type="ftr" sz="quarter" idx="11"/>
          </p:nvPr>
        </p:nvSpPr>
        <p:spPr/>
        <p:txBody>
          <a:bodyPr/>
          <a:lstStyle/>
          <a:p>
            <a:r>
              <a:rPr lang="en-US" smtClean="0"/>
              <a:t>LIDA 2014,  ZADAR</a:t>
            </a:r>
            <a:endParaRPr lang="en-US"/>
          </a:p>
        </p:txBody>
      </p:sp>
      <p:sp>
        <p:nvSpPr>
          <p:cNvPr id="8" name="Slide Number Placeholder 7"/>
          <p:cNvSpPr>
            <a:spLocks noGrp="1"/>
          </p:cNvSpPr>
          <p:nvPr>
            <p:ph type="sldNum" sz="quarter" idx="12"/>
          </p:nvPr>
        </p:nvSpPr>
        <p:spPr/>
        <p:txBody>
          <a:bodyPr/>
          <a:lstStyle/>
          <a:p>
            <a:fld id="{EB38286A-F954-4B39-9E00-AF412934D0F4}"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Research Method </a:t>
            </a:r>
            <a:endParaRPr lang="en-US" dirty="0"/>
          </a:p>
        </p:txBody>
      </p:sp>
      <p:sp>
        <p:nvSpPr>
          <p:cNvPr id="3" name="Content Placeholder 2"/>
          <p:cNvSpPr>
            <a:spLocks noGrp="1"/>
          </p:cNvSpPr>
          <p:nvPr>
            <p:ph idx="1"/>
          </p:nvPr>
        </p:nvSpPr>
        <p:spPr/>
        <p:txBody>
          <a:bodyPr>
            <a:normAutofit/>
          </a:bodyPr>
          <a:lstStyle/>
          <a:p>
            <a:r>
              <a:rPr lang="hr-HR" sz="3000" dirty="0" smtClean="0"/>
              <a:t>Based on  “New Measures for the New Library: A Social Audit of Public Libraries”</a:t>
            </a:r>
          </a:p>
          <a:p>
            <a:r>
              <a:rPr lang="hr-HR" sz="3000" dirty="0" smtClean="0"/>
              <a:t>Aim: </a:t>
            </a:r>
          </a:p>
          <a:p>
            <a:pPr lvl="1"/>
            <a:r>
              <a:rPr lang="hr-HR" dirty="0" smtClean="0"/>
              <a:t>To </a:t>
            </a:r>
            <a:r>
              <a:rPr lang="en-GB" dirty="0" smtClean="0"/>
              <a:t>examine </a:t>
            </a:r>
            <a:r>
              <a:rPr lang="en-GB" dirty="0"/>
              <a:t>the influence that public libraries have on the local population and the role of the public library in a rural </a:t>
            </a:r>
            <a:r>
              <a:rPr lang="en-GB" dirty="0" smtClean="0"/>
              <a:t>island community</a:t>
            </a:r>
            <a:endParaRPr lang="hr-HR" dirty="0" smtClean="0"/>
          </a:p>
          <a:p>
            <a:pPr lvl="1"/>
            <a:r>
              <a:rPr lang="hr-HR" dirty="0" smtClean="0"/>
              <a:t>To </a:t>
            </a:r>
            <a:r>
              <a:rPr lang="en-GB" dirty="0" smtClean="0"/>
              <a:t>test </a:t>
            </a:r>
            <a:r>
              <a:rPr lang="en-GB" dirty="0"/>
              <a:t>model for the suitability of the proposed model for the evaluation of the impact of the library on a community</a:t>
            </a:r>
            <a:endParaRPr lang="en-US" dirty="0"/>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5" name="Slide Number Placeholder 4"/>
          <p:cNvSpPr>
            <a:spLocks noGrp="1"/>
          </p:cNvSpPr>
          <p:nvPr>
            <p:ph type="sldNum" sz="quarter" idx="12"/>
          </p:nvPr>
        </p:nvSpPr>
        <p:spPr/>
        <p:txBody>
          <a:bodyPr/>
          <a:lstStyle/>
          <a:p>
            <a:fld id="{EB38286A-F954-4B39-9E00-AF412934D0F4}"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Research question</a:t>
            </a:r>
            <a:endParaRPr lang="en-US" dirty="0"/>
          </a:p>
        </p:txBody>
      </p:sp>
      <p:sp>
        <p:nvSpPr>
          <p:cNvPr id="3" name="Content Placeholder 2"/>
          <p:cNvSpPr>
            <a:spLocks noGrp="1"/>
          </p:cNvSpPr>
          <p:nvPr>
            <p:ph idx="1"/>
          </p:nvPr>
        </p:nvSpPr>
        <p:spPr>
          <a:xfrm>
            <a:off x="457200" y="1357298"/>
            <a:ext cx="8229600" cy="4929222"/>
          </a:xfrm>
        </p:spPr>
        <p:txBody>
          <a:bodyPr>
            <a:normAutofit fontScale="77500" lnSpcReduction="20000"/>
          </a:bodyPr>
          <a:lstStyle/>
          <a:p>
            <a:pPr lvl="0"/>
            <a:r>
              <a:rPr lang="en-GB" dirty="0"/>
              <a:t>What is the role of the library in the life of a rural island community?</a:t>
            </a:r>
            <a:endParaRPr lang="en-US" dirty="0"/>
          </a:p>
          <a:p>
            <a:pPr lvl="0"/>
            <a:r>
              <a:rPr lang="en-GB" dirty="0"/>
              <a:t>Do the particularities of an island community impact the specifics of libraries work methods the management of the library and how it offers its services? </a:t>
            </a:r>
            <a:endParaRPr lang="en-US" dirty="0"/>
          </a:p>
          <a:p>
            <a:pPr lvl="0"/>
            <a:r>
              <a:rPr lang="en-GB" dirty="0"/>
              <a:t>How do libraries participate in the cultural life of the community?</a:t>
            </a:r>
            <a:endParaRPr lang="en-US" dirty="0"/>
          </a:p>
          <a:p>
            <a:pPr lvl="0"/>
            <a:r>
              <a:rPr lang="en-GB" dirty="0"/>
              <a:t>Have the methods until now of collecting data on the management of libraries been of any assistance to the decision makers (at the local and national level) when confirming the role of the library in these communities and how they are financed?  </a:t>
            </a:r>
            <a:endParaRPr lang="en-US" dirty="0"/>
          </a:p>
          <a:p>
            <a:pPr lvl="0"/>
            <a:r>
              <a:rPr lang="en-GB" dirty="0"/>
              <a:t>What are the suitable methods and models for the evaluation of the impact of the library on a community?</a:t>
            </a:r>
            <a:endParaRPr lang="en-US" dirty="0"/>
          </a:p>
          <a:p>
            <a:endParaRPr lang="en-US" dirty="0"/>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5" name="Slide Number Placeholder 4"/>
          <p:cNvSpPr>
            <a:spLocks noGrp="1"/>
          </p:cNvSpPr>
          <p:nvPr>
            <p:ph type="sldNum" sz="quarter" idx="12"/>
          </p:nvPr>
        </p:nvSpPr>
        <p:spPr/>
        <p:txBody>
          <a:bodyPr/>
          <a:lstStyle/>
          <a:p>
            <a:fld id="{EB38286A-F954-4B39-9E00-AF412934D0F4}"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Methods</a:t>
            </a:r>
            <a:endParaRPr lang="en-US" dirty="0"/>
          </a:p>
        </p:txBody>
      </p:sp>
      <p:sp>
        <p:nvSpPr>
          <p:cNvPr id="3" name="Content Placeholder 2"/>
          <p:cNvSpPr>
            <a:spLocks noGrp="1"/>
          </p:cNvSpPr>
          <p:nvPr>
            <p:ph idx="1"/>
          </p:nvPr>
        </p:nvSpPr>
        <p:spPr/>
        <p:txBody>
          <a:bodyPr>
            <a:normAutofit lnSpcReduction="10000"/>
          </a:bodyPr>
          <a:lstStyle/>
          <a:p>
            <a:r>
              <a:rPr lang="hr-HR" dirty="0" smtClean="0"/>
              <a:t>Case studies</a:t>
            </a:r>
          </a:p>
          <a:p>
            <a:r>
              <a:rPr lang="en-GB" dirty="0" smtClean="0"/>
              <a:t>Document</a:t>
            </a:r>
            <a:r>
              <a:rPr lang="hr-HR" dirty="0" smtClean="0"/>
              <a:t> analysis</a:t>
            </a:r>
          </a:p>
          <a:p>
            <a:r>
              <a:rPr lang="hr-HR" dirty="0" smtClean="0"/>
              <a:t>S</a:t>
            </a:r>
            <a:r>
              <a:rPr lang="en-GB" dirty="0" err="1" smtClean="0"/>
              <a:t>emi</a:t>
            </a:r>
            <a:r>
              <a:rPr lang="en-GB" dirty="0" smtClean="0"/>
              <a:t>-structured interviews</a:t>
            </a:r>
            <a:endParaRPr lang="hr-HR" dirty="0" smtClean="0"/>
          </a:p>
          <a:p>
            <a:r>
              <a:rPr lang="hr-HR" dirty="0" smtClean="0"/>
              <a:t>F</a:t>
            </a:r>
            <a:r>
              <a:rPr lang="en-GB" dirty="0" err="1" smtClean="0"/>
              <a:t>ocus</a:t>
            </a:r>
            <a:r>
              <a:rPr lang="en-GB" dirty="0" smtClean="0"/>
              <a:t> </a:t>
            </a:r>
            <a:r>
              <a:rPr lang="en-GB" dirty="0"/>
              <a:t>groups and </a:t>
            </a:r>
            <a:r>
              <a:rPr lang="en-GB" dirty="0" smtClean="0"/>
              <a:t>questionnaires</a:t>
            </a:r>
            <a:endParaRPr lang="hr-HR" dirty="0" smtClean="0"/>
          </a:p>
          <a:p>
            <a:r>
              <a:rPr lang="hr-HR" dirty="0" smtClean="0"/>
              <a:t>2 public libraries - </a:t>
            </a:r>
            <a:r>
              <a:rPr lang="en-GB" dirty="0" err="1" smtClean="0"/>
              <a:t>Sali</a:t>
            </a:r>
            <a:r>
              <a:rPr lang="en-GB" dirty="0" smtClean="0"/>
              <a:t> on the island of </a:t>
            </a:r>
            <a:r>
              <a:rPr lang="en-GB" dirty="0" err="1" smtClean="0"/>
              <a:t>Dugi</a:t>
            </a:r>
            <a:r>
              <a:rPr lang="en-GB" dirty="0" smtClean="0"/>
              <a:t> </a:t>
            </a:r>
            <a:r>
              <a:rPr lang="en-GB" dirty="0" err="1" smtClean="0"/>
              <a:t>Otok</a:t>
            </a:r>
            <a:r>
              <a:rPr lang="en-GB" dirty="0" smtClean="0"/>
              <a:t> and </a:t>
            </a:r>
            <a:r>
              <a:rPr lang="en-GB" dirty="0" err="1" smtClean="0"/>
              <a:t>Kolan</a:t>
            </a:r>
            <a:r>
              <a:rPr lang="en-GB" dirty="0" smtClean="0"/>
              <a:t> on the island of </a:t>
            </a:r>
            <a:r>
              <a:rPr lang="en-GB" dirty="0" err="1" smtClean="0"/>
              <a:t>Pag</a:t>
            </a:r>
            <a:endParaRPr lang="hr-HR" dirty="0" smtClean="0"/>
          </a:p>
          <a:p>
            <a:pPr lvl="1"/>
            <a:r>
              <a:rPr lang="hr-HR" dirty="0" smtClean="0"/>
              <a:t>Basis of selection: </a:t>
            </a:r>
            <a:r>
              <a:rPr lang="en-GB" dirty="0" smtClean="0"/>
              <a:t>Geographical </a:t>
            </a:r>
            <a:r>
              <a:rPr lang="en-GB" dirty="0"/>
              <a:t>characteristics (rural) </a:t>
            </a:r>
            <a:r>
              <a:rPr lang="en-GB" dirty="0" smtClean="0"/>
              <a:t>socio-economic </a:t>
            </a:r>
            <a:r>
              <a:rPr lang="en-GB" dirty="0"/>
              <a:t>characteristics and </a:t>
            </a:r>
            <a:r>
              <a:rPr lang="en-GB" dirty="0" smtClean="0"/>
              <a:t>similarity </a:t>
            </a:r>
            <a:r>
              <a:rPr lang="en-GB" dirty="0"/>
              <a:t>in work methods </a:t>
            </a:r>
            <a:r>
              <a:rPr lang="en-GB" dirty="0" smtClean="0"/>
              <a:t>(</a:t>
            </a:r>
            <a:r>
              <a:rPr lang="hr-HR" dirty="0" smtClean="0"/>
              <a:t>solo </a:t>
            </a:r>
            <a:r>
              <a:rPr lang="en-GB" dirty="0" smtClean="0"/>
              <a:t>librarians)</a:t>
            </a:r>
            <a:endParaRPr lang="en-US" dirty="0"/>
          </a:p>
          <a:p>
            <a:endParaRPr lang="en-US" dirty="0"/>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5" name="Slide Number Placeholder 4"/>
          <p:cNvSpPr>
            <a:spLocks noGrp="1"/>
          </p:cNvSpPr>
          <p:nvPr>
            <p:ph type="sldNum" sz="quarter" idx="12"/>
          </p:nvPr>
        </p:nvSpPr>
        <p:spPr/>
        <p:txBody>
          <a:bodyPr/>
          <a:lstStyle/>
          <a:p>
            <a:fld id="{EB38286A-F954-4B39-9E00-AF412934D0F4}"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Sample - interviews</a:t>
            </a:r>
            <a:endParaRPr lang="en-US" dirty="0"/>
          </a:p>
        </p:txBody>
      </p:sp>
      <p:sp>
        <p:nvSpPr>
          <p:cNvPr id="3" name="Content Placeholder 2"/>
          <p:cNvSpPr>
            <a:spLocks noGrp="1"/>
          </p:cNvSpPr>
          <p:nvPr>
            <p:ph idx="1"/>
          </p:nvPr>
        </p:nvSpPr>
        <p:spPr>
          <a:xfrm>
            <a:off x="457200" y="1285860"/>
            <a:ext cx="8229600" cy="4840303"/>
          </a:xfrm>
        </p:spPr>
        <p:txBody>
          <a:bodyPr>
            <a:normAutofit fontScale="40000" lnSpcReduction="20000"/>
          </a:bodyPr>
          <a:lstStyle/>
          <a:p>
            <a:r>
              <a:rPr lang="hr-HR" sz="4500" dirty="0" smtClean="0"/>
              <a:t>Decision makers </a:t>
            </a:r>
            <a:endParaRPr lang="en-US" sz="4500" dirty="0" smtClean="0"/>
          </a:p>
          <a:p>
            <a:pPr lvl="1"/>
            <a:r>
              <a:rPr lang="hr-HR" sz="4500" dirty="0" smtClean="0"/>
              <a:t>National level - Ministry of Culture, Department for books and libraries    – head</a:t>
            </a:r>
            <a:endParaRPr lang="en-US" sz="4500" dirty="0" smtClean="0"/>
          </a:p>
          <a:p>
            <a:r>
              <a:rPr lang="hr-HR" sz="4500" dirty="0" smtClean="0"/>
              <a:t>Zadar county</a:t>
            </a:r>
            <a:endParaRPr lang="en-US" sz="4500" dirty="0" smtClean="0"/>
          </a:p>
          <a:p>
            <a:pPr lvl="1"/>
            <a:r>
              <a:rPr lang="hr-HR" sz="4500" dirty="0" smtClean="0"/>
              <a:t>Prefect  and deputy prefect </a:t>
            </a:r>
            <a:endParaRPr lang="en-US" sz="4500" dirty="0" smtClean="0"/>
          </a:p>
          <a:p>
            <a:pPr lvl="1"/>
            <a:r>
              <a:rPr lang="hr-HR" sz="4500" dirty="0" smtClean="0"/>
              <a:t>Department of social services  – head</a:t>
            </a:r>
            <a:endParaRPr lang="en-US" sz="4500" dirty="0" smtClean="0"/>
          </a:p>
          <a:p>
            <a:r>
              <a:rPr lang="hr-HR" sz="4500" dirty="0" smtClean="0"/>
              <a:t>Local community</a:t>
            </a:r>
            <a:endParaRPr lang="en-US" sz="4500" dirty="0" smtClean="0"/>
          </a:p>
          <a:p>
            <a:pPr lvl="1"/>
            <a:r>
              <a:rPr lang="hr-HR" sz="4500" dirty="0" smtClean="0"/>
              <a:t>Mayor s of Sali  and Kolan </a:t>
            </a:r>
            <a:endParaRPr lang="en-US" sz="4500" dirty="0" smtClean="0"/>
          </a:p>
          <a:p>
            <a:r>
              <a:rPr lang="en-US" sz="4500" dirty="0" smtClean="0"/>
              <a:t>Experts in the field of librarianship</a:t>
            </a:r>
          </a:p>
          <a:p>
            <a:pPr lvl="1"/>
            <a:r>
              <a:rPr lang="hr-HR" sz="4100" dirty="0" smtClean="0"/>
              <a:t>Croatian Institute for Librarianship , Consultant for public libraries </a:t>
            </a:r>
            <a:endParaRPr lang="en-US" sz="4100" dirty="0" smtClean="0"/>
          </a:p>
          <a:p>
            <a:pPr lvl="1"/>
            <a:r>
              <a:rPr lang="hr-HR" sz="4100" dirty="0" smtClean="0"/>
              <a:t>Croatian Library Council,  president</a:t>
            </a:r>
            <a:endParaRPr lang="en-US" sz="4100" dirty="0" smtClean="0"/>
          </a:p>
          <a:p>
            <a:pPr lvl="0"/>
            <a:r>
              <a:rPr lang="hr-HR" sz="4500" dirty="0" smtClean="0"/>
              <a:t>Central development offices for public and school libraries in Zadar county – head</a:t>
            </a:r>
            <a:endParaRPr lang="en-US" sz="4500" dirty="0" smtClean="0"/>
          </a:p>
          <a:p>
            <a:pPr lvl="0"/>
            <a:r>
              <a:rPr lang="hr-HR" sz="4500" dirty="0" smtClean="0"/>
              <a:t>Library directors</a:t>
            </a:r>
            <a:endParaRPr lang="en-US" sz="4500" dirty="0" smtClean="0"/>
          </a:p>
          <a:p>
            <a:pPr lvl="1"/>
            <a:r>
              <a:rPr lang="hr-HR" sz="4500" dirty="0" smtClean="0"/>
              <a:t>In Sali and Kolan</a:t>
            </a:r>
            <a:endParaRPr lang="en-US" sz="4500" dirty="0" smtClean="0"/>
          </a:p>
          <a:p>
            <a:pPr>
              <a:buNone/>
            </a:pPr>
            <a:r>
              <a:rPr lang="x-none" smtClean="0"/>
              <a:t> </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LIDA 2014,  ZADAR</a:t>
            </a:r>
            <a:endParaRPr lang="en-US"/>
          </a:p>
        </p:txBody>
      </p:sp>
      <p:sp>
        <p:nvSpPr>
          <p:cNvPr id="5" name="Slide Number Placeholder 4"/>
          <p:cNvSpPr>
            <a:spLocks noGrp="1"/>
          </p:cNvSpPr>
          <p:nvPr>
            <p:ph type="sldNum" sz="quarter" idx="12"/>
          </p:nvPr>
        </p:nvSpPr>
        <p:spPr/>
        <p:txBody>
          <a:bodyPr/>
          <a:lstStyle/>
          <a:p>
            <a:fld id="{EB38286A-F954-4B39-9E00-AF412934D0F4}"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Sample – local population</a:t>
            </a:r>
            <a:endParaRPr lang="en-US" dirty="0"/>
          </a:p>
        </p:txBody>
      </p:sp>
      <p:sp>
        <p:nvSpPr>
          <p:cNvPr id="3" name="Content Placeholder 2"/>
          <p:cNvSpPr>
            <a:spLocks noGrp="1"/>
          </p:cNvSpPr>
          <p:nvPr>
            <p:ph idx="1"/>
          </p:nvPr>
        </p:nvSpPr>
        <p:spPr>
          <a:xfrm>
            <a:off x="557242" y="2000240"/>
            <a:ext cx="8229600" cy="4143404"/>
          </a:xfrm>
        </p:spPr>
        <p:txBody>
          <a:bodyPr>
            <a:normAutofit/>
          </a:bodyPr>
          <a:lstStyle/>
          <a:p>
            <a:pPr>
              <a:buNone/>
            </a:pPr>
            <a:endParaRPr lang="en-US" dirty="0" smtClean="0"/>
          </a:p>
        </p:txBody>
      </p:sp>
      <p:sp>
        <p:nvSpPr>
          <p:cNvPr id="4" name="Footer Placeholder 3"/>
          <p:cNvSpPr>
            <a:spLocks noGrp="1"/>
          </p:cNvSpPr>
          <p:nvPr>
            <p:ph type="ftr" sz="quarter" idx="11"/>
          </p:nvPr>
        </p:nvSpPr>
        <p:spPr/>
        <p:txBody>
          <a:bodyPr/>
          <a:lstStyle/>
          <a:p>
            <a:r>
              <a:rPr lang="en-US" smtClean="0"/>
              <a:t>LIDA 2014,  ZADAR</a:t>
            </a:r>
            <a:endParaRPr lang="en-US"/>
          </a:p>
        </p:txBody>
      </p:sp>
      <p:graphicFrame>
        <p:nvGraphicFramePr>
          <p:cNvPr id="5" name="Table 4"/>
          <p:cNvGraphicFramePr>
            <a:graphicFrameLocks noGrp="1"/>
          </p:cNvGraphicFramePr>
          <p:nvPr/>
        </p:nvGraphicFramePr>
        <p:xfrm>
          <a:off x="642909" y="1343264"/>
          <a:ext cx="8143932" cy="4772730"/>
        </p:xfrm>
        <a:graphic>
          <a:graphicData uri="http://schemas.openxmlformats.org/drawingml/2006/table">
            <a:tbl>
              <a:tblPr firstRow="1" bandRow="1">
                <a:tableStyleId>{5C22544A-7EE6-4342-B048-85BDC9FD1C3A}</a:tableStyleId>
              </a:tblPr>
              <a:tblGrid>
                <a:gridCol w="2714644"/>
                <a:gridCol w="2714644"/>
                <a:gridCol w="2714644"/>
              </a:tblGrid>
              <a:tr h="407928">
                <a:tc>
                  <a:txBody>
                    <a:bodyPr/>
                    <a:lstStyle/>
                    <a:p>
                      <a:endParaRPr lang="en-US" dirty="0"/>
                    </a:p>
                  </a:txBody>
                  <a:tcPr/>
                </a:tc>
                <a:tc>
                  <a:txBody>
                    <a:bodyPr/>
                    <a:lstStyle/>
                    <a:p>
                      <a:r>
                        <a:rPr lang="hr-HR" dirty="0" smtClean="0"/>
                        <a:t>Sali</a:t>
                      </a:r>
                      <a:endParaRPr lang="en-US" dirty="0"/>
                    </a:p>
                  </a:txBody>
                  <a:tcPr/>
                </a:tc>
                <a:tc>
                  <a:txBody>
                    <a:bodyPr/>
                    <a:lstStyle/>
                    <a:p>
                      <a:r>
                        <a:rPr lang="hr-HR" dirty="0" smtClean="0"/>
                        <a:t>Kolan</a:t>
                      </a:r>
                      <a:endParaRPr lang="en-US" dirty="0"/>
                    </a:p>
                  </a:txBody>
                  <a:tcPr/>
                </a:tc>
              </a:tr>
              <a:tr h="642187">
                <a:tc>
                  <a:txBody>
                    <a:bodyPr/>
                    <a:lstStyle/>
                    <a:p>
                      <a:pPr marL="457200">
                        <a:lnSpc>
                          <a:spcPct val="200000"/>
                        </a:lnSpc>
                        <a:spcAft>
                          <a:spcPts val="0"/>
                        </a:spcAft>
                      </a:pPr>
                      <a:r>
                        <a:rPr lang="en-GB" sz="1600" b="1" dirty="0">
                          <a:latin typeface="Times New Roman"/>
                          <a:ea typeface="Calibri"/>
                          <a:cs typeface="Times New Roman"/>
                        </a:rPr>
                        <a:t>Interviews</a:t>
                      </a:r>
                      <a:endParaRPr lang="en-US" sz="1600" dirty="0">
                        <a:latin typeface="Calibri"/>
                        <a:ea typeface="Calibri"/>
                        <a:cs typeface="Times New Roman"/>
                      </a:endParaRPr>
                    </a:p>
                  </a:txBody>
                  <a:tcPr marL="68580" marR="68580" marT="0" marB="0"/>
                </a:tc>
                <a:tc>
                  <a:txBody>
                    <a:bodyPr/>
                    <a:lstStyle/>
                    <a:p>
                      <a:pPr marL="457200">
                        <a:lnSpc>
                          <a:spcPct val="200000"/>
                        </a:lnSpc>
                        <a:spcAft>
                          <a:spcPts val="0"/>
                        </a:spcAft>
                      </a:pPr>
                      <a:r>
                        <a:rPr lang="en-GB" sz="1600" b="1" dirty="0">
                          <a:latin typeface="Times New Roman"/>
                          <a:ea typeface="Calibri"/>
                          <a:cs typeface="Times New Roman"/>
                        </a:rPr>
                        <a:t>6 (3 women, 3 men)</a:t>
                      </a:r>
                      <a:endParaRPr lang="en-US" sz="1600" b="1" dirty="0">
                        <a:latin typeface="Calibri"/>
                        <a:ea typeface="Calibri"/>
                        <a:cs typeface="Times New Roman"/>
                      </a:endParaRPr>
                    </a:p>
                  </a:txBody>
                  <a:tcPr marL="68580" marR="68580" marT="0" marB="0"/>
                </a:tc>
                <a:tc>
                  <a:txBody>
                    <a:bodyPr/>
                    <a:lstStyle/>
                    <a:p>
                      <a:pPr marL="457200">
                        <a:lnSpc>
                          <a:spcPct val="200000"/>
                        </a:lnSpc>
                        <a:spcAft>
                          <a:spcPts val="0"/>
                        </a:spcAft>
                      </a:pPr>
                      <a:r>
                        <a:rPr lang="en-GB" sz="1600" b="1" dirty="0">
                          <a:latin typeface="Times New Roman"/>
                          <a:ea typeface="Calibri"/>
                          <a:cs typeface="Times New Roman"/>
                        </a:rPr>
                        <a:t>2 (1 woman, 1 man)</a:t>
                      </a:r>
                      <a:endParaRPr lang="en-US" sz="1600" b="1" dirty="0">
                        <a:latin typeface="Calibri"/>
                        <a:ea typeface="Calibri"/>
                        <a:cs typeface="Times New Roman"/>
                      </a:endParaRPr>
                    </a:p>
                  </a:txBody>
                  <a:tcPr marL="68580" marR="68580" marT="0" marB="0"/>
                </a:tc>
              </a:tr>
              <a:tr h="1357073">
                <a:tc>
                  <a:txBody>
                    <a:bodyPr/>
                    <a:lstStyle/>
                    <a:p>
                      <a:pPr marL="457200">
                        <a:lnSpc>
                          <a:spcPct val="200000"/>
                        </a:lnSpc>
                        <a:spcAft>
                          <a:spcPts val="0"/>
                        </a:spcAft>
                      </a:pPr>
                      <a:r>
                        <a:rPr lang="en-GB" sz="1600" b="1" dirty="0">
                          <a:latin typeface="Times New Roman"/>
                          <a:ea typeface="Calibri"/>
                          <a:cs typeface="Times New Roman"/>
                        </a:rPr>
                        <a:t>focus groups</a:t>
                      </a:r>
                      <a:endParaRPr lang="en-US" sz="1600" dirty="0">
                        <a:latin typeface="Calibri"/>
                        <a:ea typeface="Calibri"/>
                        <a:cs typeface="Times New Roman"/>
                      </a:endParaRPr>
                    </a:p>
                  </a:txBody>
                  <a:tcPr marL="68580" marR="68580" marT="0" marB="0"/>
                </a:tc>
                <a:tc>
                  <a:txBody>
                    <a:bodyPr/>
                    <a:lstStyle/>
                    <a:p>
                      <a:pPr marL="457200">
                        <a:lnSpc>
                          <a:spcPct val="200000"/>
                        </a:lnSpc>
                        <a:spcAft>
                          <a:spcPts val="0"/>
                        </a:spcAft>
                      </a:pPr>
                      <a:r>
                        <a:rPr lang="en-GB" sz="1600" b="1" dirty="0">
                          <a:latin typeface="Times New Roman"/>
                          <a:ea typeface="Calibri"/>
                          <a:cs typeface="Times New Roman"/>
                        </a:rPr>
                        <a:t>1 group of parents (4)</a:t>
                      </a:r>
                      <a:endParaRPr lang="en-US" sz="1600" b="1" dirty="0">
                        <a:latin typeface="Calibri"/>
                        <a:ea typeface="Calibri"/>
                        <a:cs typeface="Times New Roman"/>
                      </a:endParaRPr>
                    </a:p>
                    <a:p>
                      <a:pPr marL="457200">
                        <a:lnSpc>
                          <a:spcPct val="200000"/>
                        </a:lnSpc>
                        <a:spcAft>
                          <a:spcPts val="0"/>
                        </a:spcAft>
                      </a:pPr>
                      <a:r>
                        <a:rPr lang="en-GB" sz="1600" b="1" dirty="0">
                          <a:latin typeface="Times New Roman"/>
                          <a:ea typeface="Calibri"/>
                          <a:cs typeface="Times New Roman"/>
                        </a:rPr>
                        <a:t>1 group of young </a:t>
                      </a:r>
                      <a:r>
                        <a:rPr lang="en-GB" sz="1600" b="1" dirty="0" err="1">
                          <a:latin typeface="Times New Roman"/>
                          <a:ea typeface="Calibri"/>
                          <a:cs typeface="Times New Roman"/>
                        </a:rPr>
                        <a:t>pople</a:t>
                      </a:r>
                      <a:r>
                        <a:rPr lang="en-GB" sz="1600" b="1" dirty="0">
                          <a:latin typeface="Times New Roman"/>
                          <a:ea typeface="Calibri"/>
                          <a:cs typeface="Times New Roman"/>
                        </a:rPr>
                        <a:t> (5)</a:t>
                      </a:r>
                      <a:endParaRPr lang="en-US" sz="1600" b="1" dirty="0">
                        <a:latin typeface="Calibri"/>
                        <a:ea typeface="Calibri"/>
                        <a:cs typeface="Times New Roman"/>
                      </a:endParaRPr>
                    </a:p>
                  </a:txBody>
                  <a:tcPr marL="68580" marR="68580" marT="0" marB="0"/>
                </a:tc>
                <a:tc>
                  <a:txBody>
                    <a:bodyPr/>
                    <a:lstStyle/>
                    <a:p>
                      <a:pPr marL="457200">
                        <a:lnSpc>
                          <a:spcPct val="200000"/>
                        </a:lnSpc>
                        <a:spcAft>
                          <a:spcPts val="0"/>
                        </a:spcAft>
                      </a:pPr>
                      <a:r>
                        <a:rPr lang="en-GB" sz="1600" b="1" dirty="0">
                          <a:latin typeface="Times New Roman"/>
                          <a:ea typeface="Calibri"/>
                          <a:cs typeface="Times New Roman"/>
                        </a:rPr>
                        <a:t>1 group of parents (4)</a:t>
                      </a:r>
                      <a:endParaRPr lang="en-US" sz="1600" b="1" dirty="0">
                        <a:latin typeface="Calibri"/>
                        <a:ea typeface="Calibri"/>
                        <a:cs typeface="Times New Roman"/>
                      </a:endParaRPr>
                    </a:p>
                  </a:txBody>
                  <a:tcPr marL="68580" marR="68580" marT="0" marB="0"/>
                </a:tc>
              </a:tr>
              <a:tr h="1832024">
                <a:tc>
                  <a:txBody>
                    <a:bodyPr/>
                    <a:lstStyle/>
                    <a:p>
                      <a:pPr marL="457200">
                        <a:lnSpc>
                          <a:spcPct val="200000"/>
                        </a:lnSpc>
                        <a:spcAft>
                          <a:spcPts val="0"/>
                        </a:spcAft>
                      </a:pPr>
                      <a:r>
                        <a:rPr lang="en-GB" sz="1600" b="1" dirty="0">
                          <a:latin typeface="Times New Roman"/>
                          <a:ea typeface="Calibri"/>
                          <a:cs typeface="Times New Roman"/>
                        </a:rPr>
                        <a:t>group interviews</a:t>
                      </a:r>
                      <a:endParaRPr lang="en-US" sz="1600" dirty="0">
                        <a:latin typeface="Calibri"/>
                        <a:ea typeface="Calibri"/>
                        <a:cs typeface="Times New Roman"/>
                      </a:endParaRPr>
                    </a:p>
                  </a:txBody>
                  <a:tcPr marL="68580" marR="68580" marT="0" marB="0"/>
                </a:tc>
                <a:tc>
                  <a:txBody>
                    <a:bodyPr/>
                    <a:lstStyle/>
                    <a:p>
                      <a:pPr marL="457200">
                        <a:lnSpc>
                          <a:spcPct val="200000"/>
                        </a:lnSpc>
                        <a:spcAft>
                          <a:spcPts val="0"/>
                        </a:spcAft>
                      </a:pPr>
                      <a:endParaRPr lang="en-GB" sz="1600" b="1" dirty="0">
                        <a:latin typeface="Times New Roman"/>
                        <a:ea typeface="Calibri"/>
                        <a:cs typeface="Times New Roman"/>
                      </a:endParaRPr>
                    </a:p>
                  </a:txBody>
                  <a:tcPr marL="68580" marR="68580" marT="0" marB="0"/>
                </a:tc>
                <a:tc>
                  <a:txBody>
                    <a:bodyPr/>
                    <a:lstStyle/>
                    <a:p>
                      <a:pPr marL="342900" lvl="0" indent="-342900">
                        <a:lnSpc>
                          <a:spcPct val="200000"/>
                        </a:lnSpc>
                        <a:spcAft>
                          <a:spcPts val="0"/>
                        </a:spcAft>
                        <a:buFont typeface="Calibri"/>
                        <a:buChar char="-"/>
                        <a:tabLst>
                          <a:tab pos="265430" algn="l"/>
                        </a:tabLst>
                      </a:pPr>
                      <a:r>
                        <a:rPr lang="en-GB" sz="1600" b="1" dirty="0">
                          <a:latin typeface="Times New Roman"/>
                          <a:ea typeface="Times New Roman"/>
                          <a:cs typeface="Times New Roman"/>
                        </a:rPr>
                        <a:t>group interviews with teachers</a:t>
                      </a:r>
                      <a:endParaRPr lang="en-US" sz="1600" b="1" dirty="0">
                        <a:latin typeface="Calibri"/>
                        <a:ea typeface="Times New Roman"/>
                        <a:cs typeface="Times New Roman"/>
                      </a:endParaRPr>
                    </a:p>
                    <a:p>
                      <a:pPr marL="342900" lvl="0" indent="-342900">
                        <a:lnSpc>
                          <a:spcPct val="200000"/>
                        </a:lnSpc>
                        <a:spcAft>
                          <a:spcPts val="0"/>
                        </a:spcAft>
                        <a:buFont typeface="Calibri"/>
                        <a:buChar char="-"/>
                        <a:tabLst>
                          <a:tab pos="265430" algn="l"/>
                        </a:tabLst>
                      </a:pPr>
                      <a:r>
                        <a:rPr lang="en-GB" sz="1600" b="1" dirty="0">
                          <a:latin typeface="Times New Roman"/>
                          <a:ea typeface="Times New Roman"/>
                          <a:cs typeface="Times New Roman"/>
                        </a:rPr>
                        <a:t>group interviews with children</a:t>
                      </a:r>
                      <a:endParaRPr lang="en-US" sz="1600" b="1" dirty="0">
                        <a:latin typeface="Calibri"/>
                        <a:ea typeface="Times New Roman"/>
                        <a:cs typeface="Times New Roman"/>
                      </a:endParaRPr>
                    </a:p>
                  </a:txBody>
                  <a:tcPr marL="68580" marR="68580" marT="0" marB="0"/>
                </a:tc>
              </a:tr>
              <a:tr h="448047">
                <a:tc>
                  <a:txBody>
                    <a:bodyPr/>
                    <a:lstStyle/>
                    <a:p>
                      <a:pPr marL="457200">
                        <a:lnSpc>
                          <a:spcPct val="200000"/>
                        </a:lnSpc>
                        <a:spcAft>
                          <a:spcPts val="0"/>
                        </a:spcAft>
                      </a:pPr>
                      <a:r>
                        <a:rPr lang="en-GB" sz="1600" b="1" dirty="0">
                          <a:latin typeface="Times New Roman"/>
                          <a:ea typeface="Calibri"/>
                          <a:cs typeface="Times New Roman"/>
                        </a:rPr>
                        <a:t>questionnaire</a:t>
                      </a:r>
                      <a:endParaRPr lang="en-US" sz="1600" dirty="0">
                        <a:latin typeface="Calibri"/>
                        <a:ea typeface="Calibri"/>
                        <a:cs typeface="Times New Roman"/>
                      </a:endParaRPr>
                    </a:p>
                  </a:txBody>
                  <a:tcPr marL="68580" marR="68580" marT="0" marB="0"/>
                </a:tc>
                <a:tc>
                  <a:txBody>
                    <a:bodyPr/>
                    <a:lstStyle/>
                    <a:p>
                      <a:pPr marL="457200">
                        <a:lnSpc>
                          <a:spcPct val="200000"/>
                        </a:lnSpc>
                        <a:spcAft>
                          <a:spcPts val="0"/>
                        </a:spcAft>
                      </a:pPr>
                      <a:r>
                        <a:rPr lang="en-GB" sz="1600" b="1" dirty="0">
                          <a:latin typeface="Times New Roman"/>
                          <a:ea typeface="Calibri"/>
                          <a:cs typeface="Times New Roman"/>
                        </a:rPr>
                        <a:t>57 respondents</a:t>
                      </a:r>
                      <a:endParaRPr lang="en-US" sz="1600" b="1" dirty="0">
                        <a:latin typeface="Calibri"/>
                        <a:ea typeface="Calibri"/>
                        <a:cs typeface="Times New Roman"/>
                      </a:endParaRPr>
                    </a:p>
                  </a:txBody>
                  <a:tcPr marL="68580" marR="68580" marT="0" marB="0"/>
                </a:tc>
                <a:tc>
                  <a:txBody>
                    <a:bodyPr/>
                    <a:lstStyle/>
                    <a:p>
                      <a:pPr marL="457200">
                        <a:lnSpc>
                          <a:spcPct val="200000"/>
                        </a:lnSpc>
                        <a:spcAft>
                          <a:spcPts val="0"/>
                        </a:spcAft>
                      </a:pPr>
                      <a:r>
                        <a:rPr lang="en-GB" sz="1600" b="1" dirty="0">
                          <a:latin typeface="Times New Roman"/>
                          <a:ea typeface="Calibri"/>
                          <a:cs typeface="Times New Roman"/>
                        </a:rPr>
                        <a:t>no questionnaire</a:t>
                      </a:r>
                      <a:endParaRPr lang="en-US" sz="1600" b="1" dirty="0">
                        <a:latin typeface="Calibri"/>
                        <a:ea typeface="Calibri"/>
                        <a:cs typeface="Times New Roman"/>
                      </a:endParaRPr>
                    </a:p>
                  </a:txBody>
                  <a:tcPr marL="68580" marR="68580" marT="0" marB="0"/>
                </a:tc>
              </a:tr>
            </a:tbl>
          </a:graphicData>
        </a:graphic>
      </p:graphicFrame>
      <p:sp>
        <p:nvSpPr>
          <p:cNvPr id="6" name="Slide Number Placeholder 5"/>
          <p:cNvSpPr>
            <a:spLocks noGrp="1"/>
          </p:cNvSpPr>
          <p:nvPr>
            <p:ph type="sldNum" sz="quarter" idx="12"/>
          </p:nvPr>
        </p:nvSpPr>
        <p:spPr/>
        <p:txBody>
          <a:bodyPr/>
          <a:lstStyle/>
          <a:p>
            <a:fld id="{EB38286A-F954-4B39-9E00-AF412934D0F4}"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2781</TotalTime>
  <Words>889</Words>
  <Application>Microsoft Office PowerPoint</Application>
  <PresentationFormat>On-screen Show (4:3)</PresentationFormat>
  <Paragraphs>132</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The Impact of Public Libraries on Small Rural Communities: Challenges to Conducting Research</vt:lpstr>
      <vt:lpstr>Introduction</vt:lpstr>
      <vt:lpstr>Theoretical framework</vt:lpstr>
      <vt:lpstr>Why that kind of reserach.....</vt:lpstr>
      <vt:lpstr>The Research Method </vt:lpstr>
      <vt:lpstr>Research question</vt:lpstr>
      <vt:lpstr>Methods</vt:lpstr>
      <vt:lpstr>Sample - interviews</vt:lpstr>
      <vt:lpstr>Sample – local population</vt:lpstr>
      <vt:lpstr>Conclusions of the research – selected</vt:lpstr>
      <vt:lpstr>Conclusions....</vt:lpstr>
      <vt:lpstr>...</vt:lpstr>
      <vt:lpstr>Some thoughts about research</vt:lpstr>
      <vt:lpstr>Some thoughts about research</vt:lpstr>
      <vt:lpstr>Library by night (Sali, 22:00) </vt:lpstr>
      <vt:lpstr>PowerPoint Presentation</vt:lpstr>
      <vt:lpstr>Thank you! See you on Croatian islands!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Your User Name</dc:creator>
  <cp:lastModifiedBy>Boris</cp:lastModifiedBy>
  <cp:revision>74</cp:revision>
  <dcterms:created xsi:type="dcterms:W3CDTF">2014-06-09T19:27:58Z</dcterms:created>
  <dcterms:modified xsi:type="dcterms:W3CDTF">2014-06-23T13:05:42Z</dcterms:modified>
</cp:coreProperties>
</file>