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26"/>
  </p:notesMasterIdLst>
  <p:handoutMasterIdLst>
    <p:handoutMasterId r:id="rId27"/>
  </p:handoutMasterIdLst>
  <p:sldIdLst>
    <p:sldId id="256" r:id="rId2"/>
    <p:sldId id="261" r:id="rId3"/>
    <p:sldId id="258" r:id="rId4"/>
    <p:sldId id="293" r:id="rId5"/>
    <p:sldId id="264" r:id="rId6"/>
    <p:sldId id="265" r:id="rId7"/>
    <p:sldId id="323" r:id="rId8"/>
    <p:sldId id="274" r:id="rId9"/>
    <p:sldId id="277" r:id="rId10"/>
    <p:sldId id="278" r:id="rId11"/>
    <p:sldId id="297" r:id="rId12"/>
    <p:sldId id="324" r:id="rId13"/>
    <p:sldId id="300" r:id="rId14"/>
    <p:sldId id="313" r:id="rId15"/>
    <p:sldId id="299" r:id="rId16"/>
    <p:sldId id="301" r:id="rId17"/>
    <p:sldId id="319" r:id="rId18"/>
    <p:sldId id="320" r:id="rId19"/>
    <p:sldId id="302" r:id="rId20"/>
    <p:sldId id="303" r:id="rId21"/>
    <p:sldId id="314" r:id="rId22"/>
    <p:sldId id="315" r:id="rId23"/>
    <p:sldId id="316" r:id="rId24"/>
    <p:sldId id="32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9386" autoAdjust="0"/>
  </p:normalViewPr>
  <p:slideViewPr>
    <p:cSldViewPr>
      <p:cViewPr varScale="1">
        <p:scale>
          <a:sx n="107" d="100"/>
          <a:sy n="107" d="100"/>
        </p:scale>
        <p:origin x="-84"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520"/>
    </p:cViewPr>
  </p:sorterViewPr>
  <p:notesViewPr>
    <p:cSldViewPr>
      <p:cViewPr>
        <p:scale>
          <a:sx n="75" d="100"/>
          <a:sy n="75" d="100"/>
        </p:scale>
        <p:origin x="-264" y="16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en-US" dirty="0"/>
          </a:p>
        </p:txBody>
      </p:sp>
      <p:sp>
        <p:nvSpPr>
          <p:cNvPr id="952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en-US" dirty="0"/>
          </a:p>
        </p:txBody>
      </p:sp>
      <p:sp>
        <p:nvSpPr>
          <p:cNvPr id="952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r>
              <a:rPr lang="en-US" dirty="0"/>
              <a:t>Cooper</a:t>
            </a:r>
          </a:p>
        </p:txBody>
      </p:sp>
      <p:sp>
        <p:nvSpPr>
          <p:cNvPr id="952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D6160FC8-85AD-4DB1-951C-76381C1DD1FC}"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endParaRPr lang="en-US" dirty="0"/>
          </a:p>
        </p:txBody>
      </p:sp>
      <p:sp>
        <p:nvSpPr>
          <p:cNvPr id="593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endParaRPr lang="en-US" dirty="0"/>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3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r>
              <a:rPr lang="en-US" dirty="0"/>
              <a:t>Cooper</a:t>
            </a:r>
          </a:p>
        </p:txBody>
      </p:sp>
      <p:sp>
        <p:nvSpPr>
          <p:cNvPr id="593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defRPr>
            </a:lvl1pPr>
          </a:lstStyle>
          <a:p>
            <a:fld id="{A3EC5059-1694-4DD9-927C-8BC68B0E6547}" type="slidenum">
              <a:rPr lang="en-US"/>
              <a:pPr/>
              <a:t>‹#›</a:t>
            </a:fld>
            <a:endParaRPr lang="en-US" dirty="0"/>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dirty="0"/>
              <a:t>Cooper</a:t>
            </a:r>
          </a:p>
        </p:txBody>
      </p:sp>
      <p:sp>
        <p:nvSpPr>
          <p:cNvPr id="7" name="Rectangle 7"/>
          <p:cNvSpPr>
            <a:spLocks noGrp="1" noChangeArrowheads="1"/>
          </p:cNvSpPr>
          <p:nvPr>
            <p:ph type="sldNum" sz="quarter" idx="5"/>
          </p:nvPr>
        </p:nvSpPr>
        <p:spPr>
          <a:ln/>
        </p:spPr>
        <p:txBody>
          <a:bodyPr/>
          <a:lstStyle/>
          <a:p>
            <a:fld id="{D2AF5746-2F4C-49C8-BF82-DC9605EB784B}" type="slidenum">
              <a:rPr lang="en-US"/>
              <a:pPr/>
              <a:t>1</a:t>
            </a:fld>
            <a:endParaRPr lang="en-US" dirty="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sz="1600"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dirty="0"/>
              <a:t>Cooper</a:t>
            </a:r>
          </a:p>
        </p:txBody>
      </p:sp>
      <p:sp>
        <p:nvSpPr>
          <p:cNvPr id="7" name="Rectangle 7"/>
          <p:cNvSpPr>
            <a:spLocks noGrp="1" noChangeArrowheads="1"/>
          </p:cNvSpPr>
          <p:nvPr>
            <p:ph type="sldNum" sz="quarter" idx="5"/>
          </p:nvPr>
        </p:nvSpPr>
        <p:spPr>
          <a:ln/>
        </p:spPr>
        <p:txBody>
          <a:bodyPr/>
          <a:lstStyle/>
          <a:p>
            <a:fld id="{E6D21ED0-F4BE-492B-AE96-93FFD2BCB02D}" type="slidenum">
              <a:rPr lang="en-US"/>
              <a:pPr/>
              <a:t>2</a:t>
            </a:fld>
            <a:endParaRPr lang="en-US" dirty="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pPr>
              <a:buFontTx/>
              <a:buChar char="-"/>
            </a:pPr>
            <a:endParaRPr lang="en-US" sz="16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dirty="0"/>
              <a:t>Cooper</a:t>
            </a:r>
          </a:p>
        </p:txBody>
      </p:sp>
      <p:sp>
        <p:nvSpPr>
          <p:cNvPr id="7" name="Rectangle 7"/>
          <p:cNvSpPr>
            <a:spLocks noGrp="1" noChangeArrowheads="1"/>
          </p:cNvSpPr>
          <p:nvPr>
            <p:ph type="sldNum" sz="quarter" idx="5"/>
          </p:nvPr>
        </p:nvSpPr>
        <p:spPr>
          <a:ln/>
        </p:spPr>
        <p:txBody>
          <a:bodyPr/>
          <a:lstStyle/>
          <a:p>
            <a:fld id="{B52B3B70-F453-47F9-ACDE-056FC2FBE04B}" type="slidenum">
              <a:rPr lang="en-US"/>
              <a:pPr/>
              <a:t>3</a:t>
            </a:fld>
            <a:endParaRPr lang="en-US" dirty="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dirty="0"/>
              <a:t>Cooper</a:t>
            </a:r>
          </a:p>
        </p:txBody>
      </p:sp>
      <p:sp>
        <p:nvSpPr>
          <p:cNvPr id="7" name="Rectangle 7"/>
          <p:cNvSpPr>
            <a:spLocks noGrp="1" noChangeArrowheads="1"/>
          </p:cNvSpPr>
          <p:nvPr>
            <p:ph type="sldNum" sz="quarter" idx="5"/>
          </p:nvPr>
        </p:nvSpPr>
        <p:spPr>
          <a:ln/>
        </p:spPr>
        <p:txBody>
          <a:bodyPr/>
          <a:lstStyle/>
          <a:p>
            <a:fld id="{B52B3B70-F453-47F9-ACDE-056FC2FBE04B}" type="slidenum">
              <a:rPr lang="en-US"/>
              <a:pPr/>
              <a:t>4</a:t>
            </a:fld>
            <a:endParaRPr lang="en-US" dirty="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dirty="0"/>
              <a:t>Cooper</a:t>
            </a:r>
          </a:p>
        </p:txBody>
      </p:sp>
      <p:sp>
        <p:nvSpPr>
          <p:cNvPr id="7" name="Rectangle 7"/>
          <p:cNvSpPr>
            <a:spLocks noGrp="1" noChangeArrowheads="1"/>
          </p:cNvSpPr>
          <p:nvPr>
            <p:ph type="sldNum" sz="quarter" idx="5"/>
          </p:nvPr>
        </p:nvSpPr>
        <p:spPr>
          <a:ln/>
        </p:spPr>
        <p:txBody>
          <a:bodyPr/>
          <a:lstStyle/>
          <a:p>
            <a:fld id="{515CCF18-ACC6-45F3-988C-181FF51C8A12}" type="slidenum">
              <a:rPr lang="en-US"/>
              <a:pPr/>
              <a:t>5</a:t>
            </a:fld>
            <a:endParaRPr lang="en-US" dirty="0"/>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5954" name="Group 2"/>
          <p:cNvGrpSpPr>
            <a:grpSpLocks/>
          </p:cNvGrpSpPr>
          <p:nvPr/>
        </p:nvGrpSpPr>
        <p:grpSpPr bwMode="auto">
          <a:xfrm>
            <a:off x="-3222625" y="304800"/>
            <a:ext cx="11909425" cy="4724400"/>
            <a:chOff x="-2030" y="192"/>
            <a:chExt cx="7502" cy="2976"/>
          </a:xfrm>
        </p:grpSpPr>
        <p:sp>
          <p:nvSpPr>
            <p:cNvPr id="12595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dirty="0"/>
            </a:p>
          </p:txBody>
        </p:sp>
        <p:sp>
          <p:nvSpPr>
            <p:cNvPr id="12595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12595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endParaRPr lang="en-US" dirty="0">
                <a:latin typeface="Arial" charset="0"/>
              </a:endParaRPr>
            </a:p>
          </p:txBody>
        </p:sp>
      </p:grpSp>
      <p:sp>
        <p:nvSpPr>
          <p:cNvPr id="125958"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2595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125960" name="Rectangle 8"/>
          <p:cNvSpPr>
            <a:spLocks noGrp="1" noChangeArrowheads="1"/>
          </p:cNvSpPr>
          <p:nvPr>
            <p:ph type="dt" sz="half" idx="2"/>
          </p:nvPr>
        </p:nvSpPr>
        <p:spPr/>
        <p:txBody>
          <a:bodyPr/>
          <a:lstStyle>
            <a:lvl1pPr>
              <a:defRPr/>
            </a:lvl1pPr>
          </a:lstStyle>
          <a:p>
            <a:endParaRPr lang="en-US" dirty="0"/>
          </a:p>
        </p:txBody>
      </p:sp>
      <p:sp>
        <p:nvSpPr>
          <p:cNvPr id="125961" name="Rectangle 9"/>
          <p:cNvSpPr>
            <a:spLocks noGrp="1" noChangeArrowheads="1"/>
          </p:cNvSpPr>
          <p:nvPr>
            <p:ph type="ftr" sz="quarter" idx="3"/>
          </p:nvPr>
        </p:nvSpPr>
        <p:spPr/>
        <p:txBody>
          <a:bodyPr/>
          <a:lstStyle>
            <a:lvl1pPr>
              <a:defRPr/>
            </a:lvl1pPr>
          </a:lstStyle>
          <a:p>
            <a:r>
              <a:rPr lang="en-US" dirty="0"/>
              <a:t>Linda Z. Cooper</a:t>
            </a:r>
          </a:p>
        </p:txBody>
      </p:sp>
      <p:sp>
        <p:nvSpPr>
          <p:cNvPr id="125962" name="Rectangle 10"/>
          <p:cNvSpPr>
            <a:spLocks noGrp="1" noChangeArrowheads="1"/>
          </p:cNvSpPr>
          <p:nvPr>
            <p:ph type="sldNum" sz="quarter" idx="4"/>
          </p:nvPr>
        </p:nvSpPr>
        <p:spPr/>
        <p:txBody>
          <a:bodyPr/>
          <a:lstStyle>
            <a:lvl1pPr>
              <a:defRPr/>
            </a:lvl1pPr>
          </a:lstStyle>
          <a:p>
            <a:fld id="{EC99D831-7D1D-45DF-9E33-1DAD7E26A1F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Linda Z. Cooper</a:t>
            </a:r>
          </a:p>
        </p:txBody>
      </p:sp>
      <p:sp>
        <p:nvSpPr>
          <p:cNvPr id="6" name="Slide Number Placeholder 5"/>
          <p:cNvSpPr>
            <a:spLocks noGrp="1"/>
          </p:cNvSpPr>
          <p:nvPr>
            <p:ph type="sldNum" sz="quarter" idx="12"/>
          </p:nvPr>
        </p:nvSpPr>
        <p:spPr/>
        <p:txBody>
          <a:bodyPr/>
          <a:lstStyle>
            <a:lvl1pPr>
              <a:defRPr/>
            </a:lvl1pPr>
          </a:lstStyle>
          <a:p>
            <a:fld id="{878EC18D-7ADE-4CAB-874F-0563E3C365E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Linda Z. Cooper</a:t>
            </a:r>
          </a:p>
        </p:txBody>
      </p:sp>
      <p:sp>
        <p:nvSpPr>
          <p:cNvPr id="6" name="Slide Number Placeholder 5"/>
          <p:cNvSpPr>
            <a:spLocks noGrp="1"/>
          </p:cNvSpPr>
          <p:nvPr>
            <p:ph type="sldNum" sz="quarter" idx="12"/>
          </p:nvPr>
        </p:nvSpPr>
        <p:spPr/>
        <p:txBody>
          <a:bodyPr/>
          <a:lstStyle>
            <a:lvl1pPr>
              <a:defRPr/>
            </a:lvl1pPr>
          </a:lstStyle>
          <a:p>
            <a:fld id="{ECCD0886-DADB-4300-8EA5-45BA88E80F3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Linda Z. Cooper</a:t>
            </a:r>
          </a:p>
        </p:txBody>
      </p:sp>
      <p:sp>
        <p:nvSpPr>
          <p:cNvPr id="6" name="Slide Number Placeholder 5"/>
          <p:cNvSpPr>
            <a:spLocks noGrp="1"/>
          </p:cNvSpPr>
          <p:nvPr>
            <p:ph type="sldNum" sz="quarter" idx="12"/>
          </p:nvPr>
        </p:nvSpPr>
        <p:spPr/>
        <p:txBody>
          <a:bodyPr/>
          <a:lstStyle>
            <a:lvl1pPr>
              <a:defRPr/>
            </a:lvl1pPr>
          </a:lstStyle>
          <a:p>
            <a:fld id="{4BC07E5B-CB07-4969-BAE5-827F23EFDFCA}"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a:t>Linda Z. Cooper</a:t>
            </a:r>
          </a:p>
        </p:txBody>
      </p:sp>
      <p:sp>
        <p:nvSpPr>
          <p:cNvPr id="6" name="Slide Number Placeholder 5"/>
          <p:cNvSpPr>
            <a:spLocks noGrp="1"/>
          </p:cNvSpPr>
          <p:nvPr>
            <p:ph type="sldNum" sz="quarter" idx="12"/>
          </p:nvPr>
        </p:nvSpPr>
        <p:spPr/>
        <p:txBody>
          <a:bodyPr/>
          <a:lstStyle>
            <a:lvl1pPr>
              <a:defRPr/>
            </a:lvl1pPr>
          </a:lstStyle>
          <a:p>
            <a:fld id="{1122190A-5CF2-4DB4-AA65-E47E290BA8D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Linda Z. Cooper</a:t>
            </a:r>
          </a:p>
        </p:txBody>
      </p:sp>
      <p:sp>
        <p:nvSpPr>
          <p:cNvPr id="7" name="Slide Number Placeholder 6"/>
          <p:cNvSpPr>
            <a:spLocks noGrp="1"/>
          </p:cNvSpPr>
          <p:nvPr>
            <p:ph type="sldNum" sz="quarter" idx="12"/>
          </p:nvPr>
        </p:nvSpPr>
        <p:spPr/>
        <p:txBody>
          <a:bodyPr/>
          <a:lstStyle>
            <a:lvl1pPr>
              <a:defRPr/>
            </a:lvl1pPr>
          </a:lstStyle>
          <a:p>
            <a:fld id="{30889FFC-A77C-4407-A93B-25202CF587B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r>
              <a:rPr lang="en-US" dirty="0"/>
              <a:t>Linda Z. Cooper</a:t>
            </a:r>
          </a:p>
        </p:txBody>
      </p:sp>
      <p:sp>
        <p:nvSpPr>
          <p:cNvPr id="9" name="Slide Number Placeholder 8"/>
          <p:cNvSpPr>
            <a:spLocks noGrp="1"/>
          </p:cNvSpPr>
          <p:nvPr>
            <p:ph type="sldNum" sz="quarter" idx="12"/>
          </p:nvPr>
        </p:nvSpPr>
        <p:spPr/>
        <p:txBody>
          <a:bodyPr/>
          <a:lstStyle>
            <a:lvl1pPr>
              <a:defRPr/>
            </a:lvl1pPr>
          </a:lstStyle>
          <a:p>
            <a:fld id="{B9511263-BACC-45A0-96EE-B0245BE6BE6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r>
              <a:rPr lang="en-US" dirty="0"/>
              <a:t>Linda Z. Cooper</a:t>
            </a:r>
          </a:p>
        </p:txBody>
      </p:sp>
      <p:sp>
        <p:nvSpPr>
          <p:cNvPr id="5" name="Slide Number Placeholder 4"/>
          <p:cNvSpPr>
            <a:spLocks noGrp="1"/>
          </p:cNvSpPr>
          <p:nvPr>
            <p:ph type="sldNum" sz="quarter" idx="12"/>
          </p:nvPr>
        </p:nvSpPr>
        <p:spPr/>
        <p:txBody>
          <a:bodyPr/>
          <a:lstStyle>
            <a:lvl1pPr>
              <a:defRPr/>
            </a:lvl1pPr>
          </a:lstStyle>
          <a:p>
            <a:fld id="{BFB0BD88-0F63-4FDF-B1B8-23D4D869E9A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r>
              <a:rPr lang="en-US" dirty="0"/>
              <a:t>Linda Z. Cooper</a:t>
            </a:r>
          </a:p>
        </p:txBody>
      </p:sp>
      <p:sp>
        <p:nvSpPr>
          <p:cNvPr id="4" name="Slide Number Placeholder 3"/>
          <p:cNvSpPr>
            <a:spLocks noGrp="1"/>
          </p:cNvSpPr>
          <p:nvPr>
            <p:ph type="sldNum" sz="quarter" idx="12"/>
          </p:nvPr>
        </p:nvSpPr>
        <p:spPr/>
        <p:txBody>
          <a:bodyPr/>
          <a:lstStyle>
            <a:lvl1pPr>
              <a:defRPr/>
            </a:lvl1pPr>
          </a:lstStyle>
          <a:p>
            <a:fld id="{370126CE-010F-4FBA-9A58-2291A4F1F9E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Linda Z. Cooper</a:t>
            </a:r>
          </a:p>
        </p:txBody>
      </p:sp>
      <p:sp>
        <p:nvSpPr>
          <p:cNvPr id="7" name="Slide Number Placeholder 6"/>
          <p:cNvSpPr>
            <a:spLocks noGrp="1"/>
          </p:cNvSpPr>
          <p:nvPr>
            <p:ph type="sldNum" sz="quarter" idx="12"/>
          </p:nvPr>
        </p:nvSpPr>
        <p:spPr/>
        <p:txBody>
          <a:bodyPr/>
          <a:lstStyle>
            <a:lvl1pPr>
              <a:defRPr/>
            </a:lvl1pPr>
          </a:lstStyle>
          <a:p>
            <a:fld id="{C63E4CC4-2C1E-4FAE-8174-1C893539FEDA}"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a:t>Linda Z. Cooper</a:t>
            </a:r>
          </a:p>
        </p:txBody>
      </p:sp>
      <p:sp>
        <p:nvSpPr>
          <p:cNvPr id="7" name="Slide Number Placeholder 6"/>
          <p:cNvSpPr>
            <a:spLocks noGrp="1"/>
          </p:cNvSpPr>
          <p:nvPr>
            <p:ph type="sldNum" sz="quarter" idx="12"/>
          </p:nvPr>
        </p:nvSpPr>
        <p:spPr/>
        <p:txBody>
          <a:bodyPr/>
          <a:lstStyle>
            <a:lvl1pPr>
              <a:defRPr/>
            </a:lvl1pPr>
          </a:lstStyle>
          <a:p>
            <a:fld id="{E0CE814A-E302-4856-8081-8173AE10E0AE}"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4930" name="Group 2"/>
          <p:cNvGrpSpPr>
            <a:grpSpLocks/>
          </p:cNvGrpSpPr>
          <p:nvPr/>
        </p:nvGrpSpPr>
        <p:grpSpPr bwMode="auto">
          <a:xfrm>
            <a:off x="-3238500" y="0"/>
            <a:ext cx="11925300" cy="3810000"/>
            <a:chOff x="-2040" y="0"/>
            <a:chExt cx="7512" cy="2400"/>
          </a:xfrm>
        </p:grpSpPr>
        <p:sp>
          <p:nvSpPr>
            <p:cNvPr id="12493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endParaRPr lang="en-US" sz="2400" dirty="0">
                <a:latin typeface="Times New Roman" pitchFamily="18" charset="0"/>
              </a:endParaRPr>
            </a:p>
          </p:txBody>
        </p:sp>
        <p:sp>
          <p:nvSpPr>
            <p:cNvPr id="12493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endParaRPr lang="en-US" dirty="0">
                <a:latin typeface="Arial" charset="0"/>
              </a:endParaRPr>
            </a:p>
          </p:txBody>
        </p:sp>
        <p:sp>
          <p:nvSpPr>
            <p:cNvPr id="12493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dirty="0"/>
            </a:p>
          </p:txBody>
        </p:sp>
      </p:grpSp>
      <p:sp>
        <p:nvSpPr>
          <p:cNvPr id="124934"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4935"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493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dirty="0"/>
          </a:p>
        </p:txBody>
      </p:sp>
      <p:sp>
        <p:nvSpPr>
          <p:cNvPr id="12493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r>
              <a:rPr lang="en-US" dirty="0"/>
              <a:t>Linda Z. Cooper</a:t>
            </a:r>
          </a:p>
        </p:txBody>
      </p:sp>
      <p:sp>
        <p:nvSpPr>
          <p:cNvPr id="12493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EE26508-B2CD-4514-859C-59D534FC10F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ail.google.com/mail/u/0/html/compose/static_files/linda.cooper@qc.cuny.edu"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8001000" cy="2971800"/>
          </a:xfrm>
        </p:spPr>
        <p:txBody>
          <a:bodyPr/>
          <a:lstStyle/>
          <a:p>
            <a:pPr algn="ctr"/>
            <a:r>
              <a:rPr lang="en-US" sz="2000" b="1" dirty="0" smtClean="0"/>
              <a:t>Proposal for a qualitative study of LIS students' self-assessment of growth and direction using Dervin's Sense-Making Methodology applied to intrapersonal examination of their ongoing eportfolio development</a:t>
            </a:r>
            <a:r>
              <a:rPr lang="en-US" sz="2800" dirty="0" smtClean="0"/>
              <a:t/>
            </a:r>
            <a:br>
              <a:rPr lang="en-US" sz="2800" dirty="0" smtClean="0"/>
            </a:br>
            <a:r>
              <a:rPr lang="en-US" sz="2000" b="1" dirty="0" smtClean="0"/>
              <a:t/>
            </a:r>
            <a:br>
              <a:rPr lang="en-US" sz="2000" b="1" dirty="0" smtClean="0"/>
            </a:br>
            <a:r>
              <a:rPr lang="en-US" sz="2000" b="1" dirty="0" smtClean="0"/>
              <a:t/>
            </a:r>
            <a:br>
              <a:rPr lang="en-US" sz="2000" b="1" dirty="0" smtClean="0"/>
            </a:br>
            <a:r>
              <a:rPr lang="en-US" sz="2000" b="1" dirty="0" smtClean="0"/>
              <a:t>	</a:t>
            </a:r>
            <a:r>
              <a:rPr lang="en-US" sz="1800" dirty="0" smtClean="0"/>
              <a:t>Linda Z. Cooper</a:t>
            </a:r>
            <a:br>
              <a:rPr lang="en-US" sz="1800" dirty="0" smtClean="0"/>
            </a:br>
            <a:r>
              <a:rPr lang="en-US" sz="1800" dirty="0" smtClean="0"/>
              <a:t>	Graduate School of Library and Information Studies</a:t>
            </a:r>
            <a:br>
              <a:rPr lang="en-US" sz="1800" dirty="0" smtClean="0"/>
            </a:br>
            <a:r>
              <a:rPr lang="en-US" sz="1800" dirty="0" smtClean="0"/>
              <a:t>	Queens College, CUNY</a:t>
            </a:r>
            <a:endParaRPr lang="en-US" sz="1800" dirty="0"/>
          </a:p>
        </p:txBody>
      </p:sp>
      <p:sp>
        <p:nvSpPr>
          <p:cNvPr id="2051" name="Rectangle 3"/>
          <p:cNvSpPr>
            <a:spLocks noGrp="1" noChangeArrowheads="1"/>
          </p:cNvSpPr>
          <p:nvPr>
            <p:ph type="subTitle" idx="1"/>
          </p:nvPr>
        </p:nvSpPr>
        <p:spPr>
          <a:xfrm>
            <a:off x="1905000" y="4648200"/>
            <a:ext cx="6400800" cy="1447800"/>
          </a:xfrm>
        </p:spPr>
        <p:txBody>
          <a:bodyPr/>
          <a:lstStyle/>
          <a:p>
            <a:endParaRPr lang="en-US" sz="1600" dirty="0"/>
          </a:p>
          <a:p>
            <a:r>
              <a:rPr lang="en-US" sz="1400" dirty="0" smtClean="0"/>
              <a:t>Libraries in the Digital Age</a:t>
            </a:r>
          </a:p>
          <a:p>
            <a:r>
              <a:rPr lang="en-US" sz="1400" dirty="0" smtClean="0"/>
              <a:t>Zadar, Croatia</a:t>
            </a:r>
          </a:p>
          <a:p>
            <a:r>
              <a:rPr lang="en-US" sz="1400" i="1" dirty="0" smtClean="0"/>
              <a:t>June 16, 2014</a:t>
            </a:r>
            <a:endParaRPr lang="en-US" sz="1400" i="1" dirty="0"/>
          </a:p>
          <a:p>
            <a:r>
              <a:rPr lang="en-US" sz="1600"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8AD28B7F-AECC-4BCF-B235-7205B26E35BA}" type="slidenum">
              <a:rPr lang="en-US"/>
              <a:pPr/>
              <a:t>10</a:t>
            </a:fld>
            <a:endParaRPr lang="en-US" dirty="0"/>
          </a:p>
        </p:txBody>
      </p:sp>
      <p:sp>
        <p:nvSpPr>
          <p:cNvPr id="88066" name="Rectangle 2"/>
          <p:cNvSpPr>
            <a:spLocks noGrp="1" noChangeArrowheads="1"/>
          </p:cNvSpPr>
          <p:nvPr>
            <p:ph type="title"/>
          </p:nvPr>
        </p:nvSpPr>
        <p:spPr/>
        <p:txBody>
          <a:bodyPr/>
          <a:lstStyle/>
          <a:p>
            <a:r>
              <a:rPr lang="en-US" sz="2400" b="1" dirty="0" smtClean="0"/>
              <a:t>Methodology - Background</a:t>
            </a:r>
            <a:endParaRPr lang="en-US" sz="2400" b="1" dirty="0"/>
          </a:p>
        </p:txBody>
      </p:sp>
      <p:sp>
        <p:nvSpPr>
          <p:cNvPr id="88067" name="Rectangle 3"/>
          <p:cNvSpPr>
            <a:spLocks noGrp="1" noChangeArrowheads="1"/>
          </p:cNvSpPr>
          <p:nvPr>
            <p:ph type="body" idx="1"/>
          </p:nvPr>
        </p:nvSpPr>
        <p:spPr/>
        <p:txBody>
          <a:bodyPr/>
          <a:lstStyle/>
          <a:p>
            <a:pPr>
              <a:lnSpc>
                <a:spcPct val="90000"/>
              </a:lnSpc>
            </a:pPr>
            <a:r>
              <a:rPr lang="en-US" sz="2000" dirty="0" smtClean="0"/>
              <a:t>Making Connections mini grant – 2008-2009</a:t>
            </a:r>
          </a:p>
          <a:p>
            <a:pPr>
              <a:lnSpc>
                <a:spcPct val="90000"/>
              </a:lnSpc>
            </a:pPr>
            <a:endParaRPr lang="en-US" sz="2000" dirty="0" smtClean="0"/>
          </a:p>
          <a:p>
            <a:pPr>
              <a:lnSpc>
                <a:spcPct val="90000"/>
              </a:lnSpc>
            </a:pPr>
            <a:r>
              <a:rPr lang="en-US" sz="2000" dirty="0" smtClean="0"/>
              <a:t>Met with other educators from a wide geographic area to learn how electronic portfolios had been successfully implemented other schools and worked together to plan similar initiatives in our own schools</a:t>
            </a:r>
          </a:p>
          <a:p>
            <a:pPr>
              <a:lnSpc>
                <a:spcPct val="90000"/>
              </a:lnSpc>
            </a:pPr>
            <a:endParaRPr lang="en-US" sz="2000" dirty="0" smtClean="0"/>
          </a:p>
          <a:p>
            <a:pPr>
              <a:lnSpc>
                <a:spcPct val="90000"/>
              </a:lnSpc>
            </a:pPr>
            <a:r>
              <a:rPr lang="en-US" sz="2000" dirty="0" smtClean="0"/>
              <a:t>Working together with the Queens College Center for Teaching and Learning and constituents across campus,  a decision was made regarding the eportfolio platform that best suited the needs of all constituents</a:t>
            </a:r>
          </a:p>
          <a:p>
            <a:pPr>
              <a:lnSpc>
                <a:spcPct val="90000"/>
              </a:lnSpc>
            </a:pPr>
            <a:endParaRPr lang="en-US" sz="2100" dirty="0"/>
          </a:p>
          <a:p>
            <a:pPr>
              <a:lnSpc>
                <a:spcPct val="90000"/>
              </a:lnSpc>
            </a:pPr>
            <a:endParaRPr lang="en-US" sz="25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8AD28B7F-AECC-4BCF-B235-7205B26E35BA}" type="slidenum">
              <a:rPr lang="en-US"/>
              <a:pPr/>
              <a:t>11</a:t>
            </a:fld>
            <a:endParaRPr lang="en-US" dirty="0"/>
          </a:p>
        </p:txBody>
      </p:sp>
      <p:sp>
        <p:nvSpPr>
          <p:cNvPr id="88066" name="Rectangle 2"/>
          <p:cNvSpPr>
            <a:spLocks noGrp="1" noChangeArrowheads="1"/>
          </p:cNvSpPr>
          <p:nvPr>
            <p:ph type="title"/>
          </p:nvPr>
        </p:nvSpPr>
        <p:spPr/>
        <p:txBody>
          <a:bodyPr/>
          <a:lstStyle/>
          <a:p>
            <a:r>
              <a:rPr lang="en-US" sz="2400" b="1" dirty="0" smtClean="0"/>
              <a:t>Methodology - Participants</a:t>
            </a:r>
            <a:endParaRPr lang="en-US" sz="2400" b="1" dirty="0"/>
          </a:p>
        </p:txBody>
      </p:sp>
      <p:sp>
        <p:nvSpPr>
          <p:cNvPr id="88067" name="Rectangle 3"/>
          <p:cNvSpPr>
            <a:spLocks noGrp="1" noChangeArrowheads="1"/>
          </p:cNvSpPr>
          <p:nvPr>
            <p:ph type="body" idx="1"/>
          </p:nvPr>
        </p:nvSpPr>
        <p:spPr>
          <a:xfrm>
            <a:off x="1370013" y="1600200"/>
            <a:ext cx="7313612" cy="4648199"/>
          </a:xfrm>
        </p:spPr>
        <p:txBody>
          <a:bodyPr/>
          <a:lstStyle/>
          <a:p>
            <a:pPr>
              <a:lnSpc>
                <a:spcPct val="90000"/>
              </a:lnSpc>
            </a:pPr>
            <a:r>
              <a:rPr lang="en-US" sz="2000" dirty="0" smtClean="0"/>
              <a:t>All participants will be graduate level LIS students studying to be teacher librarians</a:t>
            </a:r>
          </a:p>
          <a:p>
            <a:pPr>
              <a:lnSpc>
                <a:spcPct val="90000"/>
              </a:lnSpc>
            </a:pPr>
            <a:endParaRPr lang="en-US" sz="2000" dirty="0" smtClean="0"/>
          </a:p>
          <a:p>
            <a:pPr>
              <a:lnSpc>
                <a:spcPct val="90000"/>
              </a:lnSpc>
            </a:pPr>
            <a:r>
              <a:rPr lang="en-US" sz="2000" dirty="0" smtClean="0"/>
              <a:t>All teacher librarian students in this program are required to keep eportfolios containing both voluntary and prescribed entries including a Learning Matrix keyed to AASL standards </a:t>
            </a:r>
          </a:p>
          <a:p>
            <a:pPr>
              <a:lnSpc>
                <a:spcPct val="90000"/>
              </a:lnSpc>
            </a:pPr>
            <a:endParaRPr lang="en-US" sz="1600" dirty="0" smtClean="0"/>
          </a:p>
          <a:p>
            <a:pPr>
              <a:lnSpc>
                <a:spcPct val="90000"/>
              </a:lnSpc>
            </a:pPr>
            <a:r>
              <a:rPr lang="en-US" sz="2000" dirty="0" smtClean="0"/>
              <a:t>Participants for the study will be self-selected and solicited via a posting to the general student list serve directed to the attention of teacher librarian students who have both maintained their eportfolio AASL Learning Matrix throughout their course of study and plan to take the culminating research course during one of the following two terms</a:t>
            </a:r>
          </a:p>
          <a:p>
            <a:pPr>
              <a:lnSpc>
                <a:spcPct val="90000"/>
              </a:lnSpc>
            </a:pPr>
            <a:endParaRPr lang="en-US" sz="25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Call for participants</a:t>
            </a:r>
            <a:endParaRPr lang="en-US" sz="2400" b="1" dirty="0"/>
          </a:p>
        </p:txBody>
      </p:sp>
      <p:sp>
        <p:nvSpPr>
          <p:cNvPr id="3" name="Content Placeholder 2"/>
          <p:cNvSpPr>
            <a:spLocks noGrp="1"/>
          </p:cNvSpPr>
          <p:nvPr>
            <p:ph idx="1"/>
          </p:nvPr>
        </p:nvSpPr>
        <p:spPr>
          <a:xfrm>
            <a:off x="1370013" y="1600200"/>
            <a:ext cx="7313612" cy="4341813"/>
          </a:xfrm>
        </p:spPr>
        <p:txBody>
          <a:bodyPr/>
          <a:lstStyle/>
          <a:p>
            <a:r>
              <a:rPr lang="en-US" sz="2000" dirty="0" smtClean="0"/>
              <a:t>[P]participants for a research study examining the use of Sense Making Methodology to help students prepare for selecting a research topic for LBSCI 709 Research in Library and Information Studies. Participants for this study need to be:</a:t>
            </a:r>
          </a:p>
          <a:p>
            <a:pPr lvl="1"/>
            <a:r>
              <a:rPr lang="en-US" sz="1600" dirty="0" smtClean="0"/>
              <a:t>LMS students who have maintained the AASL Learning Matrix in their eportfolio throughout their LMS courses</a:t>
            </a:r>
          </a:p>
          <a:p>
            <a:pPr lvl="1"/>
            <a:r>
              <a:rPr lang="en-US" sz="1600" dirty="0" smtClean="0"/>
              <a:t>Planning to take LBSCI 709 in Fall 2014 or Spring 2015</a:t>
            </a:r>
          </a:p>
          <a:p>
            <a:pPr lvl="1"/>
            <a:endParaRPr lang="en-US" sz="1600" dirty="0" smtClean="0"/>
          </a:p>
          <a:p>
            <a:r>
              <a:rPr lang="en-US" sz="2000" dirty="0" smtClean="0"/>
              <a:t>Participants will be asked to review their eportfolio and AASL Learning Matrix and then complete and submit an anonymous questionnaire regarding their professional and/or scholarly interests, both enduring and developing, during their time at GSLIS.  </a:t>
            </a:r>
          </a:p>
          <a:p>
            <a:endParaRPr lang="en-US" sz="2000" dirty="0"/>
          </a:p>
        </p:txBody>
      </p:sp>
      <p:sp>
        <p:nvSpPr>
          <p:cNvPr id="4" name="Footer Placeholder 3"/>
          <p:cNvSpPr>
            <a:spLocks noGrp="1"/>
          </p:cNvSpPr>
          <p:nvPr>
            <p:ph type="ftr" sz="quarter" idx="11"/>
          </p:nvPr>
        </p:nvSpPr>
        <p:spPr/>
        <p:txBody>
          <a:bodyPr/>
          <a:lstStyle/>
          <a:p>
            <a:r>
              <a:rPr lang="en-US" dirty="0" smtClean="0"/>
              <a:t>Linda Z. Cooper</a:t>
            </a:r>
            <a:endParaRPr lang="en-US" dirty="0"/>
          </a:p>
        </p:txBody>
      </p:sp>
      <p:sp>
        <p:nvSpPr>
          <p:cNvPr id="5" name="Slide Number Placeholder 4"/>
          <p:cNvSpPr>
            <a:spLocks noGrp="1"/>
          </p:cNvSpPr>
          <p:nvPr>
            <p:ph type="sldNum" sz="quarter" idx="12"/>
          </p:nvPr>
        </p:nvSpPr>
        <p:spPr/>
        <p:txBody>
          <a:bodyPr/>
          <a:lstStyle/>
          <a:p>
            <a:fld id="{4BC07E5B-CB07-4969-BAE5-827F23EFDFCA}"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13</a:t>
            </a:fld>
            <a:endParaRPr lang="en-US" dirty="0"/>
          </a:p>
        </p:txBody>
      </p:sp>
      <p:sp>
        <p:nvSpPr>
          <p:cNvPr id="89090" name="Rectangle 2"/>
          <p:cNvSpPr>
            <a:spLocks noGrp="1" noChangeArrowheads="1"/>
          </p:cNvSpPr>
          <p:nvPr>
            <p:ph type="title"/>
          </p:nvPr>
        </p:nvSpPr>
        <p:spPr/>
        <p:txBody>
          <a:bodyPr/>
          <a:lstStyle/>
          <a:p>
            <a:r>
              <a:rPr lang="en-US" sz="2400" b="1" dirty="0" smtClean="0"/>
              <a:t>Prompt</a:t>
            </a:r>
            <a:endParaRPr lang="en-US" sz="2400" b="1" dirty="0"/>
          </a:p>
        </p:txBody>
      </p:sp>
      <p:sp>
        <p:nvSpPr>
          <p:cNvPr id="89091" name="Rectangle 3"/>
          <p:cNvSpPr>
            <a:spLocks noGrp="1" noChangeArrowheads="1"/>
          </p:cNvSpPr>
          <p:nvPr>
            <p:ph type="body" idx="1"/>
          </p:nvPr>
        </p:nvSpPr>
        <p:spPr>
          <a:xfrm>
            <a:off x="1370013" y="1600200"/>
            <a:ext cx="7313612" cy="4341813"/>
          </a:xfrm>
        </p:spPr>
        <p:txBody>
          <a:bodyPr/>
          <a:lstStyle/>
          <a:p>
            <a:r>
              <a:rPr lang="en-US" sz="2000" dirty="0" smtClean="0"/>
              <a:t>This exercise is meant to help you toward a better sense of your direction and focus as you move to begin your course 709 Research in Library and Information Studies. </a:t>
            </a:r>
          </a:p>
          <a:p>
            <a:pPr>
              <a:buNone/>
            </a:pPr>
            <a:endParaRPr lang="en-US" sz="2000" dirty="0" smtClean="0"/>
          </a:p>
          <a:p>
            <a:r>
              <a:rPr lang="en-US" sz="2000" dirty="0" smtClean="0"/>
              <a:t>Please do your best to respond to the following self-interview.  There are no right answers and the purpose is to assist you in digging deeply into your recollections, thoughts, questions, and feelings.  Please review all parts of your eportfolio, especially the Learning Matrix which notes the assignments you have entered, to assist in recalling aspects of your progress through this program, both helps and hindrances, before you respond to these questions.</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14</a:t>
            </a:fld>
            <a:endParaRPr lang="en-US" dirty="0"/>
          </a:p>
        </p:txBody>
      </p:sp>
      <p:sp>
        <p:nvSpPr>
          <p:cNvPr id="89090" name="Rectangle 2"/>
          <p:cNvSpPr>
            <a:spLocks noGrp="1" noChangeArrowheads="1"/>
          </p:cNvSpPr>
          <p:nvPr>
            <p:ph type="title"/>
          </p:nvPr>
        </p:nvSpPr>
        <p:spPr/>
        <p:txBody>
          <a:bodyPr/>
          <a:lstStyle/>
          <a:p>
            <a:r>
              <a:rPr lang="en-US" sz="2400" b="1" dirty="0" smtClean="0"/>
              <a:t>Interview situation</a:t>
            </a:r>
            <a:endParaRPr lang="en-US" sz="2400" b="1" dirty="0"/>
          </a:p>
        </p:txBody>
      </p:sp>
      <p:sp>
        <p:nvSpPr>
          <p:cNvPr id="89091" name="Rectangle 3"/>
          <p:cNvSpPr>
            <a:spLocks noGrp="1" noChangeArrowheads="1"/>
          </p:cNvSpPr>
          <p:nvPr>
            <p:ph type="body" idx="1"/>
          </p:nvPr>
        </p:nvSpPr>
        <p:spPr>
          <a:xfrm>
            <a:off x="1370013" y="2247900"/>
            <a:ext cx="7313612" cy="3694113"/>
          </a:xfrm>
        </p:spPr>
        <p:txBody>
          <a:bodyPr/>
          <a:lstStyle/>
          <a:p>
            <a:r>
              <a:rPr lang="en-US" sz="2100" dirty="0" smtClean="0"/>
              <a:t>Researcher not in room</a:t>
            </a:r>
          </a:p>
          <a:p>
            <a:endParaRPr lang="en-US" sz="2100" dirty="0" smtClean="0"/>
          </a:p>
          <a:p>
            <a:r>
              <a:rPr lang="en-US" sz="2100" dirty="0" smtClean="0"/>
              <a:t>Participant name not on response sheet</a:t>
            </a:r>
          </a:p>
          <a:p>
            <a:endParaRPr lang="en-US" sz="2100" dirty="0" smtClean="0"/>
          </a:p>
          <a:p>
            <a:r>
              <a:rPr lang="en-US" sz="2100" dirty="0" smtClean="0"/>
              <a:t>Response deposited in common envelope</a:t>
            </a:r>
          </a:p>
          <a:p>
            <a:endParaRPr lang="en-US" sz="2100" dirty="0" smtClean="0"/>
          </a:p>
          <a:p>
            <a:r>
              <a:rPr lang="en-US" sz="2100" dirty="0" smtClean="0"/>
              <a:t>Response time about 30 minutes</a:t>
            </a:r>
          </a:p>
          <a:p>
            <a:endParaRPr lang="en-US" sz="2100" dirty="0" smtClean="0"/>
          </a:p>
          <a:p>
            <a:r>
              <a:rPr lang="en-US" sz="2100" dirty="0" smtClean="0"/>
              <a:t>Participants received a $15 gift card</a:t>
            </a:r>
            <a:endParaRPr lang="en-US" sz="2100" dirty="0"/>
          </a:p>
          <a:p>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15</a:t>
            </a:fld>
            <a:endParaRPr lang="en-US" dirty="0"/>
          </a:p>
        </p:txBody>
      </p:sp>
      <p:sp>
        <p:nvSpPr>
          <p:cNvPr id="89090" name="Rectangle 2"/>
          <p:cNvSpPr>
            <a:spLocks noGrp="1" noChangeArrowheads="1"/>
          </p:cNvSpPr>
          <p:nvPr>
            <p:ph type="title"/>
          </p:nvPr>
        </p:nvSpPr>
        <p:spPr/>
        <p:txBody>
          <a:bodyPr/>
          <a:lstStyle/>
          <a:p>
            <a:r>
              <a:rPr lang="en-US" sz="2400" b="1" dirty="0" smtClean="0"/>
              <a:t>The self-interview questions</a:t>
            </a:r>
            <a:endParaRPr lang="en-US" sz="2400" b="1" dirty="0"/>
          </a:p>
        </p:txBody>
      </p:sp>
      <p:sp>
        <p:nvSpPr>
          <p:cNvPr id="89091" name="Rectangle 3"/>
          <p:cNvSpPr>
            <a:spLocks noGrp="1" noChangeArrowheads="1"/>
          </p:cNvSpPr>
          <p:nvPr>
            <p:ph type="body" idx="1"/>
          </p:nvPr>
        </p:nvSpPr>
        <p:spPr>
          <a:xfrm>
            <a:off x="1370013" y="1676400"/>
            <a:ext cx="7313612" cy="4265613"/>
          </a:xfrm>
        </p:spPr>
        <p:txBody>
          <a:bodyPr/>
          <a:lstStyle/>
          <a:p>
            <a:r>
              <a:rPr lang="en-US" sz="2000" dirty="0" smtClean="0"/>
              <a:t>Constructed in the spirit of Dervin's (2008) core questions to be used in Sense-Making Methodology interviews</a:t>
            </a:r>
          </a:p>
          <a:p>
            <a:endParaRPr lang="en-US" sz="2000" dirty="0" smtClean="0"/>
          </a:p>
          <a:p>
            <a:r>
              <a:rPr lang="en-US" sz="2000" dirty="0" smtClean="0"/>
              <a:t>Dervin's core questions attempt to focus on a person's movement through time and space by querying situations, gaps, bridges, outcomes, struggles, evaluations, and helps</a:t>
            </a:r>
          </a:p>
          <a:p>
            <a:endParaRPr lang="en-US" sz="2000" dirty="0" smtClean="0">
              <a:solidFill>
                <a:schemeClr val="accent1">
                  <a:lumMod val="75000"/>
                </a:schemeClr>
              </a:solidFill>
            </a:endParaRPr>
          </a:p>
          <a:p>
            <a:r>
              <a:rPr lang="en-US" sz="2000" dirty="0" smtClean="0"/>
              <a:t>SMM is recursive in order to focus deeply on each question, however, modified here to simplify process and because of time considerations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16</a:t>
            </a:fld>
            <a:endParaRPr lang="en-US" dirty="0"/>
          </a:p>
        </p:txBody>
      </p:sp>
      <p:sp>
        <p:nvSpPr>
          <p:cNvPr id="89090" name="Rectangle 2"/>
          <p:cNvSpPr>
            <a:spLocks noGrp="1" noChangeArrowheads="1"/>
          </p:cNvSpPr>
          <p:nvPr>
            <p:ph type="title"/>
          </p:nvPr>
        </p:nvSpPr>
        <p:spPr/>
        <p:txBody>
          <a:bodyPr/>
          <a:lstStyle/>
          <a:p>
            <a:r>
              <a:rPr lang="en-US" sz="2400" b="1" dirty="0" smtClean="0"/>
              <a:t>Self-interview questions</a:t>
            </a:r>
            <a:endParaRPr lang="en-US" sz="2400" b="1" dirty="0"/>
          </a:p>
        </p:txBody>
      </p:sp>
      <p:sp>
        <p:nvSpPr>
          <p:cNvPr id="89091" name="Rectangle 3"/>
          <p:cNvSpPr>
            <a:spLocks noGrp="1" noChangeArrowheads="1"/>
          </p:cNvSpPr>
          <p:nvPr>
            <p:ph type="body" idx="1"/>
          </p:nvPr>
        </p:nvSpPr>
        <p:spPr>
          <a:xfrm>
            <a:off x="1371600" y="1981200"/>
            <a:ext cx="7313612" cy="4037013"/>
          </a:xfrm>
        </p:spPr>
        <p:txBody>
          <a:bodyPr/>
          <a:lstStyle/>
          <a:p>
            <a:pPr marL="914400" lvl="1" indent="-457200">
              <a:buFont typeface="+mj-lt"/>
              <a:buAutoNum type="arabicPeriod"/>
            </a:pPr>
            <a:r>
              <a:rPr lang="en-US" sz="2000" dirty="0" smtClean="0"/>
              <a:t>What led you to enter study in library and information science? Think here not only of events and experiences but also struggles, questions, and conclusions. </a:t>
            </a:r>
            <a:r>
              <a:rPr lang="en-US" sz="2000" i="1" dirty="0" smtClean="0"/>
              <a:t>(This question queries, for example, situation, struggles, gaps, bridges.)</a:t>
            </a:r>
          </a:p>
          <a:p>
            <a:pPr marL="914400" lvl="1" indent="-457200">
              <a:buFont typeface="+mj-lt"/>
              <a:buAutoNum type="arabicPeriod"/>
            </a:pPr>
            <a:endParaRPr lang="en-US" sz="2000" dirty="0" smtClean="0"/>
          </a:p>
          <a:p>
            <a:pPr marL="914400" lvl="1" indent="-457200">
              <a:buFont typeface="+mj-lt"/>
              <a:buAutoNum type="arabicPeriod"/>
            </a:pPr>
            <a:r>
              <a:rPr lang="en-US" sz="2000" dirty="0" smtClean="0"/>
              <a:t>What did you hope to accomplish...what were your interests at the time you decided to enter LIS study? </a:t>
            </a:r>
            <a:r>
              <a:rPr lang="en-US" sz="2000" i="1" dirty="0" smtClean="0"/>
              <a:t>(This question queries, for example, outcomes sought.)</a:t>
            </a:r>
            <a:endParaRPr lang="en-US" sz="2000" dirty="0" smtClean="0"/>
          </a:p>
          <a:p>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17</a:t>
            </a:fld>
            <a:endParaRPr lang="en-US" dirty="0"/>
          </a:p>
        </p:txBody>
      </p:sp>
      <p:sp>
        <p:nvSpPr>
          <p:cNvPr id="89090" name="Rectangle 2"/>
          <p:cNvSpPr>
            <a:spLocks noGrp="1" noChangeArrowheads="1"/>
          </p:cNvSpPr>
          <p:nvPr>
            <p:ph type="title"/>
          </p:nvPr>
        </p:nvSpPr>
        <p:spPr/>
        <p:txBody>
          <a:bodyPr/>
          <a:lstStyle/>
          <a:p>
            <a:r>
              <a:rPr lang="en-US" sz="2400" b="1" dirty="0" smtClean="0"/>
              <a:t>Self-interview questions</a:t>
            </a:r>
            <a:endParaRPr lang="en-US" sz="2400" b="1" dirty="0"/>
          </a:p>
        </p:txBody>
      </p:sp>
      <p:sp>
        <p:nvSpPr>
          <p:cNvPr id="89091" name="Rectangle 3"/>
          <p:cNvSpPr>
            <a:spLocks noGrp="1" noChangeArrowheads="1"/>
          </p:cNvSpPr>
          <p:nvPr>
            <p:ph type="body" idx="1"/>
          </p:nvPr>
        </p:nvSpPr>
        <p:spPr>
          <a:xfrm>
            <a:off x="1370013" y="2133600"/>
            <a:ext cx="7313612" cy="3808413"/>
          </a:xfrm>
        </p:spPr>
        <p:txBody>
          <a:bodyPr/>
          <a:lstStyle/>
          <a:p>
            <a:pPr marL="857250" lvl="2" indent="-457200">
              <a:buFont typeface="+mj-lt"/>
              <a:buAutoNum type="arabicPeriod" startAt="3"/>
            </a:pPr>
            <a:r>
              <a:rPr lang="en-US" sz="2000" dirty="0" smtClean="0"/>
              <a:t>As you moved through your studies, what were the big things that helped you and how did each help you?  </a:t>
            </a:r>
            <a:r>
              <a:rPr lang="en-US" sz="2000" i="1" dirty="0" smtClean="0"/>
              <a:t>(This question queries, for example, bridges that helped to cross gaps.)</a:t>
            </a:r>
          </a:p>
          <a:p>
            <a:pPr marL="857250" lvl="2" indent="-457200">
              <a:buFont typeface="+mj-lt"/>
              <a:buAutoNum type="arabicPeriod" startAt="3"/>
            </a:pPr>
            <a:endParaRPr lang="en-US" sz="2000" dirty="0" smtClean="0"/>
          </a:p>
          <a:p>
            <a:pPr marL="914400" lvl="1" indent="-457200">
              <a:buFont typeface="+mj-lt"/>
              <a:buAutoNum type="arabicPeriod" startAt="4"/>
            </a:pPr>
            <a:r>
              <a:rPr lang="en-US" sz="2000" dirty="0" smtClean="0"/>
              <a:t>What did you like doing the most in your LIS studies?   What do you think explains your liking?  </a:t>
            </a:r>
            <a:r>
              <a:rPr lang="en-US" sz="2000" i="1" dirty="0" smtClean="0"/>
              <a:t>(This question queries, for example, outcomes sought or obtained.)</a:t>
            </a: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Self-interview questions</a:t>
            </a:r>
            <a:endParaRPr lang="en-US" sz="2400" dirty="0"/>
          </a:p>
        </p:txBody>
      </p:sp>
      <p:sp>
        <p:nvSpPr>
          <p:cNvPr id="3" name="Content Placeholder 2"/>
          <p:cNvSpPr>
            <a:spLocks noGrp="1"/>
          </p:cNvSpPr>
          <p:nvPr>
            <p:ph idx="1"/>
          </p:nvPr>
        </p:nvSpPr>
        <p:spPr>
          <a:xfrm>
            <a:off x="1370013" y="2133599"/>
            <a:ext cx="7313612" cy="3808413"/>
          </a:xfrm>
        </p:spPr>
        <p:txBody>
          <a:bodyPr/>
          <a:lstStyle/>
          <a:p>
            <a:pPr marL="914400" lvl="1" indent="-457200">
              <a:buFont typeface="+mj-lt"/>
              <a:buAutoNum type="arabicPeriod" startAt="5"/>
            </a:pPr>
            <a:r>
              <a:rPr lang="en-US" sz="2000" dirty="0" smtClean="0"/>
              <a:t>As you moved through your studies, what were the big things that hindered you and how did each hinder you? </a:t>
            </a:r>
            <a:r>
              <a:rPr lang="en-US" sz="2000" i="1" dirty="0" smtClean="0"/>
              <a:t>(This question queries, for example, situation and gaps.)</a:t>
            </a:r>
          </a:p>
          <a:p>
            <a:pPr marL="914400" lvl="1" indent="-457200">
              <a:buFont typeface="+mj-lt"/>
              <a:buAutoNum type="arabicPeriod" startAt="5"/>
            </a:pPr>
            <a:endParaRPr lang="en-US" sz="2000" dirty="0" smtClean="0"/>
          </a:p>
          <a:p>
            <a:pPr marL="914400" lvl="1" indent="-457200">
              <a:buFont typeface="+mj-lt"/>
              <a:buAutoNum type="arabicPeriod" startAt="5"/>
            </a:pPr>
            <a:r>
              <a:rPr lang="en-US" sz="2000" dirty="0" smtClean="0"/>
              <a:t>What did you like doing the least in your LIS studies?  What do you think explains your disliking?  </a:t>
            </a:r>
            <a:r>
              <a:rPr lang="en-US" sz="2000" i="1" dirty="0" smtClean="0"/>
              <a:t>(This question queries, for example, struggles and situation.)</a:t>
            </a:r>
            <a:endParaRPr lang="en-US" sz="2000" dirty="0" smtClean="0"/>
          </a:p>
          <a:p>
            <a:endParaRPr lang="en-US" b="1" dirty="0" smtClean="0"/>
          </a:p>
          <a:p>
            <a:endParaRPr lang="en-US" dirty="0"/>
          </a:p>
        </p:txBody>
      </p:sp>
      <p:sp>
        <p:nvSpPr>
          <p:cNvPr id="4" name="Footer Placeholder 3"/>
          <p:cNvSpPr>
            <a:spLocks noGrp="1"/>
          </p:cNvSpPr>
          <p:nvPr>
            <p:ph type="ftr" sz="quarter" idx="11"/>
          </p:nvPr>
        </p:nvSpPr>
        <p:spPr/>
        <p:txBody>
          <a:bodyPr/>
          <a:lstStyle/>
          <a:p>
            <a:r>
              <a:rPr lang="en-US" dirty="0" smtClean="0"/>
              <a:t>Linda Z. Cooper</a:t>
            </a:r>
            <a:endParaRPr lang="en-US" dirty="0"/>
          </a:p>
        </p:txBody>
      </p:sp>
      <p:sp>
        <p:nvSpPr>
          <p:cNvPr id="5" name="Slide Number Placeholder 4"/>
          <p:cNvSpPr>
            <a:spLocks noGrp="1"/>
          </p:cNvSpPr>
          <p:nvPr>
            <p:ph type="sldNum" sz="quarter" idx="12"/>
          </p:nvPr>
        </p:nvSpPr>
        <p:spPr/>
        <p:txBody>
          <a:bodyPr/>
          <a:lstStyle/>
          <a:p>
            <a:fld id="{4BC07E5B-CB07-4969-BAE5-827F23EFDFCA}"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19</a:t>
            </a:fld>
            <a:endParaRPr lang="en-US" dirty="0"/>
          </a:p>
        </p:txBody>
      </p:sp>
      <p:sp>
        <p:nvSpPr>
          <p:cNvPr id="89090" name="Rectangle 2"/>
          <p:cNvSpPr>
            <a:spLocks noGrp="1" noChangeArrowheads="1"/>
          </p:cNvSpPr>
          <p:nvPr>
            <p:ph type="title"/>
          </p:nvPr>
        </p:nvSpPr>
        <p:spPr/>
        <p:txBody>
          <a:bodyPr/>
          <a:lstStyle/>
          <a:p>
            <a:r>
              <a:rPr lang="en-US" sz="2400" b="1" dirty="0" smtClean="0"/>
              <a:t>Self-interview questions</a:t>
            </a:r>
            <a:endParaRPr lang="en-US" sz="2400" b="1" dirty="0"/>
          </a:p>
        </p:txBody>
      </p:sp>
      <p:sp>
        <p:nvSpPr>
          <p:cNvPr id="89091" name="Rectangle 3"/>
          <p:cNvSpPr>
            <a:spLocks noGrp="1" noChangeArrowheads="1"/>
          </p:cNvSpPr>
          <p:nvPr>
            <p:ph type="body" idx="1"/>
          </p:nvPr>
        </p:nvSpPr>
        <p:spPr>
          <a:xfrm>
            <a:off x="1370013" y="1676400"/>
            <a:ext cx="7313612" cy="4265613"/>
          </a:xfrm>
        </p:spPr>
        <p:txBody>
          <a:bodyPr/>
          <a:lstStyle/>
          <a:p>
            <a:pPr marL="914400" lvl="1" indent="-457200">
              <a:buFont typeface="+mj-lt"/>
              <a:buAutoNum type="arabicPeriod" startAt="7"/>
            </a:pPr>
            <a:r>
              <a:rPr lang="en-US" sz="2000" dirty="0" smtClean="0"/>
              <a:t>Thinking about your LIS studies, would you say there were experiences from your life before coming to LIS that impacted you during your studies?  What were these and how did each impact you?   If more than several, can you choose one or two that stand out the most in your mind? </a:t>
            </a:r>
            <a:r>
              <a:rPr lang="en-US" sz="2000" i="1" dirty="0" smtClean="0"/>
              <a:t>(This question queries, for example, situation and outcome.)</a:t>
            </a:r>
          </a:p>
          <a:p>
            <a:pPr marL="914400" lvl="1" indent="-457200">
              <a:buFont typeface="+mj-lt"/>
              <a:buAutoNum type="arabicPeriod" startAt="7"/>
            </a:pPr>
            <a:endParaRPr lang="en-US" sz="2000" dirty="0" smtClean="0"/>
          </a:p>
          <a:p>
            <a:pPr marL="914400" lvl="1" indent="-457200">
              <a:buFont typeface="+mj-lt"/>
              <a:buAutoNum type="arabicPeriod" startAt="7"/>
            </a:pPr>
            <a:r>
              <a:rPr lang="en-US" sz="2000" dirty="0" smtClean="0"/>
              <a:t>Thinking again about your LIS studies, would you say there were current life experiences that impacted you during your studies?  What were these and how did each impact you? </a:t>
            </a:r>
            <a:r>
              <a:rPr lang="en-US" sz="2000" i="1" dirty="0" smtClean="0"/>
              <a:t>(This question queries, for example, situations and outcomes.)</a:t>
            </a:r>
            <a:endParaRPr lang="en-US" sz="2000" dirty="0" smtClean="0"/>
          </a:p>
          <a:p>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CA751125-220C-40F6-9B58-4216C34F272F}" type="slidenum">
              <a:rPr lang="en-US"/>
              <a:pPr/>
              <a:t>2</a:t>
            </a:fld>
            <a:endParaRPr lang="en-US" dirty="0"/>
          </a:p>
        </p:txBody>
      </p:sp>
      <p:sp>
        <p:nvSpPr>
          <p:cNvPr id="67586" name="Rectangle 2"/>
          <p:cNvSpPr>
            <a:spLocks noGrp="1" noChangeArrowheads="1"/>
          </p:cNvSpPr>
          <p:nvPr>
            <p:ph type="title"/>
          </p:nvPr>
        </p:nvSpPr>
        <p:spPr/>
        <p:txBody>
          <a:bodyPr/>
          <a:lstStyle/>
          <a:p>
            <a:r>
              <a:rPr lang="en-US" sz="2400" b="1" dirty="0" smtClean="0"/>
              <a:t>Why did I want to do this study?</a:t>
            </a:r>
            <a:endParaRPr lang="en-US" sz="2400" b="1" dirty="0"/>
          </a:p>
        </p:txBody>
      </p:sp>
      <p:sp>
        <p:nvSpPr>
          <p:cNvPr id="67587" name="Rectangle 3"/>
          <p:cNvSpPr>
            <a:spLocks noGrp="1" noChangeArrowheads="1"/>
          </p:cNvSpPr>
          <p:nvPr>
            <p:ph type="body" idx="1"/>
          </p:nvPr>
        </p:nvSpPr>
        <p:spPr>
          <a:xfrm>
            <a:off x="1182688" y="2209800"/>
            <a:ext cx="7772400" cy="4343400"/>
          </a:xfrm>
        </p:spPr>
        <p:txBody>
          <a:bodyPr/>
          <a:lstStyle/>
          <a:p>
            <a:pPr>
              <a:lnSpc>
                <a:spcPct val="90000"/>
              </a:lnSpc>
            </a:pPr>
            <a:r>
              <a:rPr lang="en-US" sz="2000" dirty="0" smtClean="0"/>
              <a:t>Our students are required to complete a culminating research project </a:t>
            </a:r>
          </a:p>
          <a:p>
            <a:pPr>
              <a:lnSpc>
                <a:spcPct val="90000"/>
              </a:lnSpc>
            </a:pPr>
            <a:endParaRPr lang="en-US" sz="2000" dirty="0" smtClean="0"/>
          </a:p>
          <a:p>
            <a:pPr>
              <a:lnSpc>
                <a:spcPct val="90000"/>
              </a:lnSpc>
            </a:pPr>
            <a:r>
              <a:rPr lang="en-US" sz="2000" dirty="0" smtClean="0"/>
              <a:t>The project must be substantial</a:t>
            </a:r>
          </a:p>
          <a:p>
            <a:pPr>
              <a:lnSpc>
                <a:spcPct val="90000"/>
              </a:lnSpc>
            </a:pPr>
            <a:endParaRPr lang="en-US" sz="2000" dirty="0" smtClean="0"/>
          </a:p>
          <a:p>
            <a:pPr>
              <a:lnSpc>
                <a:spcPct val="90000"/>
              </a:lnSpc>
            </a:pPr>
            <a:r>
              <a:rPr lang="en-US" sz="2000" dirty="0" smtClean="0"/>
              <a:t>Ideally the project should be:</a:t>
            </a:r>
          </a:p>
          <a:p>
            <a:pPr>
              <a:lnSpc>
                <a:spcPct val="90000"/>
              </a:lnSpc>
            </a:pPr>
            <a:endParaRPr lang="en-US" sz="2000" dirty="0" smtClean="0"/>
          </a:p>
          <a:p>
            <a:pPr lvl="1">
              <a:lnSpc>
                <a:spcPct val="90000"/>
              </a:lnSpc>
              <a:buFont typeface="Wingdings" pitchFamily="2" charset="2"/>
              <a:buChar char="§"/>
            </a:pPr>
            <a:r>
              <a:rPr lang="en-US" sz="1600" dirty="0" smtClean="0"/>
              <a:t>Meaningful to the student researcher</a:t>
            </a:r>
          </a:p>
          <a:p>
            <a:pPr lvl="1">
              <a:lnSpc>
                <a:spcPct val="90000"/>
              </a:lnSpc>
              <a:buFont typeface="Wingdings" pitchFamily="2" charset="2"/>
              <a:buChar char="§"/>
            </a:pPr>
            <a:r>
              <a:rPr lang="en-US" sz="1600" dirty="0" smtClean="0"/>
              <a:t>Support interests that have developed and/or matured</a:t>
            </a:r>
          </a:p>
          <a:p>
            <a:pPr>
              <a:lnSpc>
                <a:spcPct val="90000"/>
              </a:lnSpc>
            </a:pPr>
            <a:endParaRPr lang="en-US" sz="2000" dirty="0" smtClean="0"/>
          </a:p>
          <a:p>
            <a:pPr>
              <a:lnSpc>
                <a:spcPct val="90000"/>
              </a:lnSpc>
            </a:pPr>
            <a:r>
              <a:rPr lang="en-US" sz="2000" dirty="0" smtClean="0"/>
              <a:t>It is desirable to consider the topic/direction of this project sometime before it needs to begin</a:t>
            </a:r>
          </a:p>
          <a:p>
            <a:pPr>
              <a:lnSpc>
                <a:spcPct val="90000"/>
              </a:lnSpc>
            </a:pP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20</a:t>
            </a:fld>
            <a:endParaRPr lang="en-US" dirty="0"/>
          </a:p>
        </p:txBody>
      </p:sp>
      <p:sp>
        <p:nvSpPr>
          <p:cNvPr id="89090" name="Rectangle 2"/>
          <p:cNvSpPr>
            <a:spLocks noGrp="1" noChangeArrowheads="1"/>
          </p:cNvSpPr>
          <p:nvPr>
            <p:ph type="title"/>
          </p:nvPr>
        </p:nvSpPr>
        <p:spPr/>
        <p:txBody>
          <a:bodyPr/>
          <a:lstStyle/>
          <a:p>
            <a:r>
              <a:rPr lang="en-US" sz="2400" b="1" dirty="0" smtClean="0"/>
              <a:t>Self-interview questions</a:t>
            </a:r>
            <a:endParaRPr lang="en-US" sz="2400" b="1" dirty="0"/>
          </a:p>
        </p:txBody>
      </p:sp>
      <p:sp>
        <p:nvSpPr>
          <p:cNvPr id="89091" name="Rectangle 3"/>
          <p:cNvSpPr>
            <a:spLocks noGrp="1" noChangeArrowheads="1"/>
          </p:cNvSpPr>
          <p:nvPr>
            <p:ph type="body" idx="1"/>
          </p:nvPr>
        </p:nvSpPr>
        <p:spPr>
          <a:xfrm>
            <a:off x="1370013" y="1752600"/>
            <a:ext cx="7313612" cy="4189413"/>
          </a:xfrm>
        </p:spPr>
        <p:txBody>
          <a:bodyPr/>
          <a:lstStyle/>
          <a:p>
            <a:pPr marL="914400" lvl="1" indent="-457200">
              <a:buFont typeface="+mj-lt"/>
              <a:buAutoNum type="arabicPeriod" startAt="9"/>
            </a:pPr>
            <a:r>
              <a:rPr lang="en-US" sz="2000" dirty="0" smtClean="0"/>
              <a:t>Now, towards the end of your studies for an MLS, how does your outlook or destination differ (if at all) from your sense of these at the beginning of your studies?   If you see things as having changed, how did they change?  What do you see as accounting for the change?  </a:t>
            </a:r>
            <a:r>
              <a:rPr lang="en-US" sz="2000" i="1" dirty="0" smtClean="0"/>
              <a:t>(This question queries, for example, evaluation.)</a:t>
            </a:r>
          </a:p>
          <a:p>
            <a:pPr marL="914400" lvl="1" indent="-457200">
              <a:buFont typeface="+mj-lt"/>
              <a:buAutoNum type="arabicPeriod" startAt="9"/>
            </a:pPr>
            <a:endParaRPr lang="en-US" sz="2000" dirty="0" smtClean="0"/>
          </a:p>
          <a:p>
            <a:pPr marL="914400" lvl="1" indent="-457200">
              <a:buFont typeface="+mj-lt"/>
              <a:buAutoNum type="arabicPeriod" startAt="9"/>
            </a:pPr>
            <a:r>
              <a:rPr lang="en-US" sz="2000" dirty="0" smtClean="0"/>
              <a:t>At this time, what is your sense of what you would like to do in your culminating project?  How do you see this as potentially helping you -- serving your needs and interests?  </a:t>
            </a:r>
            <a:r>
              <a:rPr lang="en-US" sz="2000" i="1" dirty="0" smtClean="0"/>
              <a:t>(This question queries, for example, outcomes sought.)</a:t>
            </a:r>
            <a:endParaRPr lang="en-US" sz="2000" dirty="0" smtClean="0"/>
          </a:p>
          <a:p>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21</a:t>
            </a:fld>
            <a:endParaRPr lang="en-US" dirty="0"/>
          </a:p>
        </p:txBody>
      </p:sp>
      <p:sp>
        <p:nvSpPr>
          <p:cNvPr id="89090" name="Rectangle 2"/>
          <p:cNvSpPr>
            <a:spLocks noGrp="1" noChangeArrowheads="1"/>
          </p:cNvSpPr>
          <p:nvPr>
            <p:ph type="title"/>
          </p:nvPr>
        </p:nvSpPr>
        <p:spPr/>
        <p:txBody>
          <a:bodyPr/>
          <a:lstStyle/>
          <a:p>
            <a:r>
              <a:rPr lang="en-US" sz="2400" b="1" dirty="0" smtClean="0"/>
              <a:t>Planned analysis</a:t>
            </a:r>
            <a:endParaRPr lang="en-US" sz="2400" b="1" dirty="0"/>
          </a:p>
        </p:txBody>
      </p:sp>
      <p:sp>
        <p:nvSpPr>
          <p:cNvPr id="89091" name="Rectangle 3"/>
          <p:cNvSpPr>
            <a:spLocks noGrp="1" noChangeArrowheads="1"/>
          </p:cNvSpPr>
          <p:nvPr>
            <p:ph type="body" idx="1"/>
          </p:nvPr>
        </p:nvSpPr>
        <p:spPr>
          <a:xfrm>
            <a:off x="1370013" y="1676400"/>
            <a:ext cx="7313612" cy="4265613"/>
          </a:xfrm>
        </p:spPr>
        <p:txBody>
          <a:bodyPr/>
          <a:lstStyle/>
          <a:p>
            <a:r>
              <a:rPr lang="en-US" sz="2100" dirty="0" smtClean="0"/>
              <a:t>Grounded attempt </a:t>
            </a:r>
          </a:p>
          <a:p>
            <a:endParaRPr lang="en-US" sz="2100" dirty="0" smtClean="0"/>
          </a:p>
          <a:p>
            <a:r>
              <a:rPr lang="en-US" sz="2100" dirty="0" smtClean="0"/>
              <a:t>Will examine responses for broad concepts emerging from data</a:t>
            </a:r>
          </a:p>
          <a:p>
            <a:endParaRPr lang="en-US" sz="2100" dirty="0" smtClean="0"/>
          </a:p>
          <a:p>
            <a:r>
              <a:rPr lang="en-US" sz="2100" dirty="0" smtClean="0"/>
              <a:t>Concepts will be placed into groups having a commonality noted by researcher</a:t>
            </a:r>
          </a:p>
          <a:p>
            <a:endParaRPr lang="en-US" sz="2100" dirty="0" smtClean="0"/>
          </a:p>
          <a:p>
            <a:r>
              <a:rPr lang="en-US" sz="2100" dirty="0" smtClean="0"/>
              <a:t>Groups examined for insights into participant experience, growth, perceptions, anything else</a:t>
            </a:r>
          </a:p>
          <a:p>
            <a:endParaRPr lang="en-US" sz="2100" dirty="0"/>
          </a:p>
          <a:p>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22</a:t>
            </a:fld>
            <a:endParaRPr lang="en-US" dirty="0"/>
          </a:p>
        </p:txBody>
      </p:sp>
      <p:sp>
        <p:nvSpPr>
          <p:cNvPr id="89090" name="Rectangle 2"/>
          <p:cNvSpPr>
            <a:spLocks noGrp="1" noChangeArrowheads="1"/>
          </p:cNvSpPr>
          <p:nvPr>
            <p:ph type="title"/>
          </p:nvPr>
        </p:nvSpPr>
        <p:spPr/>
        <p:txBody>
          <a:bodyPr/>
          <a:lstStyle/>
          <a:p>
            <a:r>
              <a:rPr lang="en-US" sz="2400" b="1" dirty="0" smtClean="0"/>
              <a:t>Follow-up</a:t>
            </a:r>
            <a:endParaRPr lang="en-US" sz="2400" b="1" dirty="0"/>
          </a:p>
        </p:txBody>
      </p:sp>
      <p:sp>
        <p:nvSpPr>
          <p:cNvPr id="89091" name="Rectangle 3"/>
          <p:cNvSpPr>
            <a:spLocks noGrp="1" noChangeArrowheads="1"/>
          </p:cNvSpPr>
          <p:nvPr>
            <p:ph type="body" idx="1"/>
          </p:nvPr>
        </p:nvSpPr>
        <p:spPr>
          <a:xfrm>
            <a:off x="1370013" y="1676400"/>
            <a:ext cx="7313612" cy="4265613"/>
          </a:xfrm>
        </p:spPr>
        <p:txBody>
          <a:bodyPr/>
          <a:lstStyle/>
          <a:p>
            <a:r>
              <a:rPr lang="en-US" sz="2100" dirty="0" smtClean="0"/>
              <a:t>Idea: invite participants for a second round of questions regarding what they have learned (if anything) from participating in an SMM study</a:t>
            </a:r>
          </a:p>
          <a:p>
            <a:endParaRPr lang="en-US" sz="2100" dirty="0" smtClean="0"/>
          </a:p>
          <a:p>
            <a:r>
              <a:rPr lang="en-US" sz="2100" dirty="0" smtClean="0"/>
              <a:t>Did participation affect choice of topic for culminating project?</a:t>
            </a:r>
          </a:p>
          <a:p>
            <a:endParaRPr lang="en-US" sz="2100" dirty="0" smtClean="0"/>
          </a:p>
          <a:p>
            <a:r>
              <a:rPr lang="en-US" sz="2100" dirty="0" smtClean="0"/>
              <a:t>Did it affect anything else i.e. outlook, self-knowledge?</a:t>
            </a:r>
          </a:p>
          <a:p>
            <a:endParaRPr lang="en-US" sz="2100" dirty="0" smtClean="0"/>
          </a:p>
          <a:p>
            <a:r>
              <a:rPr lang="en-US" sz="2100" dirty="0" smtClean="0"/>
              <a:t>“If you had a magic wand” question: If you could wave a magic wand, what would you wish to happen as you move forward?</a:t>
            </a:r>
            <a:endParaRPr lang="en-US" sz="2100" dirty="0"/>
          </a:p>
          <a:p>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9A2992E-464A-401D-9E9E-AEF4ECC43FF9}" type="slidenum">
              <a:rPr lang="en-US"/>
              <a:pPr/>
              <a:t>23</a:t>
            </a:fld>
            <a:endParaRPr lang="en-US" dirty="0"/>
          </a:p>
        </p:txBody>
      </p:sp>
      <p:sp>
        <p:nvSpPr>
          <p:cNvPr id="89090" name="Rectangle 2"/>
          <p:cNvSpPr>
            <a:spLocks noGrp="1" noChangeArrowheads="1"/>
          </p:cNvSpPr>
          <p:nvPr>
            <p:ph type="title"/>
          </p:nvPr>
        </p:nvSpPr>
        <p:spPr/>
        <p:txBody>
          <a:bodyPr/>
          <a:lstStyle/>
          <a:p>
            <a:r>
              <a:rPr lang="en-US" sz="2400" b="1" dirty="0" smtClean="0"/>
              <a:t>Hopes</a:t>
            </a:r>
            <a:endParaRPr lang="en-US" sz="2400" b="1" dirty="0"/>
          </a:p>
        </p:txBody>
      </p:sp>
      <p:sp>
        <p:nvSpPr>
          <p:cNvPr id="89091" name="Rectangle 3"/>
          <p:cNvSpPr>
            <a:spLocks noGrp="1" noChangeArrowheads="1"/>
          </p:cNvSpPr>
          <p:nvPr>
            <p:ph type="body" idx="1"/>
          </p:nvPr>
        </p:nvSpPr>
        <p:spPr>
          <a:xfrm>
            <a:off x="1370013" y="1981200"/>
            <a:ext cx="7313612" cy="3960813"/>
          </a:xfrm>
        </p:spPr>
        <p:txBody>
          <a:bodyPr/>
          <a:lstStyle/>
          <a:p>
            <a:r>
              <a:rPr lang="en-US" sz="2000" dirty="0" smtClean="0"/>
              <a:t>Reflection at this point in their studies will help participants to make more informed decisions regarding culminating project</a:t>
            </a:r>
          </a:p>
          <a:p>
            <a:endParaRPr lang="en-US" sz="2000" dirty="0" smtClean="0"/>
          </a:p>
          <a:p>
            <a:r>
              <a:rPr lang="en-US" sz="2000" dirty="0" smtClean="0"/>
              <a:t>Wider application of eportfolios within the department</a:t>
            </a:r>
          </a:p>
          <a:p>
            <a:endParaRPr lang="en-US" sz="2000" dirty="0" smtClean="0"/>
          </a:p>
          <a:p>
            <a:r>
              <a:rPr lang="en-US" sz="2000" dirty="0" smtClean="0"/>
              <a:t>Data may inform improvements in program and curriculum</a:t>
            </a:r>
            <a:endParaRPr lang="en-US" sz="2000" dirty="0"/>
          </a:p>
          <a:p>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rush Script MT" pitchFamily="66" charset="0"/>
              </a:rPr>
              <a:t>Thank You   </a:t>
            </a:r>
            <a:endParaRPr lang="en-US" b="1" dirty="0">
              <a:latin typeface="Brush Script MT" pitchFamily="66" charset="0"/>
            </a:endParaRPr>
          </a:p>
        </p:txBody>
      </p:sp>
      <p:pic>
        <p:nvPicPr>
          <p:cNvPr id="7" name="Content Placeholder 6" descr="001.JPG"/>
          <p:cNvPicPr>
            <a:picLocks noGrp="1" noChangeAspect="1"/>
          </p:cNvPicPr>
          <p:nvPr>
            <p:ph idx="1"/>
          </p:nvPr>
        </p:nvPicPr>
        <p:blipFill>
          <a:blip r:embed="rId2" cstate="print"/>
          <a:stretch>
            <a:fillRect/>
          </a:stretch>
        </p:blipFill>
        <p:spPr>
          <a:xfrm>
            <a:off x="4419600" y="1981200"/>
            <a:ext cx="4064000" cy="3276600"/>
          </a:xfrm>
        </p:spPr>
      </p:pic>
      <p:sp>
        <p:nvSpPr>
          <p:cNvPr id="4" name="Footer Placeholder 3"/>
          <p:cNvSpPr>
            <a:spLocks noGrp="1"/>
          </p:cNvSpPr>
          <p:nvPr>
            <p:ph type="ftr" sz="quarter" idx="11"/>
          </p:nvPr>
        </p:nvSpPr>
        <p:spPr/>
        <p:txBody>
          <a:bodyPr/>
          <a:lstStyle/>
          <a:p>
            <a:r>
              <a:rPr lang="en-US" dirty="0" smtClean="0"/>
              <a:t>Linda Z. Cooper</a:t>
            </a:r>
            <a:endParaRPr lang="en-US" dirty="0"/>
          </a:p>
        </p:txBody>
      </p:sp>
      <p:sp>
        <p:nvSpPr>
          <p:cNvPr id="5" name="Slide Number Placeholder 4"/>
          <p:cNvSpPr>
            <a:spLocks noGrp="1"/>
          </p:cNvSpPr>
          <p:nvPr>
            <p:ph type="sldNum" sz="quarter" idx="12"/>
          </p:nvPr>
        </p:nvSpPr>
        <p:spPr/>
        <p:txBody>
          <a:bodyPr/>
          <a:lstStyle/>
          <a:p>
            <a:fld id="{4BC07E5B-CB07-4969-BAE5-827F23EFDFCA}" type="slidenum">
              <a:rPr lang="en-US" smtClean="0"/>
              <a:pPr/>
              <a:t>24</a:t>
            </a:fld>
            <a:endParaRPr lang="en-US" dirty="0"/>
          </a:p>
        </p:txBody>
      </p:sp>
      <p:sp>
        <p:nvSpPr>
          <p:cNvPr id="8" name="Rectangle 7"/>
          <p:cNvSpPr/>
          <p:nvPr/>
        </p:nvSpPr>
        <p:spPr>
          <a:xfrm>
            <a:off x="914400" y="1981200"/>
            <a:ext cx="3429000" cy="2862322"/>
          </a:xfrm>
          <a:prstGeom prst="rect">
            <a:avLst/>
          </a:prstGeom>
        </p:spPr>
        <p:txBody>
          <a:bodyPr wrap="square">
            <a:spAutoFit/>
          </a:bodyPr>
          <a:lstStyle/>
          <a:p>
            <a:r>
              <a:rPr lang="en-US" dirty="0" smtClean="0"/>
              <a:t>Dr. Linda Cooper</a:t>
            </a:r>
          </a:p>
          <a:p>
            <a:r>
              <a:rPr lang="en-US" dirty="0" smtClean="0"/>
              <a:t>Associate Professor</a:t>
            </a:r>
          </a:p>
          <a:p>
            <a:r>
              <a:rPr lang="en-US" dirty="0" smtClean="0"/>
              <a:t>Graduate Advisor LMS &amp; Coordinator LMS Programs</a:t>
            </a:r>
          </a:p>
          <a:p>
            <a:endParaRPr lang="en-US" dirty="0" smtClean="0"/>
          </a:p>
          <a:p>
            <a:r>
              <a:rPr lang="en-US" dirty="0" smtClean="0"/>
              <a:t>Graduate School of Library and Information Studies</a:t>
            </a:r>
          </a:p>
          <a:p>
            <a:r>
              <a:rPr lang="en-US" dirty="0" smtClean="0"/>
              <a:t>Queens College, CUNY</a:t>
            </a:r>
          </a:p>
          <a:p>
            <a:endParaRPr lang="en-US" dirty="0" smtClean="0"/>
          </a:p>
          <a:p>
            <a:r>
              <a:rPr lang="en-US" dirty="0" smtClean="0">
                <a:hlinkClick r:id="rId3"/>
              </a:rPr>
              <a:t>linda.cooper@qc.cuny.edu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496DAF4-87C4-4AF9-B57A-30A56A15D1E5}" type="slidenum">
              <a:rPr lang="en-US"/>
              <a:pPr/>
              <a:t>3</a:t>
            </a:fld>
            <a:endParaRPr lang="en-US" dirty="0"/>
          </a:p>
        </p:txBody>
      </p:sp>
      <p:sp>
        <p:nvSpPr>
          <p:cNvPr id="62466" name="Rectangle 2"/>
          <p:cNvSpPr>
            <a:spLocks noGrp="1" noChangeArrowheads="1"/>
          </p:cNvSpPr>
          <p:nvPr>
            <p:ph type="title"/>
          </p:nvPr>
        </p:nvSpPr>
        <p:spPr>
          <a:xfrm>
            <a:off x="1150938" y="304800"/>
            <a:ext cx="7793037" cy="1066800"/>
          </a:xfrm>
        </p:spPr>
        <p:txBody>
          <a:bodyPr/>
          <a:lstStyle/>
          <a:p>
            <a:r>
              <a:rPr lang="en-US" sz="2400" b="1" dirty="0" smtClean="0"/>
              <a:t>Potential benefits of this study</a:t>
            </a:r>
            <a:endParaRPr lang="en-US" sz="2400" b="1" dirty="0"/>
          </a:p>
        </p:txBody>
      </p:sp>
      <p:sp>
        <p:nvSpPr>
          <p:cNvPr id="62467" name="Rectangle 3"/>
          <p:cNvSpPr>
            <a:spLocks noGrp="1" noChangeArrowheads="1"/>
          </p:cNvSpPr>
          <p:nvPr>
            <p:ph type="body" idx="1"/>
          </p:nvPr>
        </p:nvSpPr>
        <p:spPr>
          <a:xfrm>
            <a:off x="1370013" y="2057400"/>
            <a:ext cx="7313612" cy="3884613"/>
          </a:xfrm>
        </p:spPr>
        <p:txBody>
          <a:bodyPr/>
          <a:lstStyle/>
          <a:p>
            <a:r>
              <a:rPr lang="en-US" sz="2000" dirty="0" smtClean="0"/>
              <a:t>Participants will have a better sense of direction and purpose as they move toward their culminating project</a:t>
            </a:r>
          </a:p>
          <a:p>
            <a:endParaRPr lang="en-US" sz="2000" dirty="0" smtClean="0"/>
          </a:p>
          <a:p>
            <a:r>
              <a:rPr lang="en-US" sz="2000" dirty="0" smtClean="0"/>
              <a:t>Wider use of eportfolios in the department</a:t>
            </a:r>
          </a:p>
          <a:p>
            <a:endParaRPr lang="en-US" sz="2000" dirty="0" smtClean="0"/>
          </a:p>
          <a:p>
            <a:r>
              <a:rPr lang="en-US" sz="2000" dirty="0" smtClean="0"/>
              <a:t>Data collected may inform the department regarding improvements that can be made in overall program and curriculum</a:t>
            </a:r>
            <a:endParaRPr lang="en-US" sz="2000" dirty="0"/>
          </a:p>
          <a:p>
            <a:endParaRPr lang="en-US" sz="2500" dirty="0"/>
          </a:p>
          <a:p>
            <a:endParaRPr lang="en-US" sz="2500" dirty="0"/>
          </a:p>
          <a:p>
            <a:pPr>
              <a:buFont typeface="Wingdings" pitchFamily="2" charset="2"/>
              <a:buNone/>
            </a:pP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496DAF4-87C4-4AF9-B57A-30A56A15D1E5}" type="slidenum">
              <a:rPr lang="en-US"/>
              <a:pPr/>
              <a:t>4</a:t>
            </a:fld>
            <a:endParaRPr lang="en-US" dirty="0"/>
          </a:p>
        </p:txBody>
      </p:sp>
      <p:sp>
        <p:nvSpPr>
          <p:cNvPr id="62466" name="Rectangle 2"/>
          <p:cNvSpPr>
            <a:spLocks noGrp="1" noChangeArrowheads="1"/>
          </p:cNvSpPr>
          <p:nvPr>
            <p:ph type="title"/>
          </p:nvPr>
        </p:nvSpPr>
        <p:spPr>
          <a:xfrm>
            <a:off x="1150938" y="304800"/>
            <a:ext cx="7793037" cy="1066800"/>
          </a:xfrm>
        </p:spPr>
        <p:txBody>
          <a:bodyPr/>
          <a:lstStyle/>
          <a:p>
            <a:r>
              <a:rPr lang="en-US" sz="2400" b="1" dirty="0" smtClean="0"/>
              <a:t>Eportfolios</a:t>
            </a:r>
            <a:endParaRPr lang="en-US" sz="2400" b="1" dirty="0"/>
          </a:p>
        </p:txBody>
      </p:sp>
      <p:sp>
        <p:nvSpPr>
          <p:cNvPr id="62467" name="Rectangle 3"/>
          <p:cNvSpPr>
            <a:spLocks noGrp="1" noChangeArrowheads="1"/>
          </p:cNvSpPr>
          <p:nvPr>
            <p:ph type="body" idx="1"/>
          </p:nvPr>
        </p:nvSpPr>
        <p:spPr>
          <a:xfrm>
            <a:off x="1370013" y="1600200"/>
            <a:ext cx="7313612" cy="4648200"/>
          </a:xfrm>
        </p:spPr>
        <p:txBody>
          <a:bodyPr/>
          <a:lstStyle/>
          <a:p>
            <a:r>
              <a:rPr lang="en-US" sz="2000" dirty="0" smtClean="0"/>
              <a:t>A digitalized collection of artifacts, including demonstrations, resources, and accomplishments; text-based, graphic, or multimedia; multiple levels of access</a:t>
            </a:r>
          </a:p>
          <a:p>
            <a:endParaRPr lang="en-US" sz="2000" dirty="0" smtClean="0"/>
          </a:p>
          <a:p>
            <a:r>
              <a:rPr lang="en-US" sz="2000" dirty="0" smtClean="0"/>
              <a:t>Show student progress and encourage student participation in learning</a:t>
            </a:r>
          </a:p>
          <a:p>
            <a:endParaRPr lang="en-US" sz="2000" dirty="0" smtClean="0"/>
          </a:p>
          <a:p>
            <a:r>
              <a:rPr lang="en-US" sz="2000" dirty="0" smtClean="0"/>
              <a:t>Help students understand goals, reflect on what they have learned</a:t>
            </a:r>
          </a:p>
          <a:p>
            <a:endParaRPr lang="en-US" sz="2000" dirty="0" smtClean="0"/>
          </a:p>
          <a:p>
            <a:r>
              <a:rPr lang="en-US" sz="2000" dirty="0" smtClean="0"/>
              <a:t>Provide an excellent venue for learners to piece together new and old  information to construct personal understandings </a:t>
            </a:r>
          </a:p>
          <a:p>
            <a:endParaRPr lang="en-US" sz="2000" dirty="0" smtClean="0"/>
          </a:p>
          <a:p>
            <a:endParaRPr lang="en-US" sz="2000" dirty="0" smtClean="0">
              <a:latin typeface="+mj-lt"/>
            </a:endParaRPr>
          </a:p>
          <a:p>
            <a:endParaRPr lang="en-US" sz="2000" dirty="0" smtClean="0">
              <a:latin typeface="+mj-lt"/>
            </a:endParaRPr>
          </a:p>
          <a:p>
            <a:endParaRPr lang="en-US" sz="2000" dirty="0" smtClean="0">
              <a:latin typeface="+mj-lt"/>
            </a:endParaRPr>
          </a:p>
          <a:p>
            <a:endParaRPr lang="en-US" sz="2500" dirty="0"/>
          </a:p>
          <a:p>
            <a:endParaRPr lang="en-US" sz="2500" dirty="0"/>
          </a:p>
          <a:p>
            <a:pPr>
              <a:buFont typeface="Wingdings" pitchFamily="2" charset="2"/>
              <a:buNone/>
            </a:pP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8B7EE6B9-031E-4E70-99BD-6D19D5073750}" type="slidenum">
              <a:rPr lang="en-US"/>
              <a:pPr/>
              <a:t>5</a:t>
            </a:fld>
            <a:endParaRPr lang="en-US" dirty="0"/>
          </a:p>
        </p:txBody>
      </p:sp>
      <p:sp>
        <p:nvSpPr>
          <p:cNvPr id="72706" name="Rectangle 2"/>
          <p:cNvSpPr>
            <a:spLocks noGrp="1" noChangeArrowheads="1"/>
          </p:cNvSpPr>
          <p:nvPr>
            <p:ph type="title"/>
          </p:nvPr>
        </p:nvSpPr>
        <p:spPr/>
        <p:txBody>
          <a:bodyPr/>
          <a:lstStyle/>
          <a:p>
            <a:r>
              <a:rPr lang="en-US" sz="2400" b="1" dirty="0" smtClean="0"/>
              <a:t>Eportfolios – more good things</a:t>
            </a:r>
            <a:endParaRPr lang="en-US" sz="2400" b="1" dirty="0"/>
          </a:p>
        </p:txBody>
      </p:sp>
      <p:sp>
        <p:nvSpPr>
          <p:cNvPr id="72707" name="Rectangle 3"/>
          <p:cNvSpPr>
            <a:spLocks noGrp="1" noChangeArrowheads="1"/>
          </p:cNvSpPr>
          <p:nvPr>
            <p:ph type="body" idx="1"/>
          </p:nvPr>
        </p:nvSpPr>
        <p:spPr>
          <a:xfrm>
            <a:off x="1182688" y="1600200"/>
            <a:ext cx="7772400" cy="4724400"/>
          </a:xfrm>
        </p:spPr>
        <p:txBody>
          <a:bodyPr/>
          <a:lstStyle/>
          <a:p>
            <a:r>
              <a:rPr lang="en-US" sz="2000" dirty="0" smtClean="0"/>
              <a:t>Achievement has been found to be positively correlated with higher order thinking skills (Cheng &amp; Chau, 2013; Tochel et al, 2009; Alexiou &amp; Paraskeva, 2010)</a:t>
            </a:r>
          </a:p>
          <a:p>
            <a:endParaRPr lang="en-US" sz="2000" dirty="0"/>
          </a:p>
          <a:p>
            <a:r>
              <a:rPr lang="en-US" sz="2000" dirty="0" smtClean="0"/>
              <a:t>Support student reflection by emphasizing both process and product in learning (Cheng &amp; Chau, 2013)</a:t>
            </a:r>
          </a:p>
          <a:p>
            <a:endParaRPr lang="en-US" sz="2000" dirty="0" smtClean="0"/>
          </a:p>
          <a:p>
            <a:r>
              <a:rPr lang="en-US" sz="2000" dirty="0" smtClean="0"/>
              <a:t>Self-assessment can be both valid and reliable/ consistent teachers and end term exam results (Chang, Liang, &amp; Chen, 2013) </a:t>
            </a:r>
          </a:p>
          <a:p>
            <a:endParaRPr lang="en-US" sz="2000" dirty="0" smtClean="0"/>
          </a:p>
          <a:p>
            <a:r>
              <a:rPr lang="en-US" sz="2000" dirty="0" smtClean="0"/>
              <a:t>Evaluation of student eportfolios across a program can be used for by administration for curriculum and program assessment (Buzzetto-More, 2010; Reardon &amp; Hartley, 2007)</a:t>
            </a:r>
          </a:p>
          <a:p>
            <a:endParaRPr lang="en-US" sz="20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ACF5D2CF-67B4-47CC-835A-E33372C8F475}" type="slidenum">
              <a:rPr lang="en-US"/>
              <a:pPr/>
              <a:t>6</a:t>
            </a:fld>
            <a:endParaRPr lang="en-US" dirty="0"/>
          </a:p>
        </p:txBody>
      </p:sp>
      <p:sp>
        <p:nvSpPr>
          <p:cNvPr id="73730" name="Rectangle 2"/>
          <p:cNvSpPr>
            <a:spLocks noGrp="1" noChangeArrowheads="1"/>
          </p:cNvSpPr>
          <p:nvPr>
            <p:ph type="title"/>
          </p:nvPr>
        </p:nvSpPr>
        <p:spPr>
          <a:xfrm>
            <a:off x="1350963" y="685800"/>
            <a:ext cx="7793037" cy="838200"/>
          </a:xfrm>
        </p:spPr>
        <p:txBody>
          <a:bodyPr/>
          <a:lstStyle/>
          <a:p>
            <a:r>
              <a:rPr lang="en-US" sz="2400" b="1" dirty="0" smtClean="0"/>
              <a:t>Dervin’s Sense-Making Methodology (SMM)</a:t>
            </a:r>
            <a:endParaRPr lang="en-US" sz="2400" b="1" dirty="0"/>
          </a:p>
        </p:txBody>
      </p:sp>
      <p:sp>
        <p:nvSpPr>
          <p:cNvPr id="73731" name="Rectangle 3"/>
          <p:cNvSpPr>
            <a:spLocks noGrp="1" noChangeArrowheads="1"/>
          </p:cNvSpPr>
          <p:nvPr>
            <p:ph type="body" idx="1"/>
          </p:nvPr>
        </p:nvSpPr>
        <p:spPr>
          <a:xfrm>
            <a:off x="1370013" y="1676400"/>
            <a:ext cx="7313612" cy="4265613"/>
          </a:xfrm>
        </p:spPr>
        <p:txBody>
          <a:bodyPr/>
          <a:lstStyle/>
          <a:p>
            <a:pPr lvl="0"/>
            <a:r>
              <a:rPr lang="en-US" sz="2000" dirty="0" smtClean="0"/>
              <a:t>"[D]eveloped to study the making of sense that people do in their everyday experiences" (Dervin, 1992) </a:t>
            </a:r>
          </a:p>
          <a:p>
            <a:pPr lvl="0"/>
            <a:endParaRPr lang="en-US" sz="2000" dirty="0" smtClean="0"/>
          </a:p>
          <a:p>
            <a:pPr lvl="0"/>
            <a:r>
              <a:rPr lang="en-US" sz="2000" dirty="0" smtClean="0"/>
              <a:t>Discontinuity is at the core of SMM – reality changes with every step we take</a:t>
            </a:r>
          </a:p>
          <a:p>
            <a:pPr lvl="0"/>
            <a:endParaRPr lang="en-US" sz="2000" dirty="0" smtClean="0"/>
          </a:p>
          <a:p>
            <a:pPr lvl="0"/>
            <a:r>
              <a:rPr lang="en-US" sz="2000" dirty="0" smtClean="0"/>
              <a:t>SMM describes our movement from moment to moment and how we construct sense from our world </a:t>
            </a:r>
          </a:p>
          <a:p>
            <a:pPr lvl="0">
              <a:buNone/>
            </a:pPr>
            <a:endParaRPr lang="en-US" sz="2000" dirty="0" smtClean="0"/>
          </a:p>
          <a:p>
            <a:pPr lvl="0"/>
            <a:r>
              <a:rPr lang="en-US" sz="2000" dirty="0" smtClean="0"/>
              <a:t>When we come to a point where we cannot make sense, we have come to a gap and need to bridge the gap in order to continue our journey </a:t>
            </a:r>
          </a:p>
          <a:p>
            <a:endParaRPr lang="en-US" sz="2100" dirty="0"/>
          </a:p>
          <a:p>
            <a:endParaRPr lang="en-US" sz="2100" dirty="0"/>
          </a:p>
          <a:p>
            <a:endParaRPr lang="en-US"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9E294F5E-8EC0-4537-9759-AD90F457BB78}" type="slidenum">
              <a:rPr lang="en-US"/>
              <a:pPr/>
              <a:t>7</a:t>
            </a:fld>
            <a:endParaRPr lang="en-US" dirty="0"/>
          </a:p>
        </p:txBody>
      </p:sp>
      <p:sp>
        <p:nvSpPr>
          <p:cNvPr id="81922" name="Rectangle 2"/>
          <p:cNvSpPr>
            <a:spLocks noGrp="1" noChangeArrowheads="1"/>
          </p:cNvSpPr>
          <p:nvPr>
            <p:ph type="title"/>
          </p:nvPr>
        </p:nvSpPr>
        <p:spPr/>
        <p:txBody>
          <a:bodyPr/>
          <a:lstStyle/>
          <a:p>
            <a:r>
              <a:rPr lang="en-US" sz="2400" b="1" dirty="0" smtClean="0"/>
              <a:t>How to bridge the gap? </a:t>
            </a:r>
            <a:br>
              <a:rPr lang="en-US" sz="2400" b="1" dirty="0" smtClean="0"/>
            </a:br>
            <a:r>
              <a:rPr lang="en-US" sz="2400" b="1" dirty="0" smtClean="0"/>
              <a:t>Sense-Making Methodology interview questions</a:t>
            </a:r>
            <a:endParaRPr lang="en-US" sz="2400" b="1" dirty="0"/>
          </a:p>
        </p:txBody>
      </p:sp>
      <p:sp>
        <p:nvSpPr>
          <p:cNvPr id="81923" name="Rectangle 3"/>
          <p:cNvSpPr>
            <a:spLocks noGrp="1" noChangeArrowheads="1"/>
          </p:cNvSpPr>
          <p:nvPr>
            <p:ph type="body" idx="1"/>
          </p:nvPr>
        </p:nvSpPr>
        <p:spPr>
          <a:xfrm>
            <a:off x="1371600" y="1447800"/>
            <a:ext cx="7772400" cy="4684713"/>
          </a:xfrm>
        </p:spPr>
        <p:txBody>
          <a:bodyPr/>
          <a:lstStyle/>
          <a:p>
            <a:pPr>
              <a:lnSpc>
                <a:spcPct val="90000"/>
              </a:lnSpc>
            </a:pPr>
            <a:endParaRPr lang="en-US" sz="2500" dirty="0"/>
          </a:p>
          <a:p>
            <a:pPr>
              <a:lnSpc>
                <a:spcPct val="90000"/>
              </a:lnSpc>
            </a:pPr>
            <a:r>
              <a:rPr lang="en-US" sz="2000" dirty="0" smtClean="0"/>
              <a:t>Sense-maker is the focus of the query rather than any particular system</a:t>
            </a:r>
          </a:p>
          <a:p>
            <a:pPr>
              <a:lnSpc>
                <a:spcPct val="90000"/>
              </a:lnSpc>
            </a:pPr>
            <a:endParaRPr lang="en-US" sz="2000" dirty="0" smtClean="0"/>
          </a:p>
          <a:p>
            <a:pPr>
              <a:lnSpc>
                <a:spcPct val="90000"/>
              </a:lnSpc>
            </a:pPr>
            <a:r>
              <a:rPr lang="en-US" sz="2000" dirty="0" smtClean="0"/>
              <a:t>Rather than ask </a:t>
            </a:r>
          </a:p>
          <a:p>
            <a:pPr>
              <a:lnSpc>
                <a:spcPct val="90000"/>
              </a:lnSpc>
              <a:buNone/>
            </a:pPr>
            <a:r>
              <a:rPr lang="en-US" sz="2000" dirty="0" smtClean="0"/>
              <a:t>	"What information can I get for you from </a:t>
            </a:r>
            <a:r>
              <a:rPr lang="en-US" sz="2000" i="1" dirty="0" smtClean="0"/>
              <a:t>our library</a:t>
            </a:r>
            <a:r>
              <a:rPr lang="en-US" sz="2000" dirty="0" smtClean="0"/>
              <a:t>?" </a:t>
            </a:r>
          </a:p>
          <a:p>
            <a:pPr>
              <a:lnSpc>
                <a:spcPct val="90000"/>
              </a:lnSpc>
              <a:buNone/>
            </a:pPr>
            <a:endParaRPr lang="en-US" sz="2000" dirty="0" smtClean="0"/>
          </a:p>
          <a:p>
            <a:pPr>
              <a:lnSpc>
                <a:spcPct val="90000"/>
              </a:lnSpc>
              <a:buNone/>
            </a:pPr>
            <a:r>
              <a:rPr lang="en-US" sz="2000" dirty="0" smtClean="0"/>
              <a:t>	a question might be </a:t>
            </a:r>
          </a:p>
          <a:p>
            <a:pPr>
              <a:lnSpc>
                <a:spcPct val="90000"/>
              </a:lnSpc>
              <a:buNone/>
            </a:pPr>
            <a:r>
              <a:rPr lang="en-US" sz="2000" dirty="0" smtClean="0"/>
              <a:t>	"What has brought </a:t>
            </a:r>
            <a:r>
              <a:rPr lang="en-US" sz="2000" i="1" dirty="0" smtClean="0"/>
              <a:t>you</a:t>
            </a:r>
            <a:r>
              <a:rPr lang="en-US" sz="2000" dirty="0" smtClean="0"/>
              <a:t> here?" </a:t>
            </a:r>
          </a:p>
          <a:p>
            <a:pPr>
              <a:lnSpc>
                <a:spcPct val="90000"/>
              </a:lnSpc>
              <a:buNone/>
            </a:pPr>
            <a:r>
              <a:rPr lang="en-US" sz="2000" dirty="0" smtClean="0"/>
              <a:t> </a:t>
            </a:r>
          </a:p>
          <a:p>
            <a:pPr>
              <a:lnSpc>
                <a:spcPct val="90000"/>
              </a:lnSpc>
              <a:buNone/>
            </a:pPr>
            <a:r>
              <a:rPr lang="en-US" sz="2000" dirty="0" smtClean="0"/>
              <a:t>	The first question predicates a solution that is supplied by the library system. </a:t>
            </a:r>
          </a:p>
          <a:p>
            <a:pPr>
              <a:lnSpc>
                <a:spcPct val="90000"/>
              </a:lnSpc>
              <a:buNone/>
            </a:pPr>
            <a:r>
              <a:rPr lang="en-US" sz="2000" dirty="0" smtClean="0"/>
              <a:t>	The second question focuses the information seeker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6090D18C-42A8-42B3-A7DD-031029563ED7}" type="slidenum">
              <a:rPr lang="en-US"/>
              <a:pPr/>
              <a:t>8</a:t>
            </a:fld>
            <a:endParaRPr lang="en-US" dirty="0"/>
          </a:p>
        </p:txBody>
      </p:sp>
      <p:sp>
        <p:nvSpPr>
          <p:cNvPr id="82946" name="Rectangle 2"/>
          <p:cNvSpPr>
            <a:spLocks noGrp="1" noChangeArrowheads="1"/>
          </p:cNvSpPr>
          <p:nvPr>
            <p:ph type="title"/>
          </p:nvPr>
        </p:nvSpPr>
        <p:spPr/>
        <p:txBody>
          <a:bodyPr/>
          <a:lstStyle/>
          <a:p>
            <a:r>
              <a:rPr lang="en-US" sz="2400" b="1" dirty="0" smtClean="0"/>
              <a:t>Sense-Making Methodology interview questions (continued</a:t>
            </a:r>
            <a:r>
              <a:rPr lang="en-US" sz="2400" b="1" dirty="0"/>
              <a:t>)</a:t>
            </a:r>
          </a:p>
        </p:txBody>
      </p:sp>
      <p:sp>
        <p:nvSpPr>
          <p:cNvPr id="82947" name="Rectangle 3"/>
          <p:cNvSpPr>
            <a:spLocks noGrp="1" noChangeArrowheads="1"/>
          </p:cNvSpPr>
          <p:nvPr>
            <p:ph type="body" idx="1"/>
          </p:nvPr>
        </p:nvSpPr>
        <p:spPr>
          <a:xfrm>
            <a:off x="1182688" y="1828800"/>
            <a:ext cx="7772400" cy="4572000"/>
          </a:xfrm>
        </p:spPr>
        <p:txBody>
          <a:bodyPr/>
          <a:lstStyle/>
          <a:p>
            <a:pPr>
              <a:lnSpc>
                <a:spcPct val="90000"/>
              </a:lnSpc>
            </a:pPr>
            <a:r>
              <a:rPr lang="en-US" sz="2000" dirty="0" smtClean="0"/>
              <a:t>Attempt to understand the information seeker's situation by asking about helps, hindrances, muddles, and feelings that the information seeker has experienced</a:t>
            </a:r>
          </a:p>
          <a:p>
            <a:pPr>
              <a:lnSpc>
                <a:spcPct val="90000"/>
              </a:lnSpc>
            </a:pPr>
            <a:endParaRPr lang="en-US" sz="2000" dirty="0" smtClean="0"/>
          </a:p>
          <a:p>
            <a:pPr>
              <a:lnSpc>
                <a:spcPct val="90000"/>
              </a:lnSpc>
            </a:pPr>
            <a:r>
              <a:rPr lang="en-US" sz="2000" dirty="0" smtClean="0"/>
              <a:t>Use of "verbing" as opposed to "nouning" to emphasize the notion of discontinuity and constant change. Focusing on verbs in Sense-Making reminds us that sense is constantly.</a:t>
            </a:r>
          </a:p>
          <a:p>
            <a:pPr>
              <a:lnSpc>
                <a:spcPct val="90000"/>
              </a:lnSpc>
            </a:pPr>
            <a:endParaRPr lang="en-US" sz="2000" dirty="0" smtClean="0"/>
          </a:p>
          <a:p>
            <a:pPr lvl="0">
              <a:lnSpc>
                <a:spcPct val="90000"/>
              </a:lnSpc>
            </a:pPr>
            <a:r>
              <a:rPr lang="en-US" sz="2000" dirty="0" smtClean="0"/>
              <a:t>Verbing example: What did you like doing the most in your LIS studies?   </a:t>
            </a:r>
            <a:r>
              <a:rPr lang="en-US" sz="2000" i="1" dirty="0" smtClean="0"/>
              <a:t>What do you think explains your liking?  </a:t>
            </a:r>
          </a:p>
          <a:p>
            <a:pPr>
              <a:lnSpc>
                <a:spcPct val="90000"/>
              </a:lnSpc>
            </a:pPr>
            <a:endParaRPr lang="en-US" sz="2000" dirty="0" smtClean="0"/>
          </a:p>
          <a:p>
            <a:pPr>
              <a:lnSpc>
                <a:spcPct val="90000"/>
              </a:lnSpc>
            </a:pPr>
            <a:endParaRPr lang="en-US" sz="20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Linda Z. Cooper</a:t>
            </a:r>
          </a:p>
        </p:txBody>
      </p:sp>
      <p:sp>
        <p:nvSpPr>
          <p:cNvPr id="6" name="Slide Number Placeholder 5"/>
          <p:cNvSpPr>
            <a:spLocks noGrp="1"/>
          </p:cNvSpPr>
          <p:nvPr>
            <p:ph type="sldNum" sz="quarter" idx="12"/>
          </p:nvPr>
        </p:nvSpPr>
        <p:spPr/>
        <p:txBody>
          <a:bodyPr/>
          <a:lstStyle/>
          <a:p>
            <a:fld id="{B3EC6DCE-6C27-4F59-B1F9-807DA096A2A3}" type="slidenum">
              <a:rPr lang="en-US"/>
              <a:pPr/>
              <a:t>9</a:t>
            </a:fld>
            <a:endParaRPr lang="en-US" dirty="0"/>
          </a:p>
        </p:txBody>
      </p:sp>
      <p:sp>
        <p:nvSpPr>
          <p:cNvPr id="87042" name="Rectangle 2"/>
          <p:cNvSpPr>
            <a:spLocks noGrp="1" noChangeArrowheads="1"/>
          </p:cNvSpPr>
          <p:nvPr>
            <p:ph type="title"/>
          </p:nvPr>
        </p:nvSpPr>
        <p:spPr/>
        <p:txBody>
          <a:bodyPr/>
          <a:lstStyle/>
          <a:p>
            <a:r>
              <a:rPr lang="en-US" sz="2400" b="1" dirty="0" smtClean="0"/>
              <a:t>Rationale – Why eportfolio + Sense-Making Methodology?</a:t>
            </a:r>
            <a:endParaRPr lang="en-US" sz="2400" b="1" dirty="0"/>
          </a:p>
        </p:txBody>
      </p:sp>
      <p:sp>
        <p:nvSpPr>
          <p:cNvPr id="87043" name="Rectangle 3"/>
          <p:cNvSpPr>
            <a:spLocks noGrp="1" noChangeArrowheads="1"/>
          </p:cNvSpPr>
          <p:nvPr>
            <p:ph type="body" idx="1"/>
          </p:nvPr>
        </p:nvSpPr>
        <p:spPr>
          <a:xfrm>
            <a:off x="1370013" y="1676400"/>
            <a:ext cx="7313612" cy="4724400"/>
          </a:xfrm>
        </p:spPr>
        <p:txBody>
          <a:bodyPr/>
          <a:lstStyle/>
          <a:p>
            <a:pPr>
              <a:lnSpc>
                <a:spcPct val="80000"/>
              </a:lnSpc>
            </a:pPr>
            <a:r>
              <a:rPr lang="en-US" sz="2000" dirty="0" smtClean="0"/>
              <a:t>SMM and learning via eportfolios both embrace constructivist ideals, value reflection and self-guided direction.</a:t>
            </a:r>
          </a:p>
          <a:p>
            <a:pPr>
              <a:lnSpc>
                <a:spcPct val="80000"/>
              </a:lnSpc>
            </a:pPr>
            <a:endParaRPr lang="en-US" sz="2000" dirty="0" smtClean="0"/>
          </a:p>
          <a:p>
            <a:pPr>
              <a:lnSpc>
                <a:spcPct val="80000"/>
              </a:lnSpc>
            </a:pPr>
            <a:r>
              <a:rPr lang="en-US" sz="2000" dirty="0" smtClean="0"/>
              <a:t>SMM is a means to study the constructing that people do to make sense of their experiences. Eportfolio construction (constructing) is a means to gather and arrange experiences/information to organize it and make sense of it.</a:t>
            </a:r>
          </a:p>
          <a:p>
            <a:pPr>
              <a:lnSpc>
                <a:spcPct val="80000"/>
              </a:lnSpc>
            </a:pPr>
            <a:endParaRPr lang="en-US" sz="2000" dirty="0" smtClean="0"/>
          </a:p>
          <a:p>
            <a:pPr>
              <a:lnSpc>
                <a:spcPct val="80000"/>
              </a:lnSpc>
            </a:pPr>
            <a:r>
              <a:rPr lang="en-US" sz="2000" dirty="0" smtClean="0"/>
              <a:t>SMM focuses on behavior changes over time. Eportfolio building is a constructive process that takes place over time. Pairing SMM with the eportfolio reflection may be a means to help connect the discontinuity regarding direction of study to a point where sense is made and a gap can be bridged/a direction is clarified.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3702</TotalTime>
  <Words>1862</Words>
  <Application>Microsoft Office PowerPoint</Application>
  <PresentationFormat>On-screen Show (4:3)</PresentationFormat>
  <Paragraphs>225</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Eclipse</vt:lpstr>
      <vt:lpstr>Proposal for a qualitative study of LIS students' self-assessment of growth and direction using Dervin's Sense-Making Methodology applied to intrapersonal examination of their ongoing eportfolio development    Linda Z. Cooper  Graduate School of Library and Information Studies  Queens College, CUNY</vt:lpstr>
      <vt:lpstr>Why did I want to do this study?</vt:lpstr>
      <vt:lpstr>Potential benefits of this study</vt:lpstr>
      <vt:lpstr>Eportfolios</vt:lpstr>
      <vt:lpstr>Eportfolios – more good things</vt:lpstr>
      <vt:lpstr>Dervin’s Sense-Making Methodology (SMM)</vt:lpstr>
      <vt:lpstr>How to bridge the gap?  Sense-Making Methodology interview questions</vt:lpstr>
      <vt:lpstr>Sense-Making Methodology interview questions (continued)</vt:lpstr>
      <vt:lpstr>Rationale – Why eportfolio + Sense-Making Methodology?</vt:lpstr>
      <vt:lpstr>Methodology - Background</vt:lpstr>
      <vt:lpstr>Methodology - Participants</vt:lpstr>
      <vt:lpstr>Call for participants</vt:lpstr>
      <vt:lpstr>Prompt</vt:lpstr>
      <vt:lpstr>Interview situation</vt:lpstr>
      <vt:lpstr>The self-interview questions</vt:lpstr>
      <vt:lpstr>Self-interview questions</vt:lpstr>
      <vt:lpstr>Self-interview questions</vt:lpstr>
      <vt:lpstr>Self-interview questions</vt:lpstr>
      <vt:lpstr>Self-interview questions</vt:lpstr>
      <vt:lpstr>Self-interview questions</vt:lpstr>
      <vt:lpstr>Planned analysis</vt:lpstr>
      <vt:lpstr>Follow-up</vt:lpstr>
      <vt:lpstr>Hopes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socialization  of information behavior:   A study of the move from   personal typification   towards intersubjectivity  in children’s understanding  of library information</dc:title>
  <dc:creator>Linda Cooper</dc:creator>
  <cp:lastModifiedBy>Linda</cp:lastModifiedBy>
  <cp:revision>239</cp:revision>
  <dcterms:created xsi:type="dcterms:W3CDTF">2002-03-11T15:12:21Z</dcterms:created>
  <dcterms:modified xsi:type="dcterms:W3CDTF">2014-06-24T11:12:48Z</dcterms:modified>
</cp:coreProperties>
</file>