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4">
  <p:sldMasterIdLst>
    <p:sldMasterId id="2147483648" r:id="rId1"/>
  </p:sldMasterIdLst>
  <p:notesMasterIdLst>
    <p:notesMasterId r:id="rId115"/>
  </p:notesMasterIdLst>
  <p:handoutMasterIdLst>
    <p:handoutMasterId r:id="rId116"/>
  </p:handoutMasterIdLst>
  <p:sldIdLst>
    <p:sldId id="256" r:id="rId2"/>
    <p:sldId id="261" r:id="rId3"/>
    <p:sldId id="478" r:id="rId4"/>
    <p:sldId id="298" r:id="rId5"/>
    <p:sldId id="334" r:id="rId6"/>
    <p:sldId id="279" r:id="rId7"/>
    <p:sldId id="336" r:id="rId8"/>
    <p:sldId id="337" r:id="rId9"/>
    <p:sldId id="338" r:id="rId10"/>
    <p:sldId id="483" r:id="rId11"/>
    <p:sldId id="491" r:id="rId12"/>
    <p:sldId id="282" r:id="rId13"/>
    <p:sldId id="335" r:id="rId14"/>
    <p:sldId id="344" r:id="rId15"/>
    <p:sldId id="341" r:id="rId16"/>
    <p:sldId id="468" r:id="rId17"/>
    <p:sldId id="346" r:id="rId18"/>
    <p:sldId id="345" r:id="rId19"/>
    <p:sldId id="280" r:id="rId20"/>
    <p:sldId id="470" r:id="rId21"/>
    <p:sldId id="479" r:id="rId22"/>
    <p:sldId id="349" r:id="rId23"/>
    <p:sldId id="450" r:id="rId24"/>
    <p:sldId id="451" r:id="rId25"/>
    <p:sldId id="480" r:id="rId26"/>
    <p:sldId id="481" r:id="rId27"/>
    <p:sldId id="452" r:id="rId28"/>
    <p:sldId id="482" r:id="rId29"/>
    <p:sldId id="484" r:id="rId30"/>
    <p:sldId id="485" r:id="rId31"/>
    <p:sldId id="453" r:id="rId32"/>
    <p:sldId id="454" r:id="rId33"/>
    <p:sldId id="455" r:id="rId34"/>
    <p:sldId id="456" r:id="rId35"/>
    <p:sldId id="458" r:id="rId36"/>
    <p:sldId id="459" r:id="rId37"/>
    <p:sldId id="494" r:id="rId38"/>
    <p:sldId id="457" r:id="rId39"/>
    <p:sldId id="460" r:id="rId40"/>
    <p:sldId id="487" r:id="rId41"/>
    <p:sldId id="461" r:id="rId42"/>
    <p:sldId id="486" r:id="rId43"/>
    <p:sldId id="462" r:id="rId44"/>
    <p:sldId id="463" r:id="rId45"/>
    <p:sldId id="488" r:id="rId46"/>
    <p:sldId id="464" r:id="rId47"/>
    <p:sldId id="489" r:id="rId48"/>
    <p:sldId id="465" r:id="rId49"/>
    <p:sldId id="490" r:id="rId50"/>
    <p:sldId id="466" r:id="rId51"/>
    <p:sldId id="492" r:id="rId52"/>
    <p:sldId id="423" r:id="rId53"/>
    <p:sldId id="505" r:id="rId54"/>
    <p:sldId id="467" r:id="rId55"/>
    <p:sldId id="475" r:id="rId56"/>
    <p:sldId id="493" r:id="rId57"/>
    <p:sldId id="353" r:id="rId58"/>
    <p:sldId id="333" r:id="rId59"/>
    <p:sldId id="367" r:id="rId60"/>
    <p:sldId id="364" r:id="rId61"/>
    <p:sldId id="363" r:id="rId62"/>
    <p:sldId id="365" r:id="rId63"/>
    <p:sldId id="369" r:id="rId64"/>
    <p:sldId id="370" r:id="rId65"/>
    <p:sldId id="400" r:id="rId66"/>
    <p:sldId id="415" r:id="rId67"/>
    <p:sldId id="414" r:id="rId68"/>
    <p:sldId id="412" r:id="rId69"/>
    <p:sldId id="404" r:id="rId70"/>
    <p:sldId id="413" r:id="rId71"/>
    <p:sldId id="410" r:id="rId72"/>
    <p:sldId id="411" r:id="rId73"/>
    <p:sldId id="402" r:id="rId74"/>
    <p:sldId id="417" r:id="rId75"/>
    <p:sldId id="416" r:id="rId76"/>
    <p:sldId id="366" r:id="rId77"/>
    <p:sldId id="285" r:id="rId78"/>
    <p:sldId id="358" r:id="rId79"/>
    <p:sldId id="359" r:id="rId80"/>
    <p:sldId id="360" r:id="rId81"/>
    <p:sldId id="361" r:id="rId82"/>
    <p:sldId id="354" r:id="rId83"/>
    <p:sldId id="355" r:id="rId84"/>
    <p:sldId id="356" r:id="rId85"/>
    <p:sldId id="275" r:id="rId86"/>
    <p:sldId id="276" r:id="rId87"/>
    <p:sldId id="381" r:id="rId88"/>
    <p:sldId id="384" r:id="rId89"/>
    <p:sldId id="383" r:id="rId90"/>
    <p:sldId id="292" r:id="rId91"/>
    <p:sldId id="441" r:id="rId92"/>
    <p:sldId id="506" r:id="rId93"/>
    <p:sldId id="469" r:id="rId94"/>
    <p:sldId id="477" r:id="rId95"/>
    <p:sldId id="442" r:id="rId96"/>
    <p:sldId id="443" r:id="rId97"/>
    <p:sldId id="444" r:id="rId98"/>
    <p:sldId id="445" r:id="rId99"/>
    <p:sldId id="446" r:id="rId100"/>
    <p:sldId id="447" r:id="rId101"/>
    <p:sldId id="448" r:id="rId102"/>
    <p:sldId id="449" r:id="rId103"/>
    <p:sldId id="495" r:id="rId104"/>
    <p:sldId id="496" r:id="rId105"/>
    <p:sldId id="497" r:id="rId106"/>
    <p:sldId id="498" r:id="rId107"/>
    <p:sldId id="499" r:id="rId108"/>
    <p:sldId id="500" r:id="rId109"/>
    <p:sldId id="503" r:id="rId110"/>
    <p:sldId id="501" r:id="rId111"/>
    <p:sldId id="502" r:id="rId112"/>
    <p:sldId id="305" r:id="rId113"/>
    <p:sldId id="277" r:id="rId114"/>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nja" initials="tm"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339933"/>
    <a:srgbClr val="EAEAEA"/>
    <a:srgbClr val="C0C0C0"/>
    <a:srgbClr val="A6A6A6"/>
    <a:srgbClr val="AFEAFF"/>
    <a:srgbClr val="0082B0"/>
    <a:srgbClr val="F8F8F8"/>
    <a:srgbClr val="9DB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Srednji slog 3 – poudarek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Svetel slog 2 – poudarek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Srednji slo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Srednji slog 3 – poudarek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Svetel slog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Srednji slog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25" autoAdjust="0"/>
    <p:restoredTop sz="91652" autoAdjust="0"/>
  </p:normalViewPr>
  <p:slideViewPr>
    <p:cSldViewPr>
      <p:cViewPr varScale="1">
        <p:scale>
          <a:sx n="83" d="100"/>
          <a:sy n="83" d="100"/>
        </p:scale>
        <p:origin x="60" y="114"/>
      </p:cViewPr>
      <p:guideLst>
        <p:guide orient="horz" pos="2160"/>
        <p:guide pos="2880"/>
      </p:guideLst>
    </p:cSldViewPr>
  </p:slideViewPr>
  <p:outlineViewPr>
    <p:cViewPr>
      <p:scale>
        <a:sx n="33" d="100"/>
        <a:sy n="33" d="100"/>
      </p:scale>
      <p:origin x="0" y="61608"/>
    </p:cViewPr>
  </p:outlineViewPr>
  <p:notesTextViewPr>
    <p:cViewPr>
      <p:scale>
        <a:sx n="1" d="1"/>
        <a:sy n="1" d="1"/>
      </p:scale>
      <p:origin x="0" y="0"/>
    </p:cViewPr>
  </p:notesTextViewPr>
  <p:notesViewPr>
    <p:cSldViewPr>
      <p:cViewPr varScale="1">
        <p:scale>
          <a:sx n="56" d="100"/>
          <a:sy n="56" d="100"/>
        </p:scale>
        <p:origin x="-287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B33D2D-7A12-4028-8A56-9934F216614D}" type="datetimeFigureOut">
              <a:rPr lang="en-GB" smtClean="0"/>
              <a:t>24/06/2014</a:t>
            </a:fld>
            <a:endParaRPr lang="en-GB"/>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D7717B-24E8-4991-8D45-559DC3F74F35}" type="slidenum">
              <a:rPr lang="en-GB" smtClean="0"/>
              <a:t>‹#›</a:t>
            </a:fld>
            <a:endParaRPr lang="en-GB"/>
          </a:p>
        </p:txBody>
      </p:sp>
    </p:spTree>
    <p:extLst>
      <p:ext uri="{BB962C8B-B14F-4D97-AF65-F5344CB8AC3E}">
        <p14:creationId xmlns:p14="http://schemas.microsoft.com/office/powerpoint/2010/main" val="2331099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87FEE1-8C6B-4402-A0DD-156F7854A186}" type="datetimeFigureOut">
              <a:rPr lang="en-GB" smtClean="0"/>
              <a:t>24/06/2014</a:t>
            </a:fld>
            <a:endParaRPr lang="en-GB"/>
          </a:p>
        </p:txBody>
      </p:sp>
      <p:sp>
        <p:nvSpPr>
          <p:cNvPr id="4" name="Ograda stranske slik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AB671C-CFDE-4999-96B2-5190CEF594F7}" type="slidenum">
              <a:rPr lang="en-GB" smtClean="0"/>
              <a:t>‹#›</a:t>
            </a:fld>
            <a:endParaRPr lang="en-GB"/>
          </a:p>
        </p:txBody>
      </p:sp>
    </p:spTree>
    <p:extLst>
      <p:ext uri="{BB962C8B-B14F-4D97-AF65-F5344CB8AC3E}">
        <p14:creationId xmlns:p14="http://schemas.microsoft.com/office/powerpoint/2010/main" val="1712223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en-GB" dirty="0"/>
          </a:p>
        </p:txBody>
      </p:sp>
      <p:sp>
        <p:nvSpPr>
          <p:cNvPr id="4" name="Ograda številke diapozitiva 3"/>
          <p:cNvSpPr>
            <a:spLocks noGrp="1"/>
          </p:cNvSpPr>
          <p:nvPr>
            <p:ph type="sldNum" sz="quarter" idx="10"/>
          </p:nvPr>
        </p:nvSpPr>
        <p:spPr/>
        <p:txBody>
          <a:bodyPr/>
          <a:lstStyle/>
          <a:p>
            <a:fld id="{D2AB671C-CFDE-4999-96B2-5190CEF594F7}" type="slidenum">
              <a:rPr lang="en-GB" smtClean="0"/>
              <a:t>1</a:t>
            </a:fld>
            <a:endParaRPr lang="en-GB"/>
          </a:p>
        </p:txBody>
      </p:sp>
    </p:spTree>
    <p:extLst>
      <p:ext uri="{BB962C8B-B14F-4D97-AF65-F5344CB8AC3E}">
        <p14:creationId xmlns:p14="http://schemas.microsoft.com/office/powerpoint/2010/main" val="2017528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9EAD19-BE8E-42C1-B639-D045CF697934}" type="slidenum">
              <a:rPr lang="sl-SI"/>
              <a:pPr/>
              <a:t>11</a:t>
            </a:fld>
            <a:endParaRPr lang="sl-SI"/>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sl-SI"/>
          </a:p>
        </p:txBody>
      </p:sp>
    </p:spTree>
    <p:extLst>
      <p:ext uri="{BB962C8B-B14F-4D97-AF65-F5344CB8AC3E}">
        <p14:creationId xmlns:p14="http://schemas.microsoft.com/office/powerpoint/2010/main" val="74610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dirty="0" smtClean="0"/>
              <a:t>http://www.youtube.com/watch?v=5uIXpF8MyIk </a:t>
            </a:r>
          </a:p>
          <a:p>
            <a:endParaRPr lang="en-GB" dirty="0"/>
          </a:p>
        </p:txBody>
      </p:sp>
      <p:sp>
        <p:nvSpPr>
          <p:cNvPr id="4" name="Ograda številke diapozitiva 3"/>
          <p:cNvSpPr>
            <a:spLocks noGrp="1"/>
          </p:cNvSpPr>
          <p:nvPr>
            <p:ph type="sldNum" sz="quarter" idx="10"/>
          </p:nvPr>
        </p:nvSpPr>
        <p:spPr/>
        <p:txBody>
          <a:bodyPr/>
          <a:lstStyle/>
          <a:p>
            <a:fld id="{D2AB671C-CFDE-4999-96B2-5190CEF594F7}" type="slidenum">
              <a:rPr lang="en-GB" smtClean="0"/>
              <a:t>35</a:t>
            </a:fld>
            <a:endParaRPr lang="en-GB"/>
          </a:p>
        </p:txBody>
      </p:sp>
    </p:spTree>
    <p:extLst>
      <p:ext uri="{BB962C8B-B14F-4D97-AF65-F5344CB8AC3E}">
        <p14:creationId xmlns:p14="http://schemas.microsoft.com/office/powerpoint/2010/main" val="87243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en-GB" dirty="0"/>
          </a:p>
        </p:txBody>
      </p:sp>
      <p:sp>
        <p:nvSpPr>
          <p:cNvPr id="4" name="Ograda številke diapozitiva 3"/>
          <p:cNvSpPr>
            <a:spLocks noGrp="1"/>
          </p:cNvSpPr>
          <p:nvPr>
            <p:ph type="sldNum" sz="quarter" idx="10"/>
          </p:nvPr>
        </p:nvSpPr>
        <p:spPr/>
        <p:txBody>
          <a:bodyPr/>
          <a:lstStyle/>
          <a:p>
            <a:fld id="{D2AB671C-CFDE-4999-96B2-5190CEF594F7}" type="slidenum">
              <a:rPr lang="en-GB" smtClean="0"/>
              <a:t>39</a:t>
            </a:fld>
            <a:endParaRPr lang="en-GB"/>
          </a:p>
        </p:txBody>
      </p:sp>
    </p:spTree>
    <p:extLst>
      <p:ext uri="{BB962C8B-B14F-4D97-AF65-F5344CB8AC3E}">
        <p14:creationId xmlns:p14="http://schemas.microsoft.com/office/powerpoint/2010/main" val="406676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99FAA-D06C-4A21-A69E-F883B4289D3C}" type="slidenum">
              <a:rPr lang="sl-SI"/>
              <a:pPr/>
              <a:t>64</a:t>
            </a:fld>
            <a:endParaRPr lang="sl-SI"/>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sl-SI"/>
              <a:t>http://www.youtube.com/watch?v=5uIXpF8MyIk </a:t>
            </a:r>
          </a:p>
        </p:txBody>
      </p:sp>
    </p:spTree>
    <p:extLst>
      <p:ext uri="{BB962C8B-B14F-4D97-AF65-F5344CB8AC3E}">
        <p14:creationId xmlns:p14="http://schemas.microsoft.com/office/powerpoint/2010/main" val="191682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en-GB" dirty="0" smtClean="0"/>
              <a:t>http://mbostock.github.io/d3/talk/20111018/tree.html</a:t>
            </a:r>
            <a:endParaRPr lang="en-GB" dirty="0"/>
          </a:p>
        </p:txBody>
      </p:sp>
      <p:sp>
        <p:nvSpPr>
          <p:cNvPr id="4" name="Ograda številke diapozitiva 3"/>
          <p:cNvSpPr>
            <a:spLocks noGrp="1"/>
          </p:cNvSpPr>
          <p:nvPr>
            <p:ph type="sldNum" sz="quarter" idx="10"/>
          </p:nvPr>
        </p:nvSpPr>
        <p:spPr/>
        <p:txBody>
          <a:bodyPr/>
          <a:lstStyle/>
          <a:p>
            <a:fld id="{D2AB671C-CFDE-4999-96B2-5190CEF594F7}" type="slidenum">
              <a:rPr lang="en-GB" smtClean="0"/>
              <a:t>67</a:t>
            </a:fld>
            <a:endParaRPr lang="en-GB"/>
          </a:p>
        </p:txBody>
      </p:sp>
    </p:spTree>
    <p:extLst>
      <p:ext uri="{BB962C8B-B14F-4D97-AF65-F5344CB8AC3E}">
        <p14:creationId xmlns:p14="http://schemas.microsoft.com/office/powerpoint/2010/main" val="239699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endParaRPr lang="en-GB" dirty="0"/>
          </a:p>
        </p:txBody>
      </p:sp>
      <p:sp>
        <p:nvSpPr>
          <p:cNvPr id="4" name="Ograda številke diapozitiva 3"/>
          <p:cNvSpPr>
            <a:spLocks noGrp="1"/>
          </p:cNvSpPr>
          <p:nvPr>
            <p:ph type="sldNum" sz="quarter" idx="10"/>
          </p:nvPr>
        </p:nvSpPr>
        <p:spPr/>
        <p:txBody>
          <a:bodyPr/>
          <a:lstStyle/>
          <a:p>
            <a:fld id="{D2AB671C-CFDE-4999-96B2-5190CEF594F7}" type="slidenum">
              <a:rPr lang="en-GB" smtClean="0"/>
              <a:t>82</a:t>
            </a:fld>
            <a:endParaRPr lang="en-GB"/>
          </a:p>
        </p:txBody>
      </p:sp>
    </p:spTree>
    <p:extLst>
      <p:ext uri="{BB962C8B-B14F-4D97-AF65-F5344CB8AC3E}">
        <p14:creationId xmlns:p14="http://schemas.microsoft.com/office/powerpoint/2010/main" val="271984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sl-SI" dirty="0" err="1" smtClean="0"/>
              <a:t>Bring</a:t>
            </a:r>
            <a:r>
              <a:rPr lang="sl-SI" dirty="0" smtClean="0"/>
              <a:t> </a:t>
            </a:r>
            <a:r>
              <a:rPr lang="sl-SI" dirty="0" err="1" smtClean="0"/>
              <a:t>together</a:t>
            </a:r>
            <a:r>
              <a:rPr lang="sl-SI" dirty="0" smtClean="0"/>
              <a:t> </a:t>
            </a:r>
            <a:r>
              <a:rPr lang="sl-SI" dirty="0" err="1" smtClean="0"/>
              <a:t>different</a:t>
            </a:r>
            <a:r>
              <a:rPr lang="sl-SI" baseline="0" dirty="0" smtClean="0"/>
              <a:t> </a:t>
            </a:r>
            <a:r>
              <a:rPr lang="sl-SI" baseline="0" dirty="0" err="1" smtClean="0"/>
              <a:t>versions</a:t>
            </a:r>
            <a:r>
              <a:rPr lang="sl-SI" baseline="0" dirty="0" smtClean="0"/>
              <a:t> </a:t>
            </a:r>
            <a:r>
              <a:rPr lang="sl-SI" baseline="0" dirty="0" err="1" smtClean="0"/>
              <a:t>and</a:t>
            </a:r>
            <a:r>
              <a:rPr lang="sl-SI" baseline="0" dirty="0" smtClean="0"/>
              <a:t> </a:t>
            </a:r>
            <a:r>
              <a:rPr lang="sl-SI" baseline="0" dirty="0" err="1" smtClean="0"/>
              <a:t>editions</a:t>
            </a:r>
            <a:r>
              <a:rPr lang="sl-SI" baseline="0" dirty="0" smtClean="0"/>
              <a:t> </a:t>
            </a:r>
            <a:r>
              <a:rPr lang="sl-SI" baseline="0" dirty="0" err="1" smtClean="0"/>
              <a:t>of</a:t>
            </a:r>
            <a:r>
              <a:rPr lang="sl-SI" baseline="0" dirty="0" smtClean="0"/>
              <a:t> a </a:t>
            </a:r>
            <a:r>
              <a:rPr lang="sl-SI" baseline="0" dirty="0" err="1" smtClean="0"/>
              <a:t>work</a:t>
            </a:r>
            <a:endParaRPr lang="sl-SI" baseline="0" dirty="0" smtClean="0"/>
          </a:p>
          <a:p>
            <a:r>
              <a:rPr lang="sl-SI" baseline="0" dirty="0" err="1" smtClean="0"/>
              <a:t>Create</a:t>
            </a:r>
            <a:r>
              <a:rPr lang="sl-SI" baseline="0" dirty="0" smtClean="0"/>
              <a:t> </a:t>
            </a:r>
            <a:r>
              <a:rPr lang="sl-SI" baseline="0" dirty="0" err="1" smtClean="0"/>
              <a:t>relationships</a:t>
            </a:r>
            <a:r>
              <a:rPr lang="sl-SI" baseline="0" dirty="0" smtClean="0"/>
              <a:t> </a:t>
            </a:r>
            <a:r>
              <a:rPr lang="sl-SI" baseline="0" dirty="0" err="1" smtClean="0"/>
              <a:t>within</a:t>
            </a:r>
            <a:r>
              <a:rPr lang="sl-SI" baseline="0" dirty="0" smtClean="0"/>
              <a:t> a </a:t>
            </a:r>
            <a:r>
              <a:rPr lang="sl-SI" baseline="0" dirty="0" err="1" smtClean="0"/>
              <a:t>broader</a:t>
            </a:r>
            <a:r>
              <a:rPr lang="sl-SI" baseline="0" dirty="0" smtClean="0"/>
              <a:t> </a:t>
            </a:r>
            <a:r>
              <a:rPr lang="sl-SI" baseline="0" dirty="0" err="1" smtClean="0"/>
              <a:t>concept</a:t>
            </a:r>
            <a:r>
              <a:rPr lang="sl-SI" baseline="0" dirty="0" smtClean="0"/>
              <a:t> </a:t>
            </a:r>
            <a:r>
              <a:rPr lang="sl-SI" baseline="0" dirty="0" err="1" smtClean="0"/>
              <a:t>of</a:t>
            </a:r>
            <a:r>
              <a:rPr lang="sl-SI" baseline="0" dirty="0" smtClean="0"/>
              <a:t> a </a:t>
            </a:r>
            <a:r>
              <a:rPr lang="sl-SI" baseline="0" dirty="0" err="1" smtClean="0"/>
              <a:t>work</a:t>
            </a:r>
            <a:r>
              <a:rPr lang="sl-SI" baseline="0" dirty="0" smtClean="0"/>
              <a:t> </a:t>
            </a:r>
            <a:r>
              <a:rPr lang="sl-SI" baseline="0" dirty="0" err="1" smtClean="0"/>
              <a:t>family</a:t>
            </a:r>
            <a:endParaRPr lang="sl-SI" baseline="0" dirty="0" smtClean="0"/>
          </a:p>
          <a:p>
            <a:r>
              <a:rPr lang="sl-SI" baseline="0" dirty="0" err="1" smtClean="0"/>
              <a:t>Provide</a:t>
            </a:r>
            <a:r>
              <a:rPr lang="sl-SI" baseline="0" dirty="0" smtClean="0"/>
              <a:t> </a:t>
            </a:r>
            <a:r>
              <a:rPr lang="sl-SI" baseline="0" dirty="0" err="1" smtClean="0"/>
              <a:t>the</a:t>
            </a:r>
            <a:r>
              <a:rPr lang="sl-SI" baseline="0" dirty="0" smtClean="0"/>
              <a:t> </a:t>
            </a:r>
            <a:r>
              <a:rPr lang="sl-SI" baseline="0" dirty="0" err="1" smtClean="0"/>
              <a:t>needed</a:t>
            </a:r>
            <a:r>
              <a:rPr lang="sl-SI" baseline="0" dirty="0" smtClean="0"/>
              <a:t> </a:t>
            </a:r>
            <a:r>
              <a:rPr lang="sl-SI" baseline="0" dirty="0" err="1" smtClean="0"/>
              <a:t>information</a:t>
            </a:r>
            <a:r>
              <a:rPr lang="sl-SI" baseline="0" dirty="0" smtClean="0"/>
              <a:t> </a:t>
            </a:r>
            <a:r>
              <a:rPr lang="sl-SI" baseline="0" dirty="0" err="1" smtClean="0"/>
              <a:t>and</a:t>
            </a:r>
            <a:r>
              <a:rPr lang="sl-SI" baseline="0" dirty="0" smtClean="0"/>
              <a:t> </a:t>
            </a:r>
            <a:r>
              <a:rPr lang="sl-SI" baseline="0" dirty="0" err="1" smtClean="0"/>
              <a:t>navigational</a:t>
            </a:r>
            <a:r>
              <a:rPr lang="sl-SI" baseline="0" dirty="0" smtClean="0"/>
              <a:t> </a:t>
            </a:r>
            <a:r>
              <a:rPr lang="sl-SI" baseline="0" dirty="0" err="1" smtClean="0"/>
              <a:t>structure</a:t>
            </a:r>
            <a:r>
              <a:rPr lang="sl-SI" baseline="0" dirty="0" smtClean="0"/>
              <a:t> </a:t>
            </a:r>
            <a:r>
              <a:rPr lang="sl-SI" baseline="0" dirty="0" err="1" smtClean="0"/>
              <a:t>that</a:t>
            </a:r>
            <a:r>
              <a:rPr lang="sl-SI" baseline="0" dirty="0" smtClean="0"/>
              <a:t> </a:t>
            </a:r>
            <a:r>
              <a:rPr lang="sl-SI" baseline="0" dirty="0" err="1" smtClean="0"/>
              <a:t>would</a:t>
            </a:r>
            <a:r>
              <a:rPr lang="sl-SI" baseline="0" dirty="0" smtClean="0"/>
              <a:t> </a:t>
            </a:r>
            <a:r>
              <a:rPr lang="sl-SI" baseline="0" dirty="0" err="1" smtClean="0"/>
              <a:t>give</a:t>
            </a:r>
            <a:r>
              <a:rPr lang="sl-SI" baseline="0" dirty="0" smtClean="0"/>
              <a:t> </a:t>
            </a:r>
            <a:r>
              <a:rPr lang="sl-SI" baseline="0" dirty="0" err="1" smtClean="0"/>
              <a:t>and</a:t>
            </a:r>
            <a:r>
              <a:rPr lang="sl-SI" baseline="0" dirty="0" smtClean="0"/>
              <a:t> </a:t>
            </a:r>
            <a:r>
              <a:rPr lang="sl-SI" baseline="0" dirty="0" err="1" smtClean="0"/>
              <a:t>overview</a:t>
            </a:r>
            <a:r>
              <a:rPr lang="sl-SI" baseline="0" dirty="0" smtClean="0"/>
              <a:t> </a:t>
            </a:r>
            <a:r>
              <a:rPr lang="sl-SI" baseline="0" dirty="0" err="1" smtClean="0"/>
              <a:t>and</a:t>
            </a:r>
            <a:r>
              <a:rPr lang="sl-SI" baseline="0" dirty="0" smtClean="0"/>
              <a:t> </a:t>
            </a:r>
            <a:r>
              <a:rPr lang="sl-SI" baseline="0" dirty="0" err="1" smtClean="0"/>
              <a:t>support</a:t>
            </a:r>
            <a:r>
              <a:rPr lang="sl-SI" baseline="0" dirty="0" smtClean="0"/>
              <a:t> </a:t>
            </a:r>
            <a:r>
              <a:rPr lang="sl-SI" baseline="0" dirty="0" err="1" smtClean="0"/>
              <a:t>explore</a:t>
            </a:r>
            <a:r>
              <a:rPr lang="sl-SI" baseline="0" dirty="0" smtClean="0"/>
              <a:t>, </a:t>
            </a:r>
            <a:r>
              <a:rPr lang="sl-SI" baseline="0" dirty="0" err="1" smtClean="0"/>
              <a:t>find</a:t>
            </a:r>
            <a:r>
              <a:rPr lang="sl-SI" baseline="0" dirty="0" smtClean="0"/>
              <a:t>, </a:t>
            </a:r>
            <a:r>
              <a:rPr lang="sl-SI" baseline="0" dirty="0" err="1" smtClean="0"/>
              <a:t>identify</a:t>
            </a:r>
            <a:r>
              <a:rPr lang="sl-SI" baseline="0" dirty="0" smtClean="0"/>
              <a:t> </a:t>
            </a:r>
            <a:r>
              <a:rPr lang="sl-SI" baseline="0" dirty="0" err="1" smtClean="0"/>
              <a:t>and</a:t>
            </a:r>
            <a:r>
              <a:rPr lang="sl-SI" baseline="0" dirty="0" smtClean="0"/>
              <a:t> </a:t>
            </a:r>
            <a:r>
              <a:rPr lang="sl-SI" baseline="0" dirty="0" err="1" smtClean="0"/>
              <a:t>select</a:t>
            </a:r>
            <a:r>
              <a:rPr lang="sl-SI" baseline="0" dirty="0" smtClean="0"/>
              <a:t> </a:t>
            </a:r>
            <a:r>
              <a:rPr lang="sl-SI" baseline="0" dirty="0" err="1" smtClean="0"/>
              <a:t>user</a:t>
            </a:r>
            <a:r>
              <a:rPr lang="sl-SI" baseline="0" dirty="0" smtClean="0"/>
              <a:t> </a:t>
            </a:r>
            <a:r>
              <a:rPr lang="sl-SI" baseline="0" dirty="0" err="1" smtClean="0"/>
              <a:t>tasks</a:t>
            </a:r>
            <a:endParaRPr lang="en-GB" dirty="0"/>
          </a:p>
        </p:txBody>
      </p:sp>
      <p:sp>
        <p:nvSpPr>
          <p:cNvPr id="4" name="Ograda številke diapozitiva 3"/>
          <p:cNvSpPr>
            <a:spLocks noGrp="1"/>
          </p:cNvSpPr>
          <p:nvPr>
            <p:ph type="sldNum" sz="quarter" idx="10"/>
          </p:nvPr>
        </p:nvSpPr>
        <p:spPr/>
        <p:txBody>
          <a:bodyPr/>
          <a:lstStyle/>
          <a:p>
            <a:fld id="{B7156123-F80F-4DC0-BADF-A622FD77111D}" type="slidenum">
              <a:rPr lang="en-GB" smtClean="0"/>
              <a:t>108</a:t>
            </a:fld>
            <a:endParaRPr lang="en-GB"/>
          </a:p>
        </p:txBody>
      </p:sp>
    </p:spTree>
    <p:extLst>
      <p:ext uri="{BB962C8B-B14F-4D97-AF65-F5344CB8AC3E}">
        <p14:creationId xmlns:p14="http://schemas.microsoft.com/office/powerpoint/2010/main" val="2467817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pic>
        <p:nvPicPr>
          <p:cNvPr id="7" name="Slika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8479" y="1052736"/>
            <a:ext cx="2661313" cy="2058325"/>
          </a:xfrm>
          <a:prstGeom prst="rect">
            <a:avLst/>
          </a:prstGeom>
        </p:spPr>
      </p:pic>
      <p:sp>
        <p:nvSpPr>
          <p:cNvPr id="2" name="Naslov 1"/>
          <p:cNvSpPr>
            <a:spLocks noGrp="1"/>
          </p:cNvSpPr>
          <p:nvPr>
            <p:ph type="ctrTitle"/>
          </p:nvPr>
        </p:nvSpPr>
        <p:spPr>
          <a:xfrm>
            <a:off x="685800" y="2202433"/>
            <a:ext cx="7772400" cy="1470025"/>
          </a:xfrm>
          <a:noFill/>
        </p:spPr>
        <p:txBody>
          <a:bodyPr>
            <a:normAutofit/>
          </a:bodyPr>
          <a:lstStyle>
            <a:lvl1pPr algn="l">
              <a:defRPr sz="3600" b="1">
                <a:solidFill>
                  <a:srgbClr val="006699"/>
                </a:solidFill>
                <a:effectLst/>
                <a:latin typeface="Century Gothic" pitchFamily="34" charset="0"/>
                <a:cs typeface="Shruti" pitchFamily="34" charset="0"/>
              </a:defRPr>
            </a:lvl1pPr>
          </a:lstStyle>
          <a:p>
            <a:r>
              <a:rPr lang="en-GB" noProof="0" dirty="0" err="1" smtClean="0"/>
              <a:t>Uredite</a:t>
            </a:r>
            <a:r>
              <a:rPr lang="en-GB" noProof="0" dirty="0" smtClean="0"/>
              <a:t> slog </a:t>
            </a:r>
            <a:r>
              <a:rPr lang="en-GB" noProof="0" dirty="0" err="1" smtClean="0"/>
              <a:t>naslova</a:t>
            </a:r>
            <a:r>
              <a:rPr lang="en-GB" noProof="0" dirty="0" smtClean="0"/>
              <a:t> </a:t>
            </a:r>
            <a:r>
              <a:rPr lang="en-GB" noProof="0" dirty="0" err="1" smtClean="0"/>
              <a:t>matrice</a:t>
            </a:r>
            <a:endParaRPr lang="en-GB" noProof="0" dirty="0"/>
          </a:p>
        </p:txBody>
      </p:sp>
      <p:sp>
        <p:nvSpPr>
          <p:cNvPr id="3" name="Podnaslov 2"/>
          <p:cNvSpPr>
            <a:spLocks noGrp="1"/>
          </p:cNvSpPr>
          <p:nvPr>
            <p:ph type="subTitle" idx="1"/>
          </p:nvPr>
        </p:nvSpPr>
        <p:spPr>
          <a:xfrm>
            <a:off x="683568" y="3775328"/>
            <a:ext cx="7776864" cy="1165840"/>
          </a:xfrm>
        </p:spPr>
        <p:txBody>
          <a:bodyPr>
            <a:normAutofit/>
          </a:bodyPr>
          <a:lstStyle>
            <a:lvl1pPr marL="0" indent="0" algn="l">
              <a:buNone/>
              <a:defRPr sz="2400">
                <a:solidFill>
                  <a:schemeClr val="tx1">
                    <a:lumMod val="65000"/>
                    <a:lumOff val="3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smtClean="0"/>
              <a:t>Uredite</a:t>
            </a:r>
            <a:r>
              <a:rPr lang="en-GB" noProof="0" dirty="0" smtClean="0"/>
              <a:t> slog </a:t>
            </a:r>
            <a:r>
              <a:rPr lang="en-GB" noProof="0" dirty="0" err="1" smtClean="0"/>
              <a:t>podnaslova</a:t>
            </a:r>
            <a:r>
              <a:rPr lang="en-GB" noProof="0" dirty="0" smtClean="0"/>
              <a:t> </a:t>
            </a:r>
            <a:r>
              <a:rPr lang="en-GB" noProof="0" dirty="0" err="1" smtClean="0"/>
              <a:t>matrice</a:t>
            </a:r>
            <a:endParaRPr lang="en-GB" noProof="0" dirty="0"/>
          </a:p>
        </p:txBody>
      </p:sp>
      <p:sp>
        <p:nvSpPr>
          <p:cNvPr id="4" name="Ograda datuma 3"/>
          <p:cNvSpPr>
            <a:spLocks noGrp="1"/>
          </p:cNvSpPr>
          <p:nvPr>
            <p:ph type="dt" sz="half" idx="10"/>
          </p:nvPr>
        </p:nvSpPr>
        <p:spPr/>
        <p:txBody>
          <a:bodyPr/>
          <a:lstStyle/>
          <a:p>
            <a:endParaRPr lang="sl-SI" dirty="0"/>
          </a:p>
        </p:txBody>
      </p:sp>
      <p:sp>
        <p:nvSpPr>
          <p:cNvPr id="5" name="Ograda noge 4"/>
          <p:cNvSpPr>
            <a:spLocks noGrp="1"/>
          </p:cNvSpPr>
          <p:nvPr>
            <p:ph type="ftr" sz="quarter" idx="11"/>
          </p:nvPr>
        </p:nvSpPr>
        <p:spPr/>
        <p:txBody>
          <a:bodyPr/>
          <a:lstStyle/>
          <a:p>
            <a:endParaRPr lang="sl-SI" dirty="0"/>
          </a:p>
        </p:txBody>
      </p:sp>
      <p:sp>
        <p:nvSpPr>
          <p:cNvPr id="6" name="Ograda številke diapozitiva 5"/>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24863553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9648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231052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402615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pic>
        <p:nvPicPr>
          <p:cNvPr id="86" name="Slika 85"/>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1313" t="1941" r="8014" b="12522"/>
          <a:stretch/>
        </p:blipFill>
        <p:spPr>
          <a:xfrm>
            <a:off x="-15565" y="12387"/>
            <a:ext cx="2195737" cy="1184365"/>
          </a:xfrm>
          <a:prstGeom prst="rect">
            <a:avLst/>
          </a:prstGeom>
        </p:spPr>
      </p:pic>
      <p:sp>
        <p:nvSpPr>
          <p:cNvPr id="7" name="Pravokotnik 6"/>
          <p:cNvSpPr/>
          <p:nvPr userDrawn="1"/>
        </p:nvSpPr>
        <p:spPr>
          <a:xfrm>
            <a:off x="251519" y="630147"/>
            <a:ext cx="8892481" cy="782629"/>
          </a:xfrm>
          <a:prstGeom prst="rect">
            <a:avLst/>
          </a:prstGeom>
          <a:solidFill>
            <a:srgbClr val="FFFFFF"/>
          </a:solidFill>
          <a:ln w="3175">
            <a:solidFill>
              <a:srgbClr val="F2F2F2">
                <a:alpha val="6588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grada vsebine 2"/>
          <p:cNvSpPr>
            <a:spLocks noGrp="1"/>
          </p:cNvSpPr>
          <p:nvPr>
            <p:ph idx="1"/>
          </p:nvPr>
        </p:nvSpPr>
        <p:spPr/>
        <p:txBody>
          <a:bodyPr/>
          <a:lstStyle/>
          <a:p>
            <a:pPr lvl="0"/>
            <a:r>
              <a:rPr lang="en-GB" noProof="0" dirty="0" err="1" smtClean="0"/>
              <a:t>Uredite</a:t>
            </a:r>
            <a:r>
              <a:rPr lang="en-GB" noProof="0" dirty="0" smtClean="0"/>
              <a:t> </a:t>
            </a:r>
            <a:r>
              <a:rPr lang="en-GB" noProof="0" dirty="0" err="1" smtClean="0"/>
              <a:t>sloge</a:t>
            </a:r>
            <a:r>
              <a:rPr lang="en-GB" noProof="0" dirty="0" smtClean="0"/>
              <a:t> </a:t>
            </a:r>
            <a:r>
              <a:rPr lang="en-GB" noProof="0" dirty="0" err="1" smtClean="0"/>
              <a:t>besedila</a:t>
            </a:r>
            <a:r>
              <a:rPr lang="en-GB" noProof="0" dirty="0" smtClean="0"/>
              <a:t> </a:t>
            </a:r>
            <a:r>
              <a:rPr lang="en-GB" noProof="0" dirty="0" err="1" smtClean="0"/>
              <a:t>matrice</a:t>
            </a:r>
            <a:endParaRPr lang="en-GB" noProof="0" dirty="0" smtClean="0"/>
          </a:p>
          <a:p>
            <a:pPr lvl="1"/>
            <a:r>
              <a:rPr lang="en-GB" noProof="0" dirty="0" err="1" smtClean="0"/>
              <a:t>Druga</a:t>
            </a:r>
            <a:r>
              <a:rPr lang="en-GB" noProof="0" dirty="0" smtClean="0"/>
              <a:t> raven</a:t>
            </a:r>
          </a:p>
          <a:p>
            <a:pPr lvl="2"/>
            <a:r>
              <a:rPr lang="en-GB" noProof="0" dirty="0" err="1" smtClean="0"/>
              <a:t>Tretja</a:t>
            </a:r>
            <a:r>
              <a:rPr lang="en-GB" noProof="0" dirty="0" smtClean="0"/>
              <a:t> raven</a:t>
            </a:r>
          </a:p>
          <a:p>
            <a:pPr lvl="3"/>
            <a:r>
              <a:rPr lang="en-GB" noProof="0" dirty="0" err="1" smtClean="0"/>
              <a:t>Četrta</a:t>
            </a:r>
            <a:r>
              <a:rPr lang="en-GB" noProof="0" dirty="0" smtClean="0"/>
              <a:t> raven</a:t>
            </a:r>
          </a:p>
          <a:p>
            <a:pPr lvl="4"/>
            <a:r>
              <a:rPr lang="en-GB" noProof="0" dirty="0" err="1" smtClean="0"/>
              <a:t>Peta</a:t>
            </a:r>
            <a:r>
              <a:rPr lang="en-GB" noProof="0" dirty="0" smtClean="0"/>
              <a:t> raven</a:t>
            </a:r>
            <a:endParaRPr lang="en-GB" noProof="0" dirty="0"/>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1DD6A08-FE20-4C90-8FFF-F9319FCE79F2}" type="slidenum">
              <a:rPr lang="sl-SI" smtClean="0"/>
              <a:t>‹#›</a:t>
            </a:fld>
            <a:endParaRPr lang="sl-SI"/>
          </a:p>
        </p:txBody>
      </p:sp>
      <p:sp>
        <p:nvSpPr>
          <p:cNvPr id="2" name="Naslov 1"/>
          <p:cNvSpPr>
            <a:spLocks noGrp="1"/>
          </p:cNvSpPr>
          <p:nvPr>
            <p:ph type="title"/>
          </p:nvPr>
        </p:nvSpPr>
        <p:spPr>
          <a:xfrm>
            <a:off x="457200" y="485800"/>
            <a:ext cx="8229600" cy="1143000"/>
          </a:xfrm>
        </p:spPr>
        <p:txBody>
          <a:bodyPr>
            <a:normAutofit/>
          </a:bodyPr>
          <a:lstStyle>
            <a:lvl1pPr>
              <a:defRPr sz="3600" b="1">
                <a:solidFill>
                  <a:srgbClr val="0082B0"/>
                </a:solidFill>
                <a:latin typeface="Century Gothic" panose="020B0502020202020204" pitchFamily="34" charset="0"/>
              </a:defRPr>
            </a:lvl1pPr>
          </a:lstStyle>
          <a:p>
            <a:r>
              <a:rPr lang="en-GB" noProof="0" dirty="0" err="1" smtClean="0"/>
              <a:t>Uredite</a:t>
            </a:r>
            <a:r>
              <a:rPr lang="en-GB" noProof="0" dirty="0" smtClean="0"/>
              <a:t> slog </a:t>
            </a:r>
            <a:r>
              <a:rPr lang="en-GB" noProof="0" dirty="0" err="1" smtClean="0"/>
              <a:t>naslova</a:t>
            </a:r>
            <a:r>
              <a:rPr lang="en-GB" noProof="0" dirty="0" smtClean="0"/>
              <a:t> </a:t>
            </a:r>
            <a:r>
              <a:rPr lang="en-GB" noProof="0" dirty="0" err="1" smtClean="0"/>
              <a:t>matrice</a:t>
            </a:r>
            <a:endParaRPr lang="en-GB" noProof="0" dirty="0"/>
          </a:p>
        </p:txBody>
      </p:sp>
    </p:spTree>
    <p:extLst>
      <p:ext uri="{BB962C8B-B14F-4D97-AF65-F5344CB8AC3E}">
        <p14:creationId xmlns:p14="http://schemas.microsoft.com/office/powerpoint/2010/main" val="19777953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Naslov in vsebina">
    <p:spTree>
      <p:nvGrpSpPr>
        <p:cNvPr id="1" name=""/>
        <p:cNvGrpSpPr/>
        <p:nvPr/>
      </p:nvGrpSpPr>
      <p:grpSpPr>
        <a:xfrm>
          <a:off x="0" y="0"/>
          <a:ext cx="0" cy="0"/>
          <a:chOff x="0" y="0"/>
          <a:chExt cx="0" cy="0"/>
        </a:xfrm>
      </p:grpSpPr>
      <p:pic>
        <p:nvPicPr>
          <p:cNvPr id="7" name="Slika 6"/>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6115275" y="0"/>
            <a:ext cx="3028725" cy="1872146"/>
          </a:xfrm>
          <a:prstGeom prst="rect">
            <a:avLst/>
          </a:prstGeom>
        </p:spPr>
      </p:pic>
      <p:sp>
        <p:nvSpPr>
          <p:cNvPr id="2" name="Naslov 1"/>
          <p:cNvSpPr>
            <a:spLocks noGrp="1"/>
          </p:cNvSpPr>
          <p:nvPr>
            <p:ph type="title"/>
          </p:nvPr>
        </p:nvSpPr>
        <p:spPr/>
        <p:txBody>
          <a:bodyPr>
            <a:normAutofit/>
          </a:bodyPr>
          <a:lstStyle>
            <a:lvl1pPr>
              <a:defRPr sz="3400"/>
            </a:lvl1pPr>
          </a:lstStyle>
          <a:p>
            <a:r>
              <a:rPr lang="sl-SI" dirty="0" smtClean="0"/>
              <a:t>Uredite slog naslova matrice</a:t>
            </a:r>
            <a:endParaRPr lang="sl-SI" dirty="0"/>
          </a:p>
        </p:txBody>
      </p:sp>
      <p:sp>
        <p:nvSpPr>
          <p:cNvPr id="3" name="Ograda vsebine 2"/>
          <p:cNvSpPr>
            <a:spLocks noGrp="1"/>
          </p:cNvSpPr>
          <p:nvPr>
            <p:ph idx="1"/>
          </p:nvPr>
        </p:nvSpPr>
        <p:spPr/>
        <p:txBody>
          <a:bodyPr/>
          <a:lstStyle/>
          <a:p>
            <a:pPr lvl="0"/>
            <a:r>
              <a:rPr lang="sl-SI" dirty="0" smtClean="0"/>
              <a:t>Uredite sloge besedila matrice</a:t>
            </a:r>
          </a:p>
          <a:p>
            <a:pPr lvl="1"/>
            <a:r>
              <a:rPr lang="sl-SI" dirty="0" smtClean="0"/>
              <a:t>Druga raven</a:t>
            </a:r>
          </a:p>
          <a:p>
            <a:pPr lvl="2"/>
            <a:r>
              <a:rPr lang="sl-SI" dirty="0" smtClean="0"/>
              <a:t>Tretja raven</a:t>
            </a:r>
          </a:p>
          <a:p>
            <a:pPr lvl="3"/>
            <a:r>
              <a:rPr lang="sl-SI" dirty="0" smtClean="0"/>
              <a:t>Četrta raven</a:t>
            </a:r>
          </a:p>
          <a:p>
            <a:pPr lvl="4"/>
            <a:r>
              <a:rPr lang="sl-SI" dirty="0" smtClean="0"/>
              <a:t>Peta raven</a:t>
            </a:r>
            <a:endParaRPr lang="sl-SI" dirty="0"/>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1DD6A08-FE20-4C90-8FFF-F9319FCE79F2}" type="slidenum">
              <a:rPr lang="sl-SI" smtClean="0"/>
              <a:t>‹#›</a:t>
            </a:fld>
            <a:endParaRPr lang="sl-SI"/>
          </a:p>
        </p:txBody>
      </p:sp>
      <p:sp>
        <p:nvSpPr>
          <p:cNvPr id="11" name="Pravokotnik 10"/>
          <p:cNvSpPr/>
          <p:nvPr userDrawn="1"/>
        </p:nvSpPr>
        <p:spPr>
          <a:xfrm>
            <a:off x="0" y="1079025"/>
            <a:ext cx="7812360" cy="45719"/>
          </a:xfrm>
          <a:prstGeom prst="rect">
            <a:avLst/>
          </a:prstGeom>
          <a:gradFill flip="none" rotWithShape="1">
            <a:gsLst>
              <a:gs pos="0">
                <a:srgbClr val="9DB9DB"/>
              </a:gs>
              <a:gs pos="58000">
                <a:schemeClr val="accent1">
                  <a:tint val="44500"/>
                  <a:satMod val="160000"/>
                  <a:lumMod val="39000"/>
                  <a:lumOff val="61000"/>
                  <a:alpha val="47000"/>
                </a:schemeClr>
              </a:gs>
              <a:gs pos="100000">
                <a:schemeClr val="bg1">
                  <a:lumMod val="95000"/>
                  <a:alpha val="2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78844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pic>
        <p:nvPicPr>
          <p:cNvPr id="9" name="Slika 8"/>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27048" r="254"/>
          <a:stretch/>
        </p:blipFill>
        <p:spPr>
          <a:xfrm>
            <a:off x="38479" y="1556792"/>
            <a:ext cx="2661313" cy="2058325"/>
          </a:xfrm>
          <a:prstGeom prst="rect">
            <a:avLst/>
          </a:prstGeom>
        </p:spPr>
      </p:pic>
      <p:sp>
        <p:nvSpPr>
          <p:cNvPr id="3" name="Ograda besedila 2"/>
          <p:cNvSpPr>
            <a:spLocks noGrp="1"/>
          </p:cNvSpPr>
          <p:nvPr>
            <p:ph type="body" idx="1"/>
          </p:nvPr>
        </p:nvSpPr>
        <p:spPr>
          <a:xfrm>
            <a:off x="722313" y="2060848"/>
            <a:ext cx="7772400" cy="1500187"/>
          </a:xfrm>
        </p:spPr>
        <p:txBody>
          <a:bodyPr anchor="b">
            <a:normAutofit/>
          </a:bodyPr>
          <a:lstStyle>
            <a:lvl1pPr marL="0" indent="0">
              <a:buNone/>
              <a:defRPr sz="1800">
                <a:solidFill>
                  <a:schemeClr val="tx1">
                    <a:tint val="7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dirty="0" smtClean="0"/>
              <a:t>Uredite sloge besedila matrice</a:t>
            </a:r>
          </a:p>
        </p:txBody>
      </p:sp>
      <p:sp>
        <p:nvSpPr>
          <p:cNvPr id="4" name="Ograda datuma 3"/>
          <p:cNvSpPr>
            <a:spLocks noGrp="1"/>
          </p:cNvSpPr>
          <p:nvPr>
            <p:ph type="dt" sz="half" idx="10"/>
          </p:nvPr>
        </p:nvSpPr>
        <p:spPr/>
        <p:txBody>
          <a:bodyPr/>
          <a:lstStyle/>
          <a:p>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61DD6A08-FE20-4C90-8FFF-F9319FCE79F2}" type="slidenum">
              <a:rPr lang="sl-SI" smtClean="0"/>
              <a:t>‹#›</a:t>
            </a:fld>
            <a:endParaRPr lang="sl-SI"/>
          </a:p>
        </p:txBody>
      </p:sp>
      <p:sp>
        <p:nvSpPr>
          <p:cNvPr id="2" name="Naslov 1"/>
          <p:cNvSpPr>
            <a:spLocks noGrp="1"/>
          </p:cNvSpPr>
          <p:nvPr>
            <p:ph type="title"/>
          </p:nvPr>
        </p:nvSpPr>
        <p:spPr>
          <a:xfrm>
            <a:off x="722313" y="3561035"/>
            <a:ext cx="7772400" cy="1362075"/>
          </a:xfrm>
        </p:spPr>
        <p:txBody>
          <a:bodyPr anchor="t">
            <a:normAutofit/>
          </a:bodyPr>
          <a:lstStyle>
            <a:lvl1pPr algn="l">
              <a:defRPr sz="3600" b="0" cap="none">
                <a:latin typeface="Century Gothic" pitchFamily="34" charset="0"/>
              </a:defRPr>
            </a:lvl1pPr>
          </a:lstStyle>
          <a:p>
            <a:r>
              <a:rPr lang="sl-SI" dirty="0" smtClean="0"/>
              <a:t>Uredite slog naslova matrice</a:t>
            </a:r>
            <a:endParaRPr lang="sl-SI" dirty="0"/>
          </a:p>
        </p:txBody>
      </p:sp>
    </p:spTree>
    <p:extLst>
      <p:ext uri="{BB962C8B-B14F-4D97-AF65-F5344CB8AC3E}">
        <p14:creationId xmlns:p14="http://schemas.microsoft.com/office/powerpoint/2010/main" val="30182427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pic>
        <p:nvPicPr>
          <p:cNvPr id="88" name="Slika 87"/>
          <p:cNvPicPr>
            <a:picLocks noChangeAspect="1"/>
          </p:cNvPicPr>
          <p:nvPr userDrawn="1"/>
        </p:nvPicPr>
        <p:blipFill rotWithShape="1">
          <a:blip r:embed="rId2" cstate="email">
            <a:extLst>
              <a:ext uri="{28A0092B-C50C-407E-A947-70E740481C1C}">
                <a14:useLocalDpi xmlns:a14="http://schemas.microsoft.com/office/drawing/2010/main"/>
              </a:ext>
            </a:extLst>
          </a:blip>
          <a:srcRect l="-1"/>
          <a:stretch/>
        </p:blipFill>
        <p:spPr>
          <a:xfrm>
            <a:off x="6115275" y="0"/>
            <a:ext cx="3028725" cy="1872146"/>
          </a:xfrm>
          <a:prstGeom prst="rect">
            <a:avLst/>
          </a:prstGeom>
        </p:spPr>
      </p:pic>
      <p:sp>
        <p:nvSpPr>
          <p:cNvPr id="3" name="Ograda vsebine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smtClean="0"/>
              <a:t>Uredite</a:t>
            </a:r>
            <a:r>
              <a:rPr lang="en-GB" noProof="0" dirty="0" smtClean="0"/>
              <a:t> </a:t>
            </a:r>
            <a:r>
              <a:rPr lang="en-GB" noProof="0" dirty="0" err="1" smtClean="0"/>
              <a:t>sloge</a:t>
            </a:r>
            <a:r>
              <a:rPr lang="en-GB" noProof="0" dirty="0" smtClean="0"/>
              <a:t> </a:t>
            </a:r>
            <a:r>
              <a:rPr lang="en-GB" noProof="0" dirty="0" err="1" smtClean="0"/>
              <a:t>besedila</a:t>
            </a:r>
            <a:r>
              <a:rPr lang="en-GB" noProof="0" dirty="0" smtClean="0"/>
              <a:t> </a:t>
            </a:r>
            <a:r>
              <a:rPr lang="en-GB" noProof="0" dirty="0" err="1" smtClean="0"/>
              <a:t>matrice</a:t>
            </a:r>
            <a:endParaRPr lang="en-GB" noProof="0" dirty="0" smtClean="0"/>
          </a:p>
          <a:p>
            <a:pPr lvl="1"/>
            <a:r>
              <a:rPr lang="en-GB" noProof="0" dirty="0" err="1" smtClean="0"/>
              <a:t>Druga</a:t>
            </a:r>
            <a:r>
              <a:rPr lang="en-GB" noProof="0" dirty="0" smtClean="0"/>
              <a:t> raven</a:t>
            </a:r>
          </a:p>
          <a:p>
            <a:pPr lvl="2"/>
            <a:r>
              <a:rPr lang="en-GB" noProof="0" dirty="0" err="1" smtClean="0"/>
              <a:t>Tretja</a:t>
            </a:r>
            <a:r>
              <a:rPr lang="en-GB" noProof="0" dirty="0" smtClean="0"/>
              <a:t> raven</a:t>
            </a:r>
          </a:p>
          <a:p>
            <a:pPr lvl="3"/>
            <a:r>
              <a:rPr lang="en-GB" noProof="0" dirty="0" err="1" smtClean="0"/>
              <a:t>Četrta</a:t>
            </a:r>
            <a:r>
              <a:rPr lang="en-GB" noProof="0" dirty="0" smtClean="0"/>
              <a:t> raven</a:t>
            </a:r>
          </a:p>
          <a:p>
            <a:pPr lvl="4"/>
            <a:r>
              <a:rPr lang="en-GB" noProof="0" dirty="0" err="1" smtClean="0"/>
              <a:t>Peta</a:t>
            </a:r>
            <a:r>
              <a:rPr lang="en-GB" noProof="0" dirty="0" smtClean="0"/>
              <a:t> raven</a:t>
            </a:r>
            <a:endParaRPr lang="en-GB" noProof="0" dirty="0"/>
          </a:p>
        </p:txBody>
      </p:sp>
      <p:sp>
        <p:nvSpPr>
          <p:cNvPr id="4" name="Ograda vsebine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smtClean="0"/>
              <a:t>Uredite</a:t>
            </a:r>
            <a:r>
              <a:rPr lang="en-GB" noProof="0" dirty="0" smtClean="0"/>
              <a:t> </a:t>
            </a:r>
            <a:r>
              <a:rPr lang="en-GB" noProof="0" dirty="0" err="1" smtClean="0"/>
              <a:t>sloge</a:t>
            </a:r>
            <a:r>
              <a:rPr lang="en-GB" noProof="0" dirty="0" smtClean="0"/>
              <a:t> </a:t>
            </a:r>
            <a:r>
              <a:rPr lang="en-GB" noProof="0" dirty="0" err="1" smtClean="0"/>
              <a:t>besedila</a:t>
            </a:r>
            <a:r>
              <a:rPr lang="en-GB" noProof="0" dirty="0" smtClean="0"/>
              <a:t> </a:t>
            </a:r>
            <a:r>
              <a:rPr lang="en-GB" noProof="0" dirty="0" err="1" smtClean="0"/>
              <a:t>matrice</a:t>
            </a:r>
            <a:endParaRPr lang="en-GB" noProof="0" dirty="0" smtClean="0"/>
          </a:p>
          <a:p>
            <a:pPr lvl="1"/>
            <a:r>
              <a:rPr lang="en-GB" noProof="0" dirty="0" err="1" smtClean="0"/>
              <a:t>Druga</a:t>
            </a:r>
            <a:r>
              <a:rPr lang="en-GB" noProof="0" dirty="0" smtClean="0"/>
              <a:t> raven</a:t>
            </a:r>
          </a:p>
          <a:p>
            <a:pPr lvl="2"/>
            <a:r>
              <a:rPr lang="en-GB" noProof="0" dirty="0" err="1" smtClean="0"/>
              <a:t>Tretja</a:t>
            </a:r>
            <a:r>
              <a:rPr lang="en-GB" noProof="0" dirty="0" smtClean="0"/>
              <a:t> raven</a:t>
            </a:r>
          </a:p>
          <a:p>
            <a:pPr lvl="3"/>
            <a:r>
              <a:rPr lang="en-GB" noProof="0" dirty="0" err="1" smtClean="0"/>
              <a:t>Četrta</a:t>
            </a:r>
            <a:r>
              <a:rPr lang="en-GB" noProof="0" dirty="0" smtClean="0"/>
              <a:t> raven</a:t>
            </a:r>
          </a:p>
          <a:p>
            <a:pPr lvl="4"/>
            <a:r>
              <a:rPr lang="en-GB" noProof="0" dirty="0" err="1" smtClean="0"/>
              <a:t>Peta</a:t>
            </a:r>
            <a:r>
              <a:rPr lang="en-GB" noProof="0" dirty="0" smtClean="0"/>
              <a:t> raven</a:t>
            </a:r>
            <a:endParaRPr lang="en-GB" noProof="0" dirty="0"/>
          </a:p>
        </p:txBody>
      </p:sp>
      <p:sp>
        <p:nvSpPr>
          <p:cNvPr id="5" name="Ograda datuma 4"/>
          <p:cNvSpPr>
            <a:spLocks noGrp="1"/>
          </p:cNvSpPr>
          <p:nvPr>
            <p:ph type="dt" sz="half" idx="10"/>
          </p:nvPr>
        </p:nvSpPr>
        <p:spPr/>
        <p:txBody>
          <a:bodyPr/>
          <a:lstStyle/>
          <a:p>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61DD6A08-FE20-4C90-8FFF-F9319FCE79F2}" type="slidenum">
              <a:rPr lang="sl-SI" smtClean="0"/>
              <a:t>‹#›</a:t>
            </a:fld>
            <a:endParaRPr lang="sl-SI"/>
          </a:p>
        </p:txBody>
      </p:sp>
      <p:sp>
        <p:nvSpPr>
          <p:cNvPr id="86" name="Pravokotnik 85"/>
          <p:cNvSpPr/>
          <p:nvPr userDrawn="1"/>
        </p:nvSpPr>
        <p:spPr>
          <a:xfrm>
            <a:off x="-542993" y="332656"/>
            <a:ext cx="9073008" cy="1080120"/>
          </a:xfrm>
          <a:prstGeom prst="rect">
            <a:avLst/>
          </a:prstGeom>
          <a:solidFill>
            <a:srgbClr val="F8F8F8">
              <a:alpha val="49804"/>
            </a:srgb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 name="Naslov 1"/>
          <p:cNvSpPr>
            <a:spLocks noGrp="1"/>
          </p:cNvSpPr>
          <p:nvPr>
            <p:ph type="title"/>
          </p:nvPr>
        </p:nvSpPr>
        <p:spPr>
          <a:xfrm>
            <a:off x="457200" y="341784"/>
            <a:ext cx="8229600" cy="1143000"/>
          </a:xfrm>
        </p:spPr>
        <p:txBody>
          <a:bodyPr>
            <a:normAutofit/>
          </a:bodyPr>
          <a:lstStyle>
            <a:lvl1pPr>
              <a:defRPr sz="3600" b="1">
                <a:solidFill>
                  <a:srgbClr val="0082B0"/>
                </a:solidFill>
                <a:latin typeface="+mn-lt"/>
              </a:defRPr>
            </a:lvl1pPr>
          </a:lstStyle>
          <a:p>
            <a:r>
              <a:rPr lang="en-GB" noProof="0" dirty="0" err="1" smtClean="0"/>
              <a:t>Uredite</a:t>
            </a:r>
            <a:r>
              <a:rPr lang="en-GB" noProof="0" dirty="0" smtClean="0"/>
              <a:t> slog </a:t>
            </a:r>
            <a:r>
              <a:rPr lang="en-GB" noProof="0" dirty="0" err="1" smtClean="0"/>
              <a:t>naslova</a:t>
            </a:r>
            <a:r>
              <a:rPr lang="en-GB" noProof="0" dirty="0" smtClean="0"/>
              <a:t> </a:t>
            </a:r>
            <a:r>
              <a:rPr lang="en-GB" noProof="0" dirty="0" err="1" smtClean="0"/>
              <a:t>matrice</a:t>
            </a:r>
            <a:endParaRPr lang="en-GB" noProof="0" dirty="0"/>
          </a:p>
        </p:txBody>
      </p:sp>
    </p:spTree>
    <p:extLst>
      <p:ext uri="{BB962C8B-B14F-4D97-AF65-F5344CB8AC3E}">
        <p14:creationId xmlns:p14="http://schemas.microsoft.com/office/powerpoint/2010/main" val="34642255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lvl1pPr>
              <a:defRPr sz="3600"/>
            </a:lvl1pPr>
          </a:lstStyle>
          <a:p>
            <a:r>
              <a:rPr lang="sl-SI" dirty="0" smtClean="0"/>
              <a:t>Uredite slog naslova matrice</a:t>
            </a:r>
            <a:endParaRPr lang="sl-SI" dirty="0"/>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12258489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Uredite slog naslova matrice</a:t>
            </a:r>
            <a:endParaRPr lang="sl-SI" dirty="0"/>
          </a:p>
        </p:txBody>
      </p:sp>
      <p:sp>
        <p:nvSpPr>
          <p:cNvPr id="3" name="Ograda datuma 2"/>
          <p:cNvSpPr>
            <a:spLocks noGrp="1"/>
          </p:cNvSpPr>
          <p:nvPr>
            <p:ph type="dt" sz="half" idx="10"/>
          </p:nvPr>
        </p:nvSpPr>
        <p:spPr/>
        <p:txBody>
          <a:bodyPr/>
          <a:lstStyle/>
          <a:p>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24746005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39476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61DD6A08-FE20-4C90-8FFF-F9319FCE79F2}" type="slidenum">
              <a:rPr lang="sl-SI" smtClean="0"/>
              <a:t>‹#›</a:t>
            </a:fld>
            <a:endParaRPr lang="sl-SI"/>
          </a:p>
        </p:txBody>
      </p:sp>
    </p:spTree>
    <p:extLst>
      <p:ext uri="{BB962C8B-B14F-4D97-AF65-F5344CB8AC3E}">
        <p14:creationId xmlns:p14="http://schemas.microsoft.com/office/powerpoint/2010/main" val="22853035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noProof="0" dirty="0" err="1" smtClean="0"/>
              <a:t>Uredite</a:t>
            </a:r>
            <a:r>
              <a:rPr lang="en-GB" noProof="0" dirty="0" smtClean="0"/>
              <a:t> slog </a:t>
            </a:r>
            <a:r>
              <a:rPr lang="en-GB" noProof="0" dirty="0" err="1" smtClean="0"/>
              <a:t>naslova</a:t>
            </a:r>
            <a:r>
              <a:rPr lang="en-GB" noProof="0" dirty="0" smtClean="0"/>
              <a:t> </a:t>
            </a:r>
            <a:r>
              <a:rPr lang="en-GB" noProof="0" dirty="0" err="1" smtClean="0"/>
              <a:t>matrice</a:t>
            </a:r>
            <a:endParaRPr lang="en-GB" noProof="0" dirty="0"/>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dirty="0" err="1" smtClean="0"/>
              <a:t>Uredite</a:t>
            </a:r>
            <a:r>
              <a:rPr lang="en-GB" noProof="0" dirty="0" smtClean="0"/>
              <a:t> </a:t>
            </a:r>
            <a:r>
              <a:rPr lang="en-GB" noProof="0" dirty="0" err="1" smtClean="0"/>
              <a:t>sloge</a:t>
            </a:r>
            <a:r>
              <a:rPr lang="en-GB" noProof="0" dirty="0" smtClean="0"/>
              <a:t> </a:t>
            </a:r>
            <a:r>
              <a:rPr lang="en-GB" noProof="0" dirty="0" err="1" smtClean="0"/>
              <a:t>besedila</a:t>
            </a:r>
            <a:r>
              <a:rPr lang="en-GB" noProof="0" dirty="0" smtClean="0"/>
              <a:t> </a:t>
            </a:r>
            <a:r>
              <a:rPr lang="en-GB" noProof="0" dirty="0" err="1" smtClean="0"/>
              <a:t>matrice</a:t>
            </a:r>
            <a:endParaRPr lang="en-GB" noProof="0" dirty="0" smtClean="0"/>
          </a:p>
          <a:p>
            <a:pPr lvl="1"/>
            <a:r>
              <a:rPr lang="en-GB" noProof="0" dirty="0" err="1" smtClean="0"/>
              <a:t>Druga</a:t>
            </a:r>
            <a:r>
              <a:rPr lang="en-GB" noProof="0" dirty="0" smtClean="0"/>
              <a:t> raven</a:t>
            </a:r>
          </a:p>
          <a:p>
            <a:pPr lvl="2"/>
            <a:r>
              <a:rPr lang="en-GB" noProof="0" dirty="0" err="1" smtClean="0"/>
              <a:t>Tretja</a:t>
            </a:r>
            <a:r>
              <a:rPr lang="en-GB" noProof="0" dirty="0" smtClean="0"/>
              <a:t> raven</a:t>
            </a:r>
          </a:p>
          <a:p>
            <a:pPr lvl="3"/>
            <a:r>
              <a:rPr lang="en-GB" noProof="0" dirty="0" err="1" smtClean="0"/>
              <a:t>Četrta</a:t>
            </a:r>
            <a:r>
              <a:rPr lang="en-GB" noProof="0" dirty="0" smtClean="0"/>
              <a:t> raven</a:t>
            </a:r>
          </a:p>
          <a:p>
            <a:pPr lvl="4"/>
            <a:r>
              <a:rPr lang="en-GB" noProof="0" dirty="0" err="1" smtClean="0"/>
              <a:t>Peta</a:t>
            </a:r>
            <a:r>
              <a:rPr lang="en-GB" noProof="0" dirty="0" smtClean="0"/>
              <a:t> raven</a:t>
            </a:r>
            <a:endParaRPr lang="en-GB" noProof="0" dirty="0"/>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D6A08-FE20-4C90-8FFF-F9319FCE79F2}" type="slidenum">
              <a:rPr lang="sl-SI" smtClean="0"/>
              <a:t>‹#›</a:t>
            </a:fld>
            <a:endParaRPr lang="sl-SI"/>
          </a:p>
        </p:txBody>
      </p:sp>
    </p:spTree>
    <p:extLst>
      <p:ext uri="{BB962C8B-B14F-4D97-AF65-F5344CB8AC3E}">
        <p14:creationId xmlns:p14="http://schemas.microsoft.com/office/powerpoint/2010/main" val="3344528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l" defTabSz="914400" rtl="0" eaLnBrk="1" latinLnBrk="0" hangingPunct="1">
        <a:spcBef>
          <a:spcPct val="0"/>
        </a:spcBef>
        <a:buNone/>
        <a:defRPr sz="3600" b="0" kern="1200">
          <a:solidFill>
            <a:srgbClr val="006699"/>
          </a:solidFill>
          <a:latin typeface="+mj-lt"/>
          <a:ea typeface="+mj-ea"/>
          <a:cs typeface="Shruti" pitchFamily="34" charset="0"/>
        </a:defRPr>
      </a:lvl1pPr>
    </p:titleStyle>
    <p:body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touchgraph.com/TGGoogleBrowser.html" TargetMode="Externa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3rV62mVFMx8"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november.idi.ntnu.no/frbrized/rest/db/frbrvis/indexSi.html"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hyperlink" Target="http://www.infovis.net/printMag.php?num=104&amp;lang=2" TargetMode="External"/><Relationship Id="rId3" Type="http://schemas.openxmlformats.org/officeDocument/2006/relationships/hyperlink" Target="http://www.wordle.net/" TargetMode="External"/><Relationship Id="rId7" Type="http://schemas.openxmlformats.org/officeDocument/2006/relationships/hyperlink" Target="http://searchuserinterfaces.com/book/sui_ch10_visualization.html" TargetMode="External"/><Relationship Id="rId2" Type="http://schemas.openxmlformats.org/officeDocument/2006/relationships/hyperlink" Target="http://voyant-tools.org/tool/Bubblelines" TargetMode="External"/><Relationship Id="rId1" Type="http://schemas.openxmlformats.org/officeDocument/2006/relationships/slideLayout" Target="../slideLayouts/slideLayout2.xml"/><Relationship Id="rId6" Type="http://schemas.openxmlformats.org/officeDocument/2006/relationships/hyperlink" Target="http://www.infovis.net/printMag.php?num=187&amp;lang=2" TargetMode="External"/><Relationship Id="rId5" Type="http://schemas.openxmlformats.org/officeDocument/2006/relationships/hyperlink" Target="http://www.tapor.ca/" TargetMode="External"/><Relationship Id="rId4" Type="http://schemas.openxmlformats.org/officeDocument/2006/relationships/hyperlink" Target="http://dlsanthology.commons.mla.org/information-visualization-for-humanities-scholars/" TargetMode="External"/><Relationship Id="rId9" Type="http://schemas.openxmlformats.org/officeDocument/2006/relationships/hyperlink" Target="http://www.quadrigram.com/become-an-expert/tutorials/principles-of-visualization-desig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moritz.stefaner.eu/projects/map%20your%20moves/" TargetMode="Externa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musicovery.com/"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en.vionto.com/show/"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vimeo.com/28773527"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visualization.geblogs.com/visualization/network/" TargetMode="Externa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hyperlink" Target="http://newsmap.jp/"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mbostock.github.io/d3/talk/20111018/tree.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ucjeps.berkeley.edu/map2.html"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marumushi.com/apps/newsmap/"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ell-formed.eigenfactor.org/radial.html#/?id="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2" Type="http://schemas.openxmlformats.org/officeDocument/2006/relationships/hyperlink" Target="http://www.color-blindness.com/coblis-color-blindness-simulator/"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well-formed.eigenfactor.org/map.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scimaps.org/maps/map/design_vs_emergence__127/detail/"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611560" y="2276872"/>
            <a:ext cx="7920880" cy="2160240"/>
          </a:xfrm>
        </p:spPr>
        <p:txBody>
          <a:bodyPr>
            <a:noAutofit/>
          </a:bodyPr>
          <a:lstStyle/>
          <a:p>
            <a:r>
              <a:rPr lang="en-GB" sz="3200" b="0" noProof="0" dirty="0" smtClean="0"/>
              <a:t/>
            </a:r>
            <a:br>
              <a:rPr lang="en-GB" sz="3200" b="0" noProof="0" dirty="0" smtClean="0"/>
            </a:br>
            <a:r>
              <a:rPr lang="en-GB" sz="3200" noProof="0" dirty="0" smtClean="0"/>
              <a:t>USING INFORMATION VISUALIZATION </a:t>
            </a:r>
            <a:br>
              <a:rPr lang="en-GB" sz="3200" noProof="0" dirty="0" smtClean="0"/>
            </a:br>
            <a:r>
              <a:rPr lang="en-GB" sz="3200" noProof="0" dirty="0" smtClean="0"/>
              <a:t>(IN LIBRARIES): </a:t>
            </a:r>
            <a:r>
              <a:rPr lang="en-GB" sz="3200" b="0" noProof="0" dirty="0" smtClean="0"/>
              <a:t/>
            </a:r>
            <a:br>
              <a:rPr lang="en-GB" sz="3200" b="0" noProof="0" dirty="0" smtClean="0"/>
            </a:br>
            <a:r>
              <a:rPr lang="en-GB" sz="3200" b="0" noProof="0" dirty="0" smtClean="0"/>
              <a:t>why, when, and how</a:t>
            </a:r>
            <a:endParaRPr lang="en-GB" sz="3200" b="0" noProof="0" dirty="0"/>
          </a:p>
        </p:txBody>
      </p:sp>
      <p:sp>
        <p:nvSpPr>
          <p:cNvPr id="6" name="Pravokotnik 5"/>
          <p:cNvSpPr/>
          <p:nvPr/>
        </p:nvSpPr>
        <p:spPr>
          <a:xfrm>
            <a:off x="576064" y="6381328"/>
            <a:ext cx="4572000" cy="307777"/>
          </a:xfrm>
          <a:prstGeom prst="rect">
            <a:avLst/>
          </a:prstGeom>
        </p:spPr>
        <p:txBody>
          <a:bodyPr>
            <a:spAutoFit/>
          </a:bodyPr>
          <a:lstStyle/>
          <a:p>
            <a:r>
              <a:rPr lang="sl-SI" sz="1400" dirty="0" smtClean="0">
                <a:solidFill>
                  <a:schemeClr val="tx1">
                    <a:lumMod val="75000"/>
                    <a:lumOff val="25000"/>
                  </a:schemeClr>
                </a:solidFill>
              </a:rPr>
              <a:t>LIDA, Zadar, 16th </a:t>
            </a:r>
            <a:r>
              <a:rPr lang="sl-SI" sz="1400" dirty="0" err="1" smtClean="0">
                <a:solidFill>
                  <a:schemeClr val="tx1">
                    <a:lumMod val="75000"/>
                    <a:lumOff val="25000"/>
                  </a:schemeClr>
                </a:solidFill>
              </a:rPr>
              <a:t>June</a:t>
            </a:r>
            <a:r>
              <a:rPr lang="sl-SI" sz="1400" dirty="0" smtClean="0">
                <a:solidFill>
                  <a:schemeClr val="tx1">
                    <a:lumMod val="75000"/>
                    <a:lumOff val="25000"/>
                  </a:schemeClr>
                </a:solidFill>
              </a:rPr>
              <a:t>  2014</a:t>
            </a:r>
            <a:endParaRPr lang="sl-SI" sz="1400" dirty="0">
              <a:solidFill>
                <a:schemeClr val="tx1">
                  <a:lumMod val="75000"/>
                  <a:lumOff val="25000"/>
                </a:schemeClr>
              </a:solidFill>
            </a:endParaRPr>
          </a:p>
        </p:txBody>
      </p:sp>
    </p:spTree>
    <p:extLst>
      <p:ext uri="{BB962C8B-B14F-4D97-AF65-F5344CB8AC3E}">
        <p14:creationId xmlns:p14="http://schemas.microsoft.com/office/powerpoint/2010/main" val="3768633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10</a:t>
            </a:fld>
            <a:endParaRPr lang="sl-SI"/>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5816" y="476672"/>
            <a:ext cx="3015384" cy="16295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492183"/>
            <a:ext cx="2185243" cy="16561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8184" y="476673"/>
            <a:ext cx="2498434" cy="16295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5536" y="2558122"/>
            <a:ext cx="1466517" cy="172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3" name="Picture 7"/>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059832" y="4653136"/>
            <a:ext cx="3162262" cy="18607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08583" y="2527089"/>
            <a:ext cx="3127513" cy="1759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66957" y="2493417"/>
            <a:ext cx="2820824" cy="1792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6" name="Picture 10"/>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628601" y="4612424"/>
            <a:ext cx="2098017" cy="18722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7" name="Picture 1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95535" y="4725144"/>
            <a:ext cx="2157659" cy="18340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111570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100</a:t>
            </a:fld>
            <a:endParaRPr lang="sl-SI"/>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36157" y="1196752"/>
            <a:ext cx="4822811" cy="51477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Pravokotnik 2"/>
          <p:cNvSpPr/>
          <p:nvPr/>
        </p:nvSpPr>
        <p:spPr>
          <a:xfrm>
            <a:off x="1907704" y="6488484"/>
            <a:ext cx="2746842" cy="276999"/>
          </a:xfrm>
          <a:prstGeom prst="rect">
            <a:avLst/>
          </a:prstGeom>
        </p:spPr>
        <p:txBody>
          <a:bodyPr wrap="none">
            <a:spAutoFit/>
          </a:bodyPr>
          <a:lstStyle/>
          <a:p>
            <a:r>
              <a:rPr lang="en-GB" sz="1200" dirty="0">
                <a:solidFill>
                  <a:schemeClr val="bg1">
                    <a:lumMod val="50000"/>
                  </a:schemeClr>
                </a:solidFill>
              </a:rPr>
              <a:t>http://journal.code4lib.org/articles/6300</a:t>
            </a:r>
          </a:p>
        </p:txBody>
      </p:sp>
      <p:sp>
        <p:nvSpPr>
          <p:cNvPr id="5" name="Naslov 6"/>
          <p:cNvSpPr txBox="1">
            <a:spLocks/>
          </p:cNvSpPr>
          <p:nvPr/>
        </p:nvSpPr>
        <p:spPr>
          <a:xfrm>
            <a:off x="323528" y="490662"/>
            <a:ext cx="7846446" cy="562074"/>
          </a:xfrm>
          <a:prstGeom prst="rect">
            <a:avLst/>
          </a:prstGeom>
        </p:spPr>
        <p:txBody>
          <a:bodyPr>
            <a:normAutofit/>
          </a:bodyPr>
          <a:lstStyle>
            <a:lvl1pPr algn="l" defTabSz="914400" rtl="0" eaLnBrk="1" latinLnBrk="0" hangingPunct="1">
              <a:spcBef>
                <a:spcPct val="0"/>
              </a:spcBef>
              <a:buNone/>
              <a:defRPr sz="3600" b="0" kern="1200">
                <a:solidFill>
                  <a:srgbClr val="006699"/>
                </a:solidFill>
                <a:latin typeface="+mj-lt"/>
                <a:ea typeface="+mj-ea"/>
                <a:cs typeface="Shruti" pitchFamily="34" charset="0"/>
              </a:defRPr>
            </a:lvl1pPr>
          </a:lstStyle>
          <a:p>
            <a:r>
              <a:rPr lang="sl-SI" sz="2400" dirty="0" err="1" smtClean="0">
                <a:solidFill>
                  <a:schemeClr val="bg1">
                    <a:lumMod val="50000"/>
                  </a:schemeClr>
                </a:solidFill>
              </a:rPr>
              <a:t>Library</a:t>
            </a:r>
            <a:r>
              <a:rPr lang="sl-SI" sz="2400" dirty="0" smtClean="0">
                <a:solidFill>
                  <a:schemeClr val="bg1">
                    <a:lumMod val="50000"/>
                  </a:schemeClr>
                </a:solidFill>
              </a:rPr>
              <a:t> </a:t>
            </a:r>
            <a:r>
              <a:rPr lang="sl-SI" sz="2400" dirty="0" err="1" smtClean="0">
                <a:solidFill>
                  <a:schemeClr val="bg1">
                    <a:lumMod val="50000"/>
                  </a:schemeClr>
                </a:solidFill>
              </a:rPr>
              <a:t>collection</a:t>
            </a:r>
            <a:r>
              <a:rPr lang="sl-SI" sz="2400" dirty="0" smtClean="0">
                <a:solidFill>
                  <a:schemeClr val="bg1">
                    <a:lumMod val="50000"/>
                  </a:schemeClr>
                </a:solidFill>
              </a:rPr>
              <a:t> </a:t>
            </a:r>
            <a:r>
              <a:rPr lang="sl-SI" sz="2400" dirty="0" err="1" smtClean="0">
                <a:solidFill>
                  <a:schemeClr val="bg1">
                    <a:lumMod val="50000"/>
                  </a:schemeClr>
                </a:solidFill>
              </a:rPr>
              <a:t>by</a:t>
            </a:r>
            <a:r>
              <a:rPr lang="sl-SI" sz="2400" dirty="0" smtClean="0">
                <a:solidFill>
                  <a:schemeClr val="bg1">
                    <a:lumMod val="50000"/>
                  </a:schemeClr>
                </a:solidFill>
              </a:rPr>
              <a:t> DDC</a:t>
            </a:r>
            <a:endParaRPr lang="en-GB" sz="2400" dirty="0">
              <a:solidFill>
                <a:schemeClr val="bg1">
                  <a:lumMod val="50000"/>
                </a:schemeClr>
              </a:solidFill>
            </a:endParaRPr>
          </a:p>
        </p:txBody>
      </p:sp>
    </p:spTree>
    <p:extLst>
      <p:ext uri="{BB962C8B-B14F-4D97-AF65-F5344CB8AC3E}">
        <p14:creationId xmlns:p14="http://schemas.microsoft.com/office/powerpoint/2010/main" val="7873512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pPr/>
              <a:t>101</a:t>
            </a:fld>
            <a:endParaRPr lang="sl-SI"/>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1600" y="1525162"/>
            <a:ext cx="7200800" cy="4444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Pravokotnik 2"/>
          <p:cNvSpPr/>
          <p:nvPr/>
        </p:nvSpPr>
        <p:spPr>
          <a:xfrm>
            <a:off x="827584" y="6374556"/>
            <a:ext cx="4572000" cy="276999"/>
          </a:xfrm>
          <a:prstGeom prst="rect">
            <a:avLst/>
          </a:prstGeom>
        </p:spPr>
        <p:txBody>
          <a:bodyPr>
            <a:spAutoFit/>
          </a:bodyPr>
          <a:lstStyle/>
          <a:p>
            <a:r>
              <a:rPr lang="en-GB" sz="1200" dirty="0" smtClean="0">
                <a:solidFill>
                  <a:schemeClr val="bg1">
                    <a:lumMod val="50000"/>
                  </a:schemeClr>
                </a:solidFill>
              </a:rPr>
              <a:t>http://www.informationr.net/ir/10-2/paper220.html</a:t>
            </a:r>
            <a:endParaRPr lang="en-GB" sz="1200" dirty="0">
              <a:solidFill>
                <a:schemeClr val="bg1">
                  <a:lumMod val="50000"/>
                </a:schemeClr>
              </a:solidFill>
            </a:endParaRPr>
          </a:p>
        </p:txBody>
      </p:sp>
      <p:sp>
        <p:nvSpPr>
          <p:cNvPr id="6" name="Naslov 6"/>
          <p:cNvSpPr txBox="1">
            <a:spLocks/>
          </p:cNvSpPr>
          <p:nvPr/>
        </p:nvSpPr>
        <p:spPr>
          <a:xfrm>
            <a:off x="323528" y="490662"/>
            <a:ext cx="8280920" cy="562074"/>
          </a:xfrm>
          <a:prstGeom prst="rect">
            <a:avLst/>
          </a:prstGeom>
        </p:spPr>
        <p:txBody>
          <a:bodyPr>
            <a:noAutofit/>
          </a:bodyPr>
          <a:lstStyle>
            <a:lvl1pPr algn="l" defTabSz="914400" rtl="0" eaLnBrk="1" latinLnBrk="0" hangingPunct="1">
              <a:spcBef>
                <a:spcPct val="0"/>
              </a:spcBef>
              <a:buNone/>
              <a:defRPr sz="3600" b="0" kern="1200">
                <a:solidFill>
                  <a:srgbClr val="006699"/>
                </a:solidFill>
                <a:latin typeface="+mj-lt"/>
                <a:ea typeface="+mj-ea"/>
                <a:cs typeface="Shruti" pitchFamily="34" charset="0"/>
              </a:defRPr>
            </a:lvl1pPr>
          </a:lstStyle>
          <a:p>
            <a:r>
              <a:rPr lang="en-GB" sz="2200" dirty="0">
                <a:solidFill>
                  <a:schemeClr val="bg1">
                    <a:lumMod val="50000"/>
                  </a:schemeClr>
                </a:solidFill>
              </a:rPr>
              <a:t> </a:t>
            </a:r>
            <a:r>
              <a:rPr lang="sl-SI" sz="2200" dirty="0" smtClean="0">
                <a:solidFill>
                  <a:schemeClr val="bg1">
                    <a:lumMod val="50000"/>
                  </a:schemeClr>
                </a:solidFill>
              </a:rPr>
              <a:t>C</a:t>
            </a:r>
            <a:r>
              <a:rPr lang="en-GB" sz="2200" dirty="0" smtClean="0">
                <a:solidFill>
                  <a:schemeClr val="bg1">
                    <a:lumMod val="50000"/>
                  </a:schemeClr>
                </a:solidFill>
              </a:rPr>
              <a:t>o-citation </a:t>
            </a:r>
            <a:r>
              <a:rPr lang="en-GB" sz="2200" dirty="0">
                <a:solidFill>
                  <a:schemeClr val="bg1">
                    <a:lumMod val="50000"/>
                  </a:schemeClr>
                </a:solidFill>
              </a:rPr>
              <a:t>patterns among 155 human information behaviour papers</a:t>
            </a:r>
            <a:endParaRPr lang="en-GB" sz="2200" dirty="0" smtClean="0">
              <a:solidFill>
                <a:schemeClr val="bg1">
                  <a:lumMod val="50000"/>
                </a:schemeClr>
              </a:solidFill>
            </a:endParaRPr>
          </a:p>
        </p:txBody>
      </p:sp>
    </p:spTree>
    <p:extLst>
      <p:ext uri="{BB962C8B-B14F-4D97-AF65-F5344CB8AC3E}">
        <p14:creationId xmlns:p14="http://schemas.microsoft.com/office/powerpoint/2010/main" val="26891991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102</a:t>
            </a:fld>
            <a:endParaRPr lang="sl-SI" dirty="0"/>
          </a:p>
        </p:txBody>
      </p:sp>
      <p:pic>
        <p:nvPicPr>
          <p:cNvPr id="3" name="Picture 5" descr="touchgraph2">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584" y="1136312"/>
            <a:ext cx="7352650" cy="52955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Pravokotnik 3"/>
          <p:cNvSpPr/>
          <p:nvPr/>
        </p:nvSpPr>
        <p:spPr>
          <a:xfrm>
            <a:off x="654303" y="6550223"/>
            <a:ext cx="5429865" cy="307777"/>
          </a:xfrm>
          <a:prstGeom prst="rect">
            <a:avLst/>
          </a:prstGeom>
        </p:spPr>
        <p:txBody>
          <a:bodyPr wrap="square">
            <a:spAutoFit/>
          </a:bodyPr>
          <a:lstStyle/>
          <a:p>
            <a:r>
              <a:rPr lang="sl-SI" altLang="en-US" sz="1400" dirty="0">
                <a:solidFill>
                  <a:schemeClr val="bg1">
                    <a:lumMod val="50000"/>
                  </a:schemeClr>
                </a:solidFill>
              </a:rPr>
              <a:t>http://www.touchgraph.com/TGGoogleBrowser.html </a:t>
            </a:r>
          </a:p>
        </p:txBody>
      </p:sp>
      <p:sp>
        <p:nvSpPr>
          <p:cNvPr id="6" name="Naslov 6"/>
          <p:cNvSpPr txBox="1">
            <a:spLocks/>
          </p:cNvSpPr>
          <p:nvPr/>
        </p:nvSpPr>
        <p:spPr>
          <a:xfrm>
            <a:off x="730501" y="418654"/>
            <a:ext cx="7950145" cy="562074"/>
          </a:xfrm>
          <a:prstGeom prst="rect">
            <a:avLst/>
          </a:prstGeom>
        </p:spPr>
        <p:txBody>
          <a:bodyPr>
            <a:noAutofit/>
          </a:bodyPr>
          <a:lstStyle>
            <a:lvl1pPr algn="l" defTabSz="914400" rtl="0" eaLnBrk="1" latinLnBrk="0" hangingPunct="1">
              <a:spcBef>
                <a:spcPct val="0"/>
              </a:spcBef>
              <a:buNone/>
              <a:defRPr sz="3600" b="0" kern="1200">
                <a:solidFill>
                  <a:srgbClr val="006699"/>
                </a:solidFill>
                <a:latin typeface="+mj-lt"/>
                <a:ea typeface="+mj-ea"/>
                <a:cs typeface="Shruti" pitchFamily="34" charset="0"/>
              </a:defRPr>
            </a:lvl1pPr>
          </a:lstStyle>
          <a:p>
            <a:r>
              <a:rPr lang="en-GB" sz="2200" dirty="0" smtClean="0">
                <a:solidFill>
                  <a:schemeClr val="bg1">
                    <a:lumMod val="50000"/>
                  </a:schemeClr>
                </a:solidFill>
              </a:rPr>
              <a:t> </a:t>
            </a:r>
            <a:r>
              <a:rPr lang="sl-SI" sz="2200" dirty="0" err="1" smtClean="0">
                <a:solidFill>
                  <a:schemeClr val="bg1">
                    <a:lumMod val="50000"/>
                  </a:schemeClr>
                </a:solidFill>
              </a:rPr>
              <a:t>Amazon</a:t>
            </a:r>
            <a:r>
              <a:rPr lang="sl-SI" sz="2200" dirty="0" smtClean="0">
                <a:solidFill>
                  <a:schemeClr val="bg1">
                    <a:lumMod val="50000"/>
                  </a:schemeClr>
                </a:solidFill>
              </a:rPr>
              <a:t> </a:t>
            </a:r>
            <a:r>
              <a:rPr lang="sl-SI" sz="2200" dirty="0" err="1" smtClean="0">
                <a:solidFill>
                  <a:schemeClr val="bg1">
                    <a:lumMod val="50000"/>
                  </a:schemeClr>
                </a:solidFill>
              </a:rPr>
              <a:t>based</a:t>
            </a:r>
            <a:r>
              <a:rPr lang="sl-SI" sz="2200" dirty="0" smtClean="0">
                <a:solidFill>
                  <a:schemeClr val="bg1">
                    <a:lumMod val="50000"/>
                  </a:schemeClr>
                </a:solidFill>
              </a:rPr>
              <a:t>: </a:t>
            </a:r>
            <a:r>
              <a:rPr lang="en-GB" sz="2200" dirty="0" smtClean="0">
                <a:solidFill>
                  <a:schemeClr val="bg1">
                    <a:lumMod val="50000"/>
                  </a:schemeClr>
                </a:solidFill>
              </a:rPr>
              <a:t> explore similar </a:t>
            </a:r>
            <a:r>
              <a:rPr lang="sl-SI" sz="2200" dirty="0" smtClean="0">
                <a:solidFill>
                  <a:schemeClr val="bg1">
                    <a:lumMod val="50000"/>
                  </a:schemeClr>
                </a:solidFill>
              </a:rPr>
              <a:t>or </a:t>
            </a:r>
            <a:r>
              <a:rPr lang="sl-SI" sz="2200" dirty="0" err="1" smtClean="0">
                <a:solidFill>
                  <a:schemeClr val="bg1">
                    <a:lumMod val="50000"/>
                  </a:schemeClr>
                </a:solidFill>
              </a:rPr>
              <a:t>works</a:t>
            </a:r>
            <a:r>
              <a:rPr lang="sl-SI" sz="2200" dirty="0" smtClean="0">
                <a:solidFill>
                  <a:schemeClr val="bg1">
                    <a:lumMod val="50000"/>
                  </a:schemeClr>
                </a:solidFill>
              </a:rPr>
              <a:t> </a:t>
            </a:r>
            <a:r>
              <a:rPr lang="sl-SI" sz="2200" dirty="0" err="1" smtClean="0">
                <a:solidFill>
                  <a:schemeClr val="bg1">
                    <a:lumMod val="50000"/>
                  </a:schemeClr>
                </a:solidFill>
              </a:rPr>
              <a:t>by</a:t>
            </a:r>
            <a:r>
              <a:rPr lang="sl-SI" sz="2200" dirty="0" smtClean="0">
                <a:solidFill>
                  <a:schemeClr val="bg1">
                    <a:lumMod val="50000"/>
                  </a:schemeClr>
                </a:solidFill>
              </a:rPr>
              <a:t> (</a:t>
            </a:r>
            <a:r>
              <a:rPr lang="sl-SI" sz="2200" dirty="0" err="1" smtClean="0">
                <a:solidFill>
                  <a:schemeClr val="bg1">
                    <a:lumMod val="50000"/>
                  </a:schemeClr>
                </a:solidFill>
              </a:rPr>
              <a:t>music</a:t>
            </a:r>
            <a:r>
              <a:rPr lang="sl-SI" sz="2200" dirty="0" smtClean="0">
                <a:solidFill>
                  <a:schemeClr val="bg1">
                    <a:lumMod val="50000"/>
                  </a:schemeClr>
                </a:solidFill>
              </a:rPr>
              <a:t>, </a:t>
            </a:r>
            <a:r>
              <a:rPr lang="sl-SI" sz="2200" dirty="0" err="1" smtClean="0">
                <a:solidFill>
                  <a:schemeClr val="bg1">
                    <a:lumMod val="50000"/>
                  </a:schemeClr>
                </a:solidFill>
              </a:rPr>
              <a:t>books</a:t>
            </a:r>
            <a:r>
              <a:rPr lang="sl-SI" sz="2200" dirty="0" smtClean="0">
                <a:solidFill>
                  <a:schemeClr val="bg1">
                    <a:lumMod val="50000"/>
                  </a:schemeClr>
                </a:solidFill>
              </a:rPr>
              <a:t>, </a:t>
            </a:r>
            <a:r>
              <a:rPr lang="sl-SI" sz="2200" dirty="0" err="1" smtClean="0">
                <a:solidFill>
                  <a:schemeClr val="bg1">
                    <a:lumMod val="50000"/>
                  </a:schemeClr>
                </a:solidFill>
              </a:rPr>
              <a:t>movies</a:t>
            </a:r>
            <a:r>
              <a:rPr lang="sl-SI" sz="2200" dirty="0" smtClean="0">
                <a:solidFill>
                  <a:schemeClr val="bg1">
                    <a:lumMod val="50000"/>
                  </a:schemeClr>
                </a:solidFill>
              </a:rPr>
              <a:t>)</a:t>
            </a:r>
            <a:endParaRPr lang="en-GB" sz="2200" dirty="0" smtClean="0">
              <a:solidFill>
                <a:schemeClr val="bg1">
                  <a:lumMod val="50000"/>
                </a:schemeClr>
              </a:solidFill>
            </a:endParaRPr>
          </a:p>
        </p:txBody>
      </p:sp>
    </p:spTree>
    <p:extLst>
      <p:ext uri="{BB962C8B-B14F-4D97-AF65-F5344CB8AC3E}">
        <p14:creationId xmlns:p14="http://schemas.microsoft.com/office/powerpoint/2010/main" val="19461225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103</a:t>
            </a:fld>
            <a:endParaRPr lang="sl-SI"/>
          </a:p>
        </p:txBody>
      </p:sp>
      <p:pic>
        <p:nvPicPr>
          <p:cNvPr id="1638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15615" y="1231899"/>
            <a:ext cx="6910785" cy="5080001"/>
          </a:xfrm>
          <a:prstGeom prst="round2DiagRect">
            <a:avLst>
              <a:gd name="adj1" fmla="val 791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Naslov 6"/>
          <p:cNvSpPr txBox="1">
            <a:spLocks/>
          </p:cNvSpPr>
          <p:nvPr/>
        </p:nvSpPr>
        <p:spPr>
          <a:xfrm>
            <a:off x="730501" y="418654"/>
            <a:ext cx="7950145" cy="562074"/>
          </a:xfrm>
          <a:prstGeom prst="rect">
            <a:avLst/>
          </a:prstGeom>
        </p:spPr>
        <p:txBody>
          <a:bodyPr>
            <a:noAutofit/>
          </a:bodyPr>
          <a:lstStyle>
            <a:lvl1pPr algn="l" defTabSz="914400" rtl="0" eaLnBrk="1" latinLnBrk="0" hangingPunct="1">
              <a:spcBef>
                <a:spcPct val="0"/>
              </a:spcBef>
              <a:buNone/>
              <a:defRPr sz="3600" b="0" kern="1200">
                <a:solidFill>
                  <a:srgbClr val="006699"/>
                </a:solidFill>
                <a:latin typeface="+mj-lt"/>
                <a:ea typeface="+mj-ea"/>
                <a:cs typeface="Shruti" pitchFamily="34" charset="0"/>
              </a:defRPr>
            </a:lvl1pPr>
          </a:lstStyle>
          <a:p>
            <a:r>
              <a:rPr lang="en-GB" sz="2200" dirty="0" smtClean="0">
                <a:solidFill>
                  <a:schemeClr val="bg1">
                    <a:lumMod val="50000"/>
                  </a:schemeClr>
                </a:solidFill>
              </a:rPr>
              <a:t> </a:t>
            </a:r>
            <a:r>
              <a:rPr lang="sl-SI" sz="2200" dirty="0" err="1" smtClean="0">
                <a:solidFill>
                  <a:schemeClr val="bg1">
                    <a:lumMod val="50000"/>
                  </a:schemeClr>
                </a:solidFill>
              </a:rPr>
              <a:t>Amazon</a:t>
            </a:r>
            <a:r>
              <a:rPr lang="sl-SI" sz="2200" dirty="0" smtClean="0">
                <a:solidFill>
                  <a:schemeClr val="bg1">
                    <a:lumMod val="50000"/>
                  </a:schemeClr>
                </a:solidFill>
              </a:rPr>
              <a:t> </a:t>
            </a:r>
            <a:r>
              <a:rPr lang="sl-SI" sz="2200" dirty="0" err="1" smtClean="0">
                <a:solidFill>
                  <a:schemeClr val="bg1">
                    <a:lumMod val="50000"/>
                  </a:schemeClr>
                </a:solidFill>
              </a:rPr>
              <a:t>based</a:t>
            </a:r>
            <a:r>
              <a:rPr lang="sl-SI" sz="2200" dirty="0" smtClean="0">
                <a:solidFill>
                  <a:schemeClr val="bg1">
                    <a:lumMod val="50000"/>
                  </a:schemeClr>
                </a:solidFill>
              </a:rPr>
              <a:t>: </a:t>
            </a:r>
            <a:r>
              <a:rPr lang="en-GB" sz="2200" dirty="0" smtClean="0">
                <a:solidFill>
                  <a:schemeClr val="bg1">
                    <a:lumMod val="50000"/>
                  </a:schemeClr>
                </a:solidFill>
              </a:rPr>
              <a:t> explore similar </a:t>
            </a:r>
            <a:r>
              <a:rPr lang="sl-SI" sz="2200" dirty="0" smtClean="0">
                <a:solidFill>
                  <a:schemeClr val="bg1">
                    <a:lumMod val="50000"/>
                  </a:schemeClr>
                </a:solidFill>
              </a:rPr>
              <a:t>or </a:t>
            </a:r>
            <a:r>
              <a:rPr lang="sl-SI" sz="2200" dirty="0" err="1" smtClean="0">
                <a:solidFill>
                  <a:schemeClr val="bg1">
                    <a:lumMod val="50000"/>
                  </a:schemeClr>
                </a:solidFill>
              </a:rPr>
              <a:t>works</a:t>
            </a:r>
            <a:r>
              <a:rPr lang="sl-SI" sz="2200" dirty="0" smtClean="0">
                <a:solidFill>
                  <a:schemeClr val="bg1">
                    <a:lumMod val="50000"/>
                  </a:schemeClr>
                </a:solidFill>
              </a:rPr>
              <a:t> </a:t>
            </a:r>
            <a:r>
              <a:rPr lang="sl-SI" sz="2200" dirty="0" err="1" smtClean="0">
                <a:solidFill>
                  <a:schemeClr val="bg1">
                    <a:lumMod val="50000"/>
                  </a:schemeClr>
                </a:solidFill>
              </a:rPr>
              <a:t>by</a:t>
            </a:r>
            <a:r>
              <a:rPr lang="sl-SI" sz="2200" dirty="0" smtClean="0">
                <a:solidFill>
                  <a:schemeClr val="bg1">
                    <a:lumMod val="50000"/>
                  </a:schemeClr>
                </a:solidFill>
              </a:rPr>
              <a:t> (</a:t>
            </a:r>
            <a:r>
              <a:rPr lang="sl-SI" sz="2200" dirty="0" err="1" smtClean="0">
                <a:solidFill>
                  <a:schemeClr val="bg1">
                    <a:lumMod val="50000"/>
                  </a:schemeClr>
                </a:solidFill>
              </a:rPr>
              <a:t>music</a:t>
            </a:r>
            <a:r>
              <a:rPr lang="sl-SI" sz="2200" dirty="0" smtClean="0">
                <a:solidFill>
                  <a:schemeClr val="bg1">
                    <a:lumMod val="50000"/>
                  </a:schemeClr>
                </a:solidFill>
              </a:rPr>
              <a:t>, </a:t>
            </a:r>
            <a:r>
              <a:rPr lang="sl-SI" sz="2200" dirty="0" err="1" smtClean="0">
                <a:solidFill>
                  <a:schemeClr val="bg1">
                    <a:lumMod val="50000"/>
                  </a:schemeClr>
                </a:solidFill>
              </a:rPr>
              <a:t>books</a:t>
            </a:r>
            <a:r>
              <a:rPr lang="sl-SI" sz="2200" dirty="0" smtClean="0">
                <a:solidFill>
                  <a:schemeClr val="bg1">
                    <a:lumMod val="50000"/>
                  </a:schemeClr>
                </a:solidFill>
              </a:rPr>
              <a:t>, </a:t>
            </a:r>
            <a:r>
              <a:rPr lang="sl-SI" sz="2200" dirty="0" err="1" smtClean="0">
                <a:solidFill>
                  <a:schemeClr val="bg1">
                    <a:lumMod val="50000"/>
                  </a:schemeClr>
                </a:solidFill>
              </a:rPr>
              <a:t>movies</a:t>
            </a:r>
            <a:r>
              <a:rPr lang="sl-SI" sz="2200" dirty="0" smtClean="0">
                <a:solidFill>
                  <a:schemeClr val="bg1">
                    <a:lumMod val="50000"/>
                  </a:schemeClr>
                </a:solidFill>
              </a:rPr>
              <a:t>)</a:t>
            </a:r>
            <a:endParaRPr lang="en-GB" sz="2200" dirty="0" smtClean="0">
              <a:solidFill>
                <a:schemeClr val="bg1">
                  <a:lumMod val="50000"/>
                </a:schemeClr>
              </a:solidFill>
            </a:endParaRPr>
          </a:p>
        </p:txBody>
      </p:sp>
      <p:sp>
        <p:nvSpPr>
          <p:cNvPr id="3" name="Pravokotnik 2"/>
          <p:cNvSpPr/>
          <p:nvPr/>
        </p:nvSpPr>
        <p:spPr>
          <a:xfrm>
            <a:off x="971600" y="6488668"/>
            <a:ext cx="1995418" cy="276999"/>
          </a:xfrm>
          <a:prstGeom prst="rect">
            <a:avLst/>
          </a:prstGeom>
        </p:spPr>
        <p:txBody>
          <a:bodyPr wrap="none">
            <a:spAutoFit/>
          </a:bodyPr>
          <a:lstStyle/>
          <a:p>
            <a:r>
              <a:rPr lang="en-GB" sz="1200" dirty="0">
                <a:solidFill>
                  <a:schemeClr val="bg1">
                    <a:lumMod val="50000"/>
                  </a:schemeClr>
                </a:solidFill>
              </a:rPr>
              <a:t>http://www.liveplasma.com/</a:t>
            </a:r>
          </a:p>
        </p:txBody>
      </p:sp>
    </p:spTree>
    <p:extLst>
      <p:ext uri="{BB962C8B-B14F-4D97-AF65-F5344CB8AC3E}">
        <p14:creationId xmlns:p14="http://schemas.microsoft.com/office/powerpoint/2010/main" val="343791683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r>
              <a:rPr lang="sl-SI" dirty="0" smtClean="0"/>
              <a:t>OUR EXPERIMENT</a:t>
            </a:r>
            <a:endParaRPr lang="en-GB"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104</a:t>
            </a:fld>
            <a:endParaRPr lang="sl-SI"/>
          </a:p>
        </p:txBody>
      </p:sp>
      <p:sp>
        <p:nvSpPr>
          <p:cNvPr id="4" name="Naslov 3"/>
          <p:cNvSpPr>
            <a:spLocks noGrp="1"/>
          </p:cNvSpPr>
          <p:nvPr>
            <p:ph type="title"/>
          </p:nvPr>
        </p:nvSpPr>
        <p:spPr/>
        <p:txBody>
          <a:bodyPr/>
          <a:lstStyle/>
          <a:p>
            <a:r>
              <a:rPr lang="sl-SI" b="1" dirty="0" smtClean="0"/>
              <a:t>FRBRVIS</a:t>
            </a:r>
            <a:endParaRPr lang="en-GB" b="1" dirty="0"/>
          </a:p>
        </p:txBody>
      </p:sp>
    </p:spTree>
    <p:extLst>
      <p:ext uri="{BB962C8B-B14F-4D97-AF65-F5344CB8AC3E}">
        <p14:creationId xmlns:p14="http://schemas.microsoft.com/office/powerpoint/2010/main" val="127641052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lstStyle/>
          <a:p>
            <a:endParaRPr lang="en-GB"/>
          </a:p>
        </p:txBody>
      </p:sp>
      <p:sp>
        <p:nvSpPr>
          <p:cNvPr id="3" name="Ograda številke diapozitiva 2"/>
          <p:cNvSpPr>
            <a:spLocks noGrp="1"/>
          </p:cNvSpPr>
          <p:nvPr>
            <p:ph type="sldNum" sz="quarter" idx="12"/>
          </p:nvPr>
        </p:nvSpPr>
        <p:spPr/>
        <p:txBody>
          <a:bodyPr/>
          <a:lstStyle/>
          <a:p>
            <a:fld id="{61DD6A08-FE20-4C90-8FFF-F9319FCE79F2}" type="slidenum">
              <a:rPr lang="sl-SI" smtClean="0"/>
              <a:t>105</a:t>
            </a:fld>
            <a:endParaRPr lang="sl-SI"/>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528" y="149068"/>
            <a:ext cx="6129367" cy="6448284"/>
          </a:xfrm>
          <a:prstGeom prst="round2DiagRect">
            <a:avLst>
              <a:gd name="adj1" fmla="val 620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20833" y="162732"/>
            <a:ext cx="7871513" cy="6448284"/>
          </a:xfrm>
          <a:prstGeom prst="round2DiagRect">
            <a:avLst>
              <a:gd name="adj1" fmla="val 8932"/>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
          <a:stretch/>
        </p:blipFill>
        <p:spPr bwMode="auto">
          <a:xfrm>
            <a:off x="2051720" y="135610"/>
            <a:ext cx="6873766" cy="6475405"/>
          </a:xfrm>
          <a:prstGeom prst="round2DiagRect">
            <a:avLst>
              <a:gd name="adj1" fmla="val 611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7678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5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971550" y="2781300"/>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3" name="Pravokotnik 2"/>
          <p:cNvSpPr/>
          <p:nvPr/>
        </p:nvSpPr>
        <p:spPr>
          <a:xfrm>
            <a:off x="971550" y="765175"/>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4" name="Pravokotnik 3"/>
          <p:cNvSpPr/>
          <p:nvPr/>
        </p:nvSpPr>
        <p:spPr>
          <a:xfrm>
            <a:off x="971550" y="1268413"/>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5" name="Pravokotnik 4"/>
          <p:cNvSpPr/>
          <p:nvPr/>
        </p:nvSpPr>
        <p:spPr>
          <a:xfrm>
            <a:off x="971550" y="1773238"/>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6" name="Pravokotnik 5"/>
          <p:cNvSpPr/>
          <p:nvPr/>
        </p:nvSpPr>
        <p:spPr>
          <a:xfrm>
            <a:off x="971550" y="2276475"/>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7" name="Pravokotnik 6"/>
          <p:cNvSpPr/>
          <p:nvPr/>
        </p:nvSpPr>
        <p:spPr>
          <a:xfrm>
            <a:off x="971550" y="3284538"/>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8" name="Pravokotnik 7"/>
          <p:cNvSpPr/>
          <p:nvPr/>
        </p:nvSpPr>
        <p:spPr>
          <a:xfrm>
            <a:off x="971550" y="3789363"/>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9" name="Pravokotnik 8"/>
          <p:cNvSpPr/>
          <p:nvPr/>
        </p:nvSpPr>
        <p:spPr>
          <a:xfrm>
            <a:off x="971550" y="4292600"/>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10" name="Pravokotnik 9"/>
          <p:cNvSpPr/>
          <p:nvPr/>
        </p:nvSpPr>
        <p:spPr>
          <a:xfrm>
            <a:off x="971550" y="4797425"/>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cxnSp>
        <p:nvCxnSpPr>
          <p:cNvPr id="11" name="Raven konektor 19"/>
          <p:cNvCxnSpPr/>
          <p:nvPr/>
        </p:nvCxnSpPr>
        <p:spPr>
          <a:xfrm>
            <a:off x="1403350" y="908050"/>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2" name="Raven konektor 22"/>
          <p:cNvCxnSpPr/>
          <p:nvPr/>
        </p:nvCxnSpPr>
        <p:spPr>
          <a:xfrm>
            <a:off x="1403350" y="1412875"/>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3" name="Raven konektor 23"/>
          <p:cNvCxnSpPr/>
          <p:nvPr/>
        </p:nvCxnSpPr>
        <p:spPr>
          <a:xfrm>
            <a:off x="1403350" y="1916113"/>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4" name="Raven konektor 24"/>
          <p:cNvCxnSpPr/>
          <p:nvPr/>
        </p:nvCxnSpPr>
        <p:spPr>
          <a:xfrm>
            <a:off x="1403350" y="2420938"/>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5" name="Raven konektor 25"/>
          <p:cNvCxnSpPr/>
          <p:nvPr/>
        </p:nvCxnSpPr>
        <p:spPr>
          <a:xfrm>
            <a:off x="1403350" y="2924175"/>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6" name="Raven konektor 26"/>
          <p:cNvCxnSpPr/>
          <p:nvPr/>
        </p:nvCxnSpPr>
        <p:spPr>
          <a:xfrm>
            <a:off x="1403350" y="3429000"/>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7" name="Raven konektor 27"/>
          <p:cNvCxnSpPr/>
          <p:nvPr/>
        </p:nvCxnSpPr>
        <p:spPr>
          <a:xfrm>
            <a:off x="1403350" y="3933825"/>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8" name="Raven konektor 28"/>
          <p:cNvCxnSpPr/>
          <p:nvPr/>
        </p:nvCxnSpPr>
        <p:spPr>
          <a:xfrm>
            <a:off x="1403350" y="4437063"/>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19" name="Raven konektor 29"/>
          <p:cNvCxnSpPr/>
          <p:nvPr/>
        </p:nvCxnSpPr>
        <p:spPr>
          <a:xfrm>
            <a:off x="1403350" y="4941888"/>
            <a:ext cx="4537075"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sp>
        <p:nvSpPr>
          <p:cNvPr id="20" name="Pravokotnik 19"/>
          <p:cNvSpPr/>
          <p:nvPr/>
        </p:nvSpPr>
        <p:spPr>
          <a:xfrm>
            <a:off x="6516688"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2" name="Pravokotnik 21"/>
          <p:cNvSpPr/>
          <p:nvPr/>
        </p:nvSpPr>
        <p:spPr>
          <a:xfrm>
            <a:off x="8101013"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3" name="Pravokotnik 22"/>
          <p:cNvSpPr/>
          <p:nvPr/>
        </p:nvSpPr>
        <p:spPr>
          <a:xfrm>
            <a:off x="5651500"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4" name="Pravokotnik 23"/>
          <p:cNvSpPr/>
          <p:nvPr/>
        </p:nvSpPr>
        <p:spPr>
          <a:xfrm>
            <a:off x="7667625" y="4149725"/>
            <a:ext cx="217488"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5" name="Pravokotnik 24"/>
          <p:cNvSpPr/>
          <p:nvPr/>
        </p:nvSpPr>
        <p:spPr>
          <a:xfrm>
            <a:off x="4859338" y="4149725"/>
            <a:ext cx="217487"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6" name="Pravokotnik 25"/>
          <p:cNvSpPr/>
          <p:nvPr/>
        </p:nvSpPr>
        <p:spPr>
          <a:xfrm>
            <a:off x="4067175" y="4149725"/>
            <a:ext cx="217488"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7" name="Pravokotnik 26"/>
          <p:cNvSpPr/>
          <p:nvPr/>
        </p:nvSpPr>
        <p:spPr>
          <a:xfrm>
            <a:off x="2555875"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cxnSp>
        <p:nvCxnSpPr>
          <p:cNvPr id="28" name="Raven konektor 55"/>
          <p:cNvCxnSpPr>
            <a:endCxn id="27" idx="2"/>
          </p:cNvCxnSpPr>
          <p:nvPr/>
        </p:nvCxnSpPr>
        <p:spPr>
          <a:xfrm flipV="1">
            <a:off x="1116013" y="4365625"/>
            <a:ext cx="1547812" cy="1223963"/>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29" name="Raven konektor 58"/>
          <p:cNvCxnSpPr>
            <a:endCxn id="27" idx="2"/>
          </p:cNvCxnSpPr>
          <p:nvPr/>
        </p:nvCxnSpPr>
        <p:spPr>
          <a:xfrm rot="5400000" flipH="1" flipV="1">
            <a:off x="1637953" y="4563369"/>
            <a:ext cx="1223615" cy="828129"/>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0" name="Raven konektor 61"/>
          <p:cNvCxnSpPr>
            <a:endCxn id="27" idx="2"/>
          </p:cNvCxnSpPr>
          <p:nvPr/>
        </p:nvCxnSpPr>
        <p:spPr>
          <a:xfrm rot="5400000" flipH="1" flipV="1">
            <a:off x="1997869" y="4995069"/>
            <a:ext cx="1295400" cy="36512"/>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1" name="Raven konektor 64"/>
          <p:cNvCxnSpPr>
            <a:endCxn id="27" idx="2"/>
          </p:cNvCxnSpPr>
          <p:nvPr/>
        </p:nvCxnSpPr>
        <p:spPr>
          <a:xfrm rot="16200000" flipV="1">
            <a:off x="2393950" y="4635500"/>
            <a:ext cx="1295400" cy="75565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2" name="Raven konektor 77"/>
          <p:cNvCxnSpPr>
            <a:endCxn id="27" idx="2"/>
          </p:cNvCxnSpPr>
          <p:nvPr/>
        </p:nvCxnSpPr>
        <p:spPr>
          <a:xfrm rot="10800000">
            <a:off x="2663825" y="4365625"/>
            <a:ext cx="1547813" cy="129540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3" name="Raven konektor 106"/>
          <p:cNvCxnSpPr>
            <a:endCxn id="26" idx="2"/>
          </p:cNvCxnSpPr>
          <p:nvPr/>
        </p:nvCxnSpPr>
        <p:spPr>
          <a:xfrm rot="16200000" flipV="1">
            <a:off x="3546476" y="4995862"/>
            <a:ext cx="1295400" cy="34925"/>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4" name="Raven konektor 109"/>
          <p:cNvCxnSpPr>
            <a:endCxn id="25" idx="2"/>
          </p:cNvCxnSpPr>
          <p:nvPr/>
        </p:nvCxnSpPr>
        <p:spPr>
          <a:xfrm rot="16200000" flipV="1">
            <a:off x="4337844" y="4995069"/>
            <a:ext cx="1295400" cy="36512"/>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5" name="Raven konektor 115"/>
          <p:cNvCxnSpPr>
            <a:endCxn id="23" idx="2"/>
          </p:cNvCxnSpPr>
          <p:nvPr/>
        </p:nvCxnSpPr>
        <p:spPr>
          <a:xfrm rot="16200000" flipV="1">
            <a:off x="5130007" y="4995068"/>
            <a:ext cx="1295400" cy="36513"/>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6" name="Raven konektor 119"/>
          <p:cNvCxnSpPr>
            <a:endCxn id="20" idx="2"/>
          </p:cNvCxnSpPr>
          <p:nvPr/>
        </p:nvCxnSpPr>
        <p:spPr>
          <a:xfrm rot="16200000" flipV="1">
            <a:off x="5994401" y="4995862"/>
            <a:ext cx="1295400" cy="34925"/>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8" name="Raven konektor 125"/>
          <p:cNvCxnSpPr>
            <a:endCxn id="24" idx="2"/>
          </p:cNvCxnSpPr>
          <p:nvPr/>
        </p:nvCxnSpPr>
        <p:spPr>
          <a:xfrm rot="5400000" flipH="1" flipV="1">
            <a:off x="7074694" y="5031581"/>
            <a:ext cx="1366838" cy="34925"/>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39" name="Raven konektor 129"/>
          <p:cNvCxnSpPr>
            <a:endCxn id="22" idx="2"/>
          </p:cNvCxnSpPr>
          <p:nvPr/>
        </p:nvCxnSpPr>
        <p:spPr>
          <a:xfrm rot="5400000" flipH="1" flipV="1">
            <a:off x="7291388" y="4814887"/>
            <a:ext cx="1366838" cy="468313"/>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40" name="Raven konektor 134"/>
          <p:cNvCxnSpPr>
            <a:stCxn id="27" idx="0"/>
            <a:endCxn id="41" idx="2"/>
          </p:cNvCxnSpPr>
          <p:nvPr/>
        </p:nvCxnSpPr>
        <p:spPr>
          <a:xfrm rot="5400000" flipH="1" flipV="1">
            <a:off x="2447132" y="3140868"/>
            <a:ext cx="1225550" cy="792163"/>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sp>
        <p:nvSpPr>
          <p:cNvPr id="41" name="Pravokotnik 40"/>
          <p:cNvSpPr/>
          <p:nvPr/>
        </p:nvSpPr>
        <p:spPr>
          <a:xfrm>
            <a:off x="3348038"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42" name="Raven konektor 140"/>
          <p:cNvCxnSpPr>
            <a:stCxn id="26" idx="0"/>
            <a:endCxn id="41" idx="2"/>
          </p:cNvCxnSpPr>
          <p:nvPr/>
        </p:nvCxnSpPr>
        <p:spPr>
          <a:xfrm rot="16200000" flipV="1">
            <a:off x="3203576" y="3176587"/>
            <a:ext cx="1225550" cy="720725"/>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43" name="Raven konektor 143"/>
          <p:cNvCxnSpPr>
            <a:stCxn id="25" idx="0"/>
            <a:endCxn id="41" idx="2"/>
          </p:cNvCxnSpPr>
          <p:nvPr/>
        </p:nvCxnSpPr>
        <p:spPr>
          <a:xfrm rot="16200000" flipV="1">
            <a:off x="3598863" y="2781300"/>
            <a:ext cx="1225550" cy="151130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cxnSp>
        <p:nvCxnSpPr>
          <p:cNvPr id="44" name="Raven konektor 146"/>
          <p:cNvCxnSpPr>
            <a:stCxn id="23" idx="0"/>
            <a:endCxn id="45" idx="2"/>
          </p:cNvCxnSpPr>
          <p:nvPr/>
        </p:nvCxnSpPr>
        <p:spPr>
          <a:xfrm rot="5400000" flipH="1" flipV="1">
            <a:off x="5146675" y="3536950"/>
            <a:ext cx="1225550"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sp>
        <p:nvSpPr>
          <p:cNvPr id="45" name="Pravokotnik 44"/>
          <p:cNvSpPr/>
          <p:nvPr/>
        </p:nvSpPr>
        <p:spPr>
          <a:xfrm>
            <a:off x="5651500"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46" name="Raven konektor 159"/>
          <p:cNvCxnSpPr>
            <a:stCxn id="20" idx="0"/>
            <a:endCxn id="47" idx="2"/>
          </p:cNvCxnSpPr>
          <p:nvPr/>
        </p:nvCxnSpPr>
        <p:spPr>
          <a:xfrm rot="5400000" flipH="1" flipV="1">
            <a:off x="6011863" y="3536950"/>
            <a:ext cx="1225550"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sp>
        <p:nvSpPr>
          <p:cNvPr id="47" name="Pravokotnik 46"/>
          <p:cNvSpPr/>
          <p:nvPr/>
        </p:nvSpPr>
        <p:spPr>
          <a:xfrm>
            <a:off x="6516688"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50" name="Raven konektor 172"/>
          <p:cNvCxnSpPr>
            <a:stCxn id="24" idx="0"/>
            <a:endCxn id="51" idx="2"/>
          </p:cNvCxnSpPr>
          <p:nvPr/>
        </p:nvCxnSpPr>
        <p:spPr>
          <a:xfrm rot="5400000" flipH="1" flipV="1">
            <a:off x="7162800" y="3536950"/>
            <a:ext cx="1225550"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sp>
        <p:nvSpPr>
          <p:cNvPr id="51" name="Pravokotnik 50"/>
          <p:cNvSpPr/>
          <p:nvPr/>
        </p:nvSpPr>
        <p:spPr>
          <a:xfrm>
            <a:off x="7667625" y="2708275"/>
            <a:ext cx="217488"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52" name="Raven konektor 177"/>
          <p:cNvCxnSpPr>
            <a:stCxn id="22" idx="0"/>
            <a:endCxn id="53" idx="2"/>
          </p:cNvCxnSpPr>
          <p:nvPr/>
        </p:nvCxnSpPr>
        <p:spPr>
          <a:xfrm rot="5400000" flipH="1" flipV="1">
            <a:off x="7596188" y="3536950"/>
            <a:ext cx="1225550" cy="0"/>
          </a:xfrm>
          <a:prstGeom prst="line">
            <a:avLst/>
          </a:prstGeom>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cxnSp>
      <p:sp>
        <p:nvSpPr>
          <p:cNvPr id="53" name="Pravokotnik 52"/>
          <p:cNvSpPr/>
          <p:nvPr/>
        </p:nvSpPr>
        <p:spPr>
          <a:xfrm>
            <a:off x="8101013"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54" name="Raven konektor 184"/>
          <p:cNvCxnSpPr>
            <a:stCxn id="45" idx="1"/>
            <a:endCxn id="41" idx="3"/>
          </p:cNvCxnSpPr>
          <p:nvPr/>
        </p:nvCxnSpPr>
        <p:spPr>
          <a:xfrm rot="10800000">
            <a:off x="3563938" y="2816225"/>
            <a:ext cx="2087562" cy="0"/>
          </a:xfrm>
          <a:prstGeom prst="line">
            <a:avLst/>
          </a:prstGeom>
          <a:ln w="12700">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55" name="Oblika 193"/>
          <p:cNvCxnSpPr>
            <a:stCxn id="41" idx="0"/>
            <a:endCxn id="47" idx="0"/>
          </p:cNvCxnSpPr>
          <p:nvPr/>
        </p:nvCxnSpPr>
        <p:spPr>
          <a:xfrm rot="5400000" flipH="1" flipV="1">
            <a:off x="5039519" y="1124744"/>
            <a:ext cx="1588" cy="3168650"/>
          </a:xfrm>
          <a:prstGeom prst="curvedConnector3">
            <a:avLst>
              <a:gd name="adj1" fmla="val 31584141"/>
            </a:avLst>
          </a:prstGeom>
          <a:ln w="12700">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56" name="Oblika 193"/>
          <p:cNvCxnSpPr>
            <a:stCxn id="41" idx="0"/>
            <a:endCxn id="51" idx="0"/>
          </p:cNvCxnSpPr>
          <p:nvPr/>
        </p:nvCxnSpPr>
        <p:spPr>
          <a:xfrm rot="5400000" flipH="1" flipV="1">
            <a:off x="5616178" y="548085"/>
            <a:ext cx="1588" cy="4320381"/>
          </a:xfrm>
          <a:prstGeom prst="curvedConnector3">
            <a:avLst>
              <a:gd name="adj1" fmla="val 37210906"/>
            </a:avLst>
          </a:prstGeom>
          <a:ln w="12700">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60" name="Oblika 193"/>
          <p:cNvCxnSpPr>
            <a:stCxn id="41" idx="0"/>
            <a:endCxn id="53" idx="0"/>
          </p:cNvCxnSpPr>
          <p:nvPr/>
        </p:nvCxnSpPr>
        <p:spPr>
          <a:xfrm rot="5400000" flipH="1" flipV="1">
            <a:off x="5832475" y="331788"/>
            <a:ext cx="1588" cy="4752975"/>
          </a:xfrm>
          <a:prstGeom prst="curvedConnector3">
            <a:avLst>
              <a:gd name="adj1" fmla="val 42643212"/>
            </a:avLst>
          </a:prstGeom>
          <a:ln w="12700">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sp>
        <p:nvSpPr>
          <p:cNvPr id="62" name="Ograda številke diapozitiva 61"/>
          <p:cNvSpPr>
            <a:spLocks noGrp="1"/>
          </p:cNvSpPr>
          <p:nvPr>
            <p:ph type="sldNum" sz="quarter" idx="12"/>
          </p:nvPr>
        </p:nvSpPr>
        <p:spPr/>
        <p:txBody>
          <a:bodyPr/>
          <a:lstStyle/>
          <a:p>
            <a:fld id="{A55226DB-5A99-429B-9880-A37ACC71B7D2}" type="slidenum">
              <a:rPr lang="sl-SI" smtClean="0"/>
              <a:t>106</a:t>
            </a:fld>
            <a:endParaRPr lang="sl-SI"/>
          </a:p>
        </p:txBody>
      </p:sp>
      <p:sp>
        <p:nvSpPr>
          <p:cNvPr id="63" name="Elipsa 62"/>
          <p:cNvSpPr/>
          <p:nvPr/>
        </p:nvSpPr>
        <p:spPr>
          <a:xfrm>
            <a:off x="467544" y="2319277"/>
            <a:ext cx="5184576" cy="50701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401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19"/>
                                        </p:tgtEl>
                                        <p:attrNameLst>
                                          <p:attrName>ppt_w</p:attrName>
                                        </p:attrNameLst>
                                      </p:cBhvr>
                                      <p:tavLst>
                                        <p:tav tm="0">
                                          <p:val>
                                            <p:strVal val="ppt_w"/>
                                          </p:val>
                                        </p:tav>
                                        <p:tav tm="100000">
                                          <p:val>
                                            <p:fltVal val="0"/>
                                          </p:val>
                                        </p:tav>
                                      </p:tavLst>
                                    </p:anim>
                                    <p:anim calcmode="lin" valueType="num">
                                      <p:cBhvr>
                                        <p:cTn id="7" dur="2000"/>
                                        <p:tgtEl>
                                          <p:spTgt spid="19"/>
                                        </p:tgtEl>
                                        <p:attrNameLst>
                                          <p:attrName>ppt_h</p:attrName>
                                        </p:attrNameLst>
                                      </p:cBhvr>
                                      <p:tavLst>
                                        <p:tav tm="0">
                                          <p:val>
                                            <p:strVal val="ppt_h"/>
                                          </p:val>
                                        </p:tav>
                                        <p:tav tm="100000">
                                          <p:val>
                                            <p:fltVal val="0"/>
                                          </p:val>
                                        </p:tav>
                                      </p:tavLst>
                                    </p:anim>
                                    <p:animEffect transition="out" filter="fade">
                                      <p:cBhvr>
                                        <p:cTn id="8" dur="2000"/>
                                        <p:tgtEl>
                                          <p:spTgt spid="19"/>
                                        </p:tgtEl>
                                      </p:cBhvr>
                                    </p:animEffect>
                                    <p:set>
                                      <p:cBhvr>
                                        <p:cTn id="9" dur="1" fill="hold">
                                          <p:stCondLst>
                                            <p:cond delay="1999"/>
                                          </p:stCondLst>
                                        </p:cTn>
                                        <p:tgtEl>
                                          <p:spTgt spid="19"/>
                                        </p:tgtEl>
                                        <p:attrNameLst>
                                          <p:attrName>style.visibility</p:attrName>
                                        </p:attrNameLst>
                                      </p:cBhvr>
                                      <p:to>
                                        <p:strVal val="hidden"/>
                                      </p:to>
                                    </p:set>
                                  </p:childTnLst>
                                </p:cTn>
                              </p:par>
                              <p:par>
                                <p:cTn id="10" presetID="53" presetClass="exit" presetSubtype="0" fill="hold" nodeType="withEffect">
                                  <p:stCondLst>
                                    <p:cond delay="0"/>
                                  </p:stCondLst>
                                  <p:childTnLst>
                                    <p:anim calcmode="lin" valueType="num">
                                      <p:cBhvr>
                                        <p:cTn id="11" dur="2000"/>
                                        <p:tgtEl>
                                          <p:spTgt spid="18"/>
                                        </p:tgtEl>
                                        <p:attrNameLst>
                                          <p:attrName>ppt_w</p:attrName>
                                        </p:attrNameLst>
                                      </p:cBhvr>
                                      <p:tavLst>
                                        <p:tav tm="0">
                                          <p:val>
                                            <p:strVal val="ppt_w"/>
                                          </p:val>
                                        </p:tav>
                                        <p:tav tm="100000">
                                          <p:val>
                                            <p:fltVal val="0"/>
                                          </p:val>
                                        </p:tav>
                                      </p:tavLst>
                                    </p:anim>
                                    <p:anim calcmode="lin" valueType="num">
                                      <p:cBhvr>
                                        <p:cTn id="12" dur="2000"/>
                                        <p:tgtEl>
                                          <p:spTgt spid="18"/>
                                        </p:tgtEl>
                                        <p:attrNameLst>
                                          <p:attrName>ppt_h</p:attrName>
                                        </p:attrNameLst>
                                      </p:cBhvr>
                                      <p:tavLst>
                                        <p:tav tm="0">
                                          <p:val>
                                            <p:strVal val="ppt_h"/>
                                          </p:val>
                                        </p:tav>
                                        <p:tav tm="100000">
                                          <p:val>
                                            <p:fltVal val="0"/>
                                          </p:val>
                                        </p:tav>
                                      </p:tavLst>
                                    </p:anim>
                                    <p:animEffect transition="out" filter="fade">
                                      <p:cBhvr>
                                        <p:cTn id="13" dur="2000"/>
                                        <p:tgtEl>
                                          <p:spTgt spid="18"/>
                                        </p:tgtEl>
                                      </p:cBhvr>
                                    </p:animEffect>
                                    <p:set>
                                      <p:cBhvr>
                                        <p:cTn id="14" dur="1" fill="hold">
                                          <p:stCondLst>
                                            <p:cond delay="1999"/>
                                          </p:stCondLst>
                                        </p:cTn>
                                        <p:tgtEl>
                                          <p:spTgt spid="18"/>
                                        </p:tgtEl>
                                        <p:attrNameLst>
                                          <p:attrName>style.visibility</p:attrName>
                                        </p:attrNameLst>
                                      </p:cBhvr>
                                      <p:to>
                                        <p:strVal val="hidden"/>
                                      </p:to>
                                    </p:set>
                                  </p:childTnLst>
                                </p:cTn>
                              </p:par>
                              <p:par>
                                <p:cTn id="15" presetID="53" presetClass="exit" presetSubtype="0" fill="hold" nodeType="withEffect">
                                  <p:stCondLst>
                                    <p:cond delay="0"/>
                                  </p:stCondLst>
                                  <p:childTnLst>
                                    <p:anim calcmode="lin" valueType="num">
                                      <p:cBhvr>
                                        <p:cTn id="16" dur="2000"/>
                                        <p:tgtEl>
                                          <p:spTgt spid="17"/>
                                        </p:tgtEl>
                                        <p:attrNameLst>
                                          <p:attrName>ppt_w</p:attrName>
                                        </p:attrNameLst>
                                      </p:cBhvr>
                                      <p:tavLst>
                                        <p:tav tm="0">
                                          <p:val>
                                            <p:strVal val="ppt_w"/>
                                          </p:val>
                                        </p:tav>
                                        <p:tav tm="100000">
                                          <p:val>
                                            <p:fltVal val="0"/>
                                          </p:val>
                                        </p:tav>
                                      </p:tavLst>
                                    </p:anim>
                                    <p:anim calcmode="lin" valueType="num">
                                      <p:cBhvr>
                                        <p:cTn id="17" dur="2000"/>
                                        <p:tgtEl>
                                          <p:spTgt spid="17"/>
                                        </p:tgtEl>
                                        <p:attrNameLst>
                                          <p:attrName>ppt_h</p:attrName>
                                        </p:attrNameLst>
                                      </p:cBhvr>
                                      <p:tavLst>
                                        <p:tav tm="0">
                                          <p:val>
                                            <p:strVal val="ppt_h"/>
                                          </p:val>
                                        </p:tav>
                                        <p:tav tm="100000">
                                          <p:val>
                                            <p:fltVal val="0"/>
                                          </p:val>
                                        </p:tav>
                                      </p:tavLst>
                                    </p:anim>
                                    <p:animEffect transition="out" filter="fade">
                                      <p:cBhvr>
                                        <p:cTn id="18" dur="2000"/>
                                        <p:tgtEl>
                                          <p:spTgt spid="17"/>
                                        </p:tgtEl>
                                      </p:cBhvr>
                                    </p:animEffect>
                                    <p:set>
                                      <p:cBhvr>
                                        <p:cTn id="19" dur="1" fill="hold">
                                          <p:stCondLst>
                                            <p:cond delay="1999"/>
                                          </p:stCondLst>
                                        </p:cTn>
                                        <p:tgtEl>
                                          <p:spTgt spid="17"/>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2000"/>
                                        <p:tgtEl>
                                          <p:spTgt spid="16"/>
                                        </p:tgtEl>
                                        <p:attrNameLst>
                                          <p:attrName>ppt_w</p:attrName>
                                        </p:attrNameLst>
                                      </p:cBhvr>
                                      <p:tavLst>
                                        <p:tav tm="0">
                                          <p:val>
                                            <p:strVal val="ppt_w"/>
                                          </p:val>
                                        </p:tav>
                                        <p:tav tm="100000">
                                          <p:val>
                                            <p:fltVal val="0"/>
                                          </p:val>
                                        </p:tav>
                                      </p:tavLst>
                                    </p:anim>
                                    <p:anim calcmode="lin" valueType="num">
                                      <p:cBhvr>
                                        <p:cTn id="22" dur="2000"/>
                                        <p:tgtEl>
                                          <p:spTgt spid="16"/>
                                        </p:tgtEl>
                                        <p:attrNameLst>
                                          <p:attrName>ppt_h</p:attrName>
                                        </p:attrNameLst>
                                      </p:cBhvr>
                                      <p:tavLst>
                                        <p:tav tm="0">
                                          <p:val>
                                            <p:strVal val="ppt_h"/>
                                          </p:val>
                                        </p:tav>
                                        <p:tav tm="100000">
                                          <p:val>
                                            <p:fltVal val="0"/>
                                          </p:val>
                                        </p:tav>
                                      </p:tavLst>
                                    </p:anim>
                                    <p:animEffect transition="out" filter="fade">
                                      <p:cBhvr>
                                        <p:cTn id="23" dur="2000"/>
                                        <p:tgtEl>
                                          <p:spTgt spid="16"/>
                                        </p:tgtEl>
                                      </p:cBhvr>
                                    </p:animEffect>
                                    <p:set>
                                      <p:cBhvr>
                                        <p:cTn id="24" dur="1" fill="hold">
                                          <p:stCondLst>
                                            <p:cond delay="1999"/>
                                          </p:stCondLst>
                                        </p:cTn>
                                        <p:tgtEl>
                                          <p:spTgt spid="16"/>
                                        </p:tgtEl>
                                        <p:attrNameLst>
                                          <p:attrName>style.visibility</p:attrName>
                                        </p:attrNameLst>
                                      </p:cBhvr>
                                      <p:to>
                                        <p:strVal val="hidden"/>
                                      </p:to>
                                    </p:set>
                                  </p:childTnLst>
                                </p:cTn>
                              </p:par>
                              <p:par>
                                <p:cTn id="25" presetID="53" presetClass="exit" presetSubtype="0" fill="hold" nodeType="withEffect">
                                  <p:stCondLst>
                                    <p:cond delay="0"/>
                                  </p:stCondLst>
                                  <p:childTnLst>
                                    <p:anim calcmode="lin" valueType="num">
                                      <p:cBhvr>
                                        <p:cTn id="26" dur="2000"/>
                                        <p:tgtEl>
                                          <p:spTgt spid="15"/>
                                        </p:tgtEl>
                                        <p:attrNameLst>
                                          <p:attrName>ppt_w</p:attrName>
                                        </p:attrNameLst>
                                      </p:cBhvr>
                                      <p:tavLst>
                                        <p:tav tm="0">
                                          <p:val>
                                            <p:strVal val="ppt_w"/>
                                          </p:val>
                                        </p:tav>
                                        <p:tav tm="100000">
                                          <p:val>
                                            <p:fltVal val="0"/>
                                          </p:val>
                                        </p:tav>
                                      </p:tavLst>
                                    </p:anim>
                                    <p:anim calcmode="lin" valueType="num">
                                      <p:cBhvr>
                                        <p:cTn id="27" dur="2000"/>
                                        <p:tgtEl>
                                          <p:spTgt spid="15"/>
                                        </p:tgtEl>
                                        <p:attrNameLst>
                                          <p:attrName>ppt_h</p:attrName>
                                        </p:attrNameLst>
                                      </p:cBhvr>
                                      <p:tavLst>
                                        <p:tav tm="0">
                                          <p:val>
                                            <p:strVal val="ppt_h"/>
                                          </p:val>
                                        </p:tav>
                                        <p:tav tm="100000">
                                          <p:val>
                                            <p:fltVal val="0"/>
                                          </p:val>
                                        </p:tav>
                                      </p:tavLst>
                                    </p:anim>
                                    <p:animEffect transition="out" filter="fade">
                                      <p:cBhvr>
                                        <p:cTn id="28" dur="2000"/>
                                        <p:tgtEl>
                                          <p:spTgt spid="15"/>
                                        </p:tgtEl>
                                      </p:cBhvr>
                                    </p:animEffect>
                                    <p:set>
                                      <p:cBhvr>
                                        <p:cTn id="29" dur="1" fill="hold">
                                          <p:stCondLst>
                                            <p:cond delay="1999"/>
                                          </p:stCondLst>
                                        </p:cTn>
                                        <p:tgtEl>
                                          <p:spTgt spid="15"/>
                                        </p:tgtEl>
                                        <p:attrNameLst>
                                          <p:attrName>style.visibility</p:attrName>
                                        </p:attrNameLst>
                                      </p:cBhvr>
                                      <p:to>
                                        <p:strVal val="hidden"/>
                                      </p:to>
                                    </p:set>
                                  </p:childTnLst>
                                </p:cTn>
                              </p:par>
                              <p:par>
                                <p:cTn id="30" presetID="53" presetClass="exit" presetSubtype="0" fill="hold" nodeType="withEffect">
                                  <p:stCondLst>
                                    <p:cond delay="0"/>
                                  </p:stCondLst>
                                  <p:childTnLst>
                                    <p:anim calcmode="lin" valueType="num">
                                      <p:cBhvr>
                                        <p:cTn id="31" dur="2000"/>
                                        <p:tgtEl>
                                          <p:spTgt spid="14"/>
                                        </p:tgtEl>
                                        <p:attrNameLst>
                                          <p:attrName>ppt_w</p:attrName>
                                        </p:attrNameLst>
                                      </p:cBhvr>
                                      <p:tavLst>
                                        <p:tav tm="0">
                                          <p:val>
                                            <p:strVal val="ppt_w"/>
                                          </p:val>
                                        </p:tav>
                                        <p:tav tm="100000">
                                          <p:val>
                                            <p:fltVal val="0"/>
                                          </p:val>
                                        </p:tav>
                                      </p:tavLst>
                                    </p:anim>
                                    <p:anim calcmode="lin" valueType="num">
                                      <p:cBhvr>
                                        <p:cTn id="32" dur="2000"/>
                                        <p:tgtEl>
                                          <p:spTgt spid="14"/>
                                        </p:tgtEl>
                                        <p:attrNameLst>
                                          <p:attrName>ppt_h</p:attrName>
                                        </p:attrNameLst>
                                      </p:cBhvr>
                                      <p:tavLst>
                                        <p:tav tm="0">
                                          <p:val>
                                            <p:strVal val="ppt_h"/>
                                          </p:val>
                                        </p:tav>
                                        <p:tav tm="100000">
                                          <p:val>
                                            <p:fltVal val="0"/>
                                          </p:val>
                                        </p:tav>
                                      </p:tavLst>
                                    </p:anim>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53" presetClass="exit" presetSubtype="0" fill="hold" nodeType="withEffect">
                                  <p:stCondLst>
                                    <p:cond delay="0"/>
                                  </p:stCondLst>
                                  <p:childTnLst>
                                    <p:anim calcmode="lin" valueType="num">
                                      <p:cBhvr>
                                        <p:cTn id="36" dur="2000"/>
                                        <p:tgtEl>
                                          <p:spTgt spid="13"/>
                                        </p:tgtEl>
                                        <p:attrNameLst>
                                          <p:attrName>ppt_w</p:attrName>
                                        </p:attrNameLst>
                                      </p:cBhvr>
                                      <p:tavLst>
                                        <p:tav tm="0">
                                          <p:val>
                                            <p:strVal val="ppt_w"/>
                                          </p:val>
                                        </p:tav>
                                        <p:tav tm="100000">
                                          <p:val>
                                            <p:fltVal val="0"/>
                                          </p:val>
                                        </p:tav>
                                      </p:tavLst>
                                    </p:anim>
                                    <p:anim calcmode="lin" valueType="num">
                                      <p:cBhvr>
                                        <p:cTn id="37" dur="2000"/>
                                        <p:tgtEl>
                                          <p:spTgt spid="13"/>
                                        </p:tgtEl>
                                        <p:attrNameLst>
                                          <p:attrName>ppt_h</p:attrName>
                                        </p:attrNameLst>
                                      </p:cBhvr>
                                      <p:tavLst>
                                        <p:tav tm="0">
                                          <p:val>
                                            <p:strVal val="ppt_h"/>
                                          </p:val>
                                        </p:tav>
                                        <p:tav tm="100000">
                                          <p:val>
                                            <p:fltVal val="0"/>
                                          </p:val>
                                        </p:tav>
                                      </p:tavLst>
                                    </p:anim>
                                    <p:animEffect transition="out" filter="fade">
                                      <p:cBhvr>
                                        <p:cTn id="38" dur="2000"/>
                                        <p:tgtEl>
                                          <p:spTgt spid="13"/>
                                        </p:tgtEl>
                                      </p:cBhvr>
                                    </p:animEffect>
                                    <p:set>
                                      <p:cBhvr>
                                        <p:cTn id="39" dur="1" fill="hold">
                                          <p:stCondLst>
                                            <p:cond delay="1999"/>
                                          </p:stCondLst>
                                        </p:cTn>
                                        <p:tgtEl>
                                          <p:spTgt spid="13"/>
                                        </p:tgtEl>
                                        <p:attrNameLst>
                                          <p:attrName>style.visibility</p:attrName>
                                        </p:attrNameLst>
                                      </p:cBhvr>
                                      <p:to>
                                        <p:strVal val="hidden"/>
                                      </p:to>
                                    </p:set>
                                  </p:childTnLst>
                                </p:cTn>
                              </p:par>
                              <p:par>
                                <p:cTn id="40" presetID="53" presetClass="exit" presetSubtype="0" fill="hold" nodeType="withEffect">
                                  <p:stCondLst>
                                    <p:cond delay="0"/>
                                  </p:stCondLst>
                                  <p:childTnLst>
                                    <p:anim calcmode="lin" valueType="num">
                                      <p:cBhvr>
                                        <p:cTn id="41" dur="2000"/>
                                        <p:tgtEl>
                                          <p:spTgt spid="12"/>
                                        </p:tgtEl>
                                        <p:attrNameLst>
                                          <p:attrName>ppt_w</p:attrName>
                                        </p:attrNameLst>
                                      </p:cBhvr>
                                      <p:tavLst>
                                        <p:tav tm="0">
                                          <p:val>
                                            <p:strVal val="ppt_w"/>
                                          </p:val>
                                        </p:tav>
                                        <p:tav tm="100000">
                                          <p:val>
                                            <p:fltVal val="0"/>
                                          </p:val>
                                        </p:tav>
                                      </p:tavLst>
                                    </p:anim>
                                    <p:anim calcmode="lin" valueType="num">
                                      <p:cBhvr>
                                        <p:cTn id="42" dur="2000"/>
                                        <p:tgtEl>
                                          <p:spTgt spid="12"/>
                                        </p:tgtEl>
                                        <p:attrNameLst>
                                          <p:attrName>ppt_h</p:attrName>
                                        </p:attrNameLst>
                                      </p:cBhvr>
                                      <p:tavLst>
                                        <p:tav tm="0">
                                          <p:val>
                                            <p:strVal val="ppt_h"/>
                                          </p:val>
                                        </p:tav>
                                        <p:tav tm="100000">
                                          <p:val>
                                            <p:fltVal val="0"/>
                                          </p:val>
                                        </p:tav>
                                      </p:tavLst>
                                    </p:anim>
                                    <p:animEffect transition="out" filter="fade">
                                      <p:cBhvr>
                                        <p:cTn id="43" dur="2000"/>
                                        <p:tgtEl>
                                          <p:spTgt spid="12"/>
                                        </p:tgtEl>
                                      </p:cBhvr>
                                    </p:animEffect>
                                    <p:set>
                                      <p:cBhvr>
                                        <p:cTn id="44" dur="1" fill="hold">
                                          <p:stCondLst>
                                            <p:cond delay="1999"/>
                                          </p:stCondLst>
                                        </p:cTn>
                                        <p:tgtEl>
                                          <p:spTgt spid="12"/>
                                        </p:tgtEl>
                                        <p:attrNameLst>
                                          <p:attrName>style.visibility</p:attrName>
                                        </p:attrNameLst>
                                      </p:cBhvr>
                                      <p:to>
                                        <p:strVal val="hidden"/>
                                      </p:to>
                                    </p:set>
                                  </p:childTnLst>
                                </p:cTn>
                              </p:par>
                              <p:par>
                                <p:cTn id="45" presetID="53" presetClass="exit" presetSubtype="0" fill="hold" nodeType="withEffect">
                                  <p:stCondLst>
                                    <p:cond delay="0"/>
                                  </p:stCondLst>
                                  <p:childTnLst>
                                    <p:anim calcmode="lin" valueType="num">
                                      <p:cBhvr>
                                        <p:cTn id="46" dur="2000"/>
                                        <p:tgtEl>
                                          <p:spTgt spid="11"/>
                                        </p:tgtEl>
                                        <p:attrNameLst>
                                          <p:attrName>ppt_w</p:attrName>
                                        </p:attrNameLst>
                                      </p:cBhvr>
                                      <p:tavLst>
                                        <p:tav tm="0">
                                          <p:val>
                                            <p:strVal val="ppt_w"/>
                                          </p:val>
                                        </p:tav>
                                        <p:tav tm="100000">
                                          <p:val>
                                            <p:fltVal val="0"/>
                                          </p:val>
                                        </p:tav>
                                      </p:tavLst>
                                    </p:anim>
                                    <p:anim calcmode="lin" valueType="num">
                                      <p:cBhvr>
                                        <p:cTn id="47" dur="2000"/>
                                        <p:tgtEl>
                                          <p:spTgt spid="11"/>
                                        </p:tgtEl>
                                        <p:attrNameLst>
                                          <p:attrName>ppt_h</p:attrName>
                                        </p:attrNameLst>
                                      </p:cBhvr>
                                      <p:tavLst>
                                        <p:tav tm="0">
                                          <p:val>
                                            <p:strVal val="ppt_h"/>
                                          </p:val>
                                        </p:tav>
                                        <p:tav tm="100000">
                                          <p:val>
                                            <p:fltVal val="0"/>
                                          </p:val>
                                        </p:tav>
                                      </p:tavLst>
                                    </p:anim>
                                    <p:animEffect transition="out" filter="fade">
                                      <p:cBhvr>
                                        <p:cTn id="48" dur="2000"/>
                                        <p:tgtEl>
                                          <p:spTgt spid="11"/>
                                        </p:tgtEl>
                                      </p:cBhvr>
                                    </p:animEffect>
                                    <p:set>
                                      <p:cBhvr>
                                        <p:cTn id="49" dur="1" fill="hold">
                                          <p:stCondLst>
                                            <p:cond delay="1999"/>
                                          </p:stCondLst>
                                        </p:cTn>
                                        <p:tgtEl>
                                          <p:spTgt spid="11"/>
                                        </p:tgtEl>
                                        <p:attrNameLst>
                                          <p:attrName>style.visibility</p:attrName>
                                        </p:attrNameLst>
                                      </p:cBhvr>
                                      <p:to>
                                        <p:strVal val="hidden"/>
                                      </p:to>
                                    </p:set>
                                  </p:childTnLst>
                                </p:cTn>
                              </p:par>
                              <p:par>
                                <p:cTn id="50" presetID="42" presetClass="path" presetSubtype="0" accel="50000" decel="50000" fill="hold" grpId="0" nodeType="withEffect">
                                  <p:stCondLst>
                                    <p:cond delay="0"/>
                                  </p:stCondLst>
                                  <p:childTnLst>
                                    <p:animMotion origin="layout" path="M 4.44444E-6 2.36994E-6 L 0.00399 0.70797 " pathEditMode="relative" rAng="0" ptsTypes="AA">
                                      <p:cBhvr>
                                        <p:cTn id="51" dur="2000" fill="hold"/>
                                        <p:tgtEl>
                                          <p:spTgt spid="3"/>
                                        </p:tgtEl>
                                        <p:attrNameLst>
                                          <p:attrName>ppt_x</p:attrName>
                                          <p:attrName>ppt_y</p:attrName>
                                        </p:attrNameLst>
                                      </p:cBhvr>
                                      <p:rCtr x="200" y="35400"/>
                                    </p:animMotion>
                                  </p:childTnLst>
                                </p:cTn>
                              </p:par>
                              <p:par>
                                <p:cTn id="52" presetID="49" presetClass="path" presetSubtype="0" accel="50000" decel="50000" fill="hold" grpId="0" nodeType="withEffect">
                                  <p:stCondLst>
                                    <p:cond delay="0"/>
                                  </p:stCondLst>
                                  <p:childTnLst>
                                    <p:animMotion origin="layout" path="M 4.44444E-6 -2.42775E-6 L 0.08263 0.63468 " pathEditMode="relative" rAng="0" ptsTypes="AA">
                                      <p:cBhvr>
                                        <p:cTn id="53" dur="2000" fill="hold"/>
                                        <p:tgtEl>
                                          <p:spTgt spid="4"/>
                                        </p:tgtEl>
                                        <p:attrNameLst>
                                          <p:attrName>ppt_x</p:attrName>
                                          <p:attrName>ppt_y</p:attrName>
                                        </p:attrNameLst>
                                      </p:cBhvr>
                                      <p:rCtr x="4100" y="31700"/>
                                    </p:animMotion>
                                  </p:childTnLst>
                                </p:cTn>
                              </p:par>
                              <p:par>
                                <p:cTn id="54" presetID="49" presetClass="path" presetSubtype="0" accel="50000" decel="50000" fill="hold" grpId="0" nodeType="withEffect">
                                  <p:stCondLst>
                                    <p:cond delay="0"/>
                                  </p:stCondLst>
                                  <p:childTnLst>
                                    <p:animMotion origin="layout" path="M 4.44444E-6 1.11933E-6 L 0.16927 0.57169 " pathEditMode="relative" rAng="0" ptsTypes="AA">
                                      <p:cBhvr>
                                        <p:cTn id="55" dur="2000" fill="hold"/>
                                        <p:tgtEl>
                                          <p:spTgt spid="5"/>
                                        </p:tgtEl>
                                        <p:attrNameLst>
                                          <p:attrName>ppt_x</p:attrName>
                                          <p:attrName>ppt_y</p:attrName>
                                        </p:attrNameLst>
                                      </p:cBhvr>
                                      <p:rCtr x="8500" y="28600"/>
                                    </p:animMotion>
                                  </p:childTnLst>
                                </p:cTn>
                              </p:par>
                              <p:par>
                                <p:cTn id="56" presetID="49" presetClass="path" presetSubtype="0" accel="50000" decel="50000" fill="hold" grpId="0" nodeType="withEffect">
                                  <p:stCondLst>
                                    <p:cond delay="0"/>
                                  </p:stCondLst>
                                  <p:childTnLst>
                                    <p:animMotion origin="layout" path="M 4.44444E-6 -6.29047E-7 L 0.2559 0.49838 " pathEditMode="relative" rAng="0" ptsTypes="AA">
                                      <p:cBhvr>
                                        <p:cTn id="57" dur="2000" fill="hold"/>
                                        <p:tgtEl>
                                          <p:spTgt spid="6"/>
                                        </p:tgtEl>
                                        <p:attrNameLst>
                                          <p:attrName>ppt_x</p:attrName>
                                          <p:attrName>ppt_y</p:attrName>
                                        </p:attrNameLst>
                                      </p:cBhvr>
                                      <p:rCtr x="12800" y="24900"/>
                                    </p:animMotion>
                                  </p:childTnLst>
                                </p:cTn>
                              </p:par>
                              <p:par>
                                <p:cTn id="58" presetID="49" presetClass="path" presetSubtype="0" accel="50000" decel="50000" fill="hold" grpId="0" nodeType="withEffect">
                                  <p:stCondLst>
                                    <p:cond delay="0"/>
                                  </p:stCondLst>
                                  <p:childTnLst>
                                    <p:animMotion origin="layout" path="M 4.44444E-6 -3.64477E-6 L 0.34253 0.42484 " pathEditMode="relative" rAng="0" ptsTypes="AA">
                                      <p:cBhvr>
                                        <p:cTn id="59" dur="2000" fill="hold"/>
                                        <p:tgtEl>
                                          <p:spTgt spid="2"/>
                                        </p:tgtEl>
                                        <p:attrNameLst>
                                          <p:attrName>ppt_x</p:attrName>
                                          <p:attrName>ppt_y</p:attrName>
                                        </p:attrNameLst>
                                      </p:cBhvr>
                                      <p:rCtr x="17100" y="21200"/>
                                    </p:animMotion>
                                  </p:childTnLst>
                                </p:cTn>
                              </p:par>
                              <p:par>
                                <p:cTn id="60" presetID="49" presetClass="path" presetSubtype="0" accel="50000" decel="50000" fill="hold" grpId="0" nodeType="withEffect">
                                  <p:stCondLst>
                                    <p:cond delay="0"/>
                                  </p:stCondLst>
                                  <p:childTnLst>
                                    <p:animMotion origin="layout" path="M 4.44444E-6 3.3395E-6 L 0.42916 0.35129 " pathEditMode="relative" rAng="0" ptsTypes="AA">
                                      <p:cBhvr>
                                        <p:cTn id="61" dur="2000" fill="hold"/>
                                        <p:tgtEl>
                                          <p:spTgt spid="7"/>
                                        </p:tgtEl>
                                        <p:attrNameLst>
                                          <p:attrName>ppt_x</p:attrName>
                                          <p:attrName>ppt_y</p:attrName>
                                        </p:attrNameLst>
                                      </p:cBhvr>
                                      <p:rCtr x="21500" y="17600"/>
                                    </p:animMotion>
                                  </p:childTnLst>
                                </p:cTn>
                              </p:par>
                              <p:par>
                                <p:cTn id="62" presetID="49" presetClass="path" presetSubtype="0" accel="50000" decel="50000" fill="hold" grpId="0" nodeType="withEffect">
                                  <p:stCondLst>
                                    <p:cond delay="0"/>
                                  </p:stCondLst>
                                  <p:childTnLst>
                                    <p:animMotion origin="layout" path="M 4.44444E-6 1.59112E-6 L 0.52361 0.27798 " pathEditMode="relative" rAng="0" ptsTypes="AA">
                                      <p:cBhvr>
                                        <p:cTn id="63" dur="2000" fill="hold"/>
                                        <p:tgtEl>
                                          <p:spTgt spid="8"/>
                                        </p:tgtEl>
                                        <p:attrNameLst>
                                          <p:attrName>ppt_x</p:attrName>
                                          <p:attrName>ppt_y</p:attrName>
                                        </p:attrNameLst>
                                      </p:cBhvr>
                                      <p:rCtr x="26200" y="13900"/>
                                    </p:animMotion>
                                  </p:childTnLst>
                                </p:cTn>
                              </p:par>
                              <p:par>
                                <p:cTn id="64" presetID="49" presetClass="path" presetSubtype="0" accel="50000" decel="50000" fill="hold" grpId="0" nodeType="withEffect">
                                  <p:stCondLst>
                                    <p:cond delay="0"/>
                                  </p:stCondLst>
                                  <p:childTnLst>
                                    <p:animMotion origin="layout" path="M 4.44444E-6 -1.42461E-6 L 0.61822 0.20444 " pathEditMode="relative" rAng="0" ptsTypes="AA">
                                      <p:cBhvr>
                                        <p:cTn id="65" dur="2000" fill="hold"/>
                                        <p:tgtEl>
                                          <p:spTgt spid="9"/>
                                        </p:tgtEl>
                                        <p:attrNameLst>
                                          <p:attrName>ppt_x</p:attrName>
                                          <p:attrName>ppt_y</p:attrName>
                                        </p:attrNameLst>
                                      </p:cBhvr>
                                      <p:rCtr x="30900" y="10200"/>
                                    </p:animMotion>
                                  </p:childTnLst>
                                </p:cTn>
                              </p:par>
                              <p:par>
                                <p:cTn id="66" presetID="49" presetClass="path" presetSubtype="0" accel="50000" decel="50000" fill="hold" grpId="0" nodeType="withEffect">
                                  <p:stCondLst>
                                    <p:cond delay="0"/>
                                  </p:stCondLst>
                                  <p:childTnLst>
                                    <p:animMotion origin="layout" path="M 4.44444E-6 -3.17299E-6 L 0.72847 0.13113 " pathEditMode="relative" rAng="0" ptsTypes="AA">
                                      <p:cBhvr>
                                        <p:cTn id="67" dur="2000" fill="hold"/>
                                        <p:tgtEl>
                                          <p:spTgt spid="10"/>
                                        </p:tgtEl>
                                        <p:attrNameLst>
                                          <p:attrName>ppt_x</p:attrName>
                                          <p:attrName>ppt_y</p:attrName>
                                        </p:attrNameLst>
                                      </p:cBhvr>
                                      <p:rCtr x="36400" y="6500"/>
                                    </p:animMotion>
                                  </p:childTnLst>
                                </p:cTn>
                              </p:par>
                            </p:childTnLst>
                          </p:cTn>
                        </p:par>
                        <p:par>
                          <p:cTn id="68" fill="hold">
                            <p:stCondLst>
                              <p:cond delay="2000"/>
                            </p:stCondLst>
                            <p:childTnLst>
                              <p:par>
                                <p:cTn id="69" presetID="18" presetClass="entr" presetSubtype="9"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strips(upLeft)">
                                      <p:cBhvr>
                                        <p:cTn id="71" dur="300"/>
                                        <p:tgtEl>
                                          <p:spTgt spid="32"/>
                                        </p:tgtEl>
                                      </p:cBhvr>
                                    </p:animEffect>
                                  </p:childTnLst>
                                </p:cTn>
                              </p:par>
                              <p:par>
                                <p:cTn id="72" presetID="18" presetClass="entr" presetSubtype="9" fill="hold"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strips(upLeft)">
                                      <p:cBhvr>
                                        <p:cTn id="74" dur="300"/>
                                        <p:tgtEl>
                                          <p:spTgt spid="31"/>
                                        </p:tgtEl>
                                      </p:cBhvr>
                                    </p:animEffect>
                                  </p:childTnLst>
                                </p:cTn>
                              </p:par>
                              <p:par>
                                <p:cTn id="75" presetID="18" presetClass="entr" presetSubtype="9"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strips(upLeft)">
                                      <p:cBhvr>
                                        <p:cTn id="77" dur="300"/>
                                        <p:tgtEl>
                                          <p:spTgt spid="30"/>
                                        </p:tgtEl>
                                      </p:cBhvr>
                                    </p:animEffect>
                                  </p:childTnLst>
                                </p:cTn>
                              </p:par>
                              <p:par>
                                <p:cTn id="78" presetID="18" presetClass="entr" presetSubtype="3"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strips(upRight)">
                                      <p:cBhvr>
                                        <p:cTn id="80" dur="300"/>
                                        <p:tgtEl>
                                          <p:spTgt spid="29"/>
                                        </p:tgtEl>
                                      </p:cBhvr>
                                    </p:animEffect>
                                  </p:childTnLst>
                                </p:cTn>
                              </p:par>
                              <p:par>
                                <p:cTn id="81" presetID="18" presetClass="entr" presetSubtype="3"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strips(upRight)">
                                      <p:cBhvr>
                                        <p:cTn id="83" dur="300"/>
                                        <p:tgtEl>
                                          <p:spTgt spid="28"/>
                                        </p:tgtEl>
                                      </p:cBhvr>
                                    </p:animEffect>
                                  </p:childTnLst>
                                </p:cTn>
                              </p:par>
                              <p:par>
                                <p:cTn id="84" presetID="18" presetClass="entr" presetSubtype="3"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strips(upRight)">
                                      <p:cBhvr>
                                        <p:cTn id="86" dur="300"/>
                                        <p:tgtEl>
                                          <p:spTgt spid="33"/>
                                        </p:tgtEl>
                                      </p:cBhvr>
                                    </p:animEffect>
                                  </p:childTnLst>
                                </p:cTn>
                              </p:par>
                              <p:par>
                                <p:cTn id="87" presetID="18" presetClass="entr" presetSubtype="3"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strips(upRight)">
                                      <p:cBhvr>
                                        <p:cTn id="89" dur="300"/>
                                        <p:tgtEl>
                                          <p:spTgt spid="34"/>
                                        </p:tgtEl>
                                      </p:cBhvr>
                                    </p:animEffect>
                                  </p:childTnLst>
                                </p:cTn>
                              </p:par>
                            </p:childTnLst>
                          </p:cTn>
                        </p:par>
                        <p:par>
                          <p:cTn id="90" fill="hold">
                            <p:stCondLst>
                              <p:cond delay="2300"/>
                            </p:stCondLst>
                            <p:childTnLst>
                              <p:par>
                                <p:cTn id="91" presetID="23" presetClass="entr" presetSubtype="16"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p:cTn id="93" dur="300" fill="hold"/>
                                        <p:tgtEl>
                                          <p:spTgt spid="27"/>
                                        </p:tgtEl>
                                        <p:attrNameLst>
                                          <p:attrName>ppt_w</p:attrName>
                                        </p:attrNameLst>
                                      </p:cBhvr>
                                      <p:tavLst>
                                        <p:tav tm="0">
                                          <p:val>
                                            <p:fltVal val="0"/>
                                          </p:val>
                                        </p:tav>
                                        <p:tav tm="100000">
                                          <p:val>
                                            <p:strVal val="#ppt_w"/>
                                          </p:val>
                                        </p:tav>
                                      </p:tavLst>
                                    </p:anim>
                                    <p:anim calcmode="lin" valueType="num">
                                      <p:cBhvr>
                                        <p:cTn id="94" dur="300" fill="hold"/>
                                        <p:tgtEl>
                                          <p:spTgt spid="27"/>
                                        </p:tgtEl>
                                        <p:attrNameLst>
                                          <p:attrName>ppt_h</p:attrName>
                                        </p:attrNameLst>
                                      </p:cBhvr>
                                      <p:tavLst>
                                        <p:tav tm="0">
                                          <p:val>
                                            <p:fltVal val="0"/>
                                          </p:val>
                                        </p:tav>
                                        <p:tav tm="100000">
                                          <p:val>
                                            <p:strVal val="#ppt_h"/>
                                          </p:val>
                                        </p:tav>
                                      </p:tavLst>
                                    </p:anim>
                                  </p:childTnLst>
                                </p:cTn>
                              </p:par>
                              <p:par>
                                <p:cTn id="95" presetID="23" presetClass="entr" presetSubtype="16"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300" fill="hold"/>
                                        <p:tgtEl>
                                          <p:spTgt spid="26"/>
                                        </p:tgtEl>
                                        <p:attrNameLst>
                                          <p:attrName>ppt_w</p:attrName>
                                        </p:attrNameLst>
                                      </p:cBhvr>
                                      <p:tavLst>
                                        <p:tav tm="0">
                                          <p:val>
                                            <p:fltVal val="0"/>
                                          </p:val>
                                        </p:tav>
                                        <p:tav tm="100000">
                                          <p:val>
                                            <p:strVal val="#ppt_w"/>
                                          </p:val>
                                        </p:tav>
                                      </p:tavLst>
                                    </p:anim>
                                    <p:anim calcmode="lin" valueType="num">
                                      <p:cBhvr>
                                        <p:cTn id="98" dur="300" fill="hold"/>
                                        <p:tgtEl>
                                          <p:spTgt spid="26"/>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p:cTn id="101" dur="300" fill="hold"/>
                                        <p:tgtEl>
                                          <p:spTgt spid="25"/>
                                        </p:tgtEl>
                                        <p:attrNameLst>
                                          <p:attrName>ppt_w</p:attrName>
                                        </p:attrNameLst>
                                      </p:cBhvr>
                                      <p:tavLst>
                                        <p:tav tm="0">
                                          <p:val>
                                            <p:fltVal val="0"/>
                                          </p:val>
                                        </p:tav>
                                        <p:tav tm="100000">
                                          <p:val>
                                            <p:strVal val="#ppt_w"/>
                                          </p:val>
                                        </p:tav>
                                      </p:tavLst>
                                    </p:anim>
                                    <p:anim calcmode="lin" valueType="num">
                                      <p:cBhvr>
                                        <p:cTn id="102" dur="300" fill="hold"/>
                                        <p:tgtEl>
                                          <p:spTgt spid="25"/>
                                        </p:tgtEl>
                                        <p:attrNameLst>
                                          <p:attrName>ppt_h</p:attrName>
                                        </p:attrNameLst>
                                      </p:cBhvr>
                                      <p:tavLst>
                                        <p:tav tm="0">
                                          <p:val>
                                            <p:fltVal val="0"/>
                                          </p:val>
                                        </p:tav>
                                        <p:tav tm="100000">
                                          <p:val>
                                            <p:strVal val="#ppt_h"/>
                                          </p:val>
                                        </p:tav>
                                      </p:tavLst>
                                    </p:anim>
                                  </p:childTnLst>
                                </p:cTn>
                              </p:par>
                            </p:childTnLst>
                          </p:cTn>
                        </p:par>
                        <p:par>
                          <p:cTn id="103" fill="hold">
                            <p:stCondLst>
                              <p:cond delay="2600"/>
                            </p:stCondLst>
                            <p:childTnLst>
                              <p:par>
                                <p:cTn id="104" presetID="18" presetClass="entr" presetSubtype="3" fill="hold" nodeType="afterEffect">
                                  <p:stCondLst>
                                    <p:cond delay="200"/>
                                  </p:stCondLst>
                                  <p:childTnLst>
                                    <p:set>
                                      <p:cBhvr>
                                        <p:cTn id="105" dur="1" fill="hold">
                                          <p:stCondLst>
                                            <p:cond delay="0"/>
                                          </p:stCondLst>
                                        </p:cTn>
                                        <p:tgtEl>
                                          <p:spTgt spid="40"/>
                                        </p:tgtEl>
                                        <p:attrNameLst>
                                          <p:attrName>style.visibility</p:attrName>
                                        </p:attrNameLst>
                                      </p:cBhvr>
                                      <p:to>
                                        <p:strVal val="visible"/>
                                      </p:to>
                                    </p:set>
                                    <p:animEffect transition="in" filter="strips(upRight)">
                                      <p:cBhvr>
                                        <p:cTn id="106" dur="300"/>
                                        <p:tgtEl>
                                          <p:spTgt spid="40"/>
                                        </p:tgtEl>
                                      </p:cBhvr>
                                    </p:animEffect>
                                  </p:childTnLst>
                                </p:cTn>
                              </p:par>
                              <p:par>
                                <p:cTn id="107" presetID="18" presetClass="entr" presetSubtype="9" fill="hold" nodeType="withEffect">
                                  <p:stCondLst>
                                    <p:cond delay="200"/>
                                  </p:stCondLst>
                                  <p:childTnLst>
                                    <p:set>
                                      <p:cBhvr>
                                        <p:cTn id="108" dur="1" fill="hold">
                                          <p:stCondLst>
                                            <p:cond delay="0"/>
                                          </p:stCondLst>
                                        </p:cTn>
                                        <p:tgtEl>
                                          <p:spTgt spid="42"/>
                                        </p:tgtEl>
                                        <p:attrNameLst>
                                          <p:attrName>style.visibility</p:attrName>
                                        </p:attrNameLst>
                                      </p:cBhvr>
                                      <p:to>
                                        <p:strVal val="visible"/>
                                      </p:to>
                                    </p:set>
                                    <p:animEffect transition="in" filter="strips(upLeft)">
                                      <p:cBhvr>
                                        <p:cTn id="109" dur="300"/>
                                        <p:tgtEl>
                                          <p:spTgt spid="42"/>
                                        </p:tgtEl>
                                      </p:cBhvr>
                                    </p:animEffect>
                                  </p:childTnLst>
                                </p:cTn>
                              </p:par>
                              <p:par>
                                <p:cTn id="110" presetID="18" presetClass="entr" presetSubtype="9" fill="hold" nodeType="withEffect">
                                  <p:stCondLst>
                                    <p:cond delay="200"/>
                                  </p:stCondLst>
                                  <p:childTnLst>
                                    <p:set>
                                      <p:cBhvr>
                                        <p:cTn id="111" dur="1" fill="hold">
                                          <p:stCondLst>
                                            <p:cond delay="0"/>
                                          </p:stCondLst>
                                        </p:cTn>
                                        <p:tgtEl>
                                          <p:spTgt spid="43"/>
                                        </p:tgtEl>
                                        <p:attrNameLst>
                                          <p:attrName>style.visibility</p:attrName>
                                        </p:attrNameLst>
                                      </p:cBhvr>
                                      <p:to>
                                        <p:strVal val="visible"/>
                                      </p:to>
                                    </p:set>
                                    <p:animEffect transition="in" filter="strips(upLeft)">
                                      <p:cBhvr>
                                        <p:cTn id="112" dur="300"/>
                                        <p:tgtEl>
                                          <p:spTgt spid="43"/>
                                        </p:tgtEl>
                                      </p:cBhvr>
                                    </p:animEffect>
                                  </p:childTnLst>
                                </p:cTn>
                              </p:par>
                            </p:childTnLst>
                          </p:cTn>
                        </p:par>
                        <p:par>
                          <p:cTn id="113" fill="hold">
                            <p:stCondLst>
                              <p:cond delay="3100"/>
                            </p:stCondLst>
                            <p:childTnLst>
                              <p:par>
                                <p:cTn id="114" presetID="23" presetClass="entr" presetSubtype="16" fill="hold" nodeType="afterEffect">
                                  <p:stCondLst>
                                    <p:cond delay="0"/>
                                  </p:stCondLst>
                                  <p:childTnLst>
                                    <p:set>
                                      <p:cBhvr>
                                        <p:cTn id="115" dur="1" fill="hold">
                                          <p:stCondLst>
                                            <p:cond delay="0"/>
                                          </p:stCondLst>
                                        </p:cTn>
                                        <p:tgtEl>
                                          <p:spTgt spid="41"/>
                                        </p:tgtEl>
                                        <p:attrNameLst>
                                          <p:attrName>style.visibility</p:attrName>
                                        </p:attrNameLst>
                                      </p:cBhvr>
                                      <p:to>
                                        <p:strVal val="visible"/>
                                      </p:to>
                                    </p:set>
                                    <p:anim calcmode="lin" valueType="num">
                                      <p:cBhvr>
                                        <p:cTn id="116" dur="300" fill="hold"/>
                                        <p:tgtEl>
                                          <p:spTgt spid="41"/>
                                        </p:tgtEl>
                                        <p:attrNameLst>
                                          <p:attrName>ppt_w</p:attrName>
                                        </p:attrNameLst>
                                      </p:cBhvr>
                                      <p:tavLst>
                                        <p:tav tm="0">
                                          <p:val>
                                            <p:fltVal val="0"/>
                                          </p:val>
                                        </p:tav>
                                        <p:tav tm="100000">
                                          <p:val>
                                            <p:strVal val="#ppt_w"/>
                                          </p:val>
                                        </p:tav>
                                      </p:tavLst>
                                    </p:anim>
                                    <p:anim calcmode="lin" valueType="num">
                                      <p:cBhvr>
                                        <p:cTn id="117" dur="3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barn(inVertical)">
                                      <p:cBhvr>
                                        <p:cTn id="122" dur="250"/>
                                        <p:tgtEl>
                                          <p:spTgt spid="63"/>
                                        </p:tgtEl>
                                      </p:cBhvr>
                                    </p:animEffect>
                                  </p:childTnLst>
                                </p:cTn>
                              </p:par>
                            </p:childTnLst>
                          </p:cTn>
                        </p:par>
                      </p:childTnLst>
                    </p:cTn>
                  </p:par>
                  <p:par>
                    <p:cTn id="123" fill="hold">
                      <p:stCondLst>
                        <p:cond delay="indefinite"/>
                      </p:stCondLst>
                      <p:childTnLst>
                        <p:par>
                          <p:cTn id="124" fill="hold">
                            <p:stCondLst>
                              <p:cond delay="0"/>
                            </p:stCondLst>
                            <p:childTnLst>
                              <p:par>
                                <p:cTn id="125" presetID="18" presetClass="entr" presetSubtype="3" fill="hold"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strips(upRight)">
                                      <p:cBhvr>
                                        <p:cTn id="127" dur="200"/>
                                        <p:tgtEl>
                                          <p:spTgt spid="35"/>
                                        </p:tgtEl>
                                      </p:cBhvr>
                                    </p:animEffect>
                                  </p:childTnLst>
                                </p:cTn>
                              </p:par>
                            </p:childTnLst>
                          </p:cTn>
                        </p:par>
                        <p:par>
                          <p:cTn id="128" fill="hold">
                            <p:stCondLst>
                              <p:cond delay="200"/>
                            </p:stCondLst>
                            <p:childTnLst>
                              <p:par>
                                <p:cTn id="129" presetID="23" presetClass="entr" presetSubtype="16" fill="hold" nodeType="afterEffect">
                                  <p:stCondLst>
                                    <p:cond delay="0"/>
                                  </p:stCondLst>
                                  <p:childTnLst>
                                    <p:set>
                                      <p:cBhvr>
                                        <p:cTn id="130" dur="1" fill="hold">
                                          <p:stCondLst>
                                            <p:cond delay="0"/>
                                          </p:stCondLst>
                                        </p:cTn>
                                        <p:tgtEl>
                                          <p:spTgt spid="23"/>
                                        </p:tgtEl>
                                        <p:attrNameLst>
                                          <p:attrName>style.visibility</p:attrName>
                                        </p:attrNameLst>
                                      </p:cBhvr>
                                      <p:to>
                                        <p:strVal val="visible"/>
                                      </p:to>
                                    </p:set>
                                    <p:anim calcmode="lin" valueType="num">
                                      <p:cBhvr>
                                        <p:cTn id="131" dur="200" fill="hold"/>
                                        <p:tgtEl>
                                          <p:spTgt spid="23"/>
                                        </p:tgtEl>
                                        <p:attrNameLst>
                                          <p:attrName>ppt_w</p:attrName>
                                        </p:attrNameLst>
                                      </p:cBhvr>
                                      <p:tavLst>
                                        <p:tav tm="0">
                                          <p:val>
                                            <p:fltVal val="0"/>
                                          </p:val>
                                        </p:tav>
                                        <p:tav tm="100000">
                                          <p:val>
                                            <p:strVal val="#ppt_w"/>
                                          </p:val>
                                        </p:tav>
                                      </p:tavLst>
                                    </p:anim>
                                    <p:anim calcmode="lin" valueType="num">
                                      <p:cBhvr>
                                        <p:cTn id="132" dur="200" fill="hold"/>
                                        <p:tgtEl>
                                          <p:spTgt spid="23"/>
                                        </p:tgtEl>
                                        <p:attrNameLst>
                                          <p:attrName>ppt_h</p:attrName>
                                        </p:attrNameLst>
                                      </p:cBhvr>
                                      <p:tavLst>
                                        <p:tav tm="0">
                                          <p:val>
                                            <p:fltVal val="0"/>
                                          </p:val>
                                        </p:tav>
                                        <p:tav tm="100000">
                                          <p:val>
                                            <p:strVal val="#ppt_h"/>
                                          </p:val>
                                        </p:tav>
                                      </p:tavLst>
                                    </p:anim>
                                  </p:childTnLst>
                                </p:cTn>
                              </p:par>
                            </p:childTnLst>
                          </p:cTn>
                        </p:par>
                        <p:par>
                          <p:cTn id="133" fill="hold">
                            <p:stCondLst>
                              <p:cond delay="400"/>
                            </p:stCondLst>
                            <p:childTnLst>
                              <p:par>
                                <p:cTn id="134" presetID="18" presetClass="entr" presetSubtype="9" fill="hold" nodeType="after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strips(upLeft)">
                                      <p:cBhvr>
                                        <p:cTn id="136" dur="200"/>
                                        <p:tgtEl>
                                          <p:spTgt spid="44"/>
                                        </p:tgtEl>
                                      </p:cBhvr>
                                    </p:animEffect>
                                  </p:childTnLst>
                                </p:cTn>
                              </p:par>
                            </p:childTnLst>
                          </p:cTn>
                        </p:par>
                        <p:par>
                          <p:cTn id="137" fill="hold">
                            <p:stCondLst>
                              <p:cond delay="600"/>
                            </p:stCondLst>
                            <p:childTnLst>
                              <p:par>
                                <p:cTn id="138" presetID="23" presetClass="entr" presetSubtype="16" fill="hold" grpId="0" nodeType="afterEffect">
                                  <p:stCondLst>
                                    <p:cond delay="0"/>
                                  </p:stCondLst>
                                  <p:childTnLst>
                                    <p:set>
                                      <p:cBhvr>
                                        <p:cTn id="139" dur="1" fill="hold">
                                          <p:stCondLst>
                                            <p:cond delay="0"/>
                                          </p:stCondLst>
                                        </p:cTn>
                                        <p:tgtEl>
                                          <p:spTgt spid="45"/>
                                        </p:tgtEl>
                                        <p:attrNameLst>
                                          <p:attrName>style.visibility</p:attrName>
                                        </p:attrNameLst>
                                      </p:cBhvr>
                                      <p:to>
                                        <p:strVal val="visible"/>
                                      </p:to>
                                    </p:set>
                                    <p:anim calcmode="lin" valueType="num">
                                      <p:cBhvr>
                                        <p:cTn id="140" dur="200" fill="hold"/>
                                        <p:tgtEl>
                                          <p:spTgt spid="45"/>
                                        </p:tgtEl>
                                        <p:attrNameLst>
                                          <p:attrName>ppt_w</p:attrName>
                                        </p:attrNameLst>
                                      </p:cBhvr>
                                      <p:tavLst>
                                        <p:tav tm="0">
                                          <p:val>
                                            <p:fltVal val="0"/>
                                          </p:val>
                                        </p:tav>
                                        <p:tav tm="100000">
                                          <p:val>
                                            <p:strVal val="#ppt_w"/>
                                          </p:val>
                                        </p:tav>
                                      </p:tavLst>
                                    </p:anim>
                                    <p:anim calcmode="lin" valueType="num">
                                      <p:cBhvr>
                                        <p:cTn id="141" dur="200" fill="hold"/>
                                        <p:tgtEl>
                                          <p:spTgt spid="45"/>
                                        </p:tgtEl>
                                        <p:attrNameLst>
                                          <p:attrName>ppt_h</p:attrName>
                                        </p:attrNameLst>
                                      </p:cBhvr>
                                      <p:tavLst>
                                        <p:tav tm="0">
                                          <p:val>
                                            <p:fltVal val="0"/>
                                          </p:val>
                                        </p:tav>
                                        <p:tav tm="100000">
                                          <p:val>
                                            <p:strVal val="#ppt_h"/>
                                          </p:val>
                                        </p:tav>
                                      </p:tavLst>
                                    </p:anim>
                                  </p:childTnLst>
                                </p:cTn>
                              </p:par>
                            </p:childTnLst>
                          </p:cTn>
                        </p:par>
                        <p:par>
                          <p:cTn id="142" fill="hold">
                            <p:stCondLst>
                              <p:cond delay="800"/>
                            </p:stCondLst>
                            <p:childTnLst>
                              <p:par>
                                <p:cTn id="143" presetID="18" presetClass="entr" presetSubtype="3" fill="hold" nodeType="afterEffect">
                                  <p:stCondLst>
                                    <p:cond delay="0"/>
                                  </p:stCondLst>
                                  <p:childTnLst>
                                    <p:set>
                                      <p:cBhvr>
                                        <p:cTn id="144" dur="1" fill="hold">
                                          <p:stCondLst>
                                            <p:cond delay="0"/>
                                          </p:stCondLst>
                                        </p:cTn>
                                        <p:tgtEl>
                                          <p:spTgt spid="36"/>
                                        </p:tgtEl>
                                        <p:attrNameLst>
                                          <p:attrName>style.visibility</p:attrName>
                                        </p:attrNameLst>
                                      </p:cBhvr>
                                      <p:to>
                                        <p:strVal val="visible"/>
                                      </p:to>
                                    </p:set>
                                    <p:animEffect transition="in" filter="strips(upRight)">
                                      <p:cBhvr>
                                        <p:cTn id="145" dur="200"/>
                                        <p:tgtEl>
                                          <p:spTgt spid="36"/>
                                        </p:tgtEl>
                                      </p:cBhvr>
                                    </p:animEffect>
                                  </p:childTnLst>
                                </p:cTn>
                              </p:par>
                            </p:childTnLst>
                          </p:cTn>
                        </p:par>
                        <p:par>
                          <p:cTn id="146" fill="hold">
                            <p:stCondLst>
                              <p:cond delay="1000"/>
                            </p:stCondLst>
                            <p:childTnLst>
                              <p:par>
                                <p:cTn id="147" presetID="23" presetClass="entr" presetSubtype="16" fill="hold" nodeType="afterEffect">
                                  <p:stCondLst>
                                    <p:cond delay="0"/>
                                  </p:stCondLst>
                                  <p:childTnLst>
                                    <p:set>
                                      <p:cBhvr>
                                        <p:cTn id="148" dur="1" fill="hold">
                                          <p:stCondLst>
                                            <p:cond delay="0"/>
                                          </p:stCondLst>
                                        </p:cTn>
                                        <p:tgtEl>
                                          <p:spTgt spid="20"/>
                                        </p:tgtEl>
                                        <p:attrNameLst>
                                          <p:attrName>style.visibility</p:attrName>
                                        </p:attrNameLst>
                                      </p:cBhvr>
                                      <p:to>
                                        <p:strVal val="visible"/>
                                      </p:to>
                                    </p:set>
                                    <p:anim calcmode="lin" valueType="num">
                                      <p:cBhvr>
                                        <p:cTn id="149" dur="200" fill="hold"/>
                                        <p:tgtEl>
                                          <p:spTgt spid="20"/>
                                        </p:tgtEl>
                                        <p:attrNameLst>
                                          <p:attrName>ppt_w</p:attrName>
                                        </p:attrNameLst>
                                      </p:cBhvr>
                                      <p:tavLst>
                                        <p:tav tm="0">
                                          <p:val>
                                            <p:fltVal val="0"/>
                                          </p:val>
                                        </p:tav>
                                        <p:tav tm="100000">
                                          <p:val>
                                            <p:strVal val="#ppt_w"/>
                                          </p:val>
                                        </p:tav>
                                      </p:tavLst>
                                    </p:anim>
                                    <p:anim calcmode="lin" valueType="num">
                                      <p:cBhvr>
                                        <p:cTn id="150" dur="200" fill="hold"/>
                                        <p:tgtEl>
                                          <p:spTgt spid="20"/>
                                        </p:tgtEl>
                                        <p:attrNameLst>
                                          <p:attrName>ppt_h</p:attrName>
                                        </p:attrNameLst>
                                      </p:cBhvr>
                                      <p:tavLst>
                                        <p:tav tm="0">
                                          <p:val>
                                            <p:fltVal val="0"/>
                                          </p:val>
                                        </p:tav>
                                        <p:tav tm="100000">
                                          <p:val>
                                            <p:strVal val="#ppt_h"/>
                                          </p:val>
                                        </p:tav>
                                      </p:tavLst>
                                    </p:anim>
                                  </p:childTnLst>
                                </p:cTn>
                              </p:par>
                            </p:childTnLst>
                          </p:cTn>
                        </p:par>
                        <p:par>
                          <p:cTn id="151" fill="hold">
                            <p:stCondLst>
                              <p:cond delay="1200"/>
                            </p:stCondLst>
                            <p:childTnLst>
                              <p:par>
                                <p:cTn id="152" presetID="18" presetClass="entr" presetSubtype="9" fill="hold" nodeType="after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strips(upLeft)">
                                      <p:cBhvr>
                                        <p:cTn id="154" dur="200"/>
                                        <p:tgtEl>
                                          <p:spTgt spid="46"/>
                                        </p:tgtEl>
                                      </p:cBhvr>
                                    </p:animEffect>
                                  </p:childTnLst>
                                </p:cTn>
                              </p:par>
                            </p:childTnLst>
                          </p:cTn>
                        </p:par>
                        <p:par>
                          <p:cTn id="155" fill="hold">
                            <p:stCondLst>
                              <p:cond delay="1400"/>
                            </p:stCondLst>
                            <p:childTnLst>
                              <p:par>
                                <p:cTn id="156" presetID="23" presetClass="entr" presetSubtype="16" fill="hold" grpId="0" nodeType="afterEffect">
                                  <p:stCondLst>
                                    <p:cond delay="0"/>
                                  </p:stCondLst>
                                  <p:childTnLst>
                                    <p:set>
                                      <p:cBhvr>
                                        <p:cTn id="157" dur="1" fill="hold">
                                          <p:stCondLst>
                                            <p:cond delay="0"/>
                                          </p:stCondLst>
                                        </p:cTn>
                                        <p:tgtEl>
                                          <p:spTgt spid="47"/>
                                        </p:tgtEl>
                                        <p:attrNameLst>
                                          <p:attrName>style.visibility</p:attrName>
                                        </p:attrNameLst>
                                      </p:cBhvr>
                                      <p:to>
                                        <p:strVal val="visible"/>
                                      </p:to>
                                    </p:set>
                                    <p:anim calcmode="lin" valueType="num">
                                      <p:cBhvr>
                                        <p:cTn id="158" dur="200" fill="hold"/>
                                        <p:tgtEl>
                                          <p:spTgt spid="47"/>
                                        </p:tgtEl>
                                        <p:attrNameLst>
                                          <p:attrName>ppt_w</p:attrName>
                                        </p:attrNameLst>
                                      </p:cBhvr>
                                      <p:tavLst>
                                        <p:tav tm="0">
                                          <p:val>
                                            <p:fltVal val="0"/>
                                          </p:val>
                                        </p:tav>
                                        <p:tav tm="100000">
                                          <p:val>
                                            <p:strVal val="#ppt_w"/>
                                          </p:val>
                                        </p:tav>
                                      </p:tavLst>
                                    </p:anim>
                                    <p:anim calcmode="lin" valueType="num">
                                      <p:cBhvr>
                                        <p:cTn id="159" dur="200" fill="hold"/>
                                        <p:tgtEl>
                                          <p:spTgt spid="47"/>
                                        </p:tgtEl>
                                        <p:attrNameLst>
                                          <p:attrName>ppt_h</p:attrName>
                                        </p:attrNameLst>
                                      </p:cBhvr>
                                      <p:tavLst>
                                        <p:tav tm="0">
                                          <p:val>
                                            <p:fltVal val="0"/>
                                          </p:val>
                                        </p:tav>
                                        <p:tav tm="100000">
                                          <p:val>
                                            <p:strVal val="#ppt_h"/>
                                          </p:val>
                                        </p:tav>
                                      </p:tavLst>
                                    </p:anim>
                                  </p:childTnLst>
                                </p:cTn>
                              </p:par>
                              <p:par>
                                <p:cTn id="160" presetID="18" presetClass="entr" presetSubtype="3" fill="hold" nodeType="withEffect">
                                  <p:stCondLst>
                                    <p:cond delay="0"/>
                                  </p:stCondLst>
                                  <p:childTnLst>
                                    <p:set>
                                      <p:cBhvr>
                                        <p:cTn id="161" dur="1" fill="hold">
                                          <p:stCondLst>
                                            <p:cond delay="0"/>
                                          </p:stCondLst>
                                        </p:cTn>
                                        <p:tgtEl>
                                          <p:spTgt spid="38"/>
                                        </p:tgtEl>
                                        <p:attrNameLst>
                                          <p:attrName>style.visibility</p:attrName>
                                        </p:attrNameLst>
                                      </p:cBhvr>
                                      <p:to>
                                        <p:strVal val="visible"/>
                                      </p:to>
                                    </p:set>
                                    <p:animEffect transition="in" filter="strips(upRight)">
                                      <p:cBhvr>
                                        <p:cTn id="162" dur="200"/>
                                        <p:tgtEl>
                                          <p:spTgt spid="38"/>
                                        </p:tgtEl>
                                      </p:cBhvr>
                                    </p:animEffect>
                                  </p:childTnLst>
                                </p:cTn>
                              </p:par>
                              <p:par>
                                <p:cTn id="163" presetID="18" presetClass="entr" presetSubtype="3" fill="hold" nodeType="withEffect">
                                  <p:stCondLst>
                                    <p:cond delay="0"/>
                                  </p:stCondLst>
                                  <p:childTnLst>
                                    <p:set>
                                      <p:cBhvr>
                                        <p:cTn id="164" dur="1" fill="hold">
                                          <p:stCondLst>
                                            <p:cond delay="0"/>
                                          </p:stCondLst>
                                        </p:cTn>
                                        <p:tgtEl>
                                          <p:spTgt spid="39"/>
                                        </p:tgtEl>
                                        <p:attrNameLst>
                                          <p:attrName>style.visibility</p:attrName>
                                        </p:attrNameLst>
                                      </p:cBhvr>
                                      <p:to>
                                        <p:strVal val="visible"/>
                                      </p:to>
                                    </p:set>
                                    <p:animEffect transition="in" filter="strips(upRight)">
                                      <p:cBhvr>
                                        <p:cTn id="165" dur="200"/>
                                        <p:tgtEl>
                                          <p:spTgt spid="39"/>
                                        </p:tgtEl>
                                      </p:cBhvr>
                                    </p:animEffect>
                                  </p:childTnLst>
                                </p:cTn>
                              </p:par>
                            </p:childTnLst>
                          </p:cTn>
                        </p:par>
                        <p:par>
                          <p:cTn id="166" fill="hold">
                            <p:stCondLst>
                              <p:cond delay="1600"/>
                            </p:stCondLst>
                            <p:childTnLst>
                              <p:par>
                                <p:cTn id="167" presetID="23" presetClass="entr" presetSubtype="16" fill="hold" nodeType="afterEffect">
                                  <p:stCondLst>
                                    <p:cond delay="0"/>
                                  </p:stCondLst>
                                  <p:childTnLst>
                                    <p:set>
                                      <p:cBhvr>
                                        <p:cTn id="168" dur="1" fill="hold">
                                          <p:stCondLst>
                                            <p:cond delay="0"/>
                                          </p:stCondLst>
                                        </p:cTn>
                                        <p:tgtEl>
                                          <p:spTgt spid="24"/>
                                        </p:tgtEl>
                                        <p:attrNameLst>
                                          <p:attrName>style.visibility</p:attrName>
                                        </p:attrNameLst>
                                      </p:cBhvr>
                                      <p:to>
                                        <p:strVal val="visible"/>
                                      </p:to>
                                    </p:set>
                                    <p:anim calcmode="lin" valueType="num">
                                      <p:cBhvr>
                                        <p:cTn id="169" dur="200" fill="hold"/>
                                        <p:tgtEl>
                                          <p:spTgt spid="24"/>
                                        </p:tgtEl>
                                        <p:attrNameLst>
                                          <p:attrName>ppt_w</p:attrName>
                                        </p:attrNameLst>
                                      </p:cBhvr>
                                      <p:tavLst>
                                        <p:tav tm="0">
                                          <p:val>
                                            <p:fltVal val="0"/>
                                          </p:val>
                                        </p:tav>
                                        <p:tav tm="100000">
                                          <p:val>
                                            <p:strVal val="#ppt_w"/>
                                          </p:val>
                                        </p:tav>
                                      </p:tavLst>
                                    </p:anim>
                                    <p:anim calcmode="lin" valueType="num">
                                      <p:cBhvr>
                                        <p:cTn id="170" dur="200" fill="hold"/>
                                        <p:tgtEl>
                                          <p:spTgt spid="24"/>
                                        </p:tgtEl>
                                        <p:attrNameLst>
                                          <p:attrName>ppt_h</p:attrName>
                                        </p:attrNameLst>
                                      </p:cBhvr>
                                      <p:tavLst>
                                        <p:tav tm="0">
                                          <p:val>
                                            <p:fltVal val="0"/>
                                          </p:val>
                                        </p:tav>
                                        <p:tav tm="100000">
                                          <p:val>
                                            <p:strVal val="#ppt_h"/>
                                          </p:val>
                                        </p:tav>
                                      </p:tavLst>
                                    </p:anim>
                                  </p:childTnLst>
                                </p:cTn>
                              </p:par>
                              <p:par>
                                <p:cTn id="171" presetID="23" presetClass="entr" presetSubtype="16" fill="hold" nodeType="withEffect">
                                  <p:stCondLst>
                                    <p:cond delay="0"/>
                                  </p:stCondLst>
                                  <p:childTnLst>
                                    <p:set>
                                      <p:cBhvr>
                                        <p:cTn id="172" dur="1" fill="hold">
                                          <p:stCondLst>
                                            <p:cond delay="0"/>
                                          </p:stCondLst>
                                        </p:cTn>
                                        <p:tgtEl>
                                          <p:spTgt spid="22"/>
                                        </p:tgtEl>
                                        <p:attrNameLst>
                                          <p:attrName>style.visibility</p:attrName>
                                        </p:attrNameLst>
                                      </p:cBhvr>
                                      <p:to>
                                        <p:strVal val="visible"/>
                                      </p:to>
                                    </p:set>
                                    <p:anim calcmode="lin" valueType="num">
                                      <p:cBhvr>
                                        <p:cTn id="173" dur="200" fill="hold"/>
                                        <p:tgtEl>
                                          <p:spTgt spid="22"/>
                                        </p:tgtEl>
                                        <p:attrNameLst>
                                          <p:attrName>ppt_w</p:attrName>
                                        </p:attrNameLst>
                                      </p:cBhvr>
                                      <p:tavLst>
                                        <p:tav tm="0">
                                          <p:val>
                                            <p:fltVal val="0"/>
                                          </p:val>
                                        </p:tav>
                                        <p:tav tm="100000">
                                          <p:val>
                                            <p:strVal val="#ppt_w"/>
                                          </p:val>
                                        </p:tav>
                                      </p:tavLst>
                                    </p:anim>
                                    <p:anim calcmode="lin" valueType="num">
                                      <p:cBhvr>
                                        <p:cTn id="174" dur="200" fill="hold"/>
                                        <p:tgtEl>
                                          <p:spTgt spid="22"/>
                                        </p:tgtEl>
                                        <p:attrNameLst>
                                          <p:attrName>ppt_h</p:attrName>
                                        </p:attrNameLst>
                                      </p:cBhvr>
                                      <p:tavLst>
                                        <p:tav tm="0">
                                          <p:val>
                                            <p:fltVal val="0"/>
                                          </p:val>
                                        </p:tav>
                                        <p:tav tm="100000">
                                          <p:val>
                                            <p:strVal val="#ppt_h"/>
                                          </p:val>
                                        </p:tav>
                                      </p:tavLst>
                                    </p:anim>
                                  </p:childTnLst>
                                </p:cTn>
                              </p:par>
                              <p:par>
                                <p:cTn id="175" presetID="18" presetClass="entr" presetSubtype="9" fill="hold" nodeType="withEffect">
                                  <p:stCondLst>
                                    <p:cond delay="0"/>
                                  </p:stCondLst>
                                  <p:childTnLst>
                                    <p:set>
                                      <p:cBhvr>
                                        <p:cTn id="176" dur="1" fill="hold">
                                          <p:stCondLst>
                                            <p:cond delay="0"/>
                                          </p:stCondLst>
                                        </p:cTn>
                                        <p:tgtEl>
                                          <p:spTgt spid="50"/>
                                        </p:tgtEl>
                                        <p:attrNameLst>
                                          <p:attrName>style.visibility</p:attrName>
                                        </p:attrNameLst>
                                      </p:cBhvr>
                                      <p:to>
                                        <p:strVal val="visible"/>
                                      </p:to>
                                    </p:set>
                                    <p:animEffect transition="in" filter="strips(upLeft)">
                                      <p:cBhvr>
                                        <p:cTn id="177" dur="200"/>
                                        <p:tgtEl>
                                          <p:spTgt spid="50"/>
                                        </p:tgtEl>
                                      </p:cBhvr>
                                    </p:animEffect>
                                  </p:childTnLst>
                                </p:cTn>
                              </p:par>
                              <p:par>
                                <p:cTn id="178" presetID="23" presetClass="entr" presetSubtype="16" fill="hold" grpId="0" nodeType="withEffect">
                                  <p:stCondLst>
                                    <p:cond delay="0"/>
                                  </p:stCondLst>
                                  <p:childTnLst>
                                    <p:set>
                                      <p:cBhvr>
                                        <p:cTn id="179" dur="1" fill="hold">
                                          <p:stCondLst>
                                            <p:cond delay="0"/>
                                          </p:stCondLst>
                                        </p:cTn>
                                        <p:tgtEl>
                                          <p:spTgt spid="51"/>
                                        </p:tgtEl>
                                        <p:attrNameLst>
                                          <p:attrName>style.visibility</p:attrName>
                                        </p:attrNameLst>
                                      </p:cBhvr>
                                      <p:to>
                                        <p:strVal val="visible"/>
                                      </p:to>
                                    </p:set>
                                    <p:anim calcmode="lin" valueType="num">
                                      <p:cBhvr>
                                        <p:cTn id="180" dur="200" fill="hold"/>
                                        <p:tgtEl>
                                          <p:spTgt spid="51"/>
                                        </p:tgtEl>
                                        <p:attrNameLst>
                                          <p:attrName>ppt_w</p:attrName>
                                        </p:attrNameLst>
                                      </p:cBhvr>
                                      <p:tavLst>
                                        <p:tav tm="0">
                                          <p:val>
                                            <p:fltVal val="0"/>
                                          </p:val>
                                        </p:tav>
                                        <p:tav tm="100000">
                                          <p:val>
                                            <p:strVal val="#ppt_w"/>
                                          </p:val>
                                        </p:tav>
                                      </p:tavLst>
                                    </p:anim>
                                    <p:anim calcmode="lin" valueType="num">
                                      <p:cBhvr>
                                        <p:cTn id="181" dur="200" fill="hold"/>
                                        <p:tgtEl>
                                          <p:spTgt spid="51"/>
                                        </p:tgtEl>
                                        <p:attrNameLst>
                                          <p:attrName>ppt_h</p:attrName>
                                        </p:attrNameLst>
                                      </p:cBhvr>
                                      <p:tavLst>
                                        <p:tav tm="0">
                                          <p:val>
                                            <p:fltVal val="0"/>
                                          </p:val>
                                        </p:tav>
                                        <p:tav tm="100000">
                                          <p:val>
                                            <p:strVal val="#ppt_h"/>
                                          </p:val>
                                        </p:tav>
                                      </p:tavLst>
                                    </p:anim>
                                  </p:childTnLst>
                                </p:cTn>
                              </p:par>
                              <p:par>
                                <p:cTn id="182" presetID="18" presetClass="entr" presetSubtype="9" fill="hold" nodeType="withEffect">
                                  <p:stCondLst>
                                    <p:cond delay="0"/>
                                  </p:stCondLst>
                                  <p:childTnLst>
                                    <p:set>
                                      <p:cBhvr>
                                        <p:cTn id="183" dur="1" fill="hold">
                                          <p:stCondLst>
                                            <p:cond delay="0"/>
                                          </p:stCondLst>
                                        </p:cTn>
                                        <p:tgtEl>
                                          <p:spTgt spid="52"/>
                                        </p:tgtEl>
                                        <p:attrNameLst>
                                          <p:attrName>style.visibility</p:attrName>
                                        </p:attrNameLst>
                                      </p:cBhvr>
                                      <p:to>
                                        <p:strVal val="visible"/>
                                      </p:to>
                                    </p:set>
                                    <p:animEffect transition="in" filter="strips(upLeft)">
                                      <p:cBhvr>
                                        <p:cTn id="184" dur="200"/>
                                        <p:tgtEl>
                                          <p:spTgt spid="52"/>
                                        </p:tgtEl>
                                      </p:cBhvr>
                                    </p:animEffect>
                                  </p:childTnLst>
                                </p:cTn>
                              </p:par>
                              <p:par>
                                <p:cTn id="185" presetID="23" presetClass="entr" presetSubtype="16" fill="hold" grpId="0" nodeType="withEffect">
                                  <p:stCondLst>
                                    <p:cond delay="0"/>
                                  </p:stCondLst>
                                  <p:childTnLst>
                                    <p:set>
                                      <p:cBhvr>
                                        <p:cTn id="186" dur="1" fill="hold">
                                          <p:stCondLst>
                                            <p:cond delay="0"/>
                                          </p:stCondLst>
                                        </p:cTn>
                                        <p:tgtEl>
                                          <p:spTgt spid="53"/>
                                        </p:tgtEl>
                                        <p:attrNameLst>
                                          <p:attrName>style.visibility</p:attrName>
                                        </p:attrNameLst>
                                      </p:cBhvr>
                                      <p:to>
                                        <p:strVal val="visible"/>
                                      </p:to>
                                    </p:set>
                                    <p:anim calcmode="lin" valueType="num">
                                      <p:cBhvr>
                                        <p:cTn id="187" dur="200" fill="hold"/>
                                        <p:tgtEl>
                                          <p:spTgt spid="53"/>
                                        </p:tgtEl>
                                        <p:attrNameLst>
                                          <p:attrName>ppt_w</p:attrName>
                                        </p:attrNameLst>
                                      </p:cBhvr>
                                      <p:tavLst>
                                        <p:tav tm="0">
                                          <p:val>
                                            <p:fltVal val="0"/>
                                          </p:val>
                                        </p:tav>
                                        <p:tav tm="100000">
                                          <p:val>
                                            <p:strVal val="#ppt_w"/>
                                          </p:val>
                                        </p:tav>
                                      </p:tavLst>
                                    </p:anim>
                                    <p:anim calcmode="lin" valueType="num">
                                      <p:cBhvr>
                                        <p:cTn id="188" dur="200" fill="hold"/>
                                        <p:tgtEl>
                                          <p:spTgt spid="53"/>
                                        </p:tgtEl>
                                        <p:attrNameLst>
                                          <p:attrName>ppt_h</p:attrName>
                                        </p:attrNameLst>
                                      </p:cBhvr>
                                      <p:tavLst>
                                        <p:tav tm="0">
                                          <p:val>
                                            <p:fltVal val="0"/>
                                          </p:val>
                                        </p:tav>
                                        <p:tav tm="100000">
                                          <p:val>
                                            <p:strVal val="#ppt_h"/>
                                          </p:val>
                                        </p:tav>
                                      </p:tavLst>
                                    </p:anim>
                                  </p:childTnLst>
                                </p:cTn>
                              </p:par>
                            </p:childTnLst>
                          </p:cTn>
                        </p:par>
                      </p:childTnLst>
                    </p:cTn>
                  </p:par>
                  <p:par>
                    <p:cTn id="189" fill="hold">
                      <p:stCondLst>
                        <p:cond delay="indefinite"/>
                      </p:stCondLst>
                      <p:childTnLst>
                        <p:par>
                          <p:cTn id="190" fill="hold">
                            <p:stCondLst>
                              <p:cond delay="0"/>
                            </p:stCondLst>
                            <p:childTnLst>
                              <p:par>
                                <p:cTn id="191" presetID="18" presetClass="entr" presetSubtype="3" fill="hold" nodeType="clickEffect">
                                  <p:stCondLst>
                                    <p:cond delay="0"/>
                                  </p:stCondLst>
                                  <p:childTnLst>
                                    <p:set>
                                      <p:cBhvr>
                                        <p:cTn id="192" dur="1" fill="hold">
                                          <p:stCondLst>
                                            <p:cond delay="0"/>
                                          </p:stCondLst>
                                        </p:cTn>
                                        <p:tgtEl>
                                          <p:spTgt spid="54"/>
                                        </p:tgtEl>
                                        <p:attrNameLst>
                                          <p:attrName>style.visibility</p:attrName>
                                        </p:attrNameLst>
                                      </p:cBhvr>
                                      <p:to>
                                        <p:strVal val="visible"/>
                                      </p:to>
                                    </p:set>
                                    <p:animEffect transition="in" filter="strips(upRight)">
                                      <p:cBhvr>
                                        <p:cTn id="193" dur="500"/>
                                        <p:tgtEl>
                                          <p:spTgt spid="54"/>
                                        </p:tgtEl>
                                      </p:cBhvr>
                                    </p:animEffect>
                                  </p:childTnLst>
                                </p:cTn>
                              </p:par>
                              <p:par>
                                <p:cTn id="194" presetID="18" presetClass="entr" presetSubtype="3" fill="hold" nodeType="withEffect">
                                  <p:stCondLst>
                                    <p:cond delay="0"/>
                                  </p:stCondLst>
                                  <p:childTnLst>
                                    <p:set>
                                      <p:cBhvr>
                                        <p:cTn id="195" dur="1" fill="hold">
                                          <p:stCondLst>
                                            <p:cond delay="0"/>
                                          </p:stCondLst>
                                        </p:cTn>
                                        <p:tgtEl>
                                          <p:spTgt spid="55"/>
                                        </p:tgtEl>
                                        <p:attrNameLst>
                                          <p:attrName>style.visibility</p:attrName>
                                        </p:attrNameLst>
                                      </p:cBhvr>
                                      <p:to>
                                        <p:strVal val="visible"/>
                                      </p:to>
                                    </p:set>
                                    <p:animEffect transition="in" filter="strips(upRight)">
                                      <p:cBhvr>
                                        <p:cTn id="196" dur="500"/>
                                        <p:tgtEl>
                                          <p:spTgt spid="55"/>
                                        </p:tgtEl>
                                      </p:cBhvr>
                                    </p:animEffect>
                                  </p:childTnLst>
                                </p:cTn>
                              </p:par>
                              <p:par>
                                <p:cTn id="197" presetID="18" presetClass="entr" presetSubtype="3" fill="hold" nodeType="withEffect">
                                  <p:stCondLst>
                                    <p:cond delay="0"/>
                                  </p:stCondLst>
                                  <p:childTnLst>
                                    <p:set>
                                      <p:cBhvr>
                                        <p:cTn id="198" dur="1" fill="hold">
                                          <p:stCondLst>
                                            <p:cond delay="0"/>
                                          </p:stCondLst>
                                        </p:cTn>
                                        <p:tgtEl>
                                          <p:spTgt spid="56"/>
                                        </p:tgtEl>
                                        <p:attrNameLst>
                                          <p:attrName>style.visibility</p:attrName>
                                        </p:attrNameLst>
                                      </p:cBhvr>
                                      <p:to>
                                        <p:strVal val="visible"/>
                                      </p:to>
                                    </p:set>
                                    <p:animEffect transition="in" filter="strips(upRight)">
                                      <p:cBhvr>
                                        <p:cTn id="199" dur="500"/>
                                        <p:tgtEl>
                                          <p:spTgt spid="56"/>
                                        </p:tgtEl>
                                      </p:cBhvr>
                                    </p:animEffect>
                                  </p:childTnLst>
                                </p:cTn>
                              </p:par>
                              <p:par>
                                <p:cTn id="200" presetID="18" presetClass="entr" presetSubtype="3" fill="hold" nodeType="withEffect">
                                  <p:stCondLst>
                                    <p:cond delay="0"/>
                                  </p:stCondLst>
                                  <p:childTnLst>
                                    <p:set>
                                      <p:cBhvr>
                                        <p:cTn id="201" dur="1" fill="hold">
                                          <p:stCondLst>
                                            <p:cond delay="0"/>
                                          </p:stCondLst>
                                        </p:cTn>
                                        <p:tgtEl>
                                          <p:spTgt spid="60"/>
                                        </p:tgtEl>
                                        <p:attrNameLst>
                                          <p:attrName>style.visibility</p:attrName>
                                        </p:attrNameLst>
                                      </p:cBhvr>
                                      <p:to>
                                        <p:strVal val="visible"/>
                                      </p:to>
                                    </p:set>
                                    <p:animEffect transition="in" filter="strips(upRight)">
                                      <p:cBhvr>
                                        <p:cTn id="20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45" grpId="0" animBg="1"/>
      <p:bldP spid="47" grpId="0" animBg="1"/>
      <p:bldP spid="51" grpId="0" animBg="1"/>
      <p:bldP spid="53" grpId="0" animBg="1"/>
      <p:bldP spid="6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oljeZBesedilom 107"/>
          <p:cNvSpPr txBox="1"/>
          <p:nvPr/>
        </p:nvSpPr>
        <p:spPr>
          <a:xfrm>
            <a:off x="0" y="5589240"/>
            <a:ext cx="1594604" cy="1077218"/>
          </a:xfrm>
          <a:prstGeom prst="rect">
            <a:avLst/>
          </a:prstGeom>
          <a:noFill/>
        </p:spPr>
        <p:txBody>
          <a:bodyPr wrap="square" rtlCol="0">
            <a:spAutoFit/>
          </a:bodyPr>
          <a:lstStyle/>
          <a:p>
            <a:r>
              <a:rPr lang="sl-SI" sz="1600" dirty="0" smtClean="0">
                <a:solidFill>
                  <a:schemeClr val="tx1">
                    <a:lumMod val="65000"/>
                    <a:lumOff val="35000"/>
                  </a:schemeClr>
                </a:solidFill>
              </a:rPr>
              <a:t>novel</a:t>
            </a:r>
          </a:p>
          <a:p>
            <a:r>
              <a:rPr lang="sl-SI" sz="1600" dirty="0" err="1" smtClean="0">
                <a:solidFill>
                  <a:schemeClr val="tx1">
                    <a:lumMod val="65000"/>
                    <a:lumOff val="35000"/>
                  </a:schemeClr>
                </a:solidFill>
              </a:rPr>
              <a:t>literary</a:t>
            </a:r>
            <a:r>
              <a:rPr lang="sl-SI" sz="1600" dirty="0" smtClean="0">
                <a:solidFill>
                  <a:schemeClr val="tx1">
                    <a:lumMod val="65000"/>
                    <a:lumOff val="35000"/>
                  </a:schemeClr>
                </a:solidFill>
              </a:rPr>
              <a:t> </a:t>
            </a:r>
            <a:r>
              <a:rPr lang="sl-SI" sz="1600" dirty="0" err="1" smtClean="0">
                <a:solidFill>
                  <a:schemeClr val="tx1">
                    <a:lumMod val="65000"/>
                    <a:lumOff val="35000"/>
                  </a:schemeClr>
                </a:solidFill>
              </a:rPr>
              <a:t>criticism</a:t>
            </a:r>
            <a:endParaRPr lang="sl-SI" sz="1600" dirty="0" smtClean="0">
              <a:solidFill>
                <a:schemeClr val="tx1">
                  <a:lumMod val="65000"/>
                  <a:lumOff val="35000"/>
                </a:schemeClr>
              </a:solidFill>
            </a:endParaRPr>
          </a:p>
          <a:p>
            <a:r>
              <a:rPr lang="sl-SI" sz="1600" dirty="0" smtClean="0">
                <a:solidFill>
                  <a:schemeClr val="tx1">
                    <a:lumMod val="65000"/>
                    <a:lumOff val="35000"/>
                  </a:schemeClr>
                </a:solidFill>
              </a:rPr>
              <a:t>TV </a:t>
            </a:r>
            <a:r>
              <a:rPr lang="sl-SI" sz="1600" dirty="0" err="1" smtClean="0">
                <a:solidFill>
                  <a:schemeClr val="tx1">
                    <a:lumMod val="65000"/>
                    <a:lumOff val="35000"/>
                  </a:schemeClr>
                </a:solidFill>
              </a:rPr>
              <a:t>documentary</a:t>
            </a:r>
            <a:endParaRPr lang="sl-SI" sz="1600" dirty="0" smtClean="0">
              <a:solidFill>
                <a:schemeClr val="tx1">
                  <a:lumMod val="65000"/>
                  <a:lumOff val="35000"/>
                </a:schemeClr>
              </a:solidFill>
            </a:endParaRPr>
          </a:p>
          <a:p>
            <a:endParaRPr lang="sl-SI" sz="1600" dirty="0">
              <a:solidFill>
                <a:schemeClr val="tx1">
                  <a:lumMod val="65000"/>
                  <a:lumOff val="35000"/>
                </a:schemeClr>
              </a:solidFill>
            </a:endParaRPr>
          </a:p>
        </p:txBody>
      </p:sp>
      <p:sp>
        <p:nvSpPr>
          <p:cNvPr id="2" name="Elipsa 1"/>
          <p:cNvSpPr/>
          <p:nvPr/>
        </p:nvSpPr>
        <p:spPr>
          <a:xfrm>
            <a:off x="1403648" y="5013176"/>
            <a:ext cx="864096" cy="864096"/>
          </a:xfrm>
          <a:prstGeom prst="ellipse">
            <a:avLst/>
          </a:prstGeom>
          <a:solidFill>
            <a:schemeClr val="bg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Elipsa 2"/>
          <p:cNvSpPr/>
          <p:nvPr/>
        </p:nvSpPr>
        <p:spPr>
          <a:xfrm>
            <a:off x="2339752" y="5085184"/>
            <a:ext cx="936104" cy="936104"/>
          </a:xfrm>
          <a:prstGeom prst="ellipse">
            <a:avLst/>
          </a:prstGeom>
          <a:solidFill>
            <a:schemeClr val="tx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Elipsa 3"/>
          <p:cNvSpPr/>
          <p:nvPr/>
        </p:nvSpPr>
        <p:spPr>
          <a:xfrm>
            <a:off x="1979712" y="4437112"/>
            <a:ext cx="720080" cy="720080"/>
          </a:xfrm>
          <a:prstGeom prst="ellipse">
            <a:avLst/>
          </a:prstGeom>
          <a:solidFill>
            <a:schemeClr val="accent1">
              <a:lumMod val="20000"/>
              <a:lumOff val="8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5" name="Elipsa 4"/>
          <p:cNvSpPr/>
          <p:nvPr/>
        </p:nvSpPr>
        <p:spPr>
          <a:xfrm>
            <a:off x="7164288" y="4437112"/>
            <a:ext cx="864096" cy="792088"/>
          </a:xfrm>
          <a:prstGeom prst="ellipse">
            <a:avLst/>
          </a:prstGeom>
          <a:solidFill>
            <a:schemeClr val="bg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Elipsa 5"/>
          <p:cNvSpPr/>
          <p:nvPr/>
        </p:nvSpPr>
        <p:spPr>
          <a:xfrm>
            <a:off x="7740352" y="5229200"/>
            <a:ext cx="576064" cy="648072"/>
          </a:xfrm>
          <a:prstGeom prst="ellipse">
            <a:avLst/>
          </a:prstGeom>
          <a:solidFill>
            <a:schemeClr val="accent1">
              <a:lumMod val="20000"/>
              <a:lumOff val="8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ravokotnik 6"/>
          <p:cNvSpPr/>
          <p:nvPr/>
        </p:nvSpPr>
        <p:spPr>
          <a:xfrm>
            <a:off x="7596336" y="472514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 name="Elipsa 7"/>
          <p:cNvSpPr/>
          <p:nvPr/>
        </p:nvSpPr>
        <p:spPr>
          <a:xfrm>
            <a:off x="6516216" y="5085184"/>
            <a:ext cx="936104" cy="1008112"/>
          </a:xfrm>
          <a:prstGeom prst="ellipse">
            <a:avLst/>
          </a:prstGeom>
          <a:solidFill>
            <a:schemeClr val="tx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Elipsa 8"/>
          <p:cNvSpPr/>
          <p:nvPr/>
        </p:nvSpPr>
        <p:spPr>
          <a:xfrm>
            <a:off x="251520" y="612304"/>
            <a:ext cx="504056" cy="512440"/>
          </a:xfrm>
          <a:prstGeom prst="ellipse">
            <a:avLst/>
          </a:prstGeom>
          <a:solidFill>
            <a:schemeClr val="bg2">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Elipsa 11"/>
          <p:cNvSpPr/>
          <p:nvPr/>
        </p:nvSpPr>
        <p:spPr>
          <a:xfrm>
            <a:off x="1043608" y="1124744"/>
            <a:ext cx="792088" cy="792088"/>
          </a:xfrm>
          <a:prstGeom prst="ellipse">
            <a:avLst/>
          </a:prstGeom>
          <a:solidFill>
            <a:schemeClr val="tx2">
              <a:lumMod val="40000"/>
              <a:lumOff val="6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Elipsa 9"/>
          <p:cNvSpPr/>
          <p:nvPr/>
        </p:nvSpPr>
        <p:spPr>
          <a:xfrm>
            <a:off x="611560" y="188640"/>
            <a:ext cx="504056" cy="512440"/>
          </a:xfrm>
          <a:prstGeom prst="ellipse">
            <a:avLst/>
          </a:prstGeom>
          <a:solidFill>
            <a:schemeClr val="bg2">
              <a:lumMod val="9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Elipsa 10"/>
          <p:cNvSpPr/>
          <p:nvPr/>
        </p:nvSpPr>
        <p:spPr>
          <a:xfrm>
            <a:off x="251520" y="1124744"/>
            <a:ext cx="792088" cy="792088"/>
          </a:xfrm>
          <a:prstGeom prst="ellipse">
            <a:avLst/>
          </a:prstGeom>
          <a:solidFill>
            <a:schemeClr val="accent1">
              <a:lumMod val="20000"/>
              <a:lumOff val="8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Elipsa 12"/>
          <p:cNvSpPr/>
          <p:nvPr/>
        </p:nvSpPr>
        <p:spPr>
          <a:xfrm>
            <a:off x="1115616" y="260648"/>
            <a:ext cx="792088" cy="792088"/>
          </a:xfrm>
          <a:prstGeom prst="ellipse">
            <a:avLst/>
          </a:prstGeom>
          <a:solidFill>
            <a:schemeClr val="accent1">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4" name="Elipsa 13"/>
          <p:cNvSpPr/>
          <p:nvPr/>
        </p:nvSpPr>
        <p:spPr>
          <a:xfrm>
            <a:off x="1403648" y="4365104"/>
            <a:ext cx="1944216" cy="1872208"/>
          </a:xfrm>
          <a:prstGeom prst="ellipse">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sl-SI"/>
          </a:p>
        </p:txBody>
      </p:sp>
      <p:sp>
        <p:nvSpPr>
          <p:cNvPr id="15" name="Elipsa 14"/>
          <p:cNvSpPr/>
          <p:nvPr/>
        </p:nvSpPr>
        <p:spPr>
          <a:xfrm>
            <a:off x="6444208" y="4437112"/>
            <a:ext cx="1944216" cy="1944216"/>
          </a:xfrm>
          <a:prstGeom prst="ellipse">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sl-SI"/>
          </a:p>
        </p:txBody>
      </p:sp>
      <p:sp>
        <p:nvSpPr>
          <p:cNvPr id="16" name="Elipsa 15"/>
          <p:cNvSpPr/>
          <p:nvPr/>
        </p:nvSpPr>
        <p:spPr>
          <a:xfrm>
            <a:off x="4355976" y="0"/>
            <a:ext cx="1656184" cy="1556792"/>
          </a:xfrm>
          <a:prstGeom prst="ellipse">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sl-SI"/>
          </a:p>
        </p:txBody>
      </p:sp>
      <p:sp>
        <p:nvSpPr>
          <p:cNvPr id="18" name="Elipsa 17"/>
          <p:cNvSpPr/>
          <p:nvPr/>
        </p:nvSpPr>
        <p:spPr>
          <a:xfrm>
            <a:off x="107504" y="72008"/>
            <a:ext cx="1944216" cy="2060848"/>
          </a:xfrm>
          <a:prstGeom prst="ellipse">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sl-SI"/>
          </a:p>
        </p:txBody>
      </p:sp>
      <p:sp>
        <p:nvSpPr>
          <p:cNvPr id="19" name="Pravokotnik 18"/>
          <p:cNvSpPr/>
          <p:nvPr/>
        </p:nvSpPr>
        <p:spPr>
          <a:xfrm>
            <a:off x="6516688"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1" name="Pravokotnik 20"/>
          <p:cNvSpPr/>
          <p:nvPr/>
        </p:nvSpPr>
        <p:spPr>
          <a:xfrm>
            <a:off x="8101013"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2" name="Pravokotnik 21"/>
          <p:cNvSpPr/>
          <p:nvPr/>
        </p:nvSpPr>
        <p:spPr>
          <a:xfrm>
            <a:off x="5651500"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3" name="Pravokotnik 22"/>
          <p:cNvSpPr/>
          <p:nvPr/>
        </p:nvSpPr>
        <p:spPr>
          <a:xfrm>
            <a:off x="7667625" y="4149725"/>
            <a:ext cx="217488"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4" name="Pravokotnik 23"/>
          <p:cNvSpPr/>
          <p:nvPr/>
        </p:nvSpPr>
        <p:spPr>
          <a:xfrm>
            <a:off x="4859338" y="4149725"/>
            <a:ext cx="217487"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5" name="Pravokotnik 24"/>
          <p:cNvSpPr/>
          <p:nvPr/>
        </p:nvSpPr>
        <p:spPr>
          <a:xfrm>
            <a:off x="4067175" y="4149725"/>
            <a:ext cx="217488"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sp>
        <p:nvSpPr>
          <p:cNvPr id="26" name="Pravokotnik 25"/>
          <p:cNvSpPr/>
          <p:nvPr/>
        </p:nvSpPr>
        <p:spPr>
          <a:xfrm>
            <a:off x="2555875" y="4149725"/>
            <a:ext cx="215900" cy="215900"/>
          </a:xfrm>
          <a:prstGeom prst="rect">
            <a:avLst/>
          </a:prstGeom>
          <a:solidFill>
            <a:schemeClr val="tx2"/>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E</a:t>
            </a:r>
          </a:p>
        </p:txBody>
      </p:sp>
      <p:cxnSp>
        <p:nvCxnSpPr>
          <p:cNvPr id="27" name="Raven konektor 55"/>
          <p:cNvCxnSpPr>
            <a:endCxn id="26" idx="2"/>
          </p:cNvCxnSpPr>
          <p:nvPr/>
        </p:nvCxnSpPr>
        <p:spPr>
          <a:xfrm flipV="1">
            <a:off x="1116013" y="4365625"/>
            <a:ext cx="1547812" cy="1223963"/>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28" name="Raven konektor 58"/>
          <p:cNvCxnSpPr>
            <a:endCxn id="26" idx="2"/>
          </p:cNvCxnSpPr>
          <p:nvPr/>
        </p:nvCxnSpPr>
        <p:spPr>
          <a:xfrm rot="5400000" flipH="1" flipV="1">
            <a:off x="1637953" y="4563369"/>
            <a:ext cx="1223615" cy="828129"/>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29" name="Raven konektor 61"/>
          <p:cNvCxnSpPr>
            <a:endCxn id="26" idx="2"/>
          </p:cNvCxnSpPr>
          <p:nvPr/>
        </p:nvCxnSpPr>
        <p:spPr>
          <a:xfrm rot="5400000" flipH="1" flipV="1">
            <a:off x="1997869" y="4995069"/>
            <a:ext cx="1295400" cy="36512"/>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0" name="Raven konektor 64"/>
          <p:cNvCxnSpPr>
            <a:endCxn id="26" idx="2"/>
          </p:cNvCxnSpPr>
          <p:nvPr/>
        </p:nvCxnSpPr>
        <p:spPr>
          <a:xfrm rot="16200000" flipV="1">
            <a:off x="2393950" y="4635500"/>
            <a:ext cx="1295400" cy="755650"/>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1" name="Raven konektor 77"/>
          <p:cNvCxnSpPr>
            <a:endCxn id="26" idx="2"/>
          </p:cNvCxnSpPr>
          <p:nvPr/>
        </p:nvCxnSpPr>
        <p:spPr>
          <a:xfrm rot="10800000">
            <a:off x="2663825" y="4365625"/>
            <a:ext cx="1547813" cy="1295400"/>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2" name="Raven konektor 106"/>
          <p:cNvCxnSpPr>
            <a:endCxn id="25" idx="2"/>
          </p:cNvCxnSpPr>
          <p:nvPr/>
        </p:nvCxnSpPr>
        <p:spPr>
          <a:xfrm rot="16200000" flipV="1">
            <a:off x="3546476" y="4995862"/>
            <a:ext cx="1295400" cy="34925"/>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3" name="Raven konektor 109"/>
          <p:cNvCxnSpPr>
            <a:endCxn id="24" idx="2"/>
          </p:cNvCxnSpPr>
          <p:nvPr/>
        </p:nvCxnSpPr>
        <p:spPr>
          <a:xfrm rot="16200000" flipV="1">
            <a:off x="4337844" y="4995069"/>
            <a:ext cx="1295400" cy="36512"/>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4" name="Raven konektor 115"/>
          <p:cNvCxnSpPr>
            <a:endCxn id="22" idx="2"/>
          </p:cNvCxnSpPr>
          <p:nvPr/>
        </p:nvCxnSpPr>
        <p:spPr>
          <a:xfrm rot="16200000" flipV="1">
            <a:off x="5130007" y="4995068"/>
            <a:ext cx="1295400" cy="36513"/>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5" name="Raven konektor 119"/>
          <p:cNvCxnSpPr>
            <a:endCxn id="19" idx="2"/>
          </p:cNvCxnSpPr>
          <p:nvPr/>
        </p:nvCxnSpPr>
        <p:spPr>
          <a:xfrm rot="16200000" flipV="1">
            <a:off x="5994401" y="4995862"/>
            <a:ext cx="1295400" cy="34925"/>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7" name="Raven konektor 125"/>
          <p:cNvCxnSpPr>
            <a:endCxn id="23" idx="2"/>
          </p:cNvCxnSpPr>
          <p:nvPr/>
        </p:nvCxnSpPr>
        <p:spPr>
          <a:xfrm rot="5400000" flipH="1" flipV="1">
            <a:off x="7074694" y="5031581"/>
            <a:ext cx="1366838" cy="34925"/>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8" name="Raven konektor 129"/>
          <p:cNvCxnSpPr>
            <a:endCxn id="21" idx="2"/>
          </p:cNvCxnSpPr>
          <p:nvPr/>
        </p:nvCxnSpPr>
        <p:spPr>
          <a:xfrm rot="5400000" flipH="1" flipV="1">
            <a:off x="7291388" y="4814887"/>
            <a:ext cx="1366838" cy="468313"/>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39" name="Raven konektor 134"/>
          <p:cNvCxnSpPr>
            <a:stCxn id="26" idx="0"/>
            <a:endCxn id="40" idx="2"/>
          </p:cNvCxnSpPr>
          <p:nvPr/>
        </p:nvCxnSpPr>
        <p:spPr>
          <a:xfrm rot="5400000" flipH="1" flipV="1">
            <a:off x="2447132" y="3140868"/>
            <a:ext cx="1225550" cy="792163"/>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sp>
        <p:nvSpPr>
          <p:cNvPr id="40" name="Pravokotnik 39"/>
          <p:cNvSpPr/>
          <p:nvPr/>
        </p:nvSpPr>
        <p:spPr>
          <a:xfrm>
            <a:off x="3348038"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41" name="Raven konektor 140"/>
          <p:cNvCxnSpPr>
            <a:stCxn id="25" idx="0"/>
            <a:endCxn id="40" idx="2"/>
          </p:cNvCxnSpPr>
          <p:nvPr/>
        </p:nvCxnSpPr>
        <p:spPr>
          <a:xfrm rot="16200000" flipV="1">
            <a:off x="3203576" y="3176587"/>
            <a:ext cx="1225550" cy="720725"/>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42" name="Raven konektor 143"/>
          <p:cNvCxnSpPr>
            <a:stCxn id="24" idx="0"/>
            <a:endCxn id="40" idx="2"/>
          </p:cNvCxnSpPr>
          <p:nvPr/>
        </p:nvCxnSpPr>
        <p:spPr>
          <a:xfrm rot="16200000" flipV="1">
            <a:off x="3598863" y="2781300"/>
            <a:ext cx="1225550" cy="1511300"/>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43" name="Raven konektor 146"/>
          <p:cNvCxnSpPr>
            <a:stCxn id="22" idx="0"/>
            <a:endCxn id="52" idx="2"/>
          </p:cNvCxnSpPr>
          <p:nvPr/>
        </p:nvCxnSpPr>
        <p:spPr>
          <a:xfrm rot="5400000" flipH="1" flipV="1">
            <a:off x="5146675" y="3536950"/>
            <a:ext cx="1225550" cy="0"/>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cxnSp>
        <p:nvCxnSpPr>
          <p:cNvPr id="44" name="Raven konektor 159"/>
          <p:cNvCxnSpPr>
            <a:stCxn id="19" idx="0"/>
            <a:endCxn id="45" idx="2"/>
          </p:cNvCxnSpPr>
          <p:nvPr/>
        </p:nvCxnSpPr>
        <p:spPr>
          <a:xfrm rot="5400000" flipH="1" flipV="1">
            <a:off x="6011863" y="3536950"/>
            <a:ext cx="1225550" cy="0"/>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sp>
        <p:nvSpPr>
          <p:cNvPr id="45" name="Pravokotnik 44"/>
          <p:cNvSpPr/>
          <p:nvPr/>
        </p:nvSpPr>
        <p:spPr>
          <a:xfrm>
            <a:off x="6516688"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48" name="Raven konektor 172"/>
          <p:cNvCxnSpPr>
            <a:stCxn id="23" idx="0"/>
            <a:endCxn id="49" idx="2"/>
          </p:cNvCxnSpPr>
          <p:nvPr/>
        </p:nvCxnSpPr>
        <p:spPr>
          <a:xfrm rot="5400000" flipH="1" flipV="1">
            <a:off x="7162800" y="3536950"/>
            <a:ext cx="1225550" cy="0"/>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sp>
        <p:nvSpPr>
          <p:cNvPr id="49" name="Pravokotnik 48"/>
          <p:cNvSpPr/>
          <p:nvPr/>
        </p:nvSpPr>
        <p:spPr>
          <a:xfrm>
            <a:off x="7667625" y="2708275"/>
            <a:ext cx="217488"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50" name="Raven konektor 177"/>
          <p:cNvCxnSpPr>
            <a:stCxn id="21" idx="0"/>
            <a:endCxn id="51" idx="2"/>
          </p:cNvCxnSpPr>
          <p:nvPr/>
        </p:nvCxnSpPr>
        <p:spPr>
          <a:xfrm rot="5400000" flipH="1" flipV="1">
            <a:off x="7596188" y="3536950"/>
            <a:ext cx="1225550" cy="0"/>
          </a:xfrm>
          <a:prstGeom prst="line">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cxnSp>
      <p:sp>
        <p:nvSpPr>
          <p:cNvPr id="51" name="Pravokotnik 50"/>
          <p:cNvSpPr/>
          <p:nvPr/>
        </p:nvSpPr>
        <p:spPr>
          <a:xfrm>
            <a:off x="8101013"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52" name="Pravokotnik 51"/>
          <p:cNvSpPr/>
          <p:nvPr/>
        </p:nvSpPr>
        <p:spPr>
          <a:xfrm>
            <a:off x="5651500"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53" name="Raven konektor 184"/>
          <p:cNvCxnSpPr>
            <a:stCxn id="52" idx="1"/>
            <a:endCxn id="40" idx="3"/>
          </p:cNvCxnSpPr>
          <p:nvPr/>
        </p:nvCxnSpPr>
        <p:spPr>
          <a:xfrm rot="10800000">
            <a:off x="3563938" y="2816225"/>
            <a:ext cx="2087562" cy="0"/>
          </a:xfrm>
          <a:prstGeom prst="line">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54" name="Oblika 193"/>
          <p:cNvCxnSpPr>
            <a:stCxn id="40" idx="0"/>
            <a:endCxn id="45" idx="0"/>
          </p:cNvCxnSpPr>
          <p:nvPr/>
        </p:nvCxnSpPr>
        <p:spPr>
          <a:xfrm rot="5400000" flipH="1" flipV="1">
            <a:off x="5039519" y="1124744"/>
            <a:ext cx="1588" cy="3168650"/>
          </a:xfrm>
          <a:prstGeom prst="curvedConnector3">
            <a:avLst>
              <a:gd name="adj1" fmla="val 31584141"/>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sp>
        <p:nvSpPr>
          <p:cNvPr id="55" name="Pravokotnik 54"/>
          <p:cNvSpPr/>
          <p:nvPr/>
        </p:nvSpPr>
        <p:spPr>
          <a:xfrm>
            <a:off x="4067944" y="5661248"/>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56" name="Pravokotnik 55"/>
          <p:cNvSpPr/>
          <p:nvPr/>
        </p:nvSpPr>
        <p:spPr>
          <a:xfrm>
            <a:off x="7652607" y="5703452"/>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57" name="Pravokotnik 56"/>
          <p:cNvSpPr/>
          <p:nvPr/>
        </p:nvSpPr>
        <p:spPr>
          <a:xfrm>
            <a:off x="6574156" y="5703452"/>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58" name="Pravokotnik 57"/>
          <p:cNvSpPr/>
          <p:nvPr/>
        </p:nvSpPr>
        <p:spPr>
          <a:xfrm>
            <a:off x="5680255" y="5703452"/>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59" name="Pravokotnik 58"/>
          <p:cNvSpPr/>
          <p:nvPr/>
        </p:nvSpPr>
        <p:spPr>
          <a:xfrm>
            <a:off x="4881489" y="5708144"/>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60" name="Pravokotnik 59"/>
          <p:cNvSpPr/>
          <p:nvPr/>
        </p:nvSpPr>
        <p:spPr>
          <a:xfrm>
            <a:off x="3275856" y="5675316"/>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61" name="Pravokotnik 60"/>
          <p:cNvSpPr/>
          <p:nvPr/>
        </p:nvSpPr>
        <p:spPr>
          <a:xfrm>
            <a:off x="2525971" y="5703451"/>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62" name="Pravokotnik 61"/>
          <p:cNvSpPr/>
          <p:nvPr/>
        </p:nvSpPr>
        <p:spPr>
          <a:xfrm>
            <a:off x="1714589" y="5625407"/>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sl-SI" sz="1600" dirty="0">
                <a:solidFill>
                  <a:schemeClr val="bg1"/>
                </a:solidFill>
              </a:rPr>
              <a:t>M</a:t>
            </a:r>
          </a:p>
        </p:txBody>
      </p:sp>
      <p:sp>
        <p:nvSpPr>
          <p:cNvPr id="63" name="Pravokotnik 62"/>
          <p:cNvSpPr/>
          <p:nvPr/>
        </p:nvSpPr>
        <p:spPr>
          <a:xfrm>
            <a:off x="998806" y="5625407"/>
            <a:ext cx="215900" cy="215900"/>
          </a:xfrm>
          <a:prstGeom prst="rect">
            <a:avLst/>
          </a:prstGeom>
          <a:solidFill>
            <a:schemeClr val="accent3"/>
          </a:solidFill>
          <a:ln>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sl-SI" sz="1600" dirty="0">
                <a:solidFill>
                  <a:schemeClr val="bg1"/>
                </a:solidFill>
              </a:rPr>
              <a:t>M</a:t>
            </a:r>
          </a:p>
        </p:txBody>
      </p:sp>
      <p:cxnSp>
        <p:nvCxnSpPr>
          <p:cNvPr id="64" name="Raven konektor 70"/>
          <p:cNvCxnSpPr/>
          <p:nvPr/>
        </p:nvCxnSpPr>
        <p:spPr>
          <a:xfrm rot="10800000">
            <a:off x="2771775" y="4257675"/>
            <a:ext cx="1295400" cy="0"/>
          </a:xfrm>
          <a:prstGeom prst="line">
            <a:avLst/>
          </a:prstGeom>
          <a:ln w="9525">
            <a:solidFill>
              <a:schemeClr val="bg1">
                <a:lumMod val="6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65" name="Oblika 193"/>
          <p:cNvCxnSpPr/>
          <p:nvPr/>
        </p:nvCxnSpPr>
        <p:spPr>
          <a:xfrm rot="5400000" flipH="1" flipV="1">
            <a:off x="3815556" y="2996407"/>
            <a:ext cx="1587" cy="2305050"/>
          </a:xfrm>
          <a:prstGeom prst="curvedConnector3">
            <a:avLst>
              <a:gd name="adj1" fmla="val 14395466"/>
            </a:avLst>
          </a:prstGeom>
          <a:ln w="9525">
            <a:solidFill>
              <a:schemeClr val="bg1">
                <a:lumMod val="6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66" name="Raven konektor 73"/>
          <p:cNvCxnSpPr>
            <a:endCxn id="40" idx="1"/>
          </p:cNvCxnSpPr>
          <p:nvPr/>
        </p:nvCxnSpPr>
        <p:spPr>
          <a:xfrm>
            <a:off x="1619672" y="1772816"/>
            <a:ext cx="1728366" cy="1043409"/>
          </a:xfrm>
          <a:prstGeom prst="line">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67" name="Oblika 193"/>
          <p:cNvCxnSpPr/>
          <p:nvPr/>
        </p:nvCxnSpPr>
        <p:spPr>
          <a:xfrm rot="5400000" flipH="1" flipV="1">
            <a:off x="5616178" y="548085"/>
            <a:ext cx="1588" cy="4320381"/>
          </a:xfrm>
          <a:prstGeom prst="curvedConnector3">
            <a:avLst>
              <a:gd name="adj1" fmla="val 37210906"/>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68" name="Oblika 193"/>
          <p:cNvCxnSpPr/>
          <p:nvPr/>
        </p:nvCxnSpPr>
        <p:spPr>
          <a:xfrm rot="5400000" flipH="1" flipV="1">
            <a:off x="5832475" y="331788"/>
            <a:ext cx="1588" cy="4752975"/>
          </a:xfrm>
          <a:prstGeom prst="curvedConnector3">
            <a:avLst>
              <a:gd name="adj1" fmla="val 42643212"/>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69" name="Raven konektor 87"/>
          <p:cNvCxnSpPr>
            <a:stCxn id="40" idx="0"/>
          </p:cNvCxnSpPr>
          <p:nvPr/>
        </p:nvCxnSpPr>
        <p:spPr>
          <a:xfrm rot="5400000" flipH="1" flipV="1">
            <a:off x="3402250" y="1466515"/>
            <a:ext cx="1295499" cy="1188022"/>
          </a:xfrm>
          <a:prstGeom prst="line">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72" name="Raven konektor 102"/>
          <p:cNvCxnSpPr>
            <a:endCxn id="40" idx="2"/>
          </p:cNvCxnSpPr>
          <p:nvPr/>
        </p:nvCxnSpPr>
        <p:spPr>
          <a:xfrm rot="5400000" flipH="1" flipV="1">
            <a:off x="2033391" y="3806603"/>
            <a:ext cx="2305025" cy="540170"/>
          </a:xfrm>
          <a:prstGeom prst="line">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73" name="Raven konektor 107"/>
          <p:cNvCxnSpPr>
            <a:stCxn id="40" idx="3"/>
          </p:cNvCxnSpPr>
          <p:nvPr/>
        </p:nvCxnSpPr>
        <p:spPr>
          <a:xfrm>
            <a:off x="3563938" y="2816225"/>
            <a:ext cx="3600350" cy="1908919"/>
          </a:xfrm>
          <a:prstGeom prst="line">
            <a:avLst/>
          </a:prstGeom>
          <a:ln w="9525">
            <a:solidFill>
              <a:schemeClr val="tx1">
                <a:lumMod val="75000"/>
                <a:lumOff val="25000"/>
              </a:schemeClr>
            </a:solidFill>
            <a:prstDash val="sysDot"/>
          </a:ln>
        </p:spPr>
        <p:style>
          <a:lnRef idx="2">
            <a:schemeClr val="accent1"/>
          </a:lnRef>
          <a:fillRef idx="1">
            <a:schemeClr val="lt1"/>
          </a:fillRef>
          <a:effectRef idx="0">
            <a:schemeClr val="accent1"/>
          </a:effectRef>
          <a:fontRef idx="minor">
            <a:schemeClr val="dk1"/>
          </a:fontRef>
        </p:style>
      </p:cxnSp>
      <p:sp>
        <p:nvSpPr>
          <p:cNvPr id="74" name="PoljeZBesedilom 73"/>
          <p:cNvSpPr txBox="1"/>
          <p:nvPr/>
        </p:nvSpPr>
        <p:spPr>
          <a:xfrm rot="1806196">
            <a:off x="1824774" y="1970455"/>
            <a:ext cx="1420325" cy="400110"/>
          </a:xfrm>
          <a:prstGeom prst="rect">
            <a:avLst/>
          </a:prstGeom>
          <a:noFill/>
        </p:spPr>
        <p:txBody>
          <a:bodyPr wrap="none" rtlCol="0">
            <a:spAutoFit/>
          </a:bodyPr>
          <a:lstStyle/>
          <a:p>
            <a:r>
              <a:rPr lang="sl-SI" sz="2000" dirty="0" err="1" smtClean="0">
                <a:solidFill>
                  <a:schemeClr val="tx2"/>
                </a:solidFill>
              </a:rPr>
              <a:t>adaptations</a:t>
            </a:r>
            <a:endParaRPr lang="sl-SI" sz="2000" dirty="0">
              <a:solidFill>
                <a:schemeClr val="tx2"/>
              </a:solidFill>
            </a:endParaRPr>
          </a:p>
        </p:txBody>
      </p:sp>
      <p:sp>
        <p:nvSpPr>
          <p:cNvPr id="75" name="PoljeZBesedilom 74"/>
          <p:cNvSpPr txBox="1"/>
          <p:nvPr/>
        </p:nvSpPr>
        <p:spPr>
          <a:xfrm rot="18624545">
            <a:off x="3392541" y="1637220"/>
            <a:ext cx="1229119" cy="400110"/>
          </a:xfrm>
          <a:prstGeom prst="rect">
            <a:avLst/>
          </a:prstGeom>
          <a:noFill/>
        </p:spPr>
        <p:txBody>
          <a:bodyPr wrap="none" rtlCol="0">
            <a:spAutoFit/>
          </a:bodyPr>
          <a:lstStyle/>
          <a:p>
            <a:r>
              <a:rPr lang="sl-SI" sz="2000" dirty="0" err="1" smtClean="0">
                <a:solidFill>
                  <a:schemeClr val="tx2"/>
                </a:solidFill>
              </a:rPr>
              <a:t>imitations</a:t>
            </a:r>
            <a:endParaRPr lang="sl-SI" sz="2000" dirty="0">
              <a:solidFill>
                <a:schemeClr val="tx2"/>
              </a:solidFill>
            </a:endParaRPr>
          </a:p>
        </p:txBody>
      </p:sp>
      <p:sp>
        <p:nvSpPr>
          <p:cNvPr id="76" name="PoljeZBesedilom 75"/>
          <p:cNvSpPr txBox="1"/>
          <p:nvPr/>
        </p:nvSpPr>
        <p:spPr>
          <a:xfrm rot="1840149">
            <a:off x="3759400" y="3174177"/>
            <a:ext cx="2286973" cy="400110"/>
          </a:xfrm>
          <a:prstGeom prst="rect">
            <a:avLst/>
          </a:prstGeom>
          <a:noFill/>
        </p:spPr>
        <p:txBody>
          <a:bodyPr wrap="none" rtlCol="0">
            <a:spAutoFit/>
          </a:bodyPr>
          <a:lstStyle/>
          <a:p>
            <a:r>
              <a:rPr lang="sl-SI" sz="2000" dirty="0" err="1" smtClean="0">
                <a:solidFill>
                  <a:schemeClr val="tx2"/>
                </a:solidFill>
              </a:rPr>
              <a:t>complemented</a:t>
            </a:r>
            <a:r>
              <a:rPr lang="sl-SI" sz="2000" dirty="0" smtClean="0">
                <a:solidFill>
                  <a:schemeClr val="tx2"/>
                </a:solidFill>
              </a:rPr>
              <a:t> </a:t>
            </a:r>
            <a:r>
              <a:rPr lang="sl-SI" sz="2000" dirty="0" err="1" smtClean="0">
                <a:solidFill>
                  <a:schemeClr val="tx2"/>
                </a:solidFill>
              </a:rPr>
              <a:t>with</a:t>
            </a:r>
            <a:endParaRPr lang="sl-SI" sz="2000" dirty="0">
              <a:solidFill>
                <a:schemeClr val="tx2"/>
              </a:solidFill>
            </a:endParaRPr>
          </a:p>
        </p:txBody>
      </p:sp>
      <p:sp>
        <p:nvSpPr>
          <p:cNvPr id="78" name="PoljeZBesedilom 77"/>
          <p:cNvSpPr txBox="1"/>
          <p:nvPr/>
        </p:nvSpPr>
        <p:spPr>
          <a:xfrm rot="16976630">
            <a:off x="2418212" y="3800255"/>
            <a:ext cx="1228221" cy="400110"/>
          </a:xfrm>
          <a:prstGeom prst="rect">
            <a:avLst/>
          </a:prstGeom>
          <a:noFill/>
        </p:spPr>
        <p:txBody>
          <a:bodyPr wrap="none" rtlCol="0">
            <a:spAutoFit/>
          </a:bodyPr>
          <a:lstStyle/>
          <a:p>
            <a:r>
              <a:rPr lang="sl-SI" sz="2000" dirty="0" err="1" smtClean="0">
                <a:solidFill>
                  <a:schemeClr val="tx2"/>
                </a:solidFill>
              </a:rPr>
              <a:t>subject</a:t>
            </a:r>
            <a:r>
              <a:rPr lang="sl-SI" sz="2000" dirty="0" smtClean="0">
                <a:solidFill>
                  <a:schemeClr val="tx2"/>
                </a:solidFill>
              </a:rPr>
              <a:t> </a:t>
            </a:r>
            <a:r>
              <a:rPr lang="sl-SI" sz="2000" dirty="0" err="1" smtClean="0">
                <a:solidFill>
                  <a:schemeClr val="tx2"/>
                </a:solidFill>
              </a:rPr>
              <a:t>of</a:t>
            </a:r>
            <a:endParaRPr lang="sl-SI" sz="2000" dirty="0">
              <a:solidFill>
                <a:schemeClr val="tx2"/>
              </a:solidFill>
            </a:endParaRPr>
          </a:p>
        </p:txBody>
      </p:sp>
      <p:sp>
        <p:nvSpPr>
          <p:cNvPr id="79" name="Pravokotnik 78"/>
          <p:cNvSpPr/>
          <p:nvPr/>
        </p:nvSpPr>
        <p:spPr>
          <a:xfrm>
            <a:off x="395536" y="76470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0" name="Pravokotnik 79"/>
          <p:cNvSpPr/>
          <p:nvPr/>
        </p:nvSpPr>
        <p:spPr>
          <a:xfrm>
            <a:off x="755576" y="33265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1" name="Pravokotnik 80"/>
          <p:cNvSpPr/>
          <p:nvPr/>
        </p:nvSpPr>
        <p:spPr>
          <a:xfrm>
            <a:off x="1547664" y="69269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2" name="Pravokotnik 81"/>
          <p:cNvSpPr/>
          <p:nvPr/>
        </p:nvSpPr>
        <p:spPr>
          <a:xfrm>
            <a:off x="1115616" y="134076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3" name="Pravokotnik 82"/>
          <p:cNvSpPr/>
          <p:nvPr/>
        </p:nvSpPr>
        <p:spPr>
          <a:xfrm>
            <a:off x="611560" y="119675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4" name="Pravokotnik 83"/>
          <p:cNvSpPr/>
          <p:nvPr/>
        </p:nvSpPr>
        <p:spPr>
          <a:xfrm>
            <a:off x="395536" y="155679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5" name="Pravokotnik 84"/>
          <p:cNvSpPr/>
          <p:nvPr/>
        </p:nvSpPr>
        <p:spPr>
          <a:xfrm>
            <a:off x="683568" y="1628800"/>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6" name="Pravokotnik 85"/>
          <p:cNvSpPr/>
          <p:nvPr/>
        </p:nvSpPr>
        <p:spPr>
          <a:xfrm>
            <a:off x="1259632" y="40466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7" name="Pravokotnik 86"/>
          <p:cNvSpPr/>
          <p:nvPr/>
        </p:nvSpPr>
        <p:spPr>
          <a:xfrm>
            <a:off x="5220072" y="69269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8" name="Pravokotnik 87"/>
          <p:cNvSpPr/>
          <p:nvPr/>
        </p:nvSpPr>
        <p:spPr>
          <a:xfrm>
            <a:off x="5652120" y="47667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9" name="Pravokotnik 88"/>
          <p:cNvSpPr/>
          <p:nvPr/>
        </p:nvSpPr>
        <p:spPr>
          <a:xfrm>
            <a:off x="4644008" y="47667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0" name="Pravokotnik 89"/>
          <p:cNvSpPr/>
          <p:nvPr/>
        </p:nvSpPr>
        <p:spPr>
          <a:xfrm>
            <a:off x="5004048" y="26064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1" name="Pravokotnik 90"/>
          <p:cNvSpPr/>
          <p:nvPr/>
        </p:nvSpPr>
        <p:spPr>
          <a:xfrm>
            <a:off x="4860032" y="83671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4" name="Pravokotnik 93"/>
          <p:cNvSpPr/>
          <p:nvPr/>
        </p:nvSpPr>
        <p:spPr>
          <a:xfrm>
            <a:off x="7020272" y="5229200"/>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5" name="Pravokotnik 94"/>
          <p:cNvSpPr/>
          <p:nvPr/>
        </p:nvSpPr>
        <p:spPr>
          <a:xfrm>
            <a:off x="7092280" y="5661248"/>
            <a:ext cx="215900" cy="215900"/>
          </a:xfrm>
          <a:prstGeom prst="rect">
            <a:avLst/>
          </a:prstGeom>
          <a:solidFill>
            <a:schemeClr val="tx2">
              <a:lumMod val="50000"/>
            </a:schemeClr>
          </a:solidFill>
          <a:ln w="12700">
            <a:solidFill>
              <a:schemeClr val="tx2">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6" name="Pravokotnik 95"/>
          <p:cNvSpPr/>
          <p:nvPr/>
        </p:nvSpPr>
        <p:spPr>
          <a:xfrm>
            <a:off x="7380312" y="494116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7" name="Pravokotnik 96"/>
          <p:cNvSpPr/>
          <p:nvPr/>
        </p:nvSpPr>
        <p:spPr>
          <a:xfrm>
            <a:off x="7956376" y="537321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8" name="Pravokotnik 97"/>
          <p:cNvSpPr/>
          <p:nvPr/>
        </p:nvSpPr>
        <p:spPr>
          <a:xfrm>
            <a:off x="6660232" y="544522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0" name="Pravokotnik 99"/>
          <p:cNvSpPr/>
          <p:nvPr/>
        </p:nvSpPr>
        <p:spPr>
          <a:xfrm>
            <a:off x="1835696" y="508518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1" name="Pravokotnik 100"/>
          <p:cNvSpPr/>
          <p:nvPr/>
        </p:nvSpPr>
        <p:spPr>
          <a:xfrm>
            <a:off x="2627784" y="544522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2" name="Pravokotnik 101"/>
          <p:cNvSpPr/>
          <p:nvPr/>
        </p:nvSpPr>
        <p:spPr>
          <a:xfrm>
            <a:off x="2123728" y="4509120"/>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3" name="Pravokotnik 102"/>
          <p:cNvSpPr/>
          <p:nvPr/>
        </p:nvSpPr>
        <p:spPr>
          <a:xfrm>
            <a:off x="2411760" y="472514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4" name="Pravokotnik 103"/>
          <p:cNvSpPr/>
          <p:nvPr/>
        </p:nvSpPr>
        <p:spPr>
          <a:xfrm>
            <a:off x="1547664" y="530120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5" name="Pravokotnik 104"/>
          <p:cNvSpPr/>
          <p:nvPr/>
        </p:nvSpPr>
        <p:spPr>
          <a:xfrm>
            <a:off x="2051720" y="537321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6" name="PoljeZBesedilom 105"/>
          <p:cNvSpPr txBox="1"/>
          <p:nvPr/>
        </p:nvSpPr>
        <p:spPr>
          <a:xfrm>
            <a:off x="0" y="1988840"/>
            <a:ext cx="1424301" cy="1569660"/>
          </a:xfrm>
          <a:prstGeom prst="rect">
            <a:avLst/>
          </a:prstGeom>
          <a:noFill/>
        </p:spPr>
        <p:txBody>
          <a:bodyPr wrap="none" rtlCol="0">
            <a:spAutoFit/>
          </a:bodyPr>
          <a:lstStyle/>
          <a:p>
            <a:r>
              <a:rPr lang="sl-SI" sz="1600" dirty="0" smtClean="0">
                <a:solidFill>
                  <a:schemeClr val="tx1">
                    <a:lumMod val="65000"/>
                    <a:lumOff val="35000"/>
                  </a:schemeClr>
                </a:solidFill>
              </a:rPr>
              <a:t>novel</a:t>
            </a:r>
          </a:p>
          <a:p>
            <a:r>
              <a:rPr lang="sl-SI" sz="1600" dirty="0" err="1" smtClean="0">
                <a:solidFill>
                  <a:schemeClr val="tx1">
                    <a:lumMod val="65000"/>
                    <a:lumOff val="35000"/>
                  </a:schemeClr>
                </a:solidFill>
              </a:rPr>
              <a:t>motion</a:t>
            </a:r>
            <a:r>
              <a:rPr lang="sl-SI" sz="1600" dirty="0" smtClean="0">
                <a:solidFill>
                  <a:schemeClr val="tx1">
                    <a:lumMod val="65000"/>
                    <a:lumOff val="35000"/>
                  </a:schemeClr>
                </a:solidFill>
              </a:rPr>
              <a:t> </a:t>
            </a:r>
            <a:r>
              <a:rPr lang="sl-SI" sz="1600" dirty="0" err="1" smtClean="0">
                <a:solidFill>
                  <a:schemeClr val="tx1">
                    <a:lumMod val="65000"/>
                    <a:lumOff val="35000"/>
                  </a:schemeClr>
                </a:solidFill>
              </a:rPr>
              <a:t>picture</a:t>
            </a:r>
            <a:endParaRPr lang="sl-SI" sz="1600" dirty="0" smtClean="0">
              <a:solidFill>
                <a:schemeClr val="tx1">
                  <a:lumMod val="65000"/>
                  <a:lumOff val="35000"/>
                </a:schemeClr>
              </a:solidFill>
            </a:endParaRPr>
          </a:p>
          <a:p>
            <a:r>
              <a:rPr lang="sl-SI" sz="1600" dirty="0" err="1" smtClean="0">
                <a:solidFill>
                  <a:schemeClr val="tx1">
                    <a:lumMod val="65000"/>
                    <a:lumOff val="35000"/>
                  </a:schemeClr>
                </a:solidFill>
              </a:rPr>
              <a:t>musical</a:t>
            </a:r>
            <a:endParaRPr lang="sl-SI" sz="1600" dirty="0" smtClean="0">
              <a:solidFill>
                <a:schemeClr val="tx1">
                  <a:lumMod val="65000"/>
                  <a:lumOff val="35000"/>
                </a:schemeClr>
              </a:solidFill>
            </a:endParaRPr>
          </a:p>
          <a:p>
            <a:r>
              <a:rPr lang="sl-SI" sz="1600" dirty="0" err="1" smtClean="0">
                <a:solidFill>
                  <a:schemeClr val="tx1">
                    <a:lumMod val="65000"/>
                    <a:lumOff val="35000"/>
                  </a:schemeClr>
                </a:solidFill>
              </a:rPr>
              <a:t>picture</a:t>
            </a:r>
            <a:r>
              <a:rPr lang="sl-SI" sz="1600" dirty="0" smtClean="0">
                <a:solidFill>
                  <a:schemeClr val="tx1">
                    <a:lumMod val="65000"/>
                    <a:lumOff val="35000"/>
                  </a:schemeClr>
                </a:solidFill>
              </a:rPr>
              <a:t> </a:t>
            </a:r>
            <a:r>
              <a:rPr lang="sl-SI" sz="1600" dirty="0" err="1" smtClean="0">
                <a:solidFill>
                  <a:schemeClr val="tx1">
                    <a:lumMod val="65000"/>
                    <a:lumOff val="35000"/>
                  </a:schemeClr>
                </a:solidFill>
              </a:rPr>
              <a:t>book</a:t>
            </a:r>
            <a:endParaRPr lang="sl-SI" sz="1600" dirty="0" smtClean="0">
              <a:solidFill>
                <a:schemeClr val="tx1">
                  <a:lumMod val="65000"/>
                  <a:lumOff val="35000"/>
                </a:schemeClr>
              </a:solidFill>
            </a:endParaRPr>
          </a:p>
          <a:p>
            <a:r>
              <a:rPr lang="sl-SI" sz="1600" dirty="0" err="1" smtClean="0">
                <a:solidFill>
                  <a:schemeClr val="tx1">
                    <a:lumMod val="65000"/>
                    <a:lumOff val="35000"/>
                  </a:schemeClr>
                </a:solidFill>
              </a:rPr>
              <a:t>play</a:t>
            </a:r>
            <a:endParaRPr lang="sl-SI" sz="1600" dirty="0" smtClean="0">
              <a:solidFill>
                <a:schemeClr val="tx1">
                  <a:lumMod val="65000"/>
                  <a:lumOff val="35000"/>
                </a:schemeClr>
              </a:solidFill>
            </a:endParaRPr>
          </a:p>
          <a:p>
            <a:endParaRPr lang="sl-SI" sz="1600" dirty="0">
              <a:solidFill>
                <a:schemeClr val="tx1">
                  <a:lumMod val="65000"/>
                  <a:lumOff val="35000"/>
                </a:schemeClr>
              </a:solidFill>
            </a:endParaRPr>
          </a:p>
        </p:txBody>
      </p:sp>
      <p:sp>
        <p:nvSpPr>
          <p:cNvPr id="107" name="PoljeZBesedilom 106"/>
          <p:cNvSpPr txBox="1"/>
          <p:nvPr/>
        </p:nvSpPr>
        <p:spPr>
          <a:xfrm>
            <a:off x="4932040" y="5780776"/>
            <a:ext cx="1594604" cy="830997"/>
          </a:xfrm>
          <a:prstGeom prst="rect">
            <a:avLst/>
          </a:prstGeom>
          <a:noFill/>
        </p:spPr>
        <p:txBody>
          <a:bodyPr wrap="square" rtlCol="0">
            <a:spAutoFit/>
          </a:bodyPr>
          <a:lstStyle/>
          <a:p>
            <a:r>
              <a:rPr lang="sl-SI" sz="1600" dirty="0" err="1" smtClean="0">
                <a:solidFill>
                  <a:schemeClr val="tx1">
                    <a:lumMod val="65000"/>
                    <a:lumOff val="35000"/>
                  </a:schemeClr>
                </a:solidFill>
              </a:rPr>
              <a:t>illustrations</a:t>
            </a:r>
            <a:endParaRPr lang="sl-SI" sz="1600" dirty="0" smtClean="0">
              <a:solidFill>
                <a:schemeClr val="tx1">
                  <a:lumMod val="65000"/>
                  <a:lumOff val="35000"/>
                </a:schemeClr>
              </a:solidFill>
            </a:endParaRPr>
          </a:p>
          <a:p>
            <a:r>
              <a:rPr lang="sl-SI" sz="1600" dirty="0" err="1" smtClean="0">
                <a:solidFill>
                  <a:schemeClr val="tx1">
                    <a:lumMod val="65000"/>
                    <a:lumOff val="35000"/>
                  </a:schemeClr>
                </a:solidFill>
              </a:rPr>
              <a:t>foreward</a:t>
            </a:r>
            <a:endParaRPr lang="sl-SI" sz="1600" dirty="0" smtClean="0">
              <a:solidFill>
                <a:schemeClr val="tx1">
                  <a:lumMod val="65000"/>
                  <a:lumOff val="35000"/>
                </a:schemeClr>
              </a:solidFill>
            </a:endParaRPr>
          </a:p>
          <a:p>
            <a:endParaRPr lang="sl-SI" sz="1600" dirty="0">
              <a:solidFill>
                <a:schemeClr val="tx1">
                  <a:lumMod val="65000"/>
                  <a:lumOff val="35000"/>
                </a:schemeClr>
              </a:solidFill>
            </a:endParaRPr>
          </a:p>
        </p:txBody>
      </p:sp>
      <p:sp>
        <p:nvSpPr>
          <p:cNvPr id="110" name="Ograda številke diapozitiva 109"/>
          <p:cNvSpPr>
            <a:spLocks noGrp="1"/>
          </p:cNvSpPr>
          <p:nvPr>
            <p:ph type="sldNum" sz="quarter" idx="12"/>
          </p:nvPr>
        </p:nvSpPr>
        <p:spPr/>
        <p:txBody>
          <a:bodyPr/>
          <a:lstStyle/>
          <a:p>
            <a:fld id="{A55226DB-5A99-429B-9880-A37ACC71B7D2}" type="slidenum">
              <a:rPr lang="sl-SI" smtClean="0"/>
              <a:t>107</a:t>
            </a:fld>
            <a:endParaRPr lang="sl-SI"/>
          </a:p>
        </p:txBody>
      </p:sp>
    </p:spTree>
    <p:extLst>
      <p:ext uri="{BB962C8B-B14F-4D97-AF65-F5344CB8AC3E}">
        <p14:creationId xmlns:p14="http://schemas.microsoft.com/office/powerpoint/2010/main" val="396091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7"/>
                                        </p:tgtEl>
                                      </p:cBhvr>
                                    </p:animEffect>
                                    <p:set>
                                      <p:cBhvr>
                                        <p:cTn id="16" dur="1" fill="hold">
                                          <p:stCondLst>
                                            <p:cond delay="499"/>
                                          </p:stCondLst>
                                        </p:cTn>
                                        <p:tgtEl>
                                          <p:spTgt spid="2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1"/>
                                        </p:tgtEl>
                                      </p:cBhvr>
                                    </p:animEffect>
                                    <p:set>
                                      <p:cBhvr>
                                        <p:cTn id="28" dur="1" fill="hold">
                                          <p:stCondLst>
                                            <p:cond delay="499"/>
                                          </p:stCondLst>
                                        </p:cTn>
                                        <p:tgtEl>
                                          <p:spTgt spid="3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2"/>
                                        </p:tgtEl>
                                      </p:cBhvr>
                                    </p:animEffect>
                                    <p:set>
                                      <p:cBhvr>
                                        <p:cTn id="31" dur="1" fill="hold">
                                          <p:stCondLst>
                                            <p:cond delay="499"/>
                                          </p:stCondLst>
                                        </p:cTn>
                                        <p:tgtEl>
                                          <p:spTgt spid="3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55"/>
                                        </p:tgtEl>
                                      </p:cBhvr>
                                    </p:animEffect>
                                    <p:set>
                                      <p:cBhvr>
                                        <p:cTn id="46" dur="1" fill="hold">
                                          <p:stCondLst>
                                            <p:cond delay="499"/>
                                          </p:stCondLst>
                                        </p:cTn>
                                        <p:tgtEl>
                                          <p:spTgt spid="5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59"/>
                                        </p:tgtEl>
                                      </p:cBhvr>
                                    </p:animEffect>
                                    <p:set>
                                      <p:cBhvr>
                                        <p:cTn id="49" dur="1" fill="hold">
                                          <p:stCondLst>
                                            <p:cond delay="499"/>
                                          </p:stCondLst>
                                        </p:cTn>
                                        <p:tgtEl>
                                          <p:spTgt spid="5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60"/>
                                        </p:tgtEl>
                                      </p:cBhvr>
                                    </p:animEffect>
                                    <p:set>
                                      <p:cBhvr>
                                        <p:cTn id="52" dur="1" fill="hold">
                                          <p:stCondLst>
                                            <p:cond delay="499"/>
                                          </p:stCondLst>
                                        </p:cTn>
                                        <p:tgtEl>
                                          <p:spTgt spid="6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61"/>
                                        </p:tgtEl>
                                      </p:cBhvr>
                                    </p:animEffect>
                                    <p:set>
                                      <p:cBhvr>
                                        <p:cTn id="55" dur="1" fill="hold">
                                          <p:stCondLst>
                                            <p:cond delay="499"/>
                                          </p:stCondLst>
                                        </p:cTn>
                                        <p:tgtEl>
                                          <p:spTgt spid="6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62"/>
                                        </p:tgtEl>
                                      </p:cBhvr>
                                    </p:animEffect>
                                    <p:set>
                                      <p:cBhvr>
                                        <p:cTn id="58" dur="1" fill="hold">
                                          <p:stCondLst>
                                            <p:cond delay="499"/>
                                          </p:stCondLst>
                                        </p:cTn>
                                        <p:tgtEl>
                                          <p:spTgt spid="6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63"/>
                                        </p:tgtEl>
                                      </p:cBhvr>
                                    </p:animEffect>
                                    <p:set>
                                      <p:cBhvr>
                                        <p:cTn id="61" dur="1" fill="hold">
                                          <p:stCondLst>
                                            <p:cond delay="499"/>
                                          </p:stCondLst>
                                        </p:cTn>
                                        <p:tgtEl>
                                          <p:spTgt spid="6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4"/>
                                        </p:tgtEl>
                                      </p:cBhvr>
                                    </p:animEffect>
                                    <p:set>
                                      <p:cBhvr>
                                        <p:cTn id="64" dur="1" fill="hold">
                                          <p:stCondLst>
                                            <p:cond delay="499"/>
                                          </p:stCondLst>
                                        </p:cTn>
                                        <p:tgtEl>
                                          <p:spTgt spid="6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65"/>
                                        </p:tgtEl>
                                      </p:cBhvr>
                                    </p:animEffect>
                                    <p:set>
                                      <p:cBhvr>
                                        <p:cTn id="67" dur="1" fill="hold">
                                          <p:stCondLst>
                                            <p:cond delay="499"/>
                                          </p:stCondLst>
                                        </p:cTn>
                                        <p:tgtEl>
                                          <p:spTgt spid="65"/>
                                        </p:tgtEl>
                                        <p:attrNameLst>
                                          <p:attrName>style.visibility</p:attrName>
                                        </p:attrNameLst>
                                      </p:cBhvr>
                                      <p:to>
                                        <p:strVal val="hidden"/>
                                      </p:to>
                                    </p:set>
                                  </p:childTnLst>
                                </p:cTn>
                              </p:par>
                            </p:childTnLst>
                          </p:cTn>
                        </p:par>
                        <p:par>
                          <p:cTn id="68" fill="hold">
                            <p:stCondLst>
                              <p:cond delay="500"/>
                            </p:stCondLst>
                            <p:childTnLst>
                              <p:par>
                                <p:cTn id="69" presetID="53" presetClass="exit" presetSubtype="0" fill="hold" grpId="0" nodeType="afterEffect">
                                  <p:stCondLst>
                                    <p:cond delay="0"/>
                                  </p:stCondLst>
                                  <p:childTnLst>
                                    <p:anim calcmode="lin" valueType="num">
                                      <p:cBhvr>
                                        <p:cTn id="70" dur="1000"/>
                                        <p:tgtEl>
                                          <p:spTgt spid="58"/>
                                        </p:tgtEl>
                                        <p:attrNameLst>
                                          <p:attrName>ppt_w</p:attrName>
                                        </p:attrNameLst>
                                      </p:cBhvr>
                                      <p:tavLst>
                                        <p:tav tm="0">
                                          <p:val>
                                            <p:strVal val="ppt_w"/>
                                          </p:val>
                                        </p:tav>
                                        <p:tav tm="100000">
                                          <p:val>
                                            <p:fltVal val="0"/>
                                          </p:val>
                                        </p:tav>
                                      </p:tavLst>
                                    </p:anim>
                                    <p:anim calcmode="lin" valueType="num">
                                      <p:cBhvr>
                                        <p:cTn id="71" dur="1000"/>
                                        <p:tgtEl>
                                          <p:spTgt spid="58"/>
                                        </p:tgtEl>
                                        <p:attrNameLst>
                                          <p:attrName>ppt_h</p:attrName>
                                        </p:attrNameLst>
                                      </p:cBhvr>
                                      <p:tavLst>
                                        <p:tav tm="0">
                                          <p:val>
                                            <p:strVal val="ppt_h"/>
                                          </p:val>
                                        </p:tav>
                                        <p:tav tm="100000">
                                          <p:val>
                                            <p:fltVal val="0"/>
                                          </p:val>
                                        </p:tav>
                                      </p:tavLst>
                                    </p:anim>
                                    <p:animEffect transition="out" filter="fade">
                                      <p:cBhvr>
                                        <p:cTn id="72" dur="1000"/>
                                        <p:tgtEl>
                                          <p:spTgt spid="58"/>
                                        </p:tgtEl>
                                      </p:cBhvr>
                                    </p:animEffect>
                                    <p:set>
                                      <p:cBhvr>
                                        <p:cTn id="73" dur="1" fill="hold">
                                          <p:stCondLst>
                                            <p:cond delay="999"/>
                                          </p:stCondLst>
                                        </p:cTn>
                                        <p:tgtEl>
                                          <p:spTgt spid="58"/>
                                        </p:tgtEl>
                                        <p:attrNameLst>
                                          <p:attrName>style.visibility</p:attrName>
                                        </p:attrNameLst>
                                      </p:cBhvr>
                                      <p:to>
                                        <p:strVal val="hidden"/>
                                      </p:to>
                                    </p:set>
                                  </p:childTnLst>
                                </p:cTn>
                              </p:par>
                              <p:par>
                                <p:cTn id="74" presetID="53" presetClass="exit" presetSubtype="0" fill="hold" nodeType="withEffect">
                                  <p:stCondLst>
                                    <p:cond delay="0"/>
                                  </p:stCondLst>
                                  <p:childTnLst>
                                    <p:anim calcmode="lin" valueType="num">
                                      <p:cBhvr>
                                        <p:cTn id="75" dur="1000"/>
                                        <p:tgtEl>
                                          <p:spTgt spid="34"/>
                                        </p:tgtEl>
                                        <p:attrNameLst>
                                          <p:attrName>ppt_w</p:attrName>
                                        </p:attrNameLst>
                                      </p:cBhvr>
                                      <p:tavLst>
                                        <p:tav tm="0">
                                          <p:val>
                                            <p:strVal val="ppt_w"/>
                                          </p:val>
                                        </p:tav>
                                        <p:tav tm="100000">
                                          <p:val>
                                            <p:fltVal val="0"/>
                                          </p:val>
                                        </p:tav>
                                      </p:tavLst>
                                    </p:anim>
                                    <p:anim calcmode="lin" valueType="num">
                                      <p:cBhvr>
                                        <p:cTn id="76" dur="1000"/>
                                        <p:tgtEl>
                                          <p:spTgt spid="34"/>
                                        </p:tgtEl>
                                        <p:attrNameLst>
                                          <p:attrName>ppt_h</p:attrName>
                                        </p:attrNameLst>
                                      </p:cBhvr>
                                      <p:tavLst>
                                        <p:tav tm="0">
                                          <p:val>
                                            <p:strVal val="ppt_h"/>
                                          </p:val>
                                        </p:tav>
                                        <p:tav tm="100000">
                                          <p:val>
                                            <p:fltVal val="0"/>
                                          </p:val>
                                        </p:tav>
                                      </p:tavLst>
                                    </p:anim>
                                    <p:animEffect transition="out" filter="fade">
                                      <p:cBhvr>
                                        <p:cTn id="77" dur="1000"/>
                                        <p:tgtEl>
                                          <p:spTgt spid="34"/>
                                        </p:tgtEl>
                                      </p:cBhvr>
                                    </p:animEffect>
                                    <p:set>
                                      <p:cBhvr>
                                        <p:cTn id="78" dur="1" fill="hold">
                                          <p:stCondLst>
                                            <p:cond delay="999"/>
                                          </p:stCondLst>
                                        </p:cTn>
                                        <p:tgtEl>
                                          <p:spTgt spid="34"/>
                                        </p:tgtEl>
                                        <p:attrNameLst>
                                          <p:attrName>style.visibility</p:attrName>
                                        </p:attrNameLst>
                                      </p:cBhvr>
                                      <p:to>
                                        <p:strVal val="hidden"/>
                                      </p:to>
                                    </p:set>
                                  </p:childTnLst>
                                </p:cTn>
                              </p:par>
                              <p:par>
                                <p:cTn id="79" presetID="53" presetClass="exit" presetSubtype="0" fill="hold" grpId="0" nodeType="withEffect">
                                  <p:stCondLst>
                                    <p:cond delay="0"/>
                                  </p:stCondLst>
                                  <p:childTnLst>
                                    <p:anim calcmode="lin" valueType="num">
                                      <p:cBhvr>
                                        <p:cTn id="80" dur="1000"/>
                                        <p:tgtEl>
                                          <p:spTgt spid="22"/>
                                        </p:tgtEl>
                                        <p:attrNameLst>
                                          <p:attrName>ppt_w</p:attrName>
                                        </p:attrNameLst>
                                      </p:cBhvr>
                                      <p:tavLst>
                                        <p:tav tm="0">
                                          <p:val>
                                            <p:strVal val="ppt_w"/>
                                          </p:val>
                                        </p:tav>
                                        <p:tav tm="100000">
                                          <p:val>
                                            <p:fltVal val="0"/>
                                          </p:val>
                                        </p:tav>
                                      </p:tavLst>
                                    </p:anim>
                                    <p:anim calcmode="lin" valueType="num">
                                      <p:cBhvr>
                                        <p:cTn id="81" dur="1000"/>
                                        <p:tgtEl>
                                          <p:spTgt spid="22"/>
                                        </p:tgtEl>
                                        <p:attrNameLst>
                                          <p:attrName>ppt_h</p:attrName>
                                        </p:attrNameLst>
                                      </p:cBhvr>
                                      <p:tavLst>
                                        <p:tav tm="0">
                                          <p:val>
                                            <p:strVal val="ppt_h"/>
                                          </p:val>
                                        </p:tav>
                                        <p:tav tm="100000">
                                          <p:val>
                                            <p:fltVal val="0"/>
                                          </p:val>
                                        </p:tav>
                                      </p:tavLst>
                                    </p:anim>
                                    <p:animEffect transition="out" filter="fade">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par>
                                <p:cTn id="84" presetID="53" presetClass="exit" presetSubtype="0" fill="hold" nodeType="withEffect">
                                  <p:stCondLst>
                                    <p:cond delay="0"/>
                                  </p:stCondLst>
                                  <p:childTnLst>
                                    <p:anim calcmode="lin" valueType="num">
                                      <p:cBhvr>
                                        <p:cTn id="85" dur="1000"/>
                                        <p:tgtEl>
                                          <p:spTgt spid="43"/>
                                        </p:tgtEl>
                                        <p:attrNameLst>
                                          <p:attrName>ppt_w</p:attrName>
                                        </p:attrNameLst>
                                      </p:cBhvr>
                                      <p:tavLst>
                                        <p:tav tm="0">
                                          <p:val>
                                            <p:strVal val="ppt_w"/>
                                          </p:val>
                                        </p:tav>
                                        <p:tav tm="100000">
                                          <p:val>
                                            <p:fltVal val="0"/>
                                          </p:val>
                                        </p:tav>
                                      </p:tavLst>
                                    </p:anim>
                                    <p:anim calcmode="lin" valueType="num">
                                      <p:cBhvr>
                                        <p:cTn id="86" dur="1000"/>
                                        <p:tgtEl>
                                          <p:spTgt spid="43"/>
                                        </p:tgtEl>
                                        <p:attrNameLst>
                                          <p:attrName>ppt_h</p:attrName>
                                        </p:attrNameLst>
                                      </p:cBhvr>
                                      <p:tavLst>
                                        <p:tav tm="0">
                                          <p:val>
                                            <p:strVal val="ppt_h"/>
                                          </p:val>
                                        </p:tav>
                                        <p:tav tm="100000">
                                          <p:val>
                                            <p:fltVal val="0"/>
                                          </p:val>
                                        </p:tav>
                                      </p:tavLst>
                                    </p:anim>
                                    <p:animEffect transition="out" filter="fade">
                                      <p:cBhvr>
                                        <p:cTn id="87" dur="1000"/>
                                        <p:tgtEl>
                                          <p:spTgt spid="43"/>
                                        </p:tgtEl>
                                      </p:cBhvr>
                                    </p:animEffect>
                                    <p:set>
                                      <p:cBhvr>
                                        <p:cTn id="88" dur="1" fill="hold">
                                          <p:stCondLst>
                                            <p:cond delay="999"/>
                                          </p:stCondLst>
                                        </p:cTn>
                                        <p:tgtEl>
                                          <p:spTgt spid="43"/>
                                        </p:tgtEl>
                                        <p:attrNameLst>
                                          <p:attrName>style.visibility</p:attrName>
                                        </p:attrNameLst>
                                      </p:cBhvr>
                                      <p:to>
                                        <p:strVal val="hidden"/>
                                      </p:to>
                                    </p:set>
                                  </p:childTnLst>
                                </p:cTn>
                              </p:par>
                              <p:par>
                                <p:cTn id="89" presetID="64" presetClass="path" presetSubtype="0" accel="50000" decel="50000" fill="hold" grpId="1" nodeType="withEffect">
                                  <p:stCondLst>
                                    <p:cond delay="0"/>
                                  </p:stCondLst>
                                  <p:childTnLst>
                                    <p:animMotion origin="layout" path="M 0 0  L 0 -0.33295  E" pathEditMode="relative" ptsTypes="">
                                      <p:cBhvr>
                                        <p:cTn id="90" dur="1000" fill="hold"/>
                                        <p:tgtEl>
                                          <p:spTgt spid="5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295  E" pathEditMode="relative" ptsTypes="">
                                      <p:cBhvr>
                                        <p:cTn id="92" dur="1000" fill="hold"/>
                                        <p:tgtEl>
                                          <p:spTgt spid="34"/>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1.11111E-6 4.39306E-6 L -0.00382 -0.21503 " pathEditMode="relative" rAng="0" ptsTypes="AA">
                                      <p:cBhvr>
                                        <p:cTn id="94" dur="1000" fill="hold"/>
                                        <p:tgtEl>
                                          <p:spTgt spid="22"/>
                                        </p:tgtEl>
                                        <p:attrNameLst>
                                          <p:attrName>ppt_x</p:attrName>
                                          <p:attrName>ppt_y</p:attrName>
                                        </p:attrNameLst>
                                      </p:cBhvr>
                                      <p:rCtr x="-200" y="-10800"/>
                                    </p:animMotion>
                                  </p:childTnLst>
                                </p:cTn>
                              </p:par>
                              <p:par>
                                <p:cTn id="95" presetID="64" presetClass="path" presetSubtype="0" accel="50000" decel="50000" fill="hold" nodeType="withEffect">
                                  <p:stCondLst>
                                    <p:cond delay="0"/>
                                  </p:stCondLst>
                                  <p:childTnLst>
                                    <p:animMotion origin="layout" path="M 0.00312 -0.00162 L 0.00711 -0.11167 " pathEditMode="relative" rAng="0" ptsTypes="AA">
                                      <p:cBhvr>
                                        <p:cTn id="96" dur="1000" fill="hold"/>
                                        <p:tgtEl>
                                          <p:spTgt spid="43"/>
                                        </p:tgtEl>
                                        <p:attrNameLst>
                                          <p:attrName>ppt_x</p:attrName>
                                          <p:attrName>ppt_y</p:attrName>
                                        </p:attrNameLst>
                                      </p:cBhvr>
                                      <p:rCtr x="200" y="-5500"/>
                                    </p:animMotion>
                                  </p:childTnLst>
                                </p:cTn>
                              </p:par>
                              <p:par>
                                <p:cTn id="97" presetID="53" presetClass="exit" presetSubtype="0" fill="hold" grpId="0" nodeType="withEffect">
                                  <p:stCondLst>
                                    <p:cond delay="0"/>
                                  </p:stCondLst>
                                  <p:childTnLst>
                                    <p:anim calcmode="lin" valueType="num">
                                      <p:cBhvr>
                                        <p:cTn id="98" dur="1000"/>
                                        <p:tgtEl>
                                          <p:spTgt spid="19"/>
                                        </p:tgtEl>
                                        <p:attrNameLst>
                                          <p:attrName>ppt_w</p:attrName>
                                        </p:attrNameLst>
                                      </p:cBhvr>
                                      <p:tavLst>
                                        <p:tav tm="0">
                                          <p:val>
                                            <p:strVal val="ppt_w"/>
                                          </p:val>
                                        </p:tav>
                                        <p:tav tm="100000">
                                          <p:val>
                                            <p:fltVal val="0"/>
                                          </p:val>
                                        </p:tav>
                                      </p:tavLst>
                                    </p:anim>
                                    <p:anim calcmode="lin" valueType="num">
                                      <p:cBhvr>
                                        <p:cTn id="99" dur="1000"/>
                                        <p:tgtEl>
                                          <p:spTgt spid="19"/>
                                        </p:tgtEl>
                                        <p:attrNameLst>
                                          <p:attrName>ppt_h</p:attrName>
                                        </p:attrNameLst>
                                      </p:cBhvr>
                                      <p:tavLst>
                                        <p:tav tm="0">
                                          <p:val>
                                            <p:strVal val="ppt_h"/>
                                          </p:val>
                                        </p:tav>
                                        <p:tav tm="100000">
                                          <p:val>
                                            <p:fltVal val="0"/>
                                          </p:val>
                                        </p:tav>
                                      </p:tavLst>
                                    </p:anim>
                                    <p:animEffect transition="out" filter="fade">
                                      <p:cBhvr>
                                        <p:cTn id="100" dur="1000"/>
                                        <p:tgtEl>
                                          <p:spTgt spid="19"/>
                                        </p:tgtEl>
                                      </p:cBhvr>
                                    </p:animEffect>
                                    <p:set>
                                      <p:cBhvr>
                                        <p:cTn id="101" dur="1" fill="hold">
                                          <p:stCondLst>
                                            <p:cond delay="999"/>
                                          </p:stCondLst>
                                        </p:cTn>
                                        <p:tgtEl>
                                          <p:spTgt spid="19"/>
                                        </p:tgtEl>
                                        <p:attrNameLst>
                                          <p:attrName>style.visibility</p:attrName>
                                        </p:attrNameLst>
                                      </p:cBhvr>
                                      <p:to>
                                        <p:strVal val="hidden"/>
                                      </p:to>
                                    </p:set>
                                  </p:childTnLst>
                                </p:cTn>
                              </p:par>
                              <p:par>
                                <p:cTn id="102" presetID="53" presetClass="exit" presetSubtype="0" fill="hold" nodeType="withEffect">
                                  <p:stCondLst>
                                    <p:cond delay="0"/>
                                  </p:stCondLst>
                                  <p:childTnLst>
                                    <p:anim calcmode="lin" valueType="num">
                                      <p:cBhvr>
                                        <p:cTn id="103" dur="1000"/>
                                        <p:tgtEl>
                                          <p:spTgt spid="35"/>
                                        </p:tgtEl>
                                        <p:attrNameLst>
                                          <p:attrName>ppt_w</p:attrName>
                                        </p:attrNameLst>
                                      </p:cBhvr>
                                      <p:tavLst>
                                        <p:tav tm="0">
                                          <p:val>
                                            <p:strVal val="ppt_w"/>
                                          </p:val>
                                        </p:tav>
                                        <p:tav tm="100000">
                                          <p:val>
                                            <p:fltVal val="0"/>
                                          </p:val>
                                        </p:tav>
                                      </p:tavLst>
                                    </p:anim>
                                    <p:anim calcmode="lin" valueType="num">
                                      <p:cBhvr>
                                        <p:cTn id="104" dur="1000"/>
                                        <p:tgtEl>
                                          <p:spTgt spid="35"/>
                                        </p:tgtEl>
                                        <p:attrNameLst>
                                          <p:attrName>ppt_h</p:attrName>
                                        </p:attrNameLst>
                                      </p:cBhvr>
                                      <p:tavLst>
                                        <p:tav tm="0">
                                          <p:val>
                                            <p:strVal val="ppt_h"/>
                                          </p:val>
                                        </p:tav>
                                        <p:tav tm="100000">
                                          <p:val>
                                            <p:fltVal val="0"/>
                                          </p:val>
                                        </p:tav>
                                      </p:tavLst>
                                    </p:anim>
                                    <p:animEffect transition="out" filter="fade">
                                      <p:cBhvr>
                                        <p:cTn id="105" dur="1000"/>
                                        <p:tgtEl>
                                          <p:spTgt spid="35"/>
                                        </p:tgtEl>
                                      </p:cBhvr>
                                    </p:animEffect>
                                    <p:set>
                                      <p:cBhvr>
                                        <p:cTn id="106" dur="1" fill="hold">
                                          <p:stCondLst>
                                            <p:cond delay="999"/>
                                          </p:stCondLst>
                                        </p:cTn>
                                        <p:tgtEl>
                                          <p:spTgt spid="35"/>
                                        </p:tgtEl>
                                        <p:attrNameLst>
                                          <p:attrName>style.visibility</p:attrName>
                                        </p:attrNameLst>
                                      </p:cBhvr>
                                      <p:to>
                                        <p:strVal val="hidden"/>
                                      </p:to>
                                    </p:set>
                                  </p:childTnLst>
                                </p:cTn>
                              </p:par>
                              <p:par>
                                <p:cTn id="107" presetID="53" presetClass="exit" presetSubtype="0" fill="hold" nodeType="withEffect">
                                  <p:stCondLst>
                                    <p:cond delay="0"/>
                                  </p:stCondLst>
                                  <p:childTnLst>
                                    <p:anim calcmode="lin" valueType="num">
                                      <p:cBhvr>
                                        <p:cTn id="108" dur="1000"/>
                                        <p:tgtEl>
                                          <p:spTgt spid="44"/>
                                        </p:tgtEl>
                                        <p:attrNameLst>
                                          <p:attrName>ppt_w</p:attrName>
                                        </p:attrNameLst>
                                      </p:cBhvr>
                                      <p:tavLst>
                                        <p:tav tm="0">
                                          <p:val>
                                            <p:strVal val="ppt_w"/>
                                          </p:val>
                                        </p:tav>
                                        <p:tav tm="100000">
                                          <p:val>
                                            <p:fltVal val="0"/>
                                          </p:val>
                                        </p:tav>
                                      </p:tavLst>
                                    </p:anim>
                                    <p:anim calcmode="lin" valueType="num">
                                      <p:cBhvr>
                                        <p:cTn id="109" dur="1000"/>
                                        <p:tgtEl>
                                          <p:spTgt spid="44"/>
                                        </p:tgtEl>
                                        <p:attrNameLst>
                                          <p:attrName>ppt_h</p:attrName>
                                        </p:attrNameLst>
                                      </p:cBhvr>
                                      <p:tavLst>
                                        <p:tav tm="0">
                                          <p:val>
                                            <p:strVal val="ppt_h"/>
                                          </p:val>
                                        </p:tav>
                                        <p:tav tm="100000">
                                          <p:val>
                                            <p:fltVal val="0"/>
                                          </p:val>
                                        </p:tav>
                                      </p:tavLst>
                                    </p:anim>
                                    <p:animEffect transition="out" filter="fade">
                                      <p:cBhvr>
                                        <p:cTn id="110" dur="1000"/>
                                        <p:tgtEl>
                                          <p:spTgt spid="44"/>
                                        </p:tgtEl>
                                      </p:cBhvr>
                                    </p:animEffect>
                                    <p:set>
                                      <p:cBhvr>
                                        <p:cTn id="111" dur="1" fill="hold">
                                          <p:stCondLst>
                                            <p:cond delay="999"/>
                                          </p:stCondLst>
                                        </p:cTn>
                                        <p:tgtEl>
                                          <p:spTgt spid="44"/>
                                        </p:tgtEl>
                                        <p:attrNameLst>
                                          <p:attrName>style.visibility</p:attrName>
                                        </p:attrNameLst>
                                      </p:cBhvr>
                                      <p:to>
                                        <p:strVal val="hidden"/>
                                      </p:to>
                                    </p:set>
                                  </p:childTnLst>
                                </p:cTn>
                              </p:par>
                              <p:par>
                                <p:cTn id="112" presetID="53" presetClass="exit" presetSubtype="0" fill="hold" grpId="0" nodeType="withEffect">
                                  <p:stCondLst>
                                    <p:cond delay="0"/>
                                  </p:stCondLst>
                                  <p:childTnLst>
                                    <p:anim calcmode="lin" valueType="num">
                                      <p:cBhvr>
                                        <p:cTn id="113" dur="1000"/>
                                        <p:tgtEl>
                                          <p:spTgt spid="57"/>
                                        </p:tgtEl>
                                        <p:attrNameLst>
                                          <p:attrName>ppt_w</p:attrName>
                                        </p:attrNameLst>
                                      </p:cBhvr>
                                      <p:tavLst>
                                        <p:tav tm="0">
                                          <p:val>
                                            <p:strVal val="ppt_w"/>
                                          </p:val>
                                        </p:tav>
                                        <p:tav tm="100000">
                                          <p:val>
                                            <p:fltVal val="0"/>
                                          </p:val>
                                        </p:tav>
                                      </p:tavLst>
                                    </p:anim>
                                    <p:anim calcmode="lin" valueType="num">
                                      <p:cBhvr>
                                        <p:cTn id="114" dur="1000"/>
                                        <p:tgtEl>
                                          <p:spTgt spid="57"/>
                                        </p:tgtEl>
                                        <p:attrNameLst>
                                          <p:attrName>ppt_h</p:attrName>
                                        </p:attrNameLst>
                                      </p:cBhvr>
                                      <p:tavLst>
                                        <p:tav tm="0">
                                          <p:val>
                                            <p:strVal val="ppt_h"/>
                                          </p:val>
                                        </p:tav>
                                        <p:tav tm="100000">
                                          <p:val>
                                            <p:fltVal val="0"/>
                                          </p:val>
                                        </p:tav>
                                      </p:tavLst>
                                    </p:anim>
                                    <p:animEffect transition="out" filter="fade">
                                      <p:cBhvr>
                                        <p:cTn id="115" dur="1000"/>
                                        <p:tgtEl>
                                          <p:spTgt spid="57"/>
                                        </p:tgtEl>
                                      </p:cBhvr>
                                    </p:animEffect>
                                    <p:set>
                                      <p:cBhvr>
                                        <p:cTn id="116" dur="1" fill="hold">
                                          <p:stCondLst>
                                            <p:cond delay="999"/>
                                          </p:stCondLst>
                                        </p:cTn>
                                        <p:tgtEl>
                                          <p:spTgt spid="57"/>
                                        </p:tgtEl>
                                        <p:attrNameLst>
                                          <p:attrName>style.visibility</p:attrName>
                                        </p:attrNameLst>
                                      </p:cBhvr>
                                      <p:to>
                                        <p:strVal val="hidden"/>
                                      </p:to>
                                    </p:set>
                                  </p:childTnLst>
                                </p:cTn>
                              </p:par>
                              <p:par>
                                <p:cTn id="117" presetID="64" presetClass="path" presetSubtype="0" accel="50000" decel="50000" fill="hold" grpId="1" nodeType="withEffect">
                                  <p:stCondLst>
                                    <p:cond delay="0"/>
                                  </p:stCondLst>
                                  <p:childTnLst>
                                    <p:animMotion origin="layout" path="M 8.33333E-7 4.39306E-6 L 0.00382 -0.22567 " pathEditMode="relative" rAng="0" ptsTypes="AA">
                                      <p:cBhvr>
                                        <p:cTn id="118" dur="1000" fill="hold"/>
                                        <p:tgtEl>
                                          <p:spTgt spid="19"/>
                                        </p:tgtEl>
                                        <p:attrNameLst>
                                          <p:attrName>ppt_x</p:attrName>
                                          <p:attrName>ppt_y</p:attrName>
                                        </p:attrNameLst>
                                      </p:cBhvr>
                                      <p:rCtr x="200" y="-11300"/>
                                    </p:animMotion>
                                  </p:childTnLst>
                                </p:cTn>
                              </p:par>
                              <p:par>
                                <p:cTn id="119" presetID="64" presetClass="path" presetSubtype="0" accel="50000" decel="50000" fill="hold" nodeType="withEffect">
                                  <p:stCondLst>
                                    <p:cond delay="0"/>
                                  </p:stCondLst>
                                  <p:childTnLst>
                                    <p:animMotion origin="layout" path="M 0 0  L 0 -0.33295  E" pathEditMode="relative" ptsTypes="">
                                      <p:cBhvr>
                                        <p:cTn id="120" dur="1000" fill="hold"/>
                                        <p:tgtEl>
                                          <p:spTgt spid="35"/>
                                        </p:tgtEl>
                                        <p:attrNameLst>
                                          <p:attrName>ppt_x</p:attrName>
                                          <p:attrName>ppt_y</p:attrName>
                                        </p:attrNameLst>
                                      </p:cBhvr>
                                    </p:animMotion>
                                  </p:childTnLst>
                                </p:cTn>
                              </p:par>
                              <p:par>
                                <p:cTn id="121" presetID="64" presetClass="path" presetSubtype="0" accel="50000" decel="50000" fill="hold" nodeType="withEffect">
                                  <p:stCondLst>
                                    <p:cond delay="0"/>
                                  </p:stCondLst>
                                  <p:childTnLst>
                                    <p:animMotion origin="layout" path="M 0.00625 -0.00162 L 0.00226 -0.12231 " pathEditMode="relative" rAng="0" ptsTypes="AA">
                                      <p:cBhvr>
                                        <p:cTn id="122" dur="1000" fill="hold"/>
                                        <p:tgtEl>
                                          <p:spTgt spid="44"/>
                                        </p:tgtEl>
                                        <p:attrNameLst>
                                          <p:attrName>ppt_x</p:attrName>
                                          <p:attrName>ppt_y</p:attrName>
                                        </p:attrNameLst>
                                      </p:cBhvr>
                                      <p:rCtr x="-200" y="-6000"/>
                                    </p:animMotion>
                                  </p:childTnLst>
                                </p:cTn>
                              </p:par>
                              <p:par>
                                <p:cTn id="123" presetID="64" presetClass="path" presetSubtype="0" accel="50000" decel="50000" fill="hold" grpId="1" nodeType="withEffect">
                                  <p:stCondLst>
                                    <p:cond delay="0"/>
                                  </p:stCondLst>
                                  <p:childTnLst>
                                    <p:animMotion origin="layout" path="M 0 0  L 0 -0.33295  E" pathEditMode="relative" ptsTypes="">
                                      <p:cBhvr>
                                        <p:cTn id="124" dur="1000" fill="hold"/>
                                        <p:tgtEl>
                                          <p:spTgt spid="57"/>
                                        </p:tgtEl>
                                        <p:attrNameLst>
                                          <p:attrName>ppt_x</p:attrName>
                                          <p:attrName>ppt_y</p:attrName>
                                        </p:attrNameLst>
                                      </p:cBhvr>
                                    </p:animMotion>
                                  </p:childTnLst>
                                </p:cTn>
                              </p:par>
                              <p:par>
                                <p:cTn id="125" presetID="53" presetClass="exit" presetSubtype="0" fill="hold" grpId="0" nodeType="withEffect">
                                  <p:stCondLst>
                                    <p:cond delay="0"/>
                                  </p:stCondLst>
                                  <p:childTnLst>
                                    <p:anim calcmode="lin" valueType="num">
                                      <p:cBhvr>
                                        <p:cTn id="126" dur="1000"/>
                                        <p:tgtEl>
                                          <p:spTgt spid="21"/>
                                        </p:tgtEl>
                                        <p:attrNameLst>
                                          <p:attrName>ppt_w</p:attrName>
                                        </p:attrNameLst>
                                      </p:cBhvr>
                                      <p:tavLst>
                                        <p:tav tm="0">
                                          <p:val>
                                            <p:strVal val="ppt_w"/>
                                          </p:val>
                                        </p:tav>
                                        <p:tav tm="100000">
                                          <p:val>
                                            <p:fltVal val="0"/>
                                          </p:val>
                                        </p:tav>
                                      </p:tavLst>
                                    </p:anim>
                                    <p:anim calcmode="lin" valueType="num">
                                      <p:cBhvr>
                                        <p:cTn id="127" dur="1000"/>
                                        <p:tgtEl>
                                          <p:spTgt spid="21"/>
                                        </p:tgtEl>
                                        <p:attrNameLst>
                                          <p:attrName>ppt_h</p:attrName>
                                        </p:attrNameLst>
                                      </p:cBhvr>
                                      <p:tavLst>
                                        <p:tav tm="0">
                                          <p:val>
                                            <p:strVal val="ppt_h"/>
                                          </p:val>
                                        </p:tav>
                                        <p:tav tm="100000">
                                          <p:val>
                                            <p:fltVal val="0"/>
                                          </p:val>
                                        </p:tav>
                                      </p:tavLst>
                                    </p:anim>
                                    <p:animEffect transition="out" filter="fade">
                                      <p:cBhvr>
                                        <p:cTn id="128" dur="1000"/>
                                        <p:tgtEl>
                                          <p:spTgt spid="21"/>
                                        </p:tgtEl>
                                      </p:cBhvr>
                                    </p:animEffect>
                                    <p:set>
                                      <p:cBhvr>
                                        <p:cTn id="129" dur="1" fill="hold">
                                          <p:stCondLst>
                                            <p:cond delay="999"/>
                                          </p:stCondLst>
                                        </p:cTn>
                                        <p:tgtEl>
                                          <p:spTgt spid="21"/>
                                        </p:tgtEl>
                                        <p:attrNameLst>
                                          <p:attrName>style.visibility</p:attrName>
                                        </p:attrNameLst>
                                      </p:cBhvr>
                                      <p:to>
                                        <p:strVal val="hidden"/>
                                      </p:to>
                                    </p:set>
                                  </p:childTnLst>
                                </p:cTn>
                              </p:par>
                              <p:par>
                                <p:cTn id="130" presetID="53" presetClass="exit" presetSubtype="0" fill="hold" grpId="0" nodeType="withEffect">
                                  <p:stCondLst>
                                    <p:cond delay="0"/>
                                  </p:stCondLst>
                                  <p:childTnLst>
                                    <p:anim calcmode="lin" valueType="num">
                                      <p:cBhvr>
                                        <p:cTn id="131" dur="1000"/>
                                        <p:tgtEl>
                                          <p:spTgt spid="23"/>
                                        </p:tgtEl>
                                        <p:attrNameLst>
                                          <p:attrName>ppt_w</p:attrName>
                                        </p:attrNameLst>
                                      </p:cBhvr>
                                      <p:tavLst>
                                        <p:tav tm="0">
                                          <p:val>
                                            <p:strVal val="ppt_w"/>
                                          </p:val>
                                        </p:tav>
                                        <p:tav tm="100000">
                                          <p:val>
                                            <p:fltVal val="0"/>
                                          </p:val>
                                        </p:tav>
                                      </p:tavLst>
                                    </p:anim>
                                    <p:anim calcmode="lin" valueType="num">
                                      <p:cBhvr>
                                        <p:cTn id="132" dur="1000"/>
                                        <p:tgtEl>
                                          <p:spTgt spid="23"/>
                                        </p:tgtEl>
                                        <p:attrNameLst>
                                          <p:attrName>ppt_h</p:attrName>
                                        </p:attrNameLst>
                                      </p:cBhvr>
                                      <p:tavLst>
                                        <p:tav tm="0">
                                          <p:val>
                                            <p:strVal val="ppt_h"/>
                                          </p:val>
                                        </p:tav>
                                        <p:tav tm="100000">
                                          <p:val>
                                            <p:fltVal val="0"/>
                                          </p:val>
                                        </p:tav>
                                      </p:tavLst>
                                    </p:anim>
                                    <p:animEffect transition="out" filter="fade">
                                      <p:cBhvr>
                                        <p:cTn id="133" dur="1000"/>
                                        <p:tgtEl>
                                          <p:spTgt spid="23"/>
                                        </p:tgtEl>
                                      </p:cBhvr>
                                    </p:animEffect>
                                    <p:set>
                                      <p:cBhvr>
                                        <p:cTn id="134" dur="1" fill="hold">
                                          <p:stCondLst>
                                            <p:cond delay="999"/>
                                          </p:stCondLst>
                                        </p:cTn>
                                        <p:tgtEl>
                                          <p:spTgt spid="23"/>
                                        </p:tgtEl>
                                        <p:attrNameLst>
                                          <p:attrName>style.visibility</p:attrName>
                                        </p:attrNameLst>
                                      </p:cBhvr>
                                      <p:to>
                                        <p:strVal val="hidden"/>
                                      </p:to>
                                    </p:set>
                                  </p:childTnLst>
                                </p:cTn>
                              </p:par>
                              <p:par>
                                <p:cTn id="135" presetID="53" presetClass="exit" presetSubtype="0" fill="hold" nodeType="withEffect">
                                  <p:stCondLst>
                                    <p:cond delay="0"/>
                                  </p:stCondLst>
                                  <p:childTnLst>
                                    <p:anim calcmode="lin" valueType="num">
                                      <p:cBhvr>
                                        <p:cTn id="136" dur="1000"/>
                                        <p:tgtEl>
                                          <p:spTgt spid="37"/>
                                        </p:tgtEl>
                                        <p:attrNameLst>
                                          <p:attrName>ppt_w</p:attrName>
                                        </p:attrNameLst>
                                      </p:cBhvr>
                                      <p:tavLst>
                                        <p:tav tm="0">
                                          <p:val>
                                            <p:strVal val="ppt_w"/>
                                          </p:val>
                                        </p:tav>
                                        <p:tav tm="100000">
                                          <p:val>
                                            <p:fltVal val="0"/>
                                          </p:val>
                                        </p:tav>
                                      </p:tavLst>
                                    </p:anim>
                                    <p:anim calcmode="lin" valueType="num">
                                      <p:cBhvr>
                                        <p:cTn id="137" dur="1000"/>
                                        <p:tgtEl>
                                          <p:spTgt spid="37"/>
                                        </p:tgtEl>
                                        <p:attrNameLst>
                                          <p:attrName>ppt_h</p:attrName>
                                        </p:attrNameLst>
                                      </p:cBhvr>
                                      <p:tavLst>
                                        <p:tav tm="0">
                                          <p:val>
                                            <p:strVal val="ppt_h"/>
                                          </p:val>
                                        </p:tav>
                                        <p:tav tm="100000">
                                          <p:val>
                                            <p:fltVal val="0"/>
                                          </p:val>
                                        </p:tav>
                                      </p:tavLst>
                                    </p:anim>
                                    <p:animEffect transition="out" filter="fade">
                                      <p:cBhvr>
                                        <p:cTn id="138" dur="1000"/>
                                        <p:tgtEl>
                                          <p:spTgt spid="37"/>
                                        </p:tgtEl>
                                      </p:cBhvr>
                                    </p:animEffect>
                                    <p:set>
                                      <p:cBhvr>
                                        <p:cTn id="139" dur="1" fill="hold">
                                          <p:stCondLst>
                                            <p:cond delay="999"/>
                                          </p:stCondLst>
                                        </p:cTn>
                                        <p:tgtEl>
                                          <p:spTgt spid="37"/>
                                        </p:tgtEl>
                                        <p:attrNameLst>
                                          <p:attrName>style.visibility</p:attrName>
                                        </p:attrNameLst>
                                      </p:cBhvr>
                                      <p:to>
                                        <p:strVal val="hidden"/>
                                      </p:to>
                                    </p:set>
                                  </p:childTnLst>
                                </p:cTn>
                              </p:par>
                              <p:par>
                                <p:cTn id="140" presetID="53" presetClass="exit" presetSubtype="0" fill="hold" nodeType="withEffect">
                                  <p:stCondLst>
                                    <p:cond delay="0"/>
                                  </p:stCondLst>
                                  <p:childTnLst>
                                    <p:anim calcmode="lin" valueType="num">
                                      <p:cBhvr>
                                        <p:cTn id="141" dur="1000"/>
                                        <p:tgtEl>
                                          <p:spTgt spid="38"/>
                                        </p:tgtEl>
                                        <p:attrNameLst>
                                          <p:attrName>ppt_w</p:attrName>
                                        </p:attrNameLst>
                                      </p:cBhvr>
                                      <p:tavLst>
                                        <p:tav tm="0">
                                          <p:val>
                                            <p:strVal val="ppt_w"/>
                                          </p:val>
                                        </p:tav>
                                        <p:tav tm="100000">
                                          <p:val>
                                            <p:fltVal val="0"/>
                                          </p:val>
                                        </p:tav>
                                      </p:tavLst>
                                    </p:anim>
                                    <p:anim calcmode="lin" valueType="num">
                                      <p:cBhvr>
                                        <p:cTn id="142" dur="1000"/>
                                        <p:tgtEl>
                                          <p:spTgt spid="38"/>
                                        </p:tgtEl>
                                        <p:attrNameLst>
                                          <p:attrName>ppt_h</p:attrName>
                                        </p:attrNameLst>
                                      </p:cBhvr>
                                      <p:tavLst>
                                        <p:tav tm="0">
                                          <p:val>
                                            <p:strVal val="ppt_h"/>
                                          </p:val>
                                        </p:tav>
                                        <p:tav tm="100000">
                                          <p:val>
                                            <p:fltVal val="0"/>
                                          </p:val>
                                        </p:tav>
                                      </p:tavLst>
                                    </p:anim>
                                    <p:animEffect transition="out" filter="fade">
                                      <p:cBhvr>
                                        <p:cTn id="143" dur="1000"/>
                                        <p:tgtEl>
                                          <p:spTgt spid="38"/>
                                        </p:tgtEl>
                                      </p:cBhvr>
                                    </p:animEffect>
                                    <p:set>
                                      <p:cBhvr>
                                        <p:cTn id="144" dur="1" fill="hold">
                                          <p:stCondLst>
                                            <p:cond delay="999"/>
                                          </p:stCondLst>
                                        </p:cTn>
                                        <p:tgtEl>
                                          <p:spTgt spid="38"/>
                                        </p:tgtEl>
                                        <p:attrNameLst>
                                          <p:attrName>style.visibility</p:attrName>
                                        </p:attrNameLst>
                                      </p:cBhvr>
                                      <p:to>
                                        <p:strVal val="hidden"/>
                                      </p:to>
                                    </p:set>
                                  </p:childTnLst>
                                </p:cTn>
                              </p:par>
                              <p:par>
                                <p:cTn id="145" presetID="53" presetClass="exit" presetSubtype="0" fill="hold" nodeType="withEffect">
                                  <p:stCondLst>
                                    <p:cond delay="0"/>
                                  </p:stCondLst>
                                  <p:childTnLst>
                                    <p:anim calcmode="lin" valueType="num">
                                      <p:cBhvr>
                                        <p:cTn id="146" dur="1000"/>
                                        <p:tgtEl>
                                          <p:spTgt spid="48"/>
                                        </p:tgtEl>
                                        <p:attrNameLst>
                                          <p:attrName>ppt_w</p:attrName>
                                        </p:attrNameLst>
                                      </p:cBhvr>
                                      <p:tavLst>
                                        <p:tav tm="0">
                                          <p:val>
                                            <p:strVal val="ppt_w"/>
                                          </p:val>
                                        </p:tav>
                                        <p:tav tm="100000">
                                          <p:val>
                                            <p:fltVal val="0"/>
                                          </p:val>
                                        </p:tav>
                                      </p:tavLst>
                                    </p:anim>
                                    <p:anim calcmode="lin" valueType="num">
                                      <p:cBhvr>
                                        <p:cTn id="147" dur="1000"/>
                                        <p:tgtEl>
                                          <p:spTgt spid="48"/>
                                        </p:tgtEl>
                                        <p:attrNameLst>
                                          <p:attrName>ppt_h</p:attrName>
                                        </p:attrNameLst>
                                      </p:cBhvr>
                                      <p:tavLst>
                                        <p:tav tm="0">
                                          <p:val>
                                            <p:strVal val="ppt_h"/>
                                          </p:val>
                                        </p:tav>
                                        <p:tav tm="100000">
                                          <p:val>
                                            <p:fltVal val="0"/>
                                          </p:val>
                                        </p:tav>
                                      </p:tavLst>
                                    </p:anim>
                                    <p:animEffect transition="out" filter="fade">
                                      <p:cBhvr>
                                        <p:cTn id="148" dur="1000"/>
                                        <p:tgtEl>
                                          <p:spTgt spid="48"/>
                                        </p:tgtEl>
                                      </p:cBhvr>
                                    </p:animEffect>
                                    <p:set>
                                      <p:cBhvr>
                                        <p:cTn id="149" dur="1" fill="hold">
                                          <p:stCondLst>
                                            <p:cond delay="999"/>
                                          </p:stCondLst>
                                        </p:cTn>
                                        <p:tgtEl>
                                          <p:spTgt spid="48"/>
                                        </p:tgtEl>
                                        <p:attrNameLst>
                                          <p:attrName>style.visibility</p:attrName>
                                        </p:attrNameLst>
                                      </p:cBhvr>
                                      <p:to>
                                        <p:strVal val="hidden"/>
                                      </p:to>
                                    </p:set>
                                  </p:childTnLst>
                                </p:cTn>
                              </p:par>
                              <p:par>
                                <p:cTn id="150" presetID="53" presetClass="exit" presetSubtype="0" fill="hold" nodeType="withEffect">
                                  <p:stCondLst>
                                    <p:cond delay="0"/>
                                  </p:stCondLst>
                                  <p:childTnLst>
                                    <p:anim calcmode="lin" valueType="num">
                                      <p:cBhvr>
                                        <p:cTn id="151" dur="1000"/>
                                        <p:tgtEl>
                                          <p:spTgt spid="50"/>
                                        </p:tgtEl>
                                        <p:attrNameLst>
                                          <p:attrName>ppt_w</p:attrName>
                                        </p:attrNameLst>
                                      </p:cBhvr>
                                      <p:tavLst>
                                        <p:tav tm="0">
                                          <p:val>
                                            <p:strVal val="ppt_w"/>
                                          </p:val>
                                        </p:tav>
                                        <p:tav tm="100000">
                                          <p:val>
                                            <p:fltVal val="0"/>
                                          </p:val>
                                        </p:tav>
                                      </p:tavLst>
                                    </p:anim>
                                    <p:anim calcmode="lin" valueType="num">
                                      <p:cBhvr>
                                        <p:cTn id="152" dur="1000"/>
                                        <p:tgtEl>
                                          <p:spTgt spid="50"/>
                                        </p:tgtEl>
                                        <p:attrNameLst>
                                          <p:attrName>ppt_h</p:attrName>
                                        </p:attrNameLst>
                                      </p:cBhvr>
                                      <p:tavLst>
                                        <p:tav tm="0">
                                          <p:val>
                                            <p:strVal val="ppt_h"/>
                                          </p:val>
                                        </p:tav>
                                        <p:tav tm="100000">
                                          <p:val>
                                            <p:fltVal val="0"/>
                                          </p:val>
                                        </p:tav>
                                      </p:tavLst>
                                    </p:anim>
                                    <p:animEffect transition="out" filter="fade">
                                      <p:cBhvr>
                                        <p:cTn id="153" dur="1000"/>
                                        <p:tgtEl>
                                          <p:spTgt spid="50"/>
                                        </p:tgtEl>
                                      </p:cBhvr>
                                    </p:animEffect>
                                    <p:set>
                                      <p:cBhvr>
                                        <p:cTn id="154" dur="1" fill="hold">
                                          <p:stCondLst>
                                            <p:cond delay="999"/>
                                          </p:stCondLst>
                                        </p:cTn>
                                        <p:tgtEl>
                                          <p:spTgt spid="50"/>
                                        </p:tgtEl>
                                        <p:attrNameLst>
                                          <p:attrName>style.visibility</p:attrName>
                                        </p:attrNameLst>
                                      </p:cBhvr>
                                      <p:to>
                                        <p:strVal val="hidden"/>
                                      </p:to>
                                    </p:set>
                                  </p:childTnLst>
                                </p:cTn>
                              </p:par>
                              <p:par>
                                <p:cTn id="155" presetID="53" presetClass="exit" presetSubtype="0" fill="hold" grpId="0" nodeType="withEffect">
                                  <p:stCondLst>
                                    <p:cond delay="0"/>
                                  </p:stCondLst>
                                  <p:childTnLst>
                                    <p:anim calcmode="lin" valueType="num">
                                      <p:cBhvr>
                                        <p:cTn id="156" dur="1000"/>
                                        <p:tgtEl>
                                          <p:spTgt spid="56"/>
                                        </p:tgtEl>
                                        <p:attrNameLst>
                                          <p:attrName>ppt_w</p:attrName>
                                        </p:attrNameLst>
                                      </p:cBhvr>
                                      <p:tavLst>
                                        <p:tav tm="0">
                                          <p:val>
                                            <p:strVal val="ppt_w"/>
                                          </p:val>
                                        </p:tav>
                                        <p:tav tm="100000">
                                          <p:val>
                                            <p:fltVal val="0"/>
                                          </p:val>
                                        </p:tav>
                                      </p:tavLst>
                                    </p:anim>
                                    <p:anim calcmode="lin" valueType="num">
                                      <p:cBhvr>
                                        <p:cTn id="157" dur="1000"/>
                                        <p:tgtEl>
                                          <p:spTgt spid="56"/>
                                        </p:tgtEl>
                                        <p:attrNameLst>
                                          <p:attrName>ppt_h</p:attrName>
                                        </p:attrNameLst>
                                      </p:cBhvr>
                                      <p:tavLst>
                                        <p:tav tm="0">
                                          <p:val>
                                            <p:strVal val="ppt_h"/>
                                          </p:val>
                                        </p:tav>
                                        <p:tav tm="100000">
                                          <p:val>
                                            <p:fltVal val="0"/>
                                          </p:val>
                                        </p:tav>
                                      </p:tavLst>
                                    </p:anim>
                                    <p:animEffect transition="out" filter="fade">
                                      <p:cBhvr>
                                        <p:cTn id="158" dur="1000"/>
                                        <p:tgtEl>
                                          <p:spTgt spid="56"/>
                                        </p:tgtEl>
                                      </p:cBhvr>
                                    </p:animEffect>
                                    <p:set>
                                      <p:cBhvr>
                                        <p:cTn id="159" dur="1" fill="hold">
                                          <p:stCondLst>
                                            <p:cond delay="999"/>
                                          </p:stCondLst>
                                        </p:cTn>
                                        <p:tgtEl>
                                          <p:spTgt spid="56"/>
                                        </p:tgtEl>
                                        <p:attrNameLst>
                                          <p:attrName>style.visibility</p:attrName>
                                        </p:attrNameLst>
                                      </p:cBhvr>
                                      <p:to>
                                        <p:strVal val="hidden"/>
                                      </p:to>
                                    </p:set>
                                  </p:childTnLst>
                                </p:cTn>
                              </p:par>
                              <p:par>
                                <p:cTn id="160" presetID="64" presetClass="path" presetSubtype="0" accel="50000" decel="50000" fill="hold" grpId="1" nodeType="withEffect">
                                  <p:stCondLst>
                                    <p:cond delay="0"/>
                                  </p:stCondLst>
                                  <p:childTnLst>
                                    <p:animMotion origin="layout" path="M -3.05556E-6 4.39306E-6 L -0.00399 -0.22567 " pathEditMode="relative" rAng="0" ptsTypes="AA">
                                      <p:cBhvr>
                                        <p:cTn id="161" dur="1000" fill="hold"/>
                                        <p:tgtEl>
                                          <p:spTgt spid="21"/>
                                        </p:tgtEl>
                                        <p:attrNameLst>
                                          <p:attrName>ppt_x</p:attrName>
                                          <p:attrName>ppt_y</p:attrName>
                                        </p:attrNameLst>
                                      </p:cBhvr>
                                      <p:rCtr x="-200" y="-11300"/>
                                    </p:animMotion>
                                  </p:childTnLst>
                                </p:cTn>
                              </p:par>
                              <p:par>
                                <p:cTn id="162" presetID="64" presetClass="path" presetSubtype="0" accel="50000" decel="50000" fill="hold" grpId="1" nodeType="withEffect">
                                  <p:stCondLst>
                                    <p:cond delay="0"/>
                                  </p:stCondLst>
                                  <p:childTnLst>
                                    <p:animMotion origin="layout" path="M 2.77778E-6 4.39306E-6 L -0.00382 -0.21503 " pathEditMode="relative" rAng="0" ptsTypes="AA">
                                      <p:cBhvr>
                                        <p:cTn id="163" dur="1000" fill="hold"/>
                                        <p:tgtEl>
                                          <p:spTgt spid="23"/>
                                        </p:tgtEl>
                                        <p:attrNameLst>
                                          <p:attrName>ppt_x</p:attrName>
                                          <p:attrName>ppt_y</p:attrName>
                                        </p:attrNameLst>
                                      </p:cBhvr>
                                      <p:rCtr x="-200" y="-10800"/>
                                    </p:animMotion>
                                  </p:childTnLst>
                                </p:cTn>
                              </p:par>
                              <p:par>
                                <p:cTn id="164" presetID="64" presetClass="path" presetSubtype="0" accel="50000" decel="50000" fill="hold" nodeType="withEffect">
                                  <p:stCondLst>
                                    <p:cond delay="0"/>
                                  </p:stCondLst>
                                  <p:childTnLst>
                                    <p:animMotion origin="layout" path="M 0 0  L 0 -0.33295  E" pathEditMode="relative" ptsTypes="">
                                      <p:cBhvr>
                                        <p:cTn id="165" dur="1000" fill="hold"/>
                                        <p:tgtEl>
                                          <p:spTgt spid="37"/>
                                        </p:tgtEl>
                                        <p:attrNameLst>
                                          <p:attrName>ppt_x</p:attrName>
                                          <p:attrName>ppt_y</p:attrName>
                                        </p:attrNameLst>
                                      </p:cBhvr>
                                    </p:animMotion>
                                  </p:childTnLst>
                                </p:cTn>
                              </p:par>
                              <p:par>
                                <p:cTn id="166" presetID="64" presetClass="path" presetSubtype="0" accel="50000" decel="50000" fill="hold" nodeType="withEffect">
                                  <p:stCondLst>
                                    <p:cond delay="0"/>
                                  </p:stCondLst>
                                  <p:childTnLst>
                                    <p:animMotion origin="layout" path="M 0 0  L 0 -0.33295  E" pathEditMode="relative" ptsTypes="">
                                      <p:cBhvr>
                                        <p:cTn id="167" dur="1000" fill="hold"/>
                                        <p:tgtEl>
                                          <p:spTgt spid="38"/>
                                        </p:tgtEl>
                                        <p:attrNameLst>
                                          <p:attrName>ppt_x</p:attrName>
                                          <p:attrName>ppt_y</p:attrName>
                                        </p:attrNameLst>
                                      </p:cBhvr>
                                    </p:animMotion>
                                  </p:childTnLst>
                                </p:cTn>
                              </p:par>
                              <p:par>
                                <p:cTn id="168" presetID="64" presetClass="path" presetSubtype="0" accel="50000" decel="50000" fill="hold" nodeType="withEffect">
                                  <p:stCondLst>
                                    <p:cond delay="0"/>
                                  </p:stCondLst>
                                  <p:childTnLst>
                                    <p:animMotion origin="layout" path="M -0.00156 -0.00162 L -0.00538 -0.11167 " pathEditMode="relative" rAng="0" ptsTypes="AA">
                                      <p:cBhvr>
                                        <p:cTn id="169" dur="1000" fill="hold"/>
                                        <p:tgtEl>
                                          <p:spTgt spid="48"/>
                                        </p:tgtEl>
                                        <p:attrNameLst>
                                          <p:attrName>ppt_x</p:attrName>
                                          <p:attrName>ppt_y</p:attrName>
                                        </p:attrNameLst>
                                      </p:cBhvr>
                                      <p:rCtr x="-200" y="-5500"/>
                                    </p:animMotion>
                                  </p:childTnLst>
                                </p:cTn>
                              </p:par>
                              <p:par>
                                <p:cTn id="170" presetID="64" presetClass="path" presetSubtype="0" accel="50000" decel="50000" fill="hold" nodeType="withEffect">
                                  <p:stCondLst>
                                    <p:cond delay="0"/>
                                  </p:stCondLst>
                                  <p:childTnLst>
                                    <p:animMotion origin="layout" path="M -0.04896 -0.00162 L -0.04514 -0.11167 " pathEditMode="relative" rAng="0" ptsTypes="AA">
                                      <p:cBhvr>
                                        <p:cTn id="171" dur="1000" fill="hold"/>
                                        <p:tgtEl>
                                          <p:spTgt spid="50"/>
                                        </p:tgtEl>
                                        <p:attrNameLst>
                                          <p:attrName>ppt_x</p:attrName>
                                          <p:attrName>ppt_y</p:attrName>
                                        </p:attrNameLst>
                                      </p:cBhvr>
                                      <p:rCtr x="200" y="-5500"/>
                                    </p:animMotion>
                                  </p:childTnLst>
                                </p:cTn>
                              </p:par>
                              <p:par>
                                <p:cTn id="172" presetID="64" presetClass="path" presetSubtype="0" accel="50000" decel="50000" fill="hold" grpId="1" nodeType="withEffect">
                                  <p:stCondLst>
                                    <p:cond delay="0"/>
                                  </p:stCondLst>
                                  <p:childTnLst>
                                    <p:animMotion origin="layout" path="M 0 0  L 0 -0.33295  E" pathEditMode="relative" ptsTypes="">
                                      <p:cBhvr>
                                        <p:cTn id="173" dur="1000" fill="hold"/>
                                        <p:tgtEl>
                                          <p:spTgt spid="56"/>
                                        </p:tgtEl>
                                        <p:attrNameLst>
                                          <p:attrName>ppt_x</p:attrName>
                                          <p:attrName>ppt_y</p:attrName>
                                        </p:attrNameLst>
                                      </p:cBhvr>
                                    </p:animMotion>
                                  </p:childTnLst>
                                </p:cTn>
                              </p:par>
                            </p:childTnLst>
                          </p:cTn>
                        </p:par>
                        <p:par>
                          <p:cTn id="174" fill="hold">
                            <p:stCondLst>
                              <p:cond delay="1500"/>
                            </p:stCondLst>
                            <p:childTnLst>
                              <p:par>
                                <p:cTn id="175" presetID="0" presetClass="path" presetSubtype="0" accel="50000" decel="50000" fill="hold" grpId="0" nodeType="afterEffect">
                                  <p:stCondLst>
                                    <p:cond delay="0"/>
                                  </p:stCondLst>
                                  <p:childTnLst>
                                    <p:animMotion origin="layout" path="M -2.77778E-6 -8.09249E-7 C -0.19861 -0.16208 -0.39704 -0.32416 -0.46215 -0.16832 " pathEditMode="relative" ptsTypes="aA">
                                      <p:cBhvr>
                                        <p:cTn id="176" dur="2000" fill="hold"/>
                                        <p:tgtEl>
                                          <p:spTgt spid="52"/>
                                        </p:tgtEl>
                                        <p:attrNameLst>
                                          <p:attrName>ppt_x</p:attrName>
                                          <p:attrName>ppt_y</p:attrName>
                                        </p:attrNameLst>
                                      </p:cBhvr>
                                    </p:animMotion>
                                  </p:childTnLst>
                                </p:cTn>
                              </p:par>
                              <p:par>
                                <p:cTn id="177" presetID="10" presetClass="exit" presetSubtype="0" fill="hold" nodeType="withEffect">
                                  <p:stCondLst>
                                    <p:cond delay="0"/>
                                  </p:stCondLst>
                                  <p:childTnLst>
                                    <p:animEffect transition="out" filter="fade">
                                      <p:cBhvr>
                                        <p:cTn id="178" dur="1000"/>
                                        <p:tgtEl>
                                          <p:spTgt spid="53"/>
                                        </p:tgtEl>
                                      </p:cBhvr>
                                    </p:animEffect>
                                    <p:set>
                                      <p:cBhvr>
                                        <p:cTn id="179" dur="1" fill="hold">
                                          <p:stCondLst>
                                            <p:cond delay="999"/>
                                          </p:stCondLst>
                                        </p:cTn>
                                        <p:tgtEl>
                                          <p:spTgt spid="53"/>
                                        </p:tgtEl>
                                        <p:attrNameLst>
                                          <p:attrName>style.visibility</p:attrName>
                                        </p:attrNameLst>
                                      </p:cBhvr>
                                      <p:to>
                                        <p:strVal val="hidden"/>
                                      </p:to>
                                    </p:set>
                                  </p:childTnLst>
                                </p:cTn>
                              </p:par>
                              <p:par>
                                <p:cTn id="180" presetID="53" presetClass="entr" presetSubtype="0" fill="hold" nodeType="withEffect">
                                  <p:stCondLst>
                                    <p:cond delay="1000"/>
                                  </p:stCondLst>
                                  <p:childTnLst>
                                    <p:set>
                                      <p:cBhvr>
                                        <p:cTn id="181" dur="1" fill="hold">
                                          <p:stCondLst>
                                            <p:cond delay="0"/>
                                          </p:stCondLst>
                                        </p:cTn>
                                        <p:tgtEl>
                                          <p:spTgt spid="66"/>
                                        </p:tgtEl>
                                        <p:attrNameLst>
                                          <p:attrName>style.visibility</p:attrName>
                                        </p:attrNameLst>
                                      </p:cBhvr>
                                      <p:to>
                                        <p:strVal val="visible"/>
                                      </p:to>
                                    </p:set>
                                    <p:anim calcmode="lin" valueType="num">
                                      <p:cBhvr>
                                        <p:cTn id="182" dur="1000" fill="hold"/>
                                        <p:tgtEl>
                                          <p:spTgt spid="66"/>
                                        </p:tgtEl>
                                        <p:attrNameLst>
                                          <p:attrName>ppt_w</p:attrName>
                                        </p:attrNameLst>
                                      </p:cBhvr>
                                      <p:tavLst>
                                        <p:tav tm="0">
                                          <p:val>
                                            <p:fltVal val="0"/>
                                          </p:val>
                                        </p:tav>
                                        <p:tav tm="100000">
                                          <p:val>
                                            <p:strVal val="#ppt_w"/>
                                          </p:val>
                                        </p:tav>
                                      </p:tavLst>
                                    </p:anim>
                                    <p:anim calcmode="lin" valueType="num">
                                      <p:cBhvr>
                                        <p:cTn id="183" dur="1000" fill="hold"/>
                                        <p:tgtEl>
                                          <p:spTgt spid="66"/>
                                        </p:tgtEl>
                                        <p:attrNameLst>
                                          <p:attrName>ppt_h</p:attrName>
                                        </p:attrNameLst>
                                      </p:cBhvr>
                                      <p:tavLst>
                                        <p:tav tm="0">
                                          <p:val>
                                            <p:fltVal val="0"/>
                                          </p:val>
                                        </p:tav>
                                        <p:tav tm="100000">
                                          <p:val>
                                            <p:strVal val="#ppt_h"/>
                                          </p:val>
                                        </p:tav>
                                      </p:tavLst>
                                    </p:anim>
                                    <p:animEffect transition="in" filter="fade">
                                      <p:cBhvr>
                                        <p:cTn id="184" dur="1000"/>
                                        <p:tgtEl>
                                          <p:spTgt spid="66"/>
                                        </p:tgtEl>
                                      </p:cBhvr>
                                    </p:animEffect>
                                  </p:childTnLst>
                                </p:cTn>
                              </p:par>
                              <p:par>
                                <p:cTn id="185" presetID="58" presetClass="path" presetSubtype="0" accel="50000" decel="50000" fill="hold" grpId="0" nodeType="withEffect">
                                  <p:stCondLst>
                                    <p:cond delay="0"/>
                                  </p:stCondLst>
                                  <p:childTnLst>
                                    <p:animMotion origin="layout" path="M -1.38889E-6 1.38728E-6 L -0.03142 -0.09919 C -0.03732 -0.12046 -0.05139 -0.14474 -0.06962 -0.1637 C -0.08958 -0.18613 -0.10972 -0.19908 -0.12639 -0.20208 L -0.20503 -0.22266 " pathEditMode="relative" rAng="-3050508" ptsTypes="FffFF">
                                      <p:cBhvr>
                                        <p:cTn id="186" dur="1800" fill="hold"/>
                                        <p:tgtEl>
                                          <p:spTgt spid="45"/>
                                        </p:tgtEl>
                                        <p:attrNameLst>
                                          <p:attrName>ppt_x</p:attrName>
                                          <p:attrName>ppt_y</p:attrName>
                                        </p:attrNameLst>
                                      </p:cBhvr>
                                      <p:rCtr x="-8600" y="-13800"/>
                                    </p:animMotion>
                                  </p:childTnLst>
                                </p:cTn>
                              </p:par>
                              <p:par>
                                <p:cTn id="187" presetID="10" presetClass="exit" presetSubtype="0" fill="hold" nodeType="withEffect">
                                  <p:stCondLst>
                                    <p:cond delay="0"/>
                                  </p:stCondLst>
                                  <p:childTnLst>
                                    <p:animEffect transition="out" filter="fade">
                                      <p:cBhvr>
                                        <p:cTn id="188" dur="800"/>
                                        <p:tgtEl>
                                          <p:spTgt spid="54"/>
                                        </p:tgtEl>
                                      </p:cBhvr>
                                    </p:animEffect>
                                    <p:set>
                                      <p:cBhvr>
                                        <p:cTn id="189" dur="1" fill="hold">
                                          <p:stCondLst>
                                            <p:cond delay="799"/>
                                          </p:stCondLst>
                                        </p:cTn>
                                        <p:tgtEl>
                                          <p:spTgt spid="54"/>
                                        </p:tgtEl>
                                        <p:attrNameLst>
                                          <p:attrName>style.visibility</p:attrName>
                                        </p:attrNameLst>
                                      </p:cBhvr>
                                      <p:to>
                                        <p:strVal val="hidden"/>
                                      </p:to>
                                    </p:set>
                                  </p:childTnLst>
                                </p:cTn>
                              </p:par>
                              <p:par>
                                <p:cTn id="190" presetID="53" presetClass="entr" presetSubtype="0" fill="hold" nodeType="withEffect">
                                  <p:stCondLst>
                                    <p:cond delay="1000"/>
                                  </p:stCondLst>
                                  <p:childTnLst>
                                    <p:set>
                                      <p:cBhvr>
                                        <p:cTn id="191" dur="1" fill="hold">
                                          <p:stCondLst>
                                            <p:cond delay="0"/>
                                          </p:stCondLst>
                                        </p:cTn>
                                        <p:tgtEl>
                                          <p:spTgt spid="69"/>
                                        </p:tgtEl>
                                        <p:attrNameLst>
                                          <p:attrName>style.visibility</p:attrName>
                                        </p:attrNameLst>
                                      </p:cBhvr>
                                      <p:to>
                                        <p:strVal val="visible"/>
                                      </p:to>
                                    </p:set>
                                    <p:anim calcmode="lin" valueType="num">
                                      <p:cBhvr>
                                        <p:cTn id="192" dur="1000" fill="hold"/>
                                        <p:tgtEl>
                                          <p:spTgt spid="69"/>
                                        </p:tgtEl>
                                        <p:attrNameLst>
                                          <p:attrName>ppt_w</p:attrName>
                                        </p:attrNameLst>
                                      </p:cBhvr>
                                      <p:tavLst>
                                        <p:tav tm="0">
                                          <p:val>
                                            <p:fltVal val="0"/>
                                          </p:val>
                                        </p:tav>
                                        <p:tav tm="100000">
                                          <p:val>
                                            <p:strVal val="#ppt_w"/>
                                          </p:val>
                                        </p:tav>
                                      </p:tavLst>
                                    </p:anim>
                                    <p:anim calcmode="lin" valueType="num">
                                      <p:cBhvr>
                                        <p:cTn id="193" dur="1000" fill="hold"/>
                                        <p:tgtEl>
                                          <p:spTgt spid="69"/>
                                        </p:tgtEl>
                                        <p:attrNameLst>
                                          <p:attrName>ppt_h</p:attrName>
                                        </p:attrNameLst>
                                      </p:cBhvr>
                                      <p:tavLst>
                                        <p:tav tm="0">
                                          <p:val>
                                            <p:fltVal val="0"/>
                                          </p:val>
                                        </p:tav>
                                        <p:tav tm="100000">
                                          <p:val>
                                            <p:strVal val="#ppt_h"/>
                                          </p:val>
                                        </p:tav>
                                      </p:tavLst>
                                    </p:anim>
                                    <p:animEffect transition="in" filter="fade">
                                      <p:cBhvr>
                                        <p:cTn id="194" dur="1000"/>
                                        <p:tgtEl>
                                          <p:spTgt spid="69"/>
                                        </p:tgtEl>
                                      </p:cBhvr>
                                    </p:animEffect>
                                  </p:childTnLst>
                                </p:cTn>
                              </p:par>
                              <p:par>
                                <p:cTn id="195" presetID="0" presetClass="path" presetSubtype="0" accel="50000" decel="50000" fill="hold" grpId="0" nodeType="withEffect">
                                  <p:stCondLst>
                                    <p:cond delay="0"/>
                                  </p:stCondLst>
                                  <p:childTnLst>
                                    <p:animMotion origin="layout" path="M 4.44444E-6 2.96296E-6 C -0.00209 0.11713 -0.004 0.23449 -0.09202 0.29398 C -0.17987 0.35347 -0.45452 0.34745 -0.52761 0.35671 " pathEditMode="relative" rAng="0" ptsTypes="aaA">
                                      <p:cBhvr>
                                        <p:cTn id="196" dur="2000" fill="hold"/>
                                        <p:tgtEl>
                                          <p:spTgt spid="49"/>
                                        </p:tgtEl>
                                        <p:attrNameLst>
                                          <p:attrName>ppt_x</p:attrName>
                                          <p:attrName>ppt_y</p:attrName>
                                        </p:attrNameLst>
                                      </p:cBhvr>
                                      <p:rCtr x="-26400" y="17800"/>
                                    </p:animMotion>
                                  </p:childTnLst>
                                </p:cTn>
                              </p:par>
                              <p:par>
                                <p:cTn id="197" presetID="10" presetClass="exit" presetSubtype="0" fill="hold" nodeType="withEffect">
                                  <p:stCondLst>
                                    <p:cond delay="0"/>
                                  </p:stCondLst>
                                  <p:childTnLst>
                                    <p:animEffect transition="out" filter="fade">
                                      <p:cBhvr>
                                        <p:cTn id="198" dur="1000"/>
                                        <p:tgtEl>
                                          <p:spTgt spid="67"/>
                                        </p:tgtEl>
                                      </p:cBhvr>
                                    </p:animEffect>
                                    <p:set>
                                      <p:cBhvr>
                                        <p:cTn id="199" dur="1" fill="hold">
                                          <p:stCondLst>
                                            <p:cond delay="999"/>
                                          </p:stCondLst>
                                        </p:cTn>
                                        <p:tgtEl>
                                          <p:spTgt spid="67"/>
                                        </p:tgtEl>
                                        <p:attrNameLst>
                                          <p:attrName>style.visibility</p:attrName>
                                        </p:attrNameLst>
                                      </p:cBhvr>
                                      <p:to>
                                        <p:strVal val="hidden"/>
                                      </p:to>
                                    </p:set>
                                  </p:childTnLst>
                                </p:cTn>
                              </p:par>
                              <p:par>
                                <p:cTn id="200" presetID="53" presetClass="entr" presetSubtype="0" fill="hold" nodeType="withEffect">
                                  <p:stCondLst>
                                    <p:cond delay="1000"/>
                                  </p:stCondLst>
                                  <p:childTnLst>
                                    <p:set>
                                      <p:cBhvr>
                                        <p:cTn id="201" dur="1" fill="hold">
                                          <p:stCondLst>
                                            <p:cond delay="0"/>
                                          </p:stCondLst>
                                        </p:cTn>
                                        <p:tgtEl>
                                          <p:spTgt spid="72"/>
                                        </p:tgtEl>
                                        <p:attrNameLst>
                                          <p:attrName>style.visibility</p:attrName>
                                        </p:attrNameLst>
                                      </p:cBhvr>
                                      <p:to>
                                        <p:strVal val="visible"/>
                                      </p:to>
                                    </p:set>
                                    <p:anim calcmode="lin" valueType="num">
                                      <p:cBhvr>
                                        <p:cTn id="202" dur="1000" fill="hold"/>
                                        <p:tgtEl>
                                          <p:spTgt spid="72"/>
                                        </p:tgtEl>
                                        <p:attrNameLst>
                                          <p:attrName>ppt_w</p:attrName>
                                        </p:attrNameLst>
                                      </p:cBhvr>
                                      <p:tavLst>
                                        <p:tav tm="0">
                                          <p:val>
                                            <p:fltVal val="0"/>
                                          </p:val>
                                        </p:tav>
                                        <p:tav tm="100000">
                                          <p:val>
                                            <p:strVal val="#ppt_w"/>
                                          </p:val>
                                        </p:tav>
                                      </p:tavLst>
                                    </p:anim>
                                    <p:anim calcmode="lin" valueType="num">
                                      <p:cBhvr>
                                        <p:cTn id="203" dur="1000" fill="hold"/>
                                        <p:tgtEl>
                                          <p:spTgt spid="72"/>
                                        </p:tgtEl>
                                        <p:attrNameLst>
                                          <p:attrName>ppt_h</p:attrName>
                                        </p:attrNameLst>
                                      </p:cBhvr>
                                      <p:tavLst>
                                        <p:tav tm="0">
                                          <p:val>
                                            <p:fltVal val="0"/>
                                          </p:val>
                                        </p:tav>
                                        <p:tav tm="100000">
                                          <p:val>
                                            <p:strVal val="#ppt_h"/>
                                          </p:val>
                                        </p:tav>
                                      </p:tavLst>
                                    </p:anim>
                                    <p:animEffect transition="in" filter="fade">
                                      <p:cBhvr>
                                        <p:cTn id="204" dur="1000"/>
                                        <p:tgtEl>
                                          <p:spTgt spid="72"/>
                                        </p:tgtEl>
                                      </p:cBhvr>
                                    </p:animEffect>
                                  </p:childTnLst>
                                </p:cTn>
                              </p:par>
                              <p:par>
                                <p:cTn id="205" presetID="0" presetClass="path" presetSubtype="0" accel="50000" decel="50000" fill="hold" grpId="0" nodeType="withEffect">
                                  <p:stCondLst>
                                    <p:cond delay="0"/>
                                  </p:stCondLst>
                                  <p:childTnLst>
                                    <p:animMotion origin="layout" path="M 3.05556E-6 -7.40741E-7 C -0.00017 0.07245 -0.00035 0.14491 -0.01667 0.19167 C -0.03299 0.23842 -0.08681 0.25972 -0.09792 0.28055 " pathEditMode="relative" ptsTypes="aaA">
                                      <p:cBhvr>
                                        <p:cTn id="206" dur="2000" fill="hold"/>
                                        <p:tgtEl>
                                          <p:spTgt spid="51"/>
                                        </p:tgtEl>
                                        <p:attrNameLst>
                                          <p:attrName>ppt_x</p:attrName>
                                          <p:attrName>ppt_y</p:attrName>
                                        </p:attrNameLst>
                                      </p:cBhvr>
                                    </p:animMotion>
                                  </p:childTnLst>
                                </p:cTn>
                              </p:par>
                              <p:par>
                                <p:cTn id="207" presetID="10" presetClass="exit" presetSubtype="0" fill="hold" nodeType="withEffect">
                                  <p:stCondLst>
                                    <p:cond delay="0"/>
                                  </p:stCondLst>
                                  <p:childTnLst>
                                    <p:animEffect transition="out" filter="fade">
                                      <p:cBhvr>
                                        <p:cTn id="208" dur="1000"/>
                                        <p:tgtEl>
                                          <p:spTgt spid="68"/>
                                        </p:tgtEl>
                                      </p:cBhvr>
                                    </p:animEffect>
                                    <p:set>
                                      <p:cBhvr>
                                        <p:cTn id="209" dur="1" fill="hold">
                                          <p:stCondLst>
                                            <p:cond delay="999"/>
                                          </p:stCondLst>
                                        </p:cTn>
                                        <p:tgtEl>
                                          <p:spTgt spid="68"/>
                                        </p:tgtEl>
                                        <p:attrNameLst>
                                          <p:attrName>style.visibility</p:attrName>
                                        </p:attrNameLst>
                                      </p:cBhvr>
                                      <p:to>
                                        <p:strVal val="hidden"/>
                                      </p:to>
                                    </p:set>
                                  </p:childTnLst>
                                </p:cTn>
                              </p:par>
                              <p:par>
                                <p:cTn id="210" presetID="53" presetClass="entr" presetSubtype="0" fill="hold" nodeType="withEffect">
                                  <p:stCondLst>
                                    <p:cond delay="1000"/>
                                  </p:stCondLst>
                                  <p:childTnLst>
                                    <p:set>
                                      <p:cBhvr>
                                        <p:cTn id="211" dur="1" fill="hold">
                                          <p:stCondLst>
                                            <p:cond delay="0"/>
                                          </p:stCondLst>
                                        </p:cTn>
                                        <p:tgtEl>
                                          <p:spTgt spid="73"/>
                                        </p:tgtEl>
                                        <p:attrNameLst>
                                          <p:attrName>style.visibility</p:attrName>
                                        </p:attrNameLst>
                                      </p:cBhvr>
                                      <p:to>
                                        <p:strVal val="visible"/>
                                      </p:to>
                                    </p:set>
                                    <p:anim calcmode="lin" valueType="num">
                                      <p:cBhvr>
                                        <p:cTn id="212" dur="1000" fill="hold"/>
                                        <p:tgtEl>
                                          <p:spTgt spid="73"/>
                                        </p:tgtEl>
                                        <p:attrNameLst>
                                          <p:attrName>ppt_w</p:attrName>
                                        </p:attrNameLst>
                                      </p:cBhvr>
                                      <p:tavLst>
                                        <p:tav tm="0">
                                          <p:val>
                                            <p:fltVal val="0"/>
                                          </p:val>
                                        </p:tav>
                                        <p:tav tm="100000">
                                          <p:val>
                                            <p:strVal val="#ppt_w"/>
                                          </p:val>
                                        </p:tav>
                                      </p:tavLst>
                                    </p:anim>
                                    <p:anim calcmode="lin" valueType="num">
                                      <p:cBhvr>
                                        <p:cTn id="213" dur="1000" fill="hold"/>
                                        <p:tgtEl>
                                          <p:spTgt spid="73"/>
                                        </p:tgtEl>
                                        <p:attrNameLst>
                                          <p:attrName>ppt_h</p:attrName>
                                        </p:attrNameLst>
                                      </p:cBhvr>
                                      <p:tavLst>
                                        <p:tav tm="0">
                                          <p:val>
                                            <p:fltVal val="0"/>
                                          </p:val>
                                        </p:tav>
                                        <p:tav tm="100000">
                                          <p:val>
                                            <p:strVal val="#ppt_h"/>
                                          </p:val>
                                        </p:tav>
                                      </p:tavLst>
                                    </p:anim>
                                    <p:animEffect transition="in" filter="fade">
                                      <p:cBhvr>
                                        <p:cTn id="214" dur="1000"/>
                                        <p:tgtEl>
                                          <p:spTgt spid="73"/>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74"/>
                                        </p:tgtEl>
                                        <p:attrNameLst>
                                          <p:attrName>style.visibility</p:attrName>
                                        </p:attrNameLst>
                                      </p:cBhvr>
                                      <p:to>
                                        <p:strVal val="visible"/>
                                      </p:to>
                                    </p:set>
                                    <p:animEffect transition="in" filter="fade">
                                      <p:cBhvr>
                                        <p:cTn id="219" dur="500"/>
                                        <p:tgtEl>
                                          <p:spTgt spid="74"/>
                                        </p:tgtEl>
                                      </p:cBhvr>
                                    </p:animEffect>
                                  </p:childTnLst>
                                </p:cTn>
                              </p:par>
                              <p:par>
                                <p:cTn id="220" presetID="53" presetClass="entr" presetSubtype="0" fill="hold" grpId="0" nodeType="withEffect">
                                  <p:stCondLst>
                                    <p:cond delay="0"/>
                                  </p:stCondLst>
                                  <p:childTnLst>
                                    <p:set>
                                      <p:cBhvr>
                                        <p:cTn id="221" dur="1" fill="hold">
                                          <p:stCondLst>
                                            <p:cond delay="0"/>
                                          </p:stCondLst>
                                        </p:cTn>
                                        <p:tgtEl>
                                          <p:spTgt spid="18"/>
                                        </p:tgtEl>
                                        <p:attrNameLst>
                                          <p:attrName>style.visibility</p:attrName>
                                        </p:attrNameLst>
                                      </p:cBhvr>
                                      <p:to>
                                        <p:strVal val="visible"/>
                                      </p:to>
                                    </p:set>
                                    <p:anim calcmode="lin" valueType="num">
                                      <p:cBhvr>
                                        <p:cTn id="222" dur="500" fill="hold"/>
                                        <p:tgtEl>
                                          <p:spTgt spid="18"/>
                                        </p:tgtEl>
                                        <p:attrNameLst>
                                          <p:attrName>ppt_w</p:attrName>
                                        </p:attrNameLst>
                                      </p:cBhvr>
                                      <p:tavLst>
                                        <p:tav tm="0">
                                          <p:val>
                                            <p:fltVal val="0"/>
                                          </p:val>
                                        </p:tav>
                                        <p:tav tm="100000">
                                          <p:val>
                                            <p:strVal val="#ppt_w"/>
                                          </p:val>
                                        </p:tav>
                                      </p:tavLst>
                                    </p:anim>
                                    <p:anim calcmode="lin" valueType="num">
                                      <p:cBhvr>
                                        <p:cTn id="223" dur="500" fill="hold"/>
                                        <p:tgtEl>
                                          <p:spTgt spid="18"/>
                                        </p:tgtEl>
                                        <p:attrNameLst>
                                          <p:attrName>ppt_h</p:attrName>
                                        </p:attrNameLst>
                                      </p:cBhvr>
                                      <p:tavLst>
                                        <p:tav tm="0">
                                          <p:val>
                                            <p:fltVal val="0"/>
                                          </p:val>
                                        </p:tav>
                                        <p:tav tm="100000">
                                          <p:val>
                                            <p:strVal val="#ppt_h"/>
                                          </p:val>
                                        </p:tav>
                                      </p:tavLst>
                                    </p:anim>
                                    <p:animEffect transition="in" filter="fade">
                                      <p:cBhvr>
                                        <p:cTn id="224" dur="500"/>
                                        <p:tgtEl>
                                          <p:spTgt spid="18"/>
                                        </p:tgtEl>
                                      </p:cBhvr>
                                    </p:animEffect>
                                  </p:childTnLst>
                                </p:cTn>
                              </p:par>
                              <p:par>
                                <p:cTn id="225" presetID="53" presetClass="entr" presetSubtype="0" fill="hold" grpId="0" nodeType="withEffect">
                                  <p:stCondLst>
                                    <p:cond delay="0"/>
                                  </p:stCondLst>
                                  <p:childTnLst>
                                    <p:set>
                                      <p:cBhvr>
                                        <p:cTn id="226" dur="1" fill="hold">
                                          <p:stCondLst>
                                            <p:cond delay="0"/>
                                          </p:stCondLst>
                                        </p:cTn>
                                        <p:tgtEl>
                                          <p:spTgt spid="83"/>
                                        </p:tgtEl>
                                        <p:attrNameLst>
                                          <p:attrName>style.visibility</p:attrName>
                                        </p:attrNameLst>
                                      </p:cBhvr>
                                      <p:to>
                                        <p:strVal val="visible"/>
                                      </p:to>
                                    </p:set>
                                    <p:anim calcmode="lin" valueType="num">
                                      <p:cBhvr>
                                        <p:cTn id="227" dur="300" fill="hold"/>
                                        <p:tgtEl>
                                          <p:spTgt spid="83"/>
                                        </p:tgtEl>
                                        <p:attrNameLst>
                                          <p:attrName>ppt_w</p:attrName>
                                        </p:attrNameLst>
                                      </p:cBhvr>
                                      <p:tavLst>
                                        <p:tav tm="0">
                                          <p:val>
                                            <p:fltVal val="0"/>
                                          </p:val>
                                        </p:tav>
                                        <p:tav tm="100000">
                                          <p:val>
                                            <p:strVal val="#ppt_w"/>
                                          </p:val>
                                        </p:tav>
                                      </p:tavLst>
                                    </p:anim>
                                    <p:anim calcmode="lin" valueType="num">
                                      <p:cBhvr>
                                        <p:cTn id="228" dur="300" fill="hold"/>
                                        <p:tgtEl>
                                          <p:spTgt spid="83"/>
                                        </p:tgtEl>
                                        <p:attrNameLst>
                                          <p:attrName>ppt_h</p:attrName>
                                        </p:attrNameLst>
                                      </p:cBhvr>
                                      <p:tavLst>
                                        <p:tav tm="0">
                                          <p:val>
                                            <p:fltVal val="0"/>
                                          </p:val>
                                        </p:tav>
                                        <p:tav tm="100000">
                                          <p:val>
                                            <p:strVal val="#ppt_h"/>
                                          </p:val>
                                        </p:tav>
                                      </p:tavLst>
                                    </p:anim>
                                    <p:animEffect transition="in" filter="fade">
                                      <p:cBhvr>
                                        <p:cTn id="229" dur="300"/>
                                        <p:tgtEl>
                                          <p:spTgt spid="83"/>
                                        </p:tgtEl>
                                      </p:cBhvr>
                                    </p:animEffect>
                                  </p:childTnLst>
                                </p:cTn>
                              </p:par>
                              <p:par>
                                <p:cTn id="230" presetID="53" presetClass="entr" presetSubtype="0" fill="hold" grpId="0" nodeType="withEffect">
                                  <p:stCondLst>
                                    <p:cond delay="0"/>
                                  </p:stCondLst>
                                  <p:childTnLst>
                                    <p:set>
                                      <p:cBhvr>
                                        <p:cTn id="231" dur="1" fill="hold">
                                          <p:stCondLst>
                                            <p:cond delay="0"/>
                                          </p:stCondLst>
                                        </p:cTn>
                                        <p:tgtEl>
                                          <p:spTgt spid="85"/>
                                        </p:tgtEl>
                                        <p:attrNameLst>
                                          <p:attrName>style.visibility</p:attrName>
                                        </p:attrNameLst>
                                      </p:cBhvr>
                                      <p:to>
                                        <p:strVal val="visible"/>
                                      </p:to>
                                    </p:set>
                                    <p:anim calcmode="lin" valueType="num">
                                      <p:cBhvr>
                                        <p:cTn id="232" dur="300" fill="hold"/>
                                        <p:tgtEl>
                                          <p:spTgt spid="85"/>
                                        </p:tgtEl>
                                        <p:attrNameLst>
                                          <p:attrName>ppt_w</p:attrName>
                                        </p:attrNameLst>
                                      </p:cBhvr>
                                      <p:tavLst>
                                        <p:tav tm="0">
                                          <p:val>
                                            <p:fltVal val="0"/>
                                          </p:val>
                                        </p:tav>
                                        <p:tav tm="100000">
                                          <p:val>
                                            <p:strVal val="#ppt_w"/>
                                          </p:val>
                                        </p:tav>
                                      </p:tavLst>
                                    </p:anim>
                                    <p:anim calcmode="lin" valueType="num">
                                      <p:cBhvr>
                                        <p:cTn id="233" dur="300" fill="hold"/>
                                        <p:tgtEl>
                                          <p:spTgt spid="85"/>
                                        </p:tgtEl>
                                        <p:attrNameLst>
                                          <p:attrName>ppt_h</p:attrName>
                                        </p:attrNameLst>
                                      </p:cBhvr>
                                      <p:tavLst>
                                        <p:tav tm="0">
                                          <p:val>
                                            <p:fltVal val="0"/>
                                          </p:val>
                                        </p:tav>
                                        <p:tav tm="100000">
                                          <p:val>
                                            <p:strVal val="#ppt_h"/>
                                          </p:val>
                                        </p:tav>
                                      </p:tavLst>
                                    </p:anim>
                                    <p:animEffect transition="in" filter="fade">
                                      <p:cBhvr>
                                        <p:cTn id="234" dur="300"/>
                                        <p:tgtEl>
                                          <p:spTgt spid="85"/>
                                        </p:tgtEl>
                                      </p:cBhvr>
                                    </p:animEffect>
                                  </p:childTnLst>
                                </p:cTn>
                              </p:par>
                              <p:par>
                                <p:cTn id="235" presetID="53" presetClass="entr" presetSubtype="0" fill="hold" grpId="0" nodeType="withEffect">
                                  <p:stCondLst>
                                    <p:cond delay="0"/>
                                  </p:stCondLst>
                                  <p:childTnLst>
                                    <p:set>
                                      <p:cBhvr>
                                        <p:cTn id="236" dur="1" fill="hold">
                                          <p:stCondLst>
                                            <p:cond delay="0"/>
                                          </p:stCondLst>
                                        </p:cTn>
                                        <p:tgtEl>
                                          <p:spTgt spid="80"/>
                                        </p:tgtEl>
                                        <p:attrNameLst>
                                          <p:attrName>style.visibility</p:attrName>
                                        </p:attrNameLst>
                                      </p:cBhvr>
                                      <p:to>
                                        <p:strVal val="visible"/>
                                      </p:to>
                                    </p:set>
                                    <p:anim calcmode="lin" valueType="num">
                                      <p:cBhvr>
                                        <p:cTn id="237" dur="300" fill="hold"/>
                                        <p:tgtEl>
                                          <p:spTgt spid="80"/>
                                        </p:tgtEl>
                                        <p:attrNameLst>
                                          <p:attrName>ppt_w</p:attrName>
                                        </p:attrNameLst>
                                      </p:cBhvr>
                                      <p:tavLst>
                                        <p:tav tm="0">
                                          <p:val>
                                            <p:fltVal val="0"/>
                                          </p:val>
                                        </p:tav>
                                        <p:tav tm="100000">
                                          <p:val>
                                            <p:strVal val="#ppt_w"/>
                                          </p:val>
                                        </p:tav>
                                      </p:tavLst>
                                    </p:anim>
                                    <p:anim calcmode="lin" valueType="num">
                                      <p:cBhvr>
                                        <p:cTn id="238" dur="300" fill="hold"/>
                                        <p:tgtEl>
                                          <p:spTgt spid="80"/>
                                        </p:tgtEl>
                                        <p:attrNameLst>
                                          <p:attrName>ppt_h</p:attrName>
                                        </p:attrNameLst>
                                      </p:cBhvr>
                                      <p:tavLst>
                                        <p:tav tm="0">
                                          <p:val>
                                            <p:fltVal val="0"/>
                                          </p:val>
                                        </p:tav>
                                        <p:tav tm="100000">
                                          <p:val>
                                            <p:strVal val="#ppt_h"/>
                                          </p:val>
                                        </p:tav>
                                      </p:tavLst>
                                    </p:anim>
                                    <p:animEffect transition="in" filter="fade">
                                      <p:cBhvr>
                                        <p:cTn id="239" dur="300"/>
                                        <p:tgtEl>
                                          <p:spTgt spid="80"/>
                                        </p:tgtEl>
                                      </p:cBhvr>
                                    </p:animEffect>
                                  </p:childTnLst>
                                </p:cTn>
                              </p:par>
                              <p:par>
                                <p:cTn id="240" presetID="53" presetClass="entr" presetSubtype="0" fill="hold" grpId="0" nodeType="withEffect">
                                  <p:stCondLst>
                                    <p:cond delay="0"/>
                                  </p:stCondLst>
                                  <p:childTnLst>
                                    <p:set>
                                      <p:cBhvr>
                                        <p:cTn id="241" dur="1" fill="hold">
                                          <p:stCondLst>
                                            <p:cond delay="0"/>
                                          </p:stCondLst>
                                        </p:cTn>
                                        <p:tgtEl>
                                          <p:spTgt spid="81"/>
                                        </p:tgtEl>
                                        <p:attrNameLst>
                                          <p:attrName>style.visibility</p:attrName>
                                        </p:attrNameLst>
                                      </p:cBhvr>
                                      <p:to>
                                        <p:strVal val="visible"/>
                                      </p:to>
                                    </p:set>
                                    <p:anim calcmode="lin" valueType="num">
                                      <p:cBhvr>
                                        <p:cTn id="242" dur="300" fill="hold"/>
                                        <p:tgtEl>
                                          <p:spTgt spid="81"/>
                                        </p:tgtEl>
                                        <p:attrNameLst>
                                          <p:attrName>ppt_w</p:attrName>
                                        </p:attrNameLst>
                                      </p:cBhvr>
                                      <p:tavLst>
                                        <p:tav tm="0">
                                          <p:val>
                                            <p:fltVal val="0"/>
                                          </p:val>
                                        </p:tav>
                                        <p:tav tm="100000">
                                          <p:val>
                                            <p:strVal val="#ppt_w"/>
                                          </p:val>
                                        </p:tav>
                                      </p:tavLst>
                                    </p:anim>
                                    <p:anim calcmode="lin" valueType="num">
                                      <p:cBhvr>
                                        <p:cTn id="243" dur="300" fill="hold"/>
                                        <p:tgtEl>
                                          <p:spTgt spid="81"/>
                                        </p:tgtEl>
                                        <p:attrNameLst>
                                          <p:attrName>ppt_h</p:attrName>
                                        </p:attrNameLst>
                                      </p:cBhvr>
                                      <p:tavLst>
                                        <p:tav tm="0">
                                          <p:val>
                                            <p:fltVal val="0"/>
                                          </p:val>
                                        </p:tav>
                                        <p:tav tm="100000">
                                          <p:val>
                                            <p:strVal val="#ppt_h"/>
                                          </p:val>
                                        </p:tav>
                                      </p:tavLst>
                                    </p:anim>
                                    <p:animEffect transition="in" filter="fade">
                                      <p:cBhvr>
                                        <p:cTn id="244" dur="300"/>
                                        <p:tgtEl>
                                          <p:spTgt spid="81"/>
                                        </p:tgtEl>
                                      </p:cBhvr>
                                    </p:animEffect>
                                  </p:childTnLst>
                                </p:cTn>
                              </p:par>
                              <p:par>
                                <p:cTn id="245" presetID="53" presetClass="entr" presetSubtype="0" fill="hold" grpId="0" nodeType="withEffect">
                                  <p:stCondLst>
                                    <p:cond delay="0"/>
                                  </p:stCondLst>
                                  <p:childTnLst>
                                    <p:set>
                                      <p:cBhvr>
                                        <p:cTn id="246" dur="1" fill="hold">
                                          <p:stCondLst>
                                            <p:cond delay="0"/>
                                          </p:stCondLst>
                                        </p:cTn>
                                        <p:tgtEl>
                                          <p:spTgt spid="86"/>
                                        </p:tgtEl>
                                        <p:attrNameLst>
                                          <p:attrName>style.visibility</p:attrName>
                                        </p:attrNameLst>
                                      </p:cBhvr>
                                      <p:to>
                                        <p:strVal val="visible"/>
                                      </p:to>
                                    </p:set>
                                    <p:anim calcmode="lin" valueType="num">
                                      <p:cBhvr>
                                        <p:cTn id="247" dur="300" fill="hold"/>
                                        <p:tgtEl>
                                          <p:spTgt spid="86"/>
                                        </p:tgtEl>
                                        <p:attrNameLst>
                                          <p:attrName>ppt_w</p:attrName>
                                        </p:attrNameLst>
                                      </p:cBhvr>
                                      <p:tavLst>
                                        <p:tav tm="0">
                                          <p:val>
                                            <p:fltVal val="0"/>
                                          </p:val>
                                        </p:tav>
                                        <p:tav tm="100000">
                                          <p:val>
                                            <p:strVal val="#ppt_w"/>
                                          </p:val>
                                        </p:tav>
                                      </p:tavLst>
                                    </p:anim>
                                    <p:anim calcmode="lin" valueType="num">
                                      <p:cBhvr>
                                        <p:cTn id="248" dur="300" fill="hold"/>
                                        <p:tgtEl>
                                          <p:spTgt spid="86"/>
                                        </p:tgtEl>
                                        <p:attrNameLst>
                                          <p:attrName>ppt_h</p:attrName>
                                        </p:attrNameLst>
                                      </p:cBhvr>
                                      <p:tavLst>
                                        <p:tav tm="0">
                                          <p:val>
                                            <p:fltVal val="0"/>
                                          </p:val>
                                        </p:tav>
                                        <p:tav tm="100000">
                                          <p:val>
                                            <p:strVal val="#ppt_h"/>
                                          </p:val>
                                        </p:tav>
                                      </p:tavLst>
                                    </p:anim>
                                    <p:animEffect transition="in" filter="fade">
                                      <p:cBhvr>
                                        <p:cTn id="249" dur="300"/>
                                        <p:tgtEl>
                                          <p:spTgt spid="86"/>
                                        </p:tgtEl>
                                      </p:cBhvr>
                                    </p:animEffect>
                                  </p:childTnLst>
                                </p:cTn>
                              </p:par>
                              <p:par>
                                <p:cTn id="250" presetID="53" presetClass="entr" presetSubtype="0" fill="hold" grpId="0" nodeType="withEffect">
                                  <p:stCondLst>
                                    <p:cond delay="0"/>
                                  </p:stCondLst>
                                  <p:childTnLst>
                                    <p:set>
                                      <p:cBhvr>
                                        <p:cTn id="251" dur="1" fill="hold">
                                          <p:stCondLst>
                                            <p:cond delay="0"/>
                                          </p:stCondLst>
                                        </p:cTn>
                                        <p:tgtEl>
                                          <p:spTgt spid="82"/>
                                        </p:tgtEl>
                                        <p:attrNameLst>
                                          <p:attrName>style.visibility</p:attrName>
                                        </p:attrNameLst>
                                      </p:cBhvr>
                                      <p:to>
                                        <p:strVal val="visible"/>
                                      </p:to>
                                    </p:set>
                                    <p:anim calcmode="lin" valueType="num">
                                      <p:cBhvr>
                                        <p:cTn id="252" dur="300" fill="hold"/>
                                        <p:tgtEl>
                                          <p:spTgt spid="82"/>
                                        </p:tgtEl>
                                        <p:attrNameLst>
                                          <p:attrName>ppt_w</p:attrName>
                                        </p:attrNameLst>
                                      </p:cBhvr>
                                      <p:tavLst>
                                        <p:tav tm="0">
                                          <p:val>
                                            <p:fltVal val="0"/>
                                          </p:val>
                                        </p:tav>
                                        <p:tav tm="100000">
                                          <p:val>
                                            <p:strVal val="#ppt_w"/>
                                          </p:val>
                                        </p:tav>
                                      </p:tavLst>
                                    </p:anim>
                                    <p:anim calcmode="lin" valueType="num">
                                      <p:cBhvr>
                                        <p:cTn id="253" dur="300" fill="hold"/>
                                        <p:tgtEl>
                                          <p:spTgt spid="82"/>
                                        </p:tgtEl>
                                        <p:attrNameLst>
                                          <p:attrName>ppt_h</p:attrName>
                                        </p:attrNameLst>
                                      </p:cBhvr>
                                      <p:tavLst>
                                        <p:tav tm="0">
                                          <p:val>
                                            <p:fltVal val="0"/>
                                          </p:val>
                                        </p:tav>
                                        <p:tav tm="100000">
                                          <p:val>
                                            <p:strVal val="#ppt_h"/>
                                          </p:val>
                                        </p:tav>
                                      </p:tavLst>
                                    </p:anim>
                                    <p:animEffect transition="in" filter="fade">
                                      <p:cBhvr>
                                        <p:cTn id="254" dur="300"/>
                                        <p:tgtEl>
                                          <p:spTgt spid="82"/>
                                        </p:tgtEl>
                                      </p:cBhvr>
                                    </p:animEffect>
                                  </p:childTnLst>
                                </p:cTn>
                              </p:par>
                              <p:par>
                                <p:cTn id="255" presetID="53" presetClass="entr" presetSubtype="0" fill="hold" grpId="0" nodeType="withEffect">
                                  <p:stCondLst>
                                    <p:cond delay="0"/>
                                  </p:stCondLst>
                                  <p:childTnLst>
                                    <p:set>
                                      <p:cBhvr>
                                        <p:cTn id="256" dur="1" fill="hold">
                                          <p:stCondLst>
                                            <p:cond delay="0"/>
                                          </p:stCondLst>
                                        </p:cTn>
                                        <p:tgtEl>
                                          <p:spTgt spid="79"/>
                                        </p:tgtEl>
                                        <p:attrNameLst>
                                          <p:attrName>style.visibility</p:attrName>
                                        </p:attrNameLst>
                                      </p:cBhvr>
                                      <p:to>
                                        <p:strVal val="visible"/>
                                      </p:to>
                                    </p:set>
                                    <p:anim calcmode="lin" valueType="num">
                                      <p:cBhvr>
                                        <p:cTn id="257" dur="300" fill="hold"/>
                                        <p:tgtEl>
                                          <p:spTgt spid="79"/>
                                        </p:tgtEl>
                                        <p:attrNameLst>
                                          <p:attrName>ppt_w</p:attrName>
                                        </p:attrNameLst>
                                      </p:cBhvr>
                                      <p:tavLst>
                                        <p:tav tm="0">
                                          <p:val>
                                            <p:fltVal val="0"/>
                                          </p:val>
                                        </p:tav>
                                        <p:tav tm="100000">
                                          <p:val>
                                            <p:strVal val="#ppt_w"/>
                                          </p:val>
                                        </p:tav>
                                      </p:tavLst>
                                    </p:anim>
                                    <p:anim calcmode="lin" valueType="num">
                                      <p:cBhvr>
                                        <p:cTn id="258" dur="300" fill="hold"/>
                                        <p:tgtEl>
                                          <p:spTgt spid="79"/>
                                        </p:tgtEl>
                                        <p:attrNameLst>
                                          <p:attrName>ppt_h</p:attrName>
                                        </p:attrNameLst>
                                      </p:cBhvr>
                                      <p:tavLst>
                                        <p:tav tm="0">
                                          <p:val>
                                            <p:fltVal val="0"/>
                                          </p:val>
                                        </p:tav>
                                        <p:tav tm="100000">
                                          <p:val>
                                            <p:strVal val="#ppt_h"/>
                                          </p:val>
                                        </p:tav>
                                      </p:tavLst>
                                    </p:anim>
                                    <p:animEffect transition="in" filter="fade">
                                      <p:cBhvr>
                                        <p:cTn id="259" dur="300"/>
                                        <p:tgtEl>
                                          <p:spTgt spid="79"/>
                                        </p:tgtEl>
                                      </p:cBhvr>
                                    </p:animEffect>
                                  </p:childTnLst>
                                </p:cTn>
                              </p:par>
                              <p:par>
                                <p:cTn id="260" presetID="53" presetClass="entr" presetSubtype="0" fill="hold" grpId="0" nodeType="withEffect">
                                  <p:stCondLst>
                                    <p:cond delay="0"/>
                                  </p:stCondLst>
                                  <p:childTnLst>
                                    <p:set>
                                      <p:cBhvr>
                                        <p:cTn id="261" dur="1" fill="hold">
                                          <p:stCondLst>
                                            <p:cond delay="0"/>
                                          </p:stCondLst>
                                        </p:cTn>
                                        <p:tgtEl>
                                          <p:spTgt spid="84"/>
                                        </p:tgtEl>
                                        <p:attrNameLst>
                                          <p:attrName>style.visibility</p:attrName>
                                        </p:attrNameLst>
                                      </p:cBhvr>
                                      <p:to>
                                        <p:strVal val="visible"/>
                                      </p:to>
                                    </p:set>
                                    <p:anim calcmode="lin" valueType="num">
                                      <p:cBhvr>
                                        <p:cTn id="262" dur="300" fill="hold"/>
                                        <p:tgtEl>
                                          <p:spTgt spid="84"/>
                                        </p:tgtEl>
                                        <p:attrNameLst>
                                          <p:attrName>ppt_w</p:attrName>
                                        </p:attrNameLst>
                                      </p:cBhvr>
                                      <p:tavLst>
                                        <p:tav tm="0">
                                          <p:val>
                                            <p:fltVal val="0"/>
                                          </p:val>
                                        </p:tav>
                                        <p:tav tm="100000">
                                          <p:val>
                                            <p:strVal val="#ppt_w"/>
                                          </p:val>
                                        </p:tav>
                                      </p:tavLst>
                                    </p:anim>
                                    <p:anim calcmode="lin" valueType="num">
                                      <p:cBhvr>
                                        <p:cTn id="263" dur="300" fill="hold"/>
                                        <p:tgtEl>
                                          <p:spTgt spid="84"/>
                                        </p:tgtEl>
                                        <p:attrNameLst>
                                          <p:attrName>ppt_h</p:attrName>
                                        </p:attrNameLst>
                                      </p:cBhvr>
                                      <p:tavLst>
                                        <p:tav tm="0">
                                          <p:val>
                                            <p:fltVal val="0"/>
                                          </p:val>
                                        </p:tav>
                                        <p:tav tm="100000">
                                          <p:val>
                                            <p:strVal val="#ppt_h"/>
                                          </p:val>
                                        </p:tav>
                                      </p:tavLst>
                                    </p:anim>
                                    <p:animEffect transition="in" filter="fade">
                                      <p:cBhvr>
                                        <p:cTn id="264" dur="300"/>
                                        <p:tgtEl>
                                          <p:spTgt spid="84"/>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13"/>
                                        </p:tgtEl>
                                        <p:attrNameLst>
                                          <p:attrName>style.visibility</p:attrName>
                                        </p:attrNameLst>
                                      </p:cBhvr>
                                      <p:to>
                                        <p:strVal val="visible"/>
                                      </p:to>
                                    </p:set>
                                    <p:animEffect transition="in" filter="fade">
                                      <p:cBhvr>
                                        <p:cTn id="267" dur="300"/>
                                        <p:tgtEl>
                                          <p:spTgt spid="13"/>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12"/>
                                        </p:tgtEl>
                                        <p:attrNameLst>
                                          <p:attrName>style.visibility</p:attrName>
                                        </p:attrNameLst>
                                      </p:cBhvr>
                                      <p:to>
                                        <p:strVal val="visible"/>
                                      </p:to>
                                    </p:set>
                                    <p:animEffect transition="in" filter="fade">
                                      <p:cBhvr>
                                        <p:cTn id="270" dur="300"/>
                                        <p:tgtEl>
                                          <p:spTgt spid="12"/>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11"/>
                                        </p:tgtEl>
                                        <p:attrNameLst>
                                          <p:attrName>style.visibility</p:attrName>
                                        </p:attrNameLst>
                                      </p:cBhvr>
                                      <p:to>
                                        <p:strVal val="visible"/>
                                      </p:to>
                                    </p:set>
                                    <p:animEffect transition="in" filter="fade">
                                      <p:cBhvr>
                                        <p:cTn id="273" dur="300"/>
                                        <p:tgtEl>
                                          <p:spTgt spid="11"/>
                                        </p:tgtEl>
                                      </p:cBhvr>
                                    </p:animEffect>
                                  </p:childTnLst>
                                </p:cTn>
                              </p:par>
                              <p:par>
                                <p:cTn id="274" presetID="10" presetClass="entr" presetSubtype="0" fill="hold" grpId="0" nodeType="withEffect">
                                  <p:stCondLst>
                                    <p:cond delay="0"/>
                                  </p:stCondLst>
                                  <p:childTnLst>
                                    <p:set>
                                      <p:cBhvr>
                                        <p:cTn id="275" dur="1" fill="hold">
                                          <p:stCondLst>
                                            <p:cond delay="0"/>
                                          </p:stCondLst>
                                        </p:cTn>
                                        <p:tgtEl>
                                          <p:spTgt spid="9"/>
                                        </p:tgtEl>
                                        <p:attrNameLst>
                                          <p:attrName>style.visibility</p:attrName>
                                        </p:attrNameLst>
                                      </p:cBhvr>
                                      <p:to>
                                        <p:strVal val="visible"/>
                                      </p:to>
                                    </p:set>
                                    <p:animEffect transition="in" filter="fade">
                                      <p:cBhvr>
                                        <p:cTn id="276" dur="300"/>
                                        <p:tgtEl>
                                          <p:spTgt spid="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10"/>
                                        </p:tgtEl>
                                        <p:attrNameLst>
                                          <p:attrName>style.visibility</p:attrName>
                                        </p:attrNameLst>
                                      </p:cBhvr>
                                      <p:to>
                                        <p:strVal val="visible"/>
                                      </p:to>
                                    </p:set>
                                    <p:animEffect transition="in" filter="fade">
                                      <p:cBhvr>
                                        <p:cTn id="279" dur="300"/>
                                        <p:tgtEl>
                                          <p:spTgt spid="10"/>
                                        </p:tgtEl>
                                      </p:cBhvr>
                                    </p:animEffect>
                                  </p:childTnLst>
                                </p:cTn>
                              </p:par>
                              <p:par>
                                <p:cTn id="280" presetID="23" presetClass="entr" presetSubtype="16" fill="hold" grpId="0" nodeType="withEffect">
                                  <p:stCondLst>
                                    <p:cond delay="0"/>
                                  </p:stCondLst>
                                  <p:childTnLst>
                                    <p:set>
                                      <p:cBhvr>
                                        <p:cTn id="281" dur="1" fill="hold">
                                          <p:stCondLst>
                                            <p:cond delay="0"/>
                                          </p:stCondLst>
                                        </p:cTn>
                                        <p:tgtEl>
                                          <p:spTgt spid="106"/>
                                        </p:tgtEl>
                                        <p:attrNameLst>
                                          <p:attrName>style.visibility</p:attrName>
                                        </p:attrNameLst>
                                      </p:cBhvr>
                                      <p:to>
                                        <p:strVal val="visible"/>
                                      </p:to>
                                    </p:set>
                                    <p:anim calcmode="lin" valueType="num">
                                      <p:cBhvr>
                                        <p:cTn id="282" dur="300" fill="hold"/>
                                        <p:tgtEl>
                                          <p:spTgt spid="106"/>
                                        </p:tgtEl>
                                        <p:attrNameLst>
                                          <p:attrName>ppt_w</p:attrName>
                                        </p:attrNameLst>
                                      </p:cBhvr>
                                      <p:tavLst>
                                        <p:tav tm="0">
                                          <p:val>
                                            <p:fltVal val="0"/>
                                          </p:val>
                                        </p:tav>
                                        <p:tav tm="100000">
                                          <p:val>
                                            <p:strVal val="#ppt_w"/>
                                          </p:val>
                                        </p:tav>
                                      </p:tavLst>
                                    </p:anim>
                                    <p:anim calcmode="lin" valueType="num">
                                      <p:cBhvr>
                                        <p:cTn id="283" dur="300" fill="hold"/>
                                        <p:tgtEl>
                                          <p:spTgt spid="106"/>
                                        </p:tgtEl>
                                        <p:attrNameLst>
                                          <p:attrName>ppt_h</p:attrName>
                                        </p:attrNameLst>
                                      </p:cBhvr>
                                      <p:tavLst>
                                        <p:tav tm="0">
                                          <p:val>
                                            <p:fltVal val="0"/>
                                          </p:val>
                                        </p:tav>
                                        <p:tav tm="100000">
                                          <p:val>
                                            <p:strVal val="#ppt_h"/>
                                          </p:val>
                                        </p:tav>
                                      </p:tavLst>
                                    </p:anim>
                                  </p:childTnLst>
                                </p:cTn>
                              </p:par>
                            </p:childTnLst>
                          </p:cTn>
                        </p:par>
                      </p:childTnLst>
                    </p:cTn>
                  </p:par>
                  <p:par>
                    <p:cTn id="284" fill="hold">
                      <p:stCondLst>
                        <p:cond delay="indefinite"/>
                      </p:stCondLst>
                      <p:childTnLst>
                        <p:par>
                          <p:cTn id="285" fill="hold">
                            <p:stCondLst>
                              <p:cond delay="0"/>
                            </p:stCondLst>
                            <p:childTnLst>
                              <p:par>
                                <p:cTn id="286" presetID="10" presetClass="entr" presetSubtype="0" fill="hold" grpId="0" nodeType="clickEffect">
                                  <p:stCondLst>
                                    <p:cond delay="0"/>
                                  </p:stCondLst>
                                  <p:childTnLst>
                                    <p:set>
                                      <p:cBhvr>
                                        <p:cTn id="287" dur="1" fill="hold">
                                          <p:stCondLst>
                                            <p:cond delay="0"/>
                                          </p:stCondLst>
                                        </p:cTn>
                                        <p:tgtEl>
                                          <p:spTgt spid="75"/>
                                        </p:tgtEl>
                                        <p:attrNameLst>
                                          <p:attrName>style.visibility</p:attrName>
                                        </p:attrNameLst>
                                      </p:cBhvr>
                                      <p:to>
                                        <p:strVal val="visible"/>
                                      </p:to>
                                    </p:set>
                                    <p:animEffect transition="in" filter="fade">
                                      <p:cBhvr>
                                        <p:cTn id="288" dur="500"/>
                                        <p:tgtEl>
                                          <p:spTgt spid="75"/>
                                        </p:tgtEl>
                                      </p:cBhvr>
                                    </p:animEffect>
                                  </p:childTnLst>
                                </p:cTn>
                              </p:par>
                              <p:par>
                                <p:cTn id="289" presetID="53" presetClass="entr" presetSubtype="0" fill="hold" grpId="0" nodeType="withEffect">
                                  <p:stCondLst>
                                    <p:cond delay="0"/>
                                  </p:stCondLst>
                                  <p:childTnLst>
                                    <p:set>
                                      <p:cBhvr>
                                        <p:cTn id="290" dur="1" fill="hold">
                                          <p:stCondLst>
                                            <p:cond delay="0"/>
                                          </p:stCondLst>
                                        </p:cTn>
                                        <p:tgtEl>
                                          <p:spTgt spid="16"/>
                                        </p:tgtEl>
                                        <p:attrNameLst>
                                          <p:attrName>style.visibility</p:attrName>
                                        </p:attrNameLst>
                                      </p:cBhvr>
                                      <p:to>
                                        <p:strVal val="visible"/>
                                      </p:to>
                                    </p:set>
                                    <p:anim calcmode="lin" valueType="num">
                                      <p:cBhvr>
                                        <p:cTn id="291" dur="300" fill="hold"/>
                                        <p:tgtEl>
                                          <p:spTgt spid="16"/>
                                        </p:tgtEl>
                                        <p:attrNameLst>
                                          <p:attrName>ppt_w</p:attrName>
                                        </p:attrNameLst>
                                      </p:cBhvr>
                                      <p:tavLst>
                                        <p:tav tm="0">
                                          <p:val>
                                            <p:fltVal val="0"/>
                                          </p:val>
                                        </p:tav>
                                        <p:tav tm="100000">
                                          <p:val>
                                            <p:strVal val="#ppt_w"/>
                                          </p:val>
                                        </p:tav>
                                      </p:tavLst>
                                    </p:anim>
                                    <p:anim calcmode="lin" valueType="num">
                                      <p:cBhvr>
                                        <p:cTn id="292" dur="300" fill="hold"/>
                                        <p:tgtEl>
                                          <p:spTgt spid="16"/>
                                        </p:tgtEl>
                                        <p:attrNameLst>
                                          <p:attrName>ppt_h</p:attrName>
                                        </p:attrNameLst>
                                      </p:cBhvr>
                                      <p:tavLst>
                                        <p:tav tm="0">
                                          <p:val>
                                            <p:fltVal val="0"/>
                                          </p:val>
                                        </p:tav>
                                        <p:tav tm="100000">
                                          <p:val>
                                            <p:strVal val="#ppt_h"/>
                                          </p:val>
                                        </p:tav>
                                      </p:tavLst>
                                    </p:anim>
                                    <p:animEffect transition="in" filter="fade">
                                      <p:cBhvr>
                                        <p:cTn id="293" dur="300"/>
                                        <p:tgtEl>
                                          <p:spTgt spid="16"/>
                                        </p:tgtEl>
                                      </p:cBhvr>
                                    </p:animEffect>
                                  </p:childTnLst>
                                </p:cTn>
                              </p:par>
                              <p:par>
                                <p:cTn id="294" presetID="53" presetClass="entr" presetSubtype="0" fill="hold" grpId="0" nodeType="withEffect">
                                  <p:stCondLst>
                                    <p:cond delay="0"/>
                                  </p:stCondLst>
                                  <p:childTnLst>
                                    <p:set>
                                      <p:cBhvr>
                                        <p:cTn id="295" dur="1" fill="hold">
                                          <p:stCondLst>
                                            <p:cond delay="0"/>
                                          </p:stCondLst>
                                        </p:cTn>
                                        <p:tgtEl>
                                          <p:spTgt spid="90"/>
                                        </p:tgtEl>
                                        <p:attrNameLst>
                                          <p:attrName>style.visibility</p:attrName>
                                        </p:attrNameLst>
                                      </p:cBhvr>
                                      <p:to>
                                        <p:strVal val="visible"/>
                                      </p:to>
                                    </p:set>
                                    <p:anim calcmode="lin" valueType="num">
                                      <p:cBhvr>
                                        <p:cTn id="296" dur="300" fill="hold"/>
                                        <p:tgtEl>
                                          <p:spTgt spid="90"/>
                                        </p:tgtEl>
                                        <p:attrNameLst>
                                          <p:attrName>ppt_w</p:attrName>
                                        </p:attrNameLst>
                                      </p:cBhvr>
                                      <p:tavLst>
                                        <p:tav tm="0">
                                          <p:val>
                                            <p:fltVal val="0"/>
                                          </p:val>
                                        </p:tav>
                                        <p:tav tm="100000">
                                          <p:val>
                                            <p:strVal val="#ppt_w"/>
                                          </p:val>
                                        </p:tav>
                                      </p:tavLst>
                                    </p:anim>
                                    <p:anim calcmode="lin" valueType="num">
                                      <p:cBhvr>
                                        <p:cTn id="297" dur="300" fill="hold"/>
                                        <p:tgtEl>
                                          <p:spTgt spid="90"/>
                                        </p:tgtEl>
                                        <p:attrNameLst>
                                          <p:attrName>ppt_h</p:attrName>
                                        </p:attrNameLst>
                                      </p:cBhvr>
                                      <p:tavLst>
                                        <p:tav tm="0">
                                          <p:val>
                                            <p:fltVal val="0"/>
                                          </p:val>
                                        </p:tav>
                                        <p:tav tm="100000">
                                          <p:val>
                                            <p:strVal val="#ppt_h"/>
                                          </p:val>
                                        </p:tav>
                                      </p:tavLst>
                                    </p:anim>
                                    <p:animEffect transition="in" filter="fade">
                                      <p:cBhvr>
                                        <p:cTn id="298" dur="300"/>
                                        <p:tgtEl>
                                          <p:spTgt spid="90"/>
                                        </p:tgtEl>
                                      </p:cBhvr>
                                    </p:animEffect>
                                  </p:childTnLst>
                                </p:cTn>
                              </p:par>
                              <p:par>
                                <p:cTn id="299" presetID="53" presetClass="entr" presetSubtype="0" fill="hold" grpId="0" nodeType="withEffect">
                                  <p:stCondLst>
                                    <p:cond delay="0"/>
                                  </p:stCondLst>
                                  <p:childTnLst>
                                    <p:set>
                                      <p:cBhvr>
                                        <p:cTn id="300" dur="1" fill="hold">
                                          <p:stCondLst>
                                            <p:cond delay="0"/>
                                          </p:stCondLst>
                                        </p:cTn>
                                        <p:tgtEl>
                                          <p:spTgt spid="88"/>
                                        </p:tgtEl>
                                        <p:attrNameLst>
                                          <p:attrName>style.visibility</p:attrName>
                                        </p:attrNameLst>
                                      </p:cBhvr>
                                      <p:to>
                                        <p:strVal val="visible"/>
                                      </p:to>
                                    </p:set>
                                    <p:anim calcmode="lin" valueType="num">
                                      <p:cBhvr>
                                        <p:cTn id="301" dur="300" fill="hold"/>
                                        <p:tgtEl>
                                          <p:spTgt spid="88"/>
                                        </p:tgtEl>
                                        <p:attrNameLst>
                                          <p:attrName>ppt_w</p:attrName>
                                        </p:attrNameLst>
                                      </p:cBhvr>
                                      <p:tavLst>
                                        <p:tav tm="0">
                                          <p:val>
                                            <p:fltVal val="0"/>
                                          </p:val>
                                        </p:tav>
                                        <p:tav tm="100000">
                                          <p:val>
                                            <p:strVal val="#ppt_w"/>
                                          </p:val>
                                        </p:tav>
                                      </p:tavLst>
                                    </p:anim>
                                    <p:anim calcmode="lin" valueType="num">
                                      <p:cBhvr>
                                        <p:cTn id="302" dur="300" fill="hold"/>
                                        <p:tgtEl>
                                          <p:spTgt spid="88"/>
                                        </p:tgtEl>
                                        <p:attrNameLst>
                                          <p:attrName>ppt_h</p:attrName>
                                        </p:attrNameLst>
                                      </p:cBhvr>
                                      <p:tavLst>
                                        <p:tav tm="0">
                                          <p:val>
                                            <p:fltVal val="0"/>
                                          </p:val>
                                        </p:tav>
                                        <p:tav tm="100000">
                                          <p:val>
                                            <p:strVal val="#ppt_h"/>
                                          </p:val>
                                        </p:tav>
                                      </p:tavLst>
                                    </p:anim>
                                    <p:animEffect transition="in" filter="fade">
                                      <p:cBhvr>
                                        <p:cTn id="303" dur="300"/>
                                        <p:tgtEl>
                                          <p:spTgt spid="88"/>
                                        </p:tgtEl>
                                      </p:cBhvr>
                                    </p:animEffect>
                                  </p:childTnLst>
                                </p:cTn>
                              </p:par>
                              <p:par>
                                <p:cTn id="304" presetID="53" presetClass="entr" presetSubtype="0" fill="hold" grpId="0" nodeType="withEffect">
                                  <p:stCondLst>
                                    <p:cond delay="0"/>
                                  </p:stCondLst>
                                  <p:childTnLst>
                                    <p:set>
                                      <p:cBhvr>
                                        <p:cTn id="305" dur="1" fill="hold">
                                          <p:stCondLst>
                                            <p:cond delay="0"/>
                                          </p:stCondLst>
                                        </p:cTn>
                                        <p:tgtEl>
                                          <p:spTgt spid="91"/>
                                        </p:tgtEl>
                                        <p:attrNameLst>
                                          <p:attrName>style.visibility</p:attrName>
                                        </p:attrNameLst>
                                      </p:cBhvr>
                                      <p:to>
                                        <p:strVal val="visible"/>
                                      </p:to>
                                    </p:set>
                                    <p:anim calcmode="lin" valueType="num">
                                      <p:cBhvr>
                                        <p:cTn id="306" dur="300" fill="hold"/>
                                        <p:tgtEl>
                                          <p:spTgt spid="91"/>
                                        </p:tgtEl>
                                        <p:attrNameLst>
                                          <p:attrName>ppt_w</p:attrName>
                                        </p:attrNameLst>
                                      </p:cBhvr>
                                      <p:tavLst>
                                        <p:tav tm="0">
                                          <p:val>
                                            <p:fltVal val="0"/>
                                          </p:val>
                                        </p:tav>
                                        <p:tav tm="100000">
                                          <p:val>
                                            <p:strVal val="#ppt_w"/>
                                          </p:val>
                                        </p:tav>
                                      </p:tavLst>
                                    </p:anim>
                                    <p:anim calcmode="lin" valueType="num">
                                      <p:cBhvr>
                                        <p:cTn id="307" dur="300" fill="hold"/>
                                        <p:tgtEl>
                                          <p:spTgt spid="91"/>
                                        </p:tgtEl>
                                        <p:attrNameLst>
                                          <p:attrName>ppt_h</p:attrName>
                                        </p:attrNameLst>
                                      </p:cBhvr>
                                      <p:tavLst>
                                        <p:tav tm="0">
                                          <p:val>
                                            <p:fltVal val="0"/>
                                          </p:val>
                                        </p:tav>
                                        <p:tav tm="100000">
                                          <p:val>
                                            <p:strVal val="#ppt_h"/>
                                          </p:val>
                                        </p:tav>
                                      </p:tavLst>
                                    </p:anim>
                                    <p:animEffect transition="in" filter="fade">
                                      <p:cBhvr>
                                        <p:cTn id="308" dur="300"/>
                                        <p:tgtEl>
                                          <p:spTgt spid="91"/>
                                        </p:tgtEl>
                                      </p:cBhvr>
                                    </p:animEffect>
                                  </p:childTnLst>
                                </p:cTn>
                              </p:par>
                              <p:par>
                                <p:cTn id="309" presetID="53" presetClass="entr" presetSubtype="0" fill="hold" grpId="0" nodeType="withEffect">
                                  <p:stCondLst>
                                    <p:cond delay="0"/>
                                  </p:stCondLst>
                                  <p:childTnLst>
                                    <p:set>
                                      <p:cBhvr>
                                        <p:cTn id="310" dur="1" fill="hold">
                                          <p:stCondLst>
                                            <p:cond delay="0"/>
                                          </p:stCondLst>
                                        </p:cTn>
                                        <p:tgtEl>
                                          <p:spTgt spid="87"/>
                                        </p:tgtEl>
                                        <p:attrNameLst>
                                          <p:attrName>style.visibility</p:attrName>
                                        </p:attrNameLst>
                                      </p:cBhvr>
                                      <p:to>
                                        <p:strVal val="visible"/>
                                      </p:to>
                                    </p:set>
                                    <p:anim calcmode="lin" valueType="num">
                                      <p:cBhvr>
                                        <p:cTn id="311" dur="300" fill="hold"/>
                                        <p:tgtEl>
                                          <p:spTgt spid="87"/>
                                        </p:tgtEl>
                                        <p:attrNameLst>
                                          <p:attrName>ppt_w</p:attrName>
                                        </p:attrNameLst>
                                      </p:cBhvr>
                                      <p:tavLst>
                                        <p:tav tm="0">
                                          <p:val>
                                            <p:fltVal val="0"/>
                                          </p:val>
                                        </p:tav>
                                        <p:tav tm="100000">
                                          <p:val>
                                            <p:strVal val="#ppt_w"/>
                                          </p:val>
                                        </p:tav>
                                      </p:tavLst>
                                    </p:anim>
                                    <p:anim calcmode="lin" valueType="num">
                                      <p:cBhvr>
                                        <p:cTn id="312" dur="300" fill="hold"/>
                                        <p:tgtEl>
                                          <p:spTgt spid="87"/>
                                        </p:tgtEl>
                                        <p:attrNameLst>
                                          <p:attrName>ppt_h</p:attrName>
                                        </p:attrNameLst>
                                      </p:cBhvr>
                                      <p:tavLst>
                                        <p:tav tm="0">
                                          <p:val>
                                            <p:fltVal val="0"/>
                                          </p:val>
                                        </p:tav>
                                        <p:tav tm="100000">
                                          <p:val>
                                            <p:strVal val="#ppt_h"/>
                                          </p:val>
                                        </p:tav>
                                      </p:tavLst>
                                    </p:anim>
                                    <p:animEffect transition="in" filter="fade">
                                      <p:cBhvr>
                                        <p:cTn id="313" dur="300"/>
                                        <p:tgtEl>
                                          <p:spTgt spid="87"/>
                                        </p:tgtEl>
                                      </p:cBhvr>
                                    </p:animEffect>
                                  </p:childTnLst>
                                </p:cTn>
                              </p:par>
                              <p:par>
                                <p:cTn id="314" presetID="53" presetClass="entr" presetSubtype="0" fill="hold" grpId="0" nodeType="withEffect">
                                  <p:stCondLst>
                                    <p:cond delay="0"/>
                                  </p:stCondLst>
                                  <p:childTnLst>
                                    <p:set>
                                      <p:cBhvr>
                                        <p:cTn id="315" dur="1" fill="hold">
                                          <p:stCondLst>
                                            <p:cond delay="0"/>
                                          </p:stCondLst>
                                        </p:cTn>
                                        <p:tgtEl>
                                          <p:spTgt spid="89"/>
                                        </p:tgtEl>
                                        <p:attrNameLst>
                                          <p:attrName>style.visibility</p:attrName>
                                        </p:attrNameLst>
                                      </p:cBhvr>
                                      <p:to>
                                        <p:strVal val="visible"/>
                                      </p:to>
                                    </p:set>
                                    <p:anim calcmode="lin" valueType="num">
                                      <p:cBhvr>
                                        <p:cTn id="316" dur="300" fill="hold"/>
                                        <p:tgtEl>
                                          <p:spTgt spid="89"/>
                                        </p:tgtEl>
                                        <p:attrNameLst>
                                          <p:attrName>ppt_w</p:attrName>
                                        </p:attrNameLst>
                                      </p:cBhvr>
                                      <p:tavLst>
                                        <p:tav tm="0">
                                          <p:val>
                                            <p:fltVal val="0"/>
                                          </p:val>
                                        </p:tav>
                                        <p:tav tm="100000">
                                          <p:val>
                                            <p:strVal val="#ppt_w"/>
                                          </p:val>
                                        </p:tav>
                                      </p:tavLst>
                                    </p:anim>
                                    <p:anim calcmode="lin" valueType="num">
                                      <p:cBhvr>
                                        <p:cTn id="317" dur="300" fill="hold"/>
                                        <p:tgtEl>
                                          <p:spTgt spid="89"/>
                                        </p:tgtEl>
                                        <p:attrNameLst>
                                          <p:attrName>ppt_h</p:attrName>
                                        </p:attrNameLst>
                                      </p:cBhvr>
                                      <p:tavLst>
                                        <p:tav tm="0">
                                          <p:val>
                                            <p:fltVal val="0"/>
                                          </p:val>
                                        </p:tav>
                                        <p:tav tm="100000">
                                          <p:val>
                                            <p:strVal val="#ppt_h"/>
                                          </p:val>
                                        </p:tav>
                                      </p:tavLst>
                                    </p:anim>
                                    <p:animEffect transition="in" filter="fade">
                                      <p:cBhvr>
                                        <p:cTn id="318" dur="300"/>
                                        <p:tgtEl>
                                          <p:spTgt spid="89"/>
                                        </p:tgtEl>
                                      </p:cBhvr>
                                    </p:animEffect>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grpId="0" nodeType="clickEffect">
                                  <p:stCondLst>
                                    <p:cond delay="0"/>
                                  </p:stCondLst>
                                  <p:childTnLst>
                                    <p:set>
                                      <p:cBhvr>
                                        <p:cTn id="322" dur="1" fill="hold">
                                          <p:stCondLst>
                                            <p:cond delay="0"/>
                                          </p:stCondLst>
                                        </p:cTn>
                                        <p:tgtEl>
                                          <p:spTgt spid="76"/>
                                        </p:tgtEl>
                                        <p:attrNameLst>
                                          <p:attrName>style.visibility</p:attrName>
                                        </p:attrNameLst>
                                      </p:cBhvr>
                                      <p:to>
                                        <p:strVal val="visible"/>
                                      </p:to>
                                    </p:set>
                                    <p:animEffect transition="in" filter="fade">
                                      <p:cBhvr>
                                        <p:cTn id="323" dur="500"/>
                                        <p:tgtEl>
                                          <p:spTgt spid="76"/>
                                        </p:tgtEl>
                                      </p:cBhvr>
                                    </p:animEffect>
                                  </p:childTnLst>
                                </p:cTn>
                              </p:par>
                              <p:par>
                                <p:cTn id="324" presetID="53" presetClass="entr" presetSubtype="0" fill="hold" grpId="0" nodeType="withEffect">
                                  <p:stCondLst>
                                    <p:cond delay="0"/>
                                  </p:stCondLst>
                                  <p:childTnLst>
                                    <p:set>
                                      <p:cBhvr>
                                        <p:cTn id="325" dur="1" fill="hold">
                                          <p:stCondLst>
                                            <p:cond delay="0"/>
                                          </p:stCondLst>
                                        </p:cTn>
                                        <p:tgtEl>
                                          <p:spTgt spid="15"/>
                                        </p:tgtEl>
                                        <p:attrNameLst>
                                          <p:attrName>style.visibility</p:attrName>
                                        </p:attrNameLst>
                                      </p:cBhvr>
                                      <p:to>
                                        <p:strVal val="visible"/>
                                      </p:to>
                                    </p:set>
                                    <p:anim calcmode="lin" valueType="num">
                                      <p:cBhvr>
                                        <p:cTn id="326" dur="300" fill="hold"/>
                                        <p:tgtEl>
                                          <p:spTgt spid="15"/>
                                        </p:tgtEl>
                                        <p:attrNameLst>
                                          <p:attrName>ppt_w</p:attrName>
                                        </p:attrNameLst>
                                      </p:cBhvr>
                                      <p:tavLst>
                                        <p:tav tm="0">
                                          <p:val>
                                            <p:fltVal val="0"/>
                                          </p:val>
                                        </p:tav>
                                        <p:tav tm="100000">
                                          <p:val>
                                            <p:strVal val="#ppt_w"/>
                                          </p:val>
                                        </p:tav>
                                      </p:tavLst>
                                    </p:anim>
                                    <p:anim calcmode="lin" valueType="num">
                                      <p:cBhvr>
                                        <p:cTn id="327" dur="300" fill="hold"/>
                                        <p:tgtEl>
                                          <p:spTgt spid="15"/>
                                        </p:tgtEl>
                                        <p:attrNameLst>
                                          <p:attrName>ppt_h</p:attrName>
                                        </p:attrNameLst>
                                      </p:cBhvr>
                                      <p:tavLst>
                                        <p:tav tm="0">
                                          <p:val>
                                            <p:fltVal val="0"/>
                                          </p:val>
                                        </p:tav>
                                        <p:tav tm="100000">
                                          <p:val>
                                            <p:strVal val="#ppt_h"/>
                                          </p:val>
                                        </p:tav>
                                      </p:tavLst>
                                    </p:anim>
                                    <p:animEffect transition="in" filter="fade">
                                      <p:cBhvr>
                                        <p:cTn id="328" dur="300"/>
                                        <p:tgtEl>
                                          <p:spTgt spid="15"/>
                                        </p:tgtEl>
                                      </p:cBhvr>
                                    </p:animEffect>
                                  </p:childTnLst>
                                </p:cTn>
                              </p:par>
                              <p:par>
                                <p:cTn id="329" presetID="53" presetClass="entr" presetSubtype="0" fill="hold" grpId="0" nodeType="withEffect">
                                  <p:stCondLst>
                                    <p:cond delay="0"/>
                                  </p:stCondLst>
                                  <p:childTnLst>
                                    <p:set>
                                      <p:cBhvr>
                                        <p:cTn id="330" dur="1" fill="hold">
                                          <p:stCondLst>
                                            <p:cond delay="0"/>
                                          </p:stCondLst>
                                        </p:cTn>
                                        <p:tgtEl>
                                          <p:spTgt spid="94"/>
                                        </p:tgtEl>
                                        <p:attrNameLst>
                                          <p:attrName>style.visibility</p:attrName>
                                        </p:attrNameLst>
                                      </p:cBhvr>
                                      <p:to>
                                        <p:strVal val="visible"/>
                                      </p:to>
                                    </p:set>
                                    <p:anim calcmode="lin" valueType="num">
                                      <p:cBhvr>
                                        <p:cTn id="331" dur="300" fill="hold"/>
                                        <p:tgtEl>
                                          <p:spTgt spid="94"/>
                                        </p:tgtEl>
                                        <p:attrNameLst>
                                          <p:attrName>ppt_w</p:attrName>
                                        </p:attrNameLst>
                                      </p:cBhvr>
                                      <p:tavLst>
                                        <p:tav tm="0">
                                          <p:val>
                                            <p:fltVal val="0"/>
                                          </p:val>
                                        </p:tav>
                                        <p:tav tm="100000">
                                          <p:val>
                                            <p:strVal val="#ppt_w"/>
                                          </p:val>
                                        </p:tav>
                                      </p:tavLst>
                                    </p:anim>
                                    <p:anim calcmode="lin" valueType="num">
                                      <p:cBhvr>
                                        <p:cTn id="332" dur="300" fill="hold"/>
                                        <p:tgtEl>
                                          <p:spTgt spid="94"/>
                                        </p:tgtEl>
                                        <p:attrNameLst>
                                          <p:attrName>ppt_h</p:attrName>
                                        </p:attrNameLst>
                                      </p:cBhvr>
                                      <p:tavLst>
                                        <p:tav tm="0">
                                          <p:val>
                                            <p:fltVal val="0"/>
                                          </p:val>
                                        </p:tav>
                                        <p:tav tm="100000">
                                          <p:val>
                                            <p:strVal val="#ppt_h"/>
                                          </p:val>
                                        </p:tav>
                                      </p:tavLst>
                                    </p:anim>
                                    <p:animEffect transition="in" filter="fade">
                                      <p:cBhvr>
                                        <p:cTn id="333" dur="300"/>
                                        <p:tgtEl>
                                          <p:spTgt spid="94"/>
                                        </p:tgtEl>
                                      </p:cBhvr>
                                    </p:animEffect>
                                  </p:childTnLst>
                                </p:cTn>
                              </p:par>
                              <p:par>
                                <p:cTn id="334" presetID="53" presetClass="entr" presetSubtype="0" fill="hold" grpId="0" nodeType="withEffect">
                                  <p:stCondLst>
                                    <p:cond delay="0"/>
                                  </p:stCondLst>
                                  <p:childTnLst>
                                    <p:set>
                                      <p:cBhvr>
                                        <p:cTn id="335" dur="1" fill="hold">
                                          <p:stCondLst>
                                            <p:cond delay="0"/>
                                          </p:stCondLst>
                                        </p:cTn>
                                        <p:tgtEl>
                                          <p:spTgt spid="7"/>
                                        </p:tgtEl>
                                        <p:attrNameLst>
                                          <p:attrName>style.visibility</p:attrName>
                                        </p:attrNameLst>
                                      </p:cBhvr>
                                      <p:to>
                                        <p:strVal val="visible"/>
                                      </p:to>
                                    </p:set>
                                    <p:anim calcmode="lin" valueType="num">
                                      <p:cBhvr>
                                        <p:cTn id="336" dur="300" fill="hold"/>
                                        <p:tgtEl>
                                          <p:spTgt spid="7"/>
                                        </p:tgtEl>
                                        <p:attrNameLst>
                                          <p:attrName>ppt_w</p:attrName>
                                        </p:attrNameLst>
                                      </p:cBhvr>
                                      <p:tavLst>
                                        <p:tav tm="0">
                                          <p:val>
                                            <p:fltVal val="0"/>
                                          </p:val>
                                        </p:tav>
                                        <p:tav tm="100000">
                                          <p:val>
                                            <p:strVal val="#ppt_w"/>
                                          </p:val>
                                        </p:tav>
                                      </p:tavLst>
                                    </p:anim>
                                    <p:anim calcmode="lin" valueType="num">
                                      <p:cBhvr>
                                        <p:cTn id="337" dur="300" fill="hold"/>
                                        <p:tgtEl>
                                          <p:spTgt spid="7"/>
                                        </p:tgtEl>
                                        <p:attrNameLst>
                                          <p:attrName>ppt_h</p:attrName>
                                        </p:attrNameLst>
                                      </p:cBhvr>
                                      <p:tavLst>
                                        <p:tav tm="0">
                                          <p:val>
                                            <p:fltVal val="0"/>
                                          </p:val>
                                        </p:tav>
                                        <p:tav tm="100000">
                                          <p:val>
                                            <p:strVal val="#ppt_h"/>
                                          </p:val>
                                        </p:tav>
                                      </p:tavLst>
                                    </p:anim>
                                    <p:animEffect transition="in" filter="fade">
                                      <p:cBhvr>
                                        <p:cTn id="338" dur="300"/>
                                        <p:tgtEl>
                                          <p:spTgt spid="7"/>
                                        </p:tgtEl>
                                      </p:cBhvr>
                                    </p:animEffect>
                                  </p:childTnLst>
                                </p:cTn>
                              </p:par>
                              <p:par>
                                <p:cTn id="339" presetID="53" presetClass="entr" presetSubtype="0" fill="hold" grpId="0" nodeType="withEffect">
                                  <p:stCondLst>
                                    <p:cond delay="0"/>
                                  </p:stCondLst>
                                  <p:childTnLst>
                                    <p:set>
                                      <p:cBhvr>
                                        <p:cTn id="340" dur="1" fill="hold">
                                          <p:stCondLst>
                                            <p:cond delay="0"/>
                                          </p:stCondLst>
                                        </p:cTn>
                                        <p:tgtEl>
                                          <p:spTgt spid="95"/>
                                        </p:tgtEl>
                                        <p:attrNameLst>
                                          <p:attrName>style.visibility</p:attrName>
                                        </p:attrNameLst>
                                      </p:cBhvr>
                                      <p:to>
                                        <p:strVal val="visible"/>
                                      </p:to>
                                    </p:set>
                                    <p:anim calcmode="lin" valueType="num">
                                      <p:cBhvr>
                                        <p:cTn id="341" dur="300" fill="hold"/>
                                        <p:tgtEl>
                                          <p:spTgt spid="95"/>
                                        </p:tgtEl>
                                        <p:attrNameLst>
                                          <p:attrName>ppt_w</p:attrName>
                                        </p:attrNameLst>
                                      </p:cBhvr>
                                      <p:tavLst>
                                        <p:tav tm="0">
                                          <p:val>
                                            <p:fltVal val="0"/>
                                          </p:val>
                                        </p:tav>
                                        <p:tav tm="100000">
                                          <p:val>
                                            <p:strVal val="#ppt_w"/>
                                          </p:val>
                                        </p:tav>
                                      </p:tavLst>
                                    </p:anim>
                                    <p:anim calcmode="lin" valueType="num">
                                      <p:cBhvr>
                                        <p:cTn id="342" dur="300" fill="hold"/>
                                        <p:tgtEl>
                                          <p:spTgt spid="95"/>
                                        </p:tgtEl>
                                        <p:attrNameLst>
                                          <p:attrName>ppt_h</p:attrName>
                                        </p:attrNameLst>
                                      </p:cBhvr>
                                      <p:tavLst>
                                        <p:tav tm="0">
                                          <p:val>
                                            <p:fltVal val="0"/>
                                          </p:val>
                                        </p:tav>
                                        <p:tav tm="100000">
                                          <p:val>
                                            <p:strVal val="#ppt_h"/>
                                          </p:val>
                                        </p:tav>
                                      </p:tavLst>
                                    </p:anim>
                                    <p:animEffect transition="in" filter="fade">
                                      <p:cBhvr>
                                        <p:cTn id="343" dur="300"/>
                                        <p:tgtEl>
                                          <p:spTgt spid="95"/>
                                        </p:tgtEl>
                                      </p:cBhvr>
                                    </p:animEffect>
                                  </p:childTnLst>
                                </p:cTn>
                              </p:par>
                              <p:par>
                                <p:cTn id="344" presetID="53" presetClass="entr" presetSubtype="0" fill="hold" grpId="0" nodeType="withEffect">
                                  <p:stCondLst>
                                    <p:cond delay="0"/>
                                  </p:stCondLst>
                                  <p:childTnLst>
                                    <p:set>
                                      <p:cBhvr>
                                        <p:cTn id="345" dur="1" fill="hold">
                                          <p:stCondLst>
                                            <p:cond delay="0"/>
                                          </p:stCondLst>
                                        </p:cTn>
                                        <p:tgtEl>
                                          <p:spTgt spid="96"/>
                                        </p:tgtEl>
                                        <p:attrNameLst>
                                          <p:attrName>style.visibility</p:attrName>
                                        </p:attrNameLst>
                                      </p:cBhvr>
                                      <p:to>
                                        <p:strVal val="visible"/>
                                      </p:to>
                                    </p:set>
                                    <p:anim calcmode="lin" valueType="num">
                                      <p:cBhvr>
                                        <p:cTn id="346" dur="300" fill="hold"/>
                                        <p:tgtEl>
                                          <p:spTgt spid="96"/>
                                        </p:tgtEl>
                                        <p:attrNameLst>
                                          <p:attrName>ppt_w</p:attrName>
                                        </p:attrNameLst>
                                      </p:cBhvr>
                                      <p:tavLst>
                                        <p:tav tm="0">
                                          <p:val>
                                            <p:fltVal val="0"/>
                                          </p:val>
                                        </p:tav>
                                        <p:tav tm="100000">
                                          <p:val>
                                            <p:strVal val="#ppt_w"/>
                                          </p:val>
                                        </p:tav>
                                      </p:tavLst>
                                    </p:anim>
                                    <p:anim calcmode="lin" valueType="num">
                                      <p:cBhvr>
                                        <p:cTn id="347" dur="300" fill="hold"/>
                                        <p:tgtEl>
                                          <p:spTgt spid="96"/>
                                        </p:tgtEl>
                                        <p:attrNameLst>
                                          <p:attrName>ppt_h</p:attrName>
                                        </p:attrNameLst>
                                      </p:cBhvr>
                                      <p:tavLst>
                                        <p:tav tm="0">
                                          <p:val>
                                            <p:fltVal val="0"/>
                                          </p:val>
                                        </p:tav>
                                        <p:tav tm="100000">
                                          <p:val>
                                            <p:strVal val="#ppt_h"/>
                                          </p:val>
                                        </p:tav>
                                      </p:tavLst>
                                    </p:anim>
                                    <p:animEffect transition="in" filter="fade">
                                      <p:cBhvr>
                                        <p:cTn id="348" dur="300"/>
                                        <p:tgtEl>
                                          <p:spTgt spid="96"/>
                                        </p:tgtEl>
                                      </p:cBhvr>
                                    </p:animEffect>
                                  </p:childTnLst>
                                </p:cTn>
                              </p:par>
                              <p:par>
                                <p:cTn id="349" presetID="53" presetClass="entr" presetSubtype="0" fill="hold" grpId="0" nodeType="withEffect">
                                  <p:stCondLst>
                                    <p:cond delay="0"/>
                                  </p:stCondLst>
                                  <p:childTnLst>
                                    <p:set>
                                      <p:cBhvr>
                                        <p:cTn id="350" dur="1" fill="hold">
                                          <p:stCondLst>
                                            <p:cond delay="0"/>
                                          </p:stCondLst>
                                        </p:cTn>
                                        <p:tgtEl>
                                          <p:spTgt spid="97"/>
                                        </p:tgtEl>
                                        <p:attrNameLst>
                                          <p:attrName>style.visibility</p:attrName>
                                        </p:attrNameLst>
                                      </p:cBhvr>
                                      <p:to>
                                        <p:strVal val="visible"/>
                                      </p:to>
                                    </p:set>
                                    <p:anim calcmode="lin" valueType="num">
                                      <p:cBhvr>
                                        <p:cTn id="351" dur="300" fill="hold"/>
                                        <p:tgtEl>
                                          <p:spTgt spid="97"/>
                                        </p:tgtEl>
                                        <p:attrNameLst>
                                          <p:attrName>ppt_w</p:attrName>
                                        </p:attrNameLst>
                                      </p:cBhvr>
                                      <p:tavLst>
                                        <p:tav tm="0">
                                          <p:val>
                                            <p:fltVal val="0"/>
                                          </p:val>
                                        </p:tav>
                                        <p:tav tm="100000">
                                          <p:val>
                                            <p:strVal val="#ppt_w"/>
                                          </p:val>
                                        </p:tav>
                                      </p:tavLst>
                                    </p:anim>
                                    <p:anim calcmode="lin" valueType="num">
                                      <p:cBhvr>
                                        <p:cTn id="352" dur="300" fill="hold"/>
                                        <p:tgtEl>
                                          <p:spTgt spid="97"/>
                                        </p:tgtEl>
                                        <p:attrNameLst>
                                          <p:attrName>ppt_h</p:attrName>
                                        </p:attrNameLst>
                                      </p:cBhvr>
                                      <p:tavLst>
                                        <p:tav tm="0">
                                          <p:val>
                                            <p:fltVal val="0"/>
                                          </p:val>
                                        </p:tav>
                                        <p:tav tm="100000">
                                          <p:val>
                                            <p:strVal val="#ppt_h"/>
                                          </p:val>
                                        </p:tav>
                                      </p:tavLst>
                                    </p:anim>
                                    <p:animEffect transition="in" filter="fade">
                                      <p:cBhvr>
                                        <p:cTn id="353" dur="300"/>
                                        <p:tgtEl>
                                          <p:spTgt spid="97"/>
                                        </p:tgtEl>
                                      </p:cBhvr>
                                    </p:animEffect>
                                  </p:childTnLst>
                                </p:cTn>
                              </p:par>
                              <p:par>
                                <p:cTn id="354" presetID="53" presetClass="entr" presetSubtype="0" fill="hold" grpId="0" nodeType="withEffect">
                                  <p:stCondLst>
                                    <p:cond delay="0"/>
                                  </p:stCondLst>
                                  <p:childTnLst>
                                    <p:set>
                                      <p:cBhvr>
                                        <p:cTn id="355" dur="1" fill="hold">
                                          <p:stCondLst>
                                            <p:cond delay="0"/>
                                          </p:stCondLst>
                                        </p:cTn>
                                        <p:tgtEl>
                                          <p:spTgt spid="98"/>
                                        </p:tgtEl>
                                        <p:attrNameLst>
                                          <p:attrName>style.visibility</p:attrName>
                                        </p:attrNameLst>
                                      </p:cBhvr>
                                      <p:to>
                                        <p:strVal val="visible"/>
                                      </p:to>
                                    </p:set>
                                    <p:anim calcmode="lin" valueType="num">
                                      <p:cBhvr>
                                        <p:cTn id="356" dur="300" fill="hold"/>
                                        <p:tgtEl>
                                          <p:spTgt spid="98"/>
                                        </p:tgtEl>
                                        <p:attrNameLst>
                                          <p:attrName>ppt_w</p:attrName>
                                        </p:attrNameLst>
                                      </p:cBhvr>
                                      <p:tavLst>
                                        <p:tav tm="0">
                                          <p:val>
                                            <p:fltVal val="0"/>
                                          </p:val>
                                        </p:tav>
                                        <p:tav tm="100000">
                                          <p:val>
                                            <p:strVal val="#ppt_w"/>
                                          </p:val>
                                        </p:tav>
                                      </p:tavLst>
                                    </p:anim>
                                    <p:anim calcmode="lin" valueType="num">
                                      <p:cBhvr>
                                        <p:cTn id="357" dur="300" fill="hold"/>
                                        <p:tgtEl>
                                          <p:spTgt spid="98"/>
                                        </p:tgtEl>
                                        <p:attrNameLst>
                                          <p:attrName>ppt_h</p:attrName>
                                        </p:attrNameLst>
                                      </p:cBhvr>
                                      <p:tavLst>
                                        <p:tav tm="0">
                                          <p:val>
                                            <p:fltVal val="0"/>
                                          </p:val>
                                        </p:tav>
                                        <p:tav tm="100000">
                                          <p:val>
                                            <p:strVal val="#ppt_h"/>
                                          </p:val>
                                        </p:tav>
                                      </p:tavLst>
                                    </p:anim>
                                    <p:animEffect transition="in" filter="fade">
                                      <p:cBhvr>
                                        <p:cTn id="358" dur="300"/>
                                        <p:tgtEl>
                                          <p:spTgt spid="98"/>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8"/>
                                        </p:tgtEl>
                                        <p:attrNameLst>
                                          <p:attrName>style.visibility</p:attrName>
                                        </p:attrNameLst>
                                      </p:cBhvr>
                                      <p:to>
                                        <p:strVal val="visible"/>
                                      </p:to>
                                    </p:set>
                                    <p:animEffect transition="in" filter="fade">
                                      <p:cBhvr>
                                        <p:cTn id="361" dur="300"/>
                                        <p:tgtEl>
                                          <p:spTgt spid="8"/>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6"/>
                                        </p:tgtEl>
                                        <p:attrNameLst>
                                          <p:attrName>style.visibility</p:attrName>
                                        </p:attrNameLst>
                                      </p:cBhvr>
                                      <p:to>
                                        <p:strVal val="visible"/>
                                      </p:to>
                                    </p:set>
                                    <p:animEffect transition="in" filter="fade">
                                      <p:cBhvr>
                                        <p:cTn id="364" dur="300"/>
                                        <p:tgtEl>
                                          <p:spTgt spid="6"/>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5"/>
                                        </p:tgtEl>
                                        <p:attrNameLst>
                                          <p:attrName>style.visibility</p:attrName>
                                        </p:attrNameLst>
                                      </p:cBhvr>
                                      <p:to>
                                        <p:strVal val="visible"/>
                                      </p:to>
                                    </p:set>
                                    <p:animEffect transition="in" filter="fade">
                                      <p:cBhvr>
                                        <p:cTn id="367" dur="300"/>
                                        <p:tgtEl>
                                          <p:spTgt spid="5"/>
                                        </p:tgtEl>
                                      </p:cBhvr>
                                    </p:animEffect>
                                  </p:childTnLst>
                                </p:cTn>
                              </p:par>
                              <p:par>
                                <p:cTn id="368" presetID="23" presetClass="entr" presetSubtype="16" fill="hold" grpId="0" nodeType="withEffect">
                                  <p:stCondLst>
                                    <p:cond delay="0"/>
                                  </p:stCondLst>
                                  <p:childTnLst>
                                    <p:set>
                                      <p:cBhvr>
                                        <p:cTn id="369" dur="1" fill="hold">
                                          <p:stCondLst>
                                            <p:cond delay="0"/>
                                          </p:stCondLst>
                                        </p:cTn>
                                        <p:tgtEl>
                                          <p:spTgt spid="107"/>
                                        </p:tgtEl>
                                        <p:attrNameLst>
                                          <p:attrName>style.visibility</p:attrName>
                                        </p:attrNameLst>
                                      </p:cBhvr>
                                      <p:to>
                                        <p:strVal val="visible"/>
                                      </p:to>
                                    </p:set>
                                    <p:anim calcmode="lin" valueType="num">
                                      <p:cBhvr>
                                        <p:cTn id="370" dur="300" fill="hold"/>
                                        <p:tgtEl>
                                          <p:spTgt spid="107"/>
                                        </p:tgtEl>
                                        <p:attrNameLst>
                                          <p:attrName>ppt_w</p:attrName>
                                        </p:attrNameLst>
                                      </p:cBhvr>
                                      <p:tavLst>
                                        <p:tav tm="0">
                                          <p:val>
                                            <p:fltVal val="0"/>
                                          </p:val>
                                        </p:tav>
                                        <p:tav tm="100000">
                                          <p:val>
                                            <p:strVal val="#ppt_w"/>
                                          </p:val>
                                        </p:tav>
                                      </p:tavLst>
                                    </p:anim>
                                    <p:anim calcmode="lin" valueType="num">
                                      <p:cBhvr>
                                        <p:cTn id="371" dur="300" fill="hold"/>
                                        <p:tgtEl>
                                          <p:spTgt spid="107"/>
                                        </p:tgtEl>
                                        <p:attrNameLst>
                                          <p:attrName>ppt_h</p:attrName>
                                        </p:attrNameLst>
                                      </p:cBhvr>
                                      <p:tavLst>
                                        <p:tav tm="0">
                                          <p:val>
                                            <p:fltVal val="0"/>
                                          </p:val>
                                        </p:tav>
                                        <p:tav tm="100000">
                                          <p:val>
                                            <p:strVal val="#ppt_h"/>
                                          </p:val>
                                        </p:tav>
                                      </p:tavLst>
                                    </p:anim>
                                  </p:childTnLst>
                                </p:cTn>
                              </p:par>
                            </p:childTnLst>
                          </p:cTn>
                        </p:par>
                      </p:childTnLst>
                    </p:cTn>
                  </p:par>
                  <p:par>
                    <p:cTn id="372" fill="hold">
                      <p:stCondLst>
                        <p:cond delay="indefinite"/>
                      </p:stCondLst>
                      <p:childTnLst>
                        <p:par>
                          <p:cTn id="373" fill="hold">
                            <p:stCondLst>
                              <p:cond delay="0"/>
                            </p:stCondLst>
                            <p:childTnLst>
                              <p:par>
                                <p:cTn id="374" presetID="10" presetClass="entr" presetSubtype="0" fill="hold" grpId="0" nodeType="clickEffect">
                                  <p:stCondLst>
                                    <p:cond delay="0"/>
                                  </p:stCondLst>
                                  <p:childTnLst>
                                    <p:set>
                                      <p:cBhvr>
                                        <p:cTn id="375" dur="1" fill="hold">
                                          <p:stCondLst>
                                            <p:cond delay="0"/>
                                          </p:stCondLst>
                                        </p:cTn>
                                        <p:tgtEl>
                                          <p:spTgt spid="78"/>
                                        </p:tgtEl>
                                        <p:attrNameLst>
                                          <p:attrName>style.visibility</p:attrName>
                                        </p:attrNameLst>
                                      </p:cBhvr>
                                      <p:to>
                                        <p:strVal val="visible"/>
                                      </p:to>
                                    </p:set>
                                    <p:animEffect transition="in" filter="fade">
                                      <p:cBhvr>
                                        <p:cTn id="376" dur="500"/>
                                        <p:tgtEl>
                                          <p:spTgt spid="78"/>
                                        </p:tgtEl>
                                      </p:cBhvr>
                                    </p:animEffect>
                                  </p:childTnLst>
                                </p:cTn>
                              </p:par>
                              <p:par>
                                <p:cTn id="377" presetID="53" presetClass="entr" presetSubtype="0" fill="hold" grpId="0" nodeType="withEffect">
                                  <p:stCondLst>
                                    <p:cond delay="0"/>
                                  </p:stCondLst>
                                  <p:childTnLst>
                                    <p:set>
                                      <p:cBhvr>
                                        <p:cTn id="378" dur="1" fill="hold">
                                          <p:stCondLst>
                                            <p:cond delay="0"/>
                                          </p:stCondLst>
                                        </p:cTn>
                                        <p:tgtEl>
                                          <p:spTgt spid="14"/>
                                        </p:tgtEl>
                                        <p:attrNameLst>
                                          <p:attrName>style.visibility</p:attrName>
                                        </p:attrNameLst>
                                      </p:cBhvr>
                                      <p:to>
                                        <p:strVal val="visible"/>
                                      </p:to>
                                    </p:set>
                                    <p:anim calcmode="lin" valueType="num">
                                      <p:cBhvr>
                                        <p:cTn id="379" dur="300" fill="hold"/>
                                        <p:tgtEl>
                                          <p:spTgt spid="14"/>
                                        </p:tgtEl>
                                        <p:attrNameLst>
                                          <p:attrName>ppt_w</p:attrName>
                                        </p:attrNameLst>
                                      </p:cBhvr>
                                      <p:tavLst>
                                        <p:tav tm="0">
                                          <p:val>
                                            <p:fltVal val="0"/>
                                          </p:val>
                                        </p:tav>
                                        <p:tav tm="100000">
                                          <p:val>
                                            <p:strVal val="#ppt_w"/>
                                          </p:val>
                                        </p:tav>
                                      </p:tavLst>
                                    </p:anim>
                                    <p:anim calcmode="lin" valueType="num">
                                      <p:cBhvr>
                                        <p:cTn id="380" dur="300" fill="hold"/>
                                        <p:tgtEl>
                                          <p:spTgt spid="14"/>
                                        </p:tgtEl>
                                        <p:attrNameLst>
                                          <p:attrName>ppt_h</p:attrName>
                                        </p:attrNameLst>
                                      </p:cBhvr>
                                      <p:tavLst>
                                        <p:tav tm="0">
                                          <p:val>
                                            <p:fltVal val="0"/>
                                          </p:val>
                                        </p:tav>
                                        <p:tav tm="100000">
                                          <p:val>
                                            <p:strVal val="#ppt_h"/>
                                          </p:val>
                                        </p:tav>
                                      </p:tavLst>
                                    </p:anim>
                                    <p:animEffect transition="in" filter="fade">
                                      <p:cBhvr>
                                        <p:cTn id="381" dur="300"/>
                                        <p:tgtEl>
                                          <p:spTgt spid="14"/>
                                        </p:tgtEl>
                                      </p:cBhvr>
                                    </p:animEffect>
                                  </p:childTnLst>
                                </p:cTn>
                              </p:par>
                              <p:par>
                                <p:cTn id="382" presetID="53" presetClass="entr" presetSubtype="0" fill="hold" grpId="0" nodeType="withEffect">
                                  <p:stCondLst>
                                    <p:cond delay="0"/>
                                  </p:stCondLst>
                                  <p:childTnLst>
                                    <p:set>
                                      <p:cBhvr>
                                        <p:cTn id="383" dur="1" fill="hold">
                                          <p:stCondLst>
                                            <p:cond delay="0"/>
                                          </p:stCondLst>
                                        </p:cTn>
                                        <p:tgtEl>
                                          <p:spTgt spid="100"/>
                                        </p:tgtEl>
                                        <p:attrNameLst>
                                          <p:attrName>style.visibility</p:attrName>
                                        </p:attrNameLst>
                                      </p:cBhvr>
                                      <p:to>
                                        <p:strVal val="visible"/>
                                      </p:to>
                                    </p:set>
                                    <p:anim calcmode="lin" valueType="num">
                                      <p:cBhvr>
                                        <p:cTn id="384" dur="300" fill="hold"/>
                                        <p:tgtEl>
                                          <p:spTgt spid="100"/>
                                        </p:tgtEl>
                                        <p:attrNameLst>
                                          <p:attrName>ppt_w</p:attrName>
                                        </p:attrNameLst>
                                      </p:cBhvr>
                                      <p:tavLst>
                                        <p:tav tm="0">
                                          <p:val>
                                            <p:fltVal val="0"/>
                                          </p:val>
                                        </p:tav>
                                        <p:tav tm="100000">
                                          <p:val>
                                            <p:strVal val="#ppt_w"/>
                                          </p:val>
                                        </p:tav>
                                      </p:tavLst>
                                    </p:anim>
                                    <p:anim calcmode="lin" valueType="num">
                                      <p:cBhvr>
                                        <p:cTn id="385" dur="300" fill="hold"/>
                                        <p:tgtEl>
                                          <p:spTgt spid="100"/>
                                        </p:tgtEl>
                                        <p:attrNameLst>
                                          <p:attrName>ppt_h</p:attrName>
                                        </p:attrNameLst>
                                      </p:cBhvr>
                                      <p:tavLst>
                                        <p:tav tm="0">
                                          <p:val>
                                            <p:fltVal val="0"/>
                                          </p:val>
                                        </p:tav>
                                        <p:tav tm="100000">
                                          <p:val>
                                            <p:strVal val="#ppt_h"/>
                                          </p:val>
                                        </p:tav>
                                      </p:tavLst>
                                    </p:anim>
                                    <p:animEffect transition="in" filter="fade">
                                      <p:cBhvr>
                                        <p:cTn id="386" dur="300"/>
                                        <p:tgtEl>
                                          <p:spTgt spid="100"/>
                                        </p:tgtEl>
                                      </p:cBhvr>
                                    </p:animEffect>
                                  </p:childTnLst>
                                </p:cTn>
                              </p:par>
                              <p:par>
                                <p:cTn id="387" presetID="53" presetClass="entr" presetSubtype="0" fill="hold" grpId="0" nodeType="withEffect">
                                  <p:stCondLst>
                                    <p:cond delay="0"/>
                                  </p:stCondLst>
                                  <p:childTnLst>
                                    <p:set>
                                      <p:cBhvr>
                                        <p:cTn id="388" dur="1" fill="hold">
                                          <p:stCondLst>
                                            <p:cond delay="0"/>
                                          </p:stCondLst>
                                        </p:cTn>
                                        <p:tgtEl>
                                          <p:spTgt spid="101"/>
                                        </p:tgtEl>
                                        <p:attrNameLst>
                                          <p:attrName>style.visibility</p:attrName>
                                        </p:attrNameLst>
                                      </p:cBhvr>
                                      <p:to>
                                        <p:strVal val="visible"/>
                                      </p:to>
                                    </p:set>
                                    <p:anim calcmode="lin" valueType="num">
                                      <p:cBhvr>
                                        <p:cTn id="389" dur="300" fill="hold"/>
                                        <p:tgtEl>
                                          <p:spTgt spid="101"/>
                                        </p:tgtEl>
                                        <p:attrNameLst>
                                          <p:attrName>ppt_w</p:attrName>
                                        </p:attrNameLst>
                                      </p:cBhvr>
                                      <p:tavLst>
                                        <p:tav tm="0">
                                          <p:val>
                                            <p:fltVal val="0"/>
                                          </p:val>
                                        </p:tav>
                                        <p:tav tm="100000">
                                          <p:val>
                                            <p:strVal val="#ppt_w"/>
                                          </p:val>
                                        </p:tav>
                                      </p:tavLst>
                                    </p:anim>
                                    <p:anim calcmode="lin" valueType="num">
                                      <p:cBhvr>
                                        <p:cTn id="390" dur="300" fill="hold"/>
                                        <p:tgtEl>
                                          <p:spTgt spid="101"/>
                                        </p:tgtEl>
                                        <p:attrNameLst>
                                          <p:attrName>ppt_h</p:attrName>
                                        </p:attrNameLst>
                                      </p:cBhvr>
                                      <p:tavLst>
                                        <p:tav tm="0">
                                          <p:val>
                                            <p:fltVal val="0"/>
                                          </p:val>
                                        </p:tav>
                                        <p:tav tm="100000">
                                          <p:val>
                                            <p:strVal val="#ppt_h"/>
                                          </p:val>
                                        </p:tav>
                                      </p:tavLst>
                                    </p:anim>
                                    <p:animEffect transition="in" filter="fade">
                                      <p:cBhvr>
                                        <p:cTn id="391" dur="300"/>
                                        <p:tgtEl>
                                          <p:spTgt spid="101"/>
                                        </p:tgtEl>
                                      </p:cBhvr>
                                    </p:animEffect>
                                  </p:childTnLst>
                                </p:cTn>
                              </p:par>
                              <p:par>
                                <p:cTn id="392" presetID="53" presetClass="entr" presetSubtype="0" fill="hold" grpId="0" nodeType="withEffect">
                                  <p:stCondLst>
                                    <p:cond delay="0"/>
                                  </p:stCondLst>
                                  <p:childTnLst>
                                    <p:set>
                                      <p:cBhvr>
                                        <p:cTn id="393" dur="1" fill="hold">
                                          <p:stCondLst>
                                            <p:cond delay="0"/>
                                          </p:stCondLst>
                                        </p:cTn>
                                        <p:tgtEl>
                                          <p:spTgt spid="102"/>
                                        </p:tgtEl>
                                        <p:attrNameLst>
                                          <p:attrName>style.visibility</p:attrName>
                                        </p:attrNameLst>
                                      </p:cBhvr>
                                      <p:to>
                                        <p:strVal val="visible"/>
                                      </p:to>
                                    </p:set>
                                    <p:anim calcmode="lin" valueType="num">
                                      <p:cBhvr>
                                        <p:cTn id="394" dur="300" fill="hold"/>
                                        <p:tgtEl>
                                          <p:spTgt spid="102"/>
                                        </p:tgtEl>
                                        <p:attrNameLst>
                                          <p:attrName>ppt_w</p:attrName>
                                        </p:attrNameLst>
                                      </p:cBhvr>
                                      <p:tavLst>
                                        <p:tav tm="0">
                                          <p:val>
                                            <p:fltVal val="0"/>
                                          </p:val>
                                        </p:tav>
                                        <p:tav tm="100000">
                                          <p:val>
                                            <p:strVal val="#ppt_w"/>
                                          </p:val>
                                        </p:tav>
                                      </p:tavLst>
                                    </p:anim>
                                    <p:anim calcmode="lin" valueType="num">
                                      <p:cBhvr>
                                        <p:cTn id="395" dur="300" fill="hold"/>
                                        <p:tgtEl>
                                          <p:spTgt spid="102"/>
                                        </p:tgtEl>
                                        <p:attrNameLst>
                                          <p:attrName>ppt_h</p:attrName>
                                        </p:attrNameLst>
                                      </p:cBhvr>
                                      <p:tavLst>
                                        <p:tav tm="0">
                                          <p:val>
                                            <p:fltVal val="0"/>
                                          </p:val>
                                        </p:tav>
                                        <p:tav tm="100000">
                                          <p:val>
                                            <p:strVal val="#ppt_h"/>
                                          </p:val>
                                        </p:tav>
                                      </p:tavLst>
                                    </p:anim>
                                    <p:animEffect transition="in" filter="fade">
                                      <p:cBhvr>
                                        <p:cTn id="396" dur="300"/>
                                        <p:tgtEl>
                                          <p:spTgt spid="102"/>
                                        </p:tgtEl>
                                      </p:cBhvr>
                                    </p:animEffect>
                                  </p:childTnLst>
                                </p:cTn>
                              </p:par>
                              <p:par>
                                <p:cTn id="397" presetID="53" presetClass="entr" presetSubtype="0" fill="hold" grpId="0" nodeType="withEffect">
                                  <p:stCondLst>
                                    <p:cond delay="0"/>
                                  </p:stCondLst>
                                  <p:childTnLst>
                                    <p:set>
                                      <p:cBhvr>
                                        <p:cTn id="398" dur="1" fill="hold">
                                          <p:stCondLst>
                                            <p:cond delay="0"/>
                                          </p:stCondLst>
                                        </p:cTn>
                                        <p:tgtEl>
                                          <p:spTgt spid="103"/>
                                        </p:tgtEl>
                                        <p:attrNameLst>
                                          <p:attrName>style.visibility</p:attrName>
                                        </p:attrNameLst>
                                      </p:cBhvr>
                                      <p:to>
                                        <p:strVal val="visible"/>
                                      </p:to>
                                    </p:set>
                                    <p:anim calcmode="lin" valueType="num">
                                      <p:cBhvr>
                                        <p:cTn id="399" dur="300" fill="hold"/>
                                        <p:tgtEl>
                                          <p:spTgt spid="103"/>
                                        </p:tgtEl>
                                        <p:attrNameLst>
                                          <p:attrName>ppt_w</p:attrName>
                                        </p:attrNameLst>
                                      </p:cBhvr>
                                      <p:tavLst>
                                        <p:tav tm="0">
                                          <p:val>
                                            <p:fltVal val="0"/>
                                          </p:val>
                                        </p:tav>
                                        <p:tav tm="100000">
                                          <p:val>
                                            <p:strVal val="#ppt_w"/>
                                          </p:val>
                                        </p:tav>
                                      </p:tavLst>
                                    </p:anim>
                                    <p:anim calcmode="lin" valueType="num">
                                      <p:cBhvr>
                                        <p:cTn id="400" dur="300" fill="hold"/>
                                        <p:tgtEl>
                                          <p:spTgt spid="103"/>
                                        </p:tgtEl>
                                        <p:attrNameLst>
                                          <p:attrName>ppt_h</p:attrName>
                                        </p:attrNameLst>
                                      </p:cBhvr>
                                      <p:tavLst>
                                        <p:tav tm="0">
                                          <p:val>
                                            <p:fltVal val="0"/>
                                          </p:val>
                                        </p:tav>
                                        <p:tav tm="100000">
                                          <p:val>
                                            <p:strVal val="#ppt_h"/>
                                          </p:val>
                                        </p:tav>
                                      </p:tavLst>
                                    </p:anim>
                                    <p:animEffect transition="in" filter="fade">
                                      <p:cBhvr>
                                        <p:cTn id="401" dur="300"/>
                                        <p:tgtEl>
                                          <p:spTgt spid="103"/>
                                        </p:tgtEl>
                                      </p:cBhvr>
                                    </p:animEffect>
                                  </p:childTnLst>
                                </p:cTn>
                              </p:par>
                              <p:par>
                                <p:cTn id="402" presetID="53" presetClass="entr" presetSubtype="0" fill="hold" grpId="0" nodeType="withEffect">
                                  <p:stCondLst>
                                    <p:cond delay="0"/>
                                  </p:stCondLst>
                                  <p:childTnLst>
                                    <p:set>
                                      <p:cBhvr>
                                        <p:cTn id="403" dur="1" fill="hold">
                                          <p:stCondLst>
                                            <p:cond delay="0"/>
                                          </p:stCondLst>
                                        </p:cTn>
                                        <p:tgtEl>
                                          <p:spTgt spid="104"/>
                                        </p:tgtEl>
                                        <p:attrNameLst>
                                          <p:attrName>style.visibility</p:attrName>
                                        </p:attrNameLst>
                                      </p:cBhvr>
                                      <p:to>
                                        <p:strVal val="visible"/>
                                      </p:to>
                                    </p:set>
                                    <p:anim calcmode="lin" valueType="num">
                                      <p:cBhvr>
                                        <p:cTn id="404" dur="300" fill="hold"/>
                                        <p:tgtEl>
                                          <p:spTgt spid="104"/>
                                        </p:tgtEl>
                                        <p:attrNameLst>
                                          <p:attrName>ppt_w</p:attrName>
                                        </p:attrNameLst>
                                      </p:cBhvr>
                                      <p:tavLst>
                                        <p:tav tm="0">
                                          <p:val>
                                            <p:fltVal val="0"/>
                                          </p:val>
                                        </p:tav>
                                        <p:tav tm="100000">
                                          <p:val>
                                            <p:strVal val="#ppt_w"/>
                                          </p:val>
                                        </p:tav>
                                      </p:tavLst>
                                    </p:anim>
                                    <p:anim calcmode="lin" valueType="num">
                                      <p:cBhvr>
                                        <p:cTn id="405" dur="300" fill="hold"/>
                                        <p:tgtEl>
                                          <p:spTgt spid="104"/>
                                        </p:tgtEl>
                                        <p:attrNameLst>
                                          <p:attrName>ppt_h</p:attrName>
                                        </p:attrNameLst>
                                      </p:cBhvr>
                                      <p:tavLst>
                                        <p:tav tm="0">
                                          <p:val>
                                            <p:fltVal val="0"/>
                                          </p:val>
                                        </p:tav>
                                        <p:tav tm="100000">
                                          <p:val>
                                            <p:strVal val="#ppt_h"/>
                                          </p:val>
                                        </p:tav>
                                      </p:tavLst>
                                    </p:anim>
                                    <p:animEffect transition="in" filter="fade">
                                      <p:cBhvr>
                                        <p:cTn id="406" dur="300"/>
                                        <p:tgtEl>
                                          <p:spTgt spid="104"/>
                                        </p:tgtEl>
                                      </p:cBhvr>
                                    </p:animEffect>
                                  </p:childTnLst>
                                </p:cTn>
                              </p:par>
                              <p:par>
                                <p:cTn id="407" presetID="53" presetClass="entr" presetSubtype="0" fill="hold" grpId="0" nodeType="withEffect">
                                  <p:stCondLst>
                                    <p:cond delay="0"/>
                                  </p:stCondLst>
                                  <p:childTnLst>
                                    <p:set>
                                      <p:cBhvr>
                                        <p:cTn id="408" dur="1" fill="hold">
                                          <p:stCondLst>
                                            <p:cond delay="0"/>
                                          </p:stCondLst>
                                        </p:cTn>
                                        <p:tgtEl>
                                          <p:spTgt spid="105"/>
                                        </p:tgtEl>
                                        <p:attrNameLst>
                                          <p:attrName>style.visibility</p:attrName>
                                        </p:attrNameLst>
                                      </p:cBhvr>
                                      <p:to>
                                        <p:strVal val="visible"/>
                                      </p:to>
                                    </p:set>
                                    <p:anim calcmode="lin" valueType="num">
                                      <p:cBhvr>
                                        <p:cTn id="409" dur="300" fill="hold"/>
                                        <p:tgtEl>
                                          <p:spTgt spid="105"/>
                                        </p:tgtEl>
                                        <p:attrNameLst>
                                          <p:attrName>ppt_w</p:attrName>
                                        </p:attrNameLst>
                                      </p:cBhvr>
                                      <p:tavLst>
                                        <p:tav tm="0">
                                          <p:val>
                                            <p:fltVal val="0"/>
                                          </p:val>
                                        </p:tav>
                                        <p:tav tm="100000">
                                          <p:val>
                                            <p:strVal val="#ppt_w"/>
                                          </p:val>
                                        </p:tav>
                                      </p:tavLst>
                                    </p:anim>
                                    <p:anim calcmode="lin" valueType="num">
                                      <p:cBhvr>
                                        <p:cTn id="410" dur="300" fill="hold"/>
                                        <p:tgtEl>
                                          <p:spTgt spid="105"/>
                                        </p:tgtEl>
                                        <p:attrNameLst>
                                          <p:attrName>ppt_h</p:attrName>
                                        </p:attrNameLst>
                                      </p:cBhvr>
                                      <p:tavLst>
                                        <p:tav tm="0">
                                          <p:val>
                                            <p:fltVal val="0"/>
                                          </p:val>
                                        </p:tav>
                                        <p:tav tm="100000">
                                          <p:val>
                                            <p:strVal val="#ppt_h"/>
                                          </p:val>
                                        </p:tav>
                                      </p:tavLst>
                                    </p:anim>
                                    <p:animEffect transition="in" filter="fade">
                                      <p:cBhvr>
                                        <p:cTn id="411" dur="300"/>
                                        <p:tgtEl>
                                          <p:spTgt spid="105"/>
                                        </p:tgtEl>
                                      </p:cBhvr>
                                    </p:animEffect>
                                  </p:childTnLst>
                                </p:cTn>
                              </p:par>
                              <p:par>
                                <p:cTn id="412" presetID="10" presetClass="entr" presetSubtype="0" fill="hold" grpId="0" nodeType="withEffect">
                                  <p:stCondLst>
                                    <p:cond delay="0"/>
                                  </p:stCondLst>
                                  <p:childTnLst>
                                    <p:set>
                                      <p:cBhvr>
                                        <p:cTn id="413" dur="1" fill="hold">
                                          <p:stCondLst>
                                            <p:cond delay="0"/>
                                          </p:stCondLst>
                                        </p:cTn>
                                        <p:tgtEl>
                                          <p:spTgt spid="3"/>
                                        </p:tgtEl>
                                        <p:attrNameLst>
                                          <p:attrName>style.visibility</p:attrName>
                                        </p:attrNameLst>
                                      </p:cBhvr>
                                      <p:to>
                                        <p:strVal val="visible"/>
                                      </p:to>
                                    </p:set>
                                    <p:animEffect transition="in" filter="fade">
                                      <p:cBhvr>
                                        <p:cTn id="414" dur="300"/>
                                        <p:tgtEl>
                                          <p:spTgt spid="3"/>
                                        </p:tgtEl>
                                      </p:cBhvr>
                                    </p:animEffect>
                                  </p:childTnLst>
                                </p:cTn>
                              </p:par>
                              <p:par>
                                <p:cTn id="415" presetID="10" presetClass="entr" presetSubtype="0" fill="hold" grpId="0" nodeType="withEffect">
                                  <p:stCondLst>
                                    <p:cond delay="0"/>
                                  </p:stCondLst>
                                  <p:childTnLst>
                                    <p:set>
                                      <p:cBhvr>
                                        <p:cTn id="416" dur="1" fill="hold">
                                          <p:stCondLst>
                                            <p:cond delay="0"/>
                                          </p:stCondLst>
                                        </p:cTn>
                                        <p:tgtEl>
                                          <p:spTgt spid="4"/>
                                        </p:tgtEl>
                                        <p:attrNameLst>
                                          <p:attrName>style.visibility</p:attrName>
                                        </p:attrNameLst>
                                      </p:cBhvr>
                                      <p:to>
                                        <p:strVal val="visible"/>
                                      </p:to>
                                    </p:set>
                                    <p:animEffect transition="in" filter="fade">
                                      <p:cBhvr>
                                        <p:cTn id="417" dur="300"/>
                                        <p:tgtEl>
                                          <p:spTgt spid="4"/>
                                        </p:tgtEl>
                                      </p:cBhvr>
                                    </p:animEffect>
                                  </p:childTnLst>
                                </p:cTn>
                              </p:par>
                              <p:par>
                                <p:cTn id="418" presetID="10" presetClass="entr" presetSubtype="0" fill="hold" grpId="0" nodeType="withEffect">
                                  <p:stCondLst>
                                    <p:cond delay="0"/>
                                  </p:stCondLst>
                                  <p:childTnLst>
                                    <p:set>
                                      <p:cBhvr>
                                        <p:cTn id="419" dur="1" fill="hold">
                                          <p:stCondLst>
                                            <p:cond delay="0"/>
                                          </p:stCondLst>
                                        </p:cTn>
                                        <p:tgtEl>
                                          <p:spTgt spid="2"/>
                                        </p:tgtEl>
                                        <p:attrNameLst>
                                          <p:attrName>style.visibility</p:attrName>
                                        </p:attrNameLst>
                                      </p:cBhvr>
                                      <p:to>
                                        <p:strVal val="visible"/>
                                      </p:to>
                                    </p:set>
                                    <p:animEffect transition="in" filter="fade">
                                      <p:cBhvr>
                                        <p:cTn id="420" dur="300"/>
                                        <p:tgtEl>
                                          <p:spTgt spid="2"/>
                                        </p:tgtEl>
                                      </p:cBhvr>
                                    </p:animEffect>
                                  </p:childTnLst>
                                </p:cTn>
                              </p:par>
                              <p:par>
                                <p:cTn id="421" presetID="23" presetClass="entr" presetSubtype="16" fill="hold" grpId="0" nodeType="withEffect">
                                  <p:stCondLst>
                                    <p:cond delay="0"/>
                                  </p:stCondLst>
                                  <p:childTnLst>
                                    <p:set>
                                      <p:cBhvr>
                                        <p:cTn id="422" dur="1" fill="hold">
                                          <p:stCondLst>
                                            <p:cond delay="0"/>
                                          </p:stCondLst>
                                        </p:cTn>
                                        <p:tgtEl>
                                          <p:spTgt spid="108"/>
                                        </p:tgtEl>
                                        <p:attrNameLst>
                                          <p:attrName>style.visibility</p:attrName>
                                        </p:attrNameLst>
                                      </p:cBhvr>
                                      <p:to>
                                        <p:strVal val="visible"/>
                                      </p:to>
                                    </p:set>
                                    <p:anim calcmode="lin" valueType="num">
                                      <p:cBhvr>
                                        <p:cTn id="423" dur="300" fill="hold"/>
                                        <p:tgtEl>
                                          <p:spTgt spid="108"/>
                                        </p:tgtEl>
                                        <p:attrNameLst>
                                          <p:attrName>ppt_w</p:attrName>
                                        </p:attrNameLst>
                                      </p:cBhvr>
                                      <p:tavLst>
                                        <p:tav tm="0">
                                          <p:val>
                                            <p:fltVal val="0"/>
                                          </p:val>
                                        </p:tav>
                                        <p:tav tm="100000">
                                          <p:val>
                                            <p:strVal val="#ppt_w"/>
                                          </p:val>
                                        </p:tav>
                                      </p:tavLst>
                                    </p:anim>
                                    <p:anim calcmode="lin" valueType="num">
                                      <p:cBhvr>
                                        <p:cTn id="424" dur="300" fill="hold"/>
                                        <p:tgtEl>
                                          <p:spTgt spid="108"/>
                                        </p:tgtEl>
                                        <p:attrNameLst>
                                          <p:attrName>ppt_h</p:attrName>
                                        </p:attrNameLst>
                                      </p:cBhvr>
                                      <p:tavLst>
                                        <p:tav tm="0">
                                          <p:val>
                                            <p:fltVal val="0"/>
                                          </p:val>
                                        </p:tav>
                                        <p:tav tm="100000">
                                          <p:val>
                                            <p:strVal val="#ppt_h"/>
                                          </p:val>
                                        </p:tav>
                                      </p:tavLst>
                                    </p:anim>
                                  </p:childTnLst>
                                </p:cTn>
                              </p:par>
                            </p:childTnLst>
                          </p:cTn>
                        </p:par>
                      </p:childTnLst>
                    </p:cTn>
                  </p:par>
                  <p:par>
                    <p:cTn id="425" fill="hold">
                      <p:stCondLst>
                        <p:cond delay="indefinite"/>
                      </p:stCondLst>
                      <p:childTnLst>
                        <p:par>
                          <p:cTn id="426" fill="hold">
                            <p:stCondLst>
                              <p:cond delay="0"/>
                            </p:stCondLst>
                            <p:childTnLst>
                              <p:par>
                                <p:cTn id="427" presetID="31" presetClass="exit" presetSubtype="0" fill="hold" grpId="1" nodeType="clickEffect">
                                  <p:stCondLst>
                                    <p:cond delay="0"/>
                                  </p:stCondLst>
                                  <p:childTnLst>
                                    <p:anim calcmode="lin" valueType="num">
                                      <p:cBhvr>
                                        <p:cTn id="428" dur="1000"/>
                                        <p:tgtEl>
                                          <p:spTgt spid="74"/>
                                        </p:tgtEl>
                                        <p:attrNameLst>
                                          <p:attrName>ppt_w</p:attrName>
                                        </p:attrNameLst>
                                      </p:cBhvr>
                                      <p:tavLst>
                                        <p:tav tm="0">
                                          <p:val>
                                            <p:strVal val="ppt_w"/>
                                          </p:val>
                                        </p:tav>
                                        <p:tav tm="100000">
                                          <p:val>
                                            <p:fltVal val="0"/>
                                          </p:val>
                                        </p:tav>
                                      </p:tavLst>
                                    </p:anim>
                                    <p:anim calcmode="lin" valueType="num">
                                      <p:cBhvr>
                                        <p:cTn id="429" dur="1000"/>
                                        <p:tgtEl>
                                          <p:spTgt spid="74"/>
                                        </p:tgtEl>
                                        <p:attrNameLst>
                                          <p:attrName>ppt_h</p:attrName>
                                        </p:attrNameLst>
                                      </p:cBhvr>
                                      <p:tavLst>
                                        <p:tav tm="0">
                                          <p:val>
                                            <p:strVal val="ppt_h"/>
                                          </p:val>
                                        </p:tav>
                                        <p:tav tm="100000">
                                          <p:val>
                                            <p:fltVal val="0"/>
                                          </p:val>
                                        </p:tav>
                                      </p:tavLst>
                                    </p:anim>
                                    <p:anim calcmode="lin" valueType="num">
                                      <p:cBhvr>
                                        <p:cTn id="430" dur="1000"/>
                                        <p:tgtEl>
                                          <p:spTgt spid="74"/>
                                        </p:tgtEl>
                                        <p:attrNameLst>
                                          <p:attrName>style.rotation</p:attrName>
                                        </p:attrNameLst>
                                      </p:cBhvr>
                                      <p:tavLst>
                                        <p:tav tm="0">
                                          <p:val>
                                            <p:fltVal val="0"/>
                                          </p:val>
                                        </p:tav>
                                        <p:tav tm="100000">
                                          <p:val>
                                            <p:fltVal val="90"/>
                                          </p:val>
                                        </p:tav>
                                      </p:tavLst>
                                    </p:anim>
                                    <p:animEffect transition="out" filter="fade">
                                      <p:cBhvr>
                                        <p:cTn id="431" dur="1000"/>
                                        <p:tgtEl>
                                          <p:spTgt spid="74"/>
                                        </p:tgtEl>
                                      </p:cBhvr>
                                    </p:animEffect>
                                    <p:set>
                                      <p:cBhvr>
                                        <p:cTn id="432" dur="1" fill="hold">
                                          <p:stCondLst>
                                            <p:cond delay="999"/>
                                          </p:stCondLst>
                                        </p:cTn>
                                        <p:tgtEl>
                                          <p:spTgt spid="74"/>
                                        </p:tgtEl>
                                        <p:attrNameLst>
                                          <p:attrName>style.visibility</p:attrName>
                                        </p:attrNameLst>
                                      </p:cBhvr>
                                      <p:to>
                                        <p:strVal val="hidden"/>
                                      </p:to>
                                    </p:set>
                                  </p:childTnLst>
                                </p:cTn>
                              </p:par>
                              <p:par>
                                <p:cTn id="433" presetID="31" presetClass="exit" presetSubtype="0" fill="hold" grpId="1" nodeType="withEffect">
                                  <p:stCondLst>
                                    <p:cond delay="0"/>
                                  </p:stCondLst>
                                  <p:childTnLst>
                                    <p:anim calcmode="lin" valueType="num">
                                      <p:cBhvr>
                                        <p:cTn id="434" dur="1000"/>
                                        <p:tgtEl>
                                          <p:spTgt spid="83"/>
                                        </p:tgtEl>
                                        <p:attrNameLst>
                                          <p:attrName>ppt_w</p:attrName>
                                        </p:attrNameLst>
                                      </p:cBhvr>
                                      <p:tavLst>
                                        <p:tav tm="0">
                                          <p:val>
                                            <p:strVal val="ppt_w"/>
                                          </p:val>
                                        </p:tav>
                                        <p:tav tm="100000">
                                          <p:val>
                                            <p:fltVal val="0"/>
                                          </p:val>
                                        </p:tav>
                                      </p:tavLst>
                                    </p:anim>
                                    <p:anim calcmode="lin" valueType="num">
                                      <p:cBhvr>
                                        <p:cTn id="435" dur="1000"/>
                                        <p:tgtEl>
                                          <p:spTgt spid="83"/>
                                        </p:tgtEl>
                                        <p:attrNameLst>
                                          <p:attrName>ppt_h</p:attrName>
                                        </p:attrNameLst>
                                      </p:cBhvr>
                                      <p:tavLst>
                                        <p:tav tm="0">
                                          <p:val>
                                            <p:strVal val="ppt_h"/>
                                          </p:val>
                                        </p:tav>
                                        <p:tav tm="100000">
                                          <p:val>
                                            <p:fltVal val="0"/>
                                          </p:val>
                                        </p:tav>
                                      </p:tavLst>
                                    </p:anim>
                                    <p:anim calcmode="lin" valueType="num">
                                      <p:cBhvr>
                                        <p:cTn id="436" dur="1000"/>
                                        <p:tgtEl>
                                          <p:spTgt spid="83"/>
                                        </p:tgtEl>
                                        <p:attrNameLst>
                                          <p:attrName>style.rotation</p:attrName>
                                        </p:attrNameLst>
                                      </p:cBhvr>
                                      <p:tavLst>
                                        <p:tav tm="0">
                                          <p:val>
                                            <p:fltVal val="0"/>
                                          </p:val>
                                        </p:tav>
                                        <p:tav tm="100000">
                                          <p:val>
                                            <p:fltVal val="90"/>
                                          </p:val>
                                        </p:tav>
                                      </p:tavLst>
                                    </p:anim>
                                    <p:animEffect transition="out" filter="fade">
                                      <p:cBhvr>
                                        <p:cTn id="437" dur="1000"/>
                                        <p:tgtEl>
                                          <p:spTgt spid="83"/>
                                        </p:tgtEl>
                                      </p:cBhvr>
                                    </p:animEffect>
                                    <p:set>
                                      <p:cBhvr>
                                        <p:cTn id="438" dur="1" fill="hold">
                                          <p:stCondLst>
                                            <p:cond delay="999"/>
                                          </p:stCondLst>
                                        </p:cTn>
                                        <p:tgtEl>
                                          <p:spTgt spid="83"/>
                                        </p:tgtEl>
                                        <p:attrNameLst>
                                          <p:attrName>style.visibility</p:attrName>
                                        </p:attrNameLst>
                                      </p:cBhvr>
                                      <p:to>
                                        <p:strVal val="hidden"/>
                                      </p:to>
                                    </p:set>
                                  </p:childTnLst>
                                </p:cTn>
                              </p:par>
                              <p:par>
                                <p:cTn id="439" presetID="31" presetClass="exit" presetSubtype="0" fill="hold" grpId="1" nodeType="withEffect">
                                  <p:stCondLst>
                                    <p:cond delay="0"/>
                                  </p:stCondLst>
                                  <p:childTnLst>
                                    <p:anim calcmode="lin" valueType="num">
                                      <p:cBhvr>
                                        <p:cTn id="440" dur="1000"/>
                                        <p:tgtEl>
                                          <p:spTgt spid="85"/>
                                        </p:tgtEl>
                                        <p:attrNameLst>
                                          <p:attrName>ppt_w</p:attrName>
                                        </p:attrNameLst>
                                      </p:cBhvr>
                                      <p:tavLst>
                                        <p:tav tm="0">
                                          <p:val>
                                            <p:strVal val="ppt_w"/>
                                          </p:val>
                                        </p:tav>
                                        <p:tav tm="100000">
                                          <p:val>
                                            <p:fltVal val="0"/>
                                          </p:val>
                                        </p:tav>
                                      </p:tavLst>
                                    </p:anim>
                                    <p:anim calcmode="lin" valueType="num">
                                      <p:cBhvr>
                                        <p:cTn id="441" dur="1000"/>
                                        <p:tgtEl>
                                          <p:spTgt spid="85"/>
                                        </p:tgtEl>
                                        <p:attrNameLst>
                                          <p:attrName>ppt_h</p:attrName>
                                        </p:attrNameLst>
                                      </p:cBhvr>
                                      <p:tavLst>
                                        <p:tav tm="0">
                                          <p:val>
                                            <p:strVal val="ppt_h"/>
                                          </p:val>
                                        </p:tav>
                                        <p:tav tm="100000">
                                          <p:val>
                                            <p:fltVal val="0"/>
                                          </p:val>
                                        </p:tav>
                                      </p:tavLst>
                                    </p:anim>
                                    <p:anim calcmode="lin" valueType="num">
                                      <p:cBhvr>
                                        <p:cTn id="442" dur="1000"/>
                                        <p:tgtEl>
                                          <p:spTgt spid="85"/>
                                        </p:tgtEl>
                                        <p:attrNameLst>
                                          <p:attrName>style.rotation</p:attrName>
                                        </p:attrNameLst>
                                      </p:cBhvr>
                                      <p:tavLst>
                                        <p:tav tm="0">
                                          <p:val>
                                            <p:fltVal val="0"/>
                                          </p:val>
                                        </p:tav>
                                        <p:tav tm="100000">
                                          <p:val>
                                            <p:fltVal val="90"/>
                                          </p:val>
                                        </p:tav>
                                      </p:tavLst>
                                    </p:anim>
                                    <p:animEffect transition="out" filter="fade">
                                      <p:cBhvr>
                                        <p:cTn id="443" dur="1000"/>
                                        <p:tgtEl>
                                          <p:spTgt spid="85"/>
                                        </p:tgtEl>
                                      </p:cBhvr>
                                    </p:animEffect>
                                    <p:set>
                                      <p:cBhvr>
                                        <p:cTn id="444" dur="1" fill="hold">
                                          <p:stCondLst>
                                            <p:cond delay="999"/>
                                          </p:stCondLst>
                                        </p:cTn>
                                        <p:tgtEl>
                                          <p:spTgt spid="85"/>
                                        </p:tgtEl>
                                        <p:attrNameLst>
                                          <p:attrName>style.visibility</p:attrName>
                                        </p:attrNameLst>
                                      </p:cBhvr>
                                      <p:to>
                                        <p:strVal val="hidden"/>
                                      </p:to>
                                    </p:set>
                                  </p:childTnLst>
                                </p:cTn>
                              </p:par>
                              <p:par>
                                <p:cTn id="445" presetID="31" presetClass="exit" presetSubtype="0" fill="hold" grpId="1" nodeType="withEffect">
                                  <p:stCondLst>
                                    <p:cond delay="0"/>
                                  </p:stCondLst>
                                  <p:childTnLst>
                                    <p:anim calcmode="lin" valueType="num">
                                      <p:cBhvr>
                                        <p:cTn id="446" dur="1000"/>
                                        <p:tgtEl>
                                          <p:spTgt spid="80"/>
                                        </p:tgtEl>
                                        <p:attrNameLst>
                                          <p:attrName>ppt_w</p:attrName>
                                        </p:attrNameLst>
                                      </p:cBhvr>
                                      <p:tavLst>
                                        <p:tav tm="0">
                                          <p:val>
                                            <p:strVal val="ppt_w"/>
                                          </p:val>
                                        </p:tav>
                                        <p:tav tm="100000">
                                          <p:val>
                                            <p:fltVal val="0"/>
                                          </p:val>
                                        </p:tav>
                                      </p:tavLst>
                                    </p:anim>
                                    <p:anim calcmode="lin" valueType="num">
                                      <p:cBhvr>
                                        <p:cTn id="447" dur="1000"/>
                                        <p:tgtEl>
                                          <p:spTgt spid="80"/>
                                        </p:tgtEl>
                                        <p:attrNameLst>
                                          <p:attrName>ppt_h</p:attrName>
                                        </p:attrNameLst>
                                      </p:cBhvr>
                                      <p:tavLst>
                                        <p:tav tm="0">
                                          <p:val>
                                            <p:strVal val="ppt_h"/>
                                          </p:val>
                                        </p:tav>
                                        <p:tav tm="100000">
                                          <p:val>
                                            <p:fltVal val="0"/>
                                          </p:val>
                                        </p:tav>
                                      </p:tavLst>
                                    </p:anim>
                                    <p:anim calcmode="lin" valueType="num">
                                      <p:cBhvr>
                                        <p:cTn id="448" dur="1000"/>
                                        <p:tgtEl>
                                          <p:spTgt spid="80"/>
                                        </p:tgtEl>
                                        <p:attrNameLst>
                                          <p:attrName>style.rotation</p:attrName>
                                        </p:attrNameLst>
                                      </p:cBhvr>
                                      <p:tavLst>
                                        <p:tav tm="0">
                                          <p:val>
                                            <p:fltVal val="0"/>
                                          </p:val>
                                        </p:tav>
                                        <p:tav tm="100000">
                                          <p:val>
                                            <p:fltVal val="90"/>
                                          </p:val>
                                        </p:tav>
                                      </p:tavLst>
                                    </p:anim>
                                    <p:animEffect transition="out" filter="fade">
                                      <p:cBhvr>
                                        <p:cTn id="449" dur="1000"/>
                                        <p:tgtEl>
                                          <p:spTgt spid="80"/>
                                        </p:tgtEl>
                                      </p:cBhvr>
                                    </p:animEffect>
                                    <p:set>
                                      <p:cBhvr>
                                        <p:cTn id="450" dur="1" fill="hold">
                                          <p:stCondLst>
                                            <p:cond delay="999"/>
                                          </p:stCondLst>
                                        </p:cTn>
                                        <p:tgtEl>
                                          <p:spTgt spid="80"/>
                                        </p:tgtEl>
                                        <p:attrNameLst>
                                          <p:attrName>style.visibility</p:attrName>
                                        </p:attrNameLst>
                                      </p:cBhvr>
                                      <p:to>
                                        <p:strVal val="hidden"/>
                                      </p:to>
                                    </p:set>
                                  </p:childTnLst>
                                </p:cTn>
                              </p:par>
                              <p:par>
                                <p:cTn id="451" presetID="31" presetClass="exit" presetSubtype="0" fill="hold" grpId="1" nodeType="withEffect">
                                  <p:stCondLst>
                                    <p:cond delay="0"/>
                                  </p:stCondLst>
                                  <p:childTnLst>
                                    <p:anim calcmode="lin" valueType="num">
                                      <p:cBhvr>
                                        <p:cTn id="452" dur="1000"/>
                                        <p:tgtEl>
                                          <p:spTgt spid="81"/>
                                        </p:tgtEl>
                                        <p:attrNameLst>
                                          <p:attrName>ppt_w</p:attrName>
                                        </p:attrNameLst>
                                      </p:cBhvr>
                                      <p:tavLst>
                                        <p:tav tm="0">
                                          <p:val>
                                            <p:strVal val="ppt_w"/>
                                          </p:val>
                                        </p:tav>
                                        <p:tav tm="100000">
                                          <p:val>
                                            <p:fltVal val="0"/>
                                          </p:val>
                                        </p:tav>
                                      </p:tavLst>
                                    </p:anim>
                                    <p:anim calcmode="lin" valueType="num">
                                      <p:cBhvr>
                                        <p:cTn id="453" dur="1000"/>
                                        <p:tgtEl>
                                          <p:spTgt spid="81"/>
                                        </p:tgtEl>
                                        <p:attrNameLst>
                                          <p:attrName>ppt_h</p:attrName>
                                        </p:attrNameLst>
                                      </p:cBhvr>
                                      <p:tavLst>
                                        <p:tav tm="0">
                                          <p:val>
                                            <p:strVal val="ppt_h"/>
                                          </p:val>
                                        </p:tav>
                                        <p:tav tm="100000">
                                          <p:val>
                                            <p:fltVal val="0"/>
                                          </p:val>
                                        </p:tav>
                                      </p:tavLst>
                                    </p:anim>
                                    <p:anim calcmode="lin" valueType="num">
                                      <p:cBhvr>
                                        <p:cTn id="454" dur="1000"/>
                                        <p:tgtEl>
                                          <p:spTgt spid="81"/>
                                        </p:tgtEl>
                                        <p:attrNameLst>
                                          <p:attrName>style.rotation</p:attrName>
                                        </p:attrNameLst>
                                      </p:cBhvr>
                                      <p:tavLst>
                                        <p:tav tm="0">
                                          <p:val>
                                            <p:fltVal val="0"/>
                                          </p:val>
                                        </p:tav>
                                        <p:tav tm="100000">
                                          <p:val>
                                            <p:fltVal val="90"/>
                                          </p:val>
                                        </p:tav>
                                      </p:tavLst>
                                    </p:anim>
                                    <p:animEffect transition="out" filter="fade">
                                      <p:cBhvr>
                                        <p:cTn id="455" dur="1000"/>
                                        <p:tgtEl>
                                          <p:spTgt spid="81"/>
                                        </p:tgtEl>
                                      </p:cBhvr>
                                    </p:animEffect>
                                    <p:set>
                                      <p:cBhvr>
                                        <p:cTn id="456" dur="1" fill="hold">
                                          <p:stCondLst>
                                            <p:cond delay="999"/>
                                          </p:stCondLst>
                                        </p:cTn>
                                        <p:tgtEl>
                                          <p:spTgt spid="81"/>
                                        </p:tgtEl>
                                        <p:attrNameLst>
                                          <p:attrName>style.visibility</p:attrName>
                                        </p:attrNameLst>
                                      </p:cBhvr>
                                      <p:to>
                                        <p:strVal val="hidden"/>
                                      </p:to>
                                    </p:set>
                                  </p:childTnLst>
                                </p:cTn>
                              </p:par>
                              <p:par>
                                <p:cTn id="457" presetID="31" presetClass="exit" presetSubtype="0" fill="hold" grpId="1" nodeType="withEffect">
                                  <p:stCondLst>
                                    <p:cond delay="0"/>
                                  </p:stCondLst>
                                  <p:childTnLst>
                                    <p:anim calcmode="lin" valueType="num">
                                      <p:cBhvr>
                                        <p:cTn id="458" dur="1000"/>
                                        <p:tgtEl>
                                          <p:spTgt spid="86"/>
                                        </p:tgtEl>
                                        <p:attrNameLst>
                                          <p:attrName>ppt_w</p:attrName>
                                        </p:attrNameLst>
                                      </p:cBhvr>
                                      <p:tavLst>
                                        <p:tav tm="0">
                                          <p:val>
                                            <p:strVal val="ppt_w"/>
                                          </p:val>
                                        </p:tav>
                                        <p:tav tm="100000">
                                          <p:val>
                                            <p:fltVal val="0"/>
                                          </p:val>
                                        </p:tav>
                                      </p:tavLst>
                                    </p:anim>
                                    <p:anim calcmode="lin" valueType="num">
                                      <p:cBhvr>
                                        <p:cTn id="459" dur="1000"/>
                                        <p:tgtEl>
                                          <p:spTgt spid="86"/>
                                        </p:tgtEl>
                                        <p:attrNameLst>
                                          <p:attrName>ppt_h</p:attrName>
                                        </p:attrNameLst>
                                      </p:cBhvr>
                                      <p:tavLst>
                                        <p:tav tm="0">
                                          <p:val>
                                            <p:strVal val="ppt_h"/>
                                          </p:val>
                                        </p:tav>
                                        <p:tav tm="100000">
                                          <p:val>
                                            <p:fltVal val="0"/>
                                          </p:val>
                                        </p:tav>
                                      </p:tavLst>
                                    </p:anim>
                                    <p:anim calcmode="lin" valueType="num">
                                      <p:cBhvr>
                                        <p:cTn id="460" dur="1000"/>
                                        <p:tgtEl>
                                          <p:spTgt spid="86"/>
                                        </p:tgtEl>
                                        <p:attrNameLst>
                                          <p:attrName>style.rotation</p:attrName>
                                        </p:attrNameLst>
                                      </p:cBhvr>
                                      <p:tavLst>
                                        <p:tav tm="0">
                                          <p:val>
                                            <p:fltVal val="0"/>
                                          </p:val>
                                        </p:tav>
                                        <p:tav tm="100000">
                                          <p:val>
                                            <p:fltVal val="90"/>
                                          </p:val>
                                        </p:tav>
                                      </p:tavLst>
                                    </p:anim>
                                    <p:animEffect transition="out" filter="fade">
                                      <p:cBhvr>
                                        <p:cTn id="461" dur="1000"/>
                                        <p:tgtEl>
                                          <p:spTgt spid="86"/>
                                        </p:tgtEl>
                                      </p:cBhvr>
                                    </p:animEffect>
                                    <p:set>
                                      <p:cBhvr>
                                        <p:cTn id="462" dur="1" fill="hold">
                                          <p:stCondLst>
                                            <p:cond delay="999"/>
                                          </p:stCondLst>
                                        </p:cTn>
                                        <p:tgtEl>
                                          <p:spTgt spid="86"/>
                                        </p:tgtEl>
                                        <p:attrNameLst>
                                          <p:attrName>style.visibility</p:attrName>
                                        </p:attrNameLst>
                                      </p:cBhvr>
                                      <p:to>
                                        <p:strVal val="hidden"/>
                                      </p:to>
                                    </p:set>
                                  </p:childTnLst>
                                </p:cTn>
                              </p:par>
                              <p:par>
                                <p:cTn id="463" presetID="31" presetClass="exit" presetSubtype="0" fill="hold" grpId="1" nodeType="withEffect">
                                  <p:stCondLst>
                                    <p:cond delay="0"/>
                                  </p:stCondLst>
                                  <p:childTnLst>
                                    <p:anim calcmode="lin" valueType="num">
                                      <p:cBhvr>
                                        <p:cTn id="464" dur="1000"/>
                                        <p:tgtEl>
                                          <p:spTgt spid="82"/>
                                        </p:tgtEl>
                                        <p:attrNameLst>
                                          <p:attrName>ppt_w</p:attrName>
                                        </p:attrNameLst>
                                      </p:cBhvr>
                                      <p:tavLst>
                                        <p:tav tm="0">
                                          <p:val>
                                            <p:strVal val="ppt_w"/>
                                          </p:val>
                                        </p:tav>
                                        <p:tav tm="100000">
                                          <p:val>
                                            <p:fltVal val="0"/>
                                          </p:val>
                                        </p:tav>
                                      </p:tavLst>
                                    </p:anim>
                                    <p:anim calcmode="lin" valueType="num">
                                      <p:cBhvr>
                                        <p:cTn id="465" dur="1000"/>
                                        <p:tgtEl>
                                          <p:spTgt spid="82"/>
                                        </p:tgtEl>
                                        <p:attrNameLst>
                                          <p:attrName>ppt_h</p:attrName>
                                        </p:attrNameLst>
                                      </p:cBhvr>
                                      <p:tavLst>
                                        <p:tav tm="0">
                                          <p:val>
                                            <p:strVal val="ppt_h"/>
                                          </p:val>
                                        </p:tav>
                                        <p:tav tm="100000">
                                          <p:val>
                                            <p:fltVal val="0"/>
                                          </p:val>
                                        </p:tav>
                                      </p:tavLst>
                                    </p:anim>
                                    <p:anim calcmode="lin" valueType="num">
                                      <p:cBhvr>
                                        <p:cTn id="466" dur="1000"/>
                                        <p:tgtEl>
                                          <p:spTgt spid="82"/>
                                        </p:tgtEl>
                                        <p:attrNameLst>
                                          <p:attrName>style.rotation</p:attrName>
                                        </p:attrNameLst>
                                      </p:cBhvr>
                                      <p:tavLst>
                                        <p:tav tm="0">
                                          <p:val>
                                            <p:fltVal val="0"/>
                                          </p:val>
                                        </p:tav>
                                        <p:tav tm="100000">
                                          <p:val>
                                            <p:fltVal val="90"/>
                                          </p:val>
                                        </p:tav>
                                      </p:tavLst>
                                    </p:anim>
                                    <p:animEffect transition="out" filter="fade">
                                      <p:cBhvr>
                                        <p:cTn id="467" dur="1000"/>
                                        <p:tgtEl>
                                          <p:spTgt spid="82"/>
                                        </p:tgtEl>
                                      </p:cBhvr>
                                    </p:animEffect>
                                    <p:set>
                                      <p:cBhvr>
                                        <p:cTn id="468" dur="1" fill="hold">
                                          <p:stCondLst>
                                            <p:cond delay="999"/>
                                          </p:stCondLst>
                                        </p:cTn>
                                        <p:tgtEl>
                                          <p:spTgt spid="82"/>
                                        </p:tgtEl>
                                        <p:attrNameLst>
                                          <p:attrName>style.visibility</p:attrName>
                                        </p:attrNameLst>
                                      </p:cBhvr>
                                      <p:to>
                                        <p:strVal val="hidden"/>
                                      </p:to>
                                    </p:set>
                                  </p:childTnLst>
                                </p:cTn>
                              </p:par>
                              <p:par>
                                <p:cTn id="469" presetID="31" presetClass="exit" presetSubtype="0" fill="hold" grpId="1" nodeType="withEffect">
                                  <p:stCondLst>
                                    <p:cond delay="0"/>
                                  </p:stCondLst>
                                  <p:childTnLst>
                                    <p:anim calcmode="lin" valueType="num">
                                      <p:cBhvr>
                                        <p:cTn id="470" dur="1000"/>
                                        <p:tgtEl>
                                          <p:spTgt spid="79"/>
                                        </p:tgtEl>
                                        <p:attrNameLst>
                                          <p:attrName>ppt_w</p:attrName>
                                        </p:attrNameLst>
                                      </p:cBhvr>
                                      <p:tavLst>
                                        <p:tav tm="0">
                                          <p:val>
                                            <p:strVal val="ppt_w"/>
                                          </p:val>
                                        </p:tav>
                                        <p:tav tm="100000">
                                          <p:val>
                                            <p:fltVal val="0"/>
                                          </p:val>
                                        </p:tav>
                                      </p:tavLst>
                                    </p:anim>
                                    <p:anim calcmode="lin" valueType="num">
                                      <p:cBhvr>
                                        <p:cTn id="471" dur="1000"/>
                                        <p:tgtEl>
                                          <p:spTgt spid="79"/>
                                        </p:tgtEl>
                                        <p:attrNameLst>
                                          <p:attrName>ppt_h</p:attrName>
                                        </p:attrNameLst>
                                      </p:cBhvr>
                                      <p:tavLst>
                                        <p:tav tm="0">
                                          <p:val>
                                            <p:strVal val="ppt_h"/>
                                          </p:val>
                                        </p:tav>
                                        <p:tav tm="100000">
                                          <p:val>
                                            <p:fltVal val="0"/>
                                          </p:val>
                                        </p:tav>
                                      </p:tavLst>
                                    </p:anim>
                                    <p:anim calcmode="lin" valueType="num">
                                      <p:cBhvr>
                                        <p:cTn id="472" dur="1000"/>
                                        <p:tgtEl>
                                          <p:spTgt spid="79"/>
                                        </p:tgtEl>
                                        <p:attrNameLst>
                                          <p:attrName>style.rotation</p:attrName>
                                        </p:attrNameLst>
                                      </p:cBhvr>
                                      <p:tavLst>
                                        <p:tav tm="0">
                                          <p:val>
                                            <p:fltVal val="0"/>
                                          </p:val>
                                        </p:tav>
                                        <p:tav tm="100000">
                                          <p:val>
                                            <p:fltVal val="90"/>
                                          </p:val>
                                        </p:tav>
                                      </p:tavLst>
                                    </p:anim>
                                    <p:animEffect transition="out" filter="fade">
                                      <p:cBhvr>
                                        <p:cTn id="473" dur="1000"/>
                                        <p:tgtEl>
                                          <p:spTgt spid="79"/>
                                        </p:tgtEl>
                                      </p:cBhvr>
                                    </p:animEffect>
                                    <p:set>
                                      <p:cBhvr>
                                        <p:cTn id="474" dur="1" fill="hold">
                                          <p:stCondLst>
                                            <p:cond delay="999"/>
                                          </p:stCondLst>
                                        </p:cTn>
                                        <p:tgtEl>
                                          <p:spTgt spid="79"/>
                                        </p:tgtEl>
                                        <p:attrNameLst>
                                          <p:attrName>style.visibility</p:attrName>
                                        </p:attrNameLst>
                                      </p:cBhvr>
                                      <p:to>
                                        <p:strVal val="hidden"/>
                                      </p:to>
                                    </p:set>
                                  </p:childTnLst>
                                </p:cTn>
                              </p:par>
                              <p:par>
                                <p:cTn id="475" presetID="31" presetClass="exit" presetSubtype="0" fill="hold" grpId="1" nodeType="withEffect">
                                  <p:stCondLst>
                                    <p:cond delay="0"/>
                                  </p:stCondLst>
                                  <p:childTnLst>
                                    <p:anim calcmode="lin" valueType="num">
                                      <p:cBhvr>
                                        <p:cTn id="476" dur="1000"/>
                                        <p:tgtEl>
                                          <p:spTgt spid="84"/>
                                        </p:tgtEl>
                                        <p:attrNameLst>
                                          <p:attrName>ppt_w</p:attrName>
                                        </p:attrNameLst>
                                      </p:cBhvr>
                                      <p:tavLst>
                                        <p:tav tm="0">
                                          <p:val>
                                            <p:strVal val="ppt_w"/>
                                          </p:val>
                                        </p:tav>
                                        <p:tav tm="100000">
                                          <p:val>
                                            <p:fltVal val="0"/>
                                          </p:val>
                                        </p:tav>
                                      </p:tavLst>
                                    </p:anim>
                                    <p:anim calcmode="lin" valueType="num">
                                      <p:cBhvr>
                                        <p:cTn id="477" dur="1000"/>
                                        <p:tgtEl>
                                          <p:spTgt spid="84"/>
                                        </p:tgtEl>
                                        <p:attrNameLst>
                                          <p:attrName>ppt_h</p:attrName>
                                        </p:attrNameLst>
                                      </p:cBhvr>
                                      <p:tavLst>
                                        <p:tav tm="0">
                                          <p:val>
                                            <p:strVal val="ppt_h"/>
                                          </p:val>
                                        </p:tav>
                                        <p:tav tm="100000">
                                          <p:val>
                                            <p:fltVal val="0"/>
                                          </p:val>
                                        </p:tav>
                                      </p:tavLst>
                                    </p:anim>
                                    <p:anim calcmode="lin" valueType="num">
                                      <p:cBhvr>
                                        <p:cTn id="478" dur="1000"/>
                                        <p:tgtEl>
                                          <p:spTgt spid="84"/>
                                        </p:tgtEl>
                                        <p:attrNameLst>
                                          <p:attrName>style.rotation</p:attrName>
                                        </p:attrNameLst>
                                      </p:cBhvr>
                                      <p:tavLst>
                                        <p:tav tm="0">
                                          <p:val>
                                            <p:fltVal val="0"/>
                                          </p:val>
                                        </p:tav>
                                        <p:tav tm="100000">
                                          <p:val>
                                            <p:fltVal val="90"/>
                                          </p:val>
                                        </p:tav>
                                      </p:tavLst>
                                    </p:anim>
                                    <p:animEffect transition="out" filter="fade">
                                      <p:cBhvr>
                                        <p:cTn id="479" dur="1000"/>
                                        <p:tgtEl>
                                          <p:spTgt spid="84"/>
                                        </p:tgtEl>
                                      </p:cBhvr>
                                    </p:animEffect>
                                    <p:set>
                                      <p:cBhvr>
                                        <p:cTn id="480" dur="1" fill="hold">
                                          <p:stCondLst>
                                            <p:cond delay="999"/>
                                          </p:stCondLst>
                                        </p:cTn>
                                        <p:tgtEl>
                                          <p:spTgt spid="84"/>
                                        </p:tgtEl>
                                        <p:attrNameLst>
                                          <p:attrName>style.visibility</p:attrName>
                                        </p:attrNameLst>
                                      </p:cBhvr>
                                      <p:to>
                                        <p:strVal val="hidden"/>
                                      </p:to>
                                    </p:set>
                                  </p:childTnLst>
                                </p:cTn>
                              </p:par>
                              <p:par>
                                <p:cTn id="481" presetID="31" presetClass="exit" presetSubtype="0" fill="hold" grpId="1" nodeType="withEffect">
                                  <p:stCondLst>
                                    <p:cond delay="0"/>
                                  </p:stCondLst>
                                  <p:childTnLst>
                                    <p:anim calcmode="lin" valueType="num">
                                      <p:cBhvr>
                                        <p:cTn id="482" dur="1000"/>
                                        <p:tgtEl>
                                          <p:spTgt spid="18"/>
                                        </p:tgtEl>
                                        <p:attrNameLst>
                                          <p:attrName>ppt_w</p:attrName>
                                        </p:attrNameLst>
                                      </p:cBhvr>
                                      <p:tavLst>
                                        <p:tav tm="0">
                                          <p:val>
                                            <p:strVal val="ppt_w"/>
                                          </p:val>
                                        </p:tav>
                                        <p:tav tm="100000">
                                          <p:val>
                                            <p:fltVal val="0"/>
                                          </p:val>
                                        </p:tav>
                                      </p:tavLst>
                                    </p:anim>
                                    <p:anim calcmode="lin" valueType="num">
                                      <p:cBhvr>
                                        <p:cTn id="483" dur="1000"/>
                                        <p:tgtEl>
                                          <p:spTgt spid="18"/>
                                        </p:tgtEl>
                                        <p:attrNameLst>
                                          <p:attrName>ppt_h</p:attrName>
                                        </p:attrNameLst>
                                      </p:cBhvr>
                                      <p:tavLst>
                                        <p:tav tm="0">
                                          <p:val>
                                            <p:strVal val="ppt_h"/>
                                          </p:val>
                                        </p:tav>
                                        <p:tav tm="100000">
                                          <p:val>
                                            <p:fltVal val="0"/>
                                          </p:val>
                                        </p:tav>
                                      </p:tavLst>
                                    </p:anim>
                                    <p:anim calcmode="lin" valueType="num">
                                      <p:cBhvr>
                                        <p:cTn id="484" dur="1000"/>
                                        <p:tgtEl>
                                          <p:spTgt spid="18"/>
                                        </p:tgtEl>
                                        <p:attrNameLst>
                                          <p:attrName>style.rotation</p:attrName>
                                        </p:attrNameLst>
                                      </p:cBhvr>
                                      <p:tavLst>
                                        <p:tav tm="0">
                                          <p:val>
                                            <p:fltVal val="0"/>
                                          </p:val>
                                        </p:tav>
                                        <p:tav tm="100000">
                                          <p:val>
                                            <p:fltVal val="90"/>
                                          </p:val>
                                        </p:tav>
                                      </p:tavLst>
                                    </p:anim>
                                    <p:animEffect transition="out" filter="fade">
                                      <p:cBhvr>
                                        <p:cTn id="485" dur="1000"/>
                                        <p:tgtEl>
                                          <p:spTgt spid="18"/>
                                        </p:tgtEl>
                                      </p:cBhvr>
                                    </p:animEffect>
                                    <p:set>
                                      <p:cBhvr>
                                        <p:cTn id="486" dur="1" fill="hold">
                                          <p:stCondLst>
                                            <p:cond delay="999"/>
                                          </p:stCondLst>
                                        </p:cTn>
                                        <p:tgtEl>
                                          <p:spTgt spid="18"/>
                                        </p:tgtEl>
                                        <p:attrNameLst>
                                          <p:attrName>style.visibility</p:attrName>
                                        </p:attrNameLst>
                                      </p:cBhvr>
                                      <p:to>
                                        <p:strVal val="hidden"/>
                                      </p:to>
                                    </p:set>
                                  </p:childTnLst>
                                </p:cTn>
                              </p:par>
                              <p:par>
                                <p:cTn id="487" presetID="31" presetClass="exit" presetSubtype="0" fill="hold" grpId="1" nodeType="withEffect">
                                  <p:stCondLst>
                                    <p:cond delay="0"/>
                                  </p:stCondLst>
                                  <p:childTnLst>
                                    <p:anim calcmode="lin" valueType="num">
                                      <p:cBhvr>
                                        <p:cTn id="488" dur="1000"/>
                                        <p:tgtEl>
                                          <p:spTgt spid="13"/>
                                        </p:tgtEl>
                                        <p:attrNameLst>
                                          <p:attrName>ppt_w</p:attrName>
                                        </p:attrNameLst>
                                      </p:cBhvr>
                                      <p:tavLst>
                                        <p:tav tm="0">
                                          <p:val>
                                            <p:strVal val="ppt_w"/>
                                          </p:val>
                                        </p:tav>
                                        <p:tav tm="100000">
                                          <p:val>
                                            <p:fltVal val="0"/>
                                          </p:val>
                                        </p:tav>
                                      </p:tavLst>
                                    </p:anim>
                                    <p:anim calcmode="lin" valueType="num">
                                      <p:cBhvr>
                                        <p:cTn id="489" dur="1000"/>
                                        <p:tgtEl>
                                          <p:spTgt spid="13"/>
                                        </p:tgtEl>
                                        <p:attrNameLst>
                                          <p:attrName>ppt_h</p:attrName>
                                        </p:attrNameLst>
                                      </p:cBhvr>
                                      <p:tavLst>
                                        <p:tav tm="0">
                                          <p:val>
                                            <p:strVal val="ppt_h"/>
                                          </p:val>
                                        </p:tav>
                                        <p:tav tm="100000">
                                          <p:val>
                                            <p:fltVal val="0"/>
                                          </p:val>
                                        </p:tav>
                                      </p:tavLst>
                                    </p:anim>
                                    <p:anim calcmode="lin" valueType="num">
                                      <p:cBhvr>
                                        <p:cTn id="490" dur="1000"/>
                                        <p:tgtEl>
                                          <p:spTgt spid="13"/>
                                        </p:tgtEl>
                                        <p:attrNameLst>
                                          <p:attrName>style.rotation</p:attrName>
                                        </p:attrNameLst>
                                      </p:cBhvr>
                                      <p:tavLst>
                                        <p:tav tm="0">
                                          <p:val>
                                            <p:fltVal val="0"/>
                                          </p:val>
                                        </p:tav>
                                        <p:tav tm="100000">
                                          <p:val>
                                            <p:fltVal val="90"/>
                                          </p:val>
                                        </p:tav>
                                      </p:tavLst>
                                    </p:anim>
                                    <p:animEffect transition="out" filter="fade">
                                      <p:cBhvr>
                                        <p:cTn id="491" dur="1000"/>
                                        <p:tgtEl>
                                          <p:spTgt spid="13"/>
                                        </p:tgtEl>
                                      </p:cBhvr>
                                    </p:animEffect>
                                    <p:set>
                                      <p:cBhvr>
                                        <p:cTn id="492" dur="1" fill="hold">
                                          <p:stCondLst>
                                            <p:cond delay="999"/>
                                          </p:stCondLst>
                                        </p:cTn>
                                        <p:tgtEl>
                                          <p:spTgt spid="13"/>
                                        </p:tgtEl>
                                        <p:attrNameLst>
                                          <p:attrName>style.visibility</p:attrName>
                                        </p:attrNameLst>
                                      </p:cBhvr>
                                      <p:to>
                                        <p:strVal val="hidden"/>
                                      </p:to>
                                    </p:set>
                                  </p:childTnLst>
                                </p:cTn>
                              </p:par>
                              <p:par>
                                <p:cTn id="493" presetID="31" presetClass="exit" presetSubtype="0" fill="hold" grpId="1" nodeType="withEffect">
                                  <p:stCondLst>
                                    <p:cond delay="0"/>
                                  </p:stCondLst>
                                  <p:childTnLst>
                                    <p:anim calcmode="lin" valueType="num">
                                      <p:cBhvr>
                                        <p:cTn id="494" dur="1000"/>
                                        <p:tgtEl>
                                          <p:spTgt spid="12"/>
                                        </p:tgtEl>
                                        <p:attrNameLst>
                                          <p:attrName>ppt_w</p:attrName>
                                        </p:attrNameLst>
                                      </p:cBhvr>
                                      <p:tavLst>
                                        <p:tav tm="0">
                                          <p:val>
                                            <p:strVal val="ppt_w"/>
                                          </p:val>
                                        </p:tav>
                                        <p:tav tm="100000">
                                          <p:val>
                                            <p:fltVal val="0"/>
                                          </p:val>
                                        </p:tav>
                                      </p:tavLst>
                                    </p:anim>
                                    <p:anim calcmode="lin" valueType="num">
                                      <p:cBhvr>
                                        <p:cTn id="495" dur="1000"/>
                                        <p:tgtEl>
                                          <p:spTgt spid="12"/>
                                        </p:tgtEl>
                                        <p:attrNameLst>
                                          <p:attrName>ppt_h</p:attrName>
                                        </p:attrNameLst>
                                      </p:cBhvr>
                                      <p:tavLst>
                                        <p:tav tm="0">
                                          <p:val>
                                            <p:strVal val="ppt_h"/>
                                          </p:val>
                                        </p:tav>
                                        <p:tav tm="100000">
                                          <p:val>
                                            <p:fltVal val="0"/>
                                          </p:val>
                                        </p:tav>
                                      </p:tavLst>
                                    </p:anim>
                                    <p:anim calcmode="lin" valueType="num">
                                      <p:cBhvr>
                                        <p:cTn id="496" dur="1000"/>
                                        <p:tgtEl>
                                          <p:spTgt spid="12"/>
                                        </p:tgtEl>
                                        <p:attrNameLst>
                                          <p:attrName>style.rotation</p:attrName>
                                        </p:attrNameLst>
                                      </p:cBhvr>
                                      <p:tavLst>
                                        <p:tav tm="0">
                                          <p:val>
                                            <p:fltVal val="0"/>
                                          </p:val>
                                        </p:tav>
                                        <p:tav tm="100000">
                                          <p:val>
                                            <p:fltVal val="90"/>
                                          </p:val>
                                        </p:tav>
                                      </p:tavLst>
                                    </p:anim>
                                    <p:animEffect transition="out" filter="fade">
                                      <p:cBhvr>
                                        <p:cTn id="497" dur="1000"/>
                                        <p:tgtEl>
                                          <p:spTgt spid="12"/>
                                        </p:tgtEl>
                                      </p:cBhvr>
                                    </p:animEffect>
                                    <p:set>
                                      <p:cBhvr>
                                        <p:cTn id="498" dur="1" fill="hold">
                                          <p:stCondLst>
                                            <p:cond delay="999"/>
                                          </p:stCondLst>
                                        </p:cTn>
                                        <p:tgtEl>
                                          <p:spTgt spid="12"/>
                                        </p:tgtEl>
                                        <p:attrNameLst>
                                          <p:attrName>style.visibility</p:attrName>
                                        </p:attrNameLst>
                                      </p:cBhvr>
                                      <p:to>
                                        <p:strVal val="hidden"/>
                                      </p:to>
                                    </p:set>
                                  </p:childTnLst>
                                </p:cTn>
                              </p:par>
                              <p:par>
                                <p:cTn id="499" presetID="31" presetClass="exit" presetSubtype="0" fill="hold" grpId="1" nodeType="withEffect">
                                  <p:stCondLst>
                                    <p:cond delay="0"/>
                                  </p:stCondLst>
                                  <p:childTnLst>
                                    <p:anim calcmode="lin" valueType="num">
                                      <p:cBhvr>
                                        <p:cTn id="500" dur="1000"/>
                                        <p:tgtEl>
                                          <p:spTgt spid="11"/>
                                        </p:tgtEl>
                                        <p:attrNameLst>
                                          <p:attrName>ppt_w</p:attrName>
                                        </p:attrNameLst>
                                      </p:cBhvr>
                                      <p:tavLst>
                                        <p:tav tm="0">
                                          <p:val>
                                            <p:strVal val="ppt_w"/>
                                          </p:val>
                                        </p:tav>
                                        <p:tav tm="100000">
                                          <p:val>
                                            <p:fltVal val="0"/>
                                          </p:val>
                                        </p:tav>
                                      </p:tavLst>
                                    </p:anim>
                                    <p:anim calcmode="lin" valueType="num">
                                      <p:cBhvr>
                                        <p:cTn id="501" dur="1000"/>
                                        <p:tgtEl>
                                          <p:spTgt spid="11"/>
                                        </p:tgtEl>
                                        <p:attrNameLst>
                                          <p:attrName>ppt_h</p:attrName>
                                        </p:attrNameLst>
                                      </p:cBhvr>
                                      <p:tavLst>
                                        <p:tav tm="0">
                                          <p:val>
                                            <p:strVal val="ppt_h"/>
                                          </p:val>
                                        </p:tav>
                                        <p:tav tm="100000">
                                          <p:val>
                                            <p:fltVal val="0"/>
                                          </p:val>
                                        </p:tav>
                                      </p:tavLst>
                                    </p:anim>
                                    <p:anim calcmode="lin" valueType="num">
                                      <p:cBhvr>
                                        <p:cTn id="502" dur="1000"/>
                                        <p:tgtEl>
                                          <p:spTgt spid="11"/>
                                        </p:tgtEl>
                                        <p:attrNameLst>
                                          <p:attrName>style.rotation</p:attrName>
                                        </p:attrNameLst>
                                      </p:cBhvr>
                                      <p:tavLst>
                                        <p:tav tm="0">
                                          <p:val>
                                            <p:fltVal val="0"/>
                                          </p:val>
                                        </p:tav>
                                        <p:tav tm="100000">
                                          <p:val>
                                            <p:fltVal val="90"/>
                                          </p:val>
                                        </p:tav>
                                      </p:tavLst>
                                    </p:anim>
                                    <p:animEffect transition="out" filter="fade">
                                      <p:cBhvr>
                                        <p:cTn id="503" dur="1000"/>
                                        <p:tgtEl>
                                          <p:spTgt spid="11"/>
                                        </p:tgtEl>
                                      </p:cBhvr>
                                    </p:animEffect>
                                    <p:set>
                                      <p:cBhvr>
                                        <p:cTn id="504" dur="1" fill="hold">
                                          <p:stCondLst>
                                            <p:cond delay="999"/>
                                          </p:stCondLst>
                                        </p:cTn>
                                        <p:tgtEl>
                                          <p:spTgt spid="11"/>
                                        </p:tgtEl>
                                        <p:attrNameLst>
                                          <p:attrName>style.visibility</p:attrName>
                                        </p:attrNameLst>
                                      </p:cBhvr>
                                      <p:to>
                                        <p:strVal val="hidden"/>
                                      </p:to>
                                    </p:set>
                                  </p:childTnLst>
                                </p:cTn>
                              </p:par>
                              <p:par>
                                <p:cTn id="505" presetID="31" presetClass="exit" presetSubtype="0" fill="hold" grpId="1" nodeType="withEffect">
                                  <p:stCondLst>
                                    <p:cond delay="0"/>
                                  </p:stCondLst>
                                  <p:childTnLst>
                                    <p:anim calcmode="lin" valueType="num">
                                      <p:cBhvr>
                                        <p:cTn id="506" dur="1000"/>
                                        <p:tgtEl>
                                          <p:spTgt spid="9"/>
                                        </p:tgtEl>
                                        <p:attrNameLst>
                                          <p:attrName>ppt_w</p:attrName>
                                        </p:attrNameLst>
                                      </p:cBhvr>
                                      <p:tavLst>
                                        <p:tav tm="0">
                                          <p:val>
                                            <p:strVal val="ppt_w"/>
                                          </p:val>
                                        </p:tav>
                                        <p:tav tm="100000">
                                          <p:val>
                                            <p:fltVal val="0"/>
                                          </p:val>
                                        </p:tav>
                                      </p:tavLst>
                                    </p:anim>
                                    <p:anim calcmode="lin" valueType="num">
                                      <p:cBhvr>
                                        <p:cTn id="507" dur="1000"/>
                                        <p:tgtEl>
                                          <p:spTgt spid="9"/>
                                        </p:tgtEl>
                                        <p:attrNameLst>
                                          <p:attrName>ppt_h</p:attrName>
                                        </p:attrNameLst>
                                      </p:cBhvr>
                                      <p:tavLst>
                                        <p:tav tm="0">
                                          <p:val>
                                            <p:strVal val="ppt_h"/>
                                          </p:val>
                                        </p:tav>
                                        <p:tav tm="100000">
                                          <p:val>
                                            <p:fltVal val="0"/>
                                          </p:val>
                                        </p:tav>
                                      </p:tavLst>
                                    </p:anim>
                                    <p:anim calcmode="lin" valueType="num">
                                      <p:cBhvr>
                                        <p:cTn id="508" dur="1000"/>
                                        <p:tgtEl>
                                          <p:spTgt spid="9"/>
                                        </p:tgtEl>
                                        <p:attrNameLst>
                                          <p:attrName>style.rotation</p:attrName>
                                        </p:attrNameLst>
                                      </p:cBhvr>
                                      <p:tavLst>
                                        <p:tav tm="0">
                                          <p:val>
                                            <p:fltVal val="0"/>
                                          </p:val>
                                        </p:tav>
                                        <p:tav tm="100000">
                                          <p:val>
                                            <p:fltVal val="90"/>
                                          </p:val>
                                        </p:tav>
                                      </p:tavLst>
                                    </p:anim>
                                    <p:animEffect transition="out" filter="fade">
                                      <p:cBhvr>
                                        <p:cTn id="509" dur="1000"/>
                                        <p:tgtEl>
                                          <p:spTgt spid="9"/>
                                        </p:tgtEl>
                                      </p:cBhvr>
                                    </p:animEffect>
                                    <p:set>
                                      <p:cBhvr>
                                        <p:cTn id="510" dur="1" fill="hold">
                                          <p:stCondLst>
                                            <p:cond delay="999"/>
                                          </p:stCondLst>
                                        </p:cTn>
                                        <p:tgtEl>
                                          <p:spTgt spid="9"/>
                                        </p:tgtEl>
                                        <p:attrNameLst>
                                          <p:attrName>style.visibility</p:attrName>
                                        </p:attrNameLst>
                                      </p:cBhvr>
                                      <p:to>
                                        <p:strVal val="hidden"/>
                                      </p:to>
                                    </p:set>
                                  </p:childTnLst>
                                </p:cTn>
                              </p:par>
                              <p:par>
                                <p:cTn id="511" presetID="31" presetClass="exit" presetSubtype="0" fill="hold" grpId="1" nodeType="withEffect">
                                  <p:stCondLst>
                                    <p:cond delay="0"/>
                                  </p:stCondLst>
                                  <p:childTnLst>
                                    <p:anim calcmode="lin" valueType="num">
                                      <p:cBhvr>
                                        <p:cTn id="512" dur="1000"/>
                                        <p:tgtEl>
                                          <p:spTgt spid="10"/>
                                        </p:tgtEl>
                                        <p:attrNameLst>
                                          <p:attrName>ppt_w</p:attrName>
                                        </p:attrNameLst>
                                      </p:cBhvr>
                                      <p:tavLst>
                                        <p:tav tm="0">
                                          <p:val>
                                            <p:strVal val="ppt_w"/>
                                          </p:val>
                                        </p:tav>
                                        <p:tav tm="100000">
                                          <p:val>
                                            <p:fltVal val="0"/>
                                          </p:val>
                                        </p:tav>
                                      </p:tavLst>
                                    </p:anim>
                                    <p:anim calcmode="lin" valueType="num">
                                      <p:cBhvr>
                                        <p:cTn id="513" dur="1000"/>
                                        <p:tgtEl>
                                          <p:spTgt spid="10"/>
                                        </p:tgtEl>
                                        <p:attrNameLst>
                                          <p:attrName>ppt_h</p:attrName>
                                        </p:attrNameLst>
                                      </p:cBhvr>
                                      <p:tavLst>
                                        <p:tav tm="0">
                                          <p:val>
                                            <p:strVal val="ppt_h"/>
                                          </p:val>
                                        </p:tav>
                                        <p:tav tm="100000">
                                          <p:val>
                                            <p:fltVal val="0"/>
                                          </p:val>
                                        </p:tav>
                                      </p:tavLst>
                                    </p:anim>
                                    <p:anim calcmode="lin" valueType="num">
                                      <p:cBhvr>
                                        <p:cTn id="514" dur="1000"/>
                                        <p:tgtEl>
                                          <p:spTgt spid="10"/>
                                        </p:tgtEl>
                                        <p:attrNameLst>
                                          <p:attrName>style.rotation</p:attrName>
                                        </p:attrNameLst>
                                      </p:cBhvr>
                                      <p:tavLst>
                                        <p:tav tm="0">
                                          <p:val>
                                            <p:fltVal val="0"/>
                                          </p:val>
                                        </p:tav>
                                        <p:tav tm="100000">
                                          <p:val>
                                            <p:fltVal val="90"/>
                                          </p:val>
                                        </p:tav>
                                      </p:tavLst>
                                    </p:anim>
                                    <p:animEffect transition="out" filter="fade">
                                      <p:cBhvr>
                                        <p:cTn id="515" dur="1000"/>
                                        <p:tgtEl>
                                          <p:spTgt spid="10"/>
                                        </p:tgtEl>
                                      </p:cBhvr>
                                    </p:animEffect>
                                    <p:set>
                                      <p:cBhvr>
                                        <p:cTn id="516" dur="1" fill="hold">
                                          <p:stCondLst>
                                            <p:cond delay="999"/>
                                          </p:stCondLst>
                                        </p:cTn>
                                        <p:tgtEl>
                                          <p:spTgt spid="10"/>
                                        </p:tgtEl>
                                        <p:attrNameLst>
                                          <p:attrName>style.visibility</p:attrName>
                                        </p:attrNameLst>
                                      </p:cBhvr>
                                      <p:to>
                                        <p:strVal val="hidden"/>
                                      </p:to>
                                    </p:set>
                                  </p:childTnLst>
                                </p:cTn>
                              </p:par>
                              <p:par>
                                <p:cTn id="517" presetID="31" presetClass="exit" presetSubtype="0" fill="hold" grpId="1" nodeType="withEffect">
                                  <p:stCondLst>
                                    <p:cond delay="0"/>
                                  </p:stCondLst>
                                  <p:childTnLst>
                                    <p:anim calcmode="lin" valueType="num">
                                      <p:cBhvr>
                                        <p:cTn id="518" dur="1000"/>
                                        <p:tgtEl>
                                          <p:spTgt spid="52"/>
                                        </p:tgtEl>
                                        <p:attrNameLst>
                                          <p:attrName>ppt_w</p:attrName>
                                        </p:attrNameLst>
                                      </p:cBhvr>
                                      <p:tavLst>
                                        <p:tav tm="0">
                                          <p:val>
                                            <p:strVal val="ppt_w"/>
                                          </p:val>
                                        </p:tav>
                                        <p:tav tm="100000">
                                          <p:val>
                                            <p:fltVal val="0"/>
                                          </p:val>
                                        </p:tav>
                                      </p:tavLst>
                                    </p:anim>
                                    <p:anim calcmode="lin" valueType="num">
                                      <p:cBhvr>
                                        <p:cTn id="519" dur="1000"/>
                                        <p:tgtEl>
                                          <p:spTgt spid="52"/>
                                        </p:tgtEl>
                                        <p:attrNameLst>
                                          <p:attrName>ppt_h</p:attrName>
                                        </p:attrNameLst>
                                      </p:cBhvr>
                                      <p:tavLst>
                                        <p:tav tm="0">
                                          <p:val>
                                            <p:strVal val="ppt_h"/>
                                          </p:val>
                                        </p:tav>
                                        <p:tav tm="100000">
                                          <p:val>
                                            <p:fltVal val="0"/>
                                          </p:val>
                                        </p:tav>
                                      </p:tavLst>
                                    </p:anim>
                                    <p:anim calcmode="lin" valueType="num">
                                      <p:cBhvr>
                                        <p:cTn id="520" dur="1000"/>
                                        <p:tgtEl>
                                          <p:spTgt spid="52"/>
                                        </p:tgtEl>
                                        <p:attrNameLst>
                                          <p:attrName>style.rotation</p:attrName>
                                        </p:attrNameLst>
                                      </p:cBhvr>
                                      <p:tavLst>
                                        <p:tav tm="0">
                                          <p:val>
                                            <p:fltVal val="0"/>
                                          </p:val>
                                        </p:tav>
                                        <p:tav tm="100000">
                                          <p:val>
                                            <p:fltVal val="90"/>
                                          </p:val>
                                        </p:tav>
                                      </p:tavLst>
                                    </p:anim>
                                    <p:animEffect transition="out" filter="fade">
                                      <p:cBhvr>
                                        <p:cTn id="521" dur="1000"/>
                                        <p:tgtEl>
                                          <p:spTgt spid="52"/>
                                        </p:tgtEl>
                                      </p:cBhvr>
                                    </p:animEffect>
                                    <p:set>
                                      <p:cBhvr>
                                        <p:cTn id="522" dur="1" fill="hold">
                                          <p:stCondLst>
                                            <p:cond delay="999"/>
                                          </p:stCondLst>
                                        </p:cTn>
                                        <p:tgtEl>
                                          <p:spTgt spid="52"/>
                                        </p:tgtEl>
                                        <p:attrNameLst>
                                          <p:attrName>style.visibility</p:attrName>
                                        </p:attrNameLst>
                                      </p:cBhvr>
                                      <p:to>
                                        <p:strVal val="hidden"/>
                                      </p:to>
                                    </p:set>
                                  </p:childTnLst>
                                </p:cTn>
                              </p:par>
                              <p:par>
                                <p:cTn id="523" presetID="31" presetClass="exit" presetSubtype="0" fill="hold" grpId="1" nodeType="withEffect">
                                  <p:stCondLst>
                                    <p:cond delay="0"/>
                                  </p:stCondLst>
                                  <p:childTnLst>
                                    <p:anim calcmode="lin" valueType="num">
                                      <p:cBhvr>
                                        <p:cTn id="524" dur="1000"/>
                                        <p:tgtEl>
                                          <p:spTgt spid="106"/>
                                        </p:tgtEl>
                                        <p:attrNameLst>
                                          <p:attrName>ppt_w</p:attrName>
                                        </p:attrNameLst>
                                      </p:cBhvr>
                                      <p:tavLst>
                                        <p:tav tm="0">
                                          <p:val>
                                            <p:strVal val="ppt_w"/>
                                          </p:val>
                                        </p:tav>
                                        <p:tav tm="100000">
                                          <p:val>
                                            <p:fltVal val="0"/>
                                          </p:val>
                                        </p:tav>
                                      </p:tavLst>
                                    </p:anim>
                                    <p:anim calcmode="lin" valueType="num">
                                      <p:cBhvr>
                                        <p:cTn id="525" dur="1000"/>
                                        <p:tgtEl>
                                          <p:spTgt spid="106"/>
                                        </p:tgtEl>
                                        <p:attrNameLst>
                                          <p:attrName>ppt_h</p:attrName>
                                        </p:attrNameLst>
                                      </p:cBhvr>
                                      <p:tavLst>
                                        <p:tav tm="0">
                                          <p:val>
                                            <p:strVal val="ppt_h"/>
                                          </p:val>
                                        </p:tav>
                                        <p:tav tm="100000">
                                          <p:val>
                                            <p:fltVal val="0"/>
                                          </p:val>
                                        </p:tav>
                                      </p:tavLst>
                                    </p:anim>
                                    <p:anim calcmode="lin" valueType="num">
                                      <p:cBhvr>
                                        <p:cTn id="526" dur="1000"/>
                                        <p:tgtEl>
                                          <p:spTgt spid="106"/>
                                        </p:tgtEl>
                                        <p:attrNameLst>
                                          <p:attrName>style.rotation</p:attrName>
                                        </p:attrNameLst>
                                      </p:cBhvr>
                                      <p:tavLst>
                                        <p:tav tm="0">
                                          <p:val>
                                            <p:fltVal val="0"/>
                                          </p:val>
                                        </p:tav>
                                        <p:tav tm="100000">
                                          <p:val>
                                            <p:fltVal val="90"/>
                                          </p:val>
                                        </p:tav>
                                      </p:tavLst>
                                    </p:anim>
                                    <p:animEffect transition="out" filter="fade">
                                      <p:cBhvr>
                                        <p:cTn id="527" dur="1000"/>
                                        <p:tgtEl>
                                          <p:spTgt spid="106"/>
                                        </p:tgtEl>
                                      </p:cBhvr>
                                    </p:animEffect>
                                    <p:set>
                                      <p:cBhvr>
                                        <p:cTn id="528" dur="1" fill="hold">
                                          <p:stCondLst>
                                            <p:cond delay="999"/>
                                          </p:stCondLst>
                                        </p:cTn>
                                        <p:tgtEl>
                                          <p:spTgt spid="106"/>
                                        </p:tgtEl>
                                        <p:attrNameLst>
                                          <p:attrName>style.visibility</p:attrName>
                                        </p:attrNameLst>
                                      </p:cBhvr>
                                      <p:to>
                                        <p:strVal val="hidden"/>
                                      </p:to>
                                    </p:set>
                                  </p:childTnLst>
                                </p:cTn>
                              </p:par>
                              <p:par>
                                <p:cTn id="529" presetID="31" presetClass="exit" presetSubtype="0" fill="hold" nodeType="withEffect">
                                  <p:stCondLst>
                                    <p:cond delay="0"/>
                                  </p:stCondLst>
                                  <p:childTnLst>
                                    <p:anim calcmode="lin" valueType="num">
                                      <p:cBhvr>
                                        <p:cTn id="530" dur="1000"/>
                                        <p:tgtEl>
                                          <p:spTgt spid="66"/>
                                        </p:tgtEl>
                                        <p:attrNameLst>
                                          <p:attrName>ppt_w</p:attrName>
                                        </p:attrNameLst>
                                      </p:cBhvr>
                                      <p:tavLst>
                                        <p:tav tm="0">
                                          <p:val>
                                            <p:strVal val="ppt_w"/>
                                          </p:val>
                                        </p:tav>
                                        <p:tav tm="100000">
                                          <p:val>
                                            <p:fltVal val="0"/>
                                          </p:val>
                                        </p:tav>
                                      </p:tavLst>
                                    </p:anim>
                                    <p:anim calcmode="lin" valueType="num">
                                      <p:cBhvr>
                                        <p:cTn id="531" dur="1000"/>
                                        <p:tgtEl>
                                          <p:spTgt spid="66"/>
                                        </p:tgtEl>
                                        <p:attrNameLst>
                                          <p:attrName>ppt_h</p:attrName>
                                        </p:attrNameLst>
                                      </p:cBhvr>
                                      <p:tavLst>
                                        <p:tav tm="0">
                                          <p:val>
                                            <p:strVal val="ppt_h"/>
                                          </p:val>
                                        </p:tav>
                                        <p:tav tm="100000">
                                          <p:val>
                                            <p:fltVal val="0"/>
                                          </p:val>
                                        </p:tav>
                                      </p:tavLst>
                                    </p:anim>
                                    <p:anim calcmode="lin" valueType="num">
                                      <p:cBhvr>
                                        <p:cTn id="532" dur="1000"/>
                                        <p:tgtEl>
                                          <p:spTgt spid="66"/>
                                        </p:tgtEl>
                                        <p:attrNameLst>
                                          <p:attrName>style.rotation</p:attrName>
                                        </p:attrNameLst>
                                      </p:cBhvr>
                                      <p:tavLst>
                                        <p:tav tm="0">
                                          <p:val>
                                            <p:fltVal val="0"/>
                                          </p:val>
                                        </p:tav>
                                        <p:tav tm="100000">
                                          <p:val>
                                            <p:fltVal val="90"/>
                                          </p:val>
                                        </p:tav>
                                      </p:tavLst>
                                    </p:anim>
                                    <p:animEffect transition="out" filter="fade">
                                      <p:cBhvr>
                                        <p:cTn id="533" dur="1000"/>
                                        <p:tgtEl>
                                          <p:spTgt spid="66"/>
                                        </p:tgtEl>
                                      </p:cBhvr>
                                    </p:animEffect>
                                    <p:set>
                                      <p:cBhvr>
                                        <p:cTn id="534" dur="1" fill="hold">
                                          <p:stCondLst>
                                            <p:cond delay="999"/>
                                          </p:stCondLst>
                                        </p:cTn>
                                        <p:tgtEl>
                                          <p:spTgt spid="66"/>
                                        </p:tgtEl>
                                        <p:attrNameLst>
                                          <p:attrName>style.visibility</p:attrName>
                                        </p:attrNameLst>
                                      </p:cBhvr>
                                      <p:to>
                                        <p:strVal val="hidden"/>
                                      </p:to>
                                    </p:set>
                                  </p:childTnLst>
                                </p:cTn>
                              </p:par>
                              <p:par>
                                <p:cTn id="535" presetID="31" presetClass="exit" presetSubtype="0" fill="hold" grpId="1" nodeType="withEffect">
                                  <p:stCondLst>
                                    <p:cond delay="0"/>
                                  </p:stCondLst>
                                  <p:childTnLst>
                                    <p:anim calcmode="lin" valueType="num">
                                      <p:cBhvr>
                                        <p:cTn id="536" dur="1000"/>
                                        <p:tgtEl>
                                          <p:spTgt spid="45"/>
                                        </p:tgtEl>
                                        <p:attrNameLst>
                                          <p:attrName>ppt_w</p:attrName>
                                        </p:attrNameLst>
                                      </p:cBhvr>
                                      <p:tavLst>
                                        <p:tav tm="0">
                                          <p:val>
                                            <p:strVal val="ppt_w"/>
                                          </p:val>
                                        </p:tav>
                                        <p:tav tm="100000">
                                          <p:val>
                                            <p:fltVal val="0"/>
                                          </p:val>
                                        </p:tav>
                                      </p:tavLst>
                                    </p:anim>
                                    <p:anim calcmode="lin" valueType="num">
                                      <p:cBhvr>
                                        <p:cTn id="537" dur="1000"/>
                                        <p:tgtEl>
                                          <p:spTgt spid="45"/>
                                        </p:tgtEl>
                                        <p:attrNameLst>
                                          <p:attrName>ppt_h</p:attrName>
                                        </p:attrNameLst>
                                      </p:cBhvr>
                                      <p:tavLst>
                                        <p:tav tm="0">
                                          <p:val>
                                            <p:strVal val="ppt_h"/>
                                          </p:val>
                                        </p:tav>
                                        <p:tav tm="100000">
                                          <p:val>
                                            <p:fltVal val="0"/>
                                          </p:val>
                                        </p:tav>
                                      </p:tavLst>
                                    </p:anim>
                                    <p:anim calcmode="lin" valueType="num">
                                      <p:cBhvr>
                                        <p:cTn id="538" dur="1000"/>
                                        <p:tgtEl>
                                          <p:spTgt spid="45"/>
                                        </p:tgtEl>
                                        <p:attrNameLst>
                                          <p:attrName>style.rotation</p:attrName>
                                        </p:attrNameLst>
                                      </p:cBhvr>
                                      <p:tavLst>
                                        <p:tav tm="0">
                                          <p:val>
                                            <p:fltVal val="0"/>
                                          </p:val>
                                        </p:tav>
                                        <p:tav tm="100000">
                                          <p:val>
                                            <p:fltVal val="90"/>
                                          </p:val>
                                        </p:tav>
                                      </p:tavLst>
                                    </p:anim>
                                    <p:animEffect transition="out" filter="fade">
                                      <p:cBhvr>
                                        <p:cTn id="539" dur="1000"/>
                                        <p:tgtEl>
                                          <p:spTgt spid="45"/>
                                        </p:tgtEl>
                                      </p:cBhvr>
                                    </p:animEffect>
                                    <p:set>
                                      <p:cBhvr>
                                        <p:cTn id="540" dur="1" fill="hold">
                                          <p:stCondLst>
                                            <p:cond delay="999"/>
                                          </p:stCondLst>
                                        </p:cTn>
                                        <p:tgtEl>
                                          <p:spTgt spid="45"/>
                                        </p:tgtEl>
                                        <p:attrNameLst>
                                          <p:attrName>style.visibility</p:attrName>
                                        </p:attrNameLst>
                                      </p:cBhvr>
                                      <p:to>
                                        <p:strVal val="hidden"/>
                                      </p:to>
                                    </p:set>
                                  </p:childTnLst>
                                </p:cTn>
                              </p:par>
                              <p:par>
                                <p:cTn id="541" presetID="31" presetClass="exit" presetSubtype="0" fill="hold" nodeType="withEffect">
                                  <p:stCondLst>
                                    <p:cond delay="0"/>
                                  </p:stCondLst>
                                  <p:childTnLst>
                                    <p:anim calcmode="lin" valueType="num">
                                      <p:cBhvr>
                                        <p:cTn id="542" dur="1000"/>
                                        <p:tgtEl>
                                          <p:spTgt spid="69"/>
                                        </p:tgtEl>
                                        <p:attrNameLst>
                                          <p:attrName>ppt_w</p:attrName>
                                        </p:attrNameLst>
                                      </p:cBhvr>
                                      <p:tavLst>
                                        <p:tav tm="0">
                                          <p:val>
                                            <p:strVal val="ppt_w"/>
                                          </p:val>
                                        </p:tav>
                                        <p:tav tm="100000">
                                          <p:val>
                                            <p:fltVal val="0"/>
                                          </p:val>
                                        </p:tav>
                                      </p:tavLst>
                                    </p:anim>
                                    <p:anim calcmode="lin" valueType="num">
                                      <p:cBhvr>
                                        <p:cTn id="543" dur="1000"/>
                                        <p:tgtEl>
                                          <p:spTgt spid="69"/>
                                        </p:tgtEl>
                                        <p:attrNameLst>
                                          <p:attrName>ppt_h</p:attrName>
                                        </p:attrNameLst>
                                      </p:cBhvr>
                                      <p:tavLst>
                                        <p:tav tm="0">
                                          <p:val>
                                            <p:strVal val="ppt_h"/>
                                          </p:val>
                                        </p:tav>
                                        <p:tav tm="100000">
                                          <p:val>
                                            <p:fltVal val="0"/>
                                          </p:val>
                                        </p:tav>
                                      </p:tavLst>
                                    </p:anim>
                                    <p:anim calcmode="lin" valueType="num">
                                      <p:cBhvr>
                                        <p:cTn id="544" dur="1000"/>
                                        <p:tgtEl>
                                          <p:spTgt spid="69"/>
                                        </p:tgtEl>
                                        <p:attrNameLst>
                                          <p:attrName>style.rotation</p:attrName>
                                        </p:attrNameLst>
                                      </p:cBhvr>
                                      <p:tavLst>
                                        <p:tav tm="0">
                                          <p:val>
                                            <p:fltVal val="0"/>
                                          </p:val>
                                        </p:tav>
                                        <p:tav tm="100000">
                                          <p:val>
                                            <p:fltVal val="90"/>
                                          </p:val>
                                        </p:tav>
                                      </p:tavLst>
                                    </p:anim>
                                    <p:animEffect transition="out" filter="fade">
                                      <p:cBhvr>
                                        <p:cTn id="545" dur="1000"/>
                                        <p:tgtEl>
                                          <p:spTgt spid="69"/>
                                        </p:tgtEl>
                                      </p:cBhvr>
                                    </p:animEffect>
                                    <p:set>
                                      <p:cBhvr>
                                        <p:cTn id="546" dur="1" fill="hold">
                                          <p:stCondLst>
                                            <p:cond delay="999"/>
                                          </p:stCondLst>
                                        </p:cTn>
                                        <p:tgtEl>
                                          <p:spTgt spid="69"/>
                                        </p:tgtEl>
                                        <p:attrNameLst>
                                          <p:attrName>style.visibility</p:attrName>
                                        </p:attrNameLst>
                                      </p:cBhvr>
                                      <p:to>
                                        <p:strVal val="hidden"/>
                                      </p:to>
                                    </p:set>
                                  </p:childTnLst>
                                </p:cTn>
                              </p:par>
                              <p:par>
                                <p:cTn id="547" presetID="31" presetClass="exit" presetSubtype="0" fill="hold" grpId="1" nodeType="withEffect">
                                  <p:stCondLst>
                                    <p:cond delay="0"/>
                                  </p:stCondLst>
                                  <p:childTnLst>
                                    <p:anim calcmode="lin" valueType="num">
                                      <p:cBhvr>
                                        <p:cTn id="548" dur="1000"/>
                                        <p:tgtEl>
                                          <p:spTgt spid="75"/>
                                        </p:tgtEl>
                                        <p:attrNameLst>
                                          <p:attrName>ppt_w</p:attrName>
                                        </p:attrNameLst>
                                      </p:cBhvr>
                                      <p:tavLst>
                                        <p:tav tm="0">
                                          <p:val>
                                            <p:strVal val="ppt_w"/>
                                          </p:val>
                                        </p:tav>
                                        <p:tav tm="100000">
                                          <p:val>
                                            <p:fltVal val="0"/>
                                          </p:val>
                                        </p:tav>
                                      </p:tavLst>
                                    </p:anim>
                                    <p:anim calcmode="lin" valueType="num">
                                      <p:cBhvr>
                                        <p:cTn id="549" dur="1000"/>
                                        <p:tgtEl>
                                          <p:spTgt spid="75"/>
                                        </p:tgtEl>
                                        <p:attrNameLst>
                                          <p:attrName>ppt_h</p:attrName>
                                        </p:attrNameLst>
                                      </p:cBhvr>
                                      <p:tavLst>
                                        <p:tav tm="0">
                                          <p:val>
                                            <p:strVal val="ppt_h"/>
                                          </p:val>
                                        </p:tav>
                                        <p:tav tm="100000">
                                          <p:val>
                                            <p:fltVal val="0"/>
                                          </p:val>
                                        </p:tav>
                                      </p:tavLst>
                                    </p:anim>
                                    <p:anim calcmode="lin" valueType="num">
                                      <p:cBhvr>
                                        <p:cTn id="550" dur="1000"/>
                                        <p:tgtEl>
                                          <p:spTgt spid="75"/>
                                        </p:tgtEl>
                                        <p:attrNameLst>
                                          <p:attrName>style.rotation</p:attrName>
                                        </p:attrNameLst>
                                      </p:cBhvr>
                                      <p:tavLst>
                                        <p:tav tm="0">
                                          <p:val>
                                            <p:fltVal val="0"/>
                                          </p:val>
                                        </p:tav>
                                        <p:tav tm="100000">
                                          <p:val>
                                            <p:fltVal val="90"/>
                                          </p:val>
                                        </p:tav>
                                      </p:tavLst>
                                    </p:anim>
                                    <p:animEffect transition="out" filter="fade">
                                      <p:cBhvr>
                                        <p:cTn id="551" dur="1000"/>
                                        <p:tgtEl>
                                          <p:spTgt spid="75"/>
                                        </p:tgtEl>
                                      </p:cBhvr>
                                    </p:animEffect>
                                    <p:set>
                                      <p:cBhvr>
                                        <p:cTn id="552" dur="1" fill="hold">
                                          <p:stCondLst>
                                            <p:cond delay="999"/>
                                          </p:stCondLst>
                                        </p:cTn>
                                        <p:tgtEl>
                                          <p:spTgt spid="75"/>
                                        </p:tgtEl>
                                        <p:attrNameLst>
                                          <p:attrName>style.visibility</p:attrName>
                                        </p:attrNameLst>
                                      </p:cBhvr>
                                      <p:to>
                                        <p:strVal val="hidden"/>
                                      </p:to>
                                    </p:set>
                                  </p:childTnLst>
                                </p:cTn>
                              </p:par>
                              <p:par>
                                <p:cTn id="553" presetID="31" presetClass="exit" presetSubtype="0" fill="hold" grpId="1" nodeType="withEffect">
                                  <p:stCondLst>
                                    <p:cond delay="0"/>
                                  </p:stCondLst>
                                  <p:childTnLst>
                                    <p:anim calcmode="lin" valueType="num">
                                      <p:cBhvr>
                                        <p:cTn id="554" dur="1000"/>
                                        <p:tgtEl>
                                          <p:spTgt spid="90"/>
                                        </p:tgtEl>
                                        <p:attrNameLst>
                                          <p:attrName>ppt_w</p:attrName>
                                        </p:attrNameLst>
                                      </p:cBhvr>
                                      <p:tavLst>
                                        <p:tav tm="0">
                                          <p:val>
                                            <p:strVal val="ppt_w"/>
                                          </p:val>
                                        </p:tav>
                                        <p:tav tm="100000">
                                          <p:val>
                                            <p:fltVal val="0"/>
                                          </p:val>
                                        </p:tav>
                                      </p:tavLst>
                                    </p:anim>
                                    <p:anim calcmode="lin" valueType="num">
                                      <p:cBhvr>
                                        <p:cTn id="555" dur="1000"/>
                                        <p:tgtEl>
                                          <p:spTgt spid="90"/>
                                        </p:tgtEl>
                                        <p:attrNameLst>
                                          <p:attrName>ppt_h</p:attrName>
                                        </p:attrNameLst>
                                      </p:cBhvr>
                                      <p:tavLst>
                                        <p:tav tm="0">
                                          <p:val>
                                            <p:strVal val="ppt_h"/>
                                          </p:val>
                                        </p:tav>
                                        <p:tav tm="100000">
                                          <p:val>
                                            <p:fltVal val="0"/>
                                          </p:val>
                                        </p:tav>
                                      </p:tavLst>
                                    </p:anim>
                                    <p:anim calcmode="lin" valueType="num">
                                      <p:cBhvr>
                                        <p:cTn id="556" dur="1000"/>
                                        <p:tgtEl>
                                          <p:spTgt spid="90"/>
                                        </p:tgtEl>
                                        <p:attrNameLst>
                                          <p:attrName>style.rotation</p:attrName>
                                        </p:attrNameLst>
                                      </p:cBhvr>
                                      <p:tavLst>
                                        <p:tav tm="0">
                                          <p:val>
                                            <p:fltVal val="0"/>
                                          </p:val>
                                        </p:tav>
                                        <p:tav tm="100000">
                                          <p:val>
                                            <p:fltVal val="90"/>
                                          </p:val>
                                        </p:tav>
                                      </p:tavLst>
                                    </p:anim>
                                    <p:animEffect transition="out" filter="fade">
                                      <p:cBhvr>
                                        <p:cTn id="557" dur="1000"/>
                                        <p:tgtEl>
                                          <p:spTgt spid="90"/>
                                        </p:tgtEl>
                                      </p:cBhvr>
                                    </p:animEffect>
                                    <p:set>
                                      <p:cBhvr>
                                        <p:cTn id="558" dur="1" fill="hold">
                                          <p:stCondLst>
                                            <p:cond delay="999"/>
                                          </p:stCondLst>
                                        </p:cTn>
                                        <p:tgtEl>
                                          <p:spTgt spid="90"/>
                                        </p:tgtEl>
                                        <p:attrNameLst>
                                          <p:attrName>style.visibility</p:attrName>
                                        </p:attrNameLst>
                                      </p:cBhvr>
                                      <p:to>
                                        <p:strVal val="hidden"/>
                                      </p:to>
                                    </p:set>
                                  </p:childTnLst>
                                </p:cTn>
                              </p:par>
                              <p:par>
                                <p:cTn id="559" presetID="31" presetClass="exit" presetSubtype="0" fill="hold" grpId="1" nodeType="withEffect">
                                  <p:stCondLst>
                                    <p:cond delay="0"/>
                                  </p:stCondLst>
                                  <p:childTnLst>
                                    <p:anim calcmode="lin" valueType="num">
                                      <p:cBhvr>
                                        <p:cTn id="560" dur="1000"/>
                                        <p:tgtEl>
                                          <p:spTgt spid="88"/>
                                        </p:tgtEl>
                                        <p:attrNameLst>
                                          <p:attrName>ppt_w</p:attrName>
                                        </p:attrNameLst>
                                      </p:cBhvr>
                                      <p:tavLst>
                                        <p:tav tm="0">
                                          <p:val>
                                            <p:strVal val="ppt_w"/>
                                          </p:val>
                                        </p:tav>
                                        <p:tav tm="100000">
                                          <p:val>
                                            <p:fltVal val="0"/>
                                          </p:val>
                                        </p:tav>
                                      </p:tavLst>
                                    </p:anim>
                                    <p:anim calcmode="lin" valueType="num">
                                      <p:cBhvr>
                                        <p:cTn id="561" dur="1000"/>
                                        <p:tgtEl>
                                          <p:spTgt spid="88"/>
                                        </p:tgtEl>
                                        <p:attrNameLst>
                                          <p:attrName>ppt_h</p:attrName>
                                        </p:attrNameLst>
                                      </p:cBhvr>
                                      <p:tavLst>
                                        <p:tav tm="0">
                                          <p:val>
                                            <p:strVal val="ppt_h"/>
                                          </p:val>
                                        </p:tav>
                                        <p:tav tm="100000">
                                          <p:val>
                                            <p:fltVal val="0"/>
                                          </p:val>
                                        </p:tav>
                                      </p:tavLst>
                                    </p:anim>
                                    <p:anim calcmode="lin" valueType="num">
                                      <p:cBhvr>
                                        <p:cTn id="562" dur="1000"/>
                                        <p:tgtEl>
                                          <p:spTgt spid="88"/>
                                        </p:tgtEl>
                                        <p:attrNameLst>
                                          <p:attrName>style.rotation</p:attrName>
                                        </p:attrNameLst>
                                      </p:cBhvr>
                                      <p:tavLst>
                                        <p:tav tm="0">
                                          <p:val>
                                            <p:fltVal val="0"/>
                                          </p:val>
                                        </p:tav>
                                        <p:tav tm="100000">
                                          <p:val>
                                            <p:fltVal val="90"/>
                                          </p:val>
                                        </p:tav>
                                      </p:tavLst>
                                    </p:anim>
                                    <p:animEffect transition="out" filter="fade">
                                      <p:cBhvr>
                                        <p:cTn id="563" dur="1000"/>
                                        <p:tgtEl>
                                          <p:spTgt spid="88"/>
                                        </p:tgtEl>
                                      </p:cBhvr>
                                    </p:animEffect>
                                    <p:set>
                                      <p:cBhvr>
                                        <p:cTn id="564" dur="1" fill="hold">
                                          <p:stCondLst>
                                            <p:cond delay="999"/>
                                          </p:stCondLst>
                                        </p:cTn>
                                        <p:tgtEl>
                                          <p:spTgt spid="88"/>
                                        </p:tgtEl>
                                        <p:attrNameLst>
                                          <p:attrName>style.visibility</p:attrName>
                                        </p:attrNameLst>
                                      </p:cBhvr>
                                      <p:to>
                                        <p:strVal val="hidden"/>
                                      </p:to>
                                    </p:set>
                                  </p:childTnLst>
                                </p:cTn>
                              </p:par>
                              <p:par>
                                <p:cTn id="565" presetID="31" presetClass="exit" presetSubtype="0" fill="hold" grpId="1" nodeType="withEffect">
                                  <p:stCondLst>
                                    <p:cond delay="0"/>
                                  </p:stCondLst>
                                  <p:childTnLst>
                                    <p:anim calcmode="lin" valueType="num">
                                      <p:cBhvr>
                                        <p:cTn id="566" dur="1000"/>
                                        <p:tgtEl>
                                          <p:spTgt spid="91"/>
                                        </p:tgtEl>
                                        <p:attrNameLst>
                                          <p:attrName>ppt_w</p:attrName>
                                        </p:attrNameLst>
                                      </p:cBhvr>
                                      <p:tavLst>
                                        <p:tav tm="0">
                                          <p:val>
                                            <p:strVal val="ppt_w"/>
                                          </p:val>
                                        </p:tav>
                                        <p:tav tm="100000">
                                          <p:val>
                                            <p:fltVal val="0"/>
                                          </p:val>
                                        </p:tav>
                                      </p:tavLst>
                                    </p:anim>
                                    <p:anim calcmode="lin" valueType="num">
                                      <p:cBhvr>
                                        <p:cTn id="567" dur="1000"/>
                                        <p:tgtEl>
                                          <p:spTgt spid="91"/>
                                        </p:tgtEl>
                                        <p:attrNameLst>
                                          <p:attrName>ppt_h</p:attrName>
                                        </p:attrNameLst>
                                      </p:cBhvr>
                                      <p:tavLst>
                                        <p:tav tm="0">
                                          <p:val>
                                            <p:strVal val="ppt_h"/>
                                          </p:val>
                                        </p:tav>
                                        <p:tav tm="100000">
                                          <p:val>
                                            <p:fltVal val="0"/>
                                          </p:val>
                                        </p:tav>
                                      </p:tavLst>
                                    </p:anim>
                                    <p:anim calcmode="lin" valueType="num">
                                      <p:cBhvr>
                                        <p:cTn id="568" dur="1000"/>
                                        <p:tgtEl>
                                          <p:spTgt spid="91"/>
                                        </p:tgtEl>
                                        <p:attrNameLst>
                                          <p:attrName>style.rotation</p:attrName>
                                        </p:attrNameLst>
                                      </p:cBhvr>
                                      <p:tavLst>
                                        <p:tav tm="0">
                                          <p:val>
                                            <p:fltVal val="0"/>
                                          </p:val>
                                        </p:tav>
                                        <p:tav tm="100000">
                                          <p:val>
                                            <p:fltVal val="90"/>
                                          </p:val>
                                        </p:tav>
                                      </p:tavLst>
                                    </p:anim>
                                    <p:animEffect transition="out" filter="fade">
                                      <p:cBhvr>
                                        <p:cTn id="569" dur="1000"/>
                                        <p:tgtEl>
                                          <p:spTgt spid="91"/>
                                        </p:tgtEl>
                                      </p:cBhvr>
                                    </p:animEffect>
                                    <p:set>
                                      <p:cBhvr>
                                        <p:cTn id="570" dur="1" fill="hold">
                                          <p:stCondLst>
                                            <p:cond delay="999"/>
                                          </p:stCondLst>
                                        </p:cTn>
                                        <p:tgtEl>
                                          <p:spTgt spid="91"/>
                                        </p:tgtEl>
                                        <p:attrNameLst>
                                          <p:attrName>style.visibility</p:attrName>
                                        </p:attrNameLst>
                                      </p:cBhvr>
                                      <p:to>
                                        <p:strVal val="hidden"/>
                                      </p:to>
                                    </p:set>
                                  </p:childTnLst>
                                </p:cTn>
                              </p:par>
                              <p:par>
                                <p:cTn id="571" presetID="31" presetClass="exit" presetSubtype="0" fill="hold" grpId="1" nodeType="withEffect">
                                  <p:stCondLst>
                                    <p:cond delay="0"/>
                                  </p:stCondLst>
                                  <p:childTnLst>
                                    <p:anim calcmode="lin" valueType="num">
                                      <p:cBhvr>
                                        <p:cTn id="572" dur="1000"/>
                                        <p:tgtEl>
                                          <p:spTgt spid="87"/>
                                        </p:tgtEl>
                                        <p:attrNameLst>
                                          <p:attrName>ppt_w</p:attrName>
                                        </p:attrNameLst>
                                      </p:cBhvr>
                                      <p:tavLst>
                                        <p:tav tm="0">
                                          <p:val>
                                            <p:strVal val="ppt_w"/>
                                          </p:val>
                                        </p:tav>
                                        <p:tav tm="100000">
                                          <p:val>
                                            <p:fltVal val="0"/>
                                          </p:val>
                                        </p:tav>
                                      </p:tavLst>
                                    </p:anim>
                                    <p:anim calcmode="lin" valueType="num">
                                      <p:cBhvr>
                                        <p:cTn id="573" dur="1000"/>
                                        <p:tgtEl>
                                          <p:spTgt spid="87"/>
                                        </p:tgtEl>
                                        <p:attrNameLst>
                                          <p:attrName>ppt_h</p:attrName>
                                        </p:attrNameLst>
                                      </p:cBhvr>
                                      <p:tavLst>
                                        <p:tav tm="0">
                                          <p:val>
                                            <p:strVal val="ppt_h"/>
                                          </p:val>
                                        </p:tav>
                                        <p:tav tm="100000">
                                          <p:val>
                                            <p:fltVal val="0"/>
                                          </p:val>
                                        </p:tav>
                                      </p:tavLst>
                                    </p:anim>
                                    <p:anim calcmode="lin" valueType="num">
                                      <p:cBhvr>
                                        <p:cTn id="574" dur="1000"/>
                                        <p:tgtEl>
                                          <p:spTgt spid="87"/>
                                        </p:tgtEl>
                                        <p:attrNameLst>
                                          <p:attrName>style.rotation</p:attrName>
                                        </p:attrNameLst>
                                      </p:cBhvr>
                                      <p:tavLst>
                                        <p:tav tm="0">
                                          <p:val>
                                            <p:fltVal val="0"/>
                                          </p:val>
                                        </p:tav>
                                        <p:tav tm="100000">
                                          <p:val>
                                            <p:fltVal val="90"/>
                                          </p:val>
                                        </p:tav>
                                      </p:tavLst>
                                    </p:anim>
                                    <p:animEffect transition="out" filter="fade">
                                      <p:cBhvr>
                                        <p:cTn id="575" dur="1000"/>
                                        <p:tgtEl>
                                          <p:spTgt spid="87"/>
                                        </p:tgtEl>
                                      </p:cBhvr>
                                    </p:animEffect>
                                    <p:set>
                                      <p:cBhvr>
                                        <p:cTn id="576" dur="1" fill="hold">
                                          <p:stCondLst>
                                            <p:cond delay="999"/>
                                          </p:stCondLst>
                                        </p:cTn>
                                        <p:tgtEl>
                                          <p:spTgt spid="87"/>
                                        </p:tgtEl>
                                        <p:attrNameLst>
                                          <p:attrName>style.visibility</p:attrName>
                                        </p:attrNameLst>
                                      </p:cBhvr>
                                      <p:to>
                                        <p:strVal val="hidden"/>
                                      </p:to>
                                    </p:set>
                                  </p:childTnLst>
                                </p:cTn>
                              </p:par>
                              <p:par>
                                <p:cTn id="577" presetID="31" presetClass="exit" presetSubtype="0" fill="hold" grpId="1" nodeType="withEffect">
                                  <p:stCondLst>
                                    <p:cond delay="0"/>
                                  </p:stCondLst>
                                  <p:childTnLst>
                                    <p:anim calcmode="lin" valueType="num">
                                      <p:cBhvr>
                                        <p:cTn id="578" dur="1000"/>
                                        <p:tgtEl>
                                          <p:spTgt spid="89"/>
                                        </p:tgtEl>
                                        <p:attrNameLst>
                                          <p:attrName>ppt_w</p:attrName>
                                        </p:attrNameLst>
                                      </p:cBhvr>
                                      <p:tavLst>
                                        <p:tav tm="0">
                                          <p:val>
                                            <p:strVal val="ppt_w"/>
                                          </p:val>
                                        </p:tav>
                                        <p:tav tm="100000">
                                          <p:val>
                                            <p:fltVal val="0"/>
                                          </p:val>
                                        </p:tav>
                                      </p:tavLst>
                                    </p:anim>
                                    <p:anim calcmode="lin" valueType="num">
                                      <p:cBhvr>
                                        <p:cTn id="579" dur="1000"/>
                                        <p:tgtEl>
                                          <p:spTgt spid="89"/>
                                        </p:tgtEl>
                                        <p:attrNameLst>
                                          <p:attrName>ppt_h</p:attrName>
                                        </p:attrNameLst>
                                      </p:cBhvr>
                                      <p:tavLst>
                                        <p:tav tm="0">
                                          <p:val>
                                            <p:strVal val="ppt_h"/>
                                          </p:val>
                                        </p:tav>
                                        <p:tav tm="100000">
                                          <p:val>
                                            <p:fltVal val="0"/>
                                          </p:val>
                                        </p:tav>
                                      </p:tavLst>
                                    </p:anim>
                                    <p:anim calcmode="lin" valueType="num">
                                      <p:cBhvr>
                                        <p:cTn id="580" dur="1000"/>
                                        <p:tgtEl>
                                          <p:spTgt spid="89"/>
                                        </p:tgtEl>
                                        <p:attrNameLst>
                                          <p:attrName>style.rotation</p:attrName>
                                        </p:attrNameLst>
                                      </p:cBhvr>
                                      <p:tavLst>
                                        <p:tav tm="0">
                                          <p:val>
                                            <p:fltVal val="0"/>
                                          </p:val>
                                        </p:tav>
                                        <p:tav tm="100000">
                                          <p:val>
                                            <p:fltVal val="90"/>
                                          </p:val>
                                        </p:tav>
                                      </p:tavLst>
                                    </p:anim>
                                    <p:animEffect transition="out" filter="fade">
                                      <p:cBhvr>
                                        <p:cTn id="581" dur="1000"/>
                                        <p:tgtEl>
                                          <p:spTgt spid="89"/>
                                        </p:tgtEl>
                                      </p:cBhvr>
                                    </p:animEffect>
                                    <p:set>
                                      <p:cBhvr>
                                        <p:cTn id="582" dur="1" fill="hold">
                                          <p:stCondLst>
                                            <p:cond delay="999"/>
                                          </p:stCondLst>
                                        </p:cTn>
                                        <p:tgtEl>
                                          <p:spTgt spid="89"/>
                                        </p:tgtEl>
                                        <p:attrNameLst>
                                          <p:attrName>style.visibility</p:attrName>
                                        </p:attrNameLst>
                                      </p:cBhvr>
                                      <p:to>
                                        <p:strVal val="hidden"/>
                                      </p:to>
                                    </p:set>
                                  </p:childTnLst>
                                </p:cTn>
                              </p:par>
                              <p:par>
                                <p:cTn id="583" presetID="31" presetClass="exit" presetSubtype="0" fill="hold" grpId="1" nodeType="withEffect">
                                  <p:stCondLst>
                                    <p:cond delay="0"/>
                                  </p:stCondLst>
                                  <p:childTnLst>
                                    <p:anim calcmode="lin" valueType="num">
                                      <p:cBhvr>
                                        <p:cTn id="584" dur="1000"/>
                                        <p:tgtEl>
                                          <p:spTgt spid="16"/>
                                        </p:tgtEl>
                                        <p:attrNameLst>
                                          <p:attrName>ppt_w</p:attrName>
                                        </p:attrNameLst>
                                      </p:cBhvr>
                                      <p:tavLst>
                                        <p:tav tm="0">
                                          <p:val>
                                            <p:strVal val="ppt_w"/>
                                          </p:val>
                                        </p:tav>
                                        <p:tav tm="100000">
                                          <p:val>
                                            <p:fltVal val="0"/>
                                          </p:val>
                                        </p:tav>
                                      </p:tavLst>
                                    </p:anim>
                                    <p:anim calcmode="lin" valueType="num">
                                      <p:cBhvr>
                                        <p:cTn id="585" dur="1000"/>
                                        <p:tgtEl>
                                          <p:spTgt spid="16"/>
                                        </p:tgtEl>
                                        <p:attrNameLst>
                                          <p:attrName>ppt_h</p:attrName>
                                        </p:attrNameLst>
                                      </p:cBhvr>
                                      <p:tavLst>
                                        <p:tav tm="0">
                                          <p:val>
                                            <p:strVal val="ppt_h"/>
                                          </p:val>
                                        </p:tav>
                                        <p:tav tm="100000">
                                          <p:val>
                                            <p:fltVal val="0"/>
                                          </p:val>
                                        </p:tav>
                                      </p:tavLst>
                                    </p:anim>
                                    <p:anim calcmode="lin" valueType="num">
                                      <p:cBhvr>
                                        <p:cTn id="586" dur="1000"/>
                                        <p:tgtEl>
                                          <p:spTgt spid="16"/>
                                        </p:tgtEl>
                                        <p:attrNameLst>
                                          <p:attrName>style.rotation</p:attrName>
                                        </p:attrNameLst>
                                      </p:cBhvr>
                                      <p:tavLst>
                                        <p:tav tm="0">
                                          <p:val>
                                            <p:fltVal val="0"/>
                                          </p:val>
                                        </p:tav>
                                        <p:tav tm="100000">
                                          <p:val>
                                            <p:fltVal val="90"/>
                                          </p:val>
                                        </p:tav>
                                      </p:tavLst>
                                    </p:anim>
                                    <p:animEffect transition="out" filter="fade">
                                      <p:cBhvr>
                                        <p:cTn id="587" dur="1000"/>
                                        <p:tgtEl>
                                          <p:spTgt spid="16"/>
                                        </p:tgtEl>
                                      </p:cBhvr>
                                    </p:animEffect>
                                    <p:set>
                                      <p:cBhvr>
                                        <p:cTn id="588" dur="1" fill="hold">
                                          <p:stCondLst>
                                            <p:cond delay="999"/>
                                          </p:stCondLst>
                                        </p:cTn>
                                        <p:tgtEl>
                                          <p:spTgt spid="16"/>
                                        </p:tgtEl>
                                        <p:attrNameLst>
                                          <p:attrName>style.visibility</p:attrName>
                                        </p:attrNameLst>
                                      </p:cBhvr>
                                      <p:to>
                                        <p:strVal val="hidden"/>
                                      </p:to>
                                    </p:set>
                                  </p:childTnLst>
                                </p:cTn>
                              </p:par>
                              <p:par>
                                <p:cTn id="589" presetID="31" presetClass="exit" presetSubtype="0" fill="hold" nodeType="withEffect">
                                  <p:stCondLst>
                                    <p:cond delay="0"/>
                                  </p:stCondLst>
                                  <p:childTnLst>
                                    <p:anim calcmode="lin" valueType="num">
                                      <p:cBhvr>
                                        <p:cTn id="590" dur="1000"/>
                                        <p:tgtEl>
                                          <p:spTgt spid="35"/>
                                        </p:tgtEl>
                                        <p:attrNameLst>
                                          <p:attrName>ppt_w</p:attrName>
                                        </p:attrNameLst>
                                      </p:cBhvr>
                                      <p:tavLst>
                                        <p:tav tm="0">
                                          <p:val>
                                            <p:strVal val="ppt_w"/>
                                          </p:val>
                                        </p:tav>
                                        <p:tav tm="100000">
                                          <p:val>
                                            <p:fltVal val="0"/>
                                          </p:val>
                                        </p:tav>
                                      </p:tavLst>
                                    </p:anim>
                                    <p:anim calcmode="lin" valueType="num">
                                      <p:cBhvr>
                                        <p:cTn id="591" dur="1000"/>
                                        <p:tgtEl>
                                          <p:spTgt spid="35"/>
                                        </p:tgtEl>
                                        <p:attrNameLst>
                                          <p:attrName>ppt_h</p:attrName>
                                        </p:attrNameLst>
                                      </p:cBhvr>
                                      <p:tavLst>
                                        <p:tav tm="0">
                                          <p:val>
                                            <p:strVal val="ppt_h"/>
                                          </p:val>
                                        </p:tav>
                                        <p:tav tm="100000">
                                          <p:val>
                                            <p:fltVal val="0"/>
                                          </p:val>
                                        </p:tav>
                                      </p:tavLst>
                                    </p:anim>
                                    <p:anim calcmode="lin" valueType="num">
                                      <p:cBhvr>
                                        <p:cTn id="592" dur="1000"/>
                                        <p:tgtEl>
                                          <p:spTgt spid="35"/>
                                        </p:tgtEl>
                                        <p:attrNameLst>
                                          <p:attrName>style.rotation</p:attrName>
                                        </p:attrNameLst>
                                      </p:cBhvr>
                                      <p:tavLst>
                                        <p:tav tm="0">
                                          <p:val>
                                            <p:fltVal val="0"/>
                                          </p:val>
                                        </p:tav>
                                        <p:tav tm="100000">
                                          <p:val>
                                            <p:fltVal val="90"/>
                                          </p:val>
                                        </p:tav>
                                      </p:tavLst>
                                    </p:anim>
                                    <p:animEffect transition="out" filter="fade">
                                      <p:cBhvr>
                                        <p:cTn id="593" dur="1000"/>
                                        <p:tgtEl>
                                          <p:spTgt spid="35"/>
                                        </p:tgtEl>
                                      </p:cBhvr>
                                    </p:animEffect>
                                    <p:set>
                                      <p:cBhvr>
                                        <p:cTn id="594" dur="1" fill="hold">
                                          <p:stCondLst>
                                            <p:cond delay="999"/>
                                          </p:stCondLst>
                                        </p:cTn>
                                        <p:tgtEl>
                                          <p:spTgt spid="35"/>
                                        </p:tgtEl>
                                        <p:attrNameLst>
                                          <p:attrName>style.visibility</p:attrName>
                                        </p:attrNameLst>
                                      </p:cBhvr>
                                      <p:to>
                                        <p:strVal val="hidden"/>
                                      </p:to>
                                    </p:set>
                                  </p:childTnLst>
                                </p:cTn>
                              </p:par>
                              <p:par>
                                <p:cTn id="595" presetID="31" presetClass="exit" presetSubtype="0" fill="hold" grpId="2" nodeType="withEffect">
                                  <p:stCondLst>
                                    <p:cond delay="0"/>
                                  </p:stCondLst>
                                  <p:childTnLst>
                                    <p:anim calcmode="lin" valueType="num">
                                      <p:cBhvr>
                                        <p:cTn id="596" dur="1000"/>
                                        <p:tgtEl>
                                          <p:spTgt spid="57"/>
                                        </p:tgtEl>
                                        <p:attrNameLst>
                                          <p:attrName>ppt_w</p:attrName>
                                        </p:attrNameLst>
                                      </p:cBhvr>
                                      <p:tavLst>
                                        <p:tav tm="0">
                                          <p:val>
                                            <p:strVal val="ppt_w"/>
                                          </p:val>
                                        </p:tav>
                                        <p:tav tm="100000">
                                          <p:val>
                                            <p:fltVal val="0"/>
                                          </p:val>
                                        </p:tav>
                                      </p:tavLst>
                                    </p:anim>
                                    <p:anim calcmode="lin" valueType="num">
                                      <p:cBhvr>
                                        <p:cTn id="597" dur="1000"/>
                                        <p:tgtEl>
                                          <p:spTgt spid="57"/>
                                        </p:tgtEl>
                                        <p:attrNameLst>
                                          <p:attrName>ppt_h</p:attrName>
                                        </p:attrNameLst>
                                      </p:cBhvr>
                                      <p:tavLst>
                                        <p:tav tm="0">
                                          <p:val>
                                            <p:strVal val="ppt_h"/>
                                          </p:val>
                                        </p:tav>
                                        <p:tav tm="100000">
                                          <p:val>
                                            <p:fltVal val="0"/>
                                          </p:val>
                                        </p:tav>
                                      </p:tavLst>
                                    </p:anim>
                                    <p:anim calcmode="lin" valueType="num">
                                      <p:cBhvr>
                                        <p:cTn id="598" dur="1000"/>
                                        <p:tgtEl>
                                          <p:spTgt spid="57"/>
                                        </p:tgtEl>
                                        <p:attrNameLst>
                                          <p:attrName>style.rotation</p:attrName>
                                        </p:attrNameLst>
                                      </p:cBhvr>
                                      <p:tavLst>
                                        <p:tav tm="0">
                                          <p:val>
                                            <p:fltVal val="0"/>
                                          </p:val>
                                        </p:tav>
                                        <p:tav tm="100000">
                                          <p:val>
                                            <p:fltVal val="90"/>
                                          </p:val>
                                        </p:tav>
                                      </p:tavLst>
                                    </p:anim>
                                    <p:animEffect transition="out" filter="fade">
                                      <p:cBhvr>
                                        <p:cTn id="599" dur="1000"/>
                                        <p:tgtEl>
                                          <p:spTgt spid="57"/>
                                        </p:tgtEl>
                                      </p:cBhvr>
                                    </p:animEffect>
                                    <p:set>
                                      <p:cBhvr>
                                        <p:cTn id="600" dur="1" fill="hold">
                                          <p:stCondLst>
                                            <p:cond delay="999"/>
                                          </p:stCondLst>
                                        </p:cTn>
                                        <p:tgtEl>
                                          <p:spTgt spid="57"/>
                                        </p:tgtEl>
                                        <p:attrNameLst>
                                          <p:attrName>style.visibility</p:attrName>
                                        </p:attrNameLst>
                                      </p:cBhvr>
                                      <p:to>
                                        <p:strVal val="hidden"/>
                                      </p:to>
                                    </p:set>
                                  </p:childTnLst>
                                </p:cTn>
                              </p:par>
                              <p:par>
                                <p:cTn id="601" presetID="31" presetClass="exit" presetSubtype="0" fill="hold" nodeType="withEffect">
                                  <p:stCondLst>
                                    <p:cond delay="0"/>
                                  </p:stCondLst>
                                  <p:childTnLst>
                                    <p:anim calcmode="lin" valueType="num">
                                      <p:cBhvr>
                                        <p:cTn id="602" dur="1000"/>
                                        <p:tgtEl>
                                          <p:spTgt spid="37"/>
                                        </p:tgtEl>
                                        <p:attrNameLst>
                                          <p:attrName>ppt_w</p:attrName>
                                        </p:attrNameLst>
                                      </p:cBhvr>
                                      <p:tavLst>
                                        <p:tav tm="0">
                                          <p:val>
                                            <p:strVal val="ppt_w"/>
                                          </p:val>
                                        </p:tav>
                                        <p:tav tm="100000">
                                          <p:val>
                                            <p:fltVal val="0"/>
                                          </p:val>
                                        </p:tav>
                                      </p:tavLst>
                                    </p:anim>
                                    <p:anim calcmode="lin" valueType="num">
                                      <p:cBhvr>
                                        <p:cTn id="603" dur="1000"/>
                                        <p:tgtEl>
                                          <p:spTgt spid="37"/>
                                        </p:tgtEl>
                                        <p:attrNameLst>
                                          <p:attrName>ppt_h</p:attrName>
                                        </p:attrNameLst>
                                      </p:cBhvr>
                                      <p:tavLst>
                                        <p:tav tm="0">
                                          <p:val>
                                            <p:strVal val="ppt_h"/>
                                          </p:val>
                                        </p:tav>
                                        <p:tav tm="100000">
                                          <p:val>
                                            <p:fltVal val="0"/>
                                          </p:val>
                                        </p:tav>
                                      </p:tavLst>
                                    </p:anim>
                                    <p:anim calcmode="lin" valueType="num">
                                      <p:cBhvr>
                                        <p:cTn id="604" dur="1000"/>
                                        <p:tgtEl>
                                          <p:spTgt spid="37"/>
                                        </p:tgtEl>
                                        <p:attrNameLst>
                                          <p:attrName>style.rotation</p:attrName>
                                        </p:attrNameLst>
                                      </p:cBhvr>
                                      <p:tavLst>
                                        <p:tav tm="0">
                                          <p:val>
                                            <p:fltVal val="0"/>
                                          </p:val>
                                        </p:tav>
                                        <p:tav tm="100000">
                                          <p:val>
                                            <p:fltVal val="90"/>
                                          </p:val>
                                        </p:tav>
                                      </p:tavLst>
                                    </p:anim>
                                    <p:animEffect transition="out" filter="fade">
                                      <p:cBhvr>
                                        <p:cTn id="605" dur="1000"/>
                                        <p:tgtEl>
                                          <p:spTgt spid="37"/>
                                        </p:tgtEl>
                                      </p:cBhvr>
                                    </p:animEffect>
                                    <p:set>
                                      <p:cBhvr>
                                        <p:cTn id="606" dur="1" fill="hold">
                                          <p:stCondLst>
                                            <p:cond delay="999"/>
                                          </p:stCondLst>
                                        </p:cTn>
                                        <p:tgtEl>
                                          <p:spTgt spid="37"/>
                                        </p:tgtEl>
                                        <p:attrNameLst>
                                          <p:attrName>style.visibility</p:attrName>
                                        </p:attrNameLst>
                                      </p:cBhvr>
                                      <p:to>
                                        <p:strVal val="hidden"/>
                                      </p:to>
                                    </p:set>
                                  </p:childTnLst>
                                </p:cTn>
                              </p:par>
                              <p:par>
                                <p:cTn id="607" presetID="31" presetClass="exit" presetSubtype="0" fill="hold" nodeType="withEffect">
                                  <p:stCondLst>
                                    <p:cond delay="0"/>
                                  </p:stCondLst>
                                  <p:childTnLst>
                                    <p:anim calcmode="lin" valueType="num">
                                      <p:cBhvr>
                                        <p:cTn id="608" dur="1000"/>
                                        <p:tgtEl>
                                          <p:spTgt spid="38"/>
                                        </p:tgtEl>
                                        <p:attrNameLst>
                                          <p:attrName>ppt_w</p:attrName>
                                        </p:attrNameLst>
                                      </p:cBhvr>
                                      <p:tavLst>
                                        <p:tav tm="0">
                                          <p:val>
                                            <p:strVal val="ppt_w"/>
                                          </p:val>
                                        </p:tav>
                                        <p:tav tm="100000">
                                          <p:val>
                                            <p:fltVal val="0"/>
                                          </p:val>
                                        </p:tav>
                                      </p:tavLst>
                                    </p:anim>
                                    <p:anim calcmode="lin" valueType="num">
                                      <p:cBhvr>
                                        <p:cTn id="609" dur="1000"/>
                                        <p:tgtEl>
                                          <p:spTgt spid="38"/>
                                        </p:tgtEl>
                                        <p:attrNameLst>
                                          <p:attrName>ppt_h</p:attrName>
                                        </p:attrNameLst>
                                      </p:cBhvr>
                                      <p:tavLst>
                                        <p:tav tm="0">
                                          <p:val>
                                            <p:strVal val="ppt_h"/>
                                          </p:val>
                                        </p:tav>
                                        <p:tav tm="100000">
                                          <p:val>
                                            <p:fltVal val="0"/>
                                          </p:val>
                                        </p:tav>
                                      </p:tavLst>
                                    </p:anim>
                                    <p:anim calcmode="lin" valueType="num">
                                      <p:cBhvr>
                                        <p:cTn id="610" dur="1000"/>
                                        <p:tgtEl>
                                          <p:spTgt spid="38"/>
                                        </p:tgtEl>
                                        <p:attrNameLst>
                                          <p:attrName>style.rotation</p:attrName>
                                        </p:attrNameLst>
                                      </p:cBhvr>
                                      <p:tavLst>
                                        <p:tav tm="0">
                                          <p:val>
                                            <p:fltVal val="0"/>
                                          </p:val>
                                        </p:tav>
                                        <p:tav tm="100000">
                                          <p:val>
                                            <p:fltVal val="90"/>
                                          </p:val>
                                        </p:tav>
                                      </p:tavLst>
                                    </p:anim>
                                    <p:animEffect transition="out" filter="fade">
                                      <p:cBhvr>
                                        <p:cTn id="611" dur="1000"/>
                                        <p:tgtEl>
                                          <p:spTgt spid="38"/>
                                        </p:tgtEl>
                                      </p:cBhvr>
                                    </p:animEffect>
                                    <p:set>
                                      <p:cBhvr>
                                        <p:cTn id="612" dur="1" fill="hold">
                                          <p:stCondLst>
                                            <p:cond delay="999"/>
                                          </p:stCondLst>
                                        </p:cTn>
                                        <p:tgtEl>
                                          <p:spTgt spid="38"/>
                                        </p:tgtEl>
                                        <p:attrNameLst>
                                          <p:attrName>style.visibility</p:attrName>
                                        </p:attrNameLst>
                                      </p:cBhvr>
                                      <p:to>
                                        <p:strVal val="hidden"/>
                                      </p:to>
                                    </p:set>
                                  </p:childTnLst>
                                </p:cTn>
                              </p:par>
                              <p:par>
                                <p:cTn id="613" presetID="31" presetClass="exit" presetSubtype="0" fill="hold" grpId="2" nodeType="withEffect">
                                  <p:stCondLst>
                                    <p:cond delay="0"/>
                                  </p:stCondLst>
                                  <p:childTnLst>
                                    <p:anim calcmode="lin" valueType="num">
                                      <p:cBhvr>
                                        <p:cTn id="614" dur="1000"/>
                                        <p:tgtEl>
                                          <p:spTgt spid="56"/>
                                        </p:tgtEl>
                                        <p:attrNameLst>
                                          <p:attrName>ppt_w</p:attrName>
                                        </p:attrNameLst>
                                      </p:cBhvr>
                                      <p:tavLst>
                                        <p:tav tm="0">
                                          <p:val>
                                            <p:strVal val="ppt_w"/>
                                          </p:val>
                                        </p:tav>
                                        <p:tav tm="100000">
                                          <p:val>
                                            <p:fltVal val="0"/>
                                          </p:val>
                                        </p:tav>
                                      </p:tavLst>
                                    </p:anim>
                                    <p:anim calcmode="lin" valueType="num">
                                      <p:cBhvr>
                                        <p:cTn id="615" dur="1000"/>
                                        <p:tgtEl>
                                          <p:spTgt spid="56"/>
                                        </p:tgtEl>
                                        <p:attrNameLst>
                                          <p:attrName>ppt_h</p:attrName>
                                        </p:attrNameLst>
                                      </p:cBhvr>
                                      <p:tavLst>
                                        <p:tav tm="0">
                                          <p:val>
                                            <p:strVal val="ppt_h"/>
                                          </p:val>
                                        </p:tav>
                                        <p:tav tm="100000">
                                          <p:val>
                                            <p:fltVal val="0"/>
                                          </p:val>
                                        </p:tav>
                                      </p:tavLst>
                                    </p:anim>
                                    <p:anim calcmode="lin" valueType="num">
                                      <p:cBhvr>
                                        <p:cTn id="616" dur="1000"/>
                                        <p:tgtEl>
                                          <p:spTgt spid="56"/>
                                        </p:tgtEl>
                                        <p:attrNameLst>
                                          <p:attrName>style.rotation</p:attrName>
                                        </p:attrNameLst>
                                      </p:cBhvr>
                                      <p:tavLst>
                                        <p:tav tm="0">
                                          <p:val>
                                            <p:fltVal val="0"/>
                                          </p:val>
                                        </p:tav>
                                        <p:tav tm="100000">
                                          <p:val>
                                            <p:fltVal val="90"/>
                                          </p:val>
                                        </p:tav>
                                      </p:tavLst>
                                    </p:anim>
                                    <p:animEffect transition="out" filter="fade">
                                      <p:cBhvr>
                                        <p:cTn id="617" dur="1000"/>
                                        <p:tgtEl>
                                          <p:spTgt spid="56"/>
                                        </p:tgtEl>
                                      </p:cBhvr>
                                    </p:animEffect>
                                    <p:set>
                                      <p:cBhvr>
                                        <p:cTn id="618" dur="1" fill="hold">
                                          <p:stCondLst>
                                            <p:cond delay="999"/>
                                          </p:stCondLst>
                                        </p:cTn>
                                        <p:tgtEl>
                                          <p:spTgt spid="56"/>
                                        </p:tgtEl>
                                        <p:attrNameLst>
                                          <p:attrName>style.visibility</p:attrName>
                                        </p:attrNameLst>
                                      </p:cBhvr>
                                      <p:to>
                                        <p:strVal val="hidden"/>
                                      </p:to>
                                    </p:set>
                                  </p:childTnLst>
                                </p:cTn>
                              </p:par>
                              <p:par>
                                <p:cTn id="619" presetID="31" presetClass="exit" presetSubtype="0" fill="hold" nodeType="withEffect">
                                  <p:stCondLst>
                                    <p:cond delay="0"/>
                                  </p:stCondLst>
                                  <p:childTnLst>
                                    <p:anim calcmode="lin" valueType="num">
                                      <p:cBhvr>
                                        <p:cTn id="620" dur="1000"/>
                                        <p:tgtEl>
                                          <p:spTgt spid="73"/>
                                        </p:tgtEl>
                                        <p:attrNameLst>
                                          <p:attrName>ppt_w</p:attrName>
                                        </p:attrNameLst>
                                      </p:cBhvr>
                                      <p:tavLst>
                                        <p:tav tm="0">
                                          <p:val>
                                            <p:strVal val="ppt_w"/>
                                          </p:val>
                                        </p:tav>
                                        <p:tav tm="100000">
                                          <p:val>
                                            <p:fltVal val="0"/>
                                          </p:val>
                                        </p:tav>
                                      </p:tavLst>
                                    </p:anim>
                                    <p:anim calcmode="lin" valueType="num">
                                      <p:cBhvr>
                                        <p:cTn id="621" dur="1000"/>
                                        <p:tgtEl>
                                          <p:spTgt spid="73"/>
                                        </p:tgtEl>
                                        <p:attrNameLst>
                                          <p:attrName>ppt_h</p:attrName>
                                        </p:attrNameLst>
                                      </p:cBhvr>
                                      <p:tavLst>
                                        <p:tav tm="0">
                                          <p:val>
                                            <p:strVal val="ppt_h"/>
                                          </p:val>
                                        </p:tav>
                                        <p:tav tm="100000">
                                          <p:val>
                                            <p:fltVal val="0"/>
                                          </p:val>
                                        </p:tav>
                                      </p:tavLst>
                                    </p:anim>
                                    <p:anim calcmode="lin" valueType="num">
                                      <p:cBhvr>
                                        <p:cTn id="622" dur="1000"/>
                                        <p:tgtEl>
                                          <p:spTgt spid="73"/>
                                        </p:tgtEl>
                                        <p:attrNameLst>
                                          <p:attrName>style.rotation</p:attrName>
                                        </p:attrNameLst>
                                      </p:cBhvr>
                                      <p:tavLst>
                                        <p:tav tm="0">
                                          <p:val>
                                            <p:fltVal val="0"/>
                                          </p:val>
                                        </p:tav>
                                        <p:tav tm="100000">
                                          <p:val>
                                            <p:fltVal val="90"/>
                                          </p:val>
                                        </p:tav>
                                      </p:tavLst>
                                    </p:anim>
                                    <p:animEffect transition="out" filter="fade">
                                      <p:cBhvr>
                                        <p:cTn id="623" dur="1000"/>
                                        <p:tgtEl>
                                          <p:spTgt spid="73"/>
                                        </p:tgtEl>
                                      </p:cBhvr>
                                    </p:animEffect>
                                    <p:set>
                                      <p:cBhvr>
                                        <p:cTn id="624" dur="1" fill="hold">
                                          <p:stCondLst>
                                            <p:cond delay="999"/>
                                          </p:stCondLst>
                                        </p:cTn>
                                        <p:tgtEl>
                                          <p:spTgt spid="73"/>
                                        </p:tgtEl>
                                        <p:attrNameLst>
                                          <p:attrName>style.visibility</p:attrName>
                                        </p:attrNameLst>
                                      </p:cBhvr>
                                      <p:to>
                                        <p:strVal val="hidden"/>
                                      </p:to>
                                    </p:set>
                                  </p:childTnLst>
                                </p:cTn>
                              </p:par>
                              <p:par>
                                <p:cTn id="625" presetID="31" presetClass="exit" presetSubtype="0" fill="hold" grpId="1" nodeType="withEffect">
                                  <p:stCondLst>
                                    <p:cond delay="0"/>
                                  </p:stCondLst>
                                  <p:childTnLst>
                                    <p:anim calcmode="lin" valueType="num">
                                      <p:cBhvr>
                                        <p:cTn id="626" dur="1000"/>
                                        <p:tgtEl>
                                          <p:spTgt spid="76"/>
                                        </p:tgtEl>
                                        <p:attrNameLst>
                                          <p:attrName>ppt_w</p:attrName>
                                        </p:attrNameLst>
                                      </p:cBhvr>
                                      <p:tavLst>
                                        <p:tav tm="0">
                                          <p:val>
                                            <p:strVal val="ppt_w"/>
                                          </p:val>
                                        </p:tav>
                                        <p:tav tm="100000">
                                          <p:val>
                                            <p:fltVal val="0"/>
                                          </p:val>
                                        </p:tav>
                                      </p:tavLst>
                                    </p:anim>
                                    <p:anim calcmode="lin" valueType="num">
                                      <p:cBhvr>
                                        <p:cTn id="627" dur="1000"/>
                                        <p:tgtEl>
                                          <p:spTgt spid="76"/>
                                        </p:tgtEl>
                                        <p:attrNameLst>
                                          <p:attrName>ppt_h</p:attrName>
                                        </p:attrNameLst>
                                      </p:cBhvr>
                                      <p:tavLst>
                                        <p:tav tm="0">
                                          <p:val>
                                            <p:strVal val="ppt_h"/>
                                          </p:val>
                                        </p:tav>
                                        <p:tav tm="100000">
                                          <p:val>
                                            <p:fltVal val="0"/>
                                          </p:val>
                                        </p:tav>
                                      </p:tavLst>
                                    </p:anim>
                                    <p:anim calcmode="lin" valueType="num">
                                      <p:cBhvr>
                                        <p:cTn id="628" dur="1000"/>
                                        <p:tgtEl>
                                          <p:spTgt spid="76"/>
                                        </p:tgtEl>
                                        <p:attrNameLst>
                                          <p:attrName>style.rotation</p:attrName>
                                        </p:attrNameLst>
                                      </p:cBhvr>
                                      <p:tavLst>
                                        <p:tav tm="0">
                                          <p:val>
                                            <p:fltVal val="0"/>
                                          </p:val>
                                        </p:tav>
                                        <p:tav tm="100000">
                                          <p:val>
                                            <p:fltVal val="90"/>
                                          </p:val>
                                        </p:tav>
                                      </p:tavLst>
                                    </p:anim>
                                    <p:animEffect transition="out" filter="fade">
                                      <p:cBhvr>
                                        <p:cTn id="629" dur="1000"/>
                                        <p:tgtEl>
                                          <p:spTgt spid="76"/>
                                        </p:tgtEl>
                                      </p:cBhvr>
                                    </p:animEffect>
                                    <p:set>
                                      <p:cBhvr>
                                        <p:cTn id="630" dur="1" fill="hold">
                                          <p:stCondLst>
                                            <p:cond delay="999"/>
                                          </p:stCondLst>
                                        </p:cTn>
                                        <p:tgtEl>
                                          <p:spTgt spid="76"/>
                                        </p:tgtEl>
                                        <p:attrNameLst>
                                          <p:attrName>style.visibility</p:attrName>
                                        </p:attrNameLst>
                                      </p:cBhvr>
                                      <p:to>
                                        <p:strVal val="hidden"/>
                                      </p:to>
                                    </p:set>
                                  </p:childTnLst>
                                </p:cTn>
                              </p:par>
                              <p:par>
                                <p:cTn id="631" presetID="31" presetClass="exit" presetSubtype="0" fill="hold" grpId="1" nodeType="withEffect">
                                  <p:stCondLst>
                                    <p:cond delay="0"/>
                                  </p:stCondLst>
                                  <p:childTnLst>
                                    <p:anim calcmode="lin" valueType="num">
                                      <p:cBhvr>
                                        <p:cTn id="632" dur="1000"/>
                                        <p:tgtEl>
                                          <p:spTgt spid="94"/>
                                        </p:tgtEl>
                                        <p:attrNameLst>
                                          <p:attrName>ppt_w</p:attrName>
                                        </p:attrNameLst>
                                      </p:cBhvr>
                                      <p:tavLst>
                                        <p:tav tm="0">
                                          <p:val>
                                            <p:strVal val="ppt_w"/>
                                          </p:val>
                                        </p:tav>
                                        <p:tav tm="100000">
                                          <p:val>
                                            <p:fltVal val="0"/>
                                          </p:val>
                                        </p:tav>
                                      </p:tavLst>
                                    </p:anim>
                                    <p:anim calcmode="lin" valueType="num">
                                      <p:cBhvr>
                                        <p:cTn id="633" dur="1000"/>
                                        <p:tgtEl>
                                          <p:spTgt spid="94"/>
                                        </p:tgtEl>
                                        <p:attrNameLst>
                                          <p:attrName>ppt_h</p:attrName>
                                        </p:attrNameLst>
                                      </p:cBhvr>
                                      <p:tavLst>
                                        <p:tav tm="0">
                                          <p:val>
                                            <p:strVal val="ppt_h"/>
                                          </p:val>
                                        </p:tav>
                                        <p:tav tm="100000">
                                          <p:val>
                                            <p:fltVal val="0"/>
                                          </p:val>
                                        </p:tav>
                                      </p:tavLst>
                                    </p:anim>
                                    <p:anim calcmode="lin" valueType="num">
                                      <p:cBhvr>
                                        <p:cTn id="634" dur="1000"/>
                                        <p:tgtEl>
                                          <p:spTgt spid="94"/>
                                        </p:tgtEl>
                                        <p:attrNameLst>
                                          <p:attrName>style.rotation</p:attrName>
                                        </p:attrNameLst>
                                      </p:cBhvr>
                                      <p:tavLst>
                                        <p:tav tm="0">
                                          <p:val>
                                            <p:fltVal val="0"/>
                                          </p:val>
                                        </p:tav>
                                        <p:tav tm="100000">
                                          <p:val>
                                            <p:fltVal val="90"/>
                                          </p:val>
                                        </p:tav>
                                      </p:tavLst>
                                    </p:anim>
                                    <p:animEffect transition="out" filter="fade">
                                      <p:cBhvr>
                                        <p:cTn id="635" dur="1000"/>
                                        <p:tgtEl>
                                          <p:spTgt spid="94"/>
                                        </p:tgtEl>
                                      </p:cBhvr>
                                    </p:animEffect>
                                    <p:set>
                                      <p:cBhvr>
                                        <p:cTn id="636" dur="1" fill="hold">
                                          <p:stCondLst>
                                            <p:cond delay="999"/>
                                          </p:stCondLst>
                                        </p:cTn>
                                        <p:tgtEl>
                                          <p:spTgt spid="94"/>
                                        </p:tgtEl>
                                        <p:attrNameLst>
                                          <p:attrName>style.visibility</p:attrName>
                                        </p:attrNameLst>
                                      </p:cBhvr>
                                      <p:to>
                                        <p:strVal val="hidden"/>
                                      </p:to>
                                    </p:set>
                                  </p:childTnLst>
                                </p:cTn>
                              </p:par>
                              <p:par>
                                <p:cTn id="637" presetID="31" presetClass="exit" presetSubtype="0" fill="hold" grpId="1" nodeType="withEffect">
                                  <p:stCondLst>
                                    <p:cond delay="0"/>
                                  </p:stCondLst>
                                  <p:childTnLst>
                                    <p:anim calcmode="lin" valueType="num">
                                      <p:cBhvr>
                                        <p:cTn id="638" dur="1000"/>
                                        <p:tgtEl>
                                          <p:spTgt spid="7"/>
                                        </p:tgtEl>
                                        <p:attrNameLst>
                                          <p:attrName>ppt_w</p:attrName>
                                        </p:attrNameLst>
                                      </p:cBhvr>
                                      <p:tavLst>
                                        <p:tav tm="0">
                                          <p:val>
                                            <p:strVal val="ppt_w"/>
                                          </p:val>
                                        </p:tav>
                                        <p:tav tm="100000">
                                          <p:val>
                                            <p:fltVal val="0"/>
                                          </p:val>
                                        </p:tav>
                                      </p:tavLst>
                                    </p:anim>
                                    <p:anim calcmode="lin" valueType="num">
                                      <p:cBhvr>
                                        <p:cTn id="639" dur="1000"/>
                                        <p:tgtEl>
                                          <p:spTgt spid="7"/>
                                        </p:tgtEl>
                                        <p:attrNameLst>
                                          <p:attrName>ppt_h</p:attrName>
                                        </p:attrNameLst>
                                      </p:cBhvr>
                                      <p:tavLst>
                                        <p:tav tm="0">
                                          <p:val>
                                            <p:strVal val="ppt_h"/>
                                          </p:val>
                                        </p:tav>
                                        <p:tav tm="100000">
                                          <p:val>
                                            <p:fltVal val="0"/>
                                          </p:val>
                                        </p:tav>
                                      </p:tavLst>
                                    </p:anim>
                                    <p:anim calcmode="lin" valueType="num">
                                      <p:cBhvr>
                                        <p:cTn id="640" dur="1000"/>
                                        <p:tgtEl>
                                          <p:spTgt spid="7"/>
                                        </p:tgtEl>
                                        <p:attrNameLst>
                                          <p:attrName>style.rotation</p:attrName>
                                        </p:attrNameLst>
                                      </p:cBhvr>
                                      <p:tavLst>
                                        <p:tav tm="0">
                                          <p:val>
                                            <p:fltVal val="0"/>
                                          </p:val>
                                        </p:tav>
                                        <p:tav tm="100000">
                                          <p:val>
                                            <p:fltVal val="90"/>
                                          </p:val>
                                        </p:tav>
                                      </p:tavLst>
                                    </p:anim>
                                    <p:animEffect transition="out" filter="fade">
                                      <p:cBhvr>
                                        <p:cTn id="641" dur="1000"/>
                                        <p:tgtEl>
                                          <p:spTgt spid="7"/>
                                        </p:tgtEl>
                                      </p:cBhvr>
                                    </p:animEffect>
                                    <p:set>
                                      <p:cBhvr>
                                        <p:cTn id="642" dur="1" fill="hold">
                                          <p:stCondLst>
                                            <p:cond delay="999"/>
                                          </p:stCondLst>
                                        </p:cTn>
                                        <p:tgtEl>
                                          <p:spTgt spid="7"/>
                                        </p:tgtEl>
                                        <p:attrNameLst>
                                          <p:attrName>style.visibility</p:attrName>
                                        </p:attrNameLst>
                                      </p:cBhvr>
                                      <p:to>
                                        <p:strVal val="hidden"/>
                                      </p:to>
                                    </p:set>
                                  </p:childTnLst>
                                </p:cTn>
                              </p:par>
                              <p:par>
                                <p:cTn id="643" presetID="31" presetClass="exit" presetSubtype="0" fill="hold" grpId="1" nodeType="withEffect">
                                  <p:stCondLst>
                                    <p:cond delay="0"/>
                                  </p:stCondLst>
                                  <p:childTnLst>
                                    <p:anim calcmode="lin" valueType="num">
                                      <p:cBhvr>
                                        <p:cTn id="644" dur="1000"/>
                                        <p:tgtEl>
                                          <p:spTgt spid="95"/>
                                        </p:tgtEl>
                                        <p:attrNameLst>
                                          <p:attrName>ppt_w</p:attrName>
                                        </p:attrNameLst>
                                      </p:cBhvr>
                                      <p:tavLst>
                                        <p:tav tm="0">
                                          <p:val>
                                            <p:strVal val="ppt_w"/>
                                          </p:val>
                                        </p:tav>
                                        <p:tav tm="100000">
                                          <p:val>
                                            <p:fltVal val="0"/>
                                          </p:val>
                                        </p:tav>
                                      </p:tavLst>
                                    </p:anim>
                                    <p:anim calcmode="lin" valueType="num">
                                      <p:cBhvr>
                                        <p:cTn id="645" dur="1000"/>
                                        <p:tgtEl>
                                          <p:spTgt spid="95"/>
                                        </p:tgtEl>
                                        <p:attrNameLst>
                                          <p:attrName>ppt_h</p:attrName>
                                        </p:attrNameLst>
                                      </p:cBhvr>
                                      <p:tavLst>
                                        <p:tav tm="0">
                                          <p:val>
                                            <p:strVal val="ppt_h"/>
                                          </p:val>
                                        </p:tav>
                                        <p:tav tm="100000">
                                          <p:val>
                                            <p:fltVal val="0"/>
                                          </p:val>
                                        </p:tav>
                                      </p:tavLst>
                                    </p:anim>
                                    <p:anim calcmode="lin" valueType="num">
                                      <p:cBhvr>
                                        <p:cTn id="646" dur="1000"/>
                                        <p:tgtEl>
                                          <p:spTgt spid="95"/>
                                        </p:tgtEl>
                                        <p:attrNameLst>
                                          <p:attrName>style.rotation</p:attrName>
                                        </p:attrNameLst>
                                      </p:cBhvr>
                                      <p:tavLst>
                                        <p:tav tm="0">
                                          <p:val>
                                            <p:fltVal val="0"/>
                                          </p:val>
                                        </p:tav>
                                        <p:tav tm="100000">
                                          <p:val>
                                            <p:fltVal val="90"/>
                                          </p:val>
                                        </p:tav>
                                      </p:tavLst>
                                    </p:anim>
                                    <p:animEffect transition="out" filter="fade">
                                      <p:cBhvr>
                                        <p:cTn id="647" dur="1000"/>
                                        <p:tgtEl>
                                          <p:spTgt spid="95"/>
                                        </p:tgtEl>
                                      </p:cBhvr>
                                    </p:animEffect>
                                    <p:set>
                                      <p:cBhvr>
                                        <p:cTn id="648" dur="1" fill="hold">
                                          <p:stCondLst>
                                            <p:cond delay="999"/>
                                          </p:stCondLst>
                                        </p:cTn>
                                        <p:tgtEl>
                                          <p:spTgt spid="95"/>
                                        </p:tgtEl>
                                        <p:attrNameLst>
                                          <p:attrName>style.visibility</p:attrName>
                                        </p:attrNameLst>
                                      </p:cBhvr>
                                      <p:to>
                                        <p:strVal val="hidden"/>
                                      </p:to>
                                    </p:set>
                                  </p:childTnLst>
                                </p:cTn>
                              </p:par>
                              <p:par>
                                <p:cTn id="649" presetID="31" presetClass="exit" presetSubtype="0" fill="hold" grpId="1" nodeType="withEffect">
                                  <p:stCondLst>
                                    <p:cond delay="0"/>
                                  </p:stCondLst>
                                  <p:childTnLst>
                                    <p:anim calcmode="lin" valueType="num">
                                      <p:cBhvr>
                                        <p:cTn id="650" dur="1000"/>
                                        <p:tgtEl>
                                          <p:spTgt spid="96"/>
                                        </p:tgtEl>
                                        <p:attrNameLst>
                                          <p:attrName>ppt_w</p:attrName>
                                        </p:attrNameLst>
                                      </p:cBhvr>
                                      <p:tavLst>
                                        <p:tav tm="0">
                                          <p:val>
                                            <p:strVal val="ppt_w"/>
                                          </p:val>
                                        </p:tav>
                                        <p:tav tm="100000">
                                          <p:val>
                                            <p:fltVal val="0"/>
                                          </p:val>
                                        </p:tav>
                                      </p:tavLst>
                                    </p:anim>
                                    <p:anim calcmode="lin" valueType="num">
                                      <p:cBhvr>
                                        <p:cTn id="651" dur="1000"/>
                                        <p:tgtEl>
                                          <p:spTgt spid="96"/>
                                        </p:tgtEl>
                                        <p:attrNameLst>
                                          <p:attrName>ppt_h</p:attrName>
                                        </p:attrNameLst>
                                      </p:cBhvr>
                                      <p:tavLst>
                                        <p:tav tm="0">
                                          <p:val>
                                            <p:strVal val="ppt_h"/>
                                          </p:val>
                                        </p:tav>
                                        <p:tav tm="100000">
                                          <p:val>
                                            <p:fltVal val="0"/>
                                          </p:val>
                                        </p:tav>
                                      </p:tavLst>
                                    </p:anim>
                                    <p:anim calcmode="lin" valueType="num">
                                      <p:cBhvr>
                                        <p:cTn id="652" dur="1000"/>
                                        <p:tgtEl>
                                          <p:spTgt spid="96"/>
                                        </p:tgtEl>
                                        <p:attrNameLst>
                                          <p:attrName>style.rotation</p:attrName>
                                        </p:attrNameLst>
                                      </p:cBhvr>
                                      <p:tavLst>
                                        <p:tav tm="0">
                                          <p:val>
                                            <p:fltVal val="0"/>
                                          </p:val>
                                        </p:tav>
                                        <p:tav tm="100000">
                                          <p:val>
                                            <p:fltVal val="90"/>
                                          </p:val>
                                        </p:tav>
                                      </p:tavLst>
                                    </p:anim>
                                    <p:animEffect transition="out" filter="fade">
                                      <p:cBhvr>
                                        <p:cTn id="653" dur="1000"/>
                                        <p:tgtEl>
                                          <p:spTgt spid="96"/>
                                        </p:tgtEl>
                                      </p:cBhvr>
                                    </p:animEffect>
                                    <p:set>
                                      <p:cBhvr>
                                        <p:cTn id="654" dur="1" fill="hold">
                                          <p:stCondLst>
                                            <p:cond delay="999"/>
                                          </p:stCondLst>
                                        </p:cTn>
                                        <p:tgtEl>
                                          <p:spTgt spid="96"/>
                                        </p:tgtEl>
                                        <p:attrNameLst>
                                          <p:attrName>style.visibility</p:attrName>
                                        </p:attrNameLst>
                                      </p:cBhvr>
                                      <p:to>
                                        <p:strVal val="hidden"/>
                                      </p:to>
                                    </p:set>
                                  </p:childTnLst>
                                </p:cTn>
                              </p:par>
                              <p:par>
                                <p:cTn id="655" presetID="31" presetClass="exit" presetSubtype="0" fill="hold" grpId="1" nodeType="withEffect">
                                  <p:stCondLst>
                                    <p:cond delay="0"/>
                                  </p:stCondLst>
                                  <p:childTnLst>
                                    <p:anim calcmode="lin" valueType="num">
                                      <p:cBhvr>
                                        <p:cTn id="656" dur="1000"/>
                                        <p:tgtEl>
                                          <p:spTgt spid="97"/>
                                        </p:tgtEl>
                                        <p:attrNameLst>
                                          <p:attrName>ppt_w</p:attrName>
                                        </p:attrNameLst>
                                      </p:cBhvr>
                                      <p:tavLst>
                                        <p:tav tm="0">
                                          <p:val>
                                            <p:strVal val="ppt_w"/>
                                          </p:val>
                                        </p:tav>
                                        <p:tav tm="100000">
                                          <p:val>
                                            <p:fltVal val="0"/>
                                          </p:val>
                                        </p:tav>
                                      </p:tavLst>
                                    </p:anim>
                                    <p:anim calcmode="lin" valueType="num">
                                      <p:cBhvr>
                                        <p:cTn id="657" dur="1000"/>
                                        <p:tgtEl>
                                          <p:spTgt spid="97"/>
                                        </p:tgtEl>
                                        <p:attrNameLst>
                                          <p:attrName>ppt_h</p:attrName>
                                        </p:attrNameLst>
                                      </p:cBhvr>
                                      <p:tavLst>
                                        <p:tav tm="0">
                                          <p:val>
                                            <p:strVal val="ppt_h"/>
                                          </p:val>
                                        </p:tav>
                                        <p:tav tm="100000">
                                          <p:val>
                                            <p:fltVal val="0"/>
                                          </p:val>
                                        </p:tav>
                                      </p:tavLst>
                                    </p:anim>
                                    <p:anim calcmode="lin" valueType="num">
                                      <p:cBhvr>
                                        <p:cTn id="658" dur="1000"/>
                                        <p:tgtEl>
                                          <p:spTgt spid="97"/>
                                        </p:tgtEl>
                                        <p:attrNameLst>
                                          <p:attrName>style.rotation</p:attrName>
                                        </p:attrNameLst>
                                      </p:cBhvr>
                                      <p:tavLst>
                                        <p:tav tm="0">
                                          <p:val>
                                            <p:fltVal val="0"/>
                                          </p:val>
                                        </p:tav>
                                        <p:tav tm="100000">
                                          <p:val>
                                            <p:fltVal val="90"/>
                                          </p:val>
                                        </p:tav>
                                      </p:tavLst>
                                    </p:anim>
                                    <p:animEffect transition="out" filter="fade">
                                      <p:cBhvr>
                                        <p:cTn id="659" dur="1000"/>
                                        <p:tgtEl>
                                          <p:spTgt spid="97"/>
                                        </p:tgtEl>
                                      </p:cBhvr>
                                    </p:animEffect>
                                    <p:set>
                                      <p:cBhvr>
                                        <p:cTn id="660" dur="1" fill="hold">
                                          <p:stCondLst>
                                            <p:cond delay="999"/>
                                          </p:stCondLst>
                                        </p:cTn>
                                        <p:tgtEl>
                                          <p:spTgt spid="97"/>
                                        </p:tgtEl>
                                        <p:attrNameLst>
                                          <p:attrName>style.visibility</p:attrName>
                                        </p:attrNameLst>
                                      </p:cBhvr>
                                      <p:to>
                                        <p:strVal val="hidden"/>
                                      </p:to>
                                    </p:set>
                                  </p:childTnLst>
                                </p:cTn>
                              </p:par>
                              <p:par>
                                <p:cTn id="661" presetID="31" presetClass="exit" presetSubtype="0" fill="hold" grpId="1" nodeType="withEffect">
                                  <p:stCondLst>
                                    <p:cond delay="0"/>
                                  </p:stCondLst>
                                  <p:childTnLst>
                                    <p:anim calcmode="lin" valueType="num">
                                      <p:cBhvr>
                                        <p:cTn id="662" dur="1000"/>
                                        <p:tgtEl>
                                          <p:spTgt spid="98"/>
                                        </p:tgtEl>
                                        <p:attrNameLst>
                                          <p:attrName>ppt_w</p:attrName>
                                        </p:attrNameLst>
                                      </p:cBhvr>
                                      <p:tavLst>
                                        <p:tav tm="0">
                                          <p:val>
                                            <p:strVal val="ppt_w"/>
                                          </p:val>
                                        </p:tav>
                                        <p:tav tm="100000">
                                          <p:val>
                                            <p:fltVal val="0"/>
                                          </p:val>
                                        </p:tav>
                                      </p:tavLst>
                                    </p:anim>
                                    <p:anim calcmode="lin" valueType="num">
                                      <p:cBhvr>
                                        <p:cTn id="663" dur="1000"/>
                                        <p:tgtEl>
                                          <p:spTgt spid="98"/>
                                        </p:tgtEl>
                                        <p:attrNameLst>
                                          <p:attrName>ppt_h</p:attrName>
                                        </p:attrNameLst>
                                      </p:cBhvr>
                                      <p:tavLst>
                                        <p:tav tm="0">
                                          <p:val>
                                            <p:strVal val="ppt_h"/>
                                          </p:val>
                                        </p:tav>
                                        <p:tav tm="100000">
                                          <p:val>
                                            <p:fltVal val="0"/>
                                          </p:val>
                                        </p:tav>
                                      </p:tavLst>
                                    </p:anim>
                                    <p:anim calcmode="lin" valueType="num">
                                      <p:cBhvr>
                                        <p:cTn id="664" dur="1000"/>
                                        <p:tgtEl>
                                          <p:spTgt spid="98"/>
                                        </p:tgtEl>
                                        <p:attrNameLst>
                                          <p:attrName>style.rotation</p:attrName>
                                        </p:attrNameLst>
                                      </p:cBhvr>
                                      <p:tavLst>
                                        <p:tav tm="0">
                                          <p:val>
                                            <p:fltVal val="0"/>
                                          </p:val>
                                        </p:tav>
                                        <p:tav tm="100000">
                                          <p:val>
                                            <p:fltVal val="90"/>
                                          </p:val>
                                        </p:tav>
                                      </p:tavLst>
                                    </p:anim>
                                    <p:animEffect transition="out" filter="fade">
                                      <p:cBhvr>
                                        <p:cTn id="665" dur="1000"/>
                                        <p:tgtEl>
                                          <p:spTgt spid="98"/>
                                        </p:tgtEl>
                                      </p:cBhvr>
                                    </p:animEffect>
                                    <p:set>
                                      <p:cBhvr>
                                        <p:cTn id="666" dur="1" fill="hold">
                                          <p:stCondLst>
                                            <p:cond delay="999"/>
                                          </p:stCondLst>
                                        </p:cTn>
                                        <p:tgtEl>
                                          <p:spTgt spid="98"/>
                                        </p:tgtEl>
                                        <p:attrNameLst>
                                          <p:attrName>style.visibility</p:attrName>
                                        </p:attrNameLst>
                                      </p:cBhvr>
                                      <p:to>
                                        <p:strVal val="hidden"/>
                                      </p:to>
                                    </p:set>
                                  </p:childTnLst>
                                </p:cTn>
                              </p:par>
                              <p:par>
                                <p:cTn id="667" presetID="31" presetClass="exit" presetSubtype="0" fill="hold" grpId="1" nodeType="withEffect">
                                  <p:stCondLst>
                                    <p:cond delay="0"/>
                                  </p:stCondLst>
                                  <p:childTnLst>
                                    <p:anim calcmode="lin" valueType="num">
                                      <p:cBhvr>
                                        <p:cTn id="668" dur="1000"/>
                                        <p:tgtEl>
                                          <p:spTgt spid="8"/>
                                        </p:tgtEl>
                                        <p:attrNameLst>
                                          <p:attrName>ppt_w</p:attrName>
                                        </p:attrNameLst>
                                      </p:cBhvr>
                                      <p:tavLst>
                                        <p:tav tm="0">
                                          <p:val>
                                            <p:strVal val="ppt_w"/>
                                          </p:val>
                                        </p:tav>
                                        <p:tav tm="100000">
                                          <p:val>
                                            <p:fltVal val="0"/>
                                          </p:val>
                                        </p:tav>
                                      </p:tavLst>
                                    </p:anim>
                                    <p:anim calcmode="lin" valueType="num">
                                      <p:cBhvr>
                                        <p:cTn id="669" dur="1000"/>
                                        <p:tgtEl>
                                          <p:spTgt spid="8"/>
                                        </p:tgtEl>
                                        <p:attrNameLst>
                                          <p:attrName>ppt_h</p:attrName>
                                        </p:attrNameLst>
                                      </p:cBhvr>
                                      <p:tavLst>
                                        <p:tav tm="0">
                                          <p:val>
                                            <p:strVal val="ppt_h"/>
                                          </p:val>
                                        </p:tav>
                                        <p:tav tm="100000">
                                          <p:val>
                                            <p:fltVal val="0"/>
                                          </p:val>
                                        </p:tav>
                                      </p:tavLst>
                                    </p:anim>
                                    <p:anim calcmode="lin" valueType="num">
                                      <p:cBhvr>
                                        <p:cTn id="670" dur="1000"/>
                                        <p:tgtEl>
                                          <p:spTgt spid="8"/>
                                        </p:tgtEl>
                                        <p:attrNameLst>
                                          <p:attrName>style.rotation</p:attrName>
                                        </p:attrNameLst>
                                      </p:cBhvr>
                                      <p:tavLst>
                                        <p:tav tm="0">
                                          <p:val>
                                            <p:fltVal val="0"/>
                                          </p:val>
                                        </p:tav>
                                        <p:tav tm="100000">
                                          <p:val>
                                            <p:fltVal val="90"/>
                                          </p:val>
                                        </p:tav>
                                      </p:tavLst>
                                    </p:anim>
                                    <p:animEffect transition="out" filter="fade">
                                      <p:cBhvr>
                                        <p:cTn id="671" dur="1000"/>
                                        <p:tgtEl>
                                          <p:spTgt spid="8"/>
                                        </p:tgtEl>
                                      </p:cBhvr>
                                    </p:animEffect>
                                    <p:set>
                                      <p:cBhvr>
                                        <p:cTn id="672" dur="1" fill="hold">
                                          <p:stCondLst>
                                            <p:cond delay="999"/>
                                          </p:stCondLst>
                                        </p:cTn>
                                        <p:tgtEl>
                                          <p:spTgt spid="8"/>
                                        </p:tgtEl>
                                        <p:attrNameLst>
                                          <p:attrName>style.visibility</p:attrName>
                                        </p:attrNameLst>
                                      </p:cBhvr>
                                      <p:to>
                                        <p:strVal val="hidden"/>
                                      </p:to>
                                    </p:set>
                                  </p:childTnLst>
                                </p:cTn>
                              </p:par>
                              <p:par>
                                <p:cTn id="673" presetID="31" presetClass="exit" presetSubtype="0" fill="hold" grpId="1" nodeType="withEffect">
                                  <p:stCondLst>
                                    <p:cond delay="0"/>
                                  </p:stCondLst>
                                  <p:childTnLst>
                                    <p:anim calcmode="lin" valueType="num">
                                      <p:cBhvr>
                                        <p:cTn id="674" dur="1000"/>
                                        <p:tgtEl>
                                          <p:spTgt spid="6"/>
                                        </p:tgtEl>
                                        <p:attrNameLst>
                                          <p:attrName>ppt_w</p:attrName>
                                        </p:attrNameLst>
                                      </p:cBhvr>
                                      <p:tavLst>
                                        <p:tav tm="0">
                                          <p:val>
                                            <p:strVal val="ppt_w"/>
                                          </p:val>
                                        </p:tav>
                                        <p:tav tm="100000">
                                          <p:val>
                                            <p:fltVal val="0"/>
                                          </p:val>
                                        </p:tav>
                                      </p:tavLst>
                                    </p:anim>
                                    <p:anim calcmode="lin" valueType="num">
                                      <p:cBhvr>
                                        <p:cTn id="675" dur="1000"/>
                                        <p:tgtEl>
                                          <p:spTgt spid="6"/>
                                        </p:tgtEl>
                                        <p:attrNameLst>
                                          <p:attrName>ppt_h</p:attrName>
                                        </p:attrNameLst>
                                      </p:cBhvr>
                                      <p:tavLst>
                                        <p:tav tm="0">
                                          <p:val>
                                            <p:strVal val="ppt_h"/>
                                          </p:val>
                                        </p:tav>
                                        <p:tav tm="100000">
                                          <p:val>
                                            <p:fltVal val="0"/>
                                          </p:val>
                                        </p:tav>
                                      </p:tavLst>
                                    </p:anim>
                                    <p:anim calcmode="lin" valueType="num">
                                      <p:cBhvr>
                                        <p:cTn id="676" dur="1000"/>
                                        <p:tgtEl>
                                          <p:spTgt spid="6"/>
                                        </p:tgtEl>
                                        <p:attrNameLst>
                                          <p:attrName>style.rotation</p:attrName>
                                        </p:attrNameLst>
                                      </p:cBhvr>
                                      <p:tavLst>
                                        <p:tav tm="0">
                                          <p:val>
                                            <p:fltVal val="0"/>
                                          </p:val>
                                        </p:tav>
                                        <p:tav tm="100000">
                                          <p:val>
                                            <p:fltVal val="90"/>
                                          </p:val>
                                        </p:tav>
                                      </p:tavLst>
                                    </p:anim>
                                    <p:animEffect transition="out" filter="fade">
                                      <p:cBhvr>
                                        <p:cTn id="677" dur="1000"/>
                                        <p:tgtEl>
                                          <p:spTgt spid="6"/>
                                        </p:tgtEl>
                                      </p:cBhvr>
                                    </p:animEffect>
                                    <p:set>
                                      <p:cBhvr>
                                        <p:cTn id="678" dur="1" fill="hold">
                                          <p:stCondLst>
                                            <p:cond delay="999"/>
                                          </p:stCondLst>
                                        </p:cTn>
                                        <p:tgtEl>
                                          <p:spTgt spid="6"/>
                                        </p:tgtEl>
                                        <p:attrNameLst>
                                          <p:attrName>style.visibility</p:attrName>
                                        </p:attrNameLst>
                                      </p:cBhvr>
                                      <p:to>
                                        <p:strVal val="hidden"/>
                                      </p:to>
                                    </p:set>
                                  </p:childTnLst>
                                </p:cTn>
                              </p:par>
                              <p:par>
                                <p:cTn id="679" presetID="31" presetClass="exit" presetSubtype="0" fill="hold" grpId="1" nodeType="withEffect">
                                  <p:stCondLst>
                                    <p:cond delay="0"/>
                                  </p:stCondLst>
                                  <p:childTnLst>
                                    <p:anim calcmode="lin" valueType="num">
                                      <p:cBhvr>
                                        <p:cTn id="680" dur="1000"/>
                                        <p:tgtEl>
                                          <p:spTgt spid="5"/>
                                        </p:tgtEl>
                                        <p:attrNameLst>
                                          <p:attrName>ppt_w</p:attrName>
                                        </p:attrNameLst>
                                      </p:cBhvr>
                                      <p:tavLst>
                                        <p:tav tm="0">
                                          <p:val>
                                            <p:strVal val="ppt_w"/>
                                          </p:val>
                                        </p:tav>
                                        <p:tav tm="100000">
                                          <p:val>
                                            <p:fltVal val="0"/>
                                          </p:val>
                                        </p:tav>
                                      </p:tavLst>
                                    </p:anim>
                                    <p:anim calcmode="lin" valueType="num">
                                      <p:cBhvr>
                                        <p:cTn id="681" dur="1000"/>
                                        <p:tgtEl>
                                          <p:spTgt spid="5"/>
                                        </p:tgtEl>
                                        <p:attrNameLst>
                                          <p:attrName>ppt_h</p:attrName>
                                        </p:attrNameLst>
                                      </p:cBhvr>
                                      <p:tavLst>
                                        <p:tav tm="0">
                                          <p:val>
                                            <p:strVal val="ppt_h"/>
                                          </p:val>
                                        </p:tav>
                                        <p:tav tm="100000">
                                          <p:val>
                                            <p:fltVal val="0"/>
                                          </p:val>
                                        </p:tav>
                                      </p:tavLst>
                                    </p:anim>
                                    <p:anim calcmode="lin" valueType="num">
                                      <p:cBhvr>
                                        <p:cTn id="682" dur="1000"/>
                                        <p:tgtEl>
                                          <p:spTgt spid="5"/>
                                        </p:tgtEl>
                                        <p:attrNameLst>
                                          <p:attrName>style.rotation</p:attrName>
                                        </p:attrNameLst>
                                      </p:cBhvr>
                                      <p:tavLst>
                                        <p:tav tm="0">
                                          <p:val>
                                            <p:fltVal val="0"/>
                                          </p:val>
                                        </p:tav>
                                        <p:tav tm="100000">
                                          <p:val>
                                            <p:fltVal val="90"/>
                                          </p:val>
                                        </p:tav>
                                      </p:tavLst>
                                    </p:anim>
                                    <p:animEffect transition="out" filter="fade">
                                      <p:cBhvr>
                                        <p:cTn id="683" dur="1000"/>
                                        <p:tgtEl>
                                          <p:spTgt spid="5"/>
                                        </p:tgtEl>
                                      </p:cBhvr>
                                    </p:animEffect>
                                    <p:set>
                                      <p:cBhvr>
                                        <p:cTn id="684" dur="1" fill="hold">
                                          <p:stCondLst>
                                            <p:cond delay="999"/>
                                          </p:stCondLst>
                                        </p:cTn>
                                        <p:tgtEl>
                                          <p:spTgt spid="5"/>
                                        </p:tgtEl>
                                        <p:attrNameLst>
                                          <p:attrName>style.visibility</p:attrName>
                                        </p:attrNameLst>
                                      </p:cBhvr>
                                      <p:to>
                                        <p:strVal val="hidden"/>
                                      </p:to>
                                    </p:set>
                                  </p:childTnLst>
                                </p:cTn>
                              </p:par>
                              <p:par>
                                <p:cTn id="685" presetID="31" presetClass="exit" presetSubtype="0" fill="hold" grpId="1" nodeType="withEffect">
                                  <p:stCondLst>
                                    <p:cond delay="0"/>
                                  </p:stCondLst>
                                  <p:childTnLst>
                                    <p:anim calcmode="lin" valueType="num">
                                      <p:cBhvr>
                                        <p:cTn id="686" dur="1000"/>
                                        <p:tgtEl>
                                          <p:spTgt spid="26"/>
                                        </p:tgtEl>
                                        <p:attrNameLst>
                                          <p:attrName>ppt_w</p:attrName>
                                        </p:attrNameLst>
                                      </p:cBhvr>
                                      <p:tavLst>
                                        <p:tav tm="0">
                                          <p:val>
                                            <p:strVal val="ppt_w"/>
                                          </p:val>
                                        </p:tav>
                                        <p:tav tm="100000">
                                          <p:val>
                                            <p:fltVal val="0"/>
                                          </p:val>
                                        </p:tav>
                                      </p:tavLst>
                                    </p:anim>
                                    <p:anim calcmode="lin" valueType="num">
                                      <p:cBhvr>
                                        <p:cTn id="687" dur="1000"/>
                                        <p:tgtEl>
                                          <p:spTgt spid="26"/>
                                        </p:tgtEl>
                                        <p:attrNameLst>
                                          <p:attrName>ppt_h</p:attrName>
                                        </p:attrNameLst>
                                      </p:cBhvr>
                                      <p:tavLst>
                                        <p:tav tm="0">
                                          <p:val>
                                            <p:strVal val="ppt_h"/>
                                          </p:val>
                                        </p:tav>
                                        <p:tav tm="100000">
                                          <p:val>
                                            <p:fltVal val="0"/>
                                          </p:val>
                                        </p:tav>
                                      </p:tavLst>
                                    </p:anim>
                                    <p:anim calcmode="lin" valueType="num">
                                      <p:cBhvr>
                                        <p:cTn id="688" dur="1000"/>
                                        <p:tgtEl>
                                          <p:spTgt spid="26"/>
                                        </p:tgtEl>
                                        <p:attrNameLst>
                                          <p:attrName>style.rotation</p:attrName>
                                        </p:attrNameLst>
                                      </p:cBhvr>
                                      <p:tavLst>
                                        <p:tav tm="0">
                                          <p:val>
                                            <p:fltVal val="0"/>
                                          </p:val>
                                        </p:tav>
                                        <p:tav tm="100000">
                                          <p:val>
                                            <p:fltVal val="90"/>
                                          </p:val>
                                        </p:tav>
                                      </p:tavLst>
                                    </p:anim>
                                    <p:animEffect transition="out" filter="fade">
                                      <p:cBhvr>
                                        <p:cTn id="689" dur="1000"/>
                                        <p:tgtEl>
                                          <p:spTgt spid="26"/>
                                        </p:tgtEl>
                                      </p:cBhvr>
                                    </p:animEffect>
                                    <p:set>
                                      <p:cBhvr>
                                        <p:cTn id="690" dur="1" fill="hold">
                                          <p:stCondLst>
                                            <p:cond delay="999"/>
                                          </p:stCondLst>
                                        </p:cTn>
                                        <p:tgtEl>
                                          <p:spTgt spid="26"/>
                                        </p:tgtEl>
                                        <p:attrNameLst>
                                          <p:attrName>style.visibility</p:attrName>
                                        </p:attrNameLst>
                                      </p:cBhvr>
                                      <p:to>
                                        <p:strVal val="hidden"/>
                                      </p:to>
                                    </p:set>
                                  </p:childTnLst>
                                </p:cTn>
                              </p:par>
                              <p:par>
                                <p:cTn id="691" presetID="31" presetClass="exit" presetSubtype="0" fill="hold" nodeType="withEffect">
                                  <p:stCondLst>
                                    <p:cond delay="0"/>
                                  </p:stCondLst>
                                  <p:childTnLst>
                                    <p:anim calcmode="lin" valueType="num">
                                      <p:cBhvr>
                                        <p:cTn id="692" dur="1000"/>
                                        <p:tgtEl>
                                          <p:spTgt spid="27"/>
                                        </p:tgtEl>
                                        <p:attrNameLst>
                                          <p:attrName>ppt_w</p:attrName>
                                        </p:attrNameLst>
                                      </p:cBhvr>
                                      <p:tavLst>
                                        <p:tav tm="0">
                                          <p:val>
                                            <p:strVal val="ppt_w"/>
                                          </p:val>
                                        </p:tav>
                                        <p:tav tm="100000">
                                          <p:val>
                                            <p:fltVal val="0"/>
                                          </p:val>
                                        </p:tav>
                                      </p:tavLst>
                                    </p:anim>
                                    <p:anim calcmode="lin" valueType="num">
                                      <p:cBhvr>
                                        <p:cTn id="693" dur="1000"/>
                                        <p:tgtEl>
                                          <p:spTgt spid="27"/>
                                        </p:tgtEl>
                                        <p:attrNameLst>
                                          <p:attrName>ppt_h</p:attrName>
                                        </p:attrNameLst>
                                      </p:cBhvr>
                                      <p:tavLst>
                                        <p:tav tm="0">
                                          <p:val>
                                            <p:strVal val="ppt_h"/>
                                          </p:val>
                                        </p:tav>
                                        <p:tav tm="100000">
                                          <p:val>
                                            <p:fltVal val="0"/>
                                          </p:val>
                                        </p:tav>
                                      </p:tavLst>
                                    </p:anim>
                                    <p:anim calcmode="lin" valueType="num">
                                      <p:cBhvr>
                                        <p:cTn id="694" dur="1000"/>
                                        <p:tgtEl>
                                          <p:spTgt spid="27"/>
                                        </p:tgtEl>
                                        <p:attrNameLst>
                                          <p:attrName>style.rotation</p:attrName>
                                        </p:attrNameLst>
                                      </p:cBhvr>
                                      <p:tavLst>
                                        <p:tav tm="0">
                                          <p:val>
                                            <p:fltVal val="0"/>
                                          </p:val>
                                        </p:tav>
                                        <p:tav tm="100000">
                                          <p:val>
                                            <p:fltVal val="90"/>
                                          </p:val>
                                        </p:tav>
                                      </p:tavLst>
                                    </p:anim>
                                    <p:animEffect transition="out" filter="fade">
                                      <p:cBhvr>
                                        <p:cTn id="695" dur="1000"/>
                                        <p:tgtEl>
                                          <p:spTgt spid="27"/>
                                        </p:tgtEl>
                                      </p:cBhvr>
                                    </p:animEffect>
                                    <p:set>
                                      <p:cBhvr>
                                        <p:cTn id="696" dur="1" fill="hold">
                                          <p:stCondLst>
                                            <p:cond delay="999"/>
                                          </p:stCondLst>
                                        </p:cTn>
                                        <p:tgtEl>
                                          <p:spTgt spid="27"/>
                                        </p:tgtEl>
                                        <p:attrNameLst>
                                          <p:attrName>style.visibility</p:attrName>
                                        </p:attrNameLst>
                                      </p:cBhvr>
                                      <p:to>
                                        <p:strVal val="hidden"/>
                                      </p:to>
                                    </p:set>
                                  </p:childTnLst>
                                </p:cTn>
                              </p:par>
                              <p:par>
                                <p:cTn id="697" presetID="31" presetClass="exit" presetSubtype="0" fill="hold" nodeType="withEffect">
                                  <p:stCondLst>
                                    <p:cond delay="0"/>
                                  </p:stCondLst>
                                  <p:childTnLst>
                                    <p:anim calcmode="lin" valueType="num">
                                      <p:cBhvr>
                                        <p:cTn id="698" dur="1000"/>
                                        <p:tgtEl>
                                          <p:spTgt spid="28"/>
                                        </p:tgtEl>
                                        <p:attrNameLst>
                                          <p:attrName>ppt_w</p:attrName>
                                        </p:attrNameLst>
                                      </p:cBhvr>
                                      <p:tavLst>
                                        <p:tav tm="0">
                                          <p:val>
                                            <p:strVal val="ppt_w"/>
                                          </p:val>
                                        </p:tav>
                                        <p:tav tm="100000">
                                          <p:val>
                                            <p:fltVal val="0"/>
                                          </p:val>
                                        </p:tav>
                                      </p:tavLst>
                                    </p:anim>
                                    <p:anim calcmode="lin" valueType="num">
                                      <p:cBhvr>
                                        <p:cTn id="699" dur="1000"/>
                                        <p:tgtEl>
                                          <p:spTgt spid="28"/>
                                        </p:tgtEl>
                                        <p:attrNameLst>
                                          <p:attrName>ppt_h</p:attrName>
                                        </p:attrNameLst>
                                      </p:cBhvr>
                                      <p:tavLst>
                                        <p:tav tm="0">
                                          <p:val>
                                            <p:strVal val="ppt_h"/>
                                          </p:val>
                                        </p:tav>
                                        <p:tav tm="100000">
                                          <p:val>
                                            <p:fltVal val="0"/>
                                          </p:val>
                                        </p:tav>
                                      </p:tavLst>
                                    </p:anim>
                                    <p:anim calcmode="lin" valueType="num">
                                      <p:cBhvr>
                                        <p:cTn id="700" dur="1000"/>
                                        <p:tgtEl>
                                          <p:spTgt spid="28"/>
                                        </p:tgtEl>
                                        <p:attrNameLst>
                                          <p:attrName>style.rotation</p:attrName>
                                        </p:attrNameLst>
                                      </p:cBhvr>
                                      <p:tavLst>
                                        <p:tav tm="0">
                                          <p:val>
                                            <p:fltVal val="0"/>
                                          </p:val>
                                        </p:tav>
                                        <p:tav tm="100000">
                                          <p:val>
                                            <p:fltVal val="90"/>
                                          </p:val>
                                        </p:tav>
                                      </p:tavLst>
                                    </p:anim>
                                    <p:animEffect transition="out" filter="fade">
                                      <p:cBhvr>
                                        <p:cTn id="701" dur="1000"/>
                                        <p:tgtEl>
                                          <p:spTgt spid="28"/>
                                        </p:tgtEl>
                                      </p:cBhvr>
                                    </p:animEffect>
                                    <p:set>
                                      <p:cBhvr>
                                        <p:cTn id="702" dur="1" fill="hold">
                                          <p:stCondLst>
                                            <p:cond delay="999"/>
                                          </p:stCondLst>
                                        </p:cTn>
                                        <p:tgtEl>
                                          <p:spTgt spid="28"/>
                                        </p:tgtEl>
                                        <p:attrNameLst>
                                          <p:attrName>style.visibility</p:attrName>
                                        </p:attrNameLst>
                                      </p:cBhvr>
                                      <p:to>
                                        <p:strVal val="hidden"/>
                                      </p:to>
                                    </p:set>
                                  </p:childTnLst>
                                </p:cTn>
                              </p:par>
                              <p:par>
                                <p:cTn id="703" presetID="31" presetClass="exit" presetSubtype="0" fill="hold" nodeType="withEffect">
                                  <p:stCondLst>
                                    <p:cond delay="0"/>
                                  </p:stCondLst>
                                  <p:childTnLst>
                                    <p:anim calcmode="lin" valueType="num">
                                      <p:cBhvr>
                                        <p:cTn id="704" dur="1000"/>
                                        <p:tgtEl>
                                          <p:spTgt spid="29"/>
                                        </p:tgtEl>
                                        <p:attrNameLst>
                                          <p:attrName>ppt_w</p:attrName>
                                        </p:attrNameLst>
                                      </p:cBhvr>
                                      <p:tavLst>
                                        <p:tav tm="0">
                                          <p:val>
                                            <p:strVal val="ppt_w"/>
                                          </p:val>
                                        </p:tav>
                                        <p:tav tm="100000">
                                          <p:val>
                                            <p:fltVal val="0"/>
                                          </p:val>
                                        </p:tav>
                                      </p:tavLst>
                                    </p:anim>
                                    <p:anim calcmode="lin" valueType="num">
                                      <p:cBhvr>
                                        <p:cTn id="705" dur="1000"/>
                                        <p:tgtEl>
                                          <p:spTgt spid="29"/>
                                        </p:tgtEl>
                                        <p:attrNameLst>
                                          <p:attrName>ppt_h</p:attrName>
                                        </p:attrNameLst>
                                      </p:cBhvr>
                                      <p:tavLst>
                                        <p:tav tm="0">
                                          <p:val>
                                            <p:strVal val="ppt_h"/>
                                          </p:val>
                                        </p:tav>
                                        <p:tav tm="100000">
                                          <p:val>
                                            <p:fltVal val="0"/>
                                          </p:val>
                                        </p:tav>
                                      </p:tavLst>
                                    </p:anim>
                                    <p:anim calcmode="lin" valueType="num">
                                      <p:cBhvr>
                                        <p:cTn id="706" dur="1000"/>
                                        <p:tgtEl>
                                          <p:spTgt spid="29"/>
                                        </p:tgtEl>
                                        <p:attrNameLst>
                                          <p:attrName>style.rotation</p:attrName>
                                        </p:attrNameLst>
                                      </p:cBhvr>
                                      <p:tavLst>
                                        <p:tav tm="0">
                                          <p:val>
                                            <p:fltVal val="0"/>
                                          </p:val>
                                        </p:tav>
                                        <p:tav tm="100000">
                                          <p:val>
                                            <p:fltVal val="90"/>
                                          </p:val>
                                        </p:tav>
                                      </p:tavLst>
                                    </p:anim>
                                    <p:animEffect transition="out" filter="fade">
                                      <p:cBhvr>
                                        <p:cTn id="707" dur="1000"/>
                                        <p:tgtEl>
                                          <p:spTgt spid="29"/>
                                        </p:tgtEl>
                                      </p:cBhvr>
                                    </p:animEffect>
                                    <p:set>
                                      <p:cBhvr>
                                        <p:cTn id="708" dur="1" fill="hold">
                                          <p:stCondLst>
                                            <p:cond delay="999"/>
                                          </p:stCondLst>
                                        </p:cTn>
                                        <p:tgtEl>
                                          <p:spTgt spid="29"/>
                                        </p:tgtEl>
                                        <p:attrNameLst>
                                          <p:attrName>style.visibility</p:attrName>
                                        </p:attrNameLst>
                                      </p:cBhvr>
                                      <p:to>
                                        <p:strVal val="hidden"/>
                                      </p:to>
                                    </p:set>
                                  </p:childTnLst>
                                </p:cTn>
                              </p:par>
                              <p:par>
                                <p:cTn id="709" presetID="31" presetClass="exit" presetSubtype="0" fill="hold" grpId="1" nodeType="withEffect">
                                  <p:stCondLst>
                                    <p:cond delay="0"/>
                                  </p:stCondLst>
                                  <p:childTnLst>
                                    <p:anim calcmode="lin" valueType="num">
                                      <p:cBhvr>
                                        <p:cTn id="710" dur="1000"/>
                                        <p:tgtEl>
                                          <p:spTgt spid="61"/>
                                        </p:tgtEl>
                                        <p:attrNameLst>
                                          <p:attrName>ppt_w</p:attrName>
                                        </p:attrNameLst>
                                      </p:cBhvr>
                                      <p:tavLst>
                                        <p:tav tm="0">
                                          <p:val>
                                            <p:strVal val="ppt_w"/>
                                          </p:val>
                                        </p:tav>
                                        <p:tav tm="100000">
                                          <p:val>
                                            <p:fltVal val="0"/>
                                          </p:val>
                                        </p:tav>
                                      </p:tavLst>
                                    </p:anim>
                                    <p:anim calcmode="lin" valueType="num">
                                      <p:cBhvr>
                                        <p:cTn id="711" dur="1000"/>
                                        <p:tgtEl>
                                          <p:spTgt spid="61"/>
                                        </p:tgtEl>
                                        <p:attrNameLst>
                                          <p:attrName>ppt_h</p:attrName>
                                        </p:attrNameLst>
                                      </p:cBhvr>
                                      <p:tavLst>
                                        <p:tav tm="0">
                                          <p:val>
                                            <p:strVal val="ppt_h"/>
                                          </p:val>
                                        </p:tav>
                                        <p:tav tm="100000">
                                          <p:val>
                                            <p:fltVal val="0"/>
                                          </p:val>
                                        </p:tav>
                                      </p:tavLst>
                                    </p:anim>
                                    <p:anim calcmode="lin" valueType="num">
                                      <p:cBhvr>
                                        <p:cTn id="712" dur="1000"/>
                                        <p:tgtEl>
                                          <p:spTgt spid="61"/>
                                        </p:tgtEl>
                                        <p:attrNameLst>
                                          <p:attrName>style.rotation</p:attrName>
                                        </p:attrNameLst>
                                      </p:cBhvr>
                                      <p:tavLst>
                                        <p:tav tm="0">
                                          <p:val>
                                            <p:fltVal val="0"/>
                                          </p:val>
                                        </p:tav>
                                        <p:tav tm="100000">
                                          <p:val>
                                            <p:fltVal val="90"/>
                                          </p:val>
                                        </p:tav>
                                      </p:tavLst>
                                    </p:anim>
                                    <p:animEffect transition="out" filter="fade">
                                      <p:cBhvr>
                                        <p:cTn id="713" dur="1000"/>
                                        <p:tgtEl>
                                          <p:spTgt spid="61"/>
                                        </p:tgtEl>
                                      </p:cBhvr>
                                    </p:animEffect>
                                    <p:set>
                                      <p:cBhvr>
                                        <p:cTn id="714" dur="1" fill="hold">
                                          <p:stCondLst>
                                            <p:cond delay="999"/>
                                          </p:stCondLst>
                                        </p:cTn>
                                        <p:tgtEl>
                                          <p:spTgt spid="61"/>
                                        </p:tgtEl>
                                        <p:attrNameLst>
                                          <p:attrName>style.visibility</p:attrName>
                                        </p:attrNameLst>
                                      </p:cBhvr>
                                      <p:to>
                                        <p:strVal val="hidden"/>
                                      </p:to>
                                    </p:set>
                                  </p:childTnLst>
                                </p:cTn>
                              </p:par>
                              <p:par>
                                <p:cTn id="715" presetID="31" presetClass="exit" presetSubtype="0" fill="hold" grpId="1" nodeType="withEffect">
                                  <p:stCondLst>
                                    <p:cond delay="0"/>
                                  </p:stCondLst>
                                  <p:childTnLst>
                                    <p:anim calcmode="lin" valueType="num">
                                      <p:cBhvr>
                                        <p:cTn id="716" dur="1000"/>
                                        <p:tgtEl>
                                          <p:spTgt spid="62"/>
                                        </p:tgtEl>
                                        <p:attrNameLst>
                                          <p:attrName>ppt_w</p:attrName>
                                        </p:attrNameLst>
                                      </p:cBhvr>
                                      <p:tavLst>
                                        <p:tav tm="0">
                                          <p:val>
                                            <p:strVal val="ppt_w"/>
                                          </p:val>
                                        </p:tav>
                                        <p:tav tm="100000">
                                          <p:val>
                                            <p:fltVal val="0"/>
                                          </p:val>
                                        </p:tav>
                                      </p:tavLst>
                                    </p:anim>
                                    <p:anim calcmode="lin" valueType="num">
                                      <p:cBhvr>
                                        <p:cTn id="717" dur="1000"/>
                                        <p:tgtEl>
                                          <p:spTgt spid="62"/>
                                        </p:tgtEl>
                                        <p:attrNameLst>
                                          <p:attrName>ppt_h</p:attrName>
                                        </p:attrNameLst>
                                      </p:cBhvr>
                                      <p:tavLst>
                                        <p:tav tm="0">
                                          <p:val>
                                            <p:strVal val="ppt_h"/>
                                          </p:val>
                                        </p:tav>
                                        <p:tav tm="100000">
                                          <p:val>
                                            <p:fltVal val="0"/>
                                          </p:val>
                                        </p:tav>
                                      </p:tavLst>
                                    </p:anim>
                                    <p:anim calcmode="lin" valueType="num">
                                      <p:cBhvr>
                                        <p:cTn id="718" dur="1000"/>
                                        <p:tgtEl>
                                          <p:spTgt spid="62"/>
                                        </p:tgtEl>
                                        <p:attrNameLst>
                                          <p:attrName>style.rotation</p:attrName>
                                        </p:attrNameLst>
                                      </p:cBhvr>
                                      <p:tavLst>
                                        <p:tav tm="0">
                                          <p:val>
                                            <p:fltVal val="0"/>
                                          </p:val>
                                        </p:tav>
                                        <p:tav tm="100000">
                                          <p:val>
                                            <p:fltVal val="90"/>
                                          </p:val>
                                        </p:tav>
                                      </p:tavLst>
                                    </p:anim>
                                    <p:animEffect transition="out" filter="fade">
                                      <p:cBhvr>
                                        <p:cTn id="719" dur="1000"/>
                                        <p:tgtEl>
                                          <p:spTgt spid="62"/>
                                        </p:tgtEl>
                                      </p:cBhvr>
                                    </p:animEffect>
                                    <p:set>
                                      <p:cBhvr>
                                        <p:cTn id="720" dur="1" fill="hold">
                                          <p:stCondLst>
                                            <p:cond delay="999"/>
                                          </p:stCondLst>
                                        </p:cTn>
                                        <p:tgtEl>
                                          <p:spTgt spid="62"/>
                                        </p:tgtEl>
                                        <p:attrNameLst>
                                          <p:attrName>style.visibility</p:attrName>
                                        </p:attrNameLst>
                                      </p:cBhvr>
                                      <p:to>
                                        <p:strVal val="hidden"/>
                                      </p:to>
                                    </p:set>
                                  </p:childTnLst>
                                </p:cTn>
                              </p:par>
                              <p:par>
                                <p:cTn id="721" presetID="31" presetClass="exit" presetSubtype="0" fill="hold" nodeType="withEffect">
                                  <p:stCondLst>
                                    <p:cond delay="0"/>
                                  </p:stCondLst>
                                  <p:childTnLst>
                                    <p:anim calcmode="lin" valueType="num">
                                      <p:cBhvr>
                                        <p:cTn id="722" dur="1000"/>
                                        <p:tgtEl>
                                          <p:spTgt spid="72"/>
                                        </p:tgtEl>
                                        <p:attrNameLst>
                                          <p:attrName>ppt_w</p:attrName>
                                        </p:attrNameLst>
                                      </p:cBhvr>
                                      <p:tavLst>
                                        <p:tav tm="0">
                                          <p:val>
                                            <p:strVal val="ppt_w"/>
                                          </p:val>
                                        </p:tav>
                                        <p:tav tm="100000">
                                          <p:val>
                                            <p:fltVal val="0"/>
                                          </p:val>
                                        </p:tav>
                                      </p:tavLst>
                                    </p:anim>
                                    <p:anim calcmode="lin" valueType="num">
                                      <p:cBhvr>
                                        <p:cTn id="723" dur="1000"/>
                                        <p:tgtEl>
                                          <p:spTgt spid="72"/>
                                        </p:tgtEl>
                                        <p:attrNameLst>
                                          <p:attrName>ppt_h</p:attrName>
                                        </p:attrNameLst>
                                      </p:cBhvr>
                                      <p:tavLst>
                                        <p:tav tm="0">
                                          <p:val>
                                            <p:strVal val="ppt_h"/>
                                          </p:val>
                                        </p:tav>
                                        <p:tav tm="100000">
                                          <p:val>
                                            <p:fltVal val="0"/>
                                          </p:val>
                                        </p:tav>
                                      </p:tavLst>
                                    </p:anim>
                                    <p:anim calcmode="lin" valueType="num">
                                      <p:cBhvr>
                                        <p:cTn id="724" dur="1000"/>
                                        <p:tgtEl>
                                          <p:spTgt spid="72"/>
                                        </p:tgtEl>
                                        <p:attrNameLst>
                                          <p:attrName>style.rotation</p:attrName>
                                        </p:attrNameLst>
                                      </p:cBhvr>
                                      <p:tavLst>
                                        <p:tav tm="0">
                                          <p:val>
                                            <p:fltVal val="0"/>
                                          </p:val>
                                        </p:tav>
                                        <p:tav tm="100000">
                                          <p:val>
                                            <p:fltVal val="90"/>
                                          </p:val>
                                        </p:tav>
                                      </p:tavLst>
                                    </p:anim>
                                    <p:animEffect transition="out" filter="fade">
                                      <p:cBhvr>
                                        <p:cTn id="725" dur="1000"/>
                                        <p:tgtEl>
                                          <p:spTgt spid="72"/>
                                        </p:tgtEl>
                                      </p:cBhvr>
                                    </p:animEffect>
                                    <p:set>
                                      <p:cBhvr>
                                        <p:cTn id="726" dur="1" fill="hold">
                                          <p:stCondLst>
                                            <p:cond delay="999"/>
                                          </p:stCondLst>
                                        </p:cTn>
                                        <p:tgtEl>
                                          <p:spTgt spid="72"/>
                                        </p:tgtEl>
                                        <p:attrNameLst>
                                          <p:attrName>style.visibility</p:attrName>
                                        </p:attrNameLst>
                                      </p:cBhvr>
                                      <p:to>
                                        <p:strVal val="hidden"/>
                                      </p:to>
                                    </p:set>
                                  </p:childTnLst>
                                </p:cTn>
                              </p:par>
                              <p:par>
                                <p:cTn id="727" presetID="31" presetClass="exit" presetSubtype="0" fill="hold" grpId="1" nodeType="withEffect">
                                  <p:stCondLst>
                                    <p:cond delay="0"/>
                                  </p:stCondLst>
                                  <p:childTnLst>
                                    <p:anim calcmode="lin" valueType="num">
                                      <p:cBhvr>
                                        <p:cTn id="728" dur="1000"/>
                                        <p:tgtEl>
                                          <p:spTgt spid="78"/>
                                        </p:tgtEl>
                                        <p:attrNameLst>
                                          <p:attrName>ppt_w</p:attrName>
                                        </p:attrNameLst>
                                      </p:cBhvr>
                                      <p:tavLst>
                                        <p:tav tm="0">
                                          <p:val>
                                            <p:strVal val="ppt_w"/>
                                          </p:val>
                                        </p:tav>
                                        <p:tav tm="100000">
                                          <p:val>
                                            <p:fltVal val="0"/>
                                          </p:val>
                                        </p:tav>
                                      </p:tavLst>
                                    </p:anim>
                                    <p:anim calcmode="lin" valueType="num">
                                      <p:cBhvr>
                                        <p:cTn id="729" dur="1000"/>
                                        <p:tgtEl>
                                          <p:spTgt spid="78"/>
                                        </p:tgtEl>
                                        <p:attrNameLst>
                                          <p:attrName>ppt_h</p:attrName>
                                        </p:attrNameLst>
                                      </p:cBhvr>
                                      <p:tavLst>
                                        <p:tav tm="0">
                                          <p:val>
                                            <p:strVal val="ppt_h"/>
                                          </p:val>
                                        </p:tav>
                                        <p:tav tm="100000">
                                          <p:val>
                                            <p:fltVal val="0"/>
                                          </p:val>
                                        </p:tav>
                                      </p:tavLst>
                                    </p:anim>
                                    <p:anim calcmode="lin" valueType="num">
                                      <p:cBhvr>
                                        <p:cTn id="730" dur="1000"/>
                                        <p:tgtEl>
                                          <p:spTgt spid="78"/>
                                        </p:tgtEl>
                                        <p:attrNameLst>
                                          <p:attrName>style.rotation</p:attrName>
                                        </p:attrNameLst>
                                      </p:cBhvr>
                                      <p:tavLst>
                                        <p:tav tm="0">
                                          <p:val>
                                            <p:fltVal val="0"/>
                                          </p:val>
                                        </p:tav>
                                        <p:tav tm="100000">
                                          <p:val>
                                            <p:fltVal val="90"/>
                                          </p:val>
                                        </p:tav>
                                      </p:tavLst>
                                    </p:anim>
                                    <p:animEffect transition="out" filter="fade">
                                      <p:cBhvr>
                                        <p:cTn id="731" dur="1000"/>
                                        <p:tgtEl>
                                          <p:spTgt spid="78"/>
                                        </p:tgtEl>
                                      </p:cBhvr>
                                    </p:animEffect>
                                    <p:set>
                                      <p:cBhvr>
                                        <p:cTn id="732" dur="1" fill="hold">
                                          <p:stCondLst>
                                            <p:cond delay="999"/>
                                          </p:stCondLst>
                                        </p:cTn>
                                        <p:tgtEl>
                                          <p:spTgt spid="78"/>
                                        </p:tgtEl>
                                        <p:attrNameLst>
                                          <p:attrName>style.visibility</p:attrName>
                                        </p:attrNameLst>
                                      </p:cBhvr>
                                      <p:to>
                                        <p:strVal val="hidden"/>
                                      </p:to>
                                    </p:set>
                                  </p:childTnLst>
                                </p:cTn>
                              </p:par>
                              <p:par>
                                <p:cTn id="733" presetID="31" presetClass="exit" presetSubtype="0" fill="hold" grpId="1" nodeType="withEffect">
                                  <p:stCondLst>
                                    <p:cond delay="0"/>
                                  </p:stCondLst>
                                  <p:childTnLst>
                                    <p:anim calcmode="lin" valueType="num">
                                      <p:cBhvr>
                                        <p:cTn id="734" dur="1000"/>
                                        <p:tgtEl>
                                          <p:spTgt spid="100"/>
                                        </p:tgtEl>
                                        <p:attrNameLst>
                                          <p:attrName>ppt_w</p:attrName>
                                        </p:attrNameLst>
                                      </p:cBhvr>
                                      <p:tavLst>
                                        <p:tav tm="0">
                                          <p:val>
                                            <p:strVal val="ppt_w"/>
                                          </p:val>
                                        </p:tav>
                                        <p:tav tm="100000">
                                          <p:val>
                                            <p:fltVal val="0"/>
                                          </p:val>
                                        </p:tav>
                                      </p:tavLst>
                                    </p:anim>
                                    <p:anim calcmode="lin" valueType="num">
                                      <p:cBhvr>
                                        <p:cTn id="735" dur="1000"/>
                                        <p:tgtEl>
                                          <p:spTgt spid="100"/>
                                        </p:tgtEl>
                                        <p:attrNameLst>
                                          <p:attrName>ppt_h</p:attrName>
                                        </p:attrNameLst>
                                      </p:cBhvr>
                                      <p:tavLst>
                                        <p:tav tm="0">
                                          <p:val>
                                            <p:strVal val="ppt_h"/>
                                          </p:val>
                                        </p:tav>
                                        <p:tav tm="100000">
                                          <p:val>
                                            <p:fltVal val="0"/>
                                          </p:val>
                                        </p:tav>
                                      </p:tavLst>
                                    </p:anim>
                                    <p:anim calcmode="lin" valueType="num">
                                      <p:cBhvr>
                                        <p:cTn id="736" dur="1000"/>
                                        <p:tgtEl>
                                          <p:spTgt spid="100"/>
                                        </p:tgtEl>
                                        <p:attrNameLst>
                                          <p:attrName>style.rotation</p:attrName>
                                        </p:attrNameLst>
                                      </p:cBhvr>
                                      <p:tavLst>
                                        <p:tav tm="0">
                                          <p:val>
                                            <p:fltVal val="0"/>
                                          </p:val>
                                        </p:tav>
                                        <p:tav tm="100000">
                                          <p:val>
                                            <p:fltVal val="90"/>
                                          </p:val>
                                        </p:tav>
                                      </p:tavLst>
                                    </p:anim>
                                    <p:animEffect transition="out" filter="fade">
                                      <p:cBhvr>
                                        <p:cTn id="737" dur="1000"/>
                                        <p:tgtEl>
                                          <p:spTgt spid="100"/>
                                        </p:tgtEl>
                                      </p:cBhvr>
                                    </p:animEffect>
                                    <p:set>
                                      <p:cBhvr>
                                        <p:cTn id="738" dur="1" fill="hold">
                                          <p:stCondLst>
                                            <p:cond delay="999"/>
                                          </p:stCondLst>
                                        </p:cTn>
                                        <p:tgtEl>
                                          <p:spTgt spid="100"/>
                                        </p:tgtEl>
                                        <p:attrNameLst>
                                          <p:attrName>style.visibility</p:attrName>
                                        </p:attrNameLst>
                                      </p:cBhvr>
                                      <p:to>
                                        <p:strVal val="hidden"/>
                                      </p:to>
                                    </p:set>
                                  </p:childTnLst>
                                </p:cTn>
                              </p:par>
                              <p:par>
                                <p:cTn id="739" presetID="31" presetClass="exit" presetSubtype="0" fill="hold" grpId="1" nodeType="withEffect">
                                  <p:stCondLst>
                                    <p:cond delay="0"/>
                                  </p:stCondLst>
                                  <p:childTnLst>
                                    <p:anim calcmode="lin" valueType="num">
                                      <p:cBhvr>
                                        <p:cTn id="740" dur="1000"/>
                                        <p:tgtEl>
                                          <p:spTgt spid="101"/>
                                        </p:tgtEl>
                                        <p:attrNameLst>
                                          <p:attrName>ppt_w</p:attrName>
                                        </p:attrNameLst>
                                      </p:cBhvr>
                                      <p:tavLst>
                                        <p:tav tm="0">
                                          <p:val>
                                            <p:strVal val="ppt_w"/>
                                          </p:val>
                                        </p:tav>
                                        <p:tav tm="100000">
                                          <p:val>
                                            <p:fltVal val="0"/>
                                          </p:val>
                                        </p:tav>
                                      </p:tavLst>
                                    </p:anim>
                                    <p:anim calcmode="lin" valueType="num">
                                      <p:cBhvr>
                                        <p:cTn id="741" dur="1000"/>
                                        <p:tgtEl>
                                          <p:spTgt spid="101"/>
                                        </p:tgtEl>
                                        <p:attrNameLst>
                                          <p:attrName>ppt_h</p:attrName>
                                        </p:attrNameLst>
                                      </p:cBhvr>
                                      <p:tavLst>
                                        <p:tav tm="0">
                                          <p:val>
                                            <p:strVal val="ppt_h"/>
                                          </p:val>
                                        </p:tav>
                                        <p:tav tm="100000">
                                          <p:val>
                                            <p:fltVal val="0"/>
                                          </p:val>
                                        </p:tav>
                                      </p:tavLst>
                                    </p:anim>
                                    <p:anim calcmode="lin" valueType="num">
                                      <p:cBhvr>
                                        <p:cTn id="742" dur="1000"/>
                                        <p:tgtEl>
                                          <p:spTgt spid="101"/>
                                        </p:tgtEl>
                                        <p:attrNameLst>
                                          <p:attrName>style.rotation</p:attrName>
                                        </p:attrNameLst>
                                      </p:cBhvr>
                                      <p:tavLst>
                                        <p:tav tm="0">
                                          <p:val>
                                            <p:fltVal val="0"/>
                                          </p:val>
                                        </p:tav>
                                        <p:tav tm="100000">
                                          <p:val>
                                            <p:fltVal val="90"/>
                                          </p:val>
                                        </p:tav>
                                      </p:tavLst>
                                    </p:anim>
                                    <p:animEffect transition="out" filter="fade">
                                      <p:cBhvr>
                                        <p:cTn id="743" dur="1000"/>
                                        <p:tgtEl>
                                          <p:spTgt spid="101"/>
                                        </p:tgtEl>
                                      </p:cBhvr>
                                    </p:animEffect>
                                    <p:set>
                                      <p:cBhvr>
                                        <p:cTn id="744" dur="1" fill="hold">
                                          <p:stCondLst>
                                            <p:cond delay="999"/>
                                          </p:stCondLst>
                                        </p:cTn>
                                        <p:tgtEl>
                                          <p:spTgt spid="101"/>
                                        </p:tgtEl>
                                        <p:attrNameLst>
                                          <p:attrName>style.visibility</p:attrName>
                                        </p:attrNameLst>
                                      </p:cBhvr>
                                      <p:to>
                                        <p:strVal val="hidden"/>
                                      </p:to>
                                    </p:set>
                                  </p:childTnLst>
                                </p:cTn>
                              </p:par>
                              <p:par>
                                <p:cTn id="745" presetID="31" presetClass="exit" presetSubtype="0" fill="hold" grpId="1" nodeType="withEffect">
                                  <p:stCondLst>
                                    <p:cond delay="0"/>
                                  </p:stCondLst>
                                  <p:childTnLst>
                                    <p:anim calcmode="lin" valueType="num">
                                      <p:cBhvr>
                                        <p:cTn id="746" dur="1000"/>
                                        <p:tgtEl>
                                          <p:spTgt spid="102"/>
                                        </p:tgtEl>
                                        <p:attrNameLst>
                                          <p:attrName>ppt_w</p:attrName>
                                        </p:attrNameLst>
                                      </p:cBhvr>
                                      <p:tavLst>
                                        <p:tav tm="0">
                                          <p:val>
                                            <p:strVal val="ppt_w"/>
                                          </p:val>
                                        </p:tav>
                                        <p:tav tm="100000">
                                          <p:val>
                                            <p:fltVal val="0"/>
                                          </p:val>
                                        </p:tav>
                                      </p:tavLst>
                                    </p:anim>
                                    <p:anim calcmode="lin" valueType="num">
                                      <p:cBhvr>
                                        <p:cTn id="747" dur="1000"/>
                                        <p:tgtEl>
                                          <p:spTgt spid="102"/>
                                        </p:tgtEl>
                                        <p:attrNameLst>
                                          <p:attrName>ppt_h</p:attrName>
                                        </p:attrNameLst>
                                      </p:cBhvr>
                                      <p:tavLst>
                                        <p:tav tm="0">
                                          <p:val>
                                            <p:strVal val="ppt_h"/>
                                          </p:val>
                                        </p:tav>
                                        <p:tav tm="100000">
                                          <p:val>
                                            <p:fltVal val="0"/>
                                          </p:val>
                                        </p:tav>
                                      </p:tavLst>
                                    </p:anim>
                                    <p:anim calcmode="lin" valueType="num">
                                      <p:cBhvr>
                                        <p:cTn id="748" dur="1000"/>
                                        <p:tgtEl>
                                          <p:spTgt spid="102"/>
                                        </p:tgtEl>
                                        <p:attrNameLst>
                                          <p:attrName>style.rotation</p:attrName>
                                        </p:attrNameLst>
                                      </p:cBhvr>
                                      <p:tavLst>
                                        <p:tav tm="0">
                                          <p:val>
                                            <p:fltVal val="0"/>
                                          </p:val>
                                        </p:tav>
                                        <p:tav tm="100000">
                                          <p:val>
                                            <p:fltVal val="90"/>
                                          </p:val>
                                        </p:tav>
                                      </p:tavLst>
                                    </p:anim>
                                    <p:animEffect transition="out" filter="fade">
                                      <p:cBhvr>
                                        <p:cTn id="749" dur="1000"/>
                                        <p:tgtEl>
                                          <p:spTgt spid="102"/>
                                        </p:tgtEl>
                                      </p:cBhvr>
                                    </p:animEffect>
                                    <p:set>
                                      <p:cBhvr>
                                        <p:cTn id="750" dur="1" fill="hold">
                                          <p:stCondLst>
                                            <p:cond delay="999"/>
                                          </p:stCondLst>
                                        </p:cTn>
                                        <p:tgtEl>
                                          <p:spTgt spid="102"/>
                                        </p:tgtEl>
                                        <p:attrNameLst>
                                          <p:attrName>style.visibility</p:attrName>
                                        </p:attrNameLst>
                                      </p:cBhvr>
                                      <p:to>
                                        <p:strVal val="hidden"/>
                                      </p:to>
                                    </p:set>
                                  </p:childTnLst>
                                </p:cTn>
                              </p:par>
                              <p:par>
                                <p:cTn id="751" presetID="31" presetClass="exit" presetSubtype="0" fill="hold" grpId="1" nodeType="withEffect">
                                  <p:stCondLst>
                                    <p:cond delay="0"/>
                                  </p:stCondLst>
                                  <p:childTnLst>
                                    <p:anim calcmode="lin" valueType="num">
                                      <p:cBhvr>
                                        <p:cTn id="752" dur="1000"/>
                                        <p:tgtEl>
                                          <p:spTgt spid="103"/>
                                        </p:tgtEl>
                                        <p:attrNameLst>
                                          <p:attrName>ppt_w</p:attrName>
                                        </p:attrNameLst>
                                      </p:cBhvr>
                                      <p:tavLst>
                                        <p:tav tm="0">
                                          <p:val>
                                            <p:strVal val="ppt_w"/>
                                          </p:val>
                                        </p:tav>
                                        <p:tav tm="100000">
                                          <p:val>
                                            <p:fltVal val="0"/>
                                          </p:val>
                                        </p:tav>
                                      </p:tavLst>
                                    </p:anim>
                                    <p:anim calcmode="lin" valueType="num">
                                      <p:cBhvr>
                                        <p:cTn id="753" dur="1000"/>
                                        <p:tgtEl>
                                          <p:spTgt spid="103"/>
                                        </p:tgtEl>
                                        <p:attrNameLst>
                                          <p:attrName>ppt_h</p:attrName>
                                        </p:attrNameLst>
                                      </p:cBhvr>
                                      <p:tavLst>
                                        <p:tav tm="0">
                                          <p:val>
                                            <p:strVal val="ppt_h"/>
                                          </p:val>
                                        </p:tav>
                                        <p:tav tm="100000">
                                          <p:val>
                                            <p:fltVal val="0"/>
                                          </p:val>
                                        </p:tav>
                                      </p:tavLst>
                                    </p:anim>
                                    <p:anim calcmode="lin" valueType="num">
                                      <p:cBhvr>
                                        <p:cTn id="754" dur="1000"/>
                                        <p:tgtEl>
                                          <p:spTgt spid="103"/>
                                        </p:tgtEl>
                                        <p:attrNameLst>
                                          <p:attrName>style.rotation</p:attrName>
                                        </p:attrNameLst>
                                      </p:cBhvr>
                                      <p:tavLst>
                                        <p:tav tm="0">
                                          <p:val>
                                            <p:fltVal val="0"/>
                                          </p:val>
                                        </p:tav>
                                        <p:tav tm="100000">
                                          <p:val>
                                            <p:fltVal val="90"/>
                                          </p:val>
                                        </p:tav>
                                      </p:tavLst>
                                    </p:anim>
                                    <p:animEffect transition="out" filter="fade">
                                      <p:cBhvr>
                                        <p:cTn id="755" dur="1000"/>
                                        <p:tgtEl>
                                          <p:spTgt spid="103"/>
                                        </p:tgtEl>
                                      </p:cBhvr>
                                    </p:animEffect>
                                    <p:set>
                                      <p:cBhvr>
                                        <p:cTn id="756" dur="1" fill="hold">
                                          <p:stCondLst>
                                            <p:cond delay="999"/>
                                          </p:stCondLst>
                                        </p:cTn>
                                        <p:tgtEl>
                                          <p:spTgt spid="103"/>
                                        </p:tgtEl>
                                        <p:attrNameLst>
                                          <p:attrName>style.visibility</p:attrName>
                                        </p:attrNameLst>
                                      </p:cBhvr>
                                      <p:to>
                                        <p:strVal val="hidden"/>
                                      </p:to>
                                    </p:set>
                                  </p:childTnLst>
                                </p:cTn>
                              </p:par>
                              <p:par>
                                <p:cTn id="757" presetID="31" presetClass="exit" presetSubtype="0" fill="hold" grpId="1" nodeType="withEffect">
                                  <p:stCondLst>
                                    <p:cond delay="0"/>
                                  </p:stCondLst>
                                  <p:childTnLst>
                                    <p:anim calcmode="lin" valueType="num">
                                      <p:cBhvr>
                                        <p:cTn id="758" dur="1000"/>
                                        <p:tgtEl>
                                          <p:spTgt spid="104"/>
                                        </p:tgtEl>
                                        <p:attrNameLst>
                                          <p:attrName>ppt_w</p:attrName>
                                        </p:attrNameLst>
                                      </p:cBhvr>
                                      <p:tavLst>
                                        <p:tav tm="0">
                                          <p:val>
                                            <p:strVal val="ppt_w"/>
                                          </p:val>
                                        </p:tav>
                                        <p:tav tm="100000">
                                          <p:val>
                                            <p:fltVal val="0"/>
                                          </p:val>
                                        </p:tav>
                                      </p:tavLst>
                                    </p:anim>
                                    <p:anim calcmode="lin" valueType="num">
                                      <p:cBhvr>
                                        <p:cTn id="759" dur="1000"/>
                                        <p:tgtEl>
                                          <p:spTgt spid="104"/>
                                        </p:tgtEl>
                                        <p:attrNameLst>
                                          <p:attrName>ppt_h</p:attrName>
                                        </p:attrNameLst>
                                      </p:cBhvr>
                                      <p:tavLst>
                                        <p:tav tm="0">
                                          <p:val>
                                            <p:strVal val="ppt_h"/>
                                          </p:val>
                                        </p:tav>
                                        <p:tav tm="100000">
                                          <p:val>
                                            <p:fltVal val="0"/>
                                          </p:val>
                                        </p:tav>
                                      </p:tavLst>
                                    </p:anim>
                                    <p:anim calcmode="lin" valueType="num">
                                      <p:cBhvr>
                                        <p:cTn id="760" dur="1000"/>
                                        <p:tgtEl>
                                          <p:spTgt spid="104"/>
                                        </p:tgtEl>
                                        <p:attrNameLst>
                                          <p:attrName>style.rotation</p:attrName>
                                        </p:attrNameLst>
                                      </p:cBhvr>
                                      <p:tavLst>
                                        <p:tav tm="0">
                                          <p:val>
                                            <p:fltVal val="0"/>
                                          </p:val>
                                        </p:tav>
                                        <p:tav tm="100000">
                                          <p:val>
                                            <p:fltVal val="90"/>
                                          </p:val>
                                        </p:tav>
                                      </p:tavLst>
                                    </p:anim>
                                    <p:animEffect transition="out" filter="fade">
                                      <p:cBhvr>
                                        <p:cTn id="761" dur="1000"/>
                                        <p:tgtEl>
                                          <p:spTgt spid="104"/>
                                        </p:tgtEl>
                                      </p:cBhvr>
                                    </p:animEffect>
                                    <p:set>
                                      <p:cBhvr>
                                        <p:cTn id="762" dur="1" fill="hold">
                                          <p:stCondLst>
                                            <p:cond delay="999"/>
                                          </p:stCondLst>
                                        </p:cTn>
                                        <p:tgtEl>
                                          <p:spTgt spid="104"/>
                                        </p:tgtEl>
                                        <p:attrNameLst>
                                          <p:attrName>style.visibility</p:attrName>
                                        </p:attrNameLst>
                                      </p:cBhvr>
                                      <p:to>
                                        <p:strVal val="hidden"/>
                                      </p:to>
                                    </p:set>
                                  </p:childTnLst>
                                </p:cTn>
                              </p:par>
                              <p:par>
                                <p:cTn id="763" presetID="31" presetClass="exit" presetSubtype="0" fill="hold" grpId="1" nodeType="withEffect">
                                  <p:stCondLst>
                                    <p:cond delay="0"/>
                                  </p:stCondLst>
                                  <p:childTnLst>
                                    <p:anim calcmode="lin" valueType="num">
                                      <p:cBhvr>
                                        <p:cTn id="764" dur="1000"/>
                                        <p:tgtEl>
                                          <p:spTgt spid="105"/>
                                        </p:tgtEl>
                                        <p:attrNameLst>
                                          <p:attrName>ppt_w</p:attrName>
                                        </p:attrNameLst>
                                      </p:cBhvr>
                                      <p:tavLst>
                                        <p:tav tm="0">
                                          <p:val>
                                            <p:strVal val="ppt_w"/>
                                          </p:val>
                                        </p:tav>
                                        <p:tav tm="100000">
                                          <p:val>
                                            <p:fltVal val="0"/>
                                          </p:val>
                                        </p:tav>
                                      </p:tavLst>
                                    </p:anim>
                                    <p:anim calcmode="lin" valueType="num">
                                      <p:cBhvr>
                                        <p:cTn id="765" dur="1000"/>
                                        <p:tgtEl>
                                          <p:spTgt spid="105"/>
                                        </p:tgtEl>
                                        <p:attrNameLst>
                                          <p:attrName>ppt_h</p:attrName>
                                        </p:attrNameLst>
                                      </p:cBhvr>
                                      <p:tavLst>
                                        <p:tav tm="0">
                                          <p:val>
                                            <p:strVal val="ppt_h"/>
                                          </p:val>
                                        </p:tav>
                                        <p:tav tm="100000">
                                          <p:val>
                                            <p:fltVal val="0"/>
                                          </p:val>
                                        </p:tav>
                                      </p:tavLst>
                                    </p:anim>
                                    <p:anim calcmode="lin" valueType="num">
                                      <p:cBhvr>
                                        <p:cTn id="766" dur="1000"/>
                                        <p:tgtEl>
                                          <p:spTgt spid="105"/>
                                        </p:tgtEl>
                                        <p:attrNameLst>
                                          <p:attrName>style.rotation</p:attrName>
                                        </p:attrNameLst>
                                      </p:cBhvr>
                                      <p:tavLst>
                                        <p:tav tm="0">
                                          <p:val>
                                            <p:fltVal val="0"/>
                                          </p:val>
                                        </p:tav>
                                        <p:tav tm="100000">
                                          <p:val>
                                            <p:fltVal val="90"/>
                                          </p:val>
                                        </p:tav>
                                      </p:tavLst>
                                    </p:anim>
                                    <p:animEffect transition="out" filter="fade">
                                      <p:cBhvr>
                                        <p:cTn id="767" dur="1000"/>
                                        <p:tgtEl>
                                          <p:spTgt spid="105"/>
                                        </p:tgtEl>
                                      </p:cBhvr>
                                    </p:animEffect>
                                    <p:set>
                                      <p:cBhvr>
                                        <p:cTn id="768" dur="1" fill="hold">
                                          <p:stCondLst>
                                            <p:cond delay="999"/>
                                          </p:stCondLst>
                                        </p:cTn>
                                        <p:tgtEl>
                                          <p:spTgt spid="105"/>
                                        </p:tgtEl>
                                        <p:attrNameLst>
                                          <p:attrName>style.visibility</p:attrName>
                                        </p:attrNameLst>
                                      </p:cBhvr>
                                      <p:to>
                                        <p:strVal val="hidden"/>
                                      </p:to>
                                    </p:set>
                                  </p:childTnLst>
                                </p:cTn>
                              </p:par>
                              <p:par>
                                <p:cTn id="769" presetID="31" presetClass="exit" presetSubtype="0" fill="hold" grpId="1" nodeType="withEffect">
                                  <p:stCondLst>
                                    <p:cond delay="0"/>
                                  </p:stCondLst>
                                  <p:childTnLst>
                                    <p:anim calcmode="lin" valueType="num">
                                      <p:cBhvr>
                                        <p:cTn id="770" dur="1000"/>
                                        <p:tgtEl>
                                          <p:spTgt spid="14"/>
                                        </p:tgtEl>
                                        <p:attrNameLst>
                                          <p:attrName>ppt_w</p:attrName>
                                        </p:attrNameLst>
                                      </p:cBhvr>
                                      <p:tavLst>
                                        <p:tav tm="0">
                                          <p:val>
                                            <p:strVal val="ppt_w"/>
                                          </p:val>
                                        </p:tav>
                                        <p:tav tm="100000">
                                          <p:val>
                                            <p:fltVal val="0"/>
                                          </p:val>
                                        </p:tav>
                                      </p:tavLst>
                                    </p:anim>
                                    <p:anim calcmode="lin" valueType="num">
                                      <p:cBhvr>
                                        <p:cTn id="771" dur="1000"/>
                                        <p:tgtEl>
                                          <p:spTgt spid="14"/>
                                        </p:tgtEl>
                                        <p:attrNameLst>
                                          <p:attrName>ppt_h</p:attrName>
                                        </p:attrNameLst>
                                      </p:cBhvr>
                                      <p:tavLst>
                                        <p:tav tm="0">
                                          <p:val>
                                            <p:strVal val="ppt_h"/>
                                          </p:val>
                                        </p:tav>
                                        <p:tav tm="100000">
                                          <p:val>
                                            <p:fltVal val="0"/>
                                          </p:val>
                                        </p:tav>
                                      </p:tavLst>
                                    </p:anim>
                                    <p:anim calcmode="lin" valueType="num">
                                      <p:cBhvr>
                                        <p:cTn id="772" dur="1000"/>
                                        <p:tgtEl>
                                          <p:spTgt spid="14"/>
                                        </p:tgtEl>
                                        <p:attrNameLst>
                                          <p:attrName>style.rotation</p:attrName>
                                        </p:attrNameLst>
                                      </p:cBhvr>
                                      <p:tavLst>
                                        <p:tav tm="0">
                                          <p:val>
                                            <p:fltVal val="0"/>
                                          </p:val>
                                        </p:tav>
                                        <p:tav tm="100000">
                                          <p:val>
                                            <p:fltVal val="90"/>
                                          </p:val>
                                        </p:tav>
                                      </p:tavLst>
                                    </p:anim>
                                    <p:animEffect transition="out" filter="fade">
                                      <p:cBhvr>
                                        <p:cTn id="773" dur="1000"/>
                                        <p:tgtEl>
                                          <p:spTgt spid="14"/>
                                        </p:tgtEl>
                                      </p:cBhvr>
                                    </p:animEffect>
                                    <p:set>
                                      <p:cBhvr>
                                        <p:cTn id="774" dur="1" fill="hold">
                                          <p:stCondLst>
                                            <p:cond delay="999"/>
                                          </p:stCondLst>
                                        </p:cTn>
                                        <p:tgtEl>
                                          <p:spTgt spid="14"/>
                                        </p:tgtEl>
                                        <p:attrNameLst>
                                          <p:attrName>style.visibility</p:attrName>
                                        </p:attrNameLst>
                                      </p:cBhvr>
                                      <p:to>
                                        <p:strVal val="hidden"/>
                                      </p:to>
                                    </p:set>
                                  </p:childTnLst>
                                </p:cTn>
                              </p:par>
                              <p:par>
                                <p:cTn id="775" presetID="31" presetClass="exit" presetSubtype="0" fill="hold" grpId="1" nodeType="withEffect">
                                  <p:stCondLst>
                                    <p:cond delay="0"/>
                                  </p:stCondLst>
                                  <p:childTnLst>
                                    <p:anim calcmode="lin" valueType="num">
                                      <p:cBhvr>
                                        <p:cTn id="776" dur="1000"/>
                                        <p:tgtEl>
                                          <p:spTgt spid="3"/>
                                        </p:tgtEl>
                                        <p:attrNameLst>
                                          <p:attrName>ppt_w</p:attrName>
                                        </p:attrNameLst>
                                      </p:cBhvr>
                                      <p:tavLst>
                                        <p:tav tm="0">
                                          <p:val>
                                            <p:strVal val="ppt_w"/>
                                          </p:val>
                                        </p:tav>
                                        <p:tav tm="100000">
                                          <p:val>
                                            <p:fltVal val="0"/>
                                          </p:val>
                                        </p:tav>
                                      </p:tavLst>
                                    </p:anim>
                                    <p:anim calcmode="lin" valueType="num">
                                      <p:cBhvr>
                                        <p:cTn id="777" dur="1000"/>
                                        <p:tgtEl>
                                          <p:spTgt spid="3"/>
                                        </p:tgtEl>
                                        <p:attrNameLst>
                                          <p:attrName>ppt_h</p:attrName>
                                        </p:attrNameLst>
                                      </p:cBhvr>
                                      <p:tavLst>
                                        <p:tav tm="0">
                                          <p:val>
                                            <p:strVal val="ppt_h"/>
                                          </p:val>
                                        </p:tav>
                                        <p:tav tm="100000">
                                          <p:val>
                                            <p:fltVal val="0"/>
                                          </p:val>
                                        </p:tav>
                                      </p:tavLst>
                                    </p:anim>
                                    <p:anim calcmode="lin" valueType="num">
                                      <p:cBhvr>
                                        <p:cTn id="778" dur="1000"/>
                                        <p:tgtEl>
                                          <p:spTgt spid="3"/>
                                        </p:tgtEl>
                                        <p:attrNameLst>
                                          <p:attrName>style.rotation</p:attrName>
                                        </p:attrNameLst>
                                      </p:cBhvr>
                                      <p:tavLst>
                                        <p:tav tm="0">
                                          <p:val>
                                            <p:fltVal val="0"/>
                                          </p:val>
                                        </p:tav>
                                        <p:tav tm="100000">
                                          <p:val>
                                            <p:fltVal val="90"/>
                                          </p:val>
                                        </p:tav>
                                      </p:tavLst>
                                    </p:anim>
                                    <p:animEffect transition="out" filter="fade">
                                      <p:cBhvr>
                                        <p:cTn id="779" dur="1000"/>
                                        <p:tgtEl>
                                          <p:spTgt spid="3"/>
                                        </p:tgtEl>
                                      </p:cBhvr>
                                    </p:animEffect>
                                    <p:set>
                                      <p:cBhvr>
                                        <p:cTn id="780" dur="1" fill="hold">
                                          <p:stCondLst>
                                            <p:cond delay="999"/>
                                          </p:stCondLst>
                                        </p:cTn>
                                        <p:tgtEl>
                                          <p:spTgt spid="3"/>
                                        </p:tgtEl>
                                        <p:attrNameLst>
                                          <p:attrName>style.visibility</p:attrName>
                                        </p:attrNameLst>
                                      </p:cBhvr>
                                      <p:to>
                                        <p:strVal val="hidden"/>
                                      </p:to>
                                    </p:set>
                                  </p:childTnLst>
                                </p:cTn>
                              </p:par>
                              <p:par>
                                <p:cTn id="781" presetID="31" presetClass="exit" presetSubtype="0" fill="hold" grpId="1" nodeType="withEffect">
                                  <p:stCondLst>
                                    <p:cond delay="0"/>
                                  </p:stCondLst>
                                  <p:childTnLst>
                                    <p:anim calcmode="lin" valueType="num">
                                      <p:cBhvr>
                                        <p:cTn id="782" dur="1000"/>
                                        <p:tgtEl>
                                          <p:spTgt spid="4"/>
                                        </p:tgtEl>
                                        <p:attrNameLst>
                                          <p:attrName>ppt_w</p:attrName>
                                        </p:attrNameLst>
                                      </p:cBhvr>
                                      <p:tavLst>
                                        <p:tav tm="0">
                                          <p:val>
                                            <p:strVal val="ppt_w"/>
                                          </p:val>
                                        </p:tav>
                                        <p:tav tm="100000">
                                          <p:val>
                                            <p:fltVal val="0"/>
                                          </p:val>
                                        </p:tav>
                                      </p:tavLst>
                                    </p:anim>
                                    <p:anim calcmode="lin" valueType="num">
                                      <p:cBhvr>
                                        <p:cTn id="783" dur="1000"/>
                                        <p:tgtEl>
                                          <p:spTgt spid="4"/>
                                        </p:tgtEl>
                                        <p:attrNameLst>
                                          <p:attrName>ppt_h</p:attrName>
                                        </p:attrNameLst>
                                      </p:cBhvr>
                                      <p:tavLst>
                                        <p:tav tm="0">
                                          <p:val>
                                            <p:strVal val="ppt_h"/>
                                          </p:val>
                                        </p:tav>
                                        <p:tav tm="100000">
                                          <p:val>
                                            <p:fltVal val="0"/>
                                          </p:val>
                                        </p:tav>
                                      </p:tavLst>
                                    </p:anim>
                                    <p:anim calcmode="lin" valueType="num">
                                      <p:cBhvr>
                                        <p:cTn id="784" dur="1000"/>
                                        <p:tgtEl>
                                          <p:spTgt spid="4"/>
                                        </p:tgtEl>
                                        <p:attrNameLst>
                                          <p:attrName>style.rotation</p:attrName>
                                        </p:attrNameLst>
                                      </p:cBhvr>
                                      <p:tavLst>
                                        <p:tav tm="0">
                                          <p:val>
                                            <p:fltVal val="0"/>
                                          </p:val>
                                        </p:tav>
                                        <p:tav tm="100000">
                                          <p:val>
                                            <p:fltVal val="90"/>
                                          </p:val>
                                        </p:tav>
                                      </p:tavLst>
                                    </p:anim>
                                    <p:animEffect transition="out" filter="fade">
                                      <p:cBhvr>
                                        <p:cTn id="785" dur="1000"/>
                                        <p:tgtEl>
                                          <p:spTgt spid="4"/>
                                        </p:tgtEl>
                                      </p:cBhvr>
                                    </p:animEffect>
                                    <p:set>
                                      <p:cBhvr>
                                        <p:cTn id="786" dur="1" fill="hold">
                                          <p:stCondLst>
                                            <p:cond delay="999"/>
                                          </p:stCondLst>
                                        </p:cTn>
                                        <p:tgtEl>
                                          <p:spTgt spid="4"/>
                                        </p:tgtEl>
                                        <p:attrNameLst>
                                          <p:attrName>style.visibility</p:attrName>
                                        </p:attrNameLst>
                                      </p:cBhvr>
                                      <p:to>
                                        <p:strVal val="hidden"/>
                                      </p:to>
                                    </p:set>
                                  </p:childTnLst>
                                </p:cTn>
                              </p:par>
                              <p:par>
                                <p:cTn id="787" presetID="31" presetClass="exit" presetSubtype="0" fill="hold" grpId="1" nodeType="withEffect">
                                  <p:stCondLst>
                                    <p:cond delay="0"/>
                                  </p:stCondLst>
                                  <p:childTnLst>
                                    <p:anim calcmode="lin" valueType="num">
                                      <p:cBhvr>
                                        <p:cTn id="788" dur="1000"/>
                                        <p:tgtEl>
                                          <p:spTgt spid="2"/>
                                        </p:tgtEl>
                                        <p:attrNameLst>
                                          <p:attrName>ppt_w</p:attrName>
                                        </p:attrNameLst>
                                      </p:cBhvr>
                                      <p:tavLst>
                                        <p:tav tm="0">
                                          <p:val>
                                            <p:strVal val="ppt_w"/>
                                          </p:val>
                                        </p:tav>
                                        <p:tav tm="100000">
                                          <p:val>
                                            <p:fltVal val="0"/>
                                          </p:val>
                                        </p:tav>
                                      </p:tavLst>
                                    </p:anim>
                                    <p:anim calcmode="lin" valueType="num">
                                      <p:cBhvr>
                                        <p:cTn id="789" dur="1000"/>
                                        <p:tgtEl>
                                          <p:spTgt spid="2"/>
                                        </p:tgtEl>
                                        <p:attrNameLst>
                                          <p:attrName>ppt_h</p:attrName>
                                        </p:attrNameLst>
                                      </p:cBhvr>
                                      <p:tavLst>
                                        <p:tav tm="0">
                                          <p:val>
                                            <p:strVal val="ppt_h"/>
                                          </p:val>
                                        </p:tav>
                                        <p:tav tm="100000">
                                          <p:val>
                                            <p:fltVal val="0"/>
                                          </p:val>
                                        </p:tav>
                                      </p:tavLst>
                                    </p:anim>
                                    <p:anim calcmode="lin" valueType="num">
                                      <p:cBhvr>
                                        <p:cTn id="790" dur="1000"/>
                                        <p:tgtEl>
                                          <p:spTgt spid="2"/>
                                        </p:tgtEl>
                                        <p:attrNameLst>
                                          <p:attrName>style.rotation</p:attrName>
                                        </p:attrNameLst>
                                      </p:cBhvr>
                                      <p:tavLst>
                                        <p:tav tm="0">
                                          <p:val>
                                            <p:fltVal val="0"/>
                                          </p:val>
                                        </p:tav>
                                        <p:tav tm="100000">
                                          <p:val>
                                            <p:fltVal val="90"/>
                                          </p:val>
                                        </p:tav>
                                      </p:tavLst>
                                    </p:anim>
                                    <p:animEffect transition="out" filter="fade">
                                      <p:cBhvr>
                                        <p:cTn id="791" dur="1000"/>
                                        <p:tgtEl>
                                          <p:spTgt spid="2"/>
                                        </p:tgtEl>
                                      </p:cBhvr>
                                    </p:animEffect>
                                    <p:set>
                                      <p:cBhvr>
                                        <p:cTn id="792" dur="1" fill="hold">
                                          <p:stCondLst>
                                            <p:cond delay="999"/>
                                          </p:stCondLst>
                                        </p:cTn>
                                        <p:tgtEl>
                                          <p:spTgt spid="2"/>
                                        </p:tgtEl>
                                        <p:attrNameLst>
                                          <p:attrName>style.visibility</p:attrName>
                                        </p:attrNameLst>
                                      </p:cBhvr>
                                      <p:to>
                                        <p:strVal val="hidden"/>
                                      </p:to>
                                    </p:set>
                                  </p:childTnLst>
                                </p:cTn>
                              </p:par>
                              <p:par>
                                <p:cTn id="793" presetID="31" presetClass="exit" presetSubtype="0" fill="hold" grpId="1" nodeType="withEffect">
                                  <p:stCondLst>
                                    <p:cond delay="0"/>
                                  </p:stCondLst>
                                  <p:childTnLst>
                                    <p:anim calcmode="lin" valueType="num">
                                      <p:cBhvr>
                                        <p:cTn id="794" dur="1000"/>
                                        <p:tgtEl>
                                          <p:spTgt spid="107"/>
                                        </p:tgtEl>
                                        <p:attrNameLst>
                                          <p:attrName>ppt_w</p:attrName>
                                        </p:attrNameLst>
                                      </p:cBhvr>
                                      <p:tavLst>
                                        <p:tav tm="0">
                                          <p:val>
                                            <p:strVal val="ppt_w"/>
                                          </p:val>
                                        </p:tav>
                                        <p:tav tm="100000">
                                          <p:val>
                                            <p:fltVal val="0"/>
                                          </p:val>
                                        </p:tav>
                                      </p:tavLst>
                                    </p:anim>
                                    <p:anim calcmode="lin" valueType="num">
                                      <p:cBhvr>
                                        <p:cTn id="795" dur="1000"/>
                                        <p:tgtEl>
                                          <p:spTgt spid="107"/>
                                        </p:tgtEl>
                                        <p:attrNameLst>
                                          <p:attrName>ppt_h</p:attrName>
                                        </p:attrNameLst>
                                      </p:cBhvr>
                                      <p:tavLst>
                                        <p:tav tm="0">
                                          <p:val>
                                            <p:strVal val="ppt_h"/>
                                          </p:val>
                                        </p:tav>
                                        <p:tav tm="100000">
                                          <p:val>
                                            <p:fltVal val="0"/>
                                          </p:val>
                                        </p:tav>
                                      </p:tavLst>
                                    </p:anim>
                                    <p:anim calcmode="lin" valueType="num">
                                      <p:cBhvr>
                                        <p:cTn id="796" dur="1000"/>
                                        <p:tgtEl>
                                          <p:spTgt spid="107"/>
                                        </p:tgtEl>
                                        <p:attrNameLst>
                                          <p:attrName>style.rotation</p:attrName>
                                        </p:attrNameLst>
                                      </p:cBhvr>
                                      <p:tavLst>
                                        <p:tav tm="0">
                                          <p:val>
                                            <p:fltVal val="0"/>
                                          </p:val>
                                        </p:tav>
                                        <p:tav tm="100000">
                                          <p:val>
                                            <p:fltVal val="90"/>
                                          </p:val>
                                        </p:tav>
                                      </p:tavLst>
                                    </p:anim>
                                    <p:animEffect transition="out" filter="fade">
                                      <p:cBhvr>
                                        <p:cTn id="797" dur="1000"/>
                                        <p:tgtEl>
                                          <p:spTgt spid="107"/>
                                        </p:tgtEl>
                                      </p:cBhvr>
                                    </p:animEffect>
                                    <p:set>
                                      <p:cBhvr>
                                        <p:cTn id="798" dur="1" fill="hold">
                                          <p:stCondLst>
                                            <p:cond delay="999"/>
                                          </p:stCondLst>
                                        </p:cTn>
                                        <p:tgtEl>
                                          <p:spTgt spid="107"/>
                                        </p:tgtEl>
                                        <p:attrNameLst>
                                          <p:attrName>style.visibility</p:attrName>
                                        </p:attrNameLst>
                                      </p:cBhvr>
                                      <p:to>
                                        <p:strVal val="hidden"/>
                                      </p:to>
                                    </p:set>
                                  </p:childTnLst>
                                </p:cTn>
                              </p:par>
                              <p:par>
                                <p:cTn id="799" presetID="31" presetClass="exit" presetSubtype="0" fill="hold" grpId="1" nodeType="withEffect">
                                  <p:stCondLst>
                                    <p:cond delay="0"/>
                                  </p:stCondLst>
                                  <p:childTnLst>
                                    <p:anim calcmode="lin" valueType="num">
                                      <p:cBhvr>
                                        <p:cTn id="800" dur="1000"/>
                                        <p:tgtEl>
                                          <p:spTgt spid="108"/>
                                        </p:tgtEl>
                                        <p:attrNameLst>
                                          <p:attrName>ppt_w</p:attrName>
                                        </p:attrNameLst>
                                      </p:cBhvr>
                                      <p:tavLst>
                                        <p:tav tm="0">
                                          <p:val>
                                            <p:strVal val="ppt_w"/>
                                          </p:val>
                                        </p:tav>
                                        <p:tav tm="100000">
                                          <p:val>
                                            <p:fltVal val="0"/>
                                          </p:val>
                                        </p:tav>
                                      </p:tavLst>
                                    </p:anim>
                                    <p:anim calcmode="lin" valueType="num">
                                      <p:cBhvr>
                                        <p:cTn id="801" dur="1000"/>
                                        <p:tgtEl>
                                          <p:spTgt spid="108"/>
                                        </p:tgtEl>
                                        <p:attrNameLst>
                                          <p:attrName>ppt_h</p:attrName>
                                        </p:attrNameLst>
                                      </p:cBhvr>
                                      <p:tavLst>
                                        <p:tav tm="0">
                                          <p:val>
                                            <p:strVal val="ppt_h"/>
                                          </p:val>
                                        </p:tav>
                                        <p:tav tm="100000">
                                          <p:val>
                                            <p:fltVal val="0"/>
                                          </p:val>
                                        </p:tav>
                                      </p:tavLst>
                                    </p:anim>
                                    <p:anim calcmode="lin" valueType="num">
                                      <p:cBhvr>
                                        <p:cTn id="802" dur="1000"/>
                                        <p:tgtEl>
                                          <p:spTgt spid="108"/>
                                        </p:tgtEl>
                                        <p:attrNameLst>
                                          <p:attrName>style.rotation</p:attrName>
                                        </p:attrNameLst>
                                      </p:cBhvr>
                                      <p:tavLst>
                                        <p:tav tm="0">
                                          <p:val>
                                            <p:fltVal val="0"/>
                                          </p:val>
                                        </p:tav>
                                        <p:tav tm="100000">
                                          <p:val>
                                            <p:fltVal val="90"/>
                                          </p:val>
                                        </p:tav>
                                      </p:tavLst>
                                    </p:anim>
                                    <p:animEffect transition="out" filter="fade">
                                      <p:cBhvr>
                                        <p:cTn id="803" dur="1000"/>
                                        <p:tgtEl>
                                          <p:spTgt spid="108"/>
                                        </p:tgtEl>
                                      </p:cBhvr>
                                    </p:animEffect>
                                    <p:set>
                                      <p:cBhvr>
                                        <p:cTn id="804" dur="1" fill="hold">
                                          <p:stCondLst>
                                            <p:cond delay="999"/>
                                          </p:stCondLst>
                                        </p:cTn>
                                        <p:tgtEl>
                                          <p:spTgt spid="108"/>
                                        </p:tgtEl>
                                        <p:attrNameLst>
                                          <p:attrName>style.visibility</p:attrName>
                                        </p:attrNameLst>
                                      </p:cBhvr>
                                      <p:to>
                                        <p:strVal val="hidden"/>
                                      </p:to>
                                    </p:set>
                                  </p:childTnLst>
                                </p:cTn>
                              </p:par>
                              <p:par>
                                <p:cTn id="805" presetID="31" presetClass="exit" presetSubtype="0" fill="hold" nodeType="withEffect">
                                  <p:stCondLst>
                                    <p:cond delay="0"/>
                                  </p:stCondLst>
                                  <p:childTnLst>
                                    <p:anim calcmode="lin" valueType="num">
                                      <p:cBhvr>
                                        <p:cTn id="806" dur="1000"/>
                                        <p:tgtEl>
                                          <p:spTgt spid="67"/>
                                        </p:tgtEl>
                                        <p:attrNameLst>
                                          <p:attrName>ppt_w</p:attrName>
                                        </p:attrNameLst>
                                      </p:cBhvr>
                                      <p:tavLst>
                                        <p:tav tm="0">
                                          <p:val>
                                            <p:strVal val="ppt_w"/>
                                          </p:val>
                                        </p:tav>
                                        <p:tav tm="100000">
                                          <p:val>
                                            <p:fltVal val="0"/>
                                          </p:val>
                                        </p:tav>
                                      </p:tavLst>
                                    </p:anim>
                                    <p:anim calcmode="lin" valueType="num">
                                      <p:cBhvr>
                                        <p:cTn id="807" dur="1000"/>
                                        <p:tgtEl>
                                          <p:spTgt spid="67"/>
                                        </p:tgtEl>
                                        <p:attrNameLst>
                                          <p:attrName>ppt_h</p:attrName>
                                        </p:attrNameLst>
                                      </p:cBhvr>
                                      <p:tavLst>
                                        <p:tav tm="0">
                                          <p:val>
                                            <p:strVal val="ppt_h"/>
                                          </p:val>
                                        </p:tav>
                                        <p:tav tm="100000">
                                          <p:val>
                                            <p:fltVal val="0"/>
                                          </p:val>
                                        </p:tav>
                                      </p:tavLst>
                                    </p:anim>
                                    <p:anim calcmode="lin" valueType="num">
                                      <p:cBhvr>
                                        <p:cTn id="808" dur="1000"/>
                                        <p:tgtEl>
                                          <p:spTgt spid="67"/>
                                        </p:tgtEl>
                                        <p:attrNameLst>
                                          <p:attrName>style.rotation</p:attrName>
                                        </p:attrNameLst>
                                      </p:cBhvr>
                                      <p:tavLst>
                                        <p:tav tm="0">
                                          <p:val>
                                            <p:fltVal val="0"/>
                                          </p:val>
                                        </p:tav>
                                        <p:tav tm="100000">
                                          <p:val>
                                            <p:fltVal val="90"/>
                                          </p:val>
                                        </p:tav>
                                      </p:tavLst>
                                    </p:anim>
                                    <p:animEffect transition="out" filter="fade">
                                      <p:cBhvr>
                                        <p:cTn id="809" dur="1000"/>
                                        <p:tgtEl>
                                          <p:spTgt spid="67"/>
                                        </p:tgtEl>
                                      </p:cBhvr>
                                    </p:animEffect>
                                    <p:set>
                                      <p:cBhvr>
                                        <p:cTn id="810" dur="1" fill="hold">
                                          <p:stCondLst>
                                            <p:cond delay="999"/>
                                          </p:stCondLst>
                                        </p:cTn>
                                        <p:tgtEl>
                                          <p:spTgt spid="67"/>
                                        </p:tgtEl>
                                        <p:attrNameLst>
                                          <p:attrName>style.visibility</p:attrName>
                                        </p:attrNameLst>
                                      </p:cBhvr>
                                      <p:to>
                                        <p:strVal val="hidden"/>
                                      </p:to>
                                    </p:set>
                                  </p:childTnLst>
                                </p:cTn>
                              </p:par>
                              <p:par>
                                <p:cTn id="811" presetID="31" presetClass="exit" presetSubtype="0" fill="hold" grpId="1" nodeType="withEffect">
                                  <p:stCondLst>
                                    <p:cond delay="0"/>
                                  </p:stCondLst>
                                  <p:childTnLst>
                                    <p:anim calcmode="lin" valueType="num">
                                      <p:cBhvr>
                                        <p:cTn id="812" dur="1000"/>
                                        <p:tgtEl>
                                          <p:spTgt spid="15"/>
                                        </p:tgtEl>
                                        <p:attrNameLst>
                                          <p:attrName>ppt_w</p:attrName>
                                        </p:attrNameLst>
                                      </p:cBhvr>
                                      <p:tavLst>
                                        <p:tav tm="0">
                                          <p:val>
                                            <p:strVal val="ppt_w"/>
                                          </p:val>
                                        </p:tav>
                                        <p:tav tm="100000">
                                          <p:val>
                                            <p:fltVal val="0"/>
                                          </p:val>
                                        </p:tav>
                                      </p:tavLst>
                                    </p:anim>
                                    <p:anim calcmode="lin" valueType="num">
                                      <p:cBhvr>
                                        <p:cTn id="813" dur="1000"/>
                                        <p:tgtEl>
                                          <p:spTgt spid="15"/>
                                        </p:tgtEl>
                                        <p:attrNameLst>
                                          <p:attrName>ppt_h</p:attrName>
                                        </p:attrNameLst>
                                      </p:cBhvr>
                                      <p:tavLst>
                                        <p:tav tm="0">
                                          <p:val>
                                            <p:strVal val="ppt_h"/>
                                          </p:val>
                                        </p:tav>
                                        <p:tav tm="100000">
                                          <p:val>
                                            <p:fltVal val="0"/>
                                          </p:val>
                                        </p:tav>
                                      </p:tavLst>
                                    </p:anim>
                                    <p:anim calcmode="lin" valueType="num">
                                      <p:cBhvr>
                                        <p:cTn id="814" dur="1000"/>
                                        <p:tgtEl>
                                          <p:spTgt spid="15"/>
                                        </p:tgtEl>
                                        <p:attrNameLst>
                                          <p:attrName>style.rotation</p:attrName>
                                        </p:attrNameLst>
                                      </p:cBhvr>
                                      <p:tavLst>
                                        <p:tav tm="0">
                                          <p:val>
                                            <p:fltVal val="0"/>
                                          </p:val>
                                        </p:tav>
                                        <p:tav tm="100000">
                                          <p:val>
                                            <p:fltVal val="90"/>
                                          </p:val>
                                        </p:tav>
                                      </p:tavLst>
                                    </p:anim>
                                    <p:animEffect transition="out" filter="fade">
                                      <p:cBhvr>
                                        <p:cTn id="815" dur="1000"/>
                                        <p:tgtEl>
                                          <p:spTgt spid="15"/>
                                        </p:tgtEl>
                                      </p:cBhvr>
                                    </p:animEffect>
                                    <p:set>
                                      <p:cBhvr>
                                        <p:cTn id="816" dur="1" fill="hold">
                                          <p:stCondLst>
                                            <p:cond delay="999"/>
                                          </p:stCondLst>
                                        </p:cTn>
                                        <p:tgtEl>
                                          <p:spTgt spid="15"/>
                                        </p:tgtEl>
                                        <p:attrNameLst>
                                          <p:attrName>style.visibility</p:attrName>
                                        </p:attrNameLst>
                                      </p:cBhvr>
                                      <p:to>
                                        <p:strVal val="hidden"/>
                                      </p:to>
                                    </p:set>
                                  </p:childTnLst>
                                </p:cTn>
                              </p:par>
                              <p:par>
                                <p:cTn id="817" presetID="31" presetClass="exit" presetSubtype="0" fill="hold" grpId="1" nodeType="withEffect">
                                  <p:stCondLst>
                                    <p:cond delay="0"/>
                                  </p:stCondLst>
                                  <p:childTnLst>
                                    <p:anim calcmode="lin" valueType="num">
                                      <p:cBhvr>
                                        <p:cTn id="818" dur="1000"/>
                                        <p:tgtEl>
                                          <p:spTgt spid="51"/>
                                        </p:tgtEl>
                                        <p:attrNameLst>
                                          <p:attrName>ppt_w</p:attrName>
                                        </p:attrNameLst>
                                      </p:cBhvr>
                                      <p:tavLst>
                                        <p:tav tm="0">
                                          <p:val>
                                            <p:strVal val="ppt_w"/>
                                          </p:val>
                                        </p:tav>
                                        <p:tav tm="100000">
                                          <p:val>
                                            <p:fltVal val="0"/>
                                          </p:val>
                                        </p:tav>
                                      </p:tavLst>
                                    </p:anim>
                                    <p:anim calcmode="lin" valueType="num">
                                      <p:cBhvr>
                                        <p:cTn id="819" dur="1000"/>
                                        <p:tgtEl>
                                          <p:spTgt spid="51"/>
                                        </p:tgtEl>
                                        <p:attrNameLst>
                                          <p:attrName>ppt_h</p:attrName>
                                        </p:attrNameLst>
                                      </p:cBhvr>
                                      <p:tavLst>
                                        <p:tav tm="0">
                                          <p:val>
                                            <p:strVal val="ppt_h"/>
                                          </p:val>
                                        </p:tav>
                                        <p:tav tm="100000">
                                          <p:val>
                                            <p:fltVal val="0"/>
                                          </p:val>
                                        </p:tav>
                                      </p:tavLst>
                                    </p:anim>
                                    <p:anim calcmode="lin" valueType="num">
                                      <p:cBhvr>
                                        <p:cTn id="820" dur="1000"/>
                                        <p:tgtEl>
                                          <p:spTgt spid="51"/>
                                        </p:tgtEl>
                                        <p:attrNameLst>
                                          <p:attrName>style.rotation</p:attrName>
                                        </p:attrNameLst>
                                      </p:cBhvr>
                                      <p:tavLst>
                                        <p:tav tm="0">
                                          <p:val>
                                            <p:fltVal val="0"/>
                                          </p:val>
                                        </p:tav>
                                        <p:tav tm="100000">
                                          <p:val>
                                            <p:fltVal val="90"/>
                                          </p:val>
                                        </p:tav>
                                      </p:tavLst>
                                    </p:anim>
                                    <p:animEffect transition="out" filter="fade">
                                      <p:cBhvr>
                                        <p:cTn id="821" dur="1000"/>
                                        <p:tgtEl>
                                          <p:spTgt spid="51"/>
                                        </p:tgtEl>
                                      </p:cBhvr>
                                    </p:animEffect>
                                    <p:set>
                                      <p:cBhvr>
                                        <p:cTn id="822" dur="1" fill="hold">
                                          <p:stCondLst>
                                            <p:cond delay="999"/>
                                          </p:stCondLst>
                                        </p:cTn>
                                        <p:tgtEl>
                                          <p:spTgt spid="51"/>
                                        </p:tgtEl>
                                        <p:attrNameLst>
                                          <p:attrName>style.visibility</p:attrName>
                                        </p:attrNameLst>
                                      </p:cBhvr>
                                      <p:to>
                                        <p:strVal val="hidden"/>
                                      </p:to>
                                    </p:set>
                                  </p:childTnLst>
                                </p:cTn>
                              </p:par>
                              <p:par>
                                <p:cTn id="823" presetID="31" presetClass="exit" presetSubtype="0" fill="hold" grpId="1" nodeType="withEffect">
                                  <p:stCondLst>
                                    <p:cond delay="0"/>
                                  </p:stCondLst>
                                  <p:childTnLst>
                                    <p:anim calcmode="lin" valueType="num">
                                      <p:cBhvr>
                                        <p:cTn id="824" dur="1000"/>
                                        <p:tgtEl>
                                          <p:spTgt spid="49"/>
                                        </p:tgtEl>
                                        <p:attrNameLst>
                                          <p:attrName>ppt_w</p:attrName>
                                        </p:attrNameLst>
                                      </p:cBhvr>
                                      <p:tavLst>
                                        <p:tav tm="0">
                                          <p:val>
                                            <p:strVal val="ppt_w"/>
                                          </p:val>
                                        </p:tav>
                                        <p:tav tm="100000">
                                          <p:val>
                                            <p:fltVal val="0"/>
                                          </p:val>
                                        </p:tav>
                                      </p:tavLst>
                                    </p:anim>
                                    <p:anim calcmode="lin" valueType="num">
                                      <p:cBhvr>
                                        <p:cTn id="825" dur="1000"/>
                                        <p:tgtEl>
                                          <p:spTgt spid="49"/>
                                        </p:tgtEl>
                                        <p:attrNameLst>
                                          <p:attrName>ppt_h</p:attrName>
                                        </p:attrNameLst>
                                      </p:cBhvr>
                                      <p:tavLst>
                                        <p:tav tm="0">
                                          <p:val>
                                            <p:strVal val="ppt_h"/>
                                          </p:val>
                                        </p:tav>
                                        <p:tav tm="100000">
                                          <p:val>
                                            <p:fltVal val="0"/>
                                          </p:val>
                                        </p:tav>
                                      </p:tavLst>
                                    </p:anim>
                                    <p:anim calcmode="lin" valueType="num">
                                      <p:cBhvr>
                                        <p:cTn id="826" dur="1000"/>
                                        <p:tgtEl>
                                          <p:spTgt spid="49"/>
                                        </p:tgtEl>
                                        <p:attrNameLst>
                                          <p:attrName>style.rotation</p:attrName>
                                        </p:attrNameLst>
                                      </p:cBhvr>
                                      <p:tavLst>
                                        <p:tav tm="0">
                                          <p:val>
                                            <p:fltVal val="0"/>
                                          </p:val>
                                        </p:tav>
                                        <p:tav tm="100000">
                                          <p:val>
                                            <p:fltVal val="90"/>
                                          </p:val>
                                        </p:tav>
                                      </p:tavLst>
                                    </p:anim>
                                    <p:animEffect transition="out" filter="fade">
                                      <p:cBhvr>
                                        <p:cTn id="827" dur="1000"/>
                                        <p:tgtEl>
                                          <p:spTgt spid="49"/>
                                        </p:tgtEl>
                                      </p:cBhvr>
                                    </p:animEffect>
                                    <p:set>
                                      <p:cBhvr>
                                        <p:cTn id="828"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8" grpId="1"/>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2" grpId="0" animBg="1"/>
      <p:bldP spid="12" grpId="1" animBg="1"/>
      <p:bldP spid="10" grpId="0" animBg="1"/>
      <p:bldP spid="10" grpId="1" animBg="1"/>
      <p:bldP spid="11" grpId="0" animBg="1"/>
      <p:bldP spid="11"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P spid="24" grpId="0" animBg="1"/>
      <p:bldP spid="25" grpId="0" animBg="1"/>
      <p:bldP spid="26" grpId="0" animBg="1"/>
      <p:bldP spid="26" grpId="1" animBg="1"/>
      <p:bldP spid="45" grpId="0" animBg="1"/>
      <p:bldP spid="45" grpId="1" animBg="1"/>
      <p:bldP spid="49" grpId="0" animBg="1"/>
      <p:bldP spid="49" grpId="1" animBg="1"/>
      <p:bldP spid="51" grpId="0" animBg="1"/>
      <p:bldP spid="51" grpId="1" animBg="1"/>
      <p:bldP spid="52" grpId="0" animBg="1"/>
      <p:bldP spid="52" grpId="1" animBg="1"/>
      <p:bldP spid="55" grpId="0" animBg="1"/>
      <p:bldP spid="56" grpId="0" animBg="1"/>
      <p:bldP spid="56" grpId="1" animBg="1"/>
      <p:bldP spid="56" grpId="2" animBg="1"/>
      <p:bldP spid="57" grpId="0" animBg="1"/>
      <p:bldP spid="57" grpId="1" animBg="1"/>
      <p:bldP spid="57" grpId="2" animBg="1"/>
      <p:bldP spid="58" grpId="0" animBg="1"/>
      <p:bldP spid="58" grpId="1" animBg="1"/>
      <p:bldP spid="59" grpId="0" animBg="1"/>
      <p:bldP spid="60" grpId="0" animBg="1"/>
      <p:bldP spid="61" grpId="0" animBg="1"/>
      <p:bldP spid="61" grpId="1" animBg="1"/>
      <p:bldP spid="62" grpId="0" animBg="1"/>
      <p:bldP spid="62" grpId="1" animBg="1"/>
      <p:bldP spid="63" grpId="0" animBg="1"/>
      <p:bldP spid="74" grpId="0"/>
      <p:bldP spid="74" grpId="1"/>
      <p:bldP spid="75" grpId="0"/>
      <p:bldP spid="75" grpId="1"/>
      <p:bldP spid="76" grpId="0"/>
      <p:bldP spid="76" grpId="1"/>
      <p:bldP spid="78" grpId="0"/>
      <p:bldP spid="78" grpId="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100" grpId="0" animBg="1"/>
      <p:bldP spid="100" grpId="1" animBg="1"/>
      <p:bldP spid="101" grpId="0" animBg="1"/>
      <p:bldP spid="101" grpId="1" animBg="1"/>
      <p:bldP spid="102" grpId="0" animBg="1"/>
      <p:bldP spid="102" grpId="1" animBg="1"/>
      <p:bldP spid="103" grpId="0" animBg="1"/>
      <p:bldP spid="103" grpId="1" animBg="1"/>
      <p:bldP spid="104" grpId="0" animBg="1"/>
      <p:bldP spid="104" grpId="1" animBg="1"/>
      <p:bldP spid="105" grpId="0" animBg="1"/>
      <p:bldP spid="105" grpId="1" animBg="1"/>
      <p:bldP spid="106" grpId="0"/>
      <p:bldP spid="106" grpId="1"/>
      <p:bldP spid="107" grpId="0"/>
      <p:bldP spid="107" grpId="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Elipsa 119"/>
          <p:cNvSpPr/>
          <p:nvPr/>
        </p:nvSpPr>
        <p:spPr>
          <a:xfrm>
            <a:off x="2708840" y="533608"/>
            <a:ext cx="563349" cy="555969"/>
          </a:xfrm>
          <a:prstGeom prst="ellipse">
            <a:avLst/>
          </a:prstGeom>
          <a:solidFill>
            <a:schemeClr val="bg2">
              <a:alpha val="31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6" name="Elipsa 115"/>
          <p:cNvSpPr/>
          <p:nvPr/>
        </p:nvSpPr>
        <p:spPr>
          <a:xfrm>
            <a:off x="2810609" y="3727579"/>
            <a:ext cx="630531" cy="603278"/>
          </a:xfrm>
          <a:prstGeom prst="ellipse">
            <a:avLst/>
          </a:prstGeom>
          <a:solidFill>
            <a:schemeClr val="bg2">
              <a:lumMod val="9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5" name="Elipsa 114"/>
          <p:cNvSpPr/>
          <p:nvPr/>
        </p:nvSpPr>
        <p:spPr>
          <a:xfrm>
            <a:off x="2641132" y="4337026"/>
            <a:ext cx="778740" cy="748158"/>
          </a:xfrm>
          <a:prstGeom prst="ellipse">
            <a:avLst/>
          </a:prstGeom>
          <a:solidFill>
            <a:schemeClr val="bg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0" name="Elipsa 109"/>
          <p:cNvSpPr/>
          <p:nvPr/>
        </p:nvSpPr>
        <p:spPr>
          <a:xfrm>
            <a:off x="919264" y="2349998"/>
            <a:ext cx="1087874" cy="1087337"/>
          </a:xfrm>
          <a:prstGeom prst="ellipse">
            <a:avLst/>
          </a:prstGeom>
          <a:solidFill>
            <a:schemeClr val="tx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3" name="Elipsa 102"/>
          <p:cNvSpPr/>
          <p:nvPr/>
        </p:nvSpPr>
        <p:spPr>
          <a:xfrm>
            <a:off x="2735406" y="2086055"/>
            <a:ext cx="973558" cy="967293"/>
          </a:xfrm>
          <a:prstGeom prst="ellipse">
            <a:avLst/>
          </a:prstGeom>
          <a:solidFill>
            <a:schemeClr val="bg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2" name="Elipsa 101"/>
          <p:cNvSpPr/>
          <p:nvPr/>
        </p:nvSpPr>
        <p:spPr>
          <a:xfrm>
            <a:off x="2027785" y="2820441"/>
            <a:ext cx="966577" cy="968599"/>
          </a:xfrm>
          <a:prstGeom prst="ellipse">
            <a:avLst/>
          </a:prstGeom>
          <a:solidFill>
            <a:schemeClr val="accent1">
              <a:lumMod val="20000"/>
              <a:lumOff val="8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1" name="Elipsa 100"/>
          <p:cNvSpPr/>
          <p:nvPr/>
        </p:nvSpPr>
        <p:spPr>
          <a:xfrm>
            <a:off x="1750540" y="1823074"/>
            <a:ext cx="746935" cy="725415"/>
          </a:xfrm>
          <a:prstGeom prst="ellipse">
            <a:avLst/>
          </a:prstGeom>
          <a:solidFill>
            <a:schemeClr val="bg2">
              <a:alpha val="31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4" name="Elipsa 83"/>
          <p:cNvSpPr/>
          <p:nvPr/>
        </p:nvSpPr>
        <p:spPr>
          <a:xfrm>
            <a:off x="7012518" y="1124744"/>
            <a:ext cx="1087874" cy="1087337"/>
          </a:xfrm>
          <a:prstGeom prst="ellipse">
            <a:avLst/>
          </a:prstGeom>
          <a:solidFill>
            <a:schemeClr val="tx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6" name="Elipsa 85"/>
          <p:cNvSpPr/>
          <p:nvPr/>
        </p:nvSpPr>
        <p:spPr>
          <a:xfrm>
            <a:off x="6932090" y="2269579"/>
            <a:ext cx="1240310" cy="1202426"/>
          </a:xfrm>
          <a:prstGeom prst="ellipse">
            <a:avLst/>
          </a:prstGeom>
          <a:solidFill>
            <a:schemeClr val="bg2">
              <a:lumMod val="75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5" name="Elipsa 84"/>
          <p:cNvSpPr/>
          <p:nvPr/>
        </p:nvSpPr>
        <p:spPr>
          <a:xfrm>
            <a:off x="6876256" y="3556569"/>
            <a:ext cx="1056029" cy="1054005"/>
          </a:xfrm>
          <a:prstGeom prst="ellipse">
            <a:avLst/>
          </a:prstGeom>
          <a:solidFill>
            <a:schemeClr val="accent1">
              <a:lumMod val="20000"/>
              <a:lumOff val="80000"/>
              <a:alpha val="51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0" name="Pravokotnik 39"/>
          <p:cNvSpPr/>
          <p:nvPr/>
        </p:nvSpPr>
        <p:spPr>
          <a:xfrm>
            <a:off x="3347988" y="270827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 name="Pravokotnik 2"/>
          <p:cNvSpPr/>
          <p:nvPr/>
        </p:nvSpPr>
        <p:spPr>
          <a:xfrm>
            <a:off x="5526954" y="2708920"/>
            <a:ext cx="215900" cy="215900"/>
          </a:xfrm>
          <a:prstGeom prst="rect">
            <a:avLst/>
          </a:prstGeom>
          <a:ln w="9525">
            <a:solidFill>
              <a:schemeClr val="bg2">
                <a:lumMod val="2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smtClean="0">
                <a:solidFill>
                  <a:schemeClr val="bg2">
                    <a:lumMod val="50000"/>
                  </a:schemeClr>
                </a:solidFill>
              </a:rPr>
              <a:t>A</a:t>
            </a:r>
            <a:endParaRPr lang="sl-SI" sz="1600" dirty="0">
              <a:solidFill>
                <a:schemeClr val="bg2">
                  <a:lumMod val="50000"/>
                </a:schemeClr>
              </a:solidFill>
            </a:endParaRPr>
          </a:p>
        </p:txBody>
      </p:sp>
      <p:sp>
        <p:nvSpPr>
          <p:cNvPr id="4" name="PoljeZBesedilom 3"/>
          <p:cNvSpPr txBox="1"/>
          <p:nvPr/>
        </p:nvSpPr>
        <p:spPr>
          <a:xfrm>
            <a:off x="4951117" y="2485485"/>
            <a:ext cx="433452" cy="400110"/>
          </a:xfrm>
          <a:prstGeom prst="rect">
            <a:avLst/>
          </a:prstGeom>
          <a:noFill/>
        </p:spPr>
        <p:txBody>
          <a:bodyPr wrap="none" rtlCol="0">
            <a:spAutoFit/>
          </a:bodyPr>
          <a:lstStyle/>
          <a:p>
            <a:r>
              <a:rPr lang="sl-SI" sz="2000" dirty="0" err="1" smtClean="0">
                <a:solidFill>
                  <a:schemeClr val="tx2"/>
                </a:solidFill>
              </a:rPr>
              <a:t>by</a:t>
            </a:r>
            <a:endParaRPr lang="sl-SI" sz="2000" dirty="0">
              <a:solidFill>
                <a:schemeClr val="tx2"/>
              </a:solidFill>
            </a:endParaRPr>
          </a:p>
        </p:txBody>
      </p:sp>
      <p:cxnSp>
        <p:nvCxnSpPr>
          <p:cNvPr id="5" name="Raven konektor 184"/>
          <p:cNvCxnSpPr>
            <a:stCxn id="3" idx="1"/>
            <a:endCxn id="40" idx="3"/>
          </p:cNvCxnSpPr>
          <p:nvPr/>
        </p:nvCxnSpPr>
        <p:spPr>
          <a:xfrm flipH="1" flipV="1">
            <a:off x="3563888" y="2816225"/>
            <a:ext cx="1963066" cy="645"/>
          </a:xfrm>
          <a:prstGeom prst="line">
            <a:avLst/>
          </a:prstGeom>
          <a:ln w="9525">
            <a:solidFill>
              <a:schemeClr val="bg1">
                <a:lumMod val="65000"/>
              </a:schemeClr>
            </a:solidFill>
            <a:prstDash val="sysDot"/>
          </a:ln>
        </p:spPr>
        <p:style>
          <a:lnRef idx="2">
            <a:schemeClr val="accent1"/>
          </a:lnRef>
          <a:fillRef idx="1">
            <a:schemeClr val="lt1"/>
          </a:fillRef>
          <a:effectRef idx="0">
            <a:schemeClr val="accent1"/>
          </a:effectRef>
          <a:fontRef idx="minor">
            <a:schemeClr val="dk1"/>
          </a:fontRef>
        </p:style>
      </p:cxnSp>
      <p:sp>
        <p:nvSpPr>
          <p:cNvPr id="8" name="Pravokotnik 7"/>
          <p:cNvSpPr/>
          <p:nvPr/>
        </p:nvSpPr>
        <p:spPr>
          <a:xfrm>
            <a:off x="1349084" y="250284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 name="Pravokotnik 8"/>
          <p:cNvSpPr/>
          <p:nvPr/>
        </p:nvSpPr>
        <p:spPr>
          <a:xfrm>
            <a:off x="2924984" y="261070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 name="Pravokotnik 9"/>
          <p:cNvSpPr/>
          <p:nvPr/>
        </p:nvSpPr>
        <p:spPr>
          <a:xfrm>
            <a:off x="3147127" y="2134707"/>
            <a:ext cx="203692" cy="21529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1" name="Pravokotnik 10"/>
          <p:cNvSpPr/>
          <p:nvPr/>
        </p:nvSpPr>
        <p:spPr>
          <a:xfrm>
            <a:off x="2434574" y="2896307"/>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2" name="Pravokotnik 11"/>
          <p:cNvSpPr/>
          <p:nvPr/>
        </p:nvSpPr>
        <p:spPr>
          <a:xfrm>
            <a:off x="2881415" y="399276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3" name="Pravokotnik 12"/>
          <p:cNvSpPr/>
          <p:nvPr/>
        </p:nvSpPr>
        <p:spPr>
          <a:xfrm>
            <a:off x="2817034" y="440049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4" name="Pravokotnik 13"/>
          <p:cNvSpPr/>
          <p:nvPr/>
        </p:nvSpPr>
        <p:spPr>
          <a:xfrm>
            <a:off x="3139159" y="3870111"/>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5" name="Pravokotnik 14"/>
          <p:cNvSpPr/>
          <p:nvPr/>
        </p:nvSpPr>
        <p:spPr>
          <a:xfrm>
            <a:off x="3114235" y="4716193"/>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6" name="Pravokotnik 15"/>
          <p:cNvSpPr/>
          <p:nvPr/>
        </p:nvSpPr>
        <p:spPr>
          <a:xfrm>
            <a:off x="2789360" y="4712587"/>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7" name="Pravokotnik 16"/>
          <p:cNvSpPr/>
          <p:nvPr/>
        </p:nvSpPr>
        <p:spPr>
          <a:xfrm>
            <a:off x="2195736" y="3137891"/>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9" name="Pravokotnik 18"/>
          <p:cNvSpPr/>
          <p:nvPr/>
        </p:nvSpPr>
        <p:spPr>
          <a:xfrm>
            <a:off x="2600212" y="3241081"/>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2" name="Pravokotnik 21"/>
          <p:cNvSpPr/>
          <p:nvPr/>
        </p:nvSpPr>
        <p:spPr>
          <a:xfrm>
            <a:off x="1914354" y="1939310"/>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3" name="Pravokotnik 22"/>
          <p:cNvSpPr/>
          <p:nvPr/>
        </p:nvSpPr>
        <p:spPr>
          <a:xfrm>
            <a:off x="7457240" y="272304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4" name="Pravokotnik 23"/>
          <p:cNvSpPr/>
          <p:nvPr/>
        </p:nvSpPr>
        <p:spPr>
          <a:xfrm>
            <a:off x="7565190" y="309134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5" name="Pravokotnik 24"/>
          <p:cNvSpPr/>
          <p:nvPr/>
        </p:nvSpPr>
        <p:spPr>
          <a:xfrm>
            <a:off x="6989799" y="288559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6" name="Pravokotnik 25"/>
          <p:cNvSpPr/>
          <p:nvPr/>
        </p:nvSpPr>
        <p:spPr>
          <a:xfrm>
            <a:off x="7800402" y="283744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7" name="Pravokotnik 26"/>
          <p:cNvSpPr/>
          <p:nvPr/>
        </p:nvSpPr>
        <p:spPr>
          <a:xfrm>
            <a:off x="2265780" y="2026757"/>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8" name="Pravokotnik 27"/>
          <p:cNvSpPr/>
          <p:nvPr/>
        </p:nvSpPr>
        <p:spPr>
          <a:xfrm>
            <a:off x="7501690" y="239919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29" name="Pravokotnik 28"/>
          <p:cNvSpPr/>
          <p:nvPr/>
        </p:nvSpPr>
        <p:spPr>
          <a:xfrm>
            <a:off x="2924984" y="70364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0" name="Pravokotnik 29"/>
          <p:cNvSpPr/>
          <p:nvPr/>
        </p:nvSpPr>
        <p:spPr>
          <a:xfrm>
            <a:off x="7223980" y="304689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1" name="Pravokotnik 30"/>
          <p:cNvSpPr/>
          <p:nvPr/>
        </p:nvSpPr>
        <p:spPr>
          <a:xfrm>
            <a:off x="7097749" y="261079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2" name="Pravokotnik 31"/>
          <p:cNvSpPr/>
          <p:nvPr/>
        </p:nvSpPr>
        <p:spPr>
          <a:xfrm>
            <a:off x="7066950" y="155929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3" name="Pravokotnik 32"/>
          <p:cNvSpPr/>
          <p:nvPr/>
        </p:nvSpPr>
        <p:spPr>
          <a:xfrm>
            <a:off x="7302329" y="123333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4" name="Pravokotnik 33"/>
          <p:cNvSpPr/>
          <p:nvPr/>
        </p:nvSpPr>
        <p:spPr>
          <a:xfrm>
            <a:off x="7410279" y="160717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5" name="Pravokotnik 34"/>
          <p:cNvSpPr/>
          <p:nvPr/>
        </p:nvSpPr>
        <p:spPr>
          <a:xfrm>
            <a:off x="7743856" y="131136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6" name="Pravokotnik 35"/>
          <p:cNvSpPr/>
          <p:nvPr/>
        </p:nvSpPr>
        <p:spPr>
          <a:xfrm>
            <a:off x="7781090" y="177519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7" name="Pravokotnik 36"/>
          <p:cNvSpPr/>
          <p:nvPr/>
        </p:nvSpPr>
        <p:spPr>
          <a:xfrm>
            <a:off x="7400742" y="1939310"/>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8" name="Pravokotnik 37"/>
          <p:cNvSpPr/>
          <p:nvPr/>
        </p:nvSpPr>
        <p:spPr>
          <a:xfrm>
            <a:off x="6985411" y="402921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39" name="Pravokotnik 38"/>
          <p:cNvSpPr/>
          <p:nvPr/>
        </p:nvSpPr>
        <p:spPr>
          <a:xfrm>
            <a:off x="7281012" y="389711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41" name="Pravokotnik 40"/>
          <p:cNvSpPr/>
          <p:nvPr/>
        </p:nvSpPr>
        <p:spPr>
          <a:xfrm>
            <a:off x="7393740" y="362050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42" name="Pravokotnik 41"/>
          <p:cNvSpPr/>
          <p:nvPr/>
        </p:nvSpPr>
        <p:spPr>
          <a:xfrm>
            <a:off x="7520512" y="4162037"/>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43" name="Pravokotnik 42"/>
          <p:cNvSpPr/>
          <p:nvPr/>
        </p:nvSpPr>
        <p:spPr>
          <a:xfrm>
            <a:off x="7629510" y="386056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44" name="Pravokotnik 43"/>
          <p:cNvSpPr/>
          <p:nvPr/>
        </p:nvSpPr>
        <p:spPr>
          <a:xfrm>
            <a:off x="2705753" y="596599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45" name="Pravokotnik 44"/>
          <p:cNvSpPr/>
          <p:nvPr/>
        </p:nvSpPr>
        <p:spPr>
          <a:xfrm>
            <a:off x="7208313" y="4260554"/>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47" name="Pravokotnik 46"/>
          <p:cNvSpPr/>
          <p:nvPr/>
        </p:nvSpPr>
        <p:spPr>
          <a:xfrm>
            <a:off x="3039177" y="573325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48" name="Pravokotnik 47"/>
          <p:cNvSpPr/>
          <p:nvPr/>
        </p:nvSpPr>
        <p:spPr>
          <a:xfrm>
            <a:off x="3134919" y="6116523"/>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cxnSp>
        <p:nvCxnSpPr>
          <p:cNvPr id="50" name="Raven konektor 184"/>
          <p:cNvCxnSpPr/>
          <p:nvPr/>
        </p:nvCxnSpPr>
        <p:spPr>
          <a:xfrm flipH="1">
            <a:off x="3429214" y="2816870"/>
            <a:ext cx="1404069" cy="2921721"/>
          </a:xfrm>
          <a:prstGeom prst="line">
            <a:avLst/>
          </a:prstGeom>
          <a:ln w="9525">
            <a:solidFill>
              <a:schemeClr val="bg1">
                <a:lumMod val="6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52" name="Raven konektor 184"/>
          <p:cNvCxnSpPr>
            <a:endCxn id="115" idx="7"/>
          </p:cNvCxnSpPr>
          <p:nvPr/>
        </p:nvCxnSpPr>
        <p:spPr>
          <a:xfrm flipH="1">
            <a:off x="3305828" y="2830996"/>
            <a:ext cx="1527456" cy="1615595"/>
          </a:xfrm>
          <a:prstGeom prst="line">
            <a:avLst/>
          </a:prstGeom>
          <a:ln w="9525">
            <a:solidFill>
              <a:schemeClr val="bg1">
                <a:lumMod val="65000"/>
              </a:schemeClr>
            </a:solidFill>
            <a:prstDash val="sysDot"/>
          </a:ln>
        </p:spPr>
        <p:style>
          <a:lnRef idx="2">
            <a:schemeClr val="accent1"/>
          </a:lnRef>
          <a:fillRef idx="1">
            <a:schemeClr val="lt1"/>
          </a:fillRef>
          <a:effectRef idx="0">
            <a:schemeClr val="accent1"/>
          </a:effectRef>
          <a:fontRef idx="minor">
            <a:schemeClr val="dk1"/>
          </a:fontRef>
        </p:style>
      </p:cxnSp>
      <p:cxnSp>
        <p:nvCxnSpPr>
          <p:cNvPr id="55" name="Raven konektor 184"/>
          <p:cNvCxnSpPr>
            <a:endCxn id="120" idx="5"/>
          </p:cNvCxnSpPr>
          <p:nvPr/>
        </p:nvCxnSpPr>
        <p:spPr>
          <a:xfrm flipH="1" flipV="1">
            <a:off x="3189688" y="1008157"/>
            <a:ext cx="1643597" cy="1808070"/>
          </a:xfrm>
          <a:prstGeom prst="line">
            <a:avLst/>
          </a:prstGeom>
          <a:ln w="9525">
            <a:solidFill>
              <a:schemeClr val="bg1">
                <a:lumMod val="65000"/>
              </a:schemeClr>
            </a:solidFill>
            <a:prstDash val="sysDot"/>
          </a:ln>
        </p:spPr>
        <p:style>
          <a:lnRef idx="2">
            <a:schemeClr val="accent1"/>
          </a:lnRef>
          <a:fillRef idx="1">
            <a:schemeClr val="lt1"/>
          </a:fillRef>
          <a:effectRef idx="0">
            <a:schemeClr val="accent1"/>
          </a:effectRef>
          <a:fontRef idx="minor">
            <a:schemeClr val="dk1"/>
          </a:fontRef>
        </p:style>
      </p:cxnSp>
      <p:sp>
        <p:nvSpPr>
          <p:cNvPr id="59" name="PoljeZBesedilom 58"/>
          <p:cNvSpPr txBox="1"/>
          <p:nvPr/>
        </p:nvSpPr>
        <p:spPr>
          <a:xfrm rot="18774380">
            <a:off x="3374303" y="3323643"/>
            <a:ext cx="1203663" cy="400110"/>
          </a:xfrm>
          <a:prstGeom prst="rect">
            <a:avLst/>
          </a:prstGeom>
          <a:noFill/>
        </p:spPr>
        <p:txBody>
          <a:bodyPr wrap="none" rtlCol="0">
            <a:spAutoFit/>
          </a:bodyPr>
          <a:lstStyle/>
          <a:p>
            <a:r>
              <a:rPr lang="sl-SI" sz="2000" dirty="0" err="1" smtClean="0">
                <a:solidFill>
                  <a:schemeClr val="tx2"/>
                </a:solidFill>
              </a:rPr>
              <a:t>translator</a:t>
            </a:r>
            <a:endParaRPr lang="sl-SI" sz="2000" dirty="0">
              <a:solidFill>
                <a:schemeClr val="tx2"/>
              </a:solidFill>
            </a:endParaRPr>
          </a:p>
        </p:txBody>
      </p:sp>
      <p:sp>
        <p:nvSpPr>
          <p:cNvPr id="60" name="PoljeZBesedilom 59"/>
          <p:cNvSpPr txBox="1"/>
          <p:nvPr/>
        </p:nvSpPr>
        <p:spPr>
          <a:xfrm rot="17757266">
            <a:off x="3533263" y="3785290"/>
            <a:ext cx="1195968" cy="400110"/>
          </a:xfrm>
          <a:prstGeom prst="rect">
            <a:avLst/>
          </a:prstGeom>
          <a:noFill/>
        </p:spPr>
        <p:txBody>
          <a:bodyPr wrap="none" rtlCol="0">
            <a:spAutoFit/>
          </a:bodyPr>
          <a:lstStyle/>
          <a:p>
            <a:r>
              <a:rPr lang="sl-SI" sz="2000" dirty="0" err="1" smtClean="0">
                <a:solidFill>
                  <a:schemeClr val="tx2"/>
                </a:solidFill>
              </a:rPr>
              <a:t>illustrator</a:t>
            </a:r>
            <a:endParaRPr lang="sl-SI" sz="2000" dirty="0">
              <a:solidFill>
                <a:schemeClr val="tx2"/>
              </a:solidFill>
            </a:endParaRPr>
          </a:p>
        </p:txBody>
      </p:sp>
      <p:sp>
        <p:nvSpPr>
          <p:cNvPr id="61" name="PoljeZBesedilom 60"/>
          <p:cNvSpPr txBox="1"/>
          <p:nvPr/>
        </p:nvSpPr>
        <p:spPr>
          <a:xfrm rot="2942830">
            <a:off x="3941393" y="1837454"/>
            <a:ext cx="815351" cy="400110"/>
          </a:xfrm>
          <a:prstGeom prst="rect">
            <a:avLst/>
          </a:prstGeom>
          <a:noFill/>
        </p:spPr>
        <p:txBody>
          <a:bodyPr wrap="none" rtlCol="0">
            <a:spAutoFit/>
          </a:bodyPr>
          <a:lstStyle/>
          <a:p>
            <a:r>
              <a:rPr lang="sl-SI" sz="2000" dirty="0" err="1" smtClean="0">
                <a:solidFill>
                  <a:schemeClr val="tx2"/>
                </a:solidFill>
              </a:rPr>
              <a:t>editor</a:t>
            </a:r>
            <a:endParaRPr lang="sl-SI" sz="2000" dirty="0">
              <a:solidFill>
                <a:schemeClr val="tx2"/>
              </a:solidFill>
            </a:endParaRPr>
          </a:p>
        </p:txBody>
      </p:sp>
      <p:cxnSp>
        <p:nvCxnSpPr>
          <p:cNvPr id="62" name="Raven konektor 184"/>
          <p:cNvCxnSpPr>
            <a:stCxn id="3" idx="3"/>
          </p:cNvCxnSpPr>
          <p:nvPr/>
        </p:nvCxnSpPr>
        <p:spPr>
          <a:xfrm>
            <a:off x="5742854" y="2816870"/>
            <a:ext cx="1133402" cy="3571"/>
          </a:xfrm>
          <a:prstGeom prst="line">
            <a:avLst/>
          </a:prstGeom>
          <a:ln w="9525">
            <a:solidFill>
              <a:schemeClr val="bg1">
                <a:lumMod val="65000"/>
              </a:schemeClr>
            </a:solidFill>
            <a:prstDash val="sysDot"/>
          </a:ln>
        </p:spPr>
        <p:style>
          <a:lnRef idx="2">
            <a:schemeClr val="accent1"/>
          </a:lnRef>
          <a:fillRef idx="1">
            <a:schemeClr val="lt1"/>
          </a:fillRef>
          <a:effectRef idx="0">
            <a:schemeClr val="accent1"/>
          </a:effectRef>
          <a:fontRef idx="minor">
            <a:schemeClr val="dk1"/>
          </a:fontRef>
        </p:style>
      </p:cxnSp>
      <p:sp>
        <p:nvSpPr>
          <p:cNvPr id="65" name="Pravokotnik 64"/>
          <p:cNvSpPr/>
          <p:nvPr/>
        </p:nvSpPr>
        <p:spPr>
          <a:xfrm>
            <a:off x="3358597" y="239919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76" name="PoljeZBesedilom 75"/>
          <p:cNvSpPr txBox="1"/>
          <p:nvPr/>
        </p:nvSpPr>
        <p:spPr>
          <a:xfrm>
            <a:off x="3755623" y="2492896"/>
            <a:ext cx="888385" cy="400110"/>
          </a:xfrm>
          <a:prstGeom prst="rect">
            <a:avLst/>
          </a:prstGeom>
          <a:noFill/>
        </p:spPr>
        <p:txBody>
          <a:bodyPr wrap="none" rtlCol="0">
            <a:spAutoFit/>
          </a:bodyPr>
          <a:lstStyle/>
          <a:p>
            <a:r>
              <a:rPr lang="sl-SI" sz="2000" dirty="0" err="1" smtClean="0">
                <a:solidFill>
                  <a:schemeClr val="tx2"/>
                </a:solidFill>
              </a:rPr>
              <a:t>author</a:t>
            </a:r>
            <a:endParaRPr lang="sl-SI" sz="2000" dirty="0">
              <a:solidFill>
                <a:schemeClr val="tx2"/>
              </a:solidFill>
            </a:endParaRPr>
          </a:p>
        </p:txBody>
      </p:sp>
      <p:sp>
        <p:nvSpPr>
          <p:cNvPr id="78" name="PoljeZBesedilom 77"/>
          <p:cNvSpPr txBox="1"/>
          <p:nvPr/>
        </p:nvSpPr>
        <p:spPr>
          <a:xfrm>
            <a:off x="5804095" y="2502846"/>
            <a:ext cx="928145" cy="400110"/>
          </a:xfrm>
          <a:prstGeom prst="rect">
            <a:avLst/>
          </a:prstGeom>
          <a:noFill/>
        </p:spPr>
        <p:txBody>
          <a:bodyPr wrap="square" rtlCol="0">
            <a:spAutoFit/>
          </a:bodyPr>
          <a:lstStyle/>
          <a:p>
            <a:r>
              <a:rPr lang="sl-SI" sz="2000" dirty="0" err="1" smtClean="0">
                <a:solidFill>
                  <a:schemeClr val="tx2"/>
                </a:solidFill>
              </a:rPr>
              <a:t>about</a:t>
            </a:r>
            <a:endParaRPr lang="sl-SI" sz="2000" dirty="0">
              <a:solidFill>
                <a:schemeClr val="tx2"/>
              </a:solidFill>
            </a:endParaRPr>
          </a:p>
        </p:txBody>
      </p:sp>
      <p:sp>
        <p:nvSpPr>
          <p:cNvPr id="80" name="Pravokotnik 79"/>
          <p:cNvSpPr/>
          <p:nvPr/>
        </p:nvSpPr>
        <p:spPr>
          <a:xfrm>
            <a:off x="1941724" y="2226536"/>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1" name="Pravokotnik 80"/>
          <p:cNvSpPr/>
          <p:nvPr/>
        </p:nvSpPr>
        <p:spPr>
          <a:xfrm>
            <a:off x="1642590" y="266969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2" name="Pravokotnik 81"/>
          <p:cNvSpPr/>
          <p:nvPr/>
        </p:nvSpPr>
        <p:spPr>
          <a:xfrm>
            <a:off x="2877752" y="228453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3" name="Pravokotnik 82"/>
          <p:cNvSpPr/>
          <p:nvPr/>
        </p:nvSpPr>
        <p:spPr>
          <a:xfrm>
            <a:off x="2326624" y="3458118"/>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89" name="PoljeZBesedilom 88"/>
          <p:cNvSpPr txBox="1"/>
          <p:nvPr/>
        </p:nvSpPr>
        <p:spPr>
          <a:xfrm>
            <a:off x="7812359" y="800646"/>
            <a:ext cx="1185223" cy="338554"/>
          </a:xfrm>
          <a:prstGeom prst="rect">
            <a:avLst/>
          </a:prstGeom>
          <a:noFill/>
        </p:spPr>
        <p:txBody>
          <a:bodyPr wrap="square" rtlCol="0">
            <a:spAutoFit/>
          </a:bodyPr>
          <a:lstStyle/>
          <a:p>
            <a:r>
              <a:rPr lang="sl-SI" sz="1600" dirty="0" err="1" smtClean="0">
                <a:solidFill>
                  <a:schemeClr val="tx1">
                    <a:lumMod val="65000"/>
                    <a:lumOff val="35000"/>
                  </a:schemeClr>
                </a:solidFill>
              </a:rPr>
              <a:t>biographies</a:t>
            </a:r>
            <a:endParaRPr lang="sl-SI" sz="1600" dirty="0" smtClean="0">
              <a:solidFill>
                <a:schemeClr val="tx1">
                  <a:lumMod val="65000"/>
                  <a:lumOff val="35000"/>
                </a:schemeClr>
              </a:solidFill>
            </a:endParaRPr>
          </a:p>
        </p:txBody>
      </p:sp>
      <p:sp>
        <p:nvSpPr>
          <p:cNvPr id="90" name="PoljeZBesedilom 89"/>
          <p:cNvSpPr txBox="1"/>
          <p:nvPr/>
        </p:nvSpPr>
        <p:spPr>
          <a:xfrm>
            <a:off x="7629510" y="4869160"/>
            <a:ext cx="1483220" cy="584775"/>
          </a:xfrm>
          <a:prstGeom prst="rect">
            <a:avLst/>
          </a:prstGeom>
          <a:noFill/>
        </p:spPr>
        <p:txBody>
          <a:bodyPr wrap="square" rtlCol="0">
            <a:spAutoFit/>
          </a:bodyPr>
          <a:lstStyle/>
          <a:p>
            <a:r>
              <a:rPr lang="sl-SI" sz="1600" dirty="0" smtClean="0">
                <a:solidFill>
                  <a:schemeClr val="tx1">
                    <a:lumMod val="65000"/>
                    <a:lumOff val="35000"/>
                  </a:schemeClr>
                </a:solidFill>
              </a:rPr>
              <a:t>TV </a:t>
            </a:r>
            <a:r>
              <a:rPr lang="sl-SI" sz="1600" dirty="0" err="1" smtClean="0">
                <a:solidFill>
                  <a:schemeClr val="tx1">
                    <a:lumMod val="65000"/>
                    <a:lumOff val="35000"/>
                  </a:schemeClr>
                </a:solidFill>
              </a:rPr>
              <a:t>documentaries</a:t>
            </a:r>
            <a:endParaRPr lang="sl-SI" sz="1600" dirty="0" smtClean="0">
              <a:solidFill>
                <a:schemeClr val="tx1">
                  <a:lumMod val="65000"/>
                  <a:lumOff val="35000"/>
                </a:schemeClr>
              </a:solidFill>
            </a:endParaRPr>
          </a:p>
        </p:txBody>
      </p:sp>
      <p:sp>
        <p:nvSpPr>
          <p:cNvPr id="91" name="Elipsa 90"/>
          <p:cNvSpPr/>
          <p:nvPr/>
        </p:nvSpPr>
        <p:spPr>
          <a:xfrm>
            <a:off x="6876256" y="4869160"/>
            <a:ext cx="746935" cy="725415"/>
          </a:xfrm>
          <a:prstGeom prst="ellipse">
            <a:avLst/>
          </a:prstGeom>
          <a:solidFill>
            <a:schemeClr val="bg2">
              <a:alpha val="31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7" name="Pravokotnik 96"/>
          <p:cNvSpPr/>
          <p:nvPr/>
        </p:nvSpPr>
        <p:spPr>
          <a:xfrm>
            <a:off x="6984207" y="5161549"/>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8" name="Pravokotnik 97"/>
          <p:cNvSpPr/>
          <p:nvPr/>
        </p:nvSpPr>
        <p:spPr>
          <a:xfrm>
            <a:off x="7316046" y="503514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99" name="PoljeZBesedilom 98"/>
          <p:cNvSpPr txBox="1"/>
          <p:nvPr/>
        </p:nvSpPr>
        <p:spPr>
          <a:xfrm>
            <a:off x="8028260" y="3505675"/>
            <a:ext cx="1115740" cy="584775"/>
          </a:xfrm>
          <a:prstGeom prst="rect">
            <a:avLst/>
          </a:prstGeom>
          <a:noFill/>
        </p:spPr>
        <p:txBody>
          <a:bodyPr wrap="square" rtlCol="0">
            <a:spAutoFit/>
          </a:bodyPr>
          <a:lstStyle/>
          <a:p>
            <a:r>
              <a:rPr lang="sl-SI" sz="1600" dirty="0" smtClean="0">
                <a:solidFill>
                  <a:schemeClr val="tx1">
                    <a:lumMod val="65000"/>
                    <a:lumOff val="35000"/>
                  </a:schemeClr>
                </a:solidFill>
              </a:rPr>
              <a:t>reference </a:t>
            </a:r>
            <a:r>
              <a:rPr lang="sl-SI" sz="1600" dirty="0" err="1" smtClean="0">
                <a:solidFill>
                  <a:schemeClr val="tx1">
                    <a:lumMod val="65000"/>
                    <a:lumOff val="35000"/>
                  </a:schemeClr>
                </a:solidFill>
              </a:rPr>
              <a:t>works</a:t>
            </a:r>
            <a:endParaRPr lang="sl-SI" sz="1600" dirty="0" smtClean="0">
              <a:solidFill>
                <a:schemeClr val="tx1">
                  <a:lumMod val="65000"/>
                  <a:lumOff val="35000"/>
                </a:schemeClr>
              </a:solidFill>
            </a:endParaRPr>
          </a:p>
        </p:txBody>
      </p:sp>
      <p:sp>
        <p:nvSpPr>
          <p:cNvPr id="100" name="PoljeZBesedilom 99"/>
          <p:cNvSpPr txBox="1"/>
          <p:nvPr/>
        </p:nvSpPr>
        <p:spPr>
          <a:xfrm>
            <a:off x="8041440" y="2150048"/>
            <a:ext cx="1115740" cy="584775"/>
          </a:xfrm>
          <a:prstGeom prst="rect">
            <a:avLst/>
          </a:prstGeom>
          <a:noFill/>
        </p:spPr>
        <p:txBody>
          <a:bodyPr wrap="square" rtlCol="0">
            <a:spAutoFit/>
          </a:bodyPr>
          <a:lstStyle/>
          <a:p>
            <a:r>
              <a:rPr lang="sl-SI" sz="1600" dirty="0" err="1" smtClean="0">
                <a:solidFill>
                  <a:schemeClr val="tx1">
                    <a:lumMod val="65000"/>
                    <a:lumOff val="35000"/>
                  </a:schemeClr>
                </a:solidFill>
              </a:rPr>
              <a:t>literary</a:t>
            </a:r>
            <a:r>
              <a:rPr lang="sl-SI" sz="1600" dirty="0" smtClean="0">
                <a:solidFill>
                  <a:schemeClr val="tx1">
                    <a:lumMod val="65000"/>
                    <a:lumOff val="35000"/>
                  </a:schemeClr>
                </a:solidFill>
              </a:rPr>
              <a:t> </a:t>
            </a:r>
            <a:r>
              <a:rPr lang="sl-SI" sz="1600" dirty="0" err="1" smtClean="0">
                <a:solidFill>
                  <a:schemeClr val="tx1">
                    <a:lumMod val="65000"/>
                    <a:lumOff val="35000"/>
                  </a:schemeClr>
                </a:solidFill>
              </a:rPr>
              <a:t>criticism</a:t>
            </a:r>
            <a:endParaRPr lang="sl-SI" sz="1600" dirty="0" smtClean="0">
              <a:solidFill>
                <a:schemeClr val="tx1">
                  <a:lumMod val="65000"/>
                  <a:lumOff val="35000"/>
                </a:schemeClr>
              </a:solidFill>
            </a:endParaRPr>
          </a:p>
        </p:txBody>
      </p:sp>
      <p:sp>
        <p:nvSpPr>
          <p:cNvPr id="107" name="Pravokotnik 106"/>
          <p:cNvSpPr/>
          <p:nvPr/>
        </p:nvSpPr>
        <p:spPr>
          <a:xfrm>
            <a:off x="1666840" y="2977745"/>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8" name="Pravokotnik 107"/>
          <p:cNvSpPr/>
          <p:nvPr/>
        </p:nvSpPr>
        <p:spPr>
          <a:xfrm>
            <a:off x="1043608" y="2600167"/>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09" name="Pravokotnik 108"/>
          <p:cNvSpPr/>
          <p:nvPr/>
        </p:nvSpPr>
        <p:spPr>
          <a:xfrm>
            <a:off x="1349084" y="2995572"/>
            <a:ext cx="215900" cy="215900"/>
          </a:xfrm>
          <a:prstGeom prst="rect">
            <a:avLst/>
          </a:prstGeom>
          <a:solidFill>
            <a:schemeClr val="tx2">
              <a:lumMod val="50000"/>
            </a:schemeClr>
          </a:solidFill>
          <a:ln w="127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sl-SI" sz="1600" dirty="0">
                <a:solidFill>
                  <a:schemeClr val="bg1"/>
                </a:solidFill>
              </a:rPr>
              <a:t>W</a:t>
            </a:r>
          </a:p>
        </p:txBody>
      </p:sp>
      <p:sp>
        <p:nvSpPr>
          <p:cNvPr id="111" name="PoljeZBesedilom 110"/>
          <p:cNvSpPr txBox="1"/>
          <p:nvPr/>
        </p:nvSpPr>
        <p:spPr>
          <a:xfrm>
            <a:off x="2856335" y="1693712"/>
            <a:ext cx="781548" cy="338554"/>
          </a:xfrm>
          <a:prstGeom prst="rect">
            <a:avLst/>
          </a:prstGeom>
          <a:noFill/>
        </p:spPr>
        <p:txBody>
          <a:bodyPr wrap="square" rtlCol="0">
            <a:spAutoFit/>
          </a:bodyPr>
          <a:lstStyle/>
          <a:p>
            <a:r>
              <a:rPr lang="sl-SI" sz="1600" dirty="0" err="1" smtClean="0">
                <a:solidFill>
                  <a:schemeClr val="tx1">
                    <a:lumMod val="65000"/>
                    <a:lumOff val="35000"/>
                  </a:schemeClr>
                </a:solidFill>
              </a:rPr>
              <a:t>novels</a:t>
            </a:r>
            <a:endParaRPr lang="sl-SI" sz="1600" dirty="0" smtClean="0">
              <a:solidFill>
                <a:schemeClr val="tx1">
                  <a:lumMod val="65000"/>
                  <a:lumOff val="35000"/>
                </a:schemeClr>
              </a:solidFill>
            </a:endParaRPr>
          </a:p>
        </p:txBody>
      </p:sp>
      <p:sp>
        <p:nvSpPr>
          <p:cNvPr id="112" name="PoljeZBesedilom 111"/>
          <p:cNvSpPr txBox="1"/>
          <p:nvPr/>
        </p:nvSpPr>
        <p:spPr>
          <a:xfrm>
            <a:off x="1673620" y="1558163"/>
            <a:ext cx="1115740" cy="338554"/>
          </a:xfrm>
          <a:prstGeom prst="rect">
            <a:avLst/>
          </a:prstGeom>
          <a:noFill/>
        </p:spPr>
        <p:txBody>
          <a:bodyPr wrap="square" rtlCol="0">
            <a:spAutoFit/>
          </a:bodyPr>
          <a:lstStyle/>
          <a:p>
            <a:r>
              <a:rPr lang="sl-SI" sz="1600" dirty="0" err="1" smtClean="0">
                <a:solidFill>
                  <a:schemeClr val="tx1">
                    <a:lumMod val="65000"/>
                    <a:lumOff val="35000"/>
                  </a:schemeClr>
                </a:solidFill>
              </a:rPr>
              <a:t>fairy</a:t>
            </a:r>
            <a:r>
              <a:rPr lang="sl-SI" sz="1600" dirty="0" smtClean="0">
                <a:solidFill>
                  <a:schemeClr val="tx1">
                    <a:lumMod val="65000"/>
                    <a:lumOff val="35000"/>
                  </a:schemeClr>
                </a:solidFill>
              </a:rPr>
              <a:t> </a:t>
            </a:r>
            <a:r>
              <a:rPr lang="sl-SI" sz="1600" dirty="0" err="1" smtClean="0">
                <a:solidFill>
                  <a:schemeClr val="tx1">
                    <a:lumMod val="65000"/>
                    <a:lumOff val="35000"/>
                  </a:schemeClr>
                </a:solidFill>
              </a:rPr>
              <a:t>tales</a:t>
            </a:r>
            <a:endParaRPr lang="sl-SI" sz="1600" dirty="0" smtClean="0">
              <a:solidFill>
                <a:schemeClr val="tx1">
                  <a:lumMod val="65000"/>
                  <a:lumOff val="35000"/>
                </a:schemeClr>
              </a:solidFill>
            </a:endParaRPr>
          </a:p>
        </p:txBody>
      </p:sp>
      <p:sp>
        <p:nvSpPr>
          <p:cNvPr id="113" name="PoljeZBesedilom 112"/>
          <p:cNvSpPr txBox="1"/>
          <p:nvPr/>
        </p:nvSpPr>
        <p:spPr>
          <a:xfrm>
            <a:off x="1091443" y="2047260"/>
            <a:ext cx="731182" cy="338554"/>
          </a:xfrm>
          <a:prstGeom prst="rect">
            <a:avLst/>
          </a:prstGeom>
          <a:noFill/>
        </p:spPr>
        <p:txBody>
          <a:bodyPr wrap="square" rtlCol="0">
            <a:spAutoFit/>
          </a:bodyPr>
          <a:lstStyle/>
          <a:p>
            <a:r>
              <a:rPr lang="sl-SI" sz="1600" dirty="0" err="1" smtClean="0">
                <a:solidFill>
                  <a:schemeClr val="tx1">
                    <a:lumMod val="65000"/>
                    <a:lumOff val="35000"/>
                  </a:schemeClr>
                </a:solidFill>
              </a:rPr>
              <a:t>plays</a:t>
            </a:r>
            <a:endParaRPr lang="sl-SI" sz="1600" dirty="0" smtClean="0">
              <a:solidFill>
                <a:schemeClr val="tx1">
                  <a:lumMod val="65000"/>
                  <a:lumOff val="35000"/>
                </a:schemeClr>
              </a:solidFill>
            </a:endParaRPr>
          </a:p>
        </p:txBody>
      </p:sp>
      <p:sp>
        <p:nvSpPr>
          <p:cNvPr id="114" name="PoljeZBesedilom 113"/>
          <p:cNvSpPr txBox="1"/>
          <p:nvPr/>
        </p:nvSpPr>
        <p:spPr>
          <a:xfrm>
            <a:off x="2055791" y="2538840"/>
            <a:ext cx="761243" cy="338554"/>
          </a:xfrm>
          <a:prstGeom prst="rect">
            <a:avLst/>
          </a:prstGeom>
          <a:noFill/>
        </p:spPr>
        <p:txBody>
          <a:bodyPr wrap="square" rtlCol="0">
            <a:spAutoFit/>
          </a:bodyPr>
          <a:lstStyle/>
          <a:p>
            <a:r>
              <a:rPr lang="sl-SI" sz="1600" dirty="0" err="1" smtClean="0">
                <a:solidFill>
                  <a:schemeClr val="tx1">
                    <a:lumMod val="65000"/>
                    <a:lumOff val="35000"/>
                  </a:schemeClr>
                </a:solidFill>
              </a:rPr>
              <a:t>poems</a:t>
            </a:r>
            <a:endParaRPr lang="sl-SI" sz="1600" dirty="0" smtClean="0">
              <a:solidFill>
                <a:schemeClr val="tx1">
                  <a:lumMod val="65000"/>
                  <a:lumOff val="35000"/>
                </a:schemeClr>
              </a:solidFill>
            </a:endParaRPr>
          </a:p>
        </p:txBody>
      </p:sp>
      <p:sp>
        <p:nvSpPr>
          <p:cNvPr id="117" name="PoljeZBesedilom 116"/>
          <p:cNvSpPr txBox="1"/>
          <p:nvPr/>
        </p:nvSpPr>
        <p:spPr>
          <a:xfrm>
            <a:off x="2069151" y="3887039"/>
            <a:ext cx="761243" cy="338554"/>
          </a:xfrm>
          <a:prstGeom prst="rect">
            <a:avLst/>
          </a:prstGeom>
          <a:noFill/>
        </p:spPr>
        <p:txBody>
          <a:bodyPr wrap="square" rtlCol="0">
            <a:spAutoFit/>
          </a:bodyPr>
          <a:lstStyle/>
          <a:p>
            <a:r>
              <a:rPr lang="sl-SI" sz="1600" dirty="0" err="1" smtClean="0">
                <a:solidFill>
                  <a:schemeClr val="tx1">
                    <a:lumMod val="65000"/>
                    <a:lumOff val="35000"/>
                  </a:schemeClr>
                </a:solidFill>
              </a:rPr>
              <a:t>poems</a:t>
            </a:r>
            <a:endParaRPr lang="sl-SI" sz="1600" dirty="0" smtClean="0">
              <a:solidFill>
                <a:schemeClr val="tx1">
                  <a:lumMod val="65000"/>
                  <a:lumOff val="35000"/>
                </a:schemeClr>
              </a:solidFill>
            </a:endParaRPr>
          </a:p>
        </p:txBody>
      </p:sp>
      <p:sp>
        <p:nvSpPr>
          <p:cNvPr id="118" name="PoljeZBesedilom 117"/>
          <p:cNvSpPr txBox="1"/>
          <p:nvPr/>
        </p:nvSpPr>
        <p:spPr>
          <a:xfrm>
            <a:off x="1600113" y="4473766"/>
            <a:ext cx="1060282" cy="584775"/>
          </a:xfrm>
          <a:prstGeom prst="rect">
            <a:avLst/>
          </a:prstGeom>
          <a:noFill/>
        </p:spPr>
        <p:txBody>
          <a:bodyPr wrap="square" rtlCol="0">
            <a:spAutoFit/>
          </a:bodyPr>
          <a:lstStyle/>
          <a:p>
            <a:pPr algn="r"/>
            <a:r>
              <a:rPr lang="sl-SI" sz="1600" dirty="0" err="1" smtClean="0">
                <a:solidFill>
                  <a:schemeClr val="tx1">
                    <a:lumMod val="65000"/>
                    <a:lumOff val="35000"/>
                  </a:schemeClr>
                </a:solidFill>
              </a:rPr>
              <a:t>children</a:t>
            </a:r>
            <a:r>
              <a:rPr lang="sl-SI" sz="1600" dirty="0" smtClean="0">
                <a:solidFill>
                  <a:schemeClr val="tx1">
                    <a:lumMod val="65000"/>
                    <a:lumOff val="35000"/>
                  </a:schemeClr>
                </a:solidFill>
              </a:rPr>
              <a:t>‘s </a:t>
            </a:r>
            <a:r>
              <a:rPr lang="sl-SI" sz="1600" dirty="0" err="1" smtClean="0">
                <a:solidFill>
                  <a:schemeClr val="tx1">
                    <a:lumMod val="65000"/>
                    <a:lumOff val="35000"/>
                  </a:schemeClr>
                </a:solidFill>
              </a:rPr>
              <a:t>stories</a:t>
            </a:r>
            <a:endParaRPr lang="sl-SI" sz="1600" dirty="0" smtClean="0">
              <a:solidFill>
                <a:schemeClr val="tx1">
                  <a:lumMod val="65000"/>
                  <a:lumOff val="35000"/>
                </a:schemeClr>
              </a:solidFill>
            </a:endParaRPr>
          </a:p>
        </p:txBody>
      </p:sp>
      <p:sp>
        <p:nvSpPr>
          <p:cNvPr id="123" name="PoljeZBesedilom 122"/>
          <p:cNvSpPr txBox="1"/>
          <p:nvPr/>
        </p:nvSpPr>
        <p:spPr>
          <a:xfrm>
            <a:off x="2599740" y="184812"/>
            <a:ext cx="781548" cy="338554"/>
          </a:xfrm>
          <a:prstGeom prst="rect">
            <a:avLst/>
          </a:prstGeom>
          <a:noFill/>
        </p:spPr>
        <p:txBody>
          <a:bodyPr wrap="square" rtlCol="0">
            <a:spAutoFit/>
          </a:bodyPr>
          <a:lstStyle/>
          <a:p>
            <a:r>
              <a:rPr lang="sl-SI" sz="1600" dirty="0" err="1" smtClean="0">
                <a:solidFill>
                  <a:schemeClr val="tx1">
                    <a:lumMod val="65000"/>
                    <a:lumOff val="35000"/>
                  </a:schemeClr>
                </a:solidFill>
              </a:rPr>
              <a:t>essays</a:t>
            </a:r>
            <a:endParaRPr lang="sl-SI" sz="1600" dirty="0" smtClean="0">
              <a:solidFill>
                <a:schemeClr val="tx1">
                  <a:lumMod val="65000"/>
                  <a:lumOff val="35000"/>
                </a:schemeClr>
              </a:solidFill>
            </a:endParaRPr>
          </a:p>
        </p:txBody>
      </p:sp>
      <p:sp>
        <p:nvSpPr>
          <p:cNvPr id="6" name="Ograda številke diapozitiva 5"/>
          <p:cNvSpPr>
            <a:spLocks noGrp="1"/>
          </p:cNvSpPr>
          <p:nvPr>
            <p:ph type="sldNum" sz="quarter" idx="12"/>
          </p:nvPr>
        </p:nvSpPr>
        <p:spPr/>
        <p:txBody>
          <a:bodyPr/>
          <a:lstStyle/>
          <a:p>
            <a:fld id="{A55226DB-5A99-429B-9880-A37ACC71B7D2}" type="slidenum">
              <a:rPr lang="sl-SI" smtClean="0"/>
              <a:t>108</a:t>
            </a:fld>
            <a:endParaRPr lang="sl-SI"/>
          </a:p>
        </p:txBody>
      </p:sp>
    </p:spTree>
    <p:extLst>
      <p:ext uri="{BB962C8B-B14F-4D97-AF65-F5344CB8AC3E}">
        <p14:creationId xmlns:p14="http://schemas.microsoft.com/office/powerpoint/2010/main" val="1643228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strips(upRight)">
                                      <p:cBhvr>
                                        <p:cTn id="10" dur="500"/>
                                        <p:tgtEl>
                                          <p:spTgt spid="4">
                                            <p:txEl>
                                              <p:pRg st="0" end="0"/>
                                            </p:txEl>
                                          </p:spTgt>
                                        </p:tgtEl>
                                      </p:cBhvr>
                                    </p:animEffect>
                                  </p:childTnLst>
                                </p:cTn>
                              </p:par>
                              <p:par>
                                <p:cTn id="11" presetID="1" presetClass="emph" presetSubtype="2" fill="hold" nodeType="withEffect">
                                  <p:stCondLst>
                                    <p:cond delay="300"/>
                                  </p:stCondLst>
                                  <p:childTnLst>
                                    <p:animClr clrSpc="rgb" dir="cw">
                                      <p:cBhvr>
                                        <p:cTn id="12" dur="500" fill="hold"/>
                                        <p:tgtEl>
                                          <p:spTgt spid="3"/>
                                        </p:tgtEl>
                                        <p:attrNameLst>
                                          <p:attrName>fillcolor</p:attrName>
                                        </p:attrNameLst>
                                      </p:cBhvr>
                                      <p:to>
                                        <a:schemeClr val="tx2"/>
                                      </p:to>
                                    </p:animClr>
                                    <p:set>
                                      <p:cBhvr>
                                        <p:cTn id="13" dur="500" fill="hold"/>
                                        <p:tgtEl>
                                          <p:spTgt spid="3"/>
                                        </p:tgtEl>
                                        <p:attrNameLst>
                                          <p:attrName>fill.type</p:attrName>
                                        </p:attrNameLst>
                                      </p:cBhvr>
                                      <p:to>
                                        <p:strVal val="solid"/>
                                      </p:to>
                                    </p:set>
                                    <p:set>
                                      <p:cBhvr>
                                        <p:cTn id="14" dur="500" fill="hold"/>
                                        <p:tgtEl>
                                          <p:spTgt spid="3"/>
                                        </p:tgtEl>
                                        <p:attrNameLst>
                                          <p:attrName>fill.on</p:attrName>
                                        </p:attrNameLst>
                                      </p:cBhvr>
                                      <p:to>
                                        <p:strVal val="true"/>
                                      </p:to>
                                    </p:set>
                                  </p:childTnLst>
                                </p:cTn>
                              </p:par>
                              <p:par>
                                <p:cTn id="15" presetID="3" presetClass="emph" presetSubtype="2" fill="hold" grpId="0" nodeType="withEffect">
                                  <p:stCondLst>
                                    <p:cond delay="300"/>
                                  </p:stCondLst>
                                  <p:childTnLst>
                                    <p:animClr clrSpc="rgb" dir="cw">
                                      <p:cBhvr override="childStyle">
                                        <p:cTn id="16" dur="500" fill="hold"/>
                                        <p:tgtEl>
                                          <p:spTgt spid="3"/>
                                        </p:tgtEl>
                                        <p:attrNameLst>
                                          <p:attrName>style.color</p:attrName>
                                        </p:attrNameLst>
                                      </p:cBhvr>
                                      <p:to>
                                        <a:schemeClr val="bg1"/>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300"/>
                                        <p:tgtEl>
                                          <p:spTgt spid="7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3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fade">
                                      <p:cBhvr>
                                        <p:cTn id="27" dur="300"/>
                                        <p:tgtEl>
                                          <p:spTgt spid="8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3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3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300"/>
                                        <p:tgtEl>
                                          <p:spTgt spid="10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300"/>
                                        <p:tgtEl>
                                          <p:spTgt spid="1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3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fade">
                                      <p:cBhvr>
                                        <p:cTn id="45" dur="300"/>
                                        <p:tgtEl>
                                          <p:spTgt spid="8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300"/>
                                        <p:tgtEl>
                                          <p:spTgt spid="2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fade">
                                      <p:cBhvr>
                                        <p:cTn id="51" dur="300"/>
                                        <p:tgtEl>
                                          <p:spTgt spid="10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fade">
                                      <p:cBhvr>
                                        <p:cTn id="54" dur="300"/>
                                        <p:tgtEl>
                                          <p:spTgt spid="1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animEffect transition="in" filter="fade">
                                      <p:cBhvr>
                                        <p:cTn id="57" dur="300"/>
                                        <p:tgtEl>
                                          <p:spTgt spid="8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3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3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animEffect transition="in" filter="fade">
                                      <p:cBhvr>
                                        <p:cTn id="69" dur="300"/>
                                        <p:tgtEl>
                                          <p:spTgt spid="10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4"/>
                                        </p:tgtEl>
                                        <p:attrNameLst>
                                          <p:attrName>style.visibility</p:attrName>
                                        </p:attrNameLst>
                                      </p:cBhvr>
                                      <p:to>
                                        <p:strVal val="visible"/>
                                      </p:to>
                                    </p:set>
                                    <p:animEffect transition="in" filter="fade">
                                      <p:cBhvr>
                                        <p:cTn id="72" dur="300"/>
                                        <p:tgtEl>
                                          <p:spTgt spid="11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300"/>
                                        <p:tgtEl>
                                          <p:spTgt spid="8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8"/>
                                        </p:tgtEl>
                                        <p:attrNameLst>
                                          <p:attrName>style.visibility</p:attrName>
                                        </p:attrNameLst>
                                      </p:cBhvr>
                                      <p:to>
                                        <p:strVal val="visible"/>
                                      </p:to>
                                    </p:set>
                                    <p:animEffect transition="in" filter="fade">
                                      <p:cBhvr>
                                        <p:cTn id="78" dur="300"/>
                                        <p:tgtEl>
                                          <p:spTgt spid="10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300"/>
                                        <p:tgtEl>
                                          <p:spTgt spid="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9"/>
                                        </p:tgtEl>
                                        <p:attrNameLst>
                                          <p:attrName>style.visibility</p:attrName>
                                        </p:attrNameLst>
                                      </p:cBhvr>
                                      <p:to>
                                        <p:strVal val="visible"/>
                                      </p:to>
                                    </p:set>
                                    <p:animEffect transition="in" filter="fade">
                                      <p:cBhvr>
                                        <p:cTn id="84" dur="300"/>
                                        <p:tgtEl>
                                          <p:spTgt spid="10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7"/>
                                        </p:tgtEl>
                                        <p:attrNameLst>
                                          <p:attrName>style.visibility</p:attrName>
                                        </p:attrNameLst>
                                      </p:cBhvr>
                                      <p:to>
                                        <p:strVal val="visible"/>
                                      </p:to>
                                    </p:set>
                                    <p:animEffect transition="in" filter="fade">
                                      <p:cBhvr>
                                        <p:cTn id="87" dur="300"/>
                                        <p:tgtEl>
                                          <p:spTgt spid="10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0"/>
                                        </p:tgtEl>
                                        <p:attrNameLst>
                                          <p:attrName>style.visibility</p:attrName>
                                        </p:attrNameLst>
                                      </p:cBhvr>
                                      <p:to>
                                        <p:strVal val="visible"/>
                                      </p:to>
                                    </p:set>
                                    <p:animEffect transition="in" filter="fade">
                                      <p:cBhvr>
                                        <p:cTn id="90" dur="300"/>
                                        <p:tgtEl>
                                          <p:spTgt spid="11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3"/>
                                        </p:tgtEl>
                                        <p:attrNameLst>
                                          <p:attrName>style.visibility</p:attrName>
                                        </p:attrNameLst>
                                      </p:cBhvr>
                                      <p:to>
                                        <p:strVal val="visible"/>
                                      </p:to>
                                    </p:set>
                                    <p:animEffect transition="in" filter="fade">
                                      <p:cBhvr>
                                        <p:cTn id="93" dur="300"/>
                                        <p:tgtEl>
                                          <p:spTgt spid="113"/>
                                        </p:tgtEl>
                                      </p:cBhvr>
                                    </p:animEffect>
                                  </p:childTnLst>
                                </p:cTn>
                              </p:par>
                              <p:par>
                                <p:cTn id="94" presetID="18" presetClass="entr" presetSubtype="12" fill="hold"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strips(downLeft)">
                                      <p:cBhvr>
                                        <p:cTn id="96" dur="3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fade">
                                      <p:cBhvr>
                                        <p:cTn id="99" dur="300"/>
                                        <p:tgtEl>
                                          <p:spTgt spid="5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300"/>
                                        <p:tgtEl>
                                          <p:spTgt spid="14"/>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300"/>
                                        <p:tgtEl>
                                          <p:spTgt spid="1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6"/>
                                        </p:tgtEl>
                                        <p:attrNameLst>
                                          <p:attrName>style.visibility</p:attrName>
                                        </p:attrNameLst>
                                      </p:cBhvr>
                                      <p:to>
                                        <p:strVal val="visible"/>
                                      </p:to>
                                    </p:set>
                                    <p:animEffect transition="in" filter="fade">
                                      <p:cBhvr>
                                        <p:cTn id="108" dur="300"/>
                                        <p:tgtEl>
                                          <p:spTgt spid="11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17"/>
                                        </p:tgtEl>
                                        <p:attrNameLst>
                                          <p:attrName>style.visibility</p:attrName>
                                        </p:attrNameLst>
                                      </p:cBhvr>
                                      <p:to>
                                        <p:strVal val="visible"/>
                                      </p:to>
                                    </p:set>
                                    <p:animEffect transition="in" filter="fade">
                                      <p:cBhvr>
                                        <p:cTn id="111" dur="300"/>
                                        <p:tgtEl>
                                          <p:spTgt spid="11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3"/>
                                        </p:tgtEl>
                                        <p:attrNameLst>
                                          <p:attrName>style.visibility</p:attrName>
                                        </p:attrNameLst>
                                      </p:cBhvr>
                                      <p:to>
                                        <p:strVal val="visible"/>
                                      </p:to>
                                    </p:set>
                                    <p:animEffect transition="in" filter="fade">
                                      <p:cBhvr>
                                        <p:cTn id="114" dur="300"/>
                                        <p:tgtEl>
                                          <p:spTgt spid="1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300"/>
                                        <p:tgtEl>
                                          <p:spTgt spid="16"/>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5"/>
                                        </p:tgtEl>
                                        <p:attrNameLst>
                                          <p:attrName>style.visibility</p:attrName>
                                        </p:attrNameLst>
                                      </p:cBhvr>
                                      <p:to>
                                        <p:strVal val="visible"/>
                                      </p:to>
                                    </p:set>
                                    <p:animEffect transition="in" filter="fade">
                                      <p:cBhvr>
                                        <p:cTn id="120" dur="300"/>
                                        <p:tgtEl>
                                          <p:spTgt spid="1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15"/>
                                        </p:tgtEl>
                                        <p:attrNameLst>
                                          <p:attrName>style.visibility</p:attrName>
                                        </p:attrNameLst>
                                      </p:cBhvr>
                                      <p:to>
                                        <p:strVal val="visible"/>
                                      </p:to>
                                    </p:set>
                                    <p:animEffect transition="in" filter="fade">
                                      <p:cBhvr>
                                        <p:cTn id="123" dur="300"/>
                                        <p:tgtEl>
                                          <p:spTgt spid="115"/>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18"/>
                                        </p:tgtEl>
                                        <p:attrNameLst>
                                          <p:attrName>style.visibility</p:attrName>
                                        </p:attrNameLst>
                                      </p:cBhvr>
                                      <p:to>
                                        <p:strVal val="visible"/>
                                      </p:to>
                                    </p:set>
                                    <p:animEffect transition="in" filter="fade">
                                      <p:cBhvr>
                                        <p:cTn id="126" dur="300"/>
                                        <p:tgtEl>
                                          <p:spTgt spid="118"/>
                                        </p:tgtEl>
                                      </p:cBhvr>
                                    </p:animEffect>
                                  </p:childTnLst>
                                </p:cTn>
                              </p:par>
                              <p:par>
                                <p:cTn id="127" presetID="18" presetClass="entr" presetSubtype="12" fill="hold" nodeType="withEffect">
                                  <p:stCondLst>
                                    <p:cond delay="0"/>
                                  </p:stCondLst>
                                  <p:childTnLst>
                                    <p:set>
                                      <p:cBhvr>
                                        <p:cTn id="128" dur="1" fill="hold">
                                          <p:stCondLst>
                                            <p:cond delay="0"/>
                                          </p:stCondLst>
                                        </p:cTn>
                                        <p:tgtEl>
                                          <p:spTgt spid="55"/>
                                        </p:tgtEl>
                                        <p:attrNameLst>
                                          <p:attrName>style.visibility</p:attrName>
                                        </p:attrNameLst>
                                      </p:cBhvr>
                                      <p:to>
                                        <p:strVal val="visible"/>
                                      </p:to>
                                    </p:set>
                                    <p:animEffect transition="in" filter="strips(downLeft)">
                                      <p:cBhvr>
                                        <p:cTn id="129" dur="300"/>
                                        <p:tgtEl>
                                          <p:spTgt spid="5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300"/>
                                        <p:tgtEl>
                                          <p:spTgt spid="61"/>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300"/>
                                        <p:tgtEl>
                                          <p:spTgt spid="29"/>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20"/>
                                        </p:tgtEl>
                                        <p:attrNameLst>
                                          <p:attrName>style.visibility</p:attrName>
                                        </p:attrNameLst>
                                      </p:cBhvr>
                                      <p:to>
                                        <p:strVal val="visible"/>
                                      </p:to>
                                    </p:set>
                                    <p:animEffect transition="in" filter="fade">
                                      <p:cBhvr>
                                        <p:cTn id="138" dur="300"/>
                                        <p:tgtEl>
                                          <p:spTgt spid="120"/>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23"/>
                                        </p:tgtEl>
                                        <p:attrNameLst>
                                          <p:attrName>style.visibility</p:attrName>
                                        </p:attrNameLst>
                                      </p:cBhvr>
                                      <p:to>
                                        <p:strVal val="visible"/>
                                      </p:to>
                                    </p:set>
                                    <p:animEffect transition="in" filter="fade">
                                      <p:cBhvr>
                                        <p:cTn id="141" dur="300"/>
                                        <p:tgtEl>
                                          <p:spTgt spid="123"/>
                                        </p:tgtEl>
                                      </p:cBhvr>
                                    </p:animEffect>
                                  </p:childTnLst>
                                </p:cTn>
                              </p:par>
                              <p:par>
                                <p:cTn id="142" presetID="18" presetClass="entr" presetSubtype="12"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Effect transition="in" filter="strips(downLeft)">
                                      <p:cBhvr>
                                        <p:cTn id="144" dur="300"/>
                                        <p:tgtEl>
                                          <p:spTgt spid="50"/>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60"/>
                                        </p:tgtEl>
                                        <p:attrNameLst>
                                          <p:attrName>style.visibility</p:attrName>
                                        </p:attrNameLst>
                                      </p:cBhvr>
                                      <p:to>
                                        <p:strVal val="visible"/>
                                      </p:to>
                                    </p:set>
                                    <p:animEffect transition="in" filter="fade">
                                      <p:cBhvr>
                                        <p:cTn id="147" dur="300"/>
                                        <p:tgtEl>
                                          <p:spTgt spid="60"/>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44"/>
                                        </p:tgtEl>
                                        <p:attrNameLst>
                                          <p:attrName>style.visibility</p:attrName>
                                        </p:attrNameLst>
                                      </p:cBhvr>
                                      <p:to>
                                        <p:strVal val="visible"/>
                                      </p:to>
                                    </p:set>
                                    <p:animEffect transition="in" filter="fade">
                                      <p:cBhvr>
                                        <p:cTn id="150" dur="300"/>
                                        <p:tgtEl>
                                          <p:spTgt spid="44"/>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47"/>
                                        </p:tgtEl>
                                        <p:attrNameLst>
                                          <p:attrName>style.visibility</p:attrName>
                                        </p:attrNameLst>
                                      </p:cBhvr>
                                      <p:to>
                                        <p:strVal val="visible"/>
                                      </p:to>
                                    </p:set>
                                    <p:animEffect transition="in" filter="fade">
                                      <p:cBhvr>
                                        <p:cTn id="153" dur="300"/>
                                        <p:tgtEl>
                                          <p:spTgt spid="47"/>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48"/>
                                        </p:tgtEl>
                                        <p:attrNameLst>
                                          <p:attrName>style.visibility</p:attrName>
                                        </p:attrNameLst>
                                      </p:cBhvr>
                                      <p:to>
                                        <p:strVal val="visible"/>
                                      </p:to>
                                    </p:set>
                                    <p:animEffect transition="in" filter="fade">
                                      <p:cBhvr>
                                        <p:cTn id="156" dur="300"/>
                                        <p:tgtEl>
                                          <p:spTgt spid="48"/>
                                        </p:tgtEl>
                                      </p:cBhvr>
                                    </p:animEffect>
                                  </p:childTnLst>
                                </p:cTn>
                              </p:par>
                            </p:childTnLst>
                          </p:cTn>
                        </p:par>
                      </p:childTnLst>
                    </p:cTn>
                  </p:par>
                  <p:par>
                    <p:cTn id="157" fill="hold">
                      <p:stCondLst>
                        <p:cond delay="indefinite"/>
                      </p:stCondLst>
                      <p:childTnLst>
                        <p:par>
                          <p:cTn id="158" fill="hold">
                            <p:stCondLst>
                              <p:cond delay="0"/>
                            </p:stCondLst>
                            <p:childTnLst>
                              <p:par>
                                <p:cTn id="159" presetID="18" presetClass="entr" presetSubtype="12" fill="hold" nodeType="clickEffect">
                                  <p:stCondLst>
                                    <p:cond delay="0"/>
                                  </p:stCondLst>
                                  <p:childTnLst>
                                    <p:set>
                                      <p:cBhvr>
                                        <p:cTn id="160" dur="1" fill="hold">
                                          <p:stCondLst>
                                            <p:cond delay="0"/>
                                          </p:stCondLst>
                                        </p:cTn>
                                        <p:tgtEl>
                                          <p:spTgt spid="62"/>
                                        </p:tgtEl>
                                        <p:attrNameLst>
                                          <p:attrName>style.visibility</p:attrName>
                                        </p:attrNameLst>
                                      </p:cBhvr>
                                      <p:to>
                                        <p:strVal val="visible"/>
                                      </p:to>
                                    </p:set>
                                    <p:animEffect transition="in" filter="strips(downLeft)">
                                      <p:cBhvr>
                                        <p:cTn id="161" dur="500"/>
                                        <p:tgtEl>
                                          <p:spTgt spid="62"/>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78"/>
                                        </p:tgtEl>
                                        <p:attrNameLst>
                                          <p:attrName>style.visibility</p:attrName>
                                        </p:attrNameLst>
                                      </p:cBhvr>
                                      <p:to>
                                        <p:strVal val="visible"/>
                                      </p:to>
                                    </p:set>
                                    <p:animEffect transition="in" filter="fade">
                                      <p:cBhvr>
                                        <p:cTn id="164" dur="500"/>
                                        <p:tgtEl>
                                          <p:spTgt spid="78"/>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34"/>
                                        </p:tgtEl>
                                        <p:attrNameLst>
                                          <p:attrName>style.visibility</p:attrName>
                                        </p:attrNameLst>
                                      </p:cBhvr>
                                      <p:to>
                                        <p:strVal val="visible"/>
                                      </p:to>
                                    </p:set>
                                    <p:animEffect transition="in" filter="fade">
                                      <p:cBhvr>
                                        <p:cTn id="167" dur="300"/>
                                        <p:tgtEl>
                                          <p:spTgt spid="34"/>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32"/>
                                        </p:tgtEl>
                                        <p:attrNameLst>
                                          <p:attrName>style.visibility</p:attrName>
                                        </p:attrNameLst>
                                      </p:cBhvr>
                                      <p:to>
                                        <p:strVal val="visible"/>
                                      </p:to>
                                    </p:set>
                                    <p:animEffect transition="in" filter="fade">
                                      <p:cBhvr>
                                        <p:cTn id="170" dur="300"/>
                                        <p:tgtEl>
                                          <p:spTgt spid="32"/>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fade">
                                      <p:cBhvr>
                                        <p:cTn id="173" dur="300"/>
                                        <p:tgtEl>
                                          <p:spTgt spid="3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37"/>
                                        </p:tgtEl>
                                        <p:attrNameLst>
                                          <p:attrName>style.visibility</p:attrName>
                                        </p:attrNameLst>
                                      </p:cBhvr>
                                      <p:to>
                                        <p:strVal val="visible"/>
                                      </p:to>
                                    </p:set>
                                    <p:animEffect transition="in" filter="fade">
                                      <p:cBhvr>
                                        <p:cTn id="176" dur="300"/>
                                        <p:tgtEl>
                                          <p:spTgt spid="37"/>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35"/>
                                        </p:tgtEl>
                                        <p:attrNameLst>
                                          <p:attrName>style.visibility</p:attrName>
                                        </p:attrNameLst>
                                      </p:cBhvr>
                                      <p:to>
                                        <p:strVal val="visible"/>
                                      </p:to>
                                    </p:set>
                                    <p:animEffect transition="in" filter="fade">
                                      <p:cBhvr>
                                        <p:cTn id="179" dur="300"/>
                                        <p:tgtEl>
                                          <p:spTgt spid="35"/>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36"/>
                                        </p:tgtEl>
                                        <p:attrNameLst>
                                          <p:attrName>style.visibility</p:attrName>
                                        </p:attrNameLst>
                                      </p:cBhvr>
                                      <p:to>
                                        <p:strVal val="visible"/>
                                      </p:to>
                                    </p:set>
                                    <p:animEffect transition="in" filter="fade">
                                      <p:cBhvr>
                                        <p:cTn id="182" dur="300"/>
                                        <p:tgtEl>
                                          <p:spTgt spid="36"/>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84"/>
                                        </p:tgtEl>
                                        <p:attrNameLst>
                                          <p:attrName>style.visibility</p:attrName>
                                        </p:attrNameLst>
                                      </p:cBhvr>
                                      <p:to>
                                        <p:strVal val="visible"/>
                                      </p:to>
                                    </p:set>
                                    <p:animEffect transition="in" filter="fade">
                                      <p:cBhvr>
                                        <p:cTn id="185" dur="300"/>
                                        <p:tgtEl>
                                          <p:spTgt spid="84"/>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89"/>
                                        </p:tgtEl>
                                        <p:attrNameLst>
                                          <p:attrName>style.visibility</p:attrName>
                                        </p:attrNameLst>
                                      </p:cBhvr>
                                      <p:to>
                                        <p:strVal val="visible"/>
                                      </p:to>
                                    </p:set>
                                    <p:animEffect transition="in" filter="fade">
                                      <p:cBhvr>
                                        <p:cTn id="188" dur="300"/>
                                        <p:tgtEl>
                                          <p:spTgt spid="89"/>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300"/>
                                        <p:tgtEl>
                                          <p:spTgt spid="28"/>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23"/>
                                        </p:tgtEl>
                                        <p:attrNameLst>
                                          <p:attrName>style.visibility</p:attrName>
                                        </p:attrNameLst>
                                      </p:cBhvr>
                                      <p:to>
                                        <p:strVal val="visible"/>
                                      </p:to>
                                    </p:set>
                                    <p:animEffect transition="in" filter="fade">
                                      <p:cBhvr>
                                        <p:cTn id="194" dur="300"/>
                                        <p:tgtEl>
                                          <p:spTgt spid="23"/>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31"/>
                                        </p:tgtEl>
                                        <p:attrNameLst>
                                          <p:attrName>style.visibility</p:attrName>
                                        </p:attrNameLst>
                                      </p:cBhvr>
                                      <p:to>
                                        <p:strVal val="visible"/>
                                      </p:to>
                                    </p:set>
                                    <p:animEffect transition="in" filter="fade">
                                      <p:cBhvr>
                                        <p:cTn id="197" dur="300"/>
                                        <p:tgtEl>
                                          <p:spTgt spid="31"/>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30"/>
                                        </p:tgtEl>
                                        <p:attrNameLst>
                                          <p:attrName>style.visibility</p:attrName>
                                        </p:attrNameLst>
                                      </p:cBhvr>
                                      <p:to>
                                        <p:strVal val="visible"/>
                                      </p:to>
                                    </p:set>
                                    <p:animEffect transition="in" filter="fade">
                                      <p:cBhvr>
                                        <p:cTn id="200" dur="300"/>
                                        <p:tgtEl>
                                          <p:spTgt spid="30"/>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25"/>
                                        </p:tgtEl>
                                        <p:attrNameLst>
                                          <p:attrName>style.visibility</p:attrName>
                                        </p:attrNameLst>
                                      </p:cBhvr>
                                      <p:to>
                                        <p:strVal val="visible"/>
                                      </p:to>
                                    </p:set>
                                    <p:animEffect transition="in" filter="fade">
                                      <p:cBhvr>
                                        <p:cTn id="203" dur="300"/>
                                        <p:tgtEl>
                                          <p:spTgt spid="25"/>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6"/>
                                        </p:tgtEl>
                                        <p:attrNameLst>
                                          <p:attrName>style.visibility</p:attrName>
                                        </p:attrNameLst>
                                      </p:cBhvr>
                                      <p:to>
                                        <p:strVal val="visible"/>
                                      </p:to>
                                    </p:set>
                                    <p:animEffect transition="in" filter="fade">
                                      <p:cBhvr>
                                        <p:cTn id="206" dur="300"/>
                                        <p:tgtEl>
                                          <p:spTgt spid="26"/>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4"/>
                                        </p:tgtEl>
                                        <p:attrNameLst>
                                          <p:attrName>style.visibility</p:attrName>
                                        </p:attrNameLst>
                                      </p:cBhvr>
                                      <p:to>
                                        <p:strVal val="visible"/>
                                      </p:to>
                                    </p:set>
                                    <p:animEffect transition="in" filter="fade">
                                      <p:cBhvr>
                                        <p:cTn id="209" dur="300"/>
                                        <p:tgtEl>
                                          <p:spTgt spid="24"/>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86"/>
                                        </p:tgtEl>
                                        <p:attrNameLst>
                                          <p:attrName>style.visibility</p:attrName>
                                        </p:attrNameLst>
                                      </p:cBhvr>
                                      <p:to>
                                        <p:strVal val="visible"/>
                                      </p:to>
                                    </p:set>
                                    <p:animEffect transition="in" filter="fade">
                                      <p:cBhvr>
                                        <p:cTn id="212" dur="300"/>
                                        <p:tgtEl>
                                          <p:spTgt spid="86"/>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00"/>
                                        </p:tgtEl>
                                        <p:attrNameLst>
                                          <p:attrName>style.visibility</p:attrName>
                                        </p:attrNameLst>
                                      </p:cBhvr>
                                      <p:to>
                                        <p:strVal val="visible"/>
                                      </p:to>
                                    </p:set>
                                    <p:animEffect transition="in" filter="fade">
                                      <p:cBhvr>
                                        <p:cTn id="215" dur="300"/>
                                        <p:tgtEl>
                                          <p:spTgt spid="100"/>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39"/>
                                        </p:tgtEl>
                                        <p:attrNameLst>
                                          <p:attrName>style.visibility</p:attrName>
                                        </p:attrNameLst>
                                      </p:cBhvr>
                                      <p:to>
                                        <p:strVal val="visible"/>
                                      </p:to>
                                    </p:set>
                                    <p:animEffect transition="in" filter="fade">
                                      <p:cBhvr>
                                        <p:cTn id="218" dur="300"/>
                                        <p:tgtEl>
                                          <p:spTgt spid="39"/>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42"/>
                                        </p:tgtEl>
                                        <p:attrNameLst>
                                          <p:attrName>style.visibility</p:attrName>
                                        </p:attrNameLst>
                                      </p:cBhvr>
                                      <p:to>
                                        <p:strVal val="visible"/>
                                      </p:to>
                                    </p:set>
                                    <p:animEffect transition="in" filter="fade">
                                      <p:cBhvr>
                                        <p:cTn id="221" dur="300"/>
                                        <p:tgtEl>
                                          <p:spTgt spid="42"/>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41"/>
                                        </p:tgtEl>
                                        <p:attrNameLst>
                                          <p:attrName>style.visibility</p:attrName>
                                        </p:attrNameLst>
                                      </p:cBhvr>
                                      <p:to>
                                        <p:strVal val="visible"/>
                                      </p:to>
                                    </p:set>
                                    <p:animEffect transition="in" filter="fade">
                                      <p:cBhvr>
                                        <p:cTn id="224" dur="300"/>
                                        <p:tgtEl>
                                          <p:spTgt spid="41"/>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38"/>
                                        </p:tgtEl>
                                        <p:attrNameLst>
                                          <p:attrName>style.visibility</p:attrName>
                                        </p:attrNameLst>
                                      </p:cBhvr>
                                      <p:to>
                                        <p:strVal val="visible"/>
                                      </p:to>
                                    </p:set>
                                    <p:animEffect transition="in" filter="fade">
                                      <p:cBhvr>
                                        <p:cTn id="227" dur="300"/>
                                        <p:tgtEl>
                                          <p:spTgt spid="38"/>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43"/>
                                        </p:tgtEl>
                                        <p:attrNameLst>
                                          <p:attrName>style.visibility</p:attrName>
                                        </p:attrNameLst>
                                      </p:cBhvr>
                                      <p:to>
                                        <p:strVal val="visible"/>
                                      </p:to>
                                    </p:set>
                                    <p:animEffect transition="in" filter="fade">
                                      <p:cBhvr>
                                        <p:cTn id="230" dur="300"/>
                                        <p:tgtEl>
                                          <p:spTgt spid="4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45"/>
                                        </p:tgtEl>
                                        <p:attrNameLst>
                                          <p:attrName>style.visibility</p:attrName>
                                        </p:attrNameLst>
                                      </p:cBhvr>
                                      <p:to>
                                        <p:strVal val="visible"/>
                                      </p:to>
                                    </p:set>
                                    <p:animEffect transition="in" filter="fade">
                                      <p:cBhvr>
                                        <p:cTn id="233" dur="300"/>
                                        <p:tgtEl>
                                          <p:spTgt spid="45"/>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85"/>
                                        </p:tgtEl>
                                        <p:attrNameLst>
                                          <p:attrName>style.visibility</p:attrName>
                                        </p:attrNameLst>
                                      </p:cBhvr>
                                      <p:to>
                                        <p:strVal val="visible"/>
                                      </p:to>
                                    </p:set>
                                    <p:animEffect transition="in" filter="fade">
                                      <p:cBhvr>
                                        <p:cTn id="236" dur="300"/>
                                        <p:tgtEl>
                                          <p:spTgt spid="85"/>
                                        </p:tgtEl>
                                      </p:cBhvr>
                                    </p:animEffect>
                                  </p:childTnLst>
                                </p:cTn>
                              </p:par>
                              <p:par>
                                <p:cTn id="237" presetID="10" presetClass="entr" presetSubtype="0" fill="hold" grpId="0" nodeType="withEffect">
                                  <p:stCondLst>
                                    <p:cond delay="0"/>
                                  </p:stCondLst>
                                  <p:childTnLst>
                                    <p:set>
                                      <p:cBhvr>
                                        <p:cTn id="238" dur="1" fill="hold">
                                          <p:stCondLst>
                                            <p:cond delay="0"/>
                                          </p:stCondLst>
                                        </p:cTn>
                                        <p:tgtEl>
                                          <p:spTgt spid="99"/>
                                        </p:tgtEl>
                                        <p:attrNameLst>
                                          <p:attrName>style.visibility</p:attrName>
                                        </p:attrNameLst>
                                      </p:cBhvr>
                                      <p:to>
                                        <p:strVal val="visible"/>
                                      </p:to>
                                    </p:set>
                                    <p:animEffect transition="in" filter="fade">
                                      <p:cBhvr>
                                        <p:cTn id="239" dur="300"/>
                                        <p:tgtEl>
                                          <p:spTgt spid="99"/>
                                        </p:tgtEl>
                                      </p:cBhvr>
                                    </p:animEffect>
                                  </p:childTnLst>
                                </p:cTn>
                              </p:par>
                              <p:par>
                                <p:cTn id="240" presetID="10" presetClass="entr" presetSubtype="0" fill="hold" grpId="0" nodeType="withEffect">
                                  <p:stCondLst>
                                    <p:cond delay="0"/>
                                  </p:stCondLst>
                                  <p:childTnLst>
                                    <p:set>
                                      <p:cBhvr>
                                        <p:cTn id="241" dur="1" fill="hold">
                                          <p:stCondLst>
                                            <p:cond delay="0"/>
                                          </p:stCondLst>
                                        </p:cTn>
                                        <p:tgtEl>
                                          <p:spTgt spid="97"/>
                                        </p:tgtEl>
                                        <p:attrNameLst>
                                          <p:attrName>style.visibility</p:attrName>
                                        </p:attrNameLst>
                                      </p:cBhvr>
                                      <p:to>
                                        <p:strVal val="visible"/>
                                      </p:to>
                                    </p:set>
                                    <p:animEffect transition="in" filter="fade">
                                      <p:cBhvr>
                                        <p:cTn id="242" dur="300"/>
                                        <p:tgtEl>
                                          <p:spTgt spid="97"/>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98"/>
                                        </p:tgtEl>
                                        <p:attrNameLst>
                                          <p:attrName>style.visibility</p:attrName>
                                        </p:attrNameLst>
                                      </p:cBhvr>
                                      <p:to>
                                        <p:strVal val="visible"/>
                                      </p:to>
                                    </p:set>
                                    <p:animEffect transition="in" filter="fade">
                                      <p:cBhvr>
                                        <p:cTn id="245" dur="300"/>
                                        <p:tgtEl>
                                          <p:spTgt spid="98"/>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91"/>
                                        </p:tgtEl>
                                        <p:attrNameLst>
                                          <p:attrName>style.visibility</p:attrName>
                                        </p:attrNameLst>
                                      </p:cBhvr>
                                      <p:to>
                                        <p:strVal val="visible"/>
                                      </p:to>
                                    </p:set>
                                    <p:animEffect transition="in" filter="fade">
                                      <p:cBhvr>
                                        <p:cTn id="248" dur="300"/>
                                        <p:tgtEl>
                                          <p:spTgt spid="91"/>
                                        </p:tgtEl>
                                      </p:cBhvr>
                                    </p:animEffect>
                                  </p:childTnLst>
                                </p:cTn>
                              </p:par>
                              <p:par>
                                <p:cTn id="249" presetID="10" presetClass="entr" presetSubtype="0" fill="hold" grpId="0" nodeType="withEffect">
                                  <p:stCondLst>
                                    <p:cond delay="0"/>
                                  </p:stCondLst>
                                  <p:childTnLst>
                                    <p:set>
                                      <p:cBhvr>
                                        <p:cTn id="250" dur="1" fill="hold">
                                          <p:stCondLst>
                                            <p:cond delay="0"/>
                                          </p:stCondLst>
                                        </p:cTn>
                                        <p:tgtEl>
                                          <p:spTgt spid="90"/>
                                        </p:tgtEl>
                                        <p:attrNameLst>
                                          <p:attrName>style.visibility</p:attrName>
                                        </p:attrNameLst>
                                      </p:cBhvr>
                                      <p:to>
                                        <p:strVal val="visible"/>
                                      </p:to>
                                    </p:set>
                                    <p:animEffect transition="in" filter="fade">
                                      <p:cBhvr>
                                        <p:cTn id="251" dur="3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16" grpId="0" animBg="1"/>
      <p:bldP spid="115" grpId="0" animBg="1"/>
      <p:bldP spid="110" grpId="0" animBg="1"/>
      <p:bldP spid="103" grpId="0" animBg="1"/>
      <p:bldP spid="102" grpId="0" animBg="1"/>
      <p:bldP spid="101" grpId="0" animBg="1"/>
      <p:bldP spid="84" grpId="0" animBg="1"/>
      <p:bldP spid="86" grpId="0" animBg="1"/>
      <p:bldP spid="85" grpId="0" animBg="1"/>
      <p:bldP spid="3" grpId="0" animBg="1"/>
      <p:bldP spid="4" grpId="0" build="allAtOnce"/>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3" grpId="0" animBg="1"/>
      <p:bldP spid="44" grpId="0" animBg="1"/>
      <p:bldP spid="45" grpId="0" animBg="1"/>
      <p:bldP spid="47" grpId="0" animBg="1"/>
      <p:bldP spid="48" grpId="0" animBg="1"/>
      <p:bldP spid="59" grpId="0"/>
      <p:bldP spid="60" grpId="0"/>
      <p:bldP spid="61" grpId="0"/>
      <p:bldP spid="65" grpId="0" animBg="1"/>
      <p:bldP spid="76" grpId="0"/>
      <p:bldP spid="78" grpId="0"/>
      <p:bldP spid="80" grpId="0" animBg="1"/>
      <p:bldP spid="81" grpId="0" animBg="1"/>
      <p:bldP spid="82" grpId="0" animBg="1"/>
      <p:bldP spid="83" grpId="0" animBg="1"/>
      <p:bldP spid="89" grpId="0"/>
      <p:bldP spid="90" grpId="0"/>
      <p:bldP spid="91" grpId="0" animBg="1"/>
      <p:bldP spid="97" grpId="0" animBg="1"/>
      <p:bldP spid="98" grpId="0" animBg="1"/>
      <p:bldP spid="99" grpId="0"/>
      <p:bldP spid="100" grpId="0"/>
      <p:bldP spid="107" grpId="0" animBg="1"/>
      <p:bldP spid="108" grpId="0" animBg="1"/>
      <p:bldP spid="109" grpId="0" animBg="1"/>
      <p:bldP spid="111" grpId="0"/>
      <p:bldP spid="112" grpId="0"/>
      <p:bldP spid="113" grpId="0"/>
      <p:bldP spid="114" grpId="0"/>
      <p:bldP spid="117" grpId="0"/>
      <p:bldP spid="118" grpId="0"/>
      <p:bldP spid="12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75656" y="1844824"/>
            <a:ext cx="6180216" cy="4525963"/>
          </a:xfrm>
        </p:spPr>
      </p:pic>
      <p:sp>
        <p:nvSpPr>
          <p:cNvPr id="3" name="Ograda številke diapozitiva 2"/>
          <p:cNvSpPr>
            <a:spLocks noGrp="1"/>
          </p:cNvSpPr>
          <p:nvPr>
            <p:ph type="sldNum" sz="quarter" idx="12"/>
          </p:nvPr>
        </p:nvSpPr>
        <p:spPr/>
        <p:txBody>
          <a:bodyPr/>
          <a:lstStyle/>
          <a:p>
            <a:fld id="{61DD6A08-FE20-4C90-8FFF-F9319FCE79F2}" type="slidenum">
              <a:rPr lang="sl-SI" smtClean="0"/>
              <a:t>109</a:t>
            </a:fld>
            <a:endParaRPr lang="sl-SI"/>
          </a:p>
        </p:txBody>
      </p:sp>
      <p:sp>
        <p:nvSpPr>
          <p:cNvPr id="4" name="Naslov 3"/>
          <p:cNvSpPr>
            <a:spLocks noGrp="1"/>
          </p:cNvSpPr>
          <p:nvPr>
            <p:ph type="title"/>
          </p:nvPr>
        </p:nvSpPr>
        <p:spPr/>
        <p:txBody>
          <a:bodyPr/>
          <a:lstStyle/>
          <a:p>
            <a:r>
              <a:rPr lang="sl-SI" dirty="0" err="1" smtClean="0"/>
              <a:t>Data</a:t>
            </a:r>
            <a:r>
              <a:rPr lang="sl-SI" dirty="0" smtClean="0"/>
              <a:t> </a:t>
            </a:r>
            <a:r>
              <a:rPr lang="sl-SI" dirty="0" err="1" smtClean="0"/>
              <a:t>complexity</a:t>
            </a:r>
            <a:endParaRPr lang="en-GB" dirty="0"/>
          </a:p>
        </p:txBody>
      </p:sp>
    </p:spTree>
    <p:extLst>
      <p:ext uri="{BB962C8B-B14F-4D97-AF65-F5344CB8AC3E}">
        <p14:creationId xmlns:p14="http://schemas.microsoft.com/office/powerpoint/2010/main" val="2658046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789AC9B-3315-47FF-A04C-C953ACBC3C61}" type="slidenum">
              <a:rPr lang="sl-SI" smtClean="0"/>
              <a:pPr/>
              <a:t>11</a:t>
            </a:fld>
            <a:endParaRPr lang="sl-SI"/>
          </a:p>
        </p:txBody>
      </p:sp>
      <p:pic>
        <p:nvPicPr>
          <p:cNvPr id="102403" name="Picture 3">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79613" y="1916113"/>
            <a:ext cx="5688012" cy="40370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2404" name="Text Box 4"/>
          <p:cNvSpPr txBox="1">
            <a:spLocks noChangeArrowheads="1"/>
          </p:cNvSpPr>
          <p:nvPr/>
        </p:nvSpPr>
        <p:spPr bwMode="auto">
          <a:xfrm>
            <a:off x="6929742" y="1561123"/>
            <a:ext cx="7024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1600" dirty="0" smtClean="0">
                <a:latin typeface="+mj-lt"/>
              </a:rPr>
              <a:t>video</a:t>
            </a:r>
            <a:endParaRPr lang="sl-SI" sz="1600" dirty="0">
              <a:latin typeface="+mj-lt"/>
            </a:endParaRPr>
          </a:p>
        </p:txBody>
      </p:sp>
    </p:spTree>
    <p:extLst>
      <p:ext uri="{BB962C8B-B14F-4D97-AF65-F5344CB8AC3E}">
        <p14:creationId xmlns:p14="http://schemas.microsoft.com/office/powerpoint/2010/main" val="1155060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endParaRPr lang="sl-SI" dirty="0" smtClean="0"/>
          </a:p>
          <a:p>
            <a:endParaRPr lang="sl-SI" dirty="0" smtClean="0"/>
          </a:p>
          <a:p>
            <a:r>
              <a:rPr lang="sl-SI" dirty="0" smtClean="0"/>
              <a:t>4 </a:t>
            </a:r>
            <a:r>
              <a:rPr lang="sl-SI" dirty="0" err="1" smtClean="0"/>
              <a:t>hierarchical</a:t>
            </a:r>
            <a:r>
              <a:rPr lang="sl-SI" dirty="0" smtClean="0"/>
              <a:t> </a:t>
            </a:r>
            <a:r>
              <a:rPr lang="sl-SI" dirty="0" err="1" smtClean="0"/>
              <a:t>layouts</a:t>
            </a:r>
            <a:endParaRPr lang="en-GB" dirty="0"/>
          </a:p>
        </p:txBody>
      </p:sp>
      <p:sp>
        <p:nvSpPr>
          <p:cNvPr id="3" name="Naslov 2"/>
          <p:cNvSpPr>
            <a:spLocks noGrp="1"/>
          </p:cNvSpPr>
          <p:nvPr>
            <p:ph type="title"/>
          </p:nvPr>
        </p:nvSpPr>
        <p:spPr/>
        <p:txBody>
          <a:bodyPr/>
          <a:lstStyle/>
          <a:p>
            <a:r>
              <a:rPr lang="sl-SI" dirty="0" err="1" smtClean="0"/>
              <a:t>Interface</a:t>
            </a:r>
            <a:r>
              <a:rPr lang="sl-SI" dirty="0" smtClean="0"/>
              <a:t> </a:t>
            </a:r>
            <a:r>
              <a:rPr lang="sl-SI" dirty="0" err="1"/>
              <a:t>design</a:t>
            </a:r>
            <a:endParaRPr lang="en-GB" dirty="0"/>
          </a:p>
        </p:txBody>
      </p:sp>
      <p:pic>
        <p:nvPicPr>
          <p:cNvPr id="5" name="Slika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1912" y="3341584"/>
            <a:ext cx="4372088" cy="2253368"/>
          </a:xfrm>
          <a:prstGeom prst="rect">
            <a:avLst/>
          </a:prstGeom>
        </p:spPr>
      </p:pic>
      <p:pic>
        <p:nvPicPr>
          <p:cNvPr id="6" name="Slika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3462149"/>
            <a:ext cx="4664408" cy="2031708"/>
          </a:xfrm>
          <a:prstGeom prst="rect">
            <a:avLst/>
          </a:prstGeom>
        </p:spPr>
      </p:pic>
      <p:sp>
        <p:nvSpPr>
          <p:cNvPr id="11" name="PoljeZBesedilom 10"/>
          <p:cNvSpPr txBox="1"/>
          <p:nvPr/>
        </p:nvSpPr>
        <p:spPr>
          <a:xfrm>
            <a:off x="395536" y="5518973"/>
            <a:ext cx="1918955" cy="646331"/>
          </a:xfrm>
          <a:prstGeom prst="rect">
            <a:avLst/>
          </a:prstGeom>
          <a:noFill/>
        </p:spPr>
        <p:txBody>
          <a:bodyPr wrap="square" rtlCol="0">
            <a:spAutoFit/>
          </a:bodyPr>
          <a:lstStyle/>
          <a:p>
            <a:r>
              <a:rPr lang="sl-SI" b="1" dirty="0" err="1" smtClean="0">
                <a:solidFill>
                  <a:schemeClr val="accent5">
                    <a:lumMod val="75000"/>
                  </a:schemeClr>
                </a:solidFill>
                <a:latin typeface="Myriad Pro" pitchFamily="34" charset="0"/>
              </a:rPr>
              <a:t>hierarchical</a:t>
            </a:r>
            <a:r>
              <a:rPr lang="sl-SI" b="1" dirty="0" smtClean="0">
                <a:solidFill>
                  <a:schemeClr val="accent5">
                    <a:lumMod val="75000"/>
                  </a:schemeClr>
                </a:solidFill>
                <a:latin typeface="Myriad Pro" pitchFamily="34" charset="0"/>
              </a:rPr>
              <a:t> </a:t>
            </a:r>
            <a:r>
              <a:rPr lang="sl-SI" b="1" dirty="0" err="1" smtClean="0">
                <a:solidFill>
                  <a:schemeClr val="accent5">
                    <a:lumMod val="75000"/>
                  </a:schemeClr>
                </a:solidFill>
                <a:latin typeface="Myriad Pro" pitchFamily="34" charset="0"/>
              </a:rPr>
              <a:t>indented</a:t>
            </a:r>
            <a:r>
              <a:rPr lang="sl-SI" b="1" dirty="0" smtClean="0">
                <a:solidFill>
                  <a:schemeClr val="accent5">
                    <a:lumMod val="75000"/>
                  </a:schemeClr>
                </a:solidFill>
                <a:latin typeface="Myriad Pro" pitchFamily="34" charset="0"/>
              </a:rPr>
              <a:t> list</a:t>
            </a:r>
            <a:endParaRPr lang="en-GB" b="1" dirty="0">
              <a:solidFill>
                <a:schemeClr val="accent5">
                  <a:lumMod val="75000"/>
                </a:schemeClr>
              </a:solidFill>
              <a:latin typeface="Myriad Pro" pitchFamily="34" charset="0"/>
            </a:endParaRPr>
          </a:p>
        </p:txBody>
      </p:sp>
      <p:sp>
        <p:nvSpPr>
          <p:cNvPr id="12" name="PoljeZBesedilom 11"/>
          <p:cNvSpPr txBox="1"/>
          <p:nvPr/>
        </p:nvSpPr>
        <p:spPr>
          <a:xfrm>
            <a:off x="3075272" y="5638797"/>
            <a:ext cx="1414899" cy="369332"/>
          </a:xfrm>
          <a:prstGeom prst="rect">
            <a:avLst/>
          </a:prstGeom>
          <a:noFill/>
        </p:spPr>
        <p:txBody>
          <a:bodyPr wrap="square" rtlCol="0">
            <a:spAutoFit/>
          </a:bodyPr>
          <a:lstStyle/>
          <a:p>
            <a:r>
              <a:rPr lang="en-GB" b="1" dirty="0" smtClean="0">
                <a:solidFill>
                  <a:schemeClr val="accent5">
                    <a:lumMod val="75000"/>
                  </a:schemeClr>
                </a:solidFill>
                <a:latin typeface="Myriad Pro" pitchFamily="34" charset="0"/>
              </a:rPr>
              <a:t>radial tree</a:t>
            </a:r>
            <a:endParaRPr lang="en-GB" b="1" dirty="0">
              <a:solidFill>
                <a:schemeClr val="accent5">
                  <a:lumMod val="75000"/>
                </a:schemeClr>
              </a:solidFill>
              <a:latin typeface="Myriad Pro" pitchFamily="34" charset="0"/>
            </a:endParaRPr>
          </a:p>
        </p:txBody>
      </p:sp>
      <p:sp>
        <p:nvSpPr>
          <p:cNvPr id="13" name="PoljeZBesedilom 12"/>
          <p:cNvSpPr txBox="1"/>
          <p:nvPr/>
        </p:nvSpPr>
        <p:spPr>
          <a:xfrm>
            <a:off x="5220072" y="5657472"/>
            <a:ext cx="1414899" cy="369332"/>
          </a:xfrm>
          <a:prstGeom prst="rect">
            <a:avLst/>
          </a:prstGeom>
          <a:noFill/>
        </p:spPr>
        <p:txBody>
          <a:bodyPr wrap="square" rtlCol="0">
            <a:spAutoFit/>
          </a:bodyPr>
          <a:lstStyle/>
          <a:p>
            <a:r>
              <a:rPr lang="en-GB" b="1" dirty="0" err="1" smtClean="0">
                <a:solidFill>
                  <a:schemeClr val="accent5">
                    <a:lumMod val="75000"/>
                  </a:schemeClr>
                </a:solidFill>
                <a:latin typeface="Myriad Pro" pitchFamily="34" charset="0"/>
              </a:rPr>
              <a:t>circlepack</a:t>
            </a:r>
            <a:endParaRPr lang="en-GB" b="1" dirty="0">
              <a:solidFill>
                <a:schemeClr val="accent5">
                  <a:lumMod val="75000"/>
                </a:schemeClr>
              </a:solidFill>
              <a:latin typeface="Myriad Pro" pitchFamily="34" charset="0"/>
            </a:endParaRPr>
          </a:p>
        </p:txBody>
      </p:sp>
      <p:sp>
        <p:nvSpPr>
          <p:cNvPr id="14" name="PoljeZBesedilom 13"/>
          <p:cNvSpPr txBox="1"/>
          <p:nvPr/>
        </p:nvSpPr>
        <p:spPr>
          <a:xfrm>
            <a:off x="7308304" y="5657472"/>
            <a:ext cx="1414899" cy="369332"/>
          </a:xfrm>
          <a:prstGeom prst="rect">
            <a:avLst/>
          </a:prstGeom>
          <a:noFill/>
        </p:spPr>
        <p:txBody>
          <a:bodyPr wrap="square" rtlCol="0">
            <a:spAutoFit/>
          </a:bodyPr>
          <a:lstStyle/>
          <a:p>
            <a:r>
              <a:rPr lang="en-GB" b="1" dirty="0" smtClean="0">
                <a:solidFill>
                  <a:schemeClr val="accent5">
                    <a:lumMod val="75000"/>
                  </a:schemeClr>
                </a:solidFill>
                <a:latin typeface="Myriad Pro" pitchFamily="34" charset="0"/>
              </a:rPr>
              <a:t>sunburst</a:t>
            </a:r>
            <a:endParaRPr lang="en-GB" b="1" dirty="0">
              <a:solidFill>
                <a:schemeClr val="accent5">
                  <a:lumMod val="75000"/>
                </a:schemeClr>
              </a:solidFill>
              <a:latin typeface="Myriad Pro" pitchFamily="34" charset="0"/>
            </a:endParaRPr>
          </a:p>
        </p:txBody>
      </p:sp>
      <p:sp>
        <p:nvSpPr>
          <p:cNvPr id="15" name="Ograda številke diapozitiva 14"/>
          <p:cNvSpPr>
            <a:spLocks noGrp="1"/>
          </p:cNvSpPr>
          <p:nvPr>
            <p:ph type="sldNum" sz="quarter" idx="12"/>
          </p:nvPr>
        </p:nvSpPr>
        <p:spPr/>
        <p:txBody>
          <a:bodyPr/>
          <a:lstStyle/>
          <a:p>
            <a:fld id="{61DD6A08-FE20-4C90-8FFF-F9319FCE79F2}" type="slidenum">
              <a:rPr lang="sl-SI" smtClean="0"/>
              <a:t>110</a:t>
            </a:fld>
            <a:endParaRPr lang="sl-SI"/>
          </a:p>
        </p:txBody>
      </p:sp>
    </p:spTree>
    <p:extLst>
      <p:ext uri="{BB962C8B-B14F-4D97-AF65-F5344CB8AC3E}">
        <p14:creationId xmlns:p14="http://schemas.microsoft.com/office/powerpoint/2010/main" val="125452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sl-SI" dirty="0" err="1" smtClean="0"/>
              <a:t>Interface</a:t>
            </a:r>
            <a:r>
              <a:rPr lang="sl-SI" dirty="0" smtClean="0"/>
              <a:t> </a:t>
            </a:r>
            <a:r>
              <a:rPr lang="sl-SI" dirty="0" err="1" smtClean="0"/>
              <a:t>design</a:t>
            </a:r>
            <a:endParaRPr lang="en-GB" dirty="0"/>
          </a:p>
        </p:txBody>
      </p:sp>
      <p:pic>
        <p:nvPicPr>
          <p:cNvPr id="4" name="Ograda vsebine 3">
            <a:hlinkClick r:id="rId2"/>
          </p:cNvPr>
          <p:cNvPicPr>
            <a:picLocks noGrp="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a:off x="819406" y="1927373"/>
            <a:ext cx="7641025" cy="4669979"/>
          </a:xfrm>
          <a:prstGeom prst="round2DiagRect">
            <a:avLst>
              <a:gd name="adj1" fmla="val 6146"/>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10" name="Ograda številke diapozitiva 9"/>
          <p:cNvSpPr>
            <a:spLocks noGrp="1"/>
          </p:cNvSpPr>
          <p:nvPr>
            <p:ph type="sldNum" sz="quarter" idx="12"/>
          </p:nvPr>
        </p:nvSpPr>
        <p:spPr/>
        <p:txBody>
          <a:bodyPr/>
          <a:lstStyle/>
          <a:p>
            <a:fld id="{61DD6A08-FE20-4C90-8FFF-F9319FCE79F2}" type="slidenum">
              <a:rPr lang="sl-SI" smtClean="0"/>
              <a:t>111</a:t>
            </a:fld>
            <a:endParaRPr lang="sl-SI"/>
          </a:p>
        </p:txBody>
      </p:sp>
    </p:spTree>
    <p:extLst>
      <p:ext uri="{BB962C8B-B14F-4D97-AF65-F5344CB8AC3E}">
        <p14:creationId xmlns:p14="http://schemas.microsoft.com/office/powerpoint/2010/main" val="29501786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endParaRPr lang="sl-SI" noProof="0" dirty="0" smtClean="0"/>
          </a:p>
          <a:p>
            <a:endParaRPr lang="sl-SI" dirty="0"/>
          </a:p>
          <a:p>
            <a:r>
              <a:rPr lang="sl-SI" sz="2400" noProof="0" dirty="0" smtClean="0"/>
              <a:t>r</a:t>
            </a:r>
            <a:r>
              <a:rPr lang="en-GB" sz="2400" noProof="0" dirty="0" err="1" smtClean="0"/>
              <a:t>elatively</a:t>
            </a:r>
            <a:r>
              <a:rPr lang="en-GB" sz="2400" noProof="0" dirty="0" smtClean="0"/>
              <a:t> new area</a:t>
            </a:r>
          </a:p>
          <a:p>
            <a:r>
              <a:rPr lang="sl-SI" sz="2400" noProof="0" dirty="0" smtClean="0"/>
              <a:t>i</a:t>
            </a:r>
            <a:r>
              <a:rPr lang="en-GB" sz="2400" noProof="0" dirty="0" smtClean="0"/>
              <a:t>n time, ideas on what works and what does not will crystalize themselves</a:t>
            </a:r>
            <a:endParaRPr lang="sl-SI" sz="2400" noProof="0" dirty="0" smtClean="0"/>
          </a:p>
          <a:p>
            <a:r>
              <a:rPr lang="sl-SI" sz="2400" dirty="0" err="1" smtClean="0"/>
              <a:t>important</a:t>
            </a:r>
            <a:r>
              <a:rPr lang="sl-SI" sz="2400" dirty="0" smtClean="0"/>
              <a:t> to </a:t>
            </a:r>
            <a:r>
              <a:rPr lang="sl-SI" sz="2400" dirty="0" err="1" smtClean="0"/>
              <a:t>evaluate</a:t>
            </a:r>
            <a:r>
              <a:rPr lang="sl-SI" sz="2400" dirty="0" smtClean="0"/>
              <a:t>: </a:t>
            </a:r>
            <a:br>
              <a:rPr lang="sl-SI" sz="2400" dirty="0" smtClean="0"/>
            </a:br>
            <a:r>
              <a:rPr lang="sl-SI" sz="2400" dirty="0" smtClean="0"/>
              <a:t>c</a:t>
            </a:r>
            <a:r>
              <a:rPr lang="en-GB" sz="2400" dirty="0" err="1"/>
              <a:t>areful</a:t>
            </a:r>
            <a:r>
              <a:rPr lang="en-GB" sz="2400" dirty="0"/>
              <a:t> design + iterative user testing = useful visualizations</a:t>
            </a:r>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112</a:t>
            </a:fld>
            <a:endParaRPr lang="sl-SI"/>
          </a:p>
        </p:txBody>
      </p:sp>
      <p:sp>
        <p:nvSpPr>
          <p:cNvPr id="4" name="Naslov 3"/>
          <p:cNvSpPr>
            <a:spLocks noGrp="1"/>
          </p:cNvSpPr>
          <p:nvPr>
            <p:ph type="title"/>
          </p:nvPr>
        </p:nvSpPr>
        <p:spPr/>
        <p:txBody>
          <a:bodyPr/>
          <a:lstStyle/>
          <a:p>
            <a:r>
              <a:rPr lang="en-GB" noProof="0" dirty="0" smtClean="0"/>
              <a:t>Conclusions</a:t>
            </a:r>
            <a:endParaRPr lang="en-GB" noProof="0" dirty="0"/>
          </a:p>
        </p:txBody>
      </p:sp>
    </p:spTree>
    <p:extLst>
      <p:ext uri="{BB962C8B-B14F-4D97-AF65-F5344CB8AC3E}">
        <p14:creationId xmlns:p14="http://schemas.microsoft.com/office/powerpoint/2010/main" val="331259764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fontScale="85000" lnSpcReduction="20000"/>
          </a:bodyPr>
          <a:lstStyle/>
          <a:p>
            <a:r>
              <a:rPr lang="en-GB" noProof="0" dirty="0" smtClean="0">
                <a:hlinkClick r:id="rId2"/>
              </a:rPr>
              <a:t>http://voyant-tools.org/tool/Bubblelines</a:t>
            </a:r>
            <a:endParaRPr lang="en-GB" noProof="0" dirty="0" smtClean="0"/>
          </a:p>
          <a:p>
            <a:r>
              <a:rPr lang="en-GB" noProof="0" dirty="0" smtClean="0">
                <a:hlinkClick r:id="rId3"/>
              </a:rPr>
              <a:t>http://www.wordle.net/</a:t>
            </a:r>
            <a:endParaRPr lang="en-GB" noProof="0" dirty="0" smtClean="0"/>
          </a:p>
          <a:p>
            <a:r>
              <a:rPr lang="en-GB" noProof="0" dirty="0" smtClean="0"/>
              <a:t>http://disastergestalt.com/category/library-and-information-sciences-lis/bibliometrics/</a:t>
            </a:r>
          </a:p>
          <a:p>
            <a:r>
              <a:rPr lang="en-GB" noProof="0" dirty="0" smtClean="0">
                <a:hlinkClick r:id="rId4"/>
              </a:rPr>
              <a:t>http://dlsanthology.commons.mla.org/information-visualization-for-humanities-scholars/</a:t>
            </a:r>
            <a:endParaRPr lang="en-GB" noProof="0" dirty="0" smtClean="0"/>
          </a:p>
          <a:p>
            <a:r>
              <a:rPr lang="en-GB" noProof="0" dirty="0" smtClean="0">
                <a:hlinkClick r:id="rId5"/>
              </a:rPr>
              <a:t>http://www.tapor.ca/</a:t>
            </a:r>
            <a:endParaRPr lang="en-GB" noProof="0" dirty="0" smtClean="0"/>
          </a:p>
          <a:p>
            <a:r>
              <a:rPr lang="en-GB" noProof="0" dirty="0" smtClean="0">
                <a:hlinkClick r:id="rId6"/>
              </a:rPr>
              <a:t>http://www.infovis.net/printMag.php?num=187&amp;lang=2</a:t>
            </a:r>
            <a:endParaRPr lang="en-GB" noProof="0" dirty="0" smtClean="0"/>
          </a:p>
          <a:p>
            <a:r>
              <a:rPr lang="en-GB" noProof="0" dirty="0" smtClean="0">
                <a:hlinkClick r:id="rId7"/>
              </a:rPr>
              <a:t>http://searchuserinterfaces.com/book/sui_ch10_visualization.html</a:t>
            </a:r>
            <a:endParaRPr lang="en-GB" noProof="0" dirty="0" smtClean="0"/>
          </a:p>
          <a:p>
            <a:r>
              <a:rPr lang="en-GB" noProof="0" dirty="0" smtClean="0">
                <a:hlinkClick r:id="rId8"/>
              </a:rPr>
              <a:t>http://www.infovis.net/printMag.php?num=104&amp;lang=2</a:t>
            </a:r>
            <a:endParaRPr lang="en-GB" noProof="0" dirty="0" smtClean="0"/>
          </a:p>
          <a:p>
            <a:r>
              <a:rPr lang="en-GB" noProof="0" dirty="0" smtClean="0">
                <a:hlinkClick r:id="rId9"/>
              </a:rPr>
              <a:t>http://www.quadrigram.com/become-an-expert/tutorials/principles-of-visualization-design</a:t>
            </a:r>
            <a:endParaRPr lang="en-GB" noProof="0" dirty="0" smtClean="0"/>
          </a:p>
          <a:p>
            <a:r>
              <a:rPr lang="en-GB" noProof="0" dirty="0" smtClean="0"/>
              <a:t>http://www.medien.ifi.lmu.de/lehre/ss07/mmi2/mmi2_3a.pdf</a:t>
            </a:r>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113</a:t>
            </a:fld>
            <a:endParaRPr lang="sl-SI"/>
          </a:p>
        </p:txBody>
      </p:sp>
      <p:sp>
        <p:nvSpPr>
          <p:cNvPr id="4" name="Naslov 3"/>
          <p:cNvSpPr>
            <a:spLocks noGrp="1"/>
          </p:cNvSpPr>
          <p:nvPr>
            <p:ph type="title"/>
          </p:nvPr>
        </p:nvSpPr>
        <p:spPr/>
        <p:txBody>
          <a:bodyPr/>
          <a:lstStyle/>
          <a:p>
            <a:endParaRPr lang="en-GB" noProof="0" dirty="0"/>
          </a:p>
        </p:txBody>
      </p:sp>
    </p:spTree>
    <p:extLst>
      <p:ext uri="{BB962C8B-B14F-4D97-AF65-F5344CB8AC3E}">
        <p14:creationId xmlns:p14="http://schemas.microsoft.com/office/powerpoint/2010/main" val="3287576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en-US"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12</a:t>
            </a:fld>
            <a:endParaRPr lang="sl-SI"/>
          </a:p>
        </p:txBody>
      </p:sp>
      <p:sp>
        <p:nvSpPr>
          <p:cNvPr id="4" name="Naslov 3"/>
          <p:cNvSpPr>
            <a:spLocks noGrp="1"/>
          </p:cNvSpPr>
          <p:nvPr>
            <p:ph type="title"/>
          </p:nvPr>
        </p:nvSpPr>
        <p:spPr/>
        <p:txBody>
          <a:bodyPr/>
          <a:lstStyle/>
          <a:p>
            <a:r>
              <a:rPr lang="en-GB" b="1" noProof="0" dirty="0" smtClean="0"/>
              <a:t>WHY information visualization?</a:t>
            </a:r>
            <a:endParaRPr lang="en-GB" b="1" noProof="0" dirty="0"/>
          </a:p>
        </p:txBody>
      </p:sp>
    </p:spTree>
    <p:extLst>
      <p:ext uri="{BB962C8B-B14F-4D97-AF65-F5344CB8AC3E}">
        <p14:creationId xmlns:p14="http://schemas.microsoft.com/office/powerpoint/2010/main" val="2946468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grada vsebine 5"/>
          <p:cNvSpPr>
            <a:spLocks noGrp="1"/>
          </p:cNvSpPr>
          <p:nvPr>
            <p:ph idx="1"/>
          </p:nvPr>
        </p:nvSpPr>
        <p:spPr/>
        <p:txBody>
          <a:bodyPr/>
          <a:lstStyle/>
          <a:p>
            <a:pPr marL="342900" lvl="1" indent="-342900">
              <a:buFont typeface="Arial" pitchFamily="34" charset="0"/>
              <a:buChar char="•"/>
            </a:pPr>
            <a:endParaRPr lang="en-GB" altLang="en-US" sz="2000" noProof="0" dirty="0" smtClean="0"/>
          </a:p>
          <a:p>
            <a:pPr marL="342900" lvl="1" indent="-342900">
              <a:buFont typeface="Arial" pitchFamily="34" charset="0"/>
              <a:buChar char="•"/>
            </a:pPr>
            <a:endParaRPr lang="en-GB" altLang="en-US" sz="2000" noProof="0" dirty="0" smtClean="0"/>
          </a:p>
          <a:p>
            <a:pPr marL="0" lvl="1" indent="0">
              <a:buNone/>
            </a:pPr>
            <a:r>
              <a:rPr lang="en-GB" altLang="en-US" sz="2600" noProof="0" dirty="0" smtClean="0"/>
              <a:t>big &amp; complex datasets</a:t>
            </a:r>
            <a:br>
              <a:rPr lang="en-GB" altLang="en-US" sz="2600" noProof="0" dirty="0" smtClean="0"/>
            </a:br>
            <a:r>
              <a:rPr lang="en-GB" altLang="en-US" sz="2600" noProof="0" dirty="0" smtClean="0"/>
              <a:t>increasing quantities of information</a:t>
            </a:r>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13</a:t>
            </a:fld>
            <a:endParaRPr lang="sl-SI"/>
          </a:p>
        </p:txBody>
      </p:sp>
      <p:sp>
        <p:nvSpPr>
          <p:cNvPr id="5" name="Naslov 4"/>
          <p:cNvSpPr>
            <a:spLocks noGrp="1"/>
          </p:cNvSpPr>
          <p:nvPr>
            <p:ph type="title"/>
          </p:nvPr>
        </p:nvSpPr>
        <p:spPr/>
        <p:txBody>
          <a:bodyPr/>
          <a:lstStyle/>
          <a:p>
            <a:r>
              <a:rPr lang="en-GB" noProof="0" dirty="0" smtClean="0"/>
              <a:t>Problem </a:t>
            </a:r>
            <a:endParaRPr lang="en-GB" noProof="0" dirty="0"/>
          </a:p>
        </p:txBody>
      </p:sp>
      <p:pic>
        <p:nvPicPr>
          <p:cNvPr id="7" name="Picture 4"/>
          <p:cNvPicPr>
            <a:picLocks noChangeAspect="1" noChangeArrowheads="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6709306" y="4481506"/>
            <a:ext cx="1570444" cy="169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539552" y="3372569"/>
            <a:ext cx="4352773" cy="3252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uščica z obratom nazaj 8"/>
          <p:cNvSpPr/>
          <p:nvPr/>
        </p:nvSpPr>
        <p:spPr>
          <a:xfrm>
            <a:off x="4932040" y="4129712"/>
            <a:ext cx="2592288" cy="504056"/>
          </a:xfrm>
          <a:prstGeom prst="uturnArrow">
            <a:avLst>
              <a:gd name="adj1" fmla="val 8508"/>
              <a:gd name="adj2" fmla="val 25000"/>
              <a:gd name="adj3" fmla="val 21702"/>
              <a:gd name="adj4" fmla="val 53298"/>
              <a:gd name="adj5" fmla="val 75000"/>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PoljeZBesedilom 9"/>
          <p:cNvSpPr txBox="1"/>
          <p:nvPr/>
        </p:nvSpPr>
        <p:spPr>
          <a:xfrm>
            <a:off x="5995976" y="4219896"/>
            <a:ext cx="351378" cy="523220"/>
          </a:xfrm>
          <a:prstGeom prst="rect">
            <a:avLst/>
          </a:prstGeom>
          <a:noFill/>
        </p:spPr>
        <p:txBody>
          <a:bodyPr wrap="none" rtlCol="0">
            <a:spAutoFit/>
          </a:bodyPr>
          <a:lstStyle/>
          <a:p>
            <a:r>
              <a:rPr lang="sl-SI" sz="2800" b="1" dirty="0" smtClean="0">
                <a:solidFill>
                  <a:schemeClr val="tx1">
                    <a:lumMod val="50000"/>
                    <a:lumOff val="50000"/>
                  </a:schemeClr>
                </a:solidFill>
              </a:rPr>
              <a:t>?</a:t>
            </a:r>
            <a:endParaRPr lang="en-GB" sz="2800" b="1" dirty="0">
              <a:solidFill>
                <a:schemeClr val="tx1">
                  <a:lumMod val="50000"/>
                  <a:lumOff val="50000"/>
                </a:schemeClr>
              </a:solidFill>
            </a:endParaRPr>
          </a:p>
        </p:txBody>
      </p:sp>
      <p:sp>
        <p:nvSpPr>
          <p:cNvPr id="11" name="PoljeZBesedilom 10"/>
          <p:cNvSpPr txBox="1"/>
          <p:nvPr/>
        </p:nvSpPr>
        <p:spPr>
          <a:xfrm>
            <a:off x="4716237" y="3668047"/>
            <a:ext cx="3563735" cy="461665"/>
          </a:xfrm>
          <a:prstGeom prst="rect">
            <a:avLst/>
          </a:prstGeom>
          <a:noFill/>
        </p:spPr>
        <p:txBody>
          <a:bodyPr wrap="square" rtlCol="0">
            <a:spAutoFit/>
          </a:bodyPr>
          <a:lstStyle/>
          <a:p>
            <a:r>
              <a:rPr lang="sl-SI" sz="2400" dirty="0" err="1" smtClean="0">
                <a:solidFill>
                  <a:schemeClr val="tx1">
                    <a:lumMod val="50000"/>
                    <a:lumOff val="50000"/>
                  </a:schemeClr>
                </a:solidFill>
              </a:rPr>
              <a:t>how</a:t>
            </a:r>
            <a:r>
              <a:rPr lang="sl-SI" sz="2400" dirty="0" smtClean="0">
                <a:solidFill>
                  <a:schemeClr val="tx1">
                    <a:lumMod val="50000"/>
                    <a:lumOff val="50000"/>
                  </a:schemeClr>
                </a:solidFill>
              </a:rPr>
              <a:t> to </a:t>
            </a:r>
            <a:r>
              <a:rPr lang="sl-SI" sz="2400" dirty="0" err="1" smtClean="0">
                <a:solidFill>
                  <a:schemeClr val="tx1">
                    <a:lumMod val="50000"/>
                    <a:lumOff val="50000"/>
                  </a:schemeClr>
                </a:solidFill>
              </a:rPr>
              <a:t>understand</a:t>
            </a:r>
            <a:r>
              <a:rPr lang="sl-SI" sz="2400" dirty="0" smtClean="0">
                <a:solidFill>
                  <a:schemeClr val="tx1">
                    <a:lumMod val="50000"/>
                    <a:lumOff val="50000"/>
                  </a:schemeClr>
                </a:solidFill>
              </a:rPr>
              <a:t> </a:t>
            </a:r>
            <a:r>
              <a:rPr lang="sl-SI" sz="2400" dirty="0" err="1" smtClean="0">
                <a:solidFill>
                  <a:schemeClr val="tx1">
                    <a:lumMod val="50000"/>
                    <a:lumOff val="50000"/>
                  </a:schemeClr>
                </a:solidFill>
              </a:rPr>
              <a:t>them</a:t>
            </a:r>
            <a:endParaRPr lang="en-GB" sz="2400" dirty="0">
              <a:solidFill>
                <a:schemeClr val="tx1">
                  <a:lumMod val="50000"/>
                  <a:lumOff val="50000"/>
                </a:schemeClr>
              </a:solidFill>
            </a:endParaRPr>
          </a:p>
        </p:txBody>
      </p:sp>
    </p:spTree>
    <p:extLst>
      <p:ext uri="{BB962C8B-B14F-4D97-AF65-F5344CB8AC3E}">
        <p14:creationId xmlns:p14="http://schemas.microsoft.com/office/powerpoint/2010/main" val="409729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pPr marL="0" indent="0">
              <a:buNone/>
            </a:pPr>
            <a:endParaRPr lang="en-GB" noProof="0" dirty="0" smtClean="0">
              <a:sym typeface="Wingdings" panose="05000000000000000000" pitchFamily="2" charset="2"/>
            </a:endParaRPr>
          </a:p>
          <a:p>
            <a:pPr marL="0" indent="0">
              <a:buNone/>
            </a:pPr>
            <a:endParaRPr lang="en-GB" noProof="0" dirty="0" smtClean="0">
              <a:sym typeface="Wingdings" panose="05000000000000000000" pitchFamily="2" charset="2"/>
            </a:endParaRPr>
          </a:p>
          <a:p>
            <a:pPr marL="0" indent="0">
              <a:buNone/>
            </a:pPr>
            <a:r>
              <a:rPr lang="en-GB" noProof="0" dirty="0" smtClean="0">
                <a:sym typeface="Wingdings" panose="05000000000000000000" pitchFamily="2" charset="2"/>
              </a:rPr>
              <a:t>how to:</a:t>
            </a:r>
          </a:p>
          <a:p>
            <a:pPr lvl="1"/>
            <a:r>
              <a:rPr lang="en-GB" noProof="0" dirty="0" smtClean="0">
                <a:sym typeface="Wingdings" panose="05000000000000000000" pitchFamily="2" charset="2"/>
              </a:rPr>
              <a:t>scan, understand, operate, and navigate the vast amounts of information</a:t>
            </a:r>
          </a:p>
          <a:p>
            <a:pPr lvl="1"/>
            <a:r>
              <a:rPr lang="en-GB" noProof="0" dirty="0" smtClean="0">
                <a:sym typeface="Wingdings" panose="05000000000000000000" pitchFamily="2" charset="2"/>
              </a:rPr>
              <a:t>efficiently acquire useful information and knowledge</a:t>
            </a:r>
          </a:p>
          <a:p>
            <a:pPr lvl="1"/>
            <a:r>
              <a:rPr lang="en-GB" noProof="0" dirty="0" smtClean="0">
                <a:sym typeface="Wingdings" panose="05000000000000000000" pitchFamily="2" charset="2"/>
              </a:rPr>
              <a:t>reduce mental workload</a:t>
            </a:r>
            <a:endParaRPr lang="en-GB"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14</a:t>
            </a:fld>
            <a:endParaRPr lang="sl-SI"/>
          </a:p>
        </p:txBody>
      </p:sp>
      <p:sp>
        <p:nvSpPr>
          <p:cNvPr id="4" name="Naslov 3"/>
          <p:cNvSpPr>
            <a:spLocks noGrp="1"/>
          </p:cNvSpPr>
          <p:nvPr>
            <p:ph type="title"/>
          </p:nvPr>
        </p:nvSpPr>
        <p:spPr/>
        <p:txBody>
          <a:bodyPr/>
          <a:lstStyle/>
          <a:p>
            <a:r>
              <a:rPr lang="en-GB" noProof="0" dirty="0" smtClean="0"/>
              <a:t>Problem</a:t>
            </a:r>
            <a:endParaRPr lang="en-GB" noProof="0" dirty="0"/>
          </a:p>
        </p:txBody>
      </p:sp>
    </p:spTree>
    <p:extLst>
      <p:ext uri="{BB962C8B-B14F-4D97-AF65-F5344CB8AC3E}">
        <p14:creationId xmlns:p14="http://schemas.microsoft.com/office/powerpoint/2010/main" val="2728857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pPr marL="342900" lvl="2" indent="-342900"/>
            <a:endParaRPr lang="en-GB" sz="2400" noProof="0" dirty="0" smtClean="0"/>
          </a:p>
          <a:p>
            <a:pPr marL="342900" lvl="2" indent="-342900"/>
            <a:endParaRPr lang="en-GB" sz="2400" noProof="0" dirty="0" smtClean="0"/>
          </a:p>
          <a:p>
            <a:pPr marL="0" lvl="2" indent="0">
              <a:spcBef>
                <a:spcPts val="1200"/>
              </a:spcBef>
              <a:buNone/>
            </a:pPr>
            <a:r>
              <a:rPr lang="en-GB" sz="2600" noProof="0" dirty="0" smtClean="0"/>
              <a:t>The design of useful and intuitive user interfaces that will</a:t>
            </a:r>
          </a:p>
          <a:p>
            <a:pPr marL="800100" lvl="3" indent="-342900">
              <a:spcBef>
                <a:spcPts val="2400"/>
              </a:spcBef>
            </a:pPr>
            <a:r>
              <a:rPr lang="en-GB" sz="2400" noProof="0" dirty="0" smtClean="0"/>
              <a:t>help users quickly </a:t>
            </a:r>
            <a:r>
              <a:rPr lang="en-GB" sz="2400" b="1" noProof="0" dirty="0" smtClean="0"/>
              <a:t>understand </a:t>
            </a:r>
            <a:r>
              <a:rPr lang="en-GB" sz="2400" noProof="0" dirty="0" smtClean="0"/>
              <a:t>and easily</a:t>
            </a:r>
            <a:r>
              <a:rPr lang="en-GB" sz="2400" b="1" noProof="0" dirty="0" smtClean="0"/>
              <a:t> analyse </a:t>
            </a:r>
            <a:r>
              <a:rPr lang="en-GB" sz="2400" noProof="0" dirty="0" smtClean="0"/>
              <a:t>sets of data, thus </a:t>
            </a:r>
            <a:r>
              <a:rPr lang="en-GB" sz="2400" b="1" noProof="0" dirty="0" smtClean="0"/>
              <a:t>finding</a:t>
            </a:r>
            <a:r>
              <a:rPr lang="en-GB" sz="2400" noProof="0" dirty="0" smtClean="0"/>
              <a:t> information they seek</a:t>
            </a:r>
          </a:p>
          <a:p>
            <a:pPr marL="800100" lvl="3" indent="-342900">
              <a:spcBef>
                <a:spcPts val="1200"/>
              </a:spcBef>
            </a:pPr>
            <a:r>
              <a:rPr lang="en-GB" sz="2400" noProof="0" dirty="0" smtClean="0"/>
              <a:t>support  an </a:t>
            </a:r>
            <a:r>
              <a:rPr lang="en-GB" sz="2400" b="1" noProof="0" dirty="0" smtClean="0"/>
              <a:t>interactive </a:t>
            </a:r>
            <a:r>
              <a:rPr lang="en-GB" sz="2400" noProof="0" dirty="0" smtClean="0"/>
              <a:t>process between the user, the system, and the data</a:t>
            </a:r>
          </a:p>
          <a:p>
            <a:pPr marL="0" lvl="2" indent="0">
              <a:buNone/>
            </a:pPr>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15</a:t>
            </a:fld>
            <a:endParaRPr lang="sl-SI"/>
          </a:p>
        </p:txBody>
      </p:sp>
      <p:sp>
        <p:nvSpPr>
          <p:cNvPr id="4" name="Naslov 3"/>
          <p:cNvSpPr>
            <a:spLocks noGrp="1"/>
          </p:cNvSpPr>
          <p:nvPr>
            <p:ph type="title"/>
          </p:nvPr>
        </p:nvSpPr>
        <p:spPr/>
        <p:txBody>
          <a:bodyPr/>
          <a:lstStyle/>
          <a:p>
            <a:r>
              <a:rPr lang="en-GB" noProof="0" dirty="0" smtClean="0"/>
              <a:t>Challenge</a:t>
            </a:r>
            <a:endParaRPr lang="en-GB" noProof="0" dirty="0"/>
          </a:p>
        </p:txBody>
      </p:sp>
    </p:spTree>
    <p:extLst>
      <p:ext uri="{BB962C8B-B14F-4D97-AF65-F5344CB8AC3E}">
        <p14:creationId xmlns:p14="http://schemas.microsoft.com/office/powerpoint/2010/main" val="138467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435280" cy="4525963"/>
          </a:xfrm>
        </p:spPr>
        <p:txBody>
          <a:bodyPr>
            <a:normAutofit/>
          </a:bodyPr>
          <a:lstStyle/>
          <a:p>
            <a:pPr marL="0" indent="0">
              <a:buNone/>
            </a:pPr>
            <a:endParaRPr lang="en-GB" noProof="0" dirty="0" smtClean="0"/>
          </a:p>
          <a:p>
            <a:pPr marL="0" indent="0">
              <a:buNone/>
            </a:pPr>
            <a:endParaRPr lang="en-GB" sz="2400" noProof="0" dirty="0" smtClean="0"/>
          </a:p>
          <a:p>
            <a:pPr marL="0" indent="0">
              <a:buNone/>
            </a:pPr>
            <a:r>
              <a:rPr lang="en-GB" sz="2500" noProof="0" dirty="0" smtClean="0"/>
              <a:t>… </a:t>
            </a:r>
            <a:r>
              <a:rPr lang="en-GB" noProof="0" dirty="0" smtClean="0"/>
              <a:t>to amplify cognition</a:t>
            </a:r>
          </a:p>
          <a:p>
            <a:pPr lvl="1">
              <a:spcBef>
                <a:spcPts val="2400"/>
              </a:spcBef>
            </a:pPr>
            <a:r>
              <a:rPr lang="en-GB" noProof="0" dirty="0" smtClean="0"/>
              <a:t>increase info. processing by reducing working memory load</a:t>
            </a:r>
          </a:p>
          <a:p>
            <a:pPr lvl="1"/>
            <a:r>
              <a:rPr lang="en-GB" noProof="0" dirty="0" smtClean="0"/>
              <a:t>enhance the detection of patterns and structures</a:t>
            </a:r>
          </a:p>
          <a:p>
            <a:endParaRPr lang="en-GB" sz="2400" noProof="0" dirty="0" smtClean="0"/>
          </a:p>
          <a:p>
            <a:pPr marL="0" indent="0">
              <a:buNone/>
            </a:pPr>
            <a:endParaRPr lang="en-GB" noProof="0" dirty="0" smtClean="0"/>
          </a:p>
          <a:p>
            <a:pPr marL="0" indent="0">
              <a:buNone/>
            </a:pPr>
            <a:endParaRPr lang="en-GB"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16</a:t>
            </a:fld>
            <a:endParaRPr lang="sl-SI"/>
          </a:p>
        </p:txBody>
      </p:sp>
      <p:sp>
        <p:nvSpPr>
          <p:cNvPr id="4" name="Naslov 3"/>
          <p:cNvSpPr>
            <a:spLocks noGrp="1"/>
          </p:cNvSpPr>
          <p:nvPr>
            <p:ph type="title"/>
          </p:nvPr>
        </p:nvSpPr>
        <p:spPr/>
        <p:txBody>
          <a:bodyPr>
            <a:normAutofit/>
          </a:bodyPr>
          <a:lstStyle/>
          <a:p>
            <a:r>
              <a:rPr lang="en-GB" noProof="0" dirty="0" smtClean="0"/>
              <a:t>Potential</a:t>
            </a:r>
            <a:endParaRPr lang="en-GB" noProof="0" dirty="0"/>
          </a:p>
        </p:txBody>
      </p:sp>
    </p:spTree>
    <p:extLst>
      <p:ext uri="{BB962C8B-B14F-4D97-AF65-F5344CB8AC3E}">
        <p14:creationId xmlns:p14="http://schemas.microsoft.com/office/powerpoint/2010/main" val="121300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pPr marL="0" indent="0">
              <a:buNone/>
            </a:pPr>
            <a:endParaRPr lang="en-GB" noProof="0" dirty="0" smtClean="0"/>
          </a:p>
          <a:p>
            <a:pPr marL="0" indent="0">
              <a:buNone/>
            </a:pPr>
            <a:endParaRPr lang="en-GB" sz="2400" noProof="0" dirty="0" smtClean="0"/>
          </a:p>
          <a:p>
            <a:pPr marL="0" indent="0">
              <a:buNone/>
            </a:pPr>
            <a:r>
              <a:rPr lang="en-GB" noProof="0" dirty="0" smtClean="0"/>
              <a:t>… to provide insight</a:t>
            </a:r>
          </a:p>
          <a:p>
            <a:pPr lvl="1">
              <a:spcBef>
                <a:spcPts val="2400"/>
              </a:spcBef>
            </a:pPr>
            <a:r>
              <a:rPr lang="en-GB" noProof="0" dirty="0" smtClean="0"/>
              <a:t>lets you see things that would likely go unnoticed</a:t>
            </a:r>
          </a:p>
          <a:p>
            <a:pPr lvl="1"/>
            <a:r>
              <a:rPr lang="en-GB" noProof="0" dirty="0" smtClean="0"/>
              <a:t>helps in </a:t>
            </a:r>
          </a:p>
          <a:p>
            <a:pPr lvl="2"/>
            <a:r>
              <a:rPr lang="en-GB" sz="2000" noProof="0" dirty="0" smtClean="0"/>
              <a:t>decision-making</a:t>
            </a:r>
          </a:p>
          <a:p>
            <a:pPr lvl="2"/>
            <a:r>
              <a:rPr lang="en-GB" sz="2000" noProof="0" dirty="0" smtClean="0"/>
              <a:t>discoveries</a:t>
            </a:r>
          </a:p>
          <a:p>
            <a:pPr lvl="2"/>
            <a:r>
              <a:rPr lang="en-GB" sz="2000" noProof="0" dirty="0" smtClean="0"/>
              <a:t>understanding</a:t>
            </a:r>
          </a:p>
          <a:p>
            <a:pPr lvl="2"/>
            <a:r>
              <a:rPr lang="en-GB" sz="2000" noProof="0" dirty="0" smtClean="0"/>
              <a:t>generating hypothesis</a:t>
            </a:r>
          </a:p>
          <a:p>
            <a:pPr marL="457200" lvl="1" indent="0">
              <a:buNone/>
            </a:pPr>
            <a:endParaRPr lang="en-GB" sz="2200" noProof="0" dirty="0" smtClean="0"/>
          </a:p>
          <a:p>
            <a:pPr marL="0" indent="0">
              <a:buNone/>
            </a:pPr>
            <a:endParaRPr lang="en-GB" sz="2400" noProof="0" dirty="0" smtClean="0"/>
          </a:p>
          <a:p>
            <a:pPr marL="0" indent="0">
              <a:buNone/>
            </a:pPr>
            <a:endParaRPr lang="en-GB" sz="2400" noProof="0" dirty="0" smtClean="0"/>
          </a:p>
          <a:p>
            <a:pPr marL="0" indent="0">
              <a:buNone/>
            </a:pPr>
            <a:endParaRPr lang="en-GB" sz="2400" noProof="0" dirty="0" smtClean="0"/>
          </a:p>
          <a:p>
            <a:pPr marL="0" indent="0">
              <a:buNone/>
            </a:pPr>
            <a:endParaRPr lang="en-GB" noProof="0" dirty="0" smtClean="0"/>
          </a:p>
          <a:p>
            <a:pPr marL="0" indent="0">
              <a:buNone/>
            </a:pPr>
            <a:endParaRPr lang="en-GB"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17</a:t>
            </a:fld>
            <a:endParaRPr lang="sl-SI"/>
          </a:p>
        </p:txBody>
      </p:sp>
      <p:sp>
        <p:nvSpPr>
          <p:cNvPr id="4" name="Naslov 3"/>
          <p:cNvSpPr>
            <a:spLocks noGrp="1"/>
          </p:cNvSpPr>
          <p:nvPr>
            <p:ph type="title"/>
          </p:nvPr>
        </p:nvSpPr>
        <p:spPr/>
        <p:txBody>
          <a:bodyPr>
            <a:normAutofit/>
          </a:bodyPr>
          <a:lstStyle/>
          <a:p>
            <a:r>
              <a:rPr lang="en-GB" noProof="0" dirty="0" smtClean="0"/>
              <a:t>Potential</a:t>
            </a:r>
            <a:endParaRPr lang="en-GB" noProof="0" dirty="0"/>
          </a:p>
        </p:txBody>
      </p:sp>
    </p:spTree>
    <p:extLst>
      <p:ext uri="{BB962C8B-B14F-4D97-AF65-F5344CB8AC3E}">
        <p14:creationId xmlns:p14="http://schemas.microsoft.com/office/powerpoint/2010/main" val="19592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pPr marL="0" indent="0">
              <a:buNone/>
            </a:pPr>
            <a:endParaRPr lang="en-GB" noProof="0" dirty="0" smtClean="0"/>
          </a:p>
          <a:p>
            <a:pPr marL="0" indent="0">
              <a:buNone/>
            </a:pPr>
            <a:endParaRPr lang="en-GB" sz="2400" noProof="0" dirty="0" smtClean="0"/>
          </a:p>
          <a:p>
            <a:pPr marL="0" indent="0">
              <a:buNone/>
            </a:pPr>
            <a:r>
              <a:rPr lang="en-GB" noProof="0" dirty="0" smtClean="0"/>
              <a:t>… well suited for tasks: </a:t>
            </a:r>
          </a:p>
          <a:p>
            <a:pPr lvl="1">
              <a:spcBef>
                <a:spcPts val="2400"/>
              </a:spcBef>
            </a:pPr>
            <a:r>
              <a:rPr lang="en-GB" sz="2200" noProof="0" dirty="0" smtClean="0"/>
              <a:t>broad or introductory searches</a:t>
            </a:r>
          </a:p>
          <a:p>
            <a:pPr lvl="1"/>
            <a:r>
              <a:rPr lang="en-GB" sz="2200" noProof="0" dirty="0" smtClean="0"/>
              <a:t>exploratory data analysis</a:t>
            </a:r>
          </a:p>
          <a:p>
            <a:pPr lvl="1"/>
            <a:r>
              <a:rPr lang="en-GB" sz="2200" noProof="0" dirty="0" smtClean="0"/>
              <a:t>revealing characteristic features of large datasets</a:t>
            </a:r>
          </a:p>
          <a:p>
            <a:pPr lvl="1"/>
            <a:r>
              <a:rPr lang="en-GB" sz="2200" noProof="0" dirty="0" smtClean="0"/>
              <a:t>revealing patterns, outliers, groups, relationships</a:t>
            </a:r>
          </a:p>
          <a:p>
            <a:pPr lvl="1"/>
            <a:endParaRPr lang="en-GB" noProof="0" dirty="0" smtClean="0"/>
          </a:p>
          <a:p>
            <a:pPr marL="0" indent="0">
              <a:buNone/>
            </a:pPr>
            <a:endParaRPr lang="en-GB" noProof="0" dirty="0" smtClean="0"/>
          </a:p>
          <a:p>
            <a:endParaRPr lang="en-GB" noProof="0" dirty="0" smtClean="0"/>
          </a:p>
          <a:p>
            <a:pPr marL="0" indent="0">
              <a:buNone/>
            </a:pPr>
            <a:endParaRPr lang="en-GB" noProof="0" dirty="0" smtClean="0"/>
          </a:p>
          <a:p>
            <a:pPr marL="0" indent="0">
              <a:buNone/>
            </a:pPr>
            <a:endParaRPr lang="en-GB"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18</a:t>
            </a:fld>
            <a:endParaRPr lang="sl-SI"/>
          </a:p>
        </p:txBody>
      </p:sp>
      <p:sp>
        <p:nvSpPr>
          <p:cNvPr id="4" name="Naslov 3"/>
          <p:cNvSpPr>
            <a:spLocks noGrp="1"/>
          </p:cNvSpPr>
          <p:nvPr>
            <p:ph type="title"/>
          </p:nvPr>
        </p:nvSpPr>
        <p:spPr/>
        <p:txBody>
          <a:bodyPr>
            <a:normAutofit/>
          </a:bodyPr>
          <a:lstStyle/>
          <a:p>
            <a:r>
              <a:rPr lang="en-GB" noProof="0" dirty="0" smtClean="0"/>
              <a:t>Potential</a:t>
            </a:r>
            <a:endParaRPr lang="en-GB" noProof="0" dirty="0"/>
          </a:p>
        </p:txBody>
      </p:sp>
    </p:spTree>
    <p:extLst>
      <p:ext uri="{BB962C8B-B14F-4D97-AF65-F5344CB8AC3E}">
        <p14:creationId xmlns:p14="http://schemas.microsoft.com/office/powerpoint/2010/main" val="1925557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endParaRPr lang="en-GB" altLang="en-US" noProof="0" dirty="0" smtClean="0"/>
          </a:p>
          <a:p>
            <a:pPr marL="0" indent="0">
              <a:buNone/>
            </a:pPr>
            <a:r>
              <a:rPr lang="en-GB" altLang="en-US" noProof="0" dirty="0" smtClean="0"/>
              <a:t>… implementation</a:t>
            </a:r>
          </a:p>
          <a:p>
            <a:pPr marL="400050" lvl="1" indent="0">
              <a:buNone/>
            </a:pPr>
            <a:endParaRPr lang="en-GB" altLang="en-US" sz="2200" noProof="0" dirty="0" smtClean="0"/>
          </a:p>
          <a:p>
            <a:pPr marL="400050" lvl="1" indent="0">
              <a:buNone/>
            </a:pPr>
            <a:r>
              <a:rPr lang="en-GB" altLang="en-US" sz="2300" noProof="0" dirty="0" smtClean="0"/>
              <a:t>converting abstract information into a graphical form</a:t>
            </a:r>
          </a:p>
          <a:p>
            <a:pPr marL="400050" lvl="1" indent="0">
              <a:buNone/>
            </a:pPr>
            <a:r>
              <a:rPr lang="en-GB" sz="2000" noProof="0" dirty="0" smtClean="0">
                <a:solidFill>
                  <a:schemeClr val="bg1">
                    <a:lumMod val="50000"/>
                  </a:schemeClr>
                </a:solidFill>
              </a:rPr>
              <a:t>selection:             what data is relevant to the task at hand</a:t>
            </a:r>
          </a:p>
          <a:p>
            <a:pPr marL="400050" lvl="1" indent="0">
              <a:buNone/>
            </a:pPr>
            <a:r>
              <a:rPr lang="en-GB" sz="2000" noProof="0" dirty="0" smtClean="0">
                <a:solidFill>
                  <a:schemeClr val="bg1">
                    <a:lumMod val="50000"/>
                  </a:schemeClr>
                </a:solidFill>
              </a:rPr>
              <a:t>representation:   how to convey abstract concepts (</a:t>
            </a:r>
            <a:r>
              <a:rPr lang="en-GB" sz="2000" noProof="0" dirty="0" err="1" smtClean="0">
                <a:solidFill>
                  <a:schemeClr val="bg1">
                    <a:lumMod val="50000"/>
                  </a:schemeClr>
                </a:solidFill>
              </a:rPr>
              <a:t>colo</a:t>
            </a:r>
            <a:r>
              <a:rPr lang="sl-SI" sz="2000" noProof="0" dirty="0" smtClean="0">
                <a:solidFill>
                  <a:schemeClr val="bg1">
                    <a:lumMod val="50000"/>
                  </a:schemeClr>
                </a:solidFill>
              </a:rPr>
              <a:t>u</a:t>
            </a:r>
            <a:r>
              <a:rPr lang="en-GB" sz="2000" noProof="0" dirty="0" smtClean="0">
                <a:solidFill>
                  <a:schemeClr val="bg1">
                    <a:lumMod val="50000"/>
                  </a:schemeClr>
                </a:solidFill>
              </a:rPr>
              <a:t>r, shape, etc.)</a:t>
            </a:r>
          </a:p>
          <a:p>
            <a:pPr marL="400050" lvl="1" indent="0">
              <a:buNone/>
            </a:pPr>
            <a:r>
              <a:rPr lang="en-GB" sz="2000" noProof="0" dirty="0" smtClean="0">
                <a:solidFill>
                  <a:schemeClr val="bg1">
                    <a:lumMod val="50000"/>
                  </a:schemeClr>
                </a:solidFill>
              </a:rPr>
              <a:t>presentation:      layout and placement</a:t>
            </a:r>
          </a:p>
          <a:p>
            <a:pPr marL="400050" lvl="1" indent="0">
              <a:buNone/>
            </a:pPr>
            <a:r>
              <a:rPr lang="en-GB" sz="2000" noProof="0" dirty="0" smtClean="0">
                <a:solidFill>
                  <a:schemeClr val="bg1">
                    <a:lumMod val="50000"/>
                  </a:schemeClr>
                </a:solidFill>
              </a:rPr>
              <a:t>scale: 	      scale &amp; number of dimensions </a:t>
            </a:r>
          </a:p>
          <a:p>
            <a:pPr marL="400050" lvl="1" indent="0">
              <a:buNone/>
            </a:pPr>
            <a:r>
              <a:rPr lang="en-GB" sz="2000" noProof="0" dirty="0" smtClean="0">
                <a:solidFill>
                  <a:schemeClr val="bg1">
                    <a:lumMod val="50000"/>
                  </a:schemeClr>
                </a:solidFill>
              </a:rPr>
              <a:t>manipulation:      rearrangement, interaction, and exploration </a:t>
            </a:r>
          </a:p>
          <a:p>
            <a:pPr marL="400050" lvl="1" indent="0">
              <a:buNone/>
            </a:pPr>
            <a:r>
              <a:rPr lang="en-GB" sz="2000" noProof="0" dirty="0" smtClean="0">
                <a:solidFill>
                  <a:schemeClr val="bg1">
                    <a:lumMod val="50000"/>
                  </a:schemeClr>
                </a:solidFill>
              </a:rPr>
              <a:t>externalization:   what the user sees on the display</a:t>
            </a:r>
          </a:p>
          <a:p>
            <a:pPr marL="0" indent="0">
              <a:buNone/>
            </a:pPr>
            <a:endParaRPr lang="en-GB" altLang="en-US" sz="2200" noProof="0" dirty="0" smtClean="0"/>
          </a:p>
          <a:p>
            <a:endParaRPr lang="en-GB" sz="24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19</a:t>
            </a:fld>
            <a:endParaRPr lang="sl-SI"/>
          </a:p>
        </p:txBody>
      </p:sp>
      <p:sp>
        <p:nvSpPr>
          <p:cNvPr id="4" name="Naslov 3"/>
          <p:cNvSpPr>
            <a:spLocks noGrp="1"/>
          </p:cNvSpPr>
          <p:nvPr>
            <p:ph type="title"/>
          </p:nvPr>
        </p:nvSpPr>
        <p:spPr/>
        <p:txBody>
          <a:bodyPr/>
          <a:lstStyle/>
          <a:p>
            <a:r>
              <a:rPr lang="en-GB" noProof="0" dirty="0" smtClean="0"/>
              <a:t>Issues</a:t>
            </a:r>
            <a:endParaRPr lang="en-GB" noProof="0" dirty="0"/>
          </a:p>
        </p:txBody>
      </p:sp>
    </p:spTree>
    <p:extLst>
      <p:ext uri="{BB962C8B-B14F-4D97-AF65-F5344CB8AC3E}">
        <p14:creationId xmlns:p14="http://schemas.microsoft.com/office/powerpoint/2010/main" val="147114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noProof="0" dirty="0" smtClean="0"/>
              <a:t>Workshop Leaders</a:t>
            </a:r>
            <a:endParaRPr lang="en-GB" noProof="0" dirty="0"/>
          </a:p>
        </p:txBody>
      </p:sp>
      <p:sp>
        <p:nvSpPr>
          <p:cNvPr id="3" name="Ograda vsebine 2"/>
          <p:cNvSpPr>
            <a:spLocks noGrp="1"/>
          </p:cNvSpPr>
          <p:nvPr>
            <p:ph idx="1"/>
          </p:nvPr>
        </p:nvSpPr>
        <p:spPr>
          <a:xfrm>
            <a:off x="3131840" y="4061384"/>
            <a:ext cx="4176464" cy="1959904"/>
          </a:xfrm>
        </p:spPr>
        <p:txBody>
          <a:bodyPr>
            <a:normAutofit/>
          </a:bodyPr>
          <a:lstStyle/>
          <a:p>
            <a:pPr marL="0" indent="0">
              <a:buNone/>
            </a:pPr>
            <a:r>
              <a:rPr lang="en-GB" sz="2400" noProof="0" dirty="0" smtClean="0"/>
              <a:t>Maja Žumer</a:t>
            </a:r>
            <a:br>
              <a:rPr lang="en-GB" sz="2400" noProof="0" dirty="0" smtClean="0"/>
            </a:br>
            <a:r>
              <a:rPr lang="en-GB" sz="1600" noProof="0" dirty="0" smtClean="0"/>
              <a:t>Professor</a:t>
            </a:r>
            <a:br>
              <a:rPr lang="en-GB" sz="1600" noProof="0" dirty="0" smtClean="0"/>
            </a:br>
            <a:r>
              <a:rPr lang="en-GB" sz="1600" noProof="0" dirty="0" smtClean="0"/>
              <a:t>University of Ljubljana, Slovenia</a:t>
            </a:r>
          </a:p>
          <a:p>
            <a:pPr marL="0" indent="0">
              <a:spcBef>
                <a:spcPts val="1200"/>
              </a:spcBef>
              <a:buNone/>
            </a:pPr>
            <a:r>
              <a:rPr lang="en-GB" sz="1600" noProof="0" dirty="0" smtClean="0">
                <a:solidFill>
                  <a:schemeClr val="accent5">
                    <a:lumMod val="75000"/>
                  </a:schemeClr>
                </a:solidFill>
              </a:rPr>
              <a:t>maja.zumer@ff.uni-lj.si</a:t>
            </a:r>
          </a:p>
          <a:p>
            <a:pPr marL="0" indent="0">
              <a:buNone/>
            </a:pPr>
            <a:endParaRPr lang="en-GB" sz="2400" noProof="0" dirty="0"/>
          </a:p>
        </p:txBody>
      </p:sp>
      <p:pic>
        <p:nvPicPr>
          <p:cNvPr id="1026" name="Picture 2" descr="http://www.ff.uni-lj.si/oddelki/biblio/oddelek/osebje/slike/zumer.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625911" y="3917368"/>
            <a:ext cx="12382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s://fbcdn-sphotos-g-a.akamaihd.net/hphotos-ak-ash3/554210_10151432810323232_984649458_n.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aturation sat="0"/>
                    </a14:imgEffect>
                    <a14:imgEffect>
                      <a14:brightnessContrast contrast="-20000"/>
                    </a14:imgEffect>
                  </a14:imgLayer>
                </a14:imgProps>
              </a:ext>
              <a:ext uri="{28A0092B-C50C-407E-A947-70E740481C1C}">
                <a14:useLocalDpi xmlns:a14="http://schemas.microsoft.com/office/drawing/2010/main"/>
              </a:ext>
            </a:extLst>
          </a:blip>
          <a:srcRect l="8183" t="1" r="37700" b="37555"/>
          <a:stretch/>
        </p:blipFill>
        <p:spPr bwMode="auto">
          <a:xfrm>
            <a:off x="611560" y="2106978"/>
            <a:ext cx="12382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cxnSp>
        <p:nvCxnSpPr>
          <p:cNvPr id="5" name="Raven povezovalnik 4"/>
          <p:cNvCxnSpPr>
            <a:stCxn id="8" idx="6"/>
            <a:endCxn id="12" idx="2"/>
          </p:cNvCxnSpPr>
          <p:nvPr/>
        </p:nvCxnSpPr>
        <p:spPr>
          <a:xfrm flipV="1">
            <a:off x="1936169" y="4255607"/>
            <a:ext cx="573341" cy="37613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aven povezovalnik 16"/>
          <p:cNvCxnSpPr>
            <a:stCxn id="16" idx="5"/>
            <a:endCxn id="12" idx="7"/>
          </p:cNvCxnSpPr>
          <p:nvPr/>
        </p:nvCxnSpPr>
        <p:spPr>
          <a:xfrm flipH="1" flipV="1">
            <a:off x="2595640" y="4220696"/>
            <a:ext cx="386021" cy="94383"/>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Elipsa 7"/>
          <p:cNvSpPr/>
          <p:nvPr/>
        </p:nvSpPr>
        <p:spPr>
          <a:xfrm>
            <a:off x="1792153" y="455973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Elipsa 11"/>
          <p:cNvSpPr/>
          <p:nvPr/>
        </p:nvSpPr>
        <p:spPr>
          <a:xfrm>
            <a:off x="2509510" y="4206236"/>
            <a:ext cx="100907" cy="98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6" name="Elipsa 15"/>
          <p:cNvSpPr/>
          <p:nvPr/>
        </p:nvSpPr>
        <p:spPr>
          <a:xfrm flipV="1">
            <a:off x="2915816" y="4304978"/>
            <a:ext cx="77142" cy="689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24" name="Raven povezovalnik 23"/>
          <p:cNvCxnSpPr>
            <a:stCxn id="26" idx="5"/>
            <a:endCxn id="27" idx="2"/>
          </p:cNvCxnSpPr>
          <p:nvPr/>
        </p:nvCxnSpPr>
        <p:spPr>
          <a:xfrm>
            <a:off x="1900727" y="2872270"/>
            <a:ext cx="223001" cy="23798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Raven povezovalnik 24"/>
          <p:cNvCxnSpPr>
            <a:stCxn id="28" idx="5"/>
            <a:endCxn id="27" idx="5"/>
          </p:cNvCxnSpPr>
          <p:nvPr/>
        </p:nvCxnSpPr>
        <p:spPr>
          <a:xfrm flipH="1">
            <a:off x="2209858" y="2646683"/>
            <a:ext cx="801119" cy="498485"/>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Elipsa 25"/>
          <p:cNvSpPr/>
          <p:nvPr/>
        </p:nvSpPr>
        <p:spPr>
          <a:xfrm>
            <a:off x="1777802" y="2749345"/>
            <a:ext cx="144016" cy="14401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l-SI"/>
          </a:p>
        </p:txBody>
      </p:sp>
      <p:sp>
        <p:nvSpPr>
          <p:cNvPr id="27" name="Elipsa 26"/>
          <p:cNvSpPr/>
          <p:nvPr/>
        </p:nvSpPr>
        <p:spPr>
          <a:xfrm>
            <a:off x="2123728" y="3060886"/>
            <a:ext cx="100907" cy="9874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l-SI"/>
          </a:p>
        </p:txBody>
      </p:sp>
      <p:sp>
        <p:nvSpPr>
          <p:cNvPr id="28" name="Elipsa 27"/>
          <p:cNvSpPr/>
          <p:nvPr/>
        </p:nvSpPr>
        <p:spPr>
          <a:xfrm>
            <a:off x="2949514" y="2585220"/>
            <a:ext cx="72008" cy="7200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l-SI"/>
          </a:p>
        </p:txBody>
      </p:sp>
      <p:sp>
        <p:nvSpPr>
          <p:cNvPr id="41" name="Ograda vsebine 2"/>
          <p:cNvSpPr txBox="1">
            <a:spLocks/>
          </p:cNvSpPr>
          <p:nvPr/>
        </p:nvSpPr>
        <p:spPr>
          <a:xfrm>
            <a:off x="3131840" y="2260770"/>
            <a:ext cx="3528392" cy="127495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sl-SI" sz="3100" dirty="0" smtClean="0"/>
              <a:t>Tanja Merčun</a:t>
            </a:r>
            <a:endParaRPr lang="en-GB" sz="2300" dirty="0" smtClean="0"/>
          </a:p>
          <a:p>
            <a:pPr marL="0" indent="0">
              <a:buFont typeface="Arial" pitchFamily="34" charset="0"/>
              <a:buNone/>
            </a:pPr>
            <a:r>
              <a:rPr lang="en-GB" sz="2100" dirty="0" smtClean="0"/>
              <a:t>Research </a:t>
            </a:r>
            <a:r>
              <a:rPr lang="en-US" sz="2100" dirty="0" smtClean="0"/>
              <a:t>Associate</a:t>
            </a:r>
          </a:p>
          <a:p>
            <a:pPr marL="0" indent="0">
              <a:spcBef>
                <a:spcPts val="300"/>
              </a:spcBef>
              <a:buFont typeface="Arial" pitchFamily="34" charset="0"/>
              <a:buNone/>
            </a:pPr>
            <a:r>
              <a:rPr lang="en-GB" sz="2100" dirty="0" smtClean="0"/>
              <a:t>University of Ljubljana, Slovenia</a:t>
            </a:r>
            <a:endParaRPr lang="sl-SI" sz="2100" dirty="0" smtClean="0"/>
          </a:p>
          <a:p>
            <a:pPr marL="0" indent="0">
              <a:spcBef>
                <a:spcPts val="1200"/>
              </a:spcBef>
              <a:buFont typeface="Arial" pitchFamily="34" charset="0"/>
              <a:buNone/>
            </a:pPr>
            <a:r>
              <a:rPr lang="sl-SI" sz="2100" dirty="0" smtClean="0">
                <a:solidFill>
                  <a:schemeClr val="accent5">
                    <a:lumMod val="75000"/>
                  </a:schemeClr>
                </a:solidFill>
              </a:rPr>
              <a:t>tanja.mercun@ff.uni-lj.si</a:t>
            </a:r>
            <a:endParaRPr lang="en-GB" sz="2100" dirty="0">
              <a:solidFill>
                <a:schemeClr val="accent5">
                  <a:lumMod val="75000"/>
                </a:schemeClr>
              </a:solidFill>
            </a:endParaRPr>
          </a:p>
        </p:txBody>
      </p:sp>
    </p:spTree>
    <p:extLst>
      <p:ext uri="{BB962C8B-B14F-4D97-AF65-F5344CB8AC3E}">
        <p14:creationId xmlns:p14="http://schemas.microsoft.com/office/powerpoint/2010/main" val="451466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72208"/>
            <a:ext cx="8435280" cy="4709120"/>
          </a:xfrm>
        </p:spPr>
        <p:txBody>
          <a:bodyPr>
            <a:normAutofit lnSpcReduction="10000"/>
          </a:bodyPr>
          <a:lstStyle/>
          <a:p>
            <a:pPr marL="0" indent="0">
              <a:buNone/>
            </a:pPr>
            <a:endParaRPr lang="en-GB" noProof="0" dirty="0" smtClean="0"/>
          </a:p>
          <a:p>
            <a:pPr marL="0" indent="0">
              <a:buNone/>
            </a:pPr>
            <a:endParaRPr lang="en-GB" noProof="0" dirty="0" smtClean="0"/>
          </a:p>
          <a:p>
            <a:pPr marL="0" indent="0">
              <a:buNone/>
            </a:pPr>
            <a:r>
              <a:rPr lang="en-GB" noProof="0" dirty="0" smtClean="0"/>
              <a:t>… implementation</a:t>
            </a:r>
          </a:p>
          <a:p>
            <a:pPr marL="0" indent="0">
              <a:buNone/>
            </a:pPr>
            <a:endParaRPr lang="en-GB" noProof="0" dirty="0" smtClean="0"/>
          </a:p>
          <a:p>
            <a:pPr marL="400050" lvl="1" indent="0">
              <a:buNone/>
            </a:pPr>
            <a:r>
              <a:rPr lang="en-GB" noProof="0" dirty="0" smtClean="0"/>
              <a:t>common design problems</a:t>
            </a:r>
          </a:p>
          <a:p>
            <a:pPr lvl="1" indent="-342900"/>
            <a:r>
              <a:rPr lang="en-GB" sz="2000" noProof="0" dirty="0" smtClean="0">
                <a:solidFill>
                  <a:schemeClr val="bg1">
                    <a:lumMod val="50000"/>
                  </a:schemeClr>
                </a:solidFill>
              </a:rPr>
              <a:t>not every visualization works for every type of data or every purpose/goal</a:t>
            </a:r>
          </a:p>
          <a:p>
            <a:pPr lvl="1"/>
            <a:r>
              <a:rPr lang="en-GB" sz="2000" noProof="0" dirty="0" smtClean="0">
                <a:solidFill>
                  <a:schemeClr val="bg1">
                    <a:lumMod val="50000"/>
                  </a:schemeClr>
                </a:solidFill>
              </a:rPr>
              <a:t>pretty design but lacks narrative </a:t>
            </a:r>
          </a:p>
          <a:p>
            <a:pPr lvl="1"/>
            <a:r>
              <a:rPr lang="en-GB" sz="2000" noProof="0" dirty="0" smtClean="0">
                <a:solidFill>
                  <a:schemeClr val="bg1">
                    <a:lumMod val="50000"/>
                  </a:schemeClr>
                </a:solidFill>
              </a:rPr>
              <a:t>not the right data </a:t>
            </a:r>
          </a:p>
          <a:p>
            <a:pPr lvl="1"/>
            <a:r>
              <a:rPr lang="en-GB" sz="2000" noProof="0" dirty="0" smtClean="0">
                <a:solidFill>
                  <a:schemeClr val="bg1">
                    <a:lumMod val="50000"/>
                  </a:schemeClr>
                </a:solidFill>
              </a:rPr>
              <a:t>bad design </a:t>
            </a:r>
          </a:p>
          <a:p>
            <a:pPr lvl="1"/>
            <a:r>
              <a:rPr lang="en-GB" sz="2000" noProof="0" dirty="0" smtClean="0">
                <a:solidFill>
                  <a:schemeClr val="bg1">
                    <a:lumMod val="50000"/>
                  </a:schemeClr>
                </a:solidFill>
              </a:rPr>
              <a:t>goal is unclear </a:t>
            </a:r>
            <a:endParaRPr lang="sl-SI" sz="2000" noProof="0" dirty="0" smtClean="0">
              <a:solidFill>
                <a:schemeClr val="bg1">
                  <a:lumMod val="50000"/>
                </a:schemeClr>
              </a:solidFill>
            </a:endParaRPr>
          </a:p>
          <a:p>
            <a:pPr lvl="1"/>
            <a:r>
              <a:rPr lang="sl-SI" sz="2000" noProof="0" dirty="0" err="1" smtClean="0">
                <a:solidFill>
                  <a:schemeClr val="bg1">
                    <a:lumMod val="50000"/>
                  </a:schemeClr>
                </a:solidFill>
              </a:rPr>
              <a:t>what</a:t>
            </a:r>
            <a:r>
              <a:rPr lang="sl-SI" sz="2000" noProof="0" dirty="0" smtClean="0">
                <a:solidFill>
                  <a:schemeClr val="bg1">
                    <a:lumMod val="50000"/>
                  </a:schemeClr>
                </a:solidFill>
              </a:rPr>
              <a:t> </a:t>
            </a:r>
            <a:r>
              <a:rPr lang="sl-SI" sz="2000" noProof="0" dirty="0" err="1" smtClean="0">
                <a:solidFill>
                  <a:schemeClr val="bg1">
                    <a:lumMod val="50000"/>
                  </a:schemeClr>
                </a:solidFill>
              </a:rPr>
              <a:t>can</a:t>
            </a:r>
            <a:r>
              <a:rPr lang="sl-SI" sz="2000" noProof="0" dirty="0" smtClean="0">
                <a:solidFill>
                  <a:schemeClr val="bg1">
                    <a:lumMod val="50000"/>
                  </a:schemeClr>
                </a:solidFill>
              </a:rPr>
              <a:t> </a:t>
            </a:r>
            <a:r>
              <a:rPr lang="sl-SI" sz="2000" noProof="0" dirty="0" err="1" smtClean="0">
                <a:solidFill>
                  <a:schemeClr val="bg1">
                    <a:lumMod val="50000"/>
                  </a:schemeClr>
                </a:solidFill>
              </a:rPr>
              <a:t>be</a:t>
            </a:r>
            <a:r>
              <a:rPr lang="sl-SI" sz="2000" noProof="0" dirty="0" smtClean="0">
                <a:solidFill>
                  <a:schemeClr val="bg1">
                    <a:lumMod val="50000"/>
                  </a:schemeClr>
                </a:solidFill>
              </a:rPr>
              <a:t> done </a:t>
            </a:r>
            <a:r>
              <a:rPr lang="sl-SI" sz="2000" noProof="0" dirty="0" err="1" smtClean="0">
                <a:solidFill>
                  <a:schemeClr val="bg1">
                    <a:lumMod val="50000"/>
                  </a:schemeClr>
                </a:solidFill>
              </a:rPr>
              <a:t>instead</a:t>
            </a:r>
            <a:r>
              <a:rPr lang="sl-SI" sz="2000" noProof="0" dirty="0" smtClean="0">
                <a:solidFill>
                  <a:schemeClr val="bg1">
                    <a:lumMod val="50000"/>
                  </a:schemeClr>
                </a:solidFill>
              </a:rPr>
              <a:t> </a:t>
            </a:r>
            <a:r>
              <a:rPr lang="sl-SI" sz="2000" noProof="0" dirty="0" err="1" smtClean="0">
                <a:solidFill>
                  <a:schemeClr val="bg1">
                    <a:lumMod val="50000"/>
                  </a:schemeClr>
                </a:solidFill>
              </a:rPr>
              <a:t>of</a:t>
            </a:r>
            <a:r>
              <a:rPr lang="sl-SI" sz="2000" noProof="0" dirty="0" smtClean="0">
                <a:solidFill>
                  <a:schemeClr val="bg1">
                    <a:lumMod val="50000"/>
                  </a:schemeClr>
                </a:solidFill>
              </a:rPr>
              <a:t> </a:t>
            </a:r>
            <a:r>
              <a:rPr lang="sl-SI" sz="2000" noProof="0" dirty="0" err="1" smtClean="0">
                <a:solidFill>
                  <a:schemeClr val="bg1">
                    <a:lumMod val="50000"/>
                  </a:schemeClr>
                </a:solidFill>
              </a:rPr>
              <a:t>what</a:t>
            </a:r>
            <a:r>
              <a:rPr lang="sl-SI" sz="2000" noProof="0" dirty="0" smtClean="0">
                <a:solidFill>
                  <a:schemeClr val="bg1">
                    <a:lumMod val="50000"/>
                  </a:schemeClr>
                </a:solidFill>
              </a:rPr>
              <a:t> </a:t>
            </a:r>
            <a:r>
              <a:rPr lang="sl-SI" sz="2000" noProof="0" dirty="0" err="1" smtClean="0">
                <a:solidFill>
                  <a:schemeClr val="bg1">
                    <a:lumMod val="50000"/>
                  </a:schemeClr>
                </a:solidFill>
              </a:rPr>
              <a:t>should</a:t>
            </a:r>
            <a:r>
              <a:rPr lang="sl-SI" sz="2000" noProof="0" dirty="0" smtClean="0">
                <a:solidFill>
                  <a:schemeClr val="bg1">
                    <a:lumMod val="50000"/>
                  </a:schemeClr>
                </a:solidFill>
              </a:rPr>
              <a:t> </a:t>
            </a:r>
            <a:r>
              <a:rPr lang="sl-SI" sz="2000" noProof="0" dirty="0" err="1" smtClean="0">
                <a:solidFill>
                  <a:schemeClr val="bg1">
                    <a:lumMod val="50000"/>
                  </a:schemeClr>
                </a:solidFill>
              </a:rPr>
              <a:t>be</a:t>
            </a:r>
            <a:r>
              <a:rPr lang="sl-SI" sz="2000" noProof="0" dirty="0" smtClean="0">
                <a:solidFill>
                  <a:schemeClr val="bg1">
                    <a:lumMod val="50000"/>
                  </a:schemeClr>
                </a:solidFill>
              </a:rPr>
              <a:t> done</a:t>
            </a:r>
            <a:endParaRPr lang="en-GB" sz="2000" noProof="0" dirty="0">
              <a:solidFill>
                <a:schemeClr val="bg1">
                  <a:lumMod val="50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t>20</a:t>
            </a:fld>
            <a:endParaRPr lang="sl-SI"/>
          </a:p>
        </p:txBody>
      </p:sp>
      <p:sp>
        <p:nvSpPr>
          <p:cNvPr id="4" name="Naslov 3"/>
          <p:cNvSpPr>
            <a:spLocks noGrp="1"/>
          </p:cNvSpPr>
          <p:nvPr>
            <p:ph type="title"/>
          </p:nvPr>
        </p:nvSpPr>
        <p:spPr/>
        <p:txBody>
          <a:bodyPr/>
          <a:lstStyle/>
          <a:p>
            <a:r>
              <a:rPr lang="en-GB" noProof="0" dirty="0" smtClean="0"/>
              <a:t>Issues</a:t>
            </a:r>
            <a:endParaRPr lang="en-GB" noProof="0" dirty="0"/>
          </a:p>
        </p:txBody>
      </p:sp>
    </p:spTree>
    <p:extLst>
      <p:ext uri="{BB962C8B-B14F-4D97-AF65-F5344CB8AC3E}">
        <p14:creationId xmlns:p14="http://schemas.microsoft.com/office/powerpoint/2010/main" val="323897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435280" cy="4525963"/>
          </a:xfrm>
        </p:spPr>
        <p:txBody>
          <a:bodyPr>
            <a:normAutofit/>
          </a:bodyPr>
          <a:lstStyle/>
          <a:p>
            <a:pPr marL="0" indent="0">
              <a:buNone/>
            </a:pPr>
            <a:endParaRPr lang="en-GB" noProof="0" dirty="0" smtClean="0"/>
          </a:p>
          <a:p>
            <a:pPr marL="0" indent="0">
              <a:buNone/>
            </a:pPr>
            <a:endParaRPr lang="en-GB" noProof="0" dirty="0" smtClean="0"/>
          </a:p>
          <a:p>
            <a:pPr marL="0" indent="0">
              <a:buNone/>
            </a:pPr>
            <a:r>
              <a:rPr lang="en-GB" noProof="0" dirty="0" smtClean="0"/>
              <a:t>… implementation</a:t>
            </a:r>
          </a:p>
          <a:p>
            <a:pPr marL="0" indent="0">
              <a:buNone/>
            </a:pPr>
            <a:endParaRPr lang="en-GB" noProof="0" dirty="0" smtClean="0"/>
          </a:p>
          <a:p>
            <a:pPr marL="400050" lvl="1" indent="0">
              <a:buNone/>
            </a:pPr>
            <a:r>
              <a:rPr lang="sl-SI" dirty="0" err="1" smtClean="0"/>
              <a:t>technology</a:t>
            </a:r>
            <a:r>
              <a:rPr lang="sl-SI" dirty="0" smtClean="0"/>
              <a:t> </a:t>
            </a:r>
            <a:r>
              <a:rPr lang="sl-SI" dirty="0" err="1" smtClean="0"/>
              <a:t>and</a:t>
            </a:r>
            <a:r>
              <a:rPr lang="sl-SI" dirty="0" smtClean="0"/>
              <a:t> </a:t>
            </a:r>
            <a:r>
              <a:rPr lang="sl-SI" dirty="0" err="1" smtClean="0"/>
              <a:t>programming</a:t>
            </a:r>
            <a:r>
              <a:rPr lang="sl-SI" dirty="0" smtClean="0"/>
              <a:t> </a:t>
            </a:r>
            <a:r>
              <a:rPr lang="sl-SI" dirty="0" err="1" smtClean="0"/>
              <a:t>knowledge</a:t>
            </a:r>
            <a:endParaRPr lang="en-GB" noProof="0" dirty="0" smtClean="0"/>
          </a:p>
          <a:p>
            <a:pPr lvl="1" indent="-342900"/>
            <a:r>
              <a:rPr lang="sl-SI" sz="2000" noProof="0" dirty="0" smtClean="0">
                <a:solidFill>
                  <a:schemeClr val="bg1">
                    <a:lumMod val="50000"/>
                  </a:schemeClr>
                </a:solidFill>
              </a:rPr>
              <a:t>more </a:t>
            </a:r>
            <a:r>
              <a:rPr lang="sl-SI" sz="2000" noProof="0" dirty="0" err="1" smtClean="0">
                <a:solidFill>
                  <a:schemeClr val="bg1">
                    <a:lumMod val="50000"/>
                  </a:schemeClr>
                </a:solidFill>
              </a:rPr>
              <a:t>complex</a:t>
            </a:r>
            <a:r>
              <a:rPr lang="sl-SI" sz="2000" noProof="0" dirty="0" smtClean="0">
                <a:solidFill>
                  <a:schemeClr val="bg1">
                    <a:lumMod val="50000"/>
                  </a:schemeClr>
                </a:solidFill>
              </a:rPr>
              <a:t> </a:t>
            </a:r>
            <a:r>
              <a:rPr lang="sl-SI" sz="2000" noProof="0" dirty="0" err="1" smtClean="0">
                <a:solidFill>
                  <a:schemeClr val="bg1">
                    <a:lumMod val="50000"/>
                  </a:schemeClr>
                </a:solidFill>
              </a:rPr>
              <a:t>visualizations</a:t>
            </a:r>
            <a:r>
              <a:rPr lang="sl-SI" sz="2000" noProof="0" dirty="0" smtClean="0">
                <a:solidFill>
                  <a:schemeClr val="bg1">
                    <a:lumMod val="50000"/>
                  </a:schemeClr>
                </a:solidFill>
              </a:rPr>
              <a:t> </a:t>
            </a:r>
            <a:r>
              <a:rPr lang="sl-SI" sz="2000" noProof="0" dirty="0" err="1" smtClean="0">
                <a:solidFill>
                  <a:schemeClr val="bg1">
                    <a:lumMod val="50000"/>
                  </a:schemeClr>
                </a:solidFill>
              </a:rPr>
              <a:t>require</a:t>
            </a:r>
            <a:r>
              <a:rPr lang="sl-SI" sz="2000" noProof="0" dirty="0" smtClean="0">
                <a:solidFill>
                  <a:schemeClr val="bg1">
                    <a:lumMod val="50000"/>
                  </a:schemeClr>
                </a:solidFill>
              </a:rPr>
              <a:t> a </a:t>
            </a:r>
            <a:r>
              <a:rPr lang="sl-SI" sz="2000" noProof="0" dirty="0" err="1" smtClean="0">
                <a:solidFill>
                  <a:schemeClr val="bg1">
                    <a:lumMod val="50000"/>
                  </a:schemeClr>
                </a:solidFill>
              </a:rPr>
              <a:t>team</a:t>
            </a:r>
            <a:r>
              <a:rPr lang="sl-SI" sz="2000" noProof="0" dirty="0" smtClean="0">
                <a:solidFill>
                  <a:schemeClr val="bg1">
                    <a:lumMod val="50000"/>
                  </a:schemeClr>
                </a:solidFill>
              </a:rPr>
              <a:t> </a:t>
            </a:r>
            <a:r>
              <a:rPr lang="sl-SI" sz="2000" noProof="0" dirty="0" err="1" smtClean="0">
                <a:solidFill>
                  <a:schemeClr val="bg1">
                    <a:lumMod val="50000"/>
                  </a:schemeClr>
                </a:solidFill>
              </a:rPr>
              <a:t>of</a:t>
            </a:r>
            <a:r>
              <a:rPr lang="sl-SI" sz="2000" noProof="0" dirty="0" smtClean="0">
                <a:solidFill>
                  <a:schemeClr val="bg1">
                    <a:lumMod val="50000"/>
                  </a:schemeClr>
                </a:solidFill>
              </a:rPr>
              <a:t> </a:t>
            </a:r>
            <a:r>
              <a:rPr lang="sl-SI" sz="2000" noProof="0" dirty="0" err="1" smtClean="0">
                <a:solidFill>
                  <a:schemeClr val="bg1">
                    <a:lumMod val="50000"/>
                  </a:schemeClr>
                </a:solidFill>
              </a:rPr>
              <a:t>specialists</a:t>
            </a:r>
            <a:endParaRPr lang="sl-SI" sz="2000" dirty="0">
              <a:solidFill>
                <a:schemeClr val="bg1">
                  <a:lumMod val="50000"/>
                </a:schemeClr>
              </a:solidFill>
            </a:endParaRPr>
          </a:p>
          <a:p>
            <a:pPr lvl="1" indent="-342900"/>
            <a:r>
              <a:rPr lang="sl-SI" sz="2000" dirty="0" err="1" smtClean="0">
                <a:solidFill>
                  <a:schemeClr val="bg1">
                    <a:lumMod val="50000"/>
                  </a:schemeClr>
                </a:solidFill>
              </a:rPr>
              <a:t>running</a:t>
            </a:r>
            <a:r>
              <a:rPr lang="sl-SI" sz="2000" dirty="0" smtClean="0">
                <a:solidFill>
                  <a:schemeClr val="bg1">
                    <a:lumMod val="50000"/>
                  </a:schemeClr>
                </a:solidFill>
              </a:rPr>
              <a:t> </a:t>
            </a:r>
            <a:r>
              <a:rPr lang="sl-SI" sz="2000" dirty="0" err="1" smtClean="0">
                <a:solidFill>
                  <a:schemeClr val="bg1">
                    <a:lumMod val="50000"/>
                  </a:schemeClr>
                </a:solidFill>
              </a:rPr>
              <a:t>visualizations</a:t>
            </a:r>
            <a:r>
              <a:rPr lang="sl-SI" sz="2000" dirty="0" smtClean="0">
                <a:solidFill>
                  <a:schemeClr val="bg1">
                    <a:lumMod val="50000"/>
                  </a:schemeClr>
                </a:solidFill>
              </a:rPr>
              <a:t> </a:t>
            </a:r>
            <a:r>
              <a:rPr lang="sl-SI" sz="2000" dirty="0" err="1" smtClean="0">
                <a:solidFill>
                  <a:schemeClr val="bg1">
                    <a:lumMod val="50000"/>
                  </a:schemeClr>
                </a:solidFill>
              </a:rPr>
              <a:t>may</a:t>
            </a:r>
            <a:r>
              <a:rPr lang="sl-SI" sz="2000" dirty="0" smtClean="0">
                <a:solidFill>
                  <a:schemeClr val="bg1">
                    <a:lumMod val="50000"/>
                  </a:schemeClr>
                </a:solidFill>
              </a:rPr>
              <a:t> </a:t>
            </a:r>
            <a:r>
              <a:rPr lang="sl-SI" sz="2000" dirty="0" err="1" smtClean="0">
                <a:solidFill>
                  <a:schemeClr val="bg1">
                    <a:lumMod val="50000"/>
                  </a:schemeClr>
                </a:solidFill>
              </a:rPr>
              <a:t>need</a:t>
            </a:r>
            <a:r>
              <a:rPr lang="sl-SI" sz="2000" dirty="0" smtClean="0">
                <a:solidFill>
                  <a:schemeClr val="bg1">
                    <a:lumMod val="50000"/>
                  </a:schemeClr>
                </a:solidFill>
              </a:rPr>
              <a:t> </a:t>
            </a:r>
            <a:r>
              <a:rPr lang="sl-SI" sz="2000" dirty="0" err="1" smtClean="0">
                <a:solidFill>
                  <a:schemeClr val="bg1">
                    <a:lumMod val="50000"/>
                  </a:schemeClr>
                </a:solidFill>
              </a:rPr>
              <a:t>high</a:t>
            </a:r>
            <a:r>
              <a:rPr lang="sl-SI" sz="2000" dirty="0" smtClean="0">
                <a:solidFill>
                  <a:schemeClr val="bg1">
                    <a:lumMod val="50000"/>
                  </a:schemeClr>
                </a:solidFill>
              </a:rPr>
              <a:t> </a:t>
            </a:r>
            <a:r>
              <a:rPr lang="sl-SI" sz="2000" dirty="0" err="1" smtClean="0">
                <a:solidFill>
                  <a:schemeClr val="bg1">
                    <a:lumMod val="50000"/>
                  </a:schemeClr>
                </a:solidFill>
              </a:rPr>
              <a:t>computing</a:t>
            </a:r>
            <a:r>
              <a:rPr lang="sl-SI" sz="2000" dirty="0" smtClean="0">
                <a:solidFill>
                  <a:schemeClr val="bg1">
                    <a:lumMod val="50000"/>
                  </a:schemeClr>
                </a:solidFill>
              </a:rPr>
              <a:t> </a:t>
            </a:r>
            <a:r>
              <a:rPr lang="sl-SI" sz="2000" dirty="0" err="1" smtClean="0">
                <a:solidFill>
                  <a:schemeClr val="bg1">
                    <a:lumMod val="50000"/>
                  </a:schemeClr>
                </a:solidFill>
              </a:rPr>
              <a:t>power</a:t>
            </a:r>
            <a:r>
              <a:rPr lang="sl-SI" sz="2000" dirty="0" smtClean="0">
                <a:solidFill>
                  <a:schemeClr val="bg1">
                    <a:lumMod val="50000"/>
                  </a:schemeClr>
                </a:solidFill>
              </a:rPr>
              <a:t> </a:t>
            </a:r>
            <a:r>
              <a:rPr lang="sl-SI" sz="2000" noProof="0" dirty="0" smtClean="0">
                <a:solidFill>
                  <a:schemeClr val="bg1">
                    <a:lumMod val="50000"/>
                  </a:schemeClr>
                </a:solidFill>
              </a:rPr>
              <a:t> </a:t>
            </a:r>
          </a:p>
          <a:p>
            <a:pPr lvl="1" indent="-342900"/>
            <a:r>
              <a:rPr lang="sl-SI" sz="2000" noProof="0" dirty="0" err="1" smtClean="0">
                <a:solidFill>
                  <a:schemeClr val="bg1">
                    <a:lumMod val="50000"/>
                  </a:schemeClr>
                </a:solidFill>
              </a:rPr>
              <a:t>only</a:t>
            </a:r>
            <a:r>
              <a:rPr lang="sl-SI" sz="2000" noProof="0" dirty="0" smtClean="0">
                <a:solidFill>
                  <a:schemeClr val="bg1">
                    <a:lumMod val="50000"/>
                  </a:schemeClr>
                </a:solidFill>
              </a:rPr>
              <a:t> </a:t>
            </a:r>
            <a:r>
              <a:rPr lang="sl-SI" sz="2000" noProof="0" dirty="0" err="1" smtClean="0">
                <a:solidFill>
                  <a:schemeClr val="bg1">
                    <a:lumMod val="50000"/>
                  </a:schemeClr>
                </a:solidFill>
              </a:rPr>
              <a:t>now</a:t>
            </a:r>
            <a:r>
              <a:rPr lang="sl-SI" sz="2000" dirty="0">
                <a:solidFill>
                  <a:schemeClr val="bg1">
                    <a:lumMod val="50000"/>
                  </a:schemeClr>
                </a:solidFill>
              </a:rPr>
              <a:t> </a:t>
            </a:r>
            <a:r>
              <a:rPr lang="sl-SI" sz="2000" dirty="0" smtClean="0">
                <a:solidFill>
                  <a:schemeClr val="bg1">
                    <a:lumMod val="50000"/>
                  </a:schemeClr>
                </a:solidFill>
              </a:rPr>
              <a:t>more </a:t>
            </a:r>
            <a:r>
              <a:rPr lang="sl-SI" sz="2000" noProof="0" dirty="0" err="1" smtClean="0">
                <a:solidFill>
                  <a:schemeClr val="bg1">
                    <a:lumMod val="50000"/>
                  </a:schemeClr>
                </a:solidFill>
              </a:rPr>
              <a:t>tools</a:t>
            </a:r>
            <a:r>
              <a:rPr lang="sl-SI" sz="2000" noProof="0" dirty="0" smtClean="0">
                <a:solidFill>
                  <a:schemeClr val="bg1">
                    <a:lumMod val="50000"/>
                  </a:schemeClr>
                </a:solidFill>
              </a:rPr>
              <a:t> </a:t>
            </a:r>
            <a:r>
              <a:rPr lang="sl-SI" sz="2000" noProof="0" dirty="0" err="1" smtClean="0">
                <a:solidFill>
                  <a:schemeClr val="bg1">
                    <a:lumMod val="50000"/>
                  </a:schemeClr>
                </a:solidFill>
              </a:rPr>
              <a:t>and</a:t>
            </a:r>
            <a:r>
              <a:rPr lang="sl-SI" sz="2000" noProof="0" dirty="0" smtClean="0">
                <a:solidFill>
                  <a:schemeClr val="bg1">
                    <a:lumMod val="50000"/>
                  </a:schemeClr>
                </a:solidFill>
              </a:rPr>
              <a:t> </a:t>
            </a:r>
            <a:r>
              <a:rPr lang="sl-SI" sz="2000" noProof="0" dirty="0" err="1" smtClean="0">
                <a:solidFill>
                  <a:schemeClr val="bg1">
                    <a:lumMod val="50000"/>
                  </a:schemeClr>
                </a:solidFill>
              </a:rPr>
              <a:t>ready</a:t>
            </a:r>
            <a:r>
              <a:rPr lang="sl-SI" sz="2000" noProof="0" dirty="0" smtClean="0">
                <a:solidFill>
                  <a:schemeClr val="bg1">
                    <a:lumMod val="50000"/>
                  </a:schemeClr>
                </a:solidFill>
              </a:rPr>
              <a:t>-</a:t>
            </a:r>
            <a:r>
              <a:rPr lang="sl-SI" sz="2000" noProof="0" dirty="0" err="1" smtClean="0">
                <a:solidFill>
                  <a:schemeClr val="bg1">
                    <a:lumMod val="50000"/>
                  </a:schemeClr>
                </a:solidFill>
              </a:rPr>
              <a:t>made</a:t>
            </a:r>
            <a:r>
              <a:rPr lang="sl-SI" sz="2000" noProof="0" dirty="0" smtClean="0">
                <a:solidFill>
                  <a:schemeClr val="bg1">
                    <a:lumMod val="50000"/>
                  </a:schemeClr>
                </a:solidFill>
              </a:rPr>
              <a:t> </a:t>
            </a:r>
            <a:r>
              <a:rPr lang="sl-SI" sz="2000" noProof="0" dirty="0" err="1" smtClean="0">
                <a:solidFill>
                  <a:schemeClr val="bg1">
                    <a:lumMod val="50000"/>
                  </a:schemeClr>
                </a:solidFill>
              </a:rPr>
              <a:t>libraries</a:t>
            </a:r>
            <a:r>
              <a:rPr lang="sl-SI" sz="2000" noProof="0" dirty="0" smtClean="0">
                <a:solidFill>
                  <a:schemeClr val="bg1">
                    <a:lumMod val="50000"/>
                  </a:schemeClr>
                </a:solidFill>
              </a:rPr>
              <a:t> are </a:t>
            </a:r>
            <a:r>
              <a:rPr lang="sl-SI" sz="2000" noProof="0" dirty="0" err="1" smtClean="0">
                <a:solidFill>
                  <a:schemeClr val="bg1">
                    <a:lumMod val="50000"/>
                  </a:schemeClr>
                </a:solidFill>
              </a:rPr>
              <a:t>starting</a:t>
            </a:r>
            <a:r>
              <a:rPr lang="sl-SI" sz="2000" noProof="0" dirty="0" smtClean="0">
                <a:solidFill>
                  <a:schemeClr val="bg1">
                    <a:lumMod val="50000"/>
                  </a:schemeClr>
                </a:solidFill>
              </a:rPr>
              <a:t> to </a:t>
            </a:r>
            <a:r>
              <a:rPr lang="sl-SI" sz="2000" noProof="0" dirty="0" err="1" smtClean="0">
                <a:solidFill>
                  <a:schemeClr val="bg1">
                    <a:lumMod val="50000"/>
                  </a:schemeClr>
                </a:solidFill>
              </a:rPr>
              <a:t>appear</a:t>
            </a:r>
            <a:endParaRPr lang="en-GB" sz="2000" noProof="0" dirty="0" smtClean="0">
              <a:solidFill>
                <a:schemeClr val="bg1">
                  <a:lumMod val="50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t>21</a:t>
            </a:fld>
            <a:endParaRPr lang="sl-SI"/>
          </a:p>
        </p:txBody>
      </p:sp>
      <p:sp>
        <p:nvSpPr>
          <p:cNvPr id="4" name="Naslov 3"/>
          <p:cNvSpPr>
            <a:spLocks noGrp="1"/>
          </p:cNvSpPr>
          <p:nvPr>
            <p:ph type="title"/>
          </p:nvPr>
        </p:nvSpPr>
        <p:spPr/>
        <p:txBody>
          <a:bodyPr/>
          <a:lstStyle/>
          <a:p>
            <a:r>
              <a:rPr lang="en-GB" noProof="0" dirty="0" smtClean="0"/>
              <a:t>Issues</a:t>
            </a:r>
            <a:endParaRPr lang="en-GB" noProof="0" dirty="0"/>
          </a:p>
        </p:txBody>
      </p:sp>
    </p:spTree>
    <p:extLst>
      <p:ext uri="{BB962C8B-B14F-4D97-AF65-F5344CB8AC3E}">
        <p14:creationId xmlns:p14="http://schemas.microsoft.com/office/powerpoint/2010/main" val="381484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endParaRPr lang="en-GB" altLang="en-US" noProof="0" dirty="0" smtClean="0"/>
          </a:p>
          <a:p>
            <a:pPr marL="0" indent="0">
              <a:buNone/>
            </a:pPr>
            <a:r>
              <a:rPr lang="en-GB" altLang="en-US" noProof="0" dirty="0" smtClean="0"/>
              <a:t>… user acceptance</a:t>
            </a:r>
          </a:p>
          <a:p>
            <a:pPr marL="400050" lvl="1" indent="0">
              <a:buNone/>
            </a:pPr>
            <a:endParaRPr lang="en-GB" altLang="en-US" sz="2200" noProof="0" dirty="0" smtClean="0"/>
          </a:p>
          <a:p>
            <a:pPr marL="400050" lvl="1" indent="0">
              <a:buNone/>
            </a:pPr>
            <a:r>
              <a:rPr lang="en-GB" altLang="en-US" noProof="0" dirty="0" smtClean="0"/>
              <a:t>do visualizations do a better job than other methods?</a:t>
            </a:r>
          </a:p>
          <a:p>
            <a:pPr lvl="1"/>
            <a:r>
              <a:rPr lang="en-GB" altLang="en-US" sz="2000" noProof="0" dirty="0" smtClean="0">
                <a:solidFill>
                  <a:schemeClr val="bg1">
                    <a:lumMod val="50000"/>
                  </a:schemeClr>
                </a:solidFill>
              </a:rPr>
              <a:t>no definite answer yet, few proven success stories</a:t>
            </a:r>
          </a:p>
          <a:p>
            <a:pPr lvl="1"/>
            <a:r>
              <a:rPr lang="en-GB" altLang="en-US" sz="2000" noProof="0" dirty="0" smtClean="0">
                <a:solidFill>
                  <a:schemeClr val="bg1">
                    <a:lumMod val="50000"/>
                  </a:schemeClr>
                </a:solidFill>
              </a:rPr>
              <a:t>works better if supplemented with text</a:t>
            </a:r>
          </a:p>
          <a:p>
            <a:pPr lvl="1"/>
            <a:r>
              <a:rPr lang="en-GB" altLang="en-US" sz="2000" noProof="0" dirty="0" smtClean="0">
                <a:solidFill>
                  <a:schemeClr val="bg1">
                    <a:lumMod val="50000"/>
                  </a:schemeClr>
                </a:solidFill>
              </a:rPr>
              <a:t>simple visualizations better than complex ones</a:t>
            </a:r>
          </a:p>
          <a:p>
            <a:pPr lvl="1"/>
            <a:r>
              <a:rPr lang="en-GB" altLang="en-US" sz="2000" noProof="0" dirty="0" smtClean="0">
                <a:solidFill>
                  <a:schemeClr val="bg1">
                    <a:lumMod val="50000"/>
                  </a:schemeClr>
                </a:solidFill>
              </a:rPr>
              <a:t>depends on individuals‘ cognitive differences</a:t>
            </a:r>
          </a:p>
          <a:p>
            <a:pPr lvl="1"/>
            <a:r>
              <a:rPr lang="en-GB" altLang="en-US" sz="2000" noProof="0" dirty="0" smtClean="0">
                <a:solidFill>
                  <a:schemeClr val="bg1">
                    <a:lumMod val="50000"/>
                  </a:schemeClr>
                </a:solidFill>
              </a:rPr>
              <a:t>users prefer what they are used to</a:t>
            </a:r>
          </a:p>
          <a:p>
            <a:endParaRPr lang="en-GB" sz="24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22</a:t>
            </a:fld>
            <a:endParaRPr lang="sl-SI"/>
          </a:p>
        </p:txBody>
      </p:sp>
      <p:sp>
        <p:nvSpPr>
          <p:cNvPr id="4" name="Naslov 3"/>
          <p:cNvSpPr>
            <a:spLocks noGrp="1"/>
          </p:cNvSpPr>
          <p:nvPr>
            <p:ph type="title"/>
          </p:nvPr>
        </p:nvSpPr>
        <p:spPr/>
        <p:txBody>
          <a:bodyPr/>
          <a:lstStyle/>
          <a:p>
            <a:r>
              <a:rPr lang="en-GB" noProof="0" dirty="0" smtClean="0"/>
              <a:t>Issues</a:t>
            </a:r>
            <a:endParaRPr lang="en-GB" noProof="0" dirty="0"/>
          </a:p>
        </p:txBody>
      </p:sp>
    </p:spTree>
    <p:extLst>
      <p:ext uri="{BB962C8B-B14F-4D97-AF65-F5344CB8AC3E}">
        <p14:creationId xmlns:p14="http://schemas.microsoft.com/office/powerpoint/2010/main" val="118084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23</a:t>
            </a:fld>
            <a:endParaRPr lang="sl-SI"/>
          </a:p>
        </p:txBody>
      </p:sp>
      <p:sp>
        <p:nvSpPr>
          <p:cNvPr id="4" name="Naslov 3"/>
          <p:cNvSpPr>
            <a:spLocks noGrp="1"/>
          </p:cNvSpPr>
          <p:nvPr>
            <p:ph type="title"/>
          </p:nvPr>
        </p:nvSpPr>
        <p:spPr>
          <a:xfrm>
            <a:off x="722312" y="3561035"/>
            <a:ext cx="8242176" cy="1362075"/>
          </a:xfrm>
        </p:spPr>
        <p:txBody>
          <a:bodyPr>
            <a:normAutofit/>
          </a:bodyPr>
          <a:lstStyle/>
          <a:p>
            <a:r>
              <a:rPr lang="en-GB" sz="3400" b="1" noProof="0" dirty="0" smtClean="0"/>
              <a:t>WHEN to use information visualization?</a:t>
            </a:r>
            <a:endParaRPr lang="en-GB" sz="3400" b="1" noProof="0" dirty="0"/>
          </a:p>
        </p:txBody>
      </p:sp>
    </p:spTree>
    <p:extLst>
      <p:ext uri="{BB962C8B-B14F-4D97-AF65-F5344CB8AC3E}">
        <p14:creationId xmlns:p14="http://schemas.microsoft.com/office/powerpoint/2010/main" val="2604690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507288" cy="4525963"/>
          </a:xfrm>
        </p:spPr>
        <p:txBody>
          <a:bodyPr>
            <a:normAutofit/>
          </a:bodyPr>
          <a:lstStyle/>
          <a:p>
            <a:pPr lvl="1"/>
            <a:endParaRPr lang="en-GB" noProof="0" dirty="0" smtClean="0"/>
          </a:p>
          <a:p>
            <a:endParaRPr lang="en-GB" noProof="0" dirty="0" smtClean="0"/>
          </a:p>
          <a:p>
            <a:pPr marL="0" indent="0">
              <a:buNone/>
            </a:pPr>
            <a:r>
              <a:rPr lang="en-GB" noProof="0" dirty="0" smtClean="0"/>
              <a:t>a) presentation and communication </a:t>
            </a:r>
            <a:br>
              <a:rPr lang="en-GB" noProof="0" dirty="0" smtClean="0"/>
            </a:br>
            <a:r>
              <a:rPr lang="en-GB" noProof="0" dirty="0" smtClean="0"/>
              <a:t>    (explanatory visualization)</a:t>
            </a:r>
          </a:p>
          <a:p>
            <a:pPr lvl="1"/>
            <a:endParaRPr lang="en-GB" sz="2200" noProof="0" dirty="0" smtClean="0"/>
          </a:p>
          <a:p>
            <a:pPr lvl="1"/>
            <a:r>
              <a:rPr lang="en-GB" sz="2200" noProof="0" dirty="0" smtClean="0">
                <a:solidFill>
                  <a:schemeClr val="bg1">
                    <a:lumMod val="50000"/>
                  </a:schemeClr>
                </a:solidFill>
              </a:rPr>
              <a:t>simplification</a:t>
            </a:r>
          </a:p>
          <a:p>
            <a:pPr lvl="1"/>
            <a:r>
              <a:rPr lang="en-GB" sz="2200" noProof="0" dirty="0" smtClean="0">
                <a:solidFill>
                  <a:schemeClr val="bg1">
                    <a:lumMod val="50000"/>
                  </a:schemeClr>
                </a:solidFill>
              </a:rPr>
              <a:t>the designer knows the story behind the data and would like to communicate it to the reader through visualization</a:t>
            </a:r>
            <a:endParaRPr lang="en-GB" sz="2200" noProof="0" dirty="0">
              <a:solidFill>
                <a:schemeClr val="bg1">
                  <a:lumMod val="50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t>24</a:t>
            </a:fld>
            <a:endParaRPr lang="sl-SI"/>
          </a:p>
        </p:txBody>
      </p:sp>
      <p:sp>
        <p:nvSpPr>
          <p:cNvPr id="4" name="Naslov 3"/>
          <p:cNvSpPr>
            <a:spLocks noGrp="1"/>
          </p:cNvSpPr>
          <p:nvPr>
            <p:ph type="title"/>
          </p:nvPr>
        </p:nvSpPr>
        <p:spPr/>
        <p:txBody>
          <a:bodyPr/>
          <a:lstStyle/>
          <a:p>
            <a:r>
              <a:rPr lang="sl-SI" noProof="0" dirty="0" smtClean="0"/>
              <a:t>2 </a:t>
            </a:r>
            <a:r>
              <a:rPr lang="sl-SI" noProof="0" dirty="0" err="1" smtClean="0"/>
              <a:t>objectives</a:t>
            </a:r>
            <a:r>
              <a:rPr lang="en-GB" noProof="0" dirty="0" smtClean="0"/>
              <a:t>	</a:t>
            </a:r>
            <a:endParaRPr lang="en-GB" noProof="0" dirty="0"/>
          </a:p>
        </p:txBody>
      </p:sp>
    </p:spTree>
    <p:extLst>
      <p:ext uri="{BB962C8B-B14F-4D97-AF65-F5344CB8AC3E}">
        <p14:creationId xmlns:p14="http://schemas.microsoft.com/office/powerpoint/2010/main" val="3143224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25</a:t>
            </a:fld>
            <a:endParaRPr lang="sl-SI"/>
          </a:p>
        </p:txBody>
      </p:sp>
      <p:pic>
        <p:nvPicPr>
          <p:cNvPr id="1027" name="Picture 3"/>
          <p:cNvPicPr>
            <a:picLocks noGrp="1" noChangeAspect="1" noChangeArrowheads="1"/>
          </p:cNvPicPr>
          <p:nvPr>
            <p:ph type="pic" idx="1"/>
          </p:nvPr>
        </p:nvPicPr>
        <p:blipFill>
          <a:blip r:embed="rId2" cstate="email">
            <a:extLst>
              <a:ext uri="{28A0092B-C50C-407E-A947-70E740481C1C}">
                <a14:useLocalDpi xmlns:a14="http://schemas.microsoft.com/office/drawing/2010/main"/>
              </a:ext>
            </a:extLst>
          </a:blip>
          <a:srcRect/>
          <a:stretch>
            <a:fillRect/>
          </a:stretch>
        </p:blipFill>
        <p:spPr bwMode="auto">
          <a:xfrm>
            <a:off x="683568" y="602686"/>
            <a:ext cx="7416824" cy="55626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Pravokotnik 5"/>
          <p:cNvSpPr/>
          <p:nvPr/>
        </p:nvSpPr>
        <p:spPr>
          <a:xfrm>
            <a:off x="611560" y="6453336"/>
            <a:ext cx="4572000" cy="307777"/>
          </a:xfrm>
          <a:prstGeom prst="rect">
            <a:avLst/>
          </a:prstGeom>
        </p:spPr>
        <p:txBody>
          <a:bodyPr>
            <a:spAutoFit/>
          </a:bodyPr>
          <a:lstStyle/>
          <a:p>
            <a:r>
              <a:rPr lang="en-GB" sz="1400" dirty="0">
                <a:solidFill>
                  <a:schemeClr val="bg1">
                    <a:lumMod val="50000"/>
                  </a:schemeClr>
                </a:solidFill>
              </a:rPr>
              <a:t>http://visual.ly/global-map-social-networking-2011</a:t>
            </a:r>
          </a:p>
        </p:txBody>
      </p:sp>
    </p:spTree>
    <p:extLst>
      <p:ext uri="{BB962C8B-B14F-4D97-AF65-F5344CB8AC3E}">
        <p14:creationId xmlns:p14="http://schemas.microsoft.com/office/powerpoint/2010/main" val="3319482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grada številke diapozitiva 4"/>
          <p:cNvSpPr>
            <a:spLocks noGrp="1"/>
          </p:cNvSpPr>
          <p:nvPr>
            <p:ph type="sldNum" sz="quarter" idx="12"/>
          </p:nvPr>
        </p:nvSpPr>
        <p:spPr/>
        <p:txBody>
          <a:bodyPr/>
          <a:lstStyle/>
          <a:p>
            <a:fld id="{61DD6A08-FE20-4C90-8FFF-F9319FCE79F2}" type="slidenum">
              <a:rPr lang="sl-SI" smtClean="0"/>
              <a:t>26</a:t>
            </a:fld>
            <a:endParaRPr lang="sl-SI"/>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681794" y="404664"/>
            <a:ext cx="4007982" cy="6336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96876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507288" cy="4525963"/>
          </a:xfrm>
        </p:spPr>
        <p:txBody>
          <a:bodyPr>
            <a:normAutofit/>
          </a:bodyPr>
          <a:lstStyle/>
          <a:p>
            <a:pPr lvl="1"/>
            <a:endParaRPr lang="en-GB" noProof="0" dirty="0" smtClean="0"/>
          </a:p>
          <a:p>
            <a:endParaRPr lang="en-GB" noProof="0" dirty="0" smtClean="0"/>
          </a:p>
          <a:p>
            <a:pPr marL="0" indent="0">
              <a:buNone/>
            </a:pPr>
            <a:r>
              <a:rPr lang="en-GB" noProof="0" dirty="0" smtClean="0"/>
              <a:t>b) analysis </a:t>
            </a:r>
            <a:br>
              <a:rPr lang="en-GB" noProof="0" dirty="0" smtClean="0"/>
            </a:br>
            <a:r>
              <a:rPr lang="en-GB" noProof="0" dirty="0" smtClean="0"/>
              <a:t>    (exploratory visualization)</a:t>
            </a:r>
          </a:p>
          <a:p>
            <a:pPr lvl="1"/>
            <a:endParaRPr lang="en-GB" sz="2200" noProof="0" dirty="0" smtClean="0"/>
          </a:p>
          <a:p>
            <a:pPr lvl="1"/>
            <a:r>
              <a:rPr lang="en-GB" sz="2200" noProof="0" dirty="0" smtClean="0">
                <a:solidFill>
                  <a:schemeClr val="bg1">
                    <a:lumMod val="50000"/>
                  </a:schemeClr>
                </a:solidFill>
              </a:rPr>
              <a:t>derive information/understanding from the data</a:t>
            </a:r>
            <a:endParaRPr lang="sl-SI" sz="2200" noProof="0" dirty="0" smtClean="0">
              <a:solidFill>
                <a:schemeClr val="bg1">
                  <a:lumMod val="50000"/>
                </a:schemeClr>
              </a:solidFill>
            </a:endParaRPr>
          </a:p>
          <a:p>
            <a:pPr lvl="1"/>
            <a:r>
              <a:rPr lang="en-GB" sz="2200" dirty="0" smtClean="0">
                <a:solidFill>
                  <a:schemeClr val="bg1">
                    <a:lumMod val="50000"/>
                  </a:schemeClr>
                </a:solidFill>
              </a:rPr>
              <a:t>interact with the data</a:t>
            </a:r>
            <a:endParaRPr lang="en-GB" sz="2200" noProof="0" dirty="0" smtClean="0">
              <a:solidFill>
                <a:schemeClr val="bg1">
                  <a:lumMod val="50000"/>
                </a:schemeClr>
              </a:solidFill>
            </a:endParaRPr>
          </a:p>
          <a:p>
            <a:pPr lvl="1"/>
            <a:r>
              <a:rPr lang="en-GB" sz="2200" noProof="0" dirty="0" smtClean="0">
                <a:solidFill>
                  <a:schemeClr val="bg1">
                    <a:lumMod val="50000"/>
                  </a:schemeClr>
                </a:solidFill>
              </a:rPr>
              <a:t>discover patterns, trends, … </a:t>
            </a:r>
          </a:p>
        </p:txBody>
      </p:sp>
      <p:sp>
        <p:nvSpPr>
          <p:cNvPr id="3" name="Ograda številke diapozitiva 2"/>
          <p:cNvSpPr>
            <a:spLocks noGrp="1"/>
          </p:cNvSpPr>
          <p:nvPr>
            <p:ph type="sldNum" sz="quarter" idx="12"/>
          </p:nvPr>
        </p:nvSpPr>
        <p:spPr/>
        <p:txBody>
          <a:bodyPr/>
          <a:lstStyle/>
          <a:p>
            <a:fld id="{61DD6A08-FE20-4C90-8FFF-F9319FCE79F2}" type="slidenum">
              <a:rPr lang="sl-SI" smtClean="0"/>
              <a:t>27</a:t>
            </a:fld>
            <a:endParaRPr lang="sl-SI"/>
          </a:p>
        </p:txBody>
      </p:sp>
      <p:sp>
        <p:nvSpPr>
          <p:cNvPr id="4" name="Naslov 3"/>
          <p:cNvSpPr>
            <a:spLocks noGrp="1"/>
          </p:cNvSpPr>
          <p:nvPr>
            <p:ph type="title"/>
          </p:nvPr>
        </p:nvSpPr>
        <p:spPr/>
        <p:txBody>
          <a:bodyPr/>
          <a:lstStyle/>
          <a:p>
            <a:r>
              <a:rPr lang="sl-SI" dirty="0"/>
              <a:t>2 </a:t>
            </a:r>
            <a:r>
              <a:rPr lang="sl-SI" dirty="0" err="1"/>
              <a:t>objectives</a:t>
            </a:r>
            <a:r>
              <a:rPr lang="en-GB" dirty="0"/>
              <a:t>	</a:t>
            </a:r>
            <a:r>
              <a:rPr lang="en-GB" noProof="0" dirty="0" smtClean="0"/>
              <a:t>	</a:t>
            </a:r>
            <a:endParaRPr lang="en-GB" noProof="0" dirty="0"/>
          </a:p>
        </p:txBody>
      </p:sp>
    </p:spTree>
    <p:extLst>
      <p:ext uri="{BB962C8B-B14F-4D97-AF65-F5344CB8AC3E}">
        <p14:creationId xmlns:p14="http://schemas.microsoft.com/office/powerpoint/2010/main" val="35755568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28</a:t>
            </a:fld>
            <a:endParaRPr lang="sl-SI"/>
          </a:p>
        </p:txBody>
      </p:sp>
      <p:pic>
        <p:nvPicPr>
          <p:cNvPr id="3074" name="Picture 2" descr="http://disastergestalt.files.wordpress.com/2013/04/aca-with-notations1.jpg"/>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a:ext>
            </a:extLst>
          </a:blip>
          <a:srcRect/>
          <a:stretch/>
        </p:blipFill>
        <p:spPr bwMode="auto">
          <a:xfrm>
            <a:off x="1614902" y="620688"/>
            <a:ext cx="5915211" cy="5593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Pravokotnik 4"/>
          <p:cNvSpPr/>
          <p:nvPr/>
        </p:nvSpPr>
        <p:spPr>
          <a:xfrm>
            <a:off x="0" y="6550223"/>
            <a:ext cx="9145016" cy="307777"/>
          </a:xfrm>
          <a:prstGeom prst="rect">
            <a:avLst/>
          </a:prstGeom>
        </p:spPr>
        <p:txBody>
          <a:bodyPr wrap="square">
            <a:spAutoFit/>
          </a:bodyPr>
          <a:lstStyle/>
          <a:p>
            <a:r>
              <a:rPr lang="en-GB" sz="1400" dirty="0">
                <a:solidFill>
                  <a:schemeClr val="bg1">
                    <a:lumMod val="50000"/>
                  </a:schemeClr>
                </a:solidFill>
              </a:rPr>
              <a:t>http://disastergestalt.com/2013/04/07/a-preliminary-look-at-the-co-citation-network-from-the-15000-article-dataset/</a:t>
            </a:r>
          </a:p>
        </p:txBody>
      </p:sp>
    </p:spTree>
    <p:extLst>
      <p:ext uri="{BB962C8B-B14F-4D97-AF65-F5344CB8AC3E}">
        <p14:creationId xmlns:p14="http://schemas.microsoft.com/office/powerpoint/2010/main" val="2122156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29</a:t>
            </a:fld>
            <a:endParaRPr lang="sl-SI"/>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5656" y="476672"/>
            <a:ext cx="6586718" cy="57279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63160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endParaRPr lang="en-GB" noProof="0" dirty="0" smtClean="0"/>
          </a:p>
          <a:p>
            <a:endParaRPr lang="en-GB" noProof="0" dirty="0" smtClean="0"/>
          </a:p>
          <a:p>
            <a:pPr marL="0" indent="0">
              <a:buNone/>
            </a:pPr>
            <a:r>
              <a:rPr lang="en-GB" noProof="0" dirty="0" smtClean="0"/>
              <a:t>WHAT? </a:t>
            </a:r>
          </a:p>
          <a:p>
            <a:pPr marL="0" indent="0">
              <a:buNone/>
            </a:pPr>
            <a:r>
              <a:rPr lang="en-GB" noProof="0" dirty="0" smtClean="0"/>
              <a:t>WHY? </a:t>
            </a:r>
          </a:p>
          <a:p>
            <a:pPr marL="0" indent="0">
              <a:buNone/>
            </a:pPr>
            <a:r>
              <a:rPr lang="en-GB" noProof="0" dirty="0" smtClean="0"/>
              <a:t>WHEN?</a:t>
            </a:r>
          </a:p>
          <a:p>
            <a:pPr marL="0" indent="0">
              <a:buNone/>
            </a:pPr>
            <a:r>
              <a:rPr lang="en-GB" noProof="0" dirty="0" smtClean="0"/>
              <a:t>WHAT?</a:t>
            </a:r>
          </a:p>
          <a:p>
            <a:pPr marL="0" indent="0">
              <a:buNone/>
            </a:pPr>
            <a:r>
              <a:rPr lang="en-GB" noProof="0" dirty="0" smtClean="0"/>
              <a:t>HOW?</a:t>
            </a:r>
          </a:p>
          <a:p>
            <a:pPr marL="0" indent="0">
              <a:buNone/>
            </a:pPr>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3</a:t>
            </a:fld>
            <a:endParaRPr lang="sl-SI"/>
          </a:p>
        </p:txBody>
      </p:sp>
      <p:sp>
        <p:nvSpPr>
          <p:cNvPr id="4" name="Naslov 3"/>
          <p:cNvSpPr>
            <a:spLocks noGrp="1"/>
          </p:cNvSpPr>
          <p:nvPr>
            <p:ph type="title"/>
          </p:nvPr>
        </p:nvSpPr>
        <p:spPr/>
        <p:txBody>
          <a:bodyPr/>
          <a:lstStyle/>
          <a:p>
            <a:r>
              <a:rPr lang="en-GB" noProof="0" dirty="0" smtClean="0"/>
              <a:t>Agenda</a:t>
            </a:r>
            <a:endParaRPr lang="en-GB" noProof="0" dirty="0"/>
          </a:p>
        </p:txBody>
      </p:sp>
    </p:spTree>
    <p:extLst>
      <p:ext uri="{BB962C8B-B14F-4D97-AF65-F5344CB8AC3E}">
        <p14:creationId xmlns:p14="http://schemas.microsoft.com/office/powerpoint/2010/main" val="4277428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30</a:t>
            </a:fld>
            <a:endParaRPr lang="sl-SI"/>
          </a:p>
        </p:txBody>
      </p:sp>
      <p:pic>
        <p:nvPicPr>
          <p:cNvPr id="7170" name="Picture 2">
            <a:hlinkClick r:id="rId2"/>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3528" y="1340768"/>
            <a:ext cx="8496470" cy="4605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Pravokotnik 2"/>
          <p:cNvSpPr/>
          <p:nvPr/>
        </p:nvSpPr>
        <p:spPr>
          <a:xfrm>
            <a:off x="179512" y="6361583"/>
            <a:ext cx="5688632" cy="307777"/>
          </a:xfrm>
          <a:prstGeom prst="rect">
            <a:avLst/>
          </a:prstGeom>
        </p:spPr>
        <p:txBody>
          <a:bodyPr wrap="square">
            <a:spAutoFit/>
          </a:bodyPr>
          <a:lstStyle/>
          <a:p>
            <a:r>
              <a:rPr lang="en-GB" sz="1400" dirty="0">
                <a:solidFill>
                  <a:schemeClr val="bg1">
                    <a:lumMod val="50000"/>
                  </a:schemeClr>
                </a:solidFill>
              </a:rPr>
              <a:t>http://moritz.stefaner.eu/projects/map%20your%20moves/</a:t>
            </a:r>
          </a:p>
        </p:txBody>
      </p:sp>
    </p:spTree>
    <p:extLst>
      <p:ext uri="{BB962C8B-B14F-4D97-AF65-F5344CB8AC3E}">
        <p14:creationId xmlns:p14="http://schemas.microsoft.com/office/powerpoint/2010/main" val="32229571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435280" cy="4525963"/>
          </a:xfrm>
        </p:spPr>
        <p:txBody>
          <a:bodyPr/>
          <a:lstStyle/>
          <a:p>
            <a:pPr marL="0" indent="0">
              <a:buNone/>
            </a:pPr>
            <a:endParaRPr lang="en-GB" noProof="0" dirty="0" smtClean="0"/>
          </a:p>
          <a:p>
            <a:endParaRPr lang="en-GB" sz="2400" noProof="0" dirty="0" smtClean="0"/>
          </a:p>
          <a:p>
            <a:r>
              <a:rPr lang="en-GB" sz="2400" noProof="0" dirty="0" smtClean="0"/>
              <a:t>searching: 	finding a speciﬁc information in a data set</a:t>
            </a:r>
          </a:p>
          <a:p>
            <a:r>
              <a:rPr lang="en-GB" sz="2400" noProof="0" dirty="0" smtClean="0"/>
              <a:t>browsing: 	survey, inspect, look for interesting information </a:t>
            </a:r>
          </a:p>
          <a:p>
            <a:r>
              <a:rPr lang="en-GB" sz="2400" noProof="0" dirty="0" smtClean="0"/>
              <a:t>analysis: 	compare, ﬁnd outliers and extremes, spot patterns</a:t>
            </a:r>
          </a:p>
          <a:p>
            <a:pPr marL="0" indent="0">
              <a:buNone/>
            </a:pPr>
            <a:endParaRPr lang="en-GB" noProof="0" dirty="0" smtClean="0"/>
          </a:p>
          <a:p>
            <a:pPr marL="0" indent="0">
              <a:buNone/>
            </a:pPr>
            <a:endParaRPr lang="en-GB"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31</a:t>
            </a:fld>
            <a:endParaRPr lang="sl-SI"/>
          </a:p>
        </p:txBody>
      </p:sp>
      <p:sp>
        <p:nvSpPr>
          <p:cNvPr id="4" name="Naslov 3"/>
          <p:cNvSpPr>
            <a:spLocks noGrp="1"/>
          </p:cNvSpPr>
          <p:nvPr>
            <p:ph type="title"/>
          </p:nvPr>
        </p:nvSpPr>
        <p:spPr/>
        <p:txBody>
          <a:bodyPr>
            <a:normAutofit/>
          </a:bodyPr>
          <a:lstStyle/>
          <a:p>
            <a:r>
              <a:rPr lang="sl-SI" dirty="0"/>
              <a:t>E</a:t>
            </a:r>
            <a:r>
              <a:rPr lang="en-GB" noProof="0" dirty="0" err="1" smtClean="0"/>
              <a:t>xploratory</a:t>
            </a:r>
            <a:r>
              <a:rPr lang="en-GB" noProof="0" dirty="0" smtClean="0"/>
              <a:t> visualization</a:t>
            </a:r>
            <a:endParaRPr lang="en-GB" noProof="0" dirty="0"/>
          </a:p>
        </p:txBody>
      </p:sp>
    </p:spTree>
    <p:extLst>
      <p:ext uri="{BB962C8B-B14F-4D97-AF65-F5344CB8AC3E}">
        <p14:creationId xmlns:p14="http://schemas.microsoft.com/office/powerpoint/2010/main" val="1141384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pPr marL="0" indent="0">
              <a:buNone/>
            </a:pPr>
            <a:endParaRPr lang="en-GB" noProof="0" dirty="0" smtClean="0"/>
          </a:p>
          <a:p>
            <a:pPr lvl="1"/>
            <a:r>
              <a:rPr lang="en-GB" noProof="0" dirty="0" smtClean="0"/>
              <a:t>query specification</a:t>
            </a:r>
          </a:p>
          <a:p>
            <a:pPr lvl="1"/>
            <a:r>
              <a:rPr lang="en-GB" noProof="0" dirty="0" smtClean="0"/>
              <a:t>visual representation of results</a:t>
            </a:r>
          </a:p>
          <a:p>
            <a:pPr lvl="1"/>
            <a:r>
              <a:rPr lang="en-GB" noProof="0" dirty="0" smtClean="0"/>
              <a:t>search results analysis</a:t>
            </a:r>
          </a:p>
          <a:p>
            <a:pPr lvl="2"/>
            <a:r>
              <a:rPr lang="en-GB" noProof="0" dirty="0" smtClean="0"/>
              <a:t>categorizing results based on content</a:t>
            </a:r>
          </a:p>
          <a:p>
            <a:pPr lvl="2"/>
            <a:r>
              <a:rPr lang="en-GB" noProof="0" dirty="0" smtClean="0"/>
              <a:t>displaying the frequency of a search term in a document</a:t>
            </a:r>
          </a:p>
          <a:p>
            <a:pPr lvl="2"/>
            <a:r>
              <a:rPr lang="en-GB" noProof="0" dirty="0" smtClean="0"/>
              <a:t>displaying the match between search terms and retrieved results</a:t>
            </a:r>
          </a:p>
          <a:p>
            <a:pPr lvl="2"/>
            <a:r>
              <a:rPr lang="en-GB" noProof="0" dirty="0" smtClean="0"/>
              <a:t>managing search results</a:t>
            </a:r>
          </a:p>
          <a:p>
            <a:pPr lvl="1"/>
            <a:r>
              <a:rPr lang="en-GB" noProof="0" dirty="0" smtClean="0"/>
              <a:t>query reformulation</a:t>
            </a:r>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32</a:t>
            </a:fld>
            <a:endParaRPr lang="sl-SI"/>
          </a:p>
        </p:txBody>
      </p:sp>
      <p:sp>
        <p:nvSpPr>
          <p:cNvPr id="4" name="Naslov 3"/>
          <p:cNvSpPr>
            <a:spLocks noGrp="1"/>
          </p:cNvSpPr>
          <p:nvPr>
            <p:ph type="title"/>
          </p:nvPr>
        </p:nvSpPr>
        <p:spPr/>
        <p:txBody>
          <a:bodyPr>
            <a:normAutofit/>
          </a:bodyPr>
          <a:lstStyle/>
          <a:p>
            <a:r>
              <a:rPr lang="sl-SI" sz="3200" dirty="0" err="1" smtClean="0"/>
              <a:t>Searching</a:t>
            </a:r>
            <a:endParaRPr lang="en-GB" sz="3200" noProof="0" dirty="0"/>
          </a:p>
        </p:txBody>
      </p:sp>
    </p:spTree>
    <p:extLst>
      <p:ext uri="{BB962C8B-B14F-4D97-AF65-F5344CB8AC3E}">
        <p14:creationId xmlns:p14="http://schemas.microsoft.com/office/powerpoint/2010/main" val="2733820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33</a:t>
            </a:fld>
            <a:endParaRPr lang="sl-SI"/>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9672" y="836712"/>
            <a:ext cx="5944007" cy="51845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Pravokotnik 2"/>
          <p:cNvSpPr/>
          <p:nvPr/>
        </p:nvSpPr>
        <p:spPr>
          <a:xfrm>
            <a:off x="81404" y="6309320"/>
            <a:ext cx="8235011" cy="461665"/>
          </a:xfrm>
          <a:prstGeom prst="rect">
            <a:avLst/>
          </a:prstGeom>
        </p:spPr>
        <p:txBody>
          <a:bodyPr wrap="square">
            <a:spAutoFit/>
          </a:bodyPr>
          <a:lstStyle/>
          <a:p>
            <a:r>
              <a:rPr lang="en-GB" sz="1200" dirty="0">
                <a:solidFill>
                  <a:schemeClr val="bg1">
                    <a:lumMod val="50000"/>
                  </a:schemeClr>
                </a:solidFill>
              </a:rPr>
              <a:t>Steve Jones and S. </a:t>
            </a:r>
            <a:r>
              <a:rPr lang="en-GB" sz="1200" dirty="0" err="1">
                <a:solidFill>
                  <a:schemeClr val="bg1">
                    <a:lumMod val="50000"/>
                  </a:schemeClr>
                </a:solidFill>
              </a:rPr>
              <a:t>McInnes</a:t>
            </a:r>
            <a:r>
              <a:rPr lang="en-GB" sz="1200" dirty="0">
                <a:solidFill>
                  <a:schemeClr val="bg1">
                    <a:lumMod val="50000"/>
                  </a:schemeClr>
                </a:solidFill>
              </a:rPr>
              <a:t>. Graphical query specification and dynamic result previews for a digital library. In </a:t>
            </a:r>
            <a:r>
              <a:rPr lang="en-GB" sz="1200" i="1" dirty="0">
                <a:solidFill>
                  <a:schemeClr val="bg1">
                    <a:lumMod val="50000"/>
                  </a:schemeClr>
                </a:solidFill>
              </a:rPr>
              <a:t>Proceedings of the 11th annual ACM symposium on User Interface Software and Technology (UIST'98)</a:t>
            </a:r>
            <a:r>
              <a:rPr lang="en-GB" sz="1200" dirty="0">
                <a:solidFill>
                  <a:schemeClr val="bg1">
                    <a:lumMod val="50000"/>
                  </a:schemeClr>
                </a:solidFill>
              </a:rPr>
              <a:t>, November 1998</a:t>
            </a:r>
          </a:p>
        </p:txBody>
      </p:sp>
    </p:spTree>
    <p:extLst>
      <p:ext uri="{BB962C8B-B14F-4D97-AF65-F5344CB8AC3E}">
        <p14:creationId xmlns:p14="http://schemas.microsoft.com/office/powerpoint/2010/main" val="14831029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34</a:t>
            </a:fld>
            <a:endParaRPr lang="sl-SI"/>
          </a:p>
        </p:txBody>
      </p:sp>
      <p:sp>
        <p:nvSpPr>
          <p:cNvPr id="3" name="Pravokotnik 2"/>
          <p:cNvSpPr/>
          <p:nvPr/>
        </p:nvSpPr>
        <p:spPr>
          <a:xfrm>
            <a:off x="1763688" y="6442838"/>
            <a:ext cx="6552727" cy="276999"/>
          </a:xfrm>
          <a:prstGeom prst="rect">
            <a:avLst/>
          </a:prstGeom>
        </p:spPr>
        <p:txBody>
          <a:bodyPr wrap="square">
            <a:spAutoFit/>
          </a:bodyPr>
          <a:lstStyle/>
          <a:p>
            <a:r>
              <a:rPr lang="sl-SI" sz="1200" dirty="0" smtClean="0">
                <a:solidFill>
                  <a:schemeClr val="bg1">
                    <a:lumMod val="50000"/>
                  </a:schemeClr>
                </a:solidFill>
              </a:rPr>
              <a:t>http</a:t>
            </a:r>
            <a:r>
              <a:rPr lang="sl-SI" sz="1200" dirty="0">
                <a:solidFill>
                  <a:schemeClr val="bg1">
                    <a:lumMod val="50000"/>
                  </a:schemeClr>
                </a:solidFill>
              </a:rPr>
              <a:t>://musicovery.com/</a:t>
            </a:r>
            <a:endParaRPr lang="en-GB" sz="1200" dirty="0">
              <a:solidFill>
                <a:schemeClr val="bg1">
                  <a:lumMod val="50000"/>
                </a:schemeClr>
              </a:solidFill>
            </a:endParaRPr>
          </a:p>
        </p:txBody>
      </p:sp>
      <p:pic>
        <p:nvPicPr>
          <p:cNvPr id="2050" name="Picture 2">
            <a:hlinkClick r:id="rId2"/>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763688" y="620688"/>
            <a:ext cx="6316719" cy="5538952"/>
          </a:xfrm>
          <a:prstGeom prst="round2DiagRect">
            <a:avLst>
              <a:gd name="adj1" fmla="val 11164"/>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72448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35</a:t>
            </a:fld>
            <a:endParaRPr lang="sl-SI"/>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576" y="1412776"/>
            <a:ext cx="8145502" cy="48357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53370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36</a:t>
            </a:fld>
            <a:endParaRPr lang="sl-SI"/>
          </a:p>
        </p:txBody>
      </p:sp>
      <p:pic>
        <p:nvPicPr>
          <p:cNvPr id="3" name="Picture 5" descr="grokk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5736" y="1484784"/>
            <a:ext cx="4457378" cy="43019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Pravokotnik 3"/>
          <p:cNvSpPr/>
          <p:nvPr/>
        </p:nvSpPr>
        <p:spPr>
          <a:xfrm>
            <a:off x="2123728" y="6309320"/>
            <a:ext cx="6192687" cy="276999"/>
          </a:xfrm>
          <a:prstGeom prst="rect">
            <a:avLst/>
          </a:prstGeom>
        </p:spPr>
        <p:txBody>
          <a:bodyPr wrap="square">
            <a:spAutoFit/>
          </a:bodyPr>
          <a:lstStyle/>
          <a:p>
            <a:r>
              <a:rPr lang="sl-SI" sz="1200" dirty="0" err="1" smtClean="0">
                <a:solidFill>
                  <a:schemeClr val="bg1">
                    <a:lumMod val="50000"/>
                  </a:schemeClr>
                </a:solidFill>
              </a:rPr>
              <a:t>Grokker</a:t>
            </a:r>
            <a:r>
              <a:rPr lang="sl-SI" sz="1200" dirty="0" smtClean="0">
                <a:solidFill>
                  <a:schemeClr val="bg1">
                    <a:lumMod val="50000"/>
                  </a:schemeClr>
                </a:solidFill>
              </a:rPr>
              <a:t> </a:t>
            </a:r>
            <a:r>
              <a:rPr lang="sl-SI" sz="1200" dirty="0" err="1" smtClean="0">
                <a:solidFill>
                  <a:schemeClr val="bg1">
                    <a:lumMod val="50000"/>
                  </a:schemeClr>
                </a:solidFill>
              </a:rPr>
              <a:t>search</a:t>
            </a:r>
            <a:r>
              <a:rPr lang="sl-SI" sz="1200" dirty="0" smtClean="0">
                <a:solidFill>
                  <a:schemeClr val="bg1">
                    <a:lumMod val="50000"/>
                  </a:schemeClr>
                </a:solidFill>
              </a:rPr>
              <a:t> </a:t>
            </a:r>
            <a:r>
              <a:rPr lang="sl-SI" sz="1200" dirty="0" err="1" smtClean="0">
                <a:solidFill>
                  <a:schemeClr val="bg1">
                    <a:lumMod val="50000"/>
                  </a:schemeClr>
                </a:solidFill>
              </a:rPr>
              <a:t>engine</a:t>
            </a:r>
            <a:r>
              <a:rPr lang="sl-SI" sz="1200" dirty="0" smtClean="0">
                <a:solidFill>
                  <a:schemeClr val="bg1">
                    <a:lumMod val="50000"/>
                  </a:schemeClr>
                </a:solidFill>
              </a:rPr>
              <a:t> (no </a:t>
            </a:r>
            <a:r>
              <a:rPr lang="sl-SI" sz="1200" dirty="0" err="1" smtClean="0">
                <a:solidFill>
                  <a:schemeClr val="bg1">
                    <a:lumMod val="50000"/>
                  </a:schemeClr>
                </a:solidFill>
              </a:rPr>
              <a:t>longer</a:t>
            </a:r>
            <a:r>
              <a:rPr lang="sl-SI" sz="1200" dirty="0" smtClean="0">
                <a:solidFill>
                  <a:schemeClr val="bg1">
                    <a:lumMod val="50000"/>
                  </a:schemeClr>
                </a:solidFill>
              </a:rPr>
              <a:t> </a:t>
            </a:r>
            <a:r>
              <a:rPr lang="sl-SI" sz="1200" dirty="0" err="1" smtClean="0">
                <a:solidFill>
                  <a:schemeClr val="bg1">
                    <a:lumMod val="50000"/>
                  </a:schemeClr>
                </a:solidFill>
              </a:rPr>
              <a:t>available</a:t>
            </a:r>
            <a:r>
              <a:rPr lang="sl-SI" sz="1200" dirty="0" smtClean="0">
                <a:solidFill>
                  <a:schemeClr val="bg1">
                    <a:lumMod val="50000"/>
                  </a:schemeClr>
                </a:solidFill>
              </a:rPr>
              <a:t>)</a:t>
            </a:r>
            <a:endParaRPr lang="en-GB" sz="1200" dirty="0">
              <a:solidFill>
                <a:schemeClr val="bg1">
                  <a:lumMod val="50000"/>
                </a:schemeClr>
              </a:solidFill>
            </a:endParaRPr>
          </a:p>
        </p:txBody>
      </p:sp>
    </p:spTree>
    <p:extLst>
      <p:ext uri="{BB962C8B-B14F-4D97-AF65-F5344CB8AC3E}">
        <p14:creationId xmlns:p14="http://schemas.microsoft.com/office/powerpoint/2010/main" val="12416640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37</a:t>
            </a:fld>
            <a:endParaRPr lang="sl-SI"/>
          </a:p>
        </p:txBody>
      </p:sp>
      <p:pic>
        <p:nvPicPr>
          <p:cNvPr id="15362" name="Picture 2">
            <a:hlinkClick r:id="rId2"/>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6901" y="927100"/>
            <a:ext cx="7950200" cy="5041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Pravokotnik 2"/>
          <p:cNvSpPr/>
          <p:nvPr/>
        </p:nvSpPr>
        <p:spPr>
          <a:xfrm>
            <a:off x="567185" y="6237312"/>
            <a:ext cx="2238946" cy="307777"/>
          </a:xfrm>
          <a:prstGeom prst="rect">
            <a:avLst/>
          </a:prstGeom>
        </p:spPr>
        <p:txBody>
          <a:bodyPr wrap="none">
            <a:spAutoFit/>
          </a:bodyPr>
          <a:lstStyle/>
          <a:p>
            <a:r>
              <a:rPr lang="en-GB" sz="1400" dirty="0">
                <a:solidFill>
                  <a:schemeClr val="bg1">
                    <a:lumMod val="50000"/>
                  </a:schemeClr>
                </a:solidFill>
              </a:rPr>
              <a:t>http://en.vionto.com/show/</a:t>
            </a:r>
          </a:p>
        </p:txBody>
      </p:sp>
    </p:spTree>
    <p:extLst>
      <p:ext uri="{BB962C8B-B14F-4D97-AF65-F5344CB8AC3E}">
        <p14:creationId xmlns:p14="http://schemas.microsoft.com/office/powerpoint/2010/main" val="1980167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38</a:t>
            </a:fld>
            <a:endParaRPr lang="sl-SI"/>
          </a:p>
        </p:txBody>
      </p:sp>
      <p:sp>
        <p:nvSpPr>
          <p:cNvPr id="3" name="Pravokotnik 2"/>
          <p:cNvSpPr/>
          <p:nvPr/>
        </p:nvSpPr>
        <p:spPr>
          <a:xfrm>
            <a:off x="81404" y="6309320"/>
            <a:ext cx="8235011" cy="461665"/>
          </a:xfrm>
          <a:prstGeom prst="rect">
            <a:avLst/>
          </a:prstGeom>
        </p:spPr>
        <p:txBody>
          <a:bodyPr wrap="square">
            <a:spAutoFit/>
          </a:bodyPr>
          <a:lstStyle/>
          <a:p>
            <a:r>
              <a:rPr lang="en-GB" sz="1200" dirty="0">
                <a:solidFill>
                  <a:schemeClr val="bg1">
                    <a:lumMod val="50000"/>
                  </a:schemeClr>
                </a:solidFill>
              </a:rPr>
              <a:t>M.A. Hearst. </a:t>
            </a:r>
            <a:r>
              <a:rPr lang="en-GB" sz="1200" dirty="0" err="1">
                <a:solidFill>
                  <a:schemeClr val="bg1">
                    <a:lumMod val="50000"/>
                  </a:schemeClr>
                </a:solidFill>
              </a:rPr>
              <a:t>TileBars</a:t>
            </a:r>
            <a:r>
              <a:rPr lang="en-GB" sz="1200" dirty="0">
                <a:solidFill>
                  <a:schemeClr val="bg1">
                    <a:lumMod val="50000"/>
                  </a:schemeClr>
                </a:solidFill>
              </a:rPr>
              <a:t>: Visualization of Term Distribution Information in Full Text Information Access. </a:t>
            </a:r>
            <a:r>
              <a:rPr lang="en-GB" sz="1200" dirty="0" err="1">
                <a:solidFill>
                  <a:schemeClr val="bg1">
                    <a:lumMod val="50000"/>
                  </a:schemeClr>
                </a:solidFill>
              </a:rPr>
              <a:t>In</a:t>
            </a:r>
            <a:r>
              <a:rPr lang="en-GB" sz="1200" i="1" dirty="0" err="1">
                <a:solidFill>
                  <a:schemeClr val="bg1">
                    <a:lumMod val="50000"/>
                  </a:schemeClr>
                </a:solidFill>
              </a:rPr>
              <a:t>Proceedings</a:t>
            </a:r>
            <a:r>
              <a:rPr lang="en-GB" sz="1200" i="1" dirty="0">
                <a:solidFill>
                  <a:schemeClr val="bg1">
                    <a:lumMod val="50000"/>
                  </a:schemeClr>
                </a:solidFill>
              </a:rPr>
              <a:t> of the SIGCHI Conference on Human Factors in Computing Systems (CHI'95)</a:t>
            </a:r>
            <a:r>
              <a:rPr lang="en-GB" sz="1200" dirty="0">
                <a:solidFill>
                  <a:schemeClr val="bg1">
                    <a:lumMod val="50000"/>
                  </a:schemeClr>
                </a:solidFill>
              </a:rPr>
              <a:t>, Denver, CO, May 1995. </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38363" y="688567"/>
            <a:ext cx="6449598" cy="55026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151200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pPr marL="0" indent="0">
              <a:buNone/>
            </a:pPr>
            <a:endParaRPr lang="en-GB" noProof="0" dirty="0" smtClean="0"/>
          </a:p>
          <a:p>
            <a:pPr lvl="1"/>
            <a:endParaRPr lang="sl-SI" noProof="0" dirty="0" smtClean="0"/>
          </a:p>
          <a:p>
            <a:pPr marL="457200" lvl="1" indent="0">
              <a:buNone/>
            </a:pPr>
            <a:r>
              <a:rPr lang="en-GB" noProof="0" dirty="0" smtClean="0"/>
              <a:t>overview by: </a:t>
            </a:r>
          </a:p>
          <a:p>
            <a:pPr lvl="2"/>
            <a:r>
              <a:rPr lang="en-GB" noProof="0" dirty="0" smtClean="0"/>
              <a:t>subject hierarchies (MESH, LCSH, …)</a:t>
            </a:r>
          </a:p>
          <a:p>
            <a:pPr lvl="2"/>
            <a:r>
              <a:rPr lang="en-GB" noProof="0" dirty="0" smtClean="0"/>
              <a:t>similarity (grouping)</a:t>
            </a:r>
          </a:p>
          <a:p>
            <a:pPr lvl="2"/>
            <a:r>
              <a:rPr lang="en-GB" noProof="0" dirty="0" smtClean="0"/>
              <a:t>connections (relationships)</a:t>
            </a:r>
          </a:p>
          <a:p>
            <a:pPr lvl="2"/>
            <a:endParaRPr lang="en-GB" noProof="0" dirty="0" smtClean="0"/>
          </a:p>
          <a:p>
            <a:pPr lvl="1"/>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39</a:t>
            </a:fld>
            <a:endParaRPr lang="sl-SI"/>
          </a:p>
        </p:txBody>
      </p:sp>
      <p:sp>
        <p:nvSpPr>
          <p:cNvPr id="4" name="Naslov 3"/>
          <p:cNvSpPr>
            <a:spLocks noGrp="1"/>
          </p:cNvSpPr>
          <p:nvPr>
            <p:ph type="title"/>
          </p:nvPr>
        </p:nvSpPr>
        <p:spPr/>
        <p:txBody>
          <a:bodyPr>
            <a:normAutofit/>
          </a:bodyPr>
          <a:lstStyle/>
          <a:p>
            <a:r>
              <a:rPr lang="sl-SI" sz="3200" noProof="0" dirty="0" err="1" smtClean="0"/>
              <a:t>Browsing</a:t>
            </a:r>
            <a:endParaRPr lang="en-GB" sz="3200" noProof="0" dirty="0"/>
          </a:p>
        </p:txBody>
      </p:sp>
    </p:spTree>
    <p:extLst>
      <p:ext uri="{BB962C8B-B14F-4D97-AF65-F5344CB8AC3E}">
        <p14:creationId xmlns:p14="http://schemas.microsoft.com/office/powerpoint/2010/main" val="42141002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endParaRPr lang="en-GB" noProof="0" dirty="0" smtClean="0"/>
          </a:p>
          <a:p>
            <a:endParaRPr lang="en-GB" noProof="0" dirty="0" smtClean="0"/>
          </a:p>
          <a:p>
            <a:r>
              <a:rPr lang="en-GB" noProof="0" dirty="0" smtClean="0"/>
              <a:t>overview of information visualization</a:t>
            </a:r>
          </a:p>
          <a:p>
            <a:r>
              <a:rPr lang="en-GB" noProof="0" dirty="0" smtClean="0"/>
              <a:t>recognize potential benefits and drawbacks</a:t>
            </a:r>
          </a:p>
          <a:p>
            <a:r>
              <a:rPr lang="en-GB" noProof="0" dirty="0" smtClean="0"/>
              <a:t>conceptually think about and design information services using information visualization</a:t>
            </a:r>
          </a:p>
          <a:p>
            <a:r>
              <a:rPr lang="en-GB" noProof="0" dirty="0" smtClean="0"/>
              <a:t>understand why, when, and how information visualization could be applied to library data</a:t>
            </a:r>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4</a:t>
            </a:fld>
            <a:endParaRPr lang="sl-SI"/>
          </a:p>
        </p:txBody>
      </p:sp>
      <p:sp>
        <p:nvSpPr>
          <p:cNvPr id="4" name="Naslov 3"/>
          <p:cNvSpPr>
            <a:spLocks noGrp="1"/>
          </p:cNvSpPr>
          <p:nvPr>
            <p:ph type="title"/>
          </p:nvPr>
        </p:nvSpPr>
        <p:spPr/>
        <p:txBody>
          <a:bodyPr/>
          <a:lstStyle/>
          <a:p>
            <a:r>
              <a:rPr lang="en-GB" noProof="0" dirty="0" smtClean="0"/>
              <a:t>Goals</a:t>
            </a:r>
            <a:endParaRPr lang="en-GB" noProof="0" dirty="0"/>
          </a:p>
        </p:txBody>
      </p:sp>
    </p:spTree>
    <p:extLst>
      <p:ext uri="{BB962C8B-B14F-4D97-AF65-F5344CB8AC3E}">
        <p14:creationId xmlns:p14="http://schemas.microsoft.com/office/powerpoint/2010/main" val="1061277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40</a:t>
            </a:fld>
            <a:endParaRPr lang="sl-SI"/>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607" y="1556792"/>
            <a:ext cx="7154641" cy="44644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Pravokotnik 4"/>
          <p:cNvSpPr/>
          <p:nvPr/>
        </p:nvSpPr>
        <p:spPr>
          <a:xfrm>
            <a:off x="899592" y="6482834"/>
            <a:ext cx="3095399" cy="276999"/>
          </a:xfrm>
          <a:prstGeom prst="rect">
            <a:avLst/>
          </a:prstGeom>
        </p:spPr>
        <p:txBody>
          <a:bodyPr wrap="none">
            <a:spAutoFit/>
          </a:bodyPr>
          <a:lstStyle/>
          <a:p>
            <a:r>
              <a:rPr lang="en-GB" sz="1200" dirty="0">
                <a:solidFill>
                  <a:schemeClr val="bg1">
                    <a:lumMod val="50000"/>
                  </a:schemeClr>
                </a:solidFill>
              </a:rPr>
              <a:t>http://www.mcgill.ca/sis/people/faculty/julien</a:t>
            </a:r>
          </a:p>
        </p:txBody>
      </p:sp>
    </p:spTree>
    <p:extLst>
      <p:ext uri="{BB962C8B-B14F-4D97-AF65-F5344CB8AC3E}">
        <p14:creationId xmlns:p14="http://schemas.microsoft.com/office/powerpoint/2010/main" val="13267769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41</a:t>
            </a:fld>
            <a:endParaRPr lang="sl-SI"/>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59632" y="1628800"/>
            <a:ext cx="7084943" cy="44137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Pravokotnik 3"/>
          <p:cNvSpPr/>
          <p:nvPr/>
        </p:nvSpPr>
        <p:spPr>
          <a:xfrm>
            <a:off x="81404" y="6309320"/>
            <a:ext cx="8235011" cy="276999"/>
          </a:xfrm>
          <a:prstGeom prst="rect">
            <a:avLst/>
          </a:prstGeom>
        </p:spPr>
        <p:txBody>
          <a:bodyPr wrap="square">
            <a:spAutoFit/>
          </a:bodyPr>
          <a:lstStyle/>
          <a:p>
            <a:r>
              <a:rPr lang="en-GB" sz="1200" dirty="0"/>
              <a:t>http://www.musicmaze.fm/</a:t>
            </a:r>
          </a:p>
        </p:txBody>
      </p:sp>
    </p:spTree>
    <p:extLst>
      <p:ext uri="{BB962C8B-B14F-4D97-AF65-F5344CB8AC3E}">
        <p14:creationId xmlns:p14="http://schemas.microsoft.com/office/powerpoint/2010/main" val="28996262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42</a:t>
            </a:fld>
            <a:endParaRPr lang="sl-SI"/>
          </a:p>
        </p:txBody>
      </p:sp>
      <p:pic>
        <p:nvPicPr>
          <p:cNvPr id="8194" name="Picture 2">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270" y="836712"/>
            <a:ext cx="8704967" cy="48965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Pravokotnik 2"/>
          <p:cNvSpPr/>
          <p:nvPr/>
        </p:nvSpPr>
        <p:spPr>
          <a:xfrm>
            <a:off x="269270" y="6444734"/>
            <a:ext cx="2835071" cy="276999"/>
          </a:xfrm>
          <a:prstGeom prst="rect">
            <a:avLst/>
          </a:prstGeom>
        </p:spPr>
        <p:txBody>
          <a:bodyPr wrap="none">
            <a:spAutoFit/>
          </a:bodyPr>
          <a:lstStyle/>
          <a:p>
            <a:r>
              <a:rPr lang="en-GB" sz="1200" dirty="0">
                <a:solidFill>
                  <a:schemeClr val="bg1">
                    <a:lumMod val="50000"/>
                  </a:schemeClr>
                </a:solidFill>
              </a:rPr>
              <a:t>http://max-planck-research-networks.net/</a:t>
            </a:r>
          </a:p>
        </p:txBody>
      </p:sp>
    </p:spTree>
    <p:extLst>
      <p:ext uri="{BB962C8B-B14F-4D97-AF65-F5344CB8AC3E}">
        <p14:creationId xmlns:p14="http://schemas.microsoft.com/office/powerpoint/2010/main" val="20158246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435280" cy="4525963"/>
          </a:xfrm>
        </p:spPr>
        <p:txBody>
          <a:bodyPr>
            <a:normAutofit/>
          </a:bodyPr>
          <a:lstStyle/>
          <a:p>
            <a:pPr marL="0" indent="0">
              <a:buNone/>
            </a:pPr>
            <a:endParaRPr lang="sl-SI" noProof="0" dirty="0" smtClean="0"/>
          </a:p>
          <a:p>
            <a:pPr marL="400050" lvl="1" indent="0">
              <a:buNone/>
            </a:pPr>
            <a:r>
              <a:rPr lang="sl-SI" dirty="0" err="1" smtClean="0"/>
              <a:t>Information</a:t>
            </a:r>
            <a:r>
              <a:rPr lang="sl-SI" dirty="0" smtClean="0"/>
              <a:t> </a:t>
            </a:r>
            <a:r>
              <a:rPr lang="sl-SI" dirty="0" err="1" smtClean="0"/>
              <a:t>visualization</a:t>
            </a:r>
            <a:r>
              <a:rPr lang="sl-SI" dirty="0" smtClean="0"/>
              <a:t> </a:t>
            </a:r>
            <a:r>
              <a:rPr lang="sl-SI" dirty="0" err="1" smtClean="0"/>
              <a:t>for</a:t>
            </a:r>
            <a:endParaRPr lang="en-GB" noProof="0" dirty="0" smtClean="0"/>
          </a:p>
          <a:p>
            <a:pPr lvl="1" indent="-342900"/>
            <a:r>
              <a:rPr lang="en-GB" noProof="0" dirty="0" smtClean="0"/>
              <a:t>text mining</a:t>
            </a:r>
          </a:p>
          <a:p>
            <a:pPr marL="914400" lvl="2" indent="0">
              <a:buNone/>
            </a:pPr>
            <a:r>
              <a:rPr lang="en-GB" sz="2000" noProof="0" dirty="0" smtClean="0"/>
              <a:t>discovery by computer of new, previously unknown information, by automatically extracting information from different written resources</a:t>
            </a:r>
          </a:p>
          <a:p>
            <a:pPr marL="914400" lvl="2" indent="0">
              <a:buNone/>
            </a:pPr>
            <a:r>
              <a:rPr lang="en-GB" sz="2000" noProof="0" dirty="0" smtClean="0"/>
              <a:t>identify important entities within the text and attempt to show connections among those entities</a:t>
            </a:r>
          </a:p>
          <a:p>
            <a:pPr lvl="1"/>
            <a:r>
              <a:rPr lang="en-GB" noProof="0" dirty="0" smtClean="0"/>
              <a:t>word frequencies </a:t>
            </a:r>
            <a:endParaRPr lang="en-GB" sz="2000" noProof="0" dirty="0" smtClean="0"/>
          </a:p>
          <a:p>
            <a:pPr lvl="1"/>
            <a:r>
              <a:rPr lang="sl-SI" noProof="0" dirty="0" smtClean="0"/>
              <a:t>literature </a:t>
            </a:r>
            <a:r>
              <a:rPr lang="sl-SI" noProof="0" dirty="0" err="1" smtClean="0"/>
              <a:t>and</a:t>
            </a:r>
            <a:r>
              <a:rPr lang="sl-SI" noProof="0" dirty="0" smtClean="0"/>
              <a:t> </a:t>
            </a:r>
            <a:r>
              <a:rPr lang="sl-SI" noProof="0" dirty="0" err="1" smtClean="0"/>
              <a:t>citation</a:t>
            </a:r>
            <a:r>
              <a:rPr lang="sl-SI" noProof="0" dirty="0" smtClean="0"/>
              <a:t> </a:t>
            </a:r>
            <a:r>
              <a:rPr lang="en-GB" noProof="0" dirty="0" smtClean="0"/>
              <a:t>relationships</a:t>
            </a:r>
          </a:p>
          <a:p>
            <a:pPr marL="857250" lvl="2" indent="0">
              <a:buNone/>
            </a:pPr>
            <a:r>
              <a:rPr lang="sl-SI" sz="2000" noProof="0" dirty="0" smtClean="0"/>
              <a:t>e.g. </a:t>
            </a:r>
            <a:r>
              <a:rPr lang="en-GB" sz="2000" noProof="0" dirty="0" smtClean="0"/>
              <a:t>connections between documents and authors or scientific </a:t>
            </a:r>
            <a:r>
              <a:rPr lang="sl-SI" sz="2000" noProof="0" dirty="0" err="1" smtClean="0"/>
              <a:t>fields</a:t>
            </a:r>
            <a:endParaRPr lang="sl-SI" sz="2000" noProof="0" dirty="0" smtClean="0"/>
          </a:p>
          <a:p>
            <a:pPr marL="857250" lvl="2" indent="0">
              <a:buNone/>
            </a:pPr>
            <a:r>
              <a:rPr lang="sl-SI" sz="2000" dirty="0" smtClean="0"/>
              <a:t>…</a:t>
            </a:r>
            <a:endParaRPr lang="en-GB" sz="20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43</a:t>
            </a:fld>
            <a:endParaRPr lang="sl-SI"/>
          </a:p>
        </p:txBody>
      </p:sp>
      <p:sp>
        <p:nvSpPr>
          <p:cNvPr id="4" name="Naslov 3"/>
          <p:cNvSpPr>
            <a:spLocks noGrp="1"/>
          </p:cNvSpPr>
          <p:nvPr>
            <p:ph type="title"/>
          </p:nvPr>
        </p:nvSpPr>
        <p:spPr/>
        <p:txBody>
          <a:bodyPr>
            <a:normAutofit/>
          </a:bodyPr>
          <a:lstStyle/>
          <a:p>
            <a:r>
              <a:rPr lang="sl-SI" sz="3200" noProof="0" dirty="0" err="1" smtClean="0"/>
              <a:t>Analysis</a:t>
            </a:r>
            <a:endParaRPr lang="en-GB" sz="3200" noProof="0" dirty="0"/>
          </a:p>
        </p:txBody>
      </p:sp>
    </p:spTree>
    <p:extLst>
      <p:ext uri="{BB962C8B-B14F-4D97-AF65-F5344CB8AC3E}">
        <p14:creationId xmlns:p14="http://schemas.microsoft.com/office/powerpoint/2010/main" val="1353123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pPr marL="0" indent="0">
              <a:buNone/>
            </a:pPr>
            <a:endParaRPr lang="en-GB" noProof="0" dirty="0" smtClean="0"/>
          </a:p>
          <a:p>
            <a:pPr marL="0" indent="0">
              <a:buNone/>
            </a:pPr>
            <a:r>
              <a:rPr lang="en-GB" noProof="0" dirty="0" smtClean="0"/>
              <a:t>WHEN</a:t>
            </a:r>
          </a:p>
          <a:p>
            <a:pPr lvl="1">
              <a:spcBef>
                <a:spcPts val="1800"/>
              </a:spcBef>
            </a:pPr>
            <a:r>
              <a:rPr lang="sl-SI" sz="2200" noProof="0" dirty="0" err="1" smtClean="0"/>
              <a:t>temporal</a:t>
            </a:r>
            <a:r>
              <a:rPr lang="sl-SI" sz="2200" noProof="0" dirty="0" smtClean="0"/>
              <a:t> </a:t>
            </a:r>
            <a:r>
              <a:rPr lang="sl-SI" sz="2200" noProof="0" dirty="0" err="1" smtClean="0"/>
              <a:t>analysis</a:t>
            </a:r>
            <a:endParaRPr lang="sl-SI" sz="2200" noProof="0" dirty="0" smtClean="0"/>
          </a:p>
          <a:p>
            <a:pPr lvl="1">
              <a:spcBef>
                <a:spcPts val="600"/>
              </a:spcBef>
            </a:pPr>
            <a:r>
              <a:rPr lang="en-GB" sz="2200" noProof="0" dirty="0" smtClean="0"/>
              <a:t>events/observations ordered in one dimension – time</a:t>
            </a:r>
          </a:p>
          <a:p>
            <a:pPr lvl="1"/>
            <a:r>
              <a:rPr lang="en-GB" sz="2200" noProof="0" dirty="0" smtClean="0"/>
              <a:t>to predict future trends, understand temporal distribution of a dataset (trends, patterns, peaks) </a:t>
            </a:r>
          </a:p>
          <a:p>
            <a:pPr marL="457200" lvl="1" indent="0">
              <a:buNone/>
            </a:pPr>
            <a:endParaRPr lang="en-GB" sz="2000" noProof="0" dirty="0" smtClean="0"/>
          </a:p>
          <a:p>
            <a:pPr lvl="1"/>
            <a:endParaRPr lang="en-GB" noProof="0" dirty="0" smtClean="0"/>
          </a:p>
          <a:p>
            <a:endParaRPr lang="en-GB" noProof="0" dirty="0" smtClean="0"/>
          </a:p>
          <a:p>
            <a:pPr lvl="1"/>
            <a:endParaRPr lang="en-GB" noProof="0" dirty="0" smtClean="0"/>
          </a:p>
          <a:p>
            <a:pPr lvl="1"/>
            <a:endParaRPr lang="en-GB" noProof="0" dirty="0" smtClean="0"/>
          </a:p>
          <a:p>
            <a:pPr lvl="1"/>
            <a:endParaRPr lang="en-GB" noProof="0" dirty="0" smtClean="0"/>
          </a:p>
          <a:p>
            <a:pPr lvl="1"/>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44</a:t>
            </a:fld>
            <a:endParaRPr lang="sl-SI"/>
          </a:p>
        </p:txBody>
      </p:sp>
      <p:sp>
        <p:nvSpPr>
          <p:cNvPr id="4" name="Naslov 3"/>
          <p:cNvSpPr>
            <a:spLocks noGrp="1"/>
          </p:cNvSpPr>
          <p:nvPr>
            <p:ph type="title"/>
          </p:nvPr>
        </p:nvSpPr>
        <p:spPr/>
        <p:txBody>
          <a:bodyPr>
            <a:normAutofit/>
          </a:bodyPr>
          <a:lstStyle/>
          <a:p>
            <a:r>
              <a:rPr lang="en-GB" sz="3200" noProof="0" dirty="0" smtClean="0"/>
              <a:t>Analysis	</a:t>
            </a:r>
            <a:endParaRPr lang="en-GB" sz="3200" noProof="0" dirty="0"/>
          </a:p>
        </p:txBody>
      </p:sp>
    </p:spTree>
    <p:extLst>
      <p:ext uri="{BB962C8B-B14F-4D97-AF65-F5344CB8AC3E}">
        <p14:creationId xmlns:p14="http://schemas.microsoft.com/office/powerpoint/2010/main" val="35312323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45</a:t>
            </a:fld>
            <a:endParaRPr lang="sl-SI"/>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196752"/>
            <a:ext cx="8460432" cy="43045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Pravokotnik 4"/>
          <p:cNvSpPr/>
          <p:nvPr/>
        </p:nvSpPr>
        <p:spPr>
          <a:xfrm>
            <a:off x="418266" y="6464369"/>
            <a:ext cx="2397836" cy="276999"/>
          </a:xfrm>
          <a:prstGeom prst="rect">
            <a:avLst/>
          </a:prstGeom>
        </p:spPr>
        <p:txBody>
          <a:bodyPr wrap="none">
            <a:spAutoFit/>
          </a:bodyPr>
          <a:lstStyle/>
          <a:p>
            <a:r>
              <a:rPr lang="en-GB" sz="1200" dirty="0">
                <a:solidFill>
                  <a:schemeClr val="bg1">
                    <a:lumMod val="50000"/>
                  </a:schemeClr>
                </a:solidFill>
              </a:rPr>
              <a:t>http://www.babynamewizard.com/</a:t>
            </a:r>
          </a:p>
        </p:txBody>
      </p:sp>
    </p:spTree>
    <p:extLst>
      <p:ext uri="{BB962C8B-B14F-4D97-AF65-F5344CB8AC3E}">
        <p14:creationId xmlns:p14="http://schemas.microsoft.com/office/powerpoint/2010/main" val="15154728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pPr marL="0" indent="0">
              <a:buNone/>
            </a:pPr>
            <a:endParaRPr lang="en-GB" noProof="0" dirty="0" smtClean="0"/>
          </a:p>
          <a:p>
            <a:pPr marL="0" indent="0">
              <a:buNone/>
            </a:pPr>
            <a:r>
              <a:rPr lang="en-GB" noProof="0" dirty="0" smtClean="0"/>
              <a:t>WHERE</a:t>
            </a:r>
          </a:p>
          <a:p>
            <a:pPr lvl="1">
              <a:spcBef>
                <a:spcPts val="1800"/>
              </a:spcBef>
            </a:pPr>
            <a:r>
              <a:rPr lang="en-GB" sz="2200" noProof="0" dirty="0" smtClean="0"/>
              <a:t>geospatial analysis</a:t>
            </a:r>
          </a:p>
          <a:p>
            <a:pPr lvl="1"/>
            <a:r>
              <a:rPr lang="en-GB" sz="2200" noProof="0" dirty="0" smtClean="0"/>
              <a:t>emphasis on location, spatial distribution of one or more variables</a:t>
            </a:r>
          </a:p>
          <a:p>
            <a:pPr lvl="1"/>
            <a:r>
              <a:rPr lang="en-GB" sz="2200" noProof="0" dirty="0" smtClean="0"/>
              <a:t>understand thematic distribution of a dataset on a certain geographical area</a:t>
            </a:r>
          </a:p>
          <a:p>
            <a:pPr marL="457200" lvl="1" indent="0">
              <a:buNone/>
            </a:pPr>
            <a:endParaRPr lang="en-GB" sz="2000" noProof="0" dirty="0" smtClean="0"/>
          </a:p>
          <a:p>
            <a:pPr lvl="1"/>
            <a:endParaRPr lang="en-GB" noProof="0" dirty="0" smtClean="0"/>
          </a:p>
          <a:p>
            <a:endParaRPr lang="en-GB" noProof="0" dirty="0" smtClean="0"/>
          </a:p>
          <a:p>
            <a:pPr lvl="1"/>
            <a:endParaRPr lang="en-GB" noProof="0" dirty="0" smtClean="0"/>
          </a:p>
          <a:p>
            <a:pPr lvl="1"/>
            <a:endParaRPr lang="en-GB" noProof="0" dirty="0" smtClean="0"/>
          </a:p>
          <a:p>
            <a:pPr lvl="1"/>
            <a:endParaRPr lang="en-GB" noProof="0" dirty="0" smtClean="0"/>
          </a:p>
          <a:p>
            <a:pPr lvl="1"/>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46</a:t>
            </a:fld>
            <a:endParaRPr lang="sl-SI"/>
          </a:p>
        </p:txBody>
      </p:sp>
      <p:sp>
        <p:nvSpPr>
          <p:cNvPr id="4" name="Naslov 3"/>
          <p:cNvSpPr>
            <a:spLocks noGrp="1"/>
          </p:cNvSpPr>
          <p:nvPr>
            <p:ph type="title"/>
          </p:nvPr>
        </p:nvSpPr>
        <p:spPr/>
        <p:txBody>
          <a:bodyPr/>
          <a:lstStyle/>
          <a:p>
            <a:r>
              <a:rPr lang="en-GB" noProof="0" dirty="0" smtClean="0"/>
              <a:t>Analysis	</a:t>
            </a:r>
            <a:endParaRPr lang="en-GB" noProof="0" dirty="0"/>
          </a:p>
        </p:txBody>
      </p:sp>
    </p:spTree>
    <p:extLst>
      <p:ext uri="{BB962C8B-B14F-4D97-AF65-F5344CB8AC3E}">
        <p14:creationId xmlns:p14="http://schemas.microsoft.com/office/powerpoint/2010/main" val="35374324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47</a:t>
            </a:fld>
            <a:endParaRPr lang="sl-SI"/>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672" y="908720"/>
            <a:ext cx="6176400" cy="4632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Pravokotnik 4"/>
          <p:cNvSpPr/>
          <p:nvPr/>
        </p:nvSpPr>
        <p:spPr>
          <a:xfrm>
            <a:off x="1475656" y="6342191"/>
            <a:ext cx="4572000" cy="276999"/>
          </a:xfrm>
          <a:prstGeom prst="rect">
            <a:avLst/>
          </a:prstGeom>
        </p:spPr>
        <p:txBody>
          <a:bodyPr>
            <a:spAutoFit/>
          </a:bodyPr>
          <a:lstStyle/>
          <a:p>
            <a:r>
              <a:rPr lang="en-GB" sz="1200" dirty="0">
                <a:solidFill>
                  <a:schemeClr val="bg1">
                    <a:lumMod val="50000"/>
                  </a:schemeClr>
                </a:solidFill>
              </a:rPr>
              <a:t>http://www.visualcomplexity.com/vc/project.cfm?id=747</a:t>
            </a:r>
          </a:p>
        </p:txBody>
      </p:sp>
    </p:spTree>
    <p:extLst>
      <p:ext uri="{BB962C8B-B14F-4D97-AF65-F5344CB8AC3E}">
        <p14:creationId xmlns:p14="http://schemas.microsoft.com/office/powerpoint/2010/main" val="29115360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pPr marL="457200" lvl="1" indent="0">
              <a:buNone/>
            </a:pPr>
            <a:endParaRPr lang="en-GB" sz="2600" noProof="0" dirty="0" smtClean="0"/>
          </a:p>
          <a:p>
            <a:pPr marL="0" indent="0">
              <a:buNone/>
            </a:pPr>
            <a:r>
              <a:rPr lang="en-GB" noProof="0" dirty="0" smtClean="0"/>
              <a:t>WHAT</a:t>
            </a:r>
          </a:p>
          <a:p>
            <a:pPr lvl="1">
              <a:spcBef>
                <a:spcPts val="1800"/>
              </a:spcBef>
            </a:pPr>
            <a:r>
              <a:rPr lang="en-GB" sz="2200" noProof="0" dirty="0" smtClean="0"/>
              <a:t>topical analysis</a:t>
            </a:r>
          </a:p>
          <a:p>
            <a:pPr lvl="1"/>
            <a:r>
              <a:rPr lang="en-GB" sz="2200" noProof="0" dirty="0" smtClean="0"/>
              <a:t>to understand topical distribution of a dataset </a:t>
            </a:r>
            <a:br>
              <a:rPr lang="en-GB" sz="2200" noProof="0" dirty="0" smtClean="0"/>
            </a:br>
            <a:r>
              <a:rPr lang="en-GB" sz="2000" noProof="0" dirty="0" smtClean="0"/>
              <a:t>(what – classification/clustering, how much – frequency analysis, bursts of topics, topic change, emergence)</a:t>
            </a:r>
          </a:p>
          <a:p>
            <a:pPr lvl="1"/>
            <a:r>
              <a:rPr lang="en-GB" sz="2200" noProof="0" dirty="0" smtClean="0"/>
              <a:t>micro (single document, single individual)</a:t>
            </a:r>
            <a:br>
              <a:rPr lang="en-GB" sz="2200" noProof="0" dirty="0" smtClean="0"/>
            </a:br>
            <a:r>
              <a:rPr lang="en-GB" sz="2200" noProof="0" dirty="0" smtClean="0"/>
              <a:t>macro (journal, discipline, country, institution)</a:t>
            </a:r>
          </a:p>
          <a:p>
            <a:pPr lvl="1"/>
            <a:endParaRPr lang="en-GB" sz="2000" noProof="0" dirty="0" smtClean="0"/>
          </a:p>
          <a:p>
            <a:pPr lvl="1"/>
            <a:endParaRPr lang="en-GB" noProof="0" dirty="0" smtClean="0"/>
          </a:p>
          <a:p>
            <a:endParaRPr lang="en-GB" noProof="0" dirty="0" smtClean="0"/>
          </a:p>
          <a:p>
            <a:pPr lvl="1"/>
            <a:endParaRPr lang="en-GB" noProof="0" dirty="0" smtClean="0"/>
          </a:p>
          <a:p>
            <a:pPr lvl="1"/>
            <a:endParaRPr lang="en-GB" noProof="0" dirty="0" smtClean="0"/>
          </a:p>
          <a:p>
            <a:pPr lvl="1"/>
            <a:endParaRPr lang="en-GB" noProof="0" dirty="0" smtClean="0"/>
          </a:p>
          <a:p>
            <a:pPr lvl="1"/>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48</a:t>
            </a:fld>
            <a:endParaRPr lang="sl-SI"/>
          </a:p>
        </p:txBody>
      </p:sp>
      <p:sp>
        <p:nvSpPr>
          <p:cNvPr id="4" name="Naslov 3"/>
          <p:cNvSpPr>
            <a:spLocks noGrp="1"/>
          </p:cNvSpPr>
          <p:nvPr>
            <p:ph type="title"/>
          </p:nvPr>
        </p:nvSpPr>
        <p:spPr/>
        <p:txBody>
          <a:bodyPr/>
          <a:lstStyle/>
          <a:p>
            <a:r>
              <a:rPr lang="en-GB" noProof="0" dirty="0" smtClean="0"/>
              <a:t>Analysis	</a:t>
            </a:r>
            <a:endParaRPr lang="en-GB" noProof="0" dirty="0"/>
          </a:p>
        </p:txBody>
      </p:sp>
    </p:spTree>
    <p:extLst>
      <p:ext uri="{BB962C8B-B14F-4D97-AF65-F5344CB8AC3E}">
        <p14:creationId xmlns:p14="http://schemas.microsoft.com/office/powerpoint/2010/main" val="3100531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49</a:t>
            </a:fld>
            <a:endParaRPr lang="sl-SI"/>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95488" y="931863"/>
            <a:ext cx="5151437"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413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endParaRPr lang="en-GB"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5</a:t>
            </a:fld>
            <a:endParaRPr lang="sl-SI"/>
          </a:p>
        </p:txBody>
      </p:sp>
      <p:sp>
        <p:nvSpPr>
          <p:cNvPr id="4" name="Naslov 3"/>
          <p:cNvSpPr>
            <a:spLocks noGrp="1"/>
          </p:cNvSpPr>
          <p:nvPr>
            <p:ph type="title"/>
          </p:nvPr>
        </p:nvSpPr>
        <p:spPr/>
        <p:txBody>
          <a:bodyPr/>
          <a:lstStyle/>
          <a:p>
            <a:r>
              <a:rPr lang="en-GB" b="1" noProof="0" dirty="0" smtClean="0"/>
              <a:t>WHAT is information visualization?</a:t>
            </a:r>
            <a:endParaRPr lang="en-GB" b="1" noProof="0" dirty="0"/>
          </a:p>
        </p:txBody>
      </p:sp>
    </p:spTree>
    <p:extLst>
      <p:ext uri="{BB962C8B-B14F-4D97-AF65-F5344CB8AC3E}">
        <p14:creationId xmlns:p14="http://schemas.microsoft.com/office/powerpoint/2010/main" val="35707948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pPr marL="457200" lvl="1" indent="0">
              <a:buNone/>
            </a:pPr>
            <a:endParaRPr lang="en-GB" sz="2600" noProof="0" dirty="0" smtClean="0"/>
          </a:p>
          <a:p>
            <a:pPr marL="0" indent="0">
              <a:buNone/>
            </a:pPr>
            <a:r>
              <a:rPr lang="en-GB" noProof="0" dirty="0" smtClean="0"/>
              <a:t>WITH WHOM</a:t>
            </a:r>
          </a:p>
          <a:p>
            <a:pPr lvl="1">
              <a:spcBef>
                <a:spcPts val="1800"/>
              </a:spcBef>
            </a:pPr>
            <a:r>
              <a:rPr lang="en-GB" noProof="0" dirty="0" smtClean="0"/>
              <a:t>relationship analysis</a:t>
            </a:r>
          </a:p>
          <a:p>
            <a:pPr lvl="1"/>
            <a:r>
              <a:rPr lang="en-GB" sz="2200" noProof="0" dirty="0" smtClean="0"/>
              <a:t>to understand connections between entities or groups of entities (types, intensity, groups, …)</a:t>
            </a:r>
            <a:endParaRPr lang="en-GB" sz="2000" noProof="0" dirty="0" smtClean="0"/>
          </a:p>
          <a:p>
            <a:pPr lvl="1"/>
            <a:endParaRPr lang="en-GB" noProof="0" dirty="0" smtClean="0"/>
          </a:p>
          <a:p>
            <a:endParaRPr lang="en-GB" noProof="0" dirty="0" smtClean="0"/>
          </a:p>
          <a:p>
            <a:pPr lvl="1"/>
            <a:endParaRPr lang="en-GB" noProof="0" dirty="0" smtClean="0"/>
          </a:p>
          <a:p>
            <a:pPr lvl="1"/>
            <a:endParaRPr lang="en-GB" noProof="0" dirty="0" smtClean="0"/>
          </a:p>
          <a:p>
            <a:pPr lvl="1"/>
            <a:endParaRPr lang="en-GB" noProof="0" dirty="0" smtClean="0"/>
          </a:p>
          <a:p>
            <a:pPr lvl="1"/>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50</a:t>
            </a:fld>
            <a:endParaRPr lang="sl-SI"/>
          </a:p>
        </p:txBody>
      </p:sp>
      <p:sp>
        <p:nvSpPr>
          <p:cNvPr id="4" name="Naslov 3"/>
          <p:cNvSpPr>
            <a:spLocks noGrp="1"/>
          </p:cNvSpPr>
          <p:nvPr>
            <p:ph type="title"/>
          </p:nvPr>
        </p:nvSpPr>
        <p:spPr/>
        <p:txBody>
          <a:bodyPr/>
          <a:lstStyle/>
          <a:p>
            <a:r>
              <a:rPr lang="en-GB" noProof="0" dirty="0" smtClean="0"/>
              <a:t>Analysis	</a:t>
            </a:r>
            <a:endParaRPr lang="en-GB" noProof="0" dirty="0"/>
          </a:p>
        </p:txBody>
      </p:sp>
    </p:spTree>
    <p:extLst>
      <p:ext uri="{BB962C8B-B14F-4D97-AF65-F5344CB8AC3E}">
        <p14:creationId xmlns:p14="http://schemas.microsoft.com/office/powerpoint/2010/main" val="35250074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51</a:t>
            </a:fld>
            <a:endParaRPr lang="sl-SI"/>
          </a:p>
        </p:txBody>
      </p:sp>
      <p:pic>
        <p:nvPicPr>
          <p:cNvPr id="13314" name="Picture 2">
            <a:hlinkClick r:id="rId2"/>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5964" y="620688"/>
            <a:ext cx="8229812" cy="53012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Pravokotnik 4"/>
          <p:cNvSpPr/>
          <p:nvPr/>
        </p:nvSpPr>
        <p:spPr>
          <a:xfrm>
            <a:off x="323528" y="6361583"/>
            <a:ext cx="4572000" cy="307777"/>
          </a:xfrm>
          <a:prstGeom prst="rect">
            <a:avLst/>
          </a:prstGeom>
        </p:spPr>
        <p:txBody>
          <a:bodyPr>
            <a:spAutoFit/>
          </a:bodyPr>
          <a:lstStyle/>
          <a:p>
            <a:r>
              <a:rPr lang="en-GB" sz="1400" dirty="0">
                <a:solidFill>
                  <a:schemeClr val="bg1">
                    <a:lumMod val="50000"/>
                  </a:schemeClr>
                </a:solidFill>
              </a:rPr>
              <a:t>http://visualization.geblogs.com/visualization/network/</a:t>
            </a:r>
          </a:p>
        </p:txBody>
      </p:sp>
    </p:spTree>
    <p:extLst>
      <p:ext uri="{BB962C8B-B14F-4D97-AF65-F5344CB8AC3E}">
        <p14:creationId xmlns:p14="http://schemas.microsoft.com/office/powerpoint/2010/main" val="28934428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grada besedila 5"/>
          <p:cNvSpPr>
            <a:spLocks noGrp="1"/>
          </p:cNvSpPr>
          <p:nvPr>
            <p:ph type="body" idx="1"/>
          </p:nvPr>
        </p:nvSpPr>
        <p:spPr/>
        <p:txBody>
          <a:bodyPr/>
          <a:lstStyle/>
          <a:p>
            <a:endParaRPr lang="en-GB"/>
          </a:p>
        </p:txBody>
      </p:sp>
      <p:sp>
        <p:nvSpPr>
          <p:cNvPr id="3" name="Ograda številke diapozitiva 2"/>
          <p:cNvSpPr>
            <a:spLocks noGrp="1"/>
          </p:cNvSpPr>
          <p:nvPr>
            <p:ph type="sldNum" sz="quarter" idx="12"/>
          </p:nvPr>
        </p:nvSpPr>
        <p:spPr/>
        <p:txBody>
          <a:bodyPr/>
          <a:lstStyle/>
          <a:p>
            <a:fld id="{61DD6A08-FE20-4C90-8FFF-F9319FCE79F2}" type="slidenum">
              <a:rPr lang="sl-SI" smtClean="0"/>
              <a:t>52</a:t>
            </a:fld>
            <a:endParaRPr lang="sl-SI"/>
          </a:p>
        </p:txBody>
      </p:sp>
      <p:sp>
        <p:nvSpPr>
          <p:cNvPr id="5" name="Naslov 4"/>
          <p:cNvSpPr>
            <a:spLocks noGrp="1"/>
          </p:cNvSpPr>
          <p:nvPr>
            <p:ph type="title"/>
          </p:nvPr>
        </p:nvSpPr>
        <p:spPr/>
        <p:txBody>
          <a:bodyPr/>
          <a:lstStyle/>
          <a:p>
            <a:r>
              <a:rPr lang="en-GB" b="1" noProof="0" dirty="0" smtClean="0"/>
              <a:t>WHAT data to visualize?</a:t>
            </a:r>
            <a:endParaRPr lang="en-GB" b="1" noProof="0" dirty="0"/>
          </a:p>
        </p:txBody>
      </p:sp>
    </p:spTree>
    <p:extLst>
      <p:ext uri="{BB962C8B-B14F-4D97-AF65-F5344CB8AC3E}">
        <p14:creationId xmlns:p14="http://schemas.microsoft.com/office/powerpoint/2010/main" val="1590738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53</a:t>
            </a:fld>
            <a:endParaRPr lang="sl-SI"/>
          </a:p>
        </p:txBody>
      </p:sp>
      <p:sp>
        <p:nvSpPr>
          <p:cNvPr id="3" name="Naslov 4"/>
          <p:cNvSpPr txBox="1">
            <a:spLocks/>
          </p:cNvSpPr>
          <p:nvPr/>
        </p:nvSpPr>
        <p:spPr>
          <a:xfrm>
            <a:off x="827584" y="2348880"/>
            <a:ext cx="5486400" cy="566738"/>
          </a:xfrm>
          <a:prstGeom prst="rect">
            <a:avLst/>
          </a:prstGeom>
        </p:spPr>
        <p:txBody>
          <a:bodyPr/>
          <a:lstStyle>
            <a:lvl1pPr algn="l" defTabSz="914400" rtl="0" eaLnBrk="1" latinLnBrk="0" hangingPunct="1">
              <a:spcBef>
                <a:spcPct val="0"/>
              </a:spcBef>
              <a:buNone/>
              <a:defRPr sz="3600" b="0" kern="1200">
                <a:solidFill>
                  <a:srgbClr val="006699"/>
                </a:solidFill>
                <a:latin typeface="+mj-lt"/>
                <a:ea typeface="+mj-ea"/>
                <a:cs typeface="Shruti" pitchFamily="34" charset="0"/>
              </a:defRPr>
            </a:lvl1pPr>
          </a:lstStyle>
          <a:p>
            <a:r>
              <a:rPr lang="sl-SI" b="1" dirty="0" smtClean="0"/>
              <a:t>PANEL DISCUSSION</a:t>
            </a:r>
            <a:endParaRPr lang="en-GB" b="1" dirty="0"/>
          </a:p>
        </p:txBody>
      </p:sp>
      <p:sp>
        <p:nvSpPr>
          <p:cNvPr id="4" name="Ograda besedila 6"/>
          <p:cNvSpPr txBox="1">
            <a:spLocks/>
          </p:cNvSpPr>
          <p:nvPr/>
        </p:nvSpPr>
        <p:spPr>
          <a:xfrm>
            <a:off x="827584" y="3140968"/>
            <a:ext cx="7312148" cy="804862"/>
          </a:xfrm>
          <a:prstGeom prst="rect">
            <a:avLst/>
          </a:prstGeom>
        </p:spPr>
        <p:txBody>
          <a:bodyPr/>
          <a:lst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l-SI" dirty="0" err="1" smtClean="0"/>
              <a:t>Which</a:t>
            </a:r>
            <a:r>
              <a:rPr lang="sl-SI" dirty="0" smtClean="0"/>
              <a:t> </a:t>
            </a:r>
            <a:r>
              <a:rPr lang="sl-SI" dirty="0" err="1" smtClean="0"/>
              <a:t>library</a:t>
            </a:r>
            <a:r>
              <a:rPr lang="sl-SI" dirty="0" smtClean="0"/>
              <a:t> </a:t>
            </a:r>
            <a:r>
              <a:rPr lang="sl-SI" dirty="0" err="1" smtClean="0"/>
              <a:t>data</a:t>
            </a:r>
            <a:r>
              <a:rPr lang="sl-SI" dirty="0" smtClean="0"/>
              <a:t> </a:t>
            </a:r>
            <a:r>
              <a:rPr lang="sl-SI" dirty="0" err="1" smtClean="0"/>
              <a:t>can</a:t>
            </a:r>
            <a:r>
              <a:rPr lang="sl-SI" dirty="0" smtClean="0"/>
              <a:t> </a:t>
            </a:r>
            <a:r>
              <a:rPr lang="sl-SI" dirty="0" err="1" smtClean="0"/>
              <a:t>be</a:t>
            </a:r>
            <a:r>
              <a:rPr lang="sl-SI" dirty="0" smtClean="0"/>
              <a:t> </a:t>
            </a:r>
            <a:r>
              <a:rPr lang="sl-SI" dirty="0" err="1" smtClean="0"/>
              <a:t>presented</a:t>
            </a:r>
            <a:r>
              <a:rPr lang="sl-SI" dirty="0" smtClean="0"/>
              <a:t> </a:t>
            </a:r>
            <a:r>
              <a:rPr lang="sl-SI" dirty="0" err="1" smtClean="0"/>
              <a:t>visually</a:t>
            </a:r>
            <a:r>
              <a:rPr lang="sl-SI" dirty="0" smtClean="0"/>
              <a:t>?</a:t>
            </a:r>
            <a:endParaRPr lang="en-GB" dirty="0"/>
          </a:p>
        </p:txBody>
      </p:sp>
    </p:spTree>
    <p:extLst>
      <p:ext uri="{BB962C8B-B14F-4D97-AF65-F5344CB8AC3E}">
        <p14:creationId xmlns:p14="http://schemas.microsoft.com/office/powerpoint/2010/main" val="9271887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grada vsebine 5"/>
          <p:cNvSpPr>
            <a:spLocks noGrp="1"/>
          </p:cNvSpPr>
          <p:nvPr>
            <p:ph idx="1"/>
          </p:nvPr>
        </p:nvSpPr>
        <p:spPr>
          <a:xfrm>
            <a:off x="457200" y="1600200"/>
            <a:ext cx="4186808" cy="4525963"/>
          </a:xfrm>
        </p:spPr>
        <p:txBody>
          <a:bodyPr/>
          <a:lstStyle/>
          <a:p>
            <a:endParaRPr lang="en-GB" noProof="0" dirty="0" smtClean="0"/>
          </a:p>
          <a:p>
            <a:endParaRPr lang="en-GB" noProof="0" dirty="0" smtClean="0"/>
          </a:p>
          <a:p>
            <a:r>
              <a:rPr lang="en-GB" noProof="0" dirty="0" smtClean="0"/>
              <a:t>data </a:t>
            </a:r>
          </a:p>
          <a:p>
            <a:pPr lvl="1"/>
            <a:r>
              <a:rPr lang="en-GB" noProof="0" dirty="0" smtClean="0"/>
              <a:t>metadata</a:t>
            </a:r>
          </a:p>
          <a:p>
            <a:pPr lvl="1"/>
            <a:r>
              <a:rPr lang="en-GB" noProof="0" dirty="0" smtClean="0"/>
              <a:t>tables</a:t>
            </a:r>
          </a:p>
          <a:p>
            <a:pPr lvl="1"/>
            <a:r>
              <a:rPr lang="en-GB" noProof="0" dirty="0" smtClean="0"/>
              <a:t>databases</a:t>
            </a:r>
          </a:p>
          <a:p>
            <a:pPr lvl="1"/>
            <a:r>
              <a:rPr lang="en-GB" noProof="0" dirty="0" smtClean="0"/>
              <a:t>„big data“</a:t>
            </a:r>
          </a:p>
          <a:p>
            <a:endParaRPr lang="en-GB"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54</a:t>
            </a:fld>
            <a:endParaRPr lang="sl-SI"/>
          </a:p>
        </p:txBody>
      </p:sp>
      <p:sp>
        <p:nvSpPr>
          <p:cNvPr id="5" name="Naslov 4"/>
          <p:cNvSpPr>
            <a:spLocks noGrp="1"/>
          </p:cNvSpPr>
          <p:nvPr>
            <p:ph type="title"/>
          </p:nvPr>
        </p:nvSpPr>
        <p:spPr/>
        <p:txBody>
          <a:bodyPr/>
          <a:lstStyle/>
          <a:p>
            <a:r>
              <a:rPr lang="sl-SI" noProof="0" dirty="0" err="1" smtClean="0"/>
              <a:t>Data</a:t>
            </a:r>
            <a:r>
              <a:rPr lang="sl-SI" noProof="0" dirty="0" smtClean="0"/>
              <a:t> </a:t>
            </a:r>
            <a:r>
              <a:rPr lang="sl-SI" noProof="0" dirty="0" err="1" smtClean="0"/>
              <a:t>types</a:t>
            </a:r>
            <a:endParaRPr lang="en-GB" noProof="0" dirty="0"/>
          </a:p>
        </p:txBody>
      </p:sp>
      <p:sp>
        <p:nvSpPr>
          <p:cNvPr id="7" name="Ograda vsebine 5"/>
          <p:cNvSpPr txBox="1">
            <a:spLocks/>
          </p:cNvSpPr>
          <p:nvPr/>
        </p:nvSpPr>
        <p:spPr>
          <a:xfrm>
            <a:off x="4273624" y="1600200"/>
            <a:ext cx="3466728"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sl-SI" dirty="0" smtClean="0"/>
          </a:p>
          <a:p>
            <a:endParaRPr lang="sl-SI" dirty="0" smtClean="0"/>
          </a:p>
          <a:p>
            <a:r>
              <a:rPr lang="sl-SI" dirty="0" err="1" smtClean="0"/>
              <a:t>documents</a:t>
            </a:r>
            <a:endParaRPr lang="sl-SI" dirty="0" smtClean="0"/>
          </a:p>
          <a:p>
            <a:pPr lvl="1"/>
            <a:r>
              <a:rPr lang="sl-SI" dirty="0" err="1" smtClean="0"/>
              <a:t>text</a:t>
            </a:r>
            <a:endParaRPr lang="sl-SI" dirty="0" smtClean="0"/>
          </a:p>
          <a:p>
            <a:endParaRPr lang="en-GB" dirty="0"/>
          </a:p>
        </p:txBody>
      </p:sp>
    </p:spTree>
    <p:extLst>
      <p:ext uri="{BB962C8B-B14F-4D97-AF65-F5344CB8AC3E}">
        <p14:creationId xmlns:p14="http://schemas.microsoft.com/office/powerpoint/2010/main" val="27750336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pPr marL="0" indent="0">
              <a:buNone/>
            </a:pPr>
            <a:endParaRPr lang="en-GB" noProof="0" dirty="0" smtClean="0"/>
          </a:p>
          <a:p>
            <a:r>
              <a:rPr lang="en-GB" sz="2400" noProof="0" dirty="0" smtClean="0"/>
              <a:t>single document</a:t>
            </a:r>
          </a:p>
          <a:p>
            <a:pPr lvl="1"/>
            <a:r>
              <a:rPr lang="en-GB" sz="2000" noProof="0" dirty="0" smtClean="0"/>
              <a:t>vocabulary (word frequency, distribution, structure)</a:t>
            </a:r>
          </a:p>
          <a:p>
            <a:pPr lvl="1"/>
            <a:r>
              <a:rPr lang="en-GB" sz="2000" noProof="0" dirty="0" smtClean="0"/>
              <a:t>semantic structure</a:t>
            </a:r>
          </a:p>
          <a:p>
            <a:pPr lvl="1"/>
            <a:r>
              <a:rPr lang="en-GB" sz="2000" noProof="0" dirty="0" smtClean="0"/>
              <a:t>content</a:t>
            </a:r>
            <a:endParaRPr lang="en-GB" noProof="0" dirty="0" smtClean="0"/>
          </a:p>
          <a:p>
            <a:r>
              <a:rPr lang="en-GB" sz="2400" noProof="0" dirty="0" smtClean="0"/>
              <a:t>document collections</a:t>
            </a:r>
          </a:p>
          <a:p>
            <a:pPr lvl="1"/>
            <a:r>
              <a:rPr lang="en-GB" sz="2000" noProof="0" dirty="0" smtClean="0"/>
              <a:t>document themes</a:t>
            </a:r>
          </a:p>
          <a:p>
            <a:pPr lvl="1"/>
            <a:r>
              <a:rPr lang="en-GB" sz="2000" noProof="0" dirty="0" smtClean="0"/>
              <a:t>changes over time</a:t>
            </a:r>
          </a:p>
          <a:p>
            <a:pPr lvl="1"/>
            <a:r>
              <a:rPr lang="en-GB" sz="2000" noProof="0" dirty="0" smtClean="0"/>
              <a:t>document relationships</a:t>
            </a:r>
          </a:p>
          <a:p>
            <a:pPr lvl="1"/>
            <a:r>
              <a:rPr lang="en-GB" sz="2000" noProof="0" dirty="0" smtClean="0"/>
              <a:t>document similarity</a:t>
            </a:r>
          </a:p>
          <a:p>
            <a:pPr lvl="1"/>
            <a:endParaRPr lang="en-GB" noProof="0" dirty="0" smtClean="0"/>
          </a:p>
        </p:txBody>
      </p:sp>
      <p:sp>
        <p:nvSpPr>
          <p:cNvPr id="3" name="Ograda številke diapozitiva 2"/>
          <p:cNvSpPr>
            <a:spLocks noGrp="1"/>
          </p:cNvSpPr>
          <p:nvPr>
            <p:ph type="sldNum" sz="quarter" idx="12"/>
          </p:nvPr>
        </p:nvSpPr>
        <p:spPr/>
        <p:txBody>
          <a:bodyPr/>
          <a:lstStyle/>
          <a:p>
            <a:fld id="{61DD6A08-FE20-4C90-8FFF-F9319FCE79F2}" type="slidenum">
              <a:rPr lang="sl-SI" smtClean="0"/>
              <a:t>55</a:t>
            </a:fld>
            <a:endParaRPr lang="sl-SI"/>
          </a:p>
        </p:txBody>
      </p:sp>
      <p:sp>
        <p:nvSpPr>
          <p:cNvPr id="4" name="Naslov 3"/>
          <p:cNvSpPr>
            <a:spLocks noGrp="1"/>
          </p:cNvSpPr>
          <p:nvPr>
            <p:ph type="title"/>
          </p:nvPr>
        </p:nvSpPr>
        <p:spPr/>
        <p:txBody>
          <a:bodyPr>
            <a:normAutofit/>
          </a:bodyPr>
          <a:lstStyle/>
          <a:p>
            <a:r>
              <a:rPr lang="en-GB" sz="2800" noProof="0" dirty="0" smtClean="0"/>
              <a:t>Document visualization</a:t>
            </a:r>
            <a:endParaRPr lang="en-GB" sz="2800" noProof="0" dirty="0"/>
          </a:p>
        </p:txBody>
      </p:sp>
    </p:spTree>
    <p:extLst>
      <p:ext uri="{BB962C8B-B14F-4D97-AF65-F5344CB8AC3E}">
        <p14:creationId xmlns:p14="http://schemas.microsoft.com/office/powerpoint/2010/main" val="8309257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56</a:t>
            </a:fld>
            <a:endParaRPr lang="sl-SI"/>
          </a:p>
        </p:txBody>
      </p:sp>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97837" y="404664"/>
            <a:ext cx="3722635" cy="1584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426" y="404664"/>
            <a:ext cx="3855517" cy="50102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Pravokotnik 4"/>
          <p:cNvSpPr/>
          <p:nvPr/>
        </p:nvSpPr>
        <p:spPr>
          <a:xfrm>
            <a:off x="290488" y="5661248"/>
            <a:ext cx="4572000" cy="276999"/>
          </a:xfrm>
          <a:prstGeom prst="rect">
            <a:avLst/>
          </a:prstGeom>
        </p:spPr>
        <p:txBody>
          <a:bodyPr>
            <a:spAutoFit/>
          </a:bodyPr>
          <a:lstStyle/>
          <a:p>
            <a:r>
              <a:rPr lang="en-GB" sz="1200" dirty="0">
                <a:solidFill>
                  <a:schemeClr val="bg1">
                    <a:lumMod val="50000"/>
                  </a:schemeClr>
                </a:solidFill>
              </a:rPr>
              <a:t>http://jonathanstray.com/a-full-text-visualization-of-the-iraq-war-logs</a:t>
            </a:r>
          </a:p>
        </p:txBody>
      </p:sp>
      <p:pic>
        <p:nvPicPr>
          <p:cNvPr id="14340" name="Picture 4">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7058" y="2276872"/>
            <a:ext cx="3095115" cy="31573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Pravokotnik 5"/>
          <p:cNvSpPr/>
          <p:nvPr/>
        </p:nvSpPr>
        <p:spPr>
          <a:xfrm>
            <a:off x="4915089" y="5661247"/>
            <a:ext cx="1422890" cy="276999"/>
          </a:xfrm>
          <a:prstGeom prst="rect">
            <a:avLst/>
          </a:prstGeom>
        </p:spPr>
        <p:txBody>
          <a:bodyPr wrap="none">
            <a:spAutoFit/>
          </a:bodyPr>
          <a:lstStyle/>
          <a:p>
            <a:r>
              <a:rPr lang="en-GB" sz="1200" dirty="0">
                <a:solidFill>
                  <a:schemeClr val="bg1">
                    <a:lumMod val="50000"/>
                  </a:schemeClr>
                </a:solidFill>
              </a:rPr>
              <a:t>http://newsmap.jp/</a:t>
            </a:r>
          </a:p>
        </p:txBody>
      </p:sp>
    </p:spTree>
    <p:extLst>
      <p:ext uri="{BB962C8B-B14F-4D97-AF65-F5344CB8AC3E}">
        <p14:creationId xmlns:p14="http://schemas.microsoft.com/office/powerpoint/2010/main" val="18378713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besedila 1"/>
          <p:cNvSpPr>
            <a:spLocks noGrp="1"/>
          </p:cNvSpPr>
          <p:nvPr>
            <p:ph type="body" idx="1"/>
          </p:nvPr>
        </p:nvSpPr>
        <p:spPr/>
        <p:txBody>
          <a:bodyPr/>
          <a:lstStyle/>
          <a:p>
            <a:r>
              <a:rPr lang="sl-SI" dirty="0" smtClean="0"/>
              <a:t>…n</a:t>
            </a:r>
            <a:r>
              <a:rPr lang="en-GB" dirty="0" err="1" smtClean="0"/>
              <a:t>ot</a:t>
            </a:r>
            <a:r>
              <a:rPr lang="en-GB" dirty="0" smtClean="0"/>
              <a:t> </a:t>
            </a:r>
            <a:r>
              <a:rPr lang="en-GB" dirty="0"/>
              <a:t>only to design, but also to interpret </a:t>
            </a:r>
            <a:r>
              <a:rPr lang="en-GB" dirty="0" smtClean="0"/>
              <a:t>visualizations</a:t>
            </a:r>
            <a:endParaRPr lang="en-GB"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57</a:t>
            </a:fld>
            <a:endParaRPr lang="sl-SI"/>
          </a:p>
        </p:txBody>
      </p:sp>
      <p:sp>
        <p:nvSpPr>
          <p:cNvPr id="4" name="Naslov 3"/>
          <p:cNvSpPr>
            <a:spLocks noGrp="1"/>
          </p:cNvSpPr>
          <p:nvPr>
            <p:ph type="title"/>
          </p:nvPr>
        </p:nvSpPr>
        <p:spPr/>
        <p:txBody>
          <a:bodyPr>
            <a:normAutofit/>
          </a:bodyPr>
          <a:lstStyle/>
          <a:p>
            <a:r>
              <a:rPr lang="en-GB" b="1" noProof="0" dirty="0" smtClean="0"/>
              <a:t>HOW to design information visualization?</a:t>
            </a:r>
            <a:endParaRPr lang="en-GB" b="1" noProof="0" dirty="0"/>
          </a:p>
        </p:txBody>
      </p:sp>
    </p:spTree>
    <p:extLst>
      <p:ext uri="{BB962C8B-B14F-4D97-AF65-F5344CB8AC3E}">
        <p14:creationId xmlns:p14="http://schemas.microsoft.com/office/powerpoint/2010/main" val="31225440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pPr marL="0" indent="0">
              <a:buNone/>
            </a:pPr>
            <a:endParaRPr lang="en-GB" noProof="0" dirty="0" smtClean="0">
              <a:sym typeface="Wingdings" panose="05000000000000000000" pitchFamily="2" charset="2"/>
            </a:endParaRPr>
          </a:p>
          <a:p>
            <a:pPr marL="0" indent="0">
              <a:buNone/>
            </a:pPr>
            <a:endParaRPr lang="en-GB" noProof="0" dirty="0" smtClean="0">
              <a:sym typeface="Wingdings" panose="05000000000000000000" pitchFamily="2" charset="2"/>
            </a:endParaRPr>
          </a:p>
          <a:p>
            <a:r>
              <a:rPr lang="en-GB" noProof="0" dirty="0" smtClean="0">
                <a:sym typeface="Wingdings" panose="05000000000000000000" pitchFamily="2" charset="2"/>
              </a:rPr>
              <a:t>establish the purpose of visualization</a:t>
            </a:r>
          </a:p>
          <a:p>
            <a:r>
              <a:rPr lang="en-GB" noProof="0" dirty="0" smtClean="0">
                <a:sym typeface="Wingdings" panose="05000000000000000000" pitchFamily="2" charset="2"/>
              </a:rPr>
              <a:t>understand: </a:t>
            </a:r>
          </a:p>
          <a:p>
            <a:pPr lvl="1"/>
            <a:r>
              <a:rPr lang="en-GB" noProof="0" dirty="0" smtClean="0"/>
              <a:t>properties of the data</a:t>
            </a:r>
          </a:p>
          <a:p>
            <a:pPr lvl="1"/>
            <a:r>
              <a:rPr lang="en-GB" noProof="0" dirty="0" smtClean="0"/>
              <a:t>properties of the image </a:t>
            </a:r>
          </a:p>
          <a:p>
            <a:pPr lvl="1"/>
            <a:r>
              <a:rPr lang="en-GB" noProof="0" dirty="0" smtClean="0"/>
              <a:t>rules for mapping data to images</a:t>
            </a:r>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58</a:t>
            </a:fld>
            <a:endParaRPr lang="sl-SI"/>
          </a:p>
        </p:txBody>
      </p:sp>
      <p:sp>
        <p:nvSpPr>
          <p:cNvPr id="4" name="Naslov 3"/>
          <p:cNvSpPr>
            <a:spLocks noGrp="1"/>
          </p:cNvSpPr>
          <p:nvPr>
            <p:ph type="title"/>
          </p:nvPr>
        </p:nvSpPr>
        <p:spPr/>
        <p:txBody>
          <a:bodyPr/>
          <a:lstStyle/>
          <a:p>
            <a:r>
              <a:rPr lang="sl-SI" dirty="0" err="1" smtClean="0"/>
              <a:t>Key</a:t>
            </a:r>
            <a:r>
              <a:rPr lang="sl-SI" dirty="0" smtClean="0"/>
              <a:t> </a:t>
            </a:r>
            <a:r>
              <a:rPr lang="sl-SI" dirty="0" err="1" smtClean="0"/>
              <a:t>points</a:t>
            </a:r>
            <a:endParaRPr lang="en-GB" dirty="0"/>
          </a:p>
        </p:txBody>
      </p:sp>
    </p:spTree>
    <p:extLst>
      <p:ext uri="{BB962C8B-B14F-4D97-AF65-F5344CB8AC3E}">
        <p14:creationId xmlns:p14="http://schemas.microsoft.com/office/powerpoint/2010/main" val="32210201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r>
              <a:rPr lang="en-GB" noProof="0" dirty="0" smtClean="0"/>
              <a:t>from data to information </a:t>
            </a:r>
            <a:br>
              <a:rPr lang="en-GB" noProof="0" dirty="0" smtClean="0"/>
            </a:br>
            <a:r>
              <a:rPr lang="en-GB" sz="1800" noProof="0" dirty="0" smtClean="0"/>
              <a:t>(definition of the problem, conversion of raw data into information by means of metadata, the treatment, cleaning, generation of derived data)</a:t>
            </a:r>
          </a:p>
          <a:p>
            <a:pPr marL="0" indent="0">
              <a:buNone/>
            </a:pPr>
            <a:endParaRPr lang="en-GB" sz="1800" noProof="0" dirty="0" smtClean="0"/>
          </a:p>
          <a:p>
            <a:r>
              <a:rPr lang="en-GB" noProof="0" dirty="0" smtClean="0"/>
              <a:t>from information to visualization</a:t>
            </a:r>
            <a:br>
              <a:rPr lang="en-GB" noProof="0" dirty="0" smtClean="0"/>
            </a:br>
            <a:r>
              <a:rPr lang="en-GB" sz="1800" noProof="0" dirty="0" smtClean="0"/>
              <a:t>(identify the best graphical structure to represent information so that the underlying patterns and structures are easy to appear and to be identified. Use of visual variables, graphic language, composition rules, visual metaphors)</a:t>
            </a:r>
          </a:p>
          <a:p>
            <a:pPr marL="0" indent="0">
              <a:buNone/>
            </a:pPr>
            <a:endParaRPr lang="en-GB" sz="1800" noProof="0" dirty="0" smtClean="0"/>
          </a:p>
          <a:p>
            <a:r>
              <a:rPr lang="en-GB" noProof="0" dirty="0" smtClean="0"/>
              <a:t>from visualization to understanding</a:t>
            </a:r>
            <a:br>
              <a:rPr lang="en-GB" noProof="0" dirty="0" smtClean="0"/>
            </a:br>
            <a:r>
              <a:rPr lang="en-GB" sz="1800" noProof="0" dirty="0" smtClean="0"/>
              <a:t>(concepts related to vision sciences, Gestalt, cognitive psychology, mental models, usability evaluation and interaction design)</a:t>
            </a:r>
            <a:endParaRPr lang="en-GB" sz="20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59</a:t>
            </a:fld>
            <a:endParaRPr lang="sl-SI"/>
          </a:p>
        </p:txBody>
      </p:sp>
      <p:sp>
        <p:nvSpPr>
          <p:cNvPr id="4" name="Naslov 3"/>
          <p:cNvSpPr>
            <a:spLocks noGrp="1"/>
          </p:cNvSpPr>
          <p:nvPr>
            <p:ph type="title"/>
          </p:nvPr>
        </p:nvSpPr>
        <p:spPr/>
        <p:txBody>
          <a:bodyPr/>
          <a:lstStyle/>
          <a:p>
            <a:r>
              <a:rPr lang="en-GB" noProof="0" dirty="0" smtClean="0"/>
              <a:t>3 knowledge blocks</a:t>
            </a:r>
            <a:endParaRPr lang="en-GB" noProof="0" dirty="0"/>
          </a:p>
        </p:txBody>
      </p:sp>
    </p:spTree>
    <p:extLst>
      <p:ext uri="{BB962C8B-B14F-4D97-AF65-F5344CB8AC3E}">
        <p14:creationId xmlns:p14="http://schemas.microsoft.com/office/powerpoint/2010/main" val="3330880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1"/>
            <a:ext cx="8229600" cy="3773016"/>
          </a:xfrm>
        </p:spPr>
        <p:txBody>
          <a:bodyPr>
            <a:normAutofit/>
          </a:bodyPr>
          <a:lstStyle/>
          <a:p>
            <a:endParaRPr lang="en-GB" altLang="en-US" sz="2800" noProof="0" dirty="0" smtClean="0">
              <a:solidFill>
                <a:schemeClr val="bg1">
                  <a:lumMod val="65000"/>
                </a:schemeClr>
              </a:solidFill>
            </a:endParaRPr>
          </a:p>
          <a:p>
            <a:pPr marL="0" indent="0">
              <a:buNone/>
            </a:pPr>
            <a:r>
              <a:rPr lang="en-GB" altLang="en-US" noProof="0" dirty="0" smtClean="0">
                <a:solidFill>
                  <a:schemeClr val="bg1">
                    <a:lumMod val="65000"/>
                  </a:schemeClr>
                </a:solidFill>
              </a:rPr>
              <a:t>process</a:t>
            </a:r>
            <a:endParaRPr lang="en-GB" sz="2800" noProof="0" dirty="0" smtClean="0">
              <a:solidFill>
                <a:schemeClr val="bg1">
                  <a:lumMod val="65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solidFill>
                  <a:schemeClr val="tx1">
                    <a:lumMod val="50000"/>
                    <a:lumOff val="50000"/>
                  </a:schemeClr>
                </a:solidFill>
              </a:rPr>
              <a:t>6</a:t>
            </a:fld>
            <a:endParaRPr lang="sl-SI">
              <a:solidFill>
                <a:schemeClr val="tx1">
                  <a:lumMod val="50000"/>
                  <a:lumOff val="50000"/>
                </a:schemeClr>
              </a:solidFill>
            </a:endParaRPr>
          </a:p>
        </p:txBody>
      </p:sp>
      <p:sp>
        <p:nvSpPr>
          <p:cNvPr id="4" name="Naslov 3"/>
          <p:cNvSpPr>
            <a:spLocks noGrp="1"/>
          </p:cNvSpPr>
          <p:nvPr>
            <p:ph type="title"/>
          </p:nvPr>
        </p:nvSpPr>
        <p:spPr/>
        <p:txBody>
          <a:bodyPr/>
          <a:lstStyle/>
          <a:p>
            <a:r>
              <a:rPr lang="en-GB" noProof="0" dirty="0" smtClean="0"/>
              <a:t>Definitions</a:t>
            </a:r>
            <a:endParaRPr lang="en-GB" noProof="0" dirty="0"/>
          </a:p>
        </p:txBody>
      </p:sp>
      <p:sp>
        <p:nvSpPr>
          <p:cNvPr id="5" name="Pravokotnik 4"/>
          <p:cNvSpPr/>
          <p:nvPr/>
        </p:nvSpPr>
        <p:spPr>
          <a:xfrm>
            <a:off x="1631547" y="2120718"/>
            <a:ext cx="6912768" cy="492443"/>
          </a:xfrm>
          <a:prstGeom prst="rect">
            <a:avLst/>
          </a:prstGeom>
        </p:spPr>
        <p:txBody>
          <a:bodyPr wrap="square">
            <a:spAutoFit/>
          </a:bodyPr>
          <a:lstStyle/>
          <a:p>
            <a:r>
              <a:rPr lang="en-US" altLang="en-US" sz="2600" dirty="0" smtClean="0">
                <a:solidFill>
                  <a:schemeClr val="bg1">
                    <a:lumMod val="65000"/>
                  </a:schemeClr>
                </a:solidFill>
              </a:rPr>
              <a:t>of transforming data, information, and knowledge </a:t>
            </a:r>
            <a:endParaRPr lang="en-US" sz="2600" dirty="0">
              <a:solidFill>
                <a:schemeClr val="bg1">
                  <a:lumMod val="65000"/>
                </a:schemeClr>
              </a:solidFill>
            </a:endParaRPr>
          </a:p>
        </p:txBody>
      </p:sp>
      <p:sp>
        <p:nvSpPr>
          <p:cNvPr id="7" name="Pravokotnik 6"/>
          <p:cNvSpPr/>
          <p:nvPr/>
        </p:nvSpPr>
        <p:spPr>
          <a:xfrm>
            <a:off x="467544" y="2619635"/>
            <a:ext cx="2367443" cy="492443"/>
          </a:xfrm>
          <a:prstGeom prst="rect">
            <a:avLst/>
          </a:prstGeom>
        </p:spPr>
        <p:txBody>
          <a:bodyPr wrap="none">
            <a:spAutoFit/>
          </a:bodyPr>
          <a:lstStyle/>
          <a:p>
            <a:r>
              <a:rPr lang="en-US" altLang="en-US" sz="2600" dirty="0" smtClean="0">
                <a:solidFill>
                  <a:schemeClr val="bg1">
                    <a:lumMod val="65000"/>
                  </a:schemeClr>
                </a:solidFill>
              </a:rPr>
              <a:t>into visual form </a:t>
            </a:r>
            <a:endParaRPr lang="en-US" sz="2600" dirty="0">
              <a:solidFill>
                <a:schemeClr val="bg1">
                  <a:lumMod val="65000"/>
                </a:schemeClr>
              </a:solidFill>
            </a:endParaRPr>
          </a:p>
        </p:txBody>
      </p:sp>
      <p:sp>
        <p:nvSpPr>
          <p:cNvPr id="8" name="Pravokotnik 7"/>
          <p:cNvSpPr/>
          <p:nvPr/>
        </p:nvSpPr>
        <p:spPr>
          <a:xfrm>
            <a:off x="2627784" y="2613161"/>
            <a:ext cx="5875958" cy="492443"/>
          </a:xfrm>
          <a:prstGeom prst="rect">
            <a:avLst/>
          </a:prstGeom>
        </p:spPr>
        <p:txBody>
          <a:bodyPr wrap="square">
            <a:spAutoFit/>
          </a:bodyPr>
          <a:lstStyle/>
          <a:p>
            <a:r>
              <a:rPr lang="en-US" sz="2600" dirty="0">
                <a:solidFill>
                  <a:schemeClr val="bg1">
                    <a:lumMod val="65000"/>
                  </a:schemeClr>
                </a:solidFill>
              </a:rPr>
              <a:t>that makes use of humans’ natural visual </a:t>
            </a:r>
            <a:endParaRPr lang="en-GB" sz="2600" dirty="0">
              <a:solidFill>
                <a:schemeClr val="bg1">
                  <a:lumMod val="65000"/>
                </a:schemeClr>
              </a:solidFill>
            </a:endParaRPr>
          </a:p>
        </p:txBody>
      </p:sp>
      <p:sp>
        <p:nvSpPr>
          <p:cNvPr id="9" name="Pravokotnik 8"/>
          <p:cNvSpPr/>
          <p:nvPr/>
        </p:nvSpPr>
        <p:spPr>
          <a:xfrm>
            <a:off x="467544" y="3105604"/>
            <a:ext cx="1707968" cy="492443"/>
          </a:xfrm>
          <a:prstGeom prst="rect">
            <a:avLst/>
          </a:prstGeom>
        </p:spPr>
        <p:txBody>
          <a:bodyPr wrap="none">
            <a:spAutoFit/>
          </a:bodyPr>
          <a:lstStyle/>
          <a:p>
            <a:pPr lvl="0"/>
            <a:r>
              <a:rPr lang="en-US" sz="2600" dirty="0">
                <a:solidFill>
                  <a:schemeClr val="bg1">
                    <a:lumMod val="65000"/>
                  </a:schemeClr>
                </a:solidFill>
              </a:rPr>
              <a:t>capabilities</a:t>
            </a:r>
            <a:endParaRPr lang="en-GB" sz="2600" dirty="0">
              <a:solidFill>
                <a:schemeClr val="bg1">
                  <a:lumMod val="65000"/>
                </a:schemeClr>
              </a:solidFill>
            </a:endParaRPr>
          </a:p>
        </p:txBody>
      </p:sp>
    </p:spTree>
    <p:extLst>
      <p:ext uri="{BB962C8B-B14F-4D97-AF65-F5344CB8AC3E}">
        <p14:creationId xmlns:p14="http://schemas.microsoft.com/office/powerpoint/2010/main" val="209870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9" presetClass="emph" presetSubtype="0" fill="hold" grpId="1" nodeType="clickEffect">
                                  <p:stCondLst>
                                    <p:cond delay="0"/>
                                  </p:stCondLst>
                                  <p:childTnLst>
                                    <p:animClr clrSpc="rgb" dir="cw">
                                      <p:cBhvr override="childStyle">
                                        <p:cTn id="18" dur="100" fill="hold"/>
                                        <p:tgtEl>
                                          <p:spTgt spid="2">
                                            <p:txEl>
                                              <p:pRg st="1" end="1"/>
                                            </p:txEl>
                                          </p:spTgt>
                                        </p:tgtEl>
                                        <p:attrNameLst>
                                          <p:attrName>style.color</p:attrName>
                                        </p:attrNameLst>
                                      </p:cBhvr>
                                      <p:to>
                                        <a:srgbClr val="000000"/>
                                      </p:to>
                                    </p:animClr>
                                    <p:animClr clrSpc="rgb" dir="cw">
                                      <p:cBhvr>
                                        <p:cTn id="19" dur="100" fill="hold"/>
                                        <p:tgtEl>
                                          <p:spTgt spid="2">
                                            <p:txEl>
                                              <p:pRg st="1" end="1"/>
                                            </p:txEl>
                                          </p:spTgt>
                                        </p:tgtEl>
                                        <p:attrNameLst>
                                          <p:attrName>fillcolor</p:attrName>
                                        </p:attrNameLst>
                                      </p:cBhvr>
                                      <p:to>
                                        <a:srgbClr val="000000"/>
                                      </p:to>
                                    </p:animClr>
                                    <p:set>
                                      <p:cBhvr>
                                        <p:cTn id="20" dur="100" fill="hold"/>
                                        <p:tgtEl>
                                          <p:spTgt spid="2">
                                            <p:txEl>
                                              <p:pRg st="1" end="1"/>
                                            </p:txEl>
                                          </p:spTgt>
                                        </p:tgtEl>
                                        <p:attrNameLst>
                                          <p:attrName>fill.type</p:attrName>
                                        </p:attrNameLst>
                                      </p:cBhvr>
                                      <p:to>
                                        <p:strVal val="solid"/>
                                      </p:to>
                                    </p:set>
                                    <p:set>
                                      <p:cBhvr>
                                        <p:cTn id="21" dur="100" fill="hold"/>
                                        <p:tgtEl>
                                          <p:spTgt spid="2">
                                            <p:txEl>
                                              <p:pRg st="1" end="1"/>
                                            </p:txEl>
                                          </p:spTgt>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nodeType="clickEffect">
                                  <p:stCondLst>
                                    <p:cond delay="0"/>
                                  </p:stCondLst>
                                  <p:childTnLst>
                                    <p:animClr clrSpc="rgb" dir="cw">
                                      <p:cBhvr override="childStyle">
                                        <p:cTn id="25" dur="100" fill="hold"/>
                                        <p:tgtEl>
                                          <p:spTgt spid="5">
                                            <p:txEl>
                                              <p:pRg st="0" end="0"/>
                                            </p:txEl>
                                          </p:spTgt>
                                        </p:tgtEl>
                                        <p:attrNameLst>
                                          <p:attrName>style.color</p:attrName>
                                        </p:attrNameLst>
                                      </p:cBhvr>
                                      <p:to>
                                        <a:schemeClr val="tx1"/>
                                      </p:to>
                                    </p:animClr>
                                    <p:animClr clrSpc="rgb" dir="cw">
                                      <p:cBhvr>
                                        <p:cTn id="26" dur="100" fill="hold"/>
                                        <p:tgtEl>
                                          <p:spTgt spid="5">
                                            <p:txEl>
                                              <p:pRg st="0" end="0"/>
                                            </p:txEl>
                                          </p:spTgt>
                                        </p:tgtEl>
                                        <p:attrNameLst>
                                          <p:attrName>fillcolor</p:attrName>
                                        </p:attrNameLst>
                                      </p:cBhvr>
                                      <p:to>
                                        <a:schemeClr val="tx1"/>
                                      </p:to>
                                    </p:animClr>
                                    <p:set>
                                      <p:cBhvr>
                                        <p:cTn id="27" dur="100" fill="hold"/>
                                        <p:tgtEl>
                                          <p:spTgt spid="5">
                                            <p:txEl>
                                              <p:pRg st="0" end="0"/>
                                            </p:txEl>
                                          </p:spTgt>
                                        </p:tgtEl>
                                        <p:attrNameLst>
                                          <p:attrName>fill.type</p:attrName>
                                        </p:attrNameLst>
                                      </p:cBhvr>
                                      <p:to>
                                        <p:strVal val="solid"/>
                                      </p:to>
                                    </p:set>
                                    <p:set>
                                      <p:cBhvr>
                                        <p:cTn id="28" dur="100" fill="hold"/>
                                        <p:tgtEl>
                                          <p:spTgt spid="5">
                                            <p:txEl>
                                              <p:pRg st="0" end="0"/>
                                            </p:tx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9" presetClass="emph" presetSubtype="0" fill="hold" nodeType="clickEffect">
                                  <p:stCondLst>
                                    <p:cond delay="0"/>
                                  </p:stCondLst>
                                  <p:childTnLst>
                                    <p:animClr clrSpc="rgb" dir="cw">
                                      <p:cBhvr override="childStyle">
                                        <p:cTn id="32" dur="100" fill="hold"/>
                                        <p:tgtEl>
                                          <p:spTgt spid="7">
                                            <p:txEl>
                                              <p:pRg st="0" end="0"/>
                                            </p:txEl>
                                          </p:spTgt>
                                        </p:tgtEl>
                                        <p:attrNameLst>
                                          <p:attrName>style.color</p:attrName>
                                        </p:attrNameLst>
                                      </p:cBhvr>
                                      <p:to>
                                        <a:srgbClr val="000000"/>
                                      </p:to>
                                    </p:animClr>
                                    <p:animClr clrSpc="rgb" dir="cw">
                                      <p:cBhvr>
                                        <p:cTn id="33" dur="100" fill="hold"/>
                                        <p:tgtEl>
                                          <p:spTgt spid="7">
                                            <p:txEl>
                                              <p:pRg st="0" end="0"/>
                                            </p:txEl>
                                          </p:spTgt>
                                        </p:tgtEl>
                                        <p:attrNameLst>
                                          <p:attrName>fillcolor</p:attrName>
                                        </p:attrNameLst>
                                      </p:cBhvr>
                                      <p:to>
                                        <a:srgbClr val="000000"/>
                                      </p:to>
                                    </p:animClr>
                                    <p:set>
                                      <p:cBhvr>
                                        <p:cTn id="34" dur="100" fill="hold"/>
                                        <p:tgtEl>
                                          <p:spTgt spid="7">
                                            <p:txEl>
                                              <p:pRg st="0" end="0"/>
                                            </p:txEl>
                                          </p:spTgt>
                                        </p:tgtEl>
                                        <p:attrNameLst>
                                          <p:attrName>fill.type</p:attrName>
                                        </p:attrNameLst>
                                      </p:cBhvr>
                                      <p:to>
                                        <p:strVal val="solid"/>
                                      </p:to>
                                    </p:set>
                                    <p:set>
                                      <p:cBhvr>
                                        <p:cTn id="35" dur="100" fill="hold"/>
                                        <p:tgtEl>
                                          <p:spTgt spid="7">
                                            <p:txEl>
                                              <p:pRg st="0" end="0"/>
                                            </p:txEl>
                                          </p:spTgt>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9" presetClass="emph" presetSubtype="0" fill="hold" nodeType="clickEffect">
                                  <p:stCondLst>
                                    <p:cond delay="0"/>
                                  </p:stCondLst>
                                  <p:childTnLst>
                                    <p:animClr clrSpc="rgb" dir="cw">
                                      <p:cBhvr override="childStyle">
                                        <p:cTn id="39" dur="100" fill="hold"/>
                                        <p:tgtEl>
                                          <p:spTgt spid="8">
                                            <p:txEl>
                                              <p:pRg st="0" end="0"/>
                                            </p:txEl>
                                          </p:spTgt>
                                        </p:tgtEl>
                                        <p:attrNameLst>
                                          <p:attrName>style.color</p:attrName>
                                        </p:attrNameLst>
                                      </p:cBhvr>
                                      <p:to>
                                        <a:srgbClr val="000000"/>
                                      </p:to>
                                    </p:animClr>
                                    <p:animClr clrSpc="rgb" dir="cw">
                                      <p:cBhvr>
                                        <p:cTn id="40" dur="100" fill="hold"/>
                                        <p:tgtEl>
                                          <p:spTgt spid="8">
                                            <p:txEl>
                                              <p:pRg st="0" end="0"/>
                                            </p:txEl>
                                          </p:spTgt>
                                        </p:tgtEl>
                                        <p:attrNameLst>
                                          <p:attrName>fillcolor</p:attrName>
                                        </p:attrNameLst>
                                      </p:cBhvr>
                                      <p:to>
                                        <a:srgbClr val="000000"/>
                                      </p:to>
                                    </p:animClr>
                                    <p:set>
                                      <p:cBhvr>
                                        <p:cTn id="41" dur="100" fill="hold"/>
                                        <p:tgtEl>
                                          <p:spTgt spid="8">
                                            <p:txEl>
                                              <p:pRg st="0" end="0"/>
                                            </p:txEl>
                                          </p:spTgt>
                                        </p:tgtEl>
                                        <p:attrNameLst>
                                          <p:attrName>fill.type</p:attrName>
                                        </p:attrNameLst>
                                      </p:cBhvr>
                                      <p:to>
                                        <p:strVal val="solid"/>
                                      </p:to>
                                    </p:set>
                                    <p:set>
                                      <p:cBhvr>
                                        <p:cTn id="42" dur="100" fill="hold"/>
                                        <p:tgtEl>
                                          <p:spTgt spid="8">
                                            <p:txEl>
                                              <p:pRg st="0" end="0"/>
                                            </p:txEl>
                                          </p:spTgt>
                                        </p:tgtEl>
                                        <p:attrNameLst>
                                          <p:attrName>fill.on</p:attrName>
                                        </p:attrNameLst>
                                      </p:cBhvr>
                                      <p:to>
                                        <p:strVal val="true"/>
                                      </p:to>
                                    </p:set>
                                  </p:childTnLst>
                                </p:cTn>
                              </p:par>
                              <p:par>
                                <p:cTn id="43" presetID="19" presetClass="emph" presetSubtype="0" fill="hold" nodeType="withEffect">
                                  <p:stCondLst>
                                    <p:cond delay="0"/>
                                  </p:stCondLst>
                                  <p:childTnLst>
                                    <p:animClr clrSpc="rgb" dir="cw">
                                      <p:cBhvr override="childStyle">
                                        <p:cTn id="44" dur="100" fill="hold"/>
                                        <p:tgtEl>
                                          <p:spTgt spid="9">
                                            <p:txEl>
                                              <p:pRg st="0" end="0"/>
                                            </p:txEl>
                                          </p:spTgt>
                                        </p:tgtEl>
                                        <p:attrNameLst>
                                          <p:attrName>style.color</p:attrName>
                                        </p:attrNameLst>
                                      </p:cBhvr>
                                      <p:to>
                                        <a:srgbClr val="000000"/>
                                      </p:to>
                                    </p:animClr>
                                    <p:animClr clrSpc="rgb" dir="cw">
                                      <p:cBhvr>
                                        <p:cTn id="45" dur="100" fill="hold"/>
                                        <p:tgtEl>
                                          <p:spTgt spid="9">
                                            <p:txEl>
                                              <p:pRg st="0" end="0"/>
                                            </p:txEl>
                                          </p:spTgt>
                                        </p:tgtEl>
                                        <p:attrNameLst>
                                          <p:attrName>fillcolor</p:attrName>
                                        </p:attrNameLst>
                                      </p:cBhvr>
                                      <p:to>
                                        <a:srgbClr val="000000"/>
                                      </p:to>
                                    </p:animClr>
                                    <p:set>
                                      <p:cBhvr>
                                        <p:cTn id="46" dur="100" fill="hold"/>
                                        <p:tgtEl>
                                          <p:spTgt spid="9">
                                            <p:txEl>
                                              <p:pRg st="0" end="0"/>
                                            </p:txEl>
                                          </p:spTgt>
                                        </p:tgtEl>
                                        <p:attrNameLst>
                                          <p:attrName>fill.type</p:attrName>
                                        </p:attrNameLst>
                                      </p:cBhvr>
                                      <p:to>
                                        <p:strVal val="solid"/>
                                      </p:to>
                                    </p:set>
                                    <p:set>
                                      <p:cBhvr>
                                        <p:cTn id="47" dur="100" fill="hold"/>
                                        <p:tgtEl>
                                          <p:spTgt spid="9">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build="p"/>
      <p:bldP spid="2" grpId="2" build="p"/>
      <p:bldP spid="5" grpId="0" build="allAtOnce"/>
      <p:bldP spid="7" grpId="0" build="allAtOnce"/>
      <p:bldP spid="8" grpId="0" build="allAtOnce"/>
      <p:bldP spid="9"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60</a:t>
            </a:fld>
            <a:endParaRPr lang="sl-SI"/>
          </a:p>
        </p:txBody>
      </p:sp>
      <p:sp>
        <p:nvSpPr>
          <p:cNvPr id="4" name="Naslov 3"/>
          <p:cNvSpPr>
            <a:spLocks noGrp="1"/>
          </p:cNvSpPr>
          <p:nvPr>
            <p:ph type="title"/>
          </p:nvPr>
        </p:nvSpPr>
        <p:spPr/>
        <p:txBody>
          <a:bodyPr/>
          <a:lstStyle/>
          <a:p>
            <a:r>
              <a:rPr lang="en-GB" noProof="0" dirty="0" smtClean="0"/>
              <a:t>Workflow design </a:t>
            </a:r>
            <a:endParaRPr lang="en-GB" noProof="0" dirty="0"/>
          </a:p>
        </p:txBody>
      </p:sp>
      <p:sp>
        <p:nvSpPr>
          <p:cNvPr id="5" name="PoljeZBesedilom 4"/>
          <p:cNvSpPr txBox="1"/>
          <p:nvPr/>
        </p:nvSpPr>
        <p:spPr>
          <a:xfrm>
            <a:off x="686654" y="1949931"/>
            <a:ext cx="1233030" cy="830997"/>
          </a:xfrm>
          <a:prstGeom prst="rect">
            <a:avLst/>
          </a:prstGeom>
          <a:noFill/>
        </p:spPr>
        <p:txBody>
          <a:bodyPr wrap="none" rtlCol="0">
            <a:spAutoFit/>
          </a:bodyPr>
          <a:lstStyle/>
          <a:p>
            <a:r>
              <a:rPr lang="sl-SI" sz="2400" b="1" dirty="0" err="1" smtClean="0"/>
              <a:t>needs</a:t>
            </a:r>
            <a:r>
              <a:rPr lang="sl-SI" sz="2400" b="1" dirty="0" smtClean="0"/>
              <a:t/>
            </a:r>
            <a:br>
              <a:rPr lang="sl-SI" sz="2400" b="1" dirty="0" smtClean="0"/>
            </a:br>
            <a:r>
              <a:rPr lang="sl-SI" sz="2400" b="1" dirty="0" err="1" smtClean="0"/>
              <a:t>purpose</a:t>
            </a:r>
            <a:endParaRPr lang="en-GB" sz="2400" b="1" dirty="0"/>
          </a:p>
        </p:txBody>
      </p:sp>
      <p:cxnSp>
        <p:nvCxnSpPr>
          <p:cNvPr id="6" name="Raven puščični povezovalnik 5"/>
          <p:cNvCxnSpPr/>
          <p:nvPr/>
        </p:nvCxnSpPr>
        <p:spPr>
          <a:xfrm>
            <a:off x="1161303" y="2875986"/>
            <a:ext cx="0" cy="985062"/>
          </a:xfrm>
          <a:prstGeom prst="straightConnector1">
            <a:avLst/>
          </a:prstGeom>
          <a:ln w="19050">
            <a:solidFill>
              <a:schemeClr val="bg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8" name="PoljeZBesedilom 7"/>
          <p:cNvSpPr txBox="1"/>
          <p:nvPr/>
        </p:nvSpPr>
        <p:spPr>
          <a:xfrm>
            <a:off x="783379" y="5271591"/>
            <a:ext cx="1864806" cy="461665"/>
          </a:xfrm>
          <a:prstGeom prst="rect">
            <a:avLst/>
          </a:prstGeom>
          <a:noFill/>
        </p:spPr>
        <p:txBody>
          <a:bodyPr wrap="none" rtlCol="0">
            <a:spAutoFit/>
          </a:bodyPr>
          <a:lstStyle/>
          <a:p>
            <a:r>
              <a:rPr lang="sl-SI" sz="2400" b="1" dirty="0" err="1" smtClean="0"/>
              <a:t>data</a:t>
            </a:r>
            <a:r>
              <a:rPr lang="sl-SI" sz="2400" b="1" dirty="0" smtClean="0"/>
              <a:t> </a:t>
            </a:r>
            <a:r>
              <a:rPr lang="sl-SI" sz="2400" b="1" dirty="0" err="1" smtClean="0"/>
              <a:t>analysis</a:t>
            </a:r>
            <a:endParaRPr lang="en-GB" sz="2400" b="1" dirty="0"/>
          </a:p>
        </p:txBody>
      </p:sp>
      <p:cxnSp>
        <p:nvCxnSpPr>
          <p:cNvPr id="9" name="Raven puščični povezovalnik 8"/>
          <p:cNvCxnSpPr/>
          <p:nvPr/>
        </p:nvCxnSpPr>
        <p:spPr>
          <a:xfrm flipV="1">
            <a:off x="2832473" y="5506572"/>
            <a:ext cx="2592288" cy="1"/>
          </a:xfrm>
          <a:prstGeom prst="straightConnector1">
            <a:avLst/>
          </a:prstGeom>
          <a:ln w="19050">
            <a:solidFill>
              <a:schemeClr val="bg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4" name="PoljeZBesedilom 13"/>
          <p:cNvSpPr txBox="1"/>
          <p:nvPr/>
        </p:nvSpPr>
        <p:spPr>
          <a:xfrm>
            <a:off x="5624738" y="2326600"/>
            <a:ext cx="1730089" cy="461665"/>
          </a:xfrm>
          <a:prstGeom prst="rect">
            <a:avLst/>
          </a:prstGeom>
          <a:noFill/>
        </p:spPr>
        <p:txBody>
          <a:bodyPr wrap="none" rtlCol="0">
            <a:spAutoFit/>
          </a:bodyPr>
          <a:lstStyle/>
          <a:p>
            <a:r>
              <a:rPr lang="sl-SI" sz="2400" b="1" dirty="0" err="1" smtClean="0"/>
              <a:t>deployment</a:t>
            </a:r>
            <a:endParaRPr lang="en-GB" sz="2400" b="1" dirty="0"/>
          </a:p>
        </p:txBody>
      </p:sp>
      <p:cxnSp>
        <p:nvCxnSpPr>
          <p:cNvPr id="15" name="Raven puščični povezovalnik 14"/>
          <p:cNvCxnSpPr/>
          <p:nvPr/>
        </p:nvCxnSpPr>
        <p:spPr>
          <a:xfrm flipV="1">
            <a:off x="6313594" y="2852936"/>
            <a:ext cx="0" cy="2376263"/>
          </a:xfrm>
          <a:prstGeom prst="straightConnector1">
            <a:avLst/>
          </a:prstGeom>
          <a:ln w="19050">
            <a:solidFill>
              <a:schemeClr val="bg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7" name="PoljeZBesedilom 16"/>
          <p:cNvSpPr txBox="1"/>
          <p:nvPr/>
        </p:nvSpPr>
        <p:spPr>
          <a:xfrm>
            <a:off x="5577161" y="5271591"/>
            <a:ext cx="1777666" cy="461665"/>
          </a:xfrm>
          <a:prstGeom prst="rect">
            <a:avLst/>
          </a:prstGeom>
          <a:noFill/>
        </p:spPr>
        <p:txBody>
          <a:bodyPr wrap="none" rtlCol="0">
            <a:spAutoFit/>
          </a:bodyPr>
          <a:lstStyle/>
          <a:p>
            <a:r>
              <a:rPr lang="sl-SI" sz="2400" b="1" dirty="0" err="1" smtClean="0"/>
              <a:t>visualization</a:t>
            </a:r>
            <a:endParaRPr lang="en-GB" sz="2400" b="1" dirty="0"/>
          </a:p>
        </p:txBody>
      </p:sp>
      <p:cxnSp>
        <p:nvCxnSpPr>
          <p:cNvPr id="18" name="Raven puščični povezovalnik 17"/>
          <p:cNvCxnSpPr/>
          <p:nvPr/>
        </p:nvCxnSpPr>
        <p:spPr>
          <a:xfrm flipH="1">
            <a:off x="1979712" y="2592517"/>
            <a:ext cx="3528392" cy="1"/>
          </a:xfrm>
          <a:prstGeom prst="straightConnector1">
            <a:avLst/>
          </a:prstGeom>
          <a:ln w="19050">
            <a:solidFill>
              <a:schemeClr val="bg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2" name="PoljeZBesedilom 21"/>
          <p:cNvSpPr txBox="1"/>
          <p:nvPr/>
        </p:nvSpPr>
        <p:spPr>
          <a:xfrm>
            <a:off x="2648185" y="2128604"/>
            <a:ext cx="1456489" cy="461665"/>
          </a:xfrm>
          <a:prstGeom prst="rect">
            <a:avLst/>
          </a:prstGeom>
          <a:noFill/>
        </p:spPr>
        <p:txBody>
          <a:bodyPr wrap="none" rtlCol="0">
            <a:spAutoFit/>
          </a:bodyPr>
          <a:lstStyle/>
          <a:p>
            <a:r>
              <a:rPr lang="sl-SI" sz="2400" dirty="0" err="1" smtClean="0"/>
              <a:t>validation</a:t>
            </a:r>
            <a:endParaRPr lang="en-GB" sz="2400" dirty="0"/>
          </a:p>
        </p:txBody>
      </p:sp>
      <p:sp>
        <p:nvSpPr>
          <p:cNvPr id="23" name="Pravokotnik 22"/>
          <p:cNvSpPr/>
          <p:nvPr/>
        </p:nvSpPr>
        <p:spPr>
          <a:xfrm>
            <a:off x="6465994" y="3211522"/>
            <a:ext cx="2210462" cy="1815882"/>
          </a:xfrm>
          <a:prstGeom prst="rect">
            <a:avLst/>
          </a:prstGeom>
        </p:spPr>
        <p:txBody>
          <a:bodyPr wrap="square">
            <a:spAutoFit/>
          </a:bodyPr>
          <a:lstStyle/>
          <a:p>
            <a:r>
              <a:rPr lang="sl-SI" sz="1600" dirty="0" smtClean="0"/>
              <a:t>visually  </a:t>
            </a:r>
            <a:r>
              <a:rPr lang="sl-SI" sz="1600" dirty="0" err="1" smtClean="0"/>
              <a:t>encode</a:t>
            </a:r>
            <a:r>
              <a:rPr lang="sl-SI" sz="1600" dirty="0" smtClean="0"/>
              <a:t> </a:t>
            </a:r>
            <a:r>
              <a:rPr lang="sl-SI" sz="1600" dirty="0" err="1" smtClean="0"/>
              <a:t>data</a:t>
            </a:r>
            <a:endParaRPr lang="sl-SI" sz="1600" dirty="0" smtClean="0"/>
          </a:p>
          <a:p>
            <a:endParaRPr lang="sl-SI" sz="1600" dirty="0" smtClean="0"/>
          </a:p>
          <a:p>
            <a:endParaRPr lang="en-GB" sz="1600" dirty="0" smtClean="0"/>
          </a:p>
          <a:p>
            <a:r>
              <a:rPr lang="sl-SI" sz="1600" dirty="0" smtClean="0"/>
              <a:t>overlay </a:t>
            </a:r>
            <a:r>
              <a:rPr lang="sl-SI" sz="1600" dirty="0" err="1" smtClean="0"/>
              <a:t>data</a:t>
            </a:r>
            <a:r>
              <a:rPr lang="sl-SI" sz="1600" dirty="0" smtClean="0"/>
              <a:t/>
            </a:r>
            <a:br>
              <a:rPr lang="sl-SI" sz="1600" dirty="0" smtClean="0"/>
            </a:br>
            <a:endParaRPr lang="sl-SI" sz="1600" dirty="0" smtClean="0"/>
          </a:p>
          <a:p>
            <a:endParaRPr lang="sl-SI" sz="1600" dirty="0" smtClean="0"/>
          </a:p>
          <a:p>
            <a:r>
              <a:rPr lang="sl-SI" sz="1600" dirty="0" err="1" smtClean="0"/>
              <a:t>select</a:t>
            </a:r>
            <a:r>
              <a:rPr lang="sl-SI" sz="1600" dirty="0" smtClean="0"/>
              <a:t> </a:t>
            </a:r>
            <a:r>
              <a:rPr lang="sl-SI" sz="1600" dirty="0" err="1" smtClean="0"/>
              <a:t>visualization</a:t>
            </a:r>
            <a:r>
              <a:rPr lang="sl-SI" sz="1600" dirty="0" smtClean="0"/>
              <a:t> </a:t>
            </a:r>
            <a:r>
              <a:rPr lang="sl-SI" sz="1600" dirty="0" err="1" smtClean="0"/>
              <a:t>type</a:t>
            </a:r>
            <a:endParaRPr lang="sl-SI" sz="1600" dirty="0"/>
          </a:p>
        </p:txBody>
      </p:sp>
      <p:cxnSp>
        <p:nvCxnSpPr>
          <p:cNvPr id="24" name="Raven puščični povezovalnik 23"/>
          <p:cNvCxnSpPr/>
          <p:nvPr/>
        </p:nvCxnSpPr>
        <p:spPr>
          <a:xfrm flipV="1">
            <a:off x="6941521" y="4279341"/>
            <a:ext cx="0" cy="435964"/>
          </a:xfrm>
          <a:prstGeom prst="straightConnector1">
            <a:avLst/>
          </a:prstGeom>
          <a:ln w="19050">
            <a:solidFill>
              <a:schemeClr val="bg1">
                <a:lumMod val="75000"/>
              </a:schemeClr>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Raven puščični povezovalnik 26"/>
          <p:cNvCxnSpPr/>
          <p:nvPr/>
        </p:nvCxnSpPr>
        <p:spPr>
          <a:xfrm flipV="1">
            <a:off x="6941521" y="3555345"/>
            <a:ext cx="0" cy="435964"/>
          </a:xfrm>
          <a:prstGeom prst="straightConnector1">
            <a:avLst/>
          </a:prstGeom>
          <a:ln w="19050">
            <a:solidFill>
              <a:schemeClr val="bg1">
                <a:lumMod val="75000"/>
              </a:schemeClr>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PoljeZBesedilom 29"/>
          <p:cNvSpPr txBox="1"/>
          <p:nvPr/>
        </p:nvSpPr>
        <p:spPr>
          <a:xfrm>
            <a:off x="783379" y="3888630"/>
            <a:ext cx="2092881" cy="461665"/>
          </a:xfrm>
          <a:prstGeom prst="rect">
            <a:avLst/>
          </a:prstGeom>
          <a:noFill/>
        </p:spPr>
        <p:txBody>
          <a:bodyPr wrap="none" rtlCol="0">
            <a:spAutoFit/>
          </a:bodyPr>
          <a:lstStyle/>
          <a:p>
            <a:r>
              <a:rPr lang="sl-SI" sz="2400" b="1" dirty="0" err="1" smtClean="0"/>
              <a:t>data</a:t>
            </a:r>
            <a:r>
              <a:rPr lang="sl-SI" sz="2400" b="1" dirty="0" smtClean="0"/>
              <a:t> </a:t>
            </a:r>
            <a:r>
              <a:rPr lang="sl-SI" sz="2400" b="1" dirty="0" err="1" smtClean="0"/>
              <a:t>collection</a:t>
            </a:r>
            <a:endParaRPr lang="en-GB" sz="2400" b="1" dirty="0"/>
          </a:p>
        </p:txBody>
      </p:sp>
      <p:cxnSp>
        <p:nvCxnSpPr>
          <p:cNvPr id="31" name="Raven puščični povezovalnik 30"/>
          <p:cNvCxnSpPr/>
          <p:nvPr/>
        </p:nvCxnSpPr>
        <p:spPr>
          <a:xfrm>
            <a:off x="1176289" y="4433557"/>
            <a:ext cx="0" cy="838034"/>
          </a:xfrm>
          <a:prstGeom prst="straightConnector1">
            <a:avLst/>
          </a:prstGeom>
          <a:ln w="19050">
            <a:solidFill>
              <a:schemeClr val="bg1">
                <a:lumMod val="75000"/>
              </a:schemeClr>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87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animEffect transition="in" filter="fade">
                                      <p:cBhvr>
                                        <p:cTn id="31" dur="500"/>
                                        <p:tgtEl>
                                          <p:spTgt spid="2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fade">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22" grpId="0"/>
      <p:bldP spid="3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2287413"/>
            <a:ext cx="8229600" cy="4525963"/>
          </a:xfrm>
        </p:spPr>
        <p:txBody>
          <a:bodyPr>
            <a:normAutofit/>
          </a:bodyPr>
          <a:lstStyle/>
          <a:p>
            <a:pPr marL="457200" indent="-457200">
              <a:buFont typeface="+mj-lt"/>
              <a:buAutoNum type="arabicPeriod"/>
            </a:pPr>
            <a:r>
              <a:rPr lang="en-GB" sz="2200" noProof="0" dirty="0" smtClean="0"/>
              <a:t>select visualization type</a:t>
            </a:r>
            <a:br>
              <a:rPr lang="en-GB" sz="2200" noProof="0" dirty="0" smtClean="0"/>
            </a:br>
            <a:r>
              <a:rPr lang="en-GB" sz="2200" noProof="0" dirty="0" smtClean="0"/>
              <a:t>(reference system)</a:t>
            </a:r>
          </a:p>
          <a:p>
            <a:endParaRPr lang="en-GB" sz="2200" noProof="0" dirty="0" smtClean="0"/>
          </a:p>
          <a:p>
            <a:pPr marL="457200" indent="-457200">
              <a:buFont typeface="+mj-lt"/>
              <a:buAutoNum type="arabicPeriod" startAt="2"/>
            </a:pPr>
            <a:r>
              <a:rPr lang="en-GB" sz="2200" noProof="0" dirty="0" smtClean="0"/>
              <a:t>overlay data</a:t>
            </a:r>
            <a:br>
              <a:rPr lang="en-GB" sz="2200" noProof="0" dirty="0" smtClean="0"/>
            </a:br>
            <a:r>
              <a:rPr lang="en-GB" sz="2200" noProof="0" dirty="0" smtClean="0"/>
              <a:t>(modify reference system, </a:t>
            </a:r>
            <a:br>
              <a:rPr lang="en-GB" sz="2200" noProof="0" dirty="0" smtClean="0"/>
            </a:br>
            <a:r>
              <a:rPr lang="en-GB" sz="2200" noProof="0" dirty="0" smtClean="0"/>
              <a:t> add data and links)</a:t>
            </a:r>
          </a:p>
          <a:p>
            <a:pPr marL="0" indent="0">
              <a:buNone/>
            </a:pPr>
            <a:endParaRPr lang="en-GB" sz="2200" noProof="0" dirty="0" smtClean="0"/>
          </a:p>
          <a:p>
            <a:pPr marL="457200" indent="-457200">
              <a:buFont typeface="+mj-lt"/>
              <a:buAutoNum type="arabicPeriod" startAt="3"/>
            </a:pPr>
            <a:r>
              <a:rPr lang="en-GB" sz="2200" noProof="0" dirty="0" smtClean="0"/>
              <a:t>visually encode data</a:t>
            </a:r>
            <a:br>
              <a:rPr lang="en-GB" sz="2200" noProof="0" dirty="0" smtClean="0"/>
            </a:br>
            <a:r>
              <a:rPr lang="en-GB" sz="2200" noProof="0" dirty="0" smtClean="0"/>
              <a:t>(graphic variables)</a:t>
            </a:r>
            <a:endParaRPr lang="en-GB" sz="22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61</a:t>
            </a:fld>
            <a:endParaRPr lang="sl-SI"/>
          </a:p>
        </p:txBody>
      </p:sp>
      <p:sp>
        <p:nvSpPr>
          <p:cNvPr id="4" name="Naslov 3"/>
          <p:cNvSpPr>
            <a:spLocks noGrp="1"/>
          </p:cNvSpPr>
          <p:nvPr>
            <p:ph type="title"/>
          </p:nvPr>
        </p:nvSpPr>
        <p:spPr/>
        <p:txBody>
          <a:bodyPr/>
          <a:lstStyle/>
          <a:p>
            <a:r>
              <a:rPr lang="en-GB" noProof="0" dirty="0" smtClean="0"/>
              <a:t>Visualization</a:t>
            </a:r>
            <a:endParaRPr lang="en-GB" noProof="0" dirty="0"/>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88024" y="3475416"/>
            <a:ext cx="3594539" cy="961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88024" y="2348880"/>
            <a:ext cx="3594539" cy="116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88024" y="4653136"/>
            <a:ext cx="3594539" cy="106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Raven puščični povezovalnik 8"/>
          <p:cNvCxnSpPr/>
          <p:nvPr/>
        </p:nvCxnSpPr>
        <p:spPr>
          <a:xfrm flipV="1">
            <a:off x="1769423" y="3002450"/>
            <a:ext cx="13792" cy="441394"/>
          </a:xfrm>
          <a:prstGeom prst="straightConnector1">
            <a:avLst/>
          </a:prstGeom>
          <a:ln>
            <a:solidFill>
              <a:srgbClr val="A6A6A6"/>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Raven puščični povezovalnik 10"/>
          <p:cNvCxnSpPr/>
          <p:nvPr/>
        </p:nvCxnSpPr>
        <p:spPr>
          <a:xfrm flipV="1">
            <a:off x="1783215" y="4547313"/>
            <a:ext cx="0" cy="393855"/>
          </a:xfrm>
          <a:prstGeom prst="straightConnector1">
            <a:avLst/>
          </a:prstGeom>
          <a:ln>
            <a:solidFill>
              <a:srgbClr val="A6A6A6"/>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Pravokotnik 9"/>
          <p:cNvSpPr/>
          <p:nvPr/>
        </p:nvSpPr>
        <p:spPr>
          <a:xfrm>
            <a:off x="454470" y="1900863"/>
            <a:ext cx="3287985" cy="400110"/>
          </a:xfrm>
          <a:prstGeom prst="rect">
            <a:avLst/>
          </a:prstGeom>
        </p:spPr>
        <p:txBody>
          <a:bodyPr wrap="square">
            <a:spAutoFit/>
          </a:bodyPr>
          <a:lstStyle/>
          <a:p>
            <a:r>
              <a:rPr lang="sl-SI" sz="2000" dirty="0">
                <a:solidFill>
                  <a:srgbClr val="0082B0"/>
                </a:solidFill>
                <a:latin typeface="Century Gothic" panose="020B0502020202020204" pitchFamily="34" charset="0"/>
                <a:cs typeface="Shruti" pitchFamily="34" charset="0"/>
              </a:rPr>
              <a:t>3 step </a:t>
            </a:r>
            <a:r>
              <a:rPr lang="sl-SI" sz="2000" dirty="0" err="1">
                <a:solidFill>
                  <a:srgbClr val="0082B0"/>
                </a:solidFill>
                <a:latin typeface="Century Gothic" panose="020B0502020202020204" pitchFamily="34" charset="0"/>
                <a:cs typeface="Shruti" pitchFamily="34" charset="0"/>
              </a:rPr>
              <a:t>process</a:t>
            </a:r>
            <a:endParaRPr lang="en-GB" sz="1100" dirty="0"/>
          </a:p>
        </p:txBody>
      </p:sp>
    </p:spTree>
    <p:extLst>
      <p:ext uri="{BB962C8B-B14F-4D97-AF65-F5344CB8AC3E}">
        <p14:creationId xmlns:p14="http://schemas.microsoft.com/office/powerpoint/2010/main" val="40870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pPr marL="0" indent="0">
              <a:buNone/>
            </a:pPr>
            <a:endParaRPr lang="en-GB" noProof="0" dirty="0" smtClean="0"/>
          </a:p>
          <a:p>
            <a:pPr marL="0" indent="0">
              <a:buNone/>
            </a:pPr>
            <a:endParaRPr lang="en-GB" noProof="0" dirty="0" smtClean="0"/>
          </a:p>
          <a:p>
            <a:pPr marL="0" indent="0">
              <a:buNone/>
            </a:pPr>
            <a:r>
              <a:rPr lang="en-GB" noProof="0" dirty="0" smtClean="0"/>
              <a:t>a reference system on which the data is mapped</a:t>
            </a:r>
          </a:p>
          <a:p>
            <a:pPr marL="0" indent="0">
              <a:buNone/>
            </a:pPr>
            <a:endParaRPr lang="en-GB" noProof="0" dirty="0" smtClean="0"/>
          </a:p>
          <a:p>
            <a:pPr lvl="1"/>
            <a:r>
              <a:rPr lang="en-GB" noProof="0" dirty="0" smtClean="0"/>
              <a:t>charts: no reference system, e.g. </a:t>
            </a:r>
            <a:r>
              <a:rPr lang="en-GB" noProof="0" dirty="0" err="1" smtClean="0"/>
              <a:t>Wordle</a:t>
            </a:r>
            <a:r>
              <a:rPr lang="en-GB" noProof="0" dirty="0" smtClean="0"/>
              <a:t>, pie chart</a:t>
            </a:r>
          </a:p>
          <a:p>
            <a:pPr lvl="1"/>
            <a:r>
              <a:rPr lang="en-GB" noProof="0" dirty="0" smtClean="0"/>
              <a:t>graphs: timelines, bar graphs, scatter plots</a:t>
            </a:r>
          </a:p>
          <a:p>
            <a:pPr lvl="1"/>
            <a:r>
              <a:rPr lang="en-GB" noProof="0" dirty="0" smtClean="0"/>
              <a:t>geospatial maps</a:t>
            </a:r>
          </a:p>
          <a:p>
            <a:pPr lvl="1"/>
            <a:r>
              <a:rPr lang="en-GB" noProof="0" dirty="0" smtClean="0"/>
              <a:t>networks: visualize dependencies, connections and hierarchies, e.g. tree graphs, networks</a:t>
            </a:r>
          </a:p>
          <a:p>
            <a:pPr lvl="1"/>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62</a:t>
            </a:fld>
            <a:endParaRPr lang="sl-SI"/>
          </a:p>
        </p:txBody>
      </p:sp>
      <p:sp>
        <p:nvSpPr>
          <p:cNvPr id="4" name="Naslov 3"/>
          <p:cNvSpPr>
            <a:spLocks noGrp="1"/>
          </p:cNvSpPr>
          <p:nvPr>
            <p:ph type="title"/>
          </p:nvPr>
        </p:nvSpPr>
        <p:spPr/>
        <p:txBody>
          <a:bodyPr>
            <a:normAutofit/>
          </a:bodyPr>
          <a:lstStyle/>
          <a:p>
            <a:r>
              <a:rPr lang="en-GB" sz="3200" noProof="0" dirty="0" smtClean="0"/>
              <a:t>Visualization types</a:t>
            </a:r>
            <a:endParaRPr lang="en-GB" sz="3200" noProof="0" dirty="0"/>
          </a:p>
        </p:txBody>
      </p:sp>
      <p:sp>
        <p:nvSpPr>
          <p:cNvPr id="5" name="Pravokotnik 4"/>
          <p:cNvSpPr/>
          <p:nvPr/>
        </p:nvSpPr>
        <p:spPr>
          <a:xfrm>
            <a:off x="179512" y="6528145"/>
            <a:ext cx="7632848" cy="261610"/>
          </a:xfrm>
          <a:prstGeom prst="rect">
            <a:avLst/>
          </a:prstGeom>
        </p:spPr>
        <p:txBody>
          <a:bodyPr wrap="square">
            <a:spAutoFit/>
          </a:bodyPr>
          <a:lstStyle/>
          <a:p>
            <a:r>
              <a:rPr lang="en-GB" sz="1100" dirty="0"/>
              <a:t>Katy </a:t>
            </a:r>
            <a:r>
              <a:rPr lang="en-GB" sz="1100" dirty="0" err="1"/>
              <a:t>Börner</a:t>
            </a:r>
            <a:r>
              <a:rPr lang="en-GB" sz="1100" dirty="0"/>
              <a:t> and David E </a:t>
            </a:r>
            <a:r>
              <a:rPr lang="en-GB" sz="1100" dirty="0" err="1"/>
              <a:t>Polley</a:t>
            </a:r>
            <a:r>
              <a:rPr lang="en-GB" sz="1100" dirty="0"/>
              <a:t> (2014) Visual Insights: </a:t>
            </a:r>
            <a:r>
              <a:rPr lang="en-GB" sz="1100" dirty="0" smtClean="0"/>
              <a:t>A</a:t>
            </a:r>
            <a:r>
              <a:rPr lang="sl-SI" sz="1100" dirty="0" smtClean="0"/>
              <a:t> </a:t>
            </a:r>
            <a:r>
              <a:rPr lang="en-GB" sz="1100" dirty="0" smtClean="0"/>
              <a:t>Practical </a:t>
            </a:r>
            <a:r>
              <a:rPr lang="en-GB" sz="1100" dirty="0"/>
              <a:t>Guide to Making Sense of Data. MIT Press. </a:t>
            </a:r>
          </a:p>
        </p:txBody>
      </p:sp>
    </p:spTree>
    <p:extLst>
      <p:ext uri="{BB962C8B-B14F-4D97-AF65-F5344CB8AC3E}">
        <p14:creationId xmlns:p14="http://schemas.microsoft.com/office/powerpoint/2010/main" val="931532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789AC9B-3315-47FF-A04C-C953ACBC3C61}" type="slidenum">
              <a:rPr lang="sl-SI" smtClean="0"/>
              <a:pPr/>
              <a:t>63</a:t>
            </a:fld>
            <a:endParaRPr lang="sl-SI"/>
          </a:p>
        </p:txBody>
      </p:sp>
      <p:sp>
        <p:nvSpPr>
          <p:cNvPr id="104450" name="Rectangle 2"/>
          <p:cNvSpPr>
            <a:spLocks noGrp="1" noChangeArrowheads="1"/>
          </p:cNvSpPr>
          <p:nvPr>
            <p:ph type="title"/>
          </p:nvPr>
        </p:nvSpPr>
        <p:spPr/>
        <p:txBody>
          <a:bodyPr>
            <a:normAutofit/>
          </a:bodyPr>
          <a:lstStyle/>
          <a:p>
            <a:r>
              <a:rPr lang="en-GB" sz="2600" noProof="0" dirty="0" smtClean="0"/>
              <a:t>Graph: scatterplot</a:t>
            </a:r>
            <a:endParaRPr lang="en-GB" sz="2600" noProof="0" dirty="0"/>
          </a:p>
        </p:txBody>
      </p:sp>
      <p:pic>
        <p:nvPicPr>
          <p:cNvPr id="1044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411" y="2867414"/>
            <a:ext cx="3978557" cy="2721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4" descr="spire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6251" y="2766748"/>
            <a:ext cx="4029225" cy="2822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Text Box 6"/>
          <p:cNvSpPr txBox="1">
            <a:spLocks noChangeArrowheads="1"/>
          </p:cNvSpPr>
          <p:nvPr/>
        </p:nvSpPr>
        <p:spPr bwMode="auto">
          <a:xfrm>
            <a:off x="642282" y="1988840"/>
            <a:ext cx="5453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smtClean="0"/>
              <a:t>2D</a:t>
            </a:r>
            <a:endParaRPr lang="sl-SI" sz="2200" dirty="0"/>
          </a:p>
        </p:txBody>
      </p:sp>
      <p:sp>
        <p:nvSpPr>
          <p:cNvPr id="8" name="Text Box 6"/>
          <p:cNvSpPr txBox="1">
            <a:spLocks noChangeArrowheads="1"/>
          </p:cNvSpPr>
          <p:nvPr/>
        </p:nvSpPr>
        <p:spPr bwMode="auto">
          <a:xfrm>
            <a:off x="4386698" y="2060848"/>
            <a:ext cx="5453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smtClean="0"/>
              <a:t>3D</a:t>
            </a:r>
            <a:endParaRPr lang="sl-SI" sz="2200" dirty="0"/>
          </a:p>
        </p:txBody>
      </p:sp>
    </p:spTree>
    <p:extLst>
      <p:ext uri="{BB962C8B-B14F-4D97-AF65-F5344CB8AC3E}">
        <p14:creationId xmlns:p14="http://schemas.microsoft.com/office/powerpoint/2010/main" val="3632572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vsebine 3"/>
          <p:cNvSpPr>
            <a:spLocks noGrp="1"/>
          </p:cNvSpPr>
          <p:nvPr>
            <p:ph idx="1"/>
          </p:nvPr>
        </p:nvSpPr>
        <p:spPr/>
        <p:txBody>
          <a:bodyPr/>
          <a:lstStyle/>
          <a:p>
            <a:endParaRPr lang="en-GB"/>
          </a:p>
        </p:txBody>
      </p:sp>
      <p:sp>
        <p:nvSpPr>
          <p:cNvPr id="2" name="Ograda številke diapozitiva 1"/>
          <p:cNvSpPr>
            <a:spLocks noGrp="1"/>
          </p:cNvSpPr>
          <p:nvPr>
            <p:ph type="sldNum" sz="quarter" idx="12"/>
          </p:nvPr>
        </p:nvSpPr>
        <p:spPr/>
        <p:txBody>
          <a:bodyPr/>
          <a:lstStyle/>
          <a:p>
            <a:fld id="{6789AC9B-3315-47FF-A04C-C953ACBC3C61}" type="slidenum">
              <a:rPr lang="sl-SI" smtClean="0"/>
              <a:pPr/>
              <a:t>64</a:t>
            </a:fld>
            <a:endParaRPr lang="sl-SI"/>
          </a:p>
        </p:txBody>
      </p:sp>
      <p:sp>
        <p:nvSpPr>
          <p:cNvPr id="93186" name="Rectangle 2"/>
          <p:cNvSpPr>
            <a:spLocks noGrp="1" noChangeArrowheads="1"/>
          </p:cNvSpPr>
          <p:nvPr>
            <p:ph type="title"/>
          </p:nvPr>
        </p:nvSpPr>
        <p:spPr/>
        <p:txBody>
          <a:bodyPr>
            <a:normAutofit/>
          </a:bodyPr>
          <a:lstStyle/>
          <a:p>
            <a:r>
              <a:rPr lang="en-GB" sz="2600" noProof="0" dirty="0" smtClean="0"/>
              <a:t>Graph: scatterplot</a:t>
            </a:r>
            <a:endParaRPr lang="en-GB" sz="2600" noProof="0" dirty="0"/>
          </a:p>
        </p:txBody>
      </p:sp>
      <p:pic>
        <p:nvPicPr>
          <p:cNvPr id="1026" name="Picture 2" descr="http://nickbmartindotcom.files.wordpress.com/2012/02/tianamo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9552" y="1628800"/>
            <a:ext cx="7560840" cy="44902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5559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65</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sp>
        <p:nvSpPr>
          <p:cNvPr id="5" name="Elipsa 4"/>
          <p:cNvSpPr/>
          <p:nvPr/>
        </p:nvSpPr>
        <p:spPr>
          <a:xfrm>
            <a:off x="4175956" y="249289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ipsa 6"/>
          <p:cNvSpPr/>
          <p:nvPr/>
        </p:nvSpPr>
        <p:spPr>
          <a:xfrm>
            <a:off x="3419872" y="314096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ipsa 7"/>
          <p:cNvSpPr/>
          <p:nvPr/>
        </p:nvSpPr>
        <p:spPr>
          <a:xfrm>
            <a:off x="4932040" y="314096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ipsa 8"/>
          <p:cNvSpPr/>
          <p:nvPr/>
        </p:nvSpPr>
        <p:spPr>
          <a:xfrm>
            <a:off x="4176844" y="313724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ipsa 9"/>
          <p:cNvSpPr/>
          <p:nvPr/>
        </p:nvSpPr>
        <p:spPr>
          <a:xfrm>
            <a:off x="4716016" y="4077072"/>
            <a:ext cx="216024" cy="2160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ipsa 10"/>
          <p:cNvSpPr/>
          <p:nvPr/>
        </p:nvSpPr>
        <p:spPr>
          <a:xfrm>
            <a:off x="5364088" y="40770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ipsa 11"/>
          <p:cNvSpPr/>
          <p:nvPr/>
        </p:nvSpPr>
        <p:spPr>
          <a:xfrm>
            <a:off x="5940152" y="407707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ipsa 12"/>
          <p:cNvSpPr/>
          <p:nvPr/>
        </p:nvSpPr>
        <p:spPr>
          <a:xfrm>
            <a:off x="4355976" y="494116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ipsa 13"/>
          <p:cNvSpPr/>
          <p:nvPr/>
        </p:nvSpPr>
        <p:spPr>
          <a:xfrm>
            <a:off x="5040052" y="494116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Raven povezovalnik 15"/>
          <p:cNvCxnSpPr>
            <a:stCxn id="5" idx="4"/>
            <a:endCxn id="7" idx="7"/>
          </p:cNvCxnSpPr>
          <p:nvPr/>
        </p:nvCxnSpPr>
        <p:spPr>
          <a:xfrm flipH="1">
            <a:off x="3604260" y="2708920"/>
            <a:ext cx="679708" cy="463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Raven povezovalnik 19"/>
          <p:cNvCxnSpPr>
            <a:stCxn id="5" idx="4"/>
            <a:endCxn id="9" idx="0"/>
          </p:cNvCxnSpPr>
          <p:nvPr/>
        </p:nvCxnSpPr>
        <p:spPr>
          <a:xfrm>
            <a:off x="4283968" y="2708920"/>
            <a:ext cx="888" cy="4283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Raven povezovalnik 21"/>
          <p:cNvCxnSpPr>
            <a:stCxn id="5" idx="4"/>
            <a:endCxn id="8" idx="0"/>
          </p:cNvCxnSpPr>
          <p:nvPr/>
        </p:nvCxnSpPr>
        <p:spPr>
          <a:xfrm>
            <a:off x="4283968" y="2708920"/>
            <a:ext cx="756084" cy="43204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Raven povezovalnik 23"/>
          <p:cNvCxnSpPr>
            <a:stCxn id="8" idx="4"/>
            <a:endCxn id="10" idx="0"/>
          </p:cNvCxnSpPr>
          <p:nvPr/>
        </p:nvCxnSpPr>
        <p:spPr>
          <a:xfrm flipH="1">
            <a:off x="4824028" y="3356992"/>
            <a:ext cx="216024" cy="7200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Raven povezovalnik 25"/>
          <p:cNvCxnSpPr>
            <a:stCxn id="8" idx="4"/>
            <a:endCxn id="11" idx="0"/>
          </p:cNvCxnSpPr>
          <p:nvPr/>
        </p:nvCxnSpPr>
        <p:spPr>
          <a:xfrm>
            <a:off x="5040052" y="3356992"/>
            <a:ext cx="432048" cy="7200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Raven povezovalnik 27"/>
          <p:cNvCxnSpPr>
            <a:stCxn id="8" idx="4"/>
            <a:endCxn id="12" idx="0"/>
          </p:cNvCxnSpPr>
          <p:nvPr/>
        </p:nvCxnSpPr>
        <p:spPr>
          <a:xfrm>
            <a:off x="5040052" y="3356992"/>
            <a:ext cx="1008112" cy="7200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Raven povezovalnik 30"/>
          <p:cNvCxnSpPr>
            <a:stCxn id="10" idx="4"/>
            <a:endCxn id="13" idx="0"/>
          </p:cNvCxnSpPr>
          <p:nvPr/>
        </p:nvCxnSpPr>
        <p:spPr>
          <a:xfrm flipH="1">
            <a:off x="4463988" y="4293096"/>
            <a:ext cx="360040" cy="6480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Raven povezovalnik 32"/>
          <p:cNvCxnSpPr>
            <a:stCxn id="10" idx="4"/>
            <a:endCxn id="14" idx="0"/>
          </p:cNvCxnSpPr>
          <p:nvPr/>
        </p:nvCxnSpPr>
        <p:spPr>
          <a:xfrm>
            <a:off x="4824028" y="4293096"/>
            <a:ext cx="324036" cy="6480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3" name="PoljeZBesedilom 42"/>
          <p:cNvSpPr txBox="1"/>
          <p:nvPr/>
        </p:nvSpPr>
        <p:spPr>
          <a:xfrm>
            <a:off x="1763688" y="2740858"/>
            <a:ext cx="864096" cy="400110"/>
          </a:xfrm>
          <a:prstGeom prst="rect">
            <a:avLst/>
          </a:prstGeom>
          <a:noFill/>
        </p:spPr>
        <p:txBody>
          <a:bodyPr wrap="square" rtlCol="0">
            <a:spAutoFit/>
          </a:bodyPr>
          <a:lstStyle/>
          <a:p>
            <a:r>
              <a:rPr lang="sl-SI" sz="2000" dirty="0" err="1" smtClean="0"/>
              <a:t>edge</a:t>
            </a:r>
            <a:endParaRPr lang="en-GB" sz="2000" dirty="0"/>
          </a:p>
        </p:txBody>
      </p:sp>
      <p:sp>
        <p:nvSpPr>
          <p:cNvPr id="44" name="PoljeZBesedilom 43"/>
          <p:cNvSpPr txBox="1"/>
          <p:nvPr/>
        </p:nvSpPr>
        <p:spPr>
          <a:xfrm>
            <a:off x="1763688" y="2386513"/>
            <a:ext cx="864096" cy="400110"/>
          </a:xfrm>
          <a:prstGeom prst="rect">
            <a:avLst/>
          </a:prstGeom>
          <a:noFill/>
        </p:spPr>
        <p:txBody>
          <a:bodyPr wrap="square" rtlCol="0">
            <a:spAutoFit/>
          </a:bodyPr>
          <a:lstStyle/>
          <a:p>
            <a:r>
              <a:rPr lang="sl-SI" sz="2000" dirty="0" err="1" smtClean="0"/>
              <a:t>node</a:t>
            </a:r>
            <a:endParaRPr lang="en-GB" sz="2000" dirty="0"/>
          </a:p>
        </p:txBody>
      </p:sp>
      <p:cxnSp>
        <p:nvCxnSpPr>
          <p:cNvPr id="46" name="Raven puščični povezovalnik 45"/>
          <p:cNvCxnSpPr>
            <a:stCxn id="44" idx="3"/>
          </p:cNvCxnSpPr>
          <p:nvPr/>
        </p:nvCxnSpPr>
        <p:spPr>
          <a:xfrm>
            <a:off x="2627784" y="2586568"/>
            <a:ext cx="1360971" cy="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Raven puščični povezovalnik 47"/>
          <p:cNvCxnSpPr>
            <a:stCxn id="43" idx="3"/>
          </p:cNvCxnSpPr>
          <p:nvPr/>
        </p:nvCxnSpPr>
        <p:spPr>
          <a:xfrm>
            <a:off x="2627784" y="2940913"/>
            <a:ext cx="1130535" cy="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PoljeZBesedilom 49"/>
          <p:cNvSpPr txBox="1"/>
          <p:nvPr/>
        </p:nvSpPr>
        <p:spPr>
          <a:xfrm>
            <a:off x="6670191" y="3048925"/>
            <a:ext cx="1142169" cy="400110"/>
          </a:xfrm>
          <a:prstGeom prst="rect">
            <a:avLst/>
          </a:prstGeom>
          <a:noFill/>
        </p:spPr>
        <p:txBody>
          <a:bodyPr wrap="square" rtlCol="0">
            <a:spAutoFit/>
          </a:bodyPr>
          <a:lstStyle/>
          <a:p>
            <a:r>
              <a:rPr lang="sl-SI" sz="2000" dirty="0" err="1" smtClean="0"/>
              <a:t>parent</a:t>
            </a:r>
            <a:endParaRPr lang="en-GB" sz="2000" dirty="0"/>
          </a:p>
        </p:txBody>
      </p:sp>
      <p:sp>
        <p:nvSpPr>
          <p:cNvPr id="51" name="PoljeZBesedilom 50"/>
          <p:cNvSpPr txBox="1"/>
          <p:nvPr/>
        </p:nvSpPr>
        <p:spPr>
          <a:xfrm>
            <a:off x="6670191" y="3985029"/>
            <a:ext cx="1142169" cy="400110"/>
          </a:xfrm>
          <a:prstGeom prst="rect">
            <a:avLst/>
          </a:prstGeom>
          <a:noFill/>
        </p:spPr>
        <p:txBody>
          <a:bodyPr wrap="square" rtlCol="0">
            <a:spAutoFit/>
          </a:bodyPr>
          <a:lstStyle/>
          <a:p>
            <a:r>
              <a:rPr lang="sl-SI" sz="2000" dirty="0" err="1" smtClean="0"/>
              <a:t>sibling</a:t>
            </a:r>
            <a:endParaRPr lang="en-GB" sz="2000" dirty="0"/>
          </a:p>
        </p:txBody>
      </p:sp>
      <p:sp>
        <p:nvSpPr>
          <p:cNvPr id="52" name="PoljeZBesedilom 51"/>
          <p:cNvSpPr txBox="1"/>
          <p:nvPr/>
        </p:nvSpPr>
        <p:spPr>
          <a:xfrm>
            <a:off x="6804248" y="4849125"/>
            <a:ext cx="998153" cy="400110"/>
          </a:xfrm>
          <a:prstGeom prst="rect">
            <a:avLst/>
          </a:prstGeom>
          <a:noFill/>
        </p:spPr>
        <p:txBody>
          <a:bodyPr wrap="square" rtlCol="0">
            <a:spAutoFit/>
          </a:bodyPr>
          <a:lstStyle/>
          <a:p>
            <a:r>
              <a:rPr lang="sl-SI" sz="2000" dirty="0" err="1" smtClean="0"/>
              <a:t>child</a:t>
            </a:r>
            <a:endParaRPr lang="en-GB" sz="2000" dirty="0"/>
          </a:p>
        </p:txBody>
      </p:sp>
      <p:cxnSp>
        <p:nvCxnSpPr>
          <p:cNvPr id="53" name="Raven puščični povezovalnik 52"/>
          <p:cNvCxnSpPr/>
          <p:nvPr/>
        </p:nvCxnSpPr>
        <p:spPr>
          <a:xfrm flipH="1" flipV="1">
            <a:off x="5385033" y="3273511"/>
            <a:ext cx="1275199" cy="922"/>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Raven puščični povezovalnik 54"/>
          <p:cNvCxnSpPr/>
          <p:nvPr/>
        </p:nvCxnSpPr>
        <p:spPr>
          <a:xfrm flipH="1">
            <a:off x="5531408" y="5055293"/>
            <a:ext cx="1138783" cy="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Raven puščični povezovalnik 56"/>
          <p:cNvCxnSpPr/>
          <p:nvPr/>
        </p:nvCxnSpPr>
        <p:spPr>
          <a:xfrm flipH="1">
            <a:off x="6300192" y="4191823"/>
            <a:ext cx="339096" cy="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PoljeZBesedilom 58"/>
          <p:cNvSpPr txBox="1"/>
          <p:nvPr/>
        </p:nvSpPr>
        <p:spPr>
          <a:xfrm>
            <a:off x="1331640" y="3915958"/>
            <a:ext cx="1440160" cy="400110"/>
          </a:xfrm>
          <a:prstGeom prst="rect">
            <a:avLst/>
          </a:prstGeom>
          <a:noFill/>
        </p:spPr>
        <p:txBody>
          <a:bodyPr wrap="square" rtlCol="0">
            <a:spAutoFit/>
          </a:bodyPr>
          <a:lstStyle/>
          <a:p>
            <a:r>
              <a:rPr lang="sl-SI" sz="2000" dirty="0" err="1" smtClean="0"/>
              <a:t>leaf</a:t>
            </a:r>
            <a:r>
              <a:rPr lang="sl-SI" sz="2000" dirty="0" smtClean="0"/>
              <a:t> </a:t>
            </a:r>
            <a:r>
              <a:rPr lang="sl-SI" sz="2000" dirty="0" err="1" smtClean="0"/>
              <a:t>nodes</a:t>
            </a:r>
            <a:endParaRPr lang="en-GB" sz="2000" dirty="0"/>
          </a:p>
        </p:txBody>
      </p:sp>
      <p:cxnSp>
        <p:nvCxnSpPr>
          <p:cNvPr id="60" name="Raven puščični povezovalnik 59"/>
          <p:cNvCxnSpPr/>
          <p:nvPr/>
        </p:nvCxnSpPr>
        <p:spPr>
          <a:xfrm flipV="1">
            <a:off x="2627784" y="3598224"/>
            <a:ext cx="898428" cy="593599"/>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Raven puščični povezovalnik 62"/>
          <p:cNvCxnSpPr/>
          <p:nvPr/>
        </p:nvCxnSpPr>
        <p:spPr>
          <a:xfrm flipV="1">
            <a:off x="2627784" y="3646832"/>
            <a:ext cx="1360971" cy="544991"/>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Raven puščični povezovalnik 64"/>
          <p:cNvCxnSpPr/>
          <p:nvPr/>
        </p:nvCxnSpPr>
        <p:spPr>
          <a:xfrm>
            <a:off x="2627784" y="4185084"/>
            <a:ext cx="1343550" cy="447339"/>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618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grada vsebine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31640" y="3356992"/>
            <a:ext cx="6334125" cy="2000250"/>
          </a:xfrm>
        </p:spPr>
      </p:pic>
      <p:sp>
        <p:nvSpPr>
          <p:cNvPr id="3" name="Ograda številke diapozitiva 2"/>
          <p:cNvSpPr>
            <a:spLocks noGrp="1"/>
          </p:cNvSpPr>
          <p:nvPr>
            <p:ph type="sldNum" sz="quarter" idx="12"/>
          </p:nvPr>
        </p:nvSpPr>
        <p:spPr/>
        <p:txBody>
          <a:bodyPr/>
          <a:lstStyle/>
          <a:p>
            <a:fld id="{61DD6A08-FE20-4C90-8FFF-F9319FCE79F2}" type="slidenum">
              <a:rPr lang="sl-SI" smtClean="0"/>
              <a:t>66</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sp>
        <p:nvSpPr>
          <p:cNvPr id="6" name="PoljeZBesedilom 5"/>
          <p:cNvSpPr txBox="1"/>
          <p:nvPr/>
        </p:nvSpPr>
        <p:spPr>
          <a:xfrm>
            <a:off x="991531" y="2249267"/>
            <a:ext cx="2768450" cy="400110"/>
          </a:xfrm>
          <a:prstGeom prst="rect">
            <a:avLst/>
          </a:prstGeom>
          <a:noFill/>
        </p:spPr>
        <p:txBody>
          <a:bodyPr wrap="none" rtlCol="0">
            <a:spAutoFit/>
          </a:bodyPr>
          <a:lstStyle/>
          <a:p>
            <a:r>
              <a:rPr lang="sl-SI" sz="2000" dirty="0" err="1" smtClean="0"/>
              <a:t>node</a:t>
            </a:r>
            <a:r>
              <a:rPr lang="sl-SI" sz="2000" dirty="0" smtClean="0"/>
              <a:t>-</a:t>
            </a:r>
            <a:r>
              <a:rPr lang="sl-SI" sz="2000" dirty="0" err="1" smtClean="0"/>
              <a:t>link</a:t>
            </a:r>
            <a:r>
              <a:rPr lang="sl-SI" sz="2000" dirty="0" smtClean="0"/>
              <a:t> </a:t>
            </a:r>
            <a:r>
              <a:rPr lang="sl-SI" sz="2000" dirty="0" err="1" smtClean="0"/>
              <a:t>representation</a:t>
            </a:r>
            <a:endParaRPr lang="en-GB" sz="2000" dirty="0"/>
          </a:p>
        </p:txBody>
      </p:sp>
      <p:sp>
        <p:nvSpPr>
          <p:cNvPr id="8" name="PoljeZBesedilom 7"/>
          <p:cNvSpPr txBox="1"/>
          <p:nvPr/>
        </p:nvSpPr>
        <p:spPr>
          <a:xfrm>
            <a:off x="4572000" y="2236802"/>
            <a:ext cx="3032946" cy="400110"/>
          </a:xfrm>
          <a:prstGeom prst="rect">
            <a:avLst/>
          </a:prstGeom>
          <a:noFill/>
        </p:spPr>
        <p:txBody>
          <a:bodyPr wrap="none" rtlCol="0">
            <a:spAutoFit/>
          </a:bodyPr>
          <a:lstStyle/>
          <a:p>
            <a:r>
              <a:rPr lang="sl-SI" sz="2000" dirty="0" err="1" smtClean="0"/>
              <a:t>space</a:t>
            </a:r>
            <a:r>
              <a:rPr lang="sl-SI" sz="2000" dirty="0" smtClean="0"/>
              <a:t>-</a:t>
            </a:r>
            <a:r>
              <a:rPr lang="sl-SI" sz="2000" dirty="0" err="1" smtClean="0"/>
              <a:t>filling</a:t>
            </a:r>
            <a:r>
              <a:rPr lang="sl-SI" sz="2000" dirty="0" smtClean="0"/>
              <a:t> </a:t>
            </a:r>
            <a:r>
              <a:rPr lang="sl-SI" sz="2000" dirty="0" err="1" smtClean="0"/>
              <a:t>representation</a:t>
            </a:r>
            <a:endParaRPr lang="en-GB" sz="2000" dirty="0"/>
          </a:p>
        </p:txBody>
      </p:sp>
      <p:sp>
        <p:nvSpPr>
          <p:cNvPr id="7" name="Pravokotnik 6"/>
          <p:cNvSpPr/>
          <p:nvPr/>
        </p:nvSpPr>
        <p:spPr>
          <a:xfrm>
            <a:off x="611560" y="2060848"/>
            <a:ext cx="3528392" cy="3600400"/>
          </a:xfrm>
          <a:prstGeom prst="rect">
            <a:avLst/>
          </a:prstGeom>
          <a:solidFill>
            <a:srgbClr val="EAEAEA">
              <a:alpha val="1098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ravokotnik 9"/>
          <p:cNvSpPr/>
          <p:nvPr/>
        </p:nvSpPr>
        <p:spPr>
          <a:xfrm>
            <a:off x="4191990" y="2060848"/>
            <a:ext cx="3621974" cy="3600400"/>
          </a:xfrm>
          <a:prstGeom prst="rect">
            <a:avLst/>
          </a:prstGeom>
          <a:solidFill>
            <a:srgbClr val="EAEAEA">
              <a:alpha val="1098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62261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67</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pic>
        <p:nvPicPr>
          <p:cNvPr id="3074" name="Picture 2">
            <a:hlinkClick r:id="rId3"/>
          </p:cNvPr>
          <p:cNvPicPr>
            <a:picLocks noGrp="1" noChangeAspect="1" noChangeArrowheads="1"/>
          </p:cNvPicPr>
          <p:nvPr>
            <p:ph idx="1"/>
          </p:nvPr>
        </p:nvPicPr>
        <p:blipFill rotWithShape="1">
          <a:blip r:embed="rId4" cstate="email">
            <a:extLst>
              <a:ext uri="{28A0092B-C50C-407E-A947-70E740481C1C}">
                <a14:useLocalDpi xmlns:a14="http://schemas.microsoft.com/office/drawing/2010/main"/>
              </a:ext>
            </a:extLst>
          </a:blip>
          <a:srcRect/>
          <a:stretch/>
        </p:blipFill>
        <p:spPr bwMode="auto">
          <a:xfrm>
            <a:off x="2915816" y="1916832"/>
            <a:ext cx="4613894" cy="46720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 Box 6"/>
          <p:cNvSpPr txBox="1">
            <a:spLocks noChangeArrowheads="1"/>
          </p:cNvSpPr>
          <p:nvPr/>
        </p:nvSpPr>
        <p:spPr bwMode="auto">
          <a:xfrm>
            <a:off x="467544" y="1844824"/>
            <a:ext cx="65543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err="1" smtClean="0"/>
              <a:t>tree</a:t>
            </a:r>
            <a:endParaRPr lang="sl-SI" sz="2200" dirty="0"/>
          </a:p>
        </p:txBody>
      </p:sp>
    </p:spTree>
    <p:extLst>
      <p:ext uri="{BB962C8B-B14F-4D97-AF65-F5344CB8AC3E}">
        <p14:creationId xmlns:p14="http://schemas.microsoft.com/office/powerpoint/2010/main" val="17240140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68</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sp>
        <p:nvSpPr>
          <p:cNvPr id="36" name="Text Box 6"/>
          <p:cNvSpPr txBox="1">
            <a:spLocks noChangeArrowheads="1"/>
          </p:cNvSpPr>
          <p:nvPr/>
        </p:nvSpPr>
        <p:spPr bwMode="auto">
          <a:xfrm>
            <a:off x="467544" y="1844824"/>
            <a:ext cx="135659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err="1" smtClean="0"/>
              <a:t>radial</a:t>
            </a:r>
            <a:r>
              <a:rPr lang="sl-SI" sz="2200" dirty="0" smtClean="0"/>
              <a:t> </a:t>
            </a:r>
            <a:r>
              <a:rPr lang="sl-SI" sz="2200" dirty="0" err="1" smtClean="0"/>
              <a:t>tree</a:t>
            </a:r>
            <a:endParaRPr lang="sl-SI" sz="220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3768" y="1706690"/>
            <a:ext cx="5256889" cy="4742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703823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69</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pic>
        <p:nvPicPr>
          <p:cNvPr id="35" name="Picture 5" descr="hyperbolic_tree"/>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5294" y="2755140"/>
            <a:ext cx="3888431" cy="372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C0C0C0"/>
                </a:solidFill>
                <a:miter lim="800000"/>
                <a:headEnd/>
                <a:tailEnd/>
              </a14:hiddenLine>
            </a:ext>
          </a:extLst>
        </p:spPr>
      </p:pic>
      <p:sp>
        <p:nvSpPr>
          <p:cNvPr id="36" name="Text Box 6"/>
          <p:cNvSpPr txBox="1">
            <a:spLocks noChangeArrowheads="1"/>
          </p:cNvSpPr>
          <p:nvPr/>
        </p:nvSpPr>
        <p:spPr bwMode="auto">
          <a:xfrm>
            <a:off x="467544" y="1844824"/>
            <a:ext cx="191975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err="1" smtClean="0"/>
              <a:t>hyperbolic</a:t>
            </a:r>
            <a:r>
              <a:rPr lang="sl-SI" sz="2200" dirty="0" smtClean="0"/>
              <a:t> </a:t>
            </a:r>
            <a:r>
              <a:rPr lang="sl-SI" sz="2200" dirty="0" err="1" smtClean="0"/>
              <a:t>tree</a:t>
            </a:r>
            <a:endParaRPr lang="sl-SI" sz="2200" dirty="0"/>
          </a:p>
        </p:txBody>
      </p:sp>
      <p:sp>
        <p:nvSpPr>
          <p:cNvPr id="37" name="Text Box 7"/>
          <p:cNvSpPr txBox="1">
            <a:spLocks noChangeArrowheads="1"/>
          </p:cNvSpPr>
          <p:nvPr/>
        </p:nvSpPr>
        <p:spPr bwMode="auto">
          <a:xfrm>
            <a:off x="6614518" y="2128500"/>
            <a:ext cx="26479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600" dirty="0" smtClean="0">
                <a:hlinkClick r:id="rId3"/>
              </a:rPr>
              <a:t>dynamic display</a:t>
            </a:r>
            <a:endParaRPr lang="en-GB" sz="1600" dirty="0"/>
          </a:p>
        </p:txBody>
      </p:sp>
      <p:pic>
        <p:nvPicPr>
          <p:cNvPr id="38" name="Picture 6" descr="hiperbolic_tre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568" y="2779766"/>
            <a:ext cx="3673569" cy="367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6"/>
          <p:cNvSpPr txBox="1">
            <a:spLocks noChangeArrowheads="1"/>
          </p:cNvSpPr>
          <p:nvPr/>
        </p:nvSpPr>
        <p:spPr bwMode="auto">
          <a:xfrm>
            <a:off x="395536" y="2348880"/>
            <a:ext cx="5453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smtClean="0"/>
              <a:t>2D</a:t>
            </a:r>
            <a:endParaRPr lang="sl-SI" sz="2200" dirty="0"/>
          </a:p>
        </p:txBody>
      </p:sp>
      <p:sp>
        <p:nvSpPr>
          <p:cNvPr id="40" name="Text Box 6"/>
          <p:cNvSpPr txBox="1">
            <a:spLocks noChangeArrowheads="1"/>
          </p:cNvSpPr>
          <p:nvPr/>
        </p:nvSpPr>
        <p:spPr bwMode="auto">
          <a:xfrm>
            <a:off x="4139952" y="2420888"/>
            <a:ext cx="5453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smtClean="0"/>
              <a:t>3D</a:t>
            </a:r>
            <a:endParaRPr lang="sl-SI" sz="2200" dirty="0"/>
          </a:p>
        </p:txBody>
      </p:sp>
    </p:spTree>
    <p:extLst>
      <p:ext uri="{BB962C8B-B14F-4D97-AF65-F5344CB8AC3E}">
        <p14:creationId xmlns:p14="http://schemas.microsoft.com/office/powerpoint/2010/main" val="505733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67544" y="3634961"/>
            <a:ext cx="4968552" cy="504056"/>
          </a:xfrm>
        </p:spPr>
        <p:txBody>
          <a:bodyPr>
            <a:normAutofit/>
          </a:bodyPr>
          <a:lstStyle/>
          <a:p>
            <a:pPr marL="0" indent="0">
              <a:buNone/>
            </a:pPr>
            <a:r>
              <a:rPr lang="en-GB" altLang="en-US" noProof="0" dirty="0" smtClean="0">
                <a:solidFill>
                  <a:schemeClr val="bg1">
                    <a:lumMod val="65000"/>
                  </a:schemeClr>
                </a:solidFill>
              </a:rPr>
              <a:t>by making use of the visual system. </a:t>
            </a:r>
            <a:endParaRPr lang="en-GB" altLang="en-US" noProof="0" dirty="0">
              <a:solidFill>
                <a:schemeClr val="bg1">
                  <a:lumMod val="65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t>7</a:t>
            </a:fld>
            <a:endParaRPr lang="sl-SI" dirty="0"/>
          </a:p>
        </p:txBody>
      </p:sp>
      <p:sp>
        <p:nvSpPr>
          <p:cNvPr id="4" name="Naslov 3"/>
          <p:cNvSpPr>
            <a:spLocks noGrp="1"/>
          </p:cNvSpPr>
          <p:nvPr>
            <p:ph type="title"/>
          </p:nvPr>
        </p:nvSpPr>
        <p:spPr/>
        <p:txBody>
          <a:bodyPr/>
          <a:lstStyle/>
          <a:p>
            <a:r>
              <a:rPr lang="en-GB" noProof="0" dirty="0" smtClean="0"/>
              <a:t>Definitions</a:t>
            </a:r>
            <a:endParaRPr lang="en-GB" noProof="0" dirty="0"/>
          </a:p>
        </p:txBody>
      </p:sp>
      <p:sp>
        <p:nvSpPr>
          <p:cNvPr id="5" name="Pravokotnik 4"/>
          <p:cNvSpPr/>
          <p:nvPr/>
        </p:nvSpPr>
        <p:spPr>
          <a:xfrm>
            <a:off x="467544" y="2132856"/>
            <a:ext cx="4032448" cy="492443"/>
          </a:xfrm>
          <a:prstGeom prst="rect">
            <a:avLst/>
          </a:prstGeom>
        </p:spPr>
        <p:txBody>
          <a:bodyPr wrap="square">
            <a:spAutoFit/>
          </a:bodyPr>
          <a:lstStyle/>
          <a:p>
            <a:r>
              <a:rPr lang="sl-SI" altLang="en-US" sz="2600" dirty="0" err="1">
                <a:solidFill>
                  <a:schemeClr val="bg1">
                    <a:lumMod val="65000"/>
                  </a:schemeClr>
                </a:solidFill>
              </a:rPr>
              <a:t>the</a:t>
            </a:r>
            <a:r>
              <a:rPr lang="sl-SI" altLang="en-US" sz="2600" dirty="0">
                <a:solidFill>
                  <a:schemeClr val="bg1">
                    <a:lumMod val="65000"/>
                  </a:schemeClr>
                </a:solidFill>
              </a:rPr>
              <a:t> </a:t>
            </a:r>
            <a:r>
              <a:rPr lang="en-US" altLang="en-US" sz="2600" dirty="0">
                <a:solidFill>
                  <a:schemeClr val="bg1">
                    <a:lumMod val="65000"/>
                  </a:schemeClr>
                </a:solidFill>
              </a:rPr>
              <a:t>depiction of information </a:t>
            </a:r>
            <a:endParaRPr lang="en-GB" sz="2600" dirty="0">
              <a:solidFill>
                <a:schemeClr val="bg1">
                  <a:lumMod val="65000"/>
                </a:schemeClr>
              </a:solidFill>
            </a:endParaRPr>
          </a:p>
        </p:txBody>
      </p:sp>
      <p:sp>
        <p:nvSpPr>
          <p:cNvPr id="6" name="Pravokotnik 5"/>
          <p:cNvSpPr/>
          <p:nvPr/>
        </p:nvSpPr>
        <p:spPr>
          <a:xfrm>
            <a:off x="4355976" y="2132856"/>
            <a:ext cx="4320480" cy="492443"/>
          </a:xfrm>
          <a:prstGeom prst="rect">
            <a:avLst/>
          </a:prstGeom>
        </p:spPr>
        <p:txBody>
          <a:bodyPr wrap="square">
            <a:spAutoFit/>
          </a:bodyPr>
          <a:lstStyle/>
          <a:p>
            <a:r>
              <a:rPr lang="en-US" altLang="en-US" sz="2600" dirty="0">
                <a:solidFill>
                  <a:schemeClr val="bg1">
                    <a:lumMod val="65000"/>
                  </a:schemeClr>
                </a:solidFill>
              </a:rPr>
              <a:t>using spatial or graphical    </a:t>
            </a:r>
            <a:endParaRPr lang="en-GB" sz="2600" dirty="0">
              <a:solidFill>
                <a:schemeClr val="bg1">
                  <a:lumMod val="65000"/>
                </a:schemeClr>
              </a:solidFill>
            </a:endParaRPr>
          </a:p>
        </p:txBody>
      </p:sp>
      <p:sp>
        <p:nvSpPr>
          <p:cNvPr id="7" name="Pravokotnik 6"/>
          <p:cNvSpPr/>
          <p:nvPr/>
        </p:nvSpPr>
        <p:spPr>
          <a:xfrm>
            <a:off x="467544" y="2625299"/>
            <a:ext cx="2756297" cy="492443"/>
          </a:xfrm>
          <a:prstGeom prst="rect">
            <a:avLst/>
          </a:prstGeom>
        </p:spPr>
        <p:txBody>
          <a:bodyPr wrap="square">
            <a:spAutoFit/>
          </a:bodyPr>
          <a:lstStyle/>
          <a:p>
            <a:pPr lvl="0"/>
            <a:r>
              <a:rPr lang="en-US" altLang="en-US" sz="2600" dirty="0">
                <a:solidFill>
                  <a:schemeClr val="bg1">
                    <a:lumMod val="65000"/>
                  </a:schemeClr>
                </a:solidFill>
              </a:rPr>
              <a:t>representations, </a:t>
            </a:r>
            <a:endParaRPr lang="en-GB" sz="2600" dirty="0">
              <a:solidFill>
                <a:schemeClr val="bg1">
                  <a:lumMod val="65000"/>
                </a:schemeClr>
              </a:solidFill>
            </a:endParaRPr>
          </a:p>
        </p:txBody>
      </p:sp>
      <p:sp>
        <p:nvSpPr>
          <p:cNvPr id="8" name="Pravokotnik 7"/>
          <p:cNvSpPr/>
          <p:nvPr/>
        </p:nvSpPr>
        <p:spPr>
          <a:xfrm>
            <a:off x="2834735" y="2625299"/>
            <a:ext cx="5841721" cy="492443"/>
          </a:xfrm>
          <a:prstGeom prst="rect">
            <a:avLst/>
          </a:prstGeom>
        </p:spPr>
        <p:txBody>
          <a:bodyPr wrap="square">
            <a:spAutoFit/>
          </a:bodyPr>
          <a:lstStyle/>
          <a:p>
            <a:r>
              <a:rPr lang="en-US" altLang="en-US" sz="2600" dirty="0">
                <a:solidFill>
                  <a:schemeClr val="bg1">
                    <a:lumMod val="65000"/>
                  </a:schemeClr>
                </a:solidFill>
              </a:rPr>
              <a:t>to facilitate comparison, pattern </a:t>
            </a:r>
            <a:endParaRPr lang="en-GB" sz="2600" dirty="0">
              <a:solidFill>
                <a:schemeClr val="bg1">
                  <a:lumMod val="65000"/>
                </a:schemeClr>
              </a:solidFill>
            </a:endParaRPr>
          </a:p>
        </p:txBody>
      </p:sp>
      <p:sp>
        <p:nvSpPr>
          <p:cNvPr id="9" name="Pravokotnik 8"/>
          <p:cNvSpPr/>
          <p:nvPr/>
        </p:nvSpPr>
        <p:spPr>
          <a:xfrm>
            <a:off x="467544" y="3124149"/>
            <a:ext cx="8127722" cy="492443"/>
          </a:xfrm>
          <a:prstGeom prst="rect">
            <a:avLst/>
          </a:prstGeom>
        </p:spPr>
        <p:txBody>
          <a:bodyPr wrap="square">
            <a:spAutoFit/>
          </a:bodyPr>
          <a:lstStyle/>
          <a:p>
            <a:pPr lvl="0"/>
            <a:r>
              <a:rPr lang="en-US" altLang="en-US" sz="2600" dirty="0">
                <a:solidFill>
                  <a:schemeClr val="bg1">
                    <a:lumMod val="65000"/>
                  </a:schemeClr>
                </a:solidFill>
              </a:rPr>
              <a:t>recognition, change detection, and other cognitive skills </a:t>
            </a:r>
            <a:endParaRPr lang="en-GB" sz="2600" dirty="0">
              <a:solidFill>
                <a:schemeClr val="bg1">
                  <a:lumMod val="65000"/>
                </a:schemeClr>
              </a:solidFill>
            </a:endParaRPr>
          </a:p>
        </p:txBody>
      </p:sp>
      <p:sp>
        <p:nvSpPr>
          <p:cNvPr id="10" name="Ograda številke diapozitiva 2"/>
          <p:cNvSpPr txBox="1">
            <a:spLocks/>
          </p:cNvSpPr>
          <p:nvPr/>
        </p:nvSpPr>
        <p:spPr>
          <a:xfrm>
            <a:off x="467544" y="4870742"/>
            <a:ext cx="21336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sz="1600" dirty="0" smtClean="0"/>
              <a:t>(</a:t>
            </a:r>
            <a:r>
              <a:rPr lang="sl-SI" sz="1600" dirty="0" err="1" smtClean="0"/>
              <a:t>Hearst</a:t>
            </a:r>
            <a:r>
              <a:rPr lang="sl-SI" sz="1600" dirty="0" smtClean="0"/>
              <a:t>)</a:t>
            </a:r>
            <a:endParaRPr lang="sl-SI" sz="1600" dirty="0"/>
          </a:p>
        </p:txBody>
      </p:sp>
    </p:spTree>
    <p:extLst>
      <p:ext uri="{BB962C8B-B14F-4D97-AF65-F5344CB8AC3E}">
        <p14:creationId xmlns:p14="http://schemas.microsoft.com/office/powerpoint/2010/main" val="274650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 fill="hold"/>
                                        <p:tgtEl>
                                          <p:spTgt spid="5">
                                            <p:txEl>
                                              <p:pRg st="0" end="0"/>
                                            </p:txEl>
                                          </p:spTgt>
                                        </p:tgtEl>
                                        <p:attrNameLst>
                                          <p:attrName>style.color</p:attrName>
                                        </p:attrNameLst>
                                      </p:cBhvr>
                                      <p:to>
                                        <a:srgbClr val="000000"/>
                                      </p:to>
                                    </p:animClr>
                                    <p:animClr clrSpc="rgb" dir="cw">
                                      <p:cBhvr>
                                        <p:cTn id="7" dur="100" fill="hold"/>
                                        <p:tgtEl>
                                          <p:spTgt spid="5">
                                            <p:txEl>
                                              <p:pRg st="0" end="0"/>
                                            </p:txEl>
                                          </p:spTgt>
                                        </p:tgtEl>
                                        <p:attrNameLst>
                                          <p:attrName>fillcolor</p:attrName>
                                        </p:attrNameLst>
                                      </p:cBhvr>
                                      <p:to>
                                        <a:srgbClr val="000000"/>
                                      </p:to>
                                    </p:animClr>
                                    <p:set>
                                      <p:cBhvr>
                                        <p:cTn id="8" dur="100" fill="hold"/>
                                        <p:tgtEl>
                                          <p:spTgt spid="5">
                                            <p:txEl>
                                              <p:pRg st="0" end="0"/>
                                            </p:txEl>
                                          </p:spTgt>
                                        </p:tgtEl>
                                        <p:attrNameLst>
                                          <p:attrName>fill.type</p:attrName>
                                        </p:attrNameLst>
                                      </p:cBhvr>
                                      <p:to>
                                        <p:strVal val="solid"/>
                                      </p:to>
                                    </p:set>
                                    <p:set>
                                      <p:cBhvr>
                                        <p:cTn id="9" dur="100" fill="hold"/>
                                        <p:tgtEl>
                                          <p:spTgt spid="5">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100" fill="hold"/>
                                        <p:tgtEl>
                                          <p:spTgt spid="6">
                                            <p:txEl>
                                              <p:pRg st="0" end="0"/>
                                            </p:txEl>
                                          </p:spTgt>
                                        </p:tgtEl>
                                        <p:attrNameLst>
                                          <p:attrName>style.color</p:attrName>
                                        </p:attrNameLst>
                                      </p:cBhvr>
                                      <p:to>
                                        <a:srgbClr val="000000"/>
                                      </p:to>
                                    </p:animClr>
                                    <p:animClr clrSpc="rgb" dir="cw">
                                      <p:cBhvr>
                                        <p:cTn id="12" dur="100" fill="hold"/>
                                        <p:tgtEl>
                                          <p:spTgt spid="6">
                                            <p:txEl>
                                              <p:pRg st="0" end="0"/>
                                            </p:txEl>
                                          </p:spTgt>
                                        </p:tgtEl>
                                        <p:attrNameLst>
                                          <p:attrName>fillcolor</p:attrName>
                                        </p:attrNameLst>
                                      </p:cBhvr>
                                      <p:to>
                                        <a:srgbClr val="000000"/>
                                      </p:to>
                                    </p:animClr>
                                    <p:set>
                                      <p:cBhvr>
                                        <p:cTn id="13" dur="100" fill="hold"/>
                                        <p:tgtEl>
                                          <p:spTgt spid="6">
                                            <p:txEl>
                                              <p:pRg st="0" end="0"/>
                                            </p:txEl>
                                          </p:spTgt>
                                        </p:tgtEl>
                                        <p:attrNameLst>
                                          <p:attrName>fill.type</p:attrName>
                                        </p:attrNameLst>
                                      </p:cBhvr>
                                      <p:to>
                                        <p:strVal val="solid"/>
                                      </p:to>
                                    </p:set>
                                    <p:set>
                                      <p:cBhvr>
                                        <p:cTn id="14" dur="100" fill="hold"/>
                                        <p:tgtEl>
                                          <p:spTgt spid="6">
                                            <p:txEl>
                                              <p:pRg st="0" end="0"/>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100" fill="hold"/>
                                        <p:tgtEl>
                                          <p:spTgt spid="7">
                                            <p:txEl>
                                              <p:pRg st="0" end="0"/>
                                            </p:txEl>
                                          </p:spTgt>
                                        </p:tgtEl>
                                        <p:attrNameLst>
                                          <p:attrName>style.color</p:attrName>
                                        </p:attrNameLst>
                                      </p:cBhvr>
                                      <p:to>
                                        <a:srgbClr val="000000"/>
                                      </p:to>
                                    </p:animClr>
                                    <p:animClr clrSpc="rgb" dir="cw">
                                      <p:cBhvr>
                                        <p:cTn id="17" dur="100" fill="hold"/>
                                        <p:tgtEl>
                                          <p:spTgt spid="7">
                                            <p:txEl>
                                              <p:pRg st="0" end="0"/>
                                            </p:txEl>
                                          </p:spTgt>
                                        </p:tgtEl>
                                        <p:attrNameLst>
                                          <p:attrName>fillcolor</p:attrName>
                                        </p:attrNameLst>
                                      </p:cBhvr>
                                      <p:to>
                                        <a:srgbClr val="000000"/>
                                      </p:to>
                                    </p:animClr>
                                    <p:set>
                                      <p:cBhvr>
                                        <p:cTn id="18" dur="100" fill="hold"/>
                                        <p:tgtEl>
                                          <p:spTgt spid="7">
                                            <p:txEl>
                                              <p:pRg st="0" end="0"/>
                                            </p:txEl>
                                          </p:spTgt>
                                        </p:tgtEl>
                                        <p:attrNameLst>
                                          <p:attrName>fill.type</p:attrName>
                                        </p:attrNameLst>
                                      </p:cBhvr>
                                      <p:to>
                                        <p:strVal val="solid"/>
                                      </p:to>
                                    </p:set>
                                    <p:set>
                                      <p:cBhvr>
                                        <p:cTn id="19" dur="100" fill="hold"/>
                                        <p:tgtEl>
                                          <p:spTgt spid="7">
                                            <p:txEl>
                                              <p:pRg st="0" end="0"/>
                                            </p:txEl>
                                          </p:spTgt>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100" fill="hold"/>
                                        <p:tgtEl>
                                          <p:spTgt spid="8">
                                            <p:txEl>
                                              <p:pRg st="0" end="0"/>
                                            </p:txEl>
                                          </p:spTgt>
                                        </p:tgtEl>
                                        <p:attrNameLst>
                                          <p:attrName>style.color</p:attrName>
                                        </p:attrNameLst>
                                      </p:cBhvr>
                                      <p:to>
                                        <a:srgbClr val="000000"/>
                                      </p:to>
                                    </p:animClr>
                                    <p:animClr clrSpc="rgb" dir="cw">
                                      <p:cBhvr>
                                        <p:cTn id="24" dur="100" fill="hold"/>
                                        <p:tgtEl>
                                          <p:spTgt spid="8">
                                            <p:txEl>
                                              <p:pRg st="0" end="0"/>
                                            </p:txEl>
                                          </p:spTgt>
                                        </p:tgtEl>
                                        <p:attrNameLst>
                                          <p:attrName>fillcolor</p:attrName>
                                        </p:attrNameLst>
                                      </p:cBhvr>
                                      <p:to>
                                        <a:srgbClr val="000000"/>
                                      </p:to>
                                    </p:animClr>
                                    <p:set>
                                      <p:cBhvr>
                                        <p:cTn id="25" dur="100" fill="hold"/>
                                        <p:tgtEl>
                                          <p:spTgt spid="8">
                                            <p:txEl>
                                              <p:pRg st="0" end="0"/>
                                            </p:txEl>
                                          </p:spTgt>
                                        </p:tgtEl>
                                        <p:attrNameLst>
                                          <p:attrName>fill.type</p:attrName>
                                        </p:attrNameLst>
                                      </p:cBhvr>
                                      <p:to>
                                        <p:strVal val="solid"/>
                                      </p:to>
                                    </p:set>
                                    <p:set>
                                      <p:cBhvr>
                                        <p:cTn id="26" dur="100" fill="hold"/>
                                        <p:tgtEl>
                                          <p:spTgt spid="8">
                                            <p:txEl>
                                              <p:pRg st="0" end="0"/>
                                            </p:txEl>
                                          </p:spTgt>
                                        </p:tgtEl>
                                        <p:attrNameLst>
                                          <p:attrName>fill.on</p:attrName>
                                        </p:attrNameLst>
                                      </p:cBhvr>
                                      <p:to>
                                        <p:strVal val="true"/>
                                      </p:to>
                                    </p:set>
                                  </p:childTnLst>
                                </p:cTn>
                              </p:par>
                              <p:par>
                                <p:cTn id="27" presetID="19" presetClass="emph" presetSubtype="0" fill="hold" nodeType="withEffect">
                                  <p:stCondLst>
                                    <p:cond delay="0"/>
                                  </p:stCondLst>
                                  <p:childTnLst>
                                    <p:animClr clrSpc="rgb" dir="cw">
                                      <p:cBhvr override="childStyle">
                                        <p:cTn id="28" dur="100" fill="hold"/>
                                        <p:tgtEl>
                                          <p:spTgt spid="9">
                                            <p:txEl>
                                              <p:pRg st="0" end="0"/>
                                            </p:txEl>
                                          </p:spTgt>
                                        </p:tgtEl>
                                        <p:attrNameLst>
                                          <p:attrName>style.color</p:attrName>
                                        </p:attrNameLst>
                                      </p:cBhvr>
                                      <p:to>
                                        <a:srgbClr val="000000"/>
                                      </p:to>
                                    </p:animClr>
                                    <p:animClr clrSpc="rgb" dir="cw">
                                      <p:cBhvr>
                                        <p:cTn id="29" dur="100" fill="hold"/>
                                        <p:tgtEl>
                                          <p:spTgt spid="9">
                                            <p:txEl>
                                              <p:pRg st="0" end="0"/>
                                            </p:txEl>
                                          </p:spTgt>
                                        </p:tgtEl>
                                        <p:attrNameLst>
                                          <p:attrName>fillcolor</p:attrName>
                                        </p:attrNameLst>
                                      </p:cBhvr>
                                      <p:to>
                                        <a:srgbClr val="000000"/>
                                      </p:to>
                                    </p:animClr>
                                    <p:set>
                                      <p:cBhvr>
                                        <p:cTn id="30" dur="100" fill="hold"/>
                                        <p:tgtEl>
                                          <p:spTgt spid="9">
                                            <p:txEl>
                                              <p:pRg st="0" end="0"/>
                                            </p:txEl>
                                          </p:spTgt>
                                        </p:tgtEl>
                                        <p:attrNameLst>
                                          <p:attrName>fill.type</p:attrName>
                                        </p:attrNameLst>
                                      </p:cBhvr>
                                      <p:to>
                                        <p:strVal val="solid"/>
                                      </p:to>
                                    </p:set>
                                    <p:set>
                                      <p:cBhvr>
                                        <p:cTn id="31" dur="100" fill="hold"/>
                                        <p:tgtEl>
                                          <p:spTgt spid="9">
                                            <p:txEl>
                                              <p:pRg st="0" end="0"/>
                                            </p:txEl>
                                          </p:spTgt>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100" fill="hold"/>
                                        <p:tgtEl>
                                          <p:spTgt spid="2">
                                            <p:txEl>
                                              <p:pRg st="0" end="0"/>
                                            </p:txEl>
                                          </p:spTgt>
                                        </p:tgtEl>
                                        <p:attrNameLst>
                                          <p:attrName>style.color</p:attrName>
                                        </p:attrNameLst>
                                      </p:cBhvr>
                                      <p:to>
                                        <a:srgbClr val="000000"/>
                                      </p:to>
                                    </p:animClr>
                                    <p:animClr clrSpc="rgb" dir="cw">
                                      <p:cBhvr>
                                        <p:cTn id="36" dur="100" fill="hold"/>
                                        <p:tgtEl>
                                          <p:spTgt spid="2">
                                            <p:txEl>
                                              <p:pRg st="0" end="0"/>
                                            </p:txEl>
                                          </p:spTgt>
                                        </p:tgtEl>
                                        <p:attrNameLst>
                                          <p:attrName>fillcolor</p:attrName>
                                        </p:attrNameLst>
                                      </p:cBhvr>
                                      <p:to>
                                        <a:srgbClr val="000000"/>
                                      </p:to>
                                    </p:animClr>
                                    <p:set>
                                      <p:cBhvr>
                                        <p:cTn id="37" dur="100" fill="hold"/>
                                        <p:tgtEl>
                                          <p:spTgt spid="2">
                                            <p:txEl>
                                              <p:pRg st="0" end="0"/>
                                            </p:txEl>
                                          </p:spTgt>
                                        </p:tgtEl>
                                        <p:attrNameLst>
                                          <p:attrName>fill.type</p:attrName>
                                        </p:attrNameLst>
                                      </p:cBhvr>
                                      <p:to>
                                        <p:strVal val="solid"/>
                                      </p:to>
                                    </p:set>
                                    <p:set>
                                      <p:cBhvr>
                                        <p:cTn id="38" dur="1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70</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sp>
        <p:nvSpPr>
          <p:cNvPr id="36" name="Text Box 6"/>
          <p:cNvSpPr txBox="1">
            <a:spLocks noChangeArrowheads="1"/>
          </p:cNvSpPr>
          <p:nvPr/>
        </p:nvSpPr>
        <p:spPr bwMode="auto">
          <a:xfrm>
            <a:off x="467544" y="1844824"/>
            <a:ext cx="118019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err="1" smtClean="0"/>
              <a:t>sunburst</a:t>
            </a:r>
            <a:endParaRPr lang="sl-SI" sz="2200"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9792" y="2258064"/>
            <a:ext cx="3980646"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8091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71</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sp>
        <p:nvSpPr>
          <p:cNvPr id="36" name="Text Box 6"/>
          <p:cNvSpPr txBox="1">
            <a:spLocks noChangeArrowheads="1"/>
          </p:cNvSpPr>
          <p:nvPr/>
        </p:nvSpPr>
        <p:spPr bwMode="auto">
          <a:xfrm>
            <a:off x="467544" y="2275711"/>
            <a:ext cx="367240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sl-SI" sz="2200" dirty="0" err="1" smtClean="0"/>
              <a:t>circlepack</a:t>
            </a:r>
            <a:r>
              <a:rPr lang="sl-SI" sz="2200" dirty="0" smtClean="0"/>
              <a:t> or </a:t>
            </a:r>
            <a:r>
              <a:rPr lang="sl-SI" sz="2200" dirty="0" err="1" smtClean="0"/>
              <a:t>circular</a:t>
            </a:r>
            <a:r>
              <a:rPr lang="sl-SI" sz="2200" dirty="0" smtClean="0"/>
              <a:t> treemap</a:t>
            </a:r>
            <a:endParaRPr lang="sl-SI" sz="2200" dirty="0"/>
          </a:p>
        </p:txBody>
      </p:sp>
      <p:pic>
        <p:nvPicPr>
          <p:cNvPr id="10" name="Picture 4" descr="3d_exampl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472887" y="3562879"/>
            <a:ext cx="5087961" cy="23766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lip.sourceforge.net/images/ctreemap5s.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0559" y="3346855"/>
            <a:ext cx="2952328" cy="2952328"/>
          </a:xfrm>
          <a:prstGeom prst="rect">
            <a:avLst/>
          </a:prstGeom>
          <a:noFill/>
        </p:spPr>
      </p:pic>
      <p:sp>
        <p:nvSpPr>
          <p:cNvPr id="12" name="Text Box 6"/>
          <p:cNvSpPr txBox="1">
            <a:spLocks noChangeArrowheads="1"/>
          </p:cNvSpPr>
          <p:nvPr/>
        </p:nvSpPr>
        <p:spPr bwMode="auto">
          <a:xfrm>
            <a:off x="623289" y="2915968"/>
            <a:ext cx="5453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smtClean="0"/>
              <a:t>2D</a:t>
            </a:r>
            <a:endParaRPr lang="sl-SI" sz="2200" dirty="0"/>
          </a:p>
        </p:txBody>
      </p:sp>
      <p:sp>
        <p:nvSpPr>
          <p:cNvPr id="13" name="Text Box 6"/>
          <p:cNvSpPr txBox="1">
            <a:spLocks noChangeArrowheads="1"/>
          </p:cNvSpPr>
          <p:nvPr/>
        </p:nvSpPr>
        <p:spPr bwMode="auto">
          <a:xfrm>
            <a:off x="4367705" y="2987976"/>
            <a:ext cx="5453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sl-SI" sz="2200" dirty="0" smtClean="0"/>
              <a:t>3D</a:t>
            </a:r>
            <a:endParaRPr lang="sl-SI" sz="2200" dirty="0"/>
          </a:p>
        </p:txBody>
      </p:sp>
    </p:spTree>
    <p:extLst>
      <p:ext uri="{BB962C8B-B14F-4D97-AF65-F5344CB8AC3E}">
        <p14:creationId xmlns:p14="http://schemas.microsoft.com/office/powerpoint/2010/main" val="27423660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72</a:t>
            </a:fld>
            <a:endParaRPr lang="sl-SI"/>
          </a:p>
        </p:txBody>
      </p:sp>
      <p:sp>
        <p:nvSpPr>
          <p:cNvPr id="4" name="Naslov 3"/>
          <p:cNvSpPr>
            <a:spLocks noGrp="1"/>
          </p:cNvSpPr>
          <p:nvPr>
            <p:ph type="title"/>
          </p:nvPr>
        </p:nvSpPr>
        <p:spPr/>
        <p:txBody>
          <a:bodyPr>
            <a:normAutofit/>
          </a:bodyPr>
          <a:lstStyle/>
          <a:p>
            <a:r>
              <a:rPr lang="en-GB" sz="2600" noProof="0" dirty="0" smtClean="0"/>
              <a:t>Tree or hierarchical graphs</a:t>
            </a:r>
            <a:endParaRPr lang="en-GB" sz="2600" noProof="0" dirty="0"/>
          </a:p>
        </p:txBody>
      </p:sp>
      <p:sp>
        <p:nvSpPr>
          <p:cNvPr id="36" name="Text Box 6"/>
          <p:cNvSpPr txBox="1">
            <a:spLocks noChangeArrowheads="1"/>
          </p:cNvSpPr>
          <p:nvPr/>
        </p:nvSpPr>
        <p:spPr bwMode="auto">
          <a:xfrm>
            <a:off x="467544" y="2275711"/>
            <a:ext cx="367240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sl-SI" sz="2200" dirty="0" smtClean="0">
                <a:hlinkClick r:id="rId2"/>
              </a:rPr>
              <a:t>treemap</a:t>
            </a:r>
            <a:endParaRPr lang="sl-SI" sz="2200" dirty="0"/>
          </a:p>
        </p:txBody>
      </p:sp>
      <p:pic>
        <p:nvPicPr>
          <p:cNvPr id="14" name="Picture 6" descr="news_Tr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9613" y="2565400"/>
            <a:ext cx="4681537"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07179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229600" cy="4709120"/>
          </a:xfrm>
        </p:spPr>
        <p:txBody>
          <a:bodyPr>
            <a:normAutofit fontScale="92500" lnSpcReduction="10000"/>
          </a:bodyPr>
          <a:lstStyle/>
          <a:p>
            <a:endParaRPr lang="en-GB" noProof="0" dirty="0" smtClean="0"/>
          </a:p>
          <a:p>
            <a:endParaRPr lang="en-GB" noProof="0" dirty="0" smtClean="0"/>
          </a:p>
          <a:p>
            <a:endParaRPr lang="en-GB" noProof="0" dirty="0" smtClean="0"/>
          </a:p>
          <a:p>
            <a:endParaRPr lang="en-GB" noProof="0" dirty="0" smtClean="0"/>
          </a:p>
          <a:p>
            <a:endParaRPr lang="en-GB" noProof="0" dirty="0" smtClean="0"/>
          </a:p>
          <a:p>
            <a:endParaRPr lang="en-GB" noProof="0" dirty="0" smtClean="0"/>
          </a:p>
          <a:p>
            <a:endParaRPr lang="en-GB" noProof="0" dirty="0" smtClean="0"/>
          </a:p>
          <a:p>
            <a:r>
              <a:rPr lang="en-GB" sz="2400" noProof="0" dirty="0" smtClean="0"/>
              <a:t>conveys relationships among variables</a:t>
            </a:r>
          </a:p>
          <a:p>
            <a:r>
              <a:rPr lang="en-GB" sz="2400" noProof="0" dirty="0" smtClean="0"/>
              <a:t>node position might depend on node attributes or node similarity </a:t>
            </a:r>
          </a:p>
          <a:p>
            <a:r>
              <a:rPr lang="en-GB" sz="2400" noProof="0" dirty="0" smtClean="0"/>
              <a:t>no implied ordering</a:t>
            </a:r>
          </a:p>
          <a:p>
            <a:r>
              <a:rPr lang="en-GB" sz="2400" noProof="0" dirty="0" smtClean="0"/>
              <a:t>do not scale well to large sizes -- the nodes become unreadable and the links cross into a jumbled mess</a:t>
            </a:r>
          </a:p>
        </p:txBody>
      </p:sp>
      <p:sp>
        <p:nvSpPr>
          <p:cNvPr id="3" name="Ograda številke diapozitiva 2"/>
          <p:cNvSpPr>
            <a:spLocks noGrp="1"/>
          </p:cNvSpPr>
          <p:nvPr>
            <p:ph type="sldNum" sz="quarter" idx="12"/>
          </p:nvPr>
        </p:nvSpPr>
        <p:spPr/>
        <p:txBody>
          <a:bodyPr/>
          <a:lstStyle/>
          <a:p>
            <a:fld id="{61DD6A08-FE20-4C90-8FFF-F9319FCE79F2}" type="slidenum">
              <a:rPr lang="sl-SI" smtClean="0"/>
              <a:t>73</a:t>
            </a:fld>
            <a:endParaRPr lang="sl-SI"/>
          </a:p>
        </p:txBody>
      </p:sp>
      <p:sp>
        <p:nvSpPr>
          <p:cNvPr id="4" name="Naslov 3"/>
          <p:cNvSpPr>
            <a:spLocks noGrp="1"/>
          </p:cNvSpPr>
          <p:nvPr>
            <p:ph type="title"/>
          </p:nvPr>
        </p:nvSpPr>
        <p:spPr/>
        <p:txBody>
          <a:bodyPr>
            <a:normAutofit/>
          </a:bodyPr>
          <a:lstStyle/>
          <a:p>
            <a:r>
              <a:rPr lang="en-GB" sz="2600" noProof="0" dirty="0" smtClean="0"/>
              <a:t>Network graphs</a:t>
            </a:r>
            <a:endParaRPr lang="en-GB" sz="2600" noProof="0" dirty="0"/>
          </a:p>
        </p:txBody>
      </p:sp>
      <p:sp>
        <p:nvSpPr>
          <p:cNvPr id="5" name="Elipsa 4"/>
          <p:cNvSpPr/>
          <p:nvPr/>
        </p:nvSpPr>
        <p:spPr>
          <a:xfrm>
            <a:off x="3930041" y="2132856"/>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ipsa 5"/>
          <p:cNvSpPr/>
          <p:nvPr/>
        </p:nvSpPr>
        <p:spPr>
          <a:xfrm>
            <a:off x="3173957" y="278092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ipsa 6"/>
          <p:cNvSpPr/>
          <p:nvPr/>
        </p:nvSpPr>
        <p:spPr>
          <a:xfrm>
            <a:off x="4686125" y="278092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ipsa 7"/>
          <p:cNvSpPr/>
          <p:nvPr/>
        </p:nvSpPr>
        <p:spPr>
          <a:xfrm>
            <a:off x="3930929" y="2777203"/>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ipsa 8"/>
          <p:cNvSpPr/>
          <p:nvPr/>
        </p:nvSpPr>
        <p:spPr>
          <a:xfrm>
            <a:off x="4470101" y="3717032"/>
            <a:ext cx="216024" cy="2160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lipsa 9"/>
          <p:cNvSpPr/>
          <p:nvPr/>
        </p:nvSpPr>
        <p:spPr>
          <a:xfrm>
            <a:off x="6349406" y="278092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ipsa 10"/>
          <p:cNvSpPr/>
          <p:nvPr/>
        </p:nvSpPr>
        <p:spPr>
          <a:xfrm>
            <a:off x="5694237" y="371703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ipsa 11"/>
          <p:cNvSpPr/>
          <p:nvPr/>
        </p:nvSpPr>
        <p:spPr>
          <a:xfrm>
            <a:off x="3409709" y="3671057"/>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ipsa 12"/>
          <p:cNvSpPr/>
          <p:nvPr/>
        </p:nvSpPr>
        <p:spPr>
          <a:xfrm>
            <a:off x="5917358" y="2765960"/>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Raven povezovalnik 13"/>
          <p:cNvCxnSpPr>
            <a:stCxn id="5" idx="4"/>
            <a:endCxn id="6" idx="7"/>
          </p:cNvCxnSpPr>
          <p:nvPr/>
        </p:nvCxnSpPr>
        <p:spPr>
          <a:xfrm flipH="1">
            <a:off x="3358345" y="2348880"/>
            <a:ext cx="679708" cy="463684"/>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Raven povezovalnik 14"/>
          <p:cNvCxnSpPr>
            <a:stCxn id="5" idx="4"/>
            <a:endCxn id="8" idx="0"/>
          </p:cNvCxnSpPr>
          <p:nvPr/>
        </p:nvCxnSpPr>
        <p:spPr>
          <a:xfrm>
            <a:off x="4038053" y="2348880"/>
            <a:ext cx="888" cy="42832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Raven povezovalnik 15"/>
          <p:cNvCxnSpPr>
            <a:stCxn id="5" idx="4"/>
            <a:endCxn id="7" idx="0"/>
          </p:cNvCxnSpPr>
          <p:nvPr/>
        </p:nvCxnSpPr>
        <p:spPr>
          <a:xfrm>
            <a:off x="4038053" y="2348880"/>
            <a:ext cx="756084" cy="43204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Raven povezovalnik 16"/>
          <p:cNvCxnSpPr>
            <a:stCxn id="7" idx="4"/>
            <a:endCxn id="9" idx="0"/>
          </p:cNvCxnSpPr>
          <p:nvPr/>
        </p:nvCxnSpPr>
        <p:spPr>
          <a:xfrm flipH="1">
            <a:off x="4578113" y="2996952"/>
            <a:ext cx="216024" cy="7200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Raven povezovalnik 18"/>
          <p:cNvCxnSpPr>
            <a:stCxn id="7" idx="4"/>
            <a:endCxn id="11" idx="0"/>
          </p:cNvCxnSpPr>
          <p:nvPr/>
        </p:nvCxnSpPr>
        <p:spPr>
          <a:xfrm>
            <a:off x="4794137" y="2996952"/>
            <a:ext cx="1008112" cy="7200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Raven povezovalnik 19"/>
          <p:cNvCxnSpPr>
            <a:stCxn id="8" idx="4"/>
            <a:endCxn id="12" idx="0"/>
          </p:cNvCxnSpPr>
          <p:nvPr/>
        </p:nvCxnSpPr>
        <p:spPr>
          <a:xfrm flipH="1">
            <a:off x="3517721" y="2993227"/>
            <a:ext cx="521220" cy="67783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flipH="1" flipV="1">
            <a:off x="6091595" y="2845241"/>
            <a:ext cx="432048" cy="1496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PoljeZBesedilom 21"/>
          <p:cNvSpPr txBox="1"/>
          <p:nvPr/>
        </p:nvSpPr>
        <p:spPr>
          <a:xfrm>
            <a:off x="6637438" y="2154667"/>
            <a:ext cx="864096" cy="400110"/>
          </a:xfrm>
          <a:prstGeom prst="rect">
            <a:avLst/>
          </a:prstGeom>
          <a:noFill/>
        </p:spPr>
        <p:txBody>
          <a:bodyPr wrap="square" rtlCol="0">
            <a:spAutoFit/>
          </a:bodyPr>
          <a:lstStyle/>
          <a:p>
            <a:r>
              <a:rPr lang="sl-SI" sz="2000" dirty="0" err="1" smtClean="0">
                <a:solidFill>
                  <a:schemeClr val="bg1">
                    <a:lumMod val="65000"/>
                  </a:schemeClr>
                </a:solidFill>
              </a:rPr>
              <a:t>edge</a:t>
            </a:r>
            <a:endParaRPr lang="en-GB" sz="2000" dirty="0">
              <a:solidFill>
                <a:schemeClr val="bg1">
                  <a:lumMod val="65000"/>
                </a:schemeClr>
              </a:solidFill>
            </a:endParaRPr>
          </a:p>
        </p:txBody>
      </p:sp>
      <p:sp>
        <p:nvSpPr>
          <p:cNvPr id="23" name="PoljeZBesedilom 22"/>
          <p:cNvSpPr txBox="1"/>
          <p:nvPr/>
        </p:nvSpPr>
        <p:spPr>
          <a:xfrm>
            <a:off x="1547664" y="2026473"/>
            <a:ext cx="864096" cy="400110"/>
          </a:xfrm>
          <a:prstGeom prst="rect">
            <a:avLst/>
          </a:prstGeom>
          <a:noFill/>
        </p:spPr>
        <p:txBody>
          <a:bodyPr wrap="square" rtlCol="0">
            <a:spAutoFit/>
          </a:bodyPr>
          <a:lstStyle/>
          <a:p>
            <a:r>
              <a:rPr lang="sl-SI" sz="2000" dirty="0" err="1" smtClean="0">
                <a:solidFill>
                  <a:schemeClr val="bg1">
                    <a:lumMod val="65000"/>
                  </a:schemeClr>
                </a:solidFill>
              </a:rPr>
              <a:t>node</a:t>
            </a:r>
            <a:endParaRPr lang="en-GB" sz="2000" dirty="0">
              <a:solidFill>
                <a:schemeClr val="bg1">
                  <a:lumMod val="65000"/>
                </a:schemeClr>
              </a:solidFill>
            </a:endParaRPr>
          </a:p>
        </p:txBody>
      </p:sp>
      <p:cxnSp>
        <p:nvCxnSpPr>
          <p:cNvPr id="24" name="Raven puščični povezovalnik 23"/>
          <p:cNvCxnSpPr>
            <a:stCxn id="23" idx="3"/>
          </p:cNvCxnSpPr>
          <p:nvPr/>
        </p:nvCxnSpPr>
        <p:spPr>
          <a:xfrm>
            <a:off x="2411760" y="2226528"/>
            <a:ext cx="1360971" cy="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Raven puščični povezovalnik 24"/>
          <p:cNvCxnSpPr/>
          <p:nvPr/>
        </p:nvCxnSpPr>
        <p:spPr>
          <a:xfrm flipH="1">
            <a:off x="4416096" y="2426583"/>
            <a:ext cx="1933310" cy="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Elipsa 42"/>
          <p:cNvSpPr/>
          <p:nvPr/>
        </p:nvSpPr>
        <p:spPr>
          <a:xfrm>
            <a:off x="2555776" y="3310715"/>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Raven povezovalnik 43"/>
          <p:cNvCxnSpPr>
            <a:stCxn id="7" idx="1"/>
            <a:endCxn id="12" idx="0"/>
          </p:cNvCxnSpPr>
          <p:nvPr/>
        </p:nvCxnSpPr>
        <p:spPr>
          <a:xfrm flipH="1">
            <a:off x="3517721" y="2812564"/>
            <a:ext cx="1200040" cy="85849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Raven povezovalnik 46"/>
          <p:cNvCxnSpPr>
            <a:endCxn id="9" idx="0"/>
          </p:cNvCxnSpPr>
          <p:nvPr/>
        </p:nvCxnSpPr>
        <p:spPr>
          <a:xfrm>
            <a:off x="4013832" y="2354722"/>
            <a:ext cx="564281" cy="13623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Raven povezovalnik 27"/>
          <p:cNvCxnSpPr>
            <a:stCxn id="9" idx="2"/>
          </p:cNvCxnSpPr>
          <p:nvPr/>
        </p:nvCxnSpPr>
        <p:spPr>
          <a:xfrm flipH="1">
            <a:off x="3625733" y="3825044"/>
            <a:ext cx="84436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2820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twork_co_autho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a:xfrm>
            <a:off x="896290" y="2132856"/>
            <a:ext cx="7351419" cy="45259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Ograda vsebine 1"/>
          <p:cNvSpPr>
            <a:spLocks noGrp="1"/>
          </p:cNvSpPr>
          <p:nvPr>
            <p:ph idx="1"/>
          </p:nvPr>
        </p:nvSpPr>
        <p:spPr/>
        <p:txBody>
          <a:bodyPr>
            <a:normAutofit/>
          </a:bodyPr>
          <a:lstStyle/>
          <a:p>
            <a:pPr marL="0" indent="0">
              <a:buNone/>
            </a:pPr>
            <a:r>
              <a:rPr lang="en-GB" sz="2400" noProof="0" dirty="0" err="1" smtClean="0"/>
              <a:t>bibliometric</a:t>
            </a:r>
            <a:r>
              <a:rPr lang="en-GB" sz="2400" noProof="0" dirty="0" smtClean="0"/>
              <a:t> analysis</a:t>
            </a:r>
          </a:p>
        </p:txBody>
      </p:sp>
      <p:sp>
        <p:nvSpPr>
          <p:cNvPr id="3" name="Ograda številke diapozitiva 2"/>
          <p:cNvSpPr>
            <a:spLocks noGrp="1"/>
          </p:cNvSpPr>
          <p:nvPr>
            <p:ph type="sldNum" sz="quarter" idx="12"/>
          </p:nvPr>
        </p:nvSpPr>
        <p:spPr/>
        <p:txBody>
          <a:bodyPr/>
          <a:lstStyle/>
          <a:p>
            <a:fld id="{61DD6A08-FE20-4C90-8FFF-F9319FCE79F2}" type="slidenum">
              <a:rPr lang="sl-SI" smtClean="0"/>
              <a:t>74</a:t>
            </a:fld>
            <a:endParaRPr lang="sl-SI"/>
          </a:p>
        </p:txBody>
      </p:sp>
      <p:sp>
        <p:nvSpPr>
          <p:cNvPr id="4" name="Naslov 3"/>
          <p:cNvSpPr>
            <a:spLocks noGrp="1"/>
          </p:cNvSpPr>
          <p:nvPr>
            <p:ph type="title"/>
          </p:nvPr>
        </p:nvSpPr>
        <p:spPr/>
        <p:txBody>
          <a:bodyPr>
            <a:normAutofit/>
          </a:bodyPr>
          <a:lstStyle/>
          <a:p>
            <a:r>
              <a:rPr lang="en-GB" sz="2600" noProof="0" dirty="0" smtClean="0"/>
              <a:t>Network graphs</a:t>
            </a:r>
            <a:endParaRPr lang="en-GB" sz="2600" noProof="0" dirty="0"/>
          </a:p>
        </p:txBody>
      </p:sp>
    </p:spTree>
    <p:extLst>
      <p:ext uri="{BB962C8B-B14F-4D97-AF65-F5344CB8AC3E}">
        <p14:creationId xmlns:p14="http://schemas.microsoft.com/office/powerpoint/2010/main" val="34196582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75</a:t>
            </a:fld>
            <a:endParaRPr lang="sl-SI"/>
          </a:p>
        </p:txBody>
      </p:sp>
      <p:sp>
        <p:nvSpPr>
          <p:cNvPr id="4" name="Naslov 3"/>
          <p:cNvSpPr>
            <a:spLocks noGrp="1"/>
          </p:cNvSpPr>
          <p:nvPr>
            <p:ph type="title"/>
          </p:nvPr>
        </p:nvSpPr>
        <p:spPr/>
        <p:txBody>
          <a:bodyPr>
            <a:normAutofit/>
          </a:bodyPr>
          <a:lstStyle/>
          <a:p>
            <a:r>
              <a:rPr lang="en-GB" sz="2600" noProof="0" dirty="0" smtClean="0"/>
              <a:t>Network graphs</a:t>
            </a:r>
            <a:endParaRPr lang="en-GB" sz="2600" noProof="0" dirty="0"/>
          </a:p>
        </p:txBody>
      </p:sp>
      <p:pic>
        <p:nvPicPr>
          <p:cNvPr id="5122" name="Picture 2">
            <a:hlinkClick r:id="rId2"/>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788673" y="1944050"/>
            <a:ext cx="4812155" cy="39332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Pravokotnik 4"/>
          <p:cNvSpPr/>
          <p:nvPr/>
        </p:nvSpPr>
        <p:spPr>
          <a:xfrm>
            <a:off x="444600" y="2348880"/>
            <a:ext cx="2808312" cy="1354217"/>
          </a:xfrm>
          <a:prstGeom prst="rect">
            <a:avLst/>
          </a:prstGeom>
        </p:spPr>
        <p:txBody>
          <a:bodyPr wrap="square">
            <a:spAutoFit/>
          </a:bodyPr>
          <a:lstStyle/>
          <a:p>
            <a:pPr lvl="0">
              <a:spcBef>
                <a:spcPct val="20000"/>
              </a:spcBef>
            </a:pPr>
            <a:r>
              <a:rPr lang="sl-SI" dirty="0" smtClean="0">
                <a:solidFill>
                  <a:prstClr val="black"/>
                </a:solidFill>
              </a:rPr>
              <a:t>n</a:t>
            </a:r>
            <a:r>
              <a:rPr lang="en-GB" dirty="0" smtClean="0">
                <a:solidFill>
                  <a:prstClr val="black"/>
                </a:solidFill>
              </a:rPr>
              <a:t>odes</a:t>
            </a:r>
            <a:r>
              <a:rPr lang="sl-SI" dirty="0" smtClean="0">
                <a:solidFill>
                  <a:prstClr val="black"/>
                </a:solidFill>
              </a:rPr>
              <a:t> </a:t>
            </a:r>
            <a:r>
              <a:rPr lang="en-GB" dirty="0" smtClean="0">
                <a:solidFill>
                  <a:prstClr val="black"/>
                </a:solidFill>
              </a:rPr>
              <a:t>arrange</a:t>
            </a:r>
            <a:r>
              <a:rPr lang="sl-SI" dirty="0" smtClean="0">
                <a:solidFill>
                  <a:prstClr val="black"/>
                </a:solidFill>
              </a:rPr>
              <a:t>d</a:t>
            </a:r>
            <a:r>
              <a:rPr lang="en-GB" dirty="0" smtClean="0">
                <a:solidFill>
                  <a:prstClr val="black"/>
                </a:solidFill>
              </a:rPr>
              <a:t> into </a:t>
            </a:r>
            <a:r>
              <a:rPr lang="en-GB" dirty="0">
                <a:solidFill>
                  <a:prstClr val="black"/>
                </a:solidFill>
              </a:rPr>
              <a:t>a </a:t>
            </a:r>
            <a:r>
              <a:rPr lang="en-GB" dirty="0" smtClean="0">
                <a:solidFill>
                  <a:prstClr val="black"/>
                </a:solidFill>
              </a:rPr>
              <a:t>circle</a:t>
            </a:r>
            <a:endParaRPr lang="sl-SI" dirty="0">
              <a:solidFill>
                <a:prstClr val="black"/>
              </a:solidFill>
            </a:endParaRPr>
          </a:p>
          <a:p>
            <a:pPr lvl="0">
              <a:spcBef>
                <a:spcPts val="1200"/>
              </a:spcBef>
            </a:pPr>
            <a:r>
              <a:rPr lang="en-GB" dirty="0" smtClean="0">
                <a:solidFill>
                  <a:prstClr val="black"/>
                </a:solidFill>
              </a:rPr>
              <a:t>links cross</a:t>
            </a:r>
            <a:r>
              <a:rPr lang="sl-SI" dirty="0" smtClean="0">
                <a:solidFill>
                  <a:prstClr val="black"/>
                </a:solidFill>
              </a:rPr>
              <a:t> </a:t>
            </a:r>
            <a:r>
              <a:rPr lang="en-GB" dirty="0" smtClean="0">
                <a:solidFill>
                  <a:prstClr val="black"/>
                </a:solidFill>
              </a:rPr>
              <a:t>the cent</a:t>
            </a:r>
            <a:r>
              <a:rPr lang="sl-SI" dirty="0" err="1" smtClean="0">
                <a:solidFill>
                  <a:prstClr val="black"/>
                </a:solidFill>
              </a:rPr>
              <a:t>re</a:t>
            </a:r>
            <a:r>
              <a:rPr lang="en-GB" dirty="0" smtClean="0">
                <a:solidFill>
                  <a:prstClr val="black"/>
                </a:solidFill>
              </a:rPr>
              <a:t> </a:t>
            </a:r>
            <a:r>
              <a:rPr lang="en-GB" dirty="0">
                <a:solidFill>
                  <a:prstClr val="black"/>
                </a:solidFill>
              </a:rPr>
              <a:t>of the </a:t>
            </a:r>
            <a:r>
              <a:rPr lang="en-GB" dirty="0" smtClean="0">
                <a:solidFill>
                  <a:prstClr val="black"/>
                </a:solidFill>
              </a:rPr>
              <a:t>circle</a:t>
            </a:r>
            <a:r>
              <a:rPr lang="sl-SI" dirty="0" smtClean="0">
                <a:solidFill>
                  <a:prstClr val="black"/>
                </a:solidFill>
              </a:rPr>
              <a:t> </a:t>
            </a:r>
            <a:r>
              <a:rPr lang="en-GB" dirty="0" smtClean="0">
                <a:solidFill>
                  <a:prstClr val="black"/>
                </a:solidFill>
              </a:rPr>
              <a:t>or connect </a:t>
            </a:r>
            <a:r>
              <a:rPr lang="en-GB" dirty="0">
                <a:solidFill>
                  <a:prstClr val="black"/>
                </a:solidFill>
              </a:rPr>
              <a:t>to other nodes in the circle's </a:t>
            </a:r>
            <a:r>
              <a:rPr lang="en-GB" dirty="0" err="1">
                <a:solidFill>
                  <a:prstClr val="black"/>
                </a:solidFill>
              </a:rPr>
              <a:t>center</a:t>
            </a:r>
            <a:endParaRPr lang="en-GB" sz="2000" dirty="0">
              <a:solidFill>
                <a:prstClr val="black"/>
              </a:solidFill>
            </a:endParaRPr>
          </a:p>
        </p:txBody>
      </p:sp>
      <p:sp>
        <p:nvSpPr>
          <p:cNvPr id="8" name="Pravokotnik 7"/>
          <p:cNvSpPr/>
          <p:nvPr/>
        </p:nvSpPr>
        <p:spPr>
          <a:xfrm>
            <a:off x="3707904" y="6165304"/>
            <a:ext cx="4572000" cy="307777"/>
          </a:xfrm>
          <a:prstGeom prst="rect">
            <a:avLst/>
          </a:prstGeom>
        </p:spPr>
        <p:txBody>
          <a:bodyPr>
            <a:spAutoFit/>
          </a:bodyPr>
          <a:lstStyle/>
          <a:p>
            <a:r>
              <a:rPr lang="en-GB" sz="1400" dirty="0">
                <a:solidFill>
                  <a:schemeClr val="bg1">
                    <a:lumMod val="50000"/>
                  </a:schemeClr>
                </a:solidFill>
              </a:rPr>
              <a:t>http://well-formed.eigenfactor.org/radial.html#/?id=</a:t>
            </a:r>
          </a:p>
        </p:txBody>
      </p:sp>
    </p:spTree>
    <p:extLst>
      <p:ext uri="{BB962C8B-B14F-4D97-AF65-F5344CB8AC3E}">
        <p14:creationId xmlns:p14="http://schemas.microsoft.com/office/powerpoint/2010/main" val="320821467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pPr marL="0" indent="0">
              <a:buNone/>
            </a:pPr>
            <a:endParaRPr lang="en-GB" noProof="0" dirty="0" smtClean="0"/>
          </a:p>
          <a:p>
            <a:pPr marL="0" indent="0">
              <a:buNone/>
            </a:pPr>
            <a:endParaRPr lang="en-GB" noProof="0" dirty="0" smtClean="0"/>
          </a:p>
          <a:p>
            <a:pPr marL="0" indent="0">
              <a:buNone/>
            </a:pPr>
            <a:r>
              <a:rPr lang="en-GB" noProof="0" dirty="0" smtClean="0"/>
              <a:t>Visually encode attributes to: </a:t>
            </a:r>
          </a:p>
          <a:p>
            <a:pPr marL="0" indent="0">
              <a:buNone/>
            </a:pPr>
            <a:r>
              <a:rPr lang="en-GB" b="1" noProof="0" dirty="0" smtClean="0"/>
              <a:t>nodes</a:t>
            </a:r>
            <a:r>
              <a:rPr lang="en-GB" noProof="0" dirty="0" smtClean="0"/>
              <a:t>, </a:t>
            </a:r>
            <a:r>
              <a:rPr lang="en-GB" b="1" noProof="0" dirty="0" smtClean="0"/>
              <a:t>links</a:t>
            </a:r>
            <a:r>
              <a:rPr lang="en-GB" noProof="0" dirty="0" smtClean="0"/>
              <a:t> &amp; </a:t>
            </a:r>
            <a:r>
              <a:rPr lang="en-GB" b="1" noProof="0" dirty="0" smtClean="0"/>
              <a:t>base map/reference system</a:t>
            </a:r>
          </a:p>
          <a:p>
            <a:pPr lvl="1"/>
            <a:r>
              <a:rPr lang="en-GB" noProof="0" dirty="0" smtClean="0"/>
              <a:t>position </a:t>
            </a:r>
            <a:r>
              <a:rPr lang="en-GB" sz="2200" noProof="0" dirty="0" smtClean="0"/>
              <a:t>(1D, 2D, 3D)</a:t>
            </a:r>
          </a:p>
          <a:p>
            <a:pPr lvl="1"/>
            <a:r>
              <a:rPr lang="en-GB" noProof="0" dirty="0" smtClean="0"/>
              <a:t>s</a:t>
            </a:r>
            <a:r>
              <a:rPr lang="en-GB" sz="2400" noProof="0" dirty="0" smtClean="0"/>
              <a:t>ensory properties </a:t>
            </a:r>
            <a:r>
              <a:rPr lang="en-GB" sz="2200" noProof="0" dirty="0" smtClean="0"/>
              <a:t>(size, lightness, colour, orientation, shape)</a:t>
            </a:r>
          </a:p>
          <a:p>
            <a:pPr lvl="1"/>
            <a:r>
              <a:rPr lang="sl-SI" noProof="0" dirty="0" smtClean="0"/>
              <a:t>a</a:t>
            </a:r>
            <a:r>
              <a:rPr lang="en-GB" noProof="0" dirty="0" err="1" smtClean="0"/>
              <a:t>nimation</a:t>
            </a:r>
            <a:r>
              <a:rPr lang="sl-SI" noProof="0" dirty="0" smtClean="0"/>
              <a:t>/</a:t>
            </a:r>
            <a:r>
              <a:rPr lang="sl-SI" noProof="0" dirty="0" err="1" smtClean="0"/>
              <a:t>interactivity</a:t>
            </a:r>
            <a:endParaRPr lang="en-GB" noProof="0" dirty="0" smtClean="0"/>
          </a:p>
          <a:p>
            <a:endParaRPr lang="en-GB" noProof="0" dirty="0" smtClean="0"/>
          </a:p>
          <a:p>
            <a:endParaRPr lang="en-GB" noProof="0" dirty="0" smtClean="0"/>
          </a:p>
          <a:p>
            <a:endParaRPr lang="en-GB" noProof="0" dirty="0" smtClean="0"/>
          </a:p>
          <a:p>
            <a:endParaRPr lang="en-GB" noProof="0" dirty="0" smtClean="0"/>
          </a:p>
        </p:txBody>
      </p:sp>
      <p:sp>
        <p:nvSpPr>
          <p:cNvPr id="3" name="Ograda številke diapozitiva 2"/>
          <p:cNvSpPr>
            <a:spLocks noGrp="1"/>
          </p:cNvSpPr>
          <p:nvPr>
            <p:ph type="sldNum" sz="quarter" idx="12"/>
          </p:nvPr>
        </p:nvSpPr>
        <p:spPr/>
        <p:txBody>
          <a:bodyPr/>
          <a:lstStyle/>
          <a:p>
            <a:fld id="{61DD6A08-FE20-4C90-8FFF-F9319FCE79F2}" type="slidenum">
              <a:rPr lang="sl-SI" smtClean="0"/>
              <a:t>76</a:t>
            </a:fld>
            <a:endParaRPr lang="sl-SI"/>
          </a:p>
        </p:txBody>
      </p:sp>
      <p:sp>
        <p:nvSpPr>
          <p:cNvPr id="4" name="Naslov 3"/>
          <p:cNvSpPr>
            <a:spLocks noGrp="1"/>
          </p:cNvSpPr>
          <p:nvPr>
            <p:ph type="title"/>
          </p:nvPr>
        </p:nvSpPr>
        <p:spPr/>
        <p:txBody>
          <a:bodyPr/>
          <a:lstStyle/>
          <a:p>
            <a:r>
              <a:rPr lang="en-GB" noProof="0" dirty="0" smtClean="0"/>
              <a:t>Data overlays</a:t>
            </a:r>
            <a:endParaRPr lang="en-GB" noProof="0" dirty="0"/>
          </a:p>
        </p:txBody>
      </p:sp>
    </p:spTree>
    <p:extLst>
      <p:ext uri="{BB962C8B-B14F-4D97-AF65-F5344CB8AC3E}">
        <p14:creationId xmlns:p14="http://schemas.microsoft.com/office/powerpoint/2010/main" val="34909136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grada vsebine 7"/>
          <p:cNvSpPr>
            <a:spLocks noGrp="1"/>
          </p:cNvSpPr>
          <p:nvPr>
            <p:ph idx="1"/>
          </p:nvPr>
        </p:nvSpPr>
        <p:spPr/>
        <p:txBody>
          <a:bodyPr/>
          <a:lstStyle/>
          <a:p>
            <a:endParaRPr lang="en-GB" noProof="0" dirty="0" smtClean="0"/>
          </a:p>
          <a:p>
            <a:endParaRPr lang="en-GB" noProof="0" dirty="0" smtClean="0"/>
          </a:p>
          <a:p>
            <a:pPr>
              <a:lnSpc>
                <a:spcPct val="90000"/>
              </a:lnSpc>
            </a:pPr>
            <a:r>
              <a:rPr lang="en-GB" altLang="en-US" sz="2400" noProof="0" dirty="0" smtClean="0"/>
              <a:t>people are good at scanning, recognizing, remembering images </a:t>
            </a:r>
          </a:p>
          <a:p>
            <a:pPr lvl="1">
              <a:lnSpc>
                <a:spcPct val="90000"/>
              </a:lnSpc>
            </a:pPr>
            <a:r>
              <a:rPr lang="en-GB" altLang="en-US" sz="2000" noProof="0" dirty="0" smtClean="0"/>
              <a:t>graphical elements facilitate comparisons and distinction via           length, shape, orientation, texture, and colour </a:t>
            </a:r>
          </a:p>
          <a:p>
            <a:pPr lvl="1">
              <a:lnSpc>
                <a:spcPct val="90000"/>
              </a:lnSpc>
            </a:pPr>
            <a:r>
              <a:rPr lang="en-GB" altLang="en-US" sz="2000" noProof="0" dirty="0" smtClean="0"/>
              <a:t>animation shows changes across time </a:t>
            </a:r>
          </a:p>
          <a:p>
            <a:pPr marL="457200" lvl="1" indent="0">
              <a:lnSpc>
                <a:spcPct val="90000"/>
              </a:lnSpc>
              <a:buNone/>
            </a:pPr>
            <a:endParaRPr lang="en-GB" altLang="en-US" sz="2000" noProof="0" dirty="0" smtClean="0"/>
          </a:p>
          <a:p>
            <a:pPr>
              <a:lnSpc>
                <a:spcPct val="90000"/>
              </a:lnSpc>
            </a:pPr>
            <a:r>
              <a:rPr lang="en-GB" altLang="en-US" sz="2400" noProof="0" dirty="0" smtClean="0"/>
              <a:t>important to understand the </a:t>
            </a:r>
            <a:r>
              <a:rPr lang="en-GB" sz="2400" noProof="0" dirty="0" smtClean="0"/>
              <a:t>principles of human perception</a:t>
            </a:r>
            <a:r>
              <a:rPr lang="en-GB" altLang="en-US" sz="2400" noProof="0" dirty="0" smtClean="0"/>
              <a:t> and </a:t>
            </a:r>
            <a:r>
              <a:rPr lang="en-GB" sz="2400" noProof="0" dirty="0" smtClean="0"/>
              <a:t>perceptual properties which can affect the design</a:t>
            </a:r>
          </a:p>
          <a:p>
            <a:pPr lvl="1">
              <a:lnSpc>
                <a:spcPct val="90000"/>
              </a:lnSpc>
            </a:pPr>
            <a:r>
              <a:rPr lang="en-GB" sz="2000" noProof="0" dirty="0" smtClean="0"/>
              <a:t>a bad visualization can have the opposite effect and requires even more effort and time for processing information</a:t>
            </a:r>
          </a:p>
          <a:p>
            <a:pPr>
              <a:lnSpc>
                <a:spcPct val="90000"/>
              </a:lnSpc>
            </a:pPr>
            <a:endParaRPr lang="en-GB" altLang="en-US" sz="2400" noProof="0" dirty="0" smtClean="0"/>
          </a:p>
          <a:p>
            <a:pPr>
              <a:lnSpc>
                <a:spcPct val="90000"/>
              </a:lnSpc>
            </a:pPr>
            <a:endParaRPr lang="en-GB" altLang="en-US" sz="2400" noProof="0" dirty="0" smtClean="0"/>
          </a:p>
          <a:p>
            <a:pPr>
              <a:lnSpc>
                <a:spcPct val="90000"/>
              </a:lnSpc>
            </a:pPr>
            <a:endParaRPr lang="en-GB" altLang="en-US" sz="2400"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pPr/>
              <a:t>77</a:t>
            </a:fld>
            <a:endParaRPr lang="sl-SI"/>
          </a:p>
        </p:txBody>
      </p:sp>
      <p:sp>
        <p:nvSpPr>
          <p:cNvPr id="5" name="Naslov 4"/>
          <p:cNvSpPr>
            <a:spLocks noGrp="1"/>
          </p:cNvSpPr>
          <p:nvPr>
            <p:ph type="title"/>
          </p:nvPr>
        </p:nvSpPr>
        <p:spPr/>
        <p:txBody>
          <a:bodyPr/>
          <a:lstStyle/>
          <a:p>
            <a:r>
              <a:rPr lang="en-GB" noProof="0" dirty="0" smtClean="0"/>
              <a:t>Visual encoding</a:t>
            </a:r>
            <a:endParaRPr lang="en-GB" noProof="0" dirty="0"/>
          </a:p>
        </p:txBody>
      </p:sp>
    </p:spTree>
    <p:extLst>
      <p:ext uri="{BB962C8B-B14F-4D97-AF65-F5344CB8AC3E}">
        <p14:creationId xmlns:p14="http://schemas.microsoft.com/office/powerpoint/2010/main" val="30115423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pPr marL="0" indent="0">
              <a:buNone/>
            </a:pPr>
            <a:endParaRPr lang="en-GB" noProof="0" dirty="0" smtClean="0"/>
          </a:p>
          <a:p>
            <a:pPr marL="0" indent="0">
              <a:buNone/>
            </a:pPr>
            <a:endParaRPr lang="en-GB" noProof="0" dirty="0" smtClean="0"/>
          </a:p>
          <a:p>
            <a:pPr marL="0" indent="0">
              <a:buNone/>
            </a:pPr>
            <a:r>
              <a:rPr lang="en-GB" noProof="0" dirty="0" smtClean="0"/>
              <a:t>DATA TYPES</a:t>
            </a:r>
          </a:p>
          <a:p>
            <a:r>
              <a:rPr lang="en-GB" sz="2400" noProof="0" dirty="0" smtClean="0"/>
              <a:t>quantitative, interval, and ordered data are easier to convey visually</a:t>
            </a:r>
          </a:p>
          <a:p>
            <a:r>
              <a:rPr lang="en-GB" sz="2400" noProof="0" dirty="0" smtClean="0"/>
              <a:t>nominal or categorical variables are </a:t>
            </a:r>
            <a:r>
              <a:rPr lang="sl-SI" sz="2400" noProof="0" dirty="0" smtClean="0"/>
              <a:t>more </a:t>
            </a:r>
            <a:r>
              <a:rPr lang="en-GB" sz="2400" noProof="0" dirty="0" smtClean="0"/>
              <a:t>difficult to display graphically because they have no inherent ordering</a:t>
            </a:r>
            <a:endParaRPr lang="en-GB" sz="24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78</a:t>
            </a:fld>
            <a:endParaRPr lang="sl-SI"/>
          </a:p>
        </p:txBody>
      </p:sp>
      <p:sp>
        <p:nvSpPr>
          <p:cNvPr id="4" name="Naslov 3"/>
          <p:cNvSpPr>
            <a:spLocks noGrp="1"/>
          </p:cNvSpPr>
          <p:nvPr>
            <p:ph type="title"/>
          </p:nvPr>
        </p:nvSpPr>
        <p:spPr/>
        <p:txBody>
          <a:bodyPr/>
          <a:lstStyle/>
          <a:p>
            <a:r>
              <a:rPr lang="en-GB" noProof="0" dirty="0" smtClean="0"/>
              <a:t>Visual encoding</a:t>
            </a:r>
            <a:endParaRPr lang="en-GB" noProof="0" dirty="0"/>
          </a:p>
        </p:txBody>
      </p:sp>
    </p:spTree>
    <p:extLst>
      <p:ext uri="{BB962C8B-B14F-4D97-AF65-F5344CB8AC3E}">
        <p14:creationId xmlns:p14="http://schemas.microsoft.com/office/powerpoint/2010/main" val="16584100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79</a:t>
            </a:fld>
            <a:endParaRPr lang="sl-SI"/>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620688"/>
            <a:ext cx="6497654" cy="56486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PoljeZBesedilom 6"/>
          <p:cNvSpPr txBox="1"/>
          <p:nvPr/>
        </p:nvSpPr>
        <p:spPr>
          <a:xfrm>
            <a:off x="1043608" y="6458441"/>
            <a:ext cx="7344816" cy="276999"/>
          </a:xfrm>
          <a:prstGeom prst="rect">
            <a:avLst/>
          </a:prstGeom>
          <a:noFill/>
        </p:spPr>
        <p:txBody>
          <a:bodyPr wrap="square" rtlCol="0">
            <a:spAutoFit/>
          </a:bodyPr>
          <a:lstStyle/>
          <a:p>
            <a:r>
              <a:rPr lang="en-GB" sz="1200" dirty="0" smtClean="0">
                <a:solidFill>
                  <a:schemeClr val="bg1">
                    <a:lumMod val="50000"/>
                  </a:schemeClr>
                </a:solidFill>
              </a:rPr>
              <a:t>http</a:t>
            </a:r>
            <a:r>
              <a:rPr lang="en-GB" sz="1200" dirty="0">
                <a:solidFill>
                  <a:schemeClr val="bg1">
                    <a:lumMod val="50000"/>
                  </a:schemeClr>
                </a:solidFill>
              </a:rPr>
              <a:t>://searchuserinterfaces.com/book/sui_ch10_visualization.html</a:t>
            </a:r>
          </a:p>
        </p:txBody>
      </p:sp>
    </p:spTree>
    <p:extLst>
      <p:ext uri="{BB962C8B-B14F-4D97-AF65-F5344CB8AC3E}">
        <p14:creationId xmlns:p14="http://schemas.microsoft.com/office/powerpoint/2010/main" val="2960389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67544" y="3634961"/>
            <a:ext cx="8208912" cy="504056"/>
          </a:xfrm>
        </p:spPr>
        <p:txBody>
          <a:bodyPr>
            <a:normAutofit/>
          </a:bodyPr>
          <a:lstStyle/>
          <a:p>
            <a:pPr marL="0" indent="0">
              <a:buNone/>
            </a:pPr>
            <a:r>
              <a:rPr lang="en-GB" altLang="en-US" noProof="0" dirty="0" smtClean="0">
                <a:solidFill>
                  <a:schemeClr val="bg1">
                    <a:lumMod val="65000"/>
                  </a:schemeClr>
                </a:solidFill>
              </a:rPr>
              <a:t>about patterns, groups of items, or individual items</a:t>
            </a:r>
            <a:endParaRPr lang="en-GB" altLang="en-US" noProof="0" dirty="0">
              <a:solidFill>
                <a:schemeClr val="bg1">
                  <a:lumMod val="65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t>8</a:t>
            </a:fld>
            <a:endParaRPr lang="sl-SI" dirty="0"/>
          </a:p>
        </p:txBody>
      </p:sp>
      <p:sp>
        <p:nvSpPr>
          <p:cNvPr id="4" name="Naslov 3"/>
          <p:cNvSpPr>
            <a:spLocks noGrp="1"/>
          </p:cNvSpPr>
          <p:nvPr>
            <p:ph type="title"/>
          </p:nvPr>
        </p:nvSpPr>
        <p:spPr/>
        <p:txBody>
          <a:bodyPr/>
          <a:lstStyle/>
          <a:p>
            <a:r>
              <a:rPr lang="en-GB" noProof="0" dirty="0" smtClean="0"/>
              <a:t>Definitions</a:t>
            </a:r>
            <a:endParaRPr lang="en-GB" noProof="0" dirty="0"/>
          </a:p>
        </p:txBody>
      </p:sp>
      <p:sp>
        <p:nvSpPr>
          <p:cNvPr id="5" name="Pravokotnik 4"/>
          <p:cNvSpPr/>
          <p:nvPr/>
        </p:nvSpPr>
        <p:spPr>
          <a:xfrm>
            <a:off x="467544" y="2132856"/>
            <a:ext cx="6048672" cy="492443"/>
          </a:xfrm>
          <a:prstGeom prst="rect">
            <a:avLst/>
          </a:prstGeom>
        </p:spPr>
        <p:txBody>
          <a:bodyPr wrap="square">
            <a:spAutoFit/>
          </a:bodyPr>
          <a:lstStyle/>
          <a:p>
            <a:r>
              <a:rPr lang="en-US" altLang="en-US" sz="2600" dirty="0" smtClean="0">
                <a:solidFill>
                  <a:schemeClr val="bg1">
                    <a:lumMod val="65000"/>
                  </a:schemeClr>
                </a:solidFill>
              </a:rPr>
              <a:t>compact graphical presentation</a:t>
            </a:r>
            <a:endParaRPr lang="en-US" sz="2600" dirty="0">
              <a:solidFill>
                <a:schemeClr val="bg1">
                  <a:lumMod val="65000"/>
                </a:schemeClr>
              </a:solidFill>
            </a:endParaRPr>
          </a:p>
        </p:txBody>
      </p:sp>
      <p:sp>
        <p:nvSpPr>
          <p:cNvPr id="6" name="Pravokotnik 5"/>
          <p:cNvSpPr/>
          <p:nvPr/>
        </p:nvSpPr>
        <p:spPr>
          <a:xfrm>
            <a:off x="4788024" y="2132856"/>
            <a:ext cx="3888432" cy="492443"/>
          </a:xfrm>
          <a:prstGeom prst="rect">
            <a:avLst/>
          </a:prstGeom>
        </p:spPr>
        <p:txBody>
          <a:bodyPr wrap="square">
            <a:spAutoFit/>
          </a:bodyPr>
          <a:lstStyle/>
          <a:p>
            <a:r>
              <a:rPr lang="en-US" sz="2600" dirty="0" smtClean="0">
                <a:solidFill>
                  <a:schemeClr val="bg1">
                    <a:lumMod val="65000"/>
                  </a:schemeClr>
                </a:solidFill>
              </a:rPr>
              <a:t>and user interface</a:t>
            </a:r>
            <a:endParaRPr lang="en-US" sz="2600" dirty="0">
              <a:solidFill>
                <a:schemeClr val="bg1">
                  <a:lumMod val="65000"/>
                </a:schemeClr>
              </a:solidFill>
            </a:endParaRPr>
          </a:p>
        </p:txBody>
      </p:sp>
      <p:sp>
        <p:nvSpPr>
          <p:cNvPr id="7" name="Pravokotnik 6"/>
          <p:cNvSpPr/>
          <p:nvPr/>
        </p:nvSpPr>
        <p:spPr>
          <a:xfrm>
            <a:off x="467544" y="2625299"/>
            <a:ext cx="6048672" cy="492443"/>
          </a:xfrm>
          <a:prstGeom prst="rect">
            <a:avLst/>
          </a:prstGeom>
        </p:spPr>
        <p:txBody>
          <a:bodyPr wrap="square">
            <a:spAutoFit/>
          </a:bodyPr>
          <a:lstStyle/>
          <a:p>
            <a:pPr lvl="0"/>
            <a:r>
              <a:rPr lang="en-US" altLang="en-US" sz="2600" dirty="0" smtClean="0">
                <a:solidFill>
                  <a:schemeClr val="bg1">
                    <a:lumMod val="65000"/>
                  </a:schemeClr>
                </a:solidFill>
              </a:rPr>
              <a:t>for manipulating large numbers of items</a:t>
            </a:r>
            <a:r>
              <a:rPr lang="sl-SI" altLang="en-US" sz="2600" dirty="0" smtClean="0">
                <a:solidFill>
                  <a:schemeClr val="bg1">
                    <a:lumMod val="65000"/>
                  </a:schemeClr>
                </a:solidFill>
              </a:rPr>
              <a:t>…</a:t>
            </a:r>
            <a:endParaRPr lang="en-US" sz="2600" dirty="0">
              <a:solidFill>
                <a:schemeClr val="bg1">
                  <a:lumMod val="65000"/>
                </a:schemeClr>
              </a:solidFill>
            </a:endParaRPr>
          </a:p>
        </p:txBody>
      </p:sp>
      <p:sp>
        <p:nvSpPr>
          <p:cNvPr id="9" name="Pravokotnik 8"/>
          <p:cNvSpPr/>
          <p:nvPr/>
        </p:nvSpPr>
        <p:spPr>
          <a:xfrm>
            <a:off x="467544" y="3124149"/>
            <a:ext cx="8424936" cy="492443"/>
          </a:xfrm>
          <a:prstGeom prst="rect">
            <a:avLst/>
          </a:prstGeom>
        </p:spPr>
        <p:txBody>
          <a:bodyPr wrap="square">
            <a:spAutoFit/>
          </a:bodyPr>
          <a:lstStyle/>
          <a:p>
            <a:pPr lvl="0"/>
            <a:r>
              <a:rPr lang="sl-SI" altLang="en-US" sz="2600" dirty="0" smtClean="0">
                <a:solidFill>
                  <a:schemeClr val="bg1">
                    <a:lumMod val="65000"/>
                  </a:schemeClr>
                </a:solidFill>
              </a:rPr>
              <a:t>e</a:t>
            </a:r>
            <a:r>
              <a:rPr lang="en-US" altLang="en-US" sz="2600" dirty="0" err="1" smtClean="0">
                <a:solidFill>
                  <a:schemeClr val="bg1">
                    <a:lumMod val="65000"/>
                  </a:schemeClr>
                </a:solidFill>
              </a:rPr>
              <a:t>nables</a:t>
            </a:r>
            <a:r>
              <a:rPr lang="en-US" altLang="en-US" sz="2600" dirty="0" smtClean="0">
                <a:solidFill>
                  <a:schemeClr val="bg1">
                    <a:lumMod val="65000"/>
                  </a:schemeClr>
                </a:solidFill>
              </a:rPr>
              <a:t> users to make discoveries, decisions, or explanations</a:t>
            </a:r>
            <a:endParaRPr lang="en-US" sz="2600" dirty="0">
              <a:solidFill>
                <a:schemeClr val="bg1">
                  <a:lumMod val="65000"/>
                </a:schemeClr>
              </a:solidFill>
            </a:endParaRPr>
          </a:p>
        </p:txBody>
      </p:sp>
      <p:sp>
        <p:nvSpPr>
          <p:cNvPr id="10" name="Ograda številke diapozitiva 2"/>
          <p:cNvSpPr txBox="1">
            <a:spLocks/>
          </p:cNvSpPr>
          <p:nvPr/>
        </p:nvSpPr>
        <p:spPr>
          <a:xfrm>
            <a:off x="467544" y="4870742"/>
            <a:ext cx="2133600" cy="365125"/>
          </a:xfrm>
          <a:prstGeom prst="rect">
            <a:avLst/>
          </a:prstGeom>
        </p:spPr>
        <p:txBody>
          <a:bodyPr vert="horz" lIns="91440" tIns="45720" rIns="91440" bIns="45720" rtlCol="0" anchor="ctr"/>
          <a:lstStyle>
            <a:defPPr>
              <a:defRPr lang="sl-S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sl-SI" sz="1600" dirty="0" smtClean="0"/>
              <a:t>(</a:t>
            </a:r>
            <a:r>
              <a:rPr lang="en-GB" sz="1600" dirty="0" err="1"/>
              <a:t>Shneiderman</a:t>
            </a:r>
            <a:r>
              <a:rPr lang="sl-SI" sz="1600" dirty="0" smtClean="0"/>
              <a:t>)</a:t>
            </a:r>
            <a:endParaRPr lang="sl-SI" sz="1600" dirty="0"/>
          </a:p>
        </p:txBody>
      </p:sp>
    </p:spTree>
    <p:extLst>
      <p:ext uri="{BB962C8B-B14F-4D97-AF65-F5344CB8AC3E}">
        <p14:creationId xmlns:p14="http://schemas.microsoft.com/office/powerpoint/2010/main" val="361052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 fill="hold"/>
                                        <p:tgtEl>
                                          <p:spTgt spid="5">
                                            <p:txEl>
                                              <p:pRg st="0" end="0"/>
                                            </p:txEl>
                                          </p:spTgt>
                                        </p:tgtEl>
                                        <p:attrNameLst>
                                          <p:attrName>style.color</p:attrName>
                                        </p:attrNameLst>
                                      </p:cBhvr>
                                      <p:to>
                                        <a:srgbClr val="000000"/>
                                      </p:to>
                                    </p:animClr>
                                    <p:animClr clrSpc="rgb" dir="cw">
                                      <p:cBhvr>
                                        <p:cTn id="7" dur="100" fill="hold"/>
                                        <p:tgtEl>
                                          <p:spTgt spid="5">
                                            <p:txEl>
                                              <p:pRg st="0" end="0"/>
                                            </p:txEl>
                                          </p:spTgt>
                                        </p:tgtEl>
                                        <p:attrNameLst>
                                          <p:attrName>fillcolor</p:attrName>
                                        </p:attrNameLst>
                                      </p:cBhvr>
                                      <p:to>
                                        <a:srgbClr val="000000"/>
                                      </p:to>
                                    </p:animClr>
                                    <p:set>
                                      <p:cBhvr>
                                        <p:cTn id="8" dur="100" fill="hold"/>
                                        <p:tgtEl>
                                          <p:spTgt spid="5">
                                            <p:txEl>
                                              <p:pRg st="0" end="0"/>
                                            </p:txEl>
                                          </p:spTgt>
                                        </p:tgtEl>
                                        <p:attrNameLst>
                                          <p:attrName>fill.type</p:attrName>
                                        </p:attrNameLst>
                                      </p:cBhvr>
                                      <p:to>
                                        <p:strVal val="solid"/>
                                      </p:to>
                                    </p:set>
                                    <p:set>
                                      <p:cBhvr>
                                        <p:cTn id="9" dur="100" fill="hold"/>
                                        <p:tgtEl>
                                          <p:spTgt spid="5">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100" fill="hold"/>
                                        <p:tgtEl>
                                          <p:spTgt spid="6">
                                            <p:txEl>
                                              <p:pRg st="0" end="0"/>
                                            </p:txEl>
                                          </p:spTgt>
                                        </p:tgtEl>
                                        <p:attrNameLst>
                                          <p:attrName>style.color</p:attrName>
                                        </p:attrNameLst>
                                      </p:cBhvr>
                                      <p:to>
                                        <a:srgbClr val="000000"/>
                                      </p:to>
                                    </p:animClr>
                                    <p:animClr clrSpc="rgb" dir="cw">
                                      <p:cBhvr>
                                        <p:cTn id="14" dur="100" fill="hold"/>
                                        <p:tgtEl>
                                          <p:spTgt spid="6">
                                            <p:txEl>
                                              <p:pRg st="0" end="0"/>
                                            </p:txEl>
                                          </p:spTgt>
                                        </p:tgtEl>
                                        <p:attrNameLst>
                                          <p:attrName>fillcolor</p:attrName>
                                        </p:attrNameLst>
                                      </p:cBhvr>
                                      <p:to>
                                        <a:srgbClr val="000000"/>
                                      </p:to>
                                    </p:animClr>
                                    <p:set>
                                      <p:cBhvr>
                                        <p:cTn id="15" dur="100" fill="hold"/>
                                        <p:tgtEl>
                                          <p:spTgt spid="6">
                                            <p:txEl>
                                              <p:pRg st="0" end="0"/>
                                            </p:txEl>
                                          </p:spTgt>
                                        </p:tgtEl>
                                        <p:attrNameLst>
                                          <p:attrName>fill.type</p:attrName>
                                        </p:attrNameLst>
                                      </p:cBhvr>
                                      <p:to>
                                        <p:strVal val="solid"/>
                                      </p:to>
                                    </p:set>
                                    <p:set>
                                      <p:cBhvr>
                                        <p:cTn id="16" dur="100" fill="hold"/>
                                        <p:tgtEl>
                                          <p:spTgt spid="6">
                                            <p:txEl>
                                              <p:pRg st="0" end="0"/>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100" fill="hold"/>
                                        <p:tgtEl>
                                          <p:spTgt spid="7">
                                            <p:txEl>
                                              <p:pRg st="0" end="0"/>
                                            </p:txEl>
                                          </p:spTgt>
                                        </p:tgtEl>
                                        <p:attrNameLst>
                                          <p:attrName>style.color</p:attrName>
                                        </p:attrNameLst>
                                      </p:cBhvr>
                                      <p:to>
                                        <a:srgbClr val="000000"/>
                                      </p:to>
                                    </p:animClr>
                                    <p:animClr clrSpc="rgb" dir="cw">
                                      <p:cBhvr>
                                        <p:cTn id="21" dur="100" fill="hold"/>
                                        <p:tgtEl>
                                          <p:spTgt spid="7">
                                            <p:txEl>
                                              <p:pRg st="0" end="0"/>
                                            </p:txEl>
                                          </p:spTgt>
                                        </p:tgtEl>
                                        <p:attrNameLst>
                                          <p:attrName>fillcolor</p:attrName>
                                        </p:attrNameLst>
                                      </p:cBhvr>
                                      <p:to>
                                        <a:srgbClr val="000000"/>
                                      </p:to>
                                    </p:animClr>
                                    <p:set>
                                      <p:cBhvr>
                                        <p:cTn id="22" dur="100" fill="hold"/>
                                        <p:tgtEl>
                                          <p:spTgt spid="7">
                                            <p:txEl>
                                              <p:pRg st="0" end="0"/>
                                            </p:txEl>
                                          </p:spTgt>
                                        </p:tgtEl>
                                        <p:attrNameLst>
                                          <p:attrName>fill.type</p:attrName>
                                        </p:attrNameLst>
                                      </p:cBhvr>
                                      <p:to>
                                        <p:strVal val="solid"/>
                                      </p:to>
                                    </p:set>
                                    <p:set>
                                      <p:cBhvr>
                                        <p:cTn id="23" dur="100" fill="hold"/>
                                        <p:tgtEl>
                                          <p:spTgt spid="7">
                                            <p:txEl>
                                              <p:pRg st="0" end="0"/>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100" fill="hold"/>
                                        <p:tgtEl>
                                          <p:spTgt spid="9">
                                            <p:txEl>
                                              <p:pRg st="0" end="0"/>
                                            </p:txEl>
                                          </p:spTgt>
                                        </p:tgtEl>
                                        <p:attrNameLst>
                                          <p:attrName>style.color</p:attrName>
                                        </p:attrNameLst>
                                      </p:cBhvr>
                                      <p:to>
                                        <a:srgbClr val="000000"/>
                                      </p:to>
                                    </p:animClr>
                                    <p:animClr clrSpc="rgb" dir="cw">
                                      <p:cBhvr>
                                        <p:cTn id="28" dur="100" fill="hold"/>
                                        <p:tgtEl>
                                          <p:spTgt spid="9">
                                            <p:txEl>
                                              <p:pRg st="0" end="0"/>
                                            </p:txEl>
                                          </p:spTgt>
                                        </p:tgtEl>
                                        <p:attrNameLst>
                                          <p:attrName>fillcolor</p:attrName>
                                        </p:attrNameLst>
                                      </p:cBhvr>
                                      <p:to>
                                        <a:srgbClr val="000000"/>
                                      </p:to>
                                    </p:animClr>
                                    <p:set>
                                      <p:cBhvr>
                                        <p:cTn id="29" dur="100" fill="hold"/>
                                        <p:tgtEl>
                                          <p:spTgt spid="9">
                                            <p:txEl>
                                              <p:pRg st="0" end="0"/>
                                            </p:txEl>
                                          </p:spTgt>
                                        </p:tgtEl>
                                        <p:attrNameLst>
                                          <p:attrName>fill.type</p:attrName>
                                        </p:attrNameLst>
                                      </p:cBhvr>
                                      <p:to>
                                        <p:strVal val="solid"/>
                                      </p:to>
                                    </p:set>
                                    <p:set>
                                      <p:cBhvr>
                                        <p:cTn id="30" dur="100" fill="hold"/>
                                        <p:tgtEl>
                                          <p:spTgt spid="9">
                                            <p:txEl>
                                              <p:pRg st="0" end="0"/>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100" fill="hold"/>
                                        <p:tgtEl>
                                          <p:spTgt spid="2">
                                            <p:txEl>
                                              <p:pRg st="0" end="0"/>
                                            </p:txEl>
                                          </p:spTgt>
                                        </p:tgtEl>
                                        <p:attrNameLst>
                                          <p:attrName>style.color</p:attrName>
                                        </p:attrNameLst>
                                      </p:cBhvr>
                                      <p:to>
                                        <a:srgbClr val="000000"/>
                                      </p:to>
                                    </p:animClr>
                                    <p:animClr clrSpc="rgb" dir="cw">
                                      <p:cBhvr>
                                        <p:cTn id="35" dur="100" fill="hold"/>
                                        <p:tgtEl>
                                          <p:spTgt spid="2">
                                            <p:txEl>
                                              <p:pRg st="0" end="0"/>
                                            </p:txEl>
                                          </p:spTgt>
                                        </p:tgtEl>
                                        <p:attrNameLst>
                                          <p:attrName>fillcolor</p:attrName>
                                        </p:attrNameLst>
                                      </p:cBhvr>
                                      <p:to>
                                        <a:srgbClr val="000000"/>
                                      </p:to>
                                    </p:animClr>
                                    <p:set>
                                      <p:cBhvr>
                                        <p:cTn id="36" dur="100" fill="hold"/>
                                        <p:tgtEl>
                                          <p:spTgt spid="2">
                                            <p:txEl>
                                              <p:pRg st="0" end="0"/>
                                            </p:txEl>
                                          </p:spTgt>
                                        </p:tgtEl>
                                        <p:attrNameLst>
                                          <p:attrName>fill.type</p:attrName>
                                        </p:attrNameLst>
                                      </p:cBhvr>
                                      <p:to>
                                        <p:strVal val="solid"/>
                                      </p:to>
                                    </p:set>
                                    <p:set>
                                      <p:cBhvr>
                                        <p:cTn id="37" dur="1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2071389"/>
            <a:ext cx="8229600" cy="4525963"/>
          </a:xfrm>
        </p:spPr>
        <p:txBody>
          <a:bodyPr>
            <a:normAutofit fontScale="92500" lnSpcReduction="10000"/>
          </a:bodyPr>
          <a:lstStyle/>
          <a:p>
            <a:r>
              <a:rPr lang="en-GB" noProof="0" dirty="0" smtClean="0"/>
              <a:t>position: </a:t>
            </a:r>
            <a:r>
              <a:rPr lang="en-GB" noProof="0" dirty="0" err="1" smtClean="0"/>
              <a:t>x,y</a:t>
            </a:r>
            <a:r>
              <a:rPr lang="en-GB" noProof="0" dirty="0" smtClean="0"/>
              <a:t> (z)</a:t>
            </a:r>
          </a:p>
          <a:p>
            <a:pPr marL="0" indent="0">
              <a:buNone/>
            </a:pPr>
            <a:endParaRPr lang="en-GB" noProof="0" dirty="0" smtClean="0"/>
          </a:p>
          <a:p>
            <a:r>
              <a:rPr lang="en-GB" noProof="0" dirty="0" smtClean="0"/>
              <a:t>form: </a:t>
            </a:r>
          </a:p>
          <a:p>
            <a:pPr lvl="1"/>
            <a:r>
              <a:rPr lang="en-GB" noProof="0" dirty="0" smtClean="0"/>
              <a:t>size </a:t>
            </a:r>
          </a:p>
          <a:p>
            <a:pPr lvl="1"/>
            <a:r>
              <a:rPr lang="en-GB" noProof="0" dirty="0" smtClean="0"/>
              <a:t>shape </a:t>
            </a:r>
          </a:p>
          <a:p>
            <a:pPr lvl="1"/>
            <a:r>
              <a:rPr lang="en-GB" noProof="0" dirty="0" smtClean="0"/>
              <a:t>orientation/rotation</a:t>
            </a:r>
          </a:p>
          <a:p>
            <a:endParaRPr lang="en-GB" noProof="0" dirty="0" smtClean="0"/>
          </a:p>
          <a:p>
            <a:r>
              <a:rPr lang="en-GB" noProof="0" dirty="0" smtClean="0"/>
              <a:t>colour: </a:t>
            </a:r>
          </a:p>
          <a:p>
            <a:pPr lvl="1"/>
            <a:r>
              <a:rPr lang="en-GB" noProof="0" dirty="0" smtClean="0"/>
              <a:t>value (lightness)</a:t>
            </a:r>
          </a:p>
          <a:p>
            <a:pPr lvl="1"/>
            <a:r>
              <a:rPr lang="en-GB" noProof="0" dirty="0" smtClean="0"/>
              <a:t>hue (tint)</a:t>
            </a:r>
          </a:p>
          <a:p>
            <a:pPr lvl="1"/>
            <a:r>
              <a:rPr lang="en-GB" noProof="0" dirty="0" smtClean="0"/>
              <a:t>saturation (intensity) </a:t>
            </a:r>
            <a:endParaRPr lang="en-GB" noProof="0"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54667" y="5116113"/>
            <a:ext cx="1273324" cy="42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9912" y="5525921"/>
            <a:ext cx="1273324" cy="42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grada številke diapozitiva 2"/>
          <p:cNvSpPr>
            <a:spLocks noGrp="1"/>
          </p:cNvSpPr>
          <p:nvPr>
            <p:ph type="sldNum" sz="quarter" idx="12"/>
          </p:nvPr>
        </p:nvSpPr>
        <p:spPr/>
        <p:txBody>
          <a:bodyPr/>
          <a:lstStyle/>
          <a:p>
            <a:fld id="{61DD6A08-FE20-4C90-8FFF-F9319FCE79F2}" type="slidenum">
              <a:rPr lang="sl-SI" smtClean="0"/>
              <a:t>80</a:t>
            </a:fld>
            <a:endParaRPr lang="sl-SI"/>
          </a:p>
        </p:txBody>
      </p:sp>
      <p:sp>
        <p:nvSpPr>
          <p:cNvPr id="4" name="Naslov 3"/>
          <p:cNvSpPr>
            <a:spLocks noGrp="1"/>
          </p:cNvSpPr>
          <p:nvPr>
            <p:ph type="title"/>
          </p:nvPr>
        </p:nvSpPr>
        <p:spPr/>
        <p:txBody>
          <a:bodyPr>
            <a:normAutofit/>
          </a:bodyPr>
          <a:lstStyle/>
          <a:p>
            <a:r>
              <a:rPr lang="en-GB" noProof="0" dirty="0" smtClean="0"/>
              <a:t>Graphic variables</a:t>
            </a:r>
            <a:endParaRPr lang="en-GB" noProof="0" dirty="0"/>
          </a:p>
        </p:txBody>
      </p:sp>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72832" y="5938555"/>
            <a:ext cx="1300422" cy="43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jeZBesedilom 4"/>
          <p:cNvSpPr txBox="1"/>
          <p:nvPr/>
        </p:nvSpPr>
        <p:spPr>
          <a:xfrm>
            <a:off x="6372200" y="2147371"/>
            <a:ext cx="1318310" cy="369332"/>
          </a:xfrm>
          <a:prstGeom prst="rect">
            <a:avLst/>
          </a:prstGeom>
          <a:noFill/>
        </p:spPr>
        <p:txBody>
          <a:bodyPr wrap="none" rtlCol="0">
            <a:spAutoFit/>
          </a:bodyPr>
          <a:lstStyle/>
          <a:p>
            <a:r>
              <a:rPr lang="sl-SI" dirty="0" err="1" smtClean="0"/>
              <a:t>quantitative</a:t>
            </a:r>
            <a:endParaRPr lang="en-GB" dirty="0"/>
          </a:p>
        </p:txBody>
      </p:sp>
      <p:sp>
        <p:nvSpPr>
          <p:cNvPr id="9" name="PoljeZBesedilom 8"/>
          <p:cNvSpPr txBox="1"/>
          <p:nvPr/>
        </p:nvSpPr>
        <p:spPr>
          <a:xfrm>
            <a:off x="6350034" y="3252117"/>
            <a:ext cx="1318310" cy="369332"/>
          </a:xfrm>
          <a:prstGeom prst="rect">
            <a:avLst/>
          </a:prstGeom>
          <a:noFill/>
        </p:spPr>
        <p:txBody>
          <a:bodyPr wrap="none" rtlCol="0">
            <a:spAutoFit/>
          </a:bodyPr>
          <a:lstStyle/>
          <a:p>
            <a:r>
              <a:rPr lang="sl-SI" dirty="0" err="1" smtClean="0"/>
              <a:t>quantitative</a:t>
            </a:r>
            <a:endParaRPr lang="en-GB" dirty="0"/>
          </a:p>
        </p:txBody>
      </p:sp>
      <p:cxnSp>
        <p:nvCxnSpPr>
          <p:cNvPr id="7" name="Raven puščični povezovalnik 6"/>
          <p:cNvCxnSpPr/>
          <p:nvPr/>
        </p:nvCxnSpPr>
        <p:spPr>
          <a:xfrm>
            <a:off x="3275856" y="2332037"/>
            <a:ext cx="2902486" cy="0"/>
          </a:xfrm>
          <a:prstGeom prst="straightConnector1">
            <a:avLst/>
          </a:prstGeom>
          <a:ln>
            <a:solidFill>
              <a:srgbClr val="A6A6A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 name="Raven puščični povezovalnik 11"/>
          <p:cNvCxnSpPr/>
          <p:nvPr/>
        </p:nvCxnSpPr>
        <p:spPr>
          <a:xfrm>
            <a:off x="3275856" y="3436783"/>
            <a:ext cx="2902486" cy="0"/>
          </a:xfrm>
          <a:prstGeom prst="straightConnector1">
            <a:avLst/>
          </a:prstGeom>
          <a:ln>
            <a:solidFill>
              <a:srgbClr val="A6A6A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Raven puščični povezovalnik 13"/>
          <p:cNvCxnSpPr/>
          <p:nvPr/>
        </p:nvCxnSpPr>
        <p:spPr>
          <a:xfrm>
            <a:off x="3275856" y="3828181"/>
            <a:ext cx="2902486" cy="0"/>
          </a:xfrm>
          <a:prstGeom prst="straightConnector1">
            <a:avLst/>
          </a:prstGeom>
          <a:ln>
            <a:solidFill>
              <a:srgbClr val="A6A6A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PoljeZBesedilom 15"/>
          <p:cNvSpPr txBox="1"/>
          <p:nvPr/>
        </p:nvSpPr>
        <p:spPr>
          <a:xfrm>
            <a:off x="6350034" y="3589183"/>
            <a:ext cx="1174552" cy="369332"/>
          </a:xfrm>
          <a:prstGeom prst="rect">
            <a:avLst/>
          </a:prstGeom>
          <a:noFill/>
        </p:spPr>
        <p:txBody>
          <a:bodyPr wrap="none" rtlCol="0">
            <a:spAutoFit/>
          </a:bodyPr>
          <a:lstStyle/>
          <a:p>
            <a:r>
              <a:rPr lang="sl-SI" dirty="0" err="1" smtClean="0"/>
              <a:t>qualitative</a:t>
            </a:r>
            <a:endParaRPr lang="en-GB" dirty="0"/>
          </a:p>
        </p:txBody>
      </p:sp>
      <p:sp>
        <p:nvSpPr>
          <p:cNvPr id="17" name="PoljeZBesedilom 16"/>
          <p:cNvSpPr txBox="1"/>
          <p:nvPr/>
        </p:nvSpPr>
        <p:spPr>
          <a:xfrm>
            <a:off x="6372200" y="3958515"/>
            <a:ext cx="1174552" cy="369332"/>
          </a:xfrm>
          <a:prstGeom prst="rect">
            <a:avLst/>
          </a:prstGeom>
          <a:noFill/>
        </p:spPr>
        <p:txBody>
          <a:bodyPr wrap="none" rtlCol="0">
            <a:spAutoFit/>
          </a:bodyPr>
          <a:lstStyle/>
          <a:p>
            <a:r>
              <a:rPr lang="sl-SI" dirty="0" err="1" smtClean="0"/>
              <a:t>qualitative</a:t>
            </a:r>
            <a:endParaRPr lang="en-GB" dirty="0"/>
          </a:p>
        </p:txBody>
      </p:sp>
      <p:cxnSp>
        <p:nvCxnSpPr>
          <p:cNvPr id="18" name="Raven puščični povezovalnik 17"/>
          <p:cNvCxnSpPr/>
          <p:nvPr/>
        </p:nvCxnSpPr>
        <p:spPr>
          <a:xfrm>
            <a:off x="3720420" y="4188221"/>
            <a:ext cx="2457922" cy="0"/>
          </a:xfrm>
          <a:prstGeom prst="straightConnector1">
            <a:avLst/>
          </a:prstGeom>
          <a:ln>
            <a:solidFill>
              <a:srgbClr val="A6A6A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0" name="Raven puščični povezovalnik 19"/>
          <p:cNvCxnSpPr/>
          <p:nvPr/>
        </p:nvCxnSpPr>
        <p:spPr>
          <a:xfrm>
            <a:off x="5121073" y="5328333"/>
            <a:ext cx="1057269" cy="0"/>
          </a:xfrm>
          <a:prstGeom prst="straightConnector1">
            <a:avLst/>
          </a:prstGeom>
          <a:ln>
            <a:solidFill>
              <a:srgbClr val="A6A6A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2" name="PoljeZBesedilom 21"/>
          <p:cNvSpPr txBox="1"/>
          <p:nvPr/>
        </p:nvSpPr>
        <p:spPr>
          <a:xfrm>
            <a:off x="6372200" y="5116113"/>
            <a:ext cx="1318310" cy="369332"/>
          </a:xfrm>
          <a:prstGeom prst="rect">
            <a:avLst/>
          </a:prstGeom>
          <a:noFill/>
        </p:spPr>
        <p:txBody>
          <a:bodyPr wrap="none" rtlCol="0">
            <a:spAutoFit/>
          </a:bodyPr>
          <a:lstStyle/>
          <a:p>
            <a:r>
              <a:rPr lang="sl-SI" dirty="0" err="1" smtClean="0"/>
              <a:t>quantitative</a:t>
            </a:r>
            <a:endParaRPr lang="en-GB" dirty="0"/>
          </a:p>
        </p:txBody>
      </p:sp>
      <p:cxnSp>
        <p:nvCxnSpPr>
          <p:cNvPr id="23" name="Raven puščični povezovalnik 22"/>
          <p:cNvCxnSpPr/>
          <p:nvPr/>
        </p:nvCxnSpPr>
        <p:spPr>
          <a:xfrm>
            <a:off x="5121073" y="5738141"/>
            <a:ext cx="1057269" cy="0"/>
          </a:xfrm>
          <a:prstGeom prst="straightConnector1">
            <a:avLst/>
          </a:prstGeom>
          <a:ln>
            <a:solidFill>
              <a:srgbClr val="A6A6A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24" name="Raven puščični povezovalnik 23"/>
          <p:cNvCxnSpPr/>
          <p:nvPr/>
        </p:nvCxnSpPr>
        <p:spPr>
          <a:xfrm>
            <a:off x="5121073" y="6155292"/>
            <a:ext cx="1057269" cy="0"/>
          </a:xfrm>
          <a:prstGeom prst="straightConnector1">
            <a:avLst/>
          </a:prstGeom>
          <a:ln>
            <a:solidFill>
              <a:srgbClr val="A6A6A6"/>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5" name="PoljeZBesedilom 24"/>
          <p:cNvSpPr txBox="1"/>
          <p:nvPr/>
        </p:nvSpPr>
        <p:spPr>
          <a:xfrm>
            <a:off x="6372200" y="5484365"/>
            <a:ext cx="1174552" cy="369332"/>
          </a:xfrm>
          <a:prstGeom prst="rect">
            <a:avLst/>
          </a:prstGeom>
          <a:noFill/>
        </p:spPr>
        <p:txBody>
          <a:bodyPr wrap="none" rtlCol="0">
            <a:spAutoFit/>
          </a:bodyPr>
          <a:lstStyle/>
          <a:p>
            <a:r>
              <a:rPr lang="sl-SI" dirty="0" err="1" smtClean="0"/>
              <a:t>qualitative</a:t>
            </a:r>
            <a:endParaRPr lang="en-GB" dirty="0"/>
          </a:p>
        </p:txBody>
      </p:sp>
      <p:sp>
        <p:nvSpPr>
          <p:cNvPr id="26" name="PoljeZBesedilom 25"/>
          <p:cNvSpPr txBox="1"/>
          <p:nvPr/>
        </p:nvSpPr>
        <p:spPr>
          <a:xfrm>
            <a:off x="6350034" y="5916413"/>
            <a:ext cx="1318310" cy="369332"/>
          </a:xfrm>
          <a:prstGeom prst="rect">
            <a:avLst/>
          </a:prstGeom>
          <a:noFill/>
        </p:spPr>
        <p:txBody>
          <a:bodyPr wrap="none" rtlCol="0">
            <a:spAutoFit/>
          </a:bodyPr>
          <a:lstStyle/>
          <a:p>
            <a:r>
              <a:rPr lang="sl-SI" dirty="0" err="1" smtClean="0"/>
              <a:t>quantitative</a:t>
            </a:r>
            <a:endParaRPr lang="en-GB" dirty="0"/>
          </a:p>
        </p:txBody>
      </p:sp>
    </p:spTree>
    <p:extLst>
      <p:ext uri="{BB962C8B-B14F-4D97-AF65-F5344CB8AC3E}">
        <p14:creationId xmlns:p14="http://schemas.microsoft.com/office/powerpoint/2010/main" val="5711481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pPr marL="0" indent="0">
              <a:buNone/>
            </a:pPr>
            <a:endParaRPr lang="en-GB" noProof="0" dirty="0" smtClean="0"/>
          </a:p>
          <a:p>
            <a:r>
              <a:rPr lang="en-GB" noProof="0" dirty="0" smtClean="0"/>
              <a:t>colour </a:t>
            </a:r>
          </a:p>
          <a:p>
            <a:pPr lvl="1"/>
            <a:r>
              <a:rPr lang="en-GB" sz="2000" noProof="0" dirty="0" smtClean="0"/>
              <a:t>convey importance</a:t>
            </a:r>
          </a:p>
          <a:p>
            <a:pPr lvl="1"/>
            <a:r>
              <a:rPr lang="en-GB" sz="2000" noProof="0" dirty="0" smtClean="0"/>
              <a:t>call attention to specific items</a:t>
            </a:r>
          </a:p>
          <a:p>
            <a:pPr lvl="1"/>
            <a:r>
              <a:rPr lang="en-GB" sz="2000" noProof="0" dirty="0" smtClean="0"/>
              <a:t>label, categorize, compare</a:t>
            </a:r>
          </a:p>
          <a:p>
            <a:pPr lvl="1"/>
            <a:r>
              <a:rPr lang="en-GB" sz="2000" noProof="0" dirty="0" smtClean="0"/>
              <a:t>generate emotions, increase the appeal of visualization</a:t>
            </a:r>
          </a:p>
          <a:p>
            <a:pPr lvl="1"/>
            <a:r>
              <a:rPr lang="en-GB" sz="2000" noProof="0" dirty="0" smtClean="0">
                <a:hlinkClick r:id="rId2"/>
              </a:rPr>
              <a:t>colour-blindness simulator</a:t>
            </a:r>
            <a:endParaRPr lang="en-GB" sz="2000" noProof="0" dirty="0" smtClean="0"/>
          </a:p>
          <a:p>
            <a:pPr marL="457200" lvl="1" indent="0">
              <a:buNone/>
            </a:pPr>
            <a:endParaRPr lang="en-GB" sz="20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81</a:t>
            </a:fld>
            <a:endParaRPr lang="sl-SI"/>
          </a:p>
        </p:txBody>
      </p:sp>
      <p:sp>
        <p:nvSpPr>
          <p:cNvPr id="4" name="Naslov 3"/>
          <p:cNvSpPr>
            <a:spLocks noGrp="1"/>
          </p:cNvSpPr>
          <p:nvPr>
            <p:ph type="title"/>
          </p:nvPr>
        </p:nvSpPr>
        <p:spPr/>
        <p:txBody>
          <a:bodyPr/>
          <a:lstStyle/>
          <a:p>
            <a:r>
              <a:rPr lang="en-GB" noProof="0" dirty="0" smtClean="0"/>
              <a:t>Graphic variables</a:t>
            </a:r>
            <a:endParaRPr lang="en-GB" noProof="0" dirty="0"/>
          </a:p>
        </p:txBody>
      </p:sp>
    </p:spTree>
    <p:extLst>
      <p:ext uri="{BB962C8B-B14F-4D97-AF65-F5344CB8AC3E}">
        <p14:creationId xmlns:p14="http://schemas.microsoft.com/office/powerpoint/2010/main" val="38829760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številke diapozitiva 3"/>
          <p:cNvSpPr>
            <a:spLocks noGrp="1"/>
          </p:cNvSpPr>
          <p:nvPr>
            <p:ph type="sldNum" sz="quarter" idx="12"/>
          </p:nvPr>
        </p:nvSpPr>
        <p:spPr/>
        <p:txBody>
          <a:bodyPr/>
          <a:lstStyle/>
          <a:p>
            <a:fld id="{61DD6A08-FE20-4C90-8FFF-F9319FCE79F2}" type="slidenum">
              <a:rPr lang="sl-SI" smtClean="0"/>
              <a:t>82</a:t>
            </a:fld>
            <a:endParaRPr lang="sl-SI"/>
          </a:p>
        </p:txBody>
      </p:sp>
      <p:sp>
        <p:nvSpPr>
          <p:cNvPr id="2" name="Naslov 1"/>
          <p:cNvSpPr>
            <a:spLocks noGrp="1"/>
          </p:cNvSpPr>
          <p:nvPr>
            <p:ph type="title"/>
          </p:nvPr>
        </p:nvSpPr>
        <p:spPr/>
        <p:txBody>
          <a:bodyPr/>
          <a:lstStyle/>
          <a:p>
            <a:r>
              <a:rPr lang="en-GB" noProof="0" dirty="0" smtClean="0"/>
              <a:t>Patterns for design</a:t>
            </a:r>
            <a:endParaRPr lang="en-GB" noProof="0" dirty="0"/>
          </a:p>
        </p:txBody>
      </p:sp>
      <p:sp>
        <p:nvSpPr>
          <p:cNvPr id="7" name="Pravokotnik 6"/>
          <p:cNvSpPr/>
          <p:nvPr/>
        </p:nvSpPr>
        <p:spPr>
          <a:xfrm>
            <a:off x="2750344" y="6432539"/>
            <a:ext cx="5328591" cy="276999"/>
          </a:xfrm>
          <a:prstGeom prst="rect">
            <a:avLst/>
          </a:prstGeom>
        </p:spPr>
        <p:txBody>
          <a:bodyPr wrap="square">
            <a:spAutoFit/>
          </a:bodyPr>
          <a:lstStyle/>
          <a:p>
            <a:r>
              <a:rPr lang="sl-SI" sz="1200" dirty="0" smtClean="0">
                <a:solidFill>
                  <a:schemeClr val="bg1">
                    <a:lumMod val="50000"/>
                  </a:schemeClr>
                </a:solidFill>
              </a:rPr>
              <a:t>Colin </a:t>
            </a:r>
            <a:r>
              <a:rPr lang="sl-SI" sz="1200" dirty="0" err="1" smtClean="0">
                <a:solidFill>
                  <a:schemeClr val="bg1">
                    <a:lumMod val="50000"/>
                  </a:schemeClr>
                </a:solidFill>
              </a:rPr>
              <a:t>Ware</a:t>
            </a:r>
            <a:r>
              <a:rPr lang="en-GB" sz="1200" dirty="0" smtClean="0">
                <a:solidFill>
                  <a:schemeClr val="bg1">
                    <a:lumMod val="50000"/>
                  </a:schemeClr>
                </a:solidFill>
              </a:rPr>
              <a:t>. </a:t>
            </a:r>
            <a:r>
              <a:rPr lang="sl-SI" sz="1200" dirty="0" err="1" smtClean="0">
                <a:solidFill>
                  <a:schemeClr val="bg1">
                    <a:lumMod val="50000"/>
                  </a:schemeClr>
                </a:solidFill>
              </a:rPr>
              <a:t>Visual</a:t>
            </a:r>
            <a:r>
              <a:rPr lang="sl-SI" sz="1200" dirty="0" smtClean="0">
                <a:solidFill>
                  <a:schemeClr val="bg1">
                    <a:lumMod val="50000"/>
                  </a:schemeClr>
                </a:solidFill>
              </a:rPr>
              <a:t> </a:t>
            </a:r>
            <a:r>
              <a:rPr lang="sl-SI" sz="1200" dirty="0" err="1" smtClean="0">
                <a:solidFill>
                  <a:schemeClr val="bg1">
                    <a:lumMod val="50000"/>
                  </a:schemeClr>
                </a:solidFill>
              </a:rPr>
              <a:t>Thinking</a:t>
            </a:r>
            <a:r>
              <a:rPr lang="sl-SI" sz="1200" dirty="0" smtClean="0">
                <a:solidFill>
                  <a:schemeClr val="bg1">
                    <a:lumMod val="50000"/>
                  </a:schemeClr>
                </a:solidFill>
              </a:rPr>
              <a:t> </a:t>
            </a:r>
            <a:r>
              <a:rPr lang="sl-SI" sz="1200" dirty="0" err="1" smtClean="0">
                <a:solidFill>
                  <a:schemeClr val="bg1">
                    <a:lumMod val="50000"/>
                  </a:schemeClr>
                </a:solidFill>
              </a:rPr>
              <a:t>for</a:t>
            </a:r>
            <a:r>
              <a:rPr lang="sl-SI" sz="1200" dirty="0" smtClean="0">
                <a:solidFill>
                  <a:schemeClr val="bg1">
                    <a:lumMod val="50000"/>
                  </a:schemeClr>
                </a:solidFill>
              </a:rPr>
              <a:t> </a:t>
            </a:r>
            <a:r>
              <a:rPr lang="sl-SI" sz="1200" dirty="0" err="1" smtClean="0">
                <a:solidFill>
                  <a:schemeClr val="bg1">
                    <a:lumMod val="50000"/>
                  </a:schemeClr>
                </a:solidFill>
              </a:rPr>
              <a:t>Design</a:t>
            </a:r>
            <a:r>
              <a:rPr lang="sl-SI" sz="1200" dirty="0" smtClean="0">
                <a:solidFill>
                  <a:schemeClr val="bg1">
                    <a:lumMod val="50000"/>
                  </a:schemeClr>
                </a:solidFill>
              </a:rPr>
              <a:t>. 2008</a:t>
            </a:r>
            <a:r>
              <a:rPr lang="en-GB" sz="1200" dirty="0" smtClean="0">
                <a:solidFill>
                  <a:schemeClr val="bg1">
                    <a:lumMod val="50000"/>
                  </a:schemeClr>
                </a:solidFill>
              </a:rPr>
              <a:t>.</a:t>
            </a:r>
            <a:r>
              <a:rPr lang="en-GB" sz="1200" dirty="0">
                <a:solidFill>
                  <a:schemeClr val="bg1">
                    <a:lumMod val="50000"/>
                  </a:schemeClr>
                </a:solidFill>
              </a:rPr>
              <a:t> </a:t>
            </a:r>
          </a:p>
        </p:txBody>
      </p:sp>
      <p:sp>
        <p:nvSpPr>
          <p:cNvPr id="6" name="Pravokotnik 5"/>
          <p:cNvSpPr/>
          <p:nvPr/>
        </p:nvSpPr>
        <p:spPr>
          <a:xfrm>
            <a:off x="478972" y="1700808"/>
            <a:ext cx="2364836" cy="584775"/>
          </a:xfrm>
          <a:prstGeom prst="rect">
            <a:avLst/>
          </a:prstGeom>
        </p:spPr>
        <p:txBody>
          <a:bodyPr wrap="square">
            <a:spAutoFit/>
          </a:bodyPr>
          <a:lstStyle/>
          <a:p>
            <a:r>
              <a:rPr lang="en-GB" sz="1600" b="1" dirty="0"/>
              <a:t>Relationships</a:t>
            </a:r>
            <a:r>
              <a:rPr lang="en-GB" sz="1600" dirty="0"/>
              <a:t> </a:t>
            </a:r>
            <a:r>
              <a:rPr lang="sl-SI" sz="1600" dirty="0" err="1" smtClean="0"/>
              <a:t>between</a:t>
            </a:r>
            <a:r>
              <a:rPr lang="sl-SI" sz="1600" dirty="0" smtClean="0"/>
              <a:t> </a:t>
            </a:r>
            <a:r>
              <a:rPr lang="sl-SI" sz="1600" dirty="0" err="1" smtClean="0"/>
              <a:t>entities</a:t>
            </a:r>
            <a:endParaRPr lang="en-GB" sz="1600" dirty="0"/>
          </a:p>
        </p:txBody>
      </p:sp>
      <p:sp>
        <p:nvSpPr>
          <p:cNvPr id="8" name="Pravokotnik 7"/>
          <p:cNvSpPr/>
          <p:nvPr/>
        </p:nvSpPr>
        <p:spPr>
          <a:xfrm>
            <a:off x="478972" y="4112115"/>
            <a:ext cx="2292828" cy="830997"/>
          </a:xfrm>
          <a:prstGeom prst="rect">
            <a:avLst/>
          </a:prstGeom>
        </p:spPr>
        <p:txBody>
          <a:bodyPr wrap="square">
            <a:spAutoFit/>
          </a:bodyPr>
          <a:lstStyle/>
          <a:p>
            <a:r>
              <a:rPr lang="sl-SI" sz="1600" b="1" dirty="0" smtClean="0"/>
              <a:t>S</a:t>
            </a:r>
            <a:r>
              <a:rPr lang="en-GB" sz="1600" b="1" dirty="0" err="1" smtClean="0"/>
              <a:t>tructure</a:t>
            </a:r>
            <a:r>
              <a:rPr lang="en-GB" sz="1600" dirty="0" smtClean="0"/>
              <a:t> </a:t>
            </a:r>
            <a:r>
              <a:rPr lang="en-GB" sz="1600" dirty="0"/>
              <a:t>of </a:t>
            </a:r>
            <a:r>
              <a:rPr lang="en-GB" sz="1600" dirty="0" smtClean="0"/>
              <a:t>ideas</a:t>
            </a:r>
            <a:r>
              <a:rPr lang="sl-SI" sz="1600" dirty="0" smtClean="0"/>
              <a:t> </a:t>
            </a:r>
            <a:r>
              <a:rPr lang="sl-SI" sz="1600" dirty="0" err="1" smtClean="0"/>
              <a:t>and</a:t>
            </a:r>
            <a:r>
              <a:rPr lang="sl-SI" sz="1600" dirty="0" smtClean="0"/>
              <a:t> </a:t>
            </a:r>
            <a:r>
              <a:rPr lang="sl-SI" sz="1600" dirty="0" err="1" smtClean="0"/>
              <a:t>relationships</a:t>
            </a:r>
            <a:r>
              <a:rPr lang="sl-SI" sz="1600" dirty="0" smtClean="0"/>
              <a:t> </a:t>
            </a:r>
            <a:r>
              <a:rPr lang="sl-SI" sz="1600" dirty="0" err="1" smtClean="0"/>
              <a:t>between</a:t>
            </a:r>
            <a:r>
              <a:rPr lang="sl-SI" sz="1600" dirty="0" smtClean="0"/>
              <a:t> </a:t>
            </a:r>
            <a:r>
              <a:rPr lang="sl-SI" sz="1600" dirty="0" err="1" smtClean="0"/>
              <a:t>concepts</a:t>
            </a:r>
            <a:endParaRPr lang="en-GB" sz="1600" dirty="0"/>
          </a:p>
        </p:txBody>
      </p:sp>
      <p:pic>
        <p:nvPicPr>
          <p:cNvPr id="4100"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843808" y="4004440"/>
            <a:ext cx="6047039" cy="20888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79182" y="1679727"/>
            <a:ext cx="6119047" cy="19811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2537213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številke diapozitiva 3"/>
          <p:cNvSpPr>
            <a:spLocks noGrp="1"/>
          </p:cNvSpPr>
          <p:nvPr>
            <p:ph type="sldNum" sz="quarter" idx="12"/>
          </p:nvPr>
        </p:nvSpPr>
        <p:spPr/>
        <p:txBody>
          <a:bodyPr/>
          <a:lstStyle/>
          <a:p>
            <a:fld id="{61DD6A08-FE20-4C90-8FFF-F9319FCE79F2}" type="slidenum">
              <a:rPr lang="sl-SI" smtClean="0"/>
              <a:t>83</a:t>
            </a:fld>
            <a:endParaRPr lang="sl-SI"/>
          </a:p>
        </p:txBody>
      </p:sp>
      <p:sp>
        <p:nvSpPr>
          <p:cNvPr id="6" name="Naslov 5"/>
          <p:cNvSpPr>
            <a:spLocks noGrp="1"/>
          </p:cNvSpPr>
          <p:nvPr>
            <p:ph type="title"/>
          </p:nvPr>
        </p:nvSpPr>
        <p:spPr/>
        <p:txBody>
          <a:bodyPr/>
          <a:lstStyle/>
          <a:p>
            <a:r>
              <a:rPr lang="en-GB" noProof="0" dirty="0" smtClean="0"/>
              <a:t>Semantic patterns</a:t>
            </a:r>
            <a:endParaRPr lang="en-GB" noProof="0" dirty="0"/>
          </a:p>
        </p:txBody>
      </p:sp>
      <p:pic>
        <p:nvPicPr>
          <p:cNvPr id="614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25617" y="1988840"/>
            <a:ext cx="7018337" cy="4208760"/>
          </a:xfrm>
          <a:prstGeom prst="round2DiagRect">
            <a:avLst>
              <a:gd name="adj1" fmla="val 9653"/>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Pravokotnik 9"/>
          <p:cNvSpPr/>
          <p:nvPr/>
        </p:nvSpPr>
        <p:spPr>
          <a:xfrm>
            <a:off x="1547664" y="6577334"/>
            <a:ext cx="5328591" cy="276999"/>
          </a:xfrm>
          <a:prstGeom prst="rect">
            <a:avLst/>
          </a:prstGeom>
        </p:spPr>
        <p:txBody>
          <a:bodyPr wrap="square">
            <a:spAutoFit/>
          </a:bodyPr>
          <a:lstStyle/>
          <a:p>
            <a:r>
              <a:rPr lang="sl-SI" sz="1200" dirty="0" smtClean="0">
                <a:solidFill>
                  <a:schemeClr val="bg1">
                    <a:lumMod val="50000"/>
                  </a:schemeClr>
                </a:solidFill>
              </a:rPr>
              <a:t>Colin </a:t>
            </a:r>
            <a:r>
              <a:rPr lang="sl-SI" sz="1200" dirty="0" err="1" smtClean="0">
                <a:solidFill>
                  <a:schemeClr val="bg1">
                    <a:lumMod val="50000"/>
                  </a:schemeClr>
                </a:solidFill>
              </a:rPr>
              <a:t>Ware</a:t>
            </a:r>
            <a:r>
              <a:rPr lang="en-GB" sz="1200" dirty="0" smtClean="0">
                <a:solidFill>
                  <a:schemeClr val="bg1">
                    <a:lumMod val="50000"/>
                  </a:schemeClr>
                </a:solidFill>
              </a:rPr>
              <a:t>. </a:t>
            </a:r>
            <a:r>
              <a:rPr lang="sl-SI" sz="1200" dirty="0" err="1" smtClean="0">
                <a:solidFill>
                  <a:schemeClr val="bg1">
                    <a:lumMod val="50000"/>
                  </a:schemeClr>
                </a:solidFill>
              </a:rPr>
              <a:t>Visual</a:t>
            </a:r>
            <a:r>
              <a:rPr lang="sl-SI" sz="1200" dirty="0" smtClean="0">
                <a:solidFill>
                  <a:schemeClr val="bg1">
                    <a:lumMod val="50000"/>
                  </a:schemeClr>
                </a:solidFill>
              </a:rPr>
              <a:t> </a:t>
            </a:r>
            <a:r>
              <a:rPr lang="sl-SI" sz="1200" dirty="0" err="1" smtClean="0">
                <a:solidFill>
                  <a:schemeClr val="bg1">
                    <a:lumMod val="50000"/>
                  </a:schemeClr>
                </a:solidFill>
              </a:rPr>
              <a:t>Thinking</a:t>
            </a:r>
            <a:r>
              <a:rPr lang="sl-SI" sz="1200" dirty="0" smtClean="0">
                <a:solidFill>
                  <a:schemeClr val="bg1">
                    <a:lumMod val="50000"/>
                  </a:schemeClr>
                </a:solidFill>
              </a:rPr>
              <a:t> </a:t>
            </a:r>
            <a:r>
              <a:rPr lang="sl-SI" sz="1200" dirty="0" err="1" smtClean="0">
                <a:solidFill>
                  <a:schemeClr val="bg1">
                    <a:lumMod val="50000"/>
                  </a:schemeClr>
                </a:solidFill>
              </a:rPr>
              <a:t>for</a:t>
            </a:r>
            <a:r>
              <a:rPr lang="sl-SI" sz="1200" dirty="0" smtClean="0">
                <a:solidFill>
                  <a:schemeClr val="bg1">
                    <a:lumMod val="50000"/>
                  </a:schemeClr>
                </a:solidFill>
              </a:rPr>
              <a:t> </a:t>
            </a:r>
            <a:r>
              <a:rPr lang="sl-SI" sz="1200" dirty="0" err="1" smtClean="0">
                <a:solidFill>
                  <a:schemeClr val="bg1">
                    <a:lumMod val="50000"/>
                  </a:schemeClr>
                </a:solidFill>
              </a:rPr>
              <a:t>Design</a:t>
            </a:r>
            <a:r>
              <a:rPr lang="sl-SI" sz="1200" dirty="0" smtClean="0">
                <a:solidFill>
                  <a:schemeClr val="bg1">
                    <a:lumMod val="50000"/>
                  </a:schemeClr>
                </a:solidFill>
              </a:rPr>
              <a:t>. 2008</a:t>
            </a:r>
            <a:r>
              <a:rPr lang="en-GB" sz="1200" dirty="0" smtClean="0">
                <a:solidFill>
                  <a:schemeClr val="bg1">
                    <a:lumMod val="50000"/>
                  </a:schemeClr>
                </a:solidFill>
              </a:rPr>
              <a:t>.</a:t>
            </a:r>
            <a:r>
              <a:rPr lang="en-GB" sz="1200" dirty="0">
                <a:solidFill>
                  <a:schemeClr val="bg1">
                    <a:lumMod val="50000"/>
                  </a:schemeClr>
                </a:solidFill>
              </a:rPr>
              <a:t> </a:t>
            </a:r>
          </a:p>
        </p:txBody>
      </p:sp>
    </p:spTree>
    <p:extLst>
      <p:ext uri="{BB962C8B-B14F-4D97-AF65-F5344CB8AC3E}">
        <p14:creationId xmlns:p14="http://schemas.microsoft.com/office/powerpoint/2010/main" val="6676573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številke diapozitiva 3"/>
          <p:cNvSpPr>
            <a:spLocks noGrp="1"/>
          </p:cNvSpPr>
          <p:nvPr>
            <p:ph type="sldNum" sz="quarter" idx="12"/>
          </p:nvPr>
        </p:nvSpPr>
        <p:spPr/>
        <p:txBody>
          <a:bodyPr/>
          <a:lstStyle/>
          <a:p>
            <a:fld id="{61DD6A08-FE20-4C90-8FFF-F9319FCE79F2}" type="slidenum">
              <a:rPr lang="sl-SI" smtClean="0"/>
              <a:t>84</a:t>
            </a:fld>
            <a:endParaRPr lang="sl-SI"/>
          </a:p>
        </p:txBody>
      </p:sp>
      <p:sp>
        <p:nvSpPr>
          <p:cNvPr id="2" name="Naslov 1"/>
          <p:cNvSpPr>
            <a:spLocks noGrp="1"/>
          </p:cNvSpPr>
          <p:nvPr>
            <p:ph type="title"/>
          </p:nvPr>
        </p:nvSpPr>
        <p:spPr/>
        <p:txBody>
          <a:bodyPr/>
          <a:lstStyle/>
          <a:p>
            <a:r>
              <a:rPr lang="en-GB" noProof="0" dirty="0" smtClean="0"/>
              <a:t>Semantic patterns</a:t>
            </a:r>
            <a:endParaRPr lang="en-GB" noProof="0" dirty="0"/>
          </a:p>
        </p:txBody>
      </p:sp>
      <p:pic>
        <p:nvPicPr>
          <p:cNvPr id="5123"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84954" y="1877641"/>
            <a:ext cx="5911382" cy="44316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Pravokotnik 7"/>
          <p:cNvSpPr/>
          <p:nvPr/>
        </p:nvSpPr>
        <p:spPr>
          <a:xfrm>
            <a:off x="1547664" y="6577334"/>
            <a:ext cx="5328591" cy="276999"/>
          </a:xfrm>
          <a:prstGeom prst="rect">
            <a:avLst/>
          </a:prstGeom>
        </p:spPr>
        <p:txBody>
          <a:bodyPr wrap="square">
            <a:spAutoFit/>
          </a:bodyPr>
          <a:lstStyle/>
          <a:p>
            <a:r>
              <a:rPr lang="sl-SI" sz="1200" dirty="0" smtClean="0">
                <a:solidFill>
                  <a:schemeClr val="bg1">
                    <a:lumMod val="50000"/>
                  </a:schemeClr>
                </a:solidFill>
              </a:rPr>
              <a:t>Colin </a:t>
            </a:r>
            <a:r>
              <a:rPr lang="sl-SI" sz="1200" dirty="0" err="1" smtClean="0">
                <a:solidFill>
                  <a:schemeClr val="bg1">
                    <a:lumMod val="50000"/>
                  </a:schemeClr>
                </a:solidFill>
              </a:rPr>
              <a:t>Ware</a:t>
            </a:r>
            <a:r>
              <a:rPr lang="en-GB" sz="1200" dirty="0" smtClean="0">
                <a:solidFill>
                  <a:schemeClr val="bg1">
                    <a:lumMod val="50000"/>
                  </a:schemeClr>
                </a:solidFill>
              </a:rPr>
              <a:t>. </a:t>
            </a:r>
            <a:r>
              <a:rPr lang="sl-SI" sz="1200" dirty="0" err="1" smtClean="0">
                <a:solidFill>
                  <a:schemeClr val="bg1">
                    <a:lumMod val="50000"/>
                  </a:schemeClr>
                </a:solidFill>
              </a:rPr>
              <a:t>Visual</a:t>
            </a:r>
            <a:r>
              <a:rPr lang="sl-SI" sz="1200" dirty="0" smtClean="0">
                <a:solidFill>
                  <a:schemeClr val="bg1">
                    <a:lumMod val="50000"/>
                  </a:schemeClr>
                </a:solidFill>
              </a:rPr>
              <a:t> </a:t>
            </a:r>
            <a:r>
              <a:rPr lang="sl-SI" sz="1200" dirty="0" err="1" smtClean="0">
                <a:solidFill>
                  <a:schemeClr val="bg1">
                    <a:lumMod val="50000"/>
                  </a:schemeClr>
                </a:solidFill>
              </a:rPr>
              <a:t>Thinking</a:t>
            </a:r>
            <a:r>
              <a:rPr lang="sl-SI" sz="1200" dirty="0" smtClean="0">
                <a:solidFill>
                  <a:schemeClr val="bg1">
                    <a:lumMod val="50000"/>
                  </a:schemeClr>
                </a:solidFill>
              </a:rPr>
              <a:t> </a:t>
            </a:r>
            <a:r>
              <a:rPr lang="sl-SI" sz="1200" dirty="0" err="1" smtClean="0">
                <a:solidFill>
                  <a:schemeClr val="bg1">
                    <a:lumMod val="50000"/>
                  </a:schemeClr>
                </a:solidFill>
              </a:rPr>
              <a:t>for</a:t>
            </a:r>
            <a:r>
              <a:rPr lang="sl-SI" sz="1200" dirty="0" smtClean="0">
                <a:solidFill>
                  <a:schemeClr val="bg1">
                    <a:lumMod val="50000"/>
                  </a:schemeClr>
                </a:solidFill>
              </a:rPr>
              <a:t> </a:t>
            </a:r>
            <a:r>
              <a:rPr lang="sl-SI" sz="1200" dirty="0" err="1" smtClean="0">
                <a:solidFill>
                  <a:schemeClr val="bg1">
                    <a:lumMod val="50000"/>
                  </a:schemeClr>
                </a:solidFill>
              </a:rPr>
              <a:t>Design</a:t>
            </a:r>
            <a:r>
              <a:rPr lang="sl-SI" sz="1200" dirty="0" smtClean="0">
                <a:solidFill>
                  <a:schemeClr val="bg1">
                    <a:lumMod val="50000"/>
                  </a:schemeClr>
                </a:solidFill>
              </a:rPr>
              <a:t>. 2008</a:t>
            </a:r>
            <a:r>
              <a:rPr lang="en-GB" sz="1200" dirty="0" smtClean="0">
                <a:solidFill>
                  <a:schemeClr val="bg1">
                    <a:lumMod val="50000"/>
                  </a:schemeClr>
                </a:solidFill>
              </a:rPr>
              <a:t>.</a:t>
            </a:r>
            <a:r>
              <a:rPr lang="en-GB" sz="1200" dirty="0">
                <a:solidFill>
                  <a:schemeClr val="bg1">
                    <a:lumMod val="50000"/>
                  </a:schemeClr>
                </a:solidFill>
              </a:rPr>
              <a:t> </a:t>
            </a:r>
          </a:p>
        </p:txBody>
      </p:sp>
    </p:spTree>
    <p:extLst>
      <p:ext uri="{BB962C8B-B14F-4D97-AF65-F5344CB8AC3E}">
        <p14:creationId xmlns:p14="http://schemas.microsoft.com/office/powerpoint/2010/main" val="33282943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endParaRPr lang="en-GB" noProof="0" dirty="0" smtClean="0"/>
          </a:p>
          <a:p>
            <a:endParaRPr lang="en-GB" noProof="0" dirty="0" smtClean="0"/>
          </a:p>
          <a:p>
            <a:pPr marL="0" indent="0">
              <a:buNone/>
            </a:pPr>
            <a:r>
              <a:rPr lang="en-GB" noProof="0" dirty="0" smtClean="0"/>
              <a:t>STATIC VISUALIZATIONS </a:t>
            </a:r>
          </a:p>
          <a:p>
            <a:pPr lvl="1">
              <a:spcBef>
                <a:spcPts val="1800"/>
              </a:spcBef>
            </a:pPr>
            <a:r>
              <a:rPr lang="en-GB" sz="2200" noProof="0" dirty="0" smtClean="0"/>
              <a:t>a single perspective on available information</a:t>
            </a:r>
          </a:p>
          <a:p>
            <a:pPr lvl="1"/>
            <a:r>
              <a:rPr lang="en-GB" sz="2200" noProof="0" dirty="0" smtClean="0"/>
              <a:t>provide useful ways to understand information</a:t>
            </a:r>
          </a:p>
          <a:p>
            <a:pPr lvl="1"/>
            <a:r>
              <a:rPr lang="en-GB" sz="2200" noProof="0" dirty="0" smtClean="0"/>
              <a:t>tools for display</a:t>
            </a:r>
          </a:p>
          <a:p>
            <a:pPr lvl="1"/>
            <a:r>
              <a:rPr lang="en-GB" sz="2200" noProof="0" dirty="0" smtClean="0"/>
              <a:t>charts, graphs, word clouds …</a:t>
            </a:r>
          </a:p>
          <a:p>
            <a:pPr lvl="1"/>
            <a:endParaRPr lang="en-GB" noProof="0" dirty="0" smtClean="0"/>
          </a:p>
        </p:txBody>
      </p:sp>
      <p:sp>
        <p:nvSpPr>
          <p:cNvPr id="3" name="Ograda številke diapozitiva 2"/>
          <p:cNvSpPr>
            <a:spLocks noGrp="1"/>
          </p:cNvSpPr>
          <p:nvPr>
            <p:ph type="sldNum" sz="quarter" idx="12"/>
          </p:nvPr>
        </p:nvSpPr>
        <p:spPr/>
        <p:txBody>
          <a:bodyPr/>
          <a:lstStyle/>
          <a:p>
            <a:fld id="{61DD6A08-FE20-4C90-8FFF-F9319FCE79F2}" type="slidenum">
              <a:rPr lang="sl-SI" smtClean="0"/>
              <a:t>85</a:t>
            </a:fld>
            <a:endParaRPr lang="sl-SI"/>
          </a:p>
        </p:txBody>
      </p:sp>
      <p:sp>
        <p:nvSpPr>
          <p:cNvPr id="4" name="Naslov 3"/>
          <p:cNvSpPr>
            <a:spLocks noGrp="1"/>
          </p:cNvSpPr>
          <p:nvPr>
            <p:ph type="title"/>
          </p:nvPr>
        </p:nvSpPr>
        <p:spPr/>
        <p:txBody>
          <a:bodyPr/>
          <a:lstStyle/>
          <a:p>
            <a:r>
              <a:rPr lang="en-GB" noProof="0" dirty="0" smtClean="0"/>
              <a:t>Interactivity</a:t>
            </a:r>
            <a:endParaRPr lang="en-GB" noProof="0" dirty="0"/>
          </a:p>
        </p:txBody>
      </p:sp>
    </p:spTree>
    <p:extLst>
      <p:ext uri="{BB962C8B-B14F-4D97-AF65-F5344CB8AC3E}">
        <p14:creationId xmlns:p14="http://schemas.microsoft.com/office/powerpoint/2010/main" val="36312667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endParaRPr lang="en-GB" noProof="0" dirty="0" smtClean="0"/>
          </a:p>
          <a:p>
            <a:pPr marL="0" indent="0">
              <a:buNone/>
            </a:pPr>
            <a:endParaRPr lang="en-GB" noProof="0" dirty="0" smtClean="0"/>
          </a:p>
          <a:p>
            <a:pPr marL="0" indent="0">
              <a:buNone/>
            </a:pPr>
            <a:r>
              <a:rPr lang="en-GB" noProof="0" dirty="0" smtClean="0"/>
              <a:t>INTERACTIVE VISUALIZATIONS</a:t>
            </a:r>
          </a:p>
          <a:p>
            <a:pPr lvl="1">
              <a:spcBef>
                <a:spcPts val="1800"/>
              </a:spcBef>
            </a:pPr>
            <a:r>
              <a:rPr lang="en-GB" noProof="0" dirty="0" smtClean="0"/>
              <a:t>many ways to interact with the data </a:t>
            </a:r>
          </a:p>
          <a:p>
            <a:pPr lvl="1"/>
            <a:r>
              <a:rPr lang="en-GB" noProof="0" dirty="0" smtClean="0"/>
              <a:t>viewed from different perspectives </a:t>
            </a:r>
          </a:p>
          <a:p>
            <a:pPr lvl="1"/>
            <a:r>
              <a:rPr lang="en-GB" noProof="0" dirty="0" smtClean="0"/>
              <a:t>aim to explore available data</a:t>
            </a:r>
          </a:p>
          <a:p>
            <a:pPr lvl="1"/>
            <a:r>
              <a:rPr lang="en-GB" noProof="0" dirty="0" smtClean="0"/>
              <a:t>contribute to new ways of understanding the material</a:t>
            </a:r>
          </a:p>
          <a:p>
            <a:pPr lvl="1"/>
            <a:r>
              <a:rPr lang="en-GB" noProof="0" dirty="0" smtClean="0"/>
              <a:t>discover new material with no prior knowledge </a:t>
            </a:r>
            <a:endParaRPr lang="en-GB" sz="2000"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86</a:t>
            </a:fld>
            <a:endParaRPr lang="sl-SI"/>
          </a:p>
        </p:txBody>
      </p:sp>
      <p:sp>
        <p:nvSpPr>
          <p:cNvPr id="4" name="Naslov 3"/>
          <p:cNvSpPr>
            <a:spLocks noGrp="1"/>
          </p:cNvSpPr>
          <p:nvPr>
            <p:ph type="title"/>
          </p:nvPr>
        </p:nvSpPr>
        <p:spPr/>
        <p:txBody>
          <a:bodyPr/>
          <a:lstStyle/>
          <a:p>
            <a:r>
              <a:rPr lang="en-GB" noProof="0" dirty="0" smtClean="0"/>
              <a:t>Interactivity</a:t>
            </a:r>
            <a:endParaRPr lang="en-GB" noProof="0" dirty="0"/>
          </a:p>
        </p:txBody>
      </p:sp>
    </p:spTree>
    <p:extLst>
      <p:ext uri="{BB962C8B-B14F-4D97-AF65-F5344CB8AC3E}">
        <p14:creationId xmlns:p14="http://schemas.microsoft.com/office/powerpoint/2010/main" val="24665635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229600" cy="4709120"/>
          </a:xfrm>
        </p:spPr>
        <p:txBody>
          <a:bodyPr>
            <a:normAutofit/>
          </a:bodyPr>
          <a:lstStyle/>
          <a:p>
            <a:endParaRPr lang="en-GB" i="1" noProof="0" dirty="0" smtClean="0"/>
          </a:p>
          <a:p>
            <a:endParaRPr lang="en-GB" i="1" noProof="0" dirty="0" smtClean="0"/>
          </a:p>
          <a:p>
            <a:r>
              <a:rPr lang="en-GB" i="1" noProof="0" dirty="0" smtClean="0"/>
              <a:t>animation</a:t>
            </a:r>
            <a:r>
              <a:rPr lang="en-GB" noProof="0" dirty="0" smtClean="0"/>
              <a:t> </a:t>
            </a:r>
          </a:p>
          <a:p>
            <a:pPr lvl="1" indent="-342900">
              <a:buFontTx/>
              <a:buChar char="-"/>
            </a:pPr>
            <a:r>
              <a:rPr lang="en-GB" sz="2200" noProof="0" dirty="0" smtClean="0"/>
              <a:t>draw attention</a:t>
            </a:r>
          </a:p>
          <a:p>
            <a:pPr lvl="1" indent="-342900">
              <a:buFontTx/>
              <a:buChar char="-"/>
            </a:pPr>
            <a:r>
              <a:rPr lang="en-GB" sz="2200" noProof="0" dirty="0" smtClean="0"/>
              <a:t>retain context </a:t>
            </a:r>
          </a:p>
          <a:p>
            <a:pPr lvl="1" indent="-342900">
              <a:buFontTx/>
              <a:buChar char="-"/>
            </a:pPr>
            <a:r>
              <a:rPr lang="en-GB" sz="2200" noProof="0" dirty="0" smtClean="0"/>
              <a:t>help make occluded information visible</a:t>
            </a:r>
          </a:p>
          <a:p>
            <a:pPr lvl="1" indent="-342900">
              <a:buFontTx/>
              <a:buChar char="-"/>
            </a:pPr>
            <a:r>
              <a:rPr lang="en-GB" sz="2200" noProof="0" dirty="0" smtClean="0"/>
              <a:t>with careful design, animated transitions can improve perception of changes between different graphical representations of information</a:t>
            </a:r>
          </a:p>
        </p:txBody>
      </p:sp>
      <p:sp>
        <p:nvSpPr>
          <p:cNvPr id="3" name="Ograda številke diapozitiva 2"/>
          <p:cNvSpPr>
            <a:spLocks noGrp="1"/>
          </p:cNvSpPr>
          <p:nvPr>
            <p:ph type="sldNum" sz="quarter" idx="12"/>
          </p:nvPr>
        </p:nvSpPr>
        <p:spPr/>
        <p:txBody>
          <a:bodyPr/>
          <a:lstStyle/>
          <a:p>
            <a:fld id="{61DD6A08-FE20-4C90-8FFF-F9319FCE79F2}" type="slidenum">
              <a:rPr lang="sl-SI" smtClean="0"/>
              <a:t>87</a:t>
            </a:fld>
            <a:endParaRPr lang="sl-SI"/>
          </a:p>
        </p:txBody>
      </p:sp>
      <p:sp>
        <p:nvSpPr>
          <p:cNvPr id="4" name="Naslov 3"/>
          <p:cNvSpPr>
            <a:spLocks noGrp="1"/>
          </p:cNvSpPr>
          <p:nvPr>
            <p:ph type="title"/>
          </p:nvPr>
        </p:nvSpPr>
        <p:spPr/>
        <p:txBody>
          <a:bodyPr/>
          <a:lstStyle/>
          <a:p>
            <a:r>
              <a:rPr lang="en-GB" noProof="0" dirty="0" smtClean="0"/>
              <a:t>Interactivity</a:t>
            </a:r>
            <a:r>
              <a:rPr lang="en-GB" b="0" noProof="0" dirty="0" smtClean="0"/>
              <a:t>:</a:t>
            </a:r>
            <a:r>
              <a:rPr lang="en-GB" noProof="0" dirty="0" smtClean="0"/>
              <a:t> </a:t>
            </a:r>
            <a:r>
              <a:rPr lang="en-GB" b="0" noProof="0" dirty="0" smtClean="0"/>
              <a:t>techniques</a:t>
            </a:r>
            <a:endParaRPr lang="en-GB" b="0" noProof="0" dirty="0"/>
          </a:p>
        </p:txBody>
      </p:sp>
    </p:spTree>
    <p:extLst>
      <p:ext uri="{BB962C8B-B14F-4D97-AF65-F5344CB8AC3E}">
        <p14:creationId xmlns:p14="http://schemas.microsoft.com/office/powerpoint/2010/main" val="18227789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229600" cy="4709120"/>
          </a:xfrm>
        </p:spPr>
        <p:txBody>
          <a:bodyPr>
            <a:normAutofit/>
          </a:bodyPr>
          <a:lstStyle/>
          <a:p>
            <a:endParaRPr lang="en-GB" i="1" noProof="0" dirty="0" smtClean="0"/>
          </a:p>
          <a:p>
            <a:endParaRPr lang="en-GB" i="1" noProof="0" dirty="0" smtClean="0"/>
          </a:p>
          <a:p>
            <a:r>
              <a:rPr lang="en-GB" i="1" noProof="0" dirty="0" smtClean="0"/>
              <a:t>overview</a:t>
            </a:r>
            <a:r>
              <a:rPr lang="en-GB" noProof="0" dirty="0" smtClean="0"/>
              <a:t>  +  </a:t>
            </a:r>
            <a:r>
              <a:rPr lang="en-GB" i="1" noProof="0" dirty="0" smtClean="0"/>
              <a:t>zoom/filter + panning</a:t>
            </a:r>
          </a:p>
          <a:p>
            <a:pPr lvl="1"/>
            <a:r>
              <a:rPr lang="en-GB" sz="2200" noProof="0" dirty="0" smtClean="0"/>
              <a:t>see the bigger picture</a:t>
            </a:r>
          </a:p>
          <a:p>
            <a:pPr lvl="1"/>
            <a:r>
              <a:rPr lang="en-GB" sz="2200" noProof="0" dirty="0" smtClean="0"/>
              <a:t>see details </a:t>
            </a:r>
          </a:p>
          <a:p>
            <a:pPr lvl="1"/>
            <a:r>
              <a:rPr lang="en-GB" sz="2200" noProof="0" dirty="0" smtClean="0"/>
              <a:t>move</a:t>
            </a:r>
            <a:r>
              <a:rPr lang="en-GB" sz="2200" i="1" noProof="0" dirty="0" smtClean="0"/>
              <a:t> </a:t>
            </a:r>
            <a:r>
              <a:rPr lang="en-GB" sz="2200" noProof="0" dirty="0" smtClean="0"/>
              <a:t>across the visualization</a:t>
            </a:r>
          </a:p>
        </p:txBody>
      </p:sp>
      <p:sp>
        <p:nvSpPr>
          <p:cNvPr id="3" name="Ograda številke diapozitiva 2"/>
          <p:cNvSpPr>
            <a:spLocks noGrp="1"/>
          </p:cNvSpPr>
          <p:nvPr>
            <p:ph type="sldNum" sz="quarter" idx="12"/>
          </p:nvPr>
        </p:nvSpPr>
        <p:spPr/>
        <p:txBody>
          <a:bodyPr/>
          <a:lstStyle/>
          <a:p>
            <a:fld id="{61DD6A08-FE20-4C90-8FFF-F9319FCE79F2}" type="slidenum">
              <a:rPr lang="sl-SI" smtClean="0"/>
              <a:t>88</a:t>
            </a:fld>
            <a:endParaRPr lang="sl-SI"/>
          </a:p>
        </p:txBody>
      </p:sp>
      <p:sp>
        <p:nvSpPr>
          <p:cNvPr id="4" name="Naslov 3"/>
          <p:cNvSpPr>
            <a:spLocks noGrp="1"/>
          </p:cNvSpPr>
          <p:nvPr>
            <p:ph type="title"/>
          </p:nvPr>
        </p:nvSpPr>
        <p:spPr/>
        <p:txBody>
          <a:bodyPr/>
          <a:lstStyle/>
          <a:p>
            <a:r>
              <a:rPr lang="en-GB" noProof="0" dirty="0" smtClean="0"/>
              <a:t>Interactivity</a:t>
            </a:r>
            <a:r>
              <a:rPr lang="en-GB" b="0" noProof="0" dirty="0" smtClean="0"/>
              <a:t>:</a:t>
            </a:r>
            <a:r>
              <a:rPr lang="en-GB" noProof="0" dirty="0" smtClean="0"/>
              <a:t> </a:t>
            </a:r>
            <a:r>
              <a:rPr lang="en-GB" b="0" noProof="0" dirty="0" smtClean="0"/>
              <a:t>techniques</a:t>
            </a:r>
            <a:endParaRPr lang="en-GB" noProof="0" dirty="0"/>
          </a:p>
        </p:txBody>
      </p:sp>
    </p:spTree>
    <p:extLst>
      <p:ext uri="{BB962C8B-B14F-4D97-AF65-F5344CB8AC3E}">
        <p14:creationId xmlns:p14="http://schemas.microsoft.com/office/powerpoint/2010/main" val="40033678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229600" cy="4709120"/>
          </a:xfrm>
        </p:spPr>
        <p:txBody>
          <a:bodyPr>
            <a:normAutofit/>
          </a:bodyPr>
          <a:lstStyle/>
          <a:p>
            <a:endParaRPr lang="en-GB" i="1" noProof="0" dirty="0" smtClean="0"/>
          </a:p>
          <a:p>
            <a:endParaRPr lang="en-GB" i="1" noProof="0" dirty="0" smtClean="0"/>
          </a:p>
          <a:p>
            <a:r>
              <a:rPr lang="en-GB" i="1" noProof="0" dirty="0" smtClean="0"/>
              <a:t>distortion </a:t>
            </a:r>
          </a:p>
          <a:p>
            <a:pPr lvl="1">
              <a:spcBef>
                <a:spcPts val="1800"/>
              </a:spcBef>
            </a:pPr>
            <a:r>
              <a:rPr lang="en-GB" sz="2200" noProof="0" dirty="0" smtClean="0"/>
              <a:t>draw the viewer's attention to the most important part of the display, while shrinking down the less important information</a:t>
            </a:r>
          </a:p>
          <a:p>
            <a:pPr lvl="1"/>
            <a:r>
              <a:rPr lang="en-GB" sz="2200" noProof="0" dirty="0" smtClean="0">
                <a:hlinkClick r:id="rId2"/>
              </a:rPr>
              <a:t>http://well-formed.eigenfactor.org/map.html</a:t>
            </a:r>
            <a:r>
              <a:rPr lang="en-GB" sz="2200" noProof="0" dirty="0" smtClean="0"/>
              <a:t> </a:t>
            </a:r>
          </a:p>
        </p:txBody>
      </p:sp>
      <p:sp>
        <p:nvSpPr>
          <p:cNvPr id="3" name="Ograda številke diapozitiva 2"/>
          <p:cNvSpPr>
            <a:spLocks noGrp="1"/>
          </p:cNvSpPr>
          <p:nvPr>
            <p:ph type="sldNum" sz="quarter" idx="12"/>
          </p:nvPr>
        </p:nvSpPr>
        <p:spPr/>
        <p:txBody>
          <a:bodyPr/>
          <a:lstStyle/>
          <a:p>
            <a:fld id="{61DD6A08-FE20-4C90-8FFF-F9319FCE79F2}" type="slidenum">
              <a:rPr lang="sl-SI" smtClean="0"/>
              <a:t>89</a:t>
            </a:fld>
            <a:endParaRPr lang="sl-SI"/>
          </a:p>
        </p:txBody>
      </p:sp>
      <p:sp>
        <p:nvSpPr>
          <p:cNvPr id="4" name="Naslov 3"/>
          <p:cNvSpPr>
            <a:spLocks noGrp="1"/>
          </p:cNvSpPr>
          <p:nvPr>
            <p:ph type="title"/>
          </p:nvPr>
        </p:nvSpPr>
        <p:spPr/>
        <p:txBody>
          <a:bodyPr/>
          <a:lstStyle/>
          <a:p>
            <a:r>
              <a:rPr lang="en-GB" noProof="0" dirty="0" smtClean="0"/>
              <a:t>Interactivity</a:t>
            </a:r>
            <a:r>
              <a:rPr lang="en-GB" b="0" noProof="0" dirty="0" smtClean="0"/>
              <a:t>:</a:t>
            </a:r>
            <a:r>
              <a:rPr lang="en-GB" noProof="0" dirty="0" smtClean="0"/>
              <a:t> </a:t>
            </a:r>
            <a:r>
              <a:rPr lang="en-GB" b="0" noProof="0" dirty="0" smtClean="0"/>
              <a:t>techniques</a:t>
            </a:r>
            <a:endParaRPr lang="en-GB" noProof="0" dirty="0"/>
          </a:p>
        </p:txBody>
      </p:sp>
    </p:spTree>
    <p:extLst>
      <p:ext uri="{BB962C8B-B14F-4D97-AF65-F5344CB8AC3E}">
        <p14:creationId xmlns:p14="http://schemas.microsoft.com/office/powerpoint/2010/main" val="1014366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številke diapozitiva 2"/>
          <p:cNvSpPr>
            <a:spLocks noGrp="1"/>
          </p:cNvSpPr>
          <p:nvPr>
            <p:ph type="sldNum" sz="quarter" idx="12"/>
          </p:nvPr>
        </p:nvSpPr>
        <p:spPr/>
        <p:txBody>
          <a:bodyPr/>
          <a:lstStyle/>
          <a:p>
            <a:fld id="{61DD6A08-FE20-4C90-8FFF-F9319FCE79F2}" type="slidenum">
              <a:rPr lang="sl-SI" smtClean="0"/>
              <a:t>9</a:t>
            </a:fld>
            <a:endParaRPr lang="sl-SI"/>
          </a:p>
        </p:txBody>
      </p:sp>
      <p:sp>
        <p:nvSpPr>
          <p:cNvPr id="4" name="Naslov 3"/>
          <p:cNvSpPr>
            <a:spLocks noGrp="1"/>
          </p:cNvSpPr>
          <p:nvPr>
            <p:ph type="title"/>
          </p:nvPr>
        </p:nvSpPr>
        <p:spPr/>
        <p:txBody>
          <a:bodyPr/>
          <a:lstStyle/>
          <a:p>
            <a:r>
              <a:rPr lang="en-GB" noProof="0" dirty="0" smtClean="0"/>
              <a:t>Key concepts</a:t>
            </a:r>
            <a:endParaRPr lang="en-GB" noProof="0" dirty="0"/>
          </a:p>
        </p:txBody>
      </p:sp>
      <p:sp>
        <p:nvSpPr>
          <p:cNvPr id="5" name="PoljeZBesedilom 4"/>
          <p:cNvSpPr txBox="1"/>
          <p:nvPr/>
        </p:nvSpPr>
        <p:spPr>
          <a:xfrm>
            <a:off x="3644296" y="3092185"/>
            <a:ext cx="2046971" cy="492443"/>
          </a:xfrm>
          <a:prstGeom prst="rect">
            <a:avLst/>
          </a:prstGeom>
          <a:noFill/>
        </p:spPr>
        <p:txBody>
          <a:bodyPr wrap="none" rtlCol="0">
            <a:spAutoFit/>
          </a:bodyPr>
          <a:lstStyle/>
          <a:p>
            <a:r>
              <a:rPr lang="en-US" sz="2600" dirty="0" smtClean="0">
                <a:solidFill>
                  <a:schemeClr val="accent1"/>
                </a:solidFill>
              </a:rPr>
              <a:t>user interface</a:t>
            </a:r>
            <a:endParaRPr lang="en-US" sz="2600" dirty="0">
              <a:solidFill>
                <a:schemeClr val="accent1"/>
              </a:solidFill>
            </a:endParaRPr>
          </a:p>
        </p:txBody>
      </p:sp>
      <p:sp>
        <p:nvSpPr>
          <p:cNvPr id="6" name="PoljeZBesedilom 5"/>
          <p:cNvSpPr txBox="1"/>
          <p:nvPr/>
        </p:nvSpPr>
        <p:spPr>
          <a:xfrm>
            <a:off x="4499700" y="2353521"/>
            <a:ext cx="1658724" cy="492443"/>
          </a:xfrm>
          <a:prstGeom prst="rect">
            <a:avLst/>
          </a:prstGeom>
          <a:noFill/>
        </p:spPr>
        <p:txBody>
          <a:bodyPr wrap="none" rtlCol="0">
            <a:spAutoFit/>
          </a:bodyPr>
          <a:lstStyle/>
          <a:p>
            <a:r>
              <a:rPr lang="en-US" sz="2600" dirty="0" smtClean="0"/>
              <a:t>interaction</a:t>
            </a:r>
            <a:endParaRPr lang="en-US" sz="2600" dirty="0"/>
          </a:p>
        </p:txBody>
      </p:sp>
      <p:sp>
        <p:nvSpPr>
          <p:cNvPr id="7" name="PoljeZBesedilom 6"/>
          <p:cNvSpPr txBox="1"/>
          <p:nvPr/>
        </p:nvSpPr>
        <p:spPr>
          <a:xfrm>
            <a:off x="2123728" y="2477780"/>
            <a:ext cx="2375971" cy="492443"/>
          </a:xfrm>
          <a:prstGeom prst="rect">
            <a:avLst/>
          </a:prstGeom>
          <a:noFill/>
        </p:spPr>
        <p:txBody>
          <a:bodyPr wrap="none" rtlCol="0">
            <a:spAutoFit/>
          </a:bodyPr>
          <a:lstStyle/>
          <a:p>
            <a:r>
              <a:rPr lang="en-US" sz="2600" dirty="0" smtClean="0"/>
              <a:t>visual principles</a:t>
            </a:r>
            <a:endParaRPr lang="en-US" sz="2600" dirty="0"/>
          </a:p>
        </p:txBody>
      </p:sp>
      <p:sp>
        <p:nvSpPr>
          <p:cNvPr id="8" name="PoljeZBesedilom 7"/>
          <p:cNvSpPr txBox="1"/>
          <p:nvPr/>
        </p:nvSpPr>
        <p:spPr>
          <a:xfrm>
            <a:off x="1818623" y="5452073"/>
            <a:ext cx="785087" cy="492443"/>
          </a:xfrm>
          <a:prstGeom prst="rect">
            <a:avLst/>
          </a:prstGeom>
          <a:noFill/>
        </p:spPr>
        <p:txBody>
          <a:bodyPr wrap="none" rtlCol="0">
            <a:spAutoFit/>
          </a:bodyPr>
          <a:lstStyle/>
          <a:p>
            <a:r>
              <a:rPr lang="en-US" sz="2600" dirty="0" smtClean="0">
                <a:solidFill>
                  <a:schemeClr val="accent1"/>
                </a:solidFill>
              </a:rPr>
              <a:t>data</a:t>
            </a:r>
            <a:endParaRPr lang="en-US" sz="2600" dirty="0">
              <a:solidFill>
                <a:schemeClr val="accent1"/>
              </a:solidFill>
            </a:endParaRPr>
          </a:p>
        </p:txBody>
      </p:sp>
      <p:sp>
        <p:nvSpPr>
          <p:cNvPr id="9" name="PoljeZBesedilom 8"/>
          <p:cNvSpPr txBox="1"/>
          <p:nvPr/>
        </p:nvSpPr>
        <p:spPr>
          <a:xfrm>
            <a:off x="2728049" y="5452072"/>
            <a:ext cx="1475924" cy="492443"/>
          </a:xfrm>
          <a:prstGeom prst="rect">
            <a:avLst/>
          </a:prstGeom>
          <a:noFill/>
        </p:spPr>
        <p:txBody>
          <a:bodyPr wrap="square" rtlCol="0">
            <a:spAutoFit/>
          </a:bodyPr>
          <a:lstStyle/>
          <a:p>
            <a:r>
              <a:rPr lang="en-US" sz="2600" dirty="0" smtClean="0"/>
              <a:t>analysis</a:t>
            </a:r>
            <a:endParaRPr lang="en-US" sz="2600" dirty="0"/>
          </a:p>
        </p:txBody>
      </p:sp>
      <p:sp>
        <p:nvSpPr>
          <p:cNvPr id="10" name="PoljeZBesedilom 9"/>
          <p:cNvSpPr txBox="1"/>
          <p:nvPr/>
        </p:nvSpPr>
        <p:spPr>
          <a:xfrm>
            <a:off x="683567" y="4959630"/>
            <a:ext cx="2270112" cy="492443"/>
          </a:xfrm>
          <a:prstGeom prst="rect">
            <a:avLst/>
          </a:prstGeom>
          <a:noFill/>
        </p:spPr>
        <p:txBody>
          <a:bodyPr wrap="square" rtlCol="0">
            <a:spAutoFit/>
          </a:bodyPr>
          <a:lstStyle/>
          <a:p>
            <a:r>
              <a:rPr lang="en-US" sz="2600" dirty="0" smtClean="0"/>
              <a:t>transformation</a:t>
            </a:r>
            <a:endParaRPr lang="en-US" sz="2600" dirty="0"/>
          </a:p>
        </p:txBody>
      </p:sp>
      <p:sp>
        <p:nvSpPr>
          <p:cNvPr id="11" name="PoljeZBesedilom 10"/>
          <p:cNvSpPr txBox="1"/>
          <p:nvPr/>
        </p:nvSpPr>
        <p:spPr>
          <a:xfrm>
            <a:off x="5835125" y="2965074"/>
            <a:ext cx="1063112" cy="492443"/>
          </a:xfrm>
          <a:prstGeom prst="rect">
            <a:avLst/>
          </a:prstGeom>
          <a:noFill/>
        </p:spPr>
        <p:txBody>
          <a:bodyPr wrap="none" rtlCol="0">
            <a:spAutoFit/>
          </a:bodyPr>
          <a:lstStyle/>
          <a:p>
            <a:r>
              <a:rPr lang="en-US" sz="2600" dirty="0" smtClean="0"/>
              <a:t>design</a:t>
            </a:r>
            <a:endParaRPr lang="en-US" sz="2600" dirty="0"/>
          </a:p>
        </p:txBody>
      </p:sp>
      <p:sp>
        <p:nvSpPr>
          <p:cNvPr id="13" name="PoljeZBesedilom 12"/>
          <p:cNvSpPr txBox="1"/>
          <p:nvPr/>
        </p:nvSpPr>
        <p:spPr>
          <a:xfrm>
            <a:off x="2592199" y="3584629"/>
            <a:ext cx="3453831" cy="492443"/>
          </a:xfrm>
          <a:prstGeom prst="rect">
            <a:avLst/>
          </a:prstGeom>
          <a:noFill/>
        </p:spPr>
        <p:txBody>
          <a:bodyPr wrap="none" rtlCol="0">
            <a:spAutoFit/>
          </a:bodyPr>
          <a:lstStyle/>
          <a:p>
            <a:r>
              <a:rPr lang="en-US" sz="2600" dirty="0" smtClean="0"/>
              <a:t>visualization techniques</a:t>
            </a:r>
            <a:endParaRPr lang="en-US" sz="2600" dirty="0"/>
          </a:p>
        </p:txBody>
      </p:sp>
      <p:sp>
        <p:nvSpPr>
          <p:cNvPr id="14" name="PoljeZBesedilom 13"/>
          <p:cNvSpPr txBox="1"/>
          <p:nvPr/>
        </p:nvSpPr>
        <p:spPr>
          <a:xfrm>
            <a:off x="329692" y="5597593"/>
            <a:ext cx="1475924" cy="492443"/>
          </a:xfrm>
          <a:prstGeom prst="rect">
            <a:avLst/>
          </a:prstGeom>
          <a:noFill/>
        </p:spPr>
        <p:txBody>
          <a:bodyPr wrap="square" rtlCol="0">
            <a:spAutoFit/>
          </a:bodyPr>
          <a:lstStyle/>
          <a:p>
            <a:r>
              <a:rPr lang="en-US" sz="2600" dirty="0" smtClean="0"/>
              <a:t>structure</a:t>
            </a:r>
            <a:endParaRPr lang="en-US" sz="2600" dirty="0"/>
          </a:p>
        </p:txBody>
      </p:sp>
      <p:sp>
        <p:nvSpPr>
          <p:cNvPr id="15" name="PoljeZBesedilom 14"/>
          <p:cNvSpPr txBox="1"/>
          <p:nvPr/>
        </p:nvSpPr>
        <p:spPr>
          <a:xfrm>
            <a:off x="5595515" y="5494558"/>
            <a:ext cx="1813564" cy="492443"/>
          </a:xfrm>
          <a:prstGeom prst="rect">
            <a:avLst/>
          </a:prstGeom>
          <a:noFill/>
        </p:spPr>
        <p:txBody>
          <a:bodyPr wrap="square" rtlCol="0">
            <a:spAutoFit/>
          </a:bodyPr>
          <a:lstStyle/>
          <a:p>
            <a:r>
              <a:rPr lang="sl-SI" sz="2600" dirty="0" err="1" smtClean="0"/>
              <a:t>objectives</a:t>
            </a:r>
            <a:endParaRPr lang="en-US" sz="2600" dirty="0"/>
          </a:p>
        </p:txBody>
      </p:sp>
      <p:sp>
        <p:nvSpPr>
          <p:cNvPr id="17" name="PoljeZBesedilom 16"/>
          <p:cNvSpPr txBox="1"/>
          <p:nvPr/>
        </p:nvSpPr>
        <p:spPr>
          <a:xfrm>
            <a:off x="7164288" y="5105150"/>
            <a:ext cx="1274223" cy="492443"/>
          </a:xfrm>
          <a:prstGeom prst="rect">
            <a:avLst/>
          </a:prstGeom>
          <a:noFill/>
        </p:spPr>
        <p:txBody>
          <a:bodyPr wrap="square" rtlCol="0">
            <a:spAutoFit/>
          </a:bodyPr>
          <a:lstStyle/>
          <a:p>
            <a:r>
              <a:rPr lang="sl-SI" sz="2600" dirty="0" smtClean="0"/>
              <a:t>   </a:t>
            </a:r>
            <a:r>
              <a:rPr lang="sl-SI" sz="2600" dirty="0" err="1" smtClean="0"/>
              <a:t>tasks</a:t>
            </a:r>
            <a:endParaRPr lang="en-US" sz="2600" dirty="0"/>
          </a:p>
        </p:txBody>
      </p:sp>
      <p:sp>
        <p:nvSpPr>
          <p:cNvPr id="18" name="PoljeZBesedilom 17"/>
          <p:cNvSpPr txBox="1"/>
          <p:nvPr/>
        </p:nvSpPr>
        <p:spPr>
          <a:xfrm>
            <a:off x="6222475" y="5048667"/>
            <a:ext cx="771365" cy="492443"/>
          </a:xfrm>
          <a:prstGeom prst="rect">
            <a:avLst/>
          </a:prstGeom>
          <a:noFill/>
        </p:spPr>
        <p:txBody>
          <a:bodyPr wrap="none" rtlCol="0">
            <a:spAutoFit/>
          </a:bodyPr>
          <a:lstStyle/>
          <a:p>
            <a:r>
              <a:rPr lang="sl-SI" sz="2600" dirty="0" err="1" smtClean="0">
                <a:solidFill>
                  <a:schemeClr val="accent1"/>
                </a:solidFill>
              </a:rPr>
              <a:t>user</a:t>
            </a:r>
            <a:endParaRPr lang="en-US" sz="2600" dirty="0">
              <a:solidFill>
                <a:schemeClr val="accent1"/>
              </a:solidFill>
            </a:endParaRPr>
          </a:p>
        </p:txBody>
      </p:sp>
      <p:sp>
        <p:nvSpPr>
          <p:cNvPr id="19" name="PoljeZBesedilom 18"/>
          <p:cNvSpPr txBox="1"/>
          <p:nvPr/>
        </p:nvSpPr>
        <p:spPr>
          <a:xfrm>
            <a:off x="6181647" y="4555397"/>
            <a:ext cx="2638826" cy="492443"/>
          </a:xfrm>
          <a:prstGeom prst="rect">
            <a:avLst/>
          </a:prstGeom>
          <a:noFill/>
        </p:spPr>
        <p:txBody>
          <a:bodyPr wrap="square" rtlCol="0">
            <a:spAutoFit/>
          </a:bodyPr>
          <a:lstStyle/>
          <a:p>
            <a:r>
              <a:rPr lang="sl-SI" sz="2600" dirty="0" smtClean="0"/>
              <a:t>   </a:t>
            </a:r>
            <a:r>
              <a:rPr lang="sl-SI" sz="2600" dirty="0" err="1" smtClean="0"/>
              <a:t>mental</a:t>
            </a:r>
            <a:r>
              <a:rPr lang="sl-SI" sz="2600" dirty="0" smtClean="0"/>
              <a:t> </a:t>
            </a:r>
            <a:r>
              <a:rPr lang="sl-SI" sz="2600" dirty="0" err="1" smtClean="0"/>
              <a:t>models</a:t>
            </a:r>
            <a:endParaRPr lang="en-US" sz="2600" dirty="0"/>
          </a:p>
        </p:txBody>
      </p:sp>
    </p:spTree>
    <p:extLst>
      <p:ext uri="{BB962C8B-B14F-4D97-AF65-F5344CB8AC3E}">
        <p14:creationId xmlns:p14="http://schemas.microsoft.com/office/powerpoint/2010/main" val="6231194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grada vsebine 5"/>
          <p:cNvSpPr>
            <a:spLocks noGrp="1"/>
          </p:cNvSpPr>
          <p:nvPr>
            <p:ph idx="1"/>
          </p:nvPr>
        </p:nvSpPr>
        <p:spPr/>
        <p:txBody>
          <a:bodyPr>
            <a:normAutofit/>
          </a:bodyPr>
          <a:lstStyle/>
          <a:p>
            <a:pPr>
              <a:buFontTx/>
              <a:buNone/>
            </a:pPr>
            <a:endParaRPr lang="en-GB" altLang="en-US" noProof="0" dirty="0" smtClean="0"/>
          </a:p>
          <a:p>
            <a:pPr marL="0" indent="0">
              <a:buNone/>
            </a:pPr>
            <a:endParaRPr lang="en-GB" altLang="en-US" noProof="0" dirty="0" smtClean="0"/>
          </a:p>
          <a:p>
            <a:pPr marL="0" indent="0">
              <a:buNone/>
            </a:pPr>
            <a:r>
              <a:rPr lang="en-GB" altLang="en-US" noProof="0" dirty="0" smtClean="0"/>
              <a:t>Existing studies indicate that some features can be problematic:</a:t>
            </a:r>
          </a:p>
          <a:p>
            <a:pPr lvl="1"/>
            <a:r>
              <a:rPr lang="en-GB" altLang="en-US" sz="1900" noProof="0" dirty="0" smtClean="0"/>
              <a:t>pan-and-zoom</a:t>
            </a:r>
          </a:p>
          <a:p>
            <a:pPr lvl="1"/>
            <a:r>
              <a:rPr lang="en-GB" altLang="en-US" sz="1900" noProof="0" dirty="0" smtClean="0"/>
              <a:t>3D navigation</a:t>
            </a:r>
          </a:p>
          <a:p>
            <a:pPr lvl="1"/>
            <a:r>
              <a:rPr lang="en-GB" altLang="en-US" sz="1900" noProof="0" dirty="0" smtClean="0"/>
              <a:t>distortion</a:t>
            </a:r>
          </a:p>
          <a:p>
            <a:pPr lvl="1"/>
            <a:r>
              <a:rPr lang="en-GB" altLang="en-US" sz="1900" noProof="0" dirty="0" smtClean="0"/>
              <a:t>node-and-link representations of concept spaces</a:t>
            </a:r>
            <a:r>
              <a:rPr lang="sl-SI" altLang="en-US" sz="1900" noProof="0" dirty="0" smtClean="0"/>
              <a:t> (</a:t>
            </a:r>
            <a:r>
              <a:rPr lang="sl-SI" altLang="en-US" sz="1900" noProof="0" dirty="0" err="1" smtClean="0"/>
              <a:t>overlapping</a:t>
            </a:r>
            <a:r>
              <a:rPr lang="sl-SI" altLang="en-US" sz="1900" noProof="0" dirty="0" smtClean="0"/>
              <a:t>)</a:t>
            </a:r>
            <a:endParaRPr lang="en-GB" altLang="en-US" sz="1900" noProof="0" dirty="0" smtClean="0"/>
          </a:p>
          <a:p>
            <a:pPr lvl="1"/>
            <a:r>
              <a:rPr lang="en-GB" altLang="en-US" sz="1900" noProof="0" dirty="0" smtClean="0"/>
              <a:t>displaying text (large representations)</a:t>
            </a:r>
          </a:p>
          <a:p>
            <a:pPr lvl="1"/>
            <a:r>
              <a:rPr lang="en-GB" altLang="en-US" sz="1900" noProof="0" dirty="0" smtClean="0"/>
              <a:t>scaling: large number of nodes, links, data points…</a:t>
            </a:r>
            <a:endParaRPr lang="en-GB" altLang="en-US"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90</a:t>
            </a:fld>
            <a:endParaRPr lang="sl-SI"/>
          </a:p>
        </p:txBody>
      </p:sp>
      <p:sp>
        <p:nvSpPr>
          <p:cNvPr id="5" name="Naslov 4"/>
          <p:cNvSpPr>
            <a:spLocks noGrp="1"/>
          </p:cNvSpPr>
          <p:nvPr>
            <p:ph type="title"/>
          </p:nvPr>
        </p:nvSpPr>
        <p:spPr/>
        <p:txBody>
          <a:bodyPr/>
          <a:lstStyle/>
          <a:p>
            <a:r>
              <a:rPr lang="en-GB" altLang="en-US" noProof="0" dirty="0" smtClean="0"/>
              <a:t>Design problems</a:t>
            </a:r>
            <a:endParaRPr lang="en-GB" noProof="0" dirty="0"/>
          </a:p>
        </p:txBody>
      </p:sp>
    </p:spTree>
    <p:extLst>
      <p:ext uri="{BB962C8B-B14F-4D97-AF65-F5344CB8AC3E}">
        <p14:creationId xmlns:p14="http://schemas.microsoft.com/office/powerpoint/2010/main" val="39445664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grada besedila 5"/>
          <p:cNvSpPr>
            <a:spLocks noGrp="1"/>
          </p:cNvSpPr>
          <p:nvPr>
            <p:ph type="body" idx="1"/>
          </p:nvPr>
        </p:nvSpPr>
        <p:spPr/>
        <p:txBody>
          <a:bodyPr/>
          <a:lstStyle/>
          <a:p>
            <a:endParaRPr lang="en-GB"/>
          </a:p>
        </p:txBody>
      </p:sp>
      <p:sp>
        <p:nvSpPr>
          <p:cNvPr id="3" name="Ograda številke diapozitiva 2"/>
          <p:cNvSpPr>
            <a:spLocks noGrp="1"/>
          </p:cNvSpPr>
          <p:nvPr>
            <p:ph type="sldNum" sz="quarter" idx="12"/>
          </p:nvPr>
        </p:nvSpPr>
        <p:spPr/>
        <p:txBody>
          <a:bodyPr/>
          <a:lstStyle/>
          <a:p>
            <a:fld id="{61DD6A08-FE20-4C90-8FFF-F9319FCE79F2}" type="slidenum">
              <a:rPr lang="sl-SI" smtClean="0"/>
              <a:t>91</a:t>
            </a:fld>
            <a:endParaRPr lang="sl-SI"/>
          </a:p>
        </p:txBody>
      </p:sp>
      <p:sp>
        <p:nvSpPr>
          <p:cNvPr id="5" name="Naslov 4"/>
          <p:cNvSpPr>
            <a:spLocks noGrp="1"/>
          </p:cNvSpPr>
          <p:nvPr>
            <p:ph type="title"/>
          </p:nvPr>
        </p:nvSpPr>
        <p:spPr/>
        <p:txBody>
          <a:bodyPr/>
          <a:lstStyle/>
          <a:p>
            <a:r>
              <a:rPr lang="en-GB" b="1" noProof="0" dirty="0" smtClean="0"/>
              <a:t>INFORMATION VISUALIZATION &amp; LIBRARIES</a:t>
            </a:r>
            <a:endParaRPr lang="en-GB" b="1" noProof="0" dirty="0"/>
          </a:p>
        </p:txBody>
      </p:sp>
    </p:spTree>
    <p:extLst>
      <p:ext uri="{BB962C8B-B14F-4D97-AF65-F5344CB8AC3E}">
        <p14:creationId xmlns:p14="http://schemas.microsoft.com/office/powerpoint/2010/main" val="12814024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92</a:t>
            </a:fld>
            <a:endParaRPr lang="sl-SI"/>
          </a:p>
        </p:txBody>
      </p:sp>
      <p:sp>
        <p:nvSpPr>
          <p:cNvPr id="3" name="Naslov 4"/>
          <p:cNvSpPr txBox="1">
            <a:spLocks/>
          </p:cNvSpPr>
          <p:nvPr/>
        </p:nvSpPr>
        <p:spPr>
          <a:xfrm>
            <a:off x="827584" y="2348880"/>
            <a:ext cx="5486400" cy="566738"/>
          </a:xfrm>
          <a:prstGeom prst="rect">
            <a:avLst/>
          </a:prstGeom>
        </p:spPr>
        <p:txBody>
          <a:bodyPr/>
          <a:lstStyle>
            <a:lvl1pPr algn="l" defTabSz="914400" rtl="0" eaLnBrk="1" latinLnBrk="0" hangingPunct="1">
              <a:spcBef>
                <a:spcPct val="0"/>
              </a:spcBef>
              <a:buNone/>
              <a:defRPr sz="3600" b="0" kern="1200">
                <a:solidFill>
                  <a:srgbClr val="006699"/>
                </a:solidFill>
                <a:latin typeface="+mj-lt"/>
                <a:ea typeface="+mj-ea"/>
                <a:cs typeface="Shruti" pitchFamily="34" charset="0"/>
              </a:defRPr>
            </a:lvl1pPr>
          </a:lstStyle>
          <a:p>
            <a:r>
              <a:rPr lang="sl-SI" b="1" dirty="0" smtClean="0"/>
              <a:t>GROUP ASSIGNMENT</a:t>
            </a:r>
            <a:endParaRPr lang="en-GB" b="1" dirty="0"/>
          </a:p>
        </p:txBody>
      </p:sp>
      <p:sp>
        <p:nvSpPr>
          <p:cNvPr id="4" name="Ograda besedila 6"/>
          <p:cNvSpPr txBox="1">
            <a:spLocks/>
          </p:cNvSpPr>
          <p:nvPr/>
        </p:nvSpPr>
        <p:spPr>
          <a:xfrm>
            <a:off x="827584" y="3140968"/>
            <a:ext cx="7312148" cy="804862"/>
          </a:xfrm>
          <a:prstGeom prst="rect">
            <a:avLst/>
          </a:prstGeom>
        </p:spPr>
        <p:txBody>
          <a:bodyPr/>
          <a:lstStyle>
            <a:lvl1pPr marL="342900" indent="-34290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A library wants to visually present data about its collection. Propose a design for such a presentation, focusing on any aspect of the collection. </a:t>
            </a:r>
            <a:endParaRPr lang="en-US" dirty="0"/>
          </a:p>
        </p:txBody>
      </p:sp>
    </p:spTree>
    <p:extLst>
      <p:ext uri="{BB962C8B-B14F-4D97-AF65-F5344CB8AC3E}">
        <p14:creationId xmlns:p14="http://schemas.microsoft.com/office/powerpoint/2010/main" val="36275303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normAutofit/>
          </a:bodyPr>
          <a:lstStyle/>
          <a:p>
            <a:pPr marL="0" indent="0">
              <a:buNone/>
            </a:pPr>
            <a:endParaRPr lang="en-GB" noProof="0" dirty="0" smtClean="0"/>
          </a:p>
          <a:p>
            <a:pPr marL="457200" lvl="1" indent="0">
              <a:buNone/>
            </a:pPr>
            <a:endParaRPr lang="en-GB" noProof="0" dirty="0" smtClean="0"/>
          </a:p>
          <a:p>
            <a:pPr marL="0" indent="0">
              <a:buNone/>
            </a:pPr>
            <a:endParaRPr lang="en-GB" noProof="0" dirty="0" smtClean="0"/>
          </a:p>
          <a:p>
            <a:pPr marL="0" indent="0">
              <a:buNone/>
            </a:pPr>
            <a:r>
              <a:rPr lang="en-GB" noProof="0" dirty="0" smtClean="0"/>
              <a:t>… for internal analysis</a:t>
            </a:r>
          </a:p>
          <a:p>
            <a:pPr marL="0" indent="0">
              <a:buNone/>
            </a:pPr>
            <a:r>
              <a:rPr lang="en-GB" noProof="0" dirty="0" smtClean="0"/>
              <a:t>… for end-users</a:t>
            </a:r>
            <a:endParaRPr lang="sl-SI" noProof="0" dirty="0" smtClean="0"/>
          </a:p>
          <a:p>
            <a:pPr marL="0" indent="0">
              <a:buNone/>
            </a:pPr>
            <a:endParaRPr lang="sl-SI" dirty="0"/>
          </a:p>
          <a:p>
            <a:pPr marL="0" indent="0">
              <a:buNone/>
            </a:pPr>
            <a:r>
              <a:rPr lang="sl-SI" noProof="0" dirty="0" smtClean="0"/>
              <a:t>… </a:t>
            </a:r>
            <a:r>
              <a:rPr lang="en-GB" noProof="0" dirty="0" smtClean="0"/>
              <a:t>as a marketing tool </a:t>
            </a:r>
            <a:endParaRPr lang="sl-SI" noProof="0" dirty="0" smtClean="0"/>
          </a:p>
          <a:p>
            <a:pPr marL="0" indent="0">
              <a:buNone/>
            </a:pPr>
            <a:r>
              <a:rPr lang="sl-SI" dirty="0" smtClean="0"/>
              <a:t>… as a </a:t>
            </a:r>
            <a:r>
              <a:rPr lang="sl-SI" dirty="0" err="1" smtClean="0"/>
              <a:t>discovery</a:t>
            </a:r>
            <a:r>
              <a:rPr lang="sl-SI" dirty="0" smtClean="0"/>
              <a:t> </a:t>
            </a:r>
            <a:r>
              <a:rPr lang="sl-SI" dirty="0" err="1" smtClean="0"/>
              <a:t>tool</a:t>
            </a:r>
            <a:endParaRPr lang="sl-SI" dirty="0" smtClean="0"/>
          </a:p>
          <a:p>
            <a:pPr marL="0" indent="0">
              <a:buNone/>
            </a:pPr>
            <a:r>
              <a:rPr lang="sl-SI" noProof="0" dirty="0" smtClean="0"/>
              <a:t>… as a </a:t>
            </a:r>
            <a:r>
              <a:rPr lang="sl-SI" noProof="0" dirty="0" err="1" smtClean="0"/>
              <a:t>storytelling</a:t>
            </a:r>
            <a:r>
              <a:rPr lang="sl-SI" noProof="0" dirty="0" smtClean="0"/>
              <a:t> </a:t>
            </a:r>
            <a:r>
              <a:rPr lang="sl-SI" noProof="0" dirty="0" err="1" smtClean="0"/>
              <a:t>tool</a:t>
            </a:r>
            <a:endParaRPr lang="en-GB" noProof="0" dirty="0" smtClean="0"/>
          </a:p>
          <a:p>
            <a:pPr marL="0" indent="0">
              <a:buNone/>
            </a:pPr>
            <a:endParaRPr lang="en-GB" noProof="0" dirty="0" smtClean="0"/>
          </a:p>
          <a:p>
            <a:pPr marL="0" indent="0">
              <a:buNone/>
            </a:pPr>
            <a:endParaRPr lang="en-GB" noProof="0" dirty="0" smtClean="0"/>
          </a:p>
          <a:p>
            <a:pPr marL="0" indent="0">
              <a:buNone/>
            </a:pPr>
            <a:endParaRPr lang="en-GB" noProof="0" dirty="0" smtClean="0"/>
          </a:p>
          <a:p>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93</a:t>
            </a:fld>
            <a:endParaRPr lang="sl-SI"/>
          </a:p>
        </p:txBody>
      </p:sp>
      <p:sp>
        <p:nvSpPr>
          <p:cNvPr id="4" name="Naslov 3"/>
          <p:cNvSpPr>
            <a:spLocks noGrp="1"/>
          </p:cNvSpPr>
          <p:nvPr>
            <p:ph type="title"/>
          </p:nvPr>
        </p:nvSpPr>
        <p:spPr/>
        <p:txBody>
          <a:bodyPr>
            <a:normAutofit/>
          </a:bodyPr>
          <a:lstStyle/>
          <a:p>
            <a:r>
              <a:rPr lang="en-GB" noProof="0" dirty="0" smtClean="0"/>
              <a:t>Information visualization potential</a:t>
            </a:r>
            <a:endParaRPr lang="en-GB" noProof="0" dirty="0"/>
          </a:p>
        </p:txBody>
      </p:sp>
    </p:spTree>
    <p:extLst>
      <p:ext uri="{BB962C8B-B14F-4D97-AF65-F5344CB8AC3E}">
        <p14:creationId xmlns:p14="http://schemas.microsoft.com/office/powerpoint/2010/main" val="319488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p:txBody>
          <a:bodyPr/>
          <a:lstStyle/>
          <a:p>
            <a:endParaRPr lang="en-GB" noProof="0" dirty="0" smtClean="0"/>
          </a:p>
          <a:p>
            <a:pPr marL="0" indent="0">
              <a:buNone/>
            </a:pPr>
            <a:endParaRPr lang="sl-SI" noProof="0" dirty="0" smtClean="0"/>
          </a:p>
          <a:p>
            <a:pPr marL="0" indent="0">
              <a:buNone/>
            </a:pPr>
            <a:r>
              <a:rPr lang="en-GB" dirty="0" smtClean="0"/>
              <a:t>Visualise</a:t>
            </a:r>
            <a:r>
              <a:rPr lang="sl-SI" dirty="0" smtClean="0"/>
              <a:t> </a:t>
            </a:r>
            <a:r>
              <a:rPr lang="sl-SI" dirty="0" err="1" smtClean="0"/>
              <a:t>data</a:t>
            </a:r>
            <a:r>
              <a:rPr lang="sl-SI" dirty="0" smtClean="0"/>
              <a:t> on</a:t>
            </a:r>
            <a:endParaRPr lang="en-GB" noProof="0" dirty="0" smtClean="0"/>
          </a:p>
          <a:p>
            <a:pPr lvl="1">
              <a:spcBef>
                <a:spcPts val="1800"/>
              </a:spcBef>
            </a:pPr>
            <a:r>
              <a:rPr lang="en-GB" sz="2200" noProof="0" dirty="0" smtClean="0"/>
              <a:t>collection</a:t>
            </a:r>
            <a:r>
              <a:rPr lang="sl-SI" sz="2200" noProof="0" dirty="0" smtClean="0"/>
              <a:t>s</a:t>
            </a:r>
            <a:r>
              <a:rPr lang="en-GB" sz="2200" noProof="0" dirty="0" smtClean="0"/>
              <a:t> (growth, size, thematic coverage</a:t>
            </a:r>
            <a:r>
              <a:rPr lang="sl-SI" sz="2200" noProof="0" dirty="0" smtClean="0"/>
              <a:t>,…</a:t>
            </a:r>
            <a:r>
              <a:rPr lang="en-GB" sz="2200" noProof="0" dirty="0" smtClean="0"/>
              <a:t>)</a:t>
            </a:r>
          </a:p>
          <a:p>
            <a:pPr lvl="1"/>
            <a:r>
              <a:rPr lang="en-GB" sz="2200" noProof="0" dirty="0" smtClean="0"/>
              <a:t>catalogue use (search queries, time</a:t>
            </a:r>
            <a:r>
              <a:rPr lang="sl-SI" sz="2200" noProof="0" dirty="0" smtClean="0"/>
              <a:t>,…)</a:t>
            </a:r>
            <a:endParaRPr lang="en-GB" sz="2200" noProof="0" dirty="0" smtClean="0"/>
          </a:p>
          <a:p>
            <a:pPr lvl="1"/>
            <a:r>
              <a:rPr lang="en-GB" sz="2200" noProof="0" dirty="0" smtClean="0"/>
              <a:t>circulation (days, location, themes</a:t>
            </a:r>
            <a:r>
              <a:rPr lang="sl-SI" sz="2200" noProof="0" dirty="0" smtClean="0"/>
              <a:t>,…</a:t>
            </a:r>
            <a:r>
              <a:rPr lang="en-GB" sz="2200" noProof="0" dirty="0" smtClean="0"/>
              <a:t>)</a:t>
            </a:r>
            <a:endParaRPr lang="sl-SI" sz="2200" noProof="0" dirty="0" smtClean="0"/>
          </a:p>
          <a:p>
            <a:pPr lvl="1"/>
            <a:r>
              <a:rPr lang="en-GB" sz="2200" dirty="0" smtClean="0"/>
              <a:t>library network</a:t>
            </a:r>
            <a:endParaRPr lang="en-GB" sz="2200" noProof="0" dirty="0" smtClean="0"/>
          </a:p>
          <a:p>
            <a:pPr lvl="1"/>
            <a:r>
              <a:rPr lang="sl-SI" sz="2200" noProof="0" dirty="0" smtClean="0"/>
              <a:t>p</a:t>
            </a:r>
            <a:r>
              <a:rPr lang="en-GB" sz="2200" noProof="0" dirty="0" err="1" smtClean="0"/>
              <a:t>atron</a:t>
            </a:r>
            <a:r>
              <a:rPr lang="sl-SI" sz="2200" noProof="0" dirty="0" smtClean="0"/>
              <a:t>s</a:t>
            </a:r>
          </a:p>
          <a:p>
            <a:pPr lvl="1"/>
            <a:r>
              <a:rPr lang="sl-SI" sz="2200" dirty="0" smtClean="0"/>
              <a:t>…</a:t>
            </a:r>
            <a:endParaRPr lang="en-GB" sz="2200" noProof="0" dirty="0" smtClean="0"/>
          </a:p>
          <a:p>
            <a:endParaRPr lang="en-GB" noProof="0" dirty="0" smtClean="0"/>
          </a:p>
          <a:p>
            <a:endParaRPr lang="en-GB" noProof="0" dirty="0" smtClean="0"/>
          </a:p>
        </p:txBody>
      </p:sp>
      <p:sp>
        <p:nvSpPr>
          <p:cNvPr id="3" name="Ograda številke diapozitiva 2"/>
          <p:cNvSpPr>
            <a:spLocks noGrp="1"/>
          </p:cNvSpPr>
          <p:nvPr>
            <p:ph type="sldNum" sz="quarter" idx="12"/>
          </p:nvPr>
        </p:nvSpPr>
        <p:spPr/>
        <p:txBody>
          <a:bodyPr/>
          <a:lstStyle/>
          <a:p>
            <a:fld id="{61DD6A08-FE20-4C90-8FFF-F9319FCE79F2}" type="slidenum">
              <a:rPr lang="sl-SI" smtClean="0"/>
              <a:t>94</a:t>
            </a:fld>
            <a:endParaRPr lang="sl-SI"/>
          </a:p>
        </p:txBody>
      </p:sp>
      <p:sp>
        <p:nvSpPr>
          <p:cNvPr id="4" name="Naslov 3"/>
          <p:cNvSpPr>
            <a:spLocks noGrp="1"/>
          </p:cNvSpPr>
          <p:nvPr>
            <p:ph type="title"/>
          </p:nvPr>
        </p:nvSpPr>
        <p:spPr/>
        <p:txBody>
          <a:bodyPr/>
          <a:lstStyle/>
          <a:p>
            <a:r>
              <a:rPr lang="en-GB" dirty="0"/>
              <a:t>Information visualization potential</a:t>
            </a:r>
            <a:endParaRPr lang="en-GB" noProof="0" dirty="0"/>
          </a:p>
        </p:txBody>
      </p:sp>
    </p:spTree>
    <p:extLst>
      <p:ext uri="{BB962C8B-B14F-4D97-AF65-F5344CB8AC3E}">
        <p14:creationId xmlns:p14="http://schemas.microsoft.com/office/powerpoint/2010/main" val="39402991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idx="1"/>
          </p:nvPr>
        </p:nvSpPr>
        <p:spPr>
          <a:xfrm>
            <a:off x="457200" y="1600200"/>
            <a:ext cx="8686800" cy="4525963"/>
          </a:xfrm>
        </p:spPr>
        <p:txBody>
          <a:bodyPr/>
          <a:lstStyle/>
          <a:p>
            <a:endParaRPr lang="sl-SI" noProof="0" dirty="0" smtClean="0"/>
          </a:p>
          <a:p>
            <a:pPr marL="0" indent="0">
              <a:buNone/>
            </a:pPr>
            <a:endParaRPr lang="sl-SI" dirty="0" smtClean="0"/>
          </a:p>
          <a:p>
            <a:pPr marL="0" indent="0">
              <a:buNone/>
            </a:pPr>
            <a:r>
              <a:rPr lang="en-GB" dirty="0" smtClean="0"/>
              <a:t>Information systems </a:t>
            </a:r>
            <a:r>
              <a:rPr lang="en-GB" sz="2400" dirty="0" smtClean="0"/>
              <a:t>(digital libraries, OPACs, journal databases)</a:t>
            </a:r>
            <a:endParaRPr lang="en-GB" dirty="0" smtClean="0"/>
          </a:p>
          <a:p>
            <a:pPr lvl="1">
              <a:spcBef>
                <a:spcPts val="1800"/>
              </a:spcBef>
            </a:pPr>
            <a:r>
              <a:rPr lang="en-GB" sz="2200" noProof="0" dirty="0" smtClean="0"/>
              <a:t>overview of </a:t>
            </a:r>
            <a:r>
              <a:rPr lang="sl-SI" sz="2200" noProof="0" dirty="0" err="1" smtClean="0"/>
              <a:t>the</a:t>
            </a:r>
            <a:r>
              <a:rPr lang="sl-SI" sz="2200" noProof="0" dirty="0" smtClean="0"/>
              <a:t> </a:t>
            </a:r>
            <a:r>
              <a:rPr lang="en-GB" sz="2200" noProof="0" dirty="0" smtClean="0"/>
              <a:t>collection</a:t>
            </a:r>
          </a:p>
          <a:p>
            <a:pPr lvl="1"/>
            <a:r>
              <a:rPr lang="en-GB" sz="2200" noProof="0" dirty="0" smtClean="0"/>
              <a:t>query formulation</a:t>
            </a:r>
          </a:p>
          <a:p>
            <a:pPr lvl="1"/>
            <a:r>
              <a:rPr lang="en-GB" sz="2200" noProof="0" dirty="0" smtClean="0"/>
              <a:t>inspection of results</a:t>
            </a:r>
          </a:p>
          <a:p>
            <a:pPr lvl="1"/>
            <a:r>
              <a:rPr lang="en-GB" sz="2200" noProof="0" dirty="0" smtClean="0"/>
              <a:t>browsing </a:t>
            </a:r>
          </a:p>
          <a:p>
            <a:pPr lvl="2"/>
            <a:r>
              <a:rPr lang="en-GB" noProof="0" dirty="0" smtClean="0"/>
              <a:t>subject </a:t>
            </a:r>
            <a:endParaRPr lang="sl-SI" noProof="0" dirty="0" smtClean="0"/>
          </a:p>
          <a:p>
            <a:pPr lvl="2"/>
            <a:r>
              <a:rPr lang="en-GB" dirty="0" smtClean="0"/>
              <a:t>related items, concepts</a:t>
            </a:r>
            <a:endParaRPr lang="sl-SI" dirty="0" smtClean="0"/>
          </a:p>
          <a:p>
            <a:pPr lvl="2"/>
            <a:r>
              <a:rPr lang="sl-SI" noProof="0" dirty="0" smtClean="0"/>
              <a:t>…</a:t>
            </a:r>
            <a:endParaRPr lang="en-GB" noProof="0" dirty="0"/>
          </a:p>
        </p:txBody>
      </p:sp>
      <p:sp>
        <p:nvSpPr>
          <p:cNvPr id="3" name="Ograda številke diapozitiva 2"/>
          <p:cNvSpPr>
            <a:spLocks noGrp="1"/>
          </p:cNvSpPr>
          <p:nvPr>
            <p:ph type="sldNum" sz="quarter" idx="12"/>
          </p:nvPr>
        </p:nvSpPr>
        <p:spPr/>
        <p:txBody>
          <a:bodyPr/>
          <a:lstStyle/>
          <a:p>
            <a:fld id="{61DD6A08-FE20-4C90-8FFF-F9319FCE79F2}" type="slidenum">
              <a:rPr lang="sl-SI" smtClean="0"/>
              <a:t>95</a:t>
            </a:fld>
            <a:endParaRPr lang="sl-SI"/>
          </a:p>
        </p:txBody>
      </p:sp>
      <p:sp>
        <p:nvSpPr>
          <p:cNvPr id="4" name="Naslov 3"/>
          <p:cNvSpPr>
            <a:spLocks noGrp="1"/>
          </p:cNvSpPr>
          <p:nvPr>
            <p:ph type="title"/>
          </p:nvPr>
        </p:nvSpPr>
        <p:spPr/>
        <p:txBody>
          <a:bodyPr/>
          <a:lstStyle/>
          <a:p>
            <a:r>
              <a:rPr lang="en-GB" dirty="0"/>
              <a:t>Information visualization potential</a:t>
            </a:r>
            <a:endParaRPr lang="en-GB" noProof="0" dirty="0"/>
          </a:p>
        </p:txBody>
      </p:sp>
    </p:spTree>
    <p:extLst>
      <p:ext uri="{BB962C8B-B14F-4D97-AF65-F5344CB8AC3E}">
        <p14:creationId xmlns:p14="http://schemas.microsoft.com/office/powerpoint/2010/main" val="32722138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179512" y="346646"/>
            <a:ext cx="8507288" cy="634082"/>
          </a:xfrm>
        </p:spPr>
        <p:txBody>
          <a:bodyPr>
            <a:normAutofit/>
          </a:bodyPr>
          <a:lstStyle/>
          <a:p>
            <a:r>
              <a:rPr lang="en-GB" sz="2400" noProof="0" dirty="0" smtClean="0">
                <a:solidFill>
                  <a:schemeClr val="bg1">
                    <a:lumMod val="50000"/>
                  </a:schemeClr>
                </a:solidFill>
              </a:rPr>
              <a:t>LCSH browsing in a library catalogue </a:t>
            </a:r>
            <a:endParaRPr lang="en-GB" sz="2400" noProof="0" dirty="0">
              <a:solidFill>
                <a:schemeClr val="bg1">
                  <a:lumMod val="50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t>96</a:t>
            </a:fld>
            <a:endParaRPr lang="sl-SI"/>
          </a:p>
        </p:txBody>
      </p:sp>
      <p:pic>
        <p:nvPicPr>
          <p:cNvPr id="1028"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7009" y="1226824"/>
            <a:ext cx="4389007" cy="49167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40616" y="1198178"/>
            <a:ext cx="3851864" cy="49671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PoljeZBesedilom 5"/>
          <p:cNvSpPr txBox="1"/>
          <p:nvPr/>
        </p:nvSpPr>
        <p:spPr>
          <a:xfrm>
            <a:off x="179512" y="6319942"/>
            <a:ext cx="8494011" cy="461665"/>
          </a:xfrm>
          <a:prstGeom prst="rect">
            <a:avLst/>
          </a:prstGeom>
          <a:noFill/>
        </p:spPr>
        <p:txBody>
          <a:bodyPr wrap="square" rtlCol="0">
            <a:spAutoFit/>
          </a:bodyPr>
          <a:lstStyle/>
          <a:p>
            <a:r>
              <a:rPr lang="en-GB" sz="1200" dirty="0">
                <a:solidFill>
                  <a:schemeClr val="bg1">
                    <a:lumMod val="50000"/>
                  </a:schemeClr>
                </a:solidFill>
              </a:rPr>
              <a:t>Julien, C.-A., </a:t>
            </a:r>
            <a:r>
              <a:rPr lang="en-GB" sz="1200" dirty="0" err="1">
                <a:solidFill>
                  <a:schemeClr val="bg1">
                    <a:lumMod val="50000"/>
                  </a:schemeClr>
                </a:solidFill>
              </a:rPr>
              <a:t>Guastavino</a:t>
            </a:r>
            <a:r>
              <a:rPr lang="en-GB" sz="1200" dirty="0">
                <a:solidFill>
                  <a:schemeClr val="bg1">
                    <a:lumMod val="50000"/>
                  </a:schemeClr>
                </a:solidFill>
              </a:rPr>
              <a:t>, C., </a:t>
            </a:r>
            <a:r>
              <a:rPr lang="en-GB" sz="1200" dirty="0" err="1">
                <a:solidFill>
                  <a:schemeClr val="bg1">
                    <a:lumMod val="50000"/>
                  </a:schemeClr>
                </a:solidFill>
              </a:rPr>
              <a:t>Bouthillier</a:t>
            </a:r>
            <a:r>
              <a:rPr lang="en-GB" sz="1200" dirty="0">
                <a:solidFill>
                  <a:schemeClr val="bg1">
                    <a:lumMod val="50000"/>
                  </a:schemeClr>
                </a:solidFill>
              </a:rPr>
              <a:t>, F., &amp; </a:t>
            </a:r>
            <a:r>
              <a:rPr lang="en-GB" sz="1200" dirty="0" err="1">
                <a:solidFill>
                  <a:schemeClr val="bg1">
                    <a:lumMod val="50000"/>
                  </a:schemeClr>
                </a:solidFill>
              </a:rPr>
              <a:t>Leide</a:t>
            </a:r>
            <a:r>
              <a:rPr lang="en-GB" sz="1200" dirty="0">
                <a:solidFill>
                  <a:schemeClr val="bg1">
                    <a:lumMod val="50000"/>
                  </a:schemeClr>
                </a:solidFill>
              </a:rPr>
              <a:t>, J. E. (2010). </a:t>
            </a:r>
            <a:r>
              <a:rPr lang="en-GB" sz="1200" i="1" dirty="0">
                <a:solidFill>
                  <a:schemeClr val="bg1">
                    <a:lumMod val="50000"/>
                  </a:schemeClr>
                </a:solidFill>
              </a:rPr>
              <a:t>Subject Explorer 3D: a Novel Virtual Reality Collection Browsing and Searching Tool</a:t>
            </a:r>
            <a:r>
              <a:rPr lang="en-GB" sz="1200" dirty="0">
                <a:solidFill>
                  <a:schemeClr val="bg1">
                    <a:lumMod val="50000"/>
                  </a:schemeClr>
                </a:solidFill>
              </a:rPr>
              <a:t>. Paper presented at the Annual Conf. of the Canadian Association for Information Science, Concordia University.</a:t>
            </a:r>
          </a:p>
        </p:txBody>
      </p:sp>
    </p:spTree>
    <p:extLst>
      <p:ext uri="{BB962C8B-B14F-4D97-AF65-F5344CB8AC3E}">
        <p14:creationId xmlns:p14="http://schemas.microsoft.com/office/powerpoint/2010/main" val="34106806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840354" y="274638"/>
            <a:ext cx="7846446" cy="850106"/>
          </a:xfrm>
        </p:spPr>
        <p:txBody>
          <a:bodyPr>
            <a:normAutofit/>
          </a:bodyPr>
          <a:lstStyle/>
          <a:p>
            <a:r>
              <a:rPr lang="en-GB" sz="2400" noProof="0" dirty="0" smtClean="0">
                <a:solidFill>
                  <a:schemeClr val="bg1">
                    <a:lumMod val="50000"/>
                  </a:schemeClr>
                </a:solidFill>
              </a:rPr>
              <a:t>Browsing subject headings in a digital library</a:t>
            </a:r>
            <a:endParaRPr lang="en-GB" sz="2400" noProof="0" dirty="0">
              <a:solidFill>
                <a:schemeClr val="bg1">
                  <a:lumMod val="50000"/>
                </a:schemeClr>
              </a:solidFill>
            </a:endParaRPr>
          </a:p>
        </p:txBody>
      </p:sp>
      <p:sp>
        <p:nvSpPr>
          <p:cNvPr id="3" name="Ograda številke diapozitiva 2"/>
          <p:cNvSpPr>
            <a:spLocks noGrp="1"/>
          </p:cNvSpPr>
          <p:nvPr>
            <p:ph type="sldNum" sz="quarter" idx="12"/>
          </p:nvPr>
        </p:nvSpPr>
        <p:spPr/>
        <p:txBody>
          <a:bodyPr/>
          <a:lstStyle/>
          <a:p>
            <a:fld id="{61DD6A08-FE20-4C90-8FFF-F9319FCE79F2}" type="slidenum">
              <a:rPr lang="sl-SI" smtClean="0"/>
              <a:t>97</a:t>
            </a:fld>
            <a:endParaRPr lang="sl-SI"/>
          </a:p>
        </p:txBody>
      </p:sp>
      <p:sp>
        <p:nvSpPr>
          <p:cNvPr id="6" name="PoljeZBesedilom 5"/>
          <p:cNvSpPr txBox="1"/>
          <p:nvPr/>
        </p:nvSpPr>
        <p:spPr>
          <a:xfrm>
            <a:off x="611560" y="6536377"/>
            <a:ext cx="7992888" cy="276999"/>
          </a:xfrm>
          <a:prstGeom prst="rect">
            <a:avLst/>
          </a:prstGeom>
          <a:noFill/>
        </p:spPr>
        <p:txBody>
          <a:bodyPr wrap="square" rtlCol="0">
            <a:spAutoFit/>
          </a:bodyPr>
          <a:lstStyle/>
          <a:p>
            <a:r>
              <a:rPr lang="en-GB" sz="1200" dirty="0" smtClean="0">
                <a:solidFill>
                  <a:schemeClr val="bg1">
                    <a:lumMod val="50000"/>
                  </a:schemeClr>
                </a:solidFill>
              </a:rPr>
              <a:t>Zhu</a:t>
            </a:r>
            <a:r>
              <a:rPr lang="en-GB" sz="1200" dirty="0">
                <a:solidFill>
                  <a:schemeClr val="bg1">
                    <a:lumMod val="50000"/>
                  </a:schemeClr>
                </a:solidFill>
              </a:rPr>
              <a:t>, B. and Chen, H. (2005), Information visualization. Ann. Rev. Info. Sci. Tech., 39: 139–177. </a:t>
            </a:r>
            <a:r>
              <a:rPr lang="en-GB" sz="1200" dirty="0" err="1">
                <a:solidFill>
                  <a:schemeClr val="bg1">
                    <a:lumMod val="50000"/>
                  </a:schemeClr>
                </a:solidFill>
              </a:rPr>
              <a:t>doi</a:t>
            </a:r>
            <a:r>
              <a:rPr lang="en-GB" sz="1200" dirty="0">
                <a:solidFill>
                  <a:schemeClr val="bg1">
                    <a:lumMod val="50000"/>
                  </a:schemeClr>
                </a:solidFill>
              </a:rPr>
              <a:t>: 10.1002/aris.1440390111</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0354" y="1313371"/>
            <a:ext cx="7172325" cy="50387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1836735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številke diapozitiva 1"/>
          <p:cNvSpPr>
            <a:spLocks noGrp="1"/>
          </p:cNvSpPr>
          <p:nvPr>
            <p:ph type="sldNum" sz="quarter" idx="12"/>
          </p:nvPr>
        </p:nvSpPr>
        <p:spPr/>
        <p:txBody>
          <a:bodyPr/>
          <a:lstStyle/>
          <a:p>
            <a:fld id="{61DD6A08-FE20-4C90-8FFF-F9319FCE79F2}" type="slidenum">
              <a:rPr lang="sl-SI" smtClean="0"/>
              <a:t>98</a:t>
            </a:fld>
            <a:endParaRPr lang="sl-SI"/>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6464" y="1412776"/>
            <a:ext cx="8365997" cy="4659166"/>
          </a:xfrm>
          <a:prstGeom prst="round2DiagRect">
            <a:avLst>
              <a:gd name="adj1" fmla="val 4128"/>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Naslov 6"/>
          <p:cNvSpPr txBox="1">
            <a:spLocks/>
          </p:cNvSpPr>
          <p:nvPr/>
        </p:nvSpPr>
        <p:spPr>
          <a:xfrm>
            <a:off x="323528" y="490662"/>
            <a:ext cx="7846446" cy="562074"/>
          </a:xfrm>
          <a:prstGeom prst="rect">
            <a:avLst/>
          </a:prstGeom>
        </p:spPr>
        <p:txBody>
          <a:bodyPr>
            <a:normAutofit/>
          </a:bodyPr>
          <a:lstStyle>
            <a:lvl1pPr algn="l" defTabSz="914400" rtl="0" eaLnBrk="1" latinLnBrk="0" hangingPunct="1">
              <a:spcBef>
                <a:spcPct val="0"/>
              </a:spcBef>
              <a:buNone/>
              <a:defRPr sz="3600" b="0" kern="1200">
                <a:solidFill>
                  <a:srgbClr val="006699"/>
                </a:solidFill>
                <a:latin typeface="+mj-lt"/>
                <a:ea typeface="+mj-ea"/>
                <a:cs typeface="Shruti" pitchFamily="34" charset="0"/>
              </a:defRPr>
            </a:lvl1pPr>
          </a:lstStyle>
          <a:p>
            <a:r>
              <a:rPr lang="sl-SI" sz="2400" dirty="0" err="1" smtClean="0">
                <a:solidFill>
                  <a:schemeClr val="bg1">
                    <a:lumMod val="50000"/>
                  </a:schemeClr>
                </a:solidFill>
              </a:rPr>
              <a:t>Digital</a:t>
            </a:r>
            <a:r>
              <a:rPr lang="sl-SI" sz="2400" dirty="0" smtClean="0">
                <a:solidFill>
                  <a:schemeClr val="bg1">
                    <a:lumMod val="50000"/>
                  </a:schemeClr>
                </a:solidFill>
              </a:rPr>
              <a:t> </a:t>
            </a:r>
            <a:r>
              <a:rPr lang="sl-SI" sz="2400" dirty="0" err="1" smtClean="0">
                <a:solidFill>
                  <a:schemeClr val="bg1">
                    <a:lumMod val="50000"/>
                  </a:schemeClr>
                </a:solidFill>
              </a:rPr>
              <a:t>Public</a:t>
            </a:r>
            <a:r>
              <a:rPr lang="sl-SI" sz="2400" dirty="0" smtClean="0">
                <a:solidFill>
                  <a:schemeClr val="bg1">
                    <a:lumMod val="50000"/>
                  </a:schemeClr>
                </a:solidFill>
              </a:rPr>
              <a:t> </a:t>
            </a:r>
            <a:r>
              <a:rPr lang="sl-SI" sz="2400" dirty="0" err="1" smtClean="0">
                <a:solidFill>
                  <a:schemeClr val="bg1">
                    <a:lumMod val="50000"/>
                  </a:schemeClr>
                </a:solidFill>
              </a:rPr>
              <a:t>Library</a:t>
            </a:r>
            <a:r>
              <a:rPr lang="sl-SI" sz="2400" dirty="0" smtClean="0">
                <a:solidFill>
                  <a:schemeClr val="bg1">
                    <a:lumMod val="50000"/>
                  </a:schemeClr>
                </a:solidFill>
              </a:rPr>
              <a:t> </a:t>
            </a:r>
            <a:r>
              <a:rPr lang="sl-SI" sz="2400" dirty="0" err="1" smtClean="0">
                <a:solidFill>
                  <a:schemeClr val="bg1">
                    <a:lumMod val="50000"/>
                  </a:schemeClr>
                </a:solidFill>
              </a:rPr>
              <a:t>of</a:t>
            </a:r>
            <a:r>
              <a:rPr lang="sl-SI" sz="2400" dirty="0" smtClean="0">
                <a:solidFill>
                  <a:schemeClr val="bg1">
                    <a:lumMod val="50000"/>
                  </a:schemeClr>
                </a:solidFill>
              </a:rPr>
              <a:t> </a:t>
            </a:r>
            <a:r>
              <a:rPr lang="sl-SI" sz="2400" dirty="0" err="1" smtClean="0">
                <a:solidFill>
                  <a:schemeClr val="bg1">
                    <a:lumMod val="50000"/>
                  </a:schemeClr>
                </a:solidFill>
              </a:rPr>
              <a:t>America</a:t>
            </a:r>
            <a:r>
              <a:rPr lang="sl-SI" sz="2400" dirty="0" smtClean="0">
                <a:solidFill>
                  <a:schemeClr val="bg1">
                    <a:lumMod val="50000"/>
                  </a:schemeClr>
                </a:solidFill>
              </a:rPr>
              <a:t> </a:t>
            </a:r>
            <a:r>
              <a:rPr lang="sl-SI" sz="2400" dirty="0" err="1" smtClean="0">
                <a:solidFill>
                  <a:schemeClr val="bg1">
                    <a:lumMod val="50000"/>
                  </a:schemeClr>
                </a:solidFill>
              </a:rPr>
              <a:t>collections</a:t>
            </a:r>
            <a:endParaRPr lang="en-GB" sz="2400" dirty="0">
              <a:solidFill>
                <a:schemeClr val="bg1">
                  <a:lumMod val="50000"/>
                </a:schemeClr>
              </a:solidFill>
            </a:endParaRPr>
          </a:p>
        </p:txBody>
      </p:sp>
      <p:sp>
        <p:nvSpPr>
          <p:cNvPr id="5" name="Pravokotnik 4"/>
          <p:cNvSpPr/>
          <p:nvPr/>
        </p:nvSpPr>
        <p:spPr>
          <a:xfrm>
            <a:off x="323528" y="6296222"/>
            <a:ext cx="2405146" cy="276999"/>
          </a:xfrm>
          <a:prstGeom prst="rect">
            <a:avLst/>
          </a:prstGeom>
        </p:spPr>
        <p:txBody>
          <a:bodyPr wrap="none">
            <a:spAutoFit/>
          </a:bodyPr>
          <a:lstStyle/>
          <a:p>
            <a:r>
              <a:rPr lang="en-GB" sz="1200" dirty="0">
                <a:solidFill>
                  <a:schemeClr val="bg1">
                    <a:lumMod val="50000"/>
                  </a:schemeClr>
                </a:solidFill>
              </a:rPr>
              <a:t>http://www.libraryobservatory.org/</a:t>
            </a:r>
          </a:p>
        </p:txBody>
      </p:sp>
    </p:spTree>
    <p:extLst>
      <p:ext uri="{BB962C8B-B14F-4D97-AF65-F5344CB8AC3E}">
        <p14:creationId xmlns:p14="http://schemas.microsoft.com/office/powerpoint/2010/main" val="14363167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grada številke diapozitiva 3"/>
          <p:cNvSpPr>
            <a:spLocks noGrp="1"/>
          </p:cNvSpPr>
          <p:nvPr>
            <p:ph type="sldNum" sz="quarter" idx="12"/>
          </p:nvPr>
        </p:nvSpPr>
        <p:spPr/>
        <p:txBody>
          <a:bodyPr/>
          <a:lstStyle/>
          <a:p>
            <a:fld id="{61DD6A08-FE20-4C90-8FFF-F9319FCE79F2}" type="slidenum">
              <a:rPr lang="sl-SI" smtClean="0"/>
              <a:t>99</a:t>
            </a:fld>
            <a:endParaRPr lang="sl-SI"/>
          </a:p>
        </p:txBody>
      </p:sp>
      <p:pic>
        <p:nvPicPr>
          <p:cNvPr id="1026" name="Picture 2">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405" y="704572"/>
            <a:ext cx="8986598"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ravokotnik 4"/>
          <p:cNvSpPr/>
          <p:nvPr/>
        </p:nvSpPr>
        <p:spPr>
          <a:xfrm>
            <a:off x="99224" y="6458852"/>
            <a:ext cx="7425104" cy="276999"/>
          </a:xfrm>
          <a:prstGeom prst="rect">
            <a:avLst/>
          </a:prstGeom>
        </p:spPr>
        <p:txBody>
          <a:bodyPr wrap="square">
            <a:spAutoFit/>
          </a:bodyPr>
          <a:lstStyle/>
          <a:p>
            <a:r>
              <a:rPr lang="en-GB" sz="1200" dirty="0">
                <a:solidFill>
                  <a:schemeClr val="bg1">
                    <a:lumMod val="50000"/>
                  </a:schemeClr>
                </a:solidFill>
              </a:rPr>
              <a:t>http://www.scimaps.org/maps/map/design_vs_emergence__127/detail/</a:t>
            </a:r>
          </a:p>
        </p:txBody>
      </p:sp>
    </p:spTree>
    <p:extLst>
      <p:ext uri="{BB962C8B-B14F-4D97-AF65-F5344CB8AC3E}">
        <p14:creationId xmlns:p14="http://schemas.microsoft.com/office/powerpoint/2010/main" val="35224201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60396</TotalTime>
  <Words>2187</Words>
  <Application>Microsoft Office PowerPoint</Application>
  <PresentationFormat>On-screen Show (4:3)</PresentationFormat>
  <Paragraphs>858</Paragraphs>
  <Slides>113</Slides>
  <Notes>8</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113</vt:i4>
      </vt:variant>
    </vt:vector>
  </HeadingPairs>
  <TitlesOfParts>
    <vt:vector size="120" baseType="lpstr">
      <vt:lpstr>Arial</vt:lpstr>
      <vt:lpstr>Calibri</vt:lpstr>
      <vt:lpstr>Century Gothic</vt:lpstr>
      <vt:lpstr>Myriad Pro</vt:lpstr>
      <vt:lpstr>Shruti</vt:lpstr>
      <vt:lpstr>Wingdings</vt:lpstr>
      <vt:lpstr>Officeova tema</vt:lpstr>
      <vt:lpstr> USING INFORMATION VISUALIZATION  (IN LIBRARIES):  why, when, and how</vt:lpstr>
      <vt:lpstr>Workshop Leaders</vt:lpstr>
      <vt:lpstr>Agenda</vt:lpstr>
      <vt:lpstr>Goals</vt:lpstr>
      <vt:lpstr>WHAT is information visualization?</vt:lpstr>
      <vt:lpstr>Definitions</vt:lpstr>
      <vt:lpstr>Definitions</vt:lpstr>
      <vt:lpstr>Definitions</vt:lpstr>
      <vt:lpstr>Key concepts</vt:lpstr>
      <vt:lpstr>PowerPoint Presentation</vt:lpstr>
      <vt:lpstr>PowerPoint Presentation</vt:lpstr>
      <vt:lpstr>WHY information visualization?</vt:lpstr>
      <vt:lpstr>Problem </vt:lpstr>
      <vt:lpstr>Problem</vt:lpstr>
      <vt:lpstr>Challenge</vt:lpstr>
      <vt:lpstr>Potential</vt:lpstr>
      <vt:lpstr>Potential</vt:lpstr>
      <vt:lpstr>Potential</vt:lpstr>
      <vt:lpstr>Issues</vt:lpstr>
      <vt:lpstr>Issues</vt:lpstr>
      <vt:lpstr>Issues</vt:lpstr>
      <vt:lpstr>Issues</vt:lpstr>
      <vt:lpstr>WHEN to use information visualization?</vt:lpstr>
      <vt:lpstr>2 objectives </vt:lpstr>
      <vt:lpstr>PowerPoint Presentation</vt:lpstr>
      <vt:lpstr>PowerPoint Presentation</vt:lpstr>
      <vt:lpstr>2 objectives  </vt:lpstr>
      <vt:lpstr>PowerPoint Presentation</vt:lpstr>
      <vt:lpstr>PowerPoint Presentation</vt:lpstr>
      <vt:lpstr>PowerPoint Presentation</vt:lpstr>
      <vt:lpstr>Exploratory visualization</vt:lpstr>
      <vt:lpstr>Searching</vt:lpstr>
      <vt:lpstr>PowerPoint Presentation</vt:lpstr>
      <vt:lpstr>PowerPoint Presentation</vt:lpstr>
      <vt:lpstr>PowerPoint Presentation</vt:lpstr>
      <vt:lpstr>PowerPoint Presentation</vt:lpstr>
      <vt:lpstr>PowerPoint Presentation</vt:lpstr>
      <vt:lpstr>PowerPoint Presentation</vt:lpstr>
      <vt:lpstr>Browsing</vt:lpstr>
      <vt:lpstr>PowerPoint Presentation</vt:lpstr>
      <vt:lpstr>PowerPoint Presentation</vt:lpstr>
      <vt:lpstr>PowerPoint Presentation</vt:lpstr>
      <vt:lpstr>Analysis</vt:lpstr>
      <vt:lpstr>Analysis </vt:lpstr>
      <vt:lpstr>PowerPoint Presentation</vt:lpstr>
      <vt:lpstr>Analysis </vt:lpstr>
      <vt:lpstr>PowerPoint Presentation</vt:lpstr>
      <vt:lpstr>Analysis </vt:lpstr>
      <vt:lpstr>PowerPoint Presentation</vt:lpstr>
      <vt:lpstr>Analysis </vt:lpstr>
      <vt:lpstr>PowerPoint Presentation</vt:lpstr>
      <vt:lpstr>WHAT data to visualize?</vt:lpstr>
      <vt:lpstr>PowerPoint Presentation</vt:lpstr>
      <vt:lpstr>Data types</vt:lpstr>
      <vt:lpstr>Document visualization</vt:lpstr>
      <vt:lpstr>PowerPoint Presentation</vt:lpstr>
      <vt:lpstr>HOW to design information visualization?</vt:lpstr>
      <vt:lpstr>Key points</vt:lpstr>
      <vt:lpstr>3 knowledge blocks</vt:lpstr>
      <vt:lpstr>Workflow design </vt:lpstr>
      <vt:lpstr>Visualization</vt:lpstr>
      <vt:lpstr>Visualization types</vt:lpstr>
      <vt:lpstr>Graph: scatterplot</vt:lpstr>
      <vt:lpstr>Graph: scatterplot</vt:lpstr>
      <vt:lpstr>Tree or hierarchical graphs</vt:lpstr>
      <vt:lpstr>Tree or hierarchical graphs</vt:lpstr>
      <vt:lpstr>Tree or hierarchical graphs</vt:lpstr>
      <vt:lpstr>Tree or hierarchical graphs</vt:lpstr>
      <vt:lpstr>Tree or hierarchical graphs</vt:lpstr>
      <vt:lpstr>Tree or hierarchical graphs</vt:lpstr>
      <vt:lpstr>Tree or hierarchical graphs</vt:lpstr>
      <vt:lpstr>Tree or hierarchical graphs</vt:lpstr>
      <vt:lpstr>Network graphs</vt:lpstr>
      <vt:lpstr>Network graphs</vt:lpstr>
      <vt:lpstr>Network graphs</vt:lpstr>
      <vt:lpstr>Data overlays</vt:lpstr>
      <vt:lpstr>Visual encoding</vt:lpstr>
      <vt:lpstr>Visual encoding</vt:lpstr>
      <vt:lpstr>PowerPoint Presentation</vt:lpstr>
      <vt:lpstr>Graphic variables</vt:lpstr>
      <vt:lpstr>Graphic variables</vt:lpstr>
      <vt:lpstr>Patterns for design</vt:lpstr>
      <vt:lpstr>Semantic patterns</vt:lpstr>
      <vt:lpstr>Semantic patterns</vt:lpstr>
      <vt:lpstr>Interactivity</vt:lpstr>
      <vt:lpstr>Interactivity</vt:lpstr>
      <vt:lpstr>Interactivity: techniques</vt:lpstr>
      <vt:lpstr>Interactivity: techniques</vt:lpstr>
      <vt:lpstr>Interactivity: techniques</vt:lpstr>
      <vt:lpstr>Design problems</vt:lpstr>
      <vt:lpstr>INFORMATION VISUALIZATION &amp; LIBRARIES</vt:lpstr>
      <vt:lpstr>PowerPoint Presentation</vt:lpstr>
      <vt:lpstr>Information visualization potential</vt:lpstr>
      <vt:lpstr>Information visualization potential</vt:lpstr>
      <vt:lpstr>Information visualization potential</vt:lpstr>
      <vt:lpstr>LCSH browsing in a library catalogue </vt:lpstr>
      <vt:lpstr>Browsing subject headings in a digital library</vt:lpstr>
      <vt:lpstr>PowerPoint Presentation</vt:lpstr>
      <vt:lpstr>PowerPoint Presentation</vt:lpstr>
      <vt:lpstr>PowerPoint Presentation</vt:lpstr>
      <vt:lpstr>PowerPoint Presentation</vt:lpstr>
      <vt:lpstr>PowerPoint Presentation</vt:lpstr>
      <vt:lpstr>PowerPoint Presentation</vt:lpstr>
      <vt:lpstr>FRBRVIS</vt:lpstr>
      <vt:lpstr>PowerPoint Presentation</vt:lpstr>
      <vt:lpstr>PowerPoint Presentation</vt:lpstr>
      <vt:lpstr>PowerPoint Presentation</vt:lpstr>
      <vt:lpstr>PowerPoint Presentation</vt:lpstr>
      <vt:lpstr>Data complexity</vt:lpstr>
      <vt:lpstr>Interface design</vt:lpstr>
      <vt:lpstr>Interface design</vt:lpstr>
      <vt:lpstr>Conclusions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better user interfaces for library catalogs</dc:title>
  <dc:creator>tanja</dc:creator>
  <cp:lastModifiedBy>Boris</cp:lastModifiedBy>
  <cp:revision>1229</cp:revision>
  <dcterms:created xsi:type="dcterms:W3CDTF">2013-05-14T11:18:31Z</dcterms:created>
  <dcterms:modified xsi:type="dcterms:W3CDTF">2014-06-24T12:13:29Z</dcterms:modified>
</cp:coreProperties>
</file>