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63" r:id="rId11"/>
    <p:sldId id="274" r:id="rId12"/>
    <p:sldId id="275" r:id="rId13"/>
    <p:sldId id="277" r:id="rId14"/>
    <p:sldId id="265" r:id="rId15"/>
    <p:sldId id="278" r:id="rId16"/>
    <p:sldId id="279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15F85"/>
    <a:srgbClr val="E5C1C9"/>
    <a:srgbClr val="A5236C"/>
    <a:srgbClr val="A61F6F"/>
    <a:srgbClr val="A2276A"/>
    <a:srgbClr val="A4246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43" autoAdjust="0"/>
  </p:normalViewPr>
  <p:slideViewPr>
    <p:cSldViewPr snapToGrid="0" snapToObjects="1"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A8D97-A6B5-0C4E-AB0A-5946771CFB59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1EE4-8556-C848-9EB2-5D7C970857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8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9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29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1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21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7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70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2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4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29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8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1ADE-ED9A-3648-BEBE-6D9975C5548A}" type="datetimeFigureOut">
              <a:rPr lang="fr-FR" smtClean="0"/>
              <a:t>08/07/2014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14D7-85B8-6F40-A215-3478E8A7B8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410" y="868913"/>
            <a:ext cx="8834837" cy="1347928"/>
          </a:xfr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000" spc="200" dirty="0" smtClean="0">
                <a:latin typeface="Arial"/>
                <a:cs typeface="Arial"/>
              </a:rPr>
              <a:t>The cross </a:t>
            </a:r>
            <a:r>
              <a:rPr lang="fr-FR" sz="2000" spc="200" dirty="0">
                <a:latin typeface="Arial"/>
                <a:cs typeface="Arial"/>
              </a:rPr>
              <a:t>s</a:t>
            </a:r>
            <a:r>
              <a:rPr lang="fr-FR" sz="2000" spc="200" dirty="0" smtClean="0">
                <a:latin typeface="Arial"/>
                <a:cs typeface="Arial"/>
              </a:rPr>
              <a:t>elf </a:t>
            </a:r>
            <a:r>
              <a:rPr lang="fr-FR" sz="2000" spc="200" dirty="0">
                <a:latin typeface="Arial"/>
                <a:cs typeface="Arial"/>
              </a:rPr>
              <a:t>c</a:t>
            </a:r>
            <a:r>
              <a:rPr lang="fr-FR" sz="2000" spc="200" dirty="0" smtClean="0">
                <a:latin typeface="Arial"/>
                <a:cs typeface="Arial"/>
              </a:rPr>
              <a:t>onfrontation </a:t>
            </a:r>
            <a:r>
              <a:rPr lang="fr-FR" sz="2000" spc="200" dirty="0" err="1" smtClean="0">
                <a:latin typeface="Arial"/>
                <a:cs typeface="Arial"/>
              </a:rPr>
              <a:t>method</a:t>
            </a:r>
            <a:r>
              <a:rPr lang="fr-FR" sz="2000" spc="200" dirty="0" smtClean="0">
                <a:latin typeface="Arial"/>
                <a:cs typeface="Arial"/>
              </a:rPr>
              <a:t> &amp; challenges in </a:t>
            </a:r>
            <a:r>
              <a:rPr lang="fr-FR" sz="2000" spc="200" dirty="0" err="1" smtClean="0">
                <a:latin typeface="Arial"/>
                <a:cs typeface="Arial"/>
              </a:rPr>
              <a:t>researching</a:t>
            </a:r>
            <a:r>
              <a:rPr lang="fr-FR" sz="2000" spc="200" dirty="0" smtClean="0">
                <a:latin typeface="Arial"/>
                <a:cs typeface="Arial"/>
              </a:rPr>
              <a:t> the active information-</a:t>
            </a:r>
            <a:r>
              <a:rPr lang="fr-FR" sz="2000" spc="200" dirty="0" err="1" smtClean="0">
                <a:latin typeface="Arial"/>
                <a:cs typeface="Arial"/>
              </a:rPr>
              <a:t>seeking</a:t>
            </a:r>
            <a:r>
              <a:rPr lang="fr-FR" sz="2000" spc="200" dirty="0" smtClean="0">
                <a:latin typeface="Arial"/>
                <a:cs typeface="Arial"/>
              </a:rPr>
              <a:t> of </a:t>
            </a:r>
            <a:r>
              <a:rPr lang="fr-FR" sz="2000" spc="200" dirty="0" err="1" smtClean="0">
                <a:latin typeface="Arial"/>
                <a:cs typeface="Arial"/>
              </a:rPr>
              <a:t>young</a:t>
            </a:r>
            <a:r>
              <a:rPr lang="fr-FR" sz="2000" spc="200" dirty="0" smtClean="0">
                <a:latin typeface="Arial"/>
                <a:cs typeface="Arial"/>
              </a:rPr>
              <a:t> people</a:t>
            </a:r>
            <a:endParaRPr lang="fr-FR" sz="2000" spc="200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385278"/>
            <a:ext cx="6400800" cy="253521"/>
          </a:xfrm>
        </p:spPr>
        <p:txBody>
          <a:bodyPr>
            <a:normAutofit fontScale="40000" lnSpcReduction="20000"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02962" y="2395078"/>
            <a:ext cx="7843285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 smtClean="0"/>
          </a:p>
          <a:p>
            <a:pPr algn="r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4389121"/>
            <a:ext cx="1604308" cy="214979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img_12208814708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0" y="5385278"/>
            <a:ext cx="668232" cy="948724"/>
          </a:xfrm>
          <a:prstGeom prst="rect">
            <a:avLst/>
          </a:prstGeom>
        </p:spPr>
      </p:pic>
      <p:pic>
        <p:nvPicPr>
          <p:cNvPr id="8" name="Image 7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0" y="4967365"/>
            <a:ext cx="1361383" cy="41791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27" y="5483811"/>
            <a:ext cx="678866" cy="7322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4489835" y="3456617"/>
            <a:ext cx="44564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1300" dirty="0" smtClean="0">
                <a:latin typeface="Arial"/>
                <a:cs typeface="Arial"/>
              </a:rPr>
              <a:t>Nicole </a:t>
            </a:r>
            <a:r>
              <a:rPr lang="fr-FR" kern="1300" dirty="0" err="1" smtClean="0">
                <a:latin typeface="Arial"/>
                <a:cs typeface="Arial"/>
              </a:rPr>
              <a:t>Boubée</a:t>
            </a:r>
            <a:endParaRPr lang="fr-FR" kern="1300" dirty="0" smtClean="0">
              <a:latin typeface="Arial"/>
              <a:cs typeface="Arial"/>
            </a:endParaRPr>
          </a:p>
          <a:p>
            <a:r>
              <a:rPr lang="fr-FR" sz="1600" kern="1300" dirty="0" err="1" smtClean="0">
                <a:latin typeface="Arial"/>
                <a:cs typeface="Arial"/>
              </a:rPr>
              <a:t>Associate</a:t>
            </a:r>
            <a:r>
              <a:rPr lang="fr-FR" sz="1600" kern="1300" dirty="0" smtClean="0">
                <a:latin typeface="Arial"/>
                <a:cs typeface="Arial"/>
              </a:rPr>
              <a:t> </a:t>
            </a:r>
            <a:r>
              <a:rPr lang="fr-FR" sz="1600" kern="1300" dirty="0" err="1" smtClean="0">
                <a:latin typeface="Arial"/>
                <a:cs typeface="Arial"/>
              </a:rPr>
              <a:t>professor</a:t>
            </a:r>
            <a:r>
              <a:rPr lang="fr-FR" sz="1600" kern="1300" dirty="0" smtClean="0">
                <a:latin typeface="Arial"/>
                <a:cs typeface="Arial"/>
              </a:rPr>
              <a:t> </a:t>
            </a:r>
          </a:p>
          <a:p>
            <a:r>
              <a:rPr lang="fr-FR" sz="1600" kern="1300" dirty="0" smtClean="0">
                <a:latin typeface="Arial"/>
                <a:cs typeface="Arial"/>
              </a:rPr>
              <a:t>Information Science and Communication</a:t>
            </a:r>
          </a:p>
          <a:p>
            <a:r>
              <a:rPr lang="fr-FR" sz="1600" kern="1300" dirty="0" err="1" smtClean="0">
                <a:latin typeface="Arial"/>
                <a:cs typeface="Arial"/>
              </a:rPr>
              <a:t>Higher</a:t>
            </a:r>
            <a:r>
              <a:rPr lang="fr-FR" sz="1600" kern="1300" dirty="0" smtClean="0">
                <a:latin typeface="Arial"/>
                <a:cs typeface="Arial"/>
              </a:rPr>
              <a:t> </a:t>
            </a:r>
            <a:r>
              <a:rPr lang="fr-FR" sz="1600" kern="1300" dirty="0" err="1" smtClean="0">
                <a:latin typeface="Arial"/>
                <a:cs typeface="Arial"/>
              </a:rPr>
              <a:t>School</a:t>
            </a:r>
            <a:r>
              <a:rPr lang="fr-FR" sz="1600" kern="1300" dirty="0" smtClean="0">
                <a:latin typeface="Arial"/>
                <a:cs typeface="Arial"/>
              </a:rPr>
              <a:t> of </a:t>
            </a:r>
            <a:r>
              <a:rPr lang="fr-FR" sz="1600" kern="1300" dirty="0" err="1">
                <a:latin typeface="Arial"/>
                <a:cs typeface="Arial"/>
              </a:rPr>
              <a:t>T</a:t>
            </a:r>
            <a:r>
              <a:rPr lang="fr-FR" sz="1600" kern="1300" dirty="0" err="1" smtClean="0">
                <a:latin typeface="Arial"/>
                <a:cs typeface="Arial"/>
              </a:rPr>
              <a:t>eaching</a:t>
            </a:r>
            <a:r>
              <a:rPr lang="fr-FR" sz="1600" kern="1300" dirty="0" smtClean="0">
                <a:latin typeface="Arial"/>
                <a:cs typeface="Arial"/>
              </a:rPr>
              <a:t> and </a:t>
            </a:r>
            <a:r>
              <a:rPr lang="fr-FR" sz="1600" kern="1300" dirty="0">
                <a:latin typeface="Arial"/>
                <a:cs typeface="Arial"/>
              </a:rPr>
              <a:t>E</a:t>
            </a:r>
            <a:r>
              <a:rPr lang="fr-FR" sz="1600" kern="1300" dirty="0" smtClean="0">
                <a:latin typeface="Arial"/>
                <a:cs typeface="Arial"/>
              </a:rPr>
              <a:t>ducation</a:t>
            </a:r>
            <a:endParaRPr lang="fr-FR" sz="1600" kern="1300" dirty="0">
              <a:latin typeface="Arial"/>
              <a:cs typeface="Arial"/>
            </a:endParaRPr>
          </a:p>
          <a:p>
            <a:r>
              <a:rPr lang="fr-FR" sz="1600" kern="1300" dirty="0" err="1" smtClean="0">
                <a:latin typeface="Arial"/>
                <a:cs typeface="Arial"/>
              </a:rPr>
              <a:t>University</a:t>
            </a:r>
            <a:r>
              <a:rPr lang="fr-FR" sz="1600" kern="1300" dirty="0" smtClean="0">
                <a:latin typeface="Arial"/>
                <a:cs typeface="Arial"/>
              </a:rPr>
              <a:t> of Toulouse, France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56951" y="5483811"/>
            <a:ext cx="418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Arial"/>
                <a:cs typeface="Arial"/>
              </a:rPr>
              <a:t>LIDA 2014, Zadar, </a:t>
            </a:r>
            <a:r>
              <a:rPr lang="fr-FR" i="1" dirty="0" err="1" smtClean="0">
                <a:latin typeface="Arial"/>
                <a:cs typeface="Arial"/>
              </a:rPr>
              <a:t>Croatia</a:t>
            </a:r>
            <a:r>
              <a:rPr lang="fr-FR" i="1" dirty="0" smtClean="0">
                <a:latin typeface="Arial"/>
                <a:cs typeface="Arial"/>
              </a:rPr>
              <a:t>, 16 - 20 </a:t>
            </a:r>
            <a:r>
              <a:rPr lang="fr-FR" i="1" dirty="0" err="1" smtClean="0">
                <a:latin typeface="Arial"/>
                <a:cs typeface="Arial"/>
              </a:rPr>
              <a:t>june</a:t>
            </a:r>
            <a:r>
              <a:rPr lang="fr-FR" i="1" dirty="0" smtClean="0">
                <a:latin typeface="Arial"/>
                <a:cs typeface="Arial"/>
              </a:rPr>
              <a:t> </a:t>
            </a:r>
            <a:endParaRPr lang="fr-FR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kern="1400" spc="800" dirty="0" smtClean="0">
                <a:latin typeface="Arial"/>
                <a:cs typeface="Arial"/>
              </a:rPr>
              <a:t>Copy-and-</a:t>
            </a:r>
            <a:r>
              <a:rPr lang="fr-FR" sz="2800" kern="1400" spc="800" dirty="0" err="1" smtClean="0">
                <a:latin typeface="Arial"/>
                <a:cs typeface="Arial"/>
              </a:rPr>
              <a:t>paste</a:t>
            </a:r>
            <a:endParaRPr lang="fr-FR" sz="2800" kern="1400" spc="8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0743" y="1600200"/>
            <a:ext cx="8322349" cy="505031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  <a:latin typeface="Arial"/>
                <a:cs typeface="Arial"/>
              </a:rPr>
              <a:t>  </a:t>
            </a:r>
            <a:endParaRPr lang="fr-FR" sz="2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25147"/>
              </p:ext>
            </p:extLst>
          </p:nvPr>
        </p:nvGraphicFramePr>
        <p:xfrm>
          <a:off x="690743" y="666022"/>
          <a:ext cx="8322349" cy="417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Document" r:id="rId4" imgW="2603500" imgH="1790700" progId="Word.Document.8">
                  <p:embed/>
                </p:oleObj>
              </mc:Choice>
              <mc:Fallback>
                <p:oleObj name="Document" r:id="rId4" imgW="2603500" imgH="17907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743" y="666022"/>
                        <a:ext cx="8322349" cy="4179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cteur droit 4"/>
          <p:cNvCxnSpPr/>
          <p:nvPr/>
        </p:nvCxnSpPr>
        <p:spPr>
          <a:xfrm flipV="1">
            <a:off x="2074857" y="4345787"/>
            <a:ext cx="851223" cy="1048861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817905" y="3843265"/>
            <a:ext cx="755255" cy="15410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519071" y="3319690"/>
            <a:ext cx="642289" cy="20645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35769" y="5384275"/>
            <a:ext cx="133739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fr-FR" sz="1600" dirty="0" err="1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fr-FR" sz="1600" dirty="0" err="1" smtClean="0">
                <a:solidFill>
                  <a:srgbClr val="000000"/>
                </a:solidFill>
                <a:latin typeface="Arial"/>
                <a:cs typeface="Arial"/>
              </a:rPr>
              <a:t>ebsites</a:t>
            </a: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235769" y="5787609"/>
            <a:ext cx="311709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/>
                <a:cs typeface="Arial"/>
              </a:rPr>
              <a:t>Format </a:t>
            </a:r>
            <a:r>
              <a:rPr lang="fr-FR" sz="1600" dirty="0" err="1" smtClean="0">
                <a:latin typeface="Arial"/>
                <a:cs typeface="Arial"/>
              </a:rPr>
              <a:t>is</a:t>
            </a:r>
            <a:r>
              <a:rPr lang="fr-FR" sz="1600" dirty="0" smtClean="0">
                <a:latin typeface="Arial"/>
                <a:cs typeface="Arial"/>
              </a:rPr>
              <a:t> not </a:t>
            </a:r>
            <a:r>
              <a:rPr lang="fr-FR" sz="1600" dirty="0" err="1" smtClean="0">
                <a:latin typeface="Arial"/>
                <a:cs typeface="Arial"/>
              </a:rPr>
              <a:t>defined</a:t>
            </a:r>
            <a:r>
              <a:rPr lang="fr-FR" sz="1600" dirty="0" smtClean="0">
                <a:latin typeface="Arial"/>
                <a:cs typeface="Arial"/>
              </a:rPr>
              <a:t> in session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-1565549" y="2582279"/>
            <a:ext cx="3676169" cy="3385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kern="1300" spc="400" dirty="0" smtClean="0">
                <a:solidFill>
                  <a:srgbClr val="FFFFFF"/>
                </a:solidFill>
                <a:latin typeface="Arial"/>
                <a:cs typeface="Arial"/>
              </a:rPr>
              <a:t>Copy-and-</a:t>
            </a:r>
            <a:r>
              <a:rPr lang="fr-FR" sz="1600" kern="1300" spc="400" dirty="0" err="1" smtClean="0">
                <a:solidFill>
                  <a:srgbClr val="FFFFFF"/>
                </a:solidFill>
                <a:latin typeface="Arial"/>
                <a:cs typeface="Arial"/>
              </a:rPr>
              <a:t>paste</a:t>
            </a:r>
            <a:r>
              <a:rPr lang="fr-FR" sz="1600" kern="1300" spc="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600" kern="1300" spc="400" dirty="0" err="1" smtClean="0">
                <a:solidFill>
                  <a:srgbClr val="FFFFFF"/>
                </a:solidFill>
                <a:latin typeface="Arial"/>
                <a:cs typeface="Arial"/>
              </a:rPr>
              <a:t>stacked</a:t>
            </a:r>
            <a:endParaRPr lang="fr-FR" sz="1600" kern="1300" spc="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Bulle ronde 10"/>
          <p:cNvSpPr/>
          <p:nvPr/>
        </p:nvSpPr>
        <p:spPr>
          <a:xfrm rot="21415770">
            <a:off x="4941534" y="4846915"/>
            <a:ext cx="3561835" cy="1802072"/>
          </a:xfrm>
          <a:prstGeom prst="wedgeEllipseCallout">
            <a:avLst>
              <a:gd name="adj1" fmla="val -63426"/>
              <a:gd name="adj2" fmla="val 37602"/>
            </a:avLst>
          </a:prstGeom>
          <a:solidFill>
            <a:srgbClr val="A61F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Arial"/>
              </a:rPr>
              <a:t>« Put one </a:t>
            </a:r>
            <a:r>
              <a:rPr lang="fr-FR" sz="1000" dirty="0" err="1" smtClean="0">
                <a:latin typeface="Arial"/>
              </a:rPr>
              <a:t>after</a:t>
            </a:r>
            <a:r>
              <a:rPr lang="fr-FR" sz="1000" dirty="0" smtClean="0">
                <a:latin typeface="Arial"/>
              </a:rPr>
              <a:t> the </a:t>
            </a:r>
            <a:r>
              <a:rPr lang="fr-FR" sz="1000" dirty="0" err="1" smtClean="0">
                <a:latin typeface="Arial"/>
              </a:rPr>
              <a:t>other</a:t>
            </a:r>
            <a:r>
              <a:rPr lang="fr-FR" sz="1000" dirty="0" smtClean="0">
                <a:latin typeface="Arial"/>
              </a:rPr>
              <a:t> ».</a:t>
            </a:r>
          </a:p>
          <a:p>
            <a:pPr algn="ctr"/>
            <a:endParaRPr lang="fr-FR" sz="1000" dirty="0">
              <a:latin typeface="Arial"/>
            </a:endParaRPr>
          </a:p>
          <a:p>
            <a:pPr algn="ctr"/>
            <a:r>
              <a:rPr lang="fr-FR" sz="1000" dirty="0" smtClean="0">
                <a:latin typeface="Arial"/>
              </a:rPr>
              <a:t>« Go and do the </a:t>
            </a:r>
            <a:r>
              <a:rPr lang="fr-FR" sz="1000" dirty="0" err="1" smtClean="0">
                <a:latin typeface="Arial"/>
              </a:rPr>
              <a:t>next</a:t>
            </a:r>
            <a:r>
              <a:rPr lang="fr-FR" sz="1000" dirty="0" smtClean="0">
                <a:latin typeface="Arial"/>
              </a:rPr>
              <a:t> one ».</a:t>
            </a:r>
          </a:p>
          <a:p>
            <a:pPr algn="ctr"/>
            <a:endParaRPr lang="fr-FR" sz="1000" dirty="0" smtClean="0">
              <a:latin typeface="Arial"/>
            </a:endParaRPr>
          </a:p>
          <a:p>
            <a:pPr algn="ctr"/>
            <a:r>
              <a:rPr lang="fr-FR" sz="1000" dirty="0" smtClean="0">
                <a:latin typeface="Arial"/>
              </a:rPr>
              <a:t>« Just </a:t>
            </a:r>
            <a:r>
              <a:rPr lang="fr-FR" sz="1000" dirty="0" err="1" smtClean="0">
                <a:latin typeface="Arial"/>
              </a:rPr>
              <a:t>paste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it</a:t>
            </a:r>
            <a:r>
              <a:rPr lang="fr-FR" sz="1000" dirty="0" smtClean="0">
                <a:latin typeface="Arial"/>
              </a:rPr>
              <a:t> all in </a:t>
            </a:r>
            <a:r>
              <a:rPr lang="fr-FR" sz="1000" dirty="0" err="1" smtClean="0">
                <a:latin typeface="Arial"/>
              </a:rPr>
              <a:t>like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that</a:t>
            </a:r>
            <a:r>
              <a:rPr lang="fr-FR" sz="1000" dirty="0" smtClean="0">
                <a:latin typeface="Arial"/>
              </a:rPr>
              <a:t> and </a:t>
            </a:r>
            <a:r>
              <a:rPr lang="fr-FR" sz="1000" dirty="0" err="1" smtClean="0">
                <a:latin typeface="Arial"/>
              </a:rPr>
              <a:t>we’ill</a:t>
            </a:r>
            <a:r>
              <a:rPr lang="fr-FR" sz="1000" dirty="0" smtClean="0">
                <a:latin typeface="Arial"/>
              </a:rPr>
              <a:t> do the </a:t>
            </a:r>
            <a:r>
              <a:rPr lang="fr-FR" sz="1000" dirty="0" err="1" smtClean="0">
                <a:latin typeface="Arial"/>
              </a:rPr>
              <a:t>layout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after</a:t>
            </a:r>
            <a:r>
              <a:rPr lang="fr-FR" sz="1000" dirty="0" smtClean="0">
                <a:latin typeface="Arial"/>
              </a:rPr>
              <a:t> ».</a:t>
            </a:r>
            <a:endParaRPr lang="fr-FR" sz="1000" dirty="0">
              <a:latin typeface="Arial"/>
            </a:endParaRPr>
          </a:p>
          <a:p>
            <a:pPr algn="ctr"/>
            <a:endParaRPr lang="fr-FR" sz="1000" dirty="0">
              <a:latin typeface="Arial"/>
            </a:endParaRPr>
          </a:p>
          <a:p>
            <a:pPr marL="285750" indent="-285750" algn="ctr">
              <a:buFontTx/>
              <a:buChar char="-"/>
            </a:pPr>
            <a:r>
              <a:rPr lang="fr-FR" sz="1000" dirty="0" smtClean="0">
                <a:latin typeface="Arial"/>
              </a:rPr>
              <a:t>« It </a:t>
            </a:r>
            <a:r>
              <a:rPr lang="fr-FR" sz="1000" dirty="0" err="1" smtClean="0">
                <a:latin typeface="Arial"/>
              </a:rPr>
              <a:t>doesn’t</a:t>
            </a:r>
            <a:r>
              <a:rPr lang="fr-FR" sz="1000" dirty="0" smtClean="0">
                <a:latin typeface="Arial"/>
              </a:rPr>
              <a:t> look </a:t>
            </a:r>
            <a:r>
              <a:rPr lang="fr-FR" sz="1000" dirty="0" err="1" smtClean="0">
                <a:latin typeface="Arial"/>
              </a:rPr>
              <a:t>like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anything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like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that</a:t>
            </a:r>
            <a:r>
              <a:rPr lang="fr-FR" sz="1000" dirty="0" smtClean="0">
                <a:latin typeface="Arial"/>
              </a:rPr>
              <a:t>!</a:t>
            </a:r>
          </a:p>
          <a:p>
            <a:pPr marL="285750" indent="-285750" algn="ctr">
              <a:buFontTx/>
              <a:buChar char="-"/>
            </a:pPr>
            <a:r>
              <a:rPr lang="fr-FR" sz="1000" dirty="0" smtClean="0">
                <a:latin typeface="Arial"/>
              </a:rPr>
              <a:t>Yeah, </a:t>
            </a:r>
            <a:r>
              <a:rPr lang="fr-FR" sz="1000" dirty="0" err="1" smtClean="0">
                <a:latin typeface="Arial"/>
              </a:rPr>
              <a:t>we’ll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tweak</a:t>
            </a:r>
            <a:r>
              <a:rPr lang="fr-FR" sz="1000" dirty="0" smtClean="0">
                <a:latin typeface="Arial"/>
              </a:rPr>
              <a:t> </a:t>
            </a:r>
            <a:r>
              <a:rPr lang="fr-FR" sz="1000" dirty="0" err="1" smtClean="0">
                <a:latin typeface="Arial"/>
              </a:rPr>
              <a:t>it</a:t>
            </a:r>
            <a:r>
              <a:rPr lang="fr-FR" sz="1000" dirty="0" smtClean="0">
                <a:latin typeface="Arial"/>
              </a:rPr>
              <a:t> all in a bit ».</a:t>
            </a:r>
            <a:endParaRPr lang="fr-FR" sz="1000" dirty="0"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61360" y="6339647"/>
            <a:ext cx="262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/>
                <a:cs typeface="Arial"/>
              </a:rPr>
              <a:t>Small </a:t>
            </a:r>
            <a:r>
              <a:rPr lang="fr-FR" sz="1400" dirty="0" err="1" smtClean="0">
                <a:latin typeface="Arial"/>
                <a:cs typeface="Arial"/>
              </a:rPr>
              <a:t>talks</a:t>
            </a:r>
            <a:r>
              <a:rPr lang="fr-FR" sz="1400" dirty="0" smtClean="0">
                <a:latin typeface="Arial"/>
                <a:cs typeface="Arial"/>
              </a:rPr>
              <a:t> – </a:t>
            </a:r>
            <a:r>
              <a:rPr lang="fr-FR" sz="1400" dirty="0" err="1" smtClean="0">
                <a:latin typeface="Arial"/>
                <a:cs typeface="Arial"/>
              </a:rPr>
              <a:t>Several</a:t>
            </a:r>
            <a:r>
              <a:rPr lang="fr-FR" sz="1400" dirty="0" smtClean="0">
                <a:latin typeface="Arial"/>
                <a:cs typeface="Arial"/>
              </a:rPr>
              <a:t> sessions </a:t>
            </a:r>
            <a:endParaRPr lang="fr-FR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 err="1">
                <a:latin typeface="Arial"/>
                <a:cs typeface="Arial"/>
              </a:rPr>
              <a:t>Roles</a:t>
            </a:r>
            <a:r>
              <a:rPr lang="fr-FR" sz="2000" kern="1300" spc="200" dirty="0">
                <a:latin typeface="Arial"/>
                <a:cs typeface="Arial"/>
              </a:rPr>
              <a:t> of copy-and-</a:t>
            </a:r>
            <a:r>
              <a:rPr lang="fr-FR" sz="2000" kern="1300" spc="200" dirty="0" err="1">
                <a:latin typeface="Arial"/>
                <a:cs typeface="Arial"/>
              </a:rPr>
              <a:t>paste</a:t>
            </a:r>
            <a:r>
              <a:rPr lang="fr-FR" sz="2000" kern="1300" spc="200" dirty="0">
                <a:latin typeface="Arial"/>
                <a:cs typeface="Arial"/>
              </a:rPr>
              <a:t> in </a:t>
            </a:r>
            <a:r>
              <a:rPr lang="fr-FR" sz="2000" kern="1300" spc="200" dirty="0" err="1">
                <a:latin typeface="Arial"/>
                <a:cs typeface="Arial"/>
              </a:rPr>
              <a:t>young</a:t>
            </a:r>
            <a:r>
              <a:rPr lang="fr-FR" sz="2000" kern="1300" spc="200" dirty="0">
                <a:latin typeface="Arial"/>
                <a:cs typeface="Arial"/>
              </a:rPr>
              <a:t> information </a:t>
            </a:r>
            <a:r>
              <a:rPr lang="fr-FR" sz="2000" kern="1300" spc="200" dirty="0" err="1">
                <a:latin typeface="Arial"/>
                <a:cs typeface="Arial"/>
              </a:rPr>
              <a:t>seeking</a:t>
            </a:r>
            <a:r>
              <a:rPr lang="fr-FR" sz="2000" kern="1300" spc="200" dirty="0">
                <a:latin typeface="Arial"/>
                <a:cs typeface="Arial"/>
              </a:rPr>
              <a:t> </a:t>
            </a:r>
            <a:r>
              <a:rPr lang="fr-FR" sz="2000" kern="1300" spc="200" dirty="0" err="1">
                <a:latin typeface="Arial"/>
                <a:cs typeface="Arial"/>
              </a:rPr>
              <a:t>process</a:t>
            </a:r>
            <a:endParaRPr lang="fr-FR" sz="2000" kern="1300" spc="2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666022"/>
            <a:ext cx="8179603" cy="5966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1800" dirty="0" smtClean="0">
                <a:latin typeface="Arial"/>
                <a:cs typeface="Arial"/>
              </a:rPr>
              <a:t>Collection Document</a:t>
            </a:r>
          </a:p>
          <a:p>
            <a:r>
              <a:rPr lang="fr-FR" sz="1800" dirty="0" smtClean="0">
                <a:latin typeface="Arial"/>
                <a:cs typeface="Arial"/>
              </a:rPr>
              <a:t>In 7 (/15)  sessions, in all </a:t>
            </a:r>
            <a:r>
              <a:rPr lang="fr-FR" sz="1800" dirty="0" err="1" smtClean="0">
                <a:latin typeface="Arial"/>
                <a:cs typeface="Arial"/>
              </a:rPr>
              <a:t>kinds</a:t>
            </a:r>
            <a:r>
              <a:rPr lang="fr-FR" sz="1800" dirty="0" smtClean="0">
                <a:latin typeface="Arial"/>
                <a:cs typeface="Arial"/>
              </a:rPr>
              <a:t> of information </a:t>
            </a:r>
            <a:r>
              <a:rPr lang="fr-FR" sz="1800" dirty="0" err="1" smtClean="0">
                <a:latin typeface="Arial"/>
                <a:cs typeface="Arial"/>
              </a:rPr>
              <a:t>tasks</a:t>
            </a:r>
            <a:r>
              <a:rPr lang="fr-FR" sz="1800" dirty="0" smtClean="0">
                <a:latin typeface="Arial"/>
                <a:cs typeface="Arial"/>
              </a:rPr>
              <a:t> ( </a:t>
            </a:r>
            <a:r>
              <a:rPr lang="fr-FR" sz="1400" dirty="0" err="1" smtClean="0">
                <a:latin typeface="Arial"/>
                <a:cs typeface="Arial"/>
              </a:rPr>
              <a:t>Imposed</a:t>
            </a:r>
            <a:r>
              <a:rPr lang="fr-FR" sz="1400" dirty="0" smtClean="0">
                <a:latin typeface="Arial"/>
                <a:cs typeface="Arial"/>
              </a:rPr>
              <a:t> (I), self-</a:t>
            </a:r>
            <a:r>
              <a:rPr lang="fr-FR" sz="1400" dirty="0" err="1" smtClean="0">
                <a:latin typeface="Arial"/>
                <a:cs typeface="Arial"/>
              </a:rPr>
              <a:t>generated</a:t>
            </a:r>
            <a:r>
              <a:rPr lang="fr-FR" sz="1400" dirty="0" smtClean="0">
                <a:latin typeface="Arial"/>
                <a:cs typeface="Arial"/>
              </a:rPr>
              <a:t> (AG)) </a:t>
            </a:r>
            <a:r>
              <a:rPr lang="fr-FR" sz="1800" dirty="0" err="1" smtClean="0">
                <a:latin typeface="Arial"/>
                <a:cs typeface="Arial"/>
              </a:rPr>
              <a:t>with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students</a:t>
            </a:r>
            <a:r>
              <a:rPr lang="fr-FR" sz="1800" dirty="0" smtClean="0">
                <a:latin typeface="Arial"/>
                <a:cs typeface="Arial"/>
              </a:rPr>
              <a:t> of middle </a:t>
            </a:r>
            <a:r>
              <a:rPr lang="fr-FR" sz="1800" dirty="0" err="1" smtClean="0">
                <a:latin typeface="Arial"/>
                <a:cs typeface="Arial"/>
              </a:rPr>
              <a:t>school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400" dirty="0" smtClean="0">
                <a:latin typeface="Arial"/>
                <a:cs typeface="Arial"/>
              </a:rPr>
              <a:t>(MS) </a:t>
            </a:r>
            <a:r>
              <a:rPr lang="fr-FR" sz="1800" dirty="0" smtClean="0">
                <a:latin typeface="Arial"/>
                <a:cs typeface="Arial"/>
              </a:rPr>
              <a:t>&amp; </a:t>
            </a:r>
            <a:r>
              <a:rPr lang="fr-FR" sz="1800" dirty="0" err="1" smtClean="0">
                <a:latin typeface="Arial"/>
                <a:cs typeface="Arial"/>
              </a:rPr>
              <a:t>high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school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400" dirty="0" smtClean="0">
                <a:latin typeface="Arial"/>
                <a:cs typeface="Arial"/>
              </a:rPr>
              <a:t>(HS)</a:t>
            </a:r>
            <a:r>
              <a:rPr lang="fr-FR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How </a:t>
            </a:r>
            <a:r>
              <a:rPr lang="fr-FR" sz="1800" dirty="0" err="1" smtClean="0">
                <a:latin typeface="Arial"/>
                <a:cs typeface="Arial"/>
              </a:rPr>
              <a:t>much</a:t>
            </a:r>
            <a:r>
              <a:rPr lang="fr-FR" sz="1800" dirty="0" smtClean="0">
                <a:latin typeface="Arial"/>
                <a:cs typeface="Arial"/>
              </a:rPr>
              <a:t>? High </a:t>
            </a:r>
            <a:r>
              <a:rPr lang="fr-FR" sz="1800" dirty="0" err="1" smtClean="0">
                <a:latin typeface="Arial"/>
                <a:cs typeface="Arial"/>
              </a:rPr>
              <a:t>number</a:t>
            </a:r>
            <a:r>
              <a:rPr lang="fr-FR" sz="1800" dirty="0" smtClean="0">
                <a:latin typeface="Arial"/>
                <a:cs typeface="Arial"/>
              </a:rPr>
              <a:t> of extractions / session</a:t>
            </a:r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When</a:t>
            </a:r>
            <a:r>
              <a:rPr lang="fr-FR" sz="1800" dirty="0" smtClean="0">
                <a:latin typeface="Arial"/>
                <a:cs typeface="Arial"/>
              </a:rPr>
              <a:t> ? </a:t>
            </a:r>
            <a:r>
              <a:rPr lang="fr-FR" sz="1800" dirty="0" err="1" smtClean="0">
                <a:latin typeface="Arial"/>
                <a:cs typeface="Arial"/>
              </a:rPr>
              <a:t>Generally</a:t>
            </a:r>
            <a:r>
              <a:rPr lang="fr-FR" sz="1800" dirty="0" smtClean="0">
                <a:latin typeface="Arial"/>
                <a:cs typeface="Arial"/>
              </a:rPr>
              <a:t>, </a:t>
            </a:r>
            <a:r>
              <a:rPr lang="fr-FR" sz="1800" dirty="0">
                <a:latin typeface="Arial"/>
                <a:cs typeface="Arial"/>
              </a:rPr>
              <a:t>e</a:t>
            </a:r>
            <a:r>
              <a:rPr lang="fr-FR" sz="1800" dirty="0" smtClean="0">
                <a:latin typeface="Arial"/>
                <a:cs typeface="Arial"/>
              </a:rPr>
              <a:t>xtraction </a:t>
            </a:r>
            <a:r>
              <a:rPr lang="fr-FR" sz="1800" dirty="0" err="1" smtClean="0">
                <a:latin typeface="Arial"/>
                <a:cs typeface="Arial"/>
              </a:rPr>
              <a:t>process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begins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very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soon</a:t>
            </a:r>
            <a:r>
              <a:rPr lang="fr-FR" sz="1800" dirty="0" smtClean="0">
                <a:latin typeface="Arial"/>
                <a:cs typeface="Arial"/>
              </a:rPr>
              <a:t> </a:t>
            </a:r>
          </a:p>
          <a:p>
            <a:endParaRPr lang="fr-FR" sz="1800" dirty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How </a:t>
            </a:r>
            <a:r>
              <a:rPr lang="fr-FR" sz="1800" dirty="0" err="1" smtClean="0">
                <a:latin typeface="Arial"/>
                <a:cs typeface="Arial"/>
              </a:rPr>
              <a:t>often</a:t>
            </a:r>
            <a:r>
              <a:rPr lang="fr-FR" sz="1800" dirty="0" smtClean="0">
                <a:latin typeface="Arial"/>
                <a:cs typeface="Arial"/>
              </a:rPr>
              <a:t> ? </a:t>
            </a:r>
            <a:r>
              <a:rPr lang="fr-FR" sz="1800" dirty="0" err="1" smtClean="0">
                <a:latin typeface="Arial"/>
                <a:cs typeface="Arial"/>
              </a:rPr>
              <a:t>Quite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regular</a:t>
            </a:r>
            <a:r>
              <a:rPr lang="fr-FR" sz="1800" dirty="0" smtClean="0">
                <a:latin typeface="Arial"/>
                <a:cs typeface="Arial"/>
              </a:rPr>
              <a:t> extractions</a:t>
            </a:r>
            <a:endParaRPr lang="fr-FR" sz="1800" dirty="0">
              <a:latin typeface="Arial"/>
              <a:cs typeface="Arial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3504"/>
              </p:ext>
            </p:extLst>
          </p:nvPr>
        </p:nvGraphicFramePr>
        <p:xfrm>
          <a:off x="1085272" y="2411614"/>
          <a:ext cx="6095999" cy="647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2396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T1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/ I 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T2/ I/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T3 / I/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T4/ I/ 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T5 /AG/MS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T6 /AG/MS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T7 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</a:tr>
              <a:tr h="3239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8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9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5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11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3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4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7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47273" y="3059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61644"/>
              </p:ext>
            </p:extLst>
          </p:nvPr>
        </p:nvGraphicFramePr>
        <p:xfrm>
          <a:off x="1085272" y="4018742"/>
          <a:ext cx="6095999" cy="647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2396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T1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/ I 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T2/ I/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T3 / I/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T4/ I/ 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T5 /AG/MS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T6 /AG/MS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T7 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</a:tr>
              <a:tr h="3239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06: 54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04: 36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latin typeface="Arial"/>
                          <a:cs typeface="Arial"/>
                        </a:rPr>
                        <a:t>29: 16</a:t>
                      </a:r>
                      <a:endParaRPr lang="fr-FR" sz="1400" b="0" i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03: 56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05: 39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08: 25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10: 32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15297"/>
              </p:ext>
            </p:extLst>
          </p:nvPr>
        </p:nvGraphicFramePr>
        <p:xfrm>
          <a:off x="1085272" y="5429597"/>
          <a:ext cx="6095999" cy="647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2396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T1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/ I 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T2/ I/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T3 / I/ HS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T4/ I/ 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T5 /AG/MS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T6 /AG/MS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T7 AG/MS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</a:tr>
              <a:tr h="3239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03: 58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02: 46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latin typeface="Arial"/>
                          <a:cs typeface="Arial"/>
                        </a:rPr>
                        <a:t>05: 09</a:t>
                      </a:r>
                      <a:endParaRPr lang="fr-FR" sz="1400" b="0" i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03: 47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17: 22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11: 41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04: 53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 err="1">
                <a:latin typeface="Arial"/>
                <a:cs typeface="Arial"/>
              </a:rPr>
              <a:t>Roles</a:t>
            </a:r>
            <a:r>
              <a:rPr lang="fr-FR" sz="2000" kern="1300" spc="200" dirty="0">
                <a:latin typeface="Arial"/>
                <a:cs typeface="Arial"/>
              </a:rPr>
              <a:t> of copy-and-</a:t>
            </a:r>
            <a:r>
              <a:rPr lang="fr-FR" sz="2000" kern="1300" spc="200" dirty="0" err="1">
                <a:latin typeface="Arial"/>
                <a:cs typeface="Arial"/>
              </a:rPr>
              <a:t>paste</a:t>
            </a:r>
            <a:r>
              <a:rPr lang="fr-FR" sz="2000" kern="1300" spc="200" dirty="0">
                <a:latin typeface="Arial"/>
                <a:cs typeface="Arial"/>
              </a:rPr>
              <a:t> in </a:t>
            </a:r>
            <a:r>
              <a:rPr lang="fr-FR" sz="2000" kern="1300" spc="200" dirty="0" err="1">
                <a:latin typeface="Arial"/>
                <a:cs typeface="Arial"/>
              </a:rPr>
              <a:t>young</a:t>
            </a:r>
            <a:r>
              <a:rPr lang="fr-FR" sz="2000" kern="1300" spc="200" dirty="0">
                <a:latin typeface="Arial"/>
                <a:cs typeface="Arial"/>
              </a:rPr>
              <a:t> information </a:t>
            </a:r>
            <a:r>
              <a:rPr lang="fr-FR" sz="2000" kern="1300" spc="200" dirty="0" err="1">
                <a:latin typeface="Arial"/>
                <a:cs typeface="Arial"/>
              </a:rPr>
              <a:t>seeking</a:t>
            </a:r>
            <a:r>
              <a:rPr lang="fr-FR" sz="2000" kern="1300" spc="200" dirty="0">
                <a:latin typeface="Arial"/>
                <a:cs typeface="Arial"/>
              </a:rPr>
              <a:t> </a:t>
            </a:r>
            <a:r>
              <a:rPr lang="fr-FR" sz="2000" kern="1300" spc="200" dirty="0" err="1">
                <a:latin typeface="Arial"/>
                <a:cs typeface="Arial"/>
              </a:rPr>
              <a:t>process</a:t>
            </a:r>
            <a:endParaRPr lang="fr-FR" sz="2000" kern="1300" spc="2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790934"/>
            <a:ext cx="8179603" cy="59663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 Relevant extractions</a:t>
            </a:r>
          </a:p>
          <a:p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After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having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done</a:t>
            </a:r>
            <a:r>
              <a:rPr lang="fr-FR" sz="1800" dirty="0" smtClean="0">
                <a:latin typeface="Arial"/>
                <a:cs typeface="Arial"/>
              </a:rPr>
              <a:t> a copy-and-</a:t>
            </a:r>
            <a:r>
              <a:rPr lang="fr-FR" sz="1800" dirty="0" err="1" smtClean="0">
                <a:latin typeface="Arial"/>
                <a:cs typeface="Arial"/>
              </a:rPr>
              <a:t>paste</a:t>
            </a:r>
            <a:r>
              <a:rPr lang="fr-FR" sz="1800" dirty="0" smtClean="0">
                <a:latin typeface="Arial"/>
                <a:cs typeface="Arial"/>
              </a:rPr>
              <a:t> : </a:t>
            </a:r>
            <a:r>
              <a:rPr lang="fr-FR" sz="1800" dirty="0" err="1" smtClean="0">
                <a:latin typeface="Arial"/>
                <a:cs typeface="Arial"/>
              </a:rPr>
              <a:t>query</a:t>
            </a:r>
            <a:r>
              <a:rPr lang="fr-FR" sz="1800" dirty="0" smtClean="0">
                <a:latin typeface="Arial"/>
                <a:cs typeface="Arial"/>
              </a:rPr>
              <a:t> formulation </a:t>
            </a:r>
            <a:r>
              <a:rPr lang="fr-FR" sz="1800" dirty="0" err="1" smtClean="0">
                <a:latin typeface="Arial"/>
                <a:cs typeface="Arial"/>
              </a:rPr>
              <a:t>includes</a:t>
            </a:r>
            <a:r>
              <a:rPr lang="fr-FR" sz="1800" dirty="0" smtClean="0">
                <a:latin typeface="Arial"/>
                <a:cs typeface="Arial"/>
              </a:rPr>
              <a:t> a new concept</a:t>
            </a:r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Collection document </a:t>
            </a:r>
            <a:r>
              <a:rPr lang="fr-FR" sz="1800" dirty="0" err="1" smtClean="0">
                <a:latin typeface="Arial"/>
                <a:cs typeface="Arial"/>
              </a:rPr>
              <a:t>regularly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scrolled</a:t>
            </a:r>
            <a:r>
              <a:rPr lang="fr-FR" sz="1800" dirty="0" smtClean="0">
                <a:latin typeface="Arial"/>
                <a:cs typeface="Arial"/>
              </a:rPr>
              <a:t> down</a:t>
            </a: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6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 err="1">
                <a:latin typeface="Arial"/>
                <a:cs typeface="Arial"/>
              </a:rPr>
              <a:t>Roles</a:t>
            </a:r>
            <a:r>
              <a:rPr lang="fr-FR" sz="2000" kern="1300" spc="200" dirty="0">
                <a:latin typeface="Arial"/>
                <a:cs typeface="Arial"/>
              </a:rPr>
              <a:t> of copy-and-</a:t>
            </a:r>
            <a:r>
              <a:rPr lang="fr-FR" sz="2000" kern="1300" spc="200" dirty="0" err="1">
                <a:latin typeface="Arial"/>
                <a:cs typeface="Arial"/>
              </a:rPr>
              <a:t>paste</a:t>
            </a:r>
            <a:r>
              <a:rPr lang="fr-FR" sz="2000" kern="1300" spc="200" dirty="0">
                <a:latin typeface="Arial"/>
                <a:cs typeface="Arial"/>
              </a:rPr>
              <a:t> in </a:t>
            </a:r>
            <a:r>
              <a:rPr lang="fr-FR" sz="2000" kern="1300" spc="200" dirty="0" err="1">
                <a:latin typeface="Arial"/>
                <a:cs typeface="Arial"/>
              </a:rPr>
              <a:t>young</a:t>
            </a:r>
            <a:r>
              <a:rPr lang="fr-FR" sz="2000" kern="1300" spc="200" dirty="0">
                <a:latin typeface="Arial"/>
                <a:cs typeface="Arial"/>
              </a:rPr>
              <a:t> information </a:t>
            </a:r>
            <a:r>
              <a:rPr lang="fr-FR" sz="2000" kern="1300" spc="200" dirty="0" err="1">
                <a:latin typeface="Arial"/>
                <a:cs typeface="Arial"/>
              </a:rPr>
              <a:t>seeking</a:t>
            </a:r>
            <a:r>
              <a:rPr lang="fr-FR" sz="2000" kern="1300" spc="200" dirty="0">
                <a:latin typeface="Arial"/>
                <a:cs typeface="Arial"/>
              </a:rPr>
              <a:t> </a:t>
            </a:r>
            <a:r>
              <a:rPr lang="fr-FR" sz="2000" kern="1300" spc="200" dirty="0" err="1">
                <a:latin typeface="Arial"/>
                <a:cs typeface="Arial"/>
              </a:rPr>
              <a:t>process</a:t>
            </a:r>
            <a:endParaRPr lang="fr-FR" sz="2000" kern="1300" spc="4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790934"/>
            <a:ext cx="8179603" cy="5966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1800" dirty="0" err="1" smtClean="0">
                <a:latin typeface="Arial"/>
                <a:cs typeface="Arial"/>
              </a:rPr>
              <a:t>What</a:t>
            </a:r>
            <a:r>
              <a:rPr lang="fr-FR" sz="1800" dirty="0" smtClean="0">
                <a:latin typeface="Arial"/>
                <a:cs typeface="Arial"/>
              </a:rPr>
              <a:t> do the </a:t>
            </a:r>
            <a:r>
              <a:rPr lang="fr-FR" sz="1800" dirty="0" err="1" smtClean="0">
                <a:latin typeface="Arial"/>
                <a:cs typeface="Arial"/>
              </a:rPr>
              <a:t>young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seekers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say</a:t>
            </a:r>
            <a:r>
              <a:rPr lang="fr-FR" sz="1800" dirty="0" smtClean="0">
                <a:latin typeface="Arial"/>
                <a:cs typeface="Arial"/>
              </a:rPr>
              <a:t> about </a:t>
            </a:r>
            <a:r>
              <a:rPr lang="fr-FR" sz="1800" dirty="0" err="1" smtClean="0">
                <a:latin typeface="Arial"/>
                <a:cs typeface="Arial"/>
              </a:rPr>
              <a:t>their</a:t>
            </a:r>
            <a:r>
              <a:rPr lang="fr-FR" sz="1800" dirty="0" smtClean="0">
                <a:latin typeface="Arial"/>
                <a:cs typeface="Arial"/>
              </a:rPr>
              <a:t> copy-and-</a:t>
            </a:r>
            <a:r>
              <a:rPr lang="fr-FR" sz="1800" dirty="0" err="1" smtClean="0">
                <a:latin typeface="Arial"/>
                <a:cs typeface="Arial"/>
              </a:rPr>
              <a:t>paste</a:t>
            </a:r>
            <a:r>
              <a:rPr lang="fr-FR" sz="1800" dirty="0" smtClean="0">
                <a:latin typeface="Arial"/>
                <a:cs typeface="Arial"/>
              </a:rPr>
              <a:t> ? </a:t>
            </a:r>
            <a:r>
              <a:rPr lang="fr-FR" sz="1800" dirty="0" err="1" smtClean="0">
                <a:latin typeface="Arial"/>
                <a:cs typeface="Arial"/>
              </a:rPr>
              <a:t>They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give</a:t>
            </a:r>
            <a:r>
              <a:rPr lang="fr-FR" sz="1800" dirty="0" smtClean="0">
                <a:latin typeface="Arial"/>
                <a:cs typeface="Arial"/>
              </a:rPr>
              <a:t> an </a:t>
            </a:r>
            <a:r>
              <a:rPr lang="fr-FR" sz="1800" dirty="0" err="1" smtClean="0">
                <a:latin typeface="Arial"/>
                <a:cs typeface="Arial"/>
              </a:rPr>
              <a:t>account</a:t>
            </a:r>
            <a:r>
              <a:rPr lang="fr-FR" sz="1800" dirty="0" smtClean="0">
                <a:latin typeface="Arial"/>
                <a:cs typeface="Arial"/>
              </a:rPr>
              <a:t> of the </a:t>
            </a:r>
            <a:r>
              <a:rPr lang="fr-FR" sz="1800" dirty="0" err="1" smtClean="0">
                <a:latin typeface="Arial"/>
                <a:cs typeface="Arial"/>
              </a:rPr>
              <a:t>reasons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which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mainly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concern</a:t>
            </a:r>
            <a:r>
              <a:rPr lang="fr-FR" sz="1800" dirty="0" smtClean="0">
                <a:latin typeface="Arial"/>
                <a:cs typeface="Arial"/>
              </a:rPr>
              <a:t> IS </a:t>
            </a:r>
            <a:r>
              <a:rPr lang="fr-FR" sz="1800" dirty="0" err="1" smtClean="0">
                <a:latin typeface="Arial"/>
                <a:cs typeface="Arial"/>
              </a:rPr>
              <a:t>process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(and not the final </a:t>
            </a:r>
            <a:r>
              <a:rPr lang="fr-FR" sz="1800" dirty="0" err="1" smtClean="0">
                <a:latin typeface="Arial"/>
                <a:cs typeface="Arial"/>
              </a:rPr>
              <a:t>product</a:t>
            </a:r>
            <a:r>
              <a:rPr lang="fr-FR" sz="1800" dirty="0" smtClean="0">
                <a:latin typeface="Arial"/>
                <a:cs typeface="Arial"/>
              </a:rPr>
              <a:t>):</a:t>
            </a:r>
          </a:p>
          <a:p>
            <a:pPr lvl="1"/>
            <a:r>
              <a:rPr lang="fr-FR" sz="1400" dirty="0" smtClean="0">
                <a:latin typeface="Arial"/>
                <a:cs typeface="Arial"/>
              </a:rPr>
              <a:t>to check how </a:t>
            </a:r>
            <a:r>
              <a:rPr lang="fr-FR" sz="1400" dirty="0" err="1" smtClean="0">
                <a:latin typeface="Arial"/>
                <a:cs typeface="Arial"/>
              </a:rPr>
              <a:t>completely</a:t>
            </a:r>
            <a:r>
              <a:rPr lang="fr-FR" sz="1400" dirty="0" smtClean="0">
                <a:latin typeface="Arial"/>
                <a:cs typeface="Arial"/>
              </a:rPr>
              <a:t> the </a:t>
            </a:r>
            <a:r>
              <a:rPr lang="fr-FR" sz="1400" dirty="0" err="1" smtClean="0">
                <a:latin typeface="Arial"/>
                <a:cs typeface="Arial"/>
              </a:rPr>
              <a:t>topic</a:t>
            </a:r>
            <a:r>
              <a:rPr lang="fr-FR" sz="1400" dirty="0" smtClean="0">
                <a:latin typeface="Arial"/>
                <a:cs typeface="Arial"/>
              </a:rPr>
              <a:t> has been </a:t>
            </a:r>
            <a:r>
              <a:rPr lang="fr-FR" sz="1400" dirty="0" err="1" smtClean="0">
                <a:latin typeface="Arial"/>
                <a:cs typeface="Arial"/>
              </a:rPr>
              <a:t>covered</a:t>
            </a:r>
            <a:endParaRPr lang="fr-FR" sz="1400" dirty="0" smtClean="0">
              <a:latin typeface="Arial"/>
              <a:cs typeface="Arial"/>
            </a:endParaRPr>
          </a:p>
          <a:p>
            <a:pPr lvl="1"/>
            <a:r>
              <a:rPr lang="fr-FR" sz="1400" dirty="0"/>
              <a:t>to </a:t>
            </a:r>
            <a:r>
              <a:rPr lang="fr-FR" sz="1400" dirty="0" err="1"/>
              <a:t>decide</a:t>
            </a:r>
            <a:r>
              <a:rPr lang="fr-FR" sz="1400" dirty="0"/>
              <a:t> to </a:t>
            </a:r>
            <a:r>
              <a:rPr lang="en-GB" sz="1400" dirty="0"/>
              <a:t>either stop or continue </a:t>
            </a:r>
            <a:r>
              <a:rPr lang="en-GB" sz="1400" dirty="0" smtClean="0"/>
              <a:t>searching</a:t>
            </a:r>
            <a:endParaRPr lang="fr-FR" sz="1400" dirty="0" smtClean="0">
              <a:latin typeface="Arial"/>
              <a:cs typeface="Arial"/>
            </a:endParaRPr>
          </a:p>
          <a:p>
            <a:pPr lvl="1"/>
            <a:r>
              <a:rPr lang="fr-FR" sz="1400" dirty="0">
                <a:latin typeface="Arial"/>
                <a:cs typeface="Arial"/>
              </a:rPr>
              <a:t>t</a:t>
            </a:r>
            <a:r>
              <a:rPr lang="fr-FR" sz="1400" dirty="0" smtClean="0">
                <a:latin typeface="Arial"/>
                <a:cs typeface="Arial"/>
              </a:rPr>
              <a:t>o store information and to continue to </a:t>
            </a:r>
            <a:r>
              <a:rPr lang="fr-FR" sz="1400" dirty="0" err="1" smtClean="0">
                <a:latin typeface="Arial"/>
                <a:cs typeface="Arial"/>
              </a:rPr>
              <a:t>search</a:t>
            </a:r>
            <a:r>
              <a:rPr lang="fr-FR" sz="1400" dirty="0" smtClean="0">
                <a:latin typeface="Arial"/>
                <a:cs typeface="Arial"/>
              </a:rPr>
              <a:t> information</a:t>
            </a:r>
          </a:p>
          <a:p>
            <a:pPr lvl="1"/>
            <a:r>
              <a:rPr lang="fr-FR" sz="1400" dirty="0" smtClean="0">
                <a:latin typeface="Arial"/>
                <a:cs typeface="Arial"/>
              </a:rPr>
              <a:t>to </a:t>
            </a:r>
            <a:r>
              <a:rPr lang="fr-FR" sz="1400" dirty="0" err="1" smtClean="0">
                <a:latin typeface="Arial"/>
                <a:cs typeface="Arial"/>
              </a:rPr>
              <a:t>avoid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getting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lost</a:t>
            </a:r>
            <a:endParaRPr lang="fr-FR" sz="1400" dirty="0" smtClean="0">
              <a:latin typeface="Arial"/>
              <a:cs typeface="Arial"/>
            </a:endParaRPr>
          </a:p>
          <a:p>
            <a:pPr lvl="1"/>
            <a:r>
              <a:rPr lang="fr-FR" sz="1400" dirty="0" smtClean="0">
                <a:latin typeface="Arial"/>
                <a:cs typeface="Arial"/>
              </a:rPr>
              <a:t>to </a:t>
            </a:r>
            <a:r>
              <a:rPr lang="fr-FR" sz="1400" dirty="0" err="1" smtClean="0">
                <a:latin typeface="Arial"/>
                <a:cs typeface="Arial"/>
              </a:rPr>
              <a:t>avoid</a:t>
            </a:r>
            <a:r>
              <a:rPr lang="fr-FR" sz="1400" dirty="0" smtClean="0">
                <a:latin typeface="Arial"/>
                <a:cs typeface="Arial"/>
              </a:rPr>
              <a:t> massive </a:t>
            </a:r>
            <a:r>
              <a:rPr lang="fr-FR" sz="1400" dirty="0" err="1" smtClean="0">
                <a:latin typeface="Arial"/>
                <a:cs typeface="Arial"/>
              </a:rPr>
              <a:t>amount</a:t>
            </a:r>
            <a:r>
              <a:rPr lang="fr-FR" sz="1400" dirty="0" smtClean="0">
                <a:latin typeface="Arial"/>
                <a:cs typeface="Arial"/>
              </a:rPr>
              <a:t> of </a:t>
            </a:r>
            <a:r>
              <a:rPr lang="fr-FR" sz="1400" dirty="0" err="1" smtClean="0">
                <a:latin typeface="Arial"/>
                <a:cs typeface="Arial"/>
              </a:rPr>
              <a:t>overlapping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windows</a:t>
            </a:r>
            <a:endParaRPr lang="fr-FR" sz="1400" dirty="0" smtClean="0">
              <a:latin typeface="Arial"/>
              <a:cs typeface="Arial"/>
            </a:endParaRPr>
          </a:p>
          <a:p>
            <a:pPr lvl="1"/>
            <a:r>
              <a:rPr lang="fr-FR" sz="1400" dirty="0">
                <a:latin typeface="Arial"/>
                <a:cs typeface="Arial"/>
              </a:rPr>
              <a:t>t</a:t>
            </a:r>
            <a:r>
              <a:rPr lang="fr-FR" sz="1400" dirty="0" smtClean="0">
                <a:latin typeface="Arial"/>
                <a:cs typeface="Arial"/>
              </a:rPr>
              <a:t>o </a:t>
            </a:r>
            <a:r>
              <a:rPr lang="fr-FR" sz="1400" dirty="0" err="1" smtClean="0">
                <a:latin typeface="Arial"/>
                <a:cs typeface="Arial"/>
              </a:rPr>
              <a:t>make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better</a:t>
            </a:r>
            <a:r>
              <a:rPr lang="fr-FR" sz="1400" dirty="0" smtClean="0">
                <a:latin typeface="Arial"/>
                <a:cs typeface="Arial"/>
              </a:rPr>
              <a:t> use of the time</a:t>
            </a:r>
          </a:p>
          <a:p>
            <a:pPr lvl="1"/>
            <a:r>
              <a:rPr lang="fr-FR" sz="1400" dirty="0">
                <a:latin typeface="Arial"/>
                <a:cs typeface="Arial"/>
              </a:rPr>
              <a:t>t</a:t>
            </a:r>
            <a:r>
              <a:rPr lang="fr-FR" sz="1400" dirty="0" smtClean="0">
                <a:latin typeface="Arial"/>
                <a:cs typeface="Arial"/>
              </a:rPr>
              <a:t>o </a:t>
            </a:r>
            <a:r>
              <a:rPr lang="fr-FR" sz="1400" dirty="0" err="1" smtClean="0">
                <a:latin typeface="Arial"/>
                <a:cs typeface="Arial"/>
              </a:rPr>
              <a:t>leave</a:t>
            </a:r>
            <a:r>
              <a:rPr lang="fr-FR" sz="1400" dirty="0" smtClean="0">
                <a:latin typeface="Arial"/>
                <a:cs typeface="Arial"/>
              </a:rPr>
              <a:t> the internet et to continue the </a:t>
            </a:r>
            <a:r>
              <a:rPr lang="fr-FR" sz="1400" dirty="0" err="1" smtClean="0">
                <a:latin typeface="Arial"/>
                <a:cs typeface="Arial"/>
              </a:rPr>
              <a:t>activity</a:t>
            </a:r>
            <a:r>
              <a:rPr lang="fr-FR" sz="1400" dirty="0" smtClean="0">
                <a:latin typeface="Arial"/>
                <a:cs typeface="Arial"/>
              </a:rPr>
              <a:t> offline</a:t>
            </a:r>
          </a:p>
          <a:p>
            <a:endParaRPr lang="fr-FR" sz="18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fr-FR" sz="1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800" i="1" dirty="0" smtClean="0">
                <a:latin typeface="Arial"/>
                <a:cs typeface="Arial"/>
              </a:rPr>
              <a:t>Discussion</a:t>
            </a:r>
            <a:r>
              <a:rPr lang="fr-FR" sz="1800" dirty="0" smtClean="0">
                <a:latin typeface="Arial"/>
                <a:cs typeface="Arial"/>
              </a:rPr>
              <a:t>  </a:t>
            </a:r>
          </a:p>
          <a:p>
            <a:pPr marL="0" indent="0">
              <a:buNone/>
            </a:pPr>
            <a:r>
              <a:rPr lang="fr-FR" sz="1800" dirty="0" smtClean="0">
                <a:latin typeface="Arial"/>
                <a:cs typeface="Arial"/>
              </a:rPr>
              <a:t>Copy-an-</a:t>
            </a:r>
            <a:r>
              <a:rPr lang="fr-FR" sz="1800" dirty="0" err="1" smtClean="0">
                <a:latin typeface="Arial"/>
                <a:cs typeface="Arial"/>
              </a:rPr>
              <a:t>paste</a:t>
            </a:r>
            <a:r>
              <a:rPr lang="fr-FR" sz="1800" dirty="0" smtClean="0">
                <a:latin typeface="Arial"/>
                <a:cs typeface="Arial"/>
              </a:rPr>
              <a:t> : </a:t>
            </a:r>
          </a:p>
          <a:p>
            <a:pPr>
              <a:buFontTx/>
              <a:buChar char="-"/>
            </a:pPr>
            <a:r>
              <a:rPr lang="fr-FR" sz="1800" dirty="0" smtClean="0">
                <a:latin typeface="Arial"/>
                <a:cs typeface="Arial"/>
              </a:rPr>
              <a:t>a </a:t>
            </a:r>
            <a:r>
              <a:rPr lang="fr-FR" sz="1800" dirty="0" err="1" smtClean="0">
                <a:latin typeface="Arial"/>
                <a:cs typeface="Arial"/>
              </a:rPr>
              <a:t>way</a:t>
            </a:r>
            <a:r>
              <a:rPr lang="fr-FR" sz="1800" dirty="0" smtClean="0">
                <a:latin typeface="Arial"/>
                <a:cs typeface="Arial"/>
              </a:rPr>
              <a:t> of </a:t>
            </a:r>
            <a:r>
              <a:rPr lang="fr-FR" sz="1800" dirty="0" err="1" smtClean="0">
                <a:latin typeface="Arial"/>
                <a:cs typeface="Arial"/>
              </a:rPr>
              <a:t>resolving</a:t>
            </a:r>
            <a:r>
              <a:rPr lang="fr-FR" sz="1800" dirty="0" smtClean="0">
                <a:latin typeface="Arial"/>
                <a:cs typeface="Arial"/>
              </a:rPr>
              <a:t> the IS </a:t>
            </a:r>
            <a:r>
              <a:rPr lang="fr-FR" sz="1800" dirty="0" err="1" smtClean="0">
                <a:latin typeface="Arial"/>
                <a:cs typeface="Arial"/>
              </a:rPr>
              <a:t>problem</a:t>
            </a:r>
            <a:r>
              <a:rPr lang="fr-FR" sz="1800" dirty="0">
                <a:latin typeface="Arial"/>
                <a:cs typeface="Arial"/>
              </a:rPr>
              <a:t> </a:t>
            </a:r>
            <a:endParaRPr lang="fr-FR" sz="1800" dirty="0" smtClean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1800" dirty="0" err="1" smtClean="0">
                <a:latin typeface="Arial"/>
                <a:cs typeface="Arial"/>
              </a:rPr>
              <a:t>allowing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young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seekers</a:t>
            </a:r>
            <a:r>
              <a:rPr lang="fr-FR" sz="1800" dirty="0" smtClean="0">
                <a:latin typeface="Arial"/>
                <a:cs typeface="Arial"/>
              </a:rPr>
              <a:t> to monitor and </a:t>
            </a:r>
            <a:r>
              <a:rPr lang="fr-FR" sz="1800" dirty="0" err="1" smtClean="0">
                <a:latin typeface="Arial"/>
                <a:cs typeface="Arial"/>
              </a:rPr>
              <a:t>regulate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their</a:t>
            </a:r>
            <a:r>
              <a:rPr lang="fr-FR" sz="1800" dirty="0" smtClean="0">
                <a:latin typeface="Arial"/>
                <a:cs typeface="Arial"/>
              </a:rPr>
              <a:t> IS </a:t>
            </a:r>
            <a:r>
              <a:rPr lang="fr-FR" sz="1800" dirty="0" err="1" smtClean="0">
                <a:latin typeface="Arial"/>
                <a:cs typeface="Arial"/>
              </a:rPr>
              <a:t>process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(</a:t>
            </a:r>
            <a:r>
              <a:rPr lang="fr-FR" sz="1800" dirty="0" err="1" smtClean="0">
                <a:latin typeface="Arial"/>
                <a:cs typeface="Arial"/>
              </a:rPr>
              <a:t>metacognitive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skills</a:t>
            </a:r>
            <a:r>
              <a:rPr lang="fr-FR" sz="1800" dirty="0" smtClean="0">
                <a:latin typeface="Arial"/>
                <a:cs typeface="Arial"/>
              </a:rPr>
              <a:t>).</a:t>
            </a:r>
            <a:endParaRPr lang="fr-F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6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dirty="0" smtClean="0">
                <a:latin typeface="Arial"/>
                <a:cs typeface="Arial"/>
              </a:rPr>
              <a:t>Conclusion</a:t>
            </a:r>
            <a:endParaRPr lang="fr-FR" sz="28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787803"/>
            <a:ext cx="8573621" cy="5432311"/>
          </a:xfrm>
          <a:solidFill>
            <a:srgbClr val="F2F2F2"/>
          </a:solidFill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CSC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research</a:t>
            </a:r>
            <a:r>
              <a:rPr lang="fr-FR" dirty="0" smtClean="0"/>
              <a:t> question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attempts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dirty="0" smtClean="0"/>
              <a:t> the </a:t>
            </a:r>
            <a:r>
              <a:rPr lang="fr-FR" dirty="0" err="1" smtClean="0"/>
              <a:t>logic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the actions 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… </a:t>
            </a:r>
            <a:r>
              <a:rPr lang="fr-FR" dirty="0" err="1" smtClean="0"/>
              <a:t>give</a:t>
            </a:r>
            <a:r>
              <a:rPr lang="fr-FR" dirty="0" smtClean="0"/>
              <a:t> more insight on </a:t>
            </a:r>
            <a:r>
              <a:rPr lang="fr-FR" dirty="0" err="1" smtClean="0"/>
              <a:t>young</a:t>
            </a:r>
            <a:r>
              <a:rPr lang="fr-FR" dirty="0" smtClean="0"/>
              <a:t> information « bricoleur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81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737" y="1282727"/>
            <a:ext cx="8216445" cy="51843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000" spc="3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fr-FR" sz="40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Thank</a:t>
            </a:r>
            <a:r>
              <a:rPr lang="fr-FR" sz="4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40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you</a:t>
            </a:r>
            <a:r>
              <a:rPr lang="fr-FR" sz="4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for </a:t>
            </a:r>
            <a:r>
              <a:rPr lang="fr-FR" sz="4000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your</a:t>
            </a:r>
            <a:r>
              <a:rPr lang="fr-FR" sz="4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attention </a:t>
            </a:r>
          </a:p>
          <a:p>
            <a:pPr marL="0" indent="0" algn="ctr">
              <a:buNone/>
            </a:pPr>
            <a:endParaRPr lang="fr-FR" sz="40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fr-FR" sz="40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fr-FR" sz="40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fr-FR" sz="1800" spc="200" dirty="0" smtClean="0">
                <a:latin typeface="Arial"/>
                <a:cs typeface="Arial"/>
              </a:rPr>
              <a:t>nboubee@univ-tlse2.fr</a:t>
            </a:r>
            <a:endParaRPr lang="fr-FR" sz="1800" spc="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3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400" dirty="0" err="1" smtClean="0">
                <a:latin typeface="Arial"/>
                <a:cs typeface="Arial"/>
              </a:rPr>
              <a:t>Outline</a:t>
            </a:r>
            <a:r>
              <a:rPr lang="fr-FR" sz="2000" kern="1300" spc="400" dirty="0" smtClean="0">
                <a:latin typeface="Arial"/>
                <a:cs typeface="Arial"/>
              </a:rPr>
              <a:t> of the </a:t>
            </a:r>
            <a:r>
              <a:rPr lang="fr-FR" sz="2000" kern="1300" spc="400" dirty="0" err="1" smtClean="0">
                <a:latin typeface="Arial"/>
                <a:cs typeface="Arial"/>
              </a:rPr>
              <a:t>presentation</a:t>
            </a:r>
            <a:endParaRPr lang="fr-FR" sz="2000" kern="1300" spc="4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8128" y="790934"/>
            <a:ext cx="8112417" cy="596636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  <a:p>
            <a:pPr>
              <a:buFont typeface="+mj-lt"/>
              <a:buAutoNum type="arabicPeriod"/>
            </a:pP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Overview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of the CSC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method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CSC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method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interests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matching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method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to issues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raised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by YISB</a:t>
            </a:r>
          </a:p>
          <a:p>
            <a:pPr>
              <a:buFont typeface="+mj-lt"/>
              <a:buAutoNum type="arabicPeriod"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CSC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method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and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related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research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question</a:t>
            </a:r>
          </a:p>
          <a:p>
            <a:pPr marL="0" indent="0"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Adaptation of the CSC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method</a:t>
            </a: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Two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major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findings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-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Roles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of copy-and-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paste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young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information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seeking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process</a:t>
            </a: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- Uses of image in </a:t>
            </a:r>
            <a:r>
              <a:rPr lang="fr-F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young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information </a:t>
            </a:r>
            <a:r>
              <a:rPr lang="fr-FR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seeking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process</a:t>
            </a: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Conclusion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endParaRPr lang="fr-FR" sz="1800" dirty="0"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endParaRPr lang="fr-FR" sz="1400" dirty="0" smtClean="0"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endParaRPr lang="fr-FR" sz="1800" dirty="0">
              <a:latin typeface="Arial"/>
              <a:cs typeface="Arial"/>
            </a:endParaRPr>
          </a:p>
          <a:p>
            <a:pPr>
              <a:buFont typeface="+mj-lt"/>
              <a:buAutoNum type="arabicPeriod"/>
            </a:pPr>
            <a:endParaRPr lang="fr-FR" sz="1800" dirty="0" smtClean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4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400" dirty="0" err="1" smtClean="0">
                <a:latin typeface="Arial"/>
                <a:cs typeface="Arial"/>
              </a:rPr>
              <a:t>Overview</a:t>
            </a:r>
            <a:r>
              <a:rPr lang="fr-FR" sz="2000" kern="1300" spc="400" dirty="0" smtClean="0">
                <a:latin typeface="Arial"/>
                <a:cs typeface="Arial"/>
              </a:rPr>
              <a:t> of the CSC </a:t>
            </a:r>
            <a:r>
              <a:rPr lang="fr-FR" sz="2000" kern="1300" spc="400" dirty="0" err="1" smtClean="0">
                <a:latin typeface="Arial"/>
                <a:cs typeface="Arial"/>
              </a:rPr>
              <a:t>method</a:t>
            </a:r>
            <a:endParaRPr lang="fr-FR" sz="2000" kern="1300" spc="4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790934"/>
            <a:ext cx="8179603" cy="5966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sz="1800" dirty="0" smtClean="0">
                <a:latin typeface="Arial"/>
                <a:cs typeface="Arial"/>
              </a:rPr>
              <a:t>A </a:t>
            </a:r>
            <a:r>
              <a:rPr lang="fr-FR" sz="1800" dirty="0" err="1" smtClean="0">
                <a:latin typeface="Arial"/>
                <a:cs typeface="Arial"/>
              </a:rPr>
              <a:t>specific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research</a:t>
            </a:r>
            <a:r>
              <a:rPr lang="fr-FR" sz="1800" dirty="0" smtClean="0">
                <a:latin typeface="Arial"/>
                <a:cs typeface="Arial"/>
              </a:rPr>
              <a:t> interview : </a:t>
            </a:r>
          </a:p>
          <a:p>
            <a:pPr lvl="1"/>
            <a:r>
              <a:rPr lang="fr-FR" sz="1400" dirty="0" err="1">
                <a:latin typeface="Arial"/>
                <a:cs typeface="Arial"/>
              </a:rPr>
              <a:t>I</a:t>
            </a:r>
            <a:r>
              <a:rPr lang="fr-FR" sz="1400" dirty="0" err="1" smtClean="0">
                <a:latin typeface="Arial"/>
                <a:cs typeface="Arial"/>
              </a:rPr>
              <a:t>nterviewees</a:t>
            </a:r>
            <a:r>
              <a:rPr lang="fr-FR" sz="1400" dirty="0" smtClean="0">
                <a:latin typeface="Arial"/>
                <a:cs typeface="Arial"/>
              </a:rPr>
              <a:t> are </a:t>
            </a:r>
            <a:r>
              <a:rPr lang="fr-FR" sz="1400" dirty="0" err="1" smtClean="0">
                <a:latin typeface="Arial"/>
                <a:cs typeface="Arial"/>
              </a:rPr>
              <a:t>confronted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with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evidence</a:t>
            </a:r>
            <a:r>
              <a:rPr lang="fr-FR" sz="1400" dirty="0" smtClean="0">
                <a:latin typeface="Arial"/>
                <a:cs typeface="Arial"/>
              </a:rPr>
              <a:t> of </a:t>
            </a:r>
            <a:r>
              <a:rPr lang="fr-FR" sz="1400" dirty="0" err="1" smtClean="0">
                <a:latin typeface="Arial"/>
                <a:cs typeface="Arial"/>
              </a:rPr>
              <a:t>their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activities</a:t>
            </a:r>
            <a:r>
              <a:rPr lang="fr-FR" sz="1400" dirty="0" smtClean="0">
                <a:latin typeface="Arial"/>
                <a:cs typeface="Arial"/>
              </a:rPr>
              <a:t> and are </a:t>
            </a:r>
            <a:r>
              <a:rPr lang="fr-FR" sz="1400" dirty="0" err="1" smtClean="0">
                <a:latin typeface="Arial"/>
                <a:cs typeface="Arial"/>
              </a:rPr>
              <a:t>asked</a:t>
            </a:r>
            <a:r>
              <a:rPr lang="fr-FR" sz="1400" dirty="0" smtClean="0">
                <a:latin typeface="Arial"/>
                <a:cs typeface="Arial"/>
              </a:rPr>
              <a:t> to comment on </a:t>
            </a:r>
            <a:r>
              <a:rPr lang="fr-FR" sz="1400" dirty="0" err="1" smtClean="0">
                <a:latin typeface="Arial"/>
                <a:cs typeface="Arial"/>
              </a:rPr>
              <a:t>it</a:t>
            </a:r>
            <a:r>
              <a:rPr lang="fr-FR" sz="14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Origins</a:t>
            </a:r>
            <a:r>
              <a:rPr lang="fr-FR" sz="1800" dirty="0" smtClean="0">
                <a:latin typeface="Arial"/>
                <a:cs typeface="Arial"/>
              </a:rPr>
              <a:t> : </a:t>
            </a:r>
          </a:p>
          <a:p>
            <a:pPr lvl="1"/>
            <a:r>
              <a:rPr lang="fr-FR" sz="1400" dirty="0" err="1" smtClean="0">
                <a:latin typeface="Arial"/>
                <a:cs typeface="Arial"/>
              </a:rPr>
              <a:t>Educational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psychologists</a:t>
            </a:r>
            <a:r>
              <a:rPr lang="fr-FR" sz="1400" dirty="0" smtClean="0">
                <a:latin typeface="Arial"/>
                <a:cs typeface="Arial"/>
              </a:rPr>
              <a:t> : Bloom (60’s), « </a:t>
            </a:r>
            <a:r>
              <a:rPr lang="fr-FR" sz="1400" dirty="0" err="1" smtClean="0">
                <a:latin typeface="Arial"/>
                <a:cs typeface="Arial"/>
              </a:rPr>
              <a:t>stimulaled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recall</a:t>
            </a:r>
            <a:r>
              <a:rPr lang="fr-FR" sz="1400" dirty="0" smtClean="0">
                <a:latin typeface="Arial"/>
                <a:cs typeface="Arial"/>
              </a:rPr>
              <a:t> », Nielsen, « self-confrontation », </a:t>
            </a:r>
          </a:p>
          <a:p>
            <a:pPr lvl="1"/>
            <a:r>
              <a:rPr lang="fr-FR" sz="1400" dirty="0" err="1" smtClean="0">
                <a:latin typeface="Arial"/>
                <a:cs typeface="Arial"/>
              </a:rPr>
              <a:t>Human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ethologist</a:t>
            </a:r>
            <a:r>
              <a:rPr lang="fr-FR" sz="1400" dirty="0" smtClean="0">
                <a:latin typeface="Arial"/>
                <a:cs typeface="Arial"/>
              </a:rPr>
              <a:t> : Von Cranach (80’s),</a:t>
            </a:r>
          </a:p>
          <a:p>
            <a:pPr lvl="1"/>
            <a:r>
              <a:rPr lang="fr-FR" sz="1400" dirty="0" smtClean="0">
                <a:latin typeface="Arial"/>
                <a:cs typeface="Arial"/>
              </a:rPr>
              <a:t>French </a:t>
            </a:r>
            <a:r>
              <a:rPr lang="fr-FR" sz="1400" dirty="0" err="1" smtClean="0">
                <a:latin typeface="Arial"/>
                <a:cs typeface="Arial"/>
              </a:rPr>
              <a:t>studies</a:t>
            </a:r>
            <a:r>
              <a:rPr lang="fr-FR" sz="1400" dirty="0" smtClean="0">
                <a:latin typeface="Arial"/>
                <a:cs typeface="Arial"/>
              </a:rPr>
              <a:t> of </a:t>
            </a:r>
            <a:r>
              <a:rPr lang="fr-FR" sz="1400" dirty="0" err="1" smtClean="0">
                <a:latin typeface="Arial"/>
                <a:cs typeface="Arial"/>
              </a:rPr>
              <a:t>workplaces</a:t>
            </a:r>
            <a:r>
              <a:rPr lang="fr-FR" sz="1400" dirty="0" smtClean="0">
                <a:latin typeface="Arial"/>
                <a:cs typeface="Arial"/>
              </a:rPr>
              <a:t> : simple self-confrontation &amp; cross self-confrontation</a:t>
            </a:r>
          </a:p>
          <a:p>
            <a:pPr lvl="1"/>
            <a:endParaRPr lang="fr-FR" sz="1400" dirty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Cross self-confrontation :</a:t>
            </a:r>
          </a:p>
          <a:p>
            <a:pPr lvl="1"/>
            <a:r>
              <a:rPr lang="fr-FR" sz="1400" dirty="0" smtClean="0">
                <a:latin typeface="Arial"/>
                <a:cs typeface="Arial"/>
              </a:rPr>
              <a:t>Pairs (or more </a:t>
            </a:r>
            <a:r>
              <a:rPr lang="fr-FR" sz="1400" dirty="0" err="1" smtClean="0">
                <a:latin typeface="Arial"/>
                <a:cs typeface="Arial"/>
              </a:rPr>
              <a:t>persons</a:t>
            </a:r>
            <a:r>
              <a:rPr lang="fr-FR" sz="1400" dirty="0" smtClean="0">
                <a:latin typeface="Arial"/>
                <a:cs typeface="Arial"/>
              </a:rPr>
              <a:t>) </a:t>
            </a:r>
            <a:r>
              <a:rPr lang="fr-FR" sz="1400" dirty="0" err="1" smtClean="0">
                <a:latin typeface="Arial"/>
                <a:cs typeface="Arial"/>
              </a:rPr>
              <a:t>with</a:t>
            </a:r>
            <a:r>
              <a:rPr lang="fr-FR" sz="1400" dirty="0" smtClean="0">
                <a:latin typeface="Arial"/>
                <a:cs typeface="Arial"/>
              </a:rPr>
              <a:t> the </a:t>
            </a:r>
            <a:r>
              <a:rPr lang="fr-FR" sz="1400" dirty="0" err="1" smtClean="0">
                <a:latin typeface="Arial"/>
                <a:cs typeface="Arial"/>
              </a:rPr>
              <a:t>same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level</a:t>
            </a:r>
            <a:r>
              <a:rPr lang="fr-FR" sz="1400" dirty="0" smtClean="0">
                <a:latin typeface="Arial"/>
                <a:cs typeface="Arial"/>
              </a:rPr>
              <a:t> of expertise are </a:t>
            </a:r>
            <a:r>
              <a:rPr lang="fr-FR" sz="1400" dirty="0" err="1" smtClean="0">
                <a:latin typeface="Arial"/>
                <a:cs typeface="Arial"/>
              </a:rPr>
              <a:t>confronted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with</a:t>
            </a:r>
            <a:r>
              <a:rPr lang="fr-FR" sz="1400" dirty="0" smtClean="0">
                <a:latin typeface="Arial"/>
                <a:cs typeface="Arial"/>
              </a:rPr>
              <a:t> one </a:t>
            </a:r>
            <a:r>
              <a:rPr lang="fr-FR" sz="1400" dirty="0" err="1" smtClean="0">
                <a:latin typeface="Arial"/>
                <a:cs typeface="Arial"/>
              </a:rPr>
              <a:t>activity</a:t>
            </a:r>
            <a:r>
              <a:rPr lang="fr-FR" sz="1400" dirty="0" smtClean="0">
                <a:latin typeface="Arial"/>
                <a:cs typeface="Arial"/>
              </a:rPr>
              <a:t> or the </a:t>
            </a:r>
            <a:r>
              <a:rPr lang="fr-FR" sz="1400" dirty="0" err="1" smtClean="0">
                <a:latin typeface="Arial"/>
                <a:cs typeface="Arial"/>
              </a:rPr>
              <a:t>other</a:t>
            </a:r>
            <a:r>
              <a:rPr lang="fr-FR" sz="1400" dirty="0" smtClean="0">
                <a:latin typeface="Arial"/>
                <a:cs typeface="Arial"/>
              </a:rPr>
              <a:t>, or </a:t>
            </a:r>
            <a:r>
              <a:rPr lang="fr-FR" sz="1400" dirty="0" err="1" smtClean="0">
                <a:latin typeface="Arial"/>
                <a:cs typeface="Arial"/>
              </a:rPr>
              <a:t>both</a:t>
            </a:r>
            <a:r>
              <a:rPr lang="fr-FR" sz="1400" dirty="0" smtClean="0">
                <a:latin typeface="Arial"/>
                <a:cs typeface="Arial"/>
              </a:rPr>
              <a:t>.</a:t>
            </a:r>
          </a:p>
          <a:p>
            <a:pPr lvl="1"/>
            <a:endParaRPr lang="fr-FR" sz="1400" dirty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Expected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>
                <a:latin typeface="Arial"/>
                <a:cs typeface="Arial"/>
              </a:rPr>
              <a:t>b</a:t>
            </a:r>
            <a:r>
              <a:rPr lang="fr-FR" sz="1800" dirty="0" err="1" smtClean="0">
                <a:latin typeface="Arial"/>
                <a:cs typeface="Arial"/>
              </a:rPr>
              <a:t>enefits</a:t>
            </a:r>
            <a:endParaRPr lang="fr-FR" sz="1800" dirty="0" smtClean="0">
              <a:latin typeface="Arial"/>
              <a:cs typeface="Arial"/>
            </a:endParaRPr>
          </a:p>
          <a:p>
            <a:pPr lvl="1"/>
            <a:r>
              <a:rPr lang="fr-FR" sz="1400" dirty="0" smtClean="0">
                <a:latin typeface="Arial"/>
                <a:cs typeface="Arial"/>
              </a:rPr>
              <a:t>Help in </a:t>
            </a:r>
            <a:r>
              <a:rPr lang="fr-FR" sz="1400" dirty="0" err="1" smtClean="0">
                <a:latin typeface="Arial"/>
                <a:cs typeface="Arial"/>
              </a:rPr>
              <a:t>memory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recall</a:t>
            </a:r>
            <a:endParaRPr lang="fr-FR" sz="1400" dirty="0">
              <a:latin typeface="Arial"/>
              <a:cs typeface="Arial"/>
            </a:endParaRPr>
          </a:p>
          <a:p>
            <a:pPr lvl="1"/>
            <a:r>
              <a:rPr lang="fr-FR" sz="1400" dirty="0" err="1">
                <a:latin typeface="Arial"/>
                <a:cs typeface="Arial"/>
              </a:rPr>
              <a:t>R</a:t>
            </a:r>
            <a:r>
              <a:rPr lang="fr-FR" sz="1400" dirty="0" err="1" smtClean="0">
                <a:latin typeface="Arial"/>
                <a:cs typeface="Arial"/>
              </a:rPr>
              <a:t>e</a:t>
            </a:r>
            <a:r>
              <a:rPr lang="fr-FR" sz="1400" dirty="0" err="1">
                <a:latin typeface="Arial"/>
                <a:cs typeface="Arial"/>
              </a:rPr>
              <a:t>-</a:t>
            </a:r>
            <a:r>
              <a:rPr lang="fr-FR" sz="1400" dirty="0" err="1" smtClean="0">
                <a:latin typeface="Arial"/>
                <a:cs typeface="Arial"/>
              </a:rPr>
              <a:t>presentation</a:t>
            </a:r>
            <a:r>
              <a:rPr lang="fr-FR" sz="1400" dirty="0" smtClean="0">
                <a:latin typeface="Arial"/>
                <a:cs typeface="Arial"/>
              </a:rPr>
              <a:t> of the </a:t>
            </a:r>
            <a:r>
              <a:rPr lang="fr-FR" sz="1400" dirty="0" err="1" smtClean="0">
                <a:latin typeface="Arial"/>
                <a:cs typeface="Arial"/>
              </a:rPr>
              <a:t>context</a:t>
            </a:r>
            <a:r>
              <a:rPr lang="fr-FR" sz="1400" dirty="0" smtClean="0">
                <a:latin typeface="Arial"/>
                <a:cs typeface="Arial"/>
              </a:rPr>
              <a:t> of </a:t>
            </a:r>
            <a:r>
              <a:rPr lang="fr-FR" sz="1400" dirty="0" err="1" smtClean="0">
                <a:latin typeface="Arial"/>
                <a:cs typeface="Arial"/>
              </a:rPr>
              <a:t>activity</a:t>
            </a:r>
            <a:endParaRPr lang="fr-FR" sz="1400" dirty="0" smtClean="0">
              <a:latin typeface="Arial"/>
              <a:cs typeface="Arial"/>
            </a:endParaRPr>
          </a:p>
          <a:p>
            <a:pPr lvl="1"/>
            <a:r>
              <a:rPr lang="fr-FR" sz="1400" dirty="0" err="1" smtClean="0">
                <a:solidFill>
                  <a:srgbClr val="A4246C"/>
                </a:solidFill>
                <a:latin typeface="Arial"/>
                <a:cs typeface="Arial"/>
              </a:rPr>
              <a:t>Reflexivity</a:t>
            </a:r>
            <a:r>
              <a:rPr lang="fr-FR" sz="1400" dirty="0" smtClean="0">
                <a:solidFill>
                  <a:srgbClr val="A4246C"/>
                </a:solidFill>
                <a:latin typeface="Arial"/>
                <a:cs typeface="Arial"/>
              </a:rPr>
              <a:t> of </a:t>
            </a:r>
            <a:r>
              <a:rPr lang="fr-FR" sz="1400" dirty="0" err="1" smtClean="0">
                <a:solidFill>
                  <a:srgbClr val="A4246C"/>
                </a:solidFill>
                <a:latin typeface="Arial"/>
                <a:cs typeface="Arial"/>
              </a:rPr>
              <a:t>interviewees</a:t>
            </a:r>
            <a:r>
              <a:rPr lang="fr-FR" sz="1400" dirty="0" smtClean="0">
                <a:solidFill>
                  <a:srgbClr val="A4246C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A4246C"/>
                </a:solidFill>
                <a:latin typeface="Arial"/>
                <a:cs typeface="Arial"/>
              </a:rPr>
              <a:t>increased</a:t>
            </a:r>
            <a:endParaRPr lang="fr-FR" sz="1400" dirty="0" smtClean="0">
              <a:solidFill>
                <a:srgbClr val="A4246C"/>
              </a:solidFill>
              <a:latin typeface="Arial"/>
              <a:cs typeface="Arial"/>
            </a:endParaRPr>
          </a:p>
          <a:p>
            <a:pPr lvl="1"/>
            <a:r>
              <a:rPr lang="fr-FR" sz="1400" dirty="0" smtClean="0">
                <a:solidFill>
                  <a:srgbClr val="A4246C"/>
                </a:solidFill>
                <a:latin typeface="Arial"/>
                <a:cs typeface="Arial"/>
              </a:rPr>
              <a:t>Co-</a:t>
            </a:r>
            <a:r>
              <a:rPr lang="fr-FR" sz="1400" dirty="0" err="1" smtClean="0">
                <a:solidFill>
                  <a:srgbClr val="A4246C"/>
                </a:solidFill>
                <a:latin typeface="Arial"/>
                <a:cs typeface="Arial"/>
              </a:rPr>
              <a:t>analysis</a:t>
            </a:r>
            <a:r>
              <a:rPr lang="fr-FR" sz="1400" dirty="0" smtClean="0">
                <a:solidFill>
                  <a:srgbClr val="A4246C"/>
                </a:solidFill>
                <a:latin typeface="Arial"/>
                <a:cs typeface="Arial"/>
              </a:rPr>
              <a:t> participants/</a:t>
            </a:r>
            <a:r>
              <a:rPr lang="fr-FR" sz="1400" dirty="0" err="1" smtClean="0">
                <a:solidFill>
                  <a:srgbClr val="A4246C"/>
                </a:solidFill>
                <a:latin typeface="Arial"/>
                <a:cs typeface="Arial"/>
              </a:rPr>
              <a:t>researcher</a:t>
            </a:r>
            <a:endParaRPr lang="fr-FR" sz="1400" dirty="0" smtClean="0">
              <a:solidFill>
                <a:srgbClr val="A4246C"/>
              </a:solidFill>
              <a:latin typeface="Arial"/>
              <a:cs typeface="Arial"/>
            </a:endParaRPr>
          </a:p>
          <a:p>
            <a:pPr lvl="1"/>
            <a:r>
              <a:rPr lang="fr-FR" sz="1400" i="1" dirty="0" err="1" smtClean="0">
                <a:solidFill>
                  <a:srgbClr val="A4246C"/>
                </a:solidFill>
                <a:latin typeface="Arial"/>
                <a:cs typeface="Arial"/>
              </a:rPr>
              <a:t>Personal</a:t>
            </a:r>
            <a:r>
              <a:rPr lang="fr-FR" sz="1400" i="1" dirty="0" smtClean="0">
                <a:solidFill>
                  <a:srgbClr val="A4246C"/>
                </a:solidFill>
                <a:latin typeface="Arial"/>
                <a:cs typeface="Arial"/>
              </a:rPr>
              <a:t> </a:t>
            </a:r>
            <a:r>
              <a:rPr lang="fr-FR" sz="1400" i="1" dirty="0" err="1" smtClean="0">
                <a:solidFill>
                  <a:srgbClr val="A4246C"/>
                </a:solidFill>
                <a:latin typeface="Arial"/>
                <a:cs typeface="Arial"/>
              </a:rPr>
              <a:t>touch</a:t>
            </a:r>
            <a:r>
              <a:rPr lang="fr-FR" sz="1400" i="1" dirty="0" smtClean="0">
                <a:solidFill>
                  <a:srgbClr val="A4246C"/>
                </a:solidFill>
                <a:latin typeface="Arial"/>
                <a:cs typeface="Arial"/>
              </a:rPr>
              <a:t>, </a:t>
            </a:r>
            <a:r>
              <a:rPr lang="fr-FR" sz="1400" i="1" dirty="0" err="1" smtClean="0">
                <a:solidFill>
                  <a:srgbClr val="A4246C"/>
                </a:solidFill>
                <a:latin typeface="Arial"/>
                <a:cs typeface="Arial"/>
              </a:rPr>
              <a:t>personal</a:t>
            </a:r>
            <a:r>
              <a:rPr lang="fr-FR" sz="1400" i="1" dirty="0" smtClean="0">
                <a:solidFill>
                  <a:srgbClr val="A4246C"/>
                </a:solidFill>
                <a:latin typeface="Arial"/>
                <a:cs typeface="Arial"/>
              </a:rPr>
              <a:t> </a:t>
            </a:r>
            <a:r>
              <a:rPr lang="fr-FR" sz="1400" i="1" dirty="0" err="1" smtClean="0">
                <a:solidFill>
                  <a:srgbClr val="A4246C"/>
                </a:solidFill>
                <a:latin typeface="Arial"/>
                <a:cs typeface="Arial"/>
              </a:rPr>
              <a:t>dexterity</a:t>
            </a:r>
            <a:r>
              <a:rPr lang="fr-FR" sz="1400" i="1" dirty="0" smtClean="0">
                <a:solidFill>
                  <a:srgbClr val="A4246C"/>
                </a:solidFill>
                <a:latin typeface="Arial"/>
                <a:cs typeface="Arial"/>
              </a:rPr>
              <a:t> (« tour de main »)</a:t>
            </a:r>
            <a:endParaRPr lang="fr-FR" sz="1400" i="1" dirty="0">
              <a:solidFill>
                <a:srgbClr val="A4246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Rarely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used</a:t>
            </a:r>
            <a:r>
              <a:rPr lang="fr-FR" sz="1800" dirty="0" smtClean="0">
                <a:latin typeface="Arial"/>
                <a:cs typeface="Arial"/>
              </a:rPr>
              <a:t> to </a:t>
            </a:r>
            <a:r>
              <a:rPr lang="fr-FR" sz="1800" dirty="0" err="1" smtClean="0">
                <a:latin typeface="Arial"/>
                <a:cs typeface="Arial"/>
              </a:rPr>
              <a:t>study</a:t>
            </a:r>
            <a:r>
              <a:rPr lang="fr-FR" sz="1800" dirty="0" smtClean="0">
                <a:latin typeface="Arial"/>
                <a:cs typeface="Arial"/>
              </a:rPr>
              <a:t> ISB (</a:t>
            </a:r>
            <a:r>
              <a:rPr lang="fr-FR" sz="1800" dirty="0" err="1" smtClean="0">
                <a:latin typeface="Arial"/>
                <a:cs typeface="Arial"/>
              </a:rPr>
              <a:t>Branch</a:t>
            </a:r>
            <a:r>
              <a:rPr lang="fr-FR" sz="1800" dirty="0" smtClean="0">
                <a:latin typeface="Arial"/>
                <a:cs typeface="Arial"/>
              </a:rPr>
              <a:t> 2001, Foss &amp; al., 2013, Watson, 2014)</a:t>
            </a: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500" dirty="0" smtClean="0">
                <a:latin typeface="Arial"/>
                <a:cs typeface="Arial"/>
              </a:rPr>
              <a:t>(</a:t>
            </a:r>
            <a:r>
              <a:rPr lang="fr-FR" sz="1500" dirty="0" err="1" smtClean="0">
                <a:latin typeface="Arial"/>
                <a:cs typeface="Arial"/>
              </a:rPr>
              <a:t>see</a:t>
            </a:r>
            <a:r>
              <a:rPr lang="fr-FR" sz="1500" dirty="0" smtClean="0">
                <a:latin typeface="Arial"/>
                <a:cs typeface="Arial"/>
              </a:rPr>
              <a:t> </a:t>
            </a:r>
            <a:r>
              <a:rPr lang="fr-FR" sz="1500" dirty="0" err="1" smtClean="0">
                <a:latin typeface="Arial"/>
                <a:cs typeface="Arial"/>
              </a:rPr>
              <a:t>also</a:t>
            </a:r>
            <a:r>
              <a:rPr lang="fr-FR" sz="1500" dirty="0" smtClean="0">
                <a:latin typeface="Arial"/>
                <a:cs typeface="Arial"/>
              </a:rPr>
              <a:t> </a:t>
            </a:r>
            <a:r>
              <a:rPr lang="fr-FR" sz="1500" dirty="0" err="1" smtClean="0">
                <a:latin typeface="Arial"/>
                <a:cs typeface="Arial"/>
              </a:rPr>
              <a:t>McKechnie</a:t>
            </a:r>
            <a:r>
              <a:rPr lang="fr-FR" sz="1500" dirty="0" smtClean="0">
                <a:latin typeface="Arial"/>
                <a:cs typeface="Arial"/>
              </a:rPr>
              <a:t> et al. For </a:t>
            </a:r>
            <a:r>
              <a:rPr lang="fr-FR" sz="1500" dirty="0" err="1" smtClean="0">
                <a:latin typeface="Arial"/>
                <a:cs typeface="Arial"/>
              </a:rPr>
              <a:t>research</a:t>
            </a:r>
            <a:r>
              <a:rPr lang="fr-FR" sz="1500" dirty="0" smtClean="0">
                <a:latin typeface="Arial"/>
                <a:cs typeface="Arial"/>
              </a:rPr>
              <a:t> </a:t>
            </a:r>
            <a:r>
              <a:rPr lang="fr-FR" sz="1500" dirty="0" err="1" smtClean="0">
                <a:latin typeface="Arial"/>
                <a:cs typeface="Arial"/>
              </a:rPr>
              <a:t>method</a:t>
            </a:r>
            <a:r>
              <a:rPr lang="fr-FR" sz="1500" dirty="0" smtClean="0">
                <a:latin typeface="Arial"/>
                <a:cs typeface="Arial"/>
              </a:rPr>
              <a:t> trends)</a:t>
            </a:r>
          </a:p>
          <a:p>
            <a:pPr lvl="1"/>
            <a:endParaRPr lang="fr-FR" sz="1400" dirty="0" smtClean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3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2000" kern="1300" spc="200" dirty="0">
                <a:latin typeface="Arial"/>
                <a:cs typeface="Arial"/>
              </a:rPr>
              <a:t>CSC </a:t>
            </a:r>
            <a:r>
              <a:rPr lang="fr-FR" sz="2000" kern="1300" spc="200" dirty="0" err="1">
                <a:latin typeface="Arial"/>
                <a:cs typeface="Arial"/>
              </a:rPr>
              <a:t>method</a:t>
            </a:r>
            <a:r>
              <a:rPr lang="fr-FR" sz="2000" kern="1300" spc="200" dirty="0">
                <a:latin typeface="Arial"/>
                <a:cs typeface="Arial"/>
              </a:rPr>
              <a:t> </a:t>
            </a:r>
            <a:r>
              <a:rPr lang="fr-FR" sz="2000" kern="1300" spc="200" dirty="0" err="1">
                <a:latin typeface="Arial"/>
                <a:cs typeface="Arial"/>
              </a:rPr>
              <a:t>interests</a:t>
            </a:r>
            <a:r>
              <a:rPr lang="fr-FR" sz="2000" kern="1300" spc="200" dirty="0">
                <a:latin typeface="Arial"/>
                <a:cs typeface="Arial"/>
              </a:rPr>
              <a:t> : </a:t>
            </a:r>
            <a:r>
              <a:rPr lang="fr-FR" sz="2000" kern="1300" spc="200" dirty="0" err="1">
                <a:latin typeface="Arial"/>
                <a:cs typeface="Arial"/>
              </a:rPr>
              <a:t>matching</a:t>
            </a:r>
            <a:r>
              <a:rPr lang="fr-FR" sz="2000" kern="1300" spc="200" dirty="0">
                <a:latin typeface="Arial"/>
                <a:cs typeface="Arial"/>
              </a:rPr>
              <a:t> a </a:t>
            </a:r>
            <a:r>
              <a:rPr lang="fr-FR" sz="2000" kern="1300" spc="200" dirty="0" err="1">
                <a:latin typeface="Arial"/>
                <a:cs typeface="Arial"/>
              </a:rPr>
              <a:t>method</a:t>
            </a:r>
            <a:r>
              <a:rPr lang="fr-FR" sz="2000" kern="1300" spc="200" dirty="0">
                <a:latin typeface="Arial"/>
                <a:cs typeface="Arial"/>
              </a:rPr>
              <a:t> to issues </a:t>
            </a:r>
            <a:r>
              <a:rPr lang="fr-FR" sz="2000" kern="1300" spc="200" dirty="0" err="1">
                <a:latin typeface="Arial"/>
                <a:cs typeface="Arial"/>
              </a:rPr>
              <a:t>raised</a:t>
            </a:r>
            <a:r>
              <a:rPr lang="fr-FR" sz="2000" kern="1300" spc="200" dirty="0">
                <a:latin typeface="Arial"/>
                <a:cs typeface="Arial"/>
              </a:rPr>
              <a:t> by YISB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790934"/>
            <a:ext cx="8179603" cy="5966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Several</a:t>
            </a:r>
            <a:r>
              <a:rPr lang="fr-FR" sz="1800" dirty="0" smtClean="0">
                <a:latin typeface="Arial"/>
                <a:cs typeface="Arial"/>
              </a:rPr>
              <a:t> challenges :</a:t>
            </a:r>
          </a:p>
          <a:p>
            <a:pPr lvl="1"/>
            <a:endParaRPr lang="fr-FR" sz="1400" dirty="0" smtClean="0">
              <a:latin typeface="Arial"/>
              <a:cs typeface="Arial"/>
            </a:endParaRPr>
          </a:p>
          <a:p>
            <a:pPr lvl="1"/>
            <a:r>
              <a:rPr lang="fr-FR" sz="1400" dirty="0" smtClean="0">
                <a:latin typeface="Arial"/>
                <a:cs typeface="Arial"/>
              </a:rPr>
              <a:t>Speed in </a:t>
            </a:r>
            <a:r>
              <a:rPr lang="fr-FR" sz="1400" dirty="0" err="1" smtClean="0">
                <a:latin typeface="Arial"/>
                <a:cs typeface="Arial"/>
              </a:rPr>
              <a:t>carrying</a:t>
            </a:r>
            <a:r>
              <a:rPr lang="fr-FR" sz="1400" dirty="0" smtClean="0">
                <a:latin typeface="Arial"/>
                <a:cs typeface="Arial"/>
              </a:rPr>
              <a:t> out information </a:t>
            </a:r>
            <a:r>
              <a:rPr lang="fr-FR" sz="1400" dirty="0" err="1" smtClean="0">
                <a:latin typeface="Arial"/>
                <a:cs typeface="Arial"/>
              </a:rPr>
              <a:t>seeking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process</a:t>
            </a:r>
            <a:r>
              <a:rPr lang="fr-FR" sz="1400" dirty="0" smtClean="0">
                <a:latin typeface="Arial"/>
                <a:cs typeface="Arial"/>
              </a:rPr>
              <a:t> </a:t>
            </a:r>
          </a:p>
          <a:p>
            <a:pPr marL="457200" lvl="1" indent="0">
              <a:buNone/>
            </a:pPr>
            <a:r>
              <a:rPr lang="fr-FR" sz="1400" dirty="0" smtClean="0">
                <a:solidFill>
                  <a:srgbClr val="A2276A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With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these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very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quick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ways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of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seeking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information, how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can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young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people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give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an exhaustive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account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of </a:t>
            </a:r>
            <a:r>
              <a:rPr lang="fr-FR" sz="14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activities</a:t>
            </a:r>
            <a:r>
              <a:rPr lang="fr-FR" sz="14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? </a:t>
            </a:r>
            <a:r>
              <a:rPr lang="fr-FR" sz="1400" dirty="0" smtClean="0">
                <a:latin typeface="Arial"/>
                <a:ea typeface="Wingdings"/>
                <a:cs typeface="Arial"/>
                <a:sym typeface="Wingdings"/>
              </a:rPr>
              <a:t>(</a:t>
            </a:r>
            <a:r>
              <a:rPr lang="fr-FR" sz="1400" dirty="0" err="1" smtClean="0">
                <a:latin typeface="Arial"/>
                <a:ea typeface="Wingdings"/>
                <a:cs typeface="Arial"/>
                <a:sym typeface="Wingdings"/>
              </a:rPr>
              <a:t>see</a:t>
            </a:r>
            <a:r>
              <a:rPr lang="fr-FR" sz="1400" dirty="0" smtClean="0">
                <a:latin typeface="Arial"/>
                <a:ea typeface="Wingdings"/>
                <a:cs typeface="Arial"/>
                <a:sym typeface="Wingdings"/>
              </a:rPr>
              <a:t> Navarro et al., 1999; </a:t>
            </a:r>
            <a:r>
              <a:rPr lang="fr-FR" sz="1400" dirty="0" err="1" smtClean="0">
                <a:latin typeface="Arial"/>
                <a:ea typeface="Wingdings"/>
                <a:cs typeface="Arial"/>
                <a:sym typeface="Wingdings"/>
              </a:rPr>
              <a:t>Branch</a:t>
            </a:r>
            <a:r>
              <a:rPr lang="fr-FR" sz="1400" dirty="0" smtClean="0">
                <a:latin typeface="Arial"/>
                <a:ea typeface="Wingdings"/>
                <a:cs typeface="Arial"/>
                <a:sym typeface="Wingdings"/>
              </a:rPr>
              <a:t> (2000); </a:t>
            </a:r>
            <a:r>
              <a:rPr lang="fr-FR" sz="1400" dirty="0" err="1" smtClean="0">
                <a:latin typeface="Arial"/>
                <a:ea typeface="Wingdings"/>
                <a:cs typeface="Arial"/>
                <a:sym typeface="Wingdings"/>
              </a:rPr>
              <a:t>Bowler</a:t>
            </a:r>
            <a:r>
              <a:rPr lang="fr-FR" sz="1400" dirty="0" smtClean="0">
                <a:latin typeface="Arial"/>
                <a:ea typeface="Wingdings"/>
                <a:cs typeface="Arial"/>
                <a:sym typeface="Wingdings"/>
              </a:rPr>
              <a:t> &amp; </a:t>
            </a:r>
            <a:r>
              <a:rPr lang="fr-FR" sz="1400" dirty="0" err="1" smtClean="0">
                <a:latin typeface="Arial"/>
                <a:ea typeface="Wingdings"/>
                <a:cs typeface="Arial"/>
                <a:sym typeface="Wingdings"/>
              </a:rPr>
              <a:t>Mattern</a:t>
            </a:r>
            <a:r>
              <a:rPr lang="fr-FR" sz="1400" dirty="0" smtClean="0">
                <a:latin typeface="Arial"/>
                <a:ea typeface="Wingdings"/>
                <a:cs typeface="Arial"/>
                <a:sym typeface="Wingdings"/>
              </a:rPr>
              <a:t> (2012))</a:t>
            </a:r>
          </a:p>
          <a:p>
            <a:pPr marL="457200" lvl="1" indent="0">
              <a:buNone/>
            </a:pPr>
            <a:endParaRPr lang="fr-FR" sz="1400" dirty="0">
              <a:latin typeface="Arial"/>
              <a:ea typeface="Wingdings"/>
              <a:cs typeface="Arial"/>
              <a:sym typeface="Wingdings"/>
            </a:endParaRPr>
          </a:p>
          <a:p>
            <a:pPr lvl="1"/>
            <a:r>
              <a:rPr lang="fr-FR" sz="1400" dirty="0" err="1" smtClean="0">
                <a:latin typeface="Arial"/>
                <a:cs typeface="Arial"/>
              </a:rPr>
              <a:t>Difficulties</a:t>
            </a:r>
            <a:r>
              <a:rPr lang="fr-FR" sz="1400" dirty="0" smtClean="0">
                <a:latin typeface="Arial"/>
                <a:cs typeface="Arial"/>
              </a:rPr>
              <a:t> to </a:t>
            </a:r>
            <a:r>
              <a:rPr lang="fr-FR" sz="1400" dirty="0" err="1">
                <a:latin typeface="Arial"/>
                <a:cs typeface="Arial"/>
              </a:rPr>
              <a:t>a</a:t>
            </a:r>
            <a:r>
              <a:rPr lang="fr-FR" sz="1400" dirty="0" err="1" smtClean="0">
                <a:latin typeface="Arial"/>
                <a:cs typeface="Arial"/>
              </a:rPr>
              <a:t>rticulate</a:t>
            </a:r>
            <a:r>
              <a:rPr lang="fr-FR" sz="1400" dirty="0" smtClean="0">
                <a:latin typeface="Arial"/>
                <a:cs typeface="Arial"/>
              </a:rPr>
              <a:t> actions and </a:t>
            </a:r>
            <a:r>
              <a:rPr lang="fr-FR" sz="1400" dirty="0" err="1" smtClean="0">
                <a:latin typeface="Arial"/>
                <a:cs typeface="Arial"/>
              </a:rPr>
              <a:t>thoughts</a:t>
            </a:r>
            <a:r>
              <a:rPr lang="fr-FR" sz="1400" dirty="0" smtClean="0">
                <a:latin typeface="Arial"/>
                <a:cs typeface="Arial"/>
              </a:rPr>
              <a:t> :</a:t>
            </a:r>
          </a:p>
          <a:p>
            <a:pPr lvl="2"/>
            <a:r>
              <a:rPr lang="fr-FR" sz="1400" dirty="0" smtClean="0">
                <a:latin typeface="Arial"/>
                <a:cs typeface="Arial"/>
              </a:rPr>
              <a:t>Not </a:t>
            </a:r>
            <a:r>
              <a:rPr lang="fr-FR" sz="1400" dirty="0" err="1" smtClean="0">
                <a:latin typeface="Arial"/>
                <a:cs typeface="Arial"/>
              </a:rPr>
              <a:t>only</a:t>
            </a:r>
            <a:r>
              <a:rPr lang="fr-FR" sz="1400" dirty="0" smtClean="0">
                <a:latin typeface="Arial"/>
                <a:cs typeface="Arial"/>
              </a:rPr>
              <a:t> a </a:t>
            </a:r>
            <a:r>
              <a:rPr lang="fr-FR" sz="1400" dirty="0" err="1" smtClean="0">
                <a:latin typeface="Arial"/>
                <a:cs typeface="Arial"/>
              </a:rPr>
              <a:t>matter</a:t>
            </a:r>
            <a:r>
              <a:rPr lang="fr-FR" sz="1400" dirty="0" smtClean="0">
                <a:latin typeface="Arial"/>
                <a:cs typeface="Arial"/>
              </a:rPr>
              <a:t> of </a:t>
            </a:r>
            <a:r>
              <a:rPr lang="fr-FR" sz="1400" dirty="0" err="1" smtClean="0">
                <a:latin typeface="Arial"/>
                <a:cs typeface="Arial"/>
              </a:rPr>
              <a:t>linguistic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skills</a:t>
            </a:r>
            <a:r>
              <a:rPr lang="fr-FR" sz="1400" dirty="0" smtClean="0">
                <a:latin typeface="Arial"/>
                <a:cs typeface="Arial"/>
              </a:rPr>
              <a:t> </a:t>
            </a:r>
          </a:p>
          <a:p>
            <a:pPr lvl="2"/>
            <a:r>
              <a:rPr lang="fr-FR" sz="1400" dirty="0" err="1" smtClean="0">
                <a:latin typeface="Arial"/>
                <a:cs typeface="Arial"/>
              </a:rPr>
              <a:t>Asymetric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relationship</a:t>
            </a:r>
            <a:r>
              <a:rPr lang="fr-FR" sz="1400" dirty="0" smtClean="0">
                <a:latin typeface="Arial"/>
                <a:cs typeface="Arial"/>
              </a:rPr>
              <a:t> in the relation of the </a:t>
            </a:r>
            <a:r>
              <a:rPr lang="fr-FR" sz="1400" dirty="0" err="1" smtClean="0">
                <a:latin typeface="Arial"/>
                <a:cs typeface="Arial"/>
              </a:rPr>
              <a:t>adult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researcher</a:t>
            </a:r>
            <a:endParaRPr lang="fr-FR" sz="1000" dirty="0" smtClean="0">
              <a:latin typeface="Arial"/>
              <a:cs typeface="Arial"/>
            </a:endParaRPr>
          </a:p>
          <a:p>
            <a:pPr lvl="1">
              <a:buFont typeface="Wingdings" charset="0"/>
              <a:buChar char="è"/>
            </a:pPr>
            <a:r>
              <a:rPr lang="fr-FR" sz="1400" dirty="0" err="1" smtClean="0">
                <a:solidFill>
                  <a:srgbClr val="A61F6F"/>
                </a:solidFill>
                <a:latin typeface="Arial"/>
                <a:ea typeface="Wingdings"/>
                <a:cs typeface="Arial"/>
                <a:sym typeface="Wingdings"/>
              </a:rPr>
              <a:t>Very</a:t>
            </a:r>
            <a:r>
              <a:rPr lang="fr-FR" sz="1400" dirty="0" smtClean="0">
                <a:solidFill>
                  <a:srgbClr val="A61F6F"/>
                </a:solidFill>
                <a:latin typeface="Arial"/>
                <a:ea typeface="Wingdings"/>
                <a:cs typeface="Arial"/>
                <a:sym typeface="Wingdings"/>
              </a:rPr>
              <a:t> short </a:t>
            </a:r>
            <a:r>
              <a:rPr lang="fr-FR" sz="1400" dirty="0" err="1" smtClean="0">
                <a:solidFill>
                  <a:srgbClr val="A61F6F"/>
                </a:solidFill>
                <a:latin typeface="Arial"/>
                <a:ea typeface="Wingdings"/>
                <a:cs typeface="Arial"/>
                <a:sym typeface="Wingdings"/>
              </a:rPr>
              <a:t>answers</a:t>
            </a:r>
            <a:r>
              <a:rPr lang="fr-FR" sz="1400" dirty="0" smtClean="0">
                <a:solidFill>
                  <a:srgbClr val="A61F6F"/>
                </a:solidFill>
                <a:latin typeface="Arial"/>
                <a:ea typeface="Wingdings"/>
                <a:cs typeface="Arial"/>
                <a:sym typeface="Wingdings"/>
              </a:rPr>
              <a:t>, silence.</a:t>
            </a:r>
          </a:p>
          <a:p>
            <a:pPr marL="457200" lvl="1" indent="0">
              <a:buNone/>
            </a:pPr>
            <a:endParaRPr lang="fr-FR" sz="1400" dirty="0" smtClean="0">
              <a:solidFill>
                <a:srgbClr val="800080"/>
              </a:solidFill>
              <a:latin typeface="Arial"/>
              <a:ea typeface="Wingdings"/>
              <a:cs typeface="Arial"/>
              <a:sym typeface="Wingdings"/>
            </a:endParaRPr>
          </a:p>
          <a:p>
            <a:pPr marL="457200" lvl="1" indent="0">
              <a:buNone/>
            </a:pPr>
            <a:endParaRPr lang="fr-FR" sz="1400" dirty="0" smtClean="0">
              <a:solidFill>
                <a:srgbClr val="800080"/>
              </a:solidFill>
              <a:latin typeface="Arial"/>
              <a:ea typeface="Wingdings"/>
              <a:cs typeface="Arial"/>
              <a:sym typeface="Wingdings"/>
            </a:endParaRPr>
          </a:p>
          <a:p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Limitations of CSC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method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noted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with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teens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(Guérin et al., 2004)</a:t>
            </a:r>
          </a:p>
          <a:p>
            <a:endParaRPr lang="fr-FR" sz="1800" dirty="0" smtClean="0">
              <a:latin typeface="Arial"/>
              <a:ea typeface="Wingdings"/>
              <a:cs typeface="Arial"/>
              <a:sym typeface="Wingdings"/>
            </a:endParaRPr>
          </a:p>
          <a:p>
            <a:pPr marL="0" indent="0">
              <a:buNone/>
            </a:pPr>
            <a:endParaRPr lang="fr-FR" sz="1800" dirty="0">
              <a:latin typeface="Arial"/>
              <a:ea typeface="Wingdings"/>
              <a:cs typeface="Arial"/>
              <a:sym typeface="Wingdings"/>
            </a:endParaRPr>
          </a:p>
          <a:p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Young people are able to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get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involved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in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research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project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(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Agosto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i="1" dirty="0" smtClean="0">
                <a:latin typeface="Arial"/>
                <a:ea typeface="Wingdings"/>
                <a:cs typeface="Arial"/>
                <a:sym typeface="Wingdings"/>
              </a:rPr>
              <a:t>et al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. 2006, </a:t>
            </a:r>
            <a:r>
              <a:rPr lang="fr-FR" sz="1800" dirty="0" err="1" smtClean="0">
                <a:latin typeface="Arial"/>
                <a:ea typeface="Wingdings"/>
                <a:cs typeface="Arial"/>
                <a:sym typeface="Wingdings"/>
              </a:rPr>
              <a:t>Meyers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i="1" dirty="0" smtClean="0">
                <a:latin typeface="Arial"/>
                <a:ea typeface="Wingdings"/>
                <a:cs typeface="Arial"/>
                <a:sym typeface="Wingdings"/>
              </a:rPr>
              <a:t>et al. </a:t>
            </a:r>
            <a:r>
              <a:rPr lang="fr-FR" sz="1800" dirty="0" smtClean="0">
                <a:latin typeface="Arial"/>
                <a:ea typeface="Wingdings"/>
                <a:cs typeface="Arial"/>
                <a:sym typeface="Wingdings"/>
              </a:rPr>
              <a:t>2007)</a:t>
            </a:r>
          </a:p>
          <a:p>
            <a:pPr marL="514350" indent="-457200"/>
            <a:endParaRPr lang="fr-FR" sz="1400" dirty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  <a:p>
            <a:endParaRPr lang="fr-F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0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 smtClean="0">
                <a:latin typeface="Arial"/>
                <a:cs typeface="Arial"/>
              </a:rPr>
              <a:t>CSC </a:t>
            </a:r>
            <a:r>
              <a:rPr lang="fr-FR" sz="2000" kern="1300" spc="200" dirty="0" err="1">
                <a:latin typeface="Arial"/>
                <a:cs typeface="Arial"/>
              </a:rPr>
              <a:t>method</a:t>
            </a:r>
            <a:r>
              <a:rPr lang="fr-FR" sz="2000" kern="1300" spc="200" dirty="0">
                <a:latin typeface="Arial"/>
                <a:cs typeface="Arial"/>
              </a:rPr>
              <a:t> and </a:t>
            </a:r>
            <a:r>
              <a:rPr lang="fr-FR" sz="2000" kern="1300" spc="200" dirty="0" err="1" smtClean="0">
                <a:latin typeface="Arial"/>
                <a:cs typeface="Arial"/>
              </a:rPr>
              <a:t>related</a:t>
            </a:r>
            <a:r>
              <a:rPr lang="fr-FR" sz="2000" kern="1300" spc="200" dirty="0" smtClean="0">
                <a:latin typeface="Arial"/>
                <a:cs typeface="Arial"/>
              </a:rPr>
              <a:t> </a:t>
            </a:r>
            <a:r>
              <a:rPr lang="fr-FR" sz="2000" kern="1300" spc="200" dirty="0" err="1" smtClean="0">
                <a:latin typeface="Arial"/>
                <a:cs typeface="Arial"/>
              </a:rPr>
              <a:t>research</a:t>
            </a:r>
            <a:r>
              <a:rPr lang="fr-FR" sz="2000" kern="1300" spc="200" dirty="0" smtClean="0">
                <a:latin typeface="Arial"/>
                <a:cs typeface="Arial"/>
              </a:rPr>
              <a:t> </a:t>
            </a:r>
            <a:r>
              <a:rPr lang="fr-FR" sz="2000" kern="1300" spc="200" dirty="0">
                <a:latin typeface="Arial"/>
                <a:cs typeface="Arial"/>
              </a:rPr>
              <a:t>question</a:t>
            </a:r>
            <a:endParaRPr lang="fr-FR" sz="2000" kern="1300" spc="4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790934"/>
            <a:ext cx="8179603" cy="5966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The goal of the CSC </a:t>
            </a:r>
            <a:r>
              <a:rPr lang="fr-FR" sz="1800" dirty="0" err="1" smtClean="0">
                <a:latin typeface="Arial"/>
                <a:cs typeface="Arial"/>
              </a:rPr>
              <a:t>method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is</a:t>
            </a:r>
            <a:r>
              <a:rPr lang="fr-FR" sz="1800" dirty="0" smtClean="0">
                <a:latin typeface="Arial"/>
                <a:cs typeface="Arial"/>
              </a:rPr>
              <a:t> to observe an </a:t>
            </a:r>
            <a:r>
              <a:rPr lang="fr-FR" sz="1800" dirty="0" err="1" smtClean="0">
                <a:latin typeface="Arial"/>
                <a:cs typeface="Arial"/>
              </a:rPr>
              <a:t>activity</a:t>
            </a:r>
            <a:r>
              <a:rPr lang="fr-FR" sz="1800" dirty="0" smtClean="0">
                <a:latin typeface="Arial"/>
                <a:cs typeface="Arial"/>
              </a:rPr>
              <a:t> as </a:t>
            </a:r>
            <a:r>
              <a:rPr lang="fr-FR" sz="1800" dirty="0" err="1" smtClean="0">
                <a:latin typeface="Arial"/>
                <a:cs typeface="Arial"/>
              </a:rPr>
              <a:t>it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is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carried</a:t>
            </a:r>
            <a:r>
              <a:rPr lang="fr-FR" sz="1800" dirty="0" smtClean="0">
                <a:latin typeface="Arial"/>
                <a:cs typeface="Arial"/>
              </a:rPr>
              <a:t> out by </a:t>
            </a:r>
            <a:r>
              <a:rPr lang="fr-FR" sz="1800" dirty="0" err="1" smtClean="0">
                <a:latin typeface="Arial"/>
                <a:cs typeface="Arial"/>
              </a:rPr>
              <a:t>persons</a:t>
            </a:r>
            <a:r>
              <a:rPr lang="fr-FR" sz="1800" dirty="0" smtClean="0">
                <a:latin typeface="Arial"/>
                <a:cs typeface="Arial"/>
              </a:rPr>
              <a:t> in </a:t>
            </a:r>
            <a:r>
              <a:rPr lang="fr-FR" sz="1800" dirty="0" err="1" smtClean="0">
                <a:latin typeface="Arial"/>
                <a:cs typeface="Arial"/>
              </a:rPr>
              <a:t>their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own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manner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(« </a:t>
            </a:r>
            <a:r>
              <a:rPr lang="fr-FR" sz="1800" dirty="0" err="1" smtClean="0">
                <a:latin typeface="Arial"/>
                <a:cs typeface="Arial"/>
              </a:rPr>
              <a:t>personal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touch</a:t>
            </a:r>
            <a:r>
              <a:rPr lang="fr-FR" sz="1800" dirty="0" smtClean="0">
                <a:latin typeface="Arial"/>
                <a:cs typeface="Arial"/>
              </a:rPr>
              <a:t> ») and to </a:t>
            </a:r>
            <a:r>
              <a:rPr lang="fr-FR" sz="1800" dirty="0" err="1" smtClean="0">
                <a:latin typeface="Arial"/>
                <a:cs typeface="Arial"/>
              </a:rPr>
              <a:t>obtain</a:t>
            </a:r>
            <a:r>
              <a:rPr lang="fr-FR" sz="1800" dirty="0" smtClean="0">
                <a:latin typeface="Arial"/>
                <a:cs typeface="Arial"/>
              </a:rPr>
              <a:t> the </a:t>
            </a:r>
            <a:r>
              <a:rPr lang="fr-FR" sz="1800" dirty="0" err="1" smtClean="0">
                <a:latin typeface="Arial"/>
                <a:cs typeface="Arial"/>
              </a:rPr>
              <a:t>meanings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given</a:t>
            </a:r>
            <a:r>
              <a:rPr lang="fr-FR" sz="1800" dirty="0" smtClean="0">
                <a:latin typeface="Arial"/>
                <a:cs typeface="Arial"/>
              </a:rPr>
              <a:t> by </a:t>
            </a:r>
            <a:r>
              <a:rPr lang="fr-FR" sz="1800" dirty="0" err="1" smtClean="0">
                <a:latin typeface="Arial"/>
                <a:cs typeface="Arial"/>
              </a:rPr>
              <a:t>interviewees</a:t>
            </a:r>
            <a:r>
              <a:rPr lang="fr-FR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fr-FR" sz="1800" dirty="0" smtClean="0">
                <a:latin typeface="Arial"/>
                <a:cs typeface="Arial"/>
              </a:rPr>
              <a:t>	</a:t>
            </a:r>
          </a:p>
          <a:p>
            <a:pPr marL="0" indent="0">
              <a:buNone/>
            </a:pPr>
            <a:r>
              <a:rPr lang="fr-FR" sz="1800" dirty="0">
                <a:latin typeface="Arial"/>
                <a:cs typeface="Arial"/>
              </a:rPr>
              <a:t>	</a:t>
            </a:r>
            <a:r>
              <a:rPr lang="fr-FR" sz="1800" dirty="0" smtClean="0">
                <a:solidFill>
                  <a:srgbClr val="A2276A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For YISB, </a:t>
            </a:r>
            <a:r>
              <a:rPr lang="fr-FR" sz="18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this</a:t>
            </a:r>
            <a:r>
              <a:rPr lang="fr-FR" sz="18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refers</a:t>
            </a:r>
            <a:r>
              <a:rPr lang="fr-FR" sz="18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to a </a:t>
            </a:r>
            <a:r>
              <a:rPr lang="fr-FR" sz="18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great</a:t>
            </a:r>
            <a:r>
              <a:rPr lang="fr-FR" sz="18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</a:t>
            </a:r>
            <a:r>
              <a:rPr lang="fr-FR" sz="1800" dirty="0" err="1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theorical</a:t>
            </a:r>
            <a:r>
              <a:rPr lang="fr-FR" sz="1800" dirty="0" smtClean="0">
                <a:solidFill>
                  <a:srgbClr val="A2276A"/>
                </a:solidFill>
                <a:latin typeface="Arial"/>
                <a:ea typeface="Wingdings"/>
                <a:cs typeface="Arial"/>
                <a:sym typeface="Wingdings"/>
              </a:rPr>
              <a:t> challenge</a:t>
            </a:r>
            <a:endParaRPr lang="fr-FR" sz="1800" dirty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800" dirty="0">
                <a:latin typeface="Arial"/>
                <a:cs typeface="Arial"/>
              </a:rPr>
              <a:t>	</a:t>
            </a:r>
            <a:r>
              <a:rPr lang="fr-FR" sz="1800" dirty="0" err="1" smtClean="0">
                <a:latin typeface="Arial"/>
                <a:cs typeface="Arial"/>
              </a:rPr>
              <a:t>Theorical</a:t>
            </a:r>
            <a:r>
              <a:rPr lang="fr-FR" sz="1800" dirty="0" smtClean="0">
                <a:latin typeface="Arial"/>
                <a:cs typeface="Arial"/>
              </a:rPr>
              <a:t> perspectives in YISB </a:t>
            </a:r>
            <a:r>
              <a:rPr lang="fr-FR" sz="1800" dirty="0" err="1" smtClean="0">
                <a:latin typeface="Arial"/>
                <a:cs typeface="Arial"/>
              </a:rPr>
              <a:t>studies</a:t>
            </a:r>
            <a:r>
              <a:rPr lang="fr-FR" sz="1800" dirty="0" smtClean="0">
                <a:latin typeface="Arial"/>
                <a:cs typeface="Arial"/>
              </a:rPr>
              <a:t> are </a:t>
            </a:r>
            <a:r>
              <a:rPr lang="fr-FR" sz="1800" dirty="0" err="1" smtClean="0">
                <a:latin typeface="Arial"/>
                <a:cs typeface="Arial"/>
              </a:rPr>
              <a:t>based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too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much</a:t>
            </a:r>
            <a:r>
              <a:rPr lang="fr-FR" sz="1800" dirty="0" smtClean="0">
                <a:latin typeface="Arial"/>
                <a:cs typeface="Arial"/>
              </a:rPr>
              <a:t> on information  	expertise (</a:t>
            </a:r>
            <a:r>
              <a:rPr lang="fr-FR" sz="1800" dirty="0" err="1" smtClean="0">
                <a:latin typeface="Arial"/>
                <a:cs typeface="Arial"/>
              </a:rPr>
              <a:t>Boubée</a:t>
            </a:r>
            <a:r>
              <a:rPr lang="fr-FR" sz="1800" dirty="0" smtClean="0">
                <a:latin typeface="Arial"/>
                <a:cs typeface="Arial"/>
              </a:rPr>
              <a:t>, 2006; Bernier</a:t>
            </a:r>
            <a:r>
              <a:rPr lang="fr-FR" sz="1800" dirty="0">
                <a:latin typeface="Arial"/>
                <a:cs typeface="Arial"/>
              </a:rPr>
              <a:t>, </a:t>
            </a:r>
            <a:r>
              <a:rPr lang="fr-FR" sz="1800" dirty="0" smtClean="0">
                <a:latin typeface="Arial"/>
                <a:cs typeface="Arial"/>
              </a:rPr>
              <a:t>2007; </a:t>
            </a:r>
            <a:r>
              <a:rPr lang="fr-FR" sz="1800" dirty="0" err="1" smtClean="0">
                <a:latin typeface="Arial"/>
                <a:cs typeface="Arial"/>
              </a:rPr>
              <a:t>Boubée</a:t>
            </a:r>
            <a:r>
              <a:rPr lang="fr-FR" sz="1800" dirty="0" smtClean="0">
                <a:latin typeface="Arial"/>
                <a:cs typeface="Arial"/>
              </a:rPr>
              <a:t> &amp; Tricot, 2011; </a:t>
            </a:r>
            <a:r>
              <a:rPr lang="fr-FR" sz="1800" dirty="0" err="1" smtClean="0">
                <a:latin typeface="Arial"/>
                <a:cs typeface="Arial"/>
              </a:rPr>
              <a:t>Koh</a:t>
            </a:r>
            <a:r>
              <a:rPr lang="fr-FR" sz="1800" dirty="0" smtClean="0">
                <a:latin typeface="Arial"/>
                <a:cs typeface="Arial"/>
              </a:rPr>
              <a:t> 2013).</a:t>
            </a:r>
          </a:p>
          <a:p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A2276A"/>
                </a:solidFill>
                <a:latin typeface="Wingdings"/>
                <a:ea typeface="Wingdings"/>
                <a:cs typeface="Wingdings"/>
                <a:sym typeface="Wingdings"/>
              </a:rPr>
              <a:t>	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What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young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information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seekers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aren’t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doing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is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well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know.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		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What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they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are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doing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is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 </a:t>
            </a:r>
            <a:r>
              <a:rPr lang="fr-FR" sz="1800" dirty="0" err="1" smtClean="0">
                <a:solidFill>
                  <a:srgbClr val="A61F6F"/>
                </a:solidFill>
                <a:latin typeface="Arial"/>
                <a:cs typeface="Arial"/>
              </a:rPr>
              <a:t>unknown</a:t>
            </a:r>
            <a:r>
              <a:rPr lang="fr-FR" sz="1800" dirty="0" smtClean="0">
                <a:solidFill>
                  <a:srgbClr val="A61F6F"/>
                </a:solidFill>
                <a:latin typeface="Arial"/>
                <a:cs typeface="Arial"/>
              </a:rPr>
              <a:t>.</a:t>
            </a:r>
          </a:p>
          <a:p>
            <a:pPr lvl="1"/>
            <a:endParaRPr lang="fr-FR" sz="1400" dirty="0" smtClean="0">
              <a:latin typeface="Arial"/>
              <a:cs typeface="Arial"/>
            </a:endParaRPr>
          </a:p>
          <a:p>
            <a:pPr lvl="1"/>
            <a:endParaRPr lang="fr-FR" sz="1400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fr-FR" sz="1400" dirty="0" smtClean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Sample</a:t>
            </a:r>
            <a:r>
              <a:rPr lang="fr-FR" sz="1800" dirty="0" smtClean="0">
                <a:latin typeface="Arial"/>
                <a:cs typeface="Arial"/>
              </a:rPr>
              <a:t> : 30 </a:t>
            </a:r>
            <a:r>
              <a:rPr lang="fr-FR" sz="1800" dirty="0" err="1">
                <a:latin typeface="Arial"/>
                <a:cs typeface="Arial"/>
              </a:rPr>
              <a:t>young</a:t>
            </a:r>
            <a:r>
              <a:rPr lang="fr-FR" sz="1800" dirty="0">
                <a:latin typeface="Arial"/>
                <a:cs typeface="Arial"/>
              </a:rPr>
              <a:t> people </a:t>
            </a:r>
            <a:r>
              <a:rPr lang="fr-FR" sz="1800" dirty="0" err="1">
                <a:latin typeface="Arial"/>
                <a:cs typeface="Arial"/>
              </a:rPr>
              <a:t>aged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10-19 </a:t>
            </a:r>
            <a:endParaRPr lang="fr-FR" sz="1800" dirty="0">
              <a:latin typeface="Arial"/>
              <a:cs typeface="Arial"/>
            </a:endParaRPr>
          </a:p>
          <a:p>
            <a:r>
              <a:rPr lang="fr-FR" sz="1800" dirty="0">
                <a:latin typeface="Arial"/>
                <a:cs typeface="Arial"/>
              </a:rPr>
              <a:t>2005-2007 (3 </a:t>
            </a:r>
            <a:r>
              <a:rPr lang="fr-FR" sz="1800" dirty="0" err="1">
                <a:latin typeface="Arial"/>
                <a:cs typeface="Arial"/>
              </a:rPr>
              <a:t>years</a:t>
            </a:r>
            <a:r>
              <a:rPr lang="fr-FR" sz="1800" dirty="0">
                <a:latin typeface="Arial"/>
                <a:cs typeface="Arial"/>
              </a:rPr>
              <a:t> to </a:t>
            </a:r>
            <a:r>
              <a:rPr lang="fr-FR" sz="1800" dirty="0" err="1">
                <a:latin typeface="Arial"/>
                <a:cs typeface="Arial"/>
              </a:rPr>
              <a:t>collect</a:t>
            </a:r>
            <a:r>
              <a:rPr lang="fr-FR" sz="1800" dirty="0">
                <a:latin typeface="Arial"/>
                <a:cs typeface="Arial"/>
              </a:rPr>
              <a:t> data and data </a:t>
            </a:r>
            <a:r>
              <a:rPr lang="fr-FR" sz="1800" dirty="0" err="1">
                <a:latin typeface="Arial"/>
                <a:cs typeface="Arial"/>
              </a:rPr>
              <a:t>analysis</a:t>
            </a:r>
            <a:r>
              <a:rPr lang="fr-FR" sz="1800" dirty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r>
              <a:rPr lang="fr-FR" sz="1600" dirty="0" err="1">
                <a:latin typeface="Arial"/>
                <a:cs typeface="Arial"/>
              </a:rPr>
              <a:t>References</a:t>
            </a:r>
            <a:r>
              <a:rPr lang="fr-FR" sz="1600" dirty="0">
                <a:latin typeface="Arial"/>
                <a:cs typeface="Arial"/>
              </a:rPr>
              <a:t> to </a:t>
            </a:r>
            <a:r>
              <a:rPr lang="fr-FR" sz="1600" dirty="0" err="1" smtClean="0">
                <a:latin typeface="Arial"/>
                <a:cs typeface="Arial"/>
              </a:rPr>
              <a:t>my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current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works</a:t>
            </a:r>
            <a:r>
              <a:rPr lang="fr-FR" sz="1600" dirty="0">
                <a:latin typeface="Arial"/>
                <a:cs typeface="Arial"/>
              </a:rPr>
              <a:t> (</a:t>
            </a:r>
            <a:r>
              <a:rPr lang="fr-FR" sz="1600" dirty="0" err="1">
                <a:latin typeface="Arial"/>
                <a:cs typeface="Arial"/>
              </a:rPr>
              <a:t>January</a:t>
            </a:r>
            <a:r>
              <a:rPr lang="fr-FR" sz="1600" dirty="0">
                <a:latin typeface="Arial"/>
                <a:cs typeface="Arial"/>
              </a:rPr>
              <a:t> &amp; </a:t>
            </a:r>
            <a:r>
              <a:rPr lang="fr-FR" sz="1600" dirty="0" err="1">
                <a:latin typeface="Arial"/>
                <a:cs typeface="Arial"/>
              </a:rPr>
              <a:t>february</a:t>
            </a:r>
            <a:r>
              <a:rPr lang="fr-FR" sz="1600" dirty="0">
                <a:latin typeface="Arial"/>
                <a:cs typeface="Arial"/>
              </a:rPr>
              <a:t> 2014)</a:t>
            </a:r>
            <a:r>
              <a:rPr lang="fr-FR" sz="1600" dirty="0" smtClean="0">
                <a:latin typeface="Arial"/>
                <a:cs typeface="Arial"/>
              </a:rPr>
              <a:t>, </a:t>
            </a:r>
            <a:r>
              <a:rPr lang="fr-FR" sz="1600" dirty="0" err="1">
                <a:latin typeface="Arial"/>
                <a:cs typeface="Arial"/>
              </a:rPr>
              <a:t>based</a:t>
            </a: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only</a:t>
            </a:r>
            <a:r>
              <a:rPr lang="fr-FR" sz="1600" dirty="0">
                <a:latin typeface="Arial"/>
                <a:cs typeface="Arial"/>
              </a:rPr>
              <a:t> on </a:t>
            </a:r>
            <a:r>
              <a:rPr lang="fr-FR" sz="1600" dirty="0" smtClean="0">
                <a:latin typeface="Arial"/>
                <a:cs typeface="Arial"/>
              </a:rPr>
              <a:t>simple  interviews (34 </a:t>
            </a:r>
            <a:r>
              <a:rPr lang="fr-FR" sz="1600" dirty="0" err="1" smtClean="0">
                <a:latin typeface="Arial"/>
                <a:cs typeface="Arial"/>
              </a:rPr>
              <a:t>high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school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students</a:t>
            </a:r>
            <a:r>
              <a:rPr lang="fr-FR" sz="1600" dirty="0" smtClean="0">
                <a:latin typeface="Arial"/>
                <a:cs typeface="Arial"/>
              </a:rPr>
              <a:t>), to </a:t>
            </a:r>
            <a:r>
              <a:rPr lang="fr-FR" sz="1600" dirty="0" err="1" smtClean="0">
                <a:latin typeface="Arial"/>
                <a:cs typeface="Arial"/>
              </a:rPr>
              <a:t>clarify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assumptions</a:t>
            </a:r>
            <a:r>
              <a:rPr lang="fr-FR" sz="1600" dirty="0" smtClean="0">
                <a:latin typeface="Arial"/>
                <a:cs typeface="Arial"/>
              </a:rPr>
              <a:t> on the CSC </a:t>
            </a:r>
            <a:r>
              <a:rPr lang="fr-FR" sz="1600" dirty="0" err="1" smtClean="0">
                <a:latin typeface="Arial"/>
                <a:cs typeface="Arial"/>
              </a:rPr>
              <a:t>interests</a:t>
            </a:r>
            <a:r>
              <a:rPr lang="fr-FR" sz="1600" dirty="0" smtClean="0">
                <a:latin typeface="Arial"/>
                <a:cs typeface="Arial"/>
              </a:rPr>
              <a:t>.</a:t>
            </a:r>
            <a:endParaRPr lang="fr-FR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1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>
                <a:latin typeface="Arial"/>
                <a:cs typeface="Arial"/>
              </a:rPr>
              <a:t>Adaptation of the </a:t>
            </a:r>
            <a:r>
              <a:rPr lang="fr-FR" sz="2000" kern="1300" spc="200" dirty="0" smtClean="0">
                <a:latin typeface="Arial"/>
                <a:cs typeface="Arial"/>
              </a:rPr>
              <a:t>CSC</a:t>
            </a:r>
            <a:endParaRPr lang="fr-FR" sz="2000" kern="1300" spc="2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790934"/>
            <a:ext cx="8179603" cy="59663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30 = 15 tandems </a:t>
            </a:r>
            <a:r>
              <a:rPr lang="fr-FR" sz="1800" dirty="0" err="1" smtClean="0">
                <a:latin typeface="Arial"/>
                <a:cs typeface="Arial"/>
              </a:rPr>
              <a:t>from</a:t>
            </a:r>
            <a:r>
              <a:rPr lang="fr-FR" sz="1800" dirty="0" smtClean="0">
                <a:latin typeface="Arial"/>
                <a:cs typeface="Arial"/>
              </a:rPr>
              <a:t> 5 </a:t>
            </a:r>
            <a:r>
              <a:rPr lang="fr-FR" sz="1800" dirty="0" err="1" smtClean="0">
                <a:latin typeface="Arial"/>
                <a:cs typeface="Arial"/>
              </a:rPr>
              <a:t>differents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schools</a:t>
            </a:r>
            <a:r>
              <a:rPr lang="fr-FR" sz="1800" dirty="0" smtClean="0">
                <a:latin typeface="Arial"/>
                <a:cs typeface="Arial"/>
              </a:rPr>
              <a:t> (3 middle </a:t>
            </a:r>
            <a:r>
              <a:rPr lang="fr-FR" sz="1800" dirty="0" err="1" smtClean="0">
                <a:latin typeface="Arial"/>
                <a:cs typeface="Arial"/>
              </a:rPr>
              <a:t>schools</a:t>
            </a:r>
            <a:r>
              <a:rPr lang="fr-FR" sz="1800" dirty="0" smtClean="0">
                <a:latin typeface="Arial"/>
                <a:cs typeface="Arial"/>
              </a:rPr>
              <a:t>; 2 </a:t>
            </a:r>
            <a:r>
              <a:rPr lang="fr-FR" sz="1800" dirty="0" err="1" smtClean="0">
                <a:latin typeface="Arial"/>
                <a:cs typeface="Arial"/>
              </a:rPr>
              <a:t>high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schools</a:t>
            </a:r>
            <a:r>
              <a:rPr lang="fr-FR" sz="1800" dirty="0" smtClean="0">
                <a:latin typeface="Arial"/>
                <a:cs typeface="Arial"/>
              </a:rPr>
              <a:t>). </a:t>
            </a: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r>
              <a:rPr lang="fr-FR" sz="1800" dirty="0" err="1" smtClean="0">
                <a:latin typeface="Arial"/>
                <a:cs typeface="Arial"/>
              </a:rPr>
              <a:t>Tasks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choosen</a:t>
            </a:r>
            <a:r>
              <a:rPr lang="fr-FR" sz="1800" dirty="0" smtClean="0">
                <a:latin typeface="Arial"/>
                <a:cs typeface="Arial"/>
              </a:rPr>
              <a:t> by </a:t>
            </a:r>
            <a:r>
              <a:rPr lang="fr-FR" sz="1800" dirty="0" err="1" smtClean="0">
                <a:latin typeface="Arial"/>
                <a:cs typeface="Arial"/>
              </a:rPr>
              <a:t>young</a:t>
            </a:r>
            <a:r>
              <a:rPr lang="fr-FR" sz="1800" dirty="0" smtClean="0">
                <a:latin typeface="Arial"/>
                <a:cs typeface="Arial"/>
              </a:rPr>
              <a:t> : 7 self </a:t>
            </a:r>
            <a:r>
              <a:rPr lang="fr-FR" sz="1800" dirty="0" err="1" smtClean="0">
                <a:latin typeface="Arial"/>
                <a:cs typeface="Arial"/>
              </a:rPr>
              <a:t>generated</a:t>
            </a:r>
            <a:r>
              <a:rPr lang="fr-FR" sz="1800" dirty="0" smtClean="0">
                <a:latin typeface="Arial"/>
                <a:cs typeface="Arial"/>
              </a:rPr>
              <a:t> information </a:t>
            </a:r>
            <a:r>
              <a:rPr lang="fr-FR" sz="1800" dirty="0" err="1" smtClean="0">
                <a:latin typeface="Arial"/>
                <a:cs typeface="Arial"/>
              </a:rPr>
              <a:t>tasks</a:t>
            </a:r>
            <a:r>
              <a:rPr lang="fr-FR" sz="1800" dirty="0" smtClean="0">
                <a:latin typeface="Arial"/>
                <a:cs typeface="Arial"/>
              </a:rPr>
              <a:t>; 8 </a:t>
            </a:r>
            <a:r>
              <a:rPr lang="fr-FR" sz="1800" dirty="0" err="1" smtClean="0">
                <a:latin typeface="Arial"/>
                <a:cs typeface="Arial"/>
              </a:rPr>
              <a:t>imposed</a:t>
            </a:r>
            <a:r>
              <a:rPr lang="fr-FR" sz="1800" dirty="0" smtClean="0">
                <a:latin typeface="Arial"/>
                <a:cs typeface="Arial"/>
              </a:rPr>
              <a:t> information </a:t>
            </a:r>
            <a:r>
              <a:rPr lang="fr-FR" sz="1800" dirty="0" err="1" smtClean="0">
                <a:latin typeface="Arial"/>
                <a:cs typeface="Arial"/>
              </a:rPr>
              <a:t>tasks</a:t>
            </a:r>
            <a:endParaRPr lang="fr-FR" sz="1800" dirty="0" smtClean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Tandem </a:t>
            </a:r>
            <a:r>
              <a:rPr lang="fr-FR" sz="1800" dirty="0" err="1" smtClean="0">
                <a:latin typeface="Arial"/>
                <a:cs typeface="Arial"/>
              </a:rPr>
              <a:t>choose</a:t>
            </a:r>
            <a:r>
              <a:rPr lang="fr-FR" sz="1800" dirty="0" smtClean="0">
                <a:latin typeface="Arial"/>
                <a:cs typeface="Arial"/>
              </a:rPr>
              <a:t> to use </a:t>
            </a:r>
            <a:r>
              <a:rPr lang="fr-FR" sz="1800" dirty="0" err="1" smtClean="0">
                <a:latin typeface="Arial"/>
                <a:cs typeface="Arial"/>
              </a:rPr>
              <a:t>only</a:t>
            </a:r>
            <a:r>
              <a:rPr lang="fr-FR" sz="1800" dirty="0" smtClean="0">
                <a:latin typeface="Arial"/>
                <a:cs typeface="Arial"/>
              </a:rPr>
              <a:t> one computer or </a:t>
            </a:r>
            <a:r>
              <a:rPr lang="fr-FR" sz="1800" dirty="0" err="1" smtClean="0">
                <a:latin typeface="Arial"/>
                <a:cs typeface="Arial"/>
              </a:rPr>
              <a:t>two</a:t>
            </a:r>
            <a:r>
              <a:rPr lang="fr-FR" sz="1800" dirty="0" smtClean="0">
                <a:latin typeface="Arial"/>
                <a:cs typeface="Arial"/>
              </a:rPr>
              <a:t> computers. </a:t>
            </a:r>
            <a:r>
              <a:rPr lang="fr-FR" sz="1800" dirty="0" err="1" smtClean="0">
                <a:latin typeface="Arial"/>
                <a:cs typeface="Arial"/>
              </a:rPr>
              <a:t>Activities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videotaped</a:t>
            </a:r>
            <a:r>
              <a:rPr lang="fr-FR" sz="1800" dirty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with</a:t>
            </a:r>
            <a:r>
              <a:rPr lang="fr-FR" sz="1800" dirty="0" smtClean="0">
                <a:latin typeface="Arial"/>
                <a:cs typeface="Arial"/>
              </a:rPr>
              <a:t> a camera (</a:t>
            </a:r>
            <a:r>
              <a:rPr lang="fr-FR" sz="1800" dirty="0" err="1" smtClean="0">
                <a:latin typeface="Arial"/>
                <a:cs typeface="Arial"/>
              </a:rPr>
              <a:t>focusing</a:t>
            </a:r>
            <a:r>
              <a:rPr lang="fr-FR" sz="1800" dirty="0" smtClean="0">
                <a:latin typeface="Arial"/>
                <a:cs typeface="Arial"/>
              </a:rPr>
              <a:t> on </a:t>
            </a:r>
            <a:r>
              <a:rPr lang="fr-FR" sz="1800" dirty="0" err="1" smtClean="0">
                <a:latin typeface="Arial"/>
                <a:cs typeface="Arial"/>
              </a:rPr>
              <a:t>only</a:t>
            </a:r>
            <a:r>
              <a:rPr lang="fr-FR" sz="1800" dirty="0" smtClean="0">
                <a:latin typeface="Arial"/>
                <a:cs typeface="Arial"/>
              </a:rPr>
              <a:t> one </a:t>
            </a:r>
            <a:r>
              <a:rPr lang="fr-FR" sz="1800" dirty="0" err="1" smtClean="0">
                <a:latin typeface="Arial"/>
                <a:cs typeface="Arial"/>
              </a:rPr>
              <a:t>screen</a:t>
            </a:r>
            <a:r>
              <a:rPr lang="fr-FR" sz="1800" dirty="0" smtClean="0">
                <a:latin typeface="Arial"/>
                <a:cs typeface="Arial"/>
              </a:rPr>
              <a:t>).</a:t>
            </a:r>
          </a:p>
          <a:p>
            <a:endParaRPr lang="fr-FR" sz="1800" dirty="0">
              <a:latin typeface="Arial"/>
              <a:cs typeface="Arial"/>
            </a:endParaRPr>
          </a:p>
          <a:p>
            <a:r>
              <a:rPr lang="fr-FR" sz="1800" dirty="0" smtClean="0">
                <a:latin typeface="Arial"/>
                <a:cs typeface="Arial"/>
              </a:rPr>
              <a:t>CSC interviews </a:t>
            </a:r>
            <a:r>
              <a:rPr lang="fr-FR" sz="1800" dirty="0" err="1" smtClean="0">
                <a:latin typeface="Arial"/>
                <a:cs typeface="Arial"/>
              </a:rPr>
              <a:t>with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fr-FR" sz="1800" dirty="0" err="1" smtClean="0">
                <a:latin typeface="Arial"/>
                <a:cs typeface="Arial"/>
              </a:rPr>
              <a:t>each</a:t>
            </a:r>
            <a:r>
              <a:rPr lang="fr-FR" sz="1800" dirty="0" smtClean="0">
                <a:latin typeface="Arial"/>
                <a:cs typeface="Arial"/>
              </a:rPr>
              <a:t> tandem. </a:t>
            </a:r>
          </a:p>
          <a:p>
            <a:pPr lvl="1"/>
            <a:r>
              <a:rPr lang="fr-FR" sz="1400" dirty="0" err="1" smtClean="0">
                <a:latin typeface="Arial"/>
                <a:cs typeface="Arial"/>
              </a:rPr>
              <a:t>Recorded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activity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viewed</a:t>
            </a:r>
            <a:r>
              <a:rPr lang="fr-FR" sz="1400" dirty="0" smtClean="0">
                <a:latin typeface="Arial"/>
                <a:cs typeface="Arial"/>
              </a:rPr>
              <a:t> on a TV </a:t>
            </a:r>
            <a:r>
              <a:rPr lang="fr-FR" sz="1400" dirty="0" err="1" smtClean="0">
                <a:latin typeface="Arial"/>
                <a:cs typeface="Arial"/>
              </a:rPr>
              <a:t>screen</a:t>
            </a:r>
            <a:r>
              <a:rPr lang="fr-FR" sz="1400" dirty="0" smtClean="0">
                <a:latin typeface="Arial"/>
                <a:cs typeface="Arial"/>
              </a:rPr>
              <a:t>, </a:t>
            </a:r>
          </a:p>
          <a:p>
            <a:pPr lvl="1"/>
            <a:r>
              <a:rPr lang="fr-FR" sz="1400" dirty="0" smtClean="0">
                <a:latin typeface="Arial"/>
                <a:cs typeface="Arial"/>
              </a:rPr>
              <a:t>Interviews </a:t>
            </a:r>
            <a:r>
              <a:rPr lang="fr-FR" sz="1400" dirty="0" err="1" smtClean="0">
                <a:latin typeface="Arial"/>
                <a:cs typeface="Arial"/>
              </a:rPr>
              <a:t>videotaped</a:t>
            </a:r>
            <a:r>
              <a:rPr lang="fr-FR" sz="1400" dirty="0">
                <a:latin typeface="Arial"/>
                <a:cs typeface="Arial"/>
              </a:rPr>
              <a:t> </a:t>
            </a:r>
            <a:r>
              <a:rPr lang="fr-FR" sz="1400" dirty="0" smtClean="0">
                <a:latin typeface="Arial"/>
                <a:cs typeface="Arial"/>
              </a:rPr>
              <a:t>(</a:t>
            </a:r>
            <a:r>
              <a:rPr lang="fr-FR" sz="1400" dirty="0" err="1" smtClean="0">
                <a:latin typeface="Arial"/>
                <a:cs typeface="Arial"/>
              </a:rPr>
              <a:t>focusing</a:t>
            </a:r>
            <a:r>
              <a:rPr lang="fr-FR" sz="1400" dirty="0" smtClean="0">
                <a:latin typeface="Arial"/>
                <a:cs typeface="Arial"/>
              </a:rPr>
              <a:t> on participants). </a:t>
            </a: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4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>
                <a:latin typeface="Arial"/>
                <a:cs typeface="Arial"/>
              </a:rPr>
              <a:t>Adaptation of the </a:t>
            </a:r>
            <a:r>
              <a:rPr lang="fr-FR" sz="2000" kern="1300" spc="200" dirty="0" smtClean="0">
                <a:latin typeface="Arial"/>
                <a:cs typeface="Arial"/>
              </a:rPr>
              <a:t>CSC</a:t>
            </a:r>
            <a:endParaRPr lang="fr-FR" sz="2000" kern="1300" spc="2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0942" y="790934"/>
            <a:ext cx="8179603" cy="596637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  <a:p>
            <a:endParaRPr lang="fr-FR" sz="1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fr-FR" sz="1800" dirty="0">
              <a:latin typeface="Arial"/>
              <a:cs typeface="Arial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50517"/>
              </p:ext>
            </p:extLst>
          </p:nvPr>
        </p:nvGraphicFramePr>
        <p:xfrm>
          <a:off x="1039091" y="900544"/>
          <a:ext cx="2967182" cy="5680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451"/>
                <a:gridCol w="666055"/>
                <a:gridCol w="459349"/>
                <a:gridCol w="984327"/>
              </a:tblGrid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/>
                          <a:cs typeface="Arial"/>
                        </a:rPr>
                        <a:t>Grade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/>
                          <a:cs typeface="Arial"/>
                        </a:rPr>
                        <a:t>Tandem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err="1" smtClean="0">
                          <a:latin typeface="Arial"/>
                          <a:cs typeface="Arial"/>
                        </a:rPr>
                        <a:t>Task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/>
                          <a:cs typeface="Arial"/>
                        </a:rPr>
                        <a:t>Computer(s)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A5236C"/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6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boys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6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girls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6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boys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6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boys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7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girl/boy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7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boys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8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boys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8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girls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9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girls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9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girls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9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girl/boy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boys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2 girls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 girl/boy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I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502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11/12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girl/boy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AG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/>
                          <a:cs typeface="Arial"/>
                        </a:rPr>
                        <a:t>1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779819" y="2228271"/>
            <a:ext cx="3717636" cy="1754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Most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of :</a:t>
            </a:r>
          </a:p>
          <a:p>
            <a:r>
              <a:rPr lang="fr-FR" dirty="0" smtClean="0"/>
              <a:t>- session (IS) : 45 minutes.</a:t>
            </a:r>
          </a:p>
          <a:p>
            <a:endParaRPr lang="fr-FR" dirty="0" smtClean="0"/>
          </a:p>
          <a:p>
            <a:r>
              <a:rPr lang="fr-FR" dirty="0" smtClean="0"/>
              <a:t>- CSC interviews : 50 minutes (the </a:t>
            </a:r>
            <a:r>
              <a:rPr lang="fr-FR" dirty="0" err="1" smtClean="0"/>
              <a:t>shortest</a:t>
            </a:r>
            <a:r>
              <a:rPr lang="fr-FR" dirty="0" smtClean="0"/>
              <a:t> : 40 minutes)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644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 smtClean="0">
                <a:latin typeface="Arial"/>
                <a:cs typeface="Arial"/>
              </a:rPr>
              <a:t>Image Uses </a:t>
            </a:r>
            <a:endParaRPr lang="fr-FR" sz="2000" kern="1300" spc="200" dirty="0">
              <a:latin typeface="Arial"/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0837" y="1678713"/>
            <a:ext cx="8229600" cy="455583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Use 1 </a:t>
            </a:r>
            <a:r>
              <a:rPr lang="fr-FR" sz="2800" dirty="0" err="1" smtClean="0"/>
              <a:t>Searching</a:t>
            </a:r>
            <a:r>
              <a:rPr lang="fr-FR" sz="2800" dirty="0" smtClean="0"/>
              <a:t> by image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/>
            <a:r>
              <a:rPr lang="fr-FR" sz="2800" dirty="0" smtClean="0"/>
              <a:t>Use 2 </a:t>
            </a:r>
            <a:r>
              <a:rPr lang="fr-FR" sz="2800" dirty="0" err="1" smtClean="0"/>
              <a:t>Assessing</a:t>
            </a:r>
            <a:r>
              <a:rPr lang="fr-FR" sz="2800" dirty="0" smtClean="0"/>
              <a:t> by image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304637" y="3036455"/>
            <a:ext cx="7700818" cy="519351"/>
          </a:xfrm>
          <a:prstGeom prst="wedgeEllipseCallou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 rot="387680">
            <a:off x="4745657" y="760850"/>
            <a:ext cx="3290454" cy="1835727"/>
          </a:xfrm>
          <a:prstGeom prst="wedgeEllipseCallout">
            <a:avLst>
              <a:gd name="adj1" fmla="val -54257"/>
              <a:gd name="adj2" fmla="val 27923"/>
            </a:avLst>
          </a:prstGeom>
          <a:solidFill>
            <a:srgbClr val="A523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"/>
                <a:cs typeface="Arial"/>
              </a:rPr>
              <a:t>« </a:t>
            </a:r>
            <a:r>
              <a:rPr lang="fr-FR" sz="1600" dirty="0" err="1" smtClean="0">
                <a:latin typeface="Arial"/>
                <a:cs typeface="Arial"/>
              </a:rPr>
              <a:t>When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you</a:t>
            </a:r>
            <a:r>
              <a:rPr lang="fr-FR" sz="1600" dirty="0" smtClean="0">
                <a:latin typeface="Arial"/>
                <a:cs typeface="Arial"/>
              </a:rPr>
              <a:t> [on image </a:t>
            </a:r>
            <a:r>
              <a:rPr lang="fr-FR" sz="1600" dirty="0" err="1" smtClean="0">
                <a:latin typeface="Arial"/>
                <a:cs typeface="Arial"/>
              </a:rPr>
              <a:t>from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google</a:t>
            </a:r>
            <a:r>
              <a:rPr lang="fr-FR" sz="1600" dirty="0" smtClean="0">
                <a:latin typeface="Arial"/>
                <a:cs typeface="Arial"/>
              </a:rPr>
              <a:t> Images], </a:t>
            </a:r>
            <a:r>
              <a:rPr lang="fr-FR" sz="1600" dirty="0" err="1" smtClean="0">
                <a:latin typeface="Arial"/>
                <a:cs typeface="Arial"/>
              </a:rPr>
              <a:t>it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gives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you</a:t>
            </a:r>
            <a:r>
              <a:rPr lang="fr-FR" sz="1600" dirty="0" smtClean="0">
                <a:latin typeface="Arial"/>
                <a:cs typeface="Arial"/>
              </a:rPr>
              <a:t> a good </a:t>
            </a:r>
            <a:r>
              <a:rPr lang="fr-FR" sz="1600" dirty="0" err="1" smtClean="0">
                <a:latin typeface="Arial"/>
                <a:cs typeface="Arial"/>
              </a:rPr>
              <a:t>website</a:t>
            </a:r>
            <a:r>
              <a:rPr lang="fr-FR" sz="1600" dirty="0" smtClean="0">
                <a:latin typeface="Arial"/>
                <a:cs typeface="Arial"/>
              </a:rPr>
              <a:t> » </a:t>
            </a:r>
          </a:p>
          <a:p>
            <a:pPr algn="ctr"/>
            <a:r>
              <a:rPr lang="fr-FR" sz="1400" i="1" dirty="0" smtClean="0">
                <a:latin typeface="Arial"/>
                <a:cs typeface="Arial"/>
              </a:rPr>
              <a:t>(Tandem, grade 8)</a:t>
            </a:r>
            <a:endParaRPr lang="fr-FR" sz="1400" i="1" dirty="0">
              <a:latin typeface="Arial"/>
              <a:cs typeface="Arial"/>
            </a:endParaRPr>
          </a:p>
        </p:txBody>
      </p:sp>
      <p:sp>
        <p:nvSpPr>
          <p:cNvPr id="11" name="Bulle ronde 10"/>
          <p:cNvSpPr/>
          <p:nvPr/>
        </p:nvSpPr>
        <p:spPr>
          <a:xfrm rot="20813466">
            <a:off x="1489365" y="2799746"/>
            <a:ext cx="3359727" cy="1593273"/>
          </a:xfrm>
          <a:prstGeom prst="wedgeEllipseCallout">
            <a:avLst>
              <a:gd name="adj1" fmla="val 22085"/>
              <a:gd name="adj2" fmla="val 73343"/>
            </a:avLst>
          </a:prstGeom>
          <a:solidFill>
            <a:srgbClr val="A523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"/>
                <a:cs typeface="Arial"/>
              </a:rPr>
              <a:t>« </a:t>
            </a:r>
            <a:r>
              <a:rPr lang="fr-FR" sz="1600" dirty="0" err="1" smtClean="0">
                <a:latin typeface="Arial"/>
                <a:cs typeface="Arial"/>
              </a:rPr>
              <a:t>We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could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see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from</a:t>
            </a:r>
            <a:r>
              <a:rPr lang="fr-FR" sz="1600" dirty="0" smtClean="0">
                <a:latin typeface="Arial"/>
                <a:cs typeface="Arial"/>
              </a:rPr>
              <a:t> the photos </a:t>
            </a:r>
            <a:r>
              <a:rPr lang="fr-FR" sz="1600" dirty="0" err="1" smtClean="0">
                <a:latin typeface="Arial"/>
                <a:cs typeface="Arial"/>
              </a:rPr>
              <a:t>that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it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had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nothing</a:t>
            </a:r>
            <a:r>
              <a:rPr lang="fr-FR" sz="1600" dirty="0" smtClean="0">
                <a:latin typeface="Arial"/>
                <a:cs typeface="Arial"/>
              </a:rPr>
              <a:t> to do </a:t>
            </a:r>
            <a:r>
              <a:rPr lang="fr-FR" sz="1600" dirty="0" err="1" smtClean="0">
                <a:latin typeface="Arial"/>
                <a:cs typeface="Arial"/>
              </a:rPr>
              <a:t>with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it</a:t>
            </a:r>
            <a:r>
              <a:rPr lang="fr-FR" sz="1600" dirty="0" smtClean="0">
                <a:latin typeface="Arial"/>
                <a:cs typeface="Arial"/>
              </a:rPr>
              <a:t> »</a:t>
            </a:r>
          </a:p>
          <a:p>
            <a:pPr algn="ctr"/>
            <a:r>
              <a:rPr lang="fr-FR" sz="1400" dirty="0" smtClean="0">
                <a:latin typeface="Arial"/>
                <a:cs typeface="Arial"/>
              </a:rPr>
              <a:t>(Tandem, grade 9)</a:t>
            </a:r>
            <a:endParaRPr lang="fr-FR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022"/>
          </a:xfrm>
          <a:solidFill>
            <a:srgbClr val="26262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000" kern="1300" spc="200" dirty="0" smtClean="0">
                <a:latin typeface="Arial"/>
                <a:cs typeface="Arial"/>
              </a:rPr>
              <a:t>Image Uses </a:t>
            </a:r>
            <a:endParaRPr lang="fr-FR" sz="2000" kern="1300" spc="200" dirty="0">
              <a:latin typeface="Arial"/>
              <a:cs typeface="Arial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0837" y="1678713"/>
            <a:ext cx="8229600" cy="4555832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Use 3 </a:t>
            </a:r>
            <a:r>
              <a:rPr lang="fr-FR" sz="2000" dirty="0" err="1" smtClean="0"/>
              <a:t>Extracting</a:t>
            </a:r>
            <a:r>
              <a:rPr lang="fr-FR" sz="2000" dirty="0" smtClean="0"/>
              <a:t> image and the arguments </a:t>
            </a:r>
            <a:r>
              <a:rPr lang="fr-FR" sz="2000" dirty="0" err="1" smtClean="0"/>
              <a:t>that</a:t>
            </a:r>
            <a:r>
              <a:rPr lang="fr-FR" sz="2000" dirty="0" smtClean="0"/>
              <a:t> are </a:t>
            </a:r>
            <a:r>
              <a:rPr lang="fr-FR" sz="2000" dirty="0" err="1" smtClean="0"/>
              <a:t>found</a:t>
            </a:r>
            <a:r>
              <a:rPr lang="fr-FR" sz="2000" dirty="0" smtClean="0"/>
              <a:t> </a:t>
            </a:r>
            <a:r>
              <a:rPr lang="fr-FR" sz="2000" dirty="0" err="1" smtClean="0"/>
              <a:t>there</a:t>
            </a:r>
            <a:endParaRPr lang="fr-FR" dirty="0" smtClean="0"/>
          </a:p>
          <a:p>
            <a:endParaRPr lang="fr-FR" dirty="0" smtClean="0"/>
          </a:p>
          <a:p>
            <a:pPr algn="r"/>
            <a:r>
              <a:rPr lang="fr-FR" sz="2000" dirty="0" smtClean="0"/>
              <a:t>Use 4 </a:t>
            </a:r>
            <a:r>
              <a:rPr lang="fr-FR" sz="2000" dirty="0" err="1" smtClean="0"/>
              <a:t>Recognising</a:t>
            </a:r>
            <a:r>
              <a:rPr lang="fr-FR" sz="2000" dirty="0" smtClean="0"/>
              <a:t> the information </a:t>
            </a:r>
            <a:r>
              <a:rPr lang="fr-FR" sz="2000" dirty="0" err="1" smtClean="0"/>
              <a:t>need</a:t>
            </a:r>
            <a:r>
              <a:rPr lang="fr-FR" sz="2000" dirty="0" smtClean="0"/>
              <a:t>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the image</a:t>
            </a:r>
          </a:p>
          <a:p>
            <a:pPr algn="r"/>
            <a:endParaRPr lang="fr-FR" sz="2000" dirty="0"/>
          </a:p>
          <a:p>
            <a:pPr algn="r"/>
            <a:endParaRPr lang="fr-FR" sz="2000" dirty="0" smtClean="0"/>
          </a:p>
          <a:p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304637" y="3036455"/>
            <a:ext cx="7700818" cy="519351"/>
          </a:xfrm>
          <a:prstGeom prst="wedgeEllipseCallou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Bulle ronde 6"/>
          <p:cNvSpPr/>
          <p:nvPr/>
        </p:nvSpPr>
        <p:spPr>
          <a:xfrm rot="21159910">
            <a:off x="5395440" y="559796"/>
            <a:ext cx="3290454" cy="1835727"/>
          </a:xfrm>
          <a:prstGeom prst="wedgeEllipseCallout">
            <a:avLst>
              <a:gd name="adj1" fmla="val -51182"/>
              <a:gd name="adj2" fmla="val 37731"/>
            </a:avLst>
          </a:prstGeom>
          <a:solidFill>
            <a:srgbClr val="A523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Arial"/>
                <a:cs typeface="Arial"/>
              </a:rPr>
              <a:t>« Image </a:t>
            </a:r>
            <a:r>
              <a:rPr lang="fr-FR" sz="1600" dirty="0" err="1" smtClean="0">
                <a:latin typeface="Arial"/>
                <a:cs typeface="Arial"/>
              </a:rPr>
              <a:t>is</a:t>
            </a:r>
            <a:r>
              <a:rPr lang="fr-FR" sz="1600" dirty="0" smtClean="0">
                <a:latin typeface="Arial"/>
                <a:cs typeface="Arial"/>
              </a:rPr>
              <a:t> a document in </a:t>
            </a:r>
            <a:r>
              <a:rPr lang="fr-FR" sz="1600" dirty="0" err="1" smtClean="0">
                <a:latin typeface="Arial"/>
                <a:cs typeface="Arial"/>
              </a:rPr>
              <a:t>its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own</a:t>
            </a:r>
            <a:r>
              <a:rPr lang="fr-FR" sz="1600" dirty="0" smtClean="0">
                <a:latin typeface="Arial"/>
                <a:cs typeface="Arial"/>
              </a:rPr>
              <a:t> right ».</a:t>
            </a:r>
          </a:p>
          <a:p>
            <a:pPr algn="ctr"/>
            <a:r>
              <a:rPr lang="fr-FR" sz="1400" i="1" dirty="0" smtClean="0">
                <a:latin typeface="Arial"/>
                <a:cs typeface="Arial"/>
              </a:rPr>
              <a:t>Tandem, grade 11</a:t>
            </a:r>
          </a:p>
          <a:p>
            <a:pPr algn="ctr"/>
            <a:r>
              <a:rPr lang="fr-FR" sz="1600" dirty="0" smtClean="0">
                <a:latin typeface="Arial"/>
                <a:cs typeface="Arial"/>
              </a:rPr>
              <a:t>« To </a:t>
            </a:r>
            <a:r>
              <a:rPr lang="fr-FR" sz="1600" dirty="0" err="1" smtClean="0">
                <a:latin typeface="Arial"/>
                <a:cs typeface="Arial"/>
              </a:rPr>
              <a:t>give</a:t>
            </a: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dirty="0" err="1" smtClean="0">
                <a:latin typeface="Arial"/>
                <a:cs typeface="Arial"/>
              </a:rPr>
              <a:t>our</a:t>
            </a:r>
            <a:r>
              <a:rPr lang="fr-FR" sz="1600" dirty="0" smtClean="0">
                <a:latin typeface="Arial"/>
                <a:cs typeface="Arial"/>
              </a:rPr>
              <a:t> opinion »</a:t>
            </a:r>
          </a:p>
          <a:p>
            <a:pPr algn="ctr"/>
            <a:r>
              <a:rPr lang="fr-FR" sz="1400" i="1" dirty="0">
                <a:latin typeface="Arial"/>
                <a:cs typeface="Arial"/>
              </a:rPr>
              <a:t>Tandem, grade 11</a:t>
            </a:r>
          </a:p>
        </p:txBody>
      </p:sp>
      <p:pic>
        <p:nvPicPr>
          <p:cNvPr id="3" name="Image 2" descr="ImageThes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5" y="3973138"/>
            <a:ext cx="4342009" cy="18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1908</TotalTime>
  <Words>894</Words>
  <Application>Microsoft Office PowerPoint</Application>
  <PresentationFormat>On-screen Show (4:3)</PresentationFormat>
  <Paragraphs>317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Light</vt:lpstr>
      <vt:lpstr>Calibri</vt:lpstr>
      <vt:lpstr>Wingdings</vt:lpstr>
      <vt:lpstr>Thème Office</vt:lpstr>
      <vt:lpstr>Document</vt:lpstr>
      <vt:lpstr>The cross self confrontation method &amp; challenges in researching the active information-seeking of young people</vt:lpstr>
      <vt:lpstr>Outline of the presentation</vt:lpstr>
      <vt:lpstr>Overview of the CSC method</vt:lpstr>
      <vt:lpstr>CSC method interests : matching a method to issues raised by YISB</vt:lpstr>
      <vt:lpstr>CSC method and related research question</vt:lpstr>
      <vt:lpstr>Adaptation of the CSC</vt:lpstr>
      <vt:lpstr>Adaptation of the CSC</vt:lpstr>
      <vt:lpstr>Image Uses </vt:lpstr>
      <vt:lpstr>Image Uses </vt:lpstr>
      <vt:lpstr>Copy-and-paste</vt:lpstr>
      <vt:lpstr>Roles of copy-and-paste in young information seeking process</vt:lpstr>
      <vt:lpstr>Roles of copy-and-paste in young information seeking process</vt:lpstr>
      <vt:lpstr>Roles of copy-and-paste in young information seeking process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 b</dc:creator>
  <cp:lastModifiedBy>Boris</cp:lastModifiedBy>
  <cp:revision>192</cp:revision>
  <cp:lastPrinted>2014-06-09T13:01:36Z</cp:lastPrinted>
  <dcterms:created xsi:type="dcterms:W3CDTF">2014-06-06T19:30:09Z</dcterms:created>
  <dcterms:modified xsi:type="dcterms:W3CDTF">2014-07-08T07:55:01Z</dcterms:modified>
</cp:coreProperties>
</file>