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3" r:id="rId3"/>
    <p:sldId id="284" r:id="rId4"/>
    <p:sldId id="297" r:id="rId5"/>
    <p:sldId id="298" r:id="rId6"/>
    <p:sldId id="285" r:id="rId7"/>
    <p:sldId id="261" r:id="rId8"/>
    <p:sldId id="258" r:id="rId9"/>
    <p:sldId id="268" r:id="rId10"/>
    <p:sldId id="259" r:id="rId11"/>
    <p:sldId id="263" r:id="rId12"/>
    <p:sldId id="264" r:id="rId13"/>
    <p:sldId id="296" r:id="rId14"/>
    <p:sldId id="266" r:id="rId15"/>
    <p:sldId id="260" r:id="rId16"/>
    <p:sldId id="271" r:id="rId17"/>
    <p:sldId id="272" r:id="rId18"/>
    <p:sldId id="273" r:id="rId19"/>
    <p:sldId id="288" r:id="rId20"/>
    <p:sldId id="291" r:id="rId21"/>
    <p:sldId id="292" r:id="rId22"/>
    <p:sldId id="293" r:id="rId23"/>
    <p:sldId id="294" r:id="rId24"/>
    <p:sldId id="290" r:id="rId25"/>
    <p:sldId id="281" r:id="rId26"/>
    <p:sldId id="274"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41A8DF-2B84-4C8D-B2F6-172ED137C657}">
          <p14:sldIdLst>
            <p14:sldId id="256"/>
            <p14:sldId id="283"/>
            <p14:sldId id="284"/>
            <p14:sldId id="297"/>
            <p14:sldId id="298"/>
            <p14:sldId id="285"/>
            <p14:sldId id="261"/>
            <p14:sldId id="258"/>
            <p14:sldId id="268"/>
            <p14:sldId id="259"/>
            <p14:sldId id="263"/>
            <p14:sldId id="264"/>
            <p14:sldId id="296"/>
            <p14:sldId id="266"/>
            <p14:sldId id="260"/>
            <p14:sldId id="271"/>
            <p14:sldId id="272"/>
            <p14:sldId id="273"/>
            <p14:sldId id="288"/>
            <p14:sldId id="291"/>
            <p14:sldId id="292"/>
            <p14:sldId id="293"/>
            <p14:sldId id="294"/>
            <p14:sldId id="290"/>
            <p14:sldId id="281"/>
            <p14:sldId id="27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8423" autoAdjust="0"/>
  </p:normalViewPr>
  <p:slideViewPr>
    <p:cSldViewPr snapToGrid="0">
      <p:cViewPr varScale="1">
        <p:scale>
          <a:sx n="94" d="100"/>
          <a:sy n="94" d="100"/>
        </p:scale>
        <p:origin x="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7AED573-6159-4A19-9685-78F705F0EA25}" type="datetimeFigureOut">
              <a:rPr lang="en-US" smtClean="0"/>
              <a:t>6/23/2014</a:t>
            </a:fld>
            <a:endParaRPr lang="en-US"/>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4E85FCB-3306-4107-A3F8-D69FC1920D31}" type="slidenum">
              <a:rPr lang="en-US" smtClean="0"/>
              <a:t>‹#›</a:t>
            </a:fld>
            <a:endParaRPr lang="en-US"/>
          </a:p>
        </p:txBody>
      </p:sp>
    </p:spTree>
    <p:extLst>
      <p:ext uri="{BB962C8B-B14F-4D97-AF65-F5344CB8AC3E}">
        <p14:creationId xmlns:p14="http://schemas.microsoft.com/office/powerpoint/2010/main" val="164488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noProof="0" dirty="0" smtClean="0"/>
              <a:t>I think that everyone</a:t>
            </a:r>
            <a:r>
              <a:rPr lang="en-US" baseline="0" noProof="0" dirty="0" smtClean="0"/>
              <a:t> can agree – to a different degree – that the increasing number of scholarly publications and new forms of publication types and outlets on the internet and elsewhere is at least taxing at the borders of what a single person can </a:t>
            </a:r>
            <a:r>
              <a:rPr lang="en-US" b="0" baseline="0" noProof="0" dirty="0" smtClean="0"/>
              <a:t>handle</a:t>
            </a:r>
            <a:r>
              <a:rPr lang="en-US" baseline="0" noProof="0" dirty="0" smtClean="0"/>
              <a:t> in his or her daily practice. In this paper I will talk about a study being conducted, where we try to develop if not solutions, so at least remedies to these problems, by combining information retrieval and bibliometric methods, with information fusion (the latter is introduced from computer science research). Data visualization techniques will be a focus of ours in the future, although in this presentation they take a less prominent seat.</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64E85FCB-3306-4107-A3F8-D69FC1920D31}" type="slidenum">
              <a:rPr lang="en-US" smtClean="0"/>
              <a:t>1</a:t>
            </a:fld>
            <a:endParaRPr lang="en-US"/>
          </a:p>
        </p:txBody>
      </p:sp>
    </p:spTree>
    <p:extLst>
      <p:ext uri="{BB962C8B-B14F-4D97-AF65-F5344CB8AC3E}">
        <p14:creationId xmlns:p14="http://schemas.microsoft.com/office/powerpoint/2010/main" val="51748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90478">
              <a:defRPr/>
            </a:pPr>
            <a:r>
              <a:rPr lang="sv-SE" dirty="0" smtClean="0"/>
              <a:t>Problem: </a:t>
            </a:r>
            <a:r>
              <a:rPr lang="sv-SE" dirty="0" err="1" smtClean="0"/>
              <a:t>Vast</a:t>
            </a:r>
            <a:r>
              <a:rPr lang="sv-SE" dirty="0" smtClean="0"/>
              <a:t> </a:t>
            </a:r>
            <a:r>
              <a:rPr lang="sv-SE" dirty="0" err="1" smtClean="0"/>
              <a:t>amounts</a:t>
            </a:r>
            <a:r>
              <a:rPr lang="sv-SE" dirty="0" smtClean="0"/>
              <a:t> </a:t>
            </a:r>
            <a:r>
              <a:rPr lang="sv-SE" dirty="0" err="1" smtClean="0"/>
              <a:t>of</a:t>
            </a:r>
            <a:r>
              <a:rPr lang="sv-SE" dirty="0" smtClean="0"/>
              <a:t> data, </a:t>
            </a:r>
            <a:r>
              <a:rPr lang="sv-SE" dirty="0" err="1" smtClean="0"/>
              <a:t>reaching</a:t>
            </a:r>
            <a:r>
              <a:rPr lang="sv-SE" dirty="0" smtClean="0"/>
              <a:t> the </a:t>
            </a:r>
            <a:r>
              <a:rPr lang="sv-SE" dirty="0" err="1" smtClean="0"/>
              <a:t>peeks</a:t>
            </a:r>
            <a:r>
              <a:rPr lang="sv-SE" dirty="0" smtClean="0"/>
              <a:t> </a:t>
            </a:r>
            <a:r>
              <a:rPr lang="sv-SE" dirty="0" err="1" smtClean="0"/>
              <a:t>of</a:t>
            </a:r>
            <a:r>
              <a:rPr lang="sv-SE" dirty="0" smtClean="0"/>
              <a:t> </a:t>
            </a:r>
            <a:r>
              <a:rPr lang="sv-SE" dirty="0" err="1" smtClean="0"/>
              <a:t>what</a:t>
            </a:r>
            <a:r>
              <a:rPr lang="sv-SE" dirty="0" smtClean="0"/>
              <a:t> is </a:t>
            </a:r>
            <a:r>
              <a:rPr lang="sv-SE" dirty="0" err="1" smtClean="0"/>
              <a:t>normally</a:t>
            </a:r>
            <a:r>
              <a:rPr lang="sv-SE" dirty="0" smtClean="0"/>
              <a:t> handled by a </a:t>
            </a:r>
            <a:r>
              <a:rPr lang="sv-SE" dirty="0" err="1" smtClean="0"/>
              <a:t>single</a:t>
            </a:r>
            <a:r>
              <a:rPr lang="sv-SE" dirty="0" smtClean="0"/>
              <a:t> mind, </a:t>
            </a:r>
            <a:r>
              <a:rPr lang="sv-SE" dirty="0" err="1" smtClean="0"/>
              <a:t>even</a:t>
            </a:r>
            <a:r>
              <a:rPr lang="sv-SE" dirty="0" smtClean="0"/>
              <a:t> </a:t>
            </a:r>
            <a:r>
              <a:rPr lang="sv-SE" dirty="0" err="1" smtClean="0"/>
              <a:t>when</a:t>
            </a:r>
            <a:r>
              <a:rPr lang="sv-SE" dirty="0" smtClean="0"/>
              <a:t> </a:t>
            </a:r>
            <a:r>
              <a:rPr lang="sv-SE" dirty="0" err="1" smtClean="0"/>
              <a:t>using</a:t>
            </a:r>
            <a:r>
              <a:rPr lang="sv-SE" dirty="0" smtClean="0"/>
              <a:t> digital </a:t>
            </a:r>
            <a:r>
              <a:rPr lang="sv-SE" dirty="0" err="1" smtClean="0"/>
              <a:t>tools</a:t>
            </a:r>
            <a:r>
              <a:rPr lang="sv-SE" dirty="0" smtClean="0"/>
              <a:t>. </a:t>
            </a:r>
          </a:p>
          <a:p>
            <a:endParaRPr lang="en-US" dirty="0"/>
          </a:p>
        </p:txBody>
      </p:sp>
      <p:sp>
        <p:nvSpPr>
          <p:cNvPr id="4" name="Slide Number Placeholder 3"/>
          <p:cNvSpPr>
            <a:spLocks noGrp="1"/>
          </p:cNvSpPr>
          <p:nvPr>
            <p:ph type="sldNum" sz="quarter" idx="10"/>
          </p:nvPr>
        </p:nvSpPr>
        <p:spPr/>
        <p:txBody>
          <a:bodyPr/>
          <a:lstStyle/>
          <a:p>
            <a:fld id="{64E85FCB-3306-4107-A3F8-D69FC1920D31}" type="slidenum">
              <a:rPr lang="en-US" smtClean="0"/>
              <a:t>10</a:t>
            </a:fld>
            <a:endParaRPr lang="en-US"/>
          </a:p>
        </p:txBody>
      </p:sp>
    </p:spTree>
    <p:extLst>
      <p:ext uri="{BB962C8B-B14F-4D97-AF65-F5344CB8AC3E}">
        <p14:creationId xmlns:p14="http://schemas.microsoft.com/office/powerpoint/2010/main" val="374559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Overall </a:t>
            </a:r>
            <a:r>
              <a:rPr lang="sv-SE" dirty="0" err="1" smtClean="0"/>
              <a:t>question</a:t>
            </a:r>
            <a:r>
              <a:rPr lang="sv-SE" dirty="0" smtClean="0"/>
              <a:t> is </a:t>
            </a:r>
            <a:r>
              <a:rPr lang="sv-SE" dirty="0" err="1" smtClean="0"/>
              <a:t>about</a:t>
            </a:r>
            <a:r>
              <a:rPr lang="sv-SE" dirty="0" smtClean="0"/>
              <a:t> </a:t>
            </a:r>
            <a:r>
              <a:rPr lang="sv-SE" dirty="0" err="1" smtClean="0"/>
              <a:t>what</a:t>
            </a:r>
            <a:r>
              <a:rPr lang="sv-SE" dirty="0" smtClean="0"/>
              <a:t> </a:t>
            </a:r>
            <a:r>
              <a:rPr lang="sv-SE" dirty="0" err="1" smtClean="0"/>
              <a:t>happens</a:t>
            </a:r>
            <a:r>
              <a:rPr lang="sv-SE" dirty="0" smtClean="0"/>
              <a:t> </a:t>
            </a:r>
            <a:r>
              <a:rPr lang="sv-SE" dirty="0" err="1" smtClean="0"/>
              <a:t>when</a:t>
            </a:r>
            <a:r>
              <a:rPr lang="sv-SE" dirty="0" smtClean="0"/>
              <a:t> the </a:t>
            </a:r>
            <a:r>
              <a:rPr lang="sv-SE" dirty="0" err="1" smtClean="0"/>
              <a:t>sheer</a:t>
            </a:r>
            <a:r>
              <a:rPr lang="sv-SE" dirty="0" smtClean="0"/>
              <a:t> </a:t>
            </a:r>
            <a:r>
              <a:rPr lang="sv-SE" dirty="0" err="1" smtClean="0"/>
              <a:t>volume</a:t>
            </a:r>
            <a:r>
              <a:rPr lang="sv-SE" dirty="0" smtClean="0"/>
              <a:t> </a:t>
            </a:r>
            <a:r>
              <a:rPr lang="sv-SE" dirty="0" err="1" smtClean="0"/>
              <a:t>of</a:t>
            </a:r>
            <a:r>
              <a:rPr lang="sv-SE" dirty="0" smtClean="0"/>
              <a:t> material, as </a:t>
            </a:r>
            <a:r>
              <a:rPr lang="sv-SE" dirty="0" err="1" smtClean="0"/>
              <a:t>well</a:t>
            </a:r>
            <a:r>
              <a:rPr lang="sv-SE" dirty="0" smtClean="0"/>
              <a:t> as the </a:t>
            </a:r>
            <a:r>
              <a:rPr lang="sv-SE" dirty="0" err="1" smtClean="0"/>
              <a:t>sources</a:t>
            </a:r>
            <a:r>
              <a:rPr lang="sv-SE" dirty="0" smtClean="0"/>
              <a:t> to </a:t>
            </a:r>
            <a:r>
              <a:rPr lang="sv-SE" dirty="0" err="1" smtClean="0"/>
              <a:t>find</a:t>
            </a:r>
            <a:r>
              <a:rPr lang="sv-SE" dirty="0" smtClean="0"/>
              <a:t> </a:t>
            </a:r>
            <a:r>
              <a:rPr lang="sv-SE" dirty="0" err="1" smtClean="0"/>
              <a:t>literature</a:t>
            </a:r>
            <a:r>
              <a:rPr lang="sv-SE" dirty="0" smtClean="0"/>
              <a:t> and the </a:t>
            </a:r>
            <a:r>
              <a:rPr lang="sv-SE" dirty="0" err="1" smtClean="0"/>
              <a:t>introduction</a:t>
            </a:r>
            <a:r>
              <a:rPr lang="sv-SE" dirty="0" smtClean="0"/>
              <a:t> </a:t>
            </a:r>
            <a:r>
              <a:rPr lang="sv-SE" dirty="0" err="1" smtClean="0"/>
              <a:t>of</a:t>
            </a:r>
            <a:r>
              <a:rPr lang="sv-SE" dirty="0" smtClean="0"/>
              <a:t> new data </a:t>
            </a:r>
            <a:r>
              <a:rPr lang="sv-SE" dirty="0" err="1" smtClean="0"/>
              <a:t>types</a:t>
            </a:r>
            <a:r>
              <a:rPr lang="sv-SE" dirty="0" smtClean="0"/>
              <a:t> </a:t>
            </a:r>
            <a:r>
              <a:rPr lang="sv-SE" dirty="0" err="1" smtClean="0"/>
              <a:t>increses</a:t>
            </a:r>
            <a:r>
              <a:rPr lang="sv-SE" dirty="0" smtClean="0"/>
              <a:t>.</a:t>
            </a:r>
          </a:p>
        </p:txBody>
      </p:sp>
      <p:sp>
        <p:nvSpPr>
          <p:cNvPr id="4" name="Slide Number Placeholder 3"/>
          <p:cNvSpPr>
            <a:spLocks noGrp="1"/>
          </p:cNvSpPr>
          <p:nvPr>
            <p:ph type="sldNum" sz="quarter" idx="10"/>
          </p:nvPr>
        </p:nvSpPr>
        <p:spPr/>
        <p:txBody>
          <a:bodyPr/>
          <a:lstStyle/>
          <a:p>
            <a:fld id="{64E85FCB-3306-4107-A3F8-D69FC1920D31}" type="slidenum">
              <a:rPr lang="en-US" smtClean="0"/>
              <a:t>11</a:t>
            </a:fld>
            <a:endParaRPr lang="en-US"/>
          </a:p>
        </p:txBody>
      </p:sp>
    </p:spTree>
    <p:extLst>
      <p:ext uri="{BB962C8B-B14F-4D97-AF65-F5344CB8AC3E}">
        <p14:creationId xmlns:p14="http://schemas.microsoft.com/office/powerpoint/2010/main" val="152951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12</a:t>
            </a:fld>
            <a:endParaRPr lang="en-US"/>
          </a:p>
        </p:txBody>
      </p:sp>
    </p:spTree>
    <p:extLst>
      <p:ext uri="{BB962C8B-B14F-4D97-AF65-F5344CB8AC3E}">
        <p14:creationId xmlns:p14="http://schemas.microsoft.com/office/powerpoint/2010/main" val="2585468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13</a:t>
            </a:fld>
            <a:endParaRPr lang="en-US"/>
          </a:p>
        </p:txBody>
      </p:sp>
    </p:spTree>
    <p:extLst>
      <p:ext uri="{BB962C8B-B14F-4D97-AF65-F5344CB8AC3E}">
        <p14:creationId xmlns:p14="http://schemas.microsoft.com/office/powerpoint/2010/main" val="171125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14</a:t>
            </a:fld>
            <a:endParaRPr lang="en-US"/>
          </a:p>
        </p:txBody>
      </p:sp>
    </p:spTree>
    <p:extLst>
      <p:ext uri="{BB962C8B-B14F-4D97-AF65-F5344CB8AC3E}">
        <p14:creationId xmlns:p14="http://schemas.microsoft.com/office/powerpoint/2010/main" val="361811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15</a:t>
            </a:fld>
            <a:endParaRPr lang="en-US"/>
          </a:p>
        </p:txBody>
      </p:sp>
    </p:spTree>
    <p:extLst>
      <p:ext uri="{BB962C8B-B14F-4D97-AF65-F5344CB8AC3E}">
        <p14:creationId xmlns:p14="http://schemas.microsoft.com/office/powerpoint/2010/main" val="297894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sv-SE" dirty="0" err="1" smtClean="0"/>
              <a:t>Some</a:t>
            </a:r>
            <a:r>
              <a:rPr lang="sv-SE" dirty="0" smtClean="0"/>
              <a:t> respondents </a:t>
            </a:r>
            <a:r>
              <a:rPr lang="sv-SE" dirty="0" err="1" smtClean="0"/>
              <a:t>verbalized</a:t>
            </a:r>
            <a:r>
              <a:rPr lang="sv-SE" dirty="0" smtClean="0"/>
              <a:t> </a:t>
            </a:r>
            <a:r>
              <a:rPr lang="sv-SE" dirty="0" err="1" smtClean="0"/>
              <a:t>highly</a:t>
            </a:r>
            <a:r>
              <a:rPr lang="sv-SE" dirty="0" smtClean="0"/>
              <a:t> set ideals on the choice </a:t>
            </a:r>
            <a:r>
              <a:rPr lang="sv-SE" dirty="0" err="1" smtClean="0"/>
              <a:t>of</a:t>
            </a:r>
            <a:r>
              <a:rPr lang="sv-SE" dirty="0" smtClean="0"/>
              <a:t> relevant </a:t>
            </a:r>
            <a:r>
              <a:rPr lang="sv-SE" dirty="0" err="1" smtClean="0"/>
              <a:t>sources</a:t>
            </a:r>
            <a:r>
              <a:rPr lang="sv-SE" baseline="0" dirty="0" smtClean="0"/>
              <a:t> </a:t>
            </a:r>
            <a:r>
              <a:rPr lang="en-US" i="1" dirty="0" smtClean="0"/>
              <a:t>the task of identifying and including them in a systematic search seemed to be a challenge</a:t>
            </a:r>
            <a:r>
              <a:rPr lang="en-US" dirty="0" smtClean="0"/>
              <a:t>.</a:t>
            </a:r>
          </a:p>
          <a:p>
            <a:r>
              <a:rPr lang="sv-SE" baseline="0" dirty="0" smtClean="0"/>
              <a:t>In </a:t>
            </a:r>
            <a:r>
              <a:rPr lang="sv-SE" baseline="0" dirty="0" err="1" smtClean="0"/>
              <a:t>practice</a:t>
            </a:r>
            <a:r>
              <a:rPr lang="sv-SE" baseline="0" dirty="0" smtClean="0"/>
              <a:t>, </a:t>
            </a:r>
            <a:r>
              <a:rPr lang="sv-SE" dirty="0" err="1" smtClean="0"/>
              <a:t>Scholarly</a:t>
            </a:r>
            <a:r>
              <a:rPr lang="sv-SE" dirty="0" smtClean="0"/>
              <a:t> ideals …</a:t>
            </a:r>
          </a:p>
          <a:p>
            <a:r>
              <a:rPr lang="sv-SE" dirty="0" smtClean="0"/>
              <a:t>… </a:t>
            </a:r>
            <a:r>
              <a:rPr lang="sv-SE" dirty="0" err="1" smtClean="0"/>
              <a:t>seems</a:t>
            </a:r>
            <a:r>
              <a:rPr lang="sv-SE" dirty="0" smtClean="0"/>
              <a:t> to </a:t>
            </a:r>
            <a:r>
              <a:rPr lang="sv-SE" dirty="0" err="1" smtClean="0"/>
              <a:t>meet</a:t>
            </a:r>
            <a:r>
              <a:rPr lang="sv-SE" dirty="0" smtClean="0"/>
              <a:t> practical </a:t>
            </a:r>
            <a:r>
              <a:rPr lang="sv-SE" dirty="0" err="1" smtClean="0"/>
              <a:t>demands</a:t>
            </a:r>
            <a:r>
              <a:rPr lang="sv-SE" dirty="0" smtClean="0"/>
              <a:t>,</a:t>
            </a:r>
            <a:r>
              <a:rPr lang="sv-SE" baseline="0" dirty="0" smtClean="0"/>
              <a:t> </a:t>
            </a:r>
            <a:r>
              <a:rPr lang="sv-SE" dirty="0" err="1" smtClean="0"/>
              <a:t>settings</a:t>
            </a:r>
            <a:r>
              <a:rPr lang="sv-SE" dirty="0" smtClean="0"/>
              <a:t>.</a:t>
            </a:r>
          </a:p>
          <a:p>
            <a:r>
              <a:rPr lang="sv-SE" b="1" i="1" dirty="0" smtClean="0"/>
              <a:t>For </a:t>
            </a:r>
            <a:r>
              <a:rPr lang="sv-SE" b="1" i="1" dirty="0" err="1" smtClean="0"/>
              <a:t>example</a:t>
            </a:r>
            <a:r>
              <a:rPr lang="sv-SE" i="1" dirty="0" smtClean="0"/>
              <a:t>, </a:t>
            </a:r>
            <a:r>
              <a:rPr lang="sv-SE" i="1" dirty="0" err="1" smtClean="0"/>
              <a:t>most</a:t>
            </a:r>
            <a:r>
              <a:rPr lang="sv-SE" i="1" dirty="0" smtClean="0"/>
              <a:t> </a:t>
            </a:r>
            <a:r>
              <a:rPr lang="sv-SE" i="1" dirty="0" err="1" smtClean="0"/>
              <a:t>of</a:t>
            </a:r>
            <a:r>
              <a:rPr lang="sv-SE" i="1" dirty="0" smtClean="0"/>
              <a:t> the </a:t>
            </a:r>
            <a:r>
              <a:rPr lang="sv-SE" i="1" dirty="0" err="1" smtClean="0"/>
              <a:t>participants</a:t>
            </a:r>
            <a:r>
              <a:rPr lang="sv-SE" i="1" dirty="0" smtClean="0"/>
              <a:t> </a:t>
            </a:r>
            <a:r>
              <a:rPr lang="sv-SE" i="1" dirty="0" err="1" smtClean="0"/>
              <a:t>expressed</a:t>
            </a:r>
            <a:r>
              <a:rPr lang="sv-SE" i="1" dirty="0" smtClean="0"/>
              <a:t> </a:t>
            </a:r>
            <a:r>
              <a:rPr lang="sv-SE" i="1" dirty="0" err="1" smtClean="0"/>
              <a:t>concerns</a:t>
            </a:r>
            <a:r>
              <a:rPr lang="sv-SE" i="1" dirty="0" smtClean="0"/>
              <a:t> </a:t>
            </a:r>
            <a:r>
              <a:rPr lang="sv-SE" i="1" dirty="0" err="1" smtClean="0"/>
              <a:t>using</a:t>
            </a:r>
            <a:r>
              <a:rPr lang="sv-SE" i="1" dirty="0" smtClean="0"/>
              <a:t> citation data or impact </a:t>
            </a:r>
            <a:r>
              <a:rPr lang="sv-SE" i="1" dirty="0" err="1" smtClean="0"/>
              <a:t>factor</a:t>
            </a:r>
            <a:r>
              <a:rPr lang="sv-SE" i="1" dirty="0" smtClean="0"/>
              <a:t> </a:t>
            </a:r>
            <a:r>
              <a:rPr lang="sv-SE" i="1" dirty="0" err="1" smtClean="0"/>
              <a:t>based</a:t>
            </a:r>
            <a:r>
              <a:rPr lang="sv-SE" i="1" dirty="0" smtClean="0"/>
              <a:t> </a:t>
            </a:r>
            <a:r>
              <a:rPr lang="sv-SE" i="1" dirty="0" err="1" smtClean="0"/>
              <a:t>metrics</a:t>
            </a:r>
            <a:r>
              <a:rPr lang="sv-SE" i="1" dirty="0" smtClean="0"/>
              <a:t> to </a:t>
            </a:r>
            <a:r>
              <a:rPr lang="sv-SE" i="1" dirty="0" err="1" smtClean="0"/>
              <a:t>evaluate</a:t>
            </a:r>
            <a:r>
              <a:rPr lang="sv-SE" i="1" dirty="0" smtClean="0"/>
              <a:t> </a:t>
            </a:r>
            <a:r>
              <a:rPr lang="sv-SE" i="1" dirty="0" err="1" smtClean="0"/>
              <a:t>their</a:t>
            </a:r>
            <a:r>
              <a:rPr lang="sv-SE" i="1" dirty="0" smtClean="0"/>
              <a:t> </a:t>
            </a:r>
            <a:r>
              <a:rPr lang="sv-SE" i="1" dirty="0" err="1" smtClean="0"/>
              <a:t>sources</a:t>
            </a:r>
            <a:r>
              <a:rPr lang="sv-SE" i="1" dirty="0" smtClean="0"/>
              <a:t>, </a:t>
            </a:r>
            <a:r>
              <a:rPr lang="sv-SE" i="1" dirty="0" err="1" smtClean="0"/>
              <a:t>but</a:t>
            </a:r>
            <a:r>
              <a:rPr lang="sv-SE" i="1" dirty="0" smtClean="0"/>
              <a:t> in the end</a:t>
            </a:r>
            <a:r>
              <a:rPr lang="sv-SE" i="1" baseline="0" dirty="0" smtClean="0"/>
              <a:t> </a:t>
            </a:r>
            <a:r>
              <a:rPr lang="sv-SE" i="1" baseline="0" dirty="0" err="1" smtClean="0"/>
              <a:t>they</a:t>
            </a:r>
            <a:r>
              <a:rPr lang="sv-SE" i="1" baseline="0" dirty="0" smtClean="0"/>
              <a:t> </a:t>
            </a:r>
            <a:r>
              <a:rPr lang="sv-SE" i="1" baseline="0" dirty="0" err="1" smtClean="0"/>
              <a:t>often</a:t>
            </a:r>
            <a:r>
              <a:rPr lang="sv-SE" i="1" baseline="0" dirty="0" smtClean="0"/>
              <a:t> </a:t>
            </a:r>
            <a:r>
              <a:rPr lang="sv-SE" i="1" baseline="0" dirty="0" err="1" smtClean="0"/>
              <a:t>answeared</a:t>
            </a:r>
            <a:r>
              <a:rPr lang="sv-SE" i="1" baseline="0" dirty="0" smtClean="0"/>
              <a:t> </a:t>
            </a:r>
            <a:r>
              <a:rPr lang="sv-SE" i="1" baseline="0" dirty="0" err="1" smtClean="0"/>
              <a:t>that</a:t>
            </a:r>
            <a:r>
              <a:rPr lang="sv-SE" i="1" baseline="0" dirty="0" smtClean="0"/>
              <a:t> </a:t>
            </a:r>
            <a:r>
              <a:rPr lang="sv-SE" i="1" baseline="0" dirty="0" err="1" smtClean="0"/>
              <a:t>these</a:t>
            </a:r>
            <a:r>
              <a:rPr lang="sv-SE" i="1" baseline="0" dirty="0" smtClean="0"/>
              <a:t> </a:t>
            </a:r>
            <a:r>
              <a:rPr lang="sv-SE" i="1" baseline="0" dirty="0" err="1" smtClean="0"/>
              <a:t>were</a:t>
            </a:r>
            <a:r>
              <a:rPr lang="sv-SE" i="1" baseline="0" dirty="0" smtClean="0"/>
              <a:t> just the </a:t>
            </a:r>
            <a:r>
              <a:rPr lang="sv-SE" i="1" baseline="0" dirty="0" err="1" smtClean="0"/>
              <a:t>indicators</a:t>
            </a:r>
            <a:r>
              <a:rPr lang="sv-SE" i="1" baseline="0" dirty="0" smtClean="0"/>
              <a:t> </a:t>
            </a:r>
            <a:r>
              <a:rPr lang="sv-SE" i="1" baseline="0" dirty="0" err="1" smtClean="0"/>
              <a:t>that</a:t>
            </a:r>
            <a:r>
              <a:rPr lang="sv-SE" i="1" baseline="0" dirty="0" smtClean="0"/>
              <a:t> </a:t>
            </a:r>
            <a:r>
              <a:rPr lang="sv-SE" i="1" baseline="0" dirty="0" err="1" smtClean="0"/>
              <a:t>were</a:t>
            </a:r>
            <a:r>
              <a:rPr lang="sv-SE" i="1" baseline="0" dirty="0" smtClean="0"/>
              <a:t> </a:t>
            </a:r>
            <a:r>
              <a:rPr lang="sv-SE" i="1" baseline="0" dirty="0" err="1" smtClean="0"/>
              <a:t>used</a:t>
            </a:r>
            <a:r>
              <a:rPr lang="sv-SE" i="1" baseline="0" dirty="0" smtClean="0"/>
              <a:t>.</a:t>
            </a:r>
            <a:endParaRPr lang="sv-SE" i="1" dirty="0" smtClean="0"/>
          </a:p>
        </p:txBody>
      </p:sp>
      <p:sp>
        <p:nvSpPr>
          <p:cNvPr id="4" name="Slide Number Placeholder 3"/>
          <p:cNvSpPr>
            <a:spLocks noGrp="1"/>
          </p:cNvSpPr>
          <p:nvPr>
            <p:ph type="sldNum" sz="quarter" idx="10"/>
          </p:nvPr>
        </p:nvSpPr>
        <p:spPr/>
        <p:txBody>
          <a:bodyPr/>
          <a:lstStyle/>
          <a:p>
            <a:fld id="{64E85FCB-3306-4107-A3F8-D69FC1920D31}" type="slidenum">
              <a:rPr lang="en-US" smtClean="0"/>
              <a:t>16</a:t>
            </a:fld>
            <a:endParaRPr lang="en-US"/>
          </a:p>
        </p:txBody>
      </p:sp>
    </p:spTree>
    <p:extLst>
      <p:ext uri="{BB962C8B-B14F-4D97-AF65-F5344CB8AC3E}">
        <p14:creationId xmlns:p14="http://schemas.microsoft.com/office/powerpoint/2010/main" val="327760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17</a:t>
            </a:fld>
            <a:endParaRPr lang="en-US"/>
          </a:p>
        </p:txBody>
      </p:sp>
    </p:spTree>
    <p:extLst>
      <p:ext uri="{BB962C8B-B14F-4D97-AF65-F5344CB8AC3E}">
        <p14:creationId xmlns:p14="http://schemas.microsoft.com/office/powerpoint/2010/main" val="741072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18</a:t>
            </a:fld>
            <a:endParaRPr lang="en-US"/>
          </a:p>
        </p:txBody>
      </p:sp>
    </p:spTree>
    <p:extLst>
      <p:ext uri="{BB962C8B-B14F-4D97-AF65-F5344CB8AC3E}">
        <p14:creationId xmlns:p14="http://schemas.microsoft.com/office/powerpoint/2010/main" val="3268642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r>
              <a:rPr lang="en-GB" dirty="0" smtClean="0"/>
              <a:t>Take</a:t>
            </a:r>
            <a:r>
              <a:rPr lang="en-GB" baseline="0" dirty="0" smtClean="0"/>
              <a:t> a set of sources and weight their contribution. </a:t>
            </a:r>
          </a:p>
          <a:p>
            <a:pPr marL="742859" lvl="1" indent="-247620">
              <a:buAutoNum type="arabicPeriod"/>
            </a:pPr>
            <a:r>
              <a:rPr lang="en-GB" baseline="0" dirty="0" smtClean="0"/>
              <a:t>Here, three components: trust, comprehensibility and perceived impact</a:t>
            </a:r>
            <a:endParaRPr lang="en-GB" dirty="0"/>
          </a:p>
        </p:txBody>
      </p:sp>
      <p:sp>
        <p:nvSpPr>
          <p:cNvPr id="4" name="Slide Number Placeholder 3"/>
          <p:cNvSpPr>
            <a:spLocks noGrp="1"/>
          </p:cNvSpPr>
          <p:nvPr>
            <p:ph type="sldNum" sz="quarter" idx="10"/>
          </p:nvPr>
        </p:nvSpPr>
        <p:spPr/>
        <p:txBody>
          <a:bodyPr/>
          <a:lstStyle/>
          <a:p>
            <a:fld id="{64E85FCB-3306-4107-A3F8-D69FC1920D31}" type="slidenum">
              <a:rPr lang="en-US" smtClean="0"/>
              <a:t>19</a:t>
            </a:fld>
            <a:endParaRPr lang="en-US"/>
          </a:p>
        </p:txBody>
      </p:sp>
    </p:spTree>
    <p:extLst>
      <p:ext uri="{BB962C8B-B14F-4D97-AF65-F5344CB8AC3E}">
        <p14:creationId xmlns:p14="http://schemas.microsoft.com/office/powerpoint/2010/main" val="103203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So let’s start with the digital transition and the multitude of information that is the norm today. There are literally millions of researchers out there everyday trying</a:t>
            </a:r>
            <a:r>
              <a:rPr lang="en-US" baseline="0" noProof="0" dirty="0" smtClean="0"/>
              <a:t> to make sense of data from different sources and making overviews of the research area that they are involved in. Although I have seldom needed to use this old technology, of course, I am aware of that these boxes of highly structured, yet in our view today – limited devices – once were the backbone of information retrieval in the library.  </a:t>
            </a:r>
            <a:r>
              <a:rPr lang="en-US" noProof="0" dirty="0" smtClean="0"/>
              <a:t>Today,</a:t>
            </a:r>
            <a:r>
              <a:rPr lang="en-US" baseline="0" noProof="0" dirty="0" smtClean="0"/>
              <a:t> in most cases at least we have moved </a:t>
            </a:r>
            <a:r>
              <a:rPr lang="en-US" noProof="0" dirty="0" smtClean="0"/>
              <a:t>from a manual,</a:t>
            </a:r>
            <a:r>
              <a:rPr lang="en-US" baseline="0" noProof="0" dirty="0" smtClean="0"/>
              <a:t> analogue process of information retrieval in scholarly practice like this.</a:t>
            </a:r>
            <a:endParaRPr lang="en-US" noProof="0" dirty="0"/>
          </a:p>
        </p:txBody>
      </p:sp>
      <p:sp>
        <p:nvSpPr>
          <p:cNvPr id="4" name="Slide Number Placeholder 3"/>
          <p:cNvSpPr>
            <a:spLocks noGrp="1"/>
          </p:cNvSpPr>
          <p:nvPr>
            <p:ph type="sldNum" sz="quarter" idx="10"/>
          </p:nvPr>
        </p:nvSpPr>
        <p:spPr/>
        <p:txBody>
          <a:bodyPr/>
          <a:lstStyle/>
          <a:p>
            <a:fld id="{64E85FCB-3306-4107-A3F8-D69FC1920D31}" type="slidenum">
              <a:rPr lang="en-US" smtClean="0"/>
              <a:t>2</a:t>
            </a:fld>
            <a:endParaRPr lang="en-US"/>
          </a:p>
        </p:txBody>
      </p:sp>
    </p:spTree>
    <p:extLst>
      <p:ext uri="{BB962C8B-B14F-4D97-AF65-F5344CB8AC3E}">
        <p14:creationId xmlns:p14="http://schemas.microsoft.com/office/powerpoint/2010/main" val="1768302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r>
              <a:rPr lang="sv-SE" dirty="0" smtClean="0"/>
              <a:t>Information </a:t>
            </a:r>
            <a:r>
              <a:rPr lang="sv-SE" dirty="0" err="1" smtClean="0"/>
              <a:t>sources</a:t>
            </a:r>
            <a:r>
              <a:rPr lang="sv-SE" dirty="0" smtClean="0"/>
              <a:t>, </a:t>
            </a:r>
            <a:r>
              <a:rPr lang="sv-SE" dirty="0" err="1" smtClean="0"/>
              <a:t>three</a:t>
            </a:r>
            <a:r>
              <a:rPr lang="sv-SE" baseline="0" dirty="0" smtClean="0"/>
              <a:t> </a:t>
            </a:r>
            <a:r>
              <a:rPr lang="sv-SE" baseline="0" dirty="0" err="1" smtClean="0"/>
              <a:t>attributes</a:t>
            </a:r>
            <a:r>
              <a:rPr lang="sv-SE" baseline="0" dirty="0" smtClean="0"/>
              <a:t> </a:t>
            </a:r>
            <a:r>
              <a:rPr lang="sv-SE" baseline="0" dirty="0" err="1" smtClean="0"/>
              <a:t>based</a:t>
            </a:r>
            <a:r>
              <a:rPr lang="sv-SE" baseline="0" dirty="0" smtClean="0"/>
              <a:t> on the </a:t>
            </a:r>
            <a:r>
              <a:rPr lang="sv-SE" baseline="0" dirty="0" err="1" smtClean="0"/>
              <a:t>scholar’s</a:t>
            </a:r>
            <a:r>
              <a:rPr lang="sv-SE" baseline="0" dirty="0" smtClean="0"/>
              <a:t> </a:t>
            </a:r>
            <a:r>
              <a:rPr lang="sv-SE" baseline="0" dirty="0" err="1" smtClean="0"/>
              <a:t>individual</a:t>
            </a:r>
            <a:r>
              <a:rPr lang="sv-SE" baseline="0" dirty="0" smtClean="0"/>
              <a:t> </a:t>
            </a:r>
            <a:r>
              <a:rPr lang="sv-SE" baseline="0" dirty="0" err="1" smtClean="0"/>
              <a:t>judgements</a:t>
            </a:r>
            <a:r>
              <a:rPr lang="sv-SE" baseline="0" dirty="0" smtClean="0"/>
              <a:t>. 1= </a:t>
            </a:r>
            <a:r>
              <a:rPr lang="sv-SE" baseline="0" dirty="0" err="1" smtClean="0"/>
              <a:t>low</a:t>
            </a:r>
            <a:r>
              <a:rPr lang="sv-SE" baseline="0" dirty="0" smtClean="0"/>
              <a:t>, 2= medium, and 3= </a:t>
            </a:r>
            <a:r>
              <a:rPr lang="sv-SE" baseline="0" dirty="0" err="1" smtClean="0"/>
              <a:t>high</a:t>
            </a:r>
            <a:endParaRPr lang="sv-SE" baseline="0" dirty="0" smtClean="0"/>
          </a:p>
          <a:p>
            <a:pPr marL="247620" indent="-247620">
              <a:buAutoNum type="arabicPeriod"/>
            </a:pPr>
            <a:r>
              <a:rPr lang="sv-SE" baseline="0" dirty="0" smtClean="0"/>
              <a:t>’Second, </a:t>
            </a:r>
            <a:r>
              <a:rPr lang="sv-SE" baseline="0" dirty="0" err="1" smtClean="0"/>
              <a:t>searches</a:t>
            </a:r>
            <a:r>
              <a:rPr lang="sv-SE" baseline="0" dirty="0" smtClean="0"/>
              <a:t> </a:t>
            </a:r>
            <a:r>
              <a:rPr lang="sv-SE" baseline="0" dirty="0" err="1" smtClean="0"/>
              <a:t>are</a:t>
            </a:r>
            <a:r>
              <a:rPr lang="sv-SE" baseline="0" dirty="0" smtClean="0"/>
              <a:t> </a:t>
            </a:r>
            <a:r>
              <a:rPr lang="sv-SE" baseline="0" dirty="0" err="1" smtClean="0"/>
              <a:t>run</a:t>
            </a:r>
            <a:r>
              <a:rPr lang="sv-SE" baseline="0" dirty="0" smtClean="0"/>
              <a:t> on all </a:t>
            </a:r>
            <a:r>
              <a:rPr lang="sv-SE" baseline="0" dirty="0" err="1" smtClean="0"/>
              <a:t>three</a:t>
            </a:r>
            <a:r>
              <a:rPr lang="sv-SE" baseline="0" dirty="0" smtClean="0"/>
              <a:t> </a:t>
            </a:r>
            <a:r>
              <a:rPr lang="sv-SE" baseline="0" dirty="0" err="1" smtClean="0"/>
              <a:t>sources</a:t>
            </a:r>
            <a:r>
              <a:rPr lang="sv-SE" baseline="0" dirty="0" smtClean="0"/>
              <a:t> (</a:t>
            </a:r>
            <a:r>
              <a:rPr lang="sv-SE" baseline="0" dirty="0" err="1" smtClean="0"/>
              <a:t>think</a:t>
            </a:r>
            <a:r>
              <a:rPr lang="sv-SE" baseline="0" dirty="0" smtClean="0"/>
              <a:t> bibliographic </a:t>
            </a:r>
            <a:r>
              <a:rPr lang="sv-SE" baseline="0" dirty="0" err="1" smtClean="0"/>
              <a:t>databases</a:t>
            </a:r>
            <a:r>
              <a:rPr lang="sv-SE" baseline="0" dirty="0" smtClean="0"/>
              <a:t>, the web, preprint </a:t>
            </a:r>
            <a:r>
              <a:rPr lang="sv-SE" baseline="0" dirty="0" err="1" smtClean="0"/>
              <a:t>archives</a:t>
            </a:r>
            <a:r>
              <a:rPr lang="sv-SE" baseline="0" dirty="0" smtClean="0"/>
              <a:t> and </a:t>
            </a:r>
            <a:r>
              <a:rPr lang="sv-SE" baseline="0" dirty="0" err="1" smtClean="0"/>
              <a:t>such</a:t>
            </a:r>
            <a:r>
              <a:rPr lang="sv-SE" baseline="0" dirty="0" smtClean="0"/>
              <a:t>). </a:t>
            </a:r>
            <a:r>
              <a:rPr lang="sv-SE" baseline="0" dirty="0" err="1" smtClean="0"/>
              <a:t>This</a:t>
            </a:r>
            <a:r>
              <a:rPr lang="sv-SE" baseline="0" dirty="0" smtClean="0"/>
              <a:t> </a:t>
            </a:r>
            <a:r>
              <a:rPr lang="sv-SE" baseline="0" dirty="0" err="1" smtClean="0"/>
              <a:t>yields</a:t>
            </a:r>
            <a:r>
              <a:rPr lang="sv-SE" baseline="0" dirty="0" smtClean="0"/>
              <a:t> </a:t>
            </a:r>
            <a:r>
              <a:rPr lang="sv-SE" baseline="0" dirty="0" err="1" smtClean="0"/>
              <a:t>three</a:t>
            </a:r>
            <a:r>
              <a:rPr lang="sv-SE" baseline="0" dirty="0" smtClean="0"/>
              <a:t> </a:t>
            </a:r>
            <a:r>
              <a:rPr lang="sv-SE" baseline="0" dirty="0" err="1" smtClean="0"/>
              <a:t>ranked</a:t>
            </a:r>
            <a:r>
              <a:rPr lang="sv-SE" baseline="0" dirty="0" smtClean="0"/>
              <a:t> lists </a:t>
            </a:r>
            <a:r>
              <a:rPr lang="sv-SE" baseline="0" dirty="0" err="1" smtClean="0"/>
              <a:t>of</a:t>
            </a:r>
            <a:r>
              <a:rPr lang="sv-SE" baseline="0" dirty="0" smtClean="0"/>
              <a:t> </a:t>
            </a:r>
            <a:r>
              <a:rPr lang="sv-SE" baseline="0" dirty="0" err="1" smtClean="0"/>
              <a:t>papers</a:t>
            </a:r>
            <a:r>
              <a:rPr lang="sv-SE" baseline="0" dirty="0" smtClean="0"/>
              <a:t> as in table 2.</a:t>
            </a:r>
          </a:p>
          <a:p>
            <a:pPr marL="247620" indent="-247620">
              <a:buAutoNum type="arabicPeriod"/>
            </a:pPr>
            <a:r>
              <a:rPr lang="sv-SE" baseline="0" dirty="0" smtClean="0"/>
              <a:t>Rankings </a:t>
            </a:r>
            <a:r>
              <a:rPr lang="sv-SE" baseline="0" dirty="0" err="1" smtClean="0"/>
              <a:t>translated</a:t>
            </a:r>
            <a:r>
              <a:rPr lang="sv-SE" baseline="0" dirty="0" smtClean="0"/>
              <a:t> </a:t>
            </a:r>
            <a:r>
              <a:rPr lang="sv-SE" baseline="0" dirty="0" err="1" smtClean="0"/>
              <a:t>into</a:t>
            </a:r>
            <a:r>
              <a:rPr lang="sv-SE" baseline="0" dirty="0" smtClean="0"/>
              <a:t> a </a:t>
            </a:r>
            <a:r>
              <a:rPr lang="sv-SE" baseline="0" dirty="0" err="1" smtClean="0"/>
              <a:t>mass</a:t>
            </a:r>
            <a:r>
              <a:rPr lang="sv-SE" baseline="0" dirty="0" smtClean="0"/>
              <a:t> </a:t>
            </a:r>
            <a:r>
              <a:rPr lang="sv-SE" baseline="0" dirty="0" err="1" smtClean="0"/>
              <a:t>function</a:t>
            </a:r>
            <a:r>
              <a:rPr lang="sv-SE" baseline="0" dirty="0" smtClean="0"/>
              <a:t>. </a:t>
            </a:r>
            <a:r>
              <a:rPr lang="sv-SE" baseline="0" dirty="0" err="1" smtClean="0"/>
              <a:t>This</a:t>
            </a:r>
            <a:r>
              <a:rPr lang="sv-SE" baseline="0" dirty="0" smtClean="0"/>
              <a:t> is </a:t>
            </a:r>
            <a:r>
              <a:rPr lang="sv-SE" baseline="0" dirty="0" err="1" smtClean="0"/>
              <a:t>arbitrary</a:t>
            </a:r>
            <a:r>
              <a:rPr lang="sv-SE" baseline="0" dirty="0" smtClean="0"/>
              <a:t>, or </a:t>
            </a:r>
            <a:r>
              <a:rPr lang="sv-SE" baseline="0" dirty="0" err="1" smtClean="0"/>
              <a:t>rather</a:t>
            </a:r>
            <a:r>
              <a:rPr lang="sv-SE" baseline="0" dirty="0" smtClean="0"/>
              <a:t> </a:t>
            </a:r>
            <a:r>
              <a:rPr lang="sv-SE" baseline="0" dirty="0" err="1" smtClean="0"/>
              <a:t>based</a:t>
            </a:r>
            <a:r>
              <a:rPr lang="sv-SE" baseline="0" dirty="0" smtClean="0"/>
              <a:t> on a </a:t>
            </a:r>
            <a:r>
              <a:rPr lang="sv-SE" baseline="0" dirty="0" err="1" smtClean="0"/>
              <a:t>model</a:t>
            </a:r>
            <a:r>
              <a:rPr lang="sv-SE" baseline="0" dirty="0" smtClean="0"/>
              <a:t> as </a:t>
            </a:r>
            <a:r>
              <a:rPr lang="sv-SE" baseline="0" dirty="0" err="1" smtClean="0"/>
              <a:t>shown</a:t>
            </a:r>
            <a:r>
              <a:rPr lang="sv-SE" baseline="0" dirty="0" smtClean="0"/>
              <a:t> </a:t>
            </a:r>
            <a:r>
              <a:rPr lang="sv-SE" baseline="0" dirty="0" err="1" smtClean="0"/>
              <a:t>here</a:t>
            </a:r>
            <a:r>
              <a:rPr lang="sv-SE" baseline="0" dirty="0" smtClean="0"/>
              <a:t>.</a:t>
            </a:r>
          </a:p>
          <a:p>
            <a:pPr marL="742859" lvl="1" indent="-247620">
              <a:buAutoNum type="arabicPeriod"/>
            </a:pPr>
            <a:r>
              <a:rPr lang="en-US" sz="1100" dirty="0"/>
              <a:t>When the situation occurs that there are more papers found than rankings available, as shown in this example, where four relevant papers were found, the mass of 0.1</a:t>
            </a:r>
          </a:p>
        </p:txBody>
      </p:sp>
      <p:sp>
        <p:nvSpPr>
          <p:cNvPr id="4" name="Slide Number Placeholder 3"/>
          <p:cNvSpPr>
            <a:spLocks noGrp="1"/>
          </p:cNvSpPr>
          <p:nvPr>
            <p:ph type="sldNum" sz="quarter" idx="10"/>
          </p:nvPr>
        </p:nvSpPr>
        <p:spPr/>
        <p:txBody>
          <a:bodyPr/>
          <a:lstStyle/>
          <a:p>
            <a:fld id="{64E85FCB-3306-4107-A3F8-D69FC1920D31}" type="slidenum">
              <a:rPr lang="en-US" smtClean="0"/>
              <a:t>20</a:t>
            </a:fld>
            <a:endParaRPr lang="en-US"/>
          </a:p>
        </p:txBody>
      </p:sp>
    </p:spTree>
    <p:extLst>
      <p:ext uri="{BB962C8B-B14F-4D97-AF65-F5344CB8AC3E}">
        <p14:creationId xmlns:p14="http://schemas.microsoft.com/office/powerpoint/2010/main" val="266382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4. The </a:t>
            </a:r>
            <a:r>
              <a:rPr lang="en-US" sz="1300" dirty="0"/>
              <a:t>mass function is renormalized. The result for the example is as shown in 4</a:t>
            </a:r>
            <a:endParaRPr lang="sv-SE" dirty="0" smtClean="0"/>
          </a:p>
          <a:p>
            <a:r>
              <a:rPr lang="sv-SE" dirty="0" smtClean="0"/>
              <a:t>5. </a:t>
            </a:r>
            <a:r>
              <a:rPr lang="sv-SE" dirty="0" err="1" smtClean="0"/>
              <a:t>This</a:t>
            </a:r>
            <a:r>
              <a:rPr lang="sv-SE" dirty="0" smtClean="0"/>
              <a:t> forms the </a:t>
            </a:r>
            <a:r>
              <a:rPr lang="en-US" dirty="0" smtClean="0">
                <a:latin typeface="TimesNewRomanPSMT"/>
              </a:rPr>
              <a:t>basis of combined ranking of papers as shown in Table 3 in the second column. </a:t>
            </a:r>
          </a:p>
          <a:p>
            <a:r>
              <a:rPr lang="en-US" sz="1300" dirty="0">
                <a:latin typeface="TimesNewRomanPSMT"/>
              </a:rPr>
              <a:t>“</a:t>
            </a:r>
            <a:r>
              <a:rPr lang="en-US" sz="1300" dirty="0"/>
              <a:t>Combining these mass functions with </a:t>
            </a:r>
            <a:r>
              <a:rPr lang="en-US" sz="1300" dirty="0" err="1"/>
              <a:t>Dempster’s</a:t>
            </a:r>
            <a:r>
              <a:rPr lang="en-US" sz="1300" dirty="0"/>
              <a:t> rule of combination, we receive a new mass function </a:t>
            </a:r>
            <a:r>
              <a:rPr lang="en-US" sz="1300" dirty="0" err="1"/>
              <a:t>m</a:t>
            </a:r>
            <a:r>
              <a:rPr lang="en-US" sz="1300" i="1" dirty="0" err="1"/>
              <a:t>ABC</a:t>
            </a:r>
            <a:r>
              <a:rPr lang="en-US" sz="1300" dirty="0"/>
              <a:t>, which is the basis of the combined ranking of all found papers in table 3.”</a:t>
            </a:r>
          </a:p>
          <a:p>
            <a:r>
              <a:rPr lang="en-US" sz="1300"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4E85FCB-3306-4107-A3F8-D69FC1920D31}" type="slidenum">
              <a:rPr lang="en-US" smtClean="0"/>
              <a:t>21</a:t>
            </a:fld>
            <a:endParaRPr lang="en-US"/>
          </a:p>
        </p:txBody>
      </p:sp>
    </p:spTree>
    <p:extLst>
      <p:ext uri="{BB962C8B-B14F-4D97-AF65-F5344CB8AC3E}">
        <p14:creationId xmlns:p14="http://schemas.microsoft.com/office/powerpoint/2010/main" val="135862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From the figure it can, e.g., be seen that paper </a:t>
            </a:r>
            <a:r>
              <a:rPr lang="en-US" sz="1300" i="1" dirty="0"/>
              <a:t>b </a:t>
            </a:r>
            <a:r>
              <a:rPr lang="en-US" sz="1300" dirty="0"/>
              <a:t>is the one believed to have the highest perceived impact. </a:t>
            </a:r>
          </a:p>
          <a:p>
            <a:r>
              <a:rPr lang="en-US" sz="1300" dirty="0"/>
              <a:t>Paper </a:t>
            </a:r>
            <a:r>
              <a:rPr lang="en-US" sz="1300" i="1" dirty="0"/>
              <a:t>a </a:t>
            </a:r>
            <a:r>
              <a:rPr lang="en-US" sz="1300" dirty="0"/>
              <a:t>is believed to be most easy to comprehend, but has the lowest perceived impact </a:t>
            </a:r>
          </a:p>
          <a:p>
            <a:r>
              <a:rPr lang="en-US" sz="1300" dirty="0"/>
              <a:t>and paper </a:t>
            </a:r>
            <a:r>
              <a:rPr lang="en-US" sz="1300" i="1" dirty="0"/>
              <a:t>d </a:t>
            </a:r>
            <a:r>
              <a:rPr lang="en-US" sz="1300" dirty="0"/>
              <a:t>is highly trusted, but believed to be difficult to comprehend.</a:t>
            </a:r>
            <a:endParaRPr lang="en-US" dirty="0"/>
          </a:p>
        </p:txBody>
      </p:sp>
      <p:sp>
        <p:nvSpPr>
          <p:cNvPr id="4" name="Slide Number Placeholder 3"/>
          <p:cNvSpPr>
            <a:spLocks noGrp="1"/>
          </p:cNvSpPr>
          <p:nvPr>
            <p:ph type="sldNum" sz="quarter" idx="10"/>
          </p:nvPr>
        </p:nvSpPr>
        <p:spPr/>
        <p:txBody>
          <a:bodyPr/>
          <a:lstStyle/>
          <a:p>
            <a:fld id="{64E85FCB-3306-4107-A3F8-D69FC1920D31}" type="slidenum">
              <a:rPr lang="en-US" smtClean="0"/>
              <a:t>22</a:t>
            </a:fld>
            <a:endParaRPr lang="en-US"/>
          </a:p>
        </p:txBody>
      </p:sp>
    </p:spTree>
    <p:extLst>
      <p:ext uri="{BB962C8B-B14F-4D97-AF65-F5344CB8AC3E}">
        <p14:creationId xmlns:p14="http://schemas.microsoft.com/office/powerpoint/2010/main" val="2285473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23</a:t>
            </a:fld>
            <a:endParaRPr lang="en-US"/>
          </a:p>
        </p:txBody>
      </p:sp>
    </p:spTree>
    <p:extLst>
      <p:ext uri="{BB962C8B-B14F-4D97-AF65-F5344CB8AC3E}">
        <p14:creationId xmlns:p14="http://schemas.microsoft.com/office/powerpoint/2010/main" val="360355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24</a:t>
            </a:fld>
            <a:endParaRPr lang="en-US"/>
          </a:p>
        </p:txBody>
      </p:sp>
    </p:spTree>
    <p:extLst>
      <p:ext uri="{BB962C8B-B14F-4D97-AF65-F5344CB8AC3E}">
        <p14:creationId xmlns:p14="http://schemas.microsoft.com/office/powerpoint/2010/main" val="417072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25</a:t>
            </a:fld>
            <a:endParaRPr lang="en-US"/>
          </a:p>
        </p:txBody>
      </p:sp>
    </p:spTree>
    <p:extLst>
      <p:ext uri="{BB962C8B-B14F-4D97-AF65-F5344CB8AC3E}">
        <p14:creationId xmlns:p14="http://schemas.microsoft.com/office/powerpoint/2010/main" val="1939098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26</a:t>
            </a:fld>
            <a:endParaRPr lang="en-US"/>
          </a:p>
        </p:txBody>
      </p:sp>
    </p:spTree>
    <p:extLst>
      <p:ext uri="{BB962C8B-B14F-4D97-AF65-F5344CB8AC3E}">
        <p14:creationId xmlns:p14="http://schemas.microsoft.com/office/powerpoint/2010/main" val="86358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To a digital and automatized practice where not only the references to the information but also the contents</a:t>
            </a:r>
            <a:r>
              <a:rPr lang="en-US" baseline="0" noProof="0" dirty="0" smtClean="0"/>
              <a:t> and </a:t>
            </a:r>
            <a:r>
              <a:rPr lang="en-US" noProof="0" dirty="0" smtClean="0"/>
              <a:t>all</a:t>
            </a:r>
            <a:r>
              <a:rPr lang="en-US" baseline="0" noProof="0" dirty="0" smtClean="0"/>
              <a:t> there is to know exists at our fingertips (and with tablet technology such as iPads and smartphones ”literally” at our fingertips). </a:t>
            </a:r>
          </a:p>
          <a:p>
            <a:r>
              <a:rPr lang="en-US" baseline="0" noProof="0" dirty="0" smtClean="0"/>
              <a:t>-BUT!</a:t>
            </a:r>
          </a:p>
          <a:p>
            <a:r>
              <a:rPr lang="en-US" baseline="0" noProof="0" dirty="0" smtClean="0"/>
              <a:t>Despite the developments in making the information available to us the techniques and methods of searching and selecting information and weighing together the results have not changed very much from earlier times. Not only that, but the data that we use is often proprietary, locally constructed and black-boxed, which makes it hard to work with. This does not fit very well with the researcher who wants to be able to combine and rework the data into information. </a:t>
            </a:r>
            <a:endParaRPr lang="en-US" noProof="0" dirty="0"/>
          </a:p>
        </p:txBody>
      </p:sp>
      <p:sp>
        <p:nvSpPr>
          <p:cNvPr id="4" name="Slide Number Placeholder 3"/>
          <p:cNvSpPr>
            <a:spLocks noGrp="1"/>
          </p:cNvSpPr>
          <p:nvPr>
            <p:ph type="sldNum" sz="quarter" idx="10"/>
          </p:nvPr>
        </p:nvSpPr>
        <p:spPr/>
        <p:txBody>
          <a:bodyPr/>
          <a:lstStyle/>
          <a:p>
            <a:fld id="{64E85FCB-3306-4107-A3F8-D69FC1920D31}" type="slidenum">
              <a:rPr lang="en-US" smtClean="0"/>
              <a:t>3</a:t>
            </a:fld>
            <a:endParaRPr lang="en-US"/>
          </a:p>
        </p:txBody>
      </p:sp>
    </p:spTree>
    <p:extLst>
      <p:ext uri="{BB962C8B-B14F-4D97-AF65-F5344CB8AC3E}">
        <p14:creationId xmlns:p14="http://schemas.microsoft.com/office/powerpoint/2010/main" val="203465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835025"/>
            <a:ext cx="5554662" cy="4167188"/>
          </a:xfrm>
        </p:spPr>
      </p:sp>
      <p:sp>
        <p:nvSpPr>
          <p:cNvPr id="3" name="Notes Placeholder 2"/>
          <p:cNvSpPr>
            <a:spLocks noGrp="1"/>
          </p:cNvSpPr>
          <p:nvPr>
            <p:ph type="body" idx="1"/>
          </p:nvPr>
        </p:nvSpPr>
        <p:spPr/>
        <p:txBody>
          <a:bodyPr>
            <a:normAutofit/>
          </a:bodyPr>
          <a:lstStyle/>
          <a:p>
            <a:r>
              <a:rPr lang="sv-SE" dirty="0" err="1" smtClean="0"/>
              <a:t>Maybe</a:t>
            </a:r>
            <a:r>
              <a:rPr lang="sv-SE" dirty="0" smtClean="0"/>
              <a:t> </a:t>
            </a:r>
            <a:r>
              <a:rPr lang="sv-SE" dirty="0" err="1" smtClean="0"/>
              <a:t>Merton’s</a:t>
            </a:r>
            <a:r>
              <a:rPr lang="sv-SE" dirty="0" smtClean="0"/>
              <a:t> norm system </a:t>
            </a:r>
            <a:r>
              <a:rPr lang="sv-SE" dirty="0" err="1" smtClean="0"/>
              <a:t>of</a:t>
            </a:r>
            <a:r>
              <a:rPr lang="sv-SE" dirty="0" smtClean="0"/>
              <a:t> science has never </a:t>
            </a:r>
            <a:r>
              <a:rPr lang="sv-SE" dirty="0" err="1" smtClean="0"/>
              <a:t>been</a:t>
            </a:r>
            <a:r>
              <a:rPr lang="sv-SE" dirty="0" smtClean="0"/>
              <a:t> as </a:t>
            </a:r>
            <a:r>
              <a:rPr lang="sv-SE" dirty="0" err="1" smtClean="0"/>
              <a:t>threatened</a:t>
            </a:r>
            <a:r>
              <a:rPr lang="sv-SE" dirty="0" smtClean="0"/>
              <a:t> </a:t>
            </a:r>
            <a:r>
              <a:rPr lang="sv-SE" dirty="0" err="1" smtClean="0"/>
              <a:t>than</a:t>
            </a:r>
            <a:r>
              <a:rPr lang="sv-SE" dirty="0" smtClean="0"/>
              <a:t> </a:t>
            </a:r>
            <a:r>
              <a:rPr lang="sv-SE" dirty="0" err="1" smtClean="0"/>
              <a:t>today</a:t>
            </a:r>
            <a:r>
              <a:rPr lang="sv-SE" dirty="0" smtClean="0"/>
              <a:t>. On the </a:t>
            </a:r>
            <a:r>
              <a:rPr lang="sv-SE" dirty="0" err="1" smtClean="0"/>
              <a:t>one</a:t>
            </a:r>
            <a:r>
              <a:rPr lang="sv-SE" dirty="0" smtClean="0"/>
              <a:t> hand the CUDOS norms</a:t>
            </a:r>
            <a:r>
              <a:rPr lang="sv-SE" baseline="0" dirty="0" smtClean="0"/>
              <a:t> </a:t>
            </a:r>
            <a:r>
              <a:rPr lang="sv-SE" baseline="0" dirty="0" err="1" smtClean="0"/>
              <a:t>directs</a:t>
            </a:r>
            <a:r>
              <a:rPr lang="sv-SE" baseline="0" dirty="0" smtClean="0"/>
              <a:t> </a:t>
            </a:r>
            <a:r>
              <a:rPr lang="sv-SE" baseline="0" dirty="0" err="1" smtClean="0"/>
              <a:t>us</a:t>
            </a:r>
            <a:r>
              <a:rPr lang="sv-SE" baseline="0" dirty="0" smtClean="0"/>
              <a:t> in </a:t>
            </a:r>
            <a:r>
              <a:rPr lang="sv-SE" baseline="0" dirty="0" err="1" smtClean="0"/>
              <a:t>how</a:t>
            </a:r>
            <a:r>
              <a:rPr lang="sv-SE" baseline="0" dirty="0" smtClean="0"/>
              <a:t> </a:t>
            </a:r>
            <a:r>
              <a:rPr lang="sv-SE" baseline="0" dirty="0" err="1" smtClean="0"/>
              <a:t>we</a:t>
            </a:r>
            <a:r>
              <a:rPr lang="sv-SE" baseline="0" dirty="0" smtClean="0"/>
              <a:t> </a:t>
            </a:r>
            <a:r>
              <a:rPr lang="sv-SE" baseline="0" dirty="0" err="1" smtClean="0"/>
              <a:t>should</a:t>
            </a:r>
            <a:r>
              <a:rPr lang="sv-SE" baseline="0" dirty="0" smtClean="0"/>
              <a:t> </a:t>
            </a:r>
            <a:r>
              <a:rPr lang="sv-SE" baseline="0" dirty="0" err="1" smtClean="0"/>
              <a:t>conduct</a:t>
            </a:r>
            <a:r>
              <a:rPr lang="sv-SE" baseline="0" dirty="0" smtClean="0"/>
              <a:t> and </a:t>
            </a:r>
            <a:r>
              <a:rPr lang="sv-SE" baseline="0" dirty="0" err="1" smtClean="0"/>
              <a:t>how</a:t>
            </a:r>
            <a:r>
              <a:rPr lang="sv-SE" baseline="0" dirty="0" smtClean="0"/>
              <a:t> to </a:t>
            </a:r>
            <a:r>
              <a:rPr lang="sv-SE" baseline="0" dirty="0" err="1" smtClean="0"/>
              <a:t>interact</a:t>
            </a:r>
            <a:r>
              <a:rPr lang="sv-SE" baseline="0" dirty="0" smtClean="0"/>
              <a:t> </a:t>
            </a:r>
            <a:r>
              <a:rPr lang="sv-SE" baseline="0" dirty="0" err="1" smtClean="0"/>
              <a:t>with</a:t>
            </a:r>
            <a:r>
              <a:rPr lang="sv-SE" baseline="0" dirty="0" smtClean="0"/>
              <a:t> </a:t>
            </a:r>
            <a:r>
              <a:rPr lang="sv-SE" baseline="0" dirty="0" err="1" smtClean="0"/>
              <a:t>each</a:t>
            </a:r>
            <a:r>
              <a:rPr lang="sv-SE" baseline="0" dirty="0" smtClean="0"/>
              <a:t> </a:t>
            </a:r>
            <a:r>
              <a:rPr lang="sv-SE" baseline="0" dirty="0" err="1" smtClean="0"/>
              <a:t>other</a:t>
            </a:r>
            <a:r>
              <a:rPr lang="sv-SE" baseline="0" dirty="0" smtClean="0"/>
              <a:t>, </a:t>
            </a:r>
            <a:r>
              <a:rPr lang="sv-SE" baseline="0" dirty="0" err="1" smtClean="0"/>
              <a:t>which</a:t>
            </a:r>
            <a:r>
              <a:rPr lang="sv-SE" baseline="0" dirty="0" smtClean="0"/>
              <a:t> </a:t>
            </a:r>
            <a:r>
              <a:rPr lang="sv-SE" baseline="0" dirty="0" err="1" smtClean="0"/>
              <a:t>arguably</a:t>
            </a:r>
            <a:r>
              <a:rPr lang="sv-SE" baseline="0" dirty="0" smtClean="0"/>
              <a:t> </a:t>
            </a:r>
            <a:r>
              <a:rPr lang="sv-SE" baseline="0" dirty="0" err="1" smtClean="0"/>
              <a:t>relates</a:t>
            </a:r>
            <a:r>
              <a:rPr lang="sv-SE" baseline="0" dirty="0" smtClean="0"/>
              <a:t> to </a:t>
            </a:r>
            <a:r>
              <a:rPr lang="sv-SE" baseline="0" dirty="0" err="1" smtClean="0"/>
              <a:t>how</a:t>
            </a:r>
            <a:r>
              <a:rPr lang="sv-SE" baseline="0" dirty="0" smtClean="0"/>
              <a:t> </a:t>
            </a:r>
            <a:r>
              <a:rPr lang="sv-SE" baseline="0" dirty="0" err="1" smtClean="0"/>
              <a:t>we</a:t>
            </a:r>
            <a:r>
              <a:rPr lang="sv-SE" baseline="0" dirty="0" smtClean="0"/>
              <a:t> </a:t>
            </a:r>
            <a:r>
              <a:rPr lang="sv-SE" baseline="0" dirty="0" err="1" smtClean="0"/>
              <a:t>handle</a:t>
            </a:r>
            <a:r>
              <a:rPr lang="sv-SE" baseline="0" dirty="0" smtClean="0"/>
              <a:t> </a:t>
            </a:r>
            <a:r>
              <a:rPr lang="sv-SE" baseline="0" dirty="0" err="1" smtClean="0"/>
              <a:t>our</a:t>
            </a:r>
            <a:r>
              <a:rPr lang="sv-SE" baseline="0" dirty="0" smtClean="0"/>
              <a:t> </a:t>
            </a:r>
            <a:r>
              <a:rPr lang="sv-SE" baseline="0" dirty="0" err="1" smtClean="0"/>
              <a:t>sources</a:t>
            </a:r>
            <a:r>
              <a:rPr lang="sv-SE" baseline="0" dirty="0" smtClean="0"/>
              <a:t> as </a:t>
            </a:r>
            <a:r>
              <a:rPr lang="sv-SE" baseline="0" dirty="0" err="1" smtClean="0"/>
              <a:t>well</a:t>
            </a:r>
            <a:r>
              <a:rPr lang="sv-SE" baseline="0" dirty="0" smtClean="0"/>
              <a:t>, </a:t>
            </a:r>
            <a:r>
              <a:rPr lang="sv-SE" baseline="0" dirty="0" err="1" smtClean="0"/>
              <a:t>but</a:t>
            </a:r>
            <a:r>
              <a:rPr lang="sv-SE" baseline="0" dirty="0" smtClean="0"/>
              <a:t> on the </a:t>
            </a:r>
            <a:r>
              <a:rPr lang="sv-SE" baseline="0" dirty="0" err="1" smtClean="0"/>
              <a:t>other</a:t>
            </a:r>
            <a:r>
              <a:rPr lang="sv-SE" baseline="0" dirty="0" smtClean="0"/>
              <a:t> hand…</a:t>
            </a:r>
            <a:endParaRPr lang="sv-SE" dirty="0"/>
          </a:p>
        </p:txBody>
      </p:sp>
      <p:sp>
        <p:nvSpPr>
          <p:cNvPr id="4" name="Slide Number Placeholder 3"/>
          <p:cNvSpPr>
            <a:spLocks noGrp="1"/>
          </p:cNvSpPr>
          <p:nvPr>
            <p:ph type="sldNum" sz="quarter" idx="10"/>
          </p:nvPr>
        </p:nvSpPr>
        <p:spPr/>
        <p:txBody>
          <a:bodyPr/>
          <a:lstStyle/>
          <a:p>
            <a:fld id="{977E7B77-CFEA-DC41-AE0A-EAD11D47F9DC}" type="slidenum">
              <a:rPr lang="sv-SE" smtClean="0"/>
              <a:pPr/>
              <a:t>4</a:t>
            </a:fld>
            <a:endParaRPr lang="sv-SE"/>
          </a:p>
        </p:txBody>
      </p:sp>
    </p:spTree>
    <p:extLst>
      <p:ext uri="{BB962C8B-B14F-4D97-AF65-F5344CB8AC3E}">
        <p14:creationId xmlns:p14="http://schemas.microsoft.com/office/powerpoint/2010/main" val="67636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835025"/>
            <a:ext cx="5554662" cy="4167188"/>
          </a:xfrm>
        </p:spPr>
      </p:sp>
      <p:sp>
        <p:nvSpPr>
          <p:cNvPr id="3" name="Notes Placeholder 2"/>
          <p:cNvSpPr>
            <a:spLocks noGrp="1"/>
          </p:cNvSpPr>
          <p:nvPr>
            <p:ph type="body" idx="1"/>
          </p:nvPr>
        </p:nvSpPr>
        <p:spPr/>
        <p:txBody>
          <a:bodyPr>
            <a:normAutofit/>
          </a:bodyPr>
          <a:lstStyle/>
          <a:p>
            <a:pPr defTabSz="990478">
              <a:defRPr/>
            </a:pPr>
            <a:r>
              <a:rPr lang="en-US" noProof="0" dirty="0" smtClean="0"/>
              <a:t>(On</a:t>
            </a:r>
            <a:r>
              <a:rPr lang="en-US" baseline="0" noProof="0" dirty="0" smtClean="0"/>
              <a:t> the other hand</a:t>
            </a:r>
            <a:r>
              <a:rPr lang="en-US" noProof="0" dirty="0" smtClean="0"/>
              <a:t>) …the counter norms presented by Science Scholars such as John </a:t>
            </a:r>
            <a:r>
              <a:rPr lang="en-US" noProof="0" dirty="0" err="1" smtClean="0"/>
              <a:t>Ziman</a:t>
            </a:r>
            <a:r>
              <a:rPr lang="en-US" noProof="0" dirty="0" smtClean="0"/>
              <a:t> and Ian </a:t>
            </a:r>
            <a:r>
              <a:rPr lang="en-US" noProof="0" dirty="0" err="1" smtClean="0"/>
              <a:t>Mitroff</a:t>
            </a:r>
            <a:r>
              <a:rPr lang="en-US" noProof="0" dirty="0" smtClean="0"/>
              <a:t>,</a:t>
            </a:r>
            <a:r>
              <a:rPr lang="en-US" baseline="0" noProof="0" dirty="0" smtClean="0"/>
              <a:t> in my view seem at least as valid now, as when they were presented in the mid 70’s-80’s. If we think of the names of some of the major players among the bibliographic databases today, it is hard not to put them at the far right hand side of this “sliding scale” of “norms and counter norms in scientific practice”.</a:t>
            </a:r>
          </a:p>
        </p:txBody>
      </p:sp>
      <p:sp>
        <p:nvSpPr>
          <p:cNvPr id="4" name="Slide Number Placeholder 3"/>
          <p:cNvSpPr>
            <a:spLocks noGrp="1"/>
          </p:cNvSpPr>
          <p:nvPr>
            <p:ph type="sldNum" sz="quarter" idx="10"/>
          </p:nvPr>
        </p:nvSpPr>
        <p:spPr/>
        <p:txBody>
          <a:bodyPr/>
          <a:lstStyle/>
          <a:p>
            <a:fld id="{977E7B77-CFEA-DC41-AE0A-EAD11D47F9DC}" type="slidenum">
              <a:rPr lang="sv-SE" smtClean="0"/>
              <a:pPr/>
              <a:t>5</a:t>
            </a:fld>
            <a:endParaRPr lang="sv-SE"/>
          </a:p>
        </p:txBody>
      </p:sp>
    </p:spTree>
    <p:extLst>
      <p:ext uri="{BB962C8B-B14F-4D97-AF65-F5344CB8AC3E}">
        <p14:creationId xmlns:p14="http://schemas.microsoft.com/office/powerpoint/2010/main" val="109288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But</a:t>
            </a:r>
            <a:r>
              <a:rPr lang="sv-SE" dirty="0" smtClean="0"/>
              <a:t> in the end, </a:t>
            </a:r>
            <a:r>
              <a:rPr lang="sv-SE" dirty="0" err="1" smtClean="0"/>
              <a:t>wouldn’t</a:t>
            </a:r>
            <a:r>
              <a:rPr lang="sv-SE" dirty="0" smtClean="0"/>
              <a:t> it be </a:t>
            </a:r>
            <a:r>
              <a:rPr lang="sv-SE" dirty="0" err="1" smtClean="0"/>
              <a:t>good</a:t>
            </a:r>
            <a:r>
              <a:rPr lang="sv-SE" dirty="0" smtClean="0"/>
              <a:t> to at </a:t>
            </a:r>
            <a:r>
              <a:rPr lang="sv-SE" dirty="0" err="1" smtClean="0"/>
              <a:t>least</a:t>
            </a:r>
            <a:r>
              <a:rPr lang="sv-SE" dirty="0" smtClean="0"/>
              <a:t> </a:t>
            </a:r>
            <a:r>
              <a:rPr lang="sv-SE" dirty="0" err="1" smtClean="0"/>
              <a:t>have</a:t>
            </a:r>
            <a:r>
              <a:rPr lang="sv-SE" dirty="0" smtClean="0"/>
              <a:t> </a:t>
            </a:r>
            <a:r>
              <a:rPr lang="sv-SE" dirty="0" err="1" smtClean="0"/>
              <a:t>some</a:t>
            </a:r>
            <a:r>
              <a:rPr lang="sv-SE" dirty="0" smtClean="0"/>
              <a:t> </a:t>
            </a:r>
            <a:r>
              <a:rPr lang="sv-SE" dirty="0" err="1" smtClean="0"/>
              <a:t>user</a:t>
            </a:r>
            <a:r>
              <a:rPr lang="sv-SE" dirty="0" smtClean="0"/>
              <a:t> </a:t>
            </a:r>
            <a:r>
              <a:rPr lang="sv-SE" dirty="0" err="1" smtClean="0"/>
              <a:t>controlled</a:t>
            </a:r>
            <a:r>
              <a:rPr lang="sv-SE" baseline="0" dirty="0" smtClean="0"/>
              <a:t> and </a:t>
            </a:r>
            <a:r>
              <a:rPr lang="sv-SE" baseline="0" dirty="0" err="1" smtClean="0"/>
              <a:t>quality</a:t>
            </a:r>
            <a:r>
              <a:rPr lang="sv-SE" baseline="0" dirty="0" smtClean="0"/>
              <a:t> </a:t>
            </a:r>
            <a:r>
              <a:rPr lang="sv-SE" baseline="0" dirty="0" err="1" smtClean="0"/>
              <a:t>controlled</a:t>
            </a:r>
            <a:r>
              <a:rPr lang="sv-SE" baseline="0" dirty="0" smtClean="0"/>
              <a:t> </a:t>
            </a:r>
            <a:r>
              <a:rPr lang="sv-SE" baseline="0" dirty="0" err="1" smtClean="0"/>
              <a:t>mecanisms</a:t>
            </a:r>
            <a:r>
              <a:rPr lang="sv-SE" baseline="0" dirty="0" smtClean="0"/>
              <a:t> to </a:t>
            </a:r>
            <a:r>
              <a:rPr lang="sv-SE" baseline="0" dirty="0" err="1" smtClean="0"/>
              <a:t>facilitate</a:t>
            </a:r>
            <a:r>
              <a:rPr lang="sv-SE" baseline="0" dirty="0" smtClean="0"/>
              <a:t> the researchers’ process </a:t>
            </a:r>
            <a:r>
              <a:rPr lang="sv-SE" baseline="0" dirty="0" err="1" smtClean="0"/>
              <a:t>of</a:t>
            </a:r>
            <a:r>
              <a:rPr lang="sv-SE" baseline="0" dirty="0" smtClean="0"/>
              <a:t> </a:t>
            </a:r>
            <a:r>
              <a:rPr lang="sv-SE" baseline="0" dirty="0" err="1" smtClean="0"/>
              <a:t>forming</a:t>
            </a:r>
            <a:r>
              <a:rPr lang="sv-SE" baseline="0" dirty="0" smtClean="0"/>
              <a:t> </a:t>
            </a:r>
            <a:r>
              <a:rPr lang="sv-SE" baseline="0" dirty="0" err="1" smtClean="0"/>
              <a:t>reviews</a:t>
            </a:r>
            <a:r>
              <a:rPr lang="sv-SE" baseline="0" dirty="0" smtClean="0"/>
              <a:t> and </a:t>
            </a:r>
            <a:r>
              <a:rPr lang="sv-SE" baseline="0" dirty="0" err="1" smtClean="0"/>
              <a:t>overviews</a:t>
            </a:r>
            <a:r>
              <a:rPr lang="sv-SE" baseline="0" dirty="0" smtClean="0"/>
              <a:t> </a:t>
            </a:r>
            <a:r>
              <a:rPr lang="sv-SE" baseline="0" dirty="0" err="1" smtClean="0"/>
              <a:t>of</a:t>
            </a:r>
            <a:r>
              <a:rPr lang="sv-SE" baseline="0" dirty="0" smtClean="0"/>
              <a:t> research, </a:t>
            </a:r>
            <a:r>
              <a:rPr lang="sv-SE" baseline="0" dirty="0" err="1" smtClean="0"/>
              <a:t>combining</a:t>
            </a:r>
            <a:r>
              <a:rPr lang="sv-SE" baseline="0" dirty="0" smtClean="0"/>
              <a:t> data from different </a:t>
            </a:r>
            <a:r>
              <a:rPr lang="sv-SE" baseline="0" dirty="0" err="1" smtClean="0"/>
              <a:t>heterogenous</a:t>
            </a:r>
            <a:r>
              <a:rPr lang="sv-SE" baseline="0" dirty="0" smtClean="0"/>
              <a:t> </a:t>
            </a:r>
            <a:r>
              <a:rPr lang="sv-SE" baseline="0" dirty="0" err="1" smtClean="0"/>
              <a:t>sources</a:t>
            </a:r>
            <a:r>
              <a:rPr lang="sv-SE" baseline="0" dirty="0" smtClean="0"/>
              <a:t>? </a:t>
            </a:r>
            <a:r>
              <a:rPr lang="sv-SE" baseline="0" dirty="0" err="1" smtClean="0"/>
              <a:t>You</a:t>
            </a:r>
            <a:r>
              <a:rPr lang="sv-SE" baseline="0" dirty="0" smtClean="0"/>
              <a:t> </a:t>
            </a:r>
            <a:r>
              <a:rPr lang="sv-SE" baseline="0" dirty="0" err="1" smtClean="0"/>
              <a:t>might</a:t>
            </a:r>
            <a:r>
              <a:rPr lang="sv-SE" baseline="0" dirty="0" smtClean="0"/>
              <a:t> </a:t>
            </a:r>
            <a:r>
              <a:rPr lang="sv-SE" baseline="0" dirty="0" err="1" smtClean="0"/>
              <a:t>wonder</a:t>
            </a:r>
            <a:r>
              <a:rPr lang="sv-SE" baseline="0" dirty="0" smtClean="0"/>
              <a:t>, </a:t>
            </a:r>
            <a:r>
              <a:rPr lang="sv-SE" baseline="0" dirty="0" err="1" smtClean="0"/>
              <a:t>how</a:t>
            </a:r>
            <a:r>
              <a:rPr lang="sv-SE" baseline="0" dirty="0" smtClean="0"/>
              <a:t> </a:t>
            </a:r>
            <a:r>
              <a:rPr lang="sv-SE" baseline="0" dirty="0" err="1" smtClean="0"/>
              <a:t>we</a:t>
            </a:r>
            <a:r>
              <a:rPr lang="sv-SE" baseline="0" dirty="0" smtClean="0"/>
              <a:t> </a:t>
            </a:r>
            <a:r>
              <a:rPr lang="sv-SE" baseline="0" dirty="0" err="1" smtClean="0"/>
              <a:t>will</a:t>
            </a:r>
            <a:r>
              <a:rPr lang="sv-SE" baseline="0" dirty="0" smtClean="0"/>
              <a:t> </a:t>
            </a:r>
            <a:r>
              <a:rPr lang="sv-SE" baseline="0" dirty="0" err="1" smtClean="0"/>
              <a:t>deliver</a:t>
            </a:r>
            <a:r>
              <a:rPr lang="sv-SE" baseline="0" dirty="0" smtClean="0"/>
              <a:t> on </a:t>
            </a:r>
            <a:r>
              <a:rPr lang="sv-SE" baseline="0" dirty="0" err="1" smtClean="0"/>
              <a:t>such</a:t>
            </a:r>
            <a:r>
              <a:rPr lang="sv-SE" baseline="0" dirty="0" smtClean="0"/>
              <a:t> a </a:t>
            </a:r>
            <a:r>
              <a:rPr lang="sv-SE" baseline="0" dirty="0" err="1" smtClean="0"/>
              <a:t>promise</a:t>
            </a:r>
            <a:r>
              <a:rPr lang="sv-SE" baseline="0" dirty="0" smtClean="0"/>
              <a:t>?</a:t>
            </a:r>
          </a:p>
          <a:p>
            <a:r>
              <a:rPr lang="sv-SE" baseline="0" dirty="0" err="1" smtClean="0"/>
              <a:t>Well</a:t>
            </a:r>
            <a:r>
              <a:rPr lang="sv-SE" baseline="0" dirty="0" smtClean="0"/>
              <a:t> I </a:t>
            </a:r>
            <a:r>
              <a:rPr lang="sv-SE" baseline="0" dirty="0" err="1" smtClean="0"/>
              <a:t>am</a:t>
            </a:r>
            <a:r>
              <a:rPr lang="sv-SE" baseline="0" dirty="0" smtClean="0"/>
              <a:t> going to </a:t>
            </a:r>
            <a:r>
              <a:rPr lang="sv-SE" baseline="0" dirty="0" err="1" smtClean="0"/>
              <a:t>keep</a:t>
            </a:r>
            <a:r>
              <a:rPr lang="sv-SE" baseline="0" dirty="0" smtClean="0"/>
              <a:t> </a:t>
            </a:r>
            <a:r>
              <a:rPr lang="sv-SE" baseline="0" dirty="0" err="1" smtClean="0"/>
              <a:t>you</a:t>
            </a:r>
            <a:r>
              <a:rPr lang="sv-SE" baseline="0" dirty="0" smtClean="0"/>
              <a:t> </a:t>
            </a:r>
            <a:r>
              <a:rPr lang="sv-SE" baseline="0" dirty="0" err="1" smtClean="0"/>
              <a:t>waiting</a:t>
            </a:r>
            <a:r>
              <a:rPr lang="sv-SE" baseline="0" dirty="0" smtClean="0"/>
              <a:t> for a </a:t>
            </a:r>
            <a:r>
              <a:rPr lang="sv-SE" baseline="0" dirty="0" err="1" smtClean="0"/>
              <a:t>little</a:t>
            </a:r>
            <a:r>
              <a:rPr lang="sv-SE" baseline="0" dirty="0" smtClean="0"/>
              <a:t> </a:t>
            </a:r>
            <a:r>
              <a:rPr lang="sv-SE" baseline="0" dirty="0" err="1" smtClean="0"/>
              <a:t>while</a:t>
            </a:r>
            <a:r>
              <a:rPr lang="sv-SE" baseline="0" dirty="0" smtClean="0"/>
              <a:t> </a:t>
            </a:r>
            <a:r>
              <a:rPr lang="sv-SE" baseline="0" dirty="0" err="1" smtClean="0"/>
              <a:t>while</a:t>
            </a:r>
            <a:r>
              <a:rPr lang="sv-SE" baseline="0" dirty="0" smtClean="0"/>
              <a:t> I present </a:t>
            </a:r>
            <a:r>
              <a:rPr lang="sv-SE" baseline="0" dirty="0" err="1" smtClean="0"/>
              <a:t>our</a:t>
            </a:r>
            <a:r>
              <a:rPr lang="sv-SE" baseline="0" dirty="0" smtClean="0"/>
              <a:t> cross </a:t>
            </a:r>
            <a:r>
              <a:rPr lang="sv-SE" baseline="0" dirty="0" err="1" smtClean="0"/>
              <a:t>scientific</a:t>
            </a:r>
            <a:r>
              <a:rPr lang="sv-SE" baseline="0" dirty="0" smtClean="0"/>
              <a:t> </a:t>
            </a:r>
            <a:r>
              <a:rPr lang="sv-SE" baseline="0" dirty="0" err="1" smtClean="0"/>
              <a:t>project</a:t>
            </a:r>
            <a:r>
              <a:rPr lang="sv-SE" baseline="0" dirty="0" smtClean="0"/>
              <a:t> INCITE, an the </a:t>
            </a:r>
            <a:r>
              <a:rPr lang="sv-SE" baseline="0" dirty="0" err="1" smtClean="0"/>
              <a:t>background</a:t>
            </a:r>
            <a:r>
              <a:rPr lang="sv-SE" baseline="0" dirty="0" smtClean="0"/>
              <a:t> to the problem </a:t>
            </a:r>
            <a:r>
              <a:rPr lang="sv-SE" baseline="0" dirty="0" err="1" smtClean="0"/>
              <a:t>we</a:t>
            </a:r>
            <a:r>
              <a:rPr lang="sv-SE" baseline="0" dirty="0" smtClean="0"/>
              <a:t> </a:t>
            </a:r>
            <a:r>
              <a:rPr lang="sv-SE" baseline="0" dirty="0" err="1" smtClean="0"/>
              <a:t>are</a:t>
            </a:r>
            <a:r>
              <a:rPr lang="sv-SE" baseline="0" dirty="0" smtClean="0"/>
              <a:t> </a:t>
            </a:r>
            <a:r>
              <a:rPr lang="sv-SE" baseline="0" dirty="0" err="1" smtClean="0"/>
              <a:t>discussing</a:t>
            </a:r>
            <a:r>
              <a:rPr lang="sv-SE" baseline="0" dirty="0" smtClean="0"/>
              <a:t> </a:t>
            </a:r>
            <a:r>
              <a:rPr lang="sv-SE" baseline="0" dirty="0" err="1" smtClean="0"/>
              <a:t>here</a:t>
            </a:r>
            <a:r>
              <a:rPr lang="sv-SE" baseline="0" dirty="0" smtClean="0"/>
              <a:t>.</a:t>
            </a:r>
            <a:endParaRPr lang="en-US" dirty="0"/>
          </a:p>
        </p:txBody>
      </p:sp>
      <p:sp>
        <p:nvSpPr>
          <p:cNvPr id="4" name="Slide Number Placeholder 3"/>
          <p:cNvSpPr>
            <a:spLocks noGrp="1"/>
          </p:cNvSpPr>
          <p:nvPr>
            <p:ph type="sldNum" sz="quarter" idx="10"/>
          </p:nvPr>
        </p:nvSpPr>
        <p:spPr/>
        <p:txBody>
          <a:bodyPr/>
          <a:lstStyle/>
          <a:p>
            <a:fld id="{64E85FCB-3306-4107-A3F8-D69FC1920D31}" type="slidenum">
              <a:rPr lang="en-US" smtClean="0"/>
              <a:t>6</a:t>
            </a:fld>
            <a:endParaRPr lang="en-US"/>
          </a:p>
        </p:txBody>
      </p:sp>
    </p:spTree>
    <p:extLst>
      <p:ext uri="{BB962C8B-B14F-4D97-AF65-F5344CB8AC3E}">
        <p14:creationId xmlns:p14="http://schemas.microsoft.com/office/powerpoint/2010/main" val="14259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The INCITE</a:t>
            </a:r>
            <a:r>
              <a:rPr lang="sv-SE" baseline="0" dirty="0" smtClean="0"/>
              <a:t> </a:t>
            </a:r>
            <a:r>
              <a:rPr lang="sv-SE" baseline="0" dirty="0" err="1" smtClean="0"/>
              <a:t>project</a:t>
            </a:r>
            <a:r>
              <a:rPr lang="sv-SE" baseline="0" dirty="0" smtClean="0"/>
              <a:t>, as </a:t>
            </a:r>
            <a:r>
              <a:rPr lang="sv-SE" baseline="0" dirty="0" err="1" smtClean="0"/>
              <a:t>mentioned</a:t>
            </a:r>
            <a:r>
              <a:rPr lang="sv-SE" baseline="0" dirty="0" smtClean="0"/>
              <a:t> </a:t>
            </a:r>
            <a:r>
              <a:rPr lang="sv-SE" baseline="0" dirty="0" err="1" smtClean="0"/>
              <a:t>before</a:t>
            </a:r>
            <a:r>
              <a:rPr lang="sv-SE" baseline="0" dirty="0" smtClean="0"/>
              <a:t> </a:t>
            </a:r>
            <a:r>
              <a:rPr lang="sv-SE" dirty="0" err="1" smtClean="0"/>
              <a:t>tries</a:t>
            </a:r>
            <a:r>
              <a:rPr lang="sv-SE" dirty="0" smtClean="0"/>
              <a:t> to </a:t>
            </a:r>
            <a:r>
              <a:rPr lang="en-US" baseline="0" noProof="0" dirty="0" smtClean="0"/>
              <a:t>combine information retrieval and bibliometric methods, with information fusion. It aims to develop methods and tools addressing emerging user-needs in scholarly practice. Two of the fields mentioned here probably does not need an introduction, but the last one might, since it is the odd one in this </a:t>
            </a:r>
            <a:r>
              <a:rPr lang="en-US" baseline="0" noProof="0" dirty="0" err="1" smtClean="0"/>
              <a:t>ensamble</a:t>
            </a:r>
            <a:r>
              <a:rPr lang="en-US" baseline="0" noProof="0" dirty="0" smtClean="0"/>
              <a:t>.</a:t>
            </a:r>
          </a:p>
          <a:p>
            <a:endParaRPr lang="sv-SE" dirty="0" smtClean="0"/>
          </a:p>
          <a:p>
            <a:r>
              <a:rPr lang="sv-SE" dirty="0" smtClean="0"/>
              <a:t>Information fusion:</a:t>
            </a:r>
            <a:r>
              <a:rPr lang="sv-SE" baseline="0" dirty="0" smtClean="0"/>
              <a:t> </a:t>
            </a:r>
            <a:r>
              <a:rPr lang="en-US" dirty="0" smtClean="0"/>
              <a:t>the research field of </a:t>
            </a:r>
            <a:r>
              <a:rPr lang="en-US" b="1" dirty="0" smtClean="0"/>
              <a:t>multi-sensor</a:t>
            </a:r>
            <a:r>
              <a:rPr lang="en-US" dirty="0" smtClean="0"/>
              <a:t>, </a:t>
            </a:r>
            <a:r>
              <a:rPr lang="en-US" b="1" dirty="0" smtClean="0"/>
              <a:t>multi-source</a:t>
            </a:r>
            <a:r>
              <a:rPr lang="en-US" dirty="0" smtClean="0"/>
              <a:t>, </a:t>
            </a:r>
            <a:r>
              <a:rPr lang="en-US" b="1" dirty="0" smtClean="0"/>
              <a:t>multi-process information (fusion). </a:t>
            </a:r>
            <a:r>
              <a:rPr lang="en-US" b="0" dirty="0" smtClean="0"/>
              <a:t>It is often used in the form of human supervised applications of algorithms.</a:t>
            </a:r>
            <a:r>
              <a:rPr lang="en-US" b="0" baseline="0" dirty="0" smtClean="0"/>
              <a:t> Applications in military practice is evident but also in other civil contingency practices as in directing traffic in a harbor and multisensory applications within environmental science, among others. These are situations where the setting could change fast and you have less than optimal data to solve the situation at hand in every instance.</a:t>
            </a:r>
            <a:endParaRPr lang="en-US" b="0" dirty="0" smtClean="0"/>
          </a:p>
        </p:txBody>
      </p:sp>
      <p:sp>
        <p:nvSpPr>
          <p:cNvPr id="4" name="Slide Number Placeholder 3"/>
          <p:cNvSpPr>
            <a:spLocks noGrp="1"/>
          </p:cNvSpPr>
          <p:nvPr>
            <p:ph type="sldNum" sz="quarter" idx="10"/>
          </p:nvPr>
        </p:nvSpPr>
        <p:spPr/>
        <p:txBody>
          <a:bodyPr/>
          <a:lstStyle/>
          <a:p>
            <a:fld id="{64E85FCB-3306-4107-A3F8-D69FC1920D31}" type="slidenum">
              <a:rPr lang="en-US" smtClean="0"/>
              <a:t>7</a:t>
            </a:fld>
            <a:endParaRPr lang="en-US"/>
          </a:p>
        </p:txBody>
      </p:sp>
    </p:spTree>
    <p:extLst>
      <p:ext uri="{BB962C8B-B14F-4D97-AF65-F5344CB8AC3E}">
        <p14:creationId xmlns:p14="http://schemas.microsoft.com/office/powerpoint/2010/main" val="328487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E85FCB-3306-4107-A3F8-D69FC1920D31}" type="slidenum">
              <a:rPr lang="en-US" smtClean="0"/>
              <a:t>8</a:t>
            </a:fld>
            <a:endParaRPr lang="en-US"/>
          </a:p>
        </p:txBody>
      </p:sp>
    </p:spTree>
    <p:extLst>
      <p:ext uri="{BB962C8B-B14F-4D97-AF65-F5344CB8AC3E}">
        <p14:creationId xmlns:p14="http://schemas.microsoft.com/office/powerpoint/2010/main" val="81431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assumption underpinning the INCITE project is that </a:t>
            </a:r>
            <a:r>
              <a:rPr lang="en-US" i="1" dirty="0" smtClean="0"/>
              <a:t>accessing and reviewing publications and forming overviews of different research areas are integral parts of the scholarly practice.</a:t>
            </a:r>
          </a:p>
          <a:p>
            <a:r>
              <a:rPr lang="en-US" dirty="0" smtClean="0"/>
              <a:t>A second assumption associated with the idea of the INCITE project is that </a:t>
            </a:r>
            <a:r>
              <a:rPr lang="en-US" i="1" dirty="0" smtClean="0"/>
              <a:t>the combination of emerging (new)  phenomena, and diversity of information sources, as well as the sheer size of the available information may lead to difficulties in locating, accessing and processing the data required for forming overviews of different research fields.) </a:t>
            </a:r>
            <a:endParaRPr lang="en-US" dirty="0"/>
          </a:p>
        </p:txBody>
      </p:sp>
      <p:sp>
        <p:nvSpPr>
          <p:cNvPr id="4" name="Slide Number Placeholder 3"/>
          <p:cNvSpPr>
            <a:spLocks noGrp="1"/>
          </p:cNvSpPr>
          <p:nvPr>
            <p:ph type="sldNum" sz="quarter" idx="10"/>
          </p:nvPr>
        </p:nvSpPr>
        <p:spPr/>
        <p:txBody>
          <a:bodyPr/>
          <a:lstStyle/>
          <a:p>
            <a:fld id="{64E85FCB-3306-4107-A3F8-D69FC1920D31}" type="slidenum">
              <a:rPr lang="en-US" smtClean="0"/>
              <a:t>9</a:t>
            </a:fld>
            <a:endParaRPr lang="en-US"/>
          </a:p>
        </p:txBody>
      </p:sp>
    </p:spTree>
    <p:extLst>
      <p:ext uri="{BB962C8B-B14F-4D97-AF65-F5344CB8AC3E}">
        <p14:creationId xmlns:p14="http://schemas.microsoft.com/office/powerpoint/2010/main" val="401039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5629FD-246F-4FC5-B8EB-E10AA31A575C}"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155824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629FD-246F-4FC5-B8EB-E10AA31A575C}"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368141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629FD-246F-4FC5-B8EB-E10AA31A575C}"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25466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629FD-246F-4FC5-B8EB-E10AA31A575C}"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206753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629FD-246F-4FC5-B8EB-E10AA31A575C}"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195395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5629FD-246F-4FC5-B8EB-E10AA31A575C}"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255009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5629FD-246F-4FC5-B8EB-E10AA31A575C}"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341768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5629FD-246F-4FC5-B8EB-E10AA31A575C}"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69871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629FD-246F-4FC5-B8EB-E10AA31A575C}"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115230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629FD-246F-4FC5-B8EB-E10AA31A575C}"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12975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629FD-246F-4FC5-B8EB-E10AA31A575C}"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29332-FB3C-46A9-9DCF-6310D905D0FA}" type="slidenum">
              <a:rPr lang="en-US" smtClean="0"/>
              <a:t>‹#›</a:t>
            </a:fld>
            <a:endParaRPr lang="en-US"/>
          </a:p>
        </p:txBody>
      </p:sp>
    </p:spTree>
    <p:extLst>
      <p:ext uri="{BB962C8B-B14F-4D97-AF65-F5344CB8AC3E}">
        <p14:creationId xmlns:p14="http://schemas.microsoft.com/office/powerpoint/2010/main" val="318918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629FD-246F-4FC5-B8EB-E10AA31A575C}" type="datetimeFigureOut">
              <a:rPr lang="en-US" smtClean="0"/>
              <a:t>6/23/2014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29332-FB3C-46A9-9DCF-6310D905D0FA}" type="slidenum">
              <a:rPr lang="en-US" smtClean="0"/>
              <a:t>‹#›</a:t>
            </a:fld>
            <a:endParaRPr lang="en-US"/>
          </a:p>
        </p:txBody>
      </p:sp>
    </p:spTree>
    <p:extLst>
      <p:ext uri="{BB962C8B-B14F-4D97-AF65-F5344CB8AC3E}">
        <p14:creationId xmlns:p14="http://schemas.microsoft.com/office/powerpoint/2010/main" val="1533170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deadwise.tumblr.com/tagged/everything" TargetMode="External"/><Relationship Id="rId3" Type="http://schemas.openxmlformats.org/officeDocument/2006/relationships/image" Target="../media/image14.jpeg"/><Relationship Id="rId7" Type="http://schemas.openxmlformats.org/officeDocument/2006/relationships/hyperlink" Target="http://deadwise.tumblr.com/tagged/explain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deadwise.tumblr.com/tagged/data" TargetMode="External"/><Relationship Id="rId11" Type="http://schemas.openxmlformats.org/officeDocument/2006/relationships/hyperlink" Target="http://deadwise.tumblr.com/tagged/popper-quote" TargetMode="External"/><Relationship Id="rId5" Type="http://schemas.openxmlformats.org/officeDocument/2006/relationships/hyperlink" Target="http://deadwise.tumblr.com/tagged/big-data" TargetMode="External"/><Relationship Id="rId10" Type="http://schemas.openxmlformats.org/officeDocument/2006/relationships/hyperlink" Target="http://deadwise.tumblr.com/tagged/quotes" TargetMode="External"/><Relationship Id="rId4" Type="http://schemas.openxmlformats.org/officeDocument/2006/relationships/hyperlink" Target="http://deadwise.tumblr.com/tagged/karl-popper" TargetMode="External"/><Relationship Id="rId9" Type="http://schemas.openxmlformats.org/officeDocument/2006/relationships/hyperlink" Target="http://deadwise.tumblr.com/tagged/noth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Little Scientist, Big Data</a:t>
            </a:r>
            <a:br>
              <a:rPr lang="en-US" sz="4000" b="1" dirty="0"/>
            </a:br>
            <a:r>
              <a:rPr lang="en-US" sz="4000" b="1" dirty="0"/>
              <a:t>Information fusion towards meeting the information needs of</a:t>
            </a:r>
            <a:br>
              <a:rPr lang="en-US" sz="4000" b="1" dirty="0"/>
            </a:br>
            <a:r>
              <a:rPr lang="en-US" sz="4000" b="1" dirty="0"/>
              <a:t>scholars</a:t>
            </a:r>
            <a:endParaRPr lang="en-US" sz="4000" dirty="0"/>
          </a:p>
        </p:txBody>
      </p:sp>
      <p:sp>
        <p:nvSpPr>
          <p:cNvPr id="3" name="Subtitle 2"/>
          <p:cNvSpPr>
            <a:spLocks noGrp="1"/>
          </p:cNvSpPr>
          <p:nvPr>
            <p:ph type="subTitle" idx="1"/>
          </p:nvPr>
        </p:nvSpPr>
        <p:spPr/>
        <p:txBody>
          <a:bodyPr>
            <a:normAutofit fontScale="92500"/>
          </a:bodyPr>
          <a:lstStyle/>
          <a:p>
            <a:r>
              <a:rPr lang="en-US" b="1" dirty="0" err="1"/>
              <a:t>Nasrine</a:t>
            </a:r>
            <a:r>
              <a:rPr lang="en-US" b="1" dirty="0"/>
              <a:t> Olson</a:t>
            </a:r>
            <a:r>
              <a:rPr lang="en-US" b="1" baseline="30000" dirty="0"/>
              <a:t>1</a:t>
            </a:r>
            <a:r>
              <a:rPr lang="en-US" b="1" dirty="0"/>
              <a:t>, H. Joe Steinhauer</a:t>
            </a:r>
            <a:r>
              <a:rPr lang="en-US" b="1" baseline="30000" dirty="0"/>
              <a:t>2</a:t>
            </a:r>
            <a:r>
              <a:rPr lang="en-US" b="1" dirty="0"/>
              <a:t>, Alexander Karlsson</a:t>
            </a:r>
            <a:r>
              <a:rPr lang="en-US" b="1" baseline="30000" dirty="0"/>
              <a:t>2</a:t>
            </a:r>
            <a:r>
              <a:rPr lang="en-US" b="1" dirty="0"/>
              <a:t>, Gustaf </a:t>
            </a:r>
            <a:r>
              <a:rPr lang="en-US" b="1" dirty="0" smtClean="0"/>
              <a:t>Nelhans</a:t>
            </a:r>
            <a:r>
              <a:rPr lang="en-US" b="1" baseline="30000" dirty="0" smtClean="0"/>
              <a:t>1, </a:t>
            </a:r>
            <a:r>
              <a:rPr lang="en-US" b="1" dirty="0" err="1" smtClean="0"/>
              <a:t>Göran</a:t>
            </a:r>
            <a:r>
              <a:rPr lang="en-US" b="1" dirty="0" smtClean="0"/>
              <a:t> </a:t>
            </a:r>
            <a:r>
              <a:rPr lang="en-US" b="1" dirty="0"/>
              <a:t>Falkman</a:t>
            </a:r>
            <a:r>
              <a:rPr lang="en-US" b="1" baseline="30000" dirty="0"/>
              <a:t>2</a:t>
            </a:r>
            <a:r>
              <a:rPr lang="en-US" b="1" dirty="0"/>
              <a:t>, and Jan Nolin</a:t>
            </a:r>
            <a:r>
              <a:rPr lang="en-US" b="1" baseline="30000" dirty="0"/>
              <a:t>1</a:t>
            </a:r>
          </a:p>
          <a:p>
            <a:r>
              <a:rPr lang="en-US" sz="1500" baseline="30000" dirty="0"/>
              <a:t>1</a:t>
            </a:r>
            <a:r>
              <a:rPr lang="en-US" sz="1500" dirty="0"/>
              <a:t> Swedish School of Library and Information Science (SSLIS), University of </a:t>
            </a:r>
            <a:r>
              <a:rPr lang="en-US" sz="1500" dirty="0" err="1"/>
              <a:t>Borås</a:t>
            </a:r>
            <a:r>
              <a:rPr lang="en-US" sz="1500" dirty="0"/>
              <a:t>, Sweden</a:t>
            </a:r>
          </a:p>
          <a:p>
            <a:r>
              <a:rPr lang="en-US" sz="1500" baseline="30000" dirty="0" smtClean="0"/>
              <a:t>2</a:t>
            </a:r>
            <a:r>
              <a:rPr lang="en-US" sz="1500" dirty="0" smtClean="0"/>
              <a:t> </a:t>
            </a:r>
            <a:r>
              <a:rPr lang="en-US" sz="1500" dirty="0"/>
              <a:t>Informatics Research Center, University of </a:t>
            </a:r>
            <a:r>
              <a:rPr lang="en-US" sz="1500" dirty="0" err="1"/>
              <a:t>Skövde</a:t>
            </a:r>
            <a:r>
              <a:rPr lang="en-US" sz="1500" dirty="0"/>
              <a:t>, </a:t>
            </a:r>
            <a:r>
              <a:rPr lang="en-US" sz="1500" dirty="0" smtClean="0"/>
              <a:t>Sweden</a:t>
            </a:r>
            <a:endParaRPr lang="en-US" sz="1500" dirty="0"/>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0" y="5272087"/>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15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User</a:t>
            </a:r>
            <a:r>
              <a:rPr lang="sv-SE" dirty="0" smtClean="0"/>
              <a:t> </a:t>
            </a:r>
            <a:r>
              <a:rPr lang="sv-SE" dirty="0" err="1" smtClean="0"/>
              <a:t>study</a:t>
            </a:r>
            <a:endParaRPr lang="en-US" dirty="0"/>
          </a:p>
        </p:txBody>
      </p:sp>
      <p:sp>
        <p:nvSpPr>
          <p:cNvPr id="3" name="Content Placeholder 2"/>
          <p:cNvSpPr>
            <a:spLocks noGrp="1"/>
          </p:cNvSpPr>
          <p:nvPr>
            <p:ph idx="1"/>
          </p:nvPr>
        </p:nvSpPr>
        <p:spPr/>
        <p:txBody>
          <a:bodyPr>
            <a:normAutofit lnSpcReduction="10000"/>
          </a:bodyPr>
          <a:lstStyle/>
          <a:p>
            <a:r>
              <a:rPr lang="en-US" dirty="0" smtClean="0"/>
              <a:t>To date, seven interviews with scholars from seven different countries</a:t>
            </a:r>
          </a:p>
          <a:p>
            <a:pPr lvl="1"/>
            <a:r>
              <a:rPr lang="en-US" dirty="0"/>
              <a:t>T</a:t>
            </a:r>
            <a:r>
              <a:rPr lang="en-US" dirty="0" smtClean="0"/>
              <a:t>hree professors with extensive knowledge of their respective research field. Among these, two were also editors of scholarly journals</a:t>
            </a:r>
          </a:p>
          <a:p>
            <a:pPr lvl="1"/>
            <a:r>
              <a:rPr lang="en-US" dirty="0" smtClean="0"/>
              <a:t>Two researchers with an several years of post doctoral research activities</a:t>
            </a:r>
          </a:p>
          <a:p>
            <a:pPr lvl="1"/>
            <a:r>
              <a:rPr lang="en-US" dirty="0" smtClean="0"/>
              <a:t>One Ph.D. student </a:t>
            </a:r>
          </a:p>
          <a:p>
            <a:pPr lvl="1"/>
            <a:r>
              <a:rPr lang="en-US" dirty="0" smtClean="0"/>
              <a:t>One researcher / expert </a:t>
            </a:r>
            <a:r>
              <a:rPr lang="en-US" dirty="0" err="1" smtClean="0"/>
              <a:t>bibliometrician</a:t>
            </a:r>
            <a:r>
              <a:rPr lang="en-US" dirty="0" smtClean="0"/>
              <a:t> based in the university library  that support researchers with bibliometric studies.</a:t>
            </a:r>
          </a:p>
          <a:p>
            <a:r>
              <a:rPr lang="sv-SE" dirty="0" smtClean="0"/>
              <a:t>All </a:t>
            </a:r>
            <a:r>
              <a:rPr lang="sv-SE" dirty="0" err="1" smtClean="0"/>
              <a:t>participants</a:t>
            </a:r>
            <a:r>
              <a:rPr lang="sv-SE" dirty="0" smtClean="0"/>
              <a:t> </a:t>
            </a:r>
            <a:r>
              <a:rPr lang="sv-SE" dirty="0" err="1" smtClean="0"/>
              <a:t>have</a:t>
            </a:r>
            <a:r>
              <a:rPr lang="sv-SE" dirty="0" smtClean="0"/>
              <a:t> a </a:t>
            </a:r>
            <a:r>
              <a:rPr lang="sv-SE" dirty="0" err="1" smtClean="0"/>
              <a:t>background</a:t>
            </a:r>
            <a:r>
              <a:rPr lang="sv-SE" dirty="0" smtClean="0"/>
              <a:t> in LIS</a:t>
            </a:r>
            <a:endParaRPr lang="en-US" dirty="0" smtClean="0"/>
          </a:p>
        </p:txBody>
      </p:sp>
    </p:spTree>
    <p:extLst>
      <p:ext uri="{BB962C8B-B14F-4D97-AF65-F5344CB8AC3E}">
        <p14:creationId xmlns:p14="http://schemas.microsoft.com/office/powerpoint/2010/main" val="304973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Overall research </a:t>
            </a:r>
            <a:r>
              <a:rPr lang="sv-SE" dirty="0" err="1" smtClean="0"/>
              <a:t>question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a:t>
            </a:r>
            <a:r>
              <a:rPr lang="en-US" dirty="0"/>
              <a:t>what </a:t>
            </a:r>
            <a:r>
              <a:rPr lang="en-US" dirty="0" smtClean="0"/>
              <a:t>way, </a:t>
            </a:r>
            <a:r>
              <a:rPr lang="en-US" dirty="0"/>
              <a:t>has the availability </a:t>
            </a:r>
            <a:r>
              <a:rPr lang="en-US" dirty="0" smtClean="0"/>
              <a:t>of increased </a:t>
            </a:r>
            <a:r>
              <a:rPr lang="en-US" b="1" i="1" dirty="0">
                <a:solidFill>
                  <a:schemeClr val="tx2"/>
                </a:solidFill>
              </a:rPr>
              <a:t>volume </a:t>
            </a:r>
            <a:r>
              <a:rPr lang="en-US" dirty="0"/>
              <a:t>of information, </a:t>
            </a:r>
            <a:r>
              <a:rPr lang="en-US" b="1" i="1" dirty="0" smtClean="0">
                <a:solidFill>
                  <a:schemeClr val="tx2"/>
                </a:solidFill>
              </a:rPr>
              <a:t>multiplicity of </a:t>
            </a:r>
            <a:r>
              <a:rPr lang="en-US" b="1" i="1" dirty="0">
                <a:solidFill>
                  <a:schemeClr val="tx2"/>
                </a:solidFill>
              </a:rPr>
              <a:t>sources</a:t>
            </a:r>
            <a:r>
              <a:rPr lang="en-US" dirty="0"/>
              <a:t>, and emergence of </a:t>
            </a:r>
            <a:r>
              <a:rPr lang="en-US" b="1" i="1" dirty="0">
                <a:solidFill>
                  <a:schemeClr val="tx2"/>
                </a:solidFill>
              </a:rPr>
              <a:t>new data </a:t>
            </a:r>
            <a:r>
              <a:rPr lang="en-US" b="1" i="1" dirty="0" smtClean="0">
                <a:solidFill>
                  <a:schemeClr val="tx2"/>
                </a:solidFill>
              </a:rPr>
              <a:t>types </a:t>
            </a:r>
            <a:r>
              <a:rPr lang="en-US" dirty="0" smtClean="0"/>
              <a:t>had </a:t>
            </a:r>
            <a:r>
              <a:rPr lang="en-US" dirty="0"/>
              <a:t>a bearing for scholar’s </a:t>
            </a:r>
            <a:r>
              <a:rPr lang="en-US" dirty="0" smtClean="0"/>
              <a:t>information behavior </a:t>
            </a:r>
            <a:r>
              <a:rPr lang="en-US" dirty="0"/>
              <a:t>in their processes of </a:t>
            </a:r>
            <a:r>
              <a:rPr lang="en-US" i="1" dirty="0"/>
              <a:t>forming </a:t>
            </a:r>
            <a:r>
              <a:rPr lang="en-US" i="1" dirty="0" smtClean="0"/>
              <a:t>an overview </a:t>
            </a:r>
            <a:r>
              <a:rPr lang="en-US" i="1" dirty="0"/>
              <a:t>of a research field </a:t>
            </a:r>
            <a:r>
              <a:rPr lang="en-US" dirty="0"/>
              <a:t>and or </a:t>
            </a:r>
            <a:r>
              <a:rPr lang="en-US" i="1" dirty="0" smtClean="0"/>
              <a:t>writing literature </a:t>
            </a:r>
            <a:r>
              <a:rPr lang="en-US" i="1" dirty="0"/>
              <a:t>reviews</a:t>
            </a:r>
            <a:r>
              <a:rPr lang="en-US" dirty="0" smtClean="0"/>
              <a:t>?</a:t>
            </a:r>
            <a:endParaRPr lang="en-US" dirty="0"/>
          </a:p>
        </p:txBody>
      </p:sp>
    </p:spTree>
    <p:extLst>
      <p:ext uri="{BB962C8B-B14F-4D97-AF65-F5344CB8AC3E}">
        <p14:creationId xmlns:p14="http://schemas.microsoft.com/office/powerpoint/2010/main" val="1148664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questions</a:t>
            </a:r>
          </a:p>
        </p:txBody>
      </p:sp>
      <p:sp>
        <p:nvSpPr>
          <p:cNvPr id="3" name="Content Placeholder 2"/>
          <p:cNvSpPr>
            <a:spLocks noGrp="1"/>
          </p:cNvSpPr>
          <p:nvPr>
            <p:ph idx="1"/>
          </p:nvPr>
        </p:nvSpPr>
        <p:spPr/>
        <p:txBody>
          <a:bodyPr>
            <a:normAutofit/>
          </a:bodyPr>
          <a:lstStyle/>
          <a:p>
            <a:pPr marL="571500" indent="-571500">
              <a:buFont typeface="+mj-lt"/>
              <a:buAutoNum type="romanLcPeriod"/>
            </a:pPr>
            <a:r>
              <a:rPr lang="en-US" dirty="0" smtClean="0"/>
              <a:t>Which </a:t>
            </a:r>
            <a:r>
              <a:rPr lang="en-US" dirty="0"/>
              <a:t>information sources are </a:t>
            </a:r>
            <a:r>
              <a:rPr lang="en-US" dirty="0" smtClean="0"/>
              <a:t>used/prioritized?</a:t>
            </a:r>
          </a:p>
          <a:p>
            <a:pPr marL="571500" indent="-571500">
              <a:buFont typeface="+mj-lt"/>
              <a:buAutoNum type="romanLcPeriod"/>
            </a:pPr>
            <a:r>
              <a:rPr lang="en-US" dirty="0" smtClean="0"/>
              <a:t>How </a:t>
            </a:r>
            <a:r>
              <a:rPr lang="en-US" dirty="0"/>
              <a:t>are new upcoming sources </a:t>
            </a:r>
            <a:r>
              <a:rPr lang="en-US" dirty="0" smtClean="0"/>
              <a:t>and publications </a:t>
            </a:r>
            <a:r>
              <a:rPr lang="en-US" dirty="0"/>
              <a:t>identified and to what extent </a:t>
            </a:r>
            <a:r>
              <a:rPr lang="en-US" dirty="0" smtClean="0"/>
              <a:t>are these </a:t>
            </a:r>
            <a:r>
              <a:rPr lang="en-US" dirty="0"/>
              <a:t>accessed and </a:t>
            </a:r>
            <a:r>
              <a:rPr lang="en-US" dirty="0" smtClean="0"/>
              <a:t>used? </a:t>
            </a:r>
          </a:p>
          <a:p>
            <a:pPr marL="571500" indent="-571500">
              <a:buFont typeface="+mj-lt"/>
              <a:buAutoNum type="romanLcPeriod"/>
            </a:pPr>
            <a:r>
              <a:rPr lang="en-US" dirty="0" smtClean="0"/>
              <a:t>What </a:t>
            </a:r>
            <a:r>
              <a:rPr lang="en-US" dirty="0"/>
              <a:t>amounts of documents and </a:t>
            </a:r>
            <a:r>
              <a:rPr lang="en-US" dirty="0" smtClean="0"/>
              <a:t>bibliographic data </a:t>
            </a:r>
            <a:r>
              <a:rPr lang="en-US" dirty="0"/>
              <a:t>are typically accessed and </a:t>
            </a:r>
            <a:r>
              <a:rPr lang="en-US" dirty="0" smtClean="0"/>
              <a:t>or reviewed</a:t>
            </a:r>
            <a:r>
              <a:rPr lang="en-US" dirty="0"/>
              <a:t>?</a:t>
            </a:r>
          </a:p>
          <a:p>
            <a:pPr marL="571500" indent="-571500">
              <a:buFont typeface="+mj-lt"/>
              <a:buAutoNum type="romanLcPeriod"/>
            </a:pPr>
            <a:r>
              <a:rPr lang="en-US" dirty="0" smtClean="0"/>
              <a:t>What </a:t>
            </a:r>
            <a:r>
              <a:rPr lang="en-US" dirty="0"/>
              <a:t>are the methods and tools used </a:t>
            </a:r>
            <a:r>
              <a:rPr lang="en-US" dirty="0" smtClean="0"/>
              <a:t>when faced </a:t>
            </a:r>
            <a:r>
              <a:rPr lang="en-US" dirty="0"/>
              <a:t>with large amounts of </a:t>
            </a:r>
            <a:r>
              <a:rPr lang="en-US" dirty="0" smtClean="0"/>
              <a:t>data/publications</a:t>
            </a:r>
            <a:r>
              <a:rPr lang="en-US" dirty="0"/>
              <a:t>?</a:t>
            </a:r>
          </a:p>
          <a:p>
            <a:pPr marL="571500" indent="-571500">
              <a:buFont typeface="+mj-lt"/>
              <a:buAutoNum type="romanLcPeriod"/>
            </a:pPr>
            <a:r>
              <a:rPr lang="en-US" dirty="0" smtClean="0"/>
              <a:t>How </a:t>
            </a:r>
            <a:r>
              <a:rPr lang="en-US" dirty="0"/>
              <a:t>is prioritization done, if at all?</a:t>
            </a:r>
          </a:p>
        </p:txBody>
      </p:sp>
    </p:spTree>
    <p:extLst>
      <p:ext uri="{BB962C8B-B14F-4D97-AF65-F5344CB8AC3E}">
        <p14:creationId xmlns:p14="http://schemas.microsoft.com/office/powerpoint/2010/main" val="3627756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Many definitions, but no matter what definition is chosen: we are in the age of big data.</a:t>
            </a:r>
          </a:p>
          <a:p>
            <a:pPr lvl="1"/>
            <a:r>
              <a:rPr lang="en-US" dirty="0" smtClean="0"/>
              <a:t>Size of data:</a:t>
            </a:r>
          </a:p>
          <a:p>
            <a:pPr lvl="2"/>
            <a:r>
              <a:rPr lang="en-US" dirty="0" smtClean="0"/>
              <a:t>In terms of measurement units such as </a:t>
            </a:r>
            <a:r>
              <a:rPr lang="en-US" i="1" dirty="0" smtClean="0"/>
              <a:t>Exabyte</a:t>
            </a:r>
            <a:endParaRPr lang="en-US" dirty="0" smtClean="0"/>
          </a:p>
          <a:p>
            <a:pPr lvl="1"/>
            <a:r>
              <a:rPr lang="en-US" dirty="0" smtClean="0"/>
              <a:t>Oxford Internet Institute: </a:t>
            </a:r>
          </a:p>
          <a:p>
            <a:pPr lvl="2"/>
            <a:r>
              <a:rPr lang="en-US" dirty="0" smtClean="0"/>
              <a:t>unprecedented in scale and scope </a:t>
            </a:r>
            <a:r>
              <a:rPr lang="en-US" i="1" dirty="0" smtClean="0"/>
              <a:t>in relation </a:t>
            </a:r>
            <a:r>
              <a:rPr lang="en-US" dirty="0" smtClean="0"/>
              <a:t>to a given phenomenon.</a:t>
            </a:r>
          </a:p>
          <a:p>
            <a:pPr lvl="1"/>
            <a:r>
              <a:rPr lang="en-US" dirty="0" smtClean="0"/>
              <a:t>Gartner IT:</a:t>
            </a:r>
          </a:p>
          <a:p>
            <a:pPr lvl="2"/>
            <a:r>
              <a:rPr lang="en-US" dirty="0" smtClean="0"/>
              <a:t>Big data is high-</a:t>
            </a:r>
            <a:r>
              <a:rPr lang="en-US" i="1" dirty="0" smtClean="0"/>
              <a:t>volume</a:t>
            </a:r>
            <a:r>
              <a:rPr lang="en-US" dirty="0" smtClean="0"/>
              <a:t>, high-</a:t>
            </a:r>
            <a:r>
              <a:rPr lang="en-US" i="1" dirty="0" smtClean="0"/>
              <a:t>velocity </a:t>
            </a:r>
            <a:r>
              <a:rPr lang="en-US" dirty="0" smtClean="0"/>
              <a:t>and high-</a:t>
            </a:r>
            <a:r>
              <a:rPr lang="en-US" i="1" dirty="0" smtClean="0"/>
              <a:t>variety </a:t>
            </a:r>
            <a:r>
              <a:rPr lang="en-US" dirty="0" smtClean="0"/>
              <a:t>information assets that demand (…) innovative forms of information processing (…)</a:t>
            </a:r>
          </a:p>
          <a:p>
            <a:endParaRPr lang="en-US" dirty="0"/>
          </a:p>
        </p:txBody>
      </p:sp>
    </p:spTree>
    <p:extLst>
      <p:ext uri="{BB962C8B-B14F-4D97-AF65-F5344CB8AC3E}">
        <p14:creationId xmlns:p14="http://schemas.microsoft.com/office/powerpoint/2010/main" val="168240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Why do research reviews and overviews?</a:t>
            </a:r>
            <a:endParaRPr lang="en-GB" sz="3600" dirty="0"/>
          </a:p>
        </p:txBody>
      </p:sp>
      <p:sp>
        <p:nvSpPr>
          <p:cNvPr id="3" name="Content Placeholder 2"/>
          <p:cNvSpPr>
            <a:spLocks noGrp="1"/>
          </p:cNvSpPr>
          <p:nvPr>
            <p:ph idx="1"/>
          </p:nvPr>
        </p:nvSpPr>
        <p:spPr/>
        <p:txBody>
          <a:bodyPr>
            <a:normAutofit lnSpcReduction="10000"/>
          </a:bodyPr>
          <a:lstStyle/>
          <a:p>
            <a:pPr marL="457200" lvl="1" indent="0">
              <a:lnSpc>
                <a:spcPct val="100000"/>
              </a:lnSpc>
              <a:spcBef>
                <a:spcPts val="0"/>
              </a:spcBef>
              <a:spcAft>
                <a:spcPts val="1200"/>
              </a:spcAft>
              <a:buNone/>
            </a:pPr>
            <a:r>
              <a:rPr lang="en-GB" dirty="0" smtClean="0"/>
              <a:t>“I think it’s necessary in order to realise that we are </a:t>
            </a:r>
            <a:r>
              <a:rPr lang="en-GB" b="1" i="1" dirty="0" smtClean="0">
                <a:solidFill>
                  <a:srgbClr val="C00000"/>
                </a:solidFill>
              </a:rPr>
              <a:t>not reinventing the wheel </a:t>
            </a:r>
            <a:r>
              <a:rPr lang="en-GB" dirty="0" smtClean="0"/>
              <a:t>all the time” and so that one does not address “something that has already been studied tonnes”.</a:t>
            </a:r>
          </a:p>
          <a:p>
            <a:pPr marL="457200" lvl="1" indent="0">
              <a:lnSpc>
                <a:spcPct val="100000"/>
              </a:lnSpc>
              <a:spcBef>
                <a:spcPts val="0"/>
              </a:spcBef>
              <a:spcAft>
                <a:spcPts val="1200"/>
              </a:spcAft>
              <a:buNone/>
            </a:pPr>
            <a:r>
              <a:rPr lang="en-GB" dirty="0" smtClean="0"/>
              <a:t>“I need to start with a little bit of sense of </a:t>
            </a:r>
            <a:r>
              <a:rPr lang="en-GB" b="1" i="1" dirty="0" smtClean="0">
                <a:solidFill>
                  <a:srgbClr val="C00000"/>
                </a:solidFill>
              </a:rPr>
              <a:t>overview</a:t>
            </a:r>
            <a:r>
              <a:rPr lang="en-GB" dirty="0" smtClean="0">
                <a:solidFill>
                  <a:srgbClr val="C00000"/>
                </a:solidFill>
              </a:rPr>
              <a:t> </a:t>
            </a:r>
            <a:r>
              <a:rPr lang="en-GB" dirty="0" smtClean="0"/>
              <a:t>at least of what’s going on there”</a:t>
            </a:r>
          </a:p>
          <a:p>
            <a:pPr marL="457200" lvl="1" indent="0">
              <a:lnSpc>
                <a:spcPct val="100000"/>
              </a:lnSpc>
              <a:spcBef>
                <a:spcPts val="0"/>
              </a:spcBef>
              <a:spcAft>
                <a:spcPts val="1200"/>
              </a:spcAft>
              <a:buNone/>
            </a:pPr>
            <a:r>
              <a:rPr lang="en-GB" dirty="0" smtClean="0"/>
              <a:t>“well I do the literature reviews because it is </a:t>
            </a:r>
            <a:r>
              <a:rPr lang="en-GB" b="1" i="1" dirty="0" smtClean="0">
                <a:solidFill>
                  <a:srgbClr val="C00000"/>
                </a:solidFill>
              </a:rPr>
              <a:t>expected</a:t>
            </a:r>
            <a:r>
              <a:rPr lang="en-GB" dirty="0" smtClean="0"/>
              <a:t>”</a:t>
            </a:r>
          </a:p>
          <a:p>
            <a:pPr marL="457200" lvl="1" indent="0">
              <a:lnSpc>
                <a:spcPct val="100000"/>
              </a:lnSpc>
              <a:spcBef>
                <a:spcPts val="0"/>
              </a:spcBef>
              <a:spcAft>
                <a:spcPts val="1200"/>
              </a:spcAft>
              <a:buNone/>
            </a:pPr>
            <a:r>
              <a:rPr lang="en-GB" dirty="0" smtClean="0"/>
              <a:t>” I want to </a:t>
            </a:r>
            <a:r>
              <a:rPr lang="en-GB" b="1" i="1" dirty="0" smtClean="0">
                <a:solidFill>
                  <a:srgbClr val="C00000"/>
                </a:solidFill>
              </a:rPr>
              <a:t>position myself </a:t>
            </a:r>
            <a:r>
              <a:rPr lang="en-GB" dirty="0" smtClean="0"/>
              <a:t>within a scholarly discourse”</a:t>
            </a:r>
          </a:p>
          <a:p>
            <a:pPr marL="457200" lvl="1" indent="0">
              <a:lnSpc>
                <a:spcPct val="100000"/>
              </a:lnSpc>
              <a:spcBef>
                <a:spcPts val="0"/>
              </a:spcBef>
              <a:spcAft>
                <a:spcPts val="1200"/>
              </a:spcAft>
              <a:buNone/>
            </a:pPr>
            <a:r>
              <a:rPr lang="en-GB" dirty="0" smtClean="0"/>
              <a:t>“we know that there are some rules and these are probably silly, maybe they are, but this is the only way for us </a:t>
            </a:r>
            <a:r>
              <a:rPr lang="en-GB" b="1" i="1" dirty="0" smtClean="0">
                <a:solidFill>
                  <a:srgbClr val="C00000"/>
                </a:solidFill>
              </a:rPr>
              <a:t>in order to be accepted</a:t>
            </a:r>
            <a:r>
              <a:rPr lang="en-GB" dirty="0" smtClean="0"/>
              <a:t>”</a:t>
            </a:r>
          </a:p>
        </p:txBody>
      </p:sp>
    </p:spTree>
    <p:extLst>
      <p:ext uri="{BB962C8B-B14F-4D97-AF65-F5344CB8AC3E}">
        <p14:creationId xmlns:p14="http://schemas.microsoft.com/office/powerpoint/2010/main" val="3054074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latin typeface="Calibri Light" panose="020F0302020204030204" pitchFamily="34" charset="0"/>
              </a:rPr>
              <a:t>Results</a:t>
            </a:r>
            <a:r>
              <a:rPr lang="sv-SE" dirty="0">
                <a:latin typeface="Calibri Light" panose="020F0302020204030204" pitchFamily="34" charset="0"/>
              </a:rPr>
              <a:t>, </a:t>
            </a:r>
            <a:r>
              <a:rPr lang="sv-SE" dirty="0" err="1">
                <a:latin typeface="Calibri Light" panose="020F0302020204030204" pitchFamily="34" charset="0"/>
              </a:rPr>
              <a:t>u</a:t>
            </a:r>
            <a:r>
              <a:rPr lang="sv-SE" dirty="0" err="1" smtClean="0">
                <a:latin typeface="Calibri Light" panose="020F0302020204030204" pitchFamily="34" charset="0"/>
              </a:rPr>
              <a:t>ser</a:t>
            </a:r>
            <a:r>
              <a:rPr lang="sv-SE" dirty="0" smtClean="0">
                <a:latin typeface="Calibri Light" panose="020F0302020204030204" pitchFamily="34" charset="0"/>
              </a:rPr>
              <a:t> </a:t>
            </a:r>
            <a:r>
              <a:rPr lang="sv-SE" dirty="0" err="1">
                <a:latin typeface="Calibri Light" panose="020F0302020204030204" pitchFamily="34" charset="0"/>
              </a:rPr>
              <a:t>s</a:t>
            </a:r>
            <a:r>
              <a:rPr lang="sv-SE" dirty="0" err="1" smtClean="0">
                <a:latin typeface="Calibri Light" panose="020F0302020204030204" pitchFamily="34" charset="0"/>
              </a:rPr>
              <a:t>tudy</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r>
              <a:rPr lang="sv-SE" sz="2400" dirty="0" err="1">
                <a:latin typeface="Calibri" panose="020F0502020204030204" pitchFamily="34" charset="0"/>
              </a:rPr>
              <a:t>Systematic</a:t>
            </a:r>
            <a:r>
              <a:rPr lang="sv-SE" sz="2400" dirty="0">
                <a:latin typeface="Calibri" panose="020F0502020204030204" pitchFamily="34" charset="0"/>
              </a:rPr>
              <a:t> </a:t>
            </a:r>
            <a:r>
              <a:rPr lang="sv-SE" sz="2400" dirty="0" err="1">
                <a:latin typeface="Calibri" panose="020F0502020204030204" pitchFamily="34" charset="0"/>
              </a:rPr>
              <a:t>searches</a:t>
            </a:r>
            <a:r>
              <a:rPr lang="sv-SE" sz="2400" dirty="0">
                <a:latin typeface="Calibri" panose="020F0502020204030204" pitchFamily="34" charset="0"/>
              </a:rPr>
              <a:t> </a:t>
            </a:r>
            <a:r>
              <a:rPr lang="sv-SE" sz="2400" dirty="0" err="1">
                <a:latin typeface="Calibri" panose="020F0502020204030204" pitchFamily="34" charset="0"/>
              </a:rPr>
              <a:t>too</a:t>
            </a:r>
            <a:r>
              <a:rPr lang="sv-SE" sz="2400" dirty="0">
                <a:latin typeface="Calibri" panose="020F0502020204030204" pitchFamily="34" charset="0"/>
              </a:rPr>
              <a:t> </a:t>
            </a:r>
            <a:r>
              <a:rPr lang="sv-SE" sz="2400" b="1" i="1" dirty="0" err="1">
                <a:solidFill>
                  <a:schemeClr val="tx2"/>
                </a:solidFill>
                <a:latin typeface="Calibri" panose="020F0502020204030204" pitchFamily="34" charset="0"/>
              </a:rPr>
              <a:t>time</a:t>
            </a:r>
            <a:r>
              <a:rPr lang="sv-SE" sz="2400" b="1" i="1" dirty="0">
                <a:solidFill>
                  <a:schemeClr val="tx2"/>
                </a:solidFill>
                <a:latin typeface="Calibri" panose="020F0502020204030204" pitchFamily="34" charset="0"/>
              </a:rPr>
              <a:t> </a:t>
            </a:r>
            <a:r>
              <a:rPr lang="sv-SE" sz="2400" b="1" i="1" dirty="0" err="1">
                <a:solidFill>
                  <a:schemeClr val="tx2"/>
                </a:solidFill>
                <a:latin typeface="Calibri" panose="020F0502020204030204" pitchFamily="34" charset="0"/>
              </a:rPr>
              <a:t>consuming</a:t>
            </a:r>
            <a:r>
              <a:rPr lang="sv-SE" sz="2400" b="1" i="1" dirty="0">
                <a:solidFill>
                  <a:schemeClr val="tx2"/>
                </a:solidFill>
                <a:latin typeface="Calibri" panose="020F0502020204030204" pitchFamily="34" charset="0"/>
              </a:rPr>
              <a:t> </a:t>
            </a:r>
            <a:r>
              <a:rPr lang="sv-SE" sz="2400" dirty="0">
                <a:latin typeface="Calibri" panose="020F0502020204030204" pitchFamily="34" charset="0"/>
              </a:rPr>
              <a:t>and not </a:t>
            </a:r>
            <a:r>
              <a:rPr lang="sv-SE" sz="2400" dirty="0" err="1">
                <a:latin typeface="Calibri" panose="020F0502020204030204" pitchFamily="34" charset="0"/>
              </a:rPr>
              <a:t>possible</a:t>
            </a:r>
            <a:r>
              <a:rPr lang="sv-SE" sz="2400" dirty="0">
                <a:latin typeface="Calibri" panose="020F0502020204030204" pitchFamily="34" charset="0"/>
              </a:rPr>
              <a:t> </a:t>
            </a:r>
          </a:p>
          <a:p>
            <a:pPr lvl="1"/>
            <a:r>
              <a:rPr lang="en-GB" b="1" i="1" dirty="0">
                <a:solidFill>
                  <a:schemeClr val="tx2"/>
                </a:solidFill>
                <a:latin typeface="Calibri" panose="020F0502020204030204" pitchFamily="34" charset="0"/>
              </a:rPr>
              <a:t>Lack of tools </a:t>
            </a:r>
            <a:r>
              <a:rPr lang="en-GB" dirty="0">
                <a:latin typeface="Calibri" panose="020F0502020204030204" pitchFamily="34" charset="0"/>
              </a:rPr>
              <a:t>and services to facilitate a systematic coordinated use of multiple sources and vast amount of data</a:t>
            </a:r>
          </a:p>
          <a:p>
            <a:pPr lvl="1"/>
            <a:r>
              <a:rPr lang="en-GB" dirty="0">
                <a:latin typeface="Calibri" panose="020F0502020204030204" pitchFamily="34" charset="0"/>
              </a:rPr>
              <a:t>Lack of </a:t>
            </a:r>
            <a:r>
              <a:rPr lang="en-GB" b="1" i="1" dirty="0">
                <a:solidFill>
                  <a:schemeClr val="tx2"/>
                </a:solidFill>
                <a:latin typeface="Calibri" panose="020F0502020204030204" pitchFamily="34" charset="0"/>
              </a:rPr>
              <a:t>user-friendly</a:t>
            </a:r>
            <a:r>
              <a:rPr lang="en-GB" dirty="0">
                <a:latin typeface="Calibri" panose="020F0502020204030204" pitchFamily="34" charset="0"/>
              </a:rPr>
              <a:t>, flexible and transparent tools</a:t>
            </a:r>
          </a:p>
          <a:p>
            <a:pPr lvl="1"/>
            <a:r>
              <a:rPr lang="sv-SE" dirty="0">
                <a:latin typeface="Calibri" panose="020F0502020204030204" pitchFamily="34" charset="0"/>
              </a:rPr>
              <a:t>Lack </a:t>
            </a:r>
            <a:r>
              <a:rPr lang="sv-SE" dirty="0" err="1">
                <a:latin typeface="Calibri" panose="020F0502020204030204" pitchFamily="34" charset="0"/>
              </a:rPr>
              <a:t>of</a:t>
            </a:r>
            <a:r>
              <a:rPr lang="sv-SE" dirty="0">
                <a:latin typeface="Calibri" panose="020F0502020204030204" pitchFamily="34" charset="0"/>
              </a:rPr>
              <a:t> </a:t>
            </a:r>
            <a:r>
              <a:rPr lang="sv-SE" dirty="0" err="1">
                <a:latin typeface="Calibri" panose="020F0502020204030204" pitchFamily="34" charset="0"/>
              </a:rPr>
              <a:t>financial</a:t>
            </a:r>
            <a:r>
              <a:rPr lang="sv-SE" dirty="0">
                <a:latin typeface="Calibri" panose="020F0502020204030204" pitchFamily="34" charset="0"/>
              </a:rPr>
              <a:t> </a:t>
            </a:r>
            <a:r>
              <a:rPr lang="sv-SE" dirty="0" err="1">
                <a:latin typeface="Calibri" panose="020F0502020204030204" pitchFamily="34" charset="0"/>
              </a:rPr>
              <a:t>resources</a:t>
            </a:r>
            <a:endParaRPr lang="en-GB" dirty="0">
              <a:latin typeface="Calibri" panose="020F0502020204030204" pitchFamily="34" charset="0"/>
            </a:endParaRPr>
          </a:p>
          <a:p>
            <a:r>
              <a:rPr lang="en-US" sz="2400" dirty="0">
                <a:latin typeface="Calibri" panose="020F0502020204030204" pitchFamily="34" charset="0"/>
              </a:rPr>
              <a:t>Search</a:t>
            </a:r>
            <a:r>
              <a:rPr lang="sv-SE" sz="2400" dirty="0">
                <a:latin typeface="Calibri" panose="020F0502020204030204" pitchFamily="34" charset="0"/>
              </a:rPr>
              <a:t> on terms is </a:t>
            </a:r>
            <a:r>
              <a:rPr lang="en-US" sz="2400" dirty="0">
                <a:latin typeface="Calibri" panose="020F0502020204030204" pitchFamily="34" charset="0"/>
              </a:rPr>
              <a:t>inadequate (too many items)</a:t>
            </a:r>
            <a:r>
              <a:rPr lang="sv-SE" sz="2400" dirty="0">
                <a:latin typeface="Calibri" panose="020F0502020204030204" pitchFamily="34" charset="0"/>
              </a:rPr>
              <a:t> </a:t>
            </a:r>
          </a:p>
          <a:p>
            <a:pPr lvl="1"/>
            <a:r>
              <a:rPr lang="en-GB" dirty="0">
                <a:latin typeface="Calibri" panose="020F0502020204030204" pitchFamily="34" charset="0"/>
              </a:rPr>
              <a:t>Lack of tools and services that facilitate </a:t>
            </a:r>
            <a:r>
              <a:rPr lang="en-GB" b="1" i="1" dirty="0">
                <a:solidFill>
                  <a:schemeClr val="tx2"/>
                </a:solidFill>
                <a:latin typeface="Calibri" panose="020F0502020204030204" pitchFamily="34" charset="0"/>
              </a:rPr>
              <a:t>meaningful content analysis </a:t>
            </a:r>
            <a:r>
              <a:rPr lang="en-GB" dirty="0">
                <a:latin typeface="Calibri" panose="020F0502020204030204" pitchFamily="34" charset="0"/>
              </a:rPr>
              <a:t>of vast amount of </a:t>
            </a:r>
            <a:r>
              <a:rPr lang="en-GB" dirty="0" smtClean="0">
                <a:latin typeface="Calibri" panose="020F0502020204030204" pitchFamily="34" charset="0"/>
              </a:rPr>
              <a:t>data</a:t>
            </a:r>
            <a:endParaRPr lang="en-GB" dirty="0">
              <a:latin typeface="Calibri" panose="020F0502020204030204" pitchFamily="34" charset="0"/>
            </a:endParaRPr>
          </a:p>
        </p:txBody>
      </p:sp>
    </p:spTree>
    <p:extLst>
      <p:ext uri="{BB962C8B-B14F-4D97-AF65-F5344CB8AC3E}">
        <p14:creationId xmlns:p14="http://schemas.microsoft.com/office/powerpoint/2010/main" val="3968265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(cont’d)</a:t>
            </a:r>
            <a:endParaRPr lang="en-US" dirty="0"/>
          </a:p>
        </p:txBody>
      </p:sp>
      <p:sp>
        <p:nvSpPr>
          <p:cNvPr id="3" name="Content Placeholder 2"/>
          <p:cNvSpPr>
            <a:spLocks noGrp="1"/>
          </p:cNvSpPr>
          <p:nvPr>
            <p:ph idx="1"/>
          </p:nvPr>
        </p:nvSpPr>
        <p:spPr/>
        <p:txBody>
          <a:bodyPr/>
          <a:lstStyle/>
          <a:p>
            <a:r>
              <a:rPr lang="en-US" b="1" dirty="0"/>
              <a:t>Complexity due to </a:t>
            </a:r>
            <a:r>
              <a:rPr lang="en-US" b="1" dirty="0" smtClean="0"/>
              <a:t>volume</a:t>
            </a:r>
          </a:p>
          <a:p>
            <a:pPr lvl="1"/>
            <a:r>
              <a:rPr lang="en-US" i="1" dirty="0"/>
              <a:t>main problem </a:t>
            </a:r>
            <a:r>
              <a:rPr lang="en-US" i="1" dirty="0" smtClean="0"/>
              <a:t>identified in relation </a:t>
            </a:r>
            <a:r>
              <a:rPr lang="en-US" i="1" dirty="0"/>
              <a:t>to established fields of study was </a:t>
            </a:r>
            <a:r>
              <a:rPr lang="en-US" i="1" dirty="0" smtClean="0"/>
              <a:t>the challenges </a:t>
            </a:r>
            <a:r>
              <a:rPr lang="en-US" i="1" dirty="0"/>
              <a:t>brought forth by the huge size </a:t>
            </a:r>
            <a:r>
              <a:rPr lang="en-US" i="1" dirty="0" smtClean="0"/>
              <a:t>of numbers of relevant publications</a:t>
            </a:r>
          </a:p>
          <a:p>
            <a:pPr lvl="1"/>
            <a:r>
              <a:rPr lang="en-US" b="1" dirty="0"/>
              <a:t>Individual </a:t>
            </a:r>
            <a:r>
              <a:rPr lang="en-US" b="1" dirty="0" smtClean="0"/>
              <a:t>strategies: Highly cited articles: </a:t>
            </a:r>
          </a:p>
          <a:p>
            <a:pPr lvl="2"/>
            <a:r>
              <a:rPr lang="en-US" dirty="0"/>
              <a:t>k</a:t>
            </a:r>
            <a:r>
              <a:rPr lang="en-US" dirty="0" smtClean="0"/>
              <a:t>nown problem with citations, used anyway</a:t>
            </a:r>
          </a:p>
          <a:p>
            <a:pPr lvl="1"/>
            <a:r>
              <a:rPr lang="en-US" b="1" dirty="0"/>
              <a:t>System </a:t>
            </a:r>
            <a:r>
              <a:rPr lang="en-US" b="1" dirty="0" smtClean="0"/>
              <a:t>shortcomings</a:t>
            </a:r>
          </a:p>
          <a:p>
            <a:pPr lvl="2"/>
            <a:r>
              <a:rPr lang="en-US" dirty="0" smtClean="0"/>
              <a:t>Bad data</a:t>
            </a:r>
          </a:p>
          <a:p>
            <a:pPr marL="914400" lvl="2" indent="0">
              <a:buNone/>
            </a:pPr>
            <a:r>
              <a:rPr lang="en-US" b="1" dirty="0" smtClean="0"/>
              <a:t>	</a:t>
            </a:r>
            <a:endParaRPr lang="en-US" dirty="0" smtClean="0"/>
          </a:p>
          <a:p>
            <a:pPr lvl="1"/>
            <a:endParaRPr lang="en-US" dirty="0"/>
          </a:p>
        </p:txBody>
      </p:sp>
    </p:spTree>
    <p:extLst>
      <p:ext uri="{BB962C8B-B14F-4D97-AF65-F5344CB8AC3E}">
        <p14:creationId xmlns:p14="http://schemas.microsoft.com/office/powerpoint/2010/main" val="33148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pPr marL="514350" indent="-514350">
              <a:buAutoNum type="alphaLcParenBoth"/>
            </a:pPr>
            <a:r>
              <a:rPr lang="en-US" dirty="0" smtClean="0"/>
              <a:t>the </a:t>
            </a:r>
            <a:r>
              <a:rPr lang="en-US" dirty="0"/>
              <a:t>sheer size of </a:t>
            </a:r>
            <a:r>
              <a:rPr lang="en-US" dirty="0" smtClean="0"/>
              <a:t>available material</a:t>
            </a:r>
            <a:r>
              <a:rPr lang="en-US" dirty="0"/>
              <a:t>, </a:t>
            </a:r>
            <a:endParaRPr lang="en-US" dirty="0" smtClean="0"/>
          </a:p>
          <a:p>
            <a:pPr marL="514350" indent="-514350">
              <a:buAutoNum type="alphaLcParenBoth"/>
            </a:pPr>
            <a:r>
              <a:rPr lang="en-US" dirty="0" smtClean="0"/>
              <a:t>limitations </a:t>
            </a:r>
            <a:r>
              <a:rPr lang="en-US" dirty="0"/>
              <a:t>in the available tools </a:t>
            </a:r>
            <a:r>
              <a:rPr lang="en-US" dirty="0" smtClean="0"/>
              <a:t>and methods </a:t>
            </a:r>
            <a:r>
              <a:rPr lang="en-US" dirty="0"/>
              <a:t>for locating and accessing the </a:t>
            </a:r>
            <a:r>
              <a:rPr lang="en-US" dirty="0" smtClean="0"/>
              <a:t>material</a:t>
            </a:r>
            <a:endParaRPr lang="en-US" dirty="0"/>
          </a:p>
          <a:p>
            <a:pPr marL="514350" indent="-514350">
              <a:buAutoNum type="alphaLcParenBoth"/>
            </a:pPr>
            <a:r>
              <a:rPr lang="en-US" dirty="0" smtClean="0"/>
              <a:t>limitations </a:t>
            </a:r>
            <a:r>
              <a:rPr lang="en-US" dirty="0"/>
              <a:t>in the available tools and methods </a:t>
            </a:r>
            <a:r>
              <a:rPr lang="en-US" dirty="0" smtClean="0"/>
              <a:t>for meaningful </a:t>
            </a:r>
            <a:r>
              <a:rPr lang="en-US" dirty="0"/>
              <a:t>content analysis of the </a:t>
            </a:r>
            <a:r>
              <a:rPr lang="en-US" dirty="0" smtClean="0"/>
              <a:t>material</a:t>
            </a:r>
          </a:p>
          <a:p>
            <a:pPr marL="514350" indent="-514350">
              <a:buAutoNum type="alphaLcParenBoth"/>
            </a:pPr>
            <a:r>
              <a:rPr lang="en-US" dirty="0" smtClean="0"/>
              <a:t>limited </a:t>
            </a:r>
            <a:r>
              <a:rPr lang="en-US" dirty="0"/>
              <a:t>time and resources </a:t>
            </a:r>
            <a:r>
              <a:rPr lang="en-US" dirty="0" smtClean="0"/>
              <a:t>and</a:t>
            </a:r>
          </a:p>
          <a:p>
            <a:pPr marL="514350" indent="-514350">
              <a:buAutoNum type="alphaLcParenBoth"/>
            </a:pPr>
            <a:r>
              <a:rPr lang="en-US" dirty="0" smtClean="0"/>
              <a:t>scholars’ know-how </a:t>
            </a:r>
            <a:r>
              <a:rPr lang="en-US" dirty="0"/>
              <a:t>are identified in this study as </a:t>
            </a:r>
            <a:r>
              <a:rPr lang="en-US" dirty="0" smtClean="0"/>
              <a:t>factors affecting </a:t>
            </a:r>
            <a:r>
              <a:rPr lang="en-US" dirty="0"/>
              <a:t>the level of information accessed </a:t>
            </a:r>
            <a:r>
              <a:rPr lang="en-US" dirty="0" smtClean="0"/>
              <a:t>and used</a:t>
            </a:r>
            <a:r>
              <a:rPr lang="en-US" dirty="0"/>
              <a:t>.</a:t>
            </a:r>
          </a:p>
        </p:txBody>
      </p:sp>
    </p:spTree>
    <p:extLst>
      <p:ext uri="{BB962C8B-B14F-4D97-AF65-F5344CB8AC3E}">
        <p14:creationId xmlns:p14="http://schemas.microsoft.com/office/powerpoint/2010/main" val="361432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Visualisation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sv-SE" dirty="0" smtClean="0"/>
              <a:t>Most respondents </a:t>
            </a:r>
            <a:r>
              <a:rPr lang="sv-SE" dirty="0" err="1" smtClean="0"/>
              <a:t>found</a:t>
            </a:r>
            <a:r>
              <a:rPr lang="sv-SE" dirty="0" smtClean="0"/>
              <a:t> the </a:t>
            </a:r>
            <a:r>
              <a:rPr lang="sv-SE" dirty="0" err="1" smtClean="0"/>
              <a:t>use</a:t>
            </a:r>
            <a:r>
              <a:rPr lang="sv-SE" dirty="0" smtClean="0"/>
              <a:t> </a:t>
            </a:r>
            <a:r>
              <a:rPr lang="sv-SE" dirty="0" err="1" smtClean="0"/>
              <a:t>of</a:t>
            </a:r>
            <a:r>
              <a:rPr lang="sv-SE" dirty="0" smtClean="0"/>
              <a:t> </a:t>
            </a:r>
            <a:r>
              <a:rPr lang="sv-SE" dirty="0" err="1" smtClean="0"/>
              <a:t>visualization</a:t>
            </a:r>
            <a:r>
              <a:rPr lang="sv-SE" dirty="0" smtClean="0"/>
              <a:t> </a:t>
            </a:r>
            <a:r>
              <a:rPr lang="sv-SE" dirty="0" err="1" smtClean="0"/>
              <a:t>tools</a:t>
            </a:r>
            <a:r>
              <a:rPr lang="sv-SE" dirty="0" smtClean="0"/>
              <a:t> </a:t>
            </a:r>
            <a:r>
              <a:rPr lang="sv-SE" dirty="0" err="1" smtClean="0"/>
              <a:t>of</a:t>
            </a:r>
            <a:r>
              <a:rPr lang="sv-SE" dirty="0" smtClean="0"/>
              <a:t> </a:t>
            </a:r>
            <a:r>
              <a:rPr lang="sv-SE" dirty="0" err="1" smtClean="0"/>
              <a:t>interest</a:t>
            </a:r>
            <a:r>
              <a:rPr lang="sv-SE" dirty="0" smtClean="0"/>
              <a:t> in </a:t>
            </a:r>
            <a:r>
              <a:rPr lang="sv-SE" dirty="0" err="1" smtClean="0"/>
              <a:t>creating</a:t>
            </a:r>
            <a:r>
              <a:rPr lang="sv-SE" dirty="0" smtClean="0"/>
              <a:t> </a:t>
            </a:r>
            <a:r>
              <a:rPr lang="sv-SE" dirty="0" err="1" smtClean="0"/>
              <a:t>overviews</a:t>
            </a:r>
            <a:r>
              <a:rPr lang="sv-SE" dirty="0" smtClean="0"/>
              <a:t> </a:t>
            </a:r>
            <a:r>
              <a:rPr lang="sv-SE" dirty="0" err="1" smtClean="0"/>
              <a:t>of</a:t>
            </a:r>
            <a:r>
              <a:rPr lang="sv-SE" dirty="0" smtClean="0"/>
              <a:t> research.</a:t>
            </a:r>
          </a:p>
          <a:p>
            <a:endParaRPr lang="sv-SE" dirty="0"/>
          </a:p>
          <a:p>
            <a:r>
              <a:rPr lang="sv-SE" dirty="0" err="1" smtClean="0"/>
              <a:t>Two</a:t>
            </a:r>
            <a:r>
              <a:rPr lang="sv-SE" dirty="0" smtClean="0"/>
              <a:t> </a:t>
            </a:r>
            <a:r>
              <a:rPr lang="sv-SE" dirty="0" err="1" smtClean="0"/>
              <a:t>main</a:t>
            </a:r>
            <a:r>
              <a:rPr lang="sv-SE" dirty="0" smtClean="0"/>
              <a:t> drawbacks: </a:t>
            </a:r>
          </a:p>
          <a:p>
            <a:pPr lvl="1"/>
            <a:r>
              <a:rPr lang="sv-SE" dirty="0" smtClean="0"/>
              <a:t>Learning </a:t>
            </a:r>
            <a:r>
              <a:rPr lang="sv-SE" dirty="0" err="1" smtClean="0"/>
              <a:t>curve</a:t>
            </a:r>
            <a:r>
              <a:rPr lang="sv-SE" dirty="0" smtClean="0"/>
              <a:t> for </a:t>
            </a:r>
            <a:r>
              <a:rPr lang="sv-SE" dirty="0" err="1" smtClean="0"/>
              <a:t>their</a:t>
            </a:r>
            <a:r>
              <a:rPr lang="sv-SE" dirty="0" smtClean="0"/>
              <a:t> </a:t>
            </a:r>
            <a:r>
              <a:rPr lang="sv-SE" dirty="0" err="1" smtClean="0"/>
              <a:t>creation</a:t>
            </a:r>
            <a:endParaRPr lang="sv-SE" dirty="0" smtClean="0"/>
          </a:p>
          <a:p>
            <a:pPr lvl="1"/>
            <a:r>
              <a:rPr lang="sv-SE" dirty="0" smtClean="0"/>
              <a:t>Interpretation </a:t>
            </a:r>
            <a:r>
              <a:rPr lang="sv-SE" dirty="0" err="1" smtClean="0"/>
              <a:t>of</a:t>
            </a:r>
            <a:r>
              <a:rPr lang="sv-SE" dirty="0" smtClean="0"/>
              <a:t> </a:t>
            </a:r>
            <a:r>
              <a:rPr lang="sv-SE" dirty="0" err="1" smtClean="0"/>
              <a:t>outcomes</a:t>
            </a:r>
            <a:r>
              <a:rPr lang="sv-SE" dirty="0" smtClean="0"/>
              <a:t> </a:t>
            </a:r>
          </a:p>
          <a:p>
            <a:endParaRPr lang="sv-SE" dirty="0"/>
          </a:p>
          <a:p>
            <a:r>
              <a:rPr lang="sv-SE" dirty="0" err="1" smtClean="0"/>
              <a:t>Additionally</a:t>
            </a:r>
            <a:r>
              <a:rPr lang="sv-SE" dirty="0" smtClean="0"/>
              <a:t>: </a:t>
            </a:r>
          </a:p>
          <a:p>
            <a:pPr lvl="1"/>
            <a:r>
              <a:rPr lang="sv-SE" dirty="0" smtClean="0"/>
              <a:t>’</a:t>
            </a:r>
            <a:r>
              <a:rPr lang="sv-SE" dirty="0" err="1" smtClean="0"/>
              <a:t>Algorithmic</a:t>
            </a:r>
            <a:r>
              <a:rPr lang="sv-SE" dirty="0" smtClean="0"/>
              <a:t> </a:t>
            </a:r>
            <a:r>
              <a:rPr lang="sv-SE" dirty="0" err="1" smtClean="0"/>
              <a:t>transparency</a:t>
            </a:r>
            <a:r>
              <a:rPr lang="sv-SE" dirty="0" smtClean="0"/>
              <a:t>’: </a:t>
            </a:r>
            <a:r>
              <a:rPr lang="sv-SE" dirty="0" err="1" smtClean="0"/>
              <a:t>are</a:t>
            </a:r>
            <a:r>
              <a:rPr lang="sv-SE" dirty="0" smtClean="0"/>
              <a:t> the </a:t>
            </a:r>
            <a:r>
              <a:rPr lang="sv-SE" dirty="0" err="1" smtClean="0"/>
              <a:t>algorithms</a:t>
            </a:r>
            <a:r>
              <a:rPr lang="sv-SE" dirty="0" smtClean="0"/>
              <a:t> on </a:t>
            </a:r>
            <a:r>
              <a:rPr lang="sv-SE" dirty="0" err="1" smtClean="0"/>
              <a:t>which</a:t>
            </a:r>
            <a:r>
              <a:rPr lang="sv-SE" dirty="0" smtClean="0"/>
              <a:t> the </a:t>
            </a:r>
            <a:r>
              <a:rPr lang="sv-SE" dirty="0" err="1" smtClean="0"/>
              <a:t>tools</a:t>
            </a:r>
            <a:r>
              <a:rPr lang="sv-SE" dirty="0" smtClean="0"/>
              <a:t> </a:t>
            </a:r>
            <a:r>
              <a:rPr lang="sv-SE" dirty="0" err="1" smtClean="0"/>
              <a:t>are</a:t>
            </a:r>
            <a:r>
              <a:rPr lang="sv-SE" dirty="0" smtClean="0"/>
              <a:t> </a:t>
            </a:r>
            <a:r>
              <a:rPr lang="sv-SE" dirty="0" err="1" smtClean="0"/>
              <a:t>based</a:t>
            </a:r>
            <a:r>
              <a:rPr lang="sv-SE" dirty="0" smtClean="0"/>
              <a:t> </a:t>
            </a:r>
            <a:r>
              <a:rPr lang="sv-SE" dirty="0" err="1" smtClean="0"/>
              <a:t>properly</a:t>
            </a:r>
            <a:r>
              <a:rPr lang="sv-SE" dirty="0" smtClean="0"/>
              <a:t> </a:t>
            </a:r>
            <a:r>
              <a:rPr lang="sv-SE" dirty="0" err="1" smtClean="0"/>
              <a:t>descibed</a:t>
            </a:r>
            <a:r>
              <a:rPr lang="sv-SE" dirty="0" smtClean="0"/>
              <a:t> or ”black-</a:t>
            </a:r>
            <a:r>
              <a:rPr lang="sv-SE" dirty="0" err="1" smtClean="0"/>
              <a:t>boxed</a:t>
            </a:r>
            <a:r>
              <a:rPr lang="sv-SE" dirty="0" smtClean="0"/>
              <a:t>”?</a:t>
            </a:r>
          </a:p>
          <a:p>
            <a:endParaRPr lang="sv-SE" dirty="0"/>
          </a:p>
          <a:p>
            <a:endParaRPr lang="sv-SE" dirty="0" smtClean="0"/>
          </a:p>
        </p:txBody>
      </p:sp>
    </p:spTree>
    <p:extLst>
      <p:ext uri="{BB962C8B-B14F-4D97-AF65-F5344CB8AC3E}">
        <p14:creationId xmlns:p14="http://schemas.microsoft.com/office/powerpoint/2010/main" val="403262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Example</a:t>
            </a:r>
            <a:r>
              <a:rPr lang="sv-SE" dirty="0" smtClean="0"/>
              <a:t>: </a:t>
            </a:r>
            <a:r>
              <a:rPr lang="sv-SE" dirty="0" err="1" smtClean="0"/>
              <a:t>Interactive</a:t>
            </a:r>
            <a:r>
              <a:rPr lang="sv-SE" dirty="0" smtClean="0"/>
              <a:t> </a:t>
            </a:r>
            <a:r>
              <a:rPr lang="sv-SE" dirty="0" err="1" smtClean="0"/>
              <a:t>Individual</a:t>
            </a:r>
            <a:r>
              <a:rPr lang="sv-SE" dirty="0" smtClean="0"/>
              <a:t> Ranking (IIR)</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Method for weighting qualitatively different evaluation/preference variables</a:t>
            </a:r>
          </a:p>
          <a:p>
            <a:pPr lvl="1"/>
            <a:r>
              <a:rPr lang="en-GB" dirty="0" smtClean="0"/>
              <a:t>Information sources</a:t>
            </a:r>
          </a:p>
          <a:p>
            <a:pPr lvl="1"/>
            <a:r>
              <a:rPr lang="en-GB" dirty="0" smtClean="0"/>
              <a:t>Ranked papers </a:t>
            </a:r>
          </a:p>
          <a:p>
            <a:r>
              <a:rPr lang="en-GB" dirty="0" smtClean="0"/>
              <a:t>Sources are judged by the user based on evaluation criteria (assigned by researcher)</a:t>
            </a:r>
          </a:p>
          <a:p>
            <a:pPr lvl="1"/>
            <a:r>
              <a:rPr lang="en-GB" dirty="0" smtClean="0"/>
              <a:t>Weighting of the trustworthiness of each source</a:t>
            </a:r>
          </a:p>
          <a:p>
            <a:r>
              <a:rPr lang="en-GB" dirty="0" smtClean="0"/>
              <a:t>Sources are different data sources </a:t>
            </a:r>
          </a:p>
          <a:p>
            <a:pPr lvl="1"/>
            <a:r>
              <a:rPr lang="en-GB" dirty="0" smtClean="0"/>
              <a:t>E.g. three different data sources such as a bibliographic index, web-based database and a pre-print archive</a:t>
            </a:r>
          </a:p>
          <a:p>
            <a:r>
              <a:rPr lang="en-GB" dirty="0" smtClean="0"/>
              <a:t>Assumes that search methods are different (variation)</a:t>
            </a:r>
          </a:p>
          <a:p>
            <a:r>
              <a:rPr lang="en-GB" dirty="0" smtClean="0"/>
              <a:t>Variables: e.g. ’</a:t>
            </a:r>
            <a:r>
              <a:rPr lang="en-GB" b="1" i="1" dirty="0" smtClean="0">
                <a:solidFill>
                  <a:schemeClr val="tx2"/>
                </a:solidFill>
              </a:rPr>
              <a:t>trust</a:t>
            </a:r>
            <a:r>
              <a:rPr lang="en-GB" dirty="0" smtClean="0"/>
              <a:t>’ ’</a:t>
            </a:r>
            <a:r>
              <a:rPr lang="en-GB" b="1" i="1" dirty="0" smtClean="0">
                <a:solidFill>
                  <a:schemeClr val="tx2"/>
                </a:solidFill>
              </a:rPr>
              <a:t>comprehension</a:t>
            </a:r>
            <a:r>
              <a:rPr lang="en-GB" dirty="0" smtClean="0"/>
              <a:t>’ ’</a:t>
            </a:r>
            <a:r>
              <a:rPr lang="en-GB" b="1" i="1" dirty="0" smtClean="0">
                <a:solidFill>
                  <a:schemeClr val="tx2"/>
                </a:solidFill>
              </a:rPr>
              <a:t>perceived impact</a:t>
            </a:r>
            <a:r>
              <a:rPr lang="en-GB" dirty="0" smtClean="0"/>
              <a:t>’</a:t>
            </a:r>
            <a:endParaRPr lang="en-GB" dirty="0"/>
          </a:p>
        </p:txBody>
      </p:sp>
    </p:spTree>
    <p:extLst>
      <p:ext uri="{BB962C8B-B14F-4D97-AF65-F5344CB8AC3E}">
        <p14:creationId xmlns:p14="http://schemas.microsoft.com/office/powerpoint/2010/main" val="10929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Tree>
    <p:extLst>
      <p:ext uri="{BB962C8B-B14F-4D97-AF65-F5344CB8AC3E}">
        <p14:creationId xmlns:p14="http://schemas.microsoft.com/office/powerpoint/2010/main" val="3251008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IIR steps I</a:t>
            </a:r>
            <a:endParaRPr lang="en-US" dirty="0"/>
          </a:p>
        </p:txBody>
      </p:sp>
      <p:sp>
        <p:nvSpPr>
          <p:cNvPr id="8" name="Text Placeholder 7"/>
          <p:cNvSpPr>
            <a:spLocks noGrp="1"/>
          </p:cNvSpPr>
          <p:nvPr>
            <p:ph type="body" idx="1"/>
          </p:nvPr>
        </p:nvSpPr>
        <p:spPr/>
        <p:txBody>
          <a:bodyPr/>
          <a:lstStyle/>
          <a:p>
            <a:r>
              <a:rPr lang="sv-SE" dirty="0" smtClean="0"/>
              <a:t>1. </a:t>
            </a:r>
            <a:r>
              <a:rPr lang="sv-SE" dirty="0" err="1" smtClean="0"/>
              <a:t>Individual</a:t>
            </a:r>
            <a:r>
              <a:rPr lang="sv-SE" dirty="0" smtClean="0"/>
              <a:t> </a:t>
            </a:r>
            <a:r>
              <a:rPr lang="sv-SE" dirty="0" err="1" smtClean="0"/>
              <a:t>judgement</a:t>
            </a:r>
            <a:r>
              <a:rPr lang="sv-SE" dirty="0" smtClean="0"/>
              <a:t> </a:t>
            </a:r>
            <a:r>
              <a:rPr lang="sv-SE" dirty="0" err="1" smtClean="0"/>
              <a:t>of</a:t>
            </a:r>
            <a:r>
              <a:rPr lang="sv-SE" dirty="0" smtClean="0"/>
              <a:t> chosen </a:t>
            </a:r>
            <a:r>
              <a:rPr lang="sv-SE" dirty="0" err="1" smtClean="0"/>
              <a:t>attributes</a:t>
            </a:r>
            <a:r>
              <a:rPr lang="sv-SE" dirty="0" smtClean="0"/>
              <a:t>:</a:t>
            </a:r>
            <a:endParaRPr lang="en-US" dirty="0"/>
          </a:p>
        </p:txBody>
      </p:sp>
      <p:pic>
        <p:nvPicPr>
          <p:cNvPr id="12" name="Content Placeholder 11"/>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0238" y="2515145"/>
            <a:ext cx="3868737" cy="1574407"/>
          </a:xfrm>
          <a:prstGeom prst="rect">
            <a:avLst/>
          </a:prstGeom>
        </p:spPr>
      </p:pic>
      <p:sp>
        <p:nvSpPr>
          <p:cNvPr id="10" name="Text Placeholder 9"/>
          <p:cNvSpPr>
            <a:spLocks noGrp="1"/>
          </p:cNvSpPr>
          <p:nvPr>
            <p:ph type="body" sz="quarter" idx="3"/>
          </p:nvPr>
        </p:nvSpPr>
        <p:spPr>
          <a:xfrm>
            <a:off x="629841" y="3821112"/>
            <a:ext cx="3887391" cy="823912"/>
          </a:xfrm>
        </p:spPr>
        <p:txBody>
          <a:bodyPr>
            <a:normAutofit/>
          </a:bodyPr>
          <a:lstStyle/>
          <a:p>
            <a:r>
              <a:rPr lang="sv-SE" dirty="0" smtClean="0"/>
              <a:t>2. </a:t>
            </a:r>
            <a:r>
              <a:rPr lang="sv-SE" dirty="0" err="1" smtClean="0"/>
              <a:t>Ranked</a:t>
            </a:r>
            <a:r>
              <a:rPr lang="sv-SE" dirty="0" smtClean="0"/>
              <a:t> lists </a:t>
            </a:r>
            <a:r>
              <a:rPr lang="sv-SE" dirty="0" err="1" smtClean="0"/>
              <a:t>of</a:t>
            </a:r>
            <a:r>
              <a:rPr lang="sv-SE" dirty="0" smtClean="0"/>
              <a:t> </a:t>
            </a:r>
            <a:r>
              <a:rPr lang="sv-SE" dirty="0" err="1" smtClean="0"/>
              <a:t>papers</a:t>
            </a:r>
            <a:r>
              <a:rPr lang="sv-SE" dirty="0" smtClean="0"/>
              <a:t>:</a:t>
            </a:r>
          </a:p>
        </p:txBody>
      </p:sp>
      <p:pic>
        <p:nvPicPr>
          <p:cNvPr id="13" name="Content Placeholder 12"/>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85403" y="4635498"/>
            <a:ext cx="3887788" cy="1481686"/>
          </a:xfrm>
          <a:prstGeom prst="rect">
            <a:avLst/>
          </a:prstGeom>
        </p:spPr>
      </p:pic>
      <p:sp>
        <p:nvSpPr>
          <p:cNvPr id="14" name="Text Placeholder 7"/>
          <p:cNvSpPr txBox="1">
            <a:spLocks/>
          </p:cNvSpPr>
          <p:nvPr/>
        </p:nvSpPr>
        <p:spPr>
          <a:xfrm>
            <a:off x="4646678" y="1681163"/>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smtClean="0"/>
              <a:t>3. Rankings </a:t>
            </a:r>
            <a:r>
              <a:rPr lang="sv-SE" dirty="0" err="1" smtClean="0"/>
              <a:t>translated</a:t>
            </a:r>
            <a:r>
              <a:rPr lang="sv-SE" dirty="0" smtClean="0"/>
              <a:t> </a:t>
            </a:r>
            <a:r>
              <a:rPr lang="sv-SE" dirty="0" err="1" smtClean="0"/>
              <a:t>into</a:t>
            </a:r>
            <a:r>
              <a:rPr lang="sv-SE" dirty="0" smtClean="0"/>
              <a:t> </a:t>
            </a:r>
            <a:r>
              <a:rPr lang="sv-SE" dirty="0" err="1" smtClean="0"/>
              <a:t>mass</a:t>
            </a:r>
            <a:r>
              <a:rPr lang="sv-SE" dirty="0" smtClean="0"/>
              <a:t> </a:t>
            </a:r>
            <a:r>
              <a:rPr lang="sv-SE" dirty="0" err="1" smtClean="0"/>
              <a:t>functions</a:t>
            </a:r>
            <a:r>
              <a:rPr lang="sv-SE" dirty="0" smtClean="0"/>
              <a:t>:</a:t>
            </a:r>
          </a:p>
        </p:txBody>
      </p:sp>
      <p:sp>
        <p:nvSpPr>
          <p:cNvPr id="15" name="Content Placeholder 8"/>
          <p:cNvSpPr txBox="1">
            <a:spLocks/>
          </p:cNvSpPr>
          <p:nvPr/>
        </p:nvSpPr>
        <p:spPr>
          <a:xfrm>
            <a:off x="4646678" y="2505075"/>
            <a:ext cx="38683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a:t>
            </a:r>
            <a:r>
              <a:rPr lang="en-US" sz="2400" baseline="-25000" dirty="0" smtClean="0"/>
              <a:t>A</a:t>
            </a:r>
            <a:r>
              <a:rPr lang="en-US" sz="2400" dirty="0" smtClean="0"/>
              <a:t>, </a:t>
            </a:r>
            <a:r>
              <a:rPr lang="en-US" sz="2400" dirty="0" err="1" smtClean="0"/>
              <a:t>m</a:t>
            </a:r>
            <a:r>
              <a:rPr lang="en-US" sz="2400" baseline="-25000" dirty="0" err="1" smtClean="0"/>
              <a:t>B</a:t>
            </a:r>
            <a:r>
              <a:rPr lang="en-US" sz="2400" dirty="0" smtClean="0"/>
              <a:t>, and </a:t>
            </a:r>
            <a:r>
              <a:rPr lang="en-US" sz="2400" dirty="0" err="1" smtClean="0"/>
              <a:t>m</a:t>
            </a:r>
            <a:r>
              <a:rPr lang="en-US" sz="2400" baseline="-25000" dirty="0" err="1" smtClean="0"/>
              <a:t>C</a:t>
            </a:r>
            <a:r>
              <a:rPr lang="en-US" sz="2400" dirty="0" smtClean="0"/>
              <a:t>, frame of discernment: </a:t>
            </a:r>
            <a:r>
              <a:rPr lang="el-GR" sz="2400" dirty="0" smtClean="0"/>
              <a:t>Ω =</a:t>
            </a:r>
            <a:r>
              <a:rPr lang="sv-SE" sz="2400" dirty="0" smtClean="0"/>
              <a:t> </a:t>
            </a:r>
            <a:r>
              <a:rPr lang="en-US" sz="2400" dirty="0" smtClean="0"/>
              <a:t>{</a:t>
            </a:r>
            <a:r>
              <a:rPr lang="en-US" sz="2400" i="1" dirty="0" smtClean="0"/>
              <a:t>a</a:t>
            </a:r>
            <a:r>
              <a:rPr lang="en-US" sz="2400" dirty="0" smtClean="0"/>
              <a:t>, </a:t>
            </a:r>
            <a:r>
              <a:rPr lang="en-US" sz="2400" i="1" dirty="0" smtClean="0"/>
              <a:t>b</a:t>
            </a:r>
            <a:r>
              <a:rPr lang="en-US" sz="2400" dirty="0" smtClean="0"/>
              <a:t>, </a:t>
            </a:r>
            <a:r>
              <a:rPr lang="en-US" sz="2400" i="1" dirty="0" smtClean="0"/>
              <a:t>c</a:t>
            </a:r>
            <a:r>
              <a:rPr lang="en-US" sz="2400" dirty="0" smtClean="0"/>
              <a:t>, </a:t>
            </a:r>
            <a:r>
              <a:rPr lang="en-US" sz="2400" i="1" dirty="0" smtClean="0"/>
              <a:t>d</a:t>
            </a:r>
            <a:r>
              <a:rPr lang="en-US" sz="2400" dirty="0" smtClean="0"/>
              <a:t>}</a:t>
            </a:r>
          </a:p>
          <a:p>
            <a:r>
              <a:rPr lang="en-US" sz="2400" dirty="0" smtClean="0"/>
              <a:t>simple and intuitive translation: </a:t>
            </a:r>
          </a:p>
          <a:p>
            <a:pPr lvl="1"/>
            <a:r>
              <a:rPr lang="en-US" sz="2000" dirty="0" smtClean="0"/>
              <a:t>1</a:t>
            </a:r>
            <a:r>
              <a:rPr lang="en-US" sz="2000" baseline="30000" dirty="0" smtClean="0"/>
              <a:t>st</a:t>
            </a:r>
            <a:r>
              <a:rPr lang="en-US" sz="2000" dirty="0" smtClean="0"/>
              <a:t> ranked paper: 	0.45</a:t>
            </a:r>
          </a:p>
          <a:p>
            <a:pPr lvl="1"/>
            <a:r>
              <a:rPr lang="en-US" sz="2000" dirty="0" smtClean="0"/>
              <a:t>2</a:t>
            </a:r>
            <a:r>
              <a:rPr lang="en-US" sz="2000" baseline="30000" dirty="0" smtClean="0"/>
              <a:t>nd</a:t>
            </a:r>
            <a:r>
              <a:rPr lang="en-US" sz="2000" dirty="0" smtClean="0"/>
              <a:t> –” –	 	0.30 </a:t>
            </a:r>
          </a:p>
          <a:p>
            <a:pPr lvl="1"/>
            <a:r>
              <a:rPr lang="en-US" sz="2000" dirty="0" smtClean="0"/>
              <a:t>3</a:t>
            </a:r>
            <a:r>
              <a:rPr lang="en-US" sz="2000" baseline="30000" dirty="0" smtClean="0"/>
              <a:t>rd </a:t>
            </a:r>
            <a:r>
              <a:rPr lang="en-US" sz="2000" dirty="0" smtClean="0"/>
              <a:t>–” – 		0.15</a:t>
            </a:r>
          </a:p>
          <a:p>
            <a:pPr lvl="1"/>
            <a:r>
              <a:rPr lang="en-US" sz="2000" dirty="0" smtClean="0"/>
              <a:t>4</a:t>
            </a:r>
            <a:r>
              <a:rPr lang="en-US" sz="2000" baseline="30000" dirty="0" smtClean="0"/>
              <a:t>th</a:t>
            </a:r>
            <a:r>
              <a:rPr lang="en-US" sz="2000" dirty="0" smtClean="0"/>
              <a:t> –” – 		0.1</a:t>
            </a:r>
            <a:endParaRPr lang="en-US" sz="2000" dirty="0"/>
          </a:p>
        </p:txBody>
      </p:sp>
    </p:spTree>
    <p:extLst>
      <p:ext uri="{BB962C8B-B14F-4D97-AF65-F5344CB8AC3E}">
        <p14:creationId xmlns:p14="http://schemas.microsoft.com/office/powerpoint/2010/main" val="4126722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IIR steps II</a:t>
            </a:r>
            <a:endParaRPr lang="en-US" dirty="0"/>
          </a:p>
        </p:txBody>
      </p:sp>
      <p:sp>
        <p:nvSpPr>
          <p:cNvPr id="8" name="Text Placeholder 7"/>
          <p:cNvSpPr>
            <a:spLocks noGrp="1"/>
          </p:cNvSpPr>
          <p:nvPr>
            <p:ph type="body" idx="1"/>
          </p:nvPr>
        </p:nvSpPr>
        <p:spPr/>
        <p:txBody>
          <a:bodyPr>
            <a:normAutofit/>
          </a:bodyPr>
          <a:lstStyle/>
          <a:p>
            <a:r>
              <a:rPr lang="en-US" dirty="0" smtClean="0"/>
              <a:t>4.  the </a:t>
            </a:r>
            <a:r>
              <a:rPr lang="en-US" dirty="0"/>
              <a:t>mass function is </a:t>
            </a:r>
            <a:r>
              <a:rPr lang="en-US" dirty="0" smtClean="0"/>
              <a:t>renormalized</a:t>
            </a:r>
            <a:endParaRPr lang="sv-SE" b="0" dirty="0" smtClean="0"/>
          </a:p>
        </p:txBody>
      </p:sp>
      <p:graphicFrame>
        <p:nvGraphicFramePr>
          <p:cNvPr id="15" name="Content Placeholder 14"/>
          <p:cNvGraphicFramePr>
            <a:graphicFrameLocks noGrp="1"/>
          </p:cNvGraphicFramePr>
          <p:nvPr>
            <p:ph sz="half" idx="2"/>
            <p:extLst>
              <p:ext uri="{D42A27DB-BD31-4B8C-83A1-F6EECF244321}">
                <p14:modId xmlns:p14="http://schemas.microsoft.com/office/powerpoint/2010/main" val="2656147317"/>
              </p:ext>
            </p:extLst>
          </p:nvPr>
        </p:nvGraphicFramePr>
        <p:xfrm>
          <a:off x="630238" y="2923237"/>
          <a:ext cx="3868737" cy="1324930"/>
        </p:xfrm>
        <a:graphic>
          <a:graphicData uri="http://schemas.openxmlformats.org/drawingml/2006/table">
            <a:tbl>
              <a:tblPr>
                <a:tableStyleId>{073A0DAA-6AF3-43AB-8588-CEC1D06C72B9}</a:tableStyleId>
              </a:tblPr>
              <a:tblGrid>
                <a:gridCol w="1289579"/>
                <a:gridCol w="1289579"/>
                <a:gridCol w="1289579"/>
              </a:tblGrid>
              <a:tr h="116318">
                <a:tc>
                  <a:txBody>
                    <a:bodyPr/>
                    <a:lstStyle/>
                    <a:p>
                      <a:pPr>
                        <a:lnSpc>
                          <a:spcPct val="107000"/>
                        </a:lnSpc>
                        <a:spcAft>
                          <a:spcPts val="0"/>
                        </a:spcAft>
                      </a:pPr>
                      <a:r>
                        <a:rPr lang="it-IT" sz="1700" dirty="0">
                          <a:effectLst/>
                        </a:rPr>
                        <a:t>mA(a) = 0.43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a:effectLst/>
                        </a:rPr>
                        <a:t>mB(a) = 0.05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a:effectLst/>
                        </a:rPr>
                        <a:t>mC(a) = 0.28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r>
              <a:tr h="116318">
                <a:tc>
                  <a:txBody>
                    <a:bodyPr/>
                    <a:lstStyle/>
                    <a:p>
                      <a:pPr>
                        <a:lnSpc>
                          <a:spcPct val="107000"/>
                        </a:lnSpc>
                        <a:spcAft>
                          <a:spcPts val="0"/>
                        </a:spcAft>
                      </a:pPr>
                      <a:r>
                        <a:rPr lang="pl-PL" sz="1700">
                          <a:effectLst/>
                        </a:rPr>
                        <a:t>mA(b) = 0.28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pl-PL" sz="1700" dirty="0">
                          <a:effectLst/>
                        </a:rPr>
                        <a:t>mB(b) = 0.43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pl-PL" sz="1700">
                          <a:effectLst/>
                        </a:rPr>
                        <a:t>mC(b) = 0.14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r>
              <a:tr h="116318">
                <a:tc>
                  <a:txBody>
                    <a:bodyPr/>
                    <a:lstStyle/>
                    <a:p>
                      <a:pPr>
                        <a:lnSpc>
                          <a:spcPct val="107000"/>
                        </a:lnSpc>
                        <a:spcAft>
                          <a:spcPts val="0"/>
                        </a:spcAft>
                      </a:pPr>
                      <a:r>
                        <a:rPr lang="it-IT" sz="1700">
                          <a:effectLst/>
                        </a:rPr>
                        <a:t>mA(c) = 0.14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dirty="0">
                          <a:effectLst/>
                        </a:rPr>
                        <a:t>mB(c) = 0.28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a:effectLst/>
                        </a:rPr>
                        <a:t>mC(c) = 0.05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r>
              <a:tr h="116318">
                <a:tc>
                  <a:txBody>
                    <a:bodyPr/>
                    <a:lstStyle/>
                    <a:p>
                      <a:pPr>
                        <a:lnSpc>
                          <a:spcPct val="107000"/>
                        </a:lnSpc>
                        <a:spcAft>
                          <a:spcPts val="0"/>
                        </a:spcAft>
                      </a:pPr>
                      <a:r>
                        <a:rPr lang="it-IT" sz="1700">
                          <a:effectLst/>
                        </a:rPr>
                        <a:t>mA(d) = 0.05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dirty="0">
                          <a:effectLst/>
                        </a:rPr>
                        <a:t>mB(d) = 0.14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a:effectLst/>
                        </a:rPr>
                        <a:t>mC(d) = 0.43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r>
              <a:tr h="116318">
                <a:tc>
                  <a:txBody>
                    <a:bodyPr/>
                    <a:lstStyle/>
                    <a:p>
                      <a:pPr>
                        <a:lnSpc>
                          <a:spcPct val="107000"/>
                        </a:lnSpc>
                        <a:spcAft>
                          <a:spcPts val="0"/>
                        </a:spcAft>
                      </a:pPr>
                      <a:r>
                        <a:rPr lang="it-IT" sz="1700">
                          <a:effectLst/>
                        </a:rPr>
                        <a:t>mA(Ω) = 0.10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dirty="0">
                          <a:effectLst/>
                        </a:rPr>
                        <a:t>mB(Ω) = 0.10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c>
                  <a:txBody>
                    <a:bodyPr/>
                    <a:lstStyle/>
                    <a:p>
                      <a:pPr>
                        <a:lnSpc>
                          <a:spcPct val="107000"/>
                        </a:lnSpc>
                        <a:spcAft>
                          <a:spcPts val="0"/>
                        </a:spcAft>
                      </a:pPr>
                      <a:r>
                        <a:rPr lang="it-IT" sz="1700" dirty="0">
                          <a:effectLst/>
                        </a:rPr>
                        <a:t>mC(Ω) = 0.10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4468" marR="44468" marT="0" marB="0"/>
                </a:tc>
              </a:tr>
            </a:tbl>
          </a:graphicData>
        </a:graphic>
      </p:graphicFrame>
      <p:sp>
        <p:nvSpPr>
          <p:cNvPr id="10" name="Text Placeholder 9"/>
          <p:cNvSpPr>
            <a:spLocks noGrp="1"/>
          </p:cNvSpPr>
          <p:nvPr>
            <p:ph type="body" sz="quarter" idx="3"/>
          </p:nvPr>
        </p:nvSpPr>
        <p:spPr/>
        <p:txBody>
          <a:bodyPr>
            <a:normAutofit fontScale="62500" lnSpcReduction="20000"/>
          </a:bodyPr>
          <a:lstStyle/>
          <a:p>
            <a:r>
              <a:rPr lang="sv-SE" dirty="0" smtClean="0"/>
              <a:t>5. </a:t>
            </a:r>
            <a:r>
              <a:rPr lang="en-US" dirty="0">
                <a:latin typeface="TimesNewRomanPSMT"/>
              </a:rPr>
              <a:t>Combining these mass functions with </a:t>
            </a:r>
            <a:r>
              <a:rPr lang="en-US" dirty="0" err="1">
                <a:latin typeface="TimesNewRomanPSMT"/>
              </a:rPr>
              <a:t>Dempster’s</a:t>
            </a:r>
            <a:r>
              <a:rPr lang="en-US" dirty="0">
                <a:latin typeface="TimesNewRomanPSMT"/>
              </a:rPr>
              <a:t> rule of combination </a:t>
            </a:r>
          </a:p>
          <a:p>
            <a:r>
              <a:rPr lang="en-US" dirty="0">
                <a:latin typeface="TimesNewRomanPSMT"/>
              </a:rPr>
              <a:t>-&gt; new mass function </a:t>
            </a:r>
            <a:r>
              <a:rPr lang="en-US" dirty="0" err="1">
                <a:latin typeface="TimesNewRomanPSMT"/>
              </a:rPr>
              <a:t>m</a:t>
            </a:r>
            <a:r>
              <a:rPr lang="en-US" sz="1000" i="1" dirty="0" err="1">
                <a:latin typeface="TimesNewRomanPS-ItalicMT"/>
              </a:rPr>
              <a:t>ABC</a:t>
            </a:r>
            <a:r>
              <a:rPr lang="en-US" dirty="0" smtClean="0">
                <a:latin typeface="TimesNewRomanPSMT"/>
              </a:rPr>
              <a:t>.</a:t>
            </a:r>
            <a:endParaRPr lang="en-US" dirty="0"/>
          </a:p>
        </p:txBody>
      </p:sp>
      <p:pic>
        <p:nvPicPr>
          <p:cNvPr id="18" name="Content Placeholder 17"/>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629150" y="2886686"/>
            <a:ext cx="3887788" cy="1228749"/>
          </a:xfrm>
          <a:prstGeom prst="rect">
            <a:avLst/>
          </a:prstGeom>
        </p:spPr>
      </p:pic>
      <p:sp>
        <p:nvSpPr>
          <p:cNvPr id="19" name="TextBox 18"/>
          <p:cNvSpPr txBox="1"/>
          <p:nvPr/>
        </p:nvSpPr>
        <p:spPr>
          <a:xfrm>
            <a:off x="4776282" y="4497046"/>
            <a:ext cx="3740260" cy="2031325"/>
          </a:xfrm>
          <a:prstGeom prst="rect">
            <a:avLst/>
          </a:prstGeom>
          <a:noFill/>
        </p:spPr>
        <p:txBody>
          <a:bodyPr wrap="square" rtlCol="0">
            <a:spAutoFit/>
          </a:bodyPr>
          <a:lstStyle/>
          <a:p>
            <a:r>
              <a:rPr lang="sv-SE" dirty="0" smtClean="0"/>
              <a:t>General: ranking </a:t>
            </a:r>
            <a:r>
              <a:rPr lang="sv-SE" dirty="0" err="1" smtClean="0"/>
              <a:t>based</a:t>
            </a:r>
            <a:r>
              <a:rPr lang="sv-SE" dirty="0" smtClean="0"/>
              <a:t> on </a:t>
            </a:r>
            <a:r>
              <a:rPr lang="sv-SE" dirty="0" err="1" smtClean="0"/>
              <a:t>algorithm</a:t>
            </a:r>
            <a:endParaRPr lang="sv-SE" dirty="0" smtClean="0"/>
          </a:p>
          <a:p>
            <a:endParaRPr lang="sv-SE" dirty="0" smtClean="0"/>
          </a:p>
          <a:p>
            <a:r>
              <a:rPr lang="sv-SE" dirty="0" smtClean="0"/>
              <a:t>To </a:t>
            </a:r>
            <a:r>
              <a:rPr lang="sv-SE" dirty="0" err="1" smtClean="0"/>
              <a:t>allow</a:t>
            </a:r>
            <a:r>
              <a:rPr lang="sv-SE" dirty="0" smtClean="0"/>
              <a:t> for </a:t>
            </a:r>
            <a:r>
              <a:rPr lang="sv-SE" b="1" i="1" dirty="0" err="1" smtClean="0">
                <a:solidFill>
                  <a:srgbClr val="C00000"/>
                </a:solidFill>
              </a:rPr>
              <a:t>individual</a:t>
            </a:r>
            <a:r>
              <a:rPr lang="sv-SE" b="1" i="1" dirty="0" smtClean="0">
                <a:solidFill>
                  <a:srgbClr val="C00000"/>
                </a:solidFill>
              </a:rPr>
              <a:t> ranking,</a:t>
            </a:r>
            <a:r>
              <a:rPr lang="sv-SE" dirty="0" smtClean="0"/>
              <a:t> a </a:t>
            </a:r>
            <a:r>
              <a:rPr lang="sv-SE" b="1" i="1" dirty="0" err="1" smtClean="0">
                <a:solidFill>
                  <a:schemeClr val="accent5">
                    <a:lumMod val="50000"/>
                  </a:schemeClr>
                </a:solidFill>
              </a:rPr>
              <a:t>discounting</a:t>
            </a:r>
            <a:r>
              <a:rPr lang="sv-SE" b="1" i="1" dirty="0" smtClean="0">
                <a:solidFill>
                  <a:schemeClr val="accent5">
                    <a:lumMod val="50000"/>
                  </a:schemeClr>
                </a:solidFill>
              </a:rPr>
              <a:t> </a:t>
            </a:r>
            <a:r>
              <a:rPr lang="sv-SE" b="1" i="1" dirty="0" err="1" smtClean="0">
                <a:solidFill>
                  <a:schemeClr val="accent5">
                    <a:lumMod val="50000"/>
                  </a:schemeClr>
                </a:solidFill>
              </a:rPr>
              <a:t>factor</a:t>
            </a:r>
            <a:r>
              <a:rPr lang="sv-SE" dirty="0" smtClean="0"/>
              <a:t> is </a:t>
            </a:r>
            <a:r>
              <a:rPr lang="sv-SE" dirty="0" err="1" smtClean="0"/>
              <a:t>added</a:t>
            </a:r>
            <a:r>
              <a:rPr lang="sv-SE" dirty="0" smtClean="0"/>
              <a:t>: </a:t>
            </a:r>
          </a:p>
          <a:p>
            <a:r>
              <a:rPr lang="sv-SE" dirty="0" err="1" smtClean="0"/>
              <a:t>Columns</a:t>
            </a:r>
            <a:r>
              <a:rPr lang="sv-SE" dirty="0" smtClean="0"/>
              <a:t> </a:t>
            </a:r>
            <a:r>
              <a:rPr lang="sv-SE" i="1" dirty="0" smtClean="0"/>
              <a:t>Trust</a:t>
            </a:r>
            <a:r>
              <a:rPr lang="sv-SE" dirty="0" smtClean="0"/>
              <a:t>, </a:t>
            </a:r>
            <a:r>
              <a:rPr lang="sv-SE" i="1" dirty="0" err="1" smtClean="0"/>
              <a:t>Comp</a:t>
            </a:r>
            <a:r>
              <a:rPr lang="sv-SE" dirty="0" smtClean="0"/>
              <a:t>, </a:t>
            </a:r>
            <a:r>
              <a:rPr lang="sv-SE" i="1" dirty="0" smtClean="0"/>
              <a:t>Impact </a:t>
            </a:r>
            <a:r>
              <a:rPr lang="sv-SE" i="1" dirty="0" err="1" smtClean="0"/>
              <a:t>are</a:t>
            </a:r>
            <a:r>
              <a:rPr lang="sv-SE" i="1" dirty="0" smtClean="0"/>
              <a:t> </a:t>
            </a:r>
            <a:r>
              <a:rPr lang="sv-SE" i="1" dirty="0" err="1" smtClean="0"/>
              <a:t>ranked</a:t>
            </a:r>
            <a:r>
              <a:rPr lang="sv-SE" i="1" dirty="0" smtClean="0"/>
              <a:t> so </a:t>
            </a:r>
            <a:r>
              <a:rPr lang="sv-SE" i="1" dirty="0" err="1" smtClean="0"/>
              <a:t>that</a:t>
            </a:r>
            <a:r>
              <a:rPr lang="sv-SE" i="1" dirty="0" smtClean="0"/>
              <a:t> the </a:t>
            </a:r>
            <a:r>
              <a:rPr lang="sv-SE" i="1" dirty="0" err="1" smtClean="0"/>
              <a:t>most</a:t>
            </a:r>
            <a:r>
              <a:rPr lang="sv-SE" i="1" dirty="0" smtClean="0"/>
              <a:t> </a:t>
            </a:r>
            <a:r>
              <a:rPr lang="sv-SE" i="1" dirty="0" err="1" smtClean="0"/>
              <a:t>trusted</a:t>
            </a:r>
            <a:r>
              <a:rPr lang="sv-SE" i="1" dirty="0" smtClean="0"/>
              <a:t> source= 1, second = 0.5, </a:t>
            </a:r>
            <a:r>
              <a:rPr lang="sv-SE" i="1" dirty="0" err="1" smtClean="0"/>
              <a:t>third</a:t>
            </a:r>
            <a:r>
              <a:rPr lang="sv-SE" i="1" dirty="0" smtClean="0"/>
              <a:t> = 0.25</a:t>
            </a:r>
            <a:endParaRPr lang="en-US" i="1" dirty="0"/>
          </a:p>
        </p:txBody>
      </p:sp>
    </p:spTree>
    <p:extLst>
      <p:ext uri="{BB962C8B-B14F-4D97-AF65-F5344CB8AC3E}">
        <p14:creationId xmlns:p14="http://schemas.microsoft.com/office/powerpoint/2010/main" val="2656275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smtClean="0"/>
              <a:t>IIR steps III. Overview </a:t>
            </a:r>
            <a:r>
              <a:rPr lang="en-US" sz="3200" dirty="0"/>
              <a:t>of all four </a:t>
            </a:r>
            <a:r>
              <a:rPr lang="en-US" sz="3200" dirty="0" smtClean="0"/>
              <a:t>papers with </a:t>
            </a:r>
            <a:r>
              <a:rPr lang="en-US" sz="3200" dirty="0"/>
              <a:t>regard to each individual ranking attribute.</a:t>
            </a:r>
          </a:p>
        </p:txBody>
      </p:sp>
      <p:pic>
        <p:nvPicPr>
          <p:cNvPr id="7" name="Content Placeholder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34" y="1853321"/>
            <a:ext cx="4708531" cy="4827409"/>
          </a:xfrm>
          <a:prstGeom prst="rect">
            <a:avLst/>
          </a:prstGeom>
        </p:spPr>
      </p:pic>
    </p:spTree>
    <p:extLst>
      <p:ext uri="{BB962C8B-B14F-4D97-AF65-F5344CB8AC3E}">
        <p14:creationId xmlns:p14="http://schemas.microsoft.com/office/powerpoint/2010/main" val="375786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sv-SE" sz="3200" dirty="0" smtClean="0"/>
              <a:t>IIR steps IV. </a:t>
            </a:r>
            <a:r>
              <a:rPr lang="sv-SE" sz="3200" dirty="0" err="1" smtClean="0"/>
              <a:t>Certainty</a:t>
            </a:r>
            <a:r>
              <a:rPr lang="sv-SE" sz="3200" dirty="0" smtClean="0"/>
              <a:t> </a:t>
            </a:r>
            <a:r>
              <a:rPr lang="sv-SE" sz="3200" dirty="0" err="1" smtClean="0"/>
              <a:t>of</a:t>
            </a:r>
            <a:r>
              <a:rPr lang="sv-SE" sz="3200" dirty="0" smtClean="0"/>
              <a:t> the </a:t>
            </a:r>
            <a:r>
              <a:rPr lang="sv-SE" sz="3200" dirty="0" err="1" smtClean="0"/>
              <a:t>combined</a:t>
            </a:r>
            <a:r>
              <a:rPr lang="sv-SE" sz="3200" dirty="0" smtClean="0"/>
              <a:t> ranking</a:t>
            </a:r>
            <a:endParaRPr lang="en-US" sz="3200" dirty="0"/>
          </a:p>
        </p:txBody>
      </p:sp>
      <p:sp>
        <p:nvSpPr>
          <p:cNvPr id="9" name="Content Placeholder 8"/>
          <p:cNvSpPr>
            <a:spLocks noGrp="1"/>
          </p:cNvSpPr>
          <p:nvPr>
            <p:ph sz="half" idx="1"/>
          </p:nvPr>
        </p:nvSpPr>
        <p:spPr/>
        <p:txBody>
          <a:bodyPr>
            <a:normAutofit/>
          </a:bodyPr>
          <a:lstStyle/>
          <a:p>
            <a:pPr marL="0" indent="0">
              <a:buNone/>
            </a:pPr>
            <a:r>
              <a:rPr lang="en-US" sz="2400" dirty="0"/>
              <a:t>V</a:t>
            </a:r>
            <a:r>
              <a:rPr lang="en-US" sz="2400" dirty="0" smtClean="0"/>
              <a:t>alues </a:t>
            </a:r>
            <a:r>
              <a:rPr lang="en-US" sz="2400" dirty="0"/>
              <a:t>of upper and lower bound </a:t>
            </a:r>
            <a:r>
              <a:rPr lang="en-US" sz="2400" dirty="0" smtClean="0"/>
              <a:t>on the </a:t>
            </a:r>
            <a:r>
              <a:rPr lang="en-US" sz="2400" dirty="0"/>
              <a:t>probability </a:t>
            </a:r>
            <a:r>
              <a:rPr lang="en-US" sz="2400" dirty="0" smtClean="0"/>
              <a:t>(uncertainty) can </a:t>
            </a:r>
            <a:r>
              <a:rPr lang="en-US" sz="2400" dirty="0"/>
              <a:t>be used to provide </a:t>
            </a:r>
            <a:r>
              <a:rPr lang="en-US" sz="2400" dirty="0" smtClean="0"/>
              <a:t>more information </a:t>
            </a:r>
            <a:r>
              <a:rPr lang="en-US" sz="2400" dirty="0"/>
              <a:t>about the certainty of the </a:t>
            </a:r>
            <a:r>
              <a:rPr lang="en-US" sz="2400" dirty="0" smtClean="0"/>
              <a:t>combined ranking.</a:t>
            </a:r>
          </a:p>
          <a:p>
            <a:pPr marL="0" indent="0">
              <a:buNone/>
            </a:pPr>
            <a:endParaRPr lang="en-US" sz="2400" dirty="0"/>
          </a:p>
          <a:p>
            <a:pPr marL="0" indent="0">
              <a:buNone/>
            </a:pPr>
            <a:r>
              <a:rPr lang="en-US" sz="2400" dirty="0"/>
              <a:t>The triangle on each </a:t>
            </a:r>
            <a:r>
              <a:rPr lang="en-US" sz="2400" dirty="0" smtClean="0"/>
              <a:t>line corresponds </a:t>
            </a:r>
            <a:r>
              <a:rPr lang="en-US" sz="2400" dirty="0"/>
              <a:t>to the </a:t>
            </a:r>
            <a:r>
              <a:rPr lang="en-US" sz="2400" dirty="0" err="1"/>
              <a:t>pignistic</a:t>
            </a:r>
            <a:r>
              <a:rPr lang="en-US" sz="2400" dirty="0"/>
              <a:t> probability.</a:t>
            </a:r>
          </a:p>
        </p:txBody>
      </p:sp>
      <p:pic>
        <p:nvPicPr>
          <p:cNvPr id="11" name="Content Placeholder 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29150" y="1962623"/>
            <a:ext cx="3886200" cy="3707682"/>
          </a:xfrm>
          <a:prstGeom prst="rect">
            <a:avLst/>
          </a:prstGeom>
        </p:spPr>
      </p:pic>
    </p:spTree>
    <p:extLst>
      <p:ext uri="{BB962C8B-B14F-4D97-AF65-F5344CB8AC3E}">
        <p14:creationId xmlns:p14="http://schemas.microsoft.com/office/powerpoint/2010/main" val="3161983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200" dirty="0" err="1" smtClean="0"/>
              <a:t>Conclusion</a:t>
            </a:r>
            <a:endParaRPr lang="en-US" sz="3200" dirty="0"/>
          </a:p>
        </p:txBody>
      </p:sp>
      <p:sp>
        <p:nvSpPr>
          <p:cNvPr id="3" name="Content Placeholder 2"/>
          <p:cNvSpPr>
            <a:spLocks noGrp="1"/>
          </p:cNvSpPr>
          <p:nvPr>
            <p:ph idx="1"/>
          </p:nvPr>
        </p:nvSpPr>
        <p:spPr>
          <a:xfrm>
            <a:off x="628650" y="1825625"/>
            <a:ext cx="7886700" cy="4660900"/>
          </a:xfrm>
        </p:spPr>
        <p:txBody>
          <a:bodyPr>
            <a:normAutofit fontScale="77500" lnSpcReduction="20000"/>
          </a:bodyPr>
          <a:lstStyle/>
          <a:p>
            <a:pPr>
              <a:lnSpc>
                <a:spcPct val="120000"/>
              </a:lnSpc>
              <a:spcBef>
                <a:spcPts val="0"/>
              </a:spcBef>
              <a:spcAft>
                <a:spcPts val="600"/>
              </a:spcAft>
            </a:pPr>
            <a:r>
              <a:rPr lang="en-GB" dirty="0" smtClean="0"/>
              <a:t>This method focuses on the </a:t>
            </a:r>
            <a:r>
              <a:rPr lang="en-GB" b="1" i="1" dirty="0" smtClean="0">
                <a:solidFill>
                  <a:schemeClr val="tx2"/>
                </a:solidFill>
              </a:rPr>
              <a:t>interactivity of users</a:t>
            </a:r>
            <a:r>
              <a:rPr lang="en-GB" dirty="0" smtClean="0"/>
              <a:t>. </a:t>
            </a:r>
          </a:p>
          <a:p>
            <a:pPr>
              <a:lnSpc>
                <a:spcPct val="120000"/>
              </a:lnSpc>
              <a:spcBef>
                <a:spcPts val="0"/>
              </a:spcBef>
              <a:spcAft>
                <a:spcPts val="600"/>
              </a:spcAft>
            </a:pPr>
            <a:r>
              <a:rPr lang="en-GB" dirty="0" smtClean="0"/>
              <a:t>Translation of ranks into a mass function is a simple </a:t>
            </a:r>
            <a:r>
              <a:rPr lang="en-GB" b="1" i="1" dirty="0" smtClean="0">
                <a:solidFill>
                  <a:schemeClr val="tx2"/>
                </a:solidFill>
              </a:rPr>
              <a:t>qualitative approach </a:t>
            </a:r>
          </a:p>
          <a:p>
            <a:pPr lvl="1">
              <a:lnSpc>
                <a:spcPct val="120000"/>
              </a:lnSpc>
              <a:spcBef>
                <a:spcPts val="0"/>
              </a:spcBef>
              <a:spcAft>
                <a:spcPts val="600"/>
              </a:spcAft>
            </a:pPr>
            <a:r>
              <a:rPr lang="en-GB" dirty="0" smtClean="0"/>
              <a:t>The reliability of the </a:t>
            </a:r>
            <a:r>
              <a:rPr lang="en-GB" b="1" i="1" dirty="0" smtClean="0">
                <a:solidFill>
                  <a:schemeClr val="tx2"/>
                </a:solidFill>
              </a:rPr>
              <a:t>ranking of sources </a:t>
            </a:r>
            <a:r>
              <a:rPr lang="en-GB" dirty="0" smtClean="0"/>
              <a:t>depend on how well the internal ranking processes are known.</a:t>
            </a:r>
          </a:p>
          <a:p>
            <a:pPr lvl="1">
              <a:lnSpc>
                <a:spcPct val="120000"/>
              </a:lnSpc>
              <a:spcBef>
                <a:spcPts val="0"/>
              </a:spcBef>
              <a:spcAft>
                <a:spcPts val="600"/>
              </a:spcAft>
            </a:pPr>
            <a:r>
              <a:rPr lang="en-GB" b="1" i="1" dirty="0" smtClean="0">
                <a:solidFill>
                  <a:schemeClr val="tx2"/>
                </a:solidFill>
              </a:rPr>
              <a:t>Discounting factors</a:t>
            </a:r>
            <a:r>
              <a:rPr lang="en-GB" b="1" i="1" dirty="0" smtClean="0"/>
              <a:t> </a:t>
            </a:r>
            <a:r>
              <a:rPr lang="en-GB" dirty="0" smtClean="0"/>
              <a:t>for evaluating papers based on users choices are very crude in this example (low, medium and high). </a:t>
            </a:r>
          </a:p>
          <a:p>
            <a:pPr>
              <a:lnSpc>
                <a:spcPct val="120000"/>
              </a:lnSpc>
              <a:spcBef>
                <a:spcPts val="0"/>
              </a:spcBef>
              <a:spcAft>
                <a:spcPts val="600"/>
              </a:spcAft>
            </a:pPr>
            <a:r>
              <a:rPr lang="en-GB" dirty="0" smtClean="0"/>
              <a:t>Further features would be to add the possibility to </a:t>
            </a:r>
            <a:r>
              <a:rPr lang="en-GB" b="1" i="1" dirty="0" smtClean="0">
                <a:solidFill>
                  <a:schemeClr val="tx2"/>
                </a:solidFill>
              </a:rPr>
              <a:t>manually add sources </a:t>
            </a:r>
            <a:r>
              <a:rPr lang="en-GB" dirty="0" smtClean="0"/>
              <a:t>of information such as a literature list from a colleague.</a:t>
            </a:r>
          </a:p>
          <a:p>
            <a:pPr>
              <a:lnSpc>
                <a:spcPct val="120000"/>
              </a:lnSpc>
              <a:spcBef>
                <a:spcPts val="0"/>
              </a:spcBef>
              <a:spcAft>
                <a:spcPts val="600"/>
              </a:spcAft>
            </a:pPr>
            <a:r>
              <a:rPr lang="en-GB" dirty="0" smtClean="0"/>
              <a:t>This approach can take care of many information sources, and a vast list of ranked papers from each source, simultaneously.</a:t>
            </a:r>
          </a:p>
          <a:p>
            <a:pPr marL="0" indent="0" algn="ctr">
              <a:lnSpc>
                <a:spcPct val="120000"/>
              </a:lnSpc>
              <a:spcBef>
                <a:spcPts val="0"/>
              </a:spcBef>
              <a:spcAft>
                <a:spcPts val="600"/>
              </a:spcAft>
              <a:buNone/>
            </a:pPr>
            <a:r>
              <a:rPr lang="en-US" sz="4100" b="1" i="1" dirty="0" smtClean="0"/>
              <a:t>“Personalized </a:t>
            </a:r>
            <a:r>
              <a:rPr lang="en-US" sz="4100" b="1" i="1" dirty="0"/>
              <a:t>Information </a:t>
            </a:r>
            <a:r>
              <a:rPr lang="en-US" sz="4100" b="1" i="1" dirty="0" smtClean="0"/>
              <a:t>Retrieval”</a:t>
            </a:r>
            <a:endParaRPr lang="en-GB" sz="4100" b="1" i="1" dirty="0"/>
          </a:p>
        </p:txBody>
      </p:sp>
    </p:spTree>
    <p:extLst>
      <p:ext uri="{BB962C8B-B14F-4D97-AF65-F5344CB8AC3E}">
        <p14:creationId xmlns:p14="http://schemas.microsoft.com/office/powerpoint/2010/main" val="623324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5153"/>
            <a:ext cx="9144000" cy="4407694"/>
          </a:xfrm>
          <a:prstGeom prst="rect">
            <a:avLst/>
          </a:prstGeom>
        </p:spPr>
      </p:pic>
      <p:sp>
        <p:nvSpPr>
          <p:cNvPr id="3" name="Rectangle 2"/>
          <p:cNvSpPr/>
          <p:nvPr/>
        </p:nvSpPr>
        <p:spPr>
          <a:xfrm>
            <a:off x="0" y="5936576"/>
            <a:ext cx="4572000" cy="2585323"/>
          </a:xfrm>
          <a:prstGeom prst="rect">
            <a:avLst/>
          </a:prstGeom>
        </p:spPr>
        <p:txBody>
          <a:bodyPr>
            <a:spAutoFit/>
          </a:bodyPr>
          <a:lstStyle/>
          <a:p>
            <a:r>
              <a:rPr lang="en-US" dirty="0" smtClean="0">
                <a:hlinkClick r:id="rId4"/>
              </a:rPr>
              <a:t>Source: http://deadwise.tumblr.com/</a:t>
            </a:r>
          </a:p>
          <a:p>
            <a:pPr>
              <a:buFont typeface="Arial" panose="020B0604020202020204" pitchFamily="34" charset="0"/>
              <a:buChar char="•"/>
            </a:pPr>
            <a:r>
              <a:rPr lang="en-US" dirty="0" err="1" smtClean="0">
                <a:hlinkClick r:id="rId4"/>
              </a:rPr>
              <a:t>karl</a:t>
            </a:r>
            <a:r>
              <a:rPr lang="en-US" dirty="0" smtClean="0">
                <a:hlinkClick r:id="rId4"/>
              </a:rPr>
              <a:t> popper</a:t>
            </a:r>
            <a:r>
              <a:rPr lang="en-US" dirty="0" smtClean="0"/>
              <a:t> </a:t>
            </a:r>
          </a:p>
          <a:p>
            <a:pPr>
              <a:buFont typeface="Arial" panose="020B0604020202020204" pitchFamily="34" charset="0"/>
              <a:buChar char="•"/>
            </a:pPr>
            <a:r>
              <a:rPr lang="en-US" dirty="0" smtClean="0">
                <a:hlinkClick r:id="rId5"/>
              </a:rPr>
              <a:t>big data</a:t>
            </a:r>
            <a:r>
              <a:rPr lang="en-US" dirty="0" smtClean="0"/>
              <a:t> </a:t>
            </a:r>
          </a:p>
          <a:p>
            <a:pPr>
              <a:buFont typeface="Arial" panose="020B0604020202020204" pitchFamily="34" charset="0"/>
              <a:buChar char="•"/>
            </a:pPr>
            <a:r>
              <a:rPr lang="en-US" dirty="0" smtClean="0">
                <a:hlinkClick r:id="rId6"/>
              </a:rPr>
              <a:t>data</a:t>
            </a:r>
            <a:r>
              <a:rPr lang="en-US" dirty="0" smtClean="0"/>
              <a:t> </a:t>
            </a:r>
          </a:p>
          <a:p>
            <a:pPr>
              <a:buFont typeface="Arial" panose="020B0604020202020204" pitchFamily="34" charset="0"/>
              <a:buChar char="•"/>
            </a:pPr>
            <a:r>
              <a:rPr lang="en-US" dirty="0" smtClean="0">
                <a:hlinkClick r:id="rId7"/>
              </a:rPr>
              <a:t>explains</a:t>
            </a:r>
            <a:r>
              <a:rPr lang="en-US" dirty="0" smtClean="0"/>
              <a:t> </a:t>
            </a:r>
          </a:p>
          <a:p>
            <a:pPr>
              <a:buFont typeface="Arial" panose="020B0604020202020204" pitchFamily="34" charset="0"/>
              <a:buChar char="•"/>
            </a:pPr>
            <a:r>
              <a:rPr lang="en-US" dirty="0" smtClean="0">
                <a:hlinkClick r:id="rId8"/>
              </a:rPr>
              <a:t>everything</a:t>
            </a:r>
            <a:r>
              <a:rPr lang="en-US" dirty="0" smtClean="0"/>
              <a:t> </a:t>
            </a:r>
          </a:p>
          <a:p>
            <a:pPr>
              <a:buFont typeface="Arial" panose="020B0604020202020204" pitchFamily="34" charset="0"/>
              <a:buChar char="•"/>
            </a:pPr>
            <a:r>
              <a:rPr lang="en-US" dirty="0" smtClean="0">
                <a:hlinkClick r:id="rId9"/>
              </a:rPr>
              <a:t>nothing</a:t>
            </a:r>
            <a:r>
              <a:rPr lang="en-US" dirty="0" smtClean="0"/>
              <a:t> </a:t>
            </a:r>
          </a:p>
          <a:p>
            <a:pPr>
              <a:buFont typeface="Arial" panose="020B0604020202020204" pitchFamily="34" charset="0"/>
              <a:buChar char="•"/>
            </a:pPr>
            <a:r>
              <a:rPr lang="en-US" dirty="0" smtClean="0">
                <a:hlinkClick r:id="rId10"/>
              </a:rPr>
              <a:t>quotes</a:t>
            </a:r>
            <a:r>
              <a:rPr lang="en-US" dirty="0" smtClean="0"/>
              <a:t> </a:t>
            </a:r>
          </a:p>
          <a:p>
            <a:pPr>
              <a:buFont typeface="Arial" panose="020B0604020202020204" pitchFamily="34" charset="0"/>
              <a:buChar char="•"/>
            </a:pPr>
            <a:r>
              <a:rPr lang="en-US" dirty="0" smtClean="0">
                <a:hlinkClick r:id="rId11"/>
              </a:rPr>
              <a:t>popper quote</a:t>
            </a:r>
            <a:r>
              <a:rPr lang="en-US" dirty="0" smtClean="0"/>
              <a:t> </a:t>
            </a:r>
            <a:endParaRPr lang="en-US" dirty="0"/>
          </a:p>
        </p:txBody>
      </p:sp>
    </p:spTree>
    <p:extLst>
      <p:ext uri="{BB962C8B-B14F-4D97-AF65-F5344CB8AC3E}">
        <p14:creationId xmlns:p14="http://schemas.microsoft.com/office/powerpoint/2010/main" val="2921494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dirty="0" smtClean="0"/>
              <a:t>INCITE: present and </a:t>
            </a:r>
            <a:r>
              <a:rPr lang="sv-SE" sz="4000" dirty="0" err="1" smtClean="0"/>
              <a:t>future</a:t>
            </a:r>
            <a:r>
              <a:rPr lang="sv-SE" sz="4000" dirty="0" smtClean="0"/>
              <a:t> </a:t>
            </a:r>
            <a:r>
              <a:rPr lang="sv-SE" sz="4000" dirty="0" err="1" smtClean="0"/>
              <a:t>directions</a:t>
            </a:r>
            <a:endParaRPr lang="en-US" sz="4000" dirty="0"/>
          </a:p>
        </p:txBody>
      </p:sp>
      <p:sp>
        <p:nvSpPr>
          <p:cNvPr id="4" name="Text Placeholder 3"/>
          <p:cNvSpPr>
            <a:spLocks noGrp="1"/>
          </p:cNvSpPr>
          <p:nvPr>
            <p:ph type="body" idx="1"/>
          </p:nvPr>
        </p:nvSpPr>
        <p:spPr>
          <a:xfrm>
            <a:off x="629841" y="1532965"/>
            <a:ext cx="7886699" cy="972110"/>
          </a:xfrm>
        </p:spPr>
        <p:txBody>
          <a:bodyPr>
            <a:normAutofit fontScale="70000" lnSpcReduction="20000"/>
          </a:bodyPr>
          <a:lstStyle/>
          <a:p>
            <a:pPr>
              <a:lnSpc>
                <a:spcPct val="120000"/>
              </a:lnSpc>
              <a:spcBef>
                <a:spcPts val="0"/>
              </a:spcBef>
            </a:pPr>
            <a:r>
              <a:rPr lang="en-GB" sz="1900" b="0" dirty="0"/>
              <a:t>Accepted paper for the Special Issue on “</a:t>
            </a:r>
            <a:r>
              <a:rPr lang="en-GB" sz="1900" b="0" dirty="0" err="1"/>
              <a:t>Scientometrics</a:t>
            </a:r>
            <a:r>
              <a:rPr lang="en-GB" sz="1900" b="0" dirty="0"/>
              <a:t> and Information Retrieval” in </a:t>
            </a:r>
            <a:r>
              <a:rPr lang="en-GB" sz="1900" b="0" i="1" dirty="0" err="1"/>
              <a:t>Scientometrics</a:t>
            </a:r>
            <a:r>
              <a:rPr lang="en-GB" sz="1900" b="0" dirty="0"/>
              <a:t>: </a:t>
            </a:r>
            <a:endParaRPr lang="en-GB" sz="1800" b="0" dirty="0"/>
          </a:p>
          <a:p>
            <a:pPr>
              <a:lnSpc>
                <a:spcPct val="120000"/>
              </a:lnSpc>
              <a:spcBef>
                <a:spcPts val="0"/>
              </a:spcBef>
            </a:pPr>
            <a:r>
              <a:rPr lang="en-GB" sz="2600" b="0" dirty="0" smtClean="0"/>
              <a:t>“</a:t>
            </a:r>
            <a:r>
              <a:rPr lang="en-GB" sz="2600" b="0" dirty="0" err="1"/>
              <a:t>Modeling</a:t>
            </a:r>
            <a:r>
              <a:rPr lang="en-GB" sz="2600" b="0" dirty="0"/>
              <a:t> uncertainty in bibliometrics and information retrieval: an information fusion approach</a:t>
            </a:r>
            <a:r>
              <a:rPr lang="en-GB" sz="2600" b="0" dirty="0" smtClean="0"/>
              <a:t>”</a:t>
            </a:r>
            <a:endParaRPr lang="en-GB" sz="2600" b="0" dirty="0"/>
          </a:p>
        </p:txBody>
      </p:sp>
      <p:sp>
        <p:nvSpPr>
          <p:cNvPr id="3" name="Content Placeholder 2"/>
          <p:cNvSpPr>
            <a:spLocks noGrp="1"/>
          </p:cNvSpPr>
          <p:nvPr>
            <p:ph sz="half" idx="2"/>
          </p:nvPr>
        </p:nvSpPr>
        <p:spPr/>
        <p:txBody>
          <a:bodyPr>
            <a:noAutofit/>
          </a:bodyPr>
          <a:lstStyle/>
          <a:p>
            <a:pPr marL="0" indent="0">
              <a:lnSpc>
                <a:spcPct val="100000"/>
              </a:lnSpc>
              <a:spcBef>
                <a:spcPts val="0"/>
              </a:spcBef>
              <a:buNone/>
            </a:pPr>
            <a:r>
              <a:rPr lang="en-GB" sz="1800" b="1" dirty="0" smtClean="0"/>
              <a:t>Scholarly contribution	</a:t>
            </a:r>
          </a:p>
          <a:p>
            <a:pPr>
              <a:lnSpc>
                <a:spcPct val="100000"/>
              </a:lnSpc>
              <a:spcBef>
                <a:spcPts val="0"/>
              </a:spcBef>
            </a:pPr>
            <a:r>
              <a:rPr lang="en-GB" sz="1800" dirty="0" smtClean="0"/>
              <a:t>Studies </a:t>
            </a:r>
            <a:r>
              <a:rPr lang="en-GB" sz="1800" b="1" i="1" dirty="0" smtClean="0">
                <a:solidFill>
                  <a:schemeClr val="tx2"/>
                </a:solidFill>
              </a:rPr>
              <a:t>combining</a:t>
            </a:r>
            <a:r>
              <a:rPr lang="en-GB" sz="1800" dirty="0" smtClean="0">
                <a:solidFill>
                  <a:schemeClr val="tx2"/>
                </a:solidFill>
              </a:rPr>
              <a:t> </a:t>
            </a:r>
            <a:r>
              <a:rPr lang="en-GB" sz="1800" dirty="0" smtClean="0"/>
              <a:t>bibliometrics and </a:t>
            </a:r>
            <a:r>
              <a:rPr lang="en-GB" sz="1800" b="1" i="1" dirty="0" smtClean="0">
                <a:solidFill>
                  <a:schemeClr val="tx2"/>
                </a:solidFill>
              </a:rPr>
              <a:t>information fusion</a:t>
            </a:r>
            <a:endParaRPr lang="en-GB" sz="1800" i="1" dirty="0" smtClean="0">
              <a:solidFill>
                <a:schemeClr val="tx2"/>
              </a:solidFill>
            </a:endParaRPr>
          </a:p>
          <a:p>
            <a:pPr lvl="1">
              <a:lnSpc>
                <a:spcPct val="100000"/>
              </a:lnSpc>
              <a:spcBef>
                <a:spcPts val="0"/>
              </a:spcBef>
            </a:pPr>
            <a:r>
              <a:rPr lang="en-GB" sz="1600" dirty="0" smtClean="0"/>
              <a:t>E.g. Research overviews</a:t>
            </a:r>
          </a:p>
          <a:p>
            <a:pPr lvl="1">
              <a:lnSpc>
                <a:spcPct val="100000"/>
              </a:lnSpc>
              <a:spcBef>
                <a:spcPts val="0"/>
              </a:spcBef>
            </a:pPr>
            <a:r>
              <a:rPr lang="en-GB" sz="1600" dirty="0"/>
              <a:t>author disambiguation</a:t>
            </a:r>
            <a:endParaRPr lang="en-GB" sz="1800" dirty="0" smtClean="0"/>
          </a:p>
          <a:p>
            <a:pPr>
              <a:lnSpc>
                <a:spcPct val="100000"/>
              </a:lnSpc>
              <a:spcBef>
                <a:spcPts val="0"/>
              </a:spcBef>
            </a:pPr>
            <a:r>
              <a:rPr lang="en-GB" sz="1800" dirty="0" smtClean="0"/>
              <a:t>Suggested methodologies</a:t>
            </a:r>
          </a:p>
          <a:p>
            <a:pPr lvl="1">
              <a:lnSpc>
                <a:spcPct val="100000"/>
              </a:lnSpc>
              <a:spcBef>
                <a:spcPts val="0"/>
              </a:spcBef>
            </a:pPr>
            <a:r>
              <a:rPr lang="en-GB" sz="1600" dirty="0" smtClean="0"/>
              <a:t>Topic modelling</a:t>
            </a:r>
          </a:p>
          <a:p>
            <a:pPr lvl="1">
              <a:lnSpc>
                <a:spcPct val="100000"/>
              </a:lnSpc>
              <a:spcBef>
                <a:spcPts val="0"/>
              </a:spcBef>
            </a:pPr>
            <a:r>
              <a:rPr lang="en-GB" sz="1600" dirty="0" smtClean="0"/>
              <a:t>Sentiment analysis </a:t>
            </a:r>
          </a:p>
          <a:p>
            <a:pPr lvl="1">
              <a:lnSpc>
                <a:spcPct val="100000"/>
              </a:lnSpc>
              <a:spcBef>
                <a:spcPts val="0"/>
              </a:spcBef>
            </a:pPr>
            <a:r>
              <a:rPr lang="en-GB" sz="1600" dirty="0" smtClean="0"/>
              <a:t>citation context analysis</a:t>
            </a:r>
          </a:p>
          <a:p>
            <a:pPr>
              <a:lnSpc>
                <a:spcPct val="100000"/>
              </a:lnSpc>
              <a:spcBef>
                <a:spcPts val="0"/>
              </a:spcBef>
            </a:pPr>
            <a:r>
              <a:rPr lang="en-GB" sz="1800" dirty="0" smtClean="0"/>
              <a:t>Focus on the </a:t>
            </a:r>
            <a:r>
              <a:rPr lang="en-GB" sz="1800" i="1" dirty="0" smtClean="0"/>
              <a:t>Information Fusion portfolio</a:t>
            </a:r>
            <a:r>
              <a:rPr lang="en-GB" sz="1800" dirty="0" smtClean="0"/>
              <a:t>:</a:t>
            </a:r>
          </a:p>
          <a:p>
            <a:pPr lvl="1">
              <a:lnSpc>
                <a:spcPct val="100000"/>
              </a:lnSpc>
              <a:spcBef>
                <a:spcPts val="0"/>
              </a:spcBef>
            </a:pPr>
            <a:r>
              <a:rPr lang="en-GB" sz="1600" dirty="0" smtClean="0"/>
              <a:t>Handling </a:t>
            </a:r>
            <a:r>
              <a:rPr lang="en-GB" sz="1600" b="1" i="1" dirty="0" smtClean="0">
                <a:solidFill>
                  <a:schemeClr val="tx2"/>
                </a:solidFill>
              </a:rPr>
              <a:t>Uncertainty</a:t>
            </a:r>
          </a:p>
          <a:p>
            <a:pPr lvl="1">
              <a:lnSpc>
                <a:spcPct val="100000"/>
              </a:lnSpc>
              <a:spcBef>
                <a:spcPts val="0"/>
              </a:spcBef>
            </a:pPr>
            <a:r>
              <a:rPr lang="en-GB" sz="1600" b="1" i="1" dirty="0" smtClean="0">
                <a:solidFill>
                  <a:schemeClr val="tx2"/>
                </a:solidFill>
              </a:rPr>
              <a:t>Interoperability</a:t>
            </a:r>
            <a:endParaRPr lang="en-GB" sz="1800" b="1" i="1" dirty="0" smtClean="0">
              <a:solidFill>
                <a:schemeClr val="tx2"/>
              </a:solidFill>
            </a:endParaRPr>
          </a:p>
        </p:txBody>
      </p:sp>
      <p:sp>
        <p:nvSpPr>
          <p:cNvPr id="6" name="Content Placeholder 5"/>
          <p:cNvSpPr>
            <a:spLocks noGrp="1"/>
          </p:cNvSpPr>
          <p:nvPr>
            <p:ph sz="quarter" idx="4"/>
          </p:nvPr>
        </p:nvSpPr>
        <p:spPr/>
        <p:txBody>
          <a:bodyPr>
            <a:normAutofit/>
          </a:bodyPr>
          <a:lstStyle/>
          <a:p>
            <a:pPr marL="0" indent="0">
              <a:lnSpc>
                <a:spcPct val="100000"/>
              </a:lnSpc>
              <a:spcBef>
                <a:spcPts val="0"/>
              </a:spcBef>
              <a:buNone/>
            </a:pPr>
            <a:r>
              <a:rPr lang="en-GB" sz="1800" b="1" dirty="0"/>
              <a:t>Practical contribution (e-service)</a:t>
            </a:r>
          </a:p>
          <a:p>
            <a:pPr>
              <a:lnSpc>
                <a:spcPct val="100000"/>
              </a:lnSpc>
              <a:spcBef>
                <a:spcPts val="0"/>
              </a:spcBef>
            </a:pPr>
            <a:r>
              <a:rPr lang="en-GB" sz="1800" dirty="0"/>
              <a:t>Prospective original solutions and ”middleware” (e.g. web services, portals to devices) helping scholars in doing </a:t>
            </a:r>
            <a:endParaRPr lang="en-GB" sz="1800" dirty="0" smtClean="0"/>
          </a:p>
          <a:p>
            <a:pPr>
              <a:lnSpc>
                <a:spcPct val="100000"/>
              </a:lnSpc>
              <a:spcBef>
                <a:spcPts val="0"/>
              </a:spcBef>
            </a:pPr>
            <a:endParaRPr lang="en-GB" sz="1800" dirty="0"/>
          </a:p>
          <a:p>
            <a:pPr>
              <a:lnSpc>
                <a:spcPct val="100000"/>
              </a:lnSpc>
              <a:spcBef>
                <a:spcPts val="0"/>
              </a:spcBef>
            </a:pPr>
            <a:endParaRPr lang="en-GB" sz="1800" dirty="0" smtClean="0"/>
          </a:p>
          <a:p>
            <a:pPr marL="0" indent="0">
              <a:lnSpc>
                <a:spcPct val="100000"/>
              </a:lnSpc>
              <a:spcBef>
                <a:spcPts val="0"/>
              </a:spcBef>
              <a:buNone/>
            </a:pPr>
            <a:r>
              <a:rPr lang="en-GB" sz="1800" b="1" dirty="0" smtClean="0"/>
              <a:t>Call for Collaboration</a:t>
            </a:r>
            <a:endParaRPr lang="en-GB" sz="1800" b="1" dirty="0"/>
          </a:p>
          <a:p>
            <a:pPr>
              <a:lnSpc>
                <a:spcPct val="100000"/>
              </a:lnSpc>
              <a:spcBef>
                <a:spcPts val="0"/>
              </a:spcBef>
            </a:pPr>
            <a:r>
              <a:rPr lang="en-GB" sz="1800" dirty="0"/>
              <a:t>Interest in </a:t>
            </a:r>
            <a:r>
              <a:rPr lang="en-GB" sz="1800" b="1" i="1" dirty="0">
                <a:solidFill>
                  <a:schemeClr val="tx2"/>
                </a:solidFill>
              </a:rPr>
              <a:t>collaborating </a:t>
            </a:r>
            <a:r>
              <a:rPr lang="en-GB" sz="1800" dirty="0"/>
              <a:t>with partners: Institutional and individual</a:t>
            </a:r>
            <a:r>
              <a:rPr lang="en-GB" sz="1800" dirty="0" smtClean="0"/>
              <a:t>.</a:t>
            </a:r>
          </a:p>
          <a:p>
            <a:pPr>
              <a:lnSpc>
                <a:spcPct val="100000"/>
              </a:lnSpc>
              <a:spcBef>
                <a:spcPts val="0"/>
              </a:spcBef>
            </a:pPr>
            <a:r>
              <a:rPr lang="en-GB" sz="1800" dirty="0" smtClean="0"/>
              <a:t>Potential EU-grants (Horizon 2020)</a:t>
            </a:r>
            <a:endParaRPr lang="en-GB" sz="1800" dirty="0"/>
          </a:p>
          <a:p>
            <a:pPr marL="0" indent="0">
              <a:lnSpc>
                <a:spcPct val="100000"/>
              </a:lnSpc>
              <a:spcBef>
                <a:spcPts val="0"/>
              </a:spcBef>
              <a:buNone/>
            </a:pPr>
            <a:r>
              <a:rPr lang="en-GB" sz="1800" dirty="0" smtClean="0"/>
              <a:t>	</a:t>
            </a:r>
            <a:endParaRPr lang="en-GB" sz="1800" dirty="0"/>
          </a:p>
        </p:txBody>
      </p:sp>
    </p:spTree>
    <p:extLst>
      <p:ext uri="{BB962C8B-B14F-4D97-AF65-F5344CB8AC3E}">
        <p14:creationId xmlns:p14="http://schemas.microsoft.com/office/powerpoint/2010/main" val="72451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0826"/>
            <a:ext cx="9144000" cy="8198826"/>
          </a:xfrm>
          <a:prstGeom prst="rect">
            <a:avLst/>
          </a:prstGeom>
        </p:spPr>
      </p:pic>
    </p:spTree>
    <p:extLst>
      <p:ext uri="{BB962C8B-B14F-4D97-AF65-F5344CB8AC3E}">
        <p14:creationId xmlns:p14="http://schemas.microsoft.com/office/powerpoint/2010/main" val="3878657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alphaModFix/>
          </a:blip>
          <a:stretch>
            <a:fillRect/>
          </a:stretch>
        </p:blipFill>
        <p:spPr>
          <a:xfrm>
            <a:off x="457200" y="1196753"/>
            <a:ext cx="8229600" cy="5482971"/>
          </a:xfrm>
          <a:prstGeom prst="rect">
            <a:avLst/>
          </a:prstGeom>
        </p:spPr>
      </p:pic>
      <p:sp>
        <p:nvSpPr>
          <p:cNvPr id="9" name="Rektangel 8"/>
          <p:cNvSpPr/>
          <p:nvPr/>
        </p:nvSpPr>
        <p:spPr>
          <a:xfrm>
            <a:off x="457200" y="1196753"/>
            <a:ext cx="8229600" cy="5482971"/>
          </a:xfrm>
          <a:prstGeom prst="rect">
            <a:avLst/>
          </a:prstGeom>
          <a:gradFill flip="none" rotWithShape="1">
            <a:gsLst>
              <a:gs pos="75000">
                <a:schemeClr val="bg1">
                  <a:alpha val="0"/>
                </a:schemeClr>
              </a:gs>
              <a:gs pos="36000">
                <a:schemeClr val="bg1">
                  <a:alpha val="95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sv-SE" dirty="0"/>
          </a:p>
        </p:txBody>
      </p:sp>
      <p:sp>
        <p:nvSpPr>
          <p:cNvPr id="2" name="Title 1"/>
          <p:cNvSpPr>
            <a:spLocks noGrp="1"/>
          </p:cNvSpPr>
          <p:nvPr>
            <p:ph type="title"/>
          </p:nvPr>
        </p:nvSpPr>
        <p:spPr/>
        <p:txBody>
          <a:bodyPr>
            <a:normAutofit/>
          </a:bodyPr>
          <a:lstStyle/>
          <a:p>
            <a:r>
              <a:rPr lang="sv-SE" dirty="0" err="1" smtClean="0"/>
              <a:t>Merton’s</a:t>
            </a:r>
            <a:r>
              <a:rPr lang="sv-SE" dirty="0" smtClean="0"/>
              <a:t> norm system of science</a:t>
            </a:r>
            <a:endParaRPr lang="sv-SE" dirty="0"/>
          </a:p>
        </p:txBody>
      </p:sp>
      <p:sp>
        <p:nvSpPr>
          <p:cNvPr id="3" name="Content Placeholder 2"/>
          <p:cNvSpPr>
            <a:spLocks noGrp="1"/>
          </p:cNvSpPr>
          <p:nvPr>
            <p:ph idx="1"/>
          </p:nvPr>
        </p:nvSpPr>
        <p:spPr/>
        <p:txBody>
          <a:bodyPr>
            <a:normAutofit/>
          </a:bodyPr>
          <a:lstStyle/>
          <a:p>
            <a:pPr>
              <a:lnSpc>
                <a:spcPct val="100000"/>
              </a:lnSpc>
            </a:pPr>
            <a:r>
              <a:rPr lang="en-US" sz="3200" dirty="0" smtClean="0">
                <a:solidFill>
                  <a:srgbClr val="FF0000"/>
                </a:solidFill>
              </a:rPr>
              <a:t>C</a:t>
            </a:r>
            <a:r>
              <a:rPr lang="en-US" sz="3200" dirty="0" smtClean="0"/>
              <a:t>ommunalism</a:t>
            </a:r>
          </a:p>
          <a:p>
            <a:pPr>
              <a:lnSpc>
                <a:spcPct val="100000"/>
              </a:lnSpc>
            </a:pPr>
            <a:r>
              <a:rPr lang="en-US" sz="3200" dirty="0" smtClean="0">
                <a:solidFill>
                  <a:srgbClr val="FF0000"/>
                </a:solidFill>
              </a:rPr>
              <a:t>U</a:t>
            </a:r>
            <a:r>
              <a:rPr lang="en-US" sz="3200" dirty="0" smtClean="0"/>
              <a:t>niversalism </a:t>
            </a:r>
          </a:p>
          <a:p>
            <a:pPr>
              <a:lnSpc>
                <a:spcPct val="100000"/>
              </a:lnSpc>
            </a:pPr>
            <a:r>
              <a:rPr lang="en-US" sz="3200" dirty="0" smtClean="0">
                <a:solidFill>
                  <a:srgbClr val="FF0000"/>
                </a:solidFill>
              </a:rPr>
              <a:t>D</a:t>
            </a:r>
            <a:r>
              <a:rPr lang="en-US" sz="3200" dirty="0" smtClean="0"/>
              <a:t>isinterestedness </a:t>
            </a:r>
          </a:p>
          <a:p>
            <a:pPr>
              <a:lnSpc>
                <a:spcPct val="100000"/>
              </a:lnSpc>
            </a:pPr>
            <a:r>
              <a:rPr lang="en-US" sz="3200" dirty="0" smtClean="0">
                <a:solidFill>
                  <a:srgbClr val="FF0000"/>
                </a:solidFill>
              </a:rPr>
              <a:t>O</a:t>
            </a:r>
            <a:r>
              <a:rPr lang="en-US" sz="3200" dirty="0" smtClean="0"/>
              <a:t>riginality </a:t>
            </a:r>
          </a:p>
          <a:p>
            <a:pPr>
              <a:lnSpc>
                <a:spcPct val="100000"/>
              </a:lnSpc>
            </a:pPr>
            <a:r>
              <a:rPr lang="en-GB" sz="3200" dirty="0" smtClean="0">
                <a:solidFill>
                  <a:srgbClr val="FF0000"/>
                </a:solidFill>
              </a:rPr>
              <a:t>S</a:t>
            </a:r>
            <a:r>
              <a:rPr lang="en-GB" sz="3200" dirty="0" smtClean="0"/>
              <a:t>cepticism </a:t>
            </a:r>
            <a:endParaRPr lang="sv-SE" sz="3200" dirty="0"/>
          </a:p>
        </p:txBody>
      </p:sp>
      <p:sp>
        <p:nvSpPr>
          <p:cNvPr id="5" name="TextBox 11"/>
          <p:cNvSpPr txBox="1"/>
          <p:nvPr/>
        </p:nvSpPr>
        <p:spPr>
          <a:xfrm>
            <a:off x="990600" y="5877272"/>
            <a:ext cx="6829076" cy="523220"/>
          </a:xfrm>
          <a:prstGeom prst="rect">
            <a:avLst/>
          </a:prstGeom>
          <a:noFill/>
        </p:spPr>
        <p:txBody>
          <a:bodyPr wrap="none" rtlCol="0">
            <a:spAutoFit/>
          </a:bodyPr>
          <a:lstStyle/>
          <a:p>
            <a:r>
              <a:rPr lang="sv-SE" sz="1400" dirty="0"/>
              <a:t>Merton, R. K. 1973 (1942). The Normative </a:t>
            </a:r>
            <a:r>
              <a:rPr lang="sv-SE" sz="1400" dirty="0" err="1"/>
              <a:t>Structure</a:t>
            </a:r>
            <a:r>
              <a:rPr lang="sv-SE" sz="1400" dirty="0"/>
              <a:t> </a:t>
            </a:r>
            <a:r>
              <a:rPr lang="sv-SE" sz="1400" dirty="0" err="1"/>
              <a:t>of</a:t>
            </a:r>
            <a:r>
              <a:rPr lang="sv-SE" sz="1400" dirty="0"/>
              <a:t> Science. In </a:t>
            </a:r>
            <a:r>
              <a:rPr lang="sv-SE" sz="1400" i="1" dirty="0"/>
              <a:t>The </a:t>
            </a:r>
            <a:r>
              <a:rPr lang="sv-SE" sz="1400" i="1" dirty="0" err="1"/>
              <a:t>sociology</a:t>
            </a:r>
            <a:r>
              <a:rPr lang="sv-SE" sz="1400" i="1" dirty="0"/>
              <a:t> </a:t>
            </a:r>
            <a:r>
              <a:rPr lang="sv-SE" sz="1400" i="1" dirty="0" err="1"/>
              <a:t>of</a:t>
            </a:r>
            <a:r>
              <a:rPr lang="sv-SE" sz="1400" i="1" dirty="0"/>
              <a:t> science: </a:t>
            </a:r>
            <a:endParaRPr lang="sv-SE" sz="1400" i="1" dirty="0" smtClean="0"/>
          </a:p>
          <a:p>
            <a:r>
              <a:rPr lang="sv-SE" sz="1400" i="1" dirty="0" err="1" smtClean="0"/>
              <a:t>theoretical</a:t>
            </a:r>
            <a:r>
              <a:rPr lang="sv-SE" sz="1400" i="1" dirty="0" smtClean="0"/>
              <a:t> </a:t>
            </a:r>
            <a:r>
              <a:rPr lang="sv-SE" sz="1400" i="1" dirty="0"/>
              <a:t>and </a:t>
            </a:r>
            <a:r>
              <a:rPr lang="sv-SE" sz="1400" i="1" dirty="0" err="1"/>
              <a:t>empirical</a:t>
            </a:r>
            <a:r>
              <a:rPr lang="sv-SE" sz="1400" i="1" dirty="0"/>
              <a:t> </a:t>
            </a:r>
            <a:r>
              <a:rPr lang="sv-SE" sz="1400" i="1" dirty="0" err="1"/>
              <a:t>investigations</a:t>
            </a:r>
            <a:r>
              <a:rPr lang="sv-SE" sz="1400" i="1" dirty="0"/>
              <a:t>.</a:t>
            </a:r>
            <a:r>
              <a:rPr lang="sv-SE" sz="1400" dirty="0"/>
              <a:t> Chicago: The University </a:t>
            </a:r>
            <a:r>
              <a:rPr lang="sv-SE" sz="1400" dirty="0" err="1"/>
              <a:t>of</a:t>
            </a:r>
            <a:r>
              <a:rPr lang="sv-SE" sz="1400" dirty="0"/>
              <a:t> Chicago Press. 267-278.</a:t>
            </a:r>
          </a:p>
        </p:txBody>
      </p:sp>
      <p:pic>
        <p:nvPicPr>
          <p:cNvPr id="10" name="Bildobjekt 9"/>
          <p:cNvPicPr>
            <a:picLocks noChangeAspect="1"/>
          </p:cNvPicPr>
          <p:nvPr/>
        </p:nvPicPr>
        <p:blipFill>
          <a:blip r:embed="rId4"/>
          <a:stretch>
            <a:fillRect/>
          </a:stretch>
        </p:blipFill>
        <p:spPr>
          <a:xfrm>
            <a:off x="5746742" y="6683093"/>
            <a:ext cx="2933700" cy="190500"/>
          </a:xfrm>
          <a:prstGeom prst="rect">
            <a:avLst/>
          </a:prstGeom>
        </p:spPr>
      </p:pic>
    </p:spTree>
    <p:extLst>
      <p:ext uri="{BB962C8B-B14F-4D97-AF65-F5344CB8AC3E}">
        <p14:creationId xmlns:p14="http://schemas.microsoft.com/office/powerpoint/2010/main" val="2786955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3">
            <a:alphaModFix/>
          </a:blip>
          <a:stretch>
            <a:fillRect/>
          </a:stretch>
        </p:blipFill>
        <p:spPr>
          <a:xfrm>
            <a:off x="457200" y="1196753"/>
            <a:ext cx="8229600" cy="5482971"/>
          </a:xfrm>
          <a:prstGeom prst="rect">
            <a:avLst/>
          </a:prstGeom>
        </p:spPr>
      </p:pic>
      <p:sp>
        <p:nvSpPr>
          <p:cNvPr id="14" name="Rektangel 13"/>
          <p:cNvSpPr/>
          <p:nvPr/>
        </p:nvSpPr>
        <p:spPr>
          <a:xfrm>
            <a:off x="457200" y="1196753"/>
            <a:ext cx="8229600" cy="5482971"/>
          </a:xfrm>
          <a:prstGeom prst="rect">
            <a:avLst/>
          </a:prstGeom>
          <a:gradFill flip="none" rotWithShape="1">
            <a:gsLst>
              <a:gs pos="75000">
                <a:schemeClr val="bg1">
                  <a:alpha val="67000"/>
                </a:schemeClr>
              </a:gs>
              <a:gs pos="36000">
                <a:schemeClr val="bg1">
                  <a:alpha val="67000"/>
                </a:schemeClr>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sv-SE" dirty="0"/>
          </a:p>
        </p:txBody>
      </p:sp>
      <p:sp>
        <p:nvSpPr>
          <p:cNvPr id="2" name="Title 1"/>
          <p:cNvSpPr>
            <a:spLocks noGrp="1"/>
          </p:cNvSpPr>
          <p:nvPr>
            <p:ph type="title"/>
          </p:nvPr>
        </p:nvSpPr>
        <p:spPr/>
        <p:txBody>
          <a:bodyPr/>
          <a:lstStyle/>
          <a:p>
            <a:r>
              <a:rPr lang="sv-SE" dirty="0" smtClean="0"/>
              <a:t>CUDOS vs. PLACE</a:t>
            </a:r>
            <a:endParaRPr lang="sv-SE" dirty="0"/>
          </a:p>
        </p:txBody>
      </p:sp>
      <p:sp>
        <p:nvSpPr>
          <p:cNvPr id="3" name="Content Placeholder 2"/>
          <p:cNvSpPr>
            <a:spLocks noGrp="1"/>
          </p:cNvSpPr>
          <p:nvPr>
            <p:ph idx="1"/>
          </p:nvPr>
        </p:nvSpPr>
        <p:spPr>
          <a:xfrm>
            <a:off x="457200" y="1600201"/>
            <a:ext cx="3657600" cy="4525963"/>
          </a:xfrm>
        </p:spPr>
        <p:txBody>
          <a:bodyPr>
            <a:normAutofit/>
          </a:bodyPr>
          <a:lstStyle/>
          <a:p>
            <a:pPr>
              <a:lnSpc>
                <a:spcPct val="100000"/>
              </a:lnSpc>
            </a:pPr>
            <a:r>
              <a:rPr lang="en-US" sz="3200" dirty="0">
                <a:solidFill>
                  <a:srgbClr val="FF0000"/>
                </a:solidFill>
              </a:rPr>
              <a:t>C</a:t>
            </a:r>
            <a:r>
              <a:rPr lang="en-US" sz="3200" dirty="0"/>
              <a:t>ommunalism</a:t>
            </a:r>
          </a:p>
          <a:p>
            <a:pPr>
              <a:lnSpc>
                <a:spcPct val="100000"/>
              </a:lnSpc>
            </a:pPr>
            <a:r>
              <a:rPr lang="en-US" sz="3200" dirty="0">
                <a:solidFill>
                  <a:srgbClr val="FF0000"/>
                </a:solidFill>
              </a:rPr>
              <a:t>U</a:t>
            </a:r>
            <a:r>
              <a:rPr lang="en-US" sz="3200" dirty="0"/>
              <a:t>niversalism </a:t>
            </a:r>
          </a:p>
          <a:p>
            <a:pPr>
              <a:lnSpc>
                <a:spcPct val="100000"/>
              </a:lnSpc>
            </a:pPr>
            <a:r>
              <a:rPr lang="en-US" sz="3200" dirty="0">
                <a:solidFill>
                  <a:srgbClr val="FF0000"/>
                </a:solidFill>
              </a:rPr>
              <a:t>D</a:t>
            </a:r>
            <a:r>
              <a:rPr lang="en-US" sz="3200" dirty="0"/>
              <a:t>isinterestedness </a:t>
            </a:r>
          </a:p>
          <a:p>
            <a:pPr>
              <a:lnSpc>
                <a:spcPct val="100000"/>
              </a:lnSpc>
            </a:pPr>
            <a:r>
              <a:rPr lang="en-US" sz="3200" dirty="0">
                <a:solidFill>
                  <a:srgbClr val="FF0000"/>
                </a:solidFill>
              </a:rPr>
              <a:t>O</a:t>
            </a:r>
            <a:r>
              <a:rPr lang="en-US" sz="3200" dirty="0"/>
              <a:t>riginality </a:t>
            </a:r>
          </a:p>
          <a:p>
            <a:pPr>
              <a:lnSpc>
                <a:spcPct val="100000"/>
              </a:lnSpc>
            </a:pPr>
            <a:r>
              <a:rPr lang="en-GB" sz="3200" dirty="0">
                <a:solidFill>
                  <a:srgbClr val="FF0000"/>
                </a:solidFill>
              </a:rPr>
              <a:t>S</a:t>
            </a:r>
            <a:r>
              <a:rPr lang="en-GB" sz="3200" dirty="0"/>
              <a:t>cepticism </a:t>
            </a:r>
            <a:endParaRPr lang="sv-SE" sz="3200" dirty="0"/>
          </a:p>
        </p:txBody>
      </p:sp>
      <p:sp>
        <p:nvSpPr>
          <p:cNvPr id="4" name="Content Placeholder 2"/>
          <p:cNvSpPr txBox="1">
            <a:spLocks/>
          </p:cNvSpPr>
          <p:nvPr/>
        </p:nvSpPr>
        <p:spPr>
          <a:xfrm>
            <a:off x="4648200" y="1570038"/>
            <a:ext cx="3657600" cy="4525963"/>
          </a:xfrm>
          <a:prstGeom prst="rect">
            <a:avLst/>
          </a:prstGeom>
        </p:spPr>
        <p:txBody>
          <a:bodyPr vert="horz" lIns="91440" tIns="45720" rIns="91440" bIns="45720" rtlCol="0">
            <a:normAutofit/>
          </a:bodyPr>
          <a:lstStyle/>
          <a:p>
            <a:pPr marL="342900" lvl="0" indent="-342900">
              <a:spcBef>
                <a:spcPct val="20000"/>
              </a:spcBef>
              <a:buFont typeface="Arial"/>
              <a:buChar char="•"/>
            </a:pPr>
            <a:r>
              <a:rPr lang="en-US" sz="3200" dirty="0" smtClean="0">
                <a:solidFill>
                  <a:srgbClr val="FF0000"/>
                </a:solidFill>
              </a:rPr>
              <a:t>P</a:t>
            </a:r>
            <a:r>
              <a:rPr lang="en-US" sz="3200" dirty="0" smtClean="0"/>
              <a:t>roprietary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pPr>
            <a:r>
              <a:rPr lang="en-US" sz="3200" dirty="0" smtClean="0">
                <a:solidFill>
                  <a:srgbClr val="FF0000"/>
                </a:solidFill>
              </a:rPr>
              <a:t>L</a:t>
            </a:r>
            <a:r>
              <a:rPr lang="en-US" sz="3200" dirty="0" smtClean="0"/>
              <a:t>ocal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pPr>
            <a:r>
              <a:rPr lang="en-US" sz="3200" dirty="0" smtClean="0">
                <a:solidFill>
                  <a:srgbClr val="FF0000"/>
                </a:solidFill>
              </a:rPr>
              <a:t>A</a:t>
            </a:r>
            <a:r>
              <a:rPr lang="en-US" sz="3200" dirty="0" smtClean="0"/>
              <a:t>uthoritarian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pPr>
            <a:r>
              <a:rPr lang="en-US" sz="3200" dirty="0" smtClean="0">
                <a:solidFill>
                  <a:srgbClr val="FF0000"/>
                </a:solidFill>
              </a:rPr>
              <a:t>C</a:t>
            </a:r>
            <a:r>
              <a:rPr lang="en-US" sz="3200" dirty="0" smtClean="0"/>
              <a:t>ommissioned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pPr>
            <a:r>
              <a:rPr lang="en-US" sz="3200" dirty="0" smtClean="0">
                <a:solidFill>
                  <a:srgbClr val="FF0000"/>
                </a:solidFill>
              </a:rPr>
              <a:t>E</a:t>
            </a:r>
            <a:r>
              <a:rPr lang="en-US" sz="3200" dirty="0" smtClean="0"/>
              <a:t>xpert </a:t>
            </a: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Arrow Connector 6"/>
          <p:cNvCxnSpPr/>
          <p:nvPr/>
        </p:nvCxnSpPr>
        <p:spPr>
          <a:xfrm>
            <a:off x="3886200" y="1906589"/>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886200" y="25146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86200" y="30480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886200" y="36576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86200" y="4267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90601" y="5943600"/>
            <a:ext cx="6989286" cy="738664"/>
          </a:xfrm>
          <a:prstGeom prst="rect">
            <a:avLst/>
          </a:prstGeom>
          <a:noFill/>
        </p:spPr>
        <p:txBody>
          <a:bodyPr wrap="none" rtlCol="0">
            <a:spAutoFit/>
          </a:bodyPr>
          <a:lstStyle/>
          <a:p>
            <a:r>
              <a:rPr lang="en-US" sz="1400" dirty="0" err="1" smtClean="0"/>
              <a:t>Ziman</a:t>
            </a:r>
            <a:r>
              <a:rPr lang="en-US" sz="1400" dirty="0" smtClean="0"/>
              <a:t>, J. (1984). </a:t>
            </a:r>
            <a:r>
              <a:rPr lang="en-US" sz="1400" i="1" dirty="0" smtClean="0"/>
              <a:t>An Introduction to science studies. </a:t>
            </a:r>
            <a:r>
              <a:rPr lang="en-US" sz="1400" dirty="0" smtClean="0"/>
              <a:t>Cambridge: Cambridge University Press.</a:t>
            </a:r>
          </a:p>
          <a:p>
            <a:r>
              <a:rPr lang="en-US" sz="1400" dirty="0" err="1" smtClean="0"/>
              <a:t>Mitroff</a:t>
            </a:r>
            <a:r>
              <a:rPr lang="en-US" sz="1400" dirty="0" smtClean="0"/>
              <a:t>, I (1974).Norms </a:t>
            </a:r>
            <a:r>
              <a:rPr lang="en-US" sz="1400" dirty="0"/>
              <a:t>and Counter-Norms in a Select Group of the Apollo Moon Scientists: </a:t>
            </a:r>
            <a:endParaRPr lang="en-US" sz="1400" dirty="0" smtClean="0"/>
          </a:p>
          <a:p>
            <a:r>
              <a:rPr lang="en-US" sz="1400" dirty="0" smtClean="0"/>
              <a:t>A </a:t>
            </a:r>
            <a:r>
              <a:rPr lang="en-US" sz="1400" dirty="0"/>
              <a:t>Case Study of </a:t>
            </a:r>
            <a:r>
              <a:rPr lang="en-US" sz="1400" dirty="0" smtClean="0"/>
              <a:t>the </a:t>
            </a:r>
            <a:r>
              <a:rPr lang="en-US" sz="1400" dirty="0"/>
              <a:t>Ambivalence of </a:t>
            </a:r>
            <a:r>
              <a:rPr lang="en-US" sz="1400" dirty="0" smtClean="0"/>
              <a:t>Scientists. </a:t>
            </a:r>
            <a:r>
              <a:rPr lang="en-US" sz="1400" i="1" dirty="0" smtClean="0"/>
              <a:t>American </a:t>
            </a:r>
            <a:r>
              <a:rPr lang="en-US" sz="1400" i="1" dirty="0"/>
              <a:t>Sociological </a:t>
            </a:r>
            <a:r>
              <a:rPr lang="en-US" sz="1400" i="1" dirty="0" smtClean="0"/>
              <a:t>Review 39</a:t>
            </a:r>
            <a:r>
              <a:rPr lang="en-US" sz="1400" dirty="0" smtClean="0"/>
              <a:t>, </a:t>
            </a:r>
            <a:r>
              <a:rPr lang="en-US" sz="1400" dirty="0"/>
              <a:t>579-595 </a:t>
            </a:r>
            <a:endParaRPr lang="sv-SE" sz="1400" dirty="0"/>
          </a:p>
        </p:txBody>
      </p:sp>
      <p:pic>
        <p:nvPicPr>
          <p:cNvPr id="5" name="Bildobjekt 4"/>
          <p:cNvPicPr>
            <a:picLocks noChangeAspect="1"/>
          </p:cNvPicPr>
          <p:nvPr/>
        </p:nvPicPr>
        <p:blipFill>
          <a:blip r:embed="rId4"/>
          <a:stretch>
            <a:fillRect/>
          </a:stretch>
        </p:blipFill>
        <p:spPr>
          <a:xfrm>
            <a:off x="5753101" y="6695316"/>
            <a:ext cx="2933700" cy="190500"/>
          </a:xfrm>
          <a:prstGeom prst="rect">
            <a:avLst/>
          </a:prstGeom>
        </p:spPr>
      </p:pic>
      <p:cxnSp>
        <p:nvCxnSpPr>
          <p:cNvPr id="16" name="Straight Arrow Connector 15"/>
          <p:cNvCxnSpPr/>
          <p:nvPr/>
        </p:nvCxnSpPr>
        <p:spPr>
          <a:xfrm>
            <a:off x="3020518" y="5057196"/>
            <a:ext cx="2188564" cy="32665"/>
          </a:xfrm>
          <a:prstGeom prst="straightConnector1">
            <a:avLst/>
          </a:prstGeom>
          <a:ln w="76200">
            <a:solidFill>
              <a:srgbClr val="C00000"/>
            </a:solidFill>
            <a:headEnd type="triangle" w="med" len="med"/>
            <a:tailEnd type="triangle" w="med" len="med"/>
          </a:ln>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85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075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5" y="1196752"/>
            <a:ext cx="6768751" cy="444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3988" y="2643076"/>
            <a:ext cx="2203002" cy="1384995"/>
          </a:xfrm>
          <a:prstGeom prst="rect">
            <a:avLst/>
          </a:prstGeom>
          <a:noFill/>
        </p:spPr>
        <p:txBody>
          <a:bodyPr wrap="square" rtlCol="0">
            <a:spAutoFit/>
          </a:bodyPr>
          <a:lstStyle/>
          <a:p>
            <a:r>
              <a:rPr lang="sv-SE" sz="2800" dirty="0" smtClean="0">
                <a:solidFill>
                  <a:srgbClr val="996633"/>
                </a:solidFill>
                <a:latin typeface="Garamond" panose="02020404030301010803" pitchFamily="18" charset="0"/>
              </a:rPr>
              <a:t>Information </a:t>
            </a:r>
            <a:r>
              <a:rPr lang="sv-SE" sz="2800" dirty="0" err="1" smtClean="0">
                <a:solidFill>
                  <a:srgbClr val="996633"/>
                </a:solidFill>
                <a:latin typeface="Garamond" panose="02020404030301010803" pitchFamily="18" charset="0"/>
              </a:rPr>
              <a:t>Retrieval</a:t>
            </a:r>
            <a:r>
              <a:rPr lang="sv-SE" sz="2800" dirty="0" smtClean="0">
                <a:solidFill>
                  <a:srgbClr val="996633"/>
                </a:solidFill>
                <a:latin typeface="Garamond" panose="02020404030301010803" pitchFamily="18" charset="0"/>
              </a:rPr>
              <a:t> / Bibliometrics</a:t>
            </a:r>
            <a:endParaRPr lang="sv-SE" sz="2800" dirty="0">
              <a:solidFill>
                <a:srgbClr val="996633"/>
              </a:solidFill>
              <a:latin typeface="Garamond" panose="02020404030301010803" pitchFamily="18" charset="0"/>
            </a:endParaRPr>
          </a:p>
        </p:txBody>
      </p:sp>
      <p:sp>
        <p:nvSpPr>
          <p:cNvPr id="5" name="TextBox 4"/>
          <p:cNvSpPr txBox="1"/>
          <p:nvPr/>
        </p:nvSpPr>
        <p:spPr>
          <a:xfrm>
            <a:off x="5439767" y="2858518"/>
            <a:ext cx="2016224" cy="954107"/>
          </a:xfrm>
          <a:prstGeom prst="rect">
            <a:avLst/>
          </a:prstGeom>
          <a:noFill/>
        </p:spPr>
        <p:txBody>
          <a:bodyPr wrap="square" rtlCol="0">
            <a:spAutoFit/>
          </a:bodyPr>
          <a:lstStyle/>
          <a:p>
            <a:r>
              <a:rPr lang="sv-SE" sz="2800" dirty="0" smtClean="0">
                <a:solidFill>
                  <a:srgbClr val="996633"/>
                </a:solidFill>
                <a:latin typeface="Garamond" panose="02020404030301010803" pitchFamily="18" charset="0"/>
              </a:rPr>
              <a:t>Information Fusion</a:t>
            </a:r>
            <a:endParaRPr lang="sv-SE" sz="2800" dirty="0">
              <a:solidFill>
                <a:srgbClr val="996633"/>
              </a:solidFill>
              <a:latin typeface="Garamond" panose="02020404030301010803" pitchFamily="18" charset="0"/>
            </a:endParaRPr>
          </a:p>
        </p:txBody>
      </p:sp>
      <p:sp>
        <p:nvSpPr>
          <p:cNvPr id="6" name="TextBox 5"/>
          <p:cNvSpPr txBox="1"/>
          <p:nvPr/>
        </p:nvSpPr>
        <p:spPr>
          <a:xfrm>
            <a:off x="3666446" y="3043185"/>
            <a:ext cx="1667087" cy="584775"/>
          </a:xfrm>
          <a:prstGeom prst="rect">
            <a:avLst/>
          </a:prstGeom>
          <a:noFill/>
        </p:spPr>
        <p:txBody>
          <a:bodyPr wrap="square" rtlCol="0">
            <a:spAutoFit/>
          </a:bodyPr>
          <a:lstStyle/>
          <a:p>
            <a:pPr algn="ctr"/>
            <a:r>
              <a:rPr lang="sv-SE" sz="3200" dirty="0" smtClean="0">
                <a:solidFill>
                  <a:srgbClr val="000000"/>
                </a:solidFill>
                <a:latin typeface="Garamond" panose="02020404030301010803" pitchFamily="18" charset="0"/>
              </a:rPr>
              <a:t>INCITE</a:t>
            </a:r>
            <a:endParaRPr lang="sv-SE" sz="3200" dirty="0">
              <a:solidFill>
                <a:srgbClr val="000000"/>
              </a:solidFill>
              <a:latin typeface="Garamond" panose="02020404030301010803" pitchFamily="18" charset="0"/>
            </a:endParaRPr>
          </a:p>
        </p:txBody>
      </p:sp>
      <p:sp>
        <p:nvSpPr>
          <p:cNvPr id="2" name="TextBox 1"/>
          <p:cNvSpPr txBox="1"/>
          <p:nvPr/>
        </p:nvSpPr>
        <p:spPr>
          <a:xfrm>
            <a:off x="718124" y="5641565"/>
            <a:ext cx="7707751" cy="369332"/>
          </a:xfrm>
          <a:prstGeom prst="rect">
            <a:avLst/>
          </a:prstGeom>
          <a:noFill/>
        </p:spPr>
        <p:txBody>
          <a:bodyPr wrap="none" rtlCol="0">
            <a:spAutoFit/>
          </a:bodyPr>
          <a:lstStyle/>
          <a:p>
            <a:r>
              <a:rPr lang="en-US" dirty="0" smtClean="0"/>
              <a:t>Aim </a:t>
            </a:r>
            <a:r>
              <a:rPr lang="en-US" dirty="0"/>
              <a:t>to develop improved methods and tools addressing emerging user-needs</a:t>
            </a:r>
            <a:r>
              <a:rPr lang="en-US" dirty="0" smtClean="0"/>
              <a:t>.</a:t>
            </a:r>
            <a:endParaRPr lang="en-US" dirty="0"/>
          </a:p>
        </p:txBody>
      </p:sp>
      <p:sp>
        <p:nvSpPr>
          <p:cNvPr id="25602" name="Rectangle 2"/>
          <p:cNvSpPr>
            <a:spLocks noGrp="1" noChangeArrowheads="1"/>
          </p:cNvSpPr>
          <p:nvPr>
            <p:ph type="title"/>
          </p:nvPr>
        </p:nvSpPr>
        <p:spPr/>
        <p:txBody>
          <a:bodyPr/>
          <a:lstStyle/>
          <a:p>
            <a:r>
              <a:rPr lang="en-US" sz="3600" i="1" dirty="0"/>
              <a:t>INCITE: Information Fusion as an E-service in Scholarly Information Use</a:t>
            </a:r>
            <a:endParaRPr lang="sv-SE" sz="3600" b="1" dirty="0">
              <a:latin typeface="Garamond" panose="02020404030301010803" pitchFamily="18" charset="0"/>
            </a:endParaRPr>
          </a:p>
        </p:txBody>
      </p:sp>
    </p:spTree>
    <p:extLst>
      <p:ext uri="{BB962C8B-B14F-4D97-AF65-F5344CB8AC3E}">
        <p14:creationId xmlns:p14="http://schemas.microsoft.com/office/powerpoint/2010/main" val="382102140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Report on an </a:t>
            </a:r>
            <a:r>
              <a:rPr lang="en-US" b="1" i="1" dirty="0" smtClean="0">
                <a:solidFill>
                  <a:schemeClr val="tx2"/>
                </a:solidFill>
              </a:rPr>
              <a:t>explorative qualitative user study</a:t>
            </a:r>
            <a:r>
              <a:rPr lang="en-US" b="1" i="1" dirty="0">
                <a:solidFill>
                  <a:schemeClr val="tx2"/>
                </a:solidFill>
              </a:rPr>
              <a:t> </a:t>
            </a:r>
            <a:r>
              <a:rPr lang="en-US" dirty="0" smtClean="0"/>
              <a:t>in </a:t>
            </a:r>
            <a:r>
              <a:rPr lang="en-US" dirty="0"/>
              <a:t>which the emerging needs of researchers </a:t>
            </a:r>
            <a:r>
              <a:rPr lang="en-US" dirty="0" smtClean="0"/>
              <a:t>in the </a:t>
            </a:r>
            <a:r>
              <a:rPr lang="en-US" dirty="0"/>
              <a:t>age of </a:t>
            </a:r>
            <a:r>
              <a:rPr lang="en-US" b="1" i="1" dirty="0" smtClean="0">
                <a:solidFill>
                  <a:srgbClr val="C00000"/>
                </a:solidFill>
              </a:rPr>
              <a:t>‘big data’ </a:t>
            </a:r>
            <a:r>
              <a:rPr lang="en-US" dirty="0"/>
              <a:t>are </a:t>
            </a:r>
            <a:r>
              <a:rPr lang="en-US" dirty="0" smtClean="0"/>
              <a:t>studied</a:t>
            </a:r>
          </a:p>
          <a:p>
            <a:r>
              <a:rPr lang="en-US" dirty="0" smtClean="0"/>
              <a:t>Result in the </a:t>
            </a:r>
            <a:r>
              <a:rPr lang="en-US" b="1" i="1" dirty="0" smtClean="0">
                <a:solidFill>
                  <a:schemeClr val="tx2"/>
                </a:solidFill>
              </a:rPr>
              <a:t>identification of challenges </a:t>
            </a:r>
            <a:r>
              <a:rPr lang="en-US" dirty="0"/>
              <a:t>related </a:t>
            </a:r>
            <a:r>
              <a:rPr lang="en-US" dirty="0" smtClean="0"/>
              <a:t>to the </a:t>
            </a:r>
            <a:r>
              <a:rPr lang="en-US" dirty="0"/>
              <a:t>multiplicity of information sources and </a:t>
            </a:r>
            <a:r>
              <a:rPr lang="en-US" dirty="0" smtClean="0"/>
              <a:t>extent of </a:t>
            </a:r>
            <a:r>
              <a:rPr lang="en-US" dirty="0"/>
              <a:t>data were identified</a:t>
            </a:r>
            <a:endParaRPr lang="en-US" dirty="0" smtClean="0"/>
          </a:p>
          <a:p>
            <a:r>
              <a:rPr lang="sv-SE" dirty="0" err="1" smtClean="0"/>
              <a:t>Example</a:t>
            </a:r>
            <a:r>
              <a:rPr lang="sv-SE" dirty="0" smtClean="0"/>
              <a:t> </a:t>
            </a:r>
            <a:r>
              <a:rPr lang="sv-SE" dirty="0" err="1" smtClean="0"/>
              <a:t>of</a:t>
            </a:r>
            <a:r>
              <a:rPr lang="sv-SE" dirty="0" smtClean="0"/>
              <a:t> solution to the </a:t>
            </a:r>
            <a:r>
              <a:rPr lang="sv-SE" dirty="0" err="1" smtClean="0"/>
              <a:t>identified</a:t>
            </a:r>
            <a:r>
              <a:rPr lang="sv-SE" dirty="0" smtClean="0"/>
              <a:t> </a:t>
            </a:r>
            <a:r>
              <a:rPr lang="sv-SE" dirty="0" err="1" smtClean="0"/>
              <a:t>challenge</a:t>
            </a:r>
            <a:r>
              <a:rPr lang="sv-SE" dirty="0" smtClean="0"/>
              <a:t>, ranking </a:t>
            </a:r>
            <a:r>
              <a:rPr lang="sv-SE" dirty="0" err="1" smtClean="0"/>
              <a:t>of</a:t>
            </a:r>
            <a:r>
              <a:rPr lang="sv-SE" dirty="0" smtClean="0"/>
              <a:t> </a:t>
            </a:r>
            <a:r>
              <a:rPr lang="sv-SE" dirty="0" err="1" smtClean="0"/>
              <a:t>individual</a:t>
            </a:r>
            <a:r>
              <a:rPr lang="sv-SE" dirty="0" smtClean="0"/>
              <a:t> </a:t>
            </a:r>
            <a:r>
              <a:rPr lang="sv-SE" dirty="0" err="1" smtClean="0"/>
              <a:t>sources</a:t>
            </a:r>
            <a:r>
              <a:rPr lang="sv-SE" dirty="0" smtClean="0"/>
              <a:t>, </a:t>
            </a:r>
            <a:r>
              <a:rPr lang="sv-SE" dirty="0" err="1" smtClean="0"/>
              <a:t>building</a:t>
            </a:r>
            <a:r>
              <a:rPr lang="sv-SE" dirty="0" smtClean="0"/>
              <a:t> on Information Fusion (</a:t>
            </a:r>
            <a:r>
              <a:rPr lang="en-US" dirty="0" err="1" smtClean="0"/>
              <a:t>Dempster</a:t>
            </a:r>
            <a:r>
              <a:rPr lang="en-US" dirty="0" smtClean="0"/>
              <a:t>-Shafer Theory). </a:t>
            </a:r>
          </a:p>
          <a:p>
            <a:pPr lvl="1">
              <a:buFont typeface="Calibri" panose="020F0502020204030204" pitchFamily="34" charset="0"/>
              <a:buChar char="₋"/>
            </a:pPr>
            <a:r>
              <a:rPr lang="en-US" dirty="0" smtClean="0"/>
              <a:t>designed </a:t>
            </a:r>
            <a:r>
              <a:rPr lang="en-US" dirty="0"/>
              <a:t>to </a:t>
            </a:r>
            <a:r>
              <a:rPr lang="en-US" dirty="0" smtClean="0"/>
              <a:t>allow for </a:t>
            </a:r>
            <a:r>
              <a:rPr lang="en-US" b="1" i="1" dirty="0">
                <a:solidFill>
                  <a:schemeClr val="tx2"/>
                </a:solidFill>
              </a:rPr>
              <a:t>interactive individual ranking of </a:t>
            </a:r>
            <a:r>
              <a:rPr lang="en-US" b="1" i="1" dirty="0" smtClean="0">
                <a:solidFill>
                  <a:schemeClr val="tx2"/>
                </a:solidFill>
              </a:rPr>
              <a:t>information sources </a:t>
            </a:r>
            <a:r>
              <a:rPr lang="en-US" dirty="0"/>
              <a:t>in the process of a coordinated </a:t>
            </a:r>
            <a:r>
              <a:rPr lang="en-US" dirty="0" smtClean="0"/>
              <a:t>search across </a:t>
            </a:r>
            <a:r>
              <a:rPr lang="en-US" dirty="0"/>
              <a:t>different information sources.</a:t>
            </a:r>
          </a:p>
        </p:txBody>
      </p:sp>
    </p:spTree>
    <p:extLst>
      <p:ext uri="{BB962C8B-B14F-4D97-AF65-F5344CB8AC3E}">
        <p14:creationId xmlns:p14="http://schemas.microsoft.com/office/powerpoint/2010/main" val="126593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Overall </a:t>
            </a:r>
            <a:r>
              <a:rPr lang="sv-SE" dirty="0" err="1" smtClean="0"/>
              <a:t>assumptions</a:t>
            </a:r>
            <a:endParaRPr lang="en-US" dirty="0"/>
          </a:p>
        </p:txBody>
      </p:sp>
      <p:sp>
        <p:nvSpPr>
          <p:cNvPr id="3" name="Content Placeholder 2"/>
          <p:cNvSpPr>
            <a:spLocks noGrp="1"/>
          </p:cNvSpPr>
          <p:nvPr>
            <p:ph idx="1"/>
          </p:nvPr>
        </p:nvSpPr>
        <p:spPr/>
        <p:txBody>
          <a:bodyPr>
            <a:normAutofit/>
          </a:bodyPr>
          <a:lstStyle/>
          <a:p>
            <a:r>
              <a:rPr lang="en-US" i="1" dirty="0" smtClean="0"/>
              <a:t>accessing </a:t>
            </a:r>
            <a:r>
              <a:rPr lang="en-US" i="1" dirty="0"/>
              <a:t>and reviewing </a:t>
            </a:r>
            <a:r>
              <a:rPr lang="en-US" i="1" dirty="0" smtClean="0"/>
              <a:t>publications and </a:t>
            </a:r>
            <a:r>
              <a:rPr lang="en-US" i="1" dirty="0"/>
              <a:t>forming overviews of </a:t>
            </a:r>
            <a:r>
              <a:rPr lang="en-US" i="1" dirty="0" smtClean="0"/>
              <a:t>research are </a:t>
            </a:r>
            <a:r>
              <a:rPr lang="en-US" i="1" dirty="0"/>
              <a:t>integral parts of the scholarly practice</a:t>
            </a:r>
            <a:r>
              <a:rPr lang="en-US" i="1" dirty="0" smtClean="0"/>
              <a:t>.</a:t>
            </a:r>
          </a:p>
          <a:p>
            <a:r>
              <a:rPr lang="en-US" i="1" dirty="0" smtClean="0"/>
              <a:t>the </a:t>
            </a:r>
            <a:r>
              <a:rPr lang="en-US" i="1" dirty="0"/>
              <a:t>combination of emerging </a:t>
            </a:r>
            <a:r>
              <a:rPr lang="en-US" i="1" dirty="0" smtClean="0"/>
              <a:t>new information content, and the diversity </a:t>
            </a:r>
            <a:r>
              <a:rPr lang="en-US" i="1" dirty="0"/>
              <a:t>of information sources, as well as </a:t>
            </a:r>
            <a:r>
              <a:rPr lang="en-US" i="1" dirty="0" smtClean="0"/>
              <a:t>the sheer </a:t>
            </a:r>
            <a:r>
              <a:rPr lang="en-US" i="1" dirty="0"/>
              <a:t>size of the available information may lead </a:t>
            </a:r>
            <a:r>
              <a:rPr lang="en-US" i="1" dirty="0" smtClean="0"/>
              <a:t>to difficulties </a:t>
            </a:r>
            <a:r>
              <a:rPr lang="en-US" i="1" dirty="0"/>
              <a:t>in locating, accessing and </a:t>
            </a:r>
            <a:r>
              <a:rPr lang="en-US" i="1" dirty="0" smtClean="0"/>
              <a:t>processing the </a:t>
            </a:r>
            <a:r>
              <a:rPr lang="en-US" i="1" dirty="0"/>
              <a:t>data required for forming overviews of </a:t>
            </a:r>
            <a:r>
              <a:rPr lang="en-US" i="1" dirty="0" smtClean="0"/>
              <a:t>different research </a:t>
            </a:r>
            <a:r>
              <a:rPr lang="en-US" i="1" dirty="0"/>
              <a:t>fields</a:t>
            </a:r>
            <a:r>
              <a:rPr lang="en-US" i="1" dirty="0" smtClean="0"/>
              <a:t>.) </a:t>
            </a:r>
            <a:r>
              <a:rPr lang="en-US" i="1" dirty="0" smtClean="0">
                <a:solidFill>
                  <a:srgbClr val="FF0000"/>
                </a:solidFill>
              </a:rPr>
              <a:t>Shorten</a:t>
            </a:r>
            <a:endParaRPr lang="en-US" dirty="0">
              <a:solidFill>
                <a:srgbClr val="FF0000"/>
              </a:solidFill>
            </a:endParaRPr>
          </a:p>
        </p:txBody>
      </p:sp>
    </p:spTree>
    <p:extLst>
      <p:ext uri="{BB962C8B-B14F-4D97-AF65-F5344CB8AC3E}">
        <p14:creationId xmlns:p14="http://schemas.microsoft.com/office/powerpoint/2010/main" val="158746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8401</TotalTime>
  <Words>2770</Words>
  <Application>Microsoft Office PowerPoint</Application>
  <PresentationFormat>On-screen Show (4:3)</PresentationFormat>
  <Paragraphs>244</Paragraphs>
  <Slides>26</Slides>
  <Notes>26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Garamond</vt:lpstr>
      <vt:lpstr>Times New Roman</vt:lpstr>
      <vt:lpstr>TimesNewRomanPS-ItalicMT</vt:lpstr>
      <vt:lpstr>TimesNewRomanPSMT</vt:lpstr>
      <vt:lpstr>Office Theme</vt:lpstr>
      <vt:lpstr>Little Scientist, Big Data Information fusion towards meeting the information needs of scholars</vt:lpstr>
      <vt:lpstr>PowerPoint Presentation</vt:lpstr>
      <vt:lpstr>PowerPoint Presentation</vt:lpstr>
      <vt:lpstr>Merton’s norm system of science</vt:lpstr>
      <vt:lpstr>CUDOS vs. PLACE</vt:lpstr>
      <vt:lpstr>PowerPoint Presentation</vt:lpstr>
      <vt:lpstr>INCITE: Information Fusion as an E-service in Scholarly Information Use</vt:lpstr>
      <vt:lpstr>Outline</vt:lpstr>
      <vt:lpstr>Overall assumptions</vt:lpstr>
      <vt:lpstr>User study</vt:lpstr>
      <vt:lpstr>Overall research question</vt:lpstr>
      <vt:lpstr>sub questions</vt:lpstr>
      <vt:lpstr>”Big data”?</vt:lpstr>
      <vt:lpstr>Why do research reviews and overviews?</vt:lpstr>
      <vt:lpstr>Results, user study</vt:lpstr>
      <vt:lpstr>Results (cont’d)</vt:lpstr>
      <vt:lpstr>Challenges</vt:lpstr>
      <vt:lpstr>Visualisation</vt:lpstr>
      <vt:lpstr>Example: Interactive Individual Ranking (IIR)</vt:lpstr>
      <vt:lpstr>IIR steps I</vt:lpstr>
      <vt:lpstr>IIR steps II</vt:lpstr>
      <vt:lpstr>IIR steps III. Overview of all four papers with regard to each individual ranking attribute.</vt:lpstr>
      <vt:lpstr>IIR steps IV. Certainty of the combined ranking</vt:lpstr>
      <vt:lpstr>Conclusion</vt:lpstr>
      <vt:lpstr>PowerPoint Presentation</vt:lpstr>
      <vt:lpstr>INCITE: present and future directions</vt:lpstr>
    </vt:vector>
  </TitlesOfParts>
  <Company>Högskolan i Borås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Scientist, Big Data Information fusion towards meeting the information needs of scholars</dc:title>
  <dc:creator>Gustaf Nelhans</dc:creator>
  <cp:lastModifiedBy>Boris</cp:lastModifiedBy>
  <cp:revision>80</cp:revision>
  <dcterms:created xsi:type="dcterms:W3CDTF">2014-06-09T11:18:00Z</dcterms:created>
  <dcterms:modified xsi:type="dcterms:W3CDTF">2014-06-23T13:07:52Z</dcterms:modified>
</cp:coreProperties>
</file>