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7" r:id="rId4"/>
    <p:sldId id="263" r:id="rId5"/>
    <p:sldId id="265" r:id="rId6"/>
    <p:sldId id="264" r:id="rId7"/>
    <p:sldId id="275" r:id="rId8"/>
    <p:sldId id="266" r:id="rId9"/>
    <p:sldId id="273" r:id="rId10"/>
    <p:sldId id="274" r:id="rId11"/>
    <p:sldId id="271" r:id="rId12"/>
    <p:sldId id="272" r:id="rId13"/>
    <p:sldId id="259" r:id="rId14"/>
    <p:sldId id="270" r:id="rId15"/>
    <p:sldId id="260" r:id="rId16"/>
    <p:sldId id="269" r:id="rId17"/>
    <p:sldId id="277" r:id="rId18"/>
    <p:sldId id="279" r:id="rId19"/>
    <p:sldId id="282" r:id="rId20"/>
    <p:sldId id="280" r:id="rId21"/>
    <p:sldId id="281" r:id="rId22"/>
    <p:sldId id="261" r:id="rId23"/>
    <p:sldId id="262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8318-E3DC-2E41-AA9E-C9205748E608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3F2C-0CC4-D441-8095-E2ABA3DC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Enthusiasts</a:t>
            </a:r>
            <a:r>
              <a:rPr lang="en-US" baseline="0" dirty="0" smtClean="0"/>
              <a:t> for a certain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martin’s one literacy</a:t>
            </a:r>
            <a:r>
              <a:rPr lang="en-US" baseline="0" dirty="0" smtClean="0"/>
              <a:t> to rule them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been talking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generalisations</a:t>
            </a:r>
            <a:r>
              <a:rPr lang="en-US" baseline="0" dirty="0" smtClean="0"/>
              <a:t> – one point to address – (how) can we combine qualitative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Implies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84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is primarily qualitative </a:t>
            </a:r>
          </a:p>
          <a:p>
            <a:endParaRPr lang="en-US" dirty="0" smtClean="0"/>
          </a:p>
          <a:p>
            <a:r>
              <a:rPr lang="en-US" dirty="0" smtClean="0"/>
              <a:t>We need qualitative methods that will complement – postmodern mixed - quantitative for full benefit;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5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Francis Cole Museum of Zoology, Reading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quantitative</a:t>
            </a:r>
            <a:r>
              <a:rPr lang="en-US" baseline="0" dirty="0" smtClean="0"/>
              <a:t> studies have a long history,</a:t>
            </a:r>
          </a:p>
          <a:p>
            <a:r>
              <a:rPr lang="en-US" baseline="0" dirty="0" smtClean="0"/>
              <a:t>Is qualitative second rate? What is its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this ideas</a:t>
            </a:r>
            <a:r>
              <a:rPr lang="en-US" baseline="0" dirty="0" smtClean="0"/>
              <a:t> of understanding. And look first to the discipline of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Journal for the Philosophy</a:t>
            </a:r>
            <a:r>
              <a:rPr lang="en-US" baseline="0" dirty="0" smtClean="0"/>
              <a:t> of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37E3F-F099-D64F-A2F4-AEDC61F280A3}" type="slidenum">
              <a:rPr lang="en-US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pPr/>
              <a:t>11</a:t>
            </a:fld>
            <a:endParaRPr lang="en-US"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88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CB6E6-C03F-E04D-B8E0-25FA9940B0D7}" type="slidenum">
              <a:rPr lang="en-US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pPr/>
              <a:t>12</a:t>
            </a:fld>
            <a:endParaRPr lang="en-US"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t>All representation</a:t>
            </a:r>
            <a:r>
              <a:rPr lang="en-US" baseline="0" dirty="0" smtClean="0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t> </a:t>
            </a:r>
            <a:r>
              <a:rPr lang="en-US" baseline="0" dirty="0" err="1" smtClean="0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t>underlied</a:t>
            </a:r>
            <a:r>
              <a:rPr lang="en-US" baseline="0" dirty="0" smtClean="0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t> by qualitative concepts – even in </a:t>
            </a:r>
            <a:r>
              <a:rPr lang="en-US" baseline="0" smtClean="0">
                <a:latin typeface="Arial" pitchFamily="44" charset="0"/>
                <a:ea typeface="ＭＳ Ｐゴシック" pitchFamily="44" charset="-128"/>
                <a:cs typeface="ＭＳ Ｐゴシック" pitchFamily="44" charset="-128"/>
              </a:rPr>
              <a:t>hard science</a:t>
            </a:r>
            <a:endParaRPr lang="en-US">
              <a:latin typeface="Arial" pitchFamily="44" charset="0"/>
              <a:ea typeface="ＭＳ Ｐゴシック" pitchFamily="44" charset="-128"/>
              <a:cs typeface="ＭＳ Ｐゴシック" pitchFamily="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46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Baylor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 where primarily qualitative is</a:t>
            </a:r>
            <a:r>
              <a:rPr lang="en-US" baseline="0" dirty="0" smtClean="0"/>
              <a:t> needed/useful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3F2C-0CC4-D441-8095-E2ABA3DC2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5A8C-AEC7-4348-A0B4-6EB367C8F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B53E-5BA4-3145-9605-C89DBF228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5240-74A1-5F4E-80A0-56A8763BA09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36F0-C0BD-C94E-9FC1-7CD109058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“The noblest pleasure”?: on gaining understanding from qualitative</a:t>
            </a:r>
            <a:r>
              <a:rPr lang="en-GB" dirty="0"/>
              <a:t/>
            </a:r>
            <a:br>
              <a:rPr lang="en-GB" dirty="0"/>
            </a:br>
            <a:r>
              <a:rPr lang="en-US" b="1" dirty="0"/>
              <a:t>research in library/information science</a:t>
            </a:r>
            <a:r>
              <a:rPr lang="en-GB" dirty="0"/>
              <a:t/>
            </a:r>
            <a:br>
              <a:rPr lang="en-GB" dirty="0"/>
            </a:br>
            <a:r>
              <a:rPr lang="en-US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Bawden</a:t>
            </a:r>
            <a:endParaRPr lang="en-US" dirty="0" smtClean="0"/>
          </a:p>
          <a:p>
            <a:r>
              <a:rPr lang="en-US" dirty="0" smtClean="0"/>
              <a:t>Department of Library and Information Science</a:t>
            </a:r>
          </a:p>
          <a:p>
            <a:r>
              <a:rPr lang="en-US" dirty="0" smtClean="0"/>
              <a:t>City University London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Organic chemists have made a trade-off: they have de-</a:t>
            </a:r>
            <a:r>
              <a:rPr lang="en-US" dirty="0" err="1" smtClean="0"/>
              <a:t>emphasised</a:t>
            </a:r>
            <a:r>
              <a:rPr lang="en-US" dirty="0" smtClean="0"/>
              <a:t> quantitative prediction and unambiguous explanation for something much more useful, given their pragmatic goals: a theory that helps them make plausible, but often qualitative or relative, assessments of chemical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William Goodwin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ea typeface="ＭＳ Ｐゴシック" pitchFamily="44" charset="-128"/>
                <a:cs typeface="ＭＳ Ｐゴシック" pitchFamily="44" charset="-128"/>
              </a:rPr>
              <a:t>Chemical structure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>
                <a:ea typeface="ＭＳ Ｐゴシック" pitchFamily="44" charset="-128"/>
                <a:cs typeface="ＭＳ Ｐゴシック" pitchFamily="44" charset="-128"/>
              </a:rPr>
              <a:t>Alexander Crum-Brown</a:t>
            </a:r>
          </a:p>
          <a:p>
            <a:pPr eaLnBrk="1" hangingPunct="1">
              <a:buFont typeface="Wingdings" pitchFamily="44" charset="2"/>
              <a:buNone/>
            </a:pPr>
            <a:r>
              <a:rPr lang="en-US" sz="2600">
                <a:ea typeface="ＭＳ Ｐゴシック" pitchFamily="44" charset="-128"/>
                <a:cs typeface="ＭＳ Ｐゴシック" pitchFamily="44" charset="-128"/>
              </a:rPr>
              <a:t>	(Edinburgh) 1865</a:t>
            </a:r>
          </a:p>
        </p:txBody>
      </p:sp>
      <p:pic>
        <p:nvPicPr>
          <p:cNvPr id="16388" name="Picture 6" descr="Crum Brow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3838" y="2743200"/>
            <a:ext cx="2832100" cy="3352800"/>
          </a:xfrm>
        </p:spPr>
      </p:pic>
      <p:pic>
        <p:nvPicPr>
          <p:cNvPr id="16389" name="Picture 7" descr="Crumb_Brown_pap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0" y="2368550"/>
            <a:ext cx="5029200" cy="448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aposne names plus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5" r="-40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sz="3600" dirty="0" smtClean="0"/>
              <a:t>The noblest pleasure is the joy of understanding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Leonardo </a:t>
            </a:r>
            <a:r>
              <a:rPr lang="en-US" sz="3600" dirty="0" err="1" smtClean="0"/>
              <a:t>da</a:t>
            </a:r>
            <a:r>
              <a:rPr lang="en-US" sz="3600" dirty="0" smtClean="0"/>
              <a:t> Vinci</a:t>
            </a:r>
            <a:endParaRPr lang="en-GB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6" name="Content Placeholder 5" descr="article-2125571-05656E4F000005DC-877_638x64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40" b="-53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Understanding requires the grasping of explanatory and other coherence-making relationships in a large and comprehensive body of information.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Jonathan </a:t>
            </a:r>
            <a:r>
              <a:rPr lang="en-GB" dirty="0" err="1" smtClean="0"/>
              <a:t>Kvanvig</a:t>
            </a:r>
            <a:endParaRPr lang="en-US" dirty="0"/>
          </a:p>
        </p:txBody>
      </p:sp>
      <p:pic>
        <p:nvPicPr>
          <p:cNvPr id="7" name="Content Placeholder 6" descr="8370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0" b="-4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Information poverty			Truth</a:t>
            </a:r>
          </a:p>
          <a:p>
            <a:pPr>
              <a:buNone/>
            </a:pPr>
            <a:r>
              <a:rPr lang="en-US" dirty="0" smtClean="0"/>
              <a:t>Slow information				Subject</a:t>
            </a:r>
          </a:p>
          <a:p>
            <a:pPr>
              <a:buNone/>
            </a:pPr>
            <a:r>
              <a:rPr lang="en-US" dirty="0" smtClean="0"/>
              <a:t>Relevance							Digital library</a:t>
            </a:r>
          </a:p>
          <a:p>
            <a:pPr>
              <a:buNone/>
            </a:pPr>
            <a:r>
              <a:rPr lang="en-US" dirty="0" smtClean="0"/>
              <a:t>Document							Task</a:t>
            </a:r>
          </a:p>
          <a:p>
            <a:pPr>
              <a:buNone/>
            </a:pPr>
            <a:r>
              <a:rPr lang="en-US" dirty="0" smtClean="0"/>
              <a:t>Information avoidance		Digital literacy		</a:t>
            </a:r>
          </a:p>
          <a:p>
            <a:pPr>
              <a:buNone/>
            </a:pPr>
            <a:r>
              <a:rPr lang="en-US" dirty="0" smtClean="0"/>
              <a:t>Knowledge							</a:t>
            </a:r>
            <a:r>
              <a:rPr lang="en-US" dirty="0" err="1" smtClean="0"/>
              <a:t>lnformation</a:t>
            </a:r>
            <a:r>
              <a:rPr lang="en-US" dirty="0" smtClean="0"/>
              <a:t> literacy		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Content Placeholder 15" descr="taxonomyversion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62" b="-20262"/>
          <a:stretch>
            <a:fillRect/>
          </a:stretch>
        </p:blipFill>
        <p:spPr>
          <a:xfrm>
            <a:off x="3977213" y="2484836"/>
            <a:ext cx="5166787" cy="5270208"/>
          </a:xfrm>
        </p:spPr>
      </p:pic>
      <p:pic>
        <p:nvPicPr>
          <p:cNvPr id="15" name="Picture 14" descr="litch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4438831" cy="408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One-Ring-to-Rule-Them-All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254" b="-37254"/>
          <a:stretch>
            <a:fillRect/>
          </a:stretch>
        </p:blipFill>
        <p:spPr/>
      </p:pic>
      <p:pic>
        <p:nvPicPr>
          <p:cNvPr id="6" name="Content Placeholder 5" descr="mackey_meta_full_rgb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24" r="-169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de-blog-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504" r="-415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lvert.tif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4" b="-25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Quants-and-WB-cartoon-300x21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47" r="-142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843" r="-448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evidence synthesis</a:t>
            </a:r>
          </a:p>
          <a:p>
            <a:r>
              <a:rPr lang="en-US" dirty="0" smtClean="0"/>
              <a:t>Critical interpretive synthesis</a:t>
            </a:r>
          </a:p>
          <a:p>
            <a:r>
              <a:rPr lang="en-US" dirty="0" smtClean="0"/>
              <a:t>Thematic synthesis</a:t>
            </a:r>
          </a:p>
          <a:p>
            <a:r>
              <a:rPr lang="en-US" dirty="0" smtClean="0"/>
              <a:t>Meta-ethnography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 Research Excellence Framework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</a:t>
            </a:r>
          </a:p>
          <a:p>
            <a:pPr>
              <a:buNone/>
            </a:pPr>
            <a:r>
              <a:rPr lang="en-US" b="1" dirty="0" smtClean="0"/>
              <a:t>	Research</a:t>
            </a:r>
            <a:r>
              <a:rPr lang="en-US" dirty="0" smtClean="0"/>
              <a:t>: a process of investigation leading to new insights, effectively shared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Impact</a:t>
            </a:r>
            <a:r>
              <a:rPr lang="en-US" dirty="0" smtClean="0"/>
              <a:t>: an effect on, change or benefit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in_yang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695" r="-40695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A humble reverence for everything we shall never measure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Václav</a:t>
            </a:r>
            <a:r>
              <a:rPr lang="en-US" sz="3600" dirty="0" smtClean="0"/>
              <a:t> Havel</a:t>
            </a:r>
            <a:endParaRPr lang="en-GB" sz="3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www_INFOEK_cz_Vaclav_Havel_Foto_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25" r="-113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sz="2600" dirty="0" smtClean="0"/>
              <a:t>To measure is to know.</a:t>
            </a:r>
          </a:p>
          <a:p>
            <a:pPr>
              <a:lnSpc>
                <a:spcPct val="90000"/>
              </a:lnSpc>
              <a:buNone/>
            </a:pPr>
            <a:endParaRPr lang="en-GB" sz="2600" dirty="0" smtClean="0"/>
          </a:p>
          <a:p>
            <a:pPr>
              <a:lnSpc>
                <a:spcPct val="90000"/>
              </a:lnSpc>
              <a:buNone/>
            </a:pPr>
            <a:r>
              <a:rPr lang="en-GB" sz="2600" dirty="0" smtClean="0"/>
              <a:t>If you can not measure it</a:t>
            </a:r>
          </a:p>
          <a:p>
            <a:pPr>
              <a:lnSpc>
                <a:spcPct val="90000"/>
              </a:lnSpc>
              <a:buNone/>
            </a:pPr>
            <a:r>
              <a:rPr lang="en-GB" sz="2600" dirty="0" smtClean="0"/>
              <a:t>you can not improve it</a:t>
            </a:r>
          </a:p>
          <a:p>
            <a:pPr lvl="2">
              <a:lnSpc>
                <a:spcPct val="90000"/>
              </a:lnSpc>
            </a:pPr>
            <a:endParaRPr lang="en-GB" sz="2100" dirty="0" smtClean="0"/>
          </a:p>
          <a:p>
            <a:pPr lvl="2">
              <a:lnSpc>
                <a:spcPct val="90000"/>
              </a:lnSpc>
            </a:pPr>
            <a:endParaRPr lang="en-GB" sz="2100" dirty="0" smtClean="0"/>
          </a:p>
          <a:p>
            <a:pPr>
              <a:lnSpc>
                <a:spcPct val="90000"/>
              </a:lnSpc>
              <a:buNone/>
            </a:pPr>
            <a:r>
              <a:rPr lang="en-GB" sz="2600" dirty="0" smtClean="0"/>
              <a:t>	William Thomson, Lord Kelvin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Sir_William_Thomson,_Baron_Kelvin,_1824_-_1907._Scientist,_resting_on_a_binnacle_and_holding_a_marine_azimuth_mirror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95" r="-73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600" dirty="0" smtClean="0"/>
              <a:t>	Francis Cole and Nellie </a:t>
            </a:r>
            <a:r>
              <a:rPr lang="en-US" sz="2600" dirty="0" err="1" smtClean="0"/>
              <a:t>Eales</a:t>
            </a:r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Statistical analysis of literature of comparative anatomy, </a:t>
            </a:r>
            <a:r>
              <a:rPr lang="en-US" sz="2600" i="1" dirty="0" smtClean="0"/>
              <a:t>Science Progress</a:t>
            </a:r>
            <a:r>
              <a:rPr lang="en-US" sz="2600" dirty="0" smtClean="0"/>
              <a:t>, 1917, 11, 578-596 </a:t>
            </a:r>
          </a:p>
          <a:p>
            <a:pPr lvl="1">
              <a:buNone/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v0_mast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417" b="-354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5746089-M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251" r="-74251"/>
          <a:stretch>
            <a:fillRect/>
          </a:stretch>
        </p:blipFill>
        <p:spPr>
          <a:xfrm>
            <a:off x="1" y="745510"/>
            <a:ext cx="9578770" cy="5267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dirty="0" smtClean="0"/>
              <a:t>	thick description  .. In a particular context .. [to] allow for deeper understanding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Alison Pickard</a:t>
            </a:r>
            <a:endParaRPr lang="en-US" sz="3200" dirty="0"/>
          </a:p>
        </p:txBody>
      </p:sp>
      <p:pic>
        <p:nvPicPr>
          <p:cNvPr id="11" name="Content Placeholder 10" descr="research-evaluation-and-audi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01" r="-167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odwin.tif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04" r="-225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on-classical-ion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737" r="-827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Theoretical explanations in [organic chemistry] are often produced after the fact to </a:t>
            </a:r>
            <a:r>
              <a:rPr lang="en-US" dirty="0" err="1" smtClean="0"/>
              <a:t>rationalise</a:t>
            </a:r>
            <a:r>
              <a:rPr lang="en-US" dirty="0" smtClean="0"/>
              <a:t> results, and it is often not possible to make numerical predictions about the </a:t>
            </a:r>
            <a:r>
              <a:rPr lang="en-US" dirty="0" err="1" smtClean="0"/>
              <a:t>behaviour</a:t>
            </a:r>
            <a:r>
              <a:rPr lang="en-US" dirty="0" smtClean="0"/>
              <a:t> of novel reactions. Those explanations that are produced are frequently qualitative.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William Goodwin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202</Words>
  <Application>Microsoft Office PowerPoint</Application>
  <PresentationFormat>On-screen Show (4:3)</PresentationFormat>
  <Paragraphs>84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Office Theme</vt:lpstr>
      <vt:lpstr>“The noblest pleasure”?: on gaining understanding from qualitative research in library/information science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structure representation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 Research Excellence Framework 2014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noblest pleasure”?: on gaining understanding from qualitative research in library/information science   </dc:title>
  <dc:creator>administrator</dc:creator>
  <cp:lastModifiedBy>Boris</cp:lastModifiedBy>
  <cp:revision>29</cp:revision>
  <dcterms:created xsi:type="dcterms:W3CDTF">2014-06-10T06:39:50Z</dcterms:created>
  <dcterms:modified xsi:type="dcterms:W3CDTF">2014-06-23T13:05:56Z</dcterms:modified>
</cp:coreProperties>
</file>