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1" r:id="rId3"/>
    <p:sldId id="260" r:id="rId4"/>
    <p:sldId id="261" r:id="rId5"/>
    <p:sldId id="262" r:id="rId6"/>
    <p:sldId id="263" r:id="rId7"/>
    <p:sldId id="264" r:id="rId8"/>
    <p:sldId id="274" r:id="rId9"/>
    <p:sldId id="275" r:id="rId10"/>
    <p:sldId id="272" r:id="rId11"/>
    <p:sldId id="273" r:id="rId12"/>
    <p:sldId id="276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43"/>
    <p:restoredTop sz="94648"/>
  </p:normalViewPr>
  <p:slideViewPr>
    <p:cSldViewPr snapToGrid="0">
      <p:cViewPr varScale="1">
        <p:scale>
          <a:sx n="93" d="100"/>
          <a:sy n="93" d="100"/>
        </p:scale>
        <p:origin x="208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4B45D-FE52-E458-5188-EAA9C233DA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DB8FBE-6288-79AE-55DC-30746C4BED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BDFAB-59F0-04D6-3CA3-8C472B2F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CFBA-2062-0A41-A96C-E1E84C454D80}" type="datetimeFigureOut">
              <a:rPr lang="en-US" smtClean="0"/>
              <a:t>5/20/23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57E4C-59A7-6583-59D7-F3D331F32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0AEAD-775B-235E-8B30-488513F92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ECD4F-23AE-7044-B960-4F7ED26CD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55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7468E-3A33-BA28-A561-BCB837B5D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5C3777-2940-82F6-E429-C524165D40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728BF-C954-A289-A405-43A143B7C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CFBA-2062-0A41-A96C-E1E84C454D80}" type="datetimeFigureOut">
              <a:rPr lang="en-US" smtClean="0"/>
              <a:t>5/20/23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46EBF-6CE4-DB8F-AFF3-97E0AE9AD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D263C-0B26-7BB2-2C64-B1BA97415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ECD4F-23AE-7044-B960-4F7ED26CD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39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F593E5-33D5-09B6-4CD6-180B9F4F49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630370-BF65-CF3F-6FA2-B6CA5F1E6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687D4-F1D0-7DDF-DCBD-629536650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CFBA-2062-0A41-A96C-E1E84C454D80}" type="datetimeFigureOut">
              <a:rPr lang="en-US" smtClean="0"/>
              <a:t>5/20/23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F9863-E974-3A65-9F7E-0F945B313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5B7AA-0C04-1508-608D-D0306E584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ECD4F-23AE-7044-B960-4F7ED26CD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2CA53-D002-C5DD-08B7-6D0229EB2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E7CD8-1C6E-758B-AD3C-F3AF346EB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227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CF135-4DAE-E943-CBFB-3E67A8BE9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63411" y="6132152"/>
            <a:ext cx="8865177" cy="721445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/>
              <a:t>Eliciting Examples of Theories in Practice: A Methodological Discussion</a:t>
            </a:r>
          </a:p>
          <a:p>
            <a:pPr algn="l"/>
            <a:r>
              <a:rPr lang="en-US" dirty="0" err="1"/>
              <a:t>VanScoy</a:t>
            </a:r>
            <a:r>
              <a:rPr lang="en-US" dirty="0"/>
              <a:t>, </a:t>
            </a:r>
            <a:r>
              <a:rPr lang="en-US" dirty="0" err="1"/>
              <a:t>Kariz</a:t>
            </a:r>
            <a:r>
              <a:rPr lang="en-US" dirty="0"/>
              <a:t> </a:t>
            </a:r>
            <a:r>
              <a:rPr lang="en-US" dirty="0" err="1"/>
              <a:t>Mercun</a:t>
            </a:r>
            <a:r>
              <a:rPr lang="en-US" dirty="0"/>
              <a:t>, Hands, Kumar, and </a:t>
            </a:r>
            <a:r>
              <a:rPr lang="en-US" dirty="0" err="1"/>
              <a:t>Svab</a:t>
            </a:r>
            <a:endParaRPr lang="en-US" dirty="0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301037C9-7C83-6CBB-476E-A79E836FAF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32152"/>
            <a:ext cx="1487988" cy="72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70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F3EA7-F2E2-0AF2-A0E9-6C9D2B119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63D18-EF63-8D1E-C4D5-21F28CF56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F38C2-37CA-BBC7-A5E9-8CBEA12A5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CFBA-2062-0A41-A96C-E1E84C454D80}" type="datetimeFigureOut">
              <a:rPr lang="en-US" smtClean="0"/>
              <a:t>5/20/23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D1003-9571-0A16-77F4-50C6A8DBD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97073-16AF-3CAD-444F-838CE32A7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ECD4F-23AE-7044-B960-4F7ED26CD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69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3AAAA-45F2-7AB8-35D4-59662E6E1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039D2-BD9E-309D-FDAC-36EBC0CCE8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7C7D31-2EEE-9BD9-3027-7D101AC82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CD812-A050-75D3-D549-8E871775E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CFBA-2062-0A41-A96C-E1E84C454D80}" type="datetimeFigureOut">
              <a:rPr lang="en-US" smtClean="0"/>
              <a:t>5/20/23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60BCD2-2EDC-222C-EFFE-42C34EF31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D1CF57-7C87-8EB5-C12E-77A7E873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ECD4F-23AE-7044-B960-4F7ED26CDB8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32AF676B-C041-2E4E-D0B7-C081652AAB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32152"/>
            <a:ext cx="1487988" cy="725848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3024731-43FD-5BF1-DA6F-295572A0F930}"/>
              </a:ext>
            </a:extLst>
          </p:cNvPr>
          <p:cNvSpPr txBox="1">
            <a:spLocks/>
          </p:cNvSpPr>
          <p:nvPr userDrawn="1"/>
        </p:nvSpPr>
        <p:spPr>
          <a:xfrm>
            <a:off x="1663411" y="6132152"/>
            <a:ext cx="8865177" cy="721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Eliciting Examples of Theories in Practice: A Methodological Discussion</a:t>
            </a:r>
          </a:p>
          <a:p>
            <a:pPr algn="l"/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VanScoy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Mer</a:t>
            </a:r>
            <a:r>
              <a:rPr lang="sl-SI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č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un, Hands, Ku</a:t>
            </a:r>
            <a:r>
              <a:rPr lang="sl-SI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ar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and </a:t>
            </a:r>
            <a:r>
              <a:rPr lang="sl-SI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Š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vab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756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C2B0D-7F8A-ABB4-B071-834A43C21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D76E6-C906-4C88-D6E4-C0489822E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80F875-C991-F818-4D62-3D6C4DE4B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65F97D-5D01-7995-9A20-1D492F6339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1A8AE6-C33E-62C7-EBA7-1DCB78FC6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11CF81-9265-5C68-5113-206D95792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CFBA-2062-0A41-A96C-E1E84C454D80}" type="datetimeFigureOut">
              <a:rPr lang="en-US" smtClean="0"/>
              <a:t>5/20/23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7C1320-3295-BD68-0803-294C47EC9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DEDF3A-FE3D-962A-40B2-C7C7F5C3E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ECD4F-23AE-7044-B960-4F7ED26CDB87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3662401E-EF0D-C38F-C307-B806A0424A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32152"/>
            <a:ext cx="1487988" cy="725848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92E3A12-C8C2-7C62-1AA0-FA1D41335FF8}"/>
              </a:ext>
            </a:extLst>
          </p:cNvPr>
          <p:cNvSpPr txBox="1">
            <a:spLocks/>
          </p:cNvSpPr>
          <p:nvPr userDrawn="1"/>
        </p:nvSpPr>
        <p:spPr>
          <a:xfrm>
            <a:off x="1663411" y="6132152"/>
            <a:ext cx="8865177" cy="721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Eliciting Examples of Theories in Practice: A Methodological Discussion</a:t>
            </a:r>
          </a:p>
          <a:p>
            <a:pPr algn="l"/>
            <a:r>
              <a:rPr lang="en-US"/>
              <a:t>VanScoy, Kariz Mercun, Hands, Kumar, and Svab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809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E6BB7-A340-B797-6A8C-E3663EB2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652933-149D-4627-2B6D-FBE2A2067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CFBA-2062-0A41-A96C-E1E84C454D80}" type="datetimeFigureOut">
              <a:rPr lang="en-US" smtClean="0"/>
              <a:t>5/20/23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9F653B-B854-1B17-E84E-EBA4BDE00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92241A-5B8F-4116-2E12-4FA5542EF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ECD4F-23AE-7044-B960-4F7ED26CD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9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568A4-3FE8-512B-CBAD-72A6E2AF8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CFBA-2062-0A41-A96C-E1E84C454D80}" type="datetimeFigureOut">
              <a:rPr lang="en-US" smtClean="0"/>
              <a:t>5/20/23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5205B8-2656-9296-64C8-9D11105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DE580-DC74-ABE0-994C-0AC808FA2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ECD4F-23AE-7044-B960-4F7ED26CD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338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674DE-0981-65A9-6EAE-5760893A7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B63B0-108E-7B37-E0AE-452CA8658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073E44-A02E-9C30-E19B-C8A5554FEE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C88052-1034-C73A-B7AF-C0D193242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CFBA-2062-0A41-A96C-E1E84C454D80}" type="datetimeFigureOut">
              <a:rPr lang="en-US" smtClean="0"/>
              <a:t>5/20/23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077AD3-ABEA-D870-2756-9D31FC6C7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0C218-6D64-1FCB-6515-E8F3D8E4B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ECD4F-23AE-7044-B960-4F7ED26CD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56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B8C6-9084-2AA7-4AA9-E7D80E1C4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DA99CB-3CAD-952E-81D8-158B6A7AD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B5564A-6B3E-EACF-11DC-0ECE06BF0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450C2E-A3D1-8536-BC27-1CB37728E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CFBA-2062-0A41-A96C-E1E84C454D80}" type="datetimeFigureOut">
              <a:rPr lang="en-US" smtClean="0"/>
              <a:t>5/20/23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673C19-15FE-78E1-E226-61EE64F8D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0DD14-356D-A8BA-4E99-5EA1EE496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ECD4F-23AE-7044-B960-4F7ED26CD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51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AD7B46-F072-E933-8A4F-36EF2FB84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F2BD54-4B94-1F38-F768-641E8E959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D26DE-4353-E571-A638-859C3F4964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4CFBA-2062-0A41-A96C-E1E84C454D80}" type="datetimeFigureOut">
              <a:rPr lang="en-US" smtClean="0"/>
              <a:t>5/20/23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CB36D-0F19-3A18-EE66-B08D97A931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543D3-DEB8-DEF7-B68C-EE39DFC3B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ECD4F-23AE-7044-B960-4F7ED26CD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33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AD09B4-49EC-9E07-034B-ECDDDB516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762" y="640080"/>
            <a:ext cx="6251110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5400" dirty="0"/>
              <a:t>Eliciting Examples of Theories in Practice: A Methodological Discussion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3C63-A1E8-88EB-417D-D6B10AAEDE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7760" y="4636008"/>
            <a:ext cx="6251111" cy="157276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400" dirty="0"/>
              <a:t>Amy </a:t>
            </a:r>
            <a:r>
              <a:rPr lang="en-US" sz="2400" dirty="0" err="1"/>
              <a:t>VanScoy</a:t>
            </a:r>
            <a:r>
              <a:rPr lang="en-US" sz="2400" dirty="0"/>
              <a:t>, Tanja Merčun</a:t>
            </a:r>
            <a:r>
              <a:rPr lang="en-US" dirty="0"/>
              <a:t>, </a:t>
            </a:r>
          </a:p>
          <a:p>
            <a:pPr marL="0" indent="0" algn="l">
              <a:buNone/>
            </a:pPr>
            <a:r>
              <a:rPr lang="en-US" dirty="0"/>
              <a:t>Africa </a:t>
            </a:r>
            <a:r>
              <a:rPr lang="en-US" sz="2400" dirty="0"/>
              <a:t>Hands, </a:t>
            </a:r>
            <a:r>
              <a:rPr lang="en-US" dirty="0"/>
              <a:t>Katarina </a:t>
            </a:r>
            <a:r>
              <a:rPr lang="en-US" sz="2400" dirty="0" err="1"/>
              <a:t>Švab</a:t>
            </a:r>
            <a:r>
              <a:rPr lang="en-US" sz="2400" dirty="0"/>
              <a:t>, and </a:t>
            </a:r>
            <a:r>
              <a:rPr lang="en-US" dirty="0"/>
              <a:t>Maja </a:t>
            </a:r>
            <a:r>
              <a:rPr lang="en-US" sz="2400" dirty="0"/>
              <a:t>Ku</a:t>
            </a:r>
            <a:r>
              <a:rPr lang="sl-SI" sz="2400" dirty="0"/>
              <a:t>h</a:t>
            </a:r>
            <a:r>
              <a:rPr lang="en-US" sz="2400" dirty="0" err="1"/>
              <a:t>ar</a:t>
            </a:r>
            <a:endParaRPr lang="en-US" sz="2400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84C74959-0581-486A-57F5-B26122007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28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CB7538C-DBE1-B2A5-F70C-878C3BB04B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50" r="26906" b="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0D42336-6F94-762B-1C1A-C373F3A55957}"/>
              </a:ext>
            </a:extLst>
          </p:cNvPr>
          <p:cNvSpPr txBox="1">
            <a:spLocks/>
          </p:cNvSpPr>
          <p:nvPr/>
        </p:nvSpPr>
        <p:spPr>
          <a:xfrm>
            <a:off x="865909" y="2304761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Cross-cultural differences</a:t>
            </a:r>
          </a:p>
        </p:txBody>
      </p:sp>
    </p:spTree>
    <p:extLst>
      <p:ext uri="{BB962C8B-B14F-4D97-AF65-F5344CB8AC3E}">
        <p14:creationId xmlns:p14="http://schemas.microsoft.com/office/powerpoint/2010/main" val="826753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paper, paper product, envelope&#10;&#10;Description automatically generated">
            <a:extLst>
              <a:ext uri="{FF2B5EF4-FFF2-40B4-BE49-F238E27FC236}">
                <a16:creationId xmlns:a16="http://schemas.microsoft.com/office/drawing/2014/main" id="{EB1469D3-317D-A94A-5DCA-8C4086FDA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95" r="13818" b="439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53FE1105-95D9-C021-7C27-299DB8F756EA}"/>
              </a:ext>
            </a:extLst>
          </p:cNvPr>
          <p:cNvSpPr txBox="1">
            <a:spLocks/>
          </p:cNvSpPr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800" dirty="0"/>
              <a:t>Pilot Study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129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hand holding a card&#10;&#10;Description automatically generated with medium confidence">
            <a:extLst>
              <a:ext uri="{FF2B5EF4-FFF2-40B4-BE49-F238E27FC236}">
                <a16:creationId xmlns:a16="http://schemas.microsoft.com/office/drawing/2014/main" id="{ED7A1A6B-1379-D2E2-CE8E-5BCD1CA19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0" b="4536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C5FA8421-FE96-3881-F05F-02D227F76075}"/>
              </a:ext>
            </a:extLst>
          </p:cNvPr>
          <p:cNvSpPr txBox="1">
            <a:spLocks/>
          </p:cNvSpPr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800" dirty="0"/>
              <a:t>Pilot Study</a:t>
            </a:r>
          </a:p>
        </p:txBody>
      </p:sp>
    </p:spTree>
    <p:extLst>
      <p:ext uri="{BB962C8B-B14F-4D97-AF65-F5344CB8AC3E}">
        <p14:creationId xmlns:p14="http://schemas.microsoft.com/office/powerpoint/2010/main" val="679693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2CE813-2BB6-7046-FA89-261F84BD5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Eliciting Examples of Theories in Practice: </a:t>
            </a:r>
            <a:br>
              <a:rPr lang="en-US" sz="4400" dirty="0"/>
            </a:br>
            <a:r>
              <a:rPr lang="en-US" sz="4400" dirty="0"/>
              <a:t>A Methodological Discussion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AB877E-8C44-2CC8-F71D-AF096BE44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endParaRPr lang="en-US" sz="2800" dirty="0"/>
          </a:p>
          <a:p>
            <a:pPr marL="0" indent="0" algn="l">
              <a:buNone/>
            </a:pPr>
            <a:r>
              <a:rPr lang="en-US" sz="2800" dirty="0"/>
              <a:t>Amy </a:t>
            </a:r>
            <a:r>
              <a:rPr lang="en-US" sz="2800" dirty="0" err="1"/>
              <a:t>VanScoy</a:t>
            </a:r>
            <a:r>
              <a:rPr lang="en-US" dirty="0"/>
              <a:t>			</a:t>
            </a:r>
            <a:r>
              <a:rPr lang="en-US" dirty="0" err="1"/>
              <a:t>vanscoy@buffalo.edu</a:t>
            </a:r>
            <a:endParaRPr lang="en-US" dirty="0"/>
          </a:p>
          <a:p>
            <a:pPr marL="0" indent="0" algn="l">
              <a:buNone/>
            </a:pPr>
            <a:r>
              <a:rPr lang="en-US" sz="2800" dirty="0"/>
              <a:t>Tanja Merčun 		</a:t>
            </a:r>
            <a:r>
              <a:rPr lang="sl-SI" sz="2800" dirty="0"/>
              <a:t>	</a:t>
            </a:r>
            <a:r>
              <a:rPr lang="sl-SI" sz="2800" dirty="0" err="1"/>
              <a:t>mercunt</a:t>
            </a:r>
            <a:r>
              <a:rPr lang="en-US" sz="2800" dirty="0"/>
              <a:t>@ff.uni-lj.si</a:t>
            </a:r>
          </a:p>
          <a:p>
            <a:pPr marL="0" indent="0" algn="l">
              <a:buNone/>
            </a:pPr>
            <a:r>
              <a:rPr lang="en-US" dirty="0"/>
              <a:t>Africa </a:t>
            </a:r>
            <a:r>
              <a:rPr lang="en-US" sz="2800" dirty="0"/>
              <a:t>Hands</a:t>
            </a:r>
          </a:p>
          <a:p>
            <a:pPr marL="0" indent="0">
              <a:buNone/>
            </a:pPr>
            <a:r>
              <a:rPr lang="en-US" dirty="0"/>
              <a:t>Katarina </a:t>
            </a:r>
            <a:r>
              <a:rPr lang="en-US" sz="2800" dirty="0" err="1"/>
              <a:t>Švab</a:t>
            </a:r>
            <a:endParaRPr lang="en-US" sz="2800" dirty="0"/>
          </a:p>
          <a:p>
            <a:pPr marL="0" indent="0" algn="l">
              <a:buNone/>
            </a:pPr>
            <a:r>
              <a:rPr lang="en-US" dirty="0"/>
              <a:t>Maja </a:t>
            </a:r>
            <a:r>
              <a:rPr lang="en-US" sz="2800" dirty="0"/>
              <a:t>Ku</a:t>
            </a:r>
            <a:r>
              <a:rPr lang="sl-SI" sz="2800" dirty="0"/>
              <a:t>h</a:t>
            </a:r>
            <a:r>
              <a:rPr lang="en-US" sz="2800" dirty="0" err="1"/>
              <a:t>ar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8282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person, indoor, library&#10;&#10;Description automatically generated">
            <a:extLst>
              <a:ext uri="{FF2B5EF4-FFF2-40B4-BE49-F238E27FC236}">
                <a16:creationId xmlns:a16="http://schemas.microsoft.com/office/drawing/2014/main" id="{ED10CC7B-37FC-3DF2-7845-4193361D4B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83" r="13699" b="909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4842F1-32E4-1A55-D997-C205A897F04A}"/>
              </a:ext>
            </a:extLst>
          </p:cNvPr>
          <p:cNvSpPr/>
          <p:nvPr/>
        </p:nvSpPr>
        <p:spPr>
          <a:xfrm>
            <a:off x="371094" y="660400"/>
            <a:ext cx="810006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A52952-74B0-1787-D69F-E49C16897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13" y="1516126"/>
            <a:ext cx="4699000" cy="355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5157E8-B701-436F-BCB4-744ADF5CE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14" y="386080"/>
            <a:ext cx="5201285" cy="1124712"/>
          </a:xfrm>
        </p:spPr>
        <p:txBody>
          <a:bodyPr anchor="b">
            <a:noAutofit/>
          </a:bodyPr>
          <a:lstStyle/>
          <a:p>
            <a:r>
              <a:rPr lang="en-US" dirty="0"/>
              <a:t>Theory/Practice Gap</a:t>
            </a:r>
          </a:p>
        </p:txBody>
      </p:sp>
      <p:pic>
        <p:nvPicPr>
          <p:cNvPr id="15" name="Picture 14" descr="A black and white document&#10;&#10;Description automatically generated with low confidence">
            <a:extLst>
              <a:ext uri="{FF2B5EF4-FFF2-40B4-BE49-F238E27FC236}">
                <a16:creationId xmlns:a16="http://schemas.microsoft.com/office/drawing/2014/main" id="{27161270-9B78-6BCD-35AE-8CC255ED7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01" y="2301485"/>
            <a:ext cx="3082487" cy="4187971"/>
          </a:xfrm>
          <a:prstGeom prst="rect">
            <a:avLst/>
          </a:prstGeom>
          <a:ln w="6350">
            <a:solidFill>
              <a:schemeClr val="tx1"/>
            </a:solidFill>
          </a:ln>
          <a:scene3d>
            <a:camera prst="orthographicFront">
              <a:rot lat="0" lon="0" rev="600000"/>
            </a:camera>
            <a:lightRig rig="threePt" dir="t"/>
          </a:scene3d>
        </p:spPr>
      </p:pic>
      <p:pic>
        <p:nvPicPr>
          <p:cNvPr id="13" name="Picture 12" descr="A black and white document&#10;&#10;Description automatically generated with low confidence">
            <a:extLst>
              <a:ext uri="{FF2B5EF4-FFF2-40B4-BE49-F238E27FC236}">
                <a16:creationId xmlns:a16="http://schemas.microsoft.com/office/drawing/2014/main" id="{1748FC27-4800-89A3-28FC-97772A322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57" y="2270877"/>
            <a:ext cx="3082487" cy="418797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74014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AF0A8C-777A-B8F4-D7DA-65A9AE80C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FC5228-D92B-509B-629C-0E0AA96EB3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182101" cy="4029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How familiar are public librarians who provide information services with information </a:t>
            </a:r>
            <a:r>
              <a:rPr lang="en-US" dirty="0" err="1"/>
              <a:t>behaviour</a:t>
            </a:r>
            <a:r>
              <a:rPr lang="en-US" dirty="0"/>
              <a:t> theories, models, and concepts?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/>
              <a:t>To what extent do public librarians use these theories, models, and concepts in their reference practice?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/>
              <a:t>How does familiarity with and use of information </a:t>
            </a:r>
            <a:r>
              <a:rPr lang="en-US" dirty="0" err="1"/>
              <a:t>behaviour</a:t>
            </a:r>
            <a:r>
              <a:rPr lang="en-US" dirty="0"/>
              <a:t> theories, models, and concepts differ by country?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900481-63AE-9D4F-D24F-9F757830F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35088"/>
            <a:ext cx="46990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51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888A0-8834-54E8-D987-4346524DB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research on knowledge/use of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AA33B-E895-E2BF-9A70-D79CFB3F6D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51099"/>
            <a:ext cx="10120086" cy="3725863"/>
          </a:xfrm>
        </p:spPr>
        <p:txBody>
          <a:bodyPr>
            <a:normAutofit/>
          </a:bodyPr>
          <a:lstStyle/>
          <a:p>
            <a:r>
              <a:rPr lang="en-US" dirty="0"/>
              <a:t>Survey  (familiarity with critical theory)</a:t>
            </a:r>
          </a:p>
          <a:p>
            <a:r>
              <a:rPr lang="en-US" dirty="0"/>
              <a:t>Interviews   (relevance of open access theory) 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Observation of teaching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Discussion of scenarios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Guided reflection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Written narratives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50785-BA99-D905-8DA7-C2050D363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15293"/>
            <a:ext cx="46990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37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hand holding a card&#10;&#10;Description automatically generated with medium confidence">
            <a:extLst>
              <a:ext uri="{FF2B5EF4-FFF2-40B4-BE49-F238E27FC236}">
                <a16:creationId xmlns:a16="http://schemas.microsoft.com/office/drawing/2014/main" id="{5E781D84-5824-4A1D-F5B0-CBA53C90A7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5D2C9C-9E89-561E-1A29-7F6F7C837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/>
              <a:t>Making the Abstract Concrete</a:t>
            </a:r>
          </a:p>
        </p:txBody>
      </p:sp>
    </p:spTree>
    <p:extLst>
      <p:ext uri="{BB962C8B-B14F-4D97-AF65-F5344CB8AC3E}">
        <p14:creationId xmlns:p14="http://schemas.microsoft.com/office/powerpoint/2010/main" val="179300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businesscard, paper, paper product&#10;&#10;Description automatically generated">
            <a:extLst>
              <a:ext uri="{FF2B5EF4-FFF2-40B4-BE49-F238E27FC236}">
                <a16:creationId xmlns:a16="http://schemas.microsoft.com/office/drawing/2014/main" id="{8E9C80E3-6546-FBF7-ABC1-3CD8D8B89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56" r="13818" b="273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47EE40-9E9F-0328-9584-3789D8CF2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Using Plain Language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47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8C22C5-7DAE-12DB-5A98-D5F58F7D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/>
              <a:t>Thank you to our experts!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21C85-F067-8F39-E6F0-300DB33B2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5655564" cy="3547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Jenna </a:t>
            </a:r>
            <a:r>
              <a:rPr lang="en-US" dirty="0" err="1"/>
              <a:t>Hartel</a:t>
            </a:r>
            <a:r>
              <a:rPr lang="en-US" dirty="0"/>
              <a:t>, University of Toronto</a:t>
            </a:r>
          </a:p>
          <a:p>
            <a:pPr marL="0" indent="0">
              <a:buNone/>
            </a:pPr>
            <a:r>
              <a:rPr lang="en-US" dirty="0"/>
              <a:t>Heidi Julien, University of Buffalo</a:t>
            </a:r>
          </a:p>
          <a:p>
            <a:pPr marL="0" indent="0">
              <a:buNone/>
            </a:pPr>
            <a:r>
              <a:rPr lang="en-US" dirty="0" err="1"/>
              <a:t>Polona</a:t>
            </a:r>
            <a:r>
              <a:rPr lang="en-US" dirty="0"/>
              <a:t> </a:t>
            </a:r>
            <a:r>
              <a:rPr lang="en-US" dirty="0" err="1"/>
              <a:t>Vilar</a:t>
            </a:r>
            <a:r>
              <a:rPr lang="en-US" dirty="0"/>
              <a:t>, University of Ljubljana</a:t>
            </a:r>
          </a:p>
          <a:p>
            <a:pPr marL="0" indent="0">
              <a:buNone/>
            </a:pPr>
            <a:r>
              <a:rPr lang="en-US" dirty="0"/>
              <a:t>Maja </a:t>
            </a:r>
            <a:r>
              <a:rPr lang="sl-SI" dirty="0"/>
              <a:t>Žumer</a:t>
            </a:r>
            <a:r>
              <a:rPr lang="en-US" dirty="0"/>
              <a:t>, University of Ljubljana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F3EE98BF-CD57-8544-9ECB-D2C90525B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8208" y="640080"/>
            <a:ext cx="3360648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91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hand holding a card&#10;&#10;Description automatically generated with low confidence">
            <a:extLst>
              <a:ext uri="{FF2B5EF4-FFF2-40B4-BE49-F238E27FC236}">
                <a16:creationId xmlns:a16="http://schemas.microsoft.com/office/drawing/2014/main" id="{924F24E8-867C-FCCE-C2D7-09CA4D7391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818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8C10F08-A36B-600A-4BE5-B953E28F8850}"/>
              </a:ext>
            </a:extLst>
          </p:cNvPr>
          <p:cNvSpPr txBox="1">
            <a:spLocks/>
          </p:cNvSpPr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800" dirty="0"/>
              <a:t>Focus on Information </a:t>
            </a:r>
            <a:r>
              <a:rPr lang="en-US" sz="4800" dirty="0" err="1"/>
              <a:t>Behaviour</a:t>
            </a:r>
            <a:endParaRPr lang="en-US" sz="48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4E92B6-D8B8-B87A-BF46-3C66AD47E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2321" y="6356350"/>
            <a:ext cx="2809017" cy="3651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algn="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7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Eliciting Examples of Theories in Practice: A Methodological Discussion</a:t>
            </a:r>
          </a:p>
          <a:p>
            <a:pPr algn="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7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VanScoy, Merčun Kariž, Hands, Kumar, and Švab</a:t>
            </a:r>
          </a:p>
        </p:txBody>
      </p:sp>
    </p:spTree>
    <p:extLst>
      <p:ext uri="{BB962C8B-B14F-4D97-AF65-F5344CB8AC3E}">
        <p14:creationId xmlns:p14="http://schemas.microsoft.com/office/powerpoint/2010/main" val="2342894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56C1A-BF4A-4D20-ED73-0650CA03A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Theories, models, &amp; concepts 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5645D-0D0B-CB45-42B7-A9370393262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Information search process (</a:t>
            </a:r>
            <a:r>
              <a:rPr lang="en-US" dirty="0" err="1"/>
              <a:t>Kuhlthau</a:t>
            </a:r>
            <a:r>
              <a:rPr lang="en-US" dirty="0"/>
              <a:t>, 1991) </a:t>
            </a:r>
          </a:p>
          <a:p>
            <a:r>
              <a:rPr lang="en-US" dirty="0"/>
              <a:t>Sense-making (</a:t>
            </a:r>
            <a:r>
              <a:rPr lang="en-US" dirty="0" err="1"/>
              <a:t>Dervin</a:t>
            </a:r>
            <a:r>
              <a:rPr lang="en-US" dirty="0"/>
              <a:t>, 1992)</a:t>
            </a:r>
          </a:p>
          <a:p>
            <a:r>
              <a:rPr lang="en-US" dirty="0"/>
              <a:t>Information need (Taylor, 1968)</a:t>
            </a:r>
          </a:p>
          <a:p>
            <a:r>
              <a:rPr lang="en-US" dirty="0" err="1"/>
              <a:t>Berrypicking</a:t>
            </a:r>
            <a:r>
              <a:rPr lang="en-US" dirty="0"/>
              <a:t> (Bates, 1989)</a:t>
            </a:r>
          </a:p>
          <a:p>
            <a:r>
              <a:rPr lang="en-US" dirty="0"/>
              <a:t>Imposed query (Gross, 1995) </a:t>
            </a:r>
          </a:p>
          <a:p>
            <a:r>
              <a:rPr lang="en-US" dirty="0"/>
              <a:t>Information poverty (Chatman, 1996)</a:t>
            </a:r>
          </a:p>
          <a:p>
            <a:r>
              <a:rPr lang="en-US" dirty="0"/>
              <a:t>Everyday life information seeking (Savolainen, 1995)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2B8586-33A7-1198-E681-C308FEF597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Model of information seeking (Wilson, 1999)</a:t>
            </a:r>
          </a:p>
          <a:p>
            <a:r>
              <a:rPr lang="en-US" dirty="0"/>
              <a:t>Anomalous states of knowledge (Belkin, 1982)</a:t>
            </a:r>
          </a:p>
          <a:p>
            <a:r>
              <a:rPr lang="en-US" dirty="0"/>
              <a:t>Information seeking model (Ellis, 1989)</a:t>
            </a:r>
          </a:p>
          <a:p>
            <a:r>
              <a:rPr lang="en-US" dirty="0"/>
              <a:t>Bounded rationality (Simon, 1955)</a:t>
            </a:r>
          </a:p>
          <a:p>
            <a:r>
              <a:rPr lang="en-US" dirty="0"/>
              <a:t>Gratification theory (Chatman, 1991) </a:t>
            </a:r>
          </a:p>
        </p:txBody>
      </p:sp>
    </p:spTree>
    <p:extLst>
      <p:ext uri="{BB962C8B-B14F-4D97-AF65-F5344CB8AC3E}">
        <p14:creationId xmlns:p14="http://schemas.microsoft.com/office/powerpoint/2010/main" val="3991426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2193</TotalTime>
  <Words>329</Words>
  <Application>Microsoft Macintosh PowerPoint</Application>
  <PresentationFormat>Widescreen</PresentationFormat>
  <Paragraphs>50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Eliciting Examples of Theories in Practice: A Methodological Discussion</vt:lpstr>
      <vt:lpstr>Theory/Practice Gap</vt:lpstr>
      <vt:lpstr>Research Questions</vt:lpstr>
      <vt:lpstr>Previous research on knowledge/use of theory</vt:lpstr>
      <vt:lpstr>Making the Abstract Concrete</vt:lpstr>
      <vt:lpstr>Using Plain Language</vt:lpstr>
      <vt:lpstr>Thank you to our experts!</vt:lpstr>
      <vt:lpstr>PowerPoint Presentation</vt:lpstr>
      <vt:lpstr>Theories, models, &amp; concepts used</vt:lpstr>
      <vt:lpstr>PowerPoint Presentation</vt:lpstr>
      <vt:lpstr>PowerPoint Presentation</vt:lpstr>
      <vt:lpstr>PowerPoint Presentation</vt:lpstr>
      <vt:lpstr>Eliciting Examples of Theories in Practice:  A Methodological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Eliciting Examples of Theories in Practice: A Methodological Discussion</dc:title>
  <dc:creator>Amy VanScoy</dc:creator>
  <cp:lastModifiedBy>Amy VanScoy</cp:lastModifiedBy>
  <cp:revision>10</cp:revision>
  <cp:lastPrinted>2023-05-20T15:30:27Z</cp:lastPrinted>
  <dcterms:created xsi:type="dcterms:W3CDTF">2023-04-28T22:36:38Z</dcterms:created>
  <dcterms:modified xsi:type="dcterms:W3CDTF">2023-05-20T16:18:57Z</dcterms:modified>
</cp:coreProperties>
</file>