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85" r:id="rId3"/>
    <p:sldId id="273" r:id="rId4"/>
    <p:sldId id="276" r:id="rId5"/>
    <p:sldId id="275" r:id="rId6"/>
    <p:sldId id="286" r:id="rId7"/>
    <p:sldId id="265" r:id="rId8"/>
    <p:sldId id="287" r:id="rId9"/>
    <p:sldId id="266" r:id="rId10"/>
    <p:sldId id="269" r:id="rId11"/>
    <p:sldId id="271" r:id="rId12"/>
    <p:sldId id="270" r:id="rId13"/>
    <p:sldId id="272" r:id="rId14"/>
    <p:sldId id="268" r:id="rId15"/>
    <p:sldId id="293" r:id="rId16"/>
    <p:sldId id="288" r:id="rId17"/>
    <p:sldId id="258" r:id="rId18"/>
    <p:sldId id="261" r:id="rId19"/>
    <p:sldId id="295" r:id="rId20"/>
    <p:sldId id="294" r:id="rId21"/>
    <p:sldId id="309" r:id="rId22"/>
    <p:sldId id="302" r:id="rId23"/>
    <p:sldId id="306" r:id="rId24"/>
    <p:sldId id="304" r:id="rId25"/>
    <p:sldId id="310" r:id="rId26"/>
    <p:sldId id="290" r:id="rId27"/>
    <p:sldId id="278" r:id="rId28"/>
    <p:sldId id="300"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 lastIdx="4"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B1A8C-091F-4FD6-AF94-34A1A071B26E}" v="16" dt="2023-05-23T10:52:59.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1" autoAdjust="0"/>
    <p:restoredTop sz="63690" autoAdjust="0"/>
  </p:normalViewPr>
  <p:slideViewPr>
    <p:cSldViewPr snapToGrid="0">
      <p:cViewPr>
        <p:scale>
          <a:sx n="40" d="100"/>
          <a:sy n="40" d="100"/>
        </p:scale>
        <p:origin x="1664" y="6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Johnston" userId="59fa404d-8c5e-4f04-97d6-0c34249ef244" providerId="ADAL" clId="{172B1A8C-091F-4FD6-AF94-34A1A071B26E}"/>
    <pc:docChg chg="undo custSel modSld sldOrd">
      <pc:chgData name="Jamie Johnston" userId="59fa404d-8c5e-4f04-97d6-0c34249ef244" providerId="ADAL" clId="{172B1A8C-091F-4FD6-AF94-34A1A071B26E}" dt="2023-05-23T10:52:59.700" v="96"/>
      <pc:docMkLst>
        <pc:docMk/>
      </pc:docMkLst>
      <pc:sldChg chg="addSp delSp modSp mod ord addAnim delAnim modAnim">
        <pc:chgData name="Jamie Johnston" userId="59fa404d-8c5e-4f04-97d6-0c34249ef244" providerId="ADAL" clId="{172B1A8C-091F-4FD6-AF94-34A1A071B26E}" dt="2023-05-23T10:52:59.700" v="96"/>
        <pc:sldMkLst>
          <pc:docMk/>
          <pc:sldMk cId="2483364864" sldId="257"/>
        </pc:sldMkLst>
        <pc:spChg chg="mod">
          <ac:chgData name="Jamie Johnston" userId="59fa404d-8c5e-4f04-97d6-0c34249ef244" providerId="ADAL" clId="{172B1A8C-091F-4FD6-AF94-34A1A071B26E}" dt="2023-05-23T10:52:42.656" v="93" actId="26606"/>
          <ac:spMkLst>
            <pc:docMk/>
            <pc:sldMk cId="2483364864" sldId="257"/>
            <ac:spMk id="2" creationId="{F48C4203-DEB2-A581-8EDC-AEC87DFB9228}"/>
          </ac:spMkLst>
        </pc:spChg>
        <pc:spChg chg="mod">
          <ac:chgData name="Jamie Johnston" userId="59fa404d-8c5e-4f04-97d6-0c34249ef244" providerId="ADAL" clId="{172B1A8C-091F-4FD6-AF94-34A1A071B26E}" dt="2023-05-23T10:52:11.014" v="91" actId="20577"/>
          <ac:spMkLst>
            <pc:docMk/>
            <pc:sldMk cId="2483364864" sldId="257"/>
            <ac:spMk id="3" creationId="{31B9CC06-80C2-E88C-3943-77A6C0DF38AD}"/>
          </ac:spMkLst>
        </pc:spChg>
        <pc:spChg chg="add del">
          <ac:chgData name="Jamie Johnston" userId="59fa404d-8c5e-4f04-97d6-0c34249ef244" providerId="ADAL" clId="{172B1A8C-091F-4FD6-AF94-34A1A071B26E}" dt="2023-05-23T10:48:27.457" v="48" actId="26606"/>
          <ac:spMkLst>
            <pc:docMk/>
            <pc:sldMk cId="2483364864" sldId="257"/>
            <ac:spMk id="8253" creationId="{8A94871E-96FC-4ADE-815B-41A636E34F1A}"/>
          </ac:spMkLst>
        </pc:spChg>
        <pc:spChg chg="add del">
          <ac:chgData name="Jamie Johnston" userId="59fa404d-8c5e-4f04-97d6-0c34249ef244" providerId="ADAL" clId="{172B1A8C-091F-4FD6-AF94-34A1A071B26E}" dt="2023-05-23T10:48:27.457" v="48" actId="26606"/>
          <ac:spMkLst>
            <pc:docMk/>
            <pc:sldMk cId="2483364864" sldId="257"/>
            <ac:spMk id="8255" creationId="{3FCFB1DE-0B7E-48CC-BA90-B2AB0889F9D6}"/>
          </ac:spMkLst>
        </pc:spChg>
        <pc:spChg chg="add del">
          <ac:chgData name="Jamie Johnston" userId="59fa404d-8c5e-4f04-97d6-0c34249ef244" providerId="ADAL" clId="{172B1A8C-091F-4FD6-AF94-34A1A071B26E}" dt="2023-05-23T10:48:27.441" v="47" actId="26606"/>
          <ac:spMkLst>
            <pc:docMk/>
            <pc:sldMk cId="2483364864" sldId="257"/>
            <ac:spMk id="8260" creationId="{F13C74B1-5B17-4795-BED0-7140497B445A}"/>
          </ac:spMkLst>
        </pc:spChg>
        <pc:spChg chg="add del">
          <ac:chgData name="Jamie Johnston" userId="59fa404d-8c5e-4f04-97d6-0c34249ef244" providerId="ADAL" clId="{172B1A8C-091F-4FD6-AF94-34A1A071B26E}" dt="2023-05-23T10:48:27.441" v="47" actId="26606"/>
          <ac:spMkLst>
            <pc:docMk/>
            <pc:sldMk cId="2483364864" sldId="257"/>
            <ac:spMk id="8262" creationId="{D4974D33-8DC5-464E-8C6D-BE58F0669C17}"/>
          </ac:spMkLst>
        </pc:spChg>
        <pc:spChg chg="add del">
          <ac:chgData name="Jamie Johnston" userId="59fa404d-8c5e-4f04-97d6-0c34249ef244" providerId="ADAL" clId="{172B1A8C-091F-4FD6-AF94-34A1A071B26E}" dt="2023-05-23T10:49:31.452" v="71" actId="26606"/>
          <ac:spMkLst>
            <pc:docMk/>
            <pc:sldMk cId="2483364864" sldId="257"/>
            <ac:spMk id="8264" creationId="{0549372C-0458-4141-B7F6-01A81E2A7F57}"/>
          </ac:spMkLst>
        </pc:spChg>
        <pc:spChg chg="add del">
          <ac:chgData name="Jamie Johnston" userId="59fa404d-8c5e-4f04-97d6-0c34249ef244" providerId="ADAL" clId="{172B1A8C-091F-4FD6-AF94-34A1A071B26E}" dt="2023-05-23T10:49:31.452" v="70" actId="26606"/>
          <ac:spMkLst>
            <pc:docMk/>
            <pc:sldMk cId="2483364864" sldId="257"/>
            <ac:spMk id="8269" creationId="{4130AA34-3192-4E61-9BF6-C5AFF3A8AFAF}"/>
          </ac:spMkLst>
        </pc:spChg>
        <pc:spChg chg="add del">
          <ac:chgData name="Jamie Johnston" userId="59fa404d-8c5e-4f04-97d6-0c34249ef244" providerId="ADAL" clId="{172B1A8C-091F-4FD6-AF94-34A1A071B26E}" dt="2023-05-23T10:51:35.514" v="80" actId="26606"/>
          <ac:spMkLst>
            <pc:docMk/>
            <pc:sldMk cId="2483364864" sldId="257"/>
            <ac:spMk id="8271" creationId="{F49775AF-8896-43EE-92C6-83497D6DC56F}"/>
          </ac:spMkLst>
        </pc:spChg>
        <pc:spChg chg="add del">
          <ac:chgData name="Jamie Johnston" userId="59fa404d-8c5e-4f04-97d6-0c34249ef244" providerId="ADAL" clId="{172B1A8C-091F-4FD6-AF94-34A1A071B26E}" dt="2023-05-23T10:51:35.514" v="80" actId="26606"/>
          <ac:spMkLst>
            <pc:docMk/>
            <pc:sldMk cId="2483364864" sldId="257"/>
            <ac:spMk id="8272" creationId="{9B7AD9F6-8CE7-4299-8FC6-328F4DCD3FF9}"/>
          </ac:spMkLst>
        </pc:spChg>
        <pc:spChg chg="add del">
          <ac:chgData name="Jamie Johnston" userId="59fa404d-8c5e-4f04-97d6-0c34249ef244" providerId="ADAL" clId="{172B1A8C-091F-4FD6-AF94-34A1A071B26E}" dt="2023-05-23T10:51:35.514" v="79" actId="26606"/>
          <ac:spMkLst>
            <pc:docMk/>
            <pc:sldMk cId="2483364864" sldId="257"/>
            <ac:spMk id="8277" creationId="{8A94871E-96FC-4ADE-815B-41A636E34F1A}"/>
          </ac:spMkLst>
        </pc:spChg>
        <pc:spChg chg="add del">
          <ac:chgData name="Jamie Johnston" userId="59fa404d-8c5e-4f04-97d6-0c34249ef244" providerId="ADAL" clId="{172B1A8C-091F-4FD6-AF94-34A1A071B26E}" dt="2023-05-23T10:51:35.514" v="79" actId="26606"/>
          <ac:spMkLst>
            <pc:docMk/>
            <pc:sldMk cId="2483364864" sldId="257"/>
            <ac:spMk id="8279" creationId="{3FCFB1DE-0B7E-48CC-BA90-B2AB0889F9D6}"/>
          </ac:spMkLst>
        </pc:spChg>
        <pc:spChg chg="add del">
          <ac:chgData name="Jamie Johnston" userId="59fa404d-8c5e-4f04-97d6-0c34249ef244" providerId="ADAL" clId="{172B1A8C-091F-4FD6-AF94-34A1A071B26E}" dt="2023-05-23T10:52:42.656" v="93" actId="26606"/>
          <ac:spMkLst>
            <pc:docMk/>
            <pc:sldMk cId="2483364864" sldId="257"/>
            <ac:spMk id="8281" creationId="{798FE0E0-D95D-46EF-A375-475D4DB0ED45}"/>
          </ac:spMkLst>
        </pc:spChg>
        <pc:spChg chg="add del">
          <ac:chgData name="Jamie Johnston" userId="59fa404d-8c5e-4f04-97d6-0c34249ef244" providerId="ADAL" clId="{172B1A8C-091F-4FD6-AF94-34A1A071B26E}" dt="2023-05-23T10:52:42.656" v="93" actId="26606"/>
          <ac:spMkLst>
            <pc:docMk/>
            <pc:sldMk cId="2483364864" sldId="257"/>
            <ac:spMk id="8282" creationId="{2D82A42F-AEBE-4065-9792-036A904D8564}"/>
          </ac:spMkLst>
        </pc:spChg>
        <pc:spChg chg="add">
          <ac:chgData name="Jamie Johnston" userId="59fa404d-8c5e-4f04-97d6-0c34249ef244" providerId="ADAL" clId="{172B1A8C-091F-4FD6-AF94-34A1A071B26E}" dt="2023-05-23T10:52:42.656" v="93" actId="26606"/>
          <ac:spMkLst>
            <pc:docMk/>
            <pc:sldMk cId="2483364864" sldId="257"/>
            <ac:spMk id="8287" creationId="{798FE0E0-D95D-46EF-A375-475D4DB0ED45}"/>
          </ac:spMkLst>
        </pc:spChg>
        <pc:spChg chg="add">
          <ac:chgData name="Jamie Johnston" userId="59fa404d-8c5e-4f04-97d6-0c34249ef244" providerId="ADAL" clId="{172B1A8C-091F-4FD6-AF94-34A1A071B26E}" dt="2023-05-23T10:52:42.656" v="93" actId="26606"/>
          <ac:spMkLst>
            <pc:docMk/>
            <pc:sldMk cId="2483364864" sldId="257"/>
            <ac:spMk id="8289" creationId="{2D82A42F-AEBE-4065-9792-036A904D8564}"/>
          </ac:spMkLst>
        </pc:spChg>
        <pc:picChg chg="mod">
          <ac:chgData name="Jamie Johnston" userId="59fa404d-8c5e-4f04-97d6-0c34249ef244" providerId="ADAL" clId="{172B1A8C-091F-4FD6-AF94-34A1A071B26E}" dt="2023-05-23T10:51:35.514" v="80" actId="26606"/>
          <ac:picMkLst>
            <pc:docMk/>
            <pc:sldMk cId="2483364864" sldId="257"/>
            <ac:picMk id="8194" creationId="{C374A98A-F434-27FD-0421-2AA4B31C5A3B}"/>
          </ac:picMkLst>
        </pc:pic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hyperlink" Target="mailto:jamijo@oslomet.no" TargetMode="External"/><Relationship Id="rId5" Type="http://schemas.openxmlformats.org/officeDocument/2006/relationships/image" Target="../media/image15.svg"/><Relationship Id="rId4"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5" Type="http://schemas.openxmlformats.org/officeDocument/2006/relationships/hyperlink" Target="mailto:jamijo@oslomet.no" TargetMode="External"/><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C92B26-65F8-49A9-A80F-A2E47A8D17D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FF2124E-35A0-42CA-B3E9-A801F58942E0}">
      <dgm:prSet/>
      <dgm:spPr/>
      <dgm:t>
        <a:bodyPr/>
        <a:lstStyle/>
        <a:p>
          <a:r>
            <a:rPr lang="en-US" b="0" i="0" dirty="0"/>
            <a:t>UNHCR reports that more than 7.5 million refugees from Ukraine have been recorded across Europe. </a:t>
          </a:r>
          <a:endParaRPr lang="en-US" dirty="0"/>
        </a:p>
      </dgm:t>
    </dgm:pt>
    <dgm:pt modelId="{D5D8734B-1367-4D5B-824F-75729D56F1E8}" type="parTrans" cxnId="{25D3CAE5-91A6-4F7D-BE57-8177B566B4A4}">
      <dgm:prSet/>
      <dgm:spPr/>
      <dgm:t>
        <a:bodyPr/>
        <a:lstStyle/>
        <a:p>
          <a:endParaRPr lang="en-US"/>
        </a:p>
      </dgm:t>
    </dgm:pt>
    <dgm:pt modelId="{DE8D4BD6-F4D2-4749-8B18-E78AEE3DA011}" type="sibTrans" cxnId="{25D3CAE5-91A6-4F7D-BE57-8177B566B4A4}">
      <dgm:prSet/>
      <dgm:spPr/>
      <dgm:t>
        <a:bodyPr/>
        <a:lstStyle/>
        <a:p>
          <a:endParaRPr lang="en-US"/>
        </a:p>
      </dgm:t>
    </dgm:pt>
    <dgm:pt modelId="{C1AE9545-DD2B-4149-836C-B1A25922E33A}">
      <dgm:prSet/>
      <dgm:spPr/>
      <dgm:t>
        <a:bodyPr/>
        <a:lstStyle/>
        <a:p>
          <a:r>
            <a:rPr lang="en-US" b="1" dirty="0"/>
            <a:t>Hungary: </a:t>
          </a:r>
          <a:r>
            <a:rPr lang="nb-NO" dirty="0" err="1"/>
            <a:t>Approx</a:t>
          </a:r>
          <a:r>
            <a:rPr lang="nb-NO" dirty="0"/>
            <a:t>. 2.7 million border </a:t>
          </a:r>
          <a:r>
            <a:rPr lang="nb-NO" dirty="0" err="1"/>
            <a:t>crossings</a:t>
          </a:r>
          <a:r>
            <a:rPr lang="nb-NO" dirty="0"/>
            <a:t> from </a:t>
          </a:r>
          <a:r>
            <a:rPr lang="nb-NO" dirty="0" err="1"/>
            <a:t>Ukraine</a:t>
          </a:r>
          <a:r>
            <a:rPr lang="nb-NO" dirty="0"/>
            <a:t> </a:t>
          </a:r>
          <a:r>
            <a:rPr lang="nb-NO" dirty="0" err="1"/>
            <a:t>registered</a:t>
          </a:r>
          <a:r>
            <a:rPr lang="nb-NO" dirty="0"/>
            <a:t> </a:t>
          </a:r>
          <a:r>
            <a:rPr lang="en-US" dirty="0"/>
            <a:t>since February 2022; a</a:t>
          </a:r>
          <a:r>
            <a:rPr lang="en-GB" b="0" i="0" u="none" dirty="0"/>
            <a:t>round </a:t>
          </a:r>
          <a:r>
            <a:rPr lang="nb-NO" b="0" i="0" u="none" dirty="0"/>
            <a:t>35 </a:t>
          </a:r>
          <a:r>
            <a:rPr lang="nb-NO" b="0" i="0" u="none" dirty="0" err="1"/>
            <a:t>thousand</a:t>
          </a:r>
          <a:r>
            <a:rPr lang="nb-NO" b="0" i="0" u="none" dirty="0"/>
            <a:t> </a:t>
          </a:r>
          <a:r>
            <a:rPr lang="en-GB" b="0" i="0" u="none" dirty="0"/>
            <a:t>Ukrainians are officially </a:t>
          </a:r>
          <a:r>
            <a:rPr lang="nb-NO" b="0" i="0" u="none" dirty="0" err="1"/>
            <a:t>registered</a:t>
          </a:r>
          <a:r>
            <a:rPr lang="nb-NO" b="0" i="0" u="none" dirty="0"/>
            <a:t> for </a:t>
          </a:r>
          <a:r>
            <a:rPr lang="nb-NO" b="0" i="0" u="none" dirty="0" err="1"/>
            <a:t>Temporary</a:t>
          </a:r>
          <a:r>
            <a:rPr lang="nb-NO" b="0" i="0" u="none" dirty="0"/>
            <a:t> </a:t>
          </a:r>
          <a:r>
            <a:rPr lang="nb-NO" b="0" i="0" u="none" dirty="0" err="1"/>
            <a:t>Protection</a:t>
          </a:r>
          <a:endParaRPr lang="en-US" dirty="0"/>
        </a:p>
      </dgm:t>
    </dgm:pt>
    <dgm:pt modelId="{3C6F7E00-993D-403C-9316-C12974856F46}" type="parTrans" cxnId="{B5FDAE9A-F41F-4843-B870-EE73DE29CD37}">
      <dgm:prSet/>
      <dgm:spPr/>
      <dgm:t>
        <a:bodyPr/>
        <a:lstStyle/>
        <a:p>
          <a:endParaRPr lang="en-US"/>
        </a:p>
      </dgm:t>
    </dgm:pt>
    <dgm:pt modelId="{916064AE-A2B6-4EC8-BE72-266A65C5FDB9}" type="sibTrans" cxnId="{B5FDAE9A-F41F-4843-B870-EE73DE29CD37}">
      <dgm:prSet/>
      <dgm:spPr/>
      <dgm:t>
        <a:bodyPr/>
        <a:lstStyle/>
        <a:p>
          <a:endParaRPr lang="en-US"/>
        </a:p>
      </dgm:t>
    </dgm:pt>
    <dgm:pt modelId="{FD8918FE-88DF-48D0-8B11-AB6E617BC931}">
      <dgm:prSet/>
      <dgm:spPr/>
      <dgm:t>
        <a:bodyPr/>
        <a:lstStyle/>
        <a:p>
          <a:r>
            <a:rPr lang="en-US" b="1" i="0" dirty="0"/>
            <a:t>Poland: </a:t>
          </a:r>
          <a:r>
            <a:rPr lang="en-US" b="0" i="0" u="none" dirty="0"/>
            <a:t>Approx. </a:t>
          </a:r>
          <a:r>
            <a:rPr lang="nb-NO" b="0" i="0" u="none" dirty="0"/>
            <a:t>11.6 million</a:t>
          </a:r>
          <a:r>
            <a:rPr lang="en-GB" b="0" i="0" u="none" dirty="0"/>
            <a:t> border crossings from Ukraine registered </a:t>
          </a:r>
          <a:r>
            <a:rPr lang="en-US" b="0" dirty="0"/>
            <a:t>since February 2022; 9.4 return crossings; </a:t>
          </a:r>
          <a:r>
            <a:rPr lang="en-GB" b="0" i="0" u="none" dirty="0"/>
            <a:t>round </a:t>
          </a:r>
          <a:r>
            <a:rPr lang="nb-NO" b="0" i="0" dirty="0"/>
            <a:t>1.6 million</a:t>
          </a:r>
          <a:r>
            <a:rPr lang="en-GB" b="0" i="0" u="none" dirty="0"/>
            <a:t> Ukrainians are officially registered for </a:t>
          </a:r>
          <a:r>
            <a:rPr lang="en-US" b="0" i="0" dirty="0"/>
            <a:t>Temporary Protection or similar national protection schemes</a:t>
          </a:r>
          <a:endParaRPr lang="en-US" b="0" dirty="0"/>
        </a:p>
      </dgm:t>
    </dgm:pt>
    <dgm:pt modelId="{57529D50-74B9-4B5C-8D9B-5183B523AC04}" type="parTrans" cxnId="{FAFA7733-58E7-455B-AB12-17B08AA1229B}">
      <dgm:prSet/>
      <dgm:spPr/>
      <dgm:t>
        <a:bodyPr/>
        <a:lstStyle/>
        <a:p>
          <a:endParaRPr lang="en-US"/>
        </a:p>
      </dgm:t>
    </dgm:pt>
    <dgm:pt modelId="{5AD7A776-3F0C-4185-A887-CB293106D8B3}" type="sibTrans" cxnId="{FAFA7733-58E7-455B-AB12-17B08AA1229B}">
      <dgm:prSet/>
      <dgm:spPr/>
      <dgm:t>
        <a:bodyPr/>
        <a:lstStyle/>
        <a:p>
          <a:endParaRPr lang="en-US"/>
        </a:p>
      </dgm:t>
    </dgm:pt>
    <dgm:pt modelId="{66F515EA-2934-41CB-A641-1F3ECEF6A788}" type="pres">
      <dgm:prSet presAssocID="{FAC92B26-65F8-49A9-A80F-A2E47A8D17D3}" presName="linear" presStyleCnt="0">
        <dgm:presLayoutVars>
          <dgm:animLvl val="lvl"/>
          <dgm:resizeHandles val="exact"/>
        </dgm:presLayoutVars>
      </dgm:prSet>
      <dgm:spPr/>
    </dgm:pt>
    <dgm:pt modelId="{F19B8695-07C8-4F0F-97BD-6F60EBAA2F9D}" type="pres">
      <dgm:prSet presAssocID="{AFF2124E-35A0-42CA-B3E9-A801F58942E0}" presName="parentText" presStyleLbl="node1" presStyleIdx="0" presStyleCnt="3">
        <dgm:presLayoutVars>
          <dgm:chMax val="0"/>
          <dgm:bulletEnabled val="1"/>
        </dgm:presLayoutVars>
      </dgm:prSet>
      <dgm:spPr/>
    </dgm:pt>
    <dgm:pt modelId="{995C9010-958C-4CD6-99EC-17E8C96A4F0B}" type="pres">
      <dgm:prSet presAssocID="{DE8D4BD6-F4D2-4749-8B18-E78AEE3DA011}" presName="spacer" presStyleCnt="0"/>
      <dgm:spPr/>
    </dgm:pt>
    <dgm:pt modelId="{1BE126CF-9C98-40AF-A763-5B101B0CA29A}" type="pres">
      <dgm:prSet presAssocID="{C1AE9545-DD2B-4149-836C-B1A25922E33A}" presName="parentText" presStyleLbl="node1" presStyleIdx="1" presStyleCnt="3">
        <dgm:presLayoutVars>
          <dgm:chMax val="0"/>
          <dgm:bulletEnabled val="1"/>
        </dgm:presLayoutVars>
      </dgm:prSet>
      <dgm:spPr/>
    </dgm:pt>
    <dgm:pt modelId="{13653D20-12B6-4177-BAB0-32DACC456E59}" type="pres">
      <dgm:prSet presAssocID="{916064AE-A2B6-4EC8-BE72-266A65C5FDB9}" presName="spacer" presStyleCnt="0"/>
      <dgm:spPr/>
    </dgm:pt>
    <dgm:pt modelId="{4A1CE3E3-63DA-4DE4-A1FE-A23C634CF3A2}" type="pres">
      <dgm:prSet presAssocID="{FD8918FE-88DF-48D0-8B11-AB6E617BC931}" presName="parentText" presStyleLbl="node1" presStyleIdx="2" presStyleCnt="3">
        <dgm:presLayoutVars>
          <dgm:chMax val="0"/>
          <dgm:bulletEnabled val="1"/>
        </dgm:presLayoutVars>
      </dgm:prSet>
      <dgm:spPr/>
    </dgm:pt>
  </dgm:ptLst>
  <dgm:cxnLst>
    <dgm:cxn modelId="{FAFA7733-58E7-455B-AB12-17B08AA1229B}" srcId="{FAC92B26-65F8-49A9-A80F-A2E47A8D17D3}" destId="{FD8918FE-88DF-48D0-8B11-AB6E617BC931}" srcOrd="2" destOrd="0" parTransId="{57529D50-74B9-4B5C-8D9B-5183B523AC04}" sibTransId="{5AD7A776-3F0C-4185-A887-CB293106D8B3}"/>
    <dgm:cxn modelId="{5C8E2E48-AA6F-43B8-A770-02B65F9882A7}" type="presOf" srcId="{FD8918FE-88DF-48D0-8B11-AB6E617BC931}" destId="{4A1CE3E3-63DA-4DE4-A1FE-A23C634CF3A2}" srcOrd="0" destOrd="0" presId="urn:microsoft.com/office/officeart/2005/8/layout/vList2"/>
    <dgm:cxn modelId="{7CEB4C91-13E9-4A20-B925-5D7507F8AD20}" type="presOf" srcId="{C1AE9545-DD2B-4149-836C-B1A25922E33A}" destId="{1BE126CF-9C98-40AF-A763-5B101B0CA29A}" srcOrd="0" destOrd="0" presId="urn:microsoft.com/office/officeart/2005/8/layout/vList2"/>
    <dgm:cxn modelId="{B5FDAE9A-F41F-4843-B870-EE73DE29CD37}" srcId="{FAC92B26-65F8-49A9-A80F-A2E47A8D17D3}" destId="{C1AE9545-DD2B-4149-836C-B1A25922E33A}" srcOrd="1" destOrd="0" parTransId="{3C6F7E00-993D-403C-9316-C12974856F46}" sibTransId="{916064AE-A2B6-4EC8-BE72-266A65C5FDB9}"/>
    <dgm:cxn modelId="{25D3CAE5-91A6-4F7D-BE57-8177B566B4A4}" srcId="{FAC92B26-65F8-49A9-A80F-A2E47A8D17D3}" destId="{AFF2124E-35A0-42CA-B3E9-A801F58942E0}" srcOrd="0" destOrd="0" parTransId="{D5D8734B-1367-4D5B-824F-75729D56F1E8}" sibTransId="{DE8D4BD6-F4D2-4749-8B18-E78AEE3DA011}"/>
    <dgm:cxn modelId="{DF58D7E8-24DF-41EB-A4C1-27DB9E8403A6}" type="presOf" srcId="{AFF2124E-35A0-42CA-B3E9-A801F58942E0}" destId="{F19B8695-07C8-4F0F-97BD-6F60EBAA2F9D}" srcOrd="0" destOrd="0" presId="urn:microsoft.com/office/officeart/2005/8/layout/vList2"/>
    <dgm:cxn modelId="{09032FF5-B7F8-4594-97BC-D378C74CB717}" type="presOf" srcId="{FAC92B26-65F8-49A9-A80F-A2E47A8D17D3}" destId="{66F515EA-2934-41CB-A641-1F3ECEF6A788}" srcOrd="0" destOrd="0" presId="urn:microsoft.com/office/officeart/2005/8/layout/vList2"/>
    <dgm:cxn modelId="{5E26A84A-9D74-4C36-87BE-0BC5AB7EE148}" type="presParOf" srcId="{66F515EA-2934-41CB-A641-1F3ECEF6A788}" destId="{F19B8695-07C8-4F0F-97BD-6F60EBAA2F9D}" srcOrd="0" destOrd="0" presId="urn:microsoft.com/office/officeart/2005/8/layout/vList2"/>
    <dgm:cxn modelId="{4A5EC0B3-ECDB-425C-A132-15B18F1BDEDF}" type="presParOf" srcId="{66F515EA-2934-41CB-A641-1F3ECEF6A788}" destId="{995C9010-958C-4CD6-99EC-17E8C96A4F0B}" srcOrd="1" destOrd="0" presId="urn:microsoft.com/office/officeart/2005/8/layout/vList2"/>
    <dgm:cxn modelId="{0D47B81B-23C9-4CF7-ABA4-D883C6E02F5E}" type="presParOf" srcId="{66F515EA-2934-41CB-A641-1F3ECEF6A788}" destId="{1BE126CF-9C98-40AF-A763-5B101B0CA29A}" srcOrd="2" destOrd="0" presId="urn:microsoft.com/office/officeart/2005/8/layout/vList2"/>
    <dgm:cxn modelId="{ED2FC47C-03C3-4035-BA22-3A0F840ECD37}" type="presParOf" srcId="{66F515EA-2934-41CB-A641-1F3ECEF6A788}" destId="{13653D20-12B6-4177-BAB0-32DACC456E59}" srcOrd="3" destOrd="0" presId="urn:microsoft.com/office/officeart/2005/8/layout/vList2"/>
    <dgm:cxn modelId="{4164DC77-BC91-4310-9420-4BB0536BC64A}" type="presParOf" srcId="{66F515EA-2934-41CB-A641-1F3ECEF6A788}" destId="{4A1CE3E3-63DA-4DE4-A1FE-A23C634CF3A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129C75-CC8A-4123-997F-44CD6A716AFE}"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DC9AD8FE-0185-49C3-AB4C-09BB03CF9621}">
      <dgm:prSet/>
      <dgm:spPr/>
      <dgm:t>
        <a:bodyPr/>
        <a:lstStyle/>
        <a:p>
          <a:r>
            <a:rPr lang="en-US" dirty="0"/>
            <a:t>What roles are libraries playing in the broader response? </a:t>
          </a:r>
        </a:p>
      </dgm:t>
    </dgm:pt>
    <dgm:pt modelId="{FEF3418E-8043-483F-BB6B-C687ED89F063}" type="parTrans" cxnId="{57722430-A0EB-413E-A09D-893BFE766F74}">
      <dgm:prSet/>
      <dgm:spPr/>
      <dgm:t>
        <a:bodyPr/>
        <a:lstStyle/>
        <a:p>
          <a:endParaRPr lang="en-US"/>
        </a:p>
      </dgm:t>
    </dgm:pt>
    <dgm:pt modelId="{3ADBDC0A-29E7-4C84-8C8E-7E333FCB829F}" type="sibTrans" cxnId="{57722430-A0EB-413E-A09D-893BFE766F74}">
      <dgm:prSet/>
      <dgm:spPr/>
      <dgm:t>
        <a:bodyPr/>
        <a:lstStyle/>
        <a:p>
          <a:endParaRPr lang="en-US"/>
        </a:p>
      </dgm:t>
    </dgm:pt>
    <dgm:pt modelId="{6048AFD9-9062-42CD-A18B-185C9FF6A916}">
      <dgm:prSet/>
      <dgm:spPr/>
      <dgm:t>
        <a:bodyPr/>
        <a:lstStyle/>
        <a:p>
          <a:r>
            <a:rPr lang="en-US" dirty="0"/>
            <a:t>What specific types of programs and services are libraries developing and what types of partnerships are they forming?</a:t>
          </a:r>
        </a:p>
      </dgm:t>
    </dgm:pt>
    <dgm:pt modelId="{297857AD-E030-41A2-BC4B-D7E15D2AC2B0}" type="parTrans" cxnId="{E8CF6FE8-1F3D-441F-AD09-8CFDC40E8415}">
      <dgm:prSet/>
      <dgm:spPr/>
      <dgm:t>
        <a:bodyPr/>
        <a:lstStyle/>
        <a:p>
          <a:endParaRPr lang="en-US"/>
        </a:p>
      </dgm:t>
    </dgm:pt>
    <dgm:pt modelId="{22DE8A20-4700-4748-9466-760968104837}" type="sibTrans" cxnId="{E8CF6FE8-1F3D-441F-AD09-8CFDC40E8415}">
      <dgm:prSet/>
      <dgm:spPr/>
      <dgm:t>
        <a:bodyPr/>
        <a:lstStyle/>
        <a:p>
          <a:endParaRPr lang="en-US"/>
        </a:p>
      </dgm:t>
    </dgm:pt>
    <dgm:pt modelId="{90488262-85F7-4719-9EE0-C7BBACA583B3}">
      <dgm:prSet/>
      <dgm:spPr/>
      <dgm:t>
        <a:bodyPr/>
        <a:lstStyle/>
        <a:p>
          <a:r>
            <a:rPr lang="en-US" dirty="0"/>
            <a:t>What are the implications for library management and staff?</a:t>
          </a:r>
        </a:p>
      </dgm:t>
    </dgm:pt>
    <dgm:pt modelId="{9F43921D-B0FC-4784-8C46-7F7B5BDFC5E0}" type="parTrans" cxnId="{7DC2BEC3-8803-4DB2-8C00-044197DBA16D}">
      <dgm:prSet/>
      <dgm:spPr/>
      <dgm:t>
        <a:bodyPr/>
        <a:lstStyle/>
        <a:p>
          <a:endParaRPr lang="en-US"/>
        </a:p>
      </dgm:t>
    </dgm:pt>
    <dgm:pt modelId="{5DE4BB30-0FB3-4FAF-BFF6-C7CFF26F642D}" type="sibTrans" cxnId="{7DC2BEC3-8803-4DB2-8C00-044197DBA16D}">
      <dgm:prSet/>
      <dgm:spPr/>
      <dgm:t>
        <a:bodyPr/>
        <a:lstStyle/>
        <a:p>
          <a:endParaRPr lang="en-US"/>
        </a:p>
      </dgm:t>
    </dgm:pt>
    <dgm:pt modelId="{D26BB771-D05F-4428-B0AE-896AF903D2D1}" type="pres">
      <dgm:prSet presAssocID="{EE129C75-CC8A-4123-997F-44CD6A716AFE}" presName="diagram" presStyleCnt="0">
        <dgm:presLayoutVars>
          <dgm:dir/>
          <dgm:resizeHandles val="exact"/>
        </dgm:presLayoutVars>
      </dgm:prSet>
      <dgm:spPr/>
    </dgm:pt>
    <dgm:pt modelId="{7E723E61-826D-4ED8-9135-C38E6C8A4C10}" type="pres">
      <dgm:prSet presAssocID="{DC9AD8FE-0185-49C3-AB4C-09BB03CF9621}" presName="node" presStyleLbl="node1" presStyleIdx="0" presStyleCnt="3">
        <dgm:presLayoutVars>
          <dgm:bulletEnabled val="1"/>
        </dgm:presLayoutVars>
      </dgm:prSet>
      <dgm:spPr/>
    </dgm:pt>
    <dgm:pt modelId="{47CF8E77-062B-42C1-B639-9B20C1A3F611}" type="pres">
      <dgm:prSet presAssocID="{3ADBDC0A-29E7-4C84-8C8E-7E333FCB829F}" presName="sibTrans" presStyleLbl="sibTrans2D1" presStyleIdx="0" presStyleCnt="2"/>
      <dgm:spPr/>
    </dgm:pt>
    <dgm:pt modelId="{82571A9E-07C4-4EA4-ABF7-B98109D643B3}" type="pres">
      <dgm:prSet presAssocID="{3ADBDC0A-29E7-4C84-8C8E-7E333FCB829F}" presName="connectorText" presStyleLbl="sibTrans2D1" presStyleIdx="0" presStyleCnt="2"/>
      <dgm:spPr/>
    </dgm:pt>
    <dgm:pt modelId="{ABFD9B2A-C599-433D-B51D-AC839C23ABA4}" type="pres">
      <dgm:prSet presAssocID="{6048AFD9-9062-42CD-A18B-185C9FF6A916}" presName="node" presStyleLbl="node1" presStyleIdx="1" presStyleCnt="3">
        <dgm:presLayoutVars>
          <dgm:bulletEnabled val="1"/>
        </dgm:presLayoutVars>
      </dgm:prSet>
      <dgm:spPr/>
    </dgm:pt>
    <dgm:pt modelId="{CA426374-8F3B-492E-9E2C-BCA167D73B27}" type="pres">
      <dgm:prSet presAssocID="{22DE8A20-4700-4748-9466-760968104837}" presName="sibTrans" presStyleLbl="sibTrans2D1" presStyleIdx="1" presStyleCnt="2"/>
      <dgm:spPr/>
    </dgm:pt>
    <dgm:pt modelId="{1C1AE819-0BD6-4EE3-BB09-8178C3CC05E3}" type="pres">
      <dgm:prSet presAssocID="{22DE8A20-4700-4748-9466-760968104837}" presName="connectorText" presStyleLbl="sibTrans2D1" presStyleIdx="1" presStyleCnt="2"/>
      <dgm:spPr/>
    </dgm:pt>
    <dgm:pt modelId="{A099DBE2-5787-42EC-9E36-507DE3134A67}" type="pres">
      <dgm:prSet presAssocID="{90488262-85F7-4719-9EE0-C7BBACA583B3}" presName="node" presStyleLbl="node1" presStyleIdx="2" presStyleCnt="3">
        <dgm:presLayoutVars>
          <dgm:bulletEnabled val="1"/>
        </dgm:presLayoutVars>
      </dgm:prSet>
      <dgm:spPr/>
    </dgm:pt>
  </dgm:ptLst>
  <dgm:cxnLst>
    <dgm:cxn modelId="{4F8BAA00-935A-4166-A1F2-6D00B6EDB601}" type="presOf" srcId="{90488262-85F7-4719-9EE0-C7BBACA583B3}" destId="{A099DBE2-5787-42EC-9E36-507DE3134A67}" srcOrd="0" destOrd="0" presId="urn:microsoft.com/office/officeart/2005/8/layout/process5"/>
    <dgm:cxn modelId="{6C62EF22-0BB5-4D35-B215-4A0314668A67}" type="presOf" srcId="{6048AFD9-9062-42CD-A18B-185C9FF6A916}" destId="{ABFD9B2A-C599-433D-B51D-AC839C23ABA4}" srcOrd="0" destOrd="0" presId="urn:microsoft.com/office/officeart/2005/8/layout/process5"/>
    <dgm:cxn modelId="{57722430-A0EB-413E-A09D-893BFE766F74}" srcId="{EE129C75-CC8A-4123-997F-44CD6A716AFE}" destId="{DC9AD8FE-0185-49C3-AB4C-09BB03CF9621}" srcOrd="0" destOrd="0" parTransId="{FEF3418E-8043-483F-BB6B-C687ED89F063}" sibTransId="{3ADBDC0A-29E7-4C84-8C8E-7E333FCB829F}"/>
    <dgm:cxn modelId="{E22C815D-3D64-431A-8903-2FB95CCE2959}" type="presOf" srcId="{22DE8A20-4700-4748-9466-760968104837}" destId="{1C1AE819-0BD6-4EE3-BB09-8178C3CC05E3}" srcOrd="1" destOrd="0" presId="urn:microsoft.com/office/officeart/2005/8/layout/process5"/>
    <dgm:cxn modelId="{8FF24649-CDC7-4E04-A512-DE384CEB3D9A}" type="presOf" srcId="{EE129C75-CC8A-4123-997F-44CD6A716AFE}" destId="{D26BB771-D05F-4428-B0AE-896AF903D2D1}" srcOrd="0" destOrd="0" presId="urn:microsoft.com/office/officeart/2005/8/layout/process5"/>
    <dgm:cxn modelId="{6F1565B1-AE5F-4F32-83E3-A5BCDF2D90DB}" type="presOf" srcId="{3ADBDC0A-29E7-4C84-8C8E-7E333FCB829F}" destId="{47CF8E77-062B-42C1-B639-9B20C1A3F611}" srcOrd="0" destOrd="0" presId="urn:microsoft.com/office/officeart/2005/8/layout/process5"/>
    <dgm:cxn modelId="{7DC2BEC3-8803-4DB2-8C00-044197DBA16D}" srcId="{EE129C75-CC8A-4123-997F-44CD6A716AFE}" destId="{90488262-85F7-4719-9EE0-C7BBACA583B3}" srcOrd="2" destOrd="0" parTransId="{9F43921D-B0FC-4784-8C46-7F7B5BDFC5E0}" sibTransId="{5DE4BB30-0FB3-4FAF-BFF6-C7CFF26F642D}"/>
    <dgm:cxn modelId="{753B46CB-BA6D-4946-A77A-FCFBFE02D2E9}" type="presOf" srcId="{DC9AD8FE-0185-49C3-AB4C-09BB03CF9621}" destId="{7E723E61-826D-4ED8-9135-C38E6C8A4C10}" srcOrd="0" destOrd="0" presId="urn:microsoft.com/office/officeart/2005/8/layout/process5"/>
    <dgm:cxn modelId="{B2B7A1DD-3037-4FE8-812A-78292C4BE95E}" type="presOf" srcId="{22DE8A20-4700-4748-9466-760968104837}" destId="{CA426374-8F3B-492E-9E2C-BCA167D73B27}" srcOrd="0" destOrd="0" presId="urn:microsoft.com/office/officeart/2005/8/layout/process5"/>
    <dgm:cxn modelId="{60647AE2-E730-4617-994A-1030067E4494}" type="presOf" srcId="{3ADBDC0A-29E7-4C84-8C8E-7E333FCB829F}" destId="{82571A9E-07C4-4EA4-ABF7-B98109D643B3}" srcOrd="1" destOrd="0" presId="urn:microsoft.com/office/officeart/2005/8/layout/process5"/>
    <dgm:cxn modelId="{E8CF6FE8-1F3D-441F-AD09-8CFDC40E8415}" srcId="{EE129C75-CC8A-4123-997F-44CD6A716AFE}" destId="{6048AFD9-9062-42CD-A18B-185C9FF6A916}" srcOrd="1" destOrd="0" parTransId="{297857AD-E030-41A2-BC4B-D7E15D2AC2B0}" sibTransId="{22DE8A20-4700-4748-9466-760968104837}"/>
    <dgm:cxn modelId="{C4078509-A61A-4138-9430-B96DA813B1C6}" type="presParOf" srcId="{D26BB771-D05F-4428-B0AE-896AF903D2D1}" destId="{7E723E61-826D-4ED8-9135-C38E6C8A4C10}" srcOrd="0" destOrd="0" presId="urn:microsoft.com/office/officeart/2005/8/layout/process5"/>
    <dgm:cxn modelId="{4CDC5D26-337C-4700-A9BB-02B710A8BBE1}" type="presParOf" srcId="{D26BB771-D05F-4428-B0AE-896AF903D2D1}" destId="{47CF8E77-062B-42C1-B639-9B20C1A3F611}" srcOrd="1" destOrd="0" presId="urn:microsoft.com/office/officeart/2005/8/layout/process5"/>
    <dgm:cxn modelId="{190AB2DB-BA99-43AF-99B6-39BA7E204CCC}" type="presParOf" srcId="{47CF8E77-062B-42C1-B639-9B20C1A3F611}" destId="{82571A9E-07C4-4EA4-ABF7-B98109D643B3}" srcOrd="0" destOrd="0" presId="urn:microsoft.com/office/officeart/2005/8/layout/process5"/>
    <dgm:cxn modelId="{D074FBEA-DAF3-41B7-A2B5-C444AE62C72F}" type="presParOf" srcId="{D26BB771-D05F-4428-B0AE-896AF903D2D1}" destId="{ABFD9B2A-C599-433D-B51D-AC839C23ABA4}" srcOrd="2" destOrd="0" presId="urn:microsoft.com/office/officeart/2005/8/layout/process5"/>
    <dgm:cxn modelId="{132FE693-902F-4623-A9B0-DE0B48F483FE}" type="presParOf" srcId="{D26BB771-D05F-4428-B0AE-896AF903D2D1}" destId="{CA426374-8F3B-492E-9E2C-BCA167D73B27}" srcOrd="3" destOrd="0" presId="urn:microsoft.com/office/officeart/2005/8/layout/process5"/>
    <dgm:cxn modelId="{CC977B05-E03D-4369-B763-DC6C17D004EA}" type="presParOf" srcId="{CA426374-8F3B-492E-9E2C-BCA167D73B27}" destId="{1C1AE819-0BD6-4EE3-BB09-8178C3CC05E3}" srcOrd="0" destOrd="0" presId="urn:microsoft.com/office/officeart/2005/8/layout/process5"/>
    <dgm:cxn modelId="{CDCD67E8-3511-482C-8096-C32E29817F9A}" type="presParOf" srcId="{D26BB771-D05F-4428-B0AE-896AF903D2D1}" destId="{A099DBE2-5787-42EC-9E36-507DE3134A67}"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9E8734-F29D-48F0-9FBC-5B892A53624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E355DF6-125E-4D14-895F-C3A7D5E3B071}">
      <dgm:prSet/>
      <dgm:spPr/>
      <dgm:t>
        <a:bodyPr/>
        <a:lstStyle/>
        <a:p>
          <a:r>
            <a:rPr lang="nb-NO" dirty="0" err="1"/>
            <a:t>Inductive</a:t>
          </a:r>
          <a:endParaRPr lang="en-US" dirty="0"/>
        </a:p>
      </dgm:t>
    </dgm:pt>
    <dgm:pt modelId="{FE5D0F84-4535-4D35-AC67-56AF93D7D716}" type="parTrans" cxnId="{EA793237-6FB8-4BB8-BC79-949A3A5118A5}">
      <dgm:prSet/>
      <dgm:spPr/>
      <dgm:t>
        <a:bodyPr/>
        <a:lstStyle/>
        <a:p>
          <a:endParaRPr lang="en-US"/>
        </a:p>
      </dgm:t>
    </dgm:pt>
    <dgm:pt modelId="{DE8D95EC-C544-49AF-BF31-ED992AD89B41}" type="sibTrans" cxnId="{EA793237-6FB8-4BB8-BC79-949A3A5118A5}">
      <dgm:prSet/>
      <dgm:spPr/>
      <dgm:t>
        <a:bodyPr/>
        <a:lstStyle/>
        <a:p>
          <a:endParaRPr lang="en-US"/>
        </a:p>
      </dgm:t>
    </dgm:pt>
    <dgm:pt modelId="{A666EFAB-CFA0-464E-93E0-5CF6BA8E9945}">
      <dgm:prSet/>
      <dgm:spPr/>
      <dgm:t>
        <a:bodyPr/>
        <a:lstStyle/>
        <a:p>
          <a:r>
            <a:rPr lang="nb-NO"/>
            <a:t>Mix methods</a:t>
          </a:r>
          <a:endParaRPr lang="en-US"/>
        </a:p>
      </dgm:t>
    </dgm:pt>
    <dgm:pt modelId="{44EE0592-771C-4175-9B07-984DF7564420}" type="parTrans" cxnId="{548FBAAD-24E7-4D2A-BD4A-E4AD707BE3BD}">
      <dgm:prSet/>
      <dgm:spPr/>
      <dgm:t>
        <a:bodyPr/>
        <a:lstStyle/>
        <a:p>
          <a:endParaRPr lang="en-US"/>
        </a:p>
      </dgm:t>
    </dgm:pt>
    <dgm:pt modelId="{6A6EB6A6-2AF4-454F-8CE8-716965204FAD}" type="sibTrans" cxnId="{548FBAAD-24E7-4D2A-BD4A-E4AD707BE3BD}">
      <dgm:prSet/>
      <dgm:spPr/>
      <dgm:t>
        <a:bodyPr/>
        <a:lstStyle/>
        <a:p>
          <a:endParaRPr lang="en-US"/>
        </a:p>
      </dgm:t>
    </dgm:pt>
    <dgm:pt modelId="{D8212D34-0419-4520-B2E1-5BEBC039DBCA}">
      <dgm:prSet/>
      <dgm:spPr/>
      <dgm:t>
        <a:bodyPr/>
        <a:lstStyle/>
        <a:p>
          <a:r>
            <a:rPr lang="nb-NO"/>
            <a:t>Questionnaire  - </a:t>
          </a:r>
          <a:r>
            <a:rPr lang="en-US" i="1"/>
            <a:t>The ALM-Field, Digitalization and the Public Sphere (ALMPUB)</a:t>
          </a:r>
          <a:endParaRPr lang="en-US"/>
        </a:p>
      </dgm:t>
    </dgm:pt>
    <dgm:pt modelId="{34EBA227-5935-413B-BDFC-C292DE85D238}" type="parTrans" cxnId="{C6CE3F09-93EB-4FDB-AF8C-18453663D815}">
      <dgm:prSet/>
      <dgm:spPr/>
      <dgm:t>
        <a:bodyPr/>
        <a:lstStyle/>
        <a:p>
          <a:endParaRPr lang="en-US"/>
        </a:p>
      </dgm:t>
    </dgm:pt>
    <dgm:pt modelId="{177DCCEE-E77F-4BE6-9006-AB1E0EE2BFC9}" type="sibTrans" cxnId="{C6CE3F09-93EB-4FDB-AF8C-18453663D815}">
      <dgm:prSet/>
      <dgm:spPr/>
      <dgm:t>
        <a:bodyPr/>
        <a:lstStyle/>
        <a:p>
          <a:endParaRPr lang="en-US"/>
        </a:p>
      </dgm:t>
    </dgm:pt>
    <dgm:pt modelId="{C27160AE-D81A-4B1E-B7CE-408AA01AE2FF}">
      <dgm:prSet/>
      <dgm:spPr/>
      <dgm:t>
        <a:bodyPr/>
        <a:lstStyle/>
        <a:p>
          <a:r>
            <a:rPr lang="en-US" dirty="0"/>
            <a:t>Interviews with library staff working with services to immigrants and refugees (6 per country)</a:t>
          </a:r>
        </a:p>
      </dgm:t>
    </dgm:pt>
    <dgm:pt modelId="{9E801CAA-C7FB-410F-855F-911D4A58E7D6}" type="parTrans" cxnId="{26398850-BFFD-4264-8BA6-E036D775A1D2}">
      <dgm:prSet/>
      <dgm:spPr/>
      <dgm:t>
        <a:bodyPr/>
        <a:lstStyle/>
        <a:p>
          <a:endParaRPr lang="en-US"/>
        </a:p>
      </dgm:t>
    </dgm:pt>
    <dgm:pt modelId="{361F6D36-A1CB-43D3-B196-7A068AF47BD0}" type="sibTrans" cxnId="{26398850-BFFD-4264-8BA6-E036D775A1D2}">
      <dgm:prSet/>
      <dgm:spPr/>
      <dgm:t>
        <a:bodyPr/>
        <a:lstStyle/>
        <a:p>
          <a:endParaRPr lang="en-US"/>
        </a:p>
      </dgm:t>
    </dgm:pt>
    <dgm:pt modelId="{3ACBD449-1BED-4025-84F2-5CE655570315}" type="pres">
      <dgm:prSet presAssocID="{649E8734-F29D-48F0-9FBC-5B892A536242}" presName="hierChild1" presStyleCnt="0">
        <dgm:presLayoutVars>
          <dgm:chPref val="1"/>
          <dgm:dir/>
          <dgm:animOne val="branch"/>
          <dgm:animLvl val="lvl"/>
          <dgm:resizeHandles/>
        </dgm:presLayoutVars>
      </dgm:prSet>
      <dgm:spPr/>
    </dgm:pt>
    <dgm:pt modelId="{277B8F29-6135-424C-9588-7E5DCC6288C2}" type="pres">
      <dgm:prSet presAssocID="{5E355DF6-125E-4D14-895F-C3A7D5E3B071}" presName="hierRoot1" presStyleCnt="0"/>
      <dgm:spPr/>
    </dgm:pt>
    <dgm:pt modelId="{6D50018A-0A34-4F92-AB93-FF894D828EB3}" type="pres">
      <dgm:prSet presAssocID="{5E355DF6-125E-4D14-895F-C3A7D5E3B071}" presName="composite" presStyleCnt="0"/>
      <dgm:spPr/>
    </dgm:pt>
    <dgm:pt modelId="{299E935A-5C59-4FDC-B59C-7CE43EEF649C}" type="pres">
      <dgm:prSet presAssocID="{5E355DF6-125E-4D14-895F-C3A7D5E3B071}" presName="background" presStyleLbl="node0" presStyleIdx="0" presStyleCnt="2"/>
      <dgm:spPr/>
    </dgm:pt>
    <dgm:pt modelId="{574B2062-4606-4730-8E35-AED6FB6C2C5C}" type="pres">
      <dgm:prSet presAssocID="{5E355DF6-125E-4D14-895F-C3A7D5E3B071}" presName="text" presStyleLbl="fgAcc0" presStyleIdx="0" presStyleCnt="2">
        <dgm:presLayoutVars>
          <dgm:chPref val="3"/>
        </dgm:presLayoutVars>
      </dgm:prSet>
      <dgm:spPr/>
    </dgm:pt>
    <dgm:pt modelId="{7AAF0274-D45E-4B76-952D-B4640201AC08}" type="pres">
      <dgm:prSet presAssocID="{5E355DF6-125E-4D14-895F-C3A7D5E3B071}" presName="hierChild2" presStyleCnt="0"/>
      <dgm:spPr/>
    </dgm:pt>
    <dgm:pt modelId="{F738CF31-40CD-49C3-9285-51CC05919A40}" type="pres">
      <dgm:prSet presAssocID="{A666EFAB-CFA0-464E-93E0-5CF6BA8E9945}" presName="hierRoot1" presStyleCnt="0"/>
      <dgm:spPr/>
    </dgm:pt>
    <dgm:pt modelId="{0AE29025-F0F0-46FB-8868-85BAB8551AFE}" type="pres">
      <dgm:prSet presAssocID="{A666EFAB-CFA0-464E-93E0-5CF6BA8E9945}" presName="composite" presStyleCnt="0"/>
      <dgm:spPr/>
    </dgm:pt>
    <dgm:pt modelId="{4560B936-0692-4812-9B6B-FE8C747A5B1E}" type="pres">
      <dgm:prSet presAssocID="{A666EFAB-CFA0-464E-93E0-5CF6BA8E9945}" presName="background" presStyleLbl="node0" presStyleIdx="1" presStyleCnt="2"/>
      <dgm:spPr/>
    </dgm:pt>
    <dgm:pt modelId="{ED72700D-1C57-4A02-ABCF-361DBC64D2D4}" type="pres">
      <dgm:prSet presAssocID="{A666EFAB-CFA0-464E-93E0-5CF6BA8E9945}" presName="text" presStyleLbl="fgAcc0" presStyleIdx="1" presStyleCnt="2">
        <dgm:presLayoutVars>
          <dgm:chPref val="3"/>
        </dgm:presLayoutVars>
      </dgm:prSet>
      <dgm:spPr/>
    </dgm:pt>
    <dgm:pt modelId="{4D2B1467-4985-4063-A510-AD81C3E12C70}" type="pres">
      <dgm:prSet presAssocID="{A666EFAB-CFA0-464E-93E0-5CF6BA8E9945}" presName="hierChild2" presStyleCnt="0"/>
      <dgm:spPr/>
    </dgm:pt>
    <dgm:pt modelId="{6812ABFE-3FF7-4CE2-AEA5-CA3D7CCA99FF}" type="pres">
      <dgm:prSet presAssocID="{34EBA227-5935-413B-BDFC-C292DE85D238}" presName="Name10" presStyleLbl="parChTrans1D2" presStyleIdx="0" presStyleCnt="2"/>
      <dgm:spPr/>
    </dgm:pt>
    <dgm:pt modelId="{0ACB74DA-5D89-4B5C-B862-B7A379473C6D}" type="pres">
      <dgm:prSet presAssocID="{D8212D34-0419-4520-B2E1-5BEBC039DBCA}" presName="hierRoot2" presStyleCnt="0"/>
      <dgm:spPr/>
    </dgm:pt>
    <dgm:pt modelId="{81DB5AD1-E782-4D53-A5F7-E0518AABC5C9}" type="pres">
      <dgm:prSet presAssocID="{D8212D34-0419-4520-B2E1-5BEBC039DBCA}" presName="composite2" presStyleCnt="0"/>
      <dgm:spPr/>
    </dgm:pt>
    <dgm:pt modelId="{819EF249-402F-4327-A7E1-5B0EA1A11B74}" type="pres">
      <dgm:prSet presAssocID="{D8212D34-0419-4520-B2E1-5BEBC039DBCA}" presName="background2" presStyleLbl="node2" presStyleIdx="0" presStyleCnt="2"/>
      <dgm:spPr/>
    </dgm:pt>
    <dgm:pt modelId="{E694D7B4-D86B-49BB-B7A8-7BDF164C15E5}" type="pres">
      <dgm:prSet presAssocID="{D8212D34-0419-4520-B2E1-5BEBC039DBCA}" presName="text2" presStyleLbl="fgAcc2" presStyleIdx="0" presStyleCnt="2">
        <dgm:presLayoutVars>
          <dgm:chPref val="3"/>
        </dgm:presLayoutVars>
      </dgm:prSet>
      <dgm:spPr/>
    </dgm:pt>
    <dgm:pt modelId="{E1D361F4-6F92-4933-91CD-584408A6547C}" type="pres">
      <dgm:prSet presAssocID="{D8212D34-0419-4520-B2E1-5BEBC039DBCA}" presName="hierChild3" presStyleCnt="0"/>
      <dgm:spPr/>
    </dgm:pt>
    <dgm:pt modelId="{995CABA3-4A08-4102-ABE5-0D0CA094F6B0}" type="pres">
      <dgm:prSet presAssocID="{9E801CAA-C7FB-410F-855F-911D4A58E7D6}" presName="Name10" presStyleLbl="parChTrans1D2" presStyleIdx="1" presStyleCnt="2"/>
      <dgm:spPr/>
    </dgm:pt>
    <dgm:pt modelId="{1BA8F46C-A2CA-4A51-9F0B-8617C6E99545}" type="pres">
      <dgm:prSet presAssocID="{C27160AE-D81A-4B1E-B7CE-408AA01AE2FF}" presName="hierRoot2" presStyleCnt="0"/>
      <dgm:spPr/>
    </dgm:pt>
    <dgm:pt modelId="{0E699E44-15E8-4098-BE09-4D1FCA651CA3}" type="pres">
      <dgm:prSet presAssocID="{C27160AE-D81A-4B1E-B7CE-408AA01AE2FF}" presName="composite2" presStyleCnt="0"/>
      <dgm:spPr/>
    </dgm:pt>
    <dgm:pt modelId="{C713C5E8-9277-4CE9-9A73-9B96AE68E4C2}" type="pres">
      <dgm:prSet presAssocID="{C27160AE-D81A-4B1E-B7CE-408AA01AE2FF}" presName="background2" presStyleLbl="node2" presStyleIdx="1" presStyleCnt="2"/>
      <dgm:spPr/>
    </dgm:pt>
    <dgm:pt modelId="{10C8D688-E44B-4E3E-AF35-9A53E5C50BC7}" type="pres">
      <dgm:prSet presAssocID="{C27160AE-D81A-4B1E-B7CE-408AA01AE2FF}" presName="text2" presStyleLbl="fgAcc2" presStyleIdx="1" presStyleCnt="2">
        <dgm:presLayoutVars>
          <dgm:chPref val="3"/>
        </dgm:presLayoutVars>
      </dgm:prSet>
      <dgm:spPr/>
    </dgm:pt>
    <dgm:pt modelId="{708F2C28-78F6-4089-BEEC-91E7DEE65751}" type="pres">
      <dgm:prSet presAssocID="{C27160AE-D81A-4B1E-B7CE-408AA01AE2FF}" presName="hierChild3" presStyleCnt="0"/>
      <dgm:spPr/>
    </dgm:pt>
  </dgm:ptLst>
  <dgm:cxnLst>
    <dgm:cxn modelId="{C6CE3F09-93EB-4FDB-AF8C-18453663D815}" srcId="{A666EFAB-CFA0-464E-93E0-5CF6BA8E9945}" destId="{D8212D34-0419-4520-B2E1-5BEBC039DBCA}" srcOrd="0" destOrd="0" parTransId="{34EBA227-5935-413B-BDFC-C292DE85D238}" sibTransId="{177DCCEE-E77F-4BE6-9006-AB1E0EE2BFC9}"/>
    <dgm:cxn modelId="{EA793237-6FB8-4BB8-BC79-949A3A5118A5}" srcId="{649E8734-F29D-48F0-9FBC-5B892A536242}" destId="{5E355DF6-125E-4D14-895F-C3A7D5E3B071}" srcOrd="0" destOrd="0" parTransId="{FE5D0F84-4535-4D35-AC67-56AF93D7D716}" sibTransId="{DE8D95EC-C544-49AF-BF31-ED992AD89B41}"/>
    <dgm:cxn modelId="{0B799145-BEB8-4626-8086-3E8DDE301420}" type="presOf" srcId="{34EBA227-5935-413B-BDFC-C292DE85D238}" destId="{6812ABFE-3FF7-4CE2-AEA5-CA3D7CCA99FF}" srcOrd="0" destOrd="0" presId="urn:microsoft.com/office/officeart/2005/8/layout/hierarchy1"/>
    <dgm:cxn modelId="{E1429265-BE54-4300-BAA7-F0EE15D3B1E2}" type="presOf" srcId="{D8212D34-0419-4520-B2E1-5BEBC039DBCA}" destId="{E694D7B4-D86B-49BB-B7A8-7BDF164C15E5}" srcOrd="0" destOrd="0" presId="urn:microsoft.com/office/officeart/2005/8/layout/hierarchy1"/>
    <dgm:cxn modelId="{26398850-BFFD-4264-8BA6-E036D775A1D2}" srcId="{A666EFAB-CFA0-464E-93E0-5CF6BA8E9945}" destId="{C27160AE-D81A-4B1E-B7CE-408AA01AE2FF}" srcOrd="1" destOrd="0" parTransId="{9E801CAA-C7FB-410F-855F-911D4A58E7D6}" sibTransId="{361F6D36-A1CB-43D3-B196-7A068AF47BD0}"/>
    <dgm:cxn modelId="{35EFA98A-DAB0-4EA7-99E4-99DBDF9D6CE1}" type="presOf" srcId="{9E801CAA-C7FB-410F-855F-911D4A58E7D6}" destId="{995CABA3-4A08-4102-ABE5-0D0CA094F6B0}" srcOrd="0" destOrd="0" presId="urn:microsoft.com/office/officeart/2005/8/layout/hierarchy1"/>
    <dgm:cxn modelId="{6F3EFA9F-CA0F-40DB-8A28-75166B4AF282}" type="presOf" srcId="{A666EFAB-CFA0-464E-93E0-5CF6BA8E9945}" destId="{ED72700D-1C57-4A02-ABCF-361DBC64D2D4}" srcOrd="0" destOrd="0" presId="urn:microsoft.com/office/officeart/2005/8/layout/hierarchy1"/>
    <dgm:cxn modelId="{548FBAAD-24E7-4D2A-BD4A-E4AD707BE3BD}" srcId="{649E8734-F29D-48F0-9FBC-5B892A536242}" destId="{A666EFAB-CFA0-464E-93E0-5CF6BA8E9945}" srcOrd="1" destOrd="0" parTransId="{44EE0592-771C-4175-9B07-984DF7564420}" sibTransId="{6A6EB6A6-2AF4-454F-8CE8-716965204FAD}"/>
    <dgm:cxn modelId="{C14A0FBA-1823-4E43-B5A6-E689B4EAA83A}" type="presOf" srcId="{5E355DF6-125E-4D14-895F-C3A7D5E3B071}" destId="{574B2062-4606-4730-8E35-AED6FB6C2C5C}" srcOrd="0" destOrd="0" presId="urn:microsoft.com/office/officeart/2005/8/layout/hierarchy1"/>
    <dgm:cxn modelId="{6856C8BA-3DD9-411E-A603-7C98AC6CFE70}" type="presOf" srcId="{649E8734-F29D-48F0-9FBC-5B892A536242}" destId="{3ACBD449-1BED-4025-84F2-5CE655570315}" srcOrd="0" destOrd="0" presId="urn:microsoft.com/office/officeart/2005/8/layout/hierarchy1"/>
    <dgm:cxn modelId="{8461D6ED-F012-46CA-B7CA-F666E40D526D}" type="presOf" srcId="{C27160AE-D81A-4B1E-B7CE-408AA01AE2FF}" destId="{10C8D688-E44B-4E3E-AF35-9A53E5C50BC7}" srcOrd="0" destOrd="0" presId="urn:microsoft.com/office/officeart/2005/8/layout/hierarchy1"/>
    <dgm:cxn modelId="{616058CA-00DF-4FBA-9029-58A3C1325CE7}" type="presParOf" srcId="{3ACBD449-1BED-4025-84F2-5CE655570315}" destId="{277B8F29-6135-424C-9588-7E5DCC6288C2}" srcOrd="0" destOrd="0" presId="urn:microsoft.com/office/officeart/2005/8/layout/hierarchy1"/>
    <dgm:cxn modelId="{C3682D95-90DC-4402-9313-E5CCC32F7131}" type="presParOf" srcId="{277B8F29-6135-424C-9588-7E5DCC6288C2}" destId="{6D50018A-0A34-4F92-AB93-FF894D828EB3}" srcOrd="0" destOrd="0" presId="urn:microsoft.com/office/officeart/2005/8/layout/hierarchy1"/>
    <dgm:cxn modelId="{46D0C071-1699-43F1-B706-5E62B54147DD}" type="presParOf" srcId="{6D50018A-0A34-4F92-AB93-FF894D828EB3}" destId="{299E935A-5C59-4FDC-B59C-7CE43EEF649C}" srcOrd="0" destOrd="0" presId="urn:microsoft.com/office/officeart/2005/8/layout/hierarchy1"/>
    <dgm:cxn modelId="{93399F71-7480-42BC-A5EA-DAA38B1EB0E8}" type="presParOf" srcId="{6D50018A-0A34-4F92-AB93-FF894D828EB3}" destId="{574B2062-4606-4730-8E35-AED6FB6C2C5C}" srcOrd="1" destOrd="0" presId="urn:microsoft.com/office/officeart/2005/8/layout/hierarchy1"/>
    <dgm:cxn modelId="{DE3B70C6-DBE3-4FC9-814F-9BC59F23FC91}" type="presParOf" srcId="{277B8F29-6135-424C-9588-7E5DCC6288C2}" destId="{7AAF0274-D45E-4B76-952D-B4640201AC08}" srcOrd="1" destOrd="0" presId="urn:microsoft.com/office/officeart/2005/8/layout/hierarchy1"/>
    <dgm:cxn modelId="{6E6CF6E9-F619-4088-9A77-410534206EC6}" type="presParOf" srcId="{3ACBD449-1BED-4025-84F2-5CE655570315}" destId="{F738CF31-40CD-49C3-9285-51CC05919A40}" srcOrd="1" destOrd="0" presId="urn:microsoft.com/office/officeart/2005/8/layout/hierarchy1"/>
    <dgm:cxn modelId="{71615605-6F3F-4AE8-ACC2-EEE1ED7B7611}" type="presParOf" srcId="{F738CF31-40CD-49C3-9285-51CC05919A40}" destId="{0AE29025-F0F0-46FB-8868-85BAB8551AFE}" srcOrd="0" destOrd="0" presId="urn:microsoft.com/office/officeart/2005/8/layout/hierarchy1"/>
    <dgm:cxn modelId="{001666A5-A93B-4B8C-BDAD-A1093D415BF5}" type="presParOf" srcId="{0AE29025-F0F0-46FB-8868-85BAB8551AFE}" destId="{4560B936-0692-4812-9B6B-FE8C747A5B1E}" srcOrd="0" destOrd="0" presId="urn:microsoft.com/office/officeart/2005/8/layout/hierarchy1"/>
    <dgm:cxn modelId="{84771D94-5DAD-4199-ADB4-A86483FAD22E}" type="presParOf" srcId="{0AE29025-F0F0-46FB-8868-85BAB8551AFE}" destId="{ED72700D-1C57-4A02-ABCF-361DBC64D2D4}" srcOrd="1" destOrd="0" presId="urn:microsoft.com/office/officeart/2005/8/layout/hierarchy1"/>
    <dgm:cxn modelId="{051AFD16-C989-4E5B-8F33-EA5D3C04A592}" type="presParOf" srcId="{F738CF31-40CD-49C3-9285-51CC05919A40}" destId="{4D2B1467-4985-4063-A510-AD81C3E12C70}" srcOrd="1" destOrd="0" presId="urn:microsoft.com/office/officeart/2005/8/layout/hierarchy1"/>
    <dgm:cxn modelId="{82B3D06C-D743-4BB6-B3AF-9E9B9CE508F6}" type="presParOf" srcId="{4D2B1467-4985-4063-A510-AD81C3E12C70}" destId="{6812ABFE-3FF7-4CE2-AEA5-CA3D7CCA99FF}" srcOrd="0" destOrd="0" presId="urn:microsoft.com/office/officeart/2005/8/layout/hierarchy1"/>
    <dgm:cxn modelId="{C5A72293-40C7-4016-8568-B28B4A76FB26}" type="presParOf" srcId="{4D2B1467-4985-4063-A510-AD81C3E12C70}" destId="{0ACB74DA-5D89-4B5C-B862-B7A379473C6D}" srcOrd="1" destOrd="0" presId="urn:microsoft.com/office/officeart/2005/8/layout/hierarchy1"/>
    <dgm:cxn modelId="{2AEB8BF9-02E3-41B3-87C4-621DFA197EB7}" type="presParOf" srcId="{0ACB74DA-5D89-4B5C-B862-B7A379473C6D}" destId="{81DB5AD1-E782-4D53-A5F7-E0518AABC5C9}" srcOrd="0" destOrd="0" presId="urn:microsoft.com/office/officeart/2005/8/layout/hierarchy1"/>
    <dgm:cxn modelId="{EEDD131E-5A85-45EC-91C5-CEA4C4871EB2}" type="presParOf" srcId="{81DB5AD1-E782-4D53-A5F7-E0518AABC5C9}" destId="{819EF249-402F-4327-A7E1-5B0EA1A11B74}" srcOrd="0" destOrd="0" presId="urn:microsoft.com/office/officeart/2005/8/layout/hierarchy1"/>
    <dgm:cxn modelId="{4E67A6B9-194B-4522-B80B-3B0D2C84C8B6}" type="presParOf" srcId="{81DB5AD1-E782-4D53-A5F7-E0518AABC5C9}" destId="{E694D7B4-D86B-49BB-B7A8-7BDF164C15E5}" srcOrd="1" destOrd="0" presId="urn:microsoft.com/office/officeart/2005/8/layout/hierarchy1"/>
    <dgm:cxn modelId="{E8EFA642-70FD-4EA1-A98F-309038594756}" type="presParOf" srcId="{0ACB74DA-5D89-4B5C-B862-B7A379473C6D}" destId="{E1D361F4-6F92-4933-91CD-584408A6547C}" srcOrd="1" destOrd="0" presId="urn:microsoft.com/office/officeart/2005/8/layout/hierarchy1"/>
    <dgm:cxn modelId="{CD869824-BA2B-482F-A584-2C67CB1F11D5}" type="presParOf" srcId="{4D2B1467-4985-4063-A510-AD81C3E12C70}" destId="{995CABA3-4A08-4102-ABE5-0D0CA094F6B0}" srcOrd="2" destOrd="0" presId="urn:microsoft.com/office/officeart/2005/8/layout/hierarchy1"/>
    <dgm:cxn modelId="{0F668802-DC40-4F13-A789-76F8FEEE007E}" type="presParOf" srcId="{4D2B1467-4985-4063-A510-AD81C3E12C70}" destId="{1BA8F46C-A2CA-4A51-9F0B-8617C6E99545}" srcOrd="3" destOrd="0" presId="urn:microsoft.com/office/officeart/2005/8/layout/hierarchy1"/>
    <dgm:cxn modelId="{74600F20-17EC-428C-8E3E-FE38C0BCE2B0}" type="presParOf" srcId="{1BA8F46C-A2CA-4A51-9F0B-8617C6E99545}" destId="{0E699E44-15E8-4098-BE09-4D1FCA651CA3}" srcOrd="0" destOrd="0" presId="urn:microsoft.com/office/officeart/2005/8/layout/hierarchy1"/>
    <dgm:cxn modelId="{920E3782-391F-436B-847D-C8E35F62441D}" type="presParOf" srcId="{0E699E44-15E8-4098-BE09-4D1FCA651CA3}" destId="{C713C5E8-9277-4CE9-9A73-9B96AE68E4C2}" srcOrd="0" destOrd="0" presId="urn:microsoft.com/office/officeart/2005/8/layout/hierarchy1"/>
    <dgm:cxn modelId="{9BC0DAEF-A4B7-4313-BE68-E7DF71FC88F5}" type="presParOf" srcId="{0E699E44-15E8-4098-BE09-4D1FCA651CA3}" destId="{10C8D688-E44B-4E3E-AF35-9A53E5C50BC7}" srcOrd="1" destOrd="0" presId="urn:microsoft.com/office/officeart/2005/8/layout/hierarchy1"/>
    <dgm:cxn modelId="{201C9543-94AD-48A7-8D06-435116D53973}" type="presParOf" srcId="{1BA8F46C-A2CA-4A51-9F0B-8617C6E99545}" destId="{708F2C28-78F6-4089-BEEC-91E7DEE6575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50E84E-80A2-4638-96E9-776A1FF7EFC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26DB022-E954-49E3-A9AD-3C054EBBB3D4}">
      <dgm:prSet/>
      <dgm:spPr/>
      <dgm:t>
        <a:bodyPr/>
        <a:lstStyle/>
        <a:p>
          <a:r>
            <a:rPr lang="en-US" b="1" dirty="0"/>
            <a:t>First Stage: Basic Needs</a:t>
          </a:r>
          <a:endParaRPr lang="en-US" dirty="0"/>
        </a:p>
      </dgm:t>
    </dgm:pt>
    <dgm:pt modelId="{81EE0D9B-0436-432A-B14C-DF6757B4288B}" type="parTrans" cxnId="{BE0BA67F-6C7D-4F65-B6E6-B63CB6886C71}">
      <dgm:prSet/>
      <dgm:spPr/>
      <dgm:t>
        <a:bodyPr/>
        <a:lstStyle/>
        <a:p>
          <a:endParaRPr lang="en-US"/>
        </a:p>
      </dgm:t>
    </dgm:pt>
    <dgm:pt modelId="{6733E166-783E-44A8-80A6-7001EF9963AA}" type="sibTrans" cxnId="{BE0BA67F-6C7D-4F65-B6E6-B63CB6886C71}">
      <dgm:prSet/>
      <dgm:spPr/>
      <dgm:t>
        <a:bodyPr/>
        <a:lstStyle/>
        <a:p>
          <a:endParaRPr lang="en-US"/>
        </a:p>
      </dgm:t>
    </dgm:pt>
    <dgm:pt modelId="{02F388A8-A4D2-4460-A35A-B43DCA6490E3}">
      <dgm:prSet/>
      <dgm:spPr/>
      <dgm:t>
        <a:bodyPr/>
        <a:lstStyle/>
        <a:p>
          <a:r>
            <a:rPr lang="en-US" dirty="0"/>
            <a:t>Donation hub and organizer of local efforts to provide food, shelter, clothing and health care</a:t>
          </a:r>
        </a:p>
      </dgm:t>
    </dgm:pt>
    <dgm:pt modelId="{4F5CD0EB-D402-4B67-9291-AF3B52C1320A}" type="parTrans" cxnId="{4F5EE697-95B0-4B11-93CA-E9E46F630C61}">
      <dgm:prSet/>
      <dgm:spPr/>
      <dgm:t>
        <a:bodyPr/>
        <a:lstStyle/>
        <a:p>
          <a:endParaRPr lang="en-US"/>
        </a:p>
      </dgm:t>
    </dgm:pt>
    <dgm:pt modelId="{244AC69D-D236-47F7-AC7A-7A4DF0A31ADB}" type="sibTrans" cxnId="{4F5EE697-95B0-4B11-93CA-E9E46F630C61}">
      <dgm:prSet/>
      <dgm:spPr/>
      <dgm:t>
        <a:bodyPr/>
        <a:lstStyle/>
        <a:p>
          <a:endParaRPr lang="en-US"/>
        </a:p>
      </dgm:t>
    </dgm:pt>
    <dgm:pt modelId="{7B3FA850-253F-45F0-A801-D986E08DFD20}">
      <dgm:prSet/>
      <dgm:spPr/>
      <dgm:t>
        <a:bodyPr/>
        <a:lstStyle/>
        <a:p>
          <a:r>
            <a:rPr lang="en-US"/>
            <a:t>Refuge and shelter</a:t>
          </a:r>
        </a:p>
      </dgm:t>
    </dgm:pt>
    <dgm:pt modelId="{C2FF180B-46CD-40E6-8660-4193B43A7449}" type="parTrans" cxnId="{3417380F-DC13-4E4C-A439-2E19CAEF846E}">
      <dgm:prSet/>
      <dgm:spPr/>
      <dgm:t>
        <a:bodyPr/>
        <a:lstStyle/>
        <a:p>
          <a:endParaRPr lang="en-US"/>
        </a:p>
      </dgm:t>
    </dgm:pt>
    <dgm:pt modelId="{3DECEAE5-5F18-4BEF-B530-F34DAC587783}" type="sibTrans" cxnId="{3417380F-DC13-4E4C-A439-2E19CAEF846E}">
      <dgm:prSet/>
      <dgm:spPr/>
      <dgm:t>
        <a:bodyPr/>
        <a:lstStyle/>
        <a:p>
          <a:endParaRPr lang="en-US"/>
        </a:p>
      </dgm:t>
    </dgm:pt>
    <dgm:pt modelId="{08B746D4-69F3-465C-A351-60F916AE89B5}">
      <dgm:prSet/>
      <dgm:spPr/>
      <dgm:t>
        <a:bodyPr/>
        <a:lstStyle/>
        <a:p>
          <a:r>
            <a:rPr lang="en-US" b="1" dirty="0"/>
            <a:t>Second Stage: Settlement</a:t>
          </a:r>
          <a:endParaRPr lang="en-US" dirty="0"/>
        </a:p>
      </dgm:t>
    </dgm:pt>
    <dgm:pt modelId="{3AB0247C-A309-4DEC-8E04-D906D2330D90}" type="parTrans" cxnId="{245F5AFD-FCB2-4B70-870A-EE99459F1AAA}">
      <dgm:prSet/>
      <dgm:spPr/>
      <dgm:t>
        <a:bodyPr/>
        <a:lstStyle/>
        <a:p>
          <a:endParaRPr lang="en-US"/>
        </a:p>
      </dgm:t>
    </dgm:pt>
    <dgm:pt modelId="{A0540A70-0D75-4015-8711-E3B611B60A67}" type="sibTrans" cxnId="{245F5AFD-FCB2-4B70-870A-EE99459F1AAA}">
      <dgm:prSet/>
      <dgm:spPr/>
      <dgm:t>
        <a:bodyPr/>
        <a:lstStyle/>
        <a:p>
          <a:endParaRPr lang="en-US"/>
        </a:p>
      </dgm:t>
    </dgm:pt>
    <dgm:pt modelId="{3D7B1842-F454-4551-9B1B-F930B67ED696}">
      <dgm:prSet/>
      <dgm:spPr/>
      <dgm:t>
        <a:bodyPr/>
        <a:lstStyle/>
        <a:p>
          <a:r>
            <a:rPr lang="en-US"/>
            <a:t>A</a:t>
          </a:r>
          <a:r>
            <a:rPr lang="en-US" b="0" i="0"/>
            <a:t>ssistance </a:t>
          </a:r>
          <a:r>
            <a:rPr lang="en-US"/>
            <a:t>with finding jobs, enrolling in schools, obtaining identification</a:t>
          </a:r>
        </a:p>
      </dgm:t>
    </dgm:pt>
    <dgm:pt modelId="{03B1026E-5294-4F98-BFB2-2FFF333B7D3E}" type="parTrans" cxnId="{C9EFB681-54E5-4035-BE78-1C729E81D590}">
      <dgm:prSet/>
      <dgm:spPr/>
      <dgm:t>
        <a:bodyPr/>
        <a:lstStyle/>
        <a:p>
          <a:endParaRPr lang="en-US"/>
        </a:p>
      </dgm:t>
    </dgm:pt>
    <dgm:pt modelId="{A9A3B69E-3D93-4EC7-92B6-08A095653E5D}" type="sibTrans" cxnId="{C9EFB681-54E5-4035-BE78-1C729E81D590}">
      <dgm:prSet/>
      <dgm:spPr/>
      <dgm:t>
        <a:bodyPr/>
        <a:lstStyle/>
        <a:p>
          <a:endParaRPr lang="en-US"/>
        </a:p>
      </dgm:t>
    </dgm:pt>
    <dgm:pt modelId="{DF5CD575-E0CF-4716-8AD7-3A2B53EA49ED}">
      <dgm:prSet/>
      <dgm:spPr/>
      <dgm:t>
        <a:bodyPr/>
        <a:lstStyle/>
        <a:p>
          <a:r>
            <a:rPr lang="en-US" b="1" dirty="0"/>
            <a:t>Third Stage: Culture and Social Inclusion</a:t>
          </a:r>
          <a:endParaRPr lang="en-US" dirty="0"/>
        </a:p>
      </dgm:t>
    </dgm:pt>
    <dgm:pt modelId="{EF208479-45D3-4B76-B4EA-3D140D8890F1}" type="parTrans" cxnId="{1B94380D-494D-444A-BD25-B81CC3FEEBAA}">
      <dgm:prSet/>
      <dgm:spPr/>
      <dgm:t>
        <a:bodyPr/>
        <a:lstStyle/>
        <a:p>
          <a:endParaRPr lang="en-US"/>
        </a:p>
      </dgm:t>
    </dgm:pt>
    <dgm:pt modelId="{25F78C5F-FD92-407B-8AEC-5CD3567B0F97}" type="sibTrans" cxnId="{1B94380D-494D-444A-BD25-B81CC3FEEBAA}">
      <dgm:prSet/>
      <dgm:spPr/>
      <dgm:t>
        <a:bodyPr/>
        <a:lstStyle/>
        <a:p>
          <a:endParaRPr lang="en-US"/>
        </a:p>
      </dgm:t>
    </dgm:pt>
    <dgm:pt modelId="{C4D9EE01-B863-49AB-8696-E1AF32BAC406}">
      <dgm:prSet/>
      <dgm:spPr/>
      <dgm:t>
        <a:bodyPr/>
        <a:lstStyle/>
        <a:p>
          <a:r>
            <a:rPr lang="en-US" dirty="0"/>
            <a:t>Support for language learning, reading, social inclusion/integration as well as for Ukrainian culture and language </a:t>
          </a:r>
        </a:p>
      </dgm:t>
    </dgm:pt>
    <dgm:pt modelId="{D0F9C112-2E46-4BE9-A971-94CA00536F00}" type="parTrans" cxnId="{6C73C66E-AAA9-4885-BDDF-DE2389053418}">
      <dgm:prSet/>
      <dgm:spPr/>
      <dgm:t>
        <a:bodyPr/>
        <a:lstStyle/>
        <a:p>
          <a:endParaRPr lang="en-US"/>
        </a:p>
      </dgm:t>
    </dgm:pt>
    <dgm:pt modelId="{C45415F0-754C-4EB5-9B4C-0A73C06265DA}" type="sibTrans" cxnId="{6C73C66E-AAA9-4885-BDDF-DE2389053418}">
      <dgm:prSet/>
      <dgm:spPr/>
      <dgm:t>
        <a:bodyPr/>
        <a:lstStyle/>
        <a:p>
          <a:endParaRPr lang="en-US"/>
        </a:p>
      </dgm:t>
    </dgm:pt>
    <dgm:pt modelId="{672729FE-8609-477D-955D-910FE1899276}" type="pres">
      <dgm:prSet presAssocID="{2150E84E-80A2-4638-96E9-776A1FF7EFCF}" presName="linear" presStyleCnt="0">
        <dgm:presLayoutVars>
          <dgm:dir/>
          <dgm:animLvl val="lvl"/>
          <dgm:resizeHandles val="exact"/>
        </dgm:presLayoutVars>
      </dgm:prSet>
      <dgm:spPr/>
    </dgm:pt>
    <dgm:pt modelId="{408D9E73-18C7-406B-BF3E-5BF131C272ED}" type="pres">
      <dgm:prSet presAssocID="{B26DB022-E954-49E3-A9AD-3C054EBBB3D4}" presName="parentLin" presStyleCnt="0"/>
      <dgm:spPr/>
    </dgm:pt>
    <dgm:pt modelId="{85A26716-80FC-47A6-B5E4-7F95E1F7829C}" type="pres">
      <dgm:prSet presAssocID="{B26DB022-E954-49E3-A9AD-3C054EBBB3D4}" presName="parentLeftMargin" presStyleLbl="node1" presStyleIdx="0" presStyleCnt="3"/>
      <dgm:spPr/>
    </dgm:pt>
    <dgm:pt modelId="{12382DF2-8949-4AE1-8855-65CCF9E29588}" type="pres">
      <dgm:prSet presAssocID="{B26DB022-E954-49E3-A9AD-3C054EBBB3D4}" presName="parentText" presStyleLbl="node1" presStyleIdx="0" presStyleCnt="3">
        <dgm:presLayoutVars>
          <dgm:chMax val="0"/>
          <dgm:bulletEnabled val="1"/>
        </dgm:presLayoutVars>
      </dgm:prSet>
      <dgm:spPr/>
    </dgm:pt>
    <dgm:pt modelId="{6AE80D01-7EB0-4579-B8F7-001DE6890A68}" type="pres">
      <dgm:prSet presAssocID="{B26DB022-E954-49E3-A9AD-3C054EBBB3D4}" presName="negativeSpace" presStyleCnt="0"/>
      <dgm:spPr/>
    </dgm:pt>
    <dgm:pt modelId="{7F365D10-997C-480C-9DB8-ABDA6BCA3FC1}" type="pres">
      <dgm:prSet presAssocID="{B26DB022-E954-49E3-A9AD-3C054EBBB3D4}" presName="childText" presStyleLbl="conFgAcc1" presStyleIdx="0" presStyleCnt="3">
        <dgm:presLayoutVars>
          <dgm:bulletEnabled val="1"/>
        </dgm:presLayoutVars>
      </dgm:prSet>
      <dgm:spPr/>
    </dgm:pt>
    <dgm:pt modelId="{9DA85E98-5032-40F9-AFAB-E34DE661E646}" type="pres">
      <dgm:prSet presAssocID="{6733E166-783E-44A8-80A6-7001EF9963AA}" presName="spaceBetweenRectangles" presStyleCnt="0"/>
      <dgm:spPr/>
    </dgm:pt>
    <dgm:pt modelId="{2CC8D4D3-8471-4E8F-9892-0E37BE845624}" type="pres">
      <dgm:prSet presAssocID="{08B746D4-69F3-465C-A351-60F916AE89B5}" presName="parentLin" presStyleCnt="0"/>
      <dgm:spPr/>
    </dgm:pt>
    <dgm:pt modelId="{33F682A0-B8D3-45AF-8211-7C26687B603A}" type="pres">
      <dgm:prSet presAssocID="{08B746D4-69F3-465C-A351-60F916AE89B5}" presName="parentLeftMargin" presStyleLbl="node1" presStyleIdx="0" presStyleCnt="3"/>
      <dgm:spPr/>
    </dgm:pt>
    <dgm:pt modelId="{3EC4D756-3079-4D3E-88C1-61341829AF7E}" type="pres">
      <dgm:prSet presAssocID="{08B746D4-69F3-465C-A351-60F916AE89B5}" presName="parentText" presStyleLbl="node1" presStyleIdx="1" presStyleCnt="3">
        <dgm:presLayoutVars>
          <dgm:chMax val="0"/>
          <dgm:bulletEnabled val="1"/>
        </dgm:presLayoutVars>
      </dgm:prSet>
      <dgm:spPr/>
    </dgm:pt>
    <dgm:pt modelId="{2ABC6A13-BA92-4084-B903-54E08E77C402}" type="pres">
      <dgm:prSet presAssocID="{08B746D4-69F3-465C-A351-60F916AE89B5}" presName="negativeSpace" presStyleCnt="0"/>
      <dgm:spPr/>
    </dgm:pt>
    <dgm:pt modelId="{B8464A85-DC5E-4C36-B4F0-44947E216C16}" type="pres">
      <dgm:prSet presAssocID="{08B746D4-69F3-465C-A351-60F916AE89B5}" presName="childText" presStyleLbl="conFgAcc1" presStyleIdx="1" presStyleCnt="3">
        <dgm:presLayoutVars>
          <dgm:bulletEnabled val="1"/>
        </dgm:presLayoutVars>
      </dgm:prSet>
      <dgm:spPr/>
    </dgm:pt>
    <dgm:pt modelId="{1ED22136-2EEC-4A41-BB5A-E226EE7ACEFF}" type="pres">
      <dgm:prSet presAssocID="{A0540A70-0D75-4015-8711-E3B611B60A67}" presName="spaceBetweenRectangles" presStyleCnt="0"/>
      <dgm:spPr/>
    </dgm:pt>
    <dgm:pt modelId="{0EBD2B9B-549D-44F6-947B-0643646B0A51}" type="pres">
      <dgm:prSet presAssocID="{DF5CD575-E0CF-4716-8AD7-3A2B53EA49ED}" presName="parentLin" presStyleCnt="0"/>
      <dgm:spPr/>
    </dgm:pt>
    <dgm:pt modelId="{7EC3D1BA-A175-440B-81F6-8AB3875D0CB4}" type="pres">
      <dgm:prSet presAssocID="{DF5CD575-E0CF-4716-8AD7-3A2B53EA49ED}" presName="parentLeftMargin" presStyleLbl="node1" presStyleIdx="1" presStyleCnt="3"/>
      <dgm:spPr/>
    </dgm:pt>
    <dgm:pt modelId="{162C8D42-74AB-4A78-9AEF-61963999FBB3}" type="pres">
      <dgm:prSet presAssocID="{DF5CD575-E0CF-4716-8AD7-3A2B53EA49ED}" presName="parentText" presStyleLbl="node1" presStyleIdx="2" presStyleCnt="3">
        <dgm:presLayoutVars>
          <dgm:chMax val="0"/>
          <dgm:bulletEnabled val="1"/>
        </dgm:presLayoutVars>
      </dgm:prSet>
      <dgm:spPr/>
    </dgm:pt>
    <dgm:pt modelId="{C109A1C2-B5C3-4838-9755-F7FA0A616D16}" type="pres">
      <dgm:prSet presAssocID="{DF5CD575-E0CF-4716-8AD7-3A2B53EA49ED}" presName="negativeSpace" presStyleCnt="0"/>
      <dgm:spPr/>
    </dgm:pt>
    <dgm:pt modelId="{3ABA5C54-2E36-423C-9EFA-F6D7EDFF6DC0}" type="pres">
      <dgm:prSet presAssocID="{DF5CD575-E0CF-4716-8AD7-3A2B53EA49ED}" presName="childText" presStyleLbl="conFgAcc1" presStyleIdx="2" presStyleCnt="3">
        <dgm:presLayoutVars>
          <dgm:bulletEnabled val="1"/>
        </dgm:presLayoutVars>
      </dgm:prSet>
      <dgm:spPr/>
    </dgm:pt>
  </dgm:ptLst>
  <dgm:cxnLst>
    <dgm:cxn modelId="{FAC7E101-0DCB-4AD0-80C1-D8DAE0F24C1C}" type="presOf" srcId="{08B746D4-69F3-465C-A351-60F916AE89B5}" destId="{3EC4D756-3079-4D3E-88C1-61341829AF7E}" srcOrd="1" destOrd="0" presId="urn:microsoft.com/office/officeart/2005/8/layout/list1"/>
    <dgm:cxn modelId="{3BD8C707-52E3-4D34-BCCF-A691BB7244ED}" type="presOf" srcId="{B26DB022-E954-49E3-A9AD-3C054EBBB3D4}" destId="{85A26716-80FC-47A6-B5E4-7F95E1F7829C}" srcOrd="0" destOrd="0" presId="urn:microsoft.com/office/officeart/2005/8/layout/list1"/>
    <dgm:cxn modelId="{1B94380D-494D-444A-BD25-B81CC3FEEBAA}" srcId="{2150E84E-80A2-4638-96E9-776A1FF7EFCF}" destId="{DF5CD575-E0CF-4716-8AD7-3A2B53EA49ED}" srcOrd="2" destOrd="0" parTransId="{EF208479-45D3-4B76-B4EA-3D140D8890F1}" sibTransId="{25F78C5F-FD92-407B-8AEC-5CD3567B0F97}"/>
    <dgm:cxn modelId="{3417380F-DC13-4E4C-A439-2E19CAEF846E}" srcId="{B26DB022-E954-49E3-A9AD-3C054EBBB3D4}" destId="{7B3FA850-253F-45F0-A801-D986E08DFD20}" srcOrd="1" destOrd="0" parTransId="{C2FF180B-46CD-40E6-8660-4193B43A7449}" sibTransId="{3DECEAE5-5F18-4BEF-B530-F34DAC587783}"/>
    <dgm:cxn modelId="{A878156E-CD98-4E16-9584-FFBF835E2492}" type="presOf" srcId="{2150E84E-80A2-4638-96E9-776A1FF7EFCF}" destId="{672729FE-8609-477D-955D-910FE1899276}" srcOrd="0" destOrd="0" presId="urn:microsoft.com/office/officeart/2005/8/layout/list1"/>
    <dgm:cxn modelId="{6C73C66E-AAA9-4885-BDDF-DE2389053418}" srcId="{DF5CD575-E0CF-4716-8AD7-3A2B53EA49ED}" destId="{C4D9EE01-B863-49AB-8696-E1AF32BAC406}" srcOrd="0" destOrd="0" parTransId="{D0F9C112-2E46-4BE9-A971-94CA00536F00}" sibTransId="{C45415F0-754C-4EB5-9B4C-0A73C06265DA}"/>
    <dgm:cxn modelId="{2F27FD54-649A-4C79-B1CB-88B26E9185BE}" type="presOf" srcId="{B26DB022-E954-49E3-A9AD-3C054EBBB3D4}" destId="{12382DF2-8949-4AE1-8855-65CCF9E29588}" srcOrd="1" destOrd="0" presId="urn:microsoft.com/office/officeart/2005/8/layout/list1"/>
    <dgm:cxn modelId="{BE0BA67F-6C7D-4F65-B6E6-B63CB6886C71}" srcId="{2150E84E-80A2-4638-96E9-776A1FF7EFCF}" destId="{B26DB022-E954-49E3-A9AD-3C054EBBB3D4}" srcOrd="0" destOrd="0" parTransId="{81EE0D9B-0436-432A-B14C-DF6757B4288B}" sibTransId="{6733E166-783E-44A8-80A6-7001EF9963AA}"/>
    <dgm:cxn modelId="{C9EFB681-54E5-4035-BE78-1C729E81D590}" srcId="{08B746D4-69F3-465C-A351-60F916AE89B5}" destId="{3D7B1842-F454-4551-9B1B-F930B67ED696}" srcOrd="0" destOrd="0" parTransId="{03B1026E-5294-4F98-BFB2-2FFF333B7D3E}" sibTransId="{A9A3B69E-3D93-4EC7-92B6-08A095653E5D}"/>
    <dgm:cxn modelId="{16131C89-C9DA-4EEC-A677-2C00C75DA75F}" type="presOf" srcId="{7B3FA850-253F-45F0-A801-D986E08DFD20}" destId="{7F365D10-997C-480C-9DB8-ABDA6BCA3FC1}" srcOrd="0" destOrd="1" presId="urn:microsoft.com/office/officeart/2005/8/layout/list1"/>
    <dgm:cxn modelId="{4F5EE697-95B0-4B11-93CA-E9E46F630C61}" srcId="{B26DB022-E954-49E3-A9AD-3C054EBBB3D4}" destId="{02F388A8-A4D2-4460-A35A-B43DCA6490E3}" srcOrd="0" destOrd="0" parTransId="{4F5CD0EB-D402-4B67-9291-AF3B52C1320A}" sibTransId="{244AC69D-D236-47F7-AC7A-7A4DF0A31ADB}"/>
    <dgm:cxn modelId="{C65579B1-282C-4F35-B74A-3B2E6FA7B8A6}" type="presOf" srcId="{DF5CD575-E0CF-4716-8AD7-3A2B53EA49ED}" destId="{162C8D42-74AB-4A78-9AEF-61963999FBB3}" srcOrd="1" destOrd="0" presId="urn:microsoft.com/office/officeart/2005/8/layout/list1"/>
    <dgm:cxn modelId="{195DD7BC-CA04-439B-84EA-2D4D7220853C}" type="presOf" srcId="{02F388A8-A4D2-4460-A35A-B43DCA6490E3}" destId="{7F365D10-997C-480C-9DB8-ABDA6BCA3FC1}" srcOrd="0" destOrd="0" presId="urn:microsoft.com/office/officeart/2005/8/layout/list1"/>
    <dgm:cxn modelId="{0BDE73C8-87EC-416A-9DE3-BA22A3F67763}" type="presOf" srcId="{DF5CD575-E0CF-4716-8AD7-3A2B53EA49ED}" destId="{7EC3D1BA-A175-440B-81F6-8AB3875D0CB4}" srcOrd="0" destOrd="0" presId="urn:microsoft.com/office/officeart/2005/8/layout/list1"/>
    <dgm:cxn modelId="{C841E5DF-7C96-4B39-BACA-489B786C2C81}" type="presOf" srcId="{C4D9EE01-B863-49AB-8696-E1AF32BAC406}" destId="{3ABA5C54-2E36-423C-9EFA-F6D7EDFF6DC0}" srcOrd="0" destOrd="0" presId="urn:microsoft.com/office/officeart/2005/8/layout/list1"/>
    <dgm:cxn modelId="{999248EB-FA2E-4949-9F67-0F6F2FBFF694}" type="presOf" srcId="{3D7B1842-F454-4551-9B1B-F930B67ED696}" destId="{B8464A85-DC5E-4C36-B4F0-44947E216C16}" srcOrd="0" destOrd="0" presId="urn:microsoft.com/office/officeart/2005/8/layout/list1"/>
    <dgm:cxn modelId="{E9CB40FD-3B85-4717-919A-261E7B81F8E8}" type="presOf" srcId="{08B746D4-69F3-465C-A351-60F916AE89B5}" destId="{33F682A0-B8D3-45AF-8211-7C26687B603A}" srcOrd="0" destOrd="0" presId="urn:microsoft.com/office/officeart/2005/8/layout/list1"/>
    <dgm:cxn modelId="{245F5AFD-FCB2-4B70-870A-EE99459F1AAA}" srcId="{2150E84E-80A2-4638-96E9-776A1FF7EFCF}" destId="{08B746D4-69F3-465C-A351-60F916AE89B5}" srcOrd="1" destOrd="0" parTransId="{3AB0247C-A309-4DEC-8E04-D906D2330D90}" sibTransId="{A0540A70-0D75-4015-8711-E3B611B60A67}"/>
    <dgm:cxn modelId="{9FEF32E3-1C9A-4B91-9ED8-A4A212BEA538}" type="presParOf" srcId="{672729FE-8609-477D-955D-910FE1899276}" destId="{408D9E73-18C7-406B-BF3E-5BF131C272ED}" srcOrd="0" destOrd="0" presId="urn:microsoft.com/office/officeart/2005/8/layout/list1"/>
    <dgm:cxn modelId="{98F63301-801F-4347-9B23-8DDBEBB3B0C3}" type="presParOf" srcId="{408D9E73-18C7-406B-BF3E-5BF131C272ED}" destId="{85A26716-80FC-47A6-B5E4-7F95E1F7829C}" srcOrd="0" destOrd="0" presId="urn:microsoft.com/office/officeart/2005/8/layout/list1"/>
    <dgm:cxn modelId="{2892C8C3-CBC3-489A-8324-CC696FDAE539}" type="presParOf" srcId="{408D9E73-18C7-406B-BF3E-5BF131C272ED}" destId="{12382DF2-8949-4AE1-8855-65CCF9E29588}" srcOrd="1" destOrd="0" presId="urn:microsoft.com/office/officeart/2005/8/layout/list1"/>
    <dgm:cxn modelId="{C7107E04-923B-4BD6-892C-DA75A770173A}" type="presParOf" srcId="{672729FE-8609-477D-955D-910FE1899276}" destId="{6AE80D01-7EB0-4579-B8F7-001DE6890A68}" srcOrd="1" destOrd="0" presId="urn:microsoft.com/office/officeart/2005/8/layout/list1"/>
    <dgm:cxn modelId="{DD36898A-60BA-4E24-ACA5-C04FAFB336BB}" type="presParOf" srcId="{672729FE-8609-477D-955D-910FE1899276}" destId="{7F365D10-997C-480C-9DB8-ABDA6BCA3FC1}" srcOrd="2" destOrd="0" presId="urn:microsoft.com/office/officeart/2005/8/layout/list1"/>
    <dgm:cxn modelId="{838A9B7C-E2B1-4380-9510-5449FB5FB7FC}" type="presParOf" srcId="{672729FE-8609-477D-955D-910FE1899276}" destId="{9DA85E98-5032-40F9-AFAB-E34DE661E646}" srcOrd="3" destOrd="0" presId="urn:microsoft.com/office/officeart/2005/8/layout/list1"/>
    <dgm:cxn modelId="{6D053A6B-38F0-4B8C-BF80-E38717D1E8B7}" type="presParOf" srcId="{672729FE-8609-477D-955D-910FE1899276}" destId="{2CC8D4D3-8471-4E8F-9892-0E37BE845624}" srcOrd="4" destOrd="0" presId="urn:microsoft.com/office/officeart/2005/8/layout/list1"/>
    <dgm:cxn modelId="{ED0E21EC-A57A-46B5-9324-6F5CEB8AF5C9}" type="presParOf" srcId="{2CC8D4D3-8471-4E8F-9892-0E37BE845624}" destId="{33F682A0-B8D3-45AF-8211-7C26687B603A}" srcOrd="0" destOrd="0" presId="urn:microsoft.com/office/officeart/2005/8/layout/list1"/>
    <dgm:cxn modelId="{D5886211-11F9-406A-AFDB-F7248C2B550F}" type="presParOf" srcId="{2CC8D4D3-8471-4E8F-9892-0E37BE845624}" destId="{3EC4D756-3079-4D3E-88C1-61341829AF7E}" srcOrd="1" destOrd="0" presId="urn:microsoft.com/office/officeart/2005/8/layout/list1"/>
    <dgm:cxn modelId="{A89AB98F-D22B-4D86-8E93-B3C9F7ED6A67}" type="presParOf" srcId="{672729FE-8609-477D-955D-910FE1899276}" destId="{2ABC6A13-BA92-4084-B903-54E08E77C402}" srcOrd="5" destOrd="0" presId="urn:microsoft.com/office/officeart/2005/8/layout/list1"/>
    <dgm:cxn modelId="{FE5B1780-4374-4449-A433-8BA34B228A9F}" type="presParOf" srcId="{672729FE-8609-477D-955D-910FE1899276}" destId="{B8464A85-DC5E-4C36-B4F0-44947E216C16}" srcOrd="6" destOrd="0" presId="urn:microsoft.com/office/officeart/2005/8/layout/list1"/>
    <dgm:cxn modelId="{6D16946E-D40A-4CBF-8B15-7F951ACABB8F}" type="presParOf" srcId="{672729FE-8609-477D-955D-910FE1899276}" destId="{1ED22136-2EEC-4A41-BB5A-E226EE7ACEFF}" srcOrd="7" destOrd="0" presId="urn:microsoft.com/office/officeart/2005/8/layout/list1"/>
    <dgm:cxn modelId="{AAE36D77-8370-45F2-8D73-F5CBEFF37BF1}" type="presParOf" srcId="{672729FE-8609-477D-955D-910FE1899276}" destId="{0EBD2B9B-549D-44F6-947B-0643646B0A51}" srcOrd="8" destOrd="0" presId="urn:microsoft.com/office/officeart/2005/8/layout/list1"/>
    <dgm:cxn modelId="{57AA6D77-7A1C-4965-BE52-76A4924D75B4}" type="presParOf" srcId="{0EBD2B9B-549D-44F6-947B-0643646B0A51}" destId="{7EC3D1BA-A175-440B-81F6-8AB3875D0CB4}" srcOrd="0" destOrd="0" presId="urn:microsoft.com/office/officeart/2005/8/layout/list1"/>
    <dgm:cxn modelId="{0ED99A0E-AD10-4012-8AD0-9955DF48D2C9}" type="presParOf" srcId="{0EBD2B9B-549D-44F6-947B-0643646B0A51}" destId="{162C8D42-74AB-4A78-9AEF-61963999FBB3}" srcOrd="1" destOrd="0" presId="urn:microsoft.com/office/officeart/2005/8/layout/list1"/>
    <dgm:cxn modelId="{F96CFB64-1128-4E8D-BB04-D64E3475FB0B}" type="presParOf" srcId="{672729FE-8609-477D-955D-910FE1899276}" destId="{C109A1C2-B5C3-4838-9755-F7FA0A616D16}" srcOrd="9" destOrd="0" presId="urn:microsoft.com/office/officeart/2005/8/layout/list1"/>
    <dgm:cxn modelId="{0B016FB3-8121-4D87-8DFA-22E1E728A654}" type="presParOf" srcId="{672729FE-8609-477D-955D-910FE1899276}" destId="{3ABA5C54-2E36-423C-9EFA-F6D7EDFF6DC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4570AC-1830-4EB4-9AA0-9DCA53B9950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82BCBC1-E71C-46C6-AB4C-ED3A12F9BDEC}">
      <dgm:prSet/>
      <dgm:spPr/>
      <dgm:t>
        <a:bodyPr/>
        <a:lstStyle/>
        <a:p>
          <a:pPr>
            <a:defRPr cap="all"/>
          </a:pPr>
          <a:r>
            <a:rPr lang="nb-NO" dirty="0"/>
            <a:t>Jamie Johnston</a:t>
          </a:r>
        </a:p>
        <a:p>
          <a:pPr>
            <a:defRPr cap="all"/>
          </a:pPr>
          <a:r>
            <a:rPr lang="nb-NO" dirty="0"/>
            <a:t>Anna Mierzecka</a:t>
          </a:r>
          <a:endParaRPr lang="en-US" dirty="0"/>
        </a:p>
      </dgm:t>
    </dgm:pt>
    <dgm:pt modelId="{52C1CD9F-6333-4C92-A40A-9282015E2F6C}" type="parTrans" cxnId="{F456BB88-777D-46ED-B7DF-071EABCBCD7F}">
      <dgm:prSet/>
      <dgm:spPr/>
      <dgm:t>
        <a:bodyPr/>
        <a:lstStyle/>
        <a:p>
          <a:endParaRPr lang="en-US"/>
        </a:p>
      </dgm:t>
    </dgm:pt>
    <dgm:pt modelId="{9EDA8D00-B56D-428A-9079-37929A977C2D}" type="sibTrans" cxnId="{F456BB88-777D-46ED-B7DF-071EABCBCD7F}">
      <dgm:prSet/>
      <dgm:spPr/>
      <dgm:t>
        <a:bodyPr/>
        <a:lstStyle/>
        <a:p>
          <a:endParaRPr lang="en-US"/>
        </a:p>
      </dgm:t>
    </dgm:pt>
    <dgm:pt modelId="{18019A99-CD9F-4704-B86F-A1CE74FA5139}">
      <dgm:prSet/>
      <dgm:spPr/>
      <dgm:t>
        <a:bodyPr/>
        <a:lstStyle/>
        <a:p>
          <a:pPr>
            <a:defRPr cap="all"/>
          </a:pPr>
          <a:r>
            <a:rPr lang="nb-NO" dirty="0">
              <a:hlinkClick xmlns:r="http://schemas.openxmlformats.org/officeDocument/2006/relationships" r:id="rId1"/>
            </a:rPr>
            <a:t>jamijo@oslomet.no</a:t>
          </a:r>
          <a:endParaRPr lang="nb-NO" dirty="0"/>
        </a:p>
        <a:p>
          <a:pPr>
            <a:defRPr cap="all"/>
          </a:pPr>
          <a:r>
            <a:rPr lang="nb-NO" dirty="0" err="1"/>
            <a:t>anna.mierzecka@uw.edu.pl</a:t>
          </a:r>
          <a:endParaRPr lang="en-US" dirty="0"/>
        </a:p>
      </dgm:t>
    </dgm:pt>
    <dgm:pt modelId="{109005FF-EE20-4A4B-8C9F-7DCBF991FEF4}" type="parTrans" cxnId="{EF80C93C-D121-4FA9-B96C-CAC413097287}">
      <dgm:prSet/>
      <dgm:spPr/>
      <dgm:t>
        <a:bodyPr/>
        <a:lstStyle/>
        <a:p>
          <a:endParaRPr lang="en-US"/>
        </a:p>
      </dgm:t>
    </dgm:pt>
    <dgm:pt modelId="{98D06CBA-CDF2-44CE-9775-035C6422938B}" type="sibTrans" cxnId="{EF80C93C-D121-4FA9-B96C-CAC413097287}">
      <dgm:prSet/>
      <dgm:spPr/>
      <dgm:t>
        <a:bodyPr/>
        <a:lstStyle/>
        <a:p>
          <a:endParaRPr lang="en-US"/>
        </a:p>
      </dgm:t>
    </dgm:pt>
    <dgm:pt modelId="{0749B513-3F04-47BC-9818-8063F6E40F11}" type="pres">
      <dgm:prSet presAssocID="{C94570AC-1830-4EB4-9AA0-9DCA53B99507}" presName="root" presStyleCnt="0">
        <dgm:presLayoutVars>
          <dgm:dir/>
          <dgm:resizeHandles val="exact"/>
        </dgm:presLayoutVars>
      </dgm:prSet>
      <dgm:spPr/>
    </dgm:pt>
    <dgm:pt modelId="{8B786400-E6A0-48E8-8658-F0524E848EF9}" type="pres">
      <dgm:prSet presAssocID="{E82BCBC1-E71C-46C6-AB4C-ED3A12F9BDEC}" presName="compNode" presStyleCnt="0"/>
      <dgm:spPr/>
    </dgm:pt>
    <dgm:pt modelId="{D14AFCEB-ADE1-4832-B4F7-72FB3CF05F7C}" type="pres">
      <dgm:prSet presAssocID="{E82BCBC1-E71C-46C6-AB4C-ED3A12F9BDEC}" presName="iconBgRect" presStyleLbl="bgShp" presStyleIdx="0" presStyleCnt="2"/>
      <dgm:spPr/>
    </dgm:pt>
    <dgm:pt modelId="{D2D0737F-CA3B-4991-B6B3-E5FD06F208AE}" type="pres">
      <dgm:prSet presAssocID="{E82BCBC1-E71C-46C6-AB4C-ED3A12F9BDEC}"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User"/>
        </a:ext>
      </dgm:extLst>
    </dgm:pt>
    <dgm:pt modelId="{0D7D63BB-EFC9-40AE-9194-8BDD316657CB}" type="pres">
      <dgm:prSet presAssocID="{E82BCBC1-E71C-46C6-AB4C-ED3A12F9BDEC}" presName="spaceRect" presStyleCnt="0"/>
      <dgm:spPr/>
    </dgm:pt>
    <dgm:pt modelId="{BCB43A33-8F00-4950-A96C-477CFEAC6B77}" type="pres">
      <dgm:prSet presAssocID="{E82BCBC1-E71C-46C6-AB4C-ED3A12F9BDEC}" presName="textRect" presStyleLbl="revTx" presStyleIdx="0" presStyleCnt="2">
        <dgm:presLayoutVars>
          <dgm:chMax val="1"/>
          <dgm:chPref val="1"/>
        </dgm:presLayoutVars>
      </dgm:prSet>
      <dgm:spPr/>
    </dgm:pt>
    <dgm:pt modelId="{DC0EF675-5D4F-4464-96BD-DAEB6BE0D105}" type="pres">
      <dgm:prSet presAssocID="{9EDA8D00-B56D-428A-9079-37929A977C2D}" presName="sibTrans" presStyleCnt="0"/>
      <dgm:spPr/>
    </dgm:pt>
    <dgm:pt modelId="{F995F227-A052-4C41-814F-66BF2CEE3764}" type="pres">
      <dgm:prSet presAssocID="{18019A99-CD9F-4704-B86F-A1CE74FA5139}" presName="compNode" presStyleCnt="0"/>
      <dgm:spPr/>
    </dgm:pt>
    <dgm:pt modelId="{0D7C5293-1D76-48F7-89FF-415983E06443}" type="pres">
      <dgm:prSet presAssocID="{18019A99-CD9F-4704-B86F-A1CE74FA5139}" presName="iconBgRect" presStyleLbl="bgShp" presStyleIdx="1" presStyleCnt="2"/>
      <dgm:spPr/>
    </dgm:pt>
    <dgm:pt modelId="{6DC285C9-FE14-4A28-82D5-BCEAF9AFF23C}" type="pres">
      <dgm:prSet presAssocID="{18019A99-CD9F-4704-B86F-A1CE74FA5139}"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87B9D1AF-CE6D-455C-A925-D8DA6A525DCE}" type="pres">
      <dgm:prSet presAssocID="{18019A99-CD9F-4704-B86F-A1CE74FA5139}" presName="spaceRect" presStyleCnt="0"/>
      <dgm:spPr/>
    </dgm:pt>
    <dgm:pt modelId="{7E58BF4D-9A11-4899-88A3-2D3957DE9D2D}" type="pres">
      <dgm:prSet presAssocID="{18019A99-CD9F-4704-B86F-A1CE74FA5139}" presName="textRect" presStyleLbl="revTx" presStyleIdx="1" presStyleCnt="2">
        <dgm:presLayoutVars>
          <dgm:chMax val="1"/>
          <dgm:chPref val="1"/>
        </dgm:presLayoutVars>
      </dgm:prSet>
      <dgm:spPr/>
    </dgm:pt>
  </dgm:ptLst>
  <dgm:cxnLst>
    <dgm:cxn modelId="{EF80C93C-D121-4FA9-B96C-CAC413097287}" srcId="{C94570AC-1830-4EB4-9AA0-9DCA53B99507}" destId="{18019A99-CD9F-4704-B86F-A1CE74FA5139}" srcOrd="1" destOrd="0" parTransId="{109005FF-EE20-4A4B-8C9F-7DCBF991FEF4}" sibTransId="{98D06CBA-CDF2-44CE-9775-035C6422938B}"/>
    <dgm:cxn modelId="{CF2A6159-4312-454C-816B-078B9A30F255}" type="presOf" srcId="{18019A99-CD9F-4704-B86F-A1CE74FA5139}" destId="{7E58BF4D-9A11-4899-88A3-2D3957DE9D2D}" srcOrd="0" destOrd="0" presId="urn:microsoft.com/office/officeart/2018/5/layout/IconCircleLabelList"/>
    <dgm:cxn modelId="{F456BB88-777D-46ED-B7DF-071EABCBCD7F}" srcId="{C94570AC-1830-4EB4-9AA0-9DCA53B99507}" destId="{E82BCBC1-E71C-46C6-AB4C-ED3A12F9BDEC}" srcOrd="0" destOrd="0" parTransId="{52C1CD9F-6333-4C92-A40A-9282015E2F6C}" sibTransId="{9EDA8D00-B56D-428A-9079-37929A977C2D}"/>
    <dgm:cxn modelId="{FF40B69B-0F6B-4B21-AC31-2B6B24F29978}" type="presOf" srcId="{C94570AC-1830-4EB4-9AA0-9DCA53B99507}" destId="{0749B513-3F04-47BC-9818-8063F6E40F11}" srcOrd="0" destOrd="0" presId="urn:microsoft.com/office/officeart/2018/5/layout/IconCircleLabelList"/>
    <dgm:cxn modelId="{4C0750A6-C536-469A-96B3-E848AEC0965B}" type="presOf" srcId="{E82BCBC1-E71C-46C6-AB4C-ED3A12F9BDEC}" destId="{BCB43A33-8F00-4950-A96C-477CFEAC6B77}" srcOrd="0" destOrd="0" presId="urn:microsoft.com/office/officeart/2018/5/layout/IconCircleLabelList"/>
    <dgm:cxn modelId="{40E452F6-BC49-410E-BABE-EC76241AD410}" type="presParOf" srcId="{0749B513-3F04-47BC-9818-8063F6E40F11}" destId="{8B786400-E6A0-48E8-8658-F0524E848EF9}" srcOrd="0" destOrd="0" presId="urn:microsoft.com/office/officeart/2018/5/layout/IconCircleLabelList"/>
    <dgm:cxn modelId="{A47F625A-E232-410A-94D4-56AE44337D92}" type="presParOf" srcId="{8B786400-E6A0-48E8-8658-F0524E848EF9}" destId="{D14AFCEB-ADE1-4832-B4F7-72FB3CF05F7C}" srcOrd="0" destOrd="0" presId="urn:microsoft.com/office/officeart/2018/5/layout/IconCircleLabelList"/>
    <dgm:cxn modelId="{211A567D-89ED-47AD-BBC8-D67D43403269}" type="presParOf" srcId="{8B786400-E6A0-48E8-8658-F0524E848EF9}" destId="{D2D0737F-CA3B-4991-B6B3-E5FD06F208AE}" srcOrd="1" destOrd="0" presId="urn:microsoft.com/office/officeart/2018/5/layout/IconCircleLabelList"/>
    <dgm:cxn modelId="{918B3410-DD22-4EDA-8C9B-40EF17A776DA}" type="presParOf" srcId="{8B786400-E6A0-48E8-8658-F0524E848EF9}" destId="{0D7D63BB-EFC9-40AE-9194-8BDD316657CB}" srcOrd="2" destOrd="0" presId="urn:microsoft.com/office/officeart/2018/5/layout/IconCircleLabelList"/>
    <dgm:cxn modelId="{98B89A06-C45C-4B3E-8B39-9373A8A74A51}" type="presParOf" srcId="{8B786400-E6A0-48E8-8658-F0524E848EF9}" destId="{BCB43A33-8F00-4950-A96C-477CFEAC6B77}" srcOrd="3" destOrd="0" presId="urn:microsoft.com/office/officeart/2018/5/layout/IconCircleLabelList"/>
    <dgm:cxn modelId="{E769937B-1F50-48EB-9778-E48B85C4BAB1}" type="presParOf" srcId="{0749B513-3F04-47BC-9818-8063F6E40F11}" destId="{DC0EF675-5D4F-4464-96BD-DAEB6BE0D105}" srcOrd="1" destOrd="0" presId="urn:microsoft.com/office/officeart/2018/5/layout/IconCircleLabelList"/>
    <dgm:cxn modelId="{8CDBF6E3-DE20-4C7C-B86F-EAA7DD490988}" type="presParOf" srcId="{0749B513-3F04-47BC-9818-8063F6E40F11}" destId="{F995F227-A052-4C41-814F-66BF2CEE3764}" srcOrd="2" destOrd="0" presId="urn:microsoft.com/office/officeart/2018/5/layout/IconCircleLabelList"/>
    <dgm:cxn modelId="{9DEAE09A-35A8-4FD5-BA9E-7AF81AC6E631}" type="presParOf" srcId="{F995F227-A052-4C41-814F-66BF2CEE3764}" destId="{0D7C5293-1D76-48F7-89FF-415983E06443}" srcOrd="0" destOrd="0" presId="urn:microsoft.com/office/officeart/2018/5/layout/IconCircleLabelList"/>
    <dgm:cxn modelId="{2FD319CC-F3AA-450F-A9D0-94BC72859BDC}" type="presParOf" srcId="{F995F227-A052-4C41-814F-66BF2CEE3764}" destId="{6DC285C9-FE14-4A28-82D5-BCEAF9AFF23C}" srcOrd="1" destOrd="0" presId="urn:microsoft.com/office/officeart/2018/5/layout/IconCircleLabelList"/>
    <dgm:cxn modelId="{9AD2D60C-E913-4AEF-9BDF-5250A3F04753}" type="presParOf" srcId="{F995F227-A052-4C41-814F-66BF2CEE3764}" destId="{87B9D1AF-CE6D-455C-A925-D8DA6A525DCE}" srcOrd="2" destOrd="0" presId="urn:microsoft.com/office/officeart/2018/5/layout/IconCircleLabelList"/>
    <dgm:cxn modelId="{7AE3FBAB-C29A-42B4-A692-9D9DAF6B1C1E}" type="presParOf" srcId="{F995F227-A052-4C41-814F-66BF2CEE3764}" destId="{7E58BF4D-9A11-4899-88A3-2D3957DE9D2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B8695-07C8-4F0F-97BD-6F60EBAA2F9D}">
      <dsp:nvSpPr>
        <dsp:cNvPr id="0" name=""/>
        <dsp:cNvSpPr/>
      </dsp:nvSpPr>
      <dsp:spPr>
        <a:xfrm>
          <a:off x="0" y="5895"/>
          <a:ext cx="10515600" cy="13985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UNHCR reports that more than 7.5 million refugees from Ukraine have been recorded across Europe. </a:t>
          </a:r>
          <a:endParaRPr lang="en-US" sz="2500" kern="1200" dirty="0"/>
        </a:p>
      </dsp:txBody>
      <dsp:txXfrm>
        <a:off x="68270" y="74165"/>
        <a:ext cx="10379060" cy="1261975"/>
      </dsp:txXfrm>
    </dsp:sp>
    <dsp:sp modelId="{1BE126CF-9C98-40AF-A763-5B101B0CA29A}">
      <dsp:nvSpPr>
        <dsp:cNvPr id="0" name=""/>
        <dsp:cNvSpPr/>
      </dsp:nvSpPr>
      <dsp:spPr>
        <a:xfrm>
          <a:off x="0" y="1476411"/>
          <a:ext cx="10515600" cy="1398515"/>
        </a:xfrm>
        <a:prstGeom prst="roundRect">
          <a:avLst/>
        </a:prstGeom>
        <a:solidFill>
          <a:schemeClr val="accent2">
            <a:hueOff val="-723100"/>
            <a:satOff val="-4962"/>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Hungary: </a:t>
          </a:r>
          <a:r>
            <a:rPr lang="nb-NO" sz="2500" kern="1200" dirty="0" err="1"/>
            <a:t>Approx</a:t>
          </a:r>
          <a:r>
            <a:rPr lang="nb-NO" sz="2500" kern="1200" dirty="0"/>
            <a:t>. 2.7 million border </a:t>
          </a:r>
          <a:r>
            <a:rPr lang="nb-NO" sz="2500" kern="1200" dirty="0" err="1"/>
            <a:t>crossings</a:t>
          </a:r>
          <a:r>
            <a:rPr lang="nb-NO" sz="2500" kern="1200" dirty="0"/>
            <a:t> from </a:t>
          </a:r>
          <a:r>
            <a:rPr lang="nb-NO" sz="2500" kern="1200" dirty="0" err="1"/>
            <a:t>Ukraine</a:t>
          </a:r>
          <a:r>
            <a:rPr lang="nb-NO" sz="2500" kern="1200" dirty="0"/>
            <a:t> </a:t>
          </a:r>
          <a:r>
            <a:rPr lang="nb-NO" sz="2500" kern="1200" dirty="0" err="1"/>
            <a:t>registered</a:t>
          </a:r>
          <a:r>
            <a:rPr lang="nb-NO" sz="2500" kern="1200" dirty="0"/>
            <a:t> </a:t>
          </a:r>
          <a:r>
            <a:rPr lang="en-US" sz="2500" kern="1200" dirty="0"/>
            <a:t>since February 2022; a</a:t>
          </a:r>
          <a:r>
            <a:rPr lang="en-GB" sz="2500" b="0" i="0" u="none" kern="1200" dirty="0"/>
            <a:t>round </a:t>
          </a:r>
          <a:r>
            <a:rPr lang="nb-NO" sz="2500" b="0" i="0" u="none" kern="1200" dirty="0"/>
            <a:t>35 </a:t>
          </a:r>
          <a:r>
            <a:rPr lang="nb-NO" sz="2500" b="0" i="0" u="none" kern="1200" dirty="0" err="1"/>
            <a:t>thousand</a:t>
          </a:r>
          <a:r>
            <a:rPr lang="nb-NO" sz="2500" b="0" i="0" u="none" kern="1200" dirty="0"/>
            <a:t> </a:t>
          </a:r>
          <a:r>
            <a:rPr lang="en-GB" sz="2500" b="0" i="0" u="none" kern="1200" dirty="0"/>
            <a:t>Ukrainians are officially </a:t>
          </a:r>
          <a:r>
            <a:rPr lang="nb-NO" sz="2500" b="0" i="0" u="none" kern="1200" dirty="0" err="1"/>
            <a:t>registered</a:t>
          </a:r>
          <a:r>
            <a:rPr lang="nb-NO" sz="2500" b="0" i="0" u="none" kern="1200" dirty="0"/>
            <a:t> for </a:t>
          </a:r>
          <a:r>
            <a:rPr lang="nb-NO" sz="2500" b="0" i="0" u="none" kern="1200" dirty="0" err="1"/>
            <a:t>Temporary</a:t>
          </a:r>
          <a:r>
            <a:rPr lang="nb-NO" sz="2500" b="0" i="0" u="none" kern="1200" dirty="0"/>
            <a:t> </a:t>
          </a:r>
          <a:r>
            <a:rPr lang="nb-NO" sz="2500" b="0" i="0" u="none" kern="1200" dirty="0" err="1"/>
            <a:t>Protection</a:t>
          </a:r>
          <a:endParaRPr lang="en-US" sz="2500" kern="1200" dirty="0"/>
        </a:p>
      </dsp:txBody>
      <dsp:txXfrm>
        <a:off x="68270" y="1544681"/>
        <a:ext cx="10379060" cy="1261975"/>
      </dsp:txXfrm>
    </dsp:sp>
    <dsp:sp modelId="{4A1CE3E3-63DA-4DE4-A1FE-A23C634CF3A2}">
      <dsp:nvSpPr>
        <dsp:cNvPr id="0" name=""/>
        <dsp:cNvSpPr/>
      </dsp:nvSpPr>
      <dsp:spPr>
        <a:xfrm>
          <a:off x="0" y="2946926"/>
          <a:ext cx="10515600" cy="1398515"/>
        </a:xfrm>
        <a:prstGeom prst="roundRect">
          <a:avLst/>
        </a:prstGeom>
        <a:solidFill>
          <a:schemeClr val="accent2">
            <a:hueOff val="-1446200"/>
            <a:satOff val="-9924"/>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i="0" kern="1200" dirty="0"/>
            <a:t>Poland: </a:t>
          </a:r>
          <a:r>
            <a:rPr lang="en-US" sz="2500" b="0" i="0" u="none" kern="1200" dirty="0"/>
            <a:t>Approx. </a:t>
          </a:r>
          <a:r>
            <a:rPr lang="nb-NO" sz="2500" b="0" i="0" u="none" kern="1200" dirty="0"/>
            <a:t>11.6 million</a:t>
          </a:r>
          <a:r>
            <a:rPr lang="en-GB" sz="2500" b="0" i="0" u="none" kern="1200" dirty="0"/>
            <a:t> border crossings from Ukraine registered </a:t>
          </a:r>
          <a:r>
            <a:rPr lang="en-US" sz="2500" b="0" kern="1200" dirty="0"/>
            <a:t>since February 2022; 9.4 return crossings; </a:t>
          </a:r>
          <a:r>
            <a:rPr lang="en-GB" sz="2500" b="0" i="0" u="none" kern="1200" dirty="0"/>
            <a:t>round </a:t>
          </a:r>
          <a:r>
            <a:rPr lang="nb-NO" sz="2500" b="0" i="0" kern="1200" dirty="0"/>
            <a:t>1.6 million</a:t>
          </a:r>
          <a:r>
            <a:rPr lang="en-GB" sz="2500" b="0" i="0" u="none" kern="1200" dirty="0"/>
            <a:t> Ukrainians are officially registered for </a:t>
          </a:r>
          <a:r>
            <a:rPr lang="en-US" sz="2500" b="0" i="0" kern="1200" dirty="0"/>
            <a:t>Temporary Protection or similar national protection schemes</a:t>
          </a:r>
          <a:endParaRPr lang="en-US" sz="2500" b="0" kern="1200" dirty="0"/>
        </a:p>
      </dsp:txBody>
      <dsp:txXfrm>
        <a:off x="68270" y="3015196"/>
        <a:ext cx="10379060" cy="1261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23E61-826D-4ED8-9135-C38E6C8A4C10}">
      <dsp:nvSpPr>
        <dsp:cNvPr id="0" name=""/>
        <dsp:cNvSpPr/>
      </dsp:nvSpPr>
      <dsp:spPr>
        <a:xfrm>
          <a:off x="9242" y="1346949"/>
          <a:ext cx="2762398" cy="16574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What roles are libraries playing in the broader response? </a:t>
          </a:r>
        </a:p>
      </dsp:txBody>
      <dsp:txXfrm>
        <a:off x="57787" y="1395494"/>
        <a:ext cx="2665308" cy="1560349"/>
      </dsp:txXfrm>
    </dsp:sp>
    <dsp:sp modelId="{47CF8E77-062B-42C1-B639-9B20C1A3F611}">
      <dsp:nvSpPr>
        <dsp:cNvPr id="0" name=""/>
        <dsp:cNvSpPr/>
      </dsp:nvSpPr>
      <dsp:spPr>
        <a:xfrm>
          <a:off x="3014732" y="1833131"/>
          <a:ext cx="585628" cy="6850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014732" y="1970146"/>
        <a:ext cx="409940" cy="411044"/>
      </dsp:txXfrm>
    </dsp:sp>
    <dsp:sp modelId="{ABFD9B2A-C599-433D-B51D-AC839C23ABA4}">
      <dsp:nvSpPr>
        <dsp:cNvPr id="0" name=""/>
        <dsp:cNvSpPr/>
      </dsp:nvSpPr>
      <dsp:spPr>
        <a:xfrm>
          <a:off x="3876600" y="1346949"/>
          <a:ext cx="2762398" cy="1657439"/>
        </a:xfrm>
        <a:prstGeom prst="roundRect">
          <a:avLst>
            <a:gd name="adj" fmla="val 10000"/>
          </a:avLst>
        </a:prstGeom>
        <a:solidFill>
          <a:schemeClr val="accent2">
            <a:hueOff val="-723100"/>
            <a:satOff val="-4962"/>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What specific types of programs and services are libraries developing and what types of partnerships are they forming?</a:t>
          </a:r>
        </a:p>
      </dsp:txBody>
      <dsp:txXfrm>
        <a:off x="3925145" y="1395494"/>
        <a:ext cx="2665308" cy="1560349"/>
      </dsp:txXfrm>
    </dsp:sp>
    <dsp:sp modelId="{CA426374-8F3B-492E-9E2C-BCA167D73B27}">
      <dsp:nvSpPr>
        <dsp:cNvPr id="0" name=""/>
        <dsp:cNvSpPr/>
      </dsp:nvSpPr>
      <dsp:spPr>
        <a:xfrm>
          <a:off x="6882090" y="1833131"/>
          <a:ext cx="585628" cy="685074"/>
        </a:xfrm>
        <a:prstGeom prst="rightArrow">
          <a:avLst>
            <a:gd name="adj1" fmla="val 60000"/>
            <a:gd name="adj2" fmla="val 50000"/>
          </a:avLst>
        </a:prstGeom>
        <a:solidFill>
          <a:schemeClr val="accent2">
            <a:hueOff val="-1446200"/>
            <a:satOff val="-9924"/>
            <a:lumOff val="5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882090" y="1970146"/>
        <a:ext cx="409940" cy="411044"/>
      </dsp:txXfrm>
    </dsp:sp>
    <dsp:sp modelId="{A099DBE2-5787-42EC-9E36-507DE3134A67}">
      <dsp:nvSpPr>
        <dsp:cNvPr id="0" name=""/>
        <dsp:cNvSpPr/>
      </dsp:nvSpPr>
      <dsp:spPr>
        <a:xfrm>
          <a:off x="7743958" y="1346949"/>
          <a:ext cx="2762398" cy="1657439"/>
        </a:xfrm>
        <a:prstGeom prst="roundRect">
          <a:avLst>
            <a:gd name="adj" fmla="val 10000"/>
          </a:avLst>
        </a:prstGeom>
        <a:solidFill>
          <a:schemeClr val="accent2">
            <a:hueOff val="-1446200"/>
            <a:satOff val="-9924"/>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What are the implications for library management and staff?</a:t>
          </a:r>
        </a:p>
      </dsp:txBody>
      <dsp:txXfrm>
        <a:off x="7792503" y="1395494"/>
        <a:ext cx="2665308" cy="1560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CABA3-4A08-4102-ABE5-0D0CA094F6B0}">
      <dsp:nvSpPr>
        <dsp:cNvPr id="0" name=""/>
        <dsp:cNvSpPr/>
      </dsp:nvSpPr>
      <dsp:spPr>
        <a:xfrm>
          <a:off x="5635430" y="1621474"/>
          <a:ext cx="1559506" cy="742183"/>
        </a:xfrm>
        <a:custGeom>
          <a:avLst/>
          <a:gdLst/>
          <a:ahLst/>
          <a:cxnLst/>
          <a:rect l="0" t="0" r="0" b="0"/>
          <a:pathLst>
            <a:path>
              <a:moveTo>
                <a:pt x="0" y="0"/>
              </a:moveTo>
              <a:lnTo>
                <a:pt x="0" y="505776"/>
              </a:lnTo>
              <a:lnTo>
                <a:pt x="1559506" y="505776"/>
              </a:lnTo>
              <a:lnTo>
                <a:pt x="1559506" y="74218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12ABFE-3FF7-4CE2-AEA5-CA3D7CCA99FF}">
      <dsp:nvSpPr>
        <dsp:cNvPr id="0" name=""/>
        <dsp:cNvSpPr/>
      </dsp:nvSpPr>
      <dsp:spPr>
        <a:xfrm>
          <a:off x="4075923" y="1621474"/>
          <a:ext cx="1559506" cy="742183"/>
        </a:xfrm>
        <a:custGeom>
          <a:avLst/>
          <a:gdLst/>
          <a:ahLst/>
          <a:cxnLst/>
          <a:rect l="0" t="0" r="0" b="0"/>
          <a:pathLst>
            <a:path>
              <a:moveTo>
                <a:pt x="1559506" y="0"/>
              </a:moveTo>
              <a:lnTo>
                <a:pt x="1559506" y="505776"/>
              </a:lnTo>
              <a:lnTo>
                <a:pt x="0" y="505776"/>
              </a:lnTo>
              <a:lnTo>
                <a:pt x="0" y="74218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9E935A-5C59-4FDC-B59C-7CE43EEF649C}">
      <dsp:nvSpPr>
        <dsp:cNvPr id="0" name=""/>
        <dsp:cNvSpPr/>
      </dsp:nvSpPr>
      <dsp:spPr>
        <a:xfrm>
          <a:off x="1240455" y="1004"/>
          <a:ext cx="2551920" cy="16204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4B2062-4606-4730-8E35-AED6FB6C2C5C}">
      <dsp:nvSpPr>
        <dsp:cNvPr id="0" name=""/>
        <dsp:cNvSpPr/>
      </dsp:nvSpPr>
      <dsp:spPr>
        <a:xfrm>
          <a:off x="1524002" y="270373"/>
          <a:ext cx="2551920" cy="16204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b-NO" sz="1900" kern="1200" dirty="0" err="1"/>
            <a:t>Inductive</a:t>
          </a:r>
          <a:endParaRPr lang="en-US" sz="1900" kern="1200" dirty="0"/>
        </a:p>
      </dsp:txBody>
      <dsp:txXfrm>
        <a:off x="1571464" y="317835"/>
        <a:ext cx="2456996" cy="1525545"/>
      </dsp:txXfrm>
    </dsp:sp>
    <dsp:sp modelId="{4560B936-0692-4812-9B6B-FE8C747A5B1E}">
      <dsp:nvSpPr>
        <dsp:cNvPr id="0" name=""/>
        <dsp:cNvSpPr/>
      </dsp:nvSpPr>
      <dsp:spPr>
        <a:xfrm>
          <a:off x="4359469" y="1004"/>
          <a:ext cx="2551920" cy="16204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700D-1C57-4A02-ABCF-361DBC64D2D4}">
      <dsp:nvSpPr>
        <dsp:cNvPr id="0" name=""/>
        <dsp:cNvSpPr/>
      </dsp:nvSpPr>
      <dsp:spPr>
        <a:xfrm>
          <a:off x="4643016" y="270373"/>
          <a:ext cx="2551920" cy="16204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b-NO" sz="1900" kern="1200"/>
            <a:t>Mix methods</a:t>
          </a:r>
          <a:endParaRPr lang="en-US" sz="1900" kern="1200"/>
        </a:p>
      </dsp:txBody>
      <dsp:txXfrm>
        <a:off x="4690478" y="317835"/>
        <a:ext cx="2456996" cy="1525545"/>
      </dsp:txXfrm>
    </dsp:sp>
    <dsp:sp modelId="{819EF249-402F-4327-A7E1-5B0EA1A11B74}">
      <dsp:nvSpPr>
        <dsp:cNvPr id="0" name=""/>
        <dsp:cNvSpPr/>
      </dsp:nvSpPr>
      <dsp:spPr>
        <a:xfrm>
          <a:off x="2799962" y="2363657"/>
          <a:ext cx="2551920" cy="16204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94D7B4-D86B-49BB-B7A8-7BDF164C15E5}">
      <dsp:nvSpPr>
        <dsp:cNvPr id="0" name=""/>
        <dsp:cNvSpPr/>
      </dsp:nvSpPr>
      <dsp:spPr>
        <a:xfrm>
          <a:off x="3083509" y="2633026"/>
          <a:ext cx="2551920" cy="162046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b-NO" sz="1900" kern="1200"/>
            <a:t>Questionnaire  - </a:t>
          </a:r>
          <a:r>
            <a:rPr lang="en-US" sz="1900" i="1" kern="1200"/>
            <a:t>The ALM-Field, Digitalization and the Public Sphere (ALMPUB)</a:t>
          </a:r>
          <a:endParaRPr lang="en-US" sz="1900" kern="1200"/>
        </a:p>
      </dsp:txBody>
      <dsp:txXfrm>
        <a:off x="3130971" y="2680488"/>
        <a:ext cx="2456996" cy="1525545"/>
      </dsp:txXfrm>
    </dsp:sp>
    <dsp:sp modelId="{C713C5E8-9277-4CE9-9A73-9B96AE68E4C2}">
      <dsp:nvSpPr>
        <dsp:cNvPr id="0" name=""/>
        <dsp:cNvSpPr/>
      </dsp:nvSpPr>
      <dsp:spPr>
        <a:xfrm>
          <a:off x="5918976" y="2363657"/>
          <a:ext cx="2551920" cy="162046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C8D688-E44B-4E3E-AF35-9A53E5C50BC7}">
      <dsp:nvSpPr>
        <dsp:cNvPr id="0" name=""/>
        <dsp:cNvSpPr/>
      </dsp:nvSpPr>
      <dsp:spPr>
        <a:xfrm>
          <a:off x="6202523" y="2633026"/>
          <a:ext cx="2551920" cy="162046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Interviews with library staff working with services to immigrants and refugees (6 per country)</a:t>
          </a:r>
        </a:p>
      </dsp:txBody>
      <dsp:txXfrm>
        <a:off x="6249985" y="2680488"/>
        <a:ext cx="2456996" cy="1525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65D10-997C-480C-9DB8-ABDA6BCA3FC1}">
      <dsp:nvSpPr>
        <dsp:cNvPr id="0" name=""/>
        <dsp:cNvSpPr/>
      </dsp:nvSpPr>
      <dsp:spPr>
        <a:xfrm>
          <a:off x="0" y="447361"/>
          <a:ext cx="10998199" cy="11072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583" tIns="395732" rIns="853583"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Donation hub and organizer of local efforts to provide food, shelter, clothing and health care</a:t>
          </a:r>
        </a:p>
        <a:p>
          <a:pPr marL="171450" lvl="1" indent="-171450" algn="l" defTabSz="844550">
            <a:lnSpc>
              <a:spcPct val="90000"/>
            </a:lnSpc>
            <a:spcBef>
              <a:spcPct val="0"/>
            </a:spcBef>
            <a:spcAft>
              <a:spcPct val="15000"/>
            </a:spcAft>
            <a:buChar char="•"/>
          </a:pPr>
          <a:r>
            <a:rPr lang="en-US" sz="1900" kern="1200"/>
            <a:t>Refuge and shelter</a:t>
          </a:r>
        </a:p>
      </dsp:txBody>
      <dsp:txXfrm>
        <a:off x="0" y="447361"/>
        <a:ext cx="10998199" cy="1107225"/>
      </dsp:txXfrm>
    </dsp:sp>
    <dsp:sp modelId="{12382DF2-8949-4AE1-8855-65CCF9E29588}">
      <dsp:nvSpPr>
        <dsp:cNvPr id="0" name=""/>
        <dsp:cNvSpPr/>
      </dsp:nvSpPr>
      <dsp:spPr>
        <a:xfrm>
          <a:off x="549910" y="166921"/>
          <a:ext cx="7698740"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994" tIns="0" rIns="290994" bIns="0" numCol="1" spcCol="1270" anchor="ctr" anchorCtr="0">
          <a:noAutofit/>
        </a:bodyPr>
        <a:lstStyle/>
        <a:p>
          <a:pPr marL="0" lvl="0" indent="0" algn="l" defTabSz="844550">
            <a:lnSpc>
              <a:spcPct val="90000"/>
            </a:lnSpc>
            <a:spcBef>
              <a:spcPct val="0"/>
            </a:spcBef>
            <a:spcAft>
              <a:spcPct val="35000"/>
            </a:spcAft>
            <a:buNone/>
          </a:pPr>
          <a:r>
            <a:rPr lang="en-US" sz="1900" b="1" kern="1200" dirty="0"/>
            <a:t>First Stage: Basic Needs</a:t>
          </a:r>
          <a:endParaRPr lang="en-US" sz="1900" kern="1200" dirty="0"/>
        </a:p>
      </dsp:txBody>
      <dsp:txXfrm>
        <a:off x="577290" y="194301"/>
        <a:ext cx="7643980" cy="506120"/>
      </dsp:txXfrm>
    </dsp:sp>
    <dsp:sp modelId="{B8464A85-DC5E-4C36-B4F0-44947E216C16}">
      <dsp:nvSpPr>
        <dsp:cNvPr id="0" name=""/>
        <dsp:cNvSpPr/>
      </dsp:nvSpPr>
      <dsp:spPr>
        <a:xfrm>
          <a:off x="0" y="1937627"/>
          <a:ext cx="10998199" cy="807975"/>
        </a:xfrm>
        <a:prstGeom prst="rect">
          <a:avLst/>
        </a:prstGeom>
        <a:solidFill>
          <a:schemeClr val="lt1">
            <a:alpha val="90000"/>
            <a:hueOff val="0"/>
            <a:satOff val="0"/>
            <a:lumOff val="0"/>
            <a:alphaOff val="0"/>
          </a:schemeClr>
        </a:solidFill>
        <a:ln w="12700" cap="flat" cmpd="sng" algn="ctr">
          <a:solidFill>
            <a:schemeClr val="accent2">
              <a:hueOff val="-723100"/>
              <a:satOff val="-4962"/>
              <a:lumOff val="25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583" tIns="395732" rIns="853583"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A</a:t>
          </a:r>
          <a:r>
            <a:rPr lang="en-US" sz="1900" b="0" i="0" kern="1200"/>
            <a:t>ssistance </a:t>
          </a:r>
          <a:r>
            <a:rPr lang="en-US" sz="1900" kern="1200"/>
            <a:t>with finding jobs, enrolling in schools, obtaining identification</a:t>
          </a:r>
        </a:p>
      </dsp:txBody>
      <dsp:txXfrm>
        <a:off x="0" y="1937627"/>
        <a:ext cx="10998199" cy="807975"/>
      </dsp:txXfrm>
    </dsp:sp>
    <dsp:sp modelId="{3EC4D756-3079-4D3E-88C1-61341829AF7E}">
      <dsp:nvSpPr>
        <dsp:cNvPr id="0" name=""/>
        <dsp:cNvSpPr/>
      </dsp:nvSpPr>
      <dsp:spPr>
        <a:xfrm>
          <a:off x="549910" y="1657187"/>
          <a:ext cx="7698740" cy="560880"/>
        </a:xfrm>
        <a:prstGeom prst="roundRect">
          <a:avLst/>
        </a:prstGeom>
        <a:solidFill>
          <a:schemeClr val="accent2">
            <a:hueOff val="-723100"/>
            <a:satOff val="-4962"/>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994" tIns="0" rIns="290994" bIns="0" numCol="1" spcCol="1270" anchor="ctr" anchorCtr="0">
          <a:noAutofit/>
        </a:bodyPr>
        <a:lstStyle/>
        <a:p>
          <a:pPr marL="0" lvl="0" indent="0" algn="l" defTabSz="844550">
            <a:lnSpc>
              <a:spcPct val="90000"/>
            </a:lnSpc>
            <a:spcBef>
              <a:spcPct val="0"/>
            </a:spcBef>
            <a:spcAft>
              <a:spcPct val="35000"/>
            </a:spcAft>
            <a:buNone/>
          </a:pPr>
          <a:r>
            <a:rPr lang="en-US" sz="1900" b="1" kern="1200" dirty="0"/>
            <a:t>Second Stage: Settlement</a:t>
          </a:r>
          <a:endParaRPr lang="en-US" sz="1900" kern="1200" dirty="0"/>
        </a:p>
      </dsp:txBody>
      <dsp:txXfrm>
        <a:off x="577290" y="1684567"/>
        <a:ext cx="7643980" cy="506120"/>
      </dsp:txXfrm>
    </dsp:sp>
    <dsp:sp modelId="{3ABA5C54-2E36-423C-9EFA-F6D7EDFF6DC0}">
      <dsp:nvSpPr>
        <dsp:cNvPr id="0" name=""/>
        <dsp:cNvSpPr/>
      </dsp:nvSpPr>
      <dsp:spPr>
        <a:xfrm>
          <a:off x="0" y="3128641"/>
          <a:ext cx="10998199" cy="1077300"/>
        </a:xfrm>
        <a:prstGeom prst="rect">
          <a:avLst/>
        </a:prstGeom>
        <a:solidFill>
          <a:schemeClr val="lt1">
            <a:alpha val="90000"/>
            <a:hueOff val="0"/>
            <a:satOff val="0"/>
            <a:lumOff val="0"/>
            <a:alphaOff val="0"/>
          </a:schemeClr>
        </a:solidFill>
        <a:ln w="12700" cap="flat" cmpd="sng" algn="ctr">
          <a:solidFill>
            <a:schemeClr val="accent2">
              <a:hueOff val="-1446200"/>
              <a:satOff val="-9924"/>
              <a:lumOff val="50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583" tIns="395732" rIns="853583"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Support for language learning, reading, social inclusion/integration as well as for Ukrainian culture and language </a:t>
          </a:r>
        </a:p>
      </dsp:txBody>
      <dsp:txXfrm>
        <a:off x="0" y="3128641"/>
        <a:ext cx="10998199" cy="1077300"/>
      </dsp:txXfrm>
    </dsp:sp>
    <dsp:sp modelId="{162C8D42-74AB-4A78-9AEF-61963999FBB3}">
      <dsp:nvSpPr>
        <dsp:cNvPr id="0" name=""/>
        <dsp:cNvSpPr/>
      </dsp:nvSpPr>
      <dsp:spPr>
        <a:xfrm>
          <a:off x="549910" y="2848202"/>
          <a:ext cx="7698740" cy="560880"/>
        </a:xfrm>
        <a:prstGeom prst="roundRect">
          <a:avLst/>
        </a:prstGeom>
        <a:solidFill>
          <a:schemeClr val="accent2">
            <a:hueOff val="-1446200"/>
            <a:satOff val="-9924"/>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994" tIns="0" rIns="290994" bIns="0" numCol="1" spcCol="1270" anchor="ctr" anchorCtr="0">
          <a:noAutofit/>
        </a:bodyPr>
        <a:lstStyle/>
        <a:p>
          <a:pPr marL="0" lvl="0" indent="0" algn="l" defTabSz="844550">
            <a:lnSpc>
              <a:spcPct val="90000"/>
            </a:lnSpc>
            <a:spcBef>
              <a:spcPct val="0"/>
            </a:spcBef>
            <a:spcAft>
              <a:spcPct val="35000"/>
            </a:spcAft>
            <a:buNone/>
          </a:pPr>
          <a:r>
            <a:rPr lang="en-US" sz="1900" b="1" kern="1200" dirty="0"/>
            <a:t>Third Stage: Culture and Social Inclusion</a:t>
          </a:r>
          <a:endParaRPr lang="en-US" sz="1900" kern="1200" dirty="0"/>
        </a:p>
      </dsp:txBody>
      <dsp:txXfrm>
        <a:off x="577290" y="2875582"/>
        <a:ext cx="7643980"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AFCEB-ADE1-4832-B4F7-72FB3CF05F7C}">
      <dsp:nvSpPr>
        <dsp:cNvPr id="0" name=""/>
        <dsp:cNvSpPr/>
      </dsp:nvSpPr>
      <dsp:spPr>
        <a:xfrm>
          <a:off x="2044800" y="375668"/>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D0737F-CA3B-4991-B6B3-E5FD06F208AE}">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B43A33-8F00-4950-A96C-477CFEAC6B77}">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nb-NO" sz="2100" kern="1200" dirty="0"/>
            <a:t>Jamie Johnston</a:t>
          </a:r>
        </a:p>
        <a:p>
          <a:pPr marL="0" lvl="0" indent="0" algn="ctr" defTabSz="933450">
            <a:lnSpc>
              <a:spcPct val="90000"/>
            </a:lnSpc>
            <a:spcBef>
              <a:spcPct val="0"/>
            </a:spcBef>
            <a:spcAft>
              <a:spcPct val="35000"/>
            </a:spcAft>
            <a:buNone/>
            <a:defRPr cap="all"/>
          </a:pPr>
          <a:r>
            <a:rPr lang="nb-NO" sz="2100" kern="1200" dirty="0"/>
            <a:t>Anna Mierzecka</a:t>
          </a:r>
          <a:endParaRPr lang="en-US" sz="2100" kern="1200" dirty="0"/>
        </a:p>
      </dsp:txBody>
      <dsp:txXfrm>
        <a:off x="1342800" y="3255669"/>
        <a:ext cx="3600000" cy="720000"/>
      </dsp:txXfrm>
    </dsp:sp>
    <dsp:sp modelId="{0D7C5293-1D76-48F7-89FF-415983E06443}">
      <dsp:nvSpPr>
        <dsp:cNvPr id="0" name=""/>
        <dsp:cNvSpPr/>
      </dsp:nvSpPr>
      <dsp:spPr>
        <a:xfrm>
          <a:off x="6274800" y="375668"/>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285C9-FE14-4A28-82D5-BCEAF9AFF23C}">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58BF4D-9A11-4899-88A3-2D3957DE9D2D}">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nb-NO" sz="2100" kern="1200" dirty="0">
              <a:hlinkClick xmlns:r="http://schemas.openxmlformats.org/officeDocument/2006/relationships" r:id="rId5"/>
            </a:rPr>
            <a:t>jamijo@oslomet.no</a:t>
          </a:r>
          <a:endParaRPr lang="nb-NO" sz="2100" kern="1200" dirty="0"/>
        </a:p>
        <a:p>
          <a:pPr marL="0" lvl="0" indent="0" algn="ctr" defTabSz="933450">
            <a:lnSpc>
              <a:spcPct val="90000"/>
            </a:lnSpc>
            <a:spcBef>
              <a:spcPct val="0"/>
            </a:spcBef>
            <a:spcAft>
              <a:spcPct val="35000"/>
            </a:spcAft>
            <a:buNone/>
            <a:defRPr cap="all"/>
          </a:pPr>
          <a:r>
            <a:rPr lang="nb-NO" sz="2100" kern="1200" dirty="0" err="1"/>
            <a:t>anna.mierzecka@uw.edu.pl</a:t>
          </a:r>
          <a:endParaRPr lang="en-US" sz="2100" kern="1200" dirty="0"/>
        </a:p>
      </dsp:txBody>
      <dsp:txXfrm>
        <a:off x="5572800"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9A23E-A247-47F7-89CD-47EF3E3FF7C5}" type="datetimeFigureOut">
              <a:rPr lang="nb-NO" smtClean="0"/>
              <a:t>22.05.2023</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854F4-3623-4466-9AB2-36BA4DCD8CB9}" type="slidenum">
              <a:rPr lang="nb-NO" smtClean="0"/>
              <a:t>‹#›</a:t>
            </a:fld>
            <a:endParaRPr lang="nb-NO"/>
          </a:p>
        </p:txBody>
      </p:sp>
    </p:spTree>
    <p:extLst>
      <p:ext uri="{BB962C8B-B14F-4D97-AF65-F5344CB8AC3E}">
        <p14:creationId xmlns:p14="http://schemas.microsoft.com/office/powerpoint/2010/main" val="1988098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863F9AE7-4A0F-4DC7-BA2D-DD7D8E56B619}" type="slidenum">
              <a:rPr lang="nb-NO" smtClean="0"/>
              <a:t>1</a:t>
            </a:fld>
            <a:endParaRPr lang="nb-NO"/>
          </a:p>
        </p:txBody>
      </p:sp>
    </p:spTree>
    <p:extLst>
      <p:ext uri="{BB962C8B-B14F-4D97-AF65-F5344CB8AC3E}">
        <p14:creationId xmlns:p14="http://schemas.microsoft.com/office/powerpoint/2010/main" val="29425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3E2854F4-3623-4466-9AB2-36BA4DCD8CB9}" type="slidenum">
              <a:rPr lang="nb-NO" smtClean="0"/>
              <a:t>7</a:t>
            </a:fld>
            <a:endParaRPr lang="nb-NO"/>
          </a:p>
        </p:txBody>
      </p:sp>
    </p:spTree>
    <p:extLst>
      <p:ext uri="{BB962C8B-B14F-4D97-AF65-F5344CB8AC3E}">
        <p14:creationId xmlns:p14="http://schemas.microsoft.com/office/powerpoint/2010/main" val="101772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854F4-3623-4466-9AB2-36BA4DCD8CB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47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A recurring topic in the literature is that the refugees' trust in libraries and library staff is crucial for success. </a:t>
            </a:r>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854F4-3623-4466-9AB2-36BA4DCD8CB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95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1200"/>
              </a:spcBef>
              <a:spcAft>
                <a:spcPts val="12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Drawing upon a theoretical and conceptual framework social sustainability, this study elicits the overarching investigation through the following research questions: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Bef>
                <a:spcPts val="1200"/>
              </a:spcBef>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roles are libraries playing in the broader response? </a:t>
            </a:r>
            <a:endPar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specific types of programs and information services are they developing and what types of partnerships are libraries forming, if any?</a:t>
            </a:r>
            <a:endPar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07000"/>
              </a:lnSpc>
              <a:spcAft>
                <a:spcPts val="24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are the implications for library management and staff and their professional responsibilities and/or competencies?</a:t>
            </a:r>
            <a:endPar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Slide Number Placeholder 3"/>
          <p:cNvSpPr>
            <a:spLocks noGrp="1"/>
          </p:cNvSpPr>
          <p:nvPr>
            <p:ph type="sldNum" sz="quarter" idx="5"/>
          </p:nvPr>
        </p:nvSpPr>
        <p:spPr/>
        <p:txBody>
          <a:bodyPr/>
          <a:lstStyle/>
          <a:p>
            <a:fld id="{863F9AE7-4A0F-4DC7-BA2D-DD7D8E56B619}" type="slidenum">
              <a:rPr lang="nb-NO" smtClean="0"/>
              <a:t>17</a:t>
            </a:fld>
            <a:endParaRPr lang="nb-NO"/>
          </a:p>
        </p:txBody>
      </p:sp>
    </p:spTree>
    <p:extLst>
      <p:ext uri="{BB962C8B-B14F-4D97-AF65-F5344CB8AC3E}">
        <p14:creationId xmlns:p14="http://schemas.microsoft.com/office/powerpoint/2010/main" val="1836807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study employs an inductive, mixed-method approach. Previously unanalyzed results from a 2018 questionnaire sent to library professionals provide a starting point for the study. The questionnaire was part of </a:t>
            </a:r>
            <a:r>
              <a:rPr lang="en-US"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ALM-Field, Digitalization and the Public Sphere (ALMPUB)</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project that was financed by the Norwegian Research Council’s KULMEDIA Program. As will be discussed, the results show that library services to immigrants and refugees have been minimal in the two countries, yet – as previously stated - insights from the field indicate that this is an area under rapid development. In order to gain an insight into how these services are being developed and the role that libraries are playing in the overall response, interviews will be conducted during November of 2022 with library professionals in both countries. Interviews will be conducted with four public library staff or managers with direct responsibility for providing services to refugees, a regional library leader, and a library leader at the national level.</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Slide Number Placeholder 3"/>
          <p:cNvSpPr>
            <a:spLocks noGrp="1"/>
          </p:cNvSpPr>
          <p:nvPr>
            <p:ph type="sldNum" sz="quarter" idx="5"/>
          </p:nvPr>
        </p:nvSpPr>
        <p:spPr/>
        <p:txBody>
          <a:bodyPr/>
          <a:lstStyle/>
          <a:p>
            <a:fld id="{863F9AE7-4A0F-4DC7-BA2D-DD7D8E56B619}" type="slidenum">
              <a:rPr lang="nb-NO" smtClean="0"/>
              <a:t>18</a:t>
            </a:fld>
            <a:endParaRPr lang="nb-NO"/>
          </a:p>
        </p:txBody>
      </p:sp>
    </p:spTree>
    <p:extLst>
      <p:ext uri="{BB962C8B-B14F-4D97-AF65-F5344CB8AC3E}">
        <p14:creationId xmlns:p14="http://schemas.microsoft.com/office/powerpoint/2010/main" val="4113279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AE69-35A5-3688-58D7-661BD345CF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F0756D63-0EDE-53F5-22CD-630C0E50C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B9A89013-0E6F-52B9-435D-3598C68571E5}"/>
              </a:ext>
            </a:extLst>
          </p:cNvPr>
          <p:cNvSpPr>
            <a:spLocks noGrp="1"/>
          </p:cNvSpPr>
          <p:nvPr>
            <p:ph type="dt" sz="half" idx="10"/>
          </p:nvPr>
        </p:nvSpPr>
        <p:spPr/>
        <p:txBody>
          <a:bodyPr/>
          <a:lstStyle/>
          <a:p>
            <a:fld id="{47700770-D4CA-4E6E-9813-DF0940306211}" type="datetimeFigureOut">
              <a:rPr lang="nb-NO" smtClean="0"/>
              <a:t>22.05.2023</a:t>
            </a:fld>
            <a:endParaRPr lang="nb-NO"/>
          </a:p>
        </p:txBody>
      </p:sp>
      <p:sp>
        <p:nvSpPr>
          <p:cNvPr id="5" name="Footer Placeholder 4">
            <a:extLst>
              <a:ext uri="{FF2B5EF4-FFF2-40B4-BE49-F238E27FC236}">
                <a16:creationId xmlns:a16="http://schemas.microsoft.com/office/drawing/2014/main" id="{9BEC5FE5-3E7C-C09F-3BB4-A86157E28EE1}"/>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FE2FAFE1-73A3-4F7B-A105-C0CA90EEA88F}"/>
              </a:ext>
            </a:extLst>
          </p:cNvPr>
          <p:cNvSpPr>
            <a:spLocks noGrp="1"/>
          </p:cNvSpPr>
          <p:nvPr>
            <p:ph type="sldNum" sz="quarter" idx="12"/>
          </p:nvPr>
        </p:nvSpPr>
        <p:spPr/>
        <p:txBody>
          <a:bodyPr/>
          <a:lstStyle/>
          <a:p>
            <a:fld id="{6C7C2E4B-65D6-4C2E-82B1-10794498D36B}" type="slidenum">
              <a:rPr lang="nb-NO" smtClean="0"/>
              <a:t>‹#›</a:t>
            </a:fld>
            <a:endParaRPr lang="nb-NO"/>
          </a:p>
        </p:txBody>
      </p:sp>
    </p:spTree>
    <p:extLst>
      <p:ext uri="{BB962C8B-B14F-4D97-AF65-F5344CB8AC3E}">
        <p14:creationId xmlns:p14="http://schemas.microsoft.com/office/powerpoint/2010/main" val="182436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45908-4A8B-4E08-3E61-E2B631D24904}"/>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3450D5F9-6AB7-865B-38E5-4E7A4FB71D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5FACC171-FFDD-2EE8-DCDC-C2DC7F7988CA}"/>
              </a:ext>
            </a:extLst>
          </p:cNvPr>
          <p:cNvSpPr>
            <a:spLocks noGrp="1"/>
          </p:cNvSpPr>
          <p:nvPr>
            <p:ph type="dt" sz="half" idx="10"/>
          </p:nvPr>
        </p:nvSpPr>
        <p:spPr/>
        <p:txBody>
          <a:bodyPr/>
          <a:lstStyle/>
          <a:p>
            <a:fld id="{47700770-D4CA-4E6E-9813-DF0940306211}" type="datetimeFigureOut">
              <a:rPr lang="nb-NO" smtClean="0"/>
              <a:t>22.05.2023</a:t>
            </a:fld>
            <a:endParaRPr lang="nb-NO"/>
          </a:p>
        </p:txBody>
      </p:sp>
      <p:sp>
        <p:nvSpPr>
          <p:cNvPr id="5" name="Footer Placeholder 4">
            <a:extLst>
              <a:ext uri="{FF2B5EF4-FFF2-40B4-BE49-F238E27FC236}">
                <a16:creationId xmlns:a16="http://schemas.microsoft.com/office/drawing/2014/main" id="{37E18746-B2B7-2823-2E89-1EB18D268039}"/>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F10A9C07-170A-6F37-D7BC-94D9960675D5}"/>
              </a:ext>
            </a:extLst>
          </p:cNvPr>
          <p:cNvSpPr>
            <a:spLocks noGrp="1"/>
          </p:cNvSpPr>
          <p:nvPr>
            <p:ph type="sldNum" sz="quarter" idx="12"/>
          </p:nvPr>
        </p:nvSpPr>
        <p:spPr/>
        <p:txBody>
          <a:bodyPr/>
          <a:lstStyle/>
          <a:p>
            <a:fld id="{6C7C2E4B-65D6-4C2E-82B1-10794498D36B}" type="slidenum">
              <a:rPr lang="nb-NO" smtClean="0"/>
              <a:t>‹#›</a:t>
            </a:fld>
            <a:endParaRPr lang="nb-NO"/>
          </a:p>
        </p:txBody>
      </p:sp>
    </p:spTree>
    <p:extLst>
      <p:ext uri="{BB962C8B-B14F-4D97-AF65-F5344CB8AC3E}">
        <p14:creationId xmlns:p14="http://schemas.microsoft.com/office/powerpoint/2010/main" val="146251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D7333A-E846-7AE6-F714-BC96970C79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90ABDC82-8EC5-3354-C131-BD97365EE2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E49193DA-01E0-F2FA-B897-85CC1419399B}"/>
              </a:ext>
            </a:extLst>
          </p:cNvPr>
          <p:cNvSpPr>
            <a:spLocks noGrp="1"/>
          </p:cNvSpPr>
          <p:nvPr>
            <p:ph type="dt" sz="half" idx="10"/>
          </p:nvPr>
        </p:nvSpPr>
        <p:spPr/>
        <p:txBody>
          <a:bodyPr/>
          <a:lstStyle/>
          <a:p>
            <a:fld id="{47700770-D4CA-4E6E-9813-DF0940306211}" type="datetimeFigureOut">
              <a:rPr lang="nb-NO" smtClean="0"/>
              <a:t>22.05.2023</a:t>
            </a:fld>
            <a:endParaRPr lang="nb-NO"/>
          </a:p>
        </p:txBody>
      </p:sp>
      <p:sp>
        <p:nvSpPr>
          <p:cNvPr id="5" name="Footer Placeholder 4">
            <a:extLst>
              <a:ext uri="{FF2B5EF4-FFF2-40B4-BE49-F238E27FC236}">
                <a16:creationId xmlns:a16="http://schemas.microsoft.com/office/drawing/2014/main" id="{DD87187A-704A-6EAE-64BD-63646FF6BC37}"/>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99C0BC07-C48D-7B9A-B6A8-F1C4E45ACC3C}"/>
              </a:ext>
            </a:extLst>
          </p:cNvPr>
          <p:cNvSpPr>
            <a:spLocks noGrp="1"/>
          </p:cNvSpPr>
          <p:nvPr>
            <p:ph type="sldNum" sz="quarter" idx="12"/>
          </p:nvPr>
        </p:nvSpPr>
        <p:spPr/>
        <p:txBody>
          <a:bodyPr/>
          <a:lstStyle/>
          <a:p>
            <a:fld id="{6C7C2E4B-65D6-4C2E-82B1-10794498D36B}" type="slidenum">
              <a:rPr lang="nb-NO" smtClean="0"/>
              <a:t>‹#›</a:t>
            </a:fld>
            <a:endParaRPr lang="nb-NO"/>
          </a:p>
        </p:txBody>
      </p:sp>
    </p:spTree>
    <p:extLst>
      <p:ext uri="{BB962C8B-B14F-4D97-AF65-F5344CB8AC3E}">
        <p14:creationId xmlns:p14="http://schemas.microsoft.com/office/powerpoint/2010/main" val="338082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BDB0-7903-971E-D844-3756E1BD4E43}"/>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621BE020-0A8F-F384-A434-C7EC84D147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398E8725-934F-62D3-3528-BA326228D892}"/>
              </a:ext>
            </a:extLst>
          </p:cNvPr>
          <p:cNvSpPr>
            <a:spLocks noGrp="1"/>
          </p:cNvSpPr>
          <p:nvPr>
            <p:ph type="dt" sz="half" idx="10"/>
          </p:nvPr>
        </p:nvSpPr>
        <p:spPr/>
        <p:txBody>
          <a:bodyPr/>
          <a:lstStyle/>
          <a:p>
            <a:fld id="{47700770-D4CA-4E6E-9813-DF0940306211}" type="datetimeFigureOut">
              <a:rPr lang="nb-NO" smtClean="0"/>
              <a:t>22.05.2023</a:t>
            </a:fld>
            <a:endParaRPr lang="nb-NO"/>
          </a:p>
        </p:txBody>
      </p:sp>
      <p:sp>
        <p:nvSpPr>
          <p:cNvPr id="5" name="Footer Placeholder 4">
            <a:extLst>
              <a:ext uri="{FF2B5EF4-FFF2-40B4-BE49-F238E27FC236}">
                <a16:creationId xmlns:a16="http://schemas.microsoft.com/office/drawing/2014/main" id="{D3213AA5-1F93-2D67-DDC8-D4067DE8DFF7}"/>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25CAC44-EC00-4CA9-A6DA-E275D8D9A84B}"/>
              </a:ext>
            </a:extLst>
          </p:cNvPr>
          <p:cNvSpPr>
            <a:spLocks noGrp="1"/>
          </p:cNvSpPr>
          <p:nvPr>
            <p:ph type="sldNum" sz="quarter" idx="12"/>
          </p:nvPr>
        </p:nvSpPr>
        <p:spPr/>
        <p:txBody>
          <a:bodyPr/>
          <a:lstStyle/>
          <a:p>
            <a:fld id="{6C7C2E4B-65D6-4C2E-82B1-10794498D36B}" type="slidenum">
              <a:rPr lang="nb-NO" smtClean="0"/>
              <a:t>‹#›</a:t>
            </a:fld>
            <a:endParaRPr lang="nb-NO"/>
          </a:p>
        </p:txBody>
      </p:sp>
    </p:spTree>
    <p:extLst>
      <p:ext uri="{BB962C8B-B14F-4D97-AF65-F5344CB8AC3E}">
        <p14:creationId xmlns:p14="http://schemas.microsoft.com/office/powerpoint/2010/main" val="117973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D1FC-F287-77E8-6A7F-B8ED4937E9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7EFBB667-EC5A-16E7-CD18-843757B319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E99400-DEAE-F1E7-93ED-B447688D09FB}"/>
              </a:ext>
            </a:extLst>
          </p:cNvPr>
          <p:cNvSpPr>
            <a:spLocks noGrp="1"/>
          </p:cNvSpPr>
          <p:nvPr>
            <p:ph type="dt" sz="half" idx="10"/>
          </p:nvPr>
        </p:nvSpPr>
        <p:spPr/>
        <p:txBody>
          <a:bodyPr/>
          <a:lstStyle/>
          <a:p>
            <a:fld id="{47700770-D4CA-4E6E-9813-DF0940306211}" type="datetimeFigureOut">
              <a:rPr lang="nb-NO" smtClean="0"/>
              <a:t>22.05.2023</a:t>
            </a:fld>
            <a:endParaRPr lang="nb-NO"/>
          </a:p>
        </p:txBody>
      </p:sp>
      <p:sp>
        <p:nvSpPr>
          <p:cNvPr id="5" name="Footer Placeholder 4">
            <a:extLst>
              <a:ext uri="{FF2B5EF4-FFF2-40B4-BE49-F238E27FC236}">
                <a16:creationId xmlns:a16="http://schemas.microsoft.com/office/drawing/2014/main" id="{F6FB5EF2-818D-3C16-A6C4-5DAC0CA31C50}"/>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82D7EEEB-C0EC-E1FF-6886-E20DEC625F15}"/>
              </a:ext>
            </a:extLst>
          </p:cNvPr>
          <p:cNvSpPr>
            <a:spLocks noGrp="1"/>
          </p:cNvSpPr>
          <p:nvPr>
            <p:ph type="sldNum" sz="quarter" idx="12"/>
          </p:nvPr>
        </p:nvSpPr>
        <p:spPr/>
        <p:txBody>
          <a:bodyPr/>
          <a:lstStyle/>
          <a:p>
            <a:fld id="{6C7C2E4B-65D6-4C2E-82B1-10794498D36B}" type="slidenum">
              <a:rPr lang="nb-NO" smtClean="0"/>
              <a:t>‹#›</a:t>
            </a:fld>
            <a:endParaRPr lang="nb-NO"/>
          </a:p>
        </p:txBody>
      </p:sp>
    </p:spTree>
    <p:extLst>
      <p:ext uri="{BB962C8B-B14F-4D97-AF65-F5344CB8AC3E}">
        <p14:creationId xmlns:p14="http://schemas.microsoft.com/office/powerpoint/2010/main" val="2030248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1F7B-1AFE-A892-0ED9-09CA16230F9B}"/>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640AB922-5F69-E469-BC96-A0334943AC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0DC31640-0B38-89B6-F6EF-CEBAFC968D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06E5C559-B184-177B-E9FF-2043E64F8840}"/>
              </a:ext>
            </a:extLst>
          </p:cNvPr>
          <p:cNvSpPr>
            <a:spLocks noGrp="1"/>
          </p:cNvSpPr>
          <p:nvPr>
            <p:ph type="dt" sz="half" idx="10"/>
          </p:nvPr>
        </p:nvSpPr>
        <p:spPr/>
        <p:txBody>
          <a:bodyPr/>
          <a:lstStyle/>
          <a:p>
            <a:fld id="{47700770-D4CA-4E6E-9813-DF0940306211}" type="datetimeFigureOut">
              <a:rPr lang="nb-NO" smtClean="0"/>
              <a:t>22.05.2023</a:t>
            </a:fld>
            <a:endParaRPr lang="nb-NO"/>
          </a:p>
        </p:txBody>
      </p:sp>
      <p:sp>
        <p:nvSpPr>
          <p:cNvPr id="6" name="Footer Placeholder 5">
            <a:extLst>
              <a:ext uri="{FF2B5EF4-FFF2-40B4-BE49-F238E27FC236}">
                <a16:creationId xmlns:a16="http://schemas.microsoft.com/office/drawing/2014/main" id="{F650513F-872C-7A9E-5B39-8413548C4AEA}"/>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6D1BC07E-E9AD-E4ED-4A51-EB83EFC62E11}"/>
              </a:ext>
            </a:extLst>
          </p:cNvPr>
          <p:cNvSpPr>
            <a:spLocks noGrp="1"/>
          </p:cNvSpPr>
          <p:nvPr>
            <p:ph type="sldNum" sz="quarter" idx="12"/>
          </p:nvPr>
        </p:nvSpPr>
        <p:spPr/>
        <p:txBody>
          <a:bodyPr/>
          <a:lstStyle/>
          <a:p>
            <a:fld id="{6C7C2E4B-65D6-4C2E-82B1-10794498D36B}" type="slidenum">
              <a:rPr lang="nb-NO" smtClean="0"/>
              <a:t>‹#›</a:t>
            </a:fld>
            <a:endParaRPr lang="nb-NO"/>
          </a:p>
        </p:txBody>
      </p:sp>
    </p:spTree>
    <p:extLst>
      <p:ext uri="{BB962C8B-B14F-4D97-AF65-F5344CB8AC3E}">
        <p14:creationId xmlns:p14="http://schemas.microsoft.com/office/powerpoint/2010/main" val="178344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386DF-0C47-9B5F-5CC6-0C939867A40E}"/>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98119B2D-1D88-A1B3-FD91-9A772086D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23B920-77A2-A1FD-B03C-F155CE21E9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4E1787CB-84D7-3870-8E3A-E34E046ABE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E9F8AE-C8AA-CC38-80B6-7D6EF49559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278DC8E1-C0F0-BF74-F986-CB2A089B3F2D}"/>
              </a:ext>
            </a:extLst>
          </p:cNvPr>
          <p:cNvSpPr>
            <a:spLocks noGrp="1"/>
          </p:cNvSpPr>
          <p:nvPr>
            <p:ph type="dt" sz="half" idx="10"/>
          </p:nvPr>
        </p:nvSpPr>
        <p:spPr/>
        <p:txBody>
          <a:bodyPr/>
          <a:lstStyle/>
          <a:p>
            <a:fld id="{47700770-D4CA-4E6E-9813-DF0940306211}" type="datetimeFigureOut">
              <a:rPr lang="nb-NO" smtClean="0"/>
              <a:t>22.05.2023</a:t>
            </a:fld>
            <a:endParaRPr lang="nb-NO"/>
          </a:p>
        </p:txBody>
      </p:sp>
      <p:sp>
        <p:nvSpPr>
          <p:cNvPr id="8" name="Footer Placeholder 7">
            <a:extLst>
              <a:ext uri="{FF2B5EF4-FFF2-40B4-BE49-F238E27FC236}">
                <a16:creationId xmlns:a16="http://schemas.microsoft.com/office/drawing/2014/main" id="{2B8537C6-AD93-8165-9ACC-FBFA2ED13F48}"/>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C2CC81F1-CB3B-8897-520D-E8EC43E7DE18}"/>
              </a:ext>
            </a:extLst>
          </p:cNvPr>
          <p:cNvSpPr>
            <a:spLocks noGrp="1"/>
          </p:cNvSpPr>
          <p:nvPr>
            <p:ph type="sldNum" sz="quarter" idx="12"/>
          </p:nvPr>
        </p:nvSpPr>
        <p:spPr/>
        <p:txBody>
          <a:bodyPr/>
          <a:lstStyle/>
          <a:p>
            <a:fld id="{6C7C2E4B-65D6-4C2E-82B1-10794498D36B}" type="slidenum">
              <a:rPr lang="nb-NO" smtClean="0"/>
              <a:t>‹#›</a:t>
            </a:fld>
            <a:endParaRPr lang="nb-NO"/>
          </a:p>
        </p:txBody>
      </p:sp>
    </p:spTree>
    <p:extLst>
      <p:ext uri="{BB962C8B-B14F-4D97-AF65-F5344CB8AC3E}">
        <p14:creationId xmlns:p14="http://schemas.microsoft.com/office/powerpoint/2010/main" val="380685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F485-729A-1B16-911D-AC946D4920AF}"/>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F0448633-175C-7BAE-3282-9244A745585C}"/>
              </a:ext>
            </a:extLst>
          </p:cNvPr>
          <p:cNvSpPr>
            <a:spLocks noGrp="1"/>
          </p:cNvSpPr>
          <p:nvPr>
            <p:ph type="dt" sz="half" idx="10"/>
          </p:nvPr>
        </p:nvSpPr>
        <p:spPr/>
        <p:txBody>
          <a:bodyPr/>
          <a:lstStyle/>
          <a:p>
            <a:fld id="{47700770-D4CA-4E6E-9813-DF0940306211}" type="datetimeFigureOut">
              <a:rPr lang="nb-NO" smtClean="0"/>
              <a:t>22.05.2023</a:t>
            </a:fld>
            <a:endParaRPr lang="nb-NO"/>
          </a:p>
        </p:txBody>
      </p:sp>
      <p:sp>
        <p:nvSpPr>
          <p:cNvPr id="4" name="Footer Placeholder 3">
            <a:extLst>
              <a:ext uri="{FF2B5EF4-FFF2-40B4-BE49-F238E27FC236}">
                <a16:creationId xmlns:a16="http://schemas.microsoft.com/office/drawing/2014/main" id="{90A92A95-D87A-C21E-E446-8E5A7524A8DB}"/>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744BC3F9-901B-9F7C-833E-2A64CA2741E9}"/>
              </a:ext>
            </a:extLst>
          </p:cNvPr>
          <p:cNvSpPr>
            <a:spLocks noGrp="1"/>
          </p:cNvSpPr>
          <p:nvPr>
            <p:ph type="sldNum" sz="quarter" idx="12"/>
          </p:nvPr>
        </p:nvSpPr>
        <p:spPr/>
        <p:txBody>
          <a:bodyPr/>
          <a:lstStyle/>
          <a:p>
            <a:fld id="{6C7C2E4B-65D6-4C2E-82B1-10794498D36B}" type="slidenum">
              <a:rPr lang="nb-NO" smtClean="0"/>
              <a:t>‹#›</a:t>
            </a:fld>
            <a:endParaRPr lang="nb-NO"/>
          </a:p>
        </p:txBody>
      </p:sp>
    </p:spTree>
    <p:extLst>
      <p:ext uri="{BB962C8B-B14F-4D97-AF65-F5344CB8AC3E}">
        <p14:creationId xmlns:p14="http://schemas.microsoft.com/office/powerpoint/2010/main" val="64702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4460F-29D0-CF12-94AD-ACA1787A2D2C}"/>
              </a:ext>
            </a:extLst>
          </p:cNvPr>
          <p:cNvSpPr>
            <a:spLocks noGrp="1"/>
          </p:cNvSpPr>
          <p:nvPr>
            <p:ph type="dt" sz="half" idx="10"/>
          </p:nvPr>
        </p:nvSpPr>
        <p:spPr/>
        <p:txBody>
          <a:bodyPr/>
          <a:lstStyle/>
          <a:p>
            <a:fld id="{47700770-D4CA-4E6E-9813-DF0940306211}" type="datetimeFigureOut">
              <a:rPr lang="nb-NO" smtClean="0"/>
              <a:t>22.05.2023</a:t>
            </a:fld>
            <a:endParaRPr lang="nb-NO"/>
          </a:p>
        </p:txBody>
      </p:sp>
      <p:sp>
        <p:nvSpPr>
          <p:cNvPr id="3" name="Footer Placeholder 2">
            <a:extLst>
              <a:ext uri="{FF2B5EF4-FFF2-40B4-BE49-F238E27FC236}">
                <a16:creationId xmlns:a16="http://schemas.microsoft.com/office/drawing/2014/main" id="{D96AEE2C-FCE5-5A8A-2A3A-61143C6F6CB3}"/>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2C495E7F-86F8-3B26-F111-5DA7EBB0953F}"/>
              </a:ext>
            </a:extLst>
          </p:cNvPr>
          <p:cNvSpPr>
            <a:spLocks noGrp="1"/>
          </p:cNvSpPr>
          <p:nvPr>
            <p:ph type="sldNum" sz="quarter" idx="12"/>
          </p:nvPr>
        </p:nvSpPr>
        <p:spPr/>
        <p:txBody>
          <a:bodyPr/>
          <a:lstStyle/>
          <a:p>
            <a:fld id="{6C7C2E4B-65D6-4C2E-82B1-10794498D36B}" type="slidenum">
              <a:rPr lang="nb-NO" smtClean="0"/>
              <a:t>‹#›</a:t>
            </a:fld>
            <a:endParaRPr lang="nb-NO"/>
          </a:p>
        </p:txBody>
      </p:sp>
    </p:spTree>
    <p:extLst>
      <p:ext uri="{BB962C8B-B14F-4D97-AF65-F5344CB8AC3E}">
        <p14:creationId xmlns:p14="http://schemas.microsoft.com/office/powerpoint/2010/main" val="99527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D39C-C6E2-2B5F-E19A-243F9C4F91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F31B9471-CEC7-9C72-B482-04DD3CBDCB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99BCB9D7-8552-B03C-3EE4-F8BF3D2CE6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EEE06-4250-02EF-4B3E-5DE1173EFDFB}"/>
              </a:ext>
            </a:extLst>
          </p:cNvPr>
          <p:cNvSpPr>
            <a:spLocks noGrp="1"/>
          </p:cNvSpPr>
          <p:nvPr>
            <p:ph type="dt" sz="half" idx="10"/>
          </p:nvPr>
        </p:nvSpPr>
        <p:spPr/>
        <p:txBody>
          <a:bodyPr/>
          <a:lstStyle/>
          <a:p>
            <a:fld id="{47700770-D4CA-4E6E-9813-DF0940306211}" type="datetimeFigureOut">
              <a:rPr lang="nb-NO" smtClean="0"/>
              <a:t>22.05.2023</a:t>
            </a:fld>
            <a:endParaRPr lang="nb-NO"/>
          </a:p>
        </p:txBody>
      </p:sp>
      <p:sp>
        <p:nvSpPr>
          <p:cNvPr id="6" name="Footer Placeholder 5">
            <a:extLst>
              <a:ext uri="{FF2B5EF4-FFF2-40B4-BE49-F238E27FC236}">
                <a16:creationId xmlns:a16="http://schemas.microsoft.com/office/drawing/2014/main" id="{AA6AD6C5-7D59-24F4-63EF-F6F88E8D042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8FE5E874-4198-A727-5751-3B96B2CDD6F0}"/>
              </a:ext>
            </a:extLst>
          </p:cNvPr>
          <p:cNvSpPr>
            <a:spLocks noGrp="1"/>
          </p:cNvSpPr>
          <p:nvPr>
            <p:ph type="sldNum" sz="quarter" idx="12"/>
          </p:nvPr>
        </p:nvSpPr>
        <p:spPr/>
        <p:txBody>
          <a:bodyPr/>
          <a:lstStyle/>
          <a:p>
            <a:fld id="{6C7C2E4B-65D6-4C2E-82B1-10794498D36B}" type="slidenum">
              <a:rPr lang="nb-NO" smtClean="0"/>
              <a:t>‹#›</a:t>
            </a:fld>
            <a:endParaRPr lang="nb-NO"/>
          </a:p>
        </p:txBody>
      </p:sp>
    </p:spTree>
    <p:extLst>
      <p:ext uri="{BB962C8B-B14F-4D97-AF65-F5344CB8AC3E}">
        <p14:creationId xmlns:p14="http://schemas.microsoft.com/office/powerpoint/2010/main" val="59098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1D82C-2FBD-00B6-6A27-0850BD40FE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CE6C2735-D95D-BFA3-458C-EF18AB7345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E3F8E84C-4F87-1330-6CC3-D5917DB74D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8B41EB-FBF2-A52C-C208-7FA68498A792}"/>
              </a:ext>
            </a:extLst>
          </p:cNvPr>
          <p:cNvSpPr>
            <a:spLocks noGrp="1"/>
          </p:cNvSpPr>
          <p:nvPr>
            <p:ph type="dt" sz="half" idx="10"/>
          </p:nvPr>
        </p:nvSpPr>
        <p:spPr/>
        <p:txBody>
          <a:bodyPr/>
          <a:lstStyle/>
          <a:p>
            <a:fld id="{47700770-D4CA-4E6E-9813-DF0940306211}" type="datetimeFigureOut">
              <a:rPr lang="nb-NO" smtClean="0"/>
              <a:t>22.05.2023</a:t>
            </a:fld>
            <a:endParaRPr lang="nb-NO"/>
          </a:p>
        </p:txBody>
      </p:sp>
      <p:sp>
        <p:nvSpPr>
          <p:cNvPr id="6" name="Footer Placeholder 5">
            <a:extLst>
              <a:ext uri="{FF2B5EF4-FFF2-40B4-BE49-F238E27FC236}">
                <a16:creationId xmlns:a16="http://schemas.microsoft.com/office/drawing/2014/main" id="{ECC4995E-E4FC-D19B-471C-2CAB4AB0A6F7}"/>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84709EF-4EFB-7644-B20C-23ECC4FF6F27}"/>
              </a:ext>
            </a:extLst>
          </p:cNvPr>
          <p:cNvSpPr>
            <a:spLocks noGrp="1"/>
          </p:cNvSpPr>
          <p:nvPr>
            <p:ph type="sldNum" sz="quarter" idx="12"/>
          </p:nvPr>
        </p:nvSpPr>
        <p:spPr/>
        <p:txBody>
          <a:bodyPr/>
          <a:lstStyle/>
          <a:p>
            <a:fld id="{6C7C2E4B-65D6-4C2E-82B1-10794498D36B}" type="slidenum">
              <a:rPr lang="nb-NO" smtClean="0"/>
              <a:t>‹#›</a:t>
            </a:fld>
            <a:endParaRPr lang="nb-NO"/>
          </a:p>
        </p:txBody>
      </p:sp>
    </p:spTree>
    <p:extLst>
      <p:ext uri="{BB962C8B-B14F-4D97-AF65-F5344CB8AC3E}">
        <p14:creationId xmlns:p14="http://schemas.microsoft.com/office/powerpoint/2010/main" val="416723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FCF197-A151-4574-BFC0-F8FF604E8D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2B1EE11F-9EAE-F0D7-9F75-8CF81FD79A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A8509B0-87B5-1EE8-C60C-6A0BB87CCE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00770-D4CA-4E6E-9813-DF0940306211}" type="datetimeFigureOut">
              <a:rPr lang="nb-NO" smtClean="0"/>
              <a:t>22.05.2023</a:t>
            </a:fld>
            <a:endParaRPr lang="nb-NO"/>
          </a:p>
        </p:txBody>
      </p:sp>
      <p:sp>
        <p:nvSpPr>
          <p:cNvPr id="5" name="Footer Placeholder 4">
            <a:extLst>
              <a:ext uri="{FF2B5EF4-FFF2-40B4-BE49-F238E27FC236}">
                <a16:creationId xmlns:a16="http://schemas.microsoft.com/office/drawing/2014/main" id="{E5A4DD78-1273-837B-0D10-256E323034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8E8208CF-5C37-398F-D385-A6ABF84EE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C2E4B-65D6-4C2E-82B1-10794498D36B}" type="slidenum">
              <a:rPr lang="nb-NO" smtClean="0"/>
              <a:t>‹#›</a:t>
            </a:fld>
            <a:endParaRPr lang="nb-NO"/>
          </a:p>
        </p:txBody>
      </p:sp>
    </p:spTree>
    <p:extLst>
      <p:ext uri="{BB962C8B-B14F-4D97-AF65-F5344CB8AC3E}">
        <p14:creationId xmlns:p14="http://schemas.microsoft.com/office/powerpoint/2010/main" val="4079012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data.unhcr.org/en/documents/details/94176" TargetMode="External"/><Relationship Id="rId3" Type="http://schemas.openxmlformats.org/officeDocument/2006/relationships/hyperlink" Target="https://doi.org/10.1177/0961000617742459" TargetMode="External"/><Relationship Id="rId7" Type="http://schemas.openxmlformats.org/officeDocument/2006/relationships/hyperlink" Target="https://doi.org/10.1177/0961000614523636" TargetMode="External"/><Relationship Id="rId2" Type="http://schemas.openxmlformats.org/officeDocument/2006/relationships/hyperlink" Target="https://doi.org/10.1177/15248399211001064" TargetMode="External"/><Relationship Id="rId1" Type="http://schemas.openxmlformats.org/officeDocument/2006/relationships/slideLayout" Target="../slideLayouts/slideLayout2.xml"/><Relationship Id="rId6" Type="http://schemas.openxmlformats.org/officeDocument/2006/relationships/hyperlink" Target="https://doi.org/10.1108/JD-03-2016-0032" TargetMode="External"/><Relationship Id="rId5" Type="http://schemas.openxmlformats.org/officeDocument/2006/relationships/hyperlink" Target="https://doi.org/10.1086/702193" TargetMode="External"/><Relationship Id="rId4" Type="http://schemas.openxmlformats.org/officeDocument/2006/relationships/hyperlink" Target="https://doi.org/10.1177/0961000617709056" TargetMode="Externa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87" name="Rectangle 8286">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C4203-DEB2-A581-8EDC-AEC87DFB9228}"/>
              </a:ext>
            </a:extLst>
          </p:cNvPr>
          <p:cNvSpPr>
            <a:spLocks noGrp="1"/>
          </p:cNvSpPr>
          <p:nvPr>
            <p:ph type="ctrTitle"/>
          </p:nvPr>
        </p:nvSpPr>
        <p:spPr>
          <a:xfrm>
            <a:off x="640080" y="640080"/>
            <a:ext cx="6894575" cy="3566160"/>
          </a:xfrm>
        </p:spPr>
        <p:txBody>
          <a:bodyPr vert="horz" lIns="91440" tIns="45720" rIns="91440" bIns="45720" rtlCol="0">
            <a:normAutofit/>
          </a:bodyPr>
          <a:lstStyle/>
          <a:p>
            <a:pPr algn="l"/>
            <a:r>
              <a:rPr lang="en-US" sz="6100" b="1" dirty="0">
                <a:effectLst/>
              </a:rPr>
              <a:t>Public Library Services for Ukrainian Refugees in Hungary and Poland</a:t>
            </a:r>
            <a:endParaRPr lang="en-US" sz="6100" dirty="0"/>
          </a:p>
        </p:txBody>
      </p:sp>
      <p:sp>
        <p:nvSpPr>
          <p:cNvPr id="3" name="Subtitle 2">
            <a:extLst>
              <a:ext uri="{FF2B5EF4-FFF2-40B4-BE49-F238E27FC236}">
                <a16:creationId xmlns:a16="http://schemas.microsoft.com/office/drawing/2014/main" id="{31B9CC06-80C2-E88C-3943-77A6C0DF38AD}"/>
              </a:ext>
            </a:extLst>
          </p:cNvPr>
          <p:cNvSpPr>
            <a:spLocks noGrp="1"/>
          </p:cNvSpPr>
          <p:nvPr>
            <p:ph type="subTitle" idx="1"/>
          </p:nvPr>
        </p:nvSpPr>
        <p:spPr>
          <a:xfrm>
            <a:off x="640080" y="4636008"/>
            <a:ext cx="6894576" cy="1572768"/>
          </a:xfrm>
        </p:spPr>
        <p:txBody>
          <a:bodyPr vert="horz" lIns="91440" tIns="45720" rIns="91440" bIns="45720" rtlCol="0">
            <a:normAutofit/>
          </a:bodyPr>
          <a:lstStyle/>
          <a:p>
            <a:pPr algn="l" rtl="0">
              <a:spcBef>
                <a:spcPts val="1200"/>
              </a:spcBef>
              <a:spcAft>
                <a:spcPts val="1200"/>
              </a:spcAft>
            </a:pPr>
            <a:r>
              <a:rPr lang="nb-NO" sz="1000" b="1" i="0" dirty="0" err="1">
                <a:effectLst/>
              </a:rPr>
              <a:t>Presenters</a:t>
            </a:r>
            <a:r>
              <a:rPr lang="nb-NO" sz="1000" b="1" i="0" dirty="0">
                <a:effectLst/>
              </a:rPr>
              <a:t>:</a:t>
            </a:r>
            <a:r>
              <a:rPr lang="nb-NO" sz="1000" b="0" i="0" dirty="0">
                <a:effectLst/>
              </a:rPr>
              <a:t> Jamie Johnston</a:t>
            </a:r>
            <a:r>
              <a:rPr lang="nb-NO" sz="1000" dirty="0"/>
              <a:t> (</a:t>
            </a:r>
            <a:r>
              <a:rPr lang="nb-NO" sz="1000" b="0" i="0" dirty="0">
                <a:effectLst/>
              </a:rPr>
              <a:t>Oslo Metropolitan </a:t>
            </a:r>
            <a:r>
              <a:rPr lang="nb-NO" sz="1000" b="0" i="0" dirty="0" err="1">
                <a:effectLst/>
              </a:rPr>
              <a:t>University</a:t>
            </a:r>
            <a:r>
              <a:rPr lang="nb-NO" sz="1000" b="0" i="0" dirty="0">
                <a:effectLst/>
              </a:rPr>
              <a:t>, Norway), Anna Mierzecka</a:t>
            </a:r>
            <a:r>
              <a:rPr lang="nb-NO" sz="1000" dirty="0"/>
              <a:t> (</a:t>
            </a:r>
            <a:r>
              <a:rPr lang="nb-NO" sz="1000" b="0" i="0" dirty="0" err="1">
                <a:effectLst/>
              </a:rPr>
              <a:t>University</a:t>
            </a:r>
            <a:r>
              <a:rPr lang="nb-NO" sz="1000" b="0" i="0" dirty="0">
                <a:effectLst/>
              </a:rPr>
              <a:t> of </a:t>
            </a:r>
            <a:r>
              <a:rPr lang="nb-NO" sz="1000" b="0" i="0" dirty="0" err="1">
                <a:effectLst/>
              </a:rPr>
              <a:t>Warsaw</a:t>
            </a:r>
            <a:r>
              <a:rPr lang="nb-NO" sz="1000" b="0" i="0" dirty="0">
                <a:effectLst/>
              </a:rPr>
              <a:t>, </a:t>
            </a:r>
            <a:r>
              <a:rPr lang="nb-NO" sz="1000" b="0" i="0" dirty="0" err="1">
                <a:effectLst/>
              </a:rPr>
              <a:t>Poland</a:t>
            </a:r>
            <a:r>
              <a:rPr lang="nb-NO" sz="1000" b="0" i="0" dirty="0">
                <a:effectLst/>
              </a:rPr>
              <a:t>) </a:t>
            </a:r>
          </a:p>
          <a:p>
            <a:pPr algn="l"/>
            <a:r>
              <a:rPr lang="nb-NO" sz="1000" b="1" i="0" dirty="0">
                <a:effectLst/>
              </a:rPr>
              <a:t>Co-</a:t>
            </a:r>
            <a:r>
              <a:rPr lang="nb-NO" sz="1000" b="1" i="0" dirty="0" err="1">
                <a:effectLst/>
              </a:rPr>
              <a:t>authors</a:t>
            </a:r>
            <a:r>
              <a:rPr lang="nb-NO" sz="1000" b="1" i="0" dirty="0">
                <a:effectLst/>
              </a:rPr>
              <a:t>:</a:t>
            </a:r>
            <a:r>
              <a:rPr lang="nb-NO" sz="1000" b="0" i="0" dirty="0">
                <a:effectLst/>
              </a:rPr>
              <a:t>  Jamie Johnston (Oslo Metropolitan </a:t>
            </a:r>
            <a:r>
              <a:rPr lang="nb-NO" sz="1000" b="0" i="0" dirty="0" err="1">
                <a:effectLst/>
              </a:rPr>
              <a:t>University</a:t>
            </a:r>
            <a:r>
              <a:rPr lang="nb-NO" sz="1000" b="0" i="0" dirty="0">
                <a:effectLst/>
              </a:rPr>
              <a:t>, Norway), Anna Mierzecka (</a:t>
            </a:r>
            <a:r>
              <a:rPr lang="nb-NO" sz="1000" b="0" i="0" dirty="0" err="1">
                <a:effectLst/>
              </a:rPr>
              <a:t>University</a:t>
            </a:r>
            <a:r>
              <a:rPr lang="nb-NO" sz="1000" b="0" i="0" dirty="0">
                <a:effectLst/>
              </a:rPr>
              <a:t> of </a:t>
            </a:r>
            <a:r>
              <a:rPr lang="nb-NO" sz="1000" b="0" i="0" dirty="0" err="1">
                <a:effectLst/>
              </a:rPr>
              <a:t>Warsaw</a:t>
            </a:r>
            <a:r>
              <a:rPr lang="nb-NO" sz="1000" b="0" i="0" dirty="0">
                <a:effectLst/>
              </a:rPr>
              <a:t>, </a:t>
            </a:r>
            <a:r>
              <a:rPr lang="nb-NO" sz="1000" b="0" i="0" dirty="0" err="1">
                <a:effectLst/>
              </a:rPr>
              <a:t>Poland</a:t>
            </a:r>
            <a:r>
              <a:rPr lang="nb-NO" sz="1000" b="0" i="0" dirty="0">
                <a:effectLst/>
              </a:rPr>
              <a:t>), Máté Tóth (</a:t>
            </a:r>
            <a:r>
              <a:rPr lang="nb-NO" sz="1000" b="0" i="0" dirty="0" err="1">
                <a:effectLst/>
              </a:rPr>
              <a:t>University</a:t>
            </a:r>
            <a:r>
              <a:rPr lang="nb-NO" sz="1000" b="0" i="0" dirty="0">
                <a:effectLst/>
              </a:rPr>
              <a:t> of Pécs, </a:t>
            </a:r>
            <a:r>
              <a:rPr lang="nb-NO" sz="1000" b="0" i="0" dirty="0" err="1">
                <a:effectLst/>
              </a:rPr>
              <a:t>Hungary</a:t>
            </a:r>
            <a:r>
              <a:rPr lang="nb-NO" sz="1000" b="0" i="0" dirty="0">
                <a:effectLst/>
              </a:rPr>
              <a:t>), Małgorzata Kisilowska (</a:t>
            </a:r>
            <a:r>
              <a:rPr lang="nb-NO" sz="1000" b="0" i="0" dirty="0" err="1">
                <a:effectLst/>
              </a:rPr>
              <a:t>University</a:t>
            </a:r>
            <a:r>
              <a:rPr lang="nb-NO" sz="1000" b="0" i="0" dirty="0">
                <a:effectLst/>
              </a:rPr>
              <a:t> of </a:t>
            </a:r>
            <a:r>
              <a:rPr lang="nb-NO" sz="1000" b="0" i="0" dirty="0" err="1">
                <a:effectLst/>
              </a:rPr>
              <a:t>Warsaw</a:t>
            </a:r>
            <a:r>
              <a:rPr lang="nb-NO" sz="1000" b="0" i="0" dirty="0">
                <a:effectLst/>
              </a:rPr>
              <a:t>, </a:t>
            </a:r>
            <a:r>
              <a:rPr lang="nb-NO" sz="1000" b="0" i="0" dirty="0" err="1">
                <a:effectLst/>
              </a:rPr>
              <a:t>Poland</a:t>
            </a:r>
            <a:r>
              <a:rPr lang="nb-NO" sz="1000" b="0" i="0" dirty="0">
                <a:effectLst/>
              </a:rPr>
              <a:t>), Norway), Magdalena Paul (</a:t>
            </a:r>
            <a:r>
              <a:rPr lang="nb-NO" sz="1000" b="0" i="0" dirty="0" err="1">
                <a:effectLst/>
              </a:rPr>
              <a:t>University</a:t>
            </a:r>
            <a:r>
              <a:rPr lang="nb-NO" sz="1000" b="0" i="0" dirty="0">
                <a:effectLst/>
              </a:rPr>
              <a:t> of </a:t>
            </a:r>
            <a:r>
              <a:rPr lang="nb-NO" sz="1000" b="0" i="0" dirty="0" err="1">
                <a:effectLst/>
              </a:rPr>
              <a:t>Warsaw</a:t>
            </a:r>
            <a:r>
              <a:rPr lang="nb-NO" sz="1000" b="0" i="0" dirty="0">
                <a:effectLst/>
              </a:rPr>
              <a:t>, </a:t>
            </a:r>
            <a:r>
              <a:rPr lang="nb-NO" sz="1000" b="0" i="0" dirty="0" err="1">
                <a:effectLst/>
              </a:rPr>
              <a:t>Poland</a:t>
            </a:r>
            <a:r>
              <a:rPr lang="nb-NO" sz="1000" b="0" i="0" dirty="0">
                <a:effectLst/>
              </a:rPr>
              <a:t>), Andreas Vårheim (UiT The Arctic </a:t>
            </a:r>
            <a:r>
              <a:rPr lang="nb-NO" sz="1000" b="0" i="0" dirty="0" err="1">
                <a:effectLst/>
              </a:rPr>
              <a:t>University</a:t>
            </a:r>
            <a:r>
              <a:rPr lang="nb-NO" sz="1000" b="0" i="0" dirty="0">
                <a:effectLst/>
              </a:rPr>
              <a:t> of Norway; Norway), Casper Hvenegaard Rasmussen (</a:t>
            </a:r>
            <a:r>
              <a:rPr lang="nb-NO" sz="1000" b="0" i="0" dirty="0" err="1">
                <a:effectLst/>
              </a:rPr>
              <a:t>University</a:t>
            </a:r>
            <a:r>
              <a:rPr lang="nb-NO" sz="1000" b="0" i="0" dirty="0">
                <a:effectLst/>
              </a:rPr>
              <a:t> of Copenhagen, </a:t>
            </a:r>
            <a:r>
              <a:rPr lang="nb-NO" sz="1000" b="0" i="0" dirty="0" err="1">
                <a:effectLst/>
              </a:rPr>
              <a:t>Denmark</a:t>
            </a:r>
            <a:r>
              <a:rPr lang="nb-NO" sz="1000" b="0" i="0" dirty="0">
                <a:effectLst/>
              </a:rPr>
              <a:t>), </a:t>
            </a:r>
            <a:r>
              <a:rPr lang="nb-NO" sz="1000" b="0" i="0" dirty="0" err="1">
                <a:effectLst/>
              </a:rPr>
              <a:t>Kersin</a:t>
            </a:r>
            <a:r>
              <a:rPr lang="nb-NO" sz="1000" b="0" i="0" dirty="0">
                <a:effectLst/>
              </a:rPr>
              <a:t> Rydbeck (Uppsala </a:t>
            </a:r>
            <a:r>
              <a:rPr lang="nb-NO" sz="1000" b="0" i="0" dirty="0" err="1">
                <a:effectLst/>
              </a:rPr>
              <a:t>University</a:t>
            </a:r>
            <a:r>
              <a:rPr lang="nb-NO" sz="1000" b="0" i="0" dirty="0">
                <a:effectLst/>
              </a:rPr>
              <a:t>, </a:t>
            </a:r>
            <a:r>
              <a:rPr lang="nb-NO" sz="1000" b="0" i="0" dirty="0" err="1">
                <a:effectLst/>
              </a:rPr>
              <a:t>Sweden</a:t>
            </a:r>
            <a:r>
              <a:rPr lang="nb-NO" sz="1000" b="0" i="0" dirty="0">
                <a:effectLst/>
              </a:rPr>
              <a:t>), Ágústa Pálsdóttir (</a:t>
            </a:r>
            <a:r>
              <a:rPr lang="nb-NO" sz="1000" b="0" i="0" dirty="0" err="1">
                <a:effectLst/>
              </a:rPr>
              <a:t>University</a:t>
            </a:r>
            <a:r>
              <a:rPr lang="nb-NO" sz="1000" b="0" i="0" dirty="0">
                <a:effectLst/>
              </a:rPr>
              <a:t> of </a:t>
            </a:r>
            <a:r>
              <a:rPr lang="nb-NO" sz="1000" b="0" i="0" dirty="0" err="1">
                <a:effectLst/>
              </a:rPr>
              <a:t>Iceland</a:t>
            </a:r>
            <a:r>
              <a:rPr lang="nb-NO" sz="1000" b="0" i="0" dirty="0">
                <a:effectLst/>
              </a:rPr>
              <a:t>, </a:t>
            </a:r>
            <a:r>
              <a:rPr lang="nb-NO" sz="1000" b="0" i="0" dirty="0" err="1">
                <a:effectLst/>
              </a:rPr>
              <a:t>Iceland</a:t>
            </a:r>
            <a:r>
              <a:rPr lang="nb-NO" sz="1000" b="0" i="0" dirty="0">
                <a:effectLst/>
              </a:rPr>
              <a:t>), Henrik Jochumsen (</a:t>
            </a:r>
            <a:r>
              <a:rPr lang="nb-NO" sz="1000" b="0" i="0" dirty="0" err="1">
                <a:effectLst/>
              </a:rPr>
              <a:t>University</a:t>
            </a:r>
            <a:r>
              <a:rPr lang="nb-NO" sz="1000" b="0" i="0" dirty="0">
                <a:effectLst/>
              </a:rPr>
              <a:t> of Copenhagen, </a:t>
            </a:r>
            <a:r>
              <a:rPr lang="nb-NO" sz="1000" b="0" i="0" dirty="0" err="1">
                <a:effectLst/>
              </a:rPr>
              <a:t>Denmark</a:t>
            </a:r>
            <a:r>
              <a:rPr lang="nb-NO" sz="1000" b="0" i="0" dirty="0">
                <a:effectLst/>
              </a:rPr>
              <a:t>), Mahmood Khosrowjerdi (Inland Norway </a:t>
            </a:r>
            <a:r>
              <a:rPr lang="nb-NO" sz="1000" b="0" i="0" dirty="0" err="1">
                <a:effectLst/>
              </a:rPr>
              <a:t>University</a:t>
            </a:r>
            <a:r>
              <a:rPr lang="nb-NO" sz="1000" b="0" i="0" dirty="0">
                <a:effectLst/>
              </a:rPr>
              <a:t> of Applied Sciences, Norway), Roswitha Skare (Arctic </a:t>
            </a:r>
            <a:r>
              <a:rPr lang="nb-NO" sz="1000" b="0" i="0" dirty="0" err="1">
                <a:effectLst/>
              </a:rPr>
              <a:t>University</a:t>
            </a:r>
            <a:r>
              <a:rPr lang="nb-NO" sz="1000" b="0" i="0" dirty="0">
                <a:effectLst/>
              </a:rPr>
              <a:t> of Norway (UiT),</a:t>
            </a:r>
            <a:endParaRPr lang="en-US" sz="1000" dirty="0"/>
          </a:p>
        </p:txBody>
      </p:sp>
      <p:sp>
        <p:nvSpPr>
          <p:cNvPr id="8289" name="sketchy line">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C374A98A-F434-27FD-0421-2AA4B31C5A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47" r="25097" b="-1"/>
          <a:stretch/>
        </p:blipFill>
        <p:spPr bwMode="auto">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364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2E50A4-883C-79DE-FC74-B8D041284A13}"/>
              </a:ext>
            </a:extLst>
          </p:cNvPr>
          <p:cNvSpPr>
            <a:spLocks noGrp="1"/>
          </p:cNvSpPr>
          <p:nvPr>
            <p:ph type="title"/>
          </p:nvPr>
        </p:nvSpPr>
        <p:spPr>
          <a:xfrm>
            <a:off x="838200" y="365125"/>
            <a:ext cx="10515600" cy="1325563"/>
          </a:xfrm>
        </p:spPr>
        <p:txBody>
          <a:bodyPr>
            <a:normAutofit/>
          </a:bodyPr>
          <a:lstStyle/>
          <a:p>
            <a:r>
              <a:rPr lang="nb-NO" sz="5400" dirty="0"/>
              <a:t>Library Programming and Services</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CF1D7D7-3B83-3D4E-E348-F2872B24A42E}"/>
              </a:ext>
            </a:extLst>
          </p:cNvPr>
          <p:cNvSpPr>
            <a:spLocks noGrp="1"/>
          </p:cNvSpPr>
          <p:nvPr>
            <p:ph idx="1"/>
          </p:nvPr>
        </p:nvSpPr>
        <p:spPr>
          <a:xfrm>
            <a:off x="838200" y="1929384"/>
            <a:ext cx="10515600" cy="4251960"/>
          </a:xfrm>
        </p:spPr>
        <p:txBody>
          <a:bodyPr>
            <a:normAutofit/>
          </a:bodyPr>
          <a:lstStyle/>
          <a:p>
            <a:pPr marL="0" indent="0">
              <a:buNone/>
            </a:pPr>
            <a:r>
              <a:rPr lang="en-US" sz="2200" b="0" i="0" u="none" strike="noStrike" dirty="0">
                <a:effectLst/>
              </a:rPr>
              <a:t>Library research has shown that there has been a marked increase in different public libraries activities during the last two decades. This is seen in three areas:</a:t>
            </a:r>
          </a:p>
          <a:p>
            <a:pPr marL="342900" indent="-342900">
              <a:buAutoNum type="arabicPeriod"/>
            </a:pPr>
            <a:r>
              <a:rPr lang="en-US" sz="2200" b="0" i="0" u="none" strike="noStrike" dirty="0">
                <a:effectLst/>
              </a:rPr>
              <a:t>Traditional library services </a:t>
            </a:r>
          </a:p>
          <a:p>
            <a:pPr marL="342900" indent="-342900">
              <a:buAutoNum type="arabicPeriod"/>
            </a:pPr>
            <a:r>
              <a:rPr lang="en-US" sz="2200" b="0" i="0" u="none" strike="noStrike" dirty="0">
                <a:effectLst/>
              </a:rPr>
              <a:t>Services other than access to collections</a:t>
            </a:r>
          </a:p>
          <a:p>
            <a:pPr marL="342900" indent="-342900">
              <a:buAutoNum type="arabicPeriod"/>
            </a:pPr>
            <a:r>
              <a:rPr lang="en-US" sz="2200" dirty="0"/>
              <a:t>S</a:t>
            </a:r>
            <a:r>
              <a:rPr lang="en-US" sz="2200" b="0" i="0" u="none" strike="noStrike" dirty="0">
                <a:effectLst/>
              </a:rPr>
              <a:t>ervices that are not normally associated with public libraries</a:t>
            </a:r>
            <a:endParaRPr lang="nb-NO" sz="2200" dirty="0"/>
          </a:p>
        </p:txBody>
      </p:sp>
    </p:spTree>
    <p:extLst>
      <p:ext uri="{BB962C8B-B14F-4D97-AF65-F5344CB8AC3E}">
        <p14:creationId xmlns:p14="http://schemas.microsoft.com/office/powerpoint/2010/main" val="3807141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BDB5CA-A83A-BA94-9BF1-836FFBB7347E}"/>
              </a:ext>
            </a:extLst>
          </p:cNvPr>
          <p:cNvSpPr>
            <a:spLocks noGrp="1"/>
          </p:cNvSpPr>
          <p:nvPr>
            <p:ph type="title"/>
          </p:nvPr>
        </p:nvSpPr>
        <p:spPr>
          <a:xfrm>
            <a:off x="1115568" y="548640"/>
            <a:ext cx="10168128" cy="1179576"/>
          </a:xfrm>
        </p:spPr>
        <p:txBody>
          <a:bodyPr>
            <a:normAutofit/>
          </a:bodyPr>
          <a:lstStyle/>
          <a:p>
            <a:r>
              <a:rPr lang="nb-NO" sz="4000" dirty="0"/>
              <a:t>1. </a:t>
            </a:r>
            <a:r>
              <a:rPr lang="en-US" sz="4000" b="0" i="0" u="none" strike="noStrike" dirty="0">
                <a:effectLst/>
              </a:rPr>
              <a:t>Traditional library services </a:t>
            </a:r>
            <a:endParaRPr lang="nb-NO" sz="4000" dirty="0"/>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803955A-B921-A2BD-DA23-2566E73C68F3}"/>
              </a:ext>
            </a:extLst>
          </p:cNvPr>
          <p:cNvSpPr>
            <a:spLocks noGrp="1"/>
          </p:cNvSpPr>
          <p:nvPr>
            <p:ph idx="1"/>
          </p:nvPr>
        </p:nvSpPr>
        <p:spPr>
          <a:xfrm>
            <a:off x="1115568" y="2481943"/>
            <a:ext cx="10168128" cy="3695020"/>
          </a:xfrm>
        </p:spPr>
        <p:txBody>
          <a:bodyPr>
            <a:normAutofit/>
          </a:bodyPr>
          <a:lstStyle/>
          <a:p>
            <a:r>
              <a:rPr lang="en-US" sz="2200" b="0" i="0" u="none" strike="noStrike" dirty="0">
                <a:effectLst/>
              </a:rPr>
              <a:t>Traditional library services offered to refugees, such as the loaning of books and other materials and the provision of internet access. </a:t>
            </a:r>
          </a:p>
          <a:p>
            <a:pPr lvl="1"/>
            <a:r>
              <a:rPr lang="en-US" sz="2200" b="0" i="0" u="none" strike="noStrike" dirty="0">
                <a:effectLst/>
              </a:rPr>
              <a:t>These types of services are generally well-received and made use of by refugee groups (</a:t>
            </a:r>
            <a:r>
              <a:rPr lang="en-US" sz="2200" b="0" i="0" u="none" strike="noStrike" dirty="0" err="1">
                <a:effectLst/>
              </a:rPr>
              <a:t>Hosoya</a:t>
            </a:r>
            <a:r>
              <a:rPr lang="en-US" sz="2200" b="0" i="0" u="none" strike="noStrike" dirty="0">
                <a:effectLst/>
              </a:rPr>
              <a:t>-Neale 2016; </a:t>
            </a:r>
            <a:r>
              <a:rPr lang="en-US" sz="2200" b="0" i="0" u="none" strike="noStrike" dirty="0" err="1">
                <a:effectLst/>
              </a:rPr>
              <a:t>Shoham</a:t>
            </a:r>
            <a:r>
              <a:rPr lang="en-US" sz="2200" b="0" i="0" u="none" strike="noStrike" dirty="0">
                <a:effectLst/>
              </a:rPr>
              <a:t> and </a:t>
            </a:r>
            <a:r>
              <a:rPr lang="en-US" sz="2200" b="0" i="0" u="none" strike="noStrike" dirty="0" err="1">
                <a:effectLst/>
              </a:rPr>
              <a:t>Rabinovich</a:t>
            </a:r>
            <a:r>
              <a:rPr lang="en-US" sz="2200" b="0" i="0" u="none" strike="noStrike" dirty="0">
                <a:effectLst/>
              </a:rPr>
              <a:t> 2008; </a:t>
            </a:r>
            <a:r>
              <a:rPr lang="en-US" sz="2200" b="0" i="0" u="none" strike="noStrike" dirty="0" err="1">
                <a:effectLst/>
              </a:rPr>
              <a:t>Kosciejew</a:t>
            </a:r>
            <a:r>
              <a:rPr lang="en-US" sz="2200" b="0" i="0" u="none" strike="noStrike" dirty="0">
                <a:effectLst/>
              </a:rPr>
              <a:t> 2019)</a:t>
            </a:r>
          </a:p>
          <a:p>
            <a:pPr lvl="1"/>
            <a:r>
              <a:rPr lang="en-US" sz="2200" b="0" i="0" u="none" strike="noStrike" dirty="0">
                <a:effectLst/>
              </a:rPr>
              <a:t>Multilingual library collections are commonly perceived as outdated and used less (</a:t>
            </a:r>
            <a:r>
              <a:rPr lang="en-US" sz="2200" b="0" i="0" u="none" strike="noStrike" dirty="0" err="1">
                <a:effectLst/>
              </a:rPr>
              <a:t>Nekolová</a:t>
            </a:r>
            <a:r>
              <a:rPr lang="en-US" sz="2200" b="0" i="0" u="none" strike="noStrike" dirty="0">
                <a:effectLst/>
              </a:rPr>
              <a:t> et al. 2016; </a:t>
            </a:r>
            <a:r>
              <a:rPr lang="en-US" sz="2200" b="0" i="0" u="none" strike="noStrike" dirty="0" err="1">
                <a:effectLst/>
              </a:rPr>
              <a:t>Sirikul</a:t>
            </a:r>
            <a:r>
              <a:rPr lang="en-US" sz="2200" b="0" i="0" u="none" strike="noStrike" dirty="0">
                <a:effectLst/>
              </a:rPr>
              <a:t> and Dorner 2016)</a:t>
            </a:r>
          </a:p>
          <a:p>
            <a:endParaRPr lang="nb-NO" sz="2200" dirty="0"/>
          </a:p>
        </p:txBody>
      </p:sp>
    </p:spTree>
    <p:extLst>
      <p:ext uri="{BB962C8B-B14F-4D97-AF65-F5344CB8AC3E}">
        <p14:creationId xmlns:p14="http://schemas.microsoft.com/office/powerpoint/2010/main" val="2310526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Rectangle 2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2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B25B41-45B5-47E7-E381-588BB87A0373}"/>
              </a:ext>
            </a:extLst>
          </p:cNvPr>
          <p:cNvSpPr>
            <a:spLocks noGrp="1"/>
          </p:cNvSpPr>
          <p:nvPr>
            <p:ph type="title"/>
          </p:nvPr>
        </p:nvSpPr>
        <p:spPr>
          <a:xfrm>
            <a:off x="1115568" y="548640"/>
            <a:ext cx="10168128" cy="1179576"/>
          </a:xfrm>
        </p:spPr>
        <p:txBody>
          <a:bodyPr>
            <a:normAutofit/>
          </a:bodyPr>
          <a:lstStyle/>
          <a:p>
            <a:r>
              <a:rPr lang="nb-NO" sz="4000" dirty="0"/>
              <a:t>2. </a:t>
            </a:r>
            <a:r>
              <a:rPr lang="en-US" sz="4000" b="0" i="0" u="none" strike="noStrike" dirty="0">
                <a:effectLst/>
              </a:rPr>
              <a:t>Services other than access to collections</a:t>
            </a:r>
            <a:r>
              <a:rPr lang="nb-NO" sz="4000" dirty="0"/>
              <a:t> </a:t>
            </a:r>
          </a:p>
        </p:txBody>
      </p:sp>
      <p:sp>
        <p:nvSpPr>
          <p:cNvPr id="25" name="Rectangle 2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2DCA79D-4452-CE84-4B3C-060C9BB8FA36}"/>
              </a:ext>
            </a:extLst>
          </p:cNvPr>
          <p:cNvSpPr>
            <a:spLocks noGrp="1"/>
          </p:cNvSpPr>
          <p:nvPr>
            <p:ph idx="1"/>
          </p:nvPr>
        </p:nvSpPr>
        <p:spPr>
          <a:xfrm>
            <a:off x="1115568" y="2481943"/>
            <a:ext cx="10168128" cy="3695020"/>
          </a:xfrm>
        </p:spPr>
        <p:txBody>
          <a:bodyPr>
            <a:normAutofit/>
          </a:bodyPr>
          <a:lstStyle/>
          <a:p>
            <a:r>
              <a:rPr lang="en-US" sz="2200" dirty="0"/>
              <a:t>P</a:t>
            </a:r>
            <a:r>
              <a:rPr lang="en-US" sz="2200" b="0" i="0" u="none" strike="noStrike" dirty="0">
                <a:effectLst/>
              </a:rPr>
              <a:t>ublic libraries provide other services than access to collections such as serving as a meeting place for immigrant women (Audunson et al. 2011; </a:t>
            </a:r>
            <a:r>
              <a:rPr lang="en-US" sz="2200" b="0" i="0" u="none" strike="noStrike" dirty="0" err="1">
                <a:effectLst/>
              </a:rPr>
              <a:t>Branyon</a:t>
            </a:r>
            <a:r>
              <a:rPr lang="en-US" sz="2200" b="0" i="0" u="none" strike="noStrike" dirty="0">
                <a:effectLst/>
              </a:rPr>
              <a:t> 2017) </a:t>
            </a:r>
            <a:endParaRPr lang="en-US" sz="2200" dirty="0"/>
          </a:p>
          <a:p>
            <a:r>
              <a:rPr lang="en-US" sz="2200" dirty="0"/>
              <a:t>V</a:t>
            </a:r>
            <a:r>
              <a:rPr lang="en-US" sz="2200" b="0" i="0" u="none" strike="noStrike" dirty="0">
                <a:effectLst/>
              </a:rPr>
              <a:t>arious social activities for unaccompanied children are offered (Nilsson 2016)</a:t>
            </a:r>
          </a:p>
          <a:p>
            <a:r>
              <a:rPr lang="en-US" sz="2200" b="0" i="0" u="none" strike="noStrike" dirty="0">
                <a:effectLst/>
              </a:rPr>
              <a:t>Language programs are a common service offered to immigrants and refugees</a:t>
            </a:r>
            <a:r>
              <a:rPr lang="en-US" sz="2200" dirty="0"/>
              <a:t> </a:t>
            </a:r>
            <a:r>
              <a:rPr lang="en-US" sz="2200" b="0" i="0" u="none" strike="noStrike" dirty="0">
                <a:effectLst/>
              </a:rPr>
              <a:t>(Johnston 2019; Johnston and Audunson 2019; Rodriguez 2019)</a:t>
            </a:r>
          </a:p>
          <a:p>
            <a:r>
              <a:rPr lang="en-US" sz="2200" dirty="0"/>
              <a:t>S</a:t>
            </a:r>
            <a:r>
              <a:rPr lang="en-US" sz="2200" b="0" i="0" u="none" strike="noStrike" dirty="0">
                <a:effectLst/>
              </a:rPr>
              <a:t>upport for different kinds of literacies, such as health (Grossman et al. 2022) or financial literacies as well as digital literacies (Fenton 2016</a:t>
            </a:r>
            <a:r>
              <a:rPr lang="en-US" sz="2200" dirty="0"/>
              <a:t>)</a:t>
            </a:r>
            <a:endParaRPr lang="nb-NO" sz="2200" dirty="0"/>
          </a:p>
          <a:p>
            <a:endParaRPr lang="nb-NO" sz="2200" dirty="0"/>
          </a:p>
        </p:txBody>
      </p:sp>
    </p:spTree>
    <p:extLst>
      <p:ext uri="{BB962C8B-B14F-4D97-AF65-F5344CB8AC3E}">
        <p14:creationId xmlns:p14="http://schemas.microsoft.com/office/powerpoint/2010/main" val="404310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29">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tree, wall, ground, winter&#10;&#10;Description automatically generated">
            <a:extLst>
              <a:ext uri="{FF2B5EF4-FFF2-40B4-BE49-F238E27FC236}">
                <a16:creationId xmlns:a16="http://schemas.microsoft.com/office/drawing/2014/main" id="{7B4D06F2-6ADA-4F95-5DBB-93F1D9658ACD}"/>
              </a:ext>
            </a:extLst>
          </p:cNvPr>
          <p:cNvPicPr>
            <a:picLocks noChangeAspect="1"/>
          </p:cNvPicPr>
          <p:nvPr/>
        </p:nvPicPr>
        <p:blipFill rotWithShape="1">
          <a:blip r:embed="rId2">
            <a:extLst>
              <a:ext uri="{28A0092B-C50C-407E-A947-70E740481C1C}">
                <a14:useLocalDpi xmlns:a14="http://schemas.microsoft.com/office/drawing/2010/main" val="0"/>
              </a:ext>
            </a:extLst>
          </a:blip>
          <a:srcRect l="19242" r="4" b="4"/>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5" name="Picture 4" descr="A picture containing indoor, wall, furniture, table&#10;&#10;Description automatically generated">
            <a:extLst>
              <a:ext uri="{FF2B5EF4-FFF2-40B4-BE49-F238E27FC236}">
                <a16:creationId xmlns:a16="http://schemas.microsoft.com/office/drawing/2014/main" id="{FB9579AC-11DF-AA2C-59CD-2AE7954F2F1E}"/>
              </a:ext>
            </a:extLst>
          </p:cNvPr>
          <p:cNvPicPr>
            <a:picLocks noChangeAspect="1"/>
          </p:cNvPicPr>
          <p:nvPr/>
        </p:nvPicPr>
        <p:blipFill rotWithShape="1">
          <a:blip r:embed="rId3">
            <a:extLst>
              <a:ext uri="{28A0092B-C50C-407E-A947-70E740481C1C}">
                <a14:useLocalDpi xmlns:a14="http://schemas.microsoft.com/office/drawing/2010/main" val="0"/>
              </a:ext>
            </a:extLst>
          </a:blip>
          <a:srcRect l="9201" r="4" b="4"/>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1" name="Picture 10" descr="A picture containing indoor, table, wall, furniture&#10;&#10;Description automatically generated">
            <a:extLst>
              <a:ext uri="{FF2B5EF4-FFF2-40B4-BE49-F238E27FC236}">
                <a16:creationId xmlns:a16="http://schemas.microsoft.com/office/drawing/2014/main" id="{CDE7E339-F81C-CCE2-C49E-B670B0958CB5}"/>
              </a:ext>
            </a:extLst>
          </p:cNvPr>
          <p:cNvPicPr>
            <a:picLocks noChangeAspect="1"/>
          </p:cNvPicPr>
          <p:nvPr/>
        </p:nvPicPr>
        <p:blipFill rotWithShape="1">
          <a:blip r:embed="rId4">
            <a:extLst>
              <a:ext uri="{28A0092B-C50C-407E-A947-70E740481C1C}">
                <a14:useLocalDpi xmlns:a14="http://schemas.microsoft.com/office/drawing/2010/main" val="0"/>
              </a:ext>
            </a:extLst>
          </a:blip>
          <a:srcRect t="28242" r="-1" b="7184"/>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43" name="Freeform: Shape 31">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Freeform: Shape 33">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5DA851-41F0-D227-6D63-06775ACD8658}"/>
              </a:ext>
            </a:extLst>
          </p:cNvPr>
          <p:cNvSpPr>
            <a:spLocks noGrp="1"/>
          </p:cNvSpPr>
          <p:nvPr>
            <p:ph type="title"/>
          </p:nvPr>
        </p:nvSpPr>
        <p:spPr>
          <a:xfrm>
            <a:off x="448056" y="685800"/>
            <a:ext cx="4922338" cy="1325563"/>
          </a:xfrm>
        </p:spPr>
        <p:txBody>
          <a:bodyPr>
            <a:normAutofit/>
          </a:bodyPr>
          <a:lstStyle/>
          <a:p>
            <a:r>
              <a:rPr lang="nb-NO" sz="2900" dirty="0"/>
              <a:t>3. </a:t>
            </a:r>
            <a:r>
              <a:rPr lang="en-US" sz="2900" dirty="0"/>
              <a:t>S</a:t>
            </a:r>
            <a:r>
              <a:rPr lang="en-US" sz="2900" i="0" u="none" strike="noStrike" dirty="0">
                <a:effectLst/>
              </a:rPr>
              <a:t>ervices that are not normally associated with public libraries</a:t>
            </a:r>
            <a:endParaRPr lang="nb-NO" sz="2900" dirty="0"/>
          </a:p>
        </p:txBody>
      </p:sp>
      <p:sp>
        <p:nvSpPr>
          <p:cNvPr id="45" name="Rectangle 35">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37">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4F088C8-4F55-D260-C45E-5D045C1944D0}"/>
              </a:ext>
            </a:extLst>
          </p:cNvPr>
          <p:cNvSpPr>
            <a:spLocks noGrp="1"/>
          </p:cNvSpPr>
          <p:nvPr>
            <p:ph idx="1"/>
          </p:nvPr>
        </p:nvSpPr>
        <p:spPr>
          <a:xfrm>
            <a:off x="448056" y="2514600"/>
            <a:ext cx="4922338" cy="3666744"/>
          </a:xfrm>
        </p:spPr>
        <p:txBody>
          <a:bodyPr>
            <a:normAutofit/>
          </a:bodyPr>
          <a:lstStyle/>
          <a:p>
            <a:pPr rtl="0">
              <a:spcBef>
                <a:spcPts val="1200"/>
              </a:spcBef>
              <a:spcAft>
                <a:spcPts val="1200"/>
              </a:spcAft>
            </a:pPr>
            <a:r>
              <a:rPr lang="en-US" sz="2000" b="0" i="0" u="none" strike="noStrike" dirty="0">
                <a:effectLst/>
              </a:rPr>
              <a:t>Providing transportation, distributing aid (e.g., clothing, food, etc.), serving as a temporary shelter, obtaining information about family and friends, helping to fill out insurance claims and other form (Bishop and Veil 2011; Jaeger et al. 2006 and Nilsson 2016) </a:t>
            </a:r>
            <a:endParaRPr lang="en-US" sz="2000" b="0" dirty="0">
              <a:effectLst/>
            </a:endParaRPr>
          </a:p>
          <a:p>
            <a:pPr marL="0" indent="0">
              <a:buNone/>
            </a:pPr>
            <a:br>
              <a:rPr lang="en-US" sz="2000" dirty="0"/>
            </a:br>
            <a:endParaRPr lang="nb-NO" sz="2000" dirty="0"/>
          </a:p>
        </p:txBody>
      </p:sp>
      <p:sp>
        <p:nvSpPr>
          <p:cNvPr id="13" name="TextBox 12">
            <a:extLst>
              <a:ext uri="{FF2B5EF4-FFF2-40B4-BE49-F238E27FC236}">
                <a16:creationId xmlns:a16="http://schemas.microsoft.com/office/drawing/2014/main" id="{0B622629-961D-EF15-241A-94C071E74E37}"/>
              </a:ext>
            </a:extLst>
          </p:cNvPr>
          <p:cNvSpPr txBox="1"/>
          <p:nvPr/>
        </p:nvSpPr>
        <p:spPr>
          <a:xfrm>
            <a:off x="64008" y="6113097"/>
            <a:ext cx="535595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dirty="0">
                <a:ln>
                  <a:noFill/>
                </a:ln>
                <a:solidFill>
                  <a:prstClr val="black"/>
                </a:solidFill>
                <a:effectLst/>
                <a:uLnTx/>
                <a:uFillTx/>
                <a:latin typeface="Calibri" panose="020F0502020204030204"/>
                <a:ea typeface="+mn-ea"/>
                <a:cs typeface="+mn-cs"/>
              </a:rPr>
              <a:t>Photos </a:t>
            </a:r>
            <a:r>
              <a:rPr kumimoji="0" lang="nb-NO" sz="1000" b="0" i="0" u="none" strike="noStrike" kern="1200" cap="none" spc="0" normalizeH="0" baseline="0" noProof="0" dirty="0" err="1">
                <a:ln>
                  <a:noFill/>
                </a:ln>
                <a:solidFill>
                  <a:prstClr val="black"/>
                </a:solidFill>
                <a:effectLst/>
                <a:uLnTx/>
                <a:uFillTx/>
                <a:latin typeface="Calibri" panose="020F0502020204030204"/>
                <a:ea typeface="+mn-ea"/>
                <a:cs typeface="+mn-cs"/>
              </a:rPr>
              <a:t>courtesy</a:t>
            </a:r>
            <a:r>
              <a:rPr kumimoji="0" lang="nb-NO"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10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nb-NO"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1000" b="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mn-cs"/>
              </a:rPr>
              <a:t>Wojewódzka</a:t>
            </a:r>
            <a:r>
              <a:rPr kumimoji="0" lang="nb-NO" sz="1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Biblioteka </a:t>
            </a:r>
            <a:r>
              <a:rPr kumimoji="0" lang="nb-NO" sz="1000" b="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mn-cs"/>
              </a:rPr>
              <a:t>Publiczna</a:t>
            </a:r>
            <a:r>
              <a:rPr kumimoji="0" lang="nb-NO" sz="1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w </a:t>
            </a:r>
            <a:r>
              <a:rPr kumimoji="0" lang="nb-NO" sz="1000" b="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mn-cs"/>
              </a:rPr>
              <a:t>Krakowie</a:t>
            </a:r>
            <a:r>
              <a:rPr kumimoji="0" lang="nb-NO" sz="1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 </a:t>
            </a:r>
            <a:r>
              <a:rPr kumimoji="0" lang="en-US" sz="1000" b="0" i="0" u="none" strike="noStrike" kern="1200" cap="none" spc="0" normalizeH="0" baseline="0" noProof="0" dirty="0">
                <a:ln>
                  <a:noFill/>
                </a:ln>
                <a:solidFill>
                  <a:srgbClr val="0F1419"/>
                </a:solidFill>
                <a:effectLst/>
                <a:uLnTx/>
                <a:uFillTx/>
                <a:latin typeface="Calibri" panose="020F0502020204030204"/>
                <a:ea typeface="+mn-ea"/>
                <a:cs typeface="+mn-cs"/>
              </a:rPr>
              <a:t>Regional Public Library in Krakow</a:t>
            </a:r>
            <a:endParaRPr kumimoji="0" lang="nb-NO"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07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B8F481-FD46-FDC0-5866-D60B4B0CCCA2}"/>
              </a:ext>
            </a:extLst>
          </p:cNvPr>
          <p:cNvSpPr>
            <a:spLocks noGrp="1"/>
          </p:cNvSpPr>
          <p:nvPr>
            <p:ph type="title"/>
          </p:nvPr>
        </p:nvSpPr>
        <p:spPr>
          <a:xfrm>
            <a:off x="838200" y="365125"/>
            <a:ext cx="10515600" cy="1325563"/>
          </a:xfrm>
        </p:spPr>
        <p:txBody>
          <a:bodyPr>
            <a:normAutofit/>
          </a:bodyPr>
          <a:lstStyle/>
          <a:p>
            <a:r>
              <a:rPr lang="nb-NO" sz="5400" dirty="0"/>
              <a:t>Trust, Identity and </a:t>
            </a:r>
            <a:r>
              <a:rPr lang="nb-NO" sz="5400" dirty="0" err="1"/>
              <a:t>Belonging</a:t>
            </a:r>
            <a:endParaRPr lang="nb-NO" sz="5400" dirty="0"/>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476E1C7-311E-9737-3F34-FC90B21CFE5B}"/>
              </a:ext>
            </a:extLst>
          </p:cNvPr>
          <p:cNvSpPr>
            <a:spLocks noGrp="1"/>
          </p:cNvSpPr>
          <p:nvPr>
            <p:ph idx="1"/>
          </p:nvPr>
        </p:nvSpPr>
        <p:spPr>
          <a:xfrm>
            <a:off x="838200" y="1929384"/>
            <a:ext cx="10515600" cy="4251960"/>
          </a:xfrm>
        </p:spPr>
        <p:txBody>
          <a:bodyPr>
            <a:normAutofit/>
          </a:bodyPr>
          <a:lstStyle/>
          <a:p>
            <a:r>
              <a:rPr lang="en-US" sz="2200" b="0" i="0" u="none" strike="noStrike" dirty="0">
                <a:effectLst/>
              </a:rPr>
              <a:t>Refugees in general perceive libraries as safe places (</a:t>
            </a:r>
            <a:r>
              <a:rPr lang="en-US" sz="2200" b="0" i="0" u="none" strike="noStrike" dirty="0" err="1">
                <a:effectLst/>
              </a:rPr>
              <a:t>Chei</a:t>
            </a:r>
            <a:r>
              <a:rPr lang="en-US" sz="2200" b="0" i="0" u="none" strike="noStrike" dirty="0">
                <a:effectLst/>
              </a:rPr>
              <a:t> 2022)</a:t>
            </a:r>
          </a:p>
          <a:p>
            <a:r>
              <a:rPr lang="en-US" sz="2200" b="0" i="0" u="none" strike="noStrike" dirty="0">
                <a:effectLst/>
              </a:rPr>
              <a:t>Library programs can play an important part in facilitating and speeding up trust-creating processes (Vårheim 2014)</a:t>
            </a:r>
          </a:p>
          <a:p>
            <a:r>
              <a:rPr lang="en-US" sz="2200" b="0" i="0" u="none" strike="noStrike" dirty="0">
                <a:effectLst/>
              </a:rPr>
              <a:t>Key success factors in librarians’ provision of services to refugees include trust, a welcoming atmosphere and outreach (Gonzalez 1999; 2001)</a:t>
            </a:r>
          </a:p>
          <a:p>
            <a:r>
              <a:rPr lang="en-US" sz="2200" b="0" i="0" u="none" strike="noStrike" dirty="0">
                <a:effectLst/>
              </a:rPr>
              <a:t>Public libraries have been shown to play a certain role in helping refugees to adapt and build a new cultural identity (</a:t>
            </a:r>
            <a:r>
              <a:rPr lang="en-US" sz="2200" b="0" i="0" u="none" strike="noStrike" dirty="0" err="1">
                <a:effectLst/>
              </a:rPr>
              <a:t>Dancs</a:t>
            </a:r>
            <a:r>
              <a:rPr lang="en-US" sz="2200" b="0" i="0" u="none" strike="noStrike" dirty="0">
                <a:effectLst/>
              </a:rPr>
              <a:t> 2018) </a:t>
            </a:r>
            <a:endParaRPr lang="en-US" sz="2200" dirty="0"/>
          </a:p>
          <a:p>
            <a:r>
              <a:rPr lang="en-US" sz="2200" b="0" i="0" u="none" strike="noStrike" dirty="0">
                <a:effectLst/>
              </a:rPr>
              <a:t>Libraries can support refugees in obtaining a sense of belonging in their new societies (Bronstein 2019; Johnston 2019)</a:t>
            </a:r>
            <a:endParaRPr lang="nb-NO" sz="2200" dirty="0"/>
          </a:p>
          <a:p>
            <a:pPr marL="0" indent="0">
              <a:buNone/>
            </a:pPr>
            <a:endParaRPr lang="nb-NO" sz="2200" dirty="0"/>
          </a:p>
        </p:txBody>
      </p:sp>
    </p:spTree>
    <p:extLst>
      <p:ext uri="{BB962C8B-B14F-4D97-AF65-F5344CB8AC3E}">
        <p14:creationId xmlns:p14="http://schemas.microsoft.com/office/powerpoint/2010/main" val="155192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1DFD8D-B43B-4BA9-B987-CFA5A67EF099}"/>
              </a:ext>
            </a:extLst>
          </p:cNvPr>
          <p:cNvSpPr>
            <a:spLocks noGrp="1"/>
          </p:cNvSpPr>
          <p:nvPr>
            <p:ph type="title"/>
          </p:nvPr>
        </p:nvSpPr>
        <p:spPr>
          <a:xfrm>
            <a:off x="838200" y="365125"/>
            <a:ext cx="10515600" cy="1325563"/>
          </a:xfrm>
        </p:spPr>
        <p:txBody>
          <a:bodyPr>
            <a:normAutofit/>
          </a:bodyPr>
          <a:lstStyle/>
          <a:p>
            <a:r>
              <a:rPr lang="nb-NO" sz="5400" dirty="0" err="1"/>
              <a:t>Fractured</a:t>
            </a:r>
            <a:r>
              <a:rPr lang="nb-NO" sz="5400" dirty="0"/>
              <a:t> Information Landscapes</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8B70CB2-4E92-63C5-D3CF-1A47234AC909}"/>
              </a:ext>
            </a:extLst>
          </p:cNvPr>
          <p:cNvSpPr>
            <a:spLocks noGrp="1"/>
          </p:cNvSpPr>
          <p:nvPr>
            <p:ph idx="1"/>
          </p:nvPr>
        </p:nvSpPr>
        <p:spPr>
          <a:xfrm>
            <a:off x="838200" y="1929384"/>
            <a:ext cx="10515600" cy="4251960"/>
          </a:xfrm>
        </p:spPr>
        <p:txBody>
          <a:bodyPr>
            <a:normAutofit/>
          </a:bodyPr>
          <a:lstStyle/>
          <a:p>
            <a:r>
              <a:rPr lang="en-US" sz="2200" b="0" i="1" u="none" strike="noStrike" dirty="0">
                <a:effectLst/>
              </a:rPr>
              <a:t>Fractured information landscapes</a:t>
            </a:r>
            <a:r>
              <a:rPr lang="en-US" sz="2200" b="0" i="0" u="none" strike="noStrike" dirty="0">
                <a:effectLst/>
              </a:rPr>
              <a:t> concept encapsulates what happens when people experience dramatic changes in their lives and finds that their customary information behavior(s) or practices are no longer useful or effective in the new context. L</a:t>
            </a:r>
            <a:r>
              <a:rPr lang="en-US" sz="2200" dirty="0"/>
              <a:t>ibraries can</a:t>
            </a:r>
            <a:r>
              <a:rPr lang="en-US" sz="2200" b="0" i="0" u="none" strike="noStrike" dirty="0">
                <a:effectLst/>
              </a:rPr>
              <a:t> assist refugees in developing the necessary information practices for becoming information resilient (Lloyd 2015, 2016)</a:t>
            </a:r>
          </a:p>
          <a:p>
            <a:r>
              <a:rPr lang="en-US" sz="2200" b="0" i="0" u="none" strike="noStrike" dirty="0">
                <a:effectLst/>
              </a:rPr>
              <a:t>Research has shown that public libraries can help refugees cope with the challenges of a new and complex informational landscape through providing information and access to information technology (</a:t>
            </a:r>
            <a:r>
              <a:rPr lang="en-US" sz="2200" b="0" i="0" u="none" strike="noStrike" dirty="0" err="1">
                <a:effectLst/>
              </a:rPr>
              <a:t>Kosciejew</a:t>
            </a:r>
            <a:r>
              <a:rPr lang="en-US" sz="2200" b="0" i="0" u="none" strike="noStrike" dirty="0">
                <a:effectLst/>
              </a:rPr>
              <a:t> 2019) </a:t>
            </a:r>
          </a:p>
        </p:txBody>
      </p:sp>
    </p:spTree>
    <p:extLst>
      <p:ext uri="{BB962C8B-B14F-4D97-AF65-F5344CB8AC3E}">
        <p14:creationId xmlns:p14="http://schemas.microsoft.com/office/powerpoint/2010/main" val="2346942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1800B-5DF8-9AA8-7A3C-3192AAEC469A}"/>
              </a:ext>
            </a:extLst>
          </p:cNvPr>
          <p:cNvSpPr>
            <a:spLocks noGrp="1"/>
          </p:cNvSpPr>
          <p:nvPr>
            <p:ph type="title"/>
          </p:nvPr>
        </p:nvSpPr>
        <p:spPr>
          <a:xfrm>
            <a:off x="4853988" y="320041"/>
            <a:ext cx="6707084" cy="3892668"/>
          </a:xfrm>
        </p:spPr>
        <p:txBody>
          <a:bodyPr vert="horz" lIns="91440" tIns="45720" rIns="91440" bIns="45720" rtlCol="0" anchor="b">
            <a:normAutofit/>
          </a:bodyPr>
          <a:lstStyle/>
          <a:p>
            <a:r>
              <a:rPr lang="en-US" sz="6600" kern="1200" dirty="0">
                <a:solidFill>
                  <a:schemeClr val="tx1"/>
                </a:solidFill>
                <a:latin typeface="+mj-lt"/>
                <a:ea typeface="+mj-ea"/>
                <a:cs typeface="+mj-cs"/>
              </a:rPr>
              <a:t>Research Questions &amp; Methods</a:t>
            </a:r>
          </a:p>
        </p:txBody>
      </p:sp>
      <p:pic>
        <p:nvPicPr>
          <p:cNvPr id="2050" name="Picture 2" descr="Image">
            <a:extLst>
              <a:ext uri="{FF2B5EF4-FFF2-40B4-BE49-F238E27FC236}">
                <a16:creationId xmlns:a16="http://schemas.microsoft.com/office/drawing/2014/main" id="{434D1893-CF76-CD06-BAE8-A843A18E97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545020"/>
            <a:ext cx="4087368" cy="54498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05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61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6F73E-4099-38F5-F969-27451F38E85C}"/>
              </a:ext>
            </a:extLst>
          </p:cNvPr>
          <p:cNvSpPr>
            <a:spLocks noGrp="1"/>
          </p:cNvSpPr>
          <p:nvPr>
            <p:ph type="title"/>
          </p:nvPr>
        </p:nvSpPr>
        <p:spPr>
          <a:xfrm>
            <a:off x="838200" y="557188"/>
            <a:ext cx="10515600" cy="1133499"/>
          </a:xfrm>
        </p:spPr>
        <p:txBody>
          <a:bodyPr>
            <a:normAutofit/>
          </a:bodyPr>
          <a:lstStyle/>
          <a:p>
            <a:r>
              <a:rPr lang="nb-NO" sz="5200" dirty="0"/>
              <a:t>Research Questions</a:t>
            </a:r>
            <a:endParaRPr lang="nb-NO" sz="5200"/>
          </a:p>
        </p:txBody>
      </p:sp>
      <p:graphicFrame>
        <p:nvGraphicFramePr>
          <p:cNvPr id="12" name="Content Placeholder 2">
            <a:extLst>
              <a:ext uri="{FF2B5EF4-FFF2-40B4-BE49-F238E27FC236}">
                <a16:creationId xmlns:a16="http://schemas.microsoft.com/office/drawing/2014/main" id="{E266383C-A727-48BB-6A81-184737A791EF}"/>
              </a:ext>
            </a:extLst>
          </p:cNvPr>
          <p:cNvGraphicFramePr>
            <a:graphicFrameLocks noGrp="1"/>
          </p:cNvGraphicFramePr>
          <p:nvPr>
            <p:ph idx="1"/>
            <p:extLst>
              <p:ext uri="{D42A27DB-BD31-4B8C-83A1-F6EECF244321}">
                <p14:modId xmlns:p14="http://schemas.microsoft.com/office/powerpoint/2010/main" val="15188751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3106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2960-E8DB-4F73-9502-B79085C569AC}"/>
              </a:ext>
            </a:extLst>
          </p:cNvPr>
          <p:cNvSpPr>
            <a:spLocks noGrp="1"/>
          </p:cNvSpPr>
          <p:nvPr>
            <p:ph type="title"/>
          </p:nvPr>
        </p:nvSpPr>
        <p:spPr>
          <a:xfrm>
            <a:off x="2019300" y="538956"/>
            <a:ext cx="8985250" cy="1118394"/>
          </a:xfrm>
        </p:spPr>
        <p:txBody>
          <a:bodyPr anchor="t">
            <a:normAutofit/>
          </a:bodyPr>
          <a:lstStyle/>
          <a:p>
            <a:r>
              <a:rPr lang="nb-NO" sz="4000"/>
              <a:t>Methods</a:t>
            </a:r>
          </a:p>
        </p:txBody>
      </p:sp>
      <p:graphicFrame>
        <p:nvGraphicFramePr>
          <p:cNvPr id="12" name="Content Placeholder 2">
            <a:extLst>
              <a:ext uri="{FF2B5EF4-FFF2-40B4-BE49-F238E27FC236}">
                <a16:creationId xmlns:a16="http://schemas.microsoft.com/office/drawing/2014/main" id="{79664FC0-9270-4D34-BDE2-521FF762B70B}"/>
              </a:ext>
            </a:extLst>
          </p:cNvPr>
          <p:cNvGraphicFramePr>
            <a:graphicFrameLocks noGrp="1"/>
          </p:cNvGraphicFramePr>
          <p:nvPr>
            <p:ph idx="1"/>
            <p:extLst>
              <p:ext uri="{D42A27DB-BD31-4B8C-83A1-F6EECF244321}">
                <p14:modId xmlns:p14="http://schemas.microsoft.com/office/powerpoint/2010/main" val="431970936"/>
              </p:ext>
            </p:extLst>
          </p:nvPr>
        </p:nvGraphicFramePr>
        <p:xfrm>
          <a:off x="1009650" y="1847849"/>
          <a:ext cx="9994900" cy="4254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1547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4" name="Rectangle 9229">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0DFC7C-2DD1-FEB3-07D8-728B06FA976B}"/>
              </a:ext>
            </a:extLst>
          </p:cNvPr>
          <p:cNvSpPr>
            <a:spLocks noGrp="1"/>
          </p:cNvSpPr>
          <p:nvPr>
            <p:ph type="title"/>
          </p:nvPr>
        </p:nvSpPr>
        <p:spPr>
          <a:xfrm>
            <a:off x="4853988" y="320041"/>
            <a:ext cx="6707084" cy="3892668"/>
          </a:xfrm>
        </p:spPr>
        <p:txBody>
          <a:bodyPr vert="horz" lIns="91440" tIns="45720" rIns="91440" bIns="45720" rtlCol="0" anchor="b">
            <a:normAutofit/>
          </a:bodyPr>
          <a:lstStyle/>
          <a:p>
            <a:r>
              <a:rPr lang="en-US" sz="6600" kern="1200" dirty="0">
                <a:solidFill>
                  <a:schemeClr val="tx1"/>
                </a:solidFill>
                <a:latin typeface="+mj-lt"/>
                <a:ea typeface="+mj-ea"/>
                <a:cs typeface="+mj-cs"/>
              </a:rPr>
              <a:t>Interview Findings</a:t>
            </a:r>
          </a:p>
        </p:txBody>
      </p:sp>
      <p:pic>
        <p:nvPicPr>
          <p:cNvPr id="9218" name="Picture 2" descr="Image">
            <a:extLst>
              <a:ext uri="{FF2B5EF4-FFF2-40B4-BE49-F238E27FC236}">
                <a16:creationId xmlns:a16="http://schemas.microsoft.com/office/drawing/2014/main" id="{1D66163F-189B-F408-F838-8878ABF4E6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39" r="-2" b="13652"/>
          <a:stretch/>
        </p:blipFill>
        <p:spPr bwMode="auto">
          <a:xfrm>
            <a:off x="320040" y="975357"/>
            <a:ext cx="4087368" cy="4589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23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12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DD6976-5A10-E671-86CE-BB01B330FF0A}"/>
              </a:ext>
            </a:extLst>
          </p:cNvPr>
          <p:cNvSpPr>
            <a:spLocks noGrp="1"/>
          </p:cNvSpPr>
          <p:nvPr>
            <p:ph type="title"/>
          </p:nvPr>
        </p:nvSpPr>
        <p:spPr>
          <a:xfrm>
            <a:off x="4853988" y="320041"/>
            <a:ext cx="6707084" cy="3892668"/>
          </a:xfrm>
        </p:spPr>
        <p:txBody>
          <a:bodyPr vert="horz" lIns="91440" tIns="45720" rIns="91440" bIns="45720" rtlCol="0" anchor="b">
            <a:normAutofit/>
          </a:bodyPr>
          <a:lstStyle/>
          <a:p>
            <a:r>
              <a:rPr lang="en-US" sz="6600" kern="1200" dirty="0">
                <a:solidFill>
                  <a:schemeClr val="tx1"/>
                </a:solidFill>
                <a:latin typeface="+mj-lt"/>
                <a:ea typeface="+mj-ea"/>
                <a:cs typeface="+mj-cs"/>
              </a:rPr>
              <a:t>Overview of research group and current study</a:t>
            </a:r>
          </a:p>
        </p:txBody>
      </p:sp>
      <p:pic>
        <p:nvPicPr>
          <p:cNvPr id="7170" name="Picture 2" descr="Image">
            <a:extLst>
              <a:ext uri="{FF2B5EF4-FFF2-40B4-BE49-F238E27FC236}">
                <a16:creationId xmlns:a16="http://schemas.microsoft.com/office/drawing/2014/main" id="{7D3BFFBF-2124-B2B6-B755-4C316472A3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1226248"/>
            <a:ext cx="4087368" cy="40873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17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17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AB02E4-3690-3BA3-E980-CA5A06BA8A73}"/>
              </a:ext>
            </a:extLst>
          </p:cNvPr>
          <p:cNvSpPr>
            <a:spLocks noGrp="1"/>
          </p:cNvSpPr>
          <p:nvPr>
            <p:ph type="title"/>
          </p:nvPr>
        </p:nvSpPr>
        <p:spPr>
          <a:xfrm>
            <a:off x="838200" y="365125"/>
            <a:ext cx="10515600" cy="1325563"/>
          </a:xfrm>
        </p:spPr>
        <p:txBody>
          <a:bodyPr>
            <a:normAutofit/>
          </a:bodyPr>
          <a:lstStyle/>
          <a:p>
            <a:r>
              <a:rPr lang="nb-NO" sz="5400" dirty="0" err="1"/>
              <a:t>Interviews</a:t>
            </a:r>
            <a:r>
              <a:rPr lang="nb-NO" sz="5400" dirty="0"/>
              <a:t> in </a:t>
            </a:r>
            <a:r>
              <a:rPr lang="nb-NO" sz="5400" dirty="0" err="1"/>
              <a:t>Hungary</a:t>
            </a:r>
            <a:r>
              <a:rPr lang="nb-NO" sz="5400" dirty="0"/>
              <a:t> and </a:t>
            </a:r>
            <a:r>
              <a:rPr lang="nb-NO" sz="5400" dirty="0" err="1"/>
              <a:t>Poland</a:t>
            </a:r>
            <a:endParaRPr lang="nb-NO" sz="5400" dirty="0"/>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C4A947E-B0D8-399A-A0A5-D4EBFAF908AD}"/>
              </a:ext>
            </a:extLst>
          </p:cNvPr>
          <p:cNvSpPr>
            <a:spLocks noGrp="1"/>
          </p:cNvSpPr>
          <p:nvPr>
            <p:ph idx="1"/>
          </p:nvPr>
        </p:nvSpPr>
        <p:spPr>
          <a:xfrm>
            <a:off x="838200" y="1929384"/>
            <a:ext cx="10515600" cy="4251960"/>
          </a:xfrm>
        </p:spPr>
        <p:txBody>
          <a:bodyPr>
            <a:normAutofit/>
          </a:bodyPr>
          <a:lstStyle/>
          <a:p>
            <a:pPr rtl="0">
              <a:spcBef>
                <a:spcPts val="1200"/>
              </a:spcBef>
              <a:spcAft>
                <a:spcPts val="1200"/>
              </a:spcAft>
            </a:pPr>
            <a:r>
              <a:rPr lang="en-US" sz="2200" b="0" i="0" u="none" strike="noStrike" dirty="0">
                <a:effectLst/>
              </a:rPr>
              <a:t>12 interviews were conducted (6 in each country) with public library staff or managers with direct responsibility for providing services to refugees</a:t>
            </a:r>
          </a:p>
          <a:p>
            <a:pPr rtl="0">
              <a:spcBef>
                <a:spcPts val="1200"/>
              </a:spcBef>
              <a:spcAft>
                <a:spcPts val="1200"/>
              </a:spcAft>
            </a:pPr>
            <a:r>
              <a:rPr lang="en-US" sz="2200" b="0" i="0" u="none" strike="noStrike" dirty="0">
                <a:effectLst/>
              </a:rPr>
              <a:t>The interviews were carried out in the first quarter of 2023</a:t>
            </a:r>
          </a:p>
          <a:p>
            <a:pPr rtl="0">
              <a:spcBef>
                <a:spcPts val="1200"/>
              </a:spcBef>
              <a:spcAft>
                <a:spcPts val="1200"/>
              </a:spcAft>
            </a:pPr>
            <a:r>
              <a:rPr lang="en-US" sz="2200" b="0" i="0" u="none" strike="noStrike" dirty="0">
                <a:effectLst/>
              </a:rPr>
              <a:t>Libraries serving communities with larger populations of Ukrainian refugees were selected including: </a:t>
            </a:r>
            <a:r>
              <a:rPr lang="en-US" sz="2200" dirty="0"/>
              <a:t>2</a:t>
            </a:r>
            <a:r>
              <a:rPr lang="en-US" sz="2200" b="0" i="0" u="none" strike="noStrike" dirty="0">
                <a:effectLst/>
              </a:rPr>
              <a:t> from larger urban communities, 2 from medium size communities or suburbs, and 2 from smaller communities</a:t>
            </a:r>
          </a:p>
        </p:txBody>
      </p:sp>
    </p:spTree>
    <p:extLst>
      <p:ext uri="{BB962C8B-B14F-4D97-AF65-F5344CB8AC3E}">
        <p14:creationId xmlns:p14="http://schemas.microsoft.com/office/powerpoint/2010/main" val="2292935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D4E58-149B-6D77-FF69-0B0A721CC207}"/>
              </a:ext>
            </a:extLst>
          </p:cNvPr>
          <p:cNvSpPr>
            <a:spLocks noGrp="1"/>
          </p:cNvSpPr>
          <p:nvPr>
            <p:ph type="title"/>
          </p:nvPr>
        </p:nvSpPr>
        <p:spPr>
          <a:xfrm>
            <a:off x="572493" y="238539"/>
            <a:ext cx="11018520" cy="1434415"/>
          </a:xfrm>
        </p:spPr>
        <p:txBody>
          <a:bodyPr anchor="b">
            <a:normAutofit/>
          </a:bodyPr>
          <a:lstStyle/>
          <a:p>
            <a:r>
              <a:rPr lang="en-US" sz="5400"/>
              <a:t>Programs and Information Services</a:t>
            </a:r>
            <a:endParaRPr lang="nb-NO" sz="5400"/>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F6C73E-7A25-EF82-ECF4-311C3D10E964}"/>
              </a:ext>
            </a:extLst>
          </p:cNvPr>
          <p:cNvSpPr>
            <a:spLocks noGrp="1"/>
          </p:cNvSpPr>
          <p:nvPr>
            <p:ph idx="1"/>
          </p:nvPr>
        </p:nvSpPr>
        <p:spPr>
          <a:xfrm>
            <a:off x="572493" y="2071316"/>
            <a:ext cx="6713552" cy="4119172"/>
          </a:xfrm>
        </p:spPr>
        <p:txBody>
          <a:bodyPr anchor="t">
            <a:normAutofit/>
          </a:bodyPr>
          <a:lstStyle/>
          <a:p>
            <a:pPr marL="0" indent="0">
              <a:buNone/>
            </a:pPr>
            <a:r>
              <a:rPr lang="nb-NO" sz="1500" b="1"/>
              <a:t>Traditional Services</a:t>
            </a:r>
          </a:p>
          <a:p>
            <a:pPr marL="0" indent="0">
              <a:buNone/>
            </a:pPr>
            <a:r>
              <a:rPr lang="nb-NO" sz="1500"/>
              <a:t>Information points for refugees</a:t>
            </a:r>
          </a:p>
          <a:p>
            <a:pPr marL="0" indent="0">
              <a:buNone/>
            </a:pPr>
            <a:r>
              <a:rPr lang="nb-NO" sz="1500"/>
              <a:t>Acquisition of new materials in Ukrainian </a:t>
            </a:r>
          </a:p>
          <a:p>
            <a:pPr marL="0" indent="0">
              <a:buNone/>
            </a:pPr>
            <a:r>
              <a:rPr lang="en-US" sz="1500"/>
              <a:t>V</a:t>
            </a:r>
            <a:r>
              <a:rPr lang="en-US" sz="1500" b="0" i="0" u="none" strike="noStrike">
                <a:effectLst/>
              </a:rPr>
              <a:t>arious social / culture activities (especially for children )</a:t>
            </a:r>
          </a:p>
          <a:p>
            <a:pPr marL="0" indent="0">
              <a:buNone/>
            </a:pPr>
            <a:r>
              <a:rPr lang="en-US" sz="1500" b="0" i="0" u="none" strike="noStrike">
                <a:effectLst/>
              </a:rPr>
              <a:t>Language programs</a:t>
            </a:r>
          </a:p>
          <a:p>
            <a:pPr marL="0" indent="0">
              <a:buNone/>
            </a:pPr>
            <a:endParaRPr lang="en-US" sz="1500"/>
          </a:p>
          <a:p>
            <a:pPr marL="0" indent="0">
              <a:buNone/>
            </a:pPr>
            <a:r>
              <a:rPr lang="nb-NO" sz="1500" b="1"/>
              <a:t>New or Untraditional Services</a:t>
            </a:r>
          </a:p>
          <a:p>
            <a:pPr marL="0" indent="0">
              <a:buNone/>
            </a:pPr>
            <a:r>
              <a:rPr lang="en-US" sz="1500"/>
              <a:t>Collecting / D</a:t>
            </a:r>
            <a:r>
              <a:rPr lang="en-US" sz="1500" b="0" i="0" u="none" strike="noStrike">
                <a:effectLst/>
              </a:rPr>
              <a:t>istributing aid (e.g., clothing, food, etc.)</a:t>
            </a:r>
          </a:p>
          <a:p>
            <a:pPr marL="0" indent="0">
              <a:buNone/>
            </a:pPr>
            <a:r>
              <a:rPr lang="en-US" sz="1500"/>
              <a:t>S</a:t>
            </a:r>
            <a:r>
              <a:rPr lang="en-US" sz="1500" b="0" i="0" u="none" strike="noStrike">
                <a:effectLst/>
              </a:rPr>
              <a:t>erving as a temporary shelter</a:t>
            </a:r>
          </a:p>
          <a:p>
            <a:pPr marL="0" indent="0">
              <a:buNone/>
            </a:pPr>
            <a:r>
              <a:rPr lang="nb-NO" sz="1500"/>
              <a:t>Information points for other organizations that were involved in support activities.</a:t>
            </a:r>
          </a:p>
          <a:p>
            <a:pPr marL="0" indent="0">
              <a:buNone/>
            </a:pPr>
            <a:r>
              <a:rPr lang="nb-NO" sz="1500"/>
              <a:t>Psychological help to the refugees</a:t>
            </a:r>
          </a:p>
          <a:p>
            <a:pPr marL="0" indent="0">
              <a:buNone/>
            </a:pPr>
            <a:r>
              <a:rPr lang="nb-NO" sz="1500"/>
              <a:t>Aid with finding accomodation and searching for jobs</a:t>
            </a:r>
          </a:p>
          <a:p>
            <a:pPr marL="0" indent="0">
              <a:buNone/>
            </a:pPr>
            <a:endParaRPr lang="en-US" sz="1500" b="0" i="0" u="none" strike="noStrike">
              <a:effectLst/>
            </a:endParaRPr>
          </a:p>
          <a:p>
            <a:endParaRPr lang="nb-NO" sz="1500" dirty="0"/>
          </a:p>
        </p:txBody>
      </p:sp>
      <p:pic>
        <p:nvPicPr>
          <p:cNvPr id="4" name="Picture 2" descr="Image">
            <a:extLst>
              <a:ext uri="{FF2B5EF4-FFF2-40B4-BE49-F238E27FC236}">
                <a16:creationId xmlns:a16="http://schemas.microsoft.com/office/drawing/2014/main" id="{DACA2130-DF17-2477-D482-4CE64774B0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92" b="-3"/>
          <a:stretch/>
        </p:blipFill>
        <p:spPr bwMode="auto">
          <a:xfrm>
            <a:off x="7675658" y="2093976"/>
            <a:ext cx="3941064" cy="40965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603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71734-B91D-F038-CF42-E44998DBB4E4}"/>
              </a:ext>
            </a:extLst>
          </p:cNvPr>
          <p:cNvSpPr>
            <a:spLocks noGrp="1"/>
          </p:cNvSpPr>
          <p:nvPr>
            <p:ph type="title"/>
          </p:nvPr>
        </p:nvSpPr>
        <p:spPr>
          <a:xfrm>
            <a:off x="838200" y="557188"/>
            <a:ext cx="10515600" cy="1133499"/>
          </a:xfrm>
        </p:spPr>
        <p:txBody>
          <a:bodyPr>
            <a:normAutofit/>
          </a:bodyPr>
          <a:lstStyle/>
          <a:p>
            <a:pPr algn="ctr"/>
            <a:r>
              <a:rPr lang="en-US" sz="5200" dirty="0"/>
              <a:t>Role of Libraries in Broader Response</a:t>
            </a:r>
            <a:endParaRPr lang="nb-NO" sz="5200" dirty="0"/>
          </a:p>
        </p:txBody>
      </p:sp>
      <p:graphicFrame>
        <p:nvGraphicFramePr>
          <p:cNvPr id="29" name="Content Placeholder 2">
            <a:extLst>
              <a:ext uri="{FF2B5EF4-FFF2-40B4-BE49-F238E27FC236}">
                <a16:creationId xmlns:a16="http://schemas.microsoft.com/office/drawing/2014/main" id="{93B19858-8D43-B332-944B-11BB2B6ABBEB}"/>
              </a:ext>
            </a:extLst>
          </p:cNvPr>
          <p:cNvGraphicFramePr>
            <a:graphicFrameLocks noGrp="1"/>
          </p:cNvGraphicFramePr>
          <p:nvPr>
            <p:ph idx="1"/>
            <p:extLst>
              <p:ext uri="{D42A27DB-BD31-4B8C-83A1-F6EECF244321}">
                <p14:modId xmlns:p14="http://schemas.microsoft.com/office/powerpoint/2010/main" val="753257103"/>
              </p:ext>
            </p:extLst>
          </p:nvPr>
        </p:nvGraphicFramePr>
        <p:xfrm>
          <a:off x="838200" y="1808480"/>
          <a:ext cx="10998200" cy="4372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1026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A0D31D-87EF-FF0A-A59B-EA200B2675FC}"/>
              </a:ext>
            </a:extLst>
          </p:cNvPr>
          <p:cNvSpPr>
            <a:spLocks noGrp="1"/>
          </p:cNvSpPr>
          <p:nvPr>
            <p:ph type="title"/>
          </p:nvPr>
        </p:nvSpPr>
        <p:spPr>
          <a:xfrm>
            <a:off x="838200" y="365125"/>
            <a:ext cx="10515600" cy="1325563"/>
          </a:xfrm>
        </p:spPr>
        <p:txBody>
          <a:bodyPr>
            <a:normAutofit/>
          </a:bodyPr>
          <a:lstStyle/>
          <a:p>
            <a:pPr marL="0" indent="0">
              <a:buNone/>
            </a:pPr>
            <a:r>
              <a:rPr lang="en-US" sz="4200" dirty="0"/>
              <a:t>Library Partnerships and Organizational Efforts</a:t>
            </a:r>
          </a:p>
        </p:txBody>
      </p:sp>
      <p:sp>
        <p:nvSpPr>
          <p:cNvPr id="5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19ED61-2376-01F3-89E6-775AB8652E9A}"/>
              </a:ext>
            </a:extLst>
          </p:cNvPr>
          <p:cNvSpPr>
            <a:spLocks noGrp="1"/>
          </p:cNvSpPr>
          <p:nvPr>
            <p:ph idx="1"/>
          </p:nvPr>
        </p:nvSpPr>
        <p:spPr>
          <a:xfrm>
            <a:off x="838200" y="1929384"/>
            <a:ext cx="10515600" cy="4251960"/>
          </a:xfrm>
        </p:spPr>
        <p:txBody>
          <a:bodyPr>
            <a:normAutofit/>
          </a:bodyPr>
          <a:lstStyle/>
          <a:p>
            <a:pPr marL="0" indent="0">
              <a:buNone/>
            </a:pPr>
            <a:r>
              <a:rPr lang="en-US" sz="2200" b="1" dirty="0"/>
              <a:t>Context:</a:t>
            </a:r>
          </a:p>
          <a:p>
            <a:r>
              <a:rPr lang="en-US" sz="2200" dirty="0"/>
              <a:t>Little or no guidance from national-level authorities</a:t>
            </a:r>
          </a:p>
          <a:p>
            <a:r>
              <a:rPr lang="en-US" sz="2200" dirty="0"/>
              <a:t>Lack of support from formal professional networks</a:t>
            </a:r>
          </a:p>
          <a:p>
            <a:r>
              <a:rPr lang="en-US" sz="2200" dirty="0"/>
              <a:t>Grassroot initiatives (internal motivation)</a:t>
            </a:r>
          </a:p>
          <a:p>
            <a:pPr marL="0" indent="0">
              <a:buNone/>
            </a:pPr>
            <a:endParaRPr lang="en-US" sz="2200" dirty="0"/>
          </a:p>
          <a:p>
            <a:pPr marL="0" indent="0">
              <a:buNone/>
            </a:pPr>
            <a:r>
              <a:rPr lang="en-US" sz="2200" b="1" dirty="0"/>
              <a:t>Establishment of informal networks in local communities: </a:t>
            </a:r>
          </a:p>
          <a:p>
            <a:r>
              <a:rPr lang="en-US" sz="2200" dirty="0"/>
              <a:t>Local authorities</a:t>
            </a:r>
          </a:p>
          <a:p>
            <a:r>
              <a:rPr lang="en-US" sz="2200" dirty="0"/>
              <a:t>NGO’s </a:t>
            </a:r>
          </a:p>
          <a:p>
            <a:r>
              <a:rPr lang="en-US" sz="2200" dirty="0"/>
              <a:t>Culture centers</a:t>
            </a:r>
          </a:p>
          <a:p>
            <a:r>
              <a:rPr lang="en-US" sz="2200" dirty="0"/>
              <a:t>Volunteer organizations / centers </a:t>
            </a:r>
          </a:p>
        </p:txBody>
      </p:sp>
    </p:spTree>
    <p:extLst>
      <p:ext uri="{BB962C8B-B14F-4D97-AF65-F5344CB8AC3E}">
        <p14:creationId xmlns:p14="http://schemas.microsoft.com/office/powerpoint/2010/main" val="1719444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ECFC7C-805B-32D6-214D-28F34DE038AC}"/>
              </a:ext>
            </a:extLst>
          </p:cNvPr>
          <p:cNvSpPr>
            <a:spLocks noGrp="1"/>
          </p:cNvSpPr>
          <p:nvPr>
            <p:ph type="title"/>
          </p:nvPr>
        </p:nvSpPr>
        <p:spPr>
          <a:xfrm>
            <a:off x="838200" y="365125"/>
            <a:ext cx="10515600" cy="1325563"/>
          </a:xfrm>
        </p:spPr>
        <p:txBody>
          <a:bodyPr>
            <a:normAutofit/>
          </a:bodyPr>
          <a:lstStyle/>
          <a:p>
            <a:r>
              <a:rPr lang="en-US" sz="4200" dirty="0"/>
              <a:t>Implications for library management and staff</a:t>
            </a:r>
            <a:endParaRPr lang="nb-NO"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99A9F9-5428-A0A9-2EDE-50D40CA3801B}"/>
              </a:ext>
            </a:extLst>
          </p:cNvPr>
          <p:cNvSpPr>
            <a:spLocks noGrp="1"/>
          </p:cNvSpPr>
          <p:nvPr>
            <p:ph idx="1"/>
          </p:nvPr>
        </p:nvSpPr>
        <p:spPr>
          <a:xfrm>
            <a:off x="838200" y="1929384"/>
            <a:ext cx="10515600" cy="4251960"/>
          </a:xfrm>
        </p:spPr>
        <p:txBody>
          <a:bodyPr>
            <a:normAutofit/>
          </a:bodyPr>
          <a:lstStyle/>
          <a:p>
            <a:r>
              <a:rPr lang="en-US" sz="2200" dirty="0"/>
              <a:t>Strengthening previously marginalized role of:</a:t>
            </a:r>
          </a:p>
          <a:p>
            <a:pPr lvl="1"/>
            <a:r>
              <a:rPr lang="nb-NO" sz="2200" dirty="0"/>
              <a:t>Integration </a:t>
            </a:r>
            <a:r>
              <a:rPr lang="nb-NO" sz="2200" dirty="0" err="1"/>
              <a:t>consultant</a:t>
            </a:r>
            <a:endParaRPr lang="nb-NO" sz="2200" dirty="0"/>
          </a:p>
          <a:p>
            <a:pPr lvl="1"/>
            <a:r>
              <a:rPr lang="nb-NO" sz="2200" dirty="0"/>
              <a:t>Cultural </a:t>
            </a:r>
            <a:r>
              <a:rPr lang="nb-NO" sz="2200" dirty="0" err="1"/>
              <a:t>facilitator</a:t>
            </a:r>
            <a:endParaRPr lang="nb-NO" sz="2200" dirty="0"/>
          </a:p>
          <a:p>
            <a:pPr lvl="1"/>
            <a:r>
              <a:rPr lang="nb-NO" sz="2200" dirty="0" err="1"/>
              <a:t>Youth</a:t>
            </a:r>
            <a:r>
              <a:rPr lang="nb-NO" sz="2200" dirty="0"/>
              <a:t> </a:t>
            </a:r>
            <a:r>
              <a:rPr lang="nb-NO" sz="2200" dirty="0" err="1"/>
              <a:t>worker</a:t>
            </a:r>
            <a:endParaRPr lang="nb-NO" sz="2200" dirty="0"/>
          </a:p>
          <a:p>
            <a:r>
              <a:rPr lang="nb-NO" sz="2200" dirty="0" err="1"/>
              <a:t>Strengthening</a:t>
            </a:r>
            <a:r>
              <a:rPr lang="nb-NO" sz="2200" dirty="0"/>
              <a:t> </a:t>
            </a:r>
            <a:r>
              <a:rPr lang="nb-NO" sz="2200" dirty="0" err="1"/>
              <a:t>the</a:t>
            </a:r>
            <a:r>
              <a:rPr lang="nb-NO" sz="2200" dirty="0"/>
              <a:t> </a:t>
            </a:r>
            <a:r>
              <a:rPr lang="nb-NO" sz="2200" dirty="0" err="1"/>
              <a:t>library’s</a:t>
            </a:r>
            <a:r>
              <a:rPr lang="nb-NO" sz="2200" dirty="0"/>
              <a:t> </a:t>
            </a:r>
            <a:r>
              <a:rPr lang="nb-NO" sz="2200" dirty="0" err="1"/>
              <a:t>role</a:t>
            </a:r>
            <a:r>
              <a:rPr lang="nb-NO" sz="2200" dirty="0"/>
              <a:t> in </a:t>
            </a:r>
            <a:r>
              <a:rPr lang="nb-NO" sz="2200" dirty="0" err="1"/>
              <a:t>the</a:t>
            </a:r>
            <a:r>
              <a:rPr lang="nb-NO" sz="2200" dirty="0"/>
              <a:t> </a:t>
            </a:r>
            <a:r>
              <a:rPr lang="nb-NO" sz="2200" dirty="0" err="1"/>
              <a:t>local</a:t>
            </a:r>
            <a:r>
              <a:rPr lang="nb-NO" sz="2200" dirty="0"/>
              <a:t> </a:t>
            </a:r>
            <a:r>
              <a:rPr lang="nb-NO" sz="2200" dirty="0" err="1"/>
              <a:t>community</a:t>
            </a:r>
            <a:endParaRPr lang="nb-NO" sz="2200" dirty="0"/>
          </a:p>
          <a:p>
            <a:r>
              <a:rPr lang="nb-NO" sz="2200" dirty="0"/>
              <a:t>A </a:t>
            </a:r>
            <a:r>
              <a:rPr lang="nb-NO" sz="2200" dirty="0" err="1"/>
              <a:t>sense</a:t>
            </a:r>
            <a:r>
              <a:rPr lang="nb-NO" sz="2200" dirty="0"/>
              <a:t> of </a:t>
            </a:r>
            <a:r>
              <a:rPr lang="nb-NO" sz="2200" dirty="0" err="1"/>
              <a:t>pride</a:t>
            </a:r>
            <a:r>
              <a:rPr lang="nb-NO" sz="2200" dirty="0"/>
              <a:t> in </a:t>
            </a:r>
            <a:r>
              <a:rPr lang="nb-NO" sz="2200" dirty="0" err="1"/>
              <a:t>the</a:t>
            </a:r>
            <a:r>
              <a:rPr lang="nb-NO" sz="2200" dirty="0"/>
              <a:t> </a:t>
            </a:r>
            <a:r>
              <a:rPr lang="nb-NO" sz="2200" dirty="0" err="1"/>
              <a:t>significance</a:t>
            </a:r>
            <a:r>
              <a:rPr lang="nb-NO" sz="2200" dirty="0"/>
              <a:t> of </a:t>
            </a:r>
            <a:r>
              <a:rPr lang="nb-NO" sz="2200" dirty="0" err="1"/>
              <a:t>the</a:t>
            </a:r>
            <a:r>
              <a:rPr lang="nb-NO" sz="2200" dirty="0"/>
              <a:t> </a:t>
            </a:r>
            <a:r>
              <a:rPr lang="nb-NO" sz="2200" dirty="0" err="1"/>
              <a:t>work</a:t>
            </a:r>
            <a:r>
              <a:rPr lang="nb-NO" sz="2200" dirty="0"/>
              <a:t> </a:t>
            </a:r>
            <a:r>
              <a:rPr lang="nb-NO" sz="2200" dirty="0" err="1"/>
              <a:t>carried</a:t>
            </a:r>
            <a:r>
              <a:rPr lang="nb-NO" sz="2200" dirty="0"/>
              <a:t> </a:t>
            </a:r>
            <a:r>
              <a:rPr lang="nb-NO" sz="2200" dirty="0" err="1"/>
              <a:t>out</a:t>
            </a:r>
            <a:r>
              <a:rPr lang="nb-NO" sz="2200" dirty="0"/>
              <a:t>, and </a:t>
            </a:r>
            <a:r>
              <a:rPr lang="nb-NO" sz="2200" dirty="0" err="1"/>
              <a:t>deepened</a:t>
            </a:r>
            <a:r>
              <a:rPr lang="nb-NO" sz="2200" dirty="0"/>
              <a:t> of </a:t>
            </a:r>
            <a:r>
              <a:rPr lang="nb-NO" sz="2200" dirty="0" err="1"/>
              <a:t>sense</a:t>
            </a:r>
            <a:r>
              <a:rPr lang="nb-NO" sz="2200" dirty="0"/>
              <a:t> of purpose</a:t>
            </a:r>
            <a:br>
              <a:rPr lang="nb-NO" sz="2200" dirty="0"/>
            </a:br>
            <a:br>
              <a:rPr lang="nb-NO" sz="2200" dirty="0"/>
            </a:br>
            <a:br>
              <a:rPr lang="nb-NO" sz="2200" dirty="0"/>
            </a:br>
            <a:endParaRPr lang="en-US" sz="2200" dirty="0"/>
          </a:p>
          <a:p>
            <a:endParaRPr lang="en-US" sz="2200" dirty="0"/>
          </a:p>
        </p:txBody>
      </p:sp>
    </p:spTree>
    <p:extLst>
      <p:ext uri="{BB962C8B-B14F-4D97-AF65-F5344CB8AC3E}">
        <p14:creationId xmlns:p14="http://schemas.microsoft.com/office/powerpoint/2010/main" val="1956973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C764E-801B-6443-AF39-66C12DF542D7}"/>
              </a:ext>
            </a:extLst>
          </p:cNvPr>
          <p:cNvSpPr>
            <a:spLocks noGrp="1"/>
          </p:cNvSpPr>
          <p:nvPr>
            <p:ph type="title"/>
          </p:nvPr>
        </p:nvSpPr>
        <p:spPr>
          <a:xfrm>
            <a:off x="838200" y="365125"/>
            <a:ext cx="10515600" cy="1325563"/>
          </a:xfrm>
        </p:spPr>
        <p:txBody>
          <a:bodyPr>
            <a:normAutofit/>
          </a:bodyPr>
          <a:lstStyle/>
          <a:p>
            <a:r>
              <a:rPr lang="nb-NO" sz="5400"/>
              <a:t>Continuation of the Research	</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586157-B841-7C13-97E5-8445C890AB6F}"/>
              </a:ext>
            </a:extLst>
          </p:cNvPr>
          <p:cNvSpPr>
            <a:spLocks noGrp="1"/>
          </p:cNvSpPr>
          <p:nvPr>
            <p:ph idx="1"/>
          </p:nvPr>
        </p:nvSpPr>
        <p:spPr>
          <a:xfrm>
            <a:off x="838200" y="1929384"/>
            <a:ext cx="10515600" cy="4251960"/>
          </a:xfrm>
        </p:spPr>
        <p:txBody>
          <a:bodyPr>
            <a:normAutofit/>
          </a:bodyPr>
          <a:lstStyle/>
          <a:p>
            <a:r>
              <a:rPr lang="nb-NO" sz="2200" dirty="0" err="1"/>
              <a:t>Aim</a:t>
            </a:r>
            <a:r>
              <a:rPr lang="nb-NO" sz="2200" dirty="0"/>
              <a:t> of </a:t>
            </a:r>
            <a:r>
              <a:rPr lang="nb-NO" sz="2200" dirty="0" err="1"/>
              <a:t>research</a:t>
            </a:r>
            <a:r>
              <a:rPr lang="nb-NO" sz="2200" dirty="0"/>
              <a:t> is to </a:t>
            </a:r>
            <a:r>
              <a:rPr lang="nb-NO" sz="2200" dirty="0" err="1"/>
              <a:t>identify</a:t>
            </a:r>
            <a:r>
              <a:rPr lang="nb-NO" sz="2200" dirty="0"/>
              <a:t> </a:t>
            </a:r>
            <a:r>
              <a:rPr lang="nb-NO" sz="2200" dirty="0" err="1"/>
              <a:t>common</a:t>
            </a:r>
            <a:r>
              <a:rPr lang="nb-NO" sz="2200" dirty="0"/>
              <a:t> </a:t>
            </a:r>
            <a:r>
              <a:rPr lang="nb-NO" sz="2200" dirty="0" err="1"/>
              <a:t>library</a:t>
            </a:r>
            <a:r>
              <a:rPr lang="nb-NO" sz="2200" dirty="0"/>
              <a:t> </a:t>
            </a:r>
            <a:r>
              <a:rPr lang="nb-NO" sz="2200" dirty="0" err="1"/>
              <a:t>practices</a:t>
            </a:r>
            <a:r>
              <a:rPr lang="nb-NO" sz="2200" dirty="0"/>
              <a:t> and </a:t>
            </a:r>
            <a:r>
              <a:rPr lang="nb-NO" sz="2200" dirty="0" err="1"/>
              <a:t>challenges</a:t>
            </a:r>
            <a:r>
              <a:rPr lang="nb-NO" sz="2200" dirty="0"/>
              <a:t>, and understand </a:t>
            </a:r>
            <a:r>
              <a:rPr lang="nb-NO" sz="2200" dirty="0" err="1"/>
              <a:t>how</a:t>
            </a:r>
            <a:r>
              <a:rPr lang="nb-NO" sz="2200" dirty="0"/>
              <a:t> </a:t>
            </a:r>
            <a:r>
              <a:rPr lang="nb-NO" sz="2200" dirty="0" err="1"/>
              <a:t>library</a:t>
            </a:r>
            <a:r>
              <a:rPr lang="nb-NO" sz="2200" dirty="0"/>
              <a:t> </a:t>
            </a:r>
            <a:r>
              <a:rPr lang="nb-NO" sz="2200" dirty="0" err="1"/>
              <a:t>practice</a:t>
            </a:r>
            <a:r>
              <a:rPr lang="nb-NO" sz="2200" dirty="0"/>
              <a:t> is </a:t>
            </a:r>
            <a:r>
              <a:rPr lang="nb-NO" sz="2200" dirty="0" err="1"/>
              <a:t>developing</a:t>
            </a:r>
            <a:r>
              <a:rPr lang="nb-NO" sz="2200" dirty="0"/>
              <a:t> in different </a:t>
            </a:r>
            <a:r>
              <a:rPr lang="nb-NO" sz="2200" dirty="0" err="1"/>
              <a:t>contexts</a:t>
            </a:r>
            <a:endParaRPr lang="nb-NO" sz="2200" dirty="0"/>
          </a:p>
          <a:p>
            <a:r>
              <a:rPr lang="nb-NO" sz="2200" dirty="0"/>
              <a:t>Research </a:t>
            </a:r>
            <a:r>
              <a:rPr lang="nb-NO" sz="2200" dirty="0" err="1"/>
              <a:t>findings</a:t>
            </a:r>
            <a:r>
              <a:rPr lang="nb-NO" sz="2200" dirty="0"/>
              <a:t> </a:t>
            </a:r>
            <a:r>
              <a:rPr lang="nb-NO" sz="2200" dirty="0" err="1"/>
              <a:t>will</a:t>
            </a:r>
            <a:r>
              <a:rPr lang="nb-NO" sz="2200" dirty="0"/>
              <a:t> be used to </a:t>
            </a:r>
            <a:r>
              <a:rPr lang="nb-NO" sz="2200" dirty="0" err="1"/>
              <a:t>inform</a:t>
            </a:r>
            <a:r>
              <a:rPr lang="nb-NO" sz="2200" dirty="0"/>
              <a:t> </a:t>
            </a:r>
            <a:r>
              <a:rPr lang="nb-NO" sz="2200" dirty="0" err="1"/>
              <a:t>library</a:t>
            </a:r>
            <a:r>
              <a:rPr lang="nb-NO" sz="2200" dirty="0"/>
              <a:t> best </a:t>
            </a:r>
            <a:r>
              <a:rPr lang="nb-NO" sz="2200" dirty="0" err="1"/>
              <a:t>practices</a:t>
            </a:r>
            <a:r>
              <a:rPr lang="nb-NO" sz="2200" dirty="0"/>
              <a:t> and LIS </a:t>
            </a:r>
            <a:r>
              <a:rPr lang="nb-NO" sz="2200" dirty="0" err="1"/>
              <a:t>education</a:t>
            </a:r>
            <a:endParaRPr lang="nb-NO" sz="2200" dirty="0"/>
          </a:p>
          <a:p>
            <a:r>
              <a:rPr lang="nb-NO" sz="2200" dirty="0" err="1"/>
              <a:t>Ucoming</a:t>
            </a:r>
            <a:r>
              <a:rPr lang="nb-NO" sz="2200" dirty="0"/>
              <a:t> </a:t>
            </a:r>
            <a:r>
              <a:rPr lang="nb-NO" sz="2200" dirty="0" err="1"/>
              <a:t>research</a:t>
            </a:r>
            <a:r>
              <a:rPr lang="nb-NO" sz="2200" dirty="0"/>
              <a:t> </a:t>
            </a:r>
            <a:r>
              <a:rPr lang="nb-NO" sz="2200" dirty="0" err="1"/>
              <a:t>activities</a:t>
            </a:r>
            <a:r>
              <a:rPr lang="nb-NO" sz="2200" dirty="0"/>
              <a:t>:</a:t>
            </a:r>
          </a:p>
          <a:p>
            <a:pPr lvl="1"/>
            <a:r>
              <a:rPr lang="nb-NO" sz="2200" dirty="0" err="1"/>
              <a:t>Interviews</a:t>
            </a:r>
            <a:r>
              <a:rPr lang="nb-NO" sz="2200" dirty="0"/>
              <a:t> </a:t>
            </a:r>
            <a:r>
              <a:rPr lang="nb-NO" sz="2200" dirty="0" err="1"/>
              <a:t>with</a:t>
            </a:r>
            <a:r>
              <a:rPr lang="nb-NO" sz="2200" dirty="0"/>
              <a:t> </a:t>
            </a:r>
            <a:r>
              <a:rPr lang="nb-NO" sz="2200" dirty="0" err="1"/>
              <a:t>library</a:t>
            </a:r>
            <a:r>
              <a:rPr lang="nb-NO" sz="2200" dirty="0"/>
              <a:t> </a:t>
            </a:r>
            <a:r>
              <a:rPr lang="nb-NO" sz="2200" dirty="0" err="1"/>
              <a:t>professionals</a:t>
            </a:r>
            <a:r>
              <a:rPr lang="nb-NO" sz="2200" dirty="0"/>
              <a:t> in </a:t>
            </a:r>
            <a:r>
              <a:rPr lang="nb-NO" sz="2200" dirty="0" err="1"/>
              <a:t>Denmark</a:t>
            </a:r>
            <a:r>
              <a:rPr lang="nb-NO" sz="2200" dirty="0"/>
              <a:t>, </a:t>
            </a:r>
            <a:r>
              <a:rPr lang="nb-NO" sz="2200" dirty="0" err="1"/>
              <a:t>Hungary</a:t>
            </a:r>
            <a:r>
              <a:rPr lang="nb-NO" sz="2200" dirty="0"/>
              <a:t>, </a:t>
            </a:r>
            <a:r>
              <a:rPr lang="nb-NO" sz="2200" dirty="0" err="1"/>
              <a:t>Iceland</a:t>
            </a:r>
            <a:r>
              <a:rPr lang="nb-NO" sz="2200" dirty="0"/>
              <a:t>, Norway, </a:t>
            </a:r>
            <a:r>
              <a:rPr lang="nb-NO" sz="2200" dirty="0" err="1"/>
              <a:t>Poland</a:t>
            </a:r>
            <a:r>
              <a:rPr lang="nb-NO" sz="2200" dirty="0"/>
              <a:t>, </a:t>
            </a:r>
            <a:r>
              <a:rPr lang="nb-NO" sz="2200" dirty="0" err="1"/>
              <a:t>Sweden</a:t>
            </a:r>
            <a:r>
              <a:rPr lang="nb-NO" sz="2200" dirty="0"/>
              <a:t>, and </a:t>
            </a:r>
            <a:r>
              <a:rPr lang="nb-NO" sz="2200" dirty="0" err="1"/>
              <a:t>possibly</a:t>
            </a:r>
            <a:r>
              <a:rPr lang="nb-NO" sz="2200" dirty="0"/>
              <a:t> Finland and Germany</a:t>
            </a:r>
          </a:p>
          <a:p>
            <a:pPr lvl="1"/>
            <a:r>
              <a:rPr lang="nb-NO" sz="2200" dirty="0"/>
              <a:t>Survey to </a:t>
            </a:r>
            <a:r>
              <a:rPr lang="nb-NO" sz="2200" dirty="0" err="1"/>
              <a:t>library</a:t>
            </a:r>
            <a:r>
              <a:rPr lang="nb-NO" sz="2200" dirty="0"/>
              <a:t> </a:t>
            </a:r>
            <a:r>
              <a:rPr lang="nb-NO" sz="2200" dirty="0" err="1"/>
              <a:t>professionals</a:t>
            </a:r>
            <a:r>
              <a:rPr lang="nb-NO" sz="2200" dirty="0"/>
              <a:t> in </a:t>
            </a:r>
            <a:r>
              <a:rPr lang="nb-NO" sz="2200" dirty="0" err="1"/>
              <a:t>Denmark</a:t>
            </a:r>
            <a:r>
              <a:rPr lang="nb-NO" sz="2200" dirty="0"/>
              <a:t>, Finland, </a:t>
            </a:r>
            <a:r>
              <a:rPr lang="nb-NO" sz="2200" dirty="0" err="1"/>
              <a:t>Hungary</a:t>
            </a:r>
            <a:r>
              <a:rPr lang="nb-NO" sz="2200" dirty="0"/>
              <a:t>, Germany, </a:t>
            </a:r>
            <a:r>
              <a:rPr lang="nb-NO" sz="2200" dirty="0" err="1"/>
              <a:t>Iceland</a:t>
            </a:r>
            <a:r>
              <a:rPr lang="nb-NO" sz="2200" dirty="0"/>
              <a:t>, Norway, </a:t>
            </a:r>
            <a:r>
              <a:rPr lang="nb-NO" sz="2200" dirty="0" err="1"/>
              <a:t>Poland</a:t>
            </a:r>
            <a:r>
              <a:rPr lang="nb-NO" sz="2200" dirty="0"/>
              <a:t>, and </a:t>
            </a:r>
            <a:r>
              <a:rPr lang="nb-NO" sz="2200" dirty="0" err="1"/>
              <a:t>Sweden</a:t>
            </a:r>
            <a:endParaRPr lang="nb-NO" sz="2200" dirty="0"/>
          </a:p>
          <a:p>
            <a:pPr marL="457200" lvl="1" indent="0">
              <a:buNone/>
            </a:pPr>
            <a:endParaRPr lang="nb-NO" sz="2200" dirty="0"/>
          </a:p>
        </p:txBody>
      </p:sp>
    </p:spTree>
    <p:extLst>
      <p:ext uri="{BB962C8B-B14F-4D97-AF65-F5344CB8AC3E}">
        <p14:creationId xmlns:p14="http://schemas.microsoft.com/office/powerpoint/2010/main" val="1728740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3" name="Rectangle 6162">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F87F0A-0048-468D-DC21-D226B79126D8}"/>
              </a:ext>
            </a:extLst>
          </p:cNvPr>
          <p:cNvSpPr>
            <a:spLocks noGrp="1"/>
          </p:cNvSpPr>
          <p:nvPr>
            <p:ph type="title"/>
          </p:nvPr>
        </p:nvSpPr>
        <p:spPr>
          <a:xfrm>
            <a:off x="323088" y="320040"/>
            <a:ext cx="7009819" cy="3892669"/>
          </a:xfrm>
        </p:spPr>
        <p:txBody>
          <a:bodyPr vert="horz" lIns="91440" tIns="45720" rIns="91440" bIns="45720" rtlCol="0" anchor="b">
            <a:normAutofit/>
          </a:bodyPr>
          <a:lstStyle/>
          <a:p>
            <a:r>
              <a:rPr lang="en-US" sz="6600" kern="1200" dirty="0">
                <a:solidFill>
                  <a:schemeClr val="tx1"/>
                </a:solidFill>
                <a:latin typeface="+mj-lt"/>
                <a:ea typeface="+mj-ea"/>
                <a:cs typeface="+mj-cs"/>
              </a:rPr>
              <a:t>References</a:t>
            </a:r>
          </a:p>
        </p:txBody>
      </p:sp>
      <p:sp>
        <p:nvSpPr>
          <p:cNvPr id="616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a:extLst>
              <a:ext uri="{FF2B5EF4-FFF2-40B4-BE49-F238E27FC236}">
                <a16:creationId xmlns:a16="http://schemas.microsoft.com/office/drawing/2014/main" id="{F51E8B1E-CD08-C8AD-1ADE-3DCAD81EC4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45" r="1790"/>
          <a:stretch/>
        </p:blipFill>
        <p:spPr bwMode="auto">
          <a:xfrm>
            <a:off x="7781544" y="379647"/>
            <a:ext cx="4087368" cy="58622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793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16254-362B-F353-65FC-D93BC36229A1}"/>
              </a:ext>
            </a:extLst>
          </p:cNvPr>
          <p:cNvSpPr>
            <a:spLocks noGrp="1"/>
          </p:cNvSpPr>
          <p:nvPr>
            <p:ph type="title"/>
          </p:nvPr>
        </p:nvSpPr>
        <p:spPr>
          <a:xfrm>
            <a:off x="838200" y="365125"/>
            <a:ext cx="10515600" cy="1325563"/>
          </a:xfrm>
        </p:spPr>
        <p:txBody>
          <a:bodyPr>
            <a:normAutofit/>
          </a:bodyPr>
          <a:lstStyle/>
          <a:p>
            <a:r>
              <a:rPr lang="nb-NO" sz="5400" dirty="0"/>
              <a:t>References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3F198E-195B-3017-0071-B254320BA082}"/>
              </a:ext>
            </a:extLst>
          </p:cNvPr>
          <p:cNvSpPr>
            <a:spLocks noGrp="1"/>
          </p:cNvSpPr>
          <p:nvPr>
            <p:ph idx="1"/>
          </p:nvPr>
        </p:nvSpPr>
        <p:spPr>
          <a:xfrm>
            <a:off x="838200" y="1929384"/>
            <a:ext cx="10515600" cy="4873752"/>
          </a:xfrm>
        </p:spPr>
        <p:txBody>
          <a:bodyPr>
            <a:normAutofit fontScale="92500"/>
          </a:bodyPr>
          <a:lstStyle/>
          <a:p>
            <a:pPr>
              <a:lnSpc>
                <a:spcPct val="150000"/>
              </a:lnSpc>
              <a:spcBef>
                <a:spcPts val="0"/>
              </a:spcBef>
            </a:pPr>
            <a:r>
              <a:rPr lang="en-US" sz="1200" b="0" i="0" u="none" strike="noStrike" dirty="0">
                <a:effectLst/>
              </a:rPr>
              <a:t>Grossman, Suzanne, Denise E. Agosto, Mark Winston, Rabbi Nancy E. Epstein, Carolyn C. </a:t>
            </a:r>
            <a:r>
              <a:rPr lang="en-US" sz="1200" b="0" i="0" u="none" strike="noStrike" dirty="0" err="1">
                <a:effectLst/>
              </a:rPr>
              <a:t>Cannuscio</a:t>
            </a:r>
            <a:r>
              <a:rPr lang="en-US" sz="1200" b="0" i="0" u="none" strike="noStrike" dirty="0">
                <a:effectLst/>
              </a:rPr>
              <a:t>, Ana Martinez-Donate, and Ann C. Klassen. 2021. “How Public Libraries Help Immigrants Adjust to Life in a New Country: A Review of the Literature.” </a:t>
            </a:r>
            <a:r>
              <a:rPr lang="en-US" sz="1200" b="0" i="1" u="none" strike="noStrike" dirty="0">
                <a:effectLst/>
              </a:rPr>
              <a:t>Health Promotion Practice</a:t>
            </a:r>
            <a:r>
              <a:rPr lang="en-US" sz="1200" b="0" i="0" u="none" strike="noStrike" dirty="0">
                <a:effectLst/>
              </a:rPr>
              <a:t>, March, 15248399211001064.</a:t>
            </a:r>
            <a:r>
              <a:rPr lang="en-US" sz="1200" b="0" i="0" u="none" strike="noStrike" dirty="0">
                <a:effectLst/>
                <a:hlinkClick r:id="rId2"/>
              </a:rPr>
              <a:t> </a:t>
            </a:r>
            <a:r>
              <a:rPr lang="en-US" sz="1200" b="0" i="0" u="sng" strike="noStrike" dirty="0">
                <a:effectLst/>
                <a:hlinkClick r:id="rId2"/>
              </a:rPr>
              <a:t>https://doi.org/10.1177/15248399211001064</a:t>
            </a:r>
            <a:r>
              <a:rPr lang="en-US" sz="1200" b="0" i="0" u="none" strike="noStrike" dirty="0">
                <a:effectLst/>
              </a:rPr>
              <a:t>.</a:t>
            </a:r>
            <a:endParaRPr lang="en-US" sz="1200" b="0" dirty="0">
              <a:effectLst/>
            </a:endParaRPr>
          </a:p>
          <a:p>
            <a:pPr>
              <a:lnSpc>
                <a:spcPct val="150000"/>
              </a:lnSpc>
              <a:spcBef>
                <a:spcPts val="0"/>
              </a:spcBef>
            </a:pPr>
            <a:r>
              <a:rPr lang="en-US" sz="1200" b="0" i="0" u="none" strike="noStrike" dirty="0">
                <a:effectLst/>
              </a:rPr>
              <a:t>Johnston, J. 2019. “Friendship Potential: Conversation-Based Programming and Immigrant Integration.” </a:t>
            </a:r>
            <a:r>
              <a:rPr lang="en-US" sz="1200" b="0" i="1" u="none" strike="noStrike" dirty="0">
                <a:effectLst/>
              </a:rPr>
              <a:t>JOURNAL OF LIBRARIANSHIP AND INFORMATION SCIENCE</a:t>
            </a:r>
            <a:r>
              <a:rPr lang="en-US" sz="1200" b="0" i="0" u="none" strike="noStrike" dirty="0">
                <a:effectLst/>
              </a:rPr>
              <a:t> 51 (3): 670–88.</a:t>
            </a:r>
            <a:r>
              <a:rPr lang="en-US" sz="1200" b="0" i="0" u="none" strike="noStrike" dirty="0">
                <a:effectLst/>
                <a:hlinkClick r:id="rId3"/>
              </a:rPr>
              <a:t> </a:t>
            </a:r>
            <a:r>
              <a:rPr lang="en-US" sz="1200" b="0" i="0" u="sng" strike="noStrike" dirty="0">
                <a:effectLst/>
                <a:hlinkClick r:id="rId3"/>
              </a:rPr>
              <a:t>https://doi.org/10.1177/0961000617742459</a:t>
            </a:r>
            <a:r>
              <a:rPr lang="en-US" sz="1200" b="0" i="0" u="none" strike="noStrike" dirty="0">
                <a:effectLst/>
              </a:rPr>
              <a:t>.</a:t>
            </a:r>
            <a:endParaRPr lang="en-US" sz="1200" b="0" dirty="0">
              <a:effectLst/>
            </a:endParaRPr>
          </a:p>
          <a:p>
            <a:pPr>
              <a:lnSpc>
                <a:spcPct val="150000"/>
              </a:lnSpc>
              <a:spcBef>
                <a:spcPts val="0"/>
              </a:spcBef>
            </a:pPr>
            <a:r>
              <a:rPr lang="en-US" sz="1200" b="0" i="0" u="none" strike="noStrike" dirty="0">
                <a:effectLst/>
              </a:rPr>
              <a:t>Johnston, J, and R Audunson. 2019. “Supporting Immigrants’ Political Integration through Discussion and Debate in Public Libraries.” </a:t>
            </a:r>
            <a:r>
              <a:rPr lang="en-US" sz="1200" b="0" i="1" u="none" strike="noStrike" dirty="0">
                <a:effectLst/>
              </a:rPr>
              <a:t>JOURNAL OF LIBRARIANSHIP AND INFORMATION SCIENCE</a:t>
            </a:r>
            <a:r>
              <a:rPr lang="en-US" sz="1200" b="0" i="0" u="none" strike="noStrike" dirty="0">
                <a:effectLst/>
              </a:rPr>
              <a:t> 51 (1): 228–42.</a:t>
            </a:r>
            <a:r>
              <a:rPr lang="en-US" sz="1200" b="0" i="0" u="none" strike="noStrike" dirty="0">
                <a:effectLst/>
                <a:hlinkClick r:id="rId4"/>
              </a:rPr>
              <a:t> </a:t>
            </a:r>
            <a:r>
              <a:rPr lang="en-US" sz="1200" b="0" i="0" u="sng" strike="noStrike" dirty="0">
                <a:effectLst/>
                <a:hlinkClick r:id="rId4"/>
              </a:rPr>
              <a:t>https://doi.org/10.1177/0961000617709056</a:t>
            </a:r>
            <a:r>
              <a:rPr lang="en-US" sz="1200" b="0" i="0" u="none" strike="noStrike" dirty="0">
                <a:effectLst/>
              </a:rPr>
              <a:t>.</a:t>
            </a:r>
            <a:endParaRPr lang="en-US" sz="1200" b="0" dirty="0">
              <a:effectLst/>
            </a:endParaRPr>
          </a:p>
          <a:p>
            <a:pPr>
              <a:lnSpc>
                <a:spcPct val="150000"/>
              </a:lnSpc>
              <a:spcBef>
                <a:spcPts val="0"/>
              </a:spcBef>
            </a:pPr>
            <a:r>
              <a:rPr lang="en-US" sz="1200" b="0" i="0" u="none" strike="noStrike" dirty="0" err="1">
                <a:effectLst/>
              </a:rPr>
              <a:t>Kosciejew</a:t>
            </a:r>
            <a:r>
              <a:rPr lang="en-US" sz="1200" b="0" i="0" u="none" strike="noStrike" dirty="0">
                <a:effectLst/>
              </a:rPr>
              <a:t>, M. 2019. “Information’s Importance for Refugees: Information Technologies, Public Libraries, and the Current Refugee Crisis.” </a:t>
            </a:r>
            <a:r>
              <a:rPr lang="en-US" sz="1200" b="0" i="1" u="none" strike="noStrike" dirty="0">
                <a:effectLst/>
              </a:rPr>
              <a:t>LIBRARY QUARTERLY</a:t>
            </a:r>
            <a:r>
              <a:rPr lang="en-US" sz="1200" b="0" i="0" u="none" strike="noStrike" dirty="0">
                <a:effectLst/>
              </a:rPr>
              <a:t> 89 (2): 79–98.</a:t>
            </a:r>
            <a:r>
              <a:rPr lang="en-US" sz="1200" b="0" i="0" u="none" strike="noStrike" dirty="0">
                <a:effectLst/>
                <a:hlinkClick r:id="rId5"/>
              </a:rPr>
              <a:t> </a:t>
            </a:r>
            <a:r>
              <a:rPr lang="en-US" sz="1200" b="0" i="0" u="sng" strike="noStrike" dirty="0">
                <a:effectLst/>
                <a:hlinkClick r:id="rId5"/>
              </a:rPr>
              <a:t>https://doi.org/10.1086/702193</a:t>
            </a:r>
            <a:r>
              <a:rPr lang="en-US" sz="1200" b="0" i="0" u="none" strike="noStrike" dirty="0">
                <a:effectLst/>
              </a:rPr>
              <a:t>.</a:t>
            </a:r>
            <a:endParaRPr lang="en-US" sz="1200" b="0" dirty="0">
              <a:effectLst/>
            </a:endParaRPr>
          </a:p>
          <a:p>
            <a:pPr>
              <a:lnSpc>
                <a:spcPct val="150000"/>
              </a:lnSpc>
              <a:spcBef>
                <a:spcPts val="0"/>
              </a:spcBef>
            </a:pPr>
            <a:r>
              <a:rPr lang="en-US" sz="1200" b="0" i="0" u="none" strike="noStrike" dirty="0">
                <a:effectLst/>
              </a:rPr>
              <a:t>Lloyd, A. 2017. “Researching Fractured (Information) Landscapes Implications for Library and Information Science Researchers Undertaking Research with Refugees and Forced Migration Studies.” </a:t>
            </a:r>
            <a:r>
              <a:rPr lang="en-US" sz="1200" b="0" i="1" u="none" strike="noStrike" dirty="0">
                <a:effectLst/>
              </a:rPr>
              <a:t>JOURNAL OF DOCUMENTATION</a:t>
            </a:r>
            <a:r>
              <a:rPr lang="en-US" sz="1200" b="0" i="0" u="none" strike="noStrike" dirty="0">
                <a:effectLst/>
              </a:rPr>
              <a:t> 73 (1): 35–47.</a:t>
            </a:r>
            <a:r>
              <a:rPr lang="en-US" sz="1200" b="0" i="0" u="none" strike="noStrike" dirty="0">
                <a:effectLst/>
                <a:hlinkClick r:id="rId6"/>
              </a:rPr>
              <a:t> </a:t>
            </a:r>
            <a:r>
              <a:rPr lang="en-US" sz="1200" b="0" i="0" u="sng" strike="noStrike" dirty="0">
                <a:effectLst/>
                <a:hlinkClick r:id="rId6"/>
              </a:rPr>
              <a:t>https://doi.org/10.1108/JD-03-2016-0032</a:t>
            </a:r>
            <a:r>
              <a:rPr lang="en-US" sz="1200" b="0" i="0" u="none" strike="noStrike" dirty="0">
                <a:effectLst/>
              </a:rPr>
              <a:t>.</a:t>
            </a:r>
            <a:endParaRPr lang="en-US" sz="1200" b="0" dirty="0">
              <a:effectLst/>
            </a:endParaRPr>
          </a:p>
          <a:p>
            <a:pPr>
              <a:lnSpc>
                <a:spcPct val="150000"/>
              </a:lnSpc>
              <a:spcBef>
                <a:spcPts val="0"/>
              </a:spcBef>
            </a:pPr>
            <a:r>
              <a:rPr lang="en-US" sz="1200" b="0" i="0" u="none" strike="noStrike" dirty="0" err="1">
                <a:effectLst/>
              </a:rPr>
              <a:t>Pilerot</a:t>
            </a:r>
            <a:r>
              <a:rPr lang="en-US" sz="1200" b="0" i="0" u="none" strike="noStrike" dirty="0">
                <a:effectLst/>
              </a:rPr>
              <a:t>, O. 2018. “The Practice of Public Library-Work for Newly Arrived Immigrants.” </a:t>
            </a:r>
            <a:r>
              <a:rPr lang="en-US" sz="1200" b="0" i="1" u="none" strike="noStrike" dirty="0">
                <a:effectLst/>
              </a:rPr>
              <a:t>INFORMATION RESEARCH-AN INTERNATIONAL ELECTRONIC JOURNAL</a:t>
            </a:r>
            <a:r>
              <a:rPr lang="en-US" sz="1200" b="0" i="0" u="none" strike="noStrike" dirty="0">
                <a:effectLst/>
              </a:rPr>
              <a:t> 23 (4).</a:t>
            </a:r>
            <a:endParaRPr lang="en-US" sz="1200" b="0" dirty="0">
              <a:effectLst/>
            </a:endParaRPr>
          </a:p>
          <a:p>
            <a:pPr>
              <a:lnSpc>
                <a:spcPct val="150000"/>
              </a:lnSpc>
              <a:spcBef>
                <a:spcPts val="0"/>
              </a:spcBef>
            </a:pPr>
            <a:r>
              <a:rPr lang="en-US" sz="1200" b="0" i="0" u="none" strike="noStrike" dirty="0" err="1">
                <a:effectLst/>
              </a:rPr>
              <a:t>Varheim</a:t>
            </a:r>
            <a:r>
              <a:rPr lang="en-US" sz="1200" b="0" i="0" u="none" strike="noStrike" dirty="0">
                <a:effectLst/>
              </a:rPr>
              <a:t>, A. 2014. “Trust and the Role of the Public Library in the Integration of Refugees: The Case of a Northern Norwegian City.” </a:t>
            </a:r>
            <a:r>
              <a:rPr lang="en-US" sz="1200" b="0" i="1" u="none" strike="noStrike" dirty="0">
                <a:effectLst/>
              </a:rPr>
              <a:t>JOURNAL OF LIBRARIANSHIP AND INFORMATION SCIENCE</a:t>
            </a:r>
            <a:r>
              <a:rPr lang="en-US" sz="1200" b="0" i="0" u="none" strike="noStrike" dirty="0">
                <a:effectLst/>
              </a:rPr>
              <a:t> 46 (1): 62–69.</a:t>
            </a:r>
            <a:r>
              <a:rPr lang="en-US" sz="1200" b="0" i="0" u="none" strike="noStrike" dirty="0">
                <a:effectLst/>
                <a:hlinkClick r:id="rId7"/>
              </a:rPr>
              <a:t> </a:t>
            </a:r>
            <a:r>
              <a:rPr lang="en-US" sz="1200" b="0" i="0" u="sng" strike="noStrike" dirty="0">
                <a:effectLst/>
                <a:hlinkClick r:id="rId7"/>
              </a:rPr>
              <a:t>https://doi.org/10.1177/0961000614523636</a:t>
            </a:r>
            <a:r>
              <a:rPr lang="en-US" sz="1200" b="0" i="0" u="none" strike="noStrike" dirty="0">
                <a:effectLst/>
              </a:rPr>
              <a:t>.</a:t>
            </a:r>
            <a:endParaRPr lang="en-US" sz="1200" b="0" dirty="0">
              <a:effectLst/>
            </a:endParaRPr>
          </a:p>
          <a:p>
            <a:pPr>
              <a:lnSpc>
                <a:spcPct val="150000"/>
              </a:lnSpc>
              <a:spcBef>
                <a:spcPts val="0"/>
              </a:spcBef>
            </a:pPr>
            <a:r>
              <a:rPr lang="en-US" sz="1200" b="0" i="0" u="none" strike="noStrike" dirty="0">
                <a:effectLst/>
              </a:rPr>
              <a:t>———. 2017. “Public Libraries, Community Resilience, and Social Capital.” </a:t>
            </a:r>
            <a:r>
              <a:rPr lang="en-US" sz="1200" b="0" i="1" u="none" strike="noStrike" dirty="0">
                <a:effectLst/>
              </a:rPr>
              <a:t>INFORMATION RESEARCH-AN INTERNATIONAL ELECTRONIC JOURNAL</a:t>
            </a:r>
            <a:r>
              <a:rPr lang="en-US" sz="1200" b="0" i="0" u="none" strike="noStrike" dirty="0">
                <a:effectLst/>
              </a:rPr>
              <a:t> 22 (1).</a:t>
            </a:r>
            <a:endParaRPr lang="en-US" sz="1200" b="0" dirty="0">
              <a:effectLst/>
            </a:endParaRPr>
          </a:p>
          <a:p>
            <a:pPr>
              <a:lnSpc>
                <a:spcPct val="150000"/>
              </a:lnSpc>
              <a:spcBef>
                <a:spcPts val="0"/>
              </a:spcBef>
            </a:pPr>
            <a:r>
              <a:rPr lang="en-US" sz="1200" b="0" i="0" u="none" strike="noStrike" dirty="0">
                <a:effectLst/>
              </a:rPr>
              <a:t>Witteveen, A. 2016. “Public Libraries Support Refugees.” </a:t>
            </a:r>
            <a:r>
              <a:rPr lang="en-US" sz="1200" b="0" i="1" u="none" strike="noStrike" dirty="0">
                <a:effectLst/>
              </a:rPr>
              <a:t>LIBRARY JOURNAL</a:t>
            </a:r>
            <a:r>
              <a:rPr lang="en-US" sz="1200" b="0" i="0" u="none" strike="noStrike" dirty="0">
                <a:effectLst/>
              </a:rPr>
              <a:t> 141 (2): 13–13.</a:t>
            </a:r>
            <a:endParaRPr lang="en-US" sz="1200" b="0" dirty="0">
              <a:effectLst/>
            </a:endParaRPr>
          </a:p>
          <a:p>
            <a:pPr>
              <a:lnSpc>
                <a:spcPct val="150000"/>
              </a:lnSpc>
              <a:spcBef>
                <a:spcPts val="0"/>
              </a:spcBef>
            </a:pPr>
            <a:r>
              <a:rPr lang="en-US" sz="1200" b="0" i="0" u="none" strike="noStrike" dirty="0">
                <a:effectLst/>
              </a:rPr>
              <a:t>UNHCR. October 11, 2022. </a:t>
            </a:r>
            <a:r>
              <a:rPr lang="en-US" sz="1200" b="0" i="1" u="none" strike="noStrike" dirty="0">
                <a:effectLst/>
              </a:rPr>
              <a:t>Operational Data Portal: Ukrainian Refugee Situation</a:t>
            </a:r>
            <a:r>
              <a:rPr lang="en-US" sz="1200" b="0" i="0" u="none" strike="noStrike" dirty="0">
                <a:effectLst/>
              </a:rPr>
              <a:t>. https://data.unhcr.org/en/situations/ukraine</a:t>
            </a:r>
            <a:endParaRPr lang="en-US" sz="1200" b="0" dirty="0">
              <a:effectLst/>
            </a:endParaRPr>
          </a:p>
          <a:p>
            <a:pPr>
              <a:lnSpc>
                <a:spcPct val="150000"/>
              </a:lnSpc>
              <a:spcBef>
                <a:spcPts val="0"/>
              </a:spcBef>
            </a:pPr>
            <a:r>
              <a:rPr lang="en-US" sz="1200" b="0" i="0" u="none" strike="noStrike" dirty="0">
                <a:effectLst/>
              </a:rPr>
              <a:t>UNHCR Regional Bureau for Europe. July 2022.</a:t>
            </a:r>
            <a:r>
              <a:rPr lang="en-US" sz="1200" b="0" i="1" u="none" strike="noStrike" dirty="0">
                <a:effectLst/>
              </a:rPr>
              <a:t> LIVES ON HOLD: PROFILES AND INTENTIONS OF REFUGEES FROM UKRAINE: Czech Republic, Hungary, Republic of Moldova, Poland, Romania &amp; Slovakia. </a:t>
            </a:r>
            <a:r>
              <a:rPr lang="en-US" sz="1200" b="0" i="0" u="none" strike="noStrike" dirty="0">
                <a:effectLst/>
              </a:rPr>
              <a:t>UNHCR. </a:t>
            </a:r>
            <a:r>
              <a:rPr lang="en-US" sz="1200" b="0" i="0" u="sng" strike="noStrike" dirty="0">
                <a:effectLst/>
                <a:hlinkClick r:id="rId8"/>
              </a:rPr>
              <a:t>https://data.unhcr.org/en/documents/details/94176</a:t>
            </a:r>
            <a:r>
              <a:rPr lang="en-US" sz="1200" b="0" i="0" u="none" strike="noStrike" dirty="0">
                <a:effectLst/>
              </a:rPr>
              <a:t>.</a:t>
            </a:r>
            <a:endParaRPr lang="nb-NO" sz="1200" dirty="0"/>
          </a:p>
        </p:txBody>
      </p:sp>
    </p:spTree>
    <p:extLst>
      <p:ext uri="{BB962C8B-B14F-4D97-AF65-F5344CB8AC3E}">
        <p14:creationId xmlns:p14="http://schemas.microsoft.com/office/powerpoint/2010/main" val="2251287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DC0CE-9025-DA69-85D3-914D05159649}"/>
              </a:ext>
            </a:extLst>
          </p:cNvPr>
          <p:cNvSpPr>
            <a:spLocks noGrp="1"/>
          </p:cNvSpPr>
          <p:nvPr>
            <p:ph type="title"/>
          </p:nvPr>
        </p:nvSpPr>
        <p:spPr>
          <a:xfrm>
            <a:off x="838200" y="459863"/>
            <a:ext cx="10515600" cy="1004594"/>
          </a:xfrm>
        </p:spPr>
        <p:txBody>
          <a:bodyPr>
            <a:normAutofit/>
          </a:bodyPr>
          <a:lstStyle/>
          <a:p>
            <a:pPr algn="ctr"/>
            <a:r>
              <a:rPr lang="nb-NO">
                <a:solidFill>
                  <a:srgbClr val="FFFFFF"/>
                </a:solidFill>
              </a:rPr>
              <a:t>Questions? </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C5D6965-BDAD-14CF-C1ED-EA76C8A86B13}"/>
              </a:ext>
            </a:extLst>
          </p:cNvPr>
          <p:cNvGraphicFramePr>
            <a:graphicFrameLocks noGrp="1"/>
          </p:cNvGraphicFramePr>
          <p:nvPr>
            <p:ph idx="1"/>
            <p:extLst>
              <p:ext uri="{D42A27DB-BD31-4B8C-83A1-F6EECF244321}">
                <p14:modId xmlns:p14="http://schemas.microsoft.com/office/powerpoint/2010/main" val="531343850"/>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833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14F3B-7FB9-6707-13B8-4A8DD36E4B73}"/>
              </a:ext>
            </a:extLst>
          </p:cNvPr>
          <p:cNvSpPr>
            <a:spLocks noGrp="1"/>
          </p:cNvSpPr>
          <p:nvPr>
            <p:ph type="title"/>
          </p:nvPr>
        </p:nvSpPr>
        <p:spPr>
          <a:xfrm>
            <a:off x="841248" y="502920"/>
            <a:ext cx="10509504" cy="1975104"/>
          </a:xfrm>
        </p:spPr>
        <p:txBody>
          <a:bodyPr anchor="b">
            <a:normAutofit/>
          </a:bodyPr>
          <a:lstStyle/>
          <a:p>
            <a:r>
              <a:rPr lang="en-US" sz="5400" i="0" dirty="0" err="1">
                <a:effectLst/>
              </a:rPr>
              <a:t>PubLIB</a:t>
            </a:r>
            <a:r>
              <a:rPr lang="en-US" sz="5400" i="0" dirty="0">
                <a:effectLst/>
              </a:rPr>
              <a:t> for Refugees </a:t>
            </a:r>
            <a:endParaRPr lang="nb-NO" sz="5400" dirty="0"/>
          </a:p>
        </p:txBody>
      </p:sp>
      <p:sp>
        <p:nvSpPr>
          <p:cNvPr id="19" name="Rectangle 18">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0C329CB-1501-E8D6-FAED-C8046787BF0A}"/>
              </a:ext>
            </a:extLst>
          </p:cNvPr>
          <p:cNvSpPr>
            <a:spLocks noGrp="1"/>
          </p:cNvSpPr>
          <p:nvPr>
            <p:ph idx="1"/>
          </p:nvPr>
        </p:nvSpPr>
        <p:spPr>
          <a:xfrm>
            <a:off x="841248" y="3328416"/>
            <a:ext cx="10509504" cy="2715768"/>
          </a:xfrm>
        </p:spPr>
        <p:txBody>
          <a:bodyPr>
            <a:normAutofit/>
          </a:bodyPr>
          <a:lstStyle/>
          <a:p>
            <a:r>
              <a:rPr lang="en-US" sz="2200" i="0" dirty="0">
                <a:effectLst/>
              </a:rPr>
              <a:t>A</a:t>
            </a:r>
            <a:r>
              <a:rPr lang="en-US" sz="2200" b="1" i="0" dirty="0">
                <a:effectLst/>
              </a:rPr>
              <a:t> </a:t>
            </a:r>
            <a:r>
              <a:rPr lang="en-US" sz="2200" b="0" i="0" dirty="0">
                <a:effectLst/>
              </a:rPr>
              <a:t>research group that studies how public libraries respond to the needs of recently arrived refugees and other immigrants. </a:t>
            </a:r>
          </a:p>
          <a:p>
            <a:r>
              <a:rPr lang="en-US" sz="2200" dirty="0"/>
              <a:t>P</a:t>
            </a:r>
            <a:r>
              <a:rPr lang="en-US" sz="2200" b="0" i="0" dirty="0">
                <a:effectLst/>
              </a:rPr>
              <a:t>roject partners include prominent library researchers from universities in Denmark, Hungary, Iceland, Norway, Poland, and Sweden. </a:t>
            </a:r>
          </a:p>
          <a:p>
            <a:r>
              <a:rPr lang="en-US" sz="2200" dirty="0"/>
              <a:t>Website: https://sites.google.com/view/publib-for-refugees/home?authuser=0</a:t>
            </a:r>
            <a:endParaRPr lang="en-US" sz="2200" b="0" i="0" dirty="0">
              <a:effectLst/>
            </a:endParaRPr>
          </a:p>
        </p:txBody>
      </p:sp>
    </p:spTree>
    <p:extLst>
      <p:ext uri="{BB962C8B-B14F-4D97-AF65-F5344CB8AC3E}">
        <p14:creationId xmlns:p14="http://schemas.microsoft.com/office/powerpoint/2010/main" val="76299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Freeform: Shape 50">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3" name="Freeform: Shape 52">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05E489-47E0-2FBF-0D13-556FC8D89562}"/>
              </a:ext>
            </a:extLst>
          </p:cNvPr>
          <p:cNvSpPr>
            <a:spLocks noGrp="1"/>
          </p:cNvSpPr>
          <p:nvPr>
            <p:ph type="title"/>
          </p:nvPr>
        </p:nvSpPr>
        <p:spPr>
          <a:xfrm>
            <a:off x="621792" y="1161288"/>
            <a:ext cx="3602736" cy="4526280"/>
          </a:xfrm>
        </p:spPr>
        <p:txBody>
          <a:bodyPr>
            <a:normAutofit/>
          </a:bodyPr>
          <a:lstStyle/>
          <a:p>
            <a:r>
              <a:rPr lang="nb-NO" sz="4000" dirty="0"/>
              <a:t>Project Partners</a:t>
            </a:r>
          </a:p>
        </p:txBody>
      </p:sp>
      <p:sp>
        <p:nvSpPr>
          <p:cNvPr id="55" name="Rectangle 5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3B795AE-A017-2C0B-4525-B1942DF98E9E}"/>
              </a:ext>
            </a:extLst>
          </p:cNvPr>
          <p:cNvSpPr>
            <a:spLocks noGrp="1"/>
          </p:cNvSpPr>
          <p:nvPr>
            <p:ph idx="1"/>
          </p:nvPr>
        </p:nvSpPr>
        <p:spPr>
          <a:xfrm>
            <a:off x="5434149" y="0"/>
            <a:ext cx="6136059" cy="6858000"/>
          </a:xfrm>
        </p:spPr>
        <p:txBody>
          <a:bodyPr anchor="ctr">
            <a:normAutofit/>
          </a:bodyPr>
          <a:lstStyle/>
          <a:p>
            <a:pPr rtl="0">
              <a:spcBef>
                <a:spcPts val="1200"/>
              </a:spcBef>
              <a:spcAft>
                <a:spcPts val="1200"/>
              </a:spcAft>
            </a:pPr>
            <a:r>
              <a:rPr lang="nb-NO" sz="1200" b="0" i="0" dirty="0">
                <a:effectLst/>
              </a:rPr>
              <a:t>Casper Hvenegaard Rasmussen, </a:t>
            </a:r>
            <a:r>
              <a:rPr lang="nb-NO" sz="1200" b="0" i="0" dirty="0" err="1">
                <a:effectLst/>
              </a:rPr>
              <a:t>University</a:t>
            </a:r>
            <a:r>
              <a:rPr lang="nb-NO" sz="1200" b="0" i="0" dirty="0">
                <a:effectLst/>
              </a:rPr>
              <a:t> </a:t>
            </a:r>
            <a:r>
              <a:rPr lang="nb-NO" sz="1200" b="0" i="0" dirty="0" err="1">
                <a:effectLst/>
              </a:rPr>
              <a:t>of</a:t>
            </a:r>
            <a:r>
              <a:rPr lang="nb-NO" sz="1200" b="0" i="0" dirty="0">
                <a:effectLst/>
              </a:rPr>
              <a:t> Copenhagen, </a:t>
            </a:r>
            <a:r>
              <a:rPr lang="nb-NO" sz="1200" b="0" i="0" dirty="0" err="1">
                <a:effectLst/>
              </a:rPr>
              <a:t>Denmark</a:t>
            </a:r>
            <a:r>
              <a:rPr lang="nb-NO" sz="1200" b="0" i="0" dirty="0">
                <a:effectLst/>
              </a:rPr>
              <a:t> </a:t>
            </a:r>
          </a:p>
          <a:p>
            <a:pPr rtl="0">
              <a:spcBef>
                <a:spcPts val="1200"/>
              </a:spcBef>
              <a:spcAft>
                <a:spcPts val="1200"/>
              </a:spcAft>
            </a:pPr>
            <a:r>
              <a:rPr lang="nb-NO" sz="1200" b="0" i="0" dirty="0">
                <a:effectLst/>
              </a:rPr>
              <a:t>Henrik Jochumsen, </a:t>
            </a:r>
            <a:r>
              <a:rPr lang="nb-NO" sz="1200" b="0" i="0" dirty="0" err="1">
                <a:effectLst/>
              </a:rPr>
              <a:t>University</a:t>
            </a:r>
            <a:r>
              <a:rPr lang="nb-NO" sz="1200" b="0" i="0" dirty="0">
                <a:effectLst/>
              </a:rPr>
              <a:t> </a:t>
            </a:r>
            <a:r>
              <a:rPr lang="nb-NO" sz="1200" b="0" i="0" dirty="0" err="1">
                <a:effectLst/>
              </a:rPr>
              <a:t>of</a:t>
            </a:r>
            <a:r>
              <a:rPr lang="nb-NO" sz="1200" b="0" i="0" dirty="0">
                <a:effectLst/>
              </a:rPr>
              <a:t> Copenhagen, </a:t>
            </a:r>
            <a:r>
              <a:rPr lang="nb-NO" sz="1200" b="0" i="0" dirty="0" err="1">
                <a:effectLst/>
              </a:rPr>
              <a:t>Denmark</a:t>
            </a:r>
            <a:r>
              <a:rPr lang="nb-NO" sz="1200" b="0" i="0" dirty="0">
                <a:effectLst/>
              </a:rPr>
              <a:t> </a:t>
            </a:r>
          </a:p>
          <a:p>
            <a:pPr rtl="0">
              <a:spcBef>
                <a:spcPts val="1200"/>
              </a:spcBef>
              <a:spcAft>
                <a:spcPts val="1200"/>
              </a:spcAft>
            </a:pPr>
            <a:r>
              <a:rPr lang="nb-NO" sz="1200" b="0" i="0" dirty="0">
                <a:effectLst/>
              </a:rPr>
              <a:t>Jamie Johnston, (</a:t>
            </a:r>
            <a:r>
              <a:rPr lang="nb-NO" sz="1200" b="0" i="0" dirty="0" err="1">
                <a:effectLst/>
              </a:rPr>
              <a:t>coordinator</a:t>
            </a:r>
            <a:r>
              <a:rPr lang="nb-NO" sz="1200" b="0" i="0" dirty="0">
                <a:effectLst/>
              </a:rPr>
              <a:t>) Oslo Metropolitan </a:t>
            </a:r>
            <a:r>
              <a:rPr lang="nb-NO" sz="1200" b="0" i="0" dirty="0" err="1">
                <a:effectLst/>
              </a:rPr>
              <a:t>University</a:t>
            </a:r>
            <a:r>
              <a:rPr lang="nb-NO" sz="1200" b="0" i="0" dirty="0">
                <a:effectLst/>
              </a:rPr>
              <a:t> (OsloMet), Norway</a:t>
            </a:r>
          </a:p>
          <a:p>
            <a:pPr rtl="0">
              <a:spcBef>
                <a:spcPts val="1200"/>
              </a:spcBef>
              <a:spcAft>
                <a:spcPts val="1200"/>
              </a:spcAft>
            </a:pPr>
            <a:r>
              <a:rPr lang="nb-NO" sz="1200" b="0" i="0" dirty="0">
                <a:effectLst/>
              </a:rPr>
              <a:t>Mahmood Khosrowjerdi, Inland Norway </a:t>
            </a:r>
            <a:r>
              <a:rPr lang="nb-NO" sz="1200" b="0" i="0" dirty="0" err="1">
                <a:effectLst/>
              </a:rPr>
              <a:t>University</a:t>
            </a:r>
            <a:r>
              <a:rPr lang="nb-NO" sz="1200" b="0" i="0" dirty="0">
                <a:effectLst/>
              </a:rPr>
              <a:t> </a:t>
            </a:r>
            <a:r>
              <a:rPr lang="nb-NO" sz="1200" b="0" i="0" dirty="0" err="1">
                <a:effectLst/>
              </a:rPr>
              <a:t>of</a:t>
            </a:r>
            <a:r>
              <a:rPr lang="nb-NO" sz="1200" b="0" i="0" dirty="0">
                <a:effectLst/>
              </a:rPr>
              <a:t> Applied Sciences Norway </a:t>
            </a:r>
          </a:p>
          <a:p>
            <a:pPr rtl="0">
              <a:spcBef>
                <a:spcPts val="1200"/>
              </a:spcBef>
              <a:spcAft>
                <a:spcPts val="1200"/>
              </a:spcAft>
            </a:pPr>
            <a:r>
              <a:rPr lang="nb-NO" sz="1200" b="0" i="0" dirty="0">
                <a:effectLst/>
              </a:rPr>
              <a:t>Małgorzata Kisilowska, </a:t>
            </a:r>
            <a:r>
              <a:rPr lang="nb-NO" sz="1200" b="0" i="0" dirty="0" err="1">
                <a:effectLst/>
              </a:rPr>
              <a:t>University</a:t>
            </a:r>
            <a:r>
              <a:rPr lang="nb-NO" sz="1200" b="0" i="0" dirty="0">
                <a:effectLst/>
              </a:rPr>
              <a:t> </a:t>
            </a:r>
            <a:r>
              <a:rPr lang="nb-NO" sz="1200" b="0" i="0" dirty="0" err="1">
                <a:effectLst/>
              </a:rPr>
              <a:t>of</a:t>
            </a:r>
            <a:r>
              <a:rPr lang="nb-NO" sz="1200" b="0" i="0" dirty="0">
                <a:effectLst/>
              </a:rPr>
              <a:t> </a:t>
            </a:r>
            <a:r>
              <a:rPr lang="nb-NO" sz="1200" b="0" i="0" dirty="0" err="1">
                <a:effectLst/>
              </a:rPr>
              <a:t>Warsaw</a:t>
            </a:r>
            <a:r>
              <a:rPr lang="nb-NO" sz="1200" b="0" i="0" dirty="0">
                <a:effectLst/>
              </a:rPr>
              <a:t>, </a:t>
            </a:r>
            <a:r>
              <a:rPr lang="nb-NO" sz="1200" b="0" i="0" dirty="0" err="1">
                <a:effectLst/>
              </a:rPr>
              <a:t>Poland</a:t>
            </a:r>
            <a:r>
              <a:rPr lang="nb-NO" sz="1200" b="0" i="0" dirty="0">
                <a:effectLst/>
              </a:rPr>
              <a:t> </a:t>
            </a:r>
          </a:p>
          <a:p>
            <a:pPr rtl="0">
              <a:spcBef>
                <a:spcPts val="1200"/>
              </a:spcBef>
              <a:spcAft>
                <a:spcPts val="1200"/>
              </a:spcAft>
            </a:pPr>
            <a:r>
              <a:rPr lang="nb-NO" sz="1200" b="0" i="0" dirty="0">
                <a:effectLst/>
              </a:rPr>
              <a:t>Anna Mierzecka, </a:t>
            </a:r>
            <a:r>
              <a:rPr lang="nb-NO" sz="1200" b="0" i="0" dirty="0" err="1">
                <a:effectLst/>
              </a:rPr>
              <a:t>University</a:t>
            </a:r>
            <a:r>
              <a:rPr lang="nb-NO" sz="1200" b="0" i="0" dirty="0">
                <a:effectLst/>
              </a:rPr>
              <a:t> </a:t>
            </a:r>
            <a:r>
              <a:rPr lang="nb-NO" sz="1200" b="0" i="0" dirty="0" err="1">
                <a:effectLst/>
              </a:rPr>
              <a:t>of</a:t>
            </a:r>
            <a:r>
              <a:rPr lang="nb-NO" sz="1200" b="0" i="0" dirty="0">
                <a:effectLst/>
              </a:rPr>
              <a:t> </a:t>
            </a:r>
            <a:r>
              <a:rPr lang="nb-NO" sz="1200" b="0" i="0" dirty="0" err="1">
                <a:effectLst/>
              </a:rPr>
              <a:t>Warsaw</a:t>
            </a:r>
            <a:r>
              <a:rPr lang="nb-NO" sz="1200" b="0" i="0" dirty="0">
                <a:effectLst/>
              </a:rPr>
              <a:t>, </a:t>
            </a:r>
            <a:r>
              <a:rPr lang="nb-NO" sz="1200" b="0" i="0" dirty="0" err="1">
                <a:effectLst/>
              </a:rPr>
              <a:t>Poland</a:t>
            </a:r>
            <a:r>
              <a:rPr lang="nb-NO" sz="1200" b="0" i="0" dirty="0">
                <a:effectLst/>
              </a:rPr>
              <a:t> </a:t>
            </a:r>
          </a:p>
          <a:p>
            <a:pPr rtl="0">
              <a:spcBef>
                <a:spcPts val="1200"/>
              </a:spcBef>
              <a:spcAft>
                <a:spcPts val="1200"/>
              </a:spcAft>
            </a:pPr>
            <a:r>
              <a:rPr lang="nb-NO" sz="1200" i="0" dirty="0">
                <a:effectLst/>
              </a:rPr>
              <a:t>Anna Olson, Uppsala </a:t>
            </a:r>
            <a:r>
              <a:rPr lang="nb-NO" sz="1200" i="0" dirty="0" err="1">
                <a:effectLst/>
              </a:rPr>
              <a:t>University</a:t>
            </a:r>
            <a:r>
              <a:rPr lang="nb-NO" sz="1200" i="0" dirty="0">
                <a:effectLst/>
              </a:rPr>
              <a:t>, </a:t>
            </a:r>
            <a:r>
              <a:rPr lang="nb-NO" sz="1200" i="0" dirty="0" err="1">
                <a:effectLst/>
              </a:rPr>
              <a:t>Sweden</a:t>
            </a:r>
            <a:r>
              <a:rPr lang="nb-NO" sz="1200" i="0" dirty="0">
                <a:effectLst/>
              </a:rPr>
              <a:t> </a:t>
            </a:r>
          </a:p>
          <a:p>
            <a:pPr rtl="0">
              <a:spcBef>
                <a:spcPts val="1200"/>
              </a:spcBef>
              <a:spcAft>
                <a:spcPts val="1200"/>
              </a:spcAft>
            </a:pPr>
            <a:r>
              <a:rPr lang="nb-NO" sz="1200" i="0" dirty="0">
                <a:effectLst/>
              </a:rPr>
              <a:t>Magdalena Paul, </a:t>
            </a:r>
            <a:r>
              <a:rPr lang="nb-NO" sz="1200" i="0" dirty="0" err="1">
                <a:effectLst/>
              </a:rPr>
              <a:t>University</a:t>
            </a:r>
            <a:r>
              <a:rPr lang="nb-NO" sz="1200" i="0" dirty="0">
                <a:effectLst/>
              </a:rPr>
              <a:t> </a:t>
            </a:r>
            <a:r>
              <a:rPr lang="nb-NO" sz="1200" i="0" dirty="0" err="1">
                <a:effectLst/>
              </a:rPr>
              <a:t>of</a:t>
            </a:r>
            <a:r>
              <a:rPr lang="nb-NO" sz="1200" i="0" dirty="0">
                <a:effectLst/>
              </a:rPr>
              <a:t> </a:t>
            </a:r>
            <a:r>
              <a:rPr lang="nb-NO" sz="1200" i="0" dirty="0" err="1">
                <a:effectLst/>
              </a:rPr>
              <a:t>Warsaw</a:t>
            </a:r>
            <a:r>
              <a:rPr lang="nb-NO" sz="1200" i="0" dirty="0">
                <a:effectLst/>
              </a:rPr>
              <a:t>, </a:t>
            </a:r>
            <a:r>
              <a:rPr lang="nb-NO" sz="1200" i="0" dirty="0" err="1">
                <a:effectLst/>
              </a:rPr>
              <a:t>Poland</a:t>
            </a:r>
            <a:r>
              <a:rPr lang="nb-NO" sz="1200" i="0" dirty="0">
                <a:effectLst/>
              </a:rPr>
              <a:t> </a:t>
            </a:r>
          </a:p>
          <a:p>
            <a:pPr rtl="0">
              <a:spcBef>
                <a:spcPts val="1200"/>
              </a:spcBef>
              <a:spcAft>
                <a:spcPts val="1200"/>
              </a:spcAft>
            </a:pPr>
            <a:r>
              <a:rPr lang="nb-NO" sz="1200" i="0" dirty="0">
                <a:effectLst/>
              </a:rPr>
              <a:t>Ágústa Pálsdóttir, </a:t>
            </a:r>
            <a:r>
              <a:rPr lang="nb-NO" sz="1200" i="0" dirty="0" err="1">
                <a:effectLst/>
              </a:rPr>
              <a:t>University</a:t>
            </a:r>
            <a:r>
              <a:rPr lang="nb-NO" sz="1200" i="0" dirty="0">
                <a:effectLst/>
              </a:rPr>
              <a:t> </a:t>
            </a:r>
            <a:r>
              <a:rPr lang="nb-NO" sz="1200" i="0" dirty="0" err="1">
                <a:effectLst/>
              </a:rPr>
              <a:t>of</a:t>
            </a:r>
            <a:r>
              <a:rPr lang="nb-NO" sz="1200" i="0" dirty="0">
                <a:effectLst/>
              </a:rPr>
              <a:t> </a:t>
            </a:r>
            <a:r>
              <a:rPr lang="nb-NO" sz="1200" i="0" dirty="0" err="1">
                <a:effectLst/>
              </a:rPr>
              <a:t>Iceland</a:t>
            </a:r>
            <a:r>
              <a:rPr lang="nb-NO" sz="1200" i="0" dirty="0">
                <a:effectLst/>
              </a:rPr>
              <a:t>, </a:t>
            </a:r>
            <a:r>
              <a:rPr lang="nb-NO" sz="1200" i="0" dirty="0" err="1">
                <a:effectLst/>
              </a:rPr>
              <a:t>Iceland</a:t>
            </a:r>
            <a:r>
              <a:rPr lang="nb-NO" sz="1200" i="0" dirty="0">
                <a:effectLst/>
              </a:rPr>
              <a:t> </a:t>
            </a:r>
          </a:p>
          <a:p>
            <a:pPr rtl="0">
              <a:spcBef>
                <a:spcPts val="1200"/>
              </a:spcBef>
              <a:spcAft>
                <a:spcPts val="1200"/>
              </a:spcAft>
            </a:pPr>
            <a:r>
              <a:rPr lang="nb-NO" sz="1200" i="0" dirty="0">
                <a:effectLst/>
              </a:rPr>
              <a:t>Kerstin Rydbeck, Uppsala </a:t>
            </a:r>
            <a:r>
              <a:rPr lang="nb-NO" sz="1200" i="0" dirty="0" err="1">
                <a:effectLst/>
              </a:rPr>
              <a:t>University</a:t>
            </a:r>
            <a:r>
              <a:rPr lang="nb-NO" sz="1200" i="0" dirty="0">
                <a:effectLst/>
              </a:rPr>
              <a:t>, </a:t>
            </a:r>
            <a:r>
              <a:rPr lang="nb-NO" sz="1200" i="0" dirty="0" err="1">
                <a:effectLst/>
              </a:rPr>
              <a:t>Sweden</a:t>
            </a:r>
            <a:r>
              <a:rPr lang="nb-NO" sz="1200" i="0" dirty="0">
                <a:effectLst/>
              </a:rPr>
              <a:t> </a:t>
            </a:r>
          </a:p>
          <a:p>
            <a:pPr rtl="0">
              <a:spcBef>
                <a:spcPts val="1200"/>
              </a:spcBef>
              <a:spcAft>
                <a:spcPts val="1200"/>
              </a:spcAft>
            </a:pPr>
            <a:r>
              <a:rPr lang="nb-NO" sz="1200" b="0" i="0" dirty="0">
                <a:effectLst/>
              </a:rPr>
              <a:t>Roswitha Skare, Arctic </a:t>
            </a:r>
            <a:r>
              <a:rPr lang="nb-NO" sz="1200" b="0" i="0" dirty="0" err="1">
                <a:effectLst/>
              </a:rPr>
              <a:t>University</a:t>
            </a:r>
            <a:r>
              <a:rPr lang="nb-NO" sz="1200" b="0" i="0" dirty="0">
                <a:effectLst/>
              </a:rPr>
              <a:t> </a:t>
            </a:r>
            <a:r>
              <a:rPr lang="nb-NO" sz="1200" b="0" i="0" dirty="0" err="1">
                <a:effectLst/>
              </a:rPr>
              <a:t>of</a:t>
            </a:r>
            <a:r>
              <a:rPr lang="nb-NO" sz="1200" b="0" i="0" dirty="0">
                <a:effectLst/>
              </a:rPr>
              <a:t> Norway (UiT), Norway </a:t>
            </a:r>
          </a:p>
          <a:p>
            <a:pPr rtl="0">
              <a:spcBef>
                <a:spcPts val="1200"/>
              </a:spcBef>
              <a:spcAft>
                <a:spcPts val="1200"/>
              </a:spcAft>
            </a:pPr>
            <a:r>
              <a:rPr lang="nb-NO" sz="1200" b="0" i="0" dirty="0">
                <a:effectLst/>
              </a:rPr>
              <a:t>Máté Tóth, </a:t>
            </a:r>
            <a:r>
              <a:rPr lang="nb-NO" sz="1200" b="0" i="0" dirty="0" err="1">
                <a:effectLst/>
              </a:rPr>
              <a:t>University</a:t>
            </a:r>
            <a:r>
              <a:rPr lang="nb-NO" sz="1200" b="0" i="0" dirty="0">
                <a:effectLst/>
              </a:rPr>
              <a:t> </a:t>
            </a:r>
            <a:r>
              <a:rPr lang="nb-NO" sz="1200" b="0" i="0" dirty="0" err="1">
                <a:effectLst/>
              </a:rPr>
              <a:t>of</a:t>
            </a:r>
            <a:r>
              <a:rPr lang="nb-NO" sz="1200" b="0" i="0" dirty="0">
                <a:effectLst/>
              </a:rPr>
              <a:t> Pécs / </a:t>
            </a:r>
            <a:r>
              <a:rPr lang="nb-NO" sz="1200" b="0" i="0" dirty="0" err="1">
                <a:effectLst/>
              </a:rPr>
              <a:t>Hamvas</a:t>
            </a:r>
            <a:r>
              <a:rPr lang="nb-NO" sz="1200" b="0" i="0" dirty="0">
                <a:effectLst/>
              </a:rPr>
              <a:t> Béla Pest County Library, </a:t>
            </a:r>
            <a:r>
              <a:rPr lang="nb-NO" sz="1200" b="0" i="0" dirty="0" err="1">
                <a:effectLst/>
              </a:rPr>
              <a:t>Hungary</a:t>
            </a:r>
            <a:r>
              <a:rPr lang="nb-NO" sz="1200" b="0" i="0" dirty="0">
                <a:effectLst/>
              </a:rPr>
              <a:t> </a:t>
            </a:r>
          </a:p>
          <a:p>
            <a:pPr rtl="0">
              <a:spcBef>
                <a:spcPts val="1200"/>
              </a:spcBef>
              <a:spcAft>
                <a:spcPts val="1200"/>
              </a:spcAft>
            </a:pPr>
            <a:r>
              <a:rPr lang="nb-NO" sz="1200" b="0" i="0" dirty="0">
                <a:effectLst/>
              </a:rPr>
              <a:t>Andreas Vårheim, Arctic </a:t>
            </a:r>
            <a:r>
              <a:rPr lang="nb-NO" sz="1200" b="0" i="0" dirty="0" err="1">
                <a:effectLst/>
              </a:rPr>
              <a:t>University</a:t>
            </a:r>
            <a:r>
              <a:rPr lang="nb-NO" sz="1200" b="0" i="0" dirty="0">
                <a:effectLst/>
              </a:rPr>
              <a:t> </a:t>
            </a:r>
            <a:r>
              <a:rPr lang="nb-NO" sz="1200" b="0" i="0" dirty="0" err="1">
                <a:effectLst/>
              </a:rPr>
              <a:t>of</a:t>
            </a:r>
            <a:r>
              <a:rPr lang="nb-NO" sz="1200" b="0" i="0" dirty="0">
                <a:effectLst/>
              </a:rPr>
              <a:t> Norway (UiT), Norway</a:t>
            </a:r>
          </a:p>
        </p:txBody>
      </p:sp>
    </p:spTree>
    <p:extLst>
      <p:ext uri="{BB962C8B-B14F-4D97-AF65-F5344CB8AC3E}">
        <p14:creationId xmlns:p14="http://schemas.microsoft.com/office/powerpoint/2010/main" val="1746757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6FC462-2B97-EAB2-5991-02D2CABBE41C}"/>
              </a:ext>
            </a:extLst>
          </p:cNvPr>
          <p:cNvSpPr>
            <a:spLocks noGrp="1"/>
          </p:cNvSpPr>
          <p:nvPr>
            <p:ph type="title"/>
          </p:nvPr>
        </p:nvSpPr>
        <p:spPr>
          <a:xfrm>
            <a:off x="841248" y="502920"/>
            <a:ext cx="10509504" cy="1975104"/>
          </a:xfrm>
        </p:spPr>
        <p:txBody>
          <a:bodyPr anchor="b">
            <a:normAutofit/>
          </a:bodyPr>
          <a:lstStyle/>
          <a:p>
            <a:r>
              <a:rPr lang="nb-NO" sz="5400" dirty="0" err="1"/>
              <a:t>Current</a:t>
            </a:r>
            <a:r>
              <a:rPr lang="nb-NO" sz="5400" dirty="0"/>
              <a:t> </a:t>
            </a:r>
            <a:r>
              <a:rPr lang="nb-NO" sz="5400" dirty="0" err="1"/>
              <a:t>Study</a:t>
            </a:r>
            <a:endParaRPr lang="nb-NO" sz="5400" dirty="0"/>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18D511E-191D-F6D7-DBCF-3311E96F6D31}"/>
              </a:ext>
            </a:extLst>
          </p:cNvPr>
          <p:cNvSpPr>
            <a:spLocks noGrp="1"/>
          </p:cNvSpPr>
          <p:nvPr>
            <p:ph idx="1"/>
          </p:nvPr>
        </p:nvSpPr>
        <p:spPr>
          <a:xfrm>
            <a:off x="841248" y="3328416"/>
            <a:ext cx="10509504" cy="2715768"/>
          </a:xfrm>
        </p:spPr>
        <p:txBody>
          <a:bodyPr>
            <a:normAutofit/>
          </a:bodyPr>
          <a:lstStyle/>
          <a:p>
            <a:pPr marL="0" indent="0">
              <a:buNone/>
            </a:pPr>
            <a:r>
              <a:rPr lang="en-US" sz="2200" b="0" i="0" dirty="0">
                <a:effectLst/>
              </a:rPr>
              <a:t>The current study started in autumn 2022 and focuses on how public libraries are developing their services in response to the arrival of Ukrainian refugees</a:t>
            </a:r>
            <a:endParaRPr lang="nb-NO" sz="2200" dirty="0"/>
          </a:p>
          <a:p>
            <a:endParaRPr lang="nb-NO" sz="2200" dirty="0"/>
          </a:p>
        </p:txBody>
      </p:sp>
    </p:spTree>
    <p:extLst>
      <p:ext uri="{BB962C8B-B14F-4D97-AF65-F5344CB8AC3E}">
        <p14:creationId xmlns:p14="http://schemas.microsoft.com/office/powerpoint/2010/main" val="1615846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8C19F6-5B7F-7C7E-D159-F50BBED65BF2}"/>
              </a:ext>
            </a:extLst>
          </p:cNvPr>
          <p:cNvSpPr>
            <a:spLocks noGrp="1"/>
          </p:cNvSpPr>
          <p:nvPr>
            <p:ph type="title"/>
          </p:nvPr>
        </p:nvSpPr>
        <p:spPr>
          <a:xfrm>
            <a:off x="4853988" y="320041"/>
            <a:ext cx="6707084" cy="3892668"/>
          </a:xfrm>
        </p:spPr>
        <p:txBody>
          <a:bodyPr vert="horz" lIns="91440" tIns="45720" rIns="91440" bIns="45720" rtlCol="0" anchor="b">
            <a:normAutofit/>
          </a:bodyPr>
          <a:lstStyle/>
          <a:p>
            <a:r>
              <a:rPr lang="en-US" sz="6600" kern="1200" dirty="0">
                <a:solidFill>
                  <a:schemeClr val="tx1"/>
                </a:solidFill>
                <a:latin typeface="+mj-lt"/>
                <a:ea typeface="+mj-ea"/>
                <a:cs typeface="+mj-cs"/>
              </a:rPr>
              <a:t>Background to the study</a:t>
            </a:r>
          </a:p>
        </p:txBody>
      </p:sp>
      <p:pic>
        <p:nvPicPr>
          <p:cNvPr id="5122" name="Picture 2" descr="Image">
            <a:extLst>
              <a:ext uri="{FF2B5EF4-FFF2-40B4-BE49-F238E27FC236}">
                <a16:creationId xmlns:a16="http://schemas.microsoft.com/office/drawing/2014/main" id="{4E9C6191-A6D4-C173-0387-7CD5E286E0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545020"/>
            <a:ext cx="4087368" cy="54498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12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13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0113-6FCD-E63A-2821-5794A5A9F1EF}"/>
              </a:ext>
            </a:extLst>
          </p:cNvPr>
          <p:cNvSpPr>
            <a:spLocks noGrp="1"/>
          </p:cNvSpPr>
          <p:nvPr>
            <p:ph type="title"/>
          </p:nvPr>
        </p:nvSpPr>
        <p:spPr>
          <a:xfrm>
            <a:off x="838200" y="556995"/>
            <a:ext cx="10515600" cy="1133693"/>
          </a:xfrm>
        </p:spPr>
        <p:txBody>
          <a:bodyPr>
            <a:normAutofit/>
          </a:bodyPr>
          <a:lstStyle/>
          <a:p>
            <a:r>
              <a:rPr lang="nb-NO" sz="5200"/>
              <a:t>Background</a:t>
            </a:r>
            <a:endParaRPr lang="nb-NO" sz="5200" dirty="0"/>
          </a:p>
        </p:txBody>
      </p:sp>
      <p:graphicFrame>
        <p:nvGraphicFramePr>
          <p:cNvPr id="22" name="Content Placeholder 2">
            <a:extLst>
              <a:ext uri="{FF2B5EF4-FFF2-40B4-BE49-F238E27FC236}">
                <a16:creationId xmlns:a16="http://schemas.microsoft.com/office/drawing/2014/main" id="{226826B5-90C1-9BFC-6BA3-509453316D40}"/>
              </a:ext>
            </a:extLst>
          </p:cNvPr>
          <p:cNvGraphicFramePr>
            <a:graphicFrameLocks noGrp="1"/>
          </p:cNvGraphicFramePr>
          <p:nvPr>
            <p:ph idx="1"/>
            <p:extLst>
              <p:ext uri="{D42A27DB-BD31-4B8C-83A1-F6EECF244321}">
                <p14:modId xmlns:p14="http://schemas.microsoft.com/office/powerpoint/2010/main" val="41266885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48DC2D7-657E-28A7-5E70-8A62347566A4}"/>
              </a:ext>
            </a:extLst>
          </p:cNvPr>
          <p:cNvSpPr txBox="1"/>
          <p:nvPr/>
        </p:nvSpPr>
        <p:spPr>
          <a:xfrm>
            <a:off x="4038600" y="6311900"/>
            <a:ext cx="7724775" cy="374650"/>
          </a:xfrm>
          <a:prstGeom prst="rect">
            <a:avLst/>
          </a:prstGeom>
          <a:noFill/>
        </p:spPr>
        <p:txBody>
          <a:bodyPr wrap="square" rtlCol="0">
            <a:spAutoFit/>
          </a:bodyPr>
          <a:lstStyle/>
          <a:p>
            <a:r>
              <a:rPr lang="nb-NO" dirty="0"/>
              <a:t>UHNCR | </a:t>
            </a:r>
            <a:r>
              <a:rPr lang="nb-NO" dirty="0" err="1"/>
              <a:t>Operational</a:t>
            </a:r>
            <a:r>
              <a:rPr lang="nb-NO" dirty="0"/>
              <a:t> Data Portal: https://data2.unhcr.org/en/situations/ukraine</a:t>
            </a:r>
          </a:p>
        </p:txBody>
      </p:sp>
    </p:spTree>
    <p:extLst>
      <p:ext uri="{BB962C8B-B14F-4D97-AF65-F5344CB8AC3E}">
        <p14:creationId xmlns:p14="http://schemas.microsoft.com/office/powerpoint/2010/main" val="2244281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3932AE3-FC92-96B2-9C1F-64CAF121E1BD}"/>
              </a:ext>
            </a:extLst>
          </p:cNvPr>
          <p:cNvSpPr>
            <a:spLocks noGrp="1"/>
          </p:cNvSpPr>
          <p:nvPr>
            <p:ph type="title"/>
          </p:nvPr>
        </p:nvSpPr>
        <p:spPr>
          <a:xfrm>
            <a:off x="4853988" y="320041"/>
            <a:ext cx="6707084" cy="3892668"/>
          </a:xfrm>
        </p:spPr>
        <p:txBody>
          <a:bodyPr vert="horz" lIns="91440" tIns="45720" rIns="91440" bIns="45720" rtlCol="0" anchor="b">
            <a:normAutofit/>
          </a:bodyPr>
          <a:lstStyle/>
          <a:p>
            <a:r>
              <a:rPr lang="en-US" sz="6600" kern="1200" dirty="0">
                <a:solidFill>
                  <a:schemeClr val="tx1"/>
                </a:solidFill>
                <a:latin typeface="+mj-lt"/>
                <a:ea typeface="+mj-ea"/>
                <a:cs typeface="+mj-cs"/>
              </a:rPr>
              <a:t>Overview of the literature</a:t>
            </a:r>
          </a:p>
        </p:txBody>
      </p:sp>
      <p:pic>
        <p:nvPicPr>
          <p:cNvPr id="3074" name="Picture 2" descr="Image">
            <a:extLst>
              <a:ext uri="{FF2B5EF4-FFF2-40B4-BE49-F238E27FC236}">
                <a16:creationId xmlns:a16="http://schemas.microsoft.com/office/drawing/2014/main" id="{09B9D152-B8F0-2DB9-1C00-095B640942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040" y="545020"/>
            <a:ext cx="4087368" cy="54498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08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285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5">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8F2A69-4C3C-16D3-DCE3-A5ADCD85B6E6}"/>
              </a:ext>
            </a:extLst>
          </p:cNvPr>
          <p:cNvSpPr>
            <a:spLocks noGrp="1"/>
          </p:cNvSpPr>
          <p:nvPr>
            <p:ph type="title"/>
          </p:nvPr>
        </p:nvSpPr>
        <p:spPr>
          <a:xfrm>
            <a:off x="838200" y="365125"/>
            <a:ext cx="10515600" cy="1325563"/>
          </a:xfrm>
        </p:spPr>
        <p:txBody>
          <a:bodyPr>
            <a:normAutofit/>
          </a:bodyPr>
          <a:lstStyle/>
          <a:p>
            <a:r>
              <a:rPr lang="nb-NO" sz="5400" dirty="0"/>
              <a:t>A </a:t>
            </a:r>
            <a:r>
              <a:rPr lang="nb-NO" sz="5400" dirty="0" err="1"/>
              <a:t>growing</a:t>
            </a:r>
            <a:r>
              <a:rPr lang="nb-NO" sz="5400" dirty="0"/>
              <a:t> area </a:t>
            </a:r>
            <a:r>
              <a:rPr lang="nb-NO" sz="5400" dirty="0" err="1"/>
              <a:t>of</a:t>
            </a:r>
            <a:r>
              <a:rPr lang="nb-NO" sz="5400" dirty="0"/>
              <a:t> </a:t>
            </a:r>
            <a:r>
              <a:rPr lang="nb-NO" sz="5400" dirty="0" err="1"/>
              <a:t>research</a:t>
            </a:r>
            <a:endParaRPr lang="nb-NO" sz="5400" dirty="0"/>
          </a:p>
        </p:txBody>
      </p:sp>
      <p:sp>
        <p:nvSpPr>
          <p:cNvPr id="4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ACE0F13-D588-FC2A-3500-66F84C0E50DE}"/>
              </a:ext>
            </a:extLst>
          </p:cNvPr>
          <p:cNvSpPr>
            <a:spLocks noGrp="1"/>
          </p:cNvSpPr>
          <p:nvPr>
            <p:ph idx="1"/>
          </p:nvPr>
        </p:nvSpPr>
        <p:spPr>
          <a:xfrm>
            <a:off x="838200" y="1929384"/>
            <a:ext cx="10515600" cy="4251960"/>
          </a:xfrm>
        </p:spPr>
        <p:txBody>
          <a:bodyPr>
            <a:normAutofit/>
          </a:bodyPr>
          <a:lstStyle/>
          <a:p>
            <a:pPr marL="0" indent="0">
              <a:buNone/>
            </a:pPr>
            <a:r>
              <a:rPr lang="en-US" sz="2200" b="0" i="0" u="none" strike="noStrike" dirty="0">
                <a:effectLst/>
              </a:rPr>
              <a:t>A core value of public libraries is that libraries are for everyone, which has resulted in librarians’ extensive and ongoing support for people in vulnerable and marginalized situations (Grossman et al. 2022; </a:t>
            </a:r>
            <a:r>
              <a:rPr lang="en-US" sz="2200" b="0" i="0" u="none" strike="noStrike" dirty="0" err="1">
                <a:effectLst/>
              </a:rPr>
              <a:t>Muddiman</a:t>
            </a:r>
            <a:r>
              <a:rPr lang="en-US" sz="2200" b="0" i="0" u="none" strike="noStrike" dirty="0">
                <a:effectLst/>
              </a:rPr>
              <a:t> et al. 2000; Hvenegaard Rasmussen and Jochumsen 2003)</a:t>
            </a:r>
          </a:p>
          <a:p>
            <a:pPr marL="0" indent="0">
              <a:buNone/>
            </a:pPr>
            <a:r>
              <a:rPr lang="en-US" sz="2200" b="0" i="0" u="none" strike="noStrike" dirty="0">
                <a:effectLst/>
              </a:rPr>
              <a:t>This is reflected in concepts such as frequently used in the professional and public discourses on public libraries:</a:t>
            </a:r>
          </a:p>
          <a:p>
            <a:r>
              <a:rPr lang="en-US" sz="2200" dirty="0"/>
              <a:t>E</a:t>
            </a:r>
            <a:r>
              <a:rPr lang="en-US" sz="2200" b="0" i="0" u="none" strike="noStrike" dirty="0">
                <a:effectLst/>
              </a:rPr>
              <a:t>mpowerment (Abu et al. 2011)</a:t>
            </a:r>
          </a:p>
          <a:p>
            <a:r>
              <a:rPr lang="en-US" sz="2200" dirty="0"/>
              <a:t>S</a:t>
            </a:r>
            <a:r>
              <a:rPr lang="en-US" sz="2200" b="0" i="0" u="none" strike="noStrike" dirty="0">
                <a:effectLst/>
              </a:rPr>
              <a:t>ocial inclusion (</a:t>
            </a:r>
            <a:r>
              <a:rPr lang="en-US" sz="2200" b="0" i="0" u="none" strike="noStrike" dirty="0" err="1">
                <a:effectLst/>
              </a:rPr>
              <a:t>Muddiman</a:t>
            </a:r>
            <a:r>
              <a:rPr lang="en-US" sz="2200" b="0" i="0" u="none" strike="noStrike" dirty="0">
                <a:effectLst/>
              </a:rPr>
              <a:t> 2000)</a:t>
            </a:r>
          </a:p>
          <a:p>
            <a:r>
              <a:rPr lang="en-US" sz="2200" dirty="0"/>
              <a:t>S</a:t>
            </a:r>
            <a:r>
              <a:rPr lang="en-US" sz="2200" b="0" i="0" u="none" strike="noStrike" dirty="0">
                <a:effectLst/>
              </a:rPr>
              <a:t>ocial justice (Pateman and Vincent 2010)</a:t>
            </a:r>
            <a:endParaRPr lang="nb-NO" sz="2200" dirty="0"/>
          </a:p>
        </p:txBody>
      </p:sp>
    </p:spTree>
    <p:extLst>
      <p:ext uri="{BB962C8B-B14F-4D97-AF65-F5344CB8AC3E}">
        <p14:creationId xmlns:p14="http://schemas.microsoft.com/office/powerpoint/2010/main" val="2715371696"/>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8442</TotalTime>
  <Words>2291</Words>
  <Application>Microsoft Office PowerPoint</Application>
  <PresentationFormat>Widescreen</PresentationFormat>
  <Paragraphs>154</Paragraphs>
  <Slides>28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Symbol</vt:lpstr>
      <vt:lpstr>Office Theme</vt:lpstr>
      <vt:lpstr>Public Library Services for Ukrainian Refugees in Hungary and Poland</vt:lpstr>
      <vt:lpstr>Overview of research group and current study</vt:lpstr>
      <vt:lpstr>PubLIB for Refugees </vt:lpstr>
      <vt:lpstr>Project Partners</vt:lpstr>
      <vt:lpstr>Current Study</vt:lpstr>
      <vt:lpstr>Background to the study</vt:lpstr>
      <vt:lpstr>Background</vt:lpstr>
      <vt:lpstr>Overview of the literature</vt:lpstr>
      <vt:lpstr>A growing area of research</vt:lpstr>
      <vt:lpstr>Library Programming and Services</vt:lpstr>
      <vt:lpstr>1. Traditional library services </vt:lpstr>
      <vt:lpstr>2. Services other than access to collections </vt:lpstr>
      <vt:lpstr>3. Services that are not normally associated with public libraries</vt:lpstr>
      <vt:lpstr>Trust, Identity and Belonging</vt:lpstr>
      <vt:lpstr>Fractured Information Landscapes</vt:lpstr>
      <vt:lpstr>Research Questions &amp; Methods</vt:lpstr>
      <vt:lpstr>Research Questions</vt:lpstr>
      <vt:lpstr>Methods</vt:lpstr>
      <vt:lpstr>Interview Findings</vt:lpstr>
      <vt:lpstr>Interviews in Hungary and Poland</vt:lpstr>
      <vt:lpstr>Programs and Information Services</vt:lpstr>
      <vt:lpstr>Role of Libraries in Broader Response</vt:lpstr>
      <vt:lpstr>Library Partnerships and Organizational Efforts</vt:lpstr>
      <vt:lpstr>Implications for library management and staff</vt:lpstr>
      <vt:lpstr>Continuation of the Research </vt:lpstr>
      <vt:lpstr>References</vt:lpstr>
      <vt:lpstr>References</vt:lpstr>
      <vt:lpstr>Questions? </vt:lpstr>
    </vt:vector>
  </TitlesOfParts>
  <Company>OsloMet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Library Services for Ukrainian Refugees in Hungary and Poland</dc:title>
  <dc:creator>Jamie Johnston</dc:creator>
  <cp:lastModifiedBy>Jamie Johnston</cp:lastModifiedBy>
  <cp:revision>6</cp:revision>
  <dcterms:created xsi:type="dcterms:W3CDTF">2023-04-18T23:59:35Z</dcterms:created>
  <dcterms:modified xsi:type="dcterms:W3CDTF">2023-05-23T10:53:02Z</dcterms:modified>
</cp:coreProperties>
</file>