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5143500" cx="9144000"/>
  <p:notesSz cx="6858000" cy="9144000"/>
  <p:embeddedFontLst>
    <p:embeddedFont>
      <p:font typeface="Proxima Nova"/>
      <p:regular r:id="rId31"/>
      <p:bold r:id="rId32"/>
      <p:italic r:id="rId33"/>
      <p:boldItalic r:id="rId34"/>
    </p:embeddedFont>
    <p:embeddedFont>
      <p:font typeface="Century Schoolbook"/>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B915624-4C11-49FB-8B0F-400F91E8DE8F}">
  <a:tblStyle styleId="{EB915624-4C11-49FB-8B0F-400F91E8DE8F}" styleName="Table_0">
    <a:wholeTbl>
      <a:tcTxStyle b="off" i="off">
        <a:font>
          <a:latin typeface="Century Schoolbook"/>
          <a:ea typeface="Century Schoolbook"/>
          <a:cs typeface="Century Schoolbook"/>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EBEBEB"/>
          </a:solidFill>
        </a:fill>
      </a:tcStyle>
    </a:wholeTbl>
    <a:band1H>
      <a:tcTxStyle/>
      <a:tcStyle>
        <a:fill>
          <a:solidFill>
            <a:srgbClr val="D4D4D5"/>
          </a:solidFill>
        </a:fill>
      </a:tcStyle>
    </a:band1H>
    <a:band2H>
      <a:tcTxStyle/>
    </a:band2H>
    <a:band1V>
      <a:tcTxStyle/>
      <a:tcStyle>
        <a:fill>
          <a:solidFill>
            <a:srgbClr val="D4D4D5"/>
          </a:solidFill>
        </a:fill>
      </a:tcStyle>
    </a:band1V>
    <a:band2V>
      <a:tcTxStyle/>
    </a:band2V>
    <a:lastCol>
      <a:tcTxStyle b="on" i="off">
        <a:font>
          <a:latin typeface="Century Schoolbook"/>
          <a:ea typeface="Century Schoolbook"/>
          <a:cs typeface="Century Schoolbook"/>
        </a:font>
        <a:srgbClr val="FFFFFF"/>
      </a:tcTxStyle>
      <a:tcStyle>
        <a:fill>
          <a:solidFill>
            <a:srgbClr val="6F6F74"/>
          </a:solidFill>
        </a:fill>
      </a:tcStyle>
    </a:lastCol>
    <a:firstCol>
      <a:tcTxStyle b="on" i="off">
        <a:font>
          <a:latin typeface="Century Schoolbook"/>
          <a:ea typeface="Century Schoolbook"/>
          <a:cs typeface="Century Schoolbook"/>
        </a:font>
        <a:srgbClr val="FFFFFF"/>
      </a:tcTxStyle>
      <a:tcStyle>
        <a:fill>
          <a:solidFill>
            <a:srgbClr val="6F6F74"/>
          </a:solidFill>
        </a:fill>
      </a:tcStyle>
    </a:firstCol>
    <a:lastRow>
      <a:tcTxStyle b="on" i="off">
        <a:font>
          <a:latin typeface="Century Schoolbook"/>
          <a:ea typeface="Century Schoolbook"/>
          <a:cs typeface="Century Schoolbook"/>
        </a:font>
        <a:srgbClr val="FFFFFF"/>
      </a:tcTxStyle>
      <a:tcStyle>
        <a:tcBdr>
          <a:top>
            <a:ln cap="flat" cmpd="sng" w="38100">
              <a:solidFill>
                <a:srgbClr val="FFFFFF"/>
              </a:solidFill>
              <a:prstDash val="solid"/>
              <a:round/>
              <a:headEnd len="sm" w="sm" type="none"/>
              <a:tailEnd len="sm" w="sm" type="none"/>
            </a:ln>
          </a:top>
        </a:tcBdr>
        <a:fill>
          <a:solidFill>
            <a:srgbClr val="6F6F74"/>
          </a:solidFill>
        </a:fill>
      </a:tcStyle>
    </a:lastRow>
    <a:seCell>
      <a:tcTxStyle/>
    </a:seCell>
    <a:swCell>
      <a:tcTxStyle/>
    </a:swCell>
    <a:firstRow>
      <a:tcTxStyle b="on" i="off">
        <a:font>
          <a:latin typeface="Century Schoolbook"/>
          <a:ea typeface="Century Schoolbook"/>
          <a:cs typeface="Century Schoolbook"/>
        </a:font>
        <a:srgbClr val="FFFFFF"/>
      </a:tcTxStyle>
      <a:tcStyle>
        <a:tcBdr>
          <a:bottom>
            <a:ln cap="flat" cmpd="sng" w="38100">
              <a:solidFill>
                <a:srgbClr val="FFFFFF"/>
              </a:solidFill>
              <a:prstDash val="solid"/>
              <a:round/>
              <a:headEnd len="sm" w="sm" type="none"/>
              <a:tailEnd len="sm" w="sm" type="none"/>
            </a:ln>
          </a:bottom>
        </a:tcBdr>
        <a:fill>
          <a:solidFill>
            <a:srgbClr val="6F6F74"/>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ProximaNova-regular.fntdata"/><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ProximaNova-italic.fntdata"/><Relationship Id="rId10" Type="http://schemas.openxmlformats.org/officeDocument/2006/relationships/slide" Target="slides/slide4.xml"/><Relationship Id="rId32" Type="http://schemas.openxmlformats.org/officeDocument/2006/relationships/font" Target="fonts/ProximaNova-bold.fntdata"/><Relationship Id="rId13" Type="http://schemas.openxmlformats.org/officeDocument/2006/relationships/slide" Target="slides/slide7.xml"/><Relationship Id="rId35" Type="http://schemas.openxmlformats.org/officeDocument/2006/relationships/font" Target="fonts/CenturySchoolbook-regular.fntdata"/><Relationship Id="rId12" Type="http://schemas.openxmlformats.org/officeDocument/2006/relationships/slide" Target="slides/slide6.xml"/><Relationship Id="rId34" Type="http://schemas.openxmlformats.org/officeDocument/2006/relationships/font" Target="fonts/ProximaNova-boldItalic.fntdata"/><Relationship Id="rId15" Type="http://schemas.openxmlformats.org/officeDocument/2006/relationships/slide" Target="slides/slide9.xml"/><Relationship Id="rId37" Type="http://schemas.openxmlformats.org/officeDocument/2006/relationships/font" Target="fonts/CenturySchoolbook-italic.fntdata"/><Relationship Id="rId14" Type="http://schemas.openxmlformats.org/officeDocument/2006/relationships/slide" Target="slides/slide8.xml"/><Relationship Id="rId36" Type="http://schemas.openxmlformats.org/officeDocument/2006/relationships/font" Target="fonts/CenturySchoolbook-bold.fntdata"/><Relationship Id="rId17" Type="http://schemas.openxmlformats.org/officeDocument/2006/relationships/slide" Target="slides/slide11.xml"/><Relationship Id="rId16" Type="http://schemas.openxmlformats.org/officeDocument/2006/relationships/slide" Target="slides/slide10.xml"/><Relationship Id="rId38" Type="http://schemas.openxmlformats.org/officeDocument/2006/relationships/font" Target="fonts/CenturySchoolbook-bold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479f23eb9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479f23eb9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479f23eb9a_0_1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g2479f23eb9a_0_1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The major themes that emerged in this study include the </a:t>
            </a:r>
            <a:r>
              <a:rPr lang="en" sz="1200"/>
              <a:t>Globalized Society</a:t>
            </a:r>
            <a:endParaRPr/>
          </a:p>
          <a:p>
            <a:pPr indent="0" lvl="0" marL="0" rtl="0" algn="l">
              <a:spcBef>
                <a:spcPts val="0"/>
              </a:spcBef>
              <a:spcAft>
                <a:spcPts val="0"/>
              </a:spcAft>
              <a:buNone/>
            </a:pPr>
            <a:r>
              <a:t/>
            </a:r>
            <a:endParaRPr sz="800"/>
          </a:p>
          <a:p>
            <a:pPr indent="0" lvl="0" marL="0" rtl="0" algn="l">
              <a:spcBef>
                <a:spcPts val="0"/>
              </a:spcBef>
              <a:spcAft>
                <a:spcPts val="0"/>
              </a:spcAft>
              <a:buNone/>
            </a:pPr>
            <a:r>
              <a:rPr lang="en" sz="1200"/>
              <a:t>Education</a:t>
            </a:r>
            <a:endParaRPr/>
          </a:p>
          <a:p>
            <a:pPr indent="0" lvl="0" marL="0" rtl="0" algn="l">
              <a:spcBef>
                <a:spcPts val="0"/>
              </a:spcBef>
              <a:spcAft>
                <a:spcPts val="0"/>
              </a:spcAft>
              <a:buNone/>
            </a:pPr>
            <a:r>
              <a:t/>
            </a:r>
            <a:endParaRPr sz="800"/>
          </a:p>
          <a:p>
            <a:pPr indent="0" lvl="0" marL="0" rtl="0" algn="l">
              <a:spcBef>
                <a:spcPts val="0"/>
              </a:spcBef>
              <a:spcAft>
                <a:spcPts val="0"/>
              </a:spcAft>
              <a:buNone/>
            </a:pPr>
            <a:r>
              <a:rPr lang="en" sz="1200"/>
              <a:t>Librarian Roles </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 sz="1200"/>
              <a:t>and things that were specific to being a librarian in Serbia</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 sz="1200"/>
              <a:t>~~~~~~~~~~~~~~~~~~</a:t>
            </a:r>
            <a:endParaRPr/>
          </a:p>
          <a:p>
            <a:pPr indent="0" lvl="0" marL="0" rtl="0" algn="l">
              <a:spcBef>
                <a:spcPts val="0"/>
              </a:spcBef>
              <a:spcAft>
                <a:spcPts val="0"/>
              </a:spcAft>
              <a:buNone/>
            </a:pPr>
            <a:r>
              <a:rPr lang="en" sz="1200"/>
              <a:t>Communication was an overarching theme that appeared in each of these themes and these themes also were interwoven among each other as well.</a:t>
            </a:r>
            <a:endParaRPr/>
          </a:p>
          <a:p>
            <a:pPr indent="0" lvl="0" marL="0" rtl="0" algn="l">
              <a:spcBef>
                <a:spcPts val="0"/>
              </a:spcBef>
              <a:spcAft>
                <a:spcPts val="0"/>
              </a:spcAft>
              <a:buNone/>
            </a:pPr>
            <a:r>
              <a:t/>
            </a:r>
            <a:endParaRPr/>
          </a:p>
        </p:txBody>
      </p:sp>
      <p:sp>
        <p:nvSpPr>
          <p:cNvPr id="123" name="Google Shape;123;g2479f23eb9a_0_1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479f23eb9a_0_1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g2479f23eb9a_0_1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Serbian librarians took part in the Globalized society often, they used the Internet to learn about how other librarians are promoting and prioritizing various facets of their roles. In some cases, this is informal, such as viewing of library websites or websites of professional organizations or following libraries and librarians on social media. In other cases, they use the Internet to communicate with individuals with whom they have a relationship.  Sometimes they connect in more formal ways via professional programs, listservs ran by professional organizations, and through professional contacts.</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Many of the Serbian librarians interviewed had participated in international conferences, fellowships, and international travel that gave them a chance to expand their view of librarianship and shared many anecdotes about their experiences outside of Serbia, When I asked Informant 12 about his experience while visiting an American library and what made it different than Serbia he said, “I was surprised when I saw animals in the library. When we visited the public library, they have very big department for children and they have departments for babies, for preschool kids, for kids who are around 5 or 6 and they brought chickens and they saw whole process from egg to chicken.”</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Serbian librarians also attended many local conferences and meetings. Some of these local conferences garnered international attendance.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Some informants were also able to attend satellite meetings of IFLA that were located more regionally or locally and catered towards special interest groups or sections.</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Serbian librarians shared a strong tradition of bringing back information from international conferences to librarians who were not able to attend. Librarians even specifically mentioned the advantages of learning from colleagues who had been to conferences abroad. </a:t>
            </a:r>
            <a:endParaRPr/>
          </a:p>
          <a:p>
            <a:pPr indent="0" lvl="0" marL="0" rtl="0" algn="l">
              <a:spcBef>
                <a:spcPts val="0"/>
              </a:spcBef>
              <a:spcAft>
                <a:spcPts val="0"/>
              </a:spcAft>
              <a:buNone/>
            </a:pPr>
            <a:br>
              <a:rPr lang="en" sz="1200">
                <a:solidFill>
                  <a:schemeClr val="dk1"/>
                </a:solidFill>
                <a:latin typeface="Calibri"/>
                <a:ea typeface="Calibri"/>
                <a:cs typeface="Calibri"/>
                <a:sym typeface="Calibri"/>
              </a:rPr>
            </a:br>
            <a:r>
              <a:rPr lang="en" sz="1200">
                <a:solidFill>
                  <a:schemeClr val="dk1"/>
                </a:solidFill>
                <a:latin typeface="Calibri"/>
                <a:ea typeface="Calibri"/>
                <a:cs typeface="Calibri"/>
                <a:sym typeface="Calibri"/>
              </a:rPr>
              <a:t>Overall, there was a strong sense of the importance of staying current and connecting globally</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30" name="Google Shape;130;g2479f23eb9a_0_12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479f23eb9a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g2479f23eb9a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Communication by librarians occurred at many different levels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At a basic level they showed connection and awareness, following individuals online, viewing professional library webpages, etc.  This is a one way type of interaction.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At a Moderate Level they communicated with individuals or groups, often enhanced by connections they had made through formal and informal meetings, through colleagues or professional organizations.  This was a two sided interaction, but intermittent and not continuously on-going.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Intensive level collaboration and coordination occurred in cases where individuals were planning programming, implementing shared databases, or had on-going work.</a:t>
            </a:r>
            <a:endParaRPr/>
          </a:p>
        </p:txBody>
      </p:sp>
      <p:sp>
        <p:nvSpPr>
          <p:cNvPr id="138" name="Google Shape;138;g2479f23eb9a_0_13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479f23eb9a_0_1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2479f23eb9a_0_13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rPr b="0" lang="en" sz="1200"/>
              <a:t>Informant 13 offers on example on how an informant may have communicated at many different levels with different individuals and groups, some local, some regional, some global</a:t>
            </a:r>
            <a:endParaRPr/>
          </a:p>
          <a:p>
            <a:pPr indent="0" lvl="0" marL="0" rtl="0" algn="l">
              <a:spcBef>
                <a:spcPts val="0"/>
              </a:spcBef>
              <a:spcAft>
                <a:spcPts val="0"/>
              </a:spcAft>
              <a:buClr>
                <a:schemeClr val="dk1"/>
              </a:buClr>
              <a:buSzPts val="1200"/>
              <a:buFont typeface="Calibri"/>
              <a:buNone/>
            </a:pPr>
            <a:r>
              <a:t/>
            </a:r>
            <a:endParaRPr b="0" sz="1200"/>
          </a:p>
          <a:p>
            <a:pPr indent="0" lvl="0" marL="0" rtl="0" algn="l">
              <a:spcBef>
                <a:spcPts val="0"/>
              </a:spcBef>
              <a:spcAft>
                <a:spcPts val="0"/>
              </a:spcAft>
              <a:buClr>
                <a:schemeClr val="dk1"/>
              </a:buClr>
              <a:buSzPts val="1200"/>
              <a:buFont typeface="Calibri"/>
              <a:buNone/>
            </a:pPr>
            <a:r>
              <a:rPr b="0" lang="en" sz="1200"/>
              <a:t>At a Basic Level, informant 13 shared how she was on Facebook and that she followed Serbian librarians to see what they are doing for library programming. </a:t>
            </a:r>
            <a:endParaRPr/>
          </a:p>
          <a:p>
            <a:pPr indent="0" lvl="0" marL="0" rtl="0" algn="l">
              <a:spcBef>
                <a:spcPts val="0"/>
              </a:spcBef>
              <a:spcAft>
                <a:spcPts val="0"/>
              </a:spcAft>
              <a:buClr>
                <a:schemeClr val="dk1"/>
              </a:buClr>
              <a:buSzPts val="1200"/>
              <a:buFont typeface="Calibri"/>
              <a:buNone/>
            </a:pPr>
            <a:r>
              <a:t/>
            </a:r>
            <a:endParaRPr b="0" sz="1200"/>
          </a:p>
          <a:p>
            <a:pPr indent="0" lvl="0" marL="0" rtl="0" algn="l">
              <a:spcBef>
                <a:spcPts val="0"/>
              </a:spcBef>
              <a:spcAft>
                <a:spcPts val="0"/>
              </a:spcAft>
              <a:buClr>
                <a:schemeClr val="dk1"/>
              </a:buClr>
              <a:buSzPts val="1200"/>
              <a:buFont typeface="Calibri"/>
              <a:buNone/>
            </a:pPr>
            <a:r>
              <a:rPr b="0" lang="en" sz="1200"/>
              <a:t>She followed professional associations such as the Serbian Library Association.  While professional organizations could and were at a more moderate or intensive level for others, she mentioned particularly that she just follows and is aware of this organization, but isn’t much a part of it.</a:t>
            </a:r>
            <a:endParaRPr/>
          </a:p>
          <a:p>
            <a:pPr indent="0" lvl="0" marL="0" rtl="0" algn="l">
              <a:spcBef>
                <a:spcPts val="0"/>
              </a:spcBef>
              <a:spcAft>
                <a:spcPts val="0"/>
              </a:spcAft>
              <a:buClr>
                <a:schemeClr val="dk1"/>
              </a:buClr>
              <a:buSzPts val="1200"/>
              <a:buFont typeface="Calibri"/>
              <a:buNone/>
            </a:pPr>
            <a:r>
              <a:t/>
            </a:r>
            <a:endParaRPr b="0" sz="1200"/>
          </a:p>
          <a:p>
            <a:pPr indent="0" lvl="0" marL="0" rtl="0" algn="l">
              <a:spcBef>
                <a:spcPts val="0"/>
              </a:spcBef>
              <a:spcAft>
                <a:spcPts val="0"/>
              </a:spcAft>
              <a:buClr>
                <a:schemeClr val="dk1"/>
              </a:buClr>
              <a:buSzPts val="1200"/>
              <a:buFont typeface="Calibri"/>
              <a:buNone/>
            </a:pPr>
            <a:r>
              <a:rPr b="0" lang="en" sz="1200"/>
              <a:t>At a Moderate Level, informant 13 shared that she had attended both local and international conferences, although the international conferences were not as common as local ones.  She also followed some proceedings of conferences.</a:t>
            </a:r>
            <a:endParaRPr/>
          </a:p>
          <a:p>
            <a:pPr indent="0" lvl="0" marL="0" rtl="0" algn="l">
              <a:spcBef>
                <a:spcPts val="0"/>
              </a:spcBef>
              <a:spcAft>
                <a:spcPts val="0"/>
              </a:spcAft>
              <a:buClr>
                <a:schemeClr val="dk1"/>
              </a:buClr>
              <a:buSzPts val="1200"/>
              <a:buFont typeface="Calibri"/>
              <a:buNone/>
            </a:pPr>
            <a:r>
              <a:rPr b="0" lang="en" sz="1200"/>
              <a:t> She also had an awareness of the Serbian Ministry of Culture and had applied for grants with them.  She had also participated in a global library pen pal program in which she emailed with a connected colleague from abroad.</a:t>
            </a:r>
            <a:endParaRPr/>
          </a:p>
          <a:p>
            <a:pPr indent="0" lvl="0" marL="0" rtl="0" algn="l">
              <a:spcBef>
                <a:spcPts val="0"/>
              </a:spcBef>
              <a:spcAft>
                <a:spcPts val="0"/>
              </a:spcAft>
              <a:buClr>
                <a:schemeClr val="dk1"/>
              </a:buClr>
              <a:buSzPts val="1200"/>
              <a:buFont typeface="Calibri"/>
              <a:buNone/>
            </a:pPr>
            <a:r>
              <a:t/>
            </a:r>
            <a:endParaRPr b="0" sz="1200"/>
          </a:p>
          <a:p>
            <a:pPr indent="0" lvl="0" marL="0" rtl="0" algn="l">
              <a:spcBef>
                <a:spcPts val="0"/>
              </a:spcBef>
              <a:spcAft>
                <a:spcPts val="0"/>
              </a:spcAft>
              <a:buClr>
                <a:schemeClr val="dk1"/>
              </a:buClr>
              <a:buSzPts val="1200"/>
              <a:buFont typeface="Calibri"/>
              <a:buNone/>
            </a:pPr>
            <a:r>
              <a:rPr b="0" lang="en" sz="1200"/>
              <a:t>At a more Intensive Level, she had worked in a coordinated fashion with local publishing houses to coordinate authors visits to the library.  In addition, she worked with teachers of the local schools to coordinate school visits of children. Finally, she worked most closely with her immediate colleagues, </a:t>
            </a:r>
            <a:endParaRPr/>
          </a:p>
          <a:p>
            <a:pPr indent="0" lvl="0" marL="0" rtl="0" algn="l">
              <a:spcBef>
                <a:spcPts val="0"/>
              </a:spcBef>
              <a:spcAft>
                <a:spcPts val="0"/>
              </a:spcAft>
              <a:buClr>
                <a:schemeClr val="dk1"/>
              </a:buClr>
              <a:buSzPts val="1200"/>
              <a:buFont typeface="Calibri"/>
              <a:buNone/>
            </a:pPr>
            <a:r>
              <a:rPr b="0" lang="en" sz="1200"/>
              <a:t>planning programming, helping them with their programming, filling in during sick days, etc</a:t>
            </a:r>
            <a:endParaRPr b="0" sz="1200"/>
          </a:p>
          <a:p>
            <a:pPr indent="0" lvl="0" marL="0" rtl="0" algn="l">
              <a:spcBef>
                <a:spcPts val="0"/>
              </a:spcBef>
              <a:spcAft>
                <a:spcPts val="0"/>
              </a:spcAft>
              <a:buClr>
                <a:schemeClr val="dk1"/>
              </a:buClr>
              <a:buSzPts val="1200"/>
              <a:buFont typeface="Calibri"/>
              <a:buNone/>
            </a:pPr>
            <a:r>
              <a:rPr b="0" lang="en" sz="1200"/>
              <a:t>	</a:t>
            </a:r>
            <a:endParaRPr/>
          </a:p>
          <a:p>
            <a:pPr indent="0" lvl="0" marL="0" rtl="0" algn="l">
              <a:spcBef>
                <a:spcPts val="0"/>
              </a:spcBef>
              <a:spcAft>
                <a:spcPts val="0"/>
              </a:spcAft>
              <a:buNone/>
            </a:pPr>
            <a:r>
              <a:t/>
            </a:r>
            <a:endParaRPr/>
          </a:p>
        </p:txBody>
      </p:sp>
      <p:sp>
        <p:nvSpPr>
          <p:cNvPr id="145" name="Google Shape;145;g2479f23eb9a_0_13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479f23eb9a_0_1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g2479f23eb9a_0_1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rPr lang="en"/>
              <a:t>Informants shared with me the importance they gave education.  Education fell into two categories, both the education which led to librarianship, and continued education after obtaining a librarian job.</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The degree for librarianship in Serbia is a bachelor’s degree, although 5 informants had continued to earn the Master’s degree with one pursuing the PhD and one was working on the master’s degree.</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
              <a:t>The Librarianship Degree requirements connect them with the globalized world through the Bologna process which is an accreditation standard across Europe.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Librarian Exam is required for everyone both with and without a librarian degree.  7 informants who had completed bachelor’s degree in different fields had passed the library and information science exam to become qualified to become practicing librarians.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A High School Education Program used to exist for library technicians and assistants. I was not able to interview anyone with this background although a few informants mentioned colleagues or previous colleagues who had gone through this program.</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Continued Education was important for many informants.</a:t>
            </a:r>
            <a:endParaRPr/>
          </a:p>
          <a:p>
            <a:pPr indent="0" lvl="0" marL="0" rtl="0" algn="l">
              <a:spcBef>
                <a:spcPts val="0"/>
              </a:spcBef>
              <a:spcAft>
                <a:spcPts val="0"/>
              </a:spcAft>
              <a:buClr>
                <a:schemeClr val="dk1"/>
              </a:buClr>
              <a:buSzPts val="1200"/>
              <a:buFont typeface="Calibri"/>
              <a:buNone/>
            </a:pPr>
            <a:r>
              <a:rPr lang="en"/>
              <a:t>They mentioned mentoring programs both having been on the receiving end of support and also providing mentorship to others.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Many informants mentioned Formal Professional Development through conferences, seminars, and other professional avenues.  One informant also mentioned using formal training programs online.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Following Leaders in the field was also mentioned by informants and also the importance of having leaders in the field who follow trends and bring information back to other librarians. </a:t>
            </a:r>
            <a:endParaRPr/>
          </a:p>
          <a:p>
            <a:pPr indent="0" lvl="0" marL="0" rtl="0" algn="l">
              <a:spcBef>
                <a:spcPts val="0"/>
              </a:spcBef>
              <a:spcAft>
                <a:spcPts val="0"/>
              </a:spcAft>
              <a:buClr>
                <a:schemeClr val="dk1"/>
              </a:buClr>
              <a:buSzPts val="1200"/>
              <a:buFont typeface="Calibri"/>
              <a:buNone/>
            </a:pPr>
            <a:r>
              <a:t/>
            </a:r>
            <a:endParaRPr/>
          </a:p>
        </p:txBody>
      </p:sp>
      <p:sp>
        <p:nvSpPr>
          <p:cNvPr id="153" name="Google Shape;153;g2479f23eb9a_0_14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479f23eb9a_0_1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2479f23eb9a_0_15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Librarians participate in different roles based on their assigned jobs within the library. Different Serbian libraries require librarians to undertake different roles, with smaller libraries requiring more variety in what they need to accomplish.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a:t>Several informants were in charge of providing programming for users.  They mentioned challenges in adapting to the changing needs of users, keeping up on new technologies, and adapting to the changing needs of students. For example, the adoption of universal PreK meant that librarians needed to work with teachers rather than parents to get preschoolers in the library.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They had budgeting challenges that impacted their ability to keep up with new technologies, and impacted their ability to buy items for programming.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addition to programming they communicated with users, promoted programs, and worked to inform themselves on what other librarians are doing. They collaborated with cultural institutions, teachers, publishers, authors, etc.</a:t>
            </a:r>
            <a:endParaRPr/>
          </a:p>
          <a:p>
            <a:pPr indent="0" lvl="1" marL="457200" rtl="0" algn="l">
              <a:spcBef>
                <a:spcPts val="0"/>
              </a:spcBef>
              <a:spcAft>
                <a:spcPts val="0"/>
              </a:spcAft>
              <a:buNone/>
            </a:pPr>
            <a:r>
              <a:t/>
            </a:r>
            <a:endParaRPr/>
          </a:p>
          <a:p>
            <a:pPr indent="0" lvl="0" marL="0" rtl="0" algn="l">
              <a:spcBef>
                <a:spcPts val="0"/>
              </a:spcBef>
              <a:spcAft>
                <a:spcPts val="0"/>
              </a:spcAft>
              <a:buNone/>
            </a:pPr>
            <a:r>
              <a:rPr lang="en"/>
              <a:t>Books and Materials—While it was not a big portion of the interviews, the traditional expectations of librarians such as handling </a:t>
            </a:r>
            <a:r>
              <a:rPr lang="en" sz="1200">
                <a:solidFill>
                  <a:schemeClr val="dk1"/>
                </a:solidFill>
                <a:latin typeface="Calibri"/>
                <a:ea typeface="Calibri"/>
                <a:cs typeface="Calibri"/>
                <a:sym typeface="Calibri"/>
              </a:rPr>
              <a:t>acquisitions, book care, cataloging, inventory, weeding, collection management, reader’s advisory and lending were all discussed.  Following state laws, such as the Serbian law stating that books older than 1867 must be preserved was also mentioned. Notably, while all informants currently worked in modern and well-equipped buildings, some noted that previous places of employment had not all had internet, making such duties as reader’s advisory challenging.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Notably, even the areas of books and materials sometimes connected librarians globally, for example, the coordinated program COBISS or (which stands for Cooperative Online Bibliographic System &amp; Systems) connects libraries and librarians both within and without of Serbia.  Other informants worked with programs located outside of Serbia such as EIFL, the Electronic Information for Libraries, and OCLC, or the Online Computer Library Center.</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
              <a:t>Not all librarians, but many of my informants were </a:t>
            </a:r>
            <a:r>
              <a:rPr lang="en" sz="1200">
                <a:solidFill>
                  <a:schemeClr val="dk1"/>
                </a:solidFill>
                <a:latin typeface="Calibri"/>
                <a:ea typeface="Calibri"/>
                <a:cs typeface="Calibri"/>
                <a:sym typeface="Calibri"/>
              </a:rPr>
              <a:t>in positions where they must be managers: of people, of spaces and of finances. In some cases the management responsibilities precede the work with users, as mentioned by Informant 2, “Where you don’t deal with users anymore, you don’t see users, you don’t feel books anyway, adjust economics on paper, digits and numbers, how to provide, I don’t know, printers somewhere on the other part of time when problems come, the leaking from rain, this is the other type, managerial work.”</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 sz="1200">
                <a:solidFill>
                  <a:schemeClr val="dk1"/>
                </a:solidFill>
                <a:latin typeface="Calibri"/>
                <a:ea typeface="Calibri"/>
                <a:cs typeface="Calibri"/>
                <a:sym typeface="Calibri"/>
              </a:rPr>
              <a:t>In addition to advocating for libraries and librarians and changing the image of the library, several informants shared it is necessary for librarians to show leadership, consider a vision of libraries in the future and have a changing vision in the librarian role.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A few informants spoke of the importance of representing Serbia abroad through presenting at conferences or participating in the International Book Fairs. </a:t>
            </a:r>
            <a:r>
              <a:rPr lang="en"/>
              <a:t>.  </a:t>
            </a:r>
            <a:endParaRPr/>
          </a:p>
        </p:txBody>
      </p:sp>
      <p:sp>
        <p:nvSpPr>
          <p:cNvPr id="161" name="Google Shape;161;g2479f23eb9a_0_15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479f23eb9a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479f23eb9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479f23eb9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479f23eb9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479f23eb9a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479f23eb9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fd1b2edb4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fd1b2edb4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479f23eb9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479f23eb9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479f23eb9a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479f23eb9a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479f23eb9a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479f23eb9a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479f23eb9a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479f23eb9a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479f23eb9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479f23eb9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6fb399d779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fb399d779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479f23eb9a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479f23eb9a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479f23eb9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479f23eb9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479f23eb9a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479f23eb9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f77f121929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f77f121929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Jenna</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485b060c92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485b060c92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79f23eb9a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79f23eb9a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rgbClr val="CC0000"/>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13"/>
          <p:cNvSpPr txBox="1"/>
          <p:nvPr>
            <p:ph type="title"/>
          </p:nvPr>
        </p:nvSpPr>
        <p:spPr>
          <a:xfrm>
            <a:off x="946404" y="274320"/>
            <a:ext cx="7269600" cy="994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7" name="Google Shape;57;p13"/>
          <p:cNvSpPr txBox="1"/>
          <p:nvPr>
            <p:ph idx="1" type="body"/>
          </p:nvPr>
        </p:nvSpPr>
        <p:spPr>
          <a:xfrm>
            <a:off x="946404" y="1371600"/>
            <a:ext cx="3360300" cy="3263400"/>
          </a:xfrm>
          <a:prstGeom prst="rect">
            <a:avLst/>
          </a:prstGeom>
          <a:noFill/>
          <a:ln>
            <a:noFill/>
          </a:ln>
        </p:spPr>
        <p:txBody>
          <a:bodyPr anchorCtr="0" anchor="t" bIns="34275" lIns="68575" spcFirstLastPara="1" rIns="68575" wrap="square" tIns="34275">
            <a:noAutofit/>
          </a:bodyPr>
          <a:lstStyle>
            <a:lvl1pPr indent="-298450" lvl="0" marL="457200" rtl="0" algn="l">
              <a:lnSpc>
                <a:spcPct val="95000"/>
              </a:lnSpc>
              <a:spcBef>
                <a:spcPts val="1100"/>
              </a:spcBef>
              <a:spcAft>
                <a:spcPts val="0"/>
              </a:spcAft>
              <a:buSzPts val="1100"/>
              <a:buChar char="●"/>
              <a:defRPr sz="1400"/>
            </a:lvl1pPr>
            <a:lvl2pPr indent="-304800" lvl="1" marL="914400" rtl="0" algn="l">
              <a:lnSpc>
                <a:spcPct val="90000"/>
              </a:lnSpc>
              <a:spcBef>
                <a:spcPts val="200"/>
              </a:spcBef>
              <a:spcAft>
                <a:spcPts val="0"/>
              </a:spcAft>
              <a:buSzPts val="1200"/>
              <a:buChar char="○"/>
              <a:defRPr sz="1200"/>
            </a:lvl2pPr>
            <a:lvl3pPr indent="-298450" lvl="2" marL="1371600" rtl="0" algn="l">
              <a:lnSpc>
                <a:spcPct val="90000"/>
              </a:lnSpc>
              <a:spcBef>
                <a:spcPts val="200"/>
              </a:spcBef>
              <a:spcAft>
                <a:spcPts val="0"/>
              </a:spcAft>
              <a:buSzPts val="1100"/>
              <a:buChar char="■"/>
              <a:defRPr sz="1100"/>
            </a:lvl3pPr>
            <a:lvl4pPr indent="-298450" lvl="3" marL="1828800" rtl="0" algn="l">
              <a:lnSpc>
                <a:spcPct val="90000"/>
              </a:lnSpc>
              <a:spcBef>
                <a:spcPts val="200"/>
              </a:spcBef>
              <a:spcAft>
                <a:spcPts val="0"/>
              </a:spcAft>
              <a:buSzPts val="1100"/>
              <a:buChar char="●"/>
              <a:defRPr sz="1100"/>
            </a:lvl4pPr>
            <a:lvl5pPr indent="-298450" lvl="4" marL="2286000" rtl="0" algn="l">
              <a:lnSpc>
                <a:spcPct val="90000"/>
              </a:lnSpc>
              <a:spcBef>
                <a:spcPts val="200"/>
              </a:spcBef>
              <a:spcAft>
                <a:spcPts val="0"/>
              </a:spcAft>
              <a:buSzPts val="1100"/>
              <a:buChar char="○"/>
              <a:defRPr sz="1100"/>
            </a:lvl5pPr>
            <a:lvl6pPr indent="-298450" lvl="5" marL="2743200" rtl="0" algn="l">
              <a:lnSpc>
                <a:spcPct val="90000"/>
              </a:lnSpc>
              <a:spcBef>
                <a:spcPts val="200"/>
              </a:spcBef>
              <a:spcAft>
                <a:spcPts val="0"/>
              </a:spcAft>
              <a:buSzPts val="1100"/>
              <a:buChar char="■"/>
              <a:defRPr sz="1100"/>
            </a:lvl6pPr>
            <a:lvl7pPr indent="-298450" lvl="6" marL="3200400" rtl="0" algn="l">
              <a:lnSpc>
                <a:spcPct val="90000"/>
              </a:lnSpc>
              <a:spcBef>
                <a:spcPts val="200"/>
              </a:spcBef>
              <a:spcAft>
                <a:spcPts val="0"/>
              </a:spcAft>
              <a:buSzPts val="1100"/>
              <a:buChar char="●"/>
              <a:defRPr sz="1100"/>
            </a:lvl7pPr>
            <a:lvl8pPr indent="-298450" lvl="7" marL="3657600" rtl="0" algn="l">
              <a:lnSpc>
                <a:spcPct val="90000"/>
              </a:lnSpc>
              <a:spcBef>
                <a:spcPts val="200"/>
              </a:spcBef>
              <a:spcAft>
                <a:spcPts val="0"/>
              </a:spcAft>
              <a:buSzPts val="1100"/>
              <a:buChar char="○"/>
              <a:defRPr sz="1100"/>
            </a:lvl8pPr>
            <a:lvl9pPr indent="-298450" lvl="8" marL="4114800" rtl="0" algn="l">
              <a:lnSpc>
                <a:spcPct val="90000"/>
              </a:lnSpc>
              <a:spcBef>
                <a:spcPts val="200"/>
              </a:spcBef>
              <a:spcAft>
                <a:spcPts val="200"/>
              </a:spcAft>
              <a:buSzPts val="1100"/>
              <a:buChar char="■"/>
              <a:defRPr sz="1100"/>
            </a:lvl9pPr>
          </a:lstStyle>
          <a:p/>
        </p:txBody>
      </p:sp>
      <p:sp>
        <p:nvSpPr>
          <p:cNvPr id="58" name="Google Shape;58;p13"/>
          <p:cNvSpPr txBox="1"/>
          <p:nvPr>
            <p:ph idx="2" type="body"/>
          </p:nvPr>
        </p:nvSpPr>
        <p:spPr>
          <a:xfrm>
            <a:off x="4594860" y="1371600"/>
            <a:ext cx="3360300" cy="3263400"/>
          </a:xfrm>
          <a:prstGeom prst="rect">
            <a:avLst/>
          </a:prstGeom>
          <a:noFill/>
          <a:ln>
            <a:noFill/>
          </a:ln>
        </p:spPr>
        <p:txBody>
          <a:bodyPr anchorCtr="0" anchor="t" bIns="34275" lIns="68575" spcFirstLastPara="1" rIns="68575" wrap="square" tIns="34275">
            <a:noAutofit/>
          </a:bodyPr>
          <a:lstStyle>
            <a:lvl1pPr indent="-298450" lvl="0" marL="457200" rtl="0" algn="l">
              <a:lnSpc>
                <a:spcPct val="95000"/>
              </a:lnSpc>
              <a:spcBef>
                <a:spcPts val="1100"/>
              </a:spcBef>
              <a:spcAft>
                <a:spcPts val="0"/>
              </a:spcAft>
              <a:buSzPts val="1100"/>
              <a:buChar char="●"/>
              <a:defRPr sz="1400"/>
            </a:lvl1pPr>
            <a:lvl2pPr indent="-304800" lvl="1" marL="914400" rtl="0" algn="l">
              <a:lnSpc>
                <a:spcPct val="90000"/>
              </a:lnSpc>
              <a:spcBef>
                <a:spcPts val="200"/>
              </a:spcBef>
              <a:spcAft>
                <a:spcPts val="0"/>
              </a:spcAft>
              <a:buSzPts val="1200"/>
              <a:buChar char="○"/>
              <a:defRPr sz="1200"/>
            </a:lvl2pPr>
            <a:lvl3pPr indent="-298450" lvl="2" marL="1371600" rtl="0" algn="l">
              <a:lnSpc>
                <a:spcPct val="90000"/>
              </a:lnSpc>
              <a:spcBef>
                <a:spcPts val="200"/>
              </a:spcBef>
              <a:spcAft>
                <a:spcPts val="0"/>
              </a:spcAft>
              <a:buSzPts val="1100"/>
              <a:buChar char="■"/>
              <a:defRPr sz="1100"/>
            </a:lvl3pPr>
            <a:lvl4pPr indent="-298450" lvl="3" marL="1828800" rtl="0" algn="l">
              <a:lnSpc>
                <a:spcPct val="90000"/>
              </a:lnSpc>
              <a:spcBef>
                <a:spcPts val="200"/>
              </a:spcBef>
              <a:spcAft>
                <a:spcPts val="0"/>
              </a:spcAft>
              <a:buSzPts val="1100"/>
              <a:buChar char="●"/>
              <a:defRPr sz="1100"/>
            </a:lvl4pPr>
            <a:lvl5pPr indent="-298450" lvl="4" marL="2286000" rtl="0" algn="l">
              <a:lnSpc>
                <a:spcPct val="90000"/>
              </a:lnSpc>
              <a:spcBef>
                <a:spcPts val="200"/>
              </a:spcBef>
              <a:spcAft>
                <a:spcPts val="0"/>
              </a:spcAft>
              <a:buSzPts val="1100"/>
              <a:buChar char="○"/>
              <a:defRPr sz="1100"/>
            </a:lvl5pPr>
            <a:lvl6pPr indent="-298450" lvl="5" marL="2743200" rtl="0" algn="l">
              <a:lnSpc>
                <a:spcPct val="90000"/>
              </a:lnSpc>
              <a:spcBef>
                <a:spcPts val="200"/>
              </a:spcBef>
              <a:spcAft>
                <a:spcPts val="0"/>
              </a:spcAft>
              <a:buSzPts val="1100"/>
              <a:buChar char="■"/>
              <a:defRPr sz="1100"/>
            </a:lvl6pPr>
            <a:lvl7pPr indent="-298450" lvl="6" marL="3200400" rtl="0" algn="l">
              <a:lnSpc>
                <a:spcPct val="90000"/>
              </a:lnSpc>
              <a:spcBef>
                <a:spcPts val="200"/>
              </a:spcBef>
              <a:spcAft>
                <a:spcPts val="0"/>
              </a:spcAft>
              <a:buSzPts val="1100"/>
              <a:buChar char="●"/>
              <a:defRPr sz="1100"/>
            </a:lvl7pPr>
            <a:lvl8pPr indent="-298450" lvl="7" marL="3657600" rtl="0" algn="l">
              <a:lnSpc>
                <a:spcPct val="90000"/>
              </a:lnSpc>
              <a:spcBef>
                <a:spcPts val="200"/>
              </a:spcBef>
              <a:spcAft>
                <a:spcPts val="0"/>
              </a:spcAft>
              <a:buSzPts val="1100"/>
              <a:buChar char="○"/>
              <a:defRPr sz="1100"/>
            </a:lvl8pPr>
            <a:lvl9pPr indent="-298450" lvl="8" marL="4114800" rtl="0" algn="l">
              <a:lnSpc>
                <a:spcPct val="90000"/>
              </a:lnSpc>
              <a:spcBef>
                <a:spcPts val="200"/>
              </a:spcBef>
              <a:spcAft>
                <a:spcPts val="200"/>
              </a:spcAft>
              <a:buSzPts val="1100"/>
              <a:buChar char="■"/>
              <a:defRPr sz="1100"/>
            </a:lvl9pPr>
          </a:lstStyle>
          <a:p/>
        </p:txBody>
      </p:sp>
      <p:sp>
        <p:nvSpPr>
          <p:cNvPr id="59" name="Google Shape;59;p13"/>
          <p:cNvSpPr txBox="1"/>
          <p:nvPr>
            <p:ph idx="10" type="dt"/>
          </p:nvPr>
        </p:nvSpPr>
        <p:spPr>
          <a:xfrm rot="-5400000">
            <a:off x="8098259" y="748949"/>
            <a:ext cx="14286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60" name="Google Shape;60;p13"/>
          <p:cNvSpPr txBox="1"/>
          <p:nvPr>
            <p:ph idx="11" type="ftr"/>
          </p:nvPr>
        </p:nvSpPr>
        <p:spPr>
          <a:xfrm rot="-5400000">
            <a:off x="7469609" y="3034950"/>
            <a:ext cx="26859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61" name="Google Shape;61;p13"/>
          <p:cNvSpPr txBox="1"/>
          <p:nvPr>
            <p:ph idx="12" type="sldNum"/>
          </p:nvPr>
        </p:nvSpPr>
        <p:spPr>
          <a:xfrm>
            <a:off x="8469630" y="4629150"/>
            <a:ext cx="685800" cy="445200"/>
          </a:xfrm>
          <a:prstGeom prst="rect">
            <a:avLst/>
          </a:prstGeom>
          <a:noFill/>
          <a:ln>
            <a:noFill/>
          </a:ln>
        </p:spPr>
        <p:txBody>
          <a:bodyPr anchorCtr="0" anchor="ctr" bIns="34275" lIns="34275" spcFirstLastPara="1" rIns="34275" wrap="square" tIns="34275">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rgbClr val="CC0000"/>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A61C00"/>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rgbClr val="CC0000"/>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ctrTitle"/>
          </p:nvPr>
        </p:nvSpPr>
        <p:spPr>
          <a:xfrm>
            <a:off x="510450" y="536625"/>
            <a:ext cx="8123100" cy="2309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sz="2900"/>
          </a:p>
          <a:p>
            <a:pPr indent="0" lvl="0" marL="0" rtl="0" algn="l">
              <a:spcBef>
                <a:spcPts val="0"/>
              </a:spcBef>
              <a:spcAft>
                <a:spcPts val="0"/>
              </a:spcAft>
              <a:buNone/>
            </a:pPr>
            <a:r>
              <a:t/>
            </a:r>
            <a:endParaRPr sz="2900"/>
          </a:p>
          <a:p>
            <a:pPr indent="0" lvl="0" marL="0" rtl="0" algn="l">
              <a:spcBef>
                <a:spcPts val="0"/>
              </a:spcBef>
              <a:spcAft>
                <a:spcPts val="0"/>
              </a:spcAft>
              <a:buNone/>
            </a:pPr>
            <a:r>
              <a:t/>
            </a:r>
            <a:endParaRPr sz="2900"/>
          </a:p>
          <a:p>
            <a:pPr indent="0" lvl="0" marL="0" rtl="0" algn="l">
              <a:spcBef>
                <a:spcPts val="0"/>
              </a:spcBef>
              <a:spcAft>
                <a:spcPts val="0"/>
              </a:spcAft>
              <a:buNone/>
            </a:pPr>
            <a:r>
              <a:t/>
            </a:r>
            <a:endParaRPr sz="2900"/>
          </a:p>
          <a:p>
            <a:pPr indent="0" lvl="0" marL="0" rtl="0" algn="l">
              <a:spcBef>
                <a:spcPts val="0"/>
              </a:spcBef>
              <a:spcAft>
                <a:spcPts val="0"/>
              </a:spcAft>
              <a:buNone/>
            </a:pPr>
            <a:r>
              <a:rPr lang="en" sz="2900"/>
              <a:t>Addressing the professional identity of librarians through Castell’s theory of the Network Society: An exploratory case study of Serbian Librarians</a:t>
            </a:r>
            <a:endParaRPr sz="2900"/>
          </a:p>
          <a:p>
            <a:pPr indent="0" lvl="0" marL="0" rtl="0" algn="l">
              <a:spcBef>
                <a:spcPts val="0"/>
              </a:spcBef>
              <a:spcAft>
                <a:spcPts val="0"/>
              </a:spcAft>
              <a:buNone/>
            </a:pPr>
            <a:r>
              <a:t/>
            </a:r>
            <a:endParaRPr/>
          </a:p>
        </p:txBody>
      </p:sp>
      <p:sp>
        <p:nvSpPr>
          <p:cNvPr id="67" name="Google Shape;67;p14"/>
          <p:cNvSpPr txBox="1"/>
          <p:nvPr>
            <p:ph idx="1" type="subTitle"/>
          </p:nvPr>
        </p:nvSpPr>
        <p:spPr>
          <a:xfrm>
            <a:off x="510450" y="3404775"/>
            <a:ext cx="8123100" cy="14154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a:t>Amanda Harrison</a:t>
            </a:r>
            <a:endParaRPr/>
          </a:p>
          <a:p>
            <a:pPr indent="0" lvl="0" marL="0" rtl="0" algn="l">
              <a:spcBef>
                <a:spcPts val="0"/>
              </a:spcBef>
              <a:spcAft>
                <a:spcPts val="0"/>
              </a:spcAft>
              <a:buNone/>
            </a:pPr>
            <a:r>
              <a:rPr lang="en"/>
              <a:t>Assistant Professor</a:t>
            </a:r>
            <a:endParaRPr/>
          </a:p>
          <a:p>
            <a:pPr indent="0" lvl="0" marL="0" rtl="0" algn="l">
              <a:spcBef>
                <a:spcPts val="0"/>
              </a:spcBef>
              <a:spcAft>
                <a:spcPts val="0"/>
              </a:spcAft>
              <a:buNone/>
            </a:pPr>
            <a:r>
              <a:rPr lang="en"/>
              <a:t>aeharrison@ucmo.edu</a:t>
            </a:r>
            <a:endParaRPr/>
          </a:p>
          <a:p>
            <a:pPr indent="0" lvl="0" marL="0" rtl="0" algn="l">
              <a:spcBef>
                <a:spcPts val="0"/>
              </a:spcBef>
              <a:spcAft>
                <a:spcPts val="0"/>
              </a:spcAft>
              <a:buNone/>
            </a:pPr>
            <a:r>
              <a:t/>
            </a:r>
            <a:endParaRPr/>
          </a:p>
        </p:txBody>
      </p:sp>
      <p:pic>
        <p:nvPicPr>
          <p:cNvPr id="68" name="Google Shape;68;p14"/>
          <p:cNvPicPr preferRelativeResize="0"/>
          <p:nvPr/>
        </p:nvPicPr>
        <p:blipFill>
          <a:blip r:embed="rId3">
            <a:alphaModFix/>
          </a:blip>
          <a:stretch>
            <a:fillRect/>
          </a:stretch>
        </p:blipFill>
        <p:spPr>
          <a:xfrm>
            <a:off x="5560275" y="3404775"/>
            <a:ext cx="3245300" cy="1192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36300" y="526350"/>
            <a:ext cx="84969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Research Results</a:t>
            </a:r>
            <a:endParaRPr b="1">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946404" y="293109"/>
            <a:ext cx="7269600" cy="9942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entury Schoolbook"/>
              <a:buNone/>
            </a:pPr>
            <a:r>
              <a:rPr lang="en"/>
              <a:t>Major Themes that Emerged</a:t>
            </a:r>
            <a:br>
              <a:rPr lang="en"/>
            </a:br>
            <a:endParaRPr sz="1500"/>
          </a:p>
        </p:txBody>
      </p:sp>
      <p:sp>
        <p:nvSpPr>
          <p:cNvPr id="126" name="Google Shape;126;p24"/>
          <p:cNvSpPr txBox="1"/>
          <p:nvPr/>
        </p:nvSpPr>
        <p:spPr>
          <a:xfrm>
            <a:off x="1082294" y="1287281"/>
            <a:ext cx="6997800" cy="26085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lang="en" sz="1700">
                <a:solidFill>
                  <a:schemeClr val="dk1"/>
                </a:solidFill>
                <a:latin typeface="Century Schoolbook"/>
                <a:ea typeface="Century Schoolbook"/>
                <a:cs typeface="Century Schoolbook"/>
                <a:sym typeface="Century Schoolbook"/>
              </a:rPr>
              <a:t>Globalized Society</a:t>
            </a:r>
            <a:endParaRPr sz="1100"/>
          </a:p>
          <a:p>
            <a:pPr indent="0" lvl="0" marL="0" marR="0" rtl="0" algn="l">
              <a:spcBef>
                <a:spcPts val="0"/>
              </a:spcBef>
              <a:spcAft>
                <a:spcPts val="0"/>
              </a:spcAft>
              <a:buNone/>
            </a:pPr>
            <a:r>
              <a:t/>
            </a:r>
            <a:endParaRPr sz="1700">
              <a:solidFill>
                <a:schemeClr val="dk1"/>
              </a:solidFill>
              <a:latin typeface="Century Schoolbook"/>
              <a:ea typeface="Century Schoolbook"/>
              <a:cs typeface="Century Schoolbook"/>
              <a:sym typeface="Century Schoolbook"/>
            </a:endParaRPr>
          </a:p>
          <a:p>
            <a:pPr indent="0" lvl="0" marL="0" marR="0" rtl="0" algn="l">
              <a:spcBef>
                <a:spcPts val="0"/>
              </a:spcBef>
              <a:spcAft>
                <a:spcPts val="0"/>
              </a:spcAft>
              <a:buNone/>
            </a:pPr>
            <a:r>
              <a:rPr lang="en" sz="1700">
                <a:solidFill>
                  <a:schemeClr val="dk1"/>
                </a:solidFill>
                <a:latin typeface="Century Schoolbook"/>
                <a:ea typeface="Century Schoolbook"/>
                <a:cs typeface="Century Schoolbook"/>
                <a:sym typeface="Century Schoolbook"/>
              </a:rPr>
              <a:t>Education</a:t>
            </a:r>
            <a:endParaRPr sz="1100"/>
          </a:p>
          <a:p>
            <a:pPr indent="0" lvl="0" marL="0" marR="0" rtl="0" algn="l">
              <a:spcBef>
                <a:spcPts val="0"/>
              </a:spcBef>
              <a:spcAft>
                <a:spcPts val="0"/>
              </a:spcAft>
              <a:buNone/>
            </a:pPr>
            <a:r>
              <a:t/>
            </a:r>
            <a:endParaRPr sz="1700">
              <a:solidFill>
                <a:schemeClr val="dk1"/>
              </a:solidFill>
              <a:latin typeface="Century Schoolbook"/>
              <a:ea typeface="Century Schoolbook"/>
              <a:cs typeface="Century Schoolbook"/>
              <a:sym typeface="Century Schoolbook"/>
            </a:endParaRPr>
          </a:p>
          <a:p>
            <a:pPr indent="0" lvl="0" marL="0" marR="0" rtl="0" algn="l">
              <a:spcBef>
                <a:spcPts val="0"/>
              </a:spcBef>
              <a:spcAft>
                <a:spcPts val="0"/>
              </a:spcAft>
              <a:buNone/>
            </a:pPr>
            <a:r>
              <a:rPr lang="en" sz="1700">
                <a:solidFill>
                  <a:schemeClr val="dk1"/>
                </a:solidFill>
                <a:latin typeface="Century Schoolbook"/>
                <a:ea typeface="Century Schoolbook"/>
                <a:cs typeface="Century Schoolbook"/>
                <a:sym typeface="Century Schoolbook"/>
              </a:rPr>
              <a:t>Librarian Roles </a:t>
            </a:r>
            <a:endParaRPr sz="1100"/>
          </a:p>
          <a:p>
            <a:pPr indent="0" lvl="0" marL="0" marR="0" rtl="0" algn="l">
              <a:spcBef>
                <a:spcPts val="0"/>
              </a:spcBef>
              <a:spcAft>
                <a:spcPts val="0"/>
              </a:spcAft>
              <a:buNone/>
            </a:pPr>
            <a:r>
              <a:t/>
            </a:r>
            <a:endParaRPr sz="1700">
              <a:solidFill>
                <a:schemeClr val="dk1"/>
              </a:solidFill>
              <a:latin typeface="Century Schoolbook"/>
              <a:ea typeface="Century Schoolbook"/>
              <a:cs typeface="Century Schoolbook"/>
              <a:sym typeface="Century Schoolbook"/>
            </a:endParaRPr>
          </a:p>
          <a:p>
            <a:pPr indent="0" lvl="0" marL="0" marR="0" rtl="0" algn="l">
              <a:spcBef>
                <a:spcPts val="0"/>
              </a:spcBef>
              <a:spcAft>
                <a:spcPts val="0"/>
              </a:spcAft>
              <a:buNone/>
            </a:pPr>
            <a:r>
              <a:rPr lang="en" sz="1700">
                <a:solidFill>
                  <a:schemeClr val="dk1"/>
                </a:solidFill>
                <a:latin typeface="Century Schoolbook"/>
                <a:ea typeface="Century Schoolbook"/>
                <a:cs typeface="Century Schoolbook"/>
                <a:sym typeface="Century Schoolbook"/>
              </a:rPr>
              <a:t>Serbian Librarianship</a:t>
            </a:r>
            <a:endParaRPr sz="1100"/>
          </a:p>
          <a:p>
            <a:pPr indent="0" lvl="0" marL="0" marR="0" rtl="0" algn="l">
              <a:spcBef>
                <a:spcPts val="0"/>
              </a:spcBef>
              <a:spcAft>
                <a:spcPts val="0"/>
              </a:spcAft>
              <a:buNone/>
            </a:pPr>
            <a:r>
              <a:t/>
            </a:r>
            <a:endParaRPr sz="1700">
              <a:solidFill>
                <a:schemeClr val="dk1"/>
              </a:solidFill>
              <a:latin typeface="Century Schoolbook"/>
              <a:ea typeface="Century Schoolbook"/>
              <a:cs typeface="Century Schoolbook"/>
              <a:sym typeface="Century Schoolbook"/>
            </a:endParaRPr>
          </a:p>
          <a:p>
            <a:pPr indent="0" lvl="0" marL="0" marR="0" rtl="0" algn="l">
              <a:spcBef>
                <a:spcPts val="0"/>
              </a:spcBef>
              <a:spcAft>
                <a:spcPts val="0"/>
              </a:spcAft>
              <a:buNone/>
            </a:pPr>
            <a:r>
              <a:rPr lang="en" sz="1700">
                <a:solidFill>
                  <a:schemeClr val="dk1"/>
                </a:solidFill>
                <a:latin typeface="Century Schoolbook"/>
                <a:ea typeface="Century Schoolbook"/>
                <a:cs typeface="Century Schoolbook"/>
                <a:sym typeface="Century Schoolbook"/>
              </a:rPr>
              <a:t>~~~~~~~~~~~~~~~~~~</a:t>
            </a:r>
            <a:endParaRPr sz="1100"/>
          </a:p>
          <a:p>
            <a:pPr indent="0" lvl="0" marL="0" marR="0" rtl="0" algn="l">
              <a:spcBef>
                <a:spcPts val="0"/>
              </a:spcBef>
              <a:spcAft>
                <a:spcPts val="0"/>
              </a:spcAft>
              <a:buNone/>
            </a:pPr>
            <a:r>
              <a:rPr lang="en" sz="1700">
                <a:solidFill>
                  <a:schemeClr val="dk1"/>
                </a:solidFill>
                <a:latin typeface="Century Schoolbook"/>
                <a:ea typeface="Century Schoolbook"/>
                <a:cs typeface="Century Schoolbook"/>
                <a:sym typeface="Century Schoolbook"/>
              </a:rPr>
              <a:t>Communication</a:t>
            </a:r>
            <a:endParaRPr sz="1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946404" y="179070"/>
            <a:ext cx="7269600" cy="9942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200"/>
              <a:buFont typeface="Century Schoolbook"/>
              <a:buNone/>
            </a:pPr>
            <a:r>
              <a:rPr lang="en" sz="3200">
                <a:latin typeface="Century Schoolbook"/>
                <a:ea typeface="Century Schoolbook"/>
                <a:cs typeface="Century Schoolbook"/>
                <a:sym typeface="Century Schoolbook"/>
              </a:rPr>
              <a:t>Globalized Society</a:t>
            </a:r>
            <a:br>
              <a:rPr lang="en" sz="3200"/>
            </a:br>
            <a:r>
              <a:rPr lang="en" sz="600"/>
              <a:t> </a:t>
            </a:r>
            <a:endParaRPr/>
          </a:p>
        </p:txBody>
      </p:sp>
      <p:sp>
        <p:nvSpPr>
          <p:cNvPr id="133" name="Google Shape;133;p25"/>
          <p:cNvSpPr txBox="1"/>
          <p:nvPr>
            <p:ph idx="1" type="body"/>
          </p:nvPr>
        </p:nvSpPr>
        <p:spPr>
          <a:xfrm>
            <a:off x="946403" y="1371600"/>
            <a:ext cx="5730000" cy="3263400"/>
          </a:xfrm>
          <a:prstGeom prst="rect">
            <a:avLst/>
          </a:prstGeom>
          <a:noFill/>
          <a:ln>
            <a:noFill/>
          </a:ln>
        </p:spPr>
        <p:txBody>
          <a:bodyPr anchorCtr="0" anchor="t" bIns="34275" lIns="68575" spcFirstLastPara="1" rIns="68575" wrap="square" tIns="34275">
            <a:noAutofit/>
          </a:bodyPr>
          <a:lstStyle/>
          <a:p>
            <a:pPr indent="0" lvl="0" marL="0" rtl="0" algn="l">
              <a:lnSpc>
                <a:spcPct val="95000"/>
              </a:lnSpc>
              <a:spcBef>
                <a:spcPts val="0"/>
              </a:spcBef>
              <a:spcAft>
                <a:spcPts val="0"/>
              </a:spcAft>
              <a:buSzPts val="1200"/>
              <a:buNone/>
            </a:pPr>
            <a:r>
              <a:rPr lang="en" sz="1500">
                <a:latin typeface="Century Schoolbook"/>
                <a:ea typeface="Century Schoolbook"/>
                <a:cs typeface="Century Schoolbook"/>
                <a:sym typeface="Century Schoolbook"/>
              </a:rPr>
              <a:t>Formal and informal connections</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Fellowships, conferences, and international travel</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Local conferences and meetings</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Satellite Meetings</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Bringing back information from International Conferences</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Importance of staying current and connecting globally. </a:t>
            </a:r>
            <a:endParaRPr>
              <a:latin typeface="Century Schoolbook"/>
              <a:ea typeface="Century Schoolbook"/>
              <a:cs typeface="Century Schoolbook"/>
              <a:sym typeface="Century Schoolbook"/>
            </a:endParaRPr>
          </a:p>
        </p:txBody>
      </p:sp>
      <p:sp>
        <p:nvSpPr>
          <p:cNvPr id="134" name="Google Shape;134;p25"/>
          <p:cNvSpPr txBox="1"/>
          <p:nvPr/>
        </p:nvSpPr>
        <p:spPr>
          <a:xfrm>
            <a:off x="3576337" y="3725465"/>
            <a:ext cx="4639500" cy="1107900"/>
          </a:xfrm>
          <a:prstGeom prst="rect">
            <a:avLst/>
          </a:prstGeom>
          <a:gradFill>
            <a:gsLst>
              <a:gs pos="0">
                <a:srgbClr val="F7F7F7"/>
              </a:gs>
              <a:gs pos="74000">
                <a:srgbClr val="BCBCC0"/>
              </a:gs>
              <a:gs pos="83000">
                <a:srgbClr val="BCBCC0"/>
              </a:gs>
              <a:gs pos="100000">
                <a:srgbClr val="D3D3D4"/>
              </a:gs>
            </a:gsLst>
            <a:lin ang="5400012" scaled="0"/>
          </a:gra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lang="en" sz="1400">
                <a:solidFill>
                  <a:schemeClr val="dk1"/>
                </a:solidFill>
                <a:latin typeface="Century Schoolbook"/>
                <a:ea typeface="Century Schoolbook"/>
                <a:cs typeface="Century Schoolbook"/>
                <a:sym typeface="Century Schoolbook"/>
              </a:rPr>
              <a:t>“I think that librarians in Serbians are waking up now and 10 years ago they are waking up and connecting more with people and colleagues in neighboring countries and Europe.” </a:t>
            </a:r>
            <a:endParaRPr sz="1100"/>
          </a:p>
          <a:p>
            <a:pPr indent="0" lvl="0" marL="0" marR="0" rtl="0" algn="l">
              <a:spcBef>
                <a:spcPts val="0"/>
              </a:spcBef>
              <a:spcAft>
                <a:spcPts val="0"/>
              </a:spcAft>
              <a:buNone/>
            </a:pPr>
            <a:r>
              <a:rPr lang="en" sz="1400">
                <a:solidFill>
                  <a:schemeClr val="dk1"/>
                </a:solidFill>
                <a:latin typeface="Century Schoolbook"/>
                <a:ea typeface="Century Schoolbook"/>
                <a:cs typeface="Century Schoolbook"/>
                <a:sym typeface="Century Schoolbook"/>
              </a:rPr>
              <a:t> 	          		         --Informant 6</a:t>
            </a:r>
            <a:endParaRPr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937203" y="377400"/>
            <a:ext cx="7269600" cy="9942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200"/>
              <a:buFont typeface="Century Schoolbook"/>
              <a:buNone/>
            </a:pPr>
            <a:r>
              <a:rPr lang="en" sz="3200">
                <a:latin typeface="Century Schoolbook"/>
                <a:ea typeface="Century Schoolbook"/>
                <a:cs typeface="Century Schoolbook"/>
                <a:sym typeface="Century Schoolbook"/>
              </a:rPr>
              <a:t>Communication in a Globalized Society</a:t>
            </a:r>
            <a:r>
              <a:rPr lang="en" sz="3200"/>
              <a:t> </a:t>
            </a:r>
            <a:endParaRPr/>
          </a:p>
        </p:txBody>
      </p:sp>
      <p:sp>
        <p:nvSpPr>
          <p:cNvPr id="141" name="Google Shape;141;p26"/>
          <p:cNvSpPr txBox="1"/>
          <p:nvPr>
            <p:ph idx="1" type="body"/>
          </p:nvPr>
        </p:nvSpPr>
        <p:spPr>
          <a:xfrm>
            <a:off x="946400" y="1568750"/>
            <a:ext cx="5730000" cy="3066300"/>
          </a:xfrm>
          <a:prstGeom prst="rect">
            <a:avLst/>
          </a:prstGeom>
          <a:noFill/>
          <a:ln>
            <a:noFill/>
          </a:ln>
        </p:spPr>
        <p:txBody>
          <a:bodyPr anchorCtr="0" anchor="t" bIns="34275" lIns="68575" spcFirstLastPara="1" rIns="68575" wrap="square" tIns="34275">
            <a:noAutofit/>
          </a:bodyPr>
          <a:lstStyle/>
          <a:p>
            <a:pPr indent="0" lvl="0" marL="0" rtl="0" algn="l">
              <a:lnSpc>
                <a:spcPct val="95000"/>
              </a:lnSpc>
              <a:spcBef>
                <a:spcPts val="0"/>
              </a:spcBef>
              <a:spcAft>
                <a:spcPts val="0"/>
              </a:spcAft>
              <a:buSzPts val="1200"/>
              <a:buNone/>
            </a:pPr>
            <a:r>
              <a:rPr b="1" lang="en" sz="1500">
                <a:latin typeface="Century Schoolbook"/>
                <a:ea typeface="Century Schoolbook"/>
                <a:cs typeface="Century Schoolbook"/>
                <a:sym typeface="Century Schoolbook"/>
              </a:rPr>
              <a:t>Basic Level</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Connection and awareness</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b="1" lang="en" sz="1500">
                <a:latin typeface="Century Schoolbook"/>
                <a:ea typeface="Century Schoolbook"/>
                <a:cs typeface="Century Schoolbook"/>
                <a:sym typeface="Century Schoolbook"/>
              </a:rPr>
              <a:t>Moderate Level</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Communication: often enhanced by connections, formal professional organizations, continued education</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b="1" lang="en" sz="1500">
                <a:latin typeface="Century Schoolbook"/>
                <a:ea typeface="Century Schoolbook"/>
                <a:cs typeface="Century Schoolbook"/>
                <a:sym typeface="Century Schoolbook"/>
              </a:rPr>
              <a:t>Intensive Level</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200"/>
              <a:buNone/>
            </a:pPr>
            <a:r>
              <a:rPr lang="en" sz="1500">
                <a:latin typeface="Century Schoolbook"/>
                <a:ea typeface="Century Schoolbook"/>
                <a:cs typeface="Century Schoolbook"/>
                <a:sym typeface="Century Schoolbook"/>
              </a:rPr>
              <a:t>Collaboration and Coordinated Programming</a:t>
            </a:r>
            <a:endParaRPr>
              <a:latin typeface="Century Schoolbook"/>
              <a:ea typeface="Century Schoolbook"/>
              <a:cs typeface="Century Schoolbook"/>
              <a:sym typeface="Century Schoolbook"/>
            </a:endParaRPr>
          </a:p>
          <a:p>
            <a:pPr indent="-76200" lvl="0" marL="139700" rtl="0" algn="l">
              <a:lnSpc>
                <a:spcPct val="95000"/>
              </a:lnSpc>
              <a:spcBef>
                <a:spcPts val="1200"/>
              </a:spcBef>
              <a:spcAft>
                <a:spcPts val="0"/>
              </a:spcAft>
              <a:buSzPts val="11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946403" y="116873"/>
            <a:ext cx="7269600" cy="9942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entury Schoolbook"/>
              <a:buNone/>
            </a:pPr>
            <a:r>
              <a:rPr lang="en">
                <a:latin typeface="Century Schoolbook"/>
                <a:ea typeface="Century Schoolbook"/>
                <a:cs typeface="Century Schoolbook"/>
                <a:sym typeface="Century Schoolbook"/>
              </a:rPr>
              <a:t>Levels of Communication</a:t>
            </a:r>
            <a:endParaRPr>
              <a:latin typeface="Century Schoolbook"/>
              <a:ea typeface="Century Schoolbook"/>
              <a:cs typeface="Century Schoolbook"/>
              <a:sym typeface="Century Schoolbook"/>
            </a:endParaRPr>
          </a:p>
        </p:txBody>
      </p:sp>
      <p:sp>
        <p:nvSpPr>
          <p:cNvPr id="148" name="Google Shape;148;p27"/>
          <p:cNvSpPr txBox="1"/>
          <p:nvPr>
            <p:ph idx="1" type="body"/>
          </p:nvPr>
        </p:nvSpPr>
        <p:spPr>
          <a:xfrm>
            <a:off x="946403" y="1371600"/>
            <a:ext cx="6702000" cy="3448200"/>
          </a:xfrm>
          <a:prstGeom prst="rect">
            <a:avLst/>
          </a:prstGeom>
          <a:noFill/>
          <a:ln>
            <a:noFill/>
          </a:ln>
        </p:spPr>
        <p:txBody>
          <a:bodyPr anchorCtr="0" anchor="t" bIns="34275" lIns="68575" spcFirstLastPara="1" rIns="68575" wrap="square" tIns="34275">
            <a:noAutofit/>
          </a:bodyPr>
          <a:lstStyle/>
          <a:p>
            <a:pPr indent="0" lvl="0" marL="0" rtl="0" algn="l">
              <a:lnSpc>
                <a:spcPct val="75000"/>
              </a:lnSpc>
              <a:spcBef>
                <a:spcPts val="0"/>
              </a:spcBef>
              <a:spcAft>
                <a:spcPts val="0"/>
              </a:spcAft>
              <a:buSzPts val="900"/>
              <a:buNone/>
            </a:pPr>
            <a:r>
              <a:rPr b="1" lang="en" sz="1100">
                <a:latin typeface="Century Schoolbook"/>
                <a:ea typeface="Century Schoolbook"/>
                <a:cs typeface="Century Schoolbook"/>
                <a:sym typeface="Century Schoolbook"/>
              </a:rPr>
              <a:t>Example: Informant 13</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b="1" lang="en" sz="1100">
                <a:latin typeface="Century Schoolbook"/>
                <a:ea typeface="Century Schoolbook"/>
                <a:cs typeface="Century Schoolbook"/>
                <a:sym typeface="Century Schoolbook"/>
              </a:rPr>
              <a:t>Basic Level</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b="1" lang="en" sz="1100">
                <a:latin typeface="Century Schoolbook"/>
                <a:ea typeface="Century Schoolbook"/>
                <a:cs typeface="Century Schoolbook"/>
                <a:sym typeface="Century Schoolbook"/>
              </a:rPr>
              <a:t>	</a:t>
            </a:r>
            <a:r>
              <a:rPr lang="en" sz="1100">
                <a:latin typeface="Century Schoolbook"/>
                <a:ea typeface="Century Schoolbook"/>
                <a:cs typeface="Century Schoolbook"/>
                <a:sym typeface="Century Schoolbook"/>
              </a:rPr>
              <a:t>Facebook</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lang="en" sz="1100">
                <a:latin typeface="Century Schoolbook"/>
                <a:ea typeface="Century Schoolbook"/>
                <a:cs typeface="Century Schoolbook"/>
                <a:sym typeface="Century Schoolbook"/>
              </a:rPr>
              <a:t>	Professional Associations</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b="1" lang="en" sz="1100">
                <a:latin typeface="Century Schoolbook"/>
                <a:ea typeface="Century Schoolbook"/>
                <a:cs typeface="Century Schoolbook"/>
                <a:sym typeface="Century Schoolbook"/>
              </a:rPr>
              <a:t>Moderate Level</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b="1" lang="en" sz="1100">
                <a:latin typeface="Century Schoolbook"/>
                <a:ea typeface="Century Schoolbook"/>
                <a:cs typeface="Century Schoolbook"/>
                <a:sym typeface="Century Schoolbook"/>
              </a:rPr>
              <a:t>	</a:t>
            </a:r>
            <a:r>
              <a:rPr lang="en" sz="1100">
                <a:latin typeface="Century Schoolbook"/>
                <a:ea typeface="Century Schoolbook"/>
                <a:cs typeface="Century Schoolbook"/>
                <a:sym typeface="Century Schoolbook"/>
              </a:rPr>
              <a:t>Conferences, Seminars, Proceedings</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lang="en" sz="1100">
                <a:latin typeface="Century Schoolbook"/>
                <a:ea typeface="Century Schoolbook"/>
                <a:cs typeface="Century Schoolbook"/>
                <a:sym typeface="Century Schoolbook"/>
              </a:rPr>
              <a:t>	Ministry of Culture</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lang="en" sz="1100">
                <a:latin typeface="Century Schoolbook"/>
                <a:ea typeface="Century Schoolbook"/>
                <a:cs typeface="Century Schoolbook"/>
                <a:sym typeface="Century Schoolbook"/>
              </a:rPr>
              <a:t>	Pen Pal program</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b="1" lang="en" sz="1100">
                <a:latin typeface="Century Schoolbook"/>
                <a:ea typeface="Century Schoolbook"/>
                <a:cs typeface="Century Schoolbook"/>
                <a:sym typeface="Century Schoolbook"/>
              </a:rPr>
              <a:t>Intensive Level</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b="1" lang="en" sz="1100">
                <a:latin typeface="Century Schoolbook"/>
                <a:ea typeface="Century Schoolbook"/>
                <a:cs typeface="Century Schoolbook"/>
                <a:sym typeface="Century Schoolbook"/>
              </a:rPr>
              <a:t>	</a:t>
            </a:r>
            <a:r>
              <a:rPr lang="en" sz="1100">
                <a:latin typeface="Century Schoolbook"/>
                <a:ea typeface="Century Schoolbook"/>
                <a:cs typeface="Century Schoolbook"/>
                <a:sym typeface="Century Schoolbook"/>
              </a:rPr>
              <a:t>Publishing Houses</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lang="en" sz="1100">
                <a:latin typeface="Century Schoolbook"/>
                <a:ea typeface="Century Schoolbook"/>
                <a:cs typeface="Century Schoolbook"/>
                <a:sym typeface="Century Schoolbook"/>
              </a:rPr>
              <a:t>	Teachers	</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900"/>
              <a:buNone/>
            </a:pPr>
            <a:r>
              <a:rPr lang="en" sz="1100">
                <a:latin typeface="Century Schoolbook"/>
                <a:ea typeface="Century Schoolbook"/>
                <a:cs typeface="Century Schoolbook"/>
                <a:sym typeface="Century Schoolbook"/>
              </a:rPr>
              <a:t>	Immediate colleagues</a:t>
            </a:r>
            <a:endParaRPr>
              <a:latin typeface="Century Schoolbook"/>
              <a:ea typeface="Century Schoolbook"/>
              <a:cs typeface="Century Schoolbook"/>
              <a:sym typeface="Century Schoolbook"/>
            </a:endParaRPr>
          </a:p>
          <a:p>
            <a:pPr indent="0" lvl="0" marL="0" rtl="0" algn="l">
              <a:lnSpc>
                <a:spcPct val="75000"/>
              </a:lnSpc>
              <a:spcBef>
                <a:spcPts val="1200"/>
              </a:spcBef>
              <a:spcAft>
                <a:spcPts val="0"/>
              </a:spcAft>
              <a:buSzPts val="400"/>
              <a:buNone/>
            </a:pPr>
            <a:r>
              <a:t/>
            </a:r>
            <a:endParaRPr sz="400"/>
          </a:p>
        </p:txBody>
      </p:sp>
      <p:sp>
        <p:nvSpPr>
          <p:cNvPr id="149" name="Google Shape;149;p27"/>
          <p:cNvSpPr txBox="1"/>
          <p:nvPr/>
        </p:nvSpPr>
        <p:spPr>
          <a:xfrm>
            <a:off x="4960351" y="2827852"/>
            <a:ext cx="3255600" cy="1731000"/>
          </a:xfrm>
          <a:prstGeom prst="rect">
            <a:avLst/>
          </a:prstGeom>
          <a:gradFill>
            <a:gsLst>
              <a:gs pos="0">
                <a:srgbClr val="F7F7F7"/>
              </a:gs>
              <a:gs pos="74000">
                <a:srgbClr val="BCBCC0"/>
              </a:gs>
              <a:gs pos="83000">
                <a:srgbClr val="BCBCC0"/>
              </a:gs>
              <a:gs pos="100000">
                <a:srgbClr val="D3D3D4"/>
              </a:gs>
            </a:gsLst>
            <a:lin ang="5400012" scaled="0"/>
          </a:gra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lang="en" sz="1400">
                <a:solidFill>
                  <a:schemeClr val="dk1"/>
                </a:solidFill>
                <a:latin typeface="Century Schoolbook"/>
                <a:ea typeface="Century Schoolbook"/>
                <a:cs typeface="Century Schoolbook"/>
                <a:sym typeface="Century Schoolbook"/>
              </a:rPr>
              <a:t>You can leave your name and data and they find you some, matching librarian in some other country, I had a contact with librarians from America. So, we emailed each other and talked about the ways libraries functioned here and there.</a:t>
            </a:r>
            <a:endParaRPr sz="1100"/>
          </a:p>
          <a:p>
            <a:pPr indent="0" lvl="0" marL="0" marR="0" rtl="0" algn="l">
              <a:spcBef>
                <a:spcPts val="0"/>
              </a:spcBef>
              <a:spcAft>
                <a:spcPts val="0"/>
              </a:spcAft>
              <a:buNone/>
            </a:pPr>
            <a:r>
              <a:rPr lang="en" sz="1400">
                <a:solidFill>
                  <a:schemeClr val="dk1"/>
                </a:solidFill>
                <a:latin typeface="Century Schoolbook"/>
                <a:ea typeface="Century Schoolbook"/>
                <a:cs typeface="Century Schoolbook"/>
                <a:sym typeface="Century Schoolbook"/>
              </a:rPr>
              <a:t>                                -Informant 13</a:t>
            </a:r>
            <a:endParaRPr sz="1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946404" y="140970"/>
            <a:ext cx="7269600" cy="9942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entury Schoolbook"/>
              <a:buNone/>
            </a:pPr>
            <a:r>
              <a:rPr lang="en">
                <a:latin typeface="Century Schoolbook"/>
                <a:ea typeface="Century Schoolbook"/>
                <a:cs typeface="Century Schoolbook"/>
                <a:sym typeface="Century Schoolbook"/>
              </a:rPr>
              <a:t>Education</a:t>
            </a:r>
            <a:endParaRPr>
              <a:latin typeface="Century Schoolbook"/>
              <a:ea typeface="Century Schoolbook"/>
              <a:cs typeface="Century Schoolbook"/>
              <a:sym typeface="Century Schoolbook"/>
            </a:endParaRPr>
          </a:p>
        </p:txBody>
      </p:sp>
      <p:sp>
        <p:nvSpPr>
          <p:cNvPr id="156" name="Google Shape;156;p28"/>
          <p:cNvSpPr txBox="1"/>
          <p:nvPr>
            <p:ph idx="1" type="body"/>
          </p:nvPr>
        </p:nvSpPr>
        <p:spPr>
          <a:xfrm>
            <a:off x="946404" y="1392701"/>
            <a:ext cx="3802500" cy="3263400"/>
          </a:xfrm>
          <a:prstGeom prst="rect">
            <a:avLst/>
          </a:prstGeom>
          <a:noFill/>
          <a:ln>
            <a:noFill/>
          </a:ln>
        </p:spPr>
        <p:txBody>
          <a:bodyPr anchorCtr="0" anchor="t" bIns="34275" lIns="68575" spcFirstLastPara="1" rIns="68575" wrap="square" tIns="34275">
            <a:noAutofit/>
          </a:bodyPr>
          <a:lstStyle/>
          <a:p>
            <a:pPr indent="0" lvl="0" marL="0" rtl="0" algn="l">
              <a:lnSpc>
                <a:spcPct val="95000"/>
              </a:lnSpc>
              <a:spcBef>
                <a:spcPts val="0"/>
              </a:spcBef>
              <a:spcAft>
                <a:spcPts val="0"/>
              </a:spcAft>
              <a:buSzPts val="1100"/>
              <a:buNone/>
            </a:pPr>
            <a:r>
              <a:rPr b="1" lang="en">
                <a:latin typeface="Century Schoolbook"/>
                <a:ea typeface="Century Schoolbook"/>
                <a:cs typeface="Century Schoolbook"/>
                <a:sym typeface="Century Schoolbook"/>
              </a:rPr>
              <a:t>Paths to Librarianship</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Librarian Degree	</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Librarian Exam</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High School Education Program</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b="1" lang="en">
                <a:latin typeface="Century Schoolbook"/>
                <a:ea typeface="Century Schoolbook"/>
                <a:cs typeface="Century Schoolbook"/>
                <a:sym typeface="Century Schoolbook"/>
              </a:rPr>
              <a:t>Continued Education</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Mentoring</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Formal Professional Development</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Conferences</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latin typeface="Century Schoolbook"/>
                <a:ea typeface="Century Schoolbook"/>
                <a:cs typeface="Century Schoolbook"/>
                <a:sym typeface="Century Schoolbook"/>
              </a:rPr>
              <a:t>     Following Leaders in the field</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t/>
            </a:r>
            <a:endParaRPr/>
          </a:p>
        </p:txBody>
      </p:sp>
      <p:sp>
        <p:nvSpPr>
          <p:cNvPr id="157" name="Google Shape;157;p28"/>
          <p:cNvSpPr txBox="1"/>
          <p:nvPr>
            <p:ph idx="2" type="body"/>
          </p:nvPr>
        </p:nvSpPr>
        <p:spPr>
          <a:xfrm>
            <a:off x="5014140" y="2228946"/>
            <a:ext cx="3425400" cy="1590900"/>
          </a:xfrm>
          <a:prstGeom prst="rect">
            <a:avLst/>
          </a:prstGeom>
          <a:gradFill>
            <a:gsLst>
              <a:gs pos="0">
                <a:srgbClr val="B0B0B3"/>
              </a:gs>
              <a:gs pos="50000">
                <a:srgbClr val="CDCDCF"/>
              </a:gs>
              <a:gs pos="100000">
                <a:srgbClr val="E7E7E7"/>
              </a:gs>
            </a:gsLst>
            <a:lin ang="16200038" scaled="0"/>
          </a:gradFill>
          <a:ln>
            <a:noFill/>
          </a:ln>
        </p:spPr>
        <p:txBody>
          <a:bodyPr anchorCtr="0" anchor="t" bIns="34275" lIns="68575" spcFirstLastPara="1" rIns="68575" wrap="square" tIns="34275">
            <a:noAutofit/>
          </a:bodyPr>
          <a:lstStyle/>
          <a:p>
            <a:pPr indent="0" lvl="0" marL="0" rtl="0" algn="l">
              <a:lnSpc>
                <a:spcPct val="95000"/>
              </a:lnSpc>
              <a:spcBef>
                <a:spcPts val="0"/>
              </a:spcBef>
              <a:spcAft>
                <a:spcPts val="0"/>
              </a:spcAft>
              <a:buSzPts val="1100"/>
              <a:buNone/>
            </a:pPr>
            <a:r>
              <a:rPr lang="en"/>
              <a:t>“[Education] makes you in the first place, to become a real librarian with that kind of self-image that you can promote it outside for your members and users.”</a:t>
            </a:r>
            <a:endParaRPr/>
          </a:p>
          <a:p>
            <a:pPr indent="0" lvl="0" marL="0" rtl="0" algn="l">
              <a:lnSpc>
                <a:spcPct val="95000"/>
              </a:lnSpc>
              <a:spcBef>
                <a:spcPts val="1200"/>
              </a:spcBef>
              <a:spcAft>
                <a:spcPts val="0"/>
              </a:spcAft>
              <a:buSzPts val="1100"/>
              <a:buNone/>
            </a:pPr>
            <a:r>
              <a:rPr lang="en"/>
              <a:t>  		--Informant 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9"/>
          <p:cNvSpPr txBox="1"/>
          <p:nvPr>
            <p:ph type="title"/>
          </p:nvPr>
        </p:nvSpPr>
        <p:spPr>
          <a:xfrm>
            <a:off x="946404" y="131300"/>
            <a:ext cx="7269600" cy="9942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entury Schoolbook"/>
              <a:buNone/>
            </a:pPr>
            <a:r>
              <a:rPr lang="en">
                <a:latin typeface="Century Schoolbook"/>
                <a:ea typeface="Century Schoolbook"/>
                <a:cs typeface="Century Schoolbook"/>
                <a:sym typeface="Century Schoolbook"/>
              </a:rPr>
              <a:t>Librarian Roles</a:t>
            </a:r>
            <a:endParaRPr>
              <a:latin typeface="Century Schoolbook"/>
              <a:ea typeface="Century Schoolbook"/>
              <a:cs typeface="Century Schoolbook"/>
              <a:sym typeface="Century Schoolbook"/>
            </a:endParaRPr>
          </a:p>
        </p:txBody>
      </p:sp>
      <p:sp>
        <p:nvSpPr>
          <p:cNvPr id="164" name="Google Shape;164;p29"/>
          <p:cNvSpPr txBox="1"/>
          <p:nvPr>
            <p:ph idx="1" type="body"/>
          </p:nvPr>
        </p:nvSpPr>
        <p:spPr>
          <a:xfrm>
            <a:off x="946404" y="1371600"/>
            <a:ext cx="3360300" cy="3263400"/>
          </a:xfrm>
          <a:prstGeom prst="rect">
            <a:avLst/>
          </a:prstGeom>
          <a:noFill/>
          <a:ln>
            <a:noFill/>
          </a:ln>
        </p:spPr>
        <p:txBody>
          <a:bodyPr anchorCtr="0" anchor="t" bIns="34275" lIns="68575" spcFirstLastPara="1" rIns="68575" wrap="square" tIns="34275">
            <a:noAutofit/>
          </a:bodyPr>
          <a:lstStyle/>
          <a:p>
            <a:pPr indent="0" lvl="0" marL="0" rtl="0" algn="l">
              <a:lnSpc>
                <a:spcPct val="75000"/>
              </a:lnSpc>
              <a:spcBef>
                <a:spcPts val="0"/>
              </a:spcBef>
              <a:spcAft>
                <a:spcPts val="0"/>
              </a:spcAft>
              <a:buSzPts val="900"/>
              <a:buNone/>
            </a:pPr>
            <a:r>
              <a:rPr b="1" lang="en" sz="1100">
                <a:latin typeface="Century Schoolbook"/>
                <a:ea typeface="Century Schoolbook"/>
                <a:cs typeface="Century Schoolbook"/>
                <a:sym typeface="Century Schoolbook"/>
              </a:rPr>
              <a:t>Programming</a:t>
            </a:r>
            <a:endParaRPr>
              <a:latin typeface="Century Schoolbook"/>
              <a:ea typeface="Century Schoolbook"/>
              <a:cs typeface="Century Schoolbook"/>
              <a:sym typeface="Century Schoolbook"/>
            </a:endParaRPr>
          </a:p>
          <a:p>
            <a:pPr indent="0" lvl="1" marL="203200" rtl="0" algn="l">
              <a:lnSpc>
                <a:spcPct val="70000"/>
              </a:lnSpc>
              <a:spcBef>
                <a:spcPts val="400"/>
              </a:spcBef>
              <a:spcAft>
                <a:spcPts val="0"/>
              </a:spcAft>
              <a:buSzPts val="1000"/>
              <a:buNone/>
            </a:pPr>
            <a:r>
              <a:rPr lang="en" sz="1000">
                <a:latin typeface="Century Schoolbook"/>
                <a:ea typeface="Century Schoolbook"/>
                <a:cs typeface="Century Schoolbook"/>
                <a:sym typeface="Century Schoolbook"/>
              </a:rPr>
              <a:t>Changing needs of users</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Budgeting challenges</a:t>
            </a:r>
            <a:endParaRPr>
              <a:latin typeface="Century Schoolbook"/>
              <a:ea typeface="Century Schoolbook"/>
              <a:cs typeface="Century Schoolbook"/>
              <a:sym typeface="Century Schoolbook"/>
            </a:endParaRPr>
          </a:p>
          <a:p>
            <a:pPr indent="0" lvl="0" marL="0" rtl="0" algn="l">
              <a:lnSpc>
                <a:spcPct val="75000"/>
              </a:lnSpc>
              <a:spcBef>
                <a:spcPts val="1300"/>
              </a:spcBef>
              <a:spcAft>
                <a:spcPts val="0"/>
              </a:spcAft>
              <a:buSzPts val="900"/>
              <a:buNone/>
            </a:pPr>
            <a:r>
              <a:rPr b="1" lang="en" sz="1100">
                <a:latin typeface="Century Schoolbook"/>
                <a:ea typeface="Century Schoolbook"/>
                <a:cs typeface="Century Schoolbook"/>
                <a:sym typeface="Century Schoolbook"/>
              </a:rPr>
              <a:t>Books and Materials</a:t>
            </a:r>
            <a:endParaRPr>
              <a:latin typeface="Century Schoolbook"/>
              <a:ea typeface="Century Schoolbook"/>
              <a:cs typeface="Century Schoolbook"/>
              <a:sym typeface="Century Schoolbook"/>
            </a:endParaRPr>
          </a:p>
          <a:p>
            <a:pPr indent="0" lvl="1" marL="203200" rtl="0" algn="l">
              <a:lnSpc>
                <a:spcPct val="70000"/>
              </a:lnSpc>
              <a:spcBef>
                <a:spcPts val="400"/>
              </a:spcBef>
              <a:spcAft>
                <a:spcPts val="0"/>
              </a:spcAft>
              <a:buSzPts val="1000"/>
              <a:buNone/>
            </a:pPr>
            <a:r>
              <a:rPr lang="en" sz="1000">
                <a:latin typeface="Century Schoolbook"/>
                <a:ea typeface="Century Schoolbook"/>
                <a:cs typeface="Century Schoolbook"/>
                <a:sym typeface="Century Schoolbook"/>
              </a:rPr>
              <a:t>Acquisitions</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Book Care </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Cataloguing</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Reader’s Advisory and Lending</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Serbian Laws</a:t>
            </a:r>
            <a:endParaRPr>
              <a:latin typeface="Century Schoolbook"/>
              <a:ea typeface="Century Schoolbook"/>
              <a:cs typeface="Century Schoolbook"/>
              <a:sym typeface="Century Schoolbook"/>
            </a:endParaRPr>
          </a:p>
          <a:p>
            <a:pPr indent="0" lvl="0" marL="0" rtl="0" algn="l">
              <a:lnSpc>
                <a:spcPct val="75000"/>
              </a:lnSpc>
              <a:spcBef>
                <a:spcPts val="1300"/>
              </a:spcBef>
              <a:spcAft>
                <a:spcPts val="0"/>
              </a:spcAft>
              <a:buSzPts val="900"/>
              <a:buNone/>
            </a:pPr>
            <a:r>
              <a:rPr b="1" lang="en" sz="1100">
                <a:latin typeface="Century Schoolbook"/>
                <a:ea typeface="Century Schoolbook"/>
                <a:cs typeface="Century Schoolbook"/>
                <a:sym typeface="Century Schoolbook"/>
              </a:rPr>
              <a:t>Management</a:t>
            </a:r>
            <a:endParaRPr>
              <a:latin typeface="Century Schoolbook"/>
              <a:ea typeface="Century Schoolbook"/>
              <a:cs typeface="Century Schoolbook"/>
              <a:sym typeface="Century Schoolbook"/>
            </a:endParaRPr>
          </a:p>
          <a:p>
            <a:pPr indent="0" lvl="1" marL="203200" rtl="0" algn="l">
              <a:lnSpc>
                <a:spcPct val="70000"/>
              </a:lnSpc>
              <a:spcBef>
                <a:spcPts val="400"/>
              </a:spcBef>
              <a:spcAft>
                <a:spcPts val="0"/>
              </a:spcAft>
              <a:buSzPts val="1000"/>
              <a:buNone/>
            </a:pPr>
            <a:r>
              <a:rPr lang="en" sz="1000">
                <a:latin typeface="Century Schoolbook"/>
                <a:ea typeface="Century Schoolbook"/>
                <a:cs typeface="Century Schoolbook"/>
                <a:sym typeface="Century Schoolbook"/>
              </a:rPr>
              <a:t>Managing people</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Managing space</a:t>
            </a:r>
            <a:endParaRPr>
              <a:latin typeface="Century Schoolbook"/>
              <a:ea typeface="Century Schoolbook"/>
              <a:cs typeface="Century Schoolbook"/>
              <a:sym typeface="Century Schoolbook"/>
            </a:endParaRPr>
          </a:p>
          <a:p>
            <a:pPr indent="0" lvl="1" marL="203200" rtl="0" algn="l">
              <a:lnSpc>
                <a:spcPct val="70000"/>
              </a:lnSpc>
              <a:spcBef>
                <a:spcPts val="500"/>
              </a:spcBef>
              <a:spcAft>
                <a:spcPts val="0"/>
              </a:spcAft>
              <a:buSzPts val="1000"/>
              <a:buNone/>
            </a:pPr>
            <a:r>
              <a:rPr lang="en" sz="1000">
                <a:latin typeface="Century Schoolbook"/>
                <a:ea typeface="Century Schoolbook"/>
                <a:cs typeface="Century Schoolbook"/>
                <a:sym typeface="Century Schoolbook"/>
              </a:rPr>
              <a:t>Managing budget</a:t>
            </a:r>
            <a:endParaRPr>
              <a:latin typeface="Century Schoolbook"/>
              <a:ea typeface="Century Schoolbook"/>
              <a:cs typeface="Century Schoolbook"/>
              <a:sym typeface="Century Schoolbook"/>
            </a:endParaRPr>
          </a:p>
          <a:p>
            <a:pPr indent="0" lvl="0" marL="0" rtl="0" algn="l">
              <a:lnSpc>
                <a:spcPct val="75000"/>
              </a:lnSpc>
              <a:spcBef>
                <a:spcPts val="1300"/>
              </a:spcBef>
              <a:spcAft>
                <a:spcPts val="0"/>
              </a:spcAft>
              <a:buSzPts val="900"/>
              <a:buNone/>
            </a:pPr>
            <a:r>
              <a:rPr b="1" lang="en" sz="1100">
                <a:latin typeface="Century Schoolbook"/>
                <a:ea typeface="Century Schoolbook"/>
                <a:cs typeface="Century Schoolbook"/>
                <a:sym typeface="Century Schoolbook"/>
              </a:rPr>
              <a:t>Leadership</a:t>
            </a:r>
            <a:endParaRPr>
              <a:latin typeface="Century Schoolbook"/>
              <a:ea typeface="Century Schoolbook"/>
              <a:cs typeface="Century Schoolbook"/>
              <a:sym typeface="Century Schoolbook"/>
            </a:endParaRPr>
          </a:p>
          <a:p>
            <a:pPr indent="0" lvl="1" marL="203200" rtl="0" algn="l">
              <a:lnSpc>
                <a:spcPct val="70000"/>
              </a:lnSpc>
              <a:spcBef>
                <a:spcPts val="400"/>
              </a:spcBef>
              <a:spcAft>
                <a:spcPts val="0"/>
              </a:spcAft>
              <a:buSzPts val="1000"/>
              <a:buNone/>
            </a:pPr>
            <a:r>
              <a:rPr lang="en" sz="1000">
                <a:latin typeface="Century Schoolbook"/>
                <a:ea typeface="Century Schoolbook"/>
                <a:cs typeface="Century Schoolbook"/>
                <a:sym typeface="Century Schoolbook"/>
              </a:rPr>
              <a:t>Re-inventing the library</a:t>
            </a:r>
            <a:endParaRPr>
              <a:latin typeface="Century Schoolbook"/>
              <a:ea typeface="Century Schoolbook"/>
              <a:cs typeface="Century Schoolbook"/>
              <a:sym typeface="Century Schoolbook"/>
            </a:endParaRPr>
          </a:p>
          <a:p>
            <a:pPr indent="0" lvl="0" marL="0" rtl="0" algn="l">
              <a:lnSpc>
                <a:spcPct val="75000"/>
              </a:lnSpc>
              <a:spcBef>
                <a:spcPts val="1300"/>
              </a:spcBef>
              <a:spcAft>
                <a:spcPts val="0"/>
              </a:spcAft>
              <a:buSzPts val="900"/>
              <a:buNone/>
            </a:pPr>
            <a:r>
              <a:rPr b="1" lang="en" sz="1100">
                <a:latin typeface="Century Schoolbook"/>
                <a:ea typeface="Century Schoolbook"/>
                <a:cs typeface="Century Schoolbook"/>
                <a:sym typeface="Century Schoolbook"/>
              </a:rPr>
              <a:t>Representing Serbia Abroad</a:t>
            </a:r>
            <a:endParaRPr>
              <a:latin typeface="Century Schoolbook"/>
              <a:ea typeface="Century Schoolbook"/>
              <a:cs typeface="Century Schoolbook"/>
              <a:sym typeface="Century Schoolbook"/>
            </a:endParaRPr>
          </a:p>
        </p:txBody>
      </p:sp>
      <p:sp>
        <p:nvSpPr>
          <p:cNvPr id="165" name="Google Shape;165;p29"/>
          <p:cNvSpPr txBox="1"/>
          <p:nvPr>
            <p:ph idx="2" type="body"/>
          </p:nvPr>
        </p:nvSpPr>
        <p:spPr>
          <a:xfrm>
            <a:off x="4009292" y="2036299"/>
            <a:ext cx="4206600" cy="1688100"/>
          </a:xfrm>
          <a:prstGeom prst="rect">
            <a:avLst/>
          </a:prstGeom>
          <a:gradFill>
            <a:gsLst>
              <a:gs pos="0">
                <a:srgbClr val="939393"/>
              </a:gs>
              <a:gs pos="50000">
                <a:srgbClr val="D5D5D5"/>
              </a:gs>
              <a:gs pos="100000">
                <a:schemeClr val="lt1"/>
              </a:gs>
            </a:gsLst>
            <a:lin ang="18900044" scaled="0"/>
          </a:gradFill>
          <a:ln>
            <a:noFill/>
          </a:ln>
        </p:spPr>
        <p:txBody>
          <a:bodyPr anchorCtr="0" anchor="t" bIns="34275" lIns="68575" spcFirstLastPara="1" rIns="68575" wrap="square" tIns="34275">
            <a:noAutofit/>
          </a:bodyPr>
          <a:lstStyle/>
          <a:p>
            <a:pPr indent="0" lvl="0" marL="0" rtl="0" algn="l">
              <a:lnSpc>
                <a:spcPct val="95000"/>
              </a:lnSpc>
              <a:spcBef>
                <a:spcPts val="0"/>
              </a:spcBef>
              <a:spcAft>
                <a:spcPts val="0"/>
              </a:spcAft>
              <a:buSzPts val="1100"/>
              <a:buNone/>
            </a:pPr>
            <a:r>
              <a:rPr lang="en">
                <a:solidFill>
                  <a:schemeClr val="dk1"/>
                </a:solidFill>
                <a:latin typeface="Century Schoolbook"/>
                <a:ea typeface="Century Schoolbook"/>
                <a:cs typeface="Century Schoolbook"/>
                <a:sym typeface="Century Schoolbook"/>
              </a:rPr>
              <a:t>“I think there is a difference if you are librarian in a big library and a small one, national or public. Here, in &lt;national&gt; Library the work is separated, there are a lot of departments. In small libraries, librarians do everything: acquisition, cataloguing, reference…”</a:t>
            </a:r>
            <a:endParaRPr>
              <a:latin typeface="Century Schoolbook"/>
              <a:ea typeface="Century Schoolbook"/>
              <a:cs typeface="Century Schoolbook"/>
              <a:sym typeface="Century Schoolbook"/>
            </a:endParaRPr>
          </a:p>
          <a:p>
            <a:pPr indent="0" lvl="0" marL="0" rtl="0" algn="l">
              <a:lnSpc>
                <a:spcPct val="95000"/>
              </a:lnSpc>
              <a:spcBef>
                <a:spcPts val="1200"/>
              </a:spcBef>
              <a:spcAft>
                <a:spcPts val="0"/>
              </a:spcAft>
              <a:buSzPts val="1100"/>
              <a:buNone/>
            </a:pPr>
            <a:r>
              <a:rPr lang="en">
                <a:solidFill>
                  <a:schemeClr val="dk1"/>
                </a:solidFill>
                <a:latin typeface="Century Schoolbook"/>
                <a:ea typeface="Century Schoolbook"/>
                <a:cs typeface="Century Schoolbook"/>
                <a:sym typeface="Century Schoolbook"/>
              </a:rPr>
              <a:t>		--Informant 3</a:t>
            </a:r>
            <a:endParaRPr>
              <a:latin typeface="Century Schoolbook"/>
              <a:ea typeface="Century Schoolbook"/>
              <a:cs typeface="Century Schoolbook"/>
              <a:sym typeface="Century Schoolbook"/>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n" sz="2400">
                <a:solidFill>
                  <a:srgbClr val="000000"/>
                </a:solidFill>
                <a:latin typeface="Century Schoolbook"/>
                <a:ea typeface="Century Schoolbook"/>
                <a:cs typeface="Century Schoolbook"/>
                <a:sym typeface="Century Schoolbook"/>
              </a:rPr>
              <a:t>How do Serbian librarians define their roles and professional goals as librarians?</a:t>
            </a:r>
            <a:endParaRPr sz="2400">
              <a:solidFill>
                <a:srgbClr val="000000"/>
              </a:solidFill>
              <a:latin typeface="Century Schoolbook"/>
              <a:ea typeface="Century Schoolbook"/>
              <a:cs typeface="Century Schoolbook"/>
              <a:sym typeface="Century Schoolbook"/>
            </a:endParaRPr>
          </a:p>
          <a:p>
            <a:pPr indent="0" lvl="0" marL="0" rtl="0" algn="l">
              <a:spcBef>
                <a:spcPts val="0"/>
              </a:spcBef>
              <a:spcAft>
                <a:spcPts val="0"/>
              </a:spcAft>
              <a:buNone/>
            </a:pPr>
            <a:r>
              <a:t/>
            </a:r>
            <a:endParaRPr/>
          </a:p>
        </p:txBody>
      </p:sp>
      <p:sp>
        <p:nvSpPr>
          <p:cNvPr id="171" name="Google Shape;171;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200"/>
              </a:spcBef>
              <a:spcAft>
                <a:spcPts val="0"/>
              </a:spcAft>
              <a:buClr>
                <a:srgbClr val="000000"/>
              </a:buClr>
              <a:buSzPts val="640"/>
              <a:buFont typeface="Arial"/>
              <a:buNone/>
            </a:pPr>
            <a:r>
              <a:t/>
            </a:r>
            <a:endParaRPr sz="800">
              <a:solidFill>
                <a:srgbClr val="000000"/>
              </a:solidFill>
              <a:latin typeface="Century Schoolbook"/>
              <a:ea typeface="Century Schoolbook"/>
              <a:cs typeface="Century Schoolbook"/>
              <a:sym typeface="Century Schoolbook"/>
            </a:endParaRPr>
          </a:p>
          <a:p>
            <a:pPr indent="-182880" lvl="0" marL="182880" rtl="0" algn="l">
              <a:lnSpc>
                <a:spcPct val="150000"/>
              </a:lnSpc>
              <a:spcBef>
                <a:spcPts val="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Education</a:t>
            </a:r>
            <a:endParaRPr>
              <a:solidFill>
                <a:srgbClr val="000000"/>
              </a:solidFill>
              <a:latin typeface="Century Schoolbook"/>
              <a:ea typeface="Century Schoolbook"/>
              <a:cs typeface="Century Schoolbook"/>
              <a:sym typeface="Century Schoolbook"/>
            </a:endParaRPr>
          </a:p>
          <a:p>
            <a:pPr indent="-182880" lvl="0" marL="182880" rtl="0" algn="l">
              <a:lnSpc>
                <a:spcPct val="150000"/>
              </a:lnSpc>
              <a:spcBef>
                <a:spcPts val="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Types of Libraries</a:t>
            </a:r>
            <a:endParaRPr>
              <a:solidFill>
                <a:srgbClr val="000000"/>
              </a:solidFill>
              <a:latin typeface="Century Schoolbook"/>
              <a:ea typeface="Century Schoolbook"/>
              <a:cs typeface="Century Schoolbook"/>
              <a:sym typeface="Century Schoolbook"/>
            </a:endParaRPr>
          </a:p>
          <a:p>
            <a:pPr indent="-182880" lvl="0" marL="182880" rtl="0" algn="l">
              <a:lnSpc>
                <a:spcPct val="150000"/>
              </a:lnSpc>
              <a:spcBef>
                <a:spcPts val="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Collaborations</a:t>
            </a:r>
            <a:br>
              <a:rPr lang="en" sz="2000">
                <a:solidFill>
                  <a:srgbClr val="000000"/>
                </a:solidFill>
                <a:latin typeface="Century Schoolbook"/>
                <a:ea typeface="Century Schoolbook"/>
                <a:cs typeface="Century Schoolbook"/>
                <a:sym typeface="Century Schoolbook"/>
              </a:rPr>
            </a:br>
            <a:r>
              <a:rPr lang="en" sz="2000">
                <a:solidFill>
                  <a:srgbClr val="000000"/>
                </a:solidFill>
                <a:latin typeface="Century Schoolbook"/>
                <a:ea typeface="Century Schoolbook"/>
                <a:cs typeface="Century Schoolbook"/>
                <a:sym typeface="Century Schoolbook"/>
              </a:rPr>
              <a:t>Mentors and Supervisors</a:t>
            </a:r>
            <a:endParaRPr>
              <a:solidFill>
                <a:srgbClr val="000000"/>
              </a:solidFill>
              <a:latin typeface="Century Schoolbook"/>
              <a:ea typeface="Century Schoolbook"/>
              <a:cs typeface="Century Schoolbook"/>
              <a:sym typeface="Century Schoolbook"/>
            </a:endParaRPr>
          </a:p>
          <a:p>
            <a:pPr indent="-182880" lvl="0" marL="182880" rtl="0" algn="l">
              <a:lnSpc>
                <a:spcPct val="150000"/>
              </a:lnSpc>
              <a:spcBef>
                <a:spcPts val="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Government Mandates and Suggestions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rgbClr val="000000"/>
              </a:buClr>
              <a:buSzPts val="1600"/>
              <a:buFont typeface="Arial"/>
              <a:buNone/>
            </a:pPr>
            <a:r>
              <a:rPr lang="en" sz="2400">
                <a:solidFill>
                  <a:srgbClr val="000000"/>
                </a:solidFill>
                <a:latin typeface="Century Schoolbook"/>
                <a:ea typeface="Century Schoolbook"/>
                <a:cs typeface="Century Schoolbook"/>
                <a:sym typeface="Century Schoolbook"/>
              </a:rPr>
              <a:t>How do they describe their interactions with the global network society?</a:t>
            </a:r>
            <a:endParaRPr sz="2400"/>
          </a:p>
        </p:txBody>
      </p:sp>
      <p:sp>
        <p:nvSpPr>
          <p:cNvPr id="177" name="Google Shape;177;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95000"/>
              </a:lnSpc>
              <a:spcBef>
                <a:spcPts val="0"/>
              </a:spcBef>
              <a:spcAft>
                <a:spcPts val="0"/>
              </a:spcAft>
              <a:buNone/>
            </a:pPr>
            <a:r>
              <a:t/>
            </a:r>
            <a:endParaRPr sz="2000">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Hierarchy of Communication</a:t>
            </a:r>
            <a:endParaRPr sz="1400">
              <a:solidFill>
                <a:srgbClr val="000000"/>
              </a:solidFill>
              <a:latin typeface="Arial"/>
              <a:ea typeface="Arial"/>
              <a:cs typeface="Arial"/>
              <a:sym typeface="Arial"/>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Communication via Networks</a:t>
            </a:r>
            <a:endParaRPr sz="1400">
              <a:solidFill>
                <a:srgbClr val="000000"/>
              </a:solidFill>
              <a:latin typeface="Arial"/>
              <a:ea typeface="Arial"/>
              <a:cs typeface="Arial"/>
              <a:sym typeface="Arial"/>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Technology Tools</a:t>
            </a:r>
            <a:endParaRPr sz="14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rgbClr val="000000"/>
              </a:buClr>
              <a:buSzPts val="1600"/>
              <a:buFont typeface="Arial"/>
              <a:buNone/>
            </a:pPr>
            <a:r>
              <a:rPr lang="en" sz="2400">
                <a:solidFill>
                  <a:srgbClr val="000000"/>
                </a:solidFill>
                <a:latin typeface="Century Schoolbook"/>
                <a:ea typeface="Century Schoolbook"/>
                <a:cs typeface="Century Schoolbook"/>
                <a:sym typeface="Century Schoolbook"/>
              </a:rPr>
              <a:t>What spheres of influence do Serbian librarians report as important in defining their professional identity?</a:t>
            </a:r>
            <a:endParaRPr sz="2400"/>
          </a:p>
        </p:txBody>
      </p:sp>
      <p:sp>
        <p:nvSpPr>
          <p:cNvPr id="183" name="Google Shape;183;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95000"/>
              </a:lnSpc>
              <a:spcBef>
                <a:spcPts val="0"/>
              </a:spcBef>
              <a:spcAft>
                <a:spcPts val="0"/>
              </a:spcAft>
              <a:buNone/>
            </a:pPr>
            <a:r>
              <a:t/>
            </a:r>
            <a:endParaRPr sz="2000">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Professional organizations</a:t>
            </a:r>
            <a:endParaRPr sz="1400">
              <a:solidFill>
                <a:srgbClr val="000000"/>
              </a:solidFill>
              <a:latin typeface="Arial"/>
              <a:ea typeface="Arial"/>
              <a:cs typeface="Arial"/>
              <a:sym typeface="Arial"/>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Institutional Relationships</a:t>
            </a:r>
            <a:endParaRPr sz="1400">
              <a:solidFill>
                <a:srgbClr val="000000"/>
              </a:solidFill>
              <a:latin typeface="Arial"/>
              <a:ea typeface="Arial"/>
              <a:cs typeface="Arial"/>
              <a:sym typeface="Arial"/>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Role Models</a:t>
            </a:r>
            <a:endParaRPr sz="1400">
              <a:solidFill>
                <a:srgbClr val="000000"/>
              </a:solidFill>
              <a:latin typeface="Arial"/>
              <a:ea typeface="Arial"/>
              <a:cs typeface="Arial"/>
              <a:sym typeface="Arial"/>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Online Contacts</a:t>
            </a:r>
            <a:endParaRPr sz="2000">
              <a:solidFill>
                <a:srgbClr val="000000"/>
              </a:solidFill>
              <a:latin typeface="Century Schoolbook"/>
              <a:ea typeface="Century Schoolbook"/>
              <a:cs typeface="Century Schoolbook"/>
              <a:sym typeface="Century Schoolbook"/>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1809325" y="526350"/>
            <a:ext cx="5797500" cy="4090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Background</a:t>
            </a:r>
            <a:endParaRPr b="1">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3"/>
          <p:cNvSpPr txBox="1"/>
          <p:nvPr>
            <p:ph type="title"/>
          </p:nvPr>
        </p:nvSpPr>
        <p:spPr>
          <a:xfrm>
            <a:off x="336300" y="526350"/>
            <a:ext cx="84969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Discussion</a:t>
            </a:r>
            <a:endParaRPr b="1">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rgbClr val="000000"/>
              </a:buClr>
              <a:buSzPts val="1600"/>
              <a:buFont typeface="Arial"/>
              <a:buNone/>
            </a:pPr>
            <a:r>
              <a:rPr lang="en" sz="2400">
                <a:solidFill>
                  <a:srgbClr val="000000"/>
                </a:solidFill>
                <a:latin typeface="Century Schoolbook"/>
                <a:ea typeface="Century Schoolbook"/>
                <a:cs typeface="Century Schoolbook"/>
                <a:sym typeface="Century Schoolbook"/>
              </a:rPr>
              <a:t>What effects do they report on their professional identity by their involvement in global networks?</a:t>
            </a:r>
            <a:endParaRPr sz="2400"/>
          </a:p>
        </p:txBody>
      </p:sp>
      <p:sp>
        <p:nvSpPr>
          <p:cNvPr id="194" name="Google Shape;194;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182880" rtl="0" algn="l">
              <a:lnSpc>
                <a:spcPct val="95000"/>
              </a:lnSpc>
              <a:spcBef>
                <a:spcPts val="1600"/>
              </a:spcBef>
              <a:spcAft>
                <a:spcPts val="0"/>
              </a:spcAft>
              <a:buNone/>
            </a:pPr>
            <a:r>
              <a:t/>
            </a:r>
            <a:endParaRPr sz="2000">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Legitimizing Identity</a:t>
            </a:r>
            <a:endParaRPr>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Resistance Identity</a:t>
            </a:r>
            <a:endParaRPr>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Project Identity</a:t>
            </a:r>
            <a:endParaRPr/>
          </a:p>
        </p:txBody>
      </p:sp>
      <p:sp>
        <p:nvSpPr>
          <p:cNvPr id="195" name="Google Shape;195;p34"/>
          <p:cNvSpPr txBox="1"/>
          <p:nvPr/>
        </p:nvSpPr>
        <p:spPr>
          <a:xfrm>
            <a:off x="4844053" y="2085176"/>
            <a:ext cx="3896400" cy="2751900"/>
          </a:xfrm>
          <a:prstGeom prst="rect">
            <a:avLst/>
          </a:prstGeom>
          <a:gradFill>
            <a:gsLst>
              <a:gs pos="0">
                <a:srgbClr val="B0B0B3"/>
              </a:gs>
              <a:gs pos="50000">
                <a:srgbClr val="CDCDCF"/>
              </a:gs>
              <a:gs pos="100000">
                <a:srgbClr val="E7E7E7"/>
              </a:gs>
            </a:gsLst>
            <a:lin ang="16200038" scaled="0"/>
          </a:gradFill>
          <a:ln>
            <a:noFill/>
          </a:ln>
        </p:spPr>
        <p:txBody>
          <a:bodyPr anchorCtr="0" anchor="t" bIns="45700" lIns="91425" spcFirstLastPara="1" rIns="91425" wrap="square" tIns="45700">
            <a:noAutofit/>
          </a:bodyPr>
          <a:lstStyle/>
          <a:p>
            <a:pPr indent="0" lvl="0" marL="0" marR="0" rtl="0" algn="l">
              <a:lnSpc>
                <a:spcPct val="95000"/>
              </a:lnSpc>
              <a:spcBef>
                <a:spcPts val="0"/>
              </a:spcBef>
              <a:spcAft>
                <a:spcPts val="0"/>
              </a:spcAft>
              <a:buClr>
                <a:srgbClr val="6F6F74"/>
              </a:buClr>
              <a:buSzPts val="1600"/>
              <a:buFont typeface="Arial"/>
              <a:buNone/>
            </a:pPr>
            <a:r>
              <a:rPr lang="en">
                <a:solidFill>
                  <a:srgbClr val="000000"/>
                </a:solidFill>
                <a:latin typeface="Century Schoolbook"/>
                <a:ea typeface="Century Schoolbook"/>
                <a:cs typeface="Century Schoolbook"/>
                <a:sym typeface="Century Schoolbook"/>
              </a:rPr>
              <a:t>“The problem of identity for Serbian librarianship in the period that has followed the upheavals of the early 1990s up to the present time has been distinguished by three interdependent characteristics: survival during the crisis of war and political sanctions; change during a time of revolution in information and communication technology; and self-awareness with respect to status, social responsibility, and professionalism ” </a:t>
            </a:r>
            <a:endParaRPr/>
          </a:p>
          <a:p>
            <a:pPr indent="0" lvl="0" marL="0" marR="0" rtl="0" algn="l">
              <a:lnSpc>
                <a:spcPct val="95000"/>
              </a:lnSpc>
              <a:spcBef>
                <a:spcPts val="1600"/>
              </a:spcBef>
              <a:spcAft>
                <a:spcPts val="0"/>
              </a:spcAft>
              <a:buClr>
                <a:srgbClr val="6F6F74"/>
              </a:buClr>
              <a:buSzPts val="1600"/>
              <a:buFont typeface="Arial"/>
              <a:buNone/>
            </a:pPr>
            <a:r>
              <a:rPr lang="en">
                <a:solidFill>
                  <a:srgbClr val="000000"/>
                </a:solidFill>
                <a:latin typeface="Century Schoolbook"/>
                <a:ea typeface="Century Schoolbook"/>
                <a:cs typeface="Century Schoolbook"/>
                <a:sym typeface="Century Schoolbook"/>
              </a:rPr>
              <a:t>	-Stokić-Simončić &amp; Vučković  (2014)</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rgbClr val="000000"/>
              </a:buClr>
              <a:buSzPts val="1600"/>
              <a:buFont typeface="Arial"/>
              <a:buNone/>
            </a:pPr>
            <a:r>
              <a:rPr lang="en" sz="2400">
                <a:solidFill>
                  <a:srgbClr val="000000"/>
                </a:solidFill>
                <a:latin typeface="Century Schoolbook"/>
                <a:ea typeface="Century Schoolbook"/>
                <a:cs typeface="Century Schoolbook"/>
                <a:sym typeface="Century Schoolbook"/>
              </a:rPr>
              <a:t>What can the library profession learn about a global network society from Serbian librarians?</a:t>
            </a:r>
            <a:endParaRPr sz="2400"/>
          </a:p>
        </p:txBody>
      </p:sp>
      <p:sp>
        <p:nvSpPr>
          <p:cNvPr id="201" name="Google Shape;201;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Space of place vs space of flows</a:t>
            </a:r>
            <a:endParaRPr>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Moving to a knowledge based society</a:t>
            </a:r>
            <a:endParaRPr>
              <a:solidFill>
                <a:srgbClr val="000000"/>
              </a:solidFill>
              <a:latin typeface="Century Schoolbook"/>
              <a:ea typeface="Century Schoolbook"/>
              <a:cs typeface="Century Schoolbook"/>
              <a:sym typeface="Century Schoolbook"/>
            </a:endParaRPr>
          </a:p>
          <a:p>
            <a:pPr indent="-182880" lvl="0" marL="182880" rtl="0" algn="l">
              <a:lnSpc>
                <a:spcPct val="95000"/>
              </a:lnSpc>
              <a:spcBef>
                <a:spcPts val="1600"/>
              </a:spcBef>
              <a:spcAft>
                <a:spcPts val="0"/>
              </a:spcAft>
              <a:buClr>
                <a:srgbClr val="6F6F74"/>
              </a:buClr>
              <a:buSzPts val="1600"/>
              <a:buFont typeface="Arial"/>
              <a:buChar char="•"/>
            </a:pPr>
            <a:r>
              <a:rPr lang="en" sz="2000">
                <a:solidFill>
                  <a:srgbClr val="000000"/>
                </a:solidFill>
                <a:latin typeface="Century Schoolbook"/>
                <a:ea typeface="Century Schoolbook"/>
                <a:cs typeface="Century Schoolbook"/>
                <a:sym typeface="Century Schoolbook"/>
              </a:rPr>
              <a:t>Changing role of libraries in a global society</a:t>
            </a:r>
            <a:endParaRPr/>
          </a:p>
        </p:txBody>
      </p:sp>
      <p:sp>
        <p:nvSpPr>
          <p:cNvPr id="202" name="Google Shape;202;p35"/>
          <p:cNvSpPr txBox="1"/>
          <p:nvPr/>
        </p:nvSpPr>
        <p:spPr>
          <a:xfrm>
            <a:off x="1958275" y="3007012"/>
            <a:ext cx="6979800" cy="1658400"/>
          </a:xfrm>
          <a:prstGeom prst="rect">
            <a:avLst/>
          </a:prstGeom>
          <a:gradFill>
            <a:gsLst>
              <a:gs pos="0">
                <a:srgbClr val="B0B0B3"/>
              </a:gs>
              <a:gs pos="50000">
                <a:srgbClr val="CDCDCF"/>
              </a:gs>
              <a:gs pos="100000">
                <a:srgbClr val="E7E7E7"/>
              </a:gs>
            </a:gsLst>
            <a:lin ang="16200038" scaled="0"/>
          </a:grad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800">
                <a:solidFill>
                  <a:srgbClr val="000000"/>
                </a:solidFill>
                <a:latin typeface="Century Schoolbook"/>
                <a:ea typeface="Century Schoolbook"/>
                <a:cs typeface="Century Schoolbook"/>
                <a:sym typeface="Century Schoolbook"/>
              </a:rPr>
              <a:t>Castells’ network society (2010b) features five characteristics: information as a raw material, acted upon by technologies; the pervasiveness of new technologies; the systems logic or networking capabilities of new technologies; flexibility of information technology; and integrated technology systems. </a:t>
            </a:r>
            <a:endParaRPr sz="1800">
              <a:solidFill>
                <a:srgbClr val="000000"/>
              </a:solidFill>
              <a:latin typeface="Century Schoolbook"/>
              <a:ea typeface="Century Schoolbook"/>
              <a:cs typeface="Century Schoolbook"/>
              <a:sym typeface="Century Schoolbook"/>
            </a:endParaRPr>
          </a:p>
          <a:p>
            <a:pPr indent="0" lvl="0" marL="0" rtl="0" algn="l">
              <a:lnSpc>
                <a:spcPct val="95000"/>
              </a:lnSpc>
              <a:spcBef>
                <a:spcPts val="1400"/>
              </a:spcBef>
              <a:spcAft>
                <a:spcPts val="0"/>
              </a:spcAft>
              <a:buNone/>
            </a:pPr>
            <a:r>
              <a:t/>
            </a:r>
            <a:endParaRPr sz="1800">
              <a:solidFill>
                <a:srgbClr val="000000"/>
              </a:solidFill>
              <a:latin typeface="Century Schoolbook"/>
              <a:ea typeface="Century Schoolbook"/>
              <a:cs typeface="Century Schoolbook"/>
              <a:sym typeface="Century Schoolbook"/>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6"/>
          <p:cNvSpPr txBox="1"/>
          <p:nvPr>
            <p:ph type="title"/>
          </p:nvPr>
        </p:nvSpPr>
        <p:spPr>
          <a:xfrm>
            <a:off x="336300" y="526350"/>
            <a:ext cx="84969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Updated </a:t>
            </a:r>
            <a:endParaRPr b="1">
              <a:solidFill>
                <a:schemeClr val="lt1"/>
              </a:solidFill>
            </a:endParaRPr>
          </a:p>
          <a:p>
            <a:pPr indent="0" lvl="0" marL="0" rtl="0" algn="ctr">
              <a:spcBef>
                <a:spcPts val="0"/>
              </a:spcBef>
              <a:spcAft>
                <a:spcPts val="0"/>
              </a:spcAft>
              <a:buNone/>
            </a:pPr>
            <a:r>
              <a:rPr b="1" lang="en">
                <a:solidFill>
                  <a:schemeClr val="lt1"/>
                </a:solidFill>
              </a:rPr>
              <a:t>References </a:t>
            </a:r>
            <a:endParaRPr b="1">
              <a:solidFill>
                <a:schemeClr val="lt1"/>
              </a:solidFill>
            </a:endParaRPr>
          </a:p>
        </p:txBody>
      </p:sp>
      <p:pic>
        <p:nvPicPr>
          <p:cNvPr id="208" name="Google Shape;208;p36"/>
          <p:cNvPicPr preferRelativeResize="0"/>
          <p:nvPr/>
        </p:nvPicPr>
        <p:blipFill>
          <a:blip r:embed="rId3">
            <a:alphaModFix/>
          </a:blip>
          <a:stretch>
            <a:fillRect/>
          </a:stretch>
        </p:blipFill>
        <p:spPr>
          <a:xfrm>
            <a:off x="6735675" y="1754638"/>
            <a:ext cx="1602975" cy="1634226"/>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7"/>
          <p:cNvSpPr txBox="1"/>
          <p:nvPr>
            <p:ph type="title"/>
          </p:nvPr>
        </p:nvSpPr>
        <p:spPr>
          <a:xfrm>
            <a:off x="336300" y="526350"/>
            <a:ext cx="84969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References</a:t>
            </a:r>
            <a:endParaRPr b="1">
              <a:solidFill>
                <a:schemeClr val="lt1"/>
              </a:solidFill>
            </a:endParaRPr>
          </a:p>
        </p:txBody>
      </p:sp>
      <p:pic>
        <p:nvPicPr>
          <p:cNvPr id="214" name="Google Shape;214;p37"/>
          <p:cNvPicPr preferRelativeResize="0"/>
          <p:nvPr/>
        </p:nvPicPr>
        <p:blipFill>
          <a:blip r:embed="rId3">
            <a:alphaModFix/>
          </a:blip>
          <a:stretch>
            <a:fillRect/>
          </a:stretch>
        </p:blipFill>
        <p:spPr>
          <a:xfrm>
            <a:off x="6823000" y="1867950"/>
            <a:ext cx="1446300" cy="1407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264225" y="1028975"/>
            <a:ext cx="8553300" cy="3588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800">
                <a:solidFill>
                  <a:schemeClr val="lt1"/>
                </a:solidFill>
              </a:rPr>
              <a:t>Research Questions</a:t>
            </a:r>
            <a:endParaRPr b="1" sz="2800">
              <a:solidFill>
                <a:schemeClr val="lt1"/>
              </a:solidFill>
            </a:endParaRPr>
          </a:p>
          <a:p>
            <a:pPr indent="-406400" lvl="0" marL="457200" rtl="0" algn="l">
              <a:spcBef>
                <a:spcPts val="0"/>
              </a:spcBef>
              <a:spcAft>
                <a:spcPts val="0"/>
              </a:spcAft>
              <a:buClr>
                <a:schemeClr val="lt1"/>
              </a:buClr>
              <a:buSzPts val="2800"/>
              <a:buChar char="●"/>
            </a:pPr>
            <a:r>
              <a:rPr lang="en" sz="2800">
                <a:solidFill>
                  <a:schemeClr val="lt1"/>
                </a:solidFill>
              </a:rPr>
              <a:t>How do Serbian librarians self-report their involvement within the global network society and</a:t>
            </a:r>
            <a:endParaRPr sz="2800">
              <a:solidFill>
                <a:schemeClr val="lt1"/>
              </a:solidFill>
            </a:endParaRPr>
          </a:p>
          <a:p>
            <a:pPr indent="0" lvl="0" marL="457200" rtl="0" algn="l">
              <a:spcBef>
                <a:spcPts val="0"/>
              </a:spcBef>
              <a:spcAft>
                <a:spcPts val="0"/>
              </a:spcAft>
              <a:buNone/>
            </a:pPr>
            <a:r>
              <a:rPr lang="en" sz="2800">
                <a:solidFill>
                  <a:schemeClr val="lt1"/>
                </a:solidFill>
              </a:rPr>
              <a:t>the impact this has on their practice of librarianship?</a:t>
            </a:r>
            <a:endParaRPr sz="2800">
              <a:solidFill>
                <a:schemeClr val="lt1"/>
              </a:solidFill>
            </a:endParaRPr>
          </a:p>
          <a:p>
            <a:pPr indent="-406400" lvl="0" marL="457200" rtl="0" algn="l">
              <a:spcBef>
                <a:spcPts val="0"/>
              </a:spcBef>
              <a:spcAft>
                <a:spcPts val="0"/>
              </a:spcAft>
              <a:buClr>
                <a:schemeClr val="lt1"/>
              </a:buClr>
              <a:buSzPts val="2800"/>
              <a:buChar char="●"/>
            </a:pPr>
            <a:r>
              <a:rPr lang="en" sz="2800">
                <a:solidFill>
                  <a:schemeClr val="lt1"/>
                </a:solidFill>
              </a:rPr>
              <a:t>How do they describe their interactions with the global network society?</a:t>
            </a:r>
            <a:endParaRPr sz="2800">
              <a:solidFill>
                <a:schemeClr val="lt1"/>
              </a:solidFill>
            </a:endParaRPr>
          </a:p>
          <a:p>
            <a:pPr indent="-406400" lvl="0" marL="457200" rtl="0" algn="l">
              <a:spcBef>
                <a:spcPts val="0"/>
              </a:spcBef>
              <a:spcAft>
                <a:spcPts val="0"/>
              </a:spcAft>
              <a:buClr>
                <a:schemeClr val="lt1"/>
              </a:buClr>
              <a:buSzPts val="2800"/>
              <a:buChar char="●"/>
            </a:pPr>
            <a:r>
              <a:rPr lang="en" sz="2800">
                <a:solidFill>
                  <a:schemeClr val="lt1"/>
                </a:solidFill>
              </a:rPr>
              <a:t>What can the library profession learn about a global network society from Serbian librarians?</a:t>
            </a:r>
            <a:endParaRPr sz="2800">
              <a:solidFill>
                <a:schemeClr val="lt1"/>
              </a:solidFill>
            </a:endParaRPr>
          </a:p>
          <a:p>
            <a:pPr indent="0" lvl="0" marL="0" rtl="0" algn="ctr">
              <a:spcBef>
                <a:spcPts val="0"/>
              </a:spcBef>
              <a:spcAft>
                <a:spcPts val="0"/>
              </a:spcAft>
              <a:buNone/>
            </a:pPr>
            <a:r>
              <a:t/>
            </a:r>
            <a:endParaRPr b="1">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1809325" y="526350"/>
            <a:ext cx="5797500" cy="4090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Theoretical Basis</a:t>
            </a:r>
            <a:endParaRPr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Clr>
                <a:srgbClr val="000000"/>
              </a:buClr>
              <a:buSzPts val="4400"/>
              <a:buFont typeface="Century Schoolbook"/>
              <a:buNone/>
            </a:pPr>
            <a:r>
              <a:rPr lang="en" sz="4400">
                <a:solidFill>
                  <a:srgbClr val="000000"/>
                </a:solidFill>
                <a:latin typeface="Century Schoolbook"/>
                <a:ea typeface="Century Schoolbook"/>
                <a:cs typeface="Century Schoolbook"/>
                <a:sym typeface="Century Schoolbook"/>
              </a:rPr>
              <a:t>Castells’ Network Society </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Font typeface="Arial"/>
              <a:buNone/>
            </a:pPr>
            <a:r>
              <a:rPr lang="en" sz="2000">
                <a:solidFill>
                  <a:srgbClr val="000000"/>
                </a:solidFill>
                <a:latin typeface="Century Schoolbook"/>
                <a:ea typeface="Century Schoolbook"/>
                <a:cs typeface="Century Schoolbook"/>
                <a:sym typeface="Century Schoolbook"/>
              </a:rPr>
              <a:t>Castells’ trilogy includes </a:t>
            </a:r>
            <a:r>
              <a:rPr i="1" lang="en" sz="2000">
                <a:solidFill>
                  <a:srgbClr val="000000"/>
                </a:solidFill>
                <a:latin typeface="Century Schoolbook"/>
                <a:ea typeface="Century Schoolbook"/>
                <a:cs typeface="Century Schoolbook"/>
                <a:sym typeface="Century Schoolbook"/>
              </a:rPr>
              <a:t>The Rise of the Network Society </a:t>
            </a:r>
            <a:r>
              <a:rPr lang="en" sz="2000">
                <a:solidFill>
                  <a:srgbClr val="000000"/>
                </a:solidFill>
                <a:latin typeface="Century Schoolbook"/>
                <a:ea typeface="Century Schoolbook"/>
                <a:cs typeface="Century Schoolbook"/>
                <a:sym typeface="Century Schoolbook"/>
              </a:rPr>
              <a:t>(1996), </a:t>
            </a:r>
            <a:r>
              <a:rPr i="1" lang="en" sz="2000">
                <a:solidFill>
                  <a:srgbClr val="000000"/>
                </a:solidFill>
                <a:latin typeface="Century Schoolbook"/>
                <a:ea typeface="Century Schoolbook"/>
                <a:cs typeface="Century Schoolbook"/>
                <a:sym typeface="Century Schoolbook"/>
              </a:rPr>
              <a:t>The Power of Identity</a:t>
            </a:r>
            <a:r>
              <a:rPr lang="en" sz="2000">
                <a:solidFill>
                  <a:srgbClr val="000000"/>
                </a:solidFill>
                <a:latin typeface="Century Schoolbook"/>
                <a:ea typeface="Century Schoolbook"/>
                <a:cs typeface="Century Schoolbook"/>
                <a:sym typeface="Century Schoolbook"/>
              </a:rPr>
              <a:t> (1996), and the </a:t>
            </a:r>
            <a:r>
              <a:rPr i="1" lang="en" sz="2000">
                <a:solidFill>
                  <a:srgbClr val="000000"/>
                </a:solidFill>
                <a:latin typeface="Century Schoolbook"/>
                <a:ea typeface="Century Schoolbook"/>
                <a:cs typeface="Century Schoolbook"/>
                <a:sym typeface="Century Schoolbook"/>
              </a:rPr>
              <a:t>End of the Millennium </a:t>
            </a:r>
            <a:r>
              <a:rPr lang="en" sz="2000">
                <a:solidFill>
                  <a:srgbClr val="000000"/>
                </a:solidFill>
                <a:latin typeface="Century Schoolbook"/>
                <a:ea typeface="Century Schoolbook"/>
                <a:cs typeface="Century Schoolbook"/>
                <a:sym typeface="Century Schoolbook"/>
              </a:rPr>
              <a:t>(1998).  </a:t>
            </a:r>
            <a:endParaRPr sz="1400">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Font typeface="Arial"/>
              <a:buNone/>
            </a:pPr>
            <a:r>
              <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Clr>
                <a:srgbClr val="000000"/>
              </a:buClr>
              <a:buFont typeface="Arial"/>
              <a:buNone/>
            </a:pPr>
            <a:r>
              <a:rPr lang="en" sz="2000">
                <a:solidFill>
                  <a:srgbClr val="000000"/>
                </a:solidFill>
                <a:latin typeface="Century Schoolbook"/>
                <a:ea typeface="Century Schoolbook"/>
                <a:cs typeface="Century Schoolbook"/>
                <a:sym typeface="Century Schoolbook"/>
              </a:rPr>
              <a:t>Castells’ theory does not merely describe the network society, but suggests ways in which individuals may respond through identity building.</a:t>
            </a:r>
            <a:endParaRPr sz="1400">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Font typeface="Arial"/>
              <a:buNone/>
            </a:pPr>
            <a:r>
              <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None/>
            </a:pPr>
            <a:r>
              <a:rPr lang="en" sz="2000">
                <a:solidFill>
                  <a:srgbClr val="000000"/>
                </a:solidFill>
                <a:latin typeface="Century Schoolbook"/>
                <a:ea typeface="Century Schoolbook"/>
                <a:cs typeface="Century Schoolbook"/>
                <a:sym typeface="Century Schoolbook"/>
              </a:rPr>
              <a:t>Castells considers three different types </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None/>
            </a:pPr>
            <a:r>
              <a:rPr lang="en" sz="2000">
                <a:solidFill>
                  <a:srgbClr val="000000"/>
                </a:solidFill>
                <a:latin typeface="Century Schoolbook"/>
                <a:ea typeface="Century Schoolbook"/>
                <a:cs typeface="Century Schoolbook"/>
                <a:sym typeface="Century Schoolbook"/>
              </a:rPr>
              <a:t>of identity building, including </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None/>
            </a:pPr>
            <a:r>
              <a:rPr lang="en" sz="2000">
                <a:solidFill>
                  <a:srgbClr val="000000"/>
                </a:solidFill>
                <a:latin typeface="Century Schoolbook"/>
                <a:ea typeface="Century Schoolbook"/>
                <a:cs typeface="Century Schoolbook"/>
                <a:sym typeface="Century Schoolbook"/>
              </a:rPr>
              <a:t>legitimizing identity; </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None/>
            </a:pPr>
            <a:r>
              <a:rPr lang="en" sz="2000">
                <a:solidFill>
                  <a:srgbClr val="000000"/>
                </a:solidFill>
                <a:latin typeface="Century Schoolbook"/>
                <a:ea typeface="Century Schoolbook"/>
                <a:cs typeface="Century Schoolbook"/>
                <a:sym typeface="Century Schoolbook"/>
              </a:rPr>
              <a:t>resistance identity; </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Clr>
                <a:srgbClr val="000000"/>
              </a:buClr>
              <a:buFont typeface="Arial"/>
              <a:buNone/>
            </a:pPr>
            <a:r>
              <a:rPr lang="en" sz="2000">
                <a:solidFill>
                  <a:srgbClr val="000000"/>
                </a:solidFill>
                <a:latin typeface="Century Schoolbook"/>
                <a:ea typeface="Century Schoolbook"/>
                <a:cs typeface="Century Schoolbook"/>
                <a:sym typeface="Century Schoolbook"/>
              </a:rPr>
              <a:t>and project identity. </a:t>
            </a:r>
            <a:endParaRPr/>
          </a:p>
        </p:txBody>
      </p:sp>
      <p:sp>
        <p:nvSpPr>
          <p:cNvPr id="90" name="Google Shape;90;p18"/>
          <p:cNvSpPr txBox="1"/>
          <p:nvPr/>
        </p:nvSpPr>
        <p:spPr>
          <a:xfrm>
            <a:off x="5254206" y="3039844"/>
            <a:ext cx="3578100" cy="1754400"/>
          </a:xfrm>
          <a:prstGeom prst="rect">
            <a:avLst/>
          </a:prstGeom>
          <a:gradFill>
            <a:gsLst>
              <a:gs pos="0">
                <a:srgbClr val="F7F7F7"/>
              </a:gs>
              <a:gs pos="74000">
                <a:srgbClr val="BCBCC0"/>
              </a:gs>
              <a:gs pos="83000">
                <a:srgbClr val="BCBCC0"/>
              </a:gs>
              <a:gs pos="100000">
                <a:srgbClr val="D3D3D4"/>
              </a:gs>
            </a:gsLst>
            <a:lin ang="5400012"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800">
                <a:solidFill>
                  <a:srgbClr val="000000"/>
                </a:solidFill>
                <a:latin typeface="Century Schoolbook"/>
                <a:ea typeface="Century Schoolbook"/>
                <a:cs typeface="Century Schoolbook"/>
                <a:sym typeface="Century Schoolbook"/>
              </a:rPr>
              <a:t>The network society is, “a society where the key social structures and activities are organized around electronically processed information networks.”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lang="en" sz="4400">
                <a:solidFill>
                  <a:srgbClr val="000000"/>
                </a:solidFill>
                <a:latin typeface="Century Schoolbook"/>
                <a:ea typeface="Century Schoolbook"/>
                <a:cs typeface="Century Schoolbook"/>
                <a:sym typeface="Century Schoolbook"/>
              </a:rPr>
              <a:t>Professional Identity</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t/>
            </a:r>
            <a:endParaRPr sz="2000">
              <a:solidFill>
                <a:srgbClr val="000000"/>
              </a:solidFill>
              <a:latin typeface="Century Schoolbook"/>
              <a:ea typeface="Century Schoolbook"/>
              <a:cs typeface="Century Schoolbook"/>
              <a:sym typeface="Century Schoolbook"/>
            </a:endParaRPr>
          </a:p>
          <a:p>
            <a:pPr indent="0" lvl="0" marL="0" rtl="0" algn="l">
              <a:lnSpc>
                <a:spcPct val="95000"/>
              </a:lnSpc>
              <a:spcBef>
                <a:spcPts val="0"/>
              </a:spcBef>
              <a:spcAft>
                <a:spcPts val="0"/>
              </a:spcAft>
              <a:buClr>
                <a:srgbClr val="000000"/>
              </a:buClr>
              <a:buSzPts val="1600"/>
              <a:buFont typeface="Arial"/>
              <a:buNone/>
            </a:pPr>
            <a:r>
              <a:rPr lang="en" sz="2000">
                <a:solidFill>
                  <a:srgbClr val="000000"/>
                </a:solidFill>
                <a:latin typeface="Century Schoolbook"/>
                <a:ea typeface="Century Schoolbook"/>
                <a:cs typeface="Century Schoolbook"/>
                <a:sym typeface="Century Schoolbook"/>
              </a:rPr>
              <a:t>The concept of identity can be considered as a source of meaning making for individuals established through a process of individuation.  </a:t>
            </a:r>
            <a:endParaRPr>
              <a:solidFill>
                <a:srgbClr val="000000"/>
              </a:solidFill>
              <a:latin typeface="Century Schoolbook"/>
              <a:ea typeface="Century Schoolbook"/>
              <a:cs typeface="Century Schoolbook"/>
              <a:sym typeface="Century Schoolbook"/>
            </a:endParaRPr>
          </a:p>
          <a:p>
            <a:pPr indent="0" lvl="0" marL="0" rtl="0" algn="l">
              <a:lnSpc>
                <a:spcPct val="95000"/>
              </a:lnSpc>
              <a:spcBef>
                <a:spcPts val="1600"/>
              </a:spcBef>
              <a:spcAft>
                <a:spcPts val="0"/>
              </a:spcAft>
              <a:buClr>
                <a:srgbClr val="000000"/>
              </a:buClr>
              <a:buSzPts val="1600"/>
              <a:buFont typeface="Arial"/>
              <a:buNone/>
            </a:pPr>
            <a:r>
              <a:rPr lang="en" sz="2000">
                <a:solidFill>
                  <a:srgbClr val="000000"/>
                </a:solidFill>
                <a:latin typeface="Century Schoolbook"/>
                <a:ea typeface="Century Schoolbook"/>
                <a:cs typeface="Century Schoolbook"/>
                <a:sym typeface="Century Schoolbook"/>
              </a:rPr>
              <a:t>More specifically, Hicks (2014) consider the definition of professional identity as, “a description, or representation, of the self within specific professional practices.”</a:t>
            </a:r>
            <a:endParaRPr sz="2000">
              <a:solidFill>
                <a:srgbClr val="000000"/>
              </a:solidFill>
              <a:latin typeface="Century Schoolbook"/>
              <a:ea typeface="Century Schoolbook"/>
              <a:cs typeface="Century Schoolbook"/>
              <a:sym typeface="Century Schoolbook"/>
            </a:endParaRPr>
          </a:p>
          <a:p>
            <a:pPr indent="0" lvl="0" marL="0" rtl="0" algn="l">
              <a:lnSpc>
                <a:spcPct val="100000"/>
              </a:lnSpc>
              <a:spcBef>
                <a:spcPts val="0"/>
              </a:spcBef>
              <a:spcAft>
                <a:spcPts val="0"/>
              </a:spcAft>
              <a:buNone/>
            </a:pPr>
            <a:r>
              <a:t/>
            </a:r>
            <a:endParaRPr/>
          </a:p>
        </p:txBody>
      </p:sp>
      <p:sp>
        <p:nvSpPr>
          <p:cNvPr id="97" name="Google Shape;97;p19"/>
          <p:cNvSpPr txBox="1"/>
          <p:nvPr/>
        </p:nvSpPr>
        <p:spPr>
          <a:xfrm>
            <a:off x="579912" y="3701643"/>
            <a:ext cx="8252400" cy="1015800"/>
          </a:xfrm>
          <a:prstGeom prst="rect">
            <a:avLst/>
          </a:prstGeom>
          <a:gradFill>
            <a:gsLst>
              <a:gs pos="0">
                <a:srgbClr val="F7F7F7"/>
              </a:gs>
              <a:gs pos="74000">
                <a:srgbClr val="BCBCC0"/>
              </a:gs>
              <a:gs pos="83000">
                <a:srgbClr val="BCBCC0"/>
              </a:gs>
              <a:gs pos="100000">
                <a:srgbClr val="D3D3D4"/>
              </a:gs>
            </a:gsLst>
            <a:lin ang="5400012"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700">
                <a:solidFill>
                  <a:srgbClr val="000000"/>
                </a:solidFill>
                <a:latin typeface="Century Schoolbook"/>
                <a:ea typeface="Century Schoolbook"/>
                <a:cs typeface="Century Schoolbook"/>
                <a:sym typeface="Century Schoolbook"/>
              </a:rPr>
              <a:t>Therefore professional identity exists as a source of meaning making, established through a process of individuation, and exists as a representation of the self within specific professional practices. </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36300" y="526350"/>
            <a:ext cx="8496900" cy="409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Methodology</a:t>
            </a:r>
            <a:endParaRPr b="1">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Methodology</a:t>
            </a:r>
            <a:endParaRPr/>
          </a:p>
        </p:txBody>
      </p:sp>
      <p:sp>
        <p:nvSpPr>
          <p:cNvPr id="108" name="Google Shape;108;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Exploratory</a:t>
            </a:r>
            <a:r>
              <a:rPr lang="en" sz="2000"/>
              <a:t> Case Study</a:t>
            </a:r>
            <a:endParaRPr sz="2000"/>
          </a:p>
          <a:p>
            <a:pPr indent="462381" lvl="0" marL="12954" marR="63273" rtl="0" algn="l">
              <a:lnSpc>
                <a:spcPct val="191590"/>
              </a:lnSpc>
              <a:spcBef>
                <a:spcPts val="1600"/>
              </a:spcBef>
              <a:spcAft>
                <a:spcPts val="0"/>
              </a:spcAft>
              <a:buNone/>
            </a:pPr>
            <a:r>
              <a:rPr lang="en">
                <a:solidFill>
                  <a:srgbClr val="000000"/>
                </a:solidFill>
              </a:rPr>
              <a:t>As Wildemuth (2009) notes, case  studies are suitable for exploratory studies and the “investigator should have a receptive attitude  toward exploration” (p. 52). Case studies allow the researcher to examine the social life of  subjects and the way these individuals construct the meanings and interpretations of their reality  (Powell &amp; Connaway, 2004).</a:t>
            </a:r>
            <a:endParaRPr sz="2200"/>
          </a:p>
        </p:txBody>
      </p:sp>
      <p:sp>
        <p:nvSpPr>
          <p:cNvPr id="109" name="Google Shape;109;p21"/>
          <p:cNvSpPr txBox="1"/>
          <p:nvPr>
            <p:ph idx="2" type="body"/>
          </p:nvPr>
        </p:nvSpPr>
        <p:spPr>
          <a:xfrm>
            <a:off x="4832400" y="1152475"/>
            <a:ext cx="3999900" cy="380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Data Analysis</a:t>
            </a:r>
            <a:endParaRPr sz="2000"/>
          </a:p>
          <a:p>
            <a:pPr indent="0" lvl="0" marL="12192" marR="50563" rtl="0" algn="l">
              <a:lnSpc>
                <a:spcPct val="191590"/>
              </a:lnSpc>
              <a:spcBef>
                <a:spcPts val="1600"/>
              </a:spcBef>
              <a:spcAft>
                <a:spcPts val="0"/>
              </a:spcAft>
              <a:buNone/>
            </a:pPr>
            <a:r>
              <a:rPr lang="en">
                <a:solidFill>
                  <a:srgbClr val="000000"/>
                </a:solidFill>
              </a:rPr>
              <a:t>In qualitative content analysis, the unit of study includes “individual themes as the unit  for analysis, rather than the physical linguistic units (e.g., word, sentence, or paragraph) most  often used in quantitative content analysis” (p. 310). Coding themes coming from the theory base, such as Castells’ theory of a network  society, were my initial exploration. </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graphicFrame>
        <p:nvGraphicFramePr>
          <p:cNvPr id="114" name="Google Shape;114;p22"/>
          <p:cNvGraphicFramePr/>
          <p:nvPr/>
        </p:nvGraphicFramePr>
        <p:xfrm>
          <a:off x="283451" y="309650"/>
          <a:ext cx="3000000" cy="3000000"/>
        </p:xfrm>
        <a:graphic>
          <a:graphicData uri="http://schemas.openxmlformats.org/drawingml/2006/table">
            <a:tbl>
              <a:tblPr bandRow="1" firstRow="1">
                <a:noFill/>
                <a:tableStyleId>{EB915624-4C11-49FB-8B0F-400F91E8DE8F}</a:tableStyleId>
              </a:tblPr>
              <a:tblGrid>
                <a:gridCol w="1066900"/>
                <a:gridCol w="869925"/>
                <a:gridCol w="787625"/>
                <a:gridCol w="1662550"/>
                <a:gridCol w="1199500"/>
                <a:gridCol w="895575"/>
                <a:gridCol w="1047500"/>
                <a:gridCol w="1047500"/>
              </a:tblGrid>
              <a:tr h="1026475">
                <a:tc>
                  <a:txBody>
                    <a:bodyPr/>
                    <a:lstStyle/>
                    <a:p>
                      <a:pPr indent="0" lvl="0" marL="0" marR="0" rtl="0" algn="l">
                        <a:lnSpc>
                          <a:spcPct val="115000"/>
                        </a:lnSpc>
                        <a:spcBef>
                          <a:spcPts val="0"/>
                        </a:spcBef>
                        <a:spcAft>
                          <a:spcPts val="0"/>
                        </a:spcAft>
                        <a:buNone/>
                      </a:pPr>
                      <a:r>
                        <a:t/>
                      </a:r>
                      <a:endParaRPr sz="1600" u="none" cap="none" strike="noStrike">
                        <a:solidFill>
                          <a:srgbClr val="000000"/>
                        </a:solidFill>
                        <a:latin typeface="Times New Roman"/>
                        <a:ea typeface="Times New Roman"/>
                        <a:cs typeface="Times New Roman"/>
                        <a:sym typeface="Times New Roman"/>
                      </a:endParaRPr>
                    </a:p>
                  </a:txBody>
                  <a:tcPr marT="63500" marB="63500" marR="63500" marL="63500"/>
                </a:tc>
                <a:tc gridSpan="2">
                  <a:txBody>
                    <a:bodyPr/>
                    <a:lstStyle/>
                    <a:p>
                      <a:pPr indent="0" lvl="0" marL="0" marR="0" rtl="0" algn="l">
                        <a:lnSpc>
                          <a:spcPct val="115000"/>
                        </a:lnSpc>
                        <a:spcBef>
                          <a:spcPts val="0"/>
                        </a:spcBef>
                        <a:spcAft>
                          <a:spcPts val="0"/>
                        </a:spcAft>
                        <a:buNone/>
                      </a:pPr>
                      <a:r>
                        <a:rPr lang="en" sz="1600" u="none" cap="none" strike="noStrike">
                          <a:solidFill>
                            <a:srgbClr val="000000"/>
                          </a:solidFill>
                          <a:latin typeface="Times New Roman"/>
                          <a:ea typeface="Times New Roman"/>
                          <a:cs typeface="Times New Roman"/>
                          <a:sym typeface="Times New Roman"/>
                        </a:rPr>
                        <a:t> </a:t>
                      </a:r>
                      <a:endParaRPr/>
                    </a:p>
                    <a:p>
                      <a:pPr indent="0" lvl="0" marL="0" marR="0" rtl="0" algn="l">
                        <a:lnSpc>
                          <a:spcPct val="115000"/>
                        </a:lnSpc>
                        <a:spcBef>
                          <a:spcPts val="0"/>
                        </a:spcBef>
                        <a:spcAft>
                          <a:spcPts val="0"/>
                        </a:spcAft>
                        <a:buNone/>
                      </a:pPr>
                      <a:r>
                        <a:rPr lang="en" sz="1600" u="none" cap="none" strike="noStrike">
                          <a:solidFill>
                            <a:srgbClr val="FFFFFF"/>
                          </a:solidFill>
                          <a:latin typeface="Times New Roman"/>
                          <a:ea typeface="Times New Roman"/>
                          <a:cs typeface="Times New Roman"/>
                          <a:sym typeface="Times New Roman"/>
                        </a:rPr>
                        <a:t>Gender</a:t>
                      </a:r>
                      <a:endParaRPr/>
                    </a:p>
                  </a:txBody>
                  <a:tcPr marT="63500" marB="63500" marR="63500" marL="63500"/>
                </a:tc>
                <a:tc hMerge="1"/>
                <a:tc>
                  <a:txBody>
                    <a:bodyPr/>
                    <a:lstStyle/>
                    <a:p>
                      <a:pPr indent="0" lvl="0" marL="0" marR="0" rtl="0" algn="l">
                        <a:lnSpc>
                          <a:spcPct val="115000"/>
                        </a:lnSpc>
                        <a:spcBef>
                          <a:spcPts val="0"/>
                        </a:spcBef>
                        <a:spcAft>
                          <a:spcPts val="0"/>
                        </a:spcAft>
                        <a:buNone/>
                      </a:pPr>
                      <a:r>
                        <a:rPr lang="en" sz="1600" u="none" cap="none" strike="noStrike">
                          <a:solidFill>
                            <a:srgbClr val="FFFFFF"/>
                          </a:solidFill>
                          <a:latin typeface="Times New Roman"/>
                          <a:ea typeface="Times New Roman"/>
                          <a:cs typeface="Times New Roman"/>
                          <a:sym typeface="Times New Roman"/>
                        </a:rPr>
                        <a:t>Education</a:t>
                      </a:r>
                      <a:endParaRPr/>
                    </a:p>
                    <a:p>
                      <a:pPr indent="0" lvl="0" marL="0" marR="0" rtl="0" algn="l">
                        <a:lnSpc>
                          <a:spcPct val="115000"/>
                        </a:lnSpc>
                        <a:spcBef>
                          <a:spcPts val="0"/>
                        </a:spcBef>
                        <a:spcAft>
                          <a:spcPts val="0"/>
                        </a:spcAft>
                        <a:buNone/>
                      </a:pPr>
                      <a:r>
                        <a:rPr lang="en" sz="1600" u="none" cap="none" strike="noStrike">
                          <a:solidFill>
                            <a:srgbClr val="FFFFFF"/>
                          </a:solidFill>
                          <a:latin typeface="Times New Roman"/>
                          <a:ea typeface="Times New Roman"/>
                          <a:cs typeface="Times New Roman"/>
                          <a:sym typeface="Times New Roman"/>
                        </a:rPr>
                        <a:t>Librarianship Degree</a:t>
                      </a:r>
                      <a:endParaRPr/>
                    </a:p>
                  </a:txBody>
                  <a:tcPr marT="63500" marB="63500" marR="63500" marL="63500"/>
                </a:tc>
                <a:tc>
                  <a:txBody>
                    <a:bodyPr/>
                    <a:lstStyle/>
                    <a:p>
                      <a:pPr indent="0" lvl="0" marL="0" marR="0" rtl="0" algn="l">
                        <a:lnSpc>
                          <a:spcPct val="115000"/>
                        </a:lnSpc>
                        <a:spcBef>
                          <a:spcPts val="0"/>
                        </a:spcBef>
                        <a:spcAft>
                          <a:spcPts val="0"/>
                        </a:spcAft>
                        <a:buNone/>
                      </a:pPr>
                      <a:r>
                        <a:rPr lang="en" sz="1600" u="none" cap="none" strike="noStrike">
                          <a:solidFill>
                            <a:srgbClr val="FFFFFF"/>
                          </a:solidFill>
                          <a:latin typeface="Times New Roman"/>
                          <a:ea typeface="Times New Roman"/>
                          <a:cs typeface="Times New Roman"/>
                          <a:sym typeface="Times New Roman"/>
                        </a:rPr>
                        <a:t>Education</a:t>
                      </a:r>
                      <a:endParaRPr/>
                    </a:p>
                    <a:p>
                      <a:pPr indent="0" lvl="0" marL="0" marR="0" rtl="0" algn="l">
                        <a:lnSpc>
                          <a:spcPct val="115000"/>
                        </a:lnSpc>
                        <a:spcBef>
                          <a:spcPts val="0"/>
                        </a:spcBef>
                        <a:spcAft>
                          <a:spcPts val="0"/>
                        </a:spcAft>
                        <a:buNone/>
                      </a:pPr>
                      <a:r>
                        <a:t/>
                      </a:r>
                      <a:endParaRPr/>
                    </a:p>
                  </a:txBody>
                  <a:tcPr marT="63500" marB="63500" marR="63500" marL="63500"/>
                </a:tc>
                <a:tc gridSpan="3">
                  <a:txBody>
                    <a:bodyPr/>
                    <a:lstStyle/>
                    <a:p>
                      <a:pPr indent="0" lvl="0" marL="0" marR="0" rtl="0" algn="l">
                        <a:lnSpc>
                          <a:spcPct val="115000"/>
                        </a:lnSpc>
                        <a:spcBef>
                          <a:spcPts val="0"/>
                        </a:spcBef>
                        <a:spcAft>
                          <a:spcPts val="0"/>
                        </a:spcAft>
                        <a:buNone/>
                      </a:pPr>
                      <a:r>
                        <a:rPr lang="en" sz="1600" u="none" cap="none" strike="noStrike">
                          <a:solidFill>
                            <a:srgbClr val="FFFFFF"/>
                          </a:solidFill>
                          <a:latin typeface="Times New Roman"/>
                          <a:ea typeface="Times New Roman"/>
                          <a:cs typeface="Times New Roman"/>
                          <a:sym typeface="Times New Roman"/>
                        </a:rPr>
                        <a:t> </a:t>
                      </a:r>
                      <a:endParaRPr/>
                    </a:p>
                    <a:p>
                      <a:pPr indent="0" lvl="0" marL="0" marR="0" rtl="0" algn="l">
                        <a:lnSpc>
                          <a:spcPct val="115000"/>
                        </a:lnSpc>
                        <a:spcBef>
                          <a:spcPts val="0"/>
                        </a:spcBef>
                        <a:spcAft>
                          <a:spcPts val="0"/>
                        </a:spcAft>
                        <a:buNone/>
                      </a:pPr>
                      <a:r>
                        <a:rPr lang="en" sz="1600" u="none" cap="none" strike="noStrike">
                          <a:solidFill>
                            <a:srgbClr val="FFFFFF"/>
                          </a:solidFill>
                          <a:latin typeface="Times New Roman"/>
                          <a:ea typeface="Times New Roman"/>
                          <a:cs typeface="Times New Roman"/>
                          <a:sym typeface="Times New Roman"/>
                        </a:rPr>
                        <a:t>Years in librarianship</a:t>
                      </a:r>
                      <a:endParaRPr/>
                    </a:p>
                  </a:txBody>
                  <a:tcPr marT="63500" marB="63500" marR="63500" marL="63500"/>
                </a:tc>
                <a:tc hMerge="1"/>
                <a:tc hMerge="1"/>
              </a:tr>
              <a:tr h="471275">
                <a:tc>
                  <a:txBody>
                    <a:bodyPr/>
                    <a:lstStyle/>
                    <a:p>
                      <a:pPr indent="0" lvl="0" marL="0" marR="0" rtl="0" algn="l">
                        <a:lnSpc>
                          <a:spcPct val="115000"/>
                        </a:lnSpc>
                        <a:spcBef>
                          <a:spcPts val="0"/>
                        </a:spcBef>
                        <a:spcAft>
                          <a:spcPts val="0"/>
                        </a:spcAft>
                        <a:buNone/>
                      </a:pPr>
                      <a:r>
                        <a:t/>
                      </a:r>
                      <a:endParaRPr sz="1400" u="none" cap="none" strike="noStrike">
                        <a:solidFill>
                          <a:srgbClr val="000000"/>
                        </a:solidFill>
                        <a:latin typeface="Arial"/>
                        <a:ea typeface="Arial"/>
                        <a:cs typeface="Arial"/>
                        <a:sym typeface="Arial"/>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Arial"/>
                          <a:ea typeface="Arial"/>
                          <a:cs typeface="Arial"/>
                          <a:sym typeface="Arial"/>
                        </a:rPr>
                        <a:t>male</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Arial"/>
                          <a:ea typeface="Arial"/>
                          <a:cs typeface="Arial"/>
                          <a:sym typeface="Arial"/>
                        </a:rPr>
                        <a:t>female</a:t>
                      </a:r>
                      <a:endParaRPr/>
                    </a:p>
                  </a:txBody>
                  <a:tcPr marT="63500" marB="63500" marR="63500" marL="63500"/>
                </a:tc>
                <a:tc>
                  <a:txBody>
                    <a:bodyPr/>
                    <a:lstStyle/>
                    <a:p>
                      <a:pPr indent="0" lvl="0" marL="0" marR="0" rtl="0" algn="l">
                        <a:lnSpc>
                          <a:spcPct val="115000"/>
                        </a:lnSpc>
                        <a:spcBef>
                          <a:spcPts val="0"/>
                        </a:spcBef>
                        <a:spcAft>
                          <a:spcPts val="0"/>
                        </a:spcAft>
                        <a:buNone/>
                      </a:pPr>
                      <a:r>
                        <a:t/>
                      </a:r>
                      <a:endParaRPr sz="1400" u="none" cap="none" strike="noStrike">
                        <a:solidFill>
                          <a:srgbClr val="000000"/>
                        </a:solidFill>
                        <a:latin typeface="Arial"/>
                        <a:ea typeface="Arial"/>
                        <a:cs typeface="Arial"/>
                        <a:sym typeface="Arial"/>
                      </a:endParaRPr>
                    </a:p>
                  </a:txBody>
                  <a:tcPr marT="63500" marB="63500" marR="63500" marL="63500"/>
                </a:tc>
                <a:tc>
                  <a:txBody>
                    <a:bodyPr/>
                    <a:lstStyle/>
                    <a:p>
                      <a:pPr indent="0" lvl="0" marL="0" marR="0" rtl="0" algn="l">
                        <a:lnSpc>
                          <a:spcPct val="115000"/>
                        </a:lnSpc>
                        <a:spcBef>
                          <a:spcPts val="0"/>
                        </a:spcBef>
                        <a:spcAft>
                          <a:spcPts val="0"/>
                        </a:spcAft>
                        <a:buNone/>
                      </a:pPr>
                      <a:r>
                        <a:t/>
                      </a:r>
                      <a:endParaRPr sz="1400" u="none" cap="none" strike="noStrike">
                        <a:solidFill>
                          <a:srgbClr val="000000"/>
                        </a:solidFill>
                        <a:latin typeface="Arial"/>
                        <a:ea typeface="Arial"/>
                        <a:cs typeface="Arial"/>
                        <a:sym typeface="Arial"/>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0-5 years</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6-14 years</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Arial"/>
                          <a:ea typeface="Arial"/>
                          <a:cs typeface="Arial"/>
                          <a:sym typeface="Arial"/>
                        </a:rPr>
                        <a:t>15+ years</a:t>
                      </a:r>
                      <a:endParaRPr/>
                    </a:p>
                  </a:txBody>
                  <a:tcPr marT="63500" marB="63500" marR="63500" marL="63500"/>
                </a:tc>
              </a:tr>
              <a:tr h="3175450">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Totals</a:t>
                      </a:r>
                      <a:endParaRPr/>
                    </a:p>
                    <a:p>
                      <a:pPr indent="0" lvl="0" marL="0" marR="0" rtl="0" algn="l">
                        <a:lnSpc>
                          <a:spcPct val="115000"/>
                        </a:lnSpc>
                        <a:spcBef>
                          <a:spcPts val="0"/>
                        </a:spcBef>
                        <a:spcAft>
                          <a:spcPts val="0"/>
                        </a:spcAft>
                        <a:buNone/>
                      </a:pPr>
                      <a:r>
                        <a:t/>
                      </a:r>
                      <a:endParaRPr sz="14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13 total informants</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4</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9</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5 Master’s Degree in Library and information science, one working towards a PhD in addition</a:t>
                      </a:r>
                      <a:endParaRPr/>
                    </a:p>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 </a:t>
                      </a:r>
                      <a:endParaRPr/>
                    </a:p>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1 bachelor’s in Library and Information Science and working towards Master’s Degree</a:t>
                      </a:r>
                      <a:endParaRPr/>
                    </a:p>
                    <a:p>
                      <a:pPr indent="0" lvl="0" marL="0" marR="0" rtl="0" algn="l">
                        <a:lnSpc>
                          <a:spcPct val="115000"/>
                        </a:lnSpc>
                        <a:spcBef>
                          <a:spcPts val="0"/>
                        </a:spcBef>
                        <a:spcAft>
                          <a:spcPts val="0"/>
                        </a:spcAft>
                        <a:buNone/>
                      </a:pPr>
                      <a:r>
                        <a:t/>
                      </a:r>
                      <a:endParaRPr sz="1400" u="none" cap="none" strike="noStrike">
                        <a:solidFill>
                          <a:srgbClr val="000000"/>
                        </a:solidFill>
                        <a:latin typeface="Times New Roman"/>
                        <a:ea typeface="Times New Roman"/>
                        <a:cs typeface="Times New Roman"/>
                        <a:sym typeface="Times New Roman"/>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7 bachelor degrees having received alternative certification through certification exam from National Library</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1 informant</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8 informants</a:t>
                      </a:r>
                      <a:endParaRPr/>
                    </a:p>
                  </a:txBody>
                  <a:tcPr marT="63500" marB="63500" marR="63500" marL="63500"/>
                </a:tc>
                <a:tc>
                  <a:txBody>
                    <a:bodyPr/>
                    <a:lstStyle/>
                    <a:p>
                      <a:pPr indent="0" lvl="0" marL="0" marR="0" rtl="0" algn="l">
                        <a:lnSpc>
                          <a:spcPct val="115000"/>
                        </a:lnSpc>
                        <a:spcBef>
                          <a:spcPts val="0"/>
                        </a:spcBef>
                        <a:spcAft>
                          <a:spcPts val="0"/>
                        </a:spcAft>
                        <a:buNone/>
                      </a:pPr>
                      <a:r>
                        <a:rPr lang="en" sz="1400" u="none" cap="none" strike="noStrike">
                          <a:solidFill>
                            <a:srgbClr val="000000"/>
                          </a:solidFill>
                          <a:latin typeface="Times New Roman"/>
                          <a:ea typeface="Times New Roman"/>
                          <a:cs typeface="Times New Roman"/>
                          <a:sym typeface="Times New Roman"/>
                        </a:rPr>
                        <a:t>4 informants</a:t>
                      </a:r>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