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5"/>
  </p:notesMasterIdLst>
  <p:sldIdLst>
    <p:sldId id="256" r:id="rId2"/>
    <p:sldId id="257" r:id="rId3"/>
    <p:sldId id="258" r:id="rId4"/>
    <p:sldId id="262" r:id="rId5"/>
    <p:sldId id="276" r:id="rId6"/>
    <p:sldId id="263" r:id="rId7"/>
    <p:sldId id="275" r:id="rId8"/>
    <p:sldId id="268" r:id="rId9"/>
    <p:sldId id="271" r:id="rId10"/>
    <p:sldId id="269" r:id="rId11"/>
    <p:sldId id="264" r:id="rId12"/>
    <p:sldId id="272" r:id="rId13"/>
    <p:sldId id="261" r:id="rId14"/>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662" autoAdjust="0"/>
  </p:normalViewPr>
  <p:slideViewPr>
    <p:cSldViewPr snapToGrid="0" snapToObjects="1">
      <p:cViewPr varScale="1">
        <p:scale>
          <a:sx n="81" d="100"/>
          <a:sy n="81" d="100"/>
        </p:scale>
        <p:origin x="2484" y="84"/>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84" d="100"/>
          <a:sy n="84" d="100"/>
        </p:scale>
        <p:origin x="387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aria%20Cahill\OneDrive%20-%20University%20of%20Kentucky\Documents\IMLS%20VST%202021%20project\IMLS%20VST%202021%20project\Data%20analysis\Book%20study\VST_bookcontentanalysis_Maria.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621-483E-9419-684D7043F32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621-483E-9419-684D7043F32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621-483E-9419-684D7043F32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621-483E-9419-684D7043F325}"/>
              </c:ext>
            </c:extLst>
          </c:dPt>
          <c:dLbls>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1-0621-483E-9419-684D7043F325}"/>
                </c:ext>
              </c:extLst>
            </c:dLbl>
            <c:dLbl>
              <c:idx val="1"/>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3-0621-483E-9419-684D7043F325}"/>
                </c:ext>
              </c:extLst>
            </c:dLbl>
            <c:dLbl>
              <c:idx val="2"/>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5-0621-483E-9419-684D7043F325}"/>
                </c:ext>
              </c:extLst>
            </c:dLbl>
            <c:dLbl>
              <c:idx val="3"/>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7-0621-483E-9419-684D7043F32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Sheet2!$A$181:$A$184</c:f>
              <c:strCache>
                <c:ptCount val="4"/>
                <c:pt idx="0">
                  <c:v>Storybook</c:v>
                </c:pt>
                <c:pt idx="1">
                  <c:v>Mixed Informational </c:v>
                </c:pt>
                <c:pt idx="2">
                  <c:v>Non-narrative informational</c:v>
                </c:pt>
                <c:pt idx="3">
                  <c:v>Other</c:v>
                </c:pt>
              </c:strCache>
            </c:strRef>
          </c:cat>
          <c:val>
            <c:numRef>
              <c:f>Sheet2!$B$181:$B$184</c:f>
              <c:numCache>
                <c:formatCode>0.00%</c:formatCode>
                <c:ptCount val="4"/>
                <c:pt idx="0">
                  <c:v>0.49430000000000002</c:v>
                </c:pt>
                <c:pt idx="1">
                  <c:v>0.34089999999999998</c:v>
                </c:pt>
                <c:pt idx="2">
                  <c:v>1.7000000000000001E-2</c:v>
                </c:pt>
                <c:pt idx="3">
                  <c:v>0.1477</c:v>
                </c:pt>
              </c:numCache>
            </c:numRef>
          </c:val>
          <c:extLst>
            <c:ext xmlns:c16="http://schemas.microsoft.com/office/drawing/2014/chart" uri="{C3380CC4-5D6E-409C-BE32-E72D297353CC}">
              <c16:uniqueId val="{00000008-0621-483E-9419-684D7043F325}"/>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3DC7FDE-EFA7-47A8-BA1F-59885C3D30BA}" type="slidenum">
              <a:rPr lang="en-US" smtClean="0"/>
              <a:t>‹#›</a:t>
            </a:fld>
            <a:endParaRPr lang="en-US"/>
          </a:p>
        </p:txBody>
      </p:sp>
    </p:spTree>
    <p:extLst>
      <p:ext uri="{BB962C8B-B14F-4D97-AF65-F5344CB8AC3E}">
        <p14:creationId xmlns:p14="http://schemas.microsoft.com/office/powerpoint/2010/main" val="2054624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latin typeface="Arial" panose="020B0604020202020204" pitchFamily="34" charset="0"/>
                <a:cs typeface="Arial" panose="020B0604020202020204" pitchFamily="34" charset="0"/>
              </a:rPr>
              <a:t>Hello I’m Maria Cahill. I’m from the University of Kentucky, and for the next 15 minutes, I would like to share preliminary findings of a</a:t>
            </a:r>
            <a:r>
              <a:rPr lang="en-US" sz="1600" dirty="0">
                <a:latin typeface="Arial" panose="020B0604020202020204" pitchFamily="34" charset="0"/>
                <a:ea typeface="Times New Roman" panose="02020603050405020304" pitchFamily="18" charset="0"/>
                <a:cs typeface="Arial" panose="020B0604020202020204" pitchFamily="34" charset="0"/>
              </a:rPr>
              <a:t> study investigates the nature of the books shared through public library virtual </a:t>
            </a:r>
            <a:r>
              <a:rPr lang="en-US" sz="1600" dirty="0" err="1">
                <a:latin typeface="Arial" panose="020B0604020202020204" pitchFamily="34" charset="0"/>
                <a:ea typeface="Times New Roman" panose="02020603050405020304" pitchFamily="18" charset="0"/>
                <a:cs typeface="Arial" panose="020B0604020202020204" pitchFamily="34" charset="0"/>
              </a:rPr>
              <a:t>storytime</a:t>
            </a:r>
            <a:r>
              <a:rPr lang="en-US" sz="1600" dirty="0">
                <a:latin typeface="Arial" panose="020B0604020202020204" pitchFamily="34" charset="0"/>
                <a:ea typeface="Times New Roman" panose="02020603050405020304" pitchFamily="18" charset="0"/>
                <a:cs typeface="Arial" panose="020B0604020202020204" pitchFamily="34" charset="0"/>
              </a:rPr>
              <a:t> programs. The purpose of the study is to shed light on the nature of the content typically depicted in the books shared and to identify ways that libraries might consider adjusting the materials they share as they seek to expand and enrich the minds of young children. </a:t>
            </a:r>
            <a:endParaRPr lang="en-US" sz="16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3DC7FDE-EFA7-47A8-BA1F-59885C3D30BA}" type="slidenum">
              <a:rPr lang="en-US" smtClean="0"/>
              <a:t>1</a:t>
            </a:fld>
            <a:endParaRPr lang="en-US"/>
          </a:p>
        </p:txBody>
      </p:sp>
    </p:spTree>
    <p:extLst>
      <p:ext uri="{BB962C8B-B14F-4D97-AF65-F5344CB8AC3E}">
        <p14:creationId xmlns:p14="http://schemas.microsoft.com/office/powerpoint/2010/main" val="331424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latin typeface="Arial" panose="020B0604020202020204" pitchFamily="34" charset="0"/>
                <a:ea typeface="Times New Roman" panose="02020603050405020304" pitchFamily="18" charset="0"/>
              </a:rPr>
              <a:t>Across the 176 books analyzed for this study, the most frequently read genre was storybooks  (n = 87), followed by mixed informational (n = 60), informational (n = 3), and other (n = 26). </a:t>
            </a:r>
            <a:endParaRPr lang="en-US" sz="1600" dirty="0"/>
          </a:p>
        </p:txBody>
      </p:sp>
      <p:sp>
        <p:nvSpPr>
          <p:cNvPr id="4" name="Slide Number Placeholder 3"/>
          <p:cNvSpPr>
            <a:spLocks noGrp="1"/>
          </p:cNvSpPr>
          <p:nvPr>
            <p:ph type="sldNum" sz="quarter" idx="5"/>
          </p:nvPr>
        </p:nvSpPr>
        <p:spPr/>
        <p:txBody>
          <a:bodyPr/>
          <a:lstStyle/>
          <a:p>
            <a:fld id="{53DC7FDE-EFA7-47A8-BA1F-59885C3D30BA}" type="slidenum">
              <a:rPr lang="en-US" smtClean="0"/>
              <a:t>10</a:t>
            </a:fld>
            <a:endParaRPr lang="en-US"/>
          </a:p>
        </p:txBody>
      </p:sp>
    </p:spTree>
    <p:extLst>
      <p:ext uri="{BB962C8B-B14F-4D97-AF65-F5344CB8AC3E}">
        <p14:creationId xmlns:p14="http://schemas.microsoft.com/office/powerpoint/2010/main" val="1352443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2525" y="277813"/>
            <a:ext cx="2306638" cy="1730375"/>
          </a:xfrm>
        </p:spPr>
      </p:sp>
      <p:sp>
        <p:nvSpPr>
          <p:cNvPr id="3" name="Notes Placeholder 2"/>
          <p:cNvSpPr>
            <a:spLocks noGrp="1"/>
          </p:cNvSpPr>
          <p:nvPr>
            <p:ph type="body" idx="1"/>
          </p:nvPr>
        </p:nvSpPr>
        <p:spPr>
          <a:xfrm>
            <a:off x="793358" y="2024083"/>
            <a:ext cx="5608320" cy="3660458"/>
          </a:xfrm>
        </p:spPr>
        <p:txBody>
          <a:bodyPr/>
          <a:lstStyle/>
          <a:p>
            <a:r>
              <a:rPr lang="en-US" sz="1400" dirty="0">
                <a:latin typeface="Arial" panose="020B0604020202020204" pitchFamily="34" charset="0"/>
                <a:ea typeface="Times New Roman" panose="02020603050405020304" pitchFamily="18" charset="0"/>
              </a:rPr>
              <a:t>Exposure to and familiarity with different genres support children’s learning and development in different ways, and topics of those books facilitate children’s world knowledge and support young children in the here and now, but they also instill a foundation for subsequent learning. When we consider complexity of texts for readers, we think of three factors that influence how a child will respond to that text. Quantitative factors include the syntax and vocabulary, sentence length, and format of the text itself; amongst the qualitative factors impacting text complexity is the topic of the book and what existing world knowledge a child has in relation to the topic; finally, the reader’s approach to reading and purpose for reading factor into the complexity equation. Exposure to diverse topics and formats of books in </a:t>
            </a:r>
            <a:r>
              <a:rPr lang="en-US" sz="1400" dirty="0" err="1">
                <a:latin typeface="Arial" panose="020B0604020202020204" pitchFamily="34" charset="0"/>
                <a:ea typeface="Times New Roman" panose="02020603050405020304" pitchFamily="18" charset="0"/>
              </a:rPr>
              <a:t>storytime</a:t>
            </a:r>
            <a:r>
              <a:rPr lang="en-US" sz="1400" dirty="0">
                <a:latin typeface="Arial" panose="020B0604020202020204" pitchFamily="34" charset="0"/>
                <a:ea typeface="Times New Roman" panose="02020603050405020304" pitchFamily="18" charset="0"/>
              </a:rPr>
              <a:t> favorably positions children in relation to all three components. The more exposure young children to have to various genres and the complex language integrated into </a:t>
            </a:r>
            <a:r>
              <a:rPr lang="en-US" sz="1400" dirty="0" err="1">
                <a:latin typeface="Arial" panose="020B0604020202020204" pitchFamily="34" charset="0"/>
                <a:ea typeface="Times New Roman" panose="02020603050405020304" pitchFamily="18" charset="0"/>
              </a:rPr>
              <a:t>picturebooks</a:t>
            </a:r>
            <a:r>
              <a:rPr lang="en-US" sz="1400" dirty="0">
                <a:latin typeface="Arial" panose="020B0604020202020204" pitchFamily="34" charset="0"/>
                <a:ea typeface="Times New Roman" panose="02020603050405020304" pitchFamily="18" charset="0"/>
              </a:rPr>
              <a:t>, the greater prepared they will be to successfully navigate the quantitative facets of subsequent reading tasks; expanded world knowledge through exposure to a variety of topics supports children in relation to the qualitative components of reading complexity, and finally, children who have had numerous positive experiences with books and reading in early childhood are motivated to read and approach the task with positive attitudes. </a:t>
            </a:r>
          </a:p>
          <a:p>
            <a:endParaRPr lang="en-US" sz="1400" dirty="0">
              <a:latin typeface="Arial" panose="020B0604020202020204" pitchFamily="34" charset="0"/>
              <a:ea typeface="Times New Roman" panose="02020603050405020304" pitchFamily="18" charset="0"/>
            </a:endParaRPr>
          </a:p>
          <a:p>
            <a:r>
              <a:rPr lang="en-US" sz="1400" dirty="0">
                <a:latin typeface="Arial" panose="020B0604020202020204" pitchFamily="34" charset="0"/>
                <a:ea typeface="Times New Roman" panose="02020603050405020304" pitchFamily="18" charset="0"/>
              </a:rPr>
              <a:t>Findings from this study suggest that librarians are expanding children’s exposure to world knowledge and a variety of text structures via the books they are currently selecting for </a:t>
            </a:r>
            <a:r>
              <a:rPr lang="en-US" sz="1400" dirty="0" err="1">
                <a:latin typeface="Arial" panose="020B0604020202020204" pitchFamily="34" charset="0"/>
                <a:ea typeface="Times New Roman" panose="02020603050405020304" pitchFamily="18" charset="0"/>
              </a:rPr>
              <a:t>storytime</a:t>
            </a:r>
            <a:r>
              <a:rPr lang="en-US" sz="1400" dirty="0">
                <a:latin typeface="Arial" panose="020B0604020202020204" pitchFamily="34" charset="0"/>
                <a:ea typeface="Times New Roman" panose="02020603050405020304" pitchFamily="18" charset="0"/>
              </a:rPr>
              <a:t> programs, but that they might continue to include this as an area for further development as they continue to refine and improve their practices. Specifically, they might expand children’s exposure to additional topics and provide more opportunities for children to encounter expository text. </a:t>
            </a:r>
            <a:endParaRPr lang="en-US" sz="1400" dirty="0"/>
          </a:p>
        </p:txBody>
      </p:sp>
      <p:sp>
        <p:nvSpPr>
          <p:cNvPr id="4" name="Slide Number Placeholder 3"/>
          <p:cNvSpPr>
            <a:spLocks noGrp="1"/>
          </p:cNvSpPr>
          <p:nvPr>
            <p:ph type="sldNum" sz="quarter" idx="5"/>
          </p:nvPr>
        </p:nvSpPr>
        <p:spPr/>
        <p:txBody>
          <a:bodyPr/>
          <a:lstStyle/>
          <a:p>
            <a:fld id="{53DC7FDE-EFA7-47A8-BA1F-59885C3D30BA}" type="slidenum">
              <a:rPr lang="en-US" smtClean="0"/>
              <a:t>11</a:t>
            </a:fld>
            <a:endParaRPr lang="en-US"/>
          </a:p>
        </p:txBody>
      </p:sp>
    </p:spTree>
    <p:extLst>
      <p:ext uri="{BB962C8B-B14F-4D97-AF65-F5344CB8AC3E}">
        <p14:creationId xmlns:p14="http://schemas.microsoft.com/office/powerpoint/2010/main" val="2240869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DC7FDE-EFA7-47A8-BA1F-59885C3D30BA}" type="slidenum">
              <a:rPr lang="en-US" smtClean="0"/>
              <a:t>12</a:t>
            </a:fld>
            <a:endParaRPr lang="en-US"/>
          </a:p>
        </p:txBody>
      </p:sp>
    </p:spTree>
    <p:extLst>
      <p:ext uri="{BB962C8B-B14F-4D97-AF65-F5344CB8AC3E}">
        <p14:creationId xmlns:p14="http://schemas.microsoft.com/office/powerpoint/2010/main" val="2631458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DC7FDE-EFA7-47A8-BA1F-59885C3D30BA}" type="slidenum">
              <a:rPr lang="en-US" smtClean="0"/>
              <a:t>13</a:t>
            </a:fld>
            <a:endParaRPr lang="en-US"/>
          </a:p>
        </p:txBody>
      </p:sp>
    </p:spTree>
    <p:extLst>
      <p:ext uri="{BB962C8B-B14F-4D97-AF65-F5344CB8AC3E}">
        <p14:creationId xmlns:p14="http://schemas.microsoft.com/office/powerpoint/2010/main" val="4008109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latin typeface="Arial" panose="020B0604020202020204" pitchFamily="34" charset="0"/>
                <a:cs typeface="Arial" panose="020B0604020202020204" pitchFamily="34" charset="0"/>
              </a:rPr>
              <a:t>This project is funded through a three-year grant from the Institute of Museum and Library Services</a:t>
            </a:r>
          </a:p>
        </p:txBody>
      </p:sp>
      <p:sp>
        <p:nvSpPr>
          <p:cNvPr id="4" name="Slide Number Placeholder 3"/>
          <p:cNvSpPr>
            <a:spLocks noGrp="1"/>
          </p:cNvSpPr>
          <p:nvPr>
            <p:ph type="sldNum" sz="quarter" idx="5"/>
          </p:nvPr>
        </p:nvSpPr>
        <p:spPr/>
        <p:txBody>
          <a:bodyPr/>
          <a:lstStyle/>
          <a:p>
            <a:fld id="{53DC7FDE-EFA7-47A8-BA1F-59885C3D30BA}" type="slidenum">
              <a:rPr lang="en-US" smtClean="0"/>
              <a:t>2</a:t>
            </a:fld>
            <a:endParaRPr lang="en-US"/>
          </a:p>
        </p:txBody>
      </p:sp>
    </p:spTree>
    <p:extLst>
      <p:ext uri="{BB962C8B-B14F-4D97-AF65-F5344CB8AC3E}">
        <p14:creationId xmlns:p14="http://schemas.microsoft.com/office/powerpoint/2010/main" val="1646981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latin typeface="Arial" panose="020B0604020202020204" pitchFamily="34" charset="0"/>
                <a:cs typeface="Arial" panose="020B0604020202020204" pitchFamily="34" charset="0"/>
              </a:rPr>
              <a:t>I am blessed to work with an amazing team of collaborators, and I especially want to acknowledge Averi Cole whose work on this particular study has been instrumental. </a:t>
            </a:r>
          </a:p>
        </p:txBody>
      </p:sp>
      <p:sp>
        <p:nvSpPr>
          <p:cNvPr id="4" name="Slide Number Placeholder 3"/>
          <p:cNvSpPr>
            <a:spLocks noGrp="1"/>
          </p:cNvSpPr>
          <p:nvPr>
            <p:ph type="sldNum" sz="quarter" idx="5"/>
          </p:nvPr>
        </p:nvSpPr>
        <p:spPr/>
        <p:txBody>
          <a:bodyPr/>
          <a:lstStyle/>
          <a:p>
            <a:fld id="{53DC7FDE-EFA7-47A8-BA1F-59885C3D30BA}" type="slidenum">
              <a:rPr lang="en-US" smtClean="0"/>
              <a:t>3</a:t>
            </a:fld>
            <a:endParaRPr lang="en-US"/>
          </a:p>
        </p:txBody>
      </p:sp>
    </p:spTree>
    <p:extLst>
      <p:ext uri="{BB962C8B-B14F-4D97-AF65-F5344CB8AC3E}">
        <p14:creationId xmlns:p14="http://schemas.microsoft.com/office/powerpoint/2010/main" val="324152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latin typeface="Arial" panose="020B0604020202020204" pitchFamily="34" charset="0"/>
                <a:ea typeface="Times New Roman" panose="02020603050405020304" pitchFamily="18" charset="0"/>
              </a:rPr>
              <a:t>In response to the COVID-19 crisis, nearly all public libraries in the United States closed buildings and discontinued in-person services. Storytime programs shifted to virtual delivery modalities in public libraries large and small and in communities of all sizes (Krabbenhoft, 2020). As one of the few literacy-focused, freely available resources for children and families during the height of the pandemic when social isolation was the norm throughout the U.S, public libraries were able to bring literacy into the home environments of families of all types through virtual </a:t>
            </a:r>
            <a:r>
              <a:rPr lang="en-US" sz="1600" dirty="0" err="1">
                <a:latin typeface="Arial" panose="020B0604020202020204" pitchFamily="34" charset="0"/>
                <a:ea typeface="Times New Roman" panose="02020603050405020304" pitchFamily="18" charset="0"/>
              </a:rPr>
              <a:t>storytime</a:t>
            </a:r>
            <a:r>
              <a:rPr lang="en-US" sz="1600" dirty="0">
                <a:latin typeface="Arial" panose="020B0604020202020204" pitchFamily="34" charset="0"/>
                <a:ea typeface="Times New Roman" panose="02020603050405020304" pitchFamily="18" charset="0"/>
              </a:rPr>
              <a:t> programs.</a:t>
            </a:r>
            <a:endParaRPr lang="en-US" sz="1600" dirty="0"/>
          </a:p>
        </p:txBody>
      </p:sp>
      <p:sp>
        <p:nvSpPr>
          <p:cNvPr id="4" name="Slide Number Placeholder 3"/>
          <p:cNvSpPr>
            <a:spLocks noGrp="1"/>
          </p:cNvSpPr>
          <p:nvPr>
            <p:ph type="sldNum" sz="quarter" idx="5"/>
          </p:nvPr>
        </p:nvSpPr>
        <p:spPr/>
        <p:txBody>
          <a:bodyPr/>
          <a:lstStyle/>
          <a:p>
            <a:fld id="{53DC7FDE-EFA7-47A8-BA1F-59885C3D30BA}" type="slidenum">
              <a:rPr lang="en-US" smtClean="0"/>
              <a:t>4</a:t>
            </a:fld>
            <a:endParaRPr lang="en-US"/>
          </a:p>
        </p:txBody>
      </p:sp>
    </p:spTree>
    <p:extLst>
      <p:ext uri="{BB962C8B-B14F-4D97-AF65-F5344CB8AC3E}">
        <p14:creationId xmlns:p14="http://schemas.microsoft.com/office/powerpoint/2010/main" val="121619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97138" y="301625"/>
            <a:ext cx="2016125" cy="1512888"/>
          </a:xfrm>
        </p:spPr>
      </p:sp>
      <p:sp>
        <p:nvSpPr>
          <p:cNvPr id="3" name="Notes Placeholder 2"/>
          <p:cNvSpPr>
            <a:spLocks noGrp="1"/>
          </p:cNvSpPr>
          <p:nvPr>
            <p:ph type="body" idx="1"/>
          </p:nvPr>
        </p:nvSpPr>
        <p:spPr>
          <a:xfrm>
            <a:off x="454199" y="2024086"/>
            <a:ext cx="6554579" cy="5529062"/>
          </a:xfrm>
        </p:spPr>
        <p:txBody>
          <a:bodyPr/>
          <a:lstStyle/>
          <a:p>
            <a:pPr defTabSz="931774">
              <a:defRPr/>
            </a:pPr>
            <a:r>
              <a:rPr lang="en-US" sz="1600" dirty="0">
                <a:latin typeface="Arial" panose="020B0604020202020204" pitchFamily="34" charset="0"/>
                <a:ea typeface="Times New Roman" panose="02020603050405020304" pitchFamily="18" charset="0"/>
                <a:cs typeface="Arial" panose="020B0604020202020204" pitchFamily="34" charset="0"/>
              </a:rPr>
              <a:t>This study is framed through the Bioecological Systems Theory (Bronfenbrenner and Morris, 2006) which proposes that child development is best conceptualized as a child situated within the center of four nested and interacting contextual systems that in combination with the child’s own innate qualities, proximal processes or interactions, and time affect progress and learning. Within this frame, the contexts in which a child is directly involved as an interacting member, such as the child’s home, informal playgroups, and school or daycare class have traditionally been considered microsystems, and mesosystems encompass the intersections of two or more microsystems. </a:t>
            </a:r>
            <a:r>
              <a:rPr lang="en-US" sz="1600" dirty="0" err="1">
                <a:latin typeface="Arial" panose="020B0604020202020204" pitchFamily="34" charset="0"/>
                <a:ea typeface="Times New Roman" panose="02020603050405020304" pitchFamily="18" charset="0"/>
                <a:cs typeface="Arial" panose="020B0604020202020204" pitchFamily="34" charset="0"/>
              </a:rPr>
              <a:t>Exosystems</a:t>
            </a:r>
            <a:r>
              <a:rPr lang="en-US" sz="1600" dirty="0">
                <a:latin typeface="Arial" panose="020B0604020202020204" pitchFamily="34" charset="0"/>
                <a:ea typeface="Times New Roman" panose="02020603050405020304" pitchFamily="18" charset="0"/>
                <a:cs typeface="Arial" panose="020B0604020202020204" pitchFamily="34" charset="0"/>
              </a:rPr>
              <a:t> consist of those contexts where the child is not a direct member, but which incidentally affect the child through indirect means. Finally, the macrosystem consists of social and cultural factors such as language, norms, and economic and political factors. </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ea typeface="Times New Roman" panose="02020603050405020304" pitchFamily="18" charset="0"/>
                <a:cs typeface="Arial" panose="020B0604020202020204" pitchFamily="34" charset="0"/>
              </a:rPr>
              <a:t>During the height of the COVID-19 lockdowns, the demarcations of micro- and meso-systems blurred as activities that had previously constituted separate microsystems were brought together through virtual tools which not only transformed the home environment, routines, and individuals’ roles within the home, but also the composition of proximal processes within that environment. Within children’s homes, public library virtual </a:t>
            </a:r>
            <a:r>
              <a:rPr lang="en-US" sz="1600" dirty="0" err="1">
                <a:latin typeface="Arial" panose="020B0604020202020204" pitchFamily="34" charset="0"/>
                <a:ea typeface="Times New Roman" panose="02020603050405020304" pitchFamily="18" charset="0"/>
                <a:cs typeface="Arial" panose="020B0604020202020204" pitchFamily="34" charset="0"/>
              </a:rPr>
              <a:t>storytime</a:t>
            </a:r>
            <a:r>
              <a:rPr lang="en-US" sz="1600" dirty="0">
                <a:latin typeface="Arial" panose="020B0604020202020204" pitchFamily="34" charset="0"/>
                <a:ea typeface="Times New Roman" panose="02020603050405020304" pitchFamily="18" charset="0"/>
                <a:cs typeface="Arial" panose="020B0604020202020204" pitchFamily="34" charset="0"/>
              </a:rPr>
              <a:t> programs oscillated in a realm between micro and mesosystems as children’s participation shifted between independent activities and interactions with the librarian and other participants and family-based participation, depending upon the involvement of caregivers and other members of the household. </a:t>
            </a:r>
            <a:endParaRPr lang="en-US" sz="16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3DC7FDE-EFA7-47A8-BA1F-59885C3D30BA}" type="slidenum">
              <a:rPr lang="en-US" smtClean="0"/>
              <a:t>5</a:t>
            </a:fld>
            <a:endParaRPr lang="en-US"/>
          </a:p>
        </p:txBody>
      </p:sp>
    </p:spTree>
    <p:extLst>
      <p:ext uri="{BB962C8B-B14F-4D97-AF65-F5344CB8AC3E}">
        <p14:creationId xmlns:p14="http://schemas.microsoft.com/office/powerpoint/2010/main" val="738662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latin typeface="Arial" panose="020B0604020202020204" pitchFamily="34" charset="0"/>
                <a:cs typeface="Arial" panose="020B0604020202020204" pitchFamily="34" charset="0"/>
              </a:rPr>
              <a:t>Two questions guided this study: what book genres were shared during the virtual </a:t>
            </a:r>
            <a:r>
              <a:rPr lang="en-US" sz="1600" dirty="0" err="1">
                <a:latin typeface="Arial" panose="020B0604020202020204" pitchFamily="34" charset="0"/>
                <a:cs typeface="Arial" panose="020B0604020202020204" pitchFamily="34" charset="0"/>
              </a:rPr>
              <a:t>storytime</a:t>
            </a:r>
            <a:r>
              <a:rPr lang="en-US" sz="1600" dirty="0">
                <a:latin typeface="Arial" panose="020B0604020202020204" pitchFamily="34" charset="0"/>
                <a:cs typeface="Arial" panose="020B0604020202020204" pitchFamily="34" charset="0"/>
              </a:rPr>
              <a:t> programs, and what were the key topics of the books shared?</a:t>
            </a:r>
          </a:p>
        </p:txBody>
      </p:sp>
      <p:sp>
        <p:nvSpPr>
          <p:cNvPr id="4" name="Slide Number Placeholder 3"/>
          <p:cNvSpPr>
            <a:spLocks noGrp="1"/>
          </p:cNvSpPr>
          <p:nvPr>
            <p:ph type="sldNum" sz="quarter" idx="5"/>
          </p:nvPr>
        </p:nvSpPr>
        <p:spPr/>
        <p:txBody>
          <a:bodyPr/>
          <a:lstStyle/>
          <a:p>
            <a:fld id="{53DC7FDE-EFA7-47A8-BA1F-59885C3D30BA}" type="slidenum">
              <a:rPr lang="en-US" smtClean="0"/>
              <a:t>6</a:t>
            </a:fld>
            <a:endParaRPr lang="en-US"/>
          </a:p>
        </p:txBody>
      </p:sp>
    </p:spTree>
    <p:extLst>
      <p:ext uri="{BB962C8B-B14F-4D97-AF65-F5344CB8AC3E}">
        <p14:creationId xmlns:p14="http://schemas.microsoft.com/office/powerpoint/2010/main" val="2845452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75" y="174625"/>
            <a:ext cx="2914650" cy="2185988"/>
          </a:xfrm>
        </p:spPr>
      </p:sp>
      <p:sp>
        <p:nvSpPr>
          <p:cNvPr id="3" name="Notes Placeholder 2"/>
          <p:cNvSpPr>
            <a:spLocks noGrp="1"/>
          </p:cNvSpPr>
          <p:nvPr>
            <p:ph type="body" idx="1"/>
          </p:nvPr>
        </p:nvSpPr>
        <p:spPr>
          <a:xfrm>
            <a:off x="793358" y="2817971"/>
            <a:ext cx="5608320" cy="3660458"/>
          </a:xfrm>
        </p:spPr>
        <p:txBody>
          <a:bodyPr/>
          <a:lstStyle/>
          <a:p>
            <a:pPr>
              <a:spcBef>
                <a:spcPts val="1223"/>
              </a:spcBef>
              <a:spcAft>
                <a:spcPts val="1223"/>
              </a:spcAft>
            </a:pPr>
            <a:r>
              <a:rPr lang="en-US" sz="1600" dirty="0">
                <a:latin typeface="Arial" panose="020B0604020202020204" pitchFamily="34" charset="0"/>
                <a:ea typeface="Times New Roman" panose="02020603050405020304" pitchFamily="18" charset="0"/>
                <a:cs typeface="Arial" panose="020B0604020202020204" pitchFamily="34" charset="0"/>
              </a:rPr>
              <a:t>This study is nested within a larger project that explores virtual </a:t>
            </a:r>
            <a:r>
              <a:rPr lang="en-US" sz="1600" dirty="0" err="1">
                <a:latin typeface="Arial" panose="020B0604020202020204" pitchFamily="34" charset="0"/>
                <a:ea typeface="Times New Roman" panose="02020603050405020304" pitchFamily="18" charset="0"/>
                <a:cs typeface="Arial" panose="020B0604020202020204" pitchFamily="34" charset="0"/>
              </a:rPr>
              <a:t>storytime</a:t>
            </a:r>
            <a:r>
              <a:rPr lang="en-US" sz="1600" dirty="0">
                <a:latin typeface="Arial" panose="020B0604020202020204" pitchFamily="34" charset="0"/>
                <a:ea typeface="Times New Roman" panose="02020603050405020304" pitchFamily="18" charset="0"/>
                <a:cs typeface="Arial" panose="020B0604020202020204" pitchFamily="34" charset="0"/>
              </a:rPr>
              <a:t> programs in the United States. </a:t>
            </a:r>
          </a:p>
          <a:p>
            <a:pPr>
              <a:spcBef>
                <a:spcPts val="1223"/>
              </a:spcBef>
              <a:spcAft>
                <a:spcPts val="1223"/>
              </a:spcAft>
            </a:pPr>
            <a:r>
              <a:rPr lang="en-US" sz="1600" dirty="0">
                <a:latin typeface="Arial" panose="020B0604020202020204" pitchFamily="34" charset="0"/>
                <a:ea typeface="Times New Roman" panose="02020603050405020304" pitchFamily="18" charset="0"/>
                <a:cs typeface="Arial" panose="020B0604020202020204" pitchFamily="34" charset="0"/>
              </a:rPr>
              <a:t>We randomly selected one state in each of the nine U.S. Census Bureau divisions (2021), and working with state library agencies, we invited all public libraries in each of those nine states to serve as sites for this study. Of the 68 libraries whose personnel expressed interest, 25 directors signed formal approvals. </a:t>
            </a:r>
            <a:r>
              <a:rPr lang="en-US" sz="1600" dirty="0">
                <a:solidFill>
                  <a:srgbClr val="000000"/>
                </a:solidFill>
                <a:latin typeface="Arial" panose="020B0604020202020204" pitchFamily="34" charset="0"/>
                <a:cs typeface="Arial" panose="020B0604020202020204" pitchFamily="34" charset="0"/>
              </a:rPr>
              <a:t>Half (n =13) of those libraries are located in urban areas, eight are located in urban clusters, and four are located in rural areas.</a:t>
            </a:r>
            <a:endParaRPr lang="en-US" sz="1600" dirty="0">
              <a:latin typeface="Arial" panose="020B0604020202020204" pitchFamily="34" charset="0"/>
              <a:cs typeface="Arial" panose="020B0604020202020204" pitchFamily="34" charset="0"/>
            </a:endParaRPr>
          </a:p>
          <a:p>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ea typeface="Times New Roman" panose="02020603050405020304" pitchFamily="18" charset="0"/>
                <a:cs typeface="Arial" panose="020B0604020202020204" pitchFamily="34" charset="0"/>
              </a:rPr>
              <a:t>For 24 of those library systems, we observed and digitally recorded four virtual </a:t>
            </a:r>
            <a:r>
              <a:rPr lang="en-US" sz="1600" dirty="0" err="1">
                <a:latin typeface="Arial" panose="020B0604020202020204" pitchFamily="34" charset="0"/>
                <a:ea typeface="Times New Roman" panose="02020603050405020304" pitchFamily="18" charset="0"/>
                <a:cs typeface="Arial" panose="020B0604020202020204" pitchFamily="34" charset="0"/>
              </a:rPr>
              <a:t>storytime</a:t>
            </a:r>
            <a:r>
              <a:rPr lang="en-US" sz="1600" dirty="0">
                <a:latin typeface="Arial" panose="020B0604020202020204" pitchFamily="34" charset="0"/>
                <a:ea typeface="Times New Roman" panose="02020603050405020304" pitchFamily="18" charset="0"/>
                <a:cs typeface="Arial" panose="020B0604020202020204" pitchFamily="34" charset="0"/>
              </a:rPr>
              <a:t> programs, and for one library system, we observed and digitally recorded two virtual </a:t>
            </a:r>
            <a:r>
              <a:rPr lang="en-US" sz="1600" dirty="0" err="1">
                <a:latin typeface="Arial" panose="020B0604020202020204" pitchFamily="34" charset="0"/>
                <a:ea typeface="Times New Roman" panose="02020603050405020304" pitchFamily="18" charset="0"/>
                <a:cs typeface="Arial" panose="020B0604020202020204" pitchFamily="34" charset="0"/>
              </a:rPr>
              <a:t>storytime</a:t>
            </a:r>
            <a:r>
              <a:rPr lang="en-US" sz="1600" dirty="0">
                <a:latin typeface="Arial" panose="020B0604020202020204" pitchFamily="34" charset="0"/>
                <a:ea typeface="Times New Roman" panose="02020603050405020304" pitchFamily="18" charset="0"/>
                <a:cs typeface="Arial" panose="020B0604020202020204" pitchFamily="34" charset="0"/>
              </a:rPr>
              <a:t> programs</a:t>
            </a:r>
            <a:r>
              <a:rPr lang="en-US" sz="1800" dirty="0">
                <a:latin typeface="Arial" panose="020B0604020202020204" pitchFamily="34" charset="0"/>
                <a:ea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53DC7FDE-EFA7-47A8-BA1F-59885C3D30BA}" type="slidenum">
              <a:rPr lang="en-US" smtClean="0"/>
              <a:t>7</a:t>
            </a:fld>
            <a:endParaRPr lang="en-US"/>
          </a:p>
        </p:txBody>
      </p:sp>
    </p:spTree>
    <p:extLst>
      <p:ext uri="{BB962C8B-B14F-4D97-AF65-F5344CB8AC3E}">
        <p14:creationId xmlns:p14="http://schemas.microsoft.com/office/powerpoint/2010/main" val="2525303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600" dirty="0">
                <a:latin typeface="Arial" panose="020B0604020202020204" pitchFamily="34" charset="0"/>
                <a:ea typeface="Times New Roman" panose="02020603050405020304" pitchFamily="18" charset="0"/>
              </a:rPr>
              <a:t>For each of the 98 virtual </a:t>
            </a:r>
            <a:r>
              <a:rPr lang="en-US" sz="1600" dirty="0" err="1">
                <a:latin typeface="Arial" panose="020B0604020202020204" pitchFamily="34" charset="0"/>
                <a:ea typeface="Times New Roman" panose="02020603050405020304" pitchFamily="18" charset="0"/>
              </a:rPr>
              <a:t>storytime</a:t>
            </a:r>
            <a:r>
              <a:rPr lang="en-US" sz="1600" dirty="0">
                <a:latin typeface="Arial" panose="020B0604020202020204" pitchFamily="34" charset="0"/>
                <a:ea typeface="Times New Roman" panose="02020603050405020304" pitchFamily="18" charset="0"/>
              </a:rPr>
              <a:t> programs, based on visual information and supported by expressed input from the virtual </a:t>
            </a:r>
            <a:r>
              <a:rPr lang="en-US" sz="1600" dirty="0" err="1">
                <a:latin typeface="Arial" panose="020B0604020202020204" pitchFamily="34" charset="0"/>
                <a:ea typeface="Times New Roman" panose="02020603050405020304" pitchFamily="18" charset="0"/>
              </a:rPr>
              <a:t>storytime</a:t>
            </a:r>
            <a:r>
              <a:rPr lang="en-US" sz="1600" dirty="0">
                <a:latin typeface="Arial" panose="020B0604020202020204" pitchFamily="34" charset="0"/>
                <a:ea typeface="Times New Roman" panose="02020603050405020304" pitchFamily="18" charset="0"/>
              </a:rPr>
              <a:t> providers, we identified 178 books shared. We then used the Library of Congress and </a:t>
            </a:r>
            <a:r>
              <a:rPr lang="en-US" sz="1600" dirty="0" err="1">
                <a:latin typeface="Arial" panose="020B0604020202020204" pitchFamily="34" charset="0"/>
                <a:ea typeface="Times New Roman" panose="02020603050405020304" pitchFamily="18" charset="0"/>
              </a:rPr>
              <a:t>WorldCat</a:t>
            </a:r>
            <a:r>
              <a:rPr lang="en-US" sz="1600" dirty="0">
                <a:latin typeface="Arial" panose="020B0604020202020204" pitchFamily="34" charset="0"/>
                <a:ea typeface="Times New Roman" panose="02020603050405020304" pitchFamily="18" charset="0"/>
              </a:rPr>
              <a:t> catalogs to collect subject terms for each. We were unable to collect subject terms for two books; thus, we eliminated them from the study. Based on genre classifications employed in previous studies (e.g. Kociubuk and Campana, 2019; </a:t>
            </a:r>
            <a:r>
              <a:rPr lang="en-US" sz="1600" dirty="0" err="1">
                <a:latin typeface="Arial" panose="020B0604020202020204" pitchFamily="34" charset="0"/>
                <a:ea typeface="Times New Roman" panose="02020603050405020304" pitchFamily="18" charset="0"/>
              </a:rPr>
              <a:t>Pentimonti</a:t>
            </a:r>
            <a:r>
              <a:rPr lang="en-US" sz="1600" dirty="0">
                <a:latin typeface="Arial" panose="020B0604020202020204" pitchFamily="34" charset="0"/>
                <a:ea typeface="Times New Roman" panose="02020603050405020304" pitchFamily="18" charset="0"/>
              </a:rPr>
              <a:t> et al., 2011), we analyzed and sorted the books into one of three categories: storybook, non-narrative informational, mixed informational which consisted of informational material presented through a narrative or unconventional structure (e.g. verse, riddle, etc.), and other which consisted of poetry, songs and folklore. Additionally, utilizing thematic analysis (Braun and Clarke 2006) we coded the subject terms into key topics.</a:t>
            </a:r>
            <a:endParaRPr lang="en-US" sz="1600" dirty="0">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3DC7FDE-EFA7-47A8-BA1F-59885C3D30BA}" type="slidenum">
              <a:rPr lang="en-US" smtClean="0"/>
              <a:t>8</a:t>
            </a:fld>
            <a:endParaRPr lang="en-US"/>
          </a:p>
        </p:txBody>
      </p:sp>
    </p:spTree>
    <p:extLst>
      <p:ext uri="{BB962C8B-B14F-4D97-AF65-F5344CB8AC3E}">
        <p14:creationId xmlns:p14="http://schemas.microsoft.com/office/powerpoint/2010/main" val="3438921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484188"/>
            <a:ext cx="4181475" cy="3136900"/>
          </a:xfrm>
        </p:spPr>
      </p:sp>
      <p:sp>
        <p:nvSpPr>
          <p:cNvPr id="3" name="Notes Placeholder 2"/>
          <p:cNvSpPr>
            <a:spLocks noGrp="1"/>
          </p:cNvSpPr>
          <p:nvPr>
            <p:ph type="body" idx="1"/>
          </p:nvPr>
        </p:nvSpPr>
        <p:spPr>
          <a:xfrm>
            <a:off x="701040" y="3844450"/>
            <a:ext cx="5608320" cy="3660458"/>
          </a:xfrm>
        </p:spPr>
        <p:txBody>
          <a:bodyPr/>
          <a:lstStyle/>
          <a:p>
            <a:r>
              <a:rPr lang="en-US" sz="1600" dirty="0">
                <a:latin typeface="Arial" panose="020B0604020202020204" pitchFamily="34" charset="0"/>
                <a:cs typeface="Arial" panose="020B0604020202020204" pitchFamily="34" charset="0"/>
              </a:rPr>
              <a:t>It won’t come as any surprise to anyone familiar with children’s literature that animals were far and away the most frequent topic of the books shared during virtual </a:t>
            </a:r>
            <a:r>
              <a:rPr lang="en-US" sz="1600" dirty="0" err="1">
                <a:latin typeface="Arial" panose="020B0604020202020204" pitchFamily="34" charset="0"/>
                <a:cs typeface="Arial" panose="020B0604020202020204" pitchFamily="34" charset="0"/>
              </a:rPr>
              <a:t>storytimes</a:t>
            </a:r>
            <a:r>
              <a:rPr lang="en-US" sz="1600" dirty="0">
                <a:latin typeface="Arial" panose="020B0604020202020204" pitchFamily="34" charset="0"/>
                <a:cs typeface="Arial" panose="020B0604020202020204" pitchFamily="34" charset="0"/>
              </a:rPr>
              <a:t>, and if you know anything about librarians, you probably won’t be surprised to learn that cats were tops in the animal category. But if we look at the other topics within the context of the Covid-19 pandemic that was ensuing during the period of time when the </a:t>
            </a:r>
            <a:r>
              <a:rPr lang="en-US" sz="1600" dirty="0" err="1">
                <a:latin typeface="Arial" panose="020B0604020202020204" pitchFamily="34" charset="0"/>
                <a:cs typeface="Arial" panose="020B0604020202020204" pitchFamily="34" charset="0"/>
              </a:rPr>
              <a:t>storytimes</a:t>
            </a:r>
            <a:r>
              <a:rPr lang="en-US" sz="1600" dirty="0">
                <a:latin typeface="Arial" panose="020B0604020202020204" pitchFamily="34" charset="0"/>
                <a:cs typeface="Arial" panose="020B0604020202020204" pitchFamily="34" charset="0"/>
              </a:rPr>
              <a:t> were shared, you can see how sensitive and responsive librarians were to the needs of young children. Socio-emotional learning is really important in early childhood always, but at this point in time, everybody in the world was experiencing heightened fear and uncertainty. </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Similarly, health and wellness are topics of great importance in normal times, but they are particularly so during pandemic emergencies. We’ve all heard about the adverse affects the pandemic had on children’s academic skills; yet, librarians continued to address the basic concepts that lead to school readiness for young children. </a:t>
            </a:r>
          </a:p>
        </p:txBody>
      </p:sp>
      <p:sp>
        <p:nvSpPr>
          <p:cNvPr id="4" name="Slide Number Placeholder 3"/>
          <p:cNvSpPr>
            <a:spLocks noGrp="1"/>
          </p:cNvSpPr>
          <p:nvPr>
            <p:ph type="sldNum" sz="quarter" idx="5"/>
          </p:nvPr>
        </p:nvSpPr>
        <p:spPr/>
        <p:txBody>
          <a:bodyPr/>
          <a:lstStyle/>
          <a:p>
            <a:fld id="{53DC7FDE-EFA7-47A8-BA1F-59885C3D30BA}" type="slidenum">
              <a:rPr lang="en-US" smtClean="0"/>
              <a:t>9</a:t>
            </a:fld>
            <a:endParaRPr lang="en-US"/>
          </a:p>
        </p:txBody>
      </p:sp>
    </p:spTree>
    <p:extLst>
      <p:ext uri="{BB962C8B-B14F-4D97-AF65-F5344CB8AC3E}">
        <p14:creationId xmlns:p14="http://schemas.microsoft.com/office/powerpoint/2010/main" val="16244955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Standard-Slide-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64956" y="1551815"/>
            <a:ext cx="8364817" cy="1470025"/>
          </a:xfrm>
        </p:spPr>
        <p:txBody>
          <a:bodyPr/>
          <a:lstStyle>
            <a:lvl1pPr>
              <a:defRPr>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296946"/>
            <a:ext cx="6400800" cy="1106334"/>
          </a:xfrm>
        </p:spPr>
        <p:txBody>
          <a:bodyPr/>
          <a:lstStyle>
            <a:lvl1pPr marL="0" indent="0" algn="ctr">
              <a:buNone/>
              <a:defRPr>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5" name="Picture 4" descr="Standard-Slide-17.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45586" y="274638"/>
            <a:ext cx="8341213" cy="1143000"/>
          </a:xfrm>
        </p:spPr>
        <p:txBody>
          <a:bodyPr>
            <a:noAutofit/>
          </a:bodyPr>
          <a:lstStyle>
            <a:lvl1pPr>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5586" y="1600200"/>
            <a:ext cx="8341213" cy="45259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00439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52563" y="274638"/>
            <a:ext cx="6734236"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1978508" y="1600200"/>
            <a:ext cx="31998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486184" y="1600200"/>
            <a:ext cx="320061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0594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5" name="Picture 4" descr="Standard-Slide-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599"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8152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pic>
        <p:nvPicPr>
          <p:cNvPr id="5" name="Picture 4" descr="Standard-Slide-1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599" cy="1143000"/>
          </a:xfrm>
        </p:spPr>
        <p:txBody>
          <a:bodyPr>
            <a:noAutofit/>
          </a:bodyPr>
          <a:lstStyle>
            <a:lvl1pPr>
              <a:defRPr sz="3600">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solidFill>
                  <a:srgbClr val="FFFFFF"/>
                </a:solidFill>
              </a:defRPr>
            </a:lvl1pPr>
            <a:lvl2pPr>
              <a:defRPr sz="2400">
                <a:solidFill>
                  <a:srgbClr val="FFFFFF"/>
                </a:solidFill>
              </a:defRPr>
            </a:lvl2pPr>
            <a:lvl3pPr>
              <a:defRPr sz="2000">
                <a:solidFill>
                  <a:srgbClr val="FFFFFF"/>
                </a:solidFill>
              </a:defRPr>
            </a:lvl3pPr>
            <a:lvl4pP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solidFill>
                  <a:srgbClr val="FFFFFF"/>
                </a:solidFill>
              </a:defRPr>
            </a:lvl1pPr>
            <a:lvl2pPr>
              <a:defRPr sz="2400">
                <a:solidFill>
                  <a:srgbClr val="FFFFFF"/>
                </a:solidFill>
              </a:defRPr>
            </a:lvl2pPr>
            <a:lvl3pPr>
              <a:defRPr sz="2000">
                <a:solidFill>
                  <a:srgbClr val="FFFFFF"/>
                </a:solidFill>
              </a:defRPr>
            </a:lvl3pPr>
            <a:lvl4pP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81528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pic>
        <p:nvPicPr>
          <p:cNvPr id="5" name="Picture 4"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9896" y="274638"/>
            <a:ext cx="6956903"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8152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pic>
        <p:nvPicPr>
          <p:cNvPr id="5" name="Picture 4" descr="Standard-Slide-1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9896" y="283278"/>
            <a:ext cx="6956903" cy="1143000"/>
          </a:xfrm>
        </p:spPr>
        <p:txBody>
          <a:bodyPr>
            <a:noAutofit/>
          </a:bodyPr>
          <a:lstStyle>
            <a:lvl1pPr>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57200" y="1608840"/>
            <a:ext cx="4038600" cy="4525963"/>
          </a:xfrm>
        </p:spPr>
        <p:txBody>
          <a:bodyPr/>
          <a:lstStyle>
            <a:lvl1pPr>
              <a:defRPr sz="2800">
                <a:solidFill>
                  <a:srgbClr val="FFFFFF"/>
                </a:solidFill>
              </a:defRPr>
            </a:lvl1pPr>
            <a:lvl2pPr>
              <a:defRPr sz="2400">
                <a:solidFill>
                  <a:srgbClr val="FFFFFF"/>
                </a:solidFill>
              </a:defRPr>
            </a:lvl2pPr>
            <a:lvl3pPr>
              <a:defRPr sz="2000">
                <a:solidFill>
                  <a:srgbClr val="FFFFFF"/>
                </a:solidFill>
              </a:defRPr>
            </a:lvl3pPr>
            <a:lvl4pP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8840"/>
            <a:ext cx="4038600" cy="4525963"/>
          </a:xfrm>
        </p:spPr>
        <p:txBody>
          <a:bodyPr/>
          <a:lstStyle>
            <a:lvl1pPr>
              <a:defRPr sz="2800">
                <a:solidFill>
                  <a:srgbClr val="FFFFFF"/>
                </a:solidFill>
              </a:defRPr>
            </a:lvl1pPr>
            <a:lvl2pPr>
              <a:defRPr sz="2400">
                <a:solidFill>
                  <a:srgbClr val="FFFFFF"/>
                </a:solidFill>
              </a:defRPr>
            </a:lvl2pPr>
            <a:lvl3pPr>
              <a:defRPr sz="2000">
                <a:solidFill>
                  <a:srgbClr val="FFFFFF"/>
                </a:solidFill>
              </a:defRPr>
            </a:lvl3pPr>
            <a:lvl4pP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81528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5_Two Content">
    <p:spTree>
      <p:nvGrpSpPr>
        <p:cNvPr id="1" name=""/>
        <p:cNvGrpSpPr/>
        <p:nvPr/>
      </p:nvGrpSpPr>
      <p:grpSpPr>
        <a:xfrm>
          <a:off x="0" y="0"/>
          <a:ext cx="0" cy="0"/>
          <a:chOff x="0" y="0"/>
          <a:chExt cx="0" cy="0"/>
        </a:xfrm>
      </p:grpSpPr>
      <p:pic>
        <p:nvPicPr>
          <p:cNvPr id="5" name="Picture 4"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599"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8152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6_Two Content">
    <p:spTree>
      <p:nvGrpSpPr>
        <p:cNvPr id="1" name=""/>
        <p:cNvGrpSpPr/>
        <p:nvPr/>
      </p:nvGrpSpPr>
      <p:grpSpPr>
        <a:xfrm>
          <a:off x="0" y="0"/>
          <a:ext cx="0" cy="0"/>
          <a:chOff x="0" y="0"/>
          <a:chExt cx="0" cy="0"/>
        </a:xfrm>
      </p:grpSpPr>
      <p:pic>
        <p:nvPicPr>
          <p:cNvPr id="5" name="Picture 4" descr="Standard-Slide-17.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599" cy="1143000"/>
          </a:xfrm>
        </p:spPr>
        <p:txBody>
          <a:bodyPr>
            <a:noAutofit/>
          </a:bodyPr>
          <a:lstStyle>
            <a:lvl1pPr>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solidFill>
                  <a:srgbClr val="FFFFFF"/>
                </a:solidFill>
              </a:defRPr>
            </a:lvl1pPr>
            <a:lvl2pPr>
              <a:defRPr sz="2400">
                <a:solidFill>
                  <a:srgbClr val="FFFFFF"/>
                </a:solidFill>
              </a:defRPr>
            </a:lvl2pPr>
            <a:lvl3pPr>
              <a:defRPr sz="2000">
                <a:solidFill>
                  <a:srgbClr val="FFFFFF"/>
                </a:solidFill>
              </a:defRPr>
            </a:lvl3pPr>
            <a:lvl4pP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solidFill>
                  <a:srgbClr val="FFFFFF"/>
                </a:solidFill>
              </a:defRPr>
            </a:lvl1pPr>
            <a:lvl2pPr>
              <a:defRPr sz="2400">
                <a:solidFill>
                  <a:srgbClr val="FFFFFF"/>
                </a:solidFill>
              </a:defRPr>
            </a:lvl2pPr>
            <a:lvl3pPr>
              <a:defRPr sz="2000">
                <a:solidFill>
                  <a:srgbClr val="FFFFFF"/>
                </a:solidFill>
              </a:defRPr>
            </a:lvl3pPr>
            <a:lvl4pP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81528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52563" y="274638"/>
            <a:ext cx="6734236"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961200" y="1535113"/>
            <a:ext cx="3192799" cy="639762"/>
          </a:xfrm>
        </p:spPr>
        <p:txBody>
          <a:bodyPr anchor="b">
            <a:normAutofit/>
          </a:bodyPr>
          <a:lstStyle>
            <a:lvl1pPr marL="0" indent="0">
              <a:buNone/>
              <a:defRPr sz="2000" b="1" i="0">
                <a:solidFill>
                  <a:schemeClr val="accent4"/>
                </a:solidFill>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61200" y="2174875"/>
            <a:ext cx="319279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486184" y="1535113"/>
            <a:ext cx="3200616" cy="639762"/>
          </a:xfrm>
        </p:spPr>
        <p:txBody>
          <a:bodyPr anchor="b">
            <a:normAutofit/>
          </a:bodyPr>
          <a:lstStyle>
            <a:lvl1pPr marL="0" indent="0">
              <a:buNone/>
              <a:defRPr sz="2000" b="1" i="0">
                <a:solidFill>
                  <a:srgbClr val="4A4D4D"/>
                </a:solidFill>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486184" y="2174875"/>
            <a:ext cx="32006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868244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pic>
        <p:nvPicPr>
          <p:cNvPr id="7" name="Picture 6" descr="Standard-Slide-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599"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i="0">
                <a:solidFill>
                  <a:srgbClr val="4A4D4D"/>
                </a:solidFill>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i="0">
                <a:solidFill>
                  <a:srgbClr val="4A4D4D"/>
                </a:solidFill>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4697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5" name="Picture 4" descr="Standard-Slide-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64956" y="1551815"/>
            <a:ext cx="8364817" cy="1470025"/>
          </a:xfrm>
        </p:spPr>
        <p:txBody>
          <a:bodyPr/>
          <a:lstStyle>
            <a:lvl1pPr>
              <a:defRPr>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296946"/>
            <a:ext cx="6400800" cy="1106334"/>
          </a:xfrm>
        </p:spPr>
        <p:txBody>
          <a:bodyPr/>
          <a:lstStyle>
            <a:lvl1pPr marL="0" indent="0" algn="ctr">
              <a:buNone/>
              <a:defRPr>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4393545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pic>
        <p:nvPicPr>
          <p:cNvPr id="7" name="Picture 6" descr="Standard-Slide-1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599" cy="1143000"/>
          </a:xfrm>
        </p:spPr>
        <p:txBody>
          <a:bodyPr>
            <a:noAutofit/>
          </a:bodyPr>
          <a:lstStyle>
            <a:lvl1pPr>
              <a:defRPr sz="36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i="0">
                <a:solidFill>
                  <a:schemeClr val="bg1"/>
                </a:solidFill>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i="0">
                <a:solidFill>
                  <a:schemeClr val="bg1"/>
                </a:solidFill>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4697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2596" y="274638"/>
            <a:ext cx="6964203"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i="0">
                <a:solidFill>
                  <a:srgbClr val="4A4D4D"/>
                </a:solidFill>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i="0">
                <a:solidFill>
                  <a:srgbClr val="4A4D4D"/>
                </a:solidFill>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46979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pic>
        <p:nvPicPr>
          <p:cNvPr id="7" name="Picture 6" descr="Standard-Slide-1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2596" y="274638"/>
            <a:ext cx="6964203" cy="1143000"/>
          </a:xfrm>
        </p:spPr>
        <p:txBody>
          <a:bodyPr>
            <a:noAutofit/>
          </a:bodyPr>
          <a:lstStyle>
            <a:lvl1pPr>
              <a:defRPr sz="3600">
                <a:solidFill>
                  <a:srgbClr val="FFFF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i="0">
                <a:solidFill>
                  <a:srgbClr val="FFFFFF"/>
                </a:solidFill>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rgbClr val="FFFFFF"/>
                </a:solidFill>
              </a:defRPr>
            </a:lvl1pPr>
            <a:lvl2pPr>
              <a:defRPr sz="2000">
                <a:solidFill>
                  <a:srgbClr val="FFFFFF"/>
                </a:solidFill>
              </a:defRPr>
            </a:lvl2pPr>
            <a:lvl3pPr>
              <a:defRPr sz="1800">
                <a:solidFill>
                  <a:srgbClr val="FFFFFF"/>
                </a:solidFill>
              </a:defRPr>
            </a:lvl3pPr>
            <a:lvl4pPr>
              <a:defRPr sz="1600">
                <a:solidFill>
                  <a:srgbClr val="FFFFFF"/>
                </a:solidFill>
              </a:defRPr>
            </a:lvl4pPr>
            <a:lvl5pPr>
              <a:defRPr sz="1600">
                <a:solidFill>
                  <a:srgbClr val="FFFFFF"/>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i="0">
                <a:solidFill>
                  <a:srgbClr val="FFFFFF"/>
                </a:solidFill>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FFFFFF"/>
                </a:solidFill>
              </a:defRPr>
            </a:lvl1pPr>
            <a:lvl2pPr>
              <a:defRPr sz="2000">
                <a:solidFill>
                  <a:srgbClr val="FFFFFF"/>
                </a:solidFill>
              </a:defRPr>
            </a:lvl2pPr>
            <a:lvl3pPr>
              <a:defRPr sz="1800">
                <a:solidFill>
                  <a:srgbClr val="FFFFFF"/>
                </a:solidFill>
              </a:defRPr>
            </a:lvl3pPr>
            <a:lvl4pPr>
              <a:defRPr sz="1600">
                <a:solidFill>
                  <a:srgbClr val="FFFFFF"/>
                </a:solidFill>
              </a:defRPr>
            </a:lvl4pPr>
            <a:lvl5pPr>
              <a:defRPr sz="1600">
                <a:solidFill>
                  <a:srgbClr val="FFFFFF"/>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346979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5_Comparison">
    <p:spTree>
      <p:nvGrpSpPr>
        <p:cNvPr id="1" name=""/>
        <p:cNvGrpSpPr/>
        <p:nvPr/>
      </p:nvGrpSpPr>
      <p:grpSpPr>
        <a:xfrm>
          <a:off x="0" y="0"/>
          <a:ext cx="0" cy="0"/>
          <a:chOff x="0" y="0"/>
          <a:chExt cx="0" cy="0"/>
        </a:xfrm>
      </p:grpSpPr>
      <p:pic>
        <p:nvPicPr>
          <p:cNvPr id="7" name="Picture 6"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599"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i="0">
                <a:solidFill>
                  <a:schemeClr val="accent4"/>
                </a:solidFill>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i="0">
                <a:solidFill>
                  <a:schemeClr val="accent4"/>
                </a:solidFill>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46979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6_Comparison">
    <p:spTree>
      <p:nvGrpSpPr>
        <p:cNvPr id="1" name=""/>
        <p:cNvGrpSpPr/>
        <p:nvPr/>
      </p:nvGrpSpPr>
      <p:grpSpPr>
        <a:xfrm>
          <a:off x="0" y="0"/>
          <a:ext cx="0" cy="0"/>
          <a:chOff x="0" y="0"/>
          <a:chExt cx="0" cy="0"/>
        </a:xfrm>
      </p:grpSpPr>
      <p:pic>
        <p:nvPicPr>
          <p:cNvPr id="7" name="Picture 6" descr="Standard-Slide-17.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599" cy="1143000"/>
          </a:xfrm>
        </p:spPr>
        <p:txBody>
          <a:bodyPr>
            <a:noAutofit/>
          </a:bodyPr>
          <a:lstStyle>
            <a:lvl1pPr>
              <a:defRPr sz="36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i="0">
                <a:solidFill>
                  <a:schemeClr val="bg1"/>
                </a:solidFill>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i="0">
                <a:solidFill>
                  <a:schemeClr val="bg1"/>
                </a:solidFill>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46979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pic>
        <p:nvPicPr>
          <p:cNvPr id="3" name="Picture 2"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18004" y="274638"/>
            <a:ext cx="6768796"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9652784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Standard-Slide-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902" y="274638"/>
            <a:ext cx="8228898"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10847129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3" name="Picture 2" descr="Standard-Slide-1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902" y="274638"/>
            <a:ext cx="8228898" cy="1143000"/>
          </a:xfrm>
        </p:spPr>
        <p:txBody>
          <a:bodyPr>
            <a:noAutofit/>
          </a:bodyPr>
          <a:lstStyle>
            <a:lvl1pPr>
              <a:defRPr sz="3600">
                <a:solidFill>
                  <a:srgbClr val="FFFFFF"/>
                </a:solidFill>
              </a:defRPr>
            </a:lvl1pPr>
          </a:lstStyle>
          <a:p>
            <a:r>
              <a:rPr lang="en-US"/>
              <a:t>Click to edit Master title style</a:t>
            </a:r>
            <a:endParaRPr lang="en-US" dirty="0"/>
          </a:p>
        </p:txBody>
      </p:sp>
    </p:spTree>
    <p:extLst>
      <p:ext uri="{BB962C8B-B14F-4D97-AF65-F5344CB8AC3E}">
        <p14:creationId xmlns:p14="http://schemas.microsoft.com/office/powerpoint/2010/main" val="9652784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3" name="Picture 2"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649606" y="274638"/>
            <a:ext cx="7037194"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9652784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pic>
        <p:nvPicPr>
          <p:cNvPr id="3" name="Picture 2" descr="Standard-Slide-1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649606" y="274638"/>
            <a:ext cx="7037194" cy="1143000"/>
          </a:xfrm>
        </p:spPr>
        <p:txBody>
          <a:bodyPr>
            <a:noAutofit/>
          </a:bodyPr>
          <a:lstStyle>
            <a:lvl1pPr>
              <a:defRPr sz="3600">
                <a:solidFill>
                  <a:srgbClr val="FFFFFF"/>
                </a:solidFill>
              </a:defRPr>
            </a:lvl1pPr>
          </a:lstStyle>
          <a:p>
            <a:r>
              <a:rPr lang="en-US"/>
              <a:t>Click to edit Master title style</a:t>
            </a:r>
            <a:endParaRPr lang="en-US" dirty="0"/>
          </a:p>
        </p:txBody>
      </p:sp>
    </p:spTree>
    <p:extLst>
      <p:ext uri="{BB962C8B-B14F-4D97-AF65-F5344CB8AC3E}">
        <p14:creationId xmlns:p14="http://schemas.microsoft.com/office/powerpoint/2010/main" val="965278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5" name="Picture 4" descr="Standard-Slide-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64956" y="1551815"/>
            <a:ext cx="8364817" cy="1470025"/>
          </a:xfrm>
        </p:spPr>
        <p:txBody>
          <a:bodyPr/>
          <a:lstStyle>
            <a:lvl1pPr>
              <a:defRPr>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296946"/>
            <a:ext cx="6400800" cy="1106334"/>
          </a:xfrm>
        </p:spPr>
        <p:txBody>
          <a:bodyPr/>
          <a:lstStyle>
            <a:lvl1pPr marL="0" indent="0" algn="ctr">
              <a:buNone/>
              <a:defRPr>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4393545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3" name="Picture 2"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902" y="274638"/>
            <a:ext cx="8228898"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9652784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pic>
        <p:nvPicPr>
          <p:cNvPr id="3" name="Picture 2" descr="Standard-Slide-17.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902" y="274638"/>
            <a:ext cx="8228898" cy="1143000"/>
          </a:xfrm>
        </p:spPr>
        <p:txBody>
          <a:bodyPr>
            <a:noAutofit/>
          </a:bodyPr>
          <a:lstStyle>
            <a:lvl1pPr>
              <a:defRPr sz="3600">
                <a:solidFill>
                  <a:srgbClr val="FFFFFF"/>
                </a:solidFill>
              </a:defRPr>
            </a:lvl1pPr>
          </a:lstStyle>
          <a:p>
            <a:r>
              <a:rPr lang="en-US"/>
              <a:t>Click to edit Master title style</a:t>
            </a:r>
            <a:endParaRPr lang="en-US" dirty="0"/>
          </a:p>
        </p:txBody>
      </p:sp>
    </p:spTree>
    <p:extLst>
      <p:ext uri="{BB962C8B-B14F-4D97-AF65-F5344CB8AC3E}">
        <p14:creationId xmlns:p14="http://schemas.microsoft.com/office/powerpoint/2010/main" val="9652784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49224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1" descr="Standard-Slide-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272631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2" name="Picture 1" descr="Standard-Slide-1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272631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2" name="Picture 1"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272631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2" name="Picture 1" descr="Standard-Slide-1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272631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pic>
        <p:nvPicPr>
          <p:cNvPr id="2" name="Picture 1"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272631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pic>
        <p:nvPicPr>
          <p:cNvPr id="2" name="Picture 1" descr="Standard-Slide-17.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272631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5_Content with Caption">
    <p:spTree>
      <p:nvGrpSpPr>
        <p:cNvPr id="1" name=""/>
        <p:cNvGrpSpPr/>
        <p:nvPr/>
      </p:nvGrpSpPr>
      <p:grpSpPr>
        <a:xfrm>
          <a:off x="0" y="0"/>
          <a:ext cx="0" cy="0"/>
          <a:chOff x="0" y="0"/>
          <a:chExt cx="0" cy="0"/>
        </a:xfrm>
      </p:grpSpPr>
      <p:pic>
        <p:nvPicPr>
          <p:cNvPr id="5" name="Picture 4"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61356" y="277132"/>
            <a:ext cx="2393033"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579020" y="273050"/>
            <a:ext cx="4107780" cy="62155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61356" y="1439182"/>
            <a:ext cx="2393033" cy="5049458"/>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7753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866167" y="274638"/>
            <a:ext cx="6820632"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1866166" y="1600200"/>
            <a:ext cx="6820633"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203822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Standard-Slide-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73050"/>
            <a:ext cx="3008313" cy="2461272"/>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734322"/>
            <a:ext cx="3008313" cy="339184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182203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5" name="Picture 4" descr="Standard-Slide-1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1572272"/>
            <a:ext cx="3008313" cy="1162050"/>
          </a:xfrm>
        </p:spPr>
        <p:txBody>
          <a:bodyPr anchor="b"/>
          <a:lstStyle>
            <a:lvl1pPr algn="l">
              <a:defRPr sz="2000" b="1">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734322"/>
            <a:ext cx="3008313" cy="3391840"/>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77537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pic>
        <p:nvPicPr>
          <p:cNvPr id="5" name="Picture 4"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1572272"/>
            <a:ext cx="3008313"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734322"/>
            <a:ext cx="3008313" cy="339184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77537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pic>
        <p:nvPicPr>
          <p:cNvPr id="5" name="Picture 4" descr="Standard-Slide-1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1572272"/>
            <a:ext cx="3008313" cy="1162050"/>
          </a:xfrm>
        </p:spPr>
        <p:txBody>
          <a:bodyPr anchor="b"/>
          <a:lstStyle>
            <a:lvl1pPr algn="l">
              <a:defRPr sz="2000" b="1">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solidFill>
                  <a:srgbClr val="FFFFFF"/>
                </a:solidFill>
              </a:defRPr>
            </a:lvl1pPr>
            <a:lvl2pPr>
              <a:defRPr sz="2800">
                <a:solidFill>
                  <a:srgbClr val="FFFFFF"/>
                </a:solidFill>
              </a:defRPr>
            </a:lvl2pPr>
            <a:lvl3pPr>
              <a:defRPr sz="2400">
                <a:solidFill>
                  <a:srgbClr val="FFFFFF"/>
                </a:solidFill>
              </a:defRPr>
            </a:lvl3pPr>
            <a:lvl4pPr>
              <a:defRPr sz="2000">
                <a:solidFill>
                  <a:srgbClr val="FFFFFF"/>
                </a:solidFill>
              </a:defRPr>
            </a:lvl4pPr>
            <a:lvl5pPr>
              <a:defRPr sz="2000">
                <a:solidFill>
                  <a:srgbClr val="FFFFFF"/>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734322"/>
            <a:ext cx="3008313" cy="3391840"/>
          </a:xfrm>
        </p:spPr>
        <p:txBody>
          <a:bodyPr/>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77537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6_Content with Caption">
    <p:spTree>
      <p:nvGrpSpPr>
        <p:cNvPr id="1" name=""/>
        <p:cNvGrpSpPr/>
        <p:nvPr/>
      </p:nvGrpSpPr>
      <p:grpSpPr>
        <a:xfrm>
          <a:off x="0" y="0"/>
          <a:ext cx="0" cy="0"/>
          <a:chOff x="0" y="0"/>
          <a:chExt cx="0" cy="0"/>
        </a:xfrm>
      </p:grpSpPr>
      <p:pic>
        <p:nvPicPr>
          <p:cNvPr id="5" name="Picture 4"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1572272"/>
            <a:ext cx="3008313"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734322"/>
            <a:ext cx="3008313" cy="339184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91540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4_Content with Caption">
    <p:spTree>
      <p:nvGrpSpPr>
        <p:cNvPr id="1" name=""/>
        <p:cNvGrpSpPr/>
        <p:nvPr/>
      </p:nvGrpSpPr>
      <p:grpSpPr>
        <a:xfrm>
          <a:off x="0" y="0"/>
          <a:ext cx="0" cy="0"/>
          <a:chOff x="0" y="0"/>
          <a:chExt cx="0" cy="0"/>
        </a:xfrm>
      </p:grpSpPr>
      <p:pic>
        <p:nvPicPr>
          <p:cNvPr id="5" name="Picture 4" descr="Standard-Slide-17.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1572272"/>
            <a:ext cx="3008313" cy="1162050"/>
          </a:xfrm>
        </p:spPr>
        <p:txBody>
          <a:bodyPr anchor="b"/>
          <a:lstStyle>
            <a:lvl1pPr algn="l">
              <a:defRPr sz="2000" b="1">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solidFill>
                  <a:srgbClr val="FFFFFF"/>
                </a:solidFill>
              </a:defRPr>
            </a:lvl1pPr>
            <a:lvl2pPr>
              <a:defRPr sz="2800">
                <a:solidFill>
                  <a:srgbClr val="FFFFFF"/>
                </a:solidFill>
              </a:defRPr>
            </a:lvl2pPr>
            <a:lvl3pPr>
              <a:defRPr sz="2400">
                <a:solidFill>
                  <a:srgbClr val="FFFFFF"/>
                </a:solidFill>
              </a:defRPr>
            </a:lvl3pPr>
            <a:lvl4pPr>
              <a:defRPr sz="2000">
                <a:solidFill>
                  <a:srgbClr val="FFFFFF"/>
                </a:solidFill>
              </a:defRPr>
            </a:lvl4pPr>
            <a:lvl5pPr>
              <a:defRPr sz="2000">
                <a:solidFill>
                  <a:srgbClr val="FFFFFF"/>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734322"/>
            <a:ext cx="3008313" cy="3391840"/>
          </a:xfrm>
        </p:spPr>
        <p:txBody>
          <a:bodyPr/>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77537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4834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24834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483488" y="5367338"/>
            <a:ext cx="5486400" cy="804862"/>
          </a:xfrm>
        </p:spPr>
        <p:txBody>
          <a:bodyPr/>
          <a:lstStyle>
            <a:lvl1pPr marL="0" indent="0">
              <a:buNone/>
              <a:defRPr sz="14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159831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5" name="Picture 4" descr="Standard-Slide-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09022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5" name="Picture 4" descr="Standard-Slide-1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solidFill>
                  <a:srgbClr val="FFFFFF"/>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solidFill>
                  <a:srgbClr val="FFFF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09022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pic>
        <p:nvPicPr>
          <p:cNvPr id="5" name="Picture 4"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0902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3" descr="Standard-Slide-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45586" y="274638"/>
            <a:ext cx="8341213"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345586" y="1600200"/>
            <a:ext cx="8341213"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50981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pic>
        <p:nvPicPr>
          <p:cNvPr id="5" name="Picture 4" descr="Standard-Slide-1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solidFill>
                  <a:srgbClr val="FFFF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09022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5_Picture with Caption">
    <p:spTree>
      <p:nvGrpSpPr>
        <p:cNvPr id="1" name=""/>
        <p:cNvGrpSpPr/>
        <p:nvPr/>
      </p:nvGrpSpPr>
      <p:grpSpPr>
        <a:xfrm>
          <a:off x="0" y="0"/>
          <a:ext cx="0" cy="0"/>
          <a:chOff x="0" y="0"/>
          <a:chExt cx="0" cy="0"/>
        </a:xfrm>
      </p:grpSpPr>
      <p:pic>
        <p:nvPicPr>
          <p:cNvPr id="5" name="Picture 4"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09022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6_Picture with Caption">
    <p:spTree>
      <p:nvGrpSpPr>
        <p:cNvPr id="1" name=""/>
        <p:cNvGrpSpPr/>
        <p:nvPr/>
      </p:nvGrpSpPr>
      <p:grpSpPr>
        <a:xfrm>
          <a:off x="0" y="0"/>
          <a:ext cx="0" cy="0"/>
          <a:chOff x="0" y="0"/>
          <a:chExt cx="0" cy="0"/>
        </a:xfrm>
      </p:grpSpPr>
      <p:pic>
        <p:nvPicPr>
          <p:cNvPr id="5" name="Picture 4" descr="Standard-Slide-17.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solidFill>
                  <a:srgbClr val="FFFF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0902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5" name="Picture 4" descr="Standard-Slide-1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45586" y="274638"/>
            <a:ext cx="8341213" cy="1143000"/>
          </a:xfrm>
        </p:spPr>
        <p:txBody>
          <a:bodyPr>
            <a:noAutofit/>
          </a:bodyPr>
          <a:lstStyle>
            <a:lvl1pPr>
              <a:defRPr sz="36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45586" y="1600200"/>
            <a:ext cx="8341213" cy="452596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0914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5" name="Picture 4"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866167" y="274638"/>
            <a:ext cx="6820632" cy="1143000"/>
          </a:xfrm>
        </p:spPr>
        <p:txBody>
          <a:bodyPr>
            <a:noAutofit/>
          </a:bodyPr>
          <a:lstStyle>
            <a:lvl1pPr>
              <a:defRPr sz="3600">
                <a:solidFill>
                  <a:srgbClr val="000000"/>
                </a:solidFill>
              </a:defRPr>
            </a:lvl1pPr>
          </a:lstStyle>
          <a:p>
            <a:r>
              <a:rPr lang="en-US"/>
              <a:t>Click to edit Master title style</a:t>
            </a:r>
            <a:endParaRPr lang="en-US" dirty="0"/>
          </a:p>
        </p:txBody>
      </p:sp>
      <p:sp>
        <p:nvSpPr>
          <p:cNvPr id="3" name="Content Placeholder 2"/>
          <p:cNvSpPr>
            <a:spLocks noGrp="1"/>
          </p:cNvSpPr>
          <p:nvPr>
            <p:ph idx="1"/>
          </p:nvPr>
        </p:nvSpPr>
        <p:spPr>
          <a:xfrm>
            <a:off x="328308" y="1600200"/>
            <a:ext cx="8358492" cy="45259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48739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3" descr="Standard-Slide-1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866167" y="274638"/>
            <a:ext cx="6820632" cy="1143000"/>
          </a:xfrm>
        </p:spPr>
        <p:txBody>
          <a:bodyPr>
            <a:noAutofit/>
          </a:bodyPr>
          <a:lstStyle>
            <a:lvl1pPr>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28308" y="1600200"/>
            <a:ext cx="8358492" cy="452596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10653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5" name="Picture 4"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45586" y="274638"/>
            <a:ext cx="8341213"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345586" y="1600200"/>
            <a:ext cx="8341213"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0043972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70" r:id="rId3"/>
    <p:sldLayoutId id="2147483662" r:id="rId4"/>
    <p:sldLayoutId id="2147483671" r:id="rId5"/>
    <p:sldLayoutId id="2147483672" r:id="rId6"/>
    <p:sldLayoutId id="2147483674" r:id="rId7"/>
    <p:sldLayoutId id="2147483673" r:id="rId8"/>
    <p:sldLayoutId id="2147483675" r:id="rId9"/>
    <p:sldLayoutId id="2147483676" r:id="rId10"/>
    <p:sldLayoutId id="2147483663" r:id="rId11"/>
    <p:sldLayoutId id="2147483677" r:id="rId12"/>
    <p:sldLayoutId id="2147483678" r:id="rId13"/>
    <p:sldLayoutId id="2147483679" r:id="rId14"/>
    <p:sldLayoutId id="2147483680" r:id="rId15"/>
    <p:sldLayoutId id="2147483681" r:id="rId16"/>
    <p:sldLayoutId id="2147483682" r:id="rId17"/>
    <p:sldLayoutId id="2147483664" r:id="rId18"/>
    <p:sldLayoutId id="2147483683" r:id="rId19"/>
    <p:sldLayoutId id="2147483684" r:id="rId20"/>
    <p:sldLayoutId id="2147483685" r:id="rId21"/>
    <p:sldLayoutId id="2147483686" r:id="rId22"/>
    <p:sldLayoutId id="2147483687" r:id="rId23"/>
    <p:sldLayoutId id="2147483688" r:id="rId24"/>
    <p:sldLayoutId id="2147483694" r:id="rId25"/>
    <p:sldLayoutId id="2147483665" r:id="rId26"/>
    <p:sldLayoutId id="2147483689" r:id="rId27"/>
    <p:sldLayoutId id="2147483690" r:id="rId28"/>
    <p:sldLayoutId id="2147483691" r:id="rId29"/>
    <p:sldLayoutId id="2147483692" r:id="rId30"/>
    <p:sldLayoutId id="2147483693" r:id="rId31"/>
    <p:sldLayoutId id="2147483666" r:id="rId32"/>
    <p:sldLayoutId id="2147483695" r:id="rId33"/>
    <p:sldLayoutId id="2147483696" r:id="rId34"/>
    <p:sldLayoutId id="2147483697" r:id="rId35"/>
    <p:sldLayoutId id="2147483698" r:id="rId36"/>
    <p:sldLayoutId id="2147483699" r:id="rId37"/>
    <p:sldLayoutId id="2147483700" r:id="rId38"/>
    <p:sldLayoutId id="2147483705" r:id="rId39"/>
    <p:sldLayoutId id="2147483667" r:id="rId40"/>
    <p:sldLayoutId id="2147483701" r:id="rId41"/>
    <p:sldLayoutId id="2147483702" r:id="rId42"/>
    <p:sldLayoutId id="2147483703" r:id="rId43"/>
    <p:sldLayoutId id="2147483706" r:id="rId44"/>
    <p:sldLayoutId id="2147483704" r:id="rId45"/>
    <p:sldLayoutId id="2147483668" r:id="rId46"/>
    <p:sldLayoutId id="2147483707" r:id="rId47"/>
    <p:sldLayoutId id="2147483708" r:id="rId48"/>
    <p:sldLayoutId id="2147483709" r:id="rId49"/>
    <p:sldLayoutId id="2147483710" r:id="rId50"/>
    <p:sldLayoutId id="2147483711" r:id="rId51"/>
    <p:sldLayoutId id="2147483712" r:id="rId52"/>
  </p:sldLayoutIdLst>
  <p:txStyles>
    <p:titleStyle>
      <a:lvl1pPr algn="ctr" defTabSz="457200" rtl="0" eaLnBrk="1" latinLnBrk="0" hangingPunct="1">
        <a:spcBef>
          <a:spcPct val="0"/>
        </a:spcBef>
        <a:buNone/>
        <a:defRPr sz="4400" b="1" kern="1200">
          <a:solidFill>
            <a:schemeClr val="tx1"/>
          </a:solidFill>
          <a:latin typeface="Avenir Next Regular"/>
          <a:ea typeface="+mj-ea"/>
          <a:cs typeface="Avenir Next Regular"/>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ercury Display"/>
          <a:ea typeface="+mn-ea"/>
          <a:cs typeface="Mercury Display"/>
        </a:defRPr>
      </a:lvl1pPr>
      <a:lvl2pPr marL="742950" indent="-285750" algn="l" defTabSz="457200" rtl="0" eaLnBrk="1" latinLnBrk="0" hangingPunct="1">
        <a:spcBef>
          <a:spcPct val="20000"/>
        </a:spcBef>
        <a:buFont typeface="Arial"/>
        <a:buChar char="–"/>
        <a:defRPr sz="2800" b="0" i="0" kern="1200">
          <a:solidFill>
            <a:schemeClr val="tx1"/>
          </a:solidFill>
          <a:latin typeface="Mercury Display"/>
          <a:ea typeface="+mn-ea"/>
          <a:cs typeface="Mercury Display"/>
        </a:defRPr>
      </a:lvl2pPr>
      <a:lvl3pPr marL="1143000" indent="-228600" algn="l" defTabSz="457200" rtl="0" eaLnBrk="1" latinLnBrk="0" hangingPunct="1">
        <a:spcBef>
          <a:spcPct val="20000"/>
        </a:spcBef>
        <a:buFont typeface="Arial"/>
        <a:buChar char="•"/>
        <a:defRPr sz="2400" b="0" i="0" kern="1200">
          <a:solidFill>
            <a:schemeClr val="tx1"/>
          </a:solidFill>
          <a:latin typeface="Mercury Display"/>
          <a:ea typeface="+mn-ea"/>
          <a:cs typeface="Mercury Display"/>
        </a:defRPr>
      </a:lvl3pPr>
      <a:lvl4pPr marL="16002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commons.wikimedia.org/wiki/File:Bronfenbrenner%27s_Ecological_Theory_of_Development_(English).jpg"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hyperlink" Target="https://www.mapchart.ne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image" Target="../media/image12.jpg"/><Relationship Id="rId7" Type="http://schemas.openxmlformats.org/officeDocument/2006/relationships/hyperlink" Target="http://www.flickr.com/photos/thijs/6401462283/"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3.jpg"/><Relationship Id="rId5" Type="http://schemas.openxmlformats.org/officeDocument/2006/relationships/hyperlink" Target="https://creativecommons.org/licenses/by-nc-sa/3.0/" TargetMode="External"/><Relationship Id="rId4" Type="http://schemas.openxmlformats.org/officeDocument/2006/relationships/hyperlink" Target="https://apicciano.commons.gc.cuny.edu/2021/08/06/ezra-klein-heading-for-a-two-tier-society-in-a-high-vaccinated-place-like-san-francisco-the-risk-is-relatively-low-in-texas-and-florida-where-the-politics-have-settled-nearer-to-a-live-free-and/"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hyperlink" Target="https://ecampusontario.pressbooks.pub/psychologycareers/chapter/developmental/"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18.png"/><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100" dirty="0"/>
              <a:t>Bringing Stories into Homes</a:t>
            </a:r>
            <a:br>
              <a:rPr lang="en-US" sz="3100" dirty="0"/>
            </a:br>
            <a:r>
              <a:rPr lang="en-US" sz="2200" dirty="0"/>
              <a:t>An Exploration of Books Shared in Virtual Storytime Programs</a:t>
            </a:r>
            <a:endParaRPr lang="en-US" dirty="0"/>
          </a:p>
        </p:txBody>
      </p:sp>
      <p:sp>
        <p:nvSpPr>
          <p:cNvPr id="3" name="Subtitle 2"/>
          <p:cNvSpPr>
            <a:spLocks noGrp="1"/>
          </p:cNvSpPr>
          <p:nvPr>
            <p:ph type="subTitle" idx="1"/>
          </p:nvPr>
        </p:nvSpPr>
        <p:spPr>
          <a:xfrm>
            <a:off x="1371600" y="3873072"/>
            <a:ext cx="6400800" cy="1106334"/>
          </a:xfrm>
        </p:spPr>
        <p:txBody>
          <a:bodyPr>
            <a:normAutofit/>
          </a:bodyPr>
          <a:lstStyle/>
          <a:p>
            <a:r>
              <a:rPr lang="en-US" sz="1800" dirty="0"/>
              <a:t>Libraries in the Digital Age</a:t>
            </a:r>
          </a:p>
          <a:p>
            <a:r>
              <a:rPr lang="en-US" sz="1800" dirty="0"/>
              <a:t>Osijek, Croatia</a:t>
            </a:r>
          </a:p>
          <a:p>
            <a:r>
              <a:rPr lang="en-US" sz="1800" dirty="0"/>
              <a:t>May 2023</a:t>
            </a:r>
          </a:p>
        </p:txBody>
      </p:sp>
    </p:spTree>
    <p:extLst>
      <p:ext uri="{BB962C8B-B14F-4D97-AF65-F5344CB8AC3E}">
        <p14:creationId xmlns:p14="http://schemas.microsoft.com/office/powerpoint/2010/main" val="1918995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3C9975-4D46-4330-BB2A-086EDA175A2C}"/>
              </a:ext>
            </a:extLst>
          </p:cNvPr>
          <p:cNvSpPr>
            <a:spLocks noGrp="1"/>
          </p:cNvSpPr>
          <p:nvPr>
            <p:ph type="title"/>
          </p:nvPr>
        </p:nvSpPr>
        <p:spPr>
          <a:xfrm>
            <a:off x="1866167" y="274638"/>
            <a:ext cx="6820632" cy="1143000"/>
          </a:xfrm>
        </p:spPr>
        <p:txBody>
          <a:bodyPr anchor="ctr">
            <a:normAutofit/>
          </a:bodyPr>
          <a:lstStyle/>
          <a:p>
            <a:r>
              <a:rPr lang="en-US" dirty="0"/>
              <a:t>Genres</a:t>
            </a:r>
          </a:p>
        </p:txBody>
      </p:sp>
      <p:graphicFrame>
        <p:nvGraphicFramePr>
          <p:cNvPr id="4" name="Chart 3">
            <a:extLst>
              <a:ext uri="{FF2B5EF4-FFF2-40B4-BE49-F238E27FC236}">
                <a16:creationId xmlns:a16="http://schemas.microsoft.com/office/drawing/2014/main" id="{94BA3455-1D25-0590-E1DB-170DE2AE9EF1}"/>
              </a:ext>
            </a:extLst>
          </p:cNvPr>
          <p:cNvGraphicFramePr>
            <a:graphicFrameLocks/>
          </p:cNvGraphicFramePr>
          <p:nvPr>
            <p:extLst>
              <p:ext uri="{D42A27DB-BD31-4B8C-83A1-F6EECF244321}">
                <p14:modId xmlns:p14="http://schemas.microsoft.com/office/powerpoint/2010/main" val="3898360919"/>
              </p:ext>
            </p:extLst>
          </p:nvPr>
        </p:nvGraphicFramePr>
        <p:xfrm>
          <a:off x="990599" y="1647825"/>
          <a:ext cx="7696200" cy="35623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4819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FDD84-68CD-462B-BA8E-496320C231D0}"/>
              </a:ext>
            </a:extLst>
          </p:cNvPr>
          <p:cNvSpPr>
            <a:spLocks noGrp="1"/>
          </p:cNvSpPr>
          <p:nvPr>
            <p:ph type="title"/>
          </p:nvPr>
        </p:nvSpPr>
        <p:spPr/>
        <p:txBody>
          <a:bodyPr/>
          <a:lstStyle/>
          <a:p>
            <a:r>
              <a:rPr lang="en-US" dirty="0"/>
              <a:t>So What?</a:t>
            </a:r>
          </a:p>
        </p:txBody>
      </p:sp>
      <p:pic>
        <p:nvPicPr>
          <p:cNvPr id="12" name="Content Placeholder 11" descr="A picture containing text, font, triangle&#10;&#10;Description automatically generated">
            <a:extLst>
              <a:ext uri="{FF2B5EF4-FFF2-40B4-BE49-F238E27FC236}">
                <a16:creationId xmlns:a16="http://schemas.microsoft.com/office/drawing/2014/main" id="{65931AC2-0150-1C11-9677-407866C9FB0A}"/>
              </a:ext>
            </a:extLst>
          </p:cNvPr>
          <p:cNvPicPr>
            <a:picLocks noGrp="1" noChangeAspect="1"/>
          </p:cNvPicPr>
          <p:nvPr>
            <p:ph sz="half" idx="1"/>
          </p:nvPr>
        </p:nvPicPr>
        <p:blipFill>
          <a:blip r:embed="rId3"/>
          <a:stretch>
            <a:fillRect/>
          </a:stretch>
        </p:blipFill>
        <p:spPr>
          <a:xfrm>
            <a:off x="3446610" y="2402162"/>
            <a:ext cx="3823071" cy="3345187"/>
          </a:xfrm>
        </p:spPr>
      </p:pic>
      <p:pic>
        <p:nvPicPr>
          <p:cNvPr id="22" name="Picture 21" descr="Laughing child sitting in circular seating booth, with paper festoon lights attached to ceiling">
            <a:extLst>
              <a:ext uri="{FF2B5EF4-FFF2-40B4-BE49-F238E27FC236}">
                <a16:creationId xmlns:a16="http://schemas.microsoft.com/office/drawing/2014/main" id="{79264C8F-2F98-0FDA-5408-DEA619E3DC14}"/>
              </a:ext>
            </a:extLst>
          </p:cNvPr>
          <p:cNvPicPr>
            <a:picLocks noChangeAspect="1"/>
          </p:cNvPicPr>
          <p:nvPr/>
        </p:nvPicPr>
        <p:blipFill>
          <a:blip r:embed="rId4"/>
          <a:stretch>
            <a:fillRect/>
          </a:stretch>
        </p:blipFill>
        <p:spPr>
          <a:xfrm rot="21198420">
            <a:off x="2088447" y="1733083"/>
            <a:ext cx="2727985" cy="1818656"/>
          </a:xfrm>
          <a:prstGeom prst="rect">
            <a:avLst/>
          </a:prstGeom>
        </p:spPr>
      </p:pic>
      <p:pic>
        <p:nvPicPr>
          <p:cNvPr id="24" name="Picture 23" descr="Child laughing on ground">
            <a:extLst>
              <a:ext uri="{FF2B5EF4-FFF2-40B4-BE49-F238E27FC236}">
                <a16:creationId xmlns:a16="http://schemas.microsoft.com/office/drawing/2014/main" id="{B40533C0-76D5-B499-1F6F-0FE657766508}"/>
              </a:ext>
            </a:extLst>
          </p:cNvPr>
          <p:cNvPicPr>
            <a:picLocks noChangeAspect="1"/>
          </p:cNvPicPr>
          <p:nvPr/>
        </p:nvPicPr>
        <p:blipFill>
          <a:blip r:embed="rId5"/>
          <a:stretch>
            <a:fillRect/>
          </a:stretch>
        </p:blipFill>
        <p:spPr>
          <a:xfrm rot="1126154">
            <a:off x="6923315" y="4672754"/>
            <a:ext cx="2886111" cy="1924074"/>
          </a:xfrm>
          <a:prstGeom prst="rect">
            <a:avLst/>
          </a:prstGeom>
        </p:spPr>
      </p:pic>
      <p:pic>
        <p:nvPicPr>
          <p:cNvPr id="26" name="Picture 25" descr="Smiling faces of three children with heads side-by-side, head in center appears upside-down">
            <a:extLst>
              <a:ext uri="{FF2B5EF4-FFF2-40B4-BE49-F238E27FC236}">
                <a16:creationId xmlns:a16="http://schemas.microsoft.com/office/drawing/2014/main" id="{C63DBF29-BCED-9E8F-74FD-E0B0EA16EBEF}"/>
              </a:ext>
            </a:extLst>
          </p:cNvPr>
          <p:cNvPicPr>
            <a:picLocks noChangeAspect="1"/>
          </p:cNvPicPr>
          <p:nvPr/>
        </p:nvPicPr>
        <p:blipFill>
          <a:blip r:embed="rId6"/>
          <a:stretch>
            <a:fillRect/>
          </a:stretch>
        </p:blipFill>
        <p:spPr>
          <a:xfrm rot="710658">
            <a:off x="6166085" y="1184058"/>
            <a:ext cx="4125576" cy="2750384"/>
          </a:xfrm>
          <a:prstGeom prst="rect">
            <a:avLst/>
          </a:prstGeom>
        </p:spPr>
      </p:pic>
      <p:pic>
        <p:nvPicPr>
          <p:cNvPr id="28" name="Picture 27" descr="Joyful little girl">
            <a:extLst>
              <a:ext uri="{FF2B5EF4-FFF2-40B4-BE49-F238E27FC236}">
                <a16:creationId xmlns:a16="http://schemas.microsoft.com/office/drawing/2014/main" id="{9C519CF2-A3F8-90F9-7C3C-D9CAC66B7C48}"/>
              </a:ext>
            </a:extLst>
          </p:cNvPr>
          <p:cNvPicPr>
            <a:picLocks noChangeAspect="1"/>
          </p:cNvPicPr>
          <p:nvPr/>
        </p:nvPicPr>
        <p:blipFill>
          <a:blip r:embed="rId7"/>
          <a:stretch>
            <a:fillRect/>
          </a:stretch>
        </p:blipFill>
        <p:spPr>
          <a:xfrm rot="20904066">
            <a:off x="1455543" y="5191649"/>
            <a:ext cx="2921357" cy="1947571"/>
          </a:xfrm>
          <a:prstGeom prst="rect">
            <a:avLst/>
          </a:prstGeom>
        </p:spPr>
      </p:pic>
    </p:spTree>
    <p:extLst>
      <p:ext uri="{BB962C8B-B14F-4D97-AF65-F5344CB8AC3E}">
        <p14:creationId xmlns:p14="http://schemas.microsoft.com/office/powerpoint/2010/main" val="40132008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691E7-ADCA-4D93-A7CE-45F28953E1D6}"/>
              </a:ext>
            </a:extLst>
          </p:cNvPr>
          <p:cNvSpPr>
            <a:spLocks noGrp="1"/>
          </p:cNvSpPr>
          <p:nvPr>
            <p:ph type="ctrTitle"/>
          </p:nvPr>
        </p:nvSpPr>
        <p:spPr>
          <a:xfrm>
            <a:off x="364956" y="1551815"/>
            <a:ext cx="8364817" cy="1470025"/>
          </a:xfrm>
        </p:spPr>
        <p:txBody>
          <a:bodyPr anchor="ctr">
            <a:normAutofit/>
          </a:bodyPr>
          <a:lstStyle/>
          <a:p>
            <a:r>
              <a:rPr lang="en-US" dirty="0"/>
              <a:t>Thank you</a:t>
            </a:r>
          </a:p>
        </p:txBody>
      </p:sp>
      <p:sp>
        <p:nvSpPr>
          <p:cNvPr id="8" name="Subtitle 2">
            <a:extLst>
              <a:ext uri="{FF2B5EF4-FFF2-40B4-BE49-F238E27FC236}">
                <a16:creationId xmlns:a16="http://schemas.microsoft.com/office/drawing/2014/main" id="{9FD3447C-A989-478E-96BA-4A7805218A36}"/>
              </a:ext>
            </a:extLst>
          </p:cNvPr>
          <p:cNvSpPr>
            <a:spLocks noGrp="1"/>
          </p:cNvSpPr>
          <p:nvPr>
            <p:ph type="subTitle" idx="1"/>
          </p:nvPr>
        </p:nvSpPr>
        <p:spPr>
          <a:xfrm>
            <a:off x="1371600" y="3123210"/>
            <a:ext cx="6400800" cy="1280070"/>
          </a:xfrm>
        </p:spPr>
        <p:txBody>
          <a:bodyPr>
            <a:normAutofit fontScale="62500" lnSpcReduction="20000"/>
          </a:bodyPr>
          <a:lstStyle/>
          <a:p>
            <a:r>
              <a:rPr lang="en-US" sz="6300" dirty="0"/>
              <a:t>Questions and Discussion</a:t>
            </a:r>
          </a:p>
          <a:p>
            <a:endParaRPr lang="en-US" dirty="0"/>
          </a:p>
          <a:p>
            <a:r>
              <a:rPr lang="en-US" dirty="0">
                <a:solidFill>
                  <a:schemeClr val="bg1"/>
                </a:solidFill>
              </a:rPr>
              <a:t>maria.cahill@uky.edu</a:t>
            </a:r>
          </a:p>
        </p:txBody>
      </p:sp>
    </p:spTree>
    <p:extLst>
      <p:ext uri="{BB962C8B-B14F-4D97-AF65-F5344CB8AC3E}">
        <p14:creationId xmlns:p14="http://schemas.microsoft.com/office/powerpoint/2010/main" val="2266814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4D9BB-FE0A-4A55-BC9D-DCE1E29EE2B9}"/>
              </a:ext>
            </a:extLst>
          </p:cNvPr>
          <p:cNvSpPr>
            <a:spLocks noGrp="1"/>
          </p:cNvSpPr>
          <p:nvPr>
            <p:ph type="title"/>
          </p:nvPr>
        </p:nvSpPr>
        <p:spPr/>
        <p:txBody>
          <a:bodyPr/>
          <a:lstStyle/>
          <a:p>
            <a:r>
              <a:rPr lang="en-US" dirty="0"/>
              <a:t>Images</a:t>
            </a:r>
          </a:p>
        </p:txBody>
      </p:sp>
      <p:sp>
        <p:nvSpPr>
          <p:cNvPr id="3" name="Content Placeholder 2">
            <a:extLst>
              <a:ext uri="{FF2B5EF4-FFF2-40B4-BE49-F238E27FC236}">
                <a16:creationId xmlns:a16="http://schemas.microsoft.com/office/drawing/2014/main" id="{11A6C89D-CAAB-46BB-B6E3-173C5512C073}"/>
              </a:ext>
            </a:extLst>
          </p:cNvPr>
          <p:cNvSpPr>
            <a:spLocks noGrp="1"/>
          </p:cNvSpPr>
          <p:nvPr>
            <p:ph idx="1"/>
          </p:nvPr>
        </p:nvSpPr>
        <p:spPr/>
        <p:txBody>
          <a:bodyPr>
            <a:normAutofit fontScale="70000" lnSpcReduction="20000"/>
          </a:bodyPr>
          <a:lstStyle/>
          <a:p>
            <a:r>
              <a:rPr lang="en-US" dirty="0"/>
              <a:t>Slide 4: </a:t>
            </a:r>
            <a:r>
              <a:rPr lang="en-US" sz="3200" dirty="0"/>
              <a:t>Unknown Authors, licensed under CC BY-SA-NC; </a:t>
            </a:r>
          </a:p>
          <a:p>
            <a:r>
              <a:rPr lang="en-US" dirty="0"/>
              <a:t>Slide 5: </a:t>
            </a:r>
            <a:r>
              <a:rPr lang="en-US" dirty="0" err="1"/>
              <a:t>Hchokr</a:t>
            </a:r>
            <a:r>
              <a:rPr lang="en-US" dirty="0"/>
              <a:t>. (2012, November 20). Bronfenbrenner's Ecological Theory of Development. </a:t>
            </a:r>
            <a:r>
              <a:rPr lang="en-US" dirty="0">
                <a:hlinkClick r:id="rId3"/>
              </a:rPr>
              <a:t>https://commons.wikimedia.org/wiki/File:Bronfenbrenner%27s_Ecological_Theory_of_Development_(English).jpg</a:t>
            </a:r>
            <a:endParaRPr lang="en-US" dirty="0"/>
          </a:p>
          <a:p>
            <a:r>
              <a:rPr lang="en-US" dirty="0"/>
              <a:t>Slide 7: map created with </a:t>
            </a:r>
            <a:r>
              <a:rPr lang="en-US" dirty="0" err="1"/>
              <a:t>MapChart</a:t>
            </a:r>
            <a:r>
              <a:rPr lang="en-US" dirty="0"/>
              <a:t> (</a:t>
            </a:r>
            <a:r>
              <a:rPr lang="en-US" dirty="0">
                <a:hlinkClick r:id="rId4"/>
              </a:rPr>
              <a:t>https://www.mapchart.net/</a:t>
            </a:r>
            <a:r>
              <a:rPr lang="en-US" dirty="0"/>
              <a:t>)</a:t>
            </a:r>
          </a:p>
          <a:p>
            <a:r>
              <a:rPr lang="en-US" dirty="0"/>
              <a:t>Slide 9: Microsoft Office stock image</a:t>
            </a:r>
          </a:p>
          <a:p>
            <a:r>
              <a:rPr lang="en-US" dirty="0"/>
              <a:t>Slide 11: Microsoft Office stock images; Text complexity image from National Governors Association Center for Best Practices., &amp; Council of Chief State School Officers. (2010). </a:t>
            </a:r>
            <a:r>
              <a:rPr lang="en-US" i="1" dirty="0"/>
              <a:t>Common Core State Standards</a:t>
            </a:r>
            <a:r>
              <a:rPr lang="en-US" dirty="0"/>
              <a:t>. Authors. </a:t>
            </a:r>
          </a:p>
          <a:p>
            <a:endParaRPr lang="en-US" dirty="0"/>
          </a:p>
          <a:p>
            <a:endParaRPr lang="en-US" dirty="0"/>
          </a:p>
        </p:txBody>
      </p:sp>
    </p:spTree>
    <p:extLst>
      <p:ext uri="{BB962C8B-B14F-4D97-AF65-F5344CB8AC3E}">
        <p14:creationId xmlns:p14="http://schemas.microsoft.com/office/powerpoint/2010/main" val="740207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Logo&#10;&#10;Description automatically generated with medium confidence">
            <a:extLst>
              <a:ext uri="{FF2B5EF4-FFF2-40B4-BE49-F238E27FC236}">
                <a16:creationId xmlns:a16="http://schemas.microsoft.com/office/drawing/2014/main" id="{F9B1DD58-2B09-414A-9C54-11DA16105319}"/>
              </a:ext>
            </a:extLst>
          </p:cNvPr>
          <p:cNvPicPr>
            <a:picLocks noGrp="1" noChangeAspect="1"/>
          </p:cNvPicPr>
          <p:nvPr>
            <p:ph idx="4294967295"/>
          </p:nvPr>
        </p:nvPicPr>
        <p:blipFill>
          <a:blip r:embed="rId3"/>
          <a:stretch>
            <a:fillRect/>
          </a:stretch>
        </p:blipFill>
        <p:spPr>
          <a:xfrm>
            <a:off x="2175819" y="2080741"/>
            <a:ext cx="6819900" cy="3103563"/>
          </a:xfrm>
        </p:spPr>
      </p:pic>
      <p:sp>
        <p:nvSpPr>
          <p:cNvPr id="2" name="TextBox 1">
            <a:extLst>
              <a:ext uri="{FF2B5EF4-FFF2-40B4-BE49-F238E27FC236}">
                <a16:creationId xmlns:a16="http://schemas.microsoft.com/office/drawing/2014/main" id="{5B246524-4ED7-D86D-94CE-0087A69BEADE}"/>
              </a:ext>
            </a:extLst>
          </p:cNvPr>
          <p:cNvSpPr txBox="1"/>
          <p:nvPr/>
        </p:nvSpPr>
        <p:spPr>
          <a:xfrm>
            <a:off x="6160655" y="6206836"/>
            <a:ext cx="2272145" cy="369332"/>
          </a:xfrm>
          <a:prstGeom prst="rect">
            <a:avLst/>
          </a:prstGeom>
          <a:noFill/>
        </p:spPr>
        <p:txBody>
          <a:bodyPr wrap="square" rtlCol="0">
            <a:spAutoFit/>
          </a:bodyPr>
          <a:lstStyle/>
          <a:p>
            <a:r>
              <a:rPr lang="en-US" dirty="0"/>
              <a:t>LG-250035-OLS-21</a:t>
            </a:r>
          </a:p>
        </p:txBody>
      </p:sp>
    </p:spTree>
    <p:extLst>
      <p:ext uri="{BB962C8B-B14F-4D97-AF65-F5344CB8AC3E}">
        <p14:creationId xmlns:p14="http://schemas.microsoft.com/office/powerpoint/2010/main" val="1681946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7D8-45F3-4EE1-A3D5-F1BC62B57CDE}"/>
              </a:ext>
            </a:extLst>
          </p:cNvPr>
          <p:cNvSpPr>
            <a:spLocks noGrp="1"/>
          </p:cNvSpPr>
          <p:nvPr>
            <p:ph type="title"/>
          </p:nvPr>
        </p:nvSpPr>
        <p:spPr/>
        <p:txBody>
          <a:bodyPr/>
          <a:lstStyle/>
          <a:p>
            <a:r>
              <a:rPr lang="en-US" dirty="0"/>
              <a:t>Project Research Team</a:t>
            </a:r>
          </a:p>
        </p:txBody>
      </p:sp>
      <p:sp>
        <p:nvSpPr>
          <p:cNvPr id="3" name="Content Placeholder 2">
            <a:extLst>
              <a:ext uri="{FF2B5EF4-FFF2-40B4-BE49-F238E27FC236}">
                <a16:creationId xmlns:a16="http://schemas.microsoft.com/office/drawing/2014/main" id="{7E754DCB-6E83-4A9D-8DBF-8259CB8D338B}"/>
              </a:ext>
            </a:extLst>
          </p:cNvPr>
          <p:cNvSpPr>
            <a:spLocks noGrp="1"/>
          </p:cNvSpPr>
          <p:nvPr>
            <p:ph sz="half" idx="1"/>
          </p:nvPr>
        </p:nvSpPr>
        <p:spPr>
          <a:xfrm>
            <a:off x="1978508" y="1600200"/>
            <a:ext cx="3594978" cy="4525963"/>
          </a:xfrm>
        </p:spPr>
        <p:txBody>
          <a:bodyPr>
            <a:normAutofit/>
          </a:bodyPr>
          <a:lstStyle/>
          <a:p>
            <a:r>
              <a:rPr lang="en-US" sz="2600" dirty="0"/>
              <a:t>Maria Cahill</a:t>
            </a:r>
          </a:p>
          <a:p>
            <a:pPr marL="400050" lvl="1" indent="0">
              <a:buNone/>
            </a:pPr>
            <a:r>
              <a:rPr lang="en-US" sz="1200" i="1" dirty="0"/>
              <a:t>School of Information Science</a:t>
            </a:r>
          </a:p>
          <a:p>
            <a:pPr marL="400050" lvl="1" indent="0">
              <a:buNone/>
            </a:pPr>
            <a:r>
              <a:rPr lang="en-US" sz="1200" i="1" dirty="0"/>
              <a:t>Educational Leadership Studies</a:t>
            </a:r>
            <a:endParaRPr lang="en-US" sz="1200" dirty="0"/>
          </a:p>
          <a:p>
            <a:endParaRPr lang="en-US" sz="2000" dirty="0"/>
          </a:p>
          <a:p>
            <a:r>
              <a:rPr lang="en-US" sz="2600" dirty="0"/>
              <a:t>Luke LeFebvre</a:t>
            </a:r>
          </a:p>
          <a:p>
            <a:pPr marL="400050" lvl="1" indent="0">
              <a:buNone/>
            </a:pPr>
            <a:r>
              <a:rPr lang="en-US" sz="1200" i="1" dirty="0"/>
              <a:t>School of Information Science</a:t>
            </a:r>
            <a:endParaRPr lang="en-US" sz="1200" dirty="0"/>
          </a:p>
          <a:p>
            <a:endParaRPr lang="en-US" sz="2000" dirty="0"/>
          </a:p>
          <a:p>
            <a:endParaRPr lang="en-US" sz="2000" dirty="0"/>
          </a:p>
        </p:txBody>
      </p:sp>
      <p:sp>
        <p:nvSpPr>
          <p:cNvPr id="4" name="Content Placeholder 3">
            <a:extLst>
              <a:ext uri="{FF2B5EF4-FFF2-40B4-BE49-F238E27FC236}">
                <a16:creationId xmlns:a16="http://schemas.microsoft.com/office/drawing/2014/main" id="{802A422A-16A8-48EC-8BD6-4E8CFF88C1AA}"/>
              </a:ext>
            </a:extLst>
          </p:cNvPr>
          <p:cNvSpPr>
            <a:spLocks noGrp="1"/>
          </p:cNvSpPr>
          <p:nvPr>
            <p:ph sz="half" idx="2"/>
          </p:nvPr>
        </p:nvSpPr>
        <p:spPr>
          <a:xfrm>
            <a:off x="5486184" y="1600200"/>
            <a:ext cx="3494530" cy="4525963"/>
          </a:xfrm>
        </p:spPr>
        <p:txBody>
          <a:bodyPr>
            <a:normAutofit/>
          </a:bodyPr>
          <a:lstStyle/>
          <a:p>
            <a:r>
              <a:rPr lang="en-US" sz="2600" dirty="0"/>
              <a:t>Soohyung Joo</a:t>
            </a:r>
          </a:p>
          <a:p>
            <a:pPr marL="400050" lvl="1" indent="0">
              <a:buNone/>
            </a:pPr>
            <a:r>
              <a:rPr lang="en-US" sz="1200" i="1" dirty="0"/>
              <a:t>School of Information Science</a:t>
            </a:r>
          </a:p>
          <a:p>
            <a:pPr marL="400050" lvl="1" indent="0">
              <a:buNone/>
            </a:pPr>
            <a:endParaRPr lang="en-US" sz="1200" i="1" dirty="0"/>
          </a:p>
          <a:p>
            <a:pPr marL="400050" lvl="1" indent="0">
              <a:buNone/>
            </a:pPr>
            <a:endParaRPr lang="en-US" sz="1100" i="1" dirty="0"/>
          </a:p>
          <a:p>
            <a:r>
              <a:rPr lang="en-US" sz="2600" dirty="0"/>
              <a:t>Antonio Garcia</a:t>
            </a:r>
          </a:p>
          <a:p>
            <a:pPr marL="400050" lvl="1" indent="0">
              <a:buNone/>
            </a:pPr>
            <a:r>
              <a:rPr lang="en-US" sz="1200" i="1" dirty="0"/>
              <a:t>College of Social Work</a:t>
            </a:r>
            <a:endParaRPr lang="en-US" sz="1200" dirty="0"/>
          </a:p>
          <a:p>
            <a:endParaRPr lang="en-US" sz="2000" dirty="0"/>
          </a:p>
        </p:txBody>
      </p:sp>
      <p:sp>
        <p:nvSpPr>
          <p:cNvPr id="5" name="Content Placeholder 2">
            <a:extLst>
              <a:ext uri="{FF2B5EF4-FFF2-40B4-BE49-F238E27FC236}">
                <a16:creationId xmlns:a16="http://schemas.microsoft.com/office/drawing/2014/main" id="{63872D0D-3143-8E37-959A-9AF8A215BF98}"/>
              </a:ext>
            </a:extLst>
          </p:cNvPr>
          <p:cNvSpPr txBox="1">
            <a:spLocks/>
          </p:cNvSpPr>
          <p:nvPr/>
        </p:nvSpPr>
        <p:spPr>
          <a:xfrm>
            <a:off x="3996653" y="3793837"/>
            <a:ext cx="3594978"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b="0" i="0" kern="1200">
                <a:solidFill>
                  <a:schemeClr val="tx1"/>
                </a:solidFill>
                <a:latin typeface="Mercury Display"/>
                <a:ea typeface="+mn-ea"/>
                <a:cs typeface="Mercury Display"/>
              </a:defRPr>
            </a:lvl1pPr>
            <a:lvl2pPr marL="742950" indent="-285750" algn="l" defTabSz="457200" rtl="0" eaLnBrk="1" latinLnBrk="0" hangingPunct="1">
              <a:spcBef>
                <a:spcPct val="20000"/>
              </a:spcBef>
              <a:buFont typeface="Arial"/>
              <a:buChar char="–"/>
              <a:defRPr sz="2400" b="0" i="0" kern="1200">
                <a:solidFill>
                  <a:schemeClr val="tx1"/>
                </a:solidFill>
                <a:latin typeface="Mercury Display"/>
                <a:ea typeface="+mn-ea"/>
                <a:cs typeface="Mercury Display"/>
              </a:defRPr>
            </a:lvl2pPr>
            <a:lvl3pPr marL="11430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3pPr>
            <a:lvl4pPr marL="1600200" indent="-228600" algn="l" defTabSz="457200" rtl="0" eaLnBrk="1" latinLnBrk="0" hangingPunct="1">
              <a:spcBef>
                <a:spcPct val="20000"/>
              </a:spcBef>
              <a:buFont typeface="Arial"/>
              <a:buChar char="–"/>
              <a:defRPr sz="1800" b="0" i="0" kern="1200">
                <a:solidFill>
                  <a:schemeClr val="tx1"/>
                </a:solidFill>
                <a:latin typeface="Mercury Display"/>
                <a:ea typeface="+mn-ea"/>
                <a:cs typeface="Mercury Display"/>
              </a:defRPr>
            </a:lvl4pPr>
            <a:lvl5pPr marL="2057400" indent="-228600" algn="l" defTabSz="457200" rtl="0" eaLnBrk="1" latinLnBrk="0" hangingPunct="1">
              <a:spcBef>
                <a:spcPct val="20000"/>
              </a:spcBef>
              <a:buFont typeface="Arial"/>
              <a:buChar char="»"/>
              <a:defRPr sz="18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sz="2600" dirty="0"/>
              <a:t>Averi Cole</a:t>
            </a:r>
          </a:p>
          <a:p>
            <a:pPr marL="400050" lvl="1" indent="0">
              <a:buFont typeface="Arial"/>
              <a:buNone/>
            </a:pPr>
            <a:r>
              <a:rPr lang="en-US" sz="1200" i="1" dirty="0"/>
              <a:t>Graduate Research Assistant</a:t>
            </a:r>
            <a:endParaRPr lang="en-US" sz="1200" dirty="0"/>
          </a:p>
          <a:p>
            <a:endParaRPr lang="en-US" sz="2000" dirty="0"/>
          </a:p>
          <a:p>
            <a:endParaRPr lang="en-US" sz="2000" dirty="0"/>
          </a:p>
        </p:txBody>
      </p:sp>
    </p:spTree>
    <p:extLst>
      <p:ext uri="{BB962C8B-B14F-4D97-AF65-F5344CB8AC3E}">
        <p14:creationId xmlns:p14="http://schemas.microsoft.com/office/powerpoint/2010/main" val="1392015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F2B31-8885-44FA-BB20-3C147842F4CF}"/>
              </a:ext>
            </a:extLst>
          </p:cNvPr>
          <p:cNvSpPr>
            <a:spLocks noGrp="1"/>
          </p:cNvSpPr>
          <p:nvPr>
            <p:ph type="title"/>
          </p:nvPr>
        </p:nvSpPr>
        <p:spPr/>
        <p:txBody>
          <a:bodyPr/>
          <a:lstStyle/>
          <a:p>
            <a:r>
              <a:rPr lang="en-US" dirty="0"/>
              <a:t>Study Context</a:t>
            </a:r>
          </a:p>
        </p:txBody>
      </p:sp>
      <p:pic>
        <p:nvPicPr>
          <p:cNvPr id="5" name="Content Placeholder 4">
            <a:extLst>
              <a:ext uri="{FF2B5EF4-FFF2-40B4-BE49-F238E27FC236}">
                <a16:creationId xmlns:a16="http://schemas.microsoft.com/office/drawing/2014/main" id="{9E4C15FD-68D9-7A90-7BA9-D09DCB1F8CE4}"/>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rcRect/>
          <a:stretch/>
        </p:blipFill>
        <p:spPr>
          <a:xfrm>
            <a:off x="1972211" y="1216747"/>
            <a:ext cx="4240923" cy="3011055"/>
          </a:xfrm>
        </p:spPr>
      </p:pic>
      <p:sp>
        <p:nvSpPr>
          <p:cNvPr id="6" name="TextBox 5">
            <a:extLst>
              <a:ext uri="{FF2B5EF4-FFF2-40B4-BE49-F238E27FC236}">
                <a16:creationId xmlns:a16="http://schemas.microsoft.com/office/drawing/2014/main" id="{76B3D32B-92E2-3131-EBAF-55389C316DD7}"/>
              </a:ext>
            </a:extLst>
          </p:cNvPr>
          <p:cNvSpPr txBox="1"/>
          <p:nvPr/>
        </p:nvSpPr>
        <p:spPr>
          <a:xfrm>
            <a:off x="2962811" y="3996970"/>
            <a:ext cx="3218377" cy="230832"/>
          </a:xfrm>
          <a:prstGeom prst="rect">
            <a:avLst/>
          </a:prstGeom>
          <a:noFill/>
        </p:spPr>
        <p:txBody>
          <a:bodyPr wrap="square" rtlCol="0">
            <a:spAutoFit/>
          </a:bodyPr>
          <a:lstStyle/>
          <a:p>
            <a:r>
              <a:rPr lang="en-US" sz="900" dirty="0">
                <a:hlinkClick r:id="rId4" tooltip="https://apicciano.commons.gc.cuny.edu/2021/08/06/ezra-klein-heading-for-a-two-tier-society-in-a-high-vaccinated-place-like-san-francisco-the-risk-is-relatively-low-in-texas-and-florida-where-the-politics-have-settled-nearer-to-a-live-free-and/"/>
              </a:rPr>
              <a:t>This Photo</a:t>
            </a:r>
            <a:r>
              <a:rPr lang="en-US" sz="900" dirty="0"/>
              <a:t> by Unknown Author is licensed under </a:t>
            </a:r>
            <a:r>
              <a:rPr lang="en-US" sz="900" dirty="0">
                <a:hlinkClick r:id="rId5" tooltip="https://creativecommons.org/licenses/by-nc-sa/3.0/"/>
              </a:rPr>
              <a:t>CC BY-SA-NC</a:t>
            </a:r>
            <a:endParaRPr lang="en-US" sz="900" dirty="0"/>
          </a:p>
        </p:txBody>
      </p:sp>
      <p:pic>
        <p:nvPicPr>
          <p:cNvPr id="7" name="Google Shape;742;p54">
            <a:extLst>
              <a:ext uri="{FF2B5EF4-FFF2-40B4-BE49-F238E27FC236}">
                <a16:creationId xmlns:a16="http://schemas.microsoft.com/office/drawing/2014/main" id="{2FFC1DAA-766D-6A11-D56B-7A232EB3B848}"/>
              </a:ext>
            </a:extLst>
          </p:cNvPr>
          <p:cNvPicPr preferRelativeResize="0"/>
          <p:nvPr/>
        </p:nvPicPr>
        <p:blipFill>
          <a:blip r:embed="rId6">
            <a:extLst>
              <a:ext uri="{837473B0-CC2E-450A-ABE3-18F120FF3D39}">
                <a1611:picAttrSrcUrl xmlns:a1611="http://schemas.microsoft.com/office/drawing/2016/11/main" r:id="rId7"/>
              </a:ext>
            </a:extLst>
          </a:blip>
          <a:srcRect l="16797" r="16797"/>
          <a:stretch/>
        </p:blipFill>
        <p:spPr>
          <a:xfrm>
            <a:off x="5286531" y="3032544"/>
            <a:ext cx="3570600" cy="3570600"/>
          </a:xfrm>
          <a:prstGeom prst="ellipse">
            <a:avLst/>
          </a:prstGeom>
          <a:noFill/>
          <a:ln>
            <a:noFill/>
          </a:ln>
        </p:spPr>
      </p:pic>
      <p:sp>
        <p:nvSpPr>
          <p:cNvPr id="8" name="TextBox 7">
            <a:extLst>
              <a:ext uri="{FF2B5EF4-FFF2-40B4-BE49-F238E27FC236}">
                <a16:creationId xmlns:a16="http://schemas.microsoft.com/office/drawing/2014/main" id="{98EF7C10-CC38-2A66-29E8-50BB234FB5FC}"/>
              </a:ext>
            </a:extLst>
          </p:cNvPr>
          <p:cNvSpPr txBox="1"/>
          <p:nvPr/>
        </p:nvSpPr>
        <p:spPr>
          <a:xfrm>
            <a:off x="6042802" y="6128756"/>
            <a:ext cx="3570600" cy="184666"/>
          </a:xfrm>
          <a:prstGeom prst="rect">
            <a:avLst/>
          </a:prstGeom>
          <a:noFill/>
        </p:spPr>
        <p:txBody>
          <a:bodyPr wrap="square" rtlCol="0">
            <a:spAutoFit/>
          </a:bodyPr>
          <a:lstStyle/>
          <a:p>
            <a:r>
              <a:rPr lang="en-US" sz="600" dirty="0">
                <a:hlinkClick r:id="rId7" tooltip="http://www.flickr.com/photos/thijs/6401462283/"/>
              </a:rPr>
              <a:t>This Photo</a:t>
            </a:r>
            <a:r>
              <a:rPr lang="en-US" sz="600" dirty="0"/>
              <a:t> by Unknown Author is licensed under </a:t>
            </a:r>
            <a:r>
              <a:rPr lang="en-US" sz="600" dirty="0">
                <a:hlinkClick r:id="rId8" tooltip="https://creativecommons.org/licenses/by/3.0/"/>
              </a:rPr>
              <a:t>CC BY</a:t>
            </a:r>
            <a:endParaRPr lang="en-US" sz="600" dirty="0"/>
          </a:p>
        </p:txBody>
      </p:sp>
    </p:spTree>
    <p:extLst>
      <p:ext uri="{BB962C8B-B14F-4D97-AF65-F5344CB8AC3E}">
        <p14:creationId xmlns:p14="http://schemas.microsoft.com/office/powerpoint/2010/main" val="4061791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025D8-E007-4FBB-0EDE-DE2091663CF5}"/>
              </a:ext>
            </a:extLst>
          </p:cNvPr>
          <p:cNvSpPr>
            <a:spLocks noGrp="1"/>
          </p:cNvSpPr>
          <p:nvPr>
            <p:ph type="title"/>
          </p:nvPr>
        </p:nvSpPr>
        <p:spPr/>
        <p:txBody>
          <a:bodyPr/>
          <a:lstStyle/>
          <a:p>
            <a:r>
              <a:rPr lang="en-US" sz="1800" dirty="0">
                <a:effectLst/>
                <a:latin typeface="Arial" panose="020B0604020202020204" pitchFamily="34" charset="0"/>
                <a:ea typeface="Times New Roman" panose="02020603050405020304" pitchFamily="18" charset="0"/>
              </a:rPr>
              <a:t>Bioecological Systems Theory</a:t>
            </a:r>
            <a:endParaRPr lang="en-US" sz="800" dirty="0"/>
          </a:p>
        </p:txBody>
      </p:sp>
      <p:pic>
        <p:nvPicPr>
          <p:cNvPr id="5" name="Content Placeholder 4">
            <a:extLst>
              <a:ext uri="{FF2B5EF4-FFF2-40B4-BE49-F238E27FC236}">
                <a16:creationId xmlns:a16="http://schemas.microsoft.com/office/drawing/2014/main" id="{61F8FEC1-77D9-F503-8FE6-48729BE640E1}"/>
              </a:ext>
            </a:extLst>
          </p:cNvPr>
          <p:cNvPicPr>
            <a:picLocks noGrp="1" noChangeAspect="1"/>
          </p:cNvPicPr>
          <p:nvPr>
            <p:ph idx="1"/>
          </p:nvPr>
        </p:nvPicPr>
        <p:blipFill rotWithShape="1">
          <a:blip r:embed="rId3">
            <a:extLst>
              <a:ext uri="{837473B0-CC2E-450A-ABE3-18F120FF3D39}">
                <a1611:picAttrSrcUrl xmlns:a1611="http://schemas.microsoft.com/office/drawing/2016/11/main" r:id="rId4"/>
              </a:ext>
            </a:extLst>
          </a:blip>
          <a:srcRect b="11332"/>
          <a:stretch/>
        </p:blipFill>
        <p:spPr>
          <a:xfrm>
            <a:off x="1882378" y="1508919"/>
            <a:ext cx="6788944" cy="4013107"/>
          </a:xfrm>
        </p:spPr>
      </p:pic>
      <p:sp>
        <p:nvSpPr>
          <p:cNvPr id="7" name="TextBox 6">
            <a:extLst>
              <a:ext uri="{FF2B5EF4-FFF2-40B4-BE49-F238E27FC236}">
                <a16:creationId xmlns:a16="http://schemas.microsoft.com/office/drawing/2014/main" id="{A54FECE5-DF70-7329-1173-83FC76A5072C}"/>
              </a:ext>
            </a:extLst>
          </p:cNvPr>
          <p:cNvSpPr txBox="1"/>
          <p:nvPr/>
        </p:nvSpPr>
        <p:spPr>
          <a:xfrm>
            <a:off x="3103418" y="6387080"/>
            <a:ext cx="7444510" cy="307777"/>
          </a:xfrm>
          <a:prstGeom prst="rect">
            <a:avLst/>
          </a:prstGeom>
          <a:noFill/>
        </p:spPr>
        <p:txBody>
          <a:bodyPr wrap="square" rtlCol="0">
            <a:spAutoFit/>
          </a:bodyPr>
          <a:lstStyle/>
          <a:p>
            <a:r>
              <a:rPr lang="en-US" sz="1400" dirty="0">
                <a:effectLst/>
                <a:latin typeface="Arial" panose="020B0604020202020204" pitchFamily="34" charset="0"/>
                <a:ea typeface="Times New Roman" panose="02020603050405020304" pitchFamily="18" charset="0"/>
              </a:rPr>
              <a:t>(Bronfenbrenner and Morris, 2006; Moura, </a:t>
            </a:r>
            <a:r>
              <a:rPr lang="en-US" sz="1400" dirty="0" err="1">
                <a:effectLst/>
                <a:latin typeface="Arial" panose="020B0604020202020204" pitchFamily="34" charset="0"/>
                <a:ea typeface="Times New Roman" panose="02020603050405020304" pitchFamily="18" charset="0"/>
              </a:rPr>
              <a:t>Nacimento</a:t>
            </a:r>
            <a:r>
              <a:rPr lang="en-US" sz="1400" dirty="0">
                <a:effectLst/>
                <a:latin typeface="Arial" panose="020B0604020202020204" pitchFamily="34" charset="0"/>
                <a:ea typeface="Times New Roman" panose="02020603050405020304" pitchFamily="18" charset="0"/>
              </a:rPr>
              <a:t>, and Ferreira, 2021)</a:t>
            </a:r>
            <a:endParaRPr lang="en-US" sz="1400" dirty="0"/>
          </a:p>
        </p:txBody>
      </p:sp>
      <p:sp>
        <p:nvSpPr>
          <p:cNvPr id="8" name="TextBox 7">
            <a:extLst>
              <a:ext uri="{FF2B5EF4-FFF2-40B4-BE49-F238E27FC236}">
                <a16:creationId xmlns:a16="http://schemas.microsoft.com/office/drawing/2014/main" id="{C5ABBC7B-8025-2FC5-BEE3-DEBCF5FD13F1}"/>
              </a:ext>
            </a:extLst>
          </p:cNvPr>
          <p:cNvSpPr txBox="1"/>
          <p:nvPr/>
        </p:nvSpPr>
        <p:spPr>
          <a:xfrm>
            <a:off x="2119606" y="5471502"/>
            <a:ext cx="4981838" cy="276999"/>
          </a:xfrm>
          <a:prstGeom prst="rect">
            <a:avLst/>
          </a:prstGeom>
          <a:noFill/>
        </p:spPr>
        <p:txBody>
          <a:bodyPr wrap="square" rtlCol="0">
            <a:spAutoFit/>
          </a:bodyPr>
          <a:lstStyle/>
          <a:p>
            <a:r>
              <a:rPr lang="en-US" sz="600" dirty="0" err="1"/>
              <a:t>Hchokr</a:t>
            </a:r>
            <a:r>
              <a:rPr lang="en-US" sz="600" dirty="0"/>
              <a:t>. (2012, November 20). </a:t>
            </a:r>
            <a:r>
              <a:rPr lang="en-US" sz="600" i="1" dirty="0"/>
              <a:t>Bronfenbrenner's Ecological Theory of Development</a:t>
            </a:r>
            <a:r>
              <a:rPr lang="en-US" sz="600" dirty="0"/>
              <a:t>. https://commons.wikimedia.org/wiki/File:Bronfenbrenner%27s_Ecological_Theory_of_Development_(English).jpg</a:t>
            </a:r>
          </a:p>
        </p:txBody>
      </p:sp>
    </p:spTree>
    <p:extLst>
      <p:ext uri="{BB962C8B-B14F-4D97-AF65-F5344CB8AC3E}">
        <p14:creationId xmlns:p14="http://schemas.microsoft.com/office/powerpoint/2010/main" val="3321945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7B875-D39F-44F8-AE51-349F1FA08E21}"/>
              </a:ext>
            </a:extLst>
          </p:cNvPr>
          <p:cNvSpPr>
            <a:spLocks noGrp="1"/>
          </p:cNvSpPr>
          <p:nvPr>
            <p:ph type="title"/>
          </p:nvPr>
        </p:nvSpPr>
        <p:spPr/>
        <p:txBody>
          <a:bodyPr/>
          <a:lstStyle/>
          <a:p>
            <a:r>
              <a:rPr lang="en-US" dirty="0"/>
              <a:t>Virtual Storytime Analysis</a:t>
            </a:r>
          </a:p>
        </p:txBody>
      </p:sp>
      <p:sp>
        <p:nvSpPr>
          <p:cNvPr id="3" name="Content Placeholder 2">
            <a:extLst>
              <a:ext uri="{FF2B5EF4-FFF2-40B4-BE49-F238E27FC236}">
                <a16:creationId xmlns:a16="http://schemas.microsoft.com/office/drawing/2014/main" id="{80401A71-02CE-4543-B92D-FDE2E3E99EEE}"/>
              </a:ext>
            </a:extLst>
          </p:cNvPr>
          <p:cNvSpPr>
            <a:spLocks noGrp="1"/>
          </p:cNvSpPr>
          <p:nvPr>
            <p:ph idx="1"/>
          </p:nvPr>
        </p:nvSpPr>
        <p:spPr/>
        <p:txBody>
          <a:bodyPr>
            <a:normAutofit/>
          </a:bodyPr>
          <a:lstStyle/>
          <a:p>
            <a:pPr marL="0" indent="0">
              <a:buNone/>
            </a:pPr>
            <a:r>
              <a:rPr lang="en-US" dirty="0"/>
              <a:t>RQ1: What types of book genres are shared in virtual </a:t>
            </a:r>
            <a:r>
              <a:rPr lang="en-US" dirty="0" err="1"/>
              <a:t>storytime</a:t>
            </a:r>
            <a:r>
              <a:rPr lang="en-US" dirty="0"/>
              <a:t> programs?</a:t>
            </a:r>
          </a:p>
          <a:p>
            <a:pPr marL="0" indent="0">
              <a:buNone/>
            </a:pPr>
            <a:endParaRPr lang="en-US" dirty="0"/>
          </a:p>
          <a:p>
            <a:pPr marL="0" indent="0">
              <a:buNone/>
            </a:pPr>
            <a:r>
              <a:rPr lang="en-US" dirty="0"/>
              <a:t>RQ2: What are the key topics of the books shared in virtual </a:t>
            </a:r>
            <a:r>
              <a:rPr lang="en-US" dirty="0" err="1"/>
              <a:t>storytime</a:t>
            </a:r>
            <a:r>
              <a:rPr lang="en-US" dirty="0"/>
              <a:t> programs?</a:t>
            </a:r>
          </a:p>
        </p:txBody>
      </p:sp>
    </p:spTree>
    <p:extLst>
      <p:ext uri="{BB962C8B-B14F-4D97-AF65-F5344CB8AC3E}">
        <p14:creationId xmlns:p14="http://schemas.microsoft.com/office/powerpoint/2010/main" val="754752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9CDE2-D260-4AB6-BEFD-AAE8AF425564}"/>
              </a:ext>
            </a:extLst>
          </p:cNvPr>
          <p:cNvSpPr>
            <a:spLocks noGrp="1"/>
          </p:cNvSpPr>
          <p:nvPr>
            <p:ph type="title"/>
          </p:nvPr>
        </p:nvSpPr>
        <p:spPr/>
        <p:txBody>
          <a:bodyPr/>
          <a:lstStyle/>
          <a:p>
            <a:r>
              <a:rPr lang="en-US" dirty="0"/>
              <a:t>Sample</a:t>
            </a:r>
          </a:p>
        </p:txBody>
      </p:sp>
      <p:sp>
        <p:nvSpPr>
          <p:cNvPr id="7" name="Content Placeholder 6">
            <a:extLst>
              <a:ext uri="{FF2B5EF4-FFF2-40B4-BE49-F238E27FC236}">
                <a16:creationId xmlns:a16="http://schemas.microsoft.com/office/drawing/2014/main" id="{9EEC8219-5962-4050-B558-D87657A8F0EA}"/>
              </a:ext>
            </a:extLst>
          </p:cNvPr>
          <p:cNvSpPr>
            <a:spLocks noGrp="1"/>
          </p:cNvSpPr>
          <p:nvPr>
            <p:ph sz="half" idx="2"/>
          </p:nvPr>
        </p:nvSpPr>
        <p:spPr>
          <a:xfrm>
            <a:off x="2169040" y="1330150"/>
            <a:ext cx="6517759" cy="4853763"/>
          </a:xfrm>
        </p:spPr>
        <p:txBody>
          <a:bodyPr>
            <a:normAutofit/>
          </a:bodyPr>
          <a:lstStyle/>
          <a:p>
            <a:pPr marL="0" indent="0">
              <a:buNone/>
            </a:pPr>
            <a:r>
              <a:rPr lang="en-US" sz="2400" b="1" dirty="0"/>
              <a:t>25 public libraries; 98 virtual </a:t>
            </a:r>
            <a:r>
              <a:rPr lang="en-US" sz="2400" b="1" dirty="0" err="1"/>
              <a:t>storytime</a:t>
            </a:r>
            <a:r>
              <a:rPr lang="en-US" sz="2400" b="1" dirty="0"/>
              <a:t> programs</a:t>
            </a:r>
          </a:p>
          <a:p>
            <a:pPr marL="457200" lvl="1" indent="0">
              <a:buNone/>
            </a:pPr>
            <a:endParaRPr lang="en-US" sz="2400" b="1" dirty="0">
              <a:solidFill>
                <a:srgbClr val="FF0000"/>
              </a:solidFill>
            </a:endParaRPr>
          </a:p>
        </p:txBody>
      </p:sp>
      <p:pic>
        <p:nvPicPr>
          <p:cNvPr id="8" name="Content Placeholder 7" descr="Map&#10;&#10;Description automatically generated">
            <a:extLst>
              <a:ext uri="{FF2B5EF4-FFF2-40B4-BE49-F238E27FC236}">
                <a16:creationId xmlns:a16="http://schemas.microsoft.com/office/drawing/2014/main" id="{1BCA7596-76B4-90BB-69D9-3E0DDC874421}"/>
              </a:ext>
            </a:extLst>
          </p:cNvPr>
          <p:cNvPicPr>
            <a:picLocks noGrp="1" noChangeAspect="1"/>
          </p:cNvPicPr>
          <p:nvPr>
            <p:ph sz="half" idx="1"/>
          </p:nvPr>
        </p:nvPicPr>
        <p:blipFill>
          <a:blip r:embed="rId3"/>
          <a:stretch>
            <a:fillRect/>
          </a:stretch>
        </p:blipFill>
        <p:spPr>
          <a:xfrm>
            <a:off x="1952563" y="1729824"/>
            <a:ext cx="7051996" cy="5019792"/>
          </a:xfrm>
        </p:spPr>
      </p:pic>
    </p:spTree>
    <p:extLst>
      <p:ext uri="{BB962C8B-B14F-4D97-AF65-F5344CB8AC3E}">
        <p14:creationId xmlns:p14="http://schemas.microsoft.com/office/powerpoint/2010/main" val="3848950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9CDE2-D260-4AB6-BEFD-AAE8AF425564}"/>
              </a:ext>
            </a:extLst>
          </p:cNvPr>
          <p:cNvSpPr>
            <a:spLocks noGrp="1"/>
          </p:cNvSpPr>
          <p:nvPr>
            <p:ph type="title"/>
          </p:nvPr>
        </p:nvSpPr>
        <p:spPr/>
        <p:txBody>
          <a:bodyPr/>
          <a:lstStyle/>
          <a:p>
            <a:r>
              <a:rPr lang="en-US" dirty="0"/>
              <a:t>Data Analysis</a:t>
            </a:r>
          </a:p>
        </p:txBody>
      </p:sp>
      <p:pic>
        <p:nvPicPr>
          <p:cNvPr id="8" name="Content Placeholder 7">
            <a:extLst>
              <a:ext uri="{FF2B5EF4-FFF2-40B4-BE49-F238E27FC236}">
                <a16:creationId xmlns:a16="http://schemas.microsoft.com/office/drawing/2014/main" id="{CFF6A953-4639-2129-FDF9-3CF06C647765}"/>
              </a:ext>
            </a:extLst>
          </p:cNvPr>
          <p:cNvPicPr>
            <a:picLocks noGrp="1" noChangeAspect="1"/>
          </p:cNvPicPr>
          <p:nvPr>
            <p:ph sz="half" idx="1"/>
          </p:nvPr>
        </p:nvPicPr>
        <p:blipFill>
          <a:blip r:embed="rId3">
            <a:extLst>
              <a:ext uri="{96DAC541-7B7A-43D3-8B79-37D633B846F1}">
                <asvg:svgBlip xmlns:asvg="http://schemas.microsoft.com/office/drawing/2016/SVG/main" r:embed="rId4"/>
              </a:ext>
            </a:extLst>
          </a:blip>
          <a:stretch>
            <a:fillRect/>
          </a:stretch>
        </p:blipFill>
        <p:spPr>
          <a:xfrm>
            <a:off x="1975242" y="3429000"/>
            <a:ext cx="3200400" cy="740306"/>
          </a:xfrm>
        </p:spPr>
      </p:pic>
      <p:pic>
        <p:nvPicPr>
          <p:cNvPr id="12" name="Content Placeholder 11" descr="A picture containing graphics, font, graphic design, typography&#10;&#10;Description automatically generated">
            <a:extLst>
              <a:ext uri="{FF2B5EF4-FFF2-40B4-BE49-F238E27FC236}">
                <a16:creationId xmlns:a16="http://schemas.microsoft.com/office/drawing/2014/main" id="{4E693AF3-F364-1E12-7358-A985F97F7778}"/>
              </a:ext>
            </a:extLst>
          </p:cNvPr>
          <p:cNvPicPr>
            <a:picLocks noGrp="1" noChangeAspect="1"/>
          </p:cNvPicPr>
          <p:nvPr>
            <p:ph sz="half" idx="2"/>
          </p:nvPr>
        </p:nvPicPr>
        <p:blipFill>
          <a:blip r:embed="rId5"/>
          <a:stretch>
            <a:fillRect/>
          </a:stretch>
        </p:blipFill>
        <p:spPr>
          <a:xfrm>
            <a:off x="5175642" y="3447820"/>
            <a:ext cx="4081173" cy="740305"/>
          </a:xfrm>
        </p:spPr>
      </p:pic>
      <p:sp>
        <p:nvSpPr>
          <p:cNvPr id="13" name="Content Placeholder 3">
            <a:extLst>
              <a:ext uri="{FF2B5EF4-FFF2-40B4-BE49-F238E27FC236}">
                <a16:creationId xmlns:a16="http://schemas.microsoft.com/office/drawing/2014/main" id="{87162DE4-4580-6ED2-0CF3-E2574EC966D0}"/>
              </a:ext>
            </a:extLst>
          </p:cNvPr>
          <p:cNvSpPr txBox="1">
            <a:spLocks/>
          </p:cNvSpPr>
          <p:nvPr/>
        </p:nvSpPr>
        <p:spPr>
          <a:xfrm>
            <a:off x="3904181" y="1600200"/>
            <a:ext cx="2830999" cy="114300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b="0" i="0" kern="1200">
                <a:solidFill>
                  <a:schemeClr val="tx1"/>
                </a:solidFill>
                <a:latin typeface="Mercury Display"/>
                <a:ea typeface="+mn-ea"/>
                <a:cs typeface="Mercury Display"/>
              </a:defRPr>
            </a:lvl1pPr>
            <a:lvl2pPr marL="742950" indent="-285750" algn="l" defTabSz="457200" rtl="0" eaLnBrk="1" latinLnBrk="0" hangingPunct="1">
              <a:spcBef>
                <a:spcPct val="20000"/>
              </a:spcBef>
              <a:buFont typeface="Arial"/>
              <a:buChar char="–"/>
              <a:defRPr sz="2400" b="0" i="0" kern="1200">
                <a:solidFill>
                  <a:schemeClr val="tx1"/>
                </a:solidFill>
                <a:latin typeface="Mercury Display"/>
                <a:ea typeface="+mn-ea"/>
                <a:cs typeface="Mercury Display"/>
              </a:defRPr>
            </a:lvl2pPr>
            <a:lvl3pPr marL="11430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3pPr>
            <a:lvl4pPr marL="1600200" indent="-228600" algn="l" defTabSz="457200" rtl="0" eaLnBrk="1" latinLnBrk="0" hangingPunct="1">
              <a:spcBef>
                <a:spcPct val="20000"/>
              </a:spcBef>
              <a:buFont typeface="Arial"/>
              <a:buChar char="–"/>
              <a:defRPr sz="1800" b="0" i="0" kern="1200">
                <a:solidFill>
                  <a:schemeClr val="tx1"/>
                </a:solidFill>
                <a:latin typeface="Mercury Display"/>
                <a:ea typeface="+mn-ea"/>
                <a:cs typeface="Mercury Display"/>
              </a:defRPr>
            </a:lvl4pPr>
            <a:lvl5pPr marL="2057400" indent="-228600" algn="l" defTabSz="457200" rtl="0" eaLnBrk="1" latinLnBrk="0" hangingPunct="1">
              <a:spcBef>
                <a:spcPct val="20000"/>
              </a:spcBef>
              <a:buFont typeface="Arial"/>
              <a:buChar char="»"/>
              <a:defRPr sz="18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Font typeface="Arial"/>
              <a:buNone/>
            </a:pPr>
            <a:r>
              <a:rPr lang="en-US" sz="6600" dirty="0"/>
              <a:t>N = 176 </a:t>
            </a:r>
          </a:p>
        </p:txBody>
      </p:sp>
      <p:sp>
        <p:nvSpPr>
          <p:cNvPr id="14" name="Content Placeholder 3">
            <a:extLst>
              <a:ext uri="{FF2B5EF4-FFF2-40B4-BE49-F238E27FC236}">
                <a16:creationId xmlns:a16="http://schemas.microsoft.com/office/drawing/2014/main" id="{C96A6416-7ED6-D543-BBC5-0F48C8566B5A}"/>
              </a:ext>
            </a:extLst>
          </p:cNvPr>
          <p:cNvSpPr txBox="1">
            <a:spLocks/>
          </p:cNvSpPr>
          <p:nvPr/>
        </p:nvSpPr>
        <p:spPr>
          <a:xfrm>
            <a:off x="3298540" y="4841327"/>
            <a:ext cx="3754204" cy="1143001"/>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spcBef>
                <a:spcPct val="20000"/>
              </a:spcBef>
              <a:buFont typeface="Arial"/>
              <a:buChar char="•"/>
              <a:defRPr sz="2800" b="0" i="0" kern="1200">
                <a:solidFill>
                  <a:schemeClr val="tx1"/>
                </a:solidFill>
                <a:latin typeface="Mercury Display"/>
                <a:ea typeface="+mn-ea"/>
                <a:cs typeface="Mercury Display"/>
              </a:defRPr>
            </a:lvl1pPr>
            <a:lvl2pPr marL="742950" indent="-285750" algn="l" defTabSz="457200" rtl="0" eaLnBrk="1" latinLnBrk="0" hangingPunct="1">
              <a:spcBef>
                <a:spcPct val="20000"/>
              </a:spcBef>
              <a:buFont typeface="Arial"/>
              <a:buChar char="–"/>
              <a:defRPr sz="2400" b="0" i="0" kern="1200">
                <a:solidFill>
                  <a:schemeClr val="tx1"/>
                </a:solidFill>
                <a:latin typeface="Mercury Display"/>
                <a:ea typeface="+mn-ea"/>
                <a:cs typeface="Mercury Display"/>
              </a:defRPr>
            </a:lvl2pPr>
            <a:lvl3pPr marL="11430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3pPr>
            <a:lvl4pPr marL="1600200" indent="-228600" algn="l" defTabSz="457200" rtl="0" eaLnBrk="1" latinLnBrk="0" hangingPunct="1">
              <a:spcBef>
                <a:spcPct val="20000"/>
              </a:spcBef>
              <a:buFont typeface="Arial"/>
              <a:buChar char="–"/>
              <a:defRPr sz="1800" b="0" i="0" kern="1200">
                <a:solidFill>
                  <a:schemeClr val="tx1"/>
                </a:solidFill>
                <a:latin typeface="Mercury Display"/>
                <a:ea typeface="+mn-ea"/>
                <a:cs typeface="Mercury Display"/>
              </a:defRPr>
            </a:lvl4pPr>
            <a:lvl5pPr marL="2057400" indent="-228600" algn="l" defTabSz="457200" rtl="0" eaLnBrk="1" latinLnBrk="0" hangingPunct="1">
              <a:spcBef>
                <a:spcPct val="20000"/>
              </a:spcBef>
              <a:buFont typeface="Arial"/>
              <a:buChar char="»"/>
              <a:defRPr sz="18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Font typeface="Arial"/>
              <a:buNone/>
            </a:pPr>
            <a:r>
              <a:rPr lang="en-US" sz="6600" dirty="0"/>
              <a:t>Content Analysis</a:t>
            </a:r>
          </a:p>
        </p:txBody>
      </p:sp>
    </p:spTree>
    <p:extLst>
      <p:ext uri="{BB962C8B-B14F-4D97-AF65-F5344CB8AC3E}">
        <p14:creationId xmlns:p14="http://schemas.microsoft.com/office/powerpoint/2010/main" val="39070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FDD84-68CD-462B-BA8E-496320C231D0}"/>
              </a:ext>
            </a:extLst>
          </p:cNvPr>
          <p:cNvSpPr>
            <a:spLocks noGrp="1"/>
          </p:cNvSpPr>
          <p:nvPr>
            <p:ph type="title"/>
          </p:nvPr>
        </p:nvSpPr>
        <p:spPr/>
        <p:txBody>
          <a:bodyPr/>
          <a:lstStyle/>
          <a:p>
            <a:r>
              <a:rPr lang="en-US" dirty="0"/>
              <a:t>Key Topics</a:t>
            </a:r>
          </a:p>
        </p:txBody>
      </p:sp>
      <p:sp>
        <p:nvSpPr>
          <p:cNvPr id="14" name="Content Placeholder 13">
            <a:extLst>
              <a:ext uri="{FF2B5EF4-FFF2-40B4-BE49-F238E27FC236}">
                <a16:creationId xmlns:a16="http://schemas.microsoft.com/office/drawing/2014/main" id="{F7E9700C-0966-8E05-F653-2EDB0684F445}"/>
              </a:ext>
            </a:extLst>
          </p:cNvPr>
          <p:cNvSpPr>
            <a:spLocks noGrp="1"/>
          </p:cNvSpPr>
          <p:nvPr>
            <p:ph sz="half" idx="1"/>
          </p:nvPr>
        </p:nvSpPr>
        <p:spPr>
          <a:xfrm>
            <a:off x="1978508" y="1600200"/>
            <a:ext cx="4137284" cy="4525963"/>
          </a:xfrm>
        </p:spPr>
        <p:txBody>
          <a:bodyPr>
            <a:normAutofit fontScale="92500" lnSpcReduction="10000"/>
          </a:bodyPr>
          <a:lstStyle/>
          <a:p>
            <a:r>
              <a:rPr lang="en-US" dirty="0"/>
              <a:t>Animals</a:t>
            </a:r>
          </a:p>
          <a:p>
            <a:r>
              <a:rPr lang="en-US" dirty="0"/>
              <a:t>Feelings and emotions</a:t>
            </a:r>
          </a:p>
          <a:p>
            <a:r>
              <a:rPr lang="en-US" dirty="0"/>
              <a:t>Bodies, health, and wellness</a:t>
            </a:r>
          </a:p>
          <a:p>
            <a:r>
              <a:rPr lang="en-US" dirty="0"/>
              <a:t>Nature</a:t>
            </a:r>
          </a:p>
          <a:p>
            <a:r>
              <a:rPr lang="en-US" dirty="0"/>
              <a:t>Basic concepts (letters, numbers, shapes, etc.)</a:t>
            </a:r>
          </a:p>
          <a:p>
            <a:r>
              <a:rPr lang="en-US" dirty="0"/>
              <a:t>Communities</a:t>
            </a:r>
          </a:p>
          <a:p>
            <a:r>
              <a:rPr lang="en-US" dirty="0"/>
              <a:t>Families</a:t>
            </a:r>
          </a:p>
          <a:p>
            <a:r>
              <a:rPr lang="en-US" dirty="0"/>
              <a:t>Food</a:t>
            </a:r>
          </a:p>
        </p:txBody>
      </p:sp>
      <p:pic>
        <p:nvPicPr>
          <p:cNvPr id="18" name="Picture 17" descr="Cat jumping in the grass">
            <a:extLst>
              <a:ext uri="{FF2B5EF4-FFF2-40B4-BE49-F238E27FC236}">
                <a16:creationId xmlns:a16="http://schemas.microsoft.com/office/drawing/2014/main" id="{9989898D-C45E-87F6-21CA-AF0AAEEBA4E2}"/>
              </a:ext>
            </a:extLst>
          </p:cNvPr>
          <p:cNvPicPr>
            <a:picLocks noChangeAspect="1"/>
          </p:cNvPicPr>
          <p:nvPr/>
        </p:nvPicPr>
        <p:blipFill>
          <a:blip r:embed="rId3"/>
          <a:stretch>
            <a:fillRect/>
          </a:stretch>
        </p:blipFill>
        <p:spPr>
          <a:xfrm>
            <a:off x="5723907" y="4402777"/>
            <a:ext cx="3930732" cy="2620488"/>
          </a:xfrm>
          <a:prstGeom prst="rect">
            <a:avLst/>
          </a:prstGeom>
        </p:spPr>
      </p:pic>
    </p:spTree>
    <p:extLst>
      <p:ext uri="{BB962C8B-B14F-4D97-AF65-F5344CB8AC3E}">
        <p14:creationId xmlns:p14="http://schemas.microsoft.com/office/powerpoint/2010/main" val="1204762524"/>
      </p:ext>
    </p:extLst>
  </p:cSld>
  <p:clrMapOvr>
    <a:masterClrMapping/>
  </p:clrMapOvr>
</p:sld>
</file>

<file path=ppt/theme/theme1.xml><?xml version="1.0" encoding="utf-8"?>
<a:theme xmlns:a="http://schemas.openxmlformats.org/drawingml/2006/main" name="UK Primary Gray Standard">
  <a:themeElements>
    <a:clrScheme name="UK Primary Palette">
      <a:dk1>
        <a:sysClr val="windowText" lastClr="000000"/>
      </a:dk1>
      <a:lt1>
        <a:sysClr val="window" lastClr="FFFFFF"/>
      </a:lt1>
      <a:dk2>
        <a:srgbClr val="0C377B"/>
      </a:dk2>
      <a:lt2>
        <a:srgbClr val="EEECE1"/>
      </a:lt2>
      <a:accent1>
        <a:srgbClr val="007CB7"/>
      </a:accent1>
      <a:accent2>
        <a:srgbClr val="162355"/>
      </a:accent2>
      <a:accent3>
        <a:srgbClr val="B8BAB3"/>
      </a:accent3>
      <a:accent4>
        <a:srgbClr val="4A4D4D"/>
      </a:accent4>
      <a:accent5>
        <a:srgbClr val="007CB7"/>
      </a:accent5>
      <a:accent6>
        <a:srgbClr val="0C377B"/>
      </a:accent6>
      <a:hlink>
        <a:srgbClr val="0C377B"/>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UK PPT Blue Standard</Template>
  <TotalTime>1289</TotalTime>
  <Words>1737</Words>
  <Application>Microsoft Office PowerPoint</Application>
  <PresentationFormat>On-screen Show (4:3)</PresentationFormat>
  <Paragraphs>88</Paragraphs>
  <Slides>13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Avenir Next Regular</vt:lpstr>
      <vt:lpstr>Calibri</vt:lpstr>
      <vt:lpstr>Mercury Display</vt:lpstr>
      <vt:lpstr>Times New Roman</vt:lpstr>
      <vt:lpstr>UK Primary Gray Standard</vt:lpstr>
      <vt:lpstr>Bringing Stories into Homes An Exploration of Books Shared in Virtual Storytime Programs</vt:lpstr>
      <vt:lpstr>PowerPoint Presentation</vt:lpstr>
      <vt:lpstr>Project Research Team</vt:lpstr>
      <vt:lpstr>Study Context</vt:lpstr>
      <vt:lpstr>Bioecological Systems Theory</vt:lpstr>
      <vt:lpstr>Virtual Storytime Analysis</vt:lpstr>
      <vt:lpstr>Sample</vt:lpstr>
      <vt:lpstr>Data Analysis</vt:lpstr>
      <vt:lpstr>Key Topics</vt:lpstr>
      <vt:lpstr>Genres</vt:lpstr>
      <vt:lpstr>So What?</vt:lpstr>
      <vt:lpstr>Thank you</vt:lpstr>
      <vt:lpstr>Images</vt:lpstr>
    </vt:vector>
  </TitlesOfParts>
  <Company>University of Kentucky Public Relations &amp; Marketing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library virtual storytimes</dc:title>
  <dc:creator>Cahill, Maria C.</dc:creator>
  <cp:lastModifiedBy>Cahill, Maria C.</cp:lastModifiedBy>
  <cp:revision>37</cp:revision>
  <cp:lastPrinted>2023-05-18T12:58:41Z</cp:lastPrinted>
  <dcterms:created xsi:type="dcterms:W3CDTF">2021-10-06T20:18:42Z</dcterms:created>
  <dcterms:modified xsi:type="dcterms:W3CDTF">2023-05-18T13:01:01Z</dcterms:modified>
</cp:coreProperties>
</file>