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0" r:id="rId3"/>
    <p:sldId id="264" r:id="rId4"/>
    <p:sldId id="269" r:id="rId5"/>
    <p:sldId id="259" r:id="rId6"/>
    <p:sldId id="271" r:id="rId7"/>
    <p:sldId id="265" r:id="rId8"/>
    <p:sldId id="272" r:id="rId9"/>
    <p:sldId id="266" r:id="rId10"/>
    <p:sldId id="273" r:id="rId11"/>
    <p:sldId id="261" r:id="rId12"/>
    <p:sldId id="274" r:id="rId13"/>
    <p:sldId id="268" r:id="rId14"/>
    <p:sldId id="262" r:id="rId15"/>
    <p:sldId id="263" r:id="rId1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ittlere Formatvorlag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272" autoAdjust="0"/>
  </p:normalViewPr>
  <p:slideViewPr>
    <p:cSldViewPr snapToGrid="0">
      <p:cViewPr varScale="1">
        <p:scale>
          <a:sx n="50" d="100"/>
          <a:sy n="50" d="100"/>
        </p:scale>
        <p:origin x="1188"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4E2F9A-B7F7-4BF2-A440-3FAF8653FAFB}" type="datetimeFigureOut">
              <a:rPr lang="en-GB" smtClean="0"/>
              <a:t>22/05/2023</a:t>
            </a:fld>
            <a:endParaRPr lang="en-GB"/>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3189BB-FCE8-49CB-891A-F12DA7B53E6A}" type="slidenum">
              <a:rPr lang="en-GB" smtClean="0"/>
              <a:t>‹Nr.›</a:t>
            </a:fld>
            <a:endParaRPr lang="en-GB"/>
          </a:p>
        </p:txBody>
      </p:sp>
    </p:spTree>
    <p:extLst>
      <p:ext uri="{BB962C8B-B14F-4D97-AF65-F5344CB8AC3E}">
        <p14:creationId xmlns:p14="http://schemas.microsoft.com/office/powerpoint/2010/main" val="794744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Especially the COVID-19 pandemic showed that universities were experiencing technological, socio-psychological, and didactic issues </a:t>
            </a:r>
          </a:p>
          <a:p>
            <a:endParaRPr lang="en-GB"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explore obstacles for the use and production of OER for online education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We were particularly interested in professors' responses to the challenge of the new crisis situation for LIS faculties in Germany </a:t>
            </a:r>
            <a:endParaRPr lang="en-GB" dirty="0"/>
          </a:p>
        </p:txBody>
      </p:sp>
      <p:sp>
        <p:nvSpPr>
          <p:cNvPr id="4" name="Foliennummernplatzhalter 3"/>
          <p:cNvSpPr>
            <a:spLocks noGrp="1"/>
          </p:cNvSpPr>
          <p:nvPr>
            <p:ph type="sldNum" sz="quarter" idx="10"/>
          </p:nvPr>
        </p:nvSpPr>
        <p:spPr/>
        <p:txBody>
          <a:bodyPr/>
          <a:lstStyle/>
          <a:p>
            <a:fld id="{0F3189BB-FCE8-49CB-891A-F12DA7B53E6A}" type="slidenum">
              <a:rPr lang="en-GB" smtClean="0"/>
              <a:t>2</a:t>
            </a:fld>
            <a:endParaRPr lang="en-GB"/>
          </a:p>
        </p:txBody>
      </p:sp>
    </p:spTree>
    <p:extLst>
      <p:ext uri="{BB962C8B-B14F-4D97-AF65-F5344CB8AC3E}">
        <p14:creationId xmlns:p14="http://schemas.microsoft.com/office/powerpoint/2010/main" val="29098738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results showed that LIS professors from our sample are experienced and innovative regarding the use of DE during a period of crisis.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interview results suggest that teachers gain experience with online teaching and are more familiar with using different online tools to provide good learning experiences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Teachers want to maintain asynchronous teaching options for the future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Professors from our sample view quality assurance of online teaching as a major concern.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not only evaluations are carried out to take into account the students' feedback for adapting the teaching, but they also reflect on their own teaching experience in the pandemic to derive best practices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While many LIS instructors use OER, very few of them contribute to their publishing</a:t>
            </a:r>
            <a:endParaRPr lang="en-GB" dirty="0"/>
          </a:p>
        </p:txBody>
      </p:sp>
      <p:sp>
        <p:nvSpPr>
          <p:cNvPr id="4" name="Foliennummernplatzhalter 3"/>
          <p:cNvSpPr>
            <a:spLocks noGrp="1"/>
          </p:cNvSpPr>
          <p:nvPr>
            <p:ph type="sldNum" sz="quarter" idx="10"/>
          </p:nvPr>
        </p:nvSpPr>
        <p:spPr/>
        <p:txBody>
          <a:bodyPr/>
          <a:lstStyle/>
          <a:p>
            <a:fld id="{0F3189BB-FCE8-49CB-891A-F12DA7B53E6A}" type="slidenum">
              <a:rPr lang="en-GB" smtClean="0"/>
              <a:t>11</a:t>
            </a:fld>
            <a:endParaRPr lang="en-GB"/>
          </a:p>
        </p:txBody>
      </p:sp>
    </p:spTree>
    <p:extLst>
      <p:ext uri="{BB962C8B-B14F-4D97-AF65-F5344CB8AC3E}">
        <p14:creationId xmlns:p14="http://schemas.microsoft.com/office/powerpoint/2010/main" val="362695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as Otto (2022) also points out, legal advice for teachers to promote the creation and use of OER with different stakeholders is needed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For university libraries, OER offer a field of action in which they can contribute their skills in indexing and use, findability, quality assurance and training (</a:t>
            </a:r>
            <a:r>
              <a:rPr lang="en-US" sz="1200" b="0" i="0" u="none" strike="noStrike" kern="1200" baseline="0" dirty="0" err="1">
                <a:solidFill>
                  <a:schemeClr val="tx1"/>
                </a:solidFill>
                <a:latin typeface="+mn-lt"/>
                <a:ea typeface="+mn-ea"/>
                <a:cs typeface="+mn-cs"/>
              </a:rPr>
              <a:t>Stummeyer</a:t>
            </a:r>
            <a:r>
              <a:rPr lang="en-US" sz="1200" b="0" i="0" u="none" strike="noStrike" kern="1200" baseline="0" dirty="0">
                <a:solidFill>
                  <a:schemeClr val="tx1"/>
                </a:solidFill>
                <a:latin typeface="+mn-lt"/>
                <a:ea typeface="+mn-ea"/>
                <a:cs typeface="+mn-cs"/>
              </a:rPr>
              <a:t>, 2018). </a:t>
            </a:r>
            <a:endParaRPr lang="en-GB" dirty="0"/>
          </a:p>
        </p:txBody>
      </p:sp>
      <p:sp>
        <p:nvSpPr>
          <p:cNvPr id="4" name="Foliennummernplatzhalter 3"/>
          <p:cNvSpPr>
            <a:spLocks noGrp="1"/>
          </p:cNvSpPr>
          <p:nvPr>
            <p:ph type="sldNum" sz="quarter" idx="10"/>
          </p:nvPr>
        </p:nvSpPr>
        <p:spPr/>
        <p:txBody>
          <a:bodyPr/>
          <a:lstStyle/>
          <a:p>
            <a:fld id="{0F3189BB-FCE8-49CB-891A-F12DA7B53E6A}" type="slidenum">
              <a:rPr lang="en-GB" smtClean="0"/>
              <a:t>12</a:t>
            </a:fld>
            <a:endParaRPr lang="en-GB"/>
          </a:p>
        </p:txBody>
      </p:sp>
    </p:spTree>
    <p:extLst>
      <p:ext uri="{BB962C8B-B14F-4D97-AF65-F5344CB8AC3E}">
        <p14:creationId xmlns:p14="http://schemas.microsoft.com/office/powerpoint/2010/main" val="27053277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Professors improved their digital skills and gained substantial expertise </a:t>
            </a:r>
            <a:endParaRPr lang="en-GB" dirty="0"/>
          </a:p>
        </p:txBody>
      </p:sp>
      <p:sp>
        <p:nvSpPr>
          <p:cNvPr id="4" name="Foliennummernplatzhalter 3"/>
          <p:cNvSpPr>
            <a:spLocks noGrp="1"/>
          </p:cNvSpPr>
          <p:nvPr>
            <p:ph type="sldNum" sz="quarter" idx="10"/>
          </p:nvPr>
        </p:nvSpPr>
        <p:spPr/>
        <p:txBody>
          <a:bodyPr/>
          <a:lstStyle/>
          <a:p>
            <a:fld id="{0F3189BB-FCE8-49CB-891A-F12DA7B53E6A}" type="slidenum">
              <a:rPr lang="en-GB" smtClean="0"/>
              <a:t>13</a:t>
            </a:fld>
            <a:endParaRPr lang="en-GB"/>
          </a:p>
        </p:txBody>
      </p:sp>
    </p:spTree>
    <p:extLst>
      <p:ext uri="{BB962C8B-B14F-4D97-AF65-F5344CB8AC3E}">
        <p14:creationId xmlns:p14="http://schemas.microsoft.com/office/powerpoint/2010/main" val="12147964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0F3189BB-FCE8-49CB-891A-F12DA7B53E6A}" type="slidenum">
              <a:rPr lang="en-GB" smtClean="0"/>
              <a:t>14</a:t>
            </a:fld>
            <a:endParaRPr lang="en-GB"/>
          </a:p>
        </p:txBody>
      </p:sp>
    </p:spTree>
    <p:extLst>
      <p:ext uri="{BB962C8B-B14F-4D97-AF65-F5344CB8AC3E}">
        <p14:creationId xmlns:p14="http://schemas.microsoft.com/office/powerpoint/2010/main" val="42843352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dirty="0"/>
              <a:t>If you have any questions feel free to ask </a:t>
            </a:r>
          </a:p>
        </p:txBody>
      </p:sp>
      <p:sp>
        <p:nvSpPr>
          <p:cNvPr id="4" name="Foliennummernplatzhalter 3"/>
          <p:cNvSpPr>
            <a:spLocks noGrp="1"/>
          </p:cNvSpPr>
          <p:nvPr>
            <p:ph type="sldNum" sz="quarter" idx="10"/>
          </p:nvPr>
        </p:nvSpPr>
        <p:spPr/>
        <p:txBody>
          <a:bodyPr/>
          <a:lstStyle/>
          <a:p>
            <a:fld id="{0F3189BB-FCE8-49CB-891A-F12DA7B53E6A}" type="slidenum">
              <a:rPr lang="en-GB" smtClean="0"/>
              <a:t>15</a:t>
            </a:fld>
            <a:endParaRPr lang="en-GB"/>
          </a:p>
        </p:txBody>
      </p:sp>
    </p:spTree>
    <p:extLst>
      <p:ext uri="{BB962C8B-B14F-4D97-AF65-F5344CB8AC3E}">
        <p14:creationId xmlns:p14="http://schemas.microsoft.com/office/powerpoint/2010/main" val="4235109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In view of the progressing digitization, the creation and use of OER could contribute to didactic innovation for German Library and Information Science (LIS) institutes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It is necessary to explore to what extent OER are already established in university teaching and in which context lecturers use them. </a:t>
            </a:r>
            <a:endParaRPr lang="en-GB" dirty="0"/>
          </a:p>
        </p:txBody>
      </p:sp>
      <p:sp>
        <p:nvSpPr>
          <p:cNvPr id="4" name="Foliennummernplatzhalter 3"/>
          <p:cNvSpPr>
            <a:spLocks noGrp="1"/>
          </p:cNvSpPr>
          <p:nvPr>
            <p:ph type="sldNum" sz="quarter" idx="10"/>
          </p:nvPr>
        </p:nvSpPr>
        <p:spPr/>
        <p:txBody>
          <a:bodyPr/>
          <a:lstStyle/>
          <a:p>
            <a:fld id="{0F3189BB-FCE8-49CB-891A-F12DA7B53E6A}" type="slidenum">
              <a:rPr lang="en-GB" smtClean="0"/>
              <a:t>3</a:t>
            </a:fld>
            <a:endParaRPr lang="en-GB"/>
          </a:p>
        </p:txBody>
      </p:sp>
    </p:spTree>
    <p:extLst>
      <p:ext uri="{BB962C8B-B14F-4D97-AF65-F5344CB8AC3E}">
        <p14:creationId xmlns:p14="http://schemas.microsoft.com/office/powerpoint/2010/main" val="1091227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b="0" i="0" u="none" strike="noStrike" kern="1200" baseline="0" dirty="0" err="1">
                <a:solidFill>
                  <a:schemeClr val="dk1"/>
                </a:solidFill>
                <a:latin typeface="+mn-lt"/>
                <a:ea typeface="+mn-ea"/>
                <a:cs typeface="+mn-cs"/>
              </a:rPr>
              <a:t>Adaptibilty</a:t>
            </a:r>
            <a:r>
              <a:rPr lang="en-US" sz="1200" b="0" i="0" u="none" strike="noStrike" kern="1200" baseline="0" dirty="0">
                <a:solidFill>
                  <a:schemeClr val="dk1"/>
                </a:solidFill>
                <a:latin typeface="+mn-lt"/>
                <a:ea typeface="+mn-ea"/>
                <a:cs typeface="+mn-cs"/>
              </a:rPr>
              <a:t> </a:t>
            </a:r>
            <a:r>
              <a:rPr lang="en-US" sz="1200" b="0" i="0" u="none" strike="noStrike" kern="1200" baseline="0" dirty="0">
                <a:solidFill>
                  <a:schemeClr val="dk1"/>
                </a:solidFill>
                <a:latin typeface="+mn-lt"/>
                <a:ea typeface="+mn-ea"/>
                <a:cs typeface="+mn-cs"/>
                <a:sym typeface="Wingdings" panose="05000000000000000000" pitchFamily="2" charset="2"/>
              </a:rPr>
              <a:t></a:t>
            </a:r>
            <a:r>
              <a:rPr lang="en-US" sz="1200" b="0" i="0" u="none" strike="noStrike" kern="1200" baseline="0" dirty="0">
                <a:solidFill>
                  <a:schemeClr val="dk1"/>
                </a:solidFill>
                <a:latin typeface="+mn-lt"/>
                <a:ea typeface="+mn-ea"/>
                <a:cs typeface="+mn-cs"/>
              </a:rPr>
              <a:t>It is crucial to identify and evaluate the kinds of adjustments and levels of adaptability that teachers have made in response to unexpected circumstances, particularly for those teachers who were unfamiliar with the pedagogical requirements of DE</a:t>
            </a:r>
          </a:p>
          <a:p>
            <a:endParaRPr lang="en-US" sz="1200" b="0" i="0" u="none" strike="noStrike" kern="1200" baseline="0" dirty="0">
              <a:solidFill>
                <a:schemeClr val="dk1"/>
              </a:solidFill>
              <a:latin typeface="+mn-lt"/>
              <a:ea typeface="+mn-ea"/>
              <a:cs typeface="+mn-cs"/>
            </a:endParaRPr>
          </a:p>
          <a:p>
            <a:pPr rtl="0" eaLnBrk="1" fontAlgn="auto" latinLnBrk="0" hangingPunct="1"/>
            <a:r>
              <a:rPr lang="en-GB" sz="1200" b="0" i="0" u="none" strike="noStrike" kern="1200" baseline="0" dirty="0">
                <a:solidFill>
                  <a:schemeClr val="tx1"/>
                </a:solidFill>
                <a:effectLst/>
                <a:latin typeface="+mn-lt"/>
                <a:ea typeface="+mn-ea"/>
                <a:cs typeface="+mn-cs"/>
              </a:rPr>
              <a:t>Improvements </a:t>
            </a:r>
            <a:r>
              <a:rPr lang="en-GB" sz="1200" b="0" i="0" u="none" strike="noStrike" kern="1200" baseline="0" dirty="0">
                <a:solidFill>
                  <a:schemeClr val="tx1"/>
                </a:solidFill>
                <a:effectLst/>
                <a:latin typeface="+mn-lt"/>
                <a:ea typeface="+mn-ea"/>
                <a:cs typeface="+mn-cs"/>
                <a:sym typeface="Wingdings" panose="05000000000000000000" pitchFamily="2" charset="2"/>
              </a:rPr>
              <a:t></a:t>
            </a:r>
            <a:r>
              <a:rPr lang="en-US" sz="1200" b="0" i="0" u="none" strike="noStrike" kern="1200" baseline="0" dirty="0">
                <a:solidFill>
                  <a:schemeClr val="tx1"/>
                </a:solidFill>
                <a:effectLst/>
                <a:latin typeface="+mn-lt"/>
                <a:ea typeface="+mn-ea"/>
                <a:cs typeface="+mn-cs"/>
              </a:rPr>
              <a:t>Categorize teacher suggestions for improvement of online teaching and learning, the use of OERs in the future, in the event of new crisis situations, or in standard teaching	</a:t>
            </a:r>
          </a:p>
          <a:p>
            <a:pPr rtl="0" eaLnBrk="1" fontAlgn="auto" latinLnBrk="0" hangingPunct="1"/>
            <a:endParaRPr lang="en-US" sz="1200" b="0" i="0" u="none" strike="noStrike" kern="1200" baseline="0" dirty="0">
              <a:solidFill>
                <a:schemeClr val="tx1"/>
              </a:solidFill>
              <a:effectLst/>
              <a:latin typeface="+mn-lt"/>
              <a:ea typeface="+mn-ea"/>
              <a:cs typeface="+mn-cs"/>
            </a:endParaRPr>
          </a:p>
          <a:p>
            <a:pPr rtl="0" eaLnBrk="1" fontAlgn="auto" latinLnBrk="0" hangingPunct="1"/>
            <a:r>
              <a:rPr lang="en-US" sz="1200" b="0" i="0" u="none" strike="noStrike" kern="1200" baseline="0" dirty="0">
                <a:solidFill>
                  <a:schemeClr val="tx1"/>
                </a:solidFill>
                <a:effectLst/>
                <a:latin typeface="+mn-lt"/>
                <a:ea typeface="+mn-ea"/>
                <a:cs typeface="+mn-cs"/>
              </a:rPr>
              <a:t>Our study involved only a small percentage of the total teacher population</a:t>
            </a:r>
          </a:p>
          <a:p>
            <a:pPr rtl="0" eaLnBrk="1" fontAlgn="auto" latinLnBrk="0" hangingPunct="1"/>
            <a:endParaRPr lang="de-DE" sz="1200" b="0" i="0" u="none" strike="noStrike" kern="1200" dirty="0">
              <a:solidFill>
                <a:schemeClr val="tx1"/>
              </a:solidFill>
              <a:effectLst/>
              <a:latin typeface="+mn-lt"/>
              <a:ea typeface="+mn-ea"/>
              <a:cs typeface="+mn-cs"/>
            </a:endParaRPr>
          </a:p>
          <a:p>
            <a:endParaRPr lang="en-GB" dirty="0"/>
          </a:p>
        </p:txBody>
      </p:sp>
      <p:sp>
        <p:nvSpPr>
          <p:cNvPr id="4" name="Foliennummernplatzhalter 3"/>
          <p:cNvSpPr>
            <a:spLocks noGrp="1"/>
          </p:cNvSpPr>
          <p:nvPr>
            <p:ph type="sldNum" sz="quarter" idx="10"/>
          </p:nvPr>
        </p:nvSpPr>
        <p:spPr/>
        <p:txBody>
          <a:bodyPr/>
          <a:lstStyle/>
          <a:p>
            <a:fld id="{0F3189BB-FCE8-49CB-891A-F12DA7B53E6A}" type="slidenum">
              <a:rPr lang="en-GB" smtClean="0"/>
              <a:t>4</a:t>
            </a:fld>
            <a:endParaRPr lang="en-GB"/>
          </a:p>
        </p:txBody>
      </p:sp>
    </p:spTree>
    <p:extLst>
      <p:ext uri="{BB962C8B-B14F-4D97-AF65-F5344CB8AC3E}">
        <p14:creationId xmlns:p14="http://schemas.microsoft.com/office/powerpoint/2010/main" val="3998964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Here you can see the results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For data analysis, we used inductive content analysis (</a:t>
            </a:r>
            <a:r>
              <a:rPr lang="en-US" sz="1200" b="0" i="0" u="none" strike="noStrike" kern="1200" baseline="0" dirty="0" err="1">
                <a:solidFill>
                  <a:schemeClr val="tx1"/>
                </a:solidFill>
                <a:latin typeface="+mn-lt"/>
                <a:ea typeface="+mn-ea"/>
                <a:cs typeface="+mn-cs"/>
              </a:rPr>
              <a:t>Mayring</a:t>
            </a:r>
            <a:r>
              <a:rPr lang="en-US" sz="1200" b="0" i="0" u="none" strike="noStrike" kern="1200" baseline="0" dirty="0">
                <a:solidFill>
                  <a:schemeClr val="tx1"/>
                </a:solidFill>
                <a:latin typeface="+mn-lt"/>
                <a:ea typeface="+mn-ea"/>
                <a:cs typeface="+mn-cs"/>
              </a:rPr>
              <a:t>, 2014)</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This approach allows us to explore the material step by step, as emerging topics were added as sub-categories </a:t>
            </a:r>
          </a:p>
        </p:txBody>
      </p:sp>
      <p:sp>
        <p:nvSpPr>
          <p:cNvPr id="4" name="Foliennummernplatzhalter 3"/>
          <p:cNvSpPr>
            <a:spLocks noGrp="1"/>
          </p:cNvSpPr>
          <p:nvPr>
            <p:ph type="sldNum" sz="quarter" idx="10"/>
          </p:nvPr>
        </p:nvSpPr>
        <p:spPr/>
        <p:txBody>
          <a:bodyPr/>
          <a:lstStyle/>
          <a:p>
            <a:fld id="{0F3189BB-FCE8-49CB-891A-F12DA7B53E6A}" type="slidenum">
              <a:rPr lang="en-GB" smtClean="0"/>
              <a:t>5</a:t>
            </a:fld>
            <a:endParaRPr lang="en-GB"/>
          </a:p>
        </p:txBody>
      </p:sp>
    </p:spTree>
    <p:extLst>
      <p:ext uri="{BB962C8B-B14F-4D97-AF65-F5344CB8AC3E}">
        <p14:creationId xmlns:p14="http://schemas.microsoft.com/office/powerpoint/2010/main" val="300473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data analysis revealed that professors especially discuss issues on the adaptability, problems as well as advantages of digital teaching during COVID-19 </a:t>
            </a:r>
            <a:endParaRPr lang="en-GB" dirty="0"/>
          </a:p>
          <a:p>
            <a:endParaRPr lang="en-GB" dirty="0"/>
          </a:p>
          <a:p>
            <a:r>
              <a:rPr lang="en-GB" dirty="0"/>
              <a:t>Focus on sub-categories adaptability and problems </a:t>
            </a:r>
          </a:p>
        </p:txBody>
      </p:sp>
      <p:sp>
        <p:nvSpPr>
          <p:cNvPr id="4" name="Foliennummernplatzhalter 3"/>
          <p:cNvSpPr>
            <a:spLocks noGrp="1"/>
          </p:cNvSpPr>
          <p:nvPr>
            <p:ph type="sldNum" sz="quarter" idx="10"/>
          </p:nvPr>
        </p:nvSpPr>
        <p:spPr/>
        <p:txBody>
          <a:bodyPr/>
          <a:lstStyle/>
          <a:p>
            <a:fld id="{0F3189BB-FCE8-49CB-891A-F12DA7B53E6A}" type="slidenum">
              <a:rPr lang="en-GB" smtClean="0"/>
              <a:t>6</a:t>
            </a:fld>
            <a:endParaRPr lang="en-GB"/>
          </a:p>
        </p:txBody>
      </p:sp>
    </p:spTree>
    <p:extLst>
      <p:ext uri="{BB962C8B-B14F-4D97-AF65-F5344CB8AC3E}">
        <p14:creationId xmlns:p14="http://schemas.microsoft.com/office/powerpoint/2010/main" val="35408835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especially in the beginning when the use of a particular technology was not specified from the institute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They were aware that these should be as interactive as possible in order to provide students with an appropriate learning experience in remote mode (quizzes, interactive questions or other gamification elements) </a:t>
            </a:r>
            <a:endParaRPr lang="en-GB" dirty="0"/>
          </a:p>
        </p:txBody>
      </p:sp>
      <p:sp>
        <p:nvSpPr>
          <p:cNvPr id="4" name="Foliennummernplatzhalter 3"/>
          <p:cNvSpPr>
            <a:spLocks noGrp="1"/>
          </p:cNvSpPr>
          <p:nvPr>
            <p:ph type="sldNum" sz="quarter" idx="10"/>
          </p:nvPr>
        </p:nvSpPr>
        <p:spPr/>
        <p:txBody>
          <a:bodyPr/>
          <a:lstStyle/>
          <a:p>
            <a:fld id="{0F3189BB-FCE8-49CB-891A-F12DA7B53E6A}" type="slidenum">
              <a:rPr lang="en-GB" smtClean="0"/>
              <a:t>7</a:t>
            </a:fld>
            <a:endParaRPr lang="en-GB"/>
          </a:p>
        </p:txBody>
      </p:sp>
    </p:spTree>
    <p:extLst>
      <p:ext uri="{BB962C8B-B14F-4D97-AF65-F5344CB8AC3E}">
        <p14:creationId xmlns:p14="http://schemas.microsoft.com/office/powerpoint/2010/main" val="226939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For example, there was an understanding that many students want to retain the benefits of online formats for in person teaching </a:t>
            </a:r>
            <a:endParaRPr lang="en-GB" dirty="0"/>
          </a:p>
        </p:txBody>
      </p:sp>
      <p:sp>
        <p:nvSpPr>
          <p:cNvPr id="4" name="Foliennummernplatzhalter 3"/>
          <p:cNvSpPr>
            <a:spLocks noGrp="1"/>
          </p:cNvSpPr>
          <p:nvPr>
            <p:ph type="sldNum" sz="quarter" idx="10"/>
          </p:nvPr>
        </p:nvSpPr>
        <p:spPr/>
        <p:txBody>
          <a:bodyPr/>
          <a:lstStyle/>
          <a:p>
            <a:fld id="{0F3189BB-FCE8-49CB-891A-F12DA7B53E6A}" type="slidenum">
              <a:rPr lang="en-GB" smtClean="0"/>
              <a:t>8</a:t>
            </a:fld>
            <a:endParaRPr lang="en-GB"/>
          </a:p>
        </p:txBody>
      </p:sp>
    </p:spTree>
    <p:extLst>
      <p:ext uri="{BB962C8B-B14F-4D97-AF65-F5344CB8AC3E}">
        <p14:creationId xmlns:p14="http://schemas.microsoft.com/office/powerpoint/2010/main" val="6017980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Reasons were mainly identified in the difficulty to understand rights and permissions around licenses </a:t>
            </a:r>
            <a:endParaRPr lang="en-GB" dirty="0"/>
          </a:p>
        </p:txBody>
      </p:sp>
      <p:sp>
        <p:nvSpPr>
          <p:cNvPr id="4" name="Foliennummernplatzhalter 3"/>
          <p:cNvSpPr>
            <a:spLocks noGrp="1"/>
          </p:cNvSpPr>
          <p:nvPr>
            <p:ph type="sldNum" sz="quarter" idx="10"/>
          </p:nvPr>
        </p:nvSpPr>
        <p:spPr/>
        <p:txBody>
          <a:bodyPr/>
          <a:lstStyle/>
          <a:p>
            <a:fld id="{0F3189BB-FCE8-49CB-891A-F12DA7B53E6A}" type="slidenum">
              <a:rPr lang="en-GB" smtClean="0"/>
              <a:t>9</a:t>
            </a:fld>
            <a:endParaRPr lang="en-GB"/>
          </a:p>
        </p:txBody>
      </p:sp>
    </p:spTree>
    <p:extLst>
      <p:ext uri="{BB962C8B-B14F-4D97-AF65-F5344CB8AC3E}">
        <p14:creationId xmlns:p14="http://schemas.microsoft.com/office/powerpoint/2010/main" val="30438907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some participants noted that there are technical problems with the reuse and adaptation of existing OER for their own purposes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sym typeface="Wingdings" panose="05000000000000000000" pitchFamily="2" charset="2"/>
              </a:rPr>
              <a:t> Limited possibilities for reuse or revise of file is only available as pdf </a:t>
            </a:r>
            <a:endParaRPr lang="en-GB" dirty="0"/>
          </a:p>
        </p:txBody>
      </p:sp>
      <p:sp>
        <p:nvSpPr>
          <p:cNvPr id="4" name="Foliennummernplatzhalter 3"/>
          <p:cNvSpPr>
            <a:spLocks noGrp="1"/>
          </p:cNvSpPr>
          <p:nvPr>
            <p:ph type="sldNum" sz="quarter" idx="10"/>
          </p:nvPr>
        </p:nvSpPr>
        <p:spPr/>
        <p:txBody>
          <a:bodyPr/>
          <a:lstStyle/>
          <a:p>
            <a:fld id="{0F3189BB-FCE8-49CB-891A-F12DA7B53E6A}" type="slidenum">
              <a:rPr lang="en-GB" smtClean="0"/>
              <a:t>10</a:t>
            </a:fld>
            <a:endParaRPr lang="en-GB"/>
          </a:p>
        </p:txBody>
      </p:sp>
    </p:spTree>
    <p:extLst>
      <p:ext uri="{BB962C8B-B14F-4D97-AF65-F5344CB8AC3E}">
        <p14:creationId xmlns:p14="http://schemas.microsoft.com/office/powerpoint/2010/main" val="2309412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endParaRPr lang="en-GB"/>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GB"/>
          </a:p>
        </p:txBody>
      </p:sp>
      <p:sp>
        <p:nvSpPr>
          <p:cNvPr id="4" name="Datumsplatzhalter 3"/>
          <p:cNvSpPr>
            <a:spLocks noGrp="1"/>
          </p:cNvSpPr>
          <p:nvPr>
            <p:ph type="dt" sz="half" idx="10"/>
          </p:nvPr>
        </p:nvSpPr>
        <p:spPr/>
        <p:txBody>
          <a:bodyPr/>
          <a:lstStyle/>
          <a:p>
            <a:fld id="{B0CF36F1-8942-4441-9991-C2ED73BCF9D7}" type="datetime1">
              <a:rPr lang="en-GB" smtClean="0"/>
              <a:t>22/05/2023</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BA37CAE7-639A-4124-903D-35BE2C0037FE}" type="slidenum">
              <a:rPr lang="en-GB" smtClean="0"/>
              <a:t>‹Nr.›</a:t>
            </a:fld>
            <a:endParaRPr lang="en-GB"/>
          </a:p>
        </p:txBody>
      </p:sp>
    </p:spTree>
    <p:extLst>
      <p:ext uri="{BB962C8B-B14F-4D97-AF65-F5344CB8AC3E}">
        <p14:creationId xmlns:p14="http://schemas.microsoft.com/office/powerpoint/2010/main" val="2951798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GB"/>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umsplatzhalter 3"/>
          <p:cNvSpPr>
            <a:spLocks noGrp="1"/>
          </p:cNvSpPr>
          <p:nvPr>
            <p:ph type="dt" sz="half" idx="10"/>
          </p:nvPr>
        </p:nvSpPr>
        <p:spPr/>
        <p:txBody>
          <a:bodyPr/>
          <a:lstStyle/>
          <a:p>
            <a:fld id="{CE7EC37C-DABC-4713-9549-57AA425AB393}" type="datetime1">
              <a:rPr lang="en-GB" smtClean="0"/>
              <a:t>22/05/2023</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BA37CAE7-639A-4124-903D-35BE2C0037FE}" type="slidenum">
              <a:rPr lang="en-GB" smtClean="0"/>
              <a:t>‹Nr.›</a:t>
            </a:fld>
            <a:endParaRPr lang="en-GB"/>
          </a:p>
        </p:txBody>
      </p:sp>
    </p:spTree>
    <p:extLst>
      <p:ext uri="{BB962C8B-B14F-4D97-AF65-F5344CB8AC3E}">
        <p14:creationId xmlns:p14="http://schemas.microsoft.com/office/powerpoint/2010/main" val="1466666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endParaRPr lang="en-GB"/>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umsplatzhalter 3"/>
          <p:cNvSpPr>
            <a:spLocks noGrp="1"/>
          </p:cNvSpPr>
          <p:nvPr>
            <p:ph type="dt" sz="half" idx="10"/>
          </p:nvPr>
        </p:nvSpPr>
        <p:spPr/>
        <p:txBody>
          <a:bodyPr/>
          <a:lstStyle/>
          <a:p>
            <a:fld id="{A4EE9547-56E4-4A20-97BB-4757DD0E6B07}" type="datetime1">
              <a:rPr lang="en-GB" smtClean="0"/>
              <a:t>22/05/2023</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BA37CAE7-639A-4124-903D-35BE2C0037FE}" type="slidenum">
              <a:rPr lang="en-GB" smtClean="0"/>
              <a:t>‹Nr.›</a:t>
            </a:fld>
            <a:endParaRPr lang="en-GB"/>
          </a:p>
        </p:txBody>
      </p:sp>
    </p:spTree>
    <p:extLst>
      <p:ext uri="{BB962C8B-B14F-4D97-AF65-F5344CB8AC3E}">
        <p14:creationId xmlns:p14="http://schemas.microsoft.com/office/powerpoint/2010/main" val="1251210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GB"/>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umsplatzhalter 3"/>
          <p:cNvSpPr>
            <a:spLocks noGrp="1"/>
          </p:cNvSpPr>
          <p:nvPr>
            <p:ph type="dt" sz="half" idx="10"/>
          </p:nvPr>
        </p:nvSpPr>
        <p:spPr/>
        <p:txBody>
          <a:bodyPr/>
          <a:lstStyle/>
          <a:p>
            <a:fld id="{50D8E179-45E8-414A-A399-49C5EDD42C3D}" type="datetime1">
              <a:rPr lang="en-GB" smtClean="0"/>
              <a:t>22/05/2023</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BA37CAE7-639A-4124-903D-35BE2C0037FE}" type="slidenum">
              <a:rPr lang="en-GB" smtClean="0"/>
              <a:t>‹Nr.›</a:t>
            </a:fld>
            <a:endParaRPr lang="en-GB"/>
          </a:p>
        </p:txBody>
      </p:sp>
    </p:spTree>
    <p:extLst>
      <p:ext uri="{BB962C8B-B14F-4D97-AF65-F5344CB8AC3E}">
        <p14:creationId xmlns:p14="http://schemas.microsoft.com/office/powerpoint/2010/main" val="3241030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endParaRPr lang="en-GB"/>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E20B5E6B-8D82-460D-BDB2-2DE8D0B0E599}" type="datetime1">
              <a:rPr lang="en-GB" smtClean="0"/>
              <a:t>22/05/2023</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BA37CAE7-639A-4124-903D-35BE2C0037FE}" type="slidenum">
              <a:rPr lang="en-GB" smtClean="0"/>
              <a:t>‹Nr.›</a:t>
            </a:fld>
            <a:endParaRPr lang="en-GB"/>
          </a:p>
        </p:txBody>
      </p:sp>
    </p:spTree>
    <p:extLst>
      <p:ext uri="{BB962C8B-B14F-4D97-AF65-F5344CB8AC3E}">
        <p14:creationId xmlns:p14="http://schemas.microsoft.com/office/powerpoint/2010/main" val="470720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GB"/>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Datumsplatzhalter 4"/>
          <p:cNvSpPr>
            <a:spLocks noGrp="1"/>
          </p:cNvSpPr>
          <p:nvPr>
            <p:ph type="dt" sz="half" idx="10"/>
          </p:nvPr>
        </p:nvSpPr>
        <p:spPr/>
        <p:txBody>
          <a:bodyPr/>
          <a:lstStyle/>
          <a:p>
            <a:fld id="{A474805C-C34D-4572-AD51-FF15C0CE4E95}" type="datetime1">
              <a:rPr lang="en-GB" smtClean="0"/>
              <a:t>22/05/2023</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BA37CAE7-639A-4124-903D-35BE2C0037FE}" type="slidenum">
              <a:rPr lang="en-GB" smtClean="0"/>
              <a:t>‹Nr.›</a:t>
            </a:fld>
            <a:endParaRPr lang="en-GB"/>
          </a:p>
        </p:txBody>
      </p:sp>
    </p:spTree>
    <p:extLst>
      <p:ext uri="{BB962C8B-B14F-4D97-AF65-F5344CB8AC3E}">
        <p14:creationId xmlns:p14="http://schemas.microsoft.com/office/powerpoint/2010/main" val="3653510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endParaRPr lang="en-GB"/>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7" name="Datumsplatzhalter 6"/>
          <p:cNvSpPr>
            <a:spLocks noGrp="1"/>
          </p:cNvSpPr>
          <p:nvPr>
            <p:ph type="dt" sz="half" idx="10"/>
          </p:nvPr>
        </p:nvSpPr>
        <p:spPr/>
        <p:txBody>
          <a:bodyPr/>
          <a:lstStyle/>
          <a:p>
            <a:fld id="{37EE28C5-A274-40E5-9CA5-6567E16C5854}" type="datetime1">
              <a:rPr lang="en-GB" smtClean="0"/>
              <a:t>22/05/2023</a:t>
            </a:fld>
            <a:endParaRPr lang="en-GB"/>
          </a:p>
        </p:txBody>
      </p:sp>
      <p:sp>
        <p:nvSpPr>
          <p:cNvPr id="8" name="Fußzeilenplatzhalter 7"/>
          <p:cNvSpPr>
            <a:spLocks noGrp="1"/>
          </p:cNvSpPr>
          <p:nvPr>
            <p:ph type="ftr" sz="quarter" idx="11"/>
          </p:nvPr>
        </p:nvSpPr>
        <p:spPr/>
        <p:txBody>
          <a:bodyPr/>
          <a:lstStyle/>
          <a:p>
            <a:endParaRPr lang="en-GB"/>
          </a:p>
        </p:txBody>
      </p:sp>
      <p:sp>
        <p:nvSpPr>
          <p:cNvPr id="9" name="Foliennummernplatzhalter 8"/>
          <p:cNvSpPr>
            <a:spLocks noGrp="1"/>
          </p:cNvSpPr>
          <p:nvPr>
            <p:ph type="sldNum" sz="quarter" idx="12"/>
          </p:nvPr>
        </p:nvSpPr>
        <p:spPr/>
        <p:txBody>
          <a:bodyPr/>
          <a:lstStyle/>
          <a:p>
            <a:fld id="{BA37CAE7-639A-4124-903D-35BE2C0037FE}" type="slidenum">
              <a:rPr lang="en-GB" smtClean="0"/>
              <a:t>‹Nr.›</a:t>
            </a:fld>
            <a:endParaRPr lang="en-GB"/>
          </a:p>
        </p:txBody>
      </p:sp>
    </p:spTree>
    <p:extLst>
      <p:ext uri="{BB962C8B-B14F-4D97-AF65-F5344CB8AC3E}">
        <p14:creationId xmlns:p14="http://schemas.microsoft.com/office/powerpoint/2010/main" val="3865912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GB"/>
          </a:p>
        </p:txBody>
      </p:sp>
      <p:sp>
        <p:nvSpPr>
          <p:cNvPr id="3" name="Datumsplatzhalter 2"/>
          <p:cNvSpPr>
            <a:spLocks noGrp="1"/>
          </p:cNvSpPr>
          <p:nvPr>
            <p:ph type="dt" sz="half" idx="10"/>
          </p:nvPr>
        </p:nvSpPr>
        <p:spPr/>
        <p:txBody>
          <a:bodyPr/>
          <a:lstStyle/>
          <a:p>
            <a:fld id="{39E75569-5941-493D-B0E1-10818C4C3240}" type="datetime1">
              <a:rPr lang="en-GB" smtClean="0"/>
              <a:t>22/05/2023</a:t>
            </a:fld>
            <a:endParaRPr lang="en-GB"/>
          </a:p>
        </p:txBody>
      </p:sp>
      <p:sp>
        <p:nvSpPr>
          <p:cNvPr id="4" name="Fußzeilenplatzhalter 3"/>
          <p:cNvSpPr>
            <a:spLocks noGrp="1"/>
          </p:cNvSpPr>
          <p:nvPr>
            <p:ph type="ftr" sz="quarter" idx="11"/>
          </p:nvPr>
        </p:nvSpPr>
        <p:spPr/>
        <p:txBody>
          <a:bodyPr/>
          <a:lstStyle/>
          <a:p>
            <a:endParaRPr lang="en-GB"/>
          </a:p>
        </p:txBody>
      </p:sp>
      <p:sp>
        <p:nvSpPr>
          <p:cNvPr id="5" name="Foliennummernplatzhalter 4"/>
          <p:cNvSpPr>
            <a:spLocks noGrp="1"/>
          </p:cNvSpPr>
          <p:nvPr>
            <p:ph type="sldNum" sz="quarter" idx="12"/>
          </p:nvPr>
        </p:nvSpPr>
        <p:spPr/>
        <p:txBody>
          <a:bodyPr/>
          <a:lstStyle/>
          <a:p>
            <a:fld id="{BA37CAE7-639A-4124-903D-35BE2C0037FE}" type="slidenum">
              <a:rPr lang="en-GB" smtClean="0"/>
              <a:t>‹Nr.›</a:t>
            </a:fld>
            <a:endParaRPr lang="en-GB"/>
          </a:p>
        </p:txBody>
      </p:sp>
    </p:spTree>
    <p:extLst>
      <p:ext uri="{BB962C8B-B14F-4D97-AF65-F5344CB8AC3E}">
        <p14:creationId xmlns:p14="http://schemas.microsoft.com/office/powerpoint/2010/main" val="1480408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EAD0B7DC-B777-43C3-A158-20A4D21187A5}" type="datetime1">
              <a:rPr lang="en-GB" smtClean="0"/>
              <a:t>22/05/2023</a:t>
            </a:fld>
            <a:endParaRPr lang="en-GB"/>
          </a:p>
        </p:txBody>
      </p:sp>
      <p:sp>
        <p:nvSpPr>
          <p:cNvPr id="3" name="Fußzeilenplatzhalter 2"/>
          <p:cNvSpPr>
            <a:spLocks noGrp="1"/>
          </p:cNvSpPr>
          <p:nvPr>
            <p:ph type="ftr" sz="quarter" idx="11"/>
          </p:nvPr>
        </p:nvSpPr>
        <p:spPr/>
        <p:txBody>
          <a:bodyPr/>
          <a:lstStyle/>
          <a:p>
            <a:endParaRPr lang="en-GB"/>
          </a:p>
        </p:txBody>
      </p:sp>
      <p:sp>
        <p:nvSpPr>
          <p:cNvPr id="4" name="Foliennummernplatzhalter 3"/>
          <p:cNvSpPr>
            <a:spLocks noGrp="1"/>
          </p:cNvSpPr>
          <p:nvPr>
            <p:ph type="sldNum" sz="quarter" idx="12"/>
          </p:nvPr>
        </p:nvSpPr>
        <p:spPr/>
        <p:txBody>
          <a:bodyPr/>
          <a:lstStyle/>
          <a:p>
            <a:fld id="{BA37CAE7-639A-4124-903D-35BE2C0037FE}" type="slidenum">
              <a:rPr lang="en-GB" smtClean="0"/>
              <a:t>‹Nr.›</a:t>
            </a:fld>
            <a:endParaRPr lang="en-GB"/>
          </a:p>
        </p:txBody>
      </p:sp>
    </p:spTree>
    <p:extLst>
      <p:ext uri="{BB962C8B-B14F-4D97-AF65-F5344CB8AC3E}">
        <p14:creationId xmlns:p14="http://schemas.microsoft.com/office/powerpoint/2010/main" val="735021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en-GB"/>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BED0A15C-A7C8-4E4E-BAE3-CB9E81302B0A}" type="datetime1">
              <a:rPr lang="en-GB" smtClean="0"/>
              <a:t>22/05/2023</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BA37CAE7-639A-4124-903D-35BE2C0037FE}" type="slidenum">
              <a:rPr lang="en-GB" smtClean="0"/>
              <a:t>‹Nr.›</a:t>
            </a:fld>
            <a:endParaRPr lang="en-GB"/>
          </a:p>
        </p:txBody>
      </p:sp>
    </p:spTree>
    <p:extLst>
      <p:ext uri="{BB962C8B-B14F-4D97-AF65-F5344CB8AC3E}">
        <p14:creationId xmlns:p14="http://schemas.microsoft.com/office/powerpoint/2010/main" val="800726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en-GB"/>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EDDB886D-4859-47CE-9D83-D012F0EEE7CC}" type="datetime1">
              <a:rPr lang="en-GB" smtClean="0"/>
              <a:t>22/05/2023</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BA37CAE7-639A-4124-903D-35BE2C0037FE}" type="slidenum">
              <a:rPr lang="en-GB" smtClean="0"/>
              <a:t>‹Nr.›</a:t>
            </a:fld>
            <a:endParaRPr lang="en-GB"/>
          </a:p>
        </p:txBody>
      </p:sp>
    </p:spTree>
    <p:extLst>
      <p:ext uri="{BB962C8B-B14F-4D97-AF65-F5344CB8AC3E}">
        <p14:creationId xmlns:p14="http://schemas.microsoft.com/office/powerpoint/2010/main" val="3664500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endParaRPr lang="en-GB"/>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5DC973-661D-4BB4-B759-4562A4FA498A}" type="datetime1">
              <a:rPr lang="en-GB" smtClean="0"/>
              <a:t>22/05/2023</a:t>
            </a:fld>
            <a:endParaRPr lang="en-GB"/>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7CAE7-639A-4124-903D-35BE2C0037FE}" type="slidenum">
              <a:rPr lang="en-GB" smtClean="0"/>
              <a:t>‹Nr.›</a:t>
            </a:fld>
            <a:endParaRPr lang="en-GB"/>
          </a:p>
        </p:txBody>
      </p:sp>
    </p:spTree>
    <p:extLst>
      <p:ext uri="{BB962C8B-B14F-4D97-AF65-F5344CB8AC3E}">
        <p14:creationId xmlns:p14="http://schemas.microsoft.com/office/powerpoint/2010/main" val="3222403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doi.org/10.3389/feduc.2022.866049" TargetMode="External"/><Relationship Id="rId3" Type="http://schemas.openxmlformats.org/officeDocument/2006/relationships/hyperlink" Target="https://doi.org/10.2147/rmhp.s308998" TargetMode="External"/><Relationship Id="rId7" Type="http://schemas.openxmlformats.org/officeDocument/2006/relationships/hyperlink" Target="https://doi.org/10.3233/efi-190268"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doi.org/10.1353/lib.2020.0040" TargetMode="External"/><Relationship Id="rId5" Type="http://schemas.openxmlformats.org/officeDocument/2006/relationships/hyperlink" Target="https://doi.org/10.5944/openpraxis.8.3.308" TargetMode="External"/><Relationship Id="rId4" Type="http://schemas.openxmlformats.org/officeDocument/2006/relationships/hyperlink" Target="https://doi.org/10.1344/der.2020.37.208-229"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mailto:woebbek@uni-hildesheim.d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hyperlink" Target="mailto:mandl@uni-hildesheim.d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en-US" sz="3600" i="1" dirty="0">
                <a:latin typeface="Segoe UI" panose="020B0502040204020203" pitchFamily="34" charset="0"/>
                <a:cs typeface="Segoe UI" panose="020B0502040204020203" pitchFamily="34" charset="0"/>
              </a:rPr>
              <a:t>Actually, I used OER </a:t>
            </a:r>
            <a:r>
              <a:rPr lang="en-US" sz="3600">
                <a:latin typeface="Segoe UI" panose="020B0502040204020203" pitchFamily="34" charset="0"/>
                <a:cs typeface="Segoe UI" panose="020B0502040204020203" pitchFamily="34" charset="0"/>
              </a:rPr>
              <a:t>– Professor’s </a:t>
            </a:r>
            <a:r>
              <a:rPr lang="en-US" sz="3600" dirty="0">
                <a:latin typeface="Segoe UI" panose="020B0502040204020203" pitchFamily="34" charset="0"/>
                <a:cs typeface="Segoe UI" panose="020B0502040204020203" pitchFamily="34" charset="0"/>
              </a:rPr>
              <a:t>P</a:t>
            </a:r>
            <a:r>
              <a:rPr lang="en-US" sz="3600">
                <a:latin typeface="Segoe UI" panose="020B0502040204020203" pitchFamily="34" charset="0"/>
                <a:cs typeface="Segoe UI" panose="020B0502040204020203" pitchFamily="34" charset="0"/>
              </a:rPr>
              <a:t>erspectives on Digital </a:t>
            </a:r>
            <a:r>
              <a:rPr lang="en-US" sz="3600" dirty="0">
                <a:latin typeface="Segoe UI" panose="020B0502040204020203" pitchFamily="34" charset="0"/>
                <a:cs typeface="Segoe UI" panose="020B0502040204020203" pitchFamily="34" charset="0"/>
              </a:rPr>
              <a:t>E</a:t>
            </a:r>
            <a:r>
              <a:rPr lang="en-US" sz="3600">
                <a:latin typeface="Segoe UI" panose="020B0502040204020203" pitchFamily="34" charset="0"/>
                <a:cs typeface="Segoe UI" panose="020B0502040204020203" pitchFamily="34" charset="0"/>
              </a:rPr>
              <a:t>ducation in Library and Information </a:t>
            </a:r>
            <a:r>
              <a:rPr lang="en-US" sz="3600" dirty="0">
                <a:latin typeface="Segoe UI" panose="020B0502040204020203" pitchFamily="34" charset="0"/>
                <a:cs typeface="Segoe UI" panose="020B0502040204020203" pitchFamily="34" charset="0"/>
              </a:rPr>
              <a:t>S</a:t>
            </a:r>
            <a:r>
              <a:rPr lang="en-US" sz="3600">
                <a:latin typeface="Segoe UI" panose="020B0502040204020203" pitchFamily="34" charset="0"/>
                <a:cs typeface="Segoe UI" panose="020B0502040204020203" pitchFamily="34" charset="0"/>
              </a:rPr>
              <a:t>cience </a:t>
            </a:r>
            <a:r>
              <a:rPr lang="en-US" sz="3600" dirty="0">
                <a:latin typeface="Segoe UI" panose="020B0502040204020203" pitchFamily="34" charset="0"/>
                <a:cs typeface="Segoe UI" panose="020B0502040204020203" pitchFamily="34" charset="0"/>
              </a:rPr>
              <a:t>during the </a:t>
            </a:r>
            <a:r>
              <a:rPr lang="en-US" sz="3600">
                <a:latin typeface="Segoe UI" panose="020B0502040204020203" pitchFamily="34" charset="0"/>
                <a:cs typeface="Segoe UI" panose="020B0502040204020203" pitchFamily="34" charset="0"/>
              </a:rPr>
              <a:t>COVID-19 Pandemic </a:t>
            </a:r>
            <a:r>
              <a:rPr lang="en-US" sz="3600" dirty="0">
                <a:latin typeface="Segoe UI" panose="020B0502040204020203" pitchFamily="34" charset="0"/>
                <a:cs typeface="Segoe UI" panose="020B0502040204020203" pitchFamily="34" charset="0"/>
              </a:rPr>
              <a:t>in Germany</a:t>
            </a:r>
            <a:endParaRPr lang="en-GB" sz="3600" dirty="0">
              <a:latin typeface="Segoe UI" panose="020B0502040204020203" pitchFamily="34" charset="0"/>
              <a:cs typeface="Segoe UI" panose="020B0502040204020203" pitchFamily="34" charset="0"/>
            </a:endParaRPr>
          </a:p>
        </p:txBody>
      </p:sp>
      <p:sp>
        <p:nvSpPr>
          <p:cNvPr id="3" name="Untertitel 2"/>
          <p:cNvSpPr>
            <a:spLocks noGrp="1"/>
          </p:cNvSpPr>
          <p:nvPr>
            <p:ph type="subTitle" idx="1"/>
          </p:nvPr>
        </p:nvSpPr>
        <p:spPr/>
        <p:txBody>
          <a:bodyPr>
            <a:normAutofit lnSpcReduction="10000"/>
          </a:bodyPr>
          <a:lstStyle/>
          <a:p>
            <a:pPr algn="l"/>
            <a:r>
              <a:rPr lang="en-US" dirty="0">
                <a:latin typeface="Segoe UI" panose="020B0502040204020203" pitchFamily="34" charset="0"/>
                <a:cs typeface="Segoe UI" panose="020B0502040204020203" pitchFamily="34" charset="0"/>
              </a:rPr>
              <a:t>Lea </a:t>
            </a:r>
            <a:r>
              <a:rPr lang="en-US" dirty="0" err="1">
                <a:latin typeface="Segoe UI" panose="020B0502040204020203" pitchFamily="34" charset="0"/>
                <a:cs typeface="Segoe UI" panose="020B0502040204020203" pitchFamily="34" charset="0"/>
              </a:rPr>
              <a:t>Wöbbekind</a:t>
            </a:r>
            <a:r>
              <a:rPr lang="en-US" dirty="0">
                <a:latin typeface="Segoe UI" panose="020B0502040204020203" pitchFamily="34" charset="0"/>
                <a:cs typeface="Segoe UI" panose="020B0502040204020203" pitchFamily="34" charset="0"/>
              </a:rPr>
              <a:t>, Orhan Yener, Thomas Mandl (University of Hildesheim, Germany)</a:t>
            </a:r>
          </a:p>
          <a:p>
            <a:pPr algn="l"/>
            <a:r>
              <a:rPr lang="en-US" dirty="0">
                <a:latin typeface="Segoe UI" panose="020B0502040204020203" pitchFamily="34" charset="0"/>
                <a:cs typeface="Segoe UI" panose="020B0502040204020203" pitchFamily="34" charset="0"/>
              </a:rPr>
              <a:t>LIDA</a:t>
            </a:r>
          </a:p>
          <a:p>
            <a:pPr algn="l"/>
            <a:r>
              <a:rPr lang="en-US" dirty="0">
                <a:latin typeface="Segoe UI" panose="020B0502040204020203" pitchFamily="34" charset="0"/>
                <a:cs typeface="Segoe UI" panose="020B0502040204020203" pitchFamily="34" charset="0"/>
              </a:rPr>
              <a:t>Friday, 26</a:t>
            </a:r>
            <a:r>
              <a:rPr lang="en-US" baseline="30000" dirty="0">
                <a:latin typeface="Segoe UI" panose="020B0502040204020203" pitchFamily="34" charset="0"/>
                <a:cs typeface="Segoe UI" panose="020B0502040204020203" pitchFamily="34" charset="0"/>
              </a:rPr>
              <a:t>th</a:t>
            </a:r>
            <a:r>
              <a:rPr lang="en-US" dirty="0">
                <a:latin typeface="Segoe UI" panose="020B0502040204020203" pitchFamily="34" charset="0"/>
                <a:cs typeface="Segoe UI" panose="020B0502040204020203" pitchFamily="34" charset="0"/>
              </a:rPr>
              <a:t> May 2023 </a:t>
            </a:r>
          </a:p>
        </p:txBody>
      </p:sp>
      <p:pic>
        <p:nvPicPr>
          <p:cNvPr id="4" name="Grafik 3"/>
          <p:cNvPicPr>
            <a:picLocks noChangeAspect="1"/>
          </p:cNvPicPr>
          <p:nvPr/>
        </p:nvPicPr>
        <p:blipFill>
          <a:blip r:embed="rId2"/>
          <a:stretch>
            <a:fillRect/>
          </a:stretch>
        </p:blipFill>
        <p:spPr>
          <a:xfrm>
            <a:off x="8038234" y="4595812"/>
            <a:ext cx="2266950" cy="1323975"/>
          </a:xfrm>
          <a:prstGeom prst="rect">
            <a:avLst/>
          </a:prstGeom>
        </p:spPr>
      </p:pic>
      <p:pic>
        <p:nvPicPr>
          <p:cNvPr id="5" name="Grafi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33049" y="4400007"/>
            <a:ext cx="1507524" cy="1519780"/>
          </a:xfrm>
          <a:prstGeom prst="rect">
            <a:avLst/>
          </a:prstGeom>
        </p:spPr>
      </p:pic>
      <p:sp>
        <p:nvSpPr>
          <p:cNvPr id="6" name="Foliennummernplatzhalter 5"/>
          <p:cNvSpPr>
            <a:spLocks noGrp="1"/>
          </p:cNvSpPr>
          <p:nvPr>
            <p:ph type="sldNum" sz="quarter" idx="12"/>
          </p:nvPr>
        </p:nvSpPr>
        <p:spPr/>
        <p:txBody>
          <a:bodyPr/>
          <a:lstStyle/>
          <a:p>
            <a:fld id="{BA37CAE7-639A-4124-903D-35BE2C0037FE}" type="slidenum">
              <a:rPr lang="en-GB" smtClean="0"/>
              <a:t>1</a:t>
            </a:fld>
            <a:endParaRPr lang="en-GB"/>
          </a:p>
        </p:txBody>
      </p:sp>
    </p:spTree>
    <p:extLst>
      <p:ext uri="{BB962C8B-B14F-4D97-AF65-F5344CB8AC3E}">
        <p14:creationId xmlns:p14="http://schemas.microsoft.com/office/powerpoint/2010/main" val="907776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latin typeface="Segoe UI" panose="020B0502040204020203" pitchFamily="34" charset="0"/>
                <a:cs typeface="Segoe UI" panose="020B0502040204020203" pitchFamily="34" charset="0"/>
              </a:rPr>
              <a:t>Problems - </a:t>
            </a:r>
            <a:r>
              <a:rPr lang="en-US" dirty="0">
                <a:latin typeface="Segoe UI" panose="020B0502040204020203" pitchFamily="34" charset="0"/>
                <a:cs typeface="Segoe UI" panose="020B0502040204020203" pitchFamily="34" charset="0"/>
              </a:rPr>
              <a:t>Finding, adopting and curating OER </a:t>
            </a:r>
            <a:endParaRPr lang="en-GB" dirty="0">
              <a:latin typeface="Segoe UI" panose="020B0502040204020203" pitchFamily="34" charset="0"/>
              <a:cs typeface="Segoe UI" panose="020B0502040204020203" pitchFamily="34" charset="0"/>
            </a:endParaRPr>
          </a:p>
        </p:txBody>
      </p:sp>
      <p:sp>
        <p:nvSpPr>
          <p:cNvPr id="3" name="Inhaltsplatzhalter 2"/>
          <p:cNvSpPr>
            <a:spLocks noGrp="1"/>
          </p:cNvSpPr>
          <p:nvPr>
            <p:ph idx="1"/>
          </p:nvPr>
        </p:nvSpPr>
        <p:spPr>
          <a:xfrm>
            <a:off x="2231398" y="4217157"/>
            <a:ext cx="9122401" cy="1959805"/>
          </a:xfrm>
        </p:spPr>
        <p:txBody>
          <a:bodyPr>
            <a:normAutofit fontScale="92500" lnSpcReduction="20000"/>
          </a:bodyPr>
          <a:lstStyle/>
          <a:p>
            <a:pPr marL="0" indent="0" algn="ctr">
              <a:buNone/>
            </a:pPr>
            <a:r>
              <a:rPr lang="en-US" i="1" dirty="0">
                <a:latin typeface="Segoe UI" panose="020B0502040204020203" pitchFamily="34" charset="0"/>
                <a:cs typeface="Segoe UI" panose="020B0502040204020203" pitchFamily="34" charset="0"/>
              </a:rPr>
              <a:t>Because the OERs that have been created so far are actually not well indexed with metadata. And because the offer for my topics is simply not yet that extensive </a:t>
            </a:r>
            <a:r>
              <a:rPr lang="en-US" dirty="0">
                <a:latin typeface="Segoe UI" panose="020B0502040204020203" pitchFamily="34" charset="0"/>
                <a:cs typeface="Segoe UI" panose="020B0502040204020203" pitchFamily="34" charset="0"/>
              </a:rPr>
              <a:t>[…] </a:t>
            </a:r>
            <a:r>
              <a:rPr lang="en-US" i="1" dirty="0">
                <a:latin typeface="Segoe UI" panose="020B0502040204020203" pitchFamily="34" charset="0"/>
                <a:cs typeface="Segoe UI" panose="020B0502040204020203" pitchFamily="34" charset="0"/>
              </a:rPr>
              <a:t>I actually use OERs for science communication. There's a good MOOC </a:t>
            </a:r>
            <a:r>
              <a:rPr lang="en-US" dirty="0">
                <a:latin typeface="Segoe UI" panose="020B0502040204020203" pitchFamily="34" charset="0"/>
                <a:cs typeface="Segoe UI" panose="020B0502040204020203" pitchFamily="34" charset="0"/>
              </a:rPr>
              <a:t>[…] </a:t>
            </a:r>
            <a:r>
              <a:rPr lang="en-US" i="1" dirty="0">
                <a:latin typeface="Segoe UI" panose="020B0502040204020203" pitchFamily="34" charset="0"/>
                <a:cs typeface="Segoe UI" panose="020B0502040204020203" pitchFamily="34" charset="0"/>
              </a:rPr>
              <a:t>for Knowledge Management </a:t>
            </a:r>
            <a:r>
              <a:rPr lang="en-US" dirty="0">
                <a:latin typeface="Segoe UI" panose="020B0502040204020203" pitchFamily="34" charset="0"/>
                <a:cs typeface="Segoe UI" panose="020B0502040204020203" pitchFamily="34" charset="0"/>
              </a:rPr>
              <a:t>[…]</a:t>
            </a:r>
            <a:r>
              <a:rPr lang="en-US" i="1" dirty="0">
                <a:latin typeface="Segoe UI" panose="020B0502040204020203" pitchFamily="34" charset="0"/>
                <a:cs typeface="Segoe UI" panose="020B0502040204020203" pitchFamily="34" charset="0"/>
              </a:rPr>
              <a:t> that I can actually integrate into teaching, but without now revising or remixing </a:t>
            </a:r>
            <a:r>
              <a:rPr lang="en-US" dirty="0">
                <a:latin typeface="Segoe UI" panose="020B0502040204020203" pitchFamily="34" charset="0"/>
                <a:cs typeface="Segoe UI" panose="020B0502040204020203" pitchFamily="34" charset="0"/>
              </a:rPr>
              <a:t>(Prof 2). </a:t>
            </a:r>
            <a:endParaRPr lang="en-GB" dirty="0">
              <a:latin typeface="Segoe UI" panose="020B0502040204020203" pitchFamily="34" charset="0"/>
              <a:cs typeface="Segoe UI" panose="020B0502040204020203" pitchFamily="34" charset="0"/>
            </a:endParaRPr>
          </a:p>
        </p:txBody>
      </p:sp>
      <p:sp>
        <p:nvSpPr>
          <p:cNvPr id="4" name="Foliennummernplatzhalter 3"/>
          <p:cNvSpPr>
            <a:spLocks noGrp="1"/>
          </p:cNvSpPr>
          <p:nvPr>
            <p:ph type="sldNum" sz="quarter" idx="12"/>
          </p:nvPr>
        </p:nvSpPr>
        <p:spPr/>
        <p:txBody>
          <a:bodyPr/>
          <a:lstStyle/>
          <a:p>
            <a:fld id="{BA37CAE7-639A-4124-903D-35BE2C0037FE}" type="slidenum">
              <a:rPr lang="en-GB" smtClean="0"/>
              <a:t>10</a:t>
            </a:fld>
            <a:endParaRPr lang="en-GB"/>
          </a:p>
        </p:txBody>
      </p:sp>
      <p:sp>
        <p:nvSpPr>
          <p:cNvPr id="5" name="Inhaltsplatzhalter 2"/>
          <p:cNvSpPr txBox="1">
            <a:spLocks/>
          </p:cNvSpPr>
          <p:nvPr/>
        </p:nvSpPr>
        <p:spPr>
          <a:xfrm>
            <a:off x="1004248" y="1870076"/>
            <a:ext cx="10515600" cy="195980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
            </a:pPr>
            <a:r>
              <a:rPr lang="en-US" dirty="0">
                <a:latin typeface="Segoe UI" panose="020B0502040204020203" pitchFamily="34" charset="0"/>
                <a:cs typeface="Segoe UI" panose="020B0502040204020203" pitchFamily="34" charset="0"/>
              </a:rPr>
              <a:t>Searching and finding OER was also recognized as a major problem by LIS professors </a:t>
            </a:r>
          </a:p>
          <a:p>
            <a:pPr>
              <a:buFont typeface="Wingdings" panose="05000000000000000000" pitchFamily="2" charset="2"/>
              <a:buChar char="§"/>
            </a:pPr>
            <a:r>
              <a:rPr lang="en-US" dirty="0">
                <a:latin typeface="Segoe UI" panose="020B0502040204020203" pitchFamily="34" charset="0"/>
                <a:cs typeface="Segoe UI" panose="020B0502040204020203" pitchFamily="34" charset="0"/>
              </a:rPr>
              <a:t>OER were not meaningfully provided with metadata or existing repositories had too few potential materials for the LIS area that can be used or adapted (technical problems)</a:t>
            </a:r>
            <a:endParaRPr lang="en-GB" dirty="0">
              <a:latin typeface="Segoe UI" panose="020B0502040204020203" pitchFamily="34" charset="0"/>
              <a:cs typeface="Segoe UI" panose="020B0502040204020203" pitchFamily="34" charset="0"/>
            </a:endParaRPr>
          </a:p>
        </p:txBody>
      </p:sp>
      <p:pic>
        <p:nvPicPr>
          <p:cNvPr id="6" name="Inhaltsplatzhalter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4248" y="4479540"/>
            <a:ext cx="1227150" cy="1227150"/>
          </a:xfrm>
          <a:prstGeom prst="rect">
            <a:avLst/>
          </a:prstGeom>
        </p:spPr>
      </p:pic>
    </p:spTree>
    <p:extLst>
      <p:ext uri="{BB962C8B-B14F-4D97-AF65-F5344CB8AC3E}">
        <p14:creationId xmlns:p14="http://schemas.microsoft.com/office/powerpoint/2010/main" val="472588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latin typeface="Segoe UI" panose="020B0502040204020203" pitchFamily="34" charset="0"/>
                <a:cs typeface="Segoe UI" panose="020B0502040204020203" pitchFamily="34" charset="0"/>
              </a:rPr>
              <a:t>Discussion</a:t>
            </a:r>
          </a:p>
        </p:txBody>
      </p:sp>
      <p:sp>
        <p:nvSpPr>
          <p:cNvPr id="3" name="Inhaltsplatzhalter 2"/>
          <p:cNvSpPr>
            <a:spLocks noGrp="1"/>
          </p:cNvSpPr>
          <p:nvPr>
            <p:ph idx="1"/>
          </p:nvPr>
        </p:nvSpPr>
        <p:spPr/>
        <p:txBody>
          <a:bodyPr/>
          <a:lstStyle/>
          <a:p>
            <a:pPr>
              <a:buFont typeface="Wingdings" panose="05000000000000000000" pitchFamily="2" charset="2"/>
              <a:buChar char="§"/>
            </a:pPr>
            <a:r>
              <a:rPr lang="en-US" dirty="0">
                <a:latin typeface="Segoe UI" panose="020B0502040204020203" pitchFamily="34" charset="0"/>
                <a:cs typeface="Segoe UI" panose="020B0502040204020203" pitchFamily="34" charset="0"/>
              </a:rPr>
              <a:t>Teachers reflect on their own teaching experience during the pandemic to derive best practices </a:t>
            </a:r>
          </a:p>
          <a:p>
            <a:pPr>
              <a:buFont typeface="Wingdings" panose="05000000000000000000" pitchFamily="2" charset="2"/>
              <a:buChar char="§"/>
            </a:pPr>
            <a:r>
              <a:rPr lang="en-US" dirty="0">
                <a:latin typeface="Segoe UI" panose="020B0502040204020203" pitchFamily="34" charset="0"/>
                <a:cs typeface="Segoe UI" panose="020B0502040204020203" pitchFamily="34" charset="0"/>
              </a:rPr>
              <a:t>The main topics addressed by professors include quality criteria for online teaching and the creation, use, and revision of OER</a:t>
            </a:r>
          </a:p>
          <a:p>
            <a:pPr marL="0" indent="0">
              <a:buNone/>
            </a:pPr>
            <a:r>
              <a:rPr lang="en-US" dirty="0">
                <a:latin typeface="Segoe UI" panose="020B0502040204020203" pitchFamily="34" charset="0"/>
                <a:cs typeface="Segoe UI" panose="020B0502040204020203" pitchFamily="34" charset="0"/>
                <a:sym typeface="Wingdings" panose="05000000000000000000" pitchFamily="2" charset="2"/>
              </a:rPr>
              <a:t> Professors</a:t>
            </a:r>
            <a:r>
              <a:rPr lang="en-US" dirty="0">
                <a:latin typeface="Segoe UI" panose="020B0502040204020203" pitchFamily="34" charset="0"/>
                <a:cs typeface="Segoe UI" panose="020B0502040204020203" pitchFamily="34" charset="0"/>
              </a:rPr>
              <a:t> did not follow a fully standardized definition of what is meant by OER, such as its inclusion in an OER repository and </a:t>
            </a:r>
            <a:r>
              <a:rPr lang="en-GB" dirty="0">
                <a:latin typeface="Segoe UI" panose="020B0502040204020203" pitchFamily="34" charset="0"/>
                <a:cs typeface="Segoe UI" panose="020B0502040204020203" pitchFamily="34" charset="0"/>
              </a:rPr>
              <a:t>without keeping OER criteria in mind </a:t>
            </a:r>
          </a:p>
        </p:txBody>
      </p:sp>
      <p:sp>
        <p:nvSpPr>
          <p:cNvPr id="4" name="Foliennummernplatzhalter 3"/>
          <p:cNvSpPr>
            <a:spLocks noGrp="1"/>
          </p:cNvSpPr>
          <p:nvPr>
            <p:ph type="sldNum" sz="quarter" idx="12"/>
          </p:nvPr>
        </p:nvSpPr>
        <p:spPr/>
        <p:txBody>
          <a:bodyPr/>
          <a:lstStyle/>
          <a:p>
            <a:fld id="{BA37CAE7-639A-4124-903D-35BE2C0037FE}" type="slidenum">
              <a:rPr lang="en-GB" smtClean="0"/>
              <a:t>11</a:t>
            </a:fld>
            <a:endParaRPr lang="en-GB"/>
          </a:p>
        </p:txBody>
      </p:sp>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52737" y="539323"/>
            <a:ext cx="970438" cy="970438"/>
          </a:xfrm>
          <a:prstGeom prst="rect">
            <a:avLst/>
          </a:prstGeom>
        </p:spPr>
      </p:pic>
    </p:spTree>
    <p:extLst>
      <p:ext uri="{BB962C8B-B14F-4D97-AF65-F5344CB8AC3E}">
        <p14:creationId xmlns:p14="http://schemas.microsoft.com/office/powerpoint/2010/main" val="2906480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GB" dirty="0"/>
          </a:p>
        </p:txBody>
      </p:sp>
      <p:sp>
        <p:nvSpPr>
          <p:cNvPr id="3" name="Inhaltsplatzhalter 2"/>
          <p:cNvSpPr>
            <a:spLocks noGrp="1"/>
          </p:cNvSpPr>
          <p:nvPr>
            <p:ph idx="1"/>
          </p:nvPr>
        </p:nvSpPr>
        <p:spPr/>
        <p:txBody>
          <a:bodyPr/>
          <a:lstStyle/>
          <a:p>
            <a:pPr>
              <a:buFont typeface="Wingdings" panose="05000000000000000000" pitchFamily="2" charset="2"/>
              <a:buChar char="§"/>
            </a:pPr>
            <a:r>
              <a:rPr lang="en-US" dirty="0">
                <a:latin typeface="Segoe UI" panose="020B0502040204020203" pitchFamily="34" charset="0"/>
                <a:cs typeface="Segoe UI" panose="020B0502040204020203" pitchFamily="34" charset="0"/>
              </a:rPr>
              <a:t>Further assistance with information on copyright and open licenses is needed, as teachers are not fully aware of them </a:t>
            </a:r>
            <a:endParaRPr lang="en-US" dirty="0">
              <a:latin typeface="Segoe UI" panose="020B0502040204020203" pitchFamily="34" charset="0"/>
              <a:cs typeface="Segoe UI" panose="020B0502040204020203" pitchFamily="34" charset="0"/>
              <a:sym typeface="Wingdings" panose="05000000000000000000" pitchFamily="2" charset="2"/>
            </a:endParaRPr>
          </a:p>
          <a:p>
            <a:pPr marL="0" indent="0">
              <a:buNone/>
            </a:pPr>
            <a:r>
              <a:rPr lang="en-US" dirty="0">
                <a:latin typeface="Segoe UI" panose="020B0502040204020203" pitchFamily="34" charset="0"/>
                <a:cs typeface="Segoe UI" panose="020B0502040204020203" pitchFamily="34" charset="0"/>
                <a:sym typeface="Wingdings" panose="05000000000000000000" pitchFamily="2" charset="2"/>
              </a:rPr>
              <a:t> </a:t>
            </a:r>
            <a:r>
              <a:rPr lang="en-US" dirty="0">
                <a:latin typeface="Segoe UI" panose="020B0502040204020203" pitchFamily="34" charset="0"/>
                <a:cs typeface="Segoe UI" panose="020B0502040204020203" pitchFamily="34" charset="0"/>
              </a:rPr>
              <a:t>Opportunities and challenges for libraries should be identified</a:t>
            </a:r>
          </a:p>
          <a:p>
            <a:pPr>
              <a:buFont typeface="Wingdings" panose="05000000000000000000" pitchFamily="2" charset="2"/>
              <a:buChar char="§"/>
            </a:pPr>
            <a:r>
              <a:rPr lang="en-US" dirty="0">
                <a:latin typeface="Segoe UI" panose="020B0502040204020203" pitchFamily="34" charset="0"/>
                <a:cs typeface="Segoe UI" panose="020B0502040204020203" pitchFamily="34" charset="0"/>
              </a:rPr>
              <a:t>Additional strategies to inspire professors to generate and publish OER are needed</a:t>
            </a:r>
          </a:p>
          <a:p>
            <a:pPr>
              <a:buFont typeface="Wingdings" panose="05000000000000000000" pitchFamily="2" charset="2"/>
              <a:buChar char="§"/>
            </a:pPr>
            <a:r>
              <a:rPr lang="en-US" dirty="0">
                <a:latin typeface="Segoe UI" panose="020B0502040204020203" pitchFamily="34" charset="0"/>
                <a:cs typeface="Segoe UI" panose="020B0502040204020203" pitchFamily="34" charset="0"/>
              </a:rPr>
              <a:t>Collaboration among coworkers and the creation of a repository to offer free teaching and learning material in the field of LIS is needed </a:t>
            </a:r>
          </a:p>
          <a:p>
            <a:endParaRPr lang="en-GB" dirty="0"/>
          </a:p>
        </p:txBody>
      </p:sp>
      <p:sp>
        <p:nvSpPr>
          <p:cNvPr id="4" name="Foliennummernplatzhalter 3"/>
          <p:cNvSpPr>
            <a:spLocks noGrp="1"/>
          </p:cNvSpPr>
          <p:nvPr>
            <p:ph type="sldNum" sz="quarter" idx="12"/>
          </p:nvPr>
        </p:nvSpPr>
        <p:spPr/>
        <p:txBody>
          <a:bodyPr/>
          <a:lstStyle/>
          <a:p>
            <a:fld id="{BA37CAE7-639A-4124-903D-35BE2C0037FE}" type="slidenum">
              <a:rPr lang="en-GB" smtClean="0"/>
              <a:t>12</a:t>
            </a:fld>
            <a:endParaRPr lang="en-GB"/>
          </a:p>
        </p:txBody>
      </p:sp>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77009" y="522715"/>
            <a:ext cx="1010381" cy="1010381"/>
          </a:xfrm>
          <a:prstGeom prst="rect">
            <a:avLst/>
          </a:prstGeom>
        </p:spPr>
      </p:pic>
    </p:spTree>
    <p:extLst>
      <p:ext uri="{BB962C8B-B14F-4D97-AF65-F5344CB8AC3E}">
        <p14:creationId xmlns:p14="http://schemas.microsoft.com/office/powerpoint/2010/main" val="1336289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latin typeface="Segoe UI" panose="020B0502040204020203" pitchFamily="34" charset="0"/>
                <a:cs typeface="Segoe UI" panose="020B0502040204020203" pitchFamily="34" charset="0"/>
              </a:rPr>
              <a:t>Conclusion and future work </a:t>
            </a:r>
          </a:p>
        </p:txBody>
      </p:sp>
      <p:sp>
        <p:nvSpPr>
          <p:cNvPr id="3" name="Inhaltsplatzhalter 2"/>
          <p:cNvSpPr>
            <a:spLocks noGrp="1"/>
          </p:cNvSpPr>
          <p:nvPr>
            <p:ph idx="1"/>
          </p:nvPr>
        </p:nvSpPr>
        <p:spPr/>
        <p:txBody>
          <a:bodyPr>
            <a:normAutofit lnSpcReduction="10000"/>
          </a:bodyPr>
          <a:lstStyle/>
          <a:p>
            <a:pPr>
              <a:buFont typeface="Wingdings" panose="05000000000000000000" pitchFamily="2" charset="2"/>
              <a:buChar char="§"/>
            </a:pPr>
            <a:r>
              <a:rPr lang="en-US" dirty="0">
                <a:latin typeface="Segoe UI" panose="020B0502040204020203" pitchFamily="34" charset="0"/>
                <a:cs typeface="Segoe UI" panose="020B0502040204020203" pitchFamily="34" charset="0"/>
              </a:rPr>
              <a:t>To promote OER in LIS education, best-case scenarios for integrating OER in teaching are needed</a:t>
            </a:r>
          </a:p>
          <a:p>
            <a:pPr>
              <a:buFont typeface="Wingdings" panose="05000000000000000000" pitchFamily="2" charset="2"/>
              <a:buChar char="§"/>
            </a:pPr>
            <a:r>
              <a:rPr lang="en-US" dirty="0">
                <a:latin typeface="Segoe UI" panose="020B0502040204020203" pitchFamily="34" charset="0"/>
                <a:cs typeface="Segoe UI" panose="020B0502040204020203" pitchFamily="34" charset="0"/>
              </a:rPr>
              <a:t>Further assistance and support structures for the integration of OER are needed</a:t>
            </a:r>
          </a:p>
          <a:p>
            <a:pPr>
              <a:buFont typeface="Wingdings" panose="05000000000000000000" pitchFamily="2" charset="2"/>
              <a:buChar char="§"/>
            </a:pPr>
            <a:r>
              <a:rPr lang="en-US" dirty="0">
                <a:latin typeface="Segoe UI" panose="020B0502040204020203" pitchFamily="34" charset="0"/>
                <a:cs typeface="Segoe UI" panose="020B0502040204020203" pitchFamily="34" charset="0"/>
              </a:rPr>
              <a:t>University-level collective impulses and innovations are necessary </a:t>
            </a:r>
          </a:p>
          <a:p>
            <a:pPr>
              <a:buFont typeface="Wingdings" panose="05000000000000000000" pitchFamily="2" charset="2"/>
              <a:buChar char="§"/>
            </a:pPr>
            <a:r>
              <a:rPr lang="en-US" dirty="0">
                <a:latin typeface="Segoe UI" panose="020B0502040204020203" pitchFamily="34" charset="0"/>
                <a:cs typeface="Segoe UI" panose="020B0502040204020203" pitchFamily="34" charset="0"/>
              </a:rPr>
              <a:t>Train librarians in universities to promote awareness of OER and give training for staff and students on the use of OER </a:t>
            </a:r>
            <a:r>
              <a:rPr lang="en-US" sz="1500" dirty="0">
                <a:latin typeface="Segoe UI" panose="020B0502040204020203" pitchFamily="34" charset="0"/>
                <a:cs typeface="Segoe UI" panose="020B0502040204020203" pitchFamily="34" charset="0"/>
              </a:rPr>
              <a:t>(Katz, 2020; Santos-Hermosa and </a:t>
            </a:r>
            <a:r>
              <a:rPr lang="en-US" sz="1500" dirty="0" err="1">
                <a:latin typeface="Segoe UI" panose="020B0502040204020203" pitchFamily="34" charset="0"/>
                <a:cs typeface="Segoe UI" panose="020B0502040204020203" pitchFamily="34" charset="0"/>
              </a:rPr>
              <a:t>Atenas</a:t>
            </a:r>
            <a:r>
              <a:rPr lang="en-US" sz="1500" dirty="0">
                <a:latin typeface="Segoe UI" panose="020B0502040204020203" pitchFamily="34" charset="0"/>
                <a:cs typeface="Segoe UI" panose="020B0502040204020203" pitchFamily="34" charset="0"/>
              </a:rPr>
              <a:t>, 2022) </a:t>
            </a:r>
          </a:p>
          <a:p>
            <a:pPr>
              <a:buFont typeface="Wingdings" panose="05000000000000000000" pitchFamily="2" charset="2"/>
              <a:buChar char="§"/>
            </a:pPr>
            <a:r>
              <a:rPr lang="en-US" dirty="0">
                <a:latin typeface="Segoe UI" panose="020B0502040204020203" pitchFamily="34" charset="0"/>
                <a:cs typeface="Segoe UI" panose="020B0502040204020203" pitchFamily="34" charset="0"/>
              </a:rPr>
              <a:t>Include LIS student’s perspectives with DE and OER during remote teaching </a:t>
            </a:r>
            <a:r>
              <a:rPr lang="en-US" sz="1500" dirty="0">
                <a:latin typeface="Segoe UI" panose="020B0502040204020203" pitchFamily="34" charset="0"/>
                <a:cs typeface="Segoe UI" panose="020B0502040204020203" pitchFamily="34" charset="0"/>
              </a:rPr>
              <a:t>(</a:t>
            </a:r>
            <a:r>
              <a:rPr lang="en-US" sz="1500" dirty="0" err="1">
                <a:latin typeface="Segoe UI" panose="020B0502040204020203" pitchFamily="34" charset="0"/>
                <a:cs typeface="Segoe UI" panose="020B0502040204020203" pitchFamily="34" charset="0"/>
              </a:rPr>
              <a:t>Wöbbekind</a:t>
            </a:r>
            <a:r>
              <a:rPr lang="en-US" sz="1500" dirty="0">
                <a:latin typeface="Segoe UI" panose="020B0502040204020203" pitchFamily="34" charset="0"/>
                <a:cs typeface="Segoe UI" panose="020B0502040204020203" pitchFamily="34" charset="0"/>
              </a:rPr>
              <a:t> et al., in press)</a:t>
            </a:r>
          </a:p>
          <a:p>
            <a:endParaRPr lang="en-US" dirty="0">
              <a:latin typeface="Segoe UI" panose="020B0502040204020203" pitchFamily="34" charset="0"/>
              <a:cs typeface="Segoe UI" panose="020B0502040204020203" pitchFamily="34" charset="0"/>
            </a:endParaRPr>
          </a:p>
          <a:p>
            <a:endParaRPr lang="en-GB" dirty="0">
              <a:latin typeface="Segoe UI" panose="020B0502040204020203" pitchFamily="34" charset="0"/>
              <a:cs typeface="Segoe UI" panose="020B0502040204020203" pitchFamily="34" charset="0"/>
            </a:endParaRPr>
          </a:p>
        </p:txBody>
      </p:sp>
      <p:sp>
        <p:nvSpPr>
          <p:cNvPr id="4" name="Foliennummernplatzhalter 3"/>
          <p:cNvSpPr>
            <a:spLocks noGrp="1"/>
          </p:cNvSpPr>
          <p:nvPr>
            <p:ph type="sldNum" sz="quarter" idx="12"/>
          </p:nvPr>
        </p:nvSpPr>
        <p:spPr/>
        <p:txBody>
          <a:bodyPr/>
          <a:lstStyle/>
          <a:p>
            <a:fld id="{BA37CAE7-639A-4124-903D-35BE2C0037FE}" type="slidenum">
              <a:rPr lang="en-GB" smtClean="0"/>
              <a:t>13</a:t>
            </a:fld>
            <a:endParaRPr lang="en-GB"/>
          </a:p>
        </p:txBody>
      </p:sp>
    </p:spTree>
    <p:extLst>
      <p:ext uri="{BB962C8B-B14F-4D97-AF65-F5344CB8AC3E}">
        <p14:creationId xmlns:p14="http://schemas.microsoft.com/office/powerpoint/2010/main" val="557371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latin typeface="Segoe UI" panose="020B0502040204020203" pitchFamily="34" charset="0"/>
                <a:cs typeface="Segoe UI" panose="020B0502040204020203" pitchFamily="34" charset="0"/>
              </a:rPr>
              <a:t>Literature</a:t>
            </a:r>
          </a:p>
        </p:txBody>
      </p:sp>
      <p:sp>
        <p:nvSpPr>
          <p:cNvPr id="3" name="Inhaltsplatzhalter 2"/>
          <p:cNvSpPr>
            <a:spLocks noGrp="1"/>
          </p:cNvSpPr>
          <p:nvPr>
            <p:ph idx="1"/>
          </p:nvPr>
        </p:nvSpPr>
        <p:spPr/>
        <p:txBody>
          <a:bodyPr>
            <a:noAutofit/>
          </a:bodyPr>
          <a:lstStyle/>
          <a:p>
            <a:pPr marL="0" indent="0">
              <a:buNone/>
            </a:pPr>
            <a:r>
              <a:rPr lang="en-US" sz="1400" dirty="0" err="1">
                <a:latin typeface="Segoe UI" panose="020B0502040204020203" pitchFamily="34" charset="0"/>
                <a:cs typeface="Segoe UI" panose="020B0502040204020203" pitchFamily="34" charset="0"/>
              </a:rPr>
              <a:t>Altwaijry</a:t>
            </a:r>
            <a:r>
              <a:rPr lang="en-US" sz="1400" dirty="0">
                <a:latin typeface="Segoe UI" panose="020B0502040204020203" pitchFamily="34" charset="0"/>
                <a:cs typeface="Segoe UI" panose="020B0502040204020203" pitchFamily="34" charset="0"/>
              </a:rPr>
              <a:t>, N., Ibrahim, A., </a:t>
            </a:r>
            <a:r>
              <a:rPr lang="en-US" sz="1400" dirty="0" err="1">
                <a:latin typeface="Segoe UI" panose="020B0502040204020203" pitchFamily="34" charset="0"/>
                <a:cs typeface="Segoe UI" panose="020B0502040204020203" pitchFamily="34" charset="0"/>
              </a:rPr>
              <a:t>Binsuwaidan</a:t>
            </a:r>
            <a:r>
              <a:rPr lang="en-US" sz="1400" dirty="0">
                <a:latin typeface="Segoe UI" panose="020B0502040204020203" pitchFamily="34" charset="0"/>
                <a:cs typeface="Segoe UI" panose="020B0502040204020203" pitchFamily="34" charset="0"/>
              </a:rPr>
              <a:t>, R., </a:t>
            </a:r>
            <a:r>
              <a:rPr lang="en-US" sz="1400" dirty="0" err="1">
                <a:latin typeface="Segoe UI" panose="020B0502040204020203" pitchFamily="34" charset="0"/>
                <a:cs typeface="Segoe UI" panose="020B0502040204020203" pitchFamily="34" charset="0"/>
              </a:rPr>
              <a:t>Alnajjar</a:t>
            </a:r>
            <a:r>
              <a:rPr lang="en-US" sz="1400" dirty="0">
                <a:latin typeface="Segoe UI" panose="020B0502040204020203" pitchFamily="34" charset="0"/>
                <a:cs typeface="Segoe UI" panose="020B0502040204020203" pitchFamily="34" charset="0"/>
              </a:rPr>
              <a:t>, L. I., </a:t>
            </a:r>
            <a:r>
              <a:rPr lang="en-US" sz="1400" dirty="0" err="1">
                <a:latin typeface="Segoe UI" panose="020B0502040204020203" pitchFamily="34" charset="0"/>
                <a:cs typeface="Segoe UI" panose="020B0502040204020203" pitchFamily="34" charset="0"/>
              </a:rPr>
              <a:t>Alsfouk</a:t>
            </a:r>
            <a:r>
              <a:rPr lang="en-US" sz="1400" dirty="0">
                <a:latin typeface="Segoe UI" panose="020B0502040204020203" pitchFamily="34" charset="0"/>
                <a:cs typeface="Segoe UI" panose="020B0502040204020203" pitchFamily="34" charset="0"/>
              </a:rPr>
              <a:t>, B. A., &amp; </a:t>
            </a:r>
            <a:r>
              <a:rPr lang="en-US" sz="1400" dirty="0" err="1">
                <a:latin typeface="Segoe UI" panose="020B0502040204020203" pitchFamily="34" charset="0"/>
                <a:cs typeface="Segoe UI" panose="020B0502040204020203" pitchFamily="34" charset="0"/>
              </a:rPr>
              <a:t>Almutairi</a:t>
            </a:r>
            <a:r>
              <a:rPr lang="en-US" sz="1400" dirty="0">
                <a:latin typeface="Segoe UI" panose="020B0502040204020203" pitchFamily="34" charset="0"/>
                <a:cs typeface="Segoe UI" panose="020B0502040204020203" pitchFamily="34" charset="0"/>
              </a:rPr>
              <a:t>, R. (2021). Distance Education During COVID-19 Pandemic: A College of Pharmacy Experience. Risk Management and Healthcare Policy, 14, 2099–2110. </a:t>
            </a:r>
            <a:r>
              <a:rPr lang="en-US" sz="1400" dirty="0" err="1">
                <a:latin typeface="Segoe UI" panose="020B0502040204020203" pitchFamily="34" charset="0"/>
                <a:cs typeface="Segoe UI" panose="020B0502040204020203" pitchFamily="34" charset="0"/>
              </a:rPr>
              <a:t>Informa</a:t>
            </a:r>
            <a:r>
              <a:rPr lang="en-US" sz="1400" dirty="0">
                <a:latin typeface="Segoe UI" panose="020B0502040204020203" pitchFamily="34" charset="0"/>
                <a:cs typeface="Segoe UI" panose="020B0502040204020203" pitchFamily="34" charset="0"/>
              </a:rPr>
              <a:t> UK Limited. </a:t>
            </a:r>
            <a:r>
              <a:rPr lang="en-US" sz="1400" dirty="0">
                <a:latin typeface="Segoe UI" panose="020B0502040204020203" pitchFamily="34" charset="0"/>
                <a:cs typeface="Segoe UI" panose="020B0502040204020203" pitchFamily="34" charset="0"/>
                <a:hlinkClick r:id="rId3"/>
              </a:rPr>
              <a:t>https://doi.org/10.2147/rmhp.s308998</a:t>
            </a:r>
            <a:r>
              <a:rPr lang="en-US" sz="1400" dirty="0">
                <a:latin typeface="Segoe UI" panose="020B0502040204020203" pitchFamily="34" charset="0"/>
                <a:cs typeface="Segoe UI" panose="020B0502040204020203" pitchFamily="34" charset="0"/>
              </a:rPr>
              <a:t> </a:t>
            </a:r>
          </a:p>
          <a:p>
            <a:pPr marL="0" indent="0">
              <a:buNone/>
            </a:pPr>
            <a:r>
              <a:rPr lang="en-US" sz="1400" dirty="0">
                <a:latin typeface="Segoe UI" panose="020B0502040204020203" pitchFamily="34" charset="0"/>
                <a:cs typeface="Segoe UI" panose="020B0502040204020203" pitchFamily="34" charset="0"/>
              </a:rPr>
              <a:t>Anderson, T., &amp; Rivera-Vargas, P. (2020). A critical look at educational technology from a distance education perspective. Digital Education Review. </a:t>
            </a:r>
            <a:r>
              <a:rPr lang="en-US" sz="1400" dirty="0">
                <a:latin typeface="Segoe UI" panose="020B0502040204020203" pitchFamily="34" charset="0"/>
                <a:cs typeface="Segoe UI" panose="020B0502040204020203" pitchFamily="34" charset="0"/>
                <a:hlinkClick r:id="rId4"/>
              </a:rPr>
              <a:t>https://doi.org/10.1344/der.2020.37.208-229</a:t>
            </a:r>
            <a:r>
              <a:rPr lang="en-US" sz="1400" dirty="0">
                <a:latin typeface="Segoe UI" panose="020B0502040204020203" pitchFamily="34" charset="0"/>
                <a:cs typeface="Segoe UI" panose="020B0502040204020203" pitchFamily="34" charset="0"/>
              </a:rPr>
              <a:t> </a:t>
            </a:r>
          </a:p>
          <a:p>
            <a:pPr marL="0" indent="0">
              <a:buNone/>
            </a:pPr>
            <a:r>
              <a:rPr lang="en-US" sz="1400" dirty="0" err="1">
                <a:latin typeface="Segoe UI" panose="020B0502040204020203" pitchFamily="34" charset="0"/>
                <a:cs typeface="Segoe UI" panose="020B0502040204020203" pitchFamily="34" charset="0"/>
              </a:rPr>
              <a:t>Belikov</a:t>
            </a:r>
            <a:r>
              <a:rPr lang="en-US" sz="1400" dirty="0">
                <a:latin typeface="Segoe UI" panose="020B0502040204020203" pitchFamily="34" charset="0"/>
                <a:cs typeface="Segoe UI" panose="020B0502040204020203" pitchFamily="34" charset="0"/>
              </a:rPr>
              <a:t>, O. M., &amp; Bodily, R. (2016). Incentives and barriers to OER adoption: A qualitative analysis of faculty perceptions. Open Praxis, 8 (3). </a:t>
            </a:r>
            <a:r>
              <a:rPr lang="en-US" sz="1400" dirty="0">
                <a:latin typeface="Segoe UI" panose="020B0502040204020203" pitchFamily="34" charset="0"/>
                <a:cs typeface="Segoe UI" panose="020B0502040204020203" pitchFamily="34" charset="0"/>
                <a:hlinkClick r:id="rId5"/>
              </a:rPr>
              <a:t>https://doi.org/10.5944/openpraxis.8.3.308</a:t>
            </a:r>
            <a:r>
              <a:rPr lang="en-US" sz="1400" dirty="0">
                <a:latin typeface="Segoe UI" panose="020B0502040204020203" pitchFamily="34" charset="0"/>
                <a:cs typeface="Segoe UI" panose="020B0502040204020203" pitchFamily="34" charset="0"/>
              </a:rPr>
              <a:t>  </a:t>
            </a:r>
          </a:p>
          <a:p>
            <a:pPr marL="0" indent="0">
              <a:buNone/>
            </a:pPr>
            <a:r>
              <a:rPr lang="en-US" sz="1400" dirty="0">
                <a:latin typeface="Segoe UI" panose="020B0502040204020203" pitchFamily="34" charset="0"/>
                <a:cs typeface="Segoe UI" panose="020B0502040204020203" pitchFamily="34" charset="0"/>
              </a:rPr>
              <a:t>Boté-</a:t>
            </a:r>
            <a:r>
              <a:rPr lang="en-US" sz="1400" dirty="0" err="1">
                <a:latin typeface="Segoe UI" panose="020B0502040204020203" pitchFamily="34" charset="0"/>
                <a:cs typeface="Segoe UI" panose="020B0502040204020203" pitchFamily="34" charset="0"/>
              </a:rPr>
              <a:t>Vericad</a:t>
            </a:r>
            <a:r>
              <a:rPr lang="en-US" sz="1400" dirty="0">
                <a:latin typeface="Segoe UI" panose="020B0502040204020203" pitchFamily="34" charset="0"/>
                <a:cs typeface="Segoe UI" panose="020B0502040204020203" pitchFamily="34" charset="0"/>
              </a:rPr>
              <a:t>, J. J., </a:t>
            </a:r>
            <a:r>
              <a:rPr lang="en-US" sz="1400" dirty="0" err="1">
                <a:latin typeface="Segoe UI" panose="020B0502040204020203" pitchFamily="34" charset="0"/>
                <a:cs typeface="Segoe UI" panose="020B0502040204020203" pitchFamily="34" charset="0"/>
              </a:rPr>
              <a:t>Argudo</a:t>
            </a:r>
            <a:r>
              <a:rPr lang="en-US" sz="1400" dirty="0">
                <a:latin typeface="Segoe UI" panose="020B0502040204020203" pitchFamily="34" charset="0"/>
                <a:cs typeface="Segoe UI" panose="020B0502040204020203" pitchFamily="34" charset="0"/>
              </a:rPr>
              <a:t>, S. &amp; Urbano, C. (2022). Digital Education appraisal and quality perception by students, teachers and trainers at the partner HEIs during the COVID-19 crisis. [Unpublished report] </a:t>
            </a:r>
          </a:p>
          <a:p>
            <a:pPr marL="0" indent="0">
              <a:buNone/>
            </a:pPr>
            <a:r>
              <a:rPr lang="en-US" sz="1400" dirty="0">
                <a:latin typeface="Segoe UI" panose="020B0502040204020203" pitchFamily="34" charset="0"/>
                <a:cs typeface="Segoe UI" panose="020B0502040204020203" pitchFamily="34" charset="0"/>
              </a:rPr>
              <a:t>Katz, S. (2020). The Case for OER in LIS Education. Library Trends, 69(2), 419-434. </a:t>
            </a:r>
            <a:r>
              <a:rPr lang="en-US" sz="1400" dirty="0">
                <a:latin typeface="Segoe UI" panose="020B0502040204020203" pitchFamily="34" charset="0"/>
                <a:cs typeface="Segoe UI" panose="020B0502040204020203" pitchFamily="34" charset="0"/>
                <a:hlinkClick r:id="rId6"/>
              </a:rPr>
              <a:t>https://doi.org/10.1353/lib.2020.0040</a:t>
            </a:r>
            <a:r>
              <a:rPr lang="en-US" sz="1400" dirty="0">
                <a:latin typeface="Segoe UI" panose="020B0502040204020203" pitchFamily="34" charset="0"/>
                <a:cs typeface="Segoe UI" panose="020B0502040204020203" pitchFamily="34" charset="0"/>
              </a:rPr>
              <a:t> </a:t>
            </a:r>
          </a:p>
          <a:p>
            <a:pPr marL="0" indent="0">
              <a:buNone/>
            </a:pPr>
            <a:r>
              <a:rPr lang="en-US" sz="1400" dirty="0" err="1">
                <a:latin typeface="Segoe UI" panose="020B0502040204020203" pitchFamily="34" charset="0"/>
                <a:cs typeface="Segoe UI" panose="020B0502040204020203" pitchFamily="34" charset="0"/>
              </a:rPr>
              <a:t>Krtalić</a:t>
            </a:r>
            <a:r>
              <a:rPr lang="en-US" sz="1400" dirty="0">
                <a:latin typeface="Segoe UI" panose="020B0502040204020203" pitchFamily="34" charset="0"/>
                <a:cs typeface="Segoe UI" panose="020B0502040204020203" pitchFamily="34" charset="0"/>
              </a:rPr>
              <a:t>, M., &amp; Mandl, T. (2019). Didactic trends in LIS education and their reflection in curricula design. Education for Information, 35(2), 65–86. IOS Press. </a:t>
            </a:r>
            <a:r>
              <a:rPr lang="en-US" sz="1400" dirty="0">
                <a:latin typeface="Segoe UI" panose="020B0502040204020203" pitchFamily="34" charset="0"/>
                <a:cs typeface="Segoe UI" panose="020B0502040204020203" pitchFamily="34" charset="0"/>
                <a:hlinkClick r:id="rId7"/>
              </a:rPr>
              <a:t>https://doi.org/10.3233/efi-190268</a:t>
            </a:r>
            <a:r>
              <a:rPr lang="en-US" sz="1400" dirty="0">
                <a:latin typeface="Segoe UI" panose="020B0502040204020203" pitchFamily="34" charset="0"/>
                <a:cs typeface="Segoe UI" panose="020B0502040204020203" pitchFamily="34" charset="0"/>
              </a:rPr>
              <a:t> </a:t>
            </a:r>
          </a:p>
          <a:p>
            <a:pPr marL="0" indent="0">
              <a:buNone/>
            </a:pPr>
            <a:r>
              <a:rPr lang="en-US" sz="1400" dirty="0">
                <a:latin typeface="Segoe UI" panose="020B0502040204020203" pitchFamily="34" charset="0"/>
                <a:cs typeface="Segoe UI" panose="020B0502040204020203" pitchFamily="34" charset="0"/>
              </a:rPr>
              <a:t>Otto, D. (2021). Driven by Emotions! The Effect of Attitudes on Intention and </a:t>
            </a:r>
            <a:r>
              <a:rPr lang="en-US" sz="1400" dirty="0" err="1">
                <a:latin typeface="Segoe UI" panose="020B0502040204020203" pitchFamily="34" charset="0"/>
                <a:cs typeface="Segoe UI" panose="020B0502040204020203" pitchFamily="34" charset="0"/>
              </a:rPr>
              <a:t>Behaviour</a:t>
            </a:r>
            <a:r>
              <a:rPr lang="en-US" sz="1400" dirty="0">
                <a:latin typeface="Segoe UI" panose="020B0502040204020203" pitchFamily="34" charset="0"/>
                <a:cs typeface="Segoe UI" panose="020B0502040204020203" pitchFamily="34" charset="0"/>
              </a:rPr>
              <a:t> regarding Open Educational Resources (OER). Journal of Interactive Media in Education. Ubiquity Press, Ltd. https://doi.org/10.5334/jime.606 </a:t>
            </a:r>
          </a:p>
          <a:p>
            <a:pPr marL="0" indent="0">
              <a:buNone/>
            </a:pPr>
            <a:r>
              <a:rPr lang="en-US" sz="1400" dirty="0">
                <a:latin typeface="Segoe UI" panose="020B0502040204020203" pitchFamily="34" charset="0"/>
                <a:cs typeface="Segoe UI" panose="020B0502040204020203" pitchFamily="34" charset="0"/>
              </a:rPr>
              <a:t>Santos-Hermosa, G., &amp; </a:t>
            </a:r>
            <a:r>
              <a:rPr lang="en-US" sz="1400" dirty="0" err="1">
                <a:latin typeface="Segoe UI" panose="020B0502040204020203" pitchFamily="34" charset="0"/>
                <a:cs typeface="Segoe UI" panose="020B0502040204020203" pitchFamily="34" charset="0"/>
              </a:rPr>
              <a:t>Atenas</a:t>
            </a:r>
            <a:r>
              <a:rPr lang="en-US" sz="1400" dirty="0">
                <a:latin typeface="Segoe UI" panose="020B0502040204020203" pitchFamily="34" charset="0"/>
                <a:cs typeface="Segoe UI" panose="020B0502040204020203" pitchFamily="34" charset="0"/>
              </a:rPr>
              <a:t>, J. (2022). Building Capacities in Open Knowledge: Recommendations for Library and Information Science Professionals and Schools. Frontiers in Education. Frontiers Media SA. </a:t>
            </a:r>
            <a:r>
              <a:rPr lang="en-US" sz="1400" dirty="0">
                <a:latin typeface="Segoe UI" panose="020B0502040204020203" pitchFamily="34" charset="0"/>
                <a:cs typeface="Segoe UI" panose="020B0502040204020203" pitchFamily="34" charset="0"/>
                <a:hlinkClick r:id="rId8"/>
              </a:rPr>
              <a:t>https://doi.org/10.3389/feduc.2022.866049</a:t>
            </a:r>
            <a:r>
              <a:rPr lang="en-US" sz="1400" dirty="0">
                <a:latin typeface="Segoe UI" panose="020B0502040204020203" pitchFamily="34" charset="0"/>
                <a:cs typeface="Segoe UI" panose="020B0502040204020203" pitchFamily="34" charset="0"/>
              </a:rPr>
              <a:t> </a:t>
            </a:r>
          </a:p>
          <a:p>
            <a:pPr marL="0" indent="0">
              <a:buNone/>
            </a:pPr>
            <a:r>
              <a:rPr lang="en-GB" sz="1400" dirty="0" err="1">
                <a:latin typeface="Segoe UI" panose="020B0502040204020203" pitchFamily="34" charset="0"/>
                <a:cs typeface="Segoe UI" panose="020B0502040204020203" pitchFamily="34" charset="0"/>
              </a:rPr>
              <a:t>Wöbbekind</a:t>
            </a:r>
            <a:r>
              <a:rPr lang="en-GB" sz="1400" dirty="0">
                <a:latin typeface="Segoe UI" panose="020B0502040204020203" pitchFamily="34" charset="0"/>
                <a:cs typeface="Segoe UI" panose="020B0502040204020203" pitchFamily="34" charset="0"/>
              </a:rPr>
              <a:t>, L., Voland, L., Yener, O., Boté, J.-J., </a:t>
            </a:r>
            <a:r>
              <a:rPr lang="en-GB" sz="1400" dirty="0" err="1">
                <a:latin typeface="Segoe UI" panose="020B0502040204020203" pitchFamily="34" charset="0"/>
                <a:cs typeface="Segoe UI" panose="020B0502040204020203" pitchFamily="34" charset="0"/>
              </a:rPr>
              <a:t>Argudo</a:t>
            </a:r>
            <a:r>
              <a:rPr lang="en-GB" sz="1400" dirty="0">
                <a:latin typeface="Segoe UI" panose="020B0502040204020203" pitchFamily="34" charset="0"/>
                <a:cs typeface="Segoe UI" panose="020B0502040204020203" pitchFamily="34" charset="0"/>
              </a:rPr>
              <a:t>, S., Urbano, C. &amp; Mandl, T. (in press).</a:t>
            </a:r>
            <a:r>
              <a:rPr lang="en-US" sz="1400" dirty="0">
                <a:latin typeface="Segoe UI" panose="020B0502040204020203" pitchFamily="34" charset="0"/>
                <a:cs typeface="Segoe UI" panose="020B0502040204020203" pitchFamily="34" charset="0"/>
              </a:rPr>
              <a:t> Professor’s and Student’s Perspectives on Digital Education in Library and Information Science (LIS) during the COVID-19 Pandemic in Germany: Online Teaching, Adaptation of Courses and OER Use. LIDA Special Issue, IOS Press. </a:t>
            </a:r>
            <a:r>
              <a:rPr lang="en-GB" sz="1400" dirty="0">
                <a:latin typeface="Segoe UI" panose="020B0502040204020203" pitchFamily="34" charset="0"/>
                <a:cs typeface="Segoe UI" panose="020B0502040204020203" pitchFamily="34" charset="0"/>
              </a:rPr>
              <a:t> </a:t>
            </a:r>
          </a:p>
        </p:txBody>
      </p:sp>
      <p:sp>
        <p:nvSpPr>
          <p:cNvPr id="4" name="Foliennummernplatzhalter 3"/>
          <p:cNvSpPr>
            <a:spLocks noGrp="1"/>
          </p:cNvSpPr>
          <p:nvPr>
            <p:ph type="sldNum" sz="quarter" idx="12"/>
          </p:nvPr>
        </p:nvSpPr>
        <p:spPr/>
        <p:txBody>
          <a:bodyPr/>
          <a:lstStyle/>
          <a:p>
            <a:fld id="{BA37CAE7-639A-4124-903D-35BE2C0037FE}" type="slidenum">
              <a:rPr lang="en-GB" smtClean="0"/>
              <a:t>14</a:t>
            </a:fld>
            <a:endParaRPr lang="en-GB"/>
          </a:p>
        </p:txBody>
      </p:sp>
    </p:spTree>
    <p:extLst>
      <p:ext uri="{BB962C8B-B14F-4D97-AF65-F5344CB8AC3E}">
        <p14:creationId xmlns:p14="http://schemas.microsoft.com/office/powerpoint/2010/main" val="3304947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GB"/>
          </a:p>
        </p:txBody>
      </p:sp>
      <p:sp>
        <p:nvSpPr>
          <p:cNvPr id="3" name="Inhaltsplatzhalter 2"/>
          <p:cNvSpPr>
            <a:spLocks noGrp="1"/>
          </p:cNvSpPr>
          <p:nvPr>
            <p:ph idx="1"/>
          </p:nvPr>
        </p:nvSpPr>
        <p:spPr/>
        <p:txBody>
          <a:bodyPr/>
          <a:lstStyle/>
          <a:p>
            <a:pPr marL="0" indent="0" algn="ctr">
              <a:buNone/>
            </a:pPr>
            <a:r>
              <a:rPr lang="en-GB" dirty="0">
                <a:latin typeface="Segoe UI" panose="020B0502040204020203" pitchFamily="34" charset="0"/>
                <a:cs typeface="Segoe UI" panose="020B0502040204020203" pitchFamily="34" charset="0"/>
              </a:rPr>
              <a:t>Thank you for your attention!</a:t>
            </a:r>
          </a:p>
          <a:p>
            <a:pPr marL="0" indent="0" algn="ctr">
              <a:buNone/>
            </a:pPr>
            <a:r>
              <a:rPr lang="en-GB" dirty="0" err="1">
                <a:latin typeface="Segoe UI" panose="020B0502040204020203" pitchFamily="34" charset="0"/>
                <a:cs typeface="Segoe UI" panose="020B0502040204020203" pitchFamily="34" charset="0"/>
              </a:rPr>
              <a:t>Hvala</a:t>
            </a:r>
            <a:r>
              <a:rPr lang="en-GB" dirty="0">
                <a:latin typeface="Segoe UI" panose="020B0502040204020203" pitchFamily="34" charset="0"/>
                <a:cs typeface="Segoe UI" panose="020B0502040204020203" pitchFamily="34" charset="0"/>
              </a:rPr>
              <a:t> </a:t>
            </a:r>
            <a:r>
              <a:rPr lang="en-GB" dirty="0" err="1">
                <a:latin typeface="Segoe UI" panose="020B0502040204020203" pitchFamily="34" charset="0"/>
                <a:cs typeface="Segoe UI" panose="020B0502040204020203" pitchFamily="34" charset="0"/>
              </a:rPr>
              <a:t>vam</a:t>
            </a:r>
            <a:r>
              <a:rPr lang="en-GB" dirty="0">
                <a:latin typeface="Segoe UI" panose="020B0502040204020203" pitchFamily="34" charset="0"/>
                <a:cs typeface="Segoe UI" panose="020B0502040204020203" pitchFamily="34" charset="0"/>
              </a:rPr>
              <a:t> </a:t>
            </a:r>
            <a:r>
              <a:rPr lang="en-GB" dirty="0" err="1">
                <a:latin typeface="Segoe UI" panose="020B0502040204020203" pitchFamily="34" charset="0"/>
                <a:cs typeface="Segoe UI" panose="020B0502040204020203" pitchFamily="34" charset="0"/>
              </a:rPr>
              <a:t>na</a:t>
            </a:r>
            <a:r>
              <a:rPr lang="en-GB" dirty="0">
                <a:latin typeface="Segoe UI" panose="020B0502040204020203" pitchFamily="34" charset="0"/>
                <a:cs typeface="Segoe UI" panose="020B0502040204020203" pitchFamily="34" charset="0"/>
              </a:rPr>
              <a:t> </a:t>
            </a:r>
            <a:r>
              <a:rPr lang="en-GB" dirty="0" err="1">
                <a:latin typeface="Segoe UI" panose="020B0502040204020203" pitchFamily="34" charset="0"/>
                <a:cs typeface="Segoe UI" panose="020B0502040204020203" pitchFamily="34" charset="0"/>
              </a:rPr>
              <a:t>pažnji</a:t>
            </a:r>
            <a:r>
              <a:rPr lang="en-GB" dirty="0">
                <a:latin typeface="Segoe UI" panose="020B0502040204020203" pitchFamily="34" charset="0"/>
                <a:cs typeface="Segoe UI" panose="020B0502040204020203" pitchFamily="34" charset="0"/>
              </a:rPr>
              <a:t>!</a:t>
            </a:r>
          </a:p>
          <a:p>
            <a:pPr marL="0" indent="0" algn="ctr">
              <a:buNone/>
            </a:pPr>
            <a:endParaRPr lang="en-GB" dirty="0">
              <a:latin typeface="Segoe UI" panose="020B0502040204020203" pitchFamily="34" charset="0"/>
              <a:cs typeface="Segoe UI" panose="020B0502040204020203" pitchFamily="34" charset="0"/>
            </a:endParaRPr>
          </a:p>
          <a:p>
            <a:pPr marL="0" indent="0" algn="ctr">
              <a:buNone/>
            </a:pPr>
            <a:r>
              <a:rPr lang="en-GB" dirty="0">
                <a:latin typeface="Segoe UI" panose="020B0502040204020203" pitchFamily="34" charset="0"/>
                <a:cs typeface="Segoe UI" panose="020B0502040204020203" pitchFamily="34" charset="0"/>
              </a:rPr>
              <a:t>Contact:</a:t>
            </a:r>
          </a:p>
          <a:p>
            <a:pPr marL="0" indent="0" algn="ctr">
              <a:buNone/>
            </a:pPr>
            <a:r>
              <a:rPr lang="en-GB" dirty="0">
                <a:latin typeface="Segoe UI" panose="020B0502040204020203" pitchFamily="34" charset="0"/>
                <a:cs typeface="Segoe UI" panose="020B0502040204020203" pitchFamily="34" charset="0"/>
                <a:hlinkClick r:id="rId3"/>
              </a:rPr>
              <a:t>woebbek@uni-hildesheim.de</a:t>
            </a:r>
            <a:endParaRPr lang="en-GB" dirty="0">
              <a:latin typeface="Segoe UI" panose="020B0502040204020203" pitchFamily="34" charset="0"/>
              <a:cs typeface="Segoe UI" panose="020B0502040204020203" pitchFamily="34" charset="0"/>
            </a:endParaRPr>
          </a:p>
          <a:p>
            <a:pPr marL="0" indent="0" algn="ctr">
              <a:buNone/>
            </a:pPr>
            <a:endParaRPr lang="en-GB" dirty="0">
              <a:latin typeface="Segoe UI" panose="020B0502040204020203" pitchFamily="34" charset="0"/>
              <a:cs typeface="Segoe UI" panose="020B0502040204020203" pitchFamily="34" charset="0"/>
            </a:endParaRPr>
          </a:p>
          <a:p>
            <a:pPr marL="0" indent="0" algn="ctr">
              <a:buNone/>
            </a:pPr>
            <a:r>
              <a:rPr lang="en-GB" dirty="0">
                <a:latin typeface="Segoe UI" panose="020B0502040204020203" pitchFamily="34" charset="0"/>
                <a:cs typeface="Segoe UI" panose="020B0502040204020203" pitchFamily="34" charset="0"/>
                <a:hlinkClick r:id="rId4"/>
              </a:rPr>
              <a:t>mandl@uni-hildesheim.de</a:t>
            </a:r>
            <a:r>
              <a:rPr lang="en-GB" dirty="0">
                <a:latin typeface="Segoe UI" panose="020B0502040204020203" pitchFamily="34" charset="0"/>
                <a:cs typeface="Segoe UI" panose="020B0502040204020203" pitchFamily="34" charset="0"/>
              </a:rPr>
              <a:t>  </a:t>
            </a:r>
          </a:p>
        </p:txBody>
      </p:sp>
      <p:sp>
        <p:nvSpPr>
          <p:cNvPr id="5" name="Foliennummernplatzhalter 4"/>
          <p:cNvSpPr>
            <a:spLocks noGrp="1"/>
          </p:cNvSpPr>
          <p:nvPr>
            <p:ph type="sldNum" sz="quarter" idx="12"/>
          </p:nvPr>
        </p:nvSpPr>
        <p:spPr/>
        <p:txBody>
          <a:bodyPr/>
          <a:lstStyle/>
          <a:p>
            <a:fld id="{BA37CAE7-639A-4124-903D-35BE2C0037FE}" type="slidenum">
              <a:rPr lang="en-GB" smtClean="0"/>
              <a:t>15</a:t>
            </a:fld>
            <a:endParaRPr lang="en-GB"/>
          </a:p>
        </p:txBody>
      </p:sp>
      <p:pic>
        <p:nvPicPr>
          <p:cNvPr id="4" name="Grafik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50593" y="5767186"/>
            <a:ext cx="1090814" cy="1090814"/>
          </a:xfrm>
          <a:prstGeom prst="rect">
            <a:avLst/>
          </a:prstGeom>
        </p:spPr>
      </p:pic>
    </p:spTree>
    <p:extLst>
      <p:ext uri="{BB962C8B-B14F-4D97-AF65-F5344CB8AC3E}">
        <p14:creationId xmlns:p14="http://schemas.microsoft.com/office/powerpoint/2010/main" val="1699638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35935" y="543718"/>
            <a:ext cx="968375" cy="968375"/>
          </a:xfrm>
          <a:prstGeom prst="rect">
            <a:avLst/>
          </a:prstGeom>
        </p:spPr>
      </p:pic>
      <p:sp>
        <p:nvSpPr>
          <p:cNvPr id="2" name="Titel 1"/>
          <p:cNvSpPr>
            <a:spLocks noGrp="1"/>
          </p:cNvSpPr>
          <p:nvPr>
            <p:ph type="title"/>
          </p:nvPr>
        </p:nvSpPr>
        <p:spPr/>
        <p:txBody>
          <a:bodyPr/>
          <a:lstStyle/>
          <a:p>
            <a:r>
              <a:rPr lang="en-GB" dirty="0">
                <a:latin typeface="Segoe UI" panose="020B0502040204020203" pitchFamily="34" charset="0"/>
                <a:cs typeface="Segoe UI" panose="020B0502040204020203" pitchFamily="34" charset="0"/>
              </a:rPr>
              <a:t>Goals</a:t>
            </a:r>
          </a:p>
        </p:txBody>
      </p:sp>
      <p:sp>
        <p:nvSpPr>
          <p:cNvPr id="3" name="Inhaltsplatzhalter 2"/>
          <p:cNvSpPr>
            <a:spLocks noGrp="1"/>
          </p:cNvSpPr>
          <p:nvPr>
            <p:ph idx="1"/>
          </p:nvPr>
        </p:nvSpPr>
        <p:spPr/>
        <p:txBody>
          <a:bodyPr>
            <a:normAutofit/>
          </a:bodyPr>
          <a:lstStyle/>
          <a:p>
            <a:pPr>
              <a:buFont typeface="Wingdings" panose="05000000000000000000" pitchFamily="2" charset="2"/>
              <a:buChar char="§"/>
            </a:pPr>
            <a:r>
              <a:rPr lang="en-US" dirty="0">
                <a:latin typeface="Segoe UI" panose="020B0502040204020203" pitchFamily="34" charset="0"/>
                <a:cs typeface="Segoe UI" panose="020B0502040204020203" pitchFamily="34" charset="0"/>
              </a:rPr>
              <a:t>Gain an understanding of teachers' perceptions of digital education (DE)</a:t>
            </a:r>
          </a:p>
          <a:p>
            <a:pPr>
              <a:buFont typeface="Wingdings" panose="05000000000000000000" pitchFamily="2" charset="2"/>
              <a:buChar char="§"/>
            </a:pPr>
            <a:r>
              <a:rPr lang="en-US" dirty="0">
                <a:latin typeface="Segoe UI" panose="020B0502040204020203" pitchFamily="34" charset="0"/>
                <a:cs typeface="Segoe UI" panose="020B0502040204020203" pitchFamily="34" charset="0"/>
              </a:rPr>
              <a:t>The goal of this research is to learn more about how teachers feel about DE, specifically about OER in general </a:t>
            </a:r>
          </a:p>
          <a:p>
            <a:pPr>
              <a:buFont typeface="Wingdings" panose="05000000000000000000" pitchFamily="2" charset="2"/>
              <a:buChar char="§"/>
            </a:pPr>
            <a:r>
              <a:rPr lang="en-US" dirty="0">
                <a:latin typeface="Segoe UI" panose="020B0502040204020203" pitchFamily="34" charset="0"/>
                <a:cs typeface="Segoe UI" panose="020B0502040204020203" pitchFamily="34" charset="0"/>
              </a:rPr>
              <a:t>We explore what expectations they had when using digital resources and teaching tools during COVID-19 as they moved to an online or blended mode of learning, as well as what issues they came across </a:t>
            </a:r>
            <a:endParaRPr lang="en-GB" dirty="0">
              <a:latin typeface="Segoe UI" panose="020B0502040204020203" pitchFamily="34" charset="0"/>
              <a:cs typeface="Segoe UI" panose="020B0502040204020203" pitchFamily="34" charset="0"/>
            </a:endParaRPr>
          </a:p>
        </p:txBody>
      </p:sp>
      <p:sp>
        <p:nvSpPr>
          <p:cNvPr id="4" name="Foliennummernplatzhalter 3"/>
          <p:cNvSpPr>
            <a:spLocks noGrp="1"/>
          </p:cNvSpPr>
          <p:nvPr>
            <p:ph type="sldNum" sz="quarter" idx="12"/>
          </p:nvPr>
        </p:nvSpPr>
        <p:spPr/>
        <p:txBody>
          <a:bodyPr/>
          <a:lstStyle/>
          <a:p>
            <a:fld id="{BA37CAE7-639A-4124-903D-35BE2C0037FE}" type="slidenum">
              <a:rPr lang="en-GB" smtClean="0"/>
              <a:t>2</a:t>
            </a:fld>
            <a:endParaRPr lang="en-GB"/>
          </a:p>
        </p:txBody>
      </p:sp>
    </p:spTree>
    <p:extLst>
      <p:ext uri="{BB962C8B-B14F-4D97-AF65-F5344CB8AC3E}">
        <p14:creationId xmlns:p14="http://schemas.microsoft.com/office/powerpoint/2010/main" val="1472350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latin typeface="Segoe UI" panose="020B0502040204020203" pitchFamily="34" charset="0"/>
                <a:cs typeface="Segoe UI" panose="020B0502040204020203" pitchFamily="34" charset="0"/>
              </a:rPr>
              <a:t>Related work</a:t>
            </a:r>
          </a:p>
        </p:txBody>
      </p:sp>
      <p:sp>
        <p:nvSpPr>
          <p:cNvPr id="3" name="Inhaltsplatzhalter 2"/>
          <p:cNvSpPr>
            <a:spLocks noGrp="1"/>
          </p:cNvSpPr>
          <p:nvPr>
            <p:ph idx="1"/>
          </p:nvPr>
        </p:nvSpPr>
        <p:spPr/>
        <p:txBody>
          <a:bodyPr>
            <a:normAutofit/>
          </a:bodyPr>
          <a:lstStyle/>
          <a:p>
            <a:pPr>
              <a:buFont typeface="Wingdings" panose="05000000000000000000" pitchFamily="2" charset="2"/>
              <a:buChar char="§"/>
            </a:pPr>
            <a:r>
              <a:rPr lang="en-US" dirty="0">
                <a:solidFill>
                  <a:srgbClr val="000000"/>
                </a:solidFill>
                <a:latin typeface="Segoe UI" panose="020B0502040204020203" pitchFamily="34" charset="0"/>
                <a:cs typeface="Segoe UI" panose="020B0502040204020203" pitchFamily="34" charset="0"/>
              </a:rPr>
              <a:t>The shift to digital education (DE) occurred under time pressure and was partially improvised </a:t>
            </a:r>
            <a:r>
              <a:rPr lang="en-US" sz="1400" dirty="0">
                <a:solidFill>
                  <a:srgbClr val="000000"/>
                </a:solidFill>
                <a:latin typeface="Segoe UI" panose="020B0502040204020203" pitchFamily="34" charset="0"/>
                <a:cs typeface="Segoe UI" panose="020B0502040204020203" pitchFamily="34" charset="0"/>
              </a:rPr>
              <a:t>(</a:t>
            </a:r>
            <a:r>
              <a:rPr lang="en-US" sz="1400" dirty="0" err="1">
                <a:solidFill>
                  <a:srgbClr val="000000"/>
                </a:solidFill>
                <a:latin typeface="Segoe UI" panose="020B0502040204020203" pitchFamily="34" charset="0"/>
                <a:cs typeface="Segoe UI" panose="020B0502040204020203" pitchFamily="34" charset="0"/>
              </a:rPr>
              <a:t>Altwaijry</a:t>
            </a:r>
            <a:r>
              <a:rPr lang="en-US" sz="1400" dirty="0">
                <a:solidFill>
                  <a:srgbClr val="000000"/>
                </a:solidFill>
                <a:latin typeface="Segoe UI" panose="020B0502040204020203" pitchFamily="34" charset="0"/>
                <a:cs typeface="Segoe UI" panose="020B0502040204020203" pitchFamily="34" charset="0"/>
              </a:rPr>
              <a:t> et al., 2021)</a:t>
            </a:r>
            <a:endParaRPr lang="en-US" sz="1400" dirty="0">
              <a:latin typeface="Segoe UI" panose="020B0502040204020203" pitchFamily="34" charset="0"/>
              <a:cs typeface="Segoe UI" panose="020B0502040204020203" pitchFamily="34" charset="0"/>
            </a:endParaRPr>
          </a:p>
          <a:p>
            <a:pPr>
              <a:buFont typeface="Wingdings" panose="05000000000000000000" pitchFamily="2" charset="2"/>
              <a:buChar char="§"/>
            </a:pPr>
            <a:r>
              <a:rPr lang="en-US" dirty="0">
                <a:latin typeface="Segoe UI" panose="020B0502040204020203" pitchFamily="34" charset="0"/>
                <a:cs typeface="Segoe UI" panose="020B0502040204020203" pitchFamily="34" charset="0"/>
              </a:rPr>
              <a:t>To identify potential obstacles to the use of OER and the best ways to promote OER in teaching, it is essential to understand how academics perceive and use OER in higher education </a:t>
            </a:r>
            <a:r>
              <a:rPr lang="en-US" sz="1400" dirty="0">
                <a:latin typeface="Segoe UI" panose="020B0502040204020203" pitchFamily="34" charset="0"/>
                <a:cs typeface="Segoe UI" panose="020B0502040204020203" pitchFamily="34" charset="0"/>
              </a:rPr>
              <a:t>(</a:t>
            </a:r>
            <a:r>
              <a:rPr lang="en-US" sz="1400" dirty="0" err="1">
                <a:latin typeface="Segoe UI" panose="020B0502040204020203" pitchFamily="34" charset="0"/>
                <a:cs typeface="Segoe UI" panose="020B0502040204020203" pitchFamily="34" charset="0"/>
              </a:rPr>
              <a:t>Belikov</a:t>
            </a:r>
            <a:r>
              <a:rPr lang="en-US" sz="1400" dirty="0">
                <a:latin typeface="Segoe UI" panose="020B0502040204020203" pitchFamily="34" charset="0"/>
                <a:cs typeface="Segoe UI" panose="020B0502040204020203" pitchFamily="34" charset="0"/>
              </a:rPr>
              <a:t> and Bodily, 2016) </a:t>
            </a:r>
          </a:p>
          <a:p>
            <a:pPr>
              <a:buFont typeface="Wingdings" panose="05000000000000000000" pitchFamily="2" charset="2"/>
              <a:buChar char="§"/>
            </a:pPr>
            <a:r>
              <a:rPr lang="en-US" dirty="0">
                <a:latin typeface="Segoe UI" panose="020B0502040204020203" pitchFamily="34" charset="0"/>
                <a:cs typeface="Segoe UI" panose="020B0502040204020203" pitchFamily="34" charset="0"/>
              </a:rPr>
              <a:t>So far, OER initiatives are driven by highly motivated individuals who act as early adopters </a:t>
            </a:r>
            <a:r>
              <a:rPr lang="en-US" sz="1400" dirty="0">
                <a:latin typeface="Segoe UI" panose="020B0502040204020203" pitchFamily="34" charset="0"/>
                <a:cs typeface="Segoe UI" panose="020B0502040204020203" pitchFamily="34" charset="0"/>
              </a:rPr>
              <a:t>(</a:t>
            </a:r>
            <a:r>
              <a:rPr lang="en-US" sz="1400" dirty="0" err="1">
                <a:latin typeface="Segoe UI" panose="020B0502040204020203" pitchFamily="34" charset="0"/>
                <a:cs typeface="Segoe UI" panose="020B0502040204020203" pitchFamily="34" charset="0"/>
              </a:rPr>
              <a:t>Krtalić</a:t>
            </a:r>
            <a:r>
              <a:rPr lang="en-US" sz="1400" dirty="0">
                <a:latin typeface="Segoe UI" panose="020B0502040204020203" pitchFamily="34" charset="0"/>
                <a:cs typeface="Segoe UI" panose="020B0502040204020203" pitchFamily="34" charset="0"/>
              </a:rPr>
              <a:t> and Mandl, 2019; Otto, 2021)</a:t>
            </a:r>
          </a:p>
          <a:p>
            <a:endParaRPr lang="en-GB" dirty="0">
              <a:latin typeface="Segoe UI" panose="020B0502040204020203" pitchFamily="34" charset="0"/>
              <a:cs typeface="Segoe UI" panose="020B0502040204020203" pitchFamily="34" charset="0"/>
            </a:endParaRPr>
          </a:p>
        </p:txBody>
      </p:sp>
      <p:sp>
        <p:nvSpPr>
          <p:cNvPr id="4" name="Foliennummernplatzhalter 3"/>
          <p:cNvSpPr>
            <a:spLocks noGrp="1"/>
          </p:cNvSpPr>
          <p:nvPr>
            <p:ph type="sldNum" sz="quarter" idx="12"/>
          </p:nvPr>
        </p:nvSpPr>
        <p:spPr/>
        <p:txBody>
          <a:bodyPr/>
          <a:lstStyle/>
          <a:p>
            <a:fld id="{BA37CAE7-639A-4124-903D-35BE2C0037FE}" type="slidenum">
              <a:rPr lang="en-GB" smtClean="0"/>
              <a:t>3</a:t>
            </a:fld>
            <a:endParaRPr lang="en-GB"/>
          </a:p>
        </p:txBody>
      </p:sp>
    </p:spTree>
    <p:extLst>
      <p:ext uri="{BB962C8B-B14F-4D97-AF65-F5344CB8AC3E}">
        <p14:creationId xmlns:p14="http://schemas.microsoft.com/office/powerpoint/2010/main" val="3511921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latin typeface="Segoe UI" panose="020B0502040204020203" pitchFamily="34" charset="0"/>
                <a:cs typeface="Segoe UI" panose="020B0502040204020203" pitchFamily="34" charset="0"/>
              </a:rPr>
              <a:t>Methodology</a:t>
            </a:r>
          </a:p>
        </p:txBody>
      </p:sp>
      <p:sp>
        <p:nvSpPr>
          <p:cNvPr id="3" name="Inhaltsplatzhalter 2"/>
          <p:cNvSpPr>
            <a:spLocks noGrp="1"/>
          </p:cNvSpPr>
          <p:nvPr>
            <p:ph idx="1"/>
          </p:nvPr>
        </p:nvSpPr>
        <p:spPr/>
        <p:txBody>
          <a:bodyPr>
            <a:normAutofit/>
          </a:bodyPr>
          <a:lstStyle/>
          <a:p>
            <a:pPr>
              <a:buFont typeface="Wingdings" panose="05000000000000000000" pitchFamily="2" charset="2"/>
              <a:buChar char="§"/>
            </a:pPr>
            <a:r>
              <a:rPr lang="en-US" dirty="0">
                <a:latin typeface="Segoe UI" panose="020B0502040204020203" pitchFamily="34" charset="0"/>
                <a:cs typeface="Segoe UI" panose="020B0502040204020203" pitchFamily="34" charset="0"/>
              </a:rPr>
              <a:t>An interview guideline for semi-structured interviews with professors was designed to explore individual opinions and experiences</a:t>
            </a:r>
          </a:p>
          <a:p>
            <a:pPr>
              <a:buFont typeface="Wingdings" panose="05000000000000000000" pitchFamily="2" charset="2"/>
              <a:buChar char="§"/>
            </a:pPr>
            <a:r>
              <a:rPr lang="en-US" dirty="0">
                <a:latin typeface="Segoe UI" panose="020B0502040204020203" pitchFamily="34" charset="0"/>
                <a:cs typeface="Segoe UI" panose="020B0502040204020203" pitchFamily="34" charset="0"/>
              </a:rPr>
              <a:t>We used a question set within five blocks regarding digital education and OER: </a:t>
            </a:r>
            <a:r>
              <a:rPr lang="en-US" b="1" dirty="0">
                <a:latin typeface="Segoe UI" panose="020B0502040204020203" pitchFamily="34" charset="0"/>
                <a:cs typeface="Segoe UI" panose="020B0502040204020203" pitchFamily="34" charset="0"/>
              </a:rPr>
              <a:t>Attitudes and expectations</a:t>
            </a:r>
            <a:r>
              <a:rPr lang="en-US" dirty="0">
                <a:latin typeface="Segoe UI" panose="020B0502040204020203" pitchFamily="34" charset="0"/>
                <a:cs typeface="Segoe UI" panose="020B0502040204020203" pitchFamily="34" charset="0"/>
              </a:rPr>
              <a:t>, </a:t>
            </a:r>
            <a:r>
              <a:rPr lang="en-US" b="1" dirty="0">
                <a:latin typeface="Segoe UI" panose="020B0502040204020203" pitchFamily="34" charset="0"/>
                <a:cs typeface="Segoe UI" panose="020B0502040204020203" pitchFamily="34" charset="0"/>
              </a:rPr>
              <a:t>problems</a:t>
            </a:r>
            <a:r>
              <a:rPr lang="en-US" dirty="0">
                <a:latin typeface="Segoe UI" panose="020B0502040204020203" pitchFamily="34" charset="0"/>
                <a:cs typeface="Segoe UI" panose="020B0502040204020203" pitchFamily="34" charset="0"/>
              </a:rPr>
              <a:t>, </a:t>
            </a:r>
            <a:r>
              <a:rPr lang="en-US" b="1" dirty="0">
                <a:latin typeface="Segoe UI" panose="020B0502040204020203" pitchFamily="34" charset="0"/>
                <a:cs typeface="Segoe UI" panose="020B0502040204020203" pitchFamily="34" charset="0"/>
              </a:rPr>
              <a:t>adaptability</a:t>
            </a:r>
            <a:r>
              <a:rPr lang="en-US" dirty="0">
                <a:latin typeface="Segoe UI" panose="020B0502040204020203" pitchFamily="34" charset="0"/>
                <a:cs typeface="Segoe UI" panose="020B0502040204020203" pitchFamily="34" charset="0"/>
              </a:rPr>
              <a:t>, </a:t>
            </a:r>
            <a:r>
              <a:rPr lang="en-US" b="1" dirty="0">
                <a:latin typeface="Segoe UI" panose="020B0502040204020203" pitchFamily="34" charset="0"/>
                <a:cs typeface="Segoe UI" panose="020B0502040204020203" pitchFamily="34" charset="0"/>
              </a:rPr>
              <a:t>advantages and disadvantages</a:t>
            </a:r>
            <a:r>
              <a:rPr lang="en-US" dirty="0">
                <a:latin typeface="Segoe UI" panose="020B0502040204020203" pitchFamily="34" charset="0"/>
                <a:cs typeface="Segoe UI" panose="020B0502040204020203" pitchFamily="34" charset="0"/>
              </a:rPr>
              <a:t>, and </a:t>
            </a:r>
            <a:r>
              <a:rPr lang="en-US" b="1" dirty="0">
                <a:latin typeface="Segoe UI" panose="020B0502040204020203" pitchFamily="34" charset="0"/>
                <a:cs typeface="Segoe UI" panose="020B0502040204020203" pitchFamily="34" charset="0"/>
              </a:rPr>
              <a:t>improvements</a:t>
            </a:r>
            <a:r>
              <a:rPr lang="en-US" dirty="0">
                <a:latin typeface="Segoe UI" panose="020B0502040204020203" pitchFamily="34" charset="0"/>
                <a:cs typeface="Segoe UI" panose="020B0502040204020203" pitchFamily="34" charset="0"/>
              </a:rPr>
              <a:t> </a:t>
            </a:r>
            <a:r>
              <a:rPr lang="en-US" sz="1400" dirty="0">
                <a:latin typeface="Segoe UI" panose="020B0502040204020203" pitchFamily="34" charset="0"/>
                <a:cs typeface="Segoe UI" panose="020B0502040204020203" pitchFamily="34" charset="0"/>
              </a:rPr>
              <a:t>(Boté-</a:t>
            </a:r>
            <a:r>
              <a:rPr lang="en-US" sz="1400" dirty="0" err="1">
                <a:latin typeface="Segoe UI" panose="020B0502040204020203" pitchFamily="34" charset="0"/>
                <a:cs typeface="Segoe UI" panose="020B0502040204020203" pitchFamily="34" charset="0"/>
              </a:rPr>
              <a:t>Vericad</a:t>
            </a:r>
            <a:r>
              <a:rPr lang="en-US" sz="1400" dirty="0">
                <a:latin typeface="Segoe UI" panose="020B0502040204020203" pitchFamily="34" charset="0"/>
                <a:cs typeface="Segoe UI" panose="020B0502040204020203" pitchFamily="34" charset="0"/>
              </a:rPr>
              <a:t> et al., 2022) </a:t>
            </a:r>
          </a:p>
          <a:p>
            <a:pPr>
              <a:buFont typeface="Wingdings" panose="05000000000000000000" pitchFamily="2" charset="2"/>
              <a:buChar char="§"/>
            </a:pPr>
            <a:r>
              <a:rPr lang="en-US" dirty="0">
                <a:latin typeface="Segoe UI" panose="020B0502040204020203" pitchFamily="34" charset="0"/>
                <a:cs typeface="Segoe UI" panose="020B0502040204020203" pitchFamily="34" charset="0"/>
              </a:rPr>
              <a:t>Eight interviews with professors from five German universities in the field of LIS were conducted between January and February 2022 using an interview guide (</a:t>
            </a:r>
            <a:r>
              <a:rPr lang="en-GB" dirty="0">
                <a:latin typeface="Segoe UI" panose="020B0502040204020203" pitchFamily="34" charset="0"/>
                <a:cs typeface="Segoe UI" panose="020B0502040204020203" pitchFamily="34" charset="0"/>
              </a:rPr>
              <a:t>purposive sampling</a:t>
            </a:r>
            <a:r>
              <a:rPr lang="en-US" dirty="0">
                <a:latin typeface="Segoe UI" panose="020B0502040204020203" pitchFamily="34" charset="0"/>
                <a:cs typeface="Segoe UI" panose="020B0502040204020203" pitchFamily="34" charset="0"/>
              </a:rPr>
              <a:t>)</a:t>
            </a:r>
            <a:endParaRPr lang="en-GB" dirty="0">
              <a:latin typeface="Segoe UI" panose="020B0502040204020203" pitchFamily="34" charset="0"/>
              <a:cs typeface="Segoe UI" panose="020B0502040204020203" pitchFamily="34" charset="0"/>
            </a:endParaRPr>
          </a:p>
        </p:txBody>
      </p:sp>
      <p:sp>
        <p:nvSpPr>
          <p:cNvPr id="4" name="Foliennummernplatzhalter 3"/>
          <p:cNvSpPr>
            <a:spLocks noGrp="1"/>
          </p:cNvSpPr>
          <p:nvPr>
            <p:ph type="sldNum" sz="quarter" idx="12"/>
          </p:nvPr>
        </p:nvSpPr>
        <p:spPr/>
        <p:txBody>
          <a:bodyPr/>
          <a:lstStyle/>
          <a:p>
            <a:fld id="{BA37CAE7-639A-4124-903D-35BE2C0037FE}" type="slidenum">
              <a:rPr lang="en-GB" smtClean="0"/>
              <a:t>4</a:t>
            </a:fld>
            <a:endParaRPr lang="en-GB"/>
          </a:p>
        </p:txBody>
      </p:sp>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2714" y="508420"/>
            <a:ext cx="1038971" cy="1038971"/>
          </a:xfrm>
          <a:prstGeom prst="rect">
            <a:avLst/>
          </a:prstGeom>
        </p:spPr>
      </p:pic>
    </p:spTree>
    <p:extLst>
      <p:ext uri="{BB962C8B-B14F-4D97-AF65-F5344CB8AC3E}">
        <p14:creationId xmlns:p14="http://schemas.microsoft.com/office/powerpoint/2010/main" val="853003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latin typeface="Segoe UI" panose="020B0502040204020203" pitchFamily="34" charset="0"/>
                <a:cs typeface="Segoe UI" panose="020B0502040204020203" pitchFamily="34" charset="0"/>
              </a:rPr>
              <a:t>Results</a:t>
            </a:r>
          </a:p>
        </p:txBody>
      </p:sp>
      <p:graphicFrame>
        <p:nvGraphicFramePr>
          <p:cNvPr id="5" name="Inhaltsplatzhalter 4"/>
          <p:cNvGraphicFramePr>
            <a:graphicFrameLocks noGrp="1"/>
          </p:cNvGraphicFramePr>
          <p:nvPr>
            <p:ph idx="1"/>
            <p:extLst>
              <p:ext uri="{D42A27DB-BD31-4B8C-83A1-F6EECF244321}">
                <p14:modId xmlns:p14="http://schemas.microsoft.com/office/powerpoint/2010/main" val="1238233360"/>
              </p:ext>
            </p:extLst>
          </p:nvPr>
        </p:nvGraphicFramePr>
        <p:xfrm>
          <a:off x="838200" y="1690688"/>
          <a:ext cx="10515600" cy="3931920"/>
        </p:xfrm>
        <a:graphic>
          <a:graphicData uri="http://schemas.openxmlformats.org/drawingml/2006/table">
            <a:tbl>
              <a:tblPr firstRow="1" bandRow="1">
                <a:tableStyleId>{793D81CF-94F2-401A-BA57-92F5A7B2D0C5}</a:tableStyleId>
              </a:tblPr>
              <a:tblGrid>
                <a:gridCol w="2103120">
                  <a:extLst>
                    <a:ext uri="{9D8B030D-6E8A-4147-A177-3AD203B41FA5}">
                      <a16:colId xmlns:a16="http://schemas.microsoft.com/office/drawing/2014/main" val="1487473835"/>
                    </a:ext>
                  </a:extLst>
                </a:gridCol>
                <a:gridCol w="2103120">
                  <a:extLst>
                    <a:ext uri="{9D8B030D-6E8A-4147-A177-3AD203B41FA5}">
                      <a16:colId xmlns:a16="http://schemas.microsoft.com/office/drawing/2014/main" val="2440236484"/>
                    </a:ext>
                  </a:extLst>
                </a:gridCol>
                <a:gridCol w="2103120">
                  <a:extLst>
                    <a:ext uri="{9D8B030D-6E8A-4147-A177-3AD203B41FA5}">
                      <a16:colId xmlns:a16="http://schemas.microsoft.com/office/drawing/2014/main" val="3420147685"/>
                    </a:ext>
                  </a:extLst>
                </a:gridCol>
                <a:gridCol w="2103120">
                  <a:extLst>
                    <a:ext uri="{9D8B030D-6E8A-4147-A177-3AD203B41FA5}">
                      <a16:colId xmlns:a16="http://schemas.microsoft.com/office/drawing/2014/main" val="2777023423"/>
                    </a:ext>
                  </a:extLst>
                </a:gridCol>
                <a:gridCol w="2103120">
                  <a:extLst>
                    <a:ext uri="{9D8B030D-6E8A-4147-A177-3AD203B41FA5}">
                      <a16:colId xmlns:a16="http://schemas.microsoft.com/office/drawing/2014/main" val="2149931125"/>
                    </a:ext>
                  </a:extLst>
                </a:gridCol>
              </a:tblGrid>
              <a:tr h="370840">
                <a:tc>
                  <a:txBody>
                    <a:bodyPr/>
                    <a:lstStyle/>
                    <a:p>
                      <a:pPr algn="ctr"/>
                      <a:r>
                        <a:rPr lang="en-GB" dirty="0"/>
                        <a:t>Attitudes and expectations</a:t>
                      </a:r>
                      <a:endParaRPr lang="en-GB" dirty="0">
                        <a:latin typeface="Segoe UI" panose="020B0502040204020203" pitchFamily="34" charset="0"/>
                        <a:cs typeface="Segoe UI" panose="020B0502040204020203"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u="none" strike="noStrike" kern="1200" baseline="0" dirty="0"/>
                        <a:t>Adaptability 	</a:t>
                      </a:r>
                    </a:p>
                    <a:p>
                      <a:endParaRPr lang="en-GB" dirty="0">
                        <a:latin typeface="Segoe UI" panose="020B0502040204020203" pitchFamily="34" charset="0"/>
                        <a:cs typeface="Segoe UI" panose="020B0502040204020203"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u="none" strike="noStrike" kern="1200" baseline="0" dirty="0"/>
                        <a:t>Problems 	</a:t>
                      </a:r>
                    </a:p>
                    <a:p>
                      <a:endParaRPr lang="en-GB" dirty="0">
                        <a:latin typeface="Segoe UI" panose="020B0502040204020203" pitchFamily="34" charset="0"/>
                        <a:cs typeface="Segoe UI" panose="020B0502040204020203"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u="none" strike="noStrike" kern="1200" baseline="0" dirty="0"/>
                        <a:t>Advantages of online teaching 	</a:t>
                      </a:r>
                      <a:endParaRPr lang="en-GB" sz="1800" b="0" i="0" u="none" strike="noStrike" kern="1200" baseline="0" dirty="0">
                        <a:solidFill>
                          <a:schemeClr val="lt1"/>
                        </a:solidFill>
                        <a:latin typeface="Segoe UI" panose="020B0502040204020203" pitchFamily="34" charset="0"/>
                        <a:ea typeface="+mn-ea"/>
                        <a:cs typeface="Segoe UI" panose="020B0502040204020203"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u="none" strike="noStrike" kern="1200" baseline="0" dirty="0"/>
                        <a:t>Improvements 	</a:t>
                      </a:r>
                    </a:p>
                    <a:p>
                      <a:endParaRPr lang="en-GB" dirty="0">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383924770"/>
                  </a:ext>
                </a:extLst>
              </a:tr>
              <a:tr h="370840">
                <a:tc>
                  <a:txBody>
                    <a:bodyPr/>
                    <a:lstStyle/>
                    <a:p>
                      <a:pPr algn="ctr"/>
                      <a:r>
                        <a:rPr lang="en-US" dirty="0"/>
                        <a:t>Experience with blended learning</a:t>
                      </a:r>
                      <a:endParaRPr lang="en-US" dirty="0">
                        <a:latin typeface="Segoe UI" panose="020B0502040204020203" pitchFamily="34" charset="0"/>
                        <a:cs typeface="Segoe UI" panose="020B0502040204020203"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Use of various tools</a:t>
                      </a:r>
                    </a:p>
                    <a:p>
                      <a:pPr algn="ctr"/>
                      <a:endParaRPr lang="en-GB" dirty="0">
                        <a:latin typeface="Segoe UI" panose="020B0502040204020203" pitchFamily="34" charset="0"/>
                        <a:cs typeface="Segoe UI" panose="020B0502040204020203"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Legal regulations for the use of OER</a:t>
                      </a:r>
                    </a:p>
                    <a:p>
                      <a:pPr algn="ctr"/>
                      <a:endParaRPr lang="en-GB" dirty="0">
                        <a:latin typeface="Segoe UI" panose="020B0502040204020203" pitchFamily="34" charset="0"/>
                        <a:cs typeface="Segoe UI" panose="020B0502040204020203"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Teach independently of time and location</a:t>
                      </a:r>
                    </a:p>
                    <a:p>
                      <a:pPr algn="ctr"/>
                      <a:endParaRPr lang="en-GB" dirty="0">
                        <a:latin typeface="Segoe UI" panose="020B0502040204020203" pitchFamily="34" charset="0"/>
                        <a:cs typeface="Segoe UI" panose="020B0502040204020203"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Digital teaching being improved</a:t>
                      </a:r>
                      <a:endParaRPr lang="en-GB" dirty="0"/>
                    </a:p>
                    <a:p>
                      <a:pPr algn="ctr"/>
                      <a:endParaRPr lang="en-GB" dirty="0">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3266765154"/>
                  </a:ext>
                </a:extLst>
              </a:tr>
              <a:tr h="370840">
                <a:tc>
                  <a:txBody>
                    <a:bodyPr/>
                    <a:lstStyle/>
                    <a:p>
                      <a:pPr algn="ctr"/>
                      <a:endParaRPr lang="en-GB">
                        <a:latin typeface="Segoe UI" panose="020B0502040204020203" pitchFamily="34" charset="0"/>
                        <a:cs typeface="Segoe UI" panose="020B0502040204020203"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kern="1200" baseline="0" dirty="0"/>
                        <a:t>Video production 			</a:t>
                      </a:r>
                      <a:endParaRPr lang="en-GB" dirty="0">
                        <a:latin typeface="Segoe UI" panose="020B0502040204020203" pitchFamily="34" charset="0"/>
                        <a:cs typeface="Segoe UI" panose="020B0502040204020203" pitchFamily="34" charset="0"/>
                      </a:endParaRPr>
                    </a:p>
                  </a:txBody>
                  <a:tcPr/>
                </a:tc>
                <a:tc>
                  <a:txBody>
                    <a:bodyPr/>
                    <a:lstStyle/>
                    <a:p>
                      <a:pPr algn="ctr"/>
                      <a:r>
                        <a:rPr lang="en-US" sz="1800" u="none" strike="noStrike" kern="1200" baseline="0" dirty="0"/>
                        <a:t>Finding, adopting and curating OER </a:t>
                      </a:r>
                      <a:endParaRPr lang="en-GB" dirty="0">
                        <a:latin typeface="Segoe UI" panose="020B0502040204020203" pitchFamily="34" charset="0"/>
                        <a:cs typeface="Segoe UI" panose="020B0502040204020203" pitchFamily="34" charset="0"/>
                      </a:endParaRPr>
                    </a:p>
                  </a:txBody>
                  <a:tcPr/>
                </a:tc>
                <a:tc>
                  <a:txBody>
                    <a:bodyPr/>
                    <a:lstStyle/>
                    <a:p>
                      <a:pPr algn="ctr"/>
                      <a:r>
                        <a:rPr lang="en-US" sz="1800" u="none" strike="noStrike" kern="1200" baseline="0" dirty="0"/>
                        <a:t>Convenience for individuals in balancing work and private life </a:t>
                      </a:r>
                      <a:endParaRPr lang="en-GB" dirty="0">
                        <a:latin typeface="Segoe UI" panose="020B0502040204020203" pitchFamily="34" charset="0"/>
                        <a:cs typeface="Segoe UI" panose="020B0502040204020203"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kern="1200" baseline="0" dirty="0"/>
                        <a:t>Future of teaching being digital 	</a:t>
                      </a:r>
                    </a:p>
                    <a:p>
                      <a:pPr algn="ctr"/>
                      <a:endParaRPr lang="en-GB" dirty="0">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3663707242"/>
                  </a:ext>
                </a:extLst>
              </a:tr>
              <a:tr h="370840">
                <a:tc>
                  <a:txBody>
                    <a:bodyPr/>
                    <a:lstStyle/>
                    <a:p>
                      <a:pPr algn="ctr"/>
                      <a:endParaRPr lang="en-GB">
                        <a:latin typeface="Segoe UI" panose="020B0502040204020203" pitchFamily="34" charset="0"/>
                        <a:cs typeface="Segoe UI" panose="020B0502040204020203"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kern="1200" baseline="0" dirty="0"/>
                        <a:t>Quality assurance of online teaching 	</a:t>
                      </a:r>
                      <a:endParaRPr lang="en-GB" dirty="0">
                        <a:latin typeface="Segoe UI" panose="020B0502040204020203" pitchFamily="34" charset="0"/>
                        <a:cs typeface="Segoe UI" panose="020B0502040204020203"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kern="1200" baseline="0" dirty="0"/>
                        <a:t>Establishing interactivity in online teaching 	</a:t>
                      </a:r>
                      <a:endParaRPr lang="en-US" sz="1800" b="0" i="0" u="none" strike="noStrike" kern="1200" baseline="0" dirty="0">
                        <a:solidFill>
                          <a:schemeClr val="dk1"/>
                        </a:solidFill>
                        <a:latin typeface="Segoe UI" panose="020B0502040204020203" pitchFamily="34" charset="0"/>
                        <a:ea typeface="+mn-ea"/>
                        <a:cs typeface="Segoe UI" panose="020B0502040204020203" pitchFamily="34" charset="0"/>
                      </a:endParaRPr>
                    </a:p>
                  </a:txBody>
                  <a:tcPr/>
                </a:tc>
                <a:tc>
                  <a:txBody>
                    <a:bodyPr/>
                    <a:lstStyle/>
                    <a:p>
                      <a:pPr algn="ctr"/>
                      <a:endParaRPr lang="en-GB">
                        <a:latin typeface="Segoe UI" panose="020B0502040204020203" pitchFamily="34" charset="0"/>
                        <a:cs typeface="Segoe UI" panose="020B0502040204020203" pitchFamily="34" charset="0"/>
                      </a:endParaRPr>
                    </a:p>
                  </a:txBody>
                  <a:tcPr/>
                </a:tc>
                <a:tc>
                  <a:txBody>
                    <a:bodyPr/>
                    <a:lstStyle/>
                    <a:p>
                      <a:pPr algn="ctr"/>
                      <a:endParaRPr lang="en-GB" dirty="0">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2773203619"/>
                  </a:ext>
                </a:extLst>
              </a:tr>
            </a:tbl>
          </a:graphicData>
        </a:graphic>
      </p:graphicFrame>
      <p:sp>
        <p:nvSpPr>
          <p:cNvPr id="4" name="Foliennummernplatzhalter 3"/>
          <p:cNvSpPr>
            <a:spLocks noGrp="1"/>
          </p:cNvSpPr>
          <p:nvPr>
            <p:ph type="sldNum" sz="quarter" idx="12"/>
          </p:nvPr>
        </p:nvSpPr>
        <p:spPr/>
        <p:txBody>
          <a:bodyPr/>
          <a:lstStyle/>
          <a:p>
            <a:fld id="{BA37CAE7-639A-4124-903D-35BE2C0037FE}" type="slidenum">
              <a:rPr lang="en-GB" smtClean="0"/>
              <a:t>5</a:t>
            </a:fld>
            <a:endParaRPr lang="en-GB"/>
          </a:p>
        </p:txBody>
      </p:sp>
    </p:spTree>
    <p:extLst>
      <p:ext uri="{BB962C8B-B14F-4D97-AF65-F5344CB8AC3E}">
        <p14:creationId xmlns:p14="http://schemas.microsoft.com/office/powerpoint/2010/main" val="212253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latin typeface="Segoe UI" panose="020B0502040204020203" pitchFamily="34" charset="0"/>
                <a:cs typeface="Segoe UI" panose="020B0502040204020203" pitchFamily="34" charset="0"/>
              </a:rPr>
              <a:t>Results</a:t>
            </a:r>
          </a:p>
        </p:txBody>
      </p:sp>
      <p:graphicFrame>
        <p:nvGraphicFramePr>
          <p:cNvPr id="5" name="Inhaltsplatzhalter 4"/>
          <p:cNvGraphicFramePr>
            <a:graphicFrameLocks noGrp="1"/>
          </p:cNvGraphicFramePr>
          <p:nvPr>
            <p:ph idx="1"/>
            <p:extLst>
              <p:ext uri="{D42A27DB-BD31-4B8C-83A1-F6EECF244321}">
                <p14:modId xmlns:p14="http://schemas.microsoft.com/office/powerpoint/2010/main" val="3111518295"/>
              </p:ext>
            </p:extLst>
          </p:nvPr>
        </p:nvGraphicFramePr>
        <p:xfrm>
          <a:off x="838200" y="1690688"/>
          <a:ext cx="10515600" cy="3931920"/>
        </p:xfrm>
        <a:graphic>
          <a:graphicData uri="http://schemas.openxmlformats.org/drawingml/2006/table">
            <a:tbl>
              <a:tblPr firstRow="1" bandRow="1">
                <a:tableStyleId>{793D81CF-94F2-401A-BA57-92F5A7B2D0C5}</a:tableStyleId>
              </a:tblPr>
              <a:tblGrid>
                <a:gridCol w="2103120">
                  <a:extLst>
                    <a:ext uri="{9D8B030D-6E8A-4147-A177-3AD203B41FA5}">
                      <a16:colId xmlns:a16="http://schemas.microsoft.com/office/drawing/2014/main" val="1487473835"/>
                    </a:ext>
                  </a:extLst>
                </a:gridCol>
                <a:gridCol w="2103120">
                  <a:extLst>
                    <a:ext uri="{9D8B030D-6E8A-4147-A177-3AD203B41FA5}">
                      <a16:colId xmlns:a16="http://schemas.microsoft.com/office/drawing/2014/main" val="2440236484"/>
                    </a:ext>
                  </a:extLst>
                </a:gridCol>
                <a:gridCol w="2103120">
                  <a:extLst>
                    <a:ext uri="{9D8B030D-6E8A-4147-A177-3AD203B41FA5}">
                      <a16:colId xmlns:a16="http://schemas.microsoft.com/office/drawing/2014/main" val="3420147685"/>
                    </a:ext>
                  </a:extLst>
                </a:gridCol>
                <a:gridCol w="2103120">
                  <a:extLst>
                    <a:ext uri="{9D8B030D-6E8A-4147-A177-3AD203B41FA5}">
                      <a16:colId xmlns:a16="http://schemas.microsoft.com/office/drawing/2014/main" val="2777023423"/>
                    </a:ext>
                  </a:extLst>
                </a:gridCol>
                <a:gridCol w="2103120">
                  <a:extLst>
                    <a:ext uri="{9D8B030D-6E8A-4147-A177-3AD203B41FA5}">
                      <a16:colId xmlns:a16="http://schemas.microsoft.com/office/drawing/2014/main" val="2149931125"/>
                    </a:ext>
                  </a:extLst>
                </a:gridCol>
              </a:tblGrid>
              <a:tr h="370840">
                <a:tc>
                  <a:txBody>
                    <a:bodyPr/>
                    <a:lstStyle/>
                    <a:p>
                      <a:pPr algn="ctr"/>
                      <a:r>
                        <a:rPr lang="en-GB" dirty="0"/>
                        <a:t>Attitudes and expectations</a:t>
                      </a:r>
                      <a:endParaRPr lang="en-GB" dirty="0">
                        <a:latin typeface="Segoe UI" panose="020B0502040204020203" pitchFamily="34" charset="0"/>
                        <a:cs typeface="Segoe UI" panose="020B0502040204020203"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u="none" strike="noStrike" kern="1200" baseline="0" dirty="0"/>
                        <a:t>Adaptability 	</a:t>
                      </a:r>
                    </a:p>
                    <a:p>
                      <a:pPr algn="ctr"/>
                      <a:endParaRPr lang="en-GB" dirty="0">
                        <a:latin typeface="Segoe UI" panose="020B0502040204020203" pitchFamily="34" charset="0"/>
                        <a:cs typeface="Segoe UI" panose="020B0502040204020203"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u="none" strike="noStrike" kern="1200" baseline="0" dirty="0"/>
                        <a:t>Problems 	</a:t>
                      </a:r>
                    </a:p>
                    <a:p>
                      <a:pPr algn="ctr"/>
                      <a:endParaRPr lang="en-GB" dirty="0">
                        <a:latin typeface="Segoe UI" panose="020B0502040204020203" pitchFamily="34" charset="0"/>
                        <a:cs typeface="Segoe UI" panose="020B0502040204020203"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u="none" strike="noStrike" kern="1200" baseline="0" dirty="0"/>
                        <a:t>Advantages of online teaching 	</a:t>
                      </a:r>
                      <a:endParaRPr lang="en-GB" sz="1800" b="0" i="0" u="none" strike="noStrike" kern="1200" baseline="0" dirty="0">
                        <a:solidFill>
                          <a:schemeClr val="lt1"/>
                        </a:solidFill>
                        <a:latin typeface="Segoe UI" panose="020B0502040204020203" pitchFamily="34" charset="0"/>
                        <a:ea typeface="+mn-ea"/>
                        <a:cs typeface="Segoe UI" panose="020B0502040204020203"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u="none" strike="noStrike" kern="1200" baseline="0" dirty="0"/>
                        <a:t>Improvements 	</a:t>
                      </a:r>
                    </a:p>
                    <a:p>
                      <a:pPr algn="ctr"/>
                      <a:endParaRPr lang="en-GB" dirty="0">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383924770"/>
                  </a:ext>
                </a:extLst>
              </a:tr>
              <a:tr h="370840">
                <a:tc>
                  <a:txBody>
                    <a:bodyPr/>
                    <a:lstStyle/>
                    <a:p>
                      <a:pPr algn="ctr"/>
                      <a:r>
                        <a:rPr lang="en-US" dirty="0"/>
                        <a:t>Experience with blended learning</a:t>
                      </a:r>
                      <a:endParaRPr lang="en-US" dirty="0">
                        <a:latin typeface="Segoe UI" panose="020B0502040204020203" pitchFamily="34" charset="0"/>
                        <a:cs typeface="Segoe UI" panose="020B0502040204020203"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Use of various tools</a:t>
                      </a:r>
                    </a:p>
                    <a:p>
                      <a:pPr algn="ctr"/>
                      <a:endParaRPr lang="en-GB" dirty="0">
                        <a:latin typeface="Segoe UI" panose="020B0502040204020203" pitchFamily="34" charset="0"/>
                        <a:cs typeface="Segoe UI" panose="020B0502040204020203"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Legal regulations for the use of OER</a:t>
                      </a:r>
                    </a:p>
                    <a:p>
                      <a:pPr algn="ctr"/>
                      <a:endParaRPr lang="en-GB" dirty="0">
                        <a:latin typeface="Segoe UI" panose="020B0502040204020203" pitchFamily="34" charset="0"/>
                        <a:cs typeface="Segoe UI" panose="020B0502040204020203"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Teach independently of time and location</a:t>
                      </a:r>
                    </a:p>
                    <a:p>
                      <a:pPr algn="ctr"/>
                      <a:endParaRPr lang="en-GB" dirty="0">
                        <a:latin typeface="Segoe UI" panose="020B0502040204020203" pitchFamily="34" charset="0"/>
                        <a:cs typeface="Segoe UI" panose="020B0502040204020203"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Digital teaching being improved</a:t>
                      </a:r>
                      <a:endParaRPr lang="en-GB" dirty="0"/>
                    </a:p>
                    <a:p>
                      <a:pPr algn="ctr"/>
                      <a:endParaRPr lang="en-GB" dirty="0">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3266765154"/>
                  </a:ext>
                </a:extLst>
              </a:tr>
              <a:tr h="370840">
                <a:tc>
                  <a:txBody>
                    <a:bodyPr/>
                    <a:lstStyle/>
                    <a:p>
                      <a:pPr algn="ctr"/>
                      <a:endParaRPr lang="en-GB">
                        <a:latin typeface="Segoe UI" panose="020B0502040204020203" pitchFamily="34" charset="0"/>
                        <a:cs typeface="Segoe UI" panose="020B0502040204020203"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kern="1200" baseline="0" dirty="0"/>
                        <a:t>Video production 			</a:t>
                      </a:r>
                      <a:endParaRPr lang="en-GB" dirty="0">
                        <a:latin typeface="Segoe UI" panose="020B0502040204020203" pitchFamily="34" charset="0"/>
                        <a:cs typeface="Segoe UI" panose="020B0502040204020203" pitchFamily="34" charset="0"/>
                      </a:endParaRPr>
                    </a:p>
                  </a:txBody>
                  <a:tcPr/>
                </a:tc>
                <a:tc>
                  <a:txBody>
                    <a:bodyPr/>
                    <a:lstStyle/>
                    <a:p>
                      <a:pPr algn="ctr"/>
                      <a:r>
                        <a:rPr lang="en-US" sz="1800" u="none" strike="noStrike" kern="1200" baseline="0" dirty="0"/>
                        <a:t>Finding, adopting and curating OER </a:t>
                      </a:r>
                      <a:endParaRPr lang="en-GB" dirty="0">
                        <a:latin typeface="Segoe UI" panose="020B0502040204020203" pitchFamily="34" charset="0"/>
                        <a:cs typeface="Segoe UI" panose="020B0502040204020203" pitchFamily="34" charset="0"/>
                      </a:endParaRPr>
                    </a:p>
                  </a:txBody>
                  <a:tcPr/>
                </a:tc>
                <a:tc>
                  <a:txBody>
                    <a:bodyPr/>
                    <a:lstStyle/>
                    <a:p>
                      <a:pPr algn="ctr"/>
                      <a:r>
                        <a:rPr lang="en-US" sz="1800" u="none" strike="noStrike" kern="1200" baseline="0" dirty="0"/>
                        <a:t>Convenience for individuals in balancing work and private life </a:t>
                      </a:r>
                      <a:endParaRPr lang="en-GB" dirty="0">
                        <a:latin typeface="Segoe UI" panose="020B0502040204020203" pitchFamily="34" charset="0"/>
                        <a:cs typeface="Segoe UI" panose="020B0502040204020203"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kern="1200" baseline="0" dirty="0"/>
                        <a:t>Future of teaching  being digital 	</a:t>
                      </a:r>
                    </a:p>
                    <a:p>
                      <a:pPr algn="ctr"/>
                      <a:endParaRPr lang="en-GB" dirty="0">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3663707242"/>
                  </a:ext>
                </a:extLst>
              </a:tr>
              <a:tr h="370840">
                <a:tc>
                  <a:txBody>
                    <a:bodyPr/>
                    <a:lstStyle/>
                    <a:p>
                      <a:pPr algn="ctr"/>
                      <a:endParaRPr lang="en-GB">
                        <a:latin typeface="Segoe UI" panose="020B0502040204020203" pitchFamily="34" charset="0"/>
                        <a:cs typeface="Segoe UI" panose="020B0502040204020203"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kern="1200" baseline="0" dirty="0"/>
                        <a:t>Quality assurance of online teaching 	</a:t>
                      </a:r>
                      <a:endParaRPr lang="en-GB" dirty="0">
                        <a:latin typeface="Segoe UI" panose="020B0502040204020203" pitchFamily="34" charset="0"/>
                        <a:cs typeface="Segoe UI" panose="020B0502040204020203"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strike="noStrike" kern="1200" baseline="0" dirty="0"/>
                        <a:t>Establishing interactivity in online teaching 	</a:t>
                      </a:r>
                      <a:endParaRPr lang="en-US" sz="1800" b="0" i="0" u="none" strike="noStrike" kern="1200" baseline="0" dirty="0">
                        <a:solidFill>
                          <a:schemeClr val="dk1"/>
                        </a:solidFill>
                        <a:latin typeface="Segoe UI" panose="020B0502040204020203" pitchFamily="34" charset="0"/>
                        <a:ea typeface="+mn-ea"/>
                        <a:cs typeface="Segoe UI" panose="020B0502040204020203" pitchFamily="34" charset="0"/>
                      </a:endParaRPr>
                    </a:p>
                  </a:txBody>
                  <a:tcPr/>
                </a:tc>
                <a:tc>
                  <a:txBody>
                    <a:bodyPr/>
                    <a:lstStyle/>
                    <a:p>
                      <a:pPr algn="ctr"/>
                      <a:endParaRPr lang="en-GB">
                        <a:latin typeface="Segoe UI" panose="020B0502040204020203" pitchFamily="34" charset="0"/>
                        <a:cs typeface="Segoe UI" panose="020B0502040204020203" pitchFamily="34" charset="0"/>
                      </a:endParaRPr>
                    </a:p>
                  </a:txBody>
                  <a:tcPr/>
                </a:tc>
                <a:tc>
                  <a:txBody>
                    <a:bodyPr/>
                    <a:lstStyle/>
                    <a:p>
                      <a:pPr algn="ctr"/>
                      <a:endParaRPr lang="en-GB" dirty="0">
                        <a:latin typeface="Segoe UI" panose="020B0502040204020203" pitchFamily="34" charset="0"/>
                        <a:cs typeface="Segoe UI" panose="020B0502040204020203" pitchFamily="34" charset="0"/>
                      </a:endParaRPr>
                    </a:p>
                  </a:txBody>
                  <a:tcPr/>
                </a:tc>
                <a:extLst>
                  <a:ext uri="{0D108BD9-81ED-4DB2-BD59-A6C34878D82A}">
                    <a16:rowId xmlns:a16="http://schemas.microsoft.com/office/drawing/2014/main" val="2773203619"/>
                  </a:ext>
                </a:extLst>
              </a:tr>
            </a:tbl>
          </a:graphicData>
        </a:graphic>
      </p:graphicFrame>
      <p:sp>
        <p:nvSpPr>
          <p:cNvPr id="4" name="Foliennummernplatzhalter 3"/>
          <p:cNvSpPr>
            <a:spLocks noGrp="1"/>
          </p:cNvSpPr>
          <p:nvPr>
            <p:ph type="sldNum" sz="quarter" idx="12"/>
          </p:nvPr>
        </p:nvSpPr>
        <p:spPr/>
        <p:txBody>
          <a:bodyPr/>
          <a:lstStyle/>
          <a:p>
            <a:fld id="{BA37CAE7-639A-4124-903D-35BE2C0037FE}" type="slidenum">
              <a:rPr lang="en-GB" smtClean="0"/>
              <a:t>6</a:t>
            </a:fld>
            <a:endParaRPr lang="en-GB"/>
          </a:p>
        </p:txBody>
      </p:sp>
      <p:sp>
        <p:nvSpPr>
          <p:cNvPr id="3" name="Rechteck 2"/>
          <p:cNvSpPr/>
          <p:nvPr/>
        </p:nvSpPr>
        <p:spPr>
          <a:xfrm>
            <a:off x="2715768" y="1489520"/>
            <a:ext cx="4553712" cy="4334256"/>
          </a:xfrm>
          <a:prstGeom prst="rect">
            <a:avLst/>
          </a:prstGeom>
          <a:noFill/>
          <a:ln w="539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noFill/>
            </a:endParaRPr>
          </a:p>
        </p:txBody>
      </p:sp>
      <p:sp>
        <p:nvSpPr>
          <p:cNvPr id="6" name="Pfeil nach rechts 5"/>
          <p:cNvSpPr/>
          <p:nvPr/>
        </p:nvSpPr>
        <p:spPr>
          <a:xfrm rot="20672833">
            <a:off x="401125" y="3721596"/>
            <a:ext cx="2594766" cy="2162457"/>
          </a:xfrm>
          <a:prstGeom prst="rightArrow">
            <a:avLst/>
          </a:prstGeom>
          <a:solidFill>
            <a:srgbClr val="CC0000">
              <a:alpha val="7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Segoe UI" panose="020B0502040204020203" pitchFamily="34" charset="0"/>
                <a:cs typeface="Segoe UI" panose="020B0502040204020203" pitchFamily="34" charset="0"/>
              </a:rPr>
              <a:t>Focus on experience with OER</a:t>
            </a:r>
          </a:p>
        </p:txBody>
      </p:sp>
    </p:spTree>
    <p:extLst>
      <p:ext uri="{BB962C8B-B14F-4D97-AF65-F5344CB8AC3E}">
        <p14:creationId xmlns:p14="http://schemas.microsoft.com/office/powerpoint/2010/main" val="2812778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latin typeface="Segoe UI" panose="020B0502040204020203" pitchFamily="34" charset="0"/>
                <a:cs typeface="Segoe UI" panose="020B0502040204020203" pitchFamily="34" charset="0"/>
              </a:rPr>
              <a:t>Adaptability – Use of various tools</a:t>
            </a:r>
          </a:p>
        </p:txBody>
      </p:sp>
      <p:sp>
        <p:nvSpPr>
          <p:cNvPr id="6" name="Inhaltsplatzhalter 5"/>
          <p:cNvSpPr>
            <a:spLocks noGrp="1"/>
          </p:cNvSpPr>
          <p:nvPr>
            <p:ph sz="half" idx="2"/>
          </p:nvPr>
        </p:nvSpPr>
        <p:spPr>
          <a:xfrm>
            <a:off x="2442950" y="4270280"/>
            <a:ext cx="8679976" cy="2451195"/>
          </a:xfrm>
        </p:spPr>
        <p:txBody>
          <a:bodyPr>
            <a:normAutofit/>
          </a:bodyPr>
          <a:lstStyle/>
          <a:p>
            <a:pPr marL="0" indent="0" algn="ctr">
              <a:buNone/>
            </a:pPr>
            <a:r>
              <a:rPr lang="en-US" i="1" dirty="0">
                <a:latin typeface="Segoe UI" panose="020B0502040204020203" pitchFamily="34" charset="0"/>
                <a:cs typeface="Segoe UI" panose="020B0502040204020203" pitchFamily="34" charset="0"/>
              </a:rPr>
              <a:t>So what I thought it was great that I took screencasts and  built in queries at individual points, you could add H5P. You could learn independently at individual points in the screencast. So, learning goals control is possible</a:t>
            </a:r>
            <a:r>
              <a:rPr lang="en-US" dirty="0">
                <a:latin typeface="Segoe UI" panose="020B0502040204020203" pitchFamily="34" charset="0"/>
                <a:cs typeface="Segoe UI" panose="020B0502040204020203" pitchFamily="34" charset="0"/>
              </a:rPr>
              <a:t> […]</a:t>
            </a:r>
            <a:r>
              <a:rPr lang="en-US" i="1" dirty="0">
                <a:latin typeface="Segoe UI" panose="020B0502040204020203" pitchFamily="34" charset="0"/>
                <a:cs typeface="Segoe UI" panose="020B0502040204020203" pitchFamily="34" charset="0"/>
              </a:rPr>
              <a:t>. I thought that was great </a:t>
            </a:r>
            <a:r>
              <a:rPr lang="en-US" dirty="0">
                <a:latin typeface="Segoe UI" panose="020B0502040204020203" pitchFamily="34" charset="0"/>
                <a:cs typeface="Segoe UI" panose="020B0502040204020203" pitchFamily="34" charset="0"/>
              </a:rPr>
              <a:t>(Prof. 8).</a:t>
            </a:r>
            <a:endParaRPr lang="en-GB" dirty="0">
              <a:latin typeface="Segoe UI" panose="020B0502040204020203" pitchFamily="34" charset="0"/>
              <a:cs typeface="Segoe UI" panose="020B0502040204020203" pitchFamily="34" charset="0"/>
            </a:endParaRPr>
          </a:p>
        </p:txBody>
      </p:sp>
      <p:sp>
        <p:nvSpPr>
          <p:cNvPr id="4" name="Foliennummernplatzhalter 3"/>
          <p:cNvSpPr>
            <a:spLocks noGrp="1"/>
          </p:cNvSpPr>
          <p:nvPr>
            <p:ph type="sldNum" sz="quarter" idx="12"/>
          </p:nvPr>
        </p:nvSpPr>
        <p:spPr/>
        <p:txBody>
          <a:bodyPr/>
          <a:lstStyle/>
          <a:p>
            <a:fld id="{BA37CAE7-639A-4124-903D-35BE2C0037FE}" type="slidenum">
              <a:rPr lang="en-GB" smtClean="0"/>
              <a:t>7</a:t>
            </a:fld>
            <a:endParaRPr lang="en-GB"/>
          </a:p>
        </p:txBody>
      </p:sp>
      <p:pic>
        <p:nvPicPr>
          <p:cNvPr id="12" name="Inhaltsplatzhalter 11"/>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903038" y="4505185"/>
            <a:ext cx="1227150" cy="1227150"/>
          </a:xfrm>
        </p:spPr>
      </p:pic>
      <p:sp>
        <p:nvSpPr>
          <p:cNvPr id="13" name="Inhaltsplatzhalter 5"/>
          <p:cNvSpPr txBox="1">
            <a:spLocks/>
          </p:cNvSpPr>
          <p:nvPr/>
        </p:nvSpPr>
        <p:spPr>
          <a:xfrm>
            <a:off x="903038" y="1690688"/>
            <a:ext cx="8679976" cy="245119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
            </a:pPr>
            <a:r>
              <a:rPr lang="en-US" dirty="0">
                <a:latin typeface="Segoe UI" panose="020B0502040204020203" pitchFamily="34" charset="0"/>
                <a:cs typeface="Segoe UI" panose="020B0502040204020203" pitchFamily="34" charset="0"/>
              </a:rPr>
              <a:t>LIS teachers have tried out different tools for online teaching </a:t>
            </a:r>
          </a:p>
          <a:p>
            <a:pPr>
              <a:buFont typeface="Wingdings" panose="05000000000000000000" pitchFamily="2" charset="2"/>
              <a:buChar char="§"/>
            </a:pPr>
            <a:r>
              <a:rPr lang="en-US" dirty="0">
                <a:latin typeface="Segoe UI" panose="020B0502040204020203" pitchFamily="34" charset="0"/>
                <a:cs typeface="Segoe UI" panose="020B0502040204020203" pitchFamily="34" charset="0"/>
              </a:rPr>
              <a:t>Screencasts are being used or are newly produced to teach in asynchronous mode </a:t>
            </a:r>
          </a:p>
          <a:p>
            <a:pPr>
              <a:buFont typeface="Wingdings" panose="05000000000000000000" pitchFamily="2" charset="2"/>
              <a:buChar char="§"/>
            </a:pPr>
            <a:r>
              <a:rPr lang="en-US" dirty="0">
                <a:latin typeface="Segoe UI" panose="020B0502040204020203" pitchFamily="34" charset="0"/>
                <a:cs typeface="Segoe UI" panose="020B0502040204020203" pitchFamily="34" charset="0"/>
              </a:rPr>
              <a:t>Importance of interactivity </a:t>
            </a:r>
            <a:endParaRPr lang="en-GB"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490652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en-GB" dirty="0">
                <a:latin typeface="Segoe UI" panose="020B0502040204020203" pitchFamily="34" charset="0"/>
                <a:cs typeface="Segoe UI" panose="020B0502040204020203" pitchFamily="34" charset="0"/>
              </a:rPr>
              <a:t>Adaptability – </a:t>
            </a:r>
            <a:r>
              <a:rPr lang="en-US" dirty="0">
                <a:latin typeface="Segoe UI" panose="020B0502040204020203" pitchFamily="34" charset="0"/>
                <a:cs typeface="Segoe UI" panose="020B0502040204020203" pitchFamily="34" charset="0"/>
              </a:rPr>
              <a:t>Quality assurance of online teaching</a:t>
            </a:r>
            <a:r>
              <a:rPr lang="en-US" i="1" dirty="0">
                <a:latin typeface="Segoe UI" panose="020B0502040204020203" pitchFamily="34" charset="0"/>
                <a:cs typeface="Segoe UI" panose="020B0502040204020203" pitchFamily="34" charset="0"/>
              </a:rPr>
              <a:t> </a:t>
            </a:r>
            <a:endParaRPr lang="en-GB" dirty="0">
              <a:latin typeface="Segoe UI" panose="020B0502040204020203" pitchFamily="34" charset="0"/>
              <a:cs typeface="Segoe UI" panose="020B0502040204020203" pitchFamily="34" charset="0"/>
            </a:endParaRPr>
          </a:p>
        </p:txBody>
      </p:sp>
      <p:sp>
        <p:nvSpPr>
          <p:cNvPr id="7" name="Inhaltsplatzhalter 6"/>
          <p:cNvSpPr>
            <a:spLocks noGrp="1"/>
          </p:cNvSpPr>
          <p:nvPr>
            <p:ph idx="1"/>
          </p:nvPr>
        </p:nvSpPr>
        <p:spPr>
          <a:xfrm>
            <a:off x="838200" y="1825625"/>
            <a:ext cx="10515600" cy="1586315"/>
          </a:xfrm>
        </p:spPr>
        <p:txBody>
          <a:bodyPr>
            <a:normAutofit fontScale="92500" lnSpcReduction="10000"/>
          </a:bodyPr>
          <a:lstStyle/>
          <a:p>
            <a:pPr>
              <a:buFont typeface="Wingdings" panose="05000000000000000000" pitchFamily="2" charset="2"/>
              <a:buChar char="§"/>
            </a:pPr>
            <a:r>
              <a:rPr lang="en-US" dirty="0">
                <a:latin typeface="Segoe UI" panose="020B0502040204020203" pitchFamily="34" charset="0"/>
                <a:cs typeface="Segoe UI" panose="020B0502040204020203" pitchFamily="34" charset="0"/>
              </a:rPr>
              <a:t>Ensuring the quality of online teaching was a very important concern for professors </a:t>
            </a:r>
          </a:p>
          <a:p>
            <a:pPr>
              <a:buFont typeface="Wingdings" panose="05000000000000000000" pitchFamily="2" charset="2"/>
              <a:buChar char="§"/>
            </a:pPr>
            <a:r>
              <a:rPr lang="en-US" dirty="0">
                <a:latin typeface="Segoe UI" panose="020B0502040204020203" pitchFamily="34" charset="0"/>
                <a:cs typeface="Segoe UI" panose="020B0502040204020203" pitchFamily="34" charset="0"/>
              </a:rPr>
              <a:t>Teachers discussed the impact of remote teaching on future teaching requirements, as well as possible demands from students </a:t>
            </a:r>
            <a:endParaRPr lang="en-GB" dirty="0">
              <a:latin typeface="Segoe UI" panose="020B0502040204020203" pitchFamily="34" charset="0"/>
              <a:cs typeface="Segoe UI" panose="020B0502040204020203" pitchFamily="34" charset="0"/>
            </a:endParaRPr>
          </a:p>
        </p:txBody>
      </p:sp>
      <p:sp>
        <p:nvSpPr>
          <p:cNvPr id="5" name="Foliennummernplatzhalter 4"/>
          <p:cNvSpPr>
            <a:spLocks noGrp="1"/>
          </p:cNvSpPr>
          <p:nvPr>
            <p:ph type="sldNum" sz="quarter" idx="12"/>
          </p:nvPr>
        </p:nvSpPr>
        <p:spPr/>
        <p:txBody>
          <a:bodyPr/>
          <a:lstStyle/>
          <a:p>
            <a:fld id="{BA37CAE7-639A-4124-903D-35BE2C0037FE}" type="slidenum">
              <a:rPr lang="en-GB" smtClean="0"/>
              <a:t>8</a:t>
            </a:fld>
            <a:endParaRPr lang="en-GB"/>
          </a:p>
        </p:txBody>
      </p:sp>
      <p:pic>
        <p:nvPicPr>
          <p:cNvPr id="8" name="Inhaltsplatzhalter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8448" y="4270570"/>
            <a:ext cx="1227150" cy="1227150"/>
          </a:xfrm>
          <a:prstGeom prst="rect">
            <a:avLst/>
          </a:prstGeom>
        </p:spPr>
      </p:pic>
      <p:sp>
        <p:nvSpPr>
          <p:cNvPr id="9" name="Inhaltsplatzhalter 5"/>
          <p:cNvSpPr txBox="1">
            <a:spLocks/>
          </p:cNvSpPr>
          <p:nvPr/>
        </p:nvSpPr>
        <p:spPr>
          <a:xfrm>
            <a:off x="2402006" y="3658547"/>
            <a:ext cx="8679976" cy="245119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latin typeface="Segoe UI" panose="020B0502040204020203" pitchFamily="34" charset="0"/>
                <a:cs typeface="Segoe UI" panose="020B0502040204020203" pitchFamily="34" charset="0"/>
              </a:rPr>
              <a:t>[…]</a:t>
            </a:r>
            <a:r>
              <a:rPr lang="en-US" i="1" dirty="0">
                <a:latin typeface="Segoe UI" panose="020B0502040204020203" pitchFamily="34" charset="0"/>
                <a:cs typeface="Segoe UI" panose="020B0502040204020203" pitchFamily="34" charset="0"/>
              </a:rPr>
              <a:t> So I don't think that students are still willing to move to in-person teaching, if they don't get any added value compared to the digital offerings, which are much easier for them to take at home and independent of time and place. So I think there is certainly a new demand for quality, this will probably manifest over the next few years </a:t>
            </a:r>
            <a:r>
              <a:rPr lang="en-US" dirty="0">
                <a:latin typeface="Segoe UI" panose="020B0502040204020203" pitchFamily="34" charset="0"/>
                <a:cs typeface="Segoe UI" panose="020B0502040204020203" pitchFamily="34" charset="0"/>
              </a:rPr>
              <a:t>(Prof. 2). </a:t>
            </a:r>
            <a:endParaRPr lang="en-GB"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408772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latin typeface="Segoe UI" panose="020B0502040204020203" pitchFamily="34" charset="0"/>
                <a:cs typeface="Segoe UI" panose="020B0502040204020203" pitchFamily="34" charset="0"/>
              </a:rPr>
              <a:t>Problems - </a:t>
            </a:r>
            <a:r>
              <a:rPr lang="en-US" dirty="0">
                <a:latin typeface="Segoe UI" panose="020B0502040204020203" pitchFamily="34" charset="0"/>
                <a:cs typeface="Segoe UI" panose="020B0502040204020203" pitchFamily="34" charset="0"/>
              </a:rPr>
              <a:t>Understanding legal regulations for the use of OER </a:t>
            </a:r>
            <a:endParaRPr lang="en-GB" dirty="0">
              <a:latin typeface="Segoe UI" panose="020B0502040204020203" pitchFamily="34" charset="0"/>
              <a:cs typeface="Segoe UI" panose="020B0502040204020203" pitchFamily="34" charset="0"/>
            </a:endParaRPr>
          </a:p>
        </p:txBody>
      </p:sp>
      <p:sp>
        <p:nvSpPr>
          <p:cNvPr id="3" name="Inhaltsplatzhalter 2"/>
          <p:cNvSpPr>
            <a:spLocks noGrp="1"/>
          </p:cNvSpPr>
          <p:nvPr>
            <p:ph idx="1"/>
          </p:nvPr>
        </p:nvSpPr>
        <p:spPr>
          <a:xfrm>
            <a:off x="2470245" y="4201970"/>
            <a:ext cx="8883555" cy="2336942"/>
          </a:xfrm>
        </p:spPr>
        <p:txBody>
          <a:bodyPr>
            <a:normAutofit lnSpcReduction="10000"/>
          </a:bodyPr>
          <a:lstStyle/>
          <a:p>
            <a:pPr marL="0" indent="0" algn="ctr">
              <a:buNone/>
            </a:pPr>
            <a:r>
              <a:rPr lang="en-US" i="1" dirty="0">
                <a:latin typeface="Segoe UI" panose="020B0502040204020203" pitchFamily="34" charset="0"/>
                <a:cs typeface="Segoe UI" panose="020B0502040204020203" pitchFamily="34" charset="0"/>
              </a:rPr>
              <a:t>I quote the source accordingly and that I'm on the safe side. But the licenses, that's actually another one of those killer arguments </a:t>
            </a:r>
            <a:r>
              <a:rPr lang="en-US" dirty="0">
                <a:latin typeface="Segoe UI" panose="020B0502040204020203" pitchFamily="34" charset="0"/>
                <a:cs typeface="Segoe UI" panose="020B0502040204020203" pitchFamily="34" charset="0"/>
              </a:rPr>
              <a:t>[…]</a:t>
            </a:r>
            <a:r>
              <a:rPr lang="en-US" i="1" dirty="0">
                <a:latin typeface="Segoe UI" panose="020B0502040204020203" pitchFamily="34" charset="0"/>
                <a:cs typeface="Segoe UI" panose="020B0502040204020203" pitchFamily="34" charset="0"/>
              </a:rPr>
              <a:t>. What is allowed when you make it available as OER and what are you not allowed to do? And I haven't really clarified this question for myself yet either. Licensing is a complex issue </a:t>
            </a:r>
            <a:r>
              <a:rPr lang="en-US" dirty="0">
                <a:latin typeface="Segoe UI" panose="020B0502040204020203" pitchFamily="34" charset="0"/>
                <a:cs typeface="Segoe UI" panose="020B0502040204020203" pitchFamily="34" charset="0"/>
              </a:rPr>
              <a:t>(Prof 2). </a:t>
            </a:r>
            <a:endParaRPr lang="en-GB" dirty="0">
              <a:latin typeface="Segoe UI" panose="020B0502040204020203" pitchFamily="34" charset="0"/>
              <a:cs typeface="Segoe UI" panose="020B0502040204020203" pitchFamily="34" charset="0"/>
            </a:endParaRPr>
          </a:p>
        </p:txBody>
      </p:sp>
      <p:sp>
        <p:nvSpPr>
          <p:cNvPr id="4" name="Foliennummernplatzhalter 3"/>
          <p:cNvSpPr>
            <a:spLocks noGrp="1"/>
          </p:cNvSpPr>
          <p:nvPr>
            <p:ph type="sldNum" sz="quarter" idx="12"/>
          </p:nvPr>
        </p:nvSpPr>
        <p:spPr/>
        <p:txBody>
          <a:bodyPr/>
          <a:lstStyle/>
          <a:p>
            <a:fld id="{BA37CAE7-639A-4124-903D-35BE2C0037FE}" type="slidenum">
              <a:rPr lang="en-GB" smtClean="0"/>
              <a:t>9</a:t>
            </a:fld>
            <a:endParaRPr lang="en-GB"/>
          </a:p>
        </p:txBody>
      </p:sp>
      <p:pic>
        <p:nvPicPr>
          <p:cNvPr id="5" name="Inhaltsplatzhalter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5868" y="4574304"/>
            <a:ext cx="1227150" cy="1227150"/>
          </a:xfrm>
          <a:prstGeom prst="rect">
            <a:avLst/>
          </a:prstGeom>
        </p:spPr>
      </p:pic>
      <p:sp>
        <p:nvSpPr>
          <p:cNvPr id="6" name="Inhaltsplatzhalter 2"/>
          <p:cNvSpPr txBox="1">
            <a:spLocks/>
          </p:cNvSpPr>
          <p:nvPr/>
        </p:nvSpPr>
        <p:spPr>
          <a:xfrm>
            <a:off x="1025868" y="1865028"/>
            <a:ext cx="8883555" cy="2336942"/>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
            </a:pPr>
            <a:r>
              <a:rPr lang="en-US" dirty="0">
                <a:latin typeface="Segoe UI" panose="020B0502040204020203" pitchFamily="34" charset="0"/>
                <a:cs typeface="Segoe UI" panose="020B0502040204020203" pitchFamily="34" charset="0"/>
              </a:rPr>
              <a:t>Teachers used OER in teaching to some extent, but this was limited to producing their own teaching videos </a:t>
            </a:r>
          </a:p>
          <a:p>
            <a:pPr>
              <a:buFont typeface="Wingdings" panose="05000000000000000000" pitchFamily="2" charset="2"/>
              <a:buChar char="§"/>
            </a:pPr>
            <a:r>
              <a:rPr lang="en-US" dirty="0">
                <a:latin typeface="Segoe UI" panose="020B0502040204020203" pitchFamily="34" charset="0"/>
                <a:cs typeface="Segoe UI" panose="020B0502040204020203" pitchFamily="34" charset="0"/>
              </a:rPr>
              <a:t>The integration of other OER did not take place </a:t>
            </a:r>
          </a:p>
          <a:p>
            <a:pPr marL="0" indent="0">
              <a:buNone/>
            </a:pPr>
            <a:r>
              <a:rPr lang="en-US" dirty="0">
                <a:latin typeface="Segoe UI" panose="020B0502040204020203" pitchFamily="34" charset="0"/>
                <a:cs typeface="Segoe UI" panose="020B0502040204020203" pitchFamily="34" charset="0"/>
                <a:sym typeface="Wingdings" panose="05000000000000000000" pitchFamily="2" charset="2"/>
              </a:rPr>
              <a:t> D</a:t>
            </a:r>
            <a:r>
              <a:rPr lang="en-US" dirty="0">
                <a:latin typeface="Segoe UI" panose="020B0502040204020203" pitchFamily="34" charset="0"/>
                <a:cs typeface="Segoe UI" panose="020B0502040204020203" pitchFamily="34" charset="0"/>
              </a:rPr>
              <a:t>ifficulty to understand rights and permissions around licenses. The individual time required to deal intensively with the topic was considered too high </a:t>
            </a:r>
            <a:endParaRPr lang="en-GB"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5599996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2183</Words>
  <Application>Microsoft Office PowerPoint</Application>
  <PresentationFormat>Breitbild</PresentationFormat>
  <Paragraphs>175</Paragraphs>
  <Slides>15</Slides>
  <Notes>14</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15</vt:i4>
      </vt:variant>
    </vt:vector>
  </HeadingPairs>
  <TitlesOfParts>
    <vt:vector size="21" baseType="lpstr">
      <vt:lpstr>Arial</vt:lpstr>
      <vt:lpstr>Calibri</vt:lpstr>
      <vt:lpstr>Calibri Light</vt:lpstr>
      <vt:lpstr>Segoe UI</vt:lpstr>
      <vt:lpstr>Wingdings</vt:lpstr>
      <vt:lpstr>Office</vt:lpstr>
      <vt:lpstr>Actually, I used OER – Professor’s Perspectives on Digital Education in Library and Information Science during the COVID-19 Pandemic in Germany</vt:lpstr>
      <vt:lpstr>Goals</vt:lpstr>
      <vt:lpstr>Related work</vt:lpstr>
      <vt:lpstr>Methodology</vt:lpstr>
      <vt:lpstr>Results</vt:lpstr>
      <vt:lpstr>Results</vt:lpstr>
      <vt:lpstr>Adaptability – Use of various tools</vt:lpstr>
      <vt:lpstr>Adaptability – Quality assurance of online teaching </vt:lpstr>
      <vt:lpstr>Problems - Understanding legal regulations for the use of OER </vt:lpstr>
      <vt:lpstr>Problems - Finding, adopting and curating OER </vt:lpstr>
      <vt:lpstr>Discussion</vt:lpstr>
      <vt:lpstr>PowerPoint-Präsentation</vt:lpstr>
      <vt:lpstr>Conclusion and future work </vt:lpstr>
      <vt:lpstr>Literature</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Actually, I used OER – professor’s perspectives on digital education in library and information science during the COVID-19 pandemic in Germany</dc:title>
  <dc:creator>Lea</dc:creator>
  <cp:lastModifiedBy>Lea Wöbbekind</cp:lastModifiedBy>
  <cp:revision>82</cp:revision>
  <dcterms:created xsi:type="dcterms:W3CDTF">2023-04-24T06:57:01Z</dcterms:created>
  <dcterms:modified xsi:type="dcterms:W3CDTF">2023-05-22T07:11:05Z</dcterms:modified>
</cp:coreProperties>
</file>