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62" r:id="rId2"/>
    <p:sldId id="279" r:id="rId3"/>
    <p:sldId id="296" r:id="rId4"/>
    <p:sldId id="281" r:id="rId5"/>
    <p:sldId id="261" r:id="rId6"/>
    <p:sldId id="263" r:id="rId7"/>
    <p:sldId id="264" r:id="rId8"/>
    <p:sldId id="265" r:id="rId9"/>
    <p:sldId id="288" r:id="rId10"/>
    <p:sldId id="291" r:id="rId11"/>
    <p:sldId id="290" r:id="rId12"/>
    <p:sldId id="295" r:id="rId13"/>
    <p:sldId id="287" r:id="rId14"/>
    <p:sldId id="269" r:id="rId15"/>
    <p:sldId id="272" r:id="rId16"/>
  </p:sldIdLst>
  <p:sldSz cx="12192000" cy="6858000"/>
  <p:notesSz cx="6858000" cy="9144000"/>
  <p:defaultTextStyle>
    <a:defPPr rtl="0">
      <a:defRPr lang="hr-h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39393"/>
    <a:srgbClr val="657F1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CF1AB2-1976-4502-BF36-3FF5EA218861}">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706" autoAdjust="0"/>
  </p:normalViewPr>
  <p:slideViewPr>
    <p:cSldViewPr snapToGrid="0">
      <p:cViewPr varScale="1">
        <p:scale>
          <a:sx n="62" d="100"/>
          <a:sy n="62" d="100"/>
        </p:scale>
        <p:origin x="828" y="52"/>
      </p:cViewPr>
      <p:guideLst>
        <p:guide pos="3840"/>
        <p:guide orient="horz" pos="2160"/>
      </p:guideLst>
    </p:cSldViewPr>
  </p:slideViewPr>
  <p:notesTextViewPr>
    <p:cViewPr>
      <p:scale>
        <a:sx n="1" d="1"/>
        <a:sy n="1" d="1"/>
      </p:scale>
      <p:origin x="0" y="0"/>
    </p:cViewPr>
  </p:notesTextViewPr>
  <p:notesViewPr>
    <p:cSldViewPr snapToGrid="0" showGuides="1">
      <p:cViewPr varScale="1">
        <p:scale>
          <a:sx n="72" d="100"/>
          <a:sy n="72" d="100"/>
        </p:scale>
        <p:origin x="339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kfeld\OneDrive\Radna%20povr&#353;ina\DR.SC\LIDA%20radovi\lida%20rad\grafovi.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kfeld\OneDrive\Radna%20povr&#353;ina\DR.SC\LIDA%20radovi\lida%20rad\grafovi.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Knjiga3"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Knjiga1"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hr-HR"/>
              <a:t>ability to cope with information overload</a:t>
            </a:r>
            <a:endParaRPr lang="en-US"/>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bar"/>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Pt>
            <c:idx val="1"/>
            <c:invertIfNegative val="0"/>
            <c:bubble3D val="0"/>
            <c:spPr>
              <a:solidFill>
                <a:schemeClr val="accent2"/>
              </a:solidFill>
              <a:ln w="9525" cap="flat" cmpd="sng" algn="ctr">
                <a:solidFill>
                  <a:schemeClr val="lt1">
                    <a:alpha val="50000"/>
                  </a:schemeClr>
                </a:solidFill>
                <a:round/>
              </a:ln>
              <a:effectLst/>
            </c:spPr>
            <c:extLst>
              <c:ext xmlns:c16="http://schemas.microsoft.com/office/drawing/2014/chart" uri="{C3380CC4-5D6E-409C-BE32-E72D297353CC}">
                <c16:uniqueId val="{00000003-870C-400C-86DC-6BB50C482553}"/>
              </c:ext>
            </c:extLst>
          </c:dPt>
          <c:dPt>
            <c:idx val="4"/>
            <c:invertIfNegative val="0"/>
            <c:bubble3D val="0"/>
            <c:spPr>
              <a:solidFill>
                <a:schemeClr val="accent2"/>
              </a:solidFill>
              <a:ln w="9525" cap="flat" cmpd="sng" algn="ctr">
                <a:solidFill>
                  <a:schemeClr val="lt1">
                    <a:alpha val="50000"/>
                  </a:schemeClr>
                </a:solidFill>
                <a:round/>
              </a:ln>
              <a:effectLst/>
            </c:spPr>
            <c:extLst>
              <c:ext xmlns:c16="http://schemas.microsoft.com/office/drawing/2014/chart" uri="{C3380CC4-5D6E-409C-BE32-E72D297353CC}">
                <c16:uniqueId val="{00000002-870C-400C-86DC-6BB50C482553}"/>
              </c:ext>
            </c:extLst>
          </c:dPt>
          <c:dPt>
            <c:idx val="7"/>
            <c:invertIfNegative val="0"/>
            <c:bubble3D val="0"/>
            <c:spPr>
              <a:solidFill>
                <a:schemeClr val="accent2"/>
              </a:solidFill>
              <a:ln w="9525" cap="flat" cmpd="sng" algn="ctr">
                <a:solidFill>
                  <a:schemeClr val="lt1">
                    <a:alpha val="50000"/>
                  </a:schemeClr>
                </a:solidFill>
                <a:round/>
              </a:ln>
              <a:effectLst/>
            </c:spPr>
            <c:extLst>
              <c:ext xmlns:c16="http://schemas.microsoft.com/office/drawing/2014/chart" uri="{C3380CC4-5D6E-409C-BE32-E72D297353CC}">
                <c16:uniqueId val="{00000001-870C-400C-86DC-6BB50C482553}"/>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List1!$A$1:$A$8</c:f>
              <c:strCache>
                <c:ptCount val="8"/>
                <c:pt idx="0">
                  <c:v>excellent</c:v>
                </c:pt>
                <c:pt idx="1">
                  <c:v>poorly</c:v>
                </c:pt>
                <c:pt idx="3">
                  <c:v>excellent</c:v>
                </c:pt>
                <c:pt idx="4">
                  <c:v>poorly</c:v>
                </c:pt>
                <c:pt idx="6">
                  <c:v>excellent</c:v>
                </c:pt>
                <c:pt idx="7">
                  <c:v>poorly</c:v>
                </c:pt>
              </c:strCache>
            </c:strRef>
          </c:cat>
          <c:val>
            <c:numRef>
              <c:f>List1!$B$1:$B$8</c:f>
              <c:numCache>
                <c:formatCode>General</c:formatCode>
                <c:ptCount val="8"/>
                <c:pt idx="0">
                  <c:v>24</c:v>
                </c:pt>
                <c:pt idx="1">
                  <c:v>2</c:v>
                </c:pt>
                <c:pt idx="3">
                  <c:v>13</c:v>
                </c:pt>
                <c:pt idx="4">
                  <c:v>23</c:v>
                </c:pt>
                <c:pt idx="6">
                  <c:v>13</c:v>
                </c:pt>
                <c:pt idx="7">
                  <c:v>13</c:v>
                </c:pt>
              </c:numCache>
            </c:numRef>
          </c:val>
          <c:extLst>
            <c:ext xmlns:c16="http://schemas.microsoft.com/office/drawing/2014/chart" uri="{C3380CC4-5D6E-409C-BE32-E72D297353CC}">
              <c16:uniqueId val="{00000000-870C-400C-86DC-6BB50C482553}"/>
            </c:ext>
          </c:extLst>
        </c:ser>
        <c:dLbls>
          <c:dLblPos val="inEnd"/>
          <c:showLegendKey val="0"/>
          <c:showVal val="1"/>
          <c:showCatName val="0"/>
          <c:showSerName val="0"/>
          <c:showPercent val="0"/>
          <c:showBubbleSize val="0"/>
        </c:dLbls>
        <c:gapWidth val="65"/>
        <c:axId val="1039152527"/>
        <c:axId val="1038665791"/>
      </c:barChart>
      <c:catAx>
        <c:axId val="1039152527"/>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tx2"/>
                </a:solidFill>
                <a:latin typeface="+mn-lt"/>
                <a:ea typeface="+mn-ea"/>
                <a:cs typeface="+mn-cs"/>
              </a:defRPr>
            </a:pPr>
            <a:endParaRPr lang="en-US"/>
          </a:p>
        </c:txPr>
        <c:crossAx val="1038665791"/>
        <c:crosses val="autoZero"/>
        <c:auto val="1"/>
        <c:lblAlgn val="ctr"/>
        <c:lblOffset val="100"/>
        <c:noMultiLvlLbl val="0"/>
      </c:catAx>
      <c:valAx>
        <c:axId val="1038665791"/>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1039152527"/>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Pt>
            <c:idx val="4"/>
            <c:invertIfNegative val="0"/>
            <c:bubble3D val="0"/>
            <c:spPr>
              <a:solidFill>
                <a:schemeClr val="accent2"/>
              </a:solidFill>
              <a:ln w="9525" cap="flat" cmpd="sng" algn="ctr">
                <a:solidFill>
                  <a:schemeClr val="lt1">
                    <a:alpha val="50000"/>
                  </a:schemeClr>
                </a:solidFill>
                <a:round/>
              </a:ln>
              <a:effectLst/>
            </c:spPr>
            <c:extLst>
              <c:ext xmlns:c16="http://schemas.microsoft.com/office/drawing/2014/chart" uri="{C3380CC4-5D6E-409C-BE32-E72D297353CC}">
                <c16:uniqueId val="{00000002-C244-422C-8DFE-4832D12C0ED5}"/>
              </c:ext>
            </c:extLst>
          </c:dPt>
          <c:dPt>
            <c:idx val="7"/>
            <c:invertIfNegative val="0"/>
            <c:bubble3D val="0"/>
            <c:spPr>
              <a:solidFill>
                <a:schemeClr val="accent2"/>
              </a:solidFill>
              <a:ln w="9525" cap="flat" cmpd="sng" algn="ctr">
                <a:solidFill>
                  <a:schemeClr val="lt1">
                    <a:alpha val="50000"/>
                  </a:schemeClr>
                </a:solidFill>
                <a:round/>
              </a:ln>
              <a:effectLst/>
            </c:spPr>
            <c:extLst>
              <c:ext xmlns:c16="http://schemas.microsoft.com/office/drawing/2014/chart" uri="{C3380CC4-5D6E-409C-BE32-E72D297353CC}">
                <c16:uniqueId val="{00000001-C244-422C-8DFE-4832D12C0ED5}"/>
              </c:ext>
            </c:extLst>
          </c:dPt>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List1!$A$12:$A$19</c:f>
              <c:strCache>
                <c:ptCount val="8"/>
                <c:pt idx="0">
                  <c:v>excellent</c:v>
                </c:pt>
                <c:pt idx="1">
                  <c:v>poorly</c:v>
                </c:pt>
                <c:pt idx="3">
                  <c:v>excellent</c:v>
                </c:pt>
                <c:pt idx="4">
                  <c:v>poorly</c:v>
                </c:pt>
                <c:pt idx="6">
                  <c:v>excellent</c:v>
                </c:pt>
                <c:pt idx="7">
                  <c:v>poorly</c:v>
                </c:pt>
              </c:strCache>
            </c:strRef>
          </c:cat>
          <c:val>
            <c:numRef>
              <c:f>List1!$B$12:$B$19</c:f>
              <c:numCache>
                <c:formatCode>General</c:formatCode>
                <c:ptCount val="8"/>
                <c:pt idx="0">
                  <c:v>36</c:v>
                </c:pt>
                <c:pt idx="1">
                  <c:v>0</c:v>
                </c:pt>
                <c:pt idx="3">
                  <c:v>19</c:v>
                </c:pt>
                <c:pt idx="4">
                  <c:v>4</c:v>
                </c:pt>
                <c:pt idx="6">
                  <c:v>26</c:v>
                </c:pt>
                <c:pt idx="7">
                  <c:v>4</c:v>
                </c:pt>
              </c:numCache>
            </c:numRef>
          </c:val>
          <c:extLst>
            <c:ext xmlns:c16="http://schemas.microsoft.com/office/drawing/2014/chart" uri="{C3380CC4-5D6E-409C-BE32-E72D297353CC}">
              <c16:uniqueId val="{00000000-C244-422C-8DFE-4832D12C0ED5}"/>
            </c:ext>
          </c:extLst>
        </c:ser>
        <c:dLbls>
          <c:dLblPos val="inEnd"/>
          <c:showLegendKey val="0"/>
          <c:showVal val="1"/>
          <c:showCatName val="0"/>
          <c:showSerName val="0"/>
          <c:showPercent val="0"/>
          <c:showBubbleSize val="0"/>
        </c:dLbls>
        <c:gapWidth val="65"/>
        <c:axId val="1043370527"/>
        <c:axId val="1035619759"/>
      </c:barChart>
      <c:catAx>
        <c:axId val="1043370527"/>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tx2"/>
                </a:solidFill>
                <a:latin typeface="+mn-lt"/>
                <a:ea typeface="+mn-ea"/>
                <a:cs typeface="+mn-cs"/>
              </a:defRPr>
            </a:pPr>
            <a:endParaRPr lang="en-US"/>
          </a:p>
        </c:txPr>
        <c:crossAx val="1035619759"/>
        <c:crosses val="autoZero"/>
        <c:auto val="1"/>
        <c:lblAlgn val="ctr"/>
        <c:lblOffset val="100"/>
        <c:noMultiLvlLbl val="0"/>
      </c:catAx>
      <c:valAx>
        <c:axId val="1035619759"/>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crossAx val="1043370527"/>
        <c:crosses val="autoZero"/>
        <c:crossBetween val="between"/>
      </c:valAx>
      <c:spPr>
        <a:noFill/>
        <a:ln>
          <a:noFill/>
        </a:ln>
        <a:effectLst/>
      </c:spPr>
    </c:plotArea>
    <c:plotVisOnly val="1"/>
    <c:dispBlanksAs val="gap"/>
    <c:showDLblsOverMax val="0"/>
  </c:chart>
  <c:spPr>
    <a:solidFill>
      <a:schemeClr val="bg1"/>
    </a:soli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400" b="1" i="0" u="none" strike="noStrike" kern="1200" baseline="0">
                <a:solidFill>
                  <a:schemeClr val="dk1">
                    <a:lumMod val="65000"/>
                    <a:lumOff val="35000"/>
                  </a:schemeClr>
                </a:solidFill>
                <a:effectLst/>
                <a:latin typeface="+mn-lt"/>
                <a:ea typeface="+mn-ea"/>
                <a:cs typeface="+mn-cs"/>
              </a:defRPr>
            </a:pPr>
            <a:r>
              <a:rPr lang="hr-HR" sz="2400" b="1" dirty="0" err="1"/>
              <a:t>burnout</a:t>
            </a:r>
            <a:r>
              <a:rPr lang="hr-HR" sz="2400" b="1" dirty="0"/>
              <a:t> </a:t>
            </a:r>
            <a:r>
              <a:rPr lang="hr-HR" sz="2400" b="1" dirty="0" err="1"/>
              <a:t>syndrome</a:t>
            </a:r>
            <a:r>
              <a:rPr lang="hr-HR" sz="2400" b="1" dirty="0"/>
              <a:t> at the </a:t>
            </a:r>
            <a:r>
              <a:rPr lang="hr-HR" sz="2400" b="1" dirty="0" err="1"/>
              <a:t>workplace</a:t>
            </a:r>
            <a:r>
              <a:rPr lang="hr-HR" sz="2400" b="1" dirty="0"/>
              <a:t> (55%)</a:t>
            </a:r>
            <a:endParaRPr lang="en-US" sz="2400" b="1" dirty="0"/>
          </a:p>
        </c:rich>
      </c:tx>
      <c:overlay val="0"/>
      <c:spPr>
        <a:noFill/>
        <a:ln>
          <a:noFill/>
        </a:ln>
        <a:effectLst/>
      </c:spPr>
      <c:txPr>
        <a:bodyPr rot="0" spcFirstLastPara="1" vertOverflow="ellipsis" vert="horz" wrap="square" anchor="ctr" anchorCtr="1"/>
        <a:lstStyle/>
        <a:p>
          <a:pPr>
            <a:defRPr sz="2400" b="1" i="0" u="none" strike="noStrike" kern="1200" baseline="0">
              <a:solidFill>
                <a:schemeClr val="dk1">
                  <a:lumMod val="65000"/>
                  <a:lumOff val="35000"/>
                </a:schemeClr>
              </a:solidFill>
              <a:effectLst/>
              <a:latin typeface="+mn-lt"/>
              <a:ea typeface="+mn-ea"/>
              <a:cs typeface="+mn-cs"/>
            </a:defRPr>
          </a:pPr>
          <a:endParaRPr lang="en-US"/>
        </a:p>
      </c:txPr>
    </c:title>
    <c:autoTitleDeleted val="0"/>
    <c:plotArea>
      <c:layout>
        <c:manualLayout>
          <c:layoutTarget val="inner"/>
          <c:xMode val="edge"/>
          <c:yMode val="edge"/>
          <c:x val="1.856884184890592E-2"/>
          <c:y val="0.13025864900051215"/>
          <c:w val="0.96595712327700578"/>
          <c:h val="0.83560570370746845"/>
        </c:manualLayout>
      </c:layout>
      <c:barChart>
        <c:barDir val="col"/>
        <c:grouping val="clustered"/>
        <c:varyColors val="0"/>
        <c:ser>
          <c:idx val="0"/>
          <c:order val="0"/>
          <c:spPr>
            <a:solidFill>
              <a:srgbClr val="92D050"/>
            </a:solidFill>
            <a:ln>
              <a:solidFill>
                <a:schemeClr val="accent1"/>
              </a:solidFill>
            </a:ln>
            <a:effectLst>
              <a:outerShdw blurRad="76200" dir="18900000" sy="23000" kx="-1200000" algn="bl" rotWithShape="0">
                <a:prstClr val="black">
                  <a:alpha val="20000"/>
                </a:prstClr>
              </a:outerShdw>
            </a:effectLst>
          </c:spPr>
          <c:invertIfNegative val="0"/>
          <c:dLbls>
            <c:dLbl>
              <c:idx val="0"/>
              <c:tx>
                <c:rich>
                  <a:bodyPr/>
                  <a:lstStyle/>
                  <a:p>
                    <a:fld id="{85D49D1D-BD3E-44B3-BA12-EFFE1FD851B2}" type="VALUE">
                      <a:rPr lang="en-US" smtClean="0"/>
                      <a:pPr/>
                      <a:t>[VRIJEDNOST]</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E934-4C62-933E-69CA9414CF60}"/>
                </c:ext>
              </c:extLst>
            </c:dLbl>
            <c:dLbl>
              <c:idx val="1"/>
              <c:tx>
                <c:rich>
                  <a:bodyPr/>
                  <a:lstStyle/>
                  <a:p>
                    <a:fld id="{82396DA7-60D8-4D37-ACD0-CDFB84EDCC27}" type="VALUE">
                      <a:rPr lang="en-US" smtClean="0"/>
                      <a:pPr/>
                      <a:t>[VRIJEDNOST]</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E934-4C62-933E-69CA9414CF60}"/>
                </c:ext>
              </c:extLst>
            </c:dLbl>
            <c:dLbl>
              <c:idx val="2"/>
              <c:tx>
                <c:rich>
                  <a:bodyPr/>
                  <a:lstStyle/>
                  <a:p>
                    <a:fld id="{775541FA-93E2-43C5-BC9C-25C091564759}" type="VALUE">
                      <a:rPr lang="en-US" smtClean="0"/>
                      <a:pPr/>
                      <a:t>[VRIJEDNOST]</a:t>
                    </a:fld>
                    <a:r>
                      <a:rPr lang="en-US"/>
                      <a:t>%</a:t>
                    </a:r>
                  </a:p>
                </c:rich>
              </c:tx>
              <c:dLblPos val="in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E934-4C62-933E-69CA9414CF60}"/>
                </c:ext>
              </c:extLst>
            </c:dLbl>
            <c:spPr>
              <a:noFill/>
              <a:ln>
                <a:noFill/>
              </a:ln>
              <a:effectLst/>
            </c:spPr>
            <c:txPr>
              <a:bodyPr rot="0" spcFirstLastPara="1" vertOverflow="ellipsis" vert="horz" wrap="square" lIns="38100" tIns="19050" rIns="38100" bIns="19050" anchor="ctr" anchorCtr="1">
                <a:spAutoFit/>
              </a:bodyPr>
              <a:lstStyle/>
              <a:p>
                <a:pPr>
                  <a:defRPr sz="3200" b="0"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List1!$A$1:$A$3</c:f>
              <c:strCache>
                <c:ptCount val="3"/>
                <c:pt idx="0">
                  <c:v>prije</c:v>
                </c:pt>
                <c:pt idx="1">
                  <c:v>za vrijeme</c:v>
                </c:pt>
                <c:pt idx="2">
                  <c:v>poslije</c:v>
                </c:pt>
              </c:strCache>
            </c:strRef>
          </c:cat>
          <c:val>
            <c:numRef>
              <c:f>List1!$B$1:$B$3</c:f>
              <c:numCache>
                <c:formatCode>###0.0</c:formatCode>
                <c:ptCount val="3"/>
                <c:pt idx="0">
                  <c:v>65.517241379310349</c:v>
                </c:pt>
                <c:pt idx="1">
                  <c:v>58.620689655172406</c:v>
                </c:pt>
                <c:pt idx="2">
                  <c:v>55.172413793103445</c:v>
                </c:pt>
              </c:numCache>
            </c:numRef>
          </c:val>
          <c:extLst>
            <c:ext xmlns:c16="http://schemas.microsoft.com/office/drawing/2014/chart" uri="{C3380CC4-5D6E-409C-BE32-E72D297353CC}">
              <c16:uniqueId val="{00000000-E934-4C62-933E-69CA9414CF60}"/>
            </c:ext>
          </c:extLst>
        </c:ser>
        <c:dLbls>
          <c:dLblPos val="inEnd"/>
          <c:showLegendKey val="0"/>
          <c:showVal val="1"/>
          <c:showCatName val="0"/>
          <c:showSerName val="0"/>
          <c:showPercent val="0"/>
          <c:showBubbleSize val="0"/>
        </c:dLbls>
        <c:gapWidth val="41"/>
        <c:axId val="1178551199"/>
        <c:axId val="754203631"/>
      </c:barChart>
      <c:catAx>
        <c:axId val="1178551199"/>
        <c:scaling>
          <c:orientation val="minMax"/>
        </c:scaling>
        <c:delete val="1"/>
        <c:axPos val="b"/>
        <c:numFmt formatCode="General" sourceLinked="1"/>
        <c:majorTickMark val="none"/>
        <c:minorTickMark val="none"/>
        <c:tickLblPos val="nextTo"/>
        <c:crossAx val="754203631"/>
        <c:crosses val="autoZero"/>
        <c:auto val="1"/>
        <c:lblAlgn val="ctr"/>
        <c:lblOffset val="100"/>
        <c:noMultiLvlLbl val="0"/>
      </c:catAx>
      <c:valAx>
        <c:axId val="754203631"/>
        <c:scaling>
          <c:orientation val="minMax"/>
        </c:scaling>
        <c:delete val="1"/>
        <c:axPos val="l"/>
        <c:numFmt formatCode="###0.0" sourceLinked="1"/>
        <c:majorTickMark val="none"/>
        <c:minorTickMark val="none"/>
        <c:tickLblPos val="nextTo"/>
        <c:crossAx val="1178551199"/>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r-H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hr-HR" sz="2400" b="1" dirty="0" err="1">
                <a:solidFill>
                  <a:srgbClr val="939393"/>
                </a:solidFill>
              </a:rPr>
              <a:t>ability</a:t>
            </a:r>
            <a:r>
              <a:rPr lang="hr-HR" sz="2400" b="1" dirty="0">
                <a:solidFill>
                  <a:srgbClr val="939393"/>
                </a:solidFill>
              </a:rPr>
              <a:t> to </a:t>
            </a:r>
            <a:r>
              <a:rPr lang="hr-HR" sz="2400" b="1" dirty="0" err="1">
                <a:solidFill>
                  <a:srgbClr val="939393"/>
                </a:solidFill>
              </a:rPr>
              <a:t>cope</a:t>
            </a:r>
            <a:r>
              <a:rPr lang="hr-HR" sz="2400" b="1" dirty="0">
                <a:solidFill>
                  <a:srgbClr val="939393"/>
                </a:solidFill>
              </a:rPr>
              <a:t> </a:t>
            </a:r>
            <a:r>
              <a:rPr lang="hr-HR" sz="2400" b="1" dirty="0" err="1">
                <a:solidFill>
                  <a:srgbClr val="939393"/>
                </a:solidFill>
              </a:rPr>
              <a:t>with</a:t>
            </a:r>
            <a:r>
              <a:rPr lang="hr-HR" sz="2400" b="1" dirty="0">
                <a:solidFill>
                  <a:srgbClr val="939393"/>
                </a:solidFill>
              </a:rPr>
              <a:t> </a:t>
            </a:r>
            <a:r>
              <a:rPr lang="hr-HR" sz="2400" b="1" dirty="0" err="1">
                <a:solidFill>
                  <a:srgbClr val="939393"/>
                </a:solidFill>
              </a:rPr>
              <a:t>workplace</a:t>
            </a:r>
            <a:r>
              <a:rPr lang="hr-HR" sz="2400" b="1" dirty="0">
                <a:solidFill>
                  <a:srgbClr val="939393"/>
                </a:solidFill>
              </a:rPr>
              <a:t> </a:t>
            </a:r>
            <a:r>
              <a:rPr lang="hr-HR" sz="2400" b="1" dirty="0" err="1">
                <a:solidFill>
                  <a:srgbClr val="939393"/>
                </a:solidFill>
              </a:rPr>
              <a:t>burnout</a:t>
            </a:r>
            <a:endParaRPr lang="en-US" sz="2400" b="1" dirty="0">
              <a:solidFill>
                <a:srgbClr val="939393"/>
              </a:solidFill>
            </a:endParaRP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bar"/>
        <c:grouping val="clustered"/>
        <c:varyColors val="0"/>
        <c:ser>
          <c:idx val="0"/>
          <c:order val="0"/>
          <c:tx>
            <c:strRef>
              <c:f>List1!$A$13</c:f>
              <c:strCache>
                <c:ptCount val="1"/>
                <c:pt idx="0">
                  <c:v>excellent</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List1!$B$13:$D$13</c:f>
              <c:numCache>
                <c:formatCode>General</c:formatCode>
                <c:ptCount val="3"/>
                <c:pt idx="0">
                  <c:v>21</c:v>
                </c:pt>
                <c:pt idx="1">
                  <c:v>19</c:v>
                </c:pt>
                <c:pt idx="2">
                  <c:v>15</c:v>
                </c:pt>
              </c:numCache>
            </c:numRef>
          </c:val>
          <c:extLst>
            <c:ext xmlns:c16="http://schemas.microsoft.com/office/drawing/2014/chart" uri="{C3380CC4-5D6E-409C-BE32-E72D297353CC}">
              <c16:uniqueId val="{00000000-0D0E-472E-BFDC-6F8CD516128F}"/>
            </c:ext>
          </c:extLst>
        </c:ser>
        <c:ser>
          <c:idx val="1"/>
          <c:order val="1"/>
          <c:tx>
            <c:strRef>
              <c:f>List1!$A$14</c:f>
              <c:strCache>
                <c:ptCount val="1"/>
                <c:pt idx="0">
                  <c:v>poorly</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tx2"/>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List1!$B$14:$D$14</c:f>
              <c:numCache>
                <c:formatCode>General</c:formatCode>
                <c:ptCount val="3"/>
                <c:pt idx="0">
                  <c:v>4</c:v>
                </c:pt>
                <c:pt idx="1">
                  <c:v>15</c:v>
                </c:pt>
                <c:pt idx="2">
                  <c:v>13</c:v>
                </c:pt>
              </c:numCache>
            </c:numRef>
          </c:val>
          <c:extLst>
            <c:ext xmlns:c16="http://schemas.microsoft.com/office/drawing/2014/chart" uri="{C3380CC4-5D6E-409C-BE32-E72D297353CC}">
              <c16:uniqueId val="{00000001-0D0E-472E-BFDC-6F8CD516128F}"/>
            </c:ext>
          </c:extLst>
        </c:ser>
        <c:dLbls>
          <c:dLblPos val="inEnd"/>
          <c:showLegendKey val="0"/>
          <c:showVal val="1"/>
          <c:showCatName val="0"/>
          <c:showSerName val="0"/>
          <c:showPercent val="0"/>
          <c:showBubbleSize val="0"/>
        </c:dLbls>
        <c:gapWidth val="182"/>
        <c:axId val="730241888"/>
        <c:axId val="725939488"/>
      </c:barChart>
      <c:catAx>
        <c:axId val="730241888"/>
        <c:scaling>
          <c:orientation val="minMax"/>
        </c:scaling>
        <c:delete val="1"/>
        <c:axPos val="l"/>
        <c:numFmt formatCode="General" sourceLinked="1"/>
        <c:majorTickMark val="none"/>
        <c:minorTickMark val="none"/>
        <c:tickLblPos val="nextTo"/>
        <c:crossAx val="725939488"/>
        <c:crosses val="autoZero"/>
        <c:auto val="1"/>
        <c:lblAlgn val="ctr"/>
        <c:lblOffset val="100"/>
        <c:noMultiLvlLbl val="0"/>
      </c:catAx>
      <c:valAx>
        <c:axId val="72593948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7302418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000" kern="1200"/>
  </cs:chartArea>
  <cs:dataLabel>
    <cs:lnRef idx="0"/>
    <cs:fillRef idx="0"/>
    <cs:effectRef idx="0"/>
    <cs:fontRef idx="minor">
      <a:schemeClr val="lt1"/>
    </cs:fontRef>
    <cs:spPr/>
    <cs:defRPr sz="10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0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 zaglavlj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hr-HR" dirty="0"/>
          </a:p>
        </p:txBody>
      </p:sp>
      <p:sp>
        <p:nvSpPr>
          <p:cNvPr id="3" name="Rezervirano mjesto za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7A19EEC4-CC8A-4818-8F85-0DAA94A3948C}" type="datetime1">
              <a:rPr lang="hr-HR" smtClean="0"/>
              <a:t>23.5.2023.</a:t>
            </a:fld>
            <a:endParaRPr lang="hr-HR" dirty="0"/>
          </a:p>
        </p:txBody>
      </p:sp>
      <p:sp>
        <p:nvSpPr>
          <p:cNvPr id="4" name="Rezervirano mjesto za podnožj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hr-HR" dirty="0"/>
          </a:p>
        </p:txBody>
      </p:sp>
      <p:sp>
        <p:nvSpPr>
          <p:cNvPr id="5" name="Rezervirano mjesto za broj slajd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7798501B-77B5-4365-9881-C6E19A3C1E42}" type="slidenum">
              <a:rPr lang="hr-HR" smtClean="0"/>
              <a:t>‹#›</a:t>
            </a:fld>
            <a:endParaRPr lang="hr-HR" dirty="0"/>
          </a:p>
        </p:txBody>
      </p:sp>
    </p:spTree>
    <p:extLst>
      <p:ext uri="{BB962C8B-B14F-4D97-AF65-F5344CB8AC3E}">
        <p14:creationId xmlns:p14="http://schemas.microsoft.com/office/powerpoint/2010/main" val="285145615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 zaglavlj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hr-HR" noProof="0" dirty="0"/>
          </a:p>
        </p:txBody>
      </p:sp>
      <p:sp>
        <p:nvSpPr>
          <p:cNvPr id="3" name="Rezervirano mjesto za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FFDD81F3-B865-44CD-A139-1601CF69616D}" type="datetime1">
              <a:rPr lang="hr-HR" noProof="0" smtClean="0"/>
              <a:t>23.5.2023.</a:t>
            </a:fld>
            <a:endParaRPr lang="hr-HR" noProof="0" dirty="0"/>
          </a:p>
        </p:txBody>
      </p:sp>
      <p:sp>
        <p:nvSpPr>
          <p:cNvPr id="4" name="Rezervirano mjesto za sliku na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hr-HR" noProof="0" dirty="0"/>
          </a:p>
        </p:txBody>
      </p:sp>
      <p:sp>
        <p:nvSpPr>
          <p:cNvPr id="5" name="Rezervirano mjesto za bilješk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hr-HR" noProof="0" dirty="0"/>
              <a:t>Kliknite da biste uredili stilove teksta matrice</a:t>
            </a:r>
          </a:p>
          <a:p>
            <a:pPr lvl="1" rtl="0"/>
            <a:r>
              <a:rPr lang="hr-HR" noProof="0" dirty="0"/>
              <a:t>Druga razina</a:t>
            </a:r>
          </a:p>
          <a:p>
            <a:pPr lvl="2" rtl="0"/>
            <a:r>
              <a:rPr lang="hr-HR" noProof="0" dirty="0"/>
              <a:t>Treća razina</a:t>
            </a:r>
          </a:p>
          <a:p>
            <a:pPr lvl="3" rtl="0"/>
            <a:r>
              <a:rPr lang="hr-HR" noProof="0" dirty="0"/>
              <a:t>Četvrta razina</a:t>
            </a:r>
          </a:p>
          <a:p>
            <a:pPr lvl="4" rtl="0"/>
            <a:r>
              <a:rPr lang="hr-HR" noProof="0" dirty="0"/>
              <a:t>Peta razina</a:t>
            </a:r>
          </a:p>
        </p:txBody>
      </p:sp>
      <p:sp>
        <p:nvSpPr>
          <p:cNvPr id="6" name="Rezervirano mjesto za podnožj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hr-HR" noProof="0" dirty="0"/>
          </a:p>
        </p:txBody>
      </p:sp>
      <p:sp>
        <p:nvSpPr>
          <p:cNvPr id="7" name="Rezervirano mjesto za broj slajd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C8BD8E7-1312-41F3-99C4-6DA5AF891969}" type="slidenum">
              <a:rPr lang="hr-HR" noProof="0" smtClean="0"/>
              <a:t>‹#›</a:t>
            </a:fld>
            <a:endParaRPr lang="hr-HR" noProof="0" dirty="0"/>
          </a:p>
        </p:txBody>
      </p:sp>
    </p:spTree>
    <p:extLst>
      <p:ext uri="{BB962C8B-B14F-4D97-AF65-F5344CB8AC3E}">
        <p14:creationId xmlns:p14="http://schemas.microsoft.com/office/powerpoint/2010/main" val="289208429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pPr rtl="0"/>
            <a:fld id="{FC8BD8E7-1312-41F3-99C4-6DA5AF891969}" type="slidenum">
              <a:rPr lang="hr-HR" smtClean="0"/>
              <a:t>1</a:t>
            </a:fld>
            <a:endParaRPr lang="hr-HR" dirty="0"/>
          </a:p>
        </p:txBody>
      </p:sp>
    </p:spTree>
    <p:extLst>
      <p:ext uri="{BB962C8B-B14F-4D97-AF65-F5344CB8AC3E}">
        <p14:creationId xmlns:p14="http://schemas.microsoft.com/office/powerpoint/2010/main" val="2441540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pPr rtl="0"/>
            <a:fld id="{FC8BD8E7-1312-41F3-99C4-6DA5AF891969}" type="slidenum">
              <a:rPr lang="hr-HR" smtClean="0"/>
              <a:t>2</a:t>
            </a:fld>
            <a:endParaRPr lang="hr-HR" dirty="0"/>
          </a:p>
        </p:txBody>
      </p:sp>
    </p:spTree>
    <p:extLst>
      <p:ext uri="{BB962C8B-B14F-4D97-AF65-F5344CB8AC3E}">
        <p14:creationId xmlns:p14="http://schemas.microsoft.com/office/powerpoint/2010/main" val="69871026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pPr rtl="0"/>
            <a:fld id="{FC8BD8E7-1312-41F3-99C4-6DA5AF891969}" type="slidenum">
              <a:rPr lang="hr-HR" smtClean="0"/>
              <a:t>3</a:t>
            </a:fld>
            <a:endParaRPr lang="hr-HR" dirty="0"/>
          </a:p>
        </p:txBody>
      </p:sp>
    </p:spTree>
    <p:extLst>
      <p:ext uri="{BB962C8B-B14F-4D97-AF65-F5344CB8AC3E}">
        <p14:creationId xmlns:p14="http://schemas.microsoft.com/office/powerpoint/2010/main" val="1094263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pPr rtl="0"/>
            <a:fld id="{FC8BD8E7-1312-41F3-99C4-6DA5AF891969}" type="slidenum">
              <a:rPr lang="hr-HR" smtClean="0"/>
              <a:t>4</a:t>
            </a:fld>
            <a:endParaRPr lang="hr-HR" dirty="0"/>
          </a:p>
        </p:txBody>
      </p:sp>
    </p:spTree>
    <p:extLst>
      <p:ext uri="{BB962C8B-B14F-4D97-AF65-F5344CB8AC3E}">
        <p14:creationId xmlns:p14="http://schemas.microsoft.com/office/powerpoint/2010/main" val="504964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PlaceHolder 1"/>
          <p:cNvSpPr>
            <a:spLocks noGrp="1" noRot="1" noChangeAspect="1"/>
          </p:cNvSpPr>
          <p:nvPr>
            <p:ph type="sldImg"/>
          </p:nvPr>
        </p:nvSpPr>
        <p:spPr>
          <a:xfrm>
            <a:off x="685800" y="1143000"/>
            <a:ext cx="5484813" cy="3084513"/>
          </a:xfrm>
          <a:prstGeom prst="rect">
            <a:avLst/>
          </a:prstGeom>
          <a:ln w="0">
            <a:noFill/>
          </a:ln>
        </p:spPr>
      </p:sp>
      <p:sp>
        <p:nvSpPr>
          <p:cNvPr id="222" name="PlaceHolder 2"/>
          <p:cNvSpPr>
            <a:spLocks noGrp="1"/>
          </p:cNvSpPr>
          <p:nvPr>
            <p:ph type="body"/>
          </p:nvPr>
        </p:nvSpPr>
        <p:spPr>
          <a:xfrm>
            <a:off x="685800" y="4400640"/>
            <a:ext cx="5484240" cy="3598200"/>
          </a:xfrm>
          <a:prstGeom prst="rect">
            <a:avLst/>
          </a:prstGeom>
          <a:noFill/>
          <a:ln w="0">
            <a:noFill/>
          </a:ln>
        </p:spPr>
        <p:txBody>
          <a:bodyPr lIns="0" tIns="0" rIns="0" bIns="0" anchor="t">
            <a:noAutofit/>
          </a:bodyPr>
          <a:lstStyle/>
          <a:p>
            <a:pPr marL="457200" indent="-228600" algn="just">
              <a:lnSpc>
                <a:spcPct val="150000"/>
              </a:lnSpc>
              <a:buNone/>
              <a:tabLst>
                <a:tab pos="0" algn="l"/>
              </a:tabLst>
            </a:pPr>
            <a:r>
              <a:rPr lang="en-GB" sz="1100" b="0" strike="noStrike" spc="-1">
                <a:latin typeface="Arial"/>
              </a:rPr>
              <a:t>In general, the pandemic caused the rise in mental health symptoms and mental disorders, such as stress, anxiety, depression, sleep disorder, burnout syndrome, substance abuse, etc.</a:t>
            </a:r>
          </a:p>
          <a:p>
            <a:pPr marL="457200" indent="-228600" algn="just">
              <a:lnSpc>
                <a:spcPct val="150000"/>
              </a:lnSpc>
              <a:buNone/>
              <a:tabLst>
                <a:tab pos="0" algn="l"/>
              </a:tabLst>
            </a:pPr>
            <a:r>
              <a:rPr lang="en-GB" sz="1100" b="0" strike="noStrike" spc="-1">
                <a:latin typeface="Arial"/>
              </a:rPr>
              <a:t>Since the beginning of the pandemic, existing issues were heightened and further entrenched, and university teachers accumulated different psychological symptoms, such as stress, anxiety, depression and burnout.</a:t>
            </a:r>
          </a:p>
          <a:p>
            <a:pPr marL="457200" indent="-228600" algn="just">
              <a:lnSpc>
                <a:spcPct val="150000"/>
              </a:lnSpc>
              <a:buNone/>
              <a:tabLst>
                <a:tab pos="0" algn="l"/>
              </a:tabLst>
            </a:pPr>
            <a:r>
              <a:rPr lang="en-GB" sz="1100" b="0" strike="noStrike" spc="-1">
                <a:latin typeface="Arial"/>
              </a:rPr>
              <a:t>Different stressors were identified, like increased workload, deadlines, lack of control over work, irregular hours, maintaining a work/life balance, i.e. blurred lines between work and home, stress of online teaching, lack of social contact/isolation, lack of timely government guidance.</a:t>
            </a:r>
          </a:p>
          <a:p>
            <a:pPr marL="457200" indent="-228600" algn="just">
              <a:lnSpc>
                <a:spcPct val="150000"/>
              </a:lnSpc>
              <a:buNone/>
              <a:tabLst>
                <a:tab pos="0" algn="l"/>
              </a:tabLst>
            </a:pPr>
            <a:r>
              <a:rPr lang="en-GB" sz="1100" b="0" strike="noStrike" spc="-1">
                <a:latin typeface="Arial"/>
              </a:rPr>
              <a:t>There were three most common factors of anxiety, stress and burnout in higher education (HE) teachers during the COVID-19 pandemic:</a:t>
            </a:r>
          </a:p>
          <a:p>
            <a:pPr marL="457200" indent="-228600" algn="just">
              <a:lnSpc>
                <a:spcPct val="150000"/>
              </a:lnSpc>
              <a:buNone/>
              <a:tabLst>
                <a:tab pos="0" algn="l"/>
              </a:tabLst>
            </a:pPr>
            <a:r>
              <a:rPr lang="en-GB" sz="1100" b="0" strike="noStrike" spc="-1">
                <a:latin typeface="Arial"/>
              </a:rPr>
              <a:t>a) information overload concerning the COVID-19 pandemic,</a:t>
            </a:r>
          </a:p>
          <a:p>
            <a:pPr marL="457200" indent="-228600" algn="just">
              <a:lnSpc>
                <a:spcPct val="150000"/>
              </a:lnSpc>
              <a:buNone/>
              <a:tabLst>
                <a:tab pos="0" algn="l"/>
              </a:tabLst>
            </a:pPr>
            <a:r>
              <a:rPr lang="en-GB" sz="1100" b="0" strike="noStrike" spc="-1">
                <a:latin typeface="Arial"/>
              </a:rPr>
              <a:t>b) additional heavy workload due to transition to blended model of teaching or online teaching and remote work, as well as the reshape of work conditions in general,</a:t>
            </a:r>
          </a:p>
          <a:p>
            <a:pPr marL="457200" indent="-228600" algn="just">
              <a:lnSpc>
                <a:spcPct val="150000"/>
              </a:lnSpc>
              <a:buNone/>
              <a:tabLst>
                <a:tab pos="0" algn="l"/>
              </a:tabLst>
            </a:pPr>
            <a:r>
              <a:rPr lang="en-GB" sz="1100" b="0" strike="noStrike" spc="-1">
                <a:latin typeface="Arial"/>
              </a:rPr>
              <a:t>c) social isolation and physical distancing which impacted not only their work, but their personal life and lifestyle</a:t>
            </a:r>
          </a:p>
        </p:txBody>
      </p:sp>
      <p:sp>
        <p:nvSpPr>
          <p:cNvPr id="223" name="PlaceHolder 3"/>
          <p:cNvSpPr>
            <a:spLocks noGrp="1"/>
          </p:cNvSpPr>
          <p:nvPr>
            <p:ph type="sldNum"/>
          </p:nvPr>
        </p:nvSpPr>
        <p:spPr>
          <a:xfrm>
            <a:off x="3884760" y="8685360"/>
            <a:ext cx="2969640" cy="456480"/>
          </a:xfrm>
          <a:prstGeom prst="rect">
            <a:avLst/>
          </a:prstGeom>
          <a:noFill/>
          <a:ln w="0">
            <a:noFill/>
          </a:ln>
        </p:spPr>
        <p:txBody>
          <a:bodyPr lIns="0" tIns="0" rIns="0" bIns="0" anchor="b">
            <a:noAutofit/>
          </a:bodyPr>
          <a:lstStyle/>
          <a:p>
            <a:pPr algn="r">
              <a:lnSpc>
                <a:spcPct val="100000"/>
              </a:lnSpc>
              <a:buNone/>
            </a:pPr>
            <a:fld id="{CF0497F9-006F-4945-AD53-C641CE6DD58F}" type="slidenum">
              <a:rPr lang="hr-HR" sz="1200" b="0" strike="noStrike" spc="-1">
                <a:solidFill>
                  <a:srgbClr val="000000"/>
                </a:solidFill>
                <a:latin typeface="+mn-lt"/>
                <a:ea typeface="+mn-ea"/>
              </a:rPr>
              <a:t>5</a:t>
            </a:fld>
            <a:endParaRPr lang="en-GB" sz="1200" b="0" strike="noStrike" spc="-1">
              <a:latin typeface="Times New Roman"/>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en-US" dirty="0"/>
          </a:p>
        </p:txBody>
      </p:sp>
      <p:sp>
        <p:nvSpPr>
          <p:cNvPr id="4" name="Rezervirano mjesto broja slajda 3"/>
          <p:cNvSpPr>
            <a:spLocks noGrp="1"/>
          </p:cNvSpPr>
          <p:nvPr>
            <p:ph type="sldNum" sz="quarter" idx="5"/>
          </p:nvPr>
        </p:nvSpPr>
        <p:spPr/>
        <p:txBody>
          <a:bodyPr/>
          <a:lstStyle/>
          <a:p>
            <a:pPr rtl="0"/>
            <a:fld id="{FC8BD8E7-1312-41F3-99C4-6DA5AF891969}" type="slidenum">
              <a:rPr lang="hr-HR" noProof="0" smtClean="0"/>
              <a:t>9</a:t>
            </a:fld>
            <a:endParaRPr lang="hr-HR" noProof="0" dirty="0"/>
          </a:p>
        </p:txBody>
      </p:sp>
    </p:spTree>
    <p:extLst>
      <p:ext uri="{BB962C8B-B14F-4D97-AF65-F5344CB8AC3E}">
        <p14:creationId xmlns:p14="http://schemas.microsoft.com/office/powerpoint/2010/main" val="14150182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en-US" dirty="0"/>
          </a:p>
        </p:txBody>
      </p:sp>
      <p:sp>
        <p:nvSpPr>
          <p:cNvPr id="4" name="Rezervirano mjesto broja slajda 3"/>
          <p:cNvSpPr>
            <a:spLocks noGrp="1"/>
          </p:cNvSpPr>
          <p:nvPr>
            <p:ph type="sldNum" sz="quarter" idx="5"/>
          </p:nvPr>
        </p:nvSpPr>
        <p:spPr/>
        <p:txBody>
          <a:bodyPr/>
          <a:lstStyle/>
          <a:p>
            <a:pPr rtl="0"/>
            <a:fld id="{FC8BD8E7-1312-41F3-99C4-6DA5AF891969}" type="slidenum">
              <a:rPr lang="hr-HR" noProof="0" smtClean="0"/>
              <a:t>12</a:t>
            </a:fld>
            <a:endParaRPr lang="hr-HR" noProof="0" dirty="0"/>
          </a:p>
        </p:txBody>
      </p:sp>
    </p:spTree>
    <p:extLst>
      <p:ext uri="{BB962C8B-B14F-4D97-AF65-F5344CB8AC3E}">
        <p14:creationId xmlns:p14="http://schemas.microsoft.com/office/powerpoint/2010/main" val="5225006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 name="PlaceHolder 1"/>
          <p:cNvSpPr>
            <a:spLocks noGrp="1" noRot="1" noChangeAspect="1"/>
          </p:cNvSpPr>
          <p:nvPr>
            <p:ph type="sldImg"/>
          </p:nvPr>
        </p:nvSpPr>
        <p:spPr>
          <a:xfrm>
            <a:off x="382588" y="695325"/>
            <a:ext cx="6092825" cy="3427413"/>
          </a:xfrm>
          <a:prstGeom prst="rect">
            <a:avLst/>
          </a:prstGeom>
          <a:ln w="0">
            <a:noFill/>
          </a:ln>
        </p:spPr>
      </p:sp>
      <p:sp>
        <p:nvSpPr>
          <p:cNvPr id="296" name="PlaceHolder 2"/>
          <p:cNvSpPr>
            <a:spLocks noGrp="1"/>
          </p:cNvSpPr>
          <p:nvPr>
            <p:ph type="body"/>
          </p:nvPr>
        </p:nvSpPr>
        <p:spPr>
          <a:xfrm>
            <a:off x="685800" y="4343400"/>
            <a:ext cx="5486040" cy="4614120"/>
          </a:xfrm>
          <a:prstGeom prst="rect">
            <a:avLst/>
          </a:prstGeom>
          <a:noFill/>
          <a:ln w="0">
            <a:noFill/>
          </a:ln>
        </p:spPr>
        <p:txBody>
          <a:bodyPr lIns="0" tIns="0" rIns="0" bIns="0" anchor="t">
            <a:noAutofit/>
          </a:bodyPr>
          <a:lstStyle/>
          <a:p>
            <a:pPr marL="216000" indent="-216000" algn="just">
              <a:buNone/>
            </a:pPr>
            <a:r>
              <a:rPr lang="en-GB" sz="900" b="0" strike="noStrike" spc="-1">
                <a:latin typeface="Arial"/>
              </a:rPr>
              <a:t>In general, the COVID-19 pandemic has had a discernible impact on the </a:t>
            </a:r>
            <a:r>
              <a:rPr lang="en-GB" sz="900" b="1" strike="noStrike" spc="-1">
                <a:latin typeface="Arial"/>
              </a:rPr>
              <a:t>exercise, diet and lifestyle</a:t>
            </a:r>
            <a:r>
              <a:rPr lang="en-GB" sz="900" b="0" strike="noStrike" spc="-1">
                <a:latin typeface="Arial"/>
              </a:rPr>
              <a:t> of HE teachers. Restrictions such as measures of social isolation and lockdown disrupted access to gyms and fitness centres, but for some this was an opportunity to spend more time outside and in nature or even spend more time exercising. There were also certain disruptions in maintaining a quality and nutritious diet with regular meal plans and healthy food options. Despite the overall negative impact of the pandemic, there were certain positive shifts in the physical activity.</a:t>
            </a:r>
          </a:p>
          <a:p>
            <a:pPr marL="216000" indent="-216000" algn="just">
              <a:buNone/>
            </a:pPr>
            <a:endParaRPr lang="en-GB" sz="900" b="0" strike="noStrike" spc="-1">
              <a:latin typeface="Arial"/>
            </a:endParaRPr>
          </a:p>
          <a:p>
            <a:pPr marL="216000" indent="-216000" algn="just">
              <a:buNone/>
            </a:pPr>
            <a:r>
              <a:rPr lang="en-GB" sz="900" b="0" strike="noStrike" spc="-1">
                <a:latin typeface="Arial"/>
              </a:rPr>
              <a:t>Ability to successfully cope with</a:t>
            </a:r>
            <a:r>
              <a:rPr lang="en-GB" sz="900" b="1" strike="noStrike" spc="-1">
                <a:latin typeface="Arial"/>
              </a:rPr>
              <a:t> information overload and information anxiety</a:t>
            </a:r>
            <a:r>
              <a:rPr lang="en-GB" sz="900" b="0" strike="noStrike" spc="-1">
                <a:latin typeface="Arial"/>
              </a:rPr>
              <a:t> during and after the pandemic has partially declined which can contribute to decision fatigue and lead to less productivity and mental burnout. To mitigate the impact of infodemic, a person needs to adopt different coping mechanism.</a:t>
            </a:r>
          </a:p>
          <a:p>
            <a:pPr marL="216000" indent="-216000" algn="just">
              <a:buNone/>
            </a:pPr>
            <a:endParaRPr lang="en-GB" sz="900" b="0" strike="noStrike" spc="-1">
              <a:latin typeface="Arial"/>
            </a:endParaRPr>
          </a:p>
          <a:p>
            <a:pPr marL="216000" indent="-216000" algn="just">
              <a:buNone/>
            </a:pPr>
            <a:r>
              <a:rPr lang="en-GB" sz="900" b="0" strike="noStrike" spc="-1">
                <a:latin typeface="Arial"/>
              </a:rPr>
              <a:t>While the shift to online teaching has enabled a continuation of education amidst the pandemic, it has also created challenges for teachers which led to partial decline in </a:t>
            </a:r>
            <a:r>
              <a:rPr lang="en-GB" sz="900" b="1" strike="noStrike" spc="-1">
                <a:latin typeface="Arial"/>
              </a:rPr>
              <a:t>work productivity</a:t>
            </a:r>
            <a:r>
              <a:rPr lang="en-GB" sz="900" b="0" strike="noStrike" spc="-1">
                <a:latin typeface="Arial"/>
              </a:rPr>
              <a:t> and cooperation with colleagues during and after the pandemic.</a:t>
            </a:r>
          </a:p>
          <a:p>
            <a:pPr marL="216000" indent="-216000" algn="just">
              <a:buNone/>
            </a:pPr>
            <a:r>
              <a:rPr lang="en-GB" sz="900" b="0" strike="noStrike" spc="-1">
                <a:latin typeface="Arial"/>
              </a:rPr>
              <a:t> </a:t>
            </a:r>
          </a:p>
          <a:p>
            <a:pPr marL="216000" indent="-216000" algn="just">
              <a:buNone/>
            </a:pPr>
            <a:r>
              <a:rPr lang="en-GB" sz="900" b="0" strike="noStrike" spc="-1">
                <a:latin typeface="Arial"/>
              </a:rPr>
              <a:t>Though the feeling of </a:t>
            </a:r>
            <a:r>
              <a:rPr lang="en-GB" sz="900" b="1" strike="noStrike" spc="-1">
                <a:latin typeface="Arial"/>
              </a:rPr>
              <a:t>burnout</a:t>
            </a:r>
            <a:r>
              <a:rPr lang="en-GB" sz="900" b="0" strike="noStrike" spc="-1">
                <a:latin typeface="Arial"/>
              </a:rPr>
              <a:t> has declined during and after the pandemic, the ability to cope with the burnout has also declined which can be contributed to extra pressure the teachers were experiencing in regards to being online for hours each day, the lack of structure to the day, increased workload, the need to re-design their courses in a very short time frame and adopt new online teaching strategies in order to ensure their instruction remain effective.</a:t>
            </a:r>
          </a:p>
          <a:p>
            <a:pPr marL="216000" indent="-216000" algn="just">
              <a:buNone/>
            </a:pPr>
            <a:endParaRPr lang="en-GB" sz="900" b="0" strike="noStrike" spc="-1">
              <a:latin typeface="Arial"/>
            </a:endParaRPr>
          </a:p>
          <a:p>
            <a:pPr marL="216000" indent="-216000" algn="just">
              <a:buNone/>
            </a:pPr>
            <a:r>
              <a:rPr lang="en-GB" sz="900" b="0" strike="noStrike" spc="-1">
                <a:latin typeface="Arial"/>
              </a:rPr>
              <a:t>The </a:t>
            </a:r>
            <a:r>
              <a:rPr lang="en-GB" sz="900" b="1" strike="noStrike" spc="-1">
                <a:latin typeface="Arial"/>
              </a:rPr>
              <a:t>most common factors impacting teachers’ physical and mental well-being during the pandemic</a:t>
            </a:r>
            <a:r>
              <a:rPr lang="en-GB" sz="900" b="0" strike="noStrike" spc="-1">
                <a:latin typeface="Arial"/>
              </a:rPr>
              <a:t> were the amount of time spent in front of the computer due to online classes and remote work, blurred lines between work time and free time, and social isolation. They, in most part, coincide with the common stressors, i.e. factors for stress, anxiety and burnout in HE teachers identified in previous studies.</a:t>
            </a:r>
          </a:p>
          <a:p>
            <a:pPr marL="216000" indent="-216000" algn="just">
              <a:buNone/>
            </a:pPr>
            <a:endParaRPr lang="en-GB" sz="900" b="0" strike="noStrike" spc="-1">
              <a:latin typeface="Arial"/>
            </a:endParaRPr>
          </a:p>
          <a:p>
            <a:pPr marL="216000" indent="-216000" algn="just">
              <a:buNone/>
            </a:pPr>
            <a:r>
              <a:rPr lang="en-GB" sz="900" b="0" strike="noStrike" spc="-1">
                <a:latin typeface="Arial"/>
              </a:rPr>
              <a:t>This study is part 1 of our research into physical and mental well-being of teachers during the COVID-19 p</a:t>
            </a:r>
            <a:r>
              <a:rPr lang="en-GB" sz="900" b="0" strike="noStrike" spc="-1">
                <a:solidFill>
                  <a:srgbClr val="000000"/>
                </a:solidFill>
                <a:latin typeface="Arial"/>
              </a:rPr>
              <a:t>andemic and provides insight into exercise, diet, lifestyle and mental well-being habits of teachers of Faculty of Humanities and Social Sciences. Part 2 includes comparative study with teachers at the faculty of Kinesiology, and Part 3 includes interviews with selected participants. Thus full conclusion and recommendations for creating strategic approach to better supporting physical and mental well-being of the faculty teaching staff, and placing basic prevention and regulation strategies in regards to physical and mental health risks, both at individual and institutional level will be given at the end of the research.</a:t>
            </a:r>
            <a:endParaRPr lang="en-GB" sz="900" b="0" strike="noStrike" spc="-1">
              <a:latin typeface="Aria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zervirano mjesto slike slajda 1"/>
          <p:cNvSpPr>
            <a:spLocks noGrp="1" noRot="1" noChangeAspect="1"/>
          </p:cNvSpPr>
          <p:nvPr>
            <p:ph type="sldImg"/>
          </p:nvPr>
        </p:nvSpPr>
        <p:spPr/>
      </p:sp>
      <p:sp>
        <p:nvSpPr>
          <p:cNvPr id="3" name="Rezervirano mjesto bilježaka 2"/>
          <p:cNvSpPr>
            <a:spLocks noGrp="1"/>
          </p:cNvSpPr>
          <p:nvPr>
            <p:ph type="body" idx="1"/>
          </p:nvPr>
        </p:nvSpPr>
        <p:spPr/>
        <p:txBody>
          <a:bodyPr/>
          <a:lstStyle/>
          <a:p>
            <a:endParaRPr lang="hr-HR" dirty="0"/>
          </a:p>
        </p:txBody>
      </p:sp>
      <p:sp>
        <p:nvSpPr>
          <p:cNvPr id="4" name="Rezervirano mjesto broja slajda 3"/>
          <p:cNvSpPr>
            <a:spLocks noGrp="1"/>
          </p:cNvSpPr>
          <p:nvPr>
            <p:ph type="sldNum" sz="quarter" idx="10"/>
          </p:nvPr>
        </p:nvSpPr>
        <p:spPr/>
        <p:txBody>
          <a:bodyPr/>
          <a:lstStyle/>
          <a:p>
            <a:pPr rtl="0"/>
            <a:fld id="{FC8BD8E7-1312-41F3-99C4-6DA5AF891969}" type="slidenum">
              <a:rPr lang="hr-HR" smtClean="0"/>
              <a:t>15</a:t>
            </a:fld>
            <a:endParaRPr lang="hr-HR" dirty="0"/>
          </a:p>
        </p:txBody>
      </p:sp>
    </p:spTree>
    <p:extLst>
      <p:ext uri="{BB962C8B-B14F-4D97-AF65-F5344CB8AC3E}">
        <p14:creationId xmlns:p14="http://schemas.microsoft.com/office/powerpoint/2010/main" val="22422262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slajd">
    <p:bg>
      <p:bgPr>
        <a:solidFill>
          <a:schemeClr val="accent1">
            <a:lumMod val="75000"/>
          </a:schemeClr>
        </a:solidFill>
        <a:effectLst/>
      </p:bgPr>
    </p:bg>
    <p:spTree>
      <p:nvGrpSpPr>
        <p:cNvPr id="1" name=""/>
        <p:cNvGrpSpPr/>
        <p:nvPr/>
      </p:nvGrpSpPr>
      <p:grpSpPr>
        <a:xfrm>
          <a:off x="0" y="0"/>
          <a:ext cx="0" cy="0"/>
          <a:chOff x="0" y="0"/>
          <a:chExt cx="0" cy="0"/>
        </a:xfrm>
      </p:grpSpPr>
      <p:sp>
        <p:nvSpPr>
          <p:cNvPr id="7" name="Pravokutnik 6"/>
          <p:cNvSpPr/>
          <p:nvPr userDrawn="1"/>
        </p:nvSpPr>
        <p:spPr>
          <a:xfrm>
            <a:off x="304800" y="304800"/>
            <a:ext cx="115824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0" dirty="0"/>
          </a:p>
        </p:txBody>
      </p:sp>
      <p:sp>
        <p:nvSpPr>
          <p:cNvPr id="2" name="Naslov 1"/>
          <p:cNvSpPr>
            <a:spLocks noGrp="1"/>
          </p:cNvSpPr>
          <p:nvPr>
            <p:ph type="ctrTitle"/>
          </p:nvPr>
        </p:nvSpPr>
        <p:spPr>
          <a:xfrm>
            <a:off x="838200" y="1548245"/>
            <a:ext cx="10515600" cy="2240280"/>
          </a:xfrm>
        </p:spPr>
        <p:txBody>
          <a:bodyPr rtlCol="0" anchor="b">
            <a:normAutofit/>
          </a:bodyPr>
          <a:lstStyle>
            <a:lvl1pPr algn="ctr">
              <a:defRPr sz="4400">
                <a:solidFill>
                  <a:schemeClr val="bg1"/>
                </a:solidFill>
              </a:defRPr>
            </a:lvl1pPr>
          </a:lstStyle>
          <a:p>
            <a:pPr rtl="0"/>
            <a:r>
              <a:rPr lang="hr-HR" noProof="0"/>
              <a:t>Kliknite da biste uredili stil naslova matrice</a:t>
            </a:r>
            <a:endParaRPr lang="hr-HR" noProof="0" dirty="0"/>
          </a:p>
        </p:txBody>
      </p:sp>
      <p:sp>
        <p:nvSpPr>
          <p:cNvPr id="3" name="Podnaslov 2"/>
          <p:cNvSpPr>
            <a:spLocks noGrp="1"/>
          </p:cNvSpPr>
          <p:nvPr>
            <p:ph type="subTitle" idx="1"/>
          </p:nvPr>
        </p:nvSpPr>
        <p:spPr>
          <a:xfrm>
            <a:off x="838200" y="3854659"/>
            <a:ext cx="10515600" cy="1143000"/>
          </a:xfrm>
        </p:spPr>
        <p:txBody>
          <a:bodyPr rtlCol="0">
            <a:normAutofit/>
          </a:bodyPr>
          <a:lstStyle>
            <a:lvl1pPr marL="0" indent="0" algn="ctr">
              <a:buNone/>
              <a:defRPr sz="2000" cap="all"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hr-HR" noProof="0"/>
              <a:t>Kliknite da biste uredili stil podnaslova matrice</a:t>
            </a:r>
            <a:endParaRPr lang="hr-HR" noProof="0" dirty="0"/>
          </a:p>
        </p:txBody>
      </p:sp>
    </p:spTree>
    <p:extLst>
      <p:ext uri="{BB962C8B-B14F-4D97-AF65-F5344CB8AC3E}">
        <p14:creationId xmlns:p14="http://schemas.microsoft.com/office/powerpoint/2010/main" val="79886275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Slika s opisom">
    <p:spTree>
      <p:nvGrpSpPr>
        <p:cNvPr id="1" name=""/>
        <p:cNvGrpSpPr/>
        <p:nvPr/>
      </p:nvGrpSpPr>
      <p:grpSpPr>
        <a:xfrm>
          <a:off x="0" y="0"/>
          <a:ext cx="0" cy="0"/>
          <a:chOff x="0" y="0"/>
          <a:chExt cx="0" cy="0"/>
        </a:xfrm>
      </p:grpSpPr>
      <p:sp>
        <p:nvSpPr>
          <p:cNvPr id="8" name="Pravokutnik 7"/>
          <p:cNvSpPr/>
          <p:nvPr userDrawn="1"/>
        </p:nvSpPr>
        <p:spPr>
          <a:xfrm>
            <a:off x="8153400" y="0"/>
            <a:ext cx="40386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0" dirty="0"/>
          </a:p>
        </p:txBody>
      </p:sp>
      <p:sp>
        <p:nvSpPr>
          <p:cNvPr id="2" name="Naslov 1"/>
          <p:cNvSpPr>
            <a:spLocks noGrp="1"/>
          </p:cNvSpPr>
          <p:nvPr>
            <p:ph type="title"/>
          </p:nvPr>
        </p:nvSpPr>
        <p:spPr>
          <a:xfrm>
            <a:off x="8532813" y="1683327"/>
            <a:ext cx="3125787" cy="2877260"/>
          </a:xfrm>
        </p:spPr>
        <p:txBody>
          <a:bodyPr rtlCol="0" anchor="b">
            <a:normAutofit/>
          </a:bodyPr>
          <a:lstStyle>
            <a:lvl1pPr>
              <a:defRPr sz="3000">
                <a:solidFill>
                  <a:schemeClr val="bg1"/>
                </a:solidFill>
              </a:defRPr>
            </a:lvl1pPr>
          </a:lstStyle>
          <a:p>
            <a:pPr rtl="0"/>
            <a:r>
              <a:rPr lang="hr-HR" noProof="0"/>
              <a:t>Kliknite da biste uredili stil naslova matrice</a:t>
            </a:r>
            <a:endParaRPr lang="hr-HR" noProof="0" dirty="0"/>
          </a:p>
        </p:txBody>
      </p:sp>
      <p:sp>
        <p:nvSpPr>
          <p:cNvPr id="6" name="Rezervirano mjesto za sliku 2" descr="Prazno rezervirano mjesto za dodavanje slike. Kliknite rezervirano mjesto i odaberite sliku koju želite dodati"/>
          <p:cNvSpPr>
            <a:spLocks noGrp="1"/>
          </p:cNvSpPr>
          <p:nvPr>
            <p:ph type="pic" idx="1"/>
          </p:nvPr>
        </p:nvSpPr>
        <p:spPr>
          <a:xfrm>
            <a:off x="0" y="0"/>
            <a:ext cx="8101584" cy="6857999"/>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hr-HR" noProof="0"/>
              <a:t>Kliknite ikonu da biste dodali  sliku</a:t>
            </a:r>
            <a:endParaRPr lang="hr-HR" noProof="0" dirty="0"/>
          </a:p>
        </p:txBody>
      </p:sp>
      <p:sp>
        <p:nvSpPr>
          <p:cNvPr id="4" name="Rezervirano mjesto za tekst 3"/>
          <p:cNvSpPr>
            <a:spLocks noGrp="1"/>
          </p:cNvSpPr>
          <p:nvPr>
            <p:ph type="body" sz="half" idx="2"/>
          </p:nvPr>
        </p:nvSpPr>
        <p:spPr>
          <a:xfrm>
            <a:off x="8532813" y="4591761"/>
            <a:ext cx="3125787" cy="1580440"/>
          </a:xfrm>
        </p:spPr>
        <p:txBody>
          <a:bodyPr rtlCol="0"/>
          <a:lstStyle>
            <a:lvl1pPr marL="0" indent="0">
              <a:spcBef>
                <a:spcPts val="8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hr-HR" noProof="0"/>
              <a:t>Uredite stilove teksta matrice</a:t>
            </a:r>
          </a:p>
        </p:txBody>
      </p:sp>
    </p:spTree>
    <p:extLst>
      <p:ext uri="{BB962C8B-B14F-4D97-AF65-F5344CB8AC3E}">
        <p14:creationId xmlns:p14="http://schemas.microsoft.com/office/powerpoint/2010/main" val="29772497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rtlCol="0"/>
          <a:lstStyle/>
          <a:p>
            <a:pPr rtl="0"/>
            <a:r>
              <a:rPr lang="hr-HR" noProof="0"/>
              <a:t>Kliknite da biste uredili stil naslova matrice</a:t>
            </a:r>
            <a:endParaRPr lang="hr-HR" noProof="0" dirty="0"/>
          </a:p>
        </p:txBody>
      </p:sp>
      <p:sp>
        <p:nvSpPr>
          <p:cNvPr id="3" name="Okomiti tekst s rezerviranim mjestom 2"/>
          <p:cNvSpPr>
            <a:spLocks noGrp="1"/>
          </p:cNvSpPr>
          <p:nvPr>
            <p:ph type="body" orient="vert" idx="1"/>
          </p:nvPr>
        </p:nvSpPr>
        <p:spPr/>
        <p:txBody>
          <a:bodyPr vert="eaVert" rtlCol="0"/>
          <a:lstStyle>
            <a:lvl1pPr>
              <a:defRPr/>
            </a:lvl1pPr>
            <a:lvl5pPr>
              <a:defRPr/>
            </a:lvl5pPr>
          </a:lstStyle>
          <a:p>
            <a:pPr lvl="0" rtl="0"/>
            <a:r>
              <a:rPr lang="hr-HR" noProof="0"/>
              <a:t>Uredite stilove teksta matrice</a:t>
            </a:r>
          </a:p>
          <a:p>
            <a:pPr lvl="1" rtl="0"/>
            <a:r>
              <a:rPr lang="hr-HR" noProof="0"/>
              <a:t>Druga razina</a:t>
            </a:r>
          </a:p>
          <a:p>
            <a:pPr lvl="2" rtl="0"/>
            <a:r>
              <a:rPr lang="hr-HR" noProof="0"/>
              <a:t>Treća razina</a:t>
            </a:r>
          </a:p>
          <a:p>
            <a:pPr lvl="3" rtl="0"/>
            <a:r>
              <a:rPr lang="hr-HR" noProof="0"/>
              <a:t>Četvrta razina</a:t>
            </a:r>
          </a:p>
          <a:p>
            <a:pPr lvl="4" rtl="0"/>
            <a:r>
              <a:rPr lang="hr-HR" noProof="0"/>
              <a:t>Peta razina</a:t>
            </a:r>
            <a:endParaRPr lang="hr-HR" noProof="0" dirty="0"/>
          </a:p>
        </p:txBody>
      </p:sp>
      <p:sp>
        <p:nvSpPr>
          <p:cNvPr id="5" name="Rezervirano mjesto za podnožje 4"/>
          <p:cNvSpPr>
            <a:spLocks noGrp="1"/>
          </p:cNvSpPr>
          <p:nvPr>
            <p:ph type="ftr" sz="quarter" idx="11"/>
          </p:nvPr>
        </p:nvSpPr>
        <p:spPr/>
        <p:txBody>
          <a:bodyPr rtlCol="0"/>
          <a:lstStyle/>
          <a:p>
            <a:pPr rtl="0"/>
            <a:r>
              <a:rPr lang="hr-HR" noProof="0" dirty="0"/>
              <a:t>Dodajte podnožje</a:t>
            </a:r>
          </a:p>
        </p:txBody>
      </p:sp>
      <p:sp>
        <p:nvSpPr>
          <p:cNvPr id="4" name="Rezervirano mjesto za datum 3"/>
          <p:cNvSpPr>
            <a:spLocks noGrp="1"/>
          </p:cNvSpPr>
          <p:nvPr>
            <p:ph type="dt" sz="half" idx="10"/>
          </p:nvPr>
        </p:nvSpPr>
        <p:spPr/>
        <p:txBody>
          <a:bodyPr rtlCol="0"/>
          <a:lstStyle/>
          <a:p>
            <a:pPr rtl="0"/>
            <a:fld id="{6F83073A-A714-4534-B8E3-40CF8479371D}" type="datetime1">
              <a:rPr lang="hr-HR" noProof="0" smtClean="0"/>
              <a:t>23.5.2023.</a:t>
            </a:fld>
            <a:endParaRPr lang="hr-HR" noProof="0" dirty="0"/>
          </a:p>
        </p:txBody>
      </p:sp>
      <p:sp>
        <p:nvSpPr>
          <p:cNvPr id="6" name="Rezervirano mjesto za broj slajda 5"/>
          <p:cNvSpPr>
            <a:spLocks noGrp="1"/>
          </p:cNvSpPr>
          <p:nvPr>
            <p:ph type="sldNum" sz="quarter" idx="12"/>
          </p:nvPr>
        </p:nvSpPr>
        <p:spPr/>
        <p:txBody>
          <a:bodyPr rtlCol="0"/>
          <a:lstStyle/>
          <a:p>
            <a:pPr rtl="0"/>
            <a:fld id="{E31375A4-56A4-47D6-9801-1991572033F7}" type="slidenum">
              <a:rPr lang="hr-HR" noProof="0" smtClean="0"/>
              <a:t>‹#›</a:t>
            </a:fld>
            <a:endParaRPr lang="hr-HR" noProof="0" dirty="0"/>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8724900" y="457200"/>
            <a:ext cx="1943100" cy="5719762"/>
          </a:xfrm>
        </p:spPr>
        <p:txBody>
          <a:bodyPr vert="eaVert" rtlCol="0"/>
          <a:lstStyle/>
          <a:p>
            <a:pPr rtl="0"/>
            <a:r>
              <a:rPr lang="hr-HR" noProof="0"/>
              <a:t>Kliknite da biste uredili stil naslova matrice</a:t>
            </a:r>
            <a:endParaRPr lang="hr-HR" noProof="0" dirty="0"/>
          </a:p>
        </p:txBody>
      </p:sp>
      <p:sp>
        <p:nvSpPr>
          <p:cNvPr id="3" name="Okomiti tekst s rezerviranim mjestom 2"/>
          <p:cNvSpPr>
            <a:spLocks noGrp="1"/>
          </p:cNvSpPr>
          <p:nvPr>
            <p:ph type="body" orient="vert" idx="1"/>
          </p:nvPr>
        </p:nvSpPr>
        <p:spPr>
          <a:xfrm>
            <a:off x="1524000" y="457200"/>
            <a:ext cx="7048500" cy="5719762"/>
          </a:xfrm>
        </p:spPr>
        <p:txBody>
          <a:bodyPr vert="eaVert" rtlCol="0"/>
          <a:lstStyle>
            <a:lvl1pPr>
              <a:defRPr/>
            </a:lvl1pPr>
            <a:lvl5pPr>
              <a:defRPr/>
            </a:lvl5pPr>
          </a:lstStyle>
          <a:p>
            <a:pPr lvl="0" rtl="0"/>
            <a:r>
              <a:rPr lang="hr-HR" noProof="0"/>
              <a:t>Uredite stilove teksta matrice</a:t>
            </a:r>
          </a:p>
          <a:p>
            <a:pPr lvl="1" rtl="0"/>
            <a:r>
              <a:rPr lang="hr-HR" noProof="0"/>
              <a:t>Druga razina</a:t>
            </a:r>
          </a:p>
          <a:p>
            <a:pPr lvl="2" rtl="0"/>
            <a:r>
              <a:rPr lang="hr-HR" noProof="0"/>
              <a:t>Treća razina</a:t>
            </a:r>
          </a:p>
          <a:p>
            <a:pPr lvl="3" rtl="0"/>
            <a:r>
              <a:rPr lang="hr-HR" noProof="0"/>
              <a:t>Četvrta razina</a:t>
            </a:r>
          </a:p>
          <a:p>
            <a:pPr lvl="4" rtl="0"/>
            <a:r>
              <a:rPr lang="hr-HR" noProof="0"/>
              <a:t>Peta razina</a:t>
            </a:r>
            <a:endParaRPr lang="hr-HR" noProof="0" dirty="0"/>
          </a:p>
        </p:txBody>
      </p:sp>
      <p:sp>
        <p:nvSpPr>
          <p:cNvPr id="5" name="Rezervirano mjesto za podnožje 4"/>
          <p:cNvSpPr>
            <a:spLocks noGrp="1"/>
          </p:cNvSpPr>
          <p:nvPr>
            <p:ph type="ftr" sz="quarter" idx="11"/>
          </p:nvPr>
        </p:nvSpPr>
        <p:spPr/>
        <p:txBody>
          <a:bodyPr rtlCol="0"/>
          <a:lstStyle/>
          <a:p>
            <a:pPr rtl="0"/>
            <a:r>
              <a:rPr lang="hr-HR" noProof="0" dirty="0"/>
              <a:t>Dodajte podnožje</a:t>
            </a:r>
          </a:p>
        </p:txBody>
      </p:sp>
      <p:sp>
        <p:nvSpPr>
          <p:cNvPr id="4" name="Rezervirano mjesto za datum 3"/>
          <p:cNvSpPr>
            <a:spLocks noGrp="1"/>
          </p:cNvSpPr>
          <p:nvPr>
            <p:ph type="dt" sz="half" idx="10"/>
          </p:nvPr>
        </p:nvSpPr>
        <p:spPr/>
        <p:txBody>
          <a:bodyPr rtlCol="0"/>
          <a:lstStyle/>
          <a:p>
            <a:pPr rtl="0"/>
            <a:fld id="{18C08DD2-963F-47F4-A477-035FD0683171}" type="datetime1">
              <a:rPr lang="hr-HR" noProof="0" smtClean="0"/>
              <a:t>23.5.2023.</a:t>
            </a:fld>
            <a:endParaRPr lang="hr-HR" noProof="0" dirty="0"/>
          </a:p>
        </p:txBody>
      </p:sp>
      <p:sp>
        <p:nvSpPr>
          <p:cNvPr id="6" name="Rezervirano mjesto za broj slajda 5"/>
          <p:cNvSpPr>
            <a:spLocks noGrp="1"/>
          </p:cNvSpPr>
          <p:nvPr>
            <p:ph type="sldNum" sz="quarter" idx="12"/>
          </p:nvPr>
        </p:nvSpPr>
        <p:spPr/>
        <p:txBody>
          <a:bodyPr rtlCol="0"/>
          <a:lstStyle/>
          <a:p>
            <a:pPr rtl="0"/>
            <a:fld id="{E31375A4-56A4-47D6-9801-1991572033F7}" type="slidenum">
              <a:rPr lang="hr-HR" noProof="0" smtClean="0"/>
              <a:t>‹#›</a:t>
            </a:fld>
            <a:endParaRPr lang="hr-HR" noProof="0" dirty="0"/>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Naslovni slajd sa slikama">
    <p:bg>
      <p:bgRef idx="1001">
        <a:schemeClr val="bg1"/>
      </p:bgRef>
    </p:bg>
    <p:spTree>
      <p:nvGrpSpPr>
        <p:cNvPr id="1" name=""/>
        <p:cNvGrpSpPr/>
        <p:nvPr/>
      </p:nvGrpSpPr>
      <p:grpSpPr>
        <a:xfrm>
          <a:off x="0" y="0"/>
          <a:ext cx="0" cy="0"/>
          <a:chOff x="0" y="0"/>
          <a:chExt cx="0" cy="0"/>
        </a:xfrm>
      </p:grpSpPr>
      <p:sp>
        <p:nvSpPr>
          <p:cNvPr id="8" name="Pravokutnik 7"/>
          <p:cNvSpPr/>
          <p:nvPr userDrawn="1"/>
        </p:nvSpPr>
        <p:spPr>
          <a:xfrm>
            <a:off x="0" y="4800600"/>
            <a:ext cx="12192000" cy="20574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0" dirty="0"/>
          </a:p>
        </p:txBody>
      </p:sp>
      <p:sp>
        <p:nvSpPr>
          <p:cNvPr id="2" name="Naslov 1"/>
          <p:cNvSpPr>
            <a:spLocks noGrp="1"/>
          </p:cNvSpPr>
          <p:nvPr>
            <p:ph type="ctrTitle"/>
          </p:nvPr>
        </p:nvSpPr>
        <p:spPr>
          <a:xfrm>
            <a:off x="533400" y="5084483"/>
            <a:ext cx="11125200" cy="914400"/>
          </a:xfrm>
        </p:spPr>
        <p:txBody>
          <a:bodyPr rtlCol="0" anchor="b">
            <a:normAutofit/>
          </a:bodyPr>
          <a:lstStyle>
            <a:lvl1pPr algn="ctr">
              <a:lnSpc>
                <a:spcPct val="80000"/>
              </a:lnSpc>
              <a:defRPr sz="4400" spc="-40" baseline="0">
                <a:solidFill>
                  <a:schemeClr val="bg1"/>
                </a:solidFill>
              </a:defRPr>
            </a:lvl1pPr>
          </a:lstStyle>
          <a:p>
            <a:pPr rtl="0"/>
            <a:r>
              <a:rPr lang="hr-HR" noProof="0"/>
              <a:t>Kliknite da biste uredili stil naslova matrice</a:t>
            </a:r>
            <a:endParaRPr lang="hr-HR" noProof="0" dirty="0"/>
          </a:p>
        </p:txBody>
      </p:sp>
      <p:sp>
        <p:nvSpPr>
          <p:cNvPr id="9" name="Rezervirano mjesto za sliku 2" descr="Prazno rezervirano mjesto za dodavanje slike. Kliknite rezervirano mjesto i odaberite sliku koju želite dodati"/>
          <p:cNvSpPr>
            <a:spLocks noGrp="1"/>
          </p:cNvSpPr>
          <p:nvPr>
            <p:ph type="pic" idx="10"/>
          </p:nvPr>
        </p:nvSpPr>
        <p:spPr>
          <a:xfrm>
            <a:off x="1" y="1"/>
            <a:ext cx="4023360" cy="4745736"/>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hr-HR" noProof="0"/>
              <a:t>Kliknite ikonu da biste dodali  sliku</a:t>
            </a:r>
            <a:endParaRPr lang="hr-HR" noProof="0" dirty="0"/>
          </a:p>
        </p:txBody>
      </p:sp>
      <p:sp>
        <p:nvSpPr>
          <p:cNvPr id="13" name="Rezervirano mjesto za sliku 2" descr="Prazno rezervirano mjesto za dodavanje slike. Kliknite rezervirano mjesto i odaberite sliku koju želite dodati"/>
          <p:cNvSpPr>
            <a:spLocks noGrp="1"/>
          </p:cNvSpPr>
          <p:nvPr>
            <p:ph type="pic" idx="11"/>
          </p:nvPr>
        </p:nvSpPr>
        <p:spPr>
          <a:xfrm>
            <a:off x="4084320" y="1"/>
            <a:ext cx="4023360" cy="4745736"/>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hr-HR" noProof="0"/>
              <a:t>Kliknite ikonu da biste dodali  sliku</a:t>
            </a:r>
            <a:endParaRPr lang="hr-HR" noProof="0" dirty="0"/>
          </a:p>
        </p:txBody>
      </p:sp>
      <p:sp>
        <p:nvSpPr>
          <p:cNvPr id="14" name="Rezervirano mjesto za sliku 2" descr="Prazno rezervirano mjesto za dodavanje slike. Kliknite rezervirano mjesto i odaberite sliku koju želite dodati"/>
          <p:cNvSpPr>
            <a:spLocks noGrp="1"/>
          </p:cNvSpPr>
          <p:nvPr>
            <p:ph type="pic" idx="12"/>
          </p:nvPr>
        </p:nvSpPr>
        <p:spPr>
          <a:xfrm>
            <a:off x="8168640" y="1"/>
            <a:ext cx="4023360" cy="4745736"/>
          </a:xfrm>
        </p:spPr>
        <p:txBody>
          <a:bodyPr tIns="457200" rtlCol="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hr-HR" noProof="0"/>
              <a:t>Kliknite ikonu da biste dodali  sliku</a:t>
            </a:r>
            <a:endParaRPr lang="hr-HR" noProof="0" dirty="0"/>
          </a:p>
        </p:txBody>
      </p:sp>
      <p:sp>
        <p:nvSpPr>
          <p:cNvPr id="3" name="Podnaslov 2"/>
          <p:cNvSpPr>
            <a:spLocks noGrp="1"/>
          </p:cNvSpPr>
          <p:nvPr>
            <p:ph type="subTitle" idx="1"/>
          </p:nvPr>
        </p:nvSpPr>
        <p:spPr>
          <a:xfrm>
            <a:off x="533400" y="6043123"/>
            <a:ext cx="11125200" cy="571500"/>
          </a:xfrm>
        </p:spPr>
        <p:txBody>
          <a:bodyPr rtlCol="0">
            <a:normAutofit/>
          </a:bodyPr>
          <a:lstStyle>
            <a:lvl1pPr marL="0" indent="0" algn="ctr">
              <a:spcBef>
                <a:spcPts val="0"/>
              </a:spcBef>
              <a:buNone/>
              <a:defRPr sz="2000" cap="all"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hr-HR" noProof="0"/>
              <a:t>Kliknite da biste uredili stil podnaslova matrice</a:t>
            </a:r>
            <a:endParaRPr lang="hr-HR" noProof="0" dirty="0"/>
          </a:p>
        </p:txBody>
      </p:sp>
    </p:spTree>
    <p:extLst>
      <p:ext uri="{BB962C8B-B14F-4D97-AF65-F5344CB8AC3E}">
        <p14:creationId xmlns:p14="http://schemas.microsoft.com/office/powerpoint/2010/main" val="146374543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p:txBody>
          <a:bodyPr rtlCol="0"/>
          <a:lstStyle/>
          <a:p>
            <a:pPr rtl="0"/>
            <a:r>
              <a:rPr lang="hr-HR" noProof="0"/>
              <a:t>Kliknite da biste uredili stil naslova matrice</a:t>
            </a:r>
            <a:endParaRPr lang="hr-HR" noProof="0" dirty="0"/>
          </a:p>
        </p:txBody>
      </p:sp>
      <p:sp>
        <p:nvSpPr>
          <p:cNvPr id="3" name="Rezervirano mjesto za sadržaj 2"/>
          <p:cNvSpPr>
            <a:spLocks noGrp="1"/>
          </p:cNvSpPr>
          <p:nvPr>
            <p:ph idx="1"/>
          </p:nvPr>
        </p:nvSpPr>
        <p:spPr/>
        <p:txBody>
          <a:bodyPr rtlCol="0"/>
          <a:lstStyle>
            <a:lvl1pPr>
              <a:defRPr/>
            </a:lvl1pPr>
            <a:lvl5pPr>
              <a:defRPr/>
            </a:lvl5pPr>
          </a:lstStyle>
          <a:p>
            <a:pPr lvl="0" rtl="0"/>
            <a:r>
              <a:rPr lang="hr-HR" noProof="0"/>
              <a:t>Uredite stilove teksta matrice</a:t>
            </a:r>
          </a:p>
          <a:p>
            <a:pPr lvl="1" rtl="0"/>
            <a:r>
              <a:rPr lang="hr-HR" noProof="0"/>
              <a:t>Druga razina</a:t>
            </a:r>
          </a:p>
          <a:p>
            <a:pPr lvl="2" rtl="0"/>
            <a:r>
              <a:rPr lang="hr-HR" noProof="0"/>
              <a:t>Treća razina</a:t>
            </a:r>
          </a:p>
          <a:p>
            <a:pPr lvl="3" rtl="0"/>
            <a:r>
              <a:rPr lang="hr-HR" noProof="0"/>
              <a:t>Četvrta razina</a:t>
            </a:r>
          </a:p>
          <a:p>
            <a:pPr lvl="4" rtl="0"/>
            <a:r>
              <a:rPr lang="hr-HR" noProof="0"/>
              <a:t>Peta razina</a:t>
            </a:r>
            <a:endParaRPr lang="hr-HR" noProof="0" dirty="0"/>
          </a:p>
        </p:txBody>
      </p:sp>
      <p:sp>
        <p:nvSpPr>
          <p:cNvPr id="5" name="Rezervirano mjesto za podnožje 4"/>
          <p:cNvSpPr>
            <a:spLocks noGrp="1"/>
          </p:cNvSpPr>
          <p:nvPr>
            <p:ph type="ftr" sz="quarter" idx="11"/>
          </p:nvPr>
        </p:nvSpPr>
        <p:spPr/>
        <p:txBody>
          <a:bodyPr rtlCol="0"/>
          <a:lstStyle/>
          <a:p>
            <a:pPr rtl="0"/>
            <a:r>
              <a:rPr lang="hr-HR" noProof="0" dirty="0"/>
              <a:t>Dodajte podnožje</a:t>
            </a:r>
          </a:p>
        </p:txBody>
      </p:sp>
      <p:sp>
        <p:nvSpPr>
          <p:cNvPr id="4" name="Rezervirano mjesto za datum 3"/>
          <p:cNvSpPr>
            <a:spLocks noGrp="1"/>
          </p:cNvSpPr>
          <p:nvPr>
            <p:ph type="dt" sz="half" idx="10"/>
          </p:nvPr>
        </p:nvSpPr>
        <p:spPr/>
        <p:txBody>
          <a:bodyPr rtlCol="0"/>
          <a:lstStyle/>
          <a:p>
            <a:pPr rtl="0"/>
            <a:fld id="{B5D421A7-8E1A-4A93-85E3-79DB50F43BD0}" type="datetime1">
              <a:rPr lang="hr-HR" noProof="0" smtClean="0"/>
              <a:t>23.5.2023.</a:t>
            </a:fld>
            <a:endParaRPr lang="hr-HR" noProof="0" dirty="0"/>
          </a:p>
        </p:txBody>
      </p:sp>
      <p:sp>
        <p:nvSpPr>
          <p:cNvPr id="6" name="Rezervirano mjesto za broj slajda 5"/>
          <p:cNvSpPr>
            <a:spLocks noGrp="1"/>
          </p:cNvSpPr>
          <p:nvPr>
            <p:ph type="sldNum" sz="quarter" idx="12"/>
          </p:nvPr>
        </p:nvSpPr>
        <p:spPr/>
        <p:txBody>
          <a:bodyPr rtlCol="0"/>
          <a:lstStyle/>
          <a:p>
            <a:pPr rtl="0"/>
            <a:fld id="{E31375A4-56A4-47D6-9801-1991572033F7}" type="slidenum">
              <a:rPr lang="hr-HR" noProof="0" smtClean="0"/>
              <a:t>‹#›</a:t>
            </a:fld>
            <a:endParaRPr lang="hr-HR" noProof="0" dirty="0"/>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Zaglavlje sekcije">
    <p:bg>
      <p:bgPr>
        <a:solidFill>
          <a:schemeClr val="accent1">
            <a:lumMod val="75000"/>
          </a:schemeClr>
        </a:solidFill>
        <a:effectLst/>
      </p:bgPr>
    </p:bg>
    <p:spTree>
      <p:nvGrpSpPr>
        <p:cNvPr id="1" name=""/>
        <p:cNvGrpSpPr/>
        <p:nvPr/>
      </p:nvGrpSpPr>
      <p:grpSpPr>
        <a:xfrm>
          <a:off x="0" y="0"/>
          <a:ext cx="0" cy="0"/>
          <a:chOff x="0" y="0"/>
          <a:chExt cx="0" cy="0"/>
        </a:xfrm>
      </p:grpSpPr>
      <p:sp>
        <p:nvSpPr>
          <p:cNvPr id="7" name="Pravokutnik 6"/>
          <p:cNvSpPr/>
          <p:nvPr userDrawn="1"/>
        </p:nvSpPr>
        <p:spPr>
          <a:xfrm>
            <a:off x="304800" y="304800"/>
            <a:ext cx="11582400" cy="6248400"/>
          </a:xfrm>
          <a:prstGeom prst="rect">
            <a:avLst/>
          </a:prstGeom>
          <a:noFill/>
          <a:ln w="50800">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0" dirty="0"/>
          </a:p>
        </p:txBody>
      </p:sp>
      <p:sp>
        <p:nvSpPr>
          <p:cNvPr id="2" name="Naslov 1"/>
          <p:cNvSpPr>
            <a:spLocks noGrp="1"/>
          </p:cNvSpPr>
          <p:nvPr>
            <p:ph type="title"/>
          </p:nvPr>
        </p:nvSpPr>
        <p:spPr>
          <a:xfrm>
            <a:off x="831850" y="2483427"/>
            <a:ext cx="10515600" cy="2743200"/>
          </a:xfrm>
        </p:spPr>
        <p:txBody>
          <a:bodyPr rtlCol="0" anchor="b">
            <a:normAutofit/>
          </a:bodyPr>
          <a:lstStyle>
            <a:lvl1pPr algn="ctr">
              <a:defRPr sz="4400" spc="-50" baseline="0">
                <a:solidFill>
                  <a:schemeClr val="bg1"/>
                </a:solidFill>
              </a:defRPr>
            </a:lvl1pPr>
          </a:lstStyle>
          <a:p>
            <a:pPr rtl="0"/>
            <a:r>
              <a:rPr lang="hr-HR" noProof="0"/>
              <a:t>Kliknite da biste uredili stil naslova matrice</a:t>
            </a:r>
            <a:endParaRPr lang="hr-HR" noProof="0" dirty="0"/>
          </a:p>
        </p:txBody>
      </p:sp>
      <p:sp>
        <p:nvSpPr>
          <p:cNvPr id="5" name="Rezervirano mjesto za tekst 4"/>
          <p:cNvSpPr>
            <a:spLocks noGrp="1"/>
          </p:cNvSpPr>
          <p:nvPr>
            <p:ph type="body" sz="quarter" idx="10"/>
          </p:nvPr>
        </p:nvSpPr>
        <p:spPr>
          <a:xfrm>
            <a:off x="835025" y="5257800"/>
            <a:ext cx="10515600" cy="914400"/>
          </a:xfrm>
        </p:spPr>
        <p:txBody>
          <a:bodyPr rtlCol="0">
            <a:normAutofit/>
          </a:bodyPr>
          <a:lstStyle>
            <a:lvl1pPr marL="0" indent="0" algn="ctr">
              <a:spcBef>
                <a:spcPts val="0"/>
              </a:spcBef>
              <a:buFontTx/>
              <a:buNone/>
              <a:defRPr sz="2000" cap="all" spc="50" baseline="0">
                <a:solidFill>
                  <a:schemeClr val="bg1"/>
                </a:solidFill>
              </a:defRPr>
            </a:lvl1pPr>
            <a:lvl2pPr marL="365760" indent="0" algn="ctr">
              <a:buNone/>
              <a:defRPr sz="2000" cap="all" spc="50" baseline="0">
                <a:solidFill>
                  <a:schemeClr val="bg1"/>
                </a:solidFill>
              </a:defRPr>
            </a:lvl2pPr>
            <a:lvl3pPr algn="ctr">
              <a:defRPr sz="2000" cap="all" spc="50" baseline="0">
                <a:solidFill>
                  <a:schemeClr val="bg1"/>
                </a:solidFill>
              </a:defRPr>
            </a:lvl3pPr>
            <a:lvl4pPr algn="ctr">
              <a:defRPr sz="2000" cap="all" spc="50" baseline="0">
                <a:solidFill>
                  <a:schemeClr val="bg1"/>
                </a:solidFill>
              </a:defRPr>
            </a:lvl4pPr>
            <a:lvl5pPr algn="ctr">
              <a:defRPr sz="2000" cap="all" spc="50" baseline="0">
                <a:solidFill>
                  <a:schemeClr val="bg1"/>
                </a:solidFill>
              </a:defRPr>
            </a:lvl5pPr>
          </a:lstStyle>
          <a:p>
            <a:pPr lvl="0" rtl="0"/>
            <a:r>
              <a:rPr lang="hr-HR" noProof="0"/>
              <a:t>Uredite stilove teksta matrice</a:t>
            </a:r>
          </a:p>
        </p:txBody>
      </p:sp>
    </p:spTree>
    <p:extLst>
      <p:ext uri="{BB962C8B-B14F-4D97-AF65-F5344CB8AC3E}">
        <p14:creationId xmlns:p14="http://schemas.microsoft.com/office/powerpoint/2010/main" val="350677804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rtlCol="0"/>
          <a:lstStyle/>
          <a:p>
            <a:pPr rtl="0"/>
            <a:r>
              <a:rPr lang="hr-HR" noProof="0"/>
              <a:t>Kliknite da biste uredili stil naslova matrice</a:t>
            </a:r>
            <a:endParaRPr lang="hr-HR" noProof="0" dirty="0"/>
          </a:p>
        </p:txBody>
      </p:sp>
      <p:sp>
        <p:nvSpPr>
          <p:cNvPr id="3" name="Rezervirano mjesto za sadržaj 2"/>
          <p:cNvSpPr>
            <a:spLocks noGrp="1"/>
          </p:cNvSpPr>
          <p:nvPr>
            <p:ph sz="half" idx="1"/>
          </p:nvPr>
        </p:nvSpPr>
        <p:spPr>
          <a:xfrm>
            <a:off x="1524000" y="1714500"/>
            <a:ext cx="4495800" cy="4462272"/>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hr-HR" noProof="0"/>
              <a:t>Uredite stilove teksta matrice</a:t>
            </a:r>
          </a:p>
          <a:p>
            <a:pPr lvl="1" rtl="0"/>
            <a:r>
              <a:rPr lang="hr-HR" noProof="0"/>
              <a:t>Druga razina</a:t>
            </a:r>
          </a:p>
          <a:p>
            <a:pPr lvl="2" rtl="0"/>
            <a:r>
              <a:rPr lang="hr-HR" noProof="0"/>
              <a:t>Treća razina</a:t>
            </a:r>
          </a:p>
          <a:p>
            <a:pPr lvl="3" rtl="0"/>
            <a:r>
              <a:rPr lang="hr-HR" noProof="0"/>
              <a:t>Četvrta razina</a:t>
            </a:r>
          </a:p>
          <a:p>
            <a:pPr lvl="4" rtl="0"/>
            <a:r>
              <a:rPr lang="hr-HR" noProof="0"/>
              <a:t>Peta razina</a:t>
            </a:r>
            <a:endParaRPr lang="hr-HR" noProof="0" dirty="0"/>
          </a:p>
        </p:txBody>
      </p:sp>
      <p:sp>
        <p:nvSpPr>
          <p:cNvPr id="4" name="Rezervirano mjesto za sadržaj 3"/>
          <p:cNvSpPr>
            <a:spLocks noGrp="1"/>
          </p:cNvSpPr>
          <p:nvPr>
            <p:ph sz="half" idx="2"/>
          </p:nvPr>
        </p:nvSpPr>
        <p:spPr>
          <a:xfrm>
            <a:off x="6172200" y="1714500"/>
            <a:ext cx="4495800" cy="4462272"/>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hr-HR" noProof="0"/>
              <a:t>Uredite stilove teksta matrice</a:t>
            </a:r>
          </a:p>
          <a:p>
            <a:pPr lvl="1" rtl="0"/>
            <a:r>
              <a:rPr lang="hr-HR" noProof="0"/>
              <a:t>Druga razina</a:t>
            </a:r>
          </a:p>
          <a:p>
            <a:pPr lvl="2" rtl="0"/>
            <a:r>
              <a:rPr lang="hr-HR" noProof="0"/>
              <a:t>Treća razina</a:t>
            </a:r>
          </a:p>
          <a:p>
            <a:pPr lvl="3" rtl="0"/>
            <a:r>
              <a:rPr lang="hr-HR" noProof="0"/>
              <a:t>Četvrta razina</a:t>
            </a:r>
          </a:p>
          <a:p>
            <a:pPr lvl="4" rtl="0"/>
            <a:r>
              <a:rPr lang="hr-HR" noProof="0"/>
              <a:t>Peta razina</a:t>
            </a:r>
            <a:endParaRPr lang="hr-HR" noProof="0" dirty="0"/>
          </a:p>
        </p:txBody>
      </p:sp>
      <p:sp>
        <p:nvSpPr>
          <p:cNvPr id="6" name="Rezervirano mjesto za podnožje 5"/>
          <p:cNvSpPr>
            <a:spLocks noGrp="1"/>
          </p:cNvSpPr>
          <p:nvPr>
            <p:ph type="ftr" sz="quarter" idx="11"/>
          </p:nvPr>
        </p:nvSpPr>
        <p:spPr/>
        <p:txBody>
          <a:bodyPr rtlCol="0"/>
          <a:lstStyle/>
          <a:p>
            <a:pPr rtl="0"/>
            <a:r>
              <a:rPr lang="hr-HR" noProof="0" dirty="0"/>
              <a:t>Dodajte podnožje</a:t>
            </a:r>
          </a:p>
        </p:txBody>
      </p:sp>
      <p:sp>
        <p:nvSpPr>
          <p:cNvPr id="5" name="Rezervirano mjesto za datum 4"/>
          <p:cNvSpPr>
            <a:spLocks noGrp="1"/>
          </p:cNvSpPr>
          <p:nvPr>
            <p:ph type="dt" sz="half" idx="10"/>
          </p:nvPr>
        </p:nvSpPr>
        <p:spPr/>
        <p:txBody>
          <a:bodyPr rtlCol="0"/>
          <a:lstStyle/>
          <a:p>
            <a:pPr rtl="0"/>
            <a:fld id="{52958E64-36D7-47C5-A7CB-821D13AAF71C}" type="datetime1">
              <a:rPr lang="hr-HR" noProof="0" smtClean="0"/>
              <a:t>23.5.2023.</a:t>
            </a:fld>
            <a:endParaRPr lang="hr-HR" noProof="0" dirty="0"/>
          </a:p>
        </p:txBody>
      </p:sp>
      <p:sp>
        <p:nvSpPr>
          <p:cNvPr id="7" name="Rezervirano mjesto za broj slajda 6"/>
          <p:cNvSpPr>
            <a:spLocks noGrp="1"/>
          </p:cNvSpPr>
          <p:nvPr>
            <p:ph type="sldNum" sz="quarter" idx="12"/>
          </p:nvPr>
        </p:nvSpPr>
        <p:spPr/>
        <p:txBody>
          <a:bodyPr rtlCol="0"/>
          <a:lstStyle/>
          <a:p>
            <a:pPr rtl="0"/>
            <a:fld id="{E31375A4-56A4-47D6-9801-1991572033F7}" type="slidenum">
              <a:rPr lang="hr-HR" noProof="0" smtClean="0"/>
              <a:t>‹#›</a:t>
            </a:fld>
            <a:endParaRPr lang="hr-HR" noProof="0" dirty="0"/>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Naslov 1"/>
          <p:cNvSpPr>
            <a:spLocks noGrp="1"/>
          </p:cNvSpPr>
          <p:nvPr>
            <p:ph type="title"/>
          </p:nvPr>
        </p:nvSpPr>
        <p:spPr/>
        <p:txBody>
          <a:bodyPr rtlCol="0"/>
          <a:lstStyle/>
          <a:p>
            <a:pPr rtl="0"/>
            <a:r>
              <a:rPr lang="hr-HR" noProof="0"/>
              <a:t>Kliknite da biste uredili stil naslova matrice</a:t>
            </a:r>
            <a:endParaRPr lang="hr-HR" noProof="0" dirty="0"/>
          </a:p>
        </p:txBody>
      </p:sp>
      <p:sp>
        <p:nvSpPr>
          <p:cNvPr id="3" name="Rezervirano mjesto za tekst 2"/>
          <p:cNvSpPr>
            <a:spLocks noGrp="1"/>
          </p:cNvSpPr>
          <p:nvPr>
            <p:ph type="body" idx="1"/>
          </p:nvPr>
        </p:nvSpPr>
        <p:spPr>
          <a:xfrm>
            <a:off x="1527048" y="1733162"/>
            <a:ext cx="4498848" cy="685800"/>
          </a:xfrm>
        </p:spPr>
        <p:txBody>
          <a:bodyPr rtlCol="0" anchor="b">
            <a:normAutofit/>
          </a:bodyPr>
          <a:lstStyle>
            <a:lvl1pPr marL="0" indent="0">
              <a:spcBef>
                <a:spcPts val="0"/>
              </a:spcBef>
              <a:buNone/>
              <a:defRPr sz="1800" b="1"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hr-HR" noProof="0"/>
              <a:t>Uredite stilove teksta matrice</a:t>
            </a:r>
          </a:p>
        </p:txBody>
      </p:sp>
      <p:sp>
        <p:nvSpPr>
          <p:cNvPr id="4" name="Rezervirano mjesto za sadržaj 3"/>
          <p:cNvSpPr>
            <a:spLocks noGrp="1"/>
          </p:cNvSpPr>
          <p:nvPr>
            <p:ph sz="half" idx="2"/>
          </p:nvPr>
        </p:nvSpPr>
        <p:spPr>
          <a:xfrm>
            <a:off x="1527048" y="2481943"/>
            <a:ext cx="4498848" cy="3690257"/>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hr-HR" noProof="0"/>
              <a:t>Uredite stilove teksta matrice</a:t>
            </a:r>
          </a:p>
          <a:p>
            <a:pPr lvl="1" rtl="0"/>
            <a:r>
              <a:rPr lang="hr-HR" noProof="0"/>
              <a:t>Druga razina</a:t>
            </a:r>
          </a:p>
          <a:p>
            <a:pPr lvl="2" rtl="0"/>
            <a:r>
              <a:rPr lang="hr-HR" noProof="0"/>
              <a:t>Treća razina</a:t>
            </a:r>
          </a:p>
          <a:p>
            <a:pPr lvl="3" rtl="0"/>
            <a:r>
              <a:rPr lang="hr-HR" noProof="0"/>
              <a:t>Četvrta razina</a:t>
            </a:r>
          </a:p>
          <a:p>
            <a:pPr lvl="4" rtl="0"/>
            <a:r>
              <a:rPr lang="hr-HR" noProof="0"/>
              <a:t>Peta razina</a:t>
            </a:r>
            <a:endParaRPr lang="hr-HR" noProof="0" dirty="0"/>
          </a:p>
        </p:txBody>
      </p:sp>
      <p:sp>
        <p:nvSpPr>
          <p:cNvPr id="5" name="Rezervirano mjesto za tekst 4"/>
          <p:cNvSpPr>
            <a:spLocks noGrp="1"/>
          </p:cNvSpPr>
          <p:nvPr>
            <p:ph type="body" sz="quarter" idx="3"/>
          </p:nvPr>
        </p:nvSpPr>
        <p:spPr>
          <a:xfrm>
            <a:off x="6172200" y="1733162"/>
            <a:ext cx="4498848" cy="685800"/>
          </a:xfrm>
        </p:spPr>
        <p:txBody>
          <a:bodyPr rtlCol="0" anchor="b">
            <a:normAutofit/>
          </a:bodyPr>
          <a:lstStyle>
            <a:lvl1pPr marL="0" indent="0">
              <a:spcBef>
                <a:spcPts val="0"/>
              </a:spcBef>
              <a:buNone/>
              <a:defRPr sz="1800" b="1"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hr-HR" noProof="0"/>
              <a:t>Uredite stilove teksta matrice</a:t>
            </a:r>
          </a:p>
        </p:txBody>
      </p:sp>
      <p:sp>
        <p:nvSpPr>
          <p:cNvPr id="6" name="Rezervirano mjesto za sadržaj 5"/>
          <p:cNvSpPr>
            <a:spLocks noGrp="1"/>
          </p:cNvSpPr>
          <p:nvPr>
            <p:ph sz="quarter" idx="4"/>
          </p:nvPr>
        </p:nvSpPr>
        <p:spPr>
          <a:xfrm>
            <a:off x="6172200" y="2481943"/>
            <a:ext cx="4498848" cy="3690257"/>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hr-HR" noProof="0"/>
              <a:t>Uredite stilove teksta matrice</a:t>
            </a:r>
          </a:p>
          <a:p>
            <a:pPr lvl="1" rtl="0"/>
            <a:r>
              <a:rPr lang="hr-HR" noProof="0"/>
              <a:t>Druga razina</a:t>
            </a:r>
          </a:p>
          <a:p>
            <a:pPr lvl="2" rtl="0"/>
            <a:r>
              <a:rPr lang="hr-HR" noProof="0"/>
              <a:t>Treća razina</a:t>
            </a:r>
          </a:p>
          <a:p>
            <a:pPr lvl="3" rtl="0"/>
            <a:r>
              <a:rPr lang="hr-HR" noProof="0"/>
              <a:t>Četvrta razina</a:t>
            </a:r>
          </a:p>
          <a:p>
            <a:pPr lvl="4" rtl="0"/>
            <a:r>
              <a:rPr lang="hr-HR" noProof="0"/>
              <a:t>Peta razina</a:t>
            </a:r>
            <a:endParaRPr lang="hr-HR" noProof="0" dirty="0"/>
          </a:p>
        </p:txBody>
      </p:sp>
      <p:sp>
        <p:nvSpPr>
          <p:cNvPr id="8" name="Rezervirano mjesto za podnožje 7"/>
          <p:cNvSpPr>
            <a:spLocks noGrp="1"/>
          </p:cNvSpPr>
          <p:nvPr>
            <p:ph type="ftr" sz="quarter" idx="11"/>
          </p:nvPr>
        </p:nvSpPr>
        <p:spPr/>
        <p:txBody>
          <a:bodyPr rtlCol="0"/>
          <a:lstStyle/>
          <a:p>
            <a:pPr rtl="0"/>
            <a:r>
              <a:rPr lang="hr-HR" noProof="0" dirty="0"/>
              <a:t>Dodajte podnožje</a:t>
            </a:r>
          </a:p>
        </p:txBody>
      </p:sp>
      <p:sp>
        <p:nvSpPr>
          <p:cNvPr id="7" name="Rezervirano mjesto za datum 6"/>
          <p:cNvSpPr>
            <a:spLocks noGrp="1"/>
          </p:cNvSpPr>
          <p:nvPr>
            <p:ph type="dt" sz="half" idx="10"/>
          </p:nvPr>
        </p:nvSpPr>
        <p:spPr/>
        <p:txBody>
          <a:bodyPr rtlCol="0"/>
          <a:lstStyle/>
          <a:p>
            <a:pPr rtl="0"/>
            <a:fld id="{4EB3338B-5EEB-4EAA-86CE-16300AF741EC}" type="datetime1">
              <a:rPr lang="hr-HR" noProof="0" smtClean="0"/>
              <a:t>23.5.2023.</a:t>
            </a:fld>
            <a:endParaRPr lang="hr-HR" noProof="0" dirty="0"/>
          </a:p>
        </p:txBody>
      </p:sp>
      <p:sp>
        <p:nvSpPr>
          <p:cNvPr id="9" name="Rezervirano mjesto za broj slajda 8"/>
          <p:cNvSpPr>
            <a:spLocks noGrp="1"/>
          </p:cNvSpPr>
          <p:nvPr>
            <p:ph type="sldNum" sz="quarter" idx="12"/>
          </p:nvPr>
        </p:nvSpPr>
        <p:spPr/>
        <p:txBody>
          <a:bodyPr rtlCol="0"/>
          <a:lstStyle/>
          <a:p>
            <a:pPr rtl="0"/>
            <a:fld id="{E31375A4-56A4-47D6-9801-1991572033F7}" type="slidenum">
              <a:rPr lang="hr-HR" noProof="0" smtClean="0"/>
              <a:t>‹#›</a:t>
            </a:fld>
            <a:endParaRPr lang="hr-HR" noProof="0" dirty="0"/>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rtlCol="0"/>
          <a:lstStyle/>
          <a:p>
            <a:pPr rtl="0"/>
            <a:r>
              <a:rPr lang="hr-HR" noProof="0"/>
              <a:t>Kliknite da biste uredili stil naslova matrice</a:t>
            </a:r>
            <a:endParaRPr lang="hr-HR" noProof="0" dirty="0"/>
          </a:p>
        </p:txBody>
      </p:sp>
      <p:sp>
        <p:nvSpPr>
          <p:cNvPr id="4" name="Rezervirano mjesto za podnožje 3"/>
          <p:cNvSpPr>
            <a:spLocks noGrp="1"/>
          </p:cNvSpPr>
          <p:nvPr>
            <p:ph type="ftr" sz="quarter" idx="11"/>
          </p:nvPr>
        </p:nvSpPr>
        <p:spPr/>
        <p:txBody>
          <a:bodyPr rtlCol="0"/>
          <a:lstStyle/>
          <a:p>
            <a:pPr rtl="0"/>
            <a:r>
              <a:rPr lang="hr-HR" noProof="0" dirty="0"/>
              <a:t>Dodajte podnožje</a:t>
            </a:r>
          </a:p>
        </p:txBody>
      </p:sp>
      <p:sp>
        <p:nvSpPr>
          <p:cNvPr id="3" name="Rezervirano mjesto za datum 2"/>
          <p:cNvSpPr>
            <a:spLocks noGrp="1"/>
          </p:cNvSpPr>
          <p:nvPr>
            <p:ph type="dt" sz="half" idx="10"/>
          </p:nvPr>
        </p:nvSpPr>
        <p:spPr/>
        <p:txBody>
          <a:bodyPr rtlCol="0"/>
          <a:lstStyle/>
          <a:p>
            <a:pPr rtl="0"/>
            <a:fld id="{4A69A22C-FAC0-41D7-9232-0DD153538A63}" type="datetime1">
              <a:rPr lang="hr-HR" noProof="0" smtClean="0"/>
              <a:t>23.5.2023.</a:t>
            </a:fld>
            <a:endParaRPr lang="hr-HR" noProof="0" dirty="0"/>
          </a:p>
        </p:txBody>
      </p:sp>
      <p:sp>
        <p:nvSpPr>
          <p:cNvPr id="5" name="Rezervirano mjesto za broj slajda 4"/>
          <p:cNvSpPr>
            <a:spLocks noGrp="1"/>
          </p:cNvSpPr>
          <p:nvPr>
            <p:ph type="sldNum" sz="quarter" idx="12"/>
          </p:nvPr>
        </p:nvSpPr>
        <p:spPr/>
        <p:txBody>
          <a:bodyPr rtlCol="0"/>
          <a:lstStyle/>
          <a:p>
            <a:pPr rtl="0"/>
            <a:fld id="{E31375A4-56A4-47D6-9801-1991572033F7}" type="slidenum">
              <a:rPr lang="hr-HR" noProof="0" smtClean="0"/>
              <a:t>‹#›</a:t>
            </a:fld>
            <a:endParaRPr lang="hr-HR" noProof="0" dirty="0"/>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Prazno">
    <p:spTree>
      <p:nvGrpSpPr>
        <p:cNvPr id="1" name=""/>
        <p:cNvGrpSpPr/>
        <p:nvPr/>
      </p:nvGrpSpPr>
      <p:grpSpPr>
        <a:xfrm>
          <a:off x="0" y="0"/>
          <a:ext cx="0" cy="0"/>
          <a:chOff x="0" y="0"/>
          <a:chExt cx="0" cy="0"/>
        </a:xfrm>
      </p:grpSpPr>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adržaj s opisom">
    <p:spTree>
      <p:nvGrpSpPr>
        <p:cNvPr id="1" name=""/>
        <p:cNvGrpSpPr/>
        <p:nvPr/>
      </p:nvGrpSpPr>
      <p:grpSpPr>
        <a:xfrm>
          <a:off x="0" y="0"/>
          <a:ext cx="0" cy="0"/>
          <a:chOff x="0" y="0"/>
          <a:chExt cx="0" cy="0"/>
        </a:xfrm>
      </p:grpSpPr>
      <p:sp>
        <p:nvSpPr>
          <p:cNvPr id="2" name="Naslov 1"/>
          <p:cNvSpPr>
            <a:spLocks noGrp="1"/>
          </p:cNvSpPr>
          <p:nvPr>
            <p:ph type="title"/>
          </p:nvPr>
        </p:nvSpPr>
        <p:spPr>
          <a:xfrm>
            <a:off x="8151812" y="1672934"/>
            <a:ext cx="3506788" cy="2880360"/>
          </a:xfrm>
        </p:spPr>
        <p:txBody>
          <a:bodyPr rtlCol="0" anchor="b">
            <a:normAutofit/>
          </a:bodyPr>
          <a:lstStyle>
            <a:lvl1pPr>
              <a:defRPr sz="3000"/>
            </a:lvl1pPr>
          </a:lstStyle>
          <a:p>
            <a:pPr rtl="0"/>
            <a:r>
              <a:rPr lang="hr-HR" noProof="0"/>
              <a:t>Kliknite da biste uredili stil naslova matrice</a:t>
            </a:r>
            <a:endParaRPr lang="hr-HR" noProof="0" dirty="0"/>
          </a:p>
        </p:txBody>
      </p:sp>
      <p:sp>
        <p:nvSpPr>
          <p:cNvPr id="3" name="Rezervirano mjesto za sadržaj 2"/>
          <p:cNvSpPr>
            <a:spLocks noGrp="1"/>
          </p:cNvSpPr>
          <p:nvPr>
            <p:ph idx="1"/>
          </p:nvPr>
        </p:nvSpPr>
        <p:spPr>
          <a:xfrm>
            <a:off x="530352" y="457200"/>
            <a:ext cx="7242111" cy="5715000"/>
          </a:xfrm>
        </p:spPr>
        <p:txBody>
          <a:bodyPr rtlCol="0">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rtl="0"/>
            <a:r>
              <a:rPr lang="hr-HR" noProof="0"/>
              <a:t>Uredite stilove teksta matrice</a:t>
            </a:r>
          </a:p>
          <a:p>
            <a:pPr lvl="1" rtl="0"/>
            <a:r>
              <a:rPr lang="hr-HR" noProof="0"/>
              <a:t>Druga razina</a:t>
            </a:r>
          </a:p>
          <a:p>
            <a:pPr lvl="2" rtl="0"/>
            <a:r>
              <a:rPr lang="hr-HR" noProof="0"/>
              <a:t>Treća razina</a:t>
            </a:r>
          </a:p>
          <a:p>
            <a:pPr lvl="3" rtl="0"/>
            <a:r>
              <a:rPr lang="hr-HR" noProof="0"/>
              <a:t>Četvrta razina</a:t>
            </a:r>
          </a:p>
          <a:p>
            <a:pPr lvl="4" rtl="0"/>
            <a:r>
              <a:rPr lang="hr-HR" noProof="0"/>
              <a:t>Peta razina</a:t>
            </a:r>
            <a:endParaRPr lang="hr-HR" noProof="0" dirty="0"/>
          </a:p>
        </p:txBody>
      </p:sp>
      <p:sp>
        <p:nvSpPr>
          <p:cNvPr id="4" name="Rezervirano mjesto za tekst 3"/>
          <p:cNvSpPr>
            <a:spLocks noGrp="1"/>
          </p:cNvSpPr>
          <p:nvPr>
            <p:ph type="body" sz="half" idx="2"/>
          </p:nvPr>
        </p:nvSpPr>
        <p:spPr>
          <a:xfrm>
            <a:off x="8151812" y="4590288"/>
            <a:ext cx="3514564" cy="1581912"/>
          </a:xfrm>
        </p:spPr>
        <p:txBody>
          <a:bodyPr rtlCol="0"/>
          <a:lstStyle>
            <a:lvl1pPr marL="0" indent="0">
              <a:spcBef>
                <a:spcPts val="8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hr-HR" noProof="0"/>
              <a:t>Uredite stilove teksta matrice</a:t>
            </a:r>
          </a:p>
        </p:txBody>
      </p:sp>
      <p:sp>
        <p:nvSpPr>
          <p:cNvPr id="6" name="Rezervirano mjesto za podnožje 5"/>
          <p:cNvSpPr>
            <a:spLocks noGrp="1"/>
          </p:cNvSpPr>
          <p:nvPr>
            <p:ph type="ftr" sz="quarter" idx="11"/>
          </p:nvPr>
        </p:nvSpPr>
        <p:spPr/>
        <p:txBody>
          <a:bodyPr rtlCol="0"/>
          <a:lstStyle/>
          <a:p>
            <a:pPr rtl="0"/>
            <a:r>
              <a:rPr lang="hr-HR" noProof="0" dirty="0"/>
              <a:t>Dodajte podnožje</a:t>
            </a:r>
          </a:p>
        </p:txBody>
      </p:sp>
      <p:sp>
        <p:nvSpPr>
          <p:cNvPr id="5" name="Rezervirano mjesto za datum 4"/>
          <p:cNvSpPr>
            <a:spLocks noGrp="1"/>
          </p:cNvSpPr>
          <p:nvPr>
            <p:ph type="dt" sz="half" idx="10"/>
          </p:nvPr>
        </p:nvSpPr>
        <p:spPr/>
        <p:txBody>
          <a:bodyPr rtlCol="0"/>
          <a:lstStyle/>
          <a:p>
            <a:pPr rtl="0"/>
            <a:fld id="{1AAD4C94-6C91-4EDD-B75B-3032FF6AFBA1}" type="datetime1">
              <a:rPr lang="hr-HR" noProof="0" smtClean="0"/>
              <a:t>23.5.2023.</a:t>
            </a:fld>
            <a:endParaRPr lang="hr-HR" noProof="0" dirty="0"/>
          </a:p>
        </p:txBody>
      </p:sp>
      <p:sp>
        <p:nvSpPr>
          <p:cNvPr id="7" name="Rezervirano mjesto za broj slajda 6"/>
          <p:cNvSpPr>
            <a:spLocks noGrp="1"/>
          </p:cNvSpPr>
          <p:nvPr>
            <p:ph type="sldNum" sz="quarter" idx="12"/>
          </p:nvPr>
        </p:nvSpPr>
        <p:spPr/>
        <p:txBody>
          <a:bodyPr rtlCol="0"/>
          <a:lstStyle/>
          <a:p>
            <a:pPr rtl="0"/>
            <a:fld id="{E31375A4-56A4-47D6-9801-1991572033F7}" type="slidenum">
              <a:rPr lang="hr-HR" noProof="0" smtClean="0"/>
              <a:t>‹#›</a:t>
            </a:fld>
            <a:endParaRPr lang="hr-HR" noProof="0" dirty="0"/>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zervirano mjesto za naslov 1"/>
          <p:cNvSpPr>
            <a:spLocks noGrp="1"/>
          </p:cNvSpPr>
          <p:nvPr>
            <p:ph type="title"/>
          </p:nvPr>
        </p:nvSpPr>
        <p:spPr>
          <a:xfrm>
            <a:off x="1524000" y="457200"/>
            <a:ext cx="9144000" cy="1143000"/>
          </a:xfrm>
          <a:prstGeom prst="rect">
            <a:avLst/>
          </a:prstGeom>
        </p:spPr>
        <p:txBody>
          <a:bodyPr vert="horz" lIns="91440" tIns="45720" rIns="91440" bIns="45720" rtlCol="0" anchor="b">
            <a:normAutofit/>
          </a:bodyPr>
          <a:lstStyle/>
          <a:p>
            <a:pPr rtl="0"/>
            <a:r>
              <a:rPr lang="hr-HR" noProof="0" dirty="0"/>
              <a:t>Kliknite da biste uredili stil naslova matrice</a:t>
            </a:r>
          </a:p>
        </p:txBody>
      </p:sp>
      <p:sp>
        <p:nvSpPr>
          <p:cNvPr id="3" name="Rezervirano mjesto za tekst 2"/>
          <p:cNvSpPr>
            <a:spLocks noGrp="1"/>
          </p:cNvSpPr>
          <p:nvPr>
            <p:ph type="body" idx="1"/>
          </p:nvPr>
        </p:nvSpPr>
        <p:spPr>
          <a:xfrm>
            <a:off x="1524000" y="1714500"/>
            <a:ext cx="9144000" cy="4457700"/>
          </a:xfrm>
          <a:prstGeom prst="rect">
            <a:avLst/>
          </a:prstGeom>
        </p:spPr>
        <p:txBody>
          <a:bodyPr vert="horz" lIns="91440" tIns="45720" rIns="91440" bIns="45720" rtlCol="0">
            <a:normAutofit/>
          </a:bodyPr>
          <a:lstStyle/>
          <a:p>
            <a:pPr lvl="0" rtl="0"/>
            <a:r>
              <a:rPr lang="hr-HR" noProof="0" dirty="0"/>
              <a:t>Uređivanje stilova teksta matrice</a:t>
            </a:r>
          </a:p>
          <a:p>
            <a:pPr lvl="1" rtl="0"/>
            <a:r>
              <a:rPr lang="hr-HR" noProof="0" dirty="0"/>
              <a:t>Druga razina</a:t>
            </a:r>
          </a:p>
          <a:p>
            <a:pPr lvl="2" rtl="0"/>
            <a:r>
              <a:rPr lang="hr-HR" noProof="0" dirty="0"/>
              <a:t>Treća razina</a:t>
            </a:r>
          </a:p>
          <a:p>
            <a:pPr lvl="3" rtl="0"/>
            <a:r>
              <a:rPr lang="hr-HR" noProof="0" dirty="0"/>
              <a:t>Četvrta razina</a:t>
            </a:r>
          </a:p>
          <a:p>
            <a:pPr lvl="4" rtl="0"/>
            <a:r>
              <a:rPr lang="hr-HR" noProof="0" dirty="0"/>
              <a:t>Peta razina</a:t>
            </a:r>
          </a:p>
        </p:txBody>
      </p:sp>
      <p:sp>
        <p:nvSpPr>
          <p:cNvPr id="7" name="Pravokutnik 6"/>
          <p:cNvSpPr/>
          <p:nvPr userDrawn="1"/>
        </p:nvSpPr>
        <p:spPr>
          <a:xfrm>
            <a:off x="0" y="6583680"/>
            <a:ext cx="12192000" cy="27432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hr-HR" noProof="0" dirty="0"/>
          </a:p>
        </p:txBody>
      </p:sp>
      <p:sp>
        <p:nvSpPr>
          <p:cNvPr id="5" name="Rezervirano mjesto za podnožje 4"/>
          <p:cNvSpPr>
            <a:spLocks noGrp="1"/>
          </p:cNvSpPr>
          <p:nvPr>
            <p:ph type="ftr" sz="quarter" idx="3"/>
          </p:nvPr>
        </p:nvSpPr>
        <p:spPr>
          <a:xfrm>
            <a:off x="1523999" y="6601556"/>
            <a:ext cx="6491381" cy="228600"/>
          </a:xfrm>
          <a:prstGeom prst="rect">
            <a:avLst/>
          </a:prstGeom>
        </p:spPr>
        <p:txBody>
          <a:bodyPr vert="horz" lIns="91440" tIns="45720" rIns="91440" bIns="45720" rtlCol="0" anchor="ctr"/>
          <a:lstStyle>
            <a:lvl1pPr algn="l">
              <a:defRPr sz="1100">
                <a:solidFill>
                  <a:schemeClr val="bg1"/>
                </a:solidFill>
              </a:defRPr>
            </a:lvl1pPr>
          </a:lstStyle>
          <a:p>
            <a:pPr rtl="0"/>
            <a:r>
              <a:rPr lang="hr-HR" noProof="0" dirty="0"/>
              <a:t>Dodajte podnožje</a:t>
            </a:r>
          </a:p>
        </p:txBody>
      </p:sp>
      <p:sp>
        <p:nvSpPr>
          <p:cNvPr id="4" name="Rezervirano mjesto za datum 3"/>
          <p:cNvSpPr>
            <a:spLocks noGrp="1"/>
          </p:cNvSpPr>
          <p:nvPr>
            <p:ph type="dt" sz="half" idx="2"/>
          </p:nvPr>
        </p:nvSpPr>
        <p:spPr>
          <a:xfrm>
            <a:off x="8187908" y="6601556"/>
            <a:ext cx="1534064" cy="228600"/>
          </a:xfrm>
          <a:prstGeom prst="rect">
            <a:avLst/>
          </a:prstGeom>
        </p:spPr>
        <p:txBody>
          <a:bodyPr vert="horz" lIns="91440" tIns="45720" rIns="91440" bIns="45720" rtlCol="0" anchor="ctr"/>
          <a:lstStyle>
            <a:lvl1pPr algn="r">
              <a:defRPr sz="1100">
                <a:solidFill>
                  <a:schemeClr val="bg1"/>
                </a:solidFill>
              </a:defRPr>
            </a:lvl1pPr>
          </a:lstStyle>
          <a:p>
            <a:pPr rtl="0"/>
            <a:fld id="{84E3F4FF-1CA7-4D25-A951-784971E8EB86}" type="datetime1">
              <a:rPr lang="sr-Latn-RS" noProof="0" smtClean="0"/>
              <a:t>23.5.2023.</a:t>
            </a:fld>
            <a:endParaRPr lang="hr-HR" noProof="0" dirty="0"/>
          </a:p>
        </p:txBody>
      </p:sp>
      <p:sp>
        <p:nvSpPr>
          <p:cNvPr id="6" name="Rezervirano mjesto za broj slajda 5"/>
          <p:cNvSpPr>
            <a:spLocks noGrp="1"/>
          </p:cNvSpPr>
          <p:nvPr>
            <p:ph type="sldNum" sz="quarter" idx="4"/>
          </p:nvPr>
        </p:nvSpPr>
        <p:spPr>
          <a:xfrm>
            <a:off x="9894499" y="6601556"/>
            <a:ext cx="773502" cy="228600"/>
          </a:xfrm>
          <a:prstGeom prst="rect">
            <a:avLst/>
          </a:prstGeom>
        </p:spPr>
        <p:txBody>
          <a:bodyPr vert="horz" lIns="91440" tIns="45720" rIns="91440" bIns="45720" rtlCol="0" anchor="ctr"/>
          <a:lstStyle>
            <a:lvl1pPr algn="r">
              <a:defRPr sz="1100">
                <a:solidFill>
                  <a:schemeClr val="bg1"/>
                </a:solidFill>
              </a:defRPr>
            </a:lvl1pPr>
          </a:lstStyle>
          <a:p>
            <a:pPr rtl="0"/>
            <a:fld id="{E31375A4-56A4-47D6-9801-1991572033F7}" type="slidenum">
              <a:rPr lang="hr-HR" noProof="0" smtClean="0"/>
              <a:pPr/>
              <a:t>‹#›</a:t>
            </a:fld>
            <a:endParaRPr lang="hr-HR" noProof="0"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400" kern="1200" cap="all" baseline="0">
          <a:solidFill>
            <a:schemeClr val="accent1">
              <a:lumMod val="75000"/>
            </a:schemeClr>
          </a:solidFill>
          <a:latin typeface="+mj-lt"/>
          <a:ea typeface="+mj-ea"/>
          <a:cs typeface="+mj-cs"/>
        </a:defRPr>
      </a:lvl1pPr>
    </p:titleStyle>
    <p:bodyStyle>
      <a:lvl1pPr marL="274320" indent="-228600" algn="l" defTabSz="914400" rtl="0" eaLnBrk="1" latinLnBrk="0" hangingPunct="1">
        <a:lnSpc>
          <a:spcPct val="90000"/>
        </a:lnSpc>
        <a:spcBef>
          <a:spcPts val="1800"/>
        </a:spcBef>
        <a:buClr>
          <a:schemeClr val="accent1">
            <a:lumMod val="50000"/>
          </a:schemeClr>
        </a:buClr>
        <a:buSzPct val="100000"/>
        <a:buFont typeface="Arial" pitchFamily="34" charset="0"/>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800"/>
        </a:spcBef>
        <a:buClr>
          <a:schemeClr val="accent1">
            <a:lumMod val="50000"/>
          </a:schemeClr>
        </a:buClr>
        <a:buSzPct val="100000"/>
        <a:buFont typeface="Arial" pitchFamily="34" charset="0"/>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Clr>
          <a:schemeClr val="accent1">
            <a:lumMod val="50000"/>
          </a:schemeClr>
        </a:buClr>
        <a:buSzPct val="100000"/>
        <a:buFont typeface="Arial" pitchFamily="34" charset="0"/>
        <a:buChar char="▪"/>
        <a:defRPr sz="1600" kern="1200">
          <a:solidFill>
            <a:schemeClr val="tx1"/>
          </a:solidFill>
          <a:latin typeface="+mn-lt"/>
          <a:ea typeface="+mn-ea"/>
          <a:cs typeface="+mn-cs"/>
        </a:defRPr>
      </a:lvl3pPr>
      <a:lvl4pPr marL="118872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4pPr>
      <a:lvl5pPr marL="14630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5pPr>
      <a:lvl6pPr marL="16916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6pPr>
      <a:lvl7pPr marL="19202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7pPr>
      <a:lvl8pPr marL="21488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8pPr>
      <a:lvl9pPr marL="2377440" indent="-182880" algn="l" defTabSz="914400" rtl="0" eaLnBrk="1" latinLnBrk="0" hangingPunct="1">
        <a:lnSpc>
          <a:spcPct val="90000"/>
        </a:lnSpc>
        <a:spcBef>
          <a:spcPts val="800"/>
        </a:spcBef>
        <a:buClr>
          <a:schemeClr val="accent1">
            <a:lumMod val="50000"/>
          </a:schemeClr>
        </a:buClr>
        <a:buSzPct val="100000"/>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userDrawn="1">
          <p15:clr>
            <a:srgbClr val="F26B43"/>
          </p15:clr>
        </p15:guide>
        <p15:guide id="4" orient="horz" pos="216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29.svg"/><Relationship Id="rId2" Type="http://schemas.openxmlformats.org/officeDocument/2006/relationships/image" Target="../media/image28.png"/><Relationship Id="rId1" Type="http://schemas.openxmlformats.org/officeDocument/2006/relationships/slideLayout" Target="../slideLayouts/slideLayout5.xml"/><Relationship Id="rId5" Type="http://schemas.openxmlformats.org/officeDocument/2006/relationships/chart" Target="../charts/chart2.xml"/><Relationship Id="rId4" Type="http://schemas.openxmlformats.org/officeDocument/2006/relationships/chart" Target="../charts/chart1.xml"/></Relationships>
</file>

<file path=ppt/slides/_rels/slide11.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chart" Target="../charts/chart3.xml"/><Relationship Id="rId1" Type="http://schemas.openxmlformats.org/officeDocument/2006/relationships/slideLayout" Target="../slideLayouts/slideLayout5.xml"/><Relationship Id="rId5" Type="http://schemas.openxmlformats.org/officeDocument/2006/relationships/chart" Target="../charts/chart4.xml"/><Relationship Id="rId4" Type="http://schemas.openxmlformats.org/officeDocument/2006/relationships/image" Target="../media/image29.svg"/></Relationships>
</file>

<file path=ppt/slides/_rels/slide12.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notesSlide" Target="../notesSlides/notesSlide7.xml"/><Relationship Id="rId1" Type="http://schemas.openxmlformats.org/officeDocument/2006/relationships/slideLayout" Target="../slideLayouts/slideLayout5.xml"/><Relationship Id="rId6" Type="http://schemas.openxmlformats.org/officeDocument/2006/relationships/image" Target="../media/image33.svg"/><Relationship Id="rId5" Type="http://schemas.openxmlformats.org/officeDocument/2006/relationships/image" Target="../media/image32.png"/><Relationship Id="rId4" Type="http://schemas.openxmlformats.org/officeDocument/2006/relationships/image" Target="../media/image31.sv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8" Type="http://schemas.openxmlformats.org/officeDocument/2006/relationships/image" Target="../media/image9.svg"/><Relationship Id="rId13" Type="http://schemas.openxmlformats.org/officeDocument/2006/relationships/image" Target="../media/image14.png"/><Relationship Id="rId18" Type="http://schemas.openxmlformats.org/officeDocument/2006/relationships/image" Target="../media/image1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17" Type="http://schemas.openxmlformats.org/officeDocument/2006/relationships/image" Target="../media/image18.png"/><Relationship Id="rId2" Type="http://schemas.openxmlformats.org/officeDocument/2006/relationships/notesSlide" Target="../notesSlides/notesSlide4.xml"/><Relationship Id="rId16" Type="http://schemas.openxmlformats.org/officeDocument/2006/relationships/image" Target="../media/image17.svg"/><Relationship Id="rId1" Type="http://schemas.openxmlformats.org/officeDocument/2006/relationships/slideLayout" Target="../slideLayouts/slideLayout3.xml"/><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5" Type="http://schemas.openxmlformats.org/officeDocument/2006/relationships/image" Target="../media/image1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 Id="rId14" Type="http://schemas.openxmlformats.org/officeDocument/2006/relationships/image" Target="../media/image15.svg"/></Relationships>
</file>

<file path=ppt/slides/_rels/slide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5.xml"/><Relationship Id="rId1" Type="http://schemas.openxmlformats.org/officeDocument/2006/relationships/slideLayout" Target="../slideLayouts/slideLayout8.xml"/><Relationship Id="rId5" Type="http://schemas.openxmlformats.org/officeDocument/2006/relationships/image" Target="../media/image22.png"/><Relationship Id="rId4" Type="http://schemas.openxmlformats.org/officeDocument/2006/relationships/image" Target="../media/image2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image" Target="../media/image27.svg"/><Relationship Id="rId5" Type="http://schemas.openxmlformats.org/officeDocument/2006/relationships/image" Target="../media/image26.png"/><Relationship Id="rId4" Type="http://schemas.openxmlformats.org/officeDocument/2006/relationships/image" Target="../media/image2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Rezervirano mjesto za sliku 6" descr="Dvoje osoba dižu utege"/>
          <p:cNvPicPr>
            <a:picLocks noGrp="1" noChangeAspect="1"/>
          </p:cNvPicPr>
          <p:nvPr>
            <p:ph type="pic" idx="10"/>
          </p:nvPr>
        </p:nvPicPr>
        <p:blipFill rotWithShape="1">
          <a:blip r:embed="rId3" cstate="print">
            <a:extLst>
              <a:ext uri="{28A0092B-C50C-407E-A947-70E740481C1C}">
                <a14:useLocalDpi xmlns:a14="http://schemas.microsoft.com/office/drawing/2010/main" val="0"/>
              </a:ext>
            </a:extLst>
          </a:blip>
          <a:srcRect b="27746"/>
          <a:stretch/>
        </p:blipFill>
        <p:spPr>
          <a:xfrm>
            <a:off x="0" y="1"/>
            <a:ext cx="4023360" cy="3428999"/>
          </a:xfrm>
        </p:spPr>
      </p:pic>
      <p:pic>
        <p:nvPicPr>
          <p:cNvPr id="8" name="Rezervirano mjesto za sliku 7" descr="Krupni plan zelene jabuke i mjerne vrpce"/>
          <p:cNvPicPr>
            <a:picLocks noGrp="1" noChangeAspect="1"/>
          </p:cNvPicPr>
          <p:nvPr>
            <p:ph type="pic" idx="11"/>
          </p:nvPr>
        </p:nvPicPr>
        <p:blipFill rotWithShape="1">
          <a:blip r:embed="rId4" cstate="print">
            <a:extLst>
              <a:ext uri="{28A0092B-C50C-407E-A947-70E740481C1C}">
                <a14:useLocalDpi xmlns:a14="http://schemas.microsoft.com/office/drawing/2010/main" val="0"/>
              </a:ext>
            </a:extLst>
          </a:blip>
          <a:srcRect t="19" b="27754"/>
          <a:stretch/>
        </p:blipFill>
        <p:spPr>
          <a:xfrm>
            <a:off x="4084320" y="1"/>
            <a:ext cx="4023360" cy="3428999"/>
          </a:xfrm>
        </p:spPr>
      </p:pic>
      <p:pic>
        <p:nvPicPr>
          <p:cNvPr id="9" name="Rezervirano mjesto za sliku 8" descr="Muškarac i žena trče po stazi u zatvorenom."/>
          <p:cNvPicPr>
            <a:picLocks noGrp="1" noChangeAspect="1"/>
          </p:cNvPicPr>
          <p:nvPr>
            <p:ph type="pic" idx="12"/>
          </p:nvPr>
        </p:nvPicPr>
        <p:blipFill rotWithShape="1">
          <a:blip r:embed="rId5" cstate="print">
            <a:extLst>
              <a:ext uri="{28A0092B-C50C-407E-A947-70E740481C1C}">
                <a14:useLocalDpi xmlns:a14="http://schemas.microsoft.com/office/drawing/2010/main" val="0"/>
              </a:ext>
            </a:extLst>
          </a:blip>
          <a:srcRect t="39" b="27763"/>
          <a:stretch/>
        </p:blipFill>
        <p:spPr>
          <a:xfrm>
            <a:off x="8168640" y="1"/>
            <a:ext cx="4023360" cy="3428999"/>
          </a:xfrm>
        </p:spPr>
      </p:pic>
      <p:sp>
        <p:nvSpPr>
          <p:cNvPr id="3" name="Podnaslov 2"/>
          <p:cNvSpPr>
            <a:spLocks noGrp="1"/>
          </p:cNvSpPr>
          <p:nvPr>
            <p:ph type="subTitle" idx="1"/>
          </p:nvPr>
        </p:nvSpPr>
        <p:spPr>
          <a:xfrm>
            <a:off x="533400" y="5907443"/>
            <a:ext cx="11125200" cy="707180"/>
          </a:xfrm>
        </p:spPr>
        <p:txBody>
          <a:bodyPr rtlCol="0">
            <a:normAutofit/>
          </a:bodyPr>
          <a:lstStyle/>
          <a:p>
            <a:pPr rtl="0"/>
            <a:r>
              <a:rPr lang="hr-HR" dirty="0"/>
              <a:t>Tin veljača</a:t>
            </a:r>
            <a:r>
              <a:rPr lang="hr-HR" sz="1600" dirty="0"/>
              <a:t>, </a:t>
            </a:r>
            <a:r>
              <a:rPr lang="hr-HR" sz="1600" dirty="0" err="1"/>
              <a:t>mag.cin</a:t>
            </a:r>
            <a:r>
              <a:rPr lang="hr-HR" sz="1600" dirty="0"/>
              <a:t>.</a:t>
            </a:r>
          </a:p>
          <a:p>
            <a:r>
              <a:rPr lang="hr-HR" sz="1600" dirty="0"/>
              <a:t>doc. dr. </a:t>
            </a:r>
            <a:r>
              <a:rPr lang="hr-HR" sz="1600" dirty="0" err="1"/>
              <a:t>sc</a:t>
            </a:r>
            <a:r>
              <a:rPr lang="hr-HR" sz="1600" dirty="0"/>
              <a:t>. </a:t>
            </a:r>
            <a:r>
              <a:rPr lang="hr-HR" dirty="0"/>
              <a:t>Milijana </a:t>
            </a:r>
            <a:r>
              <a:rPr lang="hr-HR" dirty="0" err="1"/>
              <a:t>Mićunović</a:t>
            </a:r>
            <a:r>
              <a:rPr lang="hr-HR" dirty="0"/>
              <a:t> &amp; </a:t>
            </a:r>
            <a:r>
              <a:rPr lang="hr-HR" sz="1600" dirty="0"/>
              <a:t>doc. dr. </a:t>
            </a:r>
            <a:r>
              <a:rPr lang="hr-HR" sz="1600" dirty="0" err="1"/>
              <a:t>sc</a:t>
            </a:r>
            <a:r>
              <a:rPr lang="hr-HR" sz="1600" dirty="0"/>
              <a:t>. </a:t>
            </a:r>
            <a:r>
              <a:rPr lang="hr-HR" dirty="0"/>
              <a:t>Kristina </a:t>
            </a:r>
            <a:r>
              <a:rPr lang="hr-HR" dirty="0" err="1"/>
              <a:t>Feldvari</a:t>
            </a:r>
            <a:endParaRPr lang="hr-HR" dirty="0"/>
          </a:p>
        </p:txBody>
      </p:sp>
      <p:sp>
        <p:nvSpPr>
          <p:cNvPr id="2" name="Naslov 1"/>
          <p:cNvSpPr>
            <a:spLocks noGrp="1"/>
          </p:cNvSpPr>
          <p:nvPr>
            <p:ph type="ctrTitle"/>
          </p:nvPr>
        </p:nvSpPr>
        <p:spPr>
          <a:xfrm>
            <a:off x="533400" y="1051560"/>
            <a:ext cx="11125200" cy="4855883"/>
          </a:xfrm>
        </p:spPr>
        <p:txBody>
          <a:bodyPr rtlCol="0">
            <a:noAutofit/>
          </a:bodyPr>
          <a:lstStyle/>
          <a:p>
            <a:r>
              <a:rPr lang="en-US" sz="4000" b="1" dirty="0">
                <a:solidFill>
                  <a:schemeClr val="accent1"/>
                </a:solidFill>
              </a:rPr>
              <a:t>The impact of the COVID-19 pandemic</a:t>
            </a:r>
            <a:br>
              <a:rPr lang="hr-HR" sz="4000" b="1" dirty="0">
                <a:solidFill>
                  <a:schemeClr val="accent1"/>
                </a:solidFill>
              </a:rPr>
            </a:br>
            <a:r>
              <a:rPr lang="en-US" sz="4000" b="1" dirty="0">
                <a:solidFill>
                  <a:schemeClr val="accent1"/>
                </a:solidFill>
              </a:rPr>
              <a:t>on physical health and mental</a:t>
            </a:r>
            <a:r>
              <a:rPr lang="hr-HR" sz="4000" b="1" dirty="0">
                <a:solidFill>
                  <a:schemeClr val="accent1"/>
                </a:solidFill>
              </a:rPr>
              <a:t> </a:t>
            </a:r>
            <a:r>
              <a:rPr lang="en-US" sz="4000" b="1" dirty="0">
                <a:solidFill>
                  <a:schemeClr val="accent1"/>
                </a:solidFill>
              </a:rPr>
              <a:t>well-being of university teaching staff</a:t>
            </a:r>
            <a:br>
              <a:rPr lang="hr-HR" sz="4000" b="1" dirty="0"/>
            </a:br>
            <a:r>
              <a:rPr lang="en-US" sz="4000" b="1" dirty="0"/>
              <a:t>the case of Faculty of</a:t>
            </a:r>
            <a:br>
              <a:rPr lang="en-US" sz="4000" b="1" dirty="0"/>
            </a:br>
            <a:r>
              <a:rPr lang="en-US" sz="4000" b="1" dirty="0"/>
              <a:t>Humanities and Social Sciences in Osijek</a:t>
            </a:r>
            <a:endParaRPr lang="hr-HR" sz="4000" dirty="0"/>
          </a:p>
        </p:txBody>
      </p:sp>
    </p:spTree>
    <p:extLst>
      <p:ext uri="{BB962C8B-B14F-4D97-AF65-F5344CB8AC3E}">
        <p14:creationId xmlns:p14="http://schemas.microsoft.com/office/powerpoint/2010/main" val="30346877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Grafika 19" descr="Mozak u glavi">
            <a:extLst>
              <a:ext uri="{FF2B5EF4-FFF2-40B4-BE49-F238E27FC236}">
                <a16:creationId xmlns:a16="http://schemas.microsoft.com/office/drawing/2014/main" id="{87440F7E-4AA5-4DA5-ADD8-D988F275043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8392" y="76200"/>
            <a:ext cx="1524000" cy="1524000"/>
          </a:xfrm>
          <a:prstGeom prst="rect">
            <a:avLst/>
          </a:prstGeom>
        </p:spPr>
      </p:pic>
      <p:sp>
        <p:nvSpPr>
          <p:cNvPr id="5" name="TekstniOkvir 4">
            <a:extLst>
              <a:ext uri="{FF2B5EF4-FFF2-40B4-BE49-F238E27FC236}">
                <a16:creationId xmlns:a16="http://schemas.microsoft.com/office/drawing/2014/main" id="{7F0066F1-220B-4987-AE8C-A1399879DB0F}"/>
              </a:ext>
            </a:extLst>
          </p:cNvPr>
          <p:cNvSpPr txBox="1"/>
          <p:nvPr/>
        </p:nvSpPr>
        <p:spPr>
          <a:xfrm>
            <a:off x="0" y="2054832"/>
            <a:ext cx="492443" cy="2907586"/>
          </a:xfrm>
          <a:prstGeom prst="rect">
            <a:avLst/>
          </a:prstGeom>
          <a:noFill/>
        </p:spPr>
        <p:txBody>
          <a:bodyPr vert="vert270" wrap="square" rtlCol="0">
            <a:spAutoFit/>
          </a:bodyPr>
          <a:lstStyle/>
          <a:p>
            <a:r>
              <a:rPr lang="hr-HR" b="1" dirty="0"/>
              <a:t>    </a:t>
            </a:r>
            <a:r>
              <a:rPr lang="hr-HR" sz="2000" b="1" dirty="0"/>
              <a:t>B               D               A</a:t>
            </a:r>
            <a:endParaRPr lang="en-US" b="1" dirty="0"/>
          </a:p>
        </p:txBody>
      </p:sp>
      <p:sp>
        <p:nvSpPr>
          <p:cNvPr id="21" name="TekstniOkvir 20">
            <a:extLst>
              <a:ext uri="{FF2B5EF4-FFF2-40B4-BE49-F238E27FC236}">
                <a16:creationId xmlns:a16="http://schemas.microsoft.com/office/drawing/2014/main" id="{876D7DE2-F689-44A6-8C65-B8A081DF5DE1}"/>
              </a:ext>
            </a:extLst>
          </p:cNvPr>
          <p:cNvSpPr txBox="1"/>
          <p:nvPr/>
        </p:nvSpPr>
        <p:spPr>
          <a:xfrm>
            <a:off x="6411071" y="1921267"/>
            <a:ext cx="492443" cy="3176715"/>
          </a:xfrm>
          <a:prstGeom prst="rect">
            <a:avLst/>
          </a:prstGeom>
          <a:noFill/>
        </p:spPr>
        <p:txBody>
          <a:bodyPr vert="vert270" wrap="square" rtlCol="0">
            <a:spAutoFit/>
          </a:bodyPr>
          <a:lstStyle/>
          <a:p>
            <a:r>
              <a:rPr lang="hr-HR" b="1" dirty="0"/>
              <a:t>    </a:t>
            </a:r>
            <a:r>
              <a:rPr lang="hr-HR" sz="2000" b="1" dirty="0"/>
              <a:t>B                 D                A</a:t>
            </a:r>
            <a:endParaRPr lang="en-US" b="1" dirty="0"/>
          </a:p>
        </p:txBody>
      </p:sp>
      <p:cxnSp>
        <p:nvCxnSpPr>
          <p:cNvPr id="22" name="Ravni poveznik 21">
            <a:extLst>
              <a:ext uri="{FF2B5EF4-FFF2-40B4-BE49-F238E27FC236}">
                <a16:creationId xmlns:a16="http://schemas.microsoft.com/office/drawing/2014/main" id="{5C3A18F2-6D91-4AB4-90A2-5A18693BAA34}"/>
              </a:ext>
            </a:extLst>
          </p:cNvPr>
          <p:cNvCxnSpPr>
            <a:cxnSpLocks/>
          </p:cNvCxnSpPr>
          <p:nvPr/>
        </p:nvCxnSpPr>
        <p:spPr>
          <a:xfrm flipV="1">
            <a:off x="6180240" y="721177"/>
            <a:ext cx="0" cy="5047488"/>
          </a:xfrm>
          <a:prstGeom prst="line">
            <a:avLst/>
          </a:prstGeom>
          <a:ln>
            <a:solidFill>
              <a:srgbClr val="657F14"/>
            </a:solidFill>
          </a:ln>
        </p:spPr>
        <p:style>
          <a:lnRef idx="1">
            <a:schemeClr val="accent1"/>
          </a:lnRef>
          <a:fillRef idx="0">
            <a:schemeClr val="accent1"/>
          </a:fillRef>
          <a:effectRef idx="0">
            <a:schemeClr val="accent1"/>
          </a:effectRef>
          <a:fontRef idx="minor">
            <a:schemeClr val="tx1"/>
          </a:fontRef>
        </p:style>
      </p:cxnSp>
      <p:graphicFrame>
        <p:nvGraphicFramePr>
          <p:cNvPr id="8" name="Grafikon 7">
            <a:extLst>
              <a:ext uri="{FF2B5EF4-FFF2-40B4-BE49-F238E27FC236}">
                <a16:creationId xmlns:a16="http://schemas.microsoft.com/office/drawing/2014/main" id="{3C3C2470-0207-40E4-B397-D4C4C61DB36F}"/>
              </a:ext>
            </a:extLst>
          </p:cNvPr>
          <p:cNvGraphicFramePr>
            <a:graphicFrameLocks/>
          </p:cNvGraphicFramePr>
          <p:nvPr>
            <p:extLst>
              <p:ext uri="{D42A27DB-BD31-4B8C-83A1-F6EECF244321}">
                <p14:modId xmlns:p14="http://schemas.microsoft.com/office/powerpoint/2010/main" val="1810901352"/>
              </p:ext>
            </p:extLst>
          </p:nvPr>
        </p:nvGraphicFramePr>
        <p:xfrm>
          <a:off x="428877" y="1755972"/>
          <a:ext cx="5667117" cy="36576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Grafikon 8">
            <a:extLst>
              <a:ext uri="{FF2B5EF4-FFF2-40B4-BE49-F238E27FC236}">
                <a16:creationId xmlns:a16="http://schemas.microsoft.com/office/drawing/2014/main" id="{0BAF5B1C-8CD2-4DDC-B7B2-6A7CD90E8B27}"/>
              </a:ext>
            </a:extLst>
          </p:cNvPr>
          <p:cNvGraphicFramePr>
            <a:graphicFrameLocks/>
          </p:cNvGraphicFramePr>
          <p:nvPr>
            <p:extLst>
              <p:ext uri="{D42A27DB-BD31-4B8C-83A1-F6EECF244321}">
                <p14:modId xmlns:p14="http://schemas.microsoft.com/office/powerpoint/2010/main" val="1551206881"/>
              </p:ext>
            </p:extLst>
          </p:nvPr>
        </p:nvGraphicFramePr>
        <p:xfrm>
          <a:off x="6872736" y="2236856"/>
          <a:ext cx="4890387" cy="3176715"/>
        </p:xfrm>
        <a:graphic>
          <a:graphicData uri="http://schemas.openxmlformats.org/drawingml/2006/chart">
            <c:chart xmlns:c="http://schemas.openxmlformats.org/drawingml/2006/chart" xmlns:r="http://schemas.openxmlformats.org/officeDocument/2006/relationships" r:id="rId5"/>
          </a:graphicData>
        </a:graphic>
      </p:graphicFrame>
      <p:sp>
        <p:nvSpPr>
          <p:cNvPr id="2" name="Pravokutnik 1">
            <a:extLst>
              <a:ext uri="{FF2B5EF4-FFF2-40B4-BE49-F238E27FC236}">
                <a16:creationId xmlns:a16="http://schemas.microsoft.com/office/drawing/2014/main" id="{088B3E14-58D5-452A-943E-CD9FEFC6D3CF}"/>
              </a:ext>
            </a:extLst>
          </p:cNvPr>
          <p:cNvSpPr/>
          <p:nvPr/>
        </p:nvSpPr>
        <p:spPr>
          <a:xfrm>
            <a:off x="6903514" y="1570219"/>
            <a:ext cx="4890385" cy="666637"/>
          </a:xfrm>
          <a:prstGeom prst="rect">
            <a:avLst/>
          </a:prstGeom>
        </p:spPr>
        <p:txBody>
          <a:bodyPr wrap="square">
            <a:spAutoFit/>
          </a:bodyPr>
          <a:lstStyle/>
          <a:p>
            <a:pPr algn="ctr">
              <a:defRPr sz="1800" b="1" i="0" u="none" strike="noStrike" kern="1200" baseline="0">
                <a:solidFill>
                  <a:srgbClr val="595959">
                    <a:lumMod val="75000"/>
                    <a:lumOff val="25000"/>
                  </a:srgbClr>
                </a:solidFill>
                <a:latin typeface="+mn-lt"/>
                <a:ea typeface="+mn-ea"/>
                <a:cs typeface="+mn-cs"/>
              </a:defRPr>
            </a:pPr>
            <a:r>
              <a:rPr lang="hr-HR" dirty="0" err="1"/>
              <a:t>ability</a:t>
            </a:r>
            <a:r>
              <a:rPr lang="hr-HR" dirty="0"/>
              <a:t> to </a:t>
            </a:r>
            <a:r>
              <a:rPr lang="hr-HR" dirty="0" err="1"/>
              <a:t>work</a:t>
            </a:r>
            <a:r>
              <a:rPr lang="hr-HR" dirty="0"/>
              <a:t> </a:t>
            </a:r>
            <a:r>
              <a:rPr lang="hr-HR" dirty="0" err="1"/>
              <a:t>productively</a:t>
            </a:r>
            <a:r>
              <a:rPr lang="hr-HR" dirty="0"/>
              <a:t>, </a:t>
            </a:r>
            <a:r>
              <a:rPr lang="hr-HR" dirty="0" err="1"/>
              <a:t>collaborate</a:t>
            </a:r>
            <a:r>
              <a:rPr lang="hr-HR" dirty="0"/>
              <a:t> </a:t>
            </a:r>
            <a:r>
              <a:rPr lang="hr-HR" dirty="0" err="1"/>
              <a:t>and</a:t>
            </a:r>
            <a:r>
              <a:rPr lang="hr-HR" dirty="0"/>
              <a:t> </a:t>
            </a:r>
            <a:r>
              <a:rPr lang="hr-HR" dirty="0" err="1"/>
              <a:t>contribute</a:t>
            </a:r>
            <a:r>
              <a:rPr lang="hr-HR" dirty="0"/>
              <a:t> to the </a:t>
            </a:r>
            <a:r>
              <a:rPr lang="hr-HR" dirty="0" err="1"/>
              <a:t>working</a:t>
            </a:r>
            <a:r>
              <a:rPr lang="hr-HR" dirty="0"/>
              <a:t> </a:t>
            </a:r>
            <a:r>
              <a:rPr lang="hr-HR" dirty="0" err="1"/>
              <a:t>community</a:t>
            </a:r>
            <a:endParaRPr lang="en-US" dirty="0"/>
          </a:p>
        </p:txBody>
      </p:sp>
    </p:spTree>
    <p:extLst>
      <p:ext uri="{BB962C8B-B14F-4D97-AF65-F5344CB8AC3E}">
        <p14:creationId xmlns:p14="http://schemas.microsoft.com/office/powerpoint/2010/main" val="2712596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Grafikon 4">
            <a:extLst>
              <a:ext uri="{FF2B5EF4-FFF2-40B4-BE49-F238E27FC236}">
                <a16:creationId xmlns:a16="http://schemas.microsoft.com/office/drawing/2014/main" id="{ED77A84D-12A0-44CD-A0E0-B3977B3B8101}"/>
              </a:ext>
            </a:extLst>
          </p:cNvPr>
          <p:cNvGraphicFramePr/>
          <p:nvPr>
            <p:extLst>
              <p:ext uri="{D42A27DB-BD31-4B8C-83A1-F6EECF244321}">
                <p14:modId xmlns:p14="http://schemas.microsoft.com/office/powerpoint/2010/main" val="1809365545"/>
              </p:ext>
            </p:extLst>
          </p:nvPr>
        </p:nvGraphicFramePr>
        <p:xfrm>
          <a:off x="0" y="1623316"/>
          <a:ext cx="7143837" cy="4998649"/>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 Box 2">
            <a:extLst>
              <a:ext uri="{FF2B5EF4-FFF2-40B4-BE49-F238E27FC236}">
                <a16:creationId xmlns:a16="http://schemas.microsoft.com/office/drawing/2014/main" id="{0BCA5905-7300-4C7C-A3D0-3485E991AA07}"/>
              </a:ext>
            </a:extLst>
          </p:cNvPr>
          <p:cNvSpPr txBox="1">
            <a:spLocks noChangeArrowheads="1"/>
          </p:cNvSpPr>
          <p:nvPr/>
        </p:nvSpPr>
        <p:spPr bwMode="auto">
          <a:xfrm>
            <a:off x="462336" y="5836127"/>
            <a:ext cx="1614999" cy="697598"/>
          </a:xfrm>
          <a:prstGeom prst="rect">
            <a:avLst/>
          </a:prstGeom>
          <a:noFill/>
          <a:ln>
            <a:noFill/>
          </a:ln>
        </p:spPr>
        <p:style>
          <a:lnRef idx="0">
            <a:scrgbClr r="0" g="0" b="0"/>
          </a:lnRef>
          <a:fillRef idx="0">
            <a:scrgbClr r="0" g="0" b="0"/>
          </a:fillRef>
          <a:effectRef idx="0">
            <a:scrgbClr r="0" g="0" b="0"/>
          </a:effectRef>
          <a:fontRef idx="minor">
            <a:schemeClr val="accent6"/>
          </a:fontRef>
        </p:style>
        <p:txBody>
          <a:bodyPr rot="0" vert="horz" wrap="square" lIns="91440" tIns="45720" rIns="91440" bIns="45720" anchor="t" anchorCtr="0">
            <a:noAutofit/>
          </a:bodyPr>
          <a:lstStyle/>
          <a:p>
            <a:pPr algn="ctr">
              <a:lnSpc>
                <a:spcPct val="107000"/>
              </a:lnSpc>
              <a:spcAft>
                <a:spcPts val="800"/>
              </a:spcAft>
            </a:pPr>
            <a:r>
              <a:rPr lang="hr-HR" sz="2800" dirty="0" err="1">
                <a:solidFill>
                  <a:schemeClr val="tx2"/>
                </a:solidFill>
                <a:effectLst/>
                <a:ea typeface="Calibri" panose="020F0502020204030204" pitchFamily="34" charset="0"/>
                <a:cs typeface="Times New Roman" panose="02020603050405020304" pitchFamily="18" charset="0"/>
              </a:rPr>
              <a:t>before</a:t>
            </a:r>
            <a:endParaRPr lang="en-US" sz="2800" dirty="0">
              <a:solidFill>
                <a:schemeClr val="tx2"/>
              </a:solidFill>
              <a:effectLst/>
              <a:ea typeface="Calibri" panose="020F0502020204030204" pitchFamily="34" charset="0"/>
              <a:cs typeface="Times New Roman" panose="02020603050405020304" pitchFamily="18" charset="0"/>
            </a:endParaRPr>
          </a:p>
        </p:txBody>
      </p:sp>
      <p:sp>
        <p:nvSpPr>
          <p:cNvPr id="8" name="TekstniOkvir 7">
            <a:extLst>
              <a:ext uri="{FF2B5EF4-FFF2-40B4-BE49-F238E27FC236}">
                <a16:creationId xmlns:a16="http://schemas.microsoft.com/office/drawing/2014/main" id="{3A99F894-11D4-4053-92FF-275FA1F0B695}"/>
              </a:ext>
            </a:extLst>
          </p:cNvPr>
          <p:cNvSpPr txBox="1"/>
          <p:nvPr/>
        </p:nvSpPr>
        <p:spPr>
          <a:xfrm>
            <a:off x="2713273" y="5918319"/>
            <a:ext cx="1717289" cy="523220"/>
          </a:xfrm>
          <a:prstGeom prst="rect">
            <a:avLst/>
          </a:prstGeom>
          <a:noFill/>
        </p:spPr>
        <p:txBody>
          <a:bodyPr wrap="square" rtlCol="0">
            <a:spAutoFit/>
          </a:bodyPr>
          <a:lstStyle/>
          <a:p>
            <a:pPr algn="ctr"/>
            <a:r>
              <a:rPr lang="hr-HR" sz="2800" dirty="0" err="1">
                <a:solidFill>
                  <a:schemeClr val="tx2"/>
                </a:solidFill>
                <a:ea typeface="Calibri" panose="020F0502020204030204" pitchFamily="34" charset="0"/>
                <a:cs typeface="Times New Roman" panose="02020603050405020304" pitchFamily="18" charset="0"/>
              </a:rPr>
              <a:t>during</a:t>
            </a:r>
            <a:endParaRPr lang="en-US" sz="2800" dirty="0"/>
          </a:p>
        </p:txBody>
      </p:sp>
      <p:sp>
        <p:nvSpPr>
          <p:cNvPr id="9" name="TekstniOkvir 8">
            <a:extLst>
              <a:ext uri="{FF2B5EF4-FFF2-40B4-BE49-F238E27FC236}">
                <a16:creationId xmlns:a16="http://schemas.microsoft.com/office/drawing/2014/main" id="{66D8371B-1E9C-44A1-8173-882F52A8B2A8}"/>
              </a:ext>
            </a:extLst>
          </p:cNvPr>
          <p:cNvSpPr txBox="1"/>
          <p:nvPr/>
        </p:nvSpPr>
        <p:spPr>
          <a:xfrm>
            <a:off x="5066499" y="5979326"/>
            <a:ext cx="1623947" cy="523220"/>
          </a:xfrm>
          <a:prstGeom prst="rect">
            <a:avLst/>
          </a:prstGeom>
          <a:noFill/>
        </p:spPr>
        <p:txBody>
          <a:bodyPr wrap="square" rtlCol="0">
            <a:spAutoFit/>
          </a:bodyPr>
          <a:lstStyle/>
          <a:p>
            <a:pPr algn="ctr"/>
            <a:r>
              <a:rPr lang="hr-HR" sz="2800" dirty="0" err="1">
                <a:solidFill>
                  <a:schemeClr val="tx2"/>
                </a:solidFill>
                <a:ea typeface="Calibri" panose="020F0502020204030204" pitchFamily="34" charset="0"/>
                <a:cs typeface="Times New Roman" panose="02020603050405020304" pitchFamily="18" charset="0"/>
              </a:rPr>
              <a:t>after</a:t>
            </a:r>
            <a:endParaRPr lang="en-US" sz="2800" dirty="0"/>
          </a:p>
        </p:txBody>
      </p:sp>
      <p:pic>
        <p:nvPicPr>
          <p:cNvPr id="11" name="Grafika 10" descr="Mozak u glavi">
            <a:extLst>
              <a:ext uri="{FF2B5EF4-FFF2-40B4-BE49-F238E27FC236}">
                <a16:creationId xmlns:a16="http://schemas.microsoft.com/office/drawing/2014/main" id="{FE49C872-86BB-4C0F-9B49-CE434D6439D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8392" y="76200"/>
            <a:ext cx="1130300" cy="1130300"/>
          </a:xfrm>
          <a:prstGeom prst="rect">
            <a:avLst/>
          </a:prstGeom>
        </p:spPr>
      </p:pic>
      <p:graphicFrame>
        <p:nvGraphicFramePr>
          <p:cNvPr id="12" name="Grafikon 11">
            <a:extLst>
              <a:ext uri="{FF2B5EF4-FFF2-40B4-BE49-F238E27FC236}">
                <a16:creationId xmlns:a16="http://schemas.microsoft.com/office/drawing/2014/main" id="{50F4FCD7-D0DA-4DC7-8F7B-17C5C81D5CB1}"/>
              </a:ext>
            </a:extLst>
          </p:cNvPr>
          <p:cNvGraphicFramePr>
            <a:graphicFrameLocks/>
          </p:cNvGraphicFramePr>
          <p:nvPr>
            <p:extLst>
              <p:ext uri="{D42A27DB-BD31-4B8C-83A1-F6EECF244321}">
                <p14:modId xmlns:p14="http://schemas.microsoft.com/office/powerpoint/2010/main" val="1998873749"/>
              </p:ext>
            </p:extLst>
          </p:nvPr>
        </p:nvGraphicFramePr>
        <p:xfrm>
          <a:off x="7374670" y="1623316"/>
          <a:ext cx="4817330" cy="4808305"/>
        </p:xfrm>
        <a:graphic>
          <a:graphicData uri="http://schemas.openxmlformats.org/drawingml/2006/chart">
            <c:chart xmlns:c="http://schemas.openxmlformats.org/drawingml/2006/chart" xmlns:r="http://schemas.openxmlformats.org/officeDocument/2006/relationships" r:id="rId5"/>
          </a:graphicData>
        </a:graphic>
      </p:graphicFrame>
      <p:sp>
        <p:nvSpPr>
          <p:cNvPr id="14" name="TekstniOkvir 13">
            <a:extLst>
              <a:ext uri="{FF2B5EF4-FFF2-40B4-BE49-F238E27FC236}">
                <a16:creationId xmlns:a16="http://schemas.microsoft.com/office/drawing/2014/main" id="{C8966866-4542-408E-ABC2-74337978667C}"/>
              </a:ext>
            </a:extLst>
          </p:cNvPr>
          <p:cNvSpPr txBox="1"/>
          <p:nvPr/>
        </p:nvSpPr>
        <p:spPr>
          <a:xfrm>
            <a:off x="7143837" y="2912722"/>
            <a:ext cx="461665" cy="2229492"/>
          </a:xfrm>
          <a:prstGeom prst="rect">
            <a:avLst/>
          </a:prstGeom>
          <a:noFill/>
        </p:spPr>
        <p:txBody>
          <a:bodyPr vert="vert270" wrap="square" rtlCol="0">
            <a:spAutoFit/>
          </a:bodyPr>
          <a:lstStyle/>
          <a:p>
            <a:r>
              <a:rPr lang="hr-HR" b="1" dirty="0"/>
              <a:t>    B             D             A</a:t>
            </a:r>
            <a:endParaRPr lang="en-US" b="1" dirty="0"/>
          </a:p>
        </p:txBody>
      </p:sp>
    </p:spTree>
    <p:extLst>
      <p:ext uri="{BB962C8B-B14F-4D97-AF65-F5344CB8AC3E}">
        <p14:creationId xmlns:p14="http://schemas.microsoft.com/office/powerpoint/2010/main" val="3893430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Ravni poveznik 10">
            <a:extLst>
              <a:ext uri="{FF2B5EF4-FFF2-40B4-BE49-F238E27FC236}">
                <a16:creationId xmlns:a16="http://schemas.microsoft.com/office/drawing/2014/main" id="{6ABB9DE2-40B3-4173-9600-F5D0B49C20C0}"/>
              </a:ext>
            </a:extLst>
          </p:cNvPr>
          <p:cNvCxnSpPr>
            <a:cxnSpLocks/>
          </p:cNvCxnSpPr>
          <p:nvPr/>
        </p:nvCxnSpPr>
        <p:spPr>
          <a:xfrm>
            <a:off x="11260619" y="0"/>
            <a:ext cx="0" cy="7948345"/>
          </a:xfrm>
          <a:prstGeom prst="line">
            <a:avLst/>
          </a:prstGeom>
          <a:ln>
            <a:solidFill>
              <a:srgbClr val="657F14"/>
            </a:solidFill>
          </a:ln>
        </p:spPr>
        <p:style>
          <a:lnRef idx="3">
            <a:schemeClr val="accent1"/>
          </a:lnRef>
          <a:fillRef idx="0">
            <a:schemeClr val="accent1"/>
          </a:fillRef>
          <a:effectRef idx="2">
            <a:schemeClr val="accent1"/>
          </a:effectRef>
          <a:fontRef idx="minor">
            <a:schemeClr val="tx1"/>
          </a:fontRef>
        </p:style>
      </p:cxnSp>
      <p:sp>
        <p:nvSpPr>
          <p:cNvPr id="13" name="Pravokutnik 12">
            <a:extLst>
              <a:ext uri="{FF2B5EF4-FFF2-40B4-BE49-F238E27FC236}">
                <a16:creationId xmlns:a16="http://schemas.microsoft.com/office/drawing/2014/main" id="{0196F620-2C82-430D-988D-C3849494A72C}"/>
              </a:ext>
            </a:extLst>
          </p:cNvPr>
          <p:cNvSpPr/>
          <p:nvPr/>
        </p:nvSpPr>
        <p:spPr>
          <a:xfrm>
            <a:off x="534260" y="1314098"/>
            <a:ext cx="11951389" cy="237032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a:spAutoFit/>
          </a:bodyPr>
          <a:lstStyle/>
          <a:p>
            <a:pPr>
              <a:lnSpc>
                <a:spcPct val="107000"/>
              </a:lnSpc>
              <a:spcAft>
                <a:spcPts val="800"/>
              </a:spcAft>
            </a:pPr>
            <a:r>
              <a:rPr lang="en-US" dirty="0">
                <a:solidFill>
                  <a:schemeClr val="tx2"/>
                </a:solidFill>
              </a:rPr>
              <a:t>intentionally followed information and content about the COVID-19</a:t>
            </a:r>
            <a:r>
              <a:rPr lang="hr-HR" dirty="0">
                <a:solidFill>
                  <a:schemeClr val="tx2"/>
                </a:solidFill>
              </a:rPr>
              <a:t> -      38% </a:t>
            </a:r>
            <a:r>
              <a:rPr lang="hr-HR" dirty="0" err="1">
                <a:solidFill>
                  <a:schemeClr val="tx2"/>
                </a:solidFill>
              </a:rPr>
              <a:t>once</a:t>
            </a:r>
            <a:r>
              <a:rPr lang="hr-HR" dirty="0">
                <a:solidFill>
                  <a:schemeClr val="tx2"/>
                </a:solidFill>
              </a:rPr>
              <a:t>/</a:t>
            </a:r>
            <a:r>
              <a:rPr lang="hr-HR" dirty="0" err="1">
                <a:solidFill>
                  <a:schemeClr val="tx2"/>
                </a:solidFill>
              </a:rPr>
              <a:t>day</a:t>
            </a:r>
            <a:r>
              <a:rPr lang="hr-HR" dirty="0">
                <a:solidFill>
                  <a:schemeClr val="tx2"/>
                </a:solidFill>
              </a:rPr>
              <a:t>, 41% </a:t>
            </a:r>
            <a:r>
              <a:rPr lang="hr-HR" dirty="0" err="1">
                <a:solidFill>
                  <a:schemeClr val="tx2"/>
                </a:solidFill>
              </a:rPr>
              <a:t>few</a:t>
            </a:r>
            <a:r>
              <a:rPr lang="hr-HR" dirty="0">
                <a:solidFill>
                  <a:schemeClr val="tx2"/>
                </a:solidFill>
              </a:rPr>
              <a:t> </a:t>
            </a:r>
            <a:r>
              <a:rPr lang="hr-HR" dirty="0" err="1">
                <a:solidFill>
                  <a:schemeClr val="tx2"/>
                </a:solidFill>
              </a:rPr>
              <a:t>times</a:t>
            </a:r>
            <a:r>
              <a:rPr lang="hr-HR" dirty="0">
                <a:solidFill>
                  <a:schemeClr val="tx2"/>
                </a:solidFill>
              </a:rPr>
              <a:t>/</a:t>
            </a:r>
            <a:r>
              <a:rPr lang="hr-HR" dirty="0" err="1">
                <a:solidFill>
                  <a:schemeClr val="tx2"/>
                </a:solidFill>
              </a:rPr>
              <a:t>day</a:t>
            </a:r>
            <a:endParaRPr lang="en-US" dirty="0">
              <a:solidFill>
                <a:schemeClr val="tx2"/>
              </a:solidFill>
            </a:endParaRPr>
          </a:p>
          <a:p>
            <a:pPr>
              <a:lnSpc>
                <a:spcPct val="107000"/>
              </a:lnSpc>
              <a:spcAft>
                <a:spcPts val="800"/>
              </a:spcAft>
            </a:pPr>
            <a:r>
              <a:rPr lang="en-US" dirty="0">
                <a:solidFill>
                  <a:schemeClr val="tx2"/>
                </a:solidFill>
                <a:ea typeface="Calibri" panose="020F0502020204030204" pitchFamily="34" charset="0"/>
                <a:cs typeface="Times New Roman" panose="02020603050405020304" pitchFamily="18" charset="0"/>
              </a:rPr>
              <a:t>information and conversations on the topic of the COVID-19 caused me a feeling of information overload -     43%</a:t>
            </a:r>
          </a:p>
          <a:p>
            <a:pPr>
              <a:lnSpc>
                <a:spcPct val="107000"/>
              </a:lnSpc>
              <a:spcAft>
                <a:spcPts val="800"/>
              </a:spcAft>
            </a:pPr>
            <a:r>
              <a:rPr lang="en-US" dirty="0">
                <a:solidFill>
                  <a:schemeClr val="tx2"/>
                </a:solidFill>
              </a:rPr>
              <a:t>information and conversations on the topic of the COVID-19 caused me information anxiety </a:t>
            </a:r>
            <a:r>
              <a:rPr lang="hr-HR" dirty="0">
                <a:solidFill>
                  <a:schemeClr val="tx2"/>
                </a:solidFill>
              </a:rPr>
              <a:t>-     49%</a:t>
            </a:r>
          </a:p>
          <a:p>
            <a:pPr>
              <a:lnSpc>
                <a:spcPct val="107000"/>
              </a:lnSpc>
              <a:spcAft>
                <a:spcPts val="800"/>
              </a:spcAft>
            </a:pPr>
            <a:endParaRPr lang="hr-HR" dirty="0">
              <a:solidFill>
                <a:schemeClr val="tx2"/>
              </a:solidFill>
            </a:endParaRPr>
          </a:p>
          <a:p>
            <a:pPr>
              <a:lnSpc>
                <a:spcPct val="107000"/>
              </a:lnSpc>
              <a:spcAft>
                <a:spcPts val="800"/>
              </a:spcAft>
            </a:pPr>
            <a:r>
              <a:rPr lang="hr-HR" dirty="0">
                <a:solidFill>
                  <a:schemeClr val="bg1"/>
                </a:solidFill>
              </a:rPr>
              <a:t>%</a:t>
            </a:r>
            <a:endParaRPr lang="en-US" dirty="0">
              <a:solidFill>
                <a:schemeClr val="bg1"/>
              </a:solidFill>
            </a:endParaRPr>
          </a:p>
          <a:p>
            <a:pPr>
              <a:lnSpc>
                <a:spcPct val="107000"/>
              </a:lnSpc>
              <a:spcAft>
                <a:spcPts val="800"/>
              </a:spcAft>
            </a:pP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2" name="Pravokutnik 1">
            <a:extLst>
              <a:ext uri="{FF2B5EF4-FFF2-40B4-BE49-F238E27FC236}">
                <a16:creationId xmlns:a16="http://schemas.microsoft.com/office/drawing/2014/main" id="{7F741FB8-5094-4998-850B-F4C2A6BD1757}"/>
              </a:ext>
            </a:extLst>
          </p:cNvPr>
          <p:cNvSpPr/>
          <p:nvPr/>
        </p:nvSpPr>
        <p:spPr>
          <a:xfrm>
            <a:off x="474181" y="4335195"/>
            <a:ext cx="10786420" cy="2492990"/>
          </a:xfrm>
          <a:prstGeom prst="rect">
            <a:avLst/>
          </a:prstGeom>
        </p:spPr>
        <p:txBody>
          <a:bodyPr wrap="square">
            <a:spAutoFit/>
          </a:bodyPr>
          <a:lstStyle/>
          <a:p>
            <a:r>
              <a:rPr lang="en-US" sz="2400" b="1" dirty="0"/>
              <a:t>Main negative aspects of distance learning and the online way </a:t>
            </a:r>
          </a:p>
          <a:p>
            <a:r>
              <a:rPr lang="en-US" sz="2400" b="1" dirty="0"/>
              <a:t>of working and performance of work tasks and business productivity </a:t>
            </a:r>
          </a:p>
          <a:p>
            <a:pPr marL="342900" indent="-342900">
              <a:buFont typeface="+mj-lt"/>
              <a:buAutoNum type="arabicPeriod"/>
            </a:pPr>
            <a:r>
              <a:rPr lang="en-US" sz="2400" dirty="0"/>
              <a:t>The amount of time spent with the computer</a:t>
            </a:r>
            <a:endParaRPr lang="hr-HR" sz="2400" dirty="0"/>
          </a:p>
          <a:p>
            <a:pPr marL="342900" indent="-342900">
              <a:buFont typeface="+mj-lt"/>
              <a:buAutoNum type="arabicPeriod"/>
            </a:pPr>
            <a:r>
              <a:rPr lang="en-US" sz="2400" dirty="0"/>
              <a:t>Social isolation</a:t>
            </a:r>
            <a:endParaRPr lang="hr-HR" sz="2400" dirty="0"/>
          </a:p>
          <a:p>
            <a:pPr marL="342900" indent="-342900">
              <a:buFont typeface="+mj-lt"/>
              <a:buAutoNum type="arabicPeriod"/>
            </a:pPr>
            <a:r>
              <a:rPr lang="en-US" sz="2400" dirty="0"/>
              <a:t>Difficulty distinguishing between work and free time</a:t>
            </a:r>
            <a:endParaRPr lang="hr-HR" sz="2400" dirty="0"/>
          </a:p>
          <a:p>
            <a:endParaRPr lang="hr-HR" dirty="0"/>
          </a:p>
          <a:p>
            <a:endParaRPr lang="en-US" dirty="0"/>
          </a:p>
        </p:txBody>
      </p:sp>
      <p:pic>
        <p:nvPicPr>
          <p:cNvPr id="4" name="Grafika 3" descr="Informacije">
            <a:extLst>
              <a:ext uri="{FF2B5EF4-FFF2-40B4-BE49-F238E27FC236}">
                <a16:creationId xmlns:a16="http://schemas.microsoft.com/office/drawing/2014/main" id="{8068CFDC-B2B9-4223-A19B-38445E112CA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74180" y="399698"/>
            <a:ext cx="914400" cy="914400"/>
          </a:xfrm>
          <a:prstGeom prst="rect">
            <a:avLst/>
          </a:prstGeom>
        </p:spPr>
      </p:pic>
      <p:pic>
        <p:nvPicPr>
          <p:cNvPr id="12" name="Grafika 11" descr="Bežično povezivanje">
            <a:extLst>
              <a:ext uri="{FF2B5EF4-FFF2-40B4-BE49-F238E27FC236}">
                <a16:creationId xmlns:a16="http://schemas.microsoft.com/office/drawing/2014/main" id="{BEC91C15-2CE3-4FF9-A85E-208F3AA1EBD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398980" y="3308141"/>
            <a:ext cx="914400" cy="914400"/>
          </a:xfrm>
          <a:prstGeom prst="rect">
            <a:avLst/>
          </a:prstGeom>
        </p:spPr>
      </p:pic>
    </p:spTree>
    <p:extLst>
      <p:ext uri="{BB962C8B-B14F-4D97-AF65-F5344CB8AC3E}">
        <p14:creationId xmlns:p14="http://schemas.microsoft.com/office/powerpoint/2010/main" val="12758027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5791ACB-E993-4AA5-BD95-3B0C652DA342}"/>
              </a:ext>
            </a:extLst>
          </p:cNvPr>
          <p:cNvSpPr>
            <a:spLocks noGrp="1"/>
          </p:cNvSpPr>
          <p:nvPr>
            <p:ph type="title"/>
          </p:nvPr>
        </p:nvSpPr>
        <p:spPr/>
        <p:txBody>
          <a:bodyPr>
            <a:normAutofit/>
          </a:bodyPr>
          <a:lstStyle/>
          <a:p>
            <a:r>
              <a:rPr lang="hr-HR" sz="4000" b="1" dirty="0"/>
              <a:t>LIFESTYLE, HABITS </a:t>
            </a:r>
            <a:r>
              <a:rPr lang="hr-HR" sz="4000" b="1" dirty="0" err="1"/>
              <a:t>and</a:t>
            </a:r>
            <a:r>
              <a:rPr lang="hr-HR" sz="4000" b="1" dirty="0"/>
              <a:t> </a:t>
            </a:r>
            <a:r>
              <a:rPr lang="hr-HR" sz="4000" b="1" dirty="0" err="1"/>
              <a:t>well-being</a:t>
            </a:r>
            <a:endParaRPr lang="en-US" sz="4000" b="1" dirty="0"/>
          </a:p>
        </p:txBody>
      </p:sp>
      <p:sp>
        <p:nvSpPr>
          <p:cNvPr id="3" name="Rezervirano mjesto sadržaja 2">
            <a:extLst>
              <a:ext uri="{FF2B5EF4-FFF2-40B4-BE49-F238E27FC236}">
                <a16:creationId xmlns:a16="http://schemas.microsoft.com/office/drawing/2014/main" id="{5FC85E1E-7B23-41B3-8474-7F0AE2D894BF}"/>
              </a:ext>
            </a:extLst>
          </p:cNvPr>
          <p:cNvSpPr>
            <a:spLocks noGrp="1"/>
          </p:cNvSpPr>
          <p:nvPr>
            <p:ph idx="1"/>
          </p:nvPr>
        </p:nvSpPr>
        <p:spPr>
          <a:xfrm>
            <a:off x="542925" y="1715784"/>
            <a:ext cx="11106150" cy="4816012"/>
          </a:xfrm>
        </p:spPr>
        <p:txBody>
          <a:bodyPr>
            <a:normAutofit fontScale="92500" lnSpcReduction="20000"/>
          </a:bodyPr>
          <a:lstStyle/>
          <a:p>
            <a:r>
              <a:rPr lang="en-US" dirty="0"/>
              <a:t>negative impact on overall well-being and satisfaction</a:t>
            </a:r>
            <a:r>
              <a:rPr lang="hr-HR" dirty="0"/>
              <a:t> – 47%</a:t>
            </a:r>
          </a:p>
          <a:p>
            <a:endParaRPr lang="hr-HR" dirty="0"/>
          </a:p>
          <a:p>
            <a:r>
              <a:rPr lang="hr-HR" dirty="0" err="1"/>
              <a:t>spent</a:t>
            </a:r>
            <a:r>
              <a:rPr lang="hr-HR" dirty="0"/>
              <a:t> </a:t>
            </a:r>
            <a:r>
              <a:rPr lang="hr-HR" dirty="0" err="1"/>
              <a:t>less</a:t>
            </a:r>
            <a:r>
              <a:rPr lang="hr-HR" dirty="0"/>
              <a:t> time </a:t>
            </a:r>
            <a:r>
              <a:rPr lang="hr-HR" dirty="0" err="1"/>
              <a:t>socializing</a:t>
            </a:r>
            <a:r>
              <a:rPr lang="hr-HR" dirty="0"/>
              <a:t> </a:t>
            </a:r>
            <a:r>
              <a:rPr lang="hr-HR" dirty="0" err="1"/>
              <a:t>with</a:t>
            </a:r>
            <a:r>
              <a:rPr lang="hr-HR" dirty="0"/>
              <a:t> </a:t>
            </a:r>
            <a:r>
              <a:rPr lang="hr-HR" dirty="0" err="1"/>
              <a:t>others</a:t>
            </a:r>
            <a:r>
              <a:rPr lang="hr-HR" dirty="0"/>
              <a:t> – 72%</a:t>
            </a:r>
          </a:p>
          <a:p>
            <a:endParaRPr lang="hr-HR" dirty="0"/>
          </a:p>
          <a:p>
            <a:r>
              <a:rPr lang="hr-HR" dirty="0" err="1"/>
              <a:t>generally</a:t>
            </a:r>
            <a:r>
              <a:rPr lang="hr-HR" dirty="0"/>
              <a:t> </a:t>
            </a:r>
            <a:r>
              <a:rPr lang="hr-HR" dirty="0" err="1"/>
              <a:t>spent</a:t>
            </a:r>
            <a:r>
              <a:rPr lang="hr-HR" dirty="0"/>
              <a:t> more time </a:t>
            </a:r>
            <a:r>
              <a:rPr lang="hr-HR" dirty="0" err="1"/>
              <a:t>sitting</a:t>
            </a:r>
            <a:r>
              <a:rPr lang="hr-HR" dirty="0"/>
              <a:t> </a:t>
            </a:r>
            <a:r>
              <a:rPr lang="hr-HR" dirty="0" err="1"/>
              <a:t>than</a:t>
            </a:r>
            <a:r>
              <a:rPr lang="hr-HR" dirty="0"/>
              <a:t> </a:t>
            </a:r>
            <a:r>
              <a:rPr lang="hr-HR" dirty="0" err="1"/>
              <a:t>before</a:t>
            </a:r>
            <a:r>
              <a:rPr lang="hr-HR" dirty="0"/>
              <a:t> – 53%</a:t>
            </a:r>
          </a:p>
          <a:p>
            <a:endParaRPr lang="hr-HR" dirty="0"/>
          </a:p>
          <a:p>
            <a:r>
              <a:rPr lang="hr-HR" dirty="0"/>
              <a:t>more time </a:t>
            </a:r>
            <a:r>
              <a:rPr lang="hr-HR" dirty="0" err="1"/>
              <a:t>in</a:t>
            </a:r>
            <a:r>
              <a:rPr lang="hr-HR" dirty="0"/>
              <a:t> front of </a:t>
            </a:r>
            <a:r>
              <a:rPr lang="hr-HR" dirty="0" err="1"/>
              <a:t>computer</a:t>
            </a:r>
            <a:r>
              <a:rPr lang="hr-HR" dirty="0"/>
              <a:t>/TV/</a:t>
            </a:r>
            <a:r>
              <a:rPr lang="hr-HR" dirty="0" err="1"/>
              <a:t>mobile</a:t>
            </a:r>
            <a:r>
              <a:rPr lang="hr-HR" dirty="0"/>
              <a:t> screen for </a:t>
            </a:r>
            <a:r>
              <a:rPr lang="hr-HR" dirty="0" err="1"/>
              <a:t>entertainment</a:t>
            </a:r>
            <a:r>
              <a:rPr lang="hr-HR" dirty="0"/>
              <a:t> (</a:t>
            </a:r>
            <a:r>
              <a:rPr lang="hr-HR" dirty="0" err="1"/>
              <a:t>e.g</a:t>
            </a:r>
            <a:r>
              <a:rPr lang="hr-HR" dirty="0"/>
              <a:t>. </a:t>
            </a:r>
            <a:r>
              <a:rPr lang="hr-HR" dirty="0" err="1"/>
              <a:t>watching</a:t>
            </a:r>
            <a:r>
              <a:rPr lang="hr-HR" dirty="0"/>
              <a:t> </a:t>
            </a:r>
            <a:r>
              <a:rPr lang="hr-HR" dirty="0" err="1"/>
              <a:t>Netflix</a:t>
            </a:r>
            <a:r>
              <a:rPr lang="hr-HR" dirty="0"/>
              <a:t>) - 56%</a:t>
            </a:r>
          </a:p>
          <a:p>
            <a:endParaRPr lang="hr-HR" dirty="0"/>
          </a:p>
          <a:p>
            <a:r>
              <a:rPr lang="hr-HR" dirty="0" err="1"/>
              <a:t>spent</a:t>
            </a:r>
            <a:r>
              <a:rPr lang="hr-HR" dirty="0"/>
              <a:t> more time </a:t>
            </a:r>
            <a:r>
              <a:rPr lang="hr-HR" dirty="0" err="1"/>
              <a:t>in</a:t>
            </a:r>
            <a:r>
              <a:rPr lang="hr-HR" dirty="0"/>
              <a:t> front of the </a:t>
            </a:r>
            <a:r>
              <a:rPr lang="hr-HR" dirty="0" err="1"/>
              <a:t>computer</a:t>
            </a:r>
            <a:r>
              <a:rPr lang="hr-HR" dirty="0"/>
              <a:t>/</a:t>
            </a:r>
            <a:r>
              <a:rPr lang="hr-HR" dirty="0" err="1"/>
              <a:t>mobile</a:t>
            </a:r>
            <a:r>
              <a:rPr lang="hr-HR" dirty="0"/>
              <a:t> screen - </a:t>
            </a:r>
            <a:r>
              <a:rPr lang="hr-HR" dirty="0" err="1"/>
              <a:t>work</a:t>
            </a:r>
            <a:r>
              <a:rPr lang="hr-HR" dirty="0"/>
              <a:t> </a:t>
            </a:r>
            <a:r>
              <a:rPr lang="hr-HR" dirty="0" err="1"/>
              <a:t>obligations</a:t>
            </a:r>
            <a:r>
              <a:rPr lang="hr-HR" dirty="0"/>
              <a:t> </a:t>
            </a:r>
            <a:r>
              <a:rPr lang="hr-HR" dirty="0" err="1"/>
              <a:t>required</a:t>
            </a:r>
            <a:r>
              <a:rPr lang="hr-HR" dirty="0"/>
              <a:t> </a:t>
            </a:r>
            <a:r>
              <a:rPr lang="hr-HR" dirty="0" err="1"/>
              <a:t>it</a:t>
            </a:r>
            <a:r>
              <a:rPr lang="hr-HR" dirty="0"/>
              <a:t> - 81%</a:t>
            </a:r>
          </a:p>
          <a:p>
            <a:endParaRPr lang="hr-HR" dirty="0"/>
          </a:p>
          <a:p>
            <a:r>
              <a:rPr lang="hr-HR" dirty="0" err="1"/>
              <a:t>quality</a:t>
            </a:r>
            <a:r>
              <a:rPr lang="hr-HR" dirty="0"/>
              <a:t> of </a:t>
            </a:r>
            <a:r>
              <a:rPr lang="hr-HR" dirty="0" err="1"/>
              <a:t>life</a:t>
            </a:r>
            <a:r>
              <a:rPr lang="hr-HR" dirty="0"/>
              <a:t> </a:t>
            </a:r>
            <a:r>
              <a:rPr lang="hr-HR" dirty="0" err="1"/>
              <a:t>declined</a:t>
            </a:r>
            <a:r>
              <a:rPr lang="hr-HR" dirty="0"/>
              <a:t> </a:t>
            </a:r>
            <a:r>
              <a:rPr lang="en-US" dirty="0"/>
              <a:t>– 45%</a:t>
            </a:r>
          </a:p>
          <a:p>
            <a:endParaRPr lang="hr-HR" dirty="0"/>
          </a:p>
          <a:p>
            <a:endParaRPr lang="en-US" dirty="0"/>
          </a:p>
          <a:p>
            <a:endParaRPr lang="en-US" dirty="0"/>
          </a:p>
          <a:p>
            <a:endParaRPr lang="hr-HR" dirty="0"/>
          </a:p>
          <a:p>
            <a:endParaRPr lang="en-US" dirty="0"/>
          </a:p>
          <a:p>
            <a:endParaRPr lang="en-US" dirty="0"/>
          </a:p>
        </p:txBody>
      </p:sp>
    </p:spTree>
    <p:extLst>
      <p:ext uri="{BB962C8B-B14F-4D97-AF65-F5344CB8AC3E}">
        <p14:creationId xmlns:p14="http://schemas.microsoft.com/office/powerpoint/2010/main" val="3955102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1" name="PlaceHolder 1"/>
          <p:cNvSpPr>
            <a:spLocks noGrp="1"/>
          </p:cNvSpPr>
          <p:nvPr>
            <p:ph type="title"/>
          </p:nvPr>
        </p:nvSpPr>
        <p:spPr>
          <a:xfrm>
            <a:off x="1523880" y="457200"/>
            <a:ext cx="9143640" cy="1142640"/>
          </a:xfrm>
          <a:prstGeom prst="rect">
            <a:avLst/>
          </a:prstGeom>
          <a:noFill/>
          <a:ln w="0">
            <a:noFill/>
          </a:ln>
        </p:spPr>
        <p:txBody>
          <a:bodyPr anchor="b">
            <a:normAutofit/>
          </a:bodyPr>
          <a:lstStyle/>
          <a:p>
            <a:pPr>
              <a:lnSpc>
                <a:spcPct val="90000"/>
              </a:lnSpc>
              <a:buNone/>
            </a:pPr>
            <a:r>
              <a:rPr lang="hr-HR" sz="4000" b="1" strike="noStrike" cap="all" spc="-1">
                <a:solidFill>
                  <a:srgbClr val="657F14"/>
                </a:solidFill>
                <a:latin typeface="Calibri Light"/>
              </a:rPr>
              <a:t>Concluding discussion </a:t>
            </a:r>
            <a:endParaRPr lang="hr-HR" sz="4000" b="0" strike="noStrike" spc="-1">
              <a:solidFill>
                <a:srgbClr val="595959"/>
              </a:solidFill>
              <a:latin typeface="Calibri"/>
            </a:endParaRPr>
          </a:p>
        </p:txBody>
      </p:sp>
      <p:sp>
        <p:nvSpPr>
          <p:cNvPr id="272" name="PlaceHolder 2"/>
          <p:cNvSpPr>
            <a:spLocks noGrp="1"/>
          </p:cNvSpPr>
          <p:nvPr>
            <p:ph/>
          </p:nvPr>
        </p:nvSpPr>
        <p:spPr>
          <a:xfrm>
            <a:off x="542880" y="1715760"/>
            <a:ext cx="11105640" cy="4815720"/>
          </a:xfrm>
          <a:prstGeom prst="rect">
            <a:avLst/>
          </a:prstGeom>
          <a:noFill/>
          <a:ln w="0">
            <a:noFill/>
          </a:ln>
        </p:spPr>
        <p:txBody>
          <a:bodyPr anchor="t">
            <a:normAutofit/>
          </a:bodyPr>
          <a:lstStyle/>
          <a:p>
            <a:pPr marL="432000" indent="-324000" algn="just">
              <a:spcBef>
                <a:spcPts val="1417"/>
              </a:spcBef>
              <a:buClr>
                <a:srgbClr val="000000"/>
              </a:buClr>
              <a:buSzPct val="45000"/>
              <a:buFont typeface="Wingdings" charset="2"/>
              <a:buChar char=""/>
            </a:pPr>
            <a:endParaRPr lang="hr-HR" sz="2000" b="0" strike="noStrike" spc="-1" dirty="0">
              <a:solidFill>
                <a:srgbClr val="595959"/>
              </a:solidFill>
              <a:latin typeface="Calibri"/>
            </a:endParaRPr>
          </a:p>
          <a:p>
            <a:pPr marL="432000" indent="-324000" algn="just">
              <a:spcBef>
                <a:spcPts val="1417"/>
              </a:spcBef>
              <a:buClr>
                <a:srgbClr val="000000"/>
              </a:buClr>
              <a:buSzPct val="45000"/>
              <a:buFont typeface="Wingdings" charset="2"/>
              <a:buChar char=""/>
            </a:pPr>
            <a:r>
              <a:rPr lang="en-US" sz="2000" b="0" strike="noStrike" spc="-1" dirty="0">
                <a:solidFill>
                  <a:srgbClr val="595959"/>
                </a:solidFill>
                <a:latin typeface="Calibri"/>
                <a:ea typeface="Noto Sans CJK SC"/>
              </a:rPr>
              <a:t>the COVID-19 pandemic has had a discernible impact on the </a:t>
            </a:r>
            <a:r>
              <a:rPr lang="en-US" sz="2000" b="1" strike="noStrike" spc="-1" dirty="0">
                <a:solidFill>
                  <a:srgbClr val="595959"/>
                </a:solidFill>
                <a:latin typeface="Calibri"/>
                <a:ea typeface="Noto Sans CJK SC"/>
              </a:rPr>
              <a:t>exercise, diet and lifestyle</a:t>
            </a:r>
            <a:r>
              <a:rPr lang="en-US" sz="2000" b="0" strike="noStrike" spc="-1" dirty="0">
                <a:solidFill>
                  <a:srgbClr val="595959"/>
                </a:solidFill>
                <a:latin typeface="Calibri"/>
                <a:ea typeface="Noto Sans CJK SC"/>
              </a:rPr>
              <a:t> of HE teachers</a:t>
            </a:r>
            <a:endParaRPr lang="hr-HR" sz="2000" b="0" strike="noStrike" spc="-1" dirty="0">
              <a:solidFill>
                <a:srgbClr val="595959"/>
              </a:solidFill>
              <a:latin typeface="Calibri"/>
            </a:endParaRPr>
          </a:p>
          <a:p>
            <a:pPr marL="432000" indent="-324000" algn="just">
              <a:spcBef>
                <a:spcPts val="1417"/>
              </a:spcBef>
              <a:buClr>
                <a:srgbClr val="000000"/>
              </a:buClr>
              <a:buSzPct val="45000"/>
              <a:buFont typeface="Wingdings" charset="2"/>
              <a:buChar char=""/>
            </a:pPr>
            <a:r>
              <a:rPr lang="en-US" sz="2000" b="0" strike="noStrike" spc="-1" dirty="0">
                <a:solidFill>
                  <a:srgbClr val="595959"/>
                </a:solidFill>
                <a:latin typeface="Calibri"/>
                <a:ea typeface="Noto Sans CJK SC"/>
              </a:rPr>
              <a:t>ability to successfully cope with</a:t>
            </a:r>
            <a:r>
              <a:rPr lang="en-US" sz="2000" b="1" strike="noStrike" spc="-1" dirty="0">
                <a:solidFill>
                  <a:srgbClr val="595959"/>
                </a:solidFill>
                <a:latin typeface="Calibri"/>
                <a:ea typeface="Noto Sans CJK SC"/>
              </a:rPr>
              <a:t> information overload and information anxiety</a:t>
            </a:r>
            <a:r>
              <a:rPr lang="en-US" sz="2000" b="0" strike="noStrike" spc="-1" dirty="0">
                <a:solidFill>
                  <a:srgbClr val="595959"/>
                </a:solidFill>
                <a:latin typeface="Calibri"/>
                <a:ea typeface="Noto Sans CJK SC"/>
              </a:rPr>
              <a:t> during and after the pandemic has partially declined</a:t>
            </a:r>
            <a:endParaRPr lang="hr-HR" sz="2000" b="0" strike="noStrike" spc="-1" dirty="0">
              <a:solidFill>
                <a:srgbClr val="595959"/>
              </a:solidFill>
              <a:latin typeface="Calibri"/>
            </a:endParaRPr>
          </a:p>
          <a:p>
            <a:pPr marL="432000" indent="-324000" algn="just">
              <a:spcBef>
                <a:spcPts val="1417"/>
              </a:spcBef>
              <a:buClr>
                <a:srgbClr val="000000"/>
              </a:buClr>
              <a:buSzPct val="45000"/>
              <a:buFont typeface="Wingdings" charset="2"/>
              <a:buChar char=""/>
            </a:pPr>
            <a:r>
              <a:rPr lang="en-US" sz="2000" b="0" strike="noStrike" spc="-1" dirty="0">
                <a:solidFill>
                  <a:srgbClr val="595959"/>
                </a:solidFill>
                <a:latin typeface="Calibri"/>
                <a:ea typeface="Noto Sans CJK SC"/>
              </a:rPr>
              <a:t>online teaching and remote work led to partial decline in </a:t>
            </a:r>
            <a:r>
              <a:rPr lang="en-US" sz="2000" b="1" strike="noStrike" spc="-1" dirty="0">
                <a:solidFill>
                  <a:srgbClr val="595959"/>
                </a:solidFill>
                <a:latin typeface="Calibri"/>
                <a:ea typeface="Noto Sans CJK SC"/>
              </a:rPr>
              <a:t>work productivity</a:t>
            </a:r>
            <a:r>
              <a:rPr lang="en-US" sz="2000" b="0" strike="noStrike" spc="-1" dirty="0">
                <a:solidFill>
                  <a:srgbClr val="595959"/>
                </a:solidFill>
                <a:latin typeface="Calibri"/>
                <a:ea typeface="Noto Sans CJK SC"/>
              </a:rPr>
              <a:t> and cooperation with colleagues during and after the pandemic</a:t>
            </a:r>
            <a:endParaRPr lang="hr-HR" sz="2000" b="0" strike="noStrike" spc="-1" dirty="0">
              <a:solidFill>
                <a:srgbClr val="595959"/>
              </a:solidFill>
              <a:latin typeface="Calibri"/>
            </a:endParaRPr>
          </a:p>
          <a:p>
            <a:pPr marL="432000" indent="-324000" algn="just">
              <a:spcBef>
                <a:spcPts val="1417"/>
              </a:spcBef>
              <a:buClr>
                <a:srgbClr val="000000"/>
              </a:buClr>
              <a:buSzPct val="45000"/>
              <a:buFont typeface="Wingdings" charset="2"/>
              <a:buChar char=""/>
            </a:pPr>
            <a:r>
              <a:rPr lang="en-US" sz="2000" b="0" strike="noStrike" spc="-1" dirty="0">
                <a:solidFill>
                  <a:srgbClr val="595959"/>
                </a:solidFill>
                <a:latin typeface="Calibri"/>
                <a:ea typeface="Noto Sans CJK SC"/>
              </a:rPr>
              <a:t>though the feeling of </a:t>
            </a:r>
            <a:r>
              <a:rPr lang="en-US" sz="2000" b="1" strike="noStrike" spc="-1" dirty="0">
                <a:solidFill>
                  <a:srgbClr val="595959"/>
                </a:solidFill>
                <a:latin typeface="Calibri"/>
                <a:ea typeface="Noto Sans CJK SC"/>
              </a:rPr>
              <a:t>burnout</a:t>
            </a:r>
            <a:r>
              <a:rPr lang="en-US" sz="2000" b="0" strike="noStrike" spc="-1" dirty="0">
                <a:solidFill>
                  <a:srgbClr val="595959"/>
                </a:solidFill>
                <a:latin typeface="Calibri"/>
                <a:ea typeface="Noto Sans CJK SC"/>
              </a:rPr>
              <a:t> has declined during and after the pandemic, the ability to cope with the burnout has also declined</a:t>
            </a:r>
            <a:endParaRPr lang="hr-HR" sz="2000" b="0" strike="noStrike" spc="-1" dirty="0">
              <a:solidFill>
                <a:srgbClr val="595959"/>
              </a:solidFill>
              <a:latin typeface="Calibri"/>
            </a:endParaRPr>
          </a:p>
          <a:p>
            <a:pPr marL="432000" indent="-324000" algn="just">
              <a:spcBef>
                <a:spcPts val="1417"/>
              </a:spcBef>
              <a:buClr>
                <a:srgbClr val="000000"/>
              </a:buClr>
              <a:buSzPct val="45000"/>
              <a:buFont typeface="Wingdings" charset="2"/>
              <a:buChar char=""/>
            </a:pPr>
            <a:r>
              <a:rPr lang="en-US" sz="2000" b="0" strike="noStrike" spc="-1" dirty="0">
                <a:solidFill>
                  <a:srgbClr val="595959"/>
                </a:solidFill>
                <a:latin typeface="Calibri"/>
                <a:ea typeface="Noto Sans CJK SC"/>
              </a:rPr>
              <a:t>the </a:t>
            </a:r>
            <a:r>
              <a:rPr lang="en-US" sz="2000" b="1" strike="noStrike" spc="-1" dirty="0">
                <a:solidFill>
                  <a:srgbClr val="595959"/>
                </a:solidFill>
                <a:latin typeface="Calibri"/>
                <a:ea typeface="Noto Sans CJK SC"/>
              </a:rPr>
              <a:t>most common factors impacting teachers’ physical and mental well-being during the pandemic</a:t>
            </a:r>
            <a:r>
              <a:rPr lang="en-US" sz="2000" b="0" strike="noStrike" spc="-1" dirty="0">
                <a:solidFill>
                  <a:srgbClr val="595959"/>
                </a:solidFill>
                <a:latin typeface="Calibri"/>
                <a:ea typeface="Noto Sans CJK SC"/>
              </a:rPr>
              <a:t> were the amount of time spent in front of the computer due to online classes and remote work, blurred lines between work time and free time, and social isolation</a:t>
            </a:r>
            <a:endParaRPr lang="hr-HR" sz="2000" b="0" strike="noStrike" spc="-1" dirty="0">
              <a:solidFill>
                <a:srgbClr val="595959"/>
              </a:solidFill>
              <a:latin typeface="Calibri"/>
            </a:endParaRPr>
          </a:p>
          <a:p>
            <a:pPr>
              <a:lnSpc>
                <a:spcPct val="90000"/>
              </a:lnSpc>
              <a:spcBef>
                <a:spcPts val="1800"/>
              </a:spcBef>
              <a:buNone/>
            </a:pPr>
            <a:endParaRPr lang="hr-HR" sz="2000" b="0" strike="noStrike" spc="-1" dirty="0">
              <a:solidFill>
                <a:srgbClr val="595959"/>
              </a:solidFill>
              <a:latin typeface="Calibri"/>
            </a:endParaRPr>
          </a:p>
          <a:p>
            <a:pPr>
              <a:lnSpc>
                <a:spcPct val="90000"/>
              </a:lnSpc>
              <a:spcBef>
                <a:spcPts val="1800"/>
              </a:spcBef>
              <a:buNone/>
            </a:pPr>
            <a:endParaRPr lang="hr-HR" sz="2000" b="0" strike="noStrike" spc="-1" dirty="0">
              <a:solidFill>
                <a:srgbClr val="595959"/>
              </a:solidFill>
              <a:latin typeface="Calibri"/>
            </a:endParaRPr>
          </a:p>
          <a:p>
            <a:pPr>
              <a:lnSpc>
                <a:spcPct val="90000"/>
              </a:lnSpc>
              <a:spcBef>
                <a:spcPts val="1800"/>
              </a:spcBef>
              <a:buNone/>
            </a:pPr>
            <a:endParaRPr lang="hr-HR" sz="2000" b="0" strike="noStrike" spc="-1" dirty="0">
              <a:solidFill>
                <a:srgbClr val="595959"/>
              </a:solidFill>
              <a:latin typeface="Calibri"/>
            </a:endParaRPr>
          </a:p>
          <a:p>
            <a:pPr>
              <a:lnSpc>
                <a:spcPct val="90000"/>
              </a:lnSpc>
              <a:spcBef>
                <a:spcPts val="1800"/>
              </a:spcBef>
              <a:buNone/>
            </a:pPr>
            <a:endParaRPr lang="hr-HR" sz="2000" b="0" strike="noStrike" spc="-1" dirty="0">
              <a:solidFill>
                <a:srgbClr val="595959"/>
              </a:solidFill>
              <a:latin typeface="Calibri"/>
            </a:endParaRPr>
          </a:p>
          <a:p>
            <a:pPr>
              <a:lnSpc>
                <a:spcPct val="90000"/>
              </a:lnSpc>
              <a:spcBef>
                <a:spcPts val="1800"/>
              </a:spcBef>
              <a:buNone/>
            </a:pPr>
            <a:endParaRPr lang="hr-HR" sz="2000" b="0" strike="noStrike" spc="-1" dirty="0">
              <a:solidFill>
                <a:srgbClr val="595959"/>
              </a:solidFill>
              <a:latin typeface="Calibri"/>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slov 3"/>
          <p:cNvSpPr>
            <a:spLocks noGrp="1"/>
          </p:cNvSpPr>
          <p:nvPr>
            <p:ph type="ctrTitle"/>
          </p:nvPr>
        </p:nvSpPr>
        <p:spPr/>
        <p:txBody>
          <a:bodyPr rtlCol="0"/>
          <a:lstStyle/>
          <a:p>
            <a:pPr rtl="0"/>
            <a:r>
              <a:rPr lang="hr-HR" dirty="0"/>
              <a:t>THANK YOU</a:t>
            </a:r>
          </a:p>
        </p:txBody>
      </p:sp>
    </p:spTree>
    <p:extLst>
      <p:ext uri="{BB962C8B-B14F-4D97-AF65-F5344CB8AC3E}">
        <p14:creationId xmlns:p14="http://schemas.microsoft.com/office/powerpoint/2010/main" val="33963916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63476" y="1310664"/>
            <a:ext cx="10183258" cy="1143000"/>
          </a:xfrm>
        </p:spPr>
        <p:txBody>
          <a:bodyPr rtlCol="0">
            <a:noAutofit/>
          </a:bodyPr>
          <a:lstStyle/>
          <a:p>
            <a:r>
              <a:rPr lang="en-US" sz="2800" b="1" dirty="0"/>
              <a:t>most common symptoms of</a:t>
            </a:r>
            <a:r>
              <a:rPr lang="hr-HR" sz="2800" b="1" dirty="0"/>
              <a:t> </a:t>
            </a:r>
            <a:br>
              <a:rPr lang="hr-HR" sz="2800" b="1" dirty="0"/>
            </a:br>
            <a:r>
              <a:rPr lang="en-US" sz="2800" b="1" dirty="0"/>
              <a:t>socio-emotional</a:t>
            </a:r>
            <a:r>
              <a:rPr lang="hr-HR" sz="2800" b="1" dirty="0"/>
              <a:t> </a:t>
            </a:r>
            <a:r>
              <a:rPr lang="en-US" sz="2800" b="1" dirty="0"/>
              <a:t>impact of new work conditions</a:t>
            </a:r>
            <a:endParaRPr lang="hr-HR" sz="2800" b="1" dirty="0"/>
          </a:p>
        </p:txBody>
      </p:sp>
      <p:sp>
        <p:nvSpPr>
          <p:cNvPr id="3" name="Rezervirano mjesto za sadržaj 2"/>
          <p:cNvSpPr>
            <a:spLocks noGrp="1"/>
          </p:cNvSpPr>
          <p:nvPr>
            <p:ph idx="1"/>
          </p:nvPr>
        </p:nvSpPr>
        <p:spPr>
          <a:xfrm>
            <a:off x="1396409" y="2745858"/>
            <a:ext cx="9144000" cy="4457700"/>
          </a:xfrm>
        </p:spPr>
        <p:txBody>
          <a:bodyPr rtlCol="0">
            <a:normAutofit/>
          </a:bodyPr>
          <a:lstStyle/>
          <a:p>
            <a:r>
              <a:rPr lang="en-US" sz="2800" dirty="0"/>
              <a:t>decline in physical activity</a:t>
            </a:r>
            <a:endParaRPr lang="hr-HR" sz="2800" dirty="0"/>
          </a:p>
          <a:p>
            <a:r>
              <a:rPr lang="en-US" sz="2800" dirty="0"/>
              <a:t>increased food</a:t>
            </a:r>
            <a:r>
              <a:rPr lang="hr-HR" sz="2800" dirty="0"/>
              <a:t> </a:t>
            </a:r>
            <a:r>
              <a:rPr lang="en-US" sz="2800" dirty="0"/>
              <a:t>intake</a:t>
            </a:r>
            <a:endParaRPr lang="hr-HR" sz="2800" dirty="0"/>
          </a:p>
          <a:p>
            <a:r>
              <a:rPr lang="en-US" sz="2800" dirty="0"/>
              <a:t>rise in stress levels</a:t>
            </a:r>
            <a:endParaRPr lang="hr-HR" sz="2800" dirty="0"/>
          </a:p>
          <a:p>
            <a:r>
              <a:rPr lang="en-US" sz="2800" dirty="0"/>
              <a:t>and increased burnout syndrome</a:t>
            </a:r>
            <a:endParaRPr lang="hr-HR" sz="2800" dirty="0"/>
          </a:p>
        </p:txBody>
      </p:sp>
      <p:sp>
        <p:nvSpPr>
          <p:cNvPr id="4" name="TekstniOkvir 3">
            <a:extLst>
              <a:ext uri="{FF2B5EF4-FFF2-40B4-BE49-F238E27FC236}">
                <a16:creationId xmlns:a16="http://schemas.microsoft.com/office/drawing/2014/main" id="{86CAE982-6399-4B16-9E99-17E88E32DCE5}"/>
              </a:ext>
            </a:extLst>
          </p:cNvPr>
          <p:cNvSpPr txBox="1"/>
          <p:nvPr/>
        </p:nvSpPr>
        <p:spPr>
          <a:xfrm>
            <a:off x="463476" y="372140"/>
            <a:ext cx="11728523" cy="646331"/>
          </a:xfrm>
          <a:prstGeom prst="rect">
            <a:avLst/>
          </a:prstGeom>
          <a:noFill/>
        </p:spPr>
        <p:txBody>
          <a:bodyPr wrap="square" rtlCol="0">
            <a:spAutoFit/>
          </a:bodyPr>
          <a:lstStyle/>
          <a:p>
            <a:r>
              <a:rPr lang="hr-HR" sz="3600" b="1" dirty="0">
                <a:solidFill>
                  <a:schemeClr val="accent1">
                    <a:lumMod val="75000"/>
                  </a:schemeClr>
                </a:solidFill>
              </a:rPr>
              <a:t>LITERATURE REVIEW</a:t>
            </a:r>
            <a:endParaRPr lang="en-US" sz="3600" b="1" dirty="0">
              <a:solidFill>
                <a:schemeClr val="accent1">
                  <a:lumMod val="75000"/>
                </a:schemeClr>
              </a:solidFill>
            </a:endParaRPr>
          </a:p>
        </p:txBody>
      </p:sp>
    </p:spTree>
    <p:extLst>
      <p:ext uri="{BB962C8B-B14F-4D97-AF65-F5344CB8AC3E}">
        <p14:creationId xmlns:p14="http://schemas.microsoft.com/office/powerpoint/2010/main" val="12282579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rtlCol="0">
            <a:noAutofit/>
          </a:bodyPr>
          <a:lstStyle/>
          <a:p>
            <a:r>
              <a:rPr lang="en-US" sz="4000" b="1" dirty="0"/>
              <a:t>Physical</a:t>
            </a:r>
            <a:r>
              <a:rPr lang="hr-HR" sz="4000" b="1" dirty="0"/>
              <a:t> </a:t>
            </a:r>
            <a:r>
              <a:rPr lang="hr-HR" sz="4000" b="1" dirty="0" err="1"/>
              <a:t>activity</a:t>
            </a:r>
            <a:r>
              <a:rPr lang="hr-HR" sz="4000" b="1" dirty="0"/>
              <a:t> HABITS</a:t>
            </a:r>
          </a:p>
        </p:txBody>
      </p:sp>
      <p:sp>
        <p:nvSpPr>
          <p:cNvPr id="3" name="Rezervirano mjesto za sadržaj 2"/>
          <p:cNvSpPr>
            <a:spLocks noGrp="1"/>
          </p:cNvSpPr>
          <p:nvPr>
            <p:ph idx="1"/>
          </p:nvPr>
        </p:nvSpPr>
        <p:spPr>
          <a:xfrm>
            <a:off x="514350" y="2028825"/>
            <a:ext cx="4686300" cy="4457700"/>
          </a:xfrm>
        </p:spPr>
        <p:txBody>
          <a:bodyPr rtlCol="0">
            <a:normAutofit/>
          </a:bodyPr>
          <a:lstStyle/>
          <a:p>
            <a:r>
              <a:rPr lang="hr-HR" sz="2800" dirty="0"/>
              <a:t>38% no </a:t>
            </a:r>
            <a:r>
              <a:rPr lang="hr-HR" sz="2800" dirty="0" err="1"/>
              <a:t>activity</a:t>
            </a:r>
            <a:r>
              <a:rPr lang="hr-HR" sz="2800" dirty="0"/>
              <a:t> at </a:t>
            </a:r>
            <a:r>
              <a:rPr lang="hr-HR" sz="2800" dirty="0" err="1"/>
              <a:t>all</a:t>
            </a:r>
            <a:endParaRPr lang="hr-HR" sz="2800" dirty="0"/>
          </a:p>
          <a:p>
            <a:r>
              <a:rPr lang="hr-HR" sz="2800" dirty="0"/>
              <a:t>36% 5 </a:t>
            </a:r>
            <a:r>
              <a:rPr lang="hr-HR" sz="2800" dirty="0" err="1"/>
              <a:t>or</a:t>
            </a:r>
            <a:r>
              <a:rPr lang="hr-HR" sz="2800" dirty="0"/>
              <a:t> more </a:t>
            </a:r>
            <a:r>
              <a:rPr lang="hr-HR" sz="2800" dirty="0" err="1"/>
              <a:t>hours</a:t>
            </a:r>
            <a:r>
              <a:rPr lang="hr-HR" sz="2800" dirty="0"/>
              <a:t> </a:t>
            </a:r>
            <a:r>
              <a:rPr lang="hr-HR" sz="2800" dirty="0" err="1"/>
              <a:t>in</a:t>
            </a:r>
            <a:r>
              <a:rPr lang="hr-HR" sz="2800" dirty="0"/>
              <a:t> front of screen</a:t>
            </a:r>
          </a:p>
          <a:p>
            <a:r>
              <a:rPr lang="hr-HR" sz="2800" dirty="0"/>
              <a:t>60% sleeping </a:t>
            </a:r>
            <a:r>
              <a:rPr lang="hr-HR" sz="2800" dirty="0" err="1"/>
              <a:t>disorder</a:t>
            </a:r>
            <a:endParaRPr lang="hr-HR" sz="2800" dirty="0"/>
          </a:p>
          <a:p>
            <a:pPr marL="45720" indent="0">
              <a:buNone/>
            </a:pPr>
            <a:endParaRPr lang="hr-HR" sz="1200" dirty="0"/>
          </a:p>
          <a:p>
            <a:pPr marL="45720" indent="0">
              <a:buNone/>
            </a:pPr>
            <a:r>
              <a:rPr lang="hr-HR" sz="1400" dirty="0"/>
              <a:t>(</a:t>
            </a:r>
            <a:r>
              <a:rPr lang="hr-HR" sz="1400" dirty="0" err="1"/>
              <a:t>Martínez</a:t>
            </a:r>
            <a:r>
              <a:rPr lang="hr-HR" sz="1400" dirty="0"/>
              <a:t>-de-</a:t>
            </a:r>
            <a:r>
              <a:rPr lang="hr-HR" sz="1400" dirty="0" err="1"/>
              <a:t>Quel</a:t>
            </a:r>
            <a:r>
              <a:rPr lang="hr-HR" sz="1400" dirty="0"/>
              <a:t> </a:t>
            </a:r>
            <a:r>
              <a:rPr lang="hr-HR" sz="1400" dirty="0" err="1"/>
              <a:t>et</a:t>
            </a:r>
            <a:r>
              <a:rPr lang="hr-HR" sz="1400" dirty="0"/>
              <a:t> </a:t>
            </a:r>
            <a:r>
              <a:rPr lang="hr-HR" sz="1400" dirty="0" err="1"/>
              <a:t>al</a:t>
            </a:r>
            <a:r>
              <a:rPr lang="hr-HR" sz="1400" dirty="0"/>
              <a:t>., 2021; </a:t>
            </a:r>
          </a:p>
          <a:p>
            <a:pPr marL="45720" indent="0">
              <a:buNone/>
            </a:pPr>
            <a:r>
              <a:rPr lang="hr-HR" sz="1400" dirty="0" err="1"/>
              <a:t>Maugeri</a:t>
            </a:r>
            <a:r>
              <a:rPr lang="hr-HR" sz="1400" dirty="0"/>
              <a:t> </a:t>
            </a:r>
            <a:r>
              <a:rPr lang="hr-HR" sz="1400" dirty="0" err="1"/>
              <a:t>et</a:t>
            </a:r>
            <a:r>
              <a:rPr lang="hr-HR" sz="1400" dirty="0"/>
              <a:t> </a:t>
            </a:r>
            <a:r>
              <a:rPr lang="hr-HR" sz="1400" dirty="0" err="1"/>
              <a:t>al</a:t>
            </a:r>
            <a:r>
              <a:rPr lang="hr-HR" sz="1400" dirty="0"/>
              <a:t>., 2020; </a:t>
            </a:r>
            <a:r>
              <a:rPr lang="en-US" sz="1400" dirty="0"/>
              <a:t>Ismail et al.</a:t>
            </a:r>
            <a:r>
              <a:rPr lang="hr-HR" sz="1400" dirty="0"/>
              <a:t>,</a:t>
            </a:r>
            <a:r>
              <a:rPr lang="en-US" sz="1400" dirty="0"/>
              <a:t>2020)</a:t>
            </a:r>
            <a:endParaRPr lang="hr-HR" sz="1400" dirty="0"/>
          </a:p>
        </p:txBody>
      </p:sp>
      <p:sp>
        <p:nvSpPr>
          <p:cNvPr id="4" name="TekstniOkvir 3">
            <a:extLst>
              <a:ext uri="{FF2B5EF4-FFF2-40B4-BE49-F238E27FC236}">
                <a16:creationId xmlns:a16="http://schemas.microsoft.com/office/drawing/2014/main" id="{DDFAD676-063E-4106-A64F-440D5BEE541F}"/>
              </a:ext>
            </a:extLst>
          </p:cNvPr>
          <p:cNvSpPr txBox="1"/>
          <p:nvPr/>
        </p:nvSpPr>
        <p:spPr>
          <a:xfrm>
            <a:off x="6096000" y="2047875"/>
            <a:ext cx="4991100" cy="6555641"/>
          </a:xfrm>
          <a:prstGeom prst="rect">
            <a:avLst/>
          </a:prstGeom>
          <a:noFill/>
        </p:spPr>
        <p:txBody>
          <a:bodyPr wrap="square" rtlCol="0">
            <a:spAutoFit/>
          </a:bodyPr>
          <a:lstStyle/>
          <a:p>
            <a:r>
              <a:rPr lang="en-US" sz="2800" b="1" dirty="0"/>
              <a:t>Eurobarometer</a:t>
            </a:r>
            <a:r>
              <a:rPr lang="hr-HR" sz="2800" b="1" dirty="0"/>
              <a:t> – PA</a:t>
            </a:r>
          </a:p>
          <a:p>
            <a:r>
              <a:rPr lang="hr-HR" sz="2800" dirty="0"/>
              <a:t>2019 – 44%</a:t>
            </a:r>
          </a:p>
          <a:p>
            <a:r>
              <a:rPr lang="hr-HR" sz="2800" dirty="0"/>
              <a:t>2022 – 38%</a:t>
            </a:r>
          </a:p>
          <a:p>
            <a:endParaRPr lang="hr-HR" sz="2800" dirty="0"/>
          </a:p>
          <a:p>
            <a:r>
              <a:rPr lang="hr-HR" sz="2800" b="1" dirty="0"/>
              <a:t>CRO - PA</a:t>
            </a:r>
          </a:p>
          <a:p>
            <a:r>
              <a:rPr lang="hr-HR" sz="2800" dirty="0"/>
              <a:t>2019 – 27%</a:t>
            </a:r>
          </a:p>
          <a:p>
            <a:r>
              <a:rPr lang="hr-HR" sz="2800" dirty="0"/>
              <a:t>2022 – 30%</a:t>
            </a:r>
          </a:p>
          <a:p>
            <a:endParaRPr lang="hr-HR" sz="2800" dirty="0"/>
          </a:p>
          <a:p>
            <a:r>
              <a:rPr lang="hr-HR" sz="1400" dirty="0"/>
              <a:t>(European </a:t>
            </a:r>
            <a:r>
              <a:rPr lang="hr-HR" sz="1400" dirty="0" err="1"/>
              <a:t>Commission</a:t>
            </a:r>
            <a:r>
              <a:rPr lang="hr-HR" sz="1400" dirty="0"/>
              <a:t>, 2022)</a:t>
            </a:r>
          </a:p>
          <a:p>
            <a:endParaRPr lang="hr-HR" sz="2800" dirty="0"/>
          </a:p>
          <a:p>
            <a:endParaRPr lang="hr-HR" sz="2800" dirty="0"/>
          </a:p>
          <a:p>
            <a:endParaRPr lang="hr-HR" sz="2800" dirty="0"/>
          </a:p>
          <a:p>
            <a:endParaRPr lang="hr-HR" sz="2800" dirty="0"/>
          </a:p>
          <a:p>
            <a:endParaRPr lang="hr-HR" sz="2800" dirty="0"/>
          </a:p>
          <a:p>
            <a:endParaRPr lang="en-US" sz="2800" dirty="0"/>
          </a:p>
        </p:txBody>
      </p:sp>
    </p:spTree>
    <p:extLst>
      <p:ext uri="{BB962C8B-B14F-4D97-AF65-F5344CB8AC3E}">
        <p14:creationId xmlns:p14="http://schemas.microsoft.com/office/powerpoint/2010/main" val="5625823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rtlCol="0">
            <a:noAutofit/>
          </a:bodyPr>
          <a:lstStyle/>
          <a:p>
            <a:r>
              <a:rPr lang="hr-HR" sz="4000" b="1" dirty="0"/>
              <a:t>NUTRITION HABITS</a:t>
            </a:r>
          </a:p>
        </p:txBody>
      </p:sp>
      <p:sp>
        <p:nvSpPr>
          <p:cNvPr id="3" name="Rezervirano mjesto za sadržaj 2"/>
          <p:cNvSpPr>
            <a:spLocks noGrp="1"/>
          </p:cNvSpPr>
          <p:nvPr>
            <p:ph idx="1"/>
          </p:nvPr>
        </p:nvSpPr>
        <p:spPr>
          <a:xfrm>
            <a:off x="514350" y="2965133"/>
            <a:ext cx="6269222" cy="4457700"/>
          </a:xfrm>
        </p:spPr>
        <p:txBody>
          <a:bodyPr rtlCol="0">
            <a:normAutofit/>
          </a:bodyPr>
          <a:lstStyle/>
          <a:p>
            <a:pPr>
              <a:buFontTx/>
              <a:buChar char="-"/>
            </a:pPr>
            <a:r>
              <a:rPr lang="en-US" sz="2800" dirty="0"/>
              <a:t>intake of high-calorie food</a:t>
            </a:r>
            <a:endParaRPr lang="hr-HR" sz="2800" dirty="0"/>
          </a:p>
          <a:p>
            <a:pPr>
              <a:buFontTx/>
              <a:buChar char="-"/>
            </a:pPr>
            <a:r>
              <a:rPr lang="hr-HR" sz="2800" dirty="0" err="1"/>
              <a:t>emotional</a:t>
            </a:r>
            <a:r>
              <a:rPr lang="hr-HR" sz="2800" dirty="0"/>
              <a:t> </a:t>
            </a:r>
            <a:r>
              <a:rPr lang="hr-HR" sz="2800" dirty="0" err="1"/>
              <a:t>and</a:t>
            </a:r>
            <a:r>
              <a:rPr lang="hr-HR" sz="2800" dirty="0"/>
              <a:t> </a:t>
            </a:r>
            <a:r>
              <a:rPr lang="hr-HR" sz="2800" dirty="0" err="1"/>
              <a:t>compulsive</a:t>
            </a:r>
            <a:r>
              <a:rPr lang="hr-HR" sz="2800" dirty="0"/>
              <a:t> </a:t>
            </a:r>
            <a:r>
              <a:rPr lang="hr-HR" sz="2800" dirty="0" err="1"/>
              <a:t>overeating</a:t>
            </a:r>
            <a:endParaRPr lang="hr-HR" sz="2800" dirty="0"/>
          </a:p>
        </p:txBody>
      </p:sp>
      <p:sp>
        <p:nvSpPr>
          <p:cNvPr id="4" name="TekstniOkvir 3">
            <a:extLst>
              <a:ext uri="{FF2B5EF4-FFF2-40B4-BE49-F238E27FC236}">
                <a16:creationId xmlns:a16="http://schemas.microsoft.com/office/drawing/2014/main" id="{DDFAD676-063E-4106-A64F-440D5BEE541F}"/>
              </a:ext>
            </a:extLst>
          </p:cNvPr>
          <p:cNvSpPr txBox="1"/>
          <p:nvPr/>
        </p:nvSpPr>
        <p:spPr>
          <a:xfrm>
            <a:off x="6991352" y="2849925"/>
            <a:ext cx="4991100" cy="2769989"/>
          </a:xfrm>
          <a:prstGeom prst="rect">
            <a:avLst/>
          </a:prstGeom>
          <a:noFill/>
        </p:spPr>
        <p:txBody>
          <a:bodyPr wrap="square" rtlCol="0">
            <a:spAutoFit/>
          </a:bodyPr>
          <a:lstStyle/>
          <a:p>
            <a:r>
              <a:rPr lang="hr-HR" sz="2800" dirty="0"/>
              <a:t>- </a:t>
            </a:r>
            <a:r>
              <a:rPr lang="en-US" sz="2800" dirty="0"/>
              <a:t>intake of water</a:t>
            </a:r>
            <a:r>
              <a:rPr lang="hr-HR" sz="2800" dirty="0"/>
              <a:t>,</a:t>
            </a:r>
          </a:p>
          <a:p>
            <a:r>
              <a:rPr lang="en-US" sz="2800" dirty="0"/>
              <a:t>fruits, vegetables</a:t>
            </a:r>
            <a:r>
              <a:rPr lang="hr-HR" sz="2800" dirty="0"/>
              <a:t>,</a:t>
            </a:r>
          </a:p>
          <a:p>
            <a:r>
              <a:rPr lang="en-US" sz="2800" dirty="0"/>
              <a:t>and low-calorie</a:t>
            </a:r>
            <a:r>
              <a:rPr lang="hr-HR" sz="2800" dirty="0"/>
              <a:t> </a:t>
            </a:r>
            <a:r>
              <a:rPr lang="en-US" sz="2800" dirty="0"/>
              <a:t>drinks</a:t>
            </a:r>
            <a:endParaRPr lang="hr-HR" sz="2800" dirty="0"/>
          </a:p>
          <a:p>
            <a:endParaRPr lang="hr-HR" dirty="0"/>
          </a:p>
          <a:p>
            <a:endParaRPr lang="hr-HR" dirty="0"/>
          </a:p>
          <a:p>
            <a:endParaRPr lang="hr-HR" dirty="0"/>
          </a:p>
          <a:p>
            <a:endParaRPr lang="hr-HR" dirty="0"/>
          </a:p>
          <a:p>
            <a:endParaRPr lang="en-US" dirty="0"/>
          </a:p>
        </p:txBody>
      </p:sp>
      <p:pic>
        <p:nvPicPr>
          <p:cNvPr id="10" name="Grafika 9" descr="Povisujući trend">
            <a:extLst>
              <a:ext uri="{FF2B5EF4-FFF2-40B4-BE49-F238E27FC236}">
                <a16:creationId xmlns:a16="http://schemas.microsoft.com/office/drawing/2014/main" id="{9C79FD0A-379E-47E0-9FC5-95A6376E706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14350" y="1945958"/>
            <a:ext cx="914400" cy="914400"/>
          </a:xfrm>
          <a:prstGeom prst="rect">
            <a:avLst/>
          </a:prstGeom>
        </p:spPr>
      </p:pic>
      <p:pic>
        <p:nvPicPr>
          <p:cNvPr id="12" name="Grafika 11" descr="Padajući trend">
            <a:extLst>
              <a:ext uri="{FF2B5EF4-FFF2-40B4-BE49-F238E27FC236}">
                <a16:creationId xmlns:a16="http://schemas.microsoft.com/office/drawing/2014/main" id="{3ED03FBC-0F76-41AB-8E26-8B6CACEF3AD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788794" y="2050733"/>
            <a:ext cx="914400" cy="914400"/>
          </a:xfrm>
          <a:prstGeom prst="rect">
            <a:avLst/>
          </a:prstGeom>
        </p:spPr>
      </p:pic>
      <p:pic>
        <p:nvPicPr>
          <p:cNvPr id="14" name="Grafika 13" descr="Hamburger i piće">
            <a:extLst>
              <a:ext uri="{FF2B5EF4-FFF2-40B4-BE49-F238E27FC236}">
                <a16:creationId xmlns:a16="http://schemas.microsoft.com/office/drawing/2014/main" id="{1E2E41DB-03A0-48EA-828C-E004CEE95EC9}"/>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2337521" y="5532980"/>
            <a:ext cx="914400" cy="914400"/>
          </a:xfrm>
          <a:prstGeom prst="rect">
            <a:avLst/>
          </a:prstGeom>
        </p:spPr>
      </p:pic>
      <p:pic>
        <p:nvPicPr>
          <p:cNvPr id="16" name="Grafika 15" descr="Pizza">
            <a:extLst>
              <a:ext uri="{FF2B5EF4-FFF2-40B4-BE49-F238E27FC236}">
                <a16:creationId xmlns:a16="http://schemas.microsoft.com/office/drawing/2014/main" id="{BB7F4B5D-894A-4591-A778-C155E0A9019E}"/>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77161" y="5602113"/>
            <a:ext cx="914400" cy="914400"/>
          </a:xfrm>
          <a:prstGeom prst="rect">
            <a:avLst/>
          </a:prstGeom>
        </p:spPr>
      </p:pic>
      <p:pic>
        <p:nvPicPr>
          <p:cNvPr id="18" name="Grafika 17" descr="Prsten">
            <a:extLst>
              <a:ext uri="{FF2B5EF4-FFF2-40B4-BE49-F238E27FC236}">
                <a16:creationId xmlns:a16="http://schemas.microsoft.com/office/drawing/2014/main" id="{78A619C2-8D5C-439C-8451-47CDEE4B540A}"/>
              </a:ext>
            </a:extLst>
          </p:cNvPr>
          <p:cNvPicPr>
            <a:picLocks noChangeAspect="1"/>
          </p:cNvPicPr>
          <p:nvPr/>
        </p:nvPicPr>
        <p:blipFill>
          <a:blip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p:blipFill>
        <p:spPr>
          <a:xfrm>
            <a:off x="3997881" y="5602113"/>
            <a:ext cx="914400" cy="914400"/>
          </a:xfrm>
          <a:prstGeom prst="rect">
            <a:avLst/>
          </a:prstGeom>
        </p:spPr>
      </p:pic>
      <p:pic>
        <p:nvPicPr>
          <p:cNvPr id="20" name="Grafika 19" descr="Lubenica">
            <a:extLst>
              <a:ext uri="{FF2B5EF4-FFF2-40B4-BE49-F238E27FC236}">
                <a16:creationId xmlns:a16="http://schemas.microsoft.com/office/drawing/2014/main" id="{D7743808-E684-4204-A280-289B8B0D43FA}"/>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p:blipFill>
        <p:spPr>
          <a:xfrm>
            <a:off x="6956546" y="5532980"/>
            <a:ext cx="914400" cy="914400"/>
          </a:xfrm>
          <a:prstGeom prst="rect">
            <a:avLst/>
          </a:prstGeom>
        </p:spPr>
      </p:pic>
      <p:pic>
        <p:nvPicPr>
          <p:cNvPr id="22" name="Grafika 21" descr="Jabuka">
            <a:extLst>
              <a:ext uri="{FF2B5EF4-FFF2-40B4-BE49-F238E27FC236}">
                <a16:creationId xmlns:a16="http://schemas.microsoft.com/office/drawing/2014/main" id="{A54A3ADC-0C32-496E-9C85-3FC3C6AA6B77}"/>
              </a:ext>
            </a:extLst>
          </p:cNvPr>
          <p:cNvPicPr>
            <a:picLocks noChangeAspect="1"/>
          </p:cNvPicPr>
          <p:nvPr/>
        </p:nvPicPr>
        <p:blipFill>
          <a:blip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p:blipFill>
        <p:spPr>
          <a:xfrm>
            <a:off x="8441775" y="5532980"/>
            <a:ext cx="914400" cy="914400"/>
          </a:xfrm>
          <a:prstGeom prst="rect">
            <a:avLst/>
          </a:prstGeom>
        </p:spPr>
      </p:pic>
      <p:pic>
        <p:nvPicPr>
          <p:cNvPr id="24" name="Grafika 23" descr="Avokado">
            <a:extLst>
              <a:ext uri="{FF2B5EF4-FFF2-40B4-BE49-F238E27FC236}">
                <a16:creationId xmlns:a16="http://schemas.microsoft.com/office/drawing/2014/main" id="{304F28A5-7A57-4548-A634-ACC8E65B049A}"/>
              </a:ext>
            </a:extLst>
          </p:cNvPr>
          <p:cNvPicPr>
            <a:picLocks noChangeAspect="1"/>
          </p:cNvPicPr>
          <p:nvPr/>
        </p:nvPicPr>
        <p:blipFill>
          <a:blip r:embed="rId17">
            <a:extLst>
              <a:ext uri="{28A0092B-C50C-407E-A947-70E740481C1C}">
                <a14:useLocalDpi xmlns:a14="http://schemas.microsoft.com/office/drawing/2010/main" val="0"/>
              </a:ext>
              <a:ext uri="{96DAC541-7B7A-43D3-8B79-37D633B846F1}">
                <asvg:svgBlip xmlns:asvg="http://schemas.microsoft.com/office/drawing/2016/SVG/main" r:embed="rId18"/>
              </a:ext>
            </a:extLst>
          </a:blip>
          <a:stretch>
            <a:fillRect/>
          </a:stretch>
        </p:blipFill>
        <p:spPr>
          <a:xfrm>
            <a:off x="9927005" y="5532980"/>
            <a:ext cx="914400" cy="914400"/>
          </a:xfrm>
          <a:prstGeom prst="rect">
            <a:avLst/>
          </a:prstGeom>
        </p:spPr>
      </p:pic>
      <p:sp>
        <p:nvSpPr>
          <p:cNvPr id="5" name="TekstniOkvir 4">
            <a:extLst>
              <a:ext uri="{FF2B5EF4-FFF2-40B4-BE49-F238E27FC236}">
                <a16:creationId xmlns:a16="http://schemas.microsoft.com/office/drawing/2014/main" id="{32091A05-3152-4822-9854-8678CF73F9A6}"/>
              </a:ext>
            </a:extLst>
          </p:cNvPr>
          <p:cNvSpPr txBox="1"/>
          <p:nvPr/>
        </p:nvSpPr>
        <p:spPr>
          <a:xfrm>
            <a:off x="842481" y="4613097"/>
            <a:ext cx="9534418" cy="584775"/>
          </a:xfrm>
          <a:prstGeom prst="rect">
            <a:avLst/>
          </a:prstGeom>
          <a:noFill/>
        </p:spPr>
        <p:txBody>
          <a:bodyPr wrap="square" rtlCol="0">
            <a:spAutoFit/>
          </a:bodyPr>
          <a:lstStyle/>
          <a:p>
            <a:pPr marL="45720" indent="0">
              <a:buNone/>
            </a:pPr>
            <a:r>
              <a:rPr lang="hr-HR" sz="1400" dirty="0"/>
              <a:t>(Di </a:t>
            </a:r>
            <a:r>
              <a:rPr lang="hr-HR" sz="1400" dirty="0" err="1"/>
              <a:t>Renzo</a:t>
            </a:r>
            <a:r>
              <a:rPr lang="hr-HR" sz="1400" dirty="0"/>
              <a:t> </a:t>
            </a:r>
            <a:r>
              <a:rPr lang="hr-HR" sz="1400" dirty="0" err="1"/>
              <a:t>et</a:t>
            </a:r>
            <a:r>
              <a:rPr lang="hr-HR" sz="1400" dirty="0"/>
              <a:t> </a:t>
            </a:r>
            <a:r>
              <a:rPr lang="hr-HR" sz="1400" dirty="0" err="1"/>
              <a:t>al</a:t>
            </a:r>
            <a:r>
              <a:rPr lang="hr-HR" sz="1400" dirty="0"/>
              <a:t>., 2020;  </a:t>
            </a:r>
            <a:r>
              <a:rPr lang="hr-HR" sz="1400" dirty="0" err="1"/>
              <a:t>Ismail</a:t>
            </a:r>
            <a:r>
              <a:rPr lang="hr-HR" sz="1400" dirty="0"/>
              <a:t> </a:t>
            </a:r>
            <a:r>
              <a:rPr lang="hr-HR" sz="1400" dirty="0" err="1"/>
              <a:t>et</a:t>
            </a:r>
            <a:r>
              <a:rPr lang="hr-HR" sz="1400" dirty="0"/>
              <a:t> </a:t>
            </a:r>
            <a:r>
              <a:rPr lang="hr-HR" sz="1400" dirty="0" err="1"/>
              <a:t>al</a:t>
            </a:r>
            <a:r>
              <a:rPr lang="hr-HR" sz="1400" dirty="0"/>
              <a:t>., 2020; </a:t>
            </a:r>
            <a:r>
              <a:rPr lang="hr-HR" sz="1400" dirty="0" err="1"/>
              <a:t>Poskute</a:t>
            </a:r>
            <a:r>
              <a:rPr lang="hr-HR" sz="1400" dirty="0"/>
              <a:t>, </a:t>
            </a:r>
            <a:r>
              <a:rPr lang="hr-HR" sz="1400" dirty="0" err="1"/>
              <a:t>Nzesi</a:t>
            </a:r>
            <a:r>
              <a:rPr lang="hr-HR" sz="1400" dirty="0"/>
              <a:t>, </a:t>
            </a:r>
            <a:r>
              <a:rPr lang="hr-HR" sz="1400" dirty="0" err="1"/>
              <a:t>Geliebter</a:t>
            </a:r>
            <a:r>
              <a:rPr lang="hr-HR" sz="1400" dirty="0"/>
              <a:t>, 2021; </a:t>
            </a:r>
            <a:r>
              <a:rPr lang="hr-HR" sz="1400" dirty="0" err="1"/>
              <a:t>Coulthard</a:t>
            </a:r>
            <a:r>
              <a:rPr lang="hr-HR" sz="1400" dirty="0"/>
              <a:t> </a:t>
            </a:r>
            <a:r>
              <a:rPr lang="hr-HR" sz="1400" dirty="0" err="1"/>
              <a:t>et</a:t>
            </a:r>
            <a:r>
              <a:rPr lang="hr-HR" sz="1400" dirty="0"/>
              <a:t> </a:t>
            </a:r>
            <a:r>
              <a:rPr lang="hr-HR" sz="1400" dirty="0" err="1"/>
              <a:t>al</a:t>
            </a:r>
            <a:r>
              <a:rPr lang="hr-HR" sz="1400" dirty="0"/>
              <a:t>., 2021) </a:t>
            </a:r>
          </a:p>
          <a:p>
            <a:endParaRPr lang="en-US" dirty="0"/>
          </a:p>
        </p:txBody>
      </p:sp>
    </p:spTree>
    <p:extLst>
      <p:ext uri="{BB962C8B-B14F-4D97-AF65-F5344CB8AC3E}">
        <p14:creationId xmlns:p14="http://schemas.microsoft.com/office/powerpoint/2010/main" val="38927223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PlaceHolder 1"/>
          <p:cNvSpPr>
            <a:spLocks noGrp="1"/>
          </p:cNvSpPr>
          <p:nvPr>
            <p:ph type="title"/>
          </p:nvPr>
        </p:nvSpPr>
        <p:spPr>
          <a:xfrm>
            <a:off x="1523880" y="457200"/>
            <a:ext cx="9141840" cy="1140840"/>
          </a:xfrm>
          <a:prstGeom prst="rect">
            <a:avLst/>
          </a:prstGeom>
          <a:noFill/>
          <a:ln w="0">
            <a:noFill/>
          </a:ln>
        </p:spPr>
        <p:txBody>
          <a:bodyPr lIns="90000" tIns="45000" rIns="90000" bIns="45000" anchor="b">
            <a:noAutofit/>
          </a:bodyPr>
          <a:lstStyle/>
          <a:p>
            <a:pPr>
              <a:lnSpc>
                <a:spcPct val="90000"/>
              </a:lnSpc>
              <a:buNone/>
            </a:pPr>
            <a:r>
              <a:rPr lang="en-US" sz="4000" b="1" strike="noStrike" cap="all" spc="-1">
                <a:solidFill>
                  <a:srgbClr val="657F14"/>
                </a:solidFill>
                <a:latin typeface="Calibri Light"/>
              </a:rPr>
              <a:t>mental health</a:t>
            </a:r>
            <a:endParaRPr lang="en-GB" sz="4000" b="0" strike="noStrike" spc="-1">
              <a:latin typeface="Arial"/>
            </a:endParaRPr>
          </a:p>
        </p:txBody>
      </p:sp>
      <p:sp>
        <p:nvSpPr>
          <p:cNvPr id="190" name="PlaceHolder 2"/>
          <p:cNvSpPr>
            <a:spLocks noGrp="1"/>
          </p:cNvSpPr>
          <p:nvPr>
            <p:ph/>
          </p:nvPr>
        </p:nvSpPr>
        <p:spPr>
          <a:xfrm>
            <a:off x="839880" y="1714680"/>
            <a:ext cx="9766800" cy="4455720"/>
          </a:xfrm>
          <a:prstGeom prst="rect">
            <a:avLst/>
          </a:prstGeom>
          <a:noFill/>
          <a:ln w="0">
            <a:noFill/>
          </a:ln>
        </p:spPr>
        <p:txBody>
          <a:bodyPr lIns="90000" tIns="45000" rIns="90000" bIns="45000" anchor="t">
            <a:normAutofit fontScale="82000" lnSpcReduction="10000"/>
          </a:bodyPr>
          <a:lstStyle/>
          <a:p>
            <a:pPr marL="457200" indent="-228600" algn="just">
              <a:lnSpc>
                <a:spcPct val="115000"/>
              </a:lnSpc>
              <a:spcBef>
                <a:spcPts val="1417"/>
              </a:spcBef>
              <a:buClr>
                <a:srgbClr val="000000"/>
              </a:buClr>
              <a:buSzPct val="45000"/>
              <a:buFont typeface="Wingdings" charset="2"/>
              <a:buChar char=""/>
            </a:pPr>
            <a:r>
              <a:rPr lang="hr-HR" sz="2000" b="1" strike="noStrike" spc="-1" dirty="0">
                <a:solidFill>
                  <a:srgbClr val="595959"/>
                </a:solidFill>
                <a:latin typeface="Calibri"/>
              </a:rPr>
              <a:t>COVID-19 </a:t>
            </a:r>
            <a:r>
              <a:rPr lang="hr-HR" sz="2000" b="1" strike="noStrike" spc="-1" dirty="0" err="1">
                <a:solidFill>
                  <a:srgbClr val="595959"/>
                </a:solidFill>
                <a:latin typeface="Calibri"/>
              </a:rPr>
              <a:t>and</a:t>
            </a:r>
            <a:r>
              <a:rPr lang="hr-HR" sz="2000" b="1" strike="noStrike" spc="-1" dirty="0">
                <a:solidFill>
                  <a:srgbClr val="595959"/>
                </a:solidFill>
                <a:latin typeface="Calibri"/>
              </a:rPr>
              <a:t> </a:t>
            </a:r>
            <a:r>
              <a:rPr lang="hr-HR" sz="2000" b="1" strike="noStrike" spc="-1" dirty="0" err="1">
                <a:solidFill>
                  <a:srgbClr val="595959"/>
                </a:solidFill>
                <a:latin typeface="Calibri"/>
              </a:rPr>
              <a:t>mental</a:t>
            </a:r>
            <a:r>
              <a:rPr lang="hr-HR" sz="2000" b="1" strike="noStrike" spc="-1" dirty="0">
                <a:solidFill>
                  <a:srgbClr val="595959"/>
                </a:solidFill>
                <a:latin typeface="Calibri"/>
              </a:rPr>
              <a:t> </a:t>
            </a:r>
            <a:r>
              <a:rPr lang="hr-HR" sz="2000" b="1" strike="noStrike" spc="-1" dirty="0" err="1">
                <a:solidFill>
                  <a:srgbClr val="595959"/>
                </a:solidFill>
                <a:latin typeface="Calibri"/>
              </a:rPr>
              <a:t>health</a:t>
            </a:r>
            <a:r>
              <a:rPr lang="hr-HR" sz="2000" b="1" strike="noStrike" spc="-1" dirty="0">
                <a:solidFill>
                  <a:srgbClr val="595959"/>
                </a:solidFill>
                <a:latin typeface="Calibri"/>
              </a:rPr>
              <a:t> (</a:t>
            </a:r>
            <a:r>
              <a:rPr lang="hr-HR" sz="2000" b="1" strike="noStrike" spc="-1" dirty="0" err="1">
                <a:solidFill>
                  <a:srgbClr val="595959"/>
                </a:solidFill>
                <a:latin typeface="Calibri"/>
              </a:rPr>
              <a:t>in</a:t>
            </a:r>
            <a:r>
              <a:rPr lang="hr-HR" sz="2000" b="1" strike="noStrike" spc="-1" dirty="0">
                <a:solidFill>
                  <a:srgbClr val="595959"/>
                </a:solidFill>
                <a:latin typeface="Calibri"/>
              </a:rPr>
              <a:t> general)</a:t>
            </a:r>
            <a:r>
              <a:rPr lang="hr-HR" sz="2000" b="0" strike="noStrike" spc="-1" dirty="0">
                <a:solidFill>
                  <a:srgbClr val="595959"/>
                </a:solidFill>
                <a:latin typeface="Calibri"/>
              </a:rPr>
              <a:t> &gt; </a:t>
            </a:r>
            <a:r>
              <a:rPr lang="hr-HR" sz="2000" b="0" strike="noStrike" spc="-1" dirty="0" err="1">
                <a:solidFill>
                  <a:srgbClr val="595959"/>
                </a:solidFill>
                <a:latin typeface="Calibri"/>
              </a:rPr>
              <a:t>stress</a:t>
            </a:r>
            <a:r>
              <a:rPr lang="hr-HR" sz="2000" b="0" strike="noStrike" spc="-1" dirty="0">
                <a:solidFill>
                  <a:srgbClr val="595959"/>
                </a:solidFill>
                <a:latin typeface="Calibri"/>
              </a:rPr>
              <a:t>, </a:t>
            </a:r>
            <a:r>
              <a:rPr lang="hr-HR" sz="2000" b="0" strike="noStrike" spc="-1" dirty="0" err="1">
                <a:solidFill>
                  <a:srgbClr val="595959"/>
                </a:solidFill>
                <a:latin typeface="Calibri"/>
              </a:rPr>
              <a:t>anxiety</a:t>
            </a:r>
            <a:r>
              <a:rPr lang="hr-HR" sz="2000" b="0" strike="noStrike" spc="-1" dirty="0">
                <a:solidFill>
                  <a:srgbClr val="595959"/>
                </a:solidFill>
                <a:latin typeface="Calibri"/>
              </a:rPr>
              <a:t>, </a:t>
            </a:r>
            <a:r>
              <a:rPr lang="hr-HR" sz="2000" b="0" strike="noStrike" spc="-1" dirty="0" err="1">
                <a:solidFill>
                  <a:srgbClr val="595959"/>
                </a:solidFill>
                <a:latin typeface="Calibri"/>
              </a:rPr>
              <a:t>depression</a:t>
            </a:r>
            <a:r>
              <a:rPr lang="hr-HR" sz="2000" b="0" strike="noStrike" spc="-1" dirty="0">
                <a:solidFill>
                  <a:srgbClr val="595959"/>
                </a:solidFill>
                <a:latin typeface="Calibri"/>
              </a:rPr>
              <a:t>, </a:t>
            </a:r>
            <a:r>
              <a:rPr lang="hr-HR" sz="2000" b="0" strike="noStrike" spc="-1" dirty="0" err="1">
                <a:solidFill>
                  <a:srgbClr val="595959"/>
                </a:solidFill>
                <a:latin typeface="Calibri"/>
              </a:rPr>
              <a:t>sleep</a:t>
            </a:r>
            <a:r>
              <a:rPr lang="hr-HR" sz="2000" b="0" strike="noStrike" spc="-1" dirty="0">
                <a:solidFill>
                  <a:srgbClr val="595959"/>
                </a:solidFill>
                <a:latin typeface="Calibri"/>
              </a:rPr>
              <a:t> </a:t>
            </a:r>
            <a:r>
              <a:rPr lang="hr-HR" sz="2000" b="0" strike="noStrike" spc="-1" dirty="0" err="1">
                <a:solidFill>
                  <a:srgbClr val="595959"/>
                </a:solidFill>
                <a:latin typeface="Calibri"/>
              </a:rPr>
              <a:t>disorder</a:t>
            </a:r>
            <a:r>
              <a:rPr lang="hr-HR" sz="2000" b="0" strike="noStrike" spc="-1" dirty="0">
                <a:solidFill>
                  <a:srgbClr val="595959"/>
                </a:solidFill>
                <a:latin typeface="Calibri"/>
              </a:rPr>
              <a:t>, </a:t>
            </a:r>
            <a:r>
              <a:rPr lang="hr-HR" sz="2000" b="0" strike="noStrike" spc="-1" dirty="0" err="1">
                <a:solidFill>
                  <a:srgbClr val="595959"/>
                </a:solidFill>
                <a:latin typeface="Calibri"/>
              </a:rPr>
              <a:t>burnout</a:t>
            </a:r>
            <a:r>
              <a:rPr lang="hr-HR" sz="2000" b="0" strike="noStrike" spc="-1" dirty="0">
                <a:solidFill>
                  <a:srgbClr val="595959"/>
                </a:solidFill>
                <a:latin typeface="Calibri"/>
              </a:rPr>
              <a:t> </a:t>
            </a:r>
            <a:r>
              <a:rPr lang="hr-HR" sz="2000" b="0" strike="noStrike" spc="-1" dirty="0" err="1">
                <a:solidFill>
                  <a:srgbClr val="595959"/>
                </a:solidFill>
                <a:latin typeface="Calibri"/>
              </a:rPr>
              <a:t>syndrome</a:t>
            </a:r>
            <a:r>
              <a:rPr lang="hr-HR" sz="2000" b="0" strike="noStrike" spc="-1" dirty="0">
                <a:solidFill>
                  <a:srgbClr val="595959"/>
                </a:solidFill>
                <a:latin typeface="Calibri"/>
              </a:rPr>
              <a:t>, </a:t>
            </a:r>
            <a:r>
              <a:rPr lang="hr-HR" sz="2000" b="0" strike="noStrike" spc="-1" dirty="0" err="1">
                <a:solidFill>
                  <a:srgbClr val="595959"/>
                </a:solidFill>
                <a:latin typeface="Calibri"/>
              </a:rPr>
              <a:t>substance</a:t>
            </a:r>
            <a:r>
              <a:rPr lang="hr-HR" sz="2000" b="0" strike="noStrike" spc="-1" dirty="0">
                <a:solidFill>
                  <a:srgbClr val="595959"/>
                </a:solidFill>
                <a:latin typeface="Calibri"/>
              </a:rPr>
              <a:t> </a:t>
            </a:r>
            <a:r>
              <a:rPr lang="hr-HR" sz="2000" b="0" strike="noStrike" spc="-1" dirty="0" err="1">
                <a:solidFill>
                  <a:srgbClr val="595959"/>
                </a:solidFill>
                <a:latin typeface="Calibri"/>
              </a:rPr>
              <a:t>abuse</a:t>
            </a:r>
            <a:r>
              <a:rPr lang="hr-HR" sz="2000" b="0" strike="noStrike" spc="-1" dirty="0">
                <a:solidFill>
                  <a:srgbClr val="595959"/>
                </a:solidFill>
                <a:latin typeface="Calibri"/>
              </a:rPr>
              <a:t>, </a:t>
            </a:r>
            <a:r>
              <a:rPr lang="hr-HR" sz="2000" b="0" strike="noStrike" spc="-1" dirty="0" err="1">
                <a:solidFill>
                  <a:srgbClr val="595959"/>
                </a:solidFill>
                <a:latin typeface="Calibri"/>
              </a:rPr>
              <a:t>etc</a:t>
            </a:r>
            <a:r>
              <a:rPr lang="hr-HR" sz="2000" b="0" strike="noStrike" spc="-1" dirty="0">
                <a:solidFill>
                  <a:srgbClr val="595959"/>
                </a:solidFill>
                <a:latin typeface="Calibri"/>
              </a:rPr>
              <a:t>. </a:t>
            </a:r>
            <a:r>
              <a:rPr lang="hr-HR" sz="1400" b="0" strike="noStrike" spc="-1" dirty="0">
                <a:solidFill>
                  <a:srgbClr val="595959"/>
                </a:solidFill>
                <a:latin typeface="Calibri"/>
              </a:rPr>
              <a:t>(</a:t>
            </a:r>
            <a:r>
              <a:rPr lang="hr-HR" sz="1400" b="0" strike="noStrike" spc="-1" dirty="0" err="1">
                <a:solidFill>
                  <a:srgbClr val="595959"/>
                </a:solidFill>
                <a:latin typeface="Calibri"/>
              </a:rPr>
              <a:t>Kumar</a:t>
            </a:r>
            <a:r>
              <a:rPr lang="hr-HR" sz="1400" b="0" strike="noStrike" spc="-1" dirty="0">
                <a:solidFill>
                  <a:srgbClr val="595959"/>
                </a:solidFill>
                <a:latin typeface="Calibri"/>
              </a:rPr>
              <a:t> &amp; </a:t>
            </a:r>
            <a:r>
              <a:rPr lang="hr-HR" sz="1400" b="0" strike="noStrike" spc="-1" dirty="0" err="1">
                <a:solidFill>
                  <a:srgbClr val="595959"/>
                </a:solidFill>
                <a:latin typeface="Calibri"/>
              </a:rPr>
              <a:t>Nayar</a:t>
            </a:r>
            <a:r>
              <a:rPr lang="hr-HR" sz="1400" b="0" strike="noStrike" spc="-1" dirty="0">
                <a:solidFill>
                  <a:srgbClr val="595959"/>
                </a:solidFill>
                <a:latin typeface="Calibri"/>
              </a:rPr>
              <a:t>, 2020; </a:t>
            </a:r>
            <a:r>
              <a:rPr lang="hr-HR" sz="1400" b="0" strike="noStrike" spc="-1" dirty="0" err="1">
                <a:solidFill>
                  <a:srgbClr val="595959"/>
                </a:solidFill>
                <a:latin typeface="Calibri"/>
              </a:rPr>
              <a:t>Maugeri</a:t>
            </a:r>
            <a:r>
              <a:rPr lang="hr-HR" sz="1400" b="0" strike="noStrike" spc="-1" dirty="0">
                <a:solidFill>
                  <a:srgbClr val="595959"/>
                </a:solidFill>
                <a:latin typeface="Calibri"/>
              </a:rPr>
              <a:t> </a:t>
            </a:r>
            <a:r>
              <a:rPr lang="hr-HR" sz="1400" b="0" strike="noStrike" spc="-1" dirty="0" err="1">
                <a:solidFill>
                  <a:srgbClr val="595959"/>
                </a:solidFill>
                <a:latin typeface="Calibri"/>
              </a:rPr>
              <a:t>et</a:t>
            </a:r>
            <a:r>
              <a:rPr lang="hr-HR" sz="1400" b="0" strike="noStrike" spc="-1" dirty="0">
                <a:solidFill>
                  <a:srgbClr val="595959"/>
                </a:solidFill>
                <a:latin typeface="Calibri"/>
              </a:rPr>
              <a:t> </a:t>
            </a:r>
            <a:r>
              <a:rPr lang="hr-HR" sz="1400" b="0" strike="noStrike" spc="-1" dirty="0" err="1">
                <a:solidFill>
                  <a:srgbClr val="595959"/>
                </a:solidFill>
                <a:latin typeface="Calibri"/>
              </a:rPr>
              <a:t>al</a:t>
            </a:r>
            <a:r>
              <a:rPr lang="hr-HR" sz="1400" b="0" strike="noStrike" spc="-1" dirty="0">
                <a:solidFill>
                  <a:srgbClr val="595959"/>
                </a:solidFill>
                <a:latin typeface="Calibri"/>
              </a:rPr>
              <a:t>., 2020; </a:t>
            </a:r>
            <a:r>
              <a:rPr lang="hr-HR" sz="1400" b="0" strike="noStrike" spc="-1" dirty="0" err="1">
                <a:solidFill>
                  <a:srgbClr val="595959"/>
                </a:solidFill>
                <a:latin typeface="Calibri"/>
              </a:rPr>
              <a:t>Pfefferbaum</a:t>
            </a:r>
            <a:r>
              <a:rPr lang="hr-HR" sz="1400" b="0" strike="noStrike" spc="-1" dirty="0">
                <a:solidFill>
                  <a:srgbClr val="595959"/>
                </a:solidFill>
                <a:latin typeface="Calibri"/>
              </a:rPr>
              <a:t> &amp; North, 2020; </a:t>
            </a:r>
            <a:r>
              <a:rPr lang="hr-HR" sz="1400" b="0" strike="noStrike" spc="-1" dirty="0" err="1">
                <a:solidFill>
                  <a:srgbClr val="595959"/>
                </a:solidFill>
                <a:latin typeface="Calibri"/>
              </a:rPr>
              <a:t>Eurostat</a:t>
            </a:r>
            <a:r>
              <a:rPr lang="hr-HR" sz="1400" b="0" strike="noStrike" spc="-1" dirty="0">
                <a:solidFill>
                  <a:srgbClr val="595959"/>
                </a:solidFill>
                <a:latin typeface="Calibri"/>
              </a:rPr>
              <a:t>: </a:t>
            </a:r>
            <a:r>
              <a:rPr lang="hr-HR" sz="1400" b="0" strike="noStrike" spc="-1" dirty="0" err="1">
                <a:solidFill>
                  <a:srgbClr val="595959"/>
                </a:solidFill>
                <a:latin typeface="Calibri"/>
              </a:rPr>
              <a:t>Statistics</a:t>
            </a:r>
            <a:r>
              <a:rPr lang="hr-HR" sz="1400" b="0" strike="noStrike" spc="-1" dirty="0">
                <a:solidFill>
                  <a:srgbClr val="595959"/>
                </a:solidFill>
                <a:latin typeface="Calibri"/>
              </a:rPr>
              <a:t> </a:t>
            </a:r>
            <a:r>
              <a:rPr lang="hr-HR" sz="1400" b="0" strike="noStrike" spc="-1" dirty="0" err="1">
                <a:solidFill>
                  <a:srgbClr val="595959"/>
                </a:solidFill>
                <a:latin typeface="Calibri"/>
              </a:rPr>
              <a:t>explained</a:t>
            </a:r>
            <a:r>
              <a:rPr lang="hr-HR" sz="1400" b="0" strike="noStrike" spc="-1" dirty="0">
                <a:solidFill>
                  <a:srgbClr val="595959"/>
                </a:solidFill>
                <a:latin typeface="Calibri"/>
              </a:rPr>
              <a:t>, 2022; World Health </a:t>
            </a:r>
            <a:r>
              <a:rPr lang="hr-HR" sz="1400" b="0" strike="noStrike" spc="-1" dirty="0" err="1">
                <a:solidFill>
                  <a:srgbClr val="595959"/>
                </a:solidFill>
                <a:latin typeface="Calibri"/>
              </a:rPr>
              <a:t>Organization</a:t>
            </a:r>
            <a:r>
              <a:rPr lang="hr-HR" sz="1400" b="0" strike="noStrike" spc="-1" dirty="0">
                <a:solidFill>
                  <a:srgbClr val="595959"/>
                </a:solidFill>
                <a:latin typeface="Calibri"/>
              </a:rPr>
              <a:t>, 2022c)</a:t>
            </a:r>
            <a:endParaRPr lang="en-GB" sz="1400" b="0" strike="noStrike" spc="-1" dirty="0">
              <a:latin typeface="Arial"/>
            </a:endParaRPr>
          </a:p>
          <a:p>
            <a:pPr marL="457200" indent="-228600" algn="just">
              <a:lnSpc>
                <a:spcPct val="115000"/>
              </a:lnSpc>
              <a:spcBef>
                <a:spcPts val="1417"/>
              </a:spcBef>
              <a:buClr>
                <a:srgbClr val="000000"/>
              </a:buClr>
              <a:buSzPct val="45000"/>
              <a:buFont typeface="Wingdings" charset="2"/>
              <a:buChar char=""/>
            </a:pPr>
            <a:r>
              <a:rPr lang="hr-HR" sz="2000" b="1" strike="noStrike" spc="-1" dirty="0" err="1">
                <a:solidFill>
                  <a:srgbClr val="595959"/>
                </a:solidFill>
                <a:latin typeface="Calibri"/>
              </a:rPr>
              <a:t>common</a:t>
            </a:r>
            <a:r>
              <a:rPr lang="hr-HR" sz="2000" b="1" strike="noStrike" spc="-1" dirty="0">
                <a:solidFill>
                  <a:srgbClr val="595959"/>
                </a:solidFill>
                <a:latin typeface="Calibri"/>
              </a:rPr>
              <a:t> </a:t>
            </a:r>
            <a:r>
              <a:rPr lang="hr-HR" sz="2000" b="1" strike="noStrike" spc="-1" dirty="0" err="1">
                <a:solidFill>
                  <a:srgbClr val="595959"/>
                </a:solidFill>
                <a:latin typeface="Calibri"/>
              </a:rPr>
              <a:t>psychological</a:t>
            </a:r>
            <a:r>
              <a:rPr lang="hr-HR" sz="2000" b="1" strike="noStrike" spc="-1" dirty="0">
                <a:solidFill>
                  <a:srgbClr val="595959"/>
                </a:solidFill>
                <a:latin typeface="Calibri"/>
              </a:rPr>
              <a:t> </a:t>
            </a:r>
            <a:r>
              <a:rPr lang="hr-HR" sz="2000" b="1" strike="noStrike" spc="-1" dirty="0" err="1">
                <a:solidFill>
                  <a:srgbClr val="595959"/>
                </a:solidFill>
                <a:latin typeface="Calibri"/>
              </a:rPr>
              <a:t>symptoms</a:t>
            </a:r>
            <a:r>
              <a:rPr lang="hr-HR" sz="2000" b="1" strike="noStrike" spc="-1" dirty="0">
                <a:solidFill>
                  <a:srgbClr val="595959"/>
                </a:solidFill>
                <a:latin typeface="Calibri"/>
              </a:rPr>
              <a:t> </a:t>
            </a:r>
            <a:r>
              <a:rPr lang="hr-HR" sz="2000" b="1" strike="noStrike" spc="-1" dirty="0" err="1">
                <a:solidFill>
                  <a:srgbClr val="595959"/>
                </a:solidFill>
                <a:latin typeface="Calibri"/>
              </a:rPr>
              <a:t>amongst</a:t>
            </a:r>
            <a:r>
              <a:rPr lang="hr-HR" sz="2000" b="1" strike="noStrike" spc="-1" dirty="0">
                <a:solidFill>
                  <a:srgbClr val="595959"/>
                </a:solidFill>
                <a:latin typeface="Calibri"/>
              </a:rPr>
              <a:t> </a:t>
            </a:r>
            <a:r>
              <a:rPr lang="hr-HR" sz="2000" b="1" strike="noStrike" spc="-1" dirty="0" err="1">
                <a:solidFill>
                  <a:srgbClr val="595959"/>
                </a:solidFill>
                <a:latin typeface="Calibri"/>
              </a:rPr>
              <a:t>university</a:t>
            </a:r>
            <a:r>
              <a:rPr lang="hr-HR" sz="2000" b="1" strike="noStrike" spc="-1" dirty="0">
                <a:solidFill>
                  <a:srgbClr val="595959"/>
                </a:solidFill>
                <a:latin typeface="Calibri"/>
              </a:rPr>
              <a:t> </a:t>
            </a:r>
            <a:r>
              <a:rPr lang="hr-HR" sz="2000" b="1" strike="noStrike" spc="-1" dirty="0" err="1">
                <a:solidFill>
                  <a:srgbClr val="595959"/>
                </a:solidFill>
                <a:latin typeface="Calibri"/>
              </a:rPr>
              <a:t>teachers</a:t>
            </a:r>
            <a:r>
              <a:rPr lang="hr-HR" sz="2000" b="1" strike="noStrike" spc="-1" dirty="0">
                <a:solidFill>
                  <a:srgbClr val="595959"/>
                </a:solidFill>
                <a:latin typeface="Calibri"/>
              </a:rPr>
              <a:t> </a:t>
            </a:r>
            <a:r>
              <a:rPr lang="hr-HR" sz="2000" b="1" strike="noStrike" spc="-1" dirty="0" err="1">
                <a:solidFill>
                  <a:srgbClr val="595959"/>
                </a:solidFill>
                <a:latin typeface="Calibri"/>
              </a:rPr>
              <a:t>during</a:t>
            </a:r>
            <a:r>
              <a:rPr lang="hr-HR" sz="2000" b="1" strike="noStrike" spc="-1" dirty="0">
                <a:solidFill>
                  <a:srgbClr val="595959"/>
                </a:solidFill>
                <a:latin typeface="Calibri"/>
              </a:rPr>
              <a:t> COVID-19</a:t>
            </a:r>
            <a:r>
              <a:rPr lang="hr-HR" sz="2000" b="0" strike="noStrike" spc="-1" dirty="0">
                <a:solidFill>
                  <a:srgbClr val="595959"/>
                </a:solidFill>
                <a:latin typeface="Calibri"/>
              </a:rPr>
              <a:t>: </a:t>
            </a:r>
            <a:r>
              <a:rPr lang="hr-HR" sz="2000" b="0" strike="noStrike" spc="-1" dirty="0" err="1">
                <a:solidFill>
                  <a:srgbClr val="595959"/>
                </a:solidFill>
                <a:latin typeface="Calibri"/>
              </a:rPr>
              <a:t>stress</a:t>
            </a:r>
            <a:r>
              <a:rPr lang="hr-HR" sz="2000" b="0" strike="noStrike" spc="-1" dirty="0">
                <a:solidFill>
                  <a:srgbClr val="595959"/>
                </a:solidFill>
                <a:latin typeface="Calibri"/>
              </a:rPr>
              <a:t>, </a:t>
            </a:r>
            <a:r>
              <a:rPr lang="hr-HR" sz="2000" b="0" strike="noStrike" spc="-1" dirty="0" err="1">
                <a:solidFill>
                  <a:srgbClr val="595959"/>
                </a:solidFill>
                <a:latin typeface="Calibri"/>
              </a:rPr>
              <a:t>anxiety</a:t>
            </a:r>
            <a:r>
              <a:rPr lang="hr-HR" sz="2000" b="0" strike="noStrike" spc="-1" dirty="0">
                <a:solidFill>
                  <a:srgbClr val="595959"/>
                </a:solidFill>
                <a:latin typeface="Calibri"/>
              </a:rPr>
              <a:t>, </a:t>
            </a:r>
            <a:r>
              <a:rPr lang="hr-HR" sz="2000" b="0" strike="noStrike" spc="-1" dirty="0" err="1">
                <a:solidFill>
                  <a:srgbClr val="595959"/>
                </a:solidFill>
                <a:latin typeface="Calibri"/>
              </a:rPr>
              <a:t>depression</a:t>
            </a:r>
            <a:r>
              <a:rPr lang="hr-HR" sz="2000" b="0" strike="noStrike" spc="-1" dirty="0">
                <a:solidFill>
                  <a:srgbClr val="595959"/>
                </a:solidFill>
                <a:latin typeface="Calibri"/>
              </a:rPr>
              <a:t> </a:t>
            </a:r>
            <a:r>
              <a:rPr lang="hr-HR" sz="2000" b="0" strike="noStrike" spc="-1" dirty="0" err="1">
                <a:solidFill>
                  <a:srgbClr val="595959"/>
                </a:solidFill>
                <a:latin typeface="Calibri"/>
              </a:rPr>
              <a:t>and</a:t>
            </a:r>
            <a:r>
              <a:rPr lang="hr-HR" sz="2000" b="0" strike="noStrike" spc="-1" dirty="0">
                <a:solidFill>
                  <a:srgbClr val="595959"/>
                </a:solidFill>
                <a:latin typeface="Calibri"/>
              </a:rPr>
              <a:t> </a:t>
            </a:r>
            <a:r>
              <a:rPr lang="hr-HR" sz="2000" b="0" strike="noStrike" spc="-1" dirty="0" err="1">
                <a:solidFill>
                  <a:srgbClr val="595959"/>
                </a:solidFill>
                <a:latin typeface="Calibri"/>
              </a:rPr>
              <a:t>burnout</a:t>
            </a:r>
            <a:r>
              <a:rPr lang="hr-HR" sz="2000" b="0" strike="noStrike" spc="-1" dirty="0">
                <a:solidFill>
                  <a:srgbClr val="595959"/>
                </a:solidFill>
                <a:latin typeface="Calibri"/>
              </a:rPr>
              <a:t> </a:t>
            </a:r>
            <a:r>
              <a:rPr lang="hr-HR" sz="1400" b="0" strike="noStrike" spc="-1" dirty="0">
                <a:solidFill>
                  <a:srgbClr val="595959"/>
                </a:solidFill>
                <a:latin typeface="Calibri"/>
              </a:rPr>
              <a:t>(</a:t>
            </a:r>
            <a:r>
              <a:rPr lang="hr-HR" sz="1400" b="0" strike="noStrike" spc="-1" dirty="0" err="1">
                <a:solidFill>
                  <a:srgbClr val="595959"/>
                </a:solidFill>
                <a:latin typeface="Calibri"/>
              </a:rPr>
              <a:t>Casimiro</a:t>
            </a:r>
            <a:r>
              <a:rPr lang="hr-HR" sz="1400" b="0" strike="noStrike" spc="-1" dirty="0">
                <a:solidFill>
                  <a:srgbClr val="595959"/>
                </a:solidFill>
                <a:latin typeface="Calibri"/>
              </a:rPr>
              <a:t> </a:t>
            </a:r>
            <a:r>
              <a:rPr lang="hr-HR" sz="1400" b="0" strike="noStrike" spc="-1" dirty="0" err="1">
                <a:solidFill>
                  <a:srgbClr val="595959"/>
                </a:solidFill>
                <a:latin typeface="Calibri"/>
              </a:rPr>
              <a:t>Urcos</a:t>
            </a:r>
            <a:r>
              <a:rPr lang="hr-HR" sz="1400" b="0" strike="noStrike" spc="-1" dirty="0">
                <a:solidFill>
                  <a:srgbClr val="595959"/>
                </a:solidFill>
                <a:latin typeface="Calibri"/>
              </a:rPr>
              <a:t> </a:t>
            </a:r>
            <a:r>
              <a:rPr lang="hr-HR" sz="1400" b="0" strike="noStrike" spc="-1" dirty="0" err="1">
                <a:solidFill>
                  <a:srgbClr val="595959"/>
                </a:solidFill>
                <a:latin typeface="Calibri"/>
              </a:rPr>
              <a:t>et</a:t>
            </a:r>
            <a:r>
              <a:rPr lang="hr-HR" sz="1400" b="0" strike="noStrike" spc="-1" dirty="0">
                <a:solidFill>
                  <a:srgbClr val="595959"/>
                </a:solidFill>
                <a:latin typeface="Calibri"/>
              </a:rPr>
              <a:t> </a:t>
            </a:r>
            <a:r>
              <a:rPr lang="hr-HR" sz="1400" b="0" strike="noStrike" spc="-1" dirty="0" err="1">
                <a:solidFill>
                  <a:srgbClr val="595959"/>
                </a:solidFill>
                <a:latin typeface="Calibri"/>
              </a:rPr>
              <a:t>al</a:t>
            </a:r>
            <a:r>
              <a:rPr lang="hr-HR" sz="1400" b="0" strike="noStrike" spc="-1" dirty="0">
                <a:solidFill>
                  <a:srgbClr val="595959"/>
                </a:solidFill>
                <a:latin typeface="Calibri"/>
              </a:rPr>
              <a:t>., 2020; </a:t>
            </a:r>
            <a:r>
              <a:rPr lang="hr-HR" sz="1400" b="0" strike="noStrike" spc="-1" dirty="0" err="1">
                <a:solidFill>
                  <a:srgbClr val="595959"/>
                </a:solidFill>
                <a:latin typeface="Calibri"/>
              </a:rPr>
              <a:t>Idris</a:t>
            </a:r>
            <a:r>
              <a:rPr lang="hr-HR" sz="1400" b="0" strike="noStrike" spc="-1" dirty="0">
                <a:solidFill>
                  <a:srgbClr val="595959"/>
                </a:solidFill>
                <a:latin typeface="Calibri"/>
              </a:rPr>
              <a:t> </a:t>
            </a:r>
            <a:r>
              <a:rPr lang="hr-HR" sz="1400" b="0" strike="noStrike" spc="-1" dirty="0" err="1">
                <a:solidFill>
                  <a:srgbClr val="595959"/>
                </a:solidFill>
                <a:latin typeface="Calibri"/>
              </a:rPr>
              <a:t>et</a:t>
            </a:r>
            <a:r>
              <a:rPr lang="hr-HR" sz="1400" b="0" strike="noStrike" spc="-1" dirty="0">
                <a:solidFill>
                  <a:srgbClr val="595959"/>
                </a:solidFill>
                <a:latin typeface="Calibri"/>
              </a:rPr>
              <a:t> </a:t>
            </a:r>
            <a:r>
              <a:rPr lang="hr-HR" sz="1400" b="0" strike="noStrike" spc="-1" dirty="0" err="1">
                <a:solidFill>
                  <a:srgbClr val="595959"/>
                </a:solidFill>
                <a:latin typeface="Calibri"/>
              </a:rPr>
              <a:t>al</a:t>
            </a:r>
            <a:r>
              <a:rPr lang="hr-HR" sz="1400" b="0" strike="noStrike" spc="-1" dirty="0">
                <a:solidFill>
                  <a:srgbClr val="595959"/>
                </a:solidFill>
                <a:latin typeface="Calibri"/>
              </a:rPr>
              <a:t>., 2021; </a:t>
            </a:r>
            <a:r>
              <a:rPr lang="hr-HR" sz="1400" b="0" strike="noStrike" spc="-1" dirty="0" err="1">
                <a:solidFill>
                  <a:srgbClr val="595959"/>
                </a:solidFill>
                <a:latin typeface="Calibri"/>
              </a:rPr>
              <a:t>Ozamiz-Etxebarria</a:t>
            </a:r>
            <a:r>
              <a:rPr lang="hr-HR" sz="1400" b="0" strike="noStrike" spc="-1" dirty="0">
                <a:solidFill>
                  <a:srgbClr val="595959"/>
                </a:solidFill>
                <a:latin typeface="Calibri"/>
              </a:rPr>
              <a:t> </a:t>
            </a:r>
            <a:r>
              <a:rPr lang="hr-HR" sz="1400" b="0" strike="noStrike" spc="-1" dirty="0" err="1">
                <a:solidFill>
                  <a:srgbClr val="595959"/>
                </a:solidFill>
                <a:latin typeface="Calibri"/>
              </a:rPr>
              <a:t>et</a:t>
            </a:r>
            <a:r>
              <a:rPr lang="hr-HR" sz="1400" b="0" strike="noStrike" spc="-1" dirty="0">
                <a:solidFill>
                  <a:srgbClr val="595959"/>
                </a:solidFill>
                <a:latin typeface="Calibri"/>
              </a:rPr>
              <a:t> </a:t>
            </a:r>
            <a:r>
              <a:rPr lang="hr-HR" sz="1400" b="0" strike="noStrike" spc="-1" dirty="0" err="1">
                <a:solidFill>
                  <a:srgbClr val="595959"/>
                </a:solidFill>
                <a:latin typeface="Calibri"/>
              </a:rPr>
              <a:t>al</a:t>
            </a:r>
            <a:r>
              <a:rPr lang="hr-HR" sz="1400" b="0" strike="noStrike" spc="-1" dirty="0">
                <a:solidFill>
                  <a:srgbClr val="595959"/>
                </a:solidFill>
                <a:latin typeface="Calibri"/>
              </a:rPr>
              <a:t>., 2021; </a:t>
            </a:r>
            <a:r>
              <a:rPr lang="hr-HR" sz="1400" b="0" strike="noStrike" spc="-1" dirty="0" err="1">
                <a:solidFill>
                  <a:srgbClr val="595959"/>
                </a:solidFill>
                <a:latin typeface="Calibri"/>
              </a:rPr>
              <a:t>Scanlan</a:t>
            </a:r>
            <a:r>
              <a:rPr lang="hr-HR" sz="1400" b="0" strike="noStrike" spc="-1" dirty="0">
                <a:solidFill>
                  <a:srgbClr val="595959"/>
                </a:solidFill>
                <a:latin typeface="Calibri"/>
              </a:rPr>
              <a:t> &amp; </a:t>
            </a:r>
            <a:r>
              <a:rPr lang="hr-HR" sz="1400" b="0" strike="noStrike" spc="-1" dirty="0" err="1">
                <a:solidFill>
                  <a:srgbClr val="595959"/>
                </a:solidFill>
                <a:latin typeface="Calibri"/>
              </a:rPr>
              <a:t>Savill</a:t>
            </a:r>
            <a:r>
              <a:rPr lang="hr-HR" sz="1400" b="0" strike="noStrike" spc="-1" dirty="0">
                <a:solidFill>
                  <a:srgbClr val="595959"/>
                </a:solidFill>
                <a:latin typeface="Calibri"/>
              </a:rPr>
              <a:t>-Smith, 2021; </a:t>
            </a:r>
            <a:r>
              <a:rPr lang="hr-HR" sz="1400" b="0" strike="noStrike" spc="-1" dirty="0" err="1">
                <a:solidFill>
                  <a:srgbClr val="595959"/>
                </a:solidFill>
                <a:latin typeface="Calibri"/>
              </a:rPr>
              <a:t>Savill</a:t>
            </a:r>
            <a:r>
              <a:rPr lang="hr-HR" sz="1400" b="0" strike="noStrike" spc="-1" dirty="0">
                <a:solidFill>
                  <a:srgbClr val="595959"/>
                </a:solidFill>
                <a:latin typeface="Calibri"/>
              </a:rPr>
              <a:t>-Smith &amp; </a:t>
            </a:r>
            <a:r>
              <a:rPr lang="hr-HR" sz="1400" b="0" strike="noStrike" spc="-1" dirty="0" err="1">
                <a:solidFill>
                  <a:srgbClr val="595959"/>
                </a:solidFill>
                <a:latin typeface="Calibri"/>
              </a:rPr>
              <a:t>Scanlan</a:t>
            </a:r>
            <a:r>
              <a:rPr lang="hr-HR" sz="1400" b="0" strike="noStrike" spc="-1" dirty="0">
                <a:solidFill>
                  <a:srgbClr val="595959"/>
                </a:solidFill>
                <a:latin typeface="Calibri"/>
              </a:rPr>
              <a:t> 2022)</a:t>
            </a:r>
            <a:endParaRPr lang="en-GB" sz="1400" b="0" strike="noStrike" spc="-1" dirty="0">
              <a:latin typeface="Arial"/>
            </a:endParaRPr>
          </a:p>
          <a:p>
            <a:pPr marL="457200" indent="-228600" algn="just">
              <a:lnSpc>
                <a:spcPct val="115000"/>
              </a:lnSpc>
              <a:spcBef>
                <a:spcPts val="1417"/>
              </a:spcBef>
              <a:buClr>
                <a:srgbClr val="000000"/>
              </a:buClr>
              <a:buSzPct val="45000"/>
              <a:buFont typeface="Wingdings" charset="2"/>
              <a:buChar char=""/>
            </a:pPr>
            <a:r>
              <a:rPr lang="hr-HR" sz="2000" b="1" strike="noStrike" spc="-1" dirty="0" err="1">
                <a:solidFill>
                  <a:srgbClr val="595959"/>
                </a:solidFill>
                <a:latin typeface="Calibri"/>
              </a:rPr>
              <a:t>different</a:t>
            </a:r>
            <a:r>
              <a:rPr lang="hr-HR" sz="2000" b="1" strike="noStrike" spc="-1" dirty="0">
                <a:solidFill>
                  <a:srgbClr val="595959"/>
                </a:solidFill>
                <a:latin typeface="Calibri"/>
              </a:rPr>
              <a:t> </a:t>
            </a:r>
            <a:r>
              <a:rPr lang="hr-HR" sz="2000" b="1" strike="noStrike" spc="-1" dirty="0" err="1">
                <a:solidFill>
                  <a:srgbClr val="595959"/>
                </a:solidFill>
                <a:latin typeface="Calibri"/>
              </a:rPr>
              <a:t>stressors</a:t>
            </a:r>
            <a:r>
              <a:rPr lang="hr-HR" sz="2000" b="1" strike="noStrike" spc="-1" dirty="0">
                <a:solidFill>
                  <a:srgbClr val="595959"/>
                </a:solidFill>
                <a:latin typeface="Calibri"/>
              </a:rPr>
              <a:t>:</a:t>
            </a:r>
            <a:r>
              <a:rPr lang="hr-HR" sz="2000" b="0" strike="noStrike" spc="-1" dirty="0">
                <a:solidFill>
                  <a:srgbClr val="595959"/>
                </a:solidFill>
                <a:latin typeface="Calibri"/>
              </a:rPr>
              <a:t> </a:t>
            </a:r>
            <a:r>
              <a:rPr lang="hr-HR" sz="2000" b="0" strike="noStrike" spc="-1" dirty="0" err="1">
                <a:solidFill>
                  <a:srgbClr val="595959"/>
                </a:solidFill>
                <a:latin typeface="Calibri"/>
              </a:rPr>
              <a:t>increased</a:t>
            </a:r>
            <a:r>
              <a:rPr lang="hr-HR" sz="2000" b="0" strike="noStrike" spc="-1" dirty="0">
                <a:solidFill>
                  <a:srgbClr val="595959"/>
                </a:solidFill>
                <a:latin typeface="Calibri"/>
              </a:rPr>
              <a:t> </a:t>
            </a:r>
            <a:r>
              <a:rPr lang="hr-HR" sz="2000" b="0" strike="noStrike" spc="-1" dirty="0" err="1">
                <a:solidFill>
                  <a:srgbClr val="595959"/>
                </a:solidFill>
                <a:latin typeface="Calibri"/>
              </a:rPr>
              <a:t>workload</a:t>
            </a:r>
            <a:r>
              <a:rPr lang="hr-HR" sz="2000" b="0" strike="noStrike" spc="-1" dirty="0">
                <a:solidFill>
                  <a:srgbClr val="595959"/>
                </a:solidFill>
                <a:latin typeface="Calibri"/>
              </a:rPr>
              <a:t>, </a:t>
            </a:r>
            <a:r>
              <a:rPr lang="hr-HR" sz="2000" b="0" strike="noStrike" spc="-1" dirty="0" err="1">
                <a:solidFill>
                  <a:srgbClr val="595959"/>
                </a:solidFill>
                <a:latin typeface="Calibri"/>
              </a:rPr>
              <a:t>deadlines</a:t>
            </a:r>
            <a:r>
              <a:rPr lang="hr-HR" sz="2000" b="0" strike="noStrike" spc="-1" dirty="0">
                <a:solidFill>
                  <a:srgbClr val="595959"/>
                </a:solidFill>
                <a:latin typeface="Calibri"/>
              </a:rPr>
              <a:t>, </a:t>
            </a:r>
            <a:r>
              <a:rPr lang="hr-HR" sz="2000" b="0" strike="noStrike" spc="-1" dirty="0" err="1">
                <a:solidFill>
                  <a:srgbClr val="595959"/>
                </a:solidFill>
                <a:latin typeface="Calibri"/>
              </a:rPr>
              <a:t>lack</a:t>
            </a:r>
            <a:r>
              <a:rPr lang="hr-HR" sz="2000" b="0" strike="noStrike" spc="-1" dirty="0">
                <a:solidFill>
                  <a:srgbClr val="595959"/>
                </a:solidFill>
                <a:latin typeface="Calibri"/>
              </a:rPr>
              <a:t> of </a:t>
            </a:r>
            <a:r>
              <a:rPr lang="hr-HR" sz="2000" b="0" strike="noStrike" spc="-1" dirty="0" err="1">
                <a:solidFill>
                  <a:srgbClr val="595959"/>
                </a:solidFill>
                <a:latin typeface="Calibri"/>
              </a:rPr>
              <a:t>control</a:t>
            </a:r>
            <a:r>
              <a:rPr lang="hr-HR" sz="2000" b="0" strike="noStrike" spc="-1" dirty="0">
                <a:solidFill>
                  <a:srgbClr val="595959"/>
                </a:solidFill>
                <a:latin typeface="Calibri"/>
              </a:rPr>
              <a:t> </a:t>
            </a:r>
            <a:r>
              <a:rPr lang="hr-HR" sz="2000" b="0" strike="noStrike" spc="-1" dirty="0" err="1">
                <a:solidFill>
                  <a:srgbClr val="595959"/>
                </a:solidFill>
                <a:latin typeface="Calibri"/>
              </a:rPr>
              <a:t>over</a:t>
            </a:r>
            <a:r>
              <a:rPr lang="hr-HR" sz="2000" b="0" strike="noStrike" spc="-1" dirty="0">
                <a:solidFill>
                  <a:srgbClr val="595959"/>
                </a:solidFill>
                <a:latin typeface="Calibri"/>
              </a:rPr>
              <a:t> </a:t>
            </a:r>
            <a:r>
              <a:rPr lang="hr-HR" sz="2000" b="0" strike="noStrike" spc="-1" dirty="0" err="1">
                <a:solidFill>
                  <a:srgbClr val="595959"/>
                </a:solidFill>
                <a:latin typeface="Calibri"/>
              </a:rPr>
              <a:t>work</a:t>
            </a:r>
            <a:r>
              <a:rPr lang="hr-HR" sz="2000" b="0" strike="noStrike" spc="-1" dirty="0">
                <a:solidFill>
                  <a:srgbClr val="595959"/>
                </a:solidFill>
                <a:latin typeface="Calibri"/>
              </a:rPr>
              <a:t>, </a:t>
            </a:r>
            <a:r>
              <a:rPr lang="hr-HR" sz="2000" b="0" strike="noStrike" spc="-1" dirty="0" err="1">
                <a:solidFill>
                  <a:srgbClr val="595959"/>
                </a:solidFill>
                <a:latin typeface="Calibri"/>
              </a:rPr>
              <a:t>irregular</a:t>
            </a:r>
            <a:r>
              <a:rPr lang="hr-HR" sz="2000" b="0" strike="noStrike" spc="-1" dirty="0">
                <a:solidFill>
                  <a:srgbClr val="595959"/>
                </a:solidFill>
                <a:latin typeface="Calibri"/>
              </a:rPr>
              <a:t> </a:t>
            </a:r>
            <a:r>
              <a:rPr lang="hr-HR" sz="2000" b="0" strike="noStrike" spc="-1" dirty="0" err="1">
                <a:solidFill>
                  <a:srgbClr val="595959"/>
                </a:solidFill>
                <a:latin typeface="Calibri"/>
              </a:rPr>
              <a:t>hours</a:t>
            </a:r>
            <a:r>
              <a:rPr lang="hr-HR" sz="2000" b="0" strike="noStrike" spc="-1" dirty="0">
                <a:solidFill>
                  <a:srgbClr val="595959"/>
                </a:solidFill>
                <a:latin typeface="Calibri"/>
              </a:rPr>
              <a:t>, </a:t>
            </a:r>
            <a:r>
              <a:rPr lang="hr-HR" sz="2000" b="0" strike="noStrike" spc="-1" dirty="0" err="1">
                <a:solidFill>
                  <a:srgbClr val="595959"/>
                </a:solidFill>
                <a:latin typeface="Calibri"/>
              </a:rPr>
              <a:t>maintaining</a:t>
            </a:r>
            <a:r>
              <a:rPr lang="hr-HR" sz="2000" b="0" strike="noStrike" spc="-1" dirty="0">
                <a:solidFill>
                  <a:srgbClr val="595959"/>
                </a:solidFill>
                <a:latin typeface="Calibri"/>
              </a:rPr>
              <a:t> a </a:t>
            </a:r>
            <a:r>
              <a:rPr lang="hr-HR" sz="2000" b="0" strike="noStrike" spc="-1" dirty="0" err="1">
                <a:solidFill>
                  <a:srgbClr val="595959"/>
                </a:solidFill>
                <a:latin typeface="Calibri"/>
              </a:rPr>
              <a:t>work</a:t>
            </a:r>
            <a:r>
              <a:rPr lang="hr-HR" sz="2000" b="0" strike="noStrike" spc="-1" dirty="0">
                <a:solidFill>
                  <a:srgbClr val="595959"/>
                </a:solidFill>
                <a:latin typeface="Calibri"/>
              </a:rPr>
              <a:t>/</a:t>
            </a:r>
            <a:r>
              <a:rPr lang="hr-HR" sz="2000" b="0" strike="noStrike" spc="-1" dirty="0" err="1">
                <a:solidFill>
                  <a:srgbClr val="595959"/>
                </a:solidFill>
                <a:latin typeface="Calibri"/>
              </a:rPr>
              <a:t>life</a:t>
            </a:r>
            <a:r>
              <a:rPr lang="hr-HR" sz="2000" b="0" strike="noStrike" spc="-1" dirty="0">
                <a:solidFill>
                  <a:srgbClr val="595959"/>
                </a:solidFill>
                <a:latin typeface="Calibri"/>
              </a:rPr>
              <a:t> </a:t>
            </a:r>
            <a:r>
              <a:rPr lang="hr-HR" sz="2000" b="0" strike="noStrike" spc="-1" dirty="0" err="1">
                <a:solidFill>
                  <a:srgbClr val="595959"/>
                </a:solidFill>
                <a:latin typeface="Calibri"/>
              </a:rPr>
              <a:t>balance</a:t>
            </a:r>
            <a:r>
              <a:rPr lang="hr-HR" sz="2000" b="0" strike="noStrike" spc="-1" dirty="0">
                <a:solidFill>
                  <a:srgbClr val="595959"/>
                </a:solidFill>
                <a:latin typeface="Calibri"/>
              </a:rPr>
              <a:t>, </a:t>
            </a:r>
            <a:r>
              <a:rPr lang="hr-HR" sz="2000" b="0" strike="noStrike" spc="-1" dirty="0" err="1">
                <a:solidFill>
                  <a:srgbClr val="595959"/>
                </a:solidFill>
                <a:latin typeface="Calibri"/>
              </a:rPr>
              <a:t>stress</a:t>
            </a:r>
            <a:r>
              <a:rPr lang="hr-HR" sz="2000" b="0" strike="noStrike" spc="-1" dirty="0">
                <a:solidFill>
                  <a:srgbClr val="595959"/>
                </a:solidFill>
                <a:latin typeface="Calibri"/>
              </a:rPr>
              <a:t> of online </a:t>
            </a:r>
            <a:r>
              <a:rPr lang="hr-HR" sz="2000" b="0" strike="noStrike" spc="-1" dirty="0" err="1">
                <a:solidFill>
                  <a:srgbClr val="595959"/>
                </a:solidFill>
                <a:latin typeface="Calibri"/>
              </a:rPr>
              <a:t>teaching</a:t>
            </a:r>
            <a:r>
              <a:rPr lang="hr-HR" sz="2000" b="0" strike="noStrike" spc="-1" dirty="0">
                <a:solidFill>
                  <a:srgbClr val="595959"/>
                </a:solidFill>
                <a:latin typeface="Calibri"/>
              </a:rPr>
              <a:t>, </a:t>
            </a:r>
            <a:r>
              <a:rPr lang="hr-HR" sz="2000" b="0" strike="noStrike" spc="-1" dirty="0" err="1">
                <a:solidFill>
                  <a:srgbClr val="595959"/>
                </a:solidFill>
                <a:latin typeface="Calibri"/>
              </a:rPr>
              <a:t>social</a:t>
            </a:r>
            <a:r>
              <a:rPr lang="hr-HR" sz="2000" b="0" strike="noStrike" spc="-1" dirty="0">
                <a:solidFill>
                  <a:srgbClr val="595959"/>
                </a:solidFill>
                <a:latin typeface="Calibri"/>
              </a:rPr>
              <a:t> </a:t>
            </a:r>
            <a:r>
              <a:rPr lang="hr-HR" sz="2000" b="0" strike="noStrike" spc="-1" dirty="0" err="1">
                <a:solidFill>
                  <a:srgbClr val="595959"/>
                </a:solidFill>
                <a:latin typeface="Calibri"/>
              </a:rPr>
              <a:t>isolation</a:t>
            </a:r>
            <a:r>
              <a:rPr lang="hr-HR" sz="2000" b="0" strike="noStrike" spc="-1" dirty="0">
                <a:solidFill>
                  <a:srgbClr val="595959"/>
                </a:solidFill>
                <a:latin typeface="Calibri"/>
              </a:rPr>
              <a:t>, </a:t>
            </a:r>
            <a:r>
              <a:rPr lang="hr-HR" sz="2000" b="0" strike="noStrike" spc="-1" dirty="0" err="1">
                <a:solidFill>
                  <a:srgbClr val="595959"/>
                </a:solidFill>
                <a:latin typeface="Calibri"/>
              </a:rPr>
              <a:t>lack</a:t>
            </a:r>
            <a:r>
              <a:rPr lang="hr-HR" sz="2000" b="0" strike="noStrike" spc="-1" dirty="0">
                <a:solidFill>
                  <a:srgbClr val="595959"/>
                </a:solidFill>
                <a:latin typeface="Calibri"/>
              </a:rPr>
              <a:t> of </a:t>
            </a:r>
            <a:r>
              <a:rPr lang="hr-HR" sz="2000" b="0" strike="noStrike" spc="-1" dirty="0" err="1">
                <a:solidFill>
                  <a:srgbClr val="595959"/>
                </a:solidFill>
                <a:latin typeface="Calibri"/>
              </a:rPr>
              <a:t>timely</a:t>
            </a:r>
            <a:r>
              <a:rPr lang="hr-HR" sz="2000" b="0" strike="noStrike" spc="-1" dirty="0">
                <a:solidFill>
                  <a:srgbClr val="595959"/>
                </a:solidFill>
                <a:latin typeface="Calibri"/>
              </a:rPr>
              <a:t> </a:t>
            </a:r>
            <a:r>
              <a:rPr lang="hr-HR" sz="2000" b="0" strike="noStrike" spc="-1" dirty="0" err="1">
                <a:solidFill>
                  <a:srgbClr val="595959"/>
                </a:solidFill>
                <a:latin typeface="Calibri"/>
              </a:rPr>
              <a:t>government</a:t>
            </a:r>
            <a:r>
              <a:rPr lang="hr-HR" sz="2000" b="0" strike="noStrike" spc="-1" dirty="0">
                <a:solidFill>
                  <a:srgbClr val="595959"/>
                </a:solidFill>
                <a:latin typeface="Calibri"/>
              </a:rPr>
              <a:t> </a:t>
            </a:r>
            <a:r>
              <a:rPr lang="hr-HR" sz="2000" b="0" strike="noStrike" spc="-1" dirty="0" err="1">
                <a:solidFill>
                  <a:srgbClr val="595959"/>
                </a:solidFill>
                <a:latin typeface="Calibri"/>
              </a:rPr>
              <a:t>guidance</a:t>
            </a:r>
            <a:r>
              <a:rPr lang="hr-HR" sz="2000" b="0" strike="noStrike" spc="-1" dirty="0">
                <a:solidFill>
                  <a:srgbClr val="595959"/>
                </a:solidFill>
                <a:latin typeface="Calibri"/>
              </a:rPr>
              <a:t> </a:t>
            </a:r>
            <a:r>
              <a:rPr lang="hr-HR" sz="1400" b="0" strike="noStrike" spc="-1" dirty="0">
                <a:solidFill>
                  <a:srgbClr val="595959"/>
                </a:solidFill>
                <a:latin typeface="Calibri"/>
              </a:rPr>
              <a:t>(</a:t>
            </a:r>
            <a:r>
              <a:rPr lang="hr-HR" sz="1400" b="0" strike="noStrike" spc="-1" dirty="0" err="1">
                <a:solidFill>
                  <a:srgbClr val="595959"/>
                </a:solidFill>
                <a:latin typeface="Calibri"/>
              </a:rPr>
              <a:t>Education</a:t>
            </a:r>
            <a:r>
              <a:rPr lang="hr-HR" sz="1400" b="0" strike="noStrike" spc="-1" dirty="0">
                <a:solidFill>
                  <a:srgbClr val="595959"/>
                </a:solidFill>
                <a:latin typeface="Calibri"/>
              </a:rPr>
              <a:t> </a:t>
            </a:r>
            <a:r>
              <a:rPr lang="hr-HR" sz="1400" b="0" strike="noStrike" spc="-1" dirty="0" err="1">
                <a:solidFill>
                  <a:srgbClr val="595959"/>
                </a:solidFill>
                <a:latin typeface="Calibri"/>
              </a:rPr>
              <a:t>Support</a:t>
            </a:r>
            <a:r>
              <a:rPr lang="hr-HR" sz="1400" b="0" strike="noStrike" spc="-1" dirty="0">
                <a:solidFill>
                  <a:srgbClr val="595959"/>
                </a:solidFill>
                <a:latin typeface="Calibri"/>
              </a:rPr>
              <a:t>, 2020b; </a:t>
            </a:r>
            <a:r>
              <a:rPr lang="hr-HR" sz="1400" b="0" strike="noStrike" spc="-1" dirty="0" err="1">
                <a:solidFill>
                  <a:srgbClr val="595959"/>
                </a:solidFill>
                <a:latin typeface="Calibri"/>
              </a:rPr>
              <a:t>MacIntyre</a:t>
            </a:r>
            <a:r>
              <a:rPr lang="hr-HR" sz="1400" b="0" strike="noStrike" spc="-1" dirty="0">
                <a:solidFill>
                  <a:srgbClr val="595959"/>
                </a:solidFill>
                <a:latin typeface="Calibri"/>
              </a:rPr>
              <a:t>, </a:t>
            </a:r>
            <a:r>
              <a:rPr lang="hr-HR" sz="1400" b="0" strike="noStrike" spc="-1" dirty="0" err="1">
                <a:solidFill>
                  <a:srgbClr val="595959"/>
                </a:solidFill>
                <a:latin typeface="Calibri"/>
              </a:rPr>
              <a:t>Gregersen</a:t>
            </a:r>
            <a:r>
              <a:rPr lang="hr-HR" sz="1400" b="0" strike="noStrike" spc="-1" dirty="0">
                <a:solidFill>
                  <a:srgbClr val="595959"/>
                </a:solidFill>
                <a:latin typeface="Calibri"/>
              </a:rPr>
              <a:t> &amp; </a:t>
            </a:r>
            <a:r>
              <a:rPr lang="hr-HR" sz="1400" b="0" strike="noStrike" spc="-1" dirty="0" err="1">
                <a:solidFill>
                  <a:srgbClr val="595959"/>
                </a:solidFill>
                <a:latin typeface="Calibri"/>
              </a:rPr>
              <a:t>Mercer</a:t>
            </a:r>
            <a:r>
              <a:rPr lang="hr-HR" sz="1400" b="0" strike="noStrike" spc="-1" dirty="0">
                <a:solidFill>
                  <a:srgbClr val="595959"/>
                </a:solidFill>
                <a:latin typeface="Calibri"/>
              </a:rPr>
              <a:t>, 2020; </a:t>
            </a:r>
            <a:r>
              <a:rPr lang="hr-HR" sz="1400" b="0" strike="noStrike" spc="-1" dirty="0" err="1">
                <a:solidFill>
                  <a:srgbClr val="595959"/>
                </a:solidFill>
                <a:latin typeface="Calibri"/>
              </a:rPr>
              <a:t>Idris</a:t>
            </a:r>
            <a:r>
              <a:rPr lang="hr-HR" sz="1400" b="0" strike="noStrike" spc="-1" dirty="0">
                <a:solidFill>
                  <a:srgbClr val="595959"/>
                </a:solidFill>
                <a:latin typeface="Calibri"/>
              </a:rPr>
              <a:t> </a:t>
            </a:r>
            <a:r>
              <a:rPr lang="hr-HR" sz="1400" b="0" strike="noStrike" spc="-1" dirty="0" err="1">
                <a:solidFill>
                  <a:srgbClr val="595959"/>
                </a:solidFill>
                <a:latin typeface="Calibri"/>
              </a:rPr>
              <a:t>et</a:t>
            </a:r>
            <a:r>
              <a:rPr lang="hr-HR" sz="1400" b="0" strike="noStrike" spc="-1" dirty="0">
                <a:solidFill>
                  <a:srgbClr val="595959"/>
                </a:solidFill>
                <a:latin typeface="Calibri"/>
              </a:rPr>
              <a:t> </a:t>
            </a:r>
            <a:r>
              <a:rPr lang="hr-HR" sz="1400" b="0" strike="noStrike" spc="-1" dirty="0" err="1">
                <a:solidFill>
                  <a:srgbClr val="595959"/>
                </a:solidFill>
                <a:latin typeface="Calibri"/>
              </a:rPr>
              <a:t>al</a:t>
            </a:r>
            <a:r>
              <a:rPr lang="hr-HR" sz="1400" b="0" strike="noStrike" spc="-1" dirty="0">
                <a:solidFill>
                  <a:srgbClr val="595959"/>
                </a:solidFill>
                <a:latin typeface="Calibri"/>
              </a:rPr>
              <a:t>., 2021; </a:t>
            </a:r>
            <a:r>
              <a:rPr lang="hr-HR" sz="1400" b="0" strike="noStrike" spc="-1" dirty="0" err="1">
                <a:solidFill>
                  <a:srgbClr val="595959"/>
                </a:solidFill>
                <a:latin typeface="Calibri"/>
              </a:rPr>
              <a:t>Scanlan</a:t>
            </a:r>
            <a:r>
              <a:rPr lang="hr-HR" sz="1400" b="0" strike="noStrike" spc="-1" dirty="0">
                <a:solidFill>
                  <a:srgbClr val="595959"/>
                </a:solidFill>
                <a:latin typeface="Calibri"/>
              </a:rPr>
              <a:t> &amp; </a:t>
            </a:r>
            <a:r>
              <a:rPr lang="hr-HR" sz="1400" b="0" strike="noStrike" spc="-1" dirty="0" err="1">
                <a:solidFill>
                  <a:srgbClr val="595959"/>
                </a:solidFill>
                <a:latin typeface="Calibri"/>
              </a:rPr>
              <a:t>Savill</a:t>
            </a:r>
            <a:r>
              <a:rPr lang="hr-HR" sz="1400" b="0" strike="noStrike" spc="-1" dirty="0">
                <a:solidFill>
                  <a:srgbClr val="595959"/>
                </a:solidFill>
                <a:latin typeface="Calibri"/>
              </a:rPr>
              <a:t>-Smith, 2021)</a:t>
            </a:r>
            <a:endParaRPr lang="en-GB" sz="1400" b="0" strike="noStrike" spc="-1" dirty="0">
              <a:latin typeface="Arial"/>
            </a:endParaRPr>
          </a:p>
          <a:p>
            <a:pPr marL="457200" indent="-228600" algn="just">
              <a:lnSpc>
                <a:spcPct val="115000"/>
              </a:lnSpc>
              <a:spcBef>
                <a:spcPts val="1417"/>
              </a:spcBef>
              <a:buClr>
                <a:srgbClr val="000000"/>
              </a:buClr>
              <a:buSzPct val="45000"/>
              <a:buFont typeface="Wingdings" charset="2"/>
              <a:buChar char=""/>
            </a:pPr>
            <a:r>
              <a:rPr lang="hr-HR" sz="2000" b="1" strike="noStrike" spc="-1" dirty="0" err="1">
                <a:solidFill>
                  <a:srgbClr val="595959"/>
                </a:solidFill>
                <a:latin typeface="Calibri"/>
              </a:rPr>
              <a:t>three</a:t>
            </a:r>
            <a:r>
              <a:rPr lang="hr-HR" sz="2000" b="1" strike="noStrike" spc="-1" dirty="0">
                <a:solidFill>
                  <a:srgbClr val="595959"/>
                </a:solidFill>
                <a:latin typeface="Calibri"/>
              </a:rPr>
              <a:t> most </a:t>
            </a:r>
            <a:r>
              <a:rPr lang="hr-HR" sz="2000" b="1" strike="noStrike" spc="-1" dirty="0" err="1">
                <a:solidFill>
                  <a:srgbClr val="595959"/>
                </a:solidFill>
                <a:latin typeface="Calibri"/>
              </a:rPr>
              <a:t>common</a:t>
            </a:r>
            <a:r>
              <a:rPr lang="hr-HR" sz="2000" b="1" strike="noStrike" spc="-1" dirty="0">
                <a:solidFill>
                  <a:srgbClr val="595959"/>
                </a:solidFill>
                <a:latin typeface="Calibri"/>
              </a:rPr>
              <a:t> </a:t>
            </a:r>
            <a:r>
              <a:rPr lang="hr-HR" sz="2000" b="1" strike="noStrike" spc="-1" dirty="0" err="1">
                <a:solidFill>
                  <a:srgbClr val="595959"/>
                </a:solidFill>
                <a:latin typeface="Calibri"/>
              </a:rPr>
              <a:t>factors</a:t>
            </a:r>
            <a:r>
              <a:rPr lang="hr-HR" sz="2000" b="1" strike="noStrike" spc="-1" dirty="0">
                <a:solidFill>
                  <a:srgbClr val="595959"/>
                </a:solidFill>
                <a:latin typeface="Calibri"/>
              </a:rPr>
              <a:t> of </a:t>
            </a:r>
            <a:r>
              <a:rPr lang="hr-HR" sz="2000" b="1" strike="noStrike" spc="-1" dirty="0" err="1">
                <a:solidFill>
                  <a:srgbClr val="595959"/>
                </a:solidFill>
                <a:latin typeface="Calibri"/>
              </a:rPr>
              <a:t>anxiety</a:t>
            </a:r>
            <a:r>
              <a:rPr lang="hr-HR" sz="2000" b="1" strike="noStrike" spc="-1" dirty="0">
                <a:solidFill>
                  <a:srgbClr val="595959"/>
                </a:solidFill>
                <a:latin typeface="Calibri"/>
              </a:rPr>
              <a:t>, </a:t>
            </a:r>
            <a:r>
              <a:rPr lang="hr-HR" sz="2000" b="1" strike="noStrike" spc="-1" dirty="0" err="1">
                <a:solidFill>
                  <a:srgbClr val="595959"/>
                </a:solidFill>
                <a:latin typeface="Calibri"/>
              </a:rPr>
              <a:t>stress</a:t>
            </a:r>
            <a:r>
              <a:rPr lang="hr-HR" sz="2000" b="1" strike="noStrike" spc="-1" dirty="0">
                <a:solidFill>
                  <a:srgbClr val="595959"/>
                </a:solidFill>
                <a:latin typeface="Calibri"/>
              </a:rPr>
              <a:t> </a:t>
            </a:r>
            <a:r>
              <a:rPr lang="hr-HR" sz="2000" b="1" strike="noStrike" spc="-1" dirty="0" err="1">
                <a:solidFill>
                  <a:srgbClr val="595959"/>
                </a:solidFill>
                <a:latin typeface="Calibri"/>
              </a:rPr>
              <a:t>and</a:t>
            </a:r>
            <a:r>
              <a:rPr lang="hr-HR" sz="2000" b="1" strike="noStrike" spc="-1" dirty="0">
                <a:solidFill>
                  <a:srgbClr val="595959"/>
                </a:solidFill>
                <a:latin typeface="Calibri"/>
              </a:rPr>
              <a:t> </a:t>
            </a:r>
            <a:r>
              <a:rPr lang="hr-HR" sz="2000" b="1" strike="noStrike" spc="-1" dirty="0" err="1">
                <a:solidFill>
                  <a:srgbClr val="595959"/>
                </a:solidFill>
                <a:latin typeface="Calibri"/>
              </a:rPr>
              <a:t>burnout</a:t>
            </a:r>
            <a:r>
              <a:rPr lang="hr-HR" sz="2000" b="1" strike="noStrike" spc="-1" dirty="0">
                <a:solidFill>
                  <a:srgbClr val="595959"/>
                </a:solidFill>
                <a:latin typeface="Calibri"/>
              </a:rPr>
              <a:t> </a:t>
            </a:r>
            <a:r>
              <a:rPr lang="hr-HR" sz="2000" b="1" strike="noStrike" spc="-1" dirty="0" err="1">
                <a:solidFill>
                  <a:srgbClr val="595959"/>
                </a:solidFill>
                <a:latin typeface="Calibri"/>
              </a:rPr>
              <a:t>in</a:t>
            </a:r>
            <a:r>
              <a:rPr lang="hr-HR" sz="2000" b="1" strike="noStrike" spc="-1" dirty="0">
                <a:solidFill>
                  <a:srgbClr val="595959"/>
                </a:solidFill>
                <a:latin typeface="Calibri"/>
              </a:rPr>
              <a:t> HE </a:t>
            </a:r>
            <a:r>
              <a:rPr lang="hr-HR" sz="2000" b="1" strike="noStrike" spc="-1" dirty="0" err="1">
                <a:solidFill>
                  <a:srgbClr val="595959"/>
                </a:solidFill>
                <a:latin typeface="Calibri"/>
              </a:rPr>
              <a:t>teachers</a:t>
            </a:r>
            <a:r>
              <a:rPr lang="hr-HR" sz="2000" b="0" strike="noStrike" spc="-1" dirty="0">
                <a:solidFill>
                  <a:srgbClr val="595959"/>
                </a:solidFill>
                <a:latin typeface="Calibri"/>
              </a:rPr>
              <a:t> </a:t>
            </a:r>
            <a:r>
              <a:rPr lang="hr-HR" sz="1400" b="0" strike="noStrike" spc="-1" dirty="0">
                <a:solidFill>
                  <a:srgbClr val="595959"/>
                </a:solidFill>
                <a:latin typeface="Calibri"/>
              </a:rPr>
              <a:t>(Merchant &amp; </a:t>
            </a:r>
            <a:r>
              <a:rPr lang="hr-HR" sz="1400" b="0" strike="noStrike" spc="-1" dirty="0" err="1">
                <a:solidFill>
                  <a:srgbClr val="595959"/>
                </a:solidFill>
                <a:latin typeface="Calibri"/>
              </a:rPr>
              <a:t>Lurie</a:t>
            </a:r>
            <a:r>
              <a:rPr lang="hr-HR" sz="1400" b="0" strike="noStrike" spc="-1" dirty="0">
                <a:solidFill>
                  <a:srgbClr val="595959"/>
                </a:solidFill>
                <a:latin typeface="Calibri"/>
              </a:rPr>
              <a:t>, 2020; </a:t>
            </a:r>
            <a:r>
              <a:rPr lang="hr-HR" sz="1400" b="0" strike="noStrike" spc="-1" dirty="0" err="1">
                <a:solidFill>
                  <a:srgbClr val="595959"/>
                </a:solidFill>
                <a:latin typeface="Calibri"/>
              </a:rPr>
              <a:t>Daumiller</a:t>
            </a:r>
            <a:r>
              <a:rPr lang="hr-HR" sz="1400" b="0" strike="noStrike" spc="-1" dirty="0">
                <a:solidFill>
                  <a:srgbClr val="595959"/>
                </a:solidFill>
                <a:latin typeface="Calibri"/>
              </a:rPr>
              <a:t> </a:t>
            </a:r>
            <a:r>
              <a:rPr lang="hr-HR" sz="1400" b="0" strike="noStrike" spc="-1" dirty="0" err="1">
                <a:solidFill>
                  <a:srgbClr val="595959"/>
                </a:solidFill>
                <a:latin typeface="Calibri"/>
              </a:rPr>
              <a:t>et</a:t>
            </a:r>
            <a:r>
              <a:rPr lang="hr-HR" sz="1400" b="0" strike="noStrike" spc="-1" dirty="0">
                <a:solidFill>
                  <a:srgbClr val="595959"/>
                </a:solidFill>
                <a:latin typeface="Calibri"/>
              </a:rPr>
              <a:t> </a:t>
            </a:r>
            <a:r>
              <a:rPr lang="hr-HR" sz="1400" b="0" strike="noStrike" spc="-1" dirty="0" err="1">
                <a:solidFill>
                  <a:srgbClr val="595959"/>
                </a:solidFill>
                <a:latin typeface="Calibri"/>
              </a:rPr>
              <a:t>al</a:t>
            </a:r>
            <a:r>
              <a:rPr lang="hr-HR" sz="1400" b="0" strike="noStrike" spc="-1" dirty="0">
                <a:solidFill>
                  <a:srgbClr val="595959"/>
                </a:solidFill>
                <a:latin typeface="Calibri"/>
              </a:rPr>
              <a:t>., 2021; </a:t>
            </a:r>
            <a:r>
              <a:rPr lang="hr-HR" sz="1400" b="0" strike="noStrike" spc="-1" dirty="0" err="1">
                <a:solidFill>
                  <a:srgbClr val="595959"/>
                </a:solidFill>
                <a:latin typeface="Calibri"/>
              </a:rPr>
              <a:t>Fernández-Suárez</a:t>
            </a:r>
            <a:r>
              <a:rPr lang="hr-HR" sz="1400" b="0" strike="noStrike" spc="-1" dirty="0">
                <a:solidFill>
                  <a:srgbClr val="595959"/>
                </a:solidFill>
                <a:latin typeface="Calibri"/>
              </a:rPr>
              <a:t> </a:t>
            </a:r>
            <a:r>
              <a:rPr lang="hr-HR" sz="1400" b="0" strike="noStrike" spc="-1" dirty="0" err="1">
                <a:solidFill>
                  <a:srgbClr val="595959"/>
                </a:solidFill>
                <a:latin typeface="Calibri"/>
              </a:rPr>
              <a:t>et</a:t>
            </a:r>
            <a:r>
              <a:rPr lang="hr-HR" sz="1400" b="0" strike="noStrike" spc="-1" dirty="0">
                <a:solidFill>
                  <a:srgbClr val="595959"/>
                </a:solidFill>
                <a:latin typeface="Calibri"/>
              </a:rPr>
              <a:t> </a:t>
            </a:r>
            <a:r>
              <a:rPr lang="hr-HR" sz="1400" b="0" strike="noStrike" spc="-1" dirty="0" err="1">
                <a:solidFill>
                  <a:srgbClr val="595959"/>
                </a:solidFill>
                <a:latin typeface="Calibri"/>
              </a:rPr>
              <a:t>al</a:t>
            </a:r>
            <a:r>
              <a:rPr lang="hr-HR" sz="1400" b="0" strike="noStrike" spc="-1" dirty="0">
                <a:solidFill>
                  <a:srgbClr val="595959"/>
                </a:solidFill>
                <a:latin typeface="Calibri"/>
              </a:rPr>
              <a:t>., 2021; </a:t>
            </a:r>
            <a:r>
              <a:rPr lang="hr-HR" sz="1400" b="0" strike="noStrike" spc="-1" dirty="0" err="1">
                <a:solidFill>
                  <a:srgbClr val="595959"/>
                </a:solidFill>
                <a:latin typeface="Calibri"/>
              </a:rPr>
              <a:t>Filho</a:t>
            </a:r>
            <a:r>
              <a:rPr lang="hr-HR" sz="1400" b="0" strike="noStrike" spc="-1" dirty="0">
                <a:solidFill>
                  <a:srgbClr val="595959"/>
                </a:solidFill>
                <a:latin typeface="Calibri"/>
              </a:rPr>
              <a:t> </a:t>
            </a:r>
            <a:r>
              <a:rPr lang="hr-HR" sz="1400" b="0" strike="noStrike" spc="-1" dirty="0" err="1">
                <a:solidFill>
                  <a:srgbClr val="595959"/>
                </a:solidFill>
                <a:latin typeface="Calibri"/>
              </a:rPr>
              <a:t>et</a:t>
            </a:r>
            <a:r>
              <a:rPr lang="hr-HR" sz="1400" b="0" strike="noStrike" spc="-1" dirty="0">
                <a:solidFill>
                  <a:srgbClr val="595959"/>
                </a:solidFill>
                <a:latin typeface="Calibri"/>
              </a:rPr>
              <a:t> </a:t>
            </a:r>
            <a:r>
              <a:rPr lang="hr-HR" sz="1400" b="0" strike="noStrike" spc="-1" dirty="0" err="1">
                <a:solidFill>
                  <a:srgbClr val="595959"/>
                </a:solidFill>
                <a:latin typeface="Calibri"/>
              </a:rPr>
              <a:t>al</a:t>
            </a:r>
            <a:r>
              <a:rPr lang="hr-HR" sz="1400" b="0" strike="noStrike" spc="-1" dirty="0">
                <a:solidFill>
                  <a:srgbClr val="595959"/>
                </a:solidFill>
                <a:latin typeface="Calibri"/>
              </a:rPr>
              <a:t>., 2021; </a:t>
            </a:r>
            <a:r>
              <a:rPr lang="hr-HR" sz="1400" b="0" strike="noStrike" spc="-1" dirty="0" err="1">
                <a:solidFill>
                  <a:srgbClr val="595959"/>
                </a:solidFill>
                <a:latin typeface="Calibri"/>
              </a:rPr>
              <a:t>Carr</a:t>
            </a:r>
            <a:r>
              <a:rPr lang="hr-HR" sz="1400" b="0" strike="noStrike" spc="-1" dirty="0">
                <a:solidFill>
                  <a:srgbClr val="595959"/>
                </a:solidFill>
                <a:latin typeface="Calibri"/>
              </a:rPr>
              <a:t> </a:t>
            </a:r>
            <a:r>
              <a:rPr lang="hr-HR" sz="1400" b="0" strike="noStrike" spc="-1" dirty="0" err="1">
                <a:solidFill>
                  <a:srgbClr val="595959"/>
                </a:solidFill>
                <a:latin typeface="Calibri"/>
              </a:rPr>
              <a:t>et</a:t>
            </a:r>
            <a:r>
              <a:rPr lang="hr-HR" sz="1400" b="0" strike="noStrike" spc="-1" dirty="0">
                <a:solidFill>
                  <a:srgbClr val="595959"/>
                </a:solidFill>
                <a:latin typeface="Calibri"/>
              </a:rPr>
              <a:t> </a:t>
            </a:r>
            <a:r>
              <a:rPr lang="hr-HR" sz="1400" b="0" strike="noStrike" spc="-1" dirty="0" err="1">
                <a:solidFill>
                  <a:srgbClr val="595959"/>
                </a:solidFill>
                <a:latin typeface="Calibri"/>
              </a:rPr>
              <a:t>al</a:t>
            </a:r>
            <a:r>
              <a:rPr lang="hr-HR" sz="1400" b="0" strike="noStrike" spc="-1" dirty="0">
                <a:solidFill>
                  <a:srgbClr val="595959"/>
                </a:solidFill>
                <a:latin typeface="Calibri"/>
              </a:rPr>
              <a:t>., 2022; </a:t>
            </a:r>
            <a:r>
              <a:rPr lang="hr-HR" sz="1400" b="0" strike="noStrike" spc="-1" dirty="0" err="1">
                <a:solidFill>
                  <a:srgbClr val="595959"/>
                </a:solidFill>
                <a:latin typeface="Calibri"/>
              </a:rPr>
              <a:t>Galea</a:t>
            </a:r>
            <a:r>
              <a:rPr lang="hr-HR" sz="1400" b="0" strike="noStrike" spc="-1" dirty="0">
                <a:solidFill>
                  <a:srgbClr val="595959"/>
                </a:solidFill>
                <a:latin typeface="Calibri"/>
              </a:rPr>
              <a:t> </a:t>
            </a:r>
            <a:r>
              <a:rPr lang="hr-HR" sz="1400" b="0" strike="noStrike" spc="-1" dirty="0" err="1">
                <a:solidFill>
                  <a:srgbClr val="595959"/>
                </a:solidFill>
                <a:latin typeface="Calibri"/>
              </a:rPr>
              <a:t>et</a:t>
            </a:r>
            <a:r>
              <a:rPr lang="hr-HR" sz="1400" b="0" strike="noStrike" spc="-1" dirty="0">
                <a:solidFill>
                  <a:srgbClr val="595959"/>
                </a:solidFill>
                <a:latin typeface="Calibri"/>
              </a:rPr>
              <a:t> </a:t>
            </a:r>
            <a:r>
              <a:rPr lang="hr-HR" sz="1400" b="0" strike="noStrike" spc="-1" dirty="0" err="1">
                <a:solidFill>
                  <a:srgbClr val="595959"/>
                </a:solidFill>
                <a:latin typeface="Calibri"/>
              </a:rPr>
              <a:t>al</a:t>
            </a:r>
            <a:r>
              <a:rPr lang="hr-HR" sz="1400" b="0" strike="noStrike" spc="-1" dirty="0">
                <a:solidFill>
                  <a:srgbClr val="595959"/>
                </a:solidFill>
                <a:latin typeface="Calibri"/>
              </a:rPr>
              <a:t>., 2022):</a:t>
            </a:r>
            <a:endParaRPr lang="en-GB" sz="1400" b="0" strike="noStrike" spc="-1" dirty="0">
              <a:latin typeface="Arial"/>
            </a:endParaRPr>
          </a:p>
          <a:p>
            <a:pPr marL="1296000" lvl="2" indent="-288000" algn="just">
              <a:lnSpc>
                <a:spcPct val="115000"/>
              </a:lnSpc>
              <a:spcBef>
                <a:spcPts val="850"/>
              </a:spcBef>
              <a:buClr>
                <a:srgbClr val="000000"/>
              </a:buClr>
              <a:buFont typeface="StarSymbol"/>
              <a:buAutoNum type="alphaLcParenR"/>
            </a:pPr>
            <a:r>
              <a:rPr lang="hr-HR" sz="2000" b="0" strike="noStrike" spc="-1" dirty="0" err="1">
                <a:solidFill>
                  <a:srgbClr val="595959"/>
                </a:solidFill>
                <a:latin typeface="Calibri"/>
              </a:rPr>
              <a:t>information</a:t>
            </a:r>
            <a:r>
              <a:rPr lang="hr-HR" sz="2000" b="0" strike="noStrike" spc="-1" dirty="0">
                <a:solidFill>
                  <a:srgbClr val="595959"/>
                </a:solidFill>
                <a:latin typeface="Calibri"/>
              </a:rPr>
              <a:t> </a:t>
            </a:r>
            <a:r>
              <a:rPr lang="hr-HR" sz="2000" b="0" strike="noStrike" spc="-1" dirty="0" err="1">
                <a:solidFill>
                  <a:srgbClr val="595959"/>
                </a:solidFill>
                <a:latin typeface="Calibri"/>
              </a:rPr>
              <a:t>overload</a:t>
            </a:r>
            <a:r>
              <a:rPr lang="hr-HR" sz="2000" b="0" strike="noStrike" spc="-1" dirty="0">
                <a:solidFill>
                  <a:srgbClr val="595959"/>
                </a:solidFill>
                <a:latin typeface="Calibri"/>
              </a:rPr>
              <a:t> (COVID-19 </a:t>
            </a:r>
            <a:r>
              <a:rPr lang="hr-HR" sz="2000" b="0" strike="noStrike" spc="-1" dirty="0" err="1">
                <a:solidFill>
                  <a:srgbClr val="595959"/>
                </a:solidFill>
                <a:latin typeface="Calibri"/>
              </a:rPr>
              <a:t>pandemic</a:t>
            </a:r>
            <a:r>
              <a:rPr lang="hr-HR" sz="2000" b="0" strike="noStrike" spc="-1" dirty="0">
                <a:solidFill>
                  <a:srgbClr val="595959"/>
                </a:solidFill>
                <a:latin typeface="Calibri"/>
              </a:rPr>
              <a:t>),</a:t>
            </a:r>
            <a:endParaRPr lang="en-GB" sz="2000" b="0" strike="noStrike" spc="-1" dirty="0">
              <a:latin typeface="Arial"/>
            </a:endParaRPr>
          </a:p>
          <a:p>
            <a:pPr marL="1296000" lvl="2" indent="-288000" algn="just">
              <a:lnSpc>
                <a:spcPct val="115000"/>
              </a:lnSpc>
              <a:spcBef>
                <a:spcPts val="850"/>
              </a:spcBef>
              <a:buClr>
                <a:srgbClr val="000000"/>
              </a:buClr>
              <a:buFont typeface="StarSymbol"/>
              <a:buAutoNum type="alphaLcParenR"/>
            </a:pPr>
            <a:r>
              <a:rPr lang="hr-HR" sz="2000" b="0" strike="noStrike" spc="-1" dirty="0" err="1">
                <a:solidFill>
                  <a:srgbClr val="595959"/>
                </a:solidFill>
                <a:latin typeface="Calibri"/>
              </a:rPr>
              <a:t>additional</a:t>
            </a:r>
            <a:r>
              <a:rPr lang="hr-HR" sz="2000" b="0" strike="noStrike" spc="-1" dirty="0">
                <a:solidFill>
                  <a:srgbClr val="595959"/>
                </a:solidFill>
                <a:latin typeface="Calibri"/>
              </a:rPr>
              <a:t> heavy </a:t>
            </a:r>
            <a:r>
              <a:rPr lang="hr-HR" sz="2000" b="0" strike="noStrike" spc="-1" dirty="0" err="1">
                <a:solidFill>
                  <a:srgbClr val="595959"/>
                </a:solidFill>
                <a:latin typeface="Calibri"/>
              </a:rPr>
              <a:t>workload</a:t>
            </a:r>
            <a:r>
              <a:rPr lang="hr-HR" sz="2000" b="0" strike="noStrike" spc="-1" dirty="0">
                <a:solidFill>
                  <a:srgbClr val="595959"/>
                </a:solidFill>
                <a:latin typeface="Calibri"/>
              </a:rPr>
              <a:t> </a:t>
            </a:r>
            <a:r>
              <a:rPr lang="hr-HR" sz="2000" b="0" strike="noStrike" spc="-1" dirty="0" err="1">
                <a:solidFill>
                  <a:srgbClr val="595959"/>
                </a:solidFill>
                <a:latin typeface="Calibri"/>
              </a:rPr>
              <a:t>and</a:t>
            </a:r>
            <a:r>
              <a:rPr lang="hr-HR" sz="2000" b="0" strike="noStrike" spc="-1" dirty="0">
                <a:solidFill>
                  <a:srgbClr val="595959"/>
                </a:solidFill>
                <a:latin typeface="Calibri"/>
              </a:rPr>
              <a:t> </a:t>
            </a:r>
            <a:r>
              <a:rPr lang="hr-HR" sz="2000" b="0" strike="noStrike" spc="-1" dirty="0" err="1">
                <a:solidFill>
                  <a:srgbClr val="595959"/>
                </a:solidFill>
                <a:latin typeface="Calibri"/>
              </a:rPr>
              <a:t>reshape</a:t>
            </a:r>
            <a:r>
              <a:rPr lang="hr-HR" sz="2000" b="0" strike="noStrike" spc="-1" dirty="0">
                <a:solidFill>
                  <a:srgbClr val="595959"/>
                </a:solidFill>
                <a:latin typeface="Calibri"/>
              </a:rPr>
              <a:t> of </a:t>
            </a:r>
            <a:r>
              <a:rPr lang="hr-HR" sz="2000" b="0" strike="noStrike" spc="-1" dirty="0" err="1">
                <a:solidFill>
                  <a:srgbClr val="595959"/>
                </a:solidFill>
                <a:latin typeface="Calibri"/>
              </a:rPr>
              <a:t>work</a:t>
            </a:r>
            <a:r>
              <a:rPr lang="hr-HR" sz="2000" b="0" strike="noStrike" spc="-1" dirty="0">
                <a:solidFill>
                  <a:srgbClr val="595959"/>
                </a:solidFill>
                <a:latin typeface="Calibri"/>
              </a:rPr>
              <a:t> </a:t>
            </a:r>
            <a:r>
              <a:rPr lang="hr-HR" sz="2000" b="0" strike="noStrike" spc="-1" dirty="0" err="1">
                <a:solidFill>
                  <a:srgbClr val="595959"/>
                </a:solidFill>
                <a:latin typeface="Calibri"/>
              </a:rPr>
              <a:t>conditions</a:t>
            </a:r>
            <a:r>
              <a:rPr lang="hr-HR" sz="2000" b="0" strike="noStrike" spc="-1" dirty="0">
                <a:solidFill>
                  <a:srgbClr val="595959"/>
                </a:solidFill>
                <a:latin typeface="Calibri"/>
              </a:rPr>
              <a:t>,</a:t>
            </a:r>
            <a:endParaRPr lang="en-GB" sz="2000" b="0" strike="noStrike" spc="-1" dirty="0">
              <a:latin typeface="Arial"/>
            </a:endParaRPr>
          </a:p>
          <a:p>
            <a:pPr marL="1296000" lvl="2" indent="-288000" algn="just">
              <a:lnSpc>
                <a:spcPct val="115000"/>
              </a:lnSpc>
              <a:spcBef>
                <a:spcPts val="850"/>
              </a:spcBef>
              <a:buClr>
                <a:srgbClr val="000000"/>
              </a:buClr>
              <a:buFont typeface="StarSymbol"/>
              <a:buAutoNum type="alphaLcParenR"/>
            </a:pPr>
            <a:r>
              <a:rPr lang="hr-HR" sz="2000" b="0" strike="noStrike" spc="-1" dirty="0" err="1">
                <a:solidFill>
                  <a:srgbClr val="595959"/>
                </a:solidFill>
                <a:latin typeface="Calibri"/>
              </a:rPr>
              <a:t>social</a:t>
            </a:r>
            <a:r>
              <a:rPr lang="hr-HR" sz="2000" b="0" strike="noStrike" spc="-1" dirty="0">
                <a:solidFill>
                  <a:srgbClr val="595959"/>
                </a:solidFill>
                <a:latin typeface="Calibri"/>
              </a:rPr>
              <a:t> </a:t>
            </a:r>
            <a:r>
              <a:rPr lang="hr-HR" sz="2000" b="0" strike="noStrike" spc="-1" dirty="0" err="1">
                <a:solidFill>
                  <a:srgbClr val="595959"/>
                </a:solidFill>
                <a:latin typeface="Calibri"/>
              </a:rPr>
              <a:t>isolation</a:t>
            </a:r>
            <a:r>
              <a:rPr lang="hr-HR" sz="2000" b="0" strike="noStrike" spc="-1" dirty="0">
                <a:solidFill>
                  <a:srgbClr val="595959"/>
                </a:solidFill>
                <a:latin typeface="Calibri"/>
              </a:rPr>
              <a:t> </a:t>
            </a:r>
            <a:r>
              <a:rPr lang="hr-HR" sz="2000" b="0" strike="noStrike" spc="-1" dirty="0" err="1">
                <a:solidFill>
                  <a:srgbClr val="595959"/>
                </a:solidFill>
                <a:latin typeface="Calibri"/>
              </a:rPr>
              <a:t>and</a:t>
            </a:r>
            <a:r>
              <a:rPr lang="hr-HR" sz="2000" b="0" strike="noStrike" spc="-1" dirty="0">
                <a:solidFill>
                  <a:srgbClr val="595959"/>
                </a:solidFill>
                <a:latin typeface="Calibri"/>
              </a:rPr>
              <a:t> </a:t>
            </a:r>
            <a:r>
              <a:rPr lang="hr-HR" sz="2000" b="0" strike="noStrike" spc="-1" dirty="0" err="1">
                <a:solidFill>
                  <a:srgbClr val="595959"/>
                </a:solidFill>
                <a:latin typeface="Calibri"/>
              </a:rPr>
              <a:t>physical</a:t>
            </a:r>
            <a:r>
              <a:rPr lang="hr-HR" sz="2000" b="0" strike="noStrike" spc="-1" dirty="0">
                <a:solidFill>
                  <a:srgbClr val="595959"/>
                </a:solidFill>
                <a:latin typeface="Calibri"/>
              </a:rPr>
              <a:t> </a:t>
            </a:r>
            <a:r>
              <a:rPr lang="hr-HR" sz="2000" b="0" strike="noStrike" spc="-1" dirty="0" err="1">
                <a:solidFill>
                  <a:srgbClr val="595959"/>
                </a:solidFill>
                <a:latin typeface="Calibri"/>
              </a:rPr>
              <a:t>distancing</a:t>
            </a:r>
            <a:endParaRPr lang="en-GB" sz="2000" b="0" strike="noStrike" spc="-1" dirty="0">
              <a:latin typeface="Arial"/>
            </a:endParaRPr>
          </a:p>
        </p:txBody>
      </p:sp>
      <p:pic>
        <p:nvPicPr>
          <p:cNvPr id="191" name="Grafika 7" descr="Tužno lice bez ispune"/>
          <p:cNvPicPr/>
          <p:nvPr/>
        </p:nvPicPr>
        <p:blipFill>
          <a:blip r:embed="rId3"/>
          <a:stretch/>
        </p:blipFill>
        <p:spPr>
          <a:xfrm>
            <a:off x="10811880" y="5087520"/>
            <a:ext cx="912240" cy="912240"/>
          </a:xfrm>
          <a:prstGeom prst="rect">
            <a:avLst/>
          </a:prstGeom>
          <a:ln w="0">
            <a:noFill/>
          </a:ln>
        </p:spPr>
      </p:pic>
      <p:pic>
        <p:nvPicPr>
          <p:cNvPr id="192" name="Grafika 10" descr="Zbunjeno lice bez ispune"/>
          <p:cNvPicPr/>
          <p:nvPr/>
        </p:nvPicPr>
        <p:blipFill>
          <a:blip r:embed="rId4"/>
          <a:stretch/>
        </p:blipFill>
        <p:spPr>
          <a:xfrm>
            <a:off x="10780560" y="3395880"/>
            <a:ext cx="912240" cy="912240"/>
          </a:xfrm>
          <a:prstGeom prst="rect">
            <a:avLst/>
          </a:prstGeom>
          <a:ln w="0">
            <a:noFill/>
          </a:ln>
        </p:spPr>
      </p:pic>
      <p:pic>
        <p:nvPicPr>
          <p:cNvPr id="193" name="Grafika 13" descr="Lice koje plače bez ispune"/>
          <p:cNvPicPr/>
          <p:nvPr/>
        </p:nvPicPr>
        <p:blipFill>
          <a:blip r:embed="rId5"/>
          <a:stretch/>
        </p:blipFill>
        <p:spPr>
          <a:xfrm>
            <a:off x="10792080" y="1714680"/>
            <a:ext cx="912240" cy="91224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PlaceHolder 1"/>
          <p:cNvSpPr>
            <a:spLocks noGrp="1"/>
          </p:cNvSpPr>
          <p:nvPr>
            <p:ph type="title"/>
          </p:nvPr>
        </p:nvSpPr>
        <p:spPr>
          <a:xfrm>
            <a:off x="1523880" y="457200"/>
            <a:ext cx="9141840" cy="1140840"/>
          </a:xfrm>
          <a:prstGeom prst="rect">
            <a:avLst/>
          </a:prstGeom>
          <a:noFill/>
          <a:ln w="0">
            <a:noFill/>
          </a:ln>
        </p:spPr>
        <p:txBody>
          <a:bodyPr lIns="90000" tIns="45000" rIns="90000" bIns="45000" anchor="b">
            <a:noAutofit/>
          </a:bodyPr>
          <a:lstStyle/>
          <a:p>
            <a:pPr>
              <a:lnSpc>
                <a:spcPct val="90000"/>
              </a:lnSpc>
              <a:buNone/>
            </a:pPr>
            <a:r>
              <a:rPr lang="hr-HR" sz="4800" b="1" strike="noStrike" cap="all" spc="-1" dirty="0">
                <a:solidFill>
                  <a:srgbClr val="657F14"/>
                </a:solidFill>
                <a:latin typeface="Calibri Light"/>
              </a:rPr>
              <a:t>OUR RESEARCH</a:t>
            </a:r>
            <a:br>
              <a:rPr lang="hr-HR" sz="4000" b="1" strike="noStrike" cap="all" spc="-1" dirty="0">
                <a:solidFill>
                  <a:srgbClr val="657F14"/>
                </a:solidFill>
                <a:latin typeface="Calibri Light"/>
              </a:rPr>
            </a:br>
            <a:r>
              <a:rPr lang="en-US" sz="4000" b="1" strike="noStrike" cap="all" spc="-1" dirty="0">
                <a:solidFill>
                  <a:srgbClr val="657F14"/>
                </a:solidFill>
                <a:latin typeface="Calibri Light"/>
              </a:rPr>
              <a:t>RESEARCH QUESTIONS</a:t>
            </a:r>
            <a:endParaRPr lang="en-GB" sz="4000" b="0" strike="noStrike" spc="-1" dirty="0">
              <a:latin typeface="Arial"/>
            </a:endParaRPr>
          </a:p>
        </p:txBody>
      </p:sp>
      <p:sp>
        <p:nvSpPr>
          <p:cNvPr id="197" name="PlaceHolder 2"/>
          <p:cNvSpPr>
            <a:spLocks noGrp="1"/>
          </p:cNvSpPr>
          <p:nvPr>
            <p:ph/>
          </p:nvPr>
        </p:nvSpPr>
        <p:spPr>
          <a:xfrm>
            <a:off x="196200" y="1714680"/>
            <a:ext cx="11849760" cy="4455720"/>
          </a:xfrm>
          <a:prstGeom prst="rect">
            <a:avLst/>
          </a:prstGeom>
          <a:noFill/>
          <a:ln w="0">
            <a:noFill/>
          </a:ln>
        </p:spPr>
        <p:txBody>
          <a:bodyPr lIns="90000" tIns="45000" rIns="90000" bIns="45000" anchor="t">
            <a:normAutofit fontScale="92500" lnSpcReduction="20000"/>
          </a:bodyPr>
          <a:lstStyle/>
          <a:p>
            <a:pPr marL="685800" indent="-228600">
              <a:lnSpc>
                <a:spcPct val="150000"/>
              </a:lnSpc>
              <a:spcBef>
                <a:spcPts val="1417"/>
              </a:spcBef>
              <a:buClr>
                <a:srgbClr val="000000"/>
              </a:buClr>
              <a:buFont typeface="StarSymbol"/>
              <a:buAutoNum type="arabicParenR"/>
            </a:pPr>
            <a:r>
              <a:rPr lang="en-US" sz="1800" b="0" strike="noStrike" spc="-1" dirty="0">
                <a:solidFill>
                  <a:srgbClr val="595959"/>
                </a:solidFill>
                <a:latin typeface="Calibri"/>
              </a:rPr>
              <a:t>What were the lifestyle habits, dietary habits, fitness (exercise) habits and habits for mental well-being of the faculty teaching staff prior to the COVID-19 pandemic, during the COVID-19 pandemic and in the post-COVID.19 period? </a:t>
            </a:r>
            <a:endParaRPr lang="en-GB" sz="1800" b="0" strike="noStrike" spc="-1" dirty="0">
              <a:latin typeface="Arial"/>
            </a:endParaRPr>
          </a:p>
          <a:p>
            <a:pPr marL="2160000" lvl="4" indent="-216000">
              <a:lnSpc>
                <a:spcPct val="150000"/>
              </a:lnSpc>
              <a:spcBef>
                <a:spcPts val="283"/>
              </a:spcBef>
              <a:buClr>
                <a:srgbClr val="000000"/>
              </a:buClr>
              <a:buSzPct val="45000"/>
              <a:buFont typeface="Wingdings" charset="2"/>
              <a:buChar char=""/>
            </a:pPr>
            <a:r>
              <a:rPr lang="en-US" sz="1800" b="0" strike="noStrike" spc="-1" dirty="0">
                <a:solidFill>
                  <a:srgbClr val="595959"/>
                </a:solidFill>
                <a:latin typeface="Calibri"/>
              </a:rPr>
              <a:t>What are the newly developed dietary habits, fitness (exercise) habits and habits for mental well-being (e.g. increasing or decreasing exercise, introducing healthy dietary habits or eating junk food, cultivating mental well-being more or neglecting mental well-being)?</a:t>
            </a:r>
            <a:endParaRPr lang="en-GB" sz="1800" b="0" strike="noStrike" spc="-1" dirty="0">
              <a:latin typeface="Arial"/>
            </a:endParaRPr>
          </a:p>
          <a:p>
            <a:pPr marL="685800" indent="-228600">
              <a:lnSpc>
                <a:spcPct val="150000"/>
              </a:lnSpc>
              <a:spcBef>
                <a:spcPts val="1417"/>
              </a:spcBef>
              <a:buClr>
                <a:srgbClr val="000000"/>
              </a:buClr>
              <a:buFont typeface="StarSymbol"/>
              <a:buAutoNum type="arabicParenR"/>
            </a:pPr>
            <a:r>
              <a:rPr lang="en-US" sz="1800" b="0" strike="noStrike" spc="-1" dirty="0">
                <a:solidFill>
                  <a:srgbClr val="595959"/>
                </a:solidFill>
                <a:latin typeface="Calibri"/>
              </a:rPr>
              <a:t>What was the impact of social isolation and physical distancing on physical activity and dietary habits</a:t>
            </a:r>
            <a:r>
              <a:rPr lang="hr-HR" sz="1800" spc="-1" dirty="0">
                <a:solidFill>
                  <a:srgbClr val="595959"/>
                </a:solidFill>
                <a:latin typeface="Calibri"/>
              </a:rPr>
              <a:t> </a:t>
            </a:r>
            <a:r>
              <a:rPr lang="hr-HR" sz="1800" spc="-1" dirty="0" err="1">
                <a:solidFill>
                  <a:srgbClr val="595959"/>
                </a:solidFill>
                <a:latin typeface="Calibri"/>
              </a:rPr>
              <a:t>and</a:t>
            </a:r>
            <a:r>
              <a:rPr lang="hr-HR" sz="1800" spc="-1" dirty="0">
                <a:solidFill>
                  <a:srgbClr val="595959"/>
                </a:solidFill>
                <a:latin typeface="Calibri"/>
              </a:rPr>
              <a:t> </a:t>
            </a:r>
            <a:r>
              <a:rPr lang="en-US" sz="1800" b="0" strike="noStrike" spc="-1" dirty="0">
                <a:solidFill>
                  <a:srgbClr val="595959"/>
                </a:solidFill>
                <a:latin typeface="Calibri"/>
              </a:rPr>
              <a:t>mental well-being</a:t>
            </a:r>
            <a:endParaRPr lang="en-GB" sz="1800" b="0" strike="noStrike" spc="-1" dirty="0">
              <a:latin typeface="Arial"/>
            </a:endParaRPr>
          </a:p>
          <a:p>
            <a:pPr marL="685800" indent="-228600">
              <a:lnSpc>
                <a:spcPct val="150000"/>
              </a:lnSpc>
              <a:spcBef>
                <a:spcPts val="1417"/>
              </a:spcBef>
              <a:buClr>
                <a:srgbClr val="000000"/>
              </a:buClr>
              <a:buFont typeface="StarSymbol"/>
              <a:buAutoNum type="arabicParenR"/>
            </a:pPr>
            <a:r>
              <a:rPr lang="en-US" sz="1800" b="0" strike="noStrike" spc="-1" dirty="0">
                <a:solidFill>
                  <a:srgbClr val="595959"/>
                </a:solidFill>
                <a:latin typeface="Calibri"/>
              </a:rPr>
              <a:t>What was the impact of the information overload concerning the COVID-19 pandemic and online classes/remote work mental well-being of the faculty teaching staff?</a:t>
            </a:r>
            <a:endParaRPr lang="en-GB" sz="1800" b="0" strike="noStrike" spc="-1" dirty="0">
              <a:latin typeface="Arial"/>
            </a:endParaRPr>
          </a:p>
          <a:p>
            <a:pPr marL="685800" indent="-228600">
              <a:lnSpc>
                <a:spcPct val="150000"/>
              </a:lnSpc>
              <a:spcBef>
                <a:spcPts val="1417"/>
              </a:spcBef>
              <a:buClr>
                <a:srgbClr val="000000"/>
              </a:buClr>
              <a:buFont typeface="StarSymbol"/>
              <a:buAutoNum type="arabicParenR"/>
            </a:pPr>
            <a:r>
              <a:rPr lang="en-US" sz="1800" b="0" strike="noStrike" spc="-1" dirty="0">
                <a:solidFill>
                  <a:srgbClr val="595959"/>
                </a:solidFill>
                <a:latin typeface="Calibri"/>
              </a:rPr>
              <a:t>Did the faculty teaching staff experience the burnout syndrome due to work overload during the COVID-19 pandemic and transition to online teaching/remote work, and was the impact of healthy dietary habits, regular exercise and cultivation of mental well-being on dealing with the burnout syndrome?</a:t>
            </a:r>
            <a:endParaRPr lang="en-GB" sz="1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PlaceHolder 1"/>
          <p:cNvSpPr>
            <a:spLocks noGrp="1"/>
          </p:cNvSpPr>
          <p:nvPr>
            <p:ph type="title"/>
          </p:nvPr>
        </p:nvSpPr>
        <p:spPr>
          <a:xfrm>
            <a:off x="1523880" y="457200"/>
            <a:ext cx="9141840" cy="1140840"/>
          </a:xfrm>
          <a:prstGeom prst="rect">
            <a:avLst/>
          </a:prstGeom>
          <a:noFill/>
          <a:ln w="0">
            <a:noFill/>
          </a:ln>
        </p:spPr>
        <p:txBody>
          <a:bodyPr lIns="90000" tIns="45000" rIns="90000" bIns="45000" anchor="b">
            <a:noAutofit/>
          </a:bodyPr>
          <a:lstStyle/>
          <a:p>
            <a:pPr>
              <a:lnSpc>
                <a:spcPct val="90000"/>
              </a:lnSpc>
              <a:buNone/>
            </a:pPr>
            <a:r>
              <a:rPr lang="en-US" sz="4000" b="1" strike="noStrike" cap="all" spc="-1" dirty="0">
                <a:solidFill>
                  <a:srgbClr val="657F14"/>
                </a:solidFill>
                <a:latin typeface="Calibri Light"/>
              </a:rPr>
              <a:t>METHOD</a:t>
            </a:r>
            <a:endParaRPr lang="en-GB" sz="4000" b="0" strike="noStrike" spc="-1" dirty="0">
              <a:latin typeface="Arial"/>
            </a:endParaRPr>
          </a:p>
        </p:txBody>
      </p:sp>
      <p:sp>
        <p:nvSpPr>
          <p:cNvPr id="199" name="PlaceHolder 2"/>
          <p:cNvSpPr>
            <a:spLocks noGrp="1"/>
          </p:cNvSpPr>
          <p:nvPr>
            <p:ph/>
          </p:nvPr>
        </p:nvSpPr>
        <p:spPr>
          <a:xfrm>
            <a:off x="340200" y="1714680"/>
            <a:ext cx="11849760" cy="4455720"/>
          </a:xfrm>
          <a:prstGeom prst="rect">
            <a:avLst/>
          </a:prstGeom>
          <a:noFill/>
          <a:ln w="0">
            <a:noFill/>
          </a:ln>
        </p:spPr>
        <p:txBody>
          <a:bodyPr lIns="90000" tIns="45000" rIns="90000" bIns="45000" anchor="t">
            <a:normAutofit fontScale="90500" lnSpcReduction="20000"/>
          </a:bodyPr>
          <a:lstStyle/>
          <a:p>
            <a:pPr marL="685800" indent="-228600">
              <a:lnSpc>
                <a:spcPct val="150000"/>
              </a:lnSpc>
              <a:spcBef>
                <a:spcPts val="1417"/>
              </a:spcBef>
              <a:buNone/>
              <a:tabLst>
                <a:tab pos="0" algn="l"/>
              </a:tabLst>
            </a:pPr>
            <a:r>
              <a:rPr lang="en-US" sz="2000" b="1" strike="noStrike" spc="-1" dirty="0">
                <a:solidFill>
                  <a:srgbClr val="595959"/>
                </a:solidFill>
                <a:latin typeface="Calibri"/>
              </a:rPr>
              <a:t>Online survey</a:t>
            </a:r>
            <a:r>
              <a:rPr lang="en-US" sz="2000" b="0" strike="noStrike" spc="-1" dirty="0">
                <a:solidFill>
                  <a:srgbClr val="595959"/>
                </a:solidFill>
                <a:latin typeface="Calibri"/>
              </a:rPr>
              <a:t> (</a:t>
            </a:r>
            <a:r>
              <a:rPr lang="en-US" sz="2000" b="0" strike="noStrike" spc="-1" dirty="0" err="1">
                <a:solidFill>
                  <a:srgbClr val="595959"/>
                </a:solidFill>
                <a:latin typeface="Calibri"/>
              </a:rPr>
              <a:t>LimeSurvey</a:t>
            </a:r>
            <a:r>
              <a:rPr lang="en-US" sz="2000" b="0" strike="noStrike" spc="-1" dirty="0">
                <a:solidFill>
                  <a:srgbClr val="595959"/>
                </a:solidFill>
                <a:latin typeface="Calibri"/>
              </a:rPr>
              <a:t>)</a:t>
            </a:r>
            <a:endParaRPr lang="en-GB" sz="2000" b="0" strike="noStrike" spc="-1" dirty="0">
              <a:latin typeface="Arial"/>
            </a:endParaRPr>
          </a:p>
          <a:p>
            <a:pPr marL="685800" indent="-228600">
              <a:lnSpc>
                <a:spcPct val="150000"/>
              </a:lnSpc>
              <a:spcBef>
                <a:spcPts val="1417"/>
              </a:spcBef>
              <a:buClr>
                <a:srgbClr val="000000"/>
              </a:buClr>
              <a:buSzPct val="45000"/>
              <a:buFont typeface="Wingdings" charset="2"/>
              <a:buChar char=""/>
              <a:tabLst>
                <a:tab pos="0" algn="l"/>
              </a:tabLst>
            </a:pPr>
            <a:r>
              <a:rPr lang="en-US" sz="1800" b="1" strike="noStrike" spc="-1" dirty="0">
                <a:solidFill>
                  <a:srgbClr val="595959"/>
                </a:solidFill>
                <a:latin typeface="Calibri"/>
              </a:rPr>
              <a:t>3 parts: </a:t>
            </a:r>
            <a:r>
              <a:rPr lang="en-US" sz="1800" b="0" strike="noStrike" spc="-1" dirty="0">
                <a:solidFill>
                  <a:srgbClr val="595959"/>
                </a:solidFill>
                <a:latin typeface="Calibri"/>
              </a:rPr>
              <a:t>1) lifestyle and exercise; 2) dietary habits; 3) mental health), </a:t>
            </a:r>
            <a:r>
              <a:rPr lang="en-US" sz="1800" b="1" strike="noStrike" spc="-1" dirty="0">
                <a:solidFill>
                  <a:srgbClr val="595959"/>
                </a:solidFill>
                <a:latin typeface="Calibri"/>
              </a:rPr>
              <a:t>31 questions</a:t>
            </a:r>
            <a:r>
              <a:rPr lang="en-US" sz="1800" b="0" strike="noStrike" spc="-1" dirty="0">
                <a:solidFill>
                  <a:srgbClr val="595959"/>
                </a:solidFill>
                <a:latin typeface="Calibri"/>
              </a:rPr>
              <a:t> (close-ended questions, dichotomous questions, multiple choice questions, scaled questions, matrix questions, and contingency questions)</a:t>
            </a:r>
            <a:endParaRPr lang="en-GB" sz="1800" b="0" strike="noStrike" spc="-1" dirty="0">
              <a:latin typeface="Arial"/>
            </a:endParaRPr>
          </a:p>
          <a:p>
            <a:pPr marL="685800" indent="-228600">
              <a:lnSpc>
                <a:spcPct val="150000"/>
              </a:lnSpc>
              <a:spcBef>
                <a:spcPts val="1417"/>
              </a:spcBef>
              <a:buClr>
                <a:srgbClr val="000000"/>
              </a:buClr>
              <a:buSzPct val="45000"/>
              <a:buFont typeface="Wingdings" charset="2"/>
              <a:buChar char=""/>
              <a:tabLst>
                <a:tab pos="0" algn="l"/>
              </a:tabLst>
            </a:pPr>
            <a:r>
              <a:rPr lang="en-US" sz="1800" b="1" strike="noStrike" spc="-1" dirty="0">
                <a:solidFill>
                  <a:srgbClr val="595959"/>
                </a:solidFill>
                <a:latin typeface="Calibri"/>
              </a:rPr>
              <a:t>Questionnaire – 4 main themes:</a:t>
            </a:r>
            <a:endParaRPr lang="en-GB" sz="1800" b="0" strike="noStrike" spc="-1" dirty="0">
              <a:latin typeface="Arial"/>
            </a:endParaRPr>
          </a:p>
          <a:p>
            <a:pPr marL="1008000" lvl="2" indent="0">
              <a:lnSpc>
                <a:spcPct val="100000"/>
              </a:lnSpc>
              <a:spcBef>
                <a:spcPts val="850"/>
              </a:spcBef>
              <a:buClr>
                <a:srgbClr val="000000"/>
              </a:buClr>
              <a:buNone/>
              <a:tabLst>
                <a:tab pos="0" algn="l"/>
              </a:tabLst>
            </a:pPr>
            <a:r>
              <a:rPr lang="en-US" sz="1800" b="0" strike="noStrike" spc="-1" dirty="0">
                <a:solidFill>
                  <a:srgbClr val="595959"/>
                </a:solidFill>
                <a:latin typeface="Calibri"/>
              </a:rPr>
              <a:t>(sociodemographic characteristics)</a:t>
            </a:r>
            <a:endParaRPr lang="en-GB" sz="1800" b="0" strike="noStrike" spc="-1" dirty="0">
              <a:latin typeface="Arial"/>
            </a:endParaRPr>
          </a:p>
          <a:p>
            <a:pPr marL="1296000" lvl="2" indent="-288000">
              <a:lnSpc>
                <a:spcPct val="100000"/>
              </a:lnSpc>
              <a:spcBef>
                <a:spcPts val="850"/>
              </a:spcBef>
              <a:buClr>
                <a:srgbClr val="000000"/>
              </a:buClr>
              <a:buFont typeface="StarSymbol"/>
              <a:buAutoNum type="arabicParenR"/>
              <a:tabLst>
                <a:tab pos="0" algn="l"/>
              </a:tabLst>
            </a:pPr>
            <a:r>
              <a:rPr lang="en-US" sz="1800" b="0" strike="noStrike" spc="-1" dirty="0">
                <a:solidFill>
                  <a:srgbClr val="595959"/>
                </a:solidFill>
                <a:latin typeface="Calibri"/>
              </a:rPr>
              <a:t>pre-COVID-19 experience with diet, exercise and mental</a:t>
            </a:r>
            <a:r>
              <a:rPr lang="hr-HR" sz="1800" b="0" strike="noStrike" spc="-1" dirty="0">
                <a:solidFill>
                  <a:srgbClr val="595959"/>
                </a:solidFill>
                <a:latin typeface="Calibri"/>
              </a:rPr>
              <a:t> </a:t>
            </a:r>
            <a:r>
              <a:rPr lang="en-US" sz="1800" b="0" strike="noStrike" spc="-1" dirty="0">
                <a:solidFill>
                  <a:srgbClr val="595959"/>
                </a:solidFill>
                <a:latin typeface="Calibri"/>
              </a:rPr>
              <a:t>well-being</a:t>
            </a:r>
            <a:endParaRPr lang="en-GB" sz="1800" b="0" strike="noStrike" spc="-1" dirty="0">
              <a:latin typeface="Arial"/>
            </a:endParaRPr>
          </a:p>
          <a:p>
            <a:pPr marL="1296000" lvl="2" indent="-288000">
              <a:lnSpc>
                <a:spcPct val="100000"/>
              </a:lnSpc>
              <a:spcBef>
                <a:spcPts val="850"/>
              </a:spcBef>
              <a:buClr>
                <a:srgbClr val="000000"/>
              </a:buClr>
              <a:buFont typeface="StarSymbol"/>
              <a:buAutoNum type="arabicParenR"/>
              <a:tabLst>
                <a:tab pos="0" algn="l"/>
              </a:tabLst>
            </a:pPr>
            <a:r>
              <a:rPr lang="en-US" sz="1800" b="0" strike="noStrike" spc="-1" dirty="0">
                <a:solidFill>
                  <a:srgbClr val="595959"/>
                </a:solidFill>
                <a:latin typeface="Calibri"/>
              </a:rPr>
              <a:t>experience with diet, exercise and mental well-being during COVID-19 pandemic</a:t>
            </a:r>
            <a:endParaRPr lang="en-GB" sz="1800" b="0" strike="noStrike" spc="-1" dirty="0">
              <a:latin typeface="Arial"/>
            </a:endParaRPr>
          </a:p>
          <a:p>
            <a:pPr marL="1728000" lvl="3" indent="-216000">
              <a:lnSpc>
                <a:spcPct val="100000"/>
              </a:lnSpc>
              <a:spcBef>
                <a:spcPts val="567"/>
              </a:spcBef>
              <a:buClr>
                <a:srgbClr val="000000"/>
              </a:buClr>
              <a:buSzPct val="75000"/>
              <a:buFont typeface="Symbol"/>
              <a:buChar char=""/>
              <a:tabLst>
                <a:tab pos="0" algn="l"/>
              </a:tabLst>
            </a:pPr>
            <a:r>
              <a:rPr lang="en-US" sz="1800" b="0" strike="noStrike" spc="-1" dirty="0">
                <a:solidFill>
                  <a:srgbClr val="595959"/>
                </a:solidFill>
                <a:latin typeface="Calibri"/>
              </a:rPr>
              <a:t>the</a:t>
            </a:r>
            <a:r>
              <a:rPr lang="hr-HR" sz="1800" b="0" strike="noStrike" spc="-1" dirty="0">
                <a:solidFill>
                  <a:srgbClr val="595959"/>
                </a:solidFill>
                <a:latin typeface="Calibri"/>
              </a:rPr>
              <a:t> </a:t>
            </a:r>
            <a:r>
              <a:rPr lang="en-US" sz="1800" b="0" strike="noStrike" spc="-1" dirty="0">
                <a:solidFill>
                  <a:srgbClr val="595959"/>
                </a:solidFill>
                <a:latin typeface="Calibri"/>
              </a:rPr>
              <a:t>impact of social isolation and distancing on physical well-being (exercise)</a:t>
            </a:r>
            <a:endParaRPr lang="en-GB" sz="1800" b="0" strike="noStrike" spc="-1" dirty="0">
              <a:latin typeface="Arial"/>
            </a:endParaRPr>
          </a:p>
          <a:p>
            <a:pPr marL="1728000" lvl="3" indent="-216000">
              <a:lnSpc>
                <a:spcPct val="100000"/>
              </a:lnSpc>
              <a:spcBef>
                <a:spcPts val="567"/>
              </a:spcBef>
              <a:buClr>
                <a:srgbClr val="000000"/>
              </a:buClr>
              <a:buSzPct val="75000"/>
              <a:buFont typeface="Symbol"/>
              <a:buChar char=""/>
              <a:tabLst>
                <a:tab pos="0" algn="l"/>
              </a:tabLst>
            </a:pPr>
            <a:r>
              <a:rPr lang="en-US" sz="1800" b="0" strike="noStrike" spc="-1" dirty="0">
                <a:solidFill>
                  <a:srgbClr val="595959"/>
                </a:solidFill>
                <a:latin typeface="Calibri"/>
              </a:rPr>
              <a:t>the impact of information overload concerning</a:t>
            </a:r>
            <a:r>
              <a:rPr lang="hr-HR" sz="1800" b="0" strike="noStrike" spc="-1" dirty="0">
                <a:solidFill>
                  <a:srgbClr val="595959"/>
                </a:solidFill>
                <a:latin typeface="Calibri"/>
              </a:rPr>
              <a:t> </a:t>
            </a:r>
            <a:r>
              <a:rPr lang="en-US" sz="1800" b="0" strike="noStrike" spc="-1" dirty="0">
                <a:solidFill>
                  <a:srgbClr val="595959"/>
                </a:solidFill>
                <a:latin typeface="Calibri"/>
              </a:rPr>
              <a:t>COVID-19 pandemic and online teaching/remote work on mental well-being</a:t>
            </a:r>
            <a:endParaRPr lang="en-GB" sz="1800" b="0" strike="noStrike" spc="-1" dirty="0">
              <a:latin typeface="Arial"/>
            </a:endParaRPr>
          </a:p>
          <a:p>
            <a:pPr marL="1296000" lvl="2" indent="-288000">
              <a:lnSpc>
                <a:spcPct val="100000"/>
              </a:lnSpc>
              <a:spcBef>
                <a:spcPts val="850"/>
              </a:spcBef>
              <a:buClr>
                <a:srgbClr val="000000"/>
              </a:buClr>
              <a:buFont typeface="StarSymbol"/>
              <a:buAutoNum type="arabicParenR"/>
              <a:tabLst>
                <a:tab pos="0" algn="l"/>
              </a:tabLst>
            </a:pPr>
            <a:r>
              <a:rPr lang="en-US" sz="1800" b="0" strike="noStrike" spc="-1" dirty="0">
                <a:solidFill>
                  <a:srgbClr val="595959"/>
                </a:solidFill>
                <a:latin typeface="Calibri"/>
              </a:rPr>
              <a:t>experience with diet, exercise and mental well-being in the post-COVID-19 period</a:t>
            </a:r>
            <a:endParaRPr lang="en-GB" sz="1800" b="0" strike="noStrike" spc="-1" dirty="0">
              <a:latin typeface="Arial"/>
            </a:endParaRPr>
          </a:p>
          <a:p>
            <a:pPr marL="1296000" lvl="2" indent="-288000">
              <a:lnSpc>
                <a:spcPct val="100000"/>
              </a:lnSpc>
              <a:spcBef>
                <a:spcPts val="850"/>
              </a:spcBef>
              <a:buClr>
                <a:srgbClr val="000000"/>
              </a:buClr>
              <a:buFont typeface="StarSymbol"/>
              <a:buAutoNum type="arabicParenR"/>
              <a:tabLst>
                <a:tab pos="0" algn="l"/>
              </a:tabLst>
            </a:pPr>
            <a:r>
              <a:rPr lang="en-US" sz="1800" b="0" strike="noStrike" spc="-1" dirty="0">
                <a:solidFill>
                  <a:srgbClr val="595959"/>
                </a:solidFill>
                <a:latin typeface="Calibri"/>
              </a:rPr>
              <a:t>the impact of healthy dietary</a:t>
            </a:r>
            <a:r>
              <a:rPr lang="hr-HR" sz="1800" b="0" strike="noStrike" spc="-1" dirty="0">
                <a:solidFill>
                  <a:srgbClr val="595959"/>
                </a:solidFill>
                <a:latin typeface="Calibri"/>
              </a:rPr>
              <a:t> </a:t>
            </a:r>
            <a:r>
              <a:rPr lang="en-US" sz="1800" b="0" strike="noStrike" spc="-1" dirty="0">
                <a:solidFill>
                  <a:srgbClr val="595959"/>
                </a:solidFill>
                <a:latin typeface="Calibri"/>
              </a:rPr>
              <a:t>habits, regular exercise and cultivation of mental well-being on dealing with the burnout</a:t>
            </a:r>
            <a:r>
              <a:rPr lang="hr-HR" sz="1800" b="0" strike="noStrike" spc="-1" dirty="0">
                <a:solidFill>
                  <a:srgbClr val="595959"/>
                </a:solidFill>
                <a:latin typeface="Calibri"/>
              </a:rPr>
              <a:t> </a:t>
            </a:r>
            <a:r>
              <a:rPr lang="en-US" sz="1800" b="0" strike="noStrike" spc="-1" dirty="0">
                <a:solidFill>
                  <a:srgbClr val="595959"/>
                </a:solidFill>
                <a:latin typeface="Calibri"/>
              </a:rPr>
              <a:t>syndrome</a:t>
            </a:r>
            <a:endParaRPr lang="en-GB" sz="1800" b="0" strike="noStrike" spc="-1" dirty="0">
              <a:latin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0" name="PlaceHolder 1"/>
          <p:cNvSpPr>
            <a:spLocks noGrp="1"/>
          </p:cNvSpPr>
          <p:nvPr>
            <p:ph type="title"/>
          </p:nvPr>
        </p:nvSpPr>
        <p:spPr>
          <a:xfrm>
            <a:off x="1523880" y="457200"/>
            <a:ext cx="9141840" cy="1140840"/>
          </a:xfrm>
          <a:prstGeom prst="rect">
            <a:avLst/>
          </a:prstGeom>
          <a:noFill/>
          <a:ln w="0">
            <a:noFill/>
          </a:ln>
        </p:spPr>
        <p:txBody>
          <a:bodyPr lIns="90000" tIns="45000" rIns="90000" bIns="45000" anchor="b">
            <a:noAutofit/>
          </a:bodyPr>
          <a:lstStyle/>
          <a:p>
            <a:pPr>
              <a:lnSpc>
                <a:spcPct val="90000"/>
              </a:lnSpc>
              <a:buNone/>
            </a:pPr>
            <a:r>
              <a:rPr lang="hr-HR" sz="4000" b="1" strike="noStrike" cap="all" spc="-1">
                <a:solidFill>
                  <a:srgbClr val="657F14"/>
                </a:solidFill>
                <a:latin typeface="Calibri Light"/>
              </a:rPr>
              <a:t>sample</a:t>
            </a:r>
            <a:endParaRPr lang="en-GB" sz="4000" b="0" strike="noStrike" spc="-1">
              <a:latin typeface="Arial"/>
            </a:endParaRPr>
          </a:p>
        </p:txBody>
      </p:sp>
      <p:sp>
        <p:nvSpPr>
          <p:cNvPr id="201" name="PlaceHolder 2"/>
          <p:cNvSpPr>
            <a:spLocks noGrp="1"/>
          </p:cNvSpPr>
          <p:nvPr>
            <p:ph/>
          </p:nvPr>
        </p:nvSpPr>
        <p:spPr>
          <a:xfrm>
            <a:off x="1523880" y="2400480"/>
            <a:ext cx="9141840" cy="4455720"/>
          </a:xfrm>
          <a:prstGeom prst="rect">
            <a:avLst/>
          </a:prstGeom>
          <a:noFill/>
          <a:ln w="0">
            <a:noFill/>
          </a:ln>
        </p:spPr>
        <p:txBody>
          <a:bodyPr lIns="90000" tIns="45000" rIns="90000" bIns="45000" anchor="t">
            <a:normAutofit/>
          </a:bodyPr>
          <a:lstStyle/>
          <a:p>
            <a:pPr marL="274320" indent="-228600">
              <a:lnSpc>
                <a:spcPct val="90000"/>
              </a:lnSpc>
              <a:spcBef>
                <a:spcPts val="1800"/>
              </a:spcBef>
              <a:buClr>
                <a:srgbClr val="43540D"/>
              </a:buClr>
              <a:buFont typeface="Arial"/>
              <a:buChar char="▪"/>
            </a:pPr>
            <a:r>
              <a:rPr lang="en-US" sz="2400" b="0" strike="noStrike" spc="-1">
                <a:solidFill>
                  <a:srgbClr val="595959"/>
                </a:solidFill>
                <a:latin typeface="Calibri"/>
              </a:rPr>
              <a:t>the teaching staff at Faculty of Humanities and Social Sciences, University of Osijek, including all ranks and titles</a:t>
            </a:r>
            <a:endParaRPr lang="en-GB" sz="2400" b="0" strike="noStrike" spc="-1">
              <a:latin typeface="Arial"/>
            </a:endParaRPr>
          </a:p>
          <a:p>
            <a:pPr marL="274320" indent="-228600">
              <a:lnSpc>
                <a:spcPct val="90000"/>
              </a:lnSpc>
              <a:spcBef>
                <a:spcPts val="1800"/>
              </a:spcBef>
              <a:buClr>
                <a:srgbClr val="43540D"/>
              </a:buClr>
              <a:buFont typeface="Arial"/>
              <a:buChar char="▪"/>
            </a:pPr>
            <a:r>
              <a:rPr lang="en-US" sz="2400" b="0" strike="noStrike" spc="-1">
                <a:solidFill>
                  <a:srgbClr val="595959"/>
                </a:solidFill>
                <a:latin typeface="Calibri"/>
              </a:rPr>
              <a:t>53 responses! (out of 167) (2 calls!)</a:t>
            </a:r>
            <a:endParaRPr lang="en-GB" sz="2400" b="0" strike="noStrike" spc="-1">
              <a:latin typeface="Arial"/>
            </a:endParaRPr>
          </a:p>
          <a:p>
            <a:pPr marL="864000" lvl="1" indent="-324000">
              <a:lnSpc>
                <a:spcPct val="100000"/>
              </a:lnSpc>
              <a:spcBef>
                <a:spcPts val="1134"/>
              </a:spcBef>
              <a:buClr>
                <a:srgbClr val="000000"/>
              </a:buClr>
              <a:buSzPct val="75000"/>
              <a:buFont typeface="Symbol"/>
              <a:buChar char=""/>
            </a:pPr>
            <a:r>
              <a:rPr lang="en-US" sz="2200" b="0" strike="noStrike" spc="-1">
                <a:solidFill>
                  <a:srgbClr val="595959"/>
                </a:solidFill>
                <a:latin typeface="Calibri"/>
              </a:rPr>
              <a:t>questionnaire granularity</a:t>
            </a:r>
            <a:endParaRPr lang="en-GB" sz="2200" b="0" strike="noStrike" spc="-1">
              <a:latin typeface="Arial"/>
            </a:endParaRPr>
          </a:p>
          <a:p>
            <a:pPr marL="864000" lvl="1" indent="-324000">
              <a:lnSpc>
                <a:spcPct val="100000"/>
              </a:lnSpc>
              <a:spcBef>
                <a:spcPts val="1134"/>
              </a:spcBef>
              <a:buClr>
                <a:srgbClr val="000000"/>
              </a:buClr>
              <a:buSzPct val="75000"/>
              <a:buFont typeface="Symbol"/>
              <a:buChar char=""/>
            </a:pPr>
            <a:r>
              <a:rPr lang="en-US" sz="2200" b="0" strike="noStrike" spc="-1">
                <a:solidFill>
                  <a:srgbClr val="595959"/>
                </a:solidFill>
                <a:latin typeface="Calibri"/>
              </a:rPr>
              <a:t>additional ‘comparative’ research (Faculty of Kinesiology)</a:t>
            </a:r>
            <a:endParaRPr lang="en-GB" sz="2200" b="0" strike="noStrike" spc="-1">
              <a:latin typeface="Arial"/>
            </a:endParaRPr>
          </a:p>
          <a:p>
            <a:pPr marL="864000" lvl="1" indent="-324000">
              <a:lnSpc>
                <a:spcPct val="100000"/>
              </a:lnSpc>
              <a:spcBef>
                <a:spcPts val="1134"/>
              </a:spcBef>
              <a:buClr>
                <a:srgbClr val="000000"/>
              </a:buClr>
              <a:buSzPct val="75000"/>
              <a:buFont typeface="Symbol"/>
              <a:buChar char=""/>
            </a:pPr>
            <a:r>
              <a:rPr lang="en-US" sz="2200" b="0" strike="noStrike" spc="-1">
                <a:solidFill>
                  <a:srgbClr val="595959"/>
                </a:solidFill>
                <a:latin typeface="Calibri"/>
              </a:rPr>
              <a:t>interviews (2. phase)</a:t>
            </a:r>
            <a:endParaRPr lang="en-GB" sz="2200" b="0" strike="noStrike" spc="-1">
              <a:latin typeface="Arial"/>
            </a:endParaRPr>
          </a:p>
        </p:txBody>
      </p:sp>
      <p:pic>
        <p:nvPicPr>
          <p:cNvPr id="202" name="Grafika 4" descr="Nastavnik"/>
          <p:cNvPicPr/>
          <p:nvPr/>
        </p:nvPicPr>
        <p:blipFill>
          <a:blip r:embed="rId2"/>
          <a:stretch/>
        </p:blipFill>
        <p:spPr>
          <a:xfrm>
            <a:off x="9123480" y="3650400"/>
            <a:ext cx="2748240" cy="2748240"/>
          </a:xfrm>
          <a:prstGeom prst="rect">
            <a:avLst/>
          </a:prstGeom>
          <a:ln w="0">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p15="http://schemas.microsoft.com/office/powerpoint/2012/main"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4" name="Ravni poveznik 13">
            <a:extLst>
              <a:ext uri="{FF2B5EF4-FFF2-40B4-BE49-F238E27FC236}">
                <a16:creationId xmlns:a16="http://schemas.microsoft.com/office/drawing/2014/main" id="{EA615B0D-AEA6-4636-A878-9F1A61618514}"/>
              </a:ext>
            </a:extLst>
          </p:cNvPr>
          <p:cNvCxnSpPr>
            <a:cxnSpLocks/>
          </p:cNvCxnSpPr>
          <p:nvPr/>
        </p:nvCxnSpPr>
        <p:spPr>
          <a:xfrm>
            <a:off x="-442346" y="2933390"/>
            <a:ext cx="12634346" cy="59891"/>
          </a:xfrm>
          <a:prstGeom prst="line">
            <a:avLst/>
          </a:prstGeom>
        </p:spPr>
        <p:style>
          <a:lnRef idx="3">
            <a:schemeClr val="accent1"/>
          </a:lnRef>
          <a:fillRef idx="0">
            <a:schemeClr val="accent1"/>
          </a:fillRef>
          <a:effectRef idx="2">
            <a:schemeClr val="accent1"/>
          </a:effectRef>
          <a:fontRef idx="minor">
            <a:schemeClr val="tx1"/>
          </a:fontRef>
        </p:style>
      </p:cxnSp>
      <p:pic>
        <p:nvPicPr>
          <p:cNvPr id="19" name="Grafika 18" descr="Biciklizam">
            <a:extLst>
              <a:ext uri="{FF2B5EF4-FFF2-40B4-BE49-F238E27FC236}">
                <a16:creationId xmlns:a16="http://schemas.microsoft.com/office/drawing/2014/main" id="{943788FD-9071-4C61-B2E6-FE197D075A8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73024" y="259109"/>
            <a:ext cx="2279904" cy="2279904"/>
          </a:xfrm>
          <a:prstGeom prst="rect">
            <a:avLst/>
          </a:prstGeom>
        </p:spPr>
      </p:pic>
      <p:sp>
        <p:nvSpPr>
          <p:cNvPr id="2" name="Pravokutnik 1">
            <a:extLst>
              <a:ext uri="{FF2B5EF4-FFF2-40B4-BE49-F238E27FC236}">
                <a16:creationId xmlns:a16="http://schemas.microsoft.com/office/drawing/2014/main" id="{FCD7ED3C-2E34-46D1-ACB7-EA32C177AEEE}"/>
              </a:ext>
            </a:extLst>
          </p:cNvPr>
          <p:cNvSpPr/>
          <p:nvPr/>
        </p:nvSpPr>
        <p:spPr>
          <a:xfrm>
            <a:off x="2928134" y="537287"/>
            <a:ext cx="9263865" cy="1877437"/>
          </a:xfrm>
          <a:prstGeom prst="rect">
            <a:avLst/>
          </a:prstGeom>
        </p:spPr>
        <p:txBody>
          <a:bodyPr wrap="square">
            <a:spAutoFit/>
          </a:bodyPr>
          <a:lstStyle/>
          <a:p>
            <a:pPr marL="342900" indent="-342900">
              <a:buFont typeface="Arial" panose="020B0604020202020204" pitchFamily="34" charset="0"/>
              <a:buChar char="•"/>
              <a:defRPr sz="1600" b="1" i="0" u="none" strike="noStrike" kern="1200" baseline="0">
                <a:solidFill>
                  <a:srgbClr val="595959">
                    <a:lumMod val="65000"/>
                    <a:lumOff val="35000"/>
                  </a:srgbClr>
                </a:solidFill>
                <a:latin typeface="+mn-lt"/>
                <a:ea typeface="+mn-ea"/>
                <a:cs typeface="+mn-cs"/>
              </a:defRPr>
            </a:pPr>
            <a:r>
              <a:rPr lang="en-US" sz="2000" b="1" dirty="0">
                <a:solidFill>
                  <a:srgbClr val="939393"/>
                </a:solidFill>
              </a:rPr>
              <a:t>negative impact of lockdown and self-isolation measures on PA and exercise </a:t>
            </a:r>
            <a:r>
              <a:rPr lang="hr-HR" sz="2000" b="1" dirty="0">
                <a:solidFill>
                  <a:srgbClr val="939393"/>
                </a:solidFill>
              </a:rPr>
              <a:t>– 29%</a:t>
            </a:r>
          </a:p>
          <a:p>
            <a:pPr marL="342900" indent="-342900">
              <a:buFont typeface="Arial" panose="020B0604020202020204" pitchFamily="34" charset="0"/>
              <a:buChar char="•"/>
              <a:defRPr sz="1600" b="1" i="0" u="none" strike="noStrike" kern="1200" baseline="0">
                <a:solidFill>
                  <a:srgbClr val="595959">
                    <a:lumMod val="65000"/>
                    <a:lumOff val="35000"/>
                  </a:srgbClr>
                </a:solidFill>
                <a:latin typeface="+mn-lt"/>
                <a:ea typeface="+mn-ea"/>
                <a:cs typeface="+mn-cs"/>
              </a:defRPr>
            </a:pPr>
            <a:r>
              <a:rPr lang="hr-HR" sz="2000" b="1" dirty="0">
                <a:solidFill>
                  <a:srgbClr val="939393"/>
                </a:solidFill>
              </a:rPr>
              <a:t>negative </a:t>
            </a:r>
            <a:r>
              <a:rPr lang="en-US" sz="2000" b="1" dirty="0">
                <a:solidFill>
                  <a:srgbClr val="939393"/>
                </a:solidFill>
              </a:rPr>
              <a:t>impact of pandemic on PA and exercise in </a:t>
            </a:r>
            <a:r>
              <a:rPr lang="hr-HR" sz="2000" b="1" dirty="0">
                <a:solidFill>
                  <a:srgbClr val="939393"/>
                </a:solidFill>
              </a:rPr>
              <a:t>general – 30%</a:t>
            </a:r>
          </a:p>
          <a:p>
            <a:pPr marL="342900" indent="-342900">
              <a:buFont typeface="Arial" panose="020B0604020202020204" pitchFamily="34" charset="0"/>
              <a:buChar char="•"/>
            </a:pPr>
            <a:r>
              <a:rPr lang="en-US" sz="2000" b="1" dirty="0">
                <a:solidFill>
                  <a:srgbClr val="939393"/>
                </a:solidFill>
              </a:rPr>
              <a:t>spent more time outside the house and in </a:t>
            </a:r>
            <a:r>
              <a:rPr lang="hr-HR" sz="2000" b="1" dirty="0">
                <a:solidFill>
                  <a:srgbClr val="939393"/>
                </a:solidFill>
              </a:rPr>
              <a:t>nature  – 38%</a:t>
            </a:r>
          </a:p>
          <a:p>
            <a:pPr marL="342900" indent="-342900">
              <a:buFont typeface="Arial" panose="020B0604020202020204" pitchFamily="34" charset="0"/>
              <a:buChar char="•"/>
            </a:pPr>
            <a:r>
              <a:rPr lang="hr-HR" sz="2000" b="1" dirty="0">
                <a:solidFill>
                  <a:srgbClr val="939393"/>
                </a:solidFill>
              </a:rPr>
              <a:t>had more time </a:t>
            </a:r>
            <a:r>
              <a:rPr lang="en-US" sz="2000" b="1" dirty="0">
                <a:solidFill>
                  <a:srgbClr val="939393"/>
                </a:solidFill>
              </a:rPr>
              <a:t>for physical activities and exercise </a:t>
            </a:r>
            <a:r>
              <a:rPr lang="hr-HR" sz="2000" b="1" dirty="0">
                <a:solidFill>
                  <a:srgbClr val="939393"/>
                </a:solidFill>
              </a:rPr>
              <a:t>– 40%</a:t>
            </a:r>
            <a:endParaRPr lang="en-US" sz="2000" b="1" dirty="0">
              <a:solidFill>
                <a:srgbClr val="939393"/>
              </a:solidFill>
            </a:endParaRPr>
          </a:p>
          <a:p>
            <a:pPr marL="342900" indent="-342900">
              <a:buFont typeface="Arial" panose="020B0604020202020204" pitchFamily="34" charset="0"/>
              <a:buChar char="•"/>
              <a:defRPr sz="1600" b="1" i="0" u="none" strike="noStrike" kern="1200" baseline="0">
                <a:solidFill>
                  <a:srgbClr val="595959">
                    <a:lumMod val="65000"/>
                    <a:lumOff val="35000"/>
                  </a:srgbClr>
                </a:solidFill>
                <a:latin typeface="+mn-lt"/>
                <a:ea typeface="+mn-ea"/>
                <a:cs typeface="+mn-cs"/>
              </a:defRPr>
            </a:pPr>
            <a:endParaRPr lang="en-US" sz="2000" b="1" dirty="0"/>
          </a:p>
          <a:p>
            <a:pPr algn="ctr">
              <a:defRPr sz="1600" b="1" i="0" u="none" strike="noStrike" kern="1200" baseline="0">
                <a:solidFill>
                  <a:srgbClr val="595959">
                    <a:lumMod val="65000"/>
                    <a:lumOff val="35000"/>
                  </a:srgbClr>
                </a:solidFill>
                <a:latin typeface="+mn-lt"/>
                <a:ea typeface="+mn-ea"/>
                <a:cs typeface="+mn-cs"/>
              </a:defRPr>
            </a:pPr>
            <a:endParaRPr lang="en-US" dirty="0"/>
          </a:p>
        </p:txBody>
      </p:sp>
      <p:sp>
        <p:nvSpPr>
          <p:cNvPr id="4" name="Pravokutnik 3">
            <a:extLst>
              <a:ext uri="{FF2B5EF4-FFF2-40B4-BE49-F238E27FC236}">
                <a16:creationId xmlns:a16="http://schemas.microsoft.com/office/drawing/2014/main" id="{03BB2590-7B4E-4B24-888E-BE18ECA8DF03}"/>
              </a:ext>
            </a:extLst>
          </p:cNvPr>
          <p:cNvSpPr/>
          <p:nvPr/>
        </p:nvSpPr>
        <p:spPr>
          <a:xfrm>
            <a:off x="3401246" y="3429000"/>
            <a:ext cx="8578421" cy="2246769"/>
          </a:xfrm>
          <a:prstGeom prst="rect">
            <a:avLst/>
          </a:prstGeom>
        </p:spPr>
        <p:txBody>
          <a:bodyPr wrap="square">
            <a:spAutoFit/>
          </a:bodyPr>
          <a:lstStyle/>
          <a:p>
            <a:pPr marL="342900" indent="-342900">
              <a:buFont typeface="Arial" panose="020B0604020202020204" pitchFamily="34" charset="0"/>
              <a:buChar char="•"/>
              <a:defRPr sz="2128" b="1" i="0" u="none" strike="noStrike" kern="1200" baseline="0">
                <a:solidFill>
                  <a:srgbClr val="DDDDDD">
                    <a:lumMod val="75000"/>
                  </a:srgbClr>
                </a:solidFill>
                <a:latin typeface="+mn-lt"/>
                <a:ea typeface="+mn-ea"/>
                <a:cs typeface="+mn-cs"/>
              </a:defRPr>
            </a:pPr>
            <a:r>
              <a:rPr lang="en-US" sz="2000" dirty="0">
                <a:solidFill>
                  <a:srgbClr val="939393"/>
                </a:solidFill>
              </a:rPr>
              <a:t>consumed more calories than before</a:t>
            </a:r>
            <a:r>
              <a:rPr lang="hr-HR" sz="2000" dirty="0">
                <a:solidFill>
                  <a:srgbClr val="939393"/>
                </a:solidFill>
              </a:rPr>
              <a:t> – 39%</a:t>
            </a:r>
          </a:p>
          <a:p>
            <a:pPr marL="342900" indent="-342900">
              <a:buFont typeface="Arial" panose="020B0604020202020204" pitchFamily="34" charset="0"/>
              <a:buChar char="•"/>
              <a:defRPr sz="2128" b="1" i="0" u="none" strike="noStrike" kern="1200" baseline="0">
                <a:solidFill>
                  <a:srgbClr val="DDDDDD">
                    <a:lumMod val="75000"/>
                  </a:srgbClr>
                </a:solidFill>
                <a:latin typeface="+mn-lt"/>
                <a:ea typeface="+mn-ea"/>
                <a:cs typeface="+mn-cs"/>
              </a:defRPr>
            </a:pPr>
            <a:r>
              <a:rPr lang="en-US" sz="2000" dirty="0"/>
              <a:t>often practiced snacking between meals</a:t>
            </a:r>
            <a:r>
              <a:rPr lang="hr-HR" sz="2000" dirty="0"/>
              <a:t> – 32%</a:t>
            </a:r>
          </a:p>
          <a:p>
            <a:pPr marL="342900" indent="-342900">
              <a:buFont typeface="Arial" panose="020B0604020202020204" pitchFamily="34" charset="0"/>
              <a:buChar char="•"/>
              <a:defRPr sz="2128" b="1" i="0" u="none" strike="noStrike" kern="1200" baseline="0">
                <a:solidFill>
                  <a:srgbClr val="DDDDDD">
                    <a:lumMod val="75000"/>
                  </a:srgbClr>
                </a:solidFill>
                <a:latin typeface="+mn-lt"/>
                <a:ea typeface="+mn-ea"/>
                <a:cs typeface="+mn-cs"/>
              </a:defRPr>
            </a:pPr>
            <a:r>
              <a:rPr lang="en-US" sz="2000" dirty="0"/>
              <a:t>began to emotionally overeat</a:t>
            </a:r>
            <a:r>
              <a:rPr lang="hr-HR" sz="2000" dirty="0"/>
              <a:t> – 17%</a:t>
            </a:r>
          </a:p>
          <a:p>
            <a:pPr marL="342900" indent="-342900">
              <a:buFont typeface="Arial" panose="020B0604020202020204" pitchFamily="34" charset="0"/>
              <a:buChar char="•"/>
              <a:defRPr sz="2128" b="1" i="0" u="none" strike="noStrike" kern="1200" baseline="0">
                <a:solidFill>
                  <a:srgbClr val="DDDDDD">
                    <a:lumMod val="75000"/>
                  </a:srgbClr>
                </a:solidFill>
                <a:latin typeface="+mn-lt"/>
                <a:ea typeface="+mn-ea"/>
                <a:cs typeface="+mn-cs"/>
              </a:defRPr>
            </a:pPr>
            <a:r>
              <a:rPr lang="en-US" sz="2000" dirty="0"/>
              <a:t>gained extra weight during the pandemic </a:t>
            </a:r>
            <a:r>
              <a:rPr lang="hr-HR" sz="2000" dirty="0"/>
              <a:t>– 32%</a:t>
            </a:r>
            <a:endParaRPr lang="en-US" sz="2000" dirty="0"/>
          </a:p>
          <a:p>
            <a:pPr>
              <a:defRPr sz="2128" b="1" i="0" u="none" strike="noStrike" kern="1200" baseline="0">
                <a:solidFill>
                  <a:srgbClr val="DDDDDD">
                    <a:lumMod val="75000"/>
                  </a:srgbClr>
                </a:solidFill>
                <a:latin typeface="+mn-lt"/>
                <a:ea typeface="+mn-ea"/>
                <a:cs typeface="+mn-cs"/>
              </a:defRPr>
            </a:pPr>
            <a:endParaRPr lang="en-US" sz="2000" dirty="0"/>
          </a:p>
          <a:p>
            <a:pPr>
              <a:defRPr sz="2128" b="1" i="0" u="none" strike="noStrike" kern="1200" baseline="0">
                <a:solidFill>
                  <a:srgbClr val="DDDDDD">
                    <a:lumMod val="75000"/>
                  </a:srgbClr>
                </a:solidFill>
                <a:latin typeface="+mn-lt"/>
                <a:ea typeface="+mn-ea"/>
                <a:cs typeface="+mn-cs"/>
              </a:defRPr>
            </a:pPr>
            <a:endParaRPr lang="en-US" sz="2000" dirty="0"/>
          </a:p>
          <a:p>
            <a:pPr>
              <a:defRPr sz="2128" b="1" i="0" u="none" strike="noStrike" kern="1200" baseline="0">
                <a:solidFill>
                  <a:srgbClr val="DDDDDD">
                    <a:lumMod val="75000"/>
                  </a:srgbClr>
                </a:solidFill>
                <a:latin typeface="+mn-lt"/>
                <a:ea typeface="+mn-ea"/>
                <a:cs typeface="+mn-cs"/>
              </a:defRPr>
            </a:pPr>
            <a:endParaRPr lang="en-US" sz="2000" dirty="0">
              <a:solidFill>
                <a:srgbClr val="939393"/>
              </a:solidFill>
            </a:endParaRPr>
          </a:p>
        </p:txBody>
      </p:sp>
      <p:pic>
        <p:nvPicPr>
          <p:cNvPr id="17" name="Grafika 16" descr="Postavljanje stola">
            <a:extLst>
              <a:ext uri="{FF2B5EF4-FFF2-40B4-BE49-F238E27FC236}">
                <a16:creationId xmlns:a16="http://schemas.microsoft.com/office/drawing/2014/main" id="{49D5C7C7-38F3-4EEE-811B-CB9630CCEA7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80764" y="3546115"/>
            <a:ext cx="2447370" cy="2447370"/>
          </a:xfrm>
          <a:prstGeom prst="rect">
            <a:avLst/>
          </a:prstGeom>
        </p:spPr>
      </p:pic>
    </p:spTree>
    <p:extLst>
      <p:ext uri="{BB962C8B-B14F-4D97-AF65-F5344CB8AC3E}">
        <p14:creationId xmlns:p14="http://schemas.microsoft.com/office/powerpoint/2010/main" val="3658206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Zdravlje i rekreacija 16 x 9">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16063550_TF02922391" id="{27933E35-CC0F-4A59-92AE-328ED05B57A2}" vid="{DCCE439F-7862-411C-835D-2EEE37BF1764}"/>
    </a:ext>
  </a:extLst>
</a:theme>
</file>

<file path=ppt/theme/theme2.xml><?xml version="1.0" encoding="utf-8"?>
<a:theme xmlns:a="http://schemas.openxmlformats.org/drawingml/2006/main" name="Tema sustava Offic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sustava Office">
  <a:themeElements>
    <a:clrScheme name="HealthFitness">
      <a:dk1>
        <a:srgbClr val="595959"/>
      </a:dk1>
      <a:lt1>
        <a:sysClr val="window" lastClr="FFFFFF"/>
      </a:lt1>
      <a:dk2>
        <a:srgbClr val="000000"/>
      </a:dk2>
      <a:lt2>
        <a:srgbClr val="DDDDDD"/>
      </a:lt2>
      <a:accent1>
        <a:srgbClr val="87A91B"/>
      </a:accent1>
      <a:accent2>
        <a:srgbClr val="FBCE11"/>
      </a:accent2>
      <a:accent3>
        <a:srgbClr val="446ED8"/>
      </a:accent3>
      <a:accent4>
        <a:srgbClr val="9D22E2"/>
      </a:accent4>
      <a:accent5>
        <a:srgbClr val="FE9E00"/>
      </a:accent5>
      <a:accent6>
        <a:srgbClr val="DF5327"/>
      </a:accent6>
      <a:hlink>
        <a:srgbClr val="446ED8"/>
      </a:hlink>
      <a:folHlink>
        <a:srgbClr val="828282"/>
      </a:folHlink>
    </a:clrScheme>
    <a:fontScheme name="Calibri Light">
      <a:majorFont>
        <a:latin typeface="Calibri Light"/>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Prezentacija o zdravlju i rekreaciji (široki zaslon)</Template>
  <TotalTime>1002</TotalTime>
  <Words>1948</Words>
  <Application>Microsoft Office PowerPoint</Application>
  <PresentationFormat>Široki zaslon</PresentationFormat>
  <Paragraphs>155</Paragraphs>
  <Slides>15</Slides>
  <Notes>9</Notes>
  <HiddenSlides>0</HiddenSlides>
  <MMClips>0</MMClips>
  <ScaleCrop>false</ScaleCrop>
  <HeadingPairs>
    <vt:vector size="6" baseType="variant">
      <vt:variant>
        <vt:lpstr>Korišteni fontovi</vt:lpstr>
      </vt:variant>
      <vt:variant>
        <vt:i4>8</vt:i4>
      </vt:variant>
      <vt:variant>
        <vt:lpstr>Tema</vt:lpstr>
      </vt:variant>
      <vt:variant>
        <vt:i4>1</vt:i4>
      </vt:variant>
      <vt:variant>
        <vt:lpstr>Naslovi slajdova</vt:lpstr>
      </vt:variant>
      <vt:variant>
        <vt:i4>15</vt:i4>
      </vt:variant>
    </vt:vector>
  </HeadingPairs>
  <TitlesOfParts>
    <vt:vector size="24" baseType="lpstr">
      <vt:lpstr>Arial</vt:lpstr>
      <vt:lpstr>Calibri</vt:lpstr>
      <vt:lpstr>Calibri Light</vt:lpstr>
      <vt:lpstr>Noto Sans CJK SC</vt:lpstr>
      <vt:lpstr>StarSymbol</vt:lpstr>
      <vt:lpstr>Symbol</vt:lpstr>
      <vt:lpstr>Times New Roman</vt:lpstr>
      <vt:lpstr>Wingdings</vt:lpstr>
      <vt:lpstr>Zdravlje i rekreacija 16 x 9</vt:lpstr>
      <vt:lpstr>The impact of the COVID-19 pandemic on physical health and mental well-being of university teaching staff the case of Faculty of Humanities and Social Sciences in Osijek</vt:lpstr>
      <vt:lpstr>most common symptoms of  socio-emotional impact of new work conditions</vt:lpstr>
      <vt:lpstr>Physical activity HABITS</vt:lpstr>
      <vt:lpstr>NUTRITION HABITS</vt:lpstr>
      <vt:lpstr>mental health</vt:lpstr>
      <vt:lpstr>OUR RESEARCH RESEARCH QUESTIONS</vt:lpstr>
      <vt:lpstr>METHOD</vt:lpstr>
      <vt:lpstr>sample</vt:lpstr>
      <vt:lpstr>PowerPoint prezentacija</vt:lpstr>
      <vt:lpstr>PowerPoint prezentacija</vt:lpstr>
      <vt:lpstr>PowerPoint prezentacija</vt:lpstr>
      <vt:lpstr>PowerPoint prezentacija</vt:lpstr>
      <vt:lpstr>LIFESTYLE, HABITS and well-being</vt:lpstr>
      <vt:lpstr>Concluding discussion </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Raspored s naslovom i slikama</dc:title>
  <dc:creator>Tin Veljača</dc:creator>
  <cp:lastModifiedBy>Tin Veljača</cp:lastModifiedBy>
  <cp:revision>122</cp:revision>
  <dcterms:created xsi:type="dcterms:W3CDTF">2023-04-11T13:45:38Z</dcterms:created>
  <dcterms:modified xsi:type="dcterms:W3CDTF">2023-05-23T10:09:47Z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ies>
</file>