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</p:sldMasterIdLst>
  <p:notesMasterIdLst>
    <p:notesMasterId r:id="rId19"/>
  </p:notesMasterIdLst>
  <p:sldIdLst>
    <p:sldId id="331" r:id="rId6"/>
    <p:sldId id="266" r:id="rId7"/>
    <p:sldId id="332" r:id="rId8"/>
    <p:sldId id="333" r:id="rId9"/>
    <p:sldId id="334" r:id="rId10"/>
    <p:sldId id="339" r:id="rId11"/>
    <p:sldId id="341" r:id="rId12"/>
    <p:sldId id="336" r:id="rId13"/>
    <p:sldId id="337" r:id="rId14"/>
    <p:sldId id="338" r:id="rId15"/>
    <p:sldId id="340" r:id="rId16"/>
    <p:sldId id="335" r:id="rId17"/>
    <p:sldId id="31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92A"/>
    <a:srgbClr val="0B1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2811" autoAdjust="0"/>
  </p:normalViewPr>
  <p:slideViewPr>
    <p:cSldViewPr snapToGrid="0">
      <p:cViewPr varScale="1">
        <p:scale>
          <a:sx n="91" d="100"/>
          <a:sy n="91" d="100"/>
        </p:scale>
        <p:origin x="66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E9EAA-4940-4FE9-9A10-09D35448969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E0ABD-F9D5-464B-A5B4-B534F18D0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7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Font typeface="Arial" panose="020B0604020202020204" pitchFamily="34" charset="0"/>
              <a:buNone/>
            </a:pPr>
            <a:endParaRPr lang="en-US" sz="1200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C2C71-78FE-4585-A48C-C699B2CE95CD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27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C2C71-78FE-4585-A48C-C699B2CE95CD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05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C2C71-78FE-4585-A48C-C699B2CE95CD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8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E0ABD-F9D5-464B-A5B4-B534F18D00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6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Font typeface="Arial" panose="020B0604020202020204" pitchFamily="34" charset="0"/>
              <a:buNone/>
            </a:pPr>
            <a:endParaRPr lang="en-US" sz="1200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C2C71-78FE-4585-A48C-C699B2CE95CD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5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C2C71-78FE-4585-A48C-C699B2CE95C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50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Font typeface="Arial" panose="020B0604020202020204" pitchFamily="34" charset="0"/>
              <a:buNone/>
            </a:pPr>
            <a:endParaRPr lang="en-US" sz="1200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C2C71-78FE-4585-A48C-C699B2CE95C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1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C2C71-78FE-4585-A48C-C699B2CE95C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0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C2C71-78FE-4585-A48C-C699B2CE95CD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78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Font typeface="Arial" panose="020B0604020202020204" pitchFamily="34" charset="0"/>
              <a:buNone/>
            </a:pPr>
            <a:endParaRPr lang="en-US" sz="1200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C2C71-78FE-4585-A48C-C699B2CE95C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4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Font typeface="Arial" panose="020B0604020202020204" pitchFamily="34" charset="0"/>
              <a:buNone/>
            </a:pPr>
            <a:endParaRPr lang="en-US" sz="1200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C2C71-78FE-4585-A48C-C699B2CE95CD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31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Font typeface="Arial" panose="020B0604020202020204" pitchFamily="34" charset="0"/>
              <a:buNone/>
            </a:pPr>
            <a:endParaRPr lang="en-US" sz="1200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C2C71-78FE-4585-A48C-C699B2CE95CD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7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4B53-16CC-45E6-973C-A47074098E2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C9AD-6EB1-4378-9569-BC5688B4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9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4B53-16CC-45E6-973C-A47074098E2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C9AD-6EB1-4378-9569-BC5688B4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4B53-16CC-45E6-973C-A47074098E2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C9AD-6EB1-4378-9569-BC5688B4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4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0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81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8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5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8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86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0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4B53-16CC-45E6-973C-A47074098E2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C9AD-6EB1-4378-9569-BC5688B4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89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98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0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4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4B53-16CC-45E6-973C-A47074098E2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C9AD-6EB1-4378-9569-BC5688B4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6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4B53-16CC-45E6-973C-A47074098E2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C9AD-6EB1-4378-9569-BC5688B4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7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4B53-16CC-45E6-973C-A47074098E2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C9AD-6EB1-4378-9569-BC5688B4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2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4B53-16CC-45E6-973C-A47074098E2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C9AD-6EB1-4378-9569-BC5688B4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5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4B53-16CC-45E6-973C-A47074098E2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C9AD-6EB1-4378-9569-BC5688B4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8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4B53-16CC-45E6-973C-A47074098E2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C9AD-6EB1-4378-9569-BC5688B4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3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4B53-16CC-45E6-973C-A47074098E2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3C9AD-6EB1-4378-9569-BC5688B4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1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64B53-16CC-45E6-973C-A47074098E2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3C9AD-6EB1-4378-9569-BC5688B4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4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2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6EF8BC-9180-4139-9C97-8FDA6FB860A3}"/>
              </a:ext>
            </a:extLst>
          </p:cNvPr>
          <p:cNvSpPr/>
          <p:nvPr/>
        </p:nvSpPr>
        <p:spPr>
          <a:xfrm>
            <a:off x="0" y="20"/>
            <a:ext cx="12195089" cy="3893807"/>
          </a:xfrm>
          <a:prstGeom prst="rect">
            <a:avLst/>
          </a:prstGeom>
          <a:solidFill>
            <a:srgbClr val="0B1D37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b="1" dirty="0">
              <a:solidFill>
                <a:srgbClr val="D2492A"/>
              </a:solidFill>
              <a:latin typeface="Gotham" charset="0"/>
              <a:ea typeface="Gotham" charset="0"/>
              <a:cs typeface="Gotham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63A0C-DC0A-42F3-A34C-BFC096946F0E}"/>
              </a:ext>
            </a:extLst>
          </p:cNvPr>
          <p:cNvSpPr txBox="1"/>
          <p:nvPr/>
        </p:nvSpPr>
        <p:spPr>
          <a:xfrm>
            <a:off x="567864" y="784977"/>
            <a:ext cx="10462085" cy="1274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Gotham"/>
                <a:ea typeface="Gotham" charset="0"/>
                <a:cs typeface="Gotham" charset="0"/>
              </a:rPr>
              <a:t>Aligning Information Literacy Standards to the Scientific Method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6DAC91-5C0D-482B-91AB-6895ADD0B2B0}"/>
              </a:ext>
            </a:extLst>
          </p:cNvPr>
          <p:cNvCxnSpPr/>
          <p:nvPr/>
        </p:nvCxnSpPr>
        <p:spPr>
          <a:xfrm flipV="1">
            <a:off x="67910" y="2135981"/>
            <a:ext cx="10770306" cy="2893"/>
          </a:xfrm>
          <a:prstGeom prst="line">
            <a:avLst/>
          </a:prstGeom>
          <a:ln w="76200" cmpd="sng">
            <a:solidFill>
              <a:srgbClr val="D249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C5A02E-21D0-40DB-BDED-E4F9E6B1266F}"/>
              </a:ext>
            </a:extLst>
          </p:cNvPr>
          <p:cNvCxnSpPr>
            <a:cxnSpLocks/>
          </p:cNvCxnSpPr>
          <p:nvPr/>
        </p:nvCxnSpPr>
        <p:spPr>
          <a:xfrm>
            <a:off x="423006" y="255220"/>
            <a:ext cx="0" cy="2864207"/>
          </a:xfrm>
          <a:prstGeom prst="line">
            <a:avLst/>
          </a:prstGeom>
          <a:ln w="76200" cmpd="sng">
            <a:solidFill>
              <a:srgbClr val="D249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E2304A-2DE4-4EFF-ACF6-90DEA7B9F257}"/>
              </a:ext>
            </a:extLst>
          </p:cNvPr>
          <p:cNvCxnSpPr>
            <a:cxnSpLocks/>
          </p:cNvCxnSpPr>
          <p:nvPr/>
        </p:nvCxnSpPr>
        <p:spPr>
          <a:xfrm>
            <a:off x="-3089" y="3893827"/>
            <a:ext cx="12252960" cy="0"/>
          </a:xfrm>
          <a:prstGeom prst="line">
            <a:avLst/>
          </a:prstGeom>
          <a:ln w="76200" cmpd="sng">
            <a:solidFill>
              <a:srgbClr val="D249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Arthur Lakes Library">
            <a:extLst>
              <a:ext uri="{FF2B5EF4-FFF2-40B4-BE49-F238E27FC236}">
                <a16:creationId xmlns:a16="http://schemas.microsoft.com/office/drawing/2014/main" id="{19A392BB-D768-4DB6-BD58-0FCDFED5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28" y="6128305"/>
            <a:ext cx="3548332" cy="70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6">
            <a:extLst>
              <a:ext uri="{FF2B5EF4-FFF2-40B4-BE49-F238E27FC236}">
                <a16:creationId xmlns:a16="http://schemas.microsoft.com/office/drawing/2014/main" id="{DBF570AA-42A4-463F-B800-D744307485D5}"/>
              </a:ext>
            </a:extLst>
          </p:cNvPr>
          <p:cNvSpPr txBox="1">
            <a:spLocks/>
          </p:cNvSpPr>
          <p:nvPr/>
        </p:nvSpPr>
        <p:spPr>
          <a:xfrm>
            <a:off x="4204620" y="4575004"/>
            <a:ext cx="4337575" cy="1377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200" b="1" dirty="0">
                <a:latin typeface="Arial"/>
                <a:cs typeface="Arial"/>
              </a:rPr>
              <a:t>Seth </a:t>
            </a:r>
            <a:r>
              <a:rPr lang="en-US" sz="3200" b="1" dirty="0" err="1">
                <a:latin typeface="Arial"/>
                <a:cs typeface="Arial"/>
              </a:rPr>
              <a:t>Vuletich</a:t>
            </a:r>
          </a:p>
          <a:p>
            <a:pPr algn="l">
              <a:lnSpc>
                <a:spcPct val="100000"/>
              </a:lnSpc>
            </a:pPr>
            <a:r>
              <a:rPr lang="en-US" sz="3200" dirty="0">
                <a:latin typeface="Arial"/>
                <a:cs typeface="Arial"/>
              </a:rPr>
              <a:t>Scholarly Communications Librarian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13" name="Subtitle 6">
            <a:extLst>
              <a:ext uri="{FF2B5EF4-FFF2-40B4-BE49-F238E27FC236}">
                <a16:creationId xmlns:a16="http://schemas.microsoft.com/office/drawing/2014/main" id="{ACBC0CB5-9348-496C-8A2F-0894ADD0D845}"/>
              </a:ext>
            </a:extLst>
          </p:cNvPr>
          <p:cNvSpPr txBox="1">
            <a:spLocks/>
          </p:cNvSpPr>
          <p:nvPr/>
        </p:nvSpPr>
        <p:spPr>
          <a:xfrm>
            <a:off x="207741" y="4805575"/>
            <a:ext cx="3996879" cy="562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sz="3200" b="1" dirty="0">
                <a:latin typeface="Arial"/>
                <a:cs typeface="Arial"/>
              </a:rPr>
              <a:t>Brianna Buljung</a:t>
            </a:r>
            <a:endParaRPr lang="en-US" sz="3200" dirty="0">
              <a:cs typeface="Calibri" panose="020F0502020204030204"/>
            </a:endParaRPr>
          </a:p>
          <a:p>
            <a:pPr algn="l">
              <a:lnSpc>
                <a:spcPct val="110000"/>
              </a:lnSpc>
            </a:pPr>
            <a:r>
              <a:rPr lang="en-US" sz="3200" dirty="0">
                <a:latin typeface="Arial"/>
                <a:cs typeface="Arial"/>
              </a:rPr>
              <a:t>Teaching and Learning Librarian</a:t>
            </a:r>
            <a:endParaRPr lang="en-US" sz="3200" dirty="0">
              <a:cs typeface="Calibri" panose="020F0502020204030204"/>
            </a:endParaRPr>
          </a:p>
        </p:txBody>
      </p:sp>
      <p:sp>
        <p:nvSpPr>
          <p:cNvPr id="14" name="Subtitle 6">
            <a:extLst>
              <a:ext uri="{FF2B5EF4-FFF2-40B4-BE49-F238E27FC236}">
                <a16:creationId xmlns:a16="http://schemas.microsoft.com/office/drawing/2014/main" id="{840FB0AD-9819-401F-B6D7-A29A1A05A31A}"/>
              </a:ext>
            </a:extLst>
          </p:cNvPr>
          <p:cNvSpPr txBox="1">
            <a:spLocks/>
          </p:cNvSpPr>
          <p:nvPr/>
        </p:nvSpPr>
        <p:spPr>
          <a:xfrm>
            <a:off x="8709870" y="4668228"/>
            <a:ext cx="3215990" cy="836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200" b="1" dirty="0">
                <a:latin typeface="Arial"/>
                <a:cs typeface="Arial"/>
              </a:rPr>
              <a:t>Lisa Dunn</a:t>
            </a:r>
            <a:endParaRPr lang="en-US" sz="320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3200" dirty="0">
                <a:latin typeface="Arial"/>
                <a:cs typeface="Arial"/>
              </a:rPr>
              <a:t>STEM Research Librarian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10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88" y="246998"/>
            <a:ext cx="9344043" cy="5724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B1D37"/>
                </a:solidFill>
                <a:latin typeface="Arial"/>
                <a:cs typeface="Arial"/>
              </a:rPr>
              <a:t>Example 3: No Author Agreement</a:t>
            </a:r>
            <a:endParaRPr lang="en-US" b="1" dirty="0">
              <a:solidFill>
                <a:srgbClr val="0B1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2888" y="885973"/>
            <a:ext cx="8215331" cy="6996"/>
          </a:xfrm>
          <a:prstGeom prst="line">
            <a:avLst/>
          </a:prstGeom>
          <a:ln w="76200" cmpd="sng">
            <a:solidFill>
              <a:srgbClr val="D249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5EAFC5-4E00-A6C7-8A17-7BA208D0919E}"/>
              </a:ext>
            </a:extLst>
          </p:cNvPr>
          <p:cNvSpPr txBox="1"/>
          <p:nvPr/>
        </p:nvSpPr>
        <p:spPr>
          <a:xfrm>
            <a:off x="290310" y="2443272"/>
            <a:ext cx="8317909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14300"/>
            <a:r>
              <a:rPr lang="en-US" sz="3200" dirty="0">
                <a:solidFill>
                  <a:srgbClr val="0B1D37"/>
                </a:solidFill>
                <a:cs typeface="Calibri"/>
              </a:rPr>
              <a:t>Each author read into the KP differently:</a:t>
            </a:r>
          </a:p>
          <a:p>
            <a:pPr marL="114300"/>
            <a:endParaRPr lang="en-US" sz="2400" dirty="0">
              <a:solidFill>
                <a:srgbClr val="0B1D37"/>
              </a:solidFill>
              <a:cs typeface="Calibri"/>
            </a:endParaRPr>
          </a:p>
          <a:p>
            <a:pPr marL="114300"/>
            <a:r>
              <a:rPr lang="en-US" sz="3200" dirty="0">
                <a:solidFill>
                  <a:srgbClr val="0B1D37"/>
                </a:solidFill>
                <a:cs typeface="Calibri"/>
              </a:rPr>
              <a:t>Author A – protecting intellectual property, predatory publishing, etc.</a:t>
            </a:r>
          </a:p>
          <a:p>
            <a:pPr marL="114300"/>
            <a:endParaRPr lang="en-US" sz="1400" dirty="0">
              <a:solidFill>
                <a:srgbClr val="0B1D37"/>
              </a:solidFill>
              <a:cs typeface="Calibri"/>
            </a:endParaRPr>
          </a:p>
          <a:p>
            <a:pPr marL="114300"/>
            <a:r>
              <a:rPr lang="en-US" sz="3200" dirty="0">
                <a:solidFill>
                  <a:srgbClr val="0B1D37"/>
                </a:solidFill>
                <a:cs typeface="Calibri"/>
              </a:rPr>
              <a:t>Author B – confirmation bias and targeted search results</a:t>
            </a:r>
          </a:p>
          <a:p>
            <a:pPr marL="114300"/>
            <a:endParaRPr lang="en-US" sz="1400" dirty="0">
              <a:solidFill>
                <a:srgbClr val="0B1D37"/>
              </a:solidFill>
              <a:cs typeface="Calibri"/>
            </a:endParaRPr>
          </a:p>
          <a:p>
            <a:pPr marL="114300"/>
            <a:r>
              <a:rPr lang="en-US" sz="3200" dirty="0">
                <a:solidFill>
                  <a:srgbClr val="0B1D37"/>
                </a:solidFill>
                <a:cs typeface="Calibri"/>
              </a:rPr>
              <a:t>Author C – relevant and important, but didn’t fit well with the Scientific Method model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98" t="4566"/>
          <a:stretch/>
        </p:blipFill>
        <p:spPr>
          <a:xfrm>
            <a:off x="201052" y="1153731"/>
            <a:ext cx="11832162" cy="1165412"/>
          </a:xfrm>
          <a:prstGeom prst="rect">
            <a:avLst/>
          </a:prstGeom>
          <a:ln>
            <a:solidFill>
              <a:srgbClr val="0B1D37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069" y="3107764"/>
            <a:ext cx="3053879" cy="259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7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74" y="343199"/>
            <a:ext cx="8265925" cy="71022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B1D37"/>
                </a:solidFill>
                <a:latin typeface="Arial"/>
                <a:cs typeface="Arial"/>
              </a:rPr>
              <a:t>“Soft” Benefits of the Process</a:t>
            </a:r>
            <a:endParaRPr lang="en-US" b="1" dirty="0">
              <a:solidFill>
                <a:srgbClr val="0B1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99178" y="1072852"/>
            <a:ext cx="8159021" cy="0"/>
          </a:xfrm>
          <a:prstGeom prst="line">
            <a:avLst/>
          </a:prstGeom>
          <a:ln w="76200" cmpd="sng">
            <a:solidFill>
              <a:srgbClr val="D249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BC6CD73-81CA-4892-A758-A45B67DDD5CF}"/>
              </a:ext>
            </a:extLst>
          </p:cNvPr>
          <p:cNvSpPr txBox="1"/>
          <p:nvPr/>
        </p:nvSpPr>
        <p:spPr>
          <a:xfrm>
            <a:off x="192274" y="1227776"/>
            <a:ext cx="10762595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Discussion – On points of agreement and disagreement; led to identifying areas of further conversations.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Introspection – What do participants’ background knowledge (STEM or otherwise) “bring to the table?” – Why do we think the way we do?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endParaRPr lang="en-US" sz="3200" dirty="0">
              <a:cs typeface="Calibri"/>
            </a:endParaRP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Exploration – On teaching strategies and communicating with STEM researchers. How do students perceive these concepts? How do faculty perceive them?</a:t>
            </a:r>
          </a:p>
        </p:txBody>
      </p:sp>
    </p:spTree>
    <p:extLst>
      <p:ext uri="{BB962C8B-B14F-4D97-AF65-F5344CB8AC3E}">
        <p14:creationId xmlns:p14="http://schemas.microsoft.com/office/powerpoint/2010/main" val="1743728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76" y="343199"/>
            <a:ext cx="2956886" cy="7102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B1D37"/>
                </a:solidFill>
                <a:latin typeface="Arial"/>
                <a:cs typeface="Arial"/>
              </a:rPr>
              <a:t>Next Steps</a:t>
            </a:r>
            <a:endParaRPr lang="en-US" b="1" dirty="0">
              <a:solidFill>
                <a:srgbClr val="0B1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9178" y="1072852"/>
            <a:ext cx="2581971" cy="2870"/>
          </a:xfrm>
          <a:prstGeom prst="line">
            <a:avLst/>
          </a:prstGeom>
          <a:ln w="76200" cmpd="sng">
            <a:solidFill>
              <a:srgbClr val="D249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BC6CD73-81CA-4892-A758-A45B67DDD5CF}"/>
              </a:ext>
            </a:extLst>
          </p:cNvPr>
          <p:cNvSpPr txBox="1"/>
          <p:nvPr/>
        </p:nvSpPr>
        <p:spPr>
          <a:xfrm>
            <a:off x="192275" y="1363888"/>
            <a:ext cx="10762595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3200" dirty="0">
                <a:cs typeface="Calibri"/>
              </a:rPr>
              <a:t>Validate our map with librarians and STEM researchers</a:t>
            </a:r>
          </a:p>
          <a:p>
            <a:pPr marL="571500" indent="-457200">
              <a:buFont typeface="+mj-lt"/>
              <a:buAutoNum type="arabicPeriod"/>
            </a:pPr>
            <a:endParaRPr lang="en-US" dirty="0">
              <a:cs typeface="Calibri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sz="3200" dirty="0">
                <a:cs typeface="Calibri"/>
              </a:rPr>
              <a:t>Use our model to identify strengths of our library instruction programs in the curriculum of Colorado School of Mines</a:t>
            </a:r>
          </a:p>
          <a:p>
            <a:pPr marL="571500" indent="-457200">
              <a:buFont typeface="+mj-lt"/>
              <a:buAutoNum type="arabicPeriod"/>
            </a:pPr>
            <a:endParaRPr lang="en-US" dirty="0">
              <a:cs typeface="Calibri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sz="3200" dirty="0">
                <a:cs typeface="Calibri"/>
              </a:rPr>
              <a:t>Collaborate with our faculty to address areas for growth and integrate research skills into the scientific process</a:t>
            </a:r>
          </a:p>
          <a:p>
            <a:pPr marL="571500" indent="-457200">
              <a:buFont typeface="+mj-lt"/>
              <a:buAutoNum type="arabicPeriod"/>
            </a:pPr>
            <a:endParaRPr lang="en-US" dirty="0">
              <a:cs typeface="Calibri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sz="3200" dirty="0">
                <a:cs typeface="Calibri"/>
              </a:rPr>
              <a:t>Develop micro-lessons and materials for faculty and librarians to teach research skills throughout the scientific method process</a:t>
            </a:r>
          </a:p>
        </p:txBody>
      </p:sp>
    </p:spTree>
    <p:extLst>
      <p:ext uri="{BB962C8B-B14F-4D97-AF65-F5344CB8AC3E}">
        <p14:creationId xmlns:p14="http://schemas.microsoft.com/office/powerpoint/2010/main" val="39931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796" y="139742"/>
            <a:ext cx="11046412" cy="94817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6700" b="1" dirty="0">
                <a:ln>
                  <a:solidFill>
                    <a:schemeClr val="tx1"/>
                  </a:solidFill>
                </a:ln>
                <a:solidFill>
                  <a:srgbClr val="0B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US" sz="6700" b="1" dirty="0">
                <a:ln>
                  <a:solidFill>
                    <a:schemeClr val="tx1"/>
                  </a:solidFill>
                </a:ln>
                <a:solidFill>
                  <a:srgbClr val="0B1D37"/>
                </a:solidFill>
                <a:latin typeface="Arial Black"/>
                <a:cs typeface="Arial Black"/>
              </a:rPr>
              <a:t> </a:t>
            </a:r>
            <a:r>
              <a:rPr lang="en-US" sz="6700" b="1" dirty="0">
                <a:ln>
                  <a:solidFill>
                    <a:schemeClr val="tx1"/>
                  </a:solidFill>
                </a:ln>
                <a:solidFill>
                  <a:srgbClr val="0B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you!</a:t>
            </a:r>
            <a:endParaRPr lang="en-US" sz="4900" b="1" dirty="0">
              <a:ln>
                <a:solidFill>
                  <a:prstClr val="black"/>
                </a:solidFill>
              </a:ln>
              <a:solidFill>
                <a:srgbClr val="0B1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47884" y="1087918"/>
            <a:ext cx="3964628" cy="0"/>
          </a:xfrm>
          <a:prstGeom prst="line">
            <a:avLst/>
          </a:prstGeom>
          <a:ln w="76200" cmpd="sng">
            <a:solidFill>
              <a:srgbClr val="D249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itle 6"/>
          <p:cNvSpPr txBox="1">
            <a:spLocks/>
          </p:cNvSpPr>
          <p:nvPr/>
        </p:nvSpPr>
        <p:spPr>
          <a:xfrm>
            <a:off x="3989380" y="4554702"/>
            <a:ext cx="4113764" cy="216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2800" b="1" dirty="0">
                <a:solidFill>
                  <a:srgbClr val="0B1D37"/>
                </a:solidFill>
                <a:latin typeface="Arial"/>
                <a:cs typeface="Arial"/>
              </a:rPr>
              <a:t>SETH VULETICH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B1D37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2000" b="1" dirty="0">
                <a:solidFill>
                  <a:srgbClr val="0B1D37"/>
                </a:solidFill>
                <a:latin typeface="Arial"/>
                <a:cs typeface="Arial"/>
              </a:rPr>
              <a:t>Scholarly Communications Librarian </a:t>
            </a:r>
            <a:endParaRPr lang="en-US" sz="2000" dirty="0">
              <a:solidFill>
                <a:srgbClr val="0B1D37"/>
              </a:solidFill>
            </a:endParaRPr>
          </a:p>
          <a:p>
            <a:pPr>
              <a:lnSpc>
                <a:spcPct val="70000"/>
              </a:lnSpc>
              <a:defRPr/>
            </a:pPr>
            <a:r>
              <a:rPr lang="en-US" sz="2000" b="1" dirty="0">
                <a:solidFill>
                  <a:srgbClr val="0B1D37"/>
                </a:solidFill>
                <a:latin typeface="Arial"/>
                <a:cs typeface="Arial"/>
              </a:rPr>
              <a:t>Colorado School of Mines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 err="1">
                <a:solidFill>
                  <a:srgbClr val="0B1D37"/>
                </a:solidFill>
                <a:latin typeface="Arial"/>
                <a:cs typeface="Arial"/>
              </a:rPr>
              <a:t>sethvuletich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B1D37"/>
                </a:solidFill>
                <a:effectLst/>
                <a:uLnTx/>
                <a:uFillTx/>
                <a:latin typeface="Arial"/>
                <a:cs typeface="Arial"/>
              </a:rPr>
              <a:t>@mines.edu</a:t>
            </a:r>
            <a:endParaRPr lang="en-US" sz="2000" b="1" i="0" u="none" strike="noStrike" kern="1200" cap="none" spc="0" normalizeH="0" baseline="0" noProof="0" dirty="0">
              <a:ln>
                <a:noFill/>
              </a:ln>
              <a:solidFill>
                <a:srgbClr val="0B1D37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3DFE1FF5-1863-4646-AB58-80ACA5B2A4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" r="5702" b="-552"/>
          <a:stretch/>
        </p:blipFill>
        <p:spPr>
          <a:xfrm>
            <a:off x="4868506" y="1478946"/>
            <a:ext cx="2066789" cy="275228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98EDBD3-9C85-4CE2-8102-5E125484FE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14" r="32743" b="-395"/>
          <a:stretch/>
        </p:blipFill>
        <p:spPr>
          <a:xfrm>
            <a:off x="665956" y="1474866"/>
            <a:ext cx="2055727" cy="2743200"/>
          </a:xfrm>
          <a:prstGeom prst="rect">
            <a:avLst/>
          </a:prstGeom>
        </p:spPr>
      </p:pic>
      <p:sp>
        <p:nvSpPr>
          <p:cNvPr id="12" name="Subtitle 6">
            <a:extLst>
              <a:ext uri="{FF2B5EF4-FFF2-40B4-BE49-F238E27FC236}">
                <a16:creationId xmlns:a16="http://schemas.microsoft.com/office/drawing/2014/main" id="{F9B06CBF-4A81-4AC2-B9F8-9FEA0D8FE474}"/>
              </a:ext>
            </a:extLst>
          </p:cNvPr>
          <p:cNvSpPr txBox="1">
            <a:spLocks/>
          </p:cNvSpPr>
          <p:nvPr/>
        </p:nvSpPr>
        <p:spPr>
          <a:xfrm>
            <a:off x="0" y="4605015"/>
            <a:ext cx="3841904" cy="211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2800" b="1" dirty="0">
                <a:solidFill>
                  <a:srgbClr val="0B1D37"/>
                </a:solidFill>
                <a:latin typeface="Arial"/>
                <a:cs typeface="Arial"/>
              </a:rPr>
              <a:t>BRIANNA BULJUNG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B1D37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2000" b="1" dirty="0">
                <a:solidFill>
                  <a:srgbClr val="0B1D37"/>
                </a:solidFill>
                <a:latin typeface="Arial"/>
                <a:cs typeface="Arial"/>
              </a:rPr>
              <a:t>Teaching and Learning Librarian </a:t>
            </a:r>
            <a:endParaRPr lang="en-US" sz="2000" dirty="0">
              <a:solidFill>
                <a:srgbClr val="0B1D37"/>
              </a:solidFill>
            </a:endParaRPr>
          </a:p>
          <a:p>
            <a:pPr>
              <a:lnSpc>
                <a:spcPct val="70000"/>
              </a:lnSpc>
              <a:defRPr/>
            </a:pPr>
            <a:r>
              <a:rPr lang="en-US" sz="2000" b="1" dirty="0">
                <a:solidFill>
                  <a:srgbClr val="0B1D37"/>
                </a:solidFill>
                <a:latin typeface="Arial"/>
                <a:cs typeface="Arial"/>
              </a:rPr>
              <a:t>Colorado School of Mines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 err="1">
                <a:solidFill>
                  <a:srgbClr val="0B1D37"/>
                </a:solidFill>
                <a:latin typeface="Arial"/>
                <a:cs typeface="Arial"/>
              </a:rPr>
              <a:t>bbuljung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B1D37"/>
                </a:solidFill>
                <a:effectLst/>
                <a:uLnTx/>
                <a:uFillTx/>
                <a:latin typeface="Arial"/>
                <a:cs typeface="Arial"/>
              </a:rPr>
              <a:t>@mines.edu</a:t>
            </a:r>
            <a:endParaRPr lang="en-US" sz="2000" b="1" i="0" u="none" strike="noStrike" kern="1200" cap="none" spc="0" normalizeH="0" baseline="0" noProof="0" dirty="0">
              <a:ln>
                <a:noFill/>
              </a:ln>
              <a:solidFill>
                <a:srgbClr val="0B1D37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Subtitle 6">
            <a:extLst>
              <a:ext uri="{FF2B5EF4-FFF2-40B4-BE49-F238E27FC236}">
                <a16:creationId xmlns:a16="http://schemas.microsoft.com/office/drawing/2014/main" id="{CF011724-FBE2-442B-8843-93F06D134262}"/>
              </a:ext>
            </a:extLst>
          </p:cNvPr>
          <p:cNvSpPr txBox="1">
            <a:spLocks/>
          </p:cNvSpPr>
          <p:nvPr/>
        </p:nvSpPr>
        <p:spPr>
          <a:xfrm>
            <a:off x="8250620" y="4553835"/>
            <a:ext cx="3815255" cy="210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B1D37"/>
                </a:solidFill>
                <a:latin typeface="Arial"/>
                <a:cs typeface="Arial"/>
              </a:rPr>
              <a:t>LISA DUNN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B1D37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B1D37"/>
                </a:solidFill>
                <a:latin typeface="Arial"/>
                <a:cs typeface="Arial"/>
              </a:rPr>
              <a:t>STEM Research Librarian</a:t>
            </a:r>
            <a:endParaRPr lang="en-US" sz="2000" dirty="0">
              <a:solidFill>
                <a:srgbClr val="0B1D37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B1D37"/>
                </a:solidFill>
                <a:latin typeface="Arial"/>
                <a:cs typeface="Arial"/>
              </a:rPr>
              <a:t>Colorado School of Mines</a:t>
            </a:r>
          </a:p>
          <a:p>
            <a:pPr marL="0" marR="0" lvl="0" indent="0" algn="ctr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2000" b="1" dirty="0">
                <a:solidFill>
                  <a:srgbClr val="0B1D37"/>
                </a:solidFill>
                <a:latin typeface="Arial"/>
                <a:ea typeface="+mn-lt"/>
                <a:cs typeface="+mn-lt"/>
              </a:rPr>
              <a:t>ldunn@mines.edu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B1D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546261-9924-4F59-A5FB-C9F7CCCC8600}"/>
              </a:ext>
            </a:extLst>
          </p:cNvPr>
          <p:cNvSpPr txBox="1"/>
          <p:nvPr/>
        </p:nvSpPr>
        <p:spPr>
          <a:xfrm>
            <a:off x="8074325" y="200707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08" y="1478946"/>
            <a:ext cx="2057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465" y="672190"/>
            <a:ext cx="5294234" cy="5795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26" y="245995"/>
            <a:ext cx="7208062" cy="5724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B1D37"/>
                </a:solidFill>
                <a:latin typeface="Arial"/>
                <a:cs typeface="Arial"/>
              </a:rPr>
              <a:t>Motivation for the Research</a:t>
            </a:r>
            <a:endParaRPr lang="en-US" b="1" dirty="0">
              <a:solidFill>
                <a:srgbClr val="0B1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38475" y="818408"/>
            <a:ext cx="6762924" cy="13538"/>
          </a:xfrm>
          <a:prstGeom prst="line">
            <a:avLst/>
          </a:prstGeom>
          <a:ln w="76200" cmpd="sng">
            <a:solidFill>
              <a:srgbClr val="D249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5EAFC5-4E00-A6C7-8A17-7BA208D0919E}"/>
              </a:ext>
            </a:extLst>
          </p:cNvPr>
          <p:cNvSpPr txBox="1"/>
          <p:nvPr/>
        </p:nvSpPr>
        <p:spPr>
          <a:xfrm>
            <a:off x="264301" y="1318266"/>
            <a:ext cx="6369164" cy="54014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sz="3200" dirty="0">
                <a:solidFill>
                  <a:srgbClr val="0B1D37"/>
                </a:solidFill>
                <a:cs typeface="Calibri"/>
              </a:rPr>
              <a:t>Connect with STEM faculty and students on their own terms.</a:t>
            </a:r>
          </a:p>
          <a:p>
            <a:pPr marL="628650" indent="-514350">
              <a:buFont typeface="+mj-lt"/>
              <a:buAutoNum type="arabicPeriod"/>
            </a:pPr>
            <a:endParaRPr lang="en-US" sz="2400" dirty="0">
              <a:solidFill>
                <a:srgbClr val="0B1D37"/>
              </a:solidFill>
              <a:cs typeface="Calibri"/>
            </a:endParaRPr>
          </a:p>
          <a:p>
            <a:pPr marL="628650" indent="-514350">
              <a:buFont typeface="+mj-lt"/>
              <a:buAutoNum type="arabicPeriod"/>
            </a:pPr>
            <a:endParaRPr lang="en-US" sz="900" dirty="0">
              <a:solidFill>
                <a:srgbClr val="0B1D37"/>
              </a:solidFill>
              <a:cs typeface="Calibri"/>
            </a:endParaRPr>
          </a:p>
          <a:p>
            <a:pPr marL="628650" indent="-514350">
              <a:buFont typeface="+mj-lt"/>
              <a:buAutoNum type="arabicPeriod"/>
            </a:pPr>
            <a:r>
              <a:rPr lang="en-US" sz="3200" dirty="0">
                <a:solidFill>
                  <a:srgbClr val="0B1D37"/>
                </a:solidFill>
                <a:cs typeface="Calibri"/>
              </a:rPr>
              <a:t>Gain a greater understanding of the role research skills play in the scientific method.</a:t>
            </a:r>
          </a:p>
          <a:p>
            <a:pPr marL="628650" indent="-514350">
              <a:buFont typeface="+mj-lt"/>
              <a:buAutoNum type="arabicPeriod"/>
            </a:pPr>
            <a:endParaRPr lang="en-US" sz="2400" dirty="0">
              <a:solidFill>
                <a:srgbClr val="0B1D37"/>
              </a:solidFill>
              <a:cs typeface="Calibri"/>
            </a:endParaRPr>
          </a:p>
          <a:p>
            <a:pPr marL="628650" indent="-514350">
              <a:buFont typeface="+mj-lt"/>
              <a:buAutoNum type="arabicPeriod"/>
            </a:pPr>
            <a:r>
              <a:rPr lang="en-US" sz="3200" dirty="0">
                <a:solidFill>
                  <a:srgbClr val="0B1D37"/>
                </a:solidFill>
                <a:cs typeface="Calibri"/>
              </a:rPr>
              <a:t>Better define the role of the </a:t>
            </a:r>
            <a:r>
              <a:rPr lang="en-US" sz="3200" u="sng" dirty="0">
                <a:solidFill>
                  <a:srgbClr val="0B1D37"/>
                </a:solidFill>
                <a:cs typeface="Calibri"/>
              </a:rPr>
              <a:t>ACRL Framework for Information Literacy in Higher Education</a:t>
            </a:r>
            <a:r>
              <a:rPr lang="en-US" sz="3200" dirty="0">
                <a:solidFill>
                  <a:srgbClr val="0B1D37"/>
                </a:solidFill>
                <a:cs typeface="Calibri"/>
              </a:rPr>
              <a:t> in STEM instruction and research.</a:t>
            </a:r>
          </a:p>
        </p:txBody>
      </p:sp>
    </p:spTree>
    <p:extLst>
      <p:ext uri="{BB962C8B-B14F-4D97-AF65-F5344CB8AC3E}">
        <p14:creationId xmlns:p14="http://schemas.microsoft.com/office/powerpoint/2010/main" val="11959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26" y="245995"/>
            <a:ext cx="6747459" cy="5724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B1D37"/>
                </a:solidFill>
                <a:latin typeface="Arial"/>
                <a:cs typeface="Arial"/>
              </a:rPr>
              <a:t>Premise of the Project</a:t>
            </a:r>
            <a:endParaRPr lang="en-US" b="1" dirty="0">
              <a:solidFill>
                <a:srgbClr val="0B1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23535" y="910690"/>
            <a:ext cx="5388167" cy="0"/>
          </a:xfrm>
          <a:prstGeom prst="line">
            <a:avLst/>
          </a:prstGeom>
          <a:ln w="76200" cmpd="sng">
            <a:solidFill>
              <a:srgbClr val="D249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5EAFC5-4E00-A6C7-8A17-7BA208D0919E}"/>
              </a:ext>
            </a:extLst>
          </p:cNvPr>
          <p:cNvSpPr txBox="1"/>
          <p:nvPr/>
        </p:nvSpPr>
        <p:spPr>
          <a:xfrm>
            <a:off x="170324" y="5593109"/>
            <a:ext cx="10894786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14300"/>
            <a:r>
              <a:rPr lang="en-US" sz="3200" dirty="0">
                <a:solidFill>
                  <a:srgbClr val="0B1D37"/>
                </a:solidFill>
                <a:cs typeface="Calibri"/>
              </a:rPr>
              <a:t>Goal:  Create a framework to communicate with STEM researchers</a:t>
            </a:r>
          </a:p>
          <a:p>
            <a:pPr marL="628650" indent="-514350">
              <a:buFont typeface="+mj-lt"/>
              <a:buAutoNum type="arabicPeriod"/>
            </a:pPr>
            <a:endParaRPr lang="en-US" sz="1050" dirty="0">
              <a:solidFill>
                <a:srgbClr val="0B1D37"/>
              </a:solidFill>
              <a:cs typeface="Calibri"/>
            </a:endParaRPr>
          </a:p>
        </p:txBody>
      </p:sp>
      <p:sp>
        <p:nvSpPr>
          <p:cNvPr id="3" name="Plus 2"/>
          <p:cNvSpPr/>
          <p:nvPr/>
        </p:nvSpPr>
        <p:spPr>
          <a:xfrm>
            <a:off x="4849148" y="2362304"/>
            <a:ext cx="1537138" cy="1686910"/>
          </a:xfrm>
          <a:prstGeom prst="mathPlus">
            <a:avLst/>
          </a:prstGeom>
          <a:solidFill>
            <a:srgbClr val="0B1D37"/>
          </a:solidFill>
          <a:ln>
            <a:solidFill>
              <a:srgbClr val="0B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286" y="1318409"/>
            <a:ext cx="5620339" cy="37746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32" y="993144"/>
            <a:ext cx="4163315" cy="45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8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26" y="245995"/>
            <a:ext cx="7208062" cy="5724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B1D37"/>
                </a:solidFill>
                <a:latin typeface="Arial"/>
                <a:cs typeface="Arial"/>
              </a:rPr>
              <a:t>Methodology</a:t>
            </a:r>
            <a:endParaRPr lang="en-US" b="1" dirty="0">
              <a:solidFill>
                <a:srgbClr val="0B1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2264" y="865291"/>
            <a:ext cx="3219624" cy="13538"/>
          </a:xfrm>
          <a:prstGeom prst="line">
            <a:avLst/>
          </a:prstGeom>
          <a:ln w="76200" cmpd="sng">
            <a:solidFill>
              <a:srgbClr val="D249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5EAFC5-4E00-A6C7-8A17-7BA208D0919E}"/>
              </a:ext>
            </a:extLst>
          </p:cNvPr>
          <p:cNvSpPr txBox="1"/>
          <p:nvPr/>
        </p:nvSpPr>
        <p:spPr>
          <a:xfrm>
            <a:off x="125507" y="925712"/>
            <a:ext cx="5381521" cy="56477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14300"/>
            <a:r>
              <a:rPr lang="en-US" sz="2800" dirty="0">
                <a:solidFill>
                  <a:srgbClr val="0B1D37"/>
                </a:solidFill>
                <a:cs typeface="Calibri"/>
              </a:rPr>
              <a:t>Sticky dots – Represent each Knowledge Practice (number) in an ACRL Frame (color)</a:t>
            </a:r>
          </a:p>
          <a:p>
            <a:pPr marL="628650" indent="-514350">
              <a:buFont typeface="+mj-lt"/>
              <a:buAutoNum type="arabicPeriod"/>
            </a:pPr>
            <a:endParaRPr lang="en-US" dirty="0">
              <a:solidFill>
                <a:srgbClr val="0B1D37"/>
              </a:solidFill>
              <a:cs typeface="Calibri"/>
            </a:endParaRPr>
          </a:p>
          <a:p>
            <a:pPr marL="628650" indent="-514350">
              <a:buFont typeface="+mj-lt"/>
              <a:buAutoNum type="arabicPeriod"/>
            </a:pPr>
            <a:r>
              <a:rPr lang="en-US" sz="2800" dirty="0">
                <a:solidFill>
                  <a:srgbClr val="0B1D37"/>
                </a:solidFill>
                <a:cs typeface="Calibri"/>
              </a:rPr>
              <a:t>Each author mapped dots onto our Scientific Method diagram.</a:t>
            </a:r>
          </a:p>
          <a:p>
            <a:pPr marL="628650" indent="-514350">
              <a:buFont typeface="+mj-lt"/>
              <a:buAutoNum type="arabicPeriod"/>
            </a:pPr>
            <a:endParaRPr lang="en-US" sz="1200" dirty="0">
              <a:solidFill>
                <a:srgbClr val="0B1D37"/>
              </a:solidFill>
              <a:cs typeface="Calibri"/>
            </a:endParaRPr>
          </a:p>
          <a:p>
            <a:pPr marL="628650" indent="-514350">
              <a:buFont typeface="+mj-lt"/>
              <a:buAutoNum type="arabicPeriod"/>
            </a:pPr>
            <a:r>
              <a:rPr lang="en-US" sz="2800" dirty="0">
                <a:solidFill>
                  <a:srgbClr val="0B1D37"/>
                </a:solidFill>
                <a:cs typeface="Calibri"/>
              </a:rPr>
              <a:t>Dots were coded according to how we placed them on a map.</a:t>
            </a:r>
          </a:p>
          <a:p>
            <a:pPr marL="628650" indent="-514350">
              <a:buFont typeface="+mj-lt"/>
              <a:buAutoNum type="arabicPeriod"/>
            </a:pPr>
            <a:endParaRPr lang="en-US" sz="1200" dirty="0">
              <a:solidFill>
                <a:srgbClr val="0B1D37"/>
              </a:solidFill>
              <a:cs typeface="Calibri"/>
            </a:endParaRPr>
          </a:p>
          <a:p>
            <a:pPr marL="628650" indent="-514350">
              <a:buFont typeface="+mj-lt"/>
              <a:buAutoNum type="arabicPeriod"/>
            </a:pPr>
            <a:r>
              <a:rPr lang="en-US" sz="2800" dirty="0">
                <a:solidFill>
                  <a:srgbClr val="0B1D37"/>
                </a:solidFill>
                <a:cs typeface="Calibri"/>
              </a:rPr>
              <a:t>Authors’ maps – Combined to a single map. Each Knowledge Practice was given a score based on authors’ agreement.</a:t>
            </a:r>
          </a:p>
          <a:p>
            <a:pPr marL="114300"/>
            <a:endParaRPr lang="en-US" sz="1100" dirty="0">
              <a:solidFill>
                <a:srgbClr val="0B1D37"/>
              </a:solidFill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772" y="4360582"/>
            <a:ext cx="5932398" cy="2254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8" t="2218" r="8497" b="3348"/>
          <a:stretch/>
        </p:blipFill>
        <p:spPr>
          <a:xfrm>
            <a:off x="5507028" y="173318"/>
            <a:ext cx="6559466" cy="3994661"/>
          </a:xfrm>
          <a:prstGeom prst="rect">
            <a:avLst/>
          </a:prstGeom>
          <a:ln>
            <a:solidFill>
              <a:srgbClr val="D2492A"/>
            </a:solidFill>
          </a:ln>
        </p:spPr>
      </p:pic>
    </p:spTree>
    <p:extLst>
      <p:ext uri="{BB962C8B-B14F-4D97-AF65-F5344CB8AC3E}">
        <p14:creationId xmlns:p14="http://schemas.microsoft.com/office/powerpoint/2010/main" val="33245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26" y="245995"/>
            <a:ext cx="7208062" cy="5724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B1D37"/>
                </a:solidFill>
                <a:latin typeface="Arial"/>
                <a:cs typeface="Arial"/>
              </a:rPr>
              <a:t>Author Agreement Scoring</a:t>
            </a:r>
            <a:endParaRPr lang="en-US" b="1" dirty="0">
              <a:solidFill>
                <a:srgbClr val="0B1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2264" y="878829"/>
            <a:ext cx="6470030" cy="6996"/>
          </a:xfrm>
          <a:prstGeom prst="line">
            <a:avLst/>
          </a:prstGeom>
          <a:ln w="76200" cmpd="sng">
            <a:solidFill>
              <a:srgbClr val="D249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167772"/>
              </p:ext>
            </p:extLst>
          </p:nvPr>
        </p:nvGraphicFramePr>
        <p:xfrm>
          <a:off x="172631" y="1042940"/>
          <a:ext cx="8899651" cy="2373176"/>
        </p:xfrm>
        <a:graphic>
          <a:graphicData uri="http://schemas.openxmlformats.org/drawingml/2006/table">
            <a:tbl>
              <a:tblPr firstRow="1" firstCol="1" bandRow="1"/>
              <a:tblGrid>
                <a:gridCol w="3347510">
                  <a:extLst>
                    <a:ext uri="{9D8B030D-6E8A-4147-A177-3AD203B41FA5}">
                      <a16:colId xmlns:a16="http://schemas.microsoft.com/office/drawing/2014/main" val="4222202785"/>
                    </a:ext>
                  </a:extLst>
                </a:gridCol>
                <a:gridCol w="1255059">
                  <a:extLst>
                    <a:ext uri="{9D8B030D-6E8A-4147-A177-3AD203B41FA5}">
                      <a16:colId xmlns:a16="http://schemas.microsoft.com/office/drawing/2014/main" val="4250168644"/>
                    </a:ext>
                  </a:extLst>
                </a:gridCol>
                <a:gridCol w="597647">
                  <a:extLst>
                    <a:ext uri="{9D8B030D-6E8A-4147-A177-3AD203B41FA5}">
                      <a16:colId xmlns:a16="http://schemas.microsoft.com/office/drawing/2014/main" val="1346509027"/>
                    </a:ext>
                  </a:extLst>
                </a:gridCol>
                <a:gridCol w="741082">
                  <a:extLst>
                    <a:ext uri="{9D8B030D-6E8A-4147-A177-3AD203B41FA5}">
                      <a16:colId xmlns:a16="http://schemas.microsoft.com/office/drawing/2014/main" val="4060032433"/>
                    </a:ext>
                  </a:extLst>
                </a:gridCol>
                <a:gridCol w="256989">
                  <a:extLst>
                    <a:ext uri="{9D8B030D-6E8A-4147-A177-3AD203B41FA5}">
                      <a16:colId xmlns:a16="http://schemas.microsoft.com/office/drawing/2014/main" val="2348609835"/>
                    </a:ext>
                  </a:extLst>
                </a:gridCol>
                <a:gridCol w="669364">
                  <a:extLst>
                    <a:ext uri="{9D8B030D-6E8A-4147-A177-3AD203B41FA5}">
                      <a16:colId xmlns:a16="http://schemas.microsoft.com/office/drawing/2014/main" val="3270058996"/>
                    </a:ext>
                  </a:extLst>
                </a:gridCol>
                <a:gridCol w="394447">
                  <a:extLst>
                    <a:ext uri="{9D8B030D-6E8A-4147-A177-3AD203B41FA5}">
                      <a16:colId xmlns:a16="http://schemas.microsoft.com/office/drawing/2014/main" val="4181621742"/>
                    </a:ext>
                  </a:extLst>
                </a:gridCol>
                <a:gridCol w="1637553">
                  <a:extLst>
                    <a:ext uri="{9D8B030D-6E8A-4147-A177-3AD203B41FA5}">
                      <a16:colId xmlns:a16="http://schemas.microsoft.com/office/drawing/2014/main" val="2734529412"/>
                    </a:ext>
                  </a:extLst>
                </a:gridCol>
              </a:tblGrid>
              <a:tr h="40336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of KPs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of Agreement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62144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Authority is Constructed and Contextual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19.44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834699"/>
                  </a:ext>
                </a:extLst>
              </a:tr>
              <a:tr h="33300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Creation as Process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29.16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344586"/>
                  </a:ext>
                </a:extLst>
              </a:tr>
              <a:tr h="33300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Has Value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77.08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823971"/>
                  </a:ext>
                </a:extLst>
              </a:tr>
              <a:tr h="33300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as Inquiry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828879"/>
                  </a:ext>
                </a:extLst>
              </a:tr>
              <a:tr h="33300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Scholarship as Conversation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71.42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289332"/>
                  </a:ext>
                </a:extLst>
              </a:tr>
              <a:tr h="33300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Searching as Strategic Exploration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47.91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43982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80247"/>
              </p:ext>
            </p:extLst>
          </p:nvPr>
        </p:nvGraphicFramePr>
        <p:xfrm>
          <a:off x="3968374" y="3525419"/>
          <a:ext cx="8073095" cy="3239947"/>
        </p:xfrm>
        <a:graphic>
          <a:graphicData uri="http://schemas.openxmlformats.org/drawingml/2006/table">
            <a:tbl>
              <a:tblPr firstRow="1" firstCol="1" bandRow="1"/>
              <a:tblGrid>
                <a:gridCol w="2817968">
                  <a:extLst>
                    <a:ext uri="{9D8B030D-6E8A-4147-A177-3AD203B41FA5}">
                      <a16:colId xmlns:a16="http://schemas.microsoft.com/office/drawing/2014/main" val="4131312814"/>
                    </a:ext>
                  </a:extLst>
                </a:gridCol>
                <a:gridCol w="609290">
                  <a:extLst>
                    <a:ext uri="{9D8B030D-6E8A-4147-A177-3AD203B41FA5}">
                      <a16:colId xmlns:a16="http://schemas.microsoft.com/office/drawing/2014/main" val="4204122022"/>
                    </a:ext>
                  </a:extLst>
                </a:gridCol>
                <a:gridCol w="533129">
                  <a:extLst>
                    <a:ext uri="{9D8B030D-6E8A-4147-A177-3AD203B41FA5}">
                      <a16:colId xmlns:a16="http://schemas.microsoft.com/office/drawing/2014/main" val="2864021428"/>
                    </a:ext>
                  </a:extLst>
                </a:gridCol>
                <a:gridCol w="533129">
                  <a:extLst>
                    <a:ext uri="{9D8B030D-6E8A-4147-A177-3AD203B41FA5}">
                      <a16:colId xmlns:a16="http://schemas.microsoft.com/office/drawing/2014/main" val="3117851518"/>
                    </a:ext>
                  </a:extLst>
                </a:gridCol>
                <a:gridCol w="533129">
                  <a:extLst>
                    <a:ext uri="{9D8B030D-6E8A-4147-A177-3AD203B41FA5}">
                      <a16:colId xmlns:a16="http://schemas.microsoft.com/office/drawing/2014/main" val="1764714325"/>
                    </a:ext>
                  </a:extLst>
                </a:gridCol>
                <a:gridCol w="609290">
                  <a:extLst>
                    <a:ext uri="{9D8B030D-6E8A-4147-A177-3AD203B41FA5}">
                      <a16:colId xmlns:a16="http://schemas.microsoft.com/office/drawing/2014/main" val="2698538610"/>
                    </a:ext>
                  </a:extLst>
                </a:gridCol>
                <a:gridCol w="533129">
                  <a:extLst>
                    <a:ext uri="{9D8B030D-6E8A-4147-A177-3AD203B41FA5}">
                      <a16:colId xmlns:a16="http://schemas.microsoft.com/office/drawing/2014/main" val="846163928"/>
                    </a:ext>
                  </a:extLst>
                </a:gridCol>
                <a:gridCol w="685451">
                  <a:extLst>
                    <a:ext uri="{9D8B030D-6E8A-4147-A177-3AD203B41FA5}">
                      <a16:colId xmlns:a16="http://schemas.microsoft.com/office/drawing/2014/main" val="894954900"/>
                    </a:ext>
                  </a:extLst>
                </a:gridCol>
                <a:gridCol w="1218580">
                  <a:extLst>
                    <a:ext uri="{9D8B030D-6E8A-4147-A177-3AD203B41FA5}">
                      <a16:colId xmlns:a16="http://schemas.microsoft.com/office/drawing/2014/main" val="3446143488"/>
                    </a:ext>
                  </a:extLst>
                </a:gridCol>
              </a:tblGrid>
              <a:tr h="49845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Step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of Agreement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768176"/>
                  </a:ext>
                </a:extLst>
              </a:tr>
              <a:tr h="24922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Make Observations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28704"/>
                  </a:ext>
                </a:extLst>
              </a:tr>
              <a:tr h="24922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Think of Interesting Questions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45.45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49163"/>
                  </a:ext>
                </a:extLst>
              </a:tr>
              <a:tr h="24922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Search Literature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61.67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52033"/>
                  </a:ext>
                </a:extLst>
              </a:tr>
              <a:tr h="24922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Formulate Hypothesis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58.33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001064"/>
                  </a:ext>
                </a:extLst>
              </a:tr>
              <a:tr h="24922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 Testable Predictions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33.33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400908"/>
                  </a:ext>
                </a:extLst>
              </a:tr>
              <a:tr h="24922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Gather Data to Test Predictions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13.33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10434"/>
                  </a:ext>
                </a:extLst>
              </a:tr>
              <a:tr h="49845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Refine, Alter, Expand or Reject Hypothesis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833849"/>
                  </a:ext>
                </a:extLst>
              </a:tr>
              <a:tr h="24922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 General Theories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73.68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25021"/>
                  </a:ext>
                </a:extLst>
              </a:tr>
              <a:tr h="24922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Share Results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026916"/>
                  </a:ext>
                </a:extLst>
              </a:tr>
              <a:tr h="24922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Ask New Questions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52.63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751937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9317318" y="946246"/>
            <a:ext cx="2724151" cy="2047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B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ACRL Frame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1907" y="4254223"/>
            <a:ext cx="3334870" cy="2047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B1D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Scientific Method Step</a:t>
            </a:r>
          </a:p>
        </p:txBody>
      </p:sp>
    </p:spTree>
    <p:extLst>
      <p:ext uri="{BB962C8B-B14F-4D97-AF65-F5344CB8AC3E}">
        <p14:creationId xmlns:p14="http://schemas.microsoft.com/office/powerpoint/2010/main" val="41648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91" y="3254864"/>
            <a:ext cx="2956886" cy="71022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B1D37"/>
                </a:solidFill>
                <a:latin typeface="Arial"/>
                <a:cs typeface="Arial"/>
              </a:rPr>
              <a:t>Our Map</a:t>
            </a:r>
            <a:endParaRPr lang="en-US" b="1" dirty="0">
              <a:solidFill>
                <a:srgbClr val="0B1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7100" y="4133362"/>
            <a:ext cx="2581971" cy="2870"/>
          </a:xfrm>
          <a:prstGeom prst="line">
            <a:avLst/>
          </a:prstGeom>
          <a:ln w="76200" cmpd="sng">
            <a:solidFill>
              <a:srgbClr val="D249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 rotWithShape="1">
          <a:blip r:embed="rId3"/>
          <a:srcRect l="1304" t="2112"/>
          <a:stretch/>
        </p:blipFill>
        <p:spPr bwMode="auto">
          <a:xfrm>
            <a:off x="3360282" y="63482"/>
            <a:ext cx="8780890" cy="6747642"/>
          </a:xfrm>
          <a:prstGeom prst="rect">
            <a:avLst/>
          </a:prstGeom>
          <a:ln>
            <a:solidFill>
              <a:srgbClr val="D2492A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833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91" y="3254864"/>
            <a:ext cx="2956886" cy="71022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B1D37"/>
                </a:solidFill>
                <a:latin typeface="Arial"/>
                <a:cs typeface="Arial"/>
              </a:rPr>
              <a:t>Our Map</a:t>
            </a:r>
            <a:endParaRPr lang="en-US" b="1" dirty="0">
              <a:solidFill>
                <a:srgbClr val="0B1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7100" y="4133362"/>
            <a:ext cx="2581971" cy="2870"/>
          </a:xfrm>
          <a:prstGeom prst="line">
            <a:avLst/>
          </a:prstGeom>
          <a:ln w="76200" cmpd="sng">
            <a:solidFill>
              <a:srgbClr val="D249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 rotWithShape="1">
          <a:blip r:embed="rId3"/>
          <a:srcRect l="1304" t="2112"/>
          <a:stretch/>
        </p:blipFill>
        <p:spPr bwMode="auto">
          <a:xfrm>
            <a:off x="3360282" y="53208"/>
            <a:ext cx="8780890" cy="6747642"/>
          </a:xfrm>
          <a:prstGeom prst="rect">
            <a:avLst/>
          </a:prstGeom>
          <a:ln>
            <a:solidFill>
              <a:srgbClr val="D2492A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10587038" y="4100513"/>
            <a:ext cx="1471612" cy="1478756"/>
          </a:xfrm>
          <a:prstGeom prst="ellipse">
            <a:avLst/>
          </a:prstGeom>
          <a:noFill/>
          <a:ln w="76200">
            <a:solidFill>
              <a:srgbClr val="D24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24676" y="3609975"/>
            <a:ext cx="1471612" cy="1478756"/>
          </a:xfrm>
          <a:prstGeom prst="ellipse">
            <a:avLst/>
          </a:prstGeom>
          <a:noFill/>
          <a:ln w="76200">
            <a:solidFill>
              <a:srgbClr val="D24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34471" y="1297292"/>
            <a:ext cx="3384257" cy="1798519"/>
          </a:xfrm>
          <a:prstGeom prst="ellipse">
            <a:avLst/>
          </a:prstGeom>
          <a:noFill/>
          <a:ln w="76200">
            <a:solidFill>
              <a:srgbClr val="D24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26" y="245995"/>
            <a:ext cx="8808262" cy="5724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B1D37"/>
                </a:solidFill>
                <a:latin typeface="Arial"/>
                <a:cs typeface="Arial"/>
              </a:rPr>
              <a:t>Example 1: High Author Agreement</a:t>
            </a:r>
            <a:endParaRPr lang="en-US" b="1" dirty="0">
              <a:solidFill>
                <a:srgbClr val="0B1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2264" y="878829"/>
            <a:ext cx="8541717" cy="28427"/>
          </a:xfrm>
          <a:prstGeom prst="line">
            <a:avLst/>
          </a:prstGeom>
          <a:ln w="76200" cmpd="sng">
            <a:solidFill>
              <a:srgbClr val="D249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5EAFC5-4E00-A6C7-8A17-7BA208D0919E}"/>
              </a:ext>
            </a:extLst>
          </p:cNvPr>
          <p:cNvSpPr txBox="1"/>
          <p:nvPr/>
        </p:nvSpPr>
        <p:spPr>
          <a:xfrm>
            <a:off x="18655" y="3811238"/>
            <a:ext cx="6077345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14300"/>
            <a:r>
              <a:rPr lang="en-US" sz="2800" dirty="0">
                <a:solidFill>
                  <a:srgbClr val="0B1D37"/>
                </a:solidFill>
                <a:cs typeface="Calibri"/>
              </a:rPr>
              <a:t>Some KPs naturally have logical placement in the scientific method</a:t>
            </a:r>
          </a:p>
          <a:p>
            <a:pPr marL="628650" indent="-514350">
              <a:buFont typeface="+mj-lt"/>
              <a:buAutoNum type="arabicPeriod"/>
            </a:pPr>
            <a:endParaRPr lang="en-US" sz="1600" dirty="0">
              <a:solidFill>
                <a:srgbClr val="0B1D37"/>
              </a:solidFill>
              <a:cs typeface="Calibri"/>
            </a:endParaRPr>
          </a:p>
          <a:p>
            <a:pPr marL="114300"/>
            <a:r>
              <a:rPr lang="en-US" sz="2800" b="1" dirty="0">
                <a:solidFill>
                  <a:srgbClr val="0B1D37"/>
                </a:solidFill>
                <a:cs typeface="Calibri"/>
              </a:rPr>
              <a:t>Share Results</a:t>
            </a:r>
            <a:r>
              <a:rPr lang="en-US" sz="2800" dirty="0">
                <a:solidFill>
                  <a:srgbClr val="0B1D37"/>
                </a:solidFill>
                <a:cs typeface="Calibri"/>
              </a:rPr>
              <a:t> – Aligns with </a:t>
            </a:r>
            <a:r>
              <a:rPr lang="en-US" sz="2800" u="sng" dirty="0">
                <a:solidFill>
                  <a:srgbClr val="0B1D37"/>
                </a:solidFill>
                <a:cs typeface="Calibri"/>
              </a:rPr>
              <a:t>Scholarship as Conversation</a:t>
            </a:r>
            <a:r>
              <a:rPr lang="en-US" sz="2800" dirty="0">
                <a:solidFill>
                  <a:srgbClr val="0B1D37"/>
                </a:solidFill>
                <a:cs typeface="Calibri"/>
              </a:rPr>
              <a:t> (YELLOW); </a:t>
            </a:r>
            <a:r>
              <a:rPr lang="en-US" sz="2800" u="sng" dirty="0">
                <a:solidFill>
                  <a:srgbClr val="0B1D37"/>
                </a:solidFill>
                <a:cs typeface="Calibri"/>
              </a:rPr>
              <a:t>Information Creation as a Process</a:t>
            </a:r>
            <a:r>
              <a:rPr lang="en-US" sz="2800" dirty="0">
                <a:solidFill>
                  <a:srgbClr val="0B1D37"/>
                </a:solidFill>
                <a:cs typeface="Calibri"/>
              </a:rPr>
              <a:t> (PURPLE); and </a:t>
            </a:r>
            <a:r>
              <a:rPr lang="en-US" sz="2800" u="sng" dirty="0">
                <a:solidFill>
                  <a:srgbClr val="0B1D37"/>
                </a:solidFill>
                <a:cs typeface="Calibri"/>
              </a:rPr>
              <a:t>Information Has Value</a:t>
            </a:r>
            <a:r>
              <a:rPr lang="en-US" sz="2800" dirty="0">
                <a:solidFill>
                  <a:srgbClr val="0B1D37"/>
                </a:solidFill>
                <a:cs typeface="Calibri"/>
              </a:rPr>
              <a:t> (GREEN)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345" y="3645647"/>
            <a:ext cx="5968698" cy="3056498"/>
          </a:xfrm>
          <a:prstGeom prst="rect">
            <a:avLst/>
          </a:prstGeom>
          <a:ln>
            <a:solidFill>
              <a:srgbClr val="D2492A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8" y="1025856"/>
            <a:ext cx="11678207" cy="24740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032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88" y="254142"/>
            <a:ext cx="9344043" cy="57241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B1D37"/>
                </a:solidFill>
                <a:latin typeface="Arial"/>
                <a:cs typeface="Arial"/>
              </a:rPr>
              <a:t>Example 2: Placement between Steps</a:t>
            </a:r>
            <a:endParaRPr lang="en-US" b="1" dirty="0">
              <a:solidFill>
                <a:srgbClr val="0B1D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2888" y="885973"/>
            <a:ext cx="9101156" cy="6996"/>
          </a:xfrm>
          <a:prstGeom prst="line">
            <a:avLst/>
          </a:prstGeom>
          <a:ln w="76200" cmpd="sng">
            <a:solidFill>
              <a:srgbClr val="D249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5EAFC5-4E00-A6C7-8A17-7BA208D0919E}"/>
              </a:ext>
            </a:extLst>
          </p:cNvPr>
          <p:cNvSpPr txBox="1"/>
          <p:nvPr/>
        </p:nvSpPr>
        <p:spPr>
          <a:xfrm>
            <a:off x="149412" y="3024181"/>
            <a:ext cx="4189503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14300"/>
            <a:r>
              <a:rPr lang="en-US" sz="2800" dirty="0">
                <a:solidFill>
                  <a:srgbClr val="0B1D37"/>
                </a:solidFill>
                <a:cs typeface="Calibri"/>
              </a:rPr>
              <a:t>Both dots had an initial score of 0</a:t>
            </a:r>
          </a:p>
          <a:p>
            <a:pPr marL="628650" indent="-514350">
              <a:buFont typeface="+mj-lt"/>
              <a:buAutoNum type="arabicPeriod"/>
            </a:pPr>
            <a:endParaRPr lang="en-US" sz="1200" dirty="0">
              <a:solidFill>
                <a:srgbClr val="0B1D37"/>
              </a:solidFill>
              <a:cs typeface="Calibri"/>
            </a:endParaRPr>
          </a:p>
          <a:p>
            <a:pPr marL="114300"/>
            <a:r>
              <a:rPr lang="en-US" sz="2800" dirty="0">
                <a:solidFill>
                  <a:srgbClr val="0B1D37"/>
                </a:solidFill>
                <a:cs typeface="Calibri"/>
              </a:rPr>
              <a:t>Agreement reached after discussion</a:t>
            </a:r>
          </a:p>
          <a:p>
            <a:pPr marL="628650" indent="-514350">
              <a:buFont typeface="+mj-lt"/>
              <a:buAutoNum type="arabicPeriod"/>
            </a:pPr>
            <a:endParaRPr lang="en-US" sz="1200" dirty="0">
              <a:solidFill>
                <a:srgbClr val="0B1D37"/>
              </a:solidFill>
              <a:cs typeface="Calibri"/>
            </a:endParaRPr>
          </a:p>
          <a:p>
            <a:pPr marL="114300"/>
            <a:r>
              <a:rPr lang="en-US" sz="2800" dirty="0">
                <a:solidFill>
                  <a:srgbClr val="0B1D37"/>
                </a:solidFill>
                <a:cs typeface="Calibri"/>
              </a:rPr>
              <a:t>Knowledge Practices that can be revisited at each step of this loop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678"/>
          <a:stretch/>
        </p:blipFill>
        <p:spPr>
          <a:xfrm>
            <a:off x="140422" y="1173973"/>
            <a:ext cx="11902165" cy="1502790"/>
          </a:xfrm>
          <a:prstGeom prst="rect">
            <a:avLst/>
          </a:prstGeom>
          <a:ln>
            <a:solidFill>
              <a:srgbClr val="0B1D37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332" r="1662"/>
          <a:stretch/>
        </p:blipFill>
        <p:spPr>
          <a:xfrm>
            <a:off x="4338916" y="3090595"/>
            <a:ext cx="7703671" cy="3562350"/>
          </a:xfrm>
          <a:prstGeom prst="rect">
            <a:avLst/>
          </a:prstGeom>
          <a:ln>
            <a:solidFill>
              <a:srgbClr val="D2492A"/>
            </a:solidFill>
          </a:ln>
        </p:spPr>
      </p:pic>
    </p:spTree>
    <p:extLst>
      <p:ext uri="{BB962C8B-B14F-4D97-AF65-F5344CB8AC3E}">
        <p14:creationId xmlns:p14="http://schemas.microsoft.com/office/powerpoint/2010/main" val="3710487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041C562D18024199E5F6452522CB82" ma:contentTypeVersion="6" ma:contentTypeDescription="Create a new document." ma:contentTypeScope="" ma:versionID="a103579a7536dac0d489db1f41216c44">
  <xsd:schema xmlns:xsd="http://www.w3.org/2001/XMLSchema" xmlns:xs="http://www.w3.org/2001/XMLSchema" xmlns:p="http://schemas.microsoft.com/office/2006/metadata/properties" xmlns:ns2="89e964f1-21cf-4dee-afa3-8d5cc62d0dc1" xmlns:ns3="cbc0b775-a2e9-43fb-b61f-d1c039f01fd0" targetNamespace="http://schemas.microsoft.com/office/2006/metadata/properties" ma:root="true" ma:fieldsID="d229ab2daea36d2a2d5f7adb9b13a8e9" ns2:_="" ns3:_="">
    <xsd:import namespace="89e964f1-21cf-4dee-afa3-8d5cc62d0dc1"/>
    <xsd:import namespace="cbc0b775-a2e9-43fb-b61f-d1c039f01f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964f1-21cf-4dee-afa3-8d5cc62d0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0b775-a2e9-43fb-b61f-d1c039f01f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F6A28C-6B79-4B03-9149-33F6B35FE399}">
  <ds:schemaRefs>
    <ds:schemaRef ds:uri="89e964f1-21cf-4dee-afa3-8d5cc62d0dc1"/>
    <ds:schemaRef ds:uri="cbc0b775-a2e9-43fb-b61f-d1c039f01f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6989D42-DDA3-44C7-9EE0-884585C098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07CDC7-E520-4D98-B604-1DCCF44DF213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cbc0b775-a2e9-43fb-b61f-d1c039f01fd0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9e964f1-21cf-4dee-afa3-8d5cc62d0dc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689</Words>
  <Application>Microsoft Office PowerPoint</Application>
  <PresentationFormat>Widescreen</PresentationFormat>
  <Paragraphs>242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Gotham</vt:lpstr>
      <vt:lpstr>Times New Roman</vt:lpstr>
      <vt:lpstr>Office Theme</vt:lpstr>
      <vt:lpstr>2_office theme</vt:lpstr>
      <vt:lpstr>PowerPoint Presentation</vt:lpstr>
      <vt:lpstr>Motivation for the Research</vt:lpstr>
      <vt:lpstr>Premise of the Project</vt:lpstr>
      <vt:lpstr>Methodology</vt:lpstr>
      <vt:lpstr>Author Agreement Scoring</vt:lpstr>
      <vt:lpstr>Our Map</vt:lpstr>
      <vt:lpstr>Our Map</vt:lpstr>
      <vt:lpstr>Example 1: High Author Agreement</vt:lpstr>
      <vt:lpstr>Example 2: Placement between Steps</vt:lpstr>
      <vt:lpstr>Example 3: No Author Agreement</vt:lpstr>
      <vt:lpstr>“Soft” Benefits of the Process</vt:lpstr>
      <vt:lpstr>Next Steps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Bongiovanni</dc:creator>
  <cp:lastModifiedBy>Lisa Dunn</cp:lastModifiedBy>
  <cp:revision>154</cp:revision>
  <dcterms:created xsi:type="dcterms:W3CDTF">2019-10-23T18:31:54Z</dcterms:created>
  <dcterms:modified xsi:type="dcterms:W3CDTF">2023-05-19T18:33:42Z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0x0101004F041C562D18024199E5F6452522CB82</vt:lpwstr>
  </property>
</Properties>
</file>