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3" r:id="rId22"/>
    <p:sldId id="276" r:id="rId23"/>
    <p:sldId id="277" r:id="rId24"/>
    <p:sldId id="278" r:id="rId25"/>
    <p:sldId id="279" r:id="rId26"/>
    <p:sldId id="280" r:id="rId27"/>
    <p:sldId id="281" r:id="rId28"/>
    <p:sldId id="282"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Helvetica Neue" panose="020B0604020202020204" charset="0"/>
      <p:regular r:id="rId35"/>
      <p:bold r:id="rId36"/>
      <p:italic r:id="rId37"/>
      <p:boldItalic r:id="rId38"/>
    </p:embeddedFont>
    <p:embeddedFont>
      <p:font typeface="Lato" panose="020F0502020204030203" pitchFamily="34" charset="0"/>
      <p:regular r:id="rId39"/>
      <p:bold r:id="rId40"/>
      <p:italic r:id="rId41"/>
      <p:boldItalic r:id="rId42"/>
    </p:embeddedFont>
    <p:embeddedFont>
      <p:font typeface="Lato Black" panose="020F0502020204030203" pitchFamily="34" charset="0"/>
      <p:bold r:id="rId43"/>
      <p:boldItalic r:id="rId44"/>
    </p:embeddedFont>
    <p:embeddedFont>
      <p:font typeface="Lato Light" panose="020F0502020204030203" pitchFamily="34" charset="0"/>
      <p:regular r:id="rId45"/>
      <p:bold r:id="rId46"/>
      <p:italic r:id="rId47"/>
      <p:boldItalic r:id="rId48"/>
    </p:embeddedFont>
    <p:embeddedFont>
      <p:font typeface="Open Sans Light" panose="020B0306030504020204" pitchFamily="34" charset="0"/>
      <p:regular r:id="rId49"/>
      <p:bold r:id="rId50"/>
      <p:italic r:id="rId51"/>
      <p:boldItalic r:id="rId52"/>
    </p:embeddedFont>
    <p:embeddedFont>
      <p:font typeface="Roboto" panose="02000000000000000000" pitchFamily="2" charset="0"/>
      <p:regular r:id="rId53"/>
      <p:bold r:id="rId54"/>
      <p:italic r:id="rId55"/>
      <p:boldItalic r:id="rId56"/>
    </p:embeddedFont>
    <p:embeddedFont>
      <p:font typeface="Source Sans Pro" panose="020B0503030403020204" pitchFamily="34" charset="0"/>
      <p:regular r:id="rId57"/>
      <p:bold r:id="rId58"/>
      <p:italic r:id="rId59"/>
      <p:boldItalic r:id="rId60"/>
    </p:embeddedFont>
    <p:embeddedFont>
      <p:font typeface="Source Sans Pro Light" panose="020B0403030403020204"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FF4E854-045E-4D20-9B91-7ED3E69A9203}">
  <a:tblStyle styleId="{CFF4E854-045E-4D20-9B91-7ED3E69A920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4B96D61-44BF-41CE-8FD8-840915FC7061}" styleName="Table_1">
    <a:wholeTbl>
      <a:tcTxStyle>
        <a:font>
          <a:latin typeface="Calibri"/>
          <a:ea typeface="Calibri"/>
          <a:cs typeface="Calibri"/>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00" autoAdjust="0"/>
  </p:normalViewPr>
  <p:slideViewPr>
    <p:cSldViewPr snapToGrid="0">
      <p:cViewPr varScale="1">
        <p:scale>
          <a:sx n="71" d="100"/>
          <a:sy n="71" d="100"/>
        </p:scale>
        <p:origin x="424"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font" Target="fonts/font25.fntdata"/><Relationship Id="rId63" Type="http://schemas.openxmlformats.org/officeDocument/2006/relationships/font" Target="fonts/font33.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font" Target="fonts/font28.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3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font" Target="fonts/font26.fntdata"/><Relationship Id="rId64" Type="http://schemas.openxmlformats.org/officeDocument/2006/relationships/font" Target="fonts/font34.fntdata"/><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openxmlformats.org/officeDocument/2006/relationships/font" Target="fonts/font29.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font" Target="fonts/font24.fntdata"/><Relationship Id="rId62" Type="http://schemas.openxmlformats.org/officeDocument/2006/relationships/font" Target="fonts/font3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font" Target="fonts/font27.fntdata"/><Relationship Id="rId10" Type="http://schemas.openxmlformats.org/officeDocument/2006/relationships/slide" Target="slides/slide9.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60" Type="http://schemas.openxmlformats.org/officeDocument/2006/relationships/font" Target="fonts/font30.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1809" y="685800"/>
            <a:ext cx="45744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800"/>
              </a:spcBef>
              <a:spcAft>
                <a:spcPts val="0"/>
              </a:spcAft>
              <a:buSzPts val="1400"/>
              <a:buNone/>
              <a:defRPr sz="2400" b="0" i="0" u="none" strike="noStrike" cap="none">
                <a:latin typeface="Source Sans Pro Light"/>
                <a:ea typeface="Source Sans Pro Light"/>
                <a:cs typeface="Source Sans Pro Light"/>
                <a:sym typeface="Source Sans Pro Light"/>
              </a:defRPr>
            </a:lvl1pPr>
            <a:lvl2pPr marL="914400" marR="0" lvl="1" indent="-228600" algn="l" rtl="0">
              <a:spcBef>
                <a:spcPts val="800"/>
              </a:spcBef>
              <a:spcAft>
                <a:spcPts val="0"/>
              </a:spcAft>
              <a:buSzPts val="1400"/>
              <a:buNone/>
              <a:defRPr sz="2400" b="0" i="0" u="none" strike="noStrike" cap="none">
                <a:latin typeface="Source Sans Pro Light"/>
                <a:ea typeface="Source Sans Pro Light"/>
                <a:cs typeface="Source Sans Pro Light"/>
                <a:sym typeface="Source Sans Pro Light"/>
              </a:defRPr>
            </a:lvl2pPr>
            <a:lvl3pPr marL="1371600" marR="0" lvl="2" indent="-228600" algn="l" rtl="0">
              <a:spcBef>
                <a:spcPts val="800"/>
              </a:spcBef>
              <a:spcAft>
                <a:spcPts val="0"/>
              </a:spcAft>
              <a:buSzPts val="1400"/>
              <a:buNone/>
              <a:defRPr sz="2400" b="0" i="0" u="none" strike="noStrike" cap="none">
                <a:latin typeface="Source Sans Pro Light"/>
                <a:ea typeface="Source Sans Pro Light"/>
                <a:cs typeface="Source Sans Pro Light"/>
                <a:sym typeface="Source Sans Pro Light"/>
              </a:defRPr>
            </a:lvl3pPr>
            <a:lvl4pPr marL="1828800" marR="0" lvl="3" indent="-228600" algn="l" rtl="0">
              <a:spcBef>
                <a:spcPts val="800"/>
              </a:spcBef>
              <a:spcAft>
                <a:spcPts val="0"/>
              </a:spcAft>
              <a:buSzPts val="1400"/>
              <a:buNone/>
              <a:defRPr sz="2400" b="0" i="0" u="none" strike="noStrike" cap="none">
                <a:latin typeface="Source Sans Pro Light"/>
                <a:ea typeface="Source Sans Pro Light"/>
                <a:cs typeface="Source Sans Pro Light"/>
                <a:sym typeface="Source Sans Pro Light"/>
              </a:defRPr>
            </a:lvl4pPr>
            <a:lvl5pPr marL="2286000" marR="0" lvl="4" indent="-228600" algn="l" rtl="0">
              <a:spcBef>
                <a:spcPts val="800"/>
              </a:spcBef>
              <a:spcAft>
                <a:spcPts val="0"/>
              </a:spcAft>
              <a:buSzPts val="1400"/>
              <a:buNone/>
              <a:defRPr sz="2400" b="0" i="0" u="none" strike="noStrike" cap="none">
                <a:latin typeface="Source Sans Pro Light"/>
                <a:ea typeface="Source Sans Pro Light"/>
                <a:cs typeface="Source Sans Pro Light"/>
                <a:sym typeface="Source Sans Pro Light"/>
              </a:defRPr>
            </a:lvl5pPr>
            <a:lvl6pPr marL="2743200" marR="0" lvl="5" indent="-228600" algn="l" rtl="0">
              <a:spcBef>
                <a:spcPts val="800"/>
              </a:spcBef>
              <a:spcAft>
                <a:spcPts val="0"/>
              </a:spcAft>
              <a:buSzPts val="1400"/>
              <a:buNone/>
              <a:defRPr sz="2400" b="0" i="0" u="none" strike="noStrike" cap="none">
                <a:latin typeface="Source Sans Pro Light"/>
                <a:ea typeface="Source Sans Pro Light"/>
                <a:cs typeface="Source Sans Pro Light"/>
                <a:sym typeface="Source Sans Pro Light"/>
              </a:defRPr>
            </a:lvl6pPr>
            <a:lvl7pPr marL="3200400" marR="0" lvl="6" indent="-228600" algn="l" rtl="0">
              <a:spcBef>
                <a:spcPts val="800"/>
              </a:spcBef>
              <a:spcAft>
                <a:spcPts val="0"/>
              </a:spcAft>
              <a:buSzPts val="1400"/>
              <a:buNone/>
              <a:defRPr sz="2400" b="0" i="0" u="none" strike="noStrike" cap="none">
                <a:latin typeface="Source Sans Pro Light"/>
                <a:ea typeface="Source Sans Pro Light"/>
                <a:cs typeface="Source Sans Pro Light"/>
                <a:sym typeface="Source Sans Pro Light"/>
              </a:defRPr>
            </a:lvl7pPr>
            <a:lvl8pPr marL="3657600" marR="0" lvl="7" indent="-228600" algn="l" rtl="0">
              <a:spcBef>
                <a:spcPts val="800"/>
              </a:spcBef>
              <a:spcAft>
                <a:spcPts val="0"/>
              </a:spcAft>
              <a:buSzPts val="1400"/>
              <a:buNone/>
              <a:defRPr sz="2400" b="0" i="0" u="none" strike="noStrike" cap="none">
                <a:latin typeface="Source Sans Pro Light"/>
                <a:ea typeface="Source Sans Pro Light"/>
                <a:cs typeface="Source Sans Pro Light"/>
                <a:sym typeface="Source Sans Pro Light"/>
              </a:defRPr>
            </a:lvl8pPr>
            <a:lvl9pPr marL="4114800" marR="0" lvl="8" indent="-228600" algn="l" rtl="0">
              <a:spcBef>
                <a:spcPts val="800"/>
              </a:spcBef>
              <a:spcAft>
                <a:spcPts val="0"/>
              </a:spcAft>
              <a:buSzPts val="1400"/>
              <a:buNone/>
              <a:defRPr sz="2400" b="0" i="0" u="none" strike="noStrike" cap="none">
                <a:latin typeface="Source Sans Pro Light"/>
                <a:ea typeface="Source Sans Pro Light"/>
                <a:cs typeface="Source Sans Pro Light"/>
                <a:sym typeface="Source Sans Pro Light"/>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9b4e01640a_0_756:notes"/>
          <p:cNvSpPr>
            <a:spLocks noGrp="1" noRot="1" noChangeAspect="1"/>
          </p:cNvSpPr>
          <p:nvPr>
            <p:ph type="sldImg" idx="2"/>
          </p:nvPr>
        </p:nvSpPr>
        <p:spPr>
          <a:xfrm>
            <a:off x="1141809" y="685800"/>
            <a:ext cx="4574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9b4e01640a_0_75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80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481c3a864d_0_418:notes"/>
          <p:cNvSpPr>
            <a:spLocks noGrp="1" noRot="1" noChangeAspect="1"/>
          </p:cNvSpPr>
          <p:nvPr>
            <p:ph type="sldImg" idx="2"/>
          </p:nvPr>
        </p:nvSpPr>
        <p:spPr>
          <a:xfrm>
            <a:off x="1141809" y="685800"/>
            <a:ext cx="4574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481c3a864d_0_4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457200" lvl="0" indent="-304800" algn="l" rtl="0">
              <a:lnSpc>
                <a:spcPct val="150000"/>
              </a:lnSpc>
              <a:spcBef>
                <a:spcPts val="1200"/>
              </a:spcBef>
              <a:spcAft>
                <a:spcPts val="0"/>
              </a:spcAft>
              <a:buClr>
                <a:schemeClr val="dk1"/>
              </a:buClr>
              <a:buSzPts val="1200"/>
              <a:buFont typeface="Times New Roman"/>
              <a:buChar char="●"/>
            </a:pPr>
            <a:r>
              <a:rPr lang="de" sz="1200" dirty="0">
                <a:solidFill>
                  <a:schemeClr val="dk1"/>
                </a:solidFill>
                <a:latin typeface="Times New Roman"/>
                <a:ea typeface="Times New Roman"/>
                <a:cs typeface="Times New Roman"/>
                <a:sym typeface="Times New Roman"/>
              </a:rPr>
              <a:t>The qualitative results, with the addition of the literature review, were used foR identifying themes that require further study. Based on this, variables for the quantitative phase were developed.</a:t>
            </a:r>
            <a:endParaRPr sz="1200" dirty="0">
              <a:solidFill>
                <a:schemeClr val="dk1"/>
              </a:solidFill>
              <a:latin typeface="Times New Roman"/>
              <a:ea typeface="Times New Roman"/>
              <a:cs typeface="Times New Roman"/>
              <a:sym typeface="Times New Roman"/>
            </a:endParaRPr>
          </a:p>
          <a:p>
            <a:pPr marL="457200" lvl="0" indent="-304800" algn="l" rtl="0">
              <a:lnSpc>
                <a:spcPct val="150000"/>
              </a:lnSpc>
              <a:spcBef>
                <a:spcPts val="0"/>
              </a:spcBef>
              <a:spcAft>
                <a:spcPts val="0"/>
              </a:spcAft>
              <a:buClr>
                <a:schemeClr val="dk1"/>
              </a:buClr>
              <a:buSzPts val="1200"/>
              <a:buFont typeface="Times New Roman"/>
              <a:buChar char="●"/>
            </a:pPr>
            <a:r>
              <a:rPr lang="de" sz="1200" dirty="0">
                <a:solidFill>
                  <a:schemeClr val="dk1"/>
                </a:solidFill>
                <a:latin typeface="Times New Roman"/>
                <a:ea typeface="Times New Roman"/>
                <a:cs typeface="Times New Roman"/>
                <a:sym typeface="Times New Roman"/>
              </a:rPr>
              <a:t>Interview quest.: </a:t>
            </a:r>
            <a:endParaRPr sz="1200" dirty="0">
              <a:solidFill>
                <a:schemeClr val="dk1"/>
              </a:solidFill>
              <a:latin typeface="Times New Roman"/>
              <a:ea typeface="Times New Roman"/>
              <a:cs typeface="Times New Roman"/>
              <a:sym typeface="Times New Roman"/>
            </a:endParaRPr>
          </a:p>
          <a:p>
            <a:pPr marL="457200" lvl="0" indent="-304800" algn="just" rtl="0">
              <a:lnSpc>
                <a:spcPct val="150000"/>
              </a:lnSpc>
              <a:spcBef>
                <a:spcPts val="0"/>
              </a:spcBef>
              <a:spcAft>
                <a:spcPts val="0"/>
              </a:spcAft>
              <a:buClr>
                <a:schemeClr val="dk1"/>
              </a:buClr>
              <a:buSzPts val="1200"/>
              <a:buFont typeface="Times New Roman"/>
              <a:buAutoNum type="arabicPeriod"/>
            </a:pPr>
            <a:r>
              <a:rPr lang="de" sz="1200" dirty="0">
                <a:solidFill>
                  <a:schemeClr val="dk1"/>
                </a:solidFill>
                <a:latin typeface="Times New Roman"/>
                <a:ea typeface="Times New Roman"/>
                <a:cs typeface="Times New Roman"/>
                <a:sym typeface="Times New Roman"/>
              </a:rPr>
              <a:t>What is your main reason for taking care of your nutrition? </a:t>
            </a:r>
            <a:endParaRPr sz="1200" dirty="0">
              <a:solidFill>
                <a:schemeClr val="dk1"/>
              </a:solidFill>
              <a:latin typeface="Times New Roman"/>
              <a:ea typeface="Times New Roman"/>
              <a:cs typeface="Times New Roman"/>
              <a:sym typeface="Times New Roman"/>
            </a:endParaRPr>
          </a:p>
          <a:p>
            <a:pPr marL="457200" lvl="0" indent="-304800" algn="just" rtl="0">
              <a:lnSpc>
                <a:spcPct val="150000"/>
              </a:lnSpc>
              <a:spcBef>
                <a:spcPts val="0"/>
              </a:spcBef>
              <a:spcAft>
                <a:spcPts val="0"/>
              </a:spcAft>
              <a:buClr>
                <a:schemeClr val="dk1"/>
              </a:buClr>
              <a:buSzPts val="1200"/>
              <a:buFont typeface="Times New Roman"/>
              <a:buAutoNum type="arabicPeriod"/>
            </a:pPr>
            <a:r>
              <a:rPr lang="de" sz="1200" dirty="0">
                <a:solidFill>
                  <a:schemeClr val="dk1"/>
                </a:solidFill>
                <a:latin typeface="Times New Roman"/>
                <a:ea typeface="Times New Roman"/>
                <a:cs typeface="Times New Roman"/>
                <a:sym typeface="Times New Roman"/>
              </a:rPr>
              <a:t>Where or from whom do you seek ideas, advice, and information?</a:t>
            </a:r>
            <a:endParaRPr sz="1200" dirty="0">
              <a:solidFill>
                <a:schemeClr val="dk1"/>
              </a:solidFill>
              <a:latin typeface="Times New Roman"/>
              <a:ea typeface="Times New Roman"/>
              <a:cs typeface="Times New Roman"/>
              <a:sym typeface="Times New Roman"/>
            </a:endParaRPr>
          </a:p>
          <a:p>
            <a:pPr marL="457200" lvl="0" indent="-304800" algn="just" rtl="0">
              <a:lnSpc>
                <a:spcPct val="150000"/>
              </a:lnSpc>
              <a:spcBef>
                <a:spcPts val="0"/>
              </a:spcBef>
              <a:spcAft>
                <a:spcPts val="0"/>
              </a:spcAft>
              <a:buClr>
                <a:schemeClr val="dk1"/>
              </a:buClr>
              <a:buSzPts val="1200"/>
              <a:buFont typeface="Times New Roman"/>
              <a:buAutoNum type="arabicPeriod"/>
            </a:pPr>
            <a:r>
              <a:rPr lang="de" sz="1200" dirty="0">
                <a:solidFill>
                  <a:schemeClr val="dk1"/>
                </a:solidFill>
                <a:latin typeface="Times New Roman"/>
                <a:ea typeface="Times New Roman"/>
                <a:cs typeface="Times New Roman"/>
                <a:sym typeface="Times New Roman"/>
              </a:rPr>
              <a:t>Do you trust that the ideas, advice, and information you are getting from the source is accurate? </a:t>
            </a:r>
            <a:endParaRPr sz="1200" dirty="0">
              <a:solidFill>
                <a:schemeClr val="dk1"/>
              </a:solidFill>
              <a:latin typeface="Times New Roman"/>
              <a:ea typeface="Times New Roman"/>
              <a:cs typeface="Times New Roman"/>
              <a:sym typeface="Times New Roman"/>
            </a:endParaRPr>
          </a:p>
          <a:p>
            <a:pPr marL="457200" lvl="0" indent="-304800" algn="just" rtl="0">
              <a:lnSpc>
                <a:spcPct val="150000"/>
              </a:lnSpc>
              <a:spcBef>
                <a:spcPts val="0"/>
              </a:spcBef>
              <a:spcAft>
                <a:spcPts val="0"/>
              </a:spcAft>
              <a:buClr>
                <a:schemeClr val="dk1"/>
              </a:buClr>
              <a:buSzPts val="1200"/>
              <a:buFont typeface="Times New Roman"/>
              <a:buAutoNum type="arabicPeriod"/>
            </a:pPr>
            <a:r>
              <a:rPr lang="de" sz="1200" dirty="0">
                <a:solidFill>
                  <a:schemeClr val="dk1"/>
                </a:solidFill>
                <a:latin typeface="Times New Roman"/>
                <a:ea typeface="Times New Roman"/>
                <a:cs typeface="Times New Roman"/>
                <a:sym typeface="Times New Roman"/>
              </a:rPr>
              <a:t>What makes you think so? </a:t>
            </a:r>
            <a:endParaRPr sz="1200" dirty="0">
              <a:solidFill>
                <a:schemeClr val="dk1"/>
              </a:solidFill>
              <a:latin typeface="Times New Roman"/>
              <a:ea typeface="Times New Roman"/>
              <a:cs typeface="Times New Roman"/>
              <a:sym typeface="Times New Roman"/>
            </a:endParaRPr>
          </a:p>
          <a:p>
            <a:pPr marL="457200" lvl="0" indent="-304800" algn="just" rtl="0">
              <a:lnSpc>
                <a:spcPct val="150000"/>
              </a:lnSpc>
              <a:spcBef>
                <a:spcPts val="0"/>
              </a:spcBef>
              <a:spcAft>
                <a:spcPts val="0"/>
              </a:spcAft>
              <a:buClr>
                <a:schemeClr val="dk1"/>
              </a:buClr>
              <a:buSzPts val="1200"/>
              <a:buFont typeface="Times New Roman"/>
              <a:buChar char="●"/>
            </a:pPr>
            <a:r>
              <a:rPr lang="de" sz="1200" dirty="0">
                <a:solidFill>
                  <a:schemeClr val="dk1"/>
                </a:solidFill>
                <a:latin typeface="Times New Roman"/>
                <a:ea typeface="Times New Roman"/>
                <a:cs typeface="Times New Roman"/>
                <a:sym typeface="Times New Roman"/>
              </a:rPr>
              <a:t>Coding resulted in 34 categories that were interpreted and rearranged into four themes.</a:t>
            </a:r>
            <a:endParaRPr sz="1200" dirty="0">
              <a:solidFill>
                <a:schemeClr val="dk1"/>
              </a:solidFill>
              <a:latin typeface="Times New Roman"/>
              <a:ea typeface="Times New Roman"/>
              <a:cs typeface="Times New Roman"/>
              <a:sym typeface="Times New Roman"/>
            </a:endParaRPr>
          </a:p>
          <a:p>
            <a:pPr marL="457200" lvl="0" indent="0" algn="l" rtl="0">
              <a:lnSpc>
                <a:spcPct val="150000"/>
              </a:lnSpc>
              <a:spcBef>
                <a:spcPts val="1200"/>
              </a:spcBef>
              <a:spcAft>
                <a:spcPts val="0"/>
              </a:spcAft>
              <a:buNone/>
            </a:pPr>
            <a:endParaRPr sz="1200" dirty="0">
              <a:solidFill>
                <a:schemeClr val="dk1"/>
              </a:solidFill>
              <a:latin typeface="Times New Roman"/>
              <a:ea typeface="Times New Roman"/>
              <a:cs typeface="Times New Roman"/>
              <a:sym typeface="Times New Roman"/>
            </a:endParaRPr>
          </a:p>
          <a:p>
            <a:pPr marL="457200" lvl="0" indent="0" algn="l" rtl="0">
              <a:spcBef>
                <a:spcPts val="1200"/>
              </a:spcBef>
              <a:spcAft>
                <a:spcPts val="0"/>
              </a:spcAft>
              <a:buNone/>
            </a:pPr>
            <a:endParaRPr sz="1200" dirty="0">
              <a:solidFill>
                <a:schemeClr val="dk1"/>
              </a:solidFill>
              <a:latin typeface="Times New Roman"/>
              <a:ea typeface="Times New Roman"/>
              <a:cs typeface="Times New Roman"/>
              <a:sym typeface="Times New Roman"/>
            </a:endParaRPr>
          </a:p>
          <a:p>
            <a:pPr marL="0" lvl="0" indent="0" algn="l" rtl="0">
              <a:spcBef>
                <a:spcPts val="800"/>
              </a:spcBef>
              <a:spcAft>
                <a:spcPts val="0"/>
              </a:spcAft>
              <a:buNone/>
            </a:pPr>
            <a:endParaRPr sz="120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4853acb95f_3_6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4853acb95f_3_64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 sz="1200" dirty="0">
                <a:solidFill>
                  <a:schemeClr val="dk1"/>
                </a:solidFill>
                <a:latin typeface="Lato Light"/>
                <a:ea typeface="Lato Light"/>
                <a:cs typeface="Lato Light"/>
                <a:sym typeface="Lato Light"/>
              </a:rPr>
              <a:t>Saturation at N=6 was determined in relation to earlier interviews and the reviewed earlier studies</a:t>
            </a:r>
            <a:endParaRPr sz="1200" dirty="0">
              <a:solidFill>
                <a:schemeClr val="dk1"/>
              </a:solidFill>
              <a:latin typeface="Lato Light"/>
              <a:ea typeface="Lato Light"/>
              <a:cs typeface="Lato Light"/>
              <a:sym typeface="Lato Light"/>
            </a:endParaRPr>
          </a:p>
          <a:p>
            <a:pPr marL="0" lvl="0" indent="0" algn="l" rtl="0">
              <a:spcBef>
                <a:spcPts val="800"/>
              </a:spcBef>
              <a:spcAft>
                <a:spcPts val="0"/>
              </a:spcAft>
              <a:buClr>
                <a:schemeClr val="dk1"/>
              </a:buClr>
              <a:buSzPts val="1100"/>
              <a:buFont typeface="Arial"/>
              <a:buNone/>
            </a:pPr>
            <a:endParaRPr sz="1000" dirty="0">
              <a:latin typeface="Times New Roman"/>
              <a:ea typeface="Times New Roman"/>
              <a:cs typeface="Times New Roman"/>
              <a:sym typeface="Times New Roman"/>
            </a:endParaRPr>
          </a:p>
          <a:p>
            <a:pPr marL="0" lvl="0" indent="0" algn="l" rtl="0">
              <a:spcBef>
                <a:spcPts val="800"/>
              </a:spcBef>
              <a:spcAft>
                <a:spcPts val="0"/>
              </a:spcAft>
              <a:buClr>
                <a:schemeClr val="dk1"/>
              </a:buClr>
              <a:buSzPts val="1100"/>
              <a:buFont typeface="Arial"/>
              <a:buNone/>
            </a:pPr>
            <a:endParaRPr sz="1000" dirty="0">
              <a:latin typeface="Times New Roman"/>
              <a:ea typeface="Times New Roman"/>
              <a:cs typeface="Times New Roman"/>
              <a:sym typeface="Times New Roman"/>
            </a:endParaRPr>
          </a:p>
          <a:p>
            <a:pPr marL="0" lvl="0" indent="0" algn="l" rtl="0">
              <a:spcBef>
                <a:spcPts val="800"/>
              </a:spcBef>
              <a:spcAft>
                <a:spcPts val="0"/>
              </a:spcAft>
              <a:buNone/>
            </a:pPr>
            <a:endParaRPr sz="1000" dirty="0">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493adb9b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493adb9b43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just" rtl="0">
              <a:lnSpc>
                <a:spcPct val="150000"/>
              </a:lnSpc>
              <a:spcBef>
                <a:spcPts val="0"/>
              </a:spcBef>
              <a:spcAft>
                <a:spcPts val="0"/>
              </a:spcAft>
              <a:buNone/>
            </a:pP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493adb9b4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493adb9b43_0_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just" rtl="0">
              <a:lnSpc>
                <a:spcPct val="150000"/>
              </a:lnSpc>
              <a:spcBef>
                <a:spcPts val="0"/>
              </a:spcBef>
              <a:spcAft>
                <a:spcPts val="0"/>
              </a:spcAft>
              <a:buNone/>
            </a:pPr>
            <a:r>
              <a:rPr lang="de" sz="1200">
                <a:solidFill>
                  <a:schemeClr val="dk1"/>
                </a:solidFill>
                <a:latin typeface="Times New Roman"/>
                <a:ea typeface="Times New Roman"/>
                <a:cs typeface="Times New Roman"/>
                <a:sym typeface="Times New Roman"/>
              </a:rPr>
              <a:t>QUAL: From mostly used to less used</a:t>
            </a:r>
            <a:endParaRPr sz="1200">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None/>
            </a:pPr>
            <a:r>
              <a:rPr lang="de" sz="1200">
                <a:solidFill>
                  <a:schemeClr val="dk1"/>
                </a:solidFill>
                <a:latin typeface="Times New Roman"/>
                <a:ea typeface="Times New Roman"/>
                <a:cs typeface="Times New Roman"/>
                <a:sym typeface="Times New Roman"/>
              </a:rPr>
              <a:t>QUANT: The results from the survey show that students mainly use Internet portals, media, and search engines to access nutrition information (M = 3.6), </a:t>
            </a:r>
            <a:endParaRPr sz="1200">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None/>
            </a:pPr>
            <a:r>
              <a:rPr lang="de" sz="1200">
                <a:solidFill>
                  <a:schemeClr val="dk1"/>
                </a:solidFill>
                <a:latin typeface="Times New Roman"/>
                <a:ea typeface="Times New Roman"/>
                <a:cs typeface="Times New Roman"/>
                <a:sym typeface="Times New Roman"/>
              </a:rPr>
              <a:t>followed by family and friends (M = 3.2). </a:t>
            </a:r>
            <a:endParaRPr sz="1200">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None/>
            </a:pPr>
            <a:r>
              <a:rPr lang="de" sz="1200">
                <a:solidFill>
                  <a:schemeClr val="dk1"/>
                </a:solidFill>
                <a:latin typeface="Times New Roman"/>
                <a:ea typeface="Times New Roman"/>
                <a:cs typeface="Times New Roman"/>
                <a:sym typeface="Times New Roman"/>
              </a:rPr>
              <a:t>On average, the use of professional literature (M = 2.9) and advice from doctors and other experts are less frequent (M = 2.9; Figure 1). </a:t>
            </a:r>
            <a:endParaRPr sz="1200">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None/>
            </a:pP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4853acb95f_3_598:notes"/>
          <p:cNvSpPr>
            <a:spLocks noGrp="1" noRot="1" noChangeAspect="1"/>
          </p:cNvSpPr>
          <p:nvPr>
            <p:ph type="sldImg" idx="2"/>
          </p:nvPr>
        </p:nvSpPr>
        <p:spPr>
          <a:xfrm>
            <a:off x="1141809" y="685800"/>
            <a:ext cx="4574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4853acb95f_3_59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91440" algn="l" rtl="0">
              <a:spcBef>
                <a:spcPts val="0"/>
              </a:spcBef>
              <a:spcAft>
                <a:spcPts val="0"/>
              </a:spcAft>
              <a:buNone/>
            </a:pPr>
            <a:r>
              <a:rPr lang="de" sz="900">
                <a:solidFill>
                  <a:schemeClr val="dk1"/>
                </a:solidFill>
                <a:latin typeface="Lato"/>
                <a:ea typeface="Lato"/>
                <a:cs typeface="Lato"/>
                <a:sym typeface="Lato"/>
              </a:rPr>
              <a:t>Use of information sources and trust in the accuracy of information from those source</a:t>
            </a:r>
            <a:endParaRPr sz="1100">
              <a:solidFill>
                <a:srgbClr val="434343"/>
              </a:solidFill>
              <a:latin typeface="Times New Roman"/>
              <a:ea typeface="Times New Roman"/>
              <a:cs typeface="Times New Roman"/>
              <a:sym typeface="Times New Roman"/>
            </a:endParaRPr>
          </a:p>
          <a:p>
            <a:pPr marL="914400" lvl="1" indent="-298450" algn="l" rtl="0">
              <a:spcBef>
                <a:spcPts val="1000"/>
              </a:spcBef>
              <a:spcAft>
                <a:spcPts val="0"/>
              </a:spcAft>
              <a:buClr>
                <a:srgbClr val="0E4390"/>
              </a:buClr>
              <a:buSzPts val="1100"/>
              <a:buFont typeface="Times New Roman"/>
              <a:buChar char="▪"/>
            </a:pPr>
            <a:r>
              <a:rPr lang="de" sz="1100">
                <a:solidFill>
                  <a:srgbClr val="434343"/>
                </a:solidFill>
                <a:latin typeface="Times New Roman"/>
                <a:ea typeface="Times New Roman"/>
                <a:cs typeface="Times New Roman"/>
                <a:sym typeface="Times New Roman"/>
              </a:rPr>
              <a:t>Experts (M=4.1)</a:t>
            </a:r>
            <a:endParaRPr sz="1100">
              <a:solidFill>
                <a:srgbClr val="434343"/>
              </a:solidFill>
              <a:latin typeface="Times New Roman"/>
              <a:ea typeface="Times New Roman"/>
              <a:cs typeface="Times New Roman"/>
              <a:sym typeface="Times New Roman"/>
            </a:endParaRPr>
          </a:p>
          <a:p>
            <a:pPr marL="914400" lvl="1" indent="-298450" algn="l" rtl="0">
              <a:spcBef>
                <a:spcPts val="500"/>
              </a:spcBef>
              <a:spcAft>
                <a:spcPts val="0"/>
              </a:spcAft>
              <a:buClr>
                <a:srgbClr val="0E4390"/>
              </a:buClr>
              <a:buSzPts val="1100"/>
              <a:buFont typeface="Times New Roman"/>
              <a:buChar char="▪"/>
            </a:pPr>
            <a:r>
              <a:rPr lang="de" sz="1100">
                <a:solidFill>
                  <a:srgbClr val="434343"/>
                </a:solidFill>
                <a:latin typeface="Times New Roman"/>
                <a:ea typeface="Times New Roman"/>
                <a:cs typeface="Times New Roman"/>
                <a:sym typeface="Times New Roman"/>
              </a:rPr>
              <a:t>Literature (M=3.9)</a:t>
            </a:r>
            <a:endParaRPr sz="1100">
              <a:solidFill>
                <a:srgbClr val="434343"/>
              </a:solidFill>
              <a:latin typeface="Times New Roman"/>
              <a:ea typeface="Times New Roman"/>
              <a:cs typeface="Times New Roman"/>
              <a:sym typeface="Times New Roman"/>
            </a:endParaRPr>
          </a:p>
          <a:p>
            <a:pPr marL="914400" lvl="1" indent="-298450" algn="l" rtl="0">
              <a:spcBef>
                <a:spcPts val="500"/>
              </a:spcBef>
              <a:spcAft>
                <a:spcPts val="500"/>
              </a:spcAft>
              <a:buClr>
                <a:srgbClr val="0E4390"/>
              </a:buClr>
              <a:buSzPts val="1100"/>
              <a:buFont typeface="Times New Roman"/>
              <a:buChar char="▪"/>
            </a:pPr>
            <a:r>
              <a:rPr lang="de" sz="1100">
                <a:solidFill>
                  <a:srgbClr val="434343"/>
                </a:solidFill>
                <a:latin typeface="Times New Roman"/>
                <a:ea typeface="Times New Roman"/>
                <a:cs typeface="Times New Roman"/>
                <a:sym typeface="Times New Roman"/>
              </a:rPr>
              <a:t>Family and friends (M=3.5) </a:t>
            </a:r>
            <a:endParaRPr sz="6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493adb9b43_0_40:notes"/>
          <p:cNvSpPr>
            <a:spLocks noGrp="1" noRot="1" noChangeAspect="1"/>
          </p:cNvSpPr>
          <p:nvPr>
            <p:ph type="sldImg" idx="2"/>
          </p:nvPr>
        </p:nvSpPr>
        <p:spPr>
          <a:xfrm>
            <a:off x="1141809" y="685800"/>
            <a:ext cx="4574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493adb9b43_0_4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just" rtl="0">
              <a:lnSpc>
                <a:spcPct val="150000"/>
              </a:lnSpc>
              <a:spcBef>
                <a:spcPts val="0"/>
              </a:spcBef>
              <a:spcAft>
                <a:spcPts val="0"/>
              </a:spcAft>
              <a:buNone/>
            </a:pPr>
            <a:r>
              <a:rPr lang="de" sz="1200">
                <a:solidFill>
                  <a:schemeClr val="dk1"/>
                </a:solidFill>
                <a:latin typeface="Times New Roman"/>
                <a:ea typeface="Times New Roman"/>
                <a:cs typeface="Times New Roman"/>
                <a:sym typeface="Times New Roman"/>
              </a:rPr>
              <a:t>Students with health problems are more likely to follow the advice of doctors and experts (M=3.70), followed by professional literature (M=3.39)</a:t>
            </a:r>
            <a:endParaRPr sz="1200">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Clr>
                <a:schemeClr val="dk1"/>
              </a:buClr>
              <a:buSzPts val="1100"/>
              <a:buFont typeface="Arial"/>
              <a:buNone/>
            </a:pPr>
            <a:r>
              <a:rPr lang="de" sz="1200">
                <a:solidFill>
                  <a:schemeClr val="dk1"/>
                </a:solidFill>
                <a:latin typeface="Times New Roman"/>
                <a:ea typeface="Times New Roman"/>
                <a:cs typeface="Times New Roman"/>
                <a:sym typeface="Times New Roman"/>
              </a:rPr>
              <a:t>Students on a diet to maintain weight and/or practice sports use advices from authors on SN (M=3.53) more often and follow specific authors on social networks (M=3.53), and professional lit. (M=3.14)</a:t>
            </a:r>
            <a:endParaRPr sz="1200">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Clr>
                <a:schemeClr val="dk1"/>
              </a:buClr>
              <a:buSzPts val="1100"/>
              <a:buFont typeface="Arial"/>
              <a:buNone/>
            </a:pPr>
            <a:r>
              <a:rPr lang="de" sz="1200">
                <a:solidFill>
                  <a:schemeClr val="dk1"/>
                </a:solidFill>
                <a:latin typeface="Times New Roman"/>
                <a:ea typeface="Times New Roman"/>
                <a:cs typeface="Times New Roman"/>
                <a:sym typeface="Times New Roman"/>
              </a:rPr>
              <a:t>Only statistically significant differences are hihlighted</a:t>
            </a:r>
            <a:endParaRPr sz="1200">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None/>
            </a:pP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4853acb95f_3_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4853acb95f_3_67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457200" lvl="0" indent="-304800" algn="just" rtl="0">
              <a:lnSpc>
                <a:spcPct val="150000"/>
              </a:lnSpc>
              <a:spcBef>
                <a:spcPts val="0"/>
              </a:spcBef>
              <a:spcAft>
                <a:spcPts val="0"/>
              </a:spcAft>
              <a:buClr>
                <a:schemeClr val="dk1"/>
              </a:buClr>
              <a:buSzPts val="1200"/>
              <a:buFont typeface="Times New Roman"/>
              <a:buChar char="●"/>
            </a:pPr>
            <a:r>
              <a:rPr lang="de" sz="1200">
                <a:solidFill>
                  <a:schemeClr val="dk1"/>
                </a:solidFill>
                <a:latin typeface="Times New Roman"/>
                <a:ea typeface="Times New Roman"/>
                <a:cs typeface="Times New Roman"/>
                <a:sym typeface="Times New Roman"/>
              </a:rPr>
              <a:t>Regarding trust in the accuracy of information from various sources between 3 groups, the results show similar level of trust in: doctors and experts, professional literature and other sources</a:t>
            </a:r>
            <a:endParaRPr sz="1200">
              <a:solidFill>
                <a:schemeClr val="dk1"/>
              </a:solidFill>
              <a:latin typeface="Times New Roman"/>
              <a:ea typeface="Times New Roman"/>
              <a:cs typeface="Times New Roman"/>
              <a:sym typeface="Times New Roman"/>
            </a:endParaRPr>
          </a:p>
          <a:p>
            <a:pPr marL="457200" lvl="0" indent="-304800" algn="just" rtl="0">
              <a:lnSpc>
                <a:spcPct val="150000"/>
              </a:lnSpc>
              <a:spcBef>
                <a:spcPts val="0"/>
              </a:spcBef>
              <a:spcAft>
                <a:spcPts val="0"/>
              </a:spcAft>
              <a:buClr>
                <a:schemeClr val="dk1"/>
              </a:buClr>
              <a:buSzPts val="1200"/>
              <a:buFont typeface="Times New Roman"/>
              <a:buChar char="●"/>
            </a:pPr>
            <a:r>
              <a:rPr lang="de" sz="1200">
                <a:solidFill>
                  <a:schemeClr val="dk1"/>
                </a:solidFill>
                <a:latin typeface="Times New Roman"/>
                <a:ea typeface="Times New Roman"/>
                <a:cs typeface="Times New Roman"/>
                <a:sym typeface="Times New Roman"/>
              </a:rPr>
              <a:t>Here we can see 2 exceptions: </a:t>
            </a:r>
            <a:endParaRPr sz="1200">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Clr>
                <a:schemeClr val="dk1"/>
              </a:buClr>
              <a:buSzPts val="1100"/>
              <a:buFont typeface="Arial"/>
              <a:buNone/>
            </a:pPr>
            <a:r>
              <a:rPr lang="de" sz="1200">
                <a:solidFill>
                  <a:schemeClr val="dk1"/>
                </a:solidFill>
                <a:latin typeface="Times New Roman"/>
                <a:ea typeface="Times New Roman"/>
                <a:cs typeface="Times New Roman"/>
                <a:sym typeface="Times New Roman"/>
              </a:rPr>
              <a:t>Among students on a diet to maintain weight and/or practice sports, </a:t>
            </a:r>
            <a:endParaRPr sz="1200">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Clr>
                <a:schemeClr val="dk1"/>
              </a:buClr>
              <a:buSzPts val="1100"/>
              <a:buFont typeface="Arial"/>
              <a:buNone/>
            </a:pPr>
            <a:r>
              <a:rPr lang="de" sz="1200">
                <a:solidFill>
                  <a:schemeClr val="dk1"/>
                </a:solidFill>
                <a:latin typeface="Times New Roman"/>
                <a:ea typeface="Times New Roman"/>
                <a:cs typeface="Times New Roman"/>
                <a:sym typeface="Times New Roman"/>
              </a:rPr>
              <a:t>the level of trust in specific authors on social networks (M = 3.64) and the level of trust in YouTube (M = 3.53) as a source of information are higher than in the other two groups of students</a:t>
            </a:r>
            <a:endParaRPr sz="1200">
              <a:solidFill>
                <a:schemeClr val="dk1"/>
              </a:solidFill>
              <a:latin typeface="Times New Roman"/>
              <a:ea typeface="Times New Roman"/>
              <a:cs typeface="Times New Roman"/>
              <a:sym typeface="Times New Roman"/>
            </a:endParaRPr>
          </a:p>
          <a:p>
            <a:pPr marL="457200" lvl="0" indent="-304800" algn="just" rtl="0">
              <a:lnSpc>
                <a:spcPct val="150000"/>
              </a:lnSpc>
              <a:spcBef>
                <a:spcPts val="0"/>
              </a:spcBef>
              <a:spcAft>
                <a:spcPts val="0"/>
              </a:spcAft>
              <a:buClr>
                <a:schemeClr val="dk1"/>
              </a:buClr>
              <a:buSzPts val="1200"/>
              <a:buFont typeface="Times New Roman"/>
              <a:buChar char="●"/>
            </a:pPr>
            <a:r>
              <a:rPr lang="de" sz="1200">
                <a:solidFill>
                  <a:schemeClr val="dk1"/>
                </a:solidFill>
                <a:latin typeface="Times New Roman"/>
                <a:ea typeface="Times New Roman"/>
                <a:cs typeface="Times New Roman"/>
                <a:sym typeface="Times New Roman"/>
              </a:rPr>
              <a:t>Students who use information from SN have more trust in those sources, and vice versa, which is reflected in the significant correlation coefficient of 0.67</a:t>
            </a:r>
            <a:endParaRPr sz="1200">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4853acb95f_3_666:notes"/>
          <p:cNvSpPr>
            <a:spLocks noGrp="1" noRot="1" noChangeAspect="1"/>
          </p:cNvSpPr>
          <p:nvPr>
            <p:ph type="sldImg" idx="2"/>
          </p:nvPr>
        </p:nvSpPr>
        <p:spPr>
          <a:xfrm>
            <a:off x="1141809" y="685800"/>
            <a:ext cx="4574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4853acb95f_3_66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800"/>
              </a:spcBef>
              <a:spcAft>
                <a:spcPts val="0"/>
              </a:spcAft>
              <a:buNone/>
            </a:pPr>
            <a:endParaRPr>
              <a:latin typeface="Times New Roman"/>
              <a:ea typeface="Times New Roman"/>
              <a:cs typeface="Times New Roman"/>
              <a:sym typeface="Times New Roman"/>
            </a:endParaRPr>
          </a:p>
          <a:p>
            <a:pPr marL="0" lvl="0" indent="0" algn="l" rtl="0">
              <a:spcBef>
                <a:spcPts val="80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481c3a864d_0_980:notes"/>
          <p:cNvSpPr>
            <a:spLocks noGrp="1" noRot="1" noChangeAspect="1"/>
          </p:cNvSpPr>
          <p:nvPr>
            <p:ph type="sldImg" idx="2"/>
          </p:nvPr>
        </p:nvSpPr>
        <p:spPr>
          <a:xfrm>
            <a:off x="1141809" y="685800"/>
            <a:ext cx="4574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481c3a864d_0_98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80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4853acb95f_3_1:notes"/>
          <p:cNvSpPr>
            <a:spLocks noGrp="1" noRot="1" noChangeAspect="1"/>
          </p:cNvSpPr>
          <p:nvPr>
            <p:ph type="sldImg" idx="2"/>
          </p:nvPr>
        </p:nvSpPr>
        <p:spPr>
          <a:xfrm>
            <a:off x="1141809" y="685800"/>
            <a:ext cx="4574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4853acb95f_3_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80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4853acb95f_3_695:notes"/>
          <p:cNvSpPr>
            <a:spLocks noGrp="1" noRot="1" noChangeAspect="1"/>
          </p:cNvSpPr>
          <p:nvPr>
            <p:ph type="sldImg" idx="2"/>
          </p:nvPr>
        </p:nvSpPr>
        <p:spPr>
          <a:xfrm>
            <a:off x="1141809" y="685800"/>
            <a:ext cx="4574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4853acb95f_3_69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80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9b4e01640a_0_434:notes"/>
          <p:cNvSpPr>
            <a:spLocks noGrp="1" noRot="1" noChangeAspect="1"/>
          </p:cNvSpPr>
          <p:nvPr>
            <p:ph type="sldImg" idx="2"/>
          </p:nvPr>
        </p:nvSpPr>
        <p:spPr>
          <a:xfrm>
            <a:off x="1141809" y="685800"/>
            <a:ext cx="4574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9b4e01640a_0_43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80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4853acb95f_3_7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just" rtl="0">
              <a:lnSpc>
                <a:spcPct val="150000"/>
              </a:lnSpc>
              <a:spcBef>
                <a:spcPts val="0"/>
              </a:spcBef>
              <a:spcAft>
                <a:spcPts val="0"/>
              </a:spcAft>
              <a:buNone/>
            </a:pPr>
            <a:endParaRPr sz="1200">
              <a:solidFill>
                <a:schemeClr val="dk1"/>
              </a:solidFill>
              <a:latin typeface="Times New Roman"/>
              <a:ea typeface="Times New Roman"/>
              <a:cs typeface="Times New Roman"/>
              <a:sym typeface="Times New Roman"/>
            </a:endParaRPr>
          </a:p>
          <a:p>
            <a:pPr marL="457200" lvl="0" indent="-304800" algn="just" rtl="0">
              <a:lnSpc>
                <a:spcPct val="150000"/>
              </a:lnSpc>
              <a:spcBef>
                <a:spcPts val="0"/>
              </a:spcBef>
              <a:spcAft>
                <a:spcPts val="0"/>
              </a:spcAft>
              <a:buClr>
                <a:schemeClr val="dk1"/>
              </a:buClr>
              <a:buSzPts val="1200"/>
              <a:buFont typeface="Times New Roman"/>
              <a:buChar char="●"/>
            </a:pPr>
            <a:r>
              <a:rPr lang="de" sz="1200">
                <a:solidFill>
                  <a:schemeClr val="dk1"/>
                </a:solidFill>
                <a:latin typeface="Times New Roman"/>
                <a:ea typeface="Times New Roman"/>
                <a:cs typeface="Times New Roman"/>
                <a:sym typeface="Times New Roman"/>
              </a:rPr>
              <a:t>Most important bases of trust: 1. Expert, 2. Evident results, Impartiality</a:t>
            </a:r>
            <a:endParaRPr sz="1200">
              <a:solidFill>
                <a:schemeClr val="dk1"/>
              </a:solidFill>
              <a:latin typeface="Times New Roman"/>
              <a:ea typeface="Times New Roman"/>
              <a:cs typeface="Times New Roman"/>
              <a:sym typeface="Times New Roman"/>
            </a:endParaRPr>
          </a:p>
          <a:p>
            <a:pPr marL="457200" lvl="0" indent="-304800" algn="just" rtl="0">
              <a:lnSpc>
                <a:spcPct val="150000"/>
              </a:lnSpc>
              <a:spcBef>
                <a:spcPts val="0"/>
              </a:spcBef>
              <a:spcAft>
                <a:spcPts val="0"/>
              </a:spcAft>
              <a:buClr>
                <a:schemeClr val="dk1"/>
              </a:buClr>
              <a:buSzPts val="1200"/>
              <a:buFont typeface="Times New Roman"/>
              <a:buChar char="●"/>
            </a:pPr>
            <a:r>
              <a:rPr lang="de" sz="1200">
                <a:solidFill>
                  <a:schemeClr val="dk1"/>
                </a:solidFill>
                <a:latin typeface="Times New Roman"/>
                <a:ea typeface="Times New Roman"/>
                <a:cs typeface="Times New Roman"/>
                <a:sym typeface="Times New Roman"/>
              </a:rPr>
              <a:t>The results show that cognitive authority and expertise is the important for participants, and forms a bases of trust </a:t>
            </a:r>
            <a:endParaRPr sz="1200">
              <a:solidFill>
                <a:schemeClr val="dk1"/>
              </a:solidFill>
              <a:latin typeface="Times New Roman"/>
              <a:ea typeface="Times New Roman"/>
              <a:cs typeface="Times New Roman"/>
              <a:sym typeface="Times New Roman"/>
            </a:endParaRPr>
          </a:p>
          <a:p>
            <a:pPr marL="0" lvl="0" indent="0" algn="l" rtl="0">
              <a:spcBef>
                <a:spcPts val="800"/>
              </a:spcBef>
              <a:spcAft>
                <a:spcPts val="0"/>
              </a:spcAft>
              <a:buNone/>
            </a:pPr>
            <a:endParaRPr/>
          </a:p>
        </p:txBody>
      </p:sp>
      <p:sp>
        <p:nvSpPr>
          <p:cNvPr id="253" name="Google Shape;253;g24853acb95f_3_78:notes"/>
          <p:cNvSpPr>
            <a:spLocks noGrp="1" noRot="1" noChangeAspect="1"/>
          </p:cNvSpPr>
          <p:nvPr>
            <p:ph type="sldImg" idx="2"/>
          </p:nvPr>
        </p:nvSpPr>
        <p:spPr>
          <a:xfrm>
            <a:off x="1141809" y="685800"/>
            <a:ext cx="4574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481c3a864d_0_1:notes"/>
          <p:cNvSpPr>
            <a:spLocks noGrp="1" noRot="1" noChangeAspect="1"/>
          </p:cNvSpPr>
          <p:nvPr>
            <p:ph type="sldImg" idx="2"/>
          </p:nvPr>
        </p:nvSpPr>
        <p:spPr>
          <a:xfrm>
            <a:off x="1141809" y="685800"/>
            <a:ext cx="4574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2481c3a864d_0_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457200" lvl="0" indent="-304800" algn="l" rtl="0">
              <a:spcBef>
                <a:spcPts val="800"/>
              </a:spcBef>
              <a:spcAft>
                <a:spcPts val="0"/>
              </a:spcAft>
              <a:buClr>
                <a:srgbClr val="374151"/>
              </a:buClr>
              <a:buSzPts val="1200"/>
              <a:buFont typeface="Roboto"/>
              <a:buChar char="●"/>
            </a:pPr>
            <a:r>
              <a:rPr lang="de" sz="1200">
                <a:solidFill>
                  <a:srgbClr val="374151"/>
                </a:solidFill>
                <a:highlight>
                  <a:srgbClr val="F7F7F8"/>
                </a:highlight>
                <a:latin typeface="Roboto"/>
                <a:ea typeface="Roboto"/>
                <a:cs typeface="Roboto"/>
                <a:sym typeface="Roboto"/>
              </a:rPr>
              <a:t>"Second-Hand Knowledge: An Inquiry into Cognitive Authority wilson explores the social and cognitive aspects of authority in the context of information sources</a:t>
            </a:r>
            <a:endParaRPr sz="1200">
              <a:solidFill>
                <a:srgbClr val="374151"/>
              </a:solidFill>
              <a:highlight>
                <a:srgbClr val="F7F7F8"/>
              </a:highlight>
              <a:latin typeface="Roboto"/>
              <a:ea typeface="Roboto"/>
              <a:cs typeface="Roboto"/>
              <a:sym typeface="Roboto"/>
            </a:endParaRPr>
          </a:p>
          <a:p>
            <a:pPr marL="457200" lvl="0" indent="-304800" algn="l" rtl="0">
              <a:spcBef>
                <a:spcPts val="0"/>
              </a:spcBef>
              <a:spcAft>
                <a:spcPts val="0"/>
              </a:spcAft>
              <a:buClr>
                <a:srgbClr val="374151"/>
              </a:buClr>
              <a:buSzPts val="1200"/>
              <a:buFont typeface="Roboto"/>
              <a:buChar char="●"/>
            </a:pPr>
            <a:r>
              <a:rPr lang="de" sz="1200">
                <a:solidFill>
                  <a:srgbClr val="374151"/>
                </a:solidFill>
                <a:highlight>
                  <a:srgbClr val="F7F7F8"/>
                </a:highlight>
                <a:latin typeface="Roboto"/>
                <a:ea typeface="Roboto"/>
                <a:cs typeface="Roboto"/>
                <a:sym typeface="Roboto"/>
              </a:rPr>
              <a:t>Cognitive authority is a complex and dynamic process influenced by various factors, including trust, trustworthiness, credibility, and competence. </a:t>
            </a:r>
            <a:endParaRPr sz="1200">
              <a:solidFill>
                <a:srgbClr val="374151"/>
              </a:solidFill>
              <a:highlight>
                <a:srgbClr val="F7F7F8"/>
              </a:highlight>
              <a:latin typeface="Roboto"/>
              <a:ea typeface="Roboto"/>
              <a:cs typeface="Roboto"/>
              <a:sym typeface="Roboto"/>
            </a:endParaRPr>
          </a:p>
          <a:p>
            <a:pPr marL="457200" lvl="0" indent="-304800" algn="l" rtl="0">
              <a:spcBef>
                <a:spcPts val="0"/>
              </a:spcBef>
              <a:spcAft>
                <a:spcPts val="0"/>
              </a:spcAft>
              <a:buClr>
                <a:srgbClr val="374151"/>
              </a:buClr>
              <a:buSzPts val="1200"/>
              <a:buFont typeface="Roboto"/>
              <a:buChar char="●"/>
            </a:pPr>
            <a:r>
              <a:rPr lang="de" sz="1200">
                <a:solidFill>
                  <a:srgbClr val="374151"/>
                </a:solidFill>
                <a:highlight>
                  <a:srgbClr val="F7F7F8"/>
                </a:highlight>
                <a:latin typeface="Roboto"/>
                <a:ea typeface="Roboto"/>
                <a:cs typeface="Roboto"/>
                <a:sym typeface="Roboto"/>
              </a:rPr>
              <a:t>They are connected and essential for establishing authority in the cognitive domain. </a:t>
            </a:r>
            <a:endParaRPr sz="1200">
              <a:solidFill>
                <a:srgbClr val="374151"/>
              </a:solidFill>
              <a:highlight>
                <a:srgbClr val="F7F7F8"/>
              </a:highlight>
              <a:latin typeface="Roboto"/>
              <a:ea typeface="Roboto"/>
              <a:cs typeface="Roboto"/>
              <a:sym typeface="Roboto"/>
            </a:endParaRPr>
          </a:p>
          <a:p>
            <a:pPr marL="457200" lvl="0" indent="-304800" algn="l" rtl="0">
              <a:spcBef>
                <a:spcPts val="0"/>
              </a:spcBef>
              <a:spcAft>
                <a:spcPts val="0"/>
              </a:spcAft>
              <a:buClr>
                <a:srgbClr val="374151"/>
              </a:buClr>
              <a:buSzPts val="1200"/>
              <a:buFont typeface="Roboto"/>
              <a:buChar char="●"/>
            </a:pPr>
            <a:r>
              <a:rPr lang="de" sz="1200">
                <a:solidFill>
                  <a:srgbClr val="374151"/>
                </a:solidFill>
                <a:highlight>
                  <a:srgbClr val="F7F7F8"/>
                </a:highlight>
                <a:latin typeface="Roboto"/>
                <a:ea typeface="Roboto"/>
                <a:cs typeface="Roboto"/>
                <a:sym typeface="Roboto"/>
              </a:rPr>
              <a:t>Building trust, demonstrating trustworthiness, maintaining credibility, </a:t>
            </a:r>
            <a:endParaRPr sz="1200">
              <a:solidFill>
                <a:srgbClr val="374151"/>
              </a:solidFill>
              <a:highlight>
                <a:srgbClr val="F7F7F8"/>
              </a:highlight>
              <a:latin typeface="Roboto"/>
              <a:ea typeface="Roboto"/>
              <a:cs typeface="Roboto"/>
              <a:sym typeface="Roboto"/>
            </a:endParaRPr>
          </a:p>
          <a:p>
            <a:pPr marL="457200" lvl="0" indent="-304800" algn="l" rtl="0">
              <a:spcBef>
                <a:spcPts val="0"/>
              </a:spcBef>
              <a:spcAft>
                <a:spcPts val="0"/>
              </a:spcAft>
              <a:buClr>
                <a:srgbClr val="374151"/>
              </a:buClr>
              <a:buSzPts val="1200"/>
              <a:buFont typeface="Roboto"/>
              <a:buChar char="●"/>
            </a:pPr>
            <a:r>
              <a:rPr lang="de" sz="1200">
                <a:solidFill>
                  <a:srgbClr val="374151"/>
                </a:solidFill>
                <a:highlight>
                  <a:srgbClr val="F7F7F8"/>
                </a:highlight>
                <a:latin typeface="Roboto"/>
                <a:ea typeface="Roboto"/>
                <a:cs typeface="Roboto"/>
                <a:sym typeface="Roboto"/>
              </a:rPr>
              <a:t>and showcasing competence are all vital elements in becoming a reliable and authoritative source of information.</a:t>
            </a:r>
            <a:endParaRPr sz="1200">
              <a:solidFill>
                <a:srgbClr val="374151"/>
              </a:solidFill>
              <a:highlight>
                <a:srgbClr val="F7F7F8"/>
              </a:highlight>
              <a:latin typeface="Roboto"/>
              <a:ea typeface="Roboto"/>
              <a:cs typeface="Roboto"/>
              <a:sym typeface="Roboto"/>
            </a:endParaRPr>
          </a:p>
          <a:p>
            <a:pPr marL="457200" lvl="0" indent="0" algn="l" rtl="0">
              <a:spcBef>
                <a:spcPts val="800"/>
              </a:spcBef>
              <a:spcAft>
                <a:spcPts val="0"/>
              </a:spcAft>
              <a:buNone/>
            </a:pPr>
            <a:endParaRPr sz="1200">
              <a:solidFill>
                <a:srgbClr val="374151"/>
              </a:solidFill>
              <a:highlight>
                <a:srgbClr val="F7F7F8"/>
              </a:highlight>
              <a:latin typeface="Roboto"/>
              <a:ea typeface="Roboto"/>
              <a:cs typeface="Roboto"/>
              <a:sym typeface="Robo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493adb9b4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2493adb9b43_0_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1100"/>
              <a:buFont typeface="Arial"/>
              <a:buNone/>
            </a:pPr>
            <a:r>
              <a:rPr lang="de" sz="1000">
                <a:solidFill>
                  <a:schemeClr val="dk1"/>
                </a:solidFill>
                <a:latin typeface="Times New Roman"/>
                <a:ea typeface="Times New Roman"/>
                <a:cs typeface="Times New Roman"/>
                <a:sym typeface="Times New Roman"/>
              </a:rPr>
              <a:t>RQ4: Does the use and trust in information sources depend on specific nutrition needs?</a:t>
            </a:r>
            <a:endParaRPr sz="1000">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Clr>
                <a:schemeClr val="dk1"/>
              </a:buClr>
              <a:buSzPts val="1100"/>
              <a:buFont typeface="Arial"/>
              <a:buNone/>
            </a:pPr>
            <a:r>
              <a:rPr lang="de" sz="1000">
                <a:solidFill>
                  <a:schemeClr val="dk1"/>
                </a:solidFill>
                <a:latin typeface="Times New Roman"/>
                <a:ea typeface="Times New Roman"/>
                <a:cs typeface="Times New Roman"/>
                <a:sym typeface="Times New Roman"/>
              </a:rPr>
              <a:t>3 nutrition needs groups use approximately equally often use internet portals,</a:t>
            </a:r>
            <a:endParaRPr sz="1000">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Clr>
                <a:schemeClr val="dk1"/>
              </a:buClr>
              <a:buSzPts val="1100"/>
              <a:buFont typeface="Arial"/>
              <a:buNone/>
            </a:pPr>
            <a:r>
              <a:rPr lang="de" sz="1000">
                <a:solidFill>
                  <a:schemeClr val="dk1"/>
                </a:solidFill>
                <a:latin typeface="Times New Roman"/>
                <a:ea typeface="Times New Roman"/>
                <a:cs typeface="Times New Roman"/>
                <a:sym typeface="Times New Roman"/>
              </a:rPr>
              <a:t>media and search engines, as well as interpersonal sources.</a:t>
            </a:r>
            <a:endParaRPr sz="1000">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Clr>
                <a:schemeClr val="dk1"/>
              </a:buClr>
              <a:buSzPts val="1100"/>
              <a:buFont typeface="Arial"/>
              <a:buNone/>
            </a:pPr>
            <a:r>
              <a:rPr lang="de" sz="1000">
                <a:solidFill>
                  <a:schemeClr val="dk1"/>
                </a:solidFill>
                <a:latin typeface="Times New Roman"/>
                <a:ea typeface="Times New Roman"/>
                <a:cs typeface="Times New Roman"/>
                <a:sym typeface="Times New Roman"/>
              </a:rPr>
              <a:t>Details can be seen on the next slide</a:t>
            </a:r>
            <a:endParaRPr sz="1000">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Clr>
                <a:schemeClr val="dk1"/>
              </a:buClr>
              <a:buSzPts val="1100"/>
              <a:buFont typeface="Arial"/>
              <a:buNone/>
            </a:pPr>
            <a:endParaRPr sz="1000">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Clr>
                <a:schemeClr val="dk1"/>
              </a:buClr>
              <a:buSzPts val="1100"/>
              <a:buFont typeface="Arial"/>
              <a:buNone/>
            </a:pPr>
            <a:endParaRPr sz="10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498bd879e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2498bd879e9_0_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457200" lvl="0" indent="-304800" algn="just" rtl="0">
              <a:lnSpc>
                <a:spcPct val="150000"/>
              </a:lnSpc>
              <a:spcBef>
                <a:spcPts val="0"/>
              </a:spcBef>
              <a:spcAft>
                <a:spcPts val="0"/>
              </a:spcAft>
              <a:buClr>
                <a:schemeClr val="dk1"/>
              </a:buClr>
              <a:buSzPts val="1200"/>
              <a:buFont typeface="Times New Roman"/>
              <a:buChar char="●"/>
            </a:pPr>
            <a:r>
              <a:rPr lang="de" sz="1200">
                <a:solidFill>
                  <a:schemeClr val="dk1"/>
                </a:solidFill>
                <a:latin typeface="Times New Roman"/>
                <a:ea typeface="Times New Roman"/>
                <a:cs typeface="Times New Roman"/>
                <a:sym typeface="Times New Roman"/>
              </a:rPr>
              <a:t>The first research question examined if students had specific nutrition needs and what their specific nutrition needs were.</a:t>
            </a:r>
            <a:endParaRPr sz="1200">
              <a:solidFill>
                <a:schemeClr val="dk1"/>
              </a:solidFill>
              <a:latin typeface="Times New Roman"/>
              <a:ea typeface="Times New Roman"/>
              <a:cs typeface="Times New Roman"/>
              <a:sym typeface="Times New Roman"/>
            </a:endParaRPr>
          </a:p>
          <a:p>
            <a:pPr marL="914400" lvl="1" indent="-304800" algn="just" rtl="0">
              <a:lnSpc>
                <a:spcPct val="150000"/>
              </a:lnSpc>
              <a:spcBef>
                <a:spcPts val="0"/>
              </a:spcBef>
              <a:spcAft>
                <a:spcPts val="0"/>
              </a:spcAft>
              <a:buClr>
                <a:schemeClr val="dk1"/>
              </a:buClr>
              <a:buSzPts val="1200"/>
              <a:buFont typeface="Times New Roman"/>
              <a:buChar char="○"/>
            </a:pPr>
            <a:r>
              <a:rPr lang="de" sz="1200">
                <a:solidFill>
                  <a:schemeClr val="dk1"/>
                </a:solidFill>
                <a:latin typeface="Times New Roman"/>
                <a:ea typeface="Times New Roman"/>
                <a:cs typeface="Times New Roman"/>
                <a:sym typeface="Times New Roman"/>
              </a:rPr>
              <a:t>The results of the interviews show that the participants take care of their nutrition to maintain their overall health, which includes a healthy lifestyle, body fitness, and physical appearance.</a:t>
            </a:r>
            <a:endParaRPr sz="1200">
              <a:solidFill>
                <a:schemeClr val="dk1"/>
              </a:solidFill>
              <a:latin typeface="Times New Roman"/>
              <a:ea typeface="Times New Roman"/>
              <a:cs typeface="Times New Roman"/>
              <a:sym typeface="Times New Roman"/>
            </a:endParaRPr>
          </a:p>
          <a:p>
            <a:pPr marL="457200" lvl="0" indent="-304800" algn="just" rtl="0">
              <a:lnSpc>
                <a:spcPct val="150000"/>
              </a:lnSpc>
              <a:spcBef>
                <a:spcPts val="0"/>
              </a:spcBef>
              <a:spcAft>
                <a:spcPts val="0"/>
              </a:spcAft>
              <a:buClr>
                <a:schemeClr val="dk1"/>
              </a:buClr>
              <a:buSzPts val="1200"/>
              <a:buFont typeface="Times New Roman"/>
              <a:buChar char="●"/>
            </a:pPr>
            <a:r>
              <a:rPr lang="de" sz="1200">
                <a:solidFill>
                  <a:schemeClr val="dk1"/>
                </a:solidFill>
                <a:latin typeface="Times New Roman"/>
                <a:ea typeface="Times New Roman"/>
                <a:cs typeface="Times New Roman"/>
                <a:sym typeface="Times New Roman"/>
              </a:rPr>
              <a:t>The second research question examined which information sources do students use for nutrition information</a:t>
            </a:r>
            <a:endParaRPr sz="1200">
              <a:solidFill>
                <a:schemeClr val="dk1"/>
              </a:solidFill>
              <a:latin typeface="Times New Roman"/>
              <a:ea typeface="Times New Roman"/>
              <a:cs typeface="Times New Roman"/>
              <a:sym typeface="Times New Roman"/>
            </a:endParaRPr>
          </a:p>
          <a:p>
            <a:pPr marL="914400" lvl="0" indent="0" algn="just" rtl="0">
              <a:lnSpc>
                <a:spcPct val="150000"/>
              </a:lnSpc>
              <a:spcBef>
                <a:spcPts val="0"/>
              </a:spcBef>
              <a:spcAft>
                <a:spcPts val="0"/>
              </a:spcAft>
              <a:buNone/>
            </a:pP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498bd879e9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498bd879e9_0_4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457200" lvl="0" indent="-304800" algn="just" rtl="0">
              <a:lnSpc>
                <a:spcPct val="150000"/>
              </a:lnSpc>
              <a:spcBef>
                <a:spcPts val="0"/>
              </a:spcBef>
              <a:spcAft>
                <a:spcPts val="0"/>
              </a:spcAft>
              <a:buClr>
                <a:schemeClr val="dk1"/>
              </a:buClr>
              <a:buSzPts val="1200"/>
              <a:buFont typeface="Times New Roman"/>
              <a:buChar char="●"/>
            </a:pPr>
            <a:r>
              <a:rPr lang="de" sz="1200">
                <a:solidFill>
                  <a:schemeClr val="dk1"/>
                </a:solidFill>
                <a:latin typeface="Times New Roman"/>
                <a:ea typeface="Times New Roman"/>
                <a:cs typeface="Times New Roman"/>
                <a:sym typeface="Times New Roman"/>
              </a:rPr>
              <a:t>The third research question examined how much do students trust in the accuracy of information from each source. </a:t>
            </a:r>
            <a:endParaRPr sz="1200">
              <a:solidFill>
                <a:schemeClr val="dk1"/>
              </a:solidFill>
              <a:latin typeface="Times New Roman"/>
              <a:ea typeface="Times New Roman"/>
              <a:cs typeface="Times New Roman"/>
              <a:sym typeface="Times New Roman"/>
            </a:endParaRPr>
          </a:p>
          <a:p>
            <a:pPr marL="457200" lvl="0" indent="-304800" algn="just" rtl="0">
              <a:lnSpc>
                <a:spcPct val="150000"/>
              </a:lnSpc>
              <a:spcBef>
                <a:spcPts val="0"/>
              </a:spcBef>
              <a:spcAft>
                <a:spcPts val="0"/>
              </a:spcAft>
              <a:buClr>
                <a:schemeClr val="dk1"/>
              </a:buClr>
              <a:buSzPts val="1200"/>
              <a:buFont typeface="Times New Roman"/>
              <a:buChar char="●"/>
            </a:pPr>
            <a:r>
              <a:rPr lang="de" sz="1200">
                <a:solidFill>
                  <a:schemeClr val="dk1"/>
                </a:solidFill>
                <a:latin typeface="Times New Roman"/>
                <a:ea typeface="Times New Roman"/>
                <a:cs typeface="Times New Roman"/>
                <a:sym typeface="Times New Roman"/>
              </a:rPr>
              <a:t>In the second phase of the research, the survey investigated in depth the extent to which respondents trust certain sources of information.</a:t>
            </a:r>
            <a:endParaRPr sz="1200">
              <a:solidFill>
                <a:schemeClr val="dk1"/>
              </a:solidFill>
              <a:latin typeface="Times New Roman"/>
              <a:ea typeface="Times New Roman"/>
              <a:cs typeface="Times New Roman"/>
              <a:sym typeface="Times New Roman"/>
            </a:endParaRPr>
          </a:p>
          <a:p>
            <a:pPr marL="914400" lvl="1" indent="-304800" algn="just" rtl="0">
              <a:lnSpc>
                <a:spcPct val="150000"/>
              </a:lnSpc>
              <a:spcBef>
                <a:spcPts val="0"/>
              </a:spcBef>
              <a:spcAft>
                <a:spcPts val="0"/>
              </a:spcAft>
              <a:buClr>
                <a:schemeClr val="dk1"/>
              </a:buClr>
              <a:buSzPts val="1200"/>
              <a:buFont typeface="Times New Roman"/>
              <a:buChar char="○"/>
            </a:pPr>
            <a:r>
              <a:rPr lang="de" sz="1200">
                <a:solidFill>
                  <a:schemeClr val="dk1"/>
                </a:solidFill>
                <a:latin typeface="Times New Roman"/>
                <a:ea typeface="Times New Roman"/>
                <a:cs typeface="Times New Roman"/>
                <a:sym typeface="Times New Roman"/>
              </a:rPr>
              <a:t>Results indicate that the most trusted information is from experts (doctors, nutritionists, and other experts) (M = 4.1) and professional literature (M = 3.9). </a:t>
            </a:r>
            <a:endParaRPr sz="1200">
              <a:solidFill>
                <a:schemeClr val="dk1"/>
              </a:solidFill>
              <a:latin typeface="Times New Roman"/>
              <a:ea typeface="Times New Roman"/>
              <a:cs typeface="Times New Roman"/>
              <a:sym typeface="Times New Roman"/>
            </a:endParaRPr>
          </a:p>
          <a:p>
            <a:pPr marL="914400" lvl="1" indent="-304800" algn="just" rtl="0">
              <a:lnSpc>
                <a:spcPct val="150000"/>
              </a:lnSpc>
              <a:spcBef>
                <a:spcPts val="0"/>
              </a:spcBef>
              <a:spcAft>
                <a:spcPts val="0"/>
              </a:spcAft>
              <a:buClr>
                <a:schemeClr val="dk1"/>
              </a:buClr>
              <a:buSzPts val="1200"/>
              <a:buFont typeface="Times New Roman"/>
              <a:buChar char="○"/>
            </a:pPr>
            <a:r>
              <a:rPr lang="de" sz="1200">
                <a:solidFill>
                  <a:schemeClr val="dk1"/>
                </a:solidFill>
                <a:latin typeface="Times New Roman"/>
                <a:ea typeface="Times New Roman"/>
                <a:cs typeface="Times New Roman"/>
                <a:sym typeface="Times New Roman"/>
              </a:rPr>
              <a:t>This finding is consistent with some of the previous research suggesting that the most trusted sources are dietitians and doctors (Šmuljić et al., 2019; Askola et al., 2010; Worsley, 2003; Kim, 2016). </a:t>
            </a:r>
            <a:endParaRPr sz="1200">
              <a:solidFill>
                <a:schemeClr val="dk1"/>
              </a:solidFill>
              <a:latin typeface="Times New Roman"/>
              <a:ea typeface="Times New Roman"/>
              <a:cs typeface="Times New Roman"/>
              <a:sym typeface="Times New Roman"/>
            </a:endParaRPr>
          </a:p>
          <a:p>
            <a:pPr marL="914400" lvl="1" indent="-304800" algn="just" rtl="0">
              <a:lnSpc>
                <a:spcPct val="150000"/>
              </a:lnSpc>
              <a:spcBef>
                <a:spcPts val="0"/>
              </a:spcBef>
              <a:spcAft>
                <a:spcPts val="0"/>
              </a:spcAft>
              <a:buClr>
                <a:schemeClr val="dk1"/>
              </a:buClr>
              <a:buSzPts val="1200"/>
              <a:buFont typeface="Times New Roman"/>
              <a:buChar char="○"/>
            </a:pPr>
            <a:r>
              <a:rPr lang="de" sz="1200">
                <a:solidFill>
                  <a:schemeClr val="dk1"/>
                </a:solidFill>
                <a:latin typeface="Times New Roman"/>
                <a:ea typeface="Times New Roman"/>
                <a:cs typeface="Times New Roman"/>
                <a:sym typeface="Times New Roman"/>
              </a:rPr>
              <a:t>The following sources they trust the most regarding the accuracy of information are family and friends (M = 3.5). This finding is in line with previous studies (Känsäkoski et al., 2021; Askola et al., 2010; Worsley, 2003). </a:t>
            </a:r>
            <a:endParaRPr sz="1200">
              <a:solidFill>
                <a:schemeClr val="dk1"/>
              </a:solidFill>
              <a:latin typeface="Times New Roman"/>
              <a:ea typeface="Times New Roman"/>
              <a:cs typeface="Times New Roman"/>
              <a:sym typeface="Times New Roman"/>
            </a:endParaRPr>
          </a:p>
          <a:p>
            <a:pPr marL="457200" lvl="0" indent="-304800" algn="just" rtl="0">
              <a:lnSpc>
                <a:spcPct val="150000"/>
              </a:lnSpc>
              <a:spcBef>
                <a:spcPts val="0"/>
              </a:spcBef>
              <a:spcAft>
                <a:spcPts val="0"/>
              </a:spcAft>
              <a:buClr>
                <a:schemeClr val="dk1"/>
              </a:buClr>
              <a:buSzPts val="1200"/>
              <a:buFont typeface="Times New Roman"/>
              <a:buChar char="●"/>
            </a:pPr>
            <a:r>
              <a:rPr lang="de" sz="1200">
                <a:solidFill>
                  <a:schemeClr val="dk1"/>
                </a:solidFill>
                <a:latin typeface="Times New Roman"/>
                <a:ea typeface="Times New Roman"/>
                <a:cs typeface="Times New Roman"/>
                <a:sym typeface="Times New Roman"/>
              </a:rPr>
              <a:t>The results of the present study show medium levels of average trust in authors on social networks, internet portals, media, and search engines. Among those, the results reveal that the lowest was the average trust in social media in general. </a:t>
            </a:r>
            <a:endParaRPr sz="1200">
              <a:solidFill>
                <a:schemeClr val="dk1"/>
              </a:solidFill>
              <a:latin typeface="Times New Roman"/>
              <a:ea typeface="Times New Roman"/>
              <a:cs typeface="Times New Roman"/>
              <a:sym typeface="Times New Roman"/>
            </a:endParaRPr>
          </a:p>
          <a:p>
            <a:pPr marL="457200" lvl="0" indent="0" algn="just" rtl="0">
              <a:lnSpc>
                <a:spcPct val="150000"/>
              </a:lnSpc>
              <a:spcBef>
                <a:spcPts val="0"/>
              </a:spcBef>
              <a:spcAft>
                <a:spcPts val="0"/>
              </a:spcAft>
              <a:buNone/>
            </a:pP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498bd879e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498bd879e9_0_5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80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481c3a864d_0_9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2481c3a864d_0_97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457200" lvl="0" indent="-317500" algn="l" rtl="0">
              <a:spcBef>
                <a:spcPts val="800"/>
              </a:spcBef>
              <a:spcAft>
                <a:spcPts val="0"/>
              </a:spcAft>
              <a:buSzPts val="1400"/>
              <a:buFont typeface="Times New Roman"/>
              <a:buChar char="●"/>
            </a:pPr>
            <a:r>
              <a:rPr lang="de" sz="1400">
                <a:latin typeface="Times New Roman"/>
                <a:ea typeface="Times New Roman"/>
                <a:cs typeface="Times New Roman"/>
                <a:sym typeface="Times New Roman"/>
              </a:rPr>
              <a:t>This study sought to explore university students' information-seeking behaviours, focusing on the trust they give to various information sources on nutrition.</a:t>
            </a:r>
            <a:endParaRPr sz="140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de" sz="1400">
                <a:latin typeface="Times New Roman"/>
                <a:ea typeface="Times New Roman"/>
                <a:cs typeface="Times New Roman"/>
                <a:sym typeface="Times New Roman"/>
              </a:rPr>
              <a:t>The aim was to reveal the specific nutritional needs of students, the specific sources of information they use and how much they trust them.</a:t>
            </a:r>
            <a:endParaRPr sz="140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de" sz="1400">
                <a:latin typeface="Times New Roman"/>
                <a:ea typeface="Times New Roman"/>
                <a:cs typeface="Times New Roman"/>
                <a:sym typeface="Times New Roman"/>
              </a:rPr>
              <a:t>Wilson's conceptualisation of cognitive authority was used to frame the issues of students' trust in different information sources for the provision of nutrition-related information. </a:t>
            </a:r>
            <a:endParaRPr sz="140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de" sz="1400">
                <a:latin typeface="Times New Roman"/>
                <a:ea typeface="Times New Roman"/>
                <a:cs typeface="Times New Roman"/>
                <a:sym typeface="Times New Roman"/>
              </a:rPr>
              <a:t>The source that is one's cognitive authority is considered worthy of belief and influences one's thinking.</a:t>
            </a:r>
            <a:endParaRPr sz="1400">
              <a:latin typeface="Times New Roman"/>
              <a:ea typeface="Times New Roman"/>
              <a:cs typeface="Times New Roman"/>
              <a:sym typeface="Times New Roman"/>
            </a:endParaRPr>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4321e18264_0_3:notes"/>
          <p:cNvSpPr>
            <a:spLocks noGrp="1" noRot="1" noChangeAspect="1"/>
          </p:cNvSpPr>
          <p:nvPr>
            <p:ph type="sldImg" idx="2"/>
          </p:nvPr>
        </p:nvSpPr>
        <p:spPr>
          <a:xfrm>
            <a:off x="1141809" y="685800"/>
            <a:ext cx="4574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4321e18264_0_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800"/>
              </a:spcBef>
              <a:spcAft>
                <a:spcPts val="0"/>
              </a:spcAft>
              <a:buClr>
                <a:schemeClr val="dk1"/>
              </a:buClr>
              <a:buSzPts val="1100"/>
              <a:buFont typeface="Arial"/>
              <a:buNone/>
            </a:pPr>
            <a:r>
              <a:rPr lang="de" sz="1200">
                <a:solidFill>
                  <a:srgbClr val="374151"/>
                </a:solidFill>
                <a:highlight>
                  <a:srgbClr val="F7F7F8"/>
                </a:highlight>
                <a:latin typeface="Roboto"/>
                <a:ea typeface="Roboto"/>
                <a:cs typeface="Roboto"/>
                <a:sym typeface="Roboto"/>
              </a:rPr>
              <a:t>Numerous studies have examined information needs and trust in various sources, but there is a lack of research specifically investigating the nutrition needs of young people and their trust in credible information sources.</a:t>
            </a:r>
            <a:endParaRPr>
              <a:solidFill>
                <a:schemeClr val="dk1"/>
              </a:solidFill>
            </a:endParaRPr>
          </a:p>
          <a:p>
            <a:pPr marL="0" lvl="0" indent="0" algn="l" rtl="0">
              <a:spcBef>
                <a:spcPts val="800"/>
              </a:spcBef>
              <a:spcAft>
                <a:spcPts val="0"/>
              </a:spcAft>
              <a:buNone/>
            </a:pPr>
            <a:endParaRPr sz="1200">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479cd15376_0_142:notes"/>
          <p:cNvSpPr>
            <a:spLocks noGrp="1" noRot="1" noChangeAspect="1"/>
          </p:cNvSpPr>
          <p:nvPr>
            <p:ph type="sldImg" idx="2"/>
          </p:nvPr>
        </p:nvSpPr>
        <p:spPr>
          <a:xfrm>
            <a:off x="1141809" y="685800"/>
            <a:ext cx="4574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479cd15376_0_1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50000"/>
              </a:lnSpc>
              <a:spcBef>
                <a:spcPts val="1200"/>
              </a:spcBef>
              <a:spcAft>
                <a:spcPts val="0"/>
              </a:spcAft>
              <a:buClr>
                <a:schemeClr val="dk1"/>
              </a:buClr>
              <a:buSzPts val="1100"/>
              <a:buFont typeface="Arial"/>
              <a:buNone/>
            </a:pPr>
            <a:r>
              <a:rPr lang="de" sz="1200">
                <a:solidFill>
                  <a:schemeClr val="dk1"/>
                </a:solidFill>
                <a:latin typeface="Arial"/>
                <a:ea typeface="Arial"/>
                <a:cs typeface="Arial"/>
                <a:sym typeface="Arial"/>
              </a:rPr>
              <a:t>This research aims to establish if university students have specific nutrition needs and what nutrition information sources they use and trust.</a:t>
            </a:r>
            <a:endParaRPr sz="1200">
              <a:solidFill>
                <a:schemeClr val="dk1"/>
              </a:solidFill>
              <a:latin typeface="Arial"/>
              <a:ea typeface="Arial"/>
              <a:cs typeface="Arial"/>
              <a:sym typeface="Arial"/>
            </a:endParaRPr>
          </a:p>
          <a:p>
            <a:pPr marL="0" lvl="0" indent="0" algn="l" rtl="0">
              <a:spcBef>
                <a:spcPts val="80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498bd879e9_0_25:notes"/>
          <p:cNvSpPr>
            <a:spLocks noGrp="1" noRot="1" noChangeAspect="1"/>
          </p:cNvSpPr>
          <p:nvPr>
            <p:ph type="sldImg" idx="2"/>
          </p:nvPr>
        </p:nvSpPr>
        <p:spPr>
          <a:xfrm>
            <a:off x="1141809" y="685800"/>
            <a:ext cx="4574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498bd879e9_0_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80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481c3a864d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481c3a864d_0_38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457200" lvl="0" indent="-292100" algn="l" rtl="0">
              <a:spcBef>
                <a:spcPts val="0"/>
              </a:spcBef>
              <a:spcAft>
                <a:spcPts val="0"/>
              </a:spcAft>
              <a:buClr>
                <a:srgbClr val="0E4390"/>
              </a:buClr>
              <a:buSzPts val="1000"/>
              <a:buFont typeface="Arial"/>
              <a:buChar char="▪"/>
            </a:pPr>
            <a:r>
              <a:rPr lang="de" sz="1000" dirty="0">
                <a:solidFill>
                  <a:srgbClr val="434343"/>
                </a:solidFill>
                <a:latin typeface="Arial"/>
                <a:ea typeface="Arial"/>
                <a:cs typeface="Arial"/>
                <a:sym typeface="Arial"/>
              </a:rPr>
              <a:t>This theoretical framework can be applied to investigating trust in information sources, relying specifically upon the work of Soo Young Rieh</a:t>
            </a:r>
            <a:endParaRPr sz="1000" dirty="0">
              <a:solidFill>
                <a:srgbClr val="434343"/>
              </a:solidFill>
              <a:latin typeface="Arial"/>
              <a:ea typeface="Arial"/>
              <a:cs typeface="Arial"/>
              <a:sym typeface="Arial"/>
            </a:endParaRPr>
          </a:p>
          <a:p>
            <a:pPr marL="457200" lvl="0" indent="-292100" algn="l" rtl="0">
              <a:spcBef>
                <a:spcPts val="0"/>
              </a:spcBef>
              <a:spcAft>
                <a:spcPts val="0"/>
              </a:spcAft>
              <a:buClr>
                <a:srgbClr val="434343"/>
              </a:buClr>
              <a:buSzPts val="1000"/>
              <a:buFont typeface="Arial"/>
              <a:buChar char="▪"/>
            </a:pPr>
            <a:r>
              <a:rPr lang="de" sz="1000" dirty="0">
                <a:solidFill>
                  <a:srgbClr val="434343"/>
                </a:solidFill>
                <a:latin typeface="Arial"/>
                <a:ea typeface="Arial"/>
                <a:cs typeface="Arial"/>
                <a:sym typeface="Arial"/>
              </a:rPr>
              <a:t>Rieh's Model of Judgment of Information Quality and Cognitive Authority has six facets: trustworthiness, reliability, scholarliness, credibility, officialness</a:t>
            </a:r>
            <a:endParaRPr sz="1000" dirty="0">
              <a:solidFill>
                <a:srgbClr val="434343"/>
              </a:solidFill>
              <a:latin typeface="Arial"/>
              <a:ea typeface="Arial"/>
              <a:cs typeface="Arial"/>
              <a:sym typeface="Arial"/>
            </a:endParaRPr>
          </a:p>
          <a:p>
            <a:pPr marL="457200" lvl="0" indent="-292100" algn="l" rtl="0">
              <a:spcBef>
                <a:spcPts val="0"/>
              </a:spcBef>
              <a:spcAft>
                <a:spcPts val="0"/>
              </a:spcAft>
              <a:buClr>
                <a:srgbClr val="434343"/>
              </a:buClr>
              <a:buSzPts val="1000"/>
              <a:buFont typeface="Arial"/>
              <a:buChar char="▪"/>
            </a:pPr>
            <a:r>
              <a:rPr lang="de" sz="1000" dirty="0">
                <a:solidFill>
                  <a:srgbClr val="434343"/>
                </a:solidFill>
                <a:latin typeface="Arial"/>
                <a:ea typeface="Arial"/>
                <a:cs typeface="Arial"/>
                <a:sym typeface="Arial"/>
              </a:rPr>
              <a:t>and authoritativeness (Rieh, 2002). </a:t>
            </a:r>
            <a:endParaRPr sz="1000" dirty="0">
              <a:solidFill>
                <a:srgbClr val="434343"/>
              </a:solidFill>
              <a:latin typeface="Arial"/>
              <a:ea typeface="Arial"/>
              <a:cs typeface="Arial"/>
              <a:sym typeface="Arial"/>
            </a:endParaRPr>
          </a:p>
          <a:p>
            <a:pPr marL="457200" lvl="0" indent="0" algn="l" rtl="0">
              <a:spcBef>
                <a:spcPts val="500"/>
              </a:spcBef>
              <a:spcAft>
                <a:spcPts val="500"/>
              </a:spcAft>
              <a:buNone/>
            </a:pPr>
            <a:endParaRPr sz="1000" dirty="0">
              <a:solidFill>
                <a:srgbClr val="434343"/>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479cd15376_0_155:notes"/>
          <p:cNvSpPr>
            <a:spLocks noGrp="1" noRot="1" noChangeAspect="1"/>
          </p:cNvSpPr>
          <p:nvPr>
            <p:ph type="sldImg" idx="2"/>
          </p:nvPr>
        </p:nvSpPr>
        <p:spPr>
          <a:xfrm>
            <a:off x="1141809" y="685800"/>
            <a:ext cx="4574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479cd15376_0_15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457200" lvl="0" indent="-234950" algn="l" rtl="0">
              <a:spcBef>
                <a:spcPts val="800"/>
              </a:spcBef>
              <a:spcAft>
                <a:spcPts val="0"/>
              </a:spcAft>
              <a:buSzPts val="100"/>
              <a:buFont typeface="Times New Roman"/>
              <a:buChar char="●"/>
            </a:pPr>
            <a:r>
              <a:rPr lang="de" sz="1100">
                <a:latin typeface="Times New Roman"/>
                <a:ea typeface="Times New Roman"/>
                <a:cs typeface="Times New Roman"/>
                <a:sym typeface="Times New Roman"/>
              </a:rPr>
              <a:t>According to previous literature, youth information needs in health contexts are directed to: </a:t>
            </a:r>
            <a:endParaRPr sz="1100">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479cd15376_0_162:notes"/>
          <p:cNvSpPr>
            <a:spLocks noGrp="1" noRot="1" noChangeAspect="1"/>
          </p:cNvSpPr>
          <p:nvPr>
            <p:ph type="sldImg" idx="2"/>
          </p:nvPr>
        </p:nvSpPr>
        <p:spPr>
          <a:xfrm>
            <a:off x="1141809" y="685800"/>
            <a:ext cx="4574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479cd15376_0_16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80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481c3a864d_0_890:notes"/>
          <p:cNvSpPr>
            <a:spLocks noGrp="1" noRot="1" noChangeAspect="1"/>
          </p:cNvSpPr>
          <p:nvPr>
            <p:ph type="sldImg" idx="2"/>
          </p:nvPr>
        </p:nvSpPr>
        <p:spPr>
          <a:xfrm>
            <a:off x="1141809" y="685800"/>
            <a:ext cx="4574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481c3a864d_0_89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8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type="tx">
  <p:cSld name="TITLE_AND_BODY">
    <p:spTree>
      <p:nvGrpSpPr>
        <p:cNvPr id="1" name="Shape 9"/>
        <p:cNvGrpSpPr/>
        <p:nvPr/>
      </p:nvGrpSpPr>
      <p:grpSpPr>
        <a:xfrm>
          <a:off x="0" y="0"/>
          <a:ext cx="0" cy="0"/>
          <a:chOff x="0" y="0"/>
          <a:chExt cx="0" cy="0"/>
        </a:xfrm>
      </p:grpSpPr>
      <p:sp>
        <p:nvSpPr>
          <p:cNvPr id="10" name="Google Shape;10;p2"/>
          <p:cNvSpPr/>
          <p:nvPr/>
        </p:nvSpPr>
        <p:spPr>
          <a:xfrm>
            <a:off x="8868025" y="4853200"/>
            <a:ext cx="252000" cy="252000"/>
          </a:xfrm>
          <a:prstGeom prst="ellipse">
            <a:avLst/>
          </a:prstGeom>
          <a:solidFill>
            <a:srgbClr val="5AAB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subTitle" idx="1"/>
          </p:nvPr>
        </p:nvSpPr>
        <p:spPr>
          <a:xfrm>
            <a:off x="1072950" y="491225"/>
            <a:ext cx="6998100" cy="202200"/>
          </a:xfrm>
          <a:prstGeom prst="rect">
            <a:avLst/>
          </a:prstGeom>
        </p:spPr>
        <p:txBody>
          <a:bodyPr spcFirstLastPara="1" wrap="square" lIns="17150" tIns="17150" rIns="17150" bIns="17150" anchor="ctr" anchorCtr="0">
            <a:noAutofit/>
          </a:bodyPr>
          <a:lstStyle>
            <a:lvl1pPr marL="0" marR="0" lvl="0" indent="0" algn="ctr" rtl="0">
              <a:lnSpc>
                <a:spcPct val="100000"/>
              </a:lnSpc>
              <a:spcBef>
                <a:spcPts val="0"/>
              </a:spcBef>
              <a:spcAft>
                <a:spcPts val="0"/>
              </a:spcAft>
              <a:buClr>
                <a:srgbClr val="999999"/>
              </a:buClr>
              <a:buSzPts val="1000"/>
              <a:buFont typeface="Source Sans Pro"/>
              <a:buNone/>
              <a:defRPr sz="1000" b="1">
                <a:latin typeface="Lato"/>
                <a:ea typeface="Lato"/>
                <a:cs typeface="Lato"/>
                <a:sym typeface="Lato"/>
              </a:defRPr>
            </a:lvl1pPr>
            <a:lvl2pPr lvl="1">
              <a:spcBef>
                <a:spcPts val="700"/>
              </a:spcBef>
              <a:spcAft>
                <a:spcPts val="0"/>
              </a:spcAft>
              <a:buSzPts val="1600"/>
              <a:buNone/>
              <a:defRPr/>
            </a:lvl2pPr>
            <a:lvl3pPr lvl="2">
              <a:spcBef>
                <a:spcPts val="700"/>
              </a:spcBef>
              <a:spcAft>
                <a:spcPts val="0"/>
              </a:spcAft>
              <a:buSzPts val="1600"/>
              <a:buNone/>
              <a:defRPr/>
            </a:lvl3pPr>
            <a:lvl4pPr lvl="3">
              <a:spcBef>
                <a:spcPts val="700"/>
              </a:spcBef>
              <a:spcAft>
                <a:spcPts val="0"/>
              </a:spcAft>
              <a:buSzPts val="1600"/>
              <a:buNone/>
              <a:defRPr/>
            </a:lvl4pPr>
            <a:lvl5pPr lvl="4">
              <a:spcBef>
                <a:spcPts val="700"/>
              </a:spcBef>
              <a:spcAft>
                <a:spcPts val="0"/>
              </a:spcAft>
              <a:buSzPts val="1600"/>
              <a:buNone/>
              <a:defRPr/>
            </a:lvl5pPr>
            <a:lvl6pPr lvl="5">
              <a:spcBef>
                <a:spcPts val="700"/>
              </a:spcBef>
              <a:spcAft>
                <a:spcPts val="0"/>
              </a:spcAft>
              <a:buSzPts val="1600"/>
              <a:buNone/>
              <a:defRPr/>
            </a:lvl6pPr>
            <a:lvl7pPr lvl="6">
              <a:spcBef>
                <a:spcPts val="700"/>
              </a:spcBef>
              <a:spcAft>
                <a:spcPts val="0"/>
              </a:spcAft>
              <a:buSzPts val="1600"/>
              <a:buNone/>
              <a:defRPr/>
            </a:lvl7pPr>
            <a:lvl8pPr lvl="7">
              <a:spcBef>
                <a:spcPts val="700"/>
              </a:spcBef>
              <a:spcAft>
                <a:spcPts val="0"/>
              </a:spcAft>
              <a:buSzPts val="1600"/>
              <a:buNone/>
              <a:defRPr/>
            </a:lvl8pPr>
            <a:lvl9pPr lvl="8">
              <a:spcBef>
                <a:spcPts val="700"/>
              </a:spcBef>
              <a:spcAft>
                <a:spcPts val="0"/>
              </a:spcAft>
              <a:buSzPts val="1600"/>
              <a:buNone/>
              <a:defRPr/>
            </a:lvl9pPr>
          </a:lstStyle>
          <a:p>
            <a:endParaRPr/>
          </a:p>
        </p:txBody>
      </p:sp>
      <p:sp>
        <p:nvSpPr>
          <p:cNvPr id="12" name="Google Shape;12;p2"/>
          <p:cNvSpPr txBox="1">
            <a:spLocks noGrp="1"/>
          </p:cNvSpPr>
          <p:nvPr>
            <p:ph type="title"/>
          </p:nvPr>
        </p:nvSpPr>
        <p:spPr>
          <a:xfrm>
            <a:off x="1072950" y="666625"/>
            <a:ext cx="6998100" cy="311100"/>
          </a:xfrm>
          <a:prstGeom prst="rect">
            <a:avLst/>
          </a:prstGeom>
        </p:spPr>
        <p:txBody>
          <a:bodyPr spcFirstLastPara="1" wrap="square" lIns="17150" tIns="17150" rIns="17150" bIns="17150" anchor="ctr" anchorCtr="0">
            <a:noAutofit/>
          </a:bodyPr>
          <a:lstStyle>
            <a:lvl1pPr marL="0" marR="0" lvl="0" indent="0" algn="ctr" rtl="0">
              <a:lnSpc>
                <a:spcPct val="100000"/>
              </a:lnSpc>
              <a:spcBef>
                <a:spcPts val="0"/>
              </a:spcBef>
              <a:spcAft>
                <a:spcPts val="0"/>
              </a:spcAft>
              <a:buClr>
                <a:srgbClr val="494949"/>
              </a:buClr>
              <a:buSzPts val="4800"/>
              <a:buFont typeface="Lato"/>
              <a:buNone/>
              <a:defRPr sz="2000" b="1">
                <a:solidFill>
                  <a:srgbClr val="494949"/>
                </a:solidFill>
                <a:latin typeface="Lato"/>
                <a:ea typeface="Lato"/>
                <a:cs typeface="Lato"/>
                <a:sym typeface="Lato"/>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a:endParaRPr/>
          </a:p>
        </p:txBody>
      </p:sp>
      <p:sp>
        <p:nvSpPr>
          <p:cNvPr id="13" name="Google Shape;13;p2"/>
          <p:cNvSpPr/>
          <p:nvPr/>
        </p:nvSpPr>
        <p:spPr>
          <a:xfrm>
            <a:off x="4430250" y="997148"/>
            <a:ext cx="283500" cy="18000"/>
          </a:xfrm>
          <a:prstGeom prst="rect">
            <a:avLst/>
          </a:prstGeom>
          <a:solidFill>
            <a:srgbClr val="99CC00"/>
          </a:solidFill>
          <a:ln>
            <a:noFill/>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SzPts val="1100"/>
              <a:buFont typeface="Source Sans Pro"/>
              <a:buNone/>
            </a:pPr>
            <a:endParaRPr sz="1100" b="0" i="0" u="none" strike="noStrike" cap="none">
              <a:solidFill>
                <a:srgbClr val="FFFFFF"/>
              </a:solidFill>
              <a:latin typeface="Source Sans Pro"/>
              <a:ea typeface="Source Sans Pro"/>
              <a:cs typeface="Source Sans Pro"/>
              <a:sym typeface="Source Sans Pro"/>
            </a:endParaRPr>
          </a:p>
        </p:txBody>
      </p:sp>
      <p:sp>
        <p:nvSpPr>
          <p:cNvPr id="14" name="Google Shape;14;p2"/>
          <p:cNvSpPr txBox="1">
            <a:spLocks noGrp="1"/>
          </p:cNvSpPr>
          <p:nvPr>
            <p:ph type="body" idx="2"/>
          </p:nvPr>
        </p:nvSpPr>
        <p:spPr>
          <a:xfrm>
            <a:off x="216300" y="1120925"/>
            <a:ext cx="8711400" cy="3633600"/>
          </a:xfrm>
          <a:prstGeom prst="rect">
            <a:avLst/>
          </a:prstGeom>
        </p:spPr>
        <p:txBody>
          <a:bodyPr spcFirstLastPara="1" wrap="square" lIns="17150" tIns="17150" rIns="17150" bIns="17150" anchor="t" anchorCtr="0">
            <a:noAutofit/>
          </a:bodyPr>
          <a:lstStyle>
            <a:lvl1pPr marL="457200" lvl="0" indent="-330200">
              <a:lnSpc>
                <a:spcPct val="100000"/>
              </a:lnSpc>
              <a:spcBef>
                <a:spcPts val="0"/>
              </a:spcBef>
              <a:spcAft>
                <a:spcPts val="0"/>
              </a:spcAft>
              <a:buClr>
                <a:srgbClr val="0E4390"/>
              </a:buClr>
              <a:buSzPts val="1600"/>
              <a:buFont typeface="Lato Light"/>
              <a:buChar char="▪"/>
              <a:defRPr sz="1600">
                <a:solidFill>
                  <a:srgbClr val="434343"/>
                </a:solidFill>
              </a:defRPr>
            </a:lvl1pPr>
            <a:lvl2pPr marL="914400" lvl="1" indent="-330200">
              <a:lnSpc>
                <a:spcPct val="100000"/>
              </a:lnSpc>
              <a:spcBef>
                <a:spcPts val="500"/>
              </a:spcBef>
              <a:spcAft>
                <a:spcPts val="0"/>
              </a:spcAft>
              <a:buClr>
                <a:srgbClr val="0E4390"/>
              </a:buClr>
              <a:buSzPts val="1600"/>
              <a:buFont typeface="Lato Light"/>
              <a:buChar char="▪"/>
              <a:defRPr sz="1600">
                <a:solidFill>
                  <a:srgbClr val="434343"/>
                </a:solidFill>
              </a:defRPr>
            </a:lvl2pPr>
            <a:lvl3pPr marL="1371600" lvl="2" indent="-330200">
              <a:lnSpc>
                <a:spcPct val="100000"/>
              </a:lnSpc>
              <a:spcBef>
                <a:spcPts val="500"/>
              </a:spcBef>
              <a:spcAft>
                <a:spcPts val="0"/>
              </a:spcAft>
              <a:buClr>
                <a:srgbClr val="0E4390"/>
              </a:buClr>
              <a:buSzPts val="1600"/>
              <a:buFont typeface="Lato Light"/>
              <a:buChar char="▪"/>
              <a:defRPr sz="1600">
                <a:solidFill>
                  <a:srgbClr val="434343"/>
                </a:solidFill>
              </a:defRPr>
            </a:lvl3pPr>
            <a:lvl4pPr marL="1828800" lvl="3" indent="-330200">
              <a:lnSpc>
                <a:spcPct val="100000"/>
              </a:lnSpc>
              <a:spcBef>
                <a:spcPts val="500"/>
              </a:spcBef>
              <a:spcAft>
                <a:spcPts val="0"/>
              </a:spcAft>
              <a:buClr>
                <a:srgbClr val="0E4390"/>
              </a:buClr>
              <a:buSzPts val="1600"/>
              <a:buFont typeface="Lato Light"/>
              <a:buChar char="▪"/>
              <a:defRPr sz="1600">
                <a:solidFill>
                  <a:srgbClr val="434343"/>
                </a:solidFill>
              </a:defRPr>
            </a:lvl4pPr>
            <a:lvl5pPr marL="2286000" lvl="4" indent="-330200">
              <a:lnSpc>
                <a:spcPct val="100000"/>
              </a:lnSpc>
              <a:spcBef>
                <a:spcPts val="500"/>
              </a:spcBef>
              <a:spcAft>
                <a:spcPts val="0"/>
              </a:spcAft>
              <a:buClr>
                <a:srgbClr val="0E4390"/>
              </a:buClr>
              <a:buSzPts val="1600"/>
              <a:buFont typeface="Lato Light"/>
              <a:buChar char="▪"/>
              <a:defRPr sz="1600">
                <a:solidFill>
                  <a:srgbClr val="434343"/>
                </a:solidFill>
              </a:defRPr>
            </a:lvl5pPr>
            <a:lvl6pPr marL="2743200" lvl="5" indent="-330200">
              <a:lnSpc>
                <a:spcPct val="100000"/>
              </a:lnSpc>
              <a:spcBef>
                <a:spcPts val="500"/>
              </a:spcBef>
              <a:spcAft>
                <a:spcPts val="0"/>
              </a:spcAft>
              <a:buClr>
                <a:srgbClr val="0E4390"/>
              </a:buClr>
              <a:buSzPts val="1600"/>
              <a:buFont typeface="Lato Light"/>
              <a:buChar char="▪"/>
              <a:defRPr sz="1600">
                <a:solidFill>
                  <a:srgbClr val="434343"/>
                </a:solidFill>
              </a:defRPr>
            </a:lvl6pPr>
            <a:lvl7pPr marL="3200400" lvl="6" indent="-330200">
              <a:lnSpc>
                <a:spcPct val="100000"/>
              </a:lnSpc>
              <a:spcBef>
                <a:spcPts val="500"/>
              </a:spcBef>
              <a:spcAft>
                <a:spcPts val="0"/>
              </a:spcAft>
              <a:buClr>
                <a:srgbClr val="0E4390"/>
              </a:buClr>
              <a:buSzPts val="1600"/>
              <a:buFont typeface="Lato Light"/>
              <a:buChar char="▪"/>
              <a:defRPr sz="1600">
                <a:solidFill>
                  <a:srgbClr val="434343"/>
                </a:solidFill>
              </a:defRPr>
            </a:lvl7pPr>
            <a:lvl8pPr marL="3657600" lvl="7" indent="-330200">
              <a:lnSpc>
                <a:spcPct val="100000"/>
              </a:lnSpc>
              <a:spcBef>
                <a:spcPts val="500"/>
              </a:spcBef>
              <a:spcAft>
                <a:spcPts val="0"/>
              </a:spcAft>
              <a:buClr>
                <a:srgbClr val="0E4390"/>
              </a:buClr>
              <a:buSzPts val="1600"/>
              <a:buFont typeface="Lato Light"/>
              <a:buChar char="▪"/>
              <a:defRPr sz="1600">
                <a:solidFill>
                  <a:srgbClr val="434343"/>
                </a:solidFill>
              </a:defRPr>
            </a:lvl8pPr>
            <a:lvl9pPr marL="4114800" lvl="8" indent="-330200">
              <a:lnSpc>
                <a:spcPct val="100000"/>
              </a:lnSpc>
              <a:spcBef>
                <a:spcPts val="500"/>
              </a:spcBef>
              <a:spcAft>
                <a:spcPts val="500"/>
              </a:spcAft>
              <a:buClr>
                <a:srgbClr val="0E4390"/>
              </a:buClr>
              <a:buSzPts val="1600"/>
              <a:buFont typeface="Lato Light"/>
              <a:buChar char="▪"/>
              <a:defRPr sz="1600">
                <a:solidFill>
                  <a:srgbClr val="434343"/>
                </a:solidFill>
              </a:defRPr>
            </a:lvl9pPr>
          </a:lstStyle>
          <a:p>
            <a:endParaRPr/>
          </a:p>
        </p:txBody>
      </p:sp>
      <p:sp>
        <p:nvSpPr>
          <p:cNvPr id="15" name="Google Shape;15;p2"/>
          <p:cNvSpPr txBox="1">
            <a:spLocks noGrp="1"/>
          </p:cNvSpPr>
          <p:nvPr>
            <p:ph type="sldNum" idx="12"/>
          </p:nvPr>
        </p:nvSpPr>
        <p:spPr>
          <a:xfrm>
            <a:off x="8868025" y="4853200"/>
            <a:ext cx="252000" cy="252000"/>
          </a:xfrm>
          <a:prstGeom prst="rect">
            <a:avLst/>
          </a:prstGeom>
        </p:spPr>
        <p:txBody>
          <a:bodyPr spcFirstLastPara="1" wrap="square" lIns="0" tIns="0" rIns="0" bIns="0" anchor="ctr" anchorCtr="0">
            <a:noAutofit/>
          </a:bodyPr>
          <a:lstStyle>
            <a:lvl1pPr lvl="0" algn="ctr">
              <a:buNone/>
              <a:defRPr sz="700">
                <a:solidFill>
                  <a:srgbClr val="FFFFFF"/>
                </a:solidFill>
              </a:defRPr>
            </a:lvl1pPr>
            <a:lvl2pPr lvl="1" algn="ctr">
              <a:buNone/>
              <a:defRPr sz="700">
                <a:solidFill>
                  <a:srgbClr val="FFFFFF"/>
                </a:solidFill>
              </a:defRPr>
            </a:lvl2pPr>
            <a:lvl3pPr lvl="2" algn="ctr">
              <a:buNone/>
              <a:defRPr sz="700">
                <a:solidFill>
                  <a:srgbClr val="FFFFFF"/>
                </a:solidFill>
              </a:defRPr>
            </a:lvl3pPr>
            <a:lvl4pPr lvl="3" algn="ctr">
              <a:buNone/>
              <a:defRPr sz="700">
                <a:solidFill>
                  <a:srgbClr val="FFFFFF"/>
                </a:solidFill>
              </a:defRPr>
            </a:lvl4pPr>
            <a:lvl5pPr lvl="4" algn="ctr">
              <a:buNone/>
              <a:defRPr sz="700">
                <a:solidFill>
                  <a:srgbClr val="FFFFFF"/>
                </a:solidFill>
              </a:defRPr>
            </a:lvl5pPr>
            <a:lvl6pPr lvl="5" algn="ctr">
              <a:buNone/>
              <a:defRPr sz="700">
                <a:solidFill>
                  <a:srgbClr val="FFFFFF"/>
                </a:solidFill>
              </a:defRPr>
            </a:lvl6pPr>
            <a:lvl7pPr lvl="6" algn="ctr">
              <a:buNone/>
              <a:defRPr sz="700">
                <a:solidFill>
                  <a:srgbClr val="FFFFFF"/>
                </a:solidFill>
              </a:defRPr>
            </a:lvl7pPr>
            <a:lvl8pPr lvl="7" algn="ctr">
              <a:buNone/>
              <a:defRPr sz="700">
                <a:solidFill>
                  <a:srgbClr val="FFFFFF"/>
                </a:solidFill>
              </a:defRPr>
            </a:lvl8pPr>
            <a:lvl9pPr lvl="8" algn="ctr">
              <a:buNone/>
              <a:defRPr sz="700">
                <a:solidFill>
                  <a:srgbClr val="FFFFFF"/>
                </a:solidFill>
              </a:defRPr>
            </a:lvl9pPr>
          </a:lstStyle>
          <a:p>
            <a:pPr marL="0" lvl="0" indent="0" algn="ct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reen right">
  <p:cSld name="CUSTOM_3">
    <p:spTree>
      <p:nvGrpSpPr>
        <p:cNvPr id="1" name="Shape 71"/>
        <p:cNvGrpSpPr/>
        <p:nvPr/>
      </p:nvGrpSpPr>
      <p:grpSpPr>
        <a:xfrm>
          <a:off x="0" y="0"/>
          <a:ext cx="0" cy="0"/>
          <a:chOff x="0" y="0"/>
          <a:chExt cx="0" cy="0"/>
        </a:xfrm>
      </p:grpSpPr>
      <p:sp>
        <p:nvSpPr>
          <p:cNvPr id="72" name="Google Shape;72;p11"/>
          <p:cNvSpPr/>
          <p:nvPr/>
        </p:nvSpPr>
        <p:spPr>
          <a:xfrm>
            <a:off x="5829360" y="0"/>
            <a:ext cx="3317100" cy="5143500"/>
          </a:xfrm>
          <a:prstGeom prst="rect">
            <a:avLst/>
          </a:prstGeom>
          <a:solidFill>
            <a:srgbClr val="5AAB33"/>
          </a:solidFill>
          <a:ln>
            <a:noFill/>
          </a:ln>
        </p:spPr>
        <p:txBody>
          <a:bodyPr spcFirstLastPara="1" wrap="square" lIns="17150" tIns="17150" rIns="17150" bIns="17150" anchor="ctr" anchorCtr="0">
            <a:noAutofit/>
          </a:bodyPr>
          <a:lstStyle/>
          <a:p>
            <a:pPr marL="0" marR="0" lvl="0" indent="0" algn="ctr" rtl="0">
              <a:lnSpc>
                <a:spcPct val="90000"/>
              </a:lnSpc>
              <a:spcBef>
                <a:spcPts val="0"/>
              </a:spcBef>
              <a:spcAft>
                <a:spcPts val="0"/>
              </a:spcAft>
              <a:buClr>
                <a:srgbClr val="FFFFFF"/>
              </a:buClr>
              <a:buSzPts val="900"/>
              <a:buFont typeface="Lato"/>
              <a:buNone/>
            </a:pPr>
            <a:endParaRPr sz="900" b="0" i="0" u="none" strike="noStrike" cap="none">
              <a:solidFill>
                <a:srgbClr val="FFFFFF"/>
              </a:solidFill>
              <a:latin typeface="Lato"/>
              <a:ea typeface="Lato"/>
              <a:cs typeface="Lato"/>
              <a:sym typeface="Lato"/>
            </a:endParaRPr>
          </a:p>
        </p:txBody>
      </p:sp>
      <p:sp>
        <p:nvSpPr>
          <p:cNvPr id="73" name="Google Shape;73;p11"/>
          <p:cNvSpPr txBox="1">
            <a:spLocks noGrp="1"/>
          </p:cNvSpPr>
          <p:nvPr>
            <p:ph type="title"/>
          </p:nvPr>
        </p:nvSpPr>
        <p:spPr>
          <a:xfrm>
            <a:off x="6255525" y="1290700"/>
            <a:ext cx="2471400" cy="409500"/>
          </a:xfrm>
          <a:prstGeom prst="rect">
            <a:avLst/>
          </a:prstGeom>
        </p:spPr>
        <p:txBody>
          <a:bodyPr spcFirstLastPara="1" wrap="square" lIns="17150" tIns="17150" rIns="17150" bIns="17150" anchor="t" anchorCtr="0">
            <a:noAutofit/>
          </a:bodyPr>
          <a:lstStyle>
            <a:lvl1pPr marL="0" marR="0" lvl="0" indent="0" algn="r" rtl="0">
              <a:lnSpc>
                <a:spcPct val="98684"/>
              </a:lnSpc>
              <a:spcBef>
                <a:spcPts val="0"/>
              </a:spcBef>
              <a:spcAft>
                <a:spcPts val="0"/>
              </a:spcAft>
              <a:buClr>
                <a:srgbClr val="FFFFFF"/>
              </a:buClr>
              <a:buSzPts val="2900"/>
              <a:buFont typeface="Source Sans Pro"/>
              <a:buNone/>
              <a:defRPr sz="2600" b="1">
                <a:solidFill>
                  <a:srgbClr val="FFFFFF"/>
                </a:solidFill>
                <a:latin typeface="Lato"/>
                <a:ea typeface="Lato"/>
                <a:cs typeface="Lato"/>
                <a:sym typeface="Lato"/>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a:endParaRPr/>
          </a:p>
        </p:txBody>
      </p:sp>
      <p:sp>
        <p:nvSpPr>
          <p:cNvPr id="74" name="Google Shape;74;p11"/>
          <p:cNvSpPr txBox="1">
            <a:spLocks noGrp="1"/>
          </p:cNvSpPr>
          <p:nvPr>
            <p:ph type="subTitle" idx="1"/>
          </p:nvPr>
        </p:nvSpPr>
        <p:spPr>
          <a:xfrm>
            <a:off x="6255500" y="2110600"/>
            <a:ext cx="2471400" cy="2124000"/>
          </a:xfrm>
          <a:prstGeom prst="rect">
            <a:avLst/>
          </a:prstGeom>
        </p:spPr>
        <p:txBody>
          <a:bodyPr spcFirstLastPara="1" wrap="square" lIns="17150" tIns="17150" rIns="17150" bIns="17150" anchor="t" anchorCtr="0">
            <a:noAutofit/>
          </a:bodyPr>
          <a:lstStyle>
            <a:lvl1pPr lvl="0" algn="r">
              <a:spcBef>
                <a:spcPts val="700"/>
              </a:spcBef>
              <a:spcAft>
                <a:spcPts val="0"/>
              </a:spcAft>
              <a:buClr>
                <a:srgbClr val="FFFFFF"/>
              </a:buClr>
              <a:buSzPts val="1600"/>
              <a:buFont typeface="Lato"/>
              <a:buNone/>
              <a:defRPr sz="1600">
                <a:solidFill>
                  <a:srgbClr val="FFFFFF"/>
                </a:solidFill>
                <a:latin typeface="Lato"/>
                <a:ea typeface="Lato"/>
                <a:cs typeface="Lato"/>
                <a:sym typeface="Lato"/>
              </a:defRPr>
            </a:lvl1pPr>
            <a:lvl2pPr lvl="1">
              <a:spcBef>
                <a:spcPts val="700"/>
              </a:spcBef>
              <a:spcAft>
                <a:spcPts val="0"/>
              </a:spcAft>
              <a:buSzPts val="1600"/>
              <a:buNone/>
              <a:defRPr/>
            </a:lvl2pPr>
            <a:lvl3pPr lvl="2">
              <a:spcBef>
                <a:spcPts val="700"/>
              </a:spcBef>
              <a:spcAft>
                <a:spcPts val="0"/>
              </a:spcAft>
              <a:buSzPts val="1600"/>
              <a:buNone/>
              <a:defRPr/>
            </a:lvl3pPr>
            <a:lvl4pPr lvl="3">
              <a:spcBef>
                <a:spcPts val="700"/>
              </a:spcBef>
              <a:spcAft>
                <a:spcPts val="0"/>
              </a:spcAft>
              <a:buSzPts val="1600"/>
              <a:buNone/>
              <a:defRPr/>
            </a:lvl4pPr>
            <a:lvl5pPr lvl="4">
              <a:spcBef>
                <a:spcPts val="700"/>
              </a:spcBef>
              <a:spcAft>
                <a:spcPts val="0"/>
              </a:spcAft>
              <a:buSzPts val="1600"/>
              <a:buNone/>
              <a:defRPr/>
            </a:lvl5pPr>
            <a:lvl6pPr lvl="5">
              <a:spcBef>
                <a:spcPts val="700"/>
              </a:spcBef>
              <a:spcAft>
                <a:spcPts val="0"/>
              </a:spcAft>
              <a:buSzPts val="1600"/>
              <a:buNone/>
              <a:defRPr/>
            </a:lvl6pPr>
            <a:lvl7pPr lvl="6">
              <a:spcBef>
                <a:spcPts val="700"/>
              </a:spcBef>
              <a:spcAft>
                <a:spcPts val="0"/>
              </a:spcAft>
              <a:buSzPts val="1600"/>
              <a:buNone/>
              <a:defRPr/>
            </a:lvl7pPr>
            <a:lvl8pPr lvl="7">
              <a:spcBef>
                <a:spcPts val="700"/>
              </a:spcBef>
              <a:spcAft>
                <a:spcPts val="0"/>
              </a:spcAft>
              <a:buSzPts val="1600"/>
              <a:buNone/>
              <a:defRPr/>
            </a:lvl8pPr>
            <a:lvl9pPr lvl="8">
              <a:spcBef>
                <a:spcPts val="700"/>
              </a:spcBef>
              <a:spcAft>
                <a:spcPts val="0"/>
              </a:spcAft>
              <a:buSzPts val="16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green left">
  <p:cSld name="CUSTOM_3_2">
    <p:spTree>
      <p:nvGrpSpPr>
        <p:cNvPr id="1" name="Shape 75"/>
        <p:cNvGrpSpPr/>
        <p:nvPr/>
      </p:nvGrpSpPr>
      <p:grpSpPr>
        <a:xfrm>
          <a:off x="0" y="0"/>
          <a:ext cx="0" cy="0"/>
          <a:chOff x="0" y="0"/>
          <a:chExt cx="0" cy="0"/>
        </a:xfrm>
      </p:grpSpPr>
      <p:sp>
        <p:nvSpPr>
          <p:cNvPr id="76" name="Google Shape;76;p12"/>
          <p:cNvSpPr/>
          <p:nvPr/>
        </p:nvSpPr>
        <p:spPr>
          <a:xfrm>
            <a:off x="10" y="0"/>
            <a:ext cx="3317100" cy="5143500"/>
          </a:xfrm>
          <a:prstGeom prst="rect">
            <a:avLst/>
          </a:prstGeom>
          <a:solidFill>
            <a:srgbClr val="5AAB33"/>
          </a:solidFill>
          <a:ln>
            <a:noFill/>
          </a:ln>
        </p:spPr>
        <p:txBody>
          <a:bodyPr spcFirstLastPara="1" wrap="square" lIns="17150" tIns="17150" rIns="17150" bIns="17150" anchor="ctr" anchorCtr="0">
            <a:noAutofit/>
          </a:bodyPr>
          <a:lstStyle/>
          <a:p>
            <a:pPr marL="0" marR="0" lvl="0" indent="0" algn="ctr" rtl="0">
              <a:lnSpc>
                <a:spcPct val="90000"/>
              </a:lnSpc>
              <a:spcBef>
                <a:spcPts val="0"/>
              </a:spcBef>
              <a:spcAft>
                <a:spcPts val="0"/>
              </a:spcAft>
              <a:buClr>
                <a:srgbClr val="FFFFFF"/>
              </a:buClr>
              <a:buSzPts val="900"/>
              <a:buFont typeface="Lato"/>
              <a:buNone/>
            </a:pPr>
            <a:endParaRPr sz="900" b="0" i="0" u="none" strike="noStrike" cap="none">
              <a:solidFill>
                <a:srgbClr val="FFFFFF"/>
              </a:solidFill>
              <a:latin typeface="Lato"/>
              <a:ea typeface="Lato"/>
              <a:cs typeface="Lato"/>
              <a:sym typeface="Lato"/>
            </a:endParaRPr>
          </a:p>
        </p:txBody>
      </p:sp>
      <p:sp>
        <p:nvSpPr>
          <p:cNvPr id="77" name="Google Shape;77;p12"/>
          <p:cNvSpPr txBox="1">
            <a:spLocks noGrp="1"/>
          </p:cNvSpPr>
          <p:nvPr>
            <p:ph type="title"/>
          </p:nvPr>
        </p:nvSpPr>
        <p:spPr>
          <a:xfrm>
            <a:off x="426175" y="1290700"/>
            <a:ext cx="2471400" cy="409500"/>
          </a:xfrm>
          <a:prstGeom prst="rect">
            <a:avLst/>
          </a:prstGeom>
        </p:spPr>
        <p:txBody>
          <a:bodyPr spcFirstLastPara="1" wrap="square" lIns="17150" tIns="17150" rIns="17150" bIns="17150" anchor="t" anchorCtr="0">
            <a:noAutofit/>
          </a:bodyPr>
          <a:lstStyle>
            <a:lvl1pPr marL="0" marR="0" lvl="0" indent="0" rtl="0">
              <a:lnSpc>
                <a:spcPct val="98684"/>
              </a:lnSpc>
              <a:spcBef>
                <a:spcPts val="0"/>
              </a:spcBef>
              <a:spcAft>
                <a:spcPts val="0"/>
              </a:spcAft>
              <a:buNone/>
              <a:defRPr sz="2600" b="1">
                <a:solidFill>
                  <a:srgbClr val="FFFFFF"/>
                </a:solidFill>
                <a:latin typeface="Lato"/>
                <a:ea typeface="Lato"/>
                <a:cs typeface="Lato"/>
                <a:sym typeface="Lato"/>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78" name="Google Shape;78;p12"/>
          <p:cNvSpPr txBox="1">
            <a:spLocks noGrp="1"/>
          </p:cNvSpPr>
          <p:nvPr>
            <p:ph type="subTitle" idx="1"/>
          </p:nvPr>
        </p:nvSpPr>
        <p:spPr>
          <a:xfrm>
            <a:off x="426150" y="2110600"/>
            <a:ext cx="2471400" cy="2124000"/>
          </a:xfrm>
          <a:prstGeom prst="rect">
            <a:avLst/>
          </a:prstGeom>
        </p:spPr>
        <p:txBody>
          <a:bodyPr spcFirstLastPara="1" wrap="square" lIns="17150" tIns="17150" rIns="17150" bIns="17150" anchor="t" anchorCtr="0">
            <a:noAutofit/>
          </a:bodyPr>
          <a:lstStyle>
            <a:lvl1pPr lvl="0" rtl="0">
              <a:spcBef>
                <a:spcPts val="700"/>
              </a:spcBef>
              <a:spcAft>
                <a:spcPts val="0"/>
              </a:spcAft>
              <a:buClr>
                <a:srgbClr val="FFFFFF"/>
              </a:buClr>
              <a:buSzPts val="1600"/>
              <a:buFont typeface="Lato"/>
              <a:buNone/>
              <a:defRPr sz="1600">
                <a:solidFill>
                  <a:srgbClr val="FFFFFF"/>
                </a:solidFill>
                <a:latin typeface="Lato"/>
                <a:ea typeface="Lato"/>
                <a:cs typeface="Lato"/>
                <a:sym typeface="Lato"/>
              </a:defRPr>
            </a:lvl1pPr>
            <a:lvl2pPr lvl="1" rtl="0">
              <a:spcBef>
                <a:spcPts val="700"/>
              </a:spcBef>
              <a:spcAft>
                <a:spcPts val="0"/>
              </a:spcAft>
              <a:buSzPts val="1600"/>
              <a:buNone/>
              <a:defRPr/>
            </a:lvl2pPr>
            <a:lvl3pPr lvl="2" rtl="0">
              <a:spcBef>
                <a:spcPts val="700"/>
              </a:spcBef>
              <a:spcAft>
                <a:spcPts val="0"/>
              </a:spcAft>
              <a:buSzPts val="1600"/>
              <a:buNone/>
              <a:defRPr/>
            </a:lvl3pPr>
            <a:lvl4pPr lvl="3" rtl="0">
              <a:spcBef>
                <a:spcPts val="700"/>
              </a:spcBef>
              <a:spcAft>
                <a:spcPts val="0"/>
              </a:spcAft>
              <a:buSzPts val="1600"/>
              <a:buNone/>
              <a:defRPr/>
            </a:lvl4pPr>
            <a:lvl5pPr lvl="4" rtl="0">
              <a:spcBef>
                <a:spcPts val="700"/>
              </a:spcBef>
              <a:spcAft>
                <a:spcPts val="0"/>
              </a:spcAft>
              <a:buSzPts val="1600"/>
              <a:buNone/>
              <a:defRPr/>
            </a:lvl5pPr>
            <a:lvl6pPr lvl="5" rtl="0">
              <a:spcBef>
                <a:spcPts val="700"/>
              </a:spcBef>
              <a:spcAft>
                <a:spcPts val="0"/>
              </a:spcAft>
              <a:buSzPts val="1600"/>
              <a:buNone/>
              <a:defRPr/>
            </a:lvl6pPr>
            <a:lvl7pPr lvl="6" rtl="0">
              <a:spcBef>
                <a:spcPts val="700"/>
              </a:spcBef>
              <a:spcAft>
                <a:spcPts val="0"/>
              </a:spcAft>
              <a:buSzPts val="1600"/>
              <a:buNone/>
              <a:defRPr/>
            </a:lvl7pPr>
            <a:lvl8pPr lvl="7" rtl="0">
              <a:spcBef>
                <a:spcPts val="700"/>
              </a:spcBef>
              <a:spcAft>
                <a:spcPts val="0"/>
              </a:spcAft>
              <a:buSzPts val="1600"/>
              <a:buNone/>
              <a:defRPr/>
            </a:lvl8pPr>
            <a:lvl9pPr lvl="8" rtl="0">
              <a:spcBef>
                <a:spcPts val="700"/>
              </a:spcBef>
              <a:spcAft>
                <a:spcPts val="0"/>
              </a:spcAft>
              <a:buSzPts val="16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ue left">
  <p:cSld name="CUSTOM_3_2_1">
    <p:spTree>
      <p:nvGrpSpPr>
        <p:cNvPr id="1" name="Shape 79"/>
        <p:cNvGrpSpPr/>
        <p:nvPr/>
      </p:nvGrpSpPr>
      <p:grpSpPr>
        <a:xfrm>
          <a:off x="0" y="0"/>
          <a:ext cx="0" cy="0"/>
          <a:chOff x="0" y="0"/>
          <a:chExt cx="0" cy="0"/>
        </a:xfrm>
      </p:grpSpPr>
      <p:sp>
        <p:nvSpPr>
          <p:cNvPr id="80" name="Google Shape;80;p13"/>
          <p:cNvSpPr/>
          <p:nvPr/>
        </p:nvSpPr>
        <p:spPr>
          <a:xfrm>
            <a:off x="10" y="0"/>
            <a:ext cx="3317100" cy="5143500"/>
          </a:xfrm>
          <a:prstGeom prst="rect">
            <a:avLst/>
          </a:prstGeom>
          <a:solidFill>
            <a:srgbClr val="0E4390"/>
          </a:solidFill>
          <a:ln>
            <a:noFill/>
          </a:ln>
        </p:spPr>
        <p:txBody>
          <a:bodyPr spcFirstLastPara="1" wrap="square" lIns="17150" tIns="17150" rIns="17150" bIns="17150" anchor="ctr" anchorCtr="0">
            <a:noAutofit/>
          </a:bodyPr>
          <a:lstStyle/>
          <a:p>
            <a:pPr marL="0" marR="0" lvl="0" indent="0" algn="ctr" rtl="0">
              <a:lnSpc>
                <a:spcPct val="90000"/>
              </a:lnSpc>
              <a:spcBef>
                <a:spcPts val="0"/>
              </a:spcBef>
              <a:spcAft>
                <a:spcPts val="0"/>
              </a:spcAft>
              <a:buClr>
                <a:srgbClr val="FFFFFF"/>
              </a:buClr>
              <a:buSzPts val="900"/>
              <a:buFont typeface="Lato"/>
              <a:buNone/>
            </a:pPr>
            <a:endParaRPr sz="900" b="0" i="0" u="none" strike="noStrike" cap="none">
              <a:solidFill>
                <a:srgbClr val="FFFFFF"/>
              </a:solidFill>
              <a:latin typeface="Lato"/>
              <a:ea typeface="Lato"/>
              <a:cs typeface="Lato"/>
              <a:sym typeface="Lato"/>
            </a:endParaRPr>
          </a:p>
        </p:txBody>
      </p:sp>
      <p:sp>
        <p:nvSpPr>
          <p:cNvPr id="81" name="Google Shape;81;p13"/>
          <p:cNvSpPr txBox="1">
            <a:spLocks noGrp="1"/>
          </p:cNvSpPr>
          <p:nvPr>
            <p:ph type="title"/>
          </p:nvPr>
        </p:nvSpPr>
        <p:spPr>
          <a:xfrm>
            <a:off x="426175" y="1290700"/>
            <a:ext cx="2471400" cy="409500"/>
          </a:xfrm>
          <a:prstGeom prst="rect">
            <a:avLst/>
          </a:prstGeom>
        </p:spPr>
        <p:txBody>
          <a:bodyPr spcFirstLastPara="1" wrap="square" lIns="17150" tIns="17150" rIns="17150" bIns="17150" anchor="t" anchorCtr="0">
            <a:noAutofit/>
          </a:bodyPr>
          <a:lstStyle>
            <a:lvl1pPr marL="0" marR="0" lvl="0" indent="0" rtl="0">
              <a:lnSpc>
                <a:spcPct val="98684"/>
              </a:lnSpc>
              <a:spcBef>
                <a:spcPts val="0"/>
              </a:spcBef>
              <a:spcAft>
                <a:spcPts val="0"/>
              </a:spcAft>
              <a:buNone/>
              <a:defRPr sz="2600" b="1">
                <a:solidFill>
                  <a:srgbClr val="FFFFFF"/>
                </a:solidFill>
                <a:latin typeface="Lato"/>
                <a:ea typeface="Lato"/>
                <a:cs typeface="Lato"/>
                <a:sym typeface="Lato"/>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82" name="Google Shape;82;p13"/>
          <p:cNvSpPr txBox="1">
            <a:spLocks noGrp="1"/>
          </p:cNvSpPr>
          <p:nvPr>
            <p:ph type="subTitle" idx="1"/>
          </p:nvPr>
        </p:nvSpPr>
        <p:spPr>
          <a:xfrm>
            <a:off x="426150" y="2110600"/>
            <a:ext cx="2471400" cy="2124000"/>
          </a:xfrm>
          <a:prstGeom prst="rect">
            <a:avLst/>
          </a:prstGeom>
        </p:spPr>
        <p:txBody>
          <a:bodyPr spcFirstLastPara="1" wrap="square" lIns="17150" tIns="17150" rIns="17150" bIns="17150" anchor="t" anchorCtr="0">
            <a:noAutofit/>
          </a:bodyPr>
          <a:lstStyle>
            <a:lvl1pPr lvl="0" rtl="0">
              <a:spcBef>
                <a:spcPts val="700"/>
              </a:spcBef>
              <a:spcAft>
                <a:spcPts val="0"/>
              </a:spcAft>
              <a:buClr>
                <a:srgbClr val="FFFFFF"/>
              </a:buClr>
              <a:buSzPts val="1600"/>
              <a:buFont typeface="Lato"/>
              <a:buNone/>
              <a:defRPr sz="1600">
                <a:solidFill>
                  <a:srgbClr val="FFFFFF"/>
                </a:solidFill>
                <a:latin typeface="Lato"/>
                <a:ea typeface="Lato"/>
                <a:cs typeface="Lato"/>
                <a:sym typeface="Lato"/>
              </a:defRPr>
            </a:lvl1pPr>
            <a:lvl2pPr lvl="1" rtl="0">
              <a:spcBef>
                <a:spcPts val="700"/>
              </a:spcBef>
              <a:spcAft>
                <a:spcPts val="0"/>
              </a:spcAft>
              <a:buSzPts val="1600"/>
              <a:buNone/>
              <a:defRPr/>
            </a:lvl2pPr>
            <a:lvl3pPr lvl="2" rtl="0">
              <a:spcBef>
                <a:spcPts val="700"/>
              </a:spcBef>
              <a:spcAft>
                <a:spcPts val="0"/>
              </a:spcAft>
              <a:buSzPts val="1600"/>
              <a:buNone/>
              <a:defRPr/>
            </a:lvl3pPr>
            <a:lvl4pPr lvl="3" rtl="0">
              <a:spcBef>
                <a:spcPts val="700"/>
              </a:spcBef>
              <a:spcAft>
                <a:spcPts val="0"/>
              </a:spcAft>
              <a:buSzPts val="1600"/>
              <a:buNone/>
              <a:defRPr/>
            </a:lvl4pPr>
            <a:lvl5pPr lvl="4" rtl="0">
              <a:spcBef>
                <a:spcPts val="700"/>
              </a:spcBef>
              <a:spcAft>
                <a:spcPts val="0"/>
              </a:spcAft>
              <a:buSzPts val="1600"/>
              <a:buNone/>
              <a:defRPr/>
            </a:lvl5pPr>
            <a:lvl6pPr lvl="5" rtl="0">
              <a:spcBef>
                <a:spcPts val="700"/>
              </a:spcBef>
              <a:spcAft>
                <a:spcPts val="0"/>
              </a:spcAft>
              <a:buSzPts val="1600"/>
              <a:buNone/>
              <a:defRPr/>
            </a:lvl6pPr>
            <a:lvl7pPr lvl="6" rtl="0">
              <a:spcBef>
                <a:spcPts val="700"/>
              </a:spcBef>
              <a:spcAft>
                <a:spcPts val="0"/>
              </a:spcAft>
              <a:buSzPts val="1600"/>
              <a:buNone/>
              <a:defRPr/>
            </a:lvl7pPr>
            <a:lvl8pPr lvl="7" rtl="0">
              <a:spcBef>
                <a:spcPts val="700"/>
              </a:spcBef>
              <a:spcAft>
                <a:spcPts val="0"/>
              </a:spcAft>
              <a:buSzPts val="1600"/>
              <a:buNone/>
              <a:defRPr/>
            </a:lvl8pPr>
            <a:lvl9pPr lvl="8" rtl="0">
              <a:spcBef>
                <a:spcPts val="700"/>
              </a:spcBef>
              <a:spcAft>
                <a:spcPts val="0"/>
              </a:spcAft>
              <a:buSzPts val="16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ue right">
  <p:cSld name="CUSTOM_3_1">
    <p:spTree>
      <p:nvGrpSpPr>
        <p:cNvPr id="1" name="Shape 83"/>
        <p:cNvGrpSpPr/>
        <p:nvPr/>
      </p:nvGrpSpPr>
      <p:grpSpPr>
        <a:xfrm>
          <a:off x="0" y="0"/>
          <a:ext cx="0" cy="0"/>
          <a:chOff x="0" y="0"/>
          <a:chExt cx="0" cy="0"/>
        </a:xfrm>
      </p:grpSpPr>
      <p:sp>
        <p:nvSpPr>
          <p:cNvPr id="84" name="Google Shape;84;p14"/>
          <p:cNvSpPr/>
          <p:nvPr/>
        </p:nvSpPr>
        <p:spPr>
          <a:xfrm>
            <a:off x="5829360" y="0"/>
            <a:ext cx="3317100" cy="5143500"/>
          </a:xfrm>
          <a:prstGeom prst="rect">
            <a:avLst/>
          </a:prstGeom>
          <a:solidFill>
            <a:srgbClr val="0E4390"/>
          </a:solidFill>
          <a:ln>
            <a:noFill/>
          </a:ln>
        </p:spPr>
        <p:txBody>
          <a:bodyPr spcFirstLastPara="1" wrap="square" lIns="17150" tIns="17150" rIns="17150" bIns="17150" anchor="ctr" anchorCtr="0">
            <a:noAutofit/>
          </a:bodyPr>
          <a:lstStyle/>
          <a:p>
            <a:pPr marL="0" marR="0" lvl="0" indent="0" algn="ctr" rtl="0">
              <a:lnSpc>
                <a:spcPct val="90000"/>
              </a:lnSpc>
              <a:spcBef>
                <a:spcPts val="0"/>
              </a:spcBef>
              <a:spcAft>
                <a:spcPts val="0"/>
              </a:spcAft>
              <a:buClr>
                <a:srgbClr val="FFFFFF"/>
              </a:buClr>
              <a:buSzPts val="900"/>
              <a:buFont typeface="Lato"/>
              <a:buNone/>
            </a:pPr>
            <a:endParaRPr sz="900" b="0" i="0" u="none" strike="noStrike" cap="none">
              <a:solidFill>
                <a:srgbClr val="FFFFFF"/>
              </a:solidFill>
              <a:latin typeface="Lato"/>
              <a:ea typeface="Lato"/>
              <a:cs typeface="Lato"/>
              <a:sym typeface="Lato"/>
            </a:endParaRPr>
          </a:p>
        </p:txBody>
      </p:sp>
      <p:sp>
        <p:nvSpPr>
          <p:cNvPr id="85" name="Google Shape;85;p14"/>
          <p:cNvSpPr txBox="1">
            <a:spLocks noGrp="1"/>
          </p:cNvSpPr>
          <p:nvPr>
            <p:ph type="title"/>
          </p:nvPr>
        </p:nvSpPr>
        <p:spPr>
          <a:xfrm>
            <a:off x="6255525" y="1290700"/>
            <a:ext cx="2471400" cy="409500"/>
          </a:xfrm>
          <a:prstGeom prst="rect">
            <a:avLst/>
          </a:prstGeom>
        </p:spPr>
        <p:txBody>
          <a:bodyPr spcFirstLastPara="1" wrap="square" lIns="17150" tIns="17150" rIns="17150" bIns="17150" anchor="t" anchorCtr="0">
            <a:noAutofit/>
          </a:bodyPr>
          <a:lstStyle>
            <a:lvl1pPr marL="0" marR="0" lvl="0" indent="0" algn="r" rtl="0">
              <a:lnSpc>
                <a:spcPct val="98684"/>
              </a:lnSpc>
              <a:spcBef>
                <a:spcPts val="0"/>
              </a:spcBef>
              <a:spcAft>
                <a:spcPts val="0"/>
              </a:spcAft>
              <a:buNone/>
              <a:defRPr sz="2600" b="1">
                <a:solidFill>
                  <a:srgbClr val="FFFFFF"/>
                </a:solidFill>
                <a:latin typeface="Lato"/>
                <a:ea typeface="Lato"/>
                <a:cs typeface="Lato"/>
                <a:sym typeface="Lato"/>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86" name="Google Shape;86;p14"/>
          <p:cNvSpPr txBox="1">
            <a:spLocks noGrp="1"/>
          </p:cNvSpPr>
          <p:nvPr>
            <p:ph type="subTitle" idx="1"/>
          </p:nvPr>
        </p:nvSpPr>
        <p:spPr>
          <a:xfrm>
            <a:off x="6255500" y="2110600"/>
            <a:ext cx="2471400" cy="2124000"/>
          </a:xfrm>
          <a:prstGeom prst="rect">
            <a:avLst/>
          </a:prstGeom>
        </p:spPr>
        <p:txBody>
          <a:bodyPr spcFirstLastPara="1" wrap="square" lIns="17150" tIns="17150" rIns="17150" bIns="17150" anchor="t" anchorCtr="0">
            <a:noAutofit/>
          </a:bodyPr>
          <a:lstStyle>
            <a:lvl1pPr lvl="0" algn="r" rtl="0">
              <a:spcBef>
                <a:spcPts val="700"/>
              </a:spcBef>
              <a:spcAft>
                <a:spcPts val="0"/>
              </a:spcAft>
              <a:buClr>
                <a:srgbClr val="FFFFFF"/>
              </a:buClr>
              <a:buSzPts val="1600"/>
              <a:buFont typeface="Lato"/>
              <a:buNone/>
              <a:defRPr sz="1600">
                <a:solidFill>
                  <a:srgbClr val="FFFFFF"/>
                </a:solidFill>
                <a:latin typeface="Lato"/>
                <a:ea typeface="Lato"/>
                <a:cs typeface="Lato"/>
                <a:sym typeface="Lato"/>
              </a:defRPr>
            </a:lvl1pPr>
            <a:lvl2pPr lvl="1" rtl="0">
              <a:spcBef>
                <a:spcPts val="700"/>
              </a:spcBef>
              <a:spcAft>
                <a:spcPts val="0"/>
              </a:spcAft>
              <a:buSzPts val="1600"/>
              <a:buNone/>
              <a:defRPr/>
            </a:lvl2pPr>
            <a:lvl3pPr lvl="2" rtl="0">
              <a:spcBef>
                <a:spcPts val="700"/>
              </a:spcBef>
              <a:spcAft>
                <a:spcPts val="0"/>
              </a:spcAft>
              <a:buSzPts val="1600"/>
              <a:buNone/>
              <a:defRPr/>
            </a:lvl3pPr>
            <a:lvl4pPr lvl="3" rtl="0">
              <a:spcBef>
                <a:spcPts val="700"/>
              </a:spcBef>
              <a:spcAft>
                <a:spcPts val="0"/>
              </a:spcAft>
              <a:buSzPts val="1600"/>
              <a:buNone/>
              <a:defRPr/>
            </a:lvl4pPr>
            <a:lvl5pPr lvl="4" rtl="0">
              <a:spcBef>
                <a:spcPts val="700"/>
              </a:spcBef>
              <a:spcAft>
                <a:spcPts val="0"/>
              </a:spcAft>
              <a:buSzPts val="1600"/>
              <a:buNone/>
              <a:defRPr/>
            </a:lvl5pPr>
            <a:lvl6pPr lvl="5" rtl="0">
              <a:spcBef>
                <a:spcPts val="700"/>
              </a:spcBef>
              <a:spcAft>
                <a:spcPts val="0"/>
              </a:spcAft>
              <a:buSzPts val="1600"/>
              <a:buNone/>
              <a:defRPr/>
            </a:lvl6pPr>
            <a:lvl7pPr lvl="6" rtl="0">
              <a:spcBef>
                <a:spcPts val="700"/>
              </a:spcBef>
              <a:spcAft>
                <a:spcPts val="0"/>
              </a:spcAft>
              <a:buSzPts val="1600"/>
              <a:buNone/>
              <a:defRPr/>
            </a:lvl7pPr>
            <a:lvl8pPr lvl="7" rtl="0">
              <a:spcBef>
                <a:spcPts val="700"/>
              </a:spcBef>
              <a:spcAft>
                <a:spcPts val="0"/>
              </a:spcAft>
              <a:buSzPts val="1600"/>
              <a:buNone/>
              <a:defRPr/>
            </a:lvl8pPr>
            <a:lvl9pPr lvl="8" rtl="0">
              <a:spcBef>
                <a:spcPts val="700"/>
              </a:spcBef>
              <a:spcAft>
                <a:spcPts val="0"/>
              </a:spcAft>
              <a:buSzPts val="16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LEAN">
  <p:cSld name="CUSTOM_4">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 boxes">
  <p:cSld name="TITLE_AND_BODY_2">
    <p:spTree>
      <p:nvGrpSpPr>
        <p:cNvPr id="1" name="Shape 17"/>
        <p:cNvGrpSpPr/>
        <p:nvPr/>
      </p:nvGrpSpPr>
      <p:grpSpPr>
        <a:xfrm>
          <a:off x="0" y="0"/>
          <a:ext cx="0" cy="0"/>
          <a:chOff x="0" y="0"/>
          <a:chExt cx="0" cy="0"/>
        </a:xfrm>
      </p:grpSpPr>
      <p:sp>
        <p:nvSpPr>
          <p:cNvPr id="18" name="Google Shape;18;p4"/>
          <p:cNvSpPr/>
          <p:nvPr/>
        </p:nvSpPr>
        <p:spPr>
          <a:xfrm>
            <a:off x="1629499" y="1804988"/>
            <a:ext cx="1916700" cy="1918200"/>
          </a:xfrm>
          <a:prstGeom prst="rect">
            <a:avLst/>
          </a:prstGeom>
          <a:solidFill>
            <a:srgbClr val="003399"/>
          </a:solidFill>
          <a:ln>
            <a:noFill/>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SzPts val="1100"/>
              <a:buFont typeface="Source Sans Pro"/>
              <a:buNone/>
            </a:pPr>
            <a:endParaRPr sz="1100" b="0" i="0" u="none" strike="noStrike" cap="none">
              <a:solidFill>
                <a:srgbClr val="FFFFFF"/>
              </a:solidFill>
              <a:latin typeface="Source Sans Pro"/>
              <a:ea typeface="Source Sans Pro"/>
              <a:cs typeface="Source Sans Pro"/>
              <a:sym typeface="Source Sans Pro"/>
            </a:endParaRPr>
          </a:p>
        </p:txBody>
      </p:sp>
      <p:sp>
        <p:nvSpPr>
          <p:cNvPr id="19" name="Google Shape;19;p4"/>
          <p:cNvSpPr txBox="1">
            <a:spLocks noGrp="1"/>
          </p:cNvSpPr>
          <p:nvPr>
            <p:ph type="title"/>
          </p:nvPr>
        </p:nvSpPr>
        <p:spPr>
          <a:xfrm>
            <a:off x="1740883" y="2247900"/>
            <a:ext cx="1686300" cy="141900"/>
          </a:xfrm>
          <a:prstGeom prst="rect">
            <a:avLst/>
          </a:prstGeom>
        </p:spPr>
        <p:txBody>
          <a:bodyPr spcFirstLastPara="1" wrap="square" lIns="17150" tIns="17150" rIns="17150" bIns="17150" anchor="t" anchorCtr="0">
            <a:noAutofit/>
          </a:bodyPr>
          <a:lstStyle>
            <a:lvl1pPr marL="0" marR="0" lvl="0" indent="0" algn="l" rtl="0">
              <a:lnSpc>
                <a:spcPct val="104166"/>
              </a:lnSpc>
              <a:spcBef>
                <a:spcPts val="0"/>
              </a:spcBef>
              <a:spcAft>
                <a:spcPts val="0"/>
              </a:spcAft>
              <a:buClr>
                <a:srgbClr val="FFFFFF"/>
              </a:buClr>
              <a:buSzPts val="900"/>
              <a:buFont typeface="Lato"/>
              <a:buNone/>
              <a:defRPr sz="1200" b="1">
                <a:solidFill>
                  <a:srgbClr val="FFFFFF"/>
                </a:solidFill>
                <a:latin typeface="Lato"/>
                <a:ea typeface="Lato"/>
                <a:cs typeface="Lato"/>
                <a:sym typeface="Lato"/>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a:endParaRPr/>
          </a:p>
        </p:txBody>
      </p:sp>
      <p:sp>
        <p:nvSpPr>
          <p:cNvPr id="20" name="Google Shape;20;p4"/>
          <p:cNvSpPr txBox="1">
            <a:spLocks noGrp="1"/>
          </p:cNvSpPr>
          <p:nvPr>
            <p:ph type="subTitle" idx="1"/>
          </p:nvPr>
        </p:nvSpPr>
        <p:spPr>
          <a:xfrm>
            <a:off x="1072950" y="491225"/>
            <a:ext cx="6998100" cy="202200"/>
          </a:xfrm>
          <a:prstGeom prst="rect">
            <a:avLst/>
          </a:prstGeom>
        </p:spPr>
        <p:txBody>
          <a:bodyPr spcFirstLastPara="1" wrap="square" lIns="17150" tIns="17150" rIns="17150" bIns="17150" anchor="ctr" anchorCtr="0">
            <a:noAutofit/>
          </a:bodyPr>
          <a:lstStyle>
            <a:lvl1pPr marL="0" marR="0" lvl="0" indent="0" algn="ctr" rtl="0">
              <a:lnSpc>
                <a:spcPct val="100000"/>
              </a:lnSpc>
              <a:spcBef>
                <a:spcPts val="0"/>
              </a:spcBef>
              <a:spcAft>
                <a:spcPts val="0"/>
              </a:spcAft>
              <a:buNone/>
              <a:defRPr sz="1000" b="1">
                <a:latin typeface="Lato"/>
                <a:ea typeface="Lato"/>
                <a:cs typeface="Lato"/>
                <a:sym typeface="Lato"/>
              </a:defRPr>
            </a:lvl1pPr>
            <a:lvl2pPr lvl="1" rtl="0">
              <a:spcBef>
                <a:spcPts val="700"/>
              </a:spcBef>
              <a:spcAft>
                <a:spcPts val="0"/>
              </a:spcAft>
              <a:buSzPts val="1600"/>
              <a:buNone/>
              <a:defRPr/>
            </a:lvl2pPr>
            <a:lvl3pPr lvl="2" rtl="0">
              <a:spcBef>
                <a:spcPts val="700"/>
              </a:spcBef>
              <a:spcAft>
                <a:spcPts val="0"/>
              </a:spcAft>
              <a:buSzPts val="1600"/>
              <a:buNone/>
              <a:defRPr/>
            </a:lvl3pPr>
            <a:lvl4pPr lvl="3" rtl="0">
              <a:spcBef>
                <a:spcPts val="700"/>
              </a:spcBef>
              <a:spcAft>
                <a:spcPts val="0"/>
              </a:spcAft>
              <a:buSzPts val="1600"/>
              <a:buNone/>
              <a:defRPr/>
            </a:lvl4pPr>
            <a:lvl5pPr lvl="4" rtl="0">
              <a:spcBef>
                <a:spcPts val="700"/>
              </a:spcBef>
              <a:spcAft>
                <a:spcPts val="0"/>
              </a:spcAft>
              <a:buSzPts val="1600"/>
              <a:buNone/>
              <a:defRPr/>
            </a:lvl5pPr>
            <a:lvl6pPr lvl="5" rtl="0">
              <a:spcBef>
                <a:spcPts val="700"/>
              </a:spcBef>
              <a:spcAft>
                <a:spcPts val="0"/>
              </a:spcAft>
              <a:buSzPts val="1600"/>
              <a:buNone/>
              <a:defRPr/>
            </a:lvl6pPr>
            <a:lvl7pPr lvl="6" rtl="0">
              <a:spcBef>
                <a:spcPts val="700"/>
              </a:spcBef>
              <a:spcAft>
                <a:spcPts val="0"/>
              </a:spcAft>
              <a:buSzPts val="1600"/>
              <a:buNone/>
              <a:defRPr/>
            </a:lvl7pPr>
            <a:lvl8pPr lvl="7" rtl="0">
              <a:spcBef>
                <a:spcPts val="700"/>
              </a:spcBef>
              <a:spcAft>
                <a:spcPts val="0"/>
              </a:spcAft>
              <a:buSzPts val="1600"/>
              <a:buNone/>
              <a:defRPr/>
            </a:lvl8pPr>
            <a:lvl9pPr lvl="8" rtl="0">
              <a:spcBef>
                <a:spcPts val="700"/>
              </a:spcBef>
              <a:spcAft>
                <a:spcPts val="0"/>
              </a:spcAft>
              <a:buSzPts val="1600"/>
              <a:buNone/>
              <a:defRPr/>
            </a:lvl9pPr>
          </a:lstStyle>
          <a:p>
            <a:endParaRPr/>
          </a:p>
        </p:txBody>
      </p:sp>
      <p:sp>
        <p:nvSpPr>
          <p:cNvPr id="21" name="Google Shape;21;p4"/>
          <p:cNvSpPr txBox="1">
            <a:spLocks noGrp="1"/>
          </p:cNvSpPr>
          <p:nvPr>
            <p:ph type="title" idx="2"/>
          </p:nvPr>
        </p:nvSpPr>
        <p:spPr>
          <a:xfrm>
            <a:off x="1072950" y="666625"/>
            <a:ext cx="6998100" cy="311100"/>
          </a:xfrm>
          <a:prstGeom prst="rect">
            <a:avLst/>
          </a:prstGeom>
        </p:spPr>
        <p:txBody>
          <a:bodyPr spcFirstLastPara="1" wrap="square" lIns="17150" tIns="17150" rIns="17150" bIns="17150" anchor="ctr" anchorCtr="0">
            <a:noAutofit/>
          </a:bodyPr>
          <a:lstStyle>
            <a:lvl1pPr marL="0" marR="0" lvl="0" indent="0" algn="ctr" rtl="0">
              <a:lnSpc>
                <a:spcPct val="100000"/>
              </a:lnSpc>
              <a:spcBef>
                <a:spcPts val="0"/>
              </a:spcBef>
              <a:spcAft>
                <a:spcPts val="0"/>
              </a:spcAft>
              <a:buNone/>
              <a:defRPr sz="2000" b="1">
                <a:solidFill>
                  <a:srgbClr val="494949"/>
                </a:solidFill>
                <a:latin typeface="Lato"/>
                <a:ea typeface="Lato"/>
                <a:cs typeface="Lato"/>
                <a:sym typeface="Lato"/>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22" name="Google Shape;22;p4"/>
          <p:cNvSpPr/>
          <p:nvPr/>
        </p:nvSpPr>
        <p:spPr>
          <a:xfrm>
            <a:off x="4430250" y="997148"/>
            <a:ext cx="283500" cy="18000"/>
          </a:xfrm>
          <a:prstGeom prst="rect">
            <a:avLst/>
          </a:prstGeom>
          <a:solidFill>
            <a:srgbClr val="99CC00"/>
          </a:solidFill>
          <a:ln>
            <a:noFill/>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SzPts val="1100"/>
              <a:buFont typeface="Source Sans Pro"/>
              <a:buNone/>
            </a:pPr>
            <a:endParaRPr sz="1100" b="0" i="0" u="none" strike="noStrike" cap="none">
              <a:solidFill>
                <a:srgbClr val="FFFFFF"/>
              </a:solidFill>
              <a:latin typeface="Source Sans Pro"/>
              <a:ea typeface="Source Sans Pro"/>
              <a:cs typeface="Source Sans Pro"/>
              <a:sym typeface="Source Sans Pro"/>
            </a:endParaRPr>
          </a:p>
        </p:txBody>
      </p:sp>
      <p:sp>
        <p:nvSpPr>
          <p:cNvPr id="23" name="Google Shape;23;p4"/>
          <p:cNvSpPr/>
          <p:nvPr/>
        </p:nvSpPr>
        <p:spPr>
          <a:xfrm>
            <a:off x="3606072" y="1804988"/>
            <a:ext cx="1916100" cy="1918200"/>
          </a:xfrm>
          <a:prstGeom prst="rect">
            <a:avLst/>
          </a:prstGeom>
          <a:solidFill>
            <a:srgbClr val="5AAB33"/>
          </a:solidFill>
          <a:ln>
            <a:noFill/>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SzPts val="1100"/>
              <a:buFont typeface="Source Sans Pro"/>
              <a:buNone/>
            </a:pPr>
            <a:endParaRPr sz="1100" b="0" i="0" u="none" strike="noStrike" cap="none">
              <a:solidFill>
                <a:srgbClr val="FFFFFF"/>
              </a:solidFill>
              <a:latin typeface="Source Sans Pro"/>
              <a:ea typeface="Source Sans Pro"/>
              <a:cs typeface="Source Sans Pro"/>
              <a:sym typeface="Source Sans Pro"/>
            </a:endParaRPr>
          </a:p>
        </p:txBody>
      </p:sp>
      <p:sp>
        <p:nvSpPr>
          <p:cNvPr id="24" name="Google Shape;24;p4"/>
          <p:cNvSpPr/>
          <p:nvPr/>
        </p:nvSpPr>
        <p:spPr>
          <a:xfrm>
            <a:off x="3619474" y="1804988"/>
            <a:ext cx="312600" cy="314400"/>
          </a:xfrm>
          <a:prstGeom prst="rect">
            <a:avLst/>
          </a:prstGeom>
          <a:solidFill>
            <a:srgbClr val="0076B0">
              <a:alpha val="29800"/>
            </a:srgbClr>
          </a:solidFill>
          <a:ln>
            <a:noFill/>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SzPts val="1100"/>
              <a:buFont typeface="Source Sans Pro"/>
              <a:buNone/>
            </a:pPr>
            <a:endParaRPr sz="1100" b="0" i="0" u="none" strike="noStrike" cap="none">
              <a:solidFill>
                <a:srgbClr val="FFFFFF"/>
              </a:solidFill>
              <a:latin typeface="Source Sans Pro"/>
              <a:ea typeface="Source Sans Pro"/>
              <a:cs typeface="Source Sans Pro"/>
              <a:sym typeface="Source Sans Pro"/>
            </a:endParaRPr>
          </a:p>
        </p:txBody>
      </p:sp>
      <p:sp>
        <p:nvSpPr>
          <p:cNvPr id="25" name="Google Shape;25;p4"/>
          <p:cNvSpPr txBox="1"/>
          <p:nvPr/>
        </p:nvSpPr>
        <p:spPr>
          <a:xfrm>
            <a:off x="3701940" y="1829991"/>
            <a:ext cx="149100" cy="251400"/>
          </a:xfrm>
          <a:prstGeom prst="rect">
            <a:avLst/>
          </a:prstGeom>
          <a:noFill/>
          <a:ln>
            <a:noFill/>
          </a:ln>
        </p:spPr>
        <p:txBody>
          <a:bodyPr spcFirstLastPara="1" wrap="square" lIns="25725" tIns="25725" rIns="25725" bIns="25725" anchor="t" anchorCtr="0">
            <a:noAutofit/>
          </a:bodyPr>
          <a:lstStyle/>
          <a:p>
            <a:pPr marL="0" marR="0" lvl="0" indent="0" algn="ctr" rtl="0">
              <a:lnSpc>
                <a:spcPct val="100000"/>
              </a:lnSpc>
              <a:spcBef>
                <a:spcPts val="0"/>
              </a:spcBef>
              <a:spcAft>
                <a:spcPts val="0"/>
              </a:spcAft>
              <a:buClr>
                <a:srgbClr val="FFFFFF"/>
              </a:buClr>
              <a:buSzPts val="1300"/>
              <a:buFont typeface="Lato"/>
              <a:buNone/>
            </a:pPr>
            <a:r>
              <a:rPr lang="de" sz="1300" b="0" i="0" u="none" strike="noStrike" cap="none">
                <a:solidFill>
                  <a:srgbClr val="FFFFFF"/>
                </a:solidFill>
                <a:latin typeface="Lato"/>
                <a:ea typeface="Lato"/>
                <a:cs typeface="Lato"/>
                <a:sym typeface="Lato"/>
              </a:rPr>
              <a:t>2</a:t>
            </a:r>
            <a:endParaRPr sz="500"/>
          </a:p>
        </p:txBody>
      </p:sp>
      <p:sp>
        <p:nvSpPr>
          <p:cNvPr id="26" name="Google Shape;26;p4"/>
          <p:cNvSpPr/>
          <p:nvPr/>
        </p:nvSpPr>
        <p:spPr>
          <a:xfrm>
            <a:off x="5601111" y="1804988"/>
            <a:ext cx="1917900" cy="1918200"/>
          </a:xfrm>
          <a:prstGeom prst="rect">
            <a:avLst/>
          </a:prstGeom>
          <a:solidFill>
            <a:srgbClr val="424F5A"/>
          </a:solidFill>
          <a:ln>
            <a:noFill/>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SzPts val="1100"/>
              <a:buFont typeface="Source Sans Pro"/>
              <a:buNone/>
            </a:pPr>
            <a:endParaRPr sz="1100" b="0" i="0" u="none" strike="noStrike" cap="none">
              <a:solidFill>
                <a:srgbClr val="FFFFFF"/>
              </a:solidFill>
              <a:latin typeface="Source Sans Pro"/>
              <a:ea typeface="Source Sans Pro"/>
              <a:cs typeface="Source Sans Pro"/>
              <a:sym typeface="Source Sans Pro"/>
            </a:endParaRPr>
          </a:p>
        </p:txBody>
      </p:sp>
      <p:sp>
        <p:nvSpPr>
          <p:cNvPr id="27" name="Google Shape;27;p4"/>
          <p:cNvSpPr/>
          <p:nvPr/>
        </p:nvSpPr>
        <p:spPr>
          <a:xfrm>
            <a:off x="5601111" y="1804988"/>
            <a:ext cx="313800" cy="314400"/>
          </a:xfrm>
          <a:prstGeom prst="rect">
            <a:avLst/>
          </a:prstGeom>
          <a:solidFill>
            <a:srgbClr val="677C8D">
              <a:alpha val="29800"/>
            </a:srgbClr>
          </a:solidFill>
          <a:ln>
            <a:noFill/>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SzPts val="1100"/>
              <a:buFont typeface="Source Sans Pro"/>
              <a:buNone/>
            </a:pPr>
            <a:endParaRPr sz="1100" b="0" i="0" u="none" strike="noStrike" cap="none">
              <a:solidFill>
                <a:srgbClr val="FFFFFF"/>
              </a:solidFill>
              <a:latin typeface="Source Sans Pro"/>
              <a:ea typeface="Source Sans Pro"/>
              <a:cs typeface="Source Sans Pro"/>
              <a:sym typeface="Source Sans Pro"/>
            </a:endParaRPr>
          </a:p>
        </p:txBody>
      </p:sp>
      <p:sp>
        <p:nvSpPr>
          <p:cNvPr id="28" name="Google Shape;28;p4"/>
          <p:cNvSpPr txBox="1"/>
          <p:nvPr/>
        </p:nvSpPr>
        <p:spPr>
          <a:xfrm>
            <a:off x="5683577" y="1829991"/>
            <a:ext cx="149100" cy="251400"/>
          </a:xfrm>
          <a:prstGeom prst="rect">
            <a:avLst/>
          </a:prstGeom>
          <a:noFill/>
          <a:ln>
            <a:noFill/>
          </a:ln>
        </p:spPr>
        <p:txBody>
          <a:bodyPr spcFirstLastPara="1" wrap="square" lIns="25725" tIns="25725" rIns="25725" bIns="25725" anchor="t" anchorCtr="0">
            <a:noAutofit/>
          </a:bodyPr>
          <a:lstStyle/>
          <a:p>
            <a:pPr marL="0" marR="0" lvl="0" indent="0" algn="ctr" rtl="0">
              <a:lnSpc>
                <a:spcPct val="100000"/>
              </a:lnSpc>
              <a:spcBef>
                <a:spcPts val="0"/>
              </a:spcBef>
              <a:spcAft>
                <a:spcPts val="0"/>
              </a:spcAft>
              <a:buClr>
                <a:srgbClr val="FFFFFF"/>
              </a:buClr>
              <a:buSzPts val="1300"/>
              <a:buFont typeface="Lato"/>
              <a:buNone/>
            </a:pPr>
            <a:r>
              <a:rPr lang="de" sz="1300" b="0" i="0" u="none" strike="noStrike" cap="none">
                <a:solidFill>
                  <a:srgbClr val="FFFFFF"/>
                </a:solidFill>
                <a:latin typeface="Lato"/>
                <a:ea typeface="Lato"/>
                <a:cs typeface="Lato"/>
                <a:sym typeface="Lato"/>
              </a:rPr>
              <a:t>3</a:t>
            </a:r>
            <a:endParaRPr sz="500"/>
          </a:p>
        </p:txBody>
      </p:sp>
      <p:sp>
        <p:nvSpPr>
          <p:cNvPr id="29" name="Google Shape;29;p4"/>
          <p:cNvSpPr/>
          <p:nvPr/>
        </p:nvSpPr>
        <p:spPr>
          <a:xfrm>
            <a:off x="1629499" y="1804988"/>
            <a:ext cx="314400" cy="314400"/>
          </a:xfrm>
          <a:prstGeom prst="rect">
            <a:avLst/>
          </a:prstGeom>
          <a:solidFill>
            <a:srgbClr val="015A88">
              <a:alpha val="29800"/>
            </a:srgbClr>
          </a:solidFill>
          <a:ln>
            <a:noFill/>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SzPts val="1100"/>
              <a:buFont typeface="Source Sans Pro"/>
              <a:buNone/>
            </a:pPr>
            <a:endParaRPr sz="1100" b="0" i="0" u="none" strike="noStrike" cap="none">
              <a:solidFill>
                <a:srgbClr val="FFFFFF"/>
              </a:solidFill>
              <a:latin typeface="Source Sans Pro"/>
              <a:ea typeface="Source Sans Pro"/>
              <a:cs typeface="Source Sans Pro"/>
              <a:sym typeface="Source Sans Pro"/>
            </a:endParaRPr>
          </a:p>
        </p:txBody>
      </p:sp>
      <p:sp>
        <p:nvSpPr>
          <p:cNvPr id="30" name="Google Shape;30;p4"/>
          <p:cNvSpPr txBox="1"/>
          <p:nvPr/>
        </p:nvSpPr>
        <p:spPr>
          <a:xfrm>
            <a:off x="1712263" y="1829991"/>
            <a:ext cx="149100" cy="251400"/>
          </a:xfrm>
          <a:prstGeom prst="rect">
            <a:avLst/>
          </a:prstGeom>
          <a:noFill/>
          <a:ln>
            <a:noFill/>
          </a:ln>
        </p:spPr>
        <p:txBody>
          <a:bodyPr spcFirstLastPara="1" wrap="square" lIns="25725" tIns="25725" rIns="25725" bIns="25725" anchor="t" anchorCtr="0">
            <a:noAutofit/>
          </a:bodyPr>
          <a:lstStyle/>
          <a:p>
            <a:pPr marL="0" marR="0" lvl="0" indent="0" algn="ctr" rtl="0">
              <a:lnSpc>
                <a:spcPct val="100000"/>
              </a:lnSpc>
              <a:spcBef>
                <a:spcPts val="0"/>
              </a:spcBef>
              <a:spcAft>
                <a:spcPts val="0"/>
              </a:spcAft>
              <a:buClr>
                <a:srgbClr val="FFFFFF"/>
              </a:buClr>
              <a:buSzPts val="1300"/>
              <a:buFont typeface="Lato"/>
              <a:buNone/>
            </a:pPr>
            <a:r>
              <a:rPr lang="de" sz="1300" b="0" i="0" u="none" strike="noStrike" cap="none">
                <a:solidFill>
                  <a:srgbClr val="FFFFFF"/>
                </a:solidFill>
                <a:latin typeface="Lato"/>
                <a:ea typeface="Lato"/>
                <a:cs typeface="Lato"/>
                <a:sym typeface="Lato"/>
              </a:rPr>
              <a:t>1</a:t>
            </a:r>
            <a:endParaRPr sz="500"/>
          </a:p>
        </p:txBody>
      </p:sp>
      <p:sp>
        <p:nvSpPr>
          <p:cNvPr id="31" name="Google Shape;31;p4"/>
          <p:cNvSpPr txBox="1">
            <a:spLocks noGrp="1"/>
          </p:cNvSpPr>
          <p:nvPr>
            <p:ph type="subTitle" idx="3"/>
          </p:nvPr>
        </p:nvSpPr>
        <p:spPr>
          <a:xfrm>
            <a:off x="1740883" y="2448150"/>
            <a:ext cx="1684500" cy="1183500"/>
          </a:xfrm>
          <a:prstGeom prst="rect">
            <a:avLst/>
          </a:prstGeom>
        </p:spPr>
        <p:txBody>
          <a:bodyPr spcFirstLastPara="1" wrap="square" lIns="17150" tIns="17150" rIns="17150" bIns="17150" anchor="t" anchorCtr="0">
            <a:noAutofit/>
          </a:bodyPr>
          <a:lstStyle>
            <a:lvl1pPr marL="0" marR="0" lvl="0" indent="0" algn="l" rtl="0">
              <a:lnSpc>
                <a:spcPct val="104166"/>
              </a:lnSpc>
              <a:spcBef>
                <a:spcPts val="0"/>
              </a:spcBef>
              <a:spcAft>
                <a:spcPts val="0"/>
              </a:spcAft>
              <a:buNone/>
              <a:defRPr sz="1000">
                <a:solidFill>
                  <a:srgbClr val="FFFFFF"/>
                </a:solidFill>
                <a:latin typeface="Lato"/>
                <a:ea typeface="Lato"/>
                <a:cs typeface="Lato"/>
                <a:sym typeface="Lato"/>
              </a:defRPr>
            </a:lvl1pPr>
            <a:lvl2pPr lvl="1">
              <a:spcBef>
                <a:spcPts val="700"/>
              </a:spcBef>
              <a:spcAft>
                <a:spcPts val="0"/>
              </a:spcAft>
              <a:buSzPts val="1000"/>
              <a:buNone/>
              <a:defRPr sz="1000"/>
            </a:lvl2pPr>
            <a:lvl3pPr lvl="2">
              <a:spcBef>
                <a:spcPts val="700"/>
              </a:spcBef>
              <a:spcAft>
                <a:spcPts val="0"/>
              </a:spcAft>
              <a:buSzPts val="1000"/>
              <a:buNone/>
              <a:defRPr sz="1000"/>
            </a:lvl3pPr>
            <a:lvl4pPr lvl="3">
              <a:spcBef>
                <a:spcPts val="700"/>
              </a:spcBef>
              <a:spcAft>
                <a:spcPts val="0"/>
              </a:spcAft>
              <a:buSzPts val="1000"/>
              <a:buNone/>
              <a:defRPr sz="1000"/>
            </a:lvl4pPr>
            <a:lvl5pPr lvl="4">
              <a:spcBef>
                <a:spcPts val="700"/>
              </a:spcBef>
              <a:spcAft>
                <a:spcPts val="0"/>
              </a:spcAft>
              <a:buSzPts val="1000"/>
              <a:buNone/>
              <a:defRPr sz="1000"/>
            </a:lvl5pPr>
            <a:lvl6pPr lvl="5">
              <a:spcBef>
                <a:spcPts val="700"/>
              </a:spcBef>
              <a:spcAft>
                <a:spcPts val="0"/>
              </a:spcAft>
              <a:buSzPts val="1000"/>
              <a:buNone/>
              <a:defRPr sz="1000"/>
            </a:lvl6pPr>
            <a:lvl7pPr lvl="6">
              <a:spcBef>
                <a:spcPts val="700"/>
              </a:spcBef>
              <a:spcAft>
                <a:spcPts val="0"/>
              </a:spcAft>
              <a:buSzPts val="1000"/>
              <a:buNone/>
              <a:defRPr sz="1000"/>
            </a:lvl7pPr>
            <a:lvl8pPr lvl="7">
              <a:spcBef>
                <a:spcPts val="700"/>
              </a:spcBef>
              <a:spcAft>
                <a:spcPts val="0"/>
              </a:spcAft>
              <a:buSzPts val="1000"/>
              <a:buNone/>
              <a:defRPr sz="1000"/>
            </a:lvl8pPr>
            <a:lvl9pPr lvl="8">
              <a:spcBef>
                <a:spcPts val="700"/>
              </a:spcBef>
              <a:spcAft>
                <a:spcPts val="0"/>
              </a:spcAft>
              <a:buSzPts val="1000"/>
              <a:buNone/>
              <a:defRPr sz="1000"/>
            </a:lvl9pPr>
          </a:lstStyle>
          <a:p>
            <a:endParaRPr/>
          </a:p>
        </p:txBody>
      </p:sp>
      <p:sp>
        <p:nvSpPr>
          <p:cNvPr id="32" name="Google Shape;32;p4"/>
          <p:cNvSpPr txBox="1">
            <a:spLocks noGrp="1"/>
          </p:cNvSpPr>
          <p:nvPr>
            <p:ph type="title" idx="4"/>
          </p:nvPr>
        </p:nvSpPr>
        <p:spPr>
          <a:xfrm>
            <a:off x="3701933" y="2247900"/>
            <a:ext cx="1686300" cy="141900"/>
          </a:xfrm>
          <a:prstGeom prst="rect">
            <a:avLst/>
          </a:prstGeom>
        </p:spPr>
        <p:txBody>
          <a:bodyPr spcFirstLastPara="1" wrap="square" lIns="17150" tIns="17150" rIns="17150" bIns="17150" anchor="t" anchorCtr="0">
            <a:noAutofit/>
          </a:bodyPr>
          <a:lstStyle>
            <a:lvl1pPr marL="0" marR="0" lvl="0" indent="0" algn="l" rtl="0">
              <a:lnSpc>
                <a:spcPct val="104166"/>
              </a:lnSpc>
              <a:spcBef>
                <a:spcPts val="0"/>
              </a:spcBef>
              <a:spcAft>
                <a:spcPts val="0"/>
              </a:spcAft>
              <a:buNone/>
              <a:defRPr sz="1200" b="1">
                <a:solidFill>
                  <a:srgbClr val="FFFFFF"/>
                </a:solidFill>
                <a:latin typeface="Lato"/>
                <a:ea typeface="Lato"/>
                <a:cs typeface="Lato"/>
                <a:sym typeface="Lato"/>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33" name="Google Shape;33;p4"/>
          <p:cNvSpPr txBox="1">
            <a:spLocks noGrp="1"/>
          </p:cNvSpPr>
          <p:nvPr>
            <p:ph type="subTitle" idx="5"/>
          </p:nvPr>
        </p:nvSpPr>
        <p:spPr>
          <a:xfrm>
            <a:off x="3701933" y="2448150"/>
            <a:ext cx="1684500" cy="1183500"/>
          </a:xfrm>
          <a:prstGeom prst="rect">
            <a:avLst/>
          </a:prstGeom>
        </p:spPr>
        <p:txBody>
          <a:bodyPr spcFirstLastPara="1" wrap="square" lIns="17150" tIns="17150" rIns="17150" bIns="17150" anchor="t" anchorCtr="0">
            <a:noAutofit/>
          </a:bodyPr>
          <a:lstStyle>
            <a:lvl1pPr marL="0" marR="0" lvl="0" indent="0" algn="l" rtl="0">
              <a:lnSpc>
                <a:spcPct val="104166"/>
              </a:lnSpc>
              <a:spcBef>
                <a:spcPts val="0"/>
              </a:spcBef>
              <a:spcAft>
                <a:spcPts val="0"/>
              </a:spcAft>
              <a:buNone/>
              <a:defRPr sz="1000">
                <a:solidFill>
                  <a:srgbClr val="FFFFFF"/>
                </a:solidFill>
                <a:latin typeface="Lato"/>
                <a:ea typeface="Lato"/>
                <a:cs typeface="Lato"/>
                <a:sym typeface="Lato"/>
              </a:defRPr>
            </a:lvl1pPr>
            <a:lvl2pPr lvl="1" rtl="0">
              <a:spcBef>
                <a:spcPts val="700"/>
              </a:spcBef>
              <a:spcAft>
                <a:spcPts val="0"/>
              </a:spcAft>
              <a:buSzPts val="1000"/>
              <a:buNone/>
              <a:defRPr sz="1000"/>
            </a:lvl2pPr>
            <a:lvl3pPr lvl="2" rtl="0">
              <a:spcBef>
                <a:spcPts val="700"/>
              </a:spcBef>
              <a:spcAft>
                <a:spcPts val="0"/>
              </a:spcAft>
              <a:buSzPts val="1000"/>
              <a:buNone/>
              <a:defRPr sz="1000"/>
            </a:lvl3pPr>
            <a:lvl4pPr lvl="3" rtl="0">
              <a:spcBef>
                <a:spcPts val="700"/>
              </a:spcBef>
              <a:spcAft>
                <a:spcPts val="0"/>
              </a:spcAft>
              <a:buSzPts val="1000"/>
              <a:buNone/>
              <a:defRPr sz="1000"/>
            </a:lvl4pPr>
            <a:lvl5pPr lvl="4" rtl="0">
              <a:spcBef>
                <a:spcPts val="700"/>
              </a:spcBef>
              <a:spcAft>
                <a:spcPts val="0"/>
              </a:spcAft>
              <a:buSzPts val="1000"/>
              <a:buNone/>
              <a:defRPr sz="1000"/>
            </a:lvl5pPr>
            <a:lvl6pPr lvl="5" rtl="0">
              <a:spcBef>
                <a:spcPts val="700"/>
              </a:spcBef>
              <a:spcAft>
                <a:spcPts val="0"/>
              </a:spcAft>
              <a:buSzPts val="1000"/>
              <a:buNone/>
              <a:defRPr sz="1000"/>
            </a:lvl6pPr>
            <a:lvl7pPr lvl="6" rtl="0">
              <a:spcBef>
                <a:spcPts val="700"/>
              </a:spcBef>
              <a:spcAft>
                <a:spcPts val="0"/>
              </a:spcAft>
              <a:buSzPts val="1000"/>
              <a:buNone/>
              <a:defRPr sz="1000"/>
            </a:lvl7pPr>
            <a:lvl8pPr lvl="7" rtl="0">
              <a:spcBef>
                <a:spcPts val="700"/>
              </a:spcBef>
              <a:spcAft>
                <a:spcPts val="0"/>
              </a:spcAft>
              <a:buSzPts val="1000"/>
              <a:buNone/>
              <a:defRPr sz="1000"/>
            </a:lvl8pPr>
            <a:lvl9pPr lvl="8" rtl="0">
              <a:spcBef>
                <a:spcPts val="700"/>
              </a:spcBef>
              <a:spcAft>
                <a:spcPts val="0"/>
              </a:spcAft>
              <a:buSzPts val="1000"/>
              <a:buNone/>
              <a:defRPr sz="1000"/>
            </a:lvl9pPr>
          </a:lstStyle>
          <a:p>
            <a:endParaRPr/>
          </a:p>
        </p:txBody>
      </p:sp>
      <p:sp>
        <p:nvSpPr>
          <p:cNvPr id="34" name="Google Shape;34;p4"/>
          <p:cNvSpPr txBox="1">
            <a:spLocks noGrp="1"/>
          </p:cNvSpPr>
          <p:nvPr>
            <p:ph type="title" idx="6"/>
          </p:nvPr>
        </p:nvSpPr>
        <p:spPr>
          <a:xfrm>
            <a:off x="5701083" y="2247900"/>
            <a:ext cx="1686300" cy="141900"/>
          </a:xfrm>
          <a:prstGeom prst="rect">
            <a:avLst/>
          </a:prstGeom>
        </p:spPr>
        <p:txBody>
          <a:bodyPr spcFirstLastPara="1" wrap="square" lIns="17150" tIns="17150" rIns="17150" bIns="17150" anchor="t" anchorCtr="0">
            <a:noAutofit/>
          </a:bodyPr>
          <a:lstStyle>
            <a:lvl1pPr marL="0" marR="0" lvl="0" indent="0" algn="l" rtl="0">
              <a:lnSpc>
                <a:spcPct val="104166"/>
              </a:lnSpc>
              <a:spcBef>
                <a:spcPts val="0"/>
              </a:spcBef>
              <a:spcAft>
                <a:spcPts val="0"/>
              </a:spcAft>
              <a:buNone/>
              <a:defRPr sz="1200" b="1">
                <a:solidFill>
                  <a:srgbClr val="FFFFFF"/>
                </a:solidFill>
                <a:latin typeface="Lato"/>
                <a:ea typeface="Lato"/>
                <a:cs typeface="Lato"/>
                <a:sym typeface="Lato"/>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35" name="Google Shape;35;p4"/>
          <p:cNvSpPr txBox="1">
            <a:spLocks noGrp="1"/>
          </p:cNvSpPr>
          <p:nvPr>
            <p:ph type="subTitle" idx="7"/>
          </p:nvPr>
        </p:nvSpPr>
        <p:spPr>
          <a:xfrm>
            <a:off x="5701083" y="2448150"/>
            <a:ext cx="1684500" cy="1183500"/>
          </a:xfrm>
          <a:prstGeom prst="rect">
            <a:avLst/>
          </a:prstGeom>
        </p:spPr>
        <p:txBody>
          <a:bodyPr spcFirstLastPara="1" wrap="square" lIns="17150" tIns="17150" rIns="17150" bIns="17150" anchor="t" anchorCtr="0">
            <a:noAutofit/>
          </a:bodyPr>
          <a:lstStyle>
            <a:lvl1pPr marL="0" marR="0" lvl="0" indent="0" algn="l" rtl="0">
              <a:lnSpc>
                <a:spcPct val="104166"/>
              </a:lnSpc>
              <a:spcBef>
                <a:spcPts val="0"/>
              </a:spcBef>
              <a:spcAft>
                <a:spcPts val="0"/>
              </a:spcAft>
              <a:buNone/>
              <a:defRPr sz="1000">
                <a:solidFill>
                  <a:srgbClr val="FFFFFF"/>
                </a:solidFill>
                <a:latin typeface="Lato"/>
                <a:ea typeface="Lato"/>
                <a:cs typeface="Lato"/>
                <a:sym typeface="Lato"/>
              </a:defRPr>
            </a:lvl1pPr>
            <a:lvl2pPr lvl="1" rtl="0">
              <a:spcBef>
                <a:spcPts val="700"/>
              </a:spcBef>
              <a:spcAft>
                <a:spcPts val="0"/>
              </a:spcAft>
              <a:buSzPts val="1000"/>
              <a:buNone/>
              <a:defRPr sz="1000"/>
            </a:lvl2pPr>
            <a:lvl3pPr lvl="2" rtl="0">
              <a:spcBef>
                <a:spcPts val="700"/>
              </a:spcBef>
              <a:spcAft>
                <a:spcPts val="0"/>
              </a:spcAft>
              <a:buSzPts val="1000"/>
              <a:buNone/>
              <a:defRPr sz="1000"/>
            </a:lvl3pPr>
            <a:lvl4pPr lvl="3" rtl="0">
              <a:spcBef>
                <a:spcPts val="700"/>
              </a:spcBef>
              <a:spcAft>
                <a:spcPts val="0"/>
              </a:spcAft>
              <a:buSzPts val="1000"/>
              <a:buNone/>
              <a:defRPr sz="1000"/>
            </a:lvl4pPr>
            <a:lvl5pPr lvl="4" rtl="0">
              <a:spcBef>
                <a:spcPts val="700"/>
              </a:spcBef>
              <a:spcAft>
                <a:spcPts val="0"/>
              </a:spcAft>
              <a:buSzPts val="1000"/>
              <a:buNone/>
              <a:defRPr sz="1000"/>
            </a:lvl5pPr>
            <a:lvl6pPr lvl="5" rtl="0">
              <a:spcBef>
                <a:spcPts val="700"/>
              </a:spcBef>
              <a:spcAft>
                <a:spcPts val="0"/>
              </a:spcAft>
              <a:buSzPts val="1000"/>
              <a:buNone/>
              <a:defRPr sz="1000"/>
            </a:lvl6pPr>
            <a:lvl7pPr lvl="6" rtl="0">
              <a:spcBef>
                <a:spcPts val="700"/>
              </a:spcBef>
              <a:spcAft>
                <a:spcPts val="0"/>
              </a:spcAft>
              <a:buSzPts val="1000"/>
              <a:buNone/>
              <a:defRPr sz="1000"/>
            </a:lvl7pPr>
            <a:lvl8pPr lvl="7" rtl="0">
              <a:spcBef>
                <a:spcPts val="700"/>
              </a:spcBef>
              <a:spcAft>
                <a:spcPts val="0"/>
              </a:spcAft>
              <a:buSzPts val="1000"/>
              <a:buNone/>
              <a:defRPr sz="1000"/>
            </a:lvl8pPr>
            <a:lvl9pPr lvl="8" rtl="0">
              <a:spcBef>
                <a:spcPts val="700"/>
              </a:spcBef>
              <a:spcAft>
                <a:spcPts val="0"/>
              </a:spcAft>
              <a:buSzPts val="1000"/>
              <a:buNone/>
              <a:defRPr sz="1000"/>
            </a:lvl9pPr>
          </a:lstStyle>
          <a:p>
            <a:endParaRPr/>
          </a:p>
        </p:txBody>
      </p:sp>
      <p:sp>
        <p:nvSpPr>
          <p:cNvPr id="36" name="Google Shape;36;p4"/>
          <p:cNvSpPr/>
          <p:nvPr/>
        </p:nvSpPr>
        <p:spPr>
          <a:xfrm>
            <a:off x="8868025" y="4853200"/>
            <a:ext cx="252000" cy="252000"/>
          </a:xfrm>
          <a:prstGeom prst="ellipse">
            <a:avLst/>
          </a:prstGeom>
          <a:solidFill>
            <a:srgbClr val="5AAB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txBox="1">
            <a:spLocks noGrp="1"/>
          </p:cNvSpPr>
          <p:nvPr>
            <p:ph type="sldNum" idx="12"/>
          </p:nvPr>
        </p:nvSpPr>
        <p:spPr>
          <a:xfrm>
            <a:off x="8868025" y="4853200"/>
            <a:ext cx="252000" cy="252000"/>
          </a:xfrm>
          <a:prstGeom prst="rect">
            <a:avLst/>
          </a:prstGeom>
        </p:spPr>
        <p:txBody>
          <a:bodyPr spcFirstLastPara="1" wrap="square" lIns="0" tIns="0" rIns="0" bIns="0" anchor="ctr" anchorCtr="0">
            <a:noAutofit/>
          </a:bodyPr>
          <a:lstStyle>
            <a:lvl1pPr lvl="0" algn="ctr" rtl="0">
              <a:buNone/>
              <a:defRPr sz="700">
                <a:solidFill>
                  <a:srgbClr val="FFFFFF"/>
                </a:solidFill>
              </a:defRPr>
            </a:lvl1pPr>
            <a:lvl2pPr lvl="1" algn="ctr" rtl="0">
              <a:buNone/>
              <a:defRPr sz="700">
                <a:solidFill>
                  <a:srgbClr val="FFFFFF"/>
                </a:solidFill>
              </a:defRPr>
            </a:lvl2pPr>
            <a:lvl3pPr lvl="2" algn="ctr" rtl="0">
              <a:buNone/>
              <a:defRPr sz="700">
                <a:solidFill>
                  <a:srgbClr val="FFFFFF"/>
                </a:solidFill>
              </a:defRPr>
            </a:lvl3pPr>
            <a:lvl4pPr lvl="3" algn="ctr" rtl="0">
              <a:buNone/>
              <a:defRPr sz="700">
                <a:solidFill>
                  <a:srgbClr val="FFFFFF"/>
                </a:solidFill>
              </a:defRPr>
            </a:lvl4pPr>
            <a:lvl5pPr lvl="4" algn="ctr" rtl="0">
              <a:buNone/>
              <a:defRPr sz="700">
                <a:solidFill>
                  <a:srgbClr val="FFFFFF"/>
                </a:solidFill>
              </a:defRPr>
            </a:lvl5pPr>
            <a:lvl6pPr lvl="5" algn="ctr" rtl="0">
              <a:buNone/>
              <a:defRPr sz="700">
                <a:solidFill>
                  <a:srgbClr val="FFFFFF"/>
                </a:solidFill>
              </a:defRPr>
            </a:lvl6pPr>
            <a:lvl7pPr lvl="6" algn="ctr" rtl="0">
              <a:buNone/>
              <a:defRPr sz="700">
                <a:solidFill>
                  <a:srgbClr val="FFFFFF"/>
                </a:solidFill>
              </a:defRPr>
            </a:lvl7pPr>
            <a:lvl8pPr lvl="7" algn="ctr" rtl="0">
              <a:buNone/>
              <a:defRPr sz="700">
                <a:solidFill>
                  <a:srgbClr val="FFFFFF"/>
                </a:solidFill>
              </a:defRPr>
            </a:lvl8pPr>
            <a:lvl9pPr lvl="8" algn="ctr" rtl="0">
              <a:buNone/>
              <a:defRPr sz="700">
                <a:solidFill>
                  <a:srgbClr val="FFFFFF"/>
                </a:solidFill>
              </a:defRPr>
            </a:lvl9pPr>
          </a:lstStyle>
          <a:p>
            <a:pPr marL="0" lvl="0" indent="0" algn="ct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2 Columns">
  <p:cSld name="TITLE_AND_BODY_1">
    <p:spTree>
      <p:nvGrpSpPr>
        <p:cNvPr id="1" name="Shape 38"/>
        <p:cNvGrpSpPr/>
        <p:nvPr/>
      </p:nvGrpSpPr>
      <p:grpSpPr>
        <a:xfrm>
          <a:off x="0" y="0"/>
          <a:ext cx="0" cy="0"/>
          <a:chOff x="0" y="0"/>
          <a:chExt cx="0" cy="0"/>
        </a:xfrm>
      </p:grpSpPr>
      <p:sp>
        <p:nvSpPr>
          <p:cNvPr id="39" name="Google Shape;39;p5"/>
          <p:cNvSpPr txBox="1">
            <a:spLocks noGrp="1"/>
          </p:cNvSpPr>
          <p:nvPr>
            <p:ph type="subTitle" idx="1"/>
          </p:nvPr>
        </p:nvSpPr>
        <p:spPr>
          <a:xfrm>
            <a:off x="1072950" y="491225"/>
            <a:ext cx="6998100" cy="202200"/>
          </a:xfrm>
          <a:prstGeom prst="rect">
            <a:avLst/>
          </a:prstGeom>
        </p:spPr>
        <p:txBody>
          <a:bodyPr spcFirstLastPara="1" wrap="square" lIns="17150" tIns="17150" rIns="17150" bIns="17150" anchor="ctr" anchorCtr="0">
            <a:noAutofit/>
          </a:bodyPr>
          <a:lstStyle>
            <a:lvl1pPr marL="0" marR="0" lvl="0" indent="0" algn="ctr" rtl="0">
              <a:lnSpc>
                <a:spcPct val="100000"/>
              </a:lnSpc>
              <a:spcBef>
                <a:spcPts val="0"/>
              </a:spcBef>
              <a:spcAft>
                <a:spcPts val="0"/>
              </a:spcAft>
              <a:buNone/>
              <a:defRPr sz="1000" b="1">
                <a:latin typeface="Lato"/>
                <a:ea typeface="Lato"/>
                <a:cs typeface="Lato"/>
                <a:sym typeface="Lato"/>
              </a:defRPr>
            </a:lvl1pPr>
            <a:lvl2pPr lvl="1" rtl="0">
              <a:spcBef>
                <a:spcPts val="700"/>
              </a:spcBef>
              <a:spcAft>
                <a:spcPts val="0"/>
              </a:spcAft>
              <a:buSzPts val="1600"/>
              <a:buNone/>
              <a:defRPr/>
            </a:lvl2pPr>
            <a:lvl3pPr lvl="2" rtl="0">
              <a:spcBef>
                <a:spcPts val="700"/>
              </a:spcBef>
              <a:spcAft>
                <a:spcPts val="0"/>
              </a:spcAft>
              <a:buSzPts val="1600"/>
              <a:buNone/>
              <a:defRPr/>
            </a:lvl3pPr>
            <a:lvl4pPr lvl="3" rtl="0">
              <a:spcBef>
                <a:spcPts val="700"/>
              </a:spcBef>
              <a:spcAft>
                <a:spcPts val="0"/>
              </a:spcAft>
              <a:buSzPts val="1600"/>
              <a:buNone/>
              <a:defRPr/>
            </a:lvl4pPr>
            <a:lvl5pPr lvl="4" rtl="0">
              <a:spcBef>
                <a:spcPts val="700"/>
              </a:spcBef>
              <a:spcAft>
                <a:spcPts val="0"/>
              </a:spcAft>
              <a:buSzPts val="1600"/>
              <a:buNone/>
              <a:defRPr/>
            </a:lvl5pPr>
            <a:lvl6pPr lvl="5" rtl="0">
              <a:spcBef>
                <a:spcPts val="700"/>
              </a:spcBef>
              <a:spcAft>
                <a:spcPts val="0"/>
              </a:spcAft>
              <a:buSzPts val="1600"/>
              <a:buNone/>
              <a:defRPr/>
            </a:lvl6pPr>
            <a:lvl7pPr lvl="6" rtl="0">
              <a:spcBef>
                <a:spcPts val="700"/>
              </a:spcBef>
              <a:spcAft>
                <a:spcPts val="0"/>
              </a:spcAft>
              <a:buSzPts val="1600"/>
              <a:buNone/>
              <a:defRPr/>
            </a:lvl7pPr>
            <a:lvl8pPr lvl="7" rtl="0">
              <a:spcBef>
                <a:spcPts val="700"/>
              </a:spcBef>
              <a:spcAft>
                <a:spcPts val="0"/>
              </a:spcAft>
              <a:buSzPts val="1600"/>
              <a:buNone/>
              <a:defRPr/>
            </a:lvl8pPr>
            <a:lvl9pPr lvl="8" rtl="0">
              <a:spcBef>
                <a:spcPts val="700"/>
              </a:spcBef>
              <a:spcAft>
                <a:spcPts val="0"/>
              </a:spcAft>
              <a:buSzPts val="1600"/>
              <a:buNone/>
              <a:defRPr/>
            </a:lvl9pPr>
          </a:lstStyle>
          <a:p>
            <a:endParaRPr/>
          </a:p>
        </p:txBody>
      </p:sp>
      <p:sp>
        <p:nvSpPr>
          <p:cNvPr id="40" name="Google Shape;40;p5"/>
          <p:cNvSpPr txBox="1">
            <a:spLocks noGrp="1"/>
          </p:cNvSpPr>
          <p:nvPr>
            <p:ph type="title"/>
          </p:nvPr>
        </p:nvSpPr>
        <p:spPr>
          <a:xfrm>
            <a:off x="1072950" y="666625"/>
            <a:ext cx="6998100" cy="311100"/>
          </a:xfrm>
          <a:prstGeom prst="rect">
            <a:avLst/>
          </a:prstGeom>
        </p:spPr>
        <p:txBody>
          <a:bodyPr spcFirstLastPara="1" wrap="square" lIns="17150" tIns="17150" rIns="17150" bIns="17150" anchor="ctr" anchorCtr="0">
            <a:noAutofit/>
          </a:bodyPr>
          <a:lstStyle>
            <a:lvl1pPr marL="0" marR="0" lvl="0" indent="0" algn="ctr" rtl="0">
              <a:lnSpc>
                <a:spcPct val="100000"/>
              </a:lnSpc>
              <a:spcBef>
                <a:spcPts val="0"/>
              </a:spcBef>
              <a:spcAft>
                <a:spcPts val="0"/>
              </a:spcAft>
              <a:buNone/>
              <a:defRPr sz="2000" b="1">
                <a:solidFill>
                  <a:srgbClr val="494949"/>
                </a:solidFill>
                <a:latin typeface="Lato"/>
                <a:ea typeface="Lato"/>
                <a:cs typeface="Lato"/>
                <a:sym typeface="Lato"/>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41" name="Google Shape;41;p5"/>
          <p:cNvSpPr/>
          <p:nvPr/>
        </p:nvSpPr>
        <p:spPr>
          <a:xfrm>
            <a:off x="4430250" y="997148"/>
            <a:ext cx="283500" cy="18000"/>
          </a:xfrm>
          <a:prstGeom prst="rect">
            <a:avLst/>
          </a:prstGeom>
          <a:solidFill>
            <a:srgbClr val="99CC00"/>
          </a:solidFill>
          <a:ln>
            <a:noFill/>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SzPts val="1100"/>
              <a:buFont typeface="Source Sans Pro"/>
              <a:buNone/>
            </a:pPr>
            <a:endParaRPr sz="1100" b="0" i="0" u="none" strike="noStrike" cap="none">
              <a:solidFill>
                <a:srgbClr val="FFFFFF"/>
              </a:solidFill>
              <a:latin typeface="Source Sans Pro"/>
              <a:ea typeface="Source Sans Pro"/>
              <a:cs typeface="Source Sans Pro"/>
              <a:sym typeface="Source Sans Pro"/>
            </a:endParaRPr>
          </a:p>
        </p:txBody>
      </p:sp>
      <p:sp>
        <p:nvSpPr>
          <p:cNvPr id="42" name="Google Shape;42;p5"/>
          <p:cNvSpPr txBox="1">
            <a:spLocks noGrp="1"/>
          </p:cNvSpPr>
          <p:nvPr>
            <p:ph type="body" idx="2"/>
          </p:nvPr>
        </p:nvSpPr>
        <p:spPr>
          <a:xfrm>
            <a:off x="216300" y="1120925"/>
            <a:ext cx="4213800" cy="3633600"/>
          </a:xfrm>
          <a:prstGeom prst="rect">
            <a:avLst/>
          </a:prstGeom>
        </p:spPr>
        <p:txBody>
          <a:bodyPr spcFirstLastPara="1" wrap="square" lIns="17150" tIns="17150" rIns="17150" bIns="17150" anchor="t" anchorCtr="0">
            <a:noAutofit/>
          </a:bodyPr>
          <a:lstStyle>
            <a:lvl1pPr marL="457200" lvl="0" indent="-330200" rtl="0">
              <a:lnSpc>
                <a:spcPct val="100000"/>
              </a:lnSpc>
              <a:spcBef>
                <a:spcPts val="0"/>
              </a:spcBef>
              <a:spcAft>
                <a:spcPts val="0"/>
              </a:spcAft>
              <a:buClr>
                <a:srgbClr val="0E4390"/>
              </a:buClr>
              <a:buSzPts val="1600"/>
              <a:buFont typeface="Lato Light"/>
              <a:buChar char="▪"/>
              <a:defRPr sz="1600">
                <a:solidFill>
                  <a:srgbClr val="434343"/>
                </a:solidFill>
              </a:defRPr>
            </a:lvl1pPr>
            <a:lvl2pPr marL="914400" lvl="1" indent="-330200" rtl="0">
              <a:lnSpc>
                <a:spcPct val="100000"/>
              </a:lnSpc>
              <a:spcBef>
                <a:spcPts val="500"/>
              </a:spcBef>
              <a:spcAft>
                <a:spcPts val="0"/>
              </a:spcAft>
              <a:buClr>
                <a:srgbClr val="0E4390"/>
              </a:buClr>
              <a:buSzPts val="1600"/>
              <a:buFont typeface="Lato Light"/>
              <a:buChar char="▪"/>
              <a:defRPr sz="1600">
                <a:solidFill>
                  <a:srgbClr val="434343"/>
                </a:solidFill>
              </a:defRPr>
            </a:lvl2pPr>
            <a:lvl3pPr marL="1371600" lvl="2" indent="-330200" rtl="0">
              <a:lnSpc>
                <a:spcPct val="100000"/>
              </a:lnSpc>
              <a:spcBef>
                <a:spcPts val="500"/>
              </a:spcBef>
              <a:spcAft>
                <a:spcPts val="0"/>
              </a:spcAft>
              <a:buClr>
                <a:srgbClr val="0E4390"/>
              </a:buClr>
              <a:buSzPts val="1600"/>
              <a:buFont typeface="Lato Light"/>
              <a:buChar char="▪"/>
              <a:defRPr sz="1600">
                <a:solidFill>
                  <a:srgbClr val="434343"/>
                </a:solidFill>
              </a:defRPr>
            </a:lvl3pPr>
            <a:lvl4pPr marL="1828800" lvl="3" indent="-330200" rtl="0">
              <a:lnSpc>
                <a:spcPct val="100000"/>
              </a:lnSpc>
              <a:spcBef>
                <a:spcPts val="500"/>
              </a:spcBef>
              <a:spcAft>
                <a:spcPts val="0"/>
              </a:spcAft>
              <a:buClr>
                <a:srgbClr val="0E4390"/>
              </a:buClr>
              <a:buSzPts val="1600"/>
              <a:buFont typeface="Lato Light"/>
              <a:buChar char="▪"/>
              <a:defRPr sz="1600">
                <a:solidFill>
                  <a:srgbClr val="434343"/>
                </a:solidFill>
              </a:defRPr>
            </a:lvl4pPr>
            <a:lvl5pPr marL="2286000" lvl="4" indent="-330200" rtl="0">
              <a:lnSpc>
                <a:spcPct val="100000"/>
              </a:lnSpc>
              <a:spcBef>
                <a:spcPts val="500"/>
              </a:spcBef>
              <a:spcAft>
                <a:spcPts val="0"/>
              </a:spcAft>
              <a:buClr>
                <a:srgbClr val="0E4390"/>
              </a:buClr>
              <a:buSzPts val="1600"/>
              <a:buFont typeface="Lato Light"/>
              <a:buChar char="▪"/>
              <a:defRPr sz="1600">
                <a:solidFill>
                  <a:srgbClr val="434343"/>
                </a:solidFill>
              </a:defRPr>
            </a:lvl5pPr>
            <a:lvl6pPr marL="2743200" lvl="5" indent="-330200" rtl="0">
              <a:lnSpc>
                <a:spcPct val="100000"/>
              </a:lnSpc>
              <a:spcBef>
                <a:spcPts val="500"/>
              </a:spcBef>
              <a:spcAft>
                <a:spcPts val="0"/>
              </a:spcAft>
              <a:buClr>
                <a:srgbClr val="0E4390"/>
              </a:buClr>
              <a:buSzPts val="1600"/>
              <a:buFont typeface="Lato Light"/>
              <a:buChar char="▪"/>
              <a:defRPr sz="1600">
                <a:solidFill>
                  <a:srgbClr val="434343"/>
                </a:solidFill>
              </a:defRPr>
            </a:lvl6pPr>
            <a:lvl7pPr marL="3200400" lvl="6" indent="-330200" rtl="0">
              <a:lnSpc>
                <a:spcPct val="100000"/>
              </a:lnSpc>
              <a:spcBef>
                <a:spcPts val="500"/>
              </a:spcBef>
              <a:spcAft>
                <a:spcPts val="0"/>
              </a:spcAft>
              <a:buClr>
                <a:srgbClr val="0E4390"/>
              </a:buClr>
              <a:buSzPts val="1600"/>
              <a:buFont typeface="Lato Light"/>
              <a:buChar char="▪"/>
              <a:defRPr sz="1600">
                <a:solidFill>
                  <a:srgbClr val="434343"/>
                </a:solidFill>
              </a:defRPr>
            </a:lvl7pPr>
            <a:lvl8pPr marL="3657600" lvl="7" indent="-330200" rtl="0">
              <a:lnSpc>
                <a:spcPct val="100000"/>
              </a:lnSpc>
              <a:spcBef>
                <a:spcPts val="500"/>
              </a:spcBef>
              <a:spcAft>
                <a:spcPts val="0"/>
              </a:spcAft>
              <a:buClr>
                <a:srgbClr val="0E4390"/>
              </a:buClr>
              <a:buSzPts val="1600"/>
              <a:buFont typeface="Lato Light"/>
              <a:buChar char="▪"/>
              <a:defRPr sz="1600">
                <a:solidFill>
                  <a:srgbClr val="434343"/>
                </a:solidFill>
              </a:defRPr>
            </a:lvl8pPr>
            <a:lvl9pPr marL="4114800" lvl="8" indent="-330200" rtl="0">
              <a:lnSpc>
                <a:spcPct val="100000"/>
              </a:lnSpc>
              <a:spcBef>
                <a:spcPts val="500"/>
              </a:spcBef>
              <a:spcAft>
                <a:spcPts val="500"/>
              </a:spcAft>
              <a:buClr>
                <a:srgbClr val="0E4390"/>
              </a:buClr>
              <a:buSzPts val="1600"/>
              <a:buFont typeface="Lato Light"/>
              <a:buChar char="▪"/>
              <a:defRPr sz="1600">
                <a:solidFill>
                  <a:srgbClr val="434343"/>
                </a:solidFill>
              </a:defRPr>
            </a:lvl9pPr>
          </a:lstStyle>
          <a:p>
            <a:endParaRPr/>
          </a:p>
        </p:txBody>
      </p:sp>
      <p:sp>
        <p:nvSpPr>
          <p:cNvPr id="43" name="Google Shape;43;p5"/>
          <p:cNvSpPr txBox="1">
            <a:spLocks noGrp="1"/>
          </p:cNvSpPr>
          <p:nvPr>
            <p:ph type="body" idx="3"/>
          </p:nvPr>
        </p:nvSpPr>
        <p:spPr>
          <a:xfrm>
            <a:off x="4713750" y="1120925"/>
            <a:ext cx="4213800" cy="3633600"/>
          </a:xfrm>
          <a:prstGeom prst="rect">
            <a:avLst/>
          </a:prstGeom>
        </p:spPr>
        <p:txBody>
          <a:bodyPr spcFirstLastPara="1" wrap="square" lIns="17150" tIns="17150" rIns="17150" bIns="17150" anchor="t" anchorCtr="0">
            <a:noAutofit/>
          </a:bodyPr>
          <a:lstStyle>
            <a:lvl1pPr marL="457200" lvl="0" indent="-330200" rtl="0">
              <a:lnSpc>
                <a:spcPct val="100000"/>
              </a:lnSpc>
              <a:spcBef>
                <a:spcPts val="0"/>
              </a:spcBef>
              <a:spcAft>
                <a:spcPts val="0"/>
              </a:spcAft>
              <a:buClr>
                <a:srgbClr val="0E4390"/>
              </a:buClr>
              <a:buSzPts val="1600"/>
              <a:buFont typeface="Lato Light"/>
              <a:buChar char="▪"/>
              <a:defRPr sz="1600">
                <a:solidFill>
                  <a:srgbClr val="434343"/>
                </a:solidFill>
              </a:defRPr>
            </a:lvl1pPr>
            <a:lvl2pPr marL="914400" lvl="1" indent="-330200" rtl="0">
              <a:lnSpc>
                <a:spcPct val="100000"/>
              </a:lnSpc>
              <a:spcBef>
                <a:spcPts val="500"/>
              </a:spcBef>
              <a:spcAft>
                <a:spcPts val="0"/>
              </a:spcAft>
              <a:buClr>
                <a:srgbClr val="0E4390"/>
              </a:buClr>
              <a:buSzPts val="1600"/>
              <a:buFont typeface="Lato Light"/>
              <a:buChar char="▪"/>
              <a:defRPr sz="1600">
                <a:solidFill>
                  <a:srgbClr val="434343"/>
                </a:solidFill>
              </a:defRPr>
            </a:lvl2pPr>
            <a:lvl3pPr marL="1371600" lvl="2" indent="-330200" rtl="0">
              <a:lnSpc>
                <a:spcPct val="100000"/>
              </a:lnSpc>
              <a:spcBef>
                <a:spcPts val="500"/>
              </a:spcBef>
              <a:spcAft>
                <a:spcPts val="0"/>
              </a:spcAft>
              <a:buClr>
                <a:srgbClr val="0E4390"/>
              </a:buClr>
              <a:buSzPts val="1600"/>
              <a:buFont typeface="Lato Light"/>
              <a:buChar char="▪"/>
              <a:defRPr sz="1600">
                <a:solidFill>
                  <a:srgbClr val="434343"/>
                </a:solidFill>
              </a:defRPr>
            </a:lvl3pPr>
            <a:lvl4pPr marL="1828800" lvl="3" indent="-330200" rtl="0">
              <a:lnSpc>
                <a:spcPct val="100000"/>
              </a:lnSpc>
              <a:spcBef>
                <a:spcPts val="500"/>
              </a:spcBef>
              <a:spcAft>
                <a:spcPts val="0"/>
              </a:spcAft>
              <a:buClr>
                <a:srgbClr val="0E4390"/>
              </a:buClr>
              <a:buSzPts val="1600"/>
              <a:buFont typeface="Lato Light"/>
              <a:buChar char="▪"/>
              <a:defRPr sz="1600">
                <a:solidFill>
                  <a:srgbClr val="434343"/>
                </a:solidFill>
              </a:defRPr>
            </a:lvl4pPr>
            <a:lvl5pPr marL="2286000" lvl="4" indent="-330200" rtl="0">
              <a:lnSpc>
                <a:spcPct val="100000"/>
              </a:lnSpc>
              <a:spcBef>
                <a:spcPts val="500"/>
              </a:spcBef>
              <a:spcAft>
                <a:spcPts val="0"/>
              </a:spcAft>
              <a:buClr>
                <a:srgbClr val="0E4390"/>
              </a:buClr>
              <a:buSzPts val="1600"/>
              <a:buFont typeface="Lato Light"/>
              <a:buChar char="▪"/>
              <a:defRPr sz="1600">
                <a:solidFill>
                  <a:srgbClr val="434343"/>
                </a:solidFill>
              </a:defRPr>
            </a:lvl5pPr>
            <a:lvl6pPr marL="2743200" lvl="5" indent="-330200" rtl="0">
              <a:lnSpc>
                <a:spcPct val="100000"/>
              </a:lnSpc>
              <a:spcBef>
                <a:spcPts val="500"/>
              </a:spcBef>
              <a:spcAft>
                <a:spcPts val="0"/>
              </a:spcAft>
              <a:buClr>
                <a:srgbClr val="0E4390"/>
              </a:buClr>
              <a:buSzPts val="1600"/>
              <a:buFont typeface="Lato Light"/>
              <a:buChar char="▪"/>
              <a:defRPr sz="1600">
                <a:solidFill>
                  <a:srgbClr val="434343"/>
                </a:solidFill>
              </a:defRPr>
            </a:lvl6pPr>
            <a:lvl7pPr marL="3200400" lvl="6" indent="-330200" rtl="0">
              <a:lnSpc>
                <a:spcPct val="100000"/>
              </a:lnSpc>
              <a:spcBef>
                <a:spcPts val="500"/>
              </a:spcBef>
              <a:spcAft>
                <a:spcPts val="0"/>
              </a:spcAft>
              <a:buClr>
                <a:srgbClr val="0E4390"/>
              </a:buClr>
              <a:buSzPts val="1600"/>
              <a:buFont typeface="Lato Light"/>
              <a:buChar char="▪"/>
              <a:defRPr sz="1600">
                <a:solidFill>
                  <a:srgbClr val="434343"/>
                </a:solidFill>
              </a:defRPr>
            </a:lvl7pPr>
            <a:lvl8pPr marL="3657600" lvl="7" indent="-330200" rtl="0">
              <a:lnSpc>
                <a:spcPct val="100000"/>
              </a:lnSpc>
              <a:spcBef>
                <a:spcPts val="500"/>
              </a:spcBef>
              <a:spcAft>
                <a:spcPts val="0"/>
              </a:spcAft>
              <a:buClr>
                <a:srgbClr val="0E4390"/>
              </a:buClr>
              <a:buSzPts val="1600"/>
              <a:buFont typeface="Lato Light"/>
              <a:buChar char="▪"/>
              <a:defRPr sz="1600">
                <a:solidFill>
                  <a:srgbClr val="434343"/>
                </a:solidFill>
              </a:defRPr>
            </a:lvl8pPr>
            <a:lvl9pPr marL="4114800" lvl="8" indent="-330200" rtl="0">
              <a:lnSpc>
                <a:spcPct val="100000"/>
              </a:lnSpc>
              <a:spcBef>
                <a:spcPts val="500"/>
              </a:spcBef>
              <a:spcAft>
                <a:spcPts val="500"/>
              </a:spcAft>
              <a:buClr>
                <a:srgbClr val="0E4390"/>
              </a:buClr>
              <a:buSzPts val="1600"/>
              <a:buFont typeface="Lato Light"/>
              <a:buChar char="▪"/>
              <a:defRPr sz="1600">
                <a:solidFill>
                  <a:srgbClr val="434343"/>
                </a:solidFill>
              </a:defRPr>
            </a:lvl9pPr>
          </a:lstStyle>
          <a:p>
            <a:endParaRPr/>
          </a:p>
        </p:txBody>
      </p:sp>
      <p:sp>
        <p:nvSpPr>
          <p:cNvPr id="44" name="Google Shape;44;p5"/>
          <p:cNvSpPr/>
          <p:nvPr/>
        </p:nvSpPr>
        <p:spPr>
          <a:xfrm>
            <a:off x="8868025" y="4853200"/>
            <a:ext cx="252000" cy="252000"/>
          </a:xfrm>
          <a:prstGeom prst="ellipse">
            <a:avLst/>
          </a:prstGeom>
          <a:solidFill>
            <a:srgbClr val="5AAB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txBox="1">
            <a:spLocks noGrp="1"/>
          </p:cNvSpPr>
          <p:nvPr>
            <p:ph type="sldNum" idx="12"/>
          </p:nvPr>
        </p:nvSpPr>
        <p:spPr>
          <a:xfrm>
            <a:off x="8868025" y="4853200"/>
            <a:ext cx="252000" cy="252000"/>
          </a:xfrm>
          <a:prstGeom prst="rect">
            <a:avLst/>
          </a:prstGeom>
        </p:spPr>
        <p:txBody>
          <a:bodyPr spcFirstLastPara="1" wrap="square" lIns="0" tIns="0" rIns="0" bIns="0" anchor="ctr" anchorCtr="0">
            <a:noAutofit/>
          </a:bodyPr>
          <a:lstStyle>
            <a:lvl1pPr lvl="0" algn="ctr" rtl="0">
              <a:buNone/>
              <a:defRPr sz="700">
                <a:solidFill>
                  <a:srgbClr val="FFFFFF"/>
                </a:solidFill>
              </a:defRPr>
            </a:lvl1pPr>
            <a:lvl2pPr lvl="1" algn="ctr" rtl="0">
              <a:buNone/>
              <a:defRPr sz="700">
                <a:solidFill>
                  <a:srgbClr val="FFFFFF"/>
                </a:solidFill>
              </a:defRPr>
            </a:lvl2pPr>
            <a:lvl3pPr lvl="2" algn="ctr" rtl="0">
              <a:buNone/>
              <a:defRPr sz="700">
                <a:solidFill>
                  <a:srgbClr val="FFFFFF"/>
                </a:solidFill>
              </a:defRPr>
            </a:lvl3pPr>
            <a:lvl4pPr lvl="3" algn="ctr" rtl="0">
              <a:buNone/>
              <a:defRPr sz="700">
                <a:solidFill>
                  <a:srgbClr val="FFFFFF"/>
                </a:solidFill>
              </a:defRPr>
            </a:lvl4pPr>
            <a:lvl5pPr lvl="4" algn="ctr" rtl="0">
              <a:buNone/>
              <a:defRPr sz="700">
                <a:solidFill>
                  <a:srgbClr val="FFFFFF"/>
                </a:solidFill>
              </a:defRPr>
            </a:lvl5pPr>
            <a:lvl6pPr lvl="5" algn="ctr" rtl="0">
              <a:buNone/>
              <a:defRPr sz="700">
                <a:solidFill>
                  <a:srgbClr val="FFFFFF"/>
                </a:solidFill>
              </a:defRPr>
            </a:lvl6pPr>
            <a:lvl7pPr lvl="6" algn="ctr" rtl="0">
              <a:buNone/>
              <a:defRPr sz="700">
                <a:solidFill>
                  <a:srgbClr val="FFFFFF"/>
                </a:solidFill>
              </a:defRPr>
            </a:lvl7pPr>
            <a:lvl8pPr lvl="7" algn="ctr" rtl="0">
              <a:buNone/>
              <a:defRPr sz="700">
                <a:solidFill>
                  <a:srgbClr val="FFFFFF"/>
                </a:solidFill>
              </a:defRPr>
            </a:lvl8pPr>
            <a:lvl9pPr lvl="8" algn="ctr" rtl="0">
              <a:buNone/>
              <a:defRPr sz="700">
                <a:solidFill>
                  <a:srgbClr val="FFFFFF"/>
                </a:solidFill>
              </a:defRPr>
            </a:lvl9pPr>
          </a:lstStyle>
          <a:p>
            <a:pPr marL="0" lvl="0" indent="0" algn="ct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1">
  <p:cSld name="CUSTOM_4_1">
    <p:spTree>
      <p:nvGrpSpPr>
        <p:cNvPr id="1" name="Shape 46"/>
        <p:cNvGrpSpPr/>
        <p:nvPr/>
      </p:nvGrpSpPr>
      <p:grpSpPr>
        <a:xfrm>
          <a:off x="0" y="0"/>
          <a:ext cx="0" cy="0"/>
          <a:chOff x="0" y="0"/>
          <a:chExt cx="0" cy="0"/>
        </a:xfrm>
      </p:grpSpPr>
      <p:sp>
        <p:nvSpPr>
          <p:cNvPr id="47" name="Google Shape;47;p6"/>
          <p:cNvSpPr txBox="1">
            <a:spLocks noGrp="1"/>
          </p:cNvSpPr>
          <p:nvPr>
            <p:ph type="sldNum" idx="12"/>
          </p:nvPr>
        </p:nvSpPr>
        <p:spPr>
          <a:xfrm>
            <a:off x="8776566" y="4848820"/>
            <a:ext cx="141000" cy="1419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a:t>
            </a:fld>
            <a:endParaRPr/>
          </a:p>
        </p:txBody>
      </p:sp>
      <p:pic>
        <p:nvPicPr>
          <p:cNvPr id="48" name="Google Shape;48;p6" descr="hans-peter-gauster-3y1zF4hIPCg-unsplash.jpeg"/>
          <p:cNvPicPr preferRelativeResize="0"/>
          <p:nvPr/>
        </p:nvPicPr>
        <p:blipFill rotWithShape="1">
          <a:blip r:embed="rId2">
            <a:alphaModFix/>
          </a:blip>
          <a:srcRect t="7884" b="7884"/>
          <a:stretch/>
        </p:blipFill>
        <p:spPr>
          <a:xfrm>
            <a:off x="0" y="0"/>
            <a:ext cx="9146381" cy="5143499"/>
          </a:xfrm>
          <a:prstGeom prst="rect">
            <a:avLst/>
          </a:prstGeom>
          <a:noFill/>
          <a:ln>
            <a:noFill/>
          </a:ln>
        </p:spPr>
      </p:pic>
      <p:sp>
        <p:nvSpPr>
          <p:cNvPr id="49" name="Google Shape;49;p6"/>
          <p:cNvSpPr/>
          <p:nvPr/>
        </p:nvSpPr>
        <p:spPr>
          <a:xfrm>
            <a:off x="4357800" y="348375"/>
            <a:ext cx="4788342" cy="4500468"/>
          </a:xfrm>
          <a:custGeom>
            <a:avLst/>
            <a:gdLst/>
            <a:ahLst/>
            <a:cxnLst/>
            <a:rect l="l" t="t" r="r" b="b"/>
            <a:pathLst>
              <a:path w="21600" h="21600" extrusionOk="0">
                <a:moveTo>
                  <a:pt x="0" y="10800"/>
                </a:moveTo>
                <a:cubicBezTo>
                  <a:pt x="0" y="4835"/>
                  <a:pt x="4835" y="0"/>
                  <a:pt x="10800" y="0"/>
                </a:cubicBezTo>
                <a:lnTo>
                  <a:pt x="21600" y="0"/>
                </a:lnTo>
                <a:lnTo>
                  <a:pt x="21600" y="10800"/>
                </a:lnTo>
                <a:cubicBezTo>
                  <a:pt x="21600" y="16765"/>
                  <a:pt x="16765" y="21600"/>
                  <a:pt x="10800" y="21600"/>
                </a:cubicBezTo>
                <a:cubicBezTo>
                  <a:pt x="4835" y="21600"/>
                  <a:pt x="0" y="16765"/>
                  <a:pt x="0" y="10800"/>
                </a:cubicBezTo>
                <a:close/>
              </a:path>
            </a:pathLst>
          </a:custGeom>
          <a:solidFill>
            <a:srgbClr val="FFFFFF">
              <a:alpha val="65920"/>
            </a:srgbClr>
          </a:solidFill>
          <a:ln>
            <a:noFill/>
          </a:ln>
        </p:spPr>
        <p:txBody>
          <a:bodyPr spcFirstLastPara="1" wrap="square" lIns="17150" tIns="17150" rIns="17150" bIns="17150" anchor="ctr" anchorCtr="0">
            <a:noAutofit/>
          </a:bodyPr>
          <a:lstStyle/>
          <a:p>
            <a:pPr marL="0" marR="0" lvl="0" indent="0" algn="l" rtl="0">
              <a:lnSpc>
                <a:spcPct val="100000"/>
              </a:lnSpc>
              <a:spcBef>
                <a:spcPts val="0"/>
              </a:spcBef>
              <a:spcAft>
                <a:spcPts val="0"/>
              </a:spcAft>
              <a:buClr>
                <a:srgbClr val="999999"/>
              </a:buClr>
              <a:buSzPts val="1400"/>
              <a:buFont typeface="Calibri"/>
              <a:buNone/>
            </a:pPr>
            <a:endParaRPr sz="1400" b="0" i="0" u="none" strike="noStrike" cap="none">
              <a:solidFill>
                <a:srgbClr val="999999"/>
              </a:solidFill>
              <a:latin typeface="Calibri"/>
              <a:ea typeface="Calibri"/>
              <a:cs typeface="Calibri"/>
              <a:sym typeface="Calibri"/>
            </a:endParaRPr>
          </a:p>
        </p:txBody>
      </p:sp>
      <p:sp>
        <p:nvSpPr>
          <p:cNvPr id="50" name="Google Shape;50;p6"/>
          <p:cNvSpPr txBox="1">
            <a:spLocks noGrp="1"/>
          </p:cNvSpPr>
          <p:nvPr>
            <p:ph type="title"/>
          </p:nvPr>
        </p:nvSpPr>
        <p:spPr>
          <a:xfrm>
            <a:off x="4786425" y="1748425"/>
            <a:ext cx="3990300" cy="808800"/>
          </a:xfrm>
          <a:prstGeom prst="rect">
            <a:avLst/>
          </a:prstGeom>
        </p:spPr>
        <p:txBody>
          <a:bodyPr spcFirstLastPara="1" wrap="square" lIns="17150" tIns="17150" rIns="17150" bIns="17150" anchor="t" anchorCtr="0">
            <a:noAutofit/>
          </a:bodyPr>
          <a:lstStyle>
            <a:lvl1pPr lvl="0" rtl="0">
              <a:spcBef>
                <a:spcPts val="0"/>
              </a:spcBef>
              <a:spcAft>
                <a:spcPts val="0"/>
              </a:spcAft>
              <a:buClr>
                <a:srgbClr val="000000"/>
              </a:buClr>
              <a:buSzPts val="3300"/>
              <a:buFont typeface="Lato Black"/>
              <a:buNone/>
              <a:defRPr>
                <a:solidFill>
                  <a:srgbClr val="000000"/>
                </a:solidFill>
                <a:latin typeface="Lato Black"/>
                <a:ea typeface="Lato Black"/>
                <a:cs typeface="Lato Black"/>
                <a:sym typeface="Lato Black"/>
              </a:defRPr>
            </a:lvl1pPr>
            <a:lvl2pPr lvl="1" rtl="0">
              <a:spcBef>
                <a:spcPts val="0"/>
              </a:spcBef>
              <a:spcAft>
                <a:spcPts val="0"/>
              </a:spcAft>
              <a:buClr>
                <a:srgbClr val="000000"/>
              </a:buClr>
              <a:buSzPts val="3300"/>
              <a:buNone/>
              <a:defRPr>
                <a:solidFill>
                  <a:srgbClr val="000000"/>
                </a:solidFill>
              </a:defRPr>
            </a:lvl2pPr>
            <a:lvl3pPr lvl="2" rtl="0">
              <a:spcBef>
                <a:spcPts val="0"/>
              </a:spcBef>
              <a:spcAft>
                <a:spcPts val="0"/>
              </a:spcAft>
              <a:buClr>
                <a:srgbClr val="000000"/>
              </a:buClr>
              <a:buSzPts val="3300"/>
              <a:buNone/>
              <a:defRPr>
                <a:solidFill>
                  <a:srgbClr val="000000"/>
                </a:solidFill>
              </a:defRPr>
            </a:lvl3pPr>
            <a:lvl4pPr lvl="3" rtl="0">
              <a:spcBef>
                <a:spcPts val="0"/>
              </a:spcBef>
              <a:spcAft>
                <a:spcPts val="0"/>
              </a:spcAft>
              <a:buClr>
                <a:srgbClr val="000000"/>
              </a:buClr>
              <a:buSzPts val="3300"/>
              <a:buNone/>
              <a:defRPr>
                <a:solidFill>
                  <a:srgbClr val="000000"/>
                </a:solidFill>
              </a:defRPr>
            </a:lvl4pPr>
            <a:lvl5pPr lvl="4" rtl="0">
              <a:spcBef>
                <a:spcPts val="0"/>
              </a:spcBef>
              <a:spcAft>
                <a:spcPts val="0"/>
              </a:spcAft>
              <a:buClr>
                <a:srgbClr val="000000"/>
              </a:buClr>
              <a:buSzPts val="3300"/>
              <a:buNone/>
              <a:defRPr>
                <a:solidFill>
                  <a:srgbClr val="000000"/>
                </a:solidFill>
              </a:defRPr>
            </a:lvl5pPr>
            <a:lvl6pPr lvl="5" rtl="0">
              <a:spcBef>
                <a:spcPts val="0"/>
              </a:spcBef>
              <a:spcAft>
                <a:spcPts val="0"/>
              </a:spcAft>
              <a:buClr>
                <a:srgbClr val="000000"/>
              </a:buClr>
              <a:buSzPts val="3300"/>
              <a:buNone/>
              <a:defRPr>
                <a:solidFill>
                  <a:srgbClr val="000000"/>
                </a:solidFill>
              </a:defRPr>
            </a:lvl6pPr>
            <a:lvl7pPr lvl="6" rtl="0">
              <a:spcBef>
                <a:spcPts val="0"/>
              </a:spcBef>
              <a:spcAft>
                <a:spcPts val="0"/>
              </a:spcAft>
              <a:buClr>
                <a:srgbClr val="000000"/>
              </a:buClr>
              <a:buSzPts val="3300"/>
              <a:buNone/>
              <a:defRPr>
                <a:solidFill>
                  <a:srgbClr val="000000"/>
                </a:solidFill>
              </a:defRPr>
            </a:lvl7pPr>
            <a:lvl8pPr lvl="7" rtl="0">
              <a:spcBef>
                <a:spcPts val="0"/>
              </a:spcBef>
              <a:spcAft>
                <a:spcPts val="0"/>
              </a:spcAft>
              <a:buClr>
                <a:srgbClr val="000000"/>
              </a:buClr>
              <a:buSzPts val="3300"/>
              <a:buNone/>
              <a:defRPr>
                <a:solidFill>
                  <a:srgbClr val="000000"/>
                </a:solidFill>
              </a:defRPr>
            </a:lvl8pPr>
            <a:lvl9pPr lvl="8" rtl="0">
              <a:spcBef>
                <a:spcPts val="0"/>
              </a:spcBef>
              <a:spcAft>
                <a:spcPts val="0"/>
              </a:spcAft>
              <a:buClr>
                <a:srgbClr val="000000"/>
              </a:buClr>
              <a:buSzPts val="3300"/>
              <a:buNone/>
              <a:defRPr>
                <a:solidFill>
                  <a:srgbClr val="000000"/>
                </a:solidFill>
              </a:defRPr>
            </a:lvl9pPr>
          </a:lstStyle>
          <a:p>
            <a:endParaRPr/>
          </a:p>
        </p:txBody>
      </p:sp>
      <p:sp>
        <p:nvSpPr>
          <p:cNvPr id="51" name="Google Shape;51;p6"/>
          <p:cNvSpPr txBox="1">
            <a:spLocks noGrp="1"/>
          </p:cNvSpPr>
          <p:nvPr>
            <p:ph type="subTitle" idx="1"/>
          </p:nvPr>
        </p:nvSpPr>
        <p:spPr>
          <a:xfrm>
            <a:off x="4786425" y="2821700"/>
            <a:ext cx="3838500" cy="853800"/>
          </a:xfrm>
          <a:prstGeom prst="rect">
            <a:avLst/>
          </a:prstGeom>
        </p:spPr>
        <p:txBody>
          <a:bodyPr spcFirstLastPara="1" wrap="square" lIns="17150" tIns="17150" rIns="17150" bIns="17150" anchor="t" anchorCtr="0">
            <a:noAutofit/>
          </a:bodyPr>
          <a:lstStyle>
            <a:lvl1pPr lvl="0" rtl="0">
              <a:spcBef>
                <a:spcPts val="700"/>
              </a:spcBef>
              <a:spcAft>
                <a:spcPts val="0"/>
              </a:spcAft>
              <a:buClr>
                <a:srgbClr val="000000"/>
              </a:buClr>
              <a:buSzPts val="2000"/>
              <a:buFont typeface="Helvetica Neue"/>
              <a:buNone/>
              <a:defRPr sz="2000">
                <a:solidFill>
                  <a:srgbClr val="000000"/>
                </a:solidFill>
                <a:latin typeface="Helvetica Neue"/>
                <a:ea typeface="Helvetica Neue"/>
                <a:cs typeface="Helvetica Neue"/>
                <a:sym typeface="Helvetica Neue"/>
              </a:defRPr>
            </a:lvl1pPr>
            <a:lvl2pPr lvl="1" rtl="0">
              <a:spcBef>
                <a:spcPts val="700"/>
              </a:spcBef>
              <a:spcAft>
                <a:spcPts val="0"/>
              </a:spcAft>
              <a:buClr>
                <a:srgbClr val="000000"/>
              </a:buClr>
              <a:buSzPts val="1600"/>
              <a:buNone/>
              <a:defRPr>
                <a:solidFill>
                  <a:srgbClr val="000000"/>
                </a:solidFill>
              </a:defRPr>
            </a:lvl2pPr>
            <a:lvl3pPr lvl="2" rtl="0">
              <a:spcBef>
                <a:spcPts val="700"/>
              </a:spcBef>
              <a:spcAft>
                <a:spcPts val="0"/>
              </a:spcAft>
              <a:buClr>
                <a:srgbClr val="000000"/>
              </a:buClr>
              <a:buSzPts val="1600"/>
              <a:buNone/>
              <a:defRPr>
                <a:solidFill>
                  <a:srgbClr val="000000"/>
                </a:solidFill>
              </a:defRPr>
            </a:lvl3pPr>
            <a:lvl4pPr lvl="3" rtl="0">
              <a:spcBef>
                <a:spcPts val="700"/>
              </a:spcBef>
              <a:spcAft>
                <a:spcPts val="0"/>
              </a:spcAft>
              <a:buClr>
                <a:srgbClr val="000000"/>
              </a:buClr>
              <a:buSzPts val="1600"/>
              <a:buNone/>
              <a:defRPr>
                <a:solidFill>
                  <a:srgbClr val="000000"/>
                </a:solidFill>
              </a:defRPr>
            </a:lvl4pPr>
            <a:lvl5pPr lvl="4" rtl="0">
              <a:spcBef>
                <a:spcPts val="700"/>
              </a:spcBef>
              <a:spcAft>
                <a:spcPts val="0"/>
              </a:spcAft>
              <a:buClr>
                <a:srgbClr val="000000"/>
              </a:buClr>
              <a:buSzPts val="1600"/>
              <a:buNone/>
              <a:defRPr>
                <a:solidFill>
                  <a:srgbClr val="000000"/>
                </a:solidFill>
              </a:defRPr>
            </a:lvl5pPr>
            <a:lvl6pPr lvl="5" rtl="0">
              <a:spcBef>
                <a:spcPts val="700"/>
              </a:spcBef>
              <a:spcAft>
                <a:spcPts val="0"/>
              </a:spcAft>
              <a:buClr>
                <a:srgbClr val="000000"/>
              </a:buClr>
              <a:buSzPts val="1600"/>
              <a:buNone/>
              <a:defRPr>
                <a:solidFill>
                  <a:srgbClr val="000000"/>
                </a:solidFill>
              </a:defRPr>
            </a:lvl6pPr>
            <a:lvl7pPr lvl="6" rtl="0">
              <a:spcBef>
                <a:spcPts val="700"/>
              </a:spcBef>
              <a:spcAft>
                <a:spcPts val="0"/>
              </a:spcAft>
              <a:buClr>
                <a:srgbClr val="000000"/>
              </a:buClr>
              <a:buSzPts val="1600"/>
              <a:buNone/>
              <a:defRPr>
                <a:solidFill>
                  <a:srgbClr val="000000"/>
                </a:solidFill>
              </a:defRPr>
            </a:lvl7pPr>
            <a:lvl8pPr lvl="7" rtl="0">
              <a:spcBef>
                <a:spcPts val="700"/>
              </a:spcBef>
              <a:spcAft>
                <a:spcPts val="0"/>
              </a:spcAft>
              <a:buClr>
                <a:srgbClr val="000000"/>
              </a:buClr>
              <a:buSzPts val="1600"/>
              <a:buNone/>
              <a:defRPr>
                <a:solidFill>
                  <a:srgbClr val="000000"/>
                </a:solidFill>
              </a:defRPr>
            </a:lvl8pPr>
            <a:lvl9pPr lvl="8" rtl="0">
              <a:spcBef>
                <a:spcPts val="700"/>
              </a:spcBef>
              <a:spcAft>
                <a:spcPts val="0"/>
              </a:spcAft>
              <a:buClr>
                <a:srgbClr val="000000"/>
              </a:buClr>
              <a:buSzPts val="1600"/>
              <a:buNone/>
              <a:defRPr>
                <a:solidFill>
                  <a:srgbClr val="000000"/>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 green corner">
  <p:cSld name="CUSTOM">
    <p:spTree>
      <p:nvGrpSpPr>
        <p:cNvPr id="1" name="Shape 52"/>
        <p:cNvGrpSpPr/>
        <p:nvPr/>
      </p:nvGrpSpPr>
      <p:grpSpPr>
        <a:xfrm>
          <a:off x="0" y="0"/>
          <a:ext cx="0" cy="0"/>
          <a:chOff x="0" y="0"/>
          <a:chExt cx="0" cy="0"/>
        </a:xfrm>
      </p:grpSpPr>
      <p:sp>
        <p:nvSpPr>
          <p:cNvPr id="53" name="Google Shape;53;p7"/>
          <p:cNvSpPr/>
          <p:nvPr/>
        </p:nvSpPr>
        <p:spPr>
          <a:xfrm>
            <a:off x="-56107" y="-32445"/>
            <a:ext cx="7054560" cy="5208408"/>
          </a:xfrm>
          <a:custGeom>
            <a:avLst/>
            <a:gdLst/>
            <a:ahLst/>
            <a:cxnLst/>
            <a:rect l="l" t="t" r="r" b="b"/>
            <a:pathLst>
              <a:path w="21600" h="21600" extrusionOk="0">
                <a:moveTo>
                  <a:pt x="0" y="21600"/>
                </a:moveTo>
                <a:lnTo>
                  <a:pt x="21600" y="21600"/>
                </a:lnTo>
                <a:lnTo>
                  <a:pt x="0" y="0"/>
                </a:lnTo>
                <a:close/>
              </a:path>
            </a:pathLst>
          </a:custGeom>
          <a:solidFill>
            <a:srgbClr val="59A933">
              <a:alpha val="79610"/>
            </a:srgbClr>
          </a:solidFill>
          <a:ln>
            <a:noFill/>
          </a:ln>
        </p:spPr>
        <p:txBody>
          <a:bodyPr spcFirstLastPara="1" wrap="square" lIns="17150" tIns="17150" rIns="17150" bIns="17150" anchor="ctr" anchorCtr="0">
            <a:noAutofit/>
          </a:bodyPr>
          <a:lstStyle/>
          <a:p>
            <a:pPr marL="0" marR="0" lvl="0" indent="0" algn="l" rtl="0">
              <a:lnSpc>
                <a:spcPct val="100000"/>
              </a:lnSpc>
              <a:spcBef>
                <a:spcPts val="0"/>
              </a:spcBef>
              <a:spcAft>
                <a:spcPts val="0"/>
              </a:spcAft>
              <a:buClr>
                <a:srgbClr val="999999"/>
              </a:buClr>
              <a:buSzPts val="1300"/>
              <a:buFont typeface="Calibri"/>
              <a:buNone/>
            </a:pPr>
            <a:endParaRPr sz="1300" b="0" i="0" u="none" strike="noStrike" cap="none">
              <a:solidFill>
                <a:srgbClr val="999999"/>
              </a:solidFill>
              <a:latin typeface="Calibri"/>
              <a:ea typeface="Calibri"/>
              <a:cs typeface="Calibri"/>
              <a:sym typeface="Calibri"/>
            </a:endParaRPr>
          </a:p>
        </p:txBody>
      </p:sp>
      <p:sp>
        <p:nvSpPr>
          <p:cNvPr id="54" name="Google Shape;54;p7"/>
          <p:cNvSpPr txBox="1">
            <a:spLocks noGrp="1"/>
          </p:cNvSpPr>
          <p:nvPr>
            <p:ph type="subTitle" idx="1"/>
          </p:nvPr>
        </p:nvSpPr>
        <p:spPr>
          <a:xfrm>
            <a:off x="445400" y="3834625"/>
            <a:ext cx="4762500" cy="723900"/>
          </a:xfrm>
          <a:prstGeom prst="rect">
            <a:avLst/>
          </a:prstGeom>
        </p:spPr>
        <p:txBody>
          <a:bodyPr spcFirstLastPara="1" wrap="square" lIns="17150" tIns="17150" rIns="17150" bIns="17150" anchor="t" anchorCtr="0">
            <a:noAutofit/>
          </a:bodyPr>
          <a:lstStyle>
            <a:lvl1pPr marL="0" marR="0" lvl="0" indent="0" algn="l" rtl="0">
              <a:lnSpc>
                <a:spcPct val="100000"/>
              </a:lnSpc>
              <a:spcBef>
                <a:spcPts val="0"/>
              </a:spcBef>
              <a:spcAft>
                <a:spcPts val="0"/>
              </a:spcAft>
              <a:buNone/>
              <a:defRPr sz="2000">
                <a:solidFill>
                  <a:srgbClr val="FFFFFF"/>
                </a:solidFill>
                <a:latin typeface="Lato"/>
                <a:ea typeface="Lato"/>
                <a:cs typeface="Lato"/>
                <a:sym typeface="Lato"/>
              </a:defRPr>
            </a:lvl1pPr>
            <a:lvl2pPr lvl="1">
              <a:spcBef>
                <a:spcPts val="700"/>
              </a:spcBef>
              <a:spcAft>
                <a:spcPts val="0"/>
              </a:spcAft>
              <a:buSzPts val="1600"/>
              <a:buNone/>
              <a:defRPr/>
            </a:lvl2pPr>
            <a:lvl3pPr lvl="2">
              <a:spcBef>
                <a:spcPts val="700"/>
              </a:spcBef>
              <a:spcAft>
                <a:spcPts val="0"/>
              </a:spcAft>
              <a:buSzPts val="1600"/>
              <a:buNone/>
              <a:defRPr/>
            </a:lvl3pPr>
            <a:lvl4pPr lvl="3">
              <a:spcBef>
                <a:spcPts val="700"/>
              </a:spcBef>
              <a:spcAft>
                <a:spcPts val="0"/>
              </a:spcAft>
              <a:buSzPts val="1600"/>
              <a:buNone/>
              <a:defRPr/>
            </a:lvl4pPr>
            <a:lvl5pPr lvl="4">
              <a:spcBef>
                <a:spcPts val="700"/>
              </a:spcBef>
              <a:spcAft>
                <a:spcPts val="0"/>
              </a:spcAft>
              <a:buSzPts val="1600"/>
              <a:buNone/>
              <a:defRPr/>
            </a:lvl5pPr>
            <a:lvl6pPr lvl="5">
              <a:spcBef>
                <a:spcPts val="700"/>
              </a:spcBef>
              <a:spcAft>
                <a:spcPts val="0"/>
              </a:spcAft>
              <a:buSzPts val="1600"/>
              <a:buNone/>
              <a:defRPr/>
            </a:lvl6pPr>
            <a:lvl7pPr lvl="6">
              <a:spcBef>
                <a:spcPts val="700"/>
              </a:spcBef>
              <a:spcAft>
                <a:spcPts val="0"/>
              </a:spcAft>
              <a:buSzPts val="1600"/>
              <a:buNone/>
              <a:defRPr/>
            </a:lvl7pPr>
            <a:lvl8pPr lvl="7">
              <a:spcBef>
                <a:spcPts val="700"/>
              </a:spcBef>
              <a:spcAft>
                <a:spcPts val="0"/>
              </a:spcAft>
              <a:buSzPts val="1600"/>
              <a:buNone/>
              <a:defRPr/>
            </a:lvl8pPr>
            <a:lvl9pPr lvl="8">
              <a:spcBef>
                <a:spcPts val="700"/>
              </a:spcBef>
              <a:spcAft>
                <a:spcPts val="0"/>
              </a:spcAft>
              <a:buSzPts val="1600"/>
              <a:buNone/>
              <a:defRPr/>
            </a:lvl9pPr>
          </a:lstStyle>
          <a:p>
            <a:endParaRPr/>
          </a:p>
        </p:txBody>
      </p:sp>
      <p:sp>
        <p:nvSpPr>
          <p:cNvPr id="55" name="Google Shape;55;p7"/>
          <p:cNvSpPr txBox="1">
            <a:spLocks noGrp="1"/>
          </p:cNvSpPr>
          <p:nvPr>
            <p:ph type="title"/>
          </p:nvPr>
        </p:nvSpPr>
        <p:spPr>
          <a:xfrm>
            <a:off x="445400" y="3186925"/>
            <a:ext cx="6553200" cy="533400"/>
          </a:xfrm>
          <a:prstGeom prst="rect">
            <a:avLst/>
          </a:prstGeom>
        </p:spPr>
        <p:txBody>
          <a:bodyPr spcFirstLastPara="1" wrap="square" lIns="17150" tIns="17150" rIns="17150" bIns="17150" anchor="t" anchorCtr="0">
            <a:noAutofit/>
          </a:bodyPr>
          <a:lstStyle>
            <a:lvl1pPr lvl="0">
              <a:spcBef>
                <a:spcPts val="0"/>
              </a:spcBef>
              <a:spcAft>
                <a:spcPts val="0"/>
              </a:spcAft>
              <a:buSzPts val="3300"/>
              <a:buNone/>
              <a:defRPr sz="3000">
                <a:solidFill>
                  <a:srgbClr val="FFFFFF"/>
                </a:solidFill>
                <a:latin typeface="Lato Black"/>
                <a:ea typeface="Lato Black"/>
                <a:cs typeface="Lato Black"/>
                <a:sym typeface="Lato Black"/>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a:endParaRPr/>
          </a:p>
        </p:txBody>
      </p:sp>
      <p:grpSp>
        <p:nvGrpSpPr>
          <p:cNvPr id="56" name="Google Shape;56;p7"/>
          <p:cNvGrpSpPr/>
          <p:nvPr/>
        </p:nvGrpSpPr>
        <p:grpSpPr>
          <a:xfrm>
            <a:off x="152041" y="3042324"/>
            <a:ext cx="3285491" cy="968876"/>
            <a:chOff x="0" y="659117"/>
            <a:chExt cx="8756640" cy="2583669"/>
          </a:xfrm>
        </p:grpSpPr>
        <p:sp>
          <p:nvSpPr>
            <p:cNvPr id="57" name="Google Shape;57;p7"/>
            <p:cNvSpPr/>
            <p:nvPr/>
          </p:nvSpPr>
          <p:spPr>
            <a:xfrm>
              <a:off x="0" y="659117"/>
              <a:ext cx="8756640" cy="0"/>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0" tIns="0" rIns="0" bIns="0" anchor="ctr" anchorCtr="0">
              <a:noAutofit/>
            </a:bodyPr>
            <a:lstStyle/>
            <a:p>
              <a:pPr marL="0" marR="0" lvl="0" indent="0" algn="ctr" rtl="0">
                <a:lnSpc>
                  <a:spcPct val="101000"/>
                </a:lnSpc>
                <a:spcBef>
                  <a:spcPts val="0"/>
                </a:spcBef>
                <a:spcAft>
                  <a:spcPts val="0"/>
                </a:spcAft>
                <a:buClr>
                  <a:srgbClr val="FFFFFF"/>
                </a:buClr>
                <a:buSzPts val="3800"/>
                <a:buFont typeface="Source Sans Pro"/>
                <a:buNone/>
              </a:pPr>
              <a:r>
                <a:rPr lang="de" sz="3800" b="1" i="0" u="none" strike="noStrike" cap="none">
                  <a:solidFill>
                    <a:srgbClr val="FFFFFF"/>
                  </a:solidFill>
                  <a:latin typeface="Source Sans Pro"/>
                  <a:ea typeface="Source Sans Pro"/>
                  <a:cs typeface="Source Sans Pro"/>
                  <a:sym typeface="Source Sans Pro"/>
                </a:rPr>
                <a:t>Session 1</a:t>
              </a:r>
              <a:endParaRPr sz="500"/>
            </a:p>
          </p:txBody>
        </p:sp>
        <p:cxnSp>
          <p:nvCxnSpPr>
            <p:cNvPr id="58" name="Google Shape;58;p7"/>
            <p:cNvCxnSpPr/>
            <p:nvPr/>
          </p:nvCxnSpPr>
          <p:spPr>
            <a:xfrm>
              <a:off x="4378325" y="1972886"/>
              <a:ext cx="1269900" cy="1269900"/>
            </a:xfrm>
            <a:prstGeom prst="straightConnector1">
              <a:avLst/>
            </a:prstGeom>
            <a:noFill/>
            <a:ln>
              <a:noFill/>
            </a:ln>
          </p:spPr>
        </p:cxnSp>
      </p:grpSp>
      <p:sp>
        <p:nvSpPr>
          <p:cNvPr id="59" name="Google Shape;59;p7"/>
          <p:cNvSpPr txBox="1">
            <a:spLocks noGrp="1"/>
          </p:cNvSpPr>
          <p:nvPr>
            <p:ph type="sldNum" idx="12"/>
          </p:nvPr>
        </p:nvSpPr>
        <p:spPr>
          <a:xfrm>
            <a:off x="8745524" y="4770374"/>
            <a:ext cx="298800" cy="298800"/>
          </a:xfrm>
          <a:prstGeom prst="rect">
            <a:avLst/>
          </a:prstGeom>
          <a:noFill/>
          <a:ln>
            <a:noFill/>
          </a:ln>
        </p:spPr>
        <p:txBody>
          <a:bodyPr spcFirstLastPara="1" wrap="square" lIns="25725" tIns="25725" rIns="25725" bIns="25725" anchor="ctr" anchorCtr="0">
            <a:noAutofit/>
          </a:bodyPr>
          <a:lstStyle>
            <a:lvl1pPr marL="0" lvl="0" indent="0" algn="ctr" rtl="0">
              <a:lnSpc>
                <a:spcPct val="100000"/>
              </a:lnSpc>
              <a:spcBef>
                <a:spcPts val="0"/>
              </a:spcBef>
              <a:spcAft>
                <a:spcPts val="0"/>
              </a:spcAft>
              <a:buClr>
                <a:srgbClr val="FFFFFF"/>
              </a:buClr>
              <a:buSzPts val="600"/>
              <a:buFont typeface="Source Sans Pro Light"/>
              <a:buNone/>
              <a:defRPr sz="1000">
                <a:solidFill>
                  <a:srgbClr val="FFFFFF"/>
                </a:solidFill>
                <a:latin typeface="Lato Light"/>
                <a:ea typeface="Lato Light"/>
                <a:cs typeface="Lato Light"/>
                <a:sym typeface="Lato Light"/>
              </a:defRPr>
            </a:lvl1pPr>
            <a:lvl2pPr marL="0" lvl="1" indent="0" algn="ctr" rtl="0">
              <a:lnSpc>
                <a:spcPct val="100000"/>
              </a:lnSpc>
              <a:spcBef>
                <a:spcPts val="0"/>
              </a:spcBef>
              <a:spcAft>
                <a:spcPts val="0"/>
              </a:spcAft>
              <a:buClr>
                <a:srgbClr val="FFFFFF"/>
              </a:buClr>
              <a:buSzPts val="600"/>
              <a:buFont typeface="Source Sans Pro Light"/>
              <a:buNone/>
              <a:defRPr sz="1000">
                <a:solidFill>
                  <a:srgbClr val="FFFFFF"/>
                </a:solidFill>
                <a:latin typeface="Lato Light"/>
                <a:ea typeface="Lato Light"/>
                <a:cs typeface="Lato Light"/>
                <a:sym typeface="Lato Light"/>
              </a:defRPr>
            </a:lvl2pPr>
            <a:lvl3pPr marL="0" lvl="2" indent="0" algn="ctr" rtl="0">
              <a:lnSpc>
                <a:spcPct val="100000"/>
              </a:lnSpc>
              <a:spcBef>
                <a:spcPts val="0"/>
              </a:spcBef>
              <a:spcAft>
                <a:spcPts val="0"/>
              </a:spcAft>
              <a:buClr>
                <a:srgbClr val="FFFFFF"/>
              </a:buClr>
              <a:buSzPts val="600"/>
              <a:buFont typeface="Source Sans Pro Light"/>
              <a:buNone/>
              <a:defRPr sz="1000">
                <a:solidFill>
                  <a:srgbClr val="FFFFFF"/>
                </a:solidFill>
                <a:latin typeface="Lato Light"/>
                <a:ea typeface="Lato Light"/>
                <a:cs typeface="Lato Light"/>
                <a:sym typeface="Lato Light"/>
              </a:defRPr>
            </a:lvl3pPr>
            <a:lvl4pPr marL="0" lvl="3" indent="0" algn="ctr" rtl="0">
              <a:lnSpc>
                <a:spcPct val="100000"/>
              </a:lnSpc>
              <a:spcBef>
                <a:spcPts val="0"/>
              </a:spcBef>
              <a:spcAft>
                <a:spcPts val="0"/>
              </a:spcAft>
              <a:buClr>
                <a:srgbClr val="FFFFFF"/>
              </a:buClr>
              <a:buSzPts val="600"/>
              <a:buFont typeface="Source Sans Pro Light"/>
              <a:buNone/>
              <a:defRPr sz="1000">
                <a:solidFill>
                  <a:srgbClr val="FFFFFF"/>
                </a:solidFill>
                <a:latin typeface="Lato Light"/>
                <a:ea typeface="Lato Light"/>
                <a:cs typeface="Lato Light"/>
                <a:sym typeface="Lato Light"/>
              </a:defRPr>
            </a:lvl4pPr>
            <a:lvl5pPr marL="0" lvl="4" indent="0" algn="ctr" rtl="0">
              <a:lnSpc>
                <a:spcPct val="100000"/>
              </a:lnSpc>
              <a:spcBef>
                <a:spcPts val="0"/>
              </a:spcBef>
              <a:spcAft>
                <a:spcPts val="0"/>
              </a:spcAft>
              <a:buClr>
                <a:srgbClr val="FFFFFF"/>
              </a:buClr>
              <a:buSzPts val="600"/>
              <a:buFont typeface="Source Sans Pro Light"/>
              <a:buNone/>
              <a:defRPr sz="1000">
                <a:solidFill>
                  <a:srgbClr val="FFFFFF"/>
                </a:solidFill>
                <a:latin typeface="Lato Light"/>
                <a:ea typeface="Lato Light"/>
                <a:cs typeface="Lato Light"/>
                <a:sym typeface="Lato Light"/>
              </a:defRPr>
            </a:lvl5pPr>
            <a:lvl6pPr marL="0" lvl="5" indent="0" algn="ctr" rtl="0">
              <a:lnSpc>
                <a:spcPct val="100000"/>
              </a:lnSpc>
              <a:spcBef>
                <a:spcPts val="0"/>
              </a:spcBef>
              <a:spcAft>
                <a:spcPts val="0"/>
              </a:spcAft>
              <a:buClr>
                <a:srgbClr val="FFFFFF"/>
              </a:buClr>
              <a:buSzPts val="600"/>
              <a:buFont typeface="Source Sans Pro Light"/>
              <a:buNone/>
              <a:defRPr sz="1000">
                <a:solidFill>
                  <a:srgbClr val="FFFFFF"/>
                </a:solidFill>
                <a:latin typeface="Lato Light"/>
                <a:ea typeface="Lato Light"/>
                <a:cs typeface="Lato Light"/>
                <a:sym typeface="Lato Light"/>
              </a:defRPr>
            </a:lvl6pPr>
            <a:lvl7pPr marL="0" lvl="6" indent="0" algn="ctr" rtl="0">
              <a:lnSpc>
                <a:spcPct val="100000"/>
              </a:lnSpc>
              <a:spcBef>
                <a:spcPts val="0"/>
              </a:spcBef>
              <a:spcAft>
                <a:spcPts val="0"/>
              </a:spcAft>
              <a:buClr>
                <a:srgbClr val="FFFFFF"/>
              </a:buClr>
              <a:buSzPts val="600"/>
              <a:buFont typeface="Source Sans Pro Light"/>
              <a:buNone/>
              <a:defRPr sz="1000">
                <a:solidFill>
                  <a:srgbClr val="FFFFFF"/>
                </a:solidFill>
                <a:latin typeface="Lato Light"/>
                <a:ea typeface="Lato Light"/>
                <a:cs typeface="Lato Light"/>
                <a:sym typeface="Lato Light"/>
              </a:defRPr>
            </a:lvl7pPr>
            <a:lvl8pPr marL="0" lvl="7" indent="0" algn="ctr" rtl="0">
              <a:lnSpc>
                <a:spcPct val="100000"/>
              </a:lnSpc>
              <a:spcBef>
                <a:spcPts val="0"/>
              </a:spcBef>
              <a:spcAft>
                <a:spcPts val="0"/>
              </a:spcAft>
              <a:buClr>
                <a:srgbClr val="FFFFFF"/>
              </a:buClr>
              <a:buSzPts val="600"/>
              <a:buFont typeface="Source Sans Pro Light"/>
              <a:buNone/>
              <a:defRPr sz="1000">
                <a:solidFill>
                  <a:srgbClr val="FFFFFF"/>
                </a:solidFill>
                <a:latin typeface="Lato Light"/>
                <a:ea typeface="Lato Light"/>
                <a:cs typeface="Lato Light"/>
                <a:sym typeface="Lato Light"/>
              </a:defRPr>
            </a:lvl8pPr>
            <a:lvl9pPr marL="0" lvl="8" indent="0" algn="ctr" rtl="0">
              <a:lnSpc>
                <a:spcPct val="100000"/>
              </a:lnSpc>
              <a:spcBef>
                <a:spcPts val="0"/>
              </a:spcBef>
              <a:spcAft>
                <a:spcPts val="0"/>
              </a:spcAft>
              <a:buClr>
                <a:srgbClr val="FFFFFF"/>
              </a:buClr>
              <a:buSzPts val="600"/>
              <a:buFont typeface="Source Sans Pro Light"/>
              <a:buNone/>
              <a:defRPr sz="1000">
                <a:solidFill>
                  <a:srgbClr val="FFFFFF"/>
                </a:solidFill>
                <a:latin typeface="Lato Light"/>
                <a:ea typeface="Lato Light"/>
                <a:cs typeface="Lato Light"/>
                <a:sym typeface="Lato Light"/>
              </a:defRPr>
            </a:lvl9pPr>
          </a:lstStyle>
          <a:p>
            <a:pPr marL="0" lvl="0" indent="0" algn="ct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 blue corner">
  <p:cSld name="CUSTOM_2">
    <p:spTree>
      <p:nvGrpSpPr>
        <p:cNvPr id="1" name="Shape 60"/>
        <p:cNvGrpSpPr/>
        <p:nvPr/>
      </p:nvGrpSpPr>
      <p:grpSpPr>
        <a:xfrm>
          <a:off x="0" y="0"/>
          <a:ext cx="0" cy="0"/>
          <a:chOff x="0" y="0"/>
          <a:chExt cx="0" cy="0"/>
        </a:xfrm>
      </p:grpSpPr>
      <p:sp>
        <p:nvSpPr>
          <p:cNvPr id="61" name="Google Shape;61;p8"/>
          <p:cNvSpPr/>
          <p:nvPr/>
        </p:nvSpPr>
        <p:spPr>
          <a:xfrm>
            <a:off x="-56107" y="-32445"/>
            <a:ext cx="7054560" cy="5208408"/>
          </a:xfrm>
          <a:custGeom>
            <a:avLst/>
            <a:gdLst/>
            <a:ahLst/>
            <a:cxnLst/>
            <a:rect l="l" t="t" r="r" b="b"/>
            <a:pathLst>
              <a:path w="21600" h="21600" extrusionOk="0">
                <a:moveTo>
                  <a:pt x="0" y="21600"/>
                </a:moveTo>
                <a:lnTo>
                  <a:pt x="21600" y="21600"/>
                </a:lnTo>
                <a:lnTo>
                  <a:pt x="0" y="0"/>
                </a:lnTo>
                <a:close/>
              </a:path>
            </a:pathLst>
          </a:custGeom>
          <a:solidFill>
            <a:srgbClr val="0E4390">
              <a:alpha val="68160"/>
            </a:srgbClr>
          </a:solidFill>
          <a:ln>
            <a:noFill/>
          </a:ln>
        </p:spPr>
        <p:txBody>
          <a:bodyPr spcFirstLastPara="1" wrap="square" lIns="17150" tIns="17150" rIns="17150" bIns="17150" anchor="ctr" anchorCtr="0">
            <a:noAutofit/>
          </a:bodyPr>
          <a:lstStyle/>
          <a:p>
            <a:pPr marL="0" marR="0" lvl="0" indent="0" algn="l" rtl="0">
              <a:lnSpc>
                <a:spcPct val="100000"/>
              </a:lnSpc>
              <a:spcBef>
                <a:spcPts val="0"/>
              </a:spcBef>
              <a:spcAft>
                <a:spcPts val="0"/>
              </a:spcAft>
              <a:buClr>
                <a:srgbClr val="999999"/>
              </a:buClr>
              <a:buSzPts val="1300"/>
              <a:buFont typeface="Calibri"/>
              <a:buNone/>
            </a:pPr>
            <a:endParaRPr sz="1300" b="0" i="0" u="none" strike="noStrike" cap="none">
              <a:solidFill>
                <a:srgbClr val="999999"/>
              </a:solidFill>
              <a:latin typeface="Calibri"/>
              <a:ea typeface="Calibri"/>
              <a:cs typeface="Calibri"/>
              <a:sym typeface="Calibri"/>
            </a:endParaRPr>
          </a:p>
        </p:txBody>
      </p:sp>
      <p:sp>
        <p:nvSpPr>
          <p:cNvPr id="62" name="Google Shape;62;p8"/>
          <p:cNvSpPr txBox="1">
            <a:spLocks noGrp="1"/>
          </p:cNvSpPr>
          <p:nvPr>
            <p:ph type="subTitle" idx="1"/>
          </p:nvPr>
        </p:nvSpPr>
        <p:spPr>
          <a:xfrm>
            <a:off x="445400" y="3834625"/>
            <a:ext cx="4762500" cy="723900"/>
          </a:xfrm>
          <a:prstGeom prst="rect">
            <a:avLst/>
          </a:prstGeom>
        </p:spPr>
        <p:txBody>
          <a:bodyPr spcFirstLastPara="1" wrap="square" lIns="17150" tIns="17150" rIns="17150" bIns="17150" anchor="t" anchorCtr="0">
            <a:noAutofit/>
          </a:bodyPr>
          <a:lstStyle>
            <a:lvl1pPr marL="0" marR="0" lvl="0" indent="0" algn="l" rtl="0">
              <a:lnSpc>
                <a:spcPct val="100000"/>
              </a:lnSpc>
              <a:spcBef>
                <a:spcPts val="0"/>
              </a:spcBef>
              <a:spcAft>
                <a:spcPts val="0"/>
              </a:spcAft>
              <a:buNone/>
              <a:defRPr sz="2000">
                <a:solidFill>
                  <a:srgbClr val="FFFFFF"/>
                </a:solidFill>
                <a:latin typeface="Lato"/>
                <a:ea typeface="Lato"/>
                <a:cs typeface="Lato"/>
                <a:sym typeface="Lato"/>
              </a:defRPr>
            </a:lvl1pPr>
            <a:lvl2pPr lvl="1" rtl="0">
              <a:spcBef>
                <a:spcPts val="700"/>
              </a:spcBef>
              <a:spcAft>
                <a:spcPts val="0"/>
              </a:spcAft>
              <a:buSzPts val="1600"/>
              <a:buNone/>
              <a:defRPr/>
            </a:lvl2pPr>
            <a:lvl3pPr lvl="2" rtl="0">
              <a:spcBef>
                <a:spcPts val="700"/>
              </a:spcBef>
              <a:spcAft>
                <a:spcPts val="0"/>
              </a:spcAft>
              <a:buSzPts val="1600"/>
              <a:buNone/>
              <a:defRPr/>
            </a:lvl3pPr>
            <a:lvl4pPr lvl="3" rtl="0">
              <a:spcBef>
                <a:spcPts val="700"/>
              </a:spcBef>
              <a:spcAft>
                <a:spcPts val="0"/>
              </a:spcAft>
              <a:buSzPts val="1600"/>
              <a:buNone/>
              <a:defRPr/>
            </a:lvl4pPr>
            <a:lvl5pPr lvl="4" rtl="0">
              <a:spcBef>
                <a:spcPts val="700"/>
              </a:spcBef>
              <a:spcAft>
                <a:spcPts val="0"/>
              </a:spcAft>
              <a:buSzPts val="1600"/>
              <a:buNone/>
              <a:defRPr/>
            </a:lvl5pPr>
            <a:lvl6pPr lvl="5" rtl="0">
              <a:spcBef>
                <a:spcPts val="700"/>
              </a:spcBef>
              <a:spcAft>
                <a:spcPts val="0"/>
              </a:spcAft>
              <a:buSzPts val="1600"/>
              <a:buNone/>
              <a:defRPr/>
            </a:lvl6pPr>
            <a:lvl7pPr lvl="6" rtl="0">
              <a:spcBef>
                <a:spcPts val="700"/>
              </a:spcBef>
              <a:spcAft>
                <a:spcPts val="0"/>
              </a:spcAft>
              <a:buSzPts val="1600"/>
              <a:buNone/>
              <a:defRPr/>
            </a:lvl7pPr>
            <a:lvl8pPr lvl="7" rtl="0">
              <a:spcBef>
                <a:spcPts val="700"/>
              </a:spcBef>
              <a:spcAft>
                <a:spcPts val="0"/>
              </a:spcAft>
              <a:buSzPts val="1600"/>
              <a:buNone/>
              <a:defRPr/>
            </a:lvl8pPr>
            <a:lvl9pPr lvl="8" rtl="0">
              <a:spcBef>
                <a:spcPts val="700"/>
              </a:spcBef>
              <a:spcAft>
                <a:spcPts val="0"/>
              </a:spcAft>
              <a:buSzPts val="1600"/>
              <a:buNone/>
              <a:defRPr/>
            </a:lvl9pPr>
          </a:lstStyle>
          <a:p>
            <a:endParaRPr/>
          </a:p>
        </p:txBody>
      </p:sp>
      <p:sp>
        <p:nvSpPr>
          <p:cNvPr id="63" name="Google Shape;63;p8"/>
          <p:cNvSpPr txBox="1">
            <a:spLocks noGrp="1"/>
          </p:cNvSpPr>
          <p:nvPr>
            <p:ph type="title"/>
          </p:nvPr>
        </p:nvSpPr>
        <p:spPr>
          <a:xfrm>
            <a:off x="445400" y="3186925"/>
            <a:ext cx="6553200" cy="533400"/>
          </a:xfrm>
          <a:prstGeom prst="rect">
            <a:avLst/>
          </a:prstGeom>
        </p:spPr>
        <p:txBody>
          <a:bodyPr spcFirstLastPara="1" wrap="square" lIns="17150" tIns="17150" rIns="17150" bIns="17150" anchor="t" anchorCtr="0">
            <a:noAutofit/>
          </a:bodyPr>
          <a:lstStyle>
            <a:lvl1pPr lvl="0" rtl="0">
              <a:spcBef>
                <a:spcPts val="0"/>
              </a:spcBef>
              <a:spcAft>
                <a:spcPts val="0"/>
              </a:spcAft>
              <a:buSzPts val="3300"/>
              <a:buNone/>
              <a:defRPr sz="3000">
                <a:solidFill>
                  <a:srgbClr val="FFFFFF"/>
                </a:solidFill>
                <a:latin typeface="Lato Black"/>
                <a:ea typeface="Lato Black"/>
                <a:cs typeface="Lato Black"/>
                <a:sym typeface="Lato Black"/>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grpSp>
        <p:nvGrpSpPr>
          <p:cNvPr id="64" name="Google Shape;64;p8"/>
          <p:cNvGrpSpPr/>
          <p:nvPr/>
        </p:nvGrpSpPr>
        <p:grpSpPr>
          <a:xfrm>
            <a:off x="152041" y="3042324"/>
            <a:ext cx="3285491" cy="968876"/>
            <a:chOff x="0" y="659117"/>
            <a:chExt cx="8756640" cy="2583669"/>
          </a:xfrm>
        </p:grpSpPr>
        <p:sp>
          <p:nvSpPr>
            <p:cNvPr id="65" name="Google Shape;65;p8"/>
            <p:cNvSpPr/>
            <p:nvPr/>
          </p:nvSpPr>
          <p:spPr>
            <a:xfrm>
              <a:off x="0" y="659117"/>
              <a:ext cx="8756640" cy="0"/>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0" tIns="0" rIns="0" bIns="0" anchor="ctr" anchorCtr="0">
              <a:noAutofit/>
            </a:bodyPr>
            <a:lstStyle/>
            <a:p>
              <a:pPr marL="0" marR="0" lvl="0" indent="0" algn="ctr" rtl="0">
                <a:lnSpc>
                  <a:spcPct val="101000"/>
                </a:lnSpc>
                <a:spcBef>
                  <a:spcPts val="0"/>
                </a:spcBef>
                <a:spcAft>
                  <a:spcPts val="0"/>
                </a:spcAft>
                <a:buClr>
                  <a:srgbClr val="FFFFFF"/>
                </a:buClr>
                <a:buSzPts val="3800"/>
                <a:buFont typeface="Source Sans Pro"/>
                <a:buNone/>
              </a:pPr>
              <a:r>
                <a:rPr lang="de" sz="3800" b="1" i="0" u="none" strike="noStrike" cap="none">
                  <a:solidFill>
                    <a:srgbClr val="FFFFFF"/>
                  </a:solidFill>
                  <a:latin typeface="Source Sans Pro"/>
                  <a:ea typeface="Source Sans Pro"/>
                  <a:cs typeface="Source Sans Pro"/>
                  <a:sym typeface="Source Sans Pro"/>
                </a:rPr>
                <a:t>Session 1</a:t>
              </a:r>
              <a:endParaRPr sz="500"/>
            </a:p>
          </p:txBody>
        </p:sp>
        <p:cxnSp>
          <p:nvCxnSpPr>
            <p:cNvPr id="66" name="Google Shape;66;p8"/>
            <p:cNvCxnSpPr/>
            <p:nvPr/>
          </p:nvCxnSpPr>
          <p:spPr>
            <a:xfrm>
              <a:off x="4378325" y="1972886"/>
              <a:ext cx="1269900" cy="1269900"/>
            </a:xfrm>
            <a:prstGeom prst="straightConnector1">
              <a:avLst/>
            </a:prstGeom>
            <a:noFill/>
            <a:ln>
              <a:noFill/>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 full green">
  <p:cSld name="CUSTOM_1">
    <p:bg>
      <p:bgPr>
        <a:solidFill>
          <a:srgbClr val="5AAB33"/>
        </a:solidFill>
        <a:effectLst/>
      </p:bgPr>
    </p:bg>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290550" y="1933650"/>
            <a:ext cx="8562900" cy="1276200"/>
          </a:xfrm>
          <a:prstGeom prst="rect">
            <a:avLst/>
          </a:prstGeom>
        </p:spPr>
        <p:txBody>
          <a:bodyPr spcFirstLastPara="1" wrap="square" lIns="17150" tIns="17150" rIns="17150" bIns="17150" anchor="ctr" anchorCtr="0">
            <a:noAutofit/>
          </a:bodyPr>
          <a:lstStyle>
            <a:lvl1pPr marL="0" marR="0" lvl="0" indent="0" algn="ctr" rtl="0">
              <a:lnSpc>
                <a:spcPct val="100000"/>
              </a:lnSpc>
              <a:spcBef>
                <a:spcPts val="0"/>
              </a:spcBef>
              <a:spcAft>
                <a:spcPts val="0"/>
              </a:spcAft>
              <a:buClr>
                <a:srgbClr val="FFFFFF"/>
              </a:buClr>
              <a:buSzPts val="3800"/>
              <a:buFont typeface="Lato"/>
              <a:buNone/>
              <a:defRPr sz="3800" b="1">
                <a:solidFill>
                  <a:srgbClr val="FFFFFF"/>
                </a:solidFill>
                <a:latin typeface="Lato"/>
                <a:ea typeface="Lato"/>
                <a:cs typeface="Lato"/>
                <a:sym typeface="Lato"/>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 full blue">
  <p:cSld name="CUSTOM_1_1">
    <p:bg>
      <p:bgPr>
        <a:solidFill>
          <a:srgbClr val="0E4390"/>
        </a:solidFill>
        <a:effectLst/>
      </p:bgPr>
    </p:bg>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290550" y="1933650"/>
            <a:ext cx="8562900" cy="1276200"/>
          </a:xfrm>
          <a:prstGeom prst="rect">
            <a:avLst/>
          </a:prstGeom>
        </p:spPr>
        <p:txBody>
          <a:bodyPr spcFirstLastPara="1" wrap="square" lIns="17150" tIns="17150" rIns="17150" bIns="17150" anchor="ctr" anchorCtr="0">
            <a:noAutofit/>
          </a:bodyPr>
          <a:lstStyle>
            <a:lvl1pPr marL="0" marR="0" lvl="0" indent="0" algn="ctr" rtl="0">
              <a:lnSpc>
                <a:spcPct val="100000"/>
              </a:lnSpc>
              <a:spcBef>
                <a:spcPts val="0"/>
              </a:spcBef>
              <a:spcAft>
                <a:spcPts val="0"/>
              </a:spcAft>
              <a:buNone/>
              <a:defRPr sz="3800" b="1">
                <a:solidFill>
                  <a:srgbClr val="FFFFFF"/>
                </a:solidFill>
                <a:latin typeface="Lato"/>
                <a:ea typeface="Lato"/>
                <a:cs typeface="Lato"/>
                <a:sym typeface="Lato"/>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69056"/>
            <a:ext cx="8229600" cy="1131000"/>
          </a:xfrm>
          <a:prstGeom prst="rect">
            <a:avLst/>
          </a:prstGeom>
          <a:noFill/>
          <a:ln>
            <a:noFill/>
          </a:ln>
        </p:spPr>
        <p:txBody>
          <a:bodyPr spcFirstLastPara="1" wrap="square" lIns="17150" tIns="17150" rIns="17150" bIns="17150" anchor="ctr" anchorCtr="0">
            <a:noAutofit/>
          </a:bodyPr>
          <a:lstStyle>
            <a:lvl1pPr marR="0" lvl="0" algn="l" rtl="0">
              <a:lnSpc>
                <a:spcPct val="90000"/>
              </a:lnSpc>
              <a:spcBef>
                <a:spcPts val="0"/>
              </a:spcBef>
              <a:spcAft>
                <a:spcPts val="0"/>
              </a:spcAft>
              <a:buClr>
                <a:srgbClr val="999999"/>
              </a:buClr>
              <a:buSzPts val="3300"/>
              <a:buFont typeface="Lato Light"/>
              <a:buNone/>
              <a:defRPr sz="3300" b="0" i="0" u="none" strike="noStrike" cap="none">
                <a:solidFill>
                  <a:srgbClr val="999999"/>
                </a:solidFill>
                <a:latin typeface="Lato Light"/>
                <a:ea typeface="Lato Light"/>
                <a:cs typeface="Lato Light"/>
                <a:sym typeface="Lato Light"/>
              </a:defRPr>
            </a:lvl1pPr>
            <a:lvl2pPr marR="0" lvl="1" algn="l" rtl="0">
              <a:lnSpc>
                <a:spcPct val="90000"/>
              </a:lnSpc>
              <a:spcBef>
                <a:spcPts val="0"/>
              </a:spcBef>
              <a:spcAft>
                <a:spcPts val="0"/>
              </a:spcAft>
              <a:buClr>
                <a:srgbClr val="999999"/>
              </a:buClr>
              <a:buSzPts val="3300"/>
              <a:buFont typeface="Lato Light"/>
              <a:buNone/>
              <a:defRPr sz="3300" b="0" i="0" u="none" strike="noStrike" cap="none">
                <a:solidFill>
                  <a:srgbClr val="999999"/>
                </a:solidFill>
                <a:latin typeface="Lato Light"/>
                <a:ea typeface="Lato Light"/>
                <a:cs typeface="Lato Light"/>
                <a:sym typeface="Lato Light"/>
              </a:defRPr>
            </a:lvl2pPr>
            <a:lvl3pPr marR="0" lvl="2" algn="l" rtl="0">
              <a:lnSpc>
                <a:spcPct val="90000"/>
              </a:lnSpc>
              <a:spcBef>
                <a:spcPts val="0"/>
              </a:spcBef>
              <a:spcAft>
                <a:spcPts val="0"/>
              </a:spcAft>
              <a:buClr>
                <a:srgbClr val="999999"/>
              </a:buClr>
              <a:buSzPts val="3300"/>
              <a:buFont typeface="Lato Light"/>
              <a:buNone/>
              <a:defRPr sz="3300" b="0" i="0" u="none" strike="noStrike" cap="none">
                <a:solidFill>
                  <a:srgbClr val="999999"/>
                </a:solidFill>
                <a:latin typeface="Lato Light"/>
                <a:ea typeface="Lato Light"/>
                <a:cs typeface="Lato Light"/>
                <a:sym typeface="Lato Light"/>
              </a:defRPr>
            </a:lvl3pPr>
            <a:lvl4pPr marR="0" lvl="3" algn="l" rtl="0">
              <a:lnSpc>
                <a:spcPct val="90000"/>
              </a:lnSpc>
              <a:spcBef>
                <a:spcPts val="0"/>
              </a:spcBef>
              <a:spcAft>
                <a:spcPts val="0"/>
              </a:spcAft>
              <a:buClr>
                <a:srgbClr val="999999"/>
              </a:buClr>
              <a:buSzPts val="3300"/>
              <a:buFont typeface="Lato Light"/>
              <a:buNone/>
              <a:defRPr sz="3300" b="0" i="0" u="none" strike="noStrike" cap="none">
                <a:solidFill>
                  <a:srgbClr val="999999"/>
                </a:solidFill>
                <a:latin typeface="Lato Light"/>
                <a:ea typeface="Lato Light"/>
                <a:cs typeface="Lato Light"/>
                <a:sym typeface="Lato Light"/>
              </a:defRPr>
            </a:lvl4pPr>
            <a:lvl5pPr marR="0" lvl="4" algn="l" rtl="0">
              <a:lnSpc>
                <a:spcPct val="90000"/>
              </a:lnSpc>
              <a:spcBef>
                <a:spcPts val="0"/>
              </a:spcBef>
              <a:spcAft>
                <a:spcPts val="0"/>
              </a:spcAft>
              <a:buClr>
                <a:srgbClr val="999999"/>
              </a:buClr>
              <a:buSzPts val="3300"/>
              <a:buFont typeface="Lato Light"/>
              <a:buNone/>
              <a:defRPr sz="3300" b="0" i="0" u="none" strike="noStrike" cap="none">
                <a:solidFill>
                  <a:srgbClr val="999999"/>
                </a:solidFill>
                <a:latin typeface="Lato Light"/>
                <a:ea typeface="Lato Light"/>
                <a:cs typeface="Lato Light"/>
                <a:sym typeface="Lato Light"/>
              </a:defRPr>
            </a:lvl5pPr>
            <a:lvl6pPr marR="0" lvl="5" algn="l" rtl="0">
              <a:lnSpc>
                <a:spcPct val="90000"/>
              </a:lnSpc>
              <a:spcBef>
                <a:spcPts val="0"/>
              </a:spcBef>
              <a:spcAft>
                <a:spcPts val="0"/>
              </a:spcAft>
              <a:buClr>
                <a:srgbClr val="999999"/>
              </a:buClr>
              <a:buSzPts val="3300"/>
              <a:buFont typeface="Lato Light"/>
              <a:buNone/>
              <a:defRPr sz="3300" b="0" i="0" u="none" strike="noStrike" cap="none">
                <a:solidFill>
                  <a:srgbClr val="999999"/>
                </a:solidFill>
                <a:latin typeface="Lato Light"/>
                <a:ea typeface="Lato Light"/>
                <a:cs typeface="Lato Light"/>
                <a:sym typeface="Lato Light"/>
              </a:defRPr>
            </a:lvl6pPr>
            <a:lvl7pPr marR="0" lvl="6" algn="l" rtl="0">
              <a:lnSpc>
                <a:spcPct val="90000"/>
              </a:lnSpc>
              <a:spcBef>
                <a:spcPts val="0"/>
              </a:spcBef>
              <a:spcAft>
                <a:spcPts val="0"/>
              </a:spcAft>
              <a:buClr>
                <a:srgbClr val="999999"/>
              </a:buClr>
              <a:buSzPts val="3300"/>
              <a:buFont typeface="Lato Light"/>
              <a:buNone/>
              <a:defRPr sz="3300" b="0" i="0" u="none" strike="noStrike" cap="none">
                <a:solidFill>
                  <a:srgbClr val="999999"/>
                </a:solidFill>
                <a:latin typeface="Lato Light"/>
                <a:ea typeface="Lato Light"/>
                <a:cs typeface="Lato Light"/>
                <a:sym typeface="Lato Light"/>
              </a:defRPr>
            </a:lvl7pPr>
            <a:lvl8pPr marR="0" lvl="7" algn="l" rtl="0">
              <a:lnSpc>
                <a:spcPct val="90000"/>
              </a:lnSpc>
              <a:spcBef>
                <a:spcPts val="0"/>
              </a:spcBef>
              <a:spcAft>
                <a:spcPts val="0"/>
              </a:spcAft>
              <a:buClr>
                <a:srgbClr val="999999"/>
              </a:buClr>
              <a:buSzPts val="3300"/>
              <a:buFont typeface="Lato Light"/>
              <a:buNone/>
              <a:defRPr sz="3300" b="0" i="0" u="none" strike="noStrike" cap="none">
                <a:solidFill>
                  <a:srgbClr val="999999"/>
                </a:solidFill>
                <a:latin typeface="Lato Light"/>
                <a:ea typeface="Lato Light"/>
                <a:cs typeface="Lato Light"/>
                <a:sym typeface="Lato Light"/>
              </a:defRPr>
            </a:lvl8pPr>
            <a:lvl9pPr marR="0" lvl="8" algn="l" rtl="0">
              <a:lnSpc>
                <a:spcPct val="90000"/>
              </a:lnSpc>
              <a:spcBef>
                <a:spcPts val="0"/>
              </a:spcBef>
              <a:spcAft>
                <a:spcPts val="0"/>
              </a:spcAft>
              <a:buClr>
                <a:srgbClr val="999999"/>
              </a:buClr>
              <a:buSzPts val="3300"/>
              <a:buFont typeface="Lato Light"/>
              <a:buNone/>
              <a:defRPr sz="3300" b="0" i="0" u="none" strike="noStrike" cap="none">
                <a:solidFill>
                  <a:srgbClr val="999999"/>
                </a:solidFill>
                <a:latin typeface="Lato Light"/>
                <a:ea typeface="Lato Light"/>
                <a:cs typeface="Lato Light"/>
                <a:sym typeface="Lato Light"/>
              </a:defRPr>
            </a:lvl9pPr>
          </a:lstStyle>
          <a:p>
            <a:endParaRPr/>
          </a:p>
        </p:txBody>
      </p:sp>
      <p:sp>
        <p:nvSpPr>
          <p:cNvPr id="7" name="Google Shape;7;p1"/>
          <p:cNvSpPr txBox="1">
            <a:spLocks noGrp="1"/>
          </p:cNvSpPr>
          <p:nvPr>
            <p:ph type="body" idx="1"/>
          </p:nvPr>
        </p:nvSpPr>
        <p:spPr>
          <a:xfrm>
            <a:off x="457200" y="1200150"/>
            <a:ext cx="8229600" cy="3943200"/>
          </a:xfrm>
          <a:prstGeom prst="rect">
            <a:avLst/>
          </a:prstGeom>
          <a:noFill/>
          <a:ln>
            <a:noFill/>
          </a:ln>
        </p:spPr>
        <p:txBody>
          <a:bodyPr spcFirstLastPara="1" wrap="square" lIns="17150" tIns="17150" rIns="17150" bIns="17150" anchor="t" anchorCtr="0">
            <a:noAutofit/>
          </a:bodyPr>
          <a:lstStyle>
            <a:lvl1pPr marL="457200" marR="0" lvl="0" indent="-330200" algn="l" rtl="0">
              <a:lnSpc>
                <a:spcPct val="90000"/>
              </a:lnSpc>
              <a:spcBef>
                <a:spcPts val="700"/>
              </a:spcBef>
              <a:spcAft>
                <a:spcPts val="0"/>
              </a:spcAft>
              <a:buClr>
                <a:srgbClr val="999999"/>
              </a:buClr>
              <a:buSzPts val="1600"/>
              <a:buFont typeface="Arial"/>
              <a:buChar char="•"/>
              <a:defRPr sz="1600" b="0" i="0" u="none" strike="noStrike" cap="none">
                <a:solidFill>
                  <a:srgbClr val="999999"/>
                </a:solidFill>
                <a:latin typeface="Lato Light"/>
                <a:ea typeface="Lato Light"/>
                <a:cs typeface="Lato Light"/>
                <a:sym typeface="Lato Light"/>
              </a:defRPr>
            </a:lvl1pPr>
            <a:lvl2pPr marL="914400" marR="0" lvl="1" indent="-330200" algn="l" rtl="0">
              <a:lnSpc>
                <a:spcPct val="90000"/>
              </a:lnSpc>
              <a:spcBef>
                <a:spcPts val="700"/>
              </a:spcBef>
              <a:spcAft>
                <a:spcPts val="0"/>
              </a:spcAft>
              <a:buClr>
                <a:srgbClr val="999999"/>
              </a:buClr>
              <a:buSzPts val="1600"/>
              <a:buFont typeface="Arial"/>
              <a:buChar char="•"/>
              <a:defRPr sz="1600" b="0" i="0" u="none" strike="noStrike" cap="none">
                <a:solidFill>
                  <a:srgbClr val="999999"/>
                </a:solidFill>
                <a:latin typeface="Lato Light"/>
                <a:ea typeface="Lato Light"/>
                <a:cs typeface="Lato Light"/>
                <a:sym typeface="Lato Light"/>
              </a:defRPr>
            </a:lvl2pPr>
            <a:lvl3pPr marL="1371600" marR="0" lvl="2" indent="-330200" algn="l" rtl="0">
              <a:lnSpc>
                <a:spcPct val="90000"/>
              </a:lnSpc>
              <a:spcBef>
                <a:spcPts val="700"/>
              </a:spcBef>
              <a:spcAft>
                <a:spcPts val="0"/>
              </a:spcAft>
              <a:buClr>
                <a:srgbClr val="999999"/>
              </a:buClr>
              <a:buSzPts val="1600"/>
              <a:buFont typeface="Arial"/>
              <a:buChar char="•"/>
              <a:defRPr sz="1600" b="0" i="0" u="none" strike="noStrike" cap="none">
                <a:solidFill>
                  <a:srgbClr val="999999"/>
                </a:solidFill>
                <a:latin typeface="Lato Light"/>
                <a:ea typeface="Lato Light"/>
                <a:cs typeface="Lato Light"/>
                <a:sym typeface="Lato Light"/>
              </a:defRPr>
            </a:lvl3pPr>
            <a:lvl4pPr marL="1828800" marR="0" lvl="3" indent="-330200" algn="l" rtl="0">
              <a:lnSpc>
                <a:spcPct val="90000"/>
              </a:lnSpc>
              <a:spcBef>
                <a:spcPts val="700"/>
              </a:spcBef>
              <a:spcAft>
                <a:spcPts val="0"/>
              </a:spcAft>
              <a:buClr>
                <a:srgbClr val="999999"/>
              </a:buClr>
              <a:buSzPts val="1600"/>
              <a:buFont typeface="Arial"/>
              <a:buChar char="•"/>
              <a:defRPr sz="1600" b="0" i="0" u="none" strike="noStrike" cap="none">
                <a:solidFill>
                  <a:srgbClr val="999999"/>
                </a:solidFill>
                <a:latin typeface="Lato Light"/>
                <a:ea typeface="Lato Light"/>
                <a:cs typeface="Lato Light"/>
                <a:sym typeface="Lato Light"/>
              </a:defRPr>
            </a:lvl4pPr>
            <a:lvl5pPr marL="2286000" marR="0" lvl="4" indent="-330200" algn="l" rtl="0">
              <a:lnSpc>
                <a:spcPct val="90000"/>
              </a:lnSpc>
              <a:spcBef>
                <a:spcPts val="700"/>
              </a:spcBef>
              <a:spcAft>
                <a:spcPts val="0"/>
              </a:spcAft>
              <a:buClr>
                <a:srgbClr val="999999"/>
              </a:buClr>
              <a:buSzPts val="1600"/>
              <a:buFont typeface="Arial"/>
              <a:buChar char="•"/>
              <a:defRPr sz="1600" b="0" i="0" u="none" strike="noStrike" cap="none">
                <a:solidFill>
                  <a:srgbClr val="999999"/>
                </a:solidFill>
                <a:latin typeface="Lato Light"/>
                <a:ea typeface="Lato Light"/>
                <a:cs typeface="Lato Light"/>
                <a:sym typeface="Lato Light"/>
              </a:defRPr>
            </a:lvl5pPr>
            <a:lvl6pPr marL="2743200" marR="0" lvl="5" indent="-330200" algn="l" rtl="0">
              <a:lnSpc>
                <a:spcPct val="90000"/>
              </a:lnSpc>
              <a:spcBef>
                <a:spcPts val="700"/>
              </a:spcBef>
              <a:spcAft>
                <a:spcPts val="0"/>
              </a:spcAft>
              <a:buClr>
                <a:srgbClr val="999999"/>
              </a:buClr>
              <a:buSzPts val="1600"/>
              <a:buFont typeface="Arial"/>
              <a:buChar char="●"/>
              <a:defRPr sz="1600" b="0" i="0" u="none" strike="noStrike" cap="none">
                <a:solidFill>
                  <a:srgbClr val="999999"/>
                </a:solidFill>
                <a:latin typeface="Lato Light"/>
                <a:ea typeface="Lato Light"/>
                <a:cs typeface="Lato Light"/>
                <a:sym typeface="Lato Light"/>
              </a:defRPr>
            </a:lvl6pPr>
            <a:lvl7pPr marL="3200400" marR="0" lvl="6" indent="-330200" algn="l" rtl="0">
              <a:lnSpc>
                <a:spcPct val="90000"/>
              </a:lnSpc>
              <a:spcBef>
                <a:spcPts val="700"/>
              </a:spcBef>
              <a:spcAft>
                <a:spcPts val="0"/>
              </a:spcAft>
              <a:buClr>
                <a:srgbClr val="999999"/>
              </a:buClr>
              <a:buSzPts val="1600"/>
              <a:buFont typeface="Arial"/>
              <a:buChar char="●"/>
              <a:defRPr sz="1600" b="0" i="0" u="none" strike="noStrike" cap="none">
                <a:solidFill>
                  <a:srgbClr val="999999"/>
                </a:solidFill>
                <a:latin typeface="Lato Light"/>
                <a:ea typeface="Lato Light"/>
                <a:cs typeface="Lato Light"/>
                <a:sym typeface="Lato Light"/>
              </a:defRPr>
            </a:lvl7pPr>
            <a:lvl8pPr marL="3657600" marR="0" lvl="7" indent="-330200" algn="l" rtl="0">
              <a:lnSpc>
                <a:spcPct val="90000"/>
              </a:lnSpc>
              <a:spcBef>
                <a:spcPts val="700"/>
              </a:spcBef>
              <a:spcAft>
                <a:spcPts val="0"/>
              </a:spcAft>
              <a:buClr>
                <a:srgbClr val="999999"/>
              </a:buClr>
              <a:buSzPts val="1600"/>
              <a:buFont typeface="Arial"/>
              <a:buChar char="●"/>
              <a:defRPr sz="1600" b="0" i="0" u="none" strike="noStrike" cap="none">
                <a:solidFill>
                  <a:srgbClr val="999999"/>
                </a:solidFill>
                <a:latin typeface="Lato Light"/>
                <a:ea typeface="Lato Light"/>
                <a:cs typeface="Lato Light"/>
                <a:sym typeface="Lato Light"/>
              </a:defRPr>
            </a:lvl8pPr>
            <a:lvl9pPr marL="4114800" marR="0" lvl="8" indent="-330200" algn="l" rtl="0">
              <a:lnSpc>
                <a:spcPct val="90000"/>
              </a:lnSpc>
              <a:spcBef>
                <a:spcPts val="700"/>
              </a:spcBef>
              <a:spcAft>
                <a:spcPts val="0"/>
              </a:spcAft>
              <a:buClr>
                <a:srgbClr val="999999"/>
              </a:buClr>
              <a:buSzPts val="1600"/>
              <a:buFont typeface="Arial"/>
              <a:buChar char="●"/>
              <a:defRPr sz="1600" b="0" i="0" u="none" strike="noStrike" cap="none">
                <a:solidFill>
                  <a:srgbClr val="999999"/>
                </a:solidFill>
                <a:latin typeface="Lato Light"/>
                <a:ea typeface="Lato Light"/>
                <a:cs typeface="Lato Light"/>
                <a:sym typeface="Lato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rgbClr val="999999"/>
                </a:solidFill>
                <a:latin typeface="Lato Light"/>
                <a:ea typeface="Lato Light"/>
                <a:cs typeface="Lato Light"/>
                <a:sym typeface="Lato Light"/>
              </a:defRPr>
            </a:lvl1pPr>
            <a:lvl2pPr lvl="1" algn="r">
              <a:buNone/>
              <a:defRPr sz="1300">
                <a:solidFill>
                  <a:srgbClr val="999999"/>
                </a:solidFill>
                <a:latin typeface="Lato Light"/>
                <a:ea typeface="Lato Light"/>
                <a:cs typeface="Lato Light"/>
                <a:sym typeface="Lato Light"/>
              </a:defRPr>
            </a:lvl2pPr>
            <a:lvl3pPr lvl="2" algn="r">
              <a:buNone/>
              <a:defRPr sz="1300">
                <a:solidFill>
                  <a:srgbClr val="999999"/>
                </a:solidFill>
                <a:latin typeface="Lato Light"/>
                <a:ea typeface="Lato Light"/>
                <a:cs typeface="Lato Light"/>
                <a:sym typeface="Lato Light"/>
              </a:defRPr>
            </a:lvl3pPr>
            <a:lvl4pPr lvl="3" algn="r">
              <a:buNone/>
              <a:defRPr sz="1300">
                <a:solidFill>
                  <a:srgbClr val="999999"/>
                </a:solidFill>
                <a:latin typeface="Lato Light"/>
                <a:ea typeface="Lato Light"/>
                <a:cs typeface="Lato Light"/>
                <a:sym typeface="Lato Light"/>
              </a:defRPr>
            </a:lvl4pPr>
            <a:lvl5pPr lvl="4" algn="r">
              <a:buNone/>
              <a:defRPr sz="1300">
                <a:solidFill>
                  <a:srgbClr val="999999"/>
                </a:solidFill>
                <a:latin typeface="Lato Light"/>
                <a:ea typeface="Lato Light"/>
                <a:cs typeface="Lato Light"/>
                <a:sym typeface="Lato Light"/>
              </a:defRPr>
            </a:lvl5pPr>
            <a:lvl6pPr lvl="5" algn="r">
              <a:buNone/>
              <a:defRPr sz="1300">
                <a:solidFill>
                  <a:srgbClr val="999999"/>
                </a:solidFill>
                <a:latin typeface="Lato Light"/>
                <a:ea typeface="Lato Light"/>
                <a:cs typeface="Lato Light"/>
                <a:sym typeface="Lato Light"/>
              </a:defRPr>
            </a:lvl6pPr>
            <a:lvl7pPr lvl="6" algn="r">
              <a:buNone/>
              <a:defRPr sz="1300">
                <a:solidFill>
                  <a:srgbClr val="999999"/>
                </a:solidFill>
                <a:latin typeface="Lato Light"/>
                <a:ea typeface="Lato Light"/>
                <a:cs typeface="Lato Light"/>
                <a:sym typeface="Lato Light"/>
              </a:defRPr>
            </a:lvl7pPr>
            <a:lvl8pPr lvl="7" algn="r">
              <a:buNone/>
              <a:defRPr sz="1300">
                <a:solidFill>
                  <a:srgbClr val="999999"/>
                </a:solidFill>
                <a:latin typeface="Lato Light"/>
                <a:ea typeface="Lato Light"/>
                <a:cs typeface="Lato Light"/>
                <a:sym typeface="Lato Light"/>
              </a:defRPr>
            </a:lvl8pPr>
            <a:lvl9pPr lvl="8" algn="r">
              <a:buNone/>
              <a:defRPr sz="1300">
                <a:solidFill>
                  <a:srgbClr val="999999"/>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d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files.eric.ed.gov/fulltext/EJ912766.pdf"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002/asi.10017"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5" descr="Slika na kojoj se prikazuje tekst&#10;&#10;Opis je automatski generiran"/>
          <p:cNvPicPr preferRelativeResize="0"/>
          <p:nvPr/>
        </p:nvPicPr>
        <p:blipFill rotWithShape="1">
          <a:blip r:embed="rId3">
            <a:alphaModFix/>
          </a:blip>
          <a:srcRect/>
          <a:stretch/>
        </p:blipFill>
        <p:spPr>
          <a:xfrm>
            <a:off x="152400" y="76200"/>
            <a:ext cx="1997300" cy="709100"/>
          </a:xfrm>
          <a:prstGeom prst="rect">
            <a:avLst/>
          </a:prstGeom>
          <a:noFill/>
          <a:ln>
            <a:noFill/>
          </a:ln>
        </p:spPr>
      </p:pic>
      <p:pic>
        <p:nvPicPr>
          <p:cNvPr id="92" name="Google Shape;92;p15"/>
          <p:cNvPicPr preferRelativeResize="0"/>
          <p:nvPr/>
        </p:nvPicPr>
        <p:blipFill>
          <a:blip r:embed="rId4">
            <a:alphaModFix/>
          </a:blip>
          <a:stretch>
            <a:fillRect/>
          </a:stretch>
        </p:blipFill>
        <p:spPr>
          <a:xfrm>
            <a:off x="7552625" y="85513"/>
            <a:ext cx="1383676" cy="887725"/>
          </a:xfrm>
          <a:prstGeom prst="rect">
            <a:avLst/>
          </a:prstGeom>
          <a:noFill/>
          <a:ln>
            <a:noFill/>
          </a:ln>
        </p:spPr>
      </p:pic>
      <p:sp>
        <p:nvSpPr>
          <p:cNvPr id="93" name="Google Shape;93;p15"/>
          <p:cNvSpPr txBox="1"/>
          <p:nvPr/>
        </p:nvSpPr>
        <p:spPr>
          <a:xfrm>
            <a:off x="-117000" y="1600200"/>
            <a:ext cx="9032400" cy="1323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3700">
                <a:latin typeface="Open Sans Light"/>
                <a:ea typeface="Open Sans Light"/>
                <a:cs typeface="Open Sans Light"/>
                <a:sym typeface="Open Sans Light"/>
              </a:rPr>
              <a:t>Trust in nutrition information sources used by university students</a:t>
            </a:r>
            <a:endParaRPr sz="3700">
              <a:latin typeface="Open Sans Light"/>
              <a:ea typeface="Open Sans Light"/>
              <a:cs typeface="Open Sans Light"/>
              <a:sym typeface="Open Sans Light"/>
            </a:endParaRPr>
          </a:p>
        </p:txBody>
      </p:sp>
      <p:sp>
        <p:nvSpPr>
          <p:cNvPr id="94" name="Google Shape;94;p15"/>
          <p:cNvSpPr txBox="1"/>
          <p:nvPr/>
        </p:nvSpPr>
        <p:spPr>
          <a:xfrm>
            <a:off x="990600" y="3276600"/>
            <a:ext cx="67818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1200">
                <a:latin typeface="Lato Light"/>
                <a:ea typeface="Lato Light"/>
                <a:cs typeface="Lato Light"/>
                <a:sym typeface="Lato Light"/>
              </a:rPr>
              <a:t>Nikolina Peša Pavlović, PhD</a:t>
            </a:r>
            <a:endParaRPr sz="1200">
              <a:latin typeface="Lato Light"/>
              <a:ea typeface="Lato Light"/>
              <a:cs typeface="Lato Light"/>
              <a:sym typeface="Lato Light"/>
            </a:endParaRPr>
          </a:p>
          <a:p>
            <a:pPr marL="0" lvl="0" indent="0" algn="ctr" rtl="0">
              <a:spcBef>
                <a:spcPts val="0"/>
              </a:spcBef>
              <a:spcAft>
                <a:spcPts val="0"/>
              </a:spcAft>
              <a:buNone/>
            </a:pPr>
            <a:r>
              <a:rPr lang="de" sz="1200">
                <a:latin typeface="Lato Light"/>
                <a:ea typeface="Lato Light"/>
                <a:cs typeface="Lato Light"/>
                <a:sym typeface="Lato Light"/>
              </a:rPr>
              <a:t>Mate Juric, Assistant professor</a:t>
            </a:r>
            <a:endParaRPr sz="1200">
              <a:latin typeface="Lato Light"/>
              <a:ea typeface="Lato Light"/>
              <a:cs typeface="Lato Light"/>
              <a:sym typeface="Lato Light"/>
            </a:endParaRPr>
          </a:p>
          <a:p>
            <a:pPr marL="0" lvl="0" indent="0" algn="ctr" rtl="0">
              <a:spcBef>
                <a:spcPts val="0"/>
              </a:spcBef>
              <a:spcAft>
                <a:spcPts val="0"/>
              </a:spcAft>
              <a:buNone/>
            </a:pPr>
            <a:r>
              <a:rPr lang="de" sz="1200">
                <a:latin typeface="Lato Light"/>
                <a:ea typeface="Lato Light"/>
                <a:cs typeface="Lato Light"/>
                <a:sym typeface="Lato Light"/>
              </a:rPr>
              <a:t>Alica Kolarić, Assistant professor </a:t>
            </a:r>
            <a:endParaRPr sz="1200">
              <a:latin typeface="Lato Light"/>
              <a:ea typeface="Lato Light"/>
              <a:cs typeface="Lato Light"/>
              <a:sym typeface="Lato Light"/>
            </a:endParaRPr>
          </a:p>
          <a:p>
            <a:pPr marL="0" lvl="0" indent="0" algn="ctr" rtl="0">
              <a:spcBef>
                <a:spcPts val="0"/>
              </a:spcBef>
              <a:spcAft>
                <a:spcPts val="0"/>
              </a:spcAft>
              <a:buNone/>
            </a:pPr>
            <a:endParaRPr sz="1200">
              <a:latin typeface="Lato Light"/>
              <a:ea typeface="Lato Light"/>
              <a:cs typeface="Lato Light"/>
              <a:sym typeface="Lato Light"/>
            </a:endParaRPr>
          </a:p>
          <a:p>
            <a:pPr marL="0" lvl="0" indent="0" algn="ctr" rtl="0">
              <a:spcBef>
                <a:spcPts val="0"/>
              </a:spcBef>
              <a:spcAft>
                <a:spcPts val="0"/>
              </a:spcAft>
              <a:buNone/>
            </a:pPr>
            <a:r>
              <a:rPr lang="de" sz="1200">
                <a:latin typeface="Lato Light"/>
                <a:ea typeface="Lato Light"/>
                <a:cs typeface="Lato Light"/>
                <a:sym typeface="Lato Light"/>
              </a:rPr>
              <a:t>University of Zadar, Department of Information Sciences</a:t>
            </a:r>
            <a:endParaRPr sz="1200">
              <a:latin typeface="Lato Light"/>
              <a:ea typeface="Lato Light"/>
              <a:cs typeface="Lato Light"/>
              <a:sym typeface="Lato Light"/>
            </a:endParaRPr>
          </a:p>
          <a:p>
            <a:pPr marL="0" lvl="0" indent="0" algn="l" rtl="0">
              <a:spcBef>
                <a:spcPts val="0"/>
              </a:spcBef>
              <a:spcAft>
                <a:spcPts val="0"/>
              </a:spcAft>
              <a:buNone/>
            </a:pPr>
            <a:endParaRPr sz="1200">
              <a:latin typeface="Lato Light"/>
              <a:ea typeface="Lato Light"/>
              <a:cs typeface="Lato Light"/>
              <a:sym typeface="Lato Light"/>
            </a:endParaRPr>
          </a:p>
        </p:txBody>
      </p:sp>
      <p:sp>
        <p:nvSpPr>
          <p:cNvPr id="95" name="Google Shape;95;p15"/>
          <p:cNvSpPr txBox="1"/>
          <p:nvPr/>
        </p:nvSpPr>
        <p:spPr>
          <a:xfrm>
            <a:off x="1315200" y="4659900"/>
            <a:ext cx="66096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1100">
                <a:latin typeface="Lato Light"/>
                <a:ea typeface="Lato Light"/>
                <a:cs typeface="Lato Light"/>
                <a:sym typeface="Lato Light"/>
              </a:rPr>
              <a:t>Libraries in the digital age (LIDA) 2023, Osijek, Croatia, 24th - 26th May 2023</a:t>
            </a:r>
            <a:endParaRPr sz="1100">
              <a:latin typeface="Lato Light"/>
              <a:ea typeface="Lato Light"/>
              <a:cs typeface="Lato Light"/>
              <a:sym typeface="Lato Light"/>
            </a:endParaRPr>
          </a:p>
        </p:txBody>
      </p:sp>
      <p:pic>
        <p:nvPicPr>
          <p:cNvPr id="96" name="Google Shape;96;p15"/>
          <p:cNvPicPr preferRelativeResize="0"/>
          <p:nvPr/>
        </p:nvPicPr>
        <p:blipFill>
          <a:blip r:embed="rId5">
            <a:alphaModFix/>
          </a:blip>
          <a:stretch>
            <a:fillRect/>
          </a:stretch>
        </p:blipFill>
        <p:spPr>
          <a:xfrm>
            <a:off x="3505197" y="228600"/>
            <a:ext cx="1828803" cy="1066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4"/>
          <p:cNvSpPr txBox="1">
            <a:spLocks noGrp="1"/>
          </p:cNvSpPr>
          <p:nvPr>
            <p:ph type="subTitle" idx="1"/>
          </p:nvPr>
        </p:nvSpPr>
        <p:spPr>
          <a:xfrm>
            <a:off x="1072950" y="491225"/>
            <a:ext cx="6998100" cy="2022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r>
              <a:rPr lang="de"/>
              <a:t>QUAL + QUAN</a:t>
            </a:r>
            <a:endParaRPr/>
          </a:p>
        </p:txBody>
      </p:sp>
      <p:sp>
        <p:nvSpPr>
          <p:cNvPr id="166" name="Google Shape;166;p24"/>
          <p:cNvSpPr txBox="1">
            <a:spLocks noGrp="1"/>
          </p:cNvSpPr>
          <p:nvPr>
            <p:ph type="title"/>
          </p:nvPr>
        </p:nvSpPr>
        <p:spPr>
          <a:xfrm>
            <a:off x="1072950" y="666625"/>
            <a:ext cx="6998100" cy="3111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r>
              <a:rPr lang="de"/>
              <a:t>Methodology</a:t>
            </a:r>
            <a:endParaRPr/>
          </a:p>
        </p:txBody>
      </p:sp>
      <p:sp>
        <p:nvSpPr>
          <p:cNvPr id="167" name="Google Shape;167;p24"/>
          <p:cNvSpPr txBox="1">
            <a:spLocks noGrp="1"/>
          </p:cNvSpPr>
          <p:nvPr>
            <p:ph type="sldNum" idx="12"/>
          </p:nvPr>
        </p:nvSpPr>
        <p:spPr>
          <a:xfrm>
            <a:off x="8868025" y="4853200"/>
            <a:ext cx="252000" cy="252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de"/>
              <a:t>10</a:t>
            </a:fld>
            <a:endParaRPr/>
          </a:p>
        </p:txBody>
      </p:sp>
      <p:grpSp>
        <p:nvGrpSpPr>
          <p:cNvPr id="168" name="Google Shape;168;p24"/>
          <p:cNvGrpSpPr/>
          <p:nvPr/>
        </p:nvGrpSpPr>
        <p:grpSpPr>
          <a:xfrm>
            <a:off x="6191330" y="1120925"/>
            <a:ext cx="2676625" cy="3234414"/>
            <a:chOff x="5632317" y="1106754"/>
            <a:chExt cx="3305700" cy="3566058"/>
          </a:xfrm>
        </p:grpSpPr>
        <p:sp>
          <p:nvSpPr>
            <p:cNvPr id="169" name="Google Shape;169;p24"/>
            <p:cNvSpPr/>
            <p:nvPr/>
          </p:nvSpPr>
          <p:spPr>
            <a:xfrm>
              <a:off x="5632317" y="1106754"/>
              <a:ext cx="3305700" cy="669000"/>
            </a:xfrm>
            <a:prstGeom prst="chevron">
              <a:avLst>
                <a:gd name="adj" fmla="val 50000"/>
              </a:avLst>
            </a:prstGeom>
            <a:solidFill>
              <a:srgbClr val="0E439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1800">
                  <a:solidFill>
                    <a:srgbClr val="FFFFFF"/>
                  </a:solidFill>
                  <a:latin typeface="Lato"/>
                  <a:ea typeface="Lato"/>
                  <a:cs typeface="Lato"/>
                  <a:sym typeface="Lato"/>
                </a:rPr>
                <a:t>QUAN (phase 2)</a:t>
              </a:r>
              <a:endParaRPr sz="1800">
                <a:solidFill>
                  <a:srgbClr val="FFFFFF"/>
                </a:solidFill>
                <a:latin typeface="Lato"/>
                <a:ea typeface="Lato"/>
                <a:cs typeface="Lato"/>
                <a:sym typeface="Lato"/>
              </a:endParaRPr>
            </a:p>
          </p:txBody>
        </p:sp>
        <p:sp>
          <p:nvSpPr>
            <p:cNvPr id="170" name="Google Shape;170;p24"/>
            <p:cNvSpPr txBox="1"/>
            <p:nvPr/>
          </p:nvSpPr>
          <p:spPr>
            <a:xfrm>
              <a:off x="5959407" y="2057112"/>
              <a:ext cx="28446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de" sz="1800">
                  <a:latin typeface="Lato"/>
                  <a:ea typeface="Lato"/>
                  <a:cs typeface="Lato"/>
                  <a:sym typeface="Lato"/>
                </a:rPr>
                <a:t>Survey (N=138),</a:t>
              </a:r>
              <a:endParaRPr sz="1800">
                <a:latin typeface="Lato"/>
                <a:ea typeface="Lato"/>
                <a:cs typeface="Lato"/>
                <a:sym typeface="Lato"/>
              </a:endParaRPr>
            </a:p>
            <a:p>
              <a:pPr marL="0" lvl="0" indent="0" algn="l" rtl="0">
                <a:lnSpc>
                  <a:spcPct val="115000"/>
                </a:lnSpc>
                <a:spcBef>
                  <a:spcPts val="0"/>
                </a:spcBef>
                <a:spcAft>
                  <a:spcPts val="0"/>
                </a:spcAft>
                <a:buNone/>
              </a:pPr>
              <a:r>
                <a:rPr lang="de" sz="1800">
                  <a:latin typeface="Lato"/>
                  <a:ea typeface="Lato"/>
                  <a:cs typeface="Lato"/>
                  <a:sym typeface="Lato"/>
                </a:rPr>
                <a:t>26 items about:</a:t>
              </a:r>
              <a:endParaRPr sz="1800">
                <a:latin typeface="Lato"/>
                <a:ea typeface="Lato"/>
                <a:cs typeface="Lato"/>
                <a:sym typeface="Lato"/>
              </a:endParaRPr>
            </a:p>
            <a:p>
              <a:pPr marL="457200" lvl="0" indent="-342900" algn="l" rtl="0">
                <a:lnSpc>
                  <a:spcPct val="115000"/>
                </a:lnSpc>
                <a:spcBef>
                  <a:spcPts val="0"/>
                </a:spcBef>
                <a:spcAft>
                  <a:spcPts val="0"/>
                </a:spcAft>
                <a:buSzPts val="1800"/>
                <a:buFont typeface="Lato"/>
                <a:buChar char="●"/>
              </a:pPr>
              <a:r>
                <a:rPr lang="de" sz="1800">
                  <a:latin typeface="Lato"/>
                  <a:ea typeface="Lato"/>
                  <a:cs typeface="Lato"/>
                  <a:sym typeface="Lato"/>
                </a:rPr>
                <a:t>nutrition needs</a:t>
              </a:r>
              <a:endParaRPr sz="1800">
                <a:latin typeface="Lato"/>
                <a:ea typeface="Lato"/>
                <a:cs typeface="Lato"/>
                <a:sym typeface="Lato"/>
              </a:endParaRPr>
            </a:p>
            <a:p>
              <a:pPr marL="457200" lvl="0" indent="-342900" algn="l" rtl="0">
                <a:lnSpc>
                  <a:spcPct val="115000"/>
                </a:lnSpc>
                <a:spcBef>
                  <a:spcPts val="0"/>
                </a:spcBef>
                <a:spcAft>
                  <a:spcPts val="0"/>
                </a:spcAft>
                <a:buSzPts val="1800"/>
                <a:buFont typeface="Lato"/>
                <a:buChar char="●"/>
              </a:pPr>
              <a:r>
                <a:rPr lang="de" sz="1800">
                  <a:latin typeface="Lato"/>
                  <a:ea typeface="Lato"/>
                  <a:cs typeface="Lato"/>
                  <a:sym typeface="Lato"/>
                </a:rPr>
                <a:t>sources use</a:t>
              </a:r>
              <a:endParaRPr sz="1800">
                <a:latin typeface="Lato"/>
                <a:ea typeface="Lato"/>
                <a:cs typeface="Lato"/>
                <a:sym typeface="Lato"/>
              </a:endParaRPr>
            </a:p>
            <a:p>
              <a:pPr marL="457200" lvl="0" indent="-342900" algn="l" rtl="0">
                <a:lnSpc>
                  <a:spcPct val="115000"/>
                </a:lnSpc>
                <a:spcBef>
                  <a:spcPts val="0"/>
                </a:spcBef>
                <a:spcAft>
                  <a:spcPts val="0"/>
                </a:spcAft>
                <a:buSzPts val="1800"/>
                <a:buFont typeface="Lato"/>
                <a:buChar char="●"/>
              </a:pPr>
              <a:r>
                <a:rPr lang="de" sz="1800">
                  <a:latin typeface="Lato"/>
                  <a:ea typeface="Lato"/>
                  <a:cs typeface="Lato"/>
                  <a:sym typeface="Lato"/>
                </a:rPr>
                <a:t>trust in sources</a:t>
              </a:r>
              <a:endParaRPr sz="1800">
                <a:latin typeface="Lato"/>
                <a:ea typeface="Lato"/>
                <a:cs typeface="Lato"/>
                <a:sym typeface="Lato"/>
              </a:endParaRPr>
            </a:p>
          </p:txBody>
        </p:sp>
      </p:grpSp>
      <p:grpSp>
        <p:nvGrpSpPr>
          <p:cNvPr id="171" name="Google Shape;171;p24"/>
          <p:cNvGrpSpPr/>
          <p:nvPr/>
        </p:nvGrpSpPr>
        <p:grpSpPr>
          <a:xfrm>
            <a:off x="2906475" y="1120925"/>
            <a:ext cx="2584727" cy="3483050"/>
            <a:chOff x="2944204" y="1189775"/>
            <a:chExt cx="3305700" cy="3483050"/>
          </a:xfrm>
        </p:grpSpPr>
        <p:sp>
          <p:nvSpPr>
            <p:cNvPr id="172" name="Google Shape;172;p24"/>
            <p:cNvSpPr/>
            <p:nvPr/>
          </p:nvSpPr>
          <p:spPr>
            <a:xfrm>
              <a:off x="2944204" y="1189775"/>
              <a:ext cx="3305700" cy="669000"/>
            </a:xfrm>
            <a:prstGeom prst="chevron">
              <a:avLst>
                <a:gd name="adj" fmla="val 50000"/>
              </a:avLst>
            </a:prstGeom>
            <a:solidFill>
              <a:srgbClr val="5AAB3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1800">
                  <a:solidFill>
                    <a:srgbClr val="FFFFFF"/>
                  </a:solidFill>
                  <a:latin typeface="Lato"/>
                  <a:ea typeface="Lato"/>
                  <a:cs typeface="Lato"/>
                  <a:sym typeface="Lato"/>
                </a:rPr>
                <a:t>QUAL (Phase 1)</a:t>
              </a:r>
              <a:endParaRPr sz="1800">
                <a:solidFill>
                  <a:srgbClr val="FFFFFF"/>
                </a:solidFill>
                <a:latin typeface="Lato"/>
                <a:ea typeface="Lato"/>
                <a:cs typeface="Lato"/>
                <a:sym typeface="Lato"/>
              </a:endParaRPr>
            </a:p>
          </p:txBody>
        </p:sp>
        <p:sp>
          <p:nvSpPr>
            <p:cNvPr id="173" name="Google Shape;173;p24"/>
            <p:cNvSpPr txBox="1"/>
            <p:nvPr/>
          </p:nvSpPr>
          <p:spPr>
            <a:xfrm>
              <a:off x="3478961" y="2057125"/>
              <a:ext cx="25311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de" sz="1800">
                  <a:latin typeface="Lato"/>
                  <a:ea typeface="Lato"/>
                  <a:cs typeface="Lato"/>
                  <a:sym typeface="Lato"/>
                </a:rPr>
                <a:t>Semi-structured interviews (N=6); think-aloud techniques</a:t>
              </a:r>
              <a:endParaRPr sz="1800">
                <a:latin typeface="Lato"/>
                <a:ea typeface="Lato"/>
                <a:cs typeface="Lato"/>
                <a:sym typeface="Lato"/>
              </a:endParaRPr>
            </a:p>
          </p:txBody>
        </p:sp>
      </p:grpSp>
      <p:sp>
        <p:nvSpPr>
          <p:cNvPr id="174" name="Google Shape;174;p24"/>
          <p:cNvSpPr txBox="1"/>
          <p:nvPr/>
        </p:nvSpPr>
        <p:spPr>
          <a:xfrm>
            <a:off x="1741950" y="4044725"/>
            <a:ext cx="55743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1700">
                <a:latin typeface="Lato Light"/>
                <a:ea typeface="Lato Light"/>
                <a:cs typeface="Lato Light"/>
                <a:sym typeface="Lato Light"/>
              </a:rPr>
              <a:t>Mixed-method exploratory sequential research design</a:t>
            </a:r>
            <a:endParaRPr sz="1700">
              <a:latin typeface="Lato Light"/>
              <a:ea typeface="Lato Light"/>
              <a:cs typeface="Lato Light"/>
              <a:sym typeface="Lato Light"/>
            </a:endParaRPr>
          </a:p>
        </p:txBody>
      </p:sp>
      <p:grpSp>
        <p:nvGrpSpPr>
          <p:cNvPr id="175" name="Google Shape;175;p24"/>
          <p:cNvGrpSpPr/>
          <p:nvPr/>
        </p:nvGrpSpPr>
        <p:grpSpPr>
          <a:xfrm>
            <a:off x="265297" y="1099838"/>
            <a:ext cx="1941042" cy="3483063"/>
            <a:chOff x="2749780" y="1189775"/>
            <a:chExt cx="3525322" cy="3483063"/>
          </a:xfrm>
        </p:grpSpPr>
        <p:sp>
          <p:nvSpPr>
            <p:cNvPr id="176" name="Google Shape;176;p24"/>
            <p:cNvSpPr/>
            <p:nvPr/>
          </p:nvSpPr>
          <p:spPr>
            <a:xfrm>
              <a:off x="2749780" y="1189775"/>
              <a:ext cx="3305700" cy="669000"/>
            </a:xfrm>
            <a:prstGeom prst="chevron">
              <a:avLst>
                <a:gd name="adj" fmla="val 50000"/>
              </a:avLst>
            </a:prstGeom>
            <a:solidFill>
              <a:srgbClr val="5AAB3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1600">
                  <a:solidFill>
                    <a:srgbClr val="FFFFFF"/>
                  </a:solidFill>
                  <a:latin typeface="Lato"/>
                  <a:ea typeface="Lato"/>
                  <a:cs typeface="Lato"/>
                  <a:sym typeface="Lato"/>
                </a:rPr>
                <a:t>Short pre-survey</a:t>
              </a:r>
              <a:endParaRPr sz="1600">
                <a:solidFill>
                  <a:srgbClr val="FFFFFF"/>
                </a:solidFill>
                <a:latin typeface="Lato"/>
                <a:ea typeface="Lato"/>
                <a:cs typeface="Lato"/>
                <a:sym typeface="Lato"/>
              </a:endParaRPr>
            </a:p>
          </p:txBody>
        </p:sp>
        <p:sp>
          <p:nvSpPr>
            <p:cNvPr id="177" name="Google Shape;177;p24"/>
            <p:cNvSpPr txBox="1"/>
            <p:nvPr/>
          </p:nvSpPr>
          <p:spPr>
            <a:xfrm>
              <a:off x="3101402" y="2057138"/>
              <a:ext cx="31737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de" sz="1800">
                  <a:latin typeface="Lato"/>
                  <a:ea typeface="Lato"/>
                  <a:cs typeface="Lato"/>
                  <a:sym typeface="Lato"/>
                </a:rPr>
                <a:t>to reach potential respondents </a:t>
              </a:r>
              <a:endParaRPr sz="1800">
                <a:latin typeface="Lato"/>
                <a:ea typeface="Lato"/>
                <a:cs typeface="Lato"/>
                <a:sym typeface="Lato"/>
              </a:endParaRPr>
            </a:p>
            <a:p>
              <a:pPr marL="0" lvl="0" indent="0" algn="l" rtl="0">
                <a:lnSpc>
                  <a:spcPct val="115000"/>
                </a:lnSpc>
                <a:spcBef>
                  <a:spcPts val="0"/>
                </a:spcBef>
                <a:spcAft>
                  <a:spcPts val="0"/>
                </a:spcAft>
                <a:buNone/>
              </a:pPr>
              <a:r>
                <a:rPr lang="de" sz="1800">
                  <a:latin typeface="Lato"/>
                  <a:ea typeface="Lato"/>
                  <a:cs typeface="Lato"/>
                  <a:sym typeface="Lato"/>
                </a:rPr>
                <a:t>for the Phase 1</a:t>
              </a:r>
              <a:endParaRPr sz="1800">
                <a:latin typeface="Lato"/>
                <a:ea typeface="Lato"/>
                <a:cs typeface="Lato"/>
                <a:sym typeface="Lato"/>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graphicFrame>
        <p:nvGraphicFramePr>
          <p:cNvPr id="182" name="Google Shape;182;p25"/>
          <p:cNvGraphicFramePr/>
          <p:nvPr/>
        </p:nvGraphicFramePr>
        <p:xfrm>
          <a:off x="128275" y="658788"/>
          <a:ext cx="8887450" cy="4121550"/>
        </p:xfrm>
        <a:graphic>
          <a:graphicData uri="http://schemas.openxmlformats.org/drawingml/2006/table">
            <a:tbl>
              <a:tblPr>
                <a:noFill/>
                <a:tableStyleId>{CFF4E854-045E-4D20-9B91-7ED3E69A9203}</a:tableStyleId>
              </a:tblPr>
              <a:tblGrid>
                <a:gridCol w="4269175">
                  <a:extLst>
                    <a:ext uri="{9D8B030D-6E8A-4147-A177-3AD203B41FA5}">
                      <a16:colId xmlns:a16="http://schemas.microsoft.com/office/drawing/2014/main" val="20000"/>
                    </a:ext>
                  </a:extLst>
                </a:gridCol>
                <a:gridCol w="4618275">
                  <a:extLst>
                    <a:ext uri="{9D8B030D-6E8A-4147-A177-3AD203B41FA5}">
                      <a16:colId xmlns:a16="http://schemas.microsoft.com/office/drawing/2014/main" val="20001"/>
                    </a:ext>
                  </a:extLst>
                </a:gridCol>
              </a:tblGrid>
              <a:tr h="529050">
                <a:tc>
                  <a:txBody>
                    <a:bodyPr/>
                    <a:lstStyle/>
                    <a:p>
                      <a:pPr marL="0" lvl="0" indent="0" algn="l" rtl="0">
                        <a:spcBef>
                          <a:spcPts val="0"/>
                        </a:spcBef>
                        <a:spcAft>
                          <a:spcPts val="0"/>
                        </a:spcAft>
                        <a:buNone/>
                      </a:pPr>
                      <a:r>
                        <a:rPr lang="de" sz="2000">
                          <a:latin typeface="Lato Light"/>
                          <a:ea typeface="Lato Light"/>
                          <a:cs typeface="Lato Light"/>
                          <a:sym typeface="Lato Light"/>
                        </a:rPr>
                        <a:t>Interviews</a:t>
                      </a:r>
                      <a:endParaRPr sz="2000">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de" sz="2000">
                          <a:latin typeface="Lato Light"/>
                          <a:ea typeface="Lato Light"/>
                          <a:cs typeface="Lato Light"/>
                          <a:sym typeface="Lato Light"/>
                        </a:rPr>
                        <a:t>Survey</a:t>
                      </a:r>
                      <a:endParaRPr sz="2000">
                        <a:latin typeface="Lato"/>
                        <a:ea typeface="Lato"/>
                        <a:cs typeface="Lato"/>
                        <a:sym typeface="Lato"/>
                      </a:endParaRPr>
                    </a:p>
                  </a:txBody>
                  <a:tcPr marL="91425" marR="91425" marT="91425" marB="91425"/>
                </a:tc>
                <a:extLst>
                  <a:ext uri="{0D108BD9-81ED-4DB2-BD59-A6C34878D82A}">
                    <a16:rowId xmlns:a16="http://schemas.microsoft.com/office/drawing/2014/main" val="10000"/>
                  </a:ext>
                </a:extLst>
              </a:tr>
              <a:tr h="3592500">
                <a:tc>
                  <a:txBody>
                    <a:bodyPr/>
                    <a:lstStyle/>
                    <a:p>
                      <a:pPr marL="457200" lvl="0" indent="-355600" algn="l" rtl="0">
                        <a:spcBef>
                          <a:spcPts val="0"/>
                        </a:spcBef>
                        <a:spcAft>
                          <a:spcPts val="0"/>
                        </a:spcAft>
                        <a:buSzPts val="2000"/>
                        <a:buFont typeface="Lato Light"/>
                        <a:buChar char="●"/>
                      </a:pPr>
                      <a:r>
                        <a:rPr lang="de" sz="2000">
                          <a:latin typeface="Lato Light"/>
                          <a:ea typeface="Lato Light"/>
                          <a:cs typeface="Lato Light"/>
                          <a:sym typeface="Lato Light"/>
                        </a:rPr>
                        <a:t>Students (N=6) from the Department of information sciences, University of Zadar</a:t>
                      </a:r>
                      <a:endParaRPr sz="2000">
                        <a:latin typeface="Lato Light"/>
                        <a:ea typeface="Lato Light"/>
                        <a:cs typeface="Lato Light"/>
                        <a:sym typeface="Lato Light"/>
                      </a:endParaRPr>
                    </a:p>
                    <a:p>
                      <a:pPr marL="457200" lvl="0" indent="-355600" algn="l" rtl="0">
                        <a:spcBef>
                          <a:spcPts val="0"/>
                        </a:spcBef>
                        <a:spcAft>
                          <a:spcPts val="0"/>
                        </a:spcAft>
                        <a:buSzPts val="2000"/>
                        <a:buFont typeface="Lato Light"/>
                        <a:buChar char="●"/>
                      </a:pPr>
                      <a:r>
                        <a:rPr lang="de" sz="2000">
                          <a:latin typeface="Lato Light"/>
                          <a:ea typeface="Lato Light"/>
                          <a:cs typeface="Lato Light"/>
                          <a:sym typeface="Lato Light"/>
                        </a:rPr>
                        <a:t>Purposive sampling, to gain rich insights</a:t>
                      </a:r>
                      <a:endParaRPr sz="2000">
                        <a:latin typeface="Lato Light"/>
                        <a:ea typeface="Lato Light"/>
                        <a:cs typeface="Lato Light"/>
                        <a:sym typeface="Lato Light"/>
                      </a:endParaRPr>
                    </a:p>
                    <a:p>
                      <a:pPr marL="914400" lvl="1" indent="-355600" algn="l" rtl="0">
                        <a:spcBef>
                          <a:spcPts val="0"/>
                        </a:spcBef>
                        <a:spcAft>
                          <a:spcPts val="0"/>
                        </a:spcAft>
                        <a:buSzPts val="2000"/>
                        <a:buFont typeface="Lato Light"/>
                        <a:buChar char="○"/>
                      </a:pPr>
                      <a:r>
                        <a:rPr lang="de" sz="2000">
                          <a:latin typeface="Lato Light"/>
                          <a:ea typeface="Lato Light"/>
                          <a:cs typeface="Lato Light"/>
                          <a:sym typeface="Lato Light"/>
                        </a:rPr>
                        <a:t>their educational background -&gt; awareness of the processes underlying the trust judgments</a:t>
                      </a:r>
                      <a:endParaRPr sz="2000">
                        <a:latin typeface="Lato Light"/>
                        <a:ea typeface="Lato Light"/>
                        <a:cs typeface="Lato Light"/>
                        <a:sym typeface="Lato Light"/>
                      </a:endParaRPr>
                    </a:p>
                    <a:p>
                      <a:pPr marL="457200" lvl="0" indent="0" algn="l" rtl="0">
                        <a:spcBef>
                          <a:spcPts val="0"/>
                        </a:spcBef>
                        <a:spcAft>
                          <a:spcPts val="0"/>
                        </a:spcAft>
                        <a:buNone/>
                      </a:pPr>
                      <a:endParaRPr sz="1800">
                        <a:latin typeface="Lato Light"/>
                        <a:ea typeface="Lato Light"/>
                        <a:cs typeface="Lato Light"/>
                        <a:sym typeface="Lato Light"/>
                      </a:endParaRPr>
                    </a:p>
                  </a:txBody>
                  <a:tcPr marL="91425" marR="91425" marT="91425" marB="91425"/>
                </a:tc>
                <a:tc>
                  <a:txBody>
                    <a:bodyPr/>
                    <a:lstStyle/>
                    <a:p>
                      <a:pPr marL="457200" lvl="0" indent="-355600" algn="l" rtl="0">
                        <a:spcBef>
                          <a:spcPts val="0"/>
                        </a:spcBef>
                        <a:spcAft>
                          <a:spcPts val="0"/>
                        </a:spcAft>
                        <a:buSzPts val="2000"/>
                        <a:buFont typeface="Lato Light"/>
                        <a:buChar char="●"/>
                      </a:pPr>
                      <a:r>
                        <a:rPr lang="de" sz="2000">
                          <a:latin typeface="Lato Light"/>
                          <a:ea typeface="Lato Light"/>
                          <a:cs typeface="Lato Light"/>
                          <a:sym typeface="Lato Light"/>
                        </a:rPr>
                        <a:t>N= 138 Students from the University of Zadar </a:t>
                      </a:r>
                      <a:endParaRPr sz="2000">
                        <a:latin typeface="Lato Light"/>
                        <a:ea typeface="Lato Light"/>
                        <a:cs typeface="Lato Light"/>
                        <a:sym typeface="Lato Light"/>
                      </a:endParaRPr>
                    </a:p>
                    <a:p>
                      <a:pPr marL="457200" lvl="0" indent="-355600" algn="l" rtl="0">
                        <a:spcBef>
                          <a:spcPts val="0"/>
                        </a:spcBef>
                        <a:spcAft>
                          <a:spcPts val="0"/>
                        </a:spcAft>
                        <a:buSzPts val="2000"/>
                        <a:buFont typeface="Lato Light"/>
                        <a:buChar char="●"/>
                      </a:pPr>
                      <a:r>
                        <a:rPr lang="de" sz="2000">
                          <a:latin typeface="Lato Light"/>
                          <a:ea typeface="Lato Light"/>
                          <a:cs typeface="Lato Light"/>
                          <a:sym typeface="Lato Light"/>
                        </a:rPr>
                        <a:t>Convenience and purposive sampling</a:t>
                      </a:r>
                      <a:endParaRPr sz="2000">
                        <a:latin typeface="Lato Light"/>
                        <a:ea typeface="Lato Light"/>
                        <a:cs typeface="Lato Light"/>
                        <a:sym typeface="Lato Light"/>
                      </a:endParaRPr>
                    </a:p>
                    <a:p>
                      <a:pPr marL="914400" lvl="1" indent="-355600" algn="l" rtl="0">
                        <a:spcBef>
                          <a:spcPts val="0"/>
                        </a:spcBef>
                        <a:spcAft>
                          <a:spcPts val="0"/>
                        </a:spcAft>
                        <a:buSzPts val="2000"/>
                        <a:buFont typeface="Lato Light"/>
                        <a:buChar char="○"/>
                      </a:pPr>
                      <a:r>
                        <a:rPr lang="de" sz="2000">
                          <a:latin typeface="Lato Light"/>
                          <a:ea typeface="Lato Light"/>
                          <a:cs typeface="Lato Light"/>
                          <a:sym typeface="Lato Light"/>
                        </a:rPr>
                        <a:t>voluntary participation, included students interested in the topic</a:t>
                      </a:r>
                      <a:endParaRPr sz="2000">
                        <a:latin typeface="Lato Light"/>
                        <a:ea typeface="Lato Light"/>
                        <a:cs typeface="Lato Light"/>
                        <a:sym typeface="Lato Light"/>
                      </a:endParaRPr>
                    </a:p>
                    <a:p>
                      <a:pPr marL="914400" lvl="1" indent="-355600" algn="l" rtl="0">
                        <a:spcBef>
                          <a:spcPts val="0"/>
                        </a:spcBef>
                        <a:spcAft>
                          <a:spcPts val="0"/>
                        </a:spcAft>
                        <a:buSzPts val="2000"/>
                        <a:buFont typeface="Lato Light"/>
                        <a:buChar char="○"/>
                      </a:pPr>
                      <a:r>
                        <a:rPr lang="de" sz="2000">
                          <a:latin typeface="Lato Light"/>
                          <a:ea typeface="Lato Light"/>
                          <a:cs typeface="Lato Light"/>
                          <a:sym typeface="Lato Light"/>
                        </a:rPr>
                        <a:t>and students actively using social networks (SNs) - dissemination via SNs</a:t>
                      </a:r>
                      <a:endParaRPr sz="2000">
                        <a:latin typeface="Lato Light"/>
                        <a:ea typeface="Lato Light"/>
                        <a:cs typeface="Lato Light"/>
                        <a:sym typeface="Lato Light"/>
                      </a:endParaRPr>
                    </a:p>
                    <a:p>
                      <a:pPr marL="457200" lvl="0" indent="0" algn="l" rtl="0">
                        <a:spcBef>
                          <a:spcPts val="0"/>
                        </a:spcBef>
                        <a:spcAft>
                          <a:spcPts val="0"/>
                        </a:spcAft>
                        <a:buNone/>
                      </a:pPr>
                      <a:endParaRPr sz="1800">
                        <a:latin typeface="Lato Light"/>
                        <a:ea typeface="Lato Light"/>
                        <a:cs typeface="Lato Light"/>
                        <a:sym typeface="Lato Light"/>
                      </a:endParaRPr>
                    </a:p>
                  </a:txBody>
                  <a:tcPr marL="91425" marR="91425" marT="91425" marB="91425"/>
                </a:tc>
                <a:extLst>
                  <a:ext uri="{0D108BD9-81ED-4DB2-BD59-A6C34878D82A}">
                    <a16:rowId xmlns:a16="http://schemas.microsoft.com/office/drawing/2014/main" val="10001"/>
                  </a:ext>
                </a:extLst>
              </a:tr>
            </a:tbl>
          </a:graphicData>
        </a:graphic>
      </p:graphicFrame>
      <p:sp>
        <p:nvSpPr>
          <p:cNvPr id="183" name="Google Shape;183;p25"/>
          <p:cNvSpPr txBox="1"/>
          <p:nvPr/>
        </p:nvSpPr>
        <p:spPr>
          <a:xfrm>
            <a:off x="1816625" y="72775"/>
            <a:ext cx="59766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2000" b="1">
                <a:solidFill>
                  <a:srgbClr val="494949"/>
                </a:solidFill>
                <a:latin typeface="Lato"/>
                <a:ea typeface="Lato"/>
                <a:cs typeface="Lato"/>
                <a:sym typeface="Lato"/>
              </a:rPr>
              <a:t>Research samples</a:t>
            </a:r>
            <a:endParaRPr sz="2000" b="1">
              <a:solidFill>
                <a:srgbClr val="494949"/>
              </a:solidFill>
              <a:latin typeface="Lato"/>
              <a:ea typeface="Lato"/>
              <a:cs typeface="Lato"/>
              <a:sym typeface="Lato"/>
            </a:endParaRPr>
          </a:p>
          <a:p>
            <a:pPr marL="0" lvl="0" indent="0" algn="ctr" rtl="0">
              <a:spcBef>
                <a:spcPts val="0"/>
              </a:spcBef>
              <a:spcAft>
                <a:spcPts val="0"/>
              </a:spcAft>
              <a:buNone/>
            </a:pPr>
            <a:endParaRPr sz="2200">
              <a:latin typeface="Lato Light"/>
              <a:ea typeface="Lato Light"/>
              <a:cs typeface="Lato Light"/>
              <a:sym typeface="Lato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6"/>
          <p:cNvSpPr txBox="1">
            <a:spLocks noGrp="1"/>
          </p:cNvSpPr>
          <p:nvPr>
            <p:ph type="title"/>
          </p:nvPr>
        </p:nvSpPr>
        <p:spPr>
          <a:xfrm>
            <a:off x="144150" y="248400"/>
            <a:ext cx="8855700" cy="591900"/>
          </a:xfrm>
          <a:prstGeom prst="rect">
            <a:avLst/>
          </a:prstGeom>
        </p:spPr>
        <p:txBody>
          <a:bodyPr spcFirstLastPara="1" wrap="square" lIns="17150" tIns="17150" rIns="17150" bIns="17150" anchor="ctr" anchorCtr="0">
            <a:noAutofit/>
          </a:bodyPr>
          <a:lstStyle/>
          <a:p>
            <a:pPr marL="0" lvl="0" indent="0" algn="ctr" rtl="0">
              <a:lnSpc>
                <a:spcPct val="150000"/>
              </a:lnSpc>
              <a:spcBef>
                <a:spcPts val="0"/>
              </a:spcBef>
              <a:spcAft>
                <a:spcPts val="0"/>
              </a:spcAft>
              <a:buNone/>
            </a:pPr>
            <a:r>
              <a:rPr lang="de"/>
              <a:t>Results</a:t>
            </a:r>
            <a:endParaRPr/>
          </a:p>
          <a:p>
            <a:pPr marL="0" lvl="0" indent="0" algn="ctr" rtl="0">
              <a:lnSpc>
                <a:spcPct val="150000"/>
              </a:lnSpc>
              <a:spcBef>
                <a:spcPts val="0"/>
              </a:spcBef>
              <a:spcAft>
                <a:spcPts val="0"/>
              </a:spcAft>
              <a:buNone/>
            </a:pPr>
            <a:r>
              <a:rPr lang="de"/>
              <a:t>RQ1: Do students have specific nutrition needs, and what are they?</a:t>
            </a:r>
            <a:endParaRPr/>
          </a:p>
        </p:txBody>
      </p:sp>
      <p:sp>
        <p:nvSpPr>
          <p:cNvPr id="189" name="Google Shape;189;p26"/>
          <p:cNvSpPr txBox="1">
            <a:spLocks noGrp="1"/>
          </p:cNvSpPr>
          <p:nvPr>
            <p:ph type="sldNum" idx="12"/>
          </p:nvPr>
        </p:nvSpPr>
        <p:spPr>
          <a:xfrm>
            <a:off x="8868025" y="4853200"/>
            <a:ext cx="252000" cy="252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de"/>
              <a:t>12</a:t>
            </a:fld>
            <a:endParaRPr/>
          </a:p>
        </p:txBody>
      </p:sp>
      <p:graphicFrame>
        <p:nvGraphicFramePr>
          <p:cNvPr id="190" name="Google Shape;190;p26"/>
          <p:cNvGraphicFramePr/>
          <p:nvPr/>
        </p:nvGraphicFramePr>
        <p:xfrm>
          <a:off x="334413" y="1027638"/>
          <a:ext cx="8475175" cy="3776412"/>
        </p:xfrm>
        <a:graphic>
          <a:graphicData uri="http://schemas.openxmlformats.org/drawingml/2006/table">
            <a:tbl>
              <a:tblPr>
                <a:noFill/>
                <a:tableStyleId>{CFF4E854-045E-4D20-9B91-7ED3E69A9203}</a:tableStyleId>
              </a:tblPr>
              <a:tblGrid>
                <a:gridCol w="3153800">
                  <a:extLst>
                    <a:ext uri="{9D8B030D-6E8A-4147-A177-3AD203B41FA5}">
                      <a16:colId xmlns:a16="http://schemas.microsoft.com/office/drawing/2014/main" val="20000"/>
                    </a:ext>
                  </a:extLst>
                </a:gridCol>
                <a:gridCol w="5321375">
                  <a:extLst>
                    <a:ext uri="{9D8B030D-6E8A-4147-A177-3AD203B41FA5}">
                      <a16:colId xmlns:a16="http://schemas.microsoft.com/office/drawing/2014/main" val="20001"/>
                    </a:ext>
                  </a:extLst>
                </a:gridCol>
              </a:tblGrid>
              <a:tr h="352325">
                <a:tc>
                  <a:txBody>
                    <a:bodyPr/>
                    <a:lstStyle/>
                    <a:p>
                      <a:pPr marL="0" lvl="0" indent="0" algn="l" rtl="0">
                        <a:spcBef>
                          <a:spcPts val="0"/>
                        </a:spcBef>
                        <a:spcAft>
                          <a:spcPts val="500"/>
                        </a:spcAft>
                        <a:buNone/>
                      </a:pPr>
                      <a:r>
                        <a:rPr lang="de" sz="1900">
                          <a:solidFill>
                            <a:srgbClr val="434343"/>
                          </a:solidFill>
                          <a:latin typeface="Lato Light"/>
                          <a:ea typeface="Lato Light"/>
                          <a:cs typeface="Lato Light"/>
                          <a:sym typeface="Lato Light"/>
                        </a:rPr>
                        <a:t>Qual (N=6):</a:t>
                      </a:r>
                      <a:endParaRPr sz="1600"/>
                    </a:p>
                  </a:txBody>
                  <a:tcPr marL="91425" marR="91425" marT="91425" marB="91425"/>
                </a:tc>
                <a:tc>
                  <a:txBody>
                    <a:bodyPr/>
                    <a:lstStyle/>
                    <a:p>
                      <a:pPr marL="0" lvl="0" indent="0" algn="l" rtl="0">
                        <a:spcBef>
                          <a:spcPts val="0"/>
                        </a:spcBef>
                        <a:spcAft>
                          <a:spcPts val="500"/>
                        </a:spcAft>
                        <a:buNone/>
                      </a:pPr>
                      <a:r>
                        <a:rPr lang="de" sz="1900">
                          <a:solidFill>
                            <a:srgbClr val="434343"/>
                          </a:solidFill>
                          <a:latin typeface="Lato Light"/>
                          <a:ea typeface="Lato Light"/>
                          <a:cs typeface="Lato Light"/>
                          <a:sym typeface="Lato Light"/>
                        </a:rPr>
                        <a:t>Quant (N=138):  </a:t>
                      </a:r>
                      <a:endParaRPr sz="1600"/>
                    </a:p>
                  </a:txBody>
                  <a:tcPr marL="91425" marR="91425" marT="91425" marB="91425"/>
                </a:tc>
                <a:extLst>
                  <a:ext uri="{0D108BD9-81ED-4DB2-BD59-A6C34878D82A}">
                    <a16:rowId xmlns:a16="http://schemas.microsoft.com/office/drawing/2014/main" val="10000"/>
                  </a:ext>
                </a:extLst>
              </a:tr>
              <a:tr h="2995775">
                <a:tc>
                  <a:txBody>
                    <a:bodyPr/>
                    <a:lstStyle/>
                    <a:p>
                      <a:pPr marL="0" lvl="0" indent="0" algn="l" rtl="0">
                        <a:lnSpc>
                          <a:spcPct val="115000"/>
                        </a:lnSpc>
                        <a:spcBef>
                          <a:spcPts val="0"/>
                        </a:spcBef>
                        <a:spcAft>
                          <a:spcPts val="0"/>
                        </a:spcAft>
                        <a:buNone/>
                      </a:pPr>
                      <a:r>
                        <a:rPr lang="de" sz="2000">
                          <a:solidFill>
                            <a:srgbClr val="434343"/>
                          </a:solidFill>
                          <a:latin typeface="Lato Light"/>
                          <a:ea typeface="Lato Light"/>
                          <a:cs typeface="Lato Light"/>
                          <a:sym typeface="Lato Light"/>
                        </a:rPr>
                        <a:t>Reasons for managing their diet:</a:t>
                      </a:r>
                      <a:endParaRPr sz="2000">
                        <a:solidFill>
                          <a:srgbClr val="434343"/>
                        </a:solidFill>
                        <a:latin typeface="Lato Light"/>
                        <a:ea typeface="Lato Light"/>
                        <a:cs typeface="Lato Light"/>
                        <a:sym typeface="Lato Light"/>
                      </a:endParaRPr>
                    </a:p>
                    <a:p>
                      <a:pPr marL="457200" lvl="0" indent="-355600" algn="l" rtl="0">
                        <a:lnSpc>
                          <a:spcPct val="115000"/>
                        </a:lnSpc>
                        <a:spcBef>
                          <a:spcPts val="500"/>
                        </a:spcBef>
                        <a:spcAft>
                          <a:spcPts val="0"/>
                        </a:spcAft>
                        <a:buClr>
                          <a:srgbClr val="0E4390"/>
                        </a:buClr>
                        <a:buSzPts val="2000"/>
                        <a:buFont typeface="Lato Light"/>
                        <a:buChar char="▪"/>
                      </a:pPr>
                      <a:r>
                        <a:rPr lang="de" sz="2000" b="1">
                          <a:solidFill>
                            <a:srgbClr val="434343"/>
                          </a:solidFill>
                          <a:latin typeface="Lato"/>
                          <a:ea typeface="Lato"/>
                          <a:cs typeface="Lato"/>
                          <a:sym typeface="Lato"/>
                        </a:rPr>
                        <a:t>health</a:t>
                      </a:r>
                      <a:endParaRPr sz="2000" b="1">
                        <a:solidFill>
                          <a:srgbClr val="434343"/>
                        </a:solidFill>
                        <a:latin typeface="Lato"/>
                        <a:ea typeface="Lato"/>
                        <a:cs typeface="Lato"/>
                        <a:sym typeface="Lato"/>
                      </a:endParaRPr>
                    </a:p>
                    <a:p>
                      <a:pPr marL="457200" lvl="0" indent="-355600" algn="l" rtl="0">
                        <a:lnSpc>
                          <a:spcPct val="115000"/>
                        </a:lnSpc>
                        <a:spcBef>
                          <a:spcPts val="0"/>
                        </a:spcBef>
                        <a:spcAft>
                          <a:spcPts val="0"/>
                        </a:spcAft>
                        <a:buClr>
                          <a:srgbClr val="0E4390"/>
                        </a:buClr>
                        <a:buSzPts val="2000"/>
                        <a:buFont typeface="Lato Light"/>
                        <a:buChar char="▪"/>
                      </a:pPr>
                      <a:r>
                        <a:rPr lang="de" sz="2000" b="1">
                          <a:solidFill>
                            <a:srgbClr val="434343"/>
                          </a:solidFill>
                          <a:latin typeface="Lato"/>
                          <a:ea typeface="Lato"/>
                          <a:cs typeface="Lato"/>
                          <a:sym typeface="Lato"/>
                        </a:rPr>
                        <a:t>physical appearance</a:t>
                      </a:r>
                      <a:endParaRPr sz="2000" b="1">
                        <a:solidFill>
                          <a:srgbClr val="434343"/>
                        </a:solidFill>
                        <a:latin typeface="Lato"/>
                        <a:ea typeface="Lato"/>
                        <a:cs typeface="Lato"/>
                        <a:sym typeface="Lato"/>
                      </a:endParaRPr>
                    </a:p>
                    <a:p>
                      <a:pPr marL="457200" lvl="0" indent="-355600" algn="l" rtl="0">
                        <a:lnSpc>
                          <a:spcPct val="115000"/>
                        </a:lnSpc>
                        <a:spcBef>
                          <a:spcPts val="0"/>
                        </a:spcBef>
                        <a:spcAft>
                          <a:spcPts val="0"/>
                        </a:spcAft>
                        <a:buClr>
                          <a:srgbClr val="0E4390"/>
                        </a:buClr>
                        <a:buSzPts val="2000"/>
                        <a:buFont typeface="Lato Light"/>
                        <a:buChar char="▪"/>
                      </a:pPr>
                      <a:r>
                        <a:rPr lang="de" sz="2000" b="1">
                          <a:solidFill>
                            <a:srgbClr val="434343"/>
                          </a:solidFill>
                          <a:latin typeface="Lato"/>
                          <a:ea typeface="Lato"/>
                          <a:cs typeface="Lato"/>
                          <a:sym typeface="Lato"/>
                        </a:rPr>
                        <a:t>feeling </a:t>
                      </a:r>
                      <a:r>
                        <a:rPr lang="de" sz="2000">
                          <a:solidFill>
                            <a:srgbClr val="434343"/>
                          </a:solidFill>
                          <a:latin typeface="Lato Light"/>
                          <a:ea typeface="Lato Light"/>
                          <a:cs typeface="Lato Light"/>
                          <a:sym typeface="Lato Light"/>
                        </a:rPr>
                        <a:t>better</a:t>
                      </a:r>
                      <a:endParaRPr sz="2000">
                        <a:solidFill>
                          <a:srgbClr val="434343"/>
                        </a:solidFill>
                        <a:latin typeface="Lato Light"/>
                        <a:ea typeface="Lato Light"/>
                        <a:cs typeface="Lato Light"/>
                        <a:sym typeface="Lato Light"/>
                      </a:endParaRPr>
                    </a:p>
                    <a:p>
                      <a:pPr marL="457200" lvl="0" indent="-355600" algn="l" rtl="0">
                        <a:lnSpc>
                          <a:spcPct val="115000"/>
                        </a:lnSpc>
                        <a:spcBef>
                          <a:spcPts val="0"/>
                        </a:spcBef>
                        <a:spcAft>
                          <a:spcPts val="0"/>
                        </a:spcAft>
                        <a:buClr>
                          <a:srgbClr val="0E4390"/>
                        </a:buClr>
                        <a:buSzPts val="2000"/>
                        <a:buFont typeface="Lato Light"/>
                        <a:buChar char="▪"/>
                      </a:pPr>
                      <a:r>
                        <a:rPr lang="de" sz="2000">
                          <a:solidFill>
                            <a:srgbClr val="434343"/>
                          </a:solidFill>
                          <a:latin typeface="Lato Light"/>
                          <a:ea typeface="Lato Light"/>
                          <a:cs typeface="Lato Light"/>
                          <a:sym typeface="Lato Light"/>
                        </a:rPr>
                        <a:t>having more </a:t>
                      </a:r>
                      <a:r>
                        <a:rPr lang="de" sz="2000" b="1">
                          <a:solidFill>
                            <a:srgbClr val="434343"/>
                          </a:solidFill>
                          <a:latin typeface="Lato"/>
                          <a:ea typeface="Lato"/>
                          <a:cs typeface="Lato"/>
                          <a:sym typeface="Lato"/>
                        </a:rPr>
                        <a:t>energy</a:t>
                      </a:r>
                      <a:endParaRPr sz="1600" b="1">
                        <a:solidFill>
                          <a:srgbClr val="434343"/>
                        </a:solidFill>
                        <a:latin typeface="Lato"/>
                        <a:ea typeface="Lato"/>
                        <a:cs typeface="Lato"/>
                        <a:sym typeface="Lato"/>
                      </a:endParaRPr>
                    </a:p>
                    <a:p>
                      <a:pPr marL="0" lvl="0" indent="0" algn="l" rtl="0">
                        <a:spcBef>
                          <a:spcPts val="500"/>
                        </a:spcBef>
                        <a:spcAft>
                          <a:spcPts val="0"/>
                        </a:spcAft>
                        <a:buNone/>
                      </a:pPr>
                      <a:endParaRPr/>
                    </a:p>
                  </a:txBody>
                  <a:tcPr marL="91425" marR="91425" marT="91425" marB="91425"/>
                </a:tc>
                <a:tc>
                  <a:txBody>
                    <a:bodyPr/>
                    <a:lstStyle/>
                    <a:p>
                      <a:pPr marL="457200" lvl="0" indent="-355600" algn="l" rtl="0">
                        <a:lnSpc>
                          <a:spcPct val="115000"/>
                        </a:lnSpc>
                        <a:spcBef>
                          <a:spcPts val="0"/>
                        </a:spcBef>
                        <a:spcAft>
                          <a:spcPts val="0"/>
                        </a:spcAft>
                        <a:buClr>
                          <a:srgbClr val="0E4390"/>
                        </a:buClr>
                        <a:buSzPts val="2000"/>
                        <a:buFont typeface="Lato Light"/>
                        <a:buChar char="▪"/>
                      </a:pPr>
                      <a:r>
                        <a:rPr lang="de" sz="2000" b="1">
                          <a:solidFill>
                            <a:srgbClr val="434343"/>
                          </a:solidFill>
                          <a:latin typeface="Lato"/>
                          <a:ea typeface="Lato"/>
                          <a:cs typeface="Lato"/>
                          <a:sym typeface="Lato"/>
                        </a:rPr>
                        <a:t>17%</a:t>
                      </a:r>
                      <a:r>
                        <a:rPr lang="de" sz="2000">
                          <a:solidFill>
                            <a:srgbClr val="434343"/>
                          </a:solidFill>
                          <a:latin typeface="Lato Light"/>
                          <a:ea typeface="Lato Light"/>
                          <a:cs typeface="Lato Light"/>
                          <a:sym typeface="Lato Light"/>
                        </a:rPr>
                        <a:t> - diet related to </a:t>
                      </a:r>
                      <a:r>
                        <a:rPr lang="de" sz="2000" b="1">
                          <a:solidFill>
                            <a:srgbClr val="434343"/>
                          </a:solidFill>
                          <a:latin typeface="Lato"/>
                          <a:ea typeface="Lato"/>
                          <a:cs typeface="Lato"/>
                          <a:sym typeface="Lato"/>
                        </a:rPr>
                        <a:t>health problems</a:t>
                      </a:r>
                      <a:r>
                        <a:rPr lang="de" sz="2000">
                          <a:solidFill>
                            <a:srgbClr val="434343"/>
                          </a:solidFill>
                          <a:latin typeface="Lato Light"/>
                          <a:ea typeface="Lato Light"/>
                          <a:cs typeface="Lato Light"/>
                          <a:sym typeface="Lato Light"/>
                        </a:rPr>
                        <a:t> (N=23),  such as allergies, thyroid disorders, gastritis , anemia</a:t>
                      </a:r>
                      <a:endParaRPr sz="2000">
                        <a:solidFill>
                          <a:srgbClr val="434343"/>
                        </a:solidFill>
                        <a:latin typeface="Lato Light"/>
                        <a:ea typeface="Lato Light"/>
                        <a:cs typeface="Lato Light"/>
                        <a:sym typeface="Lato Light"/>
                      </a:endParaRPr>
                    </a:p>
                    <a:p>
                      <a:pPr marL="457200" lvl="0" indent="-355600" algn="l" rtl="0">
                        <a:lnSpc>
                          <a:spcPct val="115000"/>
                        </a:lnSpc>
                        <a:spcBef>
                          <a:spcPts val="0"/>
                        </a:spcBef>
                        <a:spcAft>
                          <a:spcPts val="0"/>
                        </a:spcAft>
                        <a:buClr>
                          <a:srgbClr val="0E4390"/>
                        </a:buClr>
                        <a:buSzPts val="2000"/>
                        <a:buFont typeface="Lato Light"/>
                        <a:buChar char="▪"/>
                      </a:pPr>
                      <a:r>
                        <a:rPr lang="de" sz="2000" b="1">
                          <a:solidFill>
                            <a:srgbClr val="434343"/>
                          </a:solidFill>
                          <a:latin typeface="Lato"/>
                          <a:ea typeface="Lato"/>
                          <a:cs typeface="Lato"/>
                          <a:sym typeface="Lato"/>
                        </a:rPr>
                        <a:t>26%</a:t>
                      </a:r>
                      <a:r>
                        <a:rPr lang="de" sz="2000">
                          <a:solidFill>
                            <a:srgbClr val="434343"/>
                          </a:solidFill>
                          <a:latin typeface="Lato Light"/>
                          <a:ea typeface="Lato Light"/>
                          <a:cs typeface="Lato Light"/>
                          <a:sym typeface="Lato Light"/>
                        </a:rPr>
                        <a:t> - diet related to </a:t>
                      </a:r>
                      <a:r>
                        <a:rPr lang="de" sz="2000" b="1">
                          <a:solidFill>
                            <a:srgbClr val="434343"/>
                          </a:solidFill>
                          <a:latin typeface="Lato"/>
                          <a:ea typeface="Lato"/>
                          <a:cs typeface="Lato"/>
                          <a:sym typeface="Lato"/>
                        </a:rPr>
                        <a:t>weight</a:t>
                      </a:r>
                      <a:r>
                        <a:rPr lang="de" sz="2000">
                          <a:solidFill>
                            <a:srgbClr val="434343"/>
                          </a:solidFill>
                          <a:latin typeface="Lato Light"/>
                          <a:ea typeface="Lato Light"/>
                          <a:cs typeface="Lato Light"/>
                          <a:sym typeface="Lato Light"/>
                        </a:rPr>
                        <a:t> control </a:t>
                      </a:r>
                      <a:r>
                        <a:rPr lang="de" sz="2000" b="1">
                          <a:solidFill>
                            <a:srgbClr val="434343"/>
                          </a:solidFill>
                          <a:latin typeface="Lato"/>
                          <a:ea typeface="Lato"/>
                          <a:cs typeface="Lato"/>
                          <a:sym typeface="Lato"/>
                        </a:rPr>
                        <a:t>and training </a:t>
                      </a:r>
                      <a:r>
                        <a:rPr lang="de" sz="2000">
                          <a:solidFill>
                            <a:srgbClr val="434343"/>
                          </a:solidFill>
                          <a:latin typeface="Lato Light"/>
                          <a:ea typeface="Lato Light"/>
                          <a:cs typeface="Lato Light"/>
                          <a:sym typeface="Lato Light"/>
                        </a:rPr>
                        <a:t>(combined N=36; specifically 29 training  and 22 weight management)</a:t>
                      </a:r>
                      <a:endParaRPr sz="2000">
                        <a:solidFill>
                          <a:srgbClr val="434343"/>
                        </a:solidFill>
                        <a:latin typeface="Lato Light"/>
                        <a:ea typeface="Lato Light"/>
                        <a:cs typeface="Lato Light"/>
                        <a:sym typeface="Lato Light"/>
                      </a:endParaRPr>
                    </a:p>
                    <a:p>
                      <a:pPr marL="457200" lvl="0" indent="-355600" algn="l" rtl="0">
                        <a:lnSpc>
                          <a:spcPct val="115000"/>
                        </a:lnSpc>
                        <a:spcBef>
                          <a:spcPts val="0"/>
                        </a:spcBef>
                        <a:spcAft>
                          <a:spcPts val="0"/>
                        </a:spcAft>
                        <a:buClr>
                          <a:srgbClr val="0E4390"/>
                        </a:buClr>
                        <a:buSzPts val="2000"/>
                        <a:buFont typeface="Lato Light"/>
                        <a:buChar char="▪"/>
                      </a:pPr>
                      <a:r>
                        <a:rPr lang="de" sz="2000" b="1">
                          <a:solidFill>
                            <a:srgbClr val="434343"/>
                          </a:solidFill>
                          <a:latin typeface="Lato"/>
                          <a:ea typeface="Lato"/>
                          <a:cs typeface="Lato"/>
                          <a:sym typeface="Lato"/>
                        </a:rPr>
                        <a:t>57%</a:t>
                      </a:r>
                      <a:r>
                        <a:rPr lang="de" sz="2000">
                          <a:solidFill>
                            <a:srgbClr val="434343"/>
                          </a:solidFill>
                          <a:latin typeface="Lato Light"/>
                          <a:ea typeface="Lato Light"/>
                          <a:cs typeface="Lato Light"/>
                          <a:sym typeface="Lato Light"/>
                        </a:rPr>
                        <a:t> - </a:t>
                      </a:r>
                      <a:r>
                        <a:rPr lang="de" sz="2000" b="1">
                          <a:solidFill>
                            <a:srgbClr val="434343"/>
                          </a:solidFill>
                          <a:latin typeface="Lato"/>
                          <a:ea typeface="Lato"/>
                          <a:cs typeface="Lato"/>
                          <a:sym typeface="Lato"/>
                        </a:rPr>
                        <a:t>no </a:t>
                      </a:r>
                      <a:r>
                        <a:rPr lang="de" sz="2000">
                          <a:solidFill>
                            <a:srgbClr val="434343"/>
                          </a:solidFill>
                          <a:latin typeface="Lato Light"/>
                          <a:ea typeface="Lato Light"/>
                          <a:cs typeface="Lato Light"/>
                          <a:sym typeface="Lato Light"/>
                        </a:rPr>
                        <a:t>special nutrition needs (N=79)</a:t>
                      </a:r>
                      <a:endParaRPr sz="2000">
                        <a:solidFill>
                          <a:srgbClr val="434343"/>
                        </a:solidFill>
                        <a:latin typeface="Lato Light"/>
                        <a:ea typeface="Lato Light"/>
                        <a:cs typeface="Lato Light"/>
                        <a:sym typeface="Lato Light"/>
                      </a:endParaRPr>
                    </a:p>
                    <a:p>
                      <a:pPr marL="457200" lvl="0" indent="-355600" algn="l" rtl="0">
                        <a:lnSpc>
                          <a:spcPct val="115000"/>
                        </a:lnSpc>
                        <a:spcBef>
                          <a:spcPts val="0"/>
                        </a:spcBef>
                        <a:spcAft>
                          <a:spcPts val="0"/>
                        </a:spcAft>
                        <a:buClr>
                          <a:srgbClr val="434343"/>
                        </a:buClr>
                        <a:buSzPts val="2000"/>
                        <a:buFont typeface="Lato Light"/>
                        <a:buChar char="▪"/>
                      </a:pPr>
                      <a:r>
                        <a:rPr lang="de" sz="2000" i="1">
                          <a:solidFill>
                            <a:srgbClr val="434343"/>
                          </a:solidFill>
                          <a:latin typeface="Lato Light"/>
                          <a:ea typeface="Lato Light"/>
                          <a:cs typeface="Lato Light"/>
                          <a:sym typeface="Lato Light"/>
                        </a:rPr>
                        <a:t>The percentages represent only this convenience sample</a:t>
                      </a:r>
                      <a:endParaRPr sz="2000" i="1">
                        <a:solidFill>
                          <a:srgbClr val="434343"/>
                        </a:solidFill>
                        <a:latin typeface="Lato Light"/>
                        <a:ea typeface="Lato Light"/>
                        <a:cs typeface="Lato Light"/>
                        <a:sym typeface="Lato Light"/>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7"/>
          <p:cNvSpPr txBox="1">
            <a:spLocks noGrp="1"/>
          </p:cNvSpPr>
          <p:nvPr>
            <p:ph type="title"/>
          </p:nvPr>
        </p:nvSpPr>
        <p:spPr>
          <a:xfrm>
            <a:off x="144150" y="73075"/>
            <a:ext cx="8855700" cy="5919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r>
              <a:rPr lang="de" sz="1800"/>
              <a:t>RQ2: Which information sources do students use for nutrition information?</a:t>
            </a:r>
            <a:endParaRPr sz="1800"/>
          </a:p>
        </p:txBody>
      </p:sp>
      <p:sp>
        <p:nvSpPr>
          <p:cNvPr id="196" name="Google Shape;196;p27"/>
          <p:cNvSpPr txBox="1">
            <a:spLocks noGrp="1"/>
          </p:cNvSpPr>
          <p:nvPr>
            <p:ph type="sldNum" idx="12"/>
          </p:nvPr>
        </p:nvSpPr>
        <p:spPr>
          <a:xfrm>
            <a:off x="8868025" y="4853200"/>
            <a:ext cx="252000" cy="252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de"/>
              <a:t>13</a:t>
            </a:fld>
            <a:endParaRPr/>
          </a:p>
        </p:txBody>
      </p:sp>
      <p:graphicFrame>
        <p:nvGraphicFramePr>
          <p:cNvPr id="197" name="Google Shape;197;p27"/>
          <p:cNvGraphicFramePr/>
          <p:nvPr/>
        </p:nvGraphicFramePr>
        <p:xfrm>
          <a:off x="334425" y="979725"/>
          <a:ext cx="8475175" cy="3956244"/>
        </p:xfrm>
        <a:graphic>
          <a:graphicData uri="http://schemas.openxmlformats.org/drawingml/2006/table">
            <a:tbl>
              <a:tblPr>
                <a:noFill/>
                <a:tableStyleId>{CFF4E854-045E-4D20-9B91-7ED3E69A9203}</a:tableStyleId>
              </a:tblPr>
              <a:tblGrid>
                <a:gridCol w="4921875">
                  <a:extLst>
                    <a:ext uri="{9D8B030D-6E8A-4147-A177-3AD203B41FA5}">
                      <a16:colId xmlns:a16="http://schemas.microsoft.com/office/drawing/2014/main" val="20000"/>
                    </a:ext>
                  </a:extLst>
                </a:gridCol>
                <a:gridCol w="3553300">
                  <a:extLst>
                    <a:ext uri="{9D8B030D-6E8A-4147-A177-3AD203B41FA5}">
                      <a16:colId xmlns:a16="http://schemas.microsoft.com/office/drawing/2014/main" val="20001"/>
                    </a:ext>
                  </a:extLst>
                </a:gridCol>
              </a:tblGrid>
              <a:tr h="430900">
                <a:tc>
                  <a:txBody>
                    <a:bodyPr/>
                    <a:lstStyle/>
                    <a:p>
                      <a:pPr marL="0" lvl="0" indent="0" algn="l" rtl="0">
                        <a:spcBef>
                          <a:spcPts val="0"/>
                        </a:spcBef>
                        <a:spcAft>
                          <a:spcPts val="500"/>
                        </a:spcAft>
                        <a:buNone/>
                      </a:pPr>
                      <a:r>
                        <a:rPr lang="de" sz="1900">
                          <a:solidFill>
                            <a:srgbClr val="434343"/>
                          </a:solidFill>
                          <a:latin typeface="Lato Light"/>
                          <a:ea typeface="Lato Light"/>
                          <a:cs typeface="Lato Light"/>
                          <a:sym typeface="Lato Light"/>
                        </a:rPr>
                        <a:t>Qual (N=6):</a:t>
                      </a:r>
                      <a:endParaRPr sz="1600"/>
                    </a:p>
                  </a:txBody>
                  <a:tcPr marL="91425" marR="91425" marT="91425" marB="91425"/>
                </a:tc>
                <a:tc>
                  <a:txBody>
                    <a:bodyPr/>
                    <a:lstStyle/>
                    <a:p>
                      <a:pPr marL="0" lvl="0" indent="0" algn="l" rtl="0">
                        <a:spcBef>
                          <a:spcPts val="0"/>
                        </a:spcBef>
                        <a:spcAft>
                          <a:spcPts val="500"/>
                        </a:spcAft>
                        <a:buNone/>
                      </a:pPr>
                      <a:r>
                        <a:rPr lang="de" sz="1900">
                          <a:solidFill>
                            <a:srgbClr val="434343"/>
                          </a:solidFill>
                          <a:latin typeface="Lato Light"/>
                          <a:ea typeface="Lato Light"/>
                          <a:cs typeface="Lato Light"/>
                          <a:sym typeface="Lato Light"/>
                        </a:rPr>
                        <a:t>Quant (N=138):  </a:t>
                      </a:r>
                      <a:endParaRPr sz="1600"/>
                    </a:p>
                  </a:txBody>
                  <a:tcPr marL="91425" marR="91425" marT="91425" marB="91425"/>
                </a:tc>
                <a:extLst>
                  <a:ext uri="{0D108BD9-81ED-4DB2-BD59-A6C34878D82A}">
                    <a16:rowId xmlns:a16="http://schemas.microsoft.com/office/drawing/2014/main" val="10000"/>
                  </a:ext>
                </a:extLst>
              </a:tr>
              <a:tr h="3398750">
                <a:tc>
                  <a:txBody>
                    <a:bodyPr/>
                    <a:lstStyle/>
                    <a:p>
                      <a:pPr marL="457200" lvl="0" indent="-349250" algn="l" rtl="0">
                        <a:lnSpc>
                          <a:spcPct val="115000"/>
                        </a:lnSpc>
                        <a:spcBef>
                          <a:spcPts val="0"/>
                        </a:spcBef>
                        <a:spcAft>
                          <a:spcPts val="0"/>
                        </a:spcAft>
                        <a:buClr>
                          <a:srgbClr val="0E4390"/>
                        </a:buClr>
                        <a:buSzPts val="1900"/>
                        <a:buFont typeface="Lato Light"/>
                        <a:buChar char="▪"/>
                      </a:pPr>
                      <a:r>
                        <a:rPr lang="de" sz="1900" b="1">
                          <a:solidFill>
                            <a:srgbClr val="434343"/>
                          </a:solidFill>
                          <a:latin typeface="Lato"/>
                          <a:ea typeface="Lato"/>
                          <a:cs typeface="Lato"/>
                          <a:sym typeface="Lato"/>
                        </a:rPr>
                        <a:t>Internet </a:t>
                      </a:r>
                      <a:r>
                        <a:rPr lang="de" sz="1900">
                          <a:solidFill>
                            <a:srgbClr val="434343"/>
                          </a:solidFill>
                          <a:latin typeface="Lato Light"/>
                          <a:ea typeface="Lato Light"/>
                          <a:cs typeface="Lato Light"/>
                          <a:sym typeface="Lato Light"/>
                        </a:rPr>
                        <a:t>based sources:</a:t>
                      </a:r>
                      <a:endParaRPr sz="1900">
                        <a:solidFill>
                          <a:srgbClr val="434343"/>
                        </a:solidFill>
                        <a:latin typeface="Lato Light"/>
                        <a:ea typeface="Lato Light"/>
                        <a:cs typeface="Lato Light"/>
                        <a:sym typeface="Lato Light"/>
                      </a:endParaRPr>
                    </a:p>
                    <a:p>
                      <a:pPr marL="914400" lvl="1" indent="-349250" algn="l" rtl="0">
                        <a:lnSpc>
                          <a:spcPct val="115000"/>
                        </a:lnSpc>
                        <a:spcBef>
                          <a:spcPts val="0"/>
                        </a:spcBef>
                        <a:spcAft>
                          <a:spcPts val="0"/>
                        </a:spcAft>
                        <a:buClr>
                          <a:srgbClr val="0E4390"/>
                        </a:buClr>
                        <a:buSzPts val="1900"/>
                        <a:buFont typeface="Lato Light"/>
                        <a:buChar char="▪"/>
                      </a:pPr>
                      <a:r>
                        <a:rPr lang="de" sz="1900">
                          <a:solidFill>
                            <a:srgbClr val="434343"/>
                          </a:solidFill>
                          <a:latin typeface="Lato Light"/>
                          <a:ea typeface="Lato Light"/>
                          <a:cs typeface="Lato Light"/>
                          <a:sym typeface="Lato Light"/>
                        </a:rPr>
                        <a:t>Social media (Instagram, Facebook, Youtube)</a:t>
                      </a:r>
                      <a:endParaRPr sz="1900">
                        <a:solidFill>
                          <a:srgbClr val="434343"/>
                        </a:solidFill>
                        <a:latin typeface="Lato Light"/>
                        <a:ea typeface="Lato Light"/>
                        <a:cs typeface="Lato Light"/>
                        <a:sym typeface="Lato Light"/>
                      </a:endParaRPr>
                    </a:p>
                    <a:p>
                      <a:pPr marL="914400" lvl="1" indent="-349250" algn="l" rtl="0">
                        <a:lnSpc>
                          <a:spcPct val="115000"/>
                        </a:lnSpc>
                        <a:spcBef>
                          <a:spcPts val="0"/>
                        </a:spcBef>
                        <a:spcAft>
                          <a:spcPts val="0"/>
                        </a:spcAft>
                        <a:buClr>
                          <a:srgbClr val="0E4390"/>
                        </a:buClr>
                        <a:buSzPts val="1900"/>
                        <a:buFont typeface="Lato Light"/>
                        <a:buChar char="▪"/>
                      </a:pPr>
                      <a:r>
                        <a:rPr lang="de" sz="1900">
                          <a:solidFill>
                            <a:srgbClr val="434343"/>
                          </a:solidFill>
                          <a:latin typeface="Lato Light"/>
                          <a:ea typeface="Lato Light"/>
                          <a:cs typeface="Lato Light"/>
                          <a:sym typeface="Lato Light"/>
                        </a:rPr>
                        <a:t>Websites and Google</a:t>
                      </a:r>
                      <a:endParaRPr sz="1900">
                        <a:solidFill>
                          <a:srgbClr val="434343"/>
                        </a:solidFill>
                        <a:latin typeface="Lato Light"/>
                        <a:ea typeface="Lato Light"/>
                        <a:cs typeface="Lato Light"/>
                        <a:sym typeface="Lato Light"/>
                      </a:endParaRPr>
                    </a:p>
                    <a:p>
                      <a:pPr marL="457200" lvl="0" indent="-349250" algn="l" rtl="0">
                        <a:lnSpc>
                          <a:spcPct val="115000"/>
                        </a:lnSpc>
                        <a:spcBef>
                          <a:spcPts val="0"/>
                        </a:spcBef>
                        <a:spcAft>
                          <a:spcPts val="0"/>
                        </a:spcAft>
                        <a:buClr>
                          <a:srgbClr val="0E4390"/>
                        </a:buClr>
                        <a:buSzPts val="1900"/>
                        <a:buFont typeface="Lato Light"/>
                        <a:buChar char="▪"/>
                      </a:pPr>
                      <a:r>
                        <a:rPr lang="de" sz="1900">
                          <a:solidFill>
                            <a:srgbClr val="434343"/>
                          </a:solidFill>
                          <a:latin typeface="Lato Light"/>
                          <a:ea typeface="Lato Light"/>
                          <a:cs typeface="Lato Light"/>
                          <a:sym typeface="Lato Light"/>
                        </a:rPr>
                        <a:t>Traditional information sources:</a:t>
                      </a:r>
                      <a:endParaRPr sz="1900">
                        <a:solidFill>
                          <a:srgbClr val="434343"/>
                        </a:solidFill>
                        <a:latin typeface="Lato Light"/>
                        <a:ea typeface="Lato Light"/>
                        <a:cs typeface="Lato Light"/>
                        <a:sym typeface="Lato Light"/>
                      </a:endParaRPr>
                    </a:p>
                    <a:p>
                      <a:pPr marL="914400" lvl="1" indent="-349250" algn="l" rtl="0">
                        <a:lnSpc>
                          <a:spcPct val="115000"/>
                        </a:lnSpc>
                        <a:spcBef>
                          <a:spcPts val="0"/>
                        </a:spcBef>
                        <a:spcAft>
                          <a:spcPts val="0"/>
                        </a:spcAft>
                        <a:buClr>
                          <a:srgbClr val="0E4390"/>
                        </a:buClr>
                        <a:buSzPts val="1900"/>
                        <a:buFont typeface="Lato Light"/>
                        <a:buChar char="▪"/>
                      </a:pPr>
                      <a:r>
                        <a:rPr lang="de" sz="1900" b="1">
                          <a:solidFill>
                            <a:srgbClr val="434343"/>
                          </a:solidFill>
                          <a:latin typeface="Lato"/>
                          <a:ea typeface="Lato"/>
                          <a:cs typeface="Lato"/>
                          <a:sym typeface="Lato"/>
                        </a:rPr>
                        <a:t>Books</a:t>
                      </a:r>
                      <a:r>
                        <a:rPr lang="de" sz="1900">
                          <a:solidFill>
                            <a:srgbClr val="434343"/>
                          </a:solidFill>
                          <a:latin typeface="Lato Light"/>
                          <a:ea typeface="Lato Light"/>
                          <a:cs typeface="Lato Light"/>
                          <a:sym typeface="Lato Light"/>
                        </a:rPr>
                        <a:t>, magazines </a:t>
                      </a:r>
                      <a:endParaRPr sz="1900">
                        <a:solidFill>
                          <a:srgbClr val="434343"/>
                        </a:solidFill>
                        <a:latin typeface="Lato Light"/>
                        <a:ea typeface="Lato Light"/>
                        <a:cs typeface="Lato Light"/>
                        <a:sym typeface="Lato Light"/>
                      </a:endParaRPr>
                    </a:p>
                    <a:p>
                      <a:pPr marL="457200" lvl="0" indent="-349250" algn="l" rtl="0">
                        <a:lnSpc>
                          <a:spcPct val="115000"/>
                        </a:lnSpc>
                        <a:spcBef>
                          <a:spcPts val="0"/>
                        </a:spcBef>
                        <a:spcAft>
                          <a:spcPts val="0"/>
                        </a:spcAft>
                        <a:buClr>
                          <a:srgbClr val="0E4390"/>
                        </a:buClr>
                        <a:buSzPts val="1900"/>
                        <a:buFont typeface="Lato Light"/>
                        <a:buChar char="▪"/>
                      </a:pPr>
                      <a:r>
                        <a:rPr lang="de" sz="1900">
                          <a:solidFill>
                            <a:srgbClr val="434343"/>
                          </a:solidFill>
                          <a:latin typeface="Lato Light"/>
                          <a:ea typeface="Lato Light"/>
                          <a:cs typeface="Lato Light"/>
                          <a:sym typeface="Lato Light"/>
                        </a:rPr>
                        <a:t>Nutrition fact </a:t>
                      </a:r>
                      <a:r>
                        <a:rPr lang="de" sz="1900" b="1">
                          <a:solidFill>
                            <a:srgbClr val="434343"/>
                          </a:solidFill>
                          <a:latin typeface="Lato"/>
                          <a:ea typeface="Lato"/>
                          <a:cs typeface="Lato"/>
                          <a:sym typeface="Lato"/>
                        </a:rPr>
                        <a:t>labels, Apps </a:t>
                      </a:r>
                      <a:r>
                        <a:rPr lang="de" sz="1900">
                          <a:solidFill>
                            <a:srgbClr val="434343"/>
                          </a:solidFill>
                          <a:latin typeface="Lato Light"/>
                          <a:ea typeface="Lato Light"/>
                          <a:cs typeface="Lato Light"/>
                          <a:sym typeface="Lato Light"/>
                        </a:rPr>
                        <a:t>(Food labels, calorie intake)</a:t>
                      </a:r>
                      <a:endParaRPr sz="1900">
                        <a:solidFill>
                          <a:srgbClr val="434343"/>
                        </a:solidFill>
                        <a:latin typeface="Lato Light"/>
                        <a:ea typeface="Lato Light"/>
                        <a:cs typeface="Lato Light"/>
                        <a:sym typeface="Lato Light"/>
                      </a:endParaRPr>
                    </a:p>
                    <a:p>
                      <a:pPr marL="457200" lvl="0" indent="-349250" algn="l" rtl="0">
                        <a:lnSpc>
                          <a:spcPct val="115000"/>
                        </a:lnSpc>
                        <a:spcBef>
                          <a:spcPts val="0"/>
                        </a:spcBef>
                        <a:spcAft>
                          <a:spcPts val="0"/>
                        </a:spcAft>
                        <a:buClr>
                          <a:srgbClr val="0E4390"/>
                        </a:buClr>
                        <a:buSzPts val="1900"/>
                        <a:buFont typeface="Lato Light"/>
                        <a:buChar char="▪"/>
                      </a:pPr>
                      <a:r>
                        <a:rPr lang="de" sz="1900" b="1">
                          <a:solidFill>
                            <a:srgbClr val="434343"/>
                          </a:solidFill>
                          <a:latin typeface="Lato"/>
                          <a:ea typeface="Lato"/>
                          <a:cs typeface="Lato"/>
                          <a:sym typeface="Lato"/>
                        </a:rPr>
                        <a:t>Interpersonal </a:t>
                      </a:r>
                      <a:r>
                        <a:rPr lang="de" sz="1900">
                          <a:solidFill>
                            <a:srgbClr val="434343"/>
                          </a:solidFill>
                          <a:latin typeface="Lato Light"/>
                          <a:ea typeface="Lato Light"/>
                          <a:cs typeface="Lato Light"/>
                          <a:sym typeface="Lato Light"/>
                        </a:rPr>
                        <a:t>information sources (mother, friends, people around me)</a:t>
                      </a:r>
                      <a:endParaRPr/>
                    </a:p>
                  </a:txBody>
                  <a:tcPr marL="91425" marR="91425" marT="91425" marB="91425"/>
                </a:tc>
                <a:tc>
                  <a:txBody>
                    <a:bodyPr/>
                    <a:lstStyle/>
                    <a:p>
                      <a:pPr marL="457200" lvl="0" indent="-349250" algn="l" rtl="0">
                        <a:lnSpc>
                          <a:spcPct val="115000"/>
                        </a:lnSpc>
                        <a:spcBef>
                          <a:spcPts val="0"/>
                        </a:spcBef>
                        <a:spcAft>
                          <a:spcPts val="0"/>
                        </a:spcAft>
                        <a:buClr>
                          <a:srgbClr val="0E4390"/>
                        </a:buClr>
                        <a:buSzPts val="1900"/>
                        <a:buFont typeface="Lato Light"/>
                        <a:buChar char="▪"/>
                      </a:pPr>
                      <a:r>
                        <a:rPr lang="de" sz="1900" b="1">
                          <a:solidFill>
                            <a:srgbClr val="434343"/>
                          </a:solidFill>
                          <a:latin typeface="Lato"/>
                          <a:ea typeface="Lato"/>
                          <a:cs typeface="Lato"/>
                          <a:sym typeface="Lato"/>
                        </a:rPr>
                        <a:t>Internet </a:t>
                      </a:r>
                      <a:r>
                        <a:rPr lang="de" sz="1900">
                          <a:solidFill>
                            <a:srgbClr val="434343"/>
                          </a:solidFill>
                          <a:latin typeface="Lato Light"/>
                          <a:ea typeface="Lato Light"/>
                          <a:cs typeface="Lato Light"/>
                          <a:sym typeface="Lato Light"/>
                        </a:rPr>
                        <a:t>portals, media, search engines (M=</a:t>
                      </a:r>
                      <a:r>
                        <a:rPr lang="de" sz="1900" b="1">
                          <a:solidFill>
                            <a:srgbClr val="434343"/>
                          </a:solidFill>
                          <a:latin typeface="Lato"/>
                          <a:ea typeface="Lato"/>
                          <a:cs typeface="Lato"/>
                          <a:sym typeface="Lato"/>
                        </a:rPr>
                        <a:t>3.6</a:t>
                      </a:r>
                      <a:r>
                        <a:rPr lang="de" sz="1900">
                          <a:solidFill>
                            <a:srgbClr val="434343"/>
                          </a:solidFill>
                          <a:latin typeface="Lato Light"/>
                          <a:ea typeface="Lato Light"/>
                          <a:cs typeface="Lato Light"/>
                          <a:sym typeface="Lato Light"/>
                        </a:rPr>
                        <a:t>)</a:t>
                      </a:r>
                      <a:endParaRPr sz="1900">
                        <a:solidFill>
                          <a:srgbClr val="434343"/>
                        </a:solidFill>
                        <a:latin typeface="Lato Light"/>
                        <a:ea typeface="Lato Light"/>
                        <a:cs typeface="Lato Light"/>
                        <a:sym typeface="Lato Light"/>
                      </a:endParaRPr>
                    </a:p>
                    <a:p>
                      <a:pPr marL="457200" lvl="0" indent="-349250" algn="l" rtl="0">
                        <a:lnSpc>
                          <a:spcPct val="115000"/>
                        </a:lnSpc>
                        <a:spcBef>
                          <a:spcPts val="0"/>
                        </a:spcBef>
                        <a:spcAft>
                          <a:spcPts val="0"/>
                        </a:spcAft>
                        <a:buClr>
                          <a:srgbClr val="0E4390"/>
                        </a:buClr>
                        <a:buSzPts val="1900"/>
                        <a:buFont typeface="Lato Light"/>
                        <a:buChar char="▪"/>
                      </a:pPr>
                      <a:r>
                        <a:rPr lang="de" sz="1900" b="1">
                          <a:solidFill>
                            <a:srgbClr val="434343"/>
                          </a:solidFill>
                          <a:latin typeface="Lato"/>
                          <a:ea typeface="Lato"/>
                          <a:cs typeface="Lato"/>
                          <a:sym typeface="Lato"/>
                        </a:rPr>
                        <a:t>Family and friends </a:t>
                      </a:r>
                      <a:r>
                        <a:rPr lang="de" sz="1900">
                          <a:solidFill>
                            <a:srgbClr val="434343"/>
                          </a:solidFill>
                          <a:latin typeface="Lato Light"/>
                          <a:ea typeface="Lato Light"/>
                          <a:cs typeface="Lato Light"/>
                          <a:sym typeface="Lato Light"/>
                        </a:rPr>
                        <a:t>(M=</a:t>
                      </a:r>
                      <a:r>
                        <a:rPr lang="de" sz="1900" b="1">
                          <a:solidFill>
                            <a:srgbClr val="434343"/>
                          </a:solidFill>
                          <a:latin typeface="Lato"/>
                          <a:ea typeface="Lato"/>
                          <a:cs typeface="Lato"/>
                          <a:sym typeface="Lato"/>
                        </a:rPr>
                        <a:t>3.2</a:t>
                      </a:r>
                      <a:r>
                        <a:rPr lang="de" sz="1900">
                          <a:solidFill>
                            <a:srgbClr val="434343"/>
                          </a:solidFill>
                          <a:latin typeface="Lato Light"/>
                          <a:ea typeface="Lato Light"/>
                          <a:cs typeface="Lato Light"/>
                          <a:sym typeface="Lato Light"/>
                        </a:rPr>
                        <a:t>)</a:t>
                      </a:r>
                      <a:endParaRPr sz="1900">
                        <a:solidFill>
                          <a:srgbClr val="434343"/>
                        </a:solidFill>
                        <a:latin typeface="Lato Light"/>
                        <a:ea typeface="Lato Light"/>
                        <a:cs typeface="Lato Light"/>
                        <a:sym typeface="Lato Light"/>
                      </a:endParaRPr>
                    </a:p>
                    <a:p>
                      <a:pPr marL="457200" lvl="0" indent="-349250" algn="l" rtl="0">
                        <a:lnSpc>
                          <a:spcPct val="115000"/>
                        </a:lnSpc>
                        <a:spcBef>
                          <a:spcPts val="0"/>
                        </a:spcBef>
                        <a:spcAft>
                          <a:spcPts val="0"/>
                        </a:spcAft>
                        <a:buClr>
                          <a:srgbClr val="0E4390"/>
                        </a:buClr>
                        <a:buSzPts val="1900"/>
                        <a:buFont typeface="Lato Light"/>
                        <a:buChar char="▪"/>
                      </a:pPr>
                      <a:r>
                        <a:rPr lang="de" sz="1900">
                          <a:solidFill>
                            <a:srgbClr val="434343"/>
                          </a:solidFill>
                          <a:latin typeface="Lato Light"/>
                          <a:ea typeface="Lato Light"/>
                          <a:cs typeface="Lato Light"/>
                          <a:sym typeface="Lato Light"/>
                        </a:rPr>
                        <a:t>Professional </a:t>
                      </a:r>
                      <a:r>
                        <a:rPr lang="de" sz="1900" b="1">
                          <a:solidFill>
                            <a:srgbClr val="434343"/>
                          </a:solidFill>
                          <a:latin typeface="Lato"/>
                          <a:ea typeface="Lato"/>
                          <a:cs typeface="Lato"/>
                          <a:sym typeface="Lato"/>
                        </a:rPr>
                        <a:t>literature </a:t>
                      </a:r>
                      <a:r>
                        <a:rPr lang="de" sz="1900">
                          <a:solidFill>
                            <a:srgbClr val="434343"/>
                          </a:solidFill>
                          <a:latin typeface="Lato Light"/>
                          <a:ea typeface="Lato Light"/>
                          <a:cs typeface="Lato Light"/>
                          <a:sym typeface="Lato Light"/>
                        </a:rPr>
                        <a:t>(M=</a:t>
                      </a:r>
                      <a:r>
                        <a:rPr lang="de" sz="1900" b="1">
                          <a:solidFill>
                            <a:srgbClr val="434343"/>
                          </a:solidFill>
                          <a:latin typeface="Lato"/>
                          <a:ea typeface="Lato"/>
                          <a:cs typeface="Lato"/>
                          <a:sym typeface="Lato"/>
                        </a:rPr>
                        <a:t>2.9</a:t>
                      </a:r>
                      <a:r>
                        <a:rPr lang="de" sz="1900">
                          <a:solidFill>
                            <a:srgbClr val="434343"/>
                          </a:solidFill>
                          <a:latin typeface="Lato Light"/>
                          <a:ea typeface="Lato Light"/>
                          <a:cs typeface="Lato Light"/>
                          <a:sym typeface="Lato Light"/>
                        </a:rPr>
                        <a:t>)</a:t>
                      </a:r>
                      <a:endParaRPr sz="1900">
                        <a:solidFill>
                          <a:srgbClr val="434343"/>
                        </a:solidFill>
                        <a:latin typeface="Lato Light"/>
                        <a:ea typeface="Lato Light"/>
                        <a:cs typeface="Lato Light"/>
                        <a:sym typeface="Lato Light"/>
                      </a:endParaRPr>
                    </a:p>
                    <a:p>
                      <a:pPr marL="457200" lvl="0" indent="-349250" algn="l" rtl="0">
                        <a:lnSpc>
                          <a:spcPct val="115000"/>
                        </a:lnSpc>
                        <a:spcBef>
                          <a:spcPts val="0"/>
                        </a:spcBef>
                        <a:spcAft>
                          <a:spcPts val="0"/>
                        </a:spcAft>
                        <a:buClr>
                          <a:srgbClr val="0E4390"/>
                        </a:buClr>
                        <a:buSzPts val="1900"/>
                        <a:buFont typeface="Lato Light"/>
                        <a:buChar char="▪"/>
                      </a:pPr>
                      <a:r>
                        <a:rPr lang="de" sz="1900">
                          <a:solidFill>
                            <a:srgbClr val="434343"/>
                          </a:solidFill>
                          <a:latin typeface="Lato Light"/>
                          <a:ea typeface="Lato Light"/>
                          <a:cs typeface="Lato Light"/>
                          <a:sym typeface="Lato Light"/>
                        </a:rPr>
                        <a:t>Advice from doctors and other </a:t>
                      </a:r>
                      <a:r>
                        <a:rPr lang="de" sz="1900" b="1">
                          <a:solidFill>
                            <a:srgbClr val="434343"/>
                          </a:solidFill>
                          <a:latin typeface="Lato"/>
                          <a:ea typeface="Lato"/>
                          <a:cs typeface="Lato"/>
                          <a:sym typeface="Lato"/>
                        </a:rPr>
                        <a:t>experts </a:t>
                      </a:r>
                      <a:r>
                        <a:rPr lang="de" sz="1900">
                          <a:solidFill>
                            <a:srgbClr val="434343"/>
                          </a:solidFill>
                          <a:latin typeface="Lato Light"/>
                          <a:ea typeface="Lato Light"/>
                          <a:cs typeface="Lato Light"/>
                          <a:sym typeface="Lato Light"/>
                        </a:rPr>
                        <a:t>(M=</a:t>
                      </a:r>
                      <a:r>
                        <a:rPr lang="de" sz="1900" b="1">
                          <a:solidFill>
                            <a:srgbClr val="434343"/>
                          </a:solidFill>
                          <a:latin typeface="Lato"/>
                          <a:ea typeface="Lato"/>
                          <a:cs typeface="Lato"/>
                          <a:sym typeface="Lato"/>
                        </a:rPr>
                        <a:t>2.9</a:t>
                      </a:r>
                      <a:r>
                        <a:rPr lang="de" sz="1900">
                          <a:solidFill>
                            <a:srgbClr val="434343"/>
                          </a:solidFill>
                          <a:latin typeface="Lato Light"/>
                          <a:ea typeface="Lato Light"/>
                          <a:cs typeface="Lato Light"/>
                          <a:sym typeface="Lato Light"/>
                        </a:rPr>
                        <a:t>)</a:t>
                      </a:r>
                      <a:endParaRPr sz="160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8"/>
          <p:cNvSpPr txBox="1">
            <a:spLocks noGrp="1"/>
          </p:cNvSpPr>
          <p:nvPr>
            <p:ph type="title"/>
          </p:nvPr>
        </p:nvSpPr>
        <p:spPr>
          <a:xfrm>
            <a:off x="0" y="141050"/>
            <a:ext cx="9144000" cy="3111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r>
              <a:rPr lang="de" sz="1800"/>
              <a:t>RQ3: Use of information sources and trust in the accuracy of information from those sources</a:t>
            </a:r>
            <a:endParaRPr sz="1800"/>
          </a:p>
        </p:txBody>
      </p:sp>
      <p:sp>
        <p:nvSpPr>
          <p:cNvPr id="203" name="Google Shape;203;p28"/>
          <p:cNvSpPr txBox="1">
            <a:spLocks noGrp="1"/>
          </p:cNvSpPr>
          <p:nvPr>
            <p:ph type="sldNum" idx="12"/>
          </p:nvPr>
        </p:nvSpPr>
        <p:spPr>
          <a:xfrm>
            <a:off x="8868025" y="4853200"/>
            <a:ext cx="252000" cy="252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de"/>
              <a:t>14</a:t>
            </a:fld>
            <a:endParaRPr/>
          </a:p>
        </p:txBody>
      </p:sp>
      <p:sp>
        <p:nvSpPr>
          <p:cNvPr id="204" name="Google Shape;204;p28"/>
          <p:cNvSpPr txBox="1"/>
          <p:nvPr/>
        </p:nvSpPr>
        <p:spPr>
          <a:xfrm>
            <a:off x="6972925" y="4763650"/>
            <a:ext cx="1895100" cy="431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600" b="1">
                <a:latin typeface="Lato"/>
                <a:ea typeface="Lato"/>
                <a:cs typeface="Lato"/>
                <a:sym typeface="Lato"/>
              </a:rPr>
              <a:t>Quant</a:t>
            </a:r>
            <a:r>
              <a:rPr lang="de" sz="1600">
                <a:latin typeface="Lato Light"/>
                <a:ea typeface="Lato Light"/>
                <a:cs typeface="Lato Light"/>
                <a:sym typeface="Lato Light"/>
              </a:rPr>
              <a:t>, N=138</a:t>
            </a:r>
            <a:endParaRPr sz="1600">
              <a:latin typeface="Lato Light"/>
              <a:ea typeface="Lato Light"/>
              <a:cs typeface="Lato Light"/>
              <a:sym typeface="Lato Light"/>
            </a:endParaRPr>
          </a:p>
        </p:txBody>
      </p:sp>
      <p:pic>
        <p:nvPicPr>
          <p:cNvPr id="205" name="Google Shape;205;p28"/>
          <p:cNvPicPr preferRelativeResize="0"/>
          <p:nvPr/>
        </p:nvPicPr>
        <p:blipFill>
          <a:blip r:embed="rId3">
            <a:alphaModFix/>
          </a:blip>
          <a:stretch>
            <a:fillRect/>
          </a:stretch>
        </p:blipFill>
        <p:spPr>
          <a:xfrm>
            <a:off x="544350" y="562950"/>
            <a:ext cx="8055301" cy="42006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9"/>
          <p:cNvSpPr txBox="1">
            <a:spLocks noGrp="1"/>
          </p:cNvSpPr>
          <p:nvPr>
            <p:ph type="title"/>
          </p:nvPr>
        </p:nvSpPr>
        <p:spPr>
          <a:xfrm>
            <a:off x="0" y="204575"/>
            <a:ext cx="9144000" cy="3111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r>
              <a:rPr lang="de" sz="1800"/>
              <a:t>Differences in information </a:t>
            </a:r>
            <a:r>
              <a:rPr lang="de" sz="1800" u="sng"/>
              <a:t>use </a:t>
            </a:r>
            <a:r>
              <a:rPr lang="de" sz="1800"/>
              <a:t>between three nutrition needs groups of students</a:t>
            </a:r>
            <a:endParaRPr sz="1800"/>
          </a:p>
        </p:txBody>
      </p:sp>
      <p:sp>
        <p:nvSpPr>
          <p:cNvPr id="211" name="Google Shape;211;p29"/>
          <p:cNvSpPr txBox="1">
            <a:spLocks noGrp="1"/>
          </p:cNvSpPr>
          <p:nvPr>
            <p:ph type="sldNum" idx="12"/>
          </p:nvPr>
        </p:nvSpPr>
        <p:spPr>
          <a:xfrm>
            <a:off x="8868025" y="4853200"/>
            <a:ext cx="252000" cy="252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de"/>
              <a:t>15</a:t>
            </a:fld>
            <a:endParaRPr/>
          </a:p>
        </p:txBody>
      </p:sp>
      <p:pic>
        <p:nvPicPr>
          <p:cNvPr id="212" name="Google Shape;212;p29"/>
          <p:cNvPicPr preferRelativeResize="0"/>
          <p:nvPr/>
        </p:nvPicPr>
        <p:blipFill>
          <a:blip r:embed="rId3">
            <a:alphaModFix/>
          </a:blip>
          <a:stretch>
            <a:fillRect/>
          </a:stretch>
        </p:blipFill>
        <p:spPr>
          <a:xfrm>
            <a:off x="159088" y="591125"/>
            <a:ext cx="8825825" cy="4262076"/>
          </a:xfrm>
          <a:prstGeom prst="rect">
            <a:avLst/>
          </a:prstGeom>
          <a:noFill/>
          <a:ln>
            <a:noFill/>
          </a:ln>
        </p:spPr>
      </p:pic>
      <p:sp>
        <p:nvSpPr>
          <p:cNvPr id="213" name="Google Shape;213;p29"/>
          <p:cNvSpPr txBox="1"/>
          <p:nvPr/>
        </p:nvSpPr>
        <p:spPr>
          <a:xfrm>
            <a:off x="2428525" y="4748350"/>
            <a:ext cx="46614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1700" i="1">
                <a:solidFill>
                  <a:srgbClr val="666666"/>
                </a:solidFill>
              </a:rPr>
              <a:t>3 nutrition needs groups of students</a:t>
            </a:r>
            <a:endParaRPr sz="1700" i="1">
              <a:solidFill>
                <a:srgbClr val="666666"/>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aphicFrame>
        <p:nvGraphicFramePr>
          <p:cNvPr id="218" name="Google Shape;218;p30"/>
          <p:cNvGraphicFramePr/>
          <p:nvPr/>
        </p:nvGraphicFramePr>
        <p:xfrm>
          <a:off x="481800" y="1009650"/>
          <a:ext cx="8295150" cy="1801495"/>
        </p:xfrm>
        <a:graphic>
          <a:graphicData uri="http://schemas.openxmlformats.org/drawingml/2006/table">
            <a:tbl>
              <a:tblPr>
                <a:noFill/>
                <a:tableStyleId>{94B96D61-44BF-41CE-8FD8-840915FC7061}</a:tableStyleId>
              </a:tblPr>
              <a:tblGrid>
                <a:gridCol w="3866400">
                  <a:extLst>
                    <a:ext uri="{9D8B030D-6E8A-4147-A177-3AD203B41FA5}">
                      <a16:colId xmlns:a16="http://schemas.microsoft.com/office/drawing/2014/main" val="20000"/>
                    </a:ext>
                  </a:extLst>
                </a:gridCol>
                <a:gridCol w="1008900">
                  <a:extLst>
                    <a:ext uri="{9D8B030D-6E8A-4147-A177-3AD203B41FA5}">
                      <a16:colId xmlns:a16="http://schemas.microsoft.com/office/drawing/2014/main" val="20001"/>
                    </a:ext>
                  </a:extLst>
                </a:gridCol>
                <a:gridCol w="1024275">
                  <a:extLst>
                    <a:ext uri="{9D8B030D-6E8A-4147-A177-3AD203B41FA5}">
                      <a16:colId xmlns:a16="http://schemas.microsoft.com/office/drawing/2014/main" val="20002"/>
                    </a:ext>
                  </a:extLst>
                </a:gridCol>
                <a:gridCol w="1116650">
                  <a:extLst>
                    <a:ext uri="{9D8B030D-6E8A-4147-A177-3AD203B41FA5}">
                      <a16:colId xmlns:a16="http://schemas.microsoft.com/office/drawing/2014/main" val="20003"/>
                    </a:ext>
                  </a:extLst>
                </a:gridCol>
                <a:gridCol w="577900">
                  <a:extLst>
                    <a:ext uri="{9D8B030D-6E8A-4147-A177-3AD203B41FA5}">
                      <a16:colId xmlns:a16="http://schemas.microsoft.com/office/drawing/2014/main" val="20004"/>
                    </a:ext>
                  </a:extLst>
                </a:gridCol>
                <a:gridCol w="701025">
                  <a:extLst>
                    <a:ext uri="{9D8B030D-6E8A-4147-A177-3AD203B41FA5}">
                      <a16:colId xmlns:a16="http://schemas.microsoft.com/office/drawing/2014/main" val="20005"/>
                    </a:ext>
                  </a:extLst>
                </a:gridCol>
              </a:tblGrid>
              <a:tr h="650875">
                <a:tc>
                  <a:txBody>
                    <a:bodyPr/>
                    <a:lstStyle/>
                    <a:p>
                      <a:pPr marL="0" lvl="0" indent="0" algn="l" rtl="0">
                        <a:lnSpc>
                          <a:spcPct val="115000"/>
                        </a:lnSpc>
                        <a:spcBef>
                          <a:spcPts val="0"/>
                        </a:spcBef>
                        <a:spcAft>
                          <a:spcPts val="0"/>
                        </a:spcAft>
                        <a:buNone/>
                      </a:pPr>
                      <a:endParaRPr sz="1600">
                        <a:latin typeface="Lato"/>
                        <a:ea typeface="Lato"/>
                        <a:cs typeface="Lato"/>
                        <a:sym typeface="La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e" sz="1600">
                          <a:latin typeface="Lato"/>
                          <a:ea typeface="Lato"/>
                          <a:cs typeface="Lato"/>
                          <a:sym typeface="Lato"/>
                        </a:rPr>
                        <a:t>Health problems</a:t>
                      </a:r>
                      <a:endParaRPr sz="1600">
                        <a:latin typeface="Lato"/>
                        <a:ea typeface="Lato"/>
                        <a:cs typeface="Lato"/>
                        <a:sym typeface="La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e" sz="1600" b="1">
                          <a:latin typeface="Lato"/>
                          <a:ea typeface="Lato"/>
                          <a:cs typeface="Lato"/>
                          <a:sym typeface="Lato"/>
                        </a:rPr>
                        <a:t>Weight &amp; Training</a:t>
                      </a:r>
                      <a:endParaRPr sz="1600" b="1">
                        <a:latin typeface="Lato"/>
                        <a:ea typeface="Lato"/>
                        <a:cs typeface="Lato"/>
                        <a:sym typeface="La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e" sz="1600">
                          <a:latin typeface="Lato"/>
                          <a:ea typeface="Lato"/>
                          <a:cs typeface="Lato"/>
                          <a:sym typeface="Lato"/>
                        </a:rPr>
                        <a:t>No specific needs</a:t>
                      </a:r>
                      <a:endParaRPr sz="1600">
                        <a:latin typeface="Lato"/>
                        <a:ea typeface="Lato"/>
                        <a:cs typeface="Lato"/>
                        <a:sym typeface="La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e" sz="1600">
                          <a:latin typeface="Lato"/>
                          <a:ea typeface="Lato"/>
                          <a:cs typeface="Lato"/>
                          <a:sym typeface="Lato"/>
                        </a:rPr>
                        <a:t>F</a:t>
                      </a:r>
                      <a:endParaRPr sz="1600">
                        <a:latin typeface="Lato"/>
                        <a:ea typeface="Lato"/>
                        <a:cs typeface="Lato"/>
                        <a:sym typeface="La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e" sz="1600">
                          <a:latin typeface="Lato"/>
                          <a:ea typeface="Lato"/>
                          <a:cs typeface="Lato"/>
                          <a:sym typeface="Lato"/>
                        </a:rPr>
                        <a:t>p</a:t>
                      </a:r>
                      <a:endParaRPr sz="1600">
                        <a:latin typeface="Lato"/>
                        <a:ea typeface="Lato"/>
                        <a:cs typeface="Lato"/>
                        <a:sym typeface="La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79425">
                <a:tc>
                  <a:txBody>
                    <a:bodyPr/>
                    <a:lstStyle/>
                    <a:p>
                      <a:pPr marL="0" lvl="0" indent="0" algn="l" rtl="0">
                        <a:lnSpc>
                          <a:spcPct val="115000"/>
                        </a:lnSpc>
                        <a:spcBef>
                          <a:spcPts val="0"/>
                        </a:spcBef>
                        <a:spcAft>
                          <a:spcPts val="0"/>
                        </a:spcAft>
                        <a:buNone/>
                      </a:pPr>
                      <a:r>
                        <a:rPr lang="de" sz="1600" b="1">
                          <a:latin typeface="Lato"/>
                          <a:ea typeface="Lato"/>
                          <a:cs typeface="Lato"/>
                          <a:sym typeface="Lato"/>
                        </a:rPr>
                        <a:t>Authors on social networks that I follow</a:t>
                      </a:r>
                      <a:endParaRPr sz="1600" b="1">
                        <a:latin typeface="Lato"/>
                        <a:ea typeface="Lato"/>
                        <a:cs typeface="Lato"/>
                        <a:sym typeface="Lato"/>
                      </a:endParaRPr>
                    </a:p>
                  </a:txBody>
                  <a:tcPr marL="63500" marR="63500" marT="63500" marB="63500" anchor="ctr">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e" sz="1600">
                          <a:latin typeface="Lato"/>
                          <a:ea typeface="Lato"/>
                          <a:cs typeface="Lato"/>
                          <a:sym typeface="Lato"/>
                        </a:rPr>
                        <a:t>2,87</a:t>
                      </a:r>
                      <a:endParaRPr sz="1600">
                        <a:latin typeface="Lato"/>
                        <a:ea typeface="Lato"/>
                        <a:cs typeface="Lato"/>
                        <a:sym typeface="Lato"/>
                      </a:endParaRPr>
                    </a:p>
                  </a:txBody>
                  <a:tcPr marL="63500" marR="63500" marT="63500" marB="63500" anchor="ctr">
                    <a:lnT w="12700" cap="flat" cmpd="sng">
                      <a:solidFill>
                        <a:srgbClr val="000000"/>
                      </a:solidFill>
                      <a:prstDash val="solid"/>
                      <a:round/>
                      <a:headEnd type="none" w="sm" len="sm"/>
                      <a:tailEnd type="none" w="sm" len="sm"/>
                    </a:lnT>
                  </a:tcPr>
                </a:tc>
                <a:tc>
                  <a:txBody>
                    <a:bodyPr/>
                    <a:lstStyle/>
                    <a:p>
                      <a:pPr marL="0" lvl="0" indent="0" algn="l" rtl="0">
                        <a:lnSpc>
                          <a:spcPct val="115000"/>
                        </a:lnSpc>
                        <a:spcBef>
                          <a:spcPts val="0"/>
                        </a:spcBef>
                        <a:spcAft>
                          <a:spcPts val="0"/>
                        </a:spcAft>
                        <a:buNone/>
                      </a:pPr>
                      <a:r>
                        <a:rPr lang="de" sz="1600" b="1">
                          <a:latin typeface="Lato"/>
                          <a:ea typeface="Lato"/>
                          <a:cs typeface="Lato"/>
                          <a:sym typeface="Lato"/>
                        </a:rPr>
                        <a:t>3,64</a:t>
                      </a:r>
                      <a:endParaRPr sz="1600" b="1">
                        <a:latin typeface="Lato"/>
                        <a:ea typeface="Lato"/>
                        <a:cs typeface="Lato"/>
                        <a:sym typeface="Lato"/>
                      </a:endParaRPr>
                    </a:p>
                  </a:txBody>
                  <a:tcPr marL="63500" marR="63500" marT="63500" marB="63500" anchor="ctr">
                    <a:lnT w="12700" cap="flat" cmpd="sng">
                      <a:solidFill>
                        <a:srgbClr val="000000"/>
                      </a:solidFill>
                      <a:prstDash val="solid"/>
                      <a:round/>
                      <a:headEnd type="none" w="sm" len="sm"/>
                      <a:tailEnd type="none" w="sm" len="sm"/>
                    </a:lnT>
                  </a:tcPr>
                </a:tc>
                <a:tc>
                  <a:txBody>
                    <a:bodyPr/>
                    <a:lstStyle/>
                    <a:p>
                      <a:pPr marL="0" lvl="0" indent="0" algn="l" rtl="0">
                        <a:lnSpc>
                          <a:spcPct val="115000"/>
                        </a:lnSpc>
                        <a:spcBef>
                          <a:spcPts val="0"/>
                        </a:spcBef>
                        <a:spcAft>
                          <a:spcPts val="0"/>
                        </a:spcAft>
                        <a:buNone/>
                      </a:pPr>
                      <a:r>
                        <a:rPr lang="de" sz="1600">
                          <a:latin typeface="Lato"/>
                          <a:ea typeface="Lato"/>
                          <a:cs typeface="Lato"/>
                          <a:sym typeface="Lato"/>
                        </a:rPr>
                        <a:t>3,15</a:t>
                      </a:r>
                      <a:endParaRPr sz="1600">
                        <a:latin typeface="Lato"/>
                        <a:ea typeface="Lato"/>
                        <a:cs typeface="Lato"/>
                        <a:sym typeface="Lato"/>
                      </a:endParaRPr>
                    </a:p>
                  </a:txBody>
                  <a:tcPr marL="63500" marR="63500" marT="63500" marB="63500" anchor="ctr">
                    <a:lnT w="12700" cap="flat" cmpd="sng">
                      <a:solidFill>
                        <a:srgbClr val="000000"/>
                      </a:solidFill>
                      <a:prstDash val="solid"/>
                      <a:round/>
                      <a:headEnd type="none" w="sm" len="sm"/>
                      <a:tailEnd type="none" w="sm" len="sm"/>
                    </a:lnT>
                  </a:tcPr>
                </a:tc>
                <a:tc>
                  <a:txBody>
                    <a:bodyPr/>
                    <a:lstStyle/>
                    <a:p>
                      <a:pPr marL="0" lvl="0" indent="0" algn="l" rtl="0">
                        <a:lnSpc>
                          <a:spcPct val="115000"/>
                        </a:lnSpc>
                        <a:spcBef>
                          <a:spcPts val="0"/>
                        </a:spcBef>
                        <a:spcAft>
                          <a:spcPts val="0"/>
                        </a:spcAft>
                        <a:buNone/>
                      </a:pPr>
                      <a:r>
                        <a:rPr lang="de" sz="1600">
                          <a:latin typeface="Lato"/>
                          <a:ea typeface="Lato"/>
                          <a:cs typeface="Lato"/>
                          <a:sym typeface="Lato"/>
                        </a:rPr>
                        <a:t>5,10</a:t>
                      </a:r>
                      <a:endParaRPr sz="1600">
                        <a:latin typeface="Lato"/>
                        <a:ea typeface="Lato"/>
                        <a:cs typeface="Lato"/>
                        <a:sym typeface="Lato"/>
                      </a:endParaRPr>
                    </a:p>
                  </a:txBody>
                  <a:tcPr marL="63500" marR="63500" marT="63500" marB="63500" anchor="ctr">
                    <a:lnT w="12700" cap="flat" cmpd="sng">
                      <a:solidFill>
                        <a:srgbClr val="000000"/>
                      </a:solidFill>
                      <a:prstDash val="solid"/>
                      <a:round/>
                      <a:headEnd type="none" w="sm" len="sm"/>
                      <a:tailEnd type="none" w="sm" len="sm"/>
                    </a:lnT>
                  </a:tcPr>
                </a:tc>
                <a:tc>
                  <a:txBody>
                    <a:bodyPr/>
                    <a:lstStyle/>
                    <a:p>
                      <a:pPr marL="0" lvl="0" indent="0" algn="l" rtl="0">
                        <a:lnSpc>
                          <a:spcPct val="115000"/>
                        </a:lnSpc>
                        <a:spcBef>
                          <a:spcPts val="0"/>
                        </a:spcBef>
                        <a:spcAft>
                          <a:spcPts val="0"/>
                        </a:spcAft>
                        <a:buNone/>
                      </a:pPr>
                      <a:r>
                        <a:rPr lang="de" sz="1600" b="1">
                          <a:latin typeface="Lato"/>
                          <a:ea typeface="Lato"/>
                          <a:cs typeface="Lato"/>
                          <a:sym typeface="Lato"/>
                        </a:rPr>
                        <a:t>0,007</a:t>
                      </a:r>
                      <a:endParaRPr sz="1600" b="1">
                        <a:latin typeface="Lato"/>
                        <a:ea typeface="Lato"/>
                        <a:cs typeface="Lato"/>
                        <a:sym typeface="Lato"/>
                      </a:endParaRPr>
                    </a:p>
                  </a:txBody>
                  <a:tcPr marL="63500" marR="63500" marT="63500" marB="63500" anchor="ctr">
                    <a:lnT w="1270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317500">
                <a:tc>
                  <a:txBody>
                    <a:bodyPr/>
                    <a:lstStyle/>
                    <a:p>
                      <a:pPr marL="0" lvl="0" indent="0" algn="l" rtl="0">
                        <a:lnSpc>
                          <a:spcPct val="115000"/>
                        </a:lnSpc>
                        <a:spcBef>
                          <a:spcPts val="0"/>
                        </a:spcBef>
                        <a:spcAft>
                          <a:spcPts val="0"/>
                        </a:spcAft>
                        <a:buNone/>
                      </a:pPr>
                      <a:r>
                        <a:rPr lang="de" sz="1600" b="1">
                          <a:latin typeface="Lato"/>
                          <a:ea typeface="Lato"/>
                          <a:cs typeface="Lato"/>
                          <a:sym typeface="Lato"/>
                        </a:rPr>
                        <a:t>Youtube</a:t>
                      </a:r>
                      <a:endParaRPr sz="1600" b="1">
                        <a:latin typeface="Lato"/>
                        <a:ea typeface="Lato"/>
                        <a:cs typeface="Lato"/>
                        <a:sym typeface="Lato"/>
                      </a:endParaRPr>
                    </a:p>
                  </a:txBody>
                  <a:tcPr marL="63500" marR="63500" marT="63500" marB="63500" anchor="ctr">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e" sz="1600">
                          <a:latin typeface="Lato"/>
                          <a:ea typeface="Lato"/>
                          <a:cs typeface="Lato"/>
                          <a:sym typeface="Lato"/>
                        </a:rPr>
                        <a:t>2,67</a:t>
                      </a:r>
                      <a:endParaRPr sz="1600">
                        <a:latin typeface="Lato"/>
                        <a:ea typeface="Lato"/>
                        <a:cs typeface="Lato"/>
                        <a:sym typeface="Lato"/>
                      </a:endParaRPr>
                    </a:p>
                  </a:txBody>
                  <a:tcPr marL="63500" marR="63500" marT="63500" marB="63500" anchor="ctr"/>
                </a:tc>
                <a:tc>
                  <a:txBody>
                    <a:bodyPr/>
                    <a:lstStyle/>
                    <a:p>
                      <a:pPr marL="0" lvl="0" indent="0" algn="l" rtl="0">
                        <a:lnSpc>
                          <a:spcPct val="115000"/>
                        </a:lnSpc>
                        <a:spcBef>
                          <a:spcPts val="0"/>
                        </a:spcBef>
                        <a:spcAft>
                          <a:spcPts val="0"/>
                        </a:spcAft>
                        <a:buNone/>
                      </a:pPr>
                      <a:r>
                        <a:rPr lang="de" sz="1600" b="1">
                          <a:latin typeface="Lato"/>
                          <a:ea typeface="Lato"/>
                          <a:cs typeface="Lato"/>
                          <a:sym typeface="Lato"/>
                        </a:rPr>
                        <a:t>3,53</a:t>
                      </a:r>
                      <a:endParaRPr sz="1600" b="1">
                        <a:latin typeface="Lato"/>
                        <a:ea typeface="Lato"/>
                        <a:cs typeface="Lato"/>
                        <a:sym typeface="Lato"/>
                      </a:endParaRPr>
                    </a:p>
                  </a:txBody>
                  <a:tcPr marL="63500" marR="63500" marT="63500" marB="63500" anchor="ctr"/>
                </a:tc>
                <a:tc>
                  <a:txBody>
                    <a:bodyPr/>
                    <a:lstStyle/>
                    <a:p>
                      <a:pPr marL="0" lvl="0" indent="0" algn="l" rtl="0">
                        <a:lnSpc>
                          <a:spcPct val="115000"/>
                        </a:lnSpc>
                        <a:spcBef>
                          <a:spcPts val="0"/>
                        </a:spcBef>
                        <a:spcAft>
                          <a:spcPts val="0"/>
                        </a:spcAft>
                        <a:buNone/>
                      </a:pPr>
                      <a:r>
                        <a:rPr lang="de" sz="1600">
                          <a:latin typeface="Lato"/>
                          <a:ea typeface="Lato"/>
                          <a:cs typeface="Lato"/>
                          <a:sym typeface="Lato"/>
                        </a:rPr>
                        <a:t>2,90</a:t>
                      </a:r>
                      <a:endParaRPr sz="1600">
                        <a:latin typeface="Lato"/>
                        <a:ea typeface="Lato"/>
                        <a:cs typeface="Lato"/>
                        <a:sym typeface="Lato"/>
                      </a:endParaRPr>
                    </a:p>
                  </a:txBody>
                  <a:tcPr marL="63500" marR="63500" marT="63500" marB="63500" anchor="ctr"/>
                </a:tc>
                <a:tc>
                  <a:txBody>
                    <a:bodyPr/>
                    <a:lstStyle/>
                    <a:p>
                      <a:pPr marL="0" lvl="0" indent="0" algn="l" rtl="0">
                        <a:lnSpc>
                          <a:spcPct val="115000"/>
                        </a:lnSpc>
                        <a:spcBef>
                          <a:spcPts val="0"/>
                        </a:spcBef>
                        <a:spcAft>
                          <a:spcPts val="0"/>
                        </a:spcAft>
                        <a:buNone/>
                      </a:pPr>
                      <a:r>
                        <a:rPr lang="de" sz="1600">
                          <a:latin typeface="Lato"/>
                          <a:ea typeface="Lato"/>
                          <a:cs typeface="Lato"/>
                          <a:sym typeface="Lato"/>
                        </a:rPr>
                        <a:t>7,29</a:t>
                      </a:r>
                      <a:endParaRPr sz="1600">
                        <a:latin typeface="Lato"/>
                        <a:ea typeface="Lato"/>
                        <a:cs typeface="Lato"/>
                        <a:sym typeface="Lato"/>
                      </a:endParaRPr>
                    </a:p>
                  </a:txBody>
                  <a:tcPr marL="63500" marR="63500" marT="63500" marB="63500" anchor="ctr"/>
                </a:tc>
                <a:tc>
                  <a:txBody>
                    <a:bodyPr/>
                    <a:lstStyle/>
                    <a:p>
                      <a:pPr marL="0" lvl="0" indent="0" algn="l" rtl="0">
                        <a:lnSpc>
                          <a:spcPct val="115000"/>
                        </a:lnSpc>
                        <a:spcBef>
                          <a:spcPts val="0"/>
                        </a:spcBef>
                        <a:spcAft>
                          <a:spcPts val="0"/>
                        </a:spcAft>
                        <a:buNone/>
                      </a:pPr>
                      <a:r>
                        <a:rPr lang="de" sz="1600" b="1">
                          <a:latin typeface="Lato"/>
                          <a:ea typeface="Lato"/>
                          <a:cs typeface="Lato"/>
                          <a:sym typeface="Lato"/>
                        </a:rPr>
                        <a:t>0,001</a:t>
                      </a:r>
                      <a:endParaRPr sz="1600" b="1">
                        <a:latin typeface="Lato"/>
                        <a:ea typeface="Lato"/>
                        <a:cs typeface="Lato"/>
                        <a:sym typeface="Lato"/>
                      </a:endParaRPr>
                    </a:p>
                  </a:txBody>
                  <a:tcPr marL="63500" marR="63500" marT="63500" marB="63500" anchor="ctr"/>
                </a:tc>
                <a:extLst>
                  <a:ext uri="{0D108BD9-81ED-4DB2-BD59-A6C34878D82A}">
                    <a16:rowId xmlns:a16="http://schemas.microsoft.com/office/drawing/2014/main" val="10002"/>
                  </a:ext>
                </a:extLst>
              </a:tr>
            </a:tbl>
          </a:graphicData>
        </a:graphic>
      </p:graphicFrame>
      <p:sp>
        <p:nvSpPr>
          <p:cNvPr id="219" name="Google Shape;219;p30"/>
          <p:cNvSpPr txBox="1"/>
          <p:nvPr/>
        </p:nvSpPr>
        <p:spPr>
          <a:xfrm>
            <a:off x="969025" y="210425"/>
            <a:ext cx="7440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800" b="1" u="sng">
                <a:latin typeface="Lato"/>
                <a:ea typeface="Lato"/>
                <a:cs typeface="Lato"/>
                <a:sym typeface="Lato"/>
              </a:rPr>
              <a:t>Trust</a:t>
            </a:r>
            <a:r>
              <a:rPr lang="de" sz="1800">
                <a:latin typeface="Lato Light"/>
                <a:ea typeface="Lato Light"/>
                <a:cs typeface="Lato Light"/>
                <a:sym typeface="Lato Light"/>
              </a:rPr>
              <a:t> in the accuracy of information from various sources among among three nutrition needs groups of students </a:t>
            </a:r>
            <a:endParaRPr sz="1800">
              <a:latin typeface="Lato Light"/>
              <a:ea typeface="Lato Light"/>
              <a:cs typeface="Lato Light"/>
              <a:sym typeface="Lato Light"/>
            </a:endParaRPr>
          </a:p>
        </p:txBody>
      </p:sp>
      <p:sp>
        <p:nvSpPr>
          <p:cNvPr id="220" name="Google Shape;220;p30"/>
          <p:cNvSpPr txBox="1"/>
          <p:nvPr/>
        </p:nvSpPr>
        <p:spPr>
          <a:xfrm>
            <a:off x="628525" y="2818400"/>
            <a:ext cx="8215200" cy="24627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rgbClr val="0E4390"/>
              </a:buClr>
              <a:buSzPts val="1300"/>
              <a:buFont typeface="Lato Light"/>
              <a:buChar char="■"/>
            </a:pPr>
            <a:r>
              <a:rPr lang="de" sz="2000">
                <a:latin typeface="Lato Light"/>
                <a:ea typeface="Lato Light"/>
                <a:cs typeface="Lato Light"/>
                <a:sym typeface="Lato Light"/>
              </a:rPr>
              <a:t>Students on a diet to maintain weight and/or practice sports give more trust to specific authors on social networks, and Youtube</a:t>
            </a:r>
            <a:endParaRPr sz="2000">
              <a:latin typeface="Lato Light"/>
              <a:ea typeface="Lato Light"/>
              <a:cs typeface="Lato Light"/>
              <a:sym typeface="Lato Light"/>
            </a:endParaRPr>
          </a:p>
          <a:p>
            <a:pPr marL="457200" lvl="0" indent="-311150" algn="l" rtl="0">
              <a:spcBef>
                <a:spcPts val="0"/>
              </a:spcBef>
              <a:spcAft>
                <a:spcPts val="0"/>
              </a:spcAft>
              <a:buClr>
                <a:srgbClr val="0E4390"/>
              </a:buClr>
              <a:buSzPts val="1300"/>
              <a:buFont typeface="Lato Light"/>
              <a:buChar char="■"/>
            </a:pPr>
            <a:r>
              <a:rPr lang="de" sz="2000">
                <a:latin typeface="Lato Light"/>
                <a:ea typeface="Lato Light"/>
                <a:cs typeface="Lato Light"/>
                <a:sym typeface="Lato Light"/>
              </a:rPr>
              <a:t>All students have a similar level of trust in doctors and other experts, professional literature, and various other sources</a:t>
            </a:r>
            <a:endParaRPr sz="2000">
              <a:latin typeface="Lato Light"/>
              <a:ea typeface="Lato Light"/>
              <a:cs typeface="Lato Light"/>
              <a:sym typeface="Lato Light"/>
            </a:endParaRPr>
          </a:p>
          <a:p>
            <a:pPr marL="457200" lvl="0" indent="-311150" algn="l" rtl="0">
              <a:spcBef>
                <a:spcPts val="0"/>
              </a:spcBef>
              <a:spcAft>
                <a:spcPts val="0"/>
              </a:spcAft>
              <a:buClr>
                <a:srgbClr val="0E4390"/>
              </a:buClr>
              <a:buSzPts val="1300"/>
              <a:buFont typeface="Lato Light"/>
              <a:buChar char="■"/>
            </a:pPr>
            <a:r>
              <a:rPr lang="de" sz="2000">
                <a:latin typeface="Lato Light"/>
                <a:ea typeface="Lato Light"/>
                <a:cs typeface="Lato Light"/>
                <a:sym typeface="Lato Light"/>
              </a:rPr>
              <a:t>Students who use information from social networks have more trust in those sources, and vice versa (r=0.67)</a:t>
            </a:r>
            <a:endParaRPr sz="2000">
              <a:latin typeface="Lato Light"/>
              <a:ea typeface="Lato Light"/>
              <a:cs typeface="Lato Light"/>
              <a:sym typeface="Lato Light"/>
            </a:endParaRPr>
          </a:p>
          <a:p>
            <a:pPr marL="0" lvl="0" indent="0" algn="l" rtl="0">
              <a:spcBef>
                <a:spcPts val="0"/>
              </a:spcBef>
              <a:spcAft>
                <a:spcPts val="0"/>
              </a:spcAft>
              <a:buNone/>
            </a:pPr>
            <a:endParaRPr>
              <a:latin typeface="Lato Light"/>
              <a:ea typeface="Lato Light"/>
              <a:cs typeface="Lato Light"/>
              <a:sym typeface="Lato Light"/>
            </a:endParaRPr>
          </a:p>
          <a:p>
            <a:pPr marL="0" lvl="0" indent="0" algn="l" rtl="0">
              <a:spcBef>
                <a:spcPts val="0"/>
              </a:spcBef>
              <a:spcAft>
                <a:spcPts val="0"/>
              </a:spcAft>
              <a:buNone/>
            </a:pPr>
            <a:endParaRPr>
              <a:latin typeface="Lato Light"/>
              <a:ea typeface="Lato Light"/>
              <a:cs typeface="Lato Light"/>
              <a:sym typeface="Lato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1"/>
          <p:cNvSpPr txBox="1">
            <a:spLocks noGrp="1"/>
          </p:cNvSpPr>
          <p:nvPr>
            <p:ph type="subTitle" idx="1"/>
          </p:nvPr>
        </p:nvSpPr>
        <p:spPr>
          <a:xfrm>
            <a:off x="1072950" y="491225"/>
            <a:ext cx="6998100" cy="2022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endParaRPr>
              <a:solidFill>
                <a:schemeClr val="lt1"/>
              </a:solidFill>
            </a:endParaRPr>
          </a:p>
          <a:p>
            <a:pPr marL="0" lvl="0" indent="0" algn="ctr" rtl="0">
              <a:spcBef>
                <a:spcPts val="0"/>
              </a:spcBef>
              <a:spcAft>
                <a:spcPts val="0"/>
              </a:spcAft>
              <a:buNone/>
            </a:pPr>
            <a:r>
              <a:rPr lang="de">
                <a:solidFill>
                  <a:schemeClr val="lt1"/>
                </a:solidFill>
              </a:rPr>
              <a:t>Trust in nutrition information sources used by university students</a:t>
            </a:r>
            <a:endParaRPr>
              <a:solidFill>
                <a:schemeClr val="lt1"/>
              </a:solidFill>
            </a:endParaRPr>
          </a:p>
          <a:p>
            <a:pPr marL="0" lvl="0" indent="0" algn="ctr" rtl="0">
              <a:spcBef>
                <a:spcPts val="0"/>
              </a:spcBef>
              <a:spcAft>
                <a:spcPts val="0"/>
              </a:spcAft>
              <a:buNone/>
            </a:pPr>
            <a:endParaRPr/>
          </a:p>
        </p:txBody>
      </p:sp>
      <p:sp>
        <p:nvSpPr>
          <p:cNvPr id="226" name="Google Shape;226;p31"/>
          <p:cNvSpPr txBox="1">
            <a:spLocks noGrp="1"/>
          </p:cNvSpPr>
          <p:nvPr>
            <p:ph type="title"/>
          </p:nvPr>
        </p:nvSpPr>
        <p:spPr>
          <a:xfrm>
            <a:off x="1072950" y="666625"/>
            <a:ext cx="6998100" cy="3111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r>
              <a:rPr lang="de"/>
              <a:t>Conclusion</a:t>
            </a:r>
            <a:endParaRPr/>
          </a:p>
        </p:txBody>
      </p:sp>
      <p:sp>
        <p:nvSpPr>
          <p:cNvPr id="227" name="Google Shape;227;p31"/>
          <p:cNvSpPr txBox="1">
            <a:spLocks noGrp="1"/>
          </p:cNvSpPr>
          <p:nvPr>
            <p:ph type="body" idx="2"/>
          </p:nvPr>
        </p:nvSpPr>
        <p:spPr>
          <a:xfrm>
            <a:off x="216300" y="1120925"/>
            <a:ext cx="8711400" cy="3633600"/>
          </a:xfrm>
          <a:prstGeom prst="rect">
            <a:avLst/>
          </a:prstGeom>
        </p:spPr>
        <p:txBody>
          <a:bodyPr spcFirstLastPara="1" wrap="square" lIns="17150" tIns="17150" rIns="17150" bIns="17150" anchor="t" anchorCtr="0">
            <a:noAutofit/>
          </a:bodyPr>
          <a:lstStyle/>
          <a:p>
            <a:pPr marL="457200" lvl="0" indent="-349250" algn="l" rtl="0">
              <a:spcBef>
                <a:spcPts val="0"/>
              </a:spcBef>
              <a:spcAft>
                <a:spcPts val="0"/>
              </a:spcAft>
              <a:buClr>
                <a:srgbClr val="0E4390"/>
              </a:buClr>
              <a:buSzPts val="1900"/>
              <a:buChar char="▪"/>
            </a:pPr>
            <a:r>
              <a:rPr lang="de" sz="1900" b="1">
                <a:solidFill>
                  <a:srgbClr val="000000"/>
                </a:solidFill>
                <a:latin typeface="Lato"/>
                <a:ea typeface="Lato"/>
                <a:cs typeface="Lato"/>
                <a:sym typeface="Lato"/>
              </a:rPr>
              <a:t>Internet in general</a:t>
            </a:r>
            <a:r>
              <a:rPr lang="de" sz="1900">
                <a:solidFill>
                  <a:srgbClr val="000000"/>
                </a:solidFill>
              </a:rPr>
              <a:t> (portals, media, search engines) is </a:t>
            </a:r>
            <a:r>
              <a:rPr lang="de" sz="1900" b="1">
                <a:solidFill>
                  <a:srgbClr val="000000"/>
                </a:solidFill>
                <a:latin typeface="Lato"/>
                <a:ea typeface="Lato"/>
                <a:cs typeface="Lato"/>
                <a:sym typeface="Lato"/>
              </a:rPr>
              <a:t>the most frequently used</a:t>
            </a:r>
            <a:r>
              <a:rPr lang="de" sz="1900">
                <a:solidFill>
                  <a:srgbClr val="000000"/>
                </a:solidFill>
              </a:rPr>
              <a:t> information source on nutrition, followed by </a:t>
            </a:r>
            <a:r>
              <a:rPr lang="de" sz="1900" b="1">
                <a:solidFill>
                  <a:srgbClr val="000000"/>
                </a:solidFill>
                <a:latin typeface="Lato"/>
                <a:ea typeface="Lato"/>
                <a:cs typeface="Lato"/>
                <a:sym typeface="Lato"/>
              </a:rPr>
              <a:t>family and friends</a:t>
            </a:r>
            <a:endParaRPr sz="1900" b="1">
              <a:solidFill>
                <a:srgbClr val="000000"/>
              </a:solidFill>
              <a:latin typeface="Lato"/>
              <a:ea typeface="Lato"/>
              <a:cs typeface="Lato"/>
              <a:sym typeface="Lato"/>
            </a:endParaRPr>
          </a:p>
          <a:p>
            <a:pPr marL="457200" lvl="0" indent="-349250" algn="l" rtl="0">
              <a:spcBef>
                <a:spcPts val="0"/>
              </a:spcBef>
              <a:spcAft>
                <a:spcPts val="0"/>
              </a:spcAft>
              <a:buClr>
                <a:srgbClr val="0E4390"/>
              </a:buClr>
              <a:buSzPts val="1900"/>
              <a:buChar char="▪"/>
            </a:pPr>
            <a:r>
              <a:rPr lang="de" sz="1900">
                <a:solidFill>
                  <a:srgbClr val="000000"/>
                </a:solidFill>
              </a:rPr>
              <a:t>Trust in the Internet and social media, in general, is relatively low. </a:t>
            </a:r>
            <a:endParaRPr sz="1900">
              <a:solidFill>
                <a:srgbClr val="000000"/>
              </a:solidFill>
            </a:endParaRPr>
          </a:p>
          <a:p>
            <a:pPr marL="457200" lvl="0" indent="-349250" algn="l" rtl="0">
              <a:spcBef>
                <a:spcPts val="0"/>
              </a:spcBef>
              <a:spcAft>
                <a:spcPts val="0"/>
              </a:spcAft>
              <a:buClr>
                <a:srgbClr val="0E4390"/>
              </a:buClr>
              <a:buSzPts val="1900"/>
              <a:buChar char="▪"/>
            </a:pPr>
            <a:r>
              <a:rPr lang="de" sz="1900">
                <a:solidFill>
                  <a:srgbClr val="000000"/>
                </a:solidFill>
              </a:rPr>
              <a:t>However,</a:t>
            </a:r>
            <a:endParaRPr sz="1900">
              <a:solidFill>
                <a:srgbClr val="000000"/>
              </a:solidFill>
            </a:endParaRPr>
          </a:p>
          <a:p>
            <a:pPr marL="914400" lvl="0" indent="-349250" algn="l" rtl="0">
              <a:spcBef>
                <a:spcPts val="0"/>
              </a:spcBef>
              <a:spcAft>
                <a:spcPts val="0"/>
              </a:spcAft>
              <a:buClr>
                <a:srgbClr val="0E4390"/>
              </a:buClr>
              <a:buSzPts val="1900"/>
              <a:buChar char="▪"/>
            </a:pPr>
            <a:r>
              <a:rPr lang="de" sz="1900" b="1">
                <a:solidFill>
                  <a:srgbClr val="000000"/>
                </a:solidFill>
                <a:latin typeface="Lato"/>
                <a:ea typeface="Lato"/>
                <a:cs typeface="Lato"/>
                <a:sym typeface="Lato"/>
              </a:rPr>
              <a:t>specific authors</a:t>
            </a:r>
            <a:r>
              <a:rPr lang="de" sz="1900">
                <a:solidFill>
                  <a:srgbClr val="000000"/>
                </a:solidFill>
              </a:rPr>
              <a:t> on social media are perceived as </a:t>
            </a:r>
            <a:r>
              <a:rPr lang="de" sz="1900" b="1">
                <a:solidFill>
                  <a:srgbClr val="000000"/>
                </a:solidFill>
                <a:latin typeface="Lato"/>
                <a:ea typeface="Lato"/>
                <a:cs typeface="Lato"/>
                <a:sym typeface="Lato"/>
              </a:rPr>
              <a:t>trustworthy</a:t>
            </a:r>
            <a:endParaRPr sz="1900" b="1">
              <a:solidFill>
                <a:srgbClr val="000000"/>
              </a:solidFill>
              <a:latin typeface="Lato"/>
              <a:ea typeface="Lato"/>
              <a:cs typeface="Lato"/>
              <a:sym typeface="Lato"/>
            </a:endParaRPr>
          </a:p>
          <a:p>
            <a:pPr marL="914400" lvl="0" indent="-349250" algn="l" rtl="0">
              <a:spcBef>
                <a:spcPts val="0"/>
              </a:spcBef>
              <a:spcAft>
                <a:spcPts val="0"/>
              </a:spcAft>
              <a:buClr>
                <a:srgbClr val="0E4390"/>
              </a:buClr>
              <a:buSzPts val="1900"/>
              <a:buChar char="▪"/>
            </a:pPr>
            <a:r>
              <a:rPr lang="de" sz="1900">
                <a:solidFill>
                  <a:srgbClr val="000000"/>
                </a:solidFill>
              </a:rPr>
              <a:t>students' </a:t>
            </a:r>
            <a:r>
              <a:rPr lang="de" sz="1900" b="1">
                <a:solidFill>
                  <a:srgbClr val="000000"/>
                </a:solidFill>
                <a:latin typeface="Lato"/>
                <a:ea typeface="Lato"/>
                <a:cs typeface="Lato"/>
                <a:sym typeface="Lato"/>
              </a:rPr>
              <a:t>cognitive authority</a:t>
            </a:r>
            <a:r>
              <a:rPr lang="de" sz="1900">
                <a:solidFill>
                  <a:srgbClr val="000000"/>
                </a:solidFill>
              </a:rPr>
              <a:t> of each information source </a:t>
            </a:r>
            <a:r>
              <a:rPr lang="de" sz="1900" b="1">
                <a:solidFill>
                  <a:srgbClr val="000000"/>
                </a:solidFill>
                <a:latin typeface="Lato"/>
                <a:ea typeface="Lato"/>
                <a:cs typeface="Lato"/>
                <a:sym typeface="Lato"/>
              </a:rPr>
              <a:t>is constructed</a:t>
            </a:r>
            <a:r>
              <a:rPr lang="de" sz="1900">
                <a:solidFill>
                  <a:srgbClr val="000000"/>
                </a:solidFill>
              </a:rPr>
              <a:t> based on various indicators of trustworthiness (qual insights)</a:t>
            </a:r>
            <a:endParaRPr sz="1900">
              <a:solidFill>
                <a:srgbClr val="000000"/>
              </a:solidFill>
            </a:endParaRPr>
          </a:p>
          <a:p>
            <a:pPr marL="914400" lvl="0" indent="-349250" algn="l" rtl="0">
              <a:spcBef>
                <a:spcPts val="0"/>
              </a:spcBef>
              <a:spcAft>
                <a:spcPts val="0"/>
              </a:spcAft>
              <a:buClr>
                <a:srgbClr val="0E4390"/>
              </a:buClr>
              <a:buSzPts val="1900"/>
              <a:buChar char="▪"/>
            </a:pPr>
            <a:r>
              <a:rPr lang="de" sz="1900" b="1">
                <a:solidFill>
                  <a:srgbClr val="000000"/>
                </a:solidFill>
                <a:latin typeface="Lato"/>
                <a:ea typeface="Lato"/>
                <a:cs typeface="Lato"/>
                <a:sym typeface="Lato"/>
              </a:rPr>
              <a:t>students with health problems</a:t>
            </a:r>
            <a:r>
              <a:rPr lang="de" sz="1900">
                <a:solidFill>
                  <a:srgbClr val="000000"/>
                </a:solidFill>
              </a:rPr>
              <a:t> rely more on professional sources of nutrition information: </a:t>
            </a:r>
            <a:r>
              <a:rPr lang="de" sz="1900" b="1">
                <a:solidFill>
                  <a:srgbClr val="000000"/>
                </a:solidFill>
                <a:latin typeface="Lato"/>
                <a:ea typeface="Lato"/>
                <a:cs typeface="Lato"/>
                <a:sym typeface="Lato"/>
              </a:rPr>
              <a:t>experts</a:t>
            </a:r>
            <a:r>
              <a:rPr lang="de" sz="1900">
                <a:solidFill>
                  <a:srgbClr val="000000"/>
                </a:solidFill>
              </a:rPr>
              <a:t> and the professional</a:t>
            </a:r>
            <a:r>
              <a:rPr lang="de" sz="1900" b="1">
                <a:solidFill>
                  <a:srgbClr val="000000"/>
                </a:solidFill>
                <a:latin typeface="Lato"/>
                <a:ea typeface="Lato"/>
                <a:cs typeface="Lato"/>
                <a:sym typeface="Lato"/>
              </a:rPr>
              <a:t> literature</a:t>
            </a:r>
            <a:endParaRPr sz="1900" b="1">
              <a:solidFill>
                <a:srgbClr val="000000"/>
              </a:solidFill>
              <a:latin typeface="Lato"/>
              <a:ea typeface="Lato"/>
              <a:cs typeface="Lato"/>
              <a:sym typeface="Lato"/>
            </a:endParaRPr>
          </a:p>
          <a:p>
            <a:pPr marL="914400" lvl="0" indent="-349250" algn="l" rtl="0">
              <a:spcBef>
                <a:spcPts val="0"/>
              </a:spcBef>
              <a:spcAft>
                <a:spcPts val="0"/>
              </a:spcAft>
              <a:buClr>
                <a:srgbClr val="0E4390"/>
              </a:buClr>
              <a:buSzPts val="1900"/>
              <a:buChar char="▪"/>
            </a:pPr>
            <a:r>
              <a:rPr lang="de" sz="1900">
                <a:solidFill>
                  <a:srgbClr val="000000"/>
                </a:solidFill>
              </a:rPr>
              <a:t>students engaged in </a:t>
            </a:r>
            <a:r>
              <a:rPr lang="de" sz="1900" b="1">
                <a:solidFill>
                  <a:srgbClr val="000000"/>
                </a:solidFill>
                <a:latin typeface="Lato"/>
                <a:ea typeface="Lato"/>
                <a:cs typeface="Lato"/>
                <a:sym typeface="Lato"/>
              </a:rPr>
              <a:t>sports</a:t>
            </a:r>
            <a:r>
              <a:rPr lang="de" sz="1900">
                <a:solidFill>
                  <a:srgbClr val="000000"/>
                </a:solidFill>
              </a:rPr>
              <a:t> and </a:t>
            </a:r>
            <a:r>
              <a:rPr lang="de" sz="1900" b="1">
                <a:solidFill>
                  <a:srgbClr val="000000"/>
                </a:solidFill>
                <a:latin typeface="Lato"/>
                <a:ea typeface="Lato"/>
                <a:cs typeface="Lato"/>
                <a:sym typeface="Lato"/>
              </a:rPr>
              <a:t>weight maintenance</a:t>
            </a:r>
            <a:r>
              <a:rPr lang="de" sz="1900">
                <a:solidFill>
                  <a:srgbClr val="000000"/>
                </a:solidFill>
              </a:rPr>
              <a:t> primarily </a:t>
            </a:r>
            <a:r>
              <a:rPr lang="de" sz="1900" b="1">
                <a:solidFill>
                  <a:srgbClr val="000000"/>
                </a:solidFill>
                <a:latin typeface="Lato"/>
                <a:ea typeface="Lato"/>
                <a:cs typeface="Lato"/>
                <a:sym typeface="Lato"/>
              </a:rPr>
              <a:t>follow social media</a:t>
            </a:r>
            <a:r>
              <a:rPr lang="de" sz="1900">
                <a:solidFill>
                  <a:srgbClr val="000000"/>
                </a:solidFill>
              </a:rPr>
              <a:t>, especially </a:t>
            </a:r>
            <a:r>
              <a:rPr lang="de" sz="1900" b="1">
                <a:solidFill>
                  <a:srgbClr val="000000"/>
                </a:solidFill>
                <a:latin typeface="Lato"/>
                <a:ea typeface="Lato"/>
                <a:cs typeface="Lato"/>
                <a:sym typeface="Lato"/>
              </a:rPr>
              <a:t>specific authors on YouTube and Instagram</a:t>
            </a:r>
            <a:endParaRPr sz="1900" b="1">
              <a:solidFill>
                <a:srgbClr val="000000"/>
              </a:solidFill>
              <a:latin typeface="Lato"/>
              <a:ea typeface="Lato"/>
              <a:cs typeface="Lato"/>
              <a:sym typeface="Lato"/>
            </a:endParaRPr>
          </a:p>
          <a:p>
            <a:pPr marL="457200" lvl="0" indent="-349250" algn="l" rtl="0">
              <a:spcBef>
                <a:spcPts val="0"/>
              </a:spcBef>
              <a:spcAft>
                <a:spcPts val="0"/>
              </a:spcAft>
              <a:buClr>
                <a:srgbClr val="0E4390"/>
              </a:buClr>
              <a:buSzPts val="1900"/>
              <a:buChar char="▪"/>
            </a:pPr>
            <a:r>
              <a:rPr lang="de" sz="1900">
                <a:solidFill>
                  <a:srgbClr val="000000"/>
                </a:solidFill>
              </a:rPr>
              <a:t>Information sources can be trusted but not used, and vice versa</a:t>
            </a:r>
            <a:endParaRPr sz="1900">
              <a:solidFill>
                <a:srgbClr val="000000"/>
              </a:solidFill>
            </a:endParaRPr>
          </a:p>
          <a:p>
            <a:pPr marL="457200" lvl="0" indent="0" algn="l" rtl="0">
              <a:spcBef>
                <a:spcPts val="500"/>
              </a:spcBef>
              <a:spcAft>
                <a:spcPts val="0"/>
              </a:spcAft>
              <a:buNone/>
            </a:pPr>
            <a:endParaRPr sz="1900">
              <a:solidFill>
                <a:srgbClr val="000000"/>
              </a:solidFill>
            </a:endParaRPr>
          </a:p>
          <a:p>
            <a:pPr marL="457200" lvl="0" indent="0" algn="l" rtl="0">
              <a:spcBef>
                <a:spcPts val="500"/>
              </a:spcBef>
              <a:spcAft>
                <a:spcPts val="0"/>
              </a:spcAft>
              <a:buNone/>
            </a:pPr>
            <a:endParaRPr sz="1900">
              <a:solidFill>
                <a:srgbClr val="000000"/>
              </a:solidFill>
            </a:endParaRPr>
          </a:p>
          <a:p>
            <a:pPr marL="0" lvl="0" indent="0" algn="l" rtl="0">
              <a:spcBef>
                <a:spcPts val="500"/>
              </a:spcBef>
              <a:spcAft>
                <a:spcPts val="0"/>
              </a:spcAft>
              <a:buNone/>
            </a:pPr>
            <a:endParaRPr sz="1900">
              <a:solidFill>
                <a:srgbClr val="000000"/>
              </a:solidFill>
            </a:endParaRPr>
          </a:p>
          <a:p>
            <a:pPr marL="0" lvl="0" indent="0" algn="l" rtl="0">
              <a:spcBef>
                <a:spcPts val="500"/>
              </a:spcBef>
              <a:spcAft>
                <a:spcPts val="500"/>
              </a:spcAft>
              <a:buNone/>
            </a:pPr>
            <a:endParaRPr sz="1900">
              <a:solidFill>
                <a:srgbClr val="000000"/>
              </a:solidFill>
            </a:endParaRPr>
          </a:p>
        </p:txBody>
      </p:sp>
      <p:sp>
        <p:nvSpPr>
          <p:cNvPr id="228" name="Google Shape;228;p31"/>
          <p:cNvSpPr txBox="1">
            <a:spLocks noGrp="1"/>
          </p:cNvSpPr>
          <p:nvPr>
            <p:ph type="sldNum" idx="12"/>
          </p:nvPr>
        </p:nvSpPr>
        <p:spPr>
          <a:xfrm>
            <a:off x="8868025" y="4853200"/>
            <a:ext cx="252000" cy="252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de"/>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2"/>
          <p:cNvSpPr txBox="1">
            <a:spLocks noGrp="1"/>
          </p:cNvSpPr>
          <p:nvPr>
            <p:ph type="subTitle" idx="1"/>
          </p:nvPr>
        </p:nvSpPr>
        <p:spPr>
          <a:xfrm>
            <a:off x="1072950" y="491225"/>
            <a:ext cx="6998100" cy="2022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endParaRPr/>
          </a:p>
        </p:txBody>
      </p:sp>
      <p:sp>
        <p:nvSpPr>
          <p:cNvPr id="234" name="Google Shape;234;p32"/>
          <p:cNvSpPr txBox="1">
            <a:spLocks noGrp="1"/>
          </p:cNvSpPr>
          <p:nvPr>
            <p:ph type="title"/>
          </p:nvPr>
        </p:nvSpPr>
        <p:spPr>
          <a:xfrm>
            <a:off x="1072950" y="666625"/>
            <a:ext cx="6998100" cy="3111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r>
              <a:rPr lang="de"/>
              <a:t>References</a:t>
            </a:r>
            <a:endParaRPr/>
          </a:p>
        </p:txBody>
      </p:sp>
      <p:sp>
        <p:nvSpPr>
          <p:cNvPr id="235" name="Google Shape;235;p32"/>
          <p:cNvSpPr txBox="1">
            <a:spLocks noGrp="1"/>
          </p:cNvSpPr>
          <p:nvPr>
            <p:ph type="body" idx="2"/>
          </p:nvPr>
        </p:nvSpPr>
        <p:spPr>
          <a:xfrm>
            <a:off x="216300" y="1120925"/>
            <a:ext cx="8711400" cy="3633600"/>
          </a:xfrm>
          <a:prstGeom prst="rect">
            <a:avLst/>
          </a:prstGeom>
        </p:spPr>
        <p:txBody>
          <a:bodyPr spcFirstLastPara="1" wrap="square" lIns="17150" tIns="17150" rIns="17150" bIns="17150" anchor="t" anchorCtr="0">
            <a:noAutofit/>
          </a:bodyPr>
          <a:lstStyle/>
          <a:p>
            <a:pPr marL="457200" lvl="0" indent="-298450" algn="l" rtl="0">
              <a:spcBef>
                <a:spcPts val="0"/>
              </a:spcBef>
              <a:spcAft>
                <a:spcPts val="0"/>
              </a:spcAft>
              <a:buSzPts val="1100"/>
              <a:buChar char="▪"/>
            </a:pPr>
            <a:r>
              <a:rPr lang="de" sz="1100"/>
              <a:t>Askola, K., Atsushi, T., &amp; Huotari, M. L. (2010). Cultural differences in the health information environments and practices between Finnish and Japanese university students. Information Research: An International Electronic Journal, 15(4), n4. </a:t>
            </a:r>
            <a:r>
              <a:rPr lang="de" sz="1100">
                <a:solidFill>
                  <a:srgbClr val="494949"/>
                </a:solidFill>
                <a:uFill>
                  <a:noFill/>
                </a:uFill>
                <a:hlinkClick r:id="rId3">
                  <a:extLst>
                    <a:ext uri="{A12FA001-AC4F-418D-AE19-62706E023703}">
                      <ahyp:hlinkClr xmlns:ahyp="http://schemas.microsoft.com/office/drawing/2018/hyperlinkcolor" val="tx"/>
                    </a:ext>
                  </a:extLst>
                </a:hlinkClick>
              </a:rPr>
              <a:t>https://files.eric.ed.gov/fulltext/EJ912766.pdf</a:t>
            </a:r>
            <a:endParaRPr sz="1100">
              <a:solidFill>
                <a:srgbClr val="494949"/>
              </a:solidFill>
            </a:endParaRPr>
          </a:p>
          <a:p>
            <a:pPr marL="457200" lvl="0" indent="-298450" algn="l" rtl="0">
              <a:spcBef>
                <a:spcPts val="0"/>
              </a:spcBef>
              <a:spcAft>
                <a:spcPts val="0"/>
              </a:spcAft>
              <a:buSzPts val="1100"/>
              <a:buChar char="▪"/>
            </a:pPr>
            <a:r>
              <a:rPr lang="de" sz="1100"/>
              <a:t>Case, D. O., &amp; Given, L. M. (2016). Looking for information: A survey of research on information seeking, needs, and behavior.</a:t>
            </a:r>
            <a:endParaRPr sz="1100"/>
          </a:p>
          <a:p>
            <a:pPr marL="457200" lvl="0" indent="-298450" algn="l" rtl="0">
              <a:spcBef>
                <a:spcPts val="0"/>
              </a:spcBef>
              <a:spcAft>
                <a:spcPts val="0"/>
              </a:spcAft>
              <a:buSzPts val="1100"/>
              <a:buChar char="▪"/>
            </a:pPr>
            <a:r>
              <a:rPr lang="de" sz="1100"/>
              <a:t>Corritore, C. L., Wiedenbeck, S., Kracher, B., &amp; Marble, R. P. (2012). Online trust and health information websites. International Journal of Technology and Human Interaction (IJTHI), 8(4), 92-115. https://doi.org/10.4018/jthi.2012100106 </a:t>
            </a:r>
            <a:endParaRPr sz="1100"/>
          </a:p>
          <a:p>
            <a:pPr marL="457200" lvl="0" indent="-298450" algn="l" rtl="0">
              <a:spcBef>
                <a:spcPts val="0"/>
              </a:spcBef>
              <a:spcAft>
                <a:spcPts val="0"/>
              </a:spcAft>
              <a:buSzPts val="1100"/>
              <a:buChar char="▪"/>
            </a:pPr>
            <a:r>
              <a:rPr lang="de" sz="1100"/>
              <a:t>Jia, X., Pang, Y., &amp; Liu, L. S. (2021). Online health information seeking behavior: a systematic review. Healthcare, 9(12), 1740. </a:t>
            </a:r>
            <a:endParaRPr sz="1100"/>
          </a:p>
          <a:p>
            <a:pPr marL="457200" lvl="0" indent="-298450" algn="l" rtl="0">
              <a:spcBef>
                <a:spcPts val="0"/>
              </a:spcBef>
              <a:spcAft>
                <a:spcPts val="0"/>
              </a:spcAft>
              <a:buSzPts val="1100"/>
              <a:buChar char="▪"/>
            </a:pPr>
            <a:r>
              <a:rPr lang="de" sz="1100"/>
              <a:t>Gazibara, T., Cakic, M., Cakic, J., Grgurevic, A., &amp; Pekmezovic, T. (2022). Familiarity with the internet and health apps, and specific topic needs are amongst the factors that influence how online health information is used for health decisions amongst adolescents. Health Information &amp; Libraries Journal. https://doi.org/10.1111/hir.12440</a:t>
            </a:r>
            <a:endParaRPr sz="1100"/>
          </a:p>
          <a:p>
            <a:pPr marL="457200" lvl="0" indent="-298450" algn="l" rtl="0">
              <a:spcBef>
                <a:spcPts val="0"/>
              </a:spcBef>
              <a:spcAft>
                <a:spcPts val="0"/>
              </a:spcAft>
              <a:buSzPts val="1100"/>
              <a:buChar char="▪"/>
            </a:pPr>
            <a:r>
              <a:rPr lang="de" sz="1100"/>
              <a:t>Känsäkoski Helena, Noora Hirvonen, Laura Palmgren-Neuvonen, Tuula Nygård, and Maija-Leena Huotari. 2021. Finnish Adolescents’ Selection and Assessment of Health Information Sources. Information Research: An International Electronic Journal, 26 , no. 1. https://doi.org/10.47989/irpaper893.</a:t>
            </a:r>
            <a:endParaRPr sz="1100"/>
          </a:p>
          <a:p>
            <a:pPr marL="457200" lvl="0" indent="-298450" algn="l" rtl="0">
              <a:spcBef>
                <a:spcPts val="0"/>
              </a:spcBef>
              <a:spcAft>
                <a:spcPts val="0"/>
              </a:spcAft>
              <a:buSzPts val="1100"/>
              <a:buChar char="▪"/>
            </a:pPr>
            <a:r>
              <a:rPr lang="de" sz="1100"/>
              <a:t>Kim, S. U., &amp; Syn, S. Y. (2016). Credibility and usefulness of health information on Facebook: a survey study with US college students. Information Research: An International Electronic Journal, 21(4), no. 4. https://eric.ed.gov/?id=EJ1123245</a:t>
            </a:r>
            <a:endParaRPr sz="1100"/>
          </a:p>
          <a:p>
            <a:pPr marL="457200" lvl="0" indent="-298450" algn="l" rtl="0">
              <a:spcBef>
                <a:spcPts val="0"/>
              </a:spcBef>
              <a:spcAft>
                <a:spcPts val="0"/>
              </a:spcAft>
              <a:buSzPts val="1100"/>
              <a:buChar char="▪"/>
            </a:pPr>
            <a:r>
              <a:rPr lang="de" sz="1100"/>
              <a:t>Lončarić, R., Jelić, S., &amp; Tolušić, Z. (2017). Utjecaj sociodemografskih obilježja na percepcije studenata o zdravlju i prehrani. Agroeconomia Croatica, 7(1), 35-45. https://hrcak.srce.hr/190538</a:t>
            </a:r>
            <a:endParaRPr sz="1100"/>
          </a:p>
          <a:p>
            <a:pPr marL="457200" lvl="0" indent="-298450" algn="l" rtl="0">
              <a:spcBef>
                <a:spcPts val="0"/>
              </a:spcBef>
              <a:spcAft>
                <a:spcPts val="0"/>
              </a:spcAft>
              <a:buSzPts val="1100"/>
              <a:buChar char="▪"/>
            </a:pPr>
            <a:r>
              <a:rPr lang="de" sz="1100"/>
              <a:t>Martinović, I., Kim, S. U., &amp; Stanarević Katavić, S. (2021). Study of health information needs among adolescents in Croatia shows distinct gender differences in information-seeking behaviour. Health Information &amp; Libraries Journal. https://doi.org/10.1111/hir.12369 </a:t>
            </a:r>
            <a:endParaRPr sz="1100"/>
          </a:p>
          <a:p>
            <a:pPr marL="457200" lvl="0" indent="0" algn="l" rtl="0">
              <a:spcBef>
                <a:spcPts val="500"/>
              </a:spcBef>
              <a:spcAft>
                <a:spcPts val="500"/>
              </a:spcAft>
              <a:buNone/>
            </a:pPr>
            <a:endParaRPr sz="1100"/>
          </a:p>
        </p:txBody>
      </p:sp>
      <p:sp>
        <p:nvSpPr>
          <p:cNvPr id="236" name="Google Shape;236;p32"/>
          <p:cNvSpPr txBox="1">
            <a:spLocks noGrp="1"/>
          </p:cNvSpPr>
          <p:nvPr>
            <p:ph type="sldNum" idx="12"/>
          </p:nvPr>
        </p:nvSpPr>
        <p:spPr>
          <a:xfrm>
            <a:off x="8868025" y="4853200"/>
            <a:ext cx="252000" cy="252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de"/>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3"/>
          <p:cNvSpPr txBox="1">
            <a:spLocks noGrp="1"/>
          </p:cNvSpPr>
          <p:nvPr>
            <p:ph type="subTitle" idx="1"/>
          </p:nvPr>
        </p:nvSpPr>
        <p:spPr>
          <a:xfrm>
            <a:off x="1072950" y="491225"/>
            <a:ext cx="6998100" cy="2022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endParaRPr/>
          </a:p>
        </p:txBody>
      </p:sp>
      <p:sp>
        <p:nvSpPr>
          <p:cNvPr id="242" name="Google Shape;242;p33"/>
          <p:cNvSpPr txBox="1">
            <a:spLocks noGrp="1"/>
          </p:cNvSpPr>
          <p:nvPr>
            <p:ph type="title"/>
          </p:nvPr>
        </p:nvSpPr>
        <p:spPr>
          <a:xfrm>
            <a:off x="1072950" y="666625"/>
            <a:ext cx="6998100" cy="3111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r>
              <a:rPr lang="de"/>
              <a:t>References</a:t>
            </a:r>
            <a:endParaRPr/>
          </a:p>
        </p:txBody>
      </p:sp>
      <p:sp>
        <p:nvSpPr>
          <p:cNvPr id="243" name="Google Shape;243;p33"/>
          <p:cNvSpPr txBox="1">
            <a:spLocks noGrp="1"/>
          </p:cNvSpPr>
          <p:nvPr>
            <p:ph type="body" idx="2"/>
          </p:nvPr>
        </p:nvSpPr>
        <p:spPr>
          <a:xfrm>
            <a:off x="216300" y="1120925"/>
            <a:ext cx="8711400" cy="3633600"/>
          </a:xfrm>
          <a:prstGeom prst="rect">
            <a:avLst/>
          </a:prstGeom>
        </p:spPr>
        <p:txBody>
          <a:bodyPr spcFirstLastPara="1" wrap="square" lIns="17150" tIns="17150" rIns="17150" bIns="17150" anchor="t" anchorCtr="0">
            <a:noAutofit/>
          </a:bodyPr>
          <a:lstStyle/>
          <a:p>
            <a:pPr marL="457200" lvl="0" indent="0" algn="l" rtl="0">
              <a:spcBef>
                <a:spcPts val="0"/>
              </a:spcBef>
              <a:spcAft>
                <a:spcPts val="0"/>
              </a:spcAft>
              <a:buNone/>
            </a:pPr>
            <a:endParaRPr sz="1100"/>
          </a:p>
          <a:p>
            <a:pPr marL="457200" lvl="0" indent="-298450" algn="l" rtl="0">
              <a:spcBef>
                <a:spcPts val="500"/>
              </a:spcBef>
              <a:spcAft>
                <a:spcPts val="0"/>
              </a:spcAft>
              <a:buClr>
                <a:srgbClr val="0E4390"/>
              </a:buClr>
              <a:buSzPts val="1100"/>
              <a:buChar char="▪"/>
            </a:pPr>
            <a:r>
              <a:rPr lang="de" sz="1100">
                <a:solidFill>
                  <a:srgbClr val="000000"/>
                </a:solidFill>
              </a:rPr>
              <a:t>Rieh, S. Y. (2002). Judgment of information quality and cognitive authority in the Web. Journal of the American Society for Information Science and Technology, 53(2), 145–161. </a:t>
            </a:r>
            <a:r>
              <a:rPr lang="de" sz="1100">
                <a:solidFill>
                  <a:srgbClr val="000000"/>
                </a:solidFill>
                <a:uFill>
                  <a:noFill/>
                </a:uFill>
                <a:hlinkClick r:id="rId3">
                  <a:extLst>
                    <a:ext uri="{A12FA001-AC4F-418D-AE19-62706E023703}">
                      <ahyp:hlinkClr xmlns:ahyp="http://schemas.microsoft.com/office/drawing/2018/hyperlinkcolor" val="tx"/>
                    </a:ext>
                  </a:extLst>
                </a:hlinkClick>
              </a:rPr>
              <a:t>https://doi.org/10.1002/asi.10017</a:t>
            </a:r>
            <a:endParaRPr sz="1100">
              <a:solidFill>
                <a:srgbClr val="000000"/>
              </a:solidFill>
            </a:endParaRPr>
          </a:p>
          <a:p>
            <a:pPr marL="457200" lvl="0" indent="-298450" algn="l" rtl="0">
              <a:spcBef>
                <a:spcPts val="0"/>
              </a:spcBef>
              <a:spcAft>
                <a:spcPts val="0"/>
              </a:spcAft>
              <a:buClr>
                <a:srgbClr val="0E4390"/>
              </a:buClr>
              <a:buSzPts val="1100"/>
              <a:buChar char="▪"/>
            </a:pPr>
            <a:r>
              <a:rPr lang="de" sz="1100">
                <a:solidFill>
                  <a:srgbClr val="000000"/>
                </a:solidFill>
              </a:rPr>
              <a:t>Rowley, J., Johnson, F., &amp; Sbaffi, L. (2015). Students’ trust judgements in online health information seeking. Health informatics journal, 21(4), 316-327. https://doi.org/10.1177/1460458214546772 </a:t>
            </a:r>
            <a:endParaRPr sz="1100">
              <a:solidFill>
                <a:srgbClr val="000000"/>
              </a:solidFill>
            </a:endParaRPr>
          </a:p>
          <a:p>
            <a:pPr marL="457200" lvl="0" indent="-298450" algn="l" rtl="0">
              <a:spcBef>
                <a:spcPts val="0"/>
              </a:spcBef>
              <a:spcAft>
                <a:spcPts val="0"/>
              </a:spcAft>
              <a:buClr>
                <a:srgbClr val="0E4390"/>
              </a:buClr>
              <a:buSzPts val="1100"/>
              <a:buChar char="▪"/>
            </a:pPr>
            <a:r>
              <a:rPr lang="de" sz="1100">
                <a:solidFill>
                  <a:srgbClr val="000000"/>
                </a:solidFill>
              </a:rPr>
              <a:t>Savolainen, R. (2007). Media credibility and cognitive authority. The case of seeking orienting information. Information Research: An International Electronic Journal, 12(3), no 3. https://eric.ed.gov/?id=EJ1104802</a:t>
            </a:r>
            <a:endParaRPr sz="1100">
              <a:solidFill>
                <a:srgbClr val="000000"/>
              </a:solidFill>
            </a:endParaRPr>
          </a:p>
          <a:p>
            <a:pPr marL="457200" lvl="0" indent="-298450" algn="l" rtl="0">
              <a:spcBef>
                <a:spcPts val="0"/>
              </a:spcBef>
              <a:spcAft>
                <a:spcPts val="0"/>
              </a:spcAft>
              <a:buClr>
                <a:srgbClr val="0E4390"/>
              </a:buClr>
              <a:buSzPts val="1100"/>
              <a:buChar char="▪"/>
            </a:pPr>
            <a:r>
              <a:rPr lang="de" sz="1100">
                <a:solidFill>
                  <a:srgbClr val="000000"/>
                </a:solidFill>
              </a:rPr>
              <a:t>Savolainen, R. (2008). Everyday information practices: A social phenomenological perspective. Scarecrow Press.</a:t>
            </a:r>
            <a:endParaRPr sz="1100">
              <a:solidFill>
                <a:srgbClr val="000000"/>
              </a:solidFill>
            </a:endParaRPr>
          </a:p>
          <a:p>
            <a:pPr marL="457200" lvl="0" indent="-298450" algn="l" rtl="0">
              <a:spcBef>
                <a:spcPts val="0"/>
              </a:spcBef>
              <a:spcAft>
                <a:spcPts val="0"/>
              </a:spcAft>
              <a:buClr>
                <a:srgbClr val="0E4390"/>
              </a:buClr>
              <a:buSzPts val="1100"/>
              <a:buChar char="▪"/>
            </a:pPr>
            <a:r>
              <a:rPr lang="de" sz="1100">
                <a:solidFill>
                  <a:srgbClr val="000000"/>
                </a:solidFill>
              </a:rPr>
              <a:t>Šmuljić, Z., Mišigoj Duraković, M., &amp; Šatalić, Z. (2019). Unos dodataka prehrani kod mladih vrhunskih sportaša: košarka, nogomet i vaterpolo. Hrvatski športskomedicinski vjesnik, 34(2), 79-89. https://hrcak.srce.hr/270488 </a:t>
            </a:r>
            <a:endParaRPr sz="1100">
              <a:solidFill>
                <a:srgbClr val="000000"/>
              </a:solidFill>
            </a:endParaRPr>
          </a:p>
          <a:p>
            <a:pPr marL="457200" lvl="0" indent="-298450" algn="l" rtl="0">
              <a:spcBef>
                <a:spcPts val="0"/>
              </a:spcBef>
              <a:spcAft>
                <a:spcPts val="0"/>
              </a:spcAft>
              <a:buClr>
                <a:srgbClr val="0E4390"/>
              </a:buClr>
              <a:buSzPts val="1100"/>
              <a:buChar char="▪"/>
            </a:pPr>
            <a:r>
              <a:rPr lang="de" sz="1100">
                <a:solidFill>
                  <a:srgbClr val="000000"/>
                </a:solidFill>
              </a:rPr>
              <a:t>Wang, Y., Wang, J., &amp; Shen, Q. (2022). A Consumer Segmentation Study of Nutrition Information Seeking and Its Relation to Food Consumption in Beijing, China. Foods, 11(3), 453. https://doi.org/10.3390/foods11030453 </a:t>
            </a:r>
            <a:endParaRPr sz="1100">
              <a:solidFill>
                <a:srgbClr val="000000"/>
              </a:solidFill>
            </a:endParaRPr>
          </a:p>
          <a:p>
            <a:pPr marL="457200" lvl="0" indent="-298450" algn="l" rtl="0">
              <a:spcBef>
                <a:spcPts val="0"/>
              </a:spcBef>
              <a:spcAft>
                <a:spcPts val="0"/>
              </a:spcAft>
              <a:buClr>
                <a:srgbClr val="0E4390"/>
              </a:buClr>
              <a:buSzPts val="1100"/>
              <a:buChar char="▪"/>
            </a:pPr>
            <a:r>
              <a:rPr lang="de" sz="1100">
                <a:solidFill>
                  <a:srgbClr val="000000"/>
                </a:solidFill>
              </a:rPr>
              <a:t>Wartella, E., Rideout, V., Montague, H., Beaudoin-Ryan, L., &amp; Lauricella, A. (2016). Teens, Health and Technology: A National Survey. Media and Communication, 4(3), 13. https://doi.org/10.17645/mac.v4i3.515 </a:t>
            </a:r>
            <a:endParaRPr sz="1100">
              <a:solidFill>
                <a:srgbClr val="000000"/>
              </a:solidFill>
            </a:endParaRPr>
          </a:p>
          <a:p>
            <a:pPr marL="457200" lvl="0" indent="-298450" algn="l" rtl="0">
              <a:spcBef>
                <a:spcPts val="0"/>
              </a:spcBef>
              <a:spcAft>
                <a:spcPts val="0"/>
              </a:spcAft>
              <a:buClr>
                <a:srgbClr val="0E4390"/>
              </a:buClr>
              <a:buSzPts val="1100"/>
              <a:buChar char="▪"/>
            </a:pPr>
            <a:r>
              <a:rPr lang="de" sz="1100">
                <a:solidFill>
                  <a:srgbClr val="000000"/>
                </a:solidFill>
              </a:rPr>
              <a:t>Wilson, P. (1983). Second-hand knowledge: an inquiry into cognitive authority. Greenwood Press.</a:t>
            </a:r>
            <a:endParaRPr sz="1100">
              <a:solidFill>
                <a:srgbClr val="000000"/>
              </a:solidFill>
            </a:endParaRPr>
          </a:p>
          <a:p>
            <a:pPr marL="457200" lvl="0" indent="-298450" algn="l" rtl="0">
              <a:spcBef>
                <a:spcPts val="0"/>
              </a:spcBef>
              <a:spcAft>
                <a:spcPts val="0"/>
              </a:spcAft>
              <a:buClr>
                <a:srgbClr val="0E4390"/>
              </a:buClr>
              <a:buSzPts val="1100"/>
              <a:buChar char="▪"/>
            </a:pPr>
            <a:r>
              <a:rPr lang="de" sz="1100">
                <a:solidFill>
                  <a:srgbClr val="000000"/>
                </a:solidFill>
              </a:rPr>
              <a:t>Worsley, A. (2003). Consumers’ personal values and sources of nutrition information. Ecology of Food and Nutrition, 42(2), 129–151. https://doi.org/10.1080/036702403902-2255</a:t>
            </a:r>
            <a:endParaRPr sz="1100">
              <a:solidFill>
                <a:srgbClr val="000000"/>
              </a:solidFill>
            </a:endParaRPr>
          </a:p>
          <a:p>
            <a:pPr marL="0" lvl="0" indent="0" algn="l" rtl="0">
              <a:spcBef>
                <a:spcPts val="500"/>
              </a:spcBef>
              <a:spcAft>
                <a:spcPts val="500"/>
              </a:spcAft>
              <a:buNone/>
            </a:pPr>
            <a:endParaRPr sz="600"/>
          </a:p>
        </p:txBody>
      </p:sp>
      <p:sp>
        <p:nvSpPr>
          <p:cNvPr id="244" name="Google Shape;244;p33"/>
          <p:cNvSpPr txBox="1">
            <a:spLocks noGrp="1"/>
          </p:cNvSpPr>
          <p:nvPr>
            <p:ph type="sldNum" idx="12"/>
          </p:nvPr>
        </p:nvSpPr>
        <p:spPr>
          <a:xfrm>
            <a:off x="8868025" y="4853200"/>
            <a:ext cx="252000" cy="252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de"/>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1072950" y="666625"/>
            <a:ext cx="6998100" cy="3111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r>
              <a:rPr lang="de"/>
              <a:t>Content</a:t>
            </a:r>
            <a:endParaRPr/>
          </a:p>
        </p:txBody>
      </p:sp>
      <p:sp>
        <p:nvSpPr>
          <p:cNvPr id="102" name="Google Shape;102;p16"/>
          <p:cNvSpPr txBox="1">
            <a:spLocks noGrp="1"/>
          </p:cNvSpPr>
          <p:nvPr>
            <p:ph type="body" idx="2"/>
          </p:nvPr>
        </p:nvSpPr>
        <p:spPr>
          <a:xfrm>
            <a:off x="216300" y="1120925"/>
            <a:ext cx="8711400" cy="3633600"/>
          </a:xfrm>
          <a:prstGeom prst="rect">
            <a:avLst/>
          </a:prstGeom>
        </p:spPr>
        <p:txBody>
          <a:bodyPr spcFirstLastPara="1" wrap="square" lIns="17150" tIns="17150" rIns="17150" bIns="17150" anchor="t" anchorCtr="0">
            <a:noAutofit/>
          </a:bodyPr>
          <a:lstStyle/>
          <a:p>
            <a:pPr marL="457200" lvl="0" indent="-393700" algn="l" rtl="0">
              <a:spcBef>
                <a:spcPts val="0"/>
              </a:spcBef>
              <a:spcAft>
                <a:spcPts val="0"/>
              </a:spcAft>
              <a:buSzPts val="2600"/>
              <a:buChar char="▪"/>
            </a:pPr>
            <a:r>
              <a:rPr lang="de" sz="2600"/>
              <a:t>Introduction</a:t>
            </a:r>
            <a:endParaRPr sz="2600"/>
          </a:p>
          <a:p>
            <a:pPr marL="457200" lvl="0" indent="-393700" algn="l" rtl="0">
              <a:spcBef>
                <a:spcPts val="0"/>
              </a:spcBef>
              <a:spcAft>
                <a:spcPts val="0"/>
              </a:spcAft>
              <a:buSzPts val="2600"/>
              <a:buChar char="▪"/>
            </a:pPr>
            <a:r>
              <a:rPr lang="de" sz="2600"/>
              <a:t>Theoretical framework</a:t>
            </a:r>
            <a:endParaRPr sz="2600"/>
          </a:p>
          <a:p>
            <a:pPr marL="457200" lvl="0" indent="-393700" algn="l" rtl="0">
              <a:spcBef>
                <a:spcPts val="0"/>
              </a:spcBef>
              <a:spcAft>
                <a:spcPts val="0"/>
              </a:spcAft>
              <a:buSzPts val="2600"/>
              <a:buChar char="▪"/>
            </a:pPr>
            <a:r>
              <a:rPr lang="de" sz="2600"/>
              <a:t>Literature review</a:t>
            </a:r>
            <a:endParaRPr sz="2600"/>
          </a:p>
          <a:p>
            <a:pPr marL="457200" lvl="0" indent="-393700" algn="l" rtl="0">
              <a:spcBef>
                <a:spcPts val="0"/>
              </a:spcBef>
              <a:spcAft>
                <a:spcPts val="0"/>
              </a:spcAft>
              <a:buSzPts val="2600"/>
              <a:buChar char="▪"/>
            </a:pPr>
            <a:r>
              <a:rPr lang="de" sz="2600"/>
              <a:t>Methodology</a:t>
            </a:r>
            <a:endParaRPr sz="2600"/>
          </a:p>
          <a:p>
            <a:pPr marL="457200" lvl="0" indent="-393700" algn="l" rtl="0">
              <a:spcBef>
                <a:spcPts val="0"/>
              </a:spcBef>
              <a:spcAft>
                <a:spcPts val="0"/>
              </a:spcAft>
              <a:buSzPts val="2600"/>
              <a:buChar char="▪"/>
            </a:pPr>
            <a:r>
              <a:rPr lang="de" sz="2600"/>
              <a:t>Results</a:t>
            </a:r>
            <a:endParaRPr sz="2600"/>
          </a:p>
          <a:p>
            <a:pPr marL="457200" lvl="0" indent="-393700" algn="l" rtl="0">
              <a:spcBef>
                <a:spcPts val="0"/>
              </a:spcBef>
              <a:spcAft>
                <a:spcPts val="0"/>
              </a:spcAft>
              <a:buSzPts val="2600"/>
              <a:buChar char="▪"/>
            </a:pPr>
            <a:r>
              <a:rPr lang="de" sz="2600"/>
              <a:t>Conclusion</a:t>
            </a:r>
            <a:endParaRPr sz="2600"/>
          </a:p>
        </p:txBody>
      </p:sp>
      <p:sp>
        <p:nvSpPr>
          <p:cNvPr id="103" name="Google Shape;103;p16"/>
          <p:cNvSpPr txBox="1">
            <a:spLocks noGrp="1"/>
          </p:cNvSpPr>
          <p:nvPr>
            <p:ph type="sldNum" idx="12"/>
          </p:nvPr>
        </p:nvSpPr>
        <p:spPr>
          <a:xfrm>
            <a:off x="8868025" y="4853200"/>
            <a:ext cx="252000" cy="252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de"/>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4"/>
          <p:cNvSpPr txBox="1">
            <a:spLocks noGrp="1"/>
          </p:cNvSpPr>
          <p:nvPr>
            <p:ph type="title"/>
          </p:nvPr>
        </p:nvSpPr>
        <p:spPr>
          <a:xfrm>
            <a:off x="6255525" y="1290700"/>
            <a:ext cx="2471400" cy="409500"/>
          </a:xfrm>
          <a:prstGeom prst="rect">
            <a:avLst/>
          </a:prstGeom>
        </p:spPr>
        <p:txBody>
          <a:bodyPr spcFirstLastPara="1" wrap="square" lIns="17150" tIns="17150" rIns="17150" bIns="17150" anchor="t" anchorCtr="0">
            <a:noAutofit/>
          </a:bodyPr>
          <a:lstStyle/>
          <a:p>
            <a:pPr marL="0" lvl="0" indent="0" algn="ctr" rtl="0">
              <a:spcBef>
                <a:spcPts val="0"/>
              </a:spcBef>
              <a:spcAft>
                <a:spcPts val="0"/>
              </a:spcAft>
              <a:buNone/>
            </a:pPr>
            <a:r>
              <a:rPr lang="de"/>
              <a:t>Thank you!</a:t>
            </a:r>
            <a:endParaRPr/>
          </a:p>
        </p:txBody>
      </p:sp>
      <p:pic>
        <p:nvPicPr>
          <p:cNvPr id="250" name="Google Shape;250;p34"/>
          <p:cNvPicPr preferRelativeResize="0"/>
          <p:nvPr/>
        </p:nvPicPr>
        <p:blipFill>
          <a:blip r:embed="rId3">
            <a:alphaModFix/>
          </a:blip>
          <a:stretch>
            <a:fillRect/>
          </a:stretch>
        </p:blipFill>
        <p:spPr>
          <a:xfrm>
            <a:off x="818100" y="1216275"/>
            <a:ext cx="4113700" cy="24726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a:extLst>
              <a:ext uri="{FF2B5EF4-FFF2-40B4-BE49-F238E27FC236}">
                <a16:creationId xmlns:a16="http://schemas.microsoft.com/office/drawing/2014/main" id="{D342FDD6-E017-EBE4-2D99-22685D1C51C6}"/>
              </a:ext>
            </a:extLst>
          </p:cNvPr>
          <p:cNvSpPr>
            <a:spLocks noGrp="1"/>
          </p:cNvSpPr>
          <p:nvPr>
            <p:ph type="subTitle" idx="1"/>
          </p:nvPr>
        </p:nvSpPr>
        <p:spPr/>
        <p:txBody>
          <a:bodyPr/>
          <a:lstStyle/>
          <a:p>
            <a:pPr algn="ctr"/>
            <a:r>
              <a:rPr lang="en-US" dirty="0"/>
              <a:t>Appendices</a:t>
            </a:r>
            <a:endParaRPr lang="hr-HR" dirty="0"/>
          </a:p>
        </p:txBody>
      </p:sp>
    </p:spTree>
    <p:extLst>
      <p:ext uri="{BB962C8B-B14F-4D97-AF65-F5344CB8AC3E}">
        <p14:creationId xmlns:p14="http://schemas.microsoft.com/office/powerpoint/2010/main" val="332249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grpSp>
        <p:nvGrpSpPr>
          <p:cNvPr id="255" name="Google Shape;255;p35"/>
          <p:cNvGrpSpPr/>
          <p:nvPr/>
        </p:nvGrpSpPr>
        <p:grpSpPr>
          <a:xfrm>
            <a:off x="518098" y="1303975"/>
            <a:ext cx="2323013" cy="226238"/>
            <a:chOff x="0" y="0"/>
            <a:chExt cx="6191400" cy="603300"/>
          </a:xfrm>
        </p:grpSpPr>
        <p:sp>
          <p:nvSpPr>
            <p:cNvPr id="256" name="Google Shape;256;p35"/>
            <p:cNvSpPr/>
            <p:nvPr/>
          </p:nvSpPr>
          <p:spPr>
            <a:xfrm>
              <a:off x="0" y="0"/>
              <a:ext cx="6191400" cy="603300"/>
            </a:xfrm>
            <a:prstGeom prst="rect">
              <a:avLst/>
            </a:prstGeom>
            <a:solidFill>
              <a:srgbClr val="5AAB33"/>
            </a:solidFill>
            <a:ln>
              <a:noFill/>
            </a:ln>
          </p:spPr>
          <p:txBody>
            <a:bodyPr spcFirstLastPara="1" wrap="square" lIns="17150" tIns="17150" rIns="17150" bIns="17150" anchor="ctr" anchorCtr="0">
              <a:noAutofit/>
            </a:bodyPr>
            <a:lstStyle/>
            <a:p>
              <a:pPr marL="0" marR="0" lvl="0" indent="0" algn="ctr" rtl="0">
                <a:lnSpc>
                  <a:spcPct val="90000"/>
                </a:lnSpc>
                <a:spcBef>
                  <a:spcPts val="0"/>
                </a:spcBef>
                <a:spcAft>
                  <a:spcPts val="0"/>
                </a:spcAft>
                <a:buClr>
                  <a:srgbClr val="FFFFFF"/>
                </a:buClr>
                <a:buSzPts val="900"/>
                <a:buFont typeface="Lato"/>
                <a:buNone/>
              </a:pPr>
              <a:endParaRPr sz="900" i="0" u="none" strike="noStrike" cap="none">
                <a:solidFill>
                  <a:srgbClr val="FFFFFF"/>
                </a:solidFill>
                <a:latin typeface="Lato"/>
                <a:ea typeface="Lato"/>
                <a:cs typeface="Lato"/>
                <a:sym typeface="Lato"/>
              </a:endParaRPr>
            </a:p>
          </p:txBody>
        </p:sp>
        <p:sp>
          <p:nvSpPr>
            <p:cNvPr id="257" name="Google Shape;257;p35"/>
            <p:cNvSpPr txBox="1"/>
            <p:nvPr/>
          </p:nvSpPr>
          <p:spPr>
            <a:xfrm>
              <a:off x="0" y="45195"/>
              <a:ext cx="6191400" cy="513000"/>
            </a:xfrm>
            <a:prstGeom prst="rect">
              <a:avLst/>
            </a:prstGeom>
            <a:noFill/>
            <a:ln>
              <a:noFill/>
            </a:ln>
          </p:spPr>
          <p:txBody>
            <a:bodyPr spcFirstLastPara="1" wrap="square" lIns="27125" tIns="27125" rIns="27125" bIns="27125" anchor="ctr" anchorCtr="0">
              <a:noAutofit/>
            </a:bodyPr>
            <a:lstStyle/>
            <a:p>
              <a:pPr marL="0" marR="0" lvl="0" indent="0" algn="ctr" rtl="0">
                <a:lnSpc>
                  <a:spcPct val="90000"/>
                </a:lnSpc>
                <a:spcBef>
                  <a:spcPts val="0"/>
                </a:spcBef>
                <a:spcAft>
                  <a:spcPts val="0"/>
                </a:spcAft>
                <a:buClr>
                  <a:srgbClr val="FFFFFF"/>
                </a:buClr>
                <a:buSzPts val="900"/>
                <a:buFont typeface="Lato"/>
                <a:buNone/>
              </a:pPr>
              <a:r>
                <a:rPr lang="de">
                  <a:solidFill>
                    <a:srgbClr val="FFFFFF"/>
                  </a:solidFill>
                  <a:latin typeface="Lato"/>
                  <a:ea typeface="Lato"/>
                  <a:cs typeface="Lato"/>
                  <a:sym typeface="Lato"/>
                </a:rPr>
                <a:t>Instagram influencer</a:t>
              </a:r>
              <a:endParaRPr sz="1000">
                <a:latin typeface="Lato"/>
                <a:ea typeface="Lato"/>
                <a:cs typeface="Lato"/>
                <a:sym typeface="Lato"/>
              </a:endParaRPr>
            </a:p>
          </p:txBody>
        </p:sp>
      </p:grpSp>
      <p:grpSp>
        <p:nvGrpSpPr>
          <p:cNvPr id="258" name="Google Shape;258;p35"/>
          <p:cNvGrpSpPr/>
          <p:nvPr/>
        </p:nvGrpSpPr>
        <p:grpSpPr>
          <a:xfrm>
            <a:off x="5759979" y="1128813"/>
            <a:ext cx="2321775" cy="226238"/>
            <a:chOff x="0" y="0"/>
            <a:chExt cx="6188100" cy="603300"/>
          </a:xfrm>
        </p:grpSpPr>
        <p:sp>
          <p:nvSpPr>
            <p:cNvPr id="259" name="Google Shape;259;p35"/>
            <p:cNvSpPr/>
            <p:nvPr/>
          </p:nvSpPr>
          <p:spPr>
            <a:xfrm>
              <a:off x="0" y="0"/>
              <a:ext cx="6188100" cy="603300"/>
            </a:xfrm>
            <a:prstGeom prst="rect">
              <a:avLst/>
            </a:prstGeom>
            <a:solidFill>
              <a:srgbClr val="424F5A"/>
            </a:solidFill>
            <a:ln>
              <a:noFill/>
            </a:ln>
          </p:spPr>
          <p:txBody>
            <a:bodyPr spcFirstLastPara="1" wrap="square" lIns="17150" tIns="17150" rIns="17150" bIns="17150" anchor="ctr" anchorCtr="0">
              <a:noAutofit/>
            </a:bodyPr>
            <a:lstStyle/>
            <a:p>
              <a:pPr marL="0" marR="0" lvl="0" indent="0" algn="ctr" rtl="0">
                <a:lnSpc>
                  <a:spcPct val="90000"/>
                </a:lnSpc>
                <a:spcBef>
                  <a:spcPts val="0"/>
                </a:spcBef>
                <a:spcAft>
                  <a:spcPts val="0"/>
                </a:spcAft>
                <a:buClr>
                  <a:srgbClr val="FFFFFF"/>
                </a:buClr>
                <a:buSzPts val="900"/>
                <a:buFont typeface="Lato"/>
                <a:buNone/>
              </a:pPr>
              <a:endParaRPr sz="900" i="0" u="none" strike="noStrike" cap="none">
                <a:solidFill>
                  <a:srgbClr val="FFFFFF"/>
                </a:solidFill>
                <a:latin typeface="Lato"/>
                <a:ea typeface="Lato"/>
                <a:cs typeface="Lato"/>
                <a:sym typeface="Lato"/>
              </a:endParaRPr>
            </a:p>
          </p:txBody>
        </p:sp>
        <p:sp>
          <p:nvSpPr>
            <p:cNvPr id="260" name="Google Shape;260;p35"/>
            <p:cNvSpPr txBox="1"/>
            <p:nvPr/>
          </p:nvSpPr>
          <p:spPr>
            <a:xfrm>
              <a:off x="0" y="45195"/>
              <a:ext cx="6188100" cy="513000"/>
            </a:xfrm>
            <a:prstGeom prst="rect">
              <a:avLst/>
            </a:prstGeom>
            <a:noFill/>
            <a:ln>
              <a:noFill/>
            </a:ln>
          </p:spPr>
          <p:txBody>
            <a:bodyPr spcFirstLastPara="1" wrap="square" lIns="27125" tIns="27125" rIns="27125" bIns="27125" anchor="ctr" anchorCtr="0">
              <a:noAutofit/>
            </a:bodyPr>
            <a:lstStyle/>
            <a:p>
              <a:pPr marL="0" marR="0" lvl="0" indent="0" algn="ctr" rtl="0">
                <a:lnSpc>
                  <a:spcPct val="90000"/>
                </a:lnSpc>
                <a:spcBef>
                  <a:spcPts val="0"/>
                </a:spcBef>
                <a:spcAft>
                  <a:spcPts val="0"/>
                </a:spcAft>
                <a:buClr>
                  <a:srgbClr val="FFFFFF"/>
                </a:buClr>
                <a:buSzPts val="900"/>
                <a:buFont typeface="Lato"/>
                <a:buNone/>
              </a:pPr>
              <a:r>
                <a:rPr lang="de" sz="900">
                  <a:solidFill>
                    <a:schemeClr val="dk1"/>
                  </a:solidFill>
                  <a:latin typeface="Lato"/>
                  <a:ea typeface="Lato"/>
                  <a:cs typeface="Lato"/>
                  <a:sym typeface="Lato"/>
                </a:rPr>
                <a:t>Evident results</a:t>
              </a:r>
              <a:endParaRPr sz="900">
                <a:solidFill>
                  <a:schemeClr val="dk1"/>
                </a:solidFill>
                <a:latin typeface="Lato"/>
                <a:ea typeface="Lato"/>
                <a:cs typeface="Lato"/>
                <a:sym typeface="Lato"/>
              </a:endParaRPr>
            </a:p>
          </p:txBody>
        </p:sp>
      </p:grpSp>
      <p:grpSp>
        <p:nvGrpSpPr>
          <p:cNvPr id="261" name="Google Shape;261;p35"/>
          <p:cNvGrpSpPr/>
          <p:nvPr/>
        </p:nvGrpSpPr>
        <p:grpSpPr>
          <a:xfrm>
            <a:off x="490818" y="2075444"/>
            <a:ext cx="2323013" cy="226238"/>
            <a:chOff x="0" y="0"/>
            <a:chExt cx="6191400" cy="603300"/>
          </a:xfrm>
        </p:grpSpPr>
        <p:sp>
          <p:nvSpPr>
            <p:cNvPr id="262" name="Google Shape;262;p35"/>
            <p:cNvSpPr/>
            <p:nvPr/>
          </p:nvSpPr>
          <p:spPr>
            <a:xfrm>
              <a:off x="0" y="0"/>
              <a:ext cx="6191400" cy="603300"/>
            </a:xfrm>
            <a:prstGeom prst="rect">
              <a:avLst/>
            </a:prstGeom>
            <a:solidFill>
              <a:srgbClr val="003399"/>
            </a:solidFill>
            <a:ln>
              <a:noFill/>
            </a:ln>
          </p:spPr>
          <p:txBody>
            <a:bodyPr spcFirstLastPara="1" wrap="square" lIns="17150" tIns="17150" rIns="17150" bIns="17150" anchor="ctr" anchorCtr="0">
              <a:noAutofit/>
            </a:bodyPr>
            <a:lstStyle/>
            <a:p>
              <a:pPr marL="0" marR="0" lvl="0" indent="0" algn="ctr" rtl="0">
                <a:lnSpc>
                  <a:spcPct val="90000"/>
                </a:lnSpc>
                <a:spcBef>
                  <a:spcPts val="0"/>
                </a:spcBef>
                <a:spcAft>
                  <a:spcPts val="0"/>
                </a:spcAft>
                <a:buClr>
                  <a:srgbClr val="FFFFFF"/>
                </a:buClr>
                <a:buSzPts val="900"/>
                <a:buFont typeface="Lato"/>
                <a:buNone/>
              </a:pPr>
              <a:endParaRPr sz="900" i="0" u="none" strike="noStrike" cap="none">
                <a:solidFill>
                  <a:srgbClr val="FFFFFF"/>
                </a:solidFill>
                <a:latin typeface="Lato"/>
                <a:ea typeface="Lato"/>
                <a:cs typeface="Lato"/>
                <a:sym typeface="Lato"/>
              </a:endParaRPr>
            </a:p>
          </p:txBody>
        </p:sp>
        <p:sp>
          <p:nvSpPr>
            <p:cNvPr id="263" name="Google Shape;263;p35"/>
            <p:cNvSpPr txBox="1"/>
            <p:nvPr/>
          </p:nvSpPr>
          <p:spPr>
            <a:xfrm>
              <a:off x="0" y="45195"/>
              <a:ext cx="6191400" cy="513000"/>
            </a:xfrm>
            <a:prstGeom prst="rect">
              <a:avLst/>
            </a:prstGeom>
            <a:noFill/>
            <a:ln>
              <a:noFill/>
            </a:ln>
          </p:spPr>
          <p:txBody>
            <a:bodyPr spcFirstLastPara="1" wrap="square" lIns="27125" tIns="27125" rIns="27125" bIns="27125" anchor="ctr" anchorCtr="0">
              <a:noAutofit/>
            </a:bodyPr>
            <a:lstStyle/>
            <a:p>
              <a:pPr marL="0" marR="0" lvl="0" indent="0" algn="ctr" rtl="0">
                <a:lnSpc>
                  <a:spcPct val="90000"/>
                </a:lnSpc>
                <a:spcBef>
                  <a:spcPts val="0"/>
                </a:spcBef>
                <a:spcAft>
                  <a:spcPts val="0"/>
                </a:spcAft>
                <a:buClr>
                  <a:srgbClr val="FFFFFF"/>
                </a:buClr>
                <a:buSzPts val="900"/>
                <a:buFont typeface="Lato"/>
                <a:buNone/>
              </a:pPr>
              <a:r>
                <a:rPr lang="de" sz="1300">
                  <a:solidFill>
                    <a:schemeClr val="dk1"/>
                  </a:solidFill>
                  <a:latin typeface="Lato"/>
                  <a:ea typeface="Lato"/>
                  <a:cs typeface="Lato"/>
                  <a:sym typeface="Lato"/>
                </a:rPr>
                <a:t>Websites, Youtube videos</a:t>
              </a:r>
              <a:endParaRPr sz="1300">
                <a:solidFill>
                  <a:schemeClr val="dk1"/>
                </a:solidFill>
                <a:latin typeface="Lato"/>
                <a:ea typeface="Lato"/>
                <a:cs typeface="Lato"/>
                <a:sym typeface="Lato"/>
              </a:endParaRPr>
            </a:p>
          </p:txBody>
        </p:sp>
      </p:grpSp>
      <p:sp>
        <p:nvSpPr>
          <p:cNvPr id="264" name="Google Shape;264;p35"/>
          <p:cNvSpPr txBox="1">
            <a:spLocks noGrp="1"/>
          </p:cNvSpPr>
          <p:nvPr>
            <p:ph type="title" idx="4294967295"/>
          </p:nvPr>
        </p:nvSpPr>
        <p:spPr>
          <a:xfrm>
            <a:off x="245825" y="447650"/>
            <a:ext cx="8109300" cy="3111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r>
              <a:rPr lang="de" sz="1600" b="1">
                <a:solidFill>
                  <a:srgbClr val="000000"/>
                </a:solidFill>
                <a:latin typeface="Lato"/>
                <a:ea typeface="Lato"/>
                <a:cs typeface="Lato"/>
                <a:sym typeface="Lato"/>
              </a:rPr>
              <a:t>Trusted information sources and the bases of trust</a:t>
            </a:r>
            <a:endParaRPr sz="1600" b="1">
              <a:solidFill>
                <a:srgbClr val="000000"/>
              </a:solidFill>
              <a:latin typeface="Lato"/>
              <a:ea typeface="Lato"/>
              <a:cs typeface="Lato"/>
              <a:sym typeface="Lato"/>
            </a:endParaRPr>
          </a:p>
        </p:txBody>
      </p:sp>
      <p:grpSp>
        <p:nvGrpSpPr>
          <p:cNvPr id="265" name="Google Shape;265;p35"/>
          <p:cNvGrpSpPr/>
          <p:nvPr/>
        </p:nvGrpSpPr>
        <p:grpSpPr>
          <a:xfrm>
            <a:off x="5759979" y="2339775"/>
            <a:ext cx="2321775" cy="226238"/>
            <a:chOff x="0" y="0"/>
            <a:chExt cx="6188100" cy="603300"/>
          </a:xfrm>
        </p:grpSpPr>
        <p:sp>
          <p:nvSpPr>
            <p:cNvPr id="266" name="Google Shape;266;p35"/>
            <p:cNvSpPr/>
            <p:nvPr/>
          </p:nvSpPr>
          <p:spPr>
            <a:xfrm>
              <a:off x="0" y="0"/>
              <a:ext cx="6188100" cy="603300"/>
            </a:xfrm>
            <a:prstGeom prst="rect">
              <a:avLst/>
            </a:prstGeom>
            <a:solidFill>
              <a:srgbClr val="424F5A"/>
            </a:solidFill>
            <a:ln>
              <a:noFill/>
            </a:ln>
          </p:spPr>
          <p:txBody>
            <a:bodyPr spcFirstLastPara="1" wrap="square" lIns="17150" tIns="17150" rIns="17150" bIns="17150" anchor="ctr" anchorCtr="0">
              <a:noAutofit/>
            </a:bodyPr>
            <a:lstStyle/>
            <a:p>
              <a:pPr marL="0" marR="0" lvl="0" indent="0" algn="ctr" rtl="0">
                <a:lnSpc>
                  <a:spcPct val="90000"/>
                </a:lnSpc>
                <a:spcBef>
                  <a:spcPts val="0"/>
                </a:spcBef>
                <a:spcAft>
                  <a:spcPts val="0"/>
                </a:spcAft>
                <a:buClr>
                  <a:srgbClr val="FFFFFF"/>
                </a:buClr>
                <a:buSzPts val="900"/>
                <a:buFont typeface="Lato"/>
                <a:buNone/>
              </a:pPr>
              <a:endParaRPr sz="900" i="0" u="none" strike="noStrike" cap="none">
                <a:solidFill>
                  <a:srgbClr val="FFFFFF"/>
                </a:solidFill>
                <a:latin typeface="Lato"/>
                <a:ea typeface="Lato"/>
                <a:cs typeface="Lato"/>
                <a:sym typeface="Lato"/>
              </a:endParaRPr>
            </a:p>
          </p:txBody>
        </p:sp>
        <p:sp>
          <p:nvSpPr>
            <p:cNvPr id="267" name="Google Shape;267;p35"/>
            <p:cNvSpPr txBox="1"/>
            <p:nvPr/>
          </p:nvSpPr>
          <p:spPr>
            <a:xfrm>
              <a:off x="0" y="45195"/>
              <a:ext cx="6188100" cy="513000"/>
            </a:xfrm>
            <a:prstGeom prst="rect">
              <a:avLst/>
            </a:prstGeom>
            <a:noFill/>
            <a:ln>
              <a:noFill/>
            </a:ln>
          </p:spPr>
          <p:txBody>
            <a:bodyPr spcFirstLastPara="1" wrap="square" lIns="27125" tIns="27125" rIns="27125" bIns="27125" anchor="ctr" anchorCtr="0">
              <a:noAutofit/>
            </a:bodyPr>
            <a:lstStyle/>
            <a:p>
              <a:pPr marL="0" marR="0" lvl="0" indent="0" algn="ctr" rtl="0">
                <a:lnSpc>
                  <a:spcPct val="90000"/>
                </a:lnSpc>
                <a:spcBef>
                  <a:spcPts val="0"/>
                </a:spcBef>
                <a:spcAft>
                  <a:spcPts val="0"/>
                </a:spcAft>
                <a:buClr>
                  <a:srgbClr val="FFFFFF"/>
                </a:buClr>
                <a:buSzPts val="900"/>
                <a:buFont typeface="Lato"/>
                <a:buNone/>
              </a:pPr>
              <a:r>
                <a:rPr lang="de" sz="900">
                  <a:solidFill>
                    <a:schemeClr val="dk1"/>
                  </a:solidFill>
                  <a:latin typeface="Lato"/>
                  <a:ea typeface="Lato"/>
                  <a:cs typeface="Lato"/>
                  <a:sym typeface="Lato"/>
                </a:rPr>
                <a:t>Motivating</a:t>
              </a:r>
              <a:endParaRPr sz="900">
                <a:solidFill>
                  <a:schemeClr val="dk1"/>
                </a:solidFill>
                <a:latin typeface="Lato"/>
                <a:ea typeface="Lato"/>
                <a:cs typeface="Lato"/>
                <a:sym typeface="Lato"/>
              </a:endParaRPr>
            </a:p>
          </p:txBody>
        </p:sp>
      </p:grpSp>
      <p:grpSp>
        <p:nvGrpSpPr>
          <p:cNvPr id="268" name="Google Shape;268;p35"/>
          <p:cNvGrpSpPr/>
          <p:nvPr/>
        </p:nvGrpSpPr>
        <p:grpSpPr>
          <a:xfrm>
            <a:off x="5759979" y="1719750"/>
            <a:ext cx="2321775" cy="226238"/>
            <a:chOff x="0" y="0"/>
            <a:chExt cx="6188100" cy="603300"/>
          </a:xfrm>
        </p:grpSpPr>
        <p:sp>
          <p:nvSpPr>
            <p:cNvPr id="269" name="Google Shape;269;p35"/>
            <p:cNvSpPr/>
            <p:nvPr/>
          </p:nvSpPr>
          <p:spPr>
            <a:xfrm>
              <a:off x="0" y="0"/>
              <a:ext cx="6188100" cy="603300"/>
            </a:xfrm>
            <a:prstGeom prst="rect">
              <a:avLst/>
            </a:prstGeom>
            <a:solidFill>
              <a:srgbClr val="424F5A"/>
            </a:solidFill>
            <a:ln>
              <a:noFill/>
            </a:ln>
          </p:spPr>
          <p:txBody>
            <a:bodyPr spcFirstLastPara="1" wrap="square" lIns="17150" tIns="17150" rIns="17150" bIns="17150" anchor="ctr" anchorCtr="0">
              <a:noAutofit/>
            </a:bodyPr>
            <a:lstStyle/>
            <a:p>
              <a:pPr marL="0" marR="0" lvl="0" indent="0" algn="ctr" rtl="0">
                <a:lnSpc>
                  <a:spcPct val="90000"/>
                </a:lnSpc>
                <a:spcBef>
                  <a:spcPts val="0"/>
                </a:spcBef>
                <a:spcAft>
                  <a:spcPts val="0"/>
                </a:spcAft>
                <a:buClr>
                  <a:srgbClr val="FFFFFF"/>
                </a:buClr>
                <a:buSzPts val="900"/>
                <a:buFont typeface="Lato"/>
                <a:buNone/>
              </a:pPr>
              <a:endParaRPr sz="900" i="0" u="none" strike="noStrike" cap="none">
                <a:solidFill>
                  <a:srgbClr val="FFFFFF"/>
                </a:solidFill>
                <a:latin typeface="Lato"/>
                <a:ea typeface="Lato"/>
                <a:cs typeface="Lato"/>
                <a:sym typeface="Lato"/>
              </a:endParaRPr>
            </a:p>
          </p:txBody>
        </p:sp>
        <p:sp>
          <p:nvSpPr>
            <p:cNvPr id="270" name="Google Shape;270;p35"/>
            <p:cNvSpPr txBox="1"/>
            <p:nvPr/>
          </p:nvSpPr>
          <p:spPr>
            <a:xfrm>
              <a:off x="0" y="45195"/>
              <a:ext cx="6188100" cy="513000"/>
            </a:xfrm>
            <a:prstGeom prst="rect">
              <a:avLst/>
            </a:prstGeom>
            <a:noFill/>
            <a:ln>
              <a:noFill/>
            </a:ln>
          </p:spPr>
          <p:txBody>
            <a:bodyPr spcFirstLastPara="1" wrap="square" lIns="27125" tIns="27125" rIns="27125" bIns="27125" anchor="ctr" anchorCtr="0">
              <a:noAutofit/>
            </a:bodyPr>
            <a:lstStyle/>
            <a:p>
              <a:pPr marL="0" lvl="0" indent="0" algn="ctr" rtl="0">
                <a:lnSpc>
                  <a:spcPct val="90000"/>
                </a:lnSpc>
                <a:spcBef>
                  <a:spcPts val="0"/>
                </a:spcBef>
                <a:spcAft>
                  <a:spcPts val="0"/>
                </a:spcAft>
                <a:buClr>
                  <a:schemeClr val="dk1"/>
                </a:buClr>
                <a:buSzPts val="900"/>
                <a:buFont typeface="Lato"/>
                <a:buNone/>
              </a:pPr>
              <a:r>
                <a:rPr lang="de" sz="900">
                  <a:solidFill>
                    <a:schemeClr val="dk1"/>
                  </a:solidFill>
                  <a:latin typeface="Lato"/>
                  <a:ea typeface="Lato"/>
                  <a:cs typeface="Lato"/>
                  <a:sym typeface="Lato"/>
                </a:rPr>
                <a:t>Popular</a:t>
              </a:r>
              <a:endParaRPr sz="500">
                <a:latin typeface="Lato"/>
                <a:ea typeface="Lato"/>
                <a:cs typeface="Lato"/>
                <a:sym typeface="Lato"/>
              </a:endParaRPr>
            </a:p>
          </p:txBody>
        </p:sp>
      </p:grpSp>
      <p:grpSp>
        <p:nvGrpSpPr>
          <p:cNvPr id="271" name="Google Shape;271;p35"/>
          <p:cNvGrpSpPr/>
          <p:nvPr/>
        </p:nvGrpSpPr>
        <p:grpSpPr>
          <a:xfrm>
            <a:off x="5759979" y="2038950"/>
            <a:ext cx="2321775" cy="226238"/>
            <a:chOff x="0" y="0"/>
            <a:chExt cx="6188100" cy="603300"/>
          </a:xfrm>
        </p:grpSpPr>
        <p:sp>
          <p:nvSpPr>
            <p:cNvPr id="272" name="Google Shape;272;p35"/>
            <p:cNvSpPr/>
            <p:nvPr/>
          </p:nvSpPr>
          <p:spPr>
            <a:xfrm>
              <a:off x="0" y="0"/>
              <a:ext cx="6188100" cy="603300"/>
            </a:xfrm>
            <a:prstGeom prst="rect">
              <a:avLst/>
            </a:prstGeom>
            <a:solidFill>
              <a:srgbClr val="424F5A"/>
            </a:solidFill>
            <a:ln>
              <a:noFill/>
            </a:ln>
          </p:spPr>
          <p:txBody>
            <a:bodyPr spcFirstLastPara="1" wrap="square" lIns="17150" tIns="17150" rIns="17150" bIns="17150" anchor="ctr" anchorCtr="0">
              <a:noAutofit/>
            </a:bodyPr>
            <a:lstStyle/>
            <a:p>
              <a:pPr marL="0" marR="0" lvl="0" indent="0" algn="ctr" rtl="0">
                <a:lnSpc>
                  <a:spcPct val="90000"/>
                </a:lnSpc>
                <a:spcBef>
                  <a:spcPts val="0"/>
                </a:spcBef>
                <a:spcAft>
                  <a:spcPts val="0"/>
                </a:spcAft>
                <a:buClr>
                  <a:srgbClr val="FFFFFF"/>
                </a:buClr>
                <a:buSzPts val="900"/>
                <a:buFont typeface="Lato"/>
                <a:buNone/>
              </a:pPr>
              <a:endParaRPr sz="900" i="0" u="none" strike="noStrike" cap="none">
                <a:solidFill>
                  <a:srgbClr val="FFFFFF"/>
                </a:solidFill>
                <a:latin typeface="Lato"/>
                <a:ea typeface="Lato"/>
                <a:cs typeface="Lato"/>
                <a:sym typeface="Lato"/>
              </a:endParaRPr>
            </a:p>
          </p:txBody>
        </p:sp>
        <p:sp>
          <p:nvSpPr>
            <p:cNvPr id="273" name="Google Shape;273;p35"/>
            <p:cNvSpPr txBox="1"/>
            <p:nvPr/>
          </p:nvSpPr>
          <p:spPr>
            <a:xfrm>
              <a:off x="0" y="45195"/>
              <a:ext cx="6188100" cy="513000"/>
            </a:xfrm>
            <a:prstGeom prst="rect">
              <a:avLst/>
            </a:prstGeom>
            <a:noFill/>
            <a:ln>
              <a:noFill/>
            </a:ln>
          </p:spPr>
          <p:txBody>
            <a:bodyPr spcFirstLastPara="1" wrap="square" lIns="27125" tIns="27125" rIns="27125" bIns="27125" anchor="ctr" anchorCtr="0">
              <a:noAutofit/>
            </a:bodyPr>
            <a:lstStyle/>
            <a:p>
              <a:pPr marL="0" lvl="0" indent="0" algn="ctr" rtl="0">
                <a:lnSpc>
                  <a:spcPct val="90000"/>
                </a:lnSpc>
                <a:spcBef>
                  <a:spcPts val="0"/>
                </a:spcBef>
                <a:spcAft>
                  <a:spcPts val="0"/>
                </a:spcAft>
                <a:buClr>
                  <a:schemeClr val="dk1"/>
                </a:buClr>
                <a:buSzPts val="900"/>
                <a:buFont typeface="Lato"/>
                <a:buNone/>
              </a:pPr>
              <a:r>
                <a:rPr lang="de" sz="900">
                  <a:solidFill>
                    <a:schemeClr val="dk1"/>
                  </a:solidFill>
                  <a:latin typeface="Lato"/>
                  <a:ea typeface="Lato"/>
                  <a:cs typeface="Lato"/>
                  <a:sym typeface="Lato"/>
                </a:rPr>
                <a:t>Well-organised</a:t>
              </a:r>
              <a:endParaRPr sz="500">
                <a:latin typeface="Lato"/>
                <a:ea typeface="Lato"/>
                <a:cs typeface="Lato"/>
                <a:sym typeface="Lato"/>
              </a:endParaRPr>
            </a:p>
            <a:p>
              <a:pPr marL="0" marR="0" lvl="0" indent="0" algn="ctr" rtl="0">
                <a:lnSpc>
                  <a:spcPct val="90000"/>
                </a:lnSpc>
                <a:spcBef>
                  <a:spcPts val="0"/>
                </a:spcBef>
                <a:spcAft>
                  <a:spcPts val="0"/>
                </a:spcAft>
                <a:buClr>
                  <a:srgbClr val="FFFFFF"/>
                </a:buClr>
                <a:buSzPts val="900"/>
                <a:buFont typeface="Lato"/>
                <a:buNone/>
              </a:pPr>
              <a:endParaRPr sz="500">
                <a:latin typeface="Lato"/>
                <a:ea typeface="Lato"/>
                <a:cs typeface="Lato"/>
                <a:sym typeface="Lato"/>
              </a:endParaRPr>
            </a:p>
          </p:txBody>
        </p:sp>
      </p:grpSp>
      <p:grpSp>
        <p:nvGrpSpPr>
          <p:cNvPr id="274" name="Google Shape;274;p35"/>
          <p:cNvGrpSpPr/>
          <p:nvPr/>
        </p:nvGrpSpPr>
        <p:grpSpPr>
          <a:xfrm>
            <a:off x="485073" y="2846900"/>
            <a:ext cx="2323013" cy="226238"/>
            <a:chOff x="0" y="0"/>
            <a:chExt cx="6191400" cy="603300"/>
          </a:xfrm>
        </p:grpSpPr>
        <p:sp>
          <p:nvSpPr>
            <p:cNvPr id="275" name="Google Shape;275;p35"/>
            <p:cNvSpPr/>
            <p:nvPr/>
          </p:nvSpPr>
          <p:spPr>
            <a:xfrm>
              <a:off x="0" y="0"/>
              <a:ext cx="6191400" cy="603300"/>
            </a:xfrm>
            <a:prstGeom prst="rect">
              <a:avLst/>
            </a:prstGeom>
            <a:solidFill>
              <a:srgbClr val="5AAB33"/>
            </a:solidFill>
            <a:ln>
              <a:noFill/>
            </a:ln>
          </p:spPr>
          <p:txBody>
            <a:bodyPr spcFirstLastPara="1" wrap="square" lIns="17150" tIns="17150" rIns="17150" bIns="17150" anchor="ctr" anchorCtr="0">
              <a:noAutofit/>
            </a:bodyPr>
            <a:lstStyle/>
            <a:p>
              <a:pPr marL="0" marR="0" lvl="0" indent="0" algn="ctr" rtl="0">
                <a:lnSpc>
                  <a:spcPct val="90000"/>
                </a:lnSpc>
                <a:spcBef>
                  <a:spcPts val="0"/>
                </a:spcBef>
                <a:spcAft>
                  <a:spcPts val="0"/>
                </a:spcAft>
                <a:buClr>
                  <a:srgbClr val="FFFFFF"/>
                </a:buClr>
                <a:buSzPts val="900"/>
                <a:buFont typeface="Lato"/>
                <a:buNone/>
              </a:pPr>
              <a:endParaRPr sz="900" i="0" u="none" strike="noStrike" cap="none">
                <a:solidFill>
                  <a:srgbClr val="FFFFFF"/>
                </a:solidFill>
                <a:latin typeface="Lato"/>
                <a:ea typeface="Lato"/>
                <a:cs typeface="Lato"/>
                <a:sym typeface="Lato"/>
              </a:endParaRPr>
            </a:p>
          </p:txBody>
        </p:sp>
        <p:sp>
          <p:nvSpPr>
            <p:cNvPr id="276" name="Google Shape;276;p35"/>
            <p:cNvSpPr txBox="1"/>
            <p:nvPr/>
          </p:nvSpPr>
          <p:spPr>
            <a:xfrm>
              <a:off x="0" y="45195"/>
              <a:ext cx="6191400" cy="513000"/>
            </a:xfrm>
            <a:prstGeom prst="rect">
              <a:avLst/>
            </a:prstGeom>
            <a:noFill/>
            <a:ln>
              <a:noFill/>
            </a:ln>
          </p:spPr>
          <p:txBody>
            <a:bodyPr spcFirstLastPara="1" wrap="square" lIns="27125" tIns="27125" rIns="27125" bIns="27125" anchor="ctr" anchorCtr="0">
              <a:noAutofit/>
            </a:bodyPr>
            <a:lstStyle/>
            <a:p>
              <a:pPr marL="0" marR="0" lvl="0" indent="0" algn="ctr" rtl="0">
                <a:lnSpc>
                  <a:spcPct val="90000"/>
                </a:lnSpc>
                <a:spcBef>
                  <a:spcPts val="0"/>
                </a:spcBef>
                <a:spcAft>
                  <a:spcPts val="0"/>
                </a:spcAft>
                <a:buClr>
                  <a:srgbClr val="FFFFFF"/>
                </a:buClr>
                <a:buSzPts val="900"/>
                <a:buFont typeface="Lato"/>
                <a:buNone/>
              </a:pPr>
              <a:r>
                <a:rPr lang="de" sz="1300">
                  <a:solidFill>
                    <a:schemeClr val="dk1"/>
                  </a:solidFill>
                  <a:latin typeface="Lato"/>
                  <a:ea typeface="Lato"/>
                  <a:cs typeface="Lato"/>
                  <a:sym typeface="Lato"/>
                </a:rPr>
                <a:t>Traditional information sources</a:t>
              </a:r>
              <a:endParaRPr sz="1300">
                <a:solidFill>
                  <a:schemeClr val="dk1"/>
                </a:solidFill>
                <a:latin typeface="Lato"/>
                <a:ea typeface="Lato"/>
                <a:cs typeface="Lato"/>
                <a:sym typeface="Lato"/>
              </a:endParaRPr>
            </a:p>
          </p:txBody>
        </p:sp>
      </p:grpSp>
      <p:grpSp>
        <p:nvGrpSpPr>
          <p:cNvPr id="277" name="Google Shape;277;p35"/>
          <p:cNvGrpSpPr/>
          <p:nvPr/>
        </p:nvGrpSpPr>
        <p:grpSpPr>
          <a:xfrm>
            <a:off x="485068" y="3613481"/>
            <a:ext cx="2323013" cy="226238"/>
            <a:chOff x="0" y="0"/>
            <a:chExt cx="6191400" cy="603300"/>
          </a:xfrm>
        </p:grpSpPr>
        <p:sp>
          <p:nvSpPr>
            <p:cNvPr id="278" name="Google Shape;278;p35"/>
            <p:cNvSpPr/>
            <p:nvPr/>
          </p:nvSpPr>
          <p:spPr>
            <a:xfrm>
              <a:off x="0" y="0"/>
              <a:ext cx="6191400" cy="603300"/>
            </a:xfrm>
            <a:prstGeom prst="rect">
              <a:avLst/>
            </a:prstGeom>
            <a:solidFill>
              <a:srgbClr val="003399"/>
            </a:solidFill>
            <a:ln>
              <a:noFill/>
            </a:ln>
          </p:spPr>
          <p:txBody>
            <a:bodyPr spcFirstLastPara="1" wrap="square" lIns="17150" tIns="17150" rIns="17150" bIns="17150" anchor="ctr" anchorCtr="0">
              <a:noAutofit/>
            </a:bodyPr>
            <a:lstStyle/>
            <a:p>
              <a:pPr marL="0" marR="0" lvl="0" indent="0" algn="ctr" rtl="0">
                <a:lnSpc>
                  <a:spcPct val="90000"/>
                </a:lnSpc>
                <a:spcBef>
                  <a:spcPts val="0"/>
                </a:spcBef>
                <a:spcAft>
                  <a:spcPts val="0"/>
                </a:spcAft>
                <a:buClr>
                  <a:srgbClr val="FFFFFF"/>
                </a:buClr>
                <a:buSzPts val="900"/>
                <a:buFont typeface="Lato"/>
                <a:buNone/>
              </a:pPr>
              <a:endParaRPr sz="900" i="0" u="none" strike="noStrike" cap="none">
                <a:solidFill>
                  <a:srgbClr val="FFFFFF"/>
                </a:solidFill>
                <a:latin typeface="Lato"/>
                <a:ea typeface="Lato"/>
                <a:cs typeface="Lato"/>
                <a:sym typeface="Lato"/>
              </a:endParaRPr>
            </a:p>
          </p:txBody>
        </p:sp>
        <p:sp>
          <p:nvSpPr>
            <p:cNvPr id="279" name="Google Shape;279;p35"/>
            <p:cNvSpPr txBox="1"/>
            <p:nvPr/>
          </p:nvSpPr>
          <p:spPr>
            <a:xfrm>
              <a:off x="0" y="45195"/>
              <a:ext cx="6191400" cy="513000"/>
            </a:xfrm>
            <a:prstGeom prst="rect">
              <a:avLst/>
            </a:prstGeom>
            <a:noFill/>
            <a:ln>
              <a:noFill/>
            </a:ln>
          </p:spPr>
          <p:txBody>
            <a:bodyPr spcFirstLastPara="1" wrap="square" lIns="27125" tIns="27125" rIns="27125" bIns="27125" anchor="ctr" anchorCtr="0">
              <a:noAutofit/>
            </a:bodyPr>
            <a:lstStyle/>
            <a:p>
              <a:pPr marL="0" lvl="0" indent="0" algn="ctr" rtl="0">
                <a:lnSpc>
                  <a:spcPct val="90000"/>
                </a:lnSpc>
                <a:spcBef>
                  <a:spcPts val="0"/>
                </a:spcBef>
                <a:spcAft>
                  <a:spcPts val="0"/>
                </a:spcAft>
                <a:buClr>
                  <a:schemeClr val="dk1"/>
                </a:buClr>
                <a:buSzPts val="900"/>
                <a:buFont typeface="Lato"/>
                <a:buNone/>
              </a:pPr>
              <a:endParaRPr sz="900">
                <a:solidFill>
                  <a:schemeClr val="dk1"/>
                </a:solidFill>
                <a:latin typeface="Lato"/>
                <a:ea typeface="Lato"/>
                <a:cs typeface="Lato"/>
                <a:sym typeface="Lato"/>
              </a:endParaRPr>
            </a:p>
            <a:p>
              <a:pPr marL="0" lvl="0" indent="0" algn="ctr" rtl="0">
                <a:lnSpc>
                  <a:spcPct val="90000"/>
                </a:lnSpc>
                <a:spcBef>
                  <a:spcPts val="0"/>
                </a:spcBef>
                <a:spcAft>
                  <a:spcPts val="0"/>
                </a:spcAft>
                <a:buClr>
                  <a:schemeClr val="dk1"/>
                </a:buClr>
                <a:buSzPts val="900"/>
                <a:buFont typeface="Lato"/>
                <a:buNone/>
              </a:pPr>
              <a:r>
                <a:rPr lang="de" sz="1100">
                  <a:solidFill>
                    <a:schemeClr val="dk1"/>
                  </a:solidFill>
                  <a:latin typeface="Lato"/>
                  <a:ea typeface="Lato"/>
                  <a:cs typeface="Lato"/>
                  <a:sym typeface="Lato"/>
                </a:rPr>
                <a:t>Interpersonal information sources</a:t>
              </a:r>
              <a:endParaRPr sz="700">
                <a:latin typeface="Lato"/>
                <a:ea typeface="Lato"/>
                <a:cs typeface="Lato"/>
                <a:sym typeface="Lato"/>
              </a:endParaRPr>
            </a:p>
            <a:p>
              <a:pPr marL="0" marR="0" lvl="0" indent="0" algn="ctr" rtl="0">
                <a:lnSpc>
                  <a:spcPct val="90000"/>
                </a:lnSpc>
                <a:spcBef>
                  <a:spcPts val="0"/>
                </a:spcBef>
                <a:spcAft>
                  <a:spcPts val="0"/>
                </a:spcAft>
                <a:buClr>
                  <a:srgbClr val="FFFFFF"/>
                </a:buClr>
                <a:buSzPts val="900"/>
                <a:buFont typeface="Lato"/>
                <a:buNone/>
              </a:pPr>
              <a:endParaRPr sz="900">
                <a:solidFill>
                  <a:srgbClr val="FFFFFF"/>
                </a:solidFill>
                <a:latin typeface="Lato"/>
                <a:ea typeface="Lato"/>
                <a:cs typeface="Lato"/>
                <a:sym typeface="Lato"/>
              </a:endParaRPr>
            </a:p>
          </p:txBody>
        </p:sp>
      </p:grpSp>
      <p:grpSp>
        <p:nvGrpSpPr>
          <p:cNvPr id="280" name="Google Shape;280;p35"/>
          <p:cNvGrpSpPr/>
          <p:nvPr/>
        </p:nvGrpSpPr>
        <p:grpSpPr>
          <a:xfrm>
            <a:off x="5759979" y="2640600"/>
            <a:ext cx="2321775" cy="226238"/>
            <a:chOff x="0" y="0"/>
            <a:chExt cx="6188100" cy="603300"/>
          </a:xfrm>
        </p:grpSpPr>
        <p:sp>
          <p:nvSpPr>
            <p:cNvPr id="281" name="Google Shape;281;p35"/>
            <p:cNvSpPr/>
            <p:nvPr/>
          </p:nvSpPr>
          <p:spPr>
            <a:xfrm>
              <a:off x="0" y="0"/>
              <a:ext cx="6188100" cy="603300"/>
            </a:xfrm>
            <a:prstGeom prst="rect">
              <a:avLst/>
            </a:prstGeom>
            <a:solidFill>
              <a:srgbClr val="424F5A"/>
            </a:solidFill>
            <a:ln>
              <a:noFill/>
            </a:ln>
          </p:spPr>
          <p:txBody>
            <a:bodyPr spcFirstLastPara="1" wrap="square" lIns="17150" tIns="17150" rIns="17150" bIns="17150" anchor="ctr" anchorCtr="0">
              <a:noAutofit/>
            </a:bodyPr>
            <a:lstStyle/>
            <a:p>
              <a:pPr marL="0" marR="0" lvl="0" indent="0" algn="ctr" rtl="0">
                <a:lnSpc>
                  <a:spcPct val="90000"/>
                </a:lnSpc>
                <a:spcBef>
                  <a:spcPts val="0"/>
                </a:spcBef>
                <a:spcAft>
                  <a:spcPts val="0"/>
                </a:spcAft>
                <a:buClr>
                  <a:srgbClr val="FFFFFF"/>
                </a:buClr>
                <a:buSzPts val="900"/>
                <a:buFont typeface="Lato"/>
                <a:buNone/>
              </a:pPr>
              <a:endParaRPr sz="900" i="0" u="none" strike="noStrike" cap="none">
                <a:solidFill>
                  <a:srgbClr val="FFFFFF"/>
                </a:solidFill>
                <a:latin typeface="Lato"/>
                <a:ea typeface="Lato"/>
                <a:cs typeface="Lato"/>
                <a:sym typeface="Lato"/>
              </a:endParaRPr>
            </a:p>
          </p:txBody>
        </p:sp>
        <p:sp>
          <p:nvSpPr>
            <p:cNvPr id="282" name="Google Shape;282;p35"/>
            <p:cNvSpPr txBox="1"/>
            <p:nvPr/>
          </p:nvSpPr>
          <p:spPr>
            <a:xfrm>
              <a:off x="0" y="45195"/>
              <a:ext cx="6188100" cy="513000"/>
            </a:xfrm>
            <a:prstGeom prst="rect">
              <a:avLst/>
            </a:prstGeom>
            <a:noFill/>
            <a:ln>
              <a:noFill/>
            </a:ln>
          </p:spPr>
          <p:txBody>
            <a:bodyPr spcFirstLastPara="1" wrap="square" lIns="27125" tIns="27125" rIns="27125" bIns="27125" anchor="ctr" anchorCtr="0">
              <a:noAutofit/>
            </a:bodyPr>
            <a:lstStyle/>
            <a:p>
              <a:pPr marL="0" marR="0" lvl="0" indent="0" algn="ctr" rtl="0">
                <a:lnSpc>
                  <a:spcPct val="90000"/>
                </a:lnSpc>
                <a:spcBef>
                  <a:spcPts val="0"/>
                </a:spcBef>
                <a:spcAft>
                  <a:spcPts val="0"/>
                </a:spcAft>
                <a:buClr>
                  <a:srgbClr val="FFFFFF"/>
                </a:buClr>
                <a:buSzPts val="900"/>
                <a:buFont typeface="Lato"/>
                <a:buNone/>
              </a:pPr>
              <a:r>
                <a:rPr lang="de" sz="900">
                  <a:solidFill>
                    <a:schemeClr val="dk1"/>
                  </a:solidFill>
                  <a:latin typeface="Lato"/>
                  <a:ea typeface="Lato"/>
                  <a:cs typeface="Lato"/>
                  <a:sym typeface="Lato"/>
                </a:rPr>
                <a:t>Professional</a:t>
              </a:r>
              <a:endParaRPr sz="900">
                <a:solidFill>
                  <a:schemeClr val="dk1"/>
                </a:solidFill>
                <a:latin typeface="Lato"/>
                <a:ea typeface="Lato"/>
                <a:cs typeface="Lato"/>
                <a:sym typeface="Lato"/>
              </a:endParaRPr>
            </a:p>
          </p:txBody>
        </p:sp>
      </p:grpSp>
      <p:grpSp>
        <p:nvGrpSpPr>
          <p:cNvPr id="283" name="Google Shape;283;p35"/>
          <p:cNvGrpSpPr/>
          <p:nvPr/>
        </p:nvGrpSpPr>
        <p:grpSpPr>
          <a:xfrm>
            <a:off x="5759979" y="1409063"/>
            <a:ext cx="2321775" cy="226238"/>
            <a:chOff x="0" y="0"/>
            <a:chExt cx="6188100" cy="603300"/>
          </a:xfrm>
        </p:grpSpPr>
        <p:sp>
          <p:nvSpPr>
            <p:cNvPr id="284" name="Google Shape;284;p35"/>
            <p:cNvSpPr/>
            <p:nvPr/>
          </p:nvSpPr>
          <p:spPr>
            <a:xfrm>
              <a:off x="0" y="0"/>
              <a:ext cx="6188100" cy="603300"/>
            </a:xfrm>
            <a:prstGeom prst="rect">
              <a:avLst/>
            </a:prstGeom>
            <a:solidFill>
              <a:srgbClr val="424F5A"/>
            </a:solidFill>
            <a:ln>
              <a:noFill/>
            </a:ln>
          </p:spPr>
          <p:txBody>
            <a:bodyPr spcFirstLastPara="1" wrap="square" lIns="17150" tIns="17150" rIns="17150" bIns="17150" anchor="ctr" anchorCtr="0">
              <a:noAutofit/>
            </a:bodyPr>
            <a:lstStyle/>
            <a:p>
              <a:pPr marL="0" marR="0" lvl="0" indent="0" algn="ctr" rtl="0">
                <a:lnSpc>
                  <a:spcPct val="90000"/>
                </a:lnSpc>
                <a:spcBef>
                  <a:spcPts val="0"/>
                </a:spcBef>
                <a:spcAft>
                  <a:spcPts val="0"/>
                </a:spcAft>
                <a:buClr>
                  <a:srgbClr val="FFFFFF"/>
                </a:buClr>
                <a:buSzPts val="900"/>
                <a:buFont typeface="Lato"/>
                <a:buNone/>
              </a:pPr>
              <a:endParaRPr sz="900" i="0" u="none" strike="noStrike" cap="none">
                <a:solidFill>
                  <a:srgbClr val="FFFFFF"/>
                </a:solidFill>
                <a:latin typeface="Lato"/>
                <a:ea typeface="Lato"/>
                <a:cs typeface="Lato"/>
                <a:sym typeface="Lato"/>
              </a:endParaRPr>
            </a:p>
          </p:txBody>
        </p:sp>
        <p:sp>
          <p:nvSpPr>
            <p:cNvPr id="285" name="Google Shape;285;p35"/>
            <p:cNvSpPr txBox="1"/>
            <p:nvPr/>
          </p:nvSpPr>
          <p:spPr>
            <a:xfrm>
              <a:off x="0" y="45195"/>
              <a:ext cx="6188100" cy="513000"/>
            </a:xfrm>
            <a:prstGeom prst="rect">
              <a:avLst/>
            </a:prstGeom>
            <a:noFill/>
            <a:ln>
              <a:noFill/>
            </a:ln>
          </p:spPr>
          <p:txBody>
            <a:bodyPr spcFirstLastPara="1" wrap="square" lIns="27125" tIns="27125" rIns="27125" bIns="27125" anchor="ctr" anchorCtr="0">
              <a:noAutofit/>
            </a:bodyPr>
            <a:lstStyle/>
            <a:p>
              <a:pPr marL="0" marR="0" lvl="0" indent="0" algn="ctr" rtl="0">
                <a:lnSpc>
                  <a:spcPct val="90000"/>
                </a:lnSpc>
                <a:spcBef>
                  <a:spcPts val="0"/>
                </a:spcBef>
                <a:spcAft>
                  <a:spcPts val="0"/>
                </a:spcAft>
                <a:buClr>
                  <a:srgbClr val="FFFFFF"/>
                </a:buClr>
                <a:buSzPts val="900"/>
                <a:buFont typeface="Lato"/>
                <a:buNone/>
              </a:pPr>
              <a:r>
                <a:rPr lang="de" sz="900">
                  <a:solidFill>
                    <a:schemeClr val="dk1"/>
                  </a:solidFill>
                  <a:latin typeface="Lato"/>
                  <a:ea typeface="Lato"/>
                  <a:cs typeface="Lato"/>
                  <a:sym typeface="Lato"/>
                </a:rPr>
                <a:t>Impartial</a:t>
              </a:r>
              <a:endParaRPr sz="900">
                <a:solidFill>
                  <a:schemeClr val="dk1"/>
                </a:solidFill>
                <a:latin typeface="Lato"/>
                <a:ea typeface="Lato"/>
                <a:cs typeface="Lato"/>
                <a:sym typeface="Lato"/>
              </a:endParaRPr>
            </a:p>
          </p:txBody>
        </p:sp>
      </p:grpSp>
      <p:grpSp>
        <p:nvGrpSpPr>
          <p:cNvPr id="286" name="Google Shape;286;p35"/>
          <p:cNvGrpSpPr/>
          <p:nvPr/>
        </p:nvGrpSpPr>
        <p:grpSpPr>
          <a:xfrm>
            <a:off x="5759979" y="2941413"/>
            <a:ext cx="2321775" cy="226238"/>
            <a:chOff x="0" y="0"/>
            <a:chExt cx="6188100" cy="603300"/>
          </a:xfrm>
        </p:grpSpPr>
        <p:sp>
          <p:nvSpPr>
            <p:cNvPr id="287" name="Google Shape;287;p35"/>
            <p:cNvSpPr/>
            <p:nvPr/>
          </p:nvSpPr>
          <p:spPr>
            <a:xfrm>
              <a:off x="0" y="0"/>
              <a:ext cx="6188100" cy="603300"/>
            </a:xfrm>
            <a:prstGeom prst="rect">
              <a:avLst/>
            </a:prstGeom>
            <a:solidFill>
              <a:srgbClr val="424F5A"/>
            </a:solidFill>
            <a:ln>
              <a:noFill/>
            </a:ln>
          </p:spPr>
          <p:txBody>
            <a:bodyPr spcFirstLastPara="1" wrap="square" lIns="17150" tIns="17150" rIns="17150" bIns="17150" anchor="ctr" anchorCtr="0">
              <a:noAutofit/>
            </a:bodyPr>
            <a:lstStyle/>
            <a:p>
              <a:pPr marL="0" marR="0" lvl="0" indent="0" algn="ctr" rtl="0">
                <a:lnSpc>
                  <a:spcPct val="90000"/>
                </a:lnSpc>
                <a:spcBef>
                  <a:spcPts val="0"/>
                </a:spcBef>
                <a:spcAft>
                  <a:spcPts val="0"/>
                </a:spcAft>
                <a:buClr>
                  <a:srgbClr val="FFFFFF"/>
                </a:buClr>
                <a:buSzPts val="900"/>
                <a:buFont typeface="Lato"/>
                <a:buNone/>
              </a:pPr>
              <a:endParaRPr sz="900" i="0" u="none" strike="noStrike" cap="none">
                <a:solidFill>
                  <a:srgbClr val="FFFFFF"/>
                </a:solidFill>
                <a:latin typeface="Lato"/>
                <a:ea typeface="Lato"/>
                <a:cs typeface="Lato"/>
                <a:sym typeface="Lato"/>
              </a:endParaRPr>
            </a:p>
          </p:txBody>
        </p:sp>
        <p:sp>
          <p:nvSpPr>
            <p:cNvPr id="288" name="Google Shape;288;p35"/>
            <p:cNvSpPr txBox="1"/>
            <p:nvPr/>
          </p:nvSpPr>
          <p:spPr>
            <a:xfrm>
              <a:off x="0" y="45195"/>
              <a:ext cx="6188100" cy="513000"/>
            </a:xfrm>
            <a:prstGeom prst="rect">
              <a:avLst/>
            </a:prstGeom>
            <a:noFill/>
            <a:ln>
              <a:noFill/>
            </a:ln>
          </p:spPr>
          <p:txBody>
            <a:bodyPr spcFirstLastPara="1" wrap="square" lIns="27125" tIns="27125" rIns="27125" bIns="27125" anchor="ctr" anchorCtr="0">
              <a:noAutofit/>
            </a:bodyPr>
            <a:lstStyle/>
            <a:p>
              <a:pPr marL="0" marR="0" lvl="0" indent="0" algn="ctr" rtl="0">
                <a:lnSpc>
                  <a:spcPct val="90000"/>
                </a:lnSpc>
                <a:spcBef>
                  <a:spcPts val="0"/>
                </a:spcBef>
                <a:spcAft>
                  <a:spcPts val="0"/>
                </a:spcAft>
                <a:buClr>
                  <a:srgbClr val="FFFFFF"/>
                </a:buClr>
                <a:buSzPts val="900"/>
                <a:buFont typeface="Lato"/>
                <a:buNone/>
              </a:pPr>
              <a:r>
                <a:rPr lang="de" sz="900">
                  <a:solidFill>
                    <a:schemeClr val="dk1"/>
                  </a:solidFill>
                  <a:latin typeface="Lato"/>
                  <a:ea typeface="Lato"/>
                  <a:cs typeface="Lato"/>
                  <a:sym typeface="Lato"/>
                </a:rPr>
                <a:t>Trust in library institution</a:t>
              </a:r>
              <a:endParaRPr sz="900">
                <a:solidFill>
                  <a:schemeClr val="dk1"/>
                </a:solidFill>
                <a:latin typeface="Lato"/>
                <a:ea typeface="Lato"/>
                <a:cs typeface="Lato"/>
                <a:sym typeface="Lato"/>
              </a:endParaRPr>
            </a:p>
          </p:txBody>
        </p:sp>
      </p:grpSp>
      <p:grpSp>
        <p:nvGrpSpPr>
          <p:cNvPr id="289" name="Google Shape;289;p35"/>
          <p:cNvGrpSpPr/>
          <p:nvPr/>
        </p:nvGrpSpPr>
        <p:grpSpPr>
          <a:xfrm>
            <a:off x="5759966" y="3242225"/>
            <a:ext cx="2321775" cy="226238"/>
            <a:chOff x="0" y="0"/>
            <a:chExt cx="6188100" cy="603300"/>
          </a:xfrm>
        </p:grpSpPr>
        <p:sp>
          <p:nvSpPr>
            <p:cNvPr id="290" name="Google Shape;290;p35"/>
            <p:cNvSpPr/>
            <p:nvPr/>
          </p:nvSpPr>
          <p:spPr>
            <a:xfrm>
              <a:off x="0" y="0"/>
              <a:ext cx="6188100" cy="603300"/>
            </a:xfrm>
            <a:prstGeom prst="rect">
              <a:avLst/>
            </a:prstGeom>
            <a:solidFill>
              <a:srgbClr val="424F5A"/>
            </a:solidFill>
            <a:ln>
              <a:noFill/>
            </a:ln>
          </p:spPr>
          <p:txBody>
            <a:bodyPr spcFirstLastPara="1" wrap="square" lIns="17150" tIns="17150" rIns="17150" bIns="17150" anchor="ctr" anchorCtr="0">
              <a:noAutofit/>
            </a:bodyPr>
            <a:lstStyle/>
            <a:p>
              <a:pPr marL="0" marR="0" lvl="0" indent="0" algn="ctr" rtl="0">
                <a:lnSpc>
                  <a:spcPct val="90000"/>
                </a:lnSpc>
                <a:spcBef>
                  <a:spcPts val="0"/>
                </a:spcBef>
                <a:spcAft>
                  <a:spcPts val="0"/>
                </a:spcAft>
                <a:buClr>
                  <a:srgbClr val="FFFFFF"/>
                </a:buClr>
                <a:buSzPts val="900"/>
                <a:buFont typeface="Lato"/>
                <a:buNone/>
              </a:pPr>
              <a:endParaRPr sz="900" i="0" u="none" strike="noStrike" cap="none">
                <a:solidFill>
                  <a:srgbClr val="FFFFFF"/>
                </a:solidFill>
                <a:latin typeface="Lato"/>
                <a:ea typeface="Lato"/>
                <a:cs typeface="Lato"/>
                <a:sym typeface="Lato"/>
              </a:endParaRPr>
            </a:p>
          </p:txBody>
        </p:sp>
        <p:sp>
          <p:nvSpPr>
            <p:cNvPr id="291" name="Google Shape;291;p35"/>
            <p:cNvSpPr txBox="1"/>
            <p:nvPr/>
          </p:nvSpPr>
          <p:spPr>
            <a:xfrm>
              <a:off x="0" y="45195"/>
              <a:ext cx="6188100" cy="513000"/>
            </a:xfrm>
            <a:prstGeom prst="rect">
              <a:avLst/>
            </a:prstGeom>
            <a:noFill/>
            <a:ln>
              <a:noFill/>
            </a:ln>
          </p:spPr>
          <p:txBody>
            <a:bodyPr spcFirstLastPara="1" wrap="square" lIns="27125" tIns="27125" rIns="27125" bIns="27125" anchor="ctr" anchorCtr="0">
              <a:noAutofit/>
            </a:bodyPr>
            <a:lstStyle/>
            <a:p>
              <a:pPr marL="0" marR="0" lvl="0" indent="0" algn="ctr" rtl="0">
                <a:lnSpc>
                  <a:spcPct val="90000"/>
                </a:lnSpc>
                <a:spcBef>
                  <a:spcPts val="0"/>
                </a:spcBef>
                <a:spcAft>
                  <a:spcPts val="0"/>
                </a:spcAft>
                <a:buClr>
                  <a:srgbClr val="FFFFFF"/>
                </a:buClr>
                <a:buSzPts val="900"/>
                <a:buFont typeface="Lato"/>
                <a:buNone/>
              </a:pPr>
              <a:r>
                <a:rPr lang="de" sz="900">
                  <a:solidFill>
                    <a:schemeClr val="dk1"/>
                  </a:solidFill>
                  <a:latin typeface="Lato"/>
                  <a:ea typeface="Lato"/>
                  <a:cs typeface="Lato"/>
                  <a:sym typeface="Lato"/>
                </a:rPr>
                <a:t>Traditional publishing process</a:t>
              </a:r>
              <a:endParaRPr sz="900">
                <a:solidFill>
                  <a:schemeClr val="dk1"/>
                </a:solidFill>
                <a:latin typeface="Lato"/>
                <a:ea typeface="Lato"/>
                <a:cs typeface="Lato"/>
                <a:sym typeface="Lato"/>
              </a:endParaRPr>
            </a:p>
          </p:txBody>
        </p:sp>
      </p:grpSp>
      <p:grpSp>
        <p:nvGrpSpPr>
          <p:cNvPr id="292" name="Google Shape;292;p35"/>
          <p:cNvGrpSpPr/>
          <p:nvPr/>
        </p:nvGrpSpPr>
        <p:grpSpPr>
          <a:xfrm>
            <a:off x="5759979" y="830663"/>
            <a:ext cx="2321775" cy="226238"/>
            <a:chOff x="0" y="0"/>
            <a:chExt cx="6188100" cy="603300"/>
          </a:xfrm>
        </p:grpSpPr>
        <p:sp>
          <p:nvSpPr>
            <p:cNvPr id="293" name="Google Shape;293;p35"/>
            <p:cNvSpPr/>
            <p:nvPr/>
          </p:nvSpPr>
          <p:spPr>
            <a:xfrm>
              <a:off x="0" y="0"/>
              <a:ext cx="6188100" cy="603300"/>
            </a:xfrm>
            <a:prstGeom prst="rect">
              <a:avLst/>
            </a:prstGeom>
            <a:solidFill>
              <a:srgbClr val="424F5A"/>
            </a:solidFill>
            <a:ln>
              <a:noFill/>
            </a:ln>
          </p:spPr>
          <p:txBody>
            <a:bodyPr spcFirstLastPara="1" wrap="square" lIns="17150" tIns="17150" rIns="17150" bIns="17150" anchor="ctr" anchorCtr="0">
              <a:noAutofit/>
            </a:bodyPr>
            <a:lstStyle/>
            <a:p>
              <a:pPr marL="0" marR="0" lvl="0" indent="0" algn="ctr" rtl="0">
                <a:lnSpc>
                  <a:spcPct val="90000"/>
                </a:lnSpc>
                <a:spcBef>
                  <a:spcPts val="0"/>
                </a:spcBef>
                <a:spcAft>
                  <a:spcPts val="0"/>
                </a:spcAft>
                <a:buClr>
                  <a:srgbClr val="FFFFFF"/>
                </a:buClr>
                <a:buSzPts val="900"/>
                <a:buFont typeface="Lato"/>
                <a:buNone/>
              </a:pPr>
              <a:endParaRPr sz="900" i="0" u="none" strike="noStrike" cap="none">
                <a:solidFill>
                  <a:srgbClr val="FFFFFF"/>
                </a:solidFill>
                <a:latin typeface="Lato"/>
                <a:ea typeface="Lato"/>
                <a:cs typeface="Lato"/>
                <a:sym typeface="Lato"/>
              </a:endParaRPr>
            </a:p>
          </p:txBody>
        </p:sp>
        <p:sp>
          <p:nvSpPr>
            <p:cNvPr id="294" name="Google Shape;294;p35"/>
            <p:cNvSpPr txBox="1"/>
            <p:nvPr/>
          </p:nvSpPr>
          <p:spPr>
            <a:xfrm>
              <a:off x="0" y="45195"/>
              <a:ext cx="6188100" cy="513000"/>
            </a:xfrm>
            <a:prstGeom prst="rect">
              <a:avLst/>
            </a:prstGeom>
            <a:noFill/>
            <a:ln>
              <a:noFill/>
            </a:ln>
          </p:spPr>
          <p:txBody>
            <a:bodyPr spcFirstLastPara="1" wrap="square" lIns="27125" tIns="27125" rIns="27125" bIns="27125" anchor="ctr" anchorCtr="0">
              <a:noAutofit/>
            </a:bodyPr>
            <a:lstStyle/>
            <a:p>
              <a:pPr marL="0" lvl="0" indent="0" algn="ctr" rtl="0">
                <a:lnSpc>
                  <a:spcPct val="90000"/>
                </a:lnSpc>
                <a:spcBef>
                  <a:spcPts val="0"/>
                </a:spcBef>
                <a:spcAft>
                  <a:spcPts val="0"/>
                </a:spcAft>
                <a:buClr>
                  <a:schemeClr val="dk1"/>
                </a:buClr>
                <a:buSzPts val="900"/>
                <a:buFont typeface="Lato"/>
                <a:buNone/>
              </a:pPr>
              <a:endParaRPr sz="900">
                <a:solidFill>
                  <a:schemeClr val="dk1"/>
                </a:solidFill>
                <a:latin typeface="Lato"/>
                <a:ea typeface="Lato"/>
                <a:cs typeface="Lato"/>
                <a:sym typeface="Lato"/>
              </a:endParaRPr>
            </a:p>
            <a:p>
              <a:pPr marL="0" lvl="0" indent="0" algn="ctr" rtl="0">
                <a:lnSpc>
                  <a:spcPct val="90000"/>
                </a:lnSpc>
                <a:spcBef>
                  <a:spcPts val="0"/>
                </a:spcBef>
                <a:spcAft>
                  <a:spcPts val="0"/>
                </a:spcAft>
                <a:buClr>
                  <a:schemeClr val="dk1"/>
                </a:buClr>
                <a:buSzPts val="900"/>
                <a:buFont typeface="Lato"/>
                <a:buNone/>
              </a:pPr>
              <a:r>
                <a:rPr lang="de" sz="900">
                  <a:solidFill>
                    <a:schemeClr val="dk1"/>
                  </a:solidFill>
                  <a:latin typeface="Lato"/>
                  <a:ea typeface="Lato"/>
                  <a:cs typeface="Lato"/>
                  <a:sym typeface="Lato"/>
                </a:rPr>
                <a:t>Expert</a:t>
              </a:r>
              <a:endParaRPr sz="500">
                <a:latin typeface="Lato"/>
                <a:ea typeface="Lato"/>
                <a:cs typeface="Lato"/>
                <a:sym typeface="Lato"/>
              </a:endParaRPr>
            </a:p>
            <a:p>
              <a:pPr marL="0" marR="0" lvl="0" indent="0" algn="ctr" rtl="0">
                <a:lnSpc>
                  <a:spcPct val="90000"/>
                </a:lnSpc>
                <a:spcBef>
                  <a:spcPts val="0"/>
                </a:spcBef>
                <a:spcAft>
                  <a:spcPts val="0"/>
                </a:spcAft>
                <a:buClr>
                  <a:srgbClr val="FFFFFF"/>
                </a:buClr>
                <a:buSzPts val="900"/>
                <a:buFont typeface="Lato"/>
                <a:buNone/>
              </a:pPr>
              <a:endParaRPr sz="500">
                <a:latin typeface="Lato"/>
                <a:ea typeface="Lato"/>
                <a:cs typeface="Lato"/>
                <a:sym typeface="Lato"/>
              </a:endParaRPr>
            </a:p>
          </p:txBody>
        </p:sp>
      </p:grpSp>
      <p:grpSp>
        <p:nvGrpSpPr>
          <p:cNvPr id="295" name="Google Shape;295;p35"/>
          <p:cNvGrpSpPr/>
          <p:nvPr/>
        </p:nvGrpSpPr>
        <p:grpSpPr>
          <a:xfrm>
            <a:off x="5759966" y="3561438"/>
            <a:ext cx="2321775" cy="226238"/>
            <a:chOff x="0" y="0"/>
            <a:chExt cx="6188100" cy="603300"/>
          </a:xfrm>
        </p:grpSpPr>
        <p:sp>
          <p:nvSpPr>
            <p:cNvPr id="296" name="Google Shape;296;p35"/>
            <p:cNvSpPr/>
            <p:nvPr/>
          </p:nvSpPr>
          <p:spPr>
            <a:xfrm>
              <a:off x="0" y="0"/>
              <a:ext cx="6188100" cy="603300"/>
            </a:xfrm>
            <a:prstGeom prst="rect">
              <a:avLst/>
            </a:prstGeom>
            <a:solidFill>
              <a:srgbClr val="424F5A"/>
            </a:solidFill>
            <a:ln>
              <a:noFill/>
            </a:ln>
          </p:spPr>
          <p:txBody>
            <a:bodyPr spcFirstLastPara="1" wrap="square" lIns="17150" tIns="17150" rIns="17150" bIns="17150" anchor="ctr" anchorCtr="0">
              <a:noAutofit/>
            </a:bodyPr>
            <a:lstStyle/>
            <a:p>
              <a:pPr marL="0" marR="0" lvl="0" indent="0" algn="ctr" rtl="0">
                <a:lnSpc>
                  <a:spcPct val="90000"/>
                </a:lnSpc>
                <a:spcBef>
                  <a:spcPts val="0"/>
                </a:spcBef>
                <a:spcAft>
                  <a:spcPts val="0"/>
                </a:spcAft>
                <a:buClr>
                  <a:srgbClr val="FFFFFF"/>
                </a:buClr>
                <a:buSzPts val="900"/>
                <a:buFont typeface="Lato"/>
                <a:buNone/>
              </a:pPr>
              <a:endParaRPr sz="900" i="0" u="none" strike="noStrike" cap="none">
                <a:solidFill>
                  <a:srgbClr val="FFFFFF"/>
                </a:solidFill>
                <a:latin typeface="Lato"/>
                <a:ea typeface="Lato"/>
                <a:cs typeface="Lato"/>
                <a:sym typeface="Lato"/>
              </a:endParaRPr>
            </a:p>
          </p:txBody>
        </p:sp>
        <p:sp>
          <p:nvSpPr>
            <p:cNvPr id="297" name="Google Shape;297;p35"/>
            <p:cNvSpPr txBox="1"/>
            <p:nvPr/>
          </p:nvSpPr>
          <p:spPr>
            <a:xfrm>
              <a:off x="0" y="45195"/>
              <a:ext cx="6188100" cy="513000"/>
            </a:xfrm>
            <a:prstGeom prst="rect">
              <a:avLst/>
            </a:prstGeom>
            <a:noFill/>
            <a:ln>
              <a:noFill/>
            </a:ln>
          </p:spPr>
          <p:txBody>
            <a:bodyPr spcFirstLastPara="1" wrap="square" lIns="27125" tIns="27125" rIns="27125" bIns="27125" anchor="ctr" anchorCtr="0">
              <a:noAutofit/>
            </a:bodyPr>
            <a:lstStyle/>
            <a:p>
              <a:pPr marL="0" marR="0" lvl="0" indent="0" algn="ctr" rtl="0">
                <a:lnSpc>
                  <a:spcPct val="90000"/>
                </a:lnSpc>
                <a:spcBef>
                  <a:spcPts val="0"/>
                </a:spcBef>
                <a:spcAft>
                  <a:spcPts val="0"/>
                </a:spcAft>
                <a:buClr>
                  <a:srgbClr val="FFFFFF"/>
                </a:buClr>
                <a:buSzPts val="900"/>
                <a:buFont typeface="Lato"/>
                <a:buNone/>
              </a:pPr>
              <a:r>
                <a:rPr lang="de" sz="900">
                  <a:solidFill>
                    <a:schemeClr val="dk1"/>
                  </a:solidFill>
                  <a:latin typeface="Lato"/>
                  <a:ea typeface="Lato"/>
                  <a:cs typeface="Lato"/>
                  <a:sym typeface="Lato"/>
                </a:rPr>
                <a:t>Experienced</a:t>
              </a:r>
              <a:endParaRPr sz="900">
                <a:solidFill>
                  <a:schemeClr val="dk1"/>
                </a:solidFill>
                <a:latin typeface="Lato"/>
                <a:ea typeface="Lato"/>
                <a:cs typeface="Lato"/>
                <a:sym typeface="Lato"/>
              </a:endParaRPr>
            </a:p>
          </p:txBody>
        </p:sp>
      </p:grpSp>
      <p:grpSp>
        <p:nvGrpSpPr>
          <p:cNvPr id="298" name="Google Shape;298;p35"/>
          <p:cNvGrpSpPr/>
          <p:nvPr/>
        </p:nvGrpSpPr>
        <p:grpSpPr>
          <a:xfrm>
            <a:off x="5759966" y="3871450"/>
            <a:ext cx="2321775" cy="226238"/>
            <a:chOff x="0" y="0"/>
            <a:chExt cx="6188100" cy="603300"/>
          </a:xfrm>
        </p:grpSpPr>
        <p:sp>
          <p:nvSpPr>
            <p:cNvPr id="299" name="Google Shape;299;p35"/>
            <p:cNvSpPr/>
            <p:nvPr/>
          </p:nvSpPr>
          <p:spPr>
            <a:xfrm>
              <a:off x="0" y="0"/>
              <a:ext cx="6188100" cy="603300"/>
            </a:xfrm>
            <a:prstGeom prst="rect">
              <a:avLst/>
            </a:prstGeom>
            <a:solidFill>
              <a:srgbClr val="424F5A"/>
            </a:solidFill>
            <a:ln>
              <a:noFill/>
            </a:ln>
          </p:spPr>
          <p:txBody>
            <a:bodyPr spcFirstLastPara="1" wrap="square" lIns="17150" tIns="17150" rIns="17150" bIns="17150" anchor="ctr" anchorCtr="0">
              <a:noAutofit/>
            </a:bodyPr>
            <a:lstStyle/>
            <a:p>
              <a:pPr marL="0" marR="0" lvl="0" indent="0" algn="ctr" rtl="0">
                <a:lnSpc>
                  <a:spcPct val="90000"/>
                </a:lnSpc>
                <a:spcBef>
                  <a:spcPts val="0"/>
                </a:spcBef>
                <a:spcAft>
                  <a:spcPts val="0"/>
                </a:spcAft>
                <a:buClr>
                  <a:srgbClr val="FFFFFF"/>
                </a:buClr>
                <a:buSzPts val="900"/>
                <a:buFont typeface="Lato"/>
                <a:buNone/>
              </a:pPr>
              <a:endParaRPr sz="900" i="0" u="none" strike="noStrike" cap="none">
                <a:solidFill>
                  <a:srgbClr val="FFFFFF"/>
                </a:solidFill>
                <a:latin typeface="Lato"/>
                <a:ea typeface="Lato"/>
                <a:cs typeface="Lato"/>
                <a:sym typeface="Lato"/>
              </a:endParaRPr>
            </a:p>
          </p:txBody>
        </p:sp>
        <p:sp>
          <p:nvSpPr>
            <p:cNvPr id="300" name="Google Shape;300;p35"/>
            <p:cNvSpPr txBox="1"/>
            <p:nvPr/>
          </p:nvSpPr>
          <p:spPr>
            <a:xfrm>
              <a:off x="0" y="45195"/>
              <a:ext cx="6188100" cy="513000"/>
            </a:xfrm>
            <a:prstGeom prst="rect">
              <a:avLst/>
            </a:prstGeom>
            <a:noFill/>
            <a:ln>
              <a:noFill/>
            </a:ln>
          </p:spPr>
          <p:txBody>
            <a:bodyPr spcFirstLastPara="1" wrap="square" lIns="27125" tIns="27125" rIns="27125" bIns="27125" anchor="ctr" anchorCtr="0">
              <a:noAutofit/>
            </a:bodyPr>
            <a:lstStyle/>
            <a:p>
              <a:pPr marL="0" marR="0" lvl="0" indent="0" algn="ctr" rtl="0">
                <a:lnSpc>
                  <a:spcPct val="90000"/>
                </a:lnSpc>
                <a:spcBef>
                  <a:spcPts val="0"/>
                </a:spcBef>
                <a:spcAft>
                  <a:spcPts val="0"/>
                </a:spcAft>
                <a:buClr>
                  <a:srgbClr val="FFFFFF"/>
                </a:buClr>
                <a:buSzPts val="900"/>
                <a:buFont typeface="Lato"/>
                <a:buNone/>
              </a:pPr>
              <a:r>
                <a:rPr lang="de" sz="900">
                  <a:solidFill>
                    <a:schemeClr val="dk1"/>
                  </a:solidFill>
                  <a:latin typeface="Lato"/>
                  <a:ea typeface="Lato"/>
                  <a:cs typeface="Lato"/>
                  <a:sym typeface="Lato"/>
                </a:rPr>
                <a:t>Reliable</a:t>
              </a:r>
              <a:endParaRPr sz="900">
                <a:solidFill>
                  <a:schemeClr val="dk1"/>
                </a:solidFill>
                <a:latin typeface="Lato"/>
                <a:ea typeface="Lato"/>
                <a:cs typeface="Lato"/>
                <a:sym typeface="Lato"/>
              </a:endParaRPr>
            </a:p>
          </p:txBody>
        </p:sp>
      </p:grpSp>
      <p:grpSp>
        <p:nvGrpSpPr>
          <p:cNvPr id="301" name="Google Shape;301;p35"/>
          <p:cNvGrpSpPr/>
          <p:nvPr/>
        </p:nvGrpSpPr>
        <p:grpSpPr>
          <a:xfrm>
            <a:off x="5759966" y="4181463"/>
            <a:ext cx="2321775" cy="226238"/>
            <a:chOff x="0" y="0"/>
            <a:chExt cx="6188100" cy="603300"/>
          </a:xfrm>
        </p:grpSpPr>
        <p:sp>
          <p:nvSpPr>
            <p:cNvPr id="302" name="Google Shape;302;p35"/>
            <p:cNvSpPr/>
            <p:nvPr/>
          </p:nvSpPr>
          <p:spPr>
            <a:xfrm>
              <a:off x="0" y="0"/>
              <a:ext cx="6188100" cy="603300"/>
            </a:xfrm>
            <a:prstGeom prst="rect">
              <a:avLst/>
            </a:prstGeom>
            <a:solidFill>
              <a:srgbClr val="424F5A"/>
            </a:solidFill>
            <a:ln>
              <a:noFill/>
            </a:ln>
          </p:spPr>
          <p:txBody>
            <a:bodyPr spcFirstLastPara="1" wrap="square" lIns="17150" tIns="17150" rIns="17150" bIns="17150" anchor="ctr" anchorCtr="0">
              <a:noAutofit/>
            </a:bodyPr>
            <a:lstStyle/>
            <a:p>
              <a:pPr marL="0" marR="0" lvl="0" indent="0" algn="ctr" rtl="0">
                <a:lnSpc>
                  <a:spcPct val="90000"/>
                </a:lnSpc>
                <a:spcBef>
                  <a:spcPts val="0"/>
                </a:spcBef>
                <a:spcAft>
                  <a:spcPts val="0"/>
                </a:spcAft>
                <a:buClr>
                  <a:srgbClr val="FFFFFF"/>
                </a:buClr>
                <a:buSzPts val="900"/>
                <a:buFont typeface="Lato"/>
                <a:buNone/>
              </a:pPr>
              <a:endParaRPr sz="900" i="0" u="none" strike="noStrike" cap="none">
                <a:solidFill>
                  <a:srgbClr val="FFFFFF"/>
                </a:solidFill>
                <a:latin typeface="Lato"/>
                <a:ea typeface="Lato"/>
                <a:cs typeface="Lato"/>
                <a:sym typeface="Lato"/>
              </a:endParaRPr>
            </a:p>
          </p:txBody>
        </p:sp>
        <p:sp>
          <p:nvSpPr>
            <p:cNvPr id="303" name="Google Shape;303;p35"/>
            <p:cNvSpPr txBox="1"/>
            <p:nvPr/>
          </p:nvSpPr>
          <p:spPr>
            <a:xfrm>
              <a:off x="0" y="45195"/>
              <a:ext cx="6188100" cy="513000"/>
            </a:xfrm>
            <a:prstGeom prst="rect">
              <a:avLst/>
            </a:prstGeom>
            <a:noFill/>
            <a:ln>
              <a:noFill/>
            </a:ln>
          </p:spPr>
          <p:txBody>
            <a:bodyPr spcFirstLastPara="1" wrap="square" lIns="27125" tIns="27125" rIns="27125" bIns="27125" anchor="ctr" anchorCtr="0">
              <a:noAutofit/>
            </a:bodyPr>
            <a:lstStyle/>
            <a:p>
              <a:pPr marL="0" marR="0" lvl="0" indent="0" algn="ctr" rtl="0">
                <a:lnSpc>
                  <a:spcPct val="90000"/>
                </a:lnSpc>
                <a:spcBef>
                  <a:spcPts val="0"/>
                </a:spcBef>
                <a:spcAft>
                  <a:spcPts val="0"/>
                </a:spcAft>
                <a:buClr>
                  <a:srgbClr val="FFFFFF"/>
                </a:buClr>
                <a:buSzPts val="900"/>
                <a:buFont typeface="Lato"/>
                <a:buNone/>
              </a:pPr>
              <a:r>
                <a:rPr lang="de" sz="900">
                  <a:solidFill>
                    <a:schemeClr val="dk1"/>
                  </a:solidFill>
                  <a:latin typeface="Lato"/>
                  <a:ea typeface="Lato"/>
                  <a:cs typeface="Lato"/>
                  <a:sym typeface="Lato"/>
                </a:rPr>
                <a:t>In a close relationship</a:t>
              </a:r>
              <a:endParaRPr sz="900">
                <a:solidFill>
                  <a:schemeClr val="dk1"/>
                </a:solidFill>
                <a:latin typeface="Lato"/>
                <a:ea typeface="Lato"/>
                <a:cs typeface="Lato"/>
                <a:sym typeface="Lato"/>
              </a:endParaRPr>
            </a:p>
          </p:txBody>
        </p:sp>
      </p:grpSp>
      <p:cxnSp>
        <p:nvCxnSpPr>
          <p:cNvPr id="304" name="Google Shape;304;p35"/>
          <p:cNvCxnSpPr>
            <a:stCxn id="279" idx="3"/>
            <a:endCxn id="300" idx="1"/>
          </p:cNvCxnSpPr>
          <p:nvPr/>
        </p:nvCxnSpPr>
        <p:spPr>
          <a:xfrm>
            <a:off x="2808081" y="3726617"/>
            <a:ext cx="2952000" cy="258000"/>
          </a:xfrm>
          <a:prstGeom prst="straightConnector1">
            <a:avLst/>
          </a:prstGeom>
          <a:noFill/>
          <a:ln w="9525" cap="flat" cmpd="sng">
            <a:solidFill>
              <a:schemeClr val="dk2"/>
            </a:solidFill>
            <a:prstDash val="solid"/>
            <a:round/>
            <a:headEnd type="none" w="med" len="med"/>
            <a:tailEnd type="none" w="med" len="med"/>
          </a:ln>
        </p:spPr>
      </p:cxnSp>
      <p:cxnSp>
        <p:nvCxnSpPr>
          <p:cNvPr id="305" name="Google Shape;305;p35"/>
          <p:cNvCxnSpPr>
            <a:stCxn id="279" idx="3"/>
            <a:endCxn id="303" idx="1"/>
          </p:cNvCxnSpPr>
          <p:nvPr/>
        </p:nvCxnSpPr>
        <p:spPr>
          <a:xfrm>
            <a:off x="2808081" y="3726617"/>
            <a:ext cx="2952000" cy="567900"/>
          </a:xfrm>
          <a:prstGeom prst="straightConnector1">
            <a:avLst/>
          </a:prstGeom>
          <a:noFill/>
          <a:ln w="9525" cap="flat" cmpd="sng">
            <a:solidFill>
              <a:schemeClr val="dk2"/>
            </a:solidFill>
            <a:prstDash val="solid"/>
            <a:round/>
            <a:headEnd type="none" w="med" len="med"/>
            <a:tailEnd type="none" w="med" len="med"/>
          </a:ln>
        </p:spPr>
      </p:cxnSp>
      <p:grpSp>
        <p:nvGrpSpPr>
          <p:cNvPr id="306" name="Google Shape;306;p35"/>
          <p:cNvGrpSpPr/>
          <p:nvPr/>
        </p:nvGrpSpPr>
        <p:grpSpPr>
          <a:xfrm>
            <a:off x="5759966" y="4471363"/>
            <a:ext cx="2321775" cy="226238"/>
            <a:chOff x="0" y="0"/>
            <a:chExt cx="6188100" cy="603300"/>
          </a:xfrm>
        </p:grpSpPr>
        <p:sp>
          <p:nvSpPr>
            <p:cNvPr id="307" name="Google Shape;307;p35"/>
            <p:cNvSpPr/>
            <p:nvPr/>
          </p:nvSpPr>
          <p:spPr>
            <a:xfrm>
              <a:off x="0" y="0"/>
              <a:ext cx="6188100" cy="603300"/>
            </a:xfrm>
            <a:prstGeom prst="rect">
              <a:avLst/>
            </a:prstGeom>
            <a:solidFill>
              <a:srgbClr val="424F5A"/>
            </a:solidFill>
            <a:ln>
              <a:noFill/>
            </a:ln>
          </p:spPr>
          <p:txBody>
            <a:bodyPr spcFirstLastPara="1" wrap="square" lIns="17150" tIns="17150" rIns="17150" bIns="17150" anchor="ctr" anchorCtr="0">
              <a:noAutofit/>
            </a:bodyPr>
            <a:lstStyle/>
            <a:p>
              <a:pPr marL="0" marR="0" lvl="0" indent="0" algn="ctr" rtl="0">
                <a:lnSpc>
                  <a:spcPct val="90000"/>
                </a:lnSpc>
                <a:spcBef>
                  <a:spcPts val="0"/>
                </a:spcBef>
                <a:spcAft>
                  <a:spcPts val="0"/>
                </a:spcAft>
                <a:buClr>
                  <a:srgbClr val="FFFFFF"/>
                </a:buClr>
                <a:buSzPts val="900"/>
                <a:buFont typeface="Lato"/>
                <a:buNone/>
              </a:pPr>
              <a:endParaRPr sz="900" i="0" u="none" strike="noStrike" cap="none">
                <a:solidFill>
                  <a:srgbClr val="FFFFFF"/>
                </a:solidFill>
                <a:latin typeface="Lato"/>
                <a:ea typeface="Lato"/>
                <a:cs typeface="Lato"/>
                <a:sym typeface="Lato"/>
              </a:endParaRPr>
            </a:p>
          </p:txBody>
        </p:sp>
        <p:sp>
          <p:nvSpPr>
            <p:cNvPr id="308" name="Google Shape;308;p35"/>
            <p:cNvSpPr txBox="1"/>
            <p:nvPr/>
          </p:nvSpPr>
          <p:spPr>
            <a:xfrm>
              <a:off x="0" y="45195"/>
              <a:ext cx="6188100" cy="513000"/>
            </a:xfrm>
            <a:prstGeom prst="rect">
              <a:avLst/>
            </a:prstGeom>
            <a:noFill/>
            <a:ln>
              <a:noFill/>
            </a:ln>
          </p:spPr>
          <p:txBody>
            <a:bodyPr spcFirstLastPara="1" wrap="square" lIns="27125" tIns="27125" rIns="27125" bIns="27125" anchor="ctr" anchorCtr="0">
              <a:noAutofit/>
            </a:bodyPr>
            <a:lstStyle/>
            <a:p>
              <a:pPr marL="0" marR="0" lvl="0" indent="0" algn="ctr" rtl="0">
                <a:lnSpc>
                  <a:spcPct val="90000"/>
                </a:lnSpc>
                <a:spcBef>
                  <a:spcPts val="0"/>
                </a:spcBef>
                <a:spcAft>
                  <a:spcPts val="0"/>
                </a:spcAft>
                <a:buClr>
                  <a:srgbClr val="FFFFFF"/>
                </a:buClr>
                <a:buSzPts val="900"/>
                <a:buFont typeface="Lato"/>
                <a:buNone/>
              </a:pPr>
              <a:r>
                <a:rPr lang="de" sz="900">
                  <a:solidFill>
                    <a:schemeClr val="dk1"/>
                  </a:solidFill>
                  <a:latin typeface="Lato"/>
                  <a:ea typeface="Lato"/>
                  <a:cs typeface="Lato"/>
                  <a:sym typeface="Lato"/>
                </a:rPr>
                <a:t>Well-intentioned</a:t>
              </a:r>
              <a:endParaRPr sz="900">
                <a:solidFill>
                  <a:schemeClr val="dk1"/>
                </a:solidFill>
                <a:latin typeface="Lato"/>
                <a:ea typeface="Lato"/>
                <a:cs typeface="Lato"/>
                <a:sym typeface="Lato"/>
              </a:endParaRPr>
            </a:p>
          </p:txBody>
        </p:sp>
      </p:grpSp>
      <p:cxnSp>
        <p:nvCxnSpPr>
          <p:cNvPr id="309" name="Google Shape;309;p35"/>
          <p:cNvCxnSpPr>
            <a:stCxn id="279" idx="3"/>
            <a:endCxn id="308" idx="1"/>
          </p:cNvCxnSpPr>
          <p:nvPr/>
        </p:nvCxnSpPr>
        <p:spPr>
          <a:xfrm>
            <a:off x="2808081" y="3726617"/>
            <a:ext cx="2952000" cy="858000"/>
          </a:xfrm>
          <a:prstGeom prst="straightConnector1">
            <a:avLst/>
          </a:prstGeom>
          <a:noFill/>
          <a:ln w="9525" cap="flat" cmpd="sng">
            <a:solidFill>
              <a:schemeClr val="dk2"/>
            </a:solidFill>
            <a:prstDash val="solid"/>
            <a:round/>
            <a:headEnd type="none" w="med" len="med"/>
            <a:tailEnd type="none" w="med" len="med"/>
          </a:ln>
        </p:spPr>
      </p:cxnSp>
      <p:cxnSp>
        <p:nvCxnSpPr>
          <p:cNvPr id="310" name="Google Shape;310;p35"/>
          <p:cNvCxnSpPr>
            <a:stCxn id="279" idx="3"/>
            <a:endCxn id="297" idx="1"/>
          </p:cNvCxnSpPr>
          <p:nvPr/>
        </p:nvCxnSpPr>
        <p:spPr>
          <a:xfrm rot="10800000" flipH="1">
            <a:off x="2808081" y="3674717"/>
            <a:ext cx="2952000" cy="51900"/>
          </a:xfrm>
          <a:prstGeom prst="straightConnector1">
            <a:avLst/>
          </a:prstGeom>
          <a:noFill/>
          <a:ln w="9525" cap="flat" cmpd="sng">
            <a:solidFill>
              <a:schemeClr val="dk2"/>
            </a:solidFill>
            <a:prstDash val="solid"/>
            <a:round/>
            <a:headEnd type="none" w="med" len="med"/>
            <a:tailEnd type="none" w="med" len="med"/>
          </a:ln>
        </p:spPr>
      </p:cxnSp>
      <p:sp>
        <p:nvSpPr>
          <p:cNvPr id="311" name="Google Shape;311;p35"/>
          <p:cNvSpPr txBox="1"/>
          <p:nvPr/>
        </p:nvSpPr>
        <p:spPr>
          <a:xfrm>
            <a:off x="7964850" y="89000"/>
            <a:ext cx="1043400" cy="615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b="1">
                <a:latin typeface="Lato"/>
                <a:ea typeface="Lato"/>
                <a:cs typeface="Lato"/>
                <a:sym typeface="Lato"/>
              </a:rPr>
              <a:t>Qual</a:t>
            </a:r>
            <a:endParaRPr b="1">
              <a:latin typeface="Lato"/>
              <a:ea typeface="Lato"/>
              <a:cs typeface="Lato"/>
              <a:sym typeface="Lato"/>
            </a:endParaRPr>
          </a:p>
          <a:p>
            <a:pPr marL="0" lvl="0" indent="0" algn="r" rtl="0">
              <a:spcBef>
                <a:spcPts val="0"/>
              </a:spcBef>
              <a:spcAft>
                <a:spcPts val="0"/>
              </a:spcAft>
              <a:buNone/>
            </a:pPr>
            <a:r>
              <a:rPr lang="de">
                <a:latin typeface="Lato Light"/>
                <a:ea typeface="Lato Light"/>
                <a:cs typeface="Lato Light"/>
                <a:sym typeface="Lato Light"/>
              </a:rPr>
              <a:t>N=6</a:t>
            </a:r>
            <a:endParaRPr>
              <a:latin typeface="Lato Light"/>
              <a:ea typeface="Lato Light"/>
              <a:cs typeface="Lato Light"/>
              <a:sym typeface="Lato Light"/>
            </a:endParaRPr>
          </a:p>
        </p:txBody>
      </p:sp>
      <p:cxnSp>
        <p:nvCxnSpPr>
          <p:cNvPr id="312" name="Google Shape;312;p35"/>
          <p:cNvCxnSpPr>
            <a:stCxn id="279" idx="3"/>
            <a:endCxn id="285" idx="1"/>
          </p:cNvCxnSpPr>
          <p:nvPr/>
        </p:nvCxnSpPr>
        <p:spPr>
          <a:xfrm rot="10800000" flipH="1">
            <a:off x="2808081" y="1522217"/>
            <a:ext cx="2952000" cy="2204400"/>
          </a:xfrm>
          <a:prstGeom prst="straightConnector1">
            <a:avLst/>
          </a:prstGeom>
          <a:noFill/>
          <a:ln w="9525" cap="flat" cmpd="sng">
            <a:solidFill>
              <a:schemeClr val="dk2"/>
            </a:solidFill>
            <a:prstDash val="solid"/>
            <a:round/>
            <a:headEnd type="none" w="med" len="med"/>
            <a:tailEnd type="none" w="med" len="med"/>
          </a:ln>
        </p:spPr>
      </p:cxnSp>
      <p:cxnSp>
        <p:nvCxnSpPr>
          <p:cNvPr id="313" name="Google Shape;313;p35"/>
          <p:cNvCxnSpPr>
            <a:endCxn id="260" idx="1"/>
          </p:cNvCxnSpPr>
          <p:nvPr/>
        </p:nvCxnSpPr>
        <p:spPr>
          <a:xfrm rot="10800000" flipH="1">
            <a:off x="2840979" y="1241948"/>
            <a:ext cx="2919000" cy="175200"/>
          </a:xfrm>
          <a:prstGeom prst="straightConnector1">
            <a:avLst/>
          </a:prstGeom>
          <a:noFill/>
          <a:ln w="9525" cap="flat" cmpd="sng">
            <a:solidFill>
              <a:schemeClr val="dk2"/>
            </a:solidFill>
            <a:prstDash val="solid"/>
            <a:round/>
            <a:headEnd type="none" w="med" len="med"/>
            <a:tailEnd type="none" w="med" len="med"/>
          </a:ln>
        </p:spPr>
      </p:cxnSp>
      <p:cxnSp>
        <p:nvCxnSpPr>
          <p:cNvPr id="314" name="Google Shape;314;p35"/>
          <p:cNvCxnSpPr>
            <a:stCxn id="257" idx="3"/>
            <a:endCxn id="294" idx="1"/>
          </p:cNvCxnSpPr>
          <p:nvPr/>
        </p:nvCxnSpPr>
        <p:spPr>
          <a:xfrm rot="10800000" flipH="1">
            <a:off x="2841111" y="943711"/>
            <a:ext cx="2919000" cy="473400"/>
          </a:xfrm>
          <a:prstGeom prst="straightConnector1">
            <a:avLst/>
          </a:prstGeom>
          <a:noFill/>
          <a:ln w="9525" cap="flat" cmpd="sng">
            <a:solidFill>
              <a:schemeClr val="dk2"/>
            </a:solidFill>
            <a:prstDash val="solid"/>
            <a:round/>
            <a:headEnd type="none" w="med" len="med"/>
            <a:tailEnd type="none" w="med" len="med"/>
          </a:ln>
        </p:spPr>
      </p:cxnSp>
      <p:cxnSp>
        <p:nvCxnSpPr>
          <p:cNvPr id="315" name="Google Shape;315;p35"/>
          <p:cNvCxnSpPr>
            <a:stCxn id="257" idx="3"/>
            <a:endCxn id="267" idx="1"/>
          </p:cNvCxnSpPr>
          <p:nvPr/>
        </p:nvCxnSpPr>
        <p:spPr>
          <a:xfrm>
            <a:off x="2841111" y="1417111"/>
            <a:ext cx="2919000" cy="1035900"/>
          </a:xfrm>
          <a:prstGeom prst="straightConnector1">
            <a:avLst/>
          </a:prstGeom>
          <a:noFill/>
          <a:ln w="9525" cap="flat" cmpd="sng">
            <a:solidFill>
              <a:schemeClr val="dk2"/>
            </a:solidFill>
            <a:prstDash val="solid"/>
            <a:round/>
            <a:headEnd type="none" w="med" len="med"/>
            <a:tailEnd type="none" w="med" len="med"/>
          </a:ln>
        </p:spPr>
      </p:cxnSp>
      <p:cxnSp>
        <p:nvCxnSpPr>
          <p:cNvPr id="316" name="Google Shape;316;p35"/>
          <p:cNvCxnSpPr>
            <a:stCxn id="257" idx="3"/>
            <a:endCxn id="270" idx="1"/>
          </p:cNvCxnSpPr>
          <p:nvPr/>
        </p:nvCxnSpPr>
        <p:spPr>
          <a:xfrm>
            <a:off x="2841111" y="1417111"/>
            <a:ext cx="2919000" cy="415800"/>
          </a:xfrm>
          <a:prstGeom prst="straightConnector1">
            <a:avLst/>
          </a:prstGeom>
          <a:noFill/>
          <a:ln w="9525" cap="flat" cmpd="sng">
            <a:solidFill>
              <a:schemeClr val="dk2"/>
            </a:solidFill>
            <a:prstDash val="solid"/>
            <a:round/>
            <a:headEnd type="none" w="med" len="med"/>
            <a:tailEnd type="none" w="med" len="med"/>
          </a:ln>
        </p:spPr>
      </p:cxnSp>
      <p:cxnSp>
        <p:nvCxnSpPr>
          <p:cNvPr id="317" name="Google Shape;317;p35"/>
          <p:cNvCxnSpPr>
            <a:stCxn id="263" idx="3"/>
            <a:endCxn id="260" idx="1"/>
          </p:cNvCxnSpPr>
          <p:nvPr/>
        </p:nvCxnSpPr>
        <p:spPr>
          <a:xfrm rot="10800000" flipH="1">
            <a:off x="2813831" y="1242079"/>
            <a:ext cx="2946000" cy="946500"/>
          </a:xfrm>
          <a:prstGeom prst="straightConnector1">
            <a:avLst/>
          </a:prstGeom>
          <a:noFill/>
          <a:ln w="9525" cap="flat" cmpd="sng">
            <a:solidFill>
              <a:schemeClr val="dk2"/>
            </a:solidFill>
            <a:prstDash val="solid"/>
            <a:round/>
            <a:headEnd type="none" w="med" len="med"/>
            <a:tailEnd type="none" w="med" len="med"/>
          </a:ln>
        </p:spPr>
      </p:cxnSp>
      <p:cxnSp>
        <p:nvCxnSpPr>
          <p:cNvPr id="318" name="Google Shape;318;p35"/>
          <p:cNvCxnSpPr>
            <a:stCxn id="263" idx="3"/>
            <a:endCxn id="294" idx="1"/>
          </p:cNvCxnSpPr>
          <p:nvPr/>
        </p:nvCxnSpPr>
        <p:spPr>
          <a:xfrm rot="10800000" flipH="1">
            <a:off x="2813831" y="943879"/>
            <a:ext cx="2946000" cy="1244700"/>
          </a:xfrm>
          <a:prstGeom prst="straightConnector1">
            <a:avLst/>
          </a:prstGeom>
          <a:noFill/>
          <a:ln w="9525" cap="flat" cmpd="sng">
            <a:solidFill>
              <a:schemeClr val="dk2"/>
            </a:solidFill>
            <a:prstDash val="solid"/>
            <a:round/>
            <a:headEnd type="none" w="med" len="med"/>
            <a:tailEnd type="none" w="med" len="med"/>
          </a:ln>
        </p:spPr>
      </p:cxnSp>
      <p:cxnSp>
        <p:nvCxnSpPr>
          <p:cNvPr id="319" name="Google Shape;319;p35"/>
          <p:cNvCxnSpPr>
            <a:stCxn id="263" idx="3"/>
            <a:endCxn id="273" idx="1"/>
          </p:cNvCxnSpPr>
          <p:nvPr/>
        </p:nvCxnSpPr>
        <p:spPr>
          <a:xfrm rot="10800000" flipH="1">
            <a:off x="2813831" y="2151979"/>
            <a:ext cx="2946000" cy="36600"/>
          </a:xfrm>
          <a:prstGeom prst="straightConnector1">
            <a:avLst/>
          </a:prstGeom>
          <a:noFill/>
          <a:ln w="9525" cap="flat" cmpd="sng">
            <a:solidFill>
              <a:schemeClr val="dk2"/>
            </a:solidFill>
            <a:prstDash val="solid"/>
            <a:round/>
            <a:headEnd type="none" w="med" len="med"/>
            <a:tailEnd type="none" w="med" len="med"/>
          </a:ln>
        </p:spPr>
      </p:cxnSp>
      <p:cxnSp>
        <p:nvCxnSpPr>
          <p:cNvPr id="320" name="Google Shape;320;p35"/>
          <p:cNvCxnSpPr>
            <a:stCxn id="263" idx="3"/>
            <a:endCxn id="282" idx="1"/>
          </p:cNvCxnSpPr>
          <p:nvPr/>
        </p:nvCxnSpPr>
        <p:spPr>
          <a:xfrm>
            <a:off x="2813831" y="2188579"/>
            <a:ext cx="2946000" cy="565200"/>
          </a:xfrm>
          <a:prstGeom prst="straightConnector1">
            <a:avLst/>
          </a:prstGeom>
          <a:noFill/>
          <a:ln w="9525" cap="flat" cmpd="sng">
            <a:solidFill>
              <a:schemeClr val="dk2"/>
            </a:solidFill>
            <a:prstDash val="solid"/>
            <a:round/>
            <a:headEnd type="none" w="med" len="med"/>
            <a:tailEnd type="none" w="med" len="med"/>
          </a:ln>
        </p:spPr>
      </p:cxnSp>
      <p:cxnSp>
        <p:nvCxnSpPr>
          <p:cNvPr id="321" name="Google Shape;321;p35"/>
          <p:cNvCxnSpPr>
            <a:stCxn id="263" idx="3"/>
            <a:endCxn id="285" idx="1"/>
          </p:cNvCxnSpPr>
          <p:nvPr/>
        </p:nvCxnSpPr>
        <p:spPr>
          <a:xfrm rot="10800000" flipH="1">
            <a:off x="2813831" y="1522279"/>
            <a:ext cx="2946000" cy="666300"/>
          </a:xfrm>
          <a:prstGeom prst="straightConnector1">
            <a:avLst/>
          </a:prstGeom>
          <a:noFill/>
          <a:ln w="9525" cap="flat" cmpd="sng">
            <a:solidFill>
              <a:schemeClr val="dk2"/>
            </a:solidFill>
            <a:prstDash val="solid"/>
            <a:round/>
            <a:headEnd type="none" w="med" len="med"/>
            <a:tailEnd type="none" w="med" len="med"/>
          </a:ln>
        </p:spPr>
      </p:cxnSp>
      <p:cxnSp>
        <p:nvCxnSpPr>
          <p:cNvPr id="322" name="Google Shape;322;p35"/>
          <p:cNvCxnSpPr>
            <a:stCxn id="276" idx="3"/>
            <a:endCxn id="294" idx="1"/>
          </p:cNvCxnSpPr>
          <p:nvPr/>
        </p:nvCxnSpPr>
        <p:spPr>
          <a:xfrm rot="10800000" flipH="1">
            <a:off x="2808086" y="943736"/>
            <a:ext cx="2952000" cy="2016300"/>
          </a:xfrm>
          <a:prstGeom prst="straightConnector1">
            <a:avLst/>
          </a:prstGeom>
          <a:noFill/>
          <a:ln w="9525" cap="flat" cmpd="sng">
            <a:solidFill>
              <a:schemeClr val="dk2"/>
            </a:solidFill>
            <a:prstDash val="solid"/>
            <a:round/>
            <a:headEnd type="none" w="med" len="med"/>
            <a:tailEnd type="none" w="med" len="med"/>
          </a:ln>
        </p:spPr>
      </p:cxnSp>
      <p:cxnSp>
        <p:nvCxnSpPr>
          <p:cNvPr id="323" name="Google Shape;323;p35"/>
          <p:cNvCxnSpPr>
            <a:stCxn id="279" idx="3"/>
            <a:endCxn id="288" idx="1"/>
          </p:cNvCxnSpPr>
          <p:nvPr/>
        </p:nvCxnSpPr>
        <p:spPr>
          <a:xfrm rot="10800000" flipH="1">
            <a:off x="2808081" y="3054617"/>
            <a:ext cx="2952000" cy="672000"/>
          </a:xfrm>
          <a:prstGeom prst="straightConnector1">
            <a:avLst/>
          </a:prstGeom>
          <a:noFill/>
          <a:ln w="9525" cap="flat" cmpd="sng">
            <a:solidFill>
              <a:schemeClr val="dk2"/>
            </a:solidFill>
            <a:prstDash val="solid"/>
            <a:round/>
            <a:headEnd type="none" w="med" len="med"/>
            <a:tailEnd type="none" w="med" len="med"/>
          </a:ln>
        </p:spPr>
      </p:cxnSp>
      <p:cxnSp>
        <p:nvCxnSpPr>
          <p:cNvPr id="324" name="Google Shape;324;p35"/>
          <p:cNvCxnSpPr>
            <a:stCxn id="279" idx="3"/>
            <a:endCxn id="291" idx="1"/>
          </p:cNvCxnSpPr>
          <p:nvPr/>
        </p:nvCxnSpPr>
        <p:spPr>
          <a:xfrm rot="10800000" flipH="1">
            <a:off x="2808081" y="3355217"/>
            <a:ext cx="2952000" cy="371400"/>
          </a:xfrm>
          <a:prstGeom prst="straightConnector1">
            <a:avLst/>
          </a:prstGeom>
          <a:noFill/>
          <a:ln w="9525" cap="flat" cmpd="sng">
            <a:solidFill>
              <a:schemeClr val="dk2"/>
            </a:solidFill>
            <a:prstDash val="solid"/>
            <a:round/>
            <a:headEnd type="none" w="med" len="med"/>
            <a:tailEnd type="none" w="med" len="med"/>
          </a:ln>
        </p:spPr>
      </p:cxnSp>
      <p:sp>
        <p:nvSpPr>
          <p:cNvPr id="325" name="Google Shape;325;p35"/>
          <p:cNvSpPr txBox="1"/>
          <p:nvPr/>
        </p:nvSpPr>
        <p:spPr>
          <a:xfrm>
            <a:off x="883125" y="4483550"/>
            <a:ext cx="311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latin typeface="Lato Light"/>
                <a:ea typeface="Lato Light"/>
                <a:cs typeface="Lato Light"/>
                <a:sym typeface="Lato Light"/>
              </a:rPr>
              <a:t>Trusted sources and bases of trust </a:t>
            </a:r>
            <a:endParaRPr>
              <a:latin typeface="Lato Light"/>
              <a:ea typeface="Lato Light"/>
              <a:cs typeface="Lato Light"/>
              <a:sym typeface="Lato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6"/>
          <p:cNvSpPr txBox="1">
            <a:spLocks noGrp="1"/>
          </p:cNvSpPr>
          <p:nvPr>
            <p:ph type="subTitle" idx="4294967295"/>
          </p:nvPr>
        </p:nvSpPr>
        <p:spPr>
          <a:xfrm>
            <a:off x="1639200" y="90500"/>
            <a:ext cx="6998100" cy="311100"/>
          </a:xfrm>
          <a:prstGeom prst="rect">
            <a:avLst/>
          </a:prstGeom>
        </p:spPr>
        <p:txBody>
          <a:bodyPr spcFirstLastPara="1" wrap="square" lIns="17150" tIns="17150" rIns="17150" bIns="17150" anchor="t" anchorCtr="0">
            <a:noAutofit/>
          </a:bodyPr>
          <a:lstStyle/>
          <a:p>
            <a:pPr marL="2286000" lvl="0" indent="0" algn="l" rtl="0">
              <a:spcBef>
                <a:spcPts val="700"/>
              </a:spcBef>
              <a:spcAft>
                <a:spcPts val="0"/>
              </a:spcAft>
              <a:buNone/>
            </a:pPr>
            <a:r>
              <a:rPr lang="de" sz="1000">
                <a:solidFill>
                  <a:srgbClr val="494949"/>
                </a:solidFill>
              </a:rPr>
              <a:t>Cognitive authority</a:t>
            </a:r>
            <a:endParaRPr sz="1000">
              <a:solidFill>
                <a:srgbClr val="494949"/>
              </a:solidFill>
            </a:endParaRPr>
          </a:p>
        </p:txBody>
      </p:sp>
      <p:sp>
        <p:nvSpPr>
          <p:cNvPr id="331" name="Google Shape;331;p36"/>
          <p:cNvSpPr txBox="1">
            <a:spLocks noGrp="1"/>
          </p:cNvSpPr>
          <p:nvPr>
            <p:ph type="title" idx="4294967295"/>
          </p:nvPr>
        </p:nvSpPr>
        <p:spPr>
          <a:xfrm>
            <a:off x="1008600" y="425775"/>
            <a:ext cx="6998100" cy="3111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r>
              <a:rPr lang="de" sz="2000" b="1">
                <a:solidFill>
                  <a:srgbClr val="494949"/>
                </a:solidFill>
                <a:latin typeface="Lato"/>
                <a:ea typeface="Lato"/>
                <a:cs typeface="Lato"/>
                <a:sym typeface="Lato"/>
              </a:rPr>
              <a:t>Theoretical framework</a:t>
            </a:r>
            <a:endParaRPr sz="2000" b="1">
              <a:solidFill>
                <a:srgbClr val="494949"/>
              </a:solidFill>
              <a:latin typeface="Lato"/>
              <a:ea typeface="Lato"/>
              <a:cs typeface="Lato"/>
              <a:sym typeface="Lato"/>
            </a:endParaRPr>
          </a:p>
        </p:txBody>
      </p:sp>
      <p:sp>
        <p:nvSpPr>
          <p:cNvPr id="332" name="Google Shape;332;p36"/>
          <p:cNvSpPr txBox="1"/>
          <p:nvPr/>
        </p:nvSpPr>
        <p:spPr>
          <a:xfrm>
            <a:off x="354150" y="1202363"/>
            <a:ext cx="30849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600">
                <a:latin typeface="Lato Light"/>
                <a:ea typeface="Lato Light"/>
                <a:cs typeface="Lato Light"/>
                <a:sym typeface="Lato Light"/>
              </a:rPr>
              <a:t>The social and cognitive aspects of authority in the context of information sources                        </a:t>
            </a:r>
            <a:endParaRPr sz="1600">
              <a:latin typeface="Lato Light"/>
              <a:ea typeface="Lato Light"/>
              <a:cs typeface="Lato Light"/>
              <a:sym typeface="Lato Light"/>
            </a:endParaRPr>
          </a:p>
          <a:p>
            <a:pPr marL="0" lvl="0" indent="0" algn="r" rtl="0">
              <a:spcBef>
                <a:spcPts val="0"/>
              </a:spcBef>
              <a:spcAft>
                <a:spcPts val="0"/>
              </a:spcAft>
              <a:buNone/>
            </a:pPr>
            <a:r>
              <a:rPr lang="de" sz="1600">
                <a:latin typeface="Lato Light"/>
                <a:ea typeface="Lato Light"/>
                <a:cs typeface="Lato Light"/>
                <a:sym typeface="Lato Light"/>
              </a:rPr>
              <a:t>(Wilson, 1983)</a:t>
            </a:r>
            <a:endParaRPr sz="1600">
              <a:latin typeface="Lato Light"/>
              <a:ea typeface="Lato Light"/>
              <a:cs typeface="Lato Light"/>
              <a:sym typeface="Lato Light"/>
            </a:endParaRPr>
          </a:p>
        </p:txBody>
      </p:sp>
      <p:sp>
        <p:nvSpPr>
          <p:cNvPr id="333" name="Google Shape;333;p36"/>
          <p:cNvSpPr/>
          <p:nvPr/>
        </p:nvSpPr>
        <p:spPr>
          <a:xfrm>
            <a:off x="4694238" y="2714574"/>
            <a:ext cx="2020500" cy="525300"/>
          </a:xfrm>
          <a:prstGeom prst="roundRect">
            <a:avLst>
              <a:gd name="adj" fmla="val 16667"/>
            </a:avLst>
          </a:prstGeom>
          <a:solidFill>
            <a:srgbClr val="0E4390"/>
          </a:solidFill>
          <a:ln w="9525" cap="flat" cmpd="sng">
            <a:solidFill>
              <a:srgbClr val="0E439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 sz="1800">
                <a:solidFill>
                  <a:srgbClr val="FFFFFF"/>
                </a:solidFill>
                <a:latin typeface="Lato"/>
                <a:ea typeface="Lato"/>
                <a:cs typeface="Lato"/>
                <a:sym typeface="Lato"/>
              </a:rPr>
              <a:t>Credibility</a:t>
            </a:r>
            <a:endParaRPr sz="1800">
              <a:solidFill>
                <a:srgbClr val="FFFFFF"/>
              </a:solidFill>
              <a:latin typeface="Lato"/>
              <a:ea typeface="Lato"/>
              <a:cs typeface="Lato"/>
              <a:sym typeface="Lato"/>
            </a:endParaRPr>
          </a:p>
        </p:txBody>
      </p:sp>
      <p:sp>
        <p:nvSpPr>
          <p:cNvPr id="334" name="Google Shape;334;p36"/>
          <p:cNvSpPr/>
          <p:nvPr/>
        </p:nvSpPr>
        <p:spPr>
          <a:xfrm>
            <a:off x="126150" y="2714574"/>
            <a:ext cx="2020500" cy="525300"/>
          </a:xfrm>
          <a:prstGeom prst="roundRect">
            <a:avLst>
              <a:gd name="adj" fmla="val 16667"/>
            </a:avLst>
          </a:prstGeom>
          <a:solidFill>
            <a:srgbClr val="0E4390"/>
          </a:solidFill>
          <a:ln w="9525" cap="flat" cmpd="sng">
            <a:solidFill>
              <a:srgbClr val="0E439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 sz="1800">
                <a:solidFill>
                  <a:srgbClr val="FFFFFF"/>
                </a:solidFill>
                <a:latin typeface="Lato"/>
                <a:ea typeface="Lato"/>
                <a:cs typeface="Lato"/>
                <a:sym typeface="Lato"/>
              </a:rPr>
              <a:t>Trust</a:t>
            </a:r>
            <a:endParaRPr sz="1800">
              <a:solidFill>
                <a:srgbClr val="FFFFFF"/>
              </a:solidFill>
              <a:latin typeface="Lato"/>
              <a:ea typeface="Lato"/>
              <a:cs typeface="Lato"/>
              <a:sym typeface="Lato"/>
            </a:endParaRPr>
          </a:p>
        </p:txBody>
      </p:sp>
      <p:sp>
        <p:nvSpPr>
          <p:cNvPr id="335" name="Google Shape;335;p36"/>
          <p:cNvSpPr/>
          <p:nvPr/>
        </p:nvSpPr>
        <p:spPr>
          <a:xfrm>
            <a:off x="2391975" y="2714575"/>
            <a:ext cx="2020500" cy="525300"/>
          </a:xfrm>
          <a:prstGeom prst="roundRect">
            <a:avLst>
              <a:gd name="adj" fmla="val 16667"/>
            </a:avLst>
          </a:prstGeom>
          <a:solidFill>
            <a:srgbClr val="0E4390"/>
          </a:solidFill>
          <a:ln w="9525" cap="flat" cmpd="sng">
            <a:solidFill>
              <a:srgbClr val="0E439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 sz="1800">
                <a:solidFill>
                  <a:srgbClr val="FFFFFF"/>
                </a:solidFill>
                <a:latin typeface="Roboto"/>
                <a:ea typeface="Roboto"/>
                <a:cs typeface="Roboto"/>
                <a:sym typeface="Roboto"/>
              </a:rPr>
              <a:t>Trustworthiness</a:t>
            </a:r>
            <a:endParaRPr sz="1800">
              <a:solidFill>
                <a:srgbClr val="FFFFFF"/>
              </a:solidFill>
              <a:latin typeface="Roboto"/>
              <a:ea typeface="Roboto"/>
              <a:cs typeface="Roboto"/>
              <a:sym typeface="Roboto"/>
            </a:endParaRPr>
          </a:p>
        </p:txBody>
      </p:sp>
      <p:sp>
        <p:nvSpPr>
          <p:cNvPr id="336" name="Google Shape;336;p36"/>
          <p:cNvSpPr/>
          <p:nvPr/>
        </p:nvSpPr>
        <p:spPr>
          <a:xfrm>
            <a:off x="6996525" y="2714563"/>
            <a:ext cx="2020500" cy="525300"/>
          </a:xfrm>
          <a:prstGeom prst="roundRect">
            <a:avLst>
              <a:gd name="adj" fmla="val 16667"/>
            </a:avLst>
          </a:prstGeom>
          <a:solidFill>
            <a:srgbClr val="0E4390"/>
          </a:solidFill>
          <a:ln w="9525" cap="flat" cmpd="sng">
            <a:solidFill>
              <a:srgbClr val="0E439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 sz="1800">
                <a:solidFill>
                  <a:srgbClr val="FFFFFF"/>
                </a:solidFill>
                <a:latin typeface="Lato"/>
                <a:ea typeface="Lato"/>
                <a:cs typeface="Lato"/>
                <a:sym typeface="Lato"/>
              </a:rPr>
              <a:t>Competence</a:t>
            </a:r>
            <a:endParaRPr sz="1800">
              <a:solidFill>
                <a:srgbClr val="FFFFFF"/>
              </a:solidFill>
              <a:latin typeface="Lato"/>
              <a:ea typeface="Lato"/>
              <a:cs typeface="Lato"/>
              <a:sym typeface="Lato"/>
            </a:endParaRPr>
          </a:p>
        </p:txBody>
      </p:sp>
      <p:sp>
        <p:nvSpPr>
          <p:cNvPr id="337" name="Google Shape;337;p36"/>
          <p:cNvSpPr/>
          <p:nvPr/>
        </p:nvSpPr>
        <p:spPr>
          <a:xfrm>
            <a:off x="3536575" y="1247325"/>
            <a:ext cx="2058600" cy="744600"/>
          </a:xfrm>
          <a:prstGeom prst="roundRect">
            <a:avLst>
              <a:gd name="adj" fmla="val 16667"/>
            </a:avLst>
          </a:prstGeom>
          <a:solidFill>
            <a:srgbClr val="0E4390"/>
          </a:solidFill>
          <a:ln w="9525" cap="flat" cmpd="sng">
            <a:solidFill>
              <a:srgbClr val="0E439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 sz="2400">
                <a:solidFill>
                  <a:srgbClr val="FFFFFF"/>
                </a:solidFill>
                <a:latin typeface="Lato"/>
                <a:ea typeface="Lato"/>
                <a:cs typeface="Lato"/>
                <a:sym typeface="Lato"/>
              </a:rPr>
              <a:t>Cognitive authority</a:t>
            </a:r>
            <a:endParaRPr sz="2400">
              <a:solidFill>
                <a:srgbClr val="FFFFFF"/>
              </a:solidFill>
              <a:latin typeface="Lato"/>
              <a:ea typeface="Lato"/>
              <a:cs typeface="Lato"/>
              <a:sym typeface="Lato"/>
            </a:endParaRPr>
          </a:p>
        </p:txBody>
      </p:sp>
      <p:cxnSp>
        <p:nvCxnSpPr>
          <p:cNvPr id="338" name="Google Shape;338;p36"/>
          <p:cNvCxnSpPr>
            <a:stCxn id="337" idx="2"/>
            <a:endCxn id="334" idx="0"/>
          </p:cNvCxnSpPr>
          <p:nvPr/>
        </p:nvCxnSpPr>
        <p:spPr>
          <a:xfrm flipH="1">
            <a:off x="1136275" y="1991925"/>
            <a:ext cx="3429600" cy="722700"/>
          </a:xfrm>
          <a:prstGeom prst="straightConnector1">
            <a:avLst/>
          </a:prstGeom>
          <a:noFill/>
          <a:ln w="9525" cap="flat" cmpd="sng">
            <a:solidFill>
              <a:srgbClr val="000000"/>
            </a:solidFill>
            <a:prstDash val="solid"/>
            <a:round/>
            <a:headEnd type="none" w="med" len="med"/>
            <a:tailEnd type="none" w="med" len="med"/>
          </a:ln>
        </p:spPr>
      </p:cxnSp>
      <p:cxnSp>
        <p:nvCxnSpPr>
          <p:cNvPr id="339" name="Google Shape;339;p36"/>
          <p:cNvCxnSpPr>
            <a:stCxn id="337" idx="2"/>
            <a:endCxn id="335" idx="0"/>
          </p:cNvCxnSpPr>
          <p:nvPr/>
        </p:nvCxnSpPr>
        <p:spPr>
          <a:xfrm flipH="1">
            <a:off x="3402175" y="1991925"/>
            <a:ext cx="1163700" cy="722700"/>
          </a:xfrm>
          <a:prstGeom prst="straightConnector1">
            <a:avLst/>
          </a:prstGeom>
          <a:noFill/>
          <a:ln w="9525" cap="flat" cmpd="sng">
            <a:solidFill>
              <a:srgbClr val="000000"/>
            </a:solidFill>
            <a:prstDash val="solid"/>
            <a:round/>
            <a:headEnd type="none" w="med" len="med"/>
            <a:tailEnd type="none" w="med" len="med"/>
          </a:ln>
        </p:spPr>
      </p:cxnSp>
      <p:cxnSp>
        <p:nvCxnSpPr>
          <p:cNvPr id="340" name="Google Shape;340;p36"/>
          <p:cNvCxnSpPr>
            <a:stCxn id="337" idx="2"/>
            <a:endCxn id="333" idx="0"/>
          </p:cNvCxnSpPr>
          <p:nvPr/>
        </p:nvCxnSpPr>
        <p:spPr>
          <a:xfrm>
            <a:off x="4565875" y="1991925"/>
            <a:ext cx="1138500" cy="722700"/>
          </a:xfrm>
          <a:prstGeom prst="straightConnector1">
            <a:avLst/>
          </a:prstGeom>
          <a:noFill/>
          <a:ln w="9525" cap="flat" cmpd="sng">
            <a:solidFill>
              <a:srgbClr val="000000"/>
            </a:solidFill>
            <a:prstDash val="solid"/>
            <a:round/>
            <a:headEnd type="none" w="med" len="med"/>
            <a:tailEnd type="none" w="med" len="med"/>
          </a:ln>
        </p:spPr>
      </p:cxnSp>
      <p:cxnSp>
        <p:nvCxnSpPr>
          <p:cNvPr id="341" name="Google Shape;341;p36"/>
          <p:cNvCxnSpPr>
            <a:stCxn id="337" idx="2"/>
            <a:endCxn id="336" idx="0"/>
          </p:cNvCxnSpPr>
          <p:nvPr/>
        </p:nvCxnSpPr>
        <p:spPr>
          <a:xfrm>
            <a:off x="4565875" y="1991925"/>
            <a:ext cx="3441000" cy="722700"/>
          </a:xfrm>
          <a:prstGeom prst="straightConnector1">
            <a:avLst/>
          </a:prstGeom>
          <a:noFill/>
          <a:ln w="9525" cap="flat" cmpd="sng">
            <a:solidFill>
              <a:srgbClr val="000000"/>
            </a:solidFill>
            <a:prstDash val="solid"/>
            <a:round/>
            <a:headEnd type="none" w="med" len="med"/>
            <a:tailEnd type="none" w="med" len="med"/>
          </a:ln>
        </p:spPr>
      </p:cxnSp>
      <p:sp>
        <p:nvSpPr>
          <p:cNvPr id="342" name="Google Shape;342;p36"/>
          <p:cNvSpPr txBox="1"/>
          <p:nvPr/>
        </p:nvSpPr>
        <p:spPr>
          <a:xfrm>
            <a:off x="331200" y="3463675"/>
            <a:ext cx="17145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600">
                <a:latin typeface="Lato Light"/>
                <a:ea typeface="Lato Light"/>
                <a:cs typeface="Lato Light"/>
                <a:sym typeface="Lato Light"/>
              </a:rPr>
              <a:t>Ability to provide accurate and reliable information</a:t>
            </a:r>
            <a:endParaRPr sz="1600">
              <a:latin typeface="Lato Light"/>
              <a:ea typeface="Lato Light"/>
              <a:cs typeface="Lato Light"/>
              <a:sym typeface="Lato Light"/>
            </a:endParaRPr>
          </a:p>
        </p:txBody>
      </p:sp>
      <p:sp>
        <p:nvSpPr>
          <p:cNvPr id="343" name="Google Shape;343;p36"/>
          <p:cNvSpPr txBox="1"/>
          <p:nvPr/>
        </p:nvSpPr>
        <p:spPr>
          <a:xfrm>
            <a:off x="5799150" y="1202363"/>
            <a:ext cx="3084900" cy="1139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600">
                <a:latin typeface="Lato Light"/>
                <a:ea typeface="Lato Light"/>
                <a:cs typeface="Lato Light"/>
                <a:sym typeface="Lato Light"/>
              </a:rPr>
              <a:t>= Influences the way of thinking; related to individual’s needs and context</a:t>
            </a:r>
            <a:endParaRPr sz="1600">
              <a:latin typeface="Lato Light"/>
              <a:ea typeface="Lato Light"/>
              <a:cs typeface="Lato Light"/>
              <a:sym typeface="Lato Light"/>
            </a:endParaRPr>
          </a:p>
          <a:p>
            <a:pPr marL="0" lvl="0" indent="0" algn="r" rtl="0">
              <a:spcBef>
                <a:spcPts val="0"/>
              </a:spcBef>
              <a:spcAft>
                <a:spcPts val="0"/>
              </a:spcAft>
              <a:buNone/>
            </a:pPr>
            <a:endParaRPr>
              <a:latin typeface="Lato Light"/>
              <a:ea typeface="Lato Light"/>
              <a:cs typeface="Lato Light"/>
              <a:sym typeface="Lato Light"/>
            </a:endParaRPr>
          </a:p>
        </p:txBody>
      </p:sp>
      <p:sp>
        <p:nvSpPr>
          <p:cNvPr id="344" name="Google Shape;344;p36"/>
          <p:cNvSpPr txBox="1"/>
          <p:nvPr/>
        </p:nvSpPr>
        <p:spPr>
          <a:xfrm>
            <a:off x="2601925" y="3492350"/>
            <a:ext cx="16917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600">
                <a:latin typeface="Lato Light"/>
                <a:ea typeface="Lato Light"/>
                <a:cs typeface="Lato Light"/>
                <a:sym typeface="Lato Light"/>
              </a:rPr>
              <a:t>Perceived integrity, honesty, and dependability of the source</a:t>
            </a:r>
            <a:endParaRPr sz="1600">
              <a:latin typeface="Lato Light"/>
              <a:ea typeface="Lato Light"/>
              <a:cs typeface="Lato Light"/>
              <a:sym typeface="Lato Light"/>
            </a:endParaRPr>
          </a:p>
        </p:txBody>
      </p:sp>
      <p:sp>
        <p:nvSpPr>
          <p:cNvPr id="345" name="Google Shape;345;p36"/>
          <p:cNvSpPr txBox="1"/>
          <p:nvPr/>
        </p:nvSpPr>
        <p:spPr>
          <a:xfrm>
            <a:off x="4775150" y="3532475"/>
            <a:ext cx="17661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600">
                <a:latin typeface="Lato Light"/>
                <a:ea typeface="Lato Light"/>
                <a:cs typeface="Lato Light"/>
                <a:sym typeface="Lato Light"/>
              </a:rPr>
              <a:t>The extent to which source is seen as believable and convincing</a:t>
            </a:r>
            <a:endParaRPr sz="1600">
              <a:latin typeface="Lato Light"/>
              <a:ea typeface="Lato Light"/>
              <a:cs typeface="Lato Light"/>
              <a:sym typeface="Lato Light"/>
            </a:endParaRPr>
          </a:p>
        </p:txBody>
      </p:sp>
      <p:sp>
        <p:nvSpPr>
          <p:cNvPr id="346" name="Google Shape;346;p36"/>
          <p:cNvSpPr txBox="1"/>
          <p:nvPr/>
        </p:nvSpPr>
        <p:spPr>
          <a:xfrm>
            <a:off x="7269500" y="3555425"/>
            <a:ext cx="145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600" dirty="0">
                <a:latin typeface="Lato Light"/>
                <a:ea typeface="Lato Light"/>
                <a:cs typeface="Lato Light"/>
                <a:sym typeface="Lato Light"/>
              </a:rPr>
              <a:t>Expertise in a particular domain</a:t>
            </a:r>
            <a:endParaRPr sz="1600" dirty="0">
              <a:latin typeface="Lato Light"/>
              <a:ea typeface="Lato Light"/>
              <a:cs typeface="Lato Light"/>
              <a:sym typeface="Lato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7"/>
          <p:cNvSpPr txBox="1">
            <a:spLocks noGrp="1"/>
          </p:cNvSpPr>
          <p:nvPr>
            <p:ph type="title"/>
          </p:nvPr>
        </p:nvSpPr>
        <p:spPr>
          <a:xfrm>
            <a:off x="130400" y="139375"/>
            <a:ext cx="9144000" cy="3111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r>
              <a:rPr lang="de" sz="1800"/>
              <a:t>Differences in information </a:t>
            </a:r>
            <a:r>
              <a:rPr lang="de" sz="1800" u="sng"/>
              <a:t>use </a:t>
            </a:r>
            <a:r>
              <a:rPr lang="de" sz="1800"/>
              <a:t>between three nutrition needs groups of students</a:t>
            </a:r>
            <a:endParaRPr sz="1800"/>
          </a:p>
        </p:txBody>
      </p:sp>
      <p:sp>
        <p:nvSpPr>
          <p:cNvPr id="352" name="Google Shape;352;p37"/>
          <p:cNvSpPr txBox="1">
            <a:spLocks noGrp="1"/>
          </p:cNvSpPr>
          <p:nvPr>
            <p:ph type="sldNum" idx="12"/>
          </p:nvPr>
        </p:nvSpPr>
        <p:spPr>
          <a:xfrm>
            <a:off x="8868025" y="4853200"/>
            <a:ext cx="252000" cy="252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de"/>
              <a:t>24</a:t>
            </a:fld>
            <a:endParaRPr/>
          </a:p>
        </p:txBody>
      </p:sp>
      <p:graphicFrame>
        <p:nvGraphicFramePr>
          <p:cNvPr id="353" name="Google Shape;353;p37"/>
          <p:cNvGraphicFramePr/>
          <p:nvPr/>
        </p:nvGraphicFramePr>
        <p:xfrm>
          <a:off x="346625" y="648725"/>
          <a:ext cx="8579575" cy="4466190"/>
        </p:xfrm>
        <a:graphic>
          <a:graphicData uri="http://schemas.openxmlformats.org/drawingml/2006/table">
            <a:tbl>
              <a:tblPr>
                <a:noFill/>
                <a:tableStyleId>{94B96D61-44BF-41CE-8FD8-840915FC7061}</a:tableStyleId>
              </a:tblPr>
              <a:tblGrid>
                <a:gridCol w="3921875">
                  <a:extLst>
                    <a:ext uri="{9D8B030D-6E8A-4147-A177-3AD203B41FA5}">
                      <a16:colId xmlns:a16="http://schemas.microsoft.com/office/drawing/2014/main" val="20000"/>
                    </a:ext>
                  </a:extLst>
                </a:gridCol>
                <a:gridCol w="995200">
                  <a:extLst>
                    <a:ext uri="{9D8B030D-6E8A-4147-A177-3AD203B41FA5}">
                      <a16:colId xmlns:a16="http://schemas.microsoft.com/office/drawing/2014/main" val="20001"/>
                    </a:ext>
                  </a:extLst>
                </a:gridCol>
                <a:gridCol w="1036800">
                  <a:extLst>
                    <a:ext uri="{9D8B030D-6E8A-4147-A177-3AD203B41FA5}">
                      <a16:colId xmlns:a16="http://schemas.microsoft.com/office/drawing/2014/main" val="20002"/>
                    </a:ext>
                  </a:extLst>
                </a:gridCol>
                <a:gridCol w="1212325">
                  <a:extLst>
                    <a:ext uri="{9D8B030D-6E8A-4147-A177-3AD203B41FA5}">
                      <a16:colId xmlns:a16="http://schemas.microsoft.com/office/drawing/2014/main" val="20003"/>
                    </a:ext>
                  </a:extLst>
                </a:gridCol>
                <a:gridCol w="648725">
                  <a:extLst>
                    <a:ext uri="{9D8B030D-6E8A-4147-A177-3AD203B41FA5}">
                      <a16:colId xmlns:a16="http://schemas.microsoft.com/office/drawing/2014/main" val="20004"/>
                    </a:ext>
                  </a:extLst>
                </a:gridCol>
                <a:gridCol w="764650">
                  <a:extLst>
                    <a:ext uri="{9D8B030D-6E8A-4147-A177-3AD203B41FA5}">
                      <a16:colId xmlns:a16="http://schemas.microsoft.com/office/drawing/2014/main" val="20005"/>
                    </a:ext>
                  </a:extLst>
                </a:gridCol>
              </a:tblGrid>
              <a:tr h="688850">
                <a:tc>
                  <a:txBody>
                    <a:bodyPr/>
                    <a:lstStyle/>
                    <a:p>
                      <a:pPr marL="0" lvl="0" indent="0" algn="l" rtl="0">
                        <a:lnSpc>
                          <a:spcPct val="100000"/>
                        </a:lnSpc>
                        <a:spcBef>
                          <a:spcPts val="0"/>
                        </a:spcBef>
                        <a:spcAft>
                          <a:spcPts val="0"/>
                        </a:spcAft>
                        <a:buNone/>
                      </a:pPr>
                      <a:r>
                        <a:rPr lang="de" sz="1600">
                          <a:latin typeface="Lato"/>
                          <a:ea typeface="Lato"/>
                          <a:cs typeface="Lato"/>
                          <a:sym typeface="Lato"/>
                        </a:rPr>
                        <a:t>ANOVA, N=138</a:t>
                      </a:r>
                      <a:endParaRPr sz="1600">
                        <a:latin typeface="Lato"/>
                        <a:ea typeface="Lato"/>
                        <a:cs typeface="Lato"/>
                        <a:sym typeface="La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de" sz="1600" b="1">
                          <a:latin typeface="Lato"/>
                          <a:ea typeface="Lato"/>
                          <a:cs typeface="Lato"/>
                          <a:sym typeface="Lato"/>
                        </a:rPr>
                        <a:t>Health problems</a:t>
                      </a:r>
                      <a:endParaRPr sz="1600" b="1">
                        <a:latin typeface="Lato"/>
                        <a:ea typeface="Lato"/>
                        <a:cs typeface="Lato"/>
                        <a:sym typeface="La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de" sz="1600" b="1">
                          <a:latin typeface="Lato"/>
                          <a:ea typeface="Lato"/>
                          <a:cs typeface="Lato"/>
                          <a:sym typeface="Lato"/>
                        </a:rPr>
                        <a:t>Weight &amp; Training</a:t>
                      </a:r>
                      <a:endParaRPr sz="1600" b="1">
                        <a:latin typeface="Lato"/>
                        <a:ea typeface="Lato"/>
                        <a:cs typeface="Lato"/>
                        <a:sym typeface="La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de" sz="1600" b="1">
                          <a:latin typeface="Lato"/>
                          <a:ea typeface="Lato"/>
                          <a:cs typeface="Lato"/>
                          <a:sym typeface="Lato"/>
                        </a:rPr>
                        <a:t>No specific needs</a:t>
                      </a:r>
                      <a:endParaRPr sz="1600" b="1">
                        <a:latin typeface="Lato"/>
                        <a:ea typeface="Lato"/>
                        <a:cs typeface="Lato"/>
                        <a:sym typeface="La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de" sz="1600">
                          <a:latin typeface="Lato"/>
                          <a:ea typeface="Lato"/>
                          <a:cs typeface="Lato"/>
                          <a:sym typeface="Lato"/>
                        </a:rPr>
                        <a:t>F</a:t>
                      </a:r>
                      <a:endParaRPr sz="1600">
                        <a:latin typeface="Lato"/>
                        <a:ea typeface="Lato"/>
                        <a:cs typeface="Lato"/>
                        <a:sym typeface="La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de" sz="1600">
                          <a:latin typeface="Lato"/>
                          <a:ea typeface="Lato"/>
                          <a:cs typeface="Lato"/>
                          <a:sym typeface="Lato"/>
                        </a:rPr>
                        <a:t>p</a:t>
                      </a:r>
                      <a:endParaRPr sz="1600">
                        <a:latin typeface="Lato"/>
                        <a:ea typeface="Lato"/>
                        <a:cs typeface="Lato"/>
                        <a:sym typeface="La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78500">
                <a:tc>
                  <a:txBody>
                    <a:bodyPr/>
                    <a:lstStyle/>
                    <a:p>
                      <a:pPr marL="0" lvl="0" indent="0" algn="l" rtl="0">
                        <a:lnSpc>
                          <a:spcPct val="100000"/>
                        </a:lnSpc>
                        <a:spcBef>
                          <a:spcPts val="0"/>
                        </a:spcBef>
                        <a:spcAft>
                          <a:spcPts val="0"/>
                        </a:spcAft>
                        <a:buNone/>
                      </a:pPr>
                      <a:r>
                        <a:rPr lang="de" sz="1600" b="1">
                          <a:latin typeface="Lato"/>
                          <a:ea typeface="Lato"/>
                          <a:cs typeface="Lato"/>
                          <a:sym typeface="Lato"/>
                        </a:rPr>
                        <a:t>Internet portals, media, search engines</a:t>
                      </a:r>
                      <a:endParaRPr sz="1600" b="1">
                        <a:latin typeface="Lato"/>
                        <a:ea typeface="Lato"/>
                        <a:cs typeface="Lato"/>
                        <a:sym typeface="Lato"/>
                      </a:endParaRPr>
                    </a:p>
                  </a:txBody>
                  <a:tcPr marL="63500" marR="63500" marT="63500" marB="63500" anchor="ctr">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de" sz="1600">
                          <a:latin typeface="Lato"/>
                          <a:ea typeface="Lato"/>
                          <a:cs typeface="Lato"/>
                          <a:sym typeface="Lato"/>
                        </a:rPr>
                        <a:t>3.78</a:t>
                      </a:r>
                      <a:endParaRPr sz="1600">
                        <a:latin typeface="Lato"/>
                        <a:ea typeface="Lato"/>
                        <a:cs typeface="Lato"/>
                        <a:sym typeface="Lato"/>
                      </a:endParaRPr>
                    </a:p>
                  </a:txBody>
                  <a:tcPr marL="63500" marR="63500" marT="63500" marB="63500" anchor="ctr">
                    <a:lnT w="12700" cap="flat" cmpd="sng">
                      <a:solidFill>
                        <a:srgbClr val="000000"/>
                      </a:solidFill>
                      <a:prstDash val="solid"/>
                      <a:round/>
                      <a:headEnd type="none" w="sm" len="sm"/>
                      <a:tailEnd type="none" w="sm" len="sm"/>
                    </a:lnT>
                  </a:tcPr>
                </a:tc>
                <a:tc>
                  <a:txBody>
                    <a:bodyPr/>
                    <a:lstStyle/>
                    <a:p>
                      <a:pPr marL="0" lvl="0" indent="0" algn="l" rtl="0">
                        <a:lnSpc>
                          <a:spcPct val="100000"/>
                        </a:lnSpc>
                        <a:spcBef>
                          <a:spcPts val="0"/>
                        </a:spcBef>
                        <a:spcAft>
                          <a:spcPts val="0"/>
                        </a:spcAft>
                        <a:buNone/>
                      </a:pPr>
                      <a:r>
                        <a:rPr lang="de" sz="1600">
                          <a:latin typeface="Lato"/>
                          <a:ea typeface="Lato"/>
                          <a:cs typeface="Lato"/>
                          <a:sym typeface="Lato"/>
                        </a:rPr>
                        <a:t>3.81</a:t>
                      </a:r>
                      <a:endParaRPr sz="1600">
                        <a:latin typeface="Lato"/>
                        <a:ea typeface="Lato"/>
                        <a:cs typeface="Lato"/>
                        <a:sym typeface="Lato"/>
                      </a:endParaRPr>
                    </a:p>
                  </a:txBody>
                  <a:tcPr marL="63500" marR="63500" marT="63500" marB="63500" anchor="ctr">
                    <a:lnT w="12700" cap="flat" cmpd="sng">
                      <a:solidFill>
                        <a:srgbClr val="000000"/>
                      </a:solidFill>
                      <a:prstDash val="solid"/>
                      <a:round/>
                      <a:headEnd type="none" w="sm" len="sm"/>
                      <a:tailEnd type="none" w="sm" len="sm"/>
                    </a:lnT>
                  </a:tcPr>
                </a:tc>
                <a:tc>
                  <a:txBody>
                    <a:bodyPr/>
                    <a:lstStyle/>
                    <a:p>
                      <a:pPr marL="0" lvl="0" indent="0" algn="l" rtl="0">
                        <a:lnSpc>
                          <a:spcPct val="100000"/>
                        </a:lnSpc>
                        <a:spcBef>
                          <a:spcPts val="0"/>
                        </a:spcBef>
                        <a:spcAft>
                          <a:spcPts val="0"/>
                        </a:spcAft>
                        <a:buNone/>
                      </a:pPr>
                      <a:r>
                        <a:rPr lang="de" sz="1600">
                          <a:latin typeface="Lato"/>
                          <a:ea typeface="Lato"/>
                          <a:cs typeface="Lato"/>
                          <a:sym typeface="Lato"/>
                        </a:rPr>
                        <a:t>3.42</a:t>
                      </a:r>
                      <a:endParaRPr sz="1600">
                        <a:latin typeface="Lato"/>
                        <a:ea typeface="Lato"/>
                        <a:cs typeface="Lato"/>
                        <a:sym typeface="Lato"/>
                      </a:endParaRPr>
                    </a:p>
                  </a:txBody>
                  <a:tcPr marL="63500" marR="63500" marT="63500" marB="63500" anchor="ctr">
                    <a:lnT w="12700" cap="flat" cmpd="sng">
                      <a:solidFill>
                        <a:srgbClr val="000000"/>
                      </a:solidFill>
                      <a:prstDash val="solid"/>
                      <a:round/>
                      <a:headEnd type="none" w="sm" len="sm"/>
                      <a:tailEnd type="none" w="sm" len="sm"/>
                    </a:lnT>
                  </a:tcPr>
                </a:tc>
                <a:tc>
                  <a:txBody>
                    <a:bodyPr/>
                    <a:lstStyle/>
                    <a:p>
                      <a:pPr marL="0" lvl="0" indent="0" algn="l" rtl="0">
                        <a:lnSpc>
                          <a:spcPct val="100000"/>
                        </a:lnSpc>
                        <a:spcBef>
                          <a:spcPts val="0"/>
                        </a:spcBef>
                        <a:spcAft>
                          <a:spcPts val="0"/>
                        </a:spcAft>
                        <a:buNone/>
                      </a:pPr>
                      <a:r>
                        <a:rPr lang="de" sz="1600">
                          <a:latin typeface="Lato"/>
                          <a:ea typeface="Lato"/>
                          <a:cs typeface="Lato"/>
                          <a:sym typeface="Lato"/>
                        </a:rPr>
                        <a:t>2.05</a:t>
                      </a:r>
                      <a:endParaRPr sz="1600">
                        <a:latin typeface="Lato"/>
                        <a:ea typeface="Lato"/>
                        <a:cs typeface="Lato"/>
                        <a:sym typeface="Lato"/>
                      </a:endParaRPr>
                    </a:p>
                  </a:txBody>
                  <a:tcPr marL="63500" marR="63500" marT="63500" marB="63500" anchor="ctr">
                    <a:lnT w="12700" cap="flat" cmpd="sng">
                      <a:solidFill>
                        <a:srgbClr val="000000"/>
                      </a:solidFill>
                      <a:prstDash val="solid"/>
                      <a:round/>
                      <a:headEnd type="none" w="sm" len="sm"/>
                      <a:tailEnd type="none" w="sm" len="sm"/>
                    </a:lnT>
                  </a:tcPr>
                </a:tc>
                <a:tc>
                  <a:txBody>
                    <a:bodyPr/>
                    <a:lstStyle/>
                    <a:p>
                      <a:pPr marL="0" lvl="0" indent="0" algn="l" rtl="0">
                        <a:lnSpc>
                          <a:spcPct val="100000"/>
                        </a:lnSpc>
                        <a:spcBef>
                          <a:spcPts val="0"/>
                        </a:spcBef>
                        <a:spcAft>
                          <a:spcPts val="0"/>
                        </a:spcAft>
                        <a:buNone/>
                      </a:pPr>
                      <a:r>
                        <a:rPr lang="de" sz="1600">
                          <a:latin typeface="Lato"/>
                          <a:ea typeface="Lato"/>
                          <a:cs typeface="Lato"/>
                          <a:sym typeface="Lato"/>
                        </a:rPr>
                        <a:t>0.133</a:t>
                      </a:r>
                      <a:endParaRPr sz="1600">
                        <a:latin typeface="Lato"/>
                        <a:ea typeface="Lato"/>
                        <a:cs typeface="Lato"/>
                        <a:sym typeface="Lato"/>
                      </a:endParaRPr>
                    </a:p>
                  </a:txBody>
                  <a:tcPr marL="63500" marR="63500" marT="63500" marB="63500" anchor="ctr">
                    <a:lnT w="1270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378500">
                <a:tc>
                  <a:txBody>
                    <a:bodyPr/>
                    <a:lstStyle/>
                    <a:p>
                      <a:pPr marL="0" lvl="0" indent="0" algn="l" rtl="0">
                        <a:lnSpc>
                          <a:spcPct val="100000"/>
                        </a:lnSpc>
                        <a:spcBef>
                          <a:spcPts val="0"/>
                        </a:spcBef>
                        <a:spcAft>
                          <a:spcPts val="0"/>
                        </a:spcAft>
                        <a:buNone/>
                      </a:pPr>
                      <a:r>
                        <a:rPr lang="de" sz="1600">
                          <a:latin typeface="Lato"/>
                          <a:ea typeface="Lato"/>
                          <a:cs typeface="Lato"/>
                          <a:sym typeface="Lato"/>
                        </a:rPr>
                        <a:t>Family and friends</a:t>
                      </a:r>
                      <a:endParaRPr sz="1600">
                        <a:latin typeface="Lato"/>
                        <a:ea typeface="Lato"/>
                        <a:cs typeface="Lato"/>
                        <a:sym typeface="Lato"/>
                      </a:endParaRPr>
                    </a:p>
                  </a:txBody>
                  <a:tcPr marL="63500" marR="63500" marT="63500" marB="63500" anchor="ctr">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de" sz="1600">
                          <a:latin typeface="Lato"/>
                          <a:ea typeface="Lato"/>
                          <a:cs typeface="Lato"/>
                          <a:sym typeface="Lato"/>
                        </a:rPr>
                        <a:t>3.17</a:t>
                      </a:r>
                      <a:endParaRPr sz="1600">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a:latin typeface="Lato"/>
                          <a:ea typeface="Lato"/>
                          <a:cs typeface="Lato"/>
                          <a:sym typeface="Lato"/>
                        </a:rPr>
                        <a:t>2.94</a:t>
                      </a:r>
                      <a:endParaRPr sz="1600">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a:latin typeface="Lato"/>
                          <a:ea typeface="Lato"/>
                          <a:cs typeface="Lato"/>
                          <a:sym typeface="Lato"/>
                        </a:rPr>
                        <a:t>3.28</a:t>
                      </a:r>
                      <a:endParaRPr sz="1600">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a:latin typeface="Lato"/>
                          <a:ea typeface="Lato"/>
                          <a:cs typeface="Lato"/>
                          <a:sym typeface="Lato"/>
                        </a:rPr>
                        <a:t>1.60</a:t>
                      </a:r>
                      <a:endParaRPr sz="1600">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a:latin typeface="Lato"/>
                          <a:ea typeface="Lato"/>
                          <a:cs typeface="Lato"/>
                          <a:sym typeface="Lato"/>
                        </a:rPr>
                        <a:t>0.197</a:t>
                      </a:r>
                      <a:endParaRPr sz="1600">
                        <a:latin typeface="Lato"/>
                        <a:ea typeface="Lato"/>
                        <a:cs typeface="Lato"/>
                        <a:sym typeface="Lato"/>
                      </a:endParaRPr>
                    </a:p>
                  </a:txBody>
                  <a:tcPr marL="63500" marR="63500" marT="63500" marB="63500" anchor="ctr"/>
                </a:tc>
                <a:extLst>
                  <a:ext uri="{0D108BD9-81ED-4DB2-BD59-A6C34878D82A}">
                    <a16:rowId xmlns:a16="http://schemas.microsoft.com/office/drawing/2014/main" val="10002"/>
                  </a:ext>
                </a:extLst>
              </a:tr>
              <a:tr h="378500">
                <a:tc>
                  <a:txBody>
                    <a:bodyPr/>
                    <a:lstStyle/>
                    <a:p>
                      <a:pPr marL="0" lvl="0" indent="0" algn="l" rtl="0">
                        <a:lnSpc>
                          <a:spcPct val="100000"/>
                        </a:lnSpc>
                        <a:spcBef>
                          <a:spcPts val="0"/>
                        </a:spcBef>
                        <a:spcAft>
                          <a:spcPts val="0"/>
                        </a:spcAft>
                        <a:buNone/>
                      </a:pPr>
                      <a:r>
                        <a:rPr lang="de" sz="1600">
                          <a:latin typeface="Lato"/>
                          <a:ea typeface="Lato"/>
                          <a:cs typeface="Lato"/>
                          <a:sym typeface="Lato"/>
                        </a:rPr>
                        <a:t>Social Networks in general</a:t>
                      </a:r>
                      <a:endParaRPr sz="1600">
                        <a:latin typeface="Lato"/>
                        <a:ea typeface="Lato"/>
                        <a:cs typeface="Lato"/>
                        <a:sym typeface="Lato"/>
                      </a:endParaRPr>
                    </a:p>
                  </a:txBody>
                  <a:tcPr marL="63500" marR="63500" marT="63500" marB="63500" anchor="ctr">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de" sz="1600">
                          <a:latin typeface="Lato"/>
                          <a:ea typeface="Lato"/>
                          <a:cs typeface="Lato"/>
                          <a:sym typeface="Lato"/>
                        </a:rPr>
                        <a:t>2.77</a:t>
                      </a:r>
                      <a:endParaRPr sz="1600">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a:latin typeface="Lato"/>
                          <a:ea typeface="Lato"/>
                          <a:cs typeface="Lato"/>
                          <a:sym typeface="Lato"/>
                        </a:rPr>
                        <a:t>3.22</a:t>
                      </a:r>
                      <a:endParaRPr sz="1600">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a:latin typeface="Lato"/>
                          <a:ea typeface="Lato"/>
                          <a:cs typeface="Lato"/>
                          <a:sym typeface="Lato"/>
                        </a:rPr>
                        <a:t>2.91</a:t>
                      </a:r>
                      <a:endParaRPr sz="1600">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a:latin typeface="Lato"/>
                          <a:ea typeface="Lato"/>
                          <a:cs typeface="Lato"/>
                          <a:sym typeface="Lato"/>
                        </a:rPr>
                        <a:t>1.39</a:t>
                      </a:r>
                      <a:endParaRPr sz="1600">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a:latin typeface="Lato"/>
                          <a:ea typeface="Lato"/>
                          <a:cs typeface="Lato"/>
                          <a:sym typeface="Lato"/>
                        </a:rPr>
                        <a:t>0.252</a:t>
                      </a:r>
                      <a:endParaRPr sz="1600">
                        <a:latin typeface="Lato"/>
                        <a:ea typeface="Lato"/>
                        <a:cs typeface="Lato"/>
                        <a:sym typeface="Lato"/>
                      </a:endParaRPr>
                    </a:p>
                  </a:txBody>
                  <a:tcPr marL="63500" marR="63500" marT="63500" marB="63500" anchor="ctr"/>
                </a:tc>
                <a:extLst>
                  <a:ext uri="{0D108BD9-81ED-4DB2-BD59-A6C34878D82A}">
                    <a16:rowId xmlns:a16="http://schemas.microsoft.com/office/drawing/2014/main" val="10003"/>
                  </a:ext>
                </a:extLst>
              </a:tr>
              <a:tr h="378500">
                <a:tc>
                  <a:txBody>
                    <a:bodyPr/>
                    <a:lstStyle/>
                    <a:p>
                      <a:pPr marL="0" lvl="0" indent="0" algn="l" rtl="0">
                        <a:lnSpc>
                          <a:spcPct val="100000"/>
                        </a:lnSpc>
                        <a:spcBef>
                          <a:spcPts val="0"/>
                        </a:spcBef>
                        <a:spcAft>
                          <a:spcPts val="0"/>
                        </a:spcAft>
                        <a:buNone/>
                      </a:pPr>
                      <a:r>
                        <a:rPr lang="de" sz="1600" b="1">
                          <a:latin typeface="Lato"/>
                          <a:ea typeface="Lato"/>
                          <a:cs typeface="Lato"/>
                          <a:sym typeface="Lato"/>
                        </a:rPr>
                        <a:t>Authors on social networks that I follow</a:t>
                      </a:r>
                      <a:endParaRPr sz="1600" b="1">
                        <a:latin typeface="Lato"/>
                        <a:ea typeface="Lato"/>
                        <a:cs typeface="Lato"/>
                        <a:sym typeface="Lato"/>
                      </a:endParaRPr>
                    </a:p>
                  </a:txBody>
                  <a:tcPr marL="63500" marR="63500" marT="63500" marB="63500" anchor="ctr">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de" sz="1600">
                          <a:latin typeface="Lato"/>
                          <a:ea typeface="Lato"/>
                          <a:cs typeface="Lato"/>
                          <a:sym typeface="Lato"/>
                        </a:rPr>
                        <a:t>3.00</a:t>
                      </a:r>
                      <a:endParaRPr sz="1600">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b="1">
                          <a:latin typeface="Lato"/>
                          <a:ea typeface="Lato"/>
                          <a:cs typeface="Lato"/>
                          <a:sym typeface="Lato"/>
                        </a:rPr>
                        <a:t>3.53</a:t>
                      </a:r>
                      <a:endParaRPr sz="1600" b="1">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a:latin typeface="Lato"/>
                          <a:ea typeface="Lato"/>
                          <a:cs typeface="Lato"/>
                          <a:sym typeface="Lato"/>
                        </a:rPr>
                        <a:t>2.82</a:t>
                      </a:r>
                      <a:endParaRPr sz="1600">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a:latin typeface="Lato"/>
                          <a:ea typeface="Lato"/>
                          <a:cs typeface="Lato"/>
                          <a:sym typeface="Lato"/>
                        </a:rPr>
                        <a:t>3.51</a:t>
                      </a:r>
                      <a:endParaRPr sz="1600">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b="1">
                          <a:latin typeface="Lato"/>
                          <a:ea typeface="Lato"/>
                          <a:cs typeface="Lato"/>
                          <a:sym typeface="Lato"/>
                        </a:rPr>
                        <a:t>0.033</a:t>
                      </a:r>
                      <a:endParaRPr sz="1600" b="1">
                        <a:latin typeface="Lato"/>
                        <a:ea typeface="Lato"/>
                        <a:cs typeface="Lato"/>
                        <a:sym typeface="Lato"/>
                      </a:endParaRPr>
                    </a:p>
                  </a:txBody>
                  <a:tcPr marL="63500" marR="63500" marT="63500" marB="63500" anchor="ctr"/>
                </a:tc>
                <a:extLst>
                  <a:ext uri="{0D108BD9-81ED-4DB2-BD59-A6C34878D82A}">
                    <a16:rowId xmlns:a16="http://schemas.microsoft.com/office/drawing/2014/main" val="10004"/>
                  </a:ext>
                </a:extLst>
              </a:tr>
              <a:tr h="378500">
                <a:tc>
                  <a:txBody>
                    <a:bodyPr/>
                    <a:lstStyle/>
                    <a:p>
                      <a:pPr marL="0" lvl="0" indent="0" algn="l" rtl="0">
                        <a:lnSpc>
                          <a:spcPct val="100000"/>
                        </a:lnSpc>
                        <a:spcBef>
                          <a:spcPts val="0"/>
                        </a:spcBef>
                        <a:spcAft>
                          <a:spcPts val="0"/>
                        </a:spcAft>
                        <a:buNone/>
                      </a:pPr>
                      <a:r>
                        <a:rPr lang="de" sz="1600" b="1">
                          <a:latin typeface="Lato"/>
                          <a:ea typeface="Lato"/>
                          <a:cs typeface="Lato"/>
                          <a:sym typeface="Lato"/>
                        </a:rPr>
                        <a:t>Professional literature</a:t>
                      </a:r>
                      <a:endParaRPr sz="1600" b="1">
                        <a:latin typeface="Lato"/>
                        <a:ea typeface="Lato"/>
                        <a:cs typeface="Lato"/>
                        <a:sym typeface="Lato"/>
                      </a:endParaRPr>
                    </a:p>
                  </a:txBody>
                  <a:tcPr marL="63500" marR="63500" marT="63500" marB="63500" anchor="ctr">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de" sz="1600" b="1">
                          <a:latin typeface="Lato"/>
                          <a:ea typeface="Lato"/>
                          <a:cs typeface="Lato"/>
                          <a:sym typeface="Lato"/>
                        </a:rPr>
                        <a:t>3.39</a:t>
                      </a:r>
                      <a:endParaRPr sz="1600" b="1">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b="1">
                          <a:latin typeface="Lato"/>
                          <a:ea typeface="Lato"/>
                          <a:cs typeface="Lato"/>
                          <a:sym typeface="Lato"/>
                        </a:rPr>
                        <a:t>3.14</a:t>
                      </a:r>
                      <a:endParaRPr sz="1600" b="1">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a:latin typeface="Lato"/>
                          <a:ea typeface="Lato"/>
                          <a:cs typeface="Lato"/>
                          <a:sym typeface="Lato"/>
                        </a:rPr>
                        <a:t>2.63</a:t>
                      </a:r>
                      <a:endParaRPr sz="1600">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a:latin typeface="Lato"/>
                          <a:ea typeface="Lato"/>
                          <a:cs typeface="Lato"/>
                          <a:sym typeface="Lato"/>
                        </a:rPr>
                        <a:t>6.26</a:t>
                      </a:r>
                      <a:endParaRPr sz="1600">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b="1">
                          <a:latin typeface="Lato"/>
                          <a:ea typeface="Lato"/>
                          <a:cs typeface="Lato"/>
                          <a:sym typeface="Lato"/>
                        </a:rPr>
                        <a:t>0.003</a:t>
                      </a:r>
                      <a:endParaRPr sz="1600" b="1">
                        <a:latin typeface="Lato"/>
                        <a:ea typeface="Lato"/>
                        <a:cs typeface="Lato"/>
                        <a:sym typeface="Lato"/>
                      </a:endParaRPr>
                    </a:p>
                  </a:txBody>
                  <a:tcPr marL="63500" marR="63500" marT="63500" marB="63500" anchor="ctr"/>
                </a:tc>
                <a:extLst>
                  <a:ext uri="{0D108BD9-81ED-4DB2-BD59-A6C34878D82A}">
                    <a16:rowId xmlns:a16="http://schemas.microsoft.com/office/drawing/2014/main" val="10005"/>
                  </a:ext>
                </a:extLst>
              </a:tr>
              <a:tr h="378500">
                <a:tc>
                  <a:txBody>
                    <a:bodyPr/>
                    <a:lstStyle/>
                    <a:p>
                      <a:pPr marL="0" lvl="0" indent="0" algn="l" rtl="0">
                        <a:lnSpc>
                          <a:spcPct val="100000"/>
                        </a:lnSpc>
                        <a:spcBef>
                          <a:spcPts val="0"/>
                        </a:spcBef>
                        <a:spcAft>
                          <a:spcPts val="0"/>
                        </a:spcAft>
                        <a:buNone/>
                      </a:pPr>
                      <a:r>
                        <a:rPr lang="de" sz="1600" b="1">
                          <a:latin typeface="Lato"/>
                          <a:ea typeface="Lato"/>
                          <a:cs typeface="Lato"/>
                          <a:sym typeface="Lato"/>
                        </a:rPr>
                        <a:t>Doctors. nutritionists &amp; other experts</a:t>
                      </a:r>
                      <a:endParaRPr sz="1600" b="1">
                        <a:latin typeface="Lato"/>
                        <a:ea typeface="Lato"/>
                        <a:cs typeface="Lato"/>
                        <a:sym typeface="Lato"/>
                      </a:endParaRPr>
                    </a:p>
                  </a:txBody>
                  <a:tcPr marL="63500" marR="63500" marT="63500" marB="63500" anchor="ctr">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de" sz="1600" b="1">
                          <a:latin typeface="Lato"/>
                          <a:ea typeface="Lato"/>
                          <a:cs typeface="Lato"/>
                          <a:sym typeface="Lato"/>
                        </a:rPr>
                        <a:t>3.70</a:t>
                      </a:r>
                      <a:endParaRPr sz="1600" b="1">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a:latin typeface="Lato"/>
                          <a:ea typeface="Lato"/>
                          <a:cs typeface="Lato"/>
                          <a:sym typeface="Lato"/>
                        </a:rPr>
                        <a:t>2.94</a:t>
                      </a:r>
                      <a:endParaRPr sz="1600">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a:latin typeface="Lato"/>
                          <a:ea typeface="Lato"/>
                          <a:cs typeface="Lato"/>
                          <a:sym typeface="Lato"/>
                        </a:rPr>
                        <a:t>2.57</a:t>
                      </a:r>
                      <a:endParaRPr sz="1600">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a:latin typeface="Lato"/>
                          <a:ea typeface="Lato"/>
                          <a:cs typeface="Lato"/>
                          <a:sym typeface="Lato"/>
                        </a:rPr>
                        <a:t>10.49</a:t>
                      </a:r>
                      <a:endParaRPr sz="1600">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b="1">
                          <a:latin typeface="Lato"/>
                          <a:ea typeface="Lato"/>
                          <a:cs typeface="Lato"/>
                          <a:sym typeface="Lato"/>
                        </a:rPr>
                        <a:t>0.000</a:t>
                      </a:r>
                      <a:endParaRPr sz="1600" b="1">
                        <a:latin typeface="Lato"/>
                        <a:ea typeface="Lato"/>
                        <a:cs typeface="Lato"/>
                        <a:sym typeface="Lato"/>
                      </a:endParaRPr>
                    </a:p>
                  </a:txBody>
                  <a:tcPr marL="63500" marR="63500" marT="63500" marB="63500" anchor="ctr"/>
                </a:tc>
                <a:extLst>
                  <a:ext uri="{0D108BD9-81ED-4DB2-BD59-A6C34878D82A}">
                    <a16:rowId xmlns:a16="http://schemas.microsoft.com/office/drawing/2014/main" val="10006"/>
                  </a:ext>
                </a:extLst>
              </a:tr>
              <a:tr h="378500">
                <a:tc>
                  <a:txBody>
                    <a:bodyPr/>
                    <a:lstStyle/>
                    <a:p>
                      <a:pPr marL="0" lvl="0" indent="0" algn="l" rtl="0">
                        <a:lnSpc>
                          <a:spcPct val="100000"/>
                        </a:lnSpc>
                        <a:spcBef>
                          <a:spcPts val="0"/>
                        </a:spcBef>
                        <a:spcAft>
                          <a:spcPts val="0"/>
                        </a:spcAft>
                        <a:buNone/>
                      </a:pPr>
                      <a:r>
                        <a:rPr lang="de" sz="1600" b="1">
                          <a:latin typeface="Lato"/>
                          <a:ea typeface="Lato"/>
                          <a:cs typeface="Lato"/>
                          <a:sym typeface="Lato"/>
                        </a:rPr>
                        <a:t>Youtube</a:t>
                      </a:r>
                      <a:endParaRPr sz="1600" b="1">
                        <a:latin typeface="Lato"/>
                        <a:ea typeface="Lato"/>
                        <a:cs typeface="Lato"/>
                        <a:sym typeface="Lato"/>
                      </a:endParaRPr>
                    </a:p>
                  </a:txBody>
                  <a:tcPr marL="63500" marR="63500" marT="63500" marB="63500" anchor="ctr">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de" sz="1600">
                          <a:latin typeface="Lato"/>
                          <a:ea typeface="Lato"/>
                          <a:cs typeface="Lato"/>
                          <a:sym typeface="Lato"/>
                        </a:rPr>
                        <a:t>2.48</a:t>
                      </a:r>
                      <a:endParaRPr sz="1600">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b="1">
                          <a:latin typeface="Lato"/>
                          <a:ea typeface="Lato"/>
                          <a:cs typeface="Lato"/>
                          <a:sym typeface="Lato"/>
                        </a:rPr>
                        <a:t>3.34</a:t>
                      </a:r>
                      <a:endParaRPr sz="1600" b="1">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a:latin typeface="Lato"/>
                          <a:ea typeface="Lato"/>
                          <a:cs typeface="Lato"/>
                          <a:sym typeface="Lato"/>
                        </a:rPr>
                        <a:t>2.45</a:t>
                      </a:r>
                      <a:endParaRPr sz="1600">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a:latin typeface="Lato"/>
                          <a:ea typeface="Lato"/>
                          <a:cs typeface="Lato"/>
                          <a:sym typeface="Lato"/>
                        </a:rPr>
                        <a:t>7.64</a:t>
                      </a:r>
                      <a:endParaRPr sz="1600">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b="1">
                          <a:latin typeface="Lato"/>
                          <a:ea typeface="Lato"/>
                          <a:cs typeface="Lato"/>
                          <a:sym typeface="Lato"/>
                        </a:rPr>
                        <a:t>0.001</a:t>
                      </a:r>
                      <a:endParaRPr sz="1600" b="1">
                        <a:latin typeface="Lato"/>
                        <a:ea typeface="Lato"/>
                        <a:cs typeface="Lato"/>
                        <a:sym typeface="Lato"/>
                      </a:endParaRPr>
                    </a:p>
                  </a:txBody>
                  <a:tcPr marL="63500" marR="63500" marT="63500" marB="63500" anchor="ctr"/>
                </a:tc>
                <a:extLst>
                  <a:ext uri="{0D108BD9-81ED-4DB2-BD59-A6C34878D82A}">
                    <a16:rowId xmlns:a16="http://schemas.microsoft.com/office/drawing/2014/main" val="10007"/>
                  </a:ext>
                </a:extLst>
              </a:tr>
              <a:tr h="378500">
                <a:tc>
                  <a:txBody>
                    <a:bodyPr/>
                    <a:lstStyle/>
                    <a:p>
                      <a:pPr marL="0" lvl="0" indent="0" algn="l" rtl="0">
                        <a:lnSpc>
                          <a:spcPct val="100000"/>
                        </a:lnSpc>
                        <a:spcBef>
                          <a:spcPts val="0"/>
                        </a:spcBef>
                        <a:spcAft>
                          <a:spcPts val="0"/>
                        </a:spcAft>
                        <a:buNone/>
                      </a:pPr>
                      <a:r>
                        <a:rPr lang="de" sz="1600">
                          <a:latin typeface="Lato"/>
                          <a:ea typeface="Lato"/>
                          <a:cs typeface="Lato"/>
                          <a:sym typeface="Lato"/>
                        </a:rPr>
                        <a:t>Instagram</a:t>
                      </a:r>
                      <a:endParaRPr sz="1600">
                        <a:latin typeface="Lato"/>
                        <a:ea typeface="Lato"/>
                        <a:cs typeface="Lato"/>
                        <a:sym typeface="Lato"/>
                      </a:endParaRPr>
                    </a:p>
                  </a:txBody>
                  <a:tcPr marL="63500" marR="63500" marT="63500" marB="63500" anchor="ctr">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de" sz="1600">
                          <a:latin typeface="Lato"/>
                          <a:ea typeface="Lato"/>
                          <a:cs typeface="Lato"/>
                          <a:sym typeface="Lato"/>
                        </a:rPr>
                        <a:t>2.52</a:t>
                      </a:r>
                      <a:endParaRPr sz="1600">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a:latin typeface="Lato"/>
                          <a:ea typeface="Lato"/>
                          <a:cs typeface="Lato"/>
                          <a:sym typeface="Lato"/>
                        </a:rPr>
                        <a:t>3.00</a:t>
                      </a:r>
                      <a:endParaRPr sz="1600">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a:latin typeface="Lato"/>
                          <a:ea typeface="Lato"/>
                          <a:cs typeface="Lato"/>
                          <a:sym typeface="Lato"/>
                        </a:rPr>
                        <a:t>2.42</a:t>
                      </a:r>
                      <a:endParaRPr sz="1600">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a:latin typeface="Lato"/>
                          <a:ea typeface="Lato"/>
                          <a:cs typeface="Lato"/>
                          <a:sym typeface="Lato"/>
                        </a:rPr>
                        <a:t>2.15</a:t>
                      </a:r>
                      <a:endParaRPr sz="1600">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a:latin typeface="Lato"/>
                          <a:ea typeface="Lato"/>
                          <a:cs typeface="Lato"/>
                          <a:sym typeface="Lato"/>
                        </a:rPr>
                        <a:t>0.121</a:t>
                      </a:r>
                      <a:endParaRPr sz="1600">
                        <a:latin typeface="Lato"/>
                        <a:ea typeface="Lato"/>
                        <a:cs typeface="Lato"/>
                        <a:sym typeface="Lato"/>
                      </a:endParaRPr>
                    </a:p>
                  </a:txBody>
                  <a:tcPr marL="63500" marR="63500" marT="63500" marB="63500" anchor="ctr"/>
                </a:tc>
                <a:extLst>
                  <a:ext uri="{0D108BD9-81ED-4DB2-BD59-A6C34878D82A}">
                    <a16:rowId xmlns:a16="http://schemas.microsoft.com/office/drawing/2014/main" val="10008"/>
                  </a:ext>
                </a:extLst>
              </a:tr>
              <a:tr h="378500">
                <a:tc>
                  <a:txBody>
                    <a:bodyPr/>
                    <a:lstStyle/>
                    <a:p>
                      <a:pPr marL="0" lvl="0" indent="0" algn="l" rtl="0">
                        <a:lnSpc>
                          <a:spcPct val="100000"/>
                        </a:lnSpc>
                        <a:spcBef>
                          <a:spcPts val="0"/>
                        </a:spcBef>
                        <a:spcAft>
                          <a:spcPts val="0"/>
                        </a:spcAft>
                        <a:buNone/>
                      </a:pPr>
                      <a:r>
                        <a:rPr lang="de" sz="1600">
                          <a:latin typeface="Lato"/>
                          <a:ea typeface="Lato"/>
                          <a:cs typeface="Lato"/>
                          <a:sym typeface="Lato"/>
                        </a:rPr>
                        <a:t>Facebook</a:t>
                      </a:r>
                      <a:endParaRPr sz="1600">
                        <a:latin typeface="Lato"/>
                        <a:ea typeface="Lato"/>
                        <a:cs typeface="Lato"/>
                        <a:sym typeface="Lato"/>
                      </a:endParaRPr>
                    </a:p>
                  </a:txBody>
                  <a:tcPr marL="63500" marR="63500" marT="63500" marB="63500" anchor="ctr">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de" sz="1600">
                          <a:latin typeface="Lato"/>
                          <a:ea typeface="Lato"/>
                          <a:cs typeface="Lato"/>
                          <a:sym typeface="Lato"/>
                        </a:rPr>
                        <a:t>1.81</a:t>
                      </a:r>
                      <a:endParaRPr sz="1600">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a:latin typeface="Lato"/>
                          <a:ea typeface="Lato"/>
                          <a:cs typeface="Lato"/>
                          <a:sym typeface="Lato"/>
                        </a:rPr>
                        <a:t>2.13</a:t>
                      </a:r>
                      <a:endParaRPr sz="1600">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a:latin typeface="Lato"/>
                          <a:ea typeface="Lato"/>
                          <a:cs typeface="Lato"/>
                          <a:sym typeface="Lato"/>
                        </a:rPr>
                        <a:t>2.04</a:t>
                      </a:r>
                      <a:endParaRPr sz="1600">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a:latin typeface="Lato"/>
                          <a:ea typeface="Lato"/>
                          <a:cs typeface="Lato"/>
                          <a:sym typeface="Lato"/>
                        </a:rPr>
                        <a:t>0.61</a:t>
                      </a:r>
                      <a:endParaRPr sz="1600">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a:latin typeface="Lato"/>
                          <a:ea typeface="Lato"/>
                          <a:cs typeface="Lato"/>
                          <a:sym typeface="Lato"/>
                        </a:rPr>
                        <a:t>0.546</a:t>
                      </a:r>
                      <a:endParaRPr sz="1600">
                        <a:latin typeface="Lato"/>
                        <a:ea typeface="Lato"/>
                        <a:cs typeface="Lato"/>
                        <a:sym typeface="Lato"/>
                      </a:endParaRPr>
                    </a:p>
                  </a:txBody>
                  <a:tcPr marL="63500" marR="63500" marT="63500" marB="63500" anchor="ctr"/>
                </a:tc>
                <a:extLst>
                  <a:ext uri="{0D108BD9-81ED-4DB2-BD59-A6C34878D82A}">
                    <a16:rowId xmlns:a16="http://schemas.microsoft.com/office/drawing/2014/main" val="10009"/>
                  </a:ext>
                </a:extLst>
              </a:tr>
              <a:tr h="0">
                <a:tc>
                  <a:txBody>
                    <a:bodyPr/>
                    <a:lstStyle/>
                    <a:p>
                      <a:pPr marL="0" lvl="0" indent="0" algn="l" rtl="0">
                        <a:lnSpc>
                          <a:spcPct val="100000"/>
                        </a:lnSpc>
                        <a:spcBef>
                          <a:spcPts val="0"/>
                        </a:spcBef>
                        <a:spcAft>
                          <a:spcPts val="0"/>
                        </a:spcAft>
                        <a:buNone/>
                      </a:pPr>
                      <a:r>
                        <a:rPr lang="de" sz="1600">
                          <a:latin typeface="Lato"/>
                          <a:ea typeface="Lato"/>
                          <a:cs typeface="Lato"/>
                          <a:sym typeface="Lato"/>
                        </a:rPr>
                        <a:t>TikTok</a:t>
                      </a:r>
                      <a:endParaRPr sz="1600">
                        <a:latin typeface="Lato"/>
                        <a:ea typeface="Lato"/>
                        <a:cs typeface="Lato"/>
                        <a:sym typeface="Lato"/>
                      </a:endParaRPr>
                    </a:p>
                  </a:txBody>
                  <a:tcPr marL="63500" marR="63500" marT="63500" marB="63500" anchor="ctr">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de" sz="1600">
                          <a:latin typeface="Lato"/>
                          <a:ea typeface="Lato"/>
                          <a:cs typeface="Lato"/>
                          <a:sym typeface="Lato"/>
                        </a:rPr>
                        <a:t>1.20</a:t>
                      </a:r>
                      <a:endParaRPr sz="1600">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a:latin typeface="Lato"/>
                          <a:ea typeface="Lato"/>
                          <a:cs typeface="Lato"/>
                          <a:sym typeface="Lato"/>
                        </a:rPr>
                        <a:t>1.50</a:t>
                      </a:r>
                      <a:endParaRPr sz="1600">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a:latin typeface="Lato"/>
                          <a:ea typeface="Lato"/>
                          <a:cs typeface="Lato"/>
                          <a:sym typeface="Lato"/>
                        </a:rPr>
                        <a:t>1.36</a:t>
                      </a:r>
                      <a:endParaRPr sz="1600">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a:latin typeface="Lato"/>
                          <a:ea typeface="Lato"/>
                          <a:cs typeface="Lato"/>
                          <a:sym typeface="Lato"/>
                        </a:rPr>
                        <a:t>0.85</a:t>
                      </a:r>
                      <a:endParaRPr sz="1600">
                        <a:latin typeface="Lato"/>
                        <a:ea typeface="Lato"/>
                        <a:cs typeface="Lato"/>
                        <a:sym typeface="Lato"/>
                      </a:endParaRPr>
                    </a:p>
                  </a:txBody>
                  <a:tcPr marL="63500" marR="63500" marT="63500" marB="63500" anchor="ctr"/>
                </a:tc>
                <a:tc>
                  <a:txBody>
                    <a:bodyPr/>
                    <a:lstStyle/>
                    <a:p>
                      <a:pPr marL="0" lvl="0" indent="0" algn="l" rtl="0">
                        <a:lnSpc>
                          <a:spcPct val="100000"/>
                        </a:lnSpc>
                        <a:spcBef>
                          <a:spcPts val="0"/>
                        </a:spcBef>
                        <a:spcAft>
                          <a:spcPts val="0"/>
                        </a:spcAft>
                        <a:buNone/>
                      </a:pPr>
                      <a:r>
                        <a:rPr lang="de" sz="1600">
                          <a:latin typeface="Lato"/>
                          <a:ea typeface="Lato"/>
                          <a:cs typeface="Lato"/>
                          <a:sym typeface="Lato"/>
                        </a:rPr>
                        <a:t>0.431</a:t>
                      </a:r>
                      <a:endParaRPr sz="1600">
                        <a:latin typeface="Lato"/>
                        <a:ea typeface="Lato"/>
                        <a:cs typeface="Lato"/>
                        <a:sym typeface="Lato"/>
                      </a:endParaRPr>
                    </a:p>
                  </a:txBody>
                  <a:tcPr marL="63500" marR="63500" marT="63500" marB="63500" anchor="ctr"/>
                </a:tc>
                <a:extLst>
                  <a:ext uri="{0D108BD9-81ED-4DB2-BD59-A6C34878D82A}">
                    <a16:rowId xmlns:a16="http://schemas.microsoft.com/office/drawing/2014/main" val="10010"/>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8"/>
          <p:cNvSpPr txBox="1">
            <a:spLocks noGrp="1"/>
          </p:cNvSpPr>
          <p:nvPr>
            <p:ph type="subTitle" idx="1"/>
          </p:nvPr>
        </p:nvSpPr>
        <p:spPr>
          <a:xfrm>
            <a:off x="1072950" y="491225"/>
            <a:ext cx="6998100" cy="2022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r>
              <a:rPr lang="de"/>
              <a:t>Trust in nutrition information sources used by university students</a:t>
            </a:r>
            <a:endParaRPr/>
          </a:p>
        </p:txBody>
      </p:sp>
      <p:sp>
        <p:nvSpPr>
          <p:cNvPr id="359" name="Google Shape;359;p38"/>
          <p:cNvSpPr txBox="1">
            <a:spLocks noGrp="1"/>
          </p:cNvSpPr>
          <p:nvPr>
            <p:ph type="title"/>
          </p:nvPr>
        </p:nvSpPr>
        <p:spPr>
          <a:xfrm>
            <a:off x="1072950" y="666625"/>
            <a:ext cx="6998100" cy="3111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r>
              <a:rPr lang="de"/>
              <a:t>Discussion</a:t>
            </a:r>
            <a:endParaRPr/>
          </a:p>
        </p:txBody>
      </p:sp>
      <p:sp>
        <p:nvSpPr>
          <p:cNvPr id="360" name="Google Shape;360;p38"/>
          <p:cNvSpPr txBox="1">
            <a:spLocks noGrp="1"/>
          </p:cNvSpPr>
          <p:nvPr>
            <p:ph type="body" idx="2"/>
          </p:nvPr>
        </p:nvSpPr>
        <p:spPr>
          <a:xfrm>
            <a:off x="216300" y="1120925"/>
            <a:ext cx="8711400" cy="3818100"/>
          </a:xfrm>
          <a:prstGeom prst="rect">
            <a:avLst/>
          </a:prstGeom>
        </p:spPr>
        <p:txBody>
          <a:bodyPr spcFirstLastPara="1" wrap="square" lIns="17150" tIns="17150" rIns="17150" bIns="17150" anchor="t" anchorCtr="0">
            <a:noAutofit/>
          </a:bodyPr>
          <a:lstStyle/>
          <a:p>
            <a:pPr marL="0" lvl="0" indent="0" algn="ctr" rtl="0">
              <a:spcBef>
                <a:spcPts val="0"/>
              </a:spcBef>
              <a:spcAft>
                <a:spcPts val="0"/>
              </a:spcAft>
              <a:buNone/>
            </a:pPr>
            <a:r>
              <a:rPr lang="de" b="1">
                <a:latin typeface="Lato"/>
                <a:ea typeface="Lato"/>
                <a:cs typeface="Lato"/>
                <a:sym typeface="Lato"/>
              </a:rPr>
              <a:t>Specific nutrition needs</a:t>
            </a:r>
            <a:endParaRPr/>
          </a:p>
          <a:p>
            <a:pPr marL="914400" lvl="1" indent="-330200" algn="l" rtl="0">
              <a:spcBef>
                <a:spcPts val="500"/>
              </a:spcBef>
              <a:spcAft>
                <a:spcPts val="0"/>
              </a:spcAft>
              <a:buSzPts val="1600"/>
              <a:buChar char="▪"/>
            </a:pPr>
            <a:r>
              <a:rPr lang="de"/>
              <a:t>Students take care of their nutrition to maintain overall health (QUAL)</a:t>
            </a:r>
            <a:endParaRPr/>
          </a:p>
          <a:p>
            <a:pPr marL="914400" lvl="1" indent="-330200" algn="l" rtl="0">
              <a:spcBef>
                <a:spcPts val="0"/>
              </a:spcBef>
              <a:spcAft>
                <a:spcPts val="0"/>
              </a:spcAft>
              <a:buSzPts val="1600"/>
              <a:buChar char="▪"/>
            </a:pPr>
            <a:r>
              <a:rPr lang="de"/>
              <a:t>57% of students do not have specific nutrition needs (QUANT)</a:t>
            </a:r>
            <a:endParaRPr/>
          </a:p>
          <a:p>
            <a:pPr marL="914400" lvl="1" indent="-330200" algn="l" rtl="0">
              <a:spcBef>
                <a:spcPts val="0"/>
              </a:spcBef>
              <a:spcAft>
                <a:spcPts val="0"/>
              </a:spcAft>
              <a:buSzPts val="1600"/>
              <a:buChar char="▪"/>
            </a:pPr>
            <a:r>
              <a:rPr lang="de"/>
              <a:t>43% Need specific nutrition information, and use it</a:t>
            </a:r>
            <a:endParaRPr/>
          </a:p>
          <a:p>
            <a:pPr marL="914400" lvl="1" indent="-330200" algn="l" rtl="0">
              <a:spcBef>
                <a:spcPts val="0"/>
              </a:spcBef>
              <a:spcAft>
                <a:spcPts val="0"/>
              </a:spcAft>
              <a:buSzPts val="1600"/>
              <a:buChar char="▪"/>
            </a:pPr>
            <a:r>
              <a:rPr lang="de"/>
              <a:t>Information-seeking activity has been motivated by their nutrition information needs (Case, 2016)</a:t>
            </a:r>
            <a:endParaRPr/>
          </a:p>
          <a:p>
            <a:pPr marL="0" lvl="0" indent="0" algn="ctr" rtl="0">
              <a:spcBef>
                <a:spcPts val="500"/>
              </a:spcBef>
              <a:spcAft>
                <a:spcPts val="0"/>
              </a:spcAft>
              <a:buNone/>
            </a:pPr>
            <a:r>
              <a:rPr lang="de" b="1">
                <a:latin typeface="Lato"/>
                <a:ea typeface="Lato"/>
                <a:cs typeface="Lato"/>
                <a:sym typeface="Lato"/>
              </a:rPr>
              <a:t>Use of nutrition information</a:t>
            </a:r>
            <a:endParaRPr b="1">
              <a:latin typeface="Lato"/>
              <a:ea typeface="Lato"/>
              <a:cs typeface="Lato"/>
              <a:sym typeface="Lato"/>
            </a:endParaRPr>
          </a:p>
          <a:p>
            <a:pPr marL="914400" lvl="0" indent="-330200" algn="l" rtl="0">
              <a:spcBef>
                <a:spcPts val="500"/>
              </a:spcBef>
              <a:spcAft>
                <a:spcPts val="0"/>
              </a:spcAft>
              <a:buSzPts val="1600"/>
              <a:buChar char="▪"/>
            </a:pPr>
            <a:r>
              <a:rPr lang="de"/>
              <a:t>Students use mainly internet-based sources (social media, internet - in general, Google search and websites, interpersonal and traditional information sources) (QUAL)</a:t>
            </a:r>
            <a:endParaRPr/>
          </a:p>
          <a:p>
            <a:pPr marL="914400" lvl="0" indent="-330200" algn="l" rtl="0">
              <a:spcBef>
                <a:spcPts val="0"/>
              </a:spcBef>
              <a:spcAft>
                <a:spcPts val="0"/>
              </a:spcAft>
              <a:buSzPts val="1600"/>
              <a:buChar char="▪"/>
            </a:pPr>
            <a:r>
              <a:rPr lang="de"/>
              <a:t>The survey results have found that students mainly use internet portals, media, and search engines to access nutrition information (M = 3.6) and family and friends (M = 3.2). This is in line with the results of previous research (Lončarić et al., 2017; Askola et al., 2010; Worsley, 2003)</a:t>
            </a:r>
            <a:endParaRPr/>
          </a:p>
          <a:p>
            <a:pPr marL="0" lvl="0" indent="0" algn="l" rtl="0">
              <a:spcBef>
                <a:spcPts val="500"/>
              </a:spcBef>
              <a:spcAft>
                <a:spcPts val="0"/>
              </a:spcAft>
              <a:buNone/>
            </a:pPr>
            <a:endParaRPr/>
          </a:p>
          <a:p>
            <a:pPr marL="0" lvl="0" indent="0" algn="l" rtl="0">
              <a:spcBef>
                <a:spcPts val="500"/>
              </a:spcBef>
              <a:spcAft>
                <a:spcPts val="0"/>
              </a:spcAft>
              <a:buNone/>
            </a:pPr>
            <a:endParaRPr/>
          </a:p>
          <a:p>
            <a:pPr marL="0" lvl="0" indent="0" algn="l" rtl="0">
              <a:spcBef>
                <a:spcPts val="500"/>
              </a:spcBef>
              <a:spcAft>
                <a:spcPts val="0"/>
              </a:spcAft>
              <a:buNone/>
            </a:pPr>
            <a:endParaRPr/>
          </a:p>
          <a:p>
            <a:pPr marL="0" lvl="0" indent="0" algn="l" rtl="0">
              <a:spcBef>
                <a:spcPts val="500"/>
              </a:spcBef>
              <a:spcAft>
                <a:spcPts val="0"/>
              </a:spcAft>
              <a:buNone/>
            </a:pPr>
            <a:endParaRPr/>
          </a:p>
          <a:p>
            <a:pPr marL="0" lvl="0" indent="0" algn="l" rtl="0">
              <a:spcBef>
                <a:spcPts val="500"/>
              </a:spcBef>
              <a:spcAft>
                <a:spcPts val="500"/>
              </a:spcAft>
              <a:buNone/>
            </a:pPr>
            <a:endParaRPr/>
          </a:p>
        </p:txBody>
      </p:sp>
      <p:sp>
        <p:nvSpPr>
          <p:cNvPr id="361" name="Google Shape;361;p38"/>
          <p:cNvSpPr txBox="1">
            <a:spLocks noGrp="1"/>
          </p:cNvSpPr>
          <p:nvPr>
            <p:ph type="sldNum" idx="12"/>
          </p:nvPr>
        </p:nvSpPr>
        <p:spPr>
          <a:xfrm>
            <a:off x="8868025" y="4853200"/>
            <a:ext cx="252000" cy="252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de"/>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9"/>
          <p:cNvSpPr txBox="1">
            <a:spLocks noGrp="1"/>
          </p:cNvSpPr>
          <p:nvPr>
            <p:ph type="subTitle" idx="1"/>
          </p:nvPr>
        </p:nvSpPr>
        <p:spPr>
          <a:xfrm>
            <a:off x="1072950" y="491225"/>
            <a:ext cx="6998100" cy="2022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r>
              <a:rPr lang="de"/>
              <a:t>Trust in nutrition information sources used by university students</a:t>
            </a:r>
            <a:endParaRPr/>
          </a:p>
        </p:txBody>
      </p:sp>
      <p:sp>
        <p:nvSpPr>
          <p:cNvPr id="367" name="Google Shape;367;p39"/>
          <p:cNvSpPr txBox="1">
            <a:spLocks noGrp="1"/>
          </p:cNvSpPr>
          <p:nvPr>
            <p:ph type="title"/>
          </p:nvPr>
        </p:nvSpPr>
        <p:spPr>
          <a:xfrm>
            <a:off x="1072950" y="666625"/>
            <a:ext cx="6998100" cy="3111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r>
              <a:rPr lang="de"/>
              <a:t>Discussion</a:t>
            </a:r>
            <a:endParaRPr/>
          </a:p>
        </p:txBody>
      </p:sp>
      <p:sp>
        <p:nvSpPr>
          <p:cNvPr id="368" name="Google Shape;368;p39"/>
          <p:cNvSpPr txBox="1">
            <a:spLocks noGrp="1"/>
          </p:cNvSpPr>
          <p:nvPr>
            <p:ph type="body" idx="2"/>
          </p:nvPr>
        </p:nvSpPr>
        <p:spPr>
          <a:xfrm>
            <a:off x="216300" y="1120925"/>
            <a:ext cx="8711400" cy="3633600"/>
          </a:xfrm>
          <a:prstGeom prst="rect">
            <a:avLst/>
          </a:prstGeom>
        </p:spPr>
        <p:txBody>
          <a:bodyPr spcFirstLastPara="1" wrap="square" lIns="17150" tIns="17150" rIns="17150" bIns="17150" anchor="t" anchorCtr="0">
            <a:noAutofit/>
          </a:bodyPr>
          <a:lstStyle/>
          <a:p>
            <a:pPr marL="0" lvl="0" indent="0" algn="ctr" rtl="0">
              <a:spcBef>
                <a:spcPts val="0"/>
              </a:spcBef>
              <a:spcAft>
                <a:spcPts val="0"/>
              </a:spcAft>
              <a:buNone/>
            </a:pPr>
            <a:r>
              <a:rPr lang="de" b="1">
                <a:latin typeface="Lato"/>
                <a:ea typeface="Lato"/>
                <a:cs typeface="Lato"/>
                <a:sym typeface="Lato"/>
              </a:rPr>
              <a:t>Students’ trust in the accuracy of information from each source</a:t>
            </a:r>
            <a:endParaRPr b="1">
              <a:latin typeface="Lato"/>
              <a:ea typeface="Lato"/>
              <a:cs typeface="Lato"/>
              <a:sym typeface="Lato"/>
            </a:endParaRPr>
          </a:p>
          <a:p>
            <a:pPr marL="457200" lvl="0" indent="-330200" algn="l" rtl="0">
              <a:spcBef>
                <a:spcPts val="500"/>
              </a:spcBef>
              <a:spcAft>
                <a:spcPts val="0"/>
              </a:spcAft>
              <a:buSzPts val="1600"/>
              <a:buChar char="▪"/>
            </a:pPr>
            <a:r>
              <a:rPr lang="de"/>
              <a:t>The interview results revealed the bases of authority (Wilson, 1983); reasons the respondents think the sources are worthy of trust: expertise (Corritore et al., 2007; Šmuljić et al., 2019; Känsäkoski, 2021), evident results, impartiality (Rowley et al., 2015).</a:t>
            </a:r>
            <a:endParaRPr/>
          </a:p>
          <a:p>
            <a:pPr marL="457200" lvl="0" indent="-330200" algn="l" rtl="0">
              <a:spcBef>
                <a:spcPts val="0"/>
              </a:spcBef>
              <a:spcAft>
                <a:spcPts val="0"/>
              </a:spcAft>
              <a:buSzPts val="1600"/>
              <a:buChar char="▪"/>
            </a:pPr>
            <a:r>
              <a:rPr lang="de"/>
              <a:t>The survey results show that students are aware of the untrustworthiness of the online information sources they use</a:t>
            </a:r>
            <a:endParaRPr/>
          </a:p>
          <a:p>
            <a:pPr marL="457200" lvl="0" indent="-330200" algn="l" rtl="0">
              <a:spcBef>
                <a:spcPts val="0"/>
              </a:spcBef>
              <a:spcAft>
                <a:spcPts val="0"/>
              </a:spcAft>
              <a:buSzPts val="1600"/>
              <a:buChar char="▪"/>
            </a:pPr>
            <a:r>
              <a:rPr lang="de"/>
              <a:t>Trust in experts (doctors, nutritionists); (Šmuljić et al., 2019; Askola et al., 2010; Worsley, 2003; Kim, 2016), following the trust in family and friends (Känsäkoski et al., 2021; Askola et al., 2010; Worsley, 2003). </a:t>
            </a:r>
            <a:endParaRPr/>
          </a:p>
          <a:p>
            <a:pPr marL="0" lvl="0" indent="0" algn="ctr" rtl="0">
              <a:spcBef>
                <a:spcPts val="500"/>
              </a:spcBef>
              <a:spcAft>
                <a:spcPts val="0"/>
              </a:spcAft>
              <a:buNone/>
            </a:pPr>
            <a:r>
              <a:rPr lang="de" b="1">
                <a:latin typeface="Lato"/>
                <a:ea typeface="Lato"/>
                <a:cs typeface="Lato"/>
                <a:sym typeface="Lato"/>
              </a:rPr>
              <a:t>Use and trust dependance on specific nutrition need</a:t>
            </a:r>
            <a:endParaRPr b="1">
              <a:latin typeface="Lato"/>
              <a:ea typeface="Lato"/>
              <a:cs typeface="Lato"/>
              <a:sym typeface="Lato"/>
            </a:endParaRPr>
          </a:p>
          <a:p>
            <a:pPr marL="457200" lvl="0" indent="-330200" algn="l" rtl="0">
              <a:spcBef>
                <a:spcPts val="500"/>
              </a:spcBef>
              <a:spcAft>
                <a:spcPts val="0"/>
              </a:spcAft>
              <a:buSzPts val="1600"/>
              <a:buChar char="▪"/>
            </a:pPr>
            <a:r>
              <a:rPr lang="de"/>
              <a:t>Students with specific nutritional needs more often use certain information sources (YouTube, authors on SN (Gazibara et al., 2022)</a:t>
            </a:r>
            <a:endParaRPr/>
          </a:p>
          <a:p>
            <a:pPr marL="457200" lvl="0" indent="-330200" algn="l" rtl="0">
              <a:spcBef>
                <a:spcPts val="0"/>
              </a:spcBef>
              <a:spcAft>
                <a:spcPts val="0"/>
              </a:spcAft>
              <a:buSzPts val="1600"/>
              <a:buChar char="▪"/>
            </a:pPr>
            <a:r>
              <a:rPr lang="de"/>
              <a:t>Similar level of trust: doctors and professionals (Kim, 2016)</a:t>
            </a:r>
            <a:endParaRPr/>
          </a:p>
          <a:p>
            <a:pPr marL="0" lvl="0" indent="0" algn="l" rtl="0">
              <a:spcBef>
                <a:spcPts val="500"/>
              </a:spcBef>
              <a:spcAft>
                <a:spcPts val="0"/>
              </a:spcAft>
              <a:buNone/>
            </a:pPr>
            <a:endParaRPr/>
          </a:p>
          <a:p>
            <a:pPr marL="0" lvl="0" indent="0" algn="l" rtl="0">
              <a:spcBef>
                <a:spcPts val="500"/>
              </a:spcBef>
              <a:spcAft>
                <a:spcPts val="0"/>
              </a:spcAft>
              <a:buNone/>
            </a:pPr>
            <a:endParaRPr/>
          </a:p>
          <a:p>
            <a:pPr marL="0" lvl="0" indent="0" algn="l" rtl="0">
              <a:spcBef>
                <a:spcPts val="500"/>
              </a:spcBef>
              <a:spcAft>
                <a:spcPts val="0"/>
              </a:spcAft>
              <a:buNone/>
            </a:pPr>
            <a:endParaRPr/>
          </a:p>
          <a:p>
            <a:pPr marL="0" lvl="0" indent="0" algn="l" rtl="0">
              <a:spcBef>
                <a:spcPts val="500"/>
              </a:spcBef>
              <a:spcAft>
                <a:spcPts val="500"/>
              </a:spcAft>
              <a:buNone/>
            </a:pPr>
            <a:endParaRPr/>
          </a:p>
        </p:txBody>
      </p:sp>
      <p:sp>
        <p:nvSpPr>
          <p:cNvPr id="369" name="Google Shape;369;p39"/>
          <p:cNvSpPr txBox="1">
            <a:spLocks noGrp="1"/>
          </p:cNvSpPr>
          <p:nvPr>
            <p:ph type="sldNum" idx="12"/>
          </p:nvPr>
        </p:nvSpPr>
        <p:spPr>
          <a:xfrm>
            <a:off x="8868025" y="4853200"/>
            <a:ext cx="252000" cy="252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de"/>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0"/>
          <p:cNvSpPr txBox="1">
            <a:spLocks noGrp="1"/>
          </p:cNvSpPr>
          <p:nvPr>
            <p:ph type="subTitle" idx="1"/>
          </p:nvPr>
        </p:nvSpPr>
        <p:spPr>
          <a:xfrm>
            <a:off x="1072950" y="491225"/>
            <a:ext cx="6998100" cy="2022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endParaRPr>
              <a:solidFill>
                <a:schemeClr val="lt1"/>
              </a:solidFill>
            </a:endParaRPr>
          </a:p>
          <a:p>
            <a:pPr marL="0" lvl="0" indent="0" algn="ctr" rtl="0">
              <a:spcBef>
                <a:spcPts val="0"/>
              </a:spcBef>
              <a:spcAft>
                <a:spcPts val="0"/>
              </a:spcAft>
              <a:buNone/>
            </a:pPr>
            <a:endParaRPr>
              <a:solidFill>
                <a:schemeClr val="lt1"/>
              </a:solidFill>
            </a:endParaRPr>
          </a:p>
          <a:p>
            <a:pPr marL="0" lvl="0" indent="0" algn="ctr" rtl="0">
              <a:spcBef>
                <a:spcPts val="0"/>
              </a:spcBef>
              <a:spcAft>
                <a:spcPts val="0"/>
              </a:spcAft>
              <a:buNone/>
            </a:pPr>
            <a:r>
              <a:rPr lang="de">
                <a:solidFill>
                  <a:schemeClr val="lt1"/>
                </a:solidFill>
              </a:rPr>
              <a:t>Trust in nutrition information sources used by university students</a:t>
            </a:r>
            <a:endParaRPr>
              <a:solidFill>
                <a:schemeClr val="lt1"/>
              </a:solidFill>
            </a:endParaRPr>
          </a:p>
          <a:p>
            <a:pPr marL="0" lvl="0" indent="0" algn="ctr" rtl="0">
              <a:spcBef>
                <a:spcPts val="0"/>
              </a:spcBef>
              <a:spcAft>
                <a:spcPts val="0"/>
              </a:spcAft>
              <a:buNone/>
            </a:pPr>
            <a:endParaRPr>
              <a:solidFill>
                <a:schemeClr val="lt1"/>
              </a:solidFill>
            </a:endParaRPr>
          </a:p>
          <a:p>
            <a:pPr marL="0" lvl="0" indent="0" algn="ctr" rtl="0">
              <a:spcBef>
                <a:spcPts val="0"/>
              </a:spcBef>
              <a:spcAft>
                <a:spcPts val="0"/>
              </a:spcAft>
              <a:buNone/>
            </a:pPr>
            <a:endParaRPr/>
          </a:p>
        </p:txBody>
      </p:sp>
      <p:sp>
        <p:nvSpPr>
          <p:cNvPr id="375" name="Google Shape;375;p40"/>
          <p:cNvSpPr txBox="1">
            <a:spLocks noGrp="1"/>
          </p:cNvSpPr>
          <p:nvPr>
            <p:ph type="title"/>
          </p:nvPr>
        </p:nvSpPr>
        <p:spPr>
          <a:xfrm>
            <a:off x="1072950" y="666625"/>
            <a:ext cx="6998100" cy="3111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r>
              <a:rPr lang="de"/>
              <a:t>Study limitations</a:t>
            </a:r>
            <a:endParaRPr/>
          </a:p>
        </p:txBody>
      </p:sp>
      <p:sp>
        <p:nvSpPr>
          <p:cNvPr id="376" name="Google Shape;376;p40"/>
          <p:cNvSpPr txBox="1">
            <a:spLocks noGrp="1"/>
          </p:cNvSpPr>
          <p:nvPr>
            <p:ph type="body" idx="2"/>
          </p:nvPr>
        </p:nvSpPr>
        <p:spPr>
          <a:xfrm>
            <a:off x="216300" y="1120925"/>
            <a:ext cx="8711400" cy="3633600"/>
          </a:xfrm>
          <a:prstGeom prst="rect">
            <a:avLst/>
          </a:prstGeom>
        </p:spPr>
        <p:txBody>
          <a:bodyPr spcFirstLastPara="1" wrap="square" lIns="17150" tIns="17150" rIns="17150" bIns="17150" anchor="t" anchorCtr="0">
            <a:noAutofit/>
          </a:bodyPr>
          <a:lstStyle/>
          <a:p>
            <a:pPr marL="457200" lvl="0" indent="-361950" algn="l" rtl="0">
              <a:spcBef>
                <a:spcPts val="0"/>
              </a:spcBef>
              <a:spcAft>
                <a:spcPts val="0"/>
              </a:spcAft>
              <a:buSzPts val="2100"/>
              <a:buChar char="▪"/>
            </a:pPr>
            <a:r>
              <a:rPr lang="de" sz="2100"/>
              <a:t>No reliable gender comparisons - all participants in the first research phase were women; 82% in the second research phase </a:t>
            </a:r>
            <a:endParaRPr sz="2100"/>
          </a:p>
          <a:p>
            <a:pPr marL="457200" lvl="0" indent="-361950" algn="l" rtl="0">
              <a:spcBef>
                <a:spcPts val="0"/>
              </a:spcBef>
              <a:spcAft>
                <a:spcPts val="0"/>
              </a:spcAft>
              <a:buSzPts val="2100"/>
              <a:buChar char="▪"/>
            </a:pPr>
            <a:r>
              <a:rPr lang="de" sz="2100"/>
              <a:t>Larger sample needed to examine:</a:t>
            </a:r>
            <a:endParaRPr sz="2100"/>
          </a:p>
          <a:p>
            <a:pPr marL="914400" lvl="1" indent="-361950" algn="l" rtl="0">
              <a:spcBef>
                <a:spcPts val="0"/>
              </a:spcBef>
              <a:spcAft>
                <a:spcPts val="0"/>
              </a:spcAft>
              <a:buSzPts val="2100"/>
              <a:buChar char="▪"/>
            </a:pPr>
            <a:r>
              <a:rPr lang="de" sz="2100"/>
              <a:t>various aspects of information behaviour when searching for nutrition information need</a:t>
            </a:r>
            <a:endParaRPr sz="2100"/>
          </a:p>
          <a:p>
            <a:pPr marL="914400" lvl="1" indent="-361950" algn="l" rtl="0">
              <a:spcBef>
                <a:spcPts val="0"/>
              </a:spcBef>
              <a:spcAft>
                <a:spcPts val="0"/>
              </a:spcAft>
              <a:buSzPts val="2100"/>
              <a:buChar char="▪"/>
            </a:pPr>
            <a:r>
              <a:rPr lang="de" sz="2100"/>
              <a:t>possible differences between students engaged/or not in training and those only on weight control</a:t>
            </a:r>
            <a:endParaRPr sz="2100"/>
          </a:p>
          <a:p>
            <a:pPr marL="457200" lvl="0" indent="-361950" algn="l" rtl="0">
              <a:spcBef>
                <a:spcPts val="0"/>
              </a:spcBef>
              <a:spcAft>
                <a:spcPts val="0"/>
              </a:spcAft>
              <a:buSzPts val="2100"/>
              <a:buChar char="▪"/>
            </a:pPr>
            <a:r>
              <a:rPr lang="de" sz="2100"/>
              <a:t>New variables for future studies:</a:t>
            </a:r>
            <a:endParaRPr sz="2100"/>
          </a:p>
          <a:p>
            <a:pPr marL="914400" lvl="1" indent="-361950" algn="l" rtl="0">
              <a:spcBef>
                <a:spcPts val="0"/>
              </a:spcBef>
              <a:spcAft>
                <a:spcPts val="0"/>
              </a:spcAft>
              <a:buSzPts val="2100"/>
              <a:buChar char="▪"/>
            </a:pPr>
            <a:r>
              <a:rPr lang="de" sz="2100"/>
              <a:t>whether participants live with their parents</a:t>
            </a:r>
            <a:endParaRPr sz="2100"/>
          </a:p>
          <a:p>
            <a:pPr marL="914400" lvl="1" indent="-361950" algn="l" rtl="0">
              <a:spcBef>
                <a:spcPts val="0"/>
              </a:spcBef>
              <a:spcAft>
                <a:spcPts val="0"/>
              </a:spcAft>
              <a:buSzPts val="2100"/>
              <a:buChar char="▪"/>
            </a:pPr>
            <a:r>
              <a:rPr lang="de" sz="2100"/>
              <a:t>employment status</a:t>
            </a:r>
            <a:endParaRPr sz="2100"/>
          </a:p>
        </p:txBody>
      </p:sp>
      <p:sp>
        <p:nvSpPr>
          <p:cNvPr id="377" name="Google Shape;377;p40"/>
          <p:cNvSpPr txBox="1">
            <a:spLocks noGrp="1"/>
          </p:cNvSpPr>
          <p:nvPr>
            <p:ph type="sldNum" idx="12"/>
          </p:nvPr>
        </p:nvSpPr>
        <p:spPr>
          <a:xfrm>
            <a:off x="8868025" y="4853200"/>
            <a:ext cx="252000" cy="252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de"/>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1"/>
          <p:cNvSpPr txBox="1">
            <a:spLocks noGrp="1"/>
          </p:cNvSpPr>
          <p:nvPr>
            <p:ph type="subTitle" idx="1"/>
          </p:nvPr>
        </p:nvSpPr>
        <p:spPr>
          <a:xfrm>
            <a:off x="1072950" y="491225"/>
            <a:ext cx="6998100" cy="2022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endParaRPr>
              <a:solidFill>
                <a:schemeClr val="lt1"/>
              </a:solidFill>
            </a:endParaRPr>
          </a:p>
          <a:p>
            <a:pPr marL="0" lvl="0" indent="0" algn="ctr" rtl="0">
              <a:spcBef>
                <a:spcPts val="0"/>
              </a:spcBef>
              <a:spcAft>
                <a:spcPts val="0"/>
              </a:spcAft>
              <a:buNone/>
            </a:pPr>
            <a:r>
              <a:rPr lang="de">
                <a:solidFill>
                  <a:schemeClr val="lt1"/>
                </a:solidFill>
              </a:rPr>
              <a:t>Trust in nutrition information sources used by university students</a:t>
            </a:r>
            <a:endParaRPr>
              <a:solidFill>
                <a:schemeClr val="lt1"/>
              </a:solidFill>
            </a:endParaRPr>
          </a:p>
          <a:p>
            <a:pPr marL="0" lvl="0" indent="0" algn="ctr" rtl="0">
              <a:spcBef>
                <a:spcPts val="0"/>
              </a:spcBef>
              <a:spcAft>
                <a:spcPts val="0"/>
              </a:spcAft>
              <a:buNone/>
            </a:pPr>
            <a:endParaRPr/>
          </a:p>
        </p:txBody>
      </p:sp>
      <p:sp>
        <p:nvSpPr>
          <p:cNvPr id="383" name="Google Shape;383;p41"/>
          <p:cNvSpPr txBox="1">
            <a:spLocks noGrp="1"/>
          </p:cNvSpPr>
          <p:nvPr>
            <p:ph type="title"/>
          </p:nvPr>
        </p:nvSpPr>
        <p:spPr>
          <a:xfrm>
            <a:off x="1072950" y="666625"/>
            <a:ext cx="6998100" cy="3111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r>
              <a:rPr lang="de"/>
              <a:t>Conclusion</a:t>
            </a:r>
            <a:endParaRPr/>
          </a:p>
        </p:txBody>
      </p:sp>
      <p:sp>
        <p:nvSpPr>
          <p:cNvPr id="384" name="Google Shape;384;p41"/>
          <p:cNvSpPr txBox="1">
            <a:spLocks noGrp="1"/>
          </p:cNvSpPr>
          <p:nvPr>
            <p:ph type="body" idx="2"/>
          </p:nvPr>
        </p:nvSpPr>
        <p:spPr>
          <a:xfrm>
            <a:off x="216300" y="1120925"/>
            <a:ext cx="8711400" cy="3633600"/>
          </a:xfrm>
          <a:prstGeom prst="rect">
            <a:avLst/>
          </a:prstGeom>
        </p:spPr>
        <p:txBody>
          <a:bodyPr spcFirstLastPara="1" wrap="square" lIns="17150" tIns="17150" rIns="17150" bIns="17150" anchor="t" anchorCtr="0">
            <a:noAutofit/>
          </a:bodyPr>
          <a:lstStyle/>
          <a:p>
            <a:pPr marL="457200" lvl="0" indent="-355600" algn="l" rtl="0">
              <a:spcBef>
                <a:spcPts val="0"/>
              </a:spcBef>
              <a:spcAft>
                <a:spcPts val="0"/>
              </a:spcAft>
              <a:buSzPts val="2000"/>
              <a:buChar char="▪"/>
            </a:pPr>
            <a:r>
              <a:rPr lang="de" sz="2000"/>
              <a:t>This study sought to explore university students' health information-seeking behaviours,</a:t>
            </a:r>
            <a:endParaRPr sz="2000"/>
          </a:p>
          <a:p>
            <a:pPr marL="914400" lvl="1" indent="-355600" algn="l" rtl="0">
              <a:spcBef>
                <a:spcPts val="0"/>
              </a:spcBef>
              <a:spcAft>
                <a:spcPts val="0"/>
              </a:spcAft>
              <a:buSzPts val="2000"/>
              <a:buChar char="▪"/>
            </a:pPr>
            <a:r>
              <a:rPr lang="de" sz="2000"/>
              <a:t>focusing on the trust they give to various information sources on nutrition</a:t>
            </a:r>
            <a:endParaRPr sz="2000"/>
          </a:p>
          <a:p>
            <a:pPr marL="457200" lvl="0" indent="-355600" algn="l" rtl="0">
              <a:spcBef>
                <a:spcPts val="0"/>
              </a:spcBef>
              <a:spcAft>
                <a:spcPts val="0"/>
              </a:spcAft>
              <a:buSzPts val="2000"/>
              <a:buChar char="▪"/>
            </a:pPr>
            <a:r>
              <a:rPr lang="de" sz="2000"/>
              <a:t>The aim was to reveal</a:t>
            </a:r>
            <a:endParaRPr sz="2000"/>
          </a:p>
          <a:p>
            <a:pPr marL="914400" lvl="1" indent="-355600" algn="l" rtl="0">
              <a:spcBef>
                <a:spcPts val="0"/>
              </a:spcBef>
              <a:spcAft>
                <a:spcPts val="0"/>
              </a:spcAft>
              <a:buSzPts val="2000"/>
              <a:buChar char="▪"/>
            </a:pPr>
            <a:r>
              <a:rPr lang="de" sz="2000"/>
              <a:t>the specific nutritional needs of students</a:t>
            </a:r>
            <a:endParaRPr sz="2000"/>
          </a:p>
          <a:p>
            <a:pPr marL="914400" lvl="1" indent="-355600" algn="l" rtl="0">
              <a:spcBef>
                <a:spcPts val="0"/>
              </a:spcBef>
              <a:spcAft>
                <a:spcPts val="0"/>
              </a:spcAft>
              <a:buSzPts val="2000"/>
              <a:buChar char="▪"/>
            </a:pPr>
            <a:r>
              <a:rPr lang="de" sz="2000"/>
              <a:t>the specific sources of information they use</a:t>
            </a:r>
            <a:endParaRPr sz="2000"/>
          </a:p>
          <a:p>
            <a:pPr marL="914400" lvl="1" indent="-355600" algn="l" rtl="0">
              <a:spcBef>
                <a:spcPts val="0"/>
              </a:spcBef>
              <a:spcAft>
                <a:spcPts val="0"/>
              </a:spcAft>
              <a:buSzPts val="2000"/>
              <a:buChar char="▪"/>
            </a:pPr>
            <a:r>
              <a:rPr lang="de" sz="2000"/>
              <a:t>how much they trust them</a:t>
            </a:r>
            <a:endParaRPr sz="2000"/>
          </a:p>
          <a:p>
            <a:pPr marL="457200" lvl="0" indent="-355600" algn="l" rtl="0">
              <a:spcBef>
                <a:spcPts val="0"/>
              </a:spcBef>
              <a:spcAft>
                <a:spcPts val="0"/>
              </a:spcAft>
              <a:buSzPts val="2000"/>
              <a:buChar char="▪"/>
            </a:pPr>
            <a:r>
              <a:rPr lang="de" sz="2000"/>
              <a:t>Wilson's conceptualisation of cognitive authority was used to frame the issues of students' trust in different information sources for the provision of nutrition-related information</a:t>
            </a:r>
            <a:endParaRPr sz="2000"/>
          </a:p>
          <a:p>
            <a:pPr marL="457200" lvl="0" indent="0" algn="l" rtl="0">
              <a:spcBef>
                <a:spcPts val="500"/>
              </a:spcBef>
              <a:spcAft>
                <a:spcPts val="0"/>
              </a:spcAft>
              <a:buNone/>
            </a:pPr>
            <a:endParaRPr sz="2000">
              <a:solidFill>
                <a:srgbClr val="FF0000"/>
              </a:solidFill>
            </a:endParaRPr>
          </a:p>
          <a:p>
            <a:pPr marL="0" lvl="0" indent="0" algn="l" rtl="0">
              <a:spcBef>
                <a:spcPts val="500"/>
              </a:spcBef>
              <a:spcAft>
                <a:spcPts val="0"/>
              </a:spcAft>
              <a:buNone/>
            </a:pPr>
            <a:endParaRPr/>
          </a:p>
          <a:p>
            <a:pPr marL="0" lvl="0" indent="0" algn="l" rtl="0">
              <a:spcBef>
                <a:spcPts val="500"/>
              </a:spcBef>
              <a:spcAft>
                <a:spcPts val="500"/>
              </a:spcAft>
              <a:buNone/>
            </a:pPr>
            <a:endParaRPr/>
          </a:p>
        </p:txBody>
      </p:sp>
      <p:sp>
        <p:nvSpPr>
          <p:cNvPr id="385" name="Google Shape;385;p41"/>
          <p:cNvSpPr txBox="1">
            <a:spLocks noGrp="1"/>
          </p:cNvSpPr>
          <p:nvPr>
            <p:ph type="sldNum" idx="12"/>
          </p:nvPr>
        </p:nvSpPr>
        <p:spPr>
          <a:xfrm>
            <a:off x="8868025" y="4853200"/>
            <a:ext cx="252000" cy="252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de"/>
              <a:t>28</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subTitle" idx="1"/>
          </p:nvPr>
        </p:nvSpPr>
        <p:spPr>
          <a:xfrm>
            <a:off x="1072950" y="491225"/>
            <a:ext cx="6998100" cy="2022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r>
              <a:rPr lang="de"/>
              <a:t>Accurate and appropriate information</a:t>
            </a:r>
            <a:endParaRPr/>
          </a:p>
        </p:txBody>
      </p:sp>
      <p:sp>
        <p:nvSpPr>
          <p:cNvPr id="109" name="Google Shape;109;p17"/>
          <p:cNvSpPr txBox="1">
            <a:spLocks noGrp="1"/>
          </p:cNvSpPr>
          <p:nvPr>
            <p:ph type="title"/>
          </p:nvPr>
        </p:nvSpPr>
        <p:spPr>
          <a:xfrm>
            <a:off x="1072950" y="666625"/>
            <a:ext cx="6998100" cy="3111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r>
              <a:rPr lang="de"/>
              <a:t>Introduction</a:t>
            </a:r>
            <a:endParaRPr/>
          </a:p>
        </p:txBody>
      </p:sp>
      <p:sp>
        <p:nvSpPr>
          <p:cNvPr id="110" name="Google Shape;110;p17"/>
          <p:cNvSpPr txBox="1">
            <a:spLocks noGrp="1"/>
          </p:cNvSpPr>
          <p:nvPr>
            <p:ph type="body" idx="2"/>
          </p:nvPr>
        </p:nvSpPr>
        <p:spPr>
          <a:xfrm>
            <a:off x="216300" y="1120925"/>
            <a:ext cx="8711400" cy="3633600"/>
          </a:xfrm>
          <a:prstGeom prst="rect">
            <a:avLst/>
          </a:prstGeom>
        </p:spPr>
        <p:txBody>
          <a:bodyPr spcFirstLastPara="1" wrap="square" lIns="17150" tIns="17150" rIns="17150" bIns="17150" anchor="t" anchorCtr="0">
            <a:noAutofit/>
          </a:bodyPr>
          <a:lstStyle/>
          <a:p>
            <a:pPr marL="457200" lvl="0" indent="-381000" algn="l" rtl="0">
              <a:lnSpc>
                <a:spcPct val="100000"/>
              </a:lnSpc>
              <a:spcBef>
                <a:spcPts val="0"/>
              </a:spcBef>
              <a:spcAft>
                <a:spcPts val="0"/>
              </a:spcAft>
              <a:buSzPts val="2400"/>
              <a:buChar char="▪"/>
            </a:pPr>
            <a:r>
              <a:rPr lang="de" sz="2400"/>
              <a:t>Accurate and </a:t>
            </a:r>
            <a:r>
              <a:rPr lang="de" sz="2400" b="1">
                <a:latin typeface="Lato"/>
                <a:ea typeface="Lato"/>
                <a:cs typeface="Lato"/>
                <a:sym typeface="Lato"/>
              </a:rPr>
              <a:t>appropriate information </a:t>
            </a:r>
            <a:r>
              <a:rPr lang="de" sz="2400"/>
              <a:t>helps (young people) </a:t>
            </a:r>
            <a:r>
              <a:rPr lang="de" sz="2400" b="1">
                <a:latin typeface="Lato"/>
                <a:ea typeface="Lato"/>
                <a:cs typeface="Lato"/>
                <a:sym typeface="Lato"/>
              </a:rPr>
              <a:t>to manage their health</a:t>
            </a:r>
            <a:endParaRPr sz="2400" b="1">
              <a:latin typeface="Lato"/>
              <a:ea typeface="Lato"/>
              <a:cs typeface="Lato"/>
              <a:sym typeface="Lato"/>
            </a:endParaRPr>
          </a:p>
          <a:p>
            <a:pPr marL="457200" lvl="0" indent="-381000" algn="l" rtl="0">
              <a:lnSpc>
                <a:spcPct val="100000"/>
              </a:lnSpc>
              <a:spcBef>
                <a:spcPts val="1000"/>
              </a:spcBef>
              <a:spcAft>
                <a:spcPts val="0"/>
              </a:spcAft>
              <a:buSzPts val="2400"/>
              <a:buChar char="▪"/>
            </a:pPr>
            <a:r>
              <a:rPr lang="de" sz="2400"/>
              <a:t>University students’ independent living leads to decline in their dietary quality (Lončarić et al., 2017)</a:t>
            </a:r>
            <a:endParaRPr sz="2400"/>
          </a:p>
          <a:p>
            <a:pPr marL="457200" lvl="0" indent="-381000" algn="l" rtl="0">
              <a:lnSpc>
                <a:spcPct val="100000"/>
              </a:lnSpc>
              <a:spcBef>
                <a:spcPts val="1000"/>
              </a:spcBef>
              <a:spcAft>
                <a:spcPts val="0"/>
              </a:spcAft>
              <a:buSzPts val="2400"/>
              <a:buChar char="▪"/>
            </a:pPr>
            <a:r>
              <a:rPr lang="de" sz="2400" b="1">
                <a:latin typeface="Lato"/>
                <a:ea typeface="Lato"/>
                <a:cs typeface="Lato"/>
                <a:sym typeface="Lato"/>
              </a:rPr>
              <a:t>Nutrition</a:t>
            </a:r>
            <a:r>
              <a:rPr lang="de" sz="2400"/>
              <a:t> is the most popular topic when searching for health-related information among young people (Martinović et al., 2021)</a:t>
            </a:r>
            <a:endParaRPr sz="2400"/>
          </a:p>
          <a:p>
            <a:pPr marL="457200" lvl="0" indent="-374650" algn="l" rtl="0">
              <a:spcBef>
                <a:spcPts val="1000"/>
              </a:spcBef>
              <a:spcAft>
                <a:spcPts val="0"/>
              </a:spcAft>
              <a:buSzPts val="2300"/>
              <a:buChar char="▪"/>
            </a:pPr>
            <a:r>
              <a:rPr lang="de" sz="2300"/>
              <a:t>Lack of studies on the nutrition needs of young people and their trust in credible information sources</a:t>
            </a:r>
            <a:endParaRPr sz="2300"/>
          </a:p>
          <a:p>
            <a:pPr marL="457200" lvl="0" indent="0" algn="l" rtl="0">
              <a:lnSpc>
                <a:spcPct val="100000"/>
              </a:lnSpc>
              <a:spcBef>
                <a:spcPts val="1000"/>
              </a:spcBef>
              <a:spcAft>
                <a:spcPts val="1000"/>
              </a:spcAft>
              <a:buNone/>
            </a:pPr>
            <a:endParaRPr sz="2400"/>
          </a:p>
        </p:txBody>
      </p:sp>
      <p:sp>
        <p:nvSpPr>
          <p:cNvPr id="111" name="Google Shape;111;p17"/>
          <p:cNvSpPr txBox="1">
            <a:spLocks noGrp="1"/>
          </p:cNvSpPr>
          <p:nvPr>
            <p:ph type="sldNum" idx="12"/>
          </p:nvPr>
        </p:nvSpPr>
        <p:spPr>
          <a:xfrm>
            <a:off x="8868025" y="4853200"/>
            <a:ext cx="252000" cy="252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de"/>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subTitle" idx="1"/>
          </p:nvPr>
        </p:nvSpPr>
        <p:spPr>
          <a:xfrm>
            <a:off x="1072950" y="491225"/>
            <a:ext cx="6998100" cy="2022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r>
              <a:rPr lang="de"/>
              <a:t>University students; nutrition information sources; use and trust</a:t>
            </a:r>
            <a:endParaRPr/>
          </a:p>
        </p:txBody>
      </p:sp>
      <p:sp>
        <p:nvSpPr>
          <p:cNvPr id="117" name="Google Shape;117;p18"/>
          <p:cNvSpPr txBox="1">
            <a:spLocks noGrp="1"/>
          </p:cNvSpPr>
          <p:nvPr>
            <p:ph type="title" idx="2"/>
          </p:nvPr>
        </p:nvSpPr>
        <p:spPr>
          <a:xfrm>
            <a:off x="1072950" y="666625"/>
            <a:ext cx="6998100" cy="3111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r>
              <a:rPr lang="de"/>
              <a:t>Research aim</a:t>
            </a:r>
            <a:endParaRPr/>
          </a:p>
        </p:txBody>
      </p:sp>
      <p:sp>
        <p:nvSpPr>
          <p:cNvPr id="118" name="Google Shape;118;p18"/>
          <p:cNvSpPr txBox="1">
            <a:spLocks noGrp="1"/>
          </p:cNvSpPr>
          <p:nvPr>
            <p:ph type="sldNum" idx="12"/>
          </p:nvPr>
        </p:nvSpPr>
        <p:spPr>
          <a:xfrm>
            <a:off x="8868025" y="4853200"/>
            <a:ext cx="252000" cy="252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de"/>
              <a:t>4</a:t>
            </a:fld>
            <a:endParaRPr/>
          </a:p>
        </p:txBody>
      </p:sp>
      <p:sp>
        <p:nvSpPr>
          <p:cNvPr id="119" name="Google Shape;119;p18"/>
          <p:cNvSpPr txBox="1">
            <a:spLocks noGrp="1"/>
          </p:cNvSpPr>
          <p:nvPr>
            <p:ph type="subTitle" idx="3"/>
          </p:nvPr>
        </p:nvSpPr>
        <p:spPr>
          <a:xfrm>
            <a:off x="1740875" y="2304650"/>
            <a:ext cx="1684500" cy="1327200"/>
          </a:xfrm>
          <a:prstGeom prst="rect">
            <a:avLst/>
          </a:prstGeom>
        </p:spPr>
        <p:txBody>
          <a:bodyPr spcFirstLastPara="1" wrap="square" lIns="17150" tIns="17150" rIns="17150" bIns="17150" anchor="t" anchorCtr="0">
            <a:noAutofit/>
          </a:bodyPr>
          <a:lstStyle/>
          <a:p>
            <a:pPr marL="0" lvl="0" indent="0" algn="l" rtl="0">
              <a:spcBef>
                <a:spcPts val="0"/>
              </a:spcBef>
              <a:spcAft>
                <a:spcPts val="0"/>
              </a:spcAft>
              <a:buNone/>
            </a:pPr>
            <a:r>
              <a:rPr lang="de" sz="1800"/>
              <a:t>Specific nutrition needs of students</a:t>
            </a:r>
            <a:endParaRPr sz="1800"/>
          </a:p>
        </p:txBody>
      </p:sp>
      <p:sp>
        <p:nvSpPr>
          <p:cNvPr id="120" name="Google Shape;120;p18"/>
          <p:cNvSpPr txBox="1">
            <a:spLocks noGrp="1"/>
          </p:cNvSpPr>
          <p:nvPr>
            <p:ph type="subTitle" idx="5"/>
          </p:nvPr>
        </p:nvSpPr>
        <p:spPr>
          <a:xfrm>
            <a:off x="3701925" y="2216625"/>
            <a:ext cx="1684500" cy="1415100"/>
          </a:xfrm>
          <a:prstGeom prst="rect">
            <a:avLst/>
          </a:prstGeom>
        </p:spPr>
        <p:txBody>
          <a:bodyPr spcFirstLastPara="1" wrap="square" lIns="17150" tIns="17150" rIns="17150" bIns="17150" anchor="t" anchorCtr="0">
            <a:noAutofit/>
          </a:bodyPr>
          <a:lstStyle/>
          <a:p>
            <a:pPr marL="0" lvl="0" indent="0" algn="l" rtl="0">
              <a:spcBef>
                <a:spcPts val="0"/>
              </a:spcBef>
              <a:spcAft>
                <a:spcPts val="0"/>
              </a:spcAft>
              <a:buNone/>
            </a:pPr>
            <a:r>
              <a:rPr lang="de" sz="1800"/>
              <a:t>Nutrition information sources</a:t>
            </a:r>
            <a:endParaRPr sz="1800"/>
          </a:p>
          <a:p>
            <a:pPr marL="0" lvl="0" indent="0" algn="l" rtl="0">
              <a:spcBef>
                <a:spcPts val="0"/>
              </a:spcBef>
              <a:spcAft>
                <a:spcPts val="0"/>
              </a:spcAft>
              <a:buNone/>
            </a:pPr>
            <a:r>
              <a:rPr lang="de" sz="1800" b="1"/>
              <a:t>use</a:t>
            </a:r>
            <a:endParaRPr sz="1800" b="1"/>
          </a:p>
        </p:txBody>
      </p:sp>
      <p:sp>
        <p:nvSpPr>
          <p:cNvPr id="121" name="Google Shape;121;p18"/>
          <p:cNvSpPr txBox="1">
            <a:spLocks noGrp="1"/>
          </p:cNvSpPr>
          <p:nvPr>
            <p:ph type="subTitle" idx="7"/>
          </p:nvPr>
        </p:nvSpPr>
        <p:spPr>
          <a:xfrm>
            <a:off x="5701075" y="2255800"/>
            <a:ext cx="1684500" cy="1375800"/>
          </a:xfrm>
          <a:prstGeom prst="rect">
            <a:avLst/>
          </a:prstGeom>
        </p:spPr>
        <p:txBody>
          <a:bodyPr spcFirstLastPara="1" wrap="square" lIns="17150" tIns="17150" rIns="17150" bIns="17150" anchor="t" anchorCtr="0">
            <a:noAutofit/>
          </a:bodyPr>
          <a:lstStyle/>
          <a:p>
            <a:pPr marL="0" lvl="0" indent="0" algn="l" rtl="0">
              <a:spcBef>
                <a:spcPts val="0"/>
              </a:spcBef>
              <a:spcAft>
                <a:spcPts val="0"/>
              </a:spcAft>
              <a:buNone/>
            </a:pPr>
            <a:r>
              <a:rPr lang="de" sz="1800"/>
              <a:t>Nutrition information sources</a:t>
            </a:r>
            <a:endParaRPr sz="1800"/>
          </a:p>
          <a:p>
            <a:pPr marL="0" lvl="0" indent="0" algn="l" rtl="0">
              <a:spcBef>
                <a:spcPts val="0"/>
              </a:spcBef>
              <a:spcAft>
                <a:spcPts val="0"/>
              </a:spcAft>
              <a:buNone/>
            </a:pPr>
            <a:r>
              <a:rPr lang="de" sz="1800"/>
              <a:t> </a:t>
            </a:r>
            <a:r>
              <a:rPr lang="de" sz="1800" b="1"/>
              <a:t>trust</a:t>
            </a:r>
            <a:endParaRPr sz="18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1072950" y="666625"/>
            <a:ext cx="6998100" cy="3111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r>
              <a:rPr lang="de"/>
              <a:t>Cognitive authority</a:t>
            </a:r>
            <a:endParaRPr/>
          </a:p>
        </p:txBody>
      </p:sp>
      <p:sp>
        <p:nvSpPr>
          <p:cNvPr id="127" name="Google Shape;127;p19"/>
          <p:cNvSpPr txBox="1">
            <a:spLocks noGrp="1"/>
          </p:cNvSpPr>
          <p:nvPr>
            <p:ph type="body" idx="2"/>
          </p:nvPr>
        </p:nvSpPr>
        <p:spPr>
          <a:xfrm>
            <a:off x="216300" y="1120925"/>
            <a:ext cx="8711400" cy="3633600"/>
          </a:xfrm>
          <a:prstGeom prst="rect">
            <a:avLst/>
          </a:prstGeom>
        </p:spPr>
        <p:txBody>
          <a:bodyPr spcFirstLastPara="1" wrap="square" lIns="17150" tIns="17150" rIns="17150" bIns="17150" anchor="t" anchorCtr="0">
            <a:noAutofit/>
          </a:bodyPr>
          <a:lstStyle/>
          <a:p>
            <a:pPr marL="457200" lvl="0" indent="-393700" algn="l" rtl="0">
              <a:spcBef>
                <a:spcPts val="0"/>
              </a:spcBef>
              <a:spcAft>
                <a:spcPts val="0"/>
              </a:spcAft>
              <a:buClr>
                <a:srgbClr val="000000"/>
              </a:buClr>
              <a:buSzPts val="2600"/>
              <a:buChar char="●"/>
            </a:pPr>
            <a:r>
              <a:rPr lang="de" sz="2600">
                <a:solidFill>
                  <a:srgbClr val="000000"/>
                </a:solidFill>
              </a:rPr>
              <a:t>Influences the way of thinking; related to individual’s needs and context</a:t>
            </a:r>
            <a:endParaRPr sz="2600">
              <a:solidFill>
                <a:srgbClr val="000000"/>
              </a:solidFill>
            </a:endParaRPr>
          </a:p>
          <a:p>
            <a:pPr marL="457200" lvl="0" indent="-393700" algn="l" rtl="0">
              <a:spcBef>
                <a:spcPts val="0"/>
              </a:spcBef>
              <a:spcAft>
                <a:spcPts val="0"/>
              </a:spcAft>
              <a:buClr>
                <a:srgbClr val="000000"/>
              </a:buClr>
              <a:buSzPts val="2600"/>
              <a:buFont typeface="Lato"/>
              <a:buChar char="●"/>
            </a:pPr>
            <a:r>
              <a:rPr lang="de" sz="2600" b="1">
                <a:solidFill>
                  <a:srgbClr val="000000"/>
                </a:solidFill>
                <a:latin typeface="Lato"/>
                <a:ea typeface="Lato"/>
                <a:cs typeface="Lato"/>
                <a:sym typeface="Lato"/>
              </a:rPr>
              <a:t>Source of information that a person accepts as trustworthy and allows this source to influence one's thinking </a:t>
            </a:r>
            <a:endParaRPr sz="2600" b="1">
              <a:solidFill>
                <a:srgbClr val="000000"/>
              </a:solidFill>
              <a:latin typeface="Lato"/>
              <a:ea typeface="Lato"/>
              <a:cs typeface="Lato"/>
              <a:sym typeface="Lato"/>
            </a:endParaRPr>
          </a:p>
          <a:p>
            <a:pPr marL="457200" lvl="0" indent="-393700" algn="l" rtl="0">
              <a:spcBef>
                <a:spcPts val="0"/>
              </a:spcBef>
              <a:spcAft>
                <a:spcPts val="0"/>
              </a:spcAft>
              <a:buClr>
                <a:srgbClr val="000000"/>
              </a:buClr>
              <a:buSzPts val="2600"/>
              <a:buChar char="●"/>
            </a:pPr>
            <a:r>
              <a:rPr lang="de" sz="2600">
                <a:solidFill>
                  <a:srgbClr val="000000"/>
                </a:solidFill>
              </a:rPr>
              <a:t>"Second-Hand Knowledge: An Inquiry into Cognitive Authority (Wilson, 1983)</a:t>
            </a:r>
            <a:endParaRPr sz="2600">
              <a:solidFill>
                <a:srgbClr val="000000"/>
              </a:solidFill>
            </a:endParaRPr>
          </a:p>
          <a:p>
            <a:pPr marL="0" lvl="0" indent="0" algn="l" rtl="0">
              <a:spcBef>
                <a:spcPts val="0"/>
              </a:spcBef>
              <a:spcAft>
                <a:spcPts val="500"/>
              </a:spcAft>
              <a:buNone/>
            </a:pPr>
            <a:endParaRPr/>
          </a:p>
        </p:txBody>
      </p:sp>
      <p:sp>
        <p:nvSpPr>
          <p:cNvPr id="128" name="Google Shape;128;p19"/>
          <p:cNvSpPr txBox="1">
            <a:spLocks noGrp="1"/>
          </p:cNvSpPr>
          <p:nvPr>
            <p:ph type="sldNum" idx="12"/>
          </p:nvPr>
        </p:nvSpPr>
        <p:spPr>
          <a:xfrm>
            <a:off x="8868025" y="4853200"/>
            <a:ext cx="252000" cy="252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de"/>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subTitle" idx="1"/>
          </p:nvPr>
        </p:nvSpPr>
        <p:spPr>
          <a:xfrm>
            <a:off x="1072950" y="491225"/>
            <a:ext cx="6998100" cy="2022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r>
              <a:rPr lang="de"/>
              <a:t>Cognitive authority and Trust </a:t>
            </a:r>
            <a:endParaRPr/>
          </a:p>
        </p:txBody>
      </p:sp>
      <p:sp>
        <p:nvSpPr>
          <p:cNvPr id="134" name="Google Shape;134;p20"/>
          <p:cNvSpPr txBox="1">
            <a:spLocks noGrp="1"/>
          </p:cNvSpPr>
          <p:nvPr>
            <p:ph type="title"/>
          </p:nvPr>
        </p:nvSpPr>
        <p:spPr>
          <a:xfrm>
            <a:off x="1072950" y="666625"/>
            <a:ext cx="6998100" cy="3111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r>
              <a:rPr lang="de"/>
              <a:t>Theoretical framework</a:t>
            </a:r>
            <a:endParaRPr/>
          </a:p>
        </p:txBody>
      </p:sp>
      <p:sp>
        <p:nvSpPr>
          <p:cNvPr id="135" name="Google Shape;135;p20"/>
          <p:cNvSpPr txBox="1">
            <a:spLocks noGrp="1"/>
          </p:cNvSpPr>
          <p:nvPr>
            <p:ph type="body" idx="2"/>
          </p:nvPr>
        </p:nvSpPr>
        <p:spPr>
          <a:xfrm>
            <a:off x="216300" y="1120925"/>
            <a:ext cx="8711400" cy="3732300"/>
          </a:xfrm>
          <a:prstGeom prst="rect">
            <a:avLst/>
          </a:prstGeom>
        </p:spPr>
        <p:txBody>
          <a:bodyPr spcFirstLastPara="1" wrap="square" lIns="17150" tIns="17150" rIns="17150" bIns="17150" anchor="t" anchorCtr="0">
            <a:noAutofit/>
          </a:bodyPr>
          <a:lstStyle/>
          <a:p>
            <a:pPr marL="457200" lvl="0" indent="-381000" algn="l" rtl="0">
              <a:spcBef>
                <a:spcPts val="0"/>
              </a:spcBef>
              <a:spcAft>
                <a:spcPts val="0"/>
              </a:spcAft>
              <a:buSzPts val="2400"/>
              <a:buChar char="▪"/>
            </a:pPr>
            <a:r>
              <a:rPr lang="de" sz="2400"/>
              <a:t>Cognitive authority is “the extent to which users think they can trust the information” (Rieh, 2002)</a:t>
            </a:r>
            <a:r>
              <a:rPr lang="de" sz="2200"/>
              <a:t>	</a:t>
            </a:r>
            <a:endParaRPr sz="2200"/>
          </a:p>
          <a:p>
            <a:pPr marL="457200" lvl="0" indent="-381000" algn="l" rtl="0">
              <a:spcBef>
                <a:spcPts val="1000"/>
              </a:spcBef>
              <a:spcAft>
                <a:spcPts val="0"/>
              </a:spcAft>
              <a:buSzPts val="2400"/>
              <a:buChar char="▪"/>
            </a:pPr>
            <a:r>
              <a:rPr lang="de" sz="2400"/>
              <a:t>Cognitive authority refers to the believability of individual sources in specific situations</a:t>
            </a:r>
            <a:endParaRPr sz="2400"/>
          </a:p>
          <a:p>
            <a:pPr marL="914400" lvl="1" indent="-381000" algn="l" rtl="0">
              <a:spcBef>
                <a:spcPts val="1000"/>
              </a:spcBef>
              <a:spcAft>
                <a:spcPts val="0"/>
              </a:spcAft>
              <a:buSzPts val="2400"/>
              <a:buChar char="▪"/>
            </a:pPr>
            <a:r>
              <a:rPr lang="de" sz="2400"/>
              <a:t>how individuals perceive and recognize sources as competent and trustworthy (Savolainen, 2007; 2008)</a:t>
            </a:r>
            <a:endParaRPr sz="2400"/>
          </a:p>
          <a:p>
            <a:pPr marL="914400" lvl="0" indent="0" algn="l" rtl="0">
              <a:spcBef>
                <a:spcPts val="1000"/>
              </a:spcBef>
              <a:spcAft>
                <a:spcPts val="0"/>
              </a:spcAft>
              <a:buNone/>
            </a:pPr>
            <a:r>
              <a:rPr lang="de" sz="2400"/>
              <a:t>							</a:t>
            </a:r>
            <a:endParaRPr sz="2400"/>
          </a:p>
          <a:p>
            <a:pPr marL="4114800" lvl="0" indent="0" algn="r" rtl="0">
              <a:spcBef>
                <a:spcPts val="1000"/>
              </a:spcBef>
              <a:spcAft>
                <a:spcPts val="0"/>
              </a:spcAft>
              <a:buNone/>
            </a:pPr>
            <a:endParaRPr sz="2400"/>
          </a:p>
          <a:p>
            <a:pPr marL="457200" lvl="0" indent="0" algn="l" rtl="0">
              <a:spcBef>
                <a:spcPts val="1000"/>
              </a:spcBef>
              <a:spcAft>
                <a:spcPts val="500"/>
              </a:spcAft>
              <a:buNone/>
            </a:pPr>
            <a:endParaRPr sz="2400"/>
          </a:p>
        </p:txBody>
      </p:sp>
      <p:sp>
        <p:nvSpPr>
          <p:cNvPr id="136" name="Google Shape;136;p20"/>
          <p:cNvSpPr txBox="1">
            <a:spLocks noGrp="1"/>
          </p:cNvSpPr>
          <p:nvPr>
            <p:ph type="sldNum" idx="12"/>
          </p:nvPr>
        </p:nvSpPr>
        <p:spPr>
          <a:xfrm>
            <a:off x="8868025" y="4853200"/>
            <a:ext cx="252000" cy="252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de"/>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subTitle" idx="1"/>
          </p:nvPr>
        </p:nvSpPr>
        <p:spPr>
          <a:xfrm>
            <a:off x="1072950" y="491225"/>
            <a:ext cx="6998100" cy="2022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r>
              <a:rPr lang="de"/>
              <a:t>Youth information needs in health context</a:t>
            </a:r>
            <a:endParaRPr/>
          </a:p>
        </p:txBody>
      </p:sp>
      <p:sp>
        <p:nvSpPr>
          <p:cNvPr id="142" name="Google Shape;142;p21"/>
          <p:cNvSpPr txBox="1">
            <a:spLocks noGrp="1"/>
          </p:cNvSpPr>
          <p:nvPr>
            <p:ph type="title"/>
          </p:nvPr>
        </p:nvSpPr>
        <p:spPr>
          <a:xfrm>
            <a:off x="1072950" y="666625"/>
            <a:ext cx="6998100" cy="3111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r>
              <a:rPr lang="de"/>
              <a:t>Literature review</a:t>
            </a:r>
            <a:endParaRPr/>
          </a:p>
        </p:txBody>
      </p:sp>
      <p:sp>
        <p:nvSpPr>
          <p:cNvPr id="143" name="Google Shape;143;p21"/>
          <p:cNvSpPr txBox="1">
            <a:spLocks noGrp="1"/>
          </p:cNvSpPr>
          <p:nvPr>
            <p:ph type="body" idx="2"/>
          </p:nvPr>
        </p:nvSpPr>
        <p:spPr>
          <a:xfrm>
            <a:off x="216300" y="1120925"/>
            <a:ext cx="8711400" cy="3633600"/>
          </a:xfrm>
          <a:prstGeom prst="rect">
            <a:avLst/>
          </a:prstGeom>
        </p:spPr>
        <p:txBody>
          <a:bodyPr spcFirstLastPara="1" wrap="square" lIns="17150" tIns="17150" rIns="17150" bIns="17150" anchor="t" anchorCtr="0">
            <a:noAutofit/>
          </a:bodyPr>
          <a:lstStyle/>
          <a:p>
            <a:pPr marL="457200" lvl="0" indent="-381000" algn="l" rtl="0">
              <a:spcBef>
                <a:spcPts val="0"/>
              </a:spcBef>
              <a:spcAft>
                <a:spcPts val="0"/>
              </a:spcAft>
              <a:buSzPts val="2400"/>
              <a:buChar char="▪"/>
            </a:pPr>
            <a:r>
              <a:rPr lang="de" sz="2400"/>
              <a:t>Health-related needs are primary needs of individuals and different user groups in different environments and contexts</a:t>
            </a:r>
            <a:endParaRPr sz="2400"/>
          </a:p>
          <a:p>
            <a:pPr marL="457200" lvl="0" indent="-381000" algn="l" rtl="0">
              <a:spcBef>
                <a:spcPts val="1000"/>
              </a:spcBef>
              <a:spcAft>
                <a:spcPts val="0"/>
              </a:spcAft>
              <a:buSzPts val="2400"/>
              <a:buChar char="▪"/>
            </a:pPr>
            <a:r>
              <a:rPr lang="de" sz="2400"/>
              <a:t>Youth information needs in health context:</a:t>
            </a:r>
            <a:endParaRPr sz="2400"/>
          </a:p>
          <a:p>
            <a:pPr marL="914400" lvl="1" indent="-381000" algn="l" rtl="0">
              <a:spcBef>
                <a:spcPts val="1000"/>
              </a:spcBef>
              <a:spcAft>
                <a:spcPts val="0"/>
              </a:spcAft>
              <a:buSzPts val="2400"/>
              <a:buChar char="▪"/>
            </a:pPr>
            <a:r>
              <a:rPr lang="de" sz="2400"/>
              <a:t>weight management and </a:t>
            </a:r>
            <a:r>
              <a:rPr lang="de" sz="2400" b="1">
                <a:latin typeface="Lato"/>
                <a:ea typeface="Lato"/>
                <a:cs typeface="Lato"/>
                <a:sym typeface="Lato"/>
              </a:rPr>
              <a:t>nutrition</a:t>
            </a:r>
            <a:r>
              <a:rPr lang="de" sz="2400"/>
              <a:t> (Askola et al., 2010)</a:t>
            </a:r>
            <a:endParaRPr sz="2400"/>
          </a:p>
          <a:p>
            <a:pPr marL="914400" lvl="1" indent="-381000" algn="l" rtl="0">
              <a:spcBef>
                <a:spcPts val="1000"/>
              </a:spcBef>
              <a:spcAft>
                <a:spcPts val="0"/>
              </a:spcAft>
              <a:buSzPts val="2400"/>
              <a:buChar char="▪"/>
            </a:pPr>
            <a:r>
              <a:rPr lang="de" sz="2400"/>
              <a:t>fitness and exercise; nutrition (Wartella et al., 2016)</a:t>
            </a:r>
            <a:endParaRPr sz="2400"/>
          </a:p>
          <a:p>
            <a:pPr marL="914400" lvl="1" indent="-381000" algn="l" rtl="0">
              <a:spcBef>
                <a:spcPts val="1000"/>
              </a:spcBef>
              <a:spcAft>
                <a:spcPts val="0"/>
              </a:spcAft>
              <a:buSzPts val="2400"/>
              <a:buChar char="▪"/>
            </a:pPr>
            <a:r>
              <a:rPr lang="de" sz="2400"/>
              <a:t>nutrition and exercise (Känsäkoski et al., 2021)</a:t>
            </a:r>
            <a:endParaRPr sz="2400"/>
          </a:p>
          <a:p>
            <a:pPr marL="914400" lvl="1" indent="-381000" algn="l" rtl="0">
              <a:spcBef>
                <a:spcPts val="1000"/>
              </a:spcBef>
              <a:spcAft>
                <a:spcPts val="0"/>
              </a:spcAft>
              <a:buSzPts val="2400"/>
              <a:buChar char="▪"/>
            </a:pPr>
            <a:r>
              <a:rPr lang="de" sz="2400"/>
              <a:t>nutrition (Martinović et al., 2021)</a:t>
            </a:r>
            <a:endParaRPr sz="2400"/>
          </a:p>
          <a:p>
            <a:pPr marL="457200" lvl="0" indent="0" algn="l" rtl="0">
              <a:spcBef>
                <a:spcPts val="1000"/>
              </a:spcBef>
              <a:spcAft>
                <a:spcPts val="1000"/>
              </a:spcAft>
              <a:buNone/>
            </a:pPr>
            <a:endParaRPr sz="2400"/>
          </a:p>
        </p:txBody>
      </p:sp>
      <p:sp>
        <p:nvSpPr>
          <p:cNvPr id="144" name="Google Shape;144;p21"/>
          <p:cNvSpPr txBox="1">
            <a:spLocks noGrp="1"/>
          </p:cNvSpPr>
          <p:nvPr>
            <p:ph type="sldNum" idx="12"/>
          </p:nvPr>
        </p:nvSpPr>
        <p:spPr>
          <a:xfrm>
            <a:off x="8868025" y="4853200"/>
            <a:ext cx="252000" cy="252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de"/>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subTitle" idx="1"/>
          </p:nvPr>
        </p:nvSpPr>
        <p:spPr>
          <a:xfrm>
            <a:off x="1072950" y="491225"/>
            <a:ext cx="6998100" cy="2022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r>
              <a:rPr lang="de"/>
              <a:t>Use and trust of nutrition information sources</a:t>
            </a:r>
            <a:endParaRPr/>
          </a:p>
        </p:txBody>
      </p:sp>
      <p:sp>
        <p:nvSpPr>
          <p:cNvPr id="150" name="Google Shape;150;p22"/>
          <p:cNvSpPr txBox="1">
            <a:spLocks noGrp="1"/>
          </p:cNvSpPr>
          <p:nvPr>
            <p:ph type="title"/>
          </p:nvPr>
        </p:nvSpPr>
        <p:spPr>
          <a:xfrm>
            <a:off x="1072950" y="666625"/>
            <a:ext cx="6998100" cy="3111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r>
              <a:rPr lang="de"/>
              <a:t>Literature review</a:t>
            </a:r>
            <a:endParaRPr/>
          </a:p>
        </p:txBody>
      </p:sp>
      <p:sp>
        <p:nvSpPr>
          <p:cNvPr id="151" name="Google Shape;151;p22"/>
          <p:cNvSpPr txBox="1">
            <a:spLocks noGrp="1"/>
          </p:cNvSpPr>
          <p:nvPr>
            <p:ph type="body" idx="2"/>
          </p:nvPr>
        </p:nvSpPr>
        <p:spPr>
          <a:xfrm>
            <a:off x="216300" y="1120925"/>
            <a:ext cx="8711400" cy="3633600"/>
          </a:xfrm>
          <a:prstGeom prst="rect">
            <a:avLst/>
          </a:prstGeom>
        </p:spPr>
        <p:txBody>
          <a:bodyPr spcFirstLastPara="1" wrap="square" lIns="17150" tIns="17150" rIns="17150" bIns="17150" anchor="t" anchorCtr="0">
            <a:noAutofit/>
          </a:bodyPr>
          <a:lstStyle/>
          <a:p>
            <a:pPr marL="457200" lvl="0" indent="-381000" algn="l" rtl="0">
              <a:spcBef>
                <a:spcPts val="0"/>
              </a:spcBef>
              <a:spcAft>
                <a:spcPts val="0"/>
              </a:spcAft>
              <a:buSzPts val="2400"/>
              <a:buChar char="▪"/>
            </a:pPr>
            <a:r>
              <a:rPr lang="de" sz="2400" b="1">
                <a:latin typeface="Lato"/>
                <a:ea typeface="Lato"/>
                <a:cs typeface="Lato"/>
                <a:sym typeface="Lato"/>
              </a:rPr>
              <a:t>Youth</a:t>
            </a:r>
            <a:r>
              <a:rPr lang="de" sz="2400"/>
              <a:t> often seek </a:t>
            </a:r>
            <a:r>
              <a:rPr lang="de" sz="2400" b="1">
                <a:latin typeface="Lato"/>
                <a:ea typeface="Lato"/>
                <a:cs typeface="Lato"/>
                <a:sym typeface="Lato"/>
              </a:rPr>
              <a:t>health information online</a:t>
            </a:r>
            <a:r>
              <a:rPr lang="de" sz="2400"/>
              <a:t> (Gazibara et al., 2022; Wang et al., 2022; Jia, Pang, and Liu, 2021)</a:t>
            </a:r>
            <a:endParaRPr sz="2400"/>
          </a:p>
          <a:p>
            <a:pPr marL="457200" lvl="0" indent="0" algn="l" rtl="0">
              <a:spcBef>
                <a:spcPts val="1000"/>
              </a:spcBef>
              <a:spcAft>
                <a:spcPts val="0"/>
              </a:spcAft>
              <a:buNone/>
            </a:pPr>
            <a:endParaRPr sz="2400"/>
          </a:p>
          <a:p>
            <a:pPr marL="457200" lvl="0" indent="-381000" algn="l" rtl="0">
              <a:spcBef>
                <a:spcPts val="1000"/>
              </a:spcBef>
              <a:spcAft>
                <a:spcPts val="0"/>
              </a:spcAft>
              <a:buSzPts val="2400"/>
              <a:buChar char="▪"/>
            </a:pPr>
            <a:r>
              <a:rPr lang="de" sz="2400" b="1">
                <a:latin typeface="Lato"/>
                <a:ea typeface="Lato"/>
                <a:cs typeface="Lato"/>
                <a:sym typeface="Lato"/>
              </a:rPr>
              <a:t>Youth trust different sources</a:t>
            </a:r>
            <a:r>
              <a:rPr lang="de" sz="2400"/>
              <a:t>:</a:t>
            </a:r>
            <a:endParaRPr sz="2400"/>
          </a:p>
          <a:p>
            <a:pPr marL="914400" lvl="1" indent="-381000" algn="l" rtl="0">
              <a:spcBef>
                <a:spcPts val="1000"/>
              </a:spcBef>
              <a:spcAft>
                <a:spcPts val="1000"/>
              </a:spcAft>
              <a:buSzPts val="2400"/>
              <a:buChar char="▪"/>
            </a:pPr>
            <a:r>
              <a:rPr lang="de" sz="2400"/>
              <a:t>nutritionists, dietitians, doctors, nurses, parents, and friends (Šmuljić et al., 2019; Askola et al., 2010; Kim, 2016; Känsäkoski et al., 2021; Martinović et al., 2021)</a:t>
            </a:r>
            <a:endParaRPr sz="2400"/>
          </a:p>
        </p:txBody>
      </p:sp>
      <p:sp>
        <p:nvSpPr>
          <p:cNvPr id="152" name="Google Shape;152;p22"/>
          <p:cNvSpPr txBox="1">
            <a:spLocks noGrp="1"/>
          </p:cNvSpPr>
          <p:nvPr>
            <p:ph type="sldNum" idx="12"/>
          </p:nvPr>
        </p:nvSpPr>
        <p:spPr>
          <a:xfrm>
            <a:off x="8868025" y="4853200"/>
            <a:ext cx="252000" cy="252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de"/>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subTitle" idx="1"/>
          </p:nvPr>
        </p:nvSpPr>
        <p:spPr>
          <a:xfrm>
            <a:off x="1072950" y="201450"/>
            <a:ext cx="6998100" cy="2022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r>
              <a:rPr lang="de"/>
              <a:t>Goals and research questions</a:t>
            </a:r>
            <a:endParaRPr/>
          </a:p>
        </p:txBody>
      </p:sp>
      <p:sp>
        <p:nvSpPr>
          <p:cNvPr id="158" name="Google Shape;158;p23"/>
          <p:cNvSpPr txBox="1">
            <a:spLocks noGrp="1"/>
          </p:cNvSpPr>
          <p:nvPr>
            <p:ph type="title"/>
          </p:nvPr>
        </p:nvSpPr>
        <p:spPr>
          <a:xfrm>
            <a:off x="1072950" y="449300"/>
            <a:ext cx="6998100" cy="311100"/>
          </a:xfrm>
          <a:prstGeom prst="rect">
            <a:avLst/>
          </a:prstGeom>
        </p:spPr>
        <p:txBody>
          <a:bodyPr spcFirstLastPara="1" wrap="square" lIns="17150" tIns="17150" rIns="17150" bIns="17150" anchor="ctr" anchorCtr="0">
            <a:noAutofit/>
          </a:bodyPr>
          <a:lstStyle/>
          <a:p>
            <a:pPr marL="0" lvl="0" indent="0" algn="ctr" rtl="0">
              <a:spcBef>
                <a:spcPts val="0"/>
              </a:spcBef>
              <a:spcAft>
                <a:spcPts val="0"/>
              </a:spcAft>
              <a:buNone/>
            </a:pPr>
            <a:r>
              <a:rPr lang="de"/>
              <a:t>Methodology</a:t>
            </a:r>
            <a:endParaRPr/>
          </a:p>
        </p:txBody>
      </p:sp>
      <p:sp>
        <p:nvSpPr>
          <p:cNvPr id="159" name="Google Shape;159;p23"/>
          <p:cNvSpPr txBox="1">
            <a:spLocks noGrp="1"/>
          </p:cNvSpPr>
          <p:nvPr>
            <p:ph type="body" idx="2"/>
          </p:nvPr>
        </p:nvSpPr>
        <p:spPr>
          <a:xfrm>
            <a:off x="216300" y="1120925"/>
            <a:ext cx="8711400" cy="3844500"/>
          </a:xfrm>
          <a:prstGeom prst="rect">
            <a:avLst/>
          </a:prstGeom>
        </p:spPr>
        <p:txBody>
          <a:bodyPr spcFirstLastPara="1" wrap="square" lIns="17150" tIns="17150" rIns="17150" bIns="17150" anchor="t" anchorCtr="0">
            <a:noAutofit/>
          </a:bodyPr>
          <a:lstStyle/>
          <a:p>
            <a:pPr marL="457200" lvl="0" indent="-381000" algn="l" rtl="0">
              <a:spcBef>
                <a:spcPts val="1000"/>
              </a:spcBef>
              <a:spcAft>
                <a:spcPts val="0"/>
              </a:spcAft>
              <a:buSzPts val="2400"/>
              <a:buChar char="▪"/>
            </a:pPr>
            <a:r>
              <a:rPr lang="de" sz="2400"/>
              <a:t>The main </a:t>
            </a:r>
            <a:r>
              <a:rPr lang="de" sz="2400" b="1">
                <a:latin typeface="Lato"/>
                <a:ea typeface="Lato"/>
                <a:cs typeface="Lato"/>
                <a:sym typeface="Lato"/>
              </a:rPr>
              <a:t>goals</a:t>
            </a:r>
            <a:r>
              <a:rPr lang="de" sz="2400"/>
              <a:t>: to examine the </a:t>
            </a:r>
            <a:r>
              <a:rPr lang="de" sz="2400" b="1">
                <a:latin typeface="Lato"/>
                <a:ea typeface="Lato"/>
                <a:cs typeface="Lato"/>
                <a:sym typeface="Lato"/>
              </a:rPr>
              <a:t>use</a:t>
            </a:r>
            <a:r>
              <a:rPr lang="de" sz="2400"/>
              <a:t> and </a:t>
            </a:r>
            <a:r>
              <a:rPr lang="de" sz="2400" b="1">
                <a:latin typeface="Lato"/>
                <a:ea typeface="Lato"/>
                <a:cs typeface="Lato"/>
                <a:sym typeface="Lato"/>
              </a:rPr>
              <a:t>trust </a:t>
            </a:r>
            <a:r>
              <a:rPr lang="de" sz="2400"/>
              <a:t>of the primary sources of nutrition information used by young adults</a:t>
            </a:r>
            <a:endParaRPr sz="2400"/>
          </a:p>
          <a:p>
            <a:pPr marL="0" lvl="0" indent="0" algn="l" rtl="0">
              <a:spcBef>
                <a:spcPts val="1000"/>
              </a:spcBef>
              <a:spcAft>
                <a:spcPts val="0"/>
              </a:spcAft>
              <a:buNone/>
            </a:pPr>
            <a:r>
              <a:rPr lang="de" sz="2200" b="1">
                <a:latin typeface="Lato"/>
                <a:ea typeface="Lato"/>
                <a:cs typeface="Lato"/>
                <a:sym typeface="Lato"/>
              </a:rPr>
              <a:t>RQ1:</a:t>
            </a:r>
            <a:r>
              <a:rPr lang="de" sz="2200"/>
              <a:t> Do students have specific </a:t>
            </a:r>
            <a:r>
              <a:rPr lang="de" sz="2200" b="1">
                <a:latin typeface="Lato"/>
                <a:ea typeface="Lato"/>
                <a:cs typeface="Lato"/>
                <a:sym typeface="Lato"/>
              </a:rPr>
              <a:t>nutrition needs</a:t>
            </a:r>
            <a:r>
              <a:rPr lang="de" sz="2200"/>
              <a:t>, and what are they?</a:t>
            </a:r>
            <a:endParaRPr sz="2200"/>
          </a:p>
          <a:p>
            <a:pPr marL="0" lvl="0" indent="0" algn="l" rtl="0">
              <a:spcBef>
                <a:spcPts val="1000"/>
              </a:spcBef>
              <a:spcAft>
                <a:spcPts val="0"/>
              </a:spcAft>
              <a:buNone/>
            </a:pPr>
            <a:r>
              <a:rPr lang="de" sz="2200" b="1">
                <a:latin typeface="Lato"/>
                <a:ea typeface="Lato"/>
                <a:cs typeface="Lato"/>
                <a:sym typeface="Lato"/>
              </a:rPr>
              <a:t>RQ2:</a:t>
            </a:r>
            <a:r>
              <a:rPr lang="de" sz="2200"/>
              <a:t> Which information sources do students </a:t>
            </a:r>
            <a:r>
              <a:rPr lang="de" sz="2200" b="1">
                <a:latin typeface="Lato"/>
                <a:ea typeface="Lato"/>
                <a:cs typeface="Lato"/>
                <a:sym typeface="Lato"/>
              </a:rPr>
              <a:t>use</a:t>
            </a:r>
            <a:r>
              <a:rPr lang="de" sz="2200"/>
              <a:t> for nutrition information?</a:t>
            </a:r>
            <a:endParaRPr sz="2200"/>
          </a:p>
          <a:p>
            <a:pPr marL="0" lvl="0" indent="0" algn="l" rtl="0">
              <a:spcBef>
                <a:spcPts val="1000"/>
              </a:spcBef>
              <a:spcAft>
                <a:spcPts val="0"/>
              </a:spcAft>
              <a:buNone/>
            </a:pPr>
            <a:r>
              <a:rPr lang="de" sz="2200" b="1">
                <a:latin typeface="Lato"/>
                <a:ea typeface="Lato"/>
                <a:cs typeface="Lato"/>
                <a:sym typeface="Lato"/>
              </a:rPr>
              <a:t>RQ3:</a:t>
            </a:r>
            <a:r>
              <a:rPr lang="de" sz="2200"/>
              <a:t> How much do students </a:t>
            </a:r>
            <a:r>
              <a:rPr lang="de" sz="2200" b="1">
                <a:latin typeface="Lato"/>
                <a:ea typeface="Lato"/>
                <a:cs typeface="Lato"/>
                <a:sym typeface="Lato"/>
              </a:rPr>
              <a:t>trust</a:t>
            </a:r>
            <a:r>
              <a:rPr lang="de" sz="2200"/>
              <a:t> in the accuracy of information from each source?</a:t>
            </a:r>
            <a:endParaRPr sz="2200"/>
          </a:p>
          <a:p>
            <a:pPr marL="0" lvl="0" indent="0" algn="l" rtl="0">
              <a:spcBef>
                <a:spcPts val="1000"/>
              </a:spcBef>
              <a:spcAft>
                <a:spcPts val="0"/>
              </a:spcAft>
              <a:buNone/>
            </a:pPr>
            <a:r>
              <a:rPr lang="de" sz="2200" b="1">
                <a:latin typeface="Lato"/>
                <a:ea typeface="Lato"/>
                <a:cs typeface="Lato"/>
                <a:sym typeface="Lato"/>
              </a:rPr>
              <a:t>RQ4:</a:t>
            </a:r>
            <a:r>
              <a:rPr lang="de" sz="2200"/>
              <a:t> Does the </a:t>
            </a:r>
            <a:r>
              <a:rPr lang="de" sz="2200" b="1">
                <a:latin typeface="Lato"/>
                <a:ea typeface="Lato"/>
                <a:cs typeface="Lato"/>
                <a:sym typeface="Lato"/>
              </a:rPr>
              <a:t>use and trust</a:t>
            </a:r>
            <a:r>
              <a:rPr lang="de" sz="2200"/>
              <a:t> in information sources depend on </a:t>
            </a:r>
            <a:r>
              <a:rPr lang="de" sz="2200" b="1">
                <a:latin typeface="Lato"/>
                <a:ea typeface="Lato"/>
                <a:cs typeface="Lato"/>
                <a:sym typeface="Lato"/>
              </a:rPr>
              <a:t>specific nutrition needs</a:t>
            </a:r>
            <a:r>
              <a:rPr lang="de" sz="2200"/>
              <a:t>?</a:t>
            </a:r>
            <a:endParaRPr sz="2200"/>
          </a:p>
        </p:txBody>
      </p:sp>
      <p:sp>
        <p:nvSpPr>
          <p:cNvPr id="160" name="Google Shape;160;p23"/>
          <p:cNvSpPr txBox="1">
            <a:spLocks noGrp="1"/>
          </p:cNvSpPr>
          <p:nvPr>
            <p:ph type="sldNum" idx="12"/>
          </p:nvPr>
        </p:nvSpPr>
        <p:spPr>
          <a:xfrm>
            <a:off x="8868025" y="4853200"/>
            <a:ext cx="252000" cy="252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de"/>
              <a:t>9</a:t>
            </a:fld>
            <a:endParaRPr/>
          </a:p>
        </p:txBody>
      </p:sp>
    </p:spTree>
  </p:cSld>
  <p:clrMapOvr>
    <a:masterClrMapping/>
  </p:clrMapOvr>
</p:sld>
</file>

<file path=ppt/theme/theme1.xml><?xml version="1.0" encoding="utf-8"?>
<a:theme xmlns:a="http://schemas.openxmlformats.org/drawingml/2006/main" name="Josipa Basic - ie Theme">
  <a:themeElements>
    <a:clrScheme name="Office Theme">
      <a:dk1>
        <a:srgbClr val="FFFFFF"/>
      </a:dk1>
      <a:lt1>
        <a:srgbClr val="999999"/>
      </a:lt1>
      <a:dk2>
        <a:srgbClr val="A7A7A7"/>
      </a:dk2>
      <a:lt2>
        <a:srgbClr val="535353"/>
      </a:lt2>
      <a:accent1>
        <a:srgbClr val="0178B6"/>
      </a:accent1>
      <a:accent2>
        <a:srgbClr val="009EEB"/>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178B6"/>
      </a:accent1>
      <a:accent2>
        <a:srgbClr val="009EEB"/>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3824</Words>
  <Application>Microsoft Office PowerPoint</Application>
  <PresentationFormat>Prikaz na zaslonu (16:9)</PresentationFormat>
  <Paragraphs>399</Paragraphs>
  <Slides>28</Slides>
  <Notes>27</Notes>
  <HiddenSlides>0</HiddenSlides>
  <MMClips>0</MMClips>
  <ScaleCrop>false</ScaleCrop>
  <HeadingPairs>
    <vt:vector size="6" baseType="variant">
      <vt:variant>
        <vt:lpstr>Korišteni fontovi</vt:lpstr>
      </vt:variant>
      <vt:variant>
        <vt:i4>11</vt:i4>
      </vt:variant>
      <vt:variant>
        <vt:lpstr>Tema</vt:lpstr>
      </vt:variant>
      <vt:variant>
        <vt:i4>1</vt:i4>
      </vt:variant>
      <vt:variant>
        <vt:lpstr>Naslovi slajdova</vt:lpstr>
      </vt:variant>
      <vt:variant>
        <vt:i4>28</vt:i4>
      </vt:variant>
    </vt:vector>
  </HeadingPairs>
  <TitlesOfParts>
    <vt:vector size="40" baseType="lpstr">
      <vt:lpstr>Open Sans Light</vt:lpstr>
      <vt:lpstr>Calibri</vt:lpstr>
      <vt:lpstr>Lato</vt:lpstr>
      <vt:lpstr>Roboto</vt:lpstr>
      <vt:lpstr>Times New Roman</vt:lpstr>
      <vt:lpstr>Source Sans Pro Light</vt:lpstr>
      <vt:lpstr>Lato Black</vt:lpstr>
      <vt:lpstr>Lato Light</vt:lpstr>
      <vt:lpstr>Helvetica Neue</vt:lpstr>
      <vt:lpstr>Source Sans Pro</vt:lpstr>
      <vt:lpstr>Arial</vt:lpstr>
      <vt:lpstr>Josipa Basic - ie Theme</vt:lpstr>
      <vt:lpstr>PowerPoint prezentacija</vt:lpstr>
      <vt:lpstr>Content</vt:lpstr>
      <vt:lpstr>Introduction</vt:lpstr>
      <vt:lpstr>Research aim</vt:lpstr>
      <vt:lpstr>Cognitive authority</vt:lpstr>
      <vt:lpstr>Theoretical framework</vt:lpstr>
      <vt:lpstr>Literature review</vt:lpstr>
      <vt:lpstr>Literature review</vt:lpstr>
      <vt:lpstr>Methodology</vt:lpstr>
      <vt:lpstr>Methodology</vt:lpstr>
      <vt:lpstr>PowerPoint prezentacija</vt:lpstr>
      <vt:lpstr>Results RQ1: Do students have specific nutrition needs, and what are they?</vt:lpstr>
      <vt:lpstr>RQ2: Which information sources do students use for nutrition information?</vt:lpstr>
      <vt:lpstr>RQ3: Use of information sources and trust in the accuracy of information from those sources</vt:lpstr>
      <vt:lpstr>Differences in information use between three nutrition needs groups of students</vt:lpstr>
      <vt:lpstr>PowerPoint prezentacija</vt:lpstr>
      <vt:lpstr>Conclusion</vt:lpstr>
      <vt:lpstr>References</vt:lpstr>
      <vt:lpstr>References</vt:lpstr>
      <vt:lpstr>Thank you!</vt:lpstr>
      <vt:lpstr>PowerPoint prezentacija</vt:lpstr>
      <vt:lpstr>Trusted information sources and the bases of trust</vt:lpstr>
      <vt:lpstr>Theoretical framework</vt:lpstr>
      <vt:lpstr>Differences in information use between three nutrition needs groups of students</vt:lpstr>
      <vt:lpstr>Discussion</vt:lpstr>
      <vt:lpstr>Discussion</vt:lpstr>
      <vt:lpstr>Study limitations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Nikolina</dc:creator>
  <cp:lastModifiedBy>Nikolina Peša Pavlović</cp:lastModifiedBy>
  <cp:revision>1</cp:revision>
  <dcterms:modified xsi:type="dcterms:W3CDTF">2023-05-23T21:46:31Z</dcterms:modified>
</cp:coreProperties>
</file>