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0" r:id="rId4"/>
    <p:sldId id="275" r:id="rId5"/>
    <p:sldId id="260" r:id="rId6"/>
    <p:sldId id="261" r:id="rId7"/>
    <p:sldId id="273" r:id="rId8"/>
    <p:sldId id="262" r:id="rId9"/>
    <p:sldId id="274" r:id="rId10"/>
    <p:sldId id="264" r:id="rId11"/>
    <p:sldId id="279" r:id="rId12"/>
    <p:sldId id="271" r:id="rId13"/>
    <p:sldId id="266" r:id="rId14"/>
    <p:sldId id="276" r:id="rId15"/>
    <p:sldId id="267" r:id="rId16"/>
    <p:sldId id="277" r:id="rId17"/>
    <p:sldId id="268" r:id="rId18"/>
    <p:sldId id="269" r:id="rId19"/>
    <p:sldId id="280"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vijetli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38B1855-1B75-4FBE-930C-398BA8C253C6}" styleName="Stil teme 2 - Isticanj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Srednji stil 4 - Isticanj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Srednji stil 4 - Isticanj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Bez stila, bez rešetk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ila, s rešetkom tablic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70" autoAdjust="0"/>
  </p:normalViewPr>
  <p:slideViewPr>
    <p:cSldViewPr snapToGrid="0">
      <p:cViewPr varScale="1">
        <p:scale>
          <a:sx n="72" d="100"/>
          <a:sy n="72" d="100"/>
        </p:scale>
        <p:origin x="107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45B7D-A183-4626-ACDD-BE31FCE6D5B9}" type="datetimeFigureOut">
              <a:rPr lang="hr-HR" smtClean="0"/>
              <a:t>24.5.2023.</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86FB19-D7F9-4ECA-9DE3-E95A27D401AF}" type="slidenum">
              <a:rPr lang="hr-HR" smtClean="0"/>
              <a:t>‹#›</a:t>
            </a:fld>
            <a:endParaRPr lang="hr-HR"/>
          </a:p>
        </p:txBody>
      </p:sp>
    </p:spTree>
    <p:extLst>
      <p:ext uri="{BB962C8B-B14F-4D97-AF65-F5344CB8AC3E}">
        <p14:creationId xmlns:p14="http://schemas.microsoft.com/office/powerpoint/2010/main" val="315641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5"/>
          </p:nvPr>
        </p:nvSpPr>
        <p:spPr/>
        <p:txBody>
          <a:bodyPr/>
          <a:lstStyle/>
          <a:p>
            <a:fld id="{2486FB19-D7F9-4ECA-9DE3-E95A27D401AF}" type="slidenum">
              <a:rPr lang="hr-HR" smtClean="0"/>
              <a:t>2</a:t>
            </a:fld>
            <a:endParaRPr lang="hr-HR"/>
          </a:p>
        </p:txBody>
      </p:sp>
    </p:spTree>
    <p:extLst>
      <p:ext uri="{BB962C8B-B14F-4D97-AF65-F5344CB8AC3E}">
        <p14:creationId xmlns:p14="http://schemas.microsoft.com/office/powerpoint/2010/main" val="111083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457200" marR="0" indent="-457200" algn="just" rtl="0" eaLnBrk="1" fontAlgn="t" latinLnBrk="0" hangingPunct="1">
              <a:spcBef>
                <a:spcPts val="0"/>
              </a:spcBef>
              <a:spcAft>
                <a:spcPts val="0"/>
              </a:spcAft>
              <a:buClrTx/>
              <a:buSzPts val="2000"/>
              <a:buFont typeface="+mj-lt"/>
              <a:buAutoNum type="arabicPeriod"/>
            </a:pPr>
            <a:r>
              <a:rPr lang="en-US" sz="1800" b="0" i="0" u="none" strike="noStrike" kern="1200" dirty="0">
                <a:solidFill>
                  <a:srgbClr val="FFFFFF"/>
                </a:solidFill>
                <a:effectLst/>
                <a:latin typeface="Calibri" panose="020F0502020204030204" pitchFamily="34" charset="0"/>
              </a:rPr>
              <a:t>It is recommended to block all cookies on websites.</a:t>
            </a:r>
            <a:endParaRPr lang="hr-HR" sz="1800" b="0" i="0" u="none" strike="noStrike" dirty="0">
              <a:effectLst/>
              <a:latin typeface="Arial" panose="020B0604020202020204" pitchFamily="34" charset="0"/>
            </a:endParaRPr>
          </a:p>
          <a:p>
            <a:pPr marL="457200" marR="0" indent="-457200" algn="just" rtl="0" eaLnBrk="1" fontAlgn="t" latinLnBrk="0" hangingPunct="1">
              <a:spcBef>
                <a:spcPts val="0"/>
              </a:spcBef>
              <a:spcAft>
                <a:spcPts val="0"/>
              </a:spcAft>
            </a:pPr>
            <a:r>
              <a:rPr lang="en-US" sz="1800" b="0" i="0" u="none" strike="noStrike" kern="1200" dirty="0">
                <a:solidFill>
                  <a:srgbClr val="FFFFFF"/>
                </a:solidFill>
                <a:effectLst/>
                <a:latin typeface="Calibri" panose="020F0502020204030204" pitchFamily="34" charset="0"/>
              </a:rPr>
              <a:t>While you are on a website, other websites can track your activity on the visited website for marketing purposes.</a:t>
            </a:r>
            <a:endParaRPr lang="hr-HR" sz="1800" b="0" i="0" u="none" strike="noStrike" dirty="0">
              <a:effectLst/>
              <a:latin typeface="Arial" panose="020B0604020202020204" pitchFamily="34" charset="0"/>
            </a:endParaRPr>
          </a:p>
          <a:p>
            <a:pPr marL="457200" marR="0" indent="-457200" algn="just" rtl="0" eaLnBrk="1" fontAlgn="t" latinLnBrk="0" hangingPunct="1">
              <a:spcBef>
                <a:spcPts val="0"/>
              </a:spcBef>
              <a:spcAft>
                <a:spcPts val="0"/>
              </a:spcAft>
            </a:pPr>
            <a:r>
              <a:rPr lang="en-US" sz="1800" b="0" i="0" u="none" strike="noStrike" kern="1200" dirty="0">
                <a:solidFill>
                  <a:srgbClr val="FFFFFF"/>
                </a:solidFill>
                <a:effectLst/>
                <a:latin typeface="Calibri" panose="020F0502020204030204" pitchFamily="34" charset="0"/>
              </a:rPr>
              <a:t>Incognito mode allows complete anonymity while browsing (i.e., hiding the IP address and online activity).</a:t>
            </a:r>
            <a:endParaRPr lang="hr-HR" sz="1800" b="0" i="0" u="none" strike="noStrike" dirty="0">
              <a:effectLst/>
              <a:latin typeface="Arial" panose="020B0604020202020204" pitchFamily="34" charset="0"/>
            </a:endParaRPr>
          </a:p>
          <a:p>
            <a:pPr marL="457200" marR="0" indent="-457200" algn="just" rtl="0" eaLnBrk="1" fontAlgn="t" latinLnBrk="0" hangingPunct="1">
              <a:spcBef>
                <a:spcPts val="0"/>
              </a:spcBef>
              <a:spcAft>
                <a:spcPts val="0"/>
              </a:spcAft>
            </a:pPr>
            <a:r>
              <a:rPr lang="en-US" sz="1800" b="0" i="0" u="none" strike="noStrike" kern="1200" dirty="0">
                <a:solidFill>
                  <a:srgbClr val="FFFFFF"/>
                </a:solidFill>
                <a:effectLst/>
                <a:latin typeface="Calibri" panose="020F0502020204030204" pitchFamily="34" charset="0"/>
              </a:rPr>
              <a:t>You can request that links to websites that contain your name are removed from Google search results if the information is inaccurate, inappropriate, irrelevant, or excessive. </a:t>
            </a:r>
            <a:endParaRPr lang="hr-HR" sz="1800" b="0" i="0" u="none" strike="noStrike" dirty="0">
              <a:effectLst/>
              <a:latin typeface="Arial" panose="020B0604020202020204" pitchFamily="34" charset="0"/>
            </a:endParaRPr>
          </a:p>
          <a:p>
            <a:pPr marL="457200" marR="0" indent="-457200" algn="just" rtl="0" eaLnBrk="1" fontAlgn="t" latinLnBrk="0" hangingPunct="1">
              <a:spcBef>
                <a:spcPts val="0"/>
              </a:spcBef>
              <a:spcAft>
                <a:spcPts val="0"/>
              </a:spcAft>
            </a:pPr>
            <a:r>
              <a:rPr lang="en-US" sz="1800" b="0" i="0" u="none" strike="noStrike" kern="1200" dirty="0">
                <a:solidFill>
                  <a:srgbClr val="FFFFFF"/>
                </a:solidFill>
                <a:effectLst/>
                <a:latin typeface="Calibri" panose="020F0502020204030204" pitchFamily="34" charset="0"/>
              </a:rPr>
              <a:t>User data collected by social networks (e.g., Facebook) is deleted after five years. </a:t>
            </a:r>
            <a:endParaRPr lang="hr-HR" sz="1800" b="0" i="0" u="none" strike="noStrike" dirty="0">
              <a:effectLst/>
              <a:latin typeface="Arial" panose="020B0604020202020204" pitchFamily="34" charset="0"/>
            </a:endParaRPr>
          </a:p>
          <a:p>
            <a:pPr marL="457200" marR="0" indent="-457200" algn="just" rtl="0" eaLnBrk="1" fontAlgn="t" latinLnBrk="0" hangingPunct="1">
              <a:spcBef>
                <a:spcPts val="0"/>
              </a:spcBef>
              <a:spcAft>
                <a:spcPts val="0"/>
              </a:spcAft>
            </a:pPr>
            <a:r>
              <a:rPr lang="en-US" sz="1800" b="0" i="0" u="none" strike="noStrike" kern="1200" dirty="0">
                <a:solidFill>
                  <a:srgbClr val="FFFFFF"/>
                </a:solidFill>
                <a:effectLst/>
                <a:latin typeface="Calibri" panose="020F0502020204030204" pitchFamily="34" charset="0"/>
              </a:rPr>
              <a:t>The General Data Protection Regulation was voted in the USA. </a:t>
            </a:r>
            <a:endParaRPr lang="hr-HR" sz="1800" b="0" i="0" u="none" strike="noStrike" dirty="0">
              <a:effectLst/>
              <a:latin typeface="Arial" panose="020B0604020202020204" pitchFamily="34" charset="0"/>
            </a:endParaRPr>
          </a:p>
          <a:p>
            <a:pPr marL="457200" marR="0" indent="-457200" algn="just" rtl="0" eaLnBrk="1" fontAlgn="t" latinLnBrk="0" hangingPunct="1">
              <a:spcBef>
                <a:spcPts val="0"/>
              </a:spcBef>
              <a:spcAft>
                <a:spcPts val="0"/>
              </a:spcAft>
            </a:pPr>
            <a:r>
              <a:rPr lang="en-US" sz="1800" b="0" i="0" u="none" strike="noStrike" kern="1200" dirty="0">
                <a:solidFill>
                  <a:srgbClr val="FFFFFF"/>
                </a:solidFill>
                <a:effectLst/>
                <a:latin typeface="Calibri" panose="020F0502020204030204" pitchFamily="34" charset="0"/>
              </a:rPr>
              <a:t>If you do not wish to have a social network profile anymore and you decide to deactivate it, you can request that your personal data be deleted.</a:t>
            </a:r>
            <a:endParaRPr lang="hr-HR" sz="1800" b="0" i="0" u="none" strike="noStrike" dirty="0">
              <a:effectLst/>
              <a:latin typeface="Arial" panose="020B0604020202020204" pitchFamily="34" charset="0"/>
            </a:endParaRPr>
          </a:p>
          <a:p>
            <a:endParaRPr lang="hr-HR" dirty="0"/>
          </a:p>
        </p:txBody>
      </p:sp>
      <p:sp>
        <p:nvSpPr>
          <p:cNvPr id="4" name="Rezervirano mjesto broja slajda 3"/>
          <p:cNvSpPr>
            <a:spLocks noGrp="1"/>
          </p:cNvSpPr>
          <p:nvPr>
            <p:ph type="sldNum" sz="quarter" idx="5"/>
          </p:nvPr>
        </p:nvSpPr>
        <p:spPr/>
        <p:txBody>
          <a:bodyPr/>
          <a:lstStyle/>
          <a:p>
            <a:fld id="{2486FB19-D7F9-4ECA-9DE3-E95A27D401AF}" type="slidenum">
              <a:rPr lang="hr-HR" smtClean="0"/>
              <a:t>8</a:t>
            </a:fld>
            <a:endParaRPr lang="hr-HR"/>
          </a:p>
        </p:txBody>
      </p:sp>
    </p:spTree>
    <p:extLst>
      <p:ext uri="{BB962C8B-B14F-4D97-AF65-F5344CB8AC3E}">
        <p14:creationId xmlns:p14="http://schemas.microsoft.com/office/powerpoint/2010/main" val="2334013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a:t>R</a:t>
            </a:r>
            <a:r>
              <a:rPr lang="en-US" dirty="0" err="1"/>
              <a:t>espondents</a:t>
            </a:r>
            <a:r>
              <a:rPr lang="en-US" dirty="0"/>
              <a:t> were most concerned about the posting of information about their locations and activities, and photos and videos in which they appear without their consent. </a:t>
            </a:r>
            <a:endParaRPr lang="hr-HR" dirty="0"/>
          </a:p>
          <a:p>
            <a:r>
              <a:rPr lang="en-US" dirty="0"/>
              <a:t>Respondents were to a less degree concerned about the collection of data about their locations for marketing purposes, and the least concerned about collection of data about their activities and searches that are used for marketing purposes. </a:t>
            </a:r>
            <a:endParaRPr lang="hr-HR" dirty="0"/>
          </a:p>
          <a:p>
            <a:r>
              <a:rPr lang="en-US" dirty="0"/>
              <a:t>This finding is in line with previous studies that show that members of Generation Z do not mind collection of data for various marketing purposes, and that in fact they find </a:t>
            </a:r>
            <a:r>
              <a:rPr lang="en-US" dirty="0" err="1"/>
              <a:t>personalised</a:t>
            </a:r>
            <a:r>
              <a:rPr lang="en-US" dirty="0"/>
              <a:t> ads helpful</a:t>
            </a:r>
            <a:r>
              <a:rPr lang="hr-HR" dirty="0"/>
              <a:t>.</a:t>
            </a:r>
          </a:p>
          <a:p>
            <a:endParaRPr lang="hr-HR" dirty="0"/>
          </a:p>
        </p:txBody>
      </p:sp>
      <p:sp>
        <p:nvSpPr>
          <p:cNvPr id="4" name="Rezervirano mjesto broja slajda 3"/>
          <p:cNvSpPr>
            <a:spLocks noGrp="1"/>
          </p:cNvSpPr>
          <p:nvPr>
            <p:ph type="sldNum" sz="quarter" idx="5"/>
          </p:nvPr>
        </p:nvSpPr>
        <p:spPr/>
        <p:txBody>
          <a:bodyPr/>
          <a:lstStyle/>
          <a:p>
            <a:fld id="{2486FB19-D7F9-4ECA-9DE3-E95A27D401AF}" type="slidenum">
              <a:rPr lang="hr-HR" smtClean="0"/>
              <a:t>17</a:t>
            </a:fld>
            <a:endParaRPr lang="hr-HR"/>
          </a:p>
        </p:txBody>
      </p:sp>
    </p:spTree>
    <p:extLst>
      <p:ext uri="{BB962C8B-B14F-4D97-AF65-F5344CB8AC3E}">
        <p14:creationId xmlns:p14="http://schemas.microsoft.com/office/powerpoint/2010/main" val="1770042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977EC2-9956-E493-4998-CF1D441F88C1}"/>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p>
        </p:txBody>
      </p:sp>
      <p:sp>
        <p:nvSpPr>
          <p:cNvPr id="3" name="Podnaslov 2">
            <a:extLst>
              <a:ext uri="{FF2B5EF4-FFF2-40B4-BE49-F238E27FC236}">
                <a16:creationId xmlns:a16="http://schemas.microsoft.com/office/drawing/2014/main" id="{36B98D24-C7F5-0AD8-A689-F2A489DFC7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a:extLst>
              <a:ext uri="{FF2B5EF4-FFF2-40B4-BE49-F238E27FC236}">
                <a16:creationId xmlns:a16="http://schemas.microsoft.com/office/drawing/2014/main" id="{D581142A-305F-681C-037F-AEF8FA8FE916}"/>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5" name="Rezervirano mjesto podnožja 4">
            <a:extLst>
              <a:ext uri="{FF2B5EF4-FFF2-40B4-BE49-F238E27FC236}">
                <a16:creationId xmlns:a16="http://schemas.microsoft.com/office/drawing/2014/main" id="{9427645E-0375-7783-A7E5-7B0AEFC78B21}"/>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FD8C1B7-9525-6B00-0BDE-3B84847482B6}"/>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109887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1014BB3-48C8-CAC1-EFC1-25C704663037}"/>
              </a:ext>
            </a:extLst>
          </p:cNvPr>
          <p:cNvSpPr>
            <a:spLocks noGrp="1"/>
          </p:cNvSpPr>
          <p:nvPr>
            <p:ph type="title"/>
          </p:nvPr>
        </p:nvSpPr>
        <p:spPr/>
        <p:txBody>
          <a:bodyPr/>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19AD4FDC-994E-4610-258E-C696E6975161}"/>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CCA54BE-CF5E-8DDD-45FC-196244AF85F1}"/>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5" name="Rezervirano mjesto podnožja 4">
            <a:extLst>
              <a:ext uri="{FF2B5EF4-FFF2-40B4-BE49-F238E27FC236}">
                <a16:creationId xmlns:a16="http://schemas.microsoft.com/office/drawing/2014/main" id="{E0B33040-5D57-EF93-C8BE-5D2DB791969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7E359C91-359C-1F95-9E20-5A06A64C2191}"/>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383958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9812DB5B-24FA-ADDE-6DC1-25FC10F60F10}"/>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p>
        </p:txBody>
      </p:sp>
      <p:sp>
        <p:nvSpPr>
          <p:cNvPr id="3" name="Rezervirano mjesto okomitog teksta 2">
            <a:extLst>
              <a:ext uri="{FF2B5EF4-FFF2-40B4-BE49-F238E27FC236}">
                <a16:creationId xmlns:a16="http://schemas.microsoft.com/office/drawing/2014/main" id="{6AE71EC9-3761-FC6B-A184-62E63B72ED09}"/>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C8742CC2-2892-8078-1477-D31030C17BCA}"/>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5" name="Rezervirano mjesto podnožja 4">
            <a:extLst>
              <a:ext uri="{FF2B5EF4-FFF2-40B4-BE49-F238E27FC236}">
                <a16:creationId xmlns:a16="http://schemas.microsoft.com/office/drawing/2014/main" id="{509F4247-B6CB-4E3F-6247-78C926294584}"/>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EACEE1FD-AC17-750B-09E1-FA16BD1EA378}"/>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184788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D29A76-DB86-AEC5-176C-A4754FDC0BB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F8DEDD89-C736-76D3-828E-4DC56053CF2F}"/>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7F8240C1-6ADD-A892-4474-C3454D6D4248}"/>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5" name="Rezervirano mjesto podnožja 4">
            <a:extLst>
              <a:ext uri="{FF2B5EF4-FFF2-40B4-BE49-F238E27FC236}">
                <a16:creationId xmlns:a16="http://schemas.microsoft.com/office/drawing/2014/main" id="{0EC0FF3E-AB6D-F417-8D36-6941EE444365}"/>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511C4AC0-2479-72F3-82CF-C2FDA4E6A31A}"/>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394632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A04E4A1-28BD-6C7E-E0F9-8CDD7F7253FF}"/>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p>
        </p:txBody>
      </p:sp>
      <p:sp>
        <p:nvSpPr>
          <p:cNvPr id="3" name="Rezervirano mjesto teksta 2">
            <a:extLst>
              <a:ext uri="{FF2B5EF4-FFF2-40B4-BE49-F238E27FC236}">
                <a16:creationId xmlns:a16="http://schemas.microsoft.com/office/drawing/2014/main" id="{8A48CF8E-0B89-2B6E-C550-15B1816B3B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A6418B3B-53DD-7E3E-BD38-788F24A5C18B}"/>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5" name="Rezervirano mjesto podnožja 4">
            <a:extLst>
              <a:ext uri="{FF2B5EF4-FFF2-40B4-BE49-F238E27FC236}">
                <a16:creationId xmlns:a16="http://schemas.microsoft.com/office/drawing/2014/main" id="{B70D78A3-4173-E382-8C71-87972A06911E}"/>
              </a:ext>
            </a:extLst>
          </p:cNvPr>
          <p:cNvSpPr>
            <a:spLocks noGrp="1"/>
          </p:cNvSpPr>
          <p:nvPr>
            <p:ph type="ftr" sz="quarter" idx="11"/>
          </p:nvPr>
        </p:nvSpPr>
        <p:spPr/>
        <p:txBody>
          <a:bodyPr/>
          <a:lstStyle/>
          <a:p>
            <a:endParaRPr lang="hr-HR"/>
          </a:p>
        </p:txBody>
      </p:sp>
      <p:sp>
        <p:nvSpPr>
          <p:cNvPr id="6" name="Rezervirano mjesto broja slajda 5">
            <a:extLst>
              <a:ext uri="{FF2B5EF4-FFF2-40B4-BE49-F238E27FC236}">
                <a16:creationId xmlns:a16="http://schemas.microsoft.com/office/drawing/2014/main" id="{D5060DCD-54C6-EFB7-75E5-78D824FC5DBA}"/>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237196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5E0E04-E705-1384-8680-2A7B5E48B09A}"/>
              </a:ext>
            </a:extLst>
          </p:cNvPr>
          <p:cNvSpPr>
            <a:spLocks noGrp="1"/>
          </p:cNvSpPr>
          <p:nvPr>
            <p:ph type="title"/>
          </p:nvPr>
        </p:nvSpPr>
        <p:spPr/>
        <p:txBody>
          <a:bodyPr/>
          <a:lstStyle/>
          <a:p>
            <a:r>
              <a:rPr lang="hr-HR"/>
              <a:t>Kliknite da biste uredili stil naslova matrice</a:t>
            </a:r>
          </a:p>
        </p:txBody>
      </p:sp>
      <p:sp>
        <p:nvSpPr>
          <p:cNvPr id="3" name="Rezervirano mjesto sadržaja 2">
            <a:extLst>
              <a:ext uri="{FF2B5EF4-FFF2-40B4-BE49-F238E27FC236}">
                <a16:creationId xmlns:a16="http://schemas.microsoft.com/office/drawing/2014/main" id="{61EBBDB3-AA42-1C79-9C7D-E29B8B0D9663}"/>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sadržaja 3">
            <a:extLst>
              <a:ext uri="{FF2B5EF4-FFF2-40B4-BE49-F238E27FC236}">
                <a16:creationId xmlns:a16="http://schemas.microsoft.com/office/drawing/2014/main" id="{8E0AE2EC-0189-1076-7558-2885003E4218}"/>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datuma 4">
            <a:extLst>
              <a:ext uri="{FF2B5EF4-FFF2-40B4-BE49-F238E27FC236}">
                <a16:creationId xmlns:a16="http://schemas.microsoft.com/office/drawing/2014/main" id="{5AA1EA6C-AB53-302C-6DBC-0808C071BB4E}"/>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6" name="Rezervirano mjesto podnožja 5">
            <a:extLst>
              <a:ext uri="{FF2B5EF4-FFF2-40B4-BE49-F238E27FC236}">
                <a16:creationId xmlns:a16="http://schemas.microsoft.com/office/drawing/2014/main" id="{CCA7DE43-09E8-0B72-B667-9DE15B83FBDA}"/>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8CA91B7B-144F-58F6-C897-2DFC88DBF029}"/>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412406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F3C7448-F52A-0985-DF94-AD6957345B17}"/>
              </a:ext>
            </a:extLst>
          </p:cNvPr>
          <p:cNvSpPr>
            <a:spLocks noGrp="1"/>
          </p:cNvSpPr>
          <p:nvPr>
            <p:ph type="title"/>
          </p:nvPr>
        </p:nvSpPr>
        <p:spPr>
          <a:xfrm>
            <a:off x="839788" y="365125"/>
            <a:ext cx="10515600" cy="1325563"/>
          </a:xfrm>
        </p:spPr>
        <p:txBody>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39F2136D-613D-C532-5F3D-3DEDA8FA35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FE4634E4-8042-C9D7-4B6A-892A2DEC01AF}"/>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5" name="Rezervirano mjesto teksta 4">
            <a:extLst>
              <a:ext uri="{FF2B5EF4-FFF2-40B4-BE49-F238E27FC236}">
                <a16:creationId xmlns:a16="http://schemas.microsoft.com/office/drawing/2014/main" id="{4A67ECBE-572C-F1C4-E895-DBB8FD9E0A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8717FD85-F270-A875-9984-772AEC4DDA1A}"/>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7" name="Rezervirano mjesto datuma 6">
            <a:extLst>
              <a:ext uri="{FF2B5EF4-FFF2-40B4-BE49-F238E27FC236}">
                <a16:creationId xmlns:a16="http://schemas.microsoft.com/office/drawing/2014/main" id="{300CA4FA-9C05-00A1-28A4-CB41F101FD34}"/>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8" name="Rezervirano mjesto podnožja 7">
            <a:extLst>
              <a:ext uri="{FF2B5EF4-FFF2-40B4-BE49-F238E27FC236}">
                <a16:creationId xmlns:a16="http://schemas.microsoft.com/office/drawing/2014/main" id="{4D3F98FC-9C20-82C9-0AC5-AB540ABC3235}"/>
              </a:ext>
            </a:extLst>
          </p:cNvPr>
          <p:cNvSpPr>
            <a:spLocks noGrp="1"/>
          </p:cNvSpPr>
          <p:nvPr>
            <p:ph type="ftr" sz="quarter" idx="11"/>
          </p:nvPr>
        </p:nvSpPr>
        <p:spPr/>
        <p:txBody>
          <a:bodyPr/>
          <a:lstStyle/>
          <a:p>
            <a:endParaRPr lang="hr-HR"/>
          </a:p>
        </p:txBody>
      </p:sp>
      <p:sp>
        <p:nvSpPr>
          <p:cNvPr id="9" name="Rezervirano mjesto broja slajda 8">
            <a:extLst>
              <a:ext uri="{FF2B5EF4-FFF2-40B4-BE49-F238E27FC236}">
                <a16:creationId xmlns:a16="http://schemas.microsoft.com/office/drawing/2014/main" id="{6A0FA252-5946-9664-684C-B0A17F6B2675}"/>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213790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110217-8055-E18D-3F35-FFC1A38AD93A}"/>
              </a:ext>
            </a:extLst>
          </p:cNvPr>
          <p:cNvSpPr>
            <a:spLocks noGrp="1"/>
          </p:cNvSpPr>
          <p:nvPr>
            <p:ph type="title"/>
          </p:nvPr>
        </p:nvSpPr>
        <p:spPr/>
        <p:txBody>
          <a:bodyPr/>
          <a:lstStyle/>
          <a:p>
            <a:r>
              <a:rPr lang="hr-HR"/>
              <a:t>Kliknite da biste uredili stil naslova matrice</a:t>
            </a:r>
          </a:p>
        </p:txBody>
      </p:sp>
      <p:sp>
        <p:nvSpPr>
          <p:cNvPr id="3" name="Rezervirano mjesto datuma 2">
            <a:extLst>
              <a:ext uri="{FF2B5EF4-FFF2-40B4-BE49-F238E27FC236}">
                <a16:creationId xmlns:a16="http://schemas.microsoft.com/office/drawing/2014/main" id="{D8892375-2892-CE3D-C9BB-878BA9FFA254}"/>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4" name="Rezervirano mjesto podnožja 3">
            <a:extLst>
              <a:ext uri="{FF2B5EF4-FFF2-40B4-BE49-F238E27FC236}">
                <a16:creationId xmlns:a16="http://schemas.microsoft.com/office/drawing/2014/main" id="{98C91623-D12D-180D-A043-12C7B24FA25F}"/>
              </a:ext>
            </a:extLst>
          </p:cNvPr>
          <p:cNvSpPr>
            <a:spLocks noGrp="1"/>
          </p:cNvSpPr>
          <p:nvPr>
            <p:ph type="ftr" sz="quarter" idx="11"/>
          </p:nvPr>
        </p:nvSpPr>
        <p:spPr/>
        <p:txBody>
          <a:bodyPr/>
          <a:lstStyle/>
          <a:p>
            <a:endParaRPr lang="hr-HR"/>
          </a:p>
        </p:txBody>
      </p:sp>
      <p:sp>
        <p:nvSpPr>
          <p:cNvPr id="5" name="Rezervirano mjesto broja slajda 4">
            <a:extLst>
              <a:ext uri="{FF2B5EF4-FFF2-40B4-BE49-F238E27FC236}">
                <a16:creationId xmlns:a16="http://schemas.microsoft.com/office/drawing/2014/main" id="{71C08119-E086-5656-9CAE-F778FAD218FF}"/>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2886102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EA994586-1669-9AC5-BF04-D723271C15A9}"/>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3" name="Rezervirano mjesto podnožja 2">
            <a:extLst>
              <a:ext uri="{FF2B5EF4-FFF2-40B4-BE49-F238E27FC236}">
                <a16:creationId xmlns:a16="http://schemas.microsoft.com/office/drawing/2014/main" id="{422DD4BE-7235-D098-205F-4FDCB3D0D2C8}"/>
              </a:ext>
            </a:extLst>
          </p:cNvPr>
          <p:cNvSpPr>
            <a:spLocks noGrp="1"/>
          </p:cNvSpPr>
          <p:nvPr>
            <p:ph type="ftr" sz="quarter" idx="11"/>
          </p:nvPr>
        </p:nvSpPr>
        <p:spPr/>
        <p:txBody>
          <a:bodyPr/>
          <a:lstStyle/>
          <a:p>
            <a:endParaRPr lang="hr-HR"/>
          </a:p>
        </p:txBody>
      </p:sp>
      <p:sp>
        <p:nvSpPr>
          <p:cNvPr id="4" name="Rezervirano mjesto broja slajda 3">
            <a:extLst>
              <a:ext uri="{FF2B5EF4-FFF2-40B4-BE49-F238E27FC236}">
                <a16:creationId xmlns:a16="http://schemas.microsoft.com/office/drawing/2014/main" id="{106E4BEB-44F8-82FE-2718-2EC3D359E0EE}"/>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101707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503C379-FD90-FFB7-FDE8-53405D2FFAA6}"/>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adržaja 2">
            <a:extLst>
              <a:ext uri="{FF2B5EF4-FFF2-40B4-BE49-F238E27FC236}">
                <a16:creationId xmlns:a16="http://schemas.microsoft.com/office/drawing/2014/main" id="{F3A62F3B-02F6-0932-F130-D205EC53BE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teksta 3">
            <a:extLst>
              <a:ext uri="{FF2B5EF4-FFF2-40B4-BE49-F238E27FC236}">
                <a16:creationId xmlns:a16="http://schemas.microsoft.com/office/drawing/2014/main" id="{F6F1C987-0E04-D5BC-65FF-13B12B6932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C3559985-F82E-4B29-8D7B-584E036BD67E}"/>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6" name="Rezervirano mjesto podnožja 5">
            <a:extLst>
              <a:ext uri="{FF2B5EF4-FFF2-40B4-BE49-F238E27FC236}">
                <a16:creationId xmlns:a16="http://schemas.microsoft.com/office/drawing/2014/main" id="{76FC6748-A221-27E4-0917-EF3C882C7BFD}"/>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D8D0F589-F923-6D91-2CF4-6B10941FDBD2}"/>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251286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2C6E4EC-D66C-2C7D-AE3E-0211F8700124}"/>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p>
        </p:txBody>
      </p:sp>
      <p:sp>
        <p:nvSpPr>
          <p:cNvPr id="3" name="Rezervirano mjesto slike 2">
            <a:extLst>
              <a:ext uri="{FF2B5EF4-FFF2-40B4-BE49-F238E27FC236}">
                <a16:creationId xmlns:a16="http://schemas.microsoft.com/office/drawing/2014/main" id="{7CC87A64-BC62-C595-AA61-68A6EAB563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a:extLst>
              <a:ext uri="{FF2B5EF4-FFF2-40B4-BE49-F238E27FC236}">
                <a16:creationId xmlns:a16="http://schemas.microsoft.com/office/drawing/2014/main" id="{CADAB5A4-084C-C8FD-C18E-F94E4F2CD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CCBB5FF6-22E5-CB54-35A4-4B36BA4C5D94}"/>
              </a:ext>
            </a:extLst>
          </p:cNvPr>
          <p:cNvSpPr>
            <a:spLocks noGrp="1"/>
          </p:cNvSpPr>
          <p:nvPr>
            <p:ph type="dt" sz="half" idx="10"/>
          </p:nvPr>
        </p:nvSpPr>
        <p:spPr/>
        <p:txBody>
          <a:bodyPr/>
          <a:lstStyle/>
          <a:p>
            <a:fld id="{9026987B-2639-478D-95E8-F374C197BC5C}" type="datetimeFigureOut">
              <a:rPr lang="hr-HR" smtClean="0"/>
              <a:t>24.5.2023.</a:t>
            </a:fld>
            <a:endParaRPr lang="hr-HR"/>
          </a:p>
        </p:txBody>
      </p:sp>
      <p:sp>
        <p:nvSpPr>
          <p:cNvPr id="6" name="Rezervirano mjesto podnožja 5">
            <a:extLst>
              <a:ext uri="{FF2B5EF4-FFF2-40B4-BE49-F238E27FC236}">
                <a16:creationId xmlns:a16="http://schemas.microsoft.com/office/drawing/2014/main" id="{86A7DDCC-6122-675B-DFAE-BA7FD30D48CE}"/>
              </a:ext>
            </a:extLst>
          </p:cNvPr>
          <p:cNvSpPr>
            <a:spLocks noGrp="1"/>
          </p:cNvSpPr>
          <p:nvPr>
            <p:ph type="ftr" sz="quarter" idx="11"/>
          </p:nvPr>
        </p:nvSpPr>
        <p:spPr/>
        <p:txBody>
          <a:bodyPr/>
          <a:lstStyle/>
          <a:p>
            <a:endParaRPr lang="hr-HR"/>
          </a:p>
        </p:txBody>
      </p:sp>
      <p:sp>
        <p:nvSpPr>
          <p:cNvPr id="7" name="Rezervirano mjesto broja slajda 6">
            <a:extLst>
              <a:ext uri="{FF2B5EF4-FFF2-40B4-BE49-F238E27FC236}">
                <a16:creationId xmlns:a16="http://schemas.microsoft.com/office/drawing/2014/main" id="{986D559D-E099-7E71-503E-7E753D742AD1}"/>
              </a:ext>
            </a:extLst>
          </p:cNvPr>
          <p:cNvSpPr>
            <a:spLocks noGrp="1"/>
          </p:cNvSpPr>
          <p:nvPr>
            <p:ph type="sldNum" sz="quarter" idx="12"/>
          </p:nvPr>
        </p:nvSpPr>
        <p:spPr/>
        <p:txBody>
          <a:bodyPr/>
          <a:lstStyle/>
          <a:p>
            <a:fld id="{3E845022-D30B-45E3-B014-3D3764801B92}" type="slidenum">
              <a:rPr lang="hr-HR" smtClean="0"/>
              <a:t>‹#›</a:t>
            </a:fld>
            <a:endParaRPr lang="hr-HR"/>
          </a:p>
        </p:txBody>
      </p:sp>
    </p:spTree>
    <p:extLst>
      <p:ext uri="{BB962C8B-B14F-4D97-AF65-F5344CB8AC3E}">
        <p14:creationId xmlns:p14="http://schemas.microsoft.com/office/powerpoint/2010/main" val="202663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AEF17999-98C3-BAC1-364B-870784F56A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a:extLst>
              <a:ext uri="{FF2B5EF4-FFF2-40B4-BE49-F238E27FC236}">
                <a16:creationId xmlns:a16="http://schemas.microsoft.com/office/drawing/2014/main" id="{4B95C561-6B1F-62FB-E84E-9F10A064C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4" name="Rezervirano mjesto datuma 3">
            <a:extLst>
              <a:ext uri="{FF2B5EF4-FFF2-40B4-BE49-F238E27FC236}">
                <a16:creationId xmlns:a16="http://schemas.microsoft.com/office/drawing/2014/main" id="{25799153-D938-45FB-712C-7288AAE97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6987B-2639-478D-95E8-F374C197BC5C}" type="datetimeFigureOut">
              <a:rPr lang="hr-HR" smtClean="0"/>
              <a:t>24.5.2023.</a:t>
            </a:fld>
            <a:endParaRPr lang="hr-HR"/>
          </a:p>
        </p:txBody>
      </p:sp>
      <p:sp>
        <p:nvSpPr>
          <p:cNvPr id="5" name="Rezervirano mjesto podnožja 4">
            <a:extLst>
              <a:ext uri="{FF2B5EF4-FFF2-40B4-BE49-F238E27FC236}">
                <a16:creationId xmlns:a16="http://schemas.microsoft.com/office/drawing/2014/main" id="{11978AA1-A17C-1580-8CAE-738EE00B9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a:extLst>
              <a:ext uri="{FF2B5EF4-FFF2-40B4-BE49-F238E27FC236}">
                <a16:creationId xmlns:a16="http://schemas.microsoft.com/office/drawing/2014/main" id="{5B203F98-737B-DE63-A27C-D8C51FFFE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45022-D30B-45E3-B014-3D3764801B92}" type="slidenum">
              <a:rPr lang="hr-HR" smtClean="0"/>
              <a:t>‹#›</a:t>
            </a:fld>
            <a:endParaRPr lang="hr-HR"/>
          </a:p>
        </p:txBody>
      </p:sp>
    </p:spTree>
    <p:extLst>
      <p:ext uri="{BB962C8B-B14F-4D97-AF65-F5344CB8AC3E}">
        <p14:creationId xmlns:p14="http://schemas.microsoft.com/office/powerpoint/2010/main" val="1107535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D7DA229-FDD6-B026-0DE6-4D7B25824799}"/>
              </a:ext>
            </a:extLst>
          </p:cNvPr>
          <p:cNvSpPr>
            <a:spLocks noGrp="1"/>
          </p:cNvSpPr>
          <p:nvPr>
            <p:ph type="ctrTitle"/>
          </p:nvPr>
        </p:nvSpPr>
        <p:spPr>
          <a:xfrm>
            <a:off x="1533832" y="1132195"/>
            <a:ext cx="9144000" cy="2387600"/>
          </a:xfrm>
        </p:spPr>
        <p:txBody>
          <a:bodyPr>
            <a:normAutofit/>
          </a:bodyPr>
          <a:lstStyle/>
          <a:p>
            <a:r>
              <a:rPr lang="en-US" sz="4400" dirty="0"/>
              <a:t>Digital privacy and data protection knowledge and skills of Generation Z in Croatia</a:t>
            </a:r>
            <a:endParaRPr lang="hr-HR" sz="4400" dirty="0"/>
          </a:p>
        </p:txBody>
      </p:sp>
      <p:sp>
        <p:nvSpPr>
          <p:cNvPr id="3" name="Podnaslov 2">
            <a:extLst>
              <a:ext uri="{FF2B5EF4-FFF2-40B4-BE49-F238E27FC236}">
                <a16:creationId xmlns:a16="http://schemas.microsoft.com/office/drawing/2014/main" id="{7C0F407A-F3CD-95B0-1149-B7B45508F090}"/>
              </a:ext>
            </a:extLst>
          </p:cNvPr>
          <p:cNvSpPr>
            <a:spLocks noGrp="1"/>
          </p:cNvSpPr>
          <p:nvPr>
            <p:ph type="subTitle" idx="1"/>
          </p:nvPr>
        </p:nvSpPr>
        <p:spPr>
          <a:xfrm>
            <a:off x="1533832" y="4158044"/>
            <a:ext cx="9144000" cy="2387600"/>
          </a:xfrm>
        </p:spPr>
        <p:txBody>
          <a:bodyPr>
            <a:normAutofit fontScale="92500" lnSpcReduction="10000"/>
          </a:bodyPr>
          <a:lstStyle/>
          <a:p>
            <a:r>
              <a:rPr lang="en-US" dirty="0" err="1"/>
              <a:t>Snježana</a:t>
            </a:r>
            <a:r>
              <a:rPr lang="en-US" dirty="0"/>
              <a:t> </a:t>
            </a:r>
            <a:r>
              <a:rPr lang="en-US" dirty="0" err="1"/>
              <a:t>Stanarević</a:t>
            </a:r>
            <a:r>
              <a:rPr lang="en-US" dirty="0"/>
              <a:t> </a:t>
            </a:r>
            <a:r>
              <a:rPr lang="en-US" dirty="0" err="1"/>
              <a:t>Katavić</a:t>
            </a:r>
            <a:r>
              <a:rPr lang="hr-HR" dirty="0"/>
              <a:t>, </a:t>
            </a:r>
            <a:r>
              <a:rPr lang="hr-HR" dirty="0" err="1"/>
              <a:t>PhD</a:t>
            </a:r>
            <a:r>
              <a:rPr lang="hr-HR" dirty="0"/>
              <a:t>, Assistant </a:t>
            </a:r>
            <a:r>
              <a:rPr lang="hr-HR" dirty="0" err="1"/>
              <a:t>Professor</a:t>
            </a:r>
            <a:endParaRPr lang="en-US" dirty="0"/>
          </a:p>
          <a:p>
            <a:r>
              <a:rPr lang="en-US" dirty="0" err="1"/>
              <a:t>Hajdi</a:t>
            </a:r>
            <a:r>
              <a:rPr lang="en-US" dirty="0"/>
              <a:t> </a:t>
            </a:r>
            <a:r>
              <a:rPr lang="en-US" dirty="0" err="1"/>
              <a:t>Ivanović</a:t>
            </a:r>
            <a:r>
              <a:rPr lang="hr-HR" dirty="0"/>
              <a:t>, </a:t>
            </a:r>
            <a:r>
              <a:rPr lang="hr-HR" dirty="0" err="1"/>
              <a:t>mastef</a:t>
            </a:r>
            <a:r>
              <a:rPr lang="hr-HR" dirty="0"/>
              <a:t> </a:t>
            </a:r>
            <a:r>
              <a:rPr lang="hr-HR" dirty="0" err="1"/>
              <a:t>of</a:t>
            </a:r>
            <a:r>
              <a:rPr lang="hr-HR" dirty="0"/>
              <a:t> </a:t>
            </a:r>
            <a:r>
              <a:rPr lang="hr-HR" dirty="0" err="1"/>
              <a:t>informatology</a:t>
            </a:r>
            <a:r>
              <a:rPr lang="hr-HR" dirty="0"/>
              <a:t> </a:t>
            </a:r>
            <a:r>
              <a:rPr lang="hr-HR" dirty="0" err="1"/>
              <a:t>and</a:t>
            </a:r>
            <a:r>
              <a:rPr lang="hr-HR" dirty="0"/>
              <a:t> </a:t>
            </a:r>
            <a:r>
              <a:rPr lang="hr-HR" dirty="0" err="1"/>
              <a:t>information</a:t>
            </a:r>
            <a:r>
              <a:rPr lang="hr-HR" dirty="0"/>
              <a:t> </a:t>
            </a:r>
            <a:r>
              <a:rPr lang="hr-HR" dirty="0" err="1"/>
              <a:t>technology</a:t>
            </a:r>
            <a:endParaRPr lang="en-US" dirty="0"/>
          </a:p>
          <a:p>
            <a:r>
              <a:rPr lang="en-US" dirty="0"/>
              <a:t>Anita </a:t>
            </a:r>
            <a:r>
              <a:rPr lang="en-US" dirty="0" err="1"/>
              <a:t>Papić</a:t>
            </a:r>
            <a:r>
              <a:rPr lang="hr-HR" dirty="0"/>
              <a:t>, </a:t>
            </a:r>
            <a:r>
              <a:rPr lang="hr-HR" dirty="0" err="1"/>
              <a:t>PhD</a:t>
            </a:r>
            <a:r>
              <a:rPr lang="hr-HR" dirty="0"/>
              <a:t>, </a:t>
            </a:r>
            <a:r>
              <a:rPr lang="hr-HR" dirty="0" err="1"/>
              <a:t>Associate</a:t>
            </a:r>
            <a:r>
              <a:rPr lang="hr-HR" dirty="0"/>
              <a:t> </a:t>
            </a:r>
            <a:r>
              <a:rPr lang="hr-HR" dirty="0" err="1"/>
              <a:t>Professor</a:t>
            </a:r>
            <a:endParaRPr lang="hr-HR" dirty="0"/>
          </a:p>
          <a:p>
            <a:endParaRPr lang="en-US" dirty="0"/>
          </a:p>
          <a:p>
            <a:r>
              <a:rPr lang="en-US" dirty="0"/>
              <a:t>Department of </a:t>
            </a:r>
            <a:r>
              <a:rPr lang="hr-HR" dirty="0"/>
              <a:t>I</a:t>
            </a:r>
            <a:r>
              <a:rPr lang="en-US" dirty="0" err="1"/>
              <a:t>nformation</a:t>
            </a:r>
            <a:r>
              <a:rPr lang="en-US" dirty="0"/>
              <a:t> </a:t>
            </a:r>
            <a:r>
              <a:rPr lang="hr-HR" dirty="0"/>
              <a:t>S</a:t>
            </a:r>
            <a:r>
              <a:rPr lang="en-US" dirty="0" err="1"/>
              <a:t>ciences</a:t>
            </a:r>
            <a:r>
              <a:rPr lang="en-US" dirty="0"/>
              <a:t>, </a:t>
            </a:r>
            <a:r>
              <a:rPr lang="hr-HR" dirty="0"/>
              <a:t>F</a:t>
            </a:r>
            <a:r>
              <a:rPr lang="en-US" dirty="0" err="1"/>
              <a:t>aculty</a:t>
            </a:r>
            <a:r>
              <a:rPr lang="en-US" dirty="0"/>
              <a:t> of </a:t>
            </a:r>
            <a:r>
              <a:rPr lang="hr-HR" dirty="0"/>
              <a:t>H</a:t>
            </a:r>
            <a:r>
              <a:rPr lang="en-US" dirty="0" err="1"/>
              <a:t>umanities</a:t>
            </a:r>
            <a:r>
              <a:rPr lang="en-US" dirty="0"/>
              <a:t> and </a:t>
            </a:r>
            <a:r>
              <a:rPr lang="hr-HR" dirty="0"/>
              <a:t>S</a:t>
            </a:r>
            <a:r>
              <a:rPr lang="en-US" dirty="0" err="1"/>
              <a:t>ocial</a:t>
            </a:r>
            <a:r>
              <a:rPr lang="en-US" dirty="0"/>
              <a:t> </a:t>
            </a:r>
            <a:r>
              <a:rPr lang="hr-HR" dirty="0"/>
              <a:t>S</a:t>
            </a:r>
            <a:r>
              <a:rPr lang="en-US" dirty="0" err="1"/>
              <a:t>ciences</a:t>
            </a:r>
            <a:r>
              <a:rPr lang="en-US" dirty="0"/>
              <a:t> Osijek</a:t>
            </a:r>
          </a:p>
        </p:txBody>
      </p:sp>
    </p:spTree>
    <p:extLst>
      <p:ext uri="{BB962C8B-B14F-4D97-AF65-F5344CB8AC3E}">
        <p14:creationId xmlns:p14="http://schemas.microsoft.com/office/powerpoint/2010/main" val="114485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4DABD4-C4D8-D703-E014-D500D5323976}"/>
              </a:ext>
            </a:extLst>
          </p:cNvPr>
          <p:cNvSpPr>
            <a:spLocks noGrp="1"/>
          </p:cNvSpPr>
          <p:nvPr>
            <p:ph type="title"/>
          </p:nvPr>
        </p:nvSpPr>
        <p:spPr/>
        <p:txBody>
          <a:bodyPr>
            <a:normAutofit/>
          </a:bodyPr>
          <a:lstStyle/>
          <a:p>
            <a:pPr algn="ctr"/>
            <a:r>
              <a:rPr lang="hr-HR" sz="4400" dirty="0"/>
              <a:t>RQ2: </a:t>
            </a:r>
            <a:r>
              <a:rPr lang="en-US" sz="4400" dirty="0"/>
              <a:t>What are the </a:t>
            </a:r>
            <a:r>
              <a:rPr lang="hr-HR" sz="4400" dirty="0" err="1"/>
              <a:t>respondents</a:t>
            </a:r>
            <a:r>
              <a:rPr lang="hr-HR" sz="4400" dirty="0"/>
              <a:t> </a:t>
            </a:r>
            <a:r>
              <a:rPr lang="en-US" sz="4400" dirty="0"/>
              <a:t>habits and</a:t>
            </a:r>
            <a:r>
              <a:rPr lang="hr-HR" sz="4400" dirty="0"/>
              <a:t> </a:t>
            </a:r>
            <a:r>
              <a:rPr lang="hr-HR" sz="4400" dirty="0" err="1"/>
              <a:t>practices</a:t>
            </a:r>
            <a:r>
              <a:rPr lang="en-US" sz="4400" dirty="0"/>
              <a:t> related to protection of digital privacy?</a:t>
            </a:r>
            <a:endParaRPr lang="hr-HR" sz="4400" dirty="0"/>
          </a:p>
        </p:txBody>
      </p:sp>
      <p:sp>
        <p:nvSpPr>
          <p:cNvPr id="3" name="Rezervirano mjesto sadržaja 2">
            <a:extLst>
              <a:ext uri="{FF2B5EF4-FFF2-40B4-BE49-F238E27FC236}">
                <a16:creationId xmlns:a16="http://schemas.microsoft.com/office/drawing/2014/main" id="{C54E3917-AD68-B3FD-7907-4B030956CC22}"/>
              </a:ext>
            </a:extLst>
          </p:cNvPr>
          <p:cNvSpPr>
            <a:spLocks noGrp="1"/>
          </p:cNvSpPr>
          <p:nvPr>
            <p:ph type="body" idx="1"/>
          </p:nvPr>
        </p:nvSpPr>
        <p:spPr/>
        <p:txBody>
          <a:bodyPr>
            <a:normAutofit/>
          </a:bodyPr>
          <a:lstStyle/>
          <a:p>
            <a:endParaRPr lang="hr-HR" dirty="0"/>
          </a:p>
        </p:txBody>
      </p:sp>
    </p:spTree>
    <p:extLst>
      <p:ext uri="{BB962C8B-B14F-4D97-AF65-F5344CB8AC3E}">
        <p14:creationId xmlns:p14="http://schemas.microsoft.com/office/powerpoint/2010/main" val="2761822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DEB249-8919-05D2-7FE9-20F1C193FD77}"/>
              </a:ext>
            </a:extLst>
          </p:cNvPr>
          <p:cNvSpPr>
            <a:spLocks noGrp="1"/>
          </p:cNvSpPr>
          <p:nvPr>
            <p:ph type="title"/>
          </p:nvPr>
        </p:nvSpPr>
        <p:spPr/>
        <p:txBody>
          <a:bodyPr/>
          <a:lstStyle/>
          <a:p>
            <a:pPr algn="ctr"/>
            <a:r>
              <a:rPr lang="hr-HR" dirty="0"/>
              <a:t>H</a:t>
            </a:r>
            <a:r>
              <a:rPr lang="en-US" dirty="0"/>
              <a:t>ow </a:t>
            </a:r>
            <a:r>
              <a:rPr lang="hr-HR" dirty="0"/>
              <a:t>do </a:t>
            </a:r>
            <a:r>
              <a:rPr lang="hr-HR" dirty="0" err="1"/>
              <a:t>you</a:t>
            </a:r>
            <a:r>
              <a:rPr lang="hr-HR" dirty="0"/>
              <a:t> </a:t>
            </a:r>
            <a:r>
              <a:rPr lang="en-US" dirty="0"/>
              <a:t>protect </a:t>
            </a:r>
            <a:r>
              <a:rPr lang="hr-HR" dirty="0" err="1"/>
              <a:t>your</a:t>
            </a:r>
            <a:r>
              <a:rPr lang="en-US" dirty="0"/>
              <a:t> data and privacy on the Internet</a:t>
            </a:r>
            <a:r>
              <a:rPr lang="hr-HR" dirty="0"/>
              <a:t>? </a:t>
            </a:r>
          </a:p>
        </p:txBody>
      </p:sp>
      <p:sp>
        <p:nvSpPr>
          <p:cNvPr id="7" name="Rezervirano mjesto sadržaja 6">
            <a:extLst>
              <a:ext uri="{FF2B5EF4-FFF2-40B4-BE49-F238E27FC236}">
                <a16:creationId xmlns:a16="http://schemas.microsoft.com/office/drawing/2014/main" id="{2379C3B3-BB94-E53B-D341-6D51F4AFB7DF}"/>
              </a:ext>
            </a:extLst>
          </p:cNvPr>
          <p:cNvSpPr>
            <a:spLocks noGrp="1"/>
          </p:cNvSpPr>
          <p:nvPr>
            <p:ph idx="1"/>
          </p:nvPr>
        </p:nvSpPr>
        <p:spPr>
          <a:xfrm>
            <a:off x="838200" y="1945758"/>
            <a:ext cx="10515600" cy="4252469"/>
          </a:xfrm>
        </p:spPr>
        <p:txBody>
          <a:bodyPr>
            <a:normAutofit/>
          </a:bodyPr>
          <a:lstStyle/>
          <a:p>
            <a:r>
              <a:rPr lang="hr-HR" sz="3200" dirty="0"/>
              <a:t>A </a:t>
            </a:r>
            <a:r>
              <a:rPr lang="hr-HR" sz="3200" dirty="0" err="1"/>
              <a:t>multiple</a:t>
            </a:r>
            <a:r>
              <a:rPr lang="hr-HR" sz="3200" dirty="0"/>
              <a:t> </a:t>
            </a:r>
            <a:r>
              <a:rPr lang="hr-HR" sz="3200" dirty="0" err="1"/>
              <a:t>choice</a:t>
            </a:r>
            <a:r>
              <a:rPr lang="hr-HR" sz="3200" dirty="0"/>
              <a:t> </a:t>
            </a:r>
            <a:r>
              <a:rPr lang="hr-HR" sz="3200" dirty="0" err="1"/>
              <a:t>question</a:t>
            </a:r>
            <a:endParaRPr lang="hr-HR" sz="3200" dirty="0"/>
          </a:p>
          <a:p>
            <a:endParaRPr lang="hr-HR" sz="3200" dirty="0"/>
          </a:p>
          <a:p>
            <a:r>
              <a:rPr lang="hr-HR" sz="3200" dirty="0"/>
              <a:t>14 </a:t>
            </a:r>
            <a:r>
              <a:rPr lang="hr-HR" sz="3200" dirty="0" err="1"/>
              <a:t>strategies</a:t>
            </a:r>
            <a:r>
              <a:rPr lang="hr-HR" sz="3200" dirty="0"/>
              <a:t> </a:t>
            </a:r>
            <a:r>
              <a:rPr lang="hr-HR" sz="3200" dirty="0" err="1"/>
              <a:t>offered</a:t>
            </a:r>
            <a:endParaRPr lang="hr-HR" sz="3200" dirty="0"/>
          </a:p>
        </p:txBody>
      </p:sp>
    </p:spTree>
    <p:extLst>
      <p:ext uri="{BB962C8B-B14F-4D97-AF65-F5344CB8AC3E}">
        <p14:creationId xmlns:p14="http://schemas.microsoft.com/office/powerpoint/2010/main" val="2227039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48F9A88-15F2-AABB-EB53-0312CB9BCF31}"/>
              </a:ext>
            </a:extLst>
          </p:cNvPr>
          <p:cNvSpPr>
            <a:spLocks noGrp="1"/>
          </p:cNvSpPr>
          <p:nvPr>
            <p:ph type="title"/>
          </p:nvPr>
        </p:nvSpPr>
        <p:spPr/>
        <p:txBody>
          <a:bodyPr/>
          <a:lstStyle/>
          <a:p>
            <a:pPr algn="ctr"/>
            <a:r>
              <a:rPr lang="hr-HR" dirty="0"/>
              <a:t>50% </a:t>
            </a:r>
            <a:r>
              <a:rPr lang="hr-HR" dirty="0" err="1"/>
              <a:t>of</a:t>
            </a:r>
            <a:r>
              <a:rPr lang="hr-HR" dirty="0"/>
              <a:t> </a:t>
            </a:r>
            <a:r>
              <a:rPr lang="hr-HR" dirty="0" err="1"/>
              <a:t>offered</a:t>
            </a:r>
            <a:r>
              <a:rPr lang="hr-HR" dirty="0"/>
              <a:t> p</a:t>
            </a:r>
            <a:r>
              <a:rPr lang="en-US" dirty="0" err="1"/>
              <a:t>rotective</a:t>
            </a:r>
            <a:r>
              <a:rPr lang="en-US" dirty="0"/>
              <a:t> strategies </a:t>
            </a:r>
            <a:r>
              <a:rPr lang="hr-HR" dirty="0"/>
              <a:t>are </a:t>
            </a:r>
            <a:r>
              <a:rPr lang="en-US" dirty="0"/>
              <a:t>used by less than 50% od respondents</a:t>
            </a:r>
          </a:p>
        </p:txBody>
      </p:sp>
      <p:graphicFrame>
        <p:nvGraphicFramePr>
          <p:cNvPr id="7" name="Rezervirano mjesto sadržaja 6">
            <a:extLst>
              <a:ext uri="{FF2B5EF4-FFF2-40B4-BE49-F238E27FC236}">
                <a16:creationId xmlns:a16="http://schemas.microsoft.com/office/drawing/2014/main" id="{B10F53E0-0604-89B8-AD62-617DF29FE8B5}"/>
              </a:ext>
            </a:extLst>
          </p:cNvPr>
          <p:cNvGraphicFramePr>
            <a:graphicFrameLocks noGrp="1"/>
          </p:cNvGraphicFramePr>
          <p:nvPr>
            <p:ph idx="1"/>
            <p:extLst>
              <p:ext uri="{D42A27DB-BD31-4B8C-83A1-F6EECF244321}">
                <p14:modId xmlns:p14="http://schemas.microsoft.com/office/powerpoint/2010/main" val="1748102820"/>
              </p:ext>
            </p:extLst>
          </p:nvPr>
        </p:nvGraphicFramePr>
        <p:xfrm>
          <a:off x="1391093" y="2694450"/>
          <a:ext cx="9646466" cy="2926080"/>
        </p:xfrm>
        <a:graphic>
          <a:graphicData uri="http://schemas.openxmlformats.org/drawingml/2006/table">
            <a:tbl>
              <a:tblPr firstRow="1" firstCol="1" bandRow="1">
                <a:tableStyleId>{8A107856-5554-42FB-B03E-39F5DBC370BA}</a:tableStyleId>
              </a:tblPr>
              <a:tblGrid>
                <a:gridCol w="8231374">
                  <a:extLst>
                    <a:ext uri="{9D8B030D-6E8A-4147-A177-3AD203B41FA5}">
                      <a16:colId xmlns:a16="http://schemas.microsoft.com/office/drawing/2014/main" val="18261093"/>
                    </a:ext>
                  </a:extLst>
                </a:gridCol>
                <a:gridCol w="1415092">
                  <a:extLst>
                    <a:ext uri="{9D8B030D-6E8A-4147-A177-3AD203B41FA5}">
                      <a16:colId xmlns:a16="http://schemas.microsoft.com/office/drawing/2014/main" val="3662962445"/>
                    </a:ext>
                  </a:extLst>
                </a:gridCol>
              </a:tblGrid>
              <a:tr h="570582">
                <a:tc>
                  <a:txBody>
                    <a:bodyPr/>
                    <a:lstStyle/>
                    <a:p>
                      <a:pPr marL="0" marR="0">
                        <a:lnSpc>
                          <a:spcPct val="100000"/>
                        </a:lnSpc>
                        <a:spcBef>
                          <a:spcPts val="0"/>
                        </a:spcBef>
                        <a:spcAft>
                          <a:spcPts val="1000"/>
                        </a:spcAft>
                      </a:pPr>
                      <a:r>
                        <a:rPr lang="en-US" sz="2400" b="0" dirty="0">
                          <a:effectLst/>
                          <a:latin typeface="+mn-lt"/>
                          <a:ea typeface="Calibri" panose="020F0502020204030204" pitchFamily="34" charset="0"/>
                          <a:cs typeface="Times New Roman" panose="02020603050405020304" pitchFamily="18" charset="0"/>
                        </a:rPr>
                        <a:t>When using public wireless networks (e.g., in a coffee shop), I do not send or receive sensitive data, but use my data traffic for that.</a:t>
                      </a:r>
                      <a:endParaRPr lang="hr-HR" sz="2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1000"/>
                        </a:spcAft>
                      </a:pPr>
                      <a:r>
                        <a:rPr lang="en-US" sz="2400" b="0" dirty="0">
                          <a:effectLst/>
                          <a:latin typeface="+mn-lt"/>
                          <a:ea typeface="Calibri" panose="020F0502020204030204" pitchFamily="34" charset="0"/>
                          <a:cs typeface="Times New Roman" panose="02020603050405020304" pitchFamily="18" charset="0"/>
                        </a:rPr>
                        <a:t>44.3%</a:t>
                      </a:r>
                      <a:endParaRPr lang="hr-HR" sz="2400" b="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6794161"/>
                  </a:ext>
                </a:extLst>
              </a:tr>
              <a:tr h="341479">
                <a:tc>
                  <a:txBody>
                    <a:bodyPr/>
                    <a:lstStyle/>
                    <a:p>
                      <a:pPr marL="0" marR="0">
                        <a:lnSpc>
                          <a:spcPct val="100000"/>
                        </a:lnSpc>
                        <a:spcBef>
                          <a:spcPts val="0"/>
                        </a:spcBef>
                        <a:spcAft>
                          <a:spcPts val="1000"/>
                        </a:spcAft>
                      </a:pPr>
                      <a:r>
                        <a:rPr lang="en-US" sz="2400" b="0" dirty="0">
                          <a:effectLst/>
                          <a:latin typeface="+mn-lt"/>
                          <a:ea typeface="Calibri" panose="020F0502020204030204" pitchFamily="34" charset="0"/>
                          <a:cs typeface="Times New Roman" panose="02020603050405020304" pitchFamily="18" charset="0"/>
                        </a:rPr>
                        <a:t>I use the cloud (e.g., Google Drive or Dropbox) to store important and sensitive data.</a:t>
                      </a:r>
                      <a:endParaRPr lang="hr-HR" sz="2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1000"/>
                        </a:spcAft>
                      </a:pPr>
                      <a:r>
                        <a:rPr lang="en-US" sz="2400" b="0" dirty="0">
                          <a:effectLst/>
                          <a:latin typeface="+mn-lt"/>
                          <a:ea typeface="Calibri" panose="020F0502020204030204" pitchFamily="34" charset="0"/>
                          <a:cs typeface="Times New Roman" panose="02020603050405020304" pitchFamily="18" charset="0"/>
                        </a:rPr>
                        <a:t>42.3%</a:t>
                      </a:r>
                      <a:endParaRPr lang="hr-HR" sz="2400" b="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5520542"/>
                  </a:ext>
                </a:extLst>
              </a:tr>
              <a:tr h="327197">
                <a:tc>
                  <a:txBody>
                    <a:bodyPr/>
                    <a:lstStyle/>
                    <a:p>
                      <a:pPr marL="0" marR="0">
                        <a:lnSpc>
                          <a:spcPct val="100000"/>
                        </a:lnSpc>
                        <a:spcBef>
                          <a:spcPts val="0"/>
                        </a:spcBef>
                        <a:spcAft>
                          <a:spcPts val="1000"/>
                        </a:spcAft>
                      </a:pPr>
                      <a:r>
                        <a:rPr lang="en-US" sz="2400" b="0" dirty="0">
                          <a:effectLst/>
                          <a:latin typeface="+mn-lt"/>
                          <a:ea typeface="Calibri" panose="020F0502020204030204" pitchFamily="34" charset="0"/>
                          <a:cs typeface="Times New Roman" panose="02020603050405020304" pitchFamily="18" charset="0"/>
                        </a:rPr>
                        <a:t>In addition to my private e-mail address, I also have a separate e-mail address for subscribing to various newsletters, registering for websites, or shopping online. </a:t>
                      </a:r>
                      <a:endParaRPr lang="hr-HR" sz="24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0000"/>
                        </a:lnSpc>
                        <a:spcBef>
                          <a:spcPts val="0"/>
                        </a:spcBef>
                        <a:spcAft>
                          <a:spcPts val="1000"/>
                        </a:spcAft>
                      </a:pPr>
                      <a:r>
                        <a:rPr lang="en-US" sz="2400" b="0" dirty="0">
                          <a:effectLst/>
                          <a:latin typeface="+mn-lt"/>
                          <a:ea typeface="Calibri" panose="020F0502020204030204" pitchFamily="34" charset="0"/>
                          <a:cs typeface="Times New Roman" panose="02020603050405020304" pitchFamily="18" charset="0"/>
                        </a:rPr>
                        <a:t>39.6%</a:t>
                      </a:r>
                      <a:endParaRPr lang="hr-HR" sz="2400" b="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2539969"/>
                  </a:ext>
                </a:extLst>
              </a:tr>
            </a:tbl>
          </a:graphicData>
        </a:graphic>
      </p:graphicFrame>
      <p:sp>
        <p:nvSpPr>
          <p:cNvPr id="3" name="TekstniOkvir 2">
            <a:extLst>
              <a:ext uri="{FF2B5EF4-FFF2-40B4-BE49-F238E27FC236}">
                <a16:creationId xmlns:a16="http://schemas.microsoft.com/office/drawing/2014/main" id="{2E0AF54F-D29E-9A53-B299-F786ACEF8672}"/>
              </a:ext>
            </a:extLst>
          </p:cNvPr>
          <p:cNvSpPr txBox="1"/>
          <p:nvPr/>
        </p:nvSpPr>
        <p:spPr>
          <a:xfrm>
            <a:off x="1195431" y="6101072"/>
            <a:ext cx="9794358" cy="523220"/>
          </a:xfrm>
          <a:prstGeom prst="rect">
            <a:avLst/>
          </a:prstGeom>
          <a:noFill/>
        </p:spPr>
        <p:txBody>
          <a:bodyPr wrap="square">
            <a:spAutoFit/>
          </a:bodyPr>
          <a:lstStyle/>
          <a:p>
            <a:pPr algn="ctr"/>
            <a:r>
              <a:rPr lang="hr-HR" sz="2800" dirty="0"/>
              <a:t>Do </a:t>
            </a:r>
            <a:r>
              <a:rPr lang="hr-HR" sz="2800" dirty="0" err="1"/>
              <a:t>users</a:t>
            </a:r>
            <a:r>
              <a:rPr lang="hr-HR" sz="2800" dirty="0"/>
              <a:t> do </a:t>
            </a:r>
            <a:r>
              <a:rPr lang="hr-HR" sz="2800" dirty="0" err="1"/>
              <a:t>not</a:t>
            </a:r>
            <a:r>
              <a:rPr lang="hr-HR" sz="2800" dirty="0"/>
              <a:t> </a:t>
            </a:r>
            <a:r>
              <a:rPr lang="hr-HR" sz="2800" dirty="0" err="1"/>
              <a:t>know</a:t>
            </a:r>
            <a:r>
              <a:rPr lang="hr-HR" sz="2800" dirty="0"/>
              <a:t> </a:t>
            </a:r>
            <a:r>
              <a:rPr lang="hr-HR" sz="2800" dirty="0" err="1"/>
              <a:t>about</a:t>
            </a:r>
            <a:r>
              <a:rPr lang="hr-HR" sz="2800" dirty="0"/>
              <a:t> </a:t>
            </a:r>
            <a:r>
              <a:rPr lang="hr-HR" sz="2800" dirty="0" err="1"/>
              <a:t>these</a:t>
            </a:r>
            <a:r>
              <a:rPr lang="hr-HR" sz="2800" dirty="0"/>
              <a:t> </a:t>
            </a:r>
            <a:r>
              <a:rPr lang="hr-HR" sz="2800" dirty="0" err="1"/>
              <a:t>measures</a:t>
            </a:r>
            <a:r>
              <a:rPr lang="hr-HR" sz="2800" dirty="0"/>
              <a:t> </a:t>
            </a:r>
            <a:r>
              <a:rPr lang="hr-HR" sz="2800" dirty="0" err="1"/>
              <a:t>or</a:t>
            </a:r>
            <a:r>
              <a:rPr lang="hr-HR" sz="2800" dirty="0"/>
              <a:t> </a:t>
            </a:r>
            <a:r>
              <a:rPr lang="hr-HR" sz="2800" dirty="0" err="1"/>
              <a:t>they</a:t>
            </a:r>
            <a:r>
              <a:rPr lang="hr-HR" sz="2800" dirty="0"/>
              <a:t> do </a:t>
            </a:r>
            <a:r>
              <a:rPr lang="hr-HR" sz="2800" dirty="0" err="1"/>
              <a:t>not</a:t>
            </a:r>
            <a:r>
              <a:rPr lang="hr-HR" sz="2800" dirty="0"/>
              <a:t> care?</a:t>
            </a:r>
          </a:p>
        </p:txBody>
      </p:sp>
      <p:sp>
        <p:nvSpPr>
          <p:cNvPr id="4" name="Pravokutnik 3">
            <a:extLst>
              <a:ext uri="{FF2B5EF4-FFF2-40B4-BE49-F238E27FC236}">
                <a16:creationId xmlns:a16="http://schemas.microsoft.com/office/drawing/2014/main" id="{F6819871-DBF1-932F-0A88-5BD228EA447F}"/>
              </a:ext>
            </a:extLst>
          </p:cNvPr>
          <p:cNvSpPr/>
          <p:nvPr/>
        </p:nvSpPr>
        <p:spPr>
          <a:xfrm>
            <a:off x="4428537" y="1985234"/>
            <a:ext cx="2913321" cy="41467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hr-HR" sz="2400" dirty="0"/>
              <a:t>HIGHLIGHTS</a:t>
            </a:r>
          </a:p>
        </p:txBody>
      </p:sp>
    </p:spTree>
    <p:extLst>
      <p:ext uri="{BB962C8B-B14F-4D97-AF65-F5344CB8AC3E}">
        <p14:creationId xmlns:p14="http://schemas.microsoft.com/office/powerpoint/2010/main" val="77684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D707995-5A55-CAB1-B562-EB84D27C5392}"/>
              </a:ext>
            </a:extLst>
          </p:cNvPr>
          <p:cNvSpPr>
            <a:spLocks noGrp="1"/>
          </p:cNvSpPr>
          <p:nvPr>
            <p:ph type="title"/>
          </p:nvPr>
        </p:nvSpPr>
        <p:spPr/>
        <p:txBody>
          <a:bodyPr>
            <a:normAutofit/>
          </a:bodyPr>
          <a:lstStyle/>
          <a:p>
            <a:r>
              <a:rPr lang="hr-HR" sz="4800" dirty="0"/>
              <a:t>RQ3: </a:t>
            </a:r>
            <a:r>
              <a:rPr lang="en-US" sz="4800" dirty="0"/>
              <a:t>How do members of Generation Z protect their privacy on social networks?</a:t>
            </a:r>
            <a:endParaRPr lang="hr-HR" sz="4800" dirty="0"/>
          </a:p>
        </p:txBody>
      </p:sp>
      <p:sp>
        <p:nvSpPr>
          <p:cNvPr id="4" name="Rezervirano mjesto teksta 3">
            <a:extLst>
              <a:ext uri="{FF2B5EF4-FFF2-40B4-BE49-F238E27FC236}">
                <a16:creationId xmlns:a16="http://schemas.microsoft.com/office/drawing/2014/main" id="{7243AAE0-3DC6-EFF3-497F-64B3E0AC7AEB}"/>
              </a:ext>
            </a:extLst>
          </p:cNvPr>
          <p:cNvSpPr>
            <a:spLocks noGrp="1"/>
          </p:cNvSpPr>
          <p:nvPr>
            <p:ph type="body" idx="1"/>
          </p:nvPr>
        </p:nvSpPr>
        <p:spPr/>
        <p:txBody>
          <a:bodyPr/>
          <a:lstStyle/>
          <a:p>
            <a:endParaRPr lang="hr-HR"/>
          </a:p>
        </p:txBody>
      </p:sp>
    </p:spTree>
    <p:extLst>
      <p:ext uri="{BB962C8B-B14F-4D97-AF65-F5344CB8AC3E}">
        <p14:creationId xmlns:p14="http://schemas.microsoft.com/office/powerpoint/2010/main" val="277699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a:extLst>
              <a:ext uri="{FF2B5EF4-FFF2-40B4-BE49-F238E27FC236}">
                <a16:creationId xmlns:a16="http://schemas.microsoft.com/office/drawing/2014/main" id="{1A6466AF-CF6A-B1B3-1D5D-3B0812606B11}"/>
              </a:ext>
            </a:extLst>
          </p:cNvPr>
          <p:cNvSpPr>
            <a:spLocks noGrp="1"/>
          </p:cNvSpPr>
          <p:nvPr>
            <p:ph type="title"/>
          </p:nvPr>
        </p:nvSpPr>
        <p:spPr/>
        <p:txBody>
          <a:bodyPr/>
          <a:lstStyle/>
          <a:p>
            <a:pPr algn="ctr"/>
            <a:r>
              <a:rPr lang="hr-HR" dirty="0" err="1"/>
              <a:t>Key</a:t>
            </a:r>
            <a:r>
              <a:rPr lang="hr-HR" dirty="0"/>
              <a:t> </a:t>
            </a:r>
            <a:r>
              <a:rPr lang="hr-HR" dirty="0" err="1"/>
              <a:t>findings</a:t>
            </a:r>
            <a:r>
              <a:rPr lang="hr-HR" dirty="0"/>
              <a:t> </a:t>
            </a:r>
            <a:r>
              <a:rPr lang="hr-HR" dirty="0" err="1"/>
              <a:t>related</a:t>
            </a:r>
            <a:r>
              <a:rPr lang="hr-HR" dirty="0"/>
              <a:t> to </a:t>
            </a:r>
            <a:r>
              <a:rPr lang="hr-HR" dirty="0" err="1"/>
              <a:t>social</a:t>
            </a:r>
            <a:r>
              <a:rPr lang="hr-HR" dirty="0"/>
              <a:t> </a:t>
            </a:r>
            <a:r>
              <a:rPr lang="hr-HR" dirty="0" err="1"/>
              <a:t>networks</a:t>
            </a:r>
            <a:endParaRPr lang="hr-HR" dirty="0"/>
          </a:p>
        </p:txBody>
      </p:sp>
      <p:sp>
        <p:nvSpPr>
          <p:cNvPr id="5" name="Rezervirano mjesto sadržaja 4">
            <a:extLst>
              <a:ext uri="{FF2B5EF4-FFF2-40B4-BE49-F238E27FC236}">
                <a16:creationId xmlns:a16="http://schemas.microsoft.com/office/drawing/2014/main" id="{4592D1C5-DF40-8CFA-3EF8-FCC38D639326}"/>
              </a:ext>
            </a:extLst>
          </p:cNvPr>
          <p:cNvSpPr>
            <a:spLocks noGrp="1"/>
          </p:cNvSpPr>
          <p:nvPr>
            <p:ph idx="1"/>
          </p:nvPr>
        </p:nvSpPr>
        <p:spPr/>
        <p:txBody>
          <a:bodyPr/>
          <a:lstStyle/>
          <a:p>
            <a:r>
              <a:rPr lang="en-US" dirty="0"/>
              <a:t>88.6%</a:t>
            </a:r>
            <a:r>
              <a:rPr lang="hr-HR" dirty="0"/>
              <a:t> </a:t>
            </a:r>
            <a:r>
              <a:rPr lang="hr-HR" dirty="0" err="1"/>
              <a:t>of</a:t>
            </a:r>
            <a:r>
              <a:rPr lang="hr-HR" dirty="0"/>
              <a:t> </a:t>
            </a:r>
            <a:r>
              <a:rPr lang="hr-HR" dirty="0" err="1"/>
              <a:t>users</a:t>
            </a:r>
            <a:r>
              <a:rPr lang="hr-HR" dirty="0"/>
              <a:t> use </a:t>
            </a:r>
            <a:r>
              <a:rPr lang="en-US" dirty="0"/>
              <a:t>3 or more</a:t>
            </a:r>
            <a:r>
              <a:rPr lang="hr-HR" dirty="0"/>
              <a:t> </a:t>
            </a:r>
            <a:r>
              <a:rPr lang="hr-HR" dirty="0" err="1"/>
              <a:t>social</a:t>
            </a:r>
            <a:r>
              <a:rPr lang="hr-HR" dirty="0"/>
              <a:t> </a:t>
            </a:r>
            <a:r>
              <a:rPr lang="hr-HR" dirty="0" err="1"/>
              <a:t>networks</a:t>
            </a:r>
            <a:endParaRPr lang="hr-HR" dirty="0"/>
          </a:p>
          <a:p>
            <a:endParaRPr lang="hr-HR" dirty="0"/>
          </a:p>
          <a:p>
            <a:r>
              <a:rPr lang="hr-HR" dirty="0"/>
              <a:t>A</a:t>
            </a:r>
            <a:r>
              <a:rPr lang="en-US" dirty="0"/>
              <a:t>bout a quarter of respondents did not adjust the basic settings for the visibility of information about themselves</a:t>
            </a:r>
            <a:r>
              <a:rPr lang="hr-HR" dirty="0"/>
              <a:t> on </a:t>
            </a:r>
            <a:r>
              <a:rPr lang="hr-HR" dirty="0" err="1"/>
              <a:t>social</a:t>
            </a:r>
            <a:r>
              <a:rPr lang="hr-HR" dirty="0"/>
              <a:t> </a:t>
            </a:r>
            <a:r>
              <a:rPr lang="hr-HR" dirty="0" err="1"/>
              <a:t>networks</a:t>
            </a:r>
            <a:r>
              <a:rPr lang="hr-HR" dirty="0"/>
              <a:t>.</a:t>
            </a:r>
          </a:p>
          <a:p>
            <a:endParaRPr lang="en-US" dirty="0"/>
          </a:p>
          <a:p>
            <a:r>
              <a:rPr lang="hr-HR" dirty="0"/>
              <a:t>O</a:t>
            </a:r>
            <a:r>
              <a:rPr lang="en-US" dirty="0" err="1"/>
              <a:t>nly</a:t>
            </a:r>
            <a:r>
              <a:rPr lang="en-US" dirty="0"/>
              <a:t> half of the respondents (51.7%) report being familiar with the privacy settings on all the social networks they use</a:t>
            </a:r>
            <a:r>
              <a:rPr lang="hr-HR" dirty="0"/>
              <a:t>.</a:t>
            </a:r>
          </a:p>
          <a:p>
            <a:endParaRPr lang="hr-HR" dirty="0"/>
          </a:p>
        </p:txBody>
      </p:sp>
    </p:spTree>
    <p:extLst>
      <p:ext uri="{BB962C8B-B14F-4D97-AF65-F5344CB8AC3E}">
        <p14:creationId xmlns:p14="http://schemas.microsoft.com/office/powerpoint/2010/main" val="125714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017F107-8445-F017-4079-BE4D828CA2DD}"/>
              </a:ext>
            </a:extLst>
          </p:cNvPr>
          <p:cNvSpPr>
            <a:spLocks noGrp="1"/>
          </p:cNvSpPr>
          <p:nvPr>
            <p:ph type="title"/>
          </p:nvPr>
        </p:nvSpPr>
        <p:spPr/>
        <p:txBody>
          <a:bodyPr>
            <a:normAutofit/>
          </a:bodyPr>
          <a:lstStyle/>
          <a:p>
            <a:r>
              <a:rPr lang="hr-HR" sz="4800" dirty="0"/>
              <a:t>RQ4: </a:t>
            </a:r>
            <a:r>
              <a:rPr lang="en-US" sz="4800" dirty="0"/>
              <a:t>What are the experiences and attitudes of members of Generation Z with regard to digital privacy violations? </a:t>
            </a:r>
            <a:endParaRPr lang="hr-HR" sz="4800" dirty="0"/>
          </a:p>
        </p:txBody>
      </p:sp>
      <p:sp>
        <p:nvSpPr>
          <p:cNvPr id="5" name="Rezervirano mjesto teksta 4">
            <a:extLst>
              <a:ext uri="{FF2B5EF4-FFF2-40B4-BE49-F238E27FC236}">
                <a16:creationId xmlns:a16="http://schemas.microsoft.com/office/drawing/2014/main" id="{E18D5524-6408-DF95-F79A-139BBFC25643}"/>
              </a:ext>
            </a:extLst>
          </p:cNvPr>
          <p:cNvSpPr>
            <a:spLocks noGrp="1"/>
          </p:cNvSpPr>
          <p:nvPr>
            <p:ph type="body" idx="1"/>
          </p:nvPr>
        </p:nvSpPr>
        <p:spPr/>
        <p:txBody>
          <a:bodyPr/>
          <a:lstStyle/>
          <a:p>
            <a:endParaRPr lang="hr-HR"/>
          </a:p>
        </p:txBody>
      </p:sp>
    </p:spTree>
    <p:extLst>
      <p:ext uri="{BB962C8B-B14F-4D97-AF65-F5344CB8AC3E}">
        <p14:creationId xmlns:p14="http://schemas.microsoft.com/office/powerpoint/2010/main" val="278179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a:extLst>
              <a:ext uri="{FF2B5EF4-FFF2-40B4-BE49-F238E27FC236}">
                <a16:creationId xmlns:a16="http://schemas.microsoft.com/office/drawing/2014/main" id="{F32AEEE6-4BDE-BB64-F520-449B0DD10BBB}"/>
              </a:ext>
            </a:extLst>
          </p:cNvPr>
          <p:cNvSpPr>
            <a:spLocks noGrp="1"/>
          </p:cNvSpPr>
          <p:nvPr>
            <p:ph type="title"/>
          </p:nvPr>
        </p:nvSpPr>
        <p:spPr/>
        <p:txBody>
          <a:bodyPr/>
          <a:lstStyle/>
          <a:p>
            <a:pPr algn="ctr"/>
            <a:r>
              <a:rPr lang="hr-HR" dirty="0" err="1"/>
              <a:t>Have</a:t>
            </a:r>
            <a:r>
              <a:rPr lang="hr-HR" dirty="0"/>
              <a:t> </a:t>
            </a:r>
            <a:r>
              <a:rPr lang="hr-HR" dirty="0" err="1"/>
              <a:t>you</a:t>
            </a:r>
            <a:r>
              <a:rPr lang="hr-HR" dirty="0"/>
              <a:t> </a:t>
            </a:r>
            <a:r>
              <a:rPr lang="hr-HR" dirty="0" err="1"/>
              <a:t>ever</a:t>
            </a:r>
            <a:r>
              <a:rPr lang="hr-HR" dirty="0"/>
              <a:t> </a:t>
            </a:r>
            <a:r>
              <a:rPr lang="hr-HR" dirty="0" err="1"/>
              <a:t>faced</a:t>
            </a:r>
            <a:r>
              <a:rPr lang="hr-HR" dirty="0"/>
              <a:t> a </a:t>
            </a:r>
            <a:r>
              <a:rPr lang="hr-HR" dirty="0" err="1"/>
              <a:t>violation</a:t>
            </a:r>
            <a:r>
              <a:rPr lang="hr-HR" dirty="0"/>
              <a:t> </a:t>
            </a:r>
            <a:r>
              <a:rPr lang="hr-HR" dirty="0" err="1"/>
              <a:t>of</a:t>
            </a:r>
            <a:r>
              <a:rPr lang="hr-HR" dirty="0"/>
              <a:t> </a:t>
            </a:r>
            <a:r>
              <a:rPr lang="hr-HR" dirty="0" err="1"/>
              <a:t>privacy</a:t>
            </a:r>
            <a:r>
              <a:rPr lang="hr-HR" dirty="0"/>
              <a:t> online? </a:t>
            </a:r>
          </a:p>
        </p:txBody>
      </p:sp>
      <p:sp>
        <p:nvSpPr>
          <p:cNvPr id="5" name="Rezervirano mjesto sadržaja 4">
            <a:extLst>
              <a:ext uri="{FF2B5EF4-FFF2-40B4-BE49-F238E27FC236}">
                <a16:creationId xmlns:a16="http://schemas.microsoft.com/office/drawing/2014/main" id="{65759625-B108-A700-9E7C-0B95405F26C5}"/>
              </a:ext>
            </a:extLst>
          </p:cNvPr>
          <p:cNvSpPr>
            <a:spLocks noGrp="1"/>
          </p:cNvSpPr>
          <p:nvPr>
            <p:ph idx="1"/>
          </p:nvPr>
        </p:nvSpPr>
        <p:spPr/>
        <p:txBody>
          <a:bodyPr/>
          <a:lstStyle/>
          <a:p>
            <a:r>
              <a:rPr lang="en-US" dirty="0"/>
              <a:t>A relatively large share of the respondents (43,6%) have faced a violation of privacy. </a:t>
            </a:r>
          </a:p>
          <a:p>
            <a:endParaRPr lang="hr-HR" dirty="0"/>
          </a:p>
        </p:txBody>
      </p:sp>
      <p:graphicFrame>
        <p:nvGraphicFramePr>
          <p:cNvPr id="2" name="Tablica 1">
            <a:extLst>
              <a:ext uri="{FF2B5EF4-FFF2-40B4-BE49-F238E27FC236}">
                <a16:creationId xmlns:a16="http://schemas.microsoft.com/office/drawing/2014/main" id="{532454A9-1086-C36E-D711-55833701D121}"/>
              </a:ext>
            </a:extLst>
          </p:cNvPr>
          <p:cNvGraphicFramePr>
            <a:graphicFrameLocks noGrp="1"/>
          </p:cNvGraphicFramePr>
          <p:nvPr>
            <p:extLst>
              <p:ext uri="{D42A27DB-BD31-4B8C-83A1-F6EECF244321}">
                <p14:modId xmlns:p14="http://schemas.microsoft.com/office/powerpoint/2010/main" val="784184273"/>
              </p:ext>
            </p:extLst>
          </p:nvPr>
        </p:nvGraphicFramePr>
        <p:xfrm>
          <a:off x="1469951" y="2821371"/>
          <a:ext cx="9252098" cy="3765808"/>
        </p:xfrm>
        <a:graphic>
          <a:graphicData uri="http://schemas.openxmlformats.org/drawingml/2006/table">
            <a:tbl>
              <a:tblPr firstRow="1" firstCol="1" bandRow="1">
                <a:tableStyleId>{5940675A-B579-460E-94D1-54222C63F5DA}</a:tableStyleId>
              </a:tblPr>
              <a:tblGrid>
                <a:gridCol w="7057257">
                  <a:extLst>
                    <a:ext uri="{9D8B030D-6E8A-4147-A177-3AD203B41FA5}">
                      <a16:colId xmlns:a16="http://schemas.microsoft.com/office/drawing/2014/main" val="2803598966"/>
                    </a:ext>
                  </a:extLst>
                </a:gridCol>
                <a:gridCol w="2194841">
                  <a:extLst>
                    <a:ext uri="{9D8B030D-6E8A-4147-A177-3AD203B41FA5}">
                      <a16:colId xmlns:a16="http://schemas.microsoft.com/office/drawing/2014/main" val="302788874"/>
                    </a:ext>
                  </a:extLst>
                </a:gridCol>
              </a:tblGrid>
              <a:tr h="202018">
                <a:tc>
                  <a:txBody>
                    <a:bodyPr/>
                    <a:lstStyle/>
                    <a:p>
                      <a:pPr marL="0" marR="0">
                        <a:lnSpc>
                          <a:spcPct val="150000"/>
                        </a:lnSpc>
                        <a:spcBef>
                          <a:spcPts val="0"/>
                        </a:spcBef>
                        <a:spcAft>
                          <a:spcPts val="1000"/>
                        </a:spcAft>
                      </a:pPr>
                      <a:r>
                        <a:rPr lang="en-US" sz="2200" dirty="0">
                          <a:effectLst/>
                        </a:rPr>
                        <a:t>I have never experienced a privacy violation on the Internet.</a:t>
                      </a:r>
                      <a:endParaRPr lang="hr-H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tc>
                  <a:txBody>
                    <a:bodyPr/>
                    <a:lstStyle/>
                    <a:p>
                      <a:pPr marL="0" marR="0" algn="ctr">
                        <a:lnSpc>
                          <a:spcPct val="150000"/>
                        </a:lnSpc>
                        <a:spcBef>
                          <a:spcPts val="0"/>
                        </a:spcBef>
                        <a:spcAft>
                          <a:spcPts val="1000"/>
                        </a:spcAft>
                      </a:pPr>
                      <a:r>
                        <a:rPr lang="en-US" sz="2200" dirty="0">
                          <a:effectLst/>
                        </a:rPr>
                        <a:t>56.4%</a:t>
                      </a:r>
                      <a:endParaRPr lang="hr-H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extLst>
                  <a:ext uri="{0D108BD9-81ED-4DB2-BD59-A6C34878D82A}">
                    <a16:rowId xmlns:a16="http://schemas.microsoft.com/office/drawing/2014/main" val="1248417713"/>
                  </a:ext>
                </a:extLst>
              </a:tr>
              <a:tr h="393405">
                <a:tc>
                  <a:txBody>
                    <a:bodyPr/>
                    <a:lstStyle/>
                    <a:p>
                      <a:pPr marL="0" marR="0">
                        <a:lnSpc>
                          <a:spcPct val="150000"/>
                        </a:lnSpc>
                        <a:spcBef>
                          <a:spcPts val="0"/>
                        </a:spcBef>
                        <a:spcAft>
                          <a:spcPts val="1000"/>
                        </a:spcAft>
                      </a:pPr>
                      <a:r>
                        <a:rPr lang="en-US" sz="2200">
                          <a:effectLst/>
                        </a:rPr>
                        <a:t>Yes, photos of me were published without my consent.</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tc>
                  <a:txBody>
                    <a:bodyPr/>
                    <a:lstStyle/>
                    <a:p>
                      <a:pPr marL="0" marR="0" algn="ctr">
                        <a:lnSpc>
                          <a:spcPct val="150000"/>
                        </a:lnSpc>
                        <a:spcBef>
                          <a:spcPts val="0"/>
                        </a:spcBef>
                        <a:spcAft>
                          <a:spcPts val="1000"/>
                        </a:spcAft>
                      </a:pPr>
                      <a:r>
                        <a:rPr lang="en-US" sz="2200">
                          <a:effectLst/>
                        </a:rPr>
                        <a:t>24.4%</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extLst>
                  <a:ext uri="{0D108BD9-81ED-4DB2-BD59-A6C34878D82A}">
                    <a16:rowId xmlns:a16="http://schemas.microsoft.com/office/drawing/2014/main" val="1586514954"/>
                  </a:ext>
                </a:extLst>
              </a:tr>
              <a:tr h="308344">
                <a:tc>
                  <a:txBody>
                    <a:bodyPr/>
                    <a:lstStyle/>
                    <a:p>
                      <a:pPr marL="0" marR="0">
                        <a:lnSpc>
                          <a:spcPct val="150000"/>
                        </a:lnSpc>
                        <a:spcBef>
                          <a:spcPts val="0"/>
                        </a:spcBef>
                        <a:spcAft>
                          <a:spcPts val="1000"/>
                        </a:spcAft>
                      </a:pPr>
                      <a:r>
                        <a:rPr lang="en-US" sz="2200">
                          <a:effectLst/>
                        </a:rPr>
                        <a:t>Yes, my profile has been hacked.</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tc>
                  <a:txBody>
                    <a:bodyPr/>
                    <a:lstStyle/>
                    <a:p>
                      <a:pPr marL="0" marR="0" algn="ctr">
                        <a:lnSpc>
                          <a:spcPct val="150000"/>
                        </a:lnSpc>
                        <a:spcBef>
                          <a:spcPts val="0"/>
                        </a:spcBef>
                        <a:spcAft>
                          <a:spcPts val="1000"/>
                        </a:spcAft>
                      </a:pPr>
                      <a:r>
                        <a:rPr lang="en-US" sz="2200">
                          <a:effectLst/>
                        </a:rPr>
                        <a:t>22.1%</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extLst>
                  <a:ext uri="{0D108BD9-81ED-4DB2-BD59-A6C34878D82A}">
                    <a16:rowId xmlns:a16="http://schemas.microsoft.com/office/drawing/2014/main" val="535682558"/>
                  </a:ext>
                </a:extLst>
              </a:tr>
              <a:tr h="393405">
                <a:tc>
                  <a:txBody>
                    <a:bodyPr/>
                    <a:lstStyle/>
                    <a:p>
                      <a:pPr marL="0" marR="0">
                        <a:lnSpc>
                          <a:spcPct val="150000"/>
                        </a:lnSpc>
                        <a:spcBef>
                          <a:spcPts val="0"/>
                        </a:spcBef>
                        <a:spcAft>
                          <a:spcPts val="1000"/>
                        </a:spcAft>
                      </a:pPr>
                      <a:r>
                        <a:rPr lang="en-US" sz="2200">
                          <a:effectLst/>
                        </a:rPr>
                        <a:t>Yes, someone created a fake profile of me on some social networks.</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tc>
                  <a:txBody>
                    <a:bodyPr/>
                    <a:lstStyle/>
                    <a:p>
                      <a:pPr marL="0" marR="0" algn="ctr">
                        <a:lnSpc>
                          <a:spcPct val="150000"/>
                        </a:lnSpc>
                        <a:spcBef>
                          <a:spcPts val="0"/>
                        </a:spcBef>
                        <a:spcAft>
                          <a:spcPts val="1000"/>
                        </a:spcAft>
                      </a:pPr>
                      <a:r>
                        <a:rPr lang="en-US" sz="2200">
                          <a:effectLst/>
                        </a:rPr>
                        <a:t>10.1%</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extLst>
                  <a:ext uri="{0D108BD9-81ED-4DB2-BD59-A6C34878D82A}">
                    <a16:rowId xmlns:a16="http://schemas.microsoft.com/office/drawing/2014/main" val="2824679187"/>
                  </a:ext>
                </a:extLst>
              </a:tr>
              <a:tr h="393405">
                <a:tc>
                  <a:txBody>
                    <a:bodyPr/>
                    <a:lstStyle/>
                    <a:p>
                      <a:pPr marL="0" marR="0">
                        <a:lnSpc>
                          <a:spcPct val="150000"/>
                        </a:lnSpc>
                        <a:spcBef>
                          <a:spcPts val="0"/>
                        </a:spcBef>
                        <a:spcAft>
                          <a:spcPts val="1000"/>
                        </a:spcAft>
                      </a:pPr>
                      <a:r>
                        <a:rPr lang="en-US" sz="2200">
                          <a:effectLst/>
                        </a:rPr>
                        <a:t>Yes, the video in which I appear was published without my consent. </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tc>
                  <a:txBody>
                    <a:bodyPr/>
                    <a:lstStyle/>
                    <a:p>
                      <a:pPr marL="0" marR="0" algn="ctr">
                        <a:lnSpc>
                          <a:spcPct val="150000"/>
                        </a:lnSpc>
                        <a:spcBef>
                          <a:spcPts val="0"/>
                        </a:spcBef>
                        <a:spcAft>
                          <a:spcPts val="1000"/>
                        </a:spcAft>
                      </a:pPr>
                      <a:r>
                        <a:rPr lang="en-US" sz="2200">
                          <a:effectLst/>
                        </a:rPr>
                        <a:t>8.1%</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extLst>
                  <a:ext uri="{0D108BD9-81ED-4DB2-BD59-A6C34878D82A}">
                    <a16:rowId xmlns:a16="http://schemas.microsoft.com/office/drawing/2014/main" val="3111876942"/>
                  </a:ext>
                </a:extLst>
              </a:tr>
              <a:tr h="505083">
                <a:tc>
                  <a:txBody>
                    <a:bodyPr/>
                    <a:lstStyle/>
                    <a:p>
                      <a:pPr marL="0" marR="0">
                        <a:lnSpc>
                          <a:spcPct val="150000"/>
                        </a:lnSpc>
                        <a:spcBef>
                          <a:spcPts val="0"/>
                        </a:spcBef>
                        <a:spcAft>
                          <a:spcPts val="1000"/>
                        </a:spcAft>
                      </a:pPr>
                      <a:r>
                        <a:rPr lang="en-US" sz="2200">
                          <a:effectLst/>
                        </a:rPr>
                        <a:t>Yes, my personal data has been misused.</a:t>
                      </a:r>
                      <a:endParaRPr lang="hr-HR" sz="220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tc>
                  <a:txBody>
                    <a:bodyPr/>
                    <a:lstStyle/>
                    <a:p>
                      <a:pPr marL="0" marR="0" algn="ctr">
                        <a:lnSpc>
                          <a:spcPct val="150000"/>
                        </a:lnSpc>
                        <a:spcBef>
                          <a:spcPts val="0"/>
                        </a:spcBef>
                        <a:spcAft>
                          <a:spcPts val="1000"/>
                        </a:spcAft>
                      </a:pPr>
                      <a:r>
                        <a:rPr lang="en-US" sz="2200" dirty="0">
                          <a:effectLst/>
                        </a:rPr>
                        <a:t>6.7%</a:t>
                      </a:r>
                      <a:endParaRPr lang="hr-HR"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0985" marR="50985" marT="0" marB="0"/>
                </a:tc>
                <a:extLst>
                  <a:ext uri="{0D108BD9-81ED-4DB2-BD59-A6C34878D82A}">
                    <a16:rowId xmlns:a16="http://schemas.microsoft.com/office/drawing/2014/main" val="1888577320"/>
                  </a:ext>
                </a:extLst>
              </a:tr>
            </a:tbl>
          </a:graphicData>
        </a:graphic>
      </p:graphicFrame>
    </p:spTree>
    <p:extLst>
      <p:ext uri="{BB962C8B-B14F-4D97-AF65-F5344CB8AC3E}">
        <p14:creationId xmlns:p14="http://schemas.microsoft.com/office/powerpoint/2010/main" val="156838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FA692CE-6D07-3341-5371-1164B4196F8D}"/>
              </a:ext>
            </a:extLst>
          </p:cNvPr>
          <p:cNvSpPr>
            <a:spLocks noGrp="1"/>
          </p:cNvSpPr>
          <p:nvPr>
            <p:ph type="title"/>
          </p:nvPr>
        </p:nvSpPr>
        <p:spPr/>
        <p:txBody>
          <a:bodyPr/>
          <a:lstStyle/>
          <a:p>
            <a:pPr algn="ctr"/>
            <a:r>
              <a:rPr lang="hr-HR" dirty="0" err="1"/>
              <a:t>Would</a:t>
            </a:r>
            <a:r>
              <a:rPr lang="hr-HR" dirty="0"/>
              <a:t> </a:t>
            </a:r>
            <a:r>
              <a:rPr lang="hr-HR" dirty="0" err="1"/>
              <a:t>you</a:t>
            </a:r>
            <a:r>
              <a:rPr lang="hr-HR" dirty="0"/>
              <a:t> </a:t>
            </a:r>
            <a:r>
              <a:rPr lang="hr-HR" dirty="0" err="1"/>
              <a:t>like</a:t>
            </a:r>
            <a:r>
              <a:rPr lang="hr-HR" dirty="0"/>
              <a:t> to </a:t>
            </a:r>
            <a:r>
              <a:rPr lang="hr-HR" dirty="0" err="1"/>
              <a:t>be</a:t>
            </a:r>
            <a:r>
              <a:rPr lang="hr-HR" dirty="0"/>
              <a:t> </a:t>
            </a:r>
            <a:r>
              <a:rPr lang="hr-HR" dirty="0" err="1"/>
              <a:t>further</a:t>
            </a:r>
            <a:r>
              <a:rPr lang="hr-HR" dirty="0"/>
              <a:t> </a:t>
            </a:r>
            <a:r>
              <a:rPr lang="hr-HR" dirty="0" err="1"/>
              <a:t>educated</a:t>
            </a:r>
            <a:r>
              <a:rPr lang="hr-HR" dirty="0"/>
              <a:t> on </a:t>
            </a:r>
            <a:r>
              <a:rPr lang="hr-HR" dirty="0" err="1"/>
              <a:t>the</a:t>
            </a:r>
            <a:r>
              <a:rPr lang="hr-HR" dirty="0"/>
              <a:t> </a:t>
            </a:r>
            <a:r>
              <a:rPr lang="hr-HR" dirty="0" err="1"/>
              <a:t>topic</a:t>
            </a:r>
            <a:r>
              <a:rPr lang="hr-HR" dirty="0"/>
              <a:t> </a:t>
            </a:r>
            <a:r>
              <a:rPr lang="hr-HR" dirty="0" err="1"/>
              <a:t>of</a:t>
            </a:r>
            <a:r>
              <a:rPr lang="hr-HR" dirty="0"/>
              <a:t> </a:t>
            </a:r>
            <a:r>
              <a:rPr lang="hr-HR" dirty="0" err="1"/>
              <a:t>digital</a:t>
            </a:r>
            <a:r>
              <a:rPr lang="hr-HR" dirty="0"/>
              <a:t> </a:t>
            </a:r>
            <a:r>
              <a:rPr lang="hr-HR" dirty="0" err="1"/>
              <a:t>privacy</a:t>
            </a:r>
            <a:r>
              <a:rPr lang="hr-HR" dirty="0"/>
              <a:t>?</a:t>
            </a:r>
            <a:endParaRPr lang="en-US" dirty="0"/>
          </a:p>
        </p:txBody>
      </p:sp>
      <p:sp>
        <p:nvSpPr>
          <p:cNvPr id="3" name="Rezervirano mjesto sadržaja 2">
            <a:extLst>
              <a:ext uri="{FF2B5EF4-FFF2-40B4-BE49-F238E27FC236}">
                <a16:creationId xmlns:a16="http://schemas.microsoft.com/office/drawing/2014/main" id="{BFDE33ED-1085-3949-5011-7908CE5294BE}"/>
              </a:ext>
            </a:extLst>
          </p:cNvPr>
          <p:cNvSpPr>
            <a:spLocks noGrp="1"/>
          </p:cNvSpPr>
          <p:nvPr>
            <p:ph idx="1"/>
          </p:nvPr>
        </p:nvSpPr>
        <p:spPr/>
        <p:txBody>
          <a:bodyPr>
            <a:normAutofit/>
          </a:bodyPr>
          <a:lstStyle/>
          <a:p>
            <a:r>
              <a:rPr lang="hr-HR" sz="3200" dirty="0" err="1"/>
              <a:t>Yes</a:t>
            </a:r>
            <a:r>
              <a:rPr lang="hr-HR" sz="3200" dirty="0"/>
              <a:t> 65.1%</a:t>
            </a:r>
          </a:p>
          <a:p>
            <a:r>
              <a:rPr lang="hr-HR" sz="3200" dirty="0"/>
              <a:t>No 18.8%</a:t>
            </a:r>
          </a:p>
          <a:p>
            <a:r>
              <a:rPr lang="hr-HR" sz="3200" dirty="0"/>
              <a:t>I </a:t>
            </a:r>
            <a:r>
              <a:rPr lang="hr-HR" sz="3200" dirty="0" err="1"/>
              <a:t>don’t</a:t>
            </a:r>
            <a:r>
              <a:rPr lang="hr-HR" sz="3200" dirty="0"/>
              <a:t> </a:t>
            </a:r>
            <a:r>
              <a:rPr lang="hr-HR" sz="3200" dirty="0" err="1"/>
              <a:t>know</a:t>
            </a:r>
            <a:r>
              <a:rPr lang="hr-HR" sz="3200" dirty="0"/>
              <a:t> 16.1%</a:t>
            </a:r>
          </a:p>
        </p:txBody>
      </p:sp>
    </p:spTree>
    <p:extLst>
      <p:ext uri="{BB962C8B-B14F-4D97-AF65-F5344CB8AC3E}">
        <p14:creationId xmlns:p14="http://schemas.microsoft.com/office/powerpoint/2010/main" val="397112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3DADE7-C0A4-7FEF-A2A2-22F41A05A1E7}"/>
              </a:ext>
            </a:extLst>
          </p:cNvPr>
          <p:cNvSpPr>
            <a:spLocks noGrp="1"/>
          </p:cNvSpPr>
          <p:nvPr>
            <p:ph type="title"/>
          </p:nvPr>
        </p:nvSpPr>
        <p:spPr/>
        <p:txBody>
          <a:bodyPr/>
          <a:lstStyle/>
          <a:p>
            <a:pPr algn="ctr"/>
            <a:r>
              <a:rPr lang="hr-HR" dirty="0" err="1"/>
              <a:t>Concluding</a:t>
            </a:r>
            <a:r>
              <a:rPr lang="hr-HR" dirty="0"/>
              <a:t> </a:t>
            </a:r>
            <a:r>
              <a:rPr lang="hr-HR" dirty="0" err="1"/>
              <a:t>remarks</a:t>
            </a:r>
            <a:endParaRPr lang="hr-HR" dirty="0"/>
          </a:p>
        </p:txBody>
      </p:sp>
      <p:sp>
        <p:nvSpPr>
          <p:cNvPr id="3" name="Rezervirano mjesto sadržaja 2">
            <a:extLst>
              <a:ext uri="{FF2B5EF4-FFF2-40B4-BE49-F238E27FC236}">
                <a16:creationId xmlns:a16="http://schemas.microsoft.com/office/drawing/2014/main" id="{5802C24B-EF97-272B-EB00-79683AD8AF52}"/>
              </a:ext>
            </a:extLst>
          </p:cNvPr>
          <p:cNvSpPr>
            <a:spLocks noGrp="1"/>
          </p:cNvSpPr>
          <p:nvPr>
            <p:ph idx="1"/>
          </p:nvPr>
        </p:nvSpPr>
        <p:spPr/>
        <p:txBody>
          <a:bodyPr/>
          <a:lstStyle/>
          <a:p>
            <a:r>
              <a:rPr lang="en-US" dirty="0"/>
              <a:t>Several questions were answered, and multiple questions were raised.</a:t>
            </a:r>
          </a:p>
          <a:p>
            <a:endParaRPr lang="en-US" dirty="0"/>
          </a:p>
          <a:p>
            <a:r>
              <a:rPr lang="en-US" dirty="0"/>
              <a:t>Preliminary findings suggest a need for additional and more extensive study of digital privacy issues of Croatian Generation Z.</a:t>
            </a:r>
            <a:endParaRPr lang="hr-HR" dirty="0"/>
          </a:p>
        </p:txBody>
      </p:sp>
    </p:spTree>
    <p:extLst>
      <p:ext uri="{BB962C8B-B14F-4D97-AF65-F5344CB8AC3E}">
        <p14:creationId xmlns:p14="http://schemas.microsoft.com/office/powerpoint/2010/main" val="405321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A0C1BBC-31AF-3947-43B0-AC836BC0396B}"/>
              </a:ext>
            </a:extLst>
          </p:cNvPr>
          <p:cNvSpPr>
            <a:spLocks noGrp="1"/>
          </p:cNvSpPr>
          <p:nvPr>
            <p:ph type="title"/>
          </p:nvPr>
        </p:nvSpPr>
        <p:spPr/>
        <p:txBody>
          <a:bodyPr/>
          <a:lstStyle/>
          <a:p>
            <a:endParaRPr lang="hr-HR"/>
          </a:p>
        </p:txBody>
      </p:sp>
      <p:sp>
        <p:nvSpPr>
          <p:cNvPr id="3" name="Rezervirano mjesto sadržaja 2">
            <a:extLst>
              <a:ext uri="{FF2B5EF4-FFF2-40B4-BE49-F238E27FC236}">
                <a16:creationId xmlns:a16="http://schemas.microsoft.com/office/drawing/2014/main" id="{36357122-DA8C-C417-5B07-9A55AB890B44}"/>
              </a:ext>
            </a:extLst>
          </p:cNvPr>
          <p:cNvSpPr>
            <a:spLocks noGrp="1"/>
          </p:cNvSpPr>
          <p:nvPr>
            <p:ph idx="1"/>
          </p:nvPr>
        </p:nvSpPr>
        <p:spPr/>
        <p:txBody>
          <a:bodyPr>
            <a:normAutofit/>
          </a:bodyPr>
          <a:lstStyle/>
          <a:p>
            <a:pPr marL="0" indent="0" algn="ctr">
              <a:buNone/>
            </a:pPr>
            <a:r>
              <a:rPr lang="hr-HR" sz="3600" dirty="0" err="1"/>
              <a:t>Thank</a:t>
            </a:r>
            <a:r>
              <a:rPr lang="hr-HR" sz="3600" dirty="0"/>
              <a:t> </a:t>
            </a:r>
            <a:r>
              <a:rPr lang="hr-HR" sz="3600" dirty="0" err="1"/>
              <a:t>you</a:t>
            </a:r>
            <a:r>
              <a:rPr lang="hr-HR" sz="3600" dirty="0"/>
              <a:t> for </a:t>
            </a:r>
            <a:r>
              <a:rPr lang="hr-HR" sz="3600" dirty="0" err="1"/>
              <a:t>you</a:t>
            </a:r>
            <a:r>
              <a:rPr lang="hr-HR" sz="3600" dirty="0"/>
              <a:t> </a:t>
            </a:r>
            <a:r>
              <a:rPr lang="hr-HR" sz="3600" dirty="0" err="1"/>
              <a:t>attention</a:t>
            </a:r>
            <a:r>
              <a:rPr lang="hr-HR" sz="3600" dirty="0"/>
              <a:t>!</a:t>
            </a:r>
          </a:p>
          <a:p>
            <a:pPr marL="0" indent="0" algn="ctr">
              <a:buNone/>
            </a:pPr>
            <a:endParaRPr lang="hr-HR" sz="3600" dirty="0"/>
          </a:p>
          <a:p>
            <a:pPr marL="0" indent="0" algn="ctr">
              <a:buNone/>
            </a:pPr>
            <a:r>
              <a:rPr lang="hr-HR" sz="3600" dirty="0" err="1"/>
              <a:t>Questions</a:t>
            </a:r>
            <a:r>
              <a:rPr lang="hr-HR" sz="3600" dirty="0"/>
              <a:t>?</a:t>
            </a:r>
          </a:p>
        </p:txBody>
      </p:sp>
    </p:spTree>
    <p:extLst>
      <p:ext uri="{BB962C8B-B14F-4D97-AF65-F5344CB8AC3E}">
        <p14:creationId xmlns:p14="http://schemas.microsoft.com/office/powerpoint/2010/main" val="3770584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2D4B1C-402A-B3CC-5238-EAD4E12DE4DB}"/>
              </a:ext>
            </a:extLst>
          </p:cNvPr>
          <p:cNvSpPr>
            <a:spLocks noGrp="1"/>
          </p:cNvSpPr>
          <p:nvPr>
            <p:ph type="title"/>
          </p:nvPr>
        </p:nvSpPr>
        <p:spPr/>
        <p:txBody>
          <a:bodyPr/>
          <a:lstStyle/>
          <a:p>
            <a:pPr algn="ctr"/>
            <a:r>
              <a:rPr lang="en-US" dirty="0"/>
              <a:t>Generation Z (late 1990s </a:t>
            </a:r>
            <a:r>
              <a:rPr lang="hr-HR" dirty="0"/>
              <a:t>- 2010</a:t>
            </a:r>
            <a:r>
              <a:rPr lang="en-US" dirty="0"/>
              <a:t>) </a:t>
            </a:r>
            <a:endParaRPr lang="hr-HR" dirty="0"/>
          </a:p>
        </p:txBody>
      </p:sp>
      <p:sp>
        <p:nvSpPr>
          <p:cNvPr id="3" name="Rezervirano mjesto sadržaja 2">
            <a:extLst>
              <a:ext uri="{FF2B5EF4-FFF2-40B4-BE49-F238E27FC236}">
                <a16:creationId xmlns:a16="http://schemas.microsoft.com/office/drawing/2014/main" id="{9A5491CD-9754-3DE8-2732-5E2A5C3121AC}"/>
              </a:ext>
            </a:extLst>
          </p:cNvPr>
          <p:cNvSpPr>
            <a:spLocks noGrp="1"/>
          </p:cNvSpPr>
          <p:nvPr>
            <p:ph idx="1"/>
          </p:nvPr>
        </p:nvSpPr>
        <p:spPr>
          <a:xfrm>
            <a:off x="970384" y="1587357"/>
            <a:ext cx="5738327" cy="4351338"/>
          </a:xfrm>
        </p:spPr>
        <p:txBody>
          <a:bodyPr>
            <a:noAutofit/>
          </a:bodyPr>
          <a:lstStyle/>
          <a:p>
            <a:r>
              <a:rPr lang="hr-HR" dirty="0"/>
              <a:t>T</a:t>
            </a:r>
            <a:r>
              <a:rPr lang="en-US" dirty="0"/>
              <a:t>he first generation of digital natives </a:t>
            </a:r>
            <a:r>
              <a:rPr lang="hr-HR" dirty="0"/>
              <a:t>&gt; </a:t>
            </a:r>
            <a:r>
              <a:rPr lang="en-US" dirty="0"/>
              <a:t>rich experience in living the digital life</a:t>
            </a:r>
            <a:endParaRPr lang="hr-HR" dirty="0"/>
          </a:p>
          <a:p>
            <a:r>
              <a:rPr lang="hr-HR" dirty="0"/>
              <a:t>U</a:t>
            </a:r>
            <a:r>
              <a:rPr lang="en-US" dirty="0"/>
              <a:t>se of the Internet and mobile devices is a central part of their everyday life</a:t>
            </a:r>
            <a:endParaRPr lang="hr-HR" dirty="0"/>
          </a:p>
          <a:p>
            <a:r>
              <a:rPr lang="hr-HR" dirty="0" err="1"/>
              <a:t>The</a:t>
            </a:r>
            <a:r>
              <a:rPr lang="hr-HR" dirty="0"/>
              <a:t> </a:t>
            </a:r>
            <a:r>
              <a:rPr lang="en-US" dirty="0"/>
              <a:t>growing number of </a:t>
            </a:r>
            <a:r>
              <a:rPr lang="hr-HR" dirty="0" err="1"/>
              <a:t>Generation</a:t>
            </a:r>
            <a:r>
              <a:rPr lang="hr-HR" dirty="0"/>
              <a:t> Z </a:t>
            </a:r>
            <a:r>
              <a:rPr lang="hr-HR" dirty="0" err="1"/>
              <a:t>members</a:t>
            </a:r>
            <a:r>
              <a:rPr lang="hr-HR" dirty="0"/>
              <a:t> </a:t>
            </a:r>
            <a:r>
              <a:rPr lang="en-US" dirty="0"/>
              <a:t>are becoming a part of the consumer population</a:t>
            </a:r>
            <a:r>
              <a:rPr lang="hr-HR" dirty="0"/>
              <a:t> &gt; </a:t>
            </a:r>
            <a:r>
              <a:rPr lang="en-US" dirty="0"/>
              <a:t>it is important to address the privacy issues that inevitably arise</a:t>
            </a:r>
            <a:r>
              <a:rPr lang="hr-HR" dirty="0"/>
              <a:t>.</a:t>
            </a:r>
          </a:p>
        </p:txBody>
      </p:sp>
      <p:pic>
        <p:nvPicPr>
          <p:cNvPr id="1026" name="Picture 2" descr="What Are the Core Characteristics of Generation Z? - The Annie E. Casey  Foundation">
            <a:extLst>
              <a:ext uri="{FF2B5EF4-FFF2-40B4-BE49-F238E27FC236}">
                <a16:creationId xmlns:a16="http://schemas.microsoft.com/office/drawing/2014/main" id="{B29F27E4-DCAB-4DCE-4C18-C3AD38E10D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070"/>
          <a:stretch/>
        </p:blipFill>
        <p:spPr bwMode="auto">
          <a:xfrm>
            <a:off x="6952608" y="1690688"/>
            <a:ext cx="4780383" cy="2556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6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C55A9B-B895-F3A6-FAE7-F516435DF4BF}"/>
              </a:ext>
            </a:extLst>
          </p:cNvPr>
          <p:cNvSpPr>
            <a:spLocks noGrp="1"/>
          </p:cNvSpPr>
          <p:nvPr>
            <p:ph type="title"/>
          </p:nvPr>
        </p:nvSpPr>
        <p:spPr/>
        <p:txBody>
          <a:bodyPr/>
          <a:lstStyle/>
          <a:p>
            <a:pPr algn="ctr"/>
            <a:r>
              <a:rPr lang="hr-HR" dirty="0" err="1"/>
              <a:t>Scope</a:t>
            </a:r>
            <a:r>
              <a:rPr lang="hr-HR" dirty="0"/>
              <a:t> </a:t>
            </a:r>
            <a:r>
              <a:rPr lang="hr-HR" dirty="0" err="1"/>
              <a:t>of</a:t>
            </a:r>
            <a:r>
              <a:rPr lang="hr-HR" dirty="0"/>
              <a:t> </a:t>
            </a:r>
            <a:r>
              <a:rPr lang="hr-HR" dirty="0" err="1"/>
              <a:t>the</a:t>
            </a:r>
            <a:r>
              <a:rPr lang="hr-HR" dirty="0"/>
              <a:t> </a:t>
            </a:r>
            <a:r>
              <a:rPr lang="hr-HR" dirty="0" err="1"/>
              <a:t>study</a:t>
            </a:r>
            <a:r>
              <a:rPr lang="hr-HR" dirty="0"/>
              <a:t> </a:t>
            </a:r>
            <a:r>
              <a:rPr lang="hr-HR" dirty="0" err="1"/>
              <a:t>and</a:t>
            </a:r>
            <a:r>
              <a:rPr lang="hr-HR" dirty="0"/>
              <a:t> </a:t>
            </a:r>
            <a:r>
              <a:rPr lang="hr-HR" dirty="0" err="1"/>
              <a:t>its</a:t>
            </a:r>
            <a:r>
              <a:rPr lang="hr-HR" dirty="0"/>
              <a:t> </a:t>
            </a:r>
            <a:r>
              <a:rPr lang="hr-HR" dirty="0" err="1"/>
              <a:t>results</a:t>
            </a:r>
            <a:endParaRPr lang="hr-HR" dirty="0"/>
          </a:p>
        </p:txBody>
      </p:sp>
      <p:sp>
        <p:nvSpPr>
          <p:cNvPr id="3" name="Rezervirano mjesto sadržaja 2">
            <a:extLst>
              <a:ext uri="{FF2B5EF4-FFF2-40B4-BE49-F238E27FC236}">
                <a16:creationId xmlns:a16="http://schemas.microsoft.com/office/drawing/2014/main" id="{A5A7757E-513D-10C3-D3BF-3B333913046A}"/>
              </a:ext>
            </a:extLst>
          </p:cNvPr>
          <p:cNvSpPr>
            <a:spLocks noGrp="1"/>
          </p:cNvSpPr>
          <p:nvPr>
            <p:ph idx="1"/>
          </p:nvPr>
        </p:nvSpPr>
        <p:spPr/>
        <p:txBody>
          <a:bodyPr>
            <a:normAutofit lnSpcReduction="10000"/>
          </a:bodyPr>
          <a:lstStyle/>
          <a:p>
            <a:r>
              <a:rPr lang="en-US" sz="3200" dirty="0"/>
              <a:t>Research on the digital privacy of young people in Croatia has not been conducted so far</a:t>
            </a:r>
            <a:r>
              <a:rPr lang="hr-HR" sz="3200" dirty="0"/>
              <a:t>.</a:t>
            </a:r>
          </a:p>
          <a:p>
            <a:endParaRPr lang="hr-HR" sz="3200" dirty="0"/>
          </a:p>
          <a:p>
            <a:r>
              <a:rPr lang="hr-HR" sz="3200" dirty="0"/>
              <a:t>W</a:t>
            </a:r>
            <a:r>
              <a:rPr lang="en-US" sz="3200" dirty="0"/>
              <a:t>e wanted to get preliminary insights into this topic in the Croatian context on a sample of university students</a:t>
            </a:r>
            <a:r>
              <a:rPr lang="hr-HR" sz="3200" dirty="0"/>
              <a:t> as </a:t>
            </a:r>
            <a:r>
              <a:rPr lang="hr-HR" sz="3200" dirty="0" err="1"/>
              <a:t>members</a:t>
            </a:r>
            <a:r>
              <a:rPr lang="hr-HR" sz="3200" dirty="0"/>
              <a:t> </a:t>
            </a:r>
            <a:r>
              <a:rPr lang="hr-HR" sz="3200" dirty="0" err="1"/>
              <a:t>of</a:t>
            </a:r>
            <a:r>
              <a:rPr lang="hr-HR" sz="3200" dirty="0"/>
              <a:t> </a:t>
            </a:r>
            <a:r>
              <a:rPr lang="hr-HR" sz="3200" dirty="0" err="1"/>
              <a:t>Generation</a:t>
            </a:r>
            <a:r>
              <a:rPr lang="hr-HR" sz="3200" dirty="0"/>
              <a:t> Z.</a:t>
            </a:r>
          </a:p>
          <a:p>
            <a:endParaRPr lang="hr-HR" sz="3200" dirty="0"/>
          </a:p>
          <a:p>
            <a:r>
              <a:rPr lang="hr-HR" sz="3200" dirty="0" err="1"/>
              <a:t>Therefore</a:t>
            </a:r>
            <a:r>
              <a:rPr lang="hr-HR" sz="3200" dirty="0"/>
              <a:t>, </a:t>
            </a:r>
            <a:r>
              <a:rPr lang="hr-HR" sz="3200" dirty="0" err="1"/>
              <a:t>research</a:t>
            </a:r>
            <a:r>
              <a:rPr lang="hr-HR" sz="3200" dirty="0"/>
              <a:t> </a:t>
            </a:r>
            <a:r>
              <a:rPr lang="hr-HR" sz="3200" dirty="0" err="1"/>
              <a:t>results</a:t>
            </a:r>
            <a:r>
              <a:rPr lang="hr-HR" sz="3200" dirty="0"/>
              <a:t> are </a:t>
            </a:r>
            <a:r>
              <a:rPr lang="hr-HR" sz="3200" dirty="0" err="1"/>
              <a:t>not</a:t>
            </a:r>
            <a:r>
              <a:rPr lang="hr-HR" sz="3200" dirty="0"/>
              <a:t> </a:t>
            </a:r>
            <a:r>
              <a:rPr lang="hr-HR" sz="3200" dirty="0" err="1"/>
              <a:t>representative</a:t>
            </a:r>
            <a:r>
              <a:rPr lang="hr-HR" sz="3200" dirty="0"/>
              <a:t> for </a:t>
            </a:r>
            <a:r>
              <a:rPr lang="hr-HR" sz="3200" dirty="0" err="1"/>
              <a:t>the</a:t>
            </a:r>
            <a:r>
              <a:rPr lang="hr-HR" sz="3200" dirty="0"/>
              <a:t> </a:t>
            </a:r>
            <a:r>
              <a:rPr lang="hr-HR" sz="3200" dirty="0" err="1"/>
              <a:t>whole</a:t>
            </a:r>
            <a:r>
              <a:rPr lang="hr-HR" sz="3200" dirty="0"/>
              <a:t> </a:t>
            </a:r>
            <a:r>
              <a:rPr lang="hr-HR" sz="3200" dirty="0" err="1"/>
              <a:t>Generation</a:t>
            </a:r>
            <a:r>
              <a:rPr lang="hr-HR" sz="3200" dirty="0"/>
              <a:t> Z </a:t>
            </a:r>
            <a:r>
              <a:rPr lang="hr-HR" sz="3200" dirty="0" err="1"/>
              <a:t>in</a:t>
            </a:r>
            <a:r>
              <a:rPr lang="hr-HR" sz="3200" dirty="0"/>
              <a:t> Croatia.</a:t>
            </a:r>
            <a:endParaRPr lang="en-US" sz="3200" dirty="0"/>
          </a:p>
          <a:p>
            <a:endParaRPr lang="hr-HR" sz="3200" dirty="0"/>
          </a:p>
          <a:p>
            <a:endParaRPr lang="hr-HR" sz="3200" dirty="0"/>
          </a:p>
        </p:txBody>
      </p:sp>
    </p:spTree>
    <p:extLst>
      <p:ext uri="{BB962C8B-B14F-4D97-AF65-F5344CB8AC3E}">
        <p14:creationId xmlns:p14="http://schemas.microsoft.com/office/powerpoint/2010/main" val="143859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AFB8A7-EF56-A3F0-3925-3FD587C20B19}"/>
              </a:ext>
            </a:extLst>
          </p:cNvPr>
          <p:cNvSpPr>
            <a:spLocks noGrp="1"/>
          </p:cNvSpPr>
          <p:nvPr>
            <p:ph type="title"/>
          </p:nvPr>
        </p:nvSpPr>
        <p:spPr/>
        <p:txBody>
          <a:bodyPr/>
          <a:lstStyle/>
          <a:p>
            <a:pPr algn="ctr"/>
            <a:r>
              <a:rPr lang="en-US" dirty="0"/>
              <a:t>Research objective and research questions</a:t>
            </a:r>
            <a:endParaRPr lang="hr-HR" dirty="0"/>
          </a:p>
        </p:txBody>
      </p:sp>
      <p:sp>
        <p:nvSpPr>
          <p:cNvPr id="3" name="Rezervirano mjesto sadržaja 2">
            <a:extLst>
              <a:ext uri="{FF2B5EF4-FFF2-40B4-BE49-F238E27FC236}">
                <a16:creationId xmlns:a16="http://schemas.microsoft.com/office/drawing/2014/main" id="{13BE5549-4BB0-7A3C-A1BA-5F9FA0E5C701}"/>
              </a:ext>
            </a:extLst>
          </p:cNvPr>
          <p:cNvSpPr>
            <a:spLocks noGrp="1"/>
          </p:cNvSpPr>
          <p:nvPr>
            <p:ph idx="1"/>
          </p:nvPr>
        </p:nvSpPr>
        <p:spPr>
          <a:xfrm>
            <a:off x="838200" y="1839433"/>
            <a:ext cx="10515600" cy="4337530"/>
          </a:xfrm>
        </p:spPr>
        <p:txBody>
          <a:bodyPr/>
          <a:lstStyle/>
          <a:p>
            <a:r>
              <a:rPr lang="en-US" sz="3200" dirty="0"/>
              <a:t>The goal </a:t>
            </a:r>
            <a:r>
              <a:rPr lang="hr-HR" sz="3200" dirty="0" err="1"/>
              <a:t>the</a:t>
            </a:r>
            <a:r>
              <a:rPr lang="hr-HR" sz="3200" dirty="0"/>
              <a:t> </a:t>
            </a:r>
            <a:r>
              <a:rPr lang="en-US" sz="3200" dirty="0"/>
              <a:t>study was to gain insights into the </a:t>
            </a:r>
            <a:r>
              <a:rPr lang="en-US" sz="3200" b="1" dirty="0"/>
              <a:t>attitudes and behaviors </a:t>
            </a:r>
            <a:r>
              <a:rPr lang="en-US" sz="3200" dirty="0"/>
              <a:t>of university students, as members of Croatian Generation Z, </a:t>
            </a:r>
            <a:r>
              <a:rPr lang="en-US" sz="3200" b="1" dirty="0"/>
              <a:t>related to digital privacy protection</a:t>
            </a:r>
            <a:r>
              <a:rPr lang="en-US" sz="3200" dirty="0"/>
              <a:t>. </a:t>
            </a:r>
          </a:p>
          <a:p>
            <a:endParaRPr lang="en-US" sz="3200" dirty="0"/>
          </a:p>
          <a:p>
            <a:r>
              <a:rPr lang="en-US" sz="3200" dirty="0"/>
              <a:t>Four research question guided the study</a:t>
            </a:r>
            <a:r>
              <a:rPr lang="hr-HR" sz="3200" dirty="0"/>
              <a:t>.</a:t>
            </a:r>
            <a:endParaRPr lang="en-US" sz="3200" dirty="0"/>
          </a:p>
          <a:p>
            <a:endParaRPr lang="hr-HR" dirty="0"/>
          </a:p>
        </p:txBody>
      </p:sp>
    </p:spTree>
    <p:extLst>
      <p:ext uri="{BB962C8B-B14F-4D97-AF65-F5344CB8AC3E}">
        <p14:creationId xmlns:p14="http://schemas.microsoft.com/office/powerpoint/2010/main" val="155033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146AE48-66BD-333E-D8BC-DA6A89C994EE}"/>
              </a:ext>
            </a:extLst>
          </p:cNvPr>
          <p:cNvSpPr>
            <a:spLocks noGrp="1"/>
          </p:cNvSpPr>
          <p:nvPr>
            <p:ph type="title"/>
          </p:nvPr>
        </p:nvSpPr>
        <p:spPr/>
        <p:txBody>
          <a:bodyPr/>
          <a:lstStyle/>
          <a:p>
            <a:pPr algn="ctr"/>
            <a:r>
              <a:rPr lang="hr-HR" dirty="0" err="1"/>
              <a:t>Methodology</a:t>
            </a:r>
            <a:endParaRPr lang="hr-HR" dirty="0"/>
          </a:p>
        </p:txBody>
      </p:sp>
      <p:sp>
        <p:nvSpPr>
          <p:cNvPr id="3" name="Rezervirano mjesto sadržaja 2">
            <a:extLst>
              <a:ext uri="{FF2B5EF4-FFF2-40B4-BE49-F238E27FC236}">
                <a16:creationId xmlns:a16="http://schemas.microsoft.com/office/drawing/2014/main" id="{5413260A-583A-7D92-0ACA-C7FB901EBBC8}"/>
              </a:ext>
            </a:extLst>
          </p:cNvPr>
          <p:cNvSpPr>
            <a:spLocks noGrp="1"/>
          </p:cNvSpPr>
          <p:nvPr>
            <p:ph idx="1"/>
          </p:nvPr>
        </p:nvSpPr>
        <p:spPr/>
        <p:txBody>
          <a:bodyPr>
            <a:normAutofit/>
          </a:bodyPr>
          <a:lstStyle/>
          <a:p>
            <a:r>
              <a:rPr lang="en-US" sz="3200" dirty="0"/>
              <a:t>A survey method using an online questionnaire</a:t>
            </a:r>
            <a:r>
              <a:rPr lang="hr-HR" sz="3200" dirty="0"/>
              <a:t>.</a:t>
            </a:r>
          </a:p>
          <a:p>
            <a:endParaRPr lang="hr-HR" sz="3200" dirty="0"/>
          </a:p>
          <a:p>
            <a:r>
              <a:rPr lang="hr-HR" sz="3200" dirty="0"/>
              <a:t>T</a:t>
            </a:r>
            <a:r>
              <a:rPr lang="en-US" sz="3200" dirty="0"/>
              <a:t>he convenience sampling method</a:t>
            </a:r>
            <a:r>
              <a:rPr lang="hr-HR" sz="3200" dirty="0"/>
              <a:t> &gt; t</a:t>
            </a:r>
            <a:r>
              <a:rPr lang="en-US" sz="3200" dirty="0"/>
              <a:t>he survey was conducted at the Faculty of Humanities and Social Sciences in Osijek</a:t>
            </a:r>
            <a:r>
              <a:rPr lang="hr-HR" sz="3200" dirty="0"/>
              <a:t> </a:t>
            </a:r>
            <a:r>
              <a:rPr lang="hr-HR" sz="3200" dirty="0" err="1"/>
              <a:t>in</a:t>
            </a:r>
            <a:r>
              <a:rPr lang="hr-HR" sz="3200" dirty="0"/>
              <a:t> </a:t>
            </a:r>
            <a:r>
              <a:rPr lang="hr-HR" sz="3200" dirty="0" err="1"/>
              <a:t>several</a:t>
            </a:r>
            <a:r>
              <a:rPr lang="hr-HR" sz="3200" dirty="0"/>
              <a:t> </a:t>
            </a:r>
            <a:r>
              <a:rPr lang="hr-HR" sz="3200" dirty="0" err="1"/>
              <a:t>study</a:t>
            </a:r>
            <a:r>
              <a:rPr lang="hr-HR" sz="3200" dirty="0"/>
              <a:t> </a:t>
            </a:r>
            <a:r>
              <a:rPr lang="hr-HR" sz="3200" dirty="0" err="1"/>
              <a:t>groups</a:t>
            </a:r>
            <a:r>
              <a:rPr lang="hr-HR" sz="3200" dirty="0"/>
              <a:t> </a:t>
            </a:r>
            <a:r>
              <a:rPr lang="hr-HR" sz="3200" dirty="0" err="1"/>
              <a:t>in</a:t>
            </a:r>
            <a:r>
              <a:rPr lang="hr-HR" sz="3200" dirty="0"/>
              <a:t> </a:t>
            </a:r>
            <a:r>
              <a:rPr lang="hr-HR" sz="3200" dirty="0" err="1"/>
              <a:t>all</a:t>
            </a:r>
            <a:r>
              <a:rPr lang="hr-HR" sz="3200" dirty="0"/>
              <a:t> </a:t>
            </a:r>
            <a:r>
              <a:rPr lang="hr-HR" sz="3200" dirty="0" err="1"/>
              <a:t>years</a:t>
            </a:r>
            <a:r>
              <a:rPr lang="hr-HR" sz="3200" dirty="0"/>
              <a:t> </a:t>
            </a:r>
            <a:r>
              <a:rPr lang="hr-HR" sz="3200" dirty="0" err="1"/>
              <a:t>of</a:t>
            </a:r>
            <a:r>
              <a:rPr lang="hr-HR" sz="3200" dirty="0"/>
              <a:t> </a:t>
            </a:r>
            <a:r>
              <a:rPr lang="hr-HR" sz="3200" dirty="0" err="1"/>
              <a:t>study</a:t>
            </a:r>
            <a:endParaRPr lang="hr-HR" sz="3200" dirty="0"/>
          </a:p>
          <a:p>
            <a:endParaRPr lang="hr-HR" sz="3200" dirty="0"/>
          </a:p>
          <a:p>
            <a:r>
              <a:rPr lang="en-US" sz="3200" dirty="0"/>
              <a:t>149 respondents took part in the research, of which 112 were female (75.2%) and 37 (24.8%) were male</a:t>
            </a:r>
            <a:r>
              <a:rPr lang="hr-HR" sz="3200" dirty="0"/>
              <a:t>.</a:t>
            </a:r>
          </a:p>
        </p:txBody>
      </p:sp>
    </p:spTree>
    <p:extLst>
      <p:ext uri="{BB962C8B-B14F-4D97-AF65-F5344CB8AC3E}">
        <p14:creationId xmlns:p14="http://schemas.microsoft.com/office/powerpoint/2010/main" val="8350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7F43002-3806-1F6B-D488-45E098426730}"/>
              </a:ext>
            </a:extLst>
          </p:cNvPr>
          <p:cNvSpPr>
            <a:spLocks noGrp="1"/>
          </p:cNvSpPr>
          <p:nvPr>
            <p:ph type="title"/>
          </p:nvPr>
        </p:nvSpPr>
        <p:spPr/>
        <p:txBody>
          <a:bodyPr>
            <a:noAutofit/>
          </a:bodyPr>
          <a:lstStyle/>
          <a:p>
            <a:pPr algn="ctr"/>
            <a:r>
              <a:rPr lang="hr-HR" sz="4400" dirty="0"/>
              <a:t>RQ 1: </a:t>
            </a:r>
            <a:r>
              <a:rPr lang="en-US" sz="4400" dirty="0"/>
              <a:t>To what extent and in what ways are </a:t>
            </a:r>
            <a:r>
              <a:rPr lang="hr-HR" sz="4400" dirty="0" err="1"/>
              <a:t>respondents</a:t>
            </a:r>
            <a:r>
              <a:rPr lang="hr-HR" sz="4400" dirty="0"/>
              <a:t> </a:t>
            </a:r>
            <a:r>
              <a:rPr lang="en-US" sz="4400" dirty="0"/>
              <a:t>informed about digital privacy protection?</a:t>
            </a:r>
            <a:endParaRPr lang="hr-HR" sz="4400" dirty="0"/>
          </a:p>
        </p:txBody>
      </p:sp>
      <p:sp>
        <p:nvSpPr>
          <p:cNvPr id="4" name="Rezervirano mjesto teksta 3">
            <a:extLst>
              <a:ext uri="{FF2B5EF4-FFF2-40B4-BE49-F238E27FC236}">
                <a16:creationId xmlns:a16="http://schemas.microsoft.com/office/drawing/2014/main" id="{0A0FAA32-D44F-29D5-3A7B-C14D0074D060}"/>
              </a:ext>
            </a:extLst>
          </p:cNvPr>
          <p:cNvSpPr>
            <a:spLocks noGrp="1"/>
          </p:cNvSpPr>
          <p:nvPr>
            <p:ph type="body" idx="1"/>
          </p:nvPr>
        </p:nvSpPr>
        <p:spPr/>
        <p:txBody>
          <a:bodyPr/>
          <a:lstStyle/>
          <a:p>
            <a:endParaRPr lang="hr-HR"/>
          </a:p>
        </p:txBody>
      </p:sp>
    </p:spTree>
    <p:extLst>
      <p:ext uri="{BB962C8B-B14F-4D97-AF65-F5344CB8AC3E}">
        <p14:creationId xmlns:p14="http://schemas.microsoft.com/office/powerpoint/2010/main" val="1406362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1289D1-9A19-CEEE-F300-339365160348}"/>
              </a:ext>
            </a:extLst>
          </p:cNvPr>
          <p:cNvSpPr>
            <a:spLocks noGrp="1"/>
          </p:cNvSpPr>
          <p:nvPr>
            <p:ph type="title"/>
          </p:nvPr>
        </p:nvSpPr>
        <p:spPr/>
        <p:txBody>
          <a:bodyPr>
            <a:normAutofit/>
          </a:bodyPr>
          <a:lstStyle/>
          <a:p>
            <a:pPr algn="ctr">
              <a:lnSpc>
                <a:spcPct val="100000"/>
              </a:lnSpc>
              <a:spcBef>
                <a:spcPts val="0"/>
              </a:spcBef>
              <a:spcAft>
                <a:spcPts val="1000"/>
              </a:spcAft>
            </a:pPr>
            <a:r>
              <a:rPr lang="hr-HR" dirty="0"/>
              <a:t>How </a:t>
            </a:r>
            <a:r>
              <a:rPr lang="hr-HR" dirty="0" err="1"/>
              <a:t>did</a:t>
            </a:r>
            <a:r>
              <a:rPr lang="hr-HR" dirty="0"/>
              <a:t> </a:t>
            </a:r>
            <a:r>
              <a:rPr lang="hr-HR" dirty="0" err="1"/>
              <a:t>you</a:t>
            </a:r>
            <a:r>
              <a:rPr lang="hr-HR" dirty="0"/>
              <a:t> </a:t>
            </a:r>
            <a:r>
              <a:rPr lang="hr-HR" dirty="0" err="1"/>
              <a:t>learn</a:t>
            </a:r>
            <a:r>
              <a:rPr lang="hr-HR" dirty="0"/>
              <a:t> </a:t>
            </a:r>
            <a:r>
              <a:rPr lang="hr-HR" dirty="0" err="1"/>
              <a:t>about</a:t>
            </a:r>
            <a:r>
              <a:rPr lang="hr-HR" dirty="0"/>
              <a:t> </a:t>
            </a:r>
            <a:r>
              <a:rPr lang="hr-HR" dirty="0" err="1"/>
              <a:t>digital</a:t>
            </a:r>
            <a:r>
              <a:rPr lang="hr-HR" dirty="0"/>
              <a:t> </a:t>
            </a:r>
            <a:r>
              <a:rPr lang="hr-HR" dirty="0" err="1"/>
              <a:t>privacy</a:t>
            </a:r>
            <a:r>
              <a:rPr lang="hr-HR" dirty="0"/>
              <a:t>?</a:t>
            </a:r>
            <a:endParaRPr lang="hr-HR" dirty="0">
              <a:ea typeface="Calibri" panose="020F0502020204030204" pitchFamily="34" charset="0"/>
              <a:cs typeface="Times New Roman" panose="02020603050405020304" pitchFamily="18" charset="0"/>
            </a:endParaRPr>
          </a:p>
        </p:txBody>
      </p:sp>
      <p:graphicFrame>
        <p:nvGraphicFramePr>
          <p:cNvPr id="4" name="Rezervirano mjesto sadržaja 3">
            <a:extLst>
              <a:ext uri="{FF2B5EF4-FFF2-40B4-BE49-F238E27FC236}">
                <a16:creationId xmlns:a16="http://schemas.microsoft.com/office/drawing/2014/main" id="{A0BBD102-5457-C08E-A757-E5B131553355}"/>
              </a:ext>
            </a:extLst>
          </p:cNvPr>
          <p:cNvGraphicFramePr>
            <a:graphicFrameLocks noGrp="1"/>
          </p:cNvGraphicFramePr>
          <p:nvPr>
            <p:ph idx="1"/>
            <p:extLst>
              <p:ext uri="{D42A27DB-BD31-4B8C-83A1-F6EECF244321}">
                <p14:modId xmlns:p14="http://schemas.microsoft.com/office/powerpoint/2010/main" val="1087872274"/>
              </p:ext>
            </p:extLst>
          </p:nvPr>
        </p:nvGraphicFramePr>
        <p:xfrm>
          <a:off x="838200" y="2046974"/>
          <a:ext cx="6923060" cy="4040472"/>
        </p:xfrm>
        <a:graphic>
          <a:graphicData uri="http://schemas.openxmlformats.org/drawingml/2006/table">
            <a:tbl>
              <a:tblPr firstRow="1" firstCol="1">
                <a:tableStyleId>{5940675A-B579-460E-94D1-54222C63F5DA}</a:tableStyleId>
              </a:tblPr>
              <a:tblGrid>
                <a:gridCol w="5377553">
                  <a:extLst>
                    <a:ext uri="{9D8B030D-6E8A-4147-A177-3AD203B41FA5}">
                      <a16:colId xmlns:a16="http://schemas.microsoft.com/office/drawing/2014/main" val="1221621168"/>
                    </a:ext>
                  </a:extLst>
                </a:gridCol>
                <a:gridCol w="1545507">
                  <a:extLst>
                    <a:ext uri="{9D8B030D-6E8A-4147-A177-3AD203B41FA5}">
                      <a16:colId xmlns:a16="http://schemas.microsoft.com/office/drawing/2014/main" val="281828880"/>
                    </a:ext>
                  </a:extLst>
                </a:gridCol>
              </a:tblGrid>
              <a:tr h="673412">
                <a:tc>
                  <a:txBody>
                    <a:bodyPr/>
                    <a:lstStyle/>
                    <a:p>
                      <a:pPr marL="0" marR="0" algn="just">
                        <a:lnSpc>
                          <a:spcPct val="100000"/>
                        </a:lnSpc>
                        <a:spcBef>
                          <a:spcPts val="0"/>
                        </a:spcBef>
                        <a:spcAft>
                          <a:spcPts val="0"/>
                        </a:spcAft>
                      </a:pPr>
                      <a:r>
                        <a:rPr lang="hr-HR" sz="2800" b="0" dirty="0" err="1">
                          <a:solidFill>
                            <a:schemeClr val="accent6">
                              <a:lumMod val="75000"/>
                            </a:schemeClr>
                          </a:solidFill>
                          <a:effectLst/>
                        </a:rPr>
                        <a:t>Searchin</a:t>
                      </a:r>
                      <a:r>
                        <a:rPr lang="hr-HR" sz="2800" b="0" dirty="0">
                          <a:solidFill>
                            <a:schemeClr val="accent6">
                              <a:lumMod val="75000"/>
                            </a:schemeClr>
                          </a:solidFill>
                          <a:effectLst/>
                        </a:rPr>
                        <a:t> </a:t>
                      </a:r>
                      <a:r>
                        <a:rPr lang="hr-HR" sz="2800" b="0" dirty="0" err="1">
                          <a:solidFill>
                            <a:schemeClr val="accent6">
                              <a:lumMod val="75000"/>
                            </a:schemeClr>
                          </a:solidFill>
                          <a:effectLst/>
                        </a:rPr>
                        <a:t>the</a:t>
                      </a:r>
                      <a:r>
                        <a:rPr lang="hr-HR" sz="2800" b="0" dirty="0">
                          <a:solidFill>
                            <a:schemeClr val="accent6">
                              <a:lumMod val="75000"/>
                            </a:schemeClr>
                          </a:solidFill>
                          <a:effectLst/>
                        </a:rPr>
                        <a:t> </a:t>
                      </a:r>
                      <a:r>
                        <a:rPr lang="en-US" sz="2800" b="0" dirty="0">
                          <a:solidFill>
                            <a:schemeClr val="accent6">
                              <a:lumMod val="75000"/>
                            </a:schemeClr>
                          </a:solidFill>
                          <a:effectLst/>
                        </a:rPr>
                        <a:t>Internet.</a:t>
                      </a:r>
                      <a:endParaRPr lang="hr-HR" sz="2800" b="0" dirty="0">
                        <a:solidFill>
                          <a:schemeClr val="accent6">
                            <a:lumMod val="75000"/>
                          </a:schemeClr>
                        </a:solidFill>
                        <a:effectLst/>
                        <a:latin typeface="+mn-lt"/>
                        <a:ea typeface="Calibri" panose="020F0502020204030204" pitchFamily="34" charset="0"/>
                        <a:cs typeface="Times New Roman" panose="02020603050405020304" pitchFamily="18" charset="0"/>
                      </a:endParaRPr>
                    </a:p>
                  </a:txBody>
                  <a:tcPr marL="67977" marR="67977" marT="0" marB="0"/>
                </a:tc>
                <a:tc>
                  <a:txBody>
                    <a:bodyPr/>
                    <a:lstStyle/>
                    <a:p>
                      <a:pPr marL="0" marR="0" algn="ctr">
                        <a:lnSpc>
                          <a:spcPct val="100000"/>
                        </a:lnSpc>
                        <a:spcBef>
                          <a:spcPts val="0"/>
                        </a:spcBef>
                        <a:spcAft>
                          <a:spcPts val="1000"/>
                        </a:spcAft>
                      </a:pPr>
                      <a:r>
                        <a:rPr lang="en-US" sz="2800" b="0" dirty="0">
                          <a:solidFill>
                            <a:schemeClr val="accent6">
                              <a:lumMod val="75000"/>
                            </a:schemeClr>
                          </a:solidFill>
                          <a:effectLst/>
                        </a:rPr>
                        <a:t>68.5%</a:t>
                      </a:r>
                      <a:endParaRPr lang="hr-HR" sz="2800" b="0" dirty="0">
                        <a:solidFill>
                          <a:schemeClr val="accent6">
                            <a:lumMod val="75000"/>
                          </a:schemeClr>
                        </a:solidFill>
                        <a:effectLst/>
                        <a:latin typeface="+mn-lt"/>
                        <a:ea typeface="Calibri" panose="020F0502020204030204" pitchFamily="34" charset="0"/>
                        <a:cs typeface="Times New Roman" panose="02020603050405020304" pitchFamily="18" charset="0"/>
                      </a:endParaRPr>
                    </a:p>
                  </a:txBody>
                  <a:tcPr marL="67977" marR="67977" marT="0" marB="0"/>
                </a:tc>
                <a:extLst>
                  <a:ext uri="{0D108BD9-81ED-4DB2-BD59-A6C34878D82A}">
                    <a16:rowId xmlns:a16="http://schemas.microsoft.com/office/drawing/2014/main" val="1265193533"/>
                  </a:ext>
                </a:extLst>
              </a:tr>
              <a:tr h="673412">
                <a:tc>
                  <a:txBody>
                    <a:bodyPr/>
                    <a:lstStyle/>
                    <a:p>
                      <a:pPr marL="0" marR="0" algn="just">
                        <a:lnSpc>
                          <a:spcPct val="100000"/>
                        </a:lnSpc>
                        <a:spcBef>
                          <a:spcPts val="0"/>
                        </a:spcBef>
                        <a:spcAft>
                          <a:spcPts val="0"/>
                        </a:spcAft>
                      </a:pPr>
                      <a:r>
                        <a:rPr lang="hr-HR" sz="2800" b="0" dirty="0">
                          <a:effectLst/>
                        </a:rPr>
                        <a:t>At </a:t>
                      </a:r>
                      <a:r>
                        <a:rPr lang="en-US" sz="2800" b="0" dirty="0">
                          <a:effectLst/>
                        </a:rPr>
                        <a:t>school</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tc>
                  <a:txBody>
                    <a:bodyPr/>
                    <a:lstStyle/>
                    <a:p>
                      <a:pPr marL="0" marR="0" algn="ctr">
                        <a:lnSpc>
                          <a:spcPct val="100000"/>
                        </a:lnSpc>
                        <a:spcBef>
                          <a:spcPts val="0"/>
                        </a:spcBef>
                        <a:spcAft>
                          <a:spcPts val="1000"/>
                        </a:spcAft>
                      </a:pPr>
                      <a:r>
                        <a:rPr lang="en-US" sz="2800" b="0" dirty="0">
                          <a:effectLst/>
                        </a:rPr>
                        <a:t>63.8%</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extLst>
                  <a:ext uri="{0D108BD9-81ED-4DB2-BD59-A6C34878D82A}">
                    <a16:rowId xmlns:a16="http://schemas.microsoft.com/office/drawing/2014/main" val="1663707000"/>
                  </a:ext>
                </a:extLst>
              </a:tr>
              <a:tr h="673412">
                <a:tc>
                  <a:txBody>
                    <a:bodyPr/>
                    <a:lstStyle/>
                    <a:p>
                      <a:pPr marL="0" marR="0" algn="just">
                        <a:lnSpc>
                          <a:spcPct val="100000"/>
                        </a:lnSpc>
                        <a:spcBef>
                          <a:spcPts val="0"/>
                        </a:spcBef>
                        <a:spcAft>
                          <a:spcPts val="0"/>
                        </a:spcAft>
                      </a:pPr>
                      <a:r>
                        <a:rPr lang="hr-HR" sz="2800" b="0" dirty="0">
                          <a:effectLst/>
                        </a:rPr>
                        <a:t>T</a:t>
                      </a:r>
                      <a:r>
                        <a:rPr lang="en-US" sz="2800" b="0" dirty="0" err="1">
                          <a:effectLst/>
                        </a:rPr>
                        <a:t>hrough</a:t>
                      </a:r>
                      <a:r>
                        <a:rPr lang="en-US" sz="2800" b="0" dirty="0">
                          <a:effectLst/>
                        </a:rPr>
                        <a:t> the media</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tc>
                  <a:txBody>
                    <a:bodyPr/>
                    <a:lstStyle/>
                    <a:p>
                      <a:pPr marL="0" marR="0" algn="ctr">
                        <a:lnSpc>
                          <a:spcPct val="100000"/>
                        </a:lnSpc>
                        <a:spcBef>
                          <a:spcPts val="0"/>
                        </a:spcBef>
                        <a:spcAft>
                          <a:spcPts val="1000"/>
                        </a:spcAft>
                      </a:pPr>
                      <a:r>
                        <a:rPr lang="en-US" sz="2800" b="0" dirty="0">
                          <a:effectLst/>
                        </a:rPr>
                        <a:t>57.7%</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extLst>
                  <a:ext uri="{0D108BD9-81ED-4DB2-BD59-A6C34878D82A}">
                    <a16:rowId xmlns:a16="http://schemas.microsoft.com/office/drawing/2014/main" val="2082455647"/>
                  </a:ext>
                </a:extLst>
              </a:tr>
              <a:tr h="673412">
                <a:tc>
                  <a:txBody>
                    <a:bodyPr/>
                    <a:lstStyle/>
                    <a:p>
                      <a:pPr marL="0" marR="0" algn="just">
                        <a:lnSpc>
                          <a:spcPct val="100000"/>
                        </a:lnSpc>
                        <a:spcBef>
                          <a:spcPts val="0"/>
                        </a:spcBef>
                        <a:spcAft>
                          <a:spcPts val="0"/>
                        </a:spcAft>
                      </a:pPr>
                      <a:r>
                        <a:rPr lang="hr-HR" sz="2800" b="0" dirty="0">
                          <a:effectLst/>
                        </a:rPr>
                        <a:t>A</a:t>
                      </a:r>
                      <a:r>
                        <a:rPr lang="en-US" sz="2800" b="0" dirty="0">
                          <a:effectLst/>
                        </a:rPr>
                        <a:t>t university</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tc>
                  <a:txBody>
                    <a:bodyPr/>
                    <a:lstStyle/>
                    <a:p>
                      <a:pPr marL="0" marR="0" algn="ctr">
                        <a:lnSpc>
                          <a:spcPct val="100000"/>
                        </a:lnSpc>
                        <a:spcBef>
                          <a:spcPts val="0"/>
                        </a:spcBef>
                        <a:spcAft>
                          <a:spcPts val="1000"/>
                        </a:spcAft>
                      </a:pPr>
                      <a:r>
                        <a:rPr lang="en-US" sz="2800" b="0" dirty="0">
                          <a:effectLst/>
                        </a:rPr>
                        <a:t>30.9%</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extLst>
                  <a:ext uri="{0D108BD9-81ED-4DB2-BD59-A6C34878D82A}">
                    <a16:rowId xmlns:a16="http://schemas.microsoft.com/office/drawing/2014/main" val="3417397641"/>
                  </a:ext>
                </a:extLst>
              </a:tr>
              <a:tr h="673412">
                <a:tc>
                  <a:txBody>
                    <a:bodyPr/>
                    <a:lstStyle/>
                    <a:p>
                      <a:pPr marL="0" marR="0" algn="just">
                        <a:lnSpc>
                          <a:spcPct val="100000"/>
                        </a:lnSpc>
                        <a:spcBef>
                          <a:spcPts val="0"/>
                        </a:spcBef>
                        <a:spcAft>
                          <a:spcPts val="0"/>
                        </a:spcAft>
                      </a:pPr>
                      <a:r>
                        <a:rPr lang="hr-HR" sz="2800" b="0" dirty="0" err="1">
                          <a:effectLst/>
                        </a:rPr>
                        <a:t>From</a:t>
                      </a:r>
                      <a:r>
                        <a:rPr lang="hr-HR" sz="2800" b="0" dirty="0">
                          <a:effectLst/>
                        </a:rPr>
                        <a:t> </a:t>
                      </a:r>
                      <a:r>
                        <a:rPr lang="en-US" sz="2800" b="0" dirty="0">
                          <a:effectLst/>
                        </a:rPr>
                        <a:t>family members</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tc>
                  <a:txBody>
                    <a:bodyPr/>
                    <a:lstStyle/>
                    <a:p>
                      <a:pPr marL="0" marR="0" algn="ctr">
                        <a:lnSpc>
                          <a:spcPct val="100000"/>
                        </a:lnSpc>
                        <a:spcBef>
                          <a:spcPts val="0"/>
                        </a:spcBef>
                        <a:spcAft>
                          <a:spcPts val="1000"/>
                        </a:spcAft>
                      </a:pPr>
                      <a:r>
                        <a:rPr lang="en-US" sz="2800" b="0" dirty="0">
                          <a:effectLst/>
                        </a:rPr>
                        <a:t>28.9%</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extLst>
                  <a:ext uri="{0D108BD9-81ED-4DB2-BD59-A6C34878D82A}">
                    <a16:rowId xmlns:a16="http://schemas.microsoft.com/office/drawing/2014/main" val="4217368375"/>
                  </a:ext>
                </a:extLst>
              </a:tr>
              <a:tr h="673412">
                <a:tc>
                  <a:txBody>
                    <a:bodyPr/>
                    <a:lstStyle/>
                    <a:p>
                      <a:pPr marL="0" marR="0" algn="just">
                        <a:lnSpc>
                          <a:spcPct val="100000"/>
                        </a:lnSpc>
                        <a:spcBef>
                          <a:spcPts val="0"/>
                        </a:spcBef>
                        <a:spcAft>
                          <a:spcPts val="0"/>
                        </a:spcAft>
                      </a:pPr>
                      <a:r>
                        <a:rPr lang="hr-HR" sz="2800" b="0" dirty="0" err="1">
                          <a:effectLst/>
                        </a:rPr>
                        <a:t>From</a:t>
                      </a:r>
                      <a:r>
                        <a:rPr lang="hr-HR" sz="2800" b="0" dirty="0">
                          <a:effectLst/>
                        </a:rPr>
                        <a:t> </a:t>
                      </a:r>
                      <a:r>
                        <a:rPr lang="en-US" sz="2800" b="0" dirty="0">
                          <a:effectLst/>
                        </a:rPr>
                        <a:t>friends</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tc>
                  <a:txBody>
                    <a:bodyPr/>
                    <a:lstStyle/>
                    <a:p>
                      <a:pPr marL="0" marR="0" algn="ctr">
                        <a:lnSpc>
                          <a:spcPct val="100000"/>
                        </a:lnSpc>
                        <a:spcBef>
                          <a:spcPts val="0"/>
                        </a:spcBef>
                        <a:spcAft>
                          <a:spcPts val="1000"/>
                        </a:spcAft>
                      </a:pPr>
                      <a:r>
                        <a:rPr lang="en-US" sz="2800" b="0" dirty="0">
                          <a:effectLst/>
                        </a:rPr>
                        <a:t>26.8%</a:t>
                      </a:r>
                      <a:endParaRPr lang="hr-HR" sz="2800" b="0" dirty="0">
                        <a:effectLst/>
                        <a:latin typeface="+mn-lt"/>
                        <a:ea typeface="Calibri" panose="020F0502020204030204" pitchFamily="34" charset="0"/>
                        <a:cs typeface="Times New Roman" panose="02020603050405020304" pitchFamily="18" charset="0"/>
                      </a:endParaRPr>
                    </a:p>
                  </a:txBody>
                  <a:tcPr marL="67977" marR="67977" marT="0" marB="0"/>
                </a:tc>
                <a:extLst>
                  <a:ext uri="{0D108BD9-81ED-4DB2-BD59-A6C34878D82A}">
                    <a16:rowId xmlns:a16="http://schemas.microsoft.com/office/drawing/2014/main" val="636790896"/>
                  </a:ext>
                </a:extLst>
              </a:tr>
            </a:tbl>
          </a:graphicData>
        </a:graphic>
      </p:graphicFrame>
      <p:sp>
        <p:nvSpPr>
          <p:cNvPr id="6" name="TekstniOkvir 5">
            <a:extLst>
              <a:ext uri="{FF2B5EF4-FFF2-40B4-BE49-F238E27FC236}">
                <a16:creationId xmlns:a16="http://schemas.microsoft.com/office/drawing/2014/main" id="{8253B1D8-E606-29E2-CACC-AB9CD01A3E93}"/>
              </a:ext>
            </a:extLst>
          </p:cNvPr>
          <p:cNvSpPr txBox="1"/>
          <p:nvPr/>
        </p:nvSpPr>
        <p:spPr>
          <a:xfrm>
            <a:off x="7985051" y="2046974"/>
            <a:ext cx="3721395" cy="3970318"/>
          </a:xfrm>
          <a:prstGeom prst="rect">
            <a:avLst/>
          </a:prstGeom>
          <a:noFill/>
        </p:spPr>
        <p:txBody>
          <a:bodyPr wrap="square">
            <a:spAutoFit/>
          </a:bodyPr>
          <a:lstStyle/>
          <a:p>
            <a:r>
              <a:rPr lang="en-US" sz="2800" dirty="0"/>
              <a:t>Results suggest a considerable level of awareness and self-initiative regarding the topic of our interest and raise the question what prompted almost 70% of students to research this topic on their own.</a:t>
            </a:r>
            <a:endParaRPr lang="hr-HR" sz="2800" dirty="0"/>
          </a:p>
        </p:txBody>
      </p:sp>
    </p:spTree>
    <p:extLst>
      <p:ext uri="{BB962C8B-B14F-4D97-AF65-F5344CB8AC3E}">
        <p14:creationId xmlns:p14="http://schemas.microsoft.com/office/powerpoint/2010/main" val="188003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A4391FE-1BDF-86A9-2E20-CCD855E975AF}"/>
              </a:ext>
            </a:extLst>
          </p:cNvPr>
          <p:cNvSpPr>
            <a:spLocks noGrp="1"/>
          </p:cNvSpPr>
          <p:nvPr>
            <p:ph type="title"/>
          </p:nvPr>
        </p:nvSpPr>
        <p:spPr/>
        <p:txBody>
          <a:bodyPr/>
          <a:lstStyle/>
          <a:p>
            <a:pPr algn="ctr"/>
            <a:r>
              <a:rPr lang="hr-HR" dirty="0"/>
              <a:t>U</a:t>
            </a:r>
            <a:r>
              <a:rPr lang="en-US" dirty="0" err="1"/>
              <a:t>sers</a:t>
            </a:r>
            <a:r>
              <a:rPr lang="en-US" dirty="0"/>
              <a:t>’ level of knowledge about various aspects of digital privacy</a:t>
            </a:r>
            <a:r>
              <a:rPr lang="hr-HR" dirty="0"/>
              <a:t> </a:t>
            </a:r>
          </a:p>
        </p:txBody>
      </p:sp>
      <p:sp>
        <p:nvSpPr>
          <p:cNvPr id="3" name="Rezervirano mjesto sadržaja 2">
            <a:extLst>
              <a:ext uri="{FF2B5EF4-FFF2-40B4-BE49-F238E27FC236}">
                <a16:creationId xmlns:a16="http://schemas.microsoft.com/office/drawing/2014/main" id="{4F39AF6D-F2AD-7D84-DDF9-B9BEFB1F81A7}"/>
              </a:ext>
            </a:extLst>
          </p:cNvPr>
          <p:cNvSpPr>
            <a:spLocks noGrp="1"/>
          </p:cNvSpPr>
          <p:nvPr>
            <p:ph idx="1"/>
          </p:nvPr>
        </p:nvSpPr>
        <p:spPr>
          <a:xfrm>
            <a:off x="838200" y="1825625"/>
            <a:ext cx="10515600" cy="4667250"/>
          </a:xfrm>
        </p:spPr>
        <p:txBody>
          <a:bodyPr>
            <a:normAutofit lnSpcReduction="10000"/>
          </a:bodyPr>
          <a:lstStyle/>
          <a:p>
            <a:r>
              <a:rPr lang="en-US" dirty="0"/>
              <a:t>Seven statements </a:t>
            </a:r>
            <a:r>
              <a:rPr lang="hr-HR" dirty="0" err="1"/>
              <a:t>regarding</a:t>
            </a:r>
            <a:r>
              <a:rPr lang="hr-HR" dirty="0"/>
              <a:t> </a:t>
            </a:r>
            <a:r>
              <a:rPr lang="hr-HR" dirty="0" err="1"/>
              <a:t>digital</a:t>
            </a:r>
            <a:r>
              <a:rPr lang="hr-HR" dirty="0"/>
              <a:t> </a:t>
            </a:r>
            <a:r>
              <a:rPr lang="hr-HR" dirty="0" err="1"/>
              <a:t>privacy</a:t>
            </a:r>
            <a:r>
              <a:rPr lang="hr-HR" dirty="0"/>
              <a:t> </a:t>
            </a:r>
            <a:r>
              <a:rPr lang="en-US" dirty="0"/>
              <a:t>were included in the questionnaire and respondents were asked to mark True, False, or I don’t know</a:t>
            </a:r>
            <a:r>
              <a:rPr lang="hr-HR" dirty="0"/>
              <a:t>.</a:t>
            </a:r>
          </a:p>
          <a:p>
            <a:endParaRPr lang="hr-HR" dirty="0"/>
          </a:p>
          <a:p>
            <a:r>
              <a:rPr lang="hr-HR" dirty="0"/>
              <a:t>EXAMPLES:</a:t>
            </a:r>
          </a:p>
          <a:p>
            <a:pPr marL="514350" indent="-514350">
              <a:buFont typeface="+mj-lt"/>
              <a:buAutoNum type="arabicPeriod"/>
            </a:pPr>
            <a:r>
              <a:rPr lang="en-US" i="1" dirty="0"/>
              <a:t>It is recommended to block all cookies on websites.</a:t>
            </a:r>
            <a:endParaRPr lang="hr-HR" i="1" dirty="0"/>
          </a:p>
          <a:p>
            <a:pPr marL="514350" indent="-514350">
              <a:buFont typeface="+mj-lt"/>
              <a:buAutoNum type="arabicPeriod"/>
            </a:pPr>
            <a:r>
              <a:rPr lang="en-US" i="1" dirty="0"/>
              <a:t>Incognito mode allows complete anonymity while browsing (i.e., hiding the IP address and online activity).</a:t>
            </a:r>
            <a:endParaRPr lang="hr-HR" i="1" dirty="0"/>
          </a:p>
          <a:p>
            <a:pPr marL="514350" indent="-514350">
              <a:buFont typeface="+mj-lt"/>
              <a:buAutoNum type="arabicPeriod"/>
            </a:pPr>
            <a:r>
              <a:rPr lang="en-US" i="1" dirty="0"/>
              <a:t>You can request that links to websites that contain your name are removed from Google search results if the information is inaccurate, inappropriate, irrelevant, or excessive. </a:t>
            </a:r>
          </a:p>
          <a:p>
            <a:endParaRPr lang="en-US" dirty="0"/>
          </a:p>
          <a:p>
            <a:endParaRPr lang="en-US" dirty="0"/>
          </a:p>
          <a:p>
            <a:endParaRPr lang="hr-HR" dirty="0"/>
          </a:p>
        </p:txBody>
      </p:sp>
    </p:spTree>
    <p:extLst>
      <p:ext uri="{BB962C8B-B14F-4D97-AF65-F5344CB8AC3E}">
        <p14:creationId xmlns:p14="http://schemas.microsoft.com/office/powerpoint/2010/main" val="117128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8D5A61D-5166-258C-A43E-3C165025DF77}"/>
              </a:ext>
            </a:extLst>
          </p:cNvPr>
          <p:cNvSpPr>
            <a:spLocks noGrp="1"/>
          </p:cNvSpPr>
          <p:nvPr>
            <p:ph type="title"/>
          </p:nvPr>
        </p:nvSpPr>
        <p:spPr/>
        <p:txBody>
          <a:bodyPr/>
          <a:lstStyle/>
          <a:p>
            <a:pPr algn="ctr"/>
            <a:r>
              <a:rPr lang="hr-HR" dirty="0"/>
              <a:t>U</a:t>
            </a:r>
            <a:r>
              <a:rPr lang="en-US" dirty="0" err="1"/>
              <a:t>sers</a:t>
            </a:r>
            <a:r>
              <a:rPr lang="en-US" dirty="0"/>
              <a:t>’ level of knowledge about various aspects of digital privacy</a:t>
            </a:r>
            <a:r>
              <a:rPr lang="hr-HR" dirty="0"/>
              <a:t> </a:t>
            </a:r>
          </a:p>
        </p:txBody>
      </p:sp>
      <p:sp>
        <p:nvSpPr>
          <p:cNvPr id="3" name="Rezervirano mjesto sadržaja 2">
            <a:extLst>
              <a:ext uri="{FF2B5EF4-FFF2-40B4-BE49-F238E27FC236}">
                <a16:creationId xmlns:a16="http://schemas.microsoft.com/office/drawing/2014/main" id="{AAAA7B2B-539C-9567-66D3-47021D9E9F8C}"/>
              </a:ext>
            </a:extLst>
          </p:cNvPr>
          <p:cNvSpPr>
            <a:spLocks noGrp="1"/>
          </p:cNvSpPr>
          <p:nvPr>
            <p:ph idx="1"/>
          </p:nvPr>
        </p:nvSpPr>
        <p:spPr/>
        <p:txBody>
          <a:bodyPr>
            <a:normAutofit lnSpcReduction="10000"/>
          </a:bodyPr>
          <a:lstStyle/>
          <a:p>
            <a:r>
              <a:rPr lang="en-US" dirty="0"/>
              <a:t>On average 49.2% answered that they d</a:t>
            </a:r>
            <a:r>
              <a:rPr lang="hr-HR" dirty="0" err="1"/>
              <a:t>id</a:t>
            </a:r>
            <a:r>
              <a:rPr lang="en-US" dirty="0"/>
              <a:t> not know if the statements were true or not. </a:t>
            </a:r>
          </a:p>
          <a:p>
            <a:r>
              <a:rPr lang="en-US" dirty="0"/>
              <a:t>An average of 40% of respondents knew the correct answers</a:t>
            </a:r>
            <a:endParaRPr lang="hr-HR" dirty="0"/>
          </a:p>
          <a:p>
            <a:r>
              <a:rPr lang="en-US" dirty="0"/>
              <a:t>Only two statements were correctly marked by more than a 50% of respondents</a:t>
            </a:r>
            <a:endParaRPr lang="hr-HR" dirty="0"/>
          </a:p>
          <a:p>
            <a:pPr lvl="1"/>
            <a:r>
              <a:rPr lang="en-US" dirty="0"/>
              <a:t>Other websites can track activity on the visited website for marketing purposes</a:t>
            </a:r>
            <a:r>
              <a:rPr lang="hr-HR" dirty="0"/>
              <a:t> - </a:t>
            </a:r>
            <a:r>
              <a:rPr lang="en-US" dirty="0"/>
              <a:t>true</a:t>
            </a:r>
            <a:endParaRPr lang="hr-HR" dirty="0"/>
          </a:p>
          <a:p>
            <a:pPr lvl="1"/>
            <a:r>
              <a:rPr lang="en-US" dirty="0"/>
              <a:t>Incognito mode allows complete anonymity while browsing – false</a:t>
            </a:r>
            <a:r>
              <a:rPr lang="hr-HR" dirty="0"/>
              <a:t>.</a:t>
            </a:r>
          </a:p>
          <a:p>
            <a:pPr lvl="1"/>
            <a:endParaRPr lang="hr-HR" dirty="0"/>
          </a:p>
          <a:p>
            <a:r>
              <a:rPr lang="hr-HR" dirty="0"/>
              <a:t>K</a:t>
            </a:r>
            <a:r>
              <a:rPr lang="en-US" dirty="0" err="1"/>
              <a:t>nowledge</a:t>
            </a:r>
            <a:r>
              <a:rPr lang="en-US" dirty="0"/>
              <a:t> in the field of digital privacy among our sample is not comprehensive and uniform and that there is room for improving it</a:t>
            </a:r>
            <a:r>
              <a:rPr lang="hr-HR" dirty="0"/>
              <a:t>.</a:t>
            </a:r>
            <a:endParaRPr lang="en-US" dirty="0"/>
          </a:p>
          <a:p>
            <a:endParaRPr lang="hr-HR" dirty="0"/>
          </a:p>
        </p:txBody>
      </p:sp>
    </p:spTree>
    <p:extLst>
      <p:ext uri="{BB962C8B-B14F-4D97-AF65-F5344CB8AC3E}">
        <p14:creationId xmlns:p14="http://schemas.microsoft.com/office/powerpoint/2010/main" val="366444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1257</Words>
  <Application>Microsoft Office PowerPoint</Application>
  <PresentationFormat>Široki zaslon</PresentationFormat>
  <Paragraphs>117</Paragraphs>
  <Slides>19</Slides>
  <Notes>3</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19</vt:i4>
      </vt:variant>
    </vt:vector>
  </HeadingPairs>
  <TitlesOfParts>
    <vt:vector size="23" baseType="lpstr">
      <vt:lpstr>Arial</vt:lpstr>
      <vt:lpstr>Calibri</vt:lpstr>
      <vt:lpstr>Calibri Light</vt:lpstr>
      <vt:lpstr>Tema sustava Office</vt:lpstr>
      <vt:lpstr>Digital privacy and data protection knowledge and skills of Generation Z in Croatia</vt:lpstr>
      <vt:lpstr>Generation Z (late 1990s - 2010) </vt:lpstr>
      <vt:lpstr>Scope of the study and its results</vt:lpstr>
      <vt:lpstr>Research objective and research questions</vt:lpstr>
      <vt:lpstr>Methodology</vt:lpstr>
      <vt:lpstr>RQ 1: To what extent and in what ways are respondents informed about digital privacy protection?</vt:lpstr>
      <vt:lpstr>How did you learn about digital privacy?</vt:lpstr>
      <vt:lpstr>Users’ level of knowledge about various aspects of digital privacy </vt:lpstr>
      <vt:lpstr>Users’ level of knowledge about various aspects of digital privacy </vt:lpstr>
      <vt:lpstr>RQ2: What are the respondents habits and practices related to protection of digital privacy?</vt:lpstr>
      <vt:lpstr>How do you protect your data and privacy on the Internet? </vt:lpstr>
      <vt:lpstr>50% of offered protective strategies are used by less than 50% od respondents</vt:lpstr>
      <vt:lpstr>RQ3: How do members of Generation Z protect their privacy on social networks?</vt:lpstr>
      <vt:lpstr>Key findings related to social networks</vt:lpstr>
      <vt:lpstr>RQ4: What are the experiences and attitudes of members of Generation Z with regard to digital privacy violations? </vt:lpstr>
      <vt:lpstr>Have you ever faced a violation of privacy online? </vt:lpstr>
      <vt:lpstr>Would you like to be further educated on the topic of digital privacy?</vt:lpstr>
      <vt:lpstr>Concluding remarks</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privacy and data protection knowledge and skills of Generation Z in Croatia: a pilot study</dc:title>
  <dc:creator>Korisnik</dc:creator>
  <cp:lastModifiedBy>Korisnik</cp:lastModifiedBy>
  <cp:revision>53</cp:revision>
  <dcterms:created xsi:type="dcterms:W3CDTF">2023-05-11T07:30:33Z</dcterms:created>
  <dcterms:modified xsi:type="dcterms:W3CDTF">2023-05-24T12:22:17Z</dcterms:modified>
</cp:coreProperties>
</file>