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8" r:id="rId3"/>
    <p:sldId id="258" r:id="rId4"/>
    <p:sldId id="257"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3"/>
  </p:normalViewPr>
  <p:slideViewPr>
    <p:cSldViewPr snapToGrid="0">
      <p:cViewPr varScale="1">
        <p:scale>
          <a:sx n="88" d="100"/>
          <a:sy n="88" d="100"/>
        </p:scale>
        <p:origin x="176"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Users/fidelia.ibekwe/Google%20Drive/save_drive/Recherche/My-publications/Accept-23/LIDA/Web%20of%20science%20query-racism.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fidelia.ibekwe/Google%20Drive/save_drive/Recherche/My-publications/Accept-23/LIDA/Web%20of%20science%20query-racism.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b="0" dirty="0">
                <a:latin typeface="Optima" panose="02000503060000020004" pitchFamily="2" charset="0"/>
              </a:rPr>
              <a:t>Publications by ISI-WOS categories </a:t>
            </a:r>
          </a:p>
        </c:rich>
      </c:tx>
      <c:layout>
        <c:manualLayout>
          <c:xMode val="edge"/>
          <c:yMode val="edge"/>
          <c:x val="0.34883534221231566"/>
          <c:y val="5.255329814804305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FR"/>
        </a:p>
      </c:txPr>
    </c:title>
    <c:autoTitleDeleted val="0"/>
    <c:plotArea>
      <c:layout/>
      <c:lineChart>
        <c:grouping val="standard"/>
        <c:varyColors val="0"/>
        <c:ser>
          <c:idx val="0"/>
          <c:order val="0"/>
          <c:tx>
            <c:strRef>
              <c:f>categories!$G$4</c:f>
              <c:strCache>
                <c:ptCount val="1"/>
                <c:pt idx="0">
                  <c:v>Record Count</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categories!$F$5:$F$24</c:f>
              <c:strCache>
                <c:ptCount val="20"/>
                <c:pt idx="0">
                  <c:v>Psychology</c:v>
                </c:pt>
                <c:pt idx="1">
                  <c:v>Education Educational Research</c:v>
                </c:pt>
                <c:pt idx="2">
                  <c:v>Sociology</c:v>
                </c:pt>
                <c:pt idx="3">
                  <c:v>Ethnic Studies</c:v>
                </c:pt>
                <c:pt idx="4">
                  <c:v>Public Environmental Occupational Health</c:v>
                </c:pt>
                <c:pt idx="5">
                  <c:v>Social Sciences Interdisciplinary</c:v>
                </c:pt>
                <c:pt idx="6">
                  <c:v>Political Science</c:v>
                </c:pt>
                <c:pt idx="7">
                  <c:v>History</c:v>
                </c:pt>
                <c:pt idx="8">
                  <c:v>Communication</c:v>
                </c:pt>
                <c:pt idx="9">
                  <c:v>Psychology Multidisciplinary</c:v>
                </c:pt>
                <c:pt idx="10">
                  <c:v>Religion</c:v>
                </c:pt>
                <c:pt idx="11">
                  <c:v>Social Work</c:v>
                </c:pt>
                <c:pt idx="12">
                  <c:v>Psychology Social</c:v>
                </c:pt>
                <c:pt idx="13">
                  <c:v>Humanities Multidisciplinary</c:v>
                </c:pt>
                <c:pt idx="14">
                  <c:v>Social Issues</c:v>
                </c:pt>
                <c:pt idx="15">
                  <c:v>Psychiatry</c:v>
                </c:pt>
                <c:pt idx="16">
                  <c:v>Cultural Studies</c:v>
                </c:pt>
                <c:pt idx="17">
                  <c:v>Women S Studies</c:v>
                </c:pt>
                <c:pt idx="18">
                  <c:v>Law</c:v>
                </c:pt>
                <c:pt idx="19">
                  <c:v>Geography</c:v>
                </c:pt>
              </c:strCache>
            </c:strRef>
          </c:cat>
          <c:val>
            <c:numRef>
              <c:f>categories!$G$5:$G$24</c:f>
              <c:numCache>
                <c:formatCode>General</c:formatCode>
                <c:ptCount val="20"/>
                <c:pt idx="0">
                  <c:v>1717</c:v>
                </c:pt>
                <c:pt idx="1">
                  <c:v>1634</c:v>
                </c:pt>
                <c:pt idx="2">
                  <c:v>1497</c:v>
                </c:pt>
                <c:pt idx="3">
                  <c:v>1451</c:v>
                </c:pt>
                <c:pt idx="4">
                  <c:v>1171</c:v>
                </c:pt>
                <c:pt idx="5">
                  <c:v>770</c:v>
                </c:pt>
                <c:pt idx="6">
                  <c:v>630</c:v>
                </c:pt>
                <c:pt idx="7">
                  <c:v>596</c:v>
                </c:pt>
                <c:pt idx="8">
                  <c:v>536</c:v>
                </c:pt>
                <c:pt idx="9">
                  <c:v>523</c:v>
                </c:pt>
                <c:pt idx="10">
                  <c:v>481</c:v>
                </c:pt>
                <c:pt idx="11">
                  <c:v>456</c:v>
                </c:pt>
                <c:pt idx="12">
                  <c:v>453</c:v>
                </c:pt>
                <c:pt idx="13">
                  <c:v>452</c:v>
                </c:pt>
                <c:pt idx="14">
                  <c:v>353</c:v>
                </c:pt>
                <c:pt idx="15">
                  <c:v>349</c:v>
                </c:pt>
                <c:pt idx="16">
                  <c:v>328</c:v>
                </c:pt>
                <c:pt idx="17">
                  <c:v>297</c:v>
                </c:pt>
                <c:pt idx="18">
                  <c:v>289</c:v>
                </c:pt>
                <c:pt idx="19">
                  <c:v>264</c:v>
                </c:pt>
              </c:numCache>
            </c:numRef>
          </c:val>
          <c:smooth val="0"/>
          <c:extLst>
            <c:ext xmlns:c16="http://schemas.microsoft.com/office/drawing/2014/chart" uri="{C3380CC4-5D6E-409C-BE32-E72D297353CC}">
              <c16:uniqueId val="{00000000-50F7-0540-A7DB-15B211C332B2}"/>
            </c:ext>
          </c:extLst>
        </c:ser>
        <c:dLbls>
          <c:dLblPos val="ctr"/>
          <c:showLegendKey val="0"/>
          <c:showVal val="1"/>
          <c:showCatName val="0"/>
          <c:showSerName val="0"/>
          <c:showPercent val="0"/>
          <c:showBubbleSize val="0"/>
        </c:dLbls>
        <c:marker val="1"/>
        <c:smooth val="0"/>
        <c:axId val="1011044575"/>
        <c:axId val="1011173071"/>
      </c:lineChart>
      <c:catAx>
        <c:axId val="1011044575"/>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FR"/>
          </a:p>
        </c:txPr>
        <c:crossAx val="1011173071"/>
        <c:crosses val="autoZero"/>
        <c:auto val="1"/>
        <c:lblAlgn val="ctr"/>
        <c:lblOffset val="100"/>
        <c:noMultiLvlLbl val="0"/>
      </c:catAx>
      <c:valAx>
        <c:axId val="101117307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011044575"/>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b="0" dirty="0">
                <a:latin typeface="Optima" panose="02000503060000020004" pitchFamily="2" charset="0"/>
              </a:rPr>
              <a:t>Top twenty</a:t>
            </a:r>
            <a:r>
              <a:rPr lang="en-US" sz="1800" b="0" baseline="0" dirty="0">
                <a:latin typeface="Optima" panose="02000503060000020004" pitchFamily="2" charset="0"/>
              </a:rPr>
              <a:t> c</a:t>
            </a:r>
            <a:r>
              <a:rPr lang="en-US" sz="1800" b="0" dirty="0">
                <a:latin typeface="Optima" panose="02000503060000020004" pitchFamily="2" charset="0"/>
              </a:rPr>
              <a:t>ountries with</a:t>
            </a:r>
            <a:r>
              <a:rPr lang="en-US" sz="1800" b="0" baseline="0" dirty="0">
                <a:latin typeface="Optima" panose="02000503060000020004" pitchFamily="2" charset="0"/>
              </a:rPr>
              <a:t> </a:t>
            </a:r>
            <a:r>
              <a:rPr lang="en-US" sz="1800" b="0" dirty="0">
                <a:latin typeface="Optima" panose="02000503060000020004" pitchFamily="2" charset="0"/>
              </a:rPr>
              <a:t>publications on racism</a:t>
            </a:r>
          </a:p>
          <a:p>
            <a:pPr>
              <a:defRPr/>
            </a:pPr>
            <a:r>
              <a:rPr lang="en-US" sz="1800" b="0" dirty="0">
                <a:latin typeface="Optima" panose="02000503060000020004" pitchFamily="2" charset="0"/>
              </a:rPr>
              <a:t>2018 - 2022</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FR"/>
        </a:p>
      </c:txPr>
    </c:title>
    <c:autoTitleDeleted val="0"/>
    <c:plotArea>
      <c:layout>
        <c:manualLayout>
          <c:layoutTarget val="inner"/>
          <c:xMode val="edge"/>
          <c:yMode val="edge"/>
          <c:x val="1.1494252873563218E-2"/>
          <c:y val="9.0246568254943496E-2"/>
          <c:w val="0.95785440613026818"/>
          <c:h val="0.55793755759996122"/>
        </c:manualLayout>
      </c:layout>
      <c:lineChart>
        <c:grouping val="stacked"/>
        <c:varyColors val="0"/>
        <c:ser>
          <c:idx val="0"/>
          <c:order val="0"/>
          <c:tx>
            <c:strRef>
              <c:f>'country-distrib'!$B$1</c:f>
              <c:strCache>
                <c:ptCount val="1"/>
                <c:pt idx="0">
                  <c:v>Record Count</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'country-distrib'!$A$2:$A$21</c:f>
              <c:strCache>
                <c:ptCount val="20"/>
                <c:pt idx="0">
                  <c:v>USA</c:v>
                </c:pt>
                <c:pt idx="1">
                  <c:v>ENGLAND</c:v>
                </c:pt>
                <c:pt idx="2">
                  <c:v>CANADA</c:v>
                </c:pt>
                <c:pt idx="3">
                  <c:v>AUSTRALIA</c:v>
                </c:pt>
                <c:pt idx="4">
                  <c:v>BRAZIL</c:v>
                </c:pt>
                <c:pt idx="5">
                  <c:v>SOUTH AFRICA</c:v>
                </c:pt>
                <c:pt idx="6">
                  <c:v>GERMANY</c:v>
                </c:pt>
                <c:pt idx="7">
                  <c:v>SPAIN</c:v>
                </c:pt>
                <c:pt idx="8">
                  <c:v>SWEDEN</c:v>
                </c:pt>
                <c:pt idx="9">
                  <c:v>NEW ZEALAND</c:v>
                </c:pt>
                <c:pt idx="10">
                  <c:v>FRANCE</c:v>
                </c:pt>
                <c:pt idx="11">
                  <c:v>SCOTLAND</c:v>
                </c:pt>
                <c:pt idx="12">
                  <c:v>NETHERLANDS</c:v>
                </c:pt>
                <c:pt idx="13">
                  <c:v>PEOPLES R CHINA</c:v>
                </c:pt>
                <c:pt idx="14">
                  <c:v>ITALY</c:v>
                </c:pt>
                <c:pt idx="15">
                  <c:v>ISRAEL</c:v>
                </c:pt>
                <c:pt idx="16">
                  <c:v>BELGIUM</c:v>
                </c:pt>
                <c:pt idx="17">
                  <c:v>PORTUGAL</c:v>
                </c:pt>
                <c:pt idx="18">
                  <c:v>RUSSIA</c:v>
                </c:pt>
                <c:pt idx="19">
                  <c:v>MEXICO</c:v>
                </c:pt>
              </c:strCache>
            </c:strRef>
          </c:cat>
          <c:val>
            <c:numRef>
              <c:f>'country-distrib'!$B$2:$B$21</c:f>
              <c:numCache>
                <c:formatCode>General</c:formatCode>
                <c:ptCount val="20"/>
                <c:pt idx="0">
                  <c:v>6540</c:v>
                </c:pt>
                <c:pt idx="1">
                  <c:v>1219</c:v>
                </c:pt>
                <c:pt idx="2">
                  <c:v>809</c:v>
                </c:pt>
                <c:pt idx="3">
                  <c:v>641</c:v>
                </c:pt>
                <c:pt idx="4">
                  <c:v>554</c:v>
                </c:pt>
                <c:pt idx="5">
                  <c:v>276</c:v>
                </c:pt>
                <c:pt idx="6">
                  <c:v>222</c:v>
                </c:pt>
                <c:pt idx="7">
                  <c:v>213</c:v>
                </c:pt>
                <c:pt idx="8">
                  <c:v>162</c:v>
                </c:pt>
                <c:pt idx="9">
                  <c:v>137</c:v>
                </c:pt>
                <c:pt idx="10">
                  <c:v>127</c:v>
                </c:pt>
                <c:pt idx="11">
                  <c:v>127</c:v>
                </c:pt>
                <c:pt idx="12">
                  <c:v>122</c:v>
                </c:pt>
                <c:pt idx="13">
                  <c:v>118</c:v>
                </c:pt>
                <c:pt idx="14">
                  <c:v>112</c:v>
                </c:pt>
                <c:pt idx="15">
                  <c:v>93</c:v>
                </c:pt>
                <c:pt idx="16">
                  <c:v>86</c:v>
                </c:pt>
                <c:pt idx="17">
                  <c:v>78</c:v>
                </c:pt>
                <c:pt idx="18">
                  <c:v>77</c:v>
                </c:pt>
                <c:pt idx="19">
                  <c:v>76</c:v>
                </c:pt>
              </c:numCache>
            </c:numRef>
          </c:val>
          <c:smooth val="0"/>
          <c:extLst>
            <c:ext xmlns:c16="http://schemas.microsoft.com/office/drawing/2014/chart" uri="{C3380CC4-5D6E-409C-BE32-E72D297353CC}">
              <c16:uniqueId val="{00000000-1F35-F64C-BD84-6F4066530E59}"/>
            </c:ext>
          </c:extLst>
        </c:ser>
        <c:dLbls>
          <c:dLblPos val="ctr"/>
          <c:showLegendKey val="0"/>
          <c:showVal val="1"/>
          <c:showCatName val="0"/>
          <c:showSerName val="0"/>
          <c:showPercent val="0"/>
          <c:showBubbleSize val="0"/>
        </c:dLbls>
        <c:marker val="1"/>
        <c:smooth val="0"/>
        <c:axId val="1008279519"/>
        <c:axId val="1052903007"/>
      </c:lineChart>
      <c:catAx>
        <c:axId val="100827951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FR"/>
          </a:p>
        </c:txPr>
        <c:crossAx val="1052903007"/>
        <c:crosses val="autoZero"/>
        <c:auto val="1"/>
        <c:lblAlgn val="ctr"/>
        <c:lblOffset val="100"/>
        <c:noMultiLvlLbl val="0"/>
      </c:catAx>
      <c:valAx>
        <c:axId val="1052903007"/>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008279519"/>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5/22/23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53219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8280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5/22/23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9610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5/22/23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8646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5/22/23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4599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5/22/23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9006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5/22/23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21026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5/22/23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775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5/22/23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480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5/22/23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14936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5/22/23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8634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5/22/23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2328261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457200" rtl="0" eaLnBrk="1" latinLnBrk="0" hangingPunct="1">
        <a:lnSpc>
          <a:spcPct val="100000"/>
        </a:lnSpc>
        <a:spcBef>
          <a:spcPct val="0"/>
        </a:spcBef>
        <a:buNone/>
        <a:defRPr sz="32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ideliaibekwe.info/" TargetMode="External"/><Relationship Id="rId2" Type="http://schemas.openxmlformats.org/officeDocument/2006/relationships/hyperlink" Target="mailto:fidelia.ibekwe@univ-amu.fr" TargetMode="Externa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mailto:youtube.com/@fideliaibekw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A71294-C247-450A-BB34-6E68648C9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useBgFill="1">
        <p:nvSpPr>
          <p:cNvPr id="11" name="Rectangle 10">
            <a:extLst>
              <a:ext uri="{FF2B5EF4-FFF2-40B4-BE49-F238E27FC236}">
                <a16:creationId xmlns:a16="http://schemas.microsoft.com/office/drawing/2014/main" id="{D36A0BA4-6A63-41D3-B0FA-43799ABC4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8B6719E-D8F2-4102-E438-A8C4B1FDE833}"/>
              </a:ext>
            </a:extLst>
          </p:cNvPr>
          <p:cNvSpPr>
            <a:spLocks noGrp="1"/>
          </p:cNvSpPr>
          <p:nvPr>
            <p:ph type="ctrTitle"/>
          </p:nvPr>
        </p:nvSpPr>
        <p:spPr>
          <a:xfrm>
            <a:off x="658220" y="779018"/>
            <a:ext cx="6823988" cy="2199504"/>
          </a:xfrm>
        </p:spPr>
        <p:txBody>
          <a:bodyPr anchor="t">
            <a:normAutofit/>
          </a:bodyPr>
          <a:lstStyle/>
          <a:p>
            <a:pPr algn="ctr"/>
            <a:r>
              <a:rPr lang="en-US" sz="4000" b="1" dirty="0">
                <a:effectLst/>
                <a:latin typeface="Optima" panose="02000503060000020004" pitchFamily="2" charset="0"/>
                <a:ea typeface="Times New Roman" panose="02020603050405020304" pitchFamily="18" charset="0"/>
              </a:rPr>
              <a:t>The whiteness of European Library and Information Science</a:t>
            </a:r>
            <a:endParaRPr lang="en-FR" sz="4000" dirty="0">
              <a:solidFill>
                <a:schemeClr val="tx1"/>
              </a:solidFill>
              <a:latin typeface="Optima" panose="02000503060000020004" pitchFamily="2" charset="0"/>
            </a:endParaRPr>
          </a:p>
        </p:txBody>
      </p:sp>
      <p:sp>
        <p:nvSpPr>
          <p:cNvPr id="3" name="Subtitle 2">
            <a:extLst>
              <a:ext uri="{FF2B5EF4-FFF2-40B4-BE49-F238E27FC236}">
                <a16:creationId xmlns:a16="http://schemas.microsoft.com/office/drawing/2014/main" id="{CF97F214-E9F6-EDE3-0E6A-BF952D18AD19}"/>
              </a:ext>
            </a:extLst>
          </p:cNvPr>
          <p:cNvSpPr>
            <a:spLocks noGrp="1"/>
          </p:cNvSpPr>
          <p:nvPr>
            <p:ph type="subTitle" idx="1"/>
          </p:nvPr>
        </p:nvSpPr>
        <p:spPr>
          <a:xfrm>
            <a:off x="468432" y="3208901"/>
            <a:ext cx="7203565" cy="2450493"/>
          </a:xfrm>
        </p:spPr>
        <p:txBody>
          <a:bodyPr anchor="t">
            <a:noAutofit/>
          </a:bodyPr>
          <a:lstStyle/>
          <a:p>
            <a:pPr algn="ctr"/>
            <a:r>
              <a:rPr lang="fr-FR" sz="2400" b="1" cap="none" dirty="0" err="1">
                <a:solidFill>
                  <a:schemeClr val="tx1"/>
                </a:solidFill>
                <a:effectLst/>
                <a:latin typeface="Optima" panose="02000503060000020004" pitchFamily="2" charset="0"/>
                <a:ea typeface="Calibri" panose="020F0502020204030204" pitchFamily="34" charset="0"/>
              </a:rPr>
              <a:t>Fidelia</a:t>
            </a:r>
            <a:r>
              <a:rPr lang="fr-FR" sz="2400" b="1" cap="none" dirty="0">
                <a:solidFill>
                  <a:schemeClr val="tx1"/>
                </a:solidFill>
                <a:effectLst/>
                <a:latin typeface="Optima" panose="02000503060000020004" pitchFamily="2" charset="0"/>
                <a:ea typeface="Calibri" panose="020F0502020204030204" pitchFamily="34" charset="0"/>
              </a:rPr>
              <a:t> </a:t>
            </a:r>
            <a:r>
              <a:rPr lang="fr-FR" sz="2400" b="1" cap="none" dirty="0" err="1">
                <a:solidFill>
                  <a:schemeClr val="tx1"/>
                </a:solidFill>
                <a:effectLst/>
                <a:latin typeface="Optima" panose="02000503060000020004" pitchFamily="2" charset="0"/>
                <a:ea typeface="Calibri" panose="020F0502020204030204" pitchFamily="34" charset="0"/>
              </a:rPr>
              <a:t>Ibekwe</a:t>
            </a:r>
            <a:endParaRPr lang="en-FR" sz="2400" b="1" cap="none" dirty="0">
              <a:solidFill>
                <a:schemeClr val="tx1"/>
              </a:solidFill>
              <a:effectLst/>
              <a:latin typeface="Optima" panose="02000503060000020004" pitchFamily="2" charset="0"/>
              <a:ea typeface="Times New Roman" panose="02020603050405020304" pitchFamily="18" charset="0"/>
            </a:endParaRPr>
          </a:p>
          <a:p>
            <a:pPr marL="457200"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400" cap="none" dirty="0">
                <a:solidFill>
                  <a:schemeClr val="tx1"/>
                </a:solidFill>
                <a:effectLst/>
                <a:latin typeface="Optima" panose="02000503060000020004" pitchFamily="2" charset="0"/>
                <a:ea typeface="Calibri" panose="020F0502020204030204" pitchFamily="34" charset="0"/>
              </a:rPr>
              <a:t>Aix Marseille Univ, CNRS, LPL, France</a:t>
            </a:r>
            <a:endParaRPr lang="en-FR" sz="2400" cap="none" dirty="0">
              <a:solidFill>
                <a:schemeClr val="tx1"/>
              </a:solidFill>
              <a:effectLst/>
              <a:latin typeface="Optima" panose="02000503060000020004" pitchFamily="2" charset="0"/>
              <a:ea typeface="Times New Roman" panose="02020603050405020304" pitchFamily="18" charset="0"/>
            </a:endParaRPr>
          </a:p>
          <a:p>
            <a:pPr marL="457200"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000" cap="none" dirty="0">
                <a:solidFill>
                  <a:schemeClr val="tx1"/>
                </a:solidFill>
                <a:effectLst/>
                <a:latin typeface="Optima" panose="02000503060000020004" pitchFamily="2" charset="0"/>
                <a:ea typeface="Calibri" panose="020F0502020204030204" pitchFamily="34" charset="0"/>
                <a:hlinkClick r:id="rId2">
                  <a:extLst>
                    <a:ext uri="{A12FA001-AC4F-418D-AE19-62706E023703}">
                      <ahyp:hlinkClr xmlns:ahyp="http://schemas.microsoft.com/office/drawing/2018/hyperlinkcolor" val="tx"/>
                    </a:ext>
                  </a:extLst>
                </a:hlinkClick>
              </a:rPr>
              <a:t>fidelia.ibekwe@univ-amu.fr</a:t>
            </a:r>
            <a:endParaRPr lang="fr-FR" sz="2000" cap="none" dirty="0">
              <a:solidFill>
                <a:schemeClr val="tx1"/>
              </a:solidFill>
              <a:effectLst/>
              <a:latin typeface="Optima" panose="02000503060000020004" pitchFamily="2" charset="0"/>
              <a:ea typeface="Calibri" panose="020F0502020204030204" pitchFamily="34" charset="0"/>
            </a:endParaRPr>
          </a:p>
          <a:p>
            <a:pPr marL="457200" algn="ctr">
              <a:lnSpc>
                <a:spcPct val="100000"/>
              </a:lnSpc>
              <a:spcBef>
                <a:spcPts val="72"/>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000" cap="none" dirty="0">
                <a:latin typeface="Optima" panose="02000503060000020004" pitchFamily="2" charset="0"/>
                <a:hlinkClick r:id="rId3"/>
              </a:rPr>
              <a:t>https://www.fideliaibekwe.info/</a:t>
            </a:r>
            <a:endParaRPr lang="fr-FR" sz="2000" u="sng" cap="none" dirty="0">
              <a:solidFill>
                <a:schemeClr val="tx1"/>
              </a:solidFill>
              <a:latin typeface="Optima" panose="02000503060000020004" pitchFamily="2" charset="0"/>
            </a:endParaRPr>
          </a:p>
          <a:p>
            <a:pPr marL="457200" algn="ctr">
              <a:lnSpc>
                <a:spcPct val="100000"/>
              </a:lnSpc>
              <a:spcBef>
                <a:spcPts val="72"/>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000" cap="none" dirty="0">
                <a:latin typeface="Optima" panose="02000503060000020004" pitchFamily="2" charset="0"/>
                <a:hlinkClick r:id="rId4"/>
              </a:rPr>
              <a:t>youtube.com/@fideliaibekwe</a:t>
            </a:r>
            <a:endParaRPr lang="en-FR" sz="2000" cap="none" dirty="0">
              <a:solidFill>
                <a:schemeClr val="tx1"/>
              </a:solidFill>
              <a:effectLst/>
              <a:latin typeface="Optima" panose="02000503060000020004" pitchFamily="2" charset="0"/>
              <a:ea typeface="Times New Roman" panose="02020603050405020304" pitchFamily="18" charset="0"/>
            </a:endParaRPr>
          </a:p>
        </p:txBody>
      </p:sp>
      <p:sp>
        <p:nvSpPr>
          <p:cNvPr id="13" name="Rectangle 12">
            <a:extLst>
              <a:ext uri="{FF2B5EF4-FFF2-40B4-BE49-F238E27FC236}">
                <a16:creationId xmlns:a16="http://schemas.microsoft.com/office/drawing/2014/main" id="{673313D8-D259-4D89-9CE5-14884FB40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19" y="457200"/>
            <a:ext cx="6766560" cy="91439"/>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Cloudy oil paint art">
            <a:extLst>
              <a:ext uri="{FF2B5EF4-FFF2-40B4-BE49-F238E27FC236}">
                <a16:creationId xmlns:a16="http://schemas.microsoft.com/office/drawing/2014/main" id="{DAA69E2F-6391-1DD0-DBE5-B2FE05BCCBB1}"/>
              </a:ext>
            </a:extLst>
          </p:cNvPr>
          <p:cNvPicPr>
            <a:picLocks noChangeAspect="1"/>
          </p:cNvPicPr>
          <p:nvPr/>
        </p:nvPicPr>
        <p:blipFill rotWithShape="1">
          <a:blip r:embed="rId5"/>
          <a:srcRect r="60565" b="-1"/>
          <a:stretch/>
        </p:blipFill>
        <p:spPr>
          <a:xfrm>
            <a:off x="8140428" y="10"/>
            <a:ext cx="4051572" cy="6857990"/>
          </a:xfrm>
          <a:prstGeom prst="rect">
            <a:avLst/>
          </a:prstGeom>
        </p:spPr>
      </p:pic>
    </p:spTree>
    <p:extLst>
      <p:ext uri="{BB962C8B-B14F-4D97-AF65-F5344CB8AC3E}">
        <p14:creationId xmlns:p14="http://schemas.microsoft.com/office/powerpoint/2010/main" val="263123935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E3E69EC5-6B04-320B-9A58-0E2A606B0BB1}"/>
              </a:ext>
            </a:extLst>
          </p:cNvPr>
          <p:cNvSpPr>
            <a:spLocks noGrp="1"/>
          </p:cNvSpPr>
          <p:nvPr>
            <p:ph type="title"/>
          </p:nvPr>
        </p:nvSpPr>
        <p:spPr>
          <a:xfrm>
            <a:off x="167730" y="637264"/>
            <a:ext cx="12024269" cy="713928"/>
          </a:xfrm>
        </p:spPr>
        <p:txBody>
          <a:bodyPr anchor="t">
            <a:noAutofit/>
          </a:bodyPr>
          <a:lstStyle/>
          <a:p>
            <a:r>
              <a:rPr lang="en-FR" sz="2800" b="1" dirty="0">
                <a:solidFill>
                  <a:srgbClr val="FFFF00"/>
                </a:solidFill>
                <a:latin typeface="Optima" panose="02000503060000020004" pitchFamily="2" charset="0"/>
                <a:cs typeface="Calibri" panose="020F0502020204030204" pitchFamily="34" charset="0"/>
              </a:rPr>
              <a:t>QUALITATIVE</a:t>
            </a:r>
            <a:r>
              <a:rPr lang="en-FR" sz="2800" b="1" dirty="0">
                <a:solidFill>
                  <a:srgbClr val="0070C0"/>
                </a:solidFill>
                <a:latin typeface="Optima" panose="02000503060000020004" pitchFamily="2" charset="0"/>
                <a:cs typeface="Calibri" panose="020F0502020204030204" pitchFamily="34" charset="0"/>
              </a:rPr>
              <a:t> </a:t>
            </a:r>
            <a:r>
              <a:rPr lang="en-US" sz="2800" b="1" dirty="0">
                <a:effectLst/>
                <a:latin typeface="Optima" panose="02000503060000020004" pitchFamily="2" charset="0"/>
                <a:ea typeface="Times New Roman" panose="02020603050405020304" pitchFamily="18" charset="0"/>
                <a:cs typeface="Calibri" panose="020F0502020204030204" pitchFamily="34" charset="0"/>
              </a:rPr>
              <a:t>survey of DEI and anti-racism modules in European LIS institutions</a:t>
            </a:r>
            <a:r>
              <a:rPr lang="en-FR" sz="2800" b="1" dirty="0">
                <a:effectLst/>
                <a:latin typeface="Optima" panose="02000503060000020004" pitchFamily="2" charset="0"/>
                <a:cs typeface="Calibri" panose="020F0502020204030204" pitchFamily="34" charset="0"/>
              </a:rPr>
              <a:t> </a:t>
            </a:r>
            <a:endParaRPr lang="en-FR" sz="2800" b="1" dirty="0">
              <a:solidFill>
                <a:schemeClr val="tx1">
                  <a:lumMod val="85000"/>
                  <a:lumOff val="15000"/>
                </a:schemeClr>
              </a:solidFill>
              <a:latin typeface="Optima" panose="02000503060000020004" pitchFamily="2" charset="0"/>
              <a:cs typeface="Calibri" panose="020F0502020204030204" pitchFamily="34" charset="0"/>
            </a:endParaRPr>
          </a:p>
        </p:txBody>
      </p:sp>
      <p:sp>
        <p:nvSpPr>
          <p:cNvPr id="13" name="Rectangle 12">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E4844329-B8B2-B6DB-EFD1-8CD6D7C6235E}"/>
              </a:ext>
            </a:extLst>
          </p:cNvPr>
          <p:cNvSpPr txBox="1"/>
          <p:nvPr/>
        </p:nvSpPr>
        <p:spPr>
          <a:xfrm>
            <a:off x="296101" y="1581666"/>
            <a:ext cx="11895899" cy="1200329"/>
          </a:xfrm>
          <a:prstGeom prst="rect">
            <a:avLst/>
          </a:prstGeom>
          <a:noFill/>
        </p:spPr>
        <p:txBody>
          <a:bodyPr wrap="square" rtlCol="0">
            <a:spAutoFit/>
          </a:bodyPr>
          <a:lstStyle/>
          <a:p>
            <a:r>
              <a:rPr lang="en-FR" sz="2400" dirty="0">
                <a:latin typeface="Optima" panose="02000503060000020004" pitchFamily="2" charset="0"/>
              </a:rPr>
              <a:t>“</a:t>
            </a:r>
            <a:r>
              <a:rPr lang="en-FR" sz="2400" i="1" dirty="0">
                <a:latin typeface="Optima" panose="02000503060000020004" pitchFamily="2" charset="0"/>
              </a:rPr>
              <a:t>Lack of diversity and racism are linked</a:t>
            </a:r>
            <a:r>
              <a:rPr lang="en-FR" sz="2400" dirty="0">
                <a:latin typeface="Optima" panose="02000503060000020004" pitchFamily="2" charset="0"/>
              </a:rPr>
              <a:t>” - Ball (2022)</a:t>
            </a:r>
          </a:p>
          <a:p>
            <a:r>
              <a:rPr lang="en-US" sz="2400" dirty="0">
                <a:effectLst/>
                <a:latin typeface="Optima" panose="02000503060000020004" pitchFamily="2" charset="0"/>
                <a:ea typeface="Times New Roman" panose="02020603050405020304" pitchFamily="18" charset="0"/>
              </a:rPr>
              <a:t>A preliminary survey of LIS Faculty members from 13 EU countries (incl. the UK, Ireland)</a:t>
            </a:r>
          </a:p>
          <a:p>
            <a:r>
              <a:rPr lang="en-US" sz="2400" dirty="0">
                <a:latin typeface="Optima" panose="02000503060000020004" pitchFamily="2" charset="0"/>
              </a:rPr>
              <a:t>13 responses (34% response rate), representing </a:t>
            </a:r>
            <a:r>
              <a:rPr lang="en-US" sz="2400" dirty="0">
                <a:effectLst/>
                <a:latin typeface="Optima" panose="02000503060000020004" pitchFamily="2" charset="0"/>
                <a:ea typeface="Times New Roman" panose="02020603050405020304" pitchFamily="18" charset="0"/>
              </a:rPr>
              <a:t>9 out of the 13 countries </a:t>
            </a:r>
            <a:endParaRPr lang="en-FR" sz="2400" dirty="0">
              <a:latin typeface="Optima" panose="02000503060000020004" pitchFamily="2" charset="0"/>
            </a:endParaRPr>
          </a:p>
        </p:txBody>
      </p:sp>
      <p:pic>
        <p:nvPicPr>
          <p:cNvPr id="7" name="Picture 6" descr="A picture containing bar chart&#10;&#10;Description automatically generated">
            <a:extLst>
              <a:ext uri="{FF2B5EF4-FFF2-40B4-BE49-F238E27FC236}">
                <a16:creationId xmlns:a16="http://schemas.microsoft.com/office/drawing/2014/main" id="{F0447205-3510-C535-FFC3-DEBB4102584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731" y="3242944"/>
            <a:ext cx="5731510" cy="2911475"/>
          </a:xfrm>
          <a:prstGeom prst="rect">
            <a:avLst/>
          </a:prstGeom>
          <a:noFill/>
          <a:ln>
            <a:noFill/>
          </a:ln>
        </p:spPr>
      </p:pic>
      <p:pic>
        <p:nvPicPr>
          <p:cNvPr id="9" name="Picture 8" descr="A picture containing table&#10;&#10;Description automatically generated">
            <a:extLst>
              <a:ext uri="{FF2B5EF4-FFF2-40B4-BE49-F238E27FC236}">
                <a16:creationId xmlns:a16="http://schemas.microsoft.com/office/drawing/2014/main" id="{22A24565-BC53-E351-2A06-12EE2034E2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5160" y="3242943"/>
            <a:ext cx="5731510" cy="2911475"/>
          </a:xfrm>
          <a:prstGeom prst="rect">
            <a:avLst/>
          </a:prstGeom>
          <a:noFill/>
          <a:ln>
            <a:noFill/>
          </a:ln>
        </p:spPr>
      </p:pic>
    </p:spTree>
    <p:extLst>
      <p:ext uri="{BB962C8B-B14F-4D97-AF65-F5344CB8AC3E}">
        <p14:creationId xmlns:p14="http://schemas.microsoft.com/office/powerpoint/2010/main" val="60944021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E3E69EC5-6B04-320B-9A58-0E2A606B0BB1}"/>
              </a:ext>
            </a:extLst>
          </p:cNvPr>
          <p:cNvSpPr>
            <a:spLocks noGrp="1"/>
          </p:cNvSpPr>
          <p:nvPr>
            <p:ph type="title"/>
          </p:nvPr>
        </p:nvSpPr>
        <p:spPr>
          <a:xfrm>
            <a:off x="0" y="453643"/>
            <a:ext cx="12060195" cy="808925"/>
          </a:xfrm>
        </p:spPr>
        <p:txBody>
          <a:bodyPr anchor="t">
            <a:noAutofit/>
          </a:bodyPr>
          <a:lstStyle/>
          <a:p>
            <a:r>
              <a:rPr lang="en-FR" sz="2800" b="1" dirty="0">
                <a:solidFill>
                  <a:srgbClr val="FFFF00"/>
                </a:solidFill>
                <a:latin typeface="Optima" panose="02000503060000020004" pitchFamily="2" charset="0"/>
                <a:cs typeface="Calibri" panose="020F0502020204030204" pitchFamily="34" charset="0"/>
              </a:rPr>
              <a:t>QUALITATIVE</a:t>
            </a:r>
            <a:r>
              <a:rPr lang="en-FR" sz="2800" b="1" dirty="0">
                <a:solidFill>
                  <a:srgbClr val="0070C0"/>
                </a:solidFill>
                <a:latin typeface="Optima" panose="02000503060000020004" pitchFamily="2" charset="0"/>
                <a:cs typeface="Calibri" panose="020F0502020204030204" pitchFamily="34" charset="0"/>
              </a:rPr>
              <a:t> </a:t>
            </a:r>
            <a:r>
              <a:rPr lang="en-US" sz="2800" b="1" dirty="0">
                <a:effectLst/>
                <a:latin typeface="Optima" panose="02000503060000020004" pitchFamily="2" charset="0"/>
                <a:ea typeface="Times New Roman" panose="02020603050405020304" pitchFamily="18" charset="0"/>
                <a:cs typeface="Calibri" panose="020F0502020204030204" pitchFamily="34" charset="0"/>
              </a:rPr>
              <a:t>survey of DEI and anti-racism modules in European LIS institutions</a:t>
            </a:r>
            <a:r>
              <a:rPr lang="en-FR" sz="2800" b="1" dirty="0">
                <a:effectLst/>
                <a:latin typeface="Optima" panose="02000503060000020004" pitchFamily="2" charset="0"/>
                <a:cs typeface="Calibri" panose="020F0502020204030204" pitchFamily="34" charset="0"/>
              </a:rPr>
              <a:t> </a:t>
            </a:r>
            <a:endParaRPr lang="en-FR" sz="2800" b="1" dirty="0">
              <a:solidFill>
                <a:schemeClr val="tx1">
                  <a:lumMod val="85000"/>
                  <a:lumOff val="15000"/>
                </a:schemeClr>
              </a:solidFill>
              <a:latin typeface="Optima" panose="02000503060000020004" pitchFamily="2" charset="0"/>
              <a:cs typeface="Calibri" panose="020F0502020204030204" pitchFamily="34" charset="0"/>
            </a:endParaRPr>
          </a:p>
        </p:txBody>
      </p:sp>
      <p:sp>
        <p:nvSpPr>
          <p:cNvPr id="13" name="Rectangle 12">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descr="Graphical user interface&#10;&#10;Description automatically generated with low confidence">
            <a:extLst>
              <a:ext uri="{FF2B5EF4-FFF2-40B4-BE49-F238E27FC236}">
                <a16:creationId xmlns:a16="http://schemas.microsoft.com/office/drawing/2014/main" id="{617C9CFF-AA75-B6D8-E9DE-37C7DBC1007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64" y="1890618"/>
            <a:ext cx="5731510" cy="2911475"/>
          </a:xfrm>
          <a:prstGeom prst="rect">
            <a:avLst/>
          </a:prstGeom>
          <a:noFill/>
          <a:ln>
            <a:noFill/>
          </a:ln>
        </p:spPr>
      </p:pic>
      <p:pic>
        <p:nvPicPr>
          <p:cNvPr id="5" name="Picture 4" descr="Chart, bar chart&#10;&#10;Description automatically generated">
            <a:extLst>
              <a:ext uri="{FF2B5EF4-FFF2-40B4-BE49-F238E27FC236}">
                <a16:creationId xmlns:a16="http://schemas.microsoft.com/office/drawing/2014/main" id="{04EA8C0B-06BB-B5D0-EC2C-0DF00993E4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3364" y="1811208"/>
            <a:ext cx="5731510" cy="2911475"/>
          </a:xfrm>
          <a:prstGeom prst="rect">
            <a:avLst/>
          </a:prstGeom>
          <a:noFill/>
          <a:ln>
            <a:noFill/>
          </a:ln>
        </p:spPr>
      </p:pic>
    </p:spTree>
    <p:extLst>
      <p:ext uri="{BB962C8B-B14F-4D97-AF65-F5344CB8AC3E}">
        <p14:creationId xmlns:p14="http://schemas.microsoft.com/office/powerpoint/2010/main" val="391247792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E3E69EC5-6B04-320B-9A58-0E2A606B0BB1}"/>
              </a:ext>
            </a:extLst>
          </p:cNvPr>
          <p:cNvSpPr>
            <a:spLocks noGrp="1"/>
          </p:cNvSpPr>
          <p:nvPr>
            <p:ph type="title"/>
          </p:nvPr>
        </p:nvSpPr>
        <p:spPr>
          <a:xfrm>
            <a:off x="148281" y="548640"/>
            <a:ext cx="11911914" cy="713928"/>
          </a:xfrm>
        </p:spPr>
        <p:txBody>
          <a:bodyPr anchor="t">
            <a:noAutofit/>
          </a:bodyPr>
          <a:lstStyle/>
          <a:p>
            <a:r>
              <a:rPr lang="en-FR" sz="2800" b="1" dirty="0">
                <a:solidFill>
                  <a:srgbClr val="FFFF00"/>
                </a:solidFill>
                <a:latin typeface="Optima" panose="02000503060000020004" pitchFamily="2" charset="0"/>
                <a:cs typeface="Calibri" panose="020F0502020204030204" pitchFamily="34" charset="0"/>
              </a:rPr>
              <a:t>QUALITATIVE</a:t>
            </a:r>
            <a:r>
              <a:rPr lang="en-FR" sz="2800" b="1" dirty="0">
                <a:solidFill>
                  <a:srgbClr val="0070C0"/>
                </a:solidFill>
                <a:latin typeface="Optima" panose="02000503060000020004" pitchFamily="2" charset="0"/>
                <a:cs typeface="Calibri" panose="020F0502020204030204" pitchFamily="34" charset="0"/>
              </a:rPr>
              <a:t> </a:t>
            </a:r>
            <a:r>
              <a:rPr lang="en-US" sz="2800" b="1" dirty="0">
                <a:effectLst/>
                <a:latin typeface="Optima" panose="02000503060000020004" pitchFamily="2" charset="0"/>
                <a:ea typeface="Times New Roman" panose="02020603050405020304" pitchFamily="18" charset="0"/>
                <a:cs typeface="Calibri" panose="020F0502020204030204" pitchFamily="34" charset="0"/>
              </a:rPr>
              <a:t>survey of DEI and anti-racism modules in European LIS institutions</a:t>
            </a:r>
            <a:r>
              <a:rPr lang="en-FR" sz="2800" b="1" dirty="0">
                <a:effectLst/>
                <a:latin typeface="Optima" panose="02000503060000020004" pitchFamily="2" charset="0"/>
                <a:cs typeface="Calibri" panose="020F0502020204030204" pitchFamily="34" charset="0"/>
              </a:rPr>
              <a:t> </a:t>
            </a:r>
            <a:endParaRPr lang="en-FR" sz="2800" b="1" dirty="0">
              <a:solidFill>
                <a:schemeClr val="tx1">
                  <a:lumMod val="85000"/>
                  <a:lumOff val="15000"/>
                </a:schemeClr>
              </a:solidFill>
              <a:latin typeface="Optima" panose="02000503060000020004" pitchFamily="2" charset="0"/>
              <a:cs typeface="Calibri" panose="020F0502020204030204" pitchFamily="34" charset="0"/>
            </a:endParaRPr>
          </a:p>
        </p:txBody>
      </p:sp>
      <p:sp>
        <p:nvSpPr>
          <p:cNvPr id="13" name="Rectangle 12">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Chart, pie chart&#10;&#10;Description automatically generated">
            <a:extLst>
              <a:ext uri="{FF2B5EF4-FFF2-40B4-BE49-F238E27FC236}">
                <a16:creationId xmlns:a16="http://schemas.microsoft.com/office/drawing/2014/main" id="{5EB92597-1BE9-BFA4-F6E2-4F1561B8B5A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658" y="4110157"/>
            <a:ext cx="5731510" cy="2597785"/>
          </a:xfrm>
          <a:prstGeom prst="rect">
            <a:avLst/>
          </a:prstGeom>
          <a:noFill/>
          <a:ln>
            <a:noFill/>
          </a:ln>
        </p:spPr>
      </p:pic>
      <p:pic>
        <p:nvPicPr>
          <p:cNvPr id="6" name="Picture 5" descr="Chart, pie chart&#10;&#10;Description automatically generated">
            <a:extLst>
              <a:ext uri="{FF2B5EF4-FFF2-40B4-BE49-F238E27FC236}">
                <a16:creationId xmlns:a16="http://schemas.microsoft.com/office/drawing/2014/main" id="{30B5F669-8069-6FD6-ABB7-263D9554F5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8685" y="4110157"/>
            <a:ext cx="5731510" cy="2597785"/>
          </a:xfrm>
          <a:prstGeom prst="rect">
            <a:avLst/>
          </a:prstGeom>
          <a:noFill/>
          <a:ln>
            <a:noFill/>
          </a:ln>
        </p:spPr>
      </p:pic>
      <p:sp>
        <p:nvSpPr>
          <p:cNvPr id="7" name="TextBox 6">
            <a:extLst>
              <a:ext uri="{FF2B5EF4-FFF2-40B4-BE49-F238E27FC236}">
                <a16:creationId xmlns:a16="http://schemas.microsoft.com/office/drawing/2014/main" id="{5D44D29B-DE1A-15C0-7957-313AF2A3EF86}"/>
              </a:ext>
            </a:extLst>
          </p:cNvPr>
          <p:cNvSpPr txBox="1"/>
          <p:nvPr/>
        </p:nvSpPr>
        <p:spPr>
          <a:xfrm>
            <a:off x="151337" y="1532201"/>
            <a:ext cx="11613662" cy="2308324"/>
          </a:xfrm>
          <a:prstGeom prst="rect">
            <a:avLst/>
          </a:prstGeom>
          <a:noFill/>
        </p:spPr>
        <p:txBody>
          <a:bodyPr wrap="square" rtlCol="0">
            <a:spAutoFit/>
          </a:bodyPr>
          <a:lstStyle/>
          <a:p>
            <a:r>
              <a:rPr lang="en-GB" sz="2400" dirty="0">
                <a:latin typeface="Optima" panose="02000503060000020004" pitchFamily="2" charset="0"/>
              </a:rPr>
              <a:t>S</a:t>
            </a:r>
            <a:r>
              <a:rPr lang="en-FR" sz="2400" dirty="0">
                <a:latin typeface="Optima" panose="02000503060000020004" pitchFamily="2" charset="0"/>
              </a:rPr>
              <a:t>ome initiatives being taken in some countries (esp. UK &amp; Ireland) to integrate DEI into LIS curricula</a:t>
            </a:r>
          </a:p>
          <a:p>
            <a:r>
              <a:rPr lang="en-FR" sz="2400" b="1" dirty="0">
                <a:latin typeface="Optima" panose="02000503060000020004" pitchFamily="2" charset="0"/>
              </a:rPr>
              <a:t>BUT</a:t>
            </a:r>
            <a:r>
              <a:rPr lang="en-FR" sz="2400" dirty="0">
                <a:latin typeface="Optima" panose="02000503060000020004" pitchFamily="2" charset="0"/>
              </a:rPr>
              <a:t>: </a:t>
            </a:r>
          </a:p>
          <a:p>
            <a:pPr marL="714375" indent="-333375">
              <a:buFont typeface="Arial" panose="020B0604020202020204" pitchFamily="34" charset="0"/>
              <a:buChar char="•"/>
            </a:pPr>
            <a:r>
              <a:rPr lang="en-FR" sz="2400" dirty="0">
                <a:latin typeface="Optima" panose="02000503060000020004" pitchFamily="2" charset="0"/>
              </a:rPr>
              <a:t>not enough clarity on the objective or content of the trainings, </a:t>
            </a:r>
          </a:p>
          <a:p>
            <a:pPr marL="714375" indent="-333375">
              <a:buFont typeface="Arial" panose="020B0604020202020204" pitchFamily="34" charset="0"/>
              <a:buChar char="•"/>
            </a:pPr>
            <a:r>
              <a:rPr lang="en-FR" sz="2400" dirty="0">
                <a:latin typeface="Optima" panose="02000503060000020004" pitchFamily="2" charset="0"/>
              </a:rPr>
              <a:t>the target audience not clear</a:t>
            </a:r>
          </a:p>
          <a:p>
            <a:pPr marL="714375" indent="-333375">
              <a:buFont typeface="Arial" panose="020B0604020202020204" pitchFamily="34" charset="0"/>
              <a:buChar char="•"/>
            </a:pPr>
            <a:r>
              <a:rPr lang="en-FR" sz="2400" dirty="0">
                <a:latin typeface="Optima" panose="02000503060000020004" pitchFamily="2" charset="0"/>
              </a:rPr>
              <a:t>No performance indicators of the eficiacy of the modules</a:t>
            </a:r>
          </a:p>
        </p:txBody>
      </p:sp>
    </p:spTree>
    <p:extLst>
      <p:ext uri="{BB962C8B-B14F-4D97-AF65-F5344CB8AC3E}">
        <p14:creationId xmlns:p14="http://schemas.microsoft.com/office/powerpoint/2010/main" val="143330750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E3E69EC5-6B04-320B-9A58-0E2A606B0BB1}"/>
              </a:ext>
            </a:extLst>
          </p:cNvPr>
          <p:cNvSpPr>
            <a:spLocks noGrp="1"/>
          </p:cNvSpPr>
          <p:nvPr>
            <p:ph type="title"/>
          </p:nvPr>
        </p:nvSpPr>
        <p:spPr>
          <a:xfrm>
            <a:off x="286659" y="1784"/>
            <a:ext cx="11458807" cy="546856"/>
          </a:xfrm>
        </p:spPr>
        <p:txBody>
          <a:bodyPr anchor="t">
            <a:noAutofit/>
          </a:bodyPr>
          <a:lstStyle/>
          <a:p>
            <a:r>
              <a:rPr lang="fr-FR" b="1" dirty="0">
                <a:solidFill>
                  <a:schemeClr val="tx1"/>
                </a:solidFill>
                <a:latin typeface="Optima" panose="02000503060000020004" pitchFamily="2" charset="0"/>
                <a:cs typeface="Calibri" panose="020F0502020204030204" pitchFamily="34" charset="0"/>
              </a:rPr>
              <a:t>CONCLUSION</a:t>
            </a:r>
            <a:endParaRPr lang="en-FR" b="1" dirty="0">
              <a:solidFill>
                <a:schemeClr val="tx1"/>
              </a:solidFill>
              <a:latin typeface="Optima" panose="02000503060000020004" pitchFamily="2" charset="0"/>
              <a:cs typeface="Calibri" panose="020F0502020204030204" pitchFamily="34" charset="0"/>
            </a:endParaRPr>
          </a:p>
        </p:txBody>
      </p:sp>
      <p:sp>
        <p:nvSpPr>
          <p:cNvPr id="13" name="Rectangle 12">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0AA6BB02-5CEC-CC7C-EA2D-B40FF6241278}"/>
              </a:ext>
            </a:extLst>
          </p:cNvPr>
          <p:cNvSpPr txBox="1"/>
          <p:nvPr/>
        </p:nvSpPr>
        <p:spPr>
          <a:xfrm>
            <a:off x="131804" y="836634"/>
            <a:ext cx="11613662" cy="1938992"/>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effectLst/>
                <a:latin typeface="Optima" panose="02000503060000020004" pitchFamily="2" charset="0"/>
                <a:ea typeface="Times New Roman" panose="02020603050405020304" pitchFamily="18" charset="0"/>
              </a:rPr>
              <a:t>Racism is not a North American issue alone that somehow halts on the other side of the Atlantic Ocean. </a:t>
            </a:r>
            <a:endParaRPr lang="en-FR" sz="2000" dirty="0">
              <a:effectLst/>
              <a:latin typeface="Optima" panose="02000503060000020004" pitchFamily="2" charset="0"/>
              <a:ea typeface="Times New Roman" panose="02020603050405020304" pitchFamily="18" charset="0"/>
            </a:endParaRPr>
          </a:p>
          <a:p>
            <a:pPr marL="342900" indent="-342900">
              <a:buFont typeface="Arial" panose="020B0604020202020204" pitchFamily="34" charset="0"/>
              <a:buChar char="•"/>
            </a:pPr>
            <a:r>
              <a:rPr lang="en-US" sz="2000" dirty="0">
                <a:latin typeface="Optima" panose="02000503060000020004" pitchFamily="2" charset="0"/>
                <a:ea typeface="Times New Roman" panose="02020603050405020304" pitchFamily="18" charset="0"/>
              </a:rPr>
              <a:t>T</a:t>
            </a:r>
            <a:r>
              <a:rPr lang="en-US" sz="2000" dirty="0">
                <a:effectLst/>
                <a:latin typeface="Optima" panose="02000503060000020004" pitchFamily="2" charset="0"/>
                <a:ea typeface="Times New Roman" panose="02020603050405020304" pitchFamily="18" charset="0"/>
              </a:rPr>
              <a:t>he current race theoretic current sweeping through all scientific disciplines seems not to have permeated European LIS.</a:t>
            </a:r>
          </a:p>
          <a:p>
            <a:pPr marL="342900" indent="-342900">
              <a:buFont typeface="Arial" panose="020B0604020202020204" pitchFamily="34" charset="0"/>
              <a:buChar char="•"/>
            </a:pPr>
            <a:r>
              <a:rPr lang="en-US" sz="2000" dirty="0">
                <a:effectLst/>
                <a:latin typeface="Optima" panose="02000503060000020004" pitchFamily="2" charset="0"/>
                <a:ea typeface="Times New Roman" panose="02020603050405020304" pitchFamily="18" charset="0"/>
              </a:rPr>
              <a:t>Teaching, research and advocacy on racial equality and diversity is NOT ONLY the natural subject of sociology, anthropology and ethnic studies</a:t>
            </a:r>
            <a:r>
              <a:rPr lang="en-FR" sz="2000" dirty="0">
                <a:effectLst/>
                <a:latin typeface="Optima" panose="02000503060000020004" pitchFamily="2" charset="0"/>
              </a:rPr>
              <a:t>  </a:t>
            </a:r>
            <a:endParaRPr lang="en-FR" sz="2000" dirty="0">
              <a:latin typeface="Optima" panose="02000503060000020004" pitchFamily="2" charset="0"/>
            </a:endParaRPr>
          </a:p>
        </p:txBody>
      </p:sp>
      <p:pic>
        <p:nvPicPr>
          <p:cNvPr id="7" name="Content Placeholder 9">
            <a:extLst>
              <a:ext uri="{FF2B5EF4-FFF2-40B4-BE49-F238E27FC236}">
                <a16:creationId xmlns:a16="http://schemas.microsoft.com/office/drawing/2014/main" id="{796E6E5A-4E34-4098-2826-72017E533AAB}"/>
              </a:ext>
            </a:extLst>
          </p:cNvPr>
          <p:cNvPicPr>
            <a:picLocks noGrp="1" noChangeAspect="1"/>
          </p:cNvPicPr>
          <p:nvPr>
            <p:ph idx="1"/>
          </p:nvPr>
        </p:nvPicPr>
        <p:blipFill>
          <a:blip r:embed="rId2"/>
          <a:stretch>
            <a:fillRect/>
          </a:stretch>
        </p:blipFill>
        <p:spPr>
          <a:xfrm>
            <a:off x="131804" y="3067177"/>
            <a:ext cx="5228755" cy="3094757"/>
          </a:xfrm>
        </p:spPr>
      </p:pic>
      <p:pic>
        <p:nvPicPr>
          <p:cNvPr id="8" name="Picture 7">
            <a:extLst>
              <a:ext uri="{FF2B5EF4-FFF2-40B4-BE49-F238E27FC236}">
                <a16:creationId xmlns:a16="http://schemas.microsoft.com/office/drawing/2014/main" id="{6DB2EB4D-AEA2-E33F-A707-915D0589A8F1}"/>
              </a:ext>
            </a:extLst>
          </p:cNvPr>
          <p:cNvPicPr>
            <a:picLocks noChangeAspect="1"/>
          </p:cNvPicPr>
          <p:nvPr/>
        </p:nvPicPr>
        <p:blipFill>
          <a:blip r:embed="rId3"/>
          <a:stretch>
            <a:fillRect/>
          </a:stretch>
        </p:blipFill>
        <p:spPr>
          <a:xfrm>
            <a:off x="5504002" y="3067177"/>
            <a:ext cx="6544554" cy="3094757"/>
          </a:xfrm>
          <a:prstGeom prst="rect">
            <a:avLst/>
          </a:prstGeom>
        </p:spPr>
      </p:pic>
    </p:spTree>
    <p:extLst>
      <p:ext uri="{BB962C8B-B14F-4D97-AF65-F5344CB8AC3E}">
        <p14:creationId xmlns:p14="http://schemas.microsoft.com/office/powerpoint/2010/main" val="235926017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A71294-C247-450A-BB34-6E68648C9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useBgFill="1">
        <p:nvSpPr>
          <p:cNvPr id="11" name="Rectangle 10">
            <a:extLst>
              <a:ext uri="{FF2B5EF4-FFF2-40B4-BE49-F238E27FC236}">
                <a16:creationId xmlns:a16="http://schemas.microsoft.com/office/drawing/2014/main" id="{D36A0BA4-6A63-41D3-B0FA-43799ABC4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8B6719E-D8F2-4102-E438-A8C4B1FDE833}"/>
              </a:ext>
            </a:extLst>
          </p:cNvPr>
          <p:cNvSpPr>
            <a:spLocks noGrp="1"/>
          </p:cNvSpPr>
          <p:nvPr>
            <p:ph type="ctrTitle"/>
          </p:nvPr>
        </p:nvSpPr>
        <p:spPr>
          <a:xfrm>
            <a:off x="-118495" y="678237"/>
            <a:ext cx="2088967" cy="498882"/>
          </a:xfrm>
        </p:spPr>
        <p:txBody>
          <a:bodyPr anchor="t">
            <a:noAutofit/>
          </a:bodyPr>
          <a:lstStyle/>
          <a:p>
            <a:pPr algn="ctr"/>
            <a:r>
              <a:rPr lang="en-US" sz="2000" b="1" dirty="0">
                <a:effectLst/>
                <a:latin typeface="Optima" panose="02000503060000020004" pitchFamily="2" charset="0"/>
                <a:ea typeface="Times New Roman" panose="02020603050405020304" pitchFamily="18" charset="0"/>
              </a:rPr>
              <a:t>MOTIVATION</a:t>
            </a:r>
            <a:endParaRPr lang="en-FR" sz="2000" dirty="0">
              <a:solidFill>
                <a:schemeClr val="tx1"/>
              </a:solidFill>
              <a:latin typeface="Optima" panose="02000503060000020004" pitchFamily="2" charset="0"/>
            </a:endParaRPr>
          </a:p>
        </p:txBody>
      </p:sp>
      <p:sp>
        <p:nvSpPr>
          <p:cNvPr id="13" name="Rectangle 12">
            <a:extLst>
              <a:ext uri="{FF2B5EF4-FFF2-40B4-BE49-F238E27FC236}">
                <a16:creationId xmlns:a16="http://schemas.microsoft.com/office/drawing/2014/main" id="{673313D8-D259-4D89-9CE5-14884FB40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19" y="457200"/>
            <a:ext cx="6766560" cy="91439"/>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descr="A black and white drawing of a person's head&#10;&#10;Description automatically generated with medium confidence">
            <a:extLst>
              <a:ext uri="{FF2B5EF4-FFF2-40B4-BE49-F238E27FC236}">
                <a16:creationId xmlns:a16="http://schemas.microsoft.com/office/drawing/2014/main" id="{2565ACC8-18AA-B9FB-5A88-508FB66E9B37}"/>
              </a:ext>
            </a:extLst>
          </p:cNvPr>
          <p:cNvPicPr>
            <a:picLocks noChangeAspect="1"/>
          </p:cNvPicPr>
          <p:nvPr/>
        </p:nvPicPr>
        <p:blipFill>
          <a:blip r:embed="rId2"/>
          <a:stretch>
            <a:fillRect/>
          </a:stretch>
        </p:blipFill>
        <p:spPr>
          <a:xfrm>
            <a:off x="91594" y="1071496"/>
            <a:ext cx="1820965" cy="1695381"/>
          </a:xfrm>
          <a:prstGeom prst="rect">
            <a:avLst/>
          </a:prstGeom>
        </p:spPr>
      </p:pic>
      <p:pic>
        <p:nvPicPr>
          <p:cNvPr id="12" name="Picture 11" descr="A picture containing text, font, logo, white&#10;&#10;Description automatically generated">
            <a:extLst>
              <a:ext uri="{FF2B5EF4-FFF2-40B4-BE49-F238E27FC236}">
                <a16:creationId xmlns:a16="http://schemas.microsoft.com/office/drawing/2014/main" id="{B25A61EE-8183-5351-8A80-5A8BDF73F845}"/>
              </a:ext>
            </a:extLst>
          </p:cNvPr>
          <p:cNvPicPr>
            <a:picLocks noChangeAspect="1"/>
          </p:cNvPicPr>
          <p:nvPr/>
        </p:nvPicPr>
        <p:blipFill>
          <a:blip r:embed="rId3"/>
          <a:stretch>
            <a:fillRect/>
          </a:stretch>
        </p:blipFill>
        <p:spPr>
          <a:xfrm>
            <a:off x="2918446" y="1349899"/>
            <a:ext cx="1820964" cy="1955850"/>
          </a:xfrm>
          <a:prstGeom prst="rect">
            <a:avLst/>
          </a:prstGeom>
        </p:spPr>
      </p:pic>
      <p:sp>
        <p:nvSpPr>
          <p:cNvPr id="15" name="Title 1">
            <a:extLst>
              <a:ext uri="{FF2B5EF4-FFF2-40B4-BE49-F238E27FC236}">
                <a16:creationId xmlns:a16="http://schemas.microsoft.com/office/drawing/2014/main" id="{F729C227-3AE0-9B39-CB0C-3DF5F0D81771}"/>
              </a:ext>
            </a:extLst>
          </p:cNvPr>
          <p:cNvSpPr txBox="1">
            <a:spLocks/>
          </p:cNvSpPr>
          <p:nvPr/>
        </p:nvSpPr>
        <p:spPr>
          <a:xfrm>
            <a:off x="2918444" y="-114557"/>
            <a:ext cx="3641931" cy="498882"/>
          </a:xfrm>
          <a:prstGeom prst="rect">
            <a:avLst/>
          </a:prstGeom>
          <a:effectLst/>
        </p:spPr>
        <p:txBody>
          <a:bodyPr vert="horz" lIns="91440" tIns="45720" rIns="91440" bIns="45720" rtlCol="0" anchor="t">
            <a:no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latin typeface="Optima" panose="02000503060000020004" pitchFamily="2" charset="0"/>
                <a:ea typeface="Times New Roman" panose="02020603050405020304" pitchFamily="18" charset="0"/>
              </a:rPr>
              <a:t>OUTLINE</a:t>
            </a:r>
            <a:endParaRPr lang="en-FR" sz="4000" dirty="0">
              <a:solidFill>
                <a:schemeClr val="tx1"/>
              </a:solidFill>
              <a:latin typeface="Optima" panose="02000503060000020004" pitchFamily="2" charset="0"/>
            </a:endParaRPr>
          </a:p>
        </p:txBody>
      </p:sp>
      <p:pic>
        <p:nvPicPr>
          <p:cNvPr id="19" name="Picture 18" descr="A magnifying glass and graph&#10;&#10;Description automatically generated with low confidence">
            <a:extLst>
              <a:ext uri="{FF2B5EF4-FFF2-40B4-BE49-F238E27FC236}">
                <a16:creationId xmlns:a16="http://schemas.microsoft.com/office/drawing/2014/main" id="{59071762-F31C-5319-6ADB-385806E81170}"/>
              </a:ext>
            </a:extLst>
          </p:cNvPr>
          <p:cNvPicPr>
            <a:picLocks noChangeAspect="1"/>
          </p:cNvPicPr>
          <p:nvPr/>
        </p:nvPicPr>
        <p:blipFill>
          <a:blip r:embed="rId4"/>
          <a:stretch>
            <a:fillRect/>
          </a:stretch>
        </p:blipFill>
        <p:spPr>
          <a:xfrm>
            <a:off x="5844890" y="2454712"/>
            <a:ext cx="1948575" cy="1948575"/>
          </a:xfrm>
          <a:prstGeom prst="rect">
            <a:avLst/>
          </a:prstGeom>
        </p:spPr>
      </p:pic>
      <p:sp>
        <p:nvSpPr>
          <p:cNvPr id="22" name="Title 1">
            <a:extLst>
              <a:ext uri="{FF2B5EF4-FFF2-40B4-BE49-F238E27FC236}">
                <a16:creationId xmlns:a16="http://schemas.microsoft.com/office/drawing/2014/main" id="{C2FFA7E2-0007-EBB9-E881-C10DB86CB001}"/>
              </a:ext>
            </a:extLst>
          </p:cNvPr>
          <p:cNvSpPr txBox="1">
            <a:spLocks/>
          </p:cNvSpPr>
          <p:nvPr/>
        </p:nvSpPr>
        <p:spPr>
          <a:xfrm>
            <a:off x="5481669" y="1997088"/>
            <a:ext cx="3159513" cy="498882"/>
          </a:xfrm>
          <a:prstGeom prst="rect">
            <a:avLst/>
          </a:prstGeom>
          <a:effectLst/>
        </p:spPr>
        <p:txBody>
          <a:bodyPr vert="horz" lIns="91440" tIns="45720" rIns="91440" bIns="45720" rtlCol="0" anchor="t">
            <a:normAutofit fontScale="97500"/>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latin typeface="Optima" panose="02000503060000020004" pitchFamily="2" charset="0"/>
                <a:ea typeface="Times New Roman" panose="02020603050405020304" pitchFamily="18" charset="0"/>
              </a:rPr>
              <a:t>RACISM in SSH</a:t>
            </a:r>
            <a:endParaRPr lang="en-FR" sz="2400" dirty="0">
              <a:solidFill>
                <a:schemeClr val="tx1"/>
              </a:solidFill>
              <a:latin typeface="Optima" panose="02000503060000020004" pitchFamily="2" charset="0"/>
            </a:endParaRPr>
          </a:p>
        </p:txBody>
      </p:sp>
      <p:cxnSp>
        <p:nvCxnSpPr>
          <p:cNvPr id="24" name="Elbow Connector 23">
            <a:extLst>
              <a:ext uri="{FF2B5EF4-FFF2-40B4-BE49-F238E27FC236}">
                <a16:creationId xmlns:a16="http://schemas.microsoft.com/office/drawing/2014/main" id="{E4434135-D1DA-5F77-1C78-CD4E9AD8E3D6}"/>
              </a:ext>
            </a:extLst>
          </p:cNvPr>
          <p:cNvCxnSpPr>
            <a:cxnSpLocks/>
          </p:cNvCxnSpPr>
          <p:nvPr/>
        </p:nvCxnSpPr>
        <p:spPr>
          <a:xfrm>
            <a:off x="4739410" y="2545727"/>
            <a:ext cx="1067846" cy="578586"/>
          </a:xfrm>
          <a:prstGeom prst="bentConnector3">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1721CFB6-95AC-905E-C7B8-F08BB8DD189B}"/>
              </a:ext>
            </a:extLst>
          </p:cNvPr>
          <p:cNvCxnSpPr>
            <a:cxnSpLocks/>
            <a:endCxn id="12" idx="1"/>
          </p:cNvCxnSpPr>
          <p:nvPr/>
        </p:nvCxnSpPr>
        <p:spPr>
          <a:xfrm>
            <a:off x="1842260" y="1821752"/>
            <a:ext cx="1076186" cy="506072"/>
          </a:xfrm>
          <a:prstGeom prst="bentConnector3">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descr="A black and white icon of a magnifying glass with people&#10;&#10;Description automatically generated with low confidence">
            <a:extLst>
              <a:ext uri="{FF2B5EF4-FFF2-40B4-BE49-F238E27FC236}">
                <a16:creationId xmlns:a16="http://schemas.microsoft.com/office/drawing/2014/main" id="{081CA83B-C4EB-1422-738E-E38D8597291A}"/>
              </a:ext>
            </a:extLst>
          </p:cNvPr>
          <p:cNvPicPr>
            <a:picLocks noChangeAspect="1"/>
          </p:cNvPicPr>
          <p:nvPr/>
        </p:nvPicPr>
        <p:blipFill>
          <a:blip r:embed="rId5"/>
          <a:stretch>
            <a:fillRect/>
          </a:stretch>
        </p:blipFill>
        <p:spPr>
          <a:xfrm>
            <a:off x="9405138" y="3281887"/>
            <a:ext cx="1948575" cy="1948575"/>
          </a:xfrm>
          <a:prstGeom prst="rect">
            <a:avLst/>
          </a:prstGeom>
        </p:spPr>
      </p:pic>
      <p:cxnSp>
        <p:nvCxnSpPr>
          <p:cNvPr id="29" name="Elbow Connector 28">
            <a:extLst>
              <a:ext uri="{FF2B5EF4-FFF2-40B4-BE49-F238E27FC236}">
                <a16:creationId xmlns:a16="http://schemas.microsoft.com/office/drawing/2014/main" id="{A458B04B-FEF8-C5A6-216A-FAB6601F25E2}"/>
              </a:ext>
            </a:extLst>
          </p:cNvPr>
          <p:cNvCxnSpPr>
            <a:cxnSpLocks/>
          </p:cNvCxnSpPr>
          <p:nvPr/>
        </p:nvCxnSpPr>
        <p:spPr>
          <a:xfrm>
            <a:off x="7963484" y="3384844"/>
            <a:ext cx="1271634" cy="504487"/>
          </a:xfrm>
          <a:prstGeom prst="bentConnector3">
            <a:avLst>
              <a:gd name="adj1" fmla="val 50000"/>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19C70163-D50A-6EAB-12D5-B9EAAB681A8B}"/>
              </a:ext>
            </a:extLst>
          </p:cNvPr>
          <p:cNvSpPr txBox="1">
            <a:spLocks/>
          </p:cNvSpPr>
          <p:nvPr/>
        </p:nvSpPr>
        <p:spPr>
          <a:xfrm>
            <a:off x="8640736" y="2931120"/>
            <a:ext cx="3641931" cy="498882"/>
          </a:xfrm>
          <a:prstGeom prst="rect">
            <a:avLst/>
          </a:prstGeom>
          <a:effectLst/>
        </p:spPr>
        <p:txBody>
          <a:bodyPr vert="horz" lIns="91440" tIns="45720" rIns="91440" bIns="45720" rtlCol="0" anchor="t">
            <a:normAutofit fontScale="60000" lnSpcReduction="20000"/>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latin typeface="Optima" panose="02000503060000020004" pitchFamily="2" charset="0"/>
                <a:ea typeface="Times New Roman" panose="02020603050405020304" pitchFamily="18" charset="0"/>
              </a:rPr>
              <a:t>DEI in EUROPEAN LIS</a:t>
            </a:r>
            <a:endParaRPr lang="en-FR" sz="4000" dirty="0">
              <a:solidFill>
                <a:schemeClr val="tx1"/>
              </a:solidFill>
              <a:latin typeface="Optima" panose="02000503060000020004" pitchFamily="2" charset="0"/>
            </a:endParaRPr>
          </a:p>
        </p:txBody>
      </p:sp>
      <p:sp>
        <p:nvSpPr>
          <p:cNvPr id="37" name="Title 1">
            <a:extLst>
              <a:ext uri="{FF2B5EF4-FFF2-40B4-BE49-F238E27FC236}">
                <a16:creationId xmlns:a16="http://schemas.microsoft.com/office/drawing/2014/main" id="{F39BA06A-334B-93FA-6B17-5BD68CDA62C2}"/>
              </a:ext>
            </a:extLst>
          </p:cNvPr>
          <p:cNvSpPr txBox="1">
            <a:spLocks/>
          </p:cNvSpPr>
          <p:nvPr/>
        </p:nvSpPr>
        <p:spPr>
          <a:xfrm>
            <a:off x="2503964" y="3340007"/>
            <a:ext cx="3159315" cy="454704"/>
          </a:xfrm>
          <a:prstGeom prst="rect">
            <a:avLst/>
          </a:prstGeom>
          <a:effectLst/>
        </p:spPr>
        <p:txBody>
          <a:bodyPr vert="horz" lIns="91440" tIns="45720" rIns="91440" bIns="45720" rtlCol="0" anchor="t">
            <a:no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latin typeface="Optima" panose="02000503060000020004" pitchFamily="2" charset="0"/>
                <a:ea typeface="Times New Roman" panose="02020603050405020304" pitchFamily="18" charset="0"/>
              </a:rPr>
              <a:t>TREE THAT HIDES THE FOREST</a:t>
            </a:r>
            <a:endParaRPr lang="en-FR" sz="2000" dirty="0">
              <a:solidFill>
                <a:schemeClr val="tx1"/>
              </a:solidFill>
              <a:latin typeface="Optima" panose="02000503060000020004" pitchFamily="2" charset="0"/>
            </a:endParaRPr>
          </a:p>
        </p:txBody>
      </p:sp>
      <p:pic>
        <p:nvPicPr>
          <p:cNvPr id="39" name="Picture 38" descr="A black and white illustration of a megaphone&#10;&#10;Description automatically generated with low confidence">
            <a:extLst>
              <a:ext uri="{FF2B5EF4-FFF2-40B4-BE49-F238E27FC236}">
                <a16:creationId xmlns:a16="http://schemas.microsoft.com/office/drawing/2014/main" id="{56C1F112-1490-E8BC-5137-2D7A07B64186}"/>
              </a:ext>
            </a:extLst>
          </p:cNvPr>
          <p:cNvPicPr>
            <a:picLocks noChangeAspect="1"/>
          </p:cNvPicPr>
          <p:nvPr/>
        </p:nvPicPr>
        <p:blipFill>
          <a:blip r:embed="rId6"/>
          <a:stretch>
            <a:fillRect/>
          </a:stretch>
        </p:blipFill>
        <p:spPr>
          <a:xfrm>
            <a:off x="4739410" y="5830308"/>
            <a:ext cx="1892300" cy="1066800"/>
          </a:xfrm>
          <a:prstGeom prst="rect">
            <a:avLst/>
          </a:prstGeom>
        </p:spPr>
      </p:pic>
      <p:sp>
        <p:nvSpPr>
          <p:cNvPr id="43" name="Left Brace 42">
            <a:extLst>
              <a:ext uri="{FF2B5EF4-FFF2-40B4-BE49-F238E27FC236}">
                <a16:creationId xmlns:a16="http://schemas.microsoft.com/office/drawing/2014/main" id="{21C233E0-8551-75F8-1BE0-5D3F3F6A3900}"/>
              </a:ext>
            </a:extLst>
          </p:cNvPr>
          <p:cNvSpPr/>
          <p:nvPr/>
        </p:nvSpPr>
        <p:spPr>
          <a:xfrm rot="16200000">
            <a:off x="5532456" y="175745"/>
            <a:ext cx="506073" cy="10642098"/>
          </a:xfrm>
          <a:prstGeom prst="leftBrace">
            <a:avLst>
              <a:gd name="adj1" fmla="val 8333"/>
              <a:gd name="adj2" fmla="val 49622"/>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FR"/>
          </a:p>
        </p:txBody>
      </p:sp>
    </p:spTree>
    <p:extLst>
      <p:ext uri="{BB962C8B-B14F-4D97-AF65-F5344CB8AC3E}">
        <p14:creationId xmlns:p14="http://schemas.microsoft.com/office/powerpoint/2010/main" val="357271982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957F-57BF-7168-E49E-B72E56497CFE}"/>
              </a:ext>
            </a:extLst>
          </p:cNvPr>
          <p:cNvSpPr>
            <a:spLocks noGrp="1"/>
          </p:cNvSpPr>
          <p:nvPr>
            <p:ph type="title"/>
          </p:nvPr>
        </p:nvSpPr>
        <p:spPr>
          <a:xfrm>
            <a:off x="581192" y="702156"/>
            <a:ext cx="4744570" cy="669444"/>
          </a:xfrm>
        </p:spPr>
        <p:txBody>
          <a:bodyPr anchor="t"/>
          <a:lstStyle/>
          <a:p>
            <a:r>
              <a:rPr lang="en-FR" dirty="0"/>
              <a:t>MOTIVATION</a:t>
            </a:r>
          </a:p>
        </p:txBody>
      </p:sp>
      <p:sp>
        <p:nvSpPr>
          <p:cNvPr id="3" name="Content Placeholder 2">
            <a:extLst>
              <a:ext uri="{FF2B5EF4-FFF2-40B4-BE49-F238E27FC236}">
                <a16:creationId xmlns:a16="http://schemas.microsoft.com/office/drawing/2014/main" id="{52031CBB-375D-A666-D3A1-BB483CC18E17}"/>
              </a:ext>
            </a:extLst>
          </p:cNvPr>
          <p:cNvSpPr>
            <a:spLocks noGrp="1"/>
          </p:cNvSpPr>
          <p:nvPr>
            <p:ph idx="1"/>
          </p:nvPr>
        </p:nvSpPr>
        <p:spPr>
          <a:xfrm>
            <a:off x="494693" y="1512962"/>
            <a:ext cx="10885879" cy="4393568"/>
          </a:xfrm>
        </p:spPr>
        <p:txBody>
          <a:bodyPr anchor="t">
            <a:normAutofit lnSpcReduction="10000"/>
          </a:bodyPr>
          <a:lstStyle/>
          <a:p>
            <a:pPr algn="just">
              <a:buFont typeface="Wingdings" pitchFamily="2" charset="2"/>
              <a:buChar char="§"/>
            </a:pPr>
            <a:r>
              <a:rPr lang="en-US" sz="2000" dirty="0">
                <a:solidFill>
                  <a:srgbClr val="000000"/>
                </a:solidFill>
                <a:effectLst/>
                <a:latin typeface="Calibri Light" panose="020F0302020204030204" pitchFamily="34" charset="0"/>
                <a:ea typeface="Times New Roman" panose="02020603050405020304" pitchFamily="18" charset="0"/>
              </a:rPr>
              <a:t>Since the racist murder of George Floyd in 2020, </a:t>
            </a:r>
            <a:r>
              <a:rPr lang="en-US" sz="2000" dirty="0">
                <a:solidFill>
                  <a:srgbClr val="333333"/>
                </a:solidFill>
                <a:effectLst/>
                <a:latin typeface="Calibri Light" panose="020F0302020204030204" pitchFamily="34" charset="0"/>
                <a:ea typeface="Times New Roman" panose="02020603050405020304" pitchFamily="18" charset="0"/>
              </a:rPr>
              <a:t>sales of books on racism increased </a:t>
            </a:r>
            <a:r>
              <a:rPr lang="en-US" sz="2000" dirty="0">
                <a:solidFill>
                  <a:srgbClr val="000000"/>
                </a:solidFill>
                <a:effectLst/>
                <a:latin typeface="Calibri Light" panose="020F0302020204030204" pitchFamily="34" charset="0"/>
                <a:ea typeface="Times New Roman" panose="02020603050405020304" pitchFamily="18" charset="0"/>
              </a:rPr>
              <a:t>by more than </a:t>
            </a:r>
            <a:r>
              <a:rPr lang="en-US" sz="2000" dirty="0">
                <a:solidFill>
                  <a:srgbClr val="333333"/>
                </a:solidFill>
                <a:effectLst/>
                <a:latin typeface="Calibri Light" panose="020F0302020204030204" pitchFamily="34" charset="0"/>
                <a:ea typeface="Times New Roman" panose="02020603050405020304" pitchFamily="18" charset="0"/>
              </a:rPr>
              <a:t>6800%</a:t>
            </a:r>
            <a:r>
              <a:rPr lang="en-FR" sz="1600" dirty="0">
                <a:effectLst/>
              </a:rPr>
              <a:t>  </a:t>
            </a:r>
            <a:r>
              <a:rPr lang="en-FR" sz="1800" dirty="0">
                <a:effectLst/>
                <a:latin typeface="Calibri" panose="020F0502020204030204" pitchFamily="34" charset="0"/>
                <a:cs typeface="Calibri" panose="020F0502020204030204" pitchFamily="34" charset="0"/>
              </a:rPr>
              <a:t>and</a:t>
            </a:r>
            <a:r>
              <a:rPr lang="en-FR" sz="2200" dirty="0">
                <a:effectLst/>
                <a:latin typeface="Optima" panose="02000503060000020004" pitchFamily="2" charset="0"/>
              </a:rPr>
              <a:t> </a:t>
            </a:r>
            <a:r>
              <a:rPr lang="en-US" sz="2000" dirty="0">
                <a:solidFill>
                  <a:srgbClr val="000000"/>
                </a:solidFill>
                <a:effectLst/>
                <a:latin typeface="Calibri Light" panose="020F0302020204030204" pitchFamily="34" charset="0"/>
                <a:ea typeface="Times New Roman" panose="02020603050405020304" pitchFamily="18" charset="0"/>
              </a:rPr>
              <a:t>remained very high at +2800% in 2022</a:t>
            </a:r>
            <a:r>
              <a:rPr lang="en-FR" sz="1600" dirty="0">
                <a:effectLst/>
              </a:rPr>
              <a:t> </a:t>
            </a:r>
            <a:endParaRPr lang="en-FR" sz="1800" dirty="0">
              <a:effectLst/>
            </a:endParaRPr>
          </a:p>
          <a:p>
            <a:pPr algn="just">
              <a:buFont typeface="Wingdings" pitchFamily="2" charset="2"/>
              <a:buChar char="§"/>
            </a:pPr>
            <a:r>
              <a:rPr lang="en-US" sz="2000" dirty="0">
                <a:solidFill>
                  <a:srgbClr val="000000"/>
                </a:solidFill>
                <a:effectLst/>
                <a:latin typeface="Calibri Light" panose="020F0302020204030204" pitchFamily="34" charset="0"/>
                <a:ea typeface="Times New Roman" panose="02020603050405020304" pitchFamily="18" charset="0"/>
              </a:rPr>
              <a:t>Academic </a:t>
            </a:r>
            <a:r>
              <a:rPr lang="en-US" sz="2000" dirty="0">
                <a:effectLst/>
                <a:latin typeface="Calibri Light" panose="020F0302020204030204" pitchFamily="34" charset="0"/>
                <a:ea typeface="Times New Roman" panose="02020603050405020304" pitchFamily="18" charset="0"/>
                <a:cs typeface="Times New Roman" panose="02020603050405020304" pitchFamily="18" charset="0"/>
              </a:rPr>
              <a:t>inquiry into race and racism also surged by more than 300%. </a:t>
            </a:r>
          </a:p>
          <a:p>
            <a:pPr algn="just">
              <a:buFont typeface="Wingdings" pitchFamily="2" charset="2"/>
              <a:buChar char="§"/>
            </a:pPr>
            <a:r>
              <a:rPr lang="en-US" sz="2000" dirty="0">
                <a:solidFill>
                  <a:srgbClr val="000000"/>
                </a:solidFill>
                <a:effectLst/>
                <a:latin typeface="Calibri Light" panose="020F0302020204030204" pitchFamily="34" charset="0"/>
                <a:ea typeface="Times New Roman" panose="02020603050405020304" pitchFamily="18" charset="0"/>
              </a:rPr>
              <a:t>Racism continues to thrive because it is embedded in the cultures, structures and institutions of dominant societies and </a:t>
            </a:r>
            <a:r>
              <a:rPr lang="en-US" sz="2000" dirty="0" err="1">
                <a:solidFill>
                  <a:srgbClr val="000000"/>
                </a:solidFill>
                <a:effectLst/>
                <a:latin typeface="Calibri Light" panose="020F0302020204030204" pitchFamily="34" charset="0"/>
                <a:ea typeface="Times New Roman" panose="02020603050405020304" pitchFamily="18" charset="0"/>
              </a:rPr>
              <a:t>civilisations</a:t>
            </a:r>
            <a:r>
              <a:rPr lang="en-US" sz="2000" dirty="0">
                <a:solidFill>
                  <a:srgbClr val="000000"/>
                </a:solidFill>
                <a:effectLst/>
                <a:latin typeface="Calibri Light" panose="020F0302020204030204" pitchFamily="34" charset="0"/>
                <a:ea typeface="Times New Roman" panose="02020603050405020304" pitchFamily="18" charset="0"/>
              </a:rPr>
              <a:t>.</a:t>
            </a:r>
          </a:p>
          <a:p>
            <a:pPr algn="just">
              <a:buFont typeface="Wingdings" pitchFamily="2" charset="2"/>
              <a:buChar char="§"/>
            </a:pPr>
            <a:r>
              <a:rPr lang="en-US" sz="2000" dirty="0">
                <a:solidFill>
                  <a:srgbClr val="000000"/>
                </a:solidFill>
                <a:effectLst/>
                <a:latin typeface="Calibri Light" panose="020F0302020204030204" pitchFamily="34" charset="0"/>
                <a:ea typeface="Times New Roman" panose="02020603050405020304" pitchFamily="18" charset="0"/>
              </a:rPr>
              <a:t>Higher Education and Research Institutions have an obligation to play an active part in the fight against extremist and supremacist ideologies</a:t>
            </a:r>
            <a:r>
              <a:rPr lang="en-US" sz="1800" dirty="0">
                <a:solidFill>
                  <a:srgbClr val="000000"/>
                </a:solidFill>
                <a:effectLst/>
                <a:latin typeface="Calibri Light" panose="020F0302020204030204" pitchFamily="34" charset="0"/>
                <a:ea typeface="Times New Roman" panose="02020603050405020304" pitchFamily="18" charset="0"/>
              </a:rPr>
              <a:t>.</a:t>
            </a:r>
            <a:r>
              <a:rPr lang="en-FR" dirty="0">
                <a:effectLst/>
              </a:rPr>
              <a:t> </a:t>
            </a:r>
          </a:p>
          <a:p>
            <a:pPr algn="just">
              <a:buFont typeface="Wingdings" pitchFamily="2" charset="2"/>
              <a:buChar char="§"/>
            </a:pPr>
            <a:r>
              <a:rPr lang="en-US" sz="20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 Critical </a:t>
            </a:r>
            <a:r>
              <a:rPr lang="en-US" sz="2000" dirty="0">
                <a:solidFill>
                  <a:schemeClr val="tx1"/>
                </a:solidFill>
                <a:latin typeface="Calibri Light" panose="020F0302020204030204" pitchFamily="34" charset="0"/>
                <a:ea typeface="Times New Roman" panose="02020603050405020304" pitchFamily="18" charset="0"/>
                <a:cs typeface="Times New Roman" panose="02020603050405020304" pitchFamily="18" charset="0"/>
              </a:rPr>
              <a:t>R</a:t>
            </a:r>
            <a:r>
              <a:rPr lang="en-US" sz="20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ace </a:t>
            </a:r>
            <a:r>
              <a:rPr lang="en-US" sz="2000" dirty="0">
                <a:solidFill>
                  <a:schemeClr val="tx1"/>
                </a:solidFill>
                <a:latin typeface="Calibri Light" panose="020F0302020204030204" pitchFamily="34" charset="0"/>
                <a:ea typeface="Times New Roman" panose="02020603050405020304" pitchFamily="18" charset="0"/>
                <a:cs typeface="Times New Roman" panose="02020603050405020304" pitchFamily="18" charset="0"/>
              </a:rPr>
              <a:t>T</a:t>
            </a:r>
            <a:r>
              <a:rPr lang="en-US" sz="20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heoretic (CRT) paradigm has now emerged in LIS and intensified since 2020 </a:t>
            </a:r>
          </a:p>
          <a:p>
            <a:pPr algn="just">
              <a:buFont typeface="Wingdings" pitchFamily="2" charset="2"/>
              <a:buChar char="§"/>
            </a:pPr>
            <a:r>
              <a:rPr lang="en-US" sz="22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HOWEVER,</a:t>
            </a:r>
            <a:r>
              <a:rPr lang="en-US" sz="20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most of the research, initiatives and policies on anti-racism come from authors situated in North America</a:t>
            </a:r>
            <a:r>
              <a:rPr lang="en-FR" sz="2000" dirty="0">
                <a:solidFill>
                  <a:schemeClr val="tx1"/>
                </a:solidFill>
                <a:latin typeface="Calibri Light" panose="020F0302020204030204" pitchFamily="34" charset="0"/>
                <a:ea typeface="Times New Roman" panose="02020603050405020304" pitchFamily="18" charset="0"/>
                <a:cs typeface="Times New Roman" panose="02020603050405020304" pitchFamily="18" charset="0"/>
              </a:rPr>
              <a:t>, UK and Australia </a:t>
            </a:r>
            <a:r>
              <a:rPr lang="en-US" sz="2000" dirty="0">
                <a:solidFill>
                  <a:schemeClr val="tx1"/>
                </a:solidFill>
                <a:effectLst/>
                <a:latin typeface="Calibri Light" panose="020F0302020204030204" pitchFamily="34" charset="0"/>
                <a:ea typeface="Times New Roman" panose="02020603050405020304" pitchFamily="18" charset="0"/>
              </a:rPr>
              <a:t>(Colon-Aguirre, 2022)</a:t>
            </a:r>
            <a:r>
              <a:rPr lang="en-FR" sz="2000" dirty="0">
                <a:solidFill>
                  <a:schemeClr val="tx1"/>
                </a:solidFill>
                <a:latin typeface="Calibri Light" panose="020F0302020204030204" pitchFamily="34" charset="0"/>
                <a:ea typeface="Times New Roman" panose="02020603050405020304" pitchFamily="18" charset="0"/>
              </a:rPr>
              <a:t>, </a:t>
            </a:r>
            <a:r>
              <a:rPr lang="en-US" sz="2000" dirty="0">
                <a:solidFill>
                  <a:schemeClr val="tx1"/>
                </a:solidFill>
                <a:effectLst/>
                <a:latin typeface="Calibri Light" panose="020F0302020204030204" pitchFamily="34" charset="0"/>
                <a:ea typeface="Times New Roman" panose="02020603050405020304" pitchFamily="18" charset="0"/>
              </a:rPr>
              <a:t>(</a:t>
            </a:r>
            <a:r>
              <a:rPr lang="en-US" sz="2000" dirty="0" err="1">
                <a:solidFill>
                  <a:schemeClr val="tx1"/>
                </a:solidFill>
                <a:effectLst/>
                <a:latin typeface="Calibri Light" panose="020F0302020204030204" pitchFamily="34" charset="0"/>
                <a:ea typeface="Times New Roman" panose="02020603050405020304" pitchFamily="18" charset="0"/>
              </a:rPr>
              <a:t>Inskip</a:t>
            </a:r>
            <a:r>
              <a:rPr lang="en-US" sz="2000" dirty="0">
                <a:solidFill>
                  <a:schemeClr val="tx1"/>
                </a:solidFill>
                <a:effectLst/>
                <a:latin typeface="Calibri Light" panose="020F0302020204030204" pitchFamily="34" charset="0"/>
                <a:ea typeface="Times New Roman" panose="02020603050405020304" pitchFamily="18" charset="0"/>
              </a:rPr>
              <a:t>, 2022)</a:t>
            </a:r>
            <a:r>
              <a:rPr lang="en-FR" sz="2000" dirty="0">
                <a:latin typeface="Calibri Light" panose="020F0302020204030204" pitchFamily="34" charset="0"/>
                <a:ea typeface="Times New Roman" panose="02020603050405020304" pitchFamily="18" charset="0"/>
              </a:rPr>
              <a:t>.</a:t>
            </a:r>
            <a:endParaRPr lang="en-FR" sz="2000" dirty="0">
              <a:solidFill>
                <a:schemeClr val="tx1"/>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buFont typeface="Wingdings" pitchFamily="2" charset="2"/>
              <a:buChar char="§"/>
            </a:pPr>
            <a:r>
              <a:rPr lang="en-FR" sz="2000" dirty="0">
                <a:solidFill>
                  <a:schemeClr val="tx1"/>
                </a:solidFill>
                <a:latin typeface="Calibri Light" panose="020F0302020204030204" pitchFamily="34" charset="0"/>
                <a:cs typeface="Times New Roman" panose="02020603050405020304" pitchFamily="18" charset="0"/>
              </a:rPr>
              <a:t>Silence from LIS in Continental Europe on racism, Diveristy, Racial Equity &amp; Inclusivity</a:t>
            </a:r>
            <a:endParaRPr lang="en-FR" sz="2000" dirty="0">
              <a:solidFill>
                <a:schemeClr val="tx1"/>
              </a:solidFill>
            </a:endParaRPr>
          </a:p>
        </p:txBody>
      </p:sp>
    </p:spTree>
    <p:extLst>
      <p:ext uri="{BB962C8B-B14F-4D97-AF65-F5344CB8AC3E}">
        <p14:creationId xmlns:p14="http://schemas.microsoft.com/office/powerpoint/2010/main" val="3972704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957F-57BF-7168-E49E-B72E56497CFE}"/>
              </a:ext>
            </a:extLst>
          </p:cNvPr>
          <p:cNvSpPr>
            <a:spLocks noGrp="1"/>
          </p:cNvSpPr>
          <p:nvPr>
            <p:ph type="title"/>
          </p:nvPr>
        </p:nvSpPr>
        <p:spPr>
          <a:xfrm>
            <a:off x="581190" y="702156"/>
            <a:ext cx="11083587" cy="669444"/>
          </a:xfrm>
        </p:spPr>
        <p:txBody>
          <a:bodyPr anchor="t">
            <a:noAutofit/>
          </a:bodyPr>
          <a:lstStyle/>
          <a:p>
            <a:r>
              <a:rPr lang="en-US" sz="2800" dirty="0">
                <a:solidFill>
                  <a:srgbClr val="000000"/>
                </a:solidFill>
                <a:effectLst/>
                <a:latin typeface="Optima" panose="02000503060000020004" pitchFamily="2" charset="0"/>
                <a:ea typeface="Times New Roman" panose="02020603050405020304" pitchFamily="18" charset="0"/>
                <a:cs typeface="Calibri" panose="020F0502020204030204" pitchFamily="34" charset="0"/>
              </a:rPr>
              <a:t>Diversity, Equity &amp; Inclusivity (DEI): the tree that hides the forest</a:t>
            </a:r>
            <a:r>
              <a:rPr lang="en-FR" sz="2800" dirty="0">
                <a:effectLst/>
                <a:latin typeface="Optima" panose="02000503060000020004" pitchFamily="2" charset="0"/>
                <a:cs typeface="Calibri" panose="020F0502020204030204" pitchFamily="34" charset="0"/>
              </a:rPr>
              <a:t> </a:t>
            </a:r>
            <a:endParaRPr lang="en-FR" sz="2800" dirty="0">
              <a:latin typeface="Optima" panose="02000503060000020004" pitchFamily="2" charset="0"/>
              <a:cs typeface="Calibri" panose="020F0502020204030204" pitchFamily="34" charset="0"/>
            </a:endParaRPr>
          </a:p>
        </p:txBody>
      </p:sp>
      <p:sp>
        <p:nvSpPr>
          <p:cNvPr id="3" name="Content Placeholder 2">
            <a:extLst>
              <a:ext uri="{FF2B5EF4-FFF2-40B4-BE49-F238E27FC236}">
                <a16:creationId xmlns:a16="http://schemas.microsoft.com/office/drawing/2014/main" id="{52031CBB-375D-A666-D3A1-BB483CC18E17}"/>
              </a:ext>
            </a:extLst>
          </p:cNvPr>
          <p:cNvSpPr>
            <a:spLocks noGrp="1"/>
          </p:cNvSpPr>
          <p:nvPr>
            <p:ph idx="1"/>
          </p:nvPr>
        </p:nvSpPr>
        <p:spPr>
          <a:xfrm>
            <a:off x="1023763" y="1904848"/>
            <a:ext cx="10144474" cy="3291267"/>
          </a:xfrm>
        </p:spPr>
        <p:txBody>
          <a:bodyPr anchor="t">
            <a:normAutofit/>
          </a:bodyPr>
          <a:lstStyle/>
          <a:p>
            <a:pPr algn="just"/>
            <a:r>
              <a:rPr lang="en-FR" sz="2000" dirty="0">
                <a:solidFill>
                  <a:schemeClr val="tx1"/>
                </a:solidFill>
                <a:latin typeface="Optima" panose="02000503060000020004" pitchFamily="2" charset="0"/>
              </a:rPr>
              <a:t>Putting DE&amp;I at the forfront has served to shift the focus on individual experiences of discrimination and on demographic representatoon of marginalied others while avoiding addressing racism head on</a:t>
            </a:r>
          </a:p>
          <a:p>
            <a:pPr algn="just"/>
            <a:r>
              <a:rPr lang="en-FR" sz="2000" dirty="0">
                <a:solidFill>
                  <a:schemeClr val="tx1"/>
                </a:solidFill>
                <a:latin typeface="Optima" panose="02000503060000020004" pitchFamily="2" charset="0"/>
              </a:rPr>
              <a:t>“</a:t>
            </a:r>
            <a:r>
              <a:rPr lang="en-FR" sz="2000" i="1" dirty="0">
                <a:solidFill>
                  <a:schemeClr val="tx1"/>
                </a:solidFill>
                <a:latin typeface="Optima" panose="02000503060000020004" pitchFamily="2" charset="0"/>
              </a:rPr>
              <a:t>centering of DE&amp;I as its core anti-racist strategy has inhibited a deep and meaningful treatment of racism as a structural phenomenon (…) as the dominant anti-racist modality within LIS, diversity has tended to coalesce around a number of core tenets and logics. The LIS diversity paradigm treats racism largely as a problem of monocultural homogeneity, identifying multicultural heterogeneity as its vision of racial justice and inclusion as its central anti-racist framework</a:t>
            </a:r>
            <a:r>
              <a:rPr lang="en-FR" sz="2000" dirty="0">
                <a:solidFill>
                  <a:schemeClr val="tx1"/>
                </a:solidFill>
                <a:latin typeface="Optima" panose="02000503060000020004" pitchFamily="2" charset="0"/>
              </a:rPr>
              <a:t>” - Hudson (2017)</a:t>
            </a:r>
          </a:p>
        </p:txBody>
      </p:sp>
    </p:spTree>
    <p:extLst>
      <p:ext uri="{BB962C8B-B14F-4D97-AF65-F5344CB8AC3E}">
        <p14:creationId xmlns:p14="http://schemas.microsoft.com/office/powerpoint/2010/main" val="151374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69EC5-6B04-320B-9A58-0E2A606B0BB1}"/>
              </a:ext>
            </a:extLst>
          </p:cNvPr>
          <p:cNvSpPr>
            <a:spLocks noGrp="1"/>
          </p:cNvSpPr>
          <p:nvPr>
            <p:ph type="title"/>
          </p:nvPr>
        </p:nvSpPr>
        <p:spPr>
          <a:xfrm>
            <a:off x="135925" y="679623"/>
            <a:ext cx="11932508" cy="582946"/>
          </a:xfrm>
        </p:spPr>
        <p:txBody>
          <a:bodyPr anchor="t">
            <a:noAutofit/>
          </a:bodyPr>
          <a:lstStyle/>
          <a:p>
            <a:r>
              <a:rPr lang="en-FR" sz="2400" b="1" dirty="0">
                <a:solidFill>
                  <a:srgbClr val="0070C0"/>
                </a:solidFill>
                <a:latin typeface="Optima" panose="02000503060000020004" pitchFamily="2" charset="0"/>
              </a:rPr>
              <a:t>QUANTITATIVE</a:t>
            </a:r>
            <a:r>
              <a:rPr lang="en-FR" sz="2400" b="1" dirty="0">
                <a:latin typeface="Optima" panose="02000503060000020004" pitchFamily="2" charset="0"/>
              </a:rPr>
              <a:t>: PUBLICATIONS ON RACISM IN SOCIAL SCIENCES &amp; HUMANITIES</a:t>
            </a:r>
          </a:p>
        </p:txBody>
      </p:sp>
      <p:sp>
        <p:nvSpPr>
          <p:cNvPr id="3" name="Content Placeholder 2">
            <a:extLst>
              <a:ext uri="{FF2B5EF4-FFF2-40B4-BE49-F238E27FC236}">
                <a16:creationId xmlns:a16="http://schemas.microsoft.com/office/drawing/2014/main" id="{5C9EB6E4-9CC9-CBE7-44D2-20976DAEBE9A}"/>
              </a:ext>
            </a:extLst>
          </p:cNvPr>
          <p:cNvSpPr>
            <a:spLocks noGrp="1"/>
          </p:cNvSpPr>
          <p:nvPr>
            <p:ph idx="1"/>
          </p:nvPr>
        </p:nvSpPr>
        <p:spPr>
          <a:xfrm>
            <a:off x="581192" y="1611756"/>
            <a:ext cx="10008550" cy="4566621"/>
          </a:xfrm>
        </p:spPr>
        <p:txBody>
          <a:bodyPr anchor="t">
            <a:normAutofit fontScale="92500" lnSpcReduction="20000"/>
          </a:bodyPr>
          <a:lstStyle/>
          <a:p>
            <a:pPr marL="270510" algn="just">
              <a:spcBef>
                <a:spcPts val="1200"/>
              </a:spcBef>
            </a:pPr>
            <a:r>
              <a:rPr lang="en-US" sz="2400" dirty="0">
                <a:solidFill>
                  <a:schemeClr val="tx1"/>
                </a:solidFill>
                <a:latin typeface="Optima" panose="02000503060000020004" pitchFamily="2" charset="0"/>
                <a:ea typeface="Times New Roman" panose="02020603050405020304" pitchFamily="18" charset="0"/>
              </a:rPr>
              <a:t>A s</a:t>
            </a:r>
            <a:r>
              <a:rPr lang="en-US" sz="2400" dirty="0">
                <a:solidFill>
                  <a:schemeClr val="tx1"/>
                </a:solidFill>
                <a:effectLst/>
                <a:latin typeface="Optima" panose="02000503060000020004" pitchFamily="2" charset="0"/>
                <a:ea typeface="Times New Roman" panose="02020603050405020304" pitchFamily="18" charset="0"/>
              </a:rPr>
              <a:t>earch for the word “racism” in all the fields of the 55 </a:t>
            </a:r>
            <a:r>
              <a:rPr lang="en-US" sz="2400" dirty="0" err="1">
                <a:solidFill>
                  <a:schemeClr val="tx1"/>
                </a:solidFill>
                <a:effectLst/>
                <a:latin typeface="Optima" panose="02000503060000020004" pitchFamily="2" charset="0"/>
                <a:ea typeface="Times New Roman" panose="02020603050405020304" pitchFamily="18" charset="0"/>
              </a:rPr>
              <a:t>WoS</a:t>
            </a:r>
            <a:r>
              <a:rPr lang="en-US" sz="2400" dirty="0">
                <a:solidFill>
                  <a:schemeClr val="tx1"/>
                </a:solidFill>
                <a:effectLst/>
                <a:latin typeface="Optima" panose="02000503060000020004" pitchFamily="2" charset="0"/>
                <a:ea typeface="Times New Roman" panose="02020603050405020304" pitchFamily="18" charset="0"/>
              </a:rPr>
              <a:t> subject categories in the social sciences and humanities</a:t>
            </a:r>
            <a:r>
              <a:rPr lang="en-FR" sz="2400" dirty="0">
                <a:solidFill>
                  <a:schemeClr val="tx1"/>
                </a:solidFill>
                <a:effectLst/>
                <a:latin typeface="Optima" panose="02000503060000020004" pitchFamily="2" charset="0"/>
              </a:rPr>
              <a:t> </a:t>
            </a:r>
          </a:p>
          <a:p>
            <a:pPr marL="270510" algn="just">
              <a:spcBef>
                <a:spcPts val="1200"/>
              </a:spcBef>
            </a:pPr>
            <a:r>
              <a:rPr lang="en-US" sz="2400" kern="0" dirty="0">
                <a:solidFill>
                  <a:srgbClr val="000000"/>
                </a:solidFill>
                <a:effectLst/>
                <a:latin typeface="Optima" panose="02000503060000020004" pitchFamily="2" charset="0"/>
                <a:ea typeface="Times New Roman" panose="02020603050405020304" pitchFamily="18" charset="0"/>
                <a:cs typeface="Calibri Light" panose="020F0302020204030204" pitchFamily="34" charset="0"/>
              </a:rPr>
              <a:t>Timespan</a:t>
            </a:r>
            <a:r>
              <a:rPr lang="en-US" sz="1600" kern="0" dirty="0">
                <a:solidFill>
                  <a:srgbClr val="000000"/>
                </a:solidFill>
                <a:effectLst/>
                <a:latin typeface="Optima" panose="02000503060000020004" pitchFamily="2" charset="0"/>
                <a:ea typeface="Times New Roman" panose="02020603050405020304" pitchFamily="18" charset="0"/>
                <a:cs typeface="Calibri Light" panose="020F0302020204030204" pitchFamily="34" charset="0"/>
              </a:rPr>
              <a:t>: </a:t>
            </a:r>
            <a:r>
              <a:rPr lang="en-US" sz="2400" kern="0" dirty="0">
                <a:solidFill>
                  <a:srgbClr val="000000"/>
                </a:solidFill>
                <a:effectLst/>
                <a:latin typeface="Optima" panose="02000503060000020004" pitchFamily="2" charset="0"/>
                <a:ea typeface="Times New Roman" panose="02020603050405020304" pitchFamily="18" charset="0"/>
                <a:cs typeface="Calibri Light" panose="020F0302020204030204" pitchFamily="34" charset="0"/>
              </a:rPr>
              <a:t>2018-01-01 to 2022-12-31</a:t>
            </a:r>
            <a:endParaRPr lang="en-FR" sz="2400" dirty="0">
              <a:solidFill>
                <a:schemeClr val="tx1"/>
              </a:solidFill>
              <a:effectLst/>
              <a:latin typeface="Optima" panose="02000503060000020004" pitchFamily="2" charset="0"/>
            </a:endParaRPr>
          </a:p>
          <a:p>
            <a:pPr marL="406400" indent="0" algn="just">
              <a:spcBef>
                <a:spcPts val="1200"/>
              </a:spcBef>
              <a:buNone/>
            </a:pPr>
            <a:r>
              <a:rPr lang="en-US" sz="1800" b="1" kern="0" dirty="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Results for ALL=(racism) and Education Educational Research or Public Environmental Occupational Health or Sociology or Ethnic Studies or Social Sciences Interdisciplinary or Political Science or History or Communication or Psychology Multidisciplinary or Religion or Social Work or Psychology Social or Psychiatry or Social Issues or Cultural Studies or Anthropology or Law or Family Studies or Geography or Philosophy or Literature or Psychology Applied or Education Scientific Disciplines or Hospitality Leisure Sport Tourism or Ethics or Urban Studies or Linguistics or Language Linguistics or International Relations or Environmental Studies or Environmental Sciences or Psychology Educational or Multidisciplinary Sciences or Information Science Library Science or Psychology Psychoanalysis or Psychology or Economics or History Philosophy Of Science or History Of Social Sciences or</a:t>
            </a:r>
            <a:r>
              <a:rPr lang="en-US" sz="1800" b="1" kern="0" dirty="0">
                <a:solidFill>
                  <a:srgbClr val="000000"/>
                </a:solidFill>
                <a:effectLst/>
                <a:latin typeface="Source Sans Pro" panose="020B0503030403020204" pitchFamily="34" charset="0"/>
                <a:ea typeface="Times New Roman" panose="02020603050405020304" pitchFamily="18" charset="0"/>
                <a:cs typeface="Times New Roman" panose="02020603050405020304" pitchFamily="18" charset="0"/>
              </a:rPr>
              <a:t> </a:t>
            </a:r>
            <a:r>
              <a:rPr lang="en-US" sz="1800" b="1" kern="0" dirty="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Development Studies or Literary Theory Criticism (Web of Science Categories)</a:t>
            </a:r>
            <a:r>
              <a:rPr lang="en-US" sz="1800" b="1" kern="0" dirty="0">
                <a:solidFill>
                  <a:srgbClr val="2F5496"/>
                </a:solidFill>
                <a:effectLst/>
                <a:latin typeface="Calibri Light" panose="020F0302020204030204" pitchFamily="34" charset="0"/>
                <a:ea typeface="Times New Roman" panose="02020603050405020304" pitchFamily="18" charset="0"/>
                <a:cs typeface="Calibri Light" panose="020F0302020204030204" pitchFamily="34" charset="0"/>
              </a:rPr>
              <a:t>.</a:t>
            </a:r>
            <a:endParaRPr lang="en-FR"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06400" indent="0">
              <a:buNone/>
            </a:pPr>
            <a:r>
              <a:rPr lang="en-US" sz="2600" dirty="0">
                <a:effectLst/>
                <a:latin typeface="Optima" panose="02000503060000020004" pitchFamily="2" charset="0"/>
                <a:ea typeface="Times New Roman" panose="02020603050405020304" pitchFamily="18" charset="0"/>
                <a:cs typeface="Calibri Light" panose="020F0302020204030204" pitchFamily="34" charset="0"/>
              </a:rPr>
              <a:t>Results:</a:t>
            </a:r>
            <a:r>
              <a:rPr lang="en-US" dirty="0">
                <a:effectLst/>
                <a:latin typeface="Optima" panose="02000503060000020004" pitchFamily="2" charset="0"/>
                <a:ea typeface="Times New Roman" panose="02020603050405020304" pitchFamily="18" charset="0"/>
                <a:cs typeface="Calibri Light" panose="020F0302020204030204" pitchFamily="34" charset="0"/>
              </a:rPr>
              <a:t> </a:t>
            </a:r>
            <a:r>
              <a:rPr lang="en-US" sz="2600" dirty="0">
                <a:effectLst/>
                <a:latin typeface="Optima" panose="02000503060000020004" pitchFamily="2" charset="0"/>
                <a:ea typeface="Times New Roman" panose="02020603050405020304" pitchFamily="18" charset="0"/>
                <a:cs typeface="Calibri Light" panose="020F0302020204030204" pitchFamily="34" charset="0"/>
              </a:rPr>
              <a:t>12199 records</a:t>
            </a:r>
            <a:endParaRPr lang="en-FR" sz="2600" dirty="0">
              <a:latin typeface="Optima" panose="02000503060000020004" pitchFamily="2" charset="0"/>
            </a:endParaRPr>
          </a:p>
        </p:txBody>
      </p:sp>
    </p:spTree>
    <p:extLst>
      <p:ext uri="{BB962C8B-B14F-4D97-AF65-F5344CB8AC3E}">
        <p14:creationId xmlns:p14="http://schemas.microsoft.com/office/powerpoint/2010/main" val="4156609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E3E69EC5-6B04-320B-9A58-0E2A606B0BB1}"/>
              </a:ext>
            </a:extLst>
          </p:cNvPr>
          <p:cNvSpPr>
            <a:spLocks noGrp="1"/>
          </p:cNvSpPr>
          <p:nvPr>
            <p:ph type="title"/>
          </p:nvPr>
        </p:nvSpPr>
        <p:spPr>
          <a:xfrm>
            <a:off x="581192" y="702156"/>
            <a:ext cx="11029616" cy="1188720"/>
          </a:xfrm>
        </p:spPr>
        <p:txBody>
          <a:bodyPr>
            <a:normAutofit/>
          </a:bodyPr>
          <a:lstStyle/>
          <a:p>
            <a:r>
              <a:rPr lang="en-FR" sz="2800" b="1" dirty="0">
                <a:solidFill>
                  <a:srgbClr val="0070C0"/>
                </a:solidFill>
                <a:latin typeface="Optima" panose="02000503060000020004" pitchFamily="2" charset="0"/>
              </a:rPr>
              <a:t>QUANTITATIVE: </a:t>
            </a:r>
            <a:r>
              <a:rPr lang="en-FR" sz="2800" b="1" dirty="0">
                <a:solidFill>
                  <a:schemeClr val="tx1">
                    <a:lumMod val="85000"/>
                    <a:lumOff val="15000"/>
                  </a:schemeClr>
                </a:solidFill>
                <a:latin typeface="Optima" panose="02000503060000020004" pitchFamily="2" charset="0"/>
              </a:rPr>
              <a:t>PUBLICATIONS ON RACISM IN SOCIAL SCIENCES &amp; HUMANITIES</a:t>
            </a:r>
          </a:p>
        </p:txBody>
      </p:sp>
      <p:sp>
        <p:nvSpPr>
          <p:cNvPr id="13" name="Rectangle 12">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Content Placeholder 5">
            <a:extLst>
              <a:ext uri="{FF2B5EF4-FFF2-40B4-BE49-F238E27FC236}">
                <a16:creationId xmlns:a16="http://schemas.microsoft.com/office/drawing/2014/main" id="{08A1199F-434B-2F03-26B0-E05DF3EA3782}"/>
              </a:ext>
            </a:extLst>
          </p:cNvPr>
          <p:cNvGraphicFramePr>
            <a:graphicFrameLocks noGrp="1"/>
          </p:cNvGraphicFramePr>
          <p:nvPr>
            <p:ph idx="1"/>
            <p:extLst>
              <p:ext uri="{D42A27DB-BD31-4B8C-83A1-F6EECF244321}">
                <p14:modId xmlns:p14="http://schemas.microsoft.com/office/powerpoint/2010/main" val="241103049"/>
              </p:ext>
            </p:extLst>
          </p:nvPr>
        </p:nvGraphicFramePr>
        <p:xfrm>
          <a:off x="718962" y="2410759"/>
          <a:ext cx="10754074" cy="3675888"/>
        </p:xfrm>
        <a:graphic>
          <a:graphicData uri="http://schemas.openxmlformats.org/drawingml/2006/table">
            <a:tbl>
              <a:tblPr firstRow="1" firstCol="1" bandRow="1">
                <a:tableStyleId>{5C22544A-7EE6-4342-B048-85BDC9FD1C3A}</a:tableStyleId>
              </a:tblPr>
              <a:tblGrid>
                <a:gridCol w="2616865">
                  <a:extLst>
                    <a:ext uri="{9D8B030D-6E8A-4147-A177-3AD203B41FA5}">
                      <a16:colId xmlns:a16="http://schemas.microsoft.com/office/drawing/2014/main" val="1983830276"/>
                    </a:ext>
                  </a:extLst>
                </a:gridCol>
                <a:gridCol w="3822384">
                  <a:extLst>
                    <a:ext uri="{9D8B030D-6E8A-4147-A177-3AD203B41FA5}">
                      <a16:colId xmlns:a16="http://schemas.microsoft.com/office/drawing/2014/main" val="3226797212"/>
                    </a:ext>
                  </a:extLst>
                </a:gridCol>
                <a:gridCol w="4314825">
                  <a:extLst>
                    <a:ext uri="{9D8B030D-6E8A-4147-A177-3AD203B41FA5}">
                      <a16:colId xmlns:a16="http://schemas.microsoft.com/office/drawing/2014/main" val="2460693425"/>
                    </a:ext>
                  </a:extLst>
                </a:gridCol>
              </a:tblGrid>
              <a:tr h="612648">
                <a:tc>
                  <a:txBody>
                    <a:bodyPr/>
                    <a:lstStyle/>
                    <a:p>
                      <a:pPr algn="just"/>
                      <a:r>
                        <a:rPr lang="fr-FR" sz="3300">
                          <a:effectLst/>
                        </a:rPr>
                        <a:t>Year</a:t>
                      </a:r>
                      <a:endParaRPr lang="en-F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740" marR="205740" marT="0" marB="0"/>
                </a:tc>
                <a:tc>
                  <a:txBody>
                    <a:bodyPr/>
                    <a:lstStyle/>
                    <a:p>
                      <a:pPr algn="just"/>
                      <a:r>
                        <a:rPr lang="fr-FR" sz="3300">
                          <a:effectLst/>
                        </a:rPr>
                        <a:t>Nb of publications</a:t>
                      </a:r>
                      <a:endParaRPr lang="en-F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740" marR="205740" marT="0" marB="0"/>
                </a:tc>
                <a:tc>
                  <a:txBody>
                    <a:bodyPr/>
                    <a:lstStyle/>
                    <a:p>
                      <a:pPr algn="just"/>
                      <a:r>
                        <a:rPr lang="en-US" sz="3300">
                          <a:effectLst/>
                        </a:rPr>
                        <a:t>% of 12199</a:t>
                      </a:r>
                      <a:endParaRPr lang="en-F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740" marR="205740" marT="0" marB="0"/>
                </a:tc>
                <a:extLst>
                  <a:ext uri="{0D108BD9-81ED-4DB2-BD59-A6C34878D82A}">
                    <a16:rowId xmlns:a16="http://schemas.microsoft.com/office/drawing/2014/main" val="2594231630"/>
                  </a:ext>
                </a:extLst>
              </a:tr>
              <a:tr h="612648">
                <a:tc>
                  <a:txBody>
                    <a:bodyPr/>
                    <a:lstStyle/>
                    <a:p>
                      <a:pPr algn="just"/>
                      <a:r>
                        <a:rPr lang="fr-FR" sz="3300">
                          <a:effectLst/>
                        </a:rPr>
                        <a:t>2022</a:t>
                      </a:r>
                      <a:endParaRPr lang="en-F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740" marR="205740" marT="0" marB="0"/>
                </a:tc>
                <a:tc>
                  <a:txBody>
                    <a:bodyPr/>
                    <a:lstStyle/>
                    <a:p>
                      <a:pPr algn="just"/>
                      <a:r>
                        <a:rPr lang="en-US" sz="3300" dirty="0">
                          <a:solidFill>
                            <a:srgbClr val="C00000"/>
                          </a:solidFill>
                          <a:effectLst/>
                        </a:rPr>
                        <a:t>2,227</a:t>
                      </a:r>
                      <a:endParaRPr lang="en-FR" sz="36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740" marR="205740" marT="0" marB="0"/>
                </a:tc>
                <a:tc>
                  <a:txBody>
                    <a:bodyPr/>
                    <a:lstStyle/>
                    <a:p>
                      <a:pPr algn="just"/>
                      <a:r>
                        <a:rPr lang="en-US" sz="3300">
                          <a:effectLst/>
                        </a:rPr>
                        <a:t>18.256%</a:t>
                      </a:r>
                      <a:endParaRPr lang="en-F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740" marR="205740" marT="0" marB="0"/>
                </a:tc>
                <a:extLst>
                  <a:ext uri="{0D108BD9-81ED-4DB2-BD59-A6C34878D82A}">
                    <a16:rowId xmlns:a16="http://schemas.microsoft.com/office/drawing/2014/main" val="3293375656"/>
                  </a:ext>
                </a:extLst>
              </a:tr>
              <a:tr h="612648">
                <a:tc>
                  <a:txBody>
                    <a:bodyPr/>
                    <a:lstStyle/>
                    <a:p>
                      <a:pPr algn="just"/>
                      <a:r>
                        <a:rPr lang="fr-FR" sz="3300">
                          <a:effectLst/>
                        </a:rPr>
                        <a:t>2021</a:t>
                      </a:r>
                      <a:endParaRPr lang="en-F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740" marR="205740" marT="0" marB="0"/>
                </a:tc>
                <a:tc>
                  <a:txBody>
                    <a:bodyPr/>
                    <a:lstStyle/>
                    <a:p>
                      <a:pPr algn="just"/>
                      <a:r>
                        <a:rPr lang="en-US" sz="3300">
                          <a:effectLst/>
                        </a:rPr>
                        <a:t>3,451</a:t>
                      </a:r>
                      <a:endParaRPr lang="en-F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740" marR="205740" marT="0" marB="0"/>
                </a:tc>
                <a:tc>
                  <a:txBody>
                    <a:bodyPr/>
                    <a:lstStyle/>
                    <a:p>
                      <a:pPr algn="just"/>
                      <a:r>
                        <a:rPr lang="en-US" sz="3300">
                          <a:effectLst/>
                        </a:rPr>
                        <a:t>28.289%</a:t>
                      </a:r>
                      <a:endParaRPr lang="en-F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740" marR="205740" marT="0" marB="0"/>
                </a:tc>
                <a:extLst>
                  <a:ext uri="{0D108BD9-81ED-4DB2-BD59-A6C34878D82A}">
                    <a16:rowId xmlns:a16="http://schemas.microsoft.com/office/drawing/2014/main" val="4020342845"/>
                  </a:ext>
                </a:extLst>
              </a:tr>
              <a:tr h="612648">
                <a:tc>
                  <a:txBody>
                    <a:bodyPr/>
                    <a:lstStyle/>
                    <a:p>
                      <a:pPr algn="just"/>
                      <a:r>
                        <a:rPr lang="fr-FR" sz="3300">
                          <a:effectLst/>
                        </a:rPr>
                        <a:t>2020</a:t>
                      </a:r>
                      <a:endParaRPr lang="en-F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740" marR="205740" marT="0" marB="0"/>
                </a:tc>
                <a:tc>
                  <a:txBody>
                    <a:bodyPr/>
                    <a:lstStyle/>
                    <a:p>
                      <a:pPr algn="just"/>
                      <a:r>
                        <a:rPr lang="en-US" sz="3300">
                          <a:effectLst/>
                        </a:rPr>
                        <a:t>2,721</a:t>
                      </a:r>
                      <a:endParaRPr lang="en-F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740" marR="205740" marT="0" marB="0"/>
                </a:tc>
                <a:tc>
                  <a:txBody>
                    <a:bodyPr/>
                    <a:lstStyle/>
                    <a:p>
                      <a:pPr algn="just"/>
                      <a:r>
                        <a:rPr lang="en-US" sz="3300">
                          <a:effectLst/>
                        </a:rPr>
                        <a:t>22.305%</a:t>
                      </a:r>
                      <a:endParaRPr lang="en-F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740" marR="205740" marT="0" marB="0"/>
                </a:tc>
                <a:extLst>
                  <a:ext uri="{0D108BD9-81ED-4DB2-BD59-A6C34878D82A}">
                    <a16:rowId xmlns:a16="http://schemas.microsoft.com/office/drawing/2014/main" val="3381755086"/>
                  </a:ext>
                </a:extLst>
              </a:tr>
              <a:tr h="612648">
                <a:tc>
                  <a:txBody>
                    <a:bodyPr/>
                    <a:lstStyle/>
                    <a:p>
                      <a:pPr algn="just"/>
                      <a:r>
                        <a:rPr lang="fr-FR" sz="3300">
                          <a:effectLst/>
                        </a:rPr>
                        <a:t>2019</a:t>
                      </a:r>
                      <a:endParaRPr lang="en-F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740" marR="205740" marT="0" marB="0"/>
                </a:tc>
                <a:tc>
                  <a:txBody>
                    <a:bodyPr/>
                    <a:lstStyle/>
                    <a:p>
                      <a:pPr algn="just"/>
                      <a:r>
                        <a:rPr lang="en-US" sz="3300">
                          <a:effectLst/>
                        </a:rPr>
                        <a:t>2,116</a:t>
                      </a:r>
                      <a:endParaRPr lang="en-F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740" marR="205740" marT="0" marB="0"/>
                </a:tc>
                <a:tc>
                  <a:txBody>
                    <a:bodyPr/>
                    <a:lstStyle/>
                    <a:p>
                      <a:pPr algn="just"/>
                      <a:r>
                        <a:rPr lang="en-US" sz="3300">
                          <a:effectLst/>
                        </a:rPr>
                        <a:t>17.346%</a:t>
                      </a:r>
                      <a:endParaRPr lang="en-F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740" marR="205740" marT="0" marB="0"/>
                </a:tc>
                <a:extLst>
                  <a:ext uri="{0D108BD9-81ED-4DB2-BD59-A6C34878D82A}">
                    <a16:rowId xmlns:a16="http://schemas.microsoft.com/office/drawing/2014/main" val="4008741503"/>
                  </a:ext>
                </a:extLst>
              </a:tr>
              <a:tr h="612648">
                <a:tc>
                  <a:txBody>
                    <a:bodyPr/>
                    <a:lstStyle/>
                    <a:p>
                      <a:pPr algn="just"/>
                      <a:r>
                        <a:rPr lang="fr-FR" sz="3300">
                          <a:effectLst/>
                        </a:rPr>
                        <a:t>2018</a:t>
                      </a:r>
                      <a:endParaRPr lang="en-FR"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740" marR="205740" marT="0" marB="0"/>
                </a:tc>
                <a:tc>
                  <a:txBody>
                    <a:bodyPr/>
                    <a:lstStyle/>
                    <a:p>
                      <a:pPr algn="just"/>
                      <a:r>
                        <a:rPr lang="en-US" sz="3300" dirty="0">
                          <a:solidFill>
                            <a:srgbClr val="C00000"/>
                          </a:solidFill>
                          <a:effectLst/>
                        </a:rPr>
                        <a:t>1,684</a:t>
                      </a:r>
                      <a:endParaRPr lang="en-FR" sz="36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740" marR="205740" marT="0" marB="0"/>
                </a:tc>
                <a:tc>
                  <a:txBody>
                    <a:bodyPr/>
                    <a:lstStyle/>
                    <a:p>
                      <a:pPr algn="just"/>
                      <a:r>
                        <a:rPr lang="en-US" sz="3300" dirty="0">
                          <a:effectLst/>
                        </a:rPr>
                        <a:t>13.804%</a:t>
                      </a:r>
                      <a:endParaRPr lang="en-F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5740" marR="205740" marT="0" marB="0"/>
                </a:tc>
                <a:extLst>
                  <a:ext uri="{0D108BD9-81ED-4DB2-BD59-A6C34878D82A}">
                    <a16:rowId xmlns:a16="http://schemas.microsoft.com/office/drawing/2014/main" val="3216213083"/>
                  </a:ext>
                </a:extLst>
              </a:tr>
            </a:tbl>
          </a:graphicData>
        </a:graphic>
      </p:graphicFrame>
    </p:spTree>
    <p:extLst>
      <p:ext uri="{BB962C8B-B14F-4D97-AF65-F5344CB8AC3E}">
        <p14:creationId xmlns:p14="http://schemas.microsoft.com/office/powerpoint/2010/main" val="218231957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E3E69EC5-6B04-320B-9A58-0E2A606B0BB1}"/>
              </a:ext>
            </a:extLst>
          </p:cNvPr>
          <p:cNvSpPr>
            <a:spLocks noGrp="1"/>
          </p:cNvSpPr>
          <p:nvPr>
            <p:ph type="title"/>
          </p:nvPr>
        </p:nvSpPr>
        <p:spPr>
          <a:xfrm>
            <a:off x="446534" y="702156"/>
            <a:ext cx="11705954" cy="805368"/>
          </a:xfrm>
        </p:spPr>
        <p:txBody>
          <a:bodyPr anchor="t">
            <a:noAutofit/>
          </a:bodyPr>
          <a:lstStyle/>
          <a:p>
            <a:r>
              <a:rPr lang="en-FR" sz="2800" b="1" dirty="0">
                <a:solidFill>
                  <a:srgbClr val="0070C0"/>
                </a:solidFill>
                <a:latin typeface="Optima" panose="02000503060000020004" pitchFamily="2" charset="0"/>
              </a:rPr>
              <a:t>QUANTITATIVE: </a:t>
            </a:r>
            <a:r>
              <a:rPr lang="en-FR" sz="2800" b="1" dirty="0">
                <a:solidFill>
                  <a:schemeClr val="tx1">
                    <a:lumMod val="85000"/>
                    <a:lumOff val="15000"/>
                  </a:schemeClr>
                </a:solidFill>
                <a:latin typeface="Optima" panose="02000503060000020004" pitchFamily="2" charset="0"/>
              </a:rPr>
              <a:t>PUBLICATIONS ON RACISM IN SOCIAL SCIENCES &amp; HUMANITIES</a:t>
            </a:r>
          </a:p>
        </p:txBody>
      </p:sp>
      <p:sp>
        <p:nvSpPr>
          <p:cNvPr id="13" name="Rectangle 12">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hart 4">
            <a:extLst>
              <a:ext uri="{FF2B5EF4-FFF2-40B4-BE49-F238E27FC236}">
                <a16:creationId xmlns:a16="http://schemas.microsoft.com/office/drawing/2014/main" id="{1709E425-5823-4BEF-B533-E8F124039B1F}"/>
              </a:ext>
            </a:extLst>
          </p:cNvPr>
          <p:cNvGraphicFramePr>
            <a:graphicFrameLocks/>
          </p:cNvGraphicFramePr>
          <p:nvPr>
            <p:extLst>
              <p:ext uri="{D42A27DB-BD31-4B8C-83A1-F6EECF244321}">
                <p14:modId xmlns:p14="http://schemas.microsoft.com/office/powerpoint/2010/main" val="1323774070"/>
              </p:ext>
            </p:extLst>
          </p:nvPr>
        </p:nvGraphicFramePr>
        <p:xfrm>
          <a:off x="446534" y="1783152"/>
          <a:ext cx="11571296" cy="50748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034072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30" name="Rectangle 29">
            <a:extLst>
              <a:ext uri="{FF2B5EF4-FFF2-40B4-BE49-F238E27FC236}">
                <a16:creationId xmlns:a16="http://schemas.microsoft.com/office/drawing/2014/main" id="{963FC0CD-F19B-4D9C-9C47-EB7E9D16E4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E69EC5-6B04-320B-9A58-0E2A606B0BB1}"/>
              </a:ext>
            </a:extLst>
          </p:cNvPr>
          <p:cNvSpPr>
            <a:spLocks noGrp="1"/>
          </p:cNvSpPr>
          <p:nvPr>
            <p:ph type="title"/>
          </p:nvPr>
        </p:nvSpPr>
        <p:spPr>
          <a:xfrm>
            <a:off x="322966" y="0"/>
            <a:ext cx="11298932" cy="662321"/>
          </a:xfrm>
        </p:spPr>
        <p:txBody>
          <a:bodyPr vert="horz" lIns="91440" tIns="45720" rIns="91440" bIns="45720" rtlCol="0" anchor="t">
            <a:noAutofit/>
          </a:bodyPr>
          <a:lstStyle/>
          <a:p>
            <a:r>
              <a:rPr lang="en-FR" sz="2800" b="1" dirty="0">
                <a:solidFill>
                  <a:srgbClr val="0070C0"/>
                </a:solidFill>
                <a:latin typeface="Optima" panose="02000503060000020004" pitchFamily="2" charset="0"/>
              </a:rPr>
              <a:t>QUANTITATIVE: </a:t>
            </a:r>
            <a:r>
              <a:rPr lang="en-US" sz="2800" b="1" dirty="0">
                <a:latin typeface="Optima" panose="02000503060000020004" pitchFamily="2" charset="0"/>
              </a:rPr>
              <a:t>PUBLICATIONS ON RACISM IN SOCIAL SCIENCES &amp; HUMANITIES</a:t>
            </a:r>
          </a:p>
        </p:txBody>
      </p:sp>
      <p:sp>
        <p:nvSpPr>
          <p:cNvPr id="32" name="Rectangle 31">
            <a:extLst>
              <a:ext uri="{FF2B5EF4-FFF2-40B4-BE49-F238E27FC236}">
                <a16:creationId xmlns:a16="http://schemas.microsoft.com/office/drawing/2014/main" id="{2E70159E-5269-4C18-AA0B-D50513DB3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BBBE9C8C-98B2-41C2-B47B-9A396CBA2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B2ECCA3D-5ECA-4A8B-B9D7-CE6DEB72B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 name="Table 2">
            <a:extLst>
              <a:ext uri="{FF2B5EF4-FFF2-40B4-BE49-F238E27FC236}">
                <a16:creationId xmlns:a16="http://schemas.microsoft.com/office/drawing/2014/main" id="{CB4BC3FC-FB61-2C78-198E-8E4166DAC0EA}"/>
              </a:ext>
            </a:extLst>
          </p:cNvPr>
          <p:cNvGraphicFramePr>
            <a:graphicFrameLocks noGrp="1"/>
          </p:cNvGraphicFramePr>
          <p:nvPr>
            <p:extLst>
              <p:ext uri="{D42A27DB-BD31-4B8C-83A1-F6EECF244321}">
                <p14:modId xmlns:p14="http://schemas.microsoft.com/office/powerpoint/2010/main" val="3783095970"/>
              </p:ext>
            </p:extLst>
          </p:nvPr>
        </p:nvGraphicFramePr>
        <p:xfrm>
          <a:off x="2829698" y="790924"/>
          <a:ext cx="8254313" cy="6012705"/>
        </p:xfrm>
        <a:graphic>
          <a:graphicData uri="http://schemas.openxmlformats.org/drawingml/2006/table">
            <a:tbl>
              <a:tblPr firstRow="1" firstCol="1" bandRow="1"/>
              <a:tblGrid>
                <a:gridCol w="7328585">
                  <a:extLst>
                    <a:ext uri="{9D8B030D-6E8A-4147-A177-3AD203B41FA5}">
                      <a16:colId xmlns:a16="http://schemas.microsoft.com/office/drawing/2014/main" val="2013601398"/>
                    </a:ext>
                  </a:extLst>
                </a:gridCol>
                <a:gridCol w="925728">
                  <a:extLst>
                    <a:ext uri="{9D8B030D-6E8A-4147-A177-3AD203B41FA5}">
                      <a16:colId xmlns:a16="http://schemas.microsoft.com/office/drawing/2014/main" val="3306386713"/>
                    </a:ext>
                  </a:extLst>
                </a:gridCol>
              </a:tblGrid>
              <a:tr h="347064">
                <a:tc>
                  <a:txBody>
                    <a:bodyPr/>
                    <a:lstStyle/>
                    <a:p>
                      <a:pPr algn="l" fontAlgn="b">
                        <a:spcBef>
                          <a:spcPts val="0"/>
                        </a:spcBef>
                        <a:spcAft>
                          <a:spcPts val="0"/>
                        </a:spcAft>
                      </a:pPr>
                      <a:r>
                        <a:rPr lang="en-US" sz="2400" b="1" i="0" u="none" strike="noStrike"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Top twenty affiliations in the publications on racism</a:t>
                      </a:r>
                      <a:endParaRPr lang="en-US" sz="2400" b="0" i="0" u="none" strike="noStrike" dirty="0">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fr-FR" sz="2400" b="1" i="0" u="none" strike="noStrike"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Nb</a:t>
                      </a:r>
                      <a:endParaRPr lang="fr-FR" sz="2400" b="0" i="0" u="none" strike="noStrike" dirty="0">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436896"/>
                  </a:ext>
                </a:extLst>
              </a:tr>
              <a:tr h="262075">
                <a:tc>
                  <a:txBody>
                    <a:bodyPr/>
                    <a:lstStyle/>
                    <a:p>
                      <a:pPr algn="l"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UNIVERSITY OF CALIFORNIA SYSTEM</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632</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696245"/>
                  </a:ext>
                </a:extLst>
              </a:tr>
              <a:tr h="262075">
                <a:tc>
                  <a:txBody>
                    <a:bodyPr/>
                    <a:lstStyle/>
                    <a:p>
                      <a:pPr algn="l"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UNIVERSITY OF NORTH CAROLINA</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292</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125704"/>
                  </a:ext>
                </a:extLst>
              </a:tr>
              <a:tr h="262075">
                <a:tc>
                  <a:txBody>
                    <a:bodyPr/>
                    <a:lstStyle/>
                    <a:p>
                      <a:pPr algn="l" fontAlgn="b">
                        <a:spcBef>
                          <a:spcPts val="0"/>
                        </a:spcBef>
                        <a:spcAft>
                          <a:spcPts val="0"/>
                        </a:spcAft>
                      </a:pPr>
                      <a:r>
                        <a:rPr lang="en-US" sz="1800" b="0" i="0" u="none" strike="noStrike" dirty="0">
                          <a:solidFill>
                            <a:srgbClr val="C00000"/>
                          </a:solidFill>
                          <a:effectLst/>
                          <a:latin typeface="Calibri Light" panose="020F0302020204030204" pitchFamily="34" charset="0"/>
                          <a:ea typeface="Times New Roman" panose="02020603050405020304" pitchFamily="18" charset="0"/>
                          <a:cs typeface="Times New Roman" panose="02020603050405020304" pitchFamily="18" charset="0"/>
                        </a:rPr>
                        <a:t>UNIVERSITY OF LONDON</a:t>
                      </a:r>
                      <a:endParaRPr lang="en-US" sz="1800" b="0" i="0" u="none" strike="noStrike" dirty="0">
                        <a:solidFill>
                          <a:srgbClr val="C00000"/>
                        </a:solidFill>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800" b="0" i="0" u="none" strike="noStrike" dirty="0">
                          <a:solidFill>
                            <a:srgbClr val="C00000"/>
                          </a:solidFill>
                          <a:effectLst/>
                          <a:latin typeface="Calibri Light" panose="020F0302020204030204" pitchFamily="34" charset="0"/>
                          <a:ea typeface="Times New Roman" panose="02020603050405020304" pitchFamily="18" charset="0"/>
                          <a:cs typeface="Times New Roman" panose="02020603050405020304" pitchFamily="18" charset="0"/>
                        </a:rPr>
                        <a:t>277</a:t>
                      </a:r>
                      <a:endParaRPr lang="en-US" sz="1800" b="0" i="0" u="none" strike="noStrike" dirty="0">
                        <a:solidFill>
                          <a:srgbClr val="C00000"/>
                        </a:solidFill>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23058"/>
                  </a:ext>
                </a:extLst>
              </a:tr>
              <a:tr h="262075">
                <a:tc>
                  <a:txBody>
                    <a:bodyPr/>
                    <a:lstStyle/>
                    <a:p>
                      <a:pPr algn="l" fontAlgn="b">
                        <a:spcBef>
                          <a:spcPts val="0"/>
                        </a:spcBef>
                        <a:spcAft>
                          <a:spcPts val="0"/>
                        </a:spcAft>
                      </a:pPr>
                      <a:r>
                        <a:rPr lang="en-US" sz="1800" b="0" i="0" u="none" strike="noStrike"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CALIFORNIA STATE UNIVERSITY SYSTEM</a:t>
                      </a:r>
                      <a:endParaRPr lang="en-US" sz="1800" b="0" i="0" u="none" strike="noStrike" dirty="0">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800" b="0" i="0" u="none" strike="noStrike"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217</a:t>
                      </a:r>
                      <a:endParaRPr lang="en-US" sz="1800" b="0" i="0" u="none" strike="noStrike" dirty="0">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831123"/>
                  </a:ext>
                </a:extLst>
              </a:tr>
              <a:tr h="262075">
                <a:tc>
                  <a:txBody>
                    <a:bodyPr/>
                    <a:lstStyle/>
                    <a:p>
                      <a:pPr algn="l"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UNIVERSITY OF CALIFORNIA LOS ANGELES</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800" b="0" i="0" u="none" strike="noStrike"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214</a:t>
                      </a:r>
                      <a:endParaRPr lang="en-US" sz="1800" b="0" i="0" u="none" strike="noStrike" dirty="0">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4239819"/>
                  </a:ext>
                </a:extLst>
              </a:tr>
              <a:tr h="262075">
                <a:tc>
                  <a:txBody>
                    <a:bodyPr/>
                    <a:lstStyle/>
                    <a:p>
                      <a:pPr algn="l" fontAlgn="b">
                        <a:spcBef>
                          <a:spcPts val="0"/>
                        </a:spcBef>
                        <a:spcAft>
                          <a:spcPts val="0"/>
                        </a:spcAft>
                      </a:pPr>
                      <a:r>
                        <a:rPr lang="en-US" sz="1800" b="0" i="0" u="none" strike="noStrike"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UNIVERSITY OF MICHIGAN SYSTEM</a:t>
                      </a:r>
                      <a:endParaRPr lang="en-US" sz="1800" b="0" i="0" u="none" strike="noStrike" dirty="0">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201</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05850"/>
                  </a:ext>
                </a:extLst>
              </a:tr>
              <a:tr h="262075">
                <a:tc>
                  <a:txBody>
                    <a:bodyPr/>
                    <a:lstStyle/>
                    <a:p>
                      <a:pPr algn="l"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UNIVERSITY OF MICHIGAN</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199</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311998"/>
                  </a:ext>
                </a:extLst>
              </a:tr>
              <a:tr h="262075">
                <a:tc>
                  <a:txBody>
                    <a:bodyPr/>
                    <a:lstStyle/>
                    <a:p>
                      <a:pPr algn="l" fontAlgn="b">
                        <a:spcBef>
                          <a:spcPts val="0"/>
                        </a:spcBef>
                        <a:spcAft>
                          <a:spcPts val="0"/>
                        </a:spcAft>
                      </a:pPr>
                      <a:r>
                        <a:rPr lang="en-US" sz="1800" b="0" i="0" u="none" strike="noStrike"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STATE UNIVERSITY SYSTEM OF FLORIDA</a:t>
                      </a:r>
                      <a:endParaRPr lang="en-US" sz="1800" b="0" i="0" u="none" strike="noStrike" dirty="0">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194</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377840"/>
                  </a:ext>
                </a:extLst>
              </a:tr>
              <a:tr h="262075">
                <a:tc>
                  <a:txBody>
                    <a:bodyPr/>
                    <a:lstStyle/>
                    <a:p>
                      <a:pPr algn="l"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UNIVERSITY SYSTEM OF MARYLAND</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192</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117478"/>
                  </a:ext>
                </a:extLst>
              </a:tr>
              <a:tr h="262075">
                <a:tc>
                  <a:txBody>
                    <a:bodyPr/>
                    <a:lstStyle/>
                    <a:p>
                      <a:pPr algn="l"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UNIVERSITY SYSTEM OF GEORGIA</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184</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136818"/>
                  </a:ext>
                </a:extLst>
              </a:tr>
              <a:tr h="262075">
                <a:tc>
                  <a:txBody>
                    <a:bodyPr/>
                    <a:lstStyle/>
                    <a:p>
                      <a:pPr algn="l"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PENNSYLVANIA COMMONWEALTH SYSTEM OF HIGHER EDUCATION PCSHE</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182</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5982702"/>
                  </a:ext>
                </a:extLst>
              </a:tr>
              <a:tr h="262075">
                <a:tc>
                  <a:txBody>
                    <a:bodyPr/>
                    <a:lstStyle/>
                    <a:p>
                      <a:pPr algn="l"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HARVARD UNIVERSITY</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181</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972261"/>
                  </a:ext>
                </a:extLst>
              </a:tr>
              <a:tr h="262075">
                <a:tc>
                  <a:txBody>
                    <a:bodyPr/>
                    <a:lstStyle/>
                    <a:p>
                      <a:pPr algn="l"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UNIVERSITY OF TEXAS SYSTEM</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178</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555265"/>
                  </a:ext>
                </a:extLst>
              </a:tr>
              <a:tr h="262075">
                <a:tc>
                  <a:txBody>
                    <a:bodyPr/>
                    <a:lstStyle/>
                    <a:p>
                      <a:pPr algn="l"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CITY UNIVERSITY OF NEW YORK CUNY SYSTEM</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171</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5651329"/>
                  </a:ext>
                </a:extLst>
              </a:tr>
              <a:tr h="262075">
                <a:tc>
                  <a:txBody>
                    <a:bodyPr/>
                    <a:lstStyle/>
                    <a:p>
                      <a:pPr algn="l"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UNIVERSITY OF ILLINOIS SYSTEM</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160</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187269"/>
                  </a:ext>
                </a:extLst>
              </a:tr>
              <a:tr h="262075">
                <a:tc>
                  <a:txBody>
                    <a:bodyPr/>
                    <a:lstStyle/>
                    <a:p>
                      <a:pPr algn="l"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UNIVERSITY OF TORONTO</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153</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9411663"/>
                  </a:ext>
                </a:extLst>
              </a:tr>
              <a:tr h="262075">
                <a:tc>
                  <a:txBody>
                    <a:bodyPr/>
                    <a:lstStyle/>
                    <a:p>
                      <a:pPr algn="l"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NEW YORK UNIVERSITY</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145</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2867936"/>
                  </a:ext>
                </a:extLst>
              </a:tr>
              <a:tr h="262075">
                <a:tc>
                  <a:txBody>
                    <a:bodyPr/>
                    <a:lstStyle/>
                    <a:p>
                      <a:pPr algn="l"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UNIVERSITY OF NORTH CAROLINA CHAPEL HILL</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145</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275370"/>
                  </a:ext>
                </a:extLst>
              </a:tr>
              <a:tr h="277072">
                <a:tc>
                  <a:txBody>
                    <a:bodyPr/>
                    <a:lstStyle/>
                    <a:p>
                      <a:pPr algn="l"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UNIVERSITY OF WISCONSIN SYSTEM</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800" b="0" i="0" u="none" strike="noStrike">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139</a:t>
                      </a:r>
                      <a:endParaRPr lang="en-US" sz="1800" b="0" i="0" u="none" strike="noStrike">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582664"/>
                  </a:ext>
                </a:extLst>
              </a:tr>
              <a:tr h="262075">
                <a:tc>
                  <a:txBody>
                    <a:bodyPr/>
                    <a:lstStyle/>
                    <a:p>
                      <a:pPr algn="l" fontAlgn="b">
                        <a:spcBef>
                          <a:spcPts val="0"/>
                        </a:spcBef>
                        <a:spcAft>
                          <a:spcPts val="0"/>
                        </a:spcAft>
                      </a:pPr>
                      <a:r>
                        <a:rPr lang="en-US" sz="1800" b="0" i="0" u="none" strike="noStrike"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COLUMBIA UNIVERSITY</a:t>
                      </a:r>
                      <a:endParaRPr lang="en-US" sz="1800" b="0" i="0" u="none" strike="noStrike" dirty="0">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spcBef>
                          <a:spcPts val="0"/>
                        </a:spcBef>
                        <a:spcAft>
                          <a:spcPts val="0"/>
                        </a:spcAft>
                      </a:pPr>
                      <a:r>
                        <a:rPr lang="en-US" sz="1800" b="0" i="0" u="none" strike="noStrike"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131</a:t>
                      </a:r>
                      <a:endParaRPr lang="en-US" sz="1800" b="0" i="0" u="none" strike="noStrike" dirty="0">
                        <a:effectLst/>
                        <a:latin typeface="Arial" panose="020B0604020202020204" pitchFamily="34" charset="0"/>
                      </a:endParaRPr>
                    </a:p>
                  </a:txBody>
                  <a:tcPr marL="55046" marR="55046" marT="76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889601"/>
                  </a:ext>
                </a:extLst>
              </a:tr>
            </a:tbl>
          </a:graphicData>
        </a:graphic>
      </p:graphicFrame>
    </p:spTree>
    <p:extLst>
      <p:ext uri="{BB962C8B-B14F-4D97-AF65-F5344CB8AC3E}">
        <p14:creationId xmlns:p14="http://schemas.microsoft.com/office/powerpoint/2010/main" val="894625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E3E69EC5-6B04-320B-9A58-0E2A606B0BB1}"/>
              </a:ext>
            </a:extLst>
          </p:cNvPr>
          <p:cNvSpPr>
            <a:spLocks noGrp="1"/>
          </p:cNvSpPr>
          <p:nvPr>
            <p:ph type="title"/>
          </p:nvPr>
        </p:nvSpPr>
        <p:spPr>
          <a:xfrm>
            <a:off x="446532" y="548640"/>
            <a:ext cx="11745467" cy="713928"/>
          </a:xfrm>
        </p:spPr>
        <p:txBody>
          <a:bodyPr anchor="t">
            <a:noAutofit/>
          </a:bodyPr>
          <a:lstStyle/>
          <a:p>
            <a:r>
              <a:rPr lang="en-FR" sz="2800" b="1" dirty="0">
                <a:solidFill>
                  <a:srgbClr val="0070C0"/>
                </a:solidFill>
                <a:latin typeface="Optima" panose="02000503060000020004" pitchFamily="2" charset="0"/>
              </a:rPr>
              <a:t>QUANTITATIVE: </a:t>
            </a:r>
            <a:r>
              <a:rPr lang="en-FR" sz="2800" b="1" dirty="0">
                <a:solidFill>
                  <a:schemeClr val="tx1">
                    <a:lumMod val="85000"/>
                    <a:lumOff val="15000"/>
                  </a:schemeClr>
                </a:solidFill>
                <a:latin typeface="Optima" panose="02000503060000020004" pitchFamily="2" charset="0"/>
              </a:rPr>
              <a:t>PUBLICATIONS ON RACISM IN SOCIAL SCIENCES &amp; HUMANITIES</a:t>
            </a:r>
          </a:p>
        </p:txBody>
      </p:sp>
      <p:sp>
        <p:nvSpPr>
          <p:cNvPr id="13" name="Rectangle 12">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 name="Chart 2">
            <a:extLst>
              <a:ext uri="{FF2B5EF4-FFF2-40B4-BE49-F238E27FC236}">
                <a16:creationId xmlns:a16="http://schemas.microsoft.com/office/drawing/2014/main" id="{75A1D811-3F9D-1047-A7DA-C7D5FB6E5B42}"/>
              </a:ext>
            </a:extLst>
          </p:cNvPr>
          <p:cNvGraphicFramePr>
            <a:graphicFrameLocks/>
          </p:cNvGraphicFramePr>
          <p:nvPr>
            <p:extLst>
              <p:ext uri="{D42A27DB-BD31-4B8C-83A1-F6EECF244321}">
                <p14:modId xmlns:p14="http://schemas.microsoft.com/office/powerpoint/2010/main" val="196856371"/>
              </p:ext>
            </p:extLst>
          </p:nvPr>
        </p:nvGraphicFramePr>
        <p:xfrm>
          <a:off x="1119169" y="1519534"/>
          <a:ext cx="10232572" cy="50814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013674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Dividend">
      <a:maj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204</TotalTime>
  <Words>898</Words>
  <Application>Microsoft Macintosh PowerPoint</Application>
  <PresentationFormat>Widescreen</PresentationFormat>
  <Paragraphs>109</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Calibri</vt:lpstr>
      <vt:lpstr>Calibri Light</vt:lpstr>
      <vt:lpstr>Gill Sans MT</vt:lpstr>
      <vt:lpstr>Optima</vt:lpstr>
      <vt:lpstr>Source Sans Pro</vt:lpstr>
      <vt:lpstr>Times New Roman</vt:lpstr>
      <vt:lpstr>Tw Cen MT</vt:lpstr>
      <vt:lpstr>Wingdings</vt:lpstr>
      <vt:lpstr>Wingdings 2</vt:lpstr>
      <vt:lpstr>DividendVTI</vt:lpstr>
      <vt:lpstr>The whiteness of European Library and Information Science</vt:lpstr>
      <vt:lpstr>MOTIVATION</vt:lpstr>
      <vt:lpstr>MOTIVATION</vt:lpstr>
      <vt:lpstr>Diversity, Equity &amp; Inclusivity (DEI): the tree that hides the forest </vt:lpstr>
      <vt:lpstr>QUANTITATIVE: PUBLICATIONS ON RACISM IN SOCIAL SCIENCES &amp; HUMANITIES</vt:lpstr>
      <vt:lpstr>QUANTITATIVE: PUBLICATIONS ON RACISM IN SOCIAL SCIENCES &amp; HUMANITIES</vt:lpstr>
      <vt:lpstr>QUANTITATIVE: PUBLICATIONS ON RACISM IN SOCIAL SCIENCES &amp; HUMANITIES</vt:lpstr>
      <vt:lpstr>QUANTITATIVE: PUBLICATIONS ON RACISM IN SOCIAL SCIENCES &amp; HUMANITIES</vt:lpstr>
      <vt:lpstr>QUANTITATIVE: PUBLICATIONS ON RACISM IN SOCIAL SCIENCES &amp; HUMANITIES</vt:lpstr>
      <vt:lpstr>QUALITATIVE survey of DEI and anti-racism modules in European LIS institutions </vt:lpstr>
      <vt:lpstr>QUALITATIVE survey of DEI and anti-racism modules in European LIS institutions </vt:lpstr>
      <vt:lpstr>QUALITATIVE survey of DEI and anti-racism modules in European LIS institutions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whiteness of European Library and Information Science</dc:title>
  <dc:creator>IBEKWE Fidelia</dc:creator>
  <cp:lastModifiedBy>IBEKWE Fidelia</cp:lastModifiedBy>
  <cp:revision>63</cp:revision>
  <dcterms:created xsi:type="dcterms:W3CDTF">2023-05-20T12:11:41Z</dcterms:created>
  <dcterms:modified xsi:type="dcterms:W3CDTF">2023-05-22T15:44:12Z</dcterms:modified>
</cp:coreProperties>
</file>