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59" r:id="rId1"/>
  </p:sldMasterIdLst>
  <p:notesMasterIdLst>
    <p:notesMasterId r:id="rId30"/>
  </p:notesMasterIdLst>
  <p:sldIdLst>
    <p:sldId id="256" r:id="rId2"/>
    <p:sldId id="257" r:id="rId3"/>
    <p:sldId id="267" r:id="rId4"/>
    <p:sldId id="268" r:id="rId5"/>
    <p:sldId id="272" r:id="rId6"/>
    <p:sldId id="273" r:id="rId7"/>
    <p:sldId id="271" r:id="rId8"/>
    <p:sldId id="258" r:id="rId9"/>
    <p:sldId id="259" r:id="rId10"/>
    <p:sldId id="260" r:id="rId11"/>
    <p:sldId id="261" r:id="rId12"/>
    <p:sldId id="274" r:id="rId13"/>
    <p:sldId id="275" r:id="rId14"/>
    <p:sldId id="282" r:id="rId15"/>
    <p:sldId id="262" r:id="rId16"/>
    <p:sldId id="276" r:id="rId17"/>
    <p:sldId id="277" r:id="rId18"/>
    <p:sldId id="283" r:id="rId19"/>
    <p:sldId id="284" r:id="rId20"/>
    <p:sldId id="285" r:id="rId21"/>
    <p:sldId id="286" r:id="rId22"/>
    <p:sldId id="280" r:id="rId23"/>
    <p:sldId id="288" r:id="rId24"/>
    <p:sldId id="265" r:id="rId25"/>
    <p:sldId id="269" r:id="rId26"/>
    <p:sldId id="289" r:id="rId27"/>
    <p:sldId id="290" r:id="rId28"/>
    <p:sldId id="270"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98C1DC-CC2B-43BB-B1A9-EBDD93072BF9}">
  <a:tblStyle styleId="{2698C1DC-CC2B-43BB-B1A9-EBDD93072B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76901" autoAdjust="0"/>
  </p:normalViewPr>
  <p:slideViewPr>
    <p:cSldViewPr snapToGrid="0">
      <p:cViewPr varScale="1">
        <p:scale>
          <a:sx n="124" d="100"/>
          <a:sy n="124" d="100"/>
        </p:scale>
        <p:origin x="1168"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4495f7a6e0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4495f7a6e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within the UK context, our questions centered around how topics of digital transformation - including AI, data management, governance, and ethics - are reflected in course descriptions/ learning outcomes, association body documentation, and job announcements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kind of a tripartite reflecting the constitution of the profession.</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4495f7a6e0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4495f7a6e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5260" lvl="0" indent="0" algn="l" rtl="0">
              <a:spcBef>
                <a:spcPts val="0"/>
              </a:spcBef>
              <a:spcAft>
                <a:spcPts val="0"/>
              </a:spcAft>
              <a:buClr>
                <a:srgbClr val="000000"/>
              </a:buClr>
              <a:buSzPct val="100000"/>
              <a:buFont typeface="Roboto"/>
              <a:buNone/>
            </a:pPr>
            <a:r>
              <a:rPr lang="en-GB" sz="11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We modified our inclusion and coding criteria to collapse some themes and make others more explicit. </a:t>
            </a:r>
          </a:p>
          <a:p>
            <a:pPr marL="175260" lvl="0" indent="0" algn="l" rtl="0">
              <a:spcBef>
                <a:spcPts val="0"/>
              </a:spcBef>
              <a:spcAft>
                <a:spcPts val="0"/>
              </a:spcAft>
              <a:buClr>
                <a:srgbClr val="000000"/>
              </a:buClr>
              <a:buSzPct val="100000"/>
              <a:buFont typeface="Roboto"/>
              <a:buNone/>
            </a:pPr>
            <a:endParaRPr lang="en-GB" sz="1100"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175260" lvl="0" indent="0" algn="l" rtl="0">
              <a:spcBef>
                <a:spcPts val="0"/>
              </a:spcBef>
              <a:spcAft>
                <a:spcPts val="0"/>
              </a:spcAft>
              <a:buClr>
                <a:srgbClr val="000000"/>
              </a:buClr>
              <a:buSzPct val="100000"/>
              <a:buFont typeface="Roboto"/>
              <a:buNone/>
            </a:pPr>
            <a:endParaRPr lang="en-GB" sz="1100"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175260" lvl="0" indent="0" algn="l" rtl="0">
              <a:spcBef>
                <a:spcPts val="0"/>
              </a:spcBef>
              <a:spcAft>
                <a:spcPts val="0"/>
              </a:spcAft>
              <a:buClr>
                <a:srgbClr val="000000"/>
              </a:buClr>
              <a:buSzPct val="100000"/>
              <a:buFont typeface="Roboto"/>
              <a:buNone/>
            </a:pPr>
            <a:r>
              <a:rPr lang="en-GB" sz="11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Documents reflect socially constructed realities and provide accurate insights.</a:t>
            </a:r>
          </a:p>
          <a:p>
            <a:pPr marL="175260" lvl="0" indent="0" algn="l" rtl="0">
              <a:spcBef>
                <a:spcPts val="0"/>
              </a:spcBef>
              <a:spcAft>
                <a:spcPts val="0"/>
              </a:spcAft>
              <a:buClr>
                <a:srgbClr val="000000"/>
              </a:buClr>
              <a:buSzPct val="100000"/>
              <a:buFont typeface="Roboto"/>
              <a:buNone/>
            </a:pPr>
            <a:r>
              <a:rPr lang="en-GB" sz="11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Document analysis supports data triangulation for validity of analysis</a:t>
            </a:r>
          </a:p>
          <a:p>
            <a:pPr marL="0" lvl="0" indent="0" algn="l" rtl="0">
              <a:spcBef>
                <a:spcPts val="0"/>
              </a:spcBef>
              <a:spcAft>
                <a:spcPts val="0"/>
              </a:spcAft>
              <a:buNone/>
            </a:pPr>
            <a:endParaRPr lang="en-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495f7a6e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495f7a6e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85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495f7a6e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495f7a6e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dirty="0">
                <a:solidFill>
                  <a:srgbClr val="000000"/>
                </a:solidFill>
                <a:effectLst/>
                <a:latin typeface="Times New Roman" panose="02020603050405020304" pitchFamily="18" charset="0"/>
              </a:rPr>
              <a:t>One module explicitly includes AI within the module title and as a core topic with machine learning, framed as relative to insights for private sector usage of data.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dirty="0">
              <a:solidFill>
                <a:srgbClr val="000000"/>
              </a:solidFill>
              <a:effectLst/>
              <a:latin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16846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495f7a6e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495f7a6e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dirty="0">
                <a:solidFill>
                  <a:srgbClr val="000000"/>
                </a:solidFill>
                <a:effectLst/>
                <a:latin typeface="Times New Roman" panose="02020603050405020304" pitchFamily="18" charset="0"/>
              </a:rPr>
              <a:t>Additional Framing: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i="0" u="none" strike="noStrike" dirty="0">
                <a:solidFill>
                  <a:srgbClr val="000000"/>
                </a:solidFill>
                <a:effectLst/>
                <a:latin typeface="Times New Roman" panose="02020603050405020304" pitchFamily="18" charset="0"/>
              </a:rPr>
              <a:t>This topic appears to be reflected in specialised modules. </a:t>
            </a:r>
            <a:endParaRPr lang="en-US" sz="1050" b="1"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5988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495f7a6e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495f7a6e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turning to Job Adverts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495f7a6e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495f7a6e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here we see both Digital technology and the Data management incl. metadata criteria reflected.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Quote 1 from – Brunel University – (A8) </a:t>
            </a:r>
          </a:p>
          <a:p>
            <a:pPr marL="0" lvl="0" indent="0" algn="l" rtl="0">
              <a:spcBef>
                <a:spcPts val="0"/>
              </a:spcBef>
              <a:spcAft>
                <a:spcPts val="0"/>
              </a:spcAft>
              <a:buNone/>
            </a:pPr>
            <a:r>
              <a:rPr lang="en-US" dirty="0"/>
              <a:t>Quote 2 from -  University of Dundee – (A29)</a:t>
            </a:r>
            <a:endParaRPr dirty="0"/>
          </a:p>
        </p:txBody>
      </p:sp>
    </p:spTree>
    <p:extLst>
      <p:ext uri="{BB962C8B-B14F-4D97-AF65-F5344CB8AC3E}">
        <p14:creationId xmlns:p14="http://schemas.microsoft.com/office/powerpoint/2010/main" val="733921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495f7a6e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495f7a6e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Calibri" panose="020F0502020204030204" pitchFamily="34" charset="0"/>
                <a:cs typeface="Calibri" panose="020F0502020204030204" pitchFamily="34" charset="0"/>
              </a:rPr>
              <a:t>Turning to the association body documentation, the Chartered Institute of Library and Information Professionals provides 3 documents of primary relevance. The first two focus on professional skill sets and </a:t>
            </a:r>
            <a:r>
              <a:rPr lang="en-US" sz="1100" dirty="0" err="1">
                <a:latin typeface="Calibri" panose="020F0502020204030204" pitchFamily="34" charset="0"/>
                <a:cs typeface="Calibri" panose="020F0502020204030204" pitchFamily="34" charset="0"/>
              </a:rPr>
              <a:t>accredidation</a:t>
            </a:r>
            <a:r>
              <a:rPr lang="en-US" sz="1100" dirty="0">
                <a:latin typeface="Calibri" panose="020F0502020204030204" pitchFamily="34" charset="0"/>
                <a:cs typeface="Calibri" panose="020F0502020204030204" pitchFamily="34" charset="0"/>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latin typeface="Calibri" panose="020F0502020204030204" pitchFamily="34" charset="0"/>
              <a:cs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Calibri" panose="020F0502020204030204" pitchFamily="34" charset="0"/>
                <a:cs typeface="Calibri" panose="020F0502020204030204" pitchFamily="34" charset="0"/>
              </a:rPr>
              <a:t>The PKSBs are the industry standard for information professionals. It outlines the essential skills and knowledge required in the field and serves as the foundation for professional development.</a:t>
            </a:r>
          </a:p>
          <a:p>
            <a:pPr marL="158750" indent="0">
              <a:buNone/>
            </a:pPr>
            <a:endParaRPr lang="en-US" sz="11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dirty="0"/>
              <a:t>Accreditation of </a:t>
            </a:r>
            <a:r>
              <a:rPr lang="en-US" dirty="0" err="1"/>
              <a:t>programmes</a:t>
            </a:r>
            <a:r>
              <a:rPr lang="en-US" dirty="0"/>
              <a:t> therefore requires that content be aligned with the PKSBs </a:t>
            </a:r>
            <a:endParaRPr dirty="0"/>
          </a:p>
        </p:txBody>
      </p:sp>
    </p:spTree>
    <p:extLst>
      <p:ext uri="{BB962C8B-B14F-4D97-AF65-F5344CB8AC3E}">
        <p14:creationId xmlns:p14="http://schemas.microsoft.com/office/powerpoint/2010/main" val="2957778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495f7a6e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495f7a6e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dirty="0">
                <a:latin typeface="Calibri" panose="020F0502020204030204" pitchFamily="34" charset="0"/>
                <a:cs typeface="Calibri" panose="020F0502020204030204" pitchFamily="34" charset="0"/>
              </a:rPr>
              <a:t>In order to ensure practitioners' ongoing growth and effectiveness, it is crucial for them to possess both specialized expertise and broad-based skills that are relevant to professional development and broader sector, organizational, and environmental contexts that prioritize</a:t>
            </a:r>
          </a:p>
          <a:p>
            <a:pPr marL="285750" indent="-285750">
              <a:buFont typeface="Arial" panose="020B0604020202020204" pitchFamily="34" charset="0"/>
              <a:buChar char="•"/>
            </a:pPr>
            <a:r>
              <a:rPr lang="en-GB" sz="1100" dirty="0">
                <a:latin typeface="Calibri" panose="020F0502020204030204" pitchFamily="34" charset="0"/>
                <a:cs typeface="Calibri" panose="020F0502020204030204" pitchFamily="34" charset="0"/>
              </a:rPr>
              <a:t>Technology &amp; Communication </a:t>
            </a:r>
          </a:p>
          <a:p>
            <a:pPr marL="285750" indent="-285750">
              <a:buFont typeface="Arial" panose="020B0604020202020204" pitchFamily="34" charset="0"/>
              <a:buChar char="•"/>
            </a:pPr>
            <a:r>
              <a:rPr lang="en-GB" sz="1100" dirty="0">
                <a:latin typeface="Calibri" panose="020F0502020204030204" pitchFamily="34" charset="0"/>
                <a:cs typeface="Calibri" panose="020F0502020204030204" pitchFamily="34" charset="0"/>
              </a:rPr>
              <a:t>Strategy Planning &amp; Management </a:t>
            </a:r>
          </a:p>
          <a:p>
            <a:pPr marL="285750" indent="-285750">
              <a:buFont typeface="Arial" panose="020B0604020202020204" pitchFamily="34" charset="0"/>
              <a:buChar char="•"/>
            </a:pPr>
            <a:r>
              <a:rPr lang="en-GB" sz="1100" dirty="0">
                <a:latin typeface="Calibri" panose="020F0502020204030204" pitchFamily="34" charset="0"/>
                <a:cs typeface="Calibri" panose="020F0502020204030204" pitchFamily="34" charset="0"/>
              </a:rPr>
              <a:t>Leadership, advocacy, &amp; personal effectiveness </a:t>
            </a:r>
          </a:p>
          <a:p>
            <a:pPr marL="285750" indent="-285750">
              <a:buFont typeface="Arial" panose="020B0604020202020204" pitchFamily="34" charset="0"/>
              <a:buChar char="•"/>
            </a:pPr>
            <a:r>
              <a:rPr lang="en-GB" sz="1100" dirty="0">
                <a:latin typeface="Calibri" panose="020F0502020204030204" pitchFamily="34" charset="0"/>
                <a:cs typeface="Calibri" panose="020F0502020204030204" pitchFamily="34" charset="0"/>
              </a:rPr>
              <a:t>Customer focus, service design &amp; marketing</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34017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495f7a6e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495f7a6e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third document is a report by Andrew Cox for CILIP outlining the likely impact and implications of AI on the information professions.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Early findings showed that PSKB professional and generic skills are still prevalent and valued by employers and are expressed in broad information areas (law, public, academic, special libraries) and incorporate some tenants of technology that would utilize such skills.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Emerging skills -  are skills that are becoming more valuable with the advent of AI and technology but that computers underperform in demonstrating. </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960204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4495f7a6e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4495f7a6e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495f7a6e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495f7a6e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Some additional key findings </a:t>
            </a:r>
            <a:r>
              <a:rPr lang="en-US" dirty="0" err="1"/>
              <a:t>centre</a:t>
            </a:r>
            <a:r>
              <a:rPr lang="en-US" dirty="0"/>
              <a:t> around needed and emerging skills of the librarian in the AI context, such as computational sense, Date management, governance, and being data ‘savvy’ – while maintaining soft and broadly applicable skills in the face of narrow-function AI and with continued emphasis on working with people.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Also noted  is that the PKSBs may not fully reflect these skills. </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998059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dirty="0">
                <a:latin typeface="Calibri" panose="020F0502020204030204" pitchFamily="34" charset="0"/>
                <a:cs typeface="Calibri" panose="020F0502020204030204" pitchFamily="34" charset="0"/>
              </a:rPr>
              <a:t>Cox’s 2021 recommendations pointed toward strengthening AI and data skills in the PKSBs. </a:t>
            </a:r>
          </a:p>
          <a:p>
            <a:pPr marL="158750" indent="0">
              <a:buNone/>
            </a:pPr>
            <a:r>
              <a:rPr lang="en-US" sz="1100" dirty="0">
                <a:latin typeface="Calibri" panose="020F0502020204030204" pitchFamily="34" charset="0"/>
                <a:cs typeface="Calibri" panose="020F0502020204030204" pitchFamily="34" charset="0"/>
              </a:rPr>
              <a:t>At the time, while the PKSB showed significant alignment with the role of AI in some areas, there were opportunities for improvement to effectively incorporate the evolving dynamics of the profession particularly w</a:t>
            </a:r>
            <a:r>
              <a:rPr lang="en-GB" sz="1100" dirty="0" err="1">
                <a:latin typeface="Calibri" panose="020F0502020204030204" pitchFamily="34" charset="0"/>
                <a:cs typeface="Calibri" panose="020F0502020204030204" pitchFamily="34" charset="0"/>
              </a:rPr>
              <a:t>ith</a:t>
            </a:r>
            <a:r>
              <a:rPr lang="en-GB" sz="1100" dirty="0">
                <a:latin typeface="Calibri" panose="020F0502020204030204" pitchFamily="34" charset="0"/>
                <a:cs typeface="Calibri" panose="020F0502020204030204" pitchFamily="34" charset="0"/>
              </a:rPr>
              <a:t> respect to </a:t>
            </a:r>
            <a:r>
              <a:rPr lang="en-US" sz="1100" dirty="0">
                <a:latin typeface="Calibri" panose="020F0502020204030204" pitchFamily="34" charset="0"/>
                <a:cs typeface="Calibri" panose="020F0502020204030204" pitchFamily="34" charset="0"/>
              </a:rPr>
              <a:t>AI. </a:t>
            </a:r>
          </a:p>
          <a:p>
            <a:pPr marL="158750" indent="0">
              <a:buNone/>
            </a:pPr>
            <a:endParaRPr lang="en-US" sz="1100" dirty="0">
              <a:latin typeface="Calibri" panose="020F0502020204030204" pitchFamily="34" charset="0"/>
              <a:cs typeface="Calibri" panose="020F0502020204030204" pitchFamily="34" charset="0"/>
            </a:endParaRPr>
          </a:p>
          <a:p>
            <a:pPr marL="158750" indent="0">
              <a:buNone/>
            </a:pPr>
            <a:r>
              <a:rPr lang="en-US" sz="1100" dirty="0">
                <a:latin typeface="Calibri" panose="020F0502020204030204" pitchFamily="34" charset="0"/>
                <a:cs typeface="Calibri" panose="020F0502020204030204" pitchFamily="34" charset="0"/>
              </a:rPr>
              <a:t>That same year, CILIP revised their PKSBs, significantly strengthening data related skills and incorporating explicit mention of AI and algorithmic skills. </a:t>
            </a:r>
            <a:endParaRPr lang="en-GB" dirty="0"/>
          </a:p>
        </p:txBody>
      </p:sp>
    </p:spTree>
    <p:extLst>
      <p:ext uri="{BB962C8B-B14F-4D97-AF65-F5344CB8AC3E}">
        <p14:creationId xmlns:p14="http://schemas.microsoft.com/office/powerpoint/2010/main" val="3415462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r>
              <a:rPr lang="en-US" dirty="0"/>
              <a:t>CILIP’s agility in this case shows a current reflection of skills that will be needed. </a:t>
            </a:r>
          </a:p>
          <a:p>
            <a:r>
              <a:rPr lang="en-US" dirty="0"/>
              <a:t>Our data shows that courses are beginning to incorporate more AI and associated education within the context of LIS and GLAMR sector professional skills and competencies. AI specifically, however, tends to be in more specialized modules, rather than part of core aspects per se</a:t>
            </a:r>
          </a:p>
          <a:p>
            <a:r>
              <a:rPr lang="en-US" dirty="0"/>
              <a:t>Our sample of job ads shows that digital technology is certainly a mainstay of modern librarian work across sub sectors. While this may be unsurprising, we see that data management is also strongly reflected, with data analytics emerging. </a:t>
            </a:r>
          </a:p>
          <a:p>
            <a:r>
              <a:rPr lang="en-US" dirty="0"/>
              <a:t>While there were no mentions of AI, and about 37% of the sample exhibited none of the themes in our inclusion criteria in their posed descriptions.</a:t>
            </a:r>
          </a:p>
          <a:p>
            <a:r>
              <a:rPr lang="en-US" dirty="0"/>
              <a:t>We posit that between CILIP’s agile adjustment of PKSBs, its connection to accreditation, and the emerging landscape of our criteria themes in professional education, that the profession in the United Kingdom is strongly preparing to the integration of AI and associated technology into practice and the wider information ecosystem.  </a:t>
            </a:r>
          </a:p>
          <a:p>
            <a:endParaRPr lang="en-US" dirty="0"/>
          </a:p>
          <a:p>
            <a:endParaRPr lang="en-US" dirty="0"/>
          </a:p>
        </p:txBody>
      </p:sp>
    </p:spTree>
    <p:extLst>
      <p:ext uri="{BB962C8B-B14F-4D97-AF65-F5344CB8AC3E}">
        <p14:creationId xmlns:p14="http://schemas.microsoft.com/office/powerpoint/2010/main" val="1504410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495f7a6e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495f7a6e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While we cannot make a direct comparison for all of these criteria, we can get a sense of comparison between the current and pilot study, between the UK and Australia.</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An important detail, however, is that the UK sample is 11 programs, 98 modules, contrasting with the Australian sample of 5 programs and 57 modules </a:t>
            </a:r>
            <a:endParaRPr dirty="0"/>
          </a:p>
        </p:txBody>
      </p:sp>
    </p:spTree>
    <p:extLst>
      <p:ext uri="{BB962C8B-B14F-4D97-AF65-F5344CB8AC3E}">
        <p14:creationId xmlns:p14="http://schemas.microsoft.com/office/powerpoint/2010/main" val="2486580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4495f7a6e0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4495f7a6e0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Broadly speaking, we can identify some comparative areas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For opportunities, we have a selection of those we identified in the pilot study which offer </a:t>
            </a:r>
            <a:r>
              <a:rPr lang="en" dirty="0" err="1"/>
              <a:t>perh</a:t>
            </a:r>
            <a:r>
              <a:rPr lang="en-GB" dirty="0"/>
              <a:t>ap</a:t>
            </a:r>
            <a:r>
              <a:rPr lang="en" dirty="0"/>
              <a:t>s the most potential for international collaboration, given then increased ease of </a:t>
            </a:r>
            <a:r>
              <a:rPr lang="en" dirty="0" err="1"/>
              <a:t>connec</a:t>
            </a:r>
            <a:r>
              <a:rPr lang="en-GB" dirty="0"/>
              <a:t>t</a:t>
            </a:r>
            <a:r>
              <a:rPr lang="en" dirty="0" err="1"/>
              <a:t>ivity</a:t>
            </a:r>
            <a:r>
              <a:rPr lang="en" dirty="0"/>
              <a:t> we have seen in the past few years</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Broadly speaking - </a:t>
            </a:r>
            <a:endParaRPr lang="en-US" b="0" i="0" dirty="0">
              <a:solidFill>
                <a:srgbClr val="D1D5DB"/>
              </a:solidFill>
              <a:effectLst/>
              <a:latin typeface="Söhne"/>
            </a:endParaRPr>
          </a:p>
          <a:p>
            <a:pPr marL="158750" indent="0">
              <a:buNone/>
            </a:pPr>
            <a:r>
              <a:rPr lang="en-US" b="0" i="0" dirty="0">
                <a:solidFill>
                  <a:srgbClr val="D1D5DB"/>
                </a:solidFill>
                <a:effectLst/>
                <a:latin typeface="Söhne"/>
              </a:rPr>
              <a:t>To ensure diversity, equity, and inclusion (DEI) in the context of AI, it is imperative to address these aspects in both education and practice. In education, providing AI knowledge that is accessible to individuals with diverse levels of understanding and backgrounds is essential. This enables a more inclusive learning environment and equips professionals to effectively support users from diverse backgrounds. In practice, fostering societal inclusion requires professionals across sectors to possess a solid understanding of AI and its implications. This understanding should be complemented by ethical considerations, such as information ethics and a human-centered approach, to assess and evaluate the use of automated systems in relation to DEI. By combining technological understanding with ethical foundations, we can work towards leveraging AI in a manner that promotes diversity, equity, and inclusion in our society.</a:t>
            </a:r>
          </a:p>
          <a:p>
            <a:pPr marL="158750" indent="0">
              <a:buNone/>
            </a:pPr>
            <a:endParaRPr lang="en-US" b="0" i="0" dirty="0">
              <a:solidFill>
                <a:srgbClr val="D1D5DB"/>
              </a:solidFill>
              <a:effectLst/>
              <a:latin typeface="Söhne"/>
            </a:endParaRPr>
          </a:p>
          <a:p>
            <a:pPr marL="158750" indent="0">
              <a:buNone/>
            </a:pPr>
            <a:r>
              <a:rPr lang="en-US" b="0" i="0" dirty="0">
                <a:solidFill>
                  <a:srgbClr val="D1D5DB"/>
                </a:solidFill>
                <a:effectLst/>
                <a:latin typeface="Söhne"/>
              </a:rPr>
              <a:t>This will take an international effort from the information professions. </a:t>
            </a:r>
            <a:endParaRPr lang="en-US" dirty="0"/>
          </a:p>
        </p:txBody>
      </p:sp>
    </p:spTree>
    <p:extLst>
      <p:ext uri="{BB962C8B-B14F-4D97-AF65-F5344CB8AC3E}">
        <p14:creationId xmlns:p14="http://schemas.microsoft.com/office/powerpoint/2010/main" val="3519849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i="0" dirty="0">
                <a:solidFill>
                  <a:srgbClr val="D1D5DB"/>
                </a:solidFill>
                <a:effectLst/>
                <a:latin typeface="Söhne"/>
              </a:rPr>
              <a:t>As for DEI in AI, efforts will require an international effort from the information professions – in their education and association communities to prepare practice to meaningful engage. </a:t>
            </a:r>
          </a:p>
        </p:txBody>
      </p:sp>
    </p:spTree>
    <p:extLst>
      <p:ext uri="{BB962C8B-B14F-4D97-AF65-F5344CB8AC3E}">
        <p14:creationId xmlns:p14="http://schemas.microsoft.com/office/powerpoint/2010/main" val="1215523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0" i="0" dirty="0">
              <a:solidFill>
                <a:srgbClr val="D1D5DB"/>
              </a:solidFill>
              <a:effectLst/>
              <a:latin typeface="Söhne"/>
            </a:endParaRPr>
          </a:p>
        </p:txBody>
      </p:sp>
    </p:spTree>
    <p:extLst>
      <p:ext uri="{BB962C8B-B14F-4D97-AF65-F5344CB8AC3E}">
        <p14:creationId xmlns:p14="http://schemas.microsoft.com/office/powerpoint/2010/main" val="1206515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000000"/>
                </a:solidFill>
                <a:effectLst/>
                <a:latin typeface="Basis Grotesque Regular"/>
              </a:rPr>
              <a:t>Course Director and Senior Lecturer in Information Studies in Australia, though originally from Scotland. </a:t>
            </a:r>
            <a:endParaRPr lang="en-GB" dirty="0"/>
          </a:p>
        </p:txBody>
      </p:sp>
    </p:spTree>
    <p:extLst>
      <p:ext uri="{BB962C8B-B14F-4D97-AF65-F5344CB8AC3E}">
        <p14:creationId xmlns:p14="http://schemas.microsoft.com/office/powerpoint/2010/main" val="395424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4495f7a6e0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4495f7a6e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We’re living in a fascinating time in which we’re seeing really the birth of AI, and most recently we’re seeing open and popular use of generative AI. </a:t>
            </a:r>
          </a:p>
          <a:p>
            <a:pPr marL="0" lvl="0" indent="0" algn="l" rtl="0">
              <a:spcBef>
                <a:spcPts val="0"/>
              </a:spcBef>
              <a:spcAft>
                <a:spcPts val="0"/>
              </a:spcAft>
              <a:buNone/>
            </a:pPr>
            <a:r>
              <a:rPr lang="en-US" dirty="0"/>
              <a:t>Now of course we know this has raised many questions, such as how this will impact academia. </a:t>
            </a:r>
            <a:endParaRPr dirty="0"/>
          </a:p>
        </p:txBody>
      </p:sp>
    </p:spTree>
    <p:extLst>
      <p:ext uri="{BB962C8B-B14F-4D97-AF65-F5344CB8AC3E}">
        <p14:creationId xmlns:p14="http://schemas.microsoft.com/office/powerpoint/2010/main" val="2408395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4495f7a6e0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4495f7a6e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Beyond general use, we’re seeing increased professional applications, such as facial recognition software at boarders, and increasingly in healthcare contexts. </a:t>
            </a:r>
          </a:p>
          <a:p>
            <a:pPr marL="0" lvl="0" indent="0" algn="l" rtl="0">
              <a:spcBef>
                <a:spcPts val="0"/>
              </a:spcBef>
              <a:spcAft>
                <a:spcPts val="0"/>
              </a:spcAft>
              <a:buNone/>
            </a:pPr>
            <a:r>
              <a:rPr lang="en-US" dirty="0"/>
              <a:t>We’re also seeing increasing issues of bias being automated or the potential to automate, depending on context of use. </a:t>
            </a:r>
            <a:endParaRPr dirty="0"/>
          </a:p>
        </p:txBody>
      </p:sp>
    </p:spTree>
    <p:extLst>
      <p:ext uri="{BB962C8B-B14F-4D97-AF65-F5344CB8AC3E}">
        <p14:creationId xmlns:p14="http://schemas.microsoft.com/office/powerpoint/2010/main" val="1646211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4495f7a6e0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4495f7a6e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dirty="0">
                <a:solidFill>
                  <a:srgbClr val="000000"/>
                </a:solidFill>
                <a:highlight>
                  <a:schemeClr val="lt2"/>
                </a:highlight>
                <a:latin typeface="Calibri" panose="020F0502020204030204" pitchFamily="34" charset="0"/>
                <a:cs typeface="Calibri" panose="020F0502020204030204" pitchFamily="34" charset="0"/>
              </a:rPr>
              <a:t>LIS beginning to consider impact of AI both on practice within the wider GLAMR sectors </a:t>
            </a:r>
          </a:p>
          <a:p>
            <a:pPr marL="0" lvl="0" indent="0" algn="l" rtl="0">
              <a:spcBef>
                <a:spcPts val="0"/>
              </a:spcBef>
              <a:spcAft>
                <a:spcPts val="0"/>
              </a:spcAft>
              <a:buNone/>
            </a:pPr>
            <a:r>
              <a:rPr lang="en-GB" sz="1100" dirty="0">
                <a:solidFill>
                  <a:srgbClr val="000000"/>
                </a:solidFill>
                <a:highlight>
                  <a:schemeClr val="lt2"/>
                </a:highlight>
                <a:latin typeface="Calibri" panose="020F0502020204030204" pitchFamily="34" charset="0"/>
                <a:cs typeface="Calibri" panose="020F0502020204030204" pitchFamily="34" charset="0"/>
              </a:rPr>
              <a:t>How it will impact broader information environments </a:t>
            </a:r>
          </a:p>
          <a:p>
            <a:pPr marL="0" lvl="0" indent="0" algn="l" rtl="0">
              <a:spcBef>
                <a:spcPts val="0"/>
              </a:spcBef>
              <a:spcAft>
                <a:spcPts val="0"/>
              </a:spcAft>
              <a:buNone/>
            </a:pPr>
            <a:endParaRPr lang="en-GB" sz="1100" dirty="0">
              <a:solidFill>
                <a:srgbClr val="000000"/>
              </a:solidFill>
              <a:highlight>
                <a:schemeClr val="lt2"/>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100" dirty="0">
                <a:solidFill>
                  <a:srgbClr val="000000"/>
                </a:solidFill>
                <a:highlight>
                  <a:schemeClr val="lt2"/>
                </a:highlight>
                <a:latin typeface="Calibri" panose="020F0502020204030204" pitchFamily="34" charset="0"/>
                <a:cs typeface="Calibri" panose="020F0502020204030204" pitchFamily="34" charset="0"/>
              </a:rPr>
              <a:t>For example, Rubin has also argued that combatting mis-/dis-information can leverage AI</a:t>
            </a:r>
          </a:p>
          <a:p>
            <a:pPr marL="0" lvl="0" indent="0" algn="l" rtl="0">
              <a:spcBef>
                <a:spcPts val="0"/>
              </a:spcBef>
              <a:spcAft>
                <a:spcPts val="0"/>
              </a:spcAft>
              <a:buNone/>
            </a:pPr>
            <a:endParaRPr lang="en-GB" sz="1100" dirty="0">
              <a:solidFill>
                <a:srgbClr val="000000"/>
              </a:solidFill>
              <a:highlight>
                <a:schemeClr val="lt2"/>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100" dirty="0">
                <a:solidFill>
                  <a:srgbClr val="000000"/>
                </a:solidFill>
                <a:highlight>
                  <a:schemeClr val="lt2"/>
                </a:highlight>
                <a:latin typeface="Calibri" panose="020F0502020204030204" pitchFamily="34" charset="0"/>
                <a:cs typeface="Calibri" panose="020F0502020204030204" pitchFamily="34" charset="0"/>
              </a:rPr>
              <a:t>Others are leveraging concepts well known to our domain in the creation of models </a:t>
            </a:r>
          </a:p>
        </p:txBody>
      </p:sp>
    </p:spTree>
    <p:extLst>
      <p:ext uri="{BB962C8B-B14F-4D97-AF65-F5344CB8AC3E}">
        <p14:creationId xmlns:p14="http://schemas.microsoft.com/office/powerpoint/2010/main" val="2997451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4495f7a6e0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4495f7a6e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dirty="0">
                <a:solidFill>
                  <a:srgbClr val="000000"/>
                </a:solidFill>
                <a:highlight>
                  <a:schemeClr val="lt2"/>
                </a:highlight>
                <a:latin typeface="Calibri" panose="020F0502020204030204" pitchFamily="34" charset="0"/>
                <a:cs typeface="Calibri" panose="020F0502020204030204" pitchFamily="34" charset="0"/>
              </a:rPr>
              <a:t>As practitioners in the information professions tend to work at the intersection of technology, information, and people, we understand there is a unique perspective at this intersection. </a:t>
            </a:r>
          </a:p>
          <a:p>
            <a:pPr marL="0" lvl="0" indent="0" algn="l" rtl="0">
              <a:spcBef>
                <a:spcPts val="0"/>
              </a:spcBef>
              <a:spcAft>
                <a:spcPts val="0"/>
              </a:spcAft>
              <a:buNone/>
            </a:pPr>
            <a:endParaRPr lang="en-GB" sz="1100" dirty="0">
              <a:solidFill>
                <a:srgbClr val="000000"/>
              </a:solidFill>
              <a:highlight>
                <a:schemeClr val="lt2"/>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100" dirty="0">
                <a:solidFill>
                  <a:srgbClr val="000000"/>
                </a:solidFill>
                <a:highlight>
                  <a:schemeClr val="lt2"/>
                </a:highlight>
                <a:latin typeface="Calibri" panose="020F0502020204030204" pitchFamily="34" charset="0"/>
                <a:cs typeface="Calibri" panose="020F0502020204030204" pitchFamily="34" charset="0"/>
              </a:rPr>
              <a:t>LIS professionals are well-positioned to contribute to conversations on socio-technical systems and AI development, such as in information ethical considerations and the social uses and impact, and thus associated considerations.  </a:t>
            </a:r>
            <a:endParaRPr dirty="0"/>
          </a:p>
        </p:txBody>
      </p:sp>
    </p:spTree>
    <p:extLst>
      <p:ext uri="{BB962C8B-B14F-4D97-AF65-F5344CB8AC3E}">
        <p14:creationId xmlns:p14="http://schemas.microsoft.com/office/powerpoint/2010/main" val="592509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4495f7a6e0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4495f7a6e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given this background and some of the initial questions around it had us considering how LIS education and professional association bodies are approaching this topic to prepare practitioners for professional contributions in this area.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lead to our pilot study, which focused on accredited Australian LIS course and positioning from the Australian Library and Information Association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distilled core topics from the literature into our inclusion criteria. </a:t>
            </a:r>
          </a:p>
          <a:p>
            <a:pPr marL="0" lvl="0" indent="0" algn="l" rtl="0">
              <a:spcBef>
                <a:spcPts val="0"/>
              </a:spcBef>
              <a:spcAft>
                <a:spcPts val="0"/>
              </a:spcAft>
              <a:buNone/>
            </a:pPr>
            <a:r>
              <a:rPr lang="en-US" dirty="0"/>
              <a:t>The inclusion criteria also acted as our coding categories, using Content Analysis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4495f7a6e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4495f7a6e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R2 made an observation which gave us an idea – making a few modifications, we could replicate and expand this study to the UK context. </a:t>
            </a:r>
          </a:p>
          <a:p>
            <a:pPr marL="0" lvl="0" indent="0" algn="l" rtl="0">
              <a:spcBef>
                <a:spcPts val="0"/>
              </a:spcBef>
              <a:spcAft>
                <a:spcPts val="0"/>
              </a:spcAft>
              <a:buNone/>
            </a:pPr>
            <a:r>
              <a:rPr lang="en-US" dirty="0"/>
              <a:t>This was in part due to ties between the UK and Australia, particularly as their education systems are quite similar and there are historic influences there; </a:t>
            </a:r>
          </a:p>
          <a:p>
            <a:pPr marL="0" lvl="0" indent="0" algn="l" rtl="0">
              <a:spcBef>
                <a:spcPts val="0"/>
              </a:spcBef>
              <a:spcAft>
                <a:spcPts val="0"/>
              </a:spcAft>
              <a:buNone/>
            </a:pPr>
            <a:r>
              <a:rPr lang="en-US" dirty="0"/>
              <a:t>and that my co-author Dr Tait has lived contextual knowledge of the UK, as she is originally from Scotland.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we saw value in looking toward the UK context to enrich further this project.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mailto:pierson@l3s.de"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804300"/>
            <a:ext cx="8123100" cy="158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2600" b="1" dirty="0">
                <a:latin typeface="Calibri" panose="020F0502020204030204" pitchFamily="34" charset="0"/>
                <a:cs typeface="Calibri" panose="020F0502020204030204" pitchFamily="34" charset="0"/>
              </a:rPr>
              <a:t>Critical perspectives on current professional positioning on themes of digital transformation in the United Kingdom</a:t>
            </a:r>
            <a:endParaRPr sz="6200" b="1" dirty="0">
              <a:latin typeface="Calibri" panose="020F0502020204030204" pitchFamily="34" charset="0"/>
              <a:cs typeface="Calibri" panose="020F0502020204030204" pitchFamily="34" charset="0"/>
            </a:endParaRPr>
          </a:p>
        </p:txBody>
      </p:sp>
      <p:sp>
        <p:nvSpPr>
          <p:cNvPr id="60" name="Google Shape;60;p13"/>
          <p:cNvSpPr txBox="1">
            <a:spLocks noGrp="1"/>
          </p:cNvSpPr>
          <p:nvPr>
            <p:ph type="subTitle" idx="1"/>
          </p:nvPr>
        </p:nvSpPr>
        <p:spPr>
          <a:xfrm>
            <a:off x="265521" y="2996299"/>
            <a:ext cx="5568300" cy="2081887"/>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endParaRPr sz="1600" b="1" dirty="0">
              <a:highlight>
                <a:schemeClr val="dk1"/>
              </a:highlight>
              <a:latin typeface="Calibri" panose="020F0502020204030204" pitchFamily="34" charset="0"/>
              <a:cs typeface="Calibri" panose="020F0502020204030204" pitchFamily="34" charset="0"/>
            </a:endParaRPr>
          </a:p>
          <a:p>
            <a:pPr marL="0" lvl="0" indent="0" algn="l" rtl="0">
              <a:lnSpc>
                <a:spcPct val="80000"/>
              </a:lnSpc>
              <a:spcBef>
                <a:spcPts val="0"/>
              </a:spcBef>
              <a:spcAft>
                <a:spcPts val="0"/>
              </a:spcAft>
              <a:buNone/>
            </a:pPr>
            <a:r>
              <a:rPr lang="en" sz="1400" b="1" dirty="0">
                <a:highlight>
                  <a:schemeClr val="dk1"/>
                </a:highlight>
                <a:latin typeface="Calibri" panose="020F0502020204030204" pitchFamily="34" charset="0"/>
                <a:cs typeface="Calibri" panose="020F0502020204030204" pitchFamily="34" charset="0"/>
              </a:rPr>
              <a:t>Cameron M. Pierson, </a:t>
            </a:r>
            <a:r>
              <a:rPr lang="en" sz="1400" b="1" dirty="0" err="1">
                <a:highlight>
                  <a:schemeClr val="dk1"/>
                </a:highlight>
                <a:latin typeface="Calibri" panose="020F0502020204030204" pitchFamily="34" charset="0"/>
                <a:cs typeface="Calibri" panose="020F0502020204030204" pitchFamily="34" charset="0"/>
              </a:rPr>
              <a:t>Ph.D</a:t>
            </a:r>
            <a:r>
              <a:rPr lang="en" sz="1400" b="1" dirty="0">
                <a:highlight>
                  <a:schemeClr val="dk1"/>
                </a:highlight>
                <a:latin typeface="Calibri" panose="020F0502020204030204" pitchFamily="34" charset="0"/>
                <a:cs typeface="Calibri" panose="020F0502020204030204" pitchFamily="34" charset="0"/>
              </a:rPr>
              <a:t> </a:t>
            </a:r>
          </a:p>
          <a:p>
            <a:pPr marL="0" lvl="0" indent="0" algn="l" rtl="0">
              <a:lnSpc>
                <a:spcPct val="80000"/>
              </a:lnSpc>
              <a:spcBef>
                <a:spcPts val="0"/>
              </a:spcBef>
              <a:spcAft>
                <a:spcPts val="0"/>
              </a:spcAft>
              <a:buNone/>
            </a:pPr>
            <a:r>
              <a:rPr lang="en" sz="1400" b="1" dirty="0">
                <a:highlight>
                  <a:schemeClr val="dk1"/>
                </a:highlight>
                <a:latin typeface="Calibri" panose="020F0502020204030204" pitchFamily="34" charset="0"/>
                <a:cs typeface="Calibri" panose="020F0502020204030204" pitchFamily="34" charset="0"/>
              </a:rPr>
              <a:t>	L3S Research Center, Leibniz Universität Hannover</a:t>
            </a:r>
            <a:endParaRPr sz="1400" b="1" dirty="0">
              <a:highlight>
                <a:schemeClr val="dk1"/>
              </a:highlight>
              <a:latin typeface="Calibri" panose="020F0502020204030204" pitchFamily="34" charset="0"/>
              <a:cs typeface="Calibri" panose="020F0502020204030204" pitchFamily="34" charset="0"/>
            </a:endParaRPr>
          </a:p>
          <a:p>
            <a:pPr marL="0" lvl="0" indent="0" algn="l" rtl="0">
              <a:lnSpc>
                <a:spcPct val="80000"/>
              </a:lnSpc>
              <a:spcBef>
                <a:spcPts val="0"/>
              </a:spcBef>
              <a:spcAft>
                <a:spcPts val="0"/>
              </a:spcAft>
              <a:buNone/>
            </a:pPr>
            <a:endParaRPr sz="1400" b="1" dirty="0">
              <a:highlight>
                <a:schemeClr val="dk1"/>
              </a:highlight>
              <a:latin typeface="Calibri" panose="020F0502020204030204" pitchFamily="34" charset="0"/>
              <a:cs typeface="Calibri" panose="020F0502020204030204" pitchFamily="34" charset="0"/>
            </a:endParaRPr>
          </a:p>
          <a:p>
            <a:pPr marL="0" lvl="0" indent="0" algn="l" rtl="0">
              <a:lnSpc>
                <a:spcPct val="80000"/>
              </a:lnSpc>
              <a:spcBef>
                <a:spcPts val="0"/>
              </a:spcBef>
              <a:spcAft>
                <a:spcPts val="0"/>
              </a:spcAft>
              <a:buNone/>
            </a:pPr>
            <a:r>
              <a:rPr lang="en" sz="1400" b="1" dirty="0">
                <a:highlight>
                  <a:schemeClr val="dk1"/>
                </a:highlight>
                <a:latin typeface="Calibri" panose="020F0502020204030204" pitchFamily="34" charset="0"/>
                <a:cs typeface="Calibri" panose="020F0502020204030204" pitchFamily="34" charset="0"/>
              </a:rPr>
              <a:t>Elizabeth Tait, </a:t>
            </a:r>
            <a:r>
              <a:rPr lang="en" sz="1400" b="1" dirty="0" err="1">
                <a:highlight>
                  <a:schemeClr val="dk1"/>
                </a:highlight>
                <a:latin typeface="Calibri" panose="020F0502020204030204" pitchFamily="34" charset="0"/>
                <a:cs typeface="Calibri" panose="020F0502020204030204" pitchFamily="34" charset="0"/>
              </a:rPr>
              <a:t>Ph.D</a:t>
            </a:r>
            <a:br>
              <a:rPr lang="en" sz="1400" b="1" dirty="0">
                <a:highlight>
                  <a:schemeClr val="dk1"/>
                </a:highlight>
                <a:latin typeface="Calibri" panose="020F0502020204030204" pitchFamily="34" charset="0"/>
                <a:cs typeface="Calibri" panose="020F0502020204030204" pitchFamily="34" charset="0"/>
              </a:rPr>
            </a:br>
            <a:r>
              <a:rPr lang="en" sz="1400" b="1" dirty="0">
                <a:highlight>
                  <a:schemeClr val="dk1"/>
                </a:highlight>
                <a:latin typeface="Calibri" panose="020F0502020204030204" pitchFamily="34" charset="0"/>
                <a:cs typeface="Calibri" panose="020F0502020204030204" pitchFamily="34" charset="0"/>
              </a:rPr>
              <a:t>	School of Information and Communication Studies, 	Charles Sturt University</a:t>
            </a:r>
            <a:endParaRPr sz="1400" b="1" dirty="0">
              <a:highlight>
                <a:schemeClr val="dk1"/>
              </a:highlight>
              <a:latin typeface="Calibri" panose="020F0502020204030204" pitchFamily="34" charset="0"/>
              <a:cs typeface="Calibri" panose="020F0502020204030204" pitchFamily="34" charset="0"/>
            </a:endParaRPr>
          </a:p>
          <a:p>
            <a:pPr marL="0" lvl="0" indent="0" algn="l" rtl="0">
              <a:lnSpc>
                <a:spcPct val="80000"/>
              </a:lnSpc>
              <a:spcBef>
                <a:spcPts val="0"/>
              </a:spcBef>
              <a:spcAft>
                <a:spcPts val="0"/>
              </a:spcAft>
              <a:buNone/>
            </a:pPr>
            <a:endParaRPr sz="1400" b="1" dirty="0">
              <a:highlight>
                <a:schemeClr val="dk1"/>
              </a:highlight>
              <a:latin typeface="Calibri" panose="020F0502020204030204" pitchFamily="34" charset="0"/>
              <a:cs typeface="Calibri" panose="020F0502020204030204" pitchFamily="34" charset="0"/>
            </a:endParaRPr>
          </a:p>
          <a:p>
            <a:pPr marL="0" lvl="0" indent="0" algn="l" rtl="0">
              <a:lnSpc>
                <a:spcPct val="80000"/>
              </a:lnSpc>
              <a:spcBef>
                <a:spcPts val="0"/>
              </a:spcBef>
              <a:spcAft>
                <a:spcPts val="0"/>
              </a:spcAft>
              <a:buNone/>
            </a:pPr>
            <a:r>
              <a:rPr lang="en" sz="1400" b="1" dirty="0">
                <a:highlight>
                  <a:schemeClr val="dk1"/>
                </a:highlight>
                <a:latin typeface="Calibri" panose="020F0502020204030204" pitchFamily="34" charset="0"/>
                <a:cs typeface="Calibri" panose="020F0502020204030204" pitchFamily="34" charset="0"/>
              </a:rPr>
              <a:t>A. Nick Vera, Doctoral Student</a:t>
            </a:r>
            <a:br>
              <a:rPr lang="en" sz="1400" b="1" dirty="0">
                <a:highlight>
                  <a:schemeClr val="dk1"/>
                </a:highlight>
                <a:latin typeface="Calibri" panose="020F0502020204030204" pitchFamily="34" charset="0"/>
                <a:cs typeface="Calibri" panose="020F0502020204030204" pitchFamily="34" charset="0"/>
              </a:rPr>
            </a:br>
            <a:r>
              <a:rPr lang="en" sz="1400" b="1" dirty="0">
                <a:highlight>
                  <a:schemeClr val="dk1"/>
                </a:highlight>
                <a:latin typeface="Calibri" panose="020F0502020204030204" pitchFamily="34" charset="0"/>
                <a:cs typeface="Calibri" panose="020F0502020204030204" pitchFamily="34" charset="0"/>
              </a:rPr>
              <a:t>	College of Information and Communications, </a:t>
            </a:r>
            <a:br>
              <a:rPr lang="en" sz="1400" b="1" dirty="0">
                <a:highlight>
                  <a:schemeClr val="dk1"/>
                </a:highlight>
                <a:latin typeface="Calibri" panose="020F0502020204030204" pitchFamily="34" charset="0"/>
                <a:cs typeface="Calibri" panose="020F0502020204030204" pitchFamily="34" charset="0"/>
              </a:rPr>
            </a:br>
            <a:r>
              <a:rPr lang="en" sz="1400" b="1" dirty="0">
                <a:highlight>
                  <a:schemeClr val="dk1"/>
                </a:highlight>
                <a:latin typeface="Calibri" panose="020F0502020204030204" pitchFamily="34" charset="0"/>
                <a:cs typeface="Calibri" panose="020F0502020204030204" pitchFamily="34" charset="0"/>
              </a:rPr>
              <a:t>	University of South Carolina</a:t>
            </a:r>
            <a:endParaRPr sz="1400" b="1" dirty="0">
              <a:highlight>
                <a:schemeClr val="dk1"/>
              </a:highlight>
              <a:latin typeface="Calibri" panose="020F0502020204030204" pitchFamily="34" charset="0"/>
              <a:cs typeface="Calibri" panose="020F0502020204030204" pitchFamily="34" charset="0"/>
            </a:endParaRPr>
          </a:p>
          <a:p>
            <a:pPr marL="0" lvl="0" indent="0" algn="l" rtl="0">
              <a:lnSpc>
                <a:spcPct val="80000"/>
              </a:lnSpc>
              <a:spcBef>
                <a:spcPts val="0"/>
              </a:spcBef>
              <a:spcAft>
                <a:spcPts val="0"/>
              </a:spcAft>
              <a:buNone/>
            </a:pPr>
            <a:endParaRPr dirty="0">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154175" y="964700"/>
            <a:ext cx="8511000" cy="4090800"/>
          </a:xfrm>
          <a:prstGeom prst="rect">
            <a:avLst/>
          </a:prstGeom>
        </p:spPr>
        <p:txBody>
          <a:bodyPr spcFirstLastPara="1" wrap="square" lIns="91425" tIns="91425" rIns="91425" bIns="91425" anchor="t" anchorCtr="0">
            <a:normAutofit/>
          </a:bodyPr>
          <a:lstStyle/>
          <a:p>
            <a:pPr marL="95250" lvl="0" algn="l" rtl="0">
              <a:spcBef>
                <a:spcPts val="0"/>
              </a:spcBef>
              <a:spcAft>
                <a:spcPts val="0"/>
              </a:spcAft>
              <a:buClr>
                <a:srgbClr val="000000"/>
              </a:buClr>
              <a:buSzPts val="2100"/>
            </a:pPr>
            <a:r>
              <a:rPr lang="en" sz="2100" dirty="0">
                <a:solidFill>
                  <a:srgbClr val="000000"/>
                </a:solidFill>
                <a:latin typeface="Calibri" panose="020F0502020204030204" pitchFamily="34" charset="0"/>
                <a:cs typeface="Calibri" panose="020F0502020204030204" pitchFamily="34" charset="0"/>
              </a:rPr>
              <a:t>To what extent are topics related to digital transformation and associated ethical issues reflected in </a:t>
            </a:r>
            <a:r>
              <a:rPr lang="en" sz="2100" b="1" dirty="0">
                <a:solidFill>
                  <a:srgbClr val="000000"/>
                </a:solidFill>
                <a:latin typeface="Calibri" panose="020F0502020204030204" pitchFamily="34" charset="0"/>
                <a:cs typeface="Calibri" panose="020F0502020204030204" pitchFamily="34" charset="0"/>
              </a:rPr>
              <a:t>course descriptions and learning outcomes</a:t>
            </a:r>
            <a:r>
              <a:rPr lang="en" sz="2100" dirty="0">
                <a:solidFill>
                  <a:srgbClr val="000000"/>
                </a:solidFill>
                <a:latin typeface="Calibri" panose="020F0502020204030204" pitchFamily="34" charset="0"/>
                <a:cs typeface="Calibri" panose="020F0502020204030204" pitchFamily="34" charset="0"/>
              </a:rPr>
              <a:t> in accredited LIS programs in the United Kingdom?</a:t>
            </a:r>
            <a:br>
              <a:rPr lang="en" sz="2100" dirty="0">
                <a:solidFill>
                  <a:srgbClr val="000000"/>
                </a:solidFill>
                <a:latin typeface="Calibri" panose="020F0502020204030204" pitchFamily="34" charset="0"/>
                <a:cs typeface="Calibri" panose="020F0502020204030204" pitchFamily="34" charset="0"/>
              </a:rPr>
            </a:br>
            <a:br>
              <a:rPr lang="en" sz="2100" dirty="0">
                <a:solidFill>
                  <a:srgbClr val="000000"/>
                </a:solidFill>
                <a:latin typeface="Calibri" panose="020F0502020204030204" pitchFamily="34" charset="0"/>
                <a:cs typeface="Calibri" panose="020F0502020204030204" pitchFamily="34" charset="0"/>
              </a:rPr>
            </a:br>
            <a:r>
              <a:rPr lang="en" sz="2100" dirty="0">
                <a:solidFill>
                  <a:srgbClr val="000000"/>
                </a:solidFill>
                <a:latin typeface="Calibri" panose="020F0502020204030204" pitchFamily="34" charset="0"/>
                <a:cs typeface="Calibri" panose="020F0502020204030204" pitchFamily="34" charset="0"/>
              </a:rPr>
              <a:t>To what extent are topics related to digital transformation and associated ethical issues reflected in </a:t>
            </a:r>
            <a:r>
              <a:rPr lang="en" sz="2100" b="1" dirty="0">
                <a:solidFill>
                  <a:srgbClr val="000000"/>
                </a:solidFill>
                <a:latin typeface="Calibri" panose="020F0502020204030204" pitchFamily="34" charset="0"/>
                <a:cs typeface="Calibri" panose="020F0502020204030204" pitchFamily="34" charset="0"/>
              </a:rPr>
              <a:t>job announcements </a:t>
            </a:r>
            <a:r>
              <a:rPr lang="en" sz="2100" dirty="0">
                <a:solidFill>
                  <a:srgbClr val="000000"/>
                </a:solidFill>
                <a:latin typeface="Calibri" panose="020F0502020204030204" pitchFamily="34" charset="0"/>
                <a:cs typeface="Calibri" panose="020F0502020204030204" pitchFamily="34" charset="0"/>
              </a:rPr>
              <a:t>for library roles in the United Kingdom?</a:t>
            </a:r>
            <a:endParaRPr sz="2100" dirty="0">
              <a:solidFill>
                <a:srgbClr val="000000"/>
              </a:solidFill>
              <a:latin typeface="Calibri" panose="020F0502020204030204" pitchFamily="34" charset="0"/>
              <a:cs typeface="Calibri" panose="020F0502020204030204" pitchFamily="34" charset="0"/>
            </a:endParaRPr>
          </a:p>
          <a:p>
            <a:pPr marL="457200" lvl="0" indent="0" algn="l" rtl="0">
              <a:spcBef>
                <a:spcPts val="0"/>
              </a:spcBef>
              <a:spcAft>
                <a:spcPts val="0"/>
              </a:spcAft>
              <a:buNone/>
            </a:pPr>
            <a:endParaRPr sz="2100" dirty="0">
              <a:solidFill>
                <a:srgbClr val="000000"/>
              </a:solidFill>
              <a:latin typeface="Calibri" panose="020F0502020204030204" pitchFamily="34" charset="0"/>
              <a:cs typeface="Calibri" panose="020F0502020204030204" pitchFamily="34" charset="0"/>
            </a:endParaRPr>
          </a:p>
          <a:p>
            <a:pPr marL="95250" lvl="0" algn="l" rtl="0">
              <a:spcBef>
                <a:spcPts val="0"/>
              </a:spcBef>
              <a:spcAft>
                <a:spcPts val="0"/>
              </a:spcAft>
              <a:buClr>
                <a:srgbClr val="000000"/>
              </a:buClr>
              <a:buSzPts val="2100"/>
            </a:pPr>
            <a:r>
              <a:rPr lang="en" sz="2100" dirty="0">
                <a:solidFill>
                  <a:srgbClr val="000000"/>
                </a:solidFill>
                <a:latin typeface="Calibri" panose="020F0502020204030204" pitchFamily="34" charset="0"/>
                <a:cs typeface="Calibri" panose="020F0502020204030204" pitchFamily="34" charset="0"/>
              </a:rPr>
              <a:t>To what extent are topics such as digital transformation and associated ethical issues reflected in </a:t>
            </a:r>
            <a:r>
              <a:rPr lang="en" sz="2100" b="1" dirty="0">
                <a:solidFill>
                  <a:srgbClr val="000000"/>
                </a:solidFill>
                <a:latin typeface="Calibri" panose="020F0502020204030204" pitchFamily="34" charset="0"/>
                <a:cs typeface="Calibri" panose="020F0502020204030204" pitchFamily="34" charset="0"/>
              </a:rPr>
              <a:t>association body documentation</a:t>
            </a:r>
            <a:r>
              <a:rPr lang="en" sz="2100" dirty="0">
                <a:solidFill>
                  <a:srgbClr val="000000"/>
                </a:solidFill>
                <a:latin typeface="Calibri" panose="020F0502020204030204" pitchFamily="34" charset="0"/>
                <a:cs typeface="Calibri" panose="020F0502020204030204" pitchFamily="34" charset="0"/>
              </a:rPr>
              <a:t> in the United Kingdom? </a:t>
            </a:r>
            <a:endParaRPr sz="2100" dirty="0">
              <a:solidFill>
                <a:srgbClr val="000000"/>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2100" dirty="0">
              <a:latin typeface="Calibri" panose="020F0502020204030204" pitchFamily="34" charset="0"/>
              <a:cs typeface="Calibri" panose="020F0502020204030204" pitchFamily="34" charset="0"/>
            </a:endParaRPr>
          </a:p>
        </p:txBody>
      </p:sp>
      <p:sp>
        <p:nvSpPr>
          <p:cNvPr id="84" name="Google Shape;84;p17"/>
          <p:cNvSpPr txBox="1"/>
          <p:nvPr/>
        </p:nvSpPr>
        <p:spPr>
          <a:xfrm>
            <a:off x="175350" y="160725"/>
            <a:ext cx="47781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Research Questions</a:t>
            </a:r>
            <a:endParaRPr sz="3500" b="1" dirty="0">
              <a:latin typeface="Calibri" panose="020F0502020204030204" pitchFamily="34" charset="0"/>
              <a:ea typeface="Proxima Nova"/>
              <a:cs typeface="Calibri" panose="020F0502020204030204" pitchFamily="34" charset="0"/>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4861249" y="1571725"/>
            <a:ext cx="4139726" cy="1509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100" dirty="0">
                <a:solidFill>
                  <a:schemeClr val="lt1"/>
                </a:solidFill>
                <a:latin typeface="Calibri" panose="020F0502020204030204" pitchFamily="34" charset="0"/>
                <a:cs typeface="Calibri" panose="020F0502020204030204" pitchFamily="34" charset="0"/>
              </a:rPr>
              <a:t>Methodology &amp; Analysis </a:t>
            </a:r>
            <a:endParaRPr sz="3100" dirty="0">
              <a:solidFill>
                <a:schemeClr val="lt1"/>
              </a:solidFill>
              <a:latin typeface="Calibri" panose="020F0502020204030204" pitchFamily="34" charset="0"/>
              <a:cs typeface="Calibri" panose="020F0502020204030204" pitchFamily="34" charset="0"/>
            </a:endParaRPr>
          </a:p>
        </p:txBody>
      </p:sp>
      <p:sp>
        <p:nvSpPr>
          <p:cNvPr id="90" name="Google Shape;90;p18"/>
          <p:cNvSpPr txBox="1">
            <a:spLocks noGrp="1"/>
          </p:cNvSpPr>
          <p:nvPr>
            <p:ph type="body" idx="2"/>
          </p:nvPr>
        </p:nvSpPr>
        <p:spPr>
          <a:xfrm>
            <a:off x="87900" y="146125"/>
            <a:ext cx="4368900" cy="4909800"/>
          </a:xfrm>
          <a:prstGeom prst="rect">
            <a:avLst/>
          </a:prstGeom>
        </p:spPr>
        <p:txBody>
          <a:bodyPr spcFirstLastPara="1" wrap="square" lIns="91425" tIns="91425" rIns="91425" bIns="91425" anchor="t" anchorCtr="0">
            <a:normAutofit fontScale="25000" lnSpcReduction="20000"/>
          </a:bodyPr>
          <a:lstStyle/>
          <a:p>
            <a:pPr marL="0" lvl="0" indent="0" algn="l" rtl="0">
              <a:spcBef>
                <a:spcPts val="1500"/>
              </a:spcBef>
              <a:spcAft>
                <a:spcPts val="0"/>
              </a:spcAft>
              <a:buNone/>
            </a:pPr>
            <a:r>
              <a:rPr lang="en" sz="4000" b="1" dirty="0">
                <a:solidFill>
                  <a:srgbClr val="000000"/>
                </a:solidFill>
                <a:highlight>
                  <a:schemeClr val="lt1"/>
                </a:highlight>
                <a:latin typeface="Calibri" panose="020F0502020204030204" pitchFamily="34" charset="0"/>
                <a:ea typeface="Roboto"/>
                <a:cs typeface="Calibri" panose="020F0502020204030204" pitchFamily="34" charset="0"/>
                <a:sym typeface="Roboto"/>
              </a:rPr>
              <a:t>Document Analysis (</a:t>
            </a:r>
            <a:r>
              <a:rPr lang="en" sz="4000" b="1" dirty="0" err="1">
                <a:solidFill>
                  <a:srgbClr val="000000"/>
                </a:solidFill>
                <a:highlight>
                  <a:schemeClr val="lt1"/>
                </a:highlight>
                <a:latin typeface="Calibri" panose="020F0502020204030204" pitchFamily="34" charset="0"/>
                <a:ea typeface="Roboto"/>
                <a:cs typeface="Calibri" panose="020F0502020204030204" pitchFamily="34" charset="0"/>
                <a:sym typeface="Roboto"/>
              </a:rPr>
              <a:t>Wildemuth</a:t>
            </a:r>
            <a:r>
              <a:rPr lang="en" sz="4000" b="1" dirty="0">
                <a:solidFill>
                  <a:srgbClr val="000000"/>
                </a:solidFill>
                <a:highlight>
                  <a:schemeClr val="lt1"/>
                </a:highlight>
                <a:latin typeface="Calibri" panose="020F0502020204030204" pitchFamily="34" charset="0"/>
                <a:ea typeface="Roboto"/>
                <a:cs typeface="Calibri" panose="020F0502020204030204" pitchFamily="34" charset="0"/>
                <a:sym typeface="Roboto"/>
              </a:rPr>
              <a:t>, 2009):</a:t>
            </a:r>
            <a:endParaRPr lang="en-GB" sz="4000" b="1"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746760" indent="-571500">
              <a:spcBef>
                <a:spcPts val="1500"/>
              </a:spcBef>
              <a:buClr>
                <a:srgbClr val="000000"/>
              </a:buClr>
              <a:buSzPct val="100000"/>
            </a:pPr>
            <a:r>
              <a:rPr lang="en-GB"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3 document types </a:t>
            </a:r>
            <a:br>
              <a:rPr lang="en-GB"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br>
            <a:r>
              <a:rPr lang="en-GB"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	syllabi* (descriptions and learning outcomes)</a:t>
            </a:r>
            <a:br>
              <a:rPr lang="en-GB"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br>
            <a:r>
              <a:rPr lang="en-GB"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	job ads</a:t>
            </a:r>
            <a:br>
              <a:rPr lang="en-GB"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br>
            <a:r>
              <a:rPr lang="en-GB"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	association body documents.</a:t>
            </a:r>
          </a:p>
          <a:p>
            <a:pPr marL="457200" lvl="0" indent="-281940" algn="l" rtl="0">
              <a:spcBef>
                <a:spcPts val="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Courses</a:t>
            </a:r>
            <a:endParaRPr sz="4000"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914400" lvl="1" indent="-281940" algn="l" rtl="0">
              <a:spcBef>
                <a:spcPts val="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Chartered Institute of Library and Information Professions accredited (CILIP) accredited </a:t>
            </a:r>
          </a:p>
          <a:p>
            <a:pPr marL="914400" lvl="1" indent="-281940" algn="l" rtl="0">
              <a:spcBef>
                <a:spcPts val="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Masters level</a:t>
            </a:r>
          </a:p>
          <a:p>
            <a:pPr marL="914400" lvl="1" indent="-281940" algn="l" rtl="0">
              <a:spcBef>
                <a:spcPts val="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Most closely aligned to a library practice focus  </a:t>
            </a:r>
          </a:p>
          <a:p>
            <a:pPr marL="914400" lvl="1" indent="-281940" algn="l" rtl="0">
              <a:spcBef>
                <a:spcPts val="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Coded to inclusion criteria</a:t>
            </a:r>
            <a:endParaRPr sz="4000"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457200" lvl="0" indent="-281940" algn="l" rtl="0">
              <a:spcBef>
                <a:spcPts val="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Job ads </a:t>
            </a:r>
          </a:p>
          <a:p>
            <a:pPr lvl="1" indent="-281940">
              <a:buClr>
                <a:srgbClr val="000000"/>
              </a:buClr>
              <a:buSzPct val="100000"/>
              <a:buFont typeface="Roboto"/>
              <a:buChar char="○"/>
            </a:pPr>
            <a:r>
              <a:rPr lang="en-GB"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Sourced from: LinkedIn, CILIP,  </a:t>
            </a:r>
            <a:r>
              <a:rPr lang="en-GB" sz="4000" dirty="0" err="1">
                <a:solidFill>
                  <a:srgbClr val="000000"/>
                </a:solidFill>
                <a:highlight>
                  <a:schemeClr val="lt1"/>
                </a:highlight>
                <a:latin typeface="Calibri" panose="020F0502020204030204" pitchFamily="34" charset="0"/>
                <a:ea typeface="Roboto"/>
                <a:cs typeface="Calibri" panose="020F0502020204030204" pitchFamily="34" charset="0"/>
                <a:sym typeface="Roboto"/>
              </a:rPr>
              <a:t>job.ac.uk</a:t>
            </a:r>
            <a:r>
              <a:rPr lang="en-GB"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 </a:t>
            </a:r>
            <a:r>
              <a:rPr lang="en-GB" sz="4000" dirty="0" err="1">
                <a:solidFill>
                  <a:srgbClr val="000000"/>
                </a:solidFill>
                <a:highlight>
                  <a:schemeClr val="lt1"/>
                </a:highlight>
                <a:latin typeface="Calibri" panose="020F0502020204030204" pitchFamily="34" charset="0"/>
                <a:ea typeface="Roboto"/>
                <a:cs typeface="Calibri" panose="020F0502020204030204" pitchFamily="34" charset="0"/>
                <a:sym typeface="Roboto"/>
              </a:rPr>
              <a:t>reed.co.uk</a:t>
            </a:r>
            <a:endPar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914400" lvl="1" indent="-281940" algn="l" rtl="0">
              <a:spcBef>
                <a:spcPts val="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Academic, Public, School, Special/Other</a:t>
            </a:r>
          </a:p>
          <a:p>
            <a:pPr lvl="1" indent="-281940">
              <a:buClr>
                <a:srgbClr val="000000"/>
              </a:buClr>
              <a:buSzPct val="100000"/>
              <a:buFont typeface="Roboto"/>
              <a:buChar char="○"/>
            </a:pPr>
            <a:r>
              <a:rPr lang="en-GB"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Purposive sampling, n=40</a:t>
            </a:r>
          </a:p>
          <a:p>
            <a:pPr lvl="1" indent="-281940">
              <a:buClr>
                <a:srgbClr val="000000"/>
              </a:buClr>
              <a:buSzPct val="100000"/>
              <a:buFont typeface="Roboto"/>
              <a:buChar char="○"/>
            </a:pPr>
            <a:r>
              <a:rPr lang="en-GB"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Coded to inclusion criteria &amp; if none were present</a:t>
            </a:r>
          </a:p>
          <a:p>
            <a:pPr marL="457200" lvl="0" indent="-281940" algn="l" rtl="0">
              <a:spcBef>
                <a:spcPts val="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CILIP Documentation </a:t>
            </a:r>
          </a:p>
          <a:p>
            <a:pPr lvl="1" indent="-281940">
              <a:buClr>
                <a:srgbClr val="000000"/>
              </a:buClr>
              <a:buSzPct val="100000"/>
              <a:buFont typeface="Roboto"/>
              <a:buChar char="○"/>
            </a:pPr>
            <a:r>
              <a:rPr lang="en-US"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Statements/Reports concerned with AI</a:t>
            </a:r>
            <a:endPar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914400" lvl="1" indent="-281940" algn="l" rtl="0">
              <a:spcBef>
                <a:spcPts val="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Accreditation standards</a:t>
            </a:r>
          </a:p>
          <a:p>
            <a:pPr marL="914400" lvl="1" indent="-281940" algn="l" rtl="0">
              <a:spcBef>
                <a:spcPts val="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Professional Knowledge &amp; Skills Base (PKSBs)</a:t>
            </a:r>
          </a:p>
          <a:p>
            <a:pPr marL="0" lvl="0" indent="0" algn="l" rtl="0">
              <a:spcBef>
                <a:spcPts val="1500"/>
              </a:spcBef>
              <a:spcAft>
                <a:spcPts val="0"/>
              </a:spcAft>
              <a:buNone/>
            </a:pPr>
            <a:r>
              <a:rPr lang="en" sz="4000" b="1" dirty="0">
                <a:solidFill>
                  <a:srgbClr val="000000"/>
                </a:solidFill>
                <a:highlight>
                  <a:schemeClr val="lt1"/>
                </a:highlight>
                <a:latin typeface="Calibri" panose="020F0502020204030204" pitchFamily="34" charset="0"/>
                <a:ea typeface="Roboto"/>
                <a:cs typeface="Calibri" panose="020F0502020204030204" pitchFamily="34" charset="0"/>
                <a:sym typeface="Roboto"/>
              </a:rPr>
              <a:t>Data Analysis</a:t>
            </a:r>
            <a:endPar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457200" lvl="0" indent="-281940" algn="l" rtl="0">
              <a:spcBef>
                <a:spcPts val="150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Qualitative content analysis (Patton, 2002)</a:t>
            </a:r>
            <a:b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b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	Focusing on presented information and contextual framing</a:t>
            </a:r>
            <a:b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b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	Courses &amp; Job Ads: Criteria</a:t>
            </a:r>
            <a:b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b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	CILIP Documentation: What’s being said and its framing</a:t>
            </a:r>
            <a:endParaRPr sz="4000"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457200" lvl="0" indent="-281940" algn="l" rtl="0">
              <a:spcBef>
                <a:spcPts val="0"/>
              </a:spcBef>
              <a:spcAft>
                <a:spcPts val="0"/>
              </a:spcAft>
              <a:buClr>
                <a:srgbClr val="000000"/>
              </a:buClr>
              <a:buSzPct val="100000"/>
              <a:buFont typeface="Roboto"/>
              <a:buChar char="●"/>
            </a:pPr>
            <a:r>
              <a:rPr lang="en" sz="4000" dirty="0">
                <a:solidFill>
                  <a:srgbClr val="000000"/>
                </a:solidFill>
                <a:highlight>
                  <a:schemeClr val="lt1"/>
                </a:highlight>
                <a:latin typeface="Calibri" panose="020F0502020204030204" pitchFamily="34" charset="0"/>
                <a:ea typeface="Roboto"/>
                <a:cs typeface="Calibri" panose="020F0502020204030204" pitchFamily="34" charset="0"/>
                <a:sym typeface="Roboto"/>
              </a:rPr>
              <a:t> Criteria frequencies </a:t>
            </a:r>
            <a:endParaRPr sz="4000"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457200" lvl="0" indent="0" algn="l" rtl="0">
              <a:spcBef>
                <a:spcPts val="1500"/>
              </a:spcBef>
              <a:spcAft>
                <a:spcPts val="0"/>
              </a:spcAft>
              <a:buNone/>
            </a:pPr>
            <a:endParaRPr sz="1200"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0" lvl="0" indent="0" algn="l" rtl="0">
              <a:spcBef>
                <a:spcPts val="1500"/>
              </a:spcBef>
              <a:spcAft>
                <a:spcPts val="0"/>
              </a:spcAft>
              <a:buNone/>
            </a:pPr>
            <a:endParaRPr sz="1200" dirty="0">
              <a:solidFill>
                <a:srgbClr val="000000"/>
              </a:solidFill>
              <a:highlight>
                <a:schemeClr val="lt1"/>
              </a:highlight>
              <a:latin typeface="Calibri" panose="020F0502020204030204" pitchFamily="34" charset="0"/>
              <a:ea typeface="Roboto"/>
              <a:cs typeface="Calibri" panose="020F0502020204030204" pitchFamily="34" charset="0"/>
              <a:sym typeface="Roboto"/>
            </a:endParaRPr>
          </a:p>
          <a:p>
            <a:pPr marL="0" lvl="0" indent="0" algn="l" rtl="0">
              <a:spcBef>
                <a:spcPts val="1500"/>
              </a:spcBef>
              <a:spcAft>
                <a:spcPts val="1200"/>
              </a:spcAft>
              <a:buNone/>
            </a:pPr>
            <a:endParaRPr dirty="0">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54175" y="884025"/>
            <a:ext cx="8835650" cy="4171475"/>
          </a:xfrm>
          <a:prstGeom prst="rect">
            <a:avLst/>
          </a:prstGeom>
        </p:spPr>
        <p:txBody>
          <a:bodyPr spcFirstLastPara="1" wrap="square" lIns="91425" tIns="91425" rIns="91425" bIns="91425" anchor="t" anchorCtr="0">
            <a:normAutofit/>
          </a:bodyPr>
          <a:lstStyle/>
          <a:p>
            <a:pPr lvl="0" algn="l" rtl="0">
              <a:spcBef>
                <a:spcPts val="0"/>
              </a:spcBef>
              <a:spcAft>
                <a:spcPts val="0"/>
              </a:spcAft>
            </a:pPr>
            <a:r>
              <a:rPr lang="en-US" sz="2100" dirty="0">
                <a:latin typeface="Calibri" panose="020F0502020204030204" pitchFamily="34" charset="0"/>
                <a:cs typeface="Calibri" panose="020F0502020204030204" pitchFamily="34" charset="0"/>
              </a:rPr>
              <a:t>11 Universities, Masters Courses of Study</a:t>
            </a:r>
            <a:br>
              <a:rPr lang="en-US" sz="2100" dirty="0">
                <a:latin typeface="Calibri" panose="020F0502020204030204" pitchFamily="34" charset="0"/>
                <a:cs typeface="Calibri" panose="020F0502020204030204" pitchFamily="34" charset="0"/>
              </a:rPr>
            </a:br>
            <a:br>
              <a:rPr lang="en-US" sz="2100" dirty="0">
                <a:latin typeface="Calibri" panose="020F0502020204030204" pitchFamily="34" charset="0"/>
                <a:cs typeface="Calibri" panose="020F0502020204030204" pitchFamily="34" charset="0"/>
              </a:rPr>
            </a:br>
            <a:r>
              <a:rPr lang="en-US" sz="2100" dirty="0">
                <a:latin typeface="Calibri" panose="020F0502020204030204" pitchFamily="34" charset="0"/>
                <a:cs typeface="Calibri" panose="020F0502020204030204" pitchFamily="34" charset="0"/>
              </a:rPr>
              <a:t>98 Modules (Classes) </a:t>
            </a:r>
            <a:br>
              <a:rPr lang="en-US" sz="2100" dirty="0">
                <a:latin typeface="Calibri" panose="020F0502020204030204" pitchFamily="34" charset="0"/>
                <a:cs typeface="Calibri" panose="020F0502020204030204" pitchFamily="34" charset="0"/>
              </a:rPr>
            </a:br>
            <a:r>
              <a:rPr lang="en-US" sz="2100" dirty="0">
                <a:latin typeface="Calibri" panose="020F0502020204030204" pitchFamily="34" charset="0"/>
                <a:cs typeface="Calibri" panose="020F0502020204030204" pitchFamily="34" charset="0"/>
              </a:rPr>
              <a:t>	of a total 134 (73%)</a:t>
            </a:r>
            <a:br>
              <a:rPr lang="en-US" sz="2100" dirty="0">
                <a:latin typeface="Calibri" panose="020F0502020204030204" pitchFamily="34" charset="0"/>
                <a:cs typeface="Calibri" panose="020F0502020204030204" pitchFamily="34" charset="0"/>
              </a:rPr>
            </a:br>
            <a:br>
              <a:rPr lang="en-US" sz="2100" dirty="0">
                <a:latin typeface="Calibri" panose="020F0502020204030204" pitchFamily="34" charset="0"/>
                <a:cs typeface="Calibri" panose="020F0502020204030204" pitchFamily="34" charset="0"/>
              </a:rPr>
            </a:br>
            <a:r>
              <a:rPr lang="en-US" sz="2100" dirty="0">
                <a:latin typeface="Calibri" panose="020F0502020204030204" pitchFamily="34" charset="0"/>
                <a:cs typeface="Calibri" panose="020F0502020204030204" pitchFamily="34" charset="0"/>
              </a:rPr>
              <a:t>Criteria Frequencies: </a:t>
            </a:r>
            <a:br>
              <a:rPr lang="en-US" sz="2100" dirty="0">
                <a:latin typeface="Calibri" panose="020F0502020204030204" pitchFamily="34" charset="0"/>
                <a:cs typeface="Calibri" panose="020F0502020204030204" pitchFamily="34" charset="0"/>
              </a:rPr>
            </a:br>
            <a:br>
              <a:rPr lang="en-US" sz="2100" dirty="0">
                <a:latin typeface="Calibri" panose="020F0502020204030204" pitchFamily="34" charset="0"/>
                <a:cs typeface="Calibri" panose="020F0502020204030204" pitchFamily="34" charset="0"/>
              </a:rPr>
            </a:br>
            <a:br>
              <a:rPr lang="en-US" sz="2100" dirty="0">
                <a:latin typeface="Calibri" panose="020F0502020204030204" pitchFamily="34" charset="0"/>
                <a:cs typeface="Calibri" panose="020F0502020204030204" pitchFamily="34" charset="0"/>
              </a:rPr>
            </a:br>
            <a:endParaRPr sz="2100" dirty="0">
              <a:latin typeface="Calibri" panose="020F0502020204030204" pitchFamily="34" charset="0"/>
              <a:cs typeface="Calibri" panose="020F0502020204030204" pitchFamily="34" charset="0"/>
            </a:endParaRPr>
          </a:p>
        </p:txBody>
      </p:sp>
      <p:sp>
        <p:nvSpPr>
          <p:cNvPr id="96" name="Google Shape;96;p19"/>
          <p:cNvSpPr txBox="1"/>
          <p:nvPr/>
        </p:nvSpPr>
        <p:spPr>
          <a:xfrm>
            <a:off x="175350" y="160725"/>
            <a:ext cx="47781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Courses</a:t>
            </a:r>
            <a:endParaRPr sz="3500" b="1" dirty="0">
              <a:latin typeface="Calibri" panose="020F0502020204030204" pitchFamily="34" charset="0"/>
              <a:ea typeface="Proxima Nova"/>
              <a:cs typeface="Calibri" panose="020F0502020204030204" pitchFamily="34" charset="0"/>
              <a:sym typeface="Proxima Nova"/>
            </a:endParaRPr>
          </a:p>
        </p:txBody>
      </p:sp>
      <p:graphicFrame>
        <p:nvGraphicFramePr>
          <p:cNvPr id="2" name="Table 1">
            <a:extLst>
              <a:ext uri="{FF2B5EF4-FFF2-40B4-BE49-F238E27FC236}">
                <a16:creationId xmlns:a16="http://schemas.microsoft.com/office/drawing/2014/main" id="{9A30CC1A-CF56-D377-3F55-7E568F365C75}"/>
              </a:ext>
            </a:extLst>
          </p:cNvPr>
          <p:cNvGraphicFramePr>
            <a:graphicFrameLocks noGrp="1"/>
          </p:cNvGraphicFramePr>
          <p:nvPr>
            <p:extLst>
              <p:ext uri="{D42A27DB-BD31-4B8C-83A1-F6EECF244321}">
                <p14:modId xmlns:p14="http://schemas.microsoft.com/office/powerpoint/2010/main" val="3773991553"/>
              </p:ext>
            </p:extLst>
          </p:nvPr>
        </p:nvGraphicFramePr>
        <p:xfrm>
          <a:off x="154175" y="2917013"/>
          <a:ext cx="8772260" cy="2105063"/>
        </p:xfrm>
        <a:graphic>
          <a:graphicData uri="http://schemas.openxmlformats.org/drawingml/2006/table">
            <a:tbl>
              <a:tblPr/>
              <a:tblGrid>
                <a:gridCol w="765109">
                  <a:extLst>
                    <a:ext uri="{9D8B030D-6E8A-4147-A177-3AD203B41FA5}">
                      <a16:colId xmlns:a16="http://schemas.microsoft.com/office/drawing/2014/main" val="2187117391"/>
                    </a:ext>
                  </a:extLst>
                </a:gridCol>
                <a:gridCol w="1438831">
                  <a:extLst>
                    <a:ext uri="{9D8B030D-6E8A-4147-A177-3AD203B41FA5}">
                      <a16:colId xmlns:a16="http://schemas.microsoft.com/office/drawing/2014/main" val="263514095"/>
                    </a:ext>
                  </a:extLst>
                </a:gridCol>
                <a:gridCol w="847169">
                  <a:extLst>
                    <a:ext uri="{9D8B030D-6E8A-4147-A177-3AD203B41FA5}">
                      <a16:colId xmlns:a16="http://schemas.microsoft.com/office/drawing/2014/main" val="2446013041"/>
                    </a:ext>
                  </a:extLst>
                </a:gridCol>
                <a:gridCol w="1356771">
                  <a:extLst>
                    <a:ext uri="{9D8B030D-6E8A-4147-A177-3AD203B41FA5}">
                      <a16:colId xmlns:a16="http://schemas.microsoft.com/office/drawing/2014/main" val="1346631407"/>
                    </a:ext>
                  </a:extLst>
                </a:gridCol>
                <a:gridCol w="1101970">
                  <a:extLst>
                    <a:ext uri="{9D8B030D-6E8A-4147-A177-3AD203B41FA5}">
                      <a16:colId xmlns:a16="http://schemas.microsoft.com/office/drawing/2014/main" val="1970929177"/>
                    </a:ext>
                  </a:extLst>
                </a:gridCol>
                <a:gridCol w="1105553">
                  <a:extLst>
                    <a:ext uri="{9D8B030D-6E8A-4147-A177-3AD203B41FA5}">
                      <a16:colId xmlns:a16="http://schemas.microsoft.com/office/drawing/2014/main" val="3336580656"/>
                    </a:ext>
                  </a:extLst>
                </a:gridCol>
                <a:gridCol w="1054887">
                  <a:extLst>
                    <a:ext uri="{9D8B030D-6E8A-4147-A177-3AD203B41FA5}">
                      <a16:colId xmlns:a16="http://schemas.microsoft.com/office/drawing/2014/main" val="2314889317"/>
                    </a:ext>
                  </a:extLst>
                </a:gridCol>
                <a:gridCol w="1101970">
                  <a:extLst>
                    <a:ext uri="{9D8B030D-6E8A-4147-A177-3AD203B41FA5}">
                      <a16:colId xmlns:a16="http://schemas.microsoft.com/office/drawing/2014/main" val="955495234"/>
                    </a:ext>
                  </a:extLst>
                </a:gridCol>
              </a:tblGrid>
              <a:tr h="1615529">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Modules</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AI, </a:t>
                      </a:r>
                    </a:p>
                    <a:p>
                      <a:pPr rtl="0" fontAlgn="b">
                        <a:spcBef>
                          <a:spcPts val="0"/>
                        </a:spcBef>
                        <a:spcAft>
                          <a:spcPts val="0"/>
                        </a:spcAft>
                      </a:pPr>
                      <a:r>
                        <a:rPr lang="en-GB" sz="1200" b="0" i="0" u="none" strike="noStrike" dirty="0">
                          <a:solidFill>
                            <a:srgbClr val="000000"/>
                          </a:solidFill>
                          <a:effectLst/>
                          <a:latin typeface="Calibri" panose="020F0502020204030204" pitchFamily="34" charset="0"/>
                        </a:rPr>
                        <a:t>(incl. machine learning, algorithms)</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Technology/ Digital technology</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Digital-socio phenomena </a:t>
                      </a:r>
                    </a:p>
                    <a:p>
                      <a:pPr rtl="0" fontAlgn="b">
                        <a:spcBef>
                          <a:spcPts val="0"/>
                        </a:spcBef>
                        <a:spcAft>
                          <a:spcPts val="0"/>
                        </a:spcAft>
                      </a:pPr>
                      <a:r>
                        <a:rPr lang="en-GB" sz="1200" b="0" i="0" u="none" strike="noStrike" dirty="0">
                          <a:solidFill>
                            <a:srgbClr val="000000"/>
                          </a:solidFill>
                          <a:effectLst/>
                          <a:latin typeface="Calibri" panose="020F0502020204030204" pitchFamily="34" charset="0"/>
                        </a:rPr>
                        <a:t>(e.g., digital culture, digital divide, inclusion, etc.)</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Analytics </a:t>
                      </a:r>
                    </a:p>
                    <a:p>
                      <a:pPr rtl="0" fontAlgn="b">
                        <a:spcBef>
                          <a:spcPts val="0"/>
                        </a:spcBef>
                        <a:spcAft>
                          <a:spcPts val="0"/>
                        </a:spcAft>
                      </a:pPr>
                      <a:r>
                        <a:rPr lang="en-GB" sz="1200" b="0" i="0" u="none" strike="noStrike" dirty="0">
                          <a:solidFill>
                            <a:srgbClr val="000000"/>
                          </a:solidFill>
                          <a:effectLst/>
                          <a:latin typeface="Calibri" panose="020F0502020204030204" pitchFamily="34" charset="0"/>
                        </a:rPr>
                        <a:t>(use of data)</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Management/</a:t>
                      </a:r>
                    </a:p>
                    <a:p>
                      <a:pPr rtl="0" fontAlgn="b">
                        <a:spcBef>
                          <a:spcPts val="0"/>
                        </a:spcBef>
                        <a:spcAft>
                          <a:spcPts val="0"/>
                        </a:spcAft>
                      </a:pPr>
                      <a:r>
                        <a:rPr lang="en-GB" sz="1200" b="0" i="0" u="none" strike="noStrike" dirty="0">
                          <a:solidFill>
                            <a:srgbClr val="000000"/>
                          </a:solidFill>
                          <a:effectLst/>
                          <a:latin typeface="Calibri" panose="020F0502020204030204" pitchFamily="34" charset="0"/>
                        </a:rPr>
                        <a:t>curation of data (incl. metadata)</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Information/</a:t>
                      </a:r>
                    </a:p>
                    <a:p>
                      <a:pPr rtl="0" fontAlgn="b">
                        <a:spcBef>
                          <a:spcPts val="0"/>
                        </a:spcBef>
                        <a:spcAft>
                          <a:spcPts val="0"/>
                        </a:spcAft>
                      </a:pPr>
                      <a:r>
                        <a:rPr lang="en-GB" sz="1200" b="0" i="0" u="none" strike="noStrike" dirty="0">
                          <a:solidFill>
                            <a:srgbClr val="000000"/>
                          </a:solidFill>
                          <a:effectLst/>
                          <a:latin typeface="Calibri" panose="020F0502020204030204" pitchFamily="34" charset="0"/>
                        </a:rPr>
                        <a:t>data governance and/or policy</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a:solidFill>
                            <a:srgbClr val="000000"/>
                          </a:solidFill>
                          <a:effectLst/>
                          <a:latin typeface="Calibri" panose="020F0502020204030204" pitchFamily="34" charset="0"/>
                        </a:rPr>
                        <a:t>Information ethics or ethics as applied to the previous criteria.</a:t>
                      </a:r>
                      <a:endParaRPr lang="en-GB">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032352"/>
                  </a:ext>
                </a:extLst>
              </a:tr>
              <a:tr h="489534">
                <a:tc>
                  <a:txBody>
                    <a:bodyPr/>
                    <a:lstStyle/>
                    <a:p>
                      <a:pPr algn="ctr" rtl="0" fontAlgn="b">
                        <a:spcBef>
                          <a:spcPts val="0"/>
                        </a:spcBef>
                        <a:spcAft>
                          <a:spcPts val="0"/>
                        </a:spcAft>
                      </a:pPr>
                      <a:r>
                        <a:rPr lang="en-DE" sz="1100" b="0" i="0" u="none" strike="noStrike" dirty="0">
                          <a:solidFill>
                            <a:srgbClr val="000000"/>
                          </a:solidFill>
                          <a:effectLst/>
                          <a:latin typeface="Arial" panose="020B0604020202020204" pitchFamily="34" charset="0"/>
                        </a:rPr>
                        <a:t>98, 100%</a:t>
                      </a:r>
                      <a:endParaRPr lang="en-DE"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a:solidFill>
                            <a:srgbClr val="000000"/>
                          </a:solidFill>
                          <a:effectLst/>
                          <a:latin typeface="Arial" panose="020B0604020202020204" pitchFamily="34" charset="0"/>
                        </a:rPr>
                        <a:t>6, 6%</a:t>
                      </a:r>
                      <a:endParaRPr lang="en-DE">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a:solidFill>
                            <a:srgbClr val="000000"/>
                          </a:solidFill>
                          <a:effectLst/>
                          <a:latin typeface="Arial" panose="020B0604020202020204" pitchFamily="34" charset="0"/>
                        </a:rPr>
                        <a:t>88, 89%</a:t>
                      </a:r>
                      <a:endParaRPr lang="en-DE">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a:solidFill>
                            <a:srgbClr val="000000"/>
                          </a:solidFill>
                          <a:effectLst/>
                          <a:latin typeface="Arial" panose="020B0604020202020204" pitchFamily="34" charset="0"/>
                        </a:rPr>
                        <a:t>24, 24%</a:t>
                      </a:r>
                      <a:endParaRPr lang="en-DE">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a:solidFill>
                            <a:srgbClr val="000000"/>
                          </a:solidFill>
                          <a:effectLst/>
                          <a:latin typeface="Arial" panose="020B0604020202020204" pitchFamily="34" charset="0"/>
                        </a:rPr>
                        <a:t>15, 15%</a:t>
                      </a:r>
                      <a:endParaRPr lang="en-DE">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a:solidFill>
                            <a:srgbClr val="000000"/>
                          </a:solidFill>
                          <a:effectLst/>
                          <a:latin typeface="Arial" panose="020B0604020202020204" pitchFamily="34" charset="0"/>
                        </a:rPr>
                        <a:t>45, 45%</a:t>
                      </a:r>
                      <a:endParaRPr lang="en-DE">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a:solidFill>
                            <a:srgbClr val="000000"/>
                          </a:solidFill>
                          <a:effectLst/>
                          <a:latin typeface="Arial" panose="020B0604020202020204" pitchFamily="34" charset="0"/>
                        </a:rPr>
                        <a:t>29, 29%</a:t>
                      </a:r>
                      <a:endParaRPr lang="en-DE">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dirty="0">
                          <a:solidFill>
                            <a:srgbClr val="000000"/>
                          </a:solidFill>
                          <a:effectLst/>
                          <a:latin typeface="Arial" panose="020B0604020202020204" pitchFamily="34" charset="0"/>
                        </a:rPr>
                        <a:t>24, 24%</a:t>
                      </a:r>
                      <a:endParaRPr lang="en-DE"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8138020"/>
                  </a:ext>
                </a:extLst>
              </a:tr>
            </a:tbl>
          </a:graphicData>
        </a:graphic>
      </p:graphicFrame>
      <p:sp>
        <p:nvSpPr>
          <p:cNvPr id="3" name="Rectangle 1">
            <a:extLst>
              <a:ext uri="{FF2B5EF4-FFF2-40B4-BE49-F238E27FC236}">
                <a16:creationId xmlns:a16="http://schemas.microsoft.com/office/drawing/2014/main" id="{9A26E0D8-BE5F-1A06-2395-91949082F270}"/>
              </a:ext>
            </a:extLst>
          </p:cNvPr>
          <p:cNvSpPr>
            <a:spLocks noChangeArrowheads="1"/>
          </p:cNvSpPr>
          <p:nvPr/>
        </p:nvSpPr>
        <p:spPr bwMode="auto">
          <a:xfrm>
            <a:off x="1074867"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962473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9"/>
          <p:cNvSpPr txBox="1"/>
          <p:nvPr/>
        </p:nvSpPr>
        <p:spPr>
          <a:xfrm>
            <a:off x="184448" y="86436"/>
            <a:ext cx="4583169" cy="7232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Framing of AI</a:t>
            </a:r>
            <a:endParaRPr sz="3500" b="1" dirty="0">
              <a:latin typeface="Calibri" panose="020F0502020204030204" pitchFamily="34" charset="0"/>
              <a:ea typeface="Proxima Nova"/>
              <a:cs typeface="Calibri" panose="020F0502020204030204" pitchFamily="34" charset="0"/>
              <a:sym typeface="Proxima Nova"/>
            </a:endParaRPr>
          </a:p>
        </p:txBody>
      </p:sp>
      <p:sp>
        <p:nvSpPr>
          <p:cNvPr id="3" name="Rectangle 1">
            <a:extLst>
              <a:ext uri="{FF2B5EF4-FFF2-40B4-BE49-F238E27FC236}">
                <a16:creationId xmlns:a16="http://schemas.microsoft.com/office/drawing/2014/main" id="{9A26E0D8-BE5F-1A06-2395-91949082F270}"/>
              </a:ext>
            </a:extLst>
          </p:cNvPr>
          <p:cNvSpPr>
            <a:spLocks noChangeArrowheads="1"/>
          </p:cNvSpPr>
          <p:nvPr/>
        </p:nvSpPr>
        <p:spPr bwMode="auto">
          <a:xfrm>
            <a:off x="1074867"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TextBox 7">
            <a:extLst>
              <a:ext uri="{FF2B5EF4-FFF2-40B4-BE49-F238E27FC236}">
                <a16:creationId xmlns:a16="http://schemas.microsoft.com/office/drawing/2014/main" id="{E6AD9078-CDA0-013D-CBC6-941E739336C7}"/>
              </a:ext>
            </a:extLst>
          </p:cNvPr>
          <p:cNvSpPr txBox="1"/>
          <p:nvPr/>
        </p:nvSpPr>
        <p:spPr>
          <a:xfrm>
            <a:off x="92007" y="1175278"/>
            <a:ext cx="8750286" cy="2677656"/>
          </a:xfrm>
          <a:prstGeom prst="rect">
            <a:avLst/>
          </a:prstGeom>
          <a:noFill/>
        </p:spPr>
        <p:txBody>
          <a:bodyPr wrap="square" rtlCol="0">
            <a:spAutoFit/>
          </a:bodyPr>
          <a:lstStyle/>
          <a:p>
            <a:endParaRPr lang="en-US" sz="1200" dirty="0">
              <a:latin typeface="Arial" panose="020B0604020202020204" pitchFamily="34" charset="0"/>
            </a:endParaRPr>
          </a:p>
          <a:p>
            <a:endParaRPr lang="en-US" sz="1200" b="1" i="0" dirty="0">
              <a:effectLst/>
              <a:latin typeface="Arial" panose="020B0604020202020204" pitchFamily="34" charset="0"/>
            </a:endParaRPr>
          </a:p>
          <a:p>
            <a:r>
              <a:rPr lang="en-GB" sz="1800" b="0" i="0" u="none" strike="noStrike" dirty="0">
                <a:solidFill>
                  <a:srgbClr val="000000"/>
                </a:solidFill>
                <a:effectLst/>
                <a:latin typeface="Times New Roman" panose="02020603050405020304" pitchFamily="18" charset="0"/>
              </a:rPr>
              <a:t>One module explicitly includes AI within the module title.</a:t>
            </a:r>
          </a:p>
          <a:p>
            <a:endParaRPr lang="en-GB" sz="1800" dirty="0">
              <a:latin typeface="Times New Roman" panose="02020603050405020304" pitchFamily="18" charset="0"/>
            </a:endParaRPr>
          </a:p>
          <a:p>
            <a:r>
              <a:rPr lang="en-GB" sz="1800" b="0" i="1" u="none" strike="noStrike" dirty="0">
                <a:solidFill>
                  <a:srgbClr val="000000"/>
                </a:solidFill>
                <a:effectLst/>
                <a:latin typeface="Times New Roman" panose="02020603050405020304" pitchFamily="18" charset="0"/>
              </a:rPr>
              <a:t>“Leveraging insight and understanding from data is key to making effective decisions, </a:t>
            </a:r>
            <a:r>
              <a:rPr lang="en-GB" sz="1800" b="1" i="1" u="none" strike="noStrike" dirty="0">
                <a:solidFill>
                  <a:srgbClr val="000000"/>
                </a:solidFill>
                <a:effectLst/>
                <a:latin typeface="Times New Roman" panose="02020603050405020304" pitchFamily="18" charset="0"/>
              </a:rPr>
              <a:t>Data Led Decision Support and Artificial Intelligence will provide students with an understanding of the techniques that will enable them to gain actionable intelligence </a:t>
            </a:r>
            <a:r>
              <a:rPr lang="en-GB" sz="1800" b="0" i="1" u="none" strike="noStrike" dirty="0">
                <a:solidFill>
                  <a:srgbClr val="000000"/>
                </a:solidFill>
                <a:effectLst/>
                <a:latin typeface="Times New Roman" panose="02020603050405020304" pitchFamily="18" charset="0"/>
              </a:rPr>
              <a:t>and insight from their data.”</a:t>
            </a:r>
          </a:p>
          <a:p>
            <a:endParaRPr lang="en-GB" sz="1800" dirty="0">
              <a:latin typeface="Times New Roman" panose="02020603050405020304" pitchFamily="18" charset="0"/>
            </a:endParaRPr>
          </a:p>
          <a:p>
            <a:endParaRPr lang="en-GB" sz="1800" dirty="0">
              <a:latin typeface="Times New Roman" panose="02020603050405020304" pitchFamily="18" charset="0"/>
            </a:endParaRPr>
          </a:p>
        </p:txBody>
      </p:sp>
    </p:spTree>
    <p:extLst>
      <p:ext uri="{BB962C8B-B14F-4D97-AF65-F5344CB8AC3E}">
        <p14:creationId xmlns:p14="http://schemas.microsoft.com/office/powerpoint/2010/main" val="1353722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9"/>
          <p:cNvSpPr txBox="1"/>
          <p:nvPr/>
        </p:nvSpPr>
        <p:spPr>
          <a:xfrm>
            <a:off x="184448" y="86436"/>
            <a:ext cx="4583169" cy="7232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Framing of AI</a:t>
            </a:r>
            <a:endParaRPr sz="3500" b="1" dirty="0">
              <a:latin typeface="Calibri" panose="020F0502020204030204" pitchFamily="34" charset="0"/>
              <a:ea typeface="Proxima Nova"/>
              <a:cs typeface="Calibri" panose="020F0502020204030204" pitchFamily="34" charset="0"/>
              <a:sym typeface="Proxima Nova"/>
            </a:endParaRPr>
          </a:p>
        </p:txBody>
      </p:sp>
      <p:sp>
        <p:nvSpPr>
          <p:cNvPr id="3" name="Rectangle 1">
            <a:extLst>
              <a:ext uri="{FF2B5EF4-FFF2-40B4-BE49-F238E27FC236}">
                <a16:creationId xmlns:a16="http://schemas.microsoft.com/office/drawing/2014/main" id="{9A26E0D8-BE5F-1A06-2395-91949082F270}"/>
              </a:ext>
            </a:extLst>
          </p:cNvPr>
          <p:cNvSpPr>
            <a:spLocks noChangeArrowheads="1"/>
          </p:cNvSpPr>
          <p:nvPr/>
        </p:nvSpPr>
        <p:spPr bwMode="auto">
          <a:xfrm>
            <a:off x="1074867"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TextBox 7">
            <a:extLst>
              <a:ext uri="{FF2B5EF4-FFF2-40B4-BE49-F238E27FC236}">
                <a16:creationId xmlns:a16="http://schemas.microsoft.com/office/drawing/2014/main" id="{E6AD9078-CDA0-013D-CBC6-941E739336C7}"/>
              </a:ext>
            </a:extLst>
          </p:cNvPr>
          <p:cNvSpPr txBox="1"/>
          <p:nvPr/>
        </p:nvSpPr>
        <p:spPr>
          <a:xfrm>
            <a:off x="184448" y="535960"/>
            <a:ext cx="8750286" cy="4524315"/>
          </a:xfrm>
          <a:prstGeom prst="rect">
            <a:avLst/>
          </a:prstGeom>
          <a:noFill/>
        </p:spPr>
        <p:txBody>
          <a:bodyPr wrap="square" rtlCol="0">
            <a:spAutoFit/>
          </a:bodyPr>
          <a:lstStyle/>
          <a:p>
            <a:endParaRPr lang="en-GB" sz="1800" b="0" i="0" u="none" strike="noStrike" dirty="0">
              <a:solidFill>
                <a:srgbClr val="000000"/>
              </a:solidFill>
              <a:effectLst/>
              <a:latin typeface="Times New Roman" panose="02020603050405020304" pitchFamily="18" charset="0"/>
            </a:endParaRPr>
          </a:p>
          <a:p>
            <a:r>
              <a:rPr lang="en-GB" sz="1800" b="0" i="0" u="none" strike="noStrike" dirty="0">
                <a:solidFill>
                  <a:srgbClr val="000000"/>
                </a:solidFill>
                <a:effectLst/>
                <a:latin typeface="Times New Roman" panose="02020603050405020304" pitchFamily="18" charset="0"/>
              </a:rPr>
              <a:t>Impact of automation on theory and practice: </a:t>
            </a:r>
            <a:br>
              <a:rPr lang="en-GB" sz="1800" b="0" i="0" u="none" strike="noStrike" dirty="0">
                <a:solidFill>
                  <a:srgbClr val="000000"/>
                </a:solidFill>
                <a:effectLst/>
                <a:latin typeface="Times New Roman" panose="02020603050405020304" pitchFamily="18" charset="0"/>
              </a:rPr>
            </a:br>
            <a:r>
              <a:rPr lang="en-GB" sz="1800" b="0" i="0" u="none" strike="noStrike" dirty="0">
                <a:solidFill>
                  <a:srgbClr val="000000"/>
                </a:solidFill>
                <a:effectLst/>
                <a:latin typeface="Times New Roman" panose="02020603050405020304" pitchFamily="18" charset="0"/>
              </a:rPr>
              <a:t>“</a:t>
            </a:r>
            <a:r>
              <a:rPr lang="en-GB" sz="1800" b="0" i="1" strike="noStrike" dirty="0">
                <a:solidFill>
                  <a:srgbClr val="000000"/>
                </a:solidFill>
                <a:effectLst/>
                <a:latin typeface="Times New Roman" panose="02020603050405020304" pitchFamily="18" charset="0"/>
              </a:rPr>
              <a:t>assess the impact that automation has had on archival theory and practice”</a:t>
            </a:r>
          </a:p>
          <a:p>
            <a:endParaRPr lang="en-GB" sz="1800" b="0" i="1" strike="noStrike" dirty="0">
              <a:solidFill>
                <a:srgbClr val="000000"/>
              </a:solidFill>
              <a:effectLst/>
              <a:latin typeface="Times New Roman" panose="02020603050405020304" pitchFamily="18" charset="0"/>
            </a:endParaRPr>
          </a:p>
          <a:p>
            <a:r>
              <a:rPr lang="en-GB" sz="1800" dirty="0">
                <a:latin typeface="Times New Roman" panose="02020603050405020304" pitchFamily="18" charset="0"/>
              </a:rPr>
              <a:t>M</a:t>
            </a:r>
            <a:r>
              <a:rPr lang="en-GB" sz="1800" b="0" i="0" u="none" strike="noStrike" dirty="0">
                <a:solidFill>
                  <a:srgbClr val="000000"/>
                </a:solidFill>
                <a:effectLst/>
                <a:latin typeface="Times New Roman" panose="02020603050405020304" pitchFamily="18" charset="0"/>
              </a:rPr>
              <a:t>achine learning and algorithms for knowledge acquired from big data</a:t>
            </a:r>
            <a:br>
              <a:rPr lang="en-GB" sz="1800" b="0" i="0" u="none" strike="noStrike" dirty="0">
                <a:solidFill>
                  <a:srgbClr val="000000"/>
                </a:solidFill>
                <a:effectLst/>
                <a:latin typeface="Times New Roman" panose="02020603050405020304" pitchFamily="18" charset="0"/>
              </a:rPr>
            </a:br>
            <a:r>
              <a:rPr lang="en-GB" sz="1800" b="0" i="1" u="none" strike="noStrike" dirty="0">
                <a:solidFill>
                  <a:srgbClr val="000000"/>
                </a:solidFill>
                <a:effectLst/>
                <a:latin typeface="Times New Roman" panose="02020603050405020304" pitchFamily="18" charset="0"/>
              </a:rPr>
              <a:t>“Machine learning for knowledge acquisition; Introduction to machine learning and pattern recognition; Capabilities of different modelling, analysis and algorithmic technique”</a:t>
            </a:r>
          </a:p>
          <a:p>
            <a:endParaRPr lang="en-GB" sz="1800" b="0" i="1" u="none" strike="noStrike" dirty="0">
              <a:solidFill>
                <a:srgbClr val="000000"/>
              </a:solidFill>
              <a:effectLst/>
              <a:latin typeface="Times New Roman" panose="02020603050405020304" pitchFamily="18" charset="0"/>
            </a:endParaRPr>
          </a:p>
          <a:p>
            <a:r>
              <a:rPr lang="en-GB" sz="1800" b="0" i="0" u="none" strike="noStrike" dirty="0">
                <a:solidFill>
                  <a:srgbClr val="000000"/>
                </a:solidFill>
                <a:effectLst/>
                <a:latin typeface="Times New Roman" panose="02020603050405020304" pitchFamily="18" charset="0"/>
              </a:rPr>
              <a:t>AI framed within knowledge management </a:t>
            </a:r>
          </a:p>
          <a:p>
            <a:r>
              <a:rPr lang="en-GB" sz="1800" i="1" dirty="0">
                <a:latin typeface="Times New Roman" panose="02020603050405020304" pitchFamily="18" charset="0"/>
              </a:rPr>
              <a:t>“Critically evaluate how IT is being deployed and changing the landscape of KM including virtual learning, homeworking and the use of AI.”</a:t>
            </a:r>
          </a:p>
          <a:p>
            <a:endParaRPr lang="en-GB" sz="1800" b="0" i="0" u="none" strike="noStrike" dirty="0">
              <a:solidFill>
                <a:srgbClr val="000000"/>
              </a:solidFill>
              <a:effectLst/>
              <a:latin typeface="Times New Roman" panose="02020603050405020304" pitchFamily="18" charset="0"/>
            </a:endParaRPr>
          </a:p>
          <a:p>
            <a:r>
              <a:rPr lang="en-GB" sz="1800" dirty="0">
                <a:latin typeface="Times New Roman" panose="02020603050405020304" pitchFamily="18" charset="0"/>
              </a:rPr>
              <a:t>A</a:t>
            </a:r>
            <a:r>
              <a:rPr lang="en-GB" sz="1800" b="0" i="0" u="none" strike="noStrike" dirty="0">
                <a:solidFill>
                  <a:srgbClr val="000000"/>
                </a:solidFill>
                <a:effectLst/>
                <a:latin typeface="Times New Roman" panose="02020603050405020304" pitchFamily="18" charset="0"/>
              </a:rPr>
              <a:t>lgorithms within the social media landscape</a:t>
            </a:r>
          </a:p>
          <a:p>
            <a:r>
              <a:rPr lang="en-GB" sz="1800" i="1" dirty="0">
                <a:latin typeface="Times New Roman" panose="02020603050405020304" pitchFamily="18" charset="0"/>
              </a:rPr>
              <a:t>“Tools and methods of social media and web-based research: archiving; data mining; algorithms”</a:t>
            </a:r>
            <a:r>
              <a:rPr lang="en-GB" sz="1800" b="0" i="1" u="none" strike="noStrike" dirty="0">
                <a:solidFill>
                  <a:srgbClr val="000000"/>
                </a:solidFill>
                <a:effectLst/>
                <a:latin typeface="Times New Roman" panose="02020603050405020304" pitchFamily="18" charset="0"/>
              </a:rPr>
              <a:t> </a:t>
            </a:r>
          </a:p>
          <a:p>
            <a:endParaRPr lang="en-GB" sz="1800" dirty="0">
              <a:latin typeface="Times New Roman" panose="02020603050405020304" pitchFamily="18" charset="0"/>
            </a:endParaRPr>
          </a:p>
        </p:txBody>
      </p:sp>
    </p:spTree>
    <p:extLst>
      <p:ext uri="{BB962C8B-B14F-4D97-AF65-F5344CB8AC3E}">
        <p14:creationId xmlns:p14="http://schemas.microsoft.com/office/powerpoint/2010/main" val="1480360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54175" y="964700"/>
            <a:ext cx="8511000" cy="4090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100" dirty="0">
              <a:solidFill>
                <a:srgbClr val="000000"/>
              </a:solidFill>
              <a:highlight>
                <a:schemeClr val="lt2"/>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2100" dirty="0">
              <a:latin typeface="Calibri" panose="020F0502020204030204" pitchFamily="34" charset="0"/>
              <a:cs typeface="Calibri" panose="020F0502020204030204" pitchFamily="34" charset="0"/>
            </a:endParaRPr>
          </a:p>
        </p:txBody>
      </p:sp>
      <p:sp>
        <p:nvSpPr>
          <p:cNvPr id="96" name="Google Shape;96;p19"/>
          <p:cNvSpPr txBox="1"/>
          <p:nvPr/>
        </p:nvSpPr>
        <p:spPr>
          <a:xfrm>
            <a:off x="175350" y="160725"/>
            <a:ext cx="47781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Job Advertisements</a:t>
            </a:r>
            <a:endParaRPr sz="3500" b="1" dirty="0">
              <a:latin typeface="Calibri" panose="020F0502020204030204" pitchFamily="34" charset="0"/>
              <a:ea typeface="Proxima Nova"/>
              <a:cs typeface="Calibri" panose="020F0502020204030204" pitchFamily="34" charset="0"/>
              <a:sym typeface="Proxima Nova"/>
            </a:endParaRPr>
          </a:p>
        </p:txBody>
      </p:sp>
      <p:graphicFrame>
        <p:nvGraphicFramePr>
          <p:cNvPr id="2" name="Table 1">
            <a:extLst>
              <a:ext uri="{FF2B5EF4-FFF2-40B4-BE49-F238E27FC236}">
                <a16:creationId xmlns:a16="http://schemas.microsoft.com/office/drawing/2014/main" id="{4FC427AD-BF63-88AC-7F6F-C119E218C3AD}"/>
              </a:ext>
            </a:extLst>
          </p:cNvPr>
          <p:cNvGraphicFramePr>
            <a:graphicFrameLocks noGrp="1"/>
          </p:cNvGraphicFramePr>
          <p:nvPr>
            <p:extLst>
              <p:ext uri="{D42A27DB-BD31-4B8C-83A1-F6EECF244321}">
                <p14:modId xmlns:p14="http://schemas.microsoft.com/office/powerpoint/2010/main" val="1597692001"/>
              </p:ext>
            </p:extLst>
          </p:nvPr>
        </p:nvGraphicFramePr>
        <p:xfrm>
          <a:off x="154175" y="3199110"/>
          <a:ext cx="8835648" cy="1714500"/>
        </p:xfrm>
        <a:graphic>
          <a:graphicData uri="http://schemas.openxmlformats.org/drawingml/2006/table">
            <a:tbl>
              <a:tblPr>
                <a:tableStyleId>{2698C1DC-CC2B-43BB-B1A9-EBDD93072BF9}</a:tableStyleId>
              </a:tblPr>
              <a:tblGrid>
                <a:gridCol w="1104456">
                  <a:extLst>
                    <a:ext uri="{9D8B030D-6E8A-4147-A177-3AD203B41FA5}">
                      <a16:colId xmlns:a16="http://schemas.microsoft.com/office/drawing/2014/main" val="2525513933"/>
                    </a:ext>
                  </a:extLst>
                </a:gridCol>
                <a:gridCol w="1104456">
                  <a:extLst>
                    <a:ext uri="{9D8B030D-6E8A-4147-A177-3AD203B41FA5}">
                      <a16:colId xmlns:a16="http://schemas.microsoft.com/office/drawing/2014/main" val="963991030"/>
                    </a:ext>
                  </a:extLst>
                </a:gridCol>
                <a:gridCol w="1104456">
                  <a:extLst>
                    <a:ext uri="{9D8B030D-6E8A-4147-A177-3AD203B41FA5}">
                      <a16:colId xmlns:a16="http://schemas.microsoft.com/office/drawing/2014/main" val="1584954639"/>
                    </a:ext>
                  </a:extLst>
                </a:gridCol>
                <a:gridCol w="1104456">
                  <a:extLst>
                    <a:ext uri="{9D8B030D-6E8A-4147-A177-3AD203B41FA5}">
                      <a16:colId xmlns:a16="http://schemas.microsoft.com/office/drawing/2014/main" val="1628959973"/>
                    </a:ext>
                  </a:extLst>
                </a:gridCol>
                <a:gridCol w="996594">
                  <a:extLst>
                    <a:ext uri="{9D8B030D-6E8A-4147-A177-3AD203B41FA5}">
                      <a16:colId xmlns:a16="http://schemas.microsoft.com/office/drawing/2014/main" val="337316580"/>
                    </a:ext>
                  </a:extLst>
                </a:gridCol>
                <a:gridCol w="1212318">
                  <a:extLst>
                    <a:ext uri="{9D8B030D-6E8A-4147-A177-3AD203B41FA5}">
                      <a16:colId xmlns:a16="http://schemas.microsoft.com/office/drawing/2014/main" val="1926008477"/>
                    </a:ext>
                  </a:extLst>
                </a:gridCol>
                <a:gridCol w="1104456">
                  <a:extLst>
                    <a:ext uri="{9D8B030D-6E8A-4147-A177-3AD203B41FA5}">
                      <a16:colId xmlns:a16="http://schemas.microsoft.com/office/drawing/2014/main" val="2433395358"/>
                    </a:ext>
                  </a:extLst>
                </a:gridCol>
                <a:gridCol w="1104456">
                  <a:extLst>
                    <a:ext uri="{9D8B030D-6E8A-4147-A177-3AD203B41FA5}">
                      <a16:colId xmlns:a16="http://schemas.microsoft.com/office/drawing/2014/main" val="3628492807"/>
                    </a:ext>
                  </a:extLst>
                </a:gridCol>
              </a:tblGrid>
              <a:tr h="1511300">
                <a:tc>
                  <a:txBody>
                    <a:bodyPr/>
                    <a:lstStyle/>
                    <a:p>
                      <a:pPr algn="l" fontAlgn="b"/>
                      <a:r>
                        <a:rPr lang="en-GB" sz="1200" u="none" strike="noStrike" dirty="0">
                          <a:effectLst/>
                        </a:rPr>
                        <a:t>AI, including machine learning and algorithms</a:t>
                      </a:r>
                      <a:endParaRPr lang="en-GB"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u="none" strike="noStrike" dirty="0">
                          <a:effectLst/>
                        </a:rPr>
                        <a:t>Technology/ digital technology,</a:t>
                      </a:r>
                      <a:endParaRPr lang="en-GB"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u="none" strike="noStrike" dirty="0">
                          <a:effectLst/>
                        </a:rPr>
                        <a:t>Digital-socio phenomena (e.g., digital culture, digital divide/inclusion, etc.)</a:t>
                      </a:r>
                      <a:endParaRPr lang="en-GB"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u="none" strike="noStrike" dirty="0">
                          <a:effectLst/>
                        </a:rPr>
                        <a:t>Analytics (use of data)</a:t>
                      </a:r>
                      <a:endParaRPr lang="en-GB"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u="none" strike="noStrike">
                          <a:effectLst/>
                        </a:rPr>
                        <a:t>Management/curation of data (incl metadata)</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u="none" strike="noStrike">
                          <a:effectLst/>
                        </a:rPr>
                        <a:t>Information/data governance and/or policy</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u="none" strike="noStrike" dirty="0">
                          <a:effectLst/>
                        </a:rPr>
                        <a:t>Information ethics or ethics as applied to the previous criteria.</a:t>
                      </a:r>
                      <a:endParaRPr lang="en-GB"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u="none" strike="noStrike" dirty="0">
                          <a:effectLst/>
                        </a:rPr>
                        <a:t>None: No criteria were identifiable in ad</a:t>
                      </a:r>
                      <a:endParaRPr lang="en-GB" sz="1200" b="0" i="0" u="none" strike="noStrike" dirty="0">
                        <a:solidFill>
                          <a:srgbClr val="000000"/>
                        </a:solidFill>
                        <a:effectLst/>
                        <a:latin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069549"/>
                  </a:ext>
                </a:extLst>
              </a:tr>
              <a:tr h="203200">
                <a:tc>
                  <a:txBody>
                    <a:bodyPr/>
                    <a:lstStyle/>
                    <a:p>
                      <a:pPr algn="ctr" fontAlgn="b"/>
                      <a:r>
                        <a:rPr lang="en-DE" sz="1200" u="none" strike="noStrike" dirty="0">
                          <a:effectLst/>
                        </a:rPr>
                        <a:t>0</a:t>
                      </a:r>
                      <a:endParaRPr lang="en-DE"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DE" sz="1200" u="none" strike="noStrike" dirty="0">
                          <a:effectLst/>
                        </a:rPr>
                        <a:t>22, 55%</a:t>
                      </a:r>
                      <a:endParaRPr lang="en-DE"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DE" sz="1200" u="none" strike="noStrike">
                          <a:effectLst/>
                        </a:rPr>
                        <a:t>0</a:t>
                      </a:r>
                      <a:endParaRPr lang="en-DE"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DE" sz="1200" u="none" strike="noStrike" dirty="0">
                          <a:effectLst/>
                        </a:rPr>
                        <a:t>3, 7.5%</a:t>
                      </a:r>
                      <a:endParaRPr lang="en-DE"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DE" sz="1200" u="none" strike="noStrike" dirty="0">
                          <a:effectLst/>
                        </a:rPr>
                        <a:t>14*, 35%</a:t>
                      </a:r>
                      <a:endParaRPr lang="en-DE"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DE" sz="1200" u="none" strike="noStrike" dirty="0">
                          <a:effectLst/>
                        </a:rPr>
                        <a:t>4, 10%</a:t>
                      </a:r>
                      <a:endParaRPr lang="en-DE"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DE" sz="1200" u="none" strike="noStrike">
                          <a:effectLst/>
                        </a:rPr>
                        <a:t>0</a:t>
                      </a:r>
                      <a:endParaRPr lang="en-DE"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DE" sz="1200" u="none" strike="noStrike" dirty="0">
                          <a:effectLst/>
                        </a:rPr>
                        <a:t>15, 37.5%</a:t>
                      </a:r>
                      <a:endParaRPr lang="en-DE" sz="1200" b="0" i="0" u="none" strike="noStrike" dirty="0">
                        <a:solidFill>
                          <a:srgbClr val="000000"/>
                        </a:solidFill>
                        <a:effectLst/>
                        <a:latin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98271"/>
                  </a:ext>
                </a:extLst>
              </a:tr>
            </a:tbl>
          </a:graphicData>
        </a:graphic>
      </p:graphicFrame>
      <p:sp>
        <p:nvSpPr>
          <p:cNvPr id="3" name="TextBox 2">
            <a:extLst>
              <a:ext uri="{FF2B5EF4-FFF2-40B4-BE49-F238E27FC236}">
                <a16:creationId xmlns:a16="http://schemas.microsoft.com/office/drawing/2014/main" id="{0F5E26C9-03B7-1B70-0880-C2BC412BC649}"/>
              </a:ext>
            </a:extLst>
          </p:cNvPr>
          <p:cNvSpPr txBox="1"/>
          <p:nvPr/>
        </p:nvSpPr>
        <p:spPr>
          <a:xfrm>
            <a:off x="133002" y="628645"/>
            <a:ext cx="8835648" cy="2631490"/>
          </a:xfrm>
          <a:prstGeom prst="rect">
            <a:avLst/>
          </a:prstGeom>
          <a:noFill/>
        </p:spPr>
        <p:txBody>
          <a:bodyPr wrap="square" rtlCol="0">
            <a:spAutoFit/>
          </a:bodyPr>
          <a:lstStyle/>
          <a:p>
            <a:endParaRPr lang="en-GB" sz="1800" dirty="0">
              <a:latin typeface="Calibri" panose="020F0502020204030204" pitchFamily="34" charset="0"/>
              <a:cs typeface="Calibri" panose="020F0502020204030204" pitchFamily="34" charset="0"/>
            </a:endParaRPr>
          </a:p>
          <a:p>
            <a:r>
              <a:rPr lang="en-GB" sz="1800" u="sng" dirty="0">
                <a:latin typeface="Calibri" panose="020F0502020204030204" pitchFamily="34" charset="0"/>
                <a:cs typeface="Calibri" panose="020F0502020204030204" pitchFamily="34" charset="0"/>
              </a:rPr>
              <a:t>40 advertisements </a:t>
            </a:r>
            <a:endParaRPr lang="en-GB" sz="2100" u="sng"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Academic: 16</a:t>
            </a:r>
          </a:p>
          <a:p>
            <a:r>
              <a:rPr lang="en-GB" sz="1800" dirty="0">
                <a:latin typeface="Calibri" panose="020F0502020204030204" pitchFamily="34" charset="0"/>
                <a:cs typeface="Calibri" panose="020F0502020204030204" pitchFamily="34" charset="0"/>
              </a:rPr>
              <a:t>School/Academic: 1</a:t>
            </a:r>
          </a:p>
          <a:p>
            <a:r>
              <a:rPr lang="en-GB" sz="1800" dirty="0">
                <a:latin typeface="Calibri" panose="020F0502020204030204" pitchFamily="34" charset="0"/>
                <a:cs typeface="Calibri" panose="020F0502020204030204" pitchFamily="34" charset="0"/>
              </a:rPr>
              <a:t>School: 9</a:t>
            </a:r>
          </a:p>
          <a:p>
            <a:r>
              <a:rPr lang="en-GB" sz="1800" dirty="0">
                <a:latin typeface="Calibri" panose="020F0502020204030204" pitchFamily="34" charset="0"/>
                <a:cs typeface="Calibri" panose="020F0502020204030204" pitchFamily="34" charset="0"/>
              </a:rPr>
              <a:t>Public: 9</a:t>
            </a:r>
          </a:p>
          <a:p>
            <a:r>
              <a:rPr lang="en-GB" sz="1800" dirty="0">
                <a:latin typeface="Calibri" panose="020F0502020204030204" pitchFamily="34" charset="0"/>
                <a:cs typeface="Calibri" panose="020F0502020204030204" pitchFamily="34" charset="0"/>
              </a:rPr>
              <a:t>Other: 5</a:t>
            </a:r>
          </a:p>
          <a:p>
            <a:endParaRPr lang="en-GB" sz="21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Criteria Frequencies: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54175" y="964700"/>
            <a:ext cx="8511000" cy="4090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100" dirty="0">
              <a:solidFill>
                <a:srgbClr val="000000"/>
              </a:solidFill>
              <a:highlight>
                <a:schemeClr val="lt2"/>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2100" dirty="0">
              <a:latin typeface="Calibri" panose="020F0502020204030204" pitchFamily="34" charset="0"/>
              <a:cs typeface="Calibri" panose="020F0502020204030204" pitchFamily="34" charset="0"/>
            </a:endParaRPr>
          </a:p>
        </p:txBody>
      </p:sp>
      <p:sp>
        <p:nvSpPr>
          <p:cNvPr id="96" name="Google Shape;96;p19"/>
          <p:cNvSpPr txBox="1"/>
          <p:nvPr/>
        </p:nvSpPr>
        <p:spPr>
          <a:xfrm>
            <a:off x="175350" y="160725"/>
            <a:ext cx="47781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Job Ad Descriptions</a:t>
            </a:r>
            <a:endParaRPr sz="3500" b="1" dirty="0">
              <a:latin typeface="Calibri" panose="020F0502020204030204" pitchFamily="34" charset="0"/>
              <a:ea typeface="Proxima Nova"/>
              <a:cs typeface="Calibri" panose="020F0502020204030204" pitchFamily="34" charset="0"/>
              <a:sym typeface="Proxima Nova"/>
            </a:endParaRPr>
          </a:p>
        </p:txBody>
      </p:sp>
      <p:sp>
        <p:nvSpPr>
          <p:cNvPr id="4" name="TextBox 3">
            <a:extLst>
              <a:ext uri="{FF2B5EF4-FFF2-40B4-BE49-F238E27FC236}">
                <a16:creationId xmlns:a16="http://schemas.microsoft.com/office/drawing/2014/main" id="{667A01D2-4CF3-87FB-0658-D76304228C74}"/>
              </a:ext>
            </a:extLst>
          </p:cNvPr>
          <p:cNvSpPr txBox="1"/>
          <p:nvPr/>
        </p:nvSpPr>
        <p:spPr>
          <a:xfrm>
            <a:off x="104633" y="884025"/>
            <a:ext cx="8864017" cy="4416594"/>
          </a:xfrm>
          <a:prstGeom prst="rect">
            <a:avLst/>
          </a:prstGeom>
          <a:noFill/>
        </p:spPr>
        <p:txBody>
          <a:bodyPr wrap="square" rtlCol="0">
            <a:spAutoFit/>
          </a:bodyPr>
          <a:lstStyle/>
          <a:p>
            <a:r>
              <a:rPr lang="en-US" b="1" dirty="0"/>
              <a:t>Senior Metadata Services Coordinator</a:t>
            </a:r>
            <a:br>
              <a:rPr lang="en-US" b="1" dirty="0"/>
            </a:br>
            <a:r>
              <a:rPr lang="en-US" dirty="0"/>
              <a:t>“</a:t>
            </a:r>
            <a:r>
              <a:rPr lang="en-US" sz="1200" dirty="0">
                <a:latin typeface="Arial" panose="020B0604020202020204" pitchFamily="34" charset="0"/>
              </a:rPr>
              <a:t>W</a:t>
            </a:r>
            <a:r>
              <a:rPr lang="en-US" sz="1200" i="0" dirty="0">
                <a:effectLst/>
                <a:latin typeface="Arial" panose="020B0604020202020204" pitchFamily="34" charset="0"/>
              </a:rPr>
              <a:t>e are looking for someone who has demonstrable: Experience in the acquisition and </a:t>
            </a:r>
            <a:r>
              <a:rPr lang="en-US" sz="1500" b="1" i="0" dirty="0">
                <a:effectLst/>
                <a:latin typeface="Arial" panose="020B0604020202020204" pitchFamily="34" charset="0"/>
              </a:rPr>
              <a:t>development of e-book</a:t>
            </a:r>
            <a:r>
              <a:rPr lang="en-US" sz="1500" i="0" dirty="0">
                <a:effectLst/>
                <a:latin typeface="Arial" panose="020B0604020202020204" pitchFamily="34" charset="0"/>
              </a:rPr>
              <a:t> </a:t>
            </a:r>
            <a:r>
              <a:rPr lang="en-US" sz="1200" i="0" dirty="0">
                <a:effectLst/>
                <a:latin typeface="Arial" panose="020B0604020202020204" pitchFamily="34" charset="0"/>
              </a:rPr>
              <a:t>and print collections, with a particular focus on </a:t>
            </a:r>
            <a:r>
              <a:rPr lang="en-US" sz="1500" b="1" i="0" dirty="0">
                <a:effectLst/>
                <a:latin typeface="Arial" panose="020B0604020202020204" pitchFamily="34" charset="0"/>
              </a:rPr>
              <a:t>policies and licenses for acquiring and providing access to electronic content</a:t>
            </a:r>
            <a:r>
              <a:rPr lang="en-US" sz="1500" i="0" dirty="0">
                <a:effectLst/>
                <a:latin typeface="Arial" panose="020B0604020202020204" pitchFamily="34" charset="0"/>
              </a:rPr>
              <a:t>. </a:t>
            </a:r>
            <a:r>
              <a:rPr lang="en-US" sz="1200" i="0" dirty="0">
                <a:effectLst/>
                <a:latin typeface="Arial" panose="020B0604020202020204" pitchFamily="34" charset="0"/>
              </a:rPr>
              <a:t>Understanding of the HE</a:t>
            </a:r>
            <a:r>
              <a:rPr lang="en-US" sz="1500" i="0" dirty="0">
                <a:effectLst/>
                <a:latin typeface="Arial" panose="020B0604020202020204" pitchFamily="34" charset="0"/>
              </a:rPr>
              <a:t> </a:t>
            </a:r>
            <a:r>
              <a:rPr lang="en-US" sz="1500" b="1" i="0" dirty="0">
                <a:effectLst/>
                <a:latin typeface="Arial" panose="020B0604020202020204" pitchFamily="34" charset="0"/>
              </a:rPr>
              <a:t>electronic publishing environment</a:t>
            </a:r>
            <a:r>
              <a:rPr lang="en-US" sz="1500" i="0" dirty="0">
                <a:effectLst/>
                <a:latin typeface="Arial" panose="020B0604020202020204" pitchFamily="34" charset="0"/>
              </a:rPr>
              <a:t>, </a:t>
            </a:r>
            <a:r>
              <a:rPr lang="en-US" sz="1200" i="0" dirty="0">
                <a:effectLst/>
                <a:latin typeface="Arial" panose="020B0604020202020204" pitchFamily="34" charset="0"/>
              </a:rPr>
              <a:t>content supply, licensing, and national and regional consortia. Experience of </a:t>
            </a:r>
            <a:r>
              <a:rPr lang="en-US" sz="1500" b="1" i="0" dirty="0">
                <a:effectLst/>
                <a:latin typeface="Arial" panose="020B0604020202020204" pitchFamily="34" charset="0"/>
              </a:rPr>
              <a:t>evaluating, analyzing, and interpreting content usage to provide high-quality metadata services to inform service strategy, collection development, and budget planning</a:t>
            </a:r>
            <a:r>
              <a:rPr lang="en-US" sz="1500" i="0" dirty="0">
                <a:effectLst/>
                <a:latin typeface="Arial" panose="020B0604020202020204" pitchFamily="34" charset="0"/>
              </a:rPr>
              <a:t>. </a:t>
            </a:r>
            <a:r>
              <a:rPr lang="en-US" sz="1200" i="0" dirty="0">
                <a:effectLst/>
                <a:latin typeface="Arial" panose="020B0604020202020204" pitchFamily="34" charset="0"/>
              </a:rPr>
              <a:t>Experience in</a:t>
            </a:r>
            <a:r>
              <a:rPr lang="en-US" sz="1500" i="0" dirty="0">
                <a:effectLst/>
                <a:latin typeface="Arial" panose="020B0604020202020204" pitchFamily="34" charset="0"/>
              </a:rPr>
              <a:t> </a:t>
            </a:r>
            <a:r>
              <a:rPr lang="en-US" sz="1500" b="1" i="0" dirty="0">
                <a:effectLst/>
                <a:latin typeface="Arial" panose="020B0604020202020204" pitchFamily="34" charset="0"/>
              </a:rPr>
              <a:t>metadata service to facilitate the ingest, description, management, discovery of, and access</a:t>
            </a:r>
            <a:r>
              <a:rPr lang="en-US" sz="1500" i="0" dirty="0">
                <a:effectLst/>
                <a:latin typeface="Arial" panose="020B0604020202020204" pitchFamily="34" charset="0"/>
              </a:rPr>
              <a:t> </a:t>
            </a:r>
            <a:r>
              <a:rPr lang="en-US" sz="1200" i="0" dirty="0">
                <a:effectLst/>
                <a:latin typeface="Arial" panose="020B0604020202020204" pitchFamily="34" charset="0"/>
              </a:rPr>
              <a:t>to the Library print and electronic resources, ensuring that appropriate guidelines, cataloging, and classification standards are adopted and implemented.</a:t>
            </a:r>
          </a:p>
          <a:p>
            <a:endParaRPr lang="en-US" sz="1500" dirty="0">
              <a:latin typeface="Arial" panose="020B0604020202020204" pitchFamily="34" charset="0"/>
            </a:endParaRPr>
          </a:p>
          <a:p>
            <a:r>
              <a:rPr lang="en-US" sz="1500" b="1" i="0" dirty="0">
                <a:effectLst/>
                <a:latin typeface="Arial" panose="020B0604020202020204" pitchFamily="34" charset="0"/>
              </a:rPr>
              <a:t>Resources Librarian</a:t>
            </a:r>
            <a:br>
              <a:rPr lang="en-US" sz="1500" b="1" i="0" dirty="0">
                <a:effectLst/>
                <a:latin typeface="Arial" panose="020B0604020202020204" pitchFamily="34" charset="0"/>
              </a:rPr>
            </a:br>
            <a:r>
              <a:rPr lang="en-US" sz="1200" i="0" dirty="0">
                <a:effectLst/>
                <a:latin typeface="Arial" panose="020B0604020202020204" pitchFamily="34" charset="0"/>
              </a:rPr>
              <a:t>“</a:t>
            </a:r>
            <a:r>
              <a:rPr lang="en-US" sz="1200" dirty="0">
                <a:latin typeface="Arial" panose="020B0604020202020204" pitchFamily="34" charset="0"/>
              </a:rPr>
              <a:t>S</a:t>
            </a:r>
            <a:r>
              <a:rPr lang="en-US" sz="1200" i="0" dirty="0">
                <a:solidFill>
                  <a:srgbClr val="000000"/>
                </a:solidFill>
                <a:effectLst/>
                <a:latin typeface="Arial" panose="020B0604020202020204" pitchFamily="34" charset="0"/>
              </a:rPr>
              <a:t>eeking to appoint a skilled and motivated member of the Library Resources team to support the provision of scholarly resources for education and research across the University. This will involve </a:t>
            </a:r>
            <a:r>
              <a:rPr lang="en-US" sz="1500" b="1" i="0" dirty="0">
                <a:solidFill>
                  <a:srgbClr val="000000"/>
                </a:solidFill>
                <a:effectLst/>
                <a:latin typeface="Arial" panose="020B0604020202020204" pitchFamily="34" charset="0"/>
              </a:rPr>
              <a:t>working across electronic and print resources</a:t>
            </a:r>
            <a:r>
              <a:rPr lang="en-US" sz="1500" i="0" dirty="0">
                <a:solidFill>
                  <a:srgbClr val="000000"/>
                </a:solidFill>
                <a:effectLst/>
                <a:latin typeface="Arial" panose="020B0604020202020204" pitchFamily="34" charset="0"/>
              </a:rPr>
              <a:t>, </a:t>
            </a:r>
            <a:r>
              <a:rPr lang="en-US" sz="1500" b="1" i="0" dirty="0">
                <a:solidFill>
                  <a:srgbClr val="000000"/>
                </a:solidFill>
                <a:effectLst/>
                <a:latin typeface="Arial" panose="020B0604020202020204" pitchFamily="34" charset="0"/>
              </a:rPr>
              <a:t>all format types (journals, books, databases, multimedia), and the digital systems and services involved in their procurement, management, and access.</a:t>
            </a:r>
            <a:r>
              <a:rPr lang="en-US" sz="1500" i="0" dirty="0">
                <a:solidFill>
                  <a:srgbClr val="000000"/>
                </a:solidFill>
                <a:effectLst/>
                <a:latin typeface="Arial" panose="020B0604020202020204" pitchFamily="34" charset="0"/>
              </a:rPr>
              <a:t> </a:t>
            </a:r>
            <a:r>
              <a:rPr lang="en-US" sz="1200" i="0" dirty="0">
                <a:solidFill>
                  <a:srgbClr val="000000"/>
                </a:solidFill>
                <a:effectLst/>
                <a:latin typeface="Arial" panose="020B0604020202020204" pitchFamily="34" charset="0"/>
              </a:rPr>
              <a:t>The role will be based within a team that currently subdivides across functions which </a:t>
            </a:r>
            <a:r>
              <a:rPr lang="en-US" sz="1500" b="1" i="0" dirty="0">
                <a:solidFill>
                  <a:srgbClr val="000000"/>
                </a:solidFill>
                <a:effectLst/>
                <a:latin typeface="Arial" panose="020B0604020202020204" pitchFamily="34" charset="0"/>
              </a:rPr>
              <a:t>include digitization, cataloging, acquisitions, subscriptions, and library management systems.</a:t>
            </a:r>
            <a:endParaRPr lang="en-US" sz="1500" b="1" i="0" dirty="0">
              <a:effectLst/>
              <a:latin typeface="Arial" panose="020B0604020202020204" pitchFamily="34" charset="0"/>
            </a:endParaRPr>
          </a:p>
          <a:p>
            <a:endParaRPr lang="en-US" sz="1500" dirty="0">
              <a:latin typeface="Arial" panose="020B0604020202020204" pitchFamily="34" charset="0"/>
            </a:endParaRPr>
          </a:p>
          <a:p>
            <a:endParaRPr lang="en-US" sz="1500" dirty="0"/>
          </a:p>
        </p:txBody>
      </p:sp>
    </p:spTree>
    <p:extLst>
      <p:ext uri="{BB962C8B-B14F-4D97-AF65-F5344CB8AC3E}">
        <p14:creationId xmlns:p14="http://schemas.microsoft.com/office/powerpoint/2010/main" val="2763863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54175" y="964700"/>
            <a:ext cx="8511000" cy="4090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100" dirty="0">
              <a:solidFill>
                <a:srgbClr val="000000"/>
              </a:solidFill>
              <a:highlight>
                <a:schemeClr val="lt2"/>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2100" dirty="0">
              <a:latin typeface="Calibri" panose="020F0502020204030204" pitchFamily="34" charset="0"/>
              <a:cs typeface="Calibri" panose="020F0502020204030204" pitchFamily="34" charset="0"/>
            </a:endParaRPr>
          </a:p>
        </p:txBody>
      </p:sp>
      <p:sp>
        <p:nvSpPr>
          <p:cNvPr id="96" name="Google Shape;96;p19"/>
          <p:cNvSpPr txBox="1"/>
          <p:nvPr/>
        </p:nvSpPr>
        <p:spPr>
          <a:xfrm>
            <a:off x="154175" y="-171712"/>
            <a:ext cx="47781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CILIP Documentation</a:t>
            </a:r>
            <a:endParaRPr sz="3500" b="1" dirty="0">
              <a:latin typeface="Calibri" panose="020F0502020204030204" pitchFamily="34" charset="0"/>
              <a:ea typeface="Proxima Nova"/>
              <a:cs typeface="Calibri" panose="020F0502020204030204" pitchFamily="34" charset="0"/>
              <a:sym typeface="Proxima Nova"/>
            </a:endParaRPr>
          </a:p>
        </p:txBody>
      </p:sp>
      <p:sp>
        <p:nvSpPr>
          <p:cNvPr id="3" name="TextBox 2">
            <a:extLst>
              <a:ext uri="{FF2B5EF4-FFF2-40B4-BE49-F238E27FC236}">
                <a16:creationId xmlns:a16="http://schemas.microsoft.com/office/drawing/2014/main" id="{0F5E26C9-03B7-1B70-0880-C2BC412BC649}"/>
              </a:ext>
            </a:extLst>
          </p:cNvPr>
          <p:cNvSpPr txBox="1"/>
          <p:nvPr/>
        </p:nvSpPr>
        <p:spPr>
          <a:xfrm>
            <a:off x="1" y="65187"/>
            <a:ext cx="9144000" cy="4524315"/>
          </a:xfrm>
          <a:prstGeom prst="rect">
            <a:avLst/>
          </a:prstGeom>
          <a:noFill/>
        </p:spPr>
        <p:txBody>
          <a:bodyPr wrap="square" rtlCol="0">
            <a:spAutoFit/>
          </a:bodyPr>
          <a:lstStyle/>
          <a:p>
            <a:endParaRPr lang="en-GB"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The Professional Knowledge and Skills Base Sector skills standard - PKSBs</a:t>
            </a:r>
          </a:p>
          <a:p>
            <a:r>
              <a:rPr lang="en-US" sz="1800" dirty="0">
                <a:latin typeface="Calibri" panose="020F0502020204030204" pitchFamily="34" charset="0"/>
                <a:cs typeface="Calibri" panose="020F0502020204030204" pitchFamily="34" charset="0"/>
              </a:rPr>
              <a:t>Accreditation for learning providers </a:t>
            </a:r>
          </a:p>
          <a:p>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For CILIP accreditation, courses must align with the PKSB and meet the following five criteria</a:t>
            </a:r>
          </a:p>
          <a:p>
            <a:r>
              <a:rPr lang="en-US" sz="1800" dirty="0">
                <a:latin typeface="Calibri" panose="020F0502020204030204" pitchFamily="34" charset="0"/>
                <a:cs typeface="Calibri" panose="020F0502020204030204" pitchFamily="34" charset="0"/>
              </a:rPr>
              <a:t> </a:t>
            </a:r>
          </a:p>
          <a:p>
            <a:r>
              <a:rPr lang="en-US" sz="1800" b="1" dirty="0">
                <a:latin typeface="Calibri" panose="020F0502020204030204" pitchFamily="34" charset="0"/>
                <a:cs typeface="Calibri" panose="020F0502020204030204" pitchFamily="34" charset="0"/>
              </a:rPr>
              <a:t>1. The course should align with the Professional Knowledge and Skills Base.</a:t>
            </a:r>
          </a:p>
          <a:p>
            <a:r>
              <a:rPr lang="en-US" sz="1800" dirty="0">
                <a:latin typeface="Calibri" panose="020F0502020204030204" pitchFamily="34" charset="0"/>
                <a:cs typeface="Calibri" panose="020F0502020204030204" pitchFamily="34" charset="0"/>
              </a:rPr>
              <a:t>2. Learning provider offers a high-quality learning experience.</a:t>
            </a:r>
          </a:p>
          <a:p>
            <a:r>
              <a:rPr lang="en-US" sz="1800" dirty="0">
                <a:latin typeface="Calibri" panose="020F0502020204030204" pitchFamily="34" charset="0"/>
                <a:cs typeface="Calibri" panose="020F0502020204030204" pitchFamily="34" charset="0"/>
              </a:rPr>
              <a:t>3. Collaboration with employers ensures course relevance for students.</a:t>
            </a:r>
          </a:p>
          <a:p>
            <a:r>
              <a:rPr lang="en-US" sz="1800" dirty="0">
                <a:latin typeface="Calibri" panose="020F0502020204030204" pitchFamily="34" charset="0"/>
                <a:cs typeface="Calibri" panose="020F0502020204030204" pitchFamily="34" charset="0"/>
              </a:rPr>
              <a:t>4. Staff are kept up-to-date with current professional practices.</a:t>
            </a:r>
          </a:p>
          <a:p>
            <a:r>
              <a:rPr lang="en-US" sz="1800" dirty="0">
                <a:latin typeface="Calibri" panose="020F0502020204030204" pitchFamily="34" charset="0"/>
                <a:cs typeface="Calibri" panose="020F0502020204030204" pitchFamily="34" charset="0"/>
              </a:rPr>
              <a:t>5. Encouraging student engagement with CILIP is important.</a:t>
            </a:r>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25979-BD40-973C-B93B-486BF84188D3}"/>
              </a:ext>
            </a:extLst>
          </p:cNvPr>
          <p:cNvPicPr>
            <a:picLocks noChangeAspect="1"/>
          </p:cNvPicPr>
          <p:nvPr/>
        </p:nvPicPr>
        <p:blipFill>
          <a:blip r:embed="rId3"/>
          <a:stretch>
            <a:fillRect/>
          </a:stretch>
        </p:blipFill>
        <p:spPr>
          <a:xfrm>
            <a:off x="7008523" y="2898352"/>
            <a:ext cx="1981302" cy="1924149"/>
          </a:xfrm>
          <a:prstGeom prst="rect">
            <a:avLst/>
          </a:prstGeom>
        </p:spPr>
      </p:pic>
    </p:spTree>
    <p:extLst>
      <p:ext uri="{BB962C8B-B14F-4D97-AF65-F5344CB8AC3E}">
        <p14:creationId xmlns:p14="http://schemas.microsoft.com/office/powerpoint/2010/main" val="819946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9"/>
          <p:cNvSpPr txBox="1"/>
          <p:nvPr/>
        </p:nvSpPr>
        <p:spPr>
          <a:xfrm>
            <a:off x="154175" y="-171712"/>
            <a:ext cx="47781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PKSBs</a:t>
            </a:r>
            <a:endParaRPr sz="3500" b="1" dirty="0">
              <a:latin typeface="Calibri" panose="020F0502020204030204" pitchFamily="34" charset="0"/>
              <a:ea typeface="Proxima Nova"/>
              <a:cs typeface="Calibri" panose="020F0502020204030204" pitchFamily="34" charset="0"/>
              <a:sym typeface="Proxima Nova"/>
            </a:endParaRPr>
          </a:p>
        </p:txBody>
      </p:sp>
      <p:pic>
        <p:nvPicPr>
          <p:cNvPr id="5" name="Picture 4">
            <a:extLst>
              <a:ext uri="{FF2B5EF4-FFF2-40B4-BE49-F238E27FC236}">
                <a16:creationId xmlns:a16="http://schemas.microsoft.com/office/drawing/2014/main" id="{E5225979-BD40-973C-B93B-486BF84188D3}"/>
              </a:ext>
            </a:extLst>
          </p:cNvPr>
          <p:cNvPicPr>
            <a:picLocks noChangeAspect="1"/>
          </p:cNvPicPr>
          <p:nvPr/>
        </p:nvPicPr>
        <p:blipFill>
          <a:blip r:embed="rId3"/>
          <a:stretch>
            <a:fillRect/>
          </a:stretch>
        </p:blipFill>
        <p:spPr>
          <a:xfrm>
            <a:off x="1824019" y="94937"/>
            <a:ext cx="5100764" cy="4953626"/>
          </a:xfrm>
          <a:prstGeom prst="rect">
            <a:avLst/>
          </a:prstGeom>
        </p:spPr>
      </p:pic>
    </p:spTree>
    <p:extLst>
      <p:ext uri="{BB962C8B-B14F-4D97-AF65-F5344CB8AC3E}">
        <p14:creationId xmlns:p14="http://schemas.microsoft.com/office/powerpoint/2010/main" val="3876512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54175" y="964700"/>
            <a:ext cx="8511000" cy="4090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100" dirty="0">
              <a:solidFill>
                <a:srgbClr val="000000"/>
              </a:solidFill>
              <a:highlight>
                <a:schemeClr val="lt2"/>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2100" dirty="0">
              <a:latin typeface="Calibri" panose="020F0502020204030204" pitchFamily="34" charset="0"/>
              <a:cs typeface="Calibri" panose="020F0502020204030204" pitchFamily="34" charset="0"/>
            </a:endParaRPr>
          </a:p>
        </p:txBody>
      </p:sp>
      <p:sp>
        <p:nvSpPr>
          <p:cNvPr id="96" name="Google Shape;96;p19"/>
          <p:cNvSpPr txBox="1"/>
          <p:nvPr/>
        </p:nvSpPr>
        <p:spPr>
          <a:xfrm>
            <a:off x="154175" y="50104"/>
            <a:ext cx="47781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CILIP Documentation</a:t>
            </a:r>
            <a:endParaRPr sz="3500" b="1" dirty="0">
              <a:latin typeface="Calibri" panose="020F0502020204030204" pitchFamily="34" charset="0"/>
              <a:ea typeface="Proxima Nova"/>
              <a:cs typeface="Calibri" panose="020F0502020204030204" pitchFamily="34" charset="0"/>
              <a:sym typeface="Proxima Nova"/>
            </a:endParaRPr>
          </a:p>
        </p:txBody>
      </p:sp>
      <p:sp>
        <p:nvSpPr>
          <p:cNvPr id="3" name="TextBox 2">
            <a:extLst>
              <a:ext uri="{FF2B5EF4-FFF2-40B4-BE49-F238E27FC236}">
                <a16:creationId xmlns:a16="http://schemas.microsoft.com/office/drawing/2014/main" id="{0F5E26C9-03B7-1B70-0880-C2BC412BC649}"/>
              </a:ext>
            </a:extLst>
          </p:cNvPr>
          <p:cNvSpPr txBox="1"/>
          <p:nvPr/>
        </p:nvSpPr>
        <p:spPr>
          <a:xfrm>
            <a:off x="154175" y="419416"/>
            <a:ext cx="8835648" cy="2846933"/>
          </a:xfrm>
          <a:prstGeom prst="rect">
            <a:avLst/>
          </a:prstGeom>
          <a:noFill/>
        </p:spPr>
        <p:txBody>
          <a:bodyPr wrap="square" rtlCol="0">
            <a:spAutoFit/>
          </a:bodyPr>
          <a:lstStyle/>
          <a:p>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	</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	</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	Cox, 2021</a:t>
            </a:r>
          </a:p>
          <a:p>
            <a:endParaRPr lang="en-US" sz="1700" b="1" u="sng"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42E85F3-D3DA-B521-2F96-656DD1D4B6EA}"/>
              </a:ext>
            </a:extLst>
          </p:cNvPr>
          <p:cNvPicPr>
            <a:picLocks noChangeAspect="1"/>
          </p:cNvPicPr>
          <p:nvPr/>
        </p:nvPicPr>
        <p:blipFill>
          <a:blip r:embed="rId3"/>
          <a:stretch>
            <a:fillRect/>
          </a:stretch>
        </p:blipFill>
        <p:spPr>
          <a:xfrm>
            <a:off x="4695290" y="172220"/>
            <a:ext cx="3606229" cy="4799059"/>
          </a:xfrm>
          <a:prstGeom prst="rect">
            <a:avLst/>
          </a:prstGeom>
        </p:spPr>
      </p:pic>
    </p:spTree>
    <p:extLst>
      <p:ext uri="{BB962C8B-B14F-4D97-AF65-F5344CB8AC3E}">
        <p14:creationId xmlns:p14="http://schemas.microsoft.com/office/powerpoint/2010/main" val="3335013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Agenda</a:t>
            </a:r>
            <a:endParaRPr dirty="0">
              <a:latin typeface="Calibri" panose="020F0502020204030204" pitchFamily="34" charset="0"/>
              <a:cs typeface="Calibri" panose="020F0502020204030204" pitchFamily="34" charset="0"/>
            </a:endParaRPr>
          </a:p>
        </p:txBody>
      </p:sp>
      <p:sp>
        <p:nvSpPr>
          <p:cNvPr id="66" name="Google Shape;66;p14"/>
          <p:cNvSpPr txBox="1">
            <a:spLocks noGrp="1"/>
          </p:cNvSpPr>
          <p:nvPr>
            <p:ph type="body" idx="2"/>
          </p:nvPr>
        </p:nvSpPr>
        <p:spPr>
          <a:xfrm>
            <a:off x="4719750" y="569875"/>
            <a:ext cx="4265100" cy="4032900"/>
          </a:xfrm>
          <a:prstGeom prst="rect">
            <a:avLst/>
          </a:prstGeom>
        </p:spPr>
        <p:txBody>
          <a:bodyPr spcFirstLastPara="1" wrap="square" lIns="91425" tIns="91425" rIns="91425" bIns="91425" anchor="ctr" anchorCtr="0">
            <a:normAutofit/>
          </a:bodyPr>
          <a:lstStyle/>
          <a:p>
            <a:pPr marL="457200" lvl="0" indent="-361950" algn="l" rtl="0">
              <a:lnSpc>
                <a:spcPct val="100000"/>
              </a:lnSpc>
              <a:spcBef>
                <a:spcPts val="0"/>
              </a:spcBef>
              <a:spcAft>
                <a:spcPts val="0"/>
              </a:spcAft>
              <a:buClr>
                <a:schemeClr val="lt1"/>
              </a:buClr>
              <a:buSzPts val="2100"/>
              <a:buFont typeface="Proxima Nova"/>
              <a:buChar char="●"/>
            </a:pPr>
            <a:r>
              <a:rPr lang="en-US" sz="2100" dirty="0">
                <a:latin typeface="Calibri" panose="020F0502020204030204" pitchFamily="34" charset="0"/>
                <a:cs typeface="Calibri" panose="020F0502020204030204" pitchFamily="34" charset="0"/>
              </a:rPr>
              <a:t>Background and Context</a:t>
            </a:r>
            <a:endParaRPr sz="2100"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None/>
            </a:pPr>
            <a:endParaRPr sz="2100" dirty="0">
              <a:latin typeface="Calibri" panose="020F0502020204030204" pitchFamily="34" charset="0"/>
              <a:cs typeface="Calibri" panose="020F0502020204030204" pitchFamily="34" charset="0"/>
            </a:endParaRPr>
          </a:p>
          <a:p>
            <a:pPr marL="457200" lvl="0" indent="-361950" algn="l" rtl="0">
              <a:lnSpc>
                <a:spcPct val="100000"/>
              </a:lnSpc>
              <a:spcBef>
                <a:spcPts val="0"/>
              </a:spcBef>
              <a:spcAft>
                <a:spcPts val="0"/>
              </a:spcAft>
              <a:buClr>
                <a:schemeClr val="lt1"/>
              </a:buClr>
              <a:buSzPts val="2100"/>
              <a:buFont typeface="Proxima Nova"/>
              <a:buChar char="●"/>
            </a:pPr>
            <a:r>
              <a:rPr lang="en" sz="2100" dirty="0">
                <a:latin typeface="Calibri" panose="020F0502020204030204" pitchFamily="34" charset="0"/>
                <a:cs typeface="Calibri" panose="020F0502020204030204" pitchFamily="34" charset="0"/>
              </a:rPr>
              <a:t>Research Questions </a:t>
            </a:r>
            <a:endParaRPr sz="2100"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None/>
            </a:pPr>
            <a:endParaRPr sz="2100" dirty="0">
              <a:latin typeface="Calibri" panose="020F0502020204030204" pitchFamily="34" charset="0"/>
              <a:cs typeface="Calibri" panose="020F0502020204030204" pitchFamily="34" charset="0"/>
            </a:endParaRPr>
          </a:p>
          <a:p>
            <a:pPr marL="457200" lvl="0" indent="-361950" algn="l" rtl="0">
              <a:lnSpc>
                <a:spcPct val="100000"/>
              </a:lnSpc>
              <a:spcBef>
                <a:spcPts val="0"/>
              </a:spcBef>
              <a:spcAft>
                <a:spcPts val="0"/>
              </a:spcAft>
              <a:buClr>
                <a:schemeClr val="lt1"/>
              </a:buClr>
              <a:buSzPts val="2100"/>
              <a:buFont typeface="Proxima Nova"/>
              <a:buChar char="●"/>
            </a:pPr>
            <a:r>
              <a:rPr lang="en" sz="2100" dirty="0">
                <a:latin typeface="Calibri" panose="020F0502020204030204" pitchFamily="34" charset="0"/>
                <a:cs typeface="Calibri" panose="020F0502020204030204" pitchFamily="34" charset="0"/>
              </a:rPr>
              <a:t>Methodology</a:t>
            </a:r>
            <a:endParaRPr sz="2100"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None/>
            </a:pPr>
            <a:endParaRPr sz="2100" dirty="0">
              <a:latin typeface="Calibri" panose="020F0502020204030204" pitchFamily="34" charset="0"/>
              <a:cs typeface="Calibri" panose="020F0502020204030204" pitchFamily="34" charset="0"/>
            </a:endParaRPr>
          </a:p>
          <a:p>
            <a:pPr marL="457200" lvl="0" indent="-361950" algn="l" rtl="0">
              <a:lnSpc>
                <a:spcPct val="100000"/>
              </a:lnSpc>
              <a:spcBef>
                <a:spcPts val="0"/>
              </a:spcBef>
              <a:spcAft>
                <a:spcPts val="0"/>
              </a:spcAft>
              <a:buClr>
                <a:schemeClr val="lt1"/>
              </a:buClr>
              <a:buSzPts val="2100"/>
              <a:buFont typeface="Proxima Nova"/>
              <a:buChar char="●"/>
            </a:pPr>
            <a:r>
              <a:rPr lang="en" sz="2100" dirty="0">
                <a:latin typeface="Calibri" panose="020F0502020204030204" pitchFamily="34" charset="0"/>
                <a:cs typeface="Calibri" panose="020F0502020204030204" pitchFamily="34" charset="0"/>
              </a:rPr>
              <a:t>Preliminary Results</a:t>
            </a:r>
          </a:p>
          <a:p>
            <a:pPr lvl="1" indent="-361950">
              <a:lnSpc>
                <a:spcPct val="100000"/>
              </a:lnSpc>
              <a:buSzPts val="2100"/>
              <a:buFont typeface="Proxima Nova"/>
              <a:buChar char="●"/>
            </a:pPr>
            <a:r>
              <a:rPr lang="en" sz="1700" dirty="0">
                <a:latin typeface="Calibri" panose="020F0502020204030204" pitchFamily="34" charset="0"/>
                <a:cs typeface="Calibri" panose="020F0502020204030204" pitchFamily="34" charset="0"/>
              </a:rPr>
              <a:t>Compared with Pilot Study</a:t>
            </a:r>
          </a:p>
          <a:p>
            <a:pPr lvl="1" indent="-361950">
              <a:lnSpc>
                <a:spcPct val="100000"/>
              </a:lnSpc>
              <a:buSzPts val="2100"/>
              <a:buFont typeface="Proxima Nova"/>
              <a:buChar char="●"/>
            </a:pPr>
            <a:r>
              <a:rPr lang="en" sz="1700" dirty="0">
                <a:latin typeface="Calibri" panose="020F0502020204030204" pitchFamily="34" charset="0"/>
                <a:cs typeface="Calibri" panose="020F0502020204030204" pitchFamily="34" charset="0"/>
              </a:rPr>
              <a:t>Implications for DEI</a:t>
            </a:r>
            <a:endParaRPr sz="17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None/>
            </a:pPr>
            <a:endParaRPr sz="2100"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None/>
            </a:pPr>
            <a:endParaRPr sz="2100"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54175" y="964700"/>
            <a:ext cx="8511000" cy="4090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100" dirty="0">
              <a:solidFill>
                <a:srgbClr val="000000"/>
              </a:solidFill>
              <a:highlight>
                <a:schemeClr val="lt2"/>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2100" dirty="0">
              <a:latin typeface="Calibri" panose="020F0502020204030204" pitchFamily="34" charset="0"/>
              <a:cs typeface="Calibri" panose="020F0502020204030204" pitchFamily="34" charset="0"/>
            </a:endParaRPr>
          </a:p>
        </p:txBody>
      </p:sp>
      <p:sp>
        <p:nvSpPr>
          <p:cNvPr id="96" name="Google Shape;96;p19"/>
          <p:cNvSpPr txBox="1"/>
          <p:nvPr/>
        </p:nvSpPr>
        <p:spPr>
          <a:xfrm>
            <a:off x="154174" y="50104"/>
            <a:ext cx="7130203" cy="7232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The Impact of AI, Cox 2021</a:t>
            </a:r>
            <a:endParaRPr sz="3500" b="1" dirty="0">
              <a:latin typeface="Calibri" panose="020F0502020204030204" pitchFamily="34" charset="0"/>
              <a:ea typeface="Proxima Nova"/>
              <a:cs typeface="Calibri" panose="020F0502020204030204" pitchFamily="34" charset="0"/>
              <a:sym typeface="Proxima Nova"/>
            </a:endParaRPr>
          </a:p>
        </p:txBody>
      </p:sp>
      <p:sp>
        <p:nvSpPr>
          <p:cNvPr id="3" name="TextBox 2">
            <a:extLst>
              <a:ext uri="{FF2B5EF4-FFF2-40B4-BE49-F238E27FC236}">
                <a16:creationId xmlns:a16="http://schemas.microsoft.com/office/drawing/2014/main" id="{0F5E26C9-03B7-1B70-0880-C2BC412BC649}"/>
              </a:ext>
            </a:extLst>
          </p:cNvPr>
          <p:cNvSpPr txBox="1"/>
          <p:nvPr/>
        </p:nvSpPr>
        <p:spPr>
          <a:xfrm>
            <a:off x="131480" y="652112"/>
            <a:ext cx="8835648" cy="5062924"/>
          </a:xfrm>
          <a:prstGeom prst="rect">
            <a:avLst/>
          </a:prstGeom>
          <a:noFill/>
        </p:spPr>
        <p:txBody>
          <a:bodyPr wrap="square" rtlCol="0">
            <a:spAutoFit/>
          </a:bodyPr>
          <a:lstStyle/>
          <a:p>
            <a:endParaRPr lang="en-US" sz="1700" b="1" u="sng" dirty="0">
              <a:latin typeface="Calibri" panose="020F0502020204030204" pitchFamily="34" charset="0"/>
              <a:cs typeface="Calibri" panose="020F0502020204030204" pitchFamily="34"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Computational thinking or ‘sense’, data science, and fusion skills are becoming more important, yet soft skills &amp; broadly applied intelligence are suggested to remain necessary and key, contrasting with narrow functions of current AI.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data management in librarianship may provide the profession with additional insight to technical and domain skills of the future librarian.</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OpenSans"/>
              </a:rPr>
              <a:t>Information professionals need to be more “data savvy” in general. </a:t>
            </a:r>
          </a:p>
          <a:p>
            <a:endParaRPr lang="en-GB" sz="1800" dirty="0">
              <a:latin typeface="OpenSans"/>
              <a:ea typeface="Calibri" panose="020F0502020204030204" pitchFamily="34" charset="0"/>
              <a:cs typeface="Times New Roman" panose="02020603050405020304" pitchFamily="18" charset="0"/>
            </a:endParaRPr>
          </a:p>
          <a:p>
            <a:r>
              <a:rPr lang="en-GB" sz="1800" dirty="0">
                <a:latin typeface="OpenSans"/>
              </a:rPr>
              <a:t>D</a:t>
            </a:r>
            <a:r>
              <a:rPr lang="en-GB" sz="1800" dirty="0">
                <a:effectLst/>
                <a:latin typeface="OpenSans"/>
              </a:rPr>
              <a:t>ata governance: contribute a unique perspective in the context of multi- stakeholder data governance. </a:t>
            </a:r>
            <a:endParaRPr lang="en-GB" sz="1800" dirty="0">
              <a:latin typeface="OpenSans"/>
              <a:ea typeface="Calibri" panose="020F0502020204030204" pitchFamily="34" charset="0"/>
              <a:cs typeface="Times New Roman" panose="02020603050405020304" pitchFamily="18" charset="0"/>
            </a:endParaRPr>
          </a:p>
          <a:p>
            <a:endParaRPr lang="en-GB" sz="1800" dirty="0">
              <a:latin typeface="OpenSans"/>
              <a:ea typeface="Calibri" panose="020F0502020204030204" pitchFamily="34" charset="0"/>
              <a:cs typeface="Times New Roman" panose="02020603050405020304" pitchFamily="18" charset="0"/>
            </a:endParaRPr>
          </a:p>
          <a:p>
            <a:r>
              <a:rPr lang="en-GB" sz="1800" dirty="0">
                <a:effectLst/>
                <a:latin typeface="OpenSans"/>
              </a:rPr>
              <a:t>Arguably the PKSB does not currently fully represent some of these higher order cognitive skills; for example, complex problem solving, critical thinking and creativity are not presently identified as professional skills. </a:t>
            </a:r>
            <a:r>
              <a:rPr lang="en-GB" sz="1800" dirty="0">
                <a:latin typeface="Calibri" panose="020F0502020204030204" pitchFamily="34" charset="0"/>
                <a:cs typeface="Calibri" panose="020F0502020204030204" pitchFamily="34" charset="0"/>
              </a:rPr>
              <a:t> </a:t>
            </a:r>
          </a:p>
          <a:p>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7448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361488-AA54-99A9-DAFD-1B653FF88103}"/>
              </a:ext>
            </a:extLst>
          </p:cNvPr>
          <p:cNvPicPr>
            <a:picLocks noChangeAspect="1"/>
          </p:cNvPicPr>
          <p:nvPr/>
        </p:nvPicPr>
        <p:blipFill>
          <a:blip r:embed="rId3"/>
          <a:stretch>
            <a:fillRect/>
          </a:stretch>
        </p:blipFill>
        <p:spPr>
          <a:xfrm>
            <a:off x="691153" y="735332"/>
            <a:ext cx="3120559" cy="4295152"/>
          </a:xfrm>
          <a:prstGeom prst="rect">
            <a:avLst/>
          </a:prstGeom>
          <a:ln>
            <a:solidFill>
              <a:schemeClr val="accent1"/>
            </a:solidFill>
          </a:ln>
        </p:spPr>
      </p:pic>
      <p:sp>
        <p:nvSpPr>
          <p:cNvPr id="7" name="TextBox 6">
            <a:extLst>
              <a:ext uri="{FF2B5EF4-FFF2-40B4-BE49-F238E27FC236}">
                <a16:creationId xmlns:a16="http://schemas.microsoft.com/office/drawing/2014/main" id="{BD1EE410-24B4-DC81-4778-89DDDC7BAC71}"/>
              </a:ext>
            </a:extLst>
          </p:cNvPr>
          <p:cNvSpPr txBox="1"/>
          <p:nvPr/>
        </p:nvSpPr>
        <p:spPr>
          <a:xfrm>
            <a:off x="531182" y="287228"/>
            <a:ext cx="2802060" cy="307777"/>
          </a:xfrm>
          <a:prstGeom prst="rect">
            <a:avLst/>
          </a:prstGeom>
          <a:noFill/>
        </p:spPr>
        <p:txBody>
          <a:bodyPr wrap="square" rtlCol="0">
            <a:spAutoFit/>
          </a:bodyPr>
          <a:lstStyle/>
          <a:p>
            <a:r>
              <a:rPr lang="en-GB" dirty="0"/>
              <a:t>Cox’s Recommendations - 2021</a:t>
            </a:r>
          </a:p>
        </p:txBody>
      </p:sp>
      <p:pic>
        <p:nvPicPr>
          <p:cNvPr id="11" name="Picture 10">
            <a:extLst>
              <a:ext uri="{FF2B5EF4-FFF2-40B4-BE49-F238E27FC236}">
                <a16:creationId xmlns:a16="http://schemas.microsoft.com/office/drawing/2014/main" id="{76778118-DF32-66A9-F89C-82FC3216224D}"/>
              </a:ext>
            </a:extLst>
          </p:cNvPr>
          <p:cNvPicPr>
            <a:picLocks noChangeAspect="1"/>
          </p:cNvPicPr>
          <p:nvPr/>
        </p:nvPicPr>
        <p:blipFill>
          <a:blip r:embed="rId4"/>
          <a:stretch>
            <a:fillRect/>
          </a:stretch>
        </p:blipFill>
        <p:spPr>
          <a:xfrm>
            <a:off x="4229859" y="912697"/>
            <a:ext cx="3036849" cy="3036849"/>
          </a:xfrm>
          <a:prstGeom prst="rect">
            <a:avLst/>
          </a:prstGeom>
          <a:ln>
            <a:solidFill>
              <a:schemeClr val="accent1"/>
            </a:solidFill>
          </a:ln>
        </p:spPr>
      </p:pic>
      <p:sp>
        <p:nvSpPr>
          <p:cNvPr id="12" name="TextBox 11">
            <a:extLst>
              <a:ext uri="{FF2B5EF4-FFF2-40B4-BE49-F238E27FC236}">
                <a16:creationId xmlns:a16="http://schemas.microsoft.com/office/drawing/2014/main" id="{AD9841FC-251C-9D62-26F8-3F54DD72E9D5}"/>
              </a:ext>
            </a:extLst>
          </p:cNvPr>
          <p:cNvSpPr txBox="1"/>
          <p:nvPr/>
        </p:nvSpPr>
        <p:spPr>
          <a:xfrm>
            <a:off x="6400800" y="287228"/>
            <a:ext cx="1311578" cy="307777"/>
          </a:xfrm>
          <a:prstGeom prst="rect">
            <a:avLst/>
          </a:prstGeom>
          <a:noFill/>
        </p:spPr>
        <p:txBody>
          <a:bodyPr wrap="none" rtlCol="0">
            <a:spAutoFit/>
          </a:bodyPr>
          <a:lstStyle/>
          <a:p>
            <a:r>
              <a:rPr lang="en-GB" dirty="0"/>
              <a:t>PKSBs - 2021</a:t>
            </a:r>
          </a:p>
        </p:txBody>
      </p:sp>
      <p:pic>
        <p:nvPicPr>
          <p:cNvPr id="9" name="Picture 8">
            <a:extLst>
              <a:ext uri="{FF2B5EF4-FFF2-40B4-BE49-F238E27FC236}">
                <a16:creationId xmlns:a16="http://schemas.microsoft.com/office/drawing/2014/main" id="{0AF2B9D5-2E30-BF1E-EB88-058A6BDC1F0E}"/>
              </a:ext>
            </a:extLst>
          </p:cNvPr>
          <p:cNvPicPr>
            <a:picLocks noChangeAspect="1"/>
          </p:cNvPicPr>
          <p:nvPr/>
        </p:nvPicPr>
        <p:blipFill>
          <a:blip r:embed="rId5"/>
          <a:stretch>
            <a:fillRect/>
          </a:stretch>
        </p:blipFill>
        <p:spPr>
          <a:xfrm>
            <a:off x="4363802" y="2712378"/>
            <a:ext cx="4650700" cy="2318106"/>
          </a:xfrm>
          <a:prstGeom prst="rect">
            <a:avLst/>
          </a:prstGeom>
          <a:ln>
            <a:solidFill>
              <a:schemeClr val="accent1"/>
            </a:solidFill>
          </a:ln>
        </p:spPr>
      </p:pic>
    </p:spTree>
    <p:extLst>
      <p:ext uri="{BB962C8B-B14F-4D97-AF65-F5344CB8AC3E}">
        <p14:creationId xmlns:p14="http://schemas.microsoft.com/office/powerpoint/2010/main" val="4025733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19">
            <a:extLst>
              <a:ext uri="{FF2B5EF4-FFF2-40B4-BE49-F238E27FC236}">
                <a16:creationId xmlns:a16="http://schemas.microsoft.com/office/drawing/2014/main" id="{FCECAB5E-98D0-673D-6721-C0E3484F64E8}"/>
              </a:ext>
            </a:extLst>
          </p:cNvPr>
          <p:cNvSpPr txBox="1"/>
          <p:nvPr/>
        </p:nvSpPr>
        <p:spPr>
          <a:xfrm>
            <a:off x="175349" y="160725"/>
            <a:ext cx="8253033" cy="7232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Big Picture</a:t>
            </a:r>
            <a:endParaRPr sz="3500" b="1" dirty="0">
              <a:latin typeface="Calibri" panose="020F0502020204030204" pitchFamily="34" charset="0"/>
              <a:ea typeface="Proxima Nova"/>
              <a:cs typeface="Calibri" panose="020F0502020204030204" pitchFamily="34" charset="0"/>
              <a:sym typeface="Proxima Nova"/>
            </a:endParaRPr>
          </a:p>
        </p:txBody>
      </p:sp>
      <p:sp>
        <p:nvSpPr>
          <p:cNvPr id="9" name="TextBox 8">
            <a:extLst>
              <a:ext uri="{FF2B5EF4-FFF2-40B4-BE49-F238E27FC236}">
                <a16:creationId xmlns:a16="http://schemas.microsoft.com/office/drawing/2014/main" id="{0B72D4C0-CDEE-3AE7-5C05-016C3530072F}"/>
              </a:ext>
            </a:extLst>
          </p:cNvPr>
          <p:cNvSpPr txBox="1"/>
          <p:nvPr/>
        </p:nvSpPr>
        <p:spPr>
          <a:xfrm>
            <a:off x="298174" y="940904"/>
            <a:ext cx="8560904" cy="2585323"/>
          </a:xfrm>
          <a:prstGeom prst="rect">
            <a:avLst/>
          </a:prstGeom>
          <a:noFill/>
        </p:spPr>
        <p:txBody>
          <a:bodyPr wrap="square" rtlCol="0">
            <a:spAutoFit/>
          </a:bodyPr>
          <a:lstStyle/>
          <a:p>
            <a:endParaRPr lang="en-US" sz="1800" dirty="0"/>
          </a:p>
          <a:p>
            <a:r>
              <a:rPr lang="en-US" sz="1800" dirty="0"/>
              <a:t>CILIP’s agile shift</a:t>
            </a:r>
          </a:p>
          <a:p>
            <a:endParaRPr lang="en-US" sz="1800" dirty="0"/>
          </a:p>
          <a:p>
            <a:r>
              <a:rPr lang="en-US" sz="1800" dirty="0"/>
              <a:t>Emerging course reflection</a:t>
            </a:r>
          </a:p>
          <a:p>
            <a:endParaRPr lang="en-US" sz="1800" dirty="0"/>
          </a:p>
          <a:p>
            <a:r>
              <a:rPr lang="en-US" sz="1800" dirty="0"/>
              <a:t>State of practice as expressed by job ads – preparing</a:t>
            </a:r>
          </a:p>
          <a:p>
            <a:endParaRPr lang="en-US" sz="1800" dirty="0"/>
          </a:p>
          <a:p>
            <a:endParaRPr lang="en-US" sz="1800" dirty="0"/>
          </a:p>
          <a:p>
            <a:r>
              <a:rPr lang="en-US" sz="1800" dirty="0"/>
              <a:t> </a:t>
            </a:r>
          </a:p>
        </p:txBody>
      </p:sp>
    </p:spTree>
    <p:extLst>
      <p:ext uri="{BB962C8B-B14F-4D97-AF65-F5344CB8AC3E}">
        <p14:creationId xmlns:p14="http://schemas.microsoft.com/office/powerpoint/2010/main" val="231254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54175" y="884025"/>
            <a:ext cx="8835650" cy="4171475"/>
          </a:xfrm>
          <a:prstGeom prst="rect">
            <a:avLst/>
          </a:prstGeom>
        </p:spPr>
        <p:txBody>
          <a:bodyPr spcFirstLastPara="1" wrap="square" lIns="91425" tIns="91425" rIns="91425" bIns="91425" anchor="t" anchorCtr="0">
            <a:normAutofit/>
          </a:bodyPr>
          <a:lstStyle/>
          <a:p>
            <a:pPr lvl="0" algn="l" rtl="0">
              <a:spcBef>
                <a:spcPts val="0"/>
              </a:spcBef>
              <a:spcAft>
                <a:spcPts val="0"/>
              </a:spcAft>
            </a:pPr>
            <a:br>
              <a:rPr lang="en-US" sz="2100" dirty="0">
                <a:latin typeface="Calibri" panose="020F0502020204030204" pitchFamily="34" charset="0"/>
                <a:cs typeface="Calibri" panose="020F0502020204030204" pitchFamily="34" charset="0"/>
              </a:rPr>
            </a:br>
            <a:br>
              <a:rPr lang="en-US" sz="2100" dirty="0">
                <a:latin typeface="Calibri" panose="020F0502020204030204" pitchFamily="34" charset="0"/>
                <a:cs typeface="Calibri" panose="020F0502020204030204" pitchFamily="34" charset="0"/>
              </a:rPr>
            </a:br>
            <a:br>
              <a:rPr lang="en-US" sz="2100" dirty="0">
                <a:latin typeface="Calibri" panose="020F0502020204030204" pitchFamily="34" charset="0"/>
                <a:cs typeface="Calibri" panose="020F0502020204030204" pitchFamily="34" charset="0"/>
              </a:rPr>
            </a:br>
            <a:br>
              <a:rPr lang="en-US" sz="2100" dirty="0">
                <a:latin typeface="Calibri" panose="020F0502020204030204" pitchFamily="34" charset="0"/>
                <a:cs typeface="Calibri" panose="020F0502020204030204" pitchFamily="34" charset="0"/>
              </a:rPr>
            </a:br>
            <a:br>
              <a:rPr lang="en-US" sz="2100" dirty="0">
                <a:latin typeface="Calibri" panose="020F0502020204030204" pitchFamily="34" charset="0"/>
                <a:cs typeface="Calibri" panose="020F0502020204030204" pitchFamily="34" charset="0"/>
              </a:rPr>
            </a:br>
            <a:endParaRPr sz="2100" dirty="0">
              <a:latin typeface="Calibri" panose="020F0502020204030204" pitchFamily="34" charset="0"/>
              <a:cs typeface="Calibri" panose="020F0502020204030204" pitchFamily="34" charset="0"/>
            </a:endParaRPr>
          </a:p>
        </p:txBody>
      </p:sp>
      <p:sp>
        <p:nvSpPr>
          <p:cNvPr id="96" name="Google Shape;96;p19"/>
          <p:cNvSpPr txBox="1"/>
          <p:nvPr/>
        </p:nvSpPr>
        <p:spPr>
          <a:xfrm>
            <a:off x="175350" y="160725"/>
            <a:ext cx="47781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UK &amp; Australia</a:t>
            </a:r>
            <a:endParaRPr sz="3500" b="1" dirty="0">
              <a:latin typeface="Calibri" panose="020F0502020204030204" pitchFamily="34" charset="0"/>
              <a:ea typeface="Proxima Nova"/>
              <a:cs typeface="Calibri" panose="020F0502020204030204" pitchFamily="34" charset="0"/>
              <a:sym typeface="Proxima Nova"/>
            </a:endParaRPr>
          </a:p>
        </p:txBody>
      </p:sp>
      <p:graphicFrame>
        <p:nvGraphicFramePr>
          <p:cNvPr id="2" name="Table 1">
            <a:extLst>
              <a:ext uri="{FF2B5EF4-FFF2-40B4-BE49-F238E27FC236}">
                <a16:creationId xmlns:a16="http://schemas.microsoft.com/office/drawing/2014/main" id="{9A30CC1A-CF56-D377-3F55-7E568F365C75}"/>
              </a:ext>
            </a:extLst>
          </p:cNvPr>
          <p:cNvGraphicFramePr>
            <a:graphicFrameLocks noGrp="1"/>
          </p:cNvGraphicFramePr>
          <p:nvPr>
            <p:extLst>
              <p:ext uri="{D42A27DB-BD31-4B8C-83A1-F6EECF244321}">
                <p14:modId xmlns:p14="http://schemas.microsoft.com/office/powerpoint/2010/main" val="223681728"/>
              </p:ext>
            </p:extLst>
          </p:nvPr>
        </p:nvGraphicFramePr>
        <p:xfrm>
          <a:off x="185870" y="1519218"/>
          <a:ext cx="8772260" cy="2594597"/>
        </p:xfrm>
        <a:graphic>
          <a:graphicData uri="http://schemas.openxmlformats.org/drawingml/2006/table">
            <a:tbl>
              <a:tblPr/>
              <a:tblGrid>
                <a:gridCol w="765109">
                  <a:extLst>
                    <a:ext uri="{9D8B030D-6E8A-4147-A177-3AD203B41FA5}">
                      <a16:colId xmlns:a16="http://schemas.microsoft.com/office/drawing/2014/main" val="2187117391"/>
                    </a:ext>
                  </a:extLst>
                </a:gridCol>
                <a:gridCol w="990837">
                  <a:extLst>
                    <a:ext uri="{9D8B030D-6E8A-4147-A177-3AD203B41FA5}">
                      <a16:colId xmlns:a16="http://schemas.microsoft.com/office/drawing/2014/main" val="263514095"/>
                    </a:ext>
                  </a:extLst>
                </a:gridCol>
                <a:gridCol w="1767155">
                  <a:extLst>
                    <a:ext uri="{9D8B030D-6E8A-4147-A177-3AD203B41FA5}">
                      <a16:colId xmlns:a16="http://schemas.microsoft.com/office/drawing/2014/main" val="2446013041"/>
                    </a:ext>
                  </a:extLst>
                </a:gridCol>
                <a:gridCol w="1222625">
                  <a:extLst>
                    <a:ext uri="{9D8B030D-6E8A-4147-A177-3AD203B41FA5}">
                      <a16:colId xmlns:a16="http://schemas.microsoft.com/office/drawing/2014/main" val="1346631407"/>
                    </a:ext>
                  </a:extLst>
                </a:gridCol>
                <a:gridCol w="1006867">
                  <a:extLst>
                    <a:ext uri="{9D8B030D-6E8A-4147-A177-3AD203B41FA5}">
                      <a16:colId xmlns:a16="http://schemas.microsoft.com/office/drawing/2014/main" val="1970929177"/>
                    </a:ext>
                  </a:extLst>
                </a:gridCol>
                <a:gridCol w="1017141">
                  <a:extLst>
                    <a:ext uri="{9D8B030D-6E8A-4147-A177-3AD203B41FA5}">
                      <a16:colId xmlns:a16="http://schemas.microsoft.com/office/drawing/2014/main" val="3336580656"/>
                    </a:ext>
                  </a:extLst>
                </a:gridCol>
                <a:gridCol w="900556">
                  <a:extLst>
                    <a:ext uri="{9D8B030D-6E8A-4147-A177-3AD203B41FA5}">
                      <a16:colId xmlns:a16="http://schemas.microsoft.com/office/drawing/2014/main" val="2314889317"/>
                    </a:ext>
                  </a:extLst>
                </a:gridCol>
                <a:gridCol w="1101970">
                  <a:extLst>
                    <a:ext uri="{9D8B030D-6E8A-4147-A177-3AD203B41FA5}">
                      <a16:colId xmlns:a16="http://schemas.microsoft.com/office/drawing/2014/main" val="955495234"/>
                    </a:ext>
                  </a:extLst>
                </a:gridCol>
              </a:tblGrid>
              <a:tr h="1615529">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Modules</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AI, </a:t>
                      </a:r>
                    </a:p>
                    <a:p>
                      <a:pPr rtl="0" fontAlgn="b">
                        <a:spcBef>
                          <a:spcPts val="0"/>
                        </a:spcBef>
                        <a:spcAft>
                          <a:spcPts val="0"/>
                        </a:spcAft>
                      </a:pPr>
                      <a:r>
                        <a:rPr lang="en-GB" sz="1200" b="0" i="0" u="none" strike="noStrike" dirty="0">
                          <a:solidFill>
                            <a:srgbClr val="000000"/>
                          </a:solidFill>
                          <a:effectLst/>
                          <a:latin typeface="Calibri" panose="020F0502020204030204" pitchFamily="34" charset="0"/>
                        </a:rPr>
                        <a:t>(incl. machine learning, algorithms)</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Technology/ Digital technology</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Digital-socio phenomena </a:t>
                      </a:r>
                    </a:p>
                    <a:p>
                      <a:pPr rtl="0" fontAlgn="b">
                        <a:spcBef>
                          <a:spcPts val="0"/>
                        </a:spcBef>
                        <a:spcAft>
                          <a:spcPts val="0"/>
                        </a:spcAft>
                      </a:pPr>
                      <a:r>
                        <a:rPr lang="en-GB" sz="1200" b="0" i="0" u="none" strike="noStrike" dirty="0">
                          <a:solidFill>
                            <a:srgbClr val="000000"/>
                          </a:solidFill>
                          <a:effectLst/>
                          <a:latin typeface="Calibri" panose="020F0502020204030204" pitchFamily="34" charset="0"/>
                        </a:rPr>
                        <a:t>(e.g., digital culture, digital divide, inclusion, etc.)</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Analytics </a:t>
                      </a:r>
                    </a:p>
                    <a:p>
                      <a:pPr rtl="0" fontAlgn="b">
                        <a:spcBef>
                          <a:spcPts val="0"/>
                        </a:spcBef>
                        <a:spcAft>
                          <a:spcPts val="0"/>
                        </a:spcAft>
                      </a:pPr>
                      <a:r>
                        <a:rPr lang="en-GB" sz="1200" b="0" i="0" u="none" strike="noStrike" dirty="0">
                          <a:solidFill>
                            <a:srgbClr val="000000"/>
                          </a:solidFill>
                          <a:effectLst/>
                          <a:latin typeface="Calibri" panose="020F0502020204030204" pitchFamily="34" charset="0"/>
                        </a:rPr>
                        <a:t>(use of data)</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Management/</a:t>
                      </a:r>
                    </a:p>
                    <a:p>
                      <a:pPr rtl="0" fontAlgn="b">
                        <a:spcBef>
                          <a:spcPts val="0"/>
                        </a:spcBef>
                        <a:spcAft>
                          <a:spcPts val="0"/>
                        </a:spcAft>
                      </a:pPr>
                      <a:r>
                        <a:rPr lang="en-GB" sz="1200" b="0" i="0" u="none" strike="noStrike" dirty="0">
                          <a:solidFill>
                            <a:srgbClr val="000000"/>
                          </a:solidFill>
                          <a:effectLst/>
                          <a:latin typeface="Calibri" panose="020F0502020204030204" pitchFamily="34" charset="0"/>
                        </a:rPr>
                        <a:t>curation of data (incl. metadata)</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dirty="0">
                          <a:solidFill>
                            <a:srgbClr val="000000"/>
                          </a:solidFill>
                          <a:effectLst/>
                          <a:latin typeface="Calibri" panose="020F0502020204030204" pitchFamily="34" charset="0"/>
                        </a:rPr>
                        <a:t>Information/</a:t>
                      </a:r>
                    </a:p>
                    <a:p>
                      <a:pPr rtl="0" fontAlgn="b">
                        <a:spcBef>
                          <a:spcPts val="0"/>
                        </a:spcBef>
                        <a:spcAft>
                          <a:spcPts val="0"/>
                        </a:spcAft>
                      </a:pPr>
                      <a:r>
                        <a:rPr lang="en-GB" sz="1200" b="0" i="0" u="none" strike="noStrike" dirty="0">
                          <a:solidFill>
                            <a:srgbClr val="000000"/>
                          </a:solidFill>
                          <a:effectLst/>
                          <a:latin typeface="Calibri" panose="020F0502020204030204" pitchFamily="34" charset="0"/>
                        </a:rPr>
                        <a:t>data governance and/or policy</a:t>
                      </a:r>
                      <a:endParaRPr lang="en-GB"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GB" sz="1200" b="0" i="0" u="none" strike="noStrike">
                          <a:solidFill>
                            <a:srgbClr val="000000"/>
                          </a:solidFill>
                          <a:effectLst/>
                          <a:latin typeface="Calibri" panose="020F0502020204030204" pitchFamily="34" charset="0"/>
                        </a:rPr>
                        <a:t>Information ethics or ethics as applied to the previous criteria.</a:t>
                      </a:r>
                      <a:endParaRPr lang="en-GB">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032352"/>
                  </a:ext>
                </a:extLst>
              </a:tr>
              <a:tr h="489534">
                <a:tc>
                  <a:txBody>
                    <a:bodyPr/>
                    <a:lstStyle/>
                    <a:p>
                      <a:pPr algn="ctr" rtl="0" fontAlgn="b">
                        <a:spcBef>
                          <a:spcPts val="0"/>
                        </a:spcBef>
                        <a:spcAft>
                          <a:spcPts val="0"/>
                        </a:spcAft>
                      </a:pPr>
                      <a:r>
                        <a:rPr lang="en-DE" sz="1100" b="0" i="0" u="none" strike="noStrike" dirty="0">
                          <a:solidFill>
                            <a:srgbClr val="000000"/>
                          </a:solidFill>
                          <a:effectLst/>
                          <a:latin typeface="Arial" panose="020B0604020202020204" pitchFamily="34" charset="0"/>
                        </a:rPr>
                        <a:t>UK (98)</a:t>
                      </a:r>
                      <a:endParaRPr lang="en-DE"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a:solidFill>
                            <a:srgbClr val="000000"/>
                          </a:solidFill>
                          <a:effectLst/>
                          <a:latin typeface="Arial" panose="020B0604020202020204" pitchFamily="34" charset="0"/>
                        </a:rPr>
                        <a:t>6, 6%</a:t>
                      </a:r>
                      <a:endParaRPr lang="en-DE">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a:solidFill>
                            <a:srgbClr val="000000"/>
                          </a:solidFill>
                          <a:effectLst/>
                          <a:latin typeface="Arial" panose="020B0604020202020204" pitchFamily="34" charset="0"/>
                        </a:rPr>
                        <a:t>88, 89%</a:t>
                      </a:r>
                      <a:endParaRPr lang="en-DE">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a:solidFill>
                            <a:srgbClr val="000000"/>
                          </a:solidFill>
                          <a:effectLst/>
                          <a:latin typeface="Arial" panose="020B0604020202020204" pitchFamily="34" charset="0"/>
                        </a:rPr>
                        <a:t>24, 24%</a:t>
                      </a:r>
                      <a:endParaRPr lang="en-DE">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dirty="0">
                          <a:solidFill>
                            <a:srgbClr val="000000"/>
                          </a:solidFill>
                          <a:effectLst/>
                          <a:latin typeface="Arial" panose="020B0604020202020204" pitchFamily="34" charset="0"/>
                        </a:rPr>
                        <a:t>15, 15%</a:t>
                      </a:r>
                      <a:endParaRPr lang="en-DE"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a:solidFill>
                            <a:srgbClr val="000000"/>
                          </a:solidFill>
                          <a:effectLst/>
                          <a:latin typeface="Arial" panose="020B0604020202020204" pitchFamily="34" charset="0"/>
                        </a:rPr>
                        <a:t>45, 45%</a:t>
                      </a:r>
                      <a:endParaRPr lang="en-DE">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a:solidFill>
                            <a:srgbClr val="000000"/>
                          </a:solidFill>
                          <a:effectLst/>
                          <a:latin typeface="Arial" panose="020B0604020202020204" pitchFamily="34" charset="0"/>
                        </a:rPr>
                        <a:t>29, 29%</a:t>
                      </a:r>
                      <a:endParaRPr lang="en-DE">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b="0" i="0" u="none" strike="noStrike" dirty="0">
                          <a:solidFill>
                            <a:srgbClr val="000000"/>
                          </a:solidFill>
                          <a:effectLst/>
                          <a:latin typeface="Arial" panose="020B0604020202020204" pitchFamily="34" charset="0"/>
                        </a:rPr>
                        <a:t>24, 24%</a:t>
                      </a:r>
                      <a:endParaRPr lang="en-DE"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8138020"/>
                  </a:ext>
                </a:extLst>
              </a:tr>
              <a:tr h="489534">
                <a:tc>
                  <a:txBody>
                    <a:bodyPr/>
                    <a:lstStyle/>
                    <a:p>
                      <a:pPr algn="ctr" rtl="0" fontAlgn="b">
                        <a:spcBef>
                          <a:spcPts val="0"/>
                        </a:spcBef>
                        <a:spcAft>
                          <a:spcPts val="0"/>
                        </a:spcAft>
                      </a:pPr>
                      <a:r>
                        <a:rPr lang="en-DE" sz="1100" dirty="0">
                          <a:effectLst/>
                        </a:rPr>
                        <a:t>Aus (57)</a:t>
                      </a: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dirty="0">
                          <a:effectLst/>
                        </a:rPr>
                        <a:t>1, 1.7%</a:t>
                      </a: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dirty="0">
                          <a:effectLst/>
                        </a:rPr>
                        <a:t>Technology: 40, 70%</a:t>
                      </a:r>
                    </a:p>
                    <a:p>
                      <a:pPr algn="ctr" rtl="0" fontAlgn="b">
                        <a:spcBef>
                          <a:spcPts val="0"/>
                        </a:spcBef>
                        <a:spcAft>
                          <a:spcPts val="0"/>
                        </a:spcAft>
                      </a:pPr>
                      <a:r>
                        <a:rPr lang="en-DE" sz="1100" dirty="0">
                          <a:effectLst/>
                        </a:rPr>
                        <a:t>Digital Tech.: 29, 50%</a:t>
                      </a: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dirty="0">
                          <a:effectLst/>
                        </a:rPr>
                        <a:t>12, 21%</a:t>
                      </a: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2">
                  <a:txBody>
                    <a:bodyPr/>
                    <a:lstStyle/>
                    <a:p>
                      <a:pPr algn="ctr" rtl="0" fontAlgn="b">
                        <a:spcBef>
                          <a:spcPts val="0"/>
                        </a:spcBef>
                        <a:spcAft>
                          <a:spcPts val="0"/>
                        </a:spcAft>
                      </a:pPr>
                      <a:r>
                        <a:rPr lang="en-DE" sz="1100" dirty="0">
                          <a:effectLst/>
                        </a:rPr>
                        <a:t>Data</a:t>
                      </a:r>
                    </a:p>
                    <a:p>
                      <a:pPr algn="ctr" rtl="0" fontAlgn="b">
                        <a:spcBef>
                          <a:spcPts val="0"/>
                        </a:spcBef>
                        <a:spcAft>
                          <a:spcPts val="0"/>
                        </a:spcAft>
                      </a:pPr>
                      <a:r>
                        <a:rPr lang="en-DE" sz="1100" dirty="0">
                          <a:effectLst/>
                        </a:rPr>
                        <a:t>7, 7%</a:t>
                      </a: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ctr" rtl="0" fontAlgn="b">
                        <a:spcBef>
                          <a:spcPts val="0"/>
                        </a:spcBef>
                        <a:spcAft>
                          <a:spcPts val="0"/>
                        </a:spcAft>
                      </a:pPr>
                      <a:endParaRPr lang="en-DE" sz="1100" dirty="0">
                        <a:effectLst/>
                      </a:endParaRP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dirty="0">
                          <a:effectLst/>
                        </a:rPr>
                        <a:t>N/A</a:t>
                      </a: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DE" sz="1100" dirty="0">
                          <a:effectLst/>
                        </a:rPr>
                        <a:t>12</a:t>
                      </a:r>
                    </a:p>
                  </a:txBody>
                  <a:tcPr marL="25400" marR="25400" marT="25400" marB="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200551"/>
                  </a:ext>
                </a:extLst>
              </a:tr>
            </a:tbl>
          </a:graphicData>
        </a:graphic>
      </p:graphicFrame>
      <p:sp>
        <p:nvSpPr>
          <p:cNvPr id="3" name="Rectangle 1">
            <a:extLst>
              <a:ext uri="{FF2B5EF4-FFF2-40B4-BE49-F238E27FC236}">
                <a16:creationId xmlns:a16="http://schemas.microsoft.com/office/drawing/2014/main" id="{9A26E0D8-BE5F-1A06-2395-91949082F270}"/>
              </a:ext>
            </a:extLst>
          </p:cNvPr>
          <p:cNvSpPr>
            <a:spLocks noChangeArrowheads="1"/>
          </p:cNvSpPr>
          <p:nvPr/>
        </p:nvSpPr>
        <p:spPr bwMode="auto">
          <a:xfrm>
            <a:off x="1074867"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4123357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154175" y="719191"/>
            <a:ext cx="8511000" cy="4336309"/>
          </a:xfrm>
          <a:prstGeom prst="rect">
            <a:avLst/>
          </a:prstGeom>
        </p:spPr>
        <p:txBody>
          <a:bodyPr spcFirstLastPara="1" wrap="square" lIns="91425" tIns="91425" rIns="91425" bIns="91425" anchor="t" anchorCtr="0">
            <a:normAutofit fontScale="90000"/>
          </a:bodyPr>
          <a:lstStyle/>
          <a:p>
            <a:r>
              <a:rPr lang="en" sz="1200" u="sng" dirty="0">
                <a:solidFill>
                  <a:schemeClr val="tx1"/>
                </a:solidFill>
                <a:highlight>
                  <a:schemeClr val="lt2"/>
                </a:highlight>
                <a:latin typeface="Calibri" panose="020F0502020204030204" pitchFamily="34" charset="0"/>
                <a:ea typeface="Roboto"/>
                <a:cs typeface="Calibri" panose="020F0502020204030204" pitchFamily="34" charset="0"/>
                <a:sym typeface="Roboto"/>
              </a:rPr>
              <a:t>Courses:</a:t>
            </a: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 Australia courses appear to prioritize social implications of technologies over technological processes.</a:t>
            </a: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 UK courses appear to provide, to some degree, technical education with a social focus within the information professions context. </a:t>
            </a: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 Both utilize elective or specialize</a:t>
            </a:r>
            <a:r>
              <a:rPr lang="en-GB"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d</a:t>
            </a:r>
            <a: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 modules to reflected more advanced themes, i.e., AI. </a:t>
            </a: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r>
              <a:rPr lang="en" sz="1200" u="sng" dirty="0">
                <a:solidFill>
                  <a:schemeClr val="tx1"/>
                </a:solidFill>
                <a:highlight>
                  <a:schemeClr val="lt2"/>
                </a:highlight>
                <a:latin typeface="Calibri" panose="020F0502020204030204" pitchFamily="34" charset="0"/>
                <a:ea typeface="Roboto"/>
                <a:cs typeface="Calibri" panose="020F0502020204030204" pitchFamily="34" charset="0"/>
                <a:sym typeface="Roboto"/>
              </a:rPr>
              <a:t>Association body documentation: </a:t>
            </a:r>
            <a:br>
              <a:rPr lang="en" sz="1200" u="sng"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 - CILIP now </a:t>
            </a:r>
            <a:r>
              <a:rPr lang="en-US"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explicitly </a:t>
            </a:r>
            <a: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includes AI literacy within its skills base</a:t>
            </a: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 ALIA presently does not yet explicitly indicate such literacies  </a:t>
            </a: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r>
              <a:rPr lang="en" sz="1200" u="sng" dirty="0">
                <a:solidFill>
                  <a:schemeClr val="tx1"/>
                </a:solidFill>
                <a:highlight>
                  <a:schemeClr val="lt2"/>
                </a:highlight>
                <a:latin typeface="Calibri" panose="020F0502020204030204" pitchFamily="34" charset="0"/>
                <a:ea typeface="Roboto"/>
                <a:cs typeface="Calibri" panose="020F0502020204030204" pitchFamily="34" charset="0"/>
                <a:sym typeface="Roboto"/>
              </a:rPr>
              <a:t>Opportunities: </a:t>
            </a: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 - Potential for shared exploration</a:t>
            </a:r>
            <a:r>
              <a:rPr lang="en-GB"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o</a:t>
            </a:r>
            <a: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n of previously identified opportunity areas: </a:t>
            </a: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r>
              <a:rPr lang="en-GB"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Develop open access materials, including open education resources (OER), that can be shared between academics at different institutions and among  practitioners. </a:t>
            </a:r>
            <a:br>
              <a:rPr lang="en-GB"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br>
              <a:rPr lang="en-GB"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r>
              <a:rPr lang="en-GB"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Investigate options for offering continuing professional development (CPD) and/or micro-credentials specifically targeting the required skills for existing practitioners looking to upskill. </a:t>
            </a:r>
            <a:br>
              <a:rPr lang="en-GB"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br>
              <a:rPr lang="en-GB"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r>
              <a:rPr lang="en-GB"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t>Facilitate communities of practice (CoP) for knowledge sharing </a:t>
            </a:r>
            <a:br>
              <a:rPr lang="en-GB"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br>
              <a:rPr lang="en" sz="1200" dirty="0">
                <a:solidFill>
                  <a:schemeClr val="tx1"/>
                </a:solidFill>
                <a:highlight>
                  <a:schemeClr val="lt2"/>
                </a:highlight>
                <a:latin typeface="Calibri" panose="020F0502020204030204" pitchFamily="34" charset="0"/>
                <a:ea typeface="Roboto"/>
                <a:cs typeface="Calibri" panose="020F0502020204030204" pitchFamily="34" charset="0"/>
                <a:sym typeface="Roboto"/>
              </a:rPr>
            </a:br>
            <a:endParaRPr sz="1200" dirty="0">
              <a:solidFill>
                <a:schemeClr val="tx1"/>
              </a:solidFill>
              <a:highlight>
                <a:schemeClr val="lt2"/>
              </a:highlight>
              <a:latin typeface="Calibri" panose="020F0502020204030204" pitchFamily="34" charset="0"/>
              <a:ea typeface="Roboto"/>
              <a:cs typeface="Calibri" panose="020F0502020204030204" pitchFamily="34" charset="0"/>
              <a:sym typeface="Roboto"/>
            </a:endParaRPr>
          </a:p>
          <a:p>
            <a:pPr marL="457200" lvl="0" indent="0" algn="l" rtl="0">
              <a:lnSpc>
                <a:spcPct val="115000"/>
              </a:lnSpc>
              <a:spcBef>
                <a:spcPts val="1500"/>
              </a:spcBef>
              <a:spcAft>
                <a:spcPts val="0"/>
              </a:spcAft>
              <a:buNone/>
            </a:pPr>
            <a:endParaRPr lang="en-DE" sz="1200" dirty="0">
              <a:solidFill>
                <a:srgbClr val="444654"/>
              </a:solidFill>
              <a:highlight>
                <a:schemeClr val="lt2"/>
              </a:highlight>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sz="2100" dirty="0">
              <a:solidFill>
                <a:srgbClr val="000000"/>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2100" dirty="0">
              <a:latin typeface="Calibri" panose="020F0502020204030204" pitchFamily="34" charset="0"/>
              <a:cs typeface="Calibri" panose="020F0502020204030204" pitchFamily="34" charset="0"/>
            </a:endParaRPr>
          </a:p>
        </p:txBody>
      </p:sp>
      <p:sp>
        <p:nvSpPr>
          <p:cNvPr id="117" name="Google Shape;117;p22"/>
          <p:cNvSpPr txBox="1"/>
          <p:nvPr/>
        </p:nvSpPr>
        <p:spPr>
          <a:xfrm>
            <a:off x="175350" y="160725"/>
            <a:ext cx="59181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UK &amp; Australia</a:t>
            </a:r>
            <a:endParaRPr sz="3500" b="1" dirty="0">
              <a:latin typeface="Calibri" panose="020F0502020204030204" pitchFamily="34" charset="0"/>
              <a:ea typeface="Proxima Nova"/>
              <a:cs typeface="Calibri" panose="020F0502020204030204" pitchFamily="34" charset="0"/>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6A47-B164-3D35-E956-C24A692EA443}"/>
              </a:ext>
            </a:extLst>
          </p:cNvPr>
          <p:cNvSpPr>
            <a:spLocks noGrp="1"/>
          </p:cNvSpPr>
          <p:nvPr>
            <p:ph type="title"/>
          </p:nvPr>
        </p:nvSpPr>
        <p:spPr/>
        <p:txBody>
          <a:bodyPr>
            <a:normAutofit fontScale="90000"/>
          </a:bodyPr>
          <a:lstStyle/>
          <a:p>
            <a:r>
              <a:rPr lang="en-GB" dirty="0">
                <a:latin typeface="Calibri" panose="020F0502020204030204" pitchFamily="34" charset="0"/>
                <a:cs typeface="Calibri" panose="020F0502020204030204" pitchFamily="34" charset="0"/>
              </a:rPr>
              <a:t>Implications for Diversity, Equity, and Inclusion</a:t>
            </a:r>
          </a:p>
        </p:txBody>
      </p:sp>
      <p:sp>
        <p:nvSpPr>
          <p:cNvPr id="3" name="Text Placeholder 2">
            <a:extLst>
              <a:ext uri="{FF2B5EF4-FFF2-40B4-BE49-F238E27FC236}">
                <a16:creationId xmlns:a16="http://schemas.microsoft.com/office/drawing/2014/main" id="{072FA7A5-CB5F-6AA0-4E35-C96886741348}"/>
              </a:ext>
            </a:extLst>
          </p:cNvPr>
          <p:cNvSpPr>
            <a:spLocks noGrp="1"/>
          </p:cNvSpPr>
          <p:nvPr>
            <p:ph type="body" idx="1"/>
          </p:nvPr>
        </p:nvSpPr>
        <p:spPr>
          <a:xfrm>
            <a:off x="311700" y="1017725"/>
            <a:ext cx="8520600" cy="3893322"/>
          </a:xfrm>
        </p:spPr>
        <p:txBody>
          <a:bodyPr>
            <a:normAutofit/>
          </a:bodyPr>
          <a:lstStyle/>
          <a:p>
            <a:pPr marL="114300" indent="0">
              <a:buNone/>
            </a:pPr>
            <a:endParaRPr lang="en-US" dirty="0">
              <a:latin typeface="Calibri" panose="020F0502020204030204" pitchFamily="34" charset="0"/>
              <a:cs typeface="Calibri" panose="020F0502020204030204" pitchFamily="34" charset="0"/>
            </a:endParaRPr>
          </a:p>
          <a:p>
            <a:pPr lvl="1"/>
            <a:r>
              <a:rPr lang="en-US" sz="1600" dirty="0">
                <a:latin typeface="Calibri" panose="020F0502020204030204" pitchFamily="34" charset="0"/>
                <a:cs typeface="Calibri" panose="020F0502020204030204" pitchFamily="34" charset="0"/>
              </a:rPr>
              <a:t>In education: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It is crucial to teach AI knowledge at varying levels of understanding, considering diverse backgrounds in terms of professional, technological, and lived experiences.</a:t>
            </a:r>
          </a:p>
          <a:p>
            <a:pPr lvl="1"/>
            <a:endParaRPr lang="en-US" sz="1600" dirty="0">
              <a:latin typeface="Calibri" panose="020F0502020204030204" pitchFamily="34" charset="0"/>
              <a:cs typeface="Calibri" panose="020F0502020204030204" pitchFamily="34" charset="0"/>
            </a:endParaRPr>
          </a:p>
          <a:p>
            <a:pPr lvl="1"/>
            <a:r>
              <a:rPr lang="en-US" sz="1600" dirty="0">
                <a:latin typeface="Calibri" panose="020F0502020204030204" pitchFamily="34" charset="0"/>
                <a:cs typeface="Calibri" panose="020F0502020204030204" pitchFamily="34" charset="0"/>
              </a:rPr>
              <a:t>In practice: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Professionals across sectors must possess AI understanding to actively contribute to societal inclusion, supporting user learning and engagement.</a:t>
            </a:r>
          </a:p>
          <a:p>
            <a:pPr lvl="1"/>
            <a:endParaRPr lang="en-US" sz="1600" dirty="0">
              <a:latin typeface="Calibri" panose="020F0502020204030204" pitchFamily="34" charset="0"/>
              <a:cs typeface="Calibri" panose="020F0502020204030204" pitchFamily="34" charset="0"/>
            </a:endParaRPr>
          </a:p>
          <a:p>
            <a:pPr lvl="1"/>
            <a:r>
              <a:rPr lang="en-US" sz="1600" dirty="0">
                <a:latin typeface="Calibri" panose="020F0502020204030204" pitchFamily="34" charset="0"/>
                <a:cs typeface="Calibri" panose="020F0502020204030204" pitchFamily="34" charset="0"/>
              </a:rPr>
              <a:t>To assess and evaluate the use of automated systems in terms of diversity, equity, and inclusion: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A combination of technological understanding and ethical foundations, such as information ethics and a human-centered approach, is necessary.</a:t>
            </a:r>
          </a:p>
        </p:txBody>
      </p:sp>
    </p:spTree>
    <p:extLst>
      <p:ext uri="{BB962C8B-B14F-4D97-AF65-F5344CB8AC3E}">
        <p14:creationId xmlns:p14="http://schemas.microsoft.com/office/powerpoint/2010/main" val="2914771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6A47-B164-3D35-E956-C24A692EA443}"/>
              </a:ext>
            </a:extLst>
          </p:cNvPr>
          <p:cNvSpPr>
            <a:spLocks noGrp="1"/>
          </p:cNvSpPr>
          <p:nvPr>
            <p:ph type="title"/>
          </p:nvPr>
        </p:nvSpPr>
        <p:spPr/>
        <p:txBody>
          <a:bodyPr>
            <a:normAutofit fontScale="90000"/>
          </a:bodyPr>
          <a:lstStyle/>
          <a:p>
            <a:r>
              <a:rPr lang="en-GB" dirty="0">
                <a:latin typeface="Calibri" panose="020F0502020204030204" pitchFamily="34" charset="0"/>
                <a:cs typeface="Calibri" panose="020F0502020204030204" pitchFamily="34" charset="0"/>
              </a:rPr>
              <a:t>DEI in AI</a:t>
            </a:r>
          </a:p>
        </p:txBody>
      </p:sp>
      <p:sp>
        <p:nvSpPr>
          <p:cNvPr id="3" name="Text Placeholder 2">
            <a:extLst>
              <a:ext uri="{FF2B5EF4-FFF2-40B4-BE49-F238E27FC236}">
                <a16:creationId xmlns:a16="http://schemas.microsoft.com/office/drawing/2014/main" id="{072FA7A5-CB5F-6AA0-4E35-C96886741348}"/>
              </a:ext>
            </a:extLst>
          </p:cNvPr>
          <p:cNvSpPr>
            <a:spLocks noGrp="1"/>
          </p:cNvSpPr>
          <p:nvPr>
            <p:ph type="body" idx="1"/>
          </p:nvPr>
        </p:nvSpPr>
        <p:spPr>
          <a:xfrm>
            <a:off x="311700" y="1017725"/>
            <a:ext cx="8520600" cy="3893322"/>
          </a:xfrm>
        </p:spPr>
        <p:txBody>
          <a:bodyPr>
            <a:normAutofit/>
          </a:bodyPr>
          <a:lstStyle/>
          <a:p>
            <a:pPr marL="114300" indent="0">
              <a:buNone/>
            </a:pPr>
            <a:endParaRPr lang="en-US" dirty="0">
              <a:latin typeface="Calibri" panose="020F0502020204030204" pitchFamily="34" charset="0"/>
              <a:cs typeface="Calibri" panose="020F0502020204030204" pitchFamily="34" charset="0"/>
            </a:endParaRPr>
          </a:p>
          <a:p>
            <a:pPr lvl="1"/>
            <a:endParaRPr lang="en-US" sz="1600" dirty="0">
              <a:latin typeface="Calibri" panose="020F0502020204030204" pitchFamily="34" charset="0"/>
              <a:cs typeface="Calibri" panose="020F0502020204030204" pitchFamily="34" charset="0"/>
            </a:endParaRPr>
          </a:p>
          <a:p>
            <a:pPr lvl="1"/>
            <a:endParaRPr lang="en-US" sz="1600" dirty="0">
              <a:latin typeface="Calibri" panose="020F0502020204030204" pitchFamily="34" charset="0"/>
              <a:cs typeface="Calibri" panose="020F0502020204030204" pitchFamily="34" charset="0"/>
            </a:endParaRPr>
          </a:p>
          <a:p>
            <a:pPr lvl="1"/>
            <a:endParaRPr lang="en-US" sz="1600" dirty="0">
              <a:latin typeface="Calibri" panose="020F0502020204030204" pitchFamily="34" charset="0"/>
              <a:cs typeface="Calibri" panose="020F0502020204030204" pitchFamily="34" charset="0"/>
            </a:endParaRPr>
          </a:p>
          <a:p>
            <a:pPr lvl="1"/>
            <a:endParaRPr lang="en-US" sz="1600" dirty="0">
              <a:latin typeface="Calibri" panose="020F0502020204030204" pitchFamily="34" charset="0"/>
              <a:cs typeface="Calibri" panose="020F0502020204030204" pitchFamily="34" charset="0"/>
            </a:endParaRPr>
          </a:p>
          <a:p>
            <a:pPr lvl="1"/>
            <a:r>
              <a:rPr lang="en-US" sz="1600" dirty="0">
                <a:latin typeface="Calibri" panose="020F0502020204030204" pitchFamily="34" charset="0"/>
                <a:cs typeface="Calibri" panose="020F0502020204030204" pitchFamily="34" charset="0"/>
              </a:rPr>
              <a:t>This will take an international effort from the information professions. </a:t>
            </a:r>
          </a:p>
        </p:txBody>
      </p:sp>
    </p:spTree>
    <p:extLst>
      <p:ext uri="{BB962C8B-B14F-4D97-AF65-F5344CB8AC3E}">
        <p14:creationId xmlns:p14="http://schemas.microsoft.com/office/powerpoint/2010/main" val="2562654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2FA7A5-CB5F-6AA0-4E35-C96886741348}"/>
              </a:ext>
            </a:extLst>
          </p:cNvPr>
          <p:cNvSpPr>
            <a:spLocks noGrp="1"/>
          </p:cNvSpPr>
          <p:nvPr>
            <p:ph type="body" idx="4294967295"/>
          </p:nvPr>
        </p:nvSpPr>
        <p:spPr>
          <a:xfrm>
            <a:off x="5305425" y="723900"/>
            <a:ext cx="3838575" cy="3695700"/>
          </a:xfrm>
        </p:spPr>
        <p:txBody>
          <a:bodyPr wrap="square" anchor="ctr">
            <a:normAutofit/>
          </a:bodyPr>
          <a:lstStyle/>
          <a:p>
            <a:pPr marL="596900" lvl="1" indent="0">
              <a:spcAft>
                <a:spcPts val="600"/>
              </a:spcAft>
              <a:buNone/>
            </a:pPr>
            <a:endParaRPr lang="en-US" sz="1800" dirty="0"/>
          </a:p>
          <a:p>
            <a:pPr lvl="1">
              <a:spcAft>
                <a:spcPts val="600"/>
              </a:spcAft>
            </a:pPr>
            <a:r>
              <a:rPr lang="en-US" sz="1800" dirty="0"/>
              <a:t>Thank you!</a:t>
            </a:r>
          </a:p>
          <a:p>
            <a:pPr lvl="1">
              <a:spcAft>
                <a:spcPts val="600"/>
              </a:spcAft>
            </a:pPr>
            <a:r>
              <a:rPr lang="en-US" sz="1800" dirty="0">
                <a:hlinkClick r:id="rId3"/>
              </a:rPr>
              <a:t>pierson@l3s.de</a:t>
            </a:r>
            <a:r>
              <a:rPr lang="en-US" sz="1800" dirty="0"/>
              <a:t> </a:t>
            </a:r>
          </a:p>
          <a:p>
            <a:pPr lvl="1">
              <a:spcAft>
                <a:spcPts val="600"/>
              </a:spcAft>
            </a:pPr>
            <a:r>
              <a:rPr lang="en-US" sz="1800" dirty="0"/>
              <a:t>@</a:t>
            </a:r>
            <a:r>
              <a:rPr lang="en-US" sz="1800" dirty="0" err="1"/>
              <a:t>CameronMPierson</a:t>
            </a:r>
            <a:endParaRPr lang="en-US" sz="1800" dirty="0"/>
          </a:p>
        </p:txBody>
      </p:sp>
      <p:pic>
        <p:nvPicPr>
          <p:cNvPr id="1026" name="Picture 2" descr="7 ways artificial intelligence is changing libraries – Iris.ai - Your  Researcher Workspace">
            <a:extLst>
              <a:ext uri="{FF2B5EF4-FFF2-40B4-BE49-F238E27FC236}">
                <a16:creationId xmlns:a16="http://schemas.microsoft.com/office/drawing/2014/main" id="{A47D66F3-040E-F151-7B03-18ED19CE6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22" y="723900"/>
            <a:ext cx="564849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278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4B4E-807F-21CF-2722-9B7B56402AE0}"/>
              </a:ext>
            </a:extLst>
          </p:cNvPr>
          <p:cNvSpPr>
            <a:spLocks noGrp="1"/>
          </p:cNvSpPr>
          <p:nvPr>
            <p:ph type="title"/>
          </p:nvPr>
        </p:nvSpPr>
        <p:spPr>
          <a:xfrm>
            <a:off x="311700" y="0"/>
            <a:ext cx="8520600" cy="572700"/>
          </a:xfrm>
        </p:spPr>
        <p:txBody>
          <a:bodyPr>
            <a:normAutofit fontScale="90000"/>
          </a:bodyPr>
          <a:lstStyle/>
          <a:p>
            <a:r>
              <a:rPr lang="en-GB" dirty="0"/>
              <a:t>References</a:t>
            </a:r>
          </a:p>
        </p:txBody>
      </p:sp>
      <p:sp>
        <p:nvSpPr>
          <p:cNvPr id="3" name="Text Placeholder 2">
            <a:extLst>
              <a:ext uri="{FF2B5EF4-FFF2-40B4-BE49-F238E27FC236}">
                <a16:creationId xmlns:a16="http://schemas.microsoft.com/office/drawing/2014/main" id="{9A99E8E6-7010-6CAD-2E53-C62C33E1AF66}"/>
              </a:ext>
            </a:extLst>
          </p:cNvPr>
          <p:cNvSpPr>
            <a:spLocks noGrp="1"/>
          </p:cNvSpPr>
          <p:nvPr>
            <p:ph type="body" idx="1"/>
          </p:nvPr>
        </p:nvSpPr>
        <p:spPr>
          <a:xfrm>
            <a:off x="311700" y="472612"/>
            <a:ext cx="8520600" cy="4670888"/>
          </a:xfrm>
        </p:spPr>
        <p:txBody>
          <a:bodyPr>
            <a:normAutofit fontScale="25000" lnSpcReduction="20000"/>
          </a:bodyPr>
          <a:lstStyle/>
          <a:p>
            <a:pPr marL="114300" indent="0">
              <a:buNone/>
            </a:pPr>
            <a:r>
              <a:rPr lang="en-GB" sz="2400" dirty="0"/>
              <a:t>Burgess, J. T. F., &amp; Knox, E. J. M. (Eds.). (2019). Foundations of information ethics. </a:t>
            </a:r>
          </a:p>
          <a:p>
            <a:pPr marL="114300" indent="0">
              <a:buNone/>
            </a:pPr>
            <a:r>
              <a:rPr lang="en-GB" sz="2400" dirty="0"/>
              <a:t>American Library Association.</a:t>
            </a:r>
          </a:p>
          <a:p>
            <a:pPr marL="114300" indent="0">
              <a:buNone/>
            </a:pPr>
            <a:r>
              <a:rPr lang="en-GB" sz="2400" dirty="0"/>
              <a:t> </a:t>
            </a:r>
          </a:p>
          <a:p>
            <a:pPr marL="114300" indent="0">
              <a:buNone/>
            </a:pPr>
            <a:r>
              <a:rPr lang="en-GB" sz="2400" dirty="0"/>
              <a:t>CILIP. (2021). The Professional Knowledge and Skills Base Sector skills standard. </a:t>
            </a:r>
          </a:p>
          <a:p>
            <a:pPr marL="114300" indent="0">
              <a:buNone/>
            </a:pPr>
            <a:r>
              <a:rPr lang="en-GB" sz="2400" dirty="0"/>
              <a:t> </a:t>
            </a:r>
          </a:p>
          <a:p>
            <a:pPr marL="114300" indent="0">
              <a:buNone/>
            </a:pPr>
            <a:r>
              <a:rPr lang="en-GB" sz="2400" dirty="0"/>
              <a:t>CILIP. (n.d.) Accreditation for learning providers. https://</a:t>
            </a:r>
            <a:r>
              <a:rPr lang="en-GB" sz="2400" dirty="0" err="1"/>
              <a:t>cdn.ymaws.com</a:t>
            </a:r>
            <a:r>
              <a:rPr lang="en-GB" sz="2400" dirty="0"/>
              <a:t>/</a:t>
            </a:r>
            <a:r>
              <a:rPr lang="en-GB" sz="2400" dirty="0" err="1"/>
              <a:t>www.cilip.org.uk</a:t>
            </a:r>
            <a:r>
              <a:rPr lang="en-GB" sz="2400" dirty="0"/>
              <a:t>/resource/</a:t>
            </a:r>
            <a:r>
              <a:rPr lang="en-GB" sz="2400" dirty="0" err="1"/>
              <a:t>resmgr</a:t>
            </a:r>
            <a:r>
              <a:rPr lang="en-GB" sz="2400" dirty="0"/>
              <a:t>/</a:t>
            </a:r>
            <a:r>
              <a:rPr lang="en-GB" sz="2400" dirty="0" err="1"/>
              <a:t>cilip</a:t>
            </a:r>
            <a:r>
              <a:rPr lang="en-GB" sz="2400" dirty="0"/>
              <a:t>/services/accreditation_providers_v1.0.pdf </a:t>
            </a:r>
          </a:p>
          <a:p>
            <a:pPr marL="114300" indent="0">
              <a:buNone/>
            </a:pPr>
            <a:r>
              <a:rPr lang="en-GB" sz="2400" dirty="0"/>
              <a:t> </a:t>
            </a:r>
          </a:p>
          <a:p>
            <a:pPr marL="114300" indent="0">
              <a:buNone/>
            </a:pPr>
            <a:r>
              <a:rPr lang="en-GB" sz="2400" dirty="0"/>
              <a:t>Cox, A. (2021). The impact of AI, machine learning, automation and robotics on the information professions: A report for CILIP. CILIP. https://</a:t>
            </a:r>
            <a:r>
              <a:rPr lang="en-GB" sz="2400" dirty="0" err="1"/>
              <a:t>www.cilip.org.uk</a:t>
            </a:r>
            <a:r>
              <a:rPr lang="en-GB" sz="2400" dirty="0"/>
              <a:t>/page/</a:t>
            </a:r>
            <a:r>
              <a:rPr lang="en-GB" sz="2400" dirty="0" err="1"/>
              <a:t>researchreport</a:t>
            </a:r>
            <a:r>
              <a:rPr lang="en-GB" sz="2400" dirty="0"/>
              <a:t> </a:t>
            </a:r>
          </a:p>
          <a:p>
            <a:pPr marL="114300" indent="0">
              <a:buNone/>
            </a:pPr>
            <a:r>
              <a:rPr lang="en-GB" sz="2400" dirty="0"/>
              <a:t> </a:t>
            </a:r>
          </a:p>
          <a:p>
            <a:pPr marL="114300" indent="0">
              <a:buNone/>
            </a:pPr>
            <a:r>
              <a:rPr lang="en-GB" sz="2400" dirty="0" err="1"/>
              <a:t>Heikkilä</a:t>
            </a:r>
            <a:r>
              <a:rPr lang="en-GB" sz="2400" dirty="0"/>
              <a:t>, M. (2023). Generative AI risks concentrating Big Tech’s power. Here’s how to stop it. MIT Technology Review. https://</a:t>
            </a:r>
            <a:r>
              <a:rPr lang="en-GB" sz="2400" dirty="0" err="1"/>
              <a:t>www.technologyreview.com</a:t>
            </a:r>
            <a:r>
              <a:rPr lang="en-GB" sz="2400" dirty="0"/>
              <a:t>/2023/04/18/1071727/generative-ai-risks-concentrating-big-techs-power-heres-how-to-stop-it/</a:t>
            </a:r>
          </a:p>
          <a:p>
            <a:pPr marL="114300" indent="0">
              <a:buNone/>
            </a:pPr>
            <a:r>
              <a:rPr lang="en-GB" sz="2400" dirty="0"/>
              <a:t> </a:t>
            </a:r>
          </a:p>
          <a:p>
            <a:pPr marL="114300" indent="0">
              <a:buNone/>
            </a:pPr>
            <a:r>
              <a:rPr lang="en-GB" sz="2400" dirty="0"/>
              <a:t>Huang, C., </a:t>
            </a:r>
            <a:r>
              <a:rPr lang="en-GB" sz="2400" dirty="0" err="1"/>
              <a:t>Samek</a:t>
            </a:r>
            <a:r>
              <a:rPr lang="en-GB" sz="2400" dirty="0"/>
              <a:t>, T., &amp; Shiri, A. (2021). AI and Ethics: Ethical and Educational Perspectives for LIS. Journal of Education for Library and Information Science, 62(4), 351-365. https://</a:t>
            </a:r>
            <a:r>
              <a:rPr lang="en-GB" sz="2400" dirty="0" err="1"/>
              <a:t>doi.org</a:t>
            </a:r>
            <a:r>
              <a:rPr lang="en-GB" sz="2400" dirty="0"/>
              <a:t>/10.3138/jelis-62-4-2020-0106   </a:t>
            </a:r>
          </a:p>
          <a:p>
            <a:pPr marL="114300" indent="0">
              <a:buNone/>
            </a:pPr>
            <a:r>
              <a:rPr lang="en-GB" sz="2400" dirty="0"/>
              <a:t> </a:t>
            </a:r>
          </a:p>
          <a:p>
            <a:pPr marL="114300" indent="0">
              <a:buNone/>
            </a:pPr>
            <a:r>
              <a:rPr lang="en-GB" sz="2400" dirty="0" err="1"/>
              <a:t>Leuner</a:t>
            </a:r>
            <a:r>
              <a:rPr lang="en-GB" sz="2400" dirty="0"/>
              <a:t>, J. (2018). A Replication Study: Machine Learning Models Are Capable of Predicting Sexual Orientation From Facial Images [Masters Thesis, University of Pretoria]. https://</a:t>
            </a:r>
            <a:r>
              <a:rPr lang="en-GB" sz="2400" dirty="0" err="1"/>
              <a:t>arxiv.org</a:t>
            </a:r>
            <a:r>
              <a:rPr lang="en-GB" sz="2400" dirty="0"/>
              <a:t>/pdf/1902.10739.pdf </a:t>
            </a:r>
          </a:p>
          <a:p>
            <a:pPr marL="114300" indent="0">
              <a:buNone/>
            </a:pPr>
            <a:r>
              <a:rPr lang="en-GB" sz="2400" dirty="0"/>
              <a:t> </a:t>
            </a:r>
          </a:p>
          <a:p>
            <a:pPr marL="114300" indent="0">
              <a:buNone/>
            </a:pPr>
            <a:r>
              <a:rPr lang="en-GB" sz="2400" dirty="0"/>
              <a:t>Lewis, P. (2019, 7 July). 'I was shocked it was so easy': ​Meet the professor who says facial recognition ​​can tell if you're gay. The Guardian. https://</a:t>
            </a:r>
            <a:r>
              <a:rPr lang="en-GB" sz="2400" dirty="0" err="1"/>
              <a:t>www.theguardian.com</a:t>
            </a:r>
            <a:r>
              <a:rPr lang="en-GB" sz="2400" dirty="0"/>
              <a:t>/technology/2018/</a:t>
            </a:r>
            <a:r>
              <a:rPr lang="en-GB" sz="2400" dirty="0" err="1"/>
              <a:t>jul</a:t>
            </a:r>
            <a:r>
              <a:rPr lang="en-GB" sz="2400" dirty="0"/>
              <a:t>/07/artificial-intelligence-can-tell-your-sexuality-politics-surveillance-paul-lewis </a:t>
            </a:r>
          </a:p>
          <a:p>
            <a:pPr marL="114300" indent="0">
              <a:buNone/>
            </a:pPr>
            <a:r>
              <a:rPr lang="en-GB" sz="2400" dirty="0"/>
              <a:t> </a:t>
            </a:r>
          </a:p>
          <a:p>
            <a:pPr marL="114300" indent="0">
              <a:buNone/>
            </a:pPr>
            <a:r>
              <a:rPr lang="en-GB" sz="2400" dirty="0" err="1"/>
              <a:t>Mökander</a:t>
            </a:r>
            <a:r>
              <a:rPr lang="en-GB" sz="2400" dirty="0"/>
              <a:t>, J., </a:t>
            </a:r>
            <a:r>
              <a:rPr lang="en-GB" sz="2400" dirty="0" err="1"/>
              <a:t>Axente</a:t>
            </a:r>
            <a:r>
              <a:rPr lang="en-GB" sz="2400" dirty="0"/>
              <a:t>, M., </a:t>
            </a:r>
            <a:r>
              <a:rPr lang="en-GB" sz="2400" dirty="0" err="1"/>
              <a:t>Casolari</a:t>
            </a:r>
            <a:r>
              <a:rPr lang="en-GB" sz="2400" dirty="0"/>
              <a:t>, &amp; F., </a:t>
            </a:r>
            <a:r>
              <a:rPr lang="en-GB" sz="2400" dirty="0" err="1"/>
              <a:t>Floridi</a:t>
            </a:r>
            <a:r>
              <a:rPr lang="en-GB" sz="2400" dirty="0"/>
              <a:t>, L. (2022). Conformity assessments and post‑market monitoring: A guide to the role of auditing in the proposed European AI regulation. Minds and Machines 32, 241-268.  </a:t>
            </a:r>
          </a:p>
          <a:p>
            <a:pPr marL="114300" indent="0">
              <a:buNone/>
            </a:pPr>
            <a:r>
              <a:rPr lang="en-GB" sz="2400" dirty="0"/>
              <a:t>https://</a:t>
            </a:r>
            <a:r>
              <a:rPr lang="en-GB" sz="2400" dirty="0" err="1"/>
              <a:t>doi.org</a:t>
            </a:r>
            <a:r>
              <a:rPr lang="en-GB" sz="2400" dirty="0"/>
              <a:t>/10.1007/s11023-021-09577-4    </a:t>
            </a:r>
          </a:p>
          <a:p>
            <a:pPr marL="114300" indent="0">
              <a:buNone/>
            </a:pPr>
            <a:r>
              <a:rPr lang="en-GB" sz="2400" dirty="0"/>
              <a:t> </a:t>
            </a:r>
          </a:p>
          <a:p>
            <a:pPr marL="114300" indent="0">
              <a:buNone/>
            </a:pPr>
            <a:r>
              <a:rPr lang="en-GB" sz="2400" dirty="0"/>
              <a:t>Nakamura, K. (2021). Information seeking criteria: Artificial intelligence, economics, psychology, and neuroscience. Reviews in the Neurosciences, 33(1), https://</a:t>
            </a:r>
            <a:r>
              <a:rPr lang="en-GB" sz="2400" dirty="0" err="1"/>
              <a:t>doi.org</a:t>
            </a:r>
            <a:r>
              <a:rPr lang="en-GB" sz="2400" dirty="0"/>
              <a:t>/10.1515/revneuro-2020-0137 </a:t>
            </a:r>
          </a:p>
          <a:p>
            <a:pPr marL="114300" indent="0">
              <a:buNone/>
            </a:pPr>
            <a:r>
              <a:rPr lang="en-GB" sz="2400" dirty="0"/>
              <a:t> </a:t>
            </a:r>
          </a:p>
          <a:p>
            <a:pPr marL="114300" indent="0">
              <a:buNone/>
            </a:pPr>
            <a:r>
              <a:rPr lang="en-GB" sz="2400" dirty="0"/>
              <a:t>Obermeyer, Z., Powers, B., </a:t>
            </a:r>
            <a:r>
              <a:rPr lang="en-GB" sz="2400" dirty="0" err="1"/>
              <a:t>Vogeli</a:t>
            </a:r>
            <a:r>
              <a:rPr lang="en-GB" sz="2400" dirty="0"/>
              <a:t>, C., &amp; Mullainathan, S. (2019). Dissecting racial bias in an algorithm used to manage the health of populations. Science, 366(6464), 447–453. https://</a:t>
            </a:r>
            <a:r>
              <a:rPr lang="en-GB" sz="2400" dirty="0" err="1"/>
              <a:t>doi.org</a:t>
            </a:r>
            <a:r>
              <a:rPr lang="en-GB" sz="2400" dirty="0"/>
              <a:t>/10.1126/science.aax2342 </a:t>
            </a:r>
          </a:p>
          <a:p>
            <a:pPr marL="114300" indent="0">
              <a:buNone/>
            </a:pPr>
            <a:r>
              <a:rPr lang="en-GB" sz="2400" dirty="0"/>
              <a:t> </a:t>
            </a:r>
          </a:p>
          <a:p>
            <a:pPr marL="114300" indent="0">
              <a:buNone/>
            </a:pPr>
            <a:r>
              <a:rPr lang="en-GB" sz="2400" dirty="0" err="1"/>
              <a:t>OpenAI</a:t>
            </a:r>
            <a:r>
              <a:rPr lang="en-GB" sz="2400" dirty="0"/>
              <a:t>. (n.d.). </a:t>
            </a:r>
            <a:r>
              <a:rPr lang="en-GB" sz="2400" dirty="0" err="1"/>
              <a:t>ChatGPT</a:t>
            </a:r>
            <a:r>
              <a:rPr lang="en-GB" sz="2400" dirty="0"/>
              <a:t>. https://</a:t>
            </a:r>
            <a:r>
              <a:rPr lang="en-GB" sz="2400" dirty="0" err="1"/>
              <a:t>openai.com</a:t>
            </a:r>
            <a:r>
              <a:rPr lang="en-GB" sz="2400" dirty="0"/>
              <a:t>/blog/</a:t>
            </a:r>
            <a:r>
              <a:rPr lang="en-GB" sz="2400" dirty="0" err="1"/>
              <a:t>chatgpt</a:t>
            </a:r>
            <a:r>
              <a:rPr lang="en-GB" sz="2400" dirty="0"/>
              <a:t> </a:t>
            </a:r>
          </a:p>
          <a:p>
            <a:pPr marL="114300" indent="0">
              <a:buNone/>
            </a:pPr>
            <a:r>
              <a:rPr lang="en-GB" sz="2400" dirty="0"/>
              <a:t> </a:t>
            </a:r>
          </a:p>
          <a:p>
            <a:pPr marL="114300" indent="0">
              <a:buNone/>
            </a:pPr>
            <a:r>
              <a:rPr lang="en-GB" sz="2400" dirty="0"/>
              <a:t>Patton, M. Q. (2002). Qualitative research and evaluation methods. Sage.  </a:t>
            </a:r>
          </a:p>
          <a:p>
            <a:pPr marL="114300" indent="0">
              <a:buNone/>
            </a:pPr>
            <a:r>
              <a:rPr lang="en-GB" sz="2400" dirty="0"/>
              <a:t> </a:t>
            </a:r>
          </a:p>
          <a:p>
            <a:pPr marL="114300" indent="0">
              <a:buNone/>
            </a:pPr>
            <a:r>
              <a:rPr lang="en-GB" sz="2400" dirty="0"/>
              <a:t>Rubin, V. (2022). Misinformation and Disinformation: Detecting Fakes with the Eye and AI. </a:t>
            </a:r>
          </a:p>
          <a:p>
            <a:pPr marL="114300" indent="0">
              <a:buNone/>
            </a:pPr>
            <a:r>
              <a:rPr lang="en-GB" sz="2400" dirty="0"/>
              <a:t>Springer.</a:t>
            </a:r>
          </a:p>
          <a:p>
            <a:pPr marL="114300" indent="0">
              <a:buNone/>
            </a:pPr>
            <a:r>
              <a:rPr lang="en-GB" sz="2400" dirty="0"/>
              <a:t> </a:t>
            </a:r>
          </a:p>
          <a:p>
            <a:pPr marL="114300" indent="0">
              <a:buNone/>
            </a:pPr>
            <a:r>
              <a:rPr lang="en-GB" sz="2400" dirty="0"/>
              <a:t>Shiri, A. (2023). </a:t>
            </a:r>
            <a:r>
              <a:rPr lang="en-GB" sz="2400" dirty="0" err="1"/>
              <a:t>ChatGPT</a:t>
            </a:r>
            <a:r>
              <a:rPr lang="en-GB" sz="2400" dirty="0"/>
              <a:t> and Academic Integrity. Information Matters. https://</a:t>
            </a:r>
            <a:r>
              <a:rPr lang="en-GB" sz="2400" dirty="0" err="1"/>
              <a:t>informationmatters.org</a:t>
            </a:r>
            <a:r>
              <a:rPr lang="en-GB" sz="2400" dirty="0"/>
              <a:t>/2023/02/</a:t>
            </a:r>
            <a:r>
              <a:rPr lang="en-GB" sz="2400" dirty="0" err="1"/>
              <a:t>chatgpt</a:t>
            </a:r>
            <a:r>
              <a:rPr lang="en-GB" sz="2400" dirty="0"/>
              <a:t>-and-academic-integrity/ </a:t>
            </a:r>
          </a:p>
          <a:p>
            <a:pPr marL="114300" indent="0">
              <a:buNone/>
            </a:pPr>
            <a:r>
              <a:rPr lang="en-GB" sz="2400" dirty="0"/>
              <a:t> </a:t>
            </a:r>
          </a:p>
          <a:p>
            <a:pPr marL="114300" indent="0">
              <a:buNone/>
            </a:pPr>
            <a:r>
              <a:rPr lang="en-GB" sz="2400" dirty="0" err="1"/>
              <a:t>Simonite</a:t>
            </a:r>
            <a:r>
              <a:rPr lang="en-GB" sz="2400" dirty="0"/>
              <a:t>, T. (2019, July 22). The best algorithms struggle to recognize black faces equally. Wired. https://</a:t>
            </a:r>
            <a:r>
              <a:rPr lang="en-GB" sz="2400" dirty="0" err="1"/>
              <a:t>www.wired.com</a:t>
            </a:r>
            <a:r>
              <a:rPr lang="en-GB" sz="2400" dirty="0"/>
              <a:t>/story/best-algorithms-struggle-recognize-black-faces-equally/</a:t>
            </a:r>
          </a:p>
          <a:p>
            <a:pPr marL="114300" indent="0">
              <a:buNone/>
            </a:pPr>
            <a:r>
              <a:rPr lang="en-GB" sz="2400" dirty="0"/>
              <a:t> </a:t>
            </a:r>
          </a:p>
          <a:p>
            <a:pPr marL="114300" indent="0">
              <a:buNone/>
            </a:pPr>
            <a:r>
              <a:rPr lang="en-GB" sz="2400" dirty="0"/>
              <a:t>Tait, E. &amp; Pierson, C. M. (2022) Artificial Intelligence and robots in libraries: Opportunities </a:t>
            </a:r>
          </a:p>
          <a:p>
            <a:pPr marL="114300" indent="0">
              <a:buNone/>
            </a:pPr>
            <a:r>
              <a:rPr lang="en-GB" sz="2400" dirty="0"/>
              <a:t>in LIS curriculum for preparing the librarians of tomorrow. Journal of the Australian </a:t>
            </a:r>
          </a:p>
          <a:p>
            <a:pPr marL="114300" indent="0">
              <a:buNone/>
            </a:pPr>
            <a:r>
              <a:rPr lang="en-GB" sz="2400" dirty="0"/>
              <a:t>Library and Information Association, 71(3), 256-274, https://</a:t>
            </a:r>
            <a:r>
              <a:rPr lang="en-GB" sz="2400" dirty="0" err="1"/>
              <a:t>doi.org</a:t>
            </a:r>
            <a:r>
              <a:rPr lang="en-GB" sz="2400" dirty="0"/>
              <a:t>/10.1080.2475158.2022.2081111 </a:t>
            </a:r>
          </a:p>
          <a:p>
            <a:pPr marL="114300" indent="0">
              <a:buNone/>
            </a:pPr>
            <a:r>
              <a:rPr lang="en-GB" sz="2400" dirty="0"/>
              <a:t> </a:t>
            </a:r>
          </a:p>
          <a:p>
            <a:pPr marL="114300" indent="0">
              <a:buNone/>
            </a:pPr>
            <a:r>
              <a:rPr lang="en-GB" sz="2400" dirty="0" err="1"/>
              <a:t>Wildemuth</a:t>
            </a:r>
            <a:r>
              <a:rPr lang="en-GB" sz="2400" dirty="0"/>
              <a:t>, B. M. (Ed.). (2017). Applications of social research methods to questions in </a:t>
            </a:r>
          </a:p>
          <a:p>
            <a:pPr marL="114300" indent="0">
              <a:buNone/>
            </a:pPr>
            <a:r>
              <a:rPr lang="en-GB" sz="2400" dirty="0"/>
              <a:t>information and library science (2nd ed.). Libraries Unlimited.</a:t>
            </a:r>
          </a:p>
          <a:p>
            <a:pPr marL="114300" indent="0">
              <a:buNone/>
            </a:pPr>
            <a:r>
              <a:rPr lang="en-GB" sz="2400" dirty="0"/>
              <a:t> </a:t>
            </a:r>
          </a:p>
          <a:p>
            <a:pPr marL="114300" indent="0">
              <a:buNone/>
            </a:pPr>
            <a:r>
              <a:rPr lang="en-GB" sz="2400" dirty="0"/>
              <a:t>Wood, B. A., &amp; Evans, D. (2018). Librarians’ perceptions of artificial intelligence and its potential impact on the profession. Computers in Libraries, 38(1), 116–124. https://</a:t>
            </a:r>
            <a:r>
              <a:rPr lang="en-GB" sz="2400" dirty="0" err="1"/>
              <a:t>doi.org</a:t>
            </a:r>
            <a:r>
              <a:rPr lang="en-GB" sz="2400" dirty="0"/>
              <a:t>/10.1177/ 0266382120952016 </a:t>
            </a:r>
          </a:p>
          <a:p>
            <a:pPr marL="114300" indent="0">
              <a:buNone/>
            </a:pPr>
            <a:r>
              <a:rPr lang="en-GB" sz="2400" dirty="0"/>
              <a:t> </a:t>
            </a:r>
          </a:p>
          <a:p>
            <a:pPr marL="114300" indent="0">
              <a:buNone/>
            </a:pPr>
            <a:r>
              <a:rPr lang="en-GB" sz="2400" dirty="0"/>
              <a:t> </a:t>
            </a:r>
          </a:p>
          <a:p>
            <a:pPr marL="114300" indent="0">
              <a:buNone/>
            </a:pPr>
            <a:r>
              <a:rPr lang="en-GB" sz="2400" dirty="0"/>
              <a:t>Images/Video: </a:t>
            </a:r>
          </a:p>
          <a:p>
            <a:pPr marL="114300" indent="0">
              <a:buNone/>
            </a:pPr>
            <a:r>
              <a:rPr lang="en-GB" sz="2400" dirty="0"/>
              <a:t>Harry Potter Balenciaga: https://</a:t>
            </a:r>
            <a:r>
              <a:rPr lang="en-GB" sz="2400" dirty="0" err="1"/>
              <a:t>www.youtube.com</a:t>
            </a:r>
            <a:r>
              <a:rPr lang="en-GB" sz="2400" dirty="0"/>
              <a:t>/</a:t>
            </a:r>
            <a:r>
              <a:rPr lang="en-GB" sz="2400" dirty="0" err="1"/>
              <a:t>watch?v</a:t>
            </a:r>
            <a:r>
              <a:rPr lang="en-GB" sz="2400" dirty="0"/>
              <a:t>=iE39q-IKOzA </a:t>
            </a:r>
          </a:p>
          <a:p>
            <a:pPr marL="114300" indent="0">
              <a:buNone/>
            </a:pPr>
            <a:r>
              <a:rPr lang="en-GB" sz="2400" dirty="0" err="1"/>
              <a:t>Hermonie</a:t>
            </a:r>
            <a:r>
              <a:rPr lang="en-GB" sz="2400" dirty="0"/>
              <a:t>, How to Make </a:t>
            </a:r>
            <a:r>
              <a:rPr lang="en-GB" sz="2400" dirty="0" err="1"/>
              <a:t>Balengiaga</a:t>
            </a:r>
            <a:r>
              <a:rPr lang="en-GB" sz="2400" dirty="0"/>
              <a:t>: https://</a:t>
            </a:r>
            <a:r>
              <a:rPr lang="en-GB" sz="2400" dirty="0" err="1"/>
              <a:t>www.youtube.com</a:t>
            </a:r>
            <a:r>
              <a:rPr lang="en-GB" sz="2400" dirty="0"/>
              <a:t>/</a:t>
            </a:r>
            <a:r>
              <a:rPr lang="en-GB" sz="2400" dirty="0" err="1"/>
              <a:t>watch?v</a:t>
            </a:r>
            <a:r>
              <a:rPr lang="en-GB" sz="2400" dirty="0"/>
              <a:t>=TGD8zKvRxc4 </a:t>
            </a:r>
          </a:p>
          <a:p>
            <a:pPr marL="114300" indent="0">
              <a:buNone/>
            </a:pPr>
            <a:r>
              <a:rPr lang="en-GB" sz="2400" dirty="0"/>
              <a:t>Robot in library: https://</a:t>
            </a:r>
            <a:r>
              <a:rPr lang="en-GB" sz="2400" dirty="0" err="1"/>
              <a:t>iris.ai</a:t>
            </a:r>
            <a:r>
              <a:rPr lang="en-GB" sz="2400" dirty="0"/>
              <a:t>/</a:t>
            </a:r>
            <a:r>
              <a:rPr lang="en-GB" sz="2400" dirty="0" err="1"/>
              <a:t>wp</a:t>
            </a:r>
            <a:r>
              <a:rPr lang="en-GB" sz="2400" dirty="0"/>
              <a:t>-content/uploads/2021/01/11-open-source-frameworks-for-artificial-intelligence-AI-and-machine-learning-models.jpg </a:t>
            </a:r>
          </a:p>
          <a:p>
            <a:endParaRPr lang="en-GB" sz="1000" dirty="0"/>
          </a:p>
        </p:txBody>
      </p:sp>
    </p:spTree>
    <p:extLst>
      <p:ext uri="{BB962C8B-B14F-4D97-AF65-F5344CB8AC3E}">
        <p14:creationId xmlns:p14="http://schemas.microsoft.com/office/powerpoint/2010/main" val="633031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66428-2D32-203A-0960-98F4F20922F1}"/>
              </a:ext>
            </a:extLst>
          </p:cNvPr>
          <p:cNvSpPr>
            <a:spLocks noGrp="1"/>
          </p:cNvSpPr>
          <p:nvPr>
            <p:ph type="title"/>
          </p:nvPr>
        </p:nvSpPr>
        <p:spPr/>
        <p:txBody>
          <a:bodyPr>
            <a:normAutofit fontScale="90000"/>
          </a:bodyPr>
          <a:lstStyle/>
          <a:p>
            <a:r>
              <a:rPr lang="en-GB" dirty="0">
                <a:latin typeface="Calibri" panose="020F0502020204030204" pitchFamily="34" charset="0"/>
                <a:cs typeface="Calibri" panose="020F0502020204030204" pitchFamily="34" charset="0"/>
              </a:rPr>
              <a:t>The Team</a:t>
            </a:r>
          </a:p>
        </p:txBody>
      </p:sp>
      <p:sp>
        <p:nvSpPr>
          <p:cNvPr id="3" name="Text Placeholder 2">
            <a:extLst>
              <a:ext uri="{FF2B5EF4-FFF2-40B4-BE49-F238E27FC236}">
                <a16:creationId xmlns:a16="http://schemas.microsoft.com/office/drawing/2014/main" id="{C6A09269-520B-7790-3F45-123272D582E0}"/>
              </a:ext>
            </a:extLst>
          </p:cNvPr>
          <p:cNvSpPr>
            <a:spLocks noGrp="1"/>
          </p:cNvSpPr>
          <p:nvPr>
            <p:ph type="body" idx="1"/>
          </p:nvPr>
        </p:nvSpPr>
        <p:spPr>
          <a:xfrm>
            <a:off x="3375669" y="3903297"/>
            <a:ext cx="2575501" cy="701873"/>
          </a:xfrm>
        </p:spPr>
        <p:txBody>
          <a:bodyPr>
            <a:normAutofit fontScale="92500" lnSpcReduction="20000"/>
          </a:bodyPr>
          <a:lstStyle/>
          <a:p>
            <a:r>
              <a:rPr lang="en-GB" dirty="0">
                <a:latin typeface="Calibri" panose="020F0502020204030204" pitchFamily="34" charset="0"/>
                <a:cs typeface="Calibri" panose="020F0502020204030204" pitchFamily="34" charset="0"/>
              </a:rPr>
              <a:t>A. Nick Vera</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Research Assistant</a:t>
            </a:r>
          </a:p>
        </p:txBody>
      </p:sp>
      <p:pic>
        <p:nvPicPr>
          <p:cNvPr id="1026" name="Picture 2" descr="Nick Vera">
            <a:extLst>
              <a:ext uri="{FF2B5EF4-FFF2-40B4-BE49-F238E27FC236}">
                <a16:creationId xmlns:a16="http://schemas.microsoft.com/office/drawing/2014/main" id="{64035EFA-62CF-234D-B13E-448498519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086" y="1353977"/>
            <a:ext cx="1918606" cy="19186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ith long hair wearing glasses&#10;&#10;Description automatically generated with low confidence">
            <a:extLst>
              <a:ext uri="{FF2B5EF4-FFF2-40B4-BE49-F238E27FC236}">
                <a16:creationId xmlns:a16="http://schemas.microsoft.com/office/drawing/2014/main" id="{63331B12-EC7D-0DF9-C22B-B9D71A50FDE7}"/>
              </a:ext>
            </a:extLst>
          </p:cNvPr>
          <p:cNvPicPr>
            <a:picLocks noChangeAspect="1"/>
          </p:cNvPicPr>
          <p:nvPr/>
        </p:nvPicPr>
        <p:blipFill>
          <a:blip r:embed="rId4"/>
          <a:stretch>
            <a:fillRect/>
          </a:stretch>
        </p:blipFill>
        <p:spPr>
          <a:xfrm>
            <a:off x="694602" y="1353977"/>
            <a:ext cx="1947385" cy="1918606"/>
          </a:xfrm>
          <a:prstGeom prst="rect">
            <a:avLst/>
          </a:prstGeom>
        </p:spPr>
      </p:pic>
      <p:pic>
        <p:nvPicPr>
          <p:cNvPr id="1028" name="Picture 4" descr="Cameron Pierson">
            <a:extLst>
              <a:ext uri="{FF2B5EF4-FFF2-40B4-BE49-F238E27FC236}">
                <a16:creationId xmlns:a16="http://schemas.microsoft.com/office/drawing/2014/main" id="{028875EF-E7BD-CC94-EF01-189BE3DC4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0792" y="1353977"/>
            <a:ext cx="1918606" cy="1918606"/>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124F3E04-2640-8292-63AE-2C975CE4D3EB}"/>
              </a:ext>
            </a:extLst>
          </p:cNvPr>
          <p:cNvSpPr txBox="1">
            <a:spLocks/>
          </p:cNvSpPr>
          <p:nvPr/>
        </p:nvSpPr>
        <p:spPr>
          <a:xfrm>
            <a:off x="548994" y="3903295"/>
            <a:ext cx="2575501" cy="701873"/>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r>
              <a:rPr lang="en-GB" dirty="0">
                <a:latin typeface="Calibri" panose="020F0502020204030204" pitchFamily="34" charset="0"/>
                <a:cs typeface="Calibri" panose="020F0502020204030204" pitchFamily="34" charset="0"/>
              </a:rPr>
              <a:t>Elisabeth Tait</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Co-lead</a:t>
            </a:r>
          </a:p>
        </p:txBody>
      </p:sp>
      <p:sp>
        <p:nvSpPr>
          <p:cNvPr id="9" name="Text Placeholder 2">
            <a:extLst>
              <a:ext uri="{FF2B5EF4-FFF2-40B4-BE49-F238E27FC236}">
                <a16:creationId xmlns:a16="http://schemas.microsoft.com/office/drawing/2014/main" id="{056EBECD-DB97-3912-F2BC-15703BF87BAA}"/>
              </a:ext>
            </a:extLst>
          </p:cNvPr>
          <p:cNvSpPr txBox="1">
            <a:spLocks/>
          </p:cNvSpPr>
          <p:nvPr/>
        </p:nvSpPr>
        <p:spPr>
          <a:xfrm>
            <a:off x="6202344" y="3903296"/>
            <a:ext cx="2575501" cy="70187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r>
              <a:rPr lang="en-GB" dirty="0">
                <a:latin typeface="Calibri" panose="020F0502020204030204" pitchFamily="34" charset="0"/>
                <a:cs typeface="Calibri" panose="020F0502020204030204" pitchFamily="34" charset="0"/>
              </a:rPr>
              <a:t>Cameron Pierson</a:t>
            </a:r>
          </a:p>
        </p:txBody>
      </p:sp>
    </p:spTree>
    <p:extLst>
      <p:ext uri="{BB962C8B-B14F-4D97-AF65-F5344CB8AC3E}">
        <p14:creationId xmlns:p14="http://schemas.microsoft.com/office/powerpoint/2010/main" val="284584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54175" y="681135"/>
            <a:ext cx="8511000" cy="4374365"/>
          </a:xfrm>
          <a:prstGeom prst="rect">
            <a:avLst/>
          </a:prstGeom>
        </p:spPr>
        <p:txBody>
          <a:bodyPr spcFirstLastPara="1" wrap="square" lIns="91425" tIns="91425" rIns="91425" bIns="91425" anchor="t" anchorCtr="0">
            <a:normAutofit/>
          </a:bodyPr>
          <a:lstStyle/>
          <a:p>
            <a:pPr marL="0" lvl="0" indent="0" algn="l" rtl="0">
              <a:lnSpc>
                <a:spcPct val="115000"/>
              </a:lnSpc>
              <a:spcBef>
                <a:spcPts val="1500"/>
              </a:spcBef>
              <a:spcAft>
                <a:spcPts val="0"/>
              </a:spcAft>
              <a:buNone/>
            </a:pPr>
            <a:r>
              <a:rPr lang="en" sz="1650" b="1" dirty="0">
                <a:solidFill>
                  <a:srgbClr val="000000"/>
                </a:solidFill>
                <a:highlight>
                  <a:schemeClr val="lt2"/>
                </a:highlight>
                <a:latin typeface="Calibri" panose="020F0502020204030204" pitchFamily="34" charset="0"/>
                <a:cs typeface="Calibri" panose="020F0502020204030204" pitchFamily="34" charset="0"/>
              </a:rPr>
              <a:t>Increasing AI </a:t>
            </a:r>
            <a:br>
              <a:rPr lang="en" sz="1650" b="1" dirty="0">
                <a:solidFill>
                  <a:srgbClr val="000000"/>
                </a:solidFill>
                <a:highlight>
                  <a:schemeClr val="lt2"/>
                </a:highlight>
                <a:latin typeface="Calibri" panose="020F0502020204030204" pitchFamily="34" charset="0"/>
                <a:cs typeface="Calibri" panose="020F0502020204030204" pitchFamily="34" charset="0"/>
              </a:rPr>
            </a:br>
            <a:br>
              <a:rPr lang="en" sz="1650" b="1" dirty="0">
                <a:solidFill>
                  <a:srgbClr val="000000"/>
                </a:solidFill>
                <a:highlight>
                  <a:schemeClr val="lt2"/>
                </a:highlight>
                <a:latin typeface="Calibri" panose="020F0502020204030204" pitchFamily="34" charset="0"/>
                <a:cs typeface="Calibri" panose="020F0502020204030204" pitchFamily="34" charset="0"/>
              </a:rPr>
            </a:br>
            <a:br>
              <a:rPr lang="en" sz="1650" dirty="0">
                <a:solidFill>
                  <a:srgbClr val="000000"/>
                </a:solidFill>
                <a:highlight>
                  <a:schemeClr val="lt2"/>
                </a:highlight>
                <a:latin typeface="Calibri" panose="020F0502020204030204" pitchFamily="34" charset="0"/>
                <a:cs typeface="Calibri" panose="020F0502020204030204" pitchFamily="34" charset="0"/>
              </a:rPr>
            </a:br>
            <a:endParaRPr sz="1650" dirty="0">
              <a:solidFill>
                <a:srgbClr val="000000"/>
              </a:solidFill>
              <a:highlight>
                <a:schemeClr val="lt2"/>
              </a:highlight>
              <a:latin typeface="Calibri" panose="020F0502020204030204" pitchFamily="34" charset="0"/>
              <a:cs typeface="Calibri" panose="020F0502020204030204" pitchFamily="34" charset="0"/>
            </a:endParaRPr>
          </a:p>
          <a:p>
            <a:pPr marL="0" lvl="0" indent="0" algn="l" rtl="0">
              <a:spcBef>
                <a:spcPts val="1500"/>
              </a:spcBef>
              <a:spcAft>
                <a:spcPts val="0"/>
              </a:spcAft>
              <a:buNone/>
            </a:pPr>
            <a:endParaRPr sz="2100" dirty="0">
              <a:latin typeface="Calibri" panose="020F0502020204030204" pitchFamily="34" charset="0"/>
              <a:cs typeface="Calibri" panose="020F0502020204030204" pitchFamily="34" charset="0"/>
            </a:endParaRPr>
          </a:p>
        </p:txBody>
      </p:sp>
      <p:sp>
        <p:nvSpPr>
          <p:cNvPr id="72" name="Google Shape;72;p15"/>
          <p:cNvSpPr txBox="1"/>
          <p:nvPr/>
        </p:nvSpPr>
        <p:spPr>
          <a:xfrm>
            <a:off x="175350" y="160725"/>
            <a:ext cx="38430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Background</a:t>
            </a:r>
            <a:endParaRPr sz="3500" b="1" dirty="0">
              <a:latin typeface="Calibri" panose="020F0502020204030204" pitchFamily="34" charset="0"/>
              <a:ea typeface="Proxima Nova"/>
              <a:cs typeface="Calibri" panose="020F0502020204030204" pitchFamily="34" charset="0"/>
              <a:sym typeface="Proxima Nova"/>
            </a:endParaRPr>
          </a:p>
        </p:txBody>
      </p:sp>
      <p:pic>
        <p:nvPicPr>
          <p:cNvPr id="3" name="Picture 2">
            <a:extLst>
              <a:ext uri="{FF2B5EF4-FFF2-40B4-BE49-F238E27FC236}">
                <a16:creationId xmlns:a16="http://schemas.microsoft.com/office/drawing/2014/main" id="{26BFD2D6-2457-F1EC-0C28-6A2A7547EF37}"/>
              </a:ext>
            </a:extLst>
          </p:cNvPr>
          <p:cNvPicPr>
            <a:picLocks noChangeAspect="1"/>
          </p:cNvPicPr>
          <p:nvPr/>
        </p:nvPicPr>
        <p:blipFill>
          <a:blip r:embed="rId3"/>
          <a:stretch>
            <a:fillRect/>
          </a:stretch>
        </p:blipFill>
        <p:spPr>
          <a:xfrm>
            <a:off x="2187243" y="1472795"/>
            <a:ext cx="1931031" cy="1329932"/>
          </a:xfrm>
          <a:prstGeom prst="rect">
            <a:avLst/>
          </a:prstGeom>
        </p:spPr>
      </p:pic>
      <p:pic>
        <p:nvPicPr>
          <p:cNvPr id="5" name="Picture 4">
            <a:extLst>
              <a:ext uri="{FF2B5EF4-FFF2-40B4-BE49-F238E27FC236}">
                <a16:creationId xmlns:a16="http://schemas.microsoft.com/office/drawing/2014/main" id="{4C1E6BCC-6FC5-9AFB-CF8B-85F8343D2139}"/>
              </a:ext>
            </a:extLst>
          </p:cNvPr>
          <p:cNvPicPr>
            <a:picLocks noChangeAspect="1"/>
          </p:cNvPicPr>
          <p:nvPr/>
        </p:nvPicPr>
        <p:blipFill>
          <a:blip r:embed="rId4"/>
          <a:stretch>
            <a:fillRect/>
          </a:stretch>
        </p:blipFill>
        <p:spPr>
          <a:xfrm>
            <a:off x="0" y="2517489"/>
            <a:ext cx="5411045" cy="1754418"/>
          </a:xfrm>
          <a:prstGeom prst="rect">
            <a:avLst/>
          </a:prstGeom>
        </p:spPr>
      </p:pic>
      <p:pic>
        <p:nvPicPr>
          <p:cNvPr id="7" name="Picture 6">
            <a:extLst>
              <a:ext uri="{FF2B5EF4-FFF2-40B4-BE49-F238E27FC236}">
                <a16:creationId xmlns:a16="http://schemas.microsoft.com/office/drawing/2014/main" id="{89340564-5441-2988-4777-1F648F6EC1FF}"/>
              </a:ext>
            </a:extLst>
          </p:cNvPr>
          <p:cNvPicPr>
            <a:picLocks noChangeAspect="1"/>
          </p:cNvPicPr>
          <p:nvPr/>
        </p:nvPicPr>
        <p:blipFill>
          <a:blip r:embed="rId5"/>
          <a:stretch>
            <a:fillRect/>
          </a:stretch>
        </p:blipFill>
        <p:spPr>
          <a:xfrm>
            <a:off x="3942224" y="3341507"/>
            <a:ext cx="5132350" cy="1640507"/>
          </a:xfrm>
          <a:prstGeom prst="rect">
            <a:avLst/>
          </a:prstGeom>
        </p:spPr>
      </p:pic>
      <p:pic>
        <p:nvPicPr>
          <p:cNvPr id="9" name="Picture 8">
            <a:extLst>
              <a:ext uri="{FF2B5EF4-FFF2-40B4-BE49-F238E27FC236}">
                <a16:creationId xmlns:a16="http://schemas.microsoft.com/office/drawing/2014/main" id="{7EE43FE4-D570-9556-7C47-53F608EC3A48}"/>
              </a:ext>
            </a:extLst>
          </p:cNvPr>
          <p:cNvPicPr>
            <a:picLocks noChangeAspect="1"/>
          </p:cNvPicPr>
          <p:nvPr/>
        </p:nvPicPr>
        <p:blipFill>
          <a:blip r:embed="rId6"/>
          <a:stretch>
            <a:fillRect/>
          </a:stretch>
        </p:blipFill>
        <p:spPr>
          <a:xfrm>
            <a:off x="4572000" y="4651635"/>
            <a:ext cx="4611453" cy="460738"/>
          </a:xfrm>
          <a:prstGeom prst="rect">
            <a:avLst/>
          </a:prstGeom>
        </p:spPr>
      </p:pic>
      <p:pic>
        <p:nvPicPr>
          <p:cNvPr id="11" name="Picture 10">
            <a:extLst>
              <a:ext uri="{FF2B5EF4-FFF2-40B4-BE49-F238E27FC236}">
                <a16:creationId xmlns:a16="http://schemas.microsoft.com/office/drawing/2014/main" id="{96F4DA2A-68AF-8C7B-D98F-13ED403F64E0}"/>
              </a:ext>
            </a:extLst>
          </p:cNvPr>
          <p:cNvPicPr>
            <a:picLocks noChangeAspect="1"/>
          </p:cNvPicPr>
          <p:nvPr/>
        </p:nvPicPr>
        <p:blipFill>
          <a:blip r:embed="rId7"/>
          <a:stretch>
            <a:fillRect/>
          </a:stretch>
        </p:blipFill>
        <p:spPr>
          <a:xfrm>
            <a:off x="3779094" y="41224"/>
            <a:ext cx="3263901" cy="2091431"/>
          </a:xfrm>
          <a:prstGeom prst="rect">
            <a:avLst/>
          </a:prstGeom>
        </p:spPr>
      </p:pic>
      <p:pic>
        <p:nvPicPr>
          <p:cNvPr id="13" name="Picture 12">
            <a:extLst>
              <a:ext uri="{FF2B5EF4-FFF2-40B4-BE49-F238E27FC236}">
                <a16:creationId xmlns:a16="http://schemas.microsoft.com/office/drawing/2014/main" id="{B9081979-659B-92DE-D454-696253AFFBC9}"/>
              </a:ext>
            </a:extLst>
          </p:cNvPr>
          <p:cNvPicPr>
            <a:picLocks noChangeAspect="1"/>
          </p:cNvPicPr>
          <p:nvPr/>
        </p:nvPicPr>
        <p:blipFill>
          <a:blip r:embed="rId8"/>
          <a:stretch>
            <a:fillRect/>
          </a:stretch>
        </p:blipFill>
        <p:spPr>
          <a:xfrm>
            <a:off x="5915495" y="67549"/>
            <a:ext cx="1955800" cy="838200"/>
          </a:xfrm>
          <a:prstGeom prst="rect">
            <a:avLst/>
          </a:prstGeom>
        </p:spPr>
      </p:pic>
      <p:pic>
        <p:nvPicPr>
          <p:cNvPr id="4" name="Picture 3">
            <a:extLst>
              <a:ext uri="{FF2B5EF4-FFF2-40B4-BE49-F238E27FC236}">
                <a16:creationId xmlns:a16="http://schemas.microsoft.com/office/drawing/2014/main" id="{D5076800-9D20-A4FE-8548-C5C218CD1910}"/>
              </a:ext>
            </a:extLst>
          </p:cNvPr>
          <p:cNvPicPr>
            <a:picLocks noChangeAspect="1"/>
          </p:cNvPicPr>
          <p:nvPr/>
        </p:nvPicPr>
        <p:blipFill>
          <a:blip r:embed="rId9"/>
          <a:stretch>
            <a:fillRect/>
          </a:stretch>
        </p:blipFill>
        <p:spPr>
          <a:xfrm>
            <a:off x="5836863" y="1570082"/>
            <a:ext cx="3221434" cy="1872701"/>
          </a:xfrm>
          <a:prstGeom prst="rect">
            <a:avLst/>
          </a:prstGeom>
        </p:spPr>
      </p:pic>
      <p:pic>
        <p:nvPicPr>
          <p:cNvPr id="8" name="Picture 7">
            <a:extLst>
              <a:ext uri="{FF2B5EF4-FFF2-40B4-BE49-F238E27FC236}">
                <a16:creationId xmlns:a16="http://schemas.microsoft.com/office/drawing/2014/main" id="{6639A3A0-25FB-F09D-5E8B-E64620C1D61F}"/>
              </a:ext>
            </a:extLst>
          </p:cNvPr>
          <p:cNvPicPr>
            <a:picLocks noChangeAspect="1"/>
          </p:cNvPicPr>
          <p:nvPr/>
        </p:nvPicPr>
        <p:blipFill>
          <a:blip r:embed="rId10"/>
          <a:stretch>
            <a:fillRect/>
          </a:stretch>
        </p:blipFill>
        <p:spPr>
          <a:xfrm>
            <a:off x="1001701" y="3817024"/>
            <a:ext cx="2338658" cy="1317554"/>
          </a:xfrm>
          <a:prstGeom prst="rect">
            <a:avLst/>
          </a:prstGeom>
        </p:spPr>
      </p:pic>
    </p:spTree>
    <p:extLst>
      <p:ext uri="{BB962C8B-B14F-4D97-AF65-F5344CB8AC3E}">
        <p14:creationId xmlns:p14="http://schemas.microsoft.com/office/powerpoint/2010/main" val="124523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54175" y="681135"/>
            <a:ext cx="8511000" cy="4374365"/>
          </a:xfrm>
          <a:prstGeom prst="rect">
            <a:avLst/>
          </a:prstGeom>
        </p:spPr>
        <p:txBody>
          <a:bodyPr spcFirstLastPara="1" wrap="square" lIns="91425" tIns="91425" rIns="91425" bIns="91425" anchor="t" anchorCtr="0">
            <a:normAutofit/>
          </a:bodyPr>
          <a:lstStyle/>
          <a:p>
            <a:pPr marL="0" lvl="0" indent="0" algn="l" rtl="0">
              <a:lnSpc>
                <a:spcPct val="115000"/>
              </a:lnSpc>
              <a:spcBef>
                <a:spcPts val="1500"/>
              </a:spcBef>
              <a:spcAft>
                <a:spcPts val="0"/>
              </a:spcAft>
              <a:buNone/>
            </a:pPr>
            <a:r>
              <a:rPr lang="en-GB" sz="1800" b="1" dirty="0">
                <a:solidFill>
                  <a:srgbClr val="000000"/>
                </a:solidFill>
                <a:highlight>
                  <a:schemeClr val="lt2"/>
                </a:highlight>
                <a:latin typeface="Calibri" panose="020F0502020204030204" pitchFamily="34" charset="0"/>
                <a:cs typeface="Calibri" panose="020F0502020204030204" pitchFamily="34" charset="0"/>
              </a:rPr>
              <a:t>Increasing General &amp; Professional Uses</a:t>
            </a:r>
            <a:br>
              <a:rPr lang="en-GB" sz="1650" b="1" dirty="0">
                <a:solidFill>
                  <a:srgbClr val="000000"/>
                </a:solidFill>
                <a:highlight>
                  <a:schemeClr val="lt2"/>
                </a:highlight>
                <a:latin typeface="Calibri" panose="020F0502020204030204" pitchFamily="34" charset="0"/>
                <a:cs typeface="Calibri" panose="020F0502020204030204" pitchFamily="34" charset="0"/>
              </a:rPr>
            </a:br>
            <a:br>
              <a:rPr lang="en-GB" sz="1650" b="1" dirty="0">
                <a:solidFill>
                  <a:srgbClr val="000000"/>
                </a:solidFill>
                <a:highlight>
                  <a:schemeClr val="lt2"/>
                </a:highlight>
                <a:latin typeface="Calibri" panose="020F0502020204030204" pitchFamily="34" charset="0"/>
                <a:cs typeface="Calibri" panose="020F0502020204030204" pitchFamily="34" charset="0"/>
              </a:rPr>
            </a:br>
            <a:endParaRPr sz="2100" dirty="0">
              <a:latin typeface="Calibri" panose="020F0502020204030204" pitchFamily="34" charset="0"/>
              <a:cs typeface="Calibri" panose="020F0502020204030204" pitchFamily="34" charset="0"/>
            </a:endParaRPr>
          </a:p>
        </p:txBody>
      </p:sp>
      <p:sp>
        <p:nvSpPr>
          <p:cNvPr id="72" name="Google Shape;72;p15"/>
          <p:cNvSpPr txBox="1"/>
          <p:nvPr/>
        </p:nvSpPr>
        <p:spPr>
          <a:xfrm>
            <a:off x="154175" y="165530"/>
            <a:ext cx="38430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Background</a:t>
            </a:r>
            <a:endParaRPr sz="3500" b="1" dirty="0">
              <a:latin typeface="Calibri" panose="020F0502020204030204" pitchFamily="34" charset="0"/>
              <a:ea typeface="Proxima Nova"/>
              <a:cs typeface="Calibri" panose="020F0502020204030204" pitchFamily="34" charset="0"/>
              <a:sym typeface="Proxima Nova"/>
            </a:endParaRPr>
          </a:p>
        </p:txBody>
      </p:sp>
      <p:pic>
        <p:nvPicPr>
          <p:cNvPr id="3" name="Picture 2">
            <a:extLst>
              <a:ext uri="{FF2B5EF4-FFF2-40B4-BE49-F238E27FC236}">
                <a16:creationId xmlns:a16="http://schemas.microsoft.com/office/drawing/2014/main" id="{B226C69C-B701-9139-39D7-C8FDFA19D8CF}"/>
              </a:ext>
            </a:extLst>
          </p:cNvPr>
          <p:cNvPicPr>
            <a:picLocks noChangeAspect="1"/>
          </p:cNvPicPr>
          <p:nvPr/>
        </p:nvPicPr>
        <p:blipFill>
          <a:blip r:embed="rId3"/>
          <a:stretch>
            <a:fillRect/>
          </a:stretch>
        </p:blipFill>
        <p:spPr>
          <a:xfrm>
            <a:off x="82867" y="1346351"/>
            <a:ext cx="5187821" cy="2450798"/>
          </a:xfrm>
          <a:prstGeom prst="rect">
            <a:avLst/>
          </a:prstGeom>
          <a:ln>
            <a:solidFill>
              <a:schemeClr val="accent1"/>
            </a:solidFill>
          </a:ln>
        </p:spPr>
      </p:pic>
      <p:pic>
        <p:nvPicPr>
          <p:cNvPr id="7" name="Picture 6">
            <a:extLst>
              <a:ext uri="{FF2B5EF4-FFF2-40B4-BE49-F238E27FC236}">
                <a16:creationId xmlns:a16="http://schemas.microsoft.com/office/drawing/2014/main" id="{9FDADC1A-F32C-D971-74E6-CD6136234A25}"/>
              </a:ext>
            </a:extLst>
          </p:cNvPr>
          <p:cNvPicPr>
            <a:picLocks noChangeAspect="1"/>
          </p:cNvPicPr>
          <p:nvPr/>
        </p:nvPicPr>
        <p:blipFill>
          <a:blip r:embed="rId4"/>
          <a:stretch>
            <a:fillRect/>
          </a:stretch>
        </p:blipFill>
        <p:spPr>
          <a:xfrm>
            <a:off x="5161350" y="116860"/>
            <a:ext cx="3613164" cy="2776339"/>
          </a:xfrm>
          <a:prstGeom prst="rect">
            <a:avLst/>
          </a:prstGeom>
          <a:ln>
            <a:solidFill>
              <a:schemeClr val="accent1"/>
            </a:solidFill>
          </a:ln>
        </p:spPr>
      </p:pic>
      <p:pic>
        <p:nvPicPr>
          <p:cNvPr id="9" name="Picture 8">
            <a:extLst>
              <a:ext uri="{FF2B5EF4-FFF2-40B4-BE49-F238E27FC236}">
                <a16:creationId xmlns:a16="http://schemas.microsoft.com/office/drawing/2014/main" id="{7458723F-0261-B72E-293E-CFFEDDA7854A}"/>
              </a:ext>
            </a:extLst>
          </p:cNvPr>
          <p:cNvPicPr>
            <a:picLocks noChangeAspect="1"/>
          </p:cNvPicPr>
          <p:nvPr/>
        </p:nvPicPr>
        <p:blipFill>
          <a:blip r:embed="rId5"/>
          <a:stretch>
            <a:fillRect/>
          </a:stretch>
        </p:blipFill>
        <p:spPr>
          <a:xfrm>
            <a:off x="1734629" y="3413848"/>
            <a:ext cx="4335154" cy="1620711"/>
          </a:xfrm>
          <a:prstGeom prst="rect">
            <a:avLst/>
          </a:prstGeom>
          <a:ln>
            <a:solidFill>
              <a:schemeClr val="accent1"/>
            </a:solidFill>
          </a:ln>
        </p:spPr>
      </p:pic>
      <p:pic>
        <p:nvPicPr>
          <p:cNvPr id="5" name="Picture 4">
            <a:extLst>
              <a:ext uri="{FF2B5EF4-FFF2-40B4-BE49-F238E27FC236}">
                <a16:creationId xmlns:a16="http://schemas.microsoft.com/office/drawing/2014/main" id="{F1EE6D9C-1980-E295-9EB5-26664EDFD0CA}"/>
              </a:ext>
            </a:extLst>
          </p:cNvPr>
          <p:cNvPicPr>
            <a:picLocks noChangeAspect="1"/>
          </p:cNvPicPr>
          <p:nvPr/>
        </p:nvPicPr>
        <p:blipFill>
          <a:blip r:embed="rId6"/>
          <a:stretch>
            <a:fillRect/>
          </a:stretch>
        </p:blipFill>
        <p:spPr>
          <a:xfrm>
            <a:off x="6025950" y="3360984"/>
            <a:ext cx="3118050" cy="1726437"/>
          </a:xfrm>
          <a:prstGeom prst="rect">
            <a:avLst/>
          </a:prstGeom>
          <a:ln>
            <a:solidFill>
              <a:schemeClr val="accent1"/>
            </a:solidFill>
          </a:ln>
        </p:spPr>
      </p:pic>
      <p:sp>
        <p:nvSpPr>
          <p:cNvPr id="10" name="TextBox 9">
            <a:extLst>
              <a:ext uri="{FF2B5EF4-FFF2-40B4-BE49-F238E27FC236}">
                <a16:creationId xmlns:a16="http://schemas.microsoft.com/office/drawing/2014/main" id="{85F83F9D-31F9-59C1-AA9F-504180925DF9}"/>
              </a:ext>
            </a:extLst>
          </p:cNvPr>
          <p:cNvSpPr txBox="1"/>
          <p:nvPr/>
        </p:nvSpPr>
        <p:spPr>
          <a:xfrm>
            <a:off x="6069783" y="2973203"/>
            <a:ext cx="2871369" cy="307777"/>
          </a:xfrm>
          <a:prstGeom prst="rect">
            <a:avLst/>
          </a:prstGeom>
          <a:noFill/>
        </p:spPr>
        <p:txBody>
          <a:bodyPr wrap="square" rtlCol="0">
            <a:spAutoFit/>
          </a:bodyPr>
          <a:lstStyle/>
          <a:p>
            <a:r>
              <a:rPr lang="en-GB" b="0" i="0" u="none" strike="noStrike" dirty="0">
                <a:solidFill>
                  <a:srgbClr val="000000"/>
                </a:solidFill>
                <a:effectLst/>
                <a:latin typeface="Times New Roman" panose="02020603050405020304" pitchFamily="18" charset="0"/>
              </a:rPr>
              <a:t>Wang &amp; Kosinski, 2018</a:t>
            </a:r>
            <a:endParaRPr lang="en-GB" dirty="0"/>
          </a:p>
        </p:txBody>
      </p:sp>
    </p:spTree>
    <p:extLst>
      <p:ext uri="{BB962C8B-B14F-4D97-AF65-F5344CB8AC3E}">
        <p14:creationId xmlns:p14="http://schemas.microsoft.com/office/powerpoint/2010/main" val="1357105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54175" y="681135"/>
            <a:ext cx="8511000" cy="4374365"/>
          </a:xfrm>
          <a:prstGeom prst="rect">
            <a:avLst/>
          </a:prstGeom>
        </p:spPr>
        <p:txBody>
          <a:bodyPr spcFirstLastPara="1" wrap="square" lIns="91425" tIns="91425" rIns="91425" bIns="91425" anchor="t" anchorCtr="0">
            <a:normAutofit fontScale="90000"/>
          </a:bodyPr>
          <a:lstStyle/>
          <a:p>
            <a:pPr>
              <a:lnSpc>
                <a:spcPct val="115000"/>
              </a:lnSpc>
              <a:spcBef>
                <a:spcPts val="1500"/>
              </a:spcBef>
            </a:pPr>
            <a:r>
              <a:rPr lang="en-GB" sz="1800" b="1" dirty="0">
                <a:solidFill>
                  <a:srgbClr val="000000"/>
                </a:solidFill>
                <a:highlight>
                  <a:schemeClr val="lt2"/>
                </a:highlight>
                <a:latin typeface="Calibri" panose="020F0502020204030204" pitchFamily="34" charset="0"/>
                <a:cs typeface="Calibri" panose="020F0502020204030204" pitchFamily="34" charset="0"/>
              </a:rPr>
              <a:t>AI &amp; LIS</a:t>
            </a:r>
            <a:br>
              <a:rPr lang="en-GB" sz="1800" b="1" dirty="0">
                <a:solidFill>
                  <a:srgbClr val="000000"/>
                </a:solidFill>
                <a:highlight>
                  <a:schemeClr val="lt2"/>
                </a:highlight>
                <a:latin typeface="Calibri" panose="020F0502020204030204" pitchFamily="34" charset="0"/>
                <a:cs typeface="Calibri" panose="020F0502020204030204" pitchFamily="34" charset="0"/>
              </a:rPr>
            </a:br>
            <a:br>
              <a:rPr lang="en-GB" sz="1800" b="1" dirty="0">
                <a:solidFill>
                  <a:srgbClr val="000000"/>
                </a:solidFill>
                <a:highlight>
                  <a:schemeClr val="lt2"/>
                </a:highlight>
                <a:latin typeface="Calibri" panose="020F0502020204030204" pitchFamily="34" charset="0"/>
                <a:cs typeface="Calibri" panose="020F0502020204030204" pitchFamily="34" charset="0"/>
              </a:rPr>
            </a:b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2000" dirty="0">
                <a:solidFill>
                  <a:srgbClr val="000000"/>
                </a:solidFill>
                <a:highlight>
                  <a:schemeClr val="lt2"/>
                </a:highlight>
                <a:latin typeface="Calibri" panose="020F0502020204030204" pitchFamily="34" charset="0"/>
                <a:cs typeface="Calibri" panose="020F0502020204030204" pitchFamily="34" charset="0"/>
              </a:rPr>
              <a:t>Professional education </a:t>
            </a:r>
            <a:br>
              <a:rPr lang="en-GB" sz="1800" dirty="0">
                <a:solidFill>
                  <a:srgbClr val="000000"/>
                </a:solidFill>
                <a:highlight>
                  <a:schemeClr val="lt2"/>
                </a:highlight>
                <a:latin typeface="Calibri" panose="020F0502020204030204" pitchFamily="34" charset="0"/>
                <a:cs typeface="Calibri" panose="020F0502020204030204" pitchFamily="34" charset="0"/>
              </a:rPr>
            </a:br>
            <a:r>
              <a:rPr lang="en-GB" sz="1800" dirty="0">
                <a:solidFill>
                  <a:srgbClr val="000000"/>
                </a:solidFill>
                <a:highlight>
                  <a:schemeClr val="lt2"/>
                </a:highlight>
                <a:latin typeface="Calibri" panose="020F0502020204030204" pitchFamily="34" charset="0"/>
                <a:cs typeface="Calibri" panose="020F0502020204030204" pitchFamily="34" charset="0"/>
              </a:rPr>
              <a:t>	</a:t>
            </a:r>
            <a:r>
              <a:rPr lang="en-GB" sz="1200" dirty="0">
                <a:solidFill>
                  <a:srgbClr val="000000"/>
                </a:solidFill>
                <a:highlight>
                  <a:schemeClr val="lt2"/>
                </a:highlight>
                <a:latin typeface="Calibri" panose="020F0502020204030204" pitchFamily="34" charset="0"/>
                <a:cs typeface="Calibri" panose="020F0502020204030204" pitchFamily="34" charset="0"/>
              </a:rPr>
              <a:t>Huang, </a:t>
            </a:r>
            <a:r>
              <a:rPr lang="en-GB" sz="1200" dirty="0" err="1">
                <a:solidFill>
                  <a:srgbClr val="000000"/>
                </a:solidFill>
                <a:highlight>
                  <a:schemeClr val="lt2"/>
                </a:highlight>
                <a:latin typeface="Calibri" panose="020F0502020204030204" pitchFamily="34" charset="0"/>
                <a:cs typeface="Calibri" panose="020F0502020204030204" pitchFamily="34" charset="0"/>
              </a:rPr>
              <a:t>Samek</a:t>
            </a:r>
            <a:r>
              <a:rPr lang="en-GB" sz="1200" dirty="0">
                <a:solidFill>
                  <a:srgbClr val="000000"/>
                </a:solidFill>
                <a:highlight>
                  <a:schemeClr val="lt2"/>
                </a:highlight>
                <a:latin typeface="Calibri" panose="020F0502020204030204" pitchFamily="34" charset="0"/>
                <a:cs typeface="Calibri" panose="020F0502020204030204" pitchFamily="34" charset="0"/>
              </a:rPr>
              <a:t>, &amp; Shiri, 2021</a:t>
            </a:r>
            <a:br>
              <a:rPr lang="en-GB" sz="1200" dirty="0">
                <a:solidFill>
                  <a:srgbClr val="000000"/>
                </a:solidFill>
                <a:highlight>
                  <a:schemeClr val="lt2"/>
                </a:highlight>
                <a:latin typeface="Calibri" panose="020F0502020204030204" pitchFamily="34" charset="0"/>
                <a:cs typeface="Calibri" panose="020F0502020204030204" pitchFamily="34" charset="0"/>
              </a:rPr>
            </a:br>
            <a:br>
              <a:rPr lang="en-GB" sz="1800" dirty="0">
                <a:solidFill>
                  <a:srgbClr val="000000"/>
                </a:solidFill>
                <a:highlight>
                  <a:schemeClr val="lt2"/>
                </a:highlight>
                <a:latin typeface="Calibri" panose="020F0502020204030204" pitchFamily="34" charset="0"/>
                <a:cs typeface="Calibri" panose="020F0502020204030204" pitchFamily="34" charset="0"/>
              </a:rPr>
            </a:br>
            <a:r>
              <a:rPr lang="en-GB" sz="2000" dirty="0">
                <a:solidFill>
                  <a:srgbClr val="000000"/>
                </a:solidFill>
                <a:highlight>
                  <a:schemeClr val="lt2"/>
                </a:highlight>
                <a:latin typeface="Calibri" panose="020F0502020204030204" pitchFamily="34" charset="0"/>
                <a:cs typeface="Calibri" panose="020F0502020204030204" pitchFamily="34" charset="0"/>
              </a:rPr>
              <a:t>Practice </a:t>
            </a:r>
            <a:br>
              <a:rPr lang="en-GB" sz="1800" dirty="0">
                <a:solidFill>
                  <a:srgbClr val="000000"/>
                </a:solidFill>
                <a:highlight>
                  <a:schemeClr val="lt2"/>
                </a:highlight>
                <a:latin typeface="Calibri" panose="020F0502020204030204" pitchFamily="34" charset="0"/>
                <a:cs typeface="Calibri" panose="020F0502020204030204" pitchFamily="34" charset="0"/>
              </a:rPr>
            </a:br>
            <a:r>
              <a:rPr lang="en-GB" sz="1800" dirty="0">
                <a:solidFill>
                  <a:srgbClr val="000000"/>
                </a:solidFill>
                <a:highlight>
                  <a:schemeClr val="lt2"/>
                </a:highlight>
                <a:latin typeface="Calibri" panose="020F0502020204030204" pitchFamily="34" charset="0"/>
                <a:cs typeface="Calibri" panose="020F0502020204030204" pitchFamily="34" charset="0"/>
              </a:rPr>
              <a:t>	</a:t>
            </a:r>
            <a:r>
              <a:rPr lang="en-GB" sz="1200" dirty="0">
                <a:solidFill>
                  <a:srgbClr val="000000"/>
                </a:solidFill>
                <a:highlight>
                  <a:schemeClr val="lt2"/>
                </a:highlight>
                <a:latin typeface="Calibri" panose="020F0502020204030204" pitchFamily="34" charset="0"/>
                <a:cs typeface="Calibri" panose="020F0502020204030204" pitchFamily="34" charset="0"/>
              </a:rPr>
              <a:t>Cox, 2023, Woods &amp; Evans, 2018</a:t>
            </a:r>
            <a:br>
              <a:rPr lang="en-GB" sz="1200" dirty="0">
                <a:solidFill>
                  <a:srgbClr val="000000"/>
                </a:solidFill>
                <a:highlight>
                  <a:schemeClr val="lt2"/>
                </a:highlight>
                <a:latin typeface="Calibri" panose="020F0502020204030204" pitchFamily="34" charset="0"/>
                <a:cs typeface="Calibri" panose="020F0502020204030204" pitchFamily="34" charset="0"/>
              </a:rPr>
            </a:br>
            <a:br>
              <a:rPr lang="en-GB" sz="1800" dirty="0">
                <a:solidFill>
                  <a:srgbClr val="000000"/>
                </a:solidFill>
                <a:highlight>
                  <a:schemeClr val="lt2"/>
                </a:highlight>
                <a:latin typeface="Calibri" panose="020F0502020204030204" pitchFamily="34" charset="0"/>
                <a:cs typeface="Calibri" panose="020F0502020204030204" pitchFamily="34" charset="0"/>
              </a:rPr>
            </a:br>
            <a:r>
              <a:rPr lang="en-GB" sz="2000" dirty="0">
                <a:solidFill>
                  <a:srgbClr val="000000"/>
                </a:solidFill>
                <a:highlight>
                  <a:schemeClr val="lt2"/>
                </a:highlight>
                <a:latin typeface="Calibri" panose="020F0502020204030204" pitchFamily="34" charset="0"/>
                <a:cs typeface="Calibri" panose="020F0502020204030204" pitchFamily="34" charset="0"/>
              </a:rPr>
              <a:t>Information behaviours</a:t>
            </a:r>
            <a:br>
              <a:rPr lang="en-GB" sz="1800" dirty="0">
                <a:solidFill>
                  <a:srgbClr val="000000"/>
                </a:solidFill>
                <a:highlight>
                  <a:schemeClr val="lt2"/>
                </a:highlight>
                <a:latin typeface="Calibri" panose="020F0502020204030204" pitchFamily="34" charset="0"/>
                <a:cs typeface="Calibri" panose="020F0502020204030204" pitchFamily="34" charset="0"/>
              </a:rPr>
            </a:br>
            <a:r>
              <a:rPr lang="en-GB" sz="1800" dirty="0">
                <a:solidFill>
                  <a:srgbClr val="000000"/>
                </a:solidFill>
                <a:highlight>
                  <a:schemeClr val="lt2"/>
                </a:highlight>
                <a:latin typeface="Calibri" panose="020F0502020204030204" pitchFamily="34" charset="0"/>
                <a:cs typeface="Calibri" panose="020F0502020204030204" pitchFamily="34" charset="0"/>
              </a:rPr>
              <a:t>	</a:t>
            </a:r>
            <a:r>
              <a:rPr lang="en-GB" sz="1200" dirty="0">
                <a:solidFill>
                  <a:srgbClr val="000000"/>
                </a:solidFill>
                <a:highlight>
                  <a:schemeClr val="lt2"/>
                </a:highlight>
                <a:latin typeface="Calibri" panose="020F0502020204030204" pitchFamily="34" charset="0"/>
                <a:cs typeface="Calibri" panose="020F0502020204030204" pitchFamily="34" charset="0"/>
              </a:rPr>
              <a:t>Nakamura, 2020, Rubin, 2022</a:t>
            </a:r>
            <a:br>
              <a:rPr lang="en-GB" sz="1650" dirty="0">
                <a:solidFill>
                  <a:srgbClr val="000000"/>
                </a:solidFill>
                <a:highlight>
                  <a:schemeClr val="lt2"/>
                </a:highlight>
                <a:latin typeface="Calibri" panose="020F0502020204030204" pitchFamily="34" charset="0"/>
                <a:cs typeface="Calibri" panose="020F0502020204030204" pitchFamily="34" charset="0"/>
              </a:rPr>
            </a:br>
            <a:br>
              <a:rPr lang="en-GB" sz="1650" b="1" dirty="0">
                <a:solidFill>
                  <a:srgbClr val="000000"/>
                </a:solidFill>
                <a:highlight>
                  <a:schemeClr val="lt2"/>
                </a:highlight>
                <a:latin typeface="Calibri" panose="020F0502020204030204" pitchFamily="34" charset="0"/>
                <a:cs typeface="Calibri" panose="020F0502020204030204" pitchFamily="34" charset="0"/>
              </a:rPr>
            </a:br>
            <a:br>
              <a:rPr lang="en-GB" sz="1650" b="1" dirty="0">
                <a:solidFill>
                  <a:srgbClr val="000000"/>
                </a:solidFill>
                <a:highlight>
                  <a:schemeClr val="lt2"/>
                </a:highlight>
                <a:latin typeface="Calibri" panose="020F0502020204030204" pitchFamily="34" charset="0"/>
                <a:cs typeface="Calibri" panose="020F0502020204030204" pitchFamily="34" charset="0"/>
              </a:rPr>
            </a:br>
            <a:endParaRPr sz="2100" dirty="0">
              <a:latin typeface="Calibri" panose="020F0502020204030204" pitchFamily="34" charset="0"/>
              <a:cs typeface="Calibri" panose="020F0502020204030204" pitchFamily="34" charset="0"/>
            </a:endParaRPr>
          </a:p>
        </p:txBody>
      </p:sp>
      <p:sp>
        <p:nvSpPr>
          <p:cNvPr id="72" name="Google Shape;72;p15"/>
          <p:cNvSpPr txBox="1"/>
          <p:nvPr/>
        </p:nvSpPr>
        <p:spPr>
          <a:xfrm>
            <a:off x="145272" y="127442"/>
            <a:ext cx="38430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Background</a:t>
            </a:r>
            <a:endParaRPr sz="3500" b="1" dirty="0">
              <a:latin typeface="Calibri" panose="020F0502020204030204" pitchFamily="34" charset="0"/>
              <a:ea typeface="Proxima Nova"/>
              <a:cs typeface="Calibri" panose="020F0502020204030204" pitchFamily="34" charset="0"/>
              <a:sym typeface="Proxima Nova"/>
            </a:endParaRPr>
          </a:p>
        </p:txBody>
      </p:sp>
      <p:pic>
        <p:nvPicPr>
          <p:cNvPr id="3" name="Picture 2">
            <a:extLst>
              <a:ext uri="{FF2B5EF4-FFF2-40B4-BE49-F238E27FC236}">
                <a16:creationId xmlns:a16="http://schemas.microsoft.com/office/drawing/2014/main" id="{2BE4118B-3402-B00A-87E7-278E82028298}"/>
              </a:ext>
            </a:extLst>
          </p:cNvPr>
          <p:cNvPicPr>
            <a:picLocks noChangeAspect="1"/>
          </p:cNvPicPr>
          <p:nvPr/>
        </p:nvPicPr>
        <p:blipFill>
          <a:blip r:embed="rId3"/>
          <a:stretch>
            <a:fillRect/>
          </a:stretch>
        </p:blipFill>
        <p:spPr>
          <a:xfrm>
            <a:off x="4929285" y="297049"/>
            <a:ext cx="4069443" cy="2224549"/>
          </a:xfrm>
          <a:prstGeom prst="rect">
            <a:avLst/>
          </a:prstGeom>
        </p:spPr>
      </p:pic>
      <p:pic>
        <p:nvPicPr>
          <p:cNvPr id="5" name="Picture 4">
            <a:extLst>
              <a:ext uri="{FF2B5EF4-FFF2-40B4-BE49-F238E27FC236}">
                <a16:creationId xmlns:a16="http://schemas.microsoft.com/office/drawing/2014/main" id="{EEEAA59A-A1C5-2093-A2E5-FAE137C5632D}"/>
              </a:ext>
            </a:extLst>
          </p:cNvPr>
          <p:cNvPicPr>
            <a:picLocks noChangeAspect="1"/>
          </p:cNvPicPr>
          <p:nvPr/>
        </p:nvPicPr>
        <p:blipFill>
          <a:blip r:embed="rId4"/>
          <a:stretch>
            <a:fillRect/>
          </a:stretch>
        </p:blipFill>
        <p:spPr>
          <a:xfrm>
            <a:off x="4338735" y="3194671"/>
            <a:ext cx="4572000" cy="1741451"/>
          </a:xfrm>
          <a:prstGeom prst="rect">
            <a:avLst/>
          </a:prstGeom>
        </p:spPr>
      </p:pic>
    </p:spTree>
    <p:extLst>
      <p:ext uri="{BB962C8B-B14F-4D97-AF65-F5344CB8AC3E}">
        <p14:creationId xmlns:p14="http://schemas.microsoft.com/office/powerpoint/2010/main" val="842007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54175" y="681135"/>
            <a:ext cx="8511000" cy="4374365"/>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500"/>
              </a:spcBef>
              <a:spcAft>
                <a:spcPts val="0"/>
              </a:spcAft>
              <a:buNone/>
            </a:pPr>
            <a:r>
              <a:rPr lang="en-GB" sz="1800" b="1" dirty="0">
                <a:solidFill>
                  <a:srgbClr val="000000"/>
                </a:solidFill>
                <a:highlight>
                  <a:schemeClr val="lt2"/>
                </a:highlight>
                <a:latin typeface="Calibri" panose="020F0502020204030204" pitchFamily="34" charset="0"/>
                <a:cs typeface="Calibri" panose="020F0502020204030204" pitchFamily="34" charset="0"/>
              </a:rPr>
              <a:t>LIS Ethical &amp; </a:t>
            </a:r>
            <a:br>
              <a:rPr lang="en-GB" sz="1800" b="1" dirty="0">
                <a:solidFill>
                  <a:srgbClr val="000000"/>
                </a:solidFill>
                <a:highlight>
                  <a:schemeClr val="lt2"/>
                </a:highlight>
                <a:latin typeface="Calibri" panose="020F0502020204030204" pitchFamily="34" charset="0"/>
                <a:cs typeface="Calibri" panose="020F0502020204030204" pitchFamily="34" charset="0"/>
              </a:rPr>
            </a:br>
            <a:r>
              <a:rPr lang="en-GB" sz="1800" b="1" dirty="0">
                <a:solidFill>
                  <a:srgbClr val="000000"/>
                </a:solidFill>
                <a:highlight>
                  <a:schemeClr val="lt2"/>
                </a:highlight>
                <a:latin typeface="Calibri" panose="020F0502020204030204" pitchFamily="34" charset="0"/>
                <a:cs typeface="Calibri" panose="020F0502020204030204" pitchFamily="34" charset="0"/>
              </a:rPr>
              <a:t>Developmental </a:t>
            </a:r>
            <a:br>
              <a:rPr lang="en-GB" sz="1800" b="1" dirty="0">
                <a:solidFill>
                  <a:srgbClr val="000000"/>
                </a:solidFill>
                <a:highlight>
                  <a:schemeClr val="lt2"/>
                </a:highlight>
                <a:latin typeface="Calibri" panose="020F0502020204030204" pitchFamily="34" charset="0"/>
                <a:cs typeface="Calibri" panose="020F0502020204030204" pitchFamily="34" charset="0"/>
              </a:rPr>
            </a:br>
            <a:r>
              <a:rPr lang="en-GB" sz="1800" b="1" dirty="0">
                <a:solidFill>
                  <a:srgbClr val="000000"/>
                </a:solidFill>
                <a:highlight>
                  <a:schemeClr val="lt2"/>
                </a:highlight>
                <a:latin typeface="Calibri" panose="020F0502020204030204" pitchFamily="34" charset="0"/>
                <a:cs typeface="Calibri" panose="020F0502020204030204" pitchFamily="34" charset="0"/>
              </a:rPr>
              <a:t>Contributions?</a:t>
            </a:r>
            <a:br>
              <a:rPr lang="en-GB" sz="1650" b="1" dirty="0">
                <a:solidFill>
                  <a:srgbClr val="000000"/>
                </a:solidFill>
                <a:highlight>
                  <a:schemeClr val="lt2"/>
                </a:highlight>
                <a:latin typeface="Calibri" panose="020F0502020204030204" pitchFamily="34" charset="0"/>
                <a:cs typeface="Calibri" panose="020F0502020204030204" pitchFamily="34" charset="0"/>
              </a:rPr>
            </a:br>
            <a:br>
              <a:rPr lang="en-GB" sz="1650" b="1" dirty="0">
                <a:solidFill>
                  <a:srgbClr val="000000"/>
                </a:solidFill>
                <a:highlight>
                  <a:schemeClr val="lt2"/>
                </a:highlight>
                <a:latin typeface="Calibri" panose="020F0502020204030204" pitchFamily="34" charset="0"/>
                <a:cs typeface="Calibri" panose="020F0502020204030204" pitchFamily="34" charset="0"/>
              </a:rPr>
            </a:br>
            <a:br>
              <a:rPr lang="en-GB" sz="1650" b="1" dirty="0">
                <a:solidFill>
                  <a:srgbClr val="000000"/>
                </a:solidFill>
                <a:highlight>
                  <a:schemeClr val="lt2"/>
                </a:highlight>
                <a:latin typeface="Calibri" panose="020F0502020204030204" pitchFamily="34" charset="0"/>
                <a:cs typeface="Calibri" panose="020F0502020204030204" pitchFamily="34" charset="0"/>
              </a:rPr>
            </a:br>
            <a:br>
              <a:rPr lang="en-GB" sz="1650" b="1" dirty="0">
                <a:solidFill>
                  <a:srgbClr val="000000"/>
                </a:solidFill>
                <a:highlight>
                  <a:schemeClr val="lt2"/>
                </a:highlight>
                <a:latin typeface="Calibri" panose="020F0502020204030204" pitchFamily="34" charset="0"/>
                <a:cs typeface="Calibri" panose="020F0502020204030204" pitchFamily="34" charset="0"/>
              </a:rPr>
            </a:br>
            <a:br>
              <a:rPr lang="en-GB" sz="1650" b="1" dirty="0">
                <a:solidFill>
                  <a:srgbClr val="000000"/>
                </a:solidFill>
                <a:highlight>
                  <a:schemeClr val="lt2"/>
                </a:highlight>
                <a:latin typeface="Calibri" panose="020F0502020204030204" pitchFamily="34" charset="0"/>
                <a:cs typeface="Calibri" panose="020F0502020204030204" pitchFamily="34" charset="0"/>
              </a:rPr>
            </a:br>
            <a:br>
              <a:rPr lang="en-GB" sz="1650" b="1" dirty="0">
                <a:solidFill>
                  <a:srgbClr val="000000"/>
                </a:solidFill>
                <a:highlight>
                  <a:schemeClr val="lt2"/>
                </a:highlight>
                <a:latin typeface="Calibri" panose="020F0502020204030204" pitchFamily="34" charset="0"/>
                <a:cs typeface="Calibri" panose="020F0502020204030204" pitchFamily="34" charset="0"/>
              </a:rPr>
            </a:br>
            <a:r>
              <a:rPr lang="en-GB" sz="2000" dirty="0">
                <a:solidFill>
                  <a:srgbClr val="000000"/>
                </a:solidFill>
                <a:highlight>
                  <a:schemeClr val="lt2"/>
                </a:highlight>
                <a:latin typeface="Calibri" panose="020F0502020204030204" pitchFamily="34" charset="0"/>
                <a:cs typeface="Calibri" panose="020F0502020204030204" pitchFamily="34" charset="0"/>
              </a:rPr>
              <a:t>Ethical design is crucial in AI development </a:t>
            </a:r>
            <a:br>
              <a:rPr lang="en-GB" sz="2000" dirty="0">
                <a:solidFill>
                  <a:srgbClr val="000000"/>
                </a:solidFill>
                <a:highlight>
                  <a:schemeClr val="lt2"/>
                </a:highlight>
                <a:latin typeface="Calibri" panose="020F0502020204030204" pitchFamily="34" charset="0"/>
                <a:cs typeface="Calibri" panose="020F0502020204030204" pitchFamily="34" charset="0"/>
              </a:rPr>
            </a:br>
            <a:r>
              <a:rPr lang="en-GB" sz="2000" dirty="0">
                <a:solidFill>
                  <a:srgbClr val="000000"/>
                </a:solidFill>
                <a:highlight>
                  <a:schemeClr val="lt2"/>
                </a:highlight>
                <a:latin typeface="Calibri" panose="020F0502020204030204" pitchFamily="34" charset="0"/>
                <a:cs typeface="Calibri" panose="020F0502020204030204" pitchFamily="34" charset="0"/>
              </a:rPr>
              <a:t>to proactively address actual and potential harms.</a:t>
            </a:r>
            <a:br>
              <a:rPr lang="en-GB" sz="2000" dirty="0">
                <a:solidFill>
                  <a:srgbClr val="000000"/>
                </a:solidFill>
                <a:highlight>
                  <a:schemeClr val="lt2"/>
                </a:highlight>
                <a:latin typeface="Calibri" panose="020F0502020204030204" pitchFamily="34" charset="0"/>
                <a:cs typeface="Calibri" panose="020F0502020204030204" pitchFamily="34" charset="0"/>
              </a:rPr>
            </a:br>
            <a:br>
              <a:rPr lang="en-GB" sz="2000" dirty="0">
                <a:solidFill>
                  <a:srgbClr val="000000"/>
                </a:solidFill>
                <a:highlight>
                  <a:schemeClr val="lt2"/>
                </a:highlight>
                <a:latin typeface="Calibri" panose="020F0502020204030204" pitchFamily="34" charset="0"/>
                <a:cs typeface="Calibri" panose="020F0502020204030204" pitchFamily="34" charset="0"/>
              </a:rPr>
            </a:br>
            <a:r>
              <a:rPr lang="en-GB" sz="2000" dirty="0">
                <a:solidFill>
                  <a:srgbClr val="000000"/>
                </a:solidFill>
                <a:highlight>
                  <a:schemeClr val="lt2"/>
                </a:highlight>
                <a:latin typeface="Calibri" panose="020F0502020204030204" pitchFamily="34" charset="0"/>
                <a:cs typeface="Calibri" panose="020F0502020204030204" pitchFamily="34" charset="0"/>
              </a:rPr>
              <a:t>LIS professionals play a key role </a:t>
            </a:r>
            <a:br>
              <a:rPr lang="en-GB" sz="2000" dirty="0">
                <a:solidFill>
                  <a:srgbClr val="000000"/>
                </a:solidFill>
                <a:highlight>
                  <a:schemeClr val="lt2"/>
                </a:highlight>
                <a:latin typeface="Calibri" panose="020F0502020204030204" pitchFamily="34" charset="0"/>
                <a:cs typeface="Calibri" panose="020F0502020204030204" pitchFamily="34" charset="0"/>
              </a:rPr>
            </a:br>
            <a:r>
              <a:rPr lang="en-GB" sz="2000" dirty="0">
                <a:solidFill>
                  <a:srgbClr val="000000"/>
                </a:solidFill>
                <a:highlight>
                  <a:schemeClr val="lt2"/>
                </a:highlight>
                <a:latin typeface="Calibri" panose="020F0502020204030204" pitchFamily="34" charset="0"/>
                <a:cs typeface="Calibri" panose="020F0502020204030204" pitchFamily="34" charset="0"/>
              </a:rPr>
              <a:t>in addressing ethical challenges. </a:t>
            </a:r>
            <a:br>
              <a:rPr lang="en-GB" sz="2000" dirty="0">
                <a:solidFill>
                  <a:srgbClr val="000000"/>
                </a:solidFill>
                <a:highlight>
                  <a:schemeClr val="lt2"/>
                </a:highlight>
                <a:latin typeface="Calibri" panose="020F0502020204030204" pitchFamily="34" charset="0"/>
                <a:cs typeface="Calibri" panose="020F0502020204030204" pitchFamily="34" charset="0"/>
              </a:rPr>
            </a:br>
            <a:br>
              <a:rPr lang="en-GB" sz="1650" dirty="0">
                <a:solidFill>
                  <a:srgbClr val="000000"/>
                </a:solidFill>
                <a:highlight>
                  <a:schemeClr val="lt2"/>
                </a:highlight>
                <a:latin typeface="Calibri" panose="020F0502020204030204" pitchFamily="34" charset="0"/>
                <a:cs typeface="Calibri" panose="020F0502020204030204" pitchFamily="34" charset="0"/>
              </a:rPr>
            </a:br>
            <a:endParaRPr sz="2100" dirty="0">
              <a:latin typeface="Calibri" panose="020F0502020204030204" pitchFamily="34" charset="0"/>
              <a:cs typeface="Calibri" panose="020F0502020204030204" pitchFamily="34" charset="0"/>
            </a:endParaRPr>
          </a:p>
        </p:txBody>
      </p:sp>
      <p:sp>
        <p:nvSpPr>
          <p:cNvPr id="72" name="Google Shape;72;p15"/>
          <p:cNvSpPr txBox="1"/>
          <p:nvPr/>
        </p:nvSpPr>
        <p:spPr>
          <a:xfrm>
            <a:off x="175350" y="160725"/>
            <a:ext cx="38430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Background</a:t>
            </a:r>
            <a:endParaRPr sz="3500" b="1" dirty="0">
              <a:latin typeface="Calibri" panose="020F0502020204030204" pitchFamily="34" charset="0"/>
              <a:ea typeface="Proxima Nova"/>
              <a:cs typeface="Calibri" panose="020F0502020204030204" pitchFamily="34" charset="0"/>
              <a:sym typeface="Proxima Nova"/>
            </a:endParaRPr>
          </a:p>
        </p:txBody>
      </p:sp>
      <p:pic>
        <p:nvPicPr>
          <p:cNvPr id="3" name="Picture 2">
            <a:extLst>
              <a:ext uri="{FF2B5EF4-FFF2-40B4-BE49-F238E27FC236}">
                <a16:creationId xmlns:a16="http://schemas.microsoft.com/office/drawing/2014/main" id="{EEB7310B-4691-17E1-280C-D6CB21300164}"/>
              </a:ext>
            </a:extLst>
          </p:cNvPr>
          <p:cNvPicPr>
            <a:picLocks noChangeAspect="1"/>
          </p:cNvPicPr>
          <p:nvPr/>
        </p:nvPicPr>
        <p:blipFill>
          <a:blip r:embed="rId3"/>
          <a:stretch>
            <a:fillRect/>
          </a:stretch>
        </p:blipFill>
        <p:spPr>
          <a:xfrm>
            <a:off x="2822290" y="393534"/>
            <a:ext cx="6167535" cy="2178216"/>
          </a:xfrm>
          <a:prstGeom prst="rect">
            <a:avLst/>
          </a:prstGeom>
        </p:spPr>
      </p:pic>
      <p:pic>
        <p:nvPicPr>
          <p:cNvPr id="5" name="Picture 4">
            <a:extLst>
              <a:ext uri="{FF2B5EF4-FFF2-40B4-BE49-F238E27FC236}">
                <a16:creationId xmlns:a16="http://schemas.microsoft.com/office/drawing/2014/main" id="{F7C87CE6-D197-678F-E262-6F87167B61C0}"/>
              </a:ext>
            </a:extLst>
          </p:cNvPr>
          <p:cNvPicPr>
            <a:picLocks noChangeAspect="1"/>
          </p:cNvPicPr>
          <p:nvPr/>
        </p:nvPicPr>
        <p:blipFill>
          <a:blip r:embed="rId4"/>
          <a:stretch>
            <a:fillRect/>
          </a:stretch>
        </p:blipFill>
        <p:spPr>
          <a:xfrm>
            <a:off x="6198731" y="1316435"/>
            <a:ext cx="2709467" cy="3739065"/>
          </a:xfrm>
          <a:prstGeom prst="rect">
            <a:avLst/>
          </a:prstGeom>
        </p:spPr>
      </p:pic>
    </p:spTree>
    <p:extLst>
      <p:ext uri="{BB962C8B-B14F-4D97-AF65-F5344CB8AC3E}">
        <p14:creationId xmlns:p14="http://schemas.microsoft.com/office/powerpoint/2010/main" val="45216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54175" y="690465"/>
            <a:ext cx="8511000" cy="4453035"/>
          </a:xfrm>
          <a:prstGeom prst="rect">
            <a:avLst/>
          </a:prstGeom>
        </p:spPr>
        <p:txBody>
          <a:bodyPr spcFirstLastPara="1" wrap="square" lIns="91425" tIns="91425" rIns="91425" bIns="91425" anchor="t" anchorCtr="0">
            <a:noAutofit/>
          </a:bodyPr>
          <a:lstStyle/>
          <a:p>
            <a:pPr>
              <a:lnSpc>
                <a:spcPct val="115000"/>
              </a:lnSpc>
              <a:spcBef>
                <a:spcPts val="1500"/>
              </a:spcBef>
            </a:pPr>
            <a:r>
              <a:rPr lang="en" sz="1650" b="1" dirty="0">
                <a:solidFill>
                  <a:srgbClr val="000000"/>
                </a:solidFill>
                <a:highlight>
                  <a:schemeClr val="lt2"/>
                </a:highlight>
                <a:latin typeface="Calibri" panose="020F0502020204030204" pitchFamily="34" charset="0"/>
                <a:cs typeface="Calibri" panose="020F0502020204030204" pitchFamily="34" charset="0"/>
              </a:rPr>
              <a:t>Pilot Study</a:t>
            </a:r>
            <a:br>
              <a:rPr lang="en" sz="1650" b="1" dirty="0">
                <a:solidFill>
                  <a:srgbClr val="000000"/>
                </a:solidFill>
                <a:highlight>
                  <a:schemeClr val="lt2"/>
                </a:highlight>
                <a:latin typeface="Calibri" panose="020F0502020204030204" pitchFamily="34" charset="0"/>
                <a:cs typeface="Calibri" panose="020F0502020204030204" pitchFamily="34" charset="0"/>
              </a:rPr>
            </a:br>
            <a:br>
              <a:rPr lang="en" sz="1650" b="1"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Reviewed Australian LIS courses &amp;</a:t>
            </a: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ALIA documentation</a:t>
            </a:r>
            <a:br>
              <a:rPr lang="en-GB" sz="1650" dirty="0">
                <a:solidFill>
                  <a:srgbClr val="000000"/>
                </a:solidFill>
                <a:highlight>
                  <a:schemeClr val="lt2"/>
                </a:highlight>
                <a:latin typeface="Calibri" panose="020F0502020204030204" pitchFamily="34" charset="0"/>
                <a:cs typeface="Calibri" panose="020F0502020204030204" pitchFamily="34" charset="0"/>
              </a:rPr>
            </a:b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	</a:t>
            </a: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Criteria</a:t>
            </a: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(1) AI and/or robotics</a:t>
            </a: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(2) technology</a:t>
            </a: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(3) digital technology</a:t>
            </a: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(4) digital-socio phenomena (e.g. digital cultural, digital divide, etc.)</a:t>
            </a: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(5) analytics</a:t>
            </a: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(6) data</a:t>
            </a: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(7) information ethics or ethics as applied to the previous criteria. </a:t>
            </a:r>
            <a:br>
              <a:rPr lang="en-GB" sz="1650" dirty="0">
                <a:solidFill>
                  <a:srgbClr val="000000"/>
                </a:solidFill>
                <a:highlight>
                  <a:schemeClr val="lt2"/>
                </a:highlight>
                <a:latin typeface="Calibri" panose="020F0502020204030204" pitchFamily="34" charset="0"/>
                <a:cs typeface="Calibri" panose="020F0502020204030204" pitchFamily="34" charset="0"/>
              </a:rPr>
            </a:br>
            <a:br>
              <a:rPr lang="en-GB" sz="1650" dirty="0">
                <a:solidFill>
                  <a:srgbClr val="000000"/>
                </a:solidFill>
                <a:highlight>
                  <a:schemeClr val="lt2"/>
                </a:highlight>
                <a:latin typeface="Calibri" panose="020F0502020204030204" pitchFamily="34" charset="0"/>
                <a:cs typeface="Calibri" panose="020F0502020204030204" pitchFamily="34" charset="0"/>
              </a:rPr>
            </a:br>
            <a:br>
              <a:rPr lang="en-GB" sz="1650" dirty="0">
                <a:solidFill>
                  <a:srgbClr val="000000"/>
                </a:solidFill>
                <a:highlight>
                  <a:schemeClr val="lt2"/>
                </a:highlight>
                <a:latin typeface="Calibri" panose="020F0502020204030204" pitchFamily="34" charset="0"/>
                <a:cs typeface="Calibri" panose="020F0502020204030204" pitchFamily="34" charset="0"/>
              </a:rPr>
            </a:b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 </a:t>
            </a:r>
            <a:br>
              <a:rPr lang="en-GB" sz="1650" dirty="0">
                <a:solidFill>
                  <a:srgbClr val="000000"/>
                </a:solidFill>
                <a:highlight>
                  <a:schemeClr val="lt2"/>
                </a:highlight>
                <a:latin typeface="Calibri" panose="020F0502020204030204" pitchFamily="34" charset="0"/>
                <a:cs typeface="Calibri" panose="020F0502020204030204" pitchFamily="34" charset="0"/>
              </a:rPr>
            </a:br>
            <a:br>
              <a:rPr lang="en-GB" sz="1650" dirty="0">
                <a:solidFill>
                  <a:srgbClr val="000000"/>
                </a:solidFill>
                <a:highlight>
                  <a:schemeClr val="lt2"/>
                </a:highlight>
                <a:latin typeface="Calibri" panose="020F0502020204030204" pitchFamily="34" charset="0"/>
                <a:cs typeface="Calibri" panose="020F0502020204030204" pitchFamily="34" charset="0"/>
              </a:rPr>
            </a:br>
            <a:br>
              <a:rPr lang="en-GB" sz="1650" dirty="0">
                <a:solidFill>
                  <a:srgbClr val="000000"/>
                </a:solidFill>
                <a:highlight>
                  <a:schemeClr val="lt2"/>
                </a:highlight>
                <a:latin typeface="Calibri" panose="020F0502020204030204" pitchFamily="34" charset="0"/>
                <a:cs typeface="Calibri" panose="020F0502020204030204" pitchFamily="34" charset="0"/>
              </a:rPr>
            </a:br>
            <a:br>
              <a:rPr lang="en-GB" sz="1650" dirty="0">
                <a:solidFill>
                  <a:srgbClr val="000000"/>
                </a:solidFill>
                <a:highlight>
                  <a:schemeClr val="lt2"/>
                </a:highlight>
                <a:latin typeface="Calibri" panose="020F0502020204030204" pitchFamily="34" charset="0"/>
                <a:cs typeface="Calibri" panose="020F0502020204030204" pitchFamily="34" charset="0"/>
              </a:rPr>
            </a:br>
            <a:r>
              <a:rPr lang="en-GB" sz="1650" dirty="0">
                <a:solidFill>
                  <a:srgbClr val="000000"/>
                </a:solidFill>
                <a:highlight>
                  <a:schemeClr val="lt2"/>
                </a:highlight>
                <a:latin typeface="Calibri" panose="020F0502020204030204" pitchFamily="34" charset="0"/>
                <a:cs typeface="Calibri" panose="020F0502020204030204" pitchFamily="34" charset="0"/>
              </a:rPr>
              <a:t> </a:t>
            </a:r>
            <a:br>
              <a:rPr lang="en-GB" sz="1650" dirty="0">
                <a:solidFill>
                  <a:srgbClr val="000000"/>
                </a:solidFill>
                <a:highlight>
                  <a:schemeClr val="lt2"/>
                </a:highlight>
                <a:latin typeface="Calibri" panose="020F0502020204030204" pitchFamily="34" charset="0"/>
                <a:cs typeface="Calibri" panose="020F0502020204030204" pitchFamily="34" charset="0"/>
              </a:rPr>
            </a:br>
            <a:endParaRPr lang="en-GB" sz="1650" dirty="0">
              <a:solidFill>
                <a:srgbClr val="000000"/>
              </a:solidFill>
              <a:highlight>
                <a:schemeClr val="lt2"/>
              </a:highlight>
              <a:latin typeface="Calibri" panose="020F0502020204030204" pitchFamily="34" charset="0"/>
              <a:cs typeface="Calibri" panose="020F0502020204030204" pitchFamily="34" charset="0"/>
            </a:endParaRPr>
          </a:p>
        </p:txBody>
      </p:sp>
      <p:sp>
        <p:nvSpPr>
          <p:cNvPr id="72" name="Google Shape;72;p15"/>
          <p:cNvSpPr txBox="1"/>
          <p:nvPr/>
        </p:nvSpPr>
        <p:spPr>
          <a:xfrm>
            <a:off x="175350" y="160725"/>
            <a:ext cx="38430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latin typeface="Calibri" panose="020F0502020204030204" pitchFamily="34" charset="0"/>
                <a:ea typeface="Proxima Nova"/>
                <a:cs typeface="Calibri" panose="020F0502020204030204" pitchFamily="34" charset="0"/>
                <a:sym typeface="Proxima Nova"/>
              </a:rPr>
              <a:t>Context </a:t>
            </a:r>
            <a:endParaRPr sz="3500" b="1" dirty="0">
              <a:latin typeface="Calibri" panose="020F0502020204030204" pitchFamily="34" charset="0"/>
              <a:ea typeface="Proxima Nova"/>
              <a:cs typeface="Calibri" panose="020F0502020204030204" pitchFamily="34" charset="0"/>
              <a:sym typeface="Proxima Nova"/>
            </a:endParaRPr>
          </a:p>
        </p:txBody>
      </p:sp>
      <p:pic>
        <p:nvPicPr>
          <p:cNvPr id="3" name="Picture 2" descr="A close-up of a book&#10;&#10;Description automatically generated with low confidence">
            <a:extLst>
              <a:ext uri="{FF2B5EF4-FFF2-40B4-BE49-F238E27FC236}">
                <a16:creationId xmlns:a16="http://schemas.microsoft.com/office/drawing/2014/main" id="{85AE5DB9-E3C2-85F0-59E7-1F29701D437F}"/>
              </a:ext>
            </a:extLst>
          </p:cNvPr>
          <p:cNvPicPr>
            <a:picLocks noChangeAspect="1"/>
          </p:cNvPicPr>
          <p:nvPr/>
        </p:nvPicPr>
        <p:blipFill>
          <a:blip r:embed="rId3"/>
          <a:stretch>
            <a:fillRect/>
          </a:stretch>
        </p:blipFill>
        <p:spPr>
          <a:xfrm>
            <a:off x="3523917" y="484634"/>
            <a:ext cx="5465908" cy="24825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265500" y="1672356"/>
            <a:ext cx="4045200" cy="1509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Reviewer 2 </a:t>
            </a:r>
            <a:br>
              <a:rPr lang="en" dirty="0">
                <a:latin typeface="Calibri" panose="020F0502020204030204" pitchFamily="34" charset="0"/>
                <a:cs typeface="Calibri" panose="020F0502020204030204" pitchFamily="34" charset="0"/>
              </a:rPr>
            </a:br>
            <a:r>
              <a:rPr lang="en" dirty="0">
                <a:latin typeface="Calibri" panose="020F0502020204030204" pitchFamily="34" charset="0"/>
                <a:cs typeface="Calibri" panose="020F0502020204030204" pitchFamily="34" charset="0"/>
              </a:rPr>
              <a:t>gave us an Idea</a:t>
            </a:r>
            <a:endParaRPr dirty="0">
              <a:latin typeface="Calibri" panose="020F0502020204030204" pitchFamily="34" charset="0"/>
              <a:cs typeface="Calibri" panose="020F0502020204030204" pitchFamily="34" charset="0"/>
            </a:endParaRPr>
          </a:p>
        </p:txBody>
      </p:sp>
      <p:sp>
        <p:nvSpPr>
          <p:cNvPr id="78" name="Google Shape;78;p16"/>
          <p:cNvSpPr txBox="1">
            <a:spLocks noGrp="1"/>
          </p:cNvSpPr>
          <p:nvPr>
            <p:ph type="body" idx="2"/>
          </p:nvPr>
        </p:nvSpPr>
        <p:spPr>
          <a:xfrm>
            <a:off x="4939500" y="724200"/>
            <a:ext cx="3837000" cy="4419300"/>
          </a:xfrm>
          <a:prstGeom prst="rect">
            <a:avLst/>
          </a:prstGeom>
        </p:spPr>
        <p:txBody>
          <a:bodyPr spcFirstLastPara="1" wrap="square" lIns="91425" tIns="91425" rIns="91425" bIns="91425" anchor="ctr" anchorCtr="0">
            <a:normAutofit lnSpcReduction="10000"/>
          </a:bodyPr>
          <a:lstStyle/>
          <a:p>
            <a:pPr marL="0" lvl="0" indent="0" algn="l" rtl="0">
              <a:spcBef>
                <a:spcPts val="0"/>
              </a:spcBef>
              <a:spcAft>
                <a:spcPts val="1200"/>
              </a:spcAft>
              <a:buNone/>
            </a:pPr>
            <a:r>
              <a:rPr lang="en-GB" dirty="0">
                <a:latin typeface="Calibri" panose="020F0502020204030204" pitchFamily="34" charset="0"/>
                <a:cs typeface="Calibri" panose="020F0502020204030204" pitchFamily="34" charset="0"/>
              </a:rPr>
              <a:t>“Also, how does Australia compare to the global information environment in the use and/or education about AI/Robotics? </a:t>
            </a:r>
          </a:p>
          <a:p>
            <a:pPr marL="0" lvl="0" indent="0" algn="l" rtl="0">
              <a:spcBef>
                <a:spcPts val="0"/>
              </a:spcBef>
              <a:spcAft>
                <a:spcPts val="1200"/>
              </a:spcAft>
              <a:buNone/>
            </a:pPr>
            <a:r>
              <a:rPr lang="en-GB" dirty="0">
                <a:latin typeface="Calibri" panose="020F0502020204030204" pitchFamily="34" charset="0"/>
                <a:cs typeface="Calibri" panose="020F0502020204030204" pitchFamily="34" charset="0"/>
              </a:rPr>
              <a:t> What is the global concern of using AI/robotics in the LIS environment that impact Australian educational choices?</a:t>
            </a:r>
          </a:p>
          <a:p>
            <a:pPr marL="0" lvl="0" indent="0" algn="l" rtl="0">
              <a:spcBef>
                <a:spcPts val="0"/>
              </a:spcBef>
              <a:spcAft>
                <a:spcPts val="1200"/>
              </a:spcAft>
              <a:buNone/>
            </a:pPr>
            <a:r>
              <a:rPr lang="en-GB" dirty="0">
                <a:latin typeface="Calibri" panose="020F0502020204030204" pitchFamily="34" charset="0"/>
                <a:cs typeface="Calibri" panose="020F0502020204030204" pitchFamily="34" charset="0"/>
              </a:rPr>
              <a:t>These are questions will … emphasise the connection of how this research matters more broader.”</a:t>
            </a:r>
          </a:p>
          <a:p>
            <a:pPr marL="0" lvl="0" indent="0" algn="l" rtl="0">
              <a:spcBef>
                <a:spcPts val="0"/>
              </a:spcBef>
              <a:spcAft>
                <a:spcPts val="1200"/>
              </a:spcAft>
              <a:buNone/>
            </a:pPr>
            <a:br>
              <a:rPr lang="en-GB" dirty="0">
                <a:latin typeface="Calibri" panose="020F0502020204030204" pitchFamily="34" charset="0"/>
                <a:cs typeface="Calibri" panose="020F0502020204030204" pitchFamily="34" charset="0"/>
              </a:rPr>
            </a:br>
            <a:endParaRPr dirty="0">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{40D1EA67-F60F-6344-98D2-0534FC518743}tf10001120</Template>
  <TotalTime>1709</TotalTime>
  <Words>4226</Words>
  <Application>Microsoft Macintosh PowerPoint</Application>
  <PresentationFormat>On-screen Show (16:9)</PresentationFormat>
  <Paragraphs>364</Paragraphs>
  <Slides>28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Basis Grotesque Regular</vt:lpstr>
      <vt:lpstr>Calibri</vt:lpstr>
      <vt:lpstr>OpenSans</vt:lpstr>
      <vt:lpstr>Proxima Nova</vt:lpstr>
      <vt:lpstr>Roboto</vt:lpstr>
      <vt:lpstr>Söhne</vt:lpstr>
      <vt:lpstr>Times New Roman</vt:lpstr>
      <vt:lpstr>Spearmint</vt:lpstr>
      <vt:lpstr>Critical perspectives on current professional positioning on themes of digital transformation in the United Kingdom</vt:lpstr>
      <vt:lpstr>Agenda</vt:lpstr>
      <vt:lpstr>The Team</vt:lpstr>
      <vt:lpstr>Increasing AI     </vt:lpstr>
      <vt:lpstr>Increasing General &amp; Professional Uses  </vt:lpstr>
      <vt:lpstr>AI &amp; LIS   Professional education   Huang, Samek, &amp; Shiri, 2021  Practice   Cox, 2023, Woods &amp; Evans, 2018  Information behaviours  Nakamura, 2020, Rubin, 2022   </vt:lpstr>
      <vt:lpstr>LIS Ethical &amp;  Developmental  Contributions?      Ethical design is crucial in AI development  to proactively address actual and potential harms.  LIS professionals play a key role  in addressing ethical challenges.   </vt:lpstr>
      <vt:lpstr>Pilot Study  Reviewed Australian LIS courses &amp; ALIA documentation    Criteria (1) AI and/or robotics (2) technology (3) digital technology (4) digital-socio phenomena (e.g. digital cultural, digital divide, etc.) (5) analytics (6) data (7) information ethics or ethics as applied to the previous criteria.            </vt:lpstr>
      <vt:lpstr>Reviewer 2  gave us an Idea</vt:lpstr>
      <vt:lpstr>To what extent are topics related to digital transformation and associated ethical issues reflected in course descriptions and learning outcomes in accredited LIS programs in the United Kingdom?  To what extent are topics related to digital transformation and associated ethical issues reflected in job announcements for library roles in the United Kingdom?  To what extent are topics such as digital transformation and associated ethical issues reflected in association body documentation in the United Kingdom?  </vt:lpstr>
      <vt:lpstr>Methodology &amp; Analysis </vt:lpstr>
      <vt:lpstr>11 Universities, Masters Courses of Study  98 Modules (Classes)   of a total 134 (73%)  Criteria Frequencies:    </vt:lpstr>
      <vt:lpstr>PowerPoint Presentation</vt:lpstr>
      <vt:lpstr>PowerPoint Presentation</vt:lpstr>
      <vt:lpstr> </vt:lpstr>
      <vt:lpstr> </vt:lpstr>
      <vt:lpstr> </vt:lpstr>
      <vt:lpstr>PowerPoint Presentation</vt:lpstr>
      <vt:lpstr> </vt:lpstr>
      <vt:lpstr> </vt:lpstr>
      <vt:lpstr>PowerPoint Presentation</vt:lpstr>
      <vt:lpstr>PowerPoint Presentation</vt:lpstr>
      <vt:lpstr>     </vt:lpstr>
      <vt:lpstr>Courses:  - Australia courses appear to prioritize social implications of technologies over technological processes.  - UK courses appear to provide, to some degree, technical education with a social focus within the information professions context.   - Both utilize elective or specialized modules to reflected more advanced themes, i.e., AI.   Association body documentation:    - CILIP now explicitly includes AI literacy within its skills base  - ALIA presently does not yet explicitly indicate such literacies    Opportunities:   - Potential for shared explorationon of previously identified opportunity areas:   Develop open access materials, including open education resources (OER), that can be shared between academics at different institutions and among  practitioners.   Investigate options for offering continuing professional development (CPD) and/or micro-credentials specifically targeting the required skills for existing practitioners looking to upskill.   Facilitate communities of practice (CoP) for knowledge sharing      </vt:lpstr>
      <vt:lpstr>Implications for Diversity, Equity, and Inclusion</vt:lpstr>
      <vt:lpstr>DEI in AI</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perspectives on current professional positioning on themes of digital transformation in the United Kingdom</dc:title>
  <cp:lastModifiedBy>Cameron Pierson</cp:lastModifiedBy>
  <cp:revision>119</cp:revision>
  <dcterms:modified xsi:type="dcterms:W3CDTF">2023-05-23T14:12:34Z</dcterms:modified>
</cp:coreProperties>
</file>