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9" r:id="rId6"/>
    <p:sldId id="291" r:id="rId7"/>
    <p:sldId id="293" r:id="rId8"/>
    <p:sldId id="281" r:id="rId9"/>
    <p:sldId id="283" r:id="rId10"/>
    <p:sldId id="284" r:id="rId11"/>
    <p:sldId id="285" r:id="rId12"/>
    <p:sldId id="297" r:id="rId13"/>
    <p:sldId id="295" r:id="rId14"/>
    <p:sldId id="296" r:id="rId15"/>
    <p:sldId id="286" r:id="rId16"/>
    <p:sldId id="288" r:id="rId17"/>
    <p:sldId id="287" r:id="rId18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1CADE4"/>
    <a:srgbClr val="2952A3"/>
    <a:srgbClr val="000066"/>
    <a:srgbClr val="000099"/>
    <a:srgbClr val="FDFDFD"/>
    <a:srgbClr val="FFFFFF"/>
    <a:srgbClr val="3366CC"/>
    <a:srgbClr val="0066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6201" autoAdjust="0"/>
  </p:normalViewPr>
  <p:slideViewPr>
    <p:cSldViewPr snapToGrid="0">
      <p:cViewPr varScale="1">
        <p:scale>
          <a:sx n="157" d="100"/>
          <a:sy n="157" d="100"/>
        </p:scale>
        <p:origin x="15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GB" noProof="0" dirty="0"/>
            <a:t>Library introduction and orientation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GB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GB" noProof="0" dirty="0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GB" noProof="0" dirty="0"/>
            <a:t>Motivation for reading and circulation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GB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GB" noProof="0" dirty="0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GB" noProof="0" dirty="0"/>
            <a:t>EDUCATION</a:t>
          </a:r>
          <a:r>
            <a:rPr lang="sl-SI" noProof="0" dirty="0"/>
            <a:t> </a:t>
          </a:r>
          <a:r>
            <a:rPr lang="en-GB" noProof="0" dirty="0"/>
            <a:t>AND</a:t>
          </a:r>
          <a:r>
            <a:rPr lang="sl-SI" noProof="0" dirty="0"/>
            <a:t> </a:t>
          </a:r>
          <a:r>
            <a:rPr lang="en-GB" noProof="0" dirty="0"/>
            <a:t>Information literacy courses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GB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GB" noProof="0" dirty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 with solid fil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 with solid fi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>
    <a:ln>
      <a:solidFill>
        <a:srgbClr val="EAEAEA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527157" y="217994"/>
          <a:ext cx="1406812" cy="140681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26970" y="517807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77438" y="206299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noProof="0" dirty="0"/>
            <a:t>Library introduction and orientation</a:t>
          </a:r>
        </a:p>
      </dsp:txBody>
      <dsp:txXfrm>
        <a:off x="77438" y="2062994"/>
        <a:ext cx="2306250" cy="720000"/>
      </dsp:txXfrm>
    </dsp:sp>
    <dsp:sp modelId="{BCD8CDD9-0C56-4401-ADB1-8B48DAB2C96F}">
      <dsp:nvSpPr>
        <dsp:cNvPr id="0" name=""/>
        <dsp:cNvSpPr/>
      </dsp:nvSpPr>
      <dsp:spPr>
        <a:xfrm>
          <a:off x="3237001" y="217994"/>
          <a:ext cx="1406812" cy="140681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3536813" y="517807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2787282" y="206299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noProof="0" dirty="0"/>
            <a:t>Motivation for reading and circulation</a:t>
          </a:r>
        </a:p>
      </dsp:txBody>
      <dsp:txXfrm>
        <a:off x="2787282" y="2062994"/>
        <a:ext cx="2306250" cy="720000"/>
      </dsp:txXfrm>
    </dsp:sp>
    <dsp:sp modelId="{FF93E135-77D6-48A0-8871-9BC93D705D06}">
      <dsp:nvSpPr>
        <dsp:cNvPr id="0" name=""/>
        <dsp:cNvSpPr/>
      </dsp:nvSpPr>
      <dsp:spPr>
        <a:xfrm>
          <a:off x="5946845" y="217994"/>
          <a:ext cx="1406812" cy="140681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6246657" y="517807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5497126" y="2062994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noProof="0" dirty="0"/>
            <a:t>EDUCATION</a:t>
          </a:r>
          <a:r>
            <a:rPr lang="sl-SI" sz="1700" kern="1200" noProof="0" dirty="0"/>
            <a:t> </a:t>
          </a:r>
          <a:r>
            <a:rPr lang="en-GB" sz="1700" kern="1200" noProof="0" dirty="0"/>
            <a:t>AND</a:t>
          </a:r>
          <a:r>
            <a:rPr lang="sl-SI" sz="1700" kern="1200" noProof="0" dirty="0"/>
            <a:t> </a:t>
          </a:r>
          <a:r>
            <a:rPr lang="en-GB" sz="1700" kern="1200" noProof="0" dirty="0"/>
            <a:t>Information literacy courses</a:t>
          </a:r>
        </a:p>
      </dsp:txBody>
      <dsp:txXfrm>
        <a:off x="5497126" y="2062994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Seznam oznak za ikone kroga"/>
  <dgm:desc val="Uporablja se za prikaz nezaporednih ali združenih koščkov podatkov, ki so skupaj s povezanimi vizualnimi potrebami. Deluje najbolje z ikonami ali z majhnimi slikami z napisi kratkih besedil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5E3FF9-7D46-4F64-B803-31D3417DBAD7}" type="datetime1">
              <a:rPr lang="sl-SI" smtClean="0"/>
              <a:t>22. 05. 2023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0EF01-2320-464D-BC3C-4405DC9950F0}" type="datetime1">
              <a:rPr lang="sl-SI" smtClean="0"/>
              <a:pPr/>
              <a:t>22. 05. 2023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10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5046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11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6741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12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87574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13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8557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14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9610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8309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3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1364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6366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5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9422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6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9732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7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5569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8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86643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sl-SI" noProof="0" smtClean="0"/>
              <a:t>9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0319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a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sl-SI" noProof="0"/>
              <a:t>Kliknite, če želite urediti slog podnaslova matrice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67D6ADBE-6EE5-40F3-8152-D380BCF4204D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159DE-7A29-461F-A973-882329BB226F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D36F6D-A418-4AF3-B9BB-DA07A3B379E9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7" name="Raven povezovalnik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4185CA-2018-4F75-A5B7-E8C8B1818EB4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pic>
        <p:nvPicPr>
          <p:cNvPr id="7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B5F3AF13-72EA-99F4-4164-DC0ED0BD3A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81" y="5623560"/>
            <a:ext cx="878910" cy="9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a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AA6E61-C875-42E9-979C-2722C57380A8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438953-1DF1-4E3A-8658-8079D36F1BDA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73716-33C1-4598-BF55-2E6DF0438308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C4D2F-E933-4AC9-B9CB-31BD54E92BA6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47885-B26E-4D73-A47E-EA812E74253D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69AE3-9488-49C0-9B0A-FD45FB55E851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26728-5109-478D-AD61-787E85BFDB43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1A4ABB5-2B2C-4B21-B643-2435E1FD09CC}" type="datetime1">
              <a:rPr lang="sl-SI" noProof="0" smtClean="0"/>
              <a:t>22. 05. 2023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cxnSp>
        <p:nvCxnSpPr>
          <p:cNvPr id="7" name="Raven povezovalnik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14" y="665490"/>
            <a:ext cx="8532044" cy="1823135"/>
          </a:xfrm>
        </p:spPr>
        <p:txBody>
          <a:bodyPr rtlCol="0" anchor="ctr">
            <a:normAutofit/>
          </a:bodyPr>
          <a:lstStyle/>
          <a:p>
            <a:pPr algn="ctr"/>
            <a:r>
              <a:rPr lang="en-US" sz="4800" dirty="0"/>
              <a:t>Exploring the Role of Games and Gamification in Academic Libraries</a:t>
            </a:r>
            <a:endParaRPr lang="sl-SI" sz="480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770FF55-94C1-CB40-3677-0BC0DAD17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96" y="4901485"/>
            <a:ext cx="1429703" cy="1666752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2571" y="3313703"/>
            <a:ext cx="3200400" cy="1463040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sl-SI" sz="3200" dirty="0"/>
              <a:t>Dr. Tjaša Jug</a:t>
            </a:r>
          </a:p>
        </p:txBody>
      </p:sp>
      <p:pic>
        <p:nvPicPr>
          <p:cNvPr id="14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1092A04D-1063-260F-47A2-6F471360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649" y="1017953"/>
            <a:ext cx="949452" cy="10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dnaslov 2">
            <a:extLst>
              <a:ext uri="{FF2B5EF4-FFF2-40B4-BE49-F238E27FC236}">
                <a16:creationId xmlns:a16="http://schemas.microsoft.com/office/drawing/2014/main" id="{105600F2-C061-4D17-10D9-02C4EED35761}"/>
              </a:ext>
            </a:extLst>
          </p:cNvPr>
          <p:cNvSpPr txBox="1">
            <a:spLocks/>
          </p:cNvSpPr>
          <p:nvPr/>
        </p:nvSpPr>
        <p:spPr>
          <a:xfrm>
            <a:off x="5852695" y="4626513"/>
            <a:ext cx="4500152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2800" dirty="0">
                <a:solidFill>
                  <a:schemeClr val="tx1"/>
                </a:solidFill>
              </a:rPr>
              <a:t>LIDA </a:t>
            </a:r>
            <a:r>
              <a:rPr lang="sl-SI" sz="2800" dirty="0" err="1">
                <a:solidFill>
                  <a:schemeClr val="tx1"/>
                </a:solidFill>
              </a:rPr>
              <a:t>Conference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l-SI" sz="2800" dirty="0">
                <a:solidFill>
                  <a:schemeClr val="tx1"/>
                </a:solidFill>
              </a:rPr>
              <a:t>Osijek, 25. 5. 2023</a:t>
            </a:r>
          </a:p>
        </p:txBody>
      </p:sp>
      <p:pic>
        <p:nvPicPr>
          <p:cNvPr id="1032" name="Picture 8" descr="Free Joystick Icon vector and picture">
            <a:extLst>
              <a:ext uri="{FF2B5EF4-FFF2-40B4-BE49-F238E27FC236}">
                <a16:creationId xmlns:a16="http://schemas.microsoft.com/office/drawing/2014/main" id="{A3899C66-DC49-ADA4-B350-422357DD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15" y="2545986"/>
            <a:ext cx="4229142" cy="422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54A6C26E-96CC-A7B1-E892-CE576F314CB2}"/>
              </a:ext>
            </a:extLst>
          </p:cNvPr>
          <p:cNvCxnSpPr>
            <a:cxnSpLocks/>
          </p:cNvCxnSpPr>
          <p:nvPr/>
        </p:nvCxnSpPr>
        <p:spPr>
          <a:xfrm>
            <a:off x="9405461" y="932761"/>
            <a:ext cx="0" cy="1233687"/>
          </a:xfrm>
          <a:prstGeom prst="line">
            <a:avLst/>
          </a:prstGeom>
          <a:ln w="22225">
            <a:solidFill>
              <a:srgbClr val="93F1D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7EDF4-8B6D-4F30-9971-07C8D56E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- </a:t>
            </a:r>
            <a:r>
              <a:rPr lang="en-GB" sz="2800" dirty="0"/>
              <a:t>suitability of game elements and gamification approaches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28643C-5CC5-BAA9-58FA-EC386AC8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902" y="2006425"/>
            <a:ext cx="3770195" cy="41625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2600" dirty="0"/>
              <a:t>General or specific games?</a:t>
            </a:r>
          </a:p>
        </p:txBody>
      </p:sp>
      <p:pic>
        <p:nvPicPr>
          <p:cNvPr id="7172" name="Picture 4" descr="students Icon 4435001">
            <a:extLst>
              <a:ext uri="{FF2B5EF4-FFF2-40B4-BE49-F238E27FC236}">
                <a16:creationId xmlns:a16="http://schemas.microsoft.com/office/drawing/2014/main" id="{0AA705A3-5C41-EEB7-5298-90B434616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31132" r="18670" b="30890"/>
          <a:stretch/>
        </p:blipFill>
        <p:spPr bwMode="auto">
          <a:xfrm>
            <a:off x="2943161" y="3258403"/>
            <a:ext cx="2063577" cy="12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udents Icon 35785">
            <a:extLst>
              <a:ext uri="{FF2B5EF4-FFF2-40B4-BE49-F238E27FC236}">
                <a16:creationId xmlns:a16="http://schemas.microsoft.com/office/drawing/2014/main" id="{C40B3F3B-6C30-42D2-4E1E-3953E4542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31490" r="18651" b="32793"/>
          <a:stretch/>
        </p:blipFill>
        <p:spPr bwMode="auto">
          <a:xfrm>
            <a:off x="6984427" y="3263641"/>
            <a:ext cx="2197672" cy="12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41062C5-FAF6-4417-2A50-7DD86C904C9E}"/>
              </a:ext>
            </a:extLst>
          </p:cNvPr>
          <p:cNvSpPr txBox="1"/>
          <p:nvPr/>
        </p:nvSpPr>
        <p:spPr>
          <a:xfrm>
            <a:off x="2970249" y="2842146"/>
            <a:ext cx="200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First-year students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5580D1B-2AEF-D65F-B60D-E1F89A2A4904}"/>
              </a:ext>
            </a:extLst>
          </p:cNvPr>
          <p:cNvSpPr txBox="1"/>
          <p:nvPr/>
        </p:nvSpPr>
        <p:spPr>
          <a:xfrm>
            <a:off x="6944774" y="2842146"/>
            <a:ext cx="227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Upper-year students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CBAEC82-5BB4-8AC9-B11B-856CEC8E7247}"/>
              </a:ext>
            </a:extLst>
          </p:cNvPr>
          <p:cNvSpPr txBox="1"/>
          <p:nvPr/>
        </p:nvSpPr>
        <p:spPr>
          <a:xfrm>
            <a:off x="2970249" y="4507038"/>
            <a:ext cx="200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General games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482D1CB-549E-47F0-D650-1719609BE588}"/>
              </a:ext>
            </a:extLst>
          </p:cNvPr>
          <p:cNvSpPr txBox="1"/>
          <p:nvPr/>
        </p:nvSpPr>
        <p:spPr>
          <a:xfrm>
            <a:off x="7078562" y="4512276"/>
            <a:ext cx="200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Specific games</a:t>
            </a:r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A6A169F9-333A-846B-59D7-12E4BA5CE740}"/>
              </a:ext>
            </a:extLst>
          </p:cNvPr>
          <p:cNvSpPr txBox="1">
            <a:spLocks/>
          </p:cNvSpPr>
          <p:nvPr/>
        </p:nvSpPr>
        <p:spPr>
          <a:xfrm>
            <a:off x="967853" y="5349788"/>
            <a:ext cx="10256292" cy="416257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 dirty="0"/>
              <a:t>Escape rooms, quizzes, board games, role-playing games …</a:t>
            </a:r>
          </a:p>
        </p:txBody>
      </p:sp>
    </p:spTree>
    <p:extLst>
      <p:ext uri="{BB962C8B-B14F-4D97-AF65-F5344CB8AC3E}">
        <p14:creationId xmlns:p14="http://schemas.microsoft.com/office/powerpoint/2010/main" val="374835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7EDF4-8B6D-4F30-9971-07C8D56E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- </a:t>
            </a:r>
            <a:r>
              <a:rPr lang="en-GB" sz="2800" dirty="0"/>
              <a:t>potential barriers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28643C-5CC5-BAA9-58FA-EC386AC8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 err="1"/>
              <a:t>Concerns</a:t>
            </a:r>
            <a:r>
              <a:rPr lang="sl-SI" sz="2400" dirty="0"/>
              <a:t> </a:t>
            </a:r>
            <a:r>
              <a:rPr lang="sl-SI" sz="2400" dirty="0" err="1"/>
              <a:t>related</a:t>
            </a:r>
            <a:r>
              <a:rPr lang="sl-SI" sz="2400" dirty="0"/>
              <a:t> to s</a:t>
            </a:r>
            <a:r>
              <a:rPr lang="en-GB" sz="2400" dirty="0" err="1"/>
              <a:t>uitability</a:t>
            </a:r>
            <a:r>
              <a:rPr lang="en-GB" sz="2400" dirty="0"/>
              <a:t> for the academic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Project should be carefully designed.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Activity should be aligned with/or learning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Technically and organizationally very challenging and time-consuming.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Insufficient knowledge about games, possibilities, tools, procedures, audience.</a:t>
            </a:r>
          </a:p>
        </p:txBody>
      </p:sp>
      <p:pic>
        <p:nvPicPr>
          <p:cNvPr id="5" name="Grafika 4" descr="Aspiration with solid fill">
            <a:extLst>
              <a:ext uri="{FF2B5EF4-FFF2-40B4-BE49-F238E27FC236}">
                <a16:creationId xmlns:a16="http://schemas.microsoft.com/office/drawing/2014/main" id="{4580B904-0168-7A2B-A0DC-033507191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0125" y="4899546"/>
            <a:ext cx="1508077" cy="15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E916D4-F9DA-0681-3E27-73EA0C9C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36E92E-E3F5-6A90-FFFB-803BC7E43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89" y="1960936"/>
            <a:ext cx="1014374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Games and gamification are well suited to library setting.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They are still rarely used and surrounded by stereotypes and scepticism.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These topics are rarely included in the (Slovenian) LIS curricula.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When informed, LIS educators and librarians are willing to change their practices.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C709AF21-2B52-BA97-E8AB-1BAA4079B18B}"/>
              </a:ext>
            </a:extLst>
          </p:cNvPr>
          <p:cNvSpPr/>
          <p:nvPr/>
        </p:nvSpPr>
        <p:spPr>
          <a:xfrm>
            <a:off x="1024126" y="4305867"/>
            <a:ext cx="1398352" cy="1364777"/>
          </a:xfrm>
          <a:prstGeom prst="ellipse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041BFD17-412D-98CE-9F08-79F986DD26A6}"/>
              </a:ext>
            </a:extLst>
          </p:cNvPr>
          <p:cNvSpPr/>
          <p:nvPr/>
        </p:nvSpPr>
        <p:spPr>
          <a:xfrm>
            <a:off x="3104556" y="5127007"/>
            <a:ext cx="1398352" cy="1364777"/>
          </a:xfrm>
          <a:prstGeom prst="ellipse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78EAE6D5-1F55-1DED-228E-582440EFCF42}"/>
              </a:ext>
            </a:extLst>
          </p:cNvPr>
          <p:cNvSpPr/>
          <p:nvPr/>
        </p:nvSpPr>
        <p:spPr>
          <a:xfrm>
            <a:off x="5184987" y="4285394"/>
            <a:ext cx="1398352" cy="1364777"/>
          </a:xfrm>
          <a:prstGeom prst="ellipse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1B7667F1-91CC-58AA-8616-6CAD40B93FB3}"/>
              </a:ext>
            </a:extLst>
          </p:cNvPr>
          <p:cNvSpPr/>
          <p:nvPr/>
        </p:nvSpPr>
        <p:spPr>
          <a:xfrm>
            <a:off x="7265416" y="5127007"/>
            <a:ext cx="1398352" cy="1364777"/>
          </a:xfrm>
          <a:prstGeom prst="ellipse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10A97047-083D-8474-A6F3-596015BA6F55}"/>
              </a:ext>
            </a:extLst>
          </p:cNvPr>
          <p:cNvSpPr/>
          <p:nvPr/>
        </p:nvSpPr>
        <p:spPr>
          <a:xfrm>
            <a:off x="9345849" y="4305867"/>
            <a:ext cx="1398352" cy="1364777"/>
          </a:xfrm>
          <a:prstGeom prst="ellipse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Badge - Free sports and competition icons">
            <a:extLst>
              <a:ext uri="{FF2B5EF4-FFF2-40B4-BE49-F238E27FC236}">
                <a16:creationId xmlns:a16="http://schemas.microsoft.com/office/drawing/2014/main" id="{4C21FB7B-44CE-86A2-5B0B-B097D120E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21" y="5391147"/>
            <a:ext cx="823983" cy="8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esentation - Free people icons">
            <a:extLst>
              <a:ext uri="{FF2B5EF4-FFF2-40B4-BE49-F238E27FC236}">
                <a16:creationId xmlns:a16="http://schemas.microsoft.com/office/drawing/2014/main" id="{C02164D0-81B6-65A2-BDC1-44364E79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89" y="4581368"/>
            <a:ext cx="809779" cy="8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a 11" descr="Monitor with solid fill">
            <a:extLst>
              <a:ext uri="{FF2B5EF4-FFF2-40B4-BE49-F238E27FC236}">
                <a16:creationId xmlns:a16="http://schemas.microsoft.com/office/drawing/2014/main" id="{504FEBED-8955-7D63-A830-059A09AF5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7825" y="4531055"/>
            <a:ext cx="914400" cy="914400"/>
          </a:xfrm>
          <a:prstGeom prst="rect">
            <a:avLst/>
          </a:prstGeom>
        </p:spPr>
      </p:pic>
      <p:pic>
        <p:nvPicPr>
          <p:cNvPr id="14" name="Grafika 13" descr="Joker with solid fill">
            <a:extLst>
              <a:ext uri="{FF2B5EF4-FFF2-40B4-BE49-F238E27FC236}">
                <a16:creationId xmlns:a16="http://schemas.microsoft.com/office/drawing/2014/main" id="{C711C30E-DAFB-8F6C-AC61-CC45194AB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6963" y="4507582"/>
            <a:ext cx="914400" cy="914400"/>
          </a:xfrm>
          <a:prstGeom prst="rect">
            <a:avLst/>
          </a:prstGeom>
        </p:spPr>
      </p:pic>
      <p:pic>
        <p:nvPicPr>
          <p:cNvPr id="16" name="Grafika 15" descr="Old Key with solid fill">
            <a:extLst>
              <a:ext uri="{FF2B5EF4-FFF2-40B4-BE49-F238E27FC236}">
                <a16:creationId xmlns:a16="http://schemas.microsoft.com/office/drawing/2014/main" id="{F337FE89-B44C-6B6C-BC78-1D70977F3B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7394" y="5345939"/>
            <a:ext cx="914400" cy="914400"/>
          </a:xfrm>
          <a:prstGeom prst="rect">
            <a:avLst/>
          </a:prstGeom>
        </p:spPr>
      </p:pic>
      <p:pic>
        <p:nvPicPr>
          <p:cNvPr id="8200" name="Picture 8" descr="kahoot&quot; Icon - Download for free – Iconduck">
            <a:extLst>
              <a:ext uri="{FF2B5EF4-FFF2-40B4-BE49-F238E27FC236}">
                <a16:creationId xmlns:a16="http://schemas.microsoft.com/office/drawing/2014/main" id="{EE8BECBD-752D-9E88-BC4E-692AF1D6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22" y="4764201"/>
            <a:ext cx="362806" cy="3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73BCA9F-C384-946F-7B60-EA1E24DA71F3}"/>
              </a:ext>
            </a:extLst>
          </p:cNvPr>
          <p:cNvSpPr txBox="1"/>
          <p:nvPr/>
        </p:nvSpPr>
        <p:spPr>
          <a:xfrm>
            <a:off x="1135079" y="5753465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Lectures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DCCFF196-5629-B3B5-0B5C-1B05B645C15B}"/>
              </a:ext>
            </a:extLst>
          </p:cNvPr>
          <p:cNvSpPr txBox="1"/>
          <p:nvPr/>
        </p:nvSpPr>
        <p:spPr>
          <a:xfrm>
            <a:off x="3254415" y="4527962"/>
            <a:ext cx="109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Badges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BAFF675-3C69-1994-2809-E698B647A831}"/>
              </a:ext>
            </a:extLst>
          </p:cNvPr>
          <p:cNvSpPr txBox="1"/>
          <p:nvPr/>
        </p:nvSpPr>
        <p:spPr>
          <a:xfrm>
            <a:off x="5357415" y="5753464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Games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12174432-9A03-9F6D-C041-7190C15BF106}"/>
              </a:ext>
            </a:extLst>
          </p:cNvPr>
          <p:cNvSpPr txBox="1"/>
          <p:nvPr/>
        </p:nvSpPr>
        <p:spPr>
          <a:xfrm>
            <a:off x="7100284" y="4507582"/>
            <a:ext cx="172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Escape room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F1F73320-61AF-3532-BB9A-9038CC0BCB35}"/>
              </a:ext>
            </a:extLst>
          </p:cNvPr>
          <p:cNvSpPr txBox="1"/>
          <p:nvPr/>
        </p:nvSpPr>
        <p:spPr>
          <a:xfrm>
            <a:off x="9485312" y="5753464"/>
            <a:ext cx="111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Kahoot!</a:t>
            </a:r>
          </a:p>
        </p:txBody>
      </p:sp>
    </p:spTree>
    <p:extLst>
      <p:ext uri="{BB962C8B-B14F-4D97-AF65-F5344CB8AC3E}">
        <p14:creationId xmlns:p14="http://schemas.microsoft.com/office/powerpoint/2010/main" val="244036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F852323-B083-F4F6-36E6-D46AADC33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028" y="851489"/>
            <a:ext cx="7515367" cy="4086948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A6D7905-940F-2E01-0F17-4D2CB1B4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4" y="851489"/>
            <a:ext cx="2700940" cy="40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567164D-4CC6-B057-86A1-9381A40CE5D3}"/>
              </a:ext>
            </a:extLst>
          </p:cNvPr>
          <p:cNvSpPr txBox="1"/>
          <p:nvPr/>
        </p:nvSpPr>
        <p:spPr>
          <a:xfrm>
            <a:off x="1421964" y="5480423"/>
            <a:ext cx="934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u="sng" dirty="0">
                <a:solidFill>
                  <a:schemeClr val="accent2"/>
                </a:solidFill>
              </a:rPr>
              <a:t>https://content.iospress.com/articles/education-for-information/efi230038</a:t>
            </a:r>
          </a:p>
        </p:txBody>
      </p:sp>
    </p:spTree>
    <p:extLst>
      <p:ext uri="{BB962C8B-B14F-4D97-AF65-F5344CB8AC3E}">
        <p14:creationId xmlns:p14="http://schemas.microsoft.com/office/powerpoint/2010/main" val="138468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E66D3DB-E70A-F269-9740-682714D66791}"/>
              </a:ext>
            </a:extLst>
          </p:cNvPr>
          <p:cNvSpPr txBox="1"/>
          <p:nvPr/>
        </p:nvSpPr>
        <p:spPr>
          <a:xfrm>
            <a:off x="3661639" y="640422"/>
            <a:ext cx="486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Game over</a:t>
            </a:r>
          </a:p>
          <a:p>
            <a:pPr algn="ctr"/>
            <a:endParaRPr lang="en-GB" i="1" dirty="0"/>
          </a:p>
          <a:p>
            <a:pPr algn="ctr"/>
            <a:r>
              <a:rPr lang="en-GB" sz="3600" i="1" dirty="0"/>
              <a:t>Thank you for playing!</a:t>
            </a:r>
          </a:p>
        </p:txBody>
      </p:sp>
      <p:pic>
        <p:nvPicPr>
          <p:cNvPr id="8" name="Grafika 7" descr="Storytelling with solid fill">
            <a:extLst>
              <a:ext uri="{FF2B5EF4-FFF2-40B4-BE49-F238E27FC236}">
                <a16:creationId xmlns:a16="http://schemas.microsoft.com/office/drawing/2014/main" id="{88D44014-FE08-9214-F814-C56112C716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5687" y="3553122"/>
            <a:ext cx="1232849" cy="1232849"/>
          </a:xfrm>
          <a:prstGeom prst="rect">
            <a:avLst/>
          </a:prstGeom>
        </p:spPr>
      </p:pic>
      <p:pic>
        <p:nvPicPr>
          <p:cNvPr id="10" name="Grafika 9" descr="Dice with solid fill">
            <a:extLst>
              <a:ext uri="{FF2B5EF4-FFF2-40B4-BE49-F238E27FC236}">
                <a16:creationId xmlns:a16="http://schemas.microsoft.com/office/drawing/2014/main" id="{F0F4176E-F434-3FB8-BD83-50F836EF64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9273" y="3617909"/>
            <a:ext cx="1232849" cy="1232849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8E80F26-F7E0-AB90-E680-4398EB27FD0C}"/>
              </a:ext>
            </a:extLst>
          </p:cNvPr>
          <p:cNvSpPr txBox="1"/>
          <p:nvPr/>
        </p:nvSpPr>
        <p:spPr>
          <a:xfrm>
            <a:off x="4481934" y="3911169"/>
            <a:ext cx="66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DEE16D0-0405-3D2A-1749-7BF9C51F3D95}"/>
              </a:ext>
            </a:extLst>
          </p:cNvPr>
          <p:cNvSpPr txBox="1"/>
          <p:nvPr/>
        </p:nvSpPr>
        <p:spPr>
          <a:xfrm>
            <a:off x="7445520" y="3911170"/>
            <a:ext cx="66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chemeClr val="accent2"/>
                </a:solidFill>
              </a:rPr>
              <a:t>=</a:t>
            </a:r>
          </a:p>
        </p:txBody>
      </p:sp>
      <p:pic>
        <p:nvPicPr>
          <p:cNvPr id="2050" name="Picture 2" descr="win Icon - Free PNG &amp; SVG 3390788 - Noun Project">
            <a:extLst>
              <a:ext uri="{FF2B5EF4-FFF2-40B4-BE49-F238E27FC236}">
                <a16:creationId xmlns:a16="http://schemas.microsoft.com/office/drawing/2014/main" id="{EE25EA86-3241-8BB8-2666-AAFCE5E3F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9" t="5486" r="16411" b="7683"/>
          <a:stretch/>
        </p:blipFill>
        <p:spPr bwMode="auto">
          <a:xfrm>
            <a:off x="8458618" y="3553122"/>
            <a:ext cx="911977" cy="12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dnaslov 2">
            <a:extLst>
              <a:ext uri="{FF2B5EF4-FFF2-40B4-BE49-F238E27FC236}">
                <a16:creationId xmlns:a16="http://schemas.microsoft.com/office/drawing/2014/main" id="{2C730C3D-B0ED-1066-062D-C3DDB8FA4B6F}"/>
              </a:ext>
            </a:extLst>
          </p:cNvPr>
          <p:cNvSpPr txBox="1">
            <a:spLocks/>
          </p:cNvSpPr>
          <p:nvPr/>
        </p:nvSpPr>
        <p:spPr>
          <a:xfrm>
            <a:off x="4078720" y="5261001"/>
            <a:ext cx="4034561" cy="146304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2000" dirty="0"/>
              <a:t>E-mail: Tjasa.Jug@ff.uni-lj.si</a:t>
            </a:r>
          </a:p>
        </p:txBody>
      </p:sp>
    </p:spTree>
    <p:extLst>
      <p:ext uri="{BB962C8B-B14F-4D97-AF65-F5344CB8AC3E}">
        <p14:creationId xmlns:p14="http://schemas.microsoft.com/office/powerpoint/2010/main" val="284956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1962F808-11F0-29CA-681E-CAF65626D269}"/>
              </a:ext>
            </a:extLst>
          </p:cNvPr>
          <p:cNvSpPr txBox="1">
            <a:spLocks/>
          </p:cNvSpPr>
          <p:nvPr/>
        </p:nvSpPr>
        <p:spPr>
          <a:xfrm>
            <a:off x="914458" y="400131"/>
            <a:ext cx="2866764" cy="6878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dirty="0">
                <a:solidFill>
                  <a:schemeClr val="accent1"/>
                </a:solidFill>
              </a:rPr>
              <a:t>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EE8FE-443F-C792-7772-A3AF93B4D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0" r="23171"/>
          <a:stretch/>
        </p:blipFill>
        <p:spPr bwMode="auto">
          <a:xfrm>
            <a:off x="5007298" y="3007874"/>
            <a:ext cx="2235845" cy="225830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Slika, ki vsebuje besede preslikava&#10;&#10;Opis je samodejno ustvarjen">
            <a:extLst>
              <a:ext uri="{FF2B5EF4-FFF2-40B4-BE49-F238E27FC236}">
                <a16:creationId xmlns:a16="http://schemas.microsoft.com/office/drawing/2014/main" id="{24965E9D-6008-2B7C-4876-E8D8043C1E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77" y="4200420"/>
            <a:ext cx="2219583" cy="225744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8" descr="1,673 Boring Lecture Stock Photos, Pictures &amp; Royalty-Free Images - iStock">
            <a:extLst>
              <a:ext uri="{FF2B5EF4-FFF2-40B4-BE49-F238E27FC236}">
                <a16:creationId xmlns:a16="http://schemas.microsoft.com/office/drawing/2014/main" id="{5FA5C004-630D-F30B-C52F-435BD5510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1709" r="24182" b="-1709"/>
          <a:stretch/>
        </p:blipFill>
        <p:spPr bwMode="auto">
          <a:xfrm>
            <a:off x="2059853" y="4205835"/>
            <a:ext cx="2192005" cy="224273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značba mesta vsebine 6">
            <a:extLst>
              <a:ext uri="{FF2B5EF4-FFF2-40B4-BE49-F238E27FC236}">
                <a16:creationId xmlns:a16="http://schemas.microsoft.com/office/drawing/2014/main" id="{9ECBCCF5-36F9-D440-2F28-72235E5722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101" r="24736" b="53121"/>
          <a:stretch/>
        </p:blipFill>
        <p:spPr>
          <a:xfrm>
            <a:off x="1158647" y="1632147"/>
            <a:ext cx="2378388" cy="225744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0" descr="How to Teach a Board Game with 5 Easy Tips">
            <a:extLst>
              <a:ext uri="{FF2B5EF4-FFF2-40B4-BE49-F238E27FC236}">
                <a16:creationId xmlns:a16="http://schemas.microsoft.com/office/drawing/2014/main" id="{6C92599C-A0C6-4FEA-F78A-5BCD5616B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3769" r="16861" b="-198"/>
          <a:stretch/>
        </p:blipFill>
        <p:spPr bwMode="auto">
          <a:xfrm>
            <a:off x="8706785" y="1632147"/>
            <a:ext cx="2260942" cy="225744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ovezovalnik: ukrivljeno 9">
            <a:extLst>
              <a:ext uri="{FF2B5EF4-FFF2-40B4-BE49-F238E27FC236}">
                <a16:creationId xmlns:a16="http://schemas.microsoft.com/office/drawing/2014/main" id="{696096C0-8179-C248-78C2-D9CF217A30EA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 flipV="1">
            <a:off x="4251858" y="4137028"/>
            <a:ext cx="755441" cy="1190173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ovezovalnik: ukrivljeno 10">
            <a:extLst>
              <a:ext uri="{FF2B5EF4-FFF2-40B4-BE49-F238E27FC236}">
                <a16:creationId xmlns:a16="http://schemas.microsoft.com/office/drawing/2014/main" id="{F75F017D-EBF2-55D3-4C84-F90760615AF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243144" y="4137028"/>
            <a:ext cx="759733" cy="119211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ovezovalnik: ukrivljeno 11">
            <a:extLst>
              <a:ext uri="{FF2B5EF4-FFF2-40B4-BE49-F238E27FC236}">
                <a16:creationId xmlns:a16="http://schemas.microsoft.com/office/drawing/2014/main" id="{A03E01B8-47E6-C90A-969A-9B6A8FF677DA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 rot="16200000" flipH="1">
            <a:off x="2593728" y="3643707"/>
            <a:ext cx="316240" cy="80801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vezovalnik: ukrivljeno 12">
            <a:extLst>
              <a:ext uri="{FF2B5EF4-FFF2-40B4-BE49-F238E27FC236}">
                <a16:creationId xmlns:a16="http://schemas.microsoft.com/office/drawing/2014/main" id="{FEAE1353-74ED-3171-F112-92EB88CBBEC8}"/>
              </a:ext>
            </a:extLst>
          </p:cNvPr>
          <p:cNvCxnSpPr>
            <a:cxnSpLocks/>
            <a:stCxn id="6" idx="0"/>
            <a:endCxn id="9" idx="4"/>
          </p:cNvCxnSpPr>
          <p:nvPr/>
        </p:nvCxnSpPr>
        <p:spPr>
          <a:xfrm rot="5400000" flipH="1" flipV="1">
            <a:off x="9319550" y="3682715"/>
            <a:ext cx="310825" cy="72458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slov 1">
            <a:extLst>
              <a:ext uri="{FF2B5EF4-FFF2-40B4-BE49-F238E27FC236}">
                <a16:creationId xmlns:a16="http://schemas.microsoft.com/office/drawing/2014/main" id="{A54422E6-5AA6-9369-04A3-45FA97CBDCB6}"/>
              </a:ext>
            </a:extLst>
          </p:cNvPr>
          <p:cNvSpPr txBox="1">
            <a:spLocks/>
          </p:cNvSpPr>
          <p:nvPr/>
        </p:nvSpPr>
        <p:spPr>
          <a:xfrm>
            <a:off x="8877258" y="400132"/>
            <a:ext cx="1919995" cy="6878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dirty="0" err="1">
                <a:solidFill>
                  <a:schemeClr val="accent1"/>
                </a:solidFill>
              </a:rPr>
              <a:t>Finish</a:t>
            </a:r>
            <a:endParaRPr lang="sl-SI" sz="5400" dirty="0">
              <a:solidFill>
                <a:schemeClr val="accent1"/>
              </a:solidFill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F23F8A16-866F-D121-5596-129C3AE0A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37" y="649893"/>
            <a:ext cx="1047682" cy="1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4F26E5-F031-405F-F6BC-6AA9DC43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Games</a:t>
            </a:r>
            <a:endParaRPr lang="sl-SI" dirty="0"/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84A9C96F-1154-86AB-7FEA-76836FA42B33}"/>
              </a:ext>
            </a:extLst>
          </p:cNvPr>
          <p:cNvCxnSpPr/>
          <p:nvPr/>
        </p:nvCxnSpPr>
        <p:spPr>
          <a:xfrm>
            <a:off x="1024128" y="1884031"/>
            <a:ext cx="103161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Elipsa 5">
            <a:extLst>
              <a:ext uri="{FF2B5EF4-FFF2-40B4-BE49-F238E27FC236}">
                <a16:creationId xmlns:a16="http://schemas.microsoft.com/office/drawing/2014/main" id="{63436D6E-B909-E3D0-36B9-4ED31A2FA0AE}"/>
              </a:ext>
            </a:extLst>
          </p:cNvPr>
          <p:cNvSpPr/>
          <p:nvPr/>
        </p:nvSpPr>
        <p:spPr>
          <a:xfrm>
            <a:off x="1559184" y="1792836"/>
            <a:ext cx="193680" cy="182389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117787FD-794A-C04D-F5C5-38170090C5B0}"/>
              </a:ext>
            </a:extLst>
          </p:cNvPr>
          <p:cNvSpPr/>
          <p:nvPr/>
        </p:nvSpPr>
        <p:spPr>
          <a:xfrm>
            <a:off x="817224" y="2364917"/>
            <a:ext cx="1677600" cy="1678529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1900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F054E933-0FD6-1FF9-72AD-D4533E1E9201}"/>
              </a:ext>
            </a:extLst>
          </p:cNvPr>
          <p:cNvSpPr/>
          <p:nvPr/>
        </p:nvSpPr>
        <p:spPr>
          <a:xfrm>
            <a:off x="3752989" y="1805968"/>
            <a:ext cx="193680" cy="182389"/>
          </a:xfrm>
          <a:prstGeom prst="ellipse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CCCB2921-F40A-71AC-CC16-A473F2844157}"/>
              </a:ext>
            </a:extLst>
          </p:cNvPr>
          <p:cNvSpPr/>
          <p:nvPr/>
        </p:nvSpPr>
        <p:spPr>
          <a:xfrm>
            <a:off x="3011029" y="3784900"/>
            <a:ext cx="1677600" cy="1678529"/>
          </a:xfrm>
          <a:prstGeom prst="ellipse">
            <a:avLst/>
          </a:prstGeom>
          <a:solidFill>
            <a:srgbClr val="0066CC"/>
          </a:solidFill>
          <a:ln>
            <a:solidFill>
              <a:srgbClr val="0066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1900" dirty="0">
                <a:solidFill>
                  <a:schemeClr val="bg1"/>
                </a:solidFill>
              </a:rPr>
              <a:t>Interaction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728E6D03-4FC0-C3F0-1F68-56EBAB8D81FA}"/>
              </a:ext>
            </a:extLst>
          </p:cNvPr>
          <p:cNvSpPr/>
          <p:nvPr/>
        </p:nvSpPr>
        <p:spPr>
          <a:xfrm>
            <a:off x="5946794" y="1805968"/>
            <a:ext cx="193680" cy="182389"/>
          </a:xfrm>
          <a:prstGeom prst="ellipse">
            <a:avLst/>
          </a:prstGeom>
          <a:solidFill>
            <a:srgbClr val="2952A3"/>
          </a:solidFill>
          <a:ln>
            <a:solidFill>
              <a:srgbClr val="295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0CD9FF1C-ED47-D614-CD21-3D6927C67AEB}"/>
              </a:ext>
            </a:extLst>
          </p:cNvPr>
          <p:cNvSpPr/>
          <p:nvPr/>
        </p:nvSpPr>
        <p:spPr>
          <a:xfrm>
            <a:off x="5213504" y="2414870"/>
            <a:ext cx="1677600" cy="1678529"/>
          </a:xfrm>
          <a:prstGeom prst="ellipse">
            <a:avLst/>
          </a:prstGeom>
          <a:solidFill>
            <a:srgbClr val="2952A3"/>
          </a:solidFill>
          <a:ln>
            <a:solidFill>
              <a:srgbClr val="2952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900" dirty="0">
              <a:solidFill>
                <a:schemeClr val="bg1"/>
              </a:solidFill>
            </a:endParaRPr>
          </a:p>
          <a:p>
            <a:pPr algn="ctr"/>
            <a:endParaRPr lang="sl-SI" sz="1900" dirty="0">
              <a:solidFill>
                <a:schemeClr val="bg1"/>
              </a:solidFill>
            </a:endParaRPr>
          </a:p>
          <a:p>
            <a:pPr algn="ctr"/>
            <a:endParaRPr lang="sl-SI" sz="1900" dirty="0">
              <a:solidFill>
                <a:schemeClr val="bg1"/>
              </a:solidFill>
            </a:endParaRPr>
          </a:p>
          <a:p>
            <a:pPr algn="ctr"/>
            <a:r>
              <a:rPr lang="en-GB" sz="1900" dirty="0">
                <a:solidFill>
                  <a:schemeClr val="bg1"/>
                </a:solidFill>
              </a:rPr>
              <a:t>Challenge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A8C67589-781A-D6CE-27C9-F5BF83AFDAF2}"/>
              </a:ext>
            </a:extLst>
          </p:cNvPr>
          <p:cNvSpPr/>
          <p:nvPr/>
        </p:nvSpPr>
        <p:spPr>
          <a:xfrm>
            <a:off x="8140599" y="1805968"/>
            <a:ext cx="193680" cy="18238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0F0D652E-320C-0D7E-CF63-B710F9C2EB43}"/>
              </a:ext>
            </a:extLst>
          </p:cNvPr>
          <p:cNvSpPr/>
          <p:nvPr/>
        </p:nvSpPr>
        <p:spPr>
          <a:xfrm>
            <a:off x="7398639" y="3784899"/>
            <a:ext cx="1677600" cy="167852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Rules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E2174B61-192A-E445-9FBA-C54DB50B537C}"/>
              </a:ext>
            </a:extLst>
          </p:cNvPr>
          <p:cNvSpPr/>
          <p:nvPr/>
        </p:nvSpPr>
        <p:spPr>
          <a:xfrm>
            <a:off x="10334404" y="1805968"/>
            <a:ext cx="193680" cy="182389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C055E1D8-65E7-1708-DAFF-A938DDE69D67}"/>
              </a:ext>
            </a:extLst>
          </p:cNvPr>
          <p:cNvSpPr/>
          <p:nvPr/>
        </p:nvSpPr>
        <p:spPr>
          <a:xfrm>
            <a:off x="9592444" y="2414870"/>
            <a:ext cx="1677600" cy="1678529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Abstract context</a:t>
            </a:r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3DA79A66-8164-B470-0769-3174DE9A304C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1656024" y="1975225"/>
            <a:ext cx="0" cy="389692"/>
          </a:xfrm>
          <a:prstGeom prst="straightConnector1">
            <a:avLst/>
          </a:prstGeom>
          <a:ln w="28575"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EBD82F81-B80E-EA9B-5EB4-DBD4173F6AFF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3849829" y="1988357"/>
            <a:ext cx="0" cy="1796543"/>
          </a:xfrm>
          <a:prstGeom prst="straightConnector1">
            <a:avLst/>
          </a:prstGeom>
          <a:ln w="28575">
            <a:solidFill>
              <a:srgbClr val="00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DCC40244-10C6-78AC-8F25-A07C51FD30A1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6043634" y="1988357"/>
            <a:ext cx="8670" cy="426513"/>
          </a:xfrm>
          <a:prstGeom prst="straightConnector1">
            <a:avLst/>
          </a:prstGeom>
          <a:ln w="28575">
            <a:solidFill>
              <a:srgbClr val="2952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FE24A452-8E65-2CF2-A14D-2FA0FD9E3B26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>
            <a:off x="8237439" y="1988357"/>
            <a:ext cx="0" cy="1796542"/>
          </a:xfrm>
          <a:prstGeom prst="straightConnector1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C07E957D-1B35-9987-3E7E-5440E19AB17D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>
            <a:off x="10431244" y="1988357"/>
            <a:ext cx="0" cy="426513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a 42" descr="Bullseye with solid fill">
            <a:extLst>
              <a:ext uri="{FF2B5EF4-FFF2-40B4-BE49-F238E27FC236}">
                <a16:creationId xmlns:a16="http://schemas.microsoft.com/office/drawing/2014/main" id="{3CDBD6A8-6E6F-53E4-DC7F-A8B808FDE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5104" y="2642972"/>
            <a:ext cx="914400" cy="914400"/>
          </a:xfrm>
          <a:prstGeom prst="rect">
            <a:avLst/>
          </a:prstGeom>
        </p:spPr>
      </p:pic>
      <p:pic>
        <p:nvPicPr>
          <p:cNvPr id="45" name="Grafika 44" descr="Head with gears with solid fill">
            <a:extLst>
              <a:ext uri="{FF2B5EF4-FFF2-40B4-BE49-F238E27FC236}">
                <a16:creationId xmlns:a16="http://schemas.microsoft.com/office/drawing/2014/main" id="{3947642C-B672-A737-A3FF-9F7A04BDD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6067" y="2590610"/>
            <a:ext cx="870354" cy="868053"/>
          </a:xfrm>
          <a:prstGeom prst="rect">
            <a:avLst/>
          </a:prstGeom>
        </p:spPr>
      </p:pic>
      <p:pic>
        <p:nvPicPr>
          <p:cNvPr id="47" name="Grafika 46" descr="Tic Tac Toe outline">
            <a:extLst>
              <a:ext uri="{FF2B5EF4-FFF2-40B4-BE49-F238E27FC236}">
                <a16:creationId xmlns:a16="http://schemas.microsoft.com/office/drawing/2014/main" id="{4822EA45-A289-B58F-9A68-B62C0EE84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9027" y="4021494"/>
            <a:ext cx="916824" cy="914400"/>
          </a:xfrm>
          <a:prstGeom prst="rect">
            <a:avLst/>
          </a:prstGeom>
        </p:spPr>
      </p:pic>
      <p:pic>
        <p:nvPicPr>
          <p:cNvPr id="49" name="Grafika 48" descr="Puzzle pieces with solid fill">
            <a:extLst>
              <a:ext uri="{FF2B5EF4-FFF2-40B4-BE49-F238E27FC236}">
                <a16:creationId xmlns:a16="http://schemas.microsoft.com/office/drawing/2014/main" id="{7C4CACC7-D815-BC2C-7A87-D9E8D51A40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1417" y="4059448"/>
            <a:ext cx="916824" cy="914400"/>
          </a:xfrm>
          <a:prstGeom prst="rect">
            <a:avLst/>
          </a:prstGeom>
        </p:spPr>
      </p:pic>
      <p:pic>
        <p:nvPicPr>
          <p:cNvPr id="51" name="Grafika 50" descr="Chat bubble with solid fill">
            <a:extLst>
              <a:ext uri="{FF2B5EF4-FFF2-40B4-BE49-F238E27FC236}">
                <a16:creationId xmlns:a16="http://schemas.microsoft.com/office/drawing/2014/main" id="{2EB9AD07-58C3-5453-338C-74C40BB41F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7612" y="2645001"/>
            <a:ext cx="916824" cy="9144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101D226-65BB-E356-A501-92B26F81FF75}"/>
              </a:ext>
            </a:extLst>
          </p:cNvPr>
          <p:cNvSpPr txBox="1"/>
          <p:nvPr/>
        </p:nvSpPr>
        <p:spPr>
          <a:xfrm>
            <a:off x="817224" y="5743513"/>
            <a:ext cx="105616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Serious and educational games</a:t>
            </a:r>
            <a:r>
              <a:rPr lang="sl-SI" sz="2800" u="sng" dirty="0"/>
              <a:t>:</a:t>
            </a:r>
            <a:endParaRPr lang="en-GB" sz="2800" u="sng" dirty="0"/>
          </a:p>
          <a:p>
            <a:r>
              <a:rPr lang="en-GB" sz="2400" dirty="0"/>
              <a:t>Skill building, learning, practicing, applying knowledge in different contexts</a:t>
            </a:r>
            <a:r>
              <a:rPr lang="sl-SI" sz="2400" dirty="0"/>
              <a:t> </a:t>
            </a:r>
            <a:r>
              <a:rPr lang="en-GB" sz="24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5993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4F26E5-F031-405F-F6BC-6AA9DC43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GAMIFICATION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84A9C96F-1154-86AB-7FEA-76836FA42B33}"/>
              </a:ext>
            </a:extLst>
          </p:cNvPr>
          <p:cNvCxnSpPr/>
          <p:nvPr/>
        </p:nvCxnSpPr>
        <p:spPr>
          <a:xfrm>
            <a:off x="1024128" y="1884031"/>
            <a:ext cx="103161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Elipsa 5">
            <a:extLst>
              <a:ext uri="{FF2B5EF4-FFF2-40B4-BE49-F238E27FC236}">
                <a16:creationId xmlns:a16="http://schemas.microsoft.com/office/drawing/2014/main" id="{63436D6E-B909-E3D0-36B9-4ED31A2FA0AE}"/>
              </a:ext>
            </a:extLst>
          </p:cNvPr>
          <p:cNvSpPr/>
          <p:nvPr/>
        </p:nvSpPr>
        <p:spPr>
          <a:xfrm>
            <a:off x="1559184" y="1792836"/>
            <a:ext cx="193680" cy="182389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Sedmerokotnik 6">
            <a:extLst>
              <a:ext uri="{FF2B5EF4-FFF2-40B4-BE49-F238E27FC236}">
                <a16:creationId xmlns:a16="http://schemas.microsoft.com/office/drawing/2014/main" id="{117787FD-794A-C04D-F5C5-38170090C5B0}"/>
              </a:ext>
            </a:extLst>
          </p:cNvPr>
          <p:cNvSpPr/>
          <p:nvPr/>
        </p:nvSpPr>
        <p:spPr>
          <a:xfrm>
            <a:off x="817224" y="2364917"/>
            <a:ext cx="1677600" cy="1678529"/>
          </a:xfrm>
          <a:prstGeom prst="heptagon">
            <a:avLst/>
          </a:prstGeom>
          <a:solidFill>
            <a:srgbClr val="3399FF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r>
              <a:rPr lang="sl-SI" sz="1900" dirty="0">
                <a:solidFill>
                  <a:schemeClr val="bg1"/>
                </a:solidFill>
              </a:rPr>
              <a:t>Game </a:t>
            </a:r>
            <a:r>
              <a:rPr lang="sl-SI" sz="1900" dirty="0" err="1">
                <a:solidFill>
                  <a:schemeClr val="bg1"/>
                </a:solidFill>
              </a:rPr>
              <a:t>elements</a:t>
            </a:r>
            <a:endParaRPr lang="sl-SI" sz="1900" dirty="0">
              <a:solidFill>
                <a:schemeClr val="bg1"/>
              </a:solidFill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F054E933-0FD6-1FF9-72AD-D4533E1E9201}"/>
              </a:ext>
            </a:extLst>
          </p:cNvPr>
          <p:cNvSpPr/>
          <p:nvPr/>
        </p:nvSpPr>
        <p:spPr>
          <a:xfrm>
            <a:off x="3752989" y="1805968"/>
            <a:ext cx="193680" cy="182389"/>
          </a:xfrm>
          <a:prstGeom prst="ellipse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Sedmerokotnik 10">
            <a:extLst>
              <a:ext uri="{FF2B5EF4-FFF2-40B4-BE49-F238E27FC236}">
                <a16:creationId xmlns:a16="http://schemas.microsoft.com/office/drawing/2014/main" id="{CCCB2921-F40A-71AC-CC16-A473F2844157}"/>
              </a:ext>
            </a:extLst>
          </p:cNvPr>
          <p:cNvSpPr/>
          <p:nvPr/>
        </p:nvSpPr>
        <p:spPr>
          <a:xfrm>
            <a:off x="3011029" y="3784900"/>
            <a:ext cx="1677600" cy="1678529"/>
          </a:xfrm>
          <a:prstGeom prst="heptagon">
            <a:avLst/>
          </a:prstGeom>
          <a:solidFill>
            <a:srgbClr val="0066CC"/>
          </a:solidFill>
          <a:ln>
            <a:solidFill>
              <a:srgbClr val="0066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r>
              <a:rPr lang="sl-SI" sz="2000" dirty="0">
                <a:solidFill>
                  <a:schemeClr val="bg1"/>
                </a:solidFill>
              </a:rPr>
              <a:t>Non-game </a:t>
            </a:r>
            <a:r>
              <a:rPr lang="sl-SI" sz="2000" dirty="0" err="1">
                <a:solidFill>
                  <a:schemeClr val="bg1"/>
                </a:solidFill>
              </a:rPr>
              <a:t>contexts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728E6D03-4FC0-C3F0-1F68-56EBAB8D81FA}"/>
              </a:ext>
            </a:extLst>
          </p:cNvPr>
          <p:cNvSpPr/>
          <p:nvPr/>
        </p:nvSpPr>
        <p:spPr>
          <a:xfrm>
            <a:off x="5946794" y="1805968"/>
            <a:ext cx="193680" cy="182389"/>
          </a:xfrm>
          <a:prstGeom prst="ellipse">
            <a:avLst/>
          </a:prstGeom>
          <a:solidFill>
            <a:srgbClr val="2952A3"/>
          </a:solidFill>
          <a:ln>
            <a:solidFill>
              <a:srgbClr val="295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Sedmerokotnik 12">
            <a:extLst>
              <a:ext uri="{FF2B5EF4-FFF2-40B4-BE49-F238E27FC236}">
                <a16:creationId xmlns:a16="http://schemas.microsoft.com/office/drawing/2014/main" id="{0CD9FF1C-ED47-D614-CD21-3D6927C67AEB}"/>
              </a:ext>
            </a:extLst>
          </p:cNvPr>
          <p:cNvSpPr/>
          <p:nvPr/>
        </p:nvSpPr>
        <p:spPr>
          <a:xfrm>
            <a:off x="5213504" y="2414870"/>
            <a:ext cx="1677600" cy="1678529"/>
          </a:xfrm>
          <a:prstGeom prst="heptagon">
            <a:avLst/>
          </a:prstGeom>
          <a:solidFill>
            <a:srgbClr val="2952A3"/>
          </a:solidFill>
          <a:ln>
            <a:solidFill>
              <a:srgbClr val="2952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900" dirty="0">
              <a:solidFill>
                <a:schemeClr val="bg1"/>
              </a:solidFill>
            </a:endParaRPr>
          </a:p>
          <a:p>
            <a:pPr algn="ctr"/>
            <a:endParaRPr lang="sl-SI" sz="1900" dirty="0">
              <a:solidFill>
                <a:schemeClr val="bg1"/>
              </a:solidFill>
            </a:endParaRPr>
          </a:p>
          <a:p>
            <a:pPr algn="ctr"/>
            <a:endParaRPr lang="sl-SI" sz="1900" dirty="0">
              <a:solidFill>
                <a:schemeClr val="bg1"/>
              </a:solidFill>
            </a:endParaRPr>
          </a:p>
          <a:p>
            <a:pPr algn="ctr"/>
            <a:r>
              <a:rPr lang="sl-SI" sz="1900" dirty="0" err="1">
                <a:solidFill>
                  <a:schemeClr val="bg1"/>
                </a:solidFill>
              </a:rPr>
              <a:t>Motivation</a:t>
            </a:r>
            <a:endParaRPr lang="sl-SI" sz="1900" dirty="0">
              <a:solidFill>
                <a:schemeClr val="bg1"/>
              </a:solidFill>
            </a:endParaRP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A8C67589-781A-D6CE-27C9-F5BF83AFDAF2}"/>
              </a:ext>
            </a:extLst>
          </p:cNvPr>
          <p:cNvSpPr/>
          <p:nvPr/>
        </p:nvSpPr>
        <p:spPr>
          <a:xfrm>
            <a:off x="8140599" y="1805968"/>
            <a:ext cx="193680" cy="18238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Sedmerokotnik 14">
            <a:extLst>
              <a:ext uri="{FF2B5EF4-FFF2-40B4-BE49-F238E27FC236}">
                <a16:creationId xmlns:a16="http://schemas.microsoft.com/office/drawing/2014/main" id="{0F0D652E-320C-0D7E-CF63-B710F9C2EB43}"/>
              </a:ext>
            </a:extLst>
          </p:cNvPr>
          <p:cNvSpPr/>
          <p:nvPr/>
        </p:nvSpPr>
        <p:spPr>
          <a:xfrm>
            <a:off x="7398639" y="3784899"/>
            <a:ext cx="1677600" cy="1678529"/>
          </a:xfrm>
          <a:prstGeom prst="heptagon">
            <a:avLst/>
          </a:prstGeom>
          <a:solidFill>
            <a:srgbClr val="000099"/>
          </a:solidFill>
          <a:ln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Continuous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E2174B61-192A-E445-9FBA-C54DB50B537C}"/>
              </a:ext>
            </a:extLst>
          </p:cNvPr>
          <p:cNvSpPr/>
          <p:nvPr/>
        </p:nvSpPr>
        <p:spPr>
          <a:xfrm>
            <a:off x="10334404" y="1805968"/>
            <a:ext cx="193680" cy="182389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Sedmerokotnik 16">
            <a:extLst>
              <a:ext uri="{FF2B5EF4-FFF2-40B4-BE49-F238E27FC236}">
                <a16:creationId xmlns:a16="http://schemas.microsoft.com/office/drawing/2014/main" id="{C055E1D8-65E7-1708-DAFF-A938DDE69D67}"/>
              </a:ext>
            </a:extLst>
          </p:cNvPr>
          <p:cNvSpPr/>
          <p:nvPr/>
        </p:nvSpPr>
        <p:spPr>
          <a:xfrm>
            <a:off x="9592444" y="2414870"/>
            <a:ext cx="1677600" cy="1678529"/>
          </a:xfrm>
          <a:prstGeom prst="heptagon">
            <a:avLst/>
          </a:prstGeom>
          <a:solidFill>
            <a:srgbClr val="000066"/>
          </a:solidFill>
          <a:ln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ctr"/>
            <a:r>
              <a:rPr lang="sl-SI" sz="2000" dirty="0">
                <a:solidFill>
                  <a:schemeClr val="bg1"/>
                </a:solidFill>
              </a:rPr>
              <a:t>Real </a:t>
            </a:r>
            <a:r>
              <a:rPr lang="sl-SI" sz="2000" dirty="0" err="1">
                <a:solidFill>
                  <a:schemeClr val="bg1"/>
                </a:solidFill>
              </a:rPr>
              <a:t>world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  <a:r>
              <a:rPr lang="sl-SI" sz="2000" dirty="0" err="1">
                <a:solidFill>
                  <a:schemeClr val="bg1"/>
                </a:solidFill>
              </a:rPr>
              <a:t>problems</a:t>
            </a:r>
            <a:endParaRPr lang="sl-SI" sz="2000" dirty="0">
              <a:solidFill>
                <a:schemeClr val="bg1"/>
              </a:solidFill>
            </a:endParaRPr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3DA79A66-8164-B470-0769-3174DE9A304C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656024" y="1975225"/>
            <a:ext cx="0" cy="389692"/>
          </a:xfrm>
          <a:prstGeom prst="straightConnector1">
            <a:avLst/>
          </a:prstGeom>
          <a:ln w="28575"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EBD82F81-B80E-EA9B-5EB4-DBD4173F6AFF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3849829" y="1988357"/>
            <a:ext cx="0" cy="1796543"/>
          </a:xfrm>
          <a:prstGeom prst="straightConnector1">
            <a:avLst/>
          </a:prstGeom>
          <a:ln w="28575">
            <a:solidFill>
              <a:srgbClr val="00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DCC40244-10C6-78AC-8F25-A07C51FD30A1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6043634" y="1988357"/>
            <a:ext cx="8670" cy="426513"/>
          </a:xfrm>
          <a:prstGeom prst="straightConnector1">
            <a:avLst/>
          </a:prstGeom>
          <a:ln w="28575">
            <a:solidFill>
              <a:srgbClr val="2952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FE24A452-8E65-2CF2-A14D-2FA0FD9E3B26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8237439" y="1988357"/>
            <a:ext cx="0" cy="1796542"/>
          </a:xfrm>
          <a:prstGeom prst="straightConnector1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C07E957D-1B35-9987-3E7E-5440E19AB17D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10431244" y="1988357"/>
            <a:ext cx="0" cy="426513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a 8" descr="Earth Globe - Asia with solid fill">
            <a:extLst>
              <a:ext uri="{FF2B5EF4-FFF2-40B4-BE49-F238E27FC236}">
                <a16:creationId xmlns:a16="http://schemas.microsoft.com/office/drawing/2014/main" id="{D5B7FDD1-146D-BF74-31B7-BD8485ABC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4044" y="2599372"/>
            <a:ext cx="914400" cy="914400"/>
          </a:xfrm>
          <a:prstGeom prst="rect">
            <a:avLst/>
          </a:prstGeom>
        </p:spPr>
      </p:pic>
      <p:pic>
        <p:nvPicPr>
          <p:cNvPr id="20" name="Grafika 19" descr="Open hand with plant with solid fill">
            <a:extLst>
              <a:ext uri="{FF2B5EF4-FFF2-40B4-BE49-F238E27FC236}">
                <a16:creationId xmlns:a16="http://schemas.microsoft.com/office/drawing/2014/main" id="{A8B215AF-D5AF-06B3-C91C-48498ADDB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2629" y="3966952"/>
            <a:ext cx="914400" cy="914400"/>
          </a:xfrm>
          <a:prstGeom prst="rect">
            <a:avLst/>
          </a:prstGeom>
        </p:spPr>
      </p:pic>
      <p:pic>
        <p:nvPicPr>
          <p:cNvPr id="29" name="Grafika 28" descr="Infinity with solid fill">
            <a:extLst>
              <a:ext uri="{FF2B5EF4-FFF2-40B4-BE49-F238E27FC236}">
                <a16:creationId xmlns:a16="http://schemas.microsoft.com/office/drawing/2014/main" id="{B293D41A-9E07-835F-1E0D-24FB7A9A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80239" y="4004056"/>
            <a:ext cx="914400" cy="914400"/>
          </a:xfrm>
          <a:prstGeom prst="rect">
            <a:avLst/>
          </a:prstGeom>
        </p:spPr>
      </p:pic>
      <p:pic>
        <p:nvPicPr>
          <p:cNvPr id="31" name="Grafika 30" descr="Trophy with solid fill">
            <a:extLst>
              <a:ext uri="{FF2B5EF4-FFF2-40B4-BE49-F238E27FC236}">
                <a16:creationId xmlns:a16="http://schemas.microsoft.com/office/drawing/2014/main" id="{F8C3A72B-5841-1E75-2C13-40D2A8A93A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8824" y="2514600"/>
            <a:ext cx="914400" cy="914400"/>
          </a:xfrm>
          <a:prstGeom prst="rect">
            <a:avLst/>
          </a:prstGeom>
        </p:spPr>
      </p:pic>
      <p:pic>
        <p:nvPicPr>
          <p:cNvPr id="35" name="Grafika 34" descr="Aspiration with solid fill">
            <a:extLst>
              <a:ext uri="{FF2B5EF4-FFF2-40B4-BE49-F238E27FC236}">
                <a16:creationId xmlns:a16="http://schemas.microsoft.com/office/drawing/2014/main" id="{0B986C13-9310-2BC0-6248-5EE19D5335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95104" y="2619746"/>
            <a:ext cx="914400" cy="914400"/>
          </a:xfrm>
          <a:prstGeom prst="rect">
            <a:avLst/>
          </a:prstGeom>
        </p:spPr>
      </p:pic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F3AEB9EC-C653-79A9-25D7-B875C4AA4DE9}"/>
              </a:ext>
            </a:extLst>
          </p:cNvPr>
          <p:cNvSpPr txBox="1"/>
          <p:nvPr/>
        </p:nvSpPr>
        <p:spPr>
          <a:xfrm>
            <a:off x="817224" y="5743513"/>
            <a:ext cx="105616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err="1"/>
              <a:t>Effective</a:t>
            </a:r>
            <a:r>
              <a:rPr lang="sl-SI" sz="2800" u="sng" dirty="0"/>
              <a:t> </a:t>
            </a:r>
            <a:r>
              <a:rPr lang="sl-SI" sz="2800" u="sng" dirty="0" err="1"/>
              <a:t>tool</a:t>
            </a:r>
            <a:r>
              <a:rPr lang="sl-SI" sz="2800" u="sng" dirty="0"/>
              <a:t> in </a:t>
            </a:r>
            <a:r>
              <a:rPr lang="sl-SI" sz="2800" u="sng" dirty="0" err="1"/>
              <a:t>many</a:t>
            </a:r>
            <a:r>
              <a:rPr lang="sl-SI" sz="2800" u="sng" dirty="0"/>
              <a:t> </a:t>
            </a:r>
            <a:r>
              <a:rPr lang="sl-SI" sz="2800" u="sng" dirty="0" err="1"/>
              <a:t>fields</a:t>
            </a:r>
            <a:r>
              <a:rPr lang="sl-SI" sz="2800" u="sng" dirty="0"/>
              <a:t>:</a:t>
            </a:r>
            <a:endParaRPr lang="en-GB" sz="2800" u="sng" dirty="0"/>
          </a:p>
          <a:p>
            <a:r>
              <a:rPr lang="sl-SI" sz="2400" dirty="0" err="1"/>
              <a:t>Education</a:t>
            </a:r>
            <a:r>
              <a:rPr lang="sl-SI" sz="2400" dirty="0"/>
              <a:t>, science, personal </a:t>
            </a:r>
            <a:r>
              <a:rPr lang="en-GB" sz="2400" dirty="0"/>
              <a:t>development,</a:t>
            </a:r>
            <a:r>
              <a:rPr lang="sl-SI" sz="2400" dirty="0"/>
              <a:t> </a:t>
            </a:r>
            <a:r>
              <a:rPr lang="en-GB" sz="2400" dirty="0"/>
              <a:t>healthcare</a:t>
            </a:r>
            <a:r>
              <a:rPr lang="sl-SI" sz="2400" dirty="0"/>
              <a:t>, marketing, </a:t>
            </a:r>
            <a:r>
              <a:rPr lang="sl-SI" sz="2400" dirty="0" err="1"/>
              <a:t>workplace</a:t>
            </a:r>
            <a:r>
              <a:rPr lang="sl-SI" sz="2400" dirty="0"/>
              <a:t> </a:t>
            </a:r>
            <a:r>
              <a:rPr lang="en-GB" sz="24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9149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4F26E5-F031-405F-F6BC-6AA9DC43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Games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gamification</a:t>
            </a:r>
            <a:r>
              <a:rPr lang="sl-SI" dirty="0"/>
              <a:t> in </a:t>
            </a:r>
            <a:r>
              <a:rPr lang="sl-SI" dirty="0" err="1"/>
              <a:t>libraries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591333-A87F-2620-AD77-B8FC9A9A8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03702"/>
            <a:ext cx="9720073" cy="464811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/>
              <a:t> Appropriate for all types of libraries.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Rarely included in the LIS curricula.</a:t>
            </a:r>
          </a:p>
        </p:txBody>
      </p:sp>
      <p:graphicFrame>
        <p:nvGraphicFramePr>
          <p:cNvPr id="4" name="Označba mesta za vsebino 2" descr="Označba mesta za grafiko SmartArt">
            <a:extLst>
              <a:ext uri="{FF2B5EF4-FFF2-40B4-BE49-F238E27FC236}">
                <a16:creationId xmlns:a16="http://schemas.microsoft.com/office/drawing/2014/main" id="{4B42DD60-6930-0324-A072-0406EC075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747234"/>
              </p:ext>
            </p:extLst>
          </p:nvPr>
        </p:nvGraphicFramePr>
        <p:xfrm>
          <a:off x="1943755" y="2640799"/>
          <a:ext cx="7880815" cy="3000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475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4810FE9E-7227-C650-2919-3311A2FE2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009" y="5605670"/>
            <a:ext cx="1175083" cy="115548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603E025-CDF3-DC52-8150-6F4A1B1A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Research</a:t>
            </a:r>
            <a:r>
              <a:rPr lang="sl-SI" dirty="0"/>
              <a:t> </a:t>
            </a:r>
            <a:r>
              <a:rPr lang="sl-SI" dirty="0" err="1"/>
              <a:t>questions</a:t>
            </a:r>
            <a:endParaRPr lang="sl-SI" dirty="0"/>
          </a:p>
        </p:txBody>
      </p:sp>
      <p:sp>
        <p:nvSpPr>
          <p:cNvPr id="4" name="Označba mesta vsebine 5">
            <a:extLst>
              <a:ext uri="{FF2B5EF4-FFF2-40B4-BE49-F238E27FC236}">
                <a16:creationId xmlns:a16="http://schemas.microsoft.com/office/drawing/2014/main" id="{CC8CC1D2-A940-32F9-E612-32ECF7FF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17" y="2078422"/>
            <a:ext cx="3321157" cy="40273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350" dirty="0"/>
              <a:t>A</a:t>
            </a:r>
            <a:r>
              <a:rPr lang="en-US" sz="2350" dirty="0" err="1"/>
              <a:t>ttitudes</a:t>
            </a:r>
            <a:r>
              <a:rPr lang="en-US" sz="2350" dirty="0"/>
              <a:t> of LI</a:t>
            </a:r>
            <a:r>
              <a:rPr lang="sl-SI" sz="2350" dirty="0"/>
              <a:t>S</a:t>
            </a:r>
            <a:r>
              <a:rPr lang="en-US" sz="2350" dirty="0"/>
              <a:t> educators towards the</a:t>
            </a:r>
            <a:r>
              <a:rPr lang="sl-SI" sz="2350" dirty="0"/>
              <a:t> </a:t>
            </a:r>
            <a:r>
              <a:rPr lang="en-US" sz="2350" dirty="0"/>
              <a:t>inclusion of games and gamification in their courses</a:t>
            </a:r>
            <a:r>
              <a:rPr lang="sl-SI" sz="2350" dirty="0"/>
              <a:t>.</a:t>
            </a:r>
          </a:p>
          <a:p>
            <a:pPr marL="0" indent="0" algn="ctr">
              <a:buNone/>
            </a:pPr>
            <a:endParaRPr lang="sl-SI" sz="2400" dirty="0"/>
          </a:p>
        </p:txBody>
      </p:sp>
      <p:sp>
        <p:nvSpPr>
          <p:cNvPr id="5" name="Označba mesta vsebine 5">
            <a:extLst>
              <a:ext uri="{FF2B5EF4-FFF2-40B4-BE49-F238E27FC236}">
                <a16:creationId xmlns:a16="http://schemas.microsoft.com/office/drawing/2014/main" id="{63CB2943-0855-8125-4875-7B41D250BE93}"/>
              </a:ext>
            </a:extLst>
          </p:cNvPr>
          <p:cNvSpPr txBox="1">
            <a:spLocks/>
          </p:cNvSpPr>
          <p:nvPr/>
        </p:nvSpPr>
        <p:spPr>
          <a:xfrm>
            <a:off x="978616" y="2078422"/>
            <a:ext cx="3321157" cy="80252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3600" dirty="0"/>
              <a:t>RQ1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9543DD2-1652-20E0-DBDF-849CB37B1A11}"/>
              </a:ext>
            </a:extLst>
          </p:cNvPr>
          <p:cNvSpPr txBox="1">
            <a:spLocks/>
          </p:cNvSpPr>
          <p:nvPr/>
        </p:nvSpPr>
        <p:spPr>
          <a:xfrm>
            <a:off x="4544311" y="2078422"/>
            <a:ext cx="3321157" cy="40273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Font typeface="Calibri" panose="020F0502020204030204" pitchFamily="34" charset="0"/>
              <a:buNone/>
            </a:pPr>
            <a:endParaRPr lang="sl-SI" dirty="0"/>
          </a:p>
          <a:p>
            <a:pPr algn="l"/>
            <a:r>
              <a:rPr lang="sl-SI" sz="2350" b="0" u="none" strike="noStrike" baseline="0" dirty="0"/>
              <a:t>G</a:t>
            </a:r>
            <a:r>
              <a:rPr lang="en-US" sz="2350" b="0" u="none" strike="noStrike" baseline="0" dirty="0" err="1"/>
              <a:t>oals</a:t>
            </a:r>
            <a:r>
              <a:rPr lang="sl-SI" sz="2350" b="0" u="none" strike="noStrike" baseline="0" dirty="0"/>
              <a:t> </a:t>
            </a:r>
            <a:r>
              <a:rPr lang="sl-SI" sz="2350" b="0" u="none" strike="noStrike" baseline="0" dirty="0" err="1"/>
              <a:t>that</a:t>
            </a:r>
            <a:r>
              <a:rPr lang="en-US" sz="2350" b="0" u="none" strike="noStrike" baseline="0" dirty="0"/>
              <a:t> could </a:t>
            </a:r>
            <a:r>
              <a:rPr lang="sl-SI" sz="2350" b="0" u="none" strike="noStrike" baseline="0" dirty="0"/>
              <a:t>be </a:t>
            </a:r>
            <a:r>
              <a:rPr lang="en-US" sz="2350" b="0" u="none" strike="noStrike" baseline="0" dirty="0"/>
              <a:t>achieve</a:t>
            </a:r>
            <a:r>
              <a:rPr lang="sl-SI" sz="2350" b="0" u="none" strike="noStrike" baseline="0" dirty="0"/>
              <a:t>d</a:t>
            </a:r>
            <a:r>
              <a:rPr lang="en-US" sz="2350" b="0" u="none" strike="noStrike" baseline="0" dirty="0"/>
              <a:t> by</a:t>
            </a:r>
            <a:r>
              <a:rPr lang="sl-SI" sz="2350" b="0" u="none" strike="noStrike" baseline="0" dirty="0"/>
              <a:t> </a:t>
            </a:r>
            <a:r>
              <a:rPr lang="en-US" sz="2350" b="0" u="none" strike="noStrike" baseline="0" dirty="0"/>
              <a:t>introducing games and gamification into </a:t>
            </a:r>
            <a:r>
              <a:rPr lang="sl-SI" sz="2350" b="0" u="none" strike="noStrike" baseline="0" dirty="0" err="1"/>
              <a:t>library</a:t>
            </a:r>
            <a:r>
              <a:rPr lang="en-US" sz="2350" b="0" u="none" strike="noStrike" baseline="0" dirty="0"/>
              <a:t> services</a:t>
            </a:r>
            <a:r>
              <a:rPr lang="sl-SI" sz="2350" b="0" u="none" strike="noStrike" baseline="0" dirty="0"/>
              <a:t>.</a:t>
            </a:r>
            <a:endParaRPr lang="en-GB" sz="2350" dirty="0"/>
          </a:p>
        </p:txBody>
      </p:sp>
      <p:sp>
        <p:nvSpPr>
          <p:cNvPr id="7" name="Označba mesta vsebine 5">
            <a:extLst>
              <a:ext uri="{FF2B5EF4-FFF2-40B4-BE49-F238E27FC236}">
                <a16:creationId xmlns:a16="http://schemas.microsoft.com/office/drawing/2014/main" id="{828E2287-2849-9B0C-F9D4-A0AEC027DAC2}"/>
              </a:ext>
            </a:extLst>
          </p:cNvPr>
          <p:cNvSpPr txBox="1">
            <a:spLocks/>
          </p:cNvSpPr>
          <p:nvPr/>
        </p:nvSpPr>
        <p:spPr>
          <a:xfrm>
            <a:off x="4544310" y="2078422"/>
            <a:ext cx="3321157" cy="80252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3600" dirty="0"/>
              <a:t>RQ2</a:t>
            </a:r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D3D5B3A8-E44A-8E07-05FD-3BDABA28CFCA}"/>
              </a:ext>
            </a:extLst>
          </p:cNvPr>
          <p:cNvSpPr txBox="1">
            <a:spLocks/>
          </p:cNvSpPr>
          <p:nvPr/>
        </p:nvSpPr>
        <p:spPr>
          <a:xfrm>
            <a:off x="8110005" y="2078422"/>
            <a:ext cx="3321157" cy="40273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Font typeface="Calibri" panose="020F0502020204030204" pitchFamily="34" charset="0"/>
              <a:buNone/>
            </a:pPr>
            <a:endParaRPr lang="sl-SI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sl-SI" sz="2400" dirty="0" err="1"/>
              <a:t>Activities</a:t>
            </a:r>
            <a:r>
              <a:rPr lang="sl-SI" sz="2400" dirty="0"/>
              <a:t> </a:t>
            </a:r>
            <a:r>
              <a:rPr lang="sl-SI" sz="2400" dirty="0" err="1"/>
              <a:t>that</a:t>
            </a:r>
            <a:r>
              <a:rPr lang="sl-SI" sz="2400" dirty="0"/>
              <a:t> </a:t>
            </a:r>
            <a:r>
              <a:rPr lang="sl-SI" sz="2400" dirty="0" err="1"/>
              <a:t>would</a:t>
            </a:r>
            <a:r>
              <a:rPr lang="sl-SI" sz="2400" dirty="0"/>
              <a:t> be most </a:t>
            </a:r>
            <a:r>
              <a:rPr lang="sl-SI" sz="2400" dirty="0" err="1"/>
              <a:t>suitable</a:t>
            </a:r>
            <a:r>
              <a:rPr lang="sl-SI" sz="2400" dirty="0"/>
              <a:t> </a:t>
            </a:r>
            <a:r>
              <a:rPr lang="sl-SI" sz="2400" dirty="0" err="1"/>
              <a:t>for</a:t>
            </a:r>
            <a:r>
              <a:rPr lang="sl-SI" sz="2400" dirty="0"/>
              <a:t> </a:t>
            </a:r>
            <a:r>
              <a:rPr lang="sl-SI" sz="2400" dirty="0" err="1"/>
              <a:t>academic</a:t>
            </a:r>
            <a:r>
              <a:rPr lang="sl-SI" sz="2400" dirty="0"/>
              <a:t> </a:t>
            </a:r>
            <a:r>
              <a:rPr lang="sl-SI" sz="2400" dirty="0" err="1"/>
              <a:t>library</a:t>
            </a:r>
            <a:r>
              <a:rPr lang="sl-SI" sz="2400" dirty="0"/>
              <a:t> </a:t>
            </a:r>
            <a:r>
              <a:rPr lang="sl-SI" sz="2400" dirty="0" err="1"/>
              <a:t>services</a:t>
            </a:r>
            <a:r>
              <a:rPr lang="en-GB" sz="2400" dirty="0"/>
              <a:t>.</a:t>
            </a:r>
          </a:p>
        </p:txBody>
      </p:sp>
      <p:sp>
        <p:nvSpPr>
          <p:cNvPr id="9" name="Označba mesta vsebine 5">
            <a:extLst>
              <a:ext uri="{FF2B5EF4-FFF2-40B4-BE49-F238E27FC236}">
                <a16:creationId xmlns:a16="http://schemas.microsoft.com/office/drawing/2014/main" id="{942995B3-AA04-5440-3286-EAD81D82CE9D}"/>
              </a:ext>
            </a:extLst>
          </p:cNvPr>
          <p:cNvSpPr txBox="1">
            <a:spLocks/>
          </p:cNvSpPr>
          <p:nvPr/>
        </p:nvSpPr>
        <p:spPr>
          <a:xfrm>
            <a:off x="8110004" y="2078422"/>
            <a:ext cx="3321157" cy="80252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3600" dirty="0"/>
              <a:t>RQ3</a:t>
            </a:r>
          </a:p>
        </p:txBody>
      </p:sp>
      <p:pic>
        <p:nvPicPr>
          <p:cNvPr id="14" name="Picture 8" descr="https://www.ff.uni-lj.si/sites/default/files/images/UL%20Filozofska%20fakulteta.png">
            <a:extLst>
              <a:ext uri="{FF2B5EF4-FFF2-40B4-BE49-F238E27FC236}">
                <a16:creationId xmlns:a16="http://schemas.microsoft.com/office/drawing/2014/main" id="{C491BFF8-0A93-5718-6865-AC624C21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135" y="5612986"/>
            <a:ext cx="880047" cy="9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a 17" descr="Professor female with solid fill">
            <a:extLst>
              <a:ext uri="{FF2B5EF4-FFF2-40B4-BE49-F238E27FC236}">
                <a16:creationId xmlns:a16="http://schemas.microsoft.com/office/drawing/2014/main" id="{0F933BD5-290F-8030-03FB-099156E08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1994" y="5107614"/>
            <a:ext cx="914400" cy="914400"/>
          </a:xfrm>
          <a:prstGeom prst="rect">
            <a:avLst/>
          </a:prstGeom>
        </p:spPr>
      </p:pic>
      <p:pic>
        <p:nvPicPr>
          <p:cNvPr id="2050" name="Picture 2" descr="Library - Free people icons">
            <a:extLst>
              <a:ext uri="{FF2B5EF4-FFF2-40B4-BE49-F238E27FC236}">
                <a16:creationId xmlns:a16="http://schemas.microsoft.com/office/drawing/2014/main" id="{470E2544-A82E-4C3B-79BD-B431987A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38" y="5157833"/>
            <a:ext cx="802524" cy="8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ctivity - Free business and finance icons">
            <a:extLst>
              <a:ext uri="{FF2B5EF4-FFF2-40B4-BE49-F238E27FC236}">
                <a16:creationId xmlns:a16="http://schemas.microsoft.com/office/drawing/2014/main" id="{BD64608D-5496-50E8-43AC-F9FD3F19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82" y="5132357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6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F3C795-3BED-7618-BFA8-D5DB51FE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pic>
        <p:nvPicPr>
          <p:cNvPr id="5" name="Grafika 4" descr="Server with solid fill">
            <a:extLst>
              <a:ext uri="{FF2B5EF4-FFF2-40B4-BE49-F238E27FC236}">
                <a16:creationId xmlns:a16="http://schemas.microsoft.com/office/drawing/2014/main" id="{E84BB1C8-E0A9-6907-E70A-408EE6311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4799" y="4472784"/>
            <a:ext cx="1800000" cy="1800000"/>
          </a:xfrm>
          <a:prstGeom prst="rect">
            <a:avLst/>
          </a:prstGeom>
        </p:spPr>
      </p:pic>
      <p:pic>
        <p:nvPicPr>
          <p:cNvPr id="7" name="Grafika 6" descr="Chat with solid fill">
            <a:extLst>
              <a:ext uri="{FF2B5EF4-FFF2-40B4-BE49-F238E27FC236}">
                <a16:creationId xmlns:a16="http://schemas.microsoft.com/office/drawing/2014/main" id="{2984FB5C-D70C-A7D5-B79B-0589CAB35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3446" y="4390132"/>
            <a:ext cx="1800000" cy="1800000"/>
          </a:xfrm>
          <a:prstGeom prst="rect">
            <a:avLst/>
          </a:prstGeom>
        </p:spPr>
      </p:pic>
      <p:pic>
        <p:nvPicPr>
          <p:cNvPr id="11" name="Grafika 10" descr="Daily calendar with solid fill">
            <a:extLst>
              <a:ext uri="{FF2B5EF4-FFF2-40B4-BE49-F238E27FC236}">
                <a16:creationId xmlns:a16="http://schemas.microsoft.com/office/drawing/2014/main" id="{0577724B-61B7-1F45-A02D-7A858769D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634" y="4404532"/>
            <a:ext cx="1800000" cy="1800000"/>
          </a:xfrm>
          <a:prstGeom prst="rect">
            <a:avLst/>
          </a:prstGeom>
        </p:spPr>
      </p:pic>
      <p:pic>
        <p:nvPicPr>
          <p:cNvPr id="13" name="Grafika 12" descr="Professor female with solid fill">
            <a:extLst>
              <a:ext uri="{FF2B5EF4-FFF2-40B4-BE49-F238E27FC236}">
                <a16:creationId xmlns:a16="http://schemas.microsoft.com/office/drawing/2014/main" id="{02C65921-DF07-D766-C21D-FB330424E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6399" y="4390132"/>
            <a:ext cx="1800000" cy="1800000"/>
          </a:xfrm>
          <a:prstGeom prst="rect">
            <a:avLst/>
          </a:prstGeom>
        </p:spPr>
      </p:pic>
      <p:pic>
        <p:nvPicPr>
          <p:cNvPr id="17" name="Grafika 16" descr="Email with solid fill">
            <a:extLst>
              <a:ext uri="{FF2B5EF4-FFF2-40B4-BE49-F238E27FC236}">
                <a16:creationId xmlns:a16="http://schemas.microsoft.com/office/drawing/2014/main" id="{7BF93E48-9770-186B-2713-5F1BD5DF5F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8399" y="5221943"/>
            <a:ext cx="914400" cy="914400"/>
          </a:xfrm>
          <a:prstGeom prst="rect">
            <a:avLst/>
          </a:prstGeom>
        </p:spPr>
      </p:pic>
      <p:pic>
        <p:nvPicPr>
          <p:cNvPr id="19" name="Grafika 18" descr="Online meeting with solid fill">
            <a:extLst>
              <a:ext uri="{FF2B5EF4-FFF2-40B4-BE49-F238E27FC236}">
                <a16:creationId xmlns:a16="http://schemas.microsoft.com/office/drawing/2014/main" id="{2631D424-E1C5-EE5C-4C0D-084513ECE3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68399" y="4390132"/>
            <a:ext cx="914400" cy="914400"/>
          </a:xfrm>
          <a:prstGeom prst="rect">
            <a:avLst/>
          </a:prstGeom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CE3F9741-DCFA-8218-56D0-240C6C39723C}"/>
              </a:ext>
            </a:extLst>
          </p:cNvPr>
          <p:cNvSpPr txBox="1"/>
          <p:nvPr/>
        </p:nvSpPr>
        <p:spPr>
          <a:xfrm>
            <a:off x="837371" y="2454543"/>
            <a:ext cx="1408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January</a:t>
            </a:r>
          </a:p>
          <a:p>
            <a:pPr algn="ctr"/>
            <a:r>
              <a:rPr lang="en-GB" sz="2800" b="1" dirty="0"/>
              <a:t>2021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E5700108-4DCF-9795-93A3-65ABE6CE9ED5}"/>
              </a:ext>
            </a:extLst>
          </p:cNvPr>
          <p:cNvSpPr txBox="1"/>
          <p:nvPr/>
        </p:nvSpPr>
        <p:spPr>
          <a:xfrm>
            <a:off x="2854458" y="3512991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Interviews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0586EEB0-1CD9-8DC1-4F66-4244B8D3756E}"/>
              </a:ext>
            </a:extLst>
          </p:cNvPr>
          <p:cNvSpPr txBox="1"/>
          <p:nvPr/>
        </p:nvSpPr>
        <p:spPr>
          <a:xfrm>
            <a:off x="5225426" y="2454545"/>
            <a:ext cx="1721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 dirty="0"/>
              <a:t>10 c</a:t>
            </a:r>
            <a:r>
              <a:rPr lang="en-GB" sz="2800" b="1" dirty="0" err="1"/>
              <a:t>ourse</a:t>
            </a:r>
            <a:r>
              <a:rPr lang="en-GB" sz="2800" b="1" dirty="0"/>
              <a:t> </a:t>
            </a:r>
          </a:p>
          <a:p>
            <a:pPr algn="ctr"/>
            <a:r>
              <a:rPr lang="en-GB" sz="2800" b="1" dirty="0"/>
              <a:t>holders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1AEEE9FB-9A60-B82A-E08B-F259D5EF585E}"/>
              </a:ext>
            </a:extLst>
          </p:cNvPr>
          <p:cNvSpPr txBox="1"/>
          <p:nvPr/>
        </p:nvSpPr>
        <p:spPr>
          <a:xfrm>
            <a:off x="7058640" y="3512991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Zoom/E-mail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69AB3169-3124-90F2-982C-80446B089190}"/>
              </a:ext>
            </a:extLst>
          </p:cNvPr>
          <p:cNvSpPr txBox="1"/>
          <p:nvPr/>
        </p:nvSpPr>
        <p:spPr>
          <a:xfrm>
            <a:off x="9400423" y="2454542"/>
            <a:ext cx="15287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Thematic</a:t>
            </a:r>
          </a:p>
          <a:p>
            <a:pPr algn="ctr"/>
            <a:r>
              <a:rPr lang="en-GB" sz="2800" b="1" dirty="0"/>
              <a:t>analysis</a:t>
            </a:r>
          </a:p>
        </p:txBody>
      </p: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8082C4D1-1FDA-17DD-29F2-B7098340130C}"/>
              </a:ext>
            </a:extLst>
          </p:cNvPr>
          <p:cNvCxnSpPr>
            <a:stCxn id="20" idx="2"/>
            <a:endCxn id="11" idx="0"/>
          </p:cNvCxnSpPr>
          <p:nvPr/>
        </p:nvCxnSpPr>
        <p:spPr>
          <a:xfrm flipH="1">
            <a:off x="1541634" y="3408650"/>
            <a:ext cx="1" cy="99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C597FC6F-3E7A-3A06-7FE0-9EDA1DF64EB9}"/>
              </a:ext>
            </a:extLst>
          </p:cNvPr>
          <p:cNvCxnSpPr/>
          <p:nvPr/>
        </p:nvCxnSpPr>
        <p:spPr>
          <a:xfrm flipH="1">
            <a:off x="6096000" y="3408650"/>
            <a:ext cx="1" cy="99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85EB66CC-49FC-B420-B29E-EB0B41E80218}"/>
              </a:ext>
            </a:extLst>
          </p:cNvPr>
          <p:cNvCxnSpPr/>
          <p:nvPr/>
        </p:nvCxnSpPr>
        <p:spPr>
          <a:xfrm flipH="1">
            <a:off x="10169657" y="3408650"/>
            <a:ext cx="1" cy="99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3BBDF97D-6B79-E082-04BA-D5CC2B302317}"/>
              </a:ext>
            </a:extLst>
          </p:cNvPr>
          <p:cNvCxnSpPr>
            <a:cxnSpLocks/>
          </p:cNvCxnSpPr>
          <p:nvPr/>
        </p:nvCxnSpPr>
        <p:spPr>
          <a:xfrm>
            <a:off x="3717574" y="4089363"/>
            <a:ext cx="0" cy="383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20A08F94-5807-DE26-05AA-58896AA1F3B8}"/>
              </a:ext>
            </a:extLst>
          </p:cNvPr>
          <p:cNvCxnSpPr>
            <a:cxnSpLocks/>
          </p:cNvCxnSpPr>
          <p:nvPr/>
        </p:nvCxnSpPr>
        <p:spPr>
          <a:xfrm>
            <a:off x="8125599" y="4036211"/>
            <a:ext cx="0" cy="383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Slika 34">
            <a:extLst>
              <a:ext uri="{FF2B5EF4-FFF2-40B4-BE49-F238E27FC236}">
                <a16:creationId xmlns:a16="http://schemas.microsoft.com/office/drawing/2014/main" id="{5BA8BF2B-7907-0866-526F-FDC59B9C97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2875" y="5655237"/>
            <a:ext cx="252412" cy="352424"/>
          </a:xfrm>
          <a:prstGeom prst="rect">
            <a:avLst/>
          </a:prstGeom>
        </p:spPr>
      </p:pic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8AAA5A9C-D847-A317-1A4D-FE30B5E1CDAA}"/>
              </a:ext>
            </a:extLst>
          </p:cNvPr>
          <p:cNvSpPr txBox="1"/>
          <p:nvPr/>
        </p:nvSpPr>
        <p:spPr>
          <a:xfrm>
            <a:off x="6082966" y="5755725"/>
            <a:ext cx="354585" cy="228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1200" dirty="0"/>
              <a:t>LIS</a:t>
            </a:r>
          </a:p>
        </p:txBody>
      </p:sp>
    </p:spTree>
    <p:extLst>
      <p:ext uri="{BB962C8B-B14F-4D97-AF65-F5344CB8AC3E}">
        <p14:creationId xmlns:p14="http://schemas.microsoft.com/office/powerpoint/2010/main" val="249884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7EDF4-8B6D-4F30-9971-07C8D56E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Results</a:t>
            </a:r>
            <a:r>
              <a:rPr lang="sl-SI" dirty="0"/>
              <a:t> - </a:t>
            </a:r>
            <a:r>
              <a:rPr lang="en-US" sz="2800" dirty="0"/>
              <a:t>Inclusion of games and gamification in the courses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28643C-5CC5-BAA9-58FA-EC386AC8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40" y="1910732"/>
            <a:ext cx="1095271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Slovenian LIS educators rarely</a:t>
            </a:r>
            <a:r>
              <a:rPr lang="sl-SI" sz="2800" dirty="0"/>
              <a:t> </a:t>
            </a:r>
            <a:r>
              <a:rPr lang="en-GB" sz="2800" dirty="0"/>
              <a:t>include these topics in their courses.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libraries, marketing, textbook publishing, d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signing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materials.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They recognize the connection to their courses.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Motivation, learning, developing reading habits, patron types, cataloguing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Some of them have used gamified approaches in the past.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Competition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leaderboards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points, quizzes, role-playing, awards.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Lack of knowledge and skills prevents them to use diverse techniques.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F3F19F-CAE2-F9EC-7A8F-3939E28FF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1" y="5615598"/>
            <a:ext cx="2053988" cy="5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9C4ECF-82EC-A650-2239-CDB10801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32" y="5620275"/>
            <a:ext cx="1712795" cy="5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5P">
            <a:extLst>
              <a:ext uri="{FF2B5EF4-FFF2-40B4-BE49-F238E27FC236}">
                <a16:creationId xmlns:a16="http://schemas.microsoft.com/office/drawing/2014/main" id="{A76E6F3C-9EC4-1EE9-8C3A-F3752F880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5" b="11259"/>
          <a:stretch/>
        </p:blipFill>
        <p:spPr bwMode="auto">
          <a:xfrm>
            <a:off x="5155886" y="5615598"/>
            <a:ext cx="1374336" cy="6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uía de Mentimeter">
            <a:extLst>
              <a:ext uri="{FF2B5EF4-FFF2-40B4-BE49-F238E27FC236}">
                <a16:creationId xmlns:a16="http://schemas.microsoft.com/office/drawing/2014/main" id="{59464413-71FE-789C-3BED-8F1A73D6C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20001"/>
          <a:stretch/>
        </p:blipFill>
        <p:spPr bwMode="auto">
          <a:xfrm>
            <a:off x="6771729" y="5718382"/>
            <a:ext cx="3899244" cy="5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7EDF4-8B6D-4F30-9971-07C8D56E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Results</a:t>
            </a:r>
            <a:r>
              <a:rPr lang="sl-SI" dirty="0"/>
              <a:t> - </a:t>
            </a:r>
            <a:r>
              <a:rPr lang="en-US" sz="2800" dirty="0"/>
              <a:t>Inclusion of games and gamification in the </a:t>
            </a:r>
            <a:r>
              <a:rPr lang="en-GB" sz="2800" dirty="0"/>
              <a:t>library</a:t>
            </a:r>
            <a:endParaRPr lang="en-GB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C43C3D2-60F1-C538-2CA6-5728AB01F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61" y="1949297"/>
            <a:ext cx="10219478" cy="49804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/>
              <a:t>Games and gamification would be a positive addition to the library services.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2BBD2C00-6DEF-3907-64BD-61E5665197DA}"/>
              </a:ext>
            </a:extLst>
          </p:cNvPr>
          <p:cNvSpPr/>
          <p:nvPr/>
        </p:nvSpPr>
        <p:spPr>
          <a:xfrm>
            <a:off x="1472150" y="2843767"/>
            <a:ext cx="1878373" cy="1811299"/>
          </a:xfrm>
          <a:prstGeom prst="ellipse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1900" dirty="0">
                <a:solidFill>
                  <a:schemeClr val="tx1"/>
                </a:solidFill>
              </a:rPr>
              <a:t>Activate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8C8C5473-14D9-B23C-7F12-446C24F9EC19}"/>
              </a:ext>
            </a:extLst>
          </p:cNvPr>
          <p:cNvSpPr/>
          <p:nvPr/>
        </p:nvSpPr>
        <p:spPr>
          <a:xfrm>
            <a:off x="4997594" y="2843767"/>
            <a:ext cx="1878373" cy="1811299"/>
          </a:xfrm>
          <a:prstGeom prst="ellipse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1900" dirty="0">
                <a:solidFill>
                  <a:schemeClr val="tx1"/>
                </a:solidFill>
              </a:rPr>
              <a:t>I</a:t>
            </a:r>
            <a:r>
              <a:rPr lang="sl-SI" sz="1900" dirty="0" err="1">
                <a:solidFill>
                  <a:schemeClr val="tx1"/>
                </a:solidFill>
              </a:rPr>
              <a:t>mprove</a:t>
            </a:r>
            <a:r>
              <a:rPr lang="en-GB" sz="1900" dirty="0">
                <a:solidFill>
                  <a:schemeClr val="tx1"/>
                </a:solidFill>
              </a:rPr>
              <a:t> knowledge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ABD37D18-F324-3910-5185-561F31288EAE}"/>
              </a:ext>
            </a:extLst>
          </p:cNvPr>
          <p:cNvSpPr/>
          <p:nvPr/>
        </p:nvSpPr>
        <p:spPr>
          <a:xfrm>
            <a:off x="8523038" y="2843767"/>
            <a:ext cx="1878373" cy="1811299"/>
          </a:xfrm>
          <a:prstGeom prst="ellipse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1900" dirty="0">
                <a:solidFill>
                  <a:schemeClr val="tx1"/>
                </a:solidFill>
              </a:rPr>
              <a:t>Motivate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F415A95-5ACF-0806-F37B-A790365E0395}"/>
              </a:ext>
            </a:extLst>
          </p:cNvPr>
          <p:cNvSpPr txBox="1"/>
          <p:nvPr/>
        </p:nvSpPr>
        <p:spPr>
          <a:xfrm>
            <a:off x="564577" y="5054251"/>
            <a:ext cx="1663421" cy="442674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New members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6A4258B-7EA6-172C-A872-A69B6D422007}"/>
              </a:ext>
            </a:extLst>
          </p:cNvPr>
          <p:cNvSpPr txBox="1"/>
          <p:nvPr/>
        </p:nvSpPr>
        <p:spPr>
          <a:xfrm>
            <a:off x="2065728" y="5653491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Visits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3C023E2-D5C0-932B-244B-01A301E6DD8C}"/>
              </a:ext>
            </a:extLst>
          </p:cNvPr>
          <p:cNvSpPr txBox="1"/>
          <p:nvPr/>
        </p:nvSpPr>
        <p:spPr>
          <a:xfrm>
            <a:off x="2780988" y="5054251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Circulation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FFF136D-0599-3800-52DF-6AB0129F5F58}"/>
              </a:ext>
            </a:extLst>
          </p:cNvPr>
          <p:cNvSpPr txBox="1"/>
          <p:nvPr/>
        </p:nvSpPr>
        <p:spPr>
          <a:xfrm>
            <a:off x="4416079" y="5054251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Collection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DA07CF5-D892-12A4-5735-CA7EAF1F725D}"/>
              </a:ext>
            </a:extLst>
          </p:cNvPr>
          <p:cNvSpPr txBox="1"/>
          <p:nvPr/>
        </p:nvSpPr>
        <p:spPr>
          <a:xfrm>
            <a:off x="5428148" y="5653029"/>
            <a:ext cx="1017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Services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8869790-82E9-5FA6-3333-82D8C218DE74}"/>
              </a:ext>
            </a:extLst>
          </p:cNvPr>
          <p:cNvSpPr txBox="1"/>
          <p:nvPr/>
        </p:nvSpPr>
        <p:spPr>
          <a:xfrm>
            <a:off x="6305846" y="5054251"/>
            <a:ext cx="751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Work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F67E532-D6A4-D4CE-DD4C-5F64CDD140E1}"/>
              </a:ext>
            </a:extLst>
          </p:cNvPr>
          <p:cNvSpPr txBox="1"/>
          <p:nvPr/>
        </p:nvSpPr>
        <p:spPr>
          <a:xfrm>
            <a:off x="8262696" y="5653029"/>
            <a:ext cx="239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Independent res</a:t>
            </a:r>
            <a:r>
              <a:rPr lang="sl-SI" sz="2000" dirty="0"/>
              <a:t>e</a:t>
            </a:r>
            <a:r>
              <a:rPr lang="en-GB" sz="2000" dirty="0"/>
              <a:t>arch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01B800B-BFC7-EEC0-ADA3-59F0BB0E257D}"/>
              </a:ext>
            </a:extLst>
          </p:cNvPr>
          <p:cNvSpPr txBox="1"/>
          <p:nvPr/>
        </p:nvSpPr>
        <p:spPr>
          <a:xfrm>
            <a:off x="7748581" y="5059068"/>
            <a:ext cx="1156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Resources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5FCE21A-7846-9B2C-A517-FBE9EDF43168}"/>
              </a:ext>
            </a:extLst>
          </p:cNvPr>
          <p:cNvSpPr txBox="1"/>
          <p:nvPr/>
        </p:nvSpPr>
        <p:spPr>
          <a:xfrm>
            <a:off x="9959893" y="5054251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Information</a:t>
            </a:r>
          </a:p>
        </p:txBody>
      </p: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8DB9EF97-238F-6721-F4D5-202659185974}"/>
              </a:ext>
            </a:extLst>
          </p:cNvPr>
          <p:cNvCxnSpPr>
            <a:stCxn id="3" idx="4"/>
            <a:endCxn id="7" idx="0"/>
          </p:cNvCxnSpPr>
          <p:nvPr/>
        </p:nvCxnSpPr>
        <p:spPr>
          <a:xfrm flipH="1">
            <a:off x="1396288" y="4655066"/>
            <a:ext cx="1015049" cy="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C6FDA061-7E2E-0BA8-7E4D-FDB4D5B33715}"/>
              </a:ext>
            </a:extLst>
          </p:cNvPr>
          <p:cNvCxnSpPr>
            <a:stCxn id="3" idx="4"/>
            <a:endCxn id="8" idx="0"/>
          </p:cNvCxnSpPr>
          <p:nvPr/>
        </p:nvCxnSpPr>
        <p:spPr>
          <a:xfrm flipH="1">
            <a:off x="2411336" y="4655066"/>
            <a:ext cx="1" cy="998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4336275C-BA87-844C-EB17-79936B85F841}"/>
              </a:ext>
            </a:extLst>
          </p:cNvPr>
          <p:cNvCxnSpPr>
            <a:stCxn id="3" idx="4"/>
            <a:endCxn id="9" idx="0"/>
          </p:cNvCxnSpPr>
          <p:nvPr/>
        </p:nvCxnSpPr>
        <p:spPr>
          <a:xfrm>
            <a:off x="2411337" y="4655066"/>
            <a:ext cx="997387" cy="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560E476F-BEFA-B3F5-F9BB-806C5EF1C721}"/>
              </a:ext>
            </a:extLst>
          </p:cNvPr>
          <p:cNvCxnSpPr>
            <a:stCxn id="5" idx="4"/>
            <a:endCxn id="10" idx="0"/>
          </p:cNvCxnSpPr>
          <p:nvPr/>
        </p:nvCxnSpPr>
        <p:spPr>
          <a:xfrm flipH="1">
            <a:off x="5002939" y="4655066"/>
            <a:ext cx="933842" cy="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12DC539B-AC21-4796-E880-5567E943FCC2}"/>
              </a:ext>
            </a:extLst>
          </p:cNvPr>
          <p:cNvCxnSpPr>
            <a:stCxn id="5" idx="4"/>
            <a:endCxn id="11" idx="0"/>
          </p:cNvCxnSpPr>
          <p:nvPr/>
        </p:nvCxnSpPr>
        <p:spPr>
          <a:xfrm>
            <a:off x="5936781" y="4655066"/>
            <a:ext cx="0" cy="9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>
            <a:extLst>
              <a:ext uri="{FF2B5EF4-FFF2-40B4-BE49-F238E27FC236}">
                <a16:creationId xmlns:a16="http://schemas.microsoft.com/office/drawing/2014/main" id="{C41D8CCF-093E-D934-C0AF-7C7C98CF8796}"/>
              </a:ext>
            </a:extLst>
          </p:cNvPr>
          <p:cNvCxnSpPr>
            <a:stCxn id="5" idx="4"/>
            <a:endCxn id="12" idx="0"/>
          </p:cNvCxnSpPr>
          <p:nvPr/>
        </p:nvCxnSpPr>
        <p:spPr>
          <a:xfrm>
            <a:off x="5936781" y="4655066"/>
            <a:ext cx="744649" cy="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>
            <a:extLst>
              <a:ext uri="{FF2B5EF4-FFF2-40B4-BE49-F238E27FC236}">
                <a16:creationId xmlns:a16="http://schemas.microsoft.com/office/drawing/2014/main" id="{AB88F93A-DF9B-9508-0283-26F933ADF366}"/>
              </a:ext>
            </a:extLst>
          </p:cNvPr>
          <p:cNvCxnSpPr>
            <a:stCxn id="6" idx="4"/>
            <a:endCxn id="14" idx="0"/>
          </p:cNvCxnSpPr>
          <p:nvPr/>
        </p:nvCxnSpPr>
        <p:spPr>
          <a:xfrm flipH="1">
            <a:off x="8326817" y="4655066"/>
            <a:ext cx="1135408" cy="40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>
            <a:extLst>
              <a:ext uri="{FF2B5EF4-FFF2-40B4-BE49-F238E27FC236}">
                <a16:creationId xmlns:a16="http://schemas.microsoft.com/office/drawing/2014/main" id="{58999C92-45D0-EFDD-63F6-BAAA4354B597}"/>
              </a:ext>
            </a:extLst>
          </p:cNvPr>
          <p:cNvCxnSpPr>
            <a:stCxn id="6" idx="4"/>
            <a:endCxn id="13" idx="0"/>
          </p:cNvCxnSpPr>
          <p:nvPr/>
        </p:nvCxnSpPr>
        <p:spPr>
          <a:xfrm flipH="1">
            <a:off x="9462224" y="4655066"/>
            <a:ext cx="1" cy="9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uščični povezovalnik 32">
            <a:extLst>
              <a:ext uri="{FF2B5EF4-FFF2-40B4-BE49-F238E27FC236}">
                <a16:creationId xmlns:a16="http://schemas.microsoft.com/office/drawing/2014/main" id="{2563E843-97F8-7F0C-8CC7-25D36BFFA8D9}"/>
              </a:ext>
            </a:extLst>
          </p:cNvPr>
          <p:cNvCxnSpPr>
            <a:stCxn id="6" idx="4"/>
            <a:endCxn id="15" idx="0"/>
          </p:cNvCxnSpPr>
          <p:nvPr/>
        </p:nvCxnSpPr>
        <p:spPr>
          <a:xfrm>
            <a:off x="9462225" y="4655066"/>
            <a:ext cx="1162273" cy="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a 34" descr="Research with solid fill">
            <a:extLst>
              <a:ext uri="{FF2B5EF4-FFF2-40B4-BE49-F238E27FC236}">
                <a16:creationId xmlns:a16="http://schemas.microsoft.com/office/drawing/2014/main" id="{7348EC42-282B-6167-9DC4-05CF0675D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5024" y="3133403"/>
            <a:ext cx="914400" cy="914400"/>
          </a:xfrm>
          <a:prstGeom prst="rect">
            <a:avLst/>
          </a:prstGeom>
        </p:spPr>
      </p:pic>
      <p:pic>
        <p:nvPicPr>
          <p:cNvPr id="37" name="Grafika 36" descr="Lightbulb and gear with solid fill">
            <a:extLst>
              <a:ext uri="{FF2B5EF4-FFF2-40B4-BE49-F238E27FC236}">
                <a16:creationId xmlns:a16="http://schemas.microsoft.com/office/drawing/2014/main" id="{128665E9-C5BA-06F8-902E-F1E247BB4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9580" y="2984821"/>
            <a:ext cx="914400" cy="914400"/>
          </a:xfrm>
          <a:prstGeom prst="rect">
            <a:avLst/>
          </a:prstGeom>
        </p:spPr>
      </p:pic>
      <p:pic>
        <p:nvPicPr>
          <p:cNvPr id="44" name="Grafika 43" descr="Circles with arrows with solid fill">
            <a:extLst>
              <a:ext uri="{FF2B5EF4-FFF2-40B4-BE49-F238E27FC236}">
                <a16:creationId xmlns:a16="http://schemas.microsoft.com/office/drawing/2014/main" id="{32AB4119-DC0E-41B0-CCD6-A1372E8BFC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1841" y="3046577"/>
            <a:ext cx="1078989" cy="10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53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887_TF22378848.potx" id="{4FFACF4F-F8A9-4D9C-9E8D-CFFCA2322E0D}" vid="{6ED0329C-4EBF-4C52-A521-EB813FC8664D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71af3243-3dd4-4a8d-8c0d-dd76da1f02a5"/>
    <ds:schemaRef ds:uri="http://schemas.microsoft.com/office/2006/metadata/properties"/>
    <ds:schemaRef ds:uri="16c05727-aa75-4e4a-9b5f-8a80a1165891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Integralni načrt</Template>
  <TotalTime>3258</TotalTime>
  <Words>500</Words>
  <Application>Microsoft Office PowerPoint</Application>
  <PresentationFormat>Širokozaslonsko</PresentationFormat>
  <Paragraphs>168</Paragraphs>
  <Slides>14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 3</vt:lpstr>
      <vt:lpstr>Integral</vt:lpstr>
      <vt:lpstr>Exploring the Role of Games and Gamification in Academic Libraries</vt:lpstr>
      <vt:lpstr>PowerPointova predstavitev</vt:lpstr>
      <vt:lpstr>Games</vt:lpstr>
      <vt:lpstr>GAMIFICATION</vt:lpstr>
      <vt:lpstr>Games and gamification in libraries</vt:lpstr>
      <vt:lpstr>Research questions</vt:lpstr>
      <vt:lpstr>methodology</vt:lpstr>
      <vt:lpstr>Results - Inclusion of games and gamification in the courses</vt:lpstr>
      <vt:lpstr>Results - Inclusion of games and gamification in the library</vt:lpstr>
      <vt:lpstr>Results - suitability of game elements and gamification approaches</vt:lpstr>
      <vt:lpstr>Results - potential barriers</vt:lpstr>
      <vt:lpstr>conclusion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Role of Games and Gamification in Academic Libraries</dc:title>
  <dc:creator>Tjaša Jug</dc:creator>
  <cp:lastModifiedBy>Tjaša Jug</cp:lastModifiedBy>
  <cp:revision>43</cp:revision>
  <dcterms:created xsi:type="dcterms:W3CDTF">2023-05-18T19:09:36Z</dcterms:created>
  <dcterms:modified xsi:type="dcterms:W3CDTF">2023-05-22T21:02:31Z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