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82" r:id="rId3"/>
    <p:sldId id="281" r:id="rId4"/>
    <p:sldId id="283" r:id="rId5"/>
    <p:sldId id="277" r:id="rId6"/>
    <p:sldId id="279" r:id="rId7"/>
    <p:sldId id="280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799"/>
    <a:srgbClr val="E2D41D"/>
    <a:srgbClr val="835F44"/>
    <a:srgbClr val="142838"/>
    <a:srgbClr val="836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3"/>
    <p:restoredTop sz="74388" autoAdjust="0"/>
  </p:normalViewPr>
  <p:slideViewPr>
    <p:cSldViewPr snapToGrid="0" snapToObjects="1">
      <p:cViewPr varScale="1">
        <p:scale>
          <a:sx n="86" d="100"/>
          <a:sy n="86" d="100"/>
        </p:scale>
        <p:origin x="1902" y="78"/>
      </p:cViewPr>
      <p:guideLst/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5E9E0-842E-4796-B1B3-4D64DB2E78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B83B3DC-191C-476E-9424-1F8C7367526F}">
      <dgm:prSet phldrT="[Text]"/>
      <dgm:spPr/>
      <dgm:t>
        <a:bodyPr/>
        <a:lstStyle/>
        <a:p>
          <a:r>
            <a:rPr lang="sv-SE" dirty="0" err="1" smtClean="0"/>
            <a:t>Aim</a:t>
          </a:r>
          <a:endParaRPr lang="sv-SE" dirty="0"/>
        </a:p>
      </dgm:t>
    </dgm:pt>
    <dgm:pt modelId="{DA3E7D61-C7F5-43B9-B3BA-4C5543D01703}" type="parTrans" cxnId="{3837ABF5-2B23-41F8-BEB1-70D4529EB417}">
      <dgm:prSet/>
      <dgm:spPr/>
      <dgm:t>
        <a:bodyPr/>
        <a:lstStyle/>
        <a:p>
          <a:endParaRPr lang="sv-SE"/>
        </a:p>
      </dgm:t>
    </dgm:pt>
    <dgm:pt modelId="{0834B158-62C5-4172-8B31-A26A508F9BF3}" type="sibTrans" cxnId="{3837ABF5-2B23-41F8-BEB1-70D4529EB417}">
      <dgm:prSet/>
      <dgm:spPr/>
      <dgm:t>
        <a:bodyPr/>
        <a:lstStyle/>
        <a:p>
          <a:endParaRPr lang="sv-SE"/>
        </a:p>
      </dgm:t>
    </dgm:pt>
    <dgm:pt modelId="{AB4B3FD6-BC4C-40E8-B717-FFAA4607BDDC}">
      <dgm:prSet phldrT="[Text]"/>
      <dgm:spPr/>
      <dgm:t>
        <a:bodyPr/>
        <a:lstStyle/>
        <a:p>
          <a:r>
            <a:rPr lang="en-US" dirty="0" smtClean="0"/>
            <a:t>The significance of the collections of university libraries, which have changed in character, for the libraries' identity and for their position in the higher education landscape. </a:t>
          </a:r>
          <a:endParaRPr lang="sv-SE" dirty="0"/>
        </a:p>
      </dgm:t>
    </dgm:pt>
    <dgm:pt modelId="{5B5E6C99-D31B-4D86-9219-56F5C06C7B83}" type="parTrans" cxnId="{F2DADE00-AC34-4768-85B5-00B9A9C5CF10}">
      <dgm:prSet/>
      <dgm:spPr/>
      <dgm:t>
        <a:bodyPr/>
        <a:lstStyle/>
        <a:p>
          <a:endParaRPr lang="sv-SE"/>
        </a:p>
      </dgm:t>
    </dgm:pt>
    <dgm:pt modelId="{CE3234F4-9562-43AB-85F9-19DA2CC3CEA6}" type="sibTrans" cxnId="{F2DADE00-AC34-4768-85B5-00B9A9C5CF10}">
      <dgm:prSet/>
      <dgm:spPr/>
      <dgm:t>
        <a:bodyPr/>
        <a:lstStyle/>
        <a:p>
          <a:endParaRPr lang="sv-SE"/>
        </a:p>
      </dgm:t>
    </dgm:pt>
    <dgm:pt modelId="{ACACA4D0-5AAA-4EDC-9590-BDFFDBAC6125}">
      <dgm:prSet phldrT="[Text]"/>
      <dgm:spPr/>
      <dgm:t>
        <a:bodyPr/>
        <a:lstStyle/>
        <a:p>
          <a:r>
            <a:rPr lang="sv-SE" dirty="0" err="1" smtClean="0"/>
            <a:t>Overarching</a:t>
          </a:r>
          <a:r>
            <a:rPr lang="sv-SE" dirty="0" smtClean="0"/>
            <a:t> RQ</a:t>
          </a:r>
          <a:endParaRPr lang="sv-SE" dirty="0"/>
        </a:p>
      </dgm:t>
    </dgm:pt>
    <dgm:pt modelId="{859D2F54-B0E2-4C47-A181-8A3D06794986}" type="parTrans" cxnId="{32ECEF0E-3AB8-4261-88AE-3446FD9E4A6F}">
      <dgm:prSet/>
      <dgm:spPr/>
      <dgm:t>
        <a:bodyPr/>
        <a:lstStyle/>
        <a:p>
          <a:endParaRPr lang="sv-SE"/>
        </a:p>
      </dgm:t>
    </dgm:pt>
    <dgm:pt modelId="{C589501F-F303-4722-BD2A-E8161098AD91}" type="sibTrans" cxnId="{32ECEF0E-3AB8-4261-88AE-3446FD9E4A6F}">
      <dgm:prSet/>
      <dgm:spPr/>
      <dgm:t>
        <a:bodyPr/>
        <a:lstStyle/>
        <a:p>
          <a:endParaRPr lang="sv-SE"/>
        </a:p>
      </dgm:t>
    </dgm:pt>
    <dgm:pt modelId="{6FBF3CD1-503C-4A06-A084-84568B80900A}">
      <dgm:prSet phldrT="[Text]"/>
      <dgm:spPr/>
      <dgm:t>
        <a:bodyPr/>
        <a:lstStyle/>
        <a:p>
          <a:r>
            <a:rPr lang="sv-SE" dirty="0" smtClean="0"/>
            <a:t>Potential areas </a:t>
          </a:r>
          <a:r>
            <a:rPr lang="sv-SE" dirty="0" err="1" smtClean="0"/>
            <a:t>of</a:t>
          </a:r>
          <a:r>
            <a:rPr lang="sv-SE" dirty="0" smtClean="0"/>
            <a:t> </a:t>
          </a:r>
          <a:r>
            <a:rPr lang="sv-SE" dirty="0" err="1" smtClean="0"/>
            <a:t>conflict</a:t>
          </a:r>
          <a:r>
            <a:rPr lang="sv-SE" dirty="0" smtClean="0"/>
            <a:t> </a:t>
          </a:r>
          <a:r>
            <a:rPr lang="sv-SE" dirty="0" err="1" smtClean="0"/>
            <a:t>when</a:t>
          </a:r>
          <a:r>
            <a:rPr lang="sv-SE" dirty="0" smtClean="0"/>
            <a:t> the </a:t>
          </a:r>
          <a:r>
            <a:rPr lang="sv-SE" dirty="0" err="1" smtClean="0"/>
            <a:t>identity</a:t>
          </a:r>
          <a:r>
            <a:rPr lang="sv-SE" dirty="0" smtClean="0"/>
            <a:t> </a:t>
          </a:r>
          <a:r>
            <a:rPr lang="sv-SE" dirty="0" err="1" smtClean="0"/>
            <a:t>takes</a:t>
          </a:r>
          <a:r>
            <a:rPr lang="sv-SE" dirty="0" smtClean="0"/>
            <a:t> </a:t>
          </a:r>
          <a:r>
            <a:rPr lang="sv-SE" dirty="0" err="1" smtClean="0"/>
            <a:t>shape</a:t>
          </a:r>
          <a:r>
            <a:rPr lang="sv-SE" dirty="0" smtClean="0"/>
            <a:t>.</a:t>
          </a:r>
          <a:endParaRPr lang="sv-SE" dirty="0"/>
        </a:p>
      </dgm:t>
    </dgm:pt>
    <dgm:pt modelId="{BB6641F8-F591-454C-8A5E-2E2E58A5500C}" type="parTrans" cxnId="{6C71DE14-D4C6-45B2-83B5-375C3239009E}">
      <dgm:prSet/>
      <dgm:spPr/>
      <dgm:t>
        <a:bodyPr/>
        <a:lstStyle/>
        <a:p>
          <a:endParaRPr lang="sv-SE"/>
        </a:p>
      </dgm:t>
    </dgm:pt>
    <dgm:pt modelId="{2E93013C-B919-448F-9D85-305DC3C54549}" type="sibTrans" cxnId="{6C71DE14-D4C6-45B2-83B5-375C3239009E}">
      <dgm:prSet/>
      <dgm:spPr/>
      <dgm:t>
        <a:bodyPr/>
        <a:lstStyle/>
        <a:p>
          <a:endParaRPr lang="sv-SE"/>
        </a:p>
      </dgm:t>
    </dgm:pt>
    <dgm:pt modelId="{B25C1F21-41C0-4FC3-A569-152136044ECA}">
      <dgm:prSet phldrT="[Text]"/>
      <dgm:spPr/>
      <dgm:t>
        <a:bodyPr/>
        <a:lstStyle/>
        <a:p>
          <a:r>
            <a:rPr lang="sv-SE" dirty="0" err="1" smtClean="0"/>
            <a:t>Specified</a:t>
          </a:r>
          <a:r>
            <a:rPr lang="sv-SE" dirty="0" smtClean="0"/>
            <a:t> RQ</a:t>
          </a:r>
          <a:endParaRPr lang="sv-SE" dirty="0"/>
        </a:p>
      </dgm:t>
    </dgm:pt>
    <dgm:pt modelId="{7C6F681F-4FFA-44C2-AF76-6ABC8F33DBA0}" type="parTrans" cxnId="{9E0BAD78-17F1-429B-9C0B-67747BB6737E}">
      <dgm:prSet/>
      <dgm:spPr/>
      <dgm:t>
        <a:bodyPr/>
        <a:lstStyle/>
        <a:p>
          <a:endParaRPr lang="sv-SE"/>
        </a:p>
      </dgm:t>
    </dgm:pt>
    <dgm:pt modelId="{333B12BC-BA9E-4D2C-9B7E-CD7921E1CAFB}" type="sibTrans" cxnId="{9E0BAD78-17F1-429B-9C0B-67747BB6737E}">
      <dgm:prSet/>
      <dgm:spPr/>
      <dgm:t>
        <a:bodyPr/>
        <a:lstStyle/>
        <a:p>
          <a:endParaRPr lang="sv-SE"/>
        </a:p>
      </dgm:t>
    </dgm:pt>
    <dgm:pt modelId="{18957345-CB8A-4D68-943A-1C699834FC35}">
      <dgm:prSet phldrT="[Text]"/>
      <dgm:spPr/>
      <dgm:t>
        <a:bodyPr/>
        <a:lstStyle/>
        <a:p>
          <a:r>
            <a:rPr lang="sv-SE" dirty="0" err="1" smtClean="0"/>
            <a:t>Preservation</a:t>
          </a:r>
          <a:r>
            <a:rPr lang="sv-SE" dirty="0" smtClean="0"/>
            <a:t> vs </a:t>
          </a:r>
          <a:r>
            <a:rPr lang="sv-SE" dirty="0" err="1" smtClean="0"/>
            <a:t>open</a:t>
          </a:r>
          <a:r>
            <a:rPr lang="sv-SE" dirty="0" smtClean="0"/>
            <a:t> science (</a:t>
          </a:r>
          <a:r>
            <a:rPr lang="sv-SE" dirty="0" err="1" smtClean="0"/>
            <a:t>collection</a:t>
          </a:r>
          <a:r>
            <a:rPr lang="sv-SE" dirty="0" smtClean="0"/>
            <a:t> </a:t>
          </a:r>
          <a:r>
            <a:rPr lang="sv-SE" dirty="0" err="1" smtClean="0"/>
            <a:t>perspective</a:t>
          </a:r>
          <a:r>
            <a:rPr lang="sv-SE" dirty="0" smtClean="0"/>
            <a:t>), </a:t>
          </a:r>
          <a:endParaRPr lang="sv-SE" dirty="0"/>
        </a:p>
      </dgm:t>
    </dgm:pt>
    <dgm:pt modelId="{06C6A9EF-8E5E-43EA-8E44-277ABD3B660B}" type="parTrans" cxnId="{F0FEFC98-5E51-412B-8868-76A2307D0E56}">
      <dgm:prSet/>
      <dgm:spPr/>
      <dgm:t>
        <a:bodyPr/>
        <a:lstStyle/>
        <a:p>
          <a:endParaRPr lang="sv-SE"/>
        </a:p>
      </dgm:t>
    </dgm:pt>
    <dgm:pt modelId="{65D3BC36-84B9-44FC-8771-6769A2272F4B}" type="sibTrans" cxnId="{F0FEFC98-5E51-412B-8868-76A2307D0E56}">
      <dgm:prSet/>
      <dgm:spPr/>
      <dgm:t>
        <a:bodyPr/>
        <a:lstStyle/>
        <a:p>
          <a:endParaRPr lang="sv-SE"/>
        </a:p>
      </dgm:t>
    </dgm:pt>
    <dgm:pt modelId="{024A01D2-E97E-4381-B4D0-2730973F44FE}">
      <dgm:prSet/>
      <dgm:spPr/>
      <dgm:t>
        <a:bodyPr/>
        <a:lstStyle/>
        <a:p>
          <a:r>
            <a:rPr lang="sv-SE" dirty="0" smtClean="0"/>
            <a:t>Vice-</a:t>
          </a:r>
          <a:r>
            <a:rPr lang="sv-SE" dirty="0" err="1" smtClean="0"/>
            <a:t>chancellor</a:t>
          </a:r>
          <a:r>
            <a:rPr lang="sv-SE" dirty="0" smtClean="0"/>
            <a:t> vs </a:t>
          </a:r>
          <a:r>
            <a:rPr lang="sv-SE" dirty="0" err="1" smtClean="0"/>
            <a:t>library</a:t>
          </a:r>
          <a:r>
            <a:rPr lang="sv-SE" dirty="0" smtClean="0"/>
            <a:t> management (management </a:t>
          </a:r>
          <a:r>
            <a:rPr lang="sv-SE" dirty="0" err="1" smtClean="0"/>
            <a:t>perspective</a:t>
          </a:r>
          <a:r>
            <a:rPr lang="sv-SE" dirty="0" smtClean="0"/>
            <a:t>).</a:t>
          </a:r>
          <a:endParaRPr lang="sv-SE" dirty="0"/>
        </a:p>
      </dgm:t>
    </dgm:pt>
    <dgm:pt modelId="{7A373EAD-1CEA-494A-9373-76D1305330D4}" type="parTrans" cxnId="{6CC6281A-ECE9-49F6-A9DC-BC75BCE1B11B}">
      <dgm:prSet/>
      <dgm:spPr/>
      <dgm:t>
        <a:bodyPr/>
        <a:lstStyle/>
        <a:p>
          <a:endParaRPr lang="sv-SE"/>
        </a:p>
      </dgm:t>
    </dgm:pt>
    <dgm:pt modelId="{FFD0B899-F0C8-40E7-B243-3D6DD140B411}" type="sibTrans" cxnId="{6CC6281A-ECE9-49F6-A9DC-BC75BCE1B11B}">
      <dgm:prSet/>
      <dgm:spPr/>
      <dgm:t>
        <a:bodyPr/>
        <a:lstStyle/>
        <a:p>
          <a:endParaRPr lang="sv-SE"/>
        </a:p>
      </dgm:t>
    </dgm:pt>
    <dgm:pt modelId="{DBC149E6-3A5B-4ECB-97C5-343BA32CFCB3}" type="pres">
      <dgm:prSet presAssocID="{0FF5E9E0-842E-4796-B1B3-4D64DB2E78FC}" presName="linearFlow" presStyleCnt="0">
        <dgm:presLayoutVars>
          <dgm:dir/>
          <dgm:animLvl val="lvl"/>
          <dgm:resizeHandles val="exact"/>
        </dgm:presLayoutVars>
      </dgm:prSet>
      <dgm:spPr/>
    </dgm:pt>
    <dgm:pt modelId="{E4C567A2-03E0-4982-B9DB-8048A90FC1F5}" type="pres">
      <dgm:prSet presAssocID="{EB83B3DC-191C-476E-9424-1F8C7367526F}" presName="composite" presStyleCnt="0"/>
      <dgm:spPr/>
    </dgm:pt>
    <dgm:pt modelId="{D0DC4211-DC13-4E00-9BAC-4670BAE90993}" type="pres">
      <dgm:prSet presAssocID="{EB83B3DC-191C-476E-9424-1F8C7367526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F62EC29-86BA-4A32-B1E8-42A0351CF66F}" type="pres">
      <dgm:prSet presAssocID="{EB83B3DC-191C-476E-9424-1F8C736752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0A7B1C2-39C9-4471-BA36-D6C4B0AFD7B8}" type="pres">
      <dgm:prSet presAssocID="{0834B158-62C5-4172-8B31-A26A508F9BF3}" presName="sp" presStyleCnt="0"/>
      <dgm:spPr/>
    </dgm:pt>
    <dgm:pt modelId="{12E0FDE6-B915-49C0-955B-486110376E42}" type="pres">
      <dgm:prSet presAssocID="{ACACA4D0-5AAA-4EDC-9590-BDFFDBAC6125}" presName="composite" presStyleCnt="0"/>
      <dgm:spPr/>
    </dgm:pt>
    <dgm:pt modelId="{D6046E04-1DC2-4618-BD98-16BD13D5554E}" type="pres">
      <dgm:prSet presAssocID="{ACACA4D0-5AAA-4EDC-9590-BDFFDBAC612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A1B233F-BB24-4900-8C61-59BA84938439}" type="pres">
      <dgm:prSet presAssocID="{ACACA4D0-5AAA-4EDC-9590-BDFFDBAC612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31996ED-76D5-4B90-9736-A2E623FB57F4}" type="pres">
      <dgm:prSet presAssocID="{C589501F-F303-4722-BD2A-E8161098AD91}" presName="sp" presStyleCnt="0"/>
      <dgm:spPr/>
    </dgm:pt>
    <dgm:pt modelId="{7B51BA1B-7EB0-4640-84CE-E89FADCAA529}" type="pres">
      <dgm:prSet presAssocID="{B25C1F21-41C0-4FC3-A569-152136044ECA}" presName="composite" presStyleCnt="0"/>
      <dgm:spPr/>
    </dgm:pt>
    <dgm:pt modelId="{23AE4CA1-08E2-48CD-B27F-49F4FDD30008}" type="pres">
      <dgm:prSet presAssocID="{B25C1F21-41C0-4FC3-A569-152136044EC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EB32DAF-2ADB-4FCF-B83D-8E19EBCDB402}" type="pres">
      <dgm:prSet presAssocID="{B25C1F21-41C0-4FC3-A569-152136044EC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CC6281A-ECE9-49F6-A9DC-BC75BCE1B11B}" srcId="{B25C1F21-41C0-4FC3-A569-152136044ECA}" destId="{024A01D2-E97E-4381-B4D0-2730973F44FE}" srcOrd="1" destOrd="0" parTransId="{7A373EAD-1CEA-494A-9373-76D1305330D4}" sibTransId="{FFD0B899-F0C8-40E7-B243-3D6DD140B411}"/>
    <dgm:cxn modelId="{1CCE4BA4-3A24-4D4E-8C5B-5BC38D884F1E}" type="presOf" srcId="{B25C1F21-41C0-4FC3-A569-152136044ECA}" destId="{23AE4CA1-08E2-48CD-B27F-49F4FDD30008}" srcOrd="0" destOrd="0" presId="urn:microsoft.com/office/officeart/2005/8/layout/chevron2"/>
    <dgm:cxn modelId="{9E0BAD78-17F1-429B-9C0B-67747BB6737E}" srcId="{0FF5E9E0-842E-4796-B1B3-4D64DB2E78FC}" destId="{B25C1F21-41C0-4FC3-A569-152136044ECA}" srcOrd="2" destOrd="0" parTransId="{7C6F681F-4FFA-44C2-AF76-6ABC8F33DBA0}" sibTransId="{333B12BC-BA9E-4D2C-9B7E-CD7921E1CAFB}"/>
    <dgm:cxn modelId="{3837ABF5-2B23-41F8-BEB1-70D4529EB417}" srcId="{0FF5E9E0-842E-4796-B1B3-4D64DB2E78FC}" destId="{EB83B3DC-191C-476E-9424-1F8C7367526F}" srcOrd="0" destOrd="0" parTransId="{DA3E7D61-C7F5-43B9-B3BA-4C5543D01703}" sibTransId="{0834B158-62C5-4172-8B31-A26A508F9BF3}"/>
    <dgm:cxn modelId="{71D7670B-63EB-406C-985C-0E7DD2C39913}" type="presOf" srcId="{0FF5E9E0-842E-4796-B1B3-4D64DB2E78FC}" destId="{DBC149E6-3A5B-4ECB-97C5-343BA32CFCB3}" srcOrd="0" destOrd="0" presId="urn:microsoft.com/office/officeart/2005/8/layout/chevron2"/>
    <dgm:cxn modelId="{567F57F4-12E3-42AC-AB2D-813649162A1D}" type="presOf" srcId="{AB4B3FD6-BC4C-40E8-B717-FFAA4607BDDC}" destId="{6F62EC29-86BA-4A32-B1E8-42A0351CF66F}" srcOrd="0" destOrd="0" presId="urn:microsoft.com/office/officeart/2005/8/layout/chevron2"/>
    <dgm:cxn modelId="{61C0E085-BD52-4162-9C7D-ECCD1D81FB94}" type="presOf" srcId="{EB83B3DC-191C-476E-9424-1F8C7367526F}" destId="{D0DC4211-DC13-4E00-9BAC-4670BAE90993}" srcOrd="0" destOrd="0" presId="urn:microsoft.com/office/officeart/2005/8/layout/chevron2"/>
    <dgm:cxn modelId="{E31735AE-9BBA-4084-8DED-F5723513AF54}" type="presOf" srcId="{6FBF3CD1-503C-4A06-A084-84568B80900A}" destId="{EA1B233F-BB24-4900-8C61-59BA84938439}" srcOrd="0" destOrd="0" presId="urn:microsoft.com/office/officeart/2005/8/layout/chevron2"/>
    <dgm:cxn modelId="{6C71DE14-D4C6-45B2-83B5-375C3239009E}" srcId="{ACACA4D0-5AAA-4EDC-9590-BDFFDBAC6125}" destId="{6FBF3CD1-503C-4A06-A084-84568B80900A}" srcOrd="0" destOrd="0" parTransId="{BB6641F8-F591-454C-8A5E-2E2E58A5500C}" sibTransId="{2E93013C-B919-448F-9D85-305DC3C54549}"/>
    <dgm:cxn modelId="{9484E9F6-7DDB-47C3-A2EC-1B79325273B7}" type="presOf" srcId="{ACACA4D0-5AAA-4EDC-9590-BDFFDBAC6125}" destId="{D6046E04-1DC2-4618-BD98-16BD13D5554E}" srcOrd="0" destOrd="0" presId="urn:microsoft.com/office/officeart/2005/8/layout/chevron2"/>
    <dgm:cxn modelId="{359719C7-A4A1-4F98-9148-80F31CB62A0A}" type="presOf" srcId="{18957345-CB8A-4D68-943A-1C699834FC35}" destId="{7EB32DAF-2ADB-4FCF-B83D-8E19EBCDB402}" srcOrd="0" destOrd="0" presId="urn:microsoft.com/office/officeart/2005/8/layout/chevron2"/>
    <dgm:cxn modelId="{F0FEFC98-5E51-412B-8868-76A2307D0E56}" srcId="{B25C1F21-41C0-4FC3-A569-152136044ECA}" destId="{18957345-CB8A-4D68-943A-1C699834FC35}" srcOrd="0" destOrd="0" parTransId="{06C6A9EF-8E5E-43EA-8E44-277ABD3B660B}" sibTransId="{65D3BC36-84B9-44FC-8771-6769A2272F4B}"/>
    <dgm:cxn modelId="{32ECEF0E-3AB8-4261-88AE-3446FD9E4A6F}" srcId="{0FF5E9E0-842E-4796-B1B3-4D64DB2E78FC}" destId="{ACACA4D0-5AAA-4EDC-9590-BDFFDBAC6125}" srcOrd="1" destOrd="0" parTransId="{859D2F54-B0E2-4C47-A181-8A3D06794986}" sibTransId="{C589501F-F303-4722-BD2A-E8161098AD91}"/>
    <dgm:cxn modelId="{F2DADE00-AC34-4768-85B5-00B9A9C5CF10}" srcId="{EB83B3DC-191C-476E-9424-1F8C7367526F}" destId="{AB4B3FD6-BC4C-40E8-B717-FFAA4607BDDC}" srcOrd="0" destOrd="0" parTransId="{5B5E6C99-D31B-4D86-9219-56F5C06C7B83}" sibTransId="{CE3234F4-9562-43AB-85F9-19DA2CC3CEA6}"/>
    <dgm:cxn modelId="{D7D24571-5E20-4A86-9112-03D79DCF3DFA}" type="presOf" srcId="{024A01D2-E97E-4381-B4D0-2730973F44FE}" destId="{7EB32DAF-2ADB-4FCF-B83D-8E19EBCDB402}" srcOrd="0" destOrd="1" presId="urn:microsoft.com/office/officeart/2005/8/layout/chevron2"/>
    <dgm:cxn modelId="{9199547A-644E-482E-A6C0-EC2B2A3BCB36}" type="presParOf" srcId="{DBC149E6-3A5B-4ECB-97C5-343BA32CFCB3}" destId="{E4C567A2-03E0-4982-B9DB-8048A90FC1F5}" srcOrd="0" destOrd="0" presId="urn:microsoft.com/office/officeart/2005/8/layout/chevron2"/>
    <dgm:cxn modelId="{C366A9C5-B207-492B-8A4F-611CF25D7E57}" type="presParOf" srcId="{E4C567A2-03E0-4982-B9DB-8048A90FC1F5}" destId="{D0DC4211-DC13-4E00-9BAC-4670BAE90993}" srcOrd="0" destOrd="0" presId="urn:microsoft.com/office/officeart/2005/8/layout/chevron2"/>
    <dgm:cxn modelId="{28A9D392-C220-480C-AFAE-ED6F4362C6E7}" type="presParOf" srcId="{E4C567A2-03E0-4982-B9DB-8048A90FC1F5}" destId="{6F62EC29-86BA-4A32-B1E8-42A0351CF66F}" srcOrd="1" destOrd="0" presId="urn:microsoft.com/office/officeart/2005/8/layout/chevron2"/>
    <dgm:cxn modelId="{3A56BBCA-4784-4C7C-83FD-125D43397A47}" type="presParOf" srcId="{DBC149E6-3A5B-4ECB-97C5-343BA32CFCB3}" destId="{F0A7B1C2-39C9-4471-BA36-D6C4B0AFD7B8}" srcOrd="1" destOrd="0" presId="urn:microsoft.com/office/officeart/2005/8/layout/chevron2"/>
    <dgm:cxn modelId="{C9BC6215-6BCC-4392-8DF6-E2475B162222}" type="presParOf" srcId="{DBC149E6-3A5B-4ECB-97C5-343BA32CFCB3}" destId="{12E0FDE6-B915-49C0-955B-486110376E42}" srcOrd="2" destOrd="0" presId="urn:microsoft.com/office/officeart/2005/8/layout/chevron2"/>
    <dgm:cxn modelId="{5267631F-D5C2-4CC2-BEBF-696C31BFE79D}" type="presParOf" srcId="{12E0FDE6-B915-49C0-955B-486110376E42}" destId="{D6046E04-1DC2-4618-BD98-16BD13D5554E}" srcOrd="0" destOrd="0" presId="urn:microsoft.com/office/officeart/2005/8/layout/chevron2"/>
    <dgm:cxn modelId="{4E96C3B6-E4C9-482C-8F5D-AFFA13B04524}" type="presParOf" srcId="{12E0FDE6-B915-49C0-955B-486110376E42}" destId="{EA1B233F-BB24-4900-8C61-59BA84938439}" srcOrd="1" destOrd="0" presId="urn:microsoft.com/office/officeart/2005/8/layout/chevron2"/>
    <dgm:cxn modelId="{D50D9B87-7B68-4B3E-BEEB-B824BDCF372D}" type="presParOf" srcId="{DBC149E6-3A5B-4ECB-97C5-343BA32CFCB3}" destId="{931996ED-76D5-4B90-9736-A2E623FB57F4}" srcOrd="3" destOrd="0" presId="urn:microsoft.com/office/officeart/2005/8/layout/chevron2"/>
    <dgm:cxn modelId="{34B3DC52-7293-410F-8716-7F7BB79806CF}" type="presParOf" srcId="{DBC149E6-3A5B-4ECB-97C5-343BA32CFCB3}" destId="{7B51BA1B-7EB0-4640-84CE-E89FADCAA529}" srcOrd="4" destOrd="0" presId="urn:microsoft.com/office/officeart/2005/8/layout/chevron2"/>
    <dgm:cxn modelId="{6BA00928-C5B4-4AE9-8E6C-B7785DF0B215}" type="presParOf" srcId="{7B51BA1B-7EB0-4640-84CE-E89FADCAA529}" destId="{23AE4CA1-08E2-48CD-B27F-49F4FDD30008}" srcOrd="0" destOrd="0" presId="urn:microsoft.com/office/officeart/2005/8/layout/chevron2"/>
    <dgm:cxn modelId="{3FBD430A-597B-4821-BC3D-A47873BFB136}" type="presParOf" srcId="{7B51BA1B-7EB0-4640-84CE-E89FADCAA529}" destId="{7EB32DAF-2ADB-4FCF-B83D-8E19EBCDB4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C4211-DC13-4E00-9BAC-4670BAE90993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err="1" smtClean="0"/>
            <a:t>Aim</a:t>
          </a:r>
          <a:endParaRPr lang="sv-SE" sz="1900" kern="1200" dirty="0"/>
        </a:p>
      </dsp:txBody>
      <dsp:txXfrm rot="-5400000">
        <a:off x="1" y="679096"/>
        <a:ext cx="1352020" cy="579438"/>
      </dsp:txXfrm>
    </dsp:sp>
    <dsp:sp modelId="{6F62EC29-86BA-4A32-B1E8-42A0351CF66F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 significance of the collections of university libraries, which have changed in character, for the libraries' identity and for their position in the higher education landscape. </a:t>
          </a:r>
          <a:endParaRPr lang="sv-SE" sz="2100" kern="1200" dirty="0"/>
        </a:p>
      </dsp:txBody>
      <dsp:txXfrm rot="-5400000">
        <a:off x="1352020" y="64373"/>
        <a:ext cx="6714693" cy="1132875"/>
      </dsp:txXfrm>
    </dsp:sp>
    <dsp:sp modelId="{D6046E04-1DC2-4618-BD98-16BD13D5554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err="1" smtClean="0"/>
            <a:t>Overarching</a:t>
          </a:r>
          <a:r>
            <a:rPr lang="sv-SE" sz="1900" kern="1200" dirty="0" smtClean="0"/>
            <a:t> RQ</a:t>
          </a:r>
          <a:endParaRPr lang="sv-SE" sz="1900" kern="1200" dirty="0"/>
        </a:p>
      </dsp:txBody>
      <dsp:txXfrm rot="-5400000">
        <a:off x="1" y="2419614"/>
        <a:ext cx="1352020" cy="579438"/>
      </dsp:txXfrm>
    </dsp:sp>
    <dsp:sp modelId="{EA1B233F-BB24-4900-8C61-59BA84938439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 smtClean="0"/>
            <a:t>Potential areas </a:t>
          </a:r>
          <a:r>
            <a:rPr lang="sv-SE" sz="2100" kern="1200" dirty="0" err="1" smtClean="0"/>
            <a:t>of</a:t>
          </a:r>
          <a:r>
            <a:rPr lang="sv-SE" sz="2100" kern="1200" dirty="0" smtClean="0"/>
            <a:t> </a:t>
          </a:r>
          <a:r>
            <a:rPr lang="sv-SE" sz="2100" kern="1200" dirty="0" err="1" smtClean="0"/>
            <a:t>conflict</a:t>
          </a:r>
          <a:r>
            <a:rPr lang="sv-SE" sz="2100" kern="1200" dirty="0" smtClean="0"/>
            <a:t> </a:t>
          </a:r>
          <a:r>
            <a:rPr lang="sv-SE" sz="2100" kern="1200" dirty="0" err="1" smtClean="0"/>
            <a:t>when</a:t>
          </a:r>
          <a:r>
            <a:rPr lang="sv-SE" sz="2100" kern="1200" dirty="0" smtClean="0"/>
            <a:t> the </a:t>
          </a:r>
          <a:r>
            <a:rPr lang="sv-SE" sz="2100" kern="1200" dirty="0" err="1" smtClean="0"/>
            <a:t>identity</a:t>
          </a:r>
          <a:r>
            <a:rPr lang="sv-SE" sz="2100" kern="1200" dirty="0" smtClean="0"/>
            <a:t> </a:t>
          </a:r>
          <a:r>
            <a:rPr lang="sv-SE" sz="2100" kern="1200" dirty="0" err="1" smtClean="0"/>
            <a:t>takes</a:t>
          </a:r>
          <a:r>
            <a:rPr lang="sv-SE" sz="2100" kern="1200" dirty="0" smtClean="0"/>
            <a:t> </a:t>
          </a:r>
          <a:r>
            <a:rPr lang="sv-SE" sz="2100" kern="1200" dirty="0" err="1" smtClean="0"/>
            <a:t>shape</a:t>
          </a:r>
          <a:r>
            <a:rPr lang="sv-SE" sz="2100" kern="1200" dirty="0" smtClean="0"/>
            <a:t>.</a:t>
          </a:r>
          <a:endParaRPr lang="sv-SE" sz="2100" kern="1200" dirty="0"/>
        </a:p>
      </dsp:txBody>
      <dsp:txXfrm rot="-5400000">
        <a:off x="1352020" y="1804891"/>
        <a:ext cx="6714693" cy="1132875"/>
      </dsp:txXfrm>
    </dsp:sp>
    <dsp:sp modelId="{23AE4CA1-08E2-48CD-B27F-49F4FDD3000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err="1" smtClean="0"/>
            <a:t>Specified</a:t>
          </a:r>
          <a:r>
            <a:rPr lang="sv-SE" sz="1900" kern="1200" dirty="0" smtClean="0"/>
            <a:t> RQ</a:t>
          </a:r>
          <a:endParaRPr lang="sv-SE" sz="1900" kern="1200" dirty="0"/>
        </a:p>
      </dsp:txBody>
      <dsp:txXfrm rot="-5400000">
        <a:off x="1" y="4160131"/>
        <a:ext cx="1352020" cy="579438"/>
      </dsp:txXfrm>
    </dsp:sp>
    <dsp:sp modelId="{7EB32DAF-2ADB-4FCF-B83D-8E19EBCDB402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 err="1" smtClean="0"/>
            <a:t>Preservation</a:t>
          </a:r>
          <a:r>
            <a:rPr lang="sv-SE" sz="2100" kern="1200" dirty="0" smtClean="0"/>
            <a:t> vs </a:t>
          </a:r>
          <a:r>
            <a:rPr lang="sv-SE" sz="2100" kern="1200" dirty="0" err="1" smtClean="0"/>
            <a:t>open</a:t>
          </a:r>
          <a:r>
            <a:rPr lang="sv-SE" sz="2100" kern="1200" dirty="0" smtClean="0"/>
            <a:t> science (</a:t>
          </a:r>
          <a:r>
            <a:rPr lang="sv-SE" sz="2100" kern="1200" dirty="0" err="1" smtClean="0"/>
            <a:t>collection</a:t>
          </a:r>
          <a:r>
            <a:rPr lang="sv-SE" sz="2100" kern="1200" dirty="0" smtClean="0"/>
            <a:t> </a:t>
          </a:r>
          <a:r>
            <a:rPr lang="sv-SE" sz="2100" kern="1200" dirty="0" err="1" smtClean="0"/>
            <a:t>perspective</a:t>
          </a:r>
          <a:r>
            <a:rPr lang="sv-SE" sz="2100" kern="1200" dirty="0" smtClean="0"/>
            <a:t>), </a:t>
          </a:r>
          <a:endParaRPr lang="sv-S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 smtClean="0"/>
            <a:t>Vice-</a:t>
          </a:r>
          <a:r>
            <a:rPr lang="sv-SE" sz="2100" kern="1200" dirty="0" err="1" smtClean="0"/>
            <a:t>chancellor</a:t>
          </a:r>
          <a:r>
            <a:rPr lang="sv-SE" sz="2100" kern="1200" dirty="0" smtClean="0"/>
            <a:t> vs </a:t>
          </a:r>
          <a:r>
            <a:rPr lang="sv-SE" sz="2100" kern="1200" dirty="0" err="1" smtClean="0"/>
            <a:t>library</a:t>
          </a:r>
          <a:r>
            <a:rPr lang="sv-SE" sz="2100" kern="1200" dirty="0" smtClean="0"/>
            <a:t> management (management </a:t>
          </a:r>
          <a:r>
            <a:rPr lang="sv-SE" sz="2100" kern="1200" dirty="0" err="1" smtClean="0"/>
            <a:t>perspective</a:t>
          </a:r>
          <a:r>
            <a:rPr lang="sv-SE" sz="2100" kern="1200" dirty="0" smtClean="0"/>
            <a:t>).</a:t>
          </a:r>
          <a:endParaRPr lang="sv-SE" sz="21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FFD50-CEDF-44AE-A5FA-A3BFAAF6FA60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2318-ECB5-474D-9602-0DEF2FD343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4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I´m</a:t>
            </a:r>
            <a:r>
              <a:rPr lang="sv-SE" dirty="0" smtClean="0"/>
              <a:t> </a:t>
            </a:r>
            <a:r>
              <a:rPr lang="sv-SE" dirty="0" err="1" smtClean="0"/>
              <a:t>ever</a:t>
            </a:r>
            <a:r>
              <a:rPr lang="sv-SE" dirty="0" smtClean="0"/>
              <a:t> so </a:t>
            </a:r>
            <a:r>
              <a:rPr lang="sv-SE" dirty="0" err="1" smtClean="0"/>
              <a:t>grateful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took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to come and listen. I </a:t>
            </a:r>
            <a:r>
              <a:rPr lang="sv-SE" baseline="0" dirty="0" err="1" smtClean="0"/>
              <a:t>value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input on my </a:t>
            </a:r>
            <a:r>
              <a:rPr lang="sv-SE" baseline="0" dirty="0" err="1" smtClean="0"/>
              <a:t>phd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study</a:t>
            </a:r>
            <a:r>
              <a:rPr lang="sv-SE" baseline="0" dirty="0" smtClean="0"/>
              <a:t>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briefly</a:t>
            </a:r>
            <a:r>
              <a:rPr lang="sv-SE" baseline="0" dirty="0" smtClean="0"/>
              <a:t> present my </a:t>
            </a:r>
            <a:r>
              <a:rPr lang="sv-SE" baseline="0" dirty="0" err="1" smtClean="0"/>
              <a:t>study</a:t>
            </a:r>
            <a:r>
              <a:rPr lang="sv-SE" baseline="0" dirty="0" smtClean="0"/>
              <a:t>, and 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do it in the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my dog Tam. It makes </a:t>
            </a:r>
            <a:r>
              <a:rPr lang="sv-SE" baseline="0" dirty="0" err="1" smtClean="0"/>
              <a:t>me</a:t>
            </a:r>
            <a:r>
              <a:rPr lang="sv-SE" baseline="0" dirty="0" smtClean="0"/>
              <a:t> a bit less </a:t>
            </a:r>
            <a:r>
              <a:rPr lang="sv-SE" baseline="0" dirty="0" err="1" smtClean="0"/>
              <a:t>nervous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today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close</a:t>
            </a:r>
            <a:r>
              <a:rPr lang="sv-SE" baseline="0" dirty="0" smtClean="0"/>
              <a:t> </a:t>
            </a:r>
            <a:r>
              <a:rPr lang="sv-SE" baseline="0" dirty="0" smtClean="0">
                <a:sym typeface="Wingdings" panose="05000000000000000000" pitchFamily="2" charset="2"/>
              </a:rPr>
              <a:t>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2318-ECB5-474D-9602-0DEF2FD3432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45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2318-ECB5-474D-9602-0DEF2FD3432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07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2318-ECB5-474D-9602-0DEF2FD3432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89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did</a:t>
            </a:r>
            <a:r>
              <a:rPr lang="sv-SE" dirty="0" smtClean="0"/>
              <a:t> I go from the </a:t>
            </a:r>
            <a:r>
              <a:rPr lang="sv-SE" dirty="0" err="1" smtClean="0"/>
              <a:t>question</a:t>
            </a:r>
            <a:r>
              <a:rPr lang="sv-SE" dirty="0" smtClean="0"/>
              <a:t> ”</a:t>
            </a:r>
            <a:r>
              <a:rPr lang="sv-SE" i="1" dirty="0" smtClean="0"/>
              <a:t> </a:t>
            </a:r>
            <a:r>
              <a:rPr lang="sv-SE" i="1" dirty="0" err="1" smtClean="0"/>
              <a:t>What</a:t>
            </a:r>
            <a:r>
              <a:rPr lang="sv-SE" i="1" dirty="0" smtClean="0"/>
              <a:t> is a </a:t>
            </a:r>
            <a:r>
              <a:rPr lang="sv-SE" i="1" dirty="0" err="1" smtClean="0"/>
              <a:t>library</a:t>
            </a:r>
            <a:r>
              <a:rPr lang="sv-SE" i="1" dirty="0" smtClean="0"/>
              <a:t> </a:t>
            </a:r>
            <a:r>
              <a:rPr lang="sv-SE" i="1" dirty="0" err="1" smtClean="0"/>
              <a:t>today</a:t>
            </a:r>
            <a:r>
              <a:rPr lang="sv-SE" i="1" dirty="0" smtClean="0"/>
              <a:t> and is the </a:t>
            </a:r>
            <a:r>
              <a:rPr lang="sv-SE" i="1" dirty="0" err="1" smtClean="0"/>
              <a:t>collection</a:t>
            </a:r>
            <a:r>
              <a:rPr lang="sv-SE" i="1" dirty="0" smtClean="0"/>
              <a:t> </a:t>
            </a:r>
            <a:r>
              <a:rPr lang="sv-SE" i="1" dirty="0" err="1" smtClean="0"/>
              <a:t>really</a:t>
            </a:r>
            <a:r>
              <a:rPr lang="sv-SE" i="1" dirty="0" smtClean="0"/>
              <a:t> </a:t>
            </a:r>
            <a:r>
              <a:rPr lang="sv-SE" i="1" dirty="0" err="1" smtClean="0"/>
              <a:t>that</a:t>
            </a:r>
            <a:r>
              <a:rPr lang="sv-SE" i="1" dirty="0" smtClean="0"/>
              <a:t> </a:t>
            </a:r>
            <a:r>
              <a:rPr lang="sv-SE" i="1" dirty="0" err="1" smtClean="0"/>
              <a:t>important</a:t>
            </a:r>
            <a:r>
              <a:rPr lang="sv-SE" i="1" dirty="0" smtClean="0"/>
              <a:t>?</a:t>
            </a:r>
            <a:r>
              <a:rPr lang="sv-SE" dirty="0" smtClean="0"/>
              <a:t>” to a </a:t>
            </a:r>
            <a:r>
              <a:rPr lang="sv-SE" dirty="0" err="1" smtClean="0"/>
              <a:t>scientific</a:t>
            </a:r>
            <a:r>
              <a:rPr lang="sv-SE" dirty="0" smtClean="0"/>
              <a:t> problem? </a:t>
            </a:r>
            <a:r>
              <a:rPr lang="sv-SE" baseline="0" dirty="0" smtClean="0"/>
              <a:t>I </a:t>
            </a:r>
            <a:r>
              <a:rPr lang="sv-SE" baseline="0" dirty="0" err="1" smtClean="0"/>
              <a:t>made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figure</a:t>
            </a:r>
            <a:r>
              <a:rPr lang="sv-SE" baseline="0" dirty="0" smtClean="0"/>
              <a:t>; </a:t>
            </a:r>
            <a:r>
              <a:rPr lang="sv-SE" baseline="0" dirty="0" err="1" smtClean="0"/>
              <a:t>mostly</a:t>
            </a:r>
            <a:r>
              <a:rPr lang="sv-SE" baseline="0" dirty="0" smtClean="0"/>
              <a:t> </a:t>
            </a:r>
            <a:r>
              <a:rPr lang="sv-SE" baseline="0" dirty="0" smtClean="0"/>
              <a:t>for </a:t>
            </a:r>
            <a:r>
              <a:rPr lang="sv-SE" baseline="0" dirty="0" err="1" smtClean="0"/>
              <a:t>myself</a:t>
            </a:r>
            <a:r>
              <a:rPr lang="sv-SE" baseline="0" dirty="0" smtClean="0"/>
              <a:t> and my supervisor,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get to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</a:t>
            </a:r>
            <a:r>
              <a:rPr lang="sv-SE" baseline="0" dirty="0" smtClean="0">
                <a:sym typeface="Wingdings" panose="05000000000000000000" pitchFamily="2" charset="2"/>
              </a:rPr>
              <a:t> </a:t>
            </a:r>
          </a:p>
          <a:p>
            <a:endParaRPr lang="sv-SE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Box 1 – </a:t>
            </a:r>
            <a:r>
              <a:rPr lang="sv-SE" baseline="0" dirty="0" err="1" smtClean="0"/>
              <a:t>based</a:t>
            </a:r>
            <a:r>
              <a:rPr lang="sv-SE" baseline="0" dirty="0" smtClean="0"/>
              <a:t> on my </a:t>
            </a:r>
            <a:r>
              <a:rPr lang="sv-SE" baseline="0" dirty="0" err="1" smtClean="0"/>
              <a:t>question</a:t>
            </a:r>
            <a:r>
              <a:rPr lang="sv-SE" baseline="0" dirty="0" smtClean="0"/>
              <a:t> I read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articles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reports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books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summarize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whats</a:t>
            </a:r>
            <a:r>
              <a:rPr lang="sv-SE" baseline="0" dirty="0" smtClean="0"/>
              <a:t> going on.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reoccuring</a:t>
            </a:r>
            <a:r>
              <a:rPr lang="sv-SE" baseline="0" dirty="0" smtClean="0"/>
              <a:t>: hybrid </a:t>
            </a:r>
            <a:r>
              <a:rPr lang="sv-SE" baseline="0" dirty="0" err="1" smtClean="0"/>
              <a:t>collections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societal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higher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education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sector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academic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libraries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/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prioritize</a:t>
            </a:r>
            <a:r>
              <a:rPr lang="sv-SE" baseline="0" dirty="0" smtClean="0"/>
              <a:t> etc. A </a:t>
            </a:r>
            <a:r>
              <a:rPr lang="sv-SE" baseline="0" dirty="0" err="1" smtClean="0"/>
              <a:t>discussion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academic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libraries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facing</a:t>
            </a:r>
            <a:r>
              <a:rPr lang="sv-SE" baseline="0" dirty="0" smtClean="0"/>
              <a:t> at the moment. </a:t>
            </a:r>
            <a:r>
              <a:rPr lang="sv-SE" baseline="0" dirty="0" smtClean="0"/>
              <a:t>I </a:t>
            </a:r>
            <a:r>
              <a:rPr lang="sv-SE" baseline="0" dirty="0" err="1" smtClean="0"/>
              <a:t>landed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concept</a:t>
            </a:r>
            <a:r>
              <a:rPr lang="sv-SE" baseline="0" dirty="0" smtClean="0"/>
              <a:t> ”</a:t>
            </a:r>
            <a:r>
              <a:rPr lang="sv-SE" baseline="0" dirty="0" err="1" smtClean="0"/>
              <a:t>organizational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identity</a:t>
            </a:r>
            <a:r>
              <a:rPr lang="sv-SE" baseline="0" dirty="0" smtClean="0"/>
              <a:t>”. All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resulted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aim</a:t>
            </a:r>
            <a:r>
              <a:rPr lang="sv-SE" baseline="0" dirty="0" smtClean="0"/>
              <a:t> for my </a:t>
            </a:r>
            <a:r>
              <a:rPr lang="sv-SE" baseline="0" dirty="0" err="1" smtClean="0"/>
              <a:t>study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Box 2 – </a:t>
            </a:r>
            <a:r>
              <a:rPr lang="sv-SE" baseline="0" dirty="0" err="1" smtClean="0"/>
              <a:t>among</a:t>
            </a:r>
            <a:r>
              <a:rPr lang="sv-SE" baseline="0" dirty="0" smtClean="0"/>
              <a:t> all the </a:t>
            </a:r>
            <a:r>
              <a:rPr lang="sv-SE" baseline="0" dirty="0" err="1" smtClean="0"/>
              <a:t>things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going on, I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potential areas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conflicts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identity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shape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is, to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extent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expressed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overarching</a:t>
            </a:r>
            <a:r>
              <a:rPr lang="sv-SE" baseline="0" dirty="0" smtClean="0"/>
              <a:t> research </a:t>
            </a:r>
            <a:r>
              <a:rPr lang="sv-SE" baseline="0" dirty="0" err="1" smtClean="0"/>
              <a:t>question</a:t>
            </a:r>
            <a:r>
              <a:rPr lang="sv-SE" baseline="0" dirty="0" smtClean="0"/>
              <a:t>. 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Box 3 – </a:t>
            </a:r>
            <a:r>
              <a:rPr lang="sv-SE" baseline="0" dirty="0" smtClean="0"/>
              <a:t>to limit my </a:t>
            </a:r>
            <a:r>
              <a:rPr lang="sv-SE" baseline="0" dirty="0" err="1" smtClean="0"/>
              <a:t>study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choosen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areas to </a:t>
            </a:r>
            <a:r>
              <a:rPr lang="sv-SE" baseline="0" dirty="0" smtClean="0"/>
              <a:t>focus on, and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described</a:t>
            </a:r>
            <a:r>
              <a:rPr lang="sv-SE" baseline="0" dirty="0" smtClean="0"/>
              <a:t> in my research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. 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This</a:t>
            </a:r>
            <a:r>
              <a:rPr lang="sv-SE" baseline="0" dirty="0" smtClean="0"/>
              <a:t> is an ideal </a:t>
            </a:r>
            <a:r>
              <a:rPr lang="sv-SE" baseline="0" dirty="0" err="1" smtClean="0"/>
              <a:t>picture</a:t>
            </a:r>
            <a:r>
              <a:rPr lang="sv-SE" baseline="0" dirty="0" smtClean="0"/>
              <a:t>, and my research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not ”</a:t>
            </a:r>
            <a:r>
              <a:rPr lang="sv-SE" baseline="0" dirty="0" err="1" smtClean="0"/>
              <a:t>perfect</a:t>
            </a:r>
            <a:r>
              <a:rPr lang="sv-SE" baseline="0" dirty="0" smtClean="0"/>
              <a:t>” </a:t>
            </a:r>
            <a:r>
              <a:rPr lang="sv-SE" baseline="0" dirty="0" err="1" smtClean="0"/>
              <a:t>yet</a:t>
            </a:r>
            <a:r>
              <a:rPr lang="sv-SE" baseline="0" dirty="0" smtClean="0"/>
              <a:t>, as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se in my </a:t>
            </a:r>
            <a:r>
              <a:rPr lang="sv-SE" baseline="0" dirty="0" err="1" smtClean="0"/>
              <a:t>next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. </a:t>
            </a: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2318-ECB5-474D-9602-0DEF2FD3432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0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After</a:t>
            </a:r>
            <a:r>
              <a:rPr lang="sv-SE" dirty="0" smtClean="0"/>
              <a:t> 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watching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window</a:t>
            </a:r>
            <a:r>
              <a:rPr lang="sv-SE" baseline="0" dirty="0" smtClean="0"/>
              <a:t>, like Tam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picture</a:t>
            </a:r>
            <a:r>
              <a:rPr lang="sv-SE" baseline="0" dirty="0" smtClean="0"/>
              <a:t>, and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walks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forest</a:t>
            </a:r>
            <a:r>
              <a:rPr lang="sv-SE" baseline="0" dirty="0" smtClean="0"/>
              <a:t>, I </a:t>
            </a:r>
            <a:r>
              <a:rPr lang="sv-SE" baseline="0" dirty="0" err="1" smtClean="0"/>
              <a:t>landed</a:t>
            </a:r>
            <a:r>
              <a:rPr lang="sv-SE" baseline="0" dirty="0" smtClean="0"/>
              <a:t> in my research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altered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times</a:t>
            </a:r>
            <a:r>
              <a:rPr lang="sv-SE" dirty="0" smtClean="0"/>
              <a:t>.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overarching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to be an </a:t>
            </a:r>
            <a:r>
              <a:rPr lang="sv-SE" baseline="0" dirty="0" err="1" smtClean="0"/>
              <a:t>specified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</a:t>
            </a:r>
            <a:r>
              <a:rPr lang="sv-SE" baseline="0" dirty="0" smtClean="0"/>
              <a:t>. And I </a:t>
            </a:r>
            <a:r>
              <a:rPr lang="sv-SE" baseline="0" dirty="0" err="1" smtClean="0"/>
              <a:t>guess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adjust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current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state</a:t>
            </a:r>
            <a:r>
              <a:rPr lang="sv-SE" baseline="0" dirty="0" smtClean="0"/>
              <a:t>. </a:t>
            </a: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 smtClean="0"/>
              <a:t>I´ve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dwelled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whether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concept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”new </a:t>
            </a:r>
            <a:r>
              <a:rPr lang="sv-SE" baseline="0" dirty="0" err="1" smtClean="0"/>
              <a:t>collections</a:t>
            </a:r>
            <a:r>
              <a:rPr lang="sv-SE" baseline="0" dirty="0" smtClean="0"/>
              <a:t>”, or </a:t>
            </a:r>
            <a:r>
              <a:rPr lang="sv-SE" baseline="0" dirty="0" err="1" smtClean="0"/>
              <a:t>whether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already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overarching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 science. It is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perspective</a:t>
            </a:r>
            <a:r>
              <a:rPr lang="sv-SE" baseline="0" dirty="0" smtClean="0"/>
              <a:t> and limitations.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2318-ECB5-474D-9602-0DEF2FD3432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813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When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comes</a:t>
            </a:r>
            <a:r>
              <a:rPr lang="sv-SE" baseline="0" dirty="0" smtClean="0"/>
              <a:t> to </a:t>
            </a:r>
            <a:r>
              <a:rPr lang="sv-SE" b="1" baseline="0" dirty="0" smtClean="0"/>
              <a:t>data </a:t>
            </a:r>
            <a:r>
              <a:rPr lang="sv-SE" b="1" baseline="0" dirty="0" err="1" smtClean="0"/>
              <a:t>collection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methods</a:t>
            </a:r>
            <a:r>
              <a:rPr lang="sv-SE" b="1" baseline="0" dirty="0" smtClean="0"/>
              <a:t> </a:t>
            </a:r>
            <a:r>
              <a:rPr lang="sv-SE" baseline="0" dirty="0" smtClean="0"/>
              <a:t>I plan to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survey and </a:t>
            </a:r>
            <a:r>
              <a:rPr lang="sv-SE" baseline="0" dirty="0" err="1" smtClean="0"/>
              <a:t>interview</a:t>
            </a:r>
            <a:r>
              <a:rPr lang="sv-SE" baseline="0" dirty="0" smtClean="0"/>
              <a:t>. At the moment </a:t>
            </a:r>
            <a:r>
              <a:rPr lang="sv-SE" dirty="0" err="1" smtClean="0"/>
              <a:t>I´m</a:t>
            </a:r>
            <a:r>
              <a:rPr lang="sv-SE" dirty="0" smtClean="0"/>
              <a:t> </a:t>
            </a:r>
            <a:r>
              <a:rPr lang="sv-SE" dirty="0" err="1" smtClean="0"/>
              <a:t>working</a:t>
            </a:r>
            <a:r>
              <a:rPr lang="sv-SE" dirty="0" smtClean="0"/>
              <a:t> on</a:t>
            </a:r>
            <a:r>
              <a:rPr lang="sv-SE" baseline="0" dirty="0" smtClean="0"/>
              <a:t> a survey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sent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to all managers at Swedish </a:t>
            </a:r>
            <a:r>
              <a:rPr lang="sv-SE" baseline="0" dirty="0" err="1" smtClean="0"/>
              <a:t>higher</a:t>
            </a:r>
            <a:r>
              <a:rPr lang="sv-SE" baseline="0" dirty="0" smtClean="0"/>
              <a:t> institution </a:t>
            </a:r>
            <a:r>
              <a:rPr lang="sv-SE" baseline="0" dirty="0" err="1" smtClean="0"/>
              <a:t>libraries</a:t>
            </a:r>
            <a:r>
              <a:rPr lang="sv-SE" baseline="0" dirty="0" smtClean="0"/>
              <a:t>. The survey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based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previous</a:t>
            </a:r>
            <a:r>
              <a:rPr lang="sv-SE" baseline="0" dirty="0" smtClean="0"/>
              <a:t> research, recent </a:t>
            </a:r>
            <a:r>
              <a:rPr lang="sv-SE" baseline="0" dirty="0" err="1" smtClean="0"/>
              <a:t>reports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Sweden, and my </a:t>
            </a:r>
            <a:r>
              <a:rPr lang="sv-SE" baseline="0" dirty="0" err="1" smtClean="0"/>
              <a:t>own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experience</a:t>
            </a:r>
            <a:r>
              <a:rPr lang="sv-SE" baseline="0" dirty="0" smtClean="0"/>
              <a:t>. I pose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asked</a:t>
            </a:r>
            <a:r>
              <a:rPr lang="sv-SE" baseline="0" dirty="0" smtClean="0"/>
              <a:t> to show to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extent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agree</a:t>
            </a:r>
            <a:r>
              <a:rPr lang="sv-SE" baseline="0" dirty="0" smtClean="0"/>
              <a:t> or not. 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Examples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statements</a:t>
            </a:r>
            <a:r>
              <a:rPr lang="sv-SE" baseline="0" dirty="0" smtClean="0"/>
              <a:t> I pose in the survey: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understand that the budget allocation for the library shows that the university prioritizes the activity (the library</a:t>
            </a:r>
            <a:r>
              <a:rPr lang="en-US" dirty="0" smtClean="0"/>
              <a:t>),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 understand that the university management's demands for evaluation of the library's activities have increased in the last 5 </a:t>
            </a:r>
            <a:r>
              <a:rPr lang="en-US" dirty="0" smtClean="0"/>
              <a:t>years,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understand that the university's management highlights the preservation of cultural heritage as a priority for my </a:t>
            </a:r>
            <a:r>
              <a:rPr lang="en-US" dirty="0" smtClean="0"/>
              <a:t>library,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understand that there is a widespread perception among the institution's researchers/doctoral students that my library pursues the work for open science too </a:t>
            </a:r>
            <a:r>
              <a:rPr lang="en-US" dirty="0" smtClean="0"/>
              <a:t>intensively.</a:t>
            </a: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aseline="0" dirty="0" smtClean="0"/>
              <a:t>The </a:t>
            </a:r>
            <a:r>
              <a:rPr lang="sv-SE" baseline="0" dirty="0" err="1" smtClean="0"/>
              <a:t>next</a:t>
            </a:r>
            <a:r>
              <a:rPr lang="sv-SE" baseline="0" dirty="0" smtClean="0"/>
              <a:t> step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probably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interviews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vice-</a:t>
            </a:r>
            <a:r>
              <a:rPr lang="sv-SE" baseline="0" dirty="0" err="1" smtClean="0"/>
              <a:t>chancellors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library</a:t>
            </a:r>
            <a:r>
              <a:rPr lang="sv-SE" baseline="0" dirty="0" smtClean="0"/>
              <a:t> </a:t>
            </a:r>
            <a:r>
              <a:rPr lang="sv-SE" baseline="0" dirty="0" smtClean="0"/>
              <a:t>managers at a </a:t>
            </a:r>
            <a:r>
              <a:rPr lang="sv-SE" baseline="0" dirty="0" err="1" smtClean="0"/>
              <a:t>number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university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libraries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work closely with open science and at the same time store and preserve large collections of cultural heritage. It makes them ideal to study. </a:t>
            </a:r>
            <a:endParaRPr lang="sv-SE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aseline="0" dirty="0" smtClean="0"/>
              <a:t>My </a:t>
            </a:r>
            <a:r>
              <a:rPr lang="sv-SE" b="1" baseline="0" dirty="0" err="1" smtClean="0"/>
              <a:t>theoretical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framework</a:t>
            </a:r>
            <a:r>
              <a:rPr lang="sv-SE" b="1" baseline="0" dirty="0" smtClean="0"/>
              <a:t> </a:t>
            </a:r>
            <a:r>
              <a:rPr lang="sv-SE" baseline="0" dirty="0" smtClean="0"/>
              <a:t>is under </a:t>
            </a:r>
            <a:r>
              <a:rPr lang="sv-SE" baseline="0" dirty="0" err="1" smtClean="0"/>
              <a:t>construction</a:t>
            </a:r>
            <a:r>
              <a:rPr lang="sv-SE" baseline="0" dirty="0" smtClean="0"/>
              <a:t>. 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not focus on </a:t>
            </a:r>
            <a:r>
              <a:rPr lang="sv-SE" baseline="0" dirty="0" err="1" smtClean="0"/>
              <a:t>theory</a:t>
            </a:r>
            <a:r>
              <a:rPr lang="sv-SE" baseline="0" dirty="0" smtClean="0"/>
              <a:t> in my presentation </a:t>
            </a:r>
            <a:r>
              <a:rPr lang="sv-SE" baseline="0" dirty="0" err="1" smtClean="0"/>
              <a:t>today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I just </a:t>
            </a:r>
            <a:r>
              <a:rPr lang="sv-SE" baseline="0" dirty="0" err="1" smtClean="0"/>
              <a:t>want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mention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I´m</a:t>
            </a:r>
            <a:r>
              <a:rPr lang="sv-SE" baseline="0" dirty="0" smtClean="0"/>
              <a:t> planning to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Document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theory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aspect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document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collection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attributed</a:t>
            </a:r>
            <a:r>
              <a:rPr lang="sv-SE" baseline="0" dirty="0" smtClean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The </a:t>
            </a:r>
            <a:r>
              <a:rPr lang="sv-SE" baseline="0" dirty="0" err="1" smtClean="0"/>
              <a:t>dynamics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identity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shape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partly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understood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theory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Hatch</a:t>
            </a:r>
            <a:r>
              <a:rPr lang="sv-SE" baseline="0" dirty="0" smtClean="0"/>
              <a:t> and Schultz.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2318-ECB5-474D-9602-0DEF2FD3432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11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2318-ECB5-474D-9602-0DEF2FD3432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28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lad">
    <p:bg>
      <p:bgPr>
        <a:solidFill>
          <a:srgbClr val="142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8AD087B-DACD-C140-B747-B6177D498593}"/>
              </a:ext>
            </a:extLst>
          </p:cNvPr>
          <p:cNvSpPr/>
          <p:nvPr userDrawn="1"/>
        </p:nvSpPr>
        <p:spPr>
          <a:xfrm>
            <a:off x="2117763" y="-231182"/>
            <a:ext cx="7956468" cy="7956468"/>
          </a:xfrm>
          <a:prstGeom prst="ellipse">
            <a:avLst/>
          </a:prstGeom>
          <a:solidFill>
            <a:srgbClr val="835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D9EAD6-630B-B39D-2027-CC6FA9D20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4321" y="2206888"/>
            <a:ext cx="6723351" cy="25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hö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F10BA2E1-1B7E-A511-535B-093048189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6117" y="403224"/>
            <a:ext cx="5122863" cy="60452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50C097C1-CD86-0940-8537-3D957B1E01BC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52B605DC-1D3C-24BF-A723-A4BA9F6B9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021" y="1818554"/>
            <a:ext cx="5122864" cy="1025912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1BD9EB-0019-4B6D-2CC3-E8234521A8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2755" y="3128548"/>
            <a:ext cx="5352348" cy="3326228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F8ED12C-C38B-00F4-9DA3-576AFD56A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F10BA2E1-1B7E-A511-535B-093048189C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dirty="0"/>
              <a:t>Bild här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465A7F-FED5-3401-A582-F8BCB1BC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8" cy="8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970F35-E58D-5542-BF80-A9B753615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1501" y="1808163"/>
            <a:ext cx="6970712" cy="3877083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Punktlista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261974C-CD02-B0AB-ACA2-81D0BC691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092E506-F870-32BE-3C51-AD6D94DA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8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B7DB4E-6FD8-D863-0B4A-0DCDCA367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DBD03065-7C50-2597-6134-F23F1FE215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81498" y="1808163"/>
            <a:ext cx="6970713" cy="3908696"/>
          </a:xfrm>
        </p:spPr>
        <p:txBody>
          <a:bodyPr numCol="2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D6B5F88-D95F-8541-9C36-166312DDC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B7DB4E-6FD8-D863-0B4A-0DCDCA367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A7795560-8422-F1B5-B2C8-E21EC08519F7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9DF0FAC-D66A-4DB1-5DAF-084F81889E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81498" y="1808163"/>
            <a:ext cx="6970713" cy="3908697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B071E8F-E3D5-E4DA-825C-8E73A95AA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bg>
      <p:bgPr>
        <a:solidFill>
          <a:schemeClr val="tx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FE8D5DE-16AA-5ECD-5BC7-3DBD78A4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BE106488-2DDC-E38C-2DBE-EB5E8D458CB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81498" y="1808163"/>
            <a:ext cx="6970713" cy="3908697"/>
          </a:xfrm>
        </p:spPr>
        <p:txBody>
          <a:bodyPr numCol="2"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En punktlista</a:t>
            </a:r>
          </a:p>
          <a:p>
            <a:pPr lvl="0"/>
            <a:r>
              <a:rPr lang="sv-SE" dirty="0"/>
              <a:t>Med en andra punkt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69D7CC9-BDB7-ECEA-04F3-A7C7F5F25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 8">
            <a:extLst>
              <a:ext uri="{FF2B5EF4-FFF2-40B4-BE49-F238E27FC236}">
                <a16:creationId xmlns:a16="http://schemas.microsoft.com/office/drawing/2014/main" id="{3961F998-A475-3B46-A4D3-16E2B1D8E2A8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2A363B4-5301-17ED-A8D9-C151A24708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8899" y="1808162"/>
            <a:ext cx="6647090" cy="3908698"/>
          </a:xfrm>
        </p:spPr>
        <p:txBody>
          <a:bodyPr anchor="ctr" anchorCtr="0"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+mn-lt"/>
              </a:defRPr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Här kommer en punktlista</a:t>
            </a:r>
          </a:p>
          <a:p>
            <a:pPr lvl="0"/>
            <a:r>
              <a:rPr lang="sv-SE" dirty="0"/>
              <a:t>Med fler punkter</a:t>
            </a:r>
          </a:p>
          <a:p>
            <a:pPr lvl="0"/>
            <a:r>
              <a:rPr lang="sv-SE" dirty="0"/>
              <a:t>Det ser ut såhär</a:t>
            </a:r>
          </a:p>
          <a:p>
            <a:pPr lvl="0"/>
            <a:r>
              <a:rPr lang="sv-SE" dirty="0"/>
              <a:t>Det kan bli många punkter</a:t>
            </a:r>
          </a:p>
          <a:p>
            <a:pPr lvl="0"/>
            <a:r>
              <a:rPr lang="sv-SE" dirty="0"/>
              <a:t>Ännu fler</a:t>
            </a:r>
          </a:p>
          <a:p>
            <a:pPr lvl="0"/>
            <a:r>
              <a:rPr lang="sv-SE" dirty="0"/>
              <a:t>Kanske en undernivå</a:t>
            </a:r>
          </a:p>
          <a:p>
            <a:pPr lvl="1"/>
            <a:r>
              <a:rPr lang="sv-SE" dirty="0"/>
              <a:t>Såhär ser det ut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BDC05E3F-F10C-FEE7-A43E-11D1E8DA8B38}"/>
              </a:ext>
            </a:extLst>
          </p:cNvPr>
          <p:cNvSpPr/>
          <p:nvPr userDrawn="1"/>
        </p:nvSpPr>
        <p:spPr>
          <a:xfrm>
            <a:off x="-20030" y="0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A876B19-2200-5237-6330-5B62E4E7E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50532B0-1311-59DE-A297-34A12D3E7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1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 8">
            <a:extLst>
              <a:ext uri="{FF2B5EF4-FFF2-40B4-BE49-F238E27FC236}">
                <a16:creationId xmlns:a16="http://schemas.microsoft.com/office/drawing/2014/main" id="{3961F998-A475-3B46-A4D3-16E2B1D8E2A8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2A363B4-5301-17ED-A8D9-C151A24708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8899" y="1808162"/>
            <a:ext cx="6647090" cy="3908698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BDC05E3F-F10C-FEE7-A43E-11D1E8DA8B38}"/>
              </a:ext>
            </a:extLst>
          </p:cNvPr>
          <p:cNvSpPr/>
          <p:nvPr userDrawn="1"/>
        </p:nvSpPr>
        <p:spPr>
          <a:xfrm>
            <a:off x="-20030" y="0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A876B19-2200-5237-6330-5B62E4E7E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FA9F43D-A36B-62DA-87FC-17324E2C3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>
            <a:extLst>
              <a:ext uri="{FF2B5EF4-FFF2-40B4-BE49-F238E27FC236}">
                <a16:creationId xmlns:a16="http://schemas.microsoft.com/office/drawing/2014/main" id="{A2889E8E-41A6-574E-AB13-E513542D9C25}"/>
              </a:ext>
            </a:extLst>
          </p:cNvPr>
          <p:cNvSpPr/>
          <p:nvPr userDrawn="1"/>
        </p:nvSpPr>
        <p:spPr>
          <a:xfrm>
            <a:off x="-20030" y="0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3961F998-A475-3B46-A4D3-16E2B1D8E2A8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3072936E-9ED3-5DA5-7F6A-A68FF669A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767" y="1822827"/>
            <a:ext cx="6623221" cy="38940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Objekt här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E76FC350-090B-DBA8-06C3-B337AFDA0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6FE41F-A50D-0CE9-2647-51BCA84D2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3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bild"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 9">
            <a:extLst>
              <a:ext uri="{FF2B5EF4-FFF2-40B4-BE49-F238E27FC236}">
                <a16:creationId xmlns:a16="http://schemas.microsoft.com/office/drawing/2014/main" id="{2935EE7E-E2CB-0242-BB10-F8E0AC6FDCDE}"/>
              </a:ext>
            </a:extLst>
          </p:cNvPr>
          <p:cNvSpPr/>
          <p:nvPr userDrawn="1"/>
        </p:nvSpPr>
        <p:spPr>
          <a:xfrm>
            <a:off x="-30421" y="9247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80B279-F567-C3BD-3F85-E3808301EE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767" y="1822827"/>
            <a:ext cx="6623221" cy="38940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Objekt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9E1C7A21-6D90-DDD3-A474-E9711B5CC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08163"/>
            <a:ext cx="3026818" cy="390869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0664468-0ADD-6C3F-6CCD-02C7061E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5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8AD087B-DACD-C140-B747-B6177D498593}"/>
              </a:ext>
            </a:extLst>
          </p:cNvPr>
          <p:cNvSpPr/>
          <p:nvPr userDrawn="1"/>
        </p:nvSpPr>
        <p:spPr>
          <a:xfrm>
            <a:off x="2117766" y="-231182"/>
            <a:ext cx="7956468" cy="79564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DF9CDE7-DBE7-4975-D551-45FBAEFEC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3597" y="4206745"/>
            <a:ext cx="5404805" cy="13507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2AA630E-E8E1-0E84-DB07-B0A15DBDD5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2380152"/>
            <a:ext cx="7014358" cy="1576252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F7D0C16-2A18-96B1-3D33-C8B0CAF64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0" y="212379"/>
            <a:ext cx="2702257" cy="10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4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bg>
      <p:bgPr>
        <a:solidFill>
          <a:srgbClr val="D9A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>
            <a:extLst>
              <a:ext uri="{FF2B5EF4-FFF2-40B4-BE49-F238E27FC236}">
                <a16:creationId xmlns:a16="http://schemas.microsoft.com/office/drawing/2014/main" id="{25B03CD1-51C5-E245-B40D-3DF60F520344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781021-12FB-0BE5-181D-ABF9B06CD5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688BE78-A4A3-82E2-33ED-AE5A6EA61F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79172" y="3392014"/>
            <a:ext cx="5256212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ABDB317-2E11-4ACC-F4CB-F49305E4C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3392014"/>
            <a:ext cx="4778375" cy="276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dirty="0"/>
              <a:t>Bild här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08CBFD1-9E36-DFB4-FB13-BCF878850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EE8F8B1-3057-8B1E-7466-4CE2B93EE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34947EC-6658-E926-2C95-A12ACD1F02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75706" y="3392014"/>
            <a:ext cx="5256212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91B3C610-8F72-B20A-1962-24923A065F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3392014"/>
            <a:ext cx="4778375" cy="276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dirty="0"/>
              <a:t>Bild här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0BDCB7-669D-1C62-1393-13800C6D9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8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ext och bild">
    <p:bg>
      <p:bgPr>
        <a:solidFill>
          <a:schemeClr val="tx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EE8F8B1-3057-8B1E-7466-4CE2B93EE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34947EC-6658-E926-2C95-A12ACD1F02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392014"/>
            <a:ext cx="5256212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91B3C610-8F72-B20A-1962-24923A065F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7009" y="3392014"/>
            <a:ext cx="4778375" cy="276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dirty="0"/>
              <a:t>Bild här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979E1C-7578-2ADD-B45B-9D3E50FAE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92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, text och bild"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EE8F8B1-3057-8B1E-7466-4CE2B93EE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34947EC-6658-E926-2C95-A12ACD1F02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6612" y="3392014"/>
            <a:ext cx="5256212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91B3C610-8F72-B20A-1962-24923A065F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0224" y="3392014"/>
            <a:ext cx="4778375" cy="276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dirty="0"/>
              <a:t>Bild här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1E081A8-FE05-BB73-D3AE-B4E36B0EE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4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_jämförelse bild">
    <p:bg>
      <p:bgPr>
        <a:solidFill>
          <a:schemeClr val="tx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EE8F8B1-3057-8B1E-7466-4CE2B93EE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91B3C610-8F72-B20A-1962-24923A065F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7009" y="3392014"/>
            <a:ext cx="4778375" cy="276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dirty="0"/>
              <a:t>Bild här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F8398C8-357E-8EE1-B2C8-FABAD39A61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788" y="3392014"/>
            <a:ext cx="4778375" cy="276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dirty="0"/>
              <a:t>Bild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072356-44F5-8501-E0C5-E8137F731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_Jämförelse text">
    <p:bg>
      <p:bgPr>
        <a:solidFill>
          <a:srgbClr val="D9A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>
            <a:extLst>
              <a:ext uri="{FF2B5EF4-FFF2-40B4-BE49-F238E27FC236}">
                <a16:creationId xmlns:a16="http://schemas.microsoft.com/office/drawing/2014/main" id="{25B03CD1-51C5-E245-B40D-3DF60F520344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781021-12FB-0BE5-181D-ABF9B06CD5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688BE78-A4A3-82E2-33ED-AE5A6EA61F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9446" y="3392014"/>
            <a:ext cx="4765938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ADDDCEC-59CA-EDDE-D8DD-3BE312C27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6617" y="3392014"/>
            <a:ext cx="4765938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3D708D-AE5C-4FAC-9D32-AE051A41C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9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D9A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9873D2-6699-8F46-A094-CBA97CEC8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 i="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8096F0-9C6F-F94C-B000-C84D64C6BA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392014"/>
            <a:ext cx="10478772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25B03CD1-51C5-E245-B40D-3DF60F520344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972E5E-18E7-1715-A3CE-E1900E785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4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>
            <a:extLst>
              <a:ext uri="{FF2B5EF4-FFF2-40B4-BE49-F238E27FC236}">
                <a16:creationId xmlns:a16="http://schemas.microsoft.com/office/drawing/2014/main" id="{25B03CD1-51C5-E245-B40D-3DF60F520344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7C24C22-3067-C08A-FAE1-975B7CAE1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D09C3E1-0278-75C3-64BD-3A4ABD94E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392014"/>
            <a:ext cx="10478772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5B205AD-284C-B1E7-AE93-AD58E7944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4">
            <a:extLst>
              <a:ext uri="{FF2B5EF4-FFF2-40B4-BE49-F238E27FC236}">
                <a16:creationId xmlns:a16="http://schemas.microsoft.com/office/drawing/2014/main" id="{9C8FDEDF-EE5D-FC85-6CF8-D9640DD08B77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0A784FA-3CF4-7FF1-BBF4-59EF1B8F95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392014"/>
            <a:ext cx="10478772" cy="2768270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6925A588-AE24-24A5-7419-FF036D27B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612" y="1808163"/>
            <a:ext cx="10478772" cy="129573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Rubrik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9EBB21-EADB-2F11-05D2-21E19B08B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8AD087B-DACD-C140-B747-B6177D498593}"/>
              </a:ext>
            </a:extLst>
          </p:cNvPr>
          <p:cNvSpPr/>
          <p:nvPr userDrawn="1"/>
        </p:nvSpPr>
        <p:spPr>
          <a:xfrm>
            <a:off x="2117766" y="-231182"/>
            <a:ext cx="7956468" cy="79564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DF9CDE7-DBE7-4975-D551-45FBAEFEC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3597" y="4206745"/>
            <a:ext cx="5404805" cy="13507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2AA630E-E8E1-0E84-DB07-B0A15DBDD5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2380152"/>
            <a:ext cx="7014358" cy="1576252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39EC468-A9C5-A0B8-C7E1-6A12C35FD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0" y="212379"/>
            <a:ext cx="2702257" cy="10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8AD087B-DACD-C140-B747-B6177D498593}"/>
              </a:ext>
            </a:extLst>
          </p:cNvPr>
          <p:cNvSpPr/>
          <p:nvPr userDrawn="1"/>
        </p:nvSpPr>
        <p:spPr>
          <a:xfrm>
            <a:off x="2117766" y="-231182"/>
            <a:ext cx="7956468" cy="79564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DF9CDE7-DBE7-4975-D551-45FBAEFEC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3597" y="4206745"/>
            <a:ext cx="5404805" cy="13507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2AA630E-E8E1-0E84-DB07-B0A15DBDD5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2380152"/>
            <a:ext cx="7014358" cy="1576252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31D479-92CE-98D0-8A8F-EF556C58B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0" y="212379"/>
            <a:ext cx="2702257" cy="10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7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8AD087B-DACD-C140-B747-B6177D498593}"/>
              </a:ext>
            </a:extLst>
          </p:cNvPr>
          <p:cNvSpPr/>
          <p:nvPr userDrawn="1"/>
        </p:nvSpPr>
        <p:spPr>
          <a:xfrm>
            <a:off x="2117766" y="-231182"/>
            <a:ext cx="7956468" cy="79564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DF9CDE7-DBE7-4975-D551-45FBAEFEC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3597" y="4206745"/>
            <a:ext cx="5404805" cy="13507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2AA630E-E8E1-0E84-DB07-B0A15DBDD5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2380152"/>
            <a:ext cx="7014358" cy="1576252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C573C73-9509-6691-B449-4ACAE3CB6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0" y="212379"/>
            <a:ext cx="2702257" cy="10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3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11" descr="En bild som visar text, himmel&#10;&#10;Automatiskt genererad beskrivning">
            <a:extLst>
              <a:ext uri="{FF2B5EF4-FFF2-40B4-BE49-F238E27FC236}">
                <a16:creationId xmlns:a16="http://schemas.microsoft.com/office/drawing/2014/main" id="{93F752B4-6E1A-D7CE-6B89-797E860D1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Ellips 17">
            <a:extLst>
              <a:ext uri="{FF2B5EF4-FFF2-40B4-BE49-F238E27FC236}">
                <a16:creationId xmlns:a16="http://schemas.microsoft.com/office/drawing/2014/main" id="{21B7C782-FFF3-37E8-D38D-0C577C52FBDC}"/>
              </a:ext>
            </a:extLst>
          </p:cNvPr>
          <p:cNvSpPr/>
          <p:nvPr userDrawn="1"/>
        </p:nvSpPr>
        <p:spPr>
          <a:xfrm>
            <a:off x="2113806" y="-549234"/>
            <a:ext cx="7956468" cy="7956468"/>
          </a:xfrm>
          <a:prstGeom prst="ellipse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F0A1DD16-0620-54E1-CB3C-6F5DE60CD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3597" y="3618411"/>
            <a:ext cx="5404805" cy="19391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06D250-D20D-082E-62FB-027B30A599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1808163"/>
            <a:ext cx="7014358" cy="1576252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BB239E1-E5FF-20B8-50A5-571FFF338D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0" y="212379"/>
            <a:ext cx="2702257" cy="10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20">
            <a:extLst>
              <a:ext uri="{FF2B5EF4-FFF2-40B4-BE49-F238E27FC236}">
                <a16:creationId xmlns:a16="http://schemas.microsoft.com/office/drawing/2014/main" id="{43ED76FE-2A63-A74C-9B23-65F0AA8E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Ellips 17">
            <a:extLst>
              <a:ext uri="{FF2B5EF4-FFF2-40B4-BE49-F238E27FC236}">
                <a16:creationId xmlns:a16="http://schemas.microsoft.com/office/drawing/2014/main" id="{21B7C782-FFF3-37E8-D38D-0C577C52FBDC}"/>
              </a:ext>
            </a:extLst>
          </p:cNvPr>
          <p:cNvSpPr/>
          <p:nvPr userDrawn="1"/>
        </p:nvSpPr>
        <p:spPr>
          <a:xfrm>
            <a:off x="2113806" y="-549234"/>
            <a:ext cx="7956468" cy="7956468"/>
          </a:xfrm>
          <a:prstGeom prst="ellipse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2CB5BF4-FE02-29FA-86E0-41167E826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3597" y="3618411"/>
            <a:ext cx="5404805" cy="19391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FA1B1F-4013-F29D-C89C-8F3BFB48E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1808163"/>
            <a:ext cx="7014358" cy="1576252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3F3D2C-F30C-801B-203F-387091FE0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0" y="212379"/>
            <a:ext cx="2702257" cy="10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ed bakgrunds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>
            <a:extLst>
              <a:ext uri="{FF2B5EF4-FFF2-40B4-BE49-F238E27FC236}">
                <a16:creationId xmlns:a16="http://schemas.microsoft.com/office/drawing/2014/main" id="{52CB5BF4-FE02-29FA-86E0-41167E826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3597" y="3618411"/>
            <a:ext cx="5404805" cy="19391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ligger en underrubrik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FA1B1F-4013-F29D-C89C-8F3BFB48E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1808163"/>
            <a:ext cx="7014358" cy="1576252"/>
          </a:xfrm>
        </p:spPr>
        <p:txBody>
          <a:bodyPr anchor="ctr" anchorCtr="0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0BF19-59D9-FEEE-8748-882C79959F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&amp; byt bakgrundsbild &amp; flytta bilden längst bak.</a:t>
            </a:r>
          </a:p>
        </p:txBody>
      </p:sp>
    </p:spTree>
    <p:extLst>
      <p:ext uri="{BB962C8B-B14F-4D97-AF65-F5344CB8AC3E}">
        <p14:creationId xmlns:p14="http://schemas.microsoft.com/office/powerpoint/2010/main" val="30873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vä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686289F-90F8-1247-8DCC-05C3EFAB24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142" y="403224"/>
            <a:ext cx="5122863" cy="6045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7D21AA-6D7B-B54A-B0FA-4AC25CDA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8295" y="1808163"/>
            <a:ext cx="5352349" cy="1025912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50C097C1-CD86-0940-8537-3D957B1E01BC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A940BAD6-BE6E-8035-6532-717F5A2B53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8295" y="3122196"/>
            <a:ext cx="5352348" cy="3326228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Brödtext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FCBA775-5FAF-A64F-7BD3-E064B4E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86" y="212379"/>
            <a:ext cx="2227427" cy="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7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8" r:id="rId3"/>
    <p:sldLayoutId id="2147483669" r:id="rId4"/>
    <p:sldLayoutId id="2147483670" r:id="rId5"/>
    <p:sldLayoutId id="2147483652" r:id="rId6"/>
    <p:sldLayoutId id="2147483672" r:id="rId7"/>
    <p:sldLayoutId id="2147483682" r:id="rId8"/>
    <p:sldLayoutId id="2147483651" r:id="rId9"/>
    <p:sldLayoutId id="2147483667" r:id="rId10"/>
    <p:sldLayoutId id="2147483671" r:id="rId11"/>
    <p:sldLayoutId id="2147483650" r:id="rId12"/>
    <p:sldLayoutId id="2147483673" r:id="rId13"/>
    <p:sldLayoutId id="2147483674" r:id="rId14"/>
    <p:sldLayoutId id="2147483656" r:id="rId15"/>
    <p:sldLayoutId id="2147483660" r:id="rId16"/>
    <p:sldLayoutId id="2147483679" r:id="rId17"/>
    <p:sldLayoutId id="2147483662" r:id="rId18"/>
    <p:sldLayoutId id="2147483661" r:id="rId19"/>
    <p:sldLayoutId id="2147483653" r:id="rId20"/>
    <p:sldLayoutId id="2147483677" r:id="rId21"/>
    <p:sldLayoutId id="2147483675" r:id="rId22"/>
    <p:sldLayoutId id="2147483678" r:id="rId23"/>
    <p:sldLayoutId id="2147483680" r:id="rId24"/>
    <p:sldLayoutId id="2147483681" r:id="rId25"/>
    <p:sldLayoutId id="2147483676" r:id="rId26"/>
    <p:sldLayoutId id="2147483664" r:id="rId27"/>
    <p:sldLayoutId id="2147483665" r:id="rId2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6084129D-D518-EE83-900D-489FF8099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1191" y="3618411"/>
            <a:ext cx="5988204" cy="2826994"/>
          </a:xfrm>
        </p:spPr>
        <p:txBody>
          <a:bodyPr>
            <a:noAutofit/>
          </a:bodyPr>
          <a:lstStyle/>
          <a:p>
            <a:r>
              <a:rPr lang="en-US" sz="2400" dirty="0"/>
              <a:t>The meaning of collections for </a:t>
            </a:r>
            <a:r>
              <a:rPr lang="en-US" sz="2400" dirty="0" smtClean="0"/>
              <a:t>the identity of </a:t>
            </a:r>
            <a:r>
              <a:rPr lang="en-US" sz="2400" dirty="0"/>
              <a:t>academic libraries </a:t>
            </a:r>
            <a:r>
              <a:rPr lang="en-US" sz="2400" dirty="0" smtClean="0"/>
              <a:t>– </a:t>
            </a:r>
            <a:r>
              <a:rPr lang="en-US" sz="2400" dirty="0"/>
              <a:t>a Swedish university </a:t>
            </a:r>
            <a:r>
              <a:rPr lang="en-US" sz="2400" dirty="0" smtClean="0"/>
              <a:t>library study.</a:t>
            </a:r>
          </a:p>
          <a:p>
            <a:r>
              <a:rPr lang="en-US" sz="2400" dirty="0" smtClean="0"/>
              <a:t>Hanna Hallnäs</a:t>
            </a:r>
            <a:endParaRPr lang="sv-SE" sz="24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64CC903-720A-3B1F-18FE-D25B25E2F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Phd</a:t>
            </a:r>
            <a:r>
              <a:rPr lang="sv-SE" dirty="0" smtClean="0"/>
              <a:t> forum, LIDA </a:t>
            </a:r>
            <a:r>
              <a:rPr lang="sv-SE" dirty="0" err="1" smtClean="0"/>
              <a:t>conference</a:t>
            </a:r>
            <a:r>
              <a:rPr lang="sv-SE" dirty="0" smtClean="0"/>
              <a:t> 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49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514" y="1904248"/>
            <a:ext cx="5192436" cy="3894327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857F3FF-8D52-ECE4-EF5D-31795166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37" y="1516565"/>
            <a:ext cx="6704107" cy="748797"/>
          </a:xfrm>
        </p:spPr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PhD?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96AEE6-F98C-D1DF-141F-221C1191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37" y="2520176"/>
            <a:ext cx="7047571" cy="3928247"/>
          </a:xfrm>
        </p:spPr>
        <p:txBody>
          <a:bodyPr numCol="1">
            <a:normAutofit fontScale="92500" lnSpcReduction="10000"/>
          </a:bodyPr>
          <a:lstStyle/>
          <a:p>
            <a:r>
              <a:rPr lang="sv-SE" sz="2400" dirty="0"/>
              <a:t>I </a:t>
            </a:r>
            <a:r>
              <a:rPr lang="sv-SE" sz="2400" dirty="0" err="1"/>
              <a:t>worked</a:t>
            </a:r>
            <a:r>
              <a:rPr lang="sv-SE" sz="2400" dirty="0"/>
              <a:t> as a </a:t>
            </a:r>
            <a:r>
              <a:rPr lang="sv-SE" sz="2400" dirty="0" err="1"/>
              <a:t>librarian</a:t>
            </a:r>
            <a:r>
              <a:rPr lang="sv-SE" sz="2400" dirty="0"/>
              <a:t> for 12 </a:t>
            </a:r>
            <a:r>
              <a:rPr lang="sv-SE" sz="2400" dirty="0" err="1"/>
              <a:t>years</a:t>
            </a:r>
            <a:r>
              <a:rPr lang="sv-SE" sz="2400" dirty="0"/>
              <a:t>, at a Swedish </a:t>
            </a:r>
            <a:r>
              <a:rPr lang="sv-SE" sz="2400" dirty="0" err="1"/>
              <a:t>university</a:t>
            </a:r>
            <a:r>
              <a:rPr lang="sv-SE" sz="2400" dirty="0"/>
              <a:t> </a:t>
            </a:r>
            <a:r>
              <a:rPr lang="sv-SE" sz="2400" dirty="0" err="1"/>
              <a:t>library</a:t>
            </a:r>
            <a:r>
              <a:rPr lang="sv-SE" sz="2400" dirty="0"/>
              <a:t>, </a:t>
            </a:r>
            <a:r>
              <a:rPr lang="sv-SE" sz="2400" dirty="0" err="1"/>
              <a:t>with</a:t>
            </a:r>
            <a:r>
              <a:rPr lang="sv-SE" sz="2400" dirty="0"/>
              <a:t> the </a:t>
            </a:r>
            <a:r>
              <a:rPr lang="sv-SE" sz="2400" dirty="0" err="1"/>
              <a:t>acquisition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electronic</a:t>
            </a:r>
            <a:r>
              <a:rPr lang="sv-SE" sz="2400" dirty="0"/>
              <a:t> and print material. </a:t>
            </a:r>
          </a:p>
          <a:p>
            <a:r>
              <a:rPr lang="sv-SE" sz="2400" dirty="0"/>
              <a:t>I </a:t>
            </a:r>
            <a:r>
              <a:rPr lang="sv-SE" sz="2400" dirty="0" err="1"/>
              <a:t>liked</a:t>
            </a:r>
            <a:r>
              <a:rPr lang="sv-SE" sz="2400" dirty="0"/>
              <a:t> my </a:t>
            </a:r>
            <a:r>
              <a:rPr lang="sv-SE" sz="2400" dirty="0" err="1"/>
              <a:t>job</a:t>
            </a:r>
            <a:r>
              <a:rPr lang="sv-SE" sz="2400" dirty="0"/>
              <a:t> and </a:t>
            </a:r>
            <a:r>
              <a:rPr lang="sv-SE" sz="2400" dirty="0" err="1"/>
              <a:t>colleagues</a:t>
            </a:r>
            <a:r>
              <a:rPr lang="sv-SE" sz="2400" dirty="0"/>
              <a:t>! And I </a:t>
            </a:r>
            <a:r>
              <a:rPr lang="sv-SE" sz="2400" dirty="0" err="1"/>
              <a:t>was</a:t>
            </a:r>
            <a:r>
              <a:rPr lang="sv-SE" sz="2400" dirty="0"/>
              <a:t> happy, like Tam on the </a:t>
            </a:r>
            <a:r>
              <a:rPr lang="sv-SE" sz="2400" dirty="0" err="1"/>
              <a:t>picture</a:t>
            </a:r>
            <a:r>
              <a:rPr lang="sv-SE" sz="2400" dirty="0"/>
              <a:t>. </a:t>
            </a:r>
          </a:p>
          <a:p>
            <a:r>
              <a:rPr lang="sv-SE" sz="2400" dirty="0" err="1"/>
              <a:t>But</a:t>
            </a:r>
            <a:r>
              <a:rPr lang="sv-SE" sz="2400" dirty="0"/>
              <a:t> a </a:t>
            </a:r>
            <a:r>
              <a:rPr lang="sv-SE" sz="2400" dirty="0" err="1"/>
              <a:t>question</a:t>
            </a:r>
            <a:r>
              <a:rPr lang="sv-SE" sz="2400" dirty="0"/>
              <a:t> </a:t>
            </a:r>
            <a:r>
              <a:rPr lang="sv-SE" sz="2400" dirty="0" err="1"/>
              <a:t>started</a:t>
            </a:r>
            <a:r>
              <a:rPr lang="sv-SE" sz="2400" dirty="0"/>
              <a:t> to </a:t>
            </a:r>
            <a:r>
              <a:rPr lang="sv-SE" sz="2400" dirty="0" err="1"/>
              <a:t>occur</a:t>
            </a:r>
            <a:r>
              <a:rPr lang="sv-SE" sz="2400" dirty="0"/>
              <a:t> in my mind: </a:t>
            </a:r>
          </a:p>
          <a:p>
            <a:r>
              <a:rPr lang="sv-SE" sz="2400" i="1" dirty="0" err="1"/>
              <a:t>What</a:t>
            </a:r>
            <a:r>
              <a:rPr lang="sv-SE" sz="2400" i="1" dirty="0"/>
              <a:t> is a </a:t>
            </a:r>
            <a:r>
              <a:rPr lang="sv-SE" sz="2400" i="1" dirty="0" err="1"/>
              <a:t>library</a:t>
            </a:r>
            <a:r>
              <a:rPr lang="sv-SE" sz="2400" i="1" dirty="0"/>
              <a:t> </a:t>
            </a:r>
            <a:r>
              <a:rPr lang="sv-SE" sz="2400" i="1" dirty="0" err="1"/>
              <a:t>today</a:t>
            </a:r>
            <a:r>
              <a:rPr lang="sv-SE" sz="2400" i="1" dirty="0"/>
              <a:t> and is the </a:t>
            </a:r>
            <a:r>
              <a:rPr lang="sv-SE" sz="2400" i="1" dirty="0" err="1"/>
              <a:t>collection</a:t>
            </a:r>
            <a:r>
              <a:rPr lang="sv-SE" sz="2400" i="1" dirty="0"/>
              <a:t> </a:t>
            </a:r>
            <a:r>
              <a:rPr lang="sv-SE" sz="2400" i="1" dirty="0" err="1"/>
              <a:t>really</a:t>
            </a:r>
            <a:r>
              <a:rPr lang="sv-SE" sz="2400" i="1" dirty="0"/>
              <a:t> </a:t>
            </a:r>
            <a:r>
              <a:rPr lang="sv-SE" sz="2400" i="1" dirty="0" err="1"/>
              <a:t>that</a:t>
            </a:r>
            <a:r>
              <a:rPr lang="sv-SE" sz="2400" i="1" dirty="0"/>
              <a:t> </a:t>
            </a:r>
            <a:r>
              <a:rPr lang="sv-SE" sz="2400" i="1" dirty="0" err="1"/>
              <a:t>important</a:t>
            </a:r>
            <a:r>
              <a:rPr lang="sv-SE" sz="2400" i="1" dirty="0"/>
              <a:t>?  </a:t>
            </a:r>
          </a:p>
          <a:p>
            <a:endParaRPr lang="sv-SE" sz="2400" i="1" dirty="0"/>
          </a:p>
          <a:p>
            <a:r>
              <a:rPr lang="sv-SE" sz="2400" dirty="0"/>
              <a:t>So I </a:t>
            </a:r>
            <a:r>
              <a:rPr lang="sv-SE" sz="2400" dirty="0" err="1"/>
              <a:t>applied</a:t>
            </a:r>
            <a:r>
              <a:rPr lang="sv-SE" sz="2400" dirty="0"/>
              <a:t> for a PhD position… (and got it</a:t>
            </a:r>
            <a:r>
              <a:rPr lang="sv-SE" sz="2400" dirty="0" smtClean="0"/>
              <a:t>!)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478540" y="6459646"/>
            <a:ext cx="560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Tam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3314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514" y="1904248"/>
            <a:ext cx="5192436" cy="3894327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857F3FF-8D52-ECE4-EF5D-31795166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37" y="1516565"/>
            <a:ext cx="6704107" cy="748797"/>
          </a:xfrm>
        </p:spPr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(</a:t>
            </a:r>
            <a:r>
              <a:rPr lang="sv-SE" dirty="0" err="1"/>
              <a:t>boring</a:t>
            </a:r>
            <a:r>
              <a:rPr lang="sv-SE" dirty="0"/>
              <a:t>?) </a:t>
            </a:r>
            <a:r>
              <a:rPr lang="sv-SE" dirty="0" err="1"/>
              <a:t>details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96AEE6-F98C-D1DF-141F-221C1191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37" y="2520176"/>
            <a:ext cx="7047571" cy="3928247"/>
          </a:xfrm>
        </p:spPr>
        <p:txBody>
          <a:bodyPr numCol="1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400" dirty="0"/>
              <a:t>I </a:t>
            </a:r>
            <a:r>
              <a:rPr lang="sv-SE" sz="2400" dirty="0" err="1"/>
              <a:t>began</a:t>
            </a:r>
            <a:r>
              <a:rPr lang="sv-SE" sz="2400" dirty="0"/>
              <a:t> my </a:t>
            </a:r>
            <a:r>
              <a:rPr lang="sv-SE" sz="2400" dirty="0" err="1"/>
              <a:t>journey</a:t>
            </a:r>
            <a:r>
              <a:rPr lang="sv-SE" sz="2400" dirty="0"/>
              <a:t> in September 2021,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400" dirty="0" err="1"/>
              <a:t>I´m</a:t>
            </a:r>
            <a:r>
              <a:rPr lang="sv-SE" sz="2400" dirty="0"/>
              <a:t> </a:t>
            </a:r>
            <a:r>
              <a:rPr lang="sv-SE" sz="2400" dirty="0" err="1"/>
              <a:t>writing</a:t>
            </a:r>
            <a:r>
              <a:rPr lang="sv-SE" sz="2400" dirty="0"/>
              <a:t> a </a:t>
            </a:r>
            <a:r>
              <a:rPr lang="sv-SE" sz="2400" dirty="0" err="1"/>
              <a:t>monograph</a:t>
            </a:r>
            <a:r>
              <a:rPr lang="sv-SE" sz="2400" dirty="0"/>
              <a:t> in Swedish,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400" dirty="0"/>
              <a:t>I plan to </a:t>
            </a:r>
            <a:r>
              <a:rPr lang="en-US" sz="2400" dirty="0"/>
              <a:t>write at least one article in English during my PhD time,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My supervisors are Ola Pilerot (professor) and Erik Joelsson (senior lecturer)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This is </a:t>
            </a:r>
            <a:r>
              <a:rPr lang="en-US" sz="2400" dirty="0" smtClean="0"/>
              <a:t>the </a:t>
            </a:r>
            <a:r>
              <a:rPr lang="en-US" sz="2400" dirty="0"/>
              <a:t>first time </a:t>
            </a:r>
            <a:r>
              <a:rPr lang="en-US" sz="2400" dirty="0" smtClean="0"/>
              <a:t>I present my </a:t>
            </a:r>
            <a:r>
              <a:rPr lang="en-US" sz="2400" dirty="0"/>
              <a:t>work outside of Sweden. 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478540" y="6459646"/>
            <a:ext cx="560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Tam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7424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0417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3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514" y="1904248"/>
            <a:ext cx="5192437" cy="3894327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857F3FF-8D52-ECE4-EF5D-31795166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37" y="1516565"/>
            <a:ext cx="6704107" cy="748797"/>
          </a:xfrm>
        </p:spPr>
        <p:txBody>
          <a:bodyPr/>
          <a:lstStyle/>
          <a:p>
            <a:r>
              <a:rPr lang="sv-SE" dirty="0"/>
              <a:t>So, </a:t>
            </a:r>
            <a:r>
              <a:rPr lang="sv-SE" dirty="0" err="1"/>
              <a:t>what</a:t>
            </a:r>
            <a:r>
              <a:rPr lang="sv-SE" dirty="0"/>
              <a:t> is my </a:t>
            </a:r>
            <a:r>
              <a:rPr lang="sv-SE" dirty="0" err="1"/>
              <a:t>thesis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96AEE6-F98C-D1DF-141F-221C1191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37" y="2520176"/>
            <a:ext cx="7047571" cy="3928247"/>
          </a:xfrm>
        </p:spPr>
        <p:txBody>
          <a:bodyPr numCol="1">
            <a:normAutofit fontScale="77500" lnSpcReduction="20000"/>
          </a:bodyPr>
          <a:lstStyle/>
          <a:p>
            <a:r>
              <a:rPr lang="sv-SE" sz="2400" b="1" dirty="0" err="1"/>
              <a:t>Overarching</a:t>
            </a:r>
            <a:r>
              <a:rPr lang="sv-SE" sz="2400" b="1" dirty="0"/>
              <a:t> research </a:t>
            </a:r>
            <a:r>
              <a:rPr lang="sv-SE" sz="2400" b="1" dirty="0" err="1"/>
              <a:t>question</a:t>
            </a:r>
            <a:endParaRPr lang="sv-SE" sz="2400" dirty="0"/>
          </a:p>
          <a:p>
            <a:r>
              <a:rPr lang="sv-SE" sz="2400" dirty="0" err="1"/>
              <a:t>What</a:t>
            </a:r>
            <a:r>
              <a:rPr lang="sv-SE" sz="2400" dirty="0"/>
              <a:t> tensions </a:t>
            </a:r>
            <a:r>
              <a:rPr lang="sv-SE" sz="2400" dirty="0" err="1" smtClean="0"/>
              <a:t>exist</a:t>
            </a:r>
            <a:r>
              <a:rPr lang="sv-SE" sz="2400" dirty="0" smtClean="0"/>
              <a:t> </a:t>
            </a:r>
            <a:r>
              <a:rPr lang="sv-SE" sz="2400" dirty="0"/>
              <a:t>at Swedish </a:t>
            </a:r>
            <a:r>
              <a:rPr lang="sv-SE" sz="2400" dirty="0" err="1"/>
              <a:t>university</a:t>
            </a:r>
            <a:r>
              <a:rPr lang="sv-SE" sz="2400" dirty="0"/>
              <a:t> </a:t>
            </a:r>
            <a:r>
              <a:rPr lang="sv-SE" sz="2400" dirty="0" err="1"/>
              <a:t>libraries</a:t>
            </a:r>
            <a:r>
              <a:rPr lang="sv-SE" sz="2400" dirty="0"/>
              <a:t> </a:t>
            </a:r>
            <a:r>
              <a:rPr lang="sv-SE" sz="2400" dirty="0" err="1"/>
              <a:t>between</a:t>
            </a:r>
            <a:r>
              <a:rPr lang="sv-SE" sz="2400" dirty="0"/>
              <a:t> the task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preserving</a:t>
            </a:r>
            <a:r>
              <a:rPr lang="sv-SE" sz="2400" dirty="0"/>
              <a:t> material and </a:t>
            </a:r>
            <a:r>
              <a:rPr lang="sv-SE" sz="2400" dirty="0" err="1"/>
              <a:t>developing</a:t>
            </a:r>
            <a:r>
              <a:rPr lang="sv-SE" sz="2400" dirty="0"/>
              <a:t> new </a:t>
            </a:r>
            <a:r>
              <a:rPr lang="sv-SE" sz="2400" dirty="0" err="1"/>
              <a:t>collections</a:t>
            </a:r>
            <a:r>
              <a:rPr lang="sv-SE" sz="2400" dirty="0"/>
              <a:t>, and </a:t>
            </a:r>
            <a:r>
              <a:rPr lang="sv-SE" sz="2400" dirty="0" err="1"/>
              <a:t>what</a:t>
            </a:r>
            <a:r>
              <a:rPr lang="sv-SE" sz="2400" dirty="0"/>
              <a:t> </a:t>
            </a:r>
            <a:r>
              <a:rPr lang="sv-SE" sz="2400" dirty="0" err="1"/>
              <a:t>impact</a:t>
            </a:r>
            <a:r>
              <a:rPr lang="sv-SE" sz="2400" dirty="0"/>
              <a:t> </a:t>
            </a:r>
            <a:r>
              <a:rPr lang="sv-SE" sz="2400" dirty="0" err="1"/>
              <a:t>does</a:t>
            </a:r>
            <a:r>
              <a:rPr lang="sv-SE" sz="2400" dirty="0"/>
              <a:t> it </a:t>
            </a:r>
            <a:r>
              <a:rPr lang="sv-SE" sz="2400" dirty="0" err="1"/>
              <a:t>have</a:t>
            </a:r>
            <a:r>
              <a:rPr lang="sv-SE" sz="2400" dirty="0"/>
              <a:t> on the </a:t>
            </a:r>
            <a:r>
              <a:rPr lang="sv-SE" sz="2400" dirty="0" err="1"/>
              <a:t>library's</a:t>
            </a:r>
            <a:r>
              <a:rPr lang="sv-SE" sz="2400" dirty="0"/>
              <a:t> </a:t>
            </a:r>
            <a:r>
              <a:rPr lang="sv-SE" sz="2400" dirty="0" err="1"/>
              <a:t>identity</a:t>
            </a:r>
            <a:r>
              <a:rPr lang="sv-SE" sz="2400" dirty="0"/>
              <a:t>?</a:t>
            </a:r>
            <a:r>
              <a:rPr lang="en-US" sz="2400" dirty="0"/>
              <a:t> </a:t>
            </a:r>
            <a:endParaRPr lang="sv-SE" sz="2400" dirty="0"/>
          </a:p>
          <a:p>
            <a:r>
              <a:rPr lang="sv-SE" sz="2400" dirty="0" err="1"/>
              <a:t>This</a:t>
            </a:r>
            <a:r>
              <a:rPr lang="sv-SE" sz="2400" dirty="0"/>
              <a:t> in </a:t>
            </a:r>
            <a:r>
              <a:rPr lang="sv-SE" sz="2400" dirty="0" err="1"/>
              <a:t>turn</a:t>
            </a:r>
            <a:r>
              <a:rPr lang="sv-SE" sz="2400" dirty="0"/>
              <a:t> </a:t>
            </a:r>
            <a:r>
              <a:rPr lang="sv-SE" sz="2400" dirty="0" err="1"/>
              <a:t>leads</a:t>
            </a:r>
            <a:r>
              <a:rPr lang="sv-SE" sz="2400" dirty="0"/>
              <a:t> to the </a:t>
            </a:r>
            <a:r>
              <a:rPr lang="sv-SE" sz="2400" dirty="0" err="1"/>
              <a:t>following</a:t>
            </a:r>
            <a:r>
              <a:rPr lang="sv-SE" sz="2400" dirty="0"/>
              <a:t> </a:t>
            </a:r>
            <a:r>
              <a:rPr lang="sv-SE" sz="2400" b="1" dirty="0" err="1"/>
              <a:t>specified</a:t>
            </a:r>
            <a:r>
              <a:rPr lang="sv-SE" sz="2400" b="1" dirty="0"/>
              <a:t> </a:t>
            </a:r>
            <a:r>
              <a:rPr lang="sv-SE" sz="2400" b="1" dirty="0" err="1"/>
              <a:t>questions</a:t>
            </a:r>
            <a:r>
              <a:rPr lang="sv-SE" sz="2400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400" dirty="0" err="1"/>
              <a:t>How</a:t>
            </a:r>
            <a:r>
              <a:rPr lang="sv-SE" sz="2400" dirty="0"/>
              <a:t> is the task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preserving</a:t>
            </a:r>
            <a:r>
              <a:rPr lang="sv-SE" sz="2400" dirty="0"/>
              <a:t> material at Swedish </a:t>
            </a:r>
            <a:r>
              <a:rPr lang="sv-SE" sz="2400" dirty="0" err="1"/>
              <a:t>university</a:t>
            </a:r>
            <a:r>
              <a:rPr lang="sv-SE" sz="2400" dirty="0"/>
              <a:t> </a:t>
            </a:r>
            <a:r>
              <a:rPr lang="sv-SE" sz="2400" dirty="0" err="1"/>
              <a:t>libraries</a:t>
            </a:r>
            <a:r>
              <a:rPr lang="sv-SE" sz="2400" dirty="0"/>
              <a:t> </a:t>
            </a:r>
            <a:r>
              <a:rPr lang="sv-SE" sz="2400" dirty="0" err="1"/>
              <a:t>described</a:t>
            </a:r>
            <a:r>
              <a:rPr lang="sv-SE" sz="2400" dirty="0"/>
              <a:t> from a management </a:t>
            </a:r>
            <a:r>
              <a:rPr lang="sv-SE" sz="2400" dirty="0" err="1"/>
              <a:t>perspective</a:t>
            </a:r>
            <a:r>
              <a:rPr lang="sv-SE" sz="2400" dirty="0"/>
              <a:t>? 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400" dirty="0" err="1"/>
              <a:t>What</a:t>
            </a:r>
            <a:r>
              <a:rPr lang="sv-SE" sz="2400" dirty="0"/>
              <a:t> </a:t>
            </a:r>
            <a:r>
              <a:rPr lang="sv-SE" sz="2400" dirty="0" err="1"/>
              <a:t>significance</a:t>
            </a:r>
            <a:r>
              <a:rPr lang="sv-SE" sz="2400" dirty="0"/>
              <a:t>, </a:t>
            </a:r>
            <a:r>
              <a:rPr lang="sv-SE" sz="2400" dirty="0" err="1"/>
              <a:t>according</a:t>
            </a:r>
            <a:r>
              <a:rPr lang="sv-SE" sz="2400" dirty="0"/>
              <a:t> to the management </a:t>
            </a:r>
            <a:r>
              <a:rPr lang="sv-SE" sz="2400" dirty="0" err="1"/>
              <a:t>level</a:t>
            </a:r>
            <a:r>
              <a:rPr lang="sv-SE" sz="2400" dirty="0"/>
              <a:t>, is </a:t>
            </a:r>
            <a:r>
              <a:rPr lang="sv-SE" sz="2400" dirty="0" err="1"/>
              <a:t>attached</a:t>
            </a:r>
            <a:r>
              <a:rPr lang="sv-SE" sz="2400" dirty="0"/>
              <a:t> to the </a:t>
            </a:r>
            <a:r>
              <a:rPr lang="sv-SE" sz="2400" dirty="0" err="1"/>
              <a:t>development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new </a:t>
            </a:r>
            <a:r>
              <a:rPr lang="sv-SE" sz="2400" dirty="0" err="1"/>
              <a:t>collections</a:t>
            </a:r>
            <a:r>
              <a:rPr lang="sv-SE" sz="2400" dirty="0"/>
              <a:t> in a </a:t>
            </a:r>
            <a:r>
              <a:rPr lang="sv-SE" sz="2400" dirty="0" err="1"/>
              <a:t>context</a:t>
            </a:r>
            <a:r>
              <a:rPr lang="sv-SE" sz="2400" dirty="0"/>
              <a:t> </a:t>
            </a:r>
            <a:r>
              <a:rPr lang="sv-SE" sz="2400" dirty="0" err="1"/>
              <a:t>characterized</a:t>
            </a:r>
            <a:r>
              <a:rPr lang="sv-SE" sz="2400" dirty="0"/>
              <a:t> by </a:t>
            </a:r>
            <a:r>
              <a:rPr lang="sv-SE" sz="2400" dirty="0" err="1"/>
              <a:t>open</a:t>
            </a:r>
            <a:r>
              <a:rPr lang="sv-SE" sz="2400" dirty="0"/>
              <a:t> science? 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400" dirty="0" err="1"/>
              <a:t>How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these</a:t>
            </a:r>
            <a:r>
              <a:rPr lang="sv-SE" sz="2400" dirty="0"/>
              <a:t> </a:t>
            </a:r>
            <a:r>
              <a:rPr lang="sv-SE" sz="2400" dirty="0" err="1"/>
              <a:t>sub-collections</a:t>
            </a:r>
            <a:r>
              <a:rPr lang="sv-SE" sz="2400" dirty="0"/>
              <a:t> given </a:t>
            </a:r>
            <a:r>
              <a:rPr lang="sv-SE" sz="2400" dirty="0" err="1"/>
              <a:t>importance</a:t>
            </a:r>
            <a:r>
              <a:rPr lang="sv-SE" sz="2400" dirty="0"/>
              <a:t> in relation to the </a:t>
            </a:r>
            <a:r>
              <a:rPr lang="sv-SE" sz="2400" dirty="0" err="1"/>
              <a:t>library's</a:t>
            </a:r>
            <a:r>
              <a:rPr lang="sv-SE" sz="2400" dirty="0"/>
              <a:t> </a:t>
            </a:r>
            <a:r>
              <a:rPr lang="sv-SE" sz="2400" dirty="0" err="1" smtClean="0"/>
              <a:t>identity</a:t>
            </a:r>
            <a:r>
              <a:rPr lang="sv-SE" sz="2400" dirty="0" smtClean="0"/>
              <a:t>  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478541" y="6459646"/>
            <a:ext cx="560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Tam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38436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514" y="1904248"/>
            <a:ext cx="5192436" cy="3894327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857F3FF-8D52-ECE4-EF5D-31795166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37" y="1516565"/>
            <a:ext cx="6704107" cy="748797"/>
          </a:xfrm>
        </p:spPr>
        <p:txBody>
          <a:bodyPr/>
          <a:lstStyle/>
          <a:p>
            <a:r>
              <a:rPr lang="sv-SE" dirty="0" err="1"/>
              <a:t>Methods</a:t>
            </a:r>
            <a:r>
              <a:rPr lang="sv-SE" dirty="0"/>
              <a:t> and </a:t>
            </a:r>
            <a:r>
              <a:rPr lang="sv-SE" dirty="0" err="1"/>
              <a:t>theories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96AEE6-F98C-D1DF-141F-221C1191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37" y="2520176"/>
            <a:ext cx="7047571" cy="3928247"/>
          </a:xfrm>
        </p:spPr>
        <p:txBody>
          <a:bodyPr numCol="1">
            <a:normAutofit fontScale="85000" lnSpcReduction="20000"/>
          </a:bodyPr>
          <a:lstStyle/>
          <a:p>
            <a:r>
              <a:rPr lang="sv-SE" sz="2400" b="1" dirty="0" err="1"/>
              <a:t>Methods</a:t>
            </a:r>
            <a:endParaRPr lang="sv-SE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In the next couple of weeks, a survey will be sent out </a:t>
            </a:r>
            <a:r>
              <a:rPr lang="sv-SE" sz="2400" dirty="0"/>
              <a:t>to all managers at Swedish </a:t>
            </a:r>
            <a:r>
              <a:rPr lang="sv-SE" sz="2400" dirty="0" err="1"/>
              <a:t>higher</a:t>
            </a:r>
            <a:r>
              <a:rPr lang="sv-SE" sz="2400" dirty="0"/>
              <a:t> </a:t>
            </a:r>
            <a:r>
              <a:rPr lang="sv-SE" sz="2400" dirty="0" err="1" smtClean="0"/>
              <a:t>education</a:t>
            </a:r>
            <a:r>
              <a:rPr lang="sv-SE" sz="2400" dirty="0" smtClean="0"/>
              <a:t> institution </a:t>
            </a:r>
            <a:r>
              <a:rPr lang="sv-SE" sz="2400" dirty="0" err="1"/>
              <a:t>libraries</a:t>
            </a:r>
            <a:r>
              <a:rPr lang="sv-SE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400" dirty="0"/>
              <a:t>Most </a:t>
            </a:r>
            <a:r>
              <a:rPr lang="sv-SE" sz="2400" dirty="0" err="1"/>
              <a:t>probably</a:t>
            </a:r>
            <a:r>
              <a:rPr lang="sv-SE" sz="2400" dirty="0"/>
              <a:t> </a:t>
            </a:r>
            <a:r>
              <a:rPr lang="sv-SE" sz="2400" dirty="0" err="1"/>
              <a:t>interviews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vice-</a:t>
            </a:r>
            <a:r>
              <a:rPr lang="sv-SE" sz="2400" dirty="0" err="1"/>
              <a:t>chancellors</a:t>
            </a:r>
            <a:r>
              <a:rPr lang="sv-SE" sz="2400" dirty="0"/>
              <a:t> and </a:t>
            </a:r>
            <a:r>
              <a:rPr lang="sv-SE" sz="2400" dirty="0" err="1"/>
              <a:t>library</a:t>
            </a:r>
            <a:r>
              <a:rPr lang="sv-SE" sz="2400" dirty="0"/>
              <a:t> managers</a:t>
            </a:r>
            <a:r>
              <a:rPr lang="sv-SE" sz="2400" dirty="0" smtClean="0"/>
              <a:t>.</a:t>
            </a:r>
          </a:p>
          <a:p>
            <a:endParaRPr lang="sv-SE" sz="2400" dirty="0" smtClean="0"/>
          </a:p>
          <a:p>
            <a:r>
              <a:rPr lang="sv-SE" sz="2400" b="1" dirty="0" err="1"/>
              <a:t>Theoretical</a:t>
            </a:r>
            <a:r>
              <a:rPr lang="sv-SE" sz="2400" b="1" dirty="0"/>
              <a:t> </a:t>
            </a:r>
            <a:r>
              <a:rPr lang="sv-SE" sz="2400" b="1" dirty="0" err="1"/>
              <a:t>framework</a:t>
            </a:r>
            <a:endParaRPr lang="sv-SE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400" dirty="0" err="1"/>
              <a:t>Document</a:t>
            </a:r>
            <a:r>
              <a:rPr lang="sv-SE" sz="2400" dirty="0"/>
              <a:t> </a:t>
            </a:r>
            <a:r>
              <a:rPr lang="sv-SE" sz="2400" dirty="0" err="1"/>
              <a:t>theory</a:t>
            </a:r>
            <a:r>
              <a:rPr lang="sv-SE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400" dirty="0" err="1"/>
              <a:t>Hatch</a:t>
            </a:r>
            <a:r>
              <a:rPr lang="sv-SE" sz="2400" dirty="0"/>
              <a:t> and </a:t>
            </a:r>
            <a:r>
              <a:rPr lang="sv-SE" sz="2400" dirty="0" err="1"/>
              <a:t>Schultz’s</a:t>
            </a:r>
            <a:r>
              <a:rPr lang="sv-SE" sz="2400" dirty="0"/>
              <a:t> </a:t>
            </a:r>
            <a:r>
              <a:rPr lang="sv-SE" sz="2400" dirty="0" err="1"/>
              <a:t>theory</a:t>
            </a:r>
            <a:r>
              <a:rPr lang="sv-SE" sz="2400" dirty="0"/>
              <a:t> on </a:t>
            </a:r>
            <a:r>
              <a:rPr lang="sv-SE" sz="2400" dirty="0" err="1"/>
              <a:t>organizational</a:t>
            </a:r>
            <a:r>
              <a:rPr lang="sv-SE" sz="2400" dirty="0"/>
              <a:t> </a:t>
            </a:r>
            <a:r>
              <a:rPr lang="sv-SE" sz="2400" dirty="0" err="1"/>
              <a:t>identity</a:t>
            </a:r>
            <a:r>
              <a:rPr lang="sv-SE" sz="2400" dirty="0"/>
              <a:t>:</a:t>
            </a:r>
          </a:p>
          <a:p>
            <a:r>
              <a:rPr lang="en-US" sz="2400" dirty="0"/>
              <a:t>Hatch, M. J., &amp; Schultz, M. (2002). The dynamics of organizational identity. </a:t>
            </a:r>
            <a:r>
              <a:rPr lang="en-US" sz="2400" i="1" dirty="0"/>
              <a:t>Human Relations</a:t>
            </a:r>
            <a:r>
              <a:rPr lang="en-US" sz="2400" dirty="0"/>
              <a:t>,</a:t>
            </a:r>
            <a:r>
              <a:rPr lang="en-US" sz="2400" i="1" dirty="0"/>
              <a:t> 55</a:t>
            </a:r>
            <a:r>
              <a:rPr lang="en-US" sz="2400" dirty="0"/>
              <a:t>(8), 989-1018.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78540" y="6459646"/>
            <a:ext cx="560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Tam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18422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514" y="1904248"/>
            <a:ext cx="5192436" cy="3894327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857F3FF-8D52-ECE4-EF5D-31795166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37" y="1516565"/>
            <a:ext cx="6704107" cy="748797"/>
          </a:xfrm>
        </p:spPr>
        <p:txBody>
          <a:bodyPr/>
          <a:lstStyle/>
          <a:p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I </a:t>
            </a:r>
            <a:r>
              <a:rPr lang="sv-SE" dirty="0" err="1"/>
              <a:t>now</a:t>
            </a:r>
            <a:r>
              <a:rPr lang="sv-SE" dirty="0"/>
              <a:t>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96AEE6-F98C-D1DF-141F-221C1191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37" y="2520176"/>
            <a:ext cx="7047571" cy="3928247"/>
          </a:xfrm>
        </p:spPr>
        <p:txBody>
          <a:bodyPr numCol="1">
            <a:normAutofit fontScale="92500"/>
          </a:bodyPr>
          <a:lstStyle/>
          <a:p>
            <a:r>
              <a:rPr lang="sv-SE" sz="2400" dirty="0"/>
              <a:t>Most </a:t>
            </a:r>
            <a:r>
              <a:rPr lang="sv-SE" sz="2400" dirty="0" err="1"/>
              <a:t>of</a:t>
            </a:r>
            <a:r>
              <a:rPr lang="sv-SE" sz="2400" dirty="0"/>
              <a:t> the </a:t>
            </a:r>
            <a:r>
              <a:rPr lang="sv-SE" sz="2400" dirty="0" err="1"/>
              <a:t>time</a:t>
            </a:r>
            <a:r>
              <a:rPr lang="sv-SE" sz="2400" dirty="0"/>
              <a:t> </a:t>
            </a:r>
            <a:r>
              <a:rPr lang="sv-SE" sz="2400" dirty="0" smtClean="0"/>
              <a:t>I </a:t>
            </a:r>
            <a:r>
              <a:rPr lang="sv-SE" sz="2400" dirty="0" err="1" smtClean="0"/>
              <a:t>enjoy</a:t>
            </a:r>
            <a:r>
              <a:rPr lang="sv-SE" sz="2400" dirty="0" smtClean="0"/>
              <a:t> </a:t>
            </a:r>
            <a:r>
              <a:rPr lang="sv-SE" sz="2400" dirty="0" err="1"/>
              <a:t>being</a:t>
            </a:r>
            <a:r>
              <a:rPr lang="sv-SE" sz="2400" dirty="0"/>
              <a:t> a PhD student! </a:t>
            </a:r>
          </a:p>
          <a:p>
            <a:r>
              <a:rPr lang="sv-SE" sz="2400" dirty="0" err="1"/>
              <a:t>But</a:t>
            </a:r>
            <a:r>
              <a:rPr lang="sv-SE" sz="2400" dirty="0"/>
              <a:t> </a:t>
            </a:r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days</a:t>
            </a:r>
            <a:r>
              <a:rPr lang="sv-SE" sz="2400" dirty="0"/>
              <a:t> I </a:t>
            </a:r>
            <a:r>
              <a:rPr lang="sv-SE" sz="2400" dirty="0" err="1"/>
              <a:t>feel</a:t>
            </a:r>
            <a:r>
              <a:rPr lang="sv-SE" sz="2400" dirty="0"/>
              <a:t> like Tam: </a:t>
            </a:r>
            <a:r>
              <a:rPr lang="sv-SE" sz="2400" dirty="0" err="1"/>
              <a:t>wondering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I´m</a:t>
            </a:r>
            <a:r>
              <a:rPr lang="sv-SE" sz="2400" dirty="0"/>
              <a:t> </a:t>
            </a:r>
            <a:r>
              <a:rPr lang="sv-SE" sz="2400" dirty="0" err="1"/>
              <a:t>doing</a:t>
            </a:r>
            <a:r>
              <a:rPr lang="sv-SE" sz="2400" dirty="0"/>
              <a:t> it right. </a:t>
            </a:r>
            <a:r>
              <a:rPr lang="en-US" sz="2400" dirty="0"/>
              <a:t>Have I chosen the ”right” methods? Are</a:t>
            </a:r>
            <a:r>
              <a:rPr lang="sv-SE" sz="2400" dirty="0"/>
              <a:t> the </a:t>
            </a:r>
            <a:r>
              <a:rPr lang="sv-SE" sz="2400" dirty="0" err="1"/>
              <a:t>theories</a:t>
            </a:r>
            <a:r>
              <a:rPr lang="sv-SE" sz="2400" dirty="0"/>
              <a:t> </a:t>
            </a:r>
            <a:r>
              <a:rPr lang="sv-SE" sz="2400" dirty="0" err="1"/>
              <a:t>applicable</a:t>
            </a:r>
            <a:r>
              <a:rPr lang="sv-SE" sz="2400" dirty="0"/>
              <a:t>?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there</a:t>
            </a:r>
            <a:r>
              <a:rPr lang="sv-SE" sz="2400" dirty="0"/>
              <a:t> </a:t>
            </a:r>
            <a:r>
              <a:rPr lang="sv-SE" sz="2400" dirty="0" err="1"/>
              <a:t>too</a:t>
            </a:r>
            <a:r>
              <a:rPr lang="sv-SE" sz="2400" dirty="0"/>
              <a:t> </a:t>
            </a:r>
            <a:r>
              <a:rPr lang="sv-SE" sz="2400" dirty="0" err="1"/>
              <a:t>many</a:t>
            </a:r>
            <a:r>
              <a:rPr lang="sv-SE" sz="2400" dirty="0"/>
              <a:t> </a:t>
            </a:r>
            <a:r>
              <a:rPr lang="sv-SE" sz="2400" dirty="0" err="1"/>
              <a:t>concepts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importance</a:t>
            </a:r>
            <a:r>
              <a:rPr lang="sv-SE" sz="2400" dirty="0"/>
              <a:t> in my </a:t>
            </a:r>
            <a:r>
              <a:rPr lang="sv-SE" sz="2400" dirty="0" err="1"/>
              <a:t>study</a:t>
            </a:r>
            <a:r>
              <a:rPr lang="sv-SE" sz="2400" dirty="0"/>
              <a:t>? …</a:t>
            </a:r>
            <a:r>
              <a:rPr lang="sv-SE" sz="2400" dirty="0" err="1"/>
              <a:t>collection</a:t>
            </a:r>
            <a:r>
              <a:rPr lang="sv-SE" sz="2400" dirty="0"/>
              <a:t>, </a:t>
            </a:r>
            <a:r>
              <a:rPr lang="sv-SE" sz="2400" dirty="0" err="1"/>
              <a:t>open</a:t>
            </a:r>
            <a:r>
              <a:rPr lang="sv-SE" sz="2400" dirty="0"/>
              <a:t> science, </a:t>
            </a:r>
            <a:r>
              <a:rPr lang="sv-SE" sz="2400" dirty="0" err="1"/>
              <a:t>organizational</a:t>
            </a:r>
            <a:r>
              <a:rPr lang="sv-SE" sz="2400" dirty="0"/>
              <a:t> </a:t>
            </a:r>
            <a:r>
              <a:rPr lang="sv-SE" sz="2400" dirty="0" err="1"/>
              <a:t>identity</a:t>
            </a:r>
            <a:r>
              <a:rPr lang="sv-SE" sz="2400" dirty="0"/>
              <a:t>, </a:t>
            </a:r>
            <a:r>
              <a:rPr lang="sv-SE" sz="2400" dirty="0" err="1"/>
              <a:t>document</a:t>
            </a:r>
            <a:r>
              <a:rPr lang="sv-SE" sz="2400" dirty="0"/>
              <a:t>, etc. </a:t>
            </a:r>
          </a:p>
          <a:p>
            <a:endParaRPr lang="sv-SE" sz="2400" dirty="0"/>
          </a:p>
          <a:p>
            <a:r>
              <a:rPr lang="sv-SE" sz="2400" dirty="0"/>
              <a:t>For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reason</a:t>
            </a:r>
            <a:r>
              <a:rPr lang="sv-SE" sz="2400" dirty="0"/>
              <a:t>, I </a:t>
            </a:r>
            <a:r>
              <a:rPr lang="sv-SE" sz="2400" dirty="0" err="1"/>
              <a:t>value</a:t>
            </a:r>
            <a:r>
              <a:rPr lang="sv-SE" sz="2400" dirty="0"/>
              <a:t> </a:t>
            </a:r>
            <a:r>
              <a:rPr lang="sv-SE" sz="2400" dirty="0" err="1"/>
              <a:t>your</a:t>
            </a:r>
            <a:r>
              <a:rPr lang="sv-SE" sz="2400" dirty="0"/>
              <a:t> input, </a:t>
            </a:r>
            <a:r>
              <a:rPr lang="sv-SE" sz="2400" dirty="0" err="1"/>
              <a:t>both</a:t>
            </a:r>
            <a:r>
              <a:rPr lang="sv-SE" sz="2400" dirty="0"/>
              <a:t> </a:t>
            </a:r>
            <a:r>
              <a:rPr lang="sv-SE" sz="2400" dirty="0" err="1"/>
              <a:t>here</a:t>
            </a:r>
            <a:r>
              <a:rPr lang="sv-SE" sz="2400" dirty="0"/>
              <a:t> at the PhD forum and </a:t>
            </a:r>
            <a:r>
              <a:rPr lang="sv-SE" sz="2400" dirty="0" err="1"/>
              <a:t>hopefully</a:t>
            </a:r>
            <a:r>
              <a:rPr lang="sv-SE" sz="2400" dirty="0"/>
              <a:t> later in the </a:t>
            </a:r>
            <a:r>
              <a:rPr lang="sv-SE" sz="2400" dirty="0" err="1"/>
              <a:t>conference</a:t>
            </a:r>
            <a:r>
              <a:rPr lang="sv-SE" sz="2400" dirty="0"/>
              <a:t> </a:t>
            </a:r>
            <a:r>
              <a:rPr lang="sv-SE" sz="2400" dirty="0" err="1"/>
              <a:t>between</a:t>
            </a:r>
            <a:r>
              <a:rPr lang="sv-SE" sz="2400" dirty="0"/>
              <a:t> sessions.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78540" y="6459646"/>
            <a:ext cx="560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Tam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5448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0" id="{0DDC9205-9868-E240-A1E4-713FB4C53231}" vid="{B0832977-537B-D543-99FE-FC192D00E9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hb_bibliotekshogskolan_eng</Template>
  <TotalTime>443</TotalTime>
  <Words>1181</Words>
  <Application>Microsoft Office PowerPoint</Application>
  <PresentationFormat>Bredbild</PresentationFormat>
  <Paragraphs>84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Office-tema</vt:lpstr>
      <vt:lpstr>Phd forum, LIDA conference 2023</vt:lpstr>
      <vt:lpstr>Why PhD?</vt:lpstr>
      <vt:lpstr>Some (boring?) details</vt:lpstr>
      <vt:lpstr>PowerPoint-presentation</vt:lpstr>
      <vt:lpstr>So, what is my thesis about?</vt:lpstr>
      <vt:lpstr>Methods and theories</vt:lpstr>
      <vt:lpstr>Where am I now?</vt:lpstr>
    </vt:vector>
  </TitlesOfParts>
  <Company>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HHA</dc:creator>
  <cp:lastModifiedBy>HHA</cp:lastModifiedBy>
  <cp:revision>96</cp:revision>
  <dcterms:created xsi:type="dcterms:W3CDTF">2023-05-11T09:04:05Z</dcterms:created>
  <dcterms:modified xsi:type="dcterms:W3CDTF">2023-05-23T13:59:25Z</dcterms:modified>
</cp:coreProperties>
</file>