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8"/>
  </p:notesMasterIdLst>
  <p:handoutMasterIdLst>
    <p:handoutMasterId r:id="rId19"/>
  </p:handoutMasterIdLst>
  <p:sldIdLst>
    <p:sldId id="287" r:id="rId2"/>
    <p:sldId id="269" r:id="rId3"/>
    <p:sldId id="259" r:id="rId4"/>
    <p:sldId id="292" r:id="rId5"/>
    <p:sldId id="300" r:id="rId6"/>
    <p:sldId id="291" r:id="rId7"/>
    <p:sldId id="296" r:id="rId8"/>
    <p:sldId id="297" r:id="rId9"/>
    <p:sldId id="298" r:id="rId10"/>
    <p:sldId id="299" r:id="rId11"/>
    <p:sldId id="302" r:id="rId12"/>
    <p:sldId id="294" r:id="rId13"/>
    <p:sldId id="295" r:id="rId14"/>
    <p:sldId id="289" r:id="rId15"/>
    <p:sldId id="267" r:id="rId16"/>
    <p:sldId id="263" r:id="rId17"/>
  </p:sldIdLst>
  <p:sldSz cx="12192000" cy="6858000"/>
  <p:notesSz cx="6797675" cy="9926638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BB5382-090D-4503-A974-64DA007D07F3}" v="20" dt="2023-05-22T06:59:59.324"/>
    <p1510:client id="{571ECC89-CF21-40BA-8403-66B6E412BC32}" v="85" dt="2023-05-22T08:55:33.356"/>
    <p1510:client id="{58F177E7-17FA-4BAF-9DC6-605EDF43F5E3}" v="119" dt="2023-05-17T09:21:57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8369" autoAdjust="0"/>
  </p:normalViewPr>
  <p:slideViewPr>
    <p:cSldViewPr snapToGrid="0">
      <p:cViewPr>
        <p:scale>
          <a:sx n="100" d="100"/>
          <a:sy n="100" d="100"/>
        </p:scale>
        <p:origin x="990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arina\Dropbox\IPEDU%20IO2\IO2\KopijaJoint-IPEDU%20IO2-words_KS%20(3)%20(Katarina%20Svab's%20conflicted%20copy%202022-12-20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arina\Dropbox\IPEDU%20IO2\IO2\KopijaJoint-IPEDU%20IO2-words_KS%20(3)%20(Katarina%20Svab's%20conflicted%20copy%202022-12-20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List1!$B$19</c:f>
              <c:strCache>
                <c:ptCount val="1"/>
                <c:pt idx="0">
                  <c:v>Job candidates</c:v>
                </c:pt>
              </c:strCache>
            </c:strRef>
          </c:tx>
          <c:spPr>
            <a:solidFill>
              <a:srgbClr val="E8E3CE">
                <a:lumMod val="75000"/>
              </a:srgbClr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List1!$A$20:$A$25</c:f>
              <c:strCache>
                <c:ptCount val="6"/>
                <c:pt idx="0">
                  <c:v>Skills to utilize IP in their work</c:v>
                </c:pt>
                <c:pt idx="1">
                  <c:v>Knowledge where to find information on existing patents, trademarks, models</c:v>
                </c:pt>
                <c:pt idx="2">
                  <c:v>Skills for IP-related risk management</c:v>
                </c:pt>
                <c:pt idx="3">
                  <c:v>Knowledge when and how to consult with an IP expert or adviser</c:v>
                </c:pt>
                <c:pt idx="4">
                  <c:v>Knowledge what IP is</c:v>
                </c:pt>
                <c:pt idx="5">
                  <c:v>Knowledge of hazards of infringing or misappropriating other people's IP assets</c:v>
                </c:pt>
              </c:strCache>
            </c:strRef>
          </c:cat>
          <c:val>
            <c:numRef>
              <c:f>List1!$B$20:$B$25</c:f>
              <c:numCache>
                <c:formatCode>General</c:formatCode>
                <c:ptCount val="6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3.6</c:v>
                </c:pt>
                <c:pt idx="4">
                  <c:v>3.7</c:v>
                </c:pt>
                <c:pt idx="5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1-42DE-92AE-108C37A12CF3}"/>
            </c:ext>
          </c:extLst>
        </c:ser>
        <c:ser>
          <c:idx val="1"/>
          <c:order val="1"/>
          <c:tx>
            <c:strRef>
              <c:f>List1!$C$19</c:f>
              <c:strCache>
                <c:ptCount val="1"/>
                <c:pt idx="0">
                  <c:v>Current employers</c:v>
                </c:pt>
              </c:strCache>
            </c:strRef>
          </c:tx>
          <c:spPr>
            <a:solidFill>
              <a:srgbClr val="BF6A3B">
                <a:lumMod val="50000"/>
              </a:srgbClr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List1!$A$20:$A$25</c:f>
              <c:strCache>
                <c:ptCount val="6"/>
                <c:pt idx="0">
                  <c:v>Skills to utilize IP in their work</c:v>
                </c:pt>
                <c:pt idx="1">
                  <c:v>Knowledge where to find information on existing patents, trademarks, models</c:v>
                </c:pt>
                <c:pt idx="2">
                  <c:v>Skills for IP-related risk management</c:v>
                </c:pt>
                <c:pt idx="3">
                  <c:v>Knowledge when and how to consult with an IP expert or adviser</c:v>
                </c:pt>
                <c:pt idx="4">
                  <c:v>Knowledge what IP is</c:v>
                </c:pt>
                <c:pt idx="5">
                  <c:v>Knowledge of hazards of infringing or misappropriating other people's IP assets</c:v>
                </c:pt>
              </c:strCache>
            </c:strRef>
          </c:cat>
          <c:val>
            <c:numRef>
              <c:f>List1!$C$20:$C$25</c:f>
              <c:numCache>
                <c:formatCode>General</c:formatCode>
                <c:ptCount val="6"/>
                <c:pt idx="0">
                  <c:v>3.5</c:v>
                </c:pt>
                <c:pt idx="1">
                  <c:v>3.5</c:v>
                </c:pt>
                <c:pt idx="2">
                  <c:v>3.6</c:v>
                </c:pt>
                <c:pt idx="3">
                  <c:v>3.6</c:v>
                </c:pt>
                <c:pt idx="4">
                  <c:v>3.7</c:v>
                </c:pt>
                <c:pt idx="5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F1-42DE-92AE-108C37A12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4264815"/>
        <c:axId val="742698575"/>
      </c:barChart>
      <c:catAx>
        <c:axId val="6642648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742698575"/>
        <c:crosses val="autoZero"/>
        <c:auto val="1"/>
        <c:lblAlgn val="ctr"/>
        <c:lblOffset val="100"/>
        <c:noMultiLvlLbl val="0"/>
      </c:catAx>
      <c:valAx>
        <c:axId val="742698575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664264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'po državah'!$B$87</c:f>
              <c:strCache>
                <c:ptCount val="1"/>
                <c:pt idx="0">
                  <c:v>We most often or always prefer an external IP specialist 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 državah'!$A$88:$A$91</c:f>
              <c:strCache>
                <c:ptCount val="4"/>
                <c:pt idx="0">
                  <c:v>Croatia</c:v>
                </c:pt>
                <c:pt idx="1">
                  <c:v>Portugal</c:v>
                </c:pt>
                <c:pt idx="2">
                  <c:v>Romania</c:v>
                </c:pt>
                <c:pt idx="3">
                  <c:v>Slovenia</c:v>
                </c:pt>
              </c:strCache>
            </c:strRef>
          </c:cat>
          <c:val>
            <c:numRef>
              <c:f>'po državah'!$B$88:$B$91</c:f>
              <c:numCache>
                <c:formatCode>General</c:formatCode>
                <c:ptCount val="4"/>
                <c:pt idx="0">
                  <c:v>5</c:v>
                </c:pt>
                <c:pt idx="1">
                  <c:v>26</c:v>
                </c:pt>
                <c:pt idx="2">
                  <c:v>5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3-4236-9933-16A5CB12E287}"/>
            </c:ext>
          </c:extLst>
        </c:ser>
        <c:ser>
          <c:idx val="1"/>
          <c:order val="1"/>
          <c:tx>
            <c:strRef>
              <c:f>'po državah'!$C$87</c:f>
              <c:strCache>
                <c:ptCount val="1"/>
                <c:pt idx="0">
                  <c:v>We most often or always prefer to use our own employees with IP knowledge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 državah'!$A$88:$A$91</c:f>
              <c:strCache>
                <c:ptCount val="4"/>
                <c:pt idx="0">
                  <c:v>Croatia</c:v>
                </c:pt>
                <c:pt idx="1">
                  <c:v>Portugal</c:v>
                </c:pt>
                <c:pt idx="2">
                  <c:v>Romania</c:v>
                </c:pt>
                <c:pt idx="3">
                  <c:v>Slovenia</c:v>
                </c:pt>
              </c:strCache>
            </c:strRef>
          </c:cat>
          <c:val>
            <c:numRef>
              <c:f>'po državah'!$C$88:$C$91</c:f>
              <c:numCache>
                <c:formatCode>General</c:formatCode>
                <c:ptCount val="4"/>
                <c:pt idx="0">
                  <c:v>8</c:v>
                </c:pt>
                <c:pt idx="1">
                  <c:v>12</c:v>
                </c:pt>
                <c:pt idx="2">
                  <c:v>12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B3-4236-9933-16A5CB12E287}"/>
            </c:ext>
          </c:extLst>
        </c:ser>
        <c:ser>
          <c:idx val="2"/>
          <c:order val="2"/>
          <c:tx>
            <c:strRef>
              <c:f>'po državah'!$D$87</c:f>
              <c:strCache>
                <c:ptCount val="1"/>
                <c:pt idx="0">
                  <c:v>It depends on the situation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 državah'!$A$88:$A$91</c:f>
              <c:strCache>
                <c:ptCount val="4"/>
                <c:pt idx="0">
                  <c:v>Croatia</c:v>
                </c:pt>
                <c:pt idx="1">
                  <c:v>Portugal</c:v>
                </c:pt>
                <c:pt idx="2">
                  <c:v>Romania</c:v>
                </c:pt>
                <c:pt idx="3">
                  <c:v>Slovenia</c:v>
                </c:pt>
              </c:strCache>
            </c:strRef>
          </c:cat>
          <c:val>
            <c:numRef>
              <c:f>'po državah'!$D$88:$D$91</c:f>
              <c:numCache>
                <c:formatCode>General</c:formatCode>
                <c:ptCount val="4"/>
                <c:pt idx="0">
                  <c:v>5</c:v>
                </c:pt>
                <c:pt idx="1">
                  <c:v>30</c:v>
                </c:pt>
                <c:pt idx="2">
                  <c:v>21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B3-4236-9933-16A5CB12E2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1063457407"/>
        <c:axId val="1178220479"/>
      </c:barChart>
      <c:catAx>
        <c:axId val="1063457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l-SI"/>
          </a:p>
        </c:txPr>
        <c:crossAx val="1178220479"/>
        <c:crosses val="autoZero"/>
        <c:auto val="1"/>
        <c:lblAlgn val="ctr"/>
        <c:lblOffset val="100"/>
        <c:noMultiLvlLbl val="0"/>
      </c:catAx>
      <c:valAx>
        <c:axId val="1178220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l-SI"/>
          </a:p>
        </c:txPr>
        <c:crossAx val="1063457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99918476099573"/>
          <c:y val="0.11322387754906685"/>
          <c:w val="0.34085213032581452"/>
          <c:h val="0.70987835528086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'po državah'!$B$133</c:f>
              <c:strCache>
                <c:ptCount val="1"/>
                <c:pt idx="0">
                  <c:v>Moderately often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 državah'!$A$134:$A$137</c:f>
              <c:strCache>
                <c:ptCount val="4"/>
                <c:pt idx="0">
                  <c:v>Croatia</c:v>
                </c:pt>
                <c:pt idx="1">
                  <c:v>Portugal</c:v>
                </c:pt>
                <c:pt idx="2">
                  <c:v>Romania</c:v>
                </c:pt>
                <c:pt idx="3">
                  <c:v>Slovenia</c:v>
                </c:pt>
              </c:strCache>
            </c:strRef>
          </c:cat>
          <c:val>
            <c:numRef>
              <c:f>'po državah'!$B$134:$B$137</c:f>
              <c:numCache>
                <c:formatCode>0</c:formatCode>
                <c:ptCount val="4"/>
                <c:pt idx="0">
                  <c:v>6</c:v>
                </c:pt>
                <c:pt idx="1">
                  <c:v>17</c:v>
                </c:pt>
                <c:pt idx="2">
                  <c:v>15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6-45BA-A74D-5C1873605FEC}"/>
            </c:ext>
          </c:extLst>
        </c:ser>
        <c:ser>
          <c:idx val="1"/>
          <c:order val="1"/>
          <c:tx>
            <c:strRef>
              <c:f>'po državah'!$C$133</c:f>
              <c:strCache>
                <c:ptCount val="1"/>
                <c:pt idx="0">
                  <c:v>Very often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 državah'!$A$134:$A$137</c:f>
              <c:strCache>
                <c:ptCount val="4"/>
                <c:pt idx="0">
                  <c:v>Croatia</c:v>
                </c:pt>
                <c:pt idx="1">
                  <c:v>Portugal</c:v>
                </c:pt>
                <c:pt idx="2">
                  <c:v>Romania</c:v>
                </c:pt>
                <c:pt idx="3">
                  <c:v>Slovenia</c:v>
                </c:pt>
              </c:strCache>
            </c:strRef>
          </c:cat>
          <c:val>
            <c:numRef>
              <c:f>'po državah'!$C$134:$C$137</c:f>
              <c:numCache>
                <c:formatCode>0</c:formatCode>
                <c:ptCount val="4"/>
                <c:pt idx="0">
                  <c:v>6</c:v>
                </c:pt>
                <c:pt idx="1">
                  <c:v>12</c:v>
                </c:pt>
                <c:pt idx="2">
                  <c:v>11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46-45BA-A74D-5C1873605FEC}"/>
            </c:ext>
          </c:extLst>
        </c:ser>
        <c:ser>
          <c:idx val="2"/>
          <c:order val="2"/>
          <c:tx>
            <c:strRef>
              <c:f>'po državah'!$D$133</c:f>
              <c:strCache>
                <c:ptCount val="1"/>
                <c:pt idx="0">
                  <c:v>Very rarely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 državah'!$A$134:$A$137</c:f>
              <c:strCache>
                <c:ptCount val="4"/>
                <c:pt idx="0">
                  <c:v>Croatia</c:v>
                </c:pt>
                <c:pt idx="1">
                  <c:v>Portugal</c:v>
                </c:pt>
                <c:pt idx="2">
                  <c:v>Romania</c:v>
                </c:pt>
                <c:pt idx="3">
                  <c:v>Slovenia</c:v>
                </c:pt>
              </c:strCache>
            </c:strRef>
          </c:cat>
          <c:val>
            <c:numRef>
              <c:f>'po državah'!$D$134:$D$137</c:f>
              <c:numCache>
                <c:formatCode>0</c:formatCode>
                <c:ptCount val="4"/>
                <c:pt idx="0">
                  <c:v>6</c:v>
                </c:pt>
                <c:pt idx="1">
                  <c:v>39</c:v>
                </c:pt>
                <c:pt idx="2">
                  <c:v>12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46-45BA-A74D-5C1873605F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2201663"/>
        <c:axId val="322200831"/>
      </c:barChart>
      <c:catAx>
        <c:axId val="32220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l-SI"/>
          </a:p>
        </c:txPr>
        <c:crossAx val="322200831"/>
        <c:crosses val="autoZero"/>
        <c:auto val="1"/>
        <c:lblAlgn val="ctr"/>
        <c:lblOffset val="100"/>
        <c:noMultiLvlLbl val="0"/>
      </c:catAx>
      <c:valAx>
        <c:axId val="32220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l-SI"/>
          </a:p>
        </c:txPr>
        <c:crossAx val="322201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8055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pPr rtl="0"/>
            <a:fld id="{ABB95739-00AC-4F0C-958B-234738343CF0}" type="datetime1">
              <a:rPr lang="sl-SI" smtClean="0"/>
              <a:t>22. 05. 2023</a:t>
            </a:fld>
            <a:endParaRPr lang="en-US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8054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60" cy="498054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5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pPr rtl="0"/>
            <a:fld id="{FD8E3FBF-49A9-407E-810D-22ED386E059F}" type="datetime1">
              <a:rPr lang="sl-SI" smtClean="0"/>
              <a:t>22. 05. 2023</a:t>
            </a:fld>
            <a:endParaRPr lang="en-US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pPr rtl="0"/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 rtl="0"/>
            <a:r>
              <a:rPr lang="sl"/>
              <a:t>Uredite sloge besedila matrice</a:t>
            </a:r>
            <a:endParaRPr lang="en-US"/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4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8054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8E3FBF-49A9-407E-810D-22ED386E059F}" type="datetime1">
              <a:rPr lang="sl-SI" smtClean="0"/>
              <a:t>22. 05. 2023</a:t>
            </a:fld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5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8E3FBF-49A9-407E-810D-22ED386E059F}" type="datetime1">
              <a:rPr lang="sl-SI" smtClean="0"/>
              <a:t>22. 05. 2023</a:t>
            </a:fld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83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8E3FBF-49A9-407E-810D-22ED386E059F}" type="datetime1">
              <a:rPr lang="sl-SI" smtClean="0"/>
              <a:t>22. 05. 2023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93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8E3FBF-49A9-407E-810D-22ED386E059F}" type="datetime1">
              <a:rPr lang="sl-SI" smtClean="0"/>
              <a:t>22. 05. 2023</a:t>
            </a:fld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32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8E3FBF-49A9-407E-810D-22ED386E059F}" type="datetime1">
              <a:rPr lang="sl-SI" smtClean="0"/>
              <a:t>22. 05. 2023</a:t>
            </a:fld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18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8E3FBF-49A9-407E-810D-22ED386E059F}" type="datetime1">
              <a:rPr lang="sl-SI" smtClean="0"/>
              <a:t>22. 05. 2023</a:t>
            </a:fld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30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8E3FBF-49A9-407E-810D-22ED386E059F}" type="datetime1">
              <a:rPr lang="sl-SI" smtClean="0"/>
              <a:t>22. 05. 2023</a:t>
            </a:fld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24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8E3FBF-49A9-407E-810D-22ED386E059F}" type="datetime1">
              <a:rPr lang="sl-SI" smtClean="0"/>
              <a:t>22. 05. 2023</a:t>
            </a:fld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98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8E3FBF-49A9-407E-810D-22ED386E059F}" type="datetime1">
              <a:rPr lang="sl-SI" smtClean="0"/>
              <a:t>22. 05. 2023</a:t>
            </a:fld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32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8E3FBF-49A9-407E-810D-22ED386E059F}" type="datetime1">
              <a:rPr lang="sl-SI" smtClean="0"/>
              <a:t>22. 05. 2023</a:t>
            </a:fld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02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8E3FBF-49A9-407E-810D-22ED386E059F}" type="datetime1">
              <a:rPr lang="sl-SI" smtClean="0"/>
              <a:t>22. 05. 2023</a:t>
            </a:fld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28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8E3FBF-49A9-407E-810D-22ED386E059F}" type="datetime1">
              <a:rPr lang="sl-SI" smtClean="0"/>
              <a:t>22. 05. 2023</a:t>
            </a:fld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13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8E3FBF-49A9-407E-810D-22ED386E059F}" type="datetime1">
              <a:rPr lang="sl-SI" smtClean="0"/>
              <a:t>22. 05. 2023</a:t>
            </a:fld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9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8E3FBF-49A9-407E-810D-22ED386E059F}" type="datetime1">
              <a:rPr lang="sl-SI" smtClean="0"/>
              <a:t>22. 05. 2023</a:t>
            </a:fld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3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8E3FBF-49A9-407E-810D-22ED386E059F}" type="datetime1">
              <a:rPr lang="sl-SI" smtClean="0"/>
              <a:t>22. 05. 2023</a:t>
            </a:fld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79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8E3FBF-49A9-407E-810D-22ED386E059F}" type="datetime1">
              <a:rPr lang="sl-SI" smtClean="0"/>
              <a:t>22. 05. 2023</a:t>
            </a:fld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GB"/>
              <a:t>Click to edit Master subtitle style</a:t>
            </a:r>
            <a:endParaRPr lang="en-US" dirty="0"/>
          </a:p>
        </p:txBody>
      </p: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značba mesta za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311B35-8FBC-4148-BD54-FC70033A1968}" type="datetime1">
              <a:rPr lang="sl-SI" smtClean="0"/>
              <a:t>22. 05. 2023</a:t>
            </a:fld>
            <a:endParaRPr lang="en-US" dirty="0"/>
          </a:p>
        </p:txBody>
      </p:sp>
      <p:sp>
        <p:nvSpPr>
          <p:cNvPr id="5" name="Označba mesta za nogo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8" descr="https://www.ff.uni-lj.si/sites/default/files/images/UL%20Filozofska%20fakulteta.png">
            <a:extLst>
              <a:ext uri="{FF2B5EF4-FFF2-40B4-BE49-F238E27FC236}">
                <a16:creationId xmlns:a16="http://schemas.microsoft.com/office/drawing/2014/main" id="{D9EAF91D-9F3E-419E-BD16-90550169C6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448" y="5710366"/>
            <a:ext cx="547049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Označba mesta za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351B71-7A05-474E-98BA-81C040A23C51}" type="datetime1">
              <a:rPr lang="sl-SI" smtClean="0"/>
              <a:t>22. 05. 2023</a:t>
            </a:fld>
            <a:endParaRPr lang="en-US" dirty="0"/>
          </a:p>
        </p:txBody>
      </p:sp>
      <p:sp>
        <p:nvSpPr>
          <p:cNvPr id="8" name="Označba mesta za nogo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Označba mesta za številko diapoz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8" descr="https://www.ff.uni-lj.si/sites/default/files/images/UL%20Filozofska%20fakulteta.png">
            <a:extLst>
              <a:ext uri="{FF2B5EF4-FFF2-40B4-BE49-F238E27FC236}">
                <a16:creationId xmlns:a16="http://schemas.microsoft.com/office/drawing/2014/main" id="{EC7A1FF6-5349-4FA7-9604-4C64118E38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448" y="5710366"/>
            <a:ext cx="547049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Označba mesta za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E5678D-5778-4256-A2F4-3517EFE2949D}" type="datetime1">
              <a:rPr lang="sl-SI" smtClean="0"/>
              <a:t>22. 05. 2023</a:t>
            </a:fld>
            <a:endParaRPr lang="en-US" dirty="0"/>
          </a:p>
        </p:txBody>
      </p:sp>
      <p:sp>
        <p:nvSpPr>
          <p:cNvPr id="8" name="Označba mesta za nogo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Označba mesta za številko diapoz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Označba mesta za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E23136-8872-4229-887B-F91C90761564}" type="datetime1">
              <a:rPr lang="sl-SI" smtClean="0"/>
              <a:t>22. 05. 2023</a:t>
            </a:fld>
            <a:endParaRPr lang="en-US" dirty="0"/>
          </a:p>
        </p:txBody>
      </p:sp>
      <p:sp>
        <p:nvSpPr>
          <p:cNvPr id="8" name="Označba mesta za nogo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Označba mesta za številko diapoz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8" descr="https://www.ff.uni-lj.si/sites/default/files/images/UL%20Filozofska%20fakulteta.png">
            <a:extLst>
              <a:ext uri="{FF2B5EF4-FFF2-40B4-BE49-F238E27FC236}">
                <a16:creationId xmlns:a16="http://schemas.microsoft.com/office/drawing/2014/main" id="{0EC55FC7-B36D-4EDA-9056-0282FD7EC6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448" y="5710366"/>
            <a:ext cx="547049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značba mesta za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42BD50-21E0-4351-9970-4E7155DD1B97}" type="datetime1">
              <a:rPr lang="sl-SI" smtClean="0"/>
              <a:t>22. 05. 2023</a:t>
            </a:fld>
            <a:endParaRPr lang="en-US" dirty="0"/>
          </a:p>
        </p:txBody>
      </p:sp>
      <p:sp>
        <p:nvSpPr>
          <p:cNvPr id="8" name="Označba mesta za nogo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Označba mesta za številko diapoz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8" descr="https://www.ff.uni-lj.si/sites/default/files/images/UL%20Filozofska%20fakulteta.png">
            <a:extLst>
              <a:ext uri="{FF2B5EF4-FFF2-40B4-BE49-F238E27FC236}">
                <a16:creationId xmlns:a16="http://schemas.microsoft.com/office/drawing/2014/main" id="{6F89DC73-AC1A-4997-9A82-B5C5D541C5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448" y="5710366"/>
            <a:ext cx="547049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Označba mesta za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2F2826-1F90-42B3-841B-3B8241CC4A68}" type="datetime1">
              <a:rPr lang="sl-SI" smtClean="0"/>
              <a:t>22. 05. 2023</a:t>
            </a:fld>
            <a:endParaRPr lang="en-US" dirty="0"/>
          </a:p>
        </p:txBody>
      </p:sp>
      <p:sp>
        <p:nvSpPr>
          <p:cNvPr id="9" name="Označba mesta za nogo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Označba mesta za številko diapoz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8" descr="https://www.ff.uni-lj.si/sites/default/files/images/UL%20Filozofska%20fakulteta.png">
            <a:extLst>
              <a:ext uri="{FF2B5EF4-FFF2-40B4-BE49-F238E27FC236}">
                <a16:creationId xmlns:a16="http://schemas.microsoft.com/office/drawing/2014/main" id="{0573E445-9DEF-43D5-9B1B-A5D18F8B1C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448" y="5710366"/>
            <a:ext cx="547049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Označba mesta za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EE8E56-7AC4-4412-AB93-88A1FFF2110C}" type="datetime1">
              <a:rPr lang="sl-SI" smtClean="0"/>
              <a:t>22. 05. 2023</a:t>
            </a:fld>
            <a:endParaRPr lang="en-US" dirty="0"/>
          </a:p>
        </p:txBody>
      </p:sp>
      <p:sp>
        <p:nvSpPr>
          <p:cNvPr id="11" name="Označba mesta za nogo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Označba mesta za številko diapoz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8" descr="https://www.ff.uni-lj.si/sites/default/files/images/UL%20Filozofska%20fakulteta.png">
            <a:extLst>
              <a:ext uri="{FF2B5EF4-FFF2-40B4-BE49-F238E27FC236}">
                <a16:creationId xmlns:a16="http://schemas.microsoft.com/office/drawing/2014/main" id="{C88CF547-8E55-4967-9EB4-1557C43D56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448" y="5710366"/>
            <a:ext cx="547049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Označba mesta za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942127-38D2-4491-B1C6-44E28DAA2792}" type="datetime1">
              <a:rPr lang="sl-SI" smtClean="0"/>
              <a:t>22. 05. 2023</a:t>
            </a:fld>
            <a:endParaRPr lang="en-US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8" descr="https://www.ff.uni-lj.si/sites/default/files/images/UL%20Filozofska%20fakulteta.png">
            <a:extLst>
              <a:ext uri="{FF2B5EF4-FFF2-40B4-BE49-F238E27FC236}">
                <a16:creationId xmlns:a16="http://schemas.microsoft.com/office/drawing/2014/main" id="{3BADC77D-A13A-4C80-9EEB-1262128B1B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448" y="5710366"/>
            <a:ext cx="547049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značba mesta za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02BDC8-E614-48E3-A52F-4A87E6541DDE}" type="datetime1">
              <a:rPr lang="sl-SI" smtClean="0"/>
              <a:t>22. 05. 2023</a:t>
            </a:fld>
            <a:endParaRPr lang="en-US" dirty="0"/>
          </a:p>
        </p:txBody>
      </p:sp>
      <p:sp>
        <p:nvSpPr>
          <p:cNvPr id="3" name="Označba mesta za nogo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8" descr="https://www.ff.uni-lj.si/sites/default/files/images/UL%20Filozofska%20fakulteta.png">
            <a:extLst>
              <a:ext uri="{FF2B5EF4-FFF2-40B4-BE49-F238E27FC236}">
                <a16:creationId xmlns:a16="http://schemas.microsoft.com/office/drawing/2014/main" id="{0CC1B28D-3D7C-42D0-9AFD-3CF6FFB66E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448" y="5710366"/>
            <a:ext cx="547049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sl" dirty="0"/>
              <a:t>Kliknite, da uredite slog naslova matrice.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324A261C-28C6-4542-BBD5-96104C3F5B3B}" type="datetime1">
              <a:rPr lang="sl-SI" smtClean="0"/>
              <a:t>22. 05. 2023</a:t>
            </a:fld>
            <a:endParaRPr lang="en-US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Označba mest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8" descr="https://www.ff.uni-lj.si/sites/default/files/images/UL%20Filozofska%20fakulteta.png">
            <a:extLst>
              <a:ext uri="{FF2B5EF4-FFF2-40B4-BE49-F238E27FC236}">
                <a16:creationId xmlns:a16="http://schemas.microsoft.com/office/drawing/2014/main" id="{DD6E2197-8CC2-49BD-AFD5-83C3DD5265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448" y="5710366"/>
            <a:ext cx="547049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10613C73-19E6-4E33-B408-9F7C8276A58D}" type="datetime1">
              <a:rPr lang="sl-SI" smtClean="0"/>
              <a:t>22. 05. 2023</a:t>
            </a:fld>
            <a:endParaRPr lang="en-US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8" descr="https://www.ff.uni-lj.si/sites/default/files/images/UL%20Filozofska%20fakulteta.png">
            <a:extLst>
              <a:ext uri="{FF2B5EF4-FFF2-40B4-BE49-F238E27FC236}">
                <a16:creationId xmlns:a16="http://schemas.microsoft.com/office/drawing/2014/main" id="{CB3FC4B5-B655-48D3-ABE6-D7F8152FCB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448" y="5710366"/>
            <a:ext cx="547049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"/>
              <a:t>Kliknite, da uredite slog naslova matrice.</a:t>
            </a:r>
            <a:endParaRPr lang="en-US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sl"/>
              <a:t>Uredite sloge besedila matrice</a:t>
            </a:r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7DF312B3-6597-4B06-804D-8D822477F7BF}" type="datetime1">
              <a:rPr lang="sl-SI" smtClean="0"/>
              <a:t>22. 05. 2023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ntent.iospress.com/articles/education-for-information/efi230049" TargetMode="Externa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s://www.publicdomainpictures.net/en/view-image.php?image=340212&amp;picture=background-wallpaper-glitter-shinn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64E8DD41-EB7D-4094-A9C2-E42CEEEAB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99382"/>
            <a:ext cx="12192000" cy="1858617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sl-SI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	</a:t>
            </a:r>
          </a:p>
          <a:p>
            <a:pPr algn="ctr">
              <a:lnSpc>
                <a:spcPct val="100000"/>
              </a:lnSpc>
            </a:pPr>
            <a:r>
              <a:rPr lang="sl-SI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	dr. Katarina Švab - dr. Polona Vilar - dr. Tjaša Jug</a:t>
            </a:r>
          </a:p>
          <a:p>
            <a:pPr algn="ctr">
              <a:lnSpc>
                <a:spcPct val="100000"/>
              </a:lnSpc>
            </a:pPr>
            <a:r>
              <a:rPr lang="sl-SI" sz="18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Faculty</a:t>
            </a:r>
            <a:r>
              <a:rPr lang="sl-SI" sz="18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18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of</a:t>
            </a:r>
            <a:r>
              <a:rPr lang="sl-SI" sz="18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18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arts</a:t>
            </a:r>
            <a:r>
              <a:rPr lang="sl-SI" sz="18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sl-SI" sz="18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University</a:t>
            </a:r>
            <a:r>
              <a:rPr lang="sl-SI" sz="18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18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of</a:t>
            </a:r>
            <a:r>
              <a:rPr lang="sl-SI" sz="18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Ljubljana, </a:t>
            </a:r>
            <a:r>
              <a:rPr lang="sl-SI" sz="18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Slovenia</a:t>
            </a:r>
            <a:endParaRPr lang="sl-SI" sz="1800" i="1" dirty="0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5004C9F3-B344-4C5B-92B6-A276C44DE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999038"/>
          </a:xfrm>
        </p:spPr>
        <p:txBody>
          <a:bodyPr rtlCol="0" anchor="ctr">
            <a:normAutofit/>
          </a:bodyPr>
          <a:lstStyle/>
          <a:p>
            <a:pPr lvl="0" algn="ctr"/>
            <a:br>
              <a:rPr lang="sl-SI" sz="4000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sl-SI" sz="4000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sl-SI" sz="4000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sl-SI" sz="4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Labour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-market needs for industrial property skills and competences of non-lawyers</a:t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</a:rPr>
            </a:br>
            <a:endParaRPr lang="sl" sz="4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Home | IPEDU Project">
            <a:extLst>
              <a:ext uri="{FF2B5EF4-FFF2-40B4-BE49-F238E27FC236}">
                <a16:creationId xmlns:a16="http://schemas.microsoft.com/office/drawing/2014/main" id="{128397EA-52CE-4E96-B596-8381CD324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533400"/>
            <a:ext cx="2071995" cy="137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o-funded by Erasmus logo transperant-01 - Neformaliai.lt">
            <a:extLst>
              <a:ext uri="{FF2B5EF4-FFF2-40B4-BE49-F238E27FC236}">
                <a16:creationId xmlns:a16="http://schemas.microsoft.com/office/drawing/2014/main" id="{87415862-593B-4E5F-9CD8-EB2ED799D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42" y="815350"/>
            <a:ext cx="3724860" cy="81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www.ff.uni-lj.si/sites/default/files/images/UL%20Filozofska%20fakulteta.png">
            <a:extLst>
              <a:ext uri="{FF2B5EF4-FFF2-40B4-BE49-F238E27FC236}">
                <a16:creationId xmlns:a16="http://schemas.microsoft.com/office/drawing/2014/main" id="{9EBA38BC-E25D-416A-8E32-282192D94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280" y="397137"/>
            <a:ext cx="1346409" cy="150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6A1872-9F36-4E3B-AEEB-4D18EA9D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often does the company/organization have to deal with IP issues in their work</a:t>
            </a:r>
            <a:endParaRPr lang="sl-SI" sz="3600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1558DED-499E-4369-A94C-0A6D4005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E23136-8872-4229-887B-F91C90761564}" type="datetime1">
              <a:rPr lang="sl-SI" smtClean="0"/>
              <a:t>22. 05. 2023</a:t>
            </a:fld>
            <a:endParaRPr lang="en-US" dirty="0"/>
          </a:p>
        </p:txBody>
      </p:sp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7F38E44B-0F9B-D74E-B2EC-A779330BD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644476"/>
              </p:ext>
            </p:extLst>
          </p:nvPr>
        </p:nvGraphicFramePr>
        <p:xfrm>
          <a:off x="1096963" y="2108200"/>
          <a:ext cx="10058400" cy="424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0929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7014D47-5189-B13F-02F9-4E81363C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TRAINING on IP</a:t>
            </a:r>
            <a:endParaRPr lang="sl-SI" dirty="0"/>
          </a:p>
        </p:txBody>
      </p:sp>
      <p:pic>
        <p:nvPicPr>
          <p:cNvPr id="7" name="Content Placeholder 6" descr="Three women gathered around laptop">
            <a:extLst>
              <a:ext uri="{FF2B5EF4-FFF2-40B4-BE49-F238E27FC236}">
                <a16:creationId xmlns:a16="http://schemas.microsoft.com/office/drawing/2014/main" id="{E1CF4C71-7607-1148-CC65-0DA0CAC55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07471" y="2108200"/>
            <a:ext cx="5637383" cy="3760788"/>
          </a:xfr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CC12F-FC01-D41E-08F1-CF9BDB20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02F2826-1F90-42B3-841B-3B8241CC4A68}" type="datetime1">
              <a:rPr lang="sl-SI" smtClean="0"/>
              <a:pPr rtl="0">
                <a:spcAft>
                  <a:spcPts val="600"/>
                </a:spcAft>
              </a:pPr>
              <a:t>22. 05. 2023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94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46BF0B-A259-AB5D-B661-6E468EA85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dirty="0"/>
              <a:t>Role </a:t>
            </a:r>
            <a:r>
              <a:rPr lang="sl-SI" sz="4400" dirty="0" err="1"/>
              <a:t>of</a:t>
            </a:r>
            <a:r>
              <a:rPr lang="sl-SI" sz="4400" dirty="0"/>
              <a:t> </a:t>
            </a:r>
            <a:r>
              <a:rPr lang="sl-SI" sz="4400" dirty="0" err="1"/>
              <a:t>libraries</a:t>
            </a:r>
            <a:r>
              <a:rPr lang="sl-SI" sz="4400" dirty="0"/>
              <a:t> in IP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6D064A-776F-312D-67BB-89E4333C6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74089"/>
            <a:ext cx="10504097" cy="4062815"/>
          </a:xfrm>
        </p:spPr>
        <p:txBody>
          <a:bodyPr vert="horz" lIns="0" tIns="45720" rIns="0" bIns="45720" rtlCol="0" anchor="t">
            <a:normAutofit fontScale="70000" lnSpcReduction="20000"/>
          </a:bodyPr>
          <a:lstStyle/>
          <a:p>
            <a:pPr>
              <a:buFont typeface="Calibri" panose="05000000000000000000" pitchFamily="2" charset="2"/>
              <a:buChar char=" "/>
            </a:pPr>
            <a:r>
              <a:rPr lang="sl-SI" sz="2600" dirty="0">
                <a:ea typeface="+mn-lt"/>
                <a:cs typeface="+mn-lt"/>
              </a:rPr>
              <a:t>•</a:t>
            </a:r>
            <a:r>
              <a:rPr lang="sl-SI" sz="3100" dirty="0">
                <a:latin typeface="Franklin Gothic Book"/>
                <a:cs typeface="Calibri"/>
              </a:rPr>
              <a:t>IP as </a:t>
            </a:r>
            <a:r>
              <a:rPr lang="sl-SI" sz="3100" dirty="0" err="1">
                <a:latin typeface="Franklin Gothic Book"/>
                <a:cs typeface="Calibri"/>
              </a:rPr>
              <a:t>balancing</a:t>
            </a:r>
            <a:r>
              <a:rPr lang="sl-SI" sz="3100" dirty="0">
                <a:latin typeface="Franklin Gothic Book"/>
                <a:cs typeface="Calibri"/>
              </a:rPr>
              <a:t> </a:t>
            </a:r>
            <a:r>
              <a:rPr lang="sl-SI" sz="3100" dirty="0" err="1">
                <a:latin typeface="Franklin Gothic Book"/>
                <a:cs typeface="Calibri"/>
              </a:rPr>
              <a:t>of</a:t>
            </a:r>
            <a:r>
              <a:rPr lang="sl-SI" sz="3100" dirty="0">
                <a:latin typeface="Franklin Gothic Book"/>
                <a:cs typeface="Calibri"/>
              </a:rPr>
              <a:t> </a:t>
            </a:r>
            <a:r>
              <a:rPr lang="sl-SI" sz="3100" dirty="0" err="1">
                <a:latin typeface="Franklin Gothic Book"/>
                <a:cs typeface="Calibri"/>
              </a:rPr>
              <a:t>interests</a:t>
            </a:r>
            <a:endParaRPr lang="sl-SI" sz="3100" dirty="0">
              <a:latin typeface="Franklin Gothic Book"/>
              <a:ea typeface="+mn-lt"/>
              <a:cs typeface="+mn-lt"/>
            </a:endParaRPr>
          </a:p>
          <a:p>
            <a:pPr>
              <a:buFont typeface="Calibri" panose="05000000000000000000" pitchFamily="2" charset="2"/>
              <a:buChar char=" "/>
            </a:pPr>
            <a:r>
              <a:rPr lang="sl-SI" sz="2600" dirty="0">
                <a:ea typeface="+mn-lt"/>
                <a:cs typeface="+mn-lt"/>
              </a:rPr>
              <a:t>•</a:t>
            </a:r>
            <a:r>
              <a:rPr lang="sl-SI" sz="2900" dirty="0" err="1">
                <a:latin typeface="Franklin Gothic Book"/>
                <a:cs typeface="Calibri"/>
              </a:rPr>
              <a:t>Libraries</a:t>
            </a:r>
            <a:r>
              <a:rPr lang="sl-SI" sz="2900" dirty="0">
                <a:latin typeface="Franklin Gothic Book"/>
                <a:cs typeface="Calibri"/>
              </a:rPr>
              <a:t> as </a:t>
            </a:r>
            <a:r>
              <a:rPr lang="sl-SI" sz="2900" dirty="0" err="1">
                <a:latin typeface="Franklin Gothic Book"/>
                <a:cs typeface="Calibri"/>
              </a:rPr>
              <a:t>creatures</a:t>
            </a:r>
            <a:r>
              <a:rPr lang="sl-SI" sz="2900" dirty="0">
                <a:latin typeface="Franklin Gothic Book"/>
                <a:cs typeface="Calibri"/>
              </a:rPr>
              <a:t> </a:t>
            </a:r>
            <a:r>
              <a:rPr lang="sl-SI" sz="2900" dirty="0" err="1">
                <a:latin typeface="Franklin Gothic Book"/>
                <a:cs typeface="Calibri"/>
              </a:rPr>
              <a:t>of</a:t>
            </a:r>
            <a:r>
              <a:rPr lang="sl-SI" sz="2900" dirty="0">
                <a:latin typeface="Franklin Gothic Book"/>
                <a:cs typeface="Calibri"/>
              </a:rPr>
              <a:t> </a:t>
            </a:r>
            <a:r>
              <a:rPr lang="sl-SI" sz="2900" dirty="0" err="1">
                <a:latin typeface="Franklin Gothic Book"/>
                <a:cs typeface="Calibri"/>
              </a:rPr>
              <a:t>the</a:t>
            </a:r>
            <a:r>
              <a:rPr lang="sl-SI" sz="2900" dirty="0">
                <a:latin typeface="Franklin Gothic Book"/>
                <a:cs typeface="Calibri"/>
              </a:rPr>
              <a:t> balance in IP</a:t>
            </a:r>
            <a:endParaRPr lang="sl-SI" sz="2900" dirty="0">
              <a:latin typeface="Franklin Gothic Book"/>
            </a:endParaRPr>
          </a:p>
          <a:p>
            <a:pPr marL="383540" lvl="1"/>
            <a:r>
              <a:rPr lang="sl-SI" sz="2600" dirty="0" err="1">
                <a:latin typeface="Franklin Gothic Book"/>
                <a:cs typeface="Calibri"/>
              </a:rPr>
              <a:t>Providing</a:t>
            </a:r>
            <a:r>
              <a:rPr lang="sl-SI" sz="2600" dirty="0">
                <a:latin typeface="Franklin Gothic Book"/>
                <a:cs typeface="Calibri"/>
              </a:rPr>
              <a:t> </a:t>
            </a:r>
            <a:r>
              <a:rPr lang="sl-SI" sz="2600" dirty="0" err="1">
                <a:latin typeface="Franklin Gothic Book"/>
                <a:cs typeface="Calibri"/>
              </a:rPr>
              <a:t>access</a:t>
            </a:r>
            <a:r>
              <a:rPr lang="sl-SI" sz="2600" dirty="0">
                <a:latin typeface="Franklin Gothic Book"/>
                <a:cs typeface="Calibri"/>
              </a:rPr>
              <a:t> (</a:t>
            </a:r>
            <a:r>
              <a:rPr lang="sl-SI" sz="2600" dirty="0" err="1">
                <a:latin typeface="Franklin Gothic Book"/>
                <a:cs typeface="Calibri"/>
              </a:rPr>
              <a:t>lend</a:t>
            </a:r>
            <a:r>
              <a:rPr lang="sl-SI" sz="2600" dirty="0">
                <a:latin typeface="Franklin Gothic Book"/>
                <a:cs typeface="Calibri"/>
              </a:rPr>
              <a:t>, </a:t>
            </a:r>
            <a:r>
              <a:rPr lang="sl-SI" sz="2600" dirty="0" err="1">
                <a:latin typeface="Franklin Gothic Book"/>
                <a:cs typeface="Calibri"/>
              </a:rPr>
              <a:t>share</a:t>
            </a:r>
            <a:r>
              <a:rPr lang="sl-SI" sz="2600" dirty="0">
                <a:latin typeface="Franklin Gothic Book"/>
                <a:cs typeface="Calibri"/>
              </a:rPr>
              <a:t>)</a:t>
            </a:r>
            <a:endParaRPr lang="sl-SI" sz="2600" dirty="0">
              <a:latin typeface="Franklin Gothic Book"/>
            </a:endParaRPr>
          </a:p>
          <a:p>
            <a:pPr marL="383540" lvl="1"/>
            <a:r>
              <a:rPr lang="sl-SI" sz="2600" dirty="0" err="1">
                <a:latin typeface="Franklin Gothic Book"/>
                <a:cs typeface="Calibri"/>
              </a:rPr>
              <a:t>Collecting</a:t>
            </a:r>
            <a:r>
              <a:rPr lang="sl-SI" sz="2600" dirty="0">
                <a:latin typeface="Franklin Gothic Book"/>
                <a:cs typeface="Calibri"/>
              </a:rPr>
              <a:t>, </a:t>
            </a:r>
            <a:r>
              <a:rPr lang="sl-SI" sz="2600" dirty="0" err="1">
                <a:latin typeface="Franklin Gothic Book"/>
                <a:cs typeface="Calibri"/>
              </a:rPr>
              <a:t>preserving</a:t>
            </a:r>
            <a:endParaRPr lang="sl-SI" sz="2600" dirty="0">
              <a:latin typeface="Franklin Gothic Book"/>
            </a:endParaRPr>
          </a:p>
          <a:p>
            <a:pPr marL="383540" lvl="1"/>
            <a:r>
              <a:rPr lang="sl-SI" sz="2600" dirty="0">
                <a:latin typeface="Franklin Gothic Book"/>
                <a:cs typeface="Calibri"/>
              </a:rPr>
              <a:t>Market </a:t>
            </a:r>
            <a:r>
              <a:rPr lang="sl-SI" sz="2600" dirty="0" err="1">
                <a:latin typeface="Franklin Gothic Book"/>
                <a:cs typeface="Calibri"/>
              </a:rPr>
              <a:t>for</a:t>
            </a:r>
            <a:r>
              <a:rPr lang="sl-SI" sz="2600" dirty="0">
                <a:latin typeface="Franklin Gothic Book"/>
                <a:cs typeface="Calibri"/>
              </a:rPr>
              <a:t> </a:t>
            </a:r>
            <a:r>
              <a:rPr lang="sl-SI" sz="2600" dirty="0" err="1">
                <a:latin typeface="Franklin Gothic Book"/>
                <a:cs typeface="Calibri"/>
              </a:rPr>
              <a:t>published</a:t>
            </a:r>
            <a:r>
              <a:rPr lang="sl-SI" sz="2600" dirty="0">
                <a:latin typeface="Franklin Gothic Book"/>
                <a:cs typeface="Calibri"/>
              </a:rPr>
              <a:t> </a:t>
            </a:r>
            <a:r>
              <a:rPr lang="sl-SI" sz="2600" dirty="0" err="1">
                <a:latin typeface="Franklin Gothic Book"/>
                <a:cs typeface="Calibri"/>
              </a:rPr>
              <a:t>works</a:t>
            </a:r>
            <a:endParaRPr lang="sl-SI" sz="2600" dirty="0">
              <a:latin typeface="Franklin Gothic Book"/>
            </a:endParaRPr>
          </a:p>
          <a:p>
            <a:pPr marL="383540" lvl="1">
              <a:spcAft>
                <a:spcPts val="600"/>
              </a:spcAft>
            </a:pPr>
            <a:r>
              <a:rPr lang="sl-SI" sz="2600" b="1" dirty="0" err="1">
                <a:latin typeface="Franklin Gothic Book"/>
                <a:cs typeface="Calibri"/>
              </a:rPr>
              <a:t>Advocating</a:t>
            </a:r>
            <a:r>
              <a:rPr lang="sl-SI" sz="2300" b="1" dirty="0">
                <a:latin typeface="Franklin Gothic Book"/>
                <a:cs typeface="Calibri"/>
              </a:rPr>
              <a:t> </a:t>
            </a:r>
            <a:br>
              <a:rPr lang="sl-SI" sz="2300" b="1" dirty="0">
                <a:latin typeface="Franklin Gothic Book"/>
                <a:cs typeface="Calibri"/>
              </a:rPr>
            </a:br>
            <a:r>
              <a:rPr lang="sl-SI" sz="2300" b="1" dirty="0">
                <a:latin typeface="Franklin Gothic Book"/>
                <a:cs typeface="Calibri"/>
              </a:rPr>
              <a:t>„</a:t>
            </a:r>
            <a:r>
              <a:rPr lang="sl-SI" sz="2300" dirty="0" err="1">
                <a:latin typeface="Franklin Gothic Book"/>
                <a:cs typeface="Calibri"/>
              </a:rPr>
              <a:t>Members</a:t>
            </a:r>
            <a:r>
              <a:rPr lang="sl-SI" sz="2300" dirty="0">
                <a:latin typeface="Franklin Gothic Book"/>
                <a:cs typeface="Calibri"/>
              </a:rPr>
              <a:t> </a:t>
            </a:r>
            <a:r>
              <a:rPr lang="sl-SI" sz="2300" dirty="0" err="1">
                <a:latin typeface="Franklin Gothic Book"/>
                <a:cs typeface="Calibri"/>
              </a:rPr>
              <a:t>of</a:t>
            </a:r>
            <a:r>
              <a:rPr lang="sl-SI" sz="2300" dirty="0">
                <a:latin typeface="Franklin Gothic Book"/>
                <a:cs typeface="Calibri"/>
              </a:rPr>
              <a:t> </a:t>
            </a:r>
            <a:r>
              <a:rPr lang="sl-SI" sz="2300" dirty="0" err="1">
                <a:latin typeface="Franklin Gothic Book"/>
                <a:cs typeface="Calibri"/>
              </a:rPr>
              <a:t>the</a:t>
            </a:r>
            <a:r>
              <a:rPr lang="sl-SI" sz="2300" dirty="0">
                <a:latin typeface="Franklin Gothic Book"/>
                <a:cs typeface="Calibri"/>
              </a:rPr>
              <a:t> </a:t>
            </a:r>
            <a:r>
              <a:rPr lang="sl-SI" sz="2300" dirty="0" err="1">
                <a:latin typeface="Franklin Gothic Book"/>
                <a:cs typeface="Calibri"/>
              </a:rPr>
              <a:t>public</a:t>
            </a:r>
            <a:r>
              <a:rPr lang="sl-SI" sz="2300" dirty="0">
                <a:latin typeface="Franklin Gothic Book"/>
                <a:cs typeface="Calibri"/>
              </a:rPr>
              <a:t> take </a:t>
            </a:r>
            <a:r>
              <a:rPr lang="sl-SI" sz="2300" dirty="0" err="1">
                <a:latin typeface="Franklin Gothic Book"/>
                <a:cs typeface="Calibri"/>
              </a:rPr>
              <a:t>their</a:t>
            </a:r>
            <a:r>
              <a:rPr lang="sl-SI" sz="2300" dirty="0">
                <a:latin typeface="Franklin Gothic Book"/>
                <a:cs typeface="Calibri"/>
              </a:rPr>
              <a:t> </a:t>
            </a:r>
            <a:r>
              <a:rPr lang="sl-SI" sz="2300" dirty="0" err="1">
                <a:latin typeface="Franklin Gothic Book"/>
                <a:cs typeface="Calibri"/>
              </a:rPr>
              <a:t>rights</a:t>
            </a:r>
            <a:r>
              <a:rPr lang="sl-SI" sz="2300" dirty="0">
                <a:latin typeface="Franklin Gothic Book"/>
                <a:cs typeface="Calibri"/>
              </a:rPr>
              <a:t> </a:t>
            </a:r>
            <a:r>
              <a:rPr lang="sl-SI" sz="2300" dirty="0" err="1">
                <a:latin typeface="Franklin Gothic Book"/>
                <a:cs typeface="Calibri"/>
              </a:rPr>
              <a:t>for</a:t>
            </a:r>
            <a:r>
              <a:rPr lang="sl-SI" sz="2300" dirty="0">
                <a:latin typeface="Franklin Gothic Book"/>
                <a:cs typeface="Calibri"/>
              </a:rPr>
              <a:t> </a:t>
            </a:r>
            <a:r>
              <a:rPr lang="sl-SI" sz="2300" dirty="0" err="1">
                <a:latin typeface="Franklin Gothic Book"/>
                <a:cs typeface="Calibri"/>
              </a:rPr>
              <a:t>granted</a:t>
            </a:r>
            <a:r>
              <a:rPr lang="sl-SI" sz="2300" dirty="0">
                <a:latin typeface="Franklin Gothic Book"/>
                <a:cs typeface="Calibri"/>
              </a:rPr>
              <a:t> </a:t>
            </a:r>
            <a:r>
              <a:rPr lang="sl-SI" sz="2300" dirty="0" err="1">
                <a:latin typeface="Franklin Gothic Book"/>
                <a:cs typeface="Calibri"/>
              </a:rPr>
              <a:t>and</a:t>
            </a:r>
            <a:r>
              <a:rPr lang="sl-SI" sz="2300" dirty="0">
                <a:latin typeface="Franklin Gothic Book"/>
                <a:cs typeface="Calibri"/>
              </a:rPr>
              <a:t> </a:t>
            </a:r>
            <a:r>
              <a:rPr lang="sl-SI" sz="2300" dirty="0" err="1">
                <a:latin typeface="Franklin Gothic Book"/>
                <a:cs typeface="Calibri"/>
              </a:rPr>
              <a:t>generally</a:t>
            </a:r>
            <a:r>
              <a:rPr lang="sl-SI" sz="2300" dirty="0">
                <a:latin typeface="Franklin Gothic Book"/>
                <a:cs typeface="Calibri"/>
              </a:rPr>
              <a:t> </a:t>
            </a:r>
            <a:r>
              <a:rPr lang="sl-SI" sz="2300" dirty="0" err="1">
                <a:latin typeface="Franklin Gothic Book"/>
                <a:cs typeface="Calibri"/>
              </a:rPr>
              <a:t>exercise</a:t>
            </a:r>
            <a:r>
              <a:rPr lang="sl-SI" sz="2300" dirty="0">
                <a:latin typeface="Franklin Gothic Book"/>
                <a:cs typeface="Calibri"/>
              </a:rPr>
              <a:t> </a:t>
            </a:r>
            <a:r>
              <a:rPr lang="sl-SI" sz="2300" dirty="0" err="1">
                <a:latin typeface="Franklin Gothic Book"/>
                <a:cs typeface="Calibri"/>
              </a:rPr>
              <a:t>common-sense</a:t>
            </a:r>
            <a:r>
              <a:rPr lang="sl-SI" sz="2300" dirty="0">
                <a:latin typeface="Franklin Gothic Book"/>
                <a:cs typeface="Calibri"/>
              </a:rPr>
              <a:t>, </a:t>
            </a:r>
            <a:br>
              <a:rPr lang="sl-SI" sz="2300" dirty="0">
                <a:latin typeface="Franklin Gothic Book"/>
                <a:cs typeface="Calibri"/>
              </a:rPr>
            </a:br>
            <a:r>
              <a:rPr lang="sl-SI" sz="2300" dirty="0" err="1">
                <a:latin typeface="Franklin Gothic Book"/>
                <a:cs typeface="Calibri"/>
              </a:rPr>
              <a:t>but</a:t>
            </a:r>
            <a:r>
              <a:rPr lang="sl-SI" sz="2300" dirty="0">
                <a:latin typeface="Franklin Gothic Book"/>
                <a:cs typeface="Calibri"/>
              </a:rPr>
              <a:t> do not </a:t>
            </a:r>
            <a:r>
              <a:rPr lang="sl-SI" sz="2300" dirty="0" err="1">
                <a:latin typeface="Franklin Gothic Book"/>
                <a:cs typeface="Calibri"/>
              </a:rPr>
              <a:t>usually</a:t>
            </a:r>
            <a:r>
              <a:rPr lang="sl-SI" sz="2300" dirty="0">
                <a:latin typeface="Franklin Gothic Book"/>
                <a:cs typeface="Calibri"/>
              </a:rPr>
              <a:t> </a:t>
            </a:r>
            <a:r>
              <a:rPr lang="sl-SI" sz="2300" dirty="0" err="1">
                <a:latin typeface="Franklin Gothic Book"/>
                <a:cs typeface="Calibri"/>
              </a:rPr>
              <a:t>get</a:t>
            </a:r>
            <a:r>
              <a:rPr lang="sl-SI" sz="2300" dirty="0">
                <a:latin typeface="Franklin Gothic Book"/>
                <a:cs typeface="Calibri"/>
              </a:rPr>
              <a:t> </a:t>
            </a:r>
            <a:r>
              <a:rPr lang="sl-SI" sz="2300" dirty="0" err="1">
                <a:latin typeface="Franklin Gothic Book"/>
                <a:cs typeface="Calibri"/>
              </a:rPr>
              <a:t>involved</a:t>
            </a:r>
            <a:r>
              <a:rPr lang="sl-SI" sz="2300" dirty="0">
                <a:latin typeface="Franklin Gothic Book"/>
                <a:cs typeface="Calibri"/>
              </a:rPr>
              <a:t> in </a:t>
            </a:r>
            <a:r>
              <a:rPr lang="sl-SI" sz="2300" dirty="0" err="1">
                <a:latin typeface="Franklin Gothic Book"/>
                <a:cs typeface="Calibri"/>
              </a:rPr>
              <a:t>policy</a:t>
            </a:r>
            <a:r>
              <a:rPr lang="sl-SI" sz="2300" dirty="0">
                <a:latin typeface="Franklin Gothic Book"/>
                <a:cs typeface="Calibri"/>
              </a:rPr>
              <a:t> </a:t>
            </a:r>
            <a:r>
              <a:rPr lang="sl-SI" sz="2300" dirty="0" err="1">
                <a:latin typeface="Franklin Gothic Book"/>
                <a:cs typeface="Calibri"/>
              </a:rPr>
              <a:t>deliberations</a:t>
            </a:r>
            <a:r>
              <a:rPr lang="sl-SI" sz="2300" dirty="0">
                <a:latin typeface="Franklin Gothic Book"/>
                <a:cs typeface="Calibri"/>
              </a:rPr>
              <a:t>.“</a:t>
            </a:r>
            <a:endParaRPr lang="sl-SI" sz="2300" dirty="0">
              <a:latin typeface="Franklin Gothic Book"/>
            </a:endParaRPr>
          </a:p>
          <a:p>
            <a:pPr>
              <a:buFont typeface="Calibri" panose="05000000000000000000" pitchFamily="2" charset="2"/>
              <a:buChar char=" "/>
            </a:pPr>
            <a:r>
              <a:rPr lang="sl-SI" sz="2600" dirty="0">
                <a:ea typeface="+mn-lt"/>
                <a:cs typeface="+mn-lt"/>
              </a:rPr>
              <a:t>•</a:t>
            </a:r>
            <a:r>
              <a:rPr lang="sl-SI" sz="3100" dirty="0" err="1">
                <a:latin typeface="Franklin Gothic Book"/>
                <a:cs typeface="Calibri"/>
              </a:rPr>
              <a:t>Help</a:t>
            </a:r>
            <a:r>
              <a:rPr lang="sl-SI" sz="3100" dirty="0">
                <a:latin typeface="Franklin Gothic Book"/>
                <a:cs typeface="Calibri"/>
              </a:rPr>
              <a:t> </a:t>
            </a:r>
            <a:r>
              <a:rPr lang="sl-SI" sz="3100" dirty="0" err="1">
                <a:latin typeface="Franklin Gothic Book"/>
                <a:cs typeface="Calibri"/>
              </a:rPr>
              <a:t>users</a:t>
            </a:r>
            <a:r>
              <a:rPr lang="sl-SI" sz="3100" dirty="0">
                <a:latin typeface="Franklin Gothic Book"/>
                <a:cs typeface="Calibri"/>
              </a:rPr>
              <a:t> </a:t>
            </a:r>
            <a:r>
              <a:rPr lang="sl-SI" sz="3100" dirty="0" err="1">
                <a:latin typeface="Franklin Gothic Book"/>
                <a:cs typeface="Calibri"/>
              </a:rPr>
              <a:t>navigate</a:t>
            </a:r>
            <a:r>
              <a:rPr lang="sl-SI" sz="3100" dirty="0">
                <a:latin typeface="Franklin Gothic Book"/>
                <a:cs typeface="Calibri"/>
              </a:rPr>
              <a:t> </a:t>
            </a:r>
            <a:r>
              <a:rPr lang="sl-SI" sz="3100" dirty="0" err="1">
                <a:latin typeface="Franklin Gothic Book"/>
                <a:cs typeface="Calibri"/>
              </a:rPr>
              <a:t>through</a:t>
            </a:r>
            <a:r>
              <a:rPr lang="sl-SI" sz="3100" dirty="0">
                <a:latin typeface="Franklin Gothic Book"/>
                <a:cs typeface="Calibri"/>
              </a:rPr>
              <a:t> </a:t>
            </a:r>
            <a:r>
              <a:rPr lang="sl-SI" sz="3100" dirty="0" err="1">
                <a:latin typeface="Franklin Gothic Book"/>
                <a:cs typeface="Calibri"/>
              </a:rPr>
              <a:t>the</a:t>
            </a:r>
            <a:r>
              <a:rPr lang="sl-SI" sz="3100" dirty="0">
                <a:latin typeface="Franklin Gothic Book"/>
                <a:cs typeface="Calibri"/>
              </a:rPr>
              <a:t> „</a:t>
            </a:r>
            <a:r>
              <a:rPr lang="sl-SI" sz="3100" dirty="0" err="1">
                <a:latin typeface="Franklin Gothic Book"/>
                <a:cs typeface="Calibri"/>
              </a:rPr>
              <a:t>information</a:t>
            </a:r>
            <a:r>
              <a:rPr lang="sl-SI" sz="3100" dirty="0">
                <a:latin typeface="Franklin Gothic Book"/>
                <a:cs typeface="Calibri"/>
              </a:rPr>
              <a:t> </a:t>
            </a:r>
            <a:r>
              <a:rPr lang="sl-SI" sz="3100" dirty="0" err="1">
                <a:latin typeface="Franklin Gothic Book"/>
                <a:cs typeface="Calibri"/>
              </a:rPr>
              <a:t>jungle</a:t>
            </a:r>
            <a:r>
              <a:rPr lang="sl-SI" sz="3100" dirty="0">
                <a:latin typeface="Franklin Gothic Book"/>
                <a:cs typeface="Calibri"/>
              </a:rPr>
              <a:t>“ </a:t>
            </a:r>
            <a:r>
              <a:rPr lang="sl-SI" sz="3100" dirty="0" err="1">
                <a:latin typeface="Franklin Gothic Book"/>
                <a:cs typeface="Calibri"/>
              </a:rPr>
              <a:t>without</a:t>
            </a:r>
            <a:r>
              <a:rPr lang="sl-SI" sz="3100" dirty="0">
                <a:latin typeface="Franklin Gothic Book"/>
                <a:cs typeface="Calibri"/>
              </a:rPr>
              <a:t>  </a:t>
            </a:r>
            <a:r>
              <a:rPr lang="sl-SI" sz="3100" dirty="0" err="1">
                <a:latin typeface="Franklin Gothic Book"/>
                <a:cs typeface="Calibri"/>
              </a:rPr>
              <a:t>getting</a:t>
            </a:r>
            <a:r>
              <a:rPr lang="sl-SI" sz="3100" dirty="0">
                <a:latin typeface="Franklin Gothic Book"/>
                <a:cs typeface="Calibri"/>
              </a:rPr>
              <a:t> „in </a:t>
            </a:r>
            <a:r>
              <a:rPr lang="sl-SI" sz="3100" dirty="0" err="1">
                <a:latin typeface="Franklin Gothic Book"/>
                <a:cs typeface="Calibri"/>
              </a:rPr>
              <a:t>trouble</a:t>
            </a:r>
            <a:r>
              <a:rPr lang="sl-SI" sz="3100" dirty="0">
                <a:latin typeface="Franklin Gothic Book"/>
                <a:cs typeface="Calibri"/>
              </a:rPr>
              <a:t>“</a:t>
            </a:r>
            <a:endParaRPr lang="sl-SI" sz="3100" dirty="0">
              <a:latin typeface="Franklin Gothic Book"/>
            </a:endParaRPr>
          </a:p>
          <a:p>
            <a:pPr>
              <a:buFont typeface="Calibri" panose="05000000000000000000" pitchFamily="2" charset="2"/>
              <a:buChar char=" "/>
            </a:pPr>
            <a:r>
              <a:rPr lang="sl-SI" sz="2400" dirty="0">
                <a:ea typeface="+mn-lt"/>
                <a:cs typeface="+mn-lt"/>
              </a:rPr>
              <a:t>•</a:t>
            </a:r>
            <a:r>
              <a:rPr lang="sl-SI" sz="2900" dirty="0" err="1">
                <a:latin typeface="Franklin Gothic Book"/>
                <a:cs typeface="Calibri"/>
              </a:rPr>
              <a:t>Recognize</a:t>
            </a:r>
            <a:r>
              <a:rPr lang="sl-SI" sz="2900" dirty="0">
                <a:latin typeface="Franklin Gothic Book"/>
                <a:cs typeface="Calibri"/>
              </a:rPr>
              <a:t> IP </a:t>
            </a:r>
            <a:r>
              <a:rPr lang="sl-SI" sz="2900" dirty="0" err="1">
                <a:latin typeface="Franklin Gothic Book"/>
                <a:cs typeface="Calibri"/>
              </a:rPr>
              <a:t>issues</a:t>
            </a:r>
            <a:r>
              <a:rPr lang="sl-SI" sz="2900" dirty="0">
                <a:latin typeface="Franklin Gothic Book"/>
                <a:cs typeface="Calibri"/>
              </a:rPr>
              <a:t> </a:t>
            </a:r>
            <a:r>
              <a:rPr lang="sl-SI" sz="2900" dirty="0" err="1">
                <a:latin typeface="Franklin Gothic Book"/>
                <a:cs typeface="Calibri"/>
              </a:rPr>
              <a:t>and</a:t>
            </a:r>
            <a:r>
              <a:rPr lang="sl-SI" sz="2900" dirty="0">
                <a:latin typeface="Franklin Gothic Book"/>
                <a:cs typeface="Calibri"/>
              </a:rPr>
              <a:t> </a:t>
            </a:r>
            <a:r>
              <a:rPr lang="sl-SI" sz="2900" dirty="0" err="1">
                <a:latin typeface="Franklin Gothic Book"/>
                <a:cs typeface="Calibri"/>
              </a:rPr>
              <a:t>direct</a:t>
            </a:r>
            <a:r>
              <a:rPr lang="sl-SI" sz="2900" dirty="0">
                <a:latin typeface="Franklin Gothic Book"/>
                <a:cs typeface="Calibri"/>
              </a:rPr>
              <a:t> </a:t>
            </a:r>
            <a:r>
              <a:rPr lang="sl-SI" sz="2900" dirty="0" err="1">
                <a:latin typeface="Franklin Gothic Book"/>
                <a:cs typeface="Calibri"/>
              </a:rPr>
              <a:t>users</a:t>
            </a:r>
            <a:r>
              <a:rPr lang="sl-SI" sz="2900" dirty="0">
                <a:latin typeface="Franklin Gothic Book"/>
                <a:cs typeface="Calibri"/>
              </a:rPr>
              <a:t> to </a:t>
            </a:r>
            <a:r>
              <a:rPr lang="sl-SI" sz="2900" dirty="0" err="1">
                <a:latin typeface="Franklin Gothic Book"/>
                <a:cs typeface="Calibri"/>
              </a:rPr>
              <a:t>relevant</a:t>
            </a:r>
            <a:r>
              <a:rPr lang="sl-SI" sz="2900" dirty="0">
                <a:latin typeface="Franklin Gothic Book"/>
                <a:cs typeface="Calibri"/>
              </a:rPr>
              <a:t> material  </a:t>
            </a:r>
            <a:r>
              <a:rPr lang="sl-SI" sz="2900" dirty="0" err="1">
                <a:latin typeface="Franklin Gothic Book"/>
                <a:cs typeface="Calibri"/>
              </a:rPr>
              <a:t>about</a:t>
            </a:r>
            <a:r>
              <a:rPr lang="sl-SI" sz="2900" dirty="0">
                <a:latin typeface="Franklin Gothic Book"/>
                <a:cs typeface="Calibri"/>
              </a:rPr>
              <a:t> IP, </a:t>
            </a:r>
            <a:r>
              <a:rPr lang="sl-SI" sz="2900" dirty="0" err="1">
                <a:latin typeface="Franklin Gothic Book"/>
                <a:cs typeface="Calibri"/>
              </a:rPr>
              <a:t>licensing</a:t>
            </a:r>
            <a:r>
              <a:rPr lang="sl-SI" sz="2900" dirty="0">
                <a:latin typeface="Franklin Gothic Book"/>
                <a:cs typeface="Calibri"/>
              </a:rPr>
              <a:t> </a:t>
            </a:r>
            <a:r>
              <a:rPr lang="sl-SI" sz="2900" dirty="0" err="1">
                <a:latin typeface="Franklin Gothic Book"/>
                <a:cs typeface="Calibri"/>
              </a:rPr>
              <a:t>etc</a:t>
            </a:r>
            <a:r>
              <a:rPr lang="sl-SI" sz="2900" dirty="0">
                <a:latin typeface="Franklin Gothic Book"/>
                <a:cs typeface="Calibri"/>
              </a:rPr>
              <a:t>.</a:t>
            </a:r>
          </a:p>
          <a:p>
            <a:pPr marL="383540" lvl="1"/>
            <a:r>
              <a:rPr lang="sl-SI" sz="2600" dirty="0" err="1">
                <a:latin typeface="Franklin Gothic Book"/>
                <a:cs typeface="Calibri"/>
              </a:rPr>
              <a:t>Information</a:t>
            </a:r>
            <a:r>
              <a:rPr lang="sl-SI" sz="2600" dirty="0">
                <a:latin typeface="Franklin Gothic Book"/>
                <a:cs typeface="Calibri"/>
              </a:rPr>
              <a:t>, not legal </a:t>
            </a:r>
            <a:r>
              <a:rPr lang="sl-SI" sz="2600" dirty="0" err="1">
                <a:latin typeface="Franklin Gothic Book"/>
                <a:cs typeface="Calibri"/>
              </a:rPr>
              <a:t>advice</a:t>
            </a:r>
            <a:r>
              <a:rPr lang="sl-SI" sz="2600" dirty="0">
                <a:latin typeface="Franklin Gothic Book"/>
                <a:cs typeface="Calibri"/>
              </a:rPr>
              <a:t> </a:t>
            </a:r>
            <a:endParaRPr lang="sl-SI" sz="2600" b="1" dirty="0">
              <a:solidFill>
                <a:srgbClr val="92D050"/>
              </a:solidFill>
              <a:latin typeface="Calibri"/>
              <a:cs typeface="Calibri"/>
            </a:endParaRP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85CFEAA-48E1-1AB3-6612-128D94033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E23136-8872-4229-887B-F91C90761564}" type="datetime1">
              <a:rPr lang="sl-SI" smtClean="0"/>
              <a:t>22. 05. 2023</a:t>
            </a:fld>
            <a:endParaRPr lang="en-US" dirty="0"/>
          </a:p>
        </p:txBody>
      </p:sp>
      <p:pic>
        <p:nvPicPr>
          <p:cNvPr id="6" name="Picture 6" descr="A picture containing text, screen, sign&#10;&#10;Description automatically generated">
            <a:extLst>
              <a:ext uri="{FF2B5EF4-FFF2-40B4-BE49-F238E27FC236}">
                <a16:creationId xmlns:a16="http://schemas.microsoft.com/office/drawing/2014/main" id="{8AC9E49C-835F-D181-C93E-65C262AAD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073" y="5727192"/>
            <a:ext cx="776478" cy="493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38F2B6-BA10-0880-C911-050595877274}"/>
              </a:ext>
            </a:extLst>
          </p:cNvPr>
          <p:cNvSpPr txBox="1"/>
          <p:nvPr/>
        </p:nvSpPr>
        <p:spPr>
          <a:xfrm>
            <a:off x="2353056" y="5803392"/>
            <a:ext cx="335925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2000" b="1" err="1">
                <a:solidFill>
                  <a:srgbClr val="00B050"/>
                </a:solidFill>
                <a:latin typeface="Calibri"/>
              </a:rPr>
              <a:t>new</a:t>
            </a:r>
            <a:r>
              <a:rPr lang="sl-SI" sz="2000" b="1" dirty="0">
                <a:solidFill>
                  <a:srgbClr val="00B050"/>
                </a:solidFill>
                <a:latin typeface="Calibri"/>
              </a:rPr>
              <a:t> </a:t>
            </a:r>
            <a:r>
              <a:rPr lang="sl-SI" sz="2000" b="1" err="1">
                <a:solidFill>
                  <a:srgbClr val="00B050"/>
                </a:solidFill>
                <a:latin typeface="Calibri"/>
              </a:rPr>
              <a:t>forms</a:t>
            </a:r>
            <a:r>
              <a:rPr lang="sl-SI" sz="2000" b="1" dirty="0">
                <a:solidFill>
                  <a:srgbClr val="00B050"/>
                </a:solidFill>
                <a:latin typeface="Calibri"/>
              </a:rPr>
              <a:t> </a:t>
            </a:r>
            <a:r>
              <a:rPr lang="sl-SI" sz="2000" b="1" err="1">
                <a:solidFill>
                  <a:srgbClr val="00B050"/>
                </a:solidFill>
                <a:latin typeface="Calibri"/>
              </a:rPr>
              <a:t>of</a:t>
            </a:r>
            <a:r>
              <a:rPr lang="sl-SI" sz="2000" b="1" dirty="0">
                <a:solidFill>
                  <a:srgbClr val="00B050"/>
                </a:solidFill>
                <a:latin typeface="Calibri"/>
              </a:rPr>
              <a:t>  </a:t>
            </a:r>
            <a:r>
              <a:rPr lang="sl-SI" sz="2000" b="1" err="1">
                <a:solidFill>
                  <a:srgbClr val="00B050"/>
                </a:solidFill>
                <a:latin typeface="Calibri"/>
              </a:rPr>
              <a:t>librarianship</a:t>
            </a:r>
            <a:r>
              <a:rPr lang="sl-SI" sz="2000" b="1" dirty="0">
                <a:solidFill>
                  <a:srgbClr val="00B050"/>
                </a:solidFill>
                <a:latin typeface="Calibri"/>
              </a:rPr>
              <a:t>!</a:t>
            </a:r>
            <a:r>
              <a:rPr lang="en-GB" sz="2000" dirty="0">
                <a:solidFill>
                  <a:srgbClr val="00B050"/>
                </a:solidFill>
                <a:latin typeface="Calibri"/>
                <a:cs typeface="Calibri"/>
              </a:rPr>
              <a:t>​</a:t>
            </a:r>
            <a:endParaRPr lang="en-GB" sz="2000">
              <a:solidFill>
                <a:srgbClr val="00B050"/>
              </a:solidFill>
            </a:endParaRPr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969B536B-DBDC-5C28-D015-6A41F7193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44" y="487137"/>
            <a:ext cx="4634661" cy="34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95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BE42-D829-5242-18C9-3CEFB400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79F87988-20DA-D783-BCF7-B467904C1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350" y="826537"/>
            <a:ext cx="10301859" cy="404431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90BB-0848-A76B-888D-B08408D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E23136-8872-4229-887B-F91C90761564}" type="datetime1">
              <a:rPr lang="sl-SI" smtClean="0"/>
              <a:t>22. 05. 2023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084672F-41F7-96BE-1B83-3C5B03A9E70B}"/>
              </a:ext>
            </a:extLst>
          </p:cNvPr>
          <p:cNvSpPr/>
          <p:nvPr/>
        </p:nvSpPr>
        <p:spPr>
          <a:xfrm>
            <a:off x="5383160" y="4387645"/>
            <a:ext cx="2630129" cy="11675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70C0"/>
                </a:solidFill>
                <a:latin typeface="Calibri"/>
                <a:cs typeface="Calibri"/>
              </a:rPr>
              <a:t>gamification librarianship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14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46BF0B-A259-AB5D-B661-6E468EA85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dirty="0" err="1"/>
              <a:t>Conclusion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6D064A-776F-312D-67BB-89E4333C6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sz="2000" dirty="0"/>
              <a:t>IP </a:t>
            </a:r>
            <a:r>
              <a:rPr lang="sl-SI" sz="2000" dirty="0" err="1"/>
              <a:t>play</a:t>
            </a:r>
            <a:r>
              <a:rPr lang="sl-SI" sz="2000" dirty="0"/>
              <a:t> </a:t>
            </a:r>
            <a:r>
              <a:rPr lang="sl-SI" sz="2000" dirty="0" err="1"/>
              <a:t>an</a:t>
            </a:r>
            <a:r>
              <a:rPr lang="sl-SI" sz="2000" dirty="0"/>
              <a:t> </a:t>
            </a:r>
            <a:r>
              <a:rPr lang="sl-SI" sz="2000" dirty="0" err="1"/>
              <a:t>important</a:t>
            </a:r>
            <a:r>
              <a:rPr lang="sl-SI" sz="2000" dirty="0"/>
              <a:t> role in </a:t>
            </a:r>
            <a:r>
              <a:rPr lang="sl-SI" sz="2000" dirty="0" err="1"/>
              <a:t>various</a:t>
            </a:r>
            <a:r>
              <a:rPr lang="sl-SI" sz="2000" dirty="0"/>
              <a:t> </a:t>
            </a:r>
            <a:r>
              <a:rPr lang="sl-SI" sz="2000" dirty="0" err="1"/>
              <a:t>disciplines</a:t>
            </a:r>
            <a:r>
              <a:rPr lang="sl-SI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000" dirty="0" err="1"/>
              <a:t>Providing</a:t>
            </a:r>
            <a:r>
              <a:rPr lang="sl-SI" sz="2000" dirty="0"/>
              <a:t> </a:t>
            </a:r>
            <a:r>
              <a:rPr lang="sl-SI" sz="2000" dirty="0" err="1"/>
              <a:t>an</a:t>
            </a:r>
            <a:r>
              <a:rPr lang="sl-SI" sz="2000" dirty="0"/>
              <a:t> </a:t>
            </a:r>
            <a:r>
              <a:rPr lang="sl-SI" sz="2000" dirty="0" err="1"/>
              <a:t>innovative</a:t>
            </a:r>
            <a:r>
              <a:rPr lang="sl-SI" sz="2000" dirty="0"/>
              <a:t>, </a:t>
            </a:r>
            <a:r>
              <a:rPr lang="sl-SI" sz="2000" dirty="0" err="1"/>
              <a:t>stimulating</a:t>
            </a:r>
            <a:r>
              <a:rPr lang="sl-SI" sz="2000" dirty="0"/>
              <a:t> </a:t>
            </a:r>
            <a:r>
              <a:rPr lang="sl-SI" sz="2000" dirty="0" err="1"/>
              <a:t>and</a:t>
            </a:r>
            <a:r>
              <a:rPr lang="sl-SI" sz="2000" dirty="0"/>
              <a:t> </a:t>
            </a:r>
            <a:r>
              <a:rPr lang="sl-SI" sz="2000" dirty="0" err="1"/>
              <a:t>legally</a:t>
            </a:r>
            <a:r>
              <a:rPr lang="sl-SI" sz="2000" dirty="0"/>
              <a:t> </a:t>
            </a:r>
            <a:r>
              <a:rPr lang="sl-SI" sz="2000" dirty="0" err="1"/>
              <a:t>secure</a:t>
            </a:r>
            <a:r>
              <a:rPr lang="sl-SI" sz="2000" dirty="0"/>
              <a:t> </a:t>
            </a:r>
            <a:r>
              <a:rPr lang="sl-SI" sz="2000" dirty="0" err="1"/>
              <a:t>enviroment</a:t>
            </a:r>
            <a:r>
              <a:rPr lang="sl-SI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000" dirty="0" err="1"/>
              <a:t>Self-taught</a:t>
            </a:r>
            <a:r>
              <a:rPr lang="sl-SI" sz="2000" dirty="0"/>
              <a:t> </a:t>
            </a:r>
            <a:r>
              <a:rPr lang="sl-SI" sz="2000" dirty="0" err="1"/>
              <a:t>or</a:t>
            </a:r>
            <a:r>
              <a:rPr lang="sl-SI" sz="2000" dirty="0"/>
              <a:t> as part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dirty="0" err="1"/>
              <a:t>systematic</a:t>
            </a:r>
            <a:r>
              <a:rPr lang="sl-SI" sz="2000" dirty="0"/>
              <a:t> </a:t>
            </a:r>
            <a:r>
              <a:rPr lang="sl-SI" sz="2000" dirty="0" err="1"/>
              <a:t>training</a:t>
            </a:r>
            <a:r>
              <a:rPr lang="sl-SI" sz="2000" dirty="0"/>
              <a:t> </a:t>
            </a:r>
            <a:r>
              <a:rPr lang="sl-SI" sz="2000" dirty="0" err="1"/>
              <a:t>and</a:t>
            </a:r>
            <a:r>
              <a:rPr lang="sl-SI" sz="2000" dirty="0"/>
              <a:t> formal </a:t>
            </a:r>
            <a:r>
              <a:rPr lang="sl-SI" sz="2000" dirty="0" err="1"/>
              <a:t>educational</a:t>
            </a:r>
            <a:r>
              <a:rPr lang="sl-SI" sz="2000" dirty="0"/>
              <a:t> </a:t>
            </a:r>
            <a:r>
              <a:rPr lang="sl-SI" sz="2000" dirty="0" err="1"/>
              <a:t>process</a:t>
            </a:r>
            <a:r>
              <a:rPr lang="sl-SI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000" dirty="0"/>
              <a:t>It is </a:t>
            </a:r>
            <a:r>
              <a:rPr lang="sl-SI" sz="2000" dirty="0" err="1"/>
              <a:t>rarely</a:t>
            </a:r>
            <a:r>
              <a:rPr lang="sl-SI" sz="2000" dirty="0"/>
              <a:t> </a:t>
            </a:r>
            <a:r>
              <a:rPr lang="en-US" sz="2000" dirty="0"/>
              <a:t>included in the curricula of faculties other than law schools</a:t>
            </a:r>
            <a:r>
              <a:rPr lang="sl-SI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000" dirty="0" err="1"/>
              <a:t>Important</a:t>
            </a:r>
            <a:r>
              <a:rPr lang="sl-SI" sz="2000" dirty="0"/>
              <a:t> </a:t>
            </a:r>
            <a:r>
              <a:rPr lang="sl-SI" sz="2000" dirty="0" err="1"/>
              <a:t>also</a:t>
            </a:r>
            <a:r>
              <a:rPr lang="sl-SI" sz="2000" dirty="0"/>
              <a:t> </a:t>
            </a:r>
            <a:r>
              <a:rPr lang="sl-SI" sz="2000" dirty="0" err="1"/>
              <a:t>for</a:t>
            </a:r>
            <a:r>
              <a:rPr lang="sl-SI" sz="2000" dirty="0"/>
              <a:t> </a:t>
            </a:r>
            <a:r>
              <a:rPr lang="sl-SI" sz="2000" dirty="0" err="1"/>
              <a:t>libraries</a:t>
            </a:r>
            <a:r>
              <a:rPr lang="sl-SI" sz="2000" dirty="0"/>
              <a:t>.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85CFEAA-48E1-1AB3-6612-128D94033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E23136-8872-4229-887B-F91C90761564}" type="datetime1">
              <a:rPr lang="sl-SI" smtClean="0"/>
              <a:t>22. 05. 2023</a:t>
            </a:fld>
            <a:endParaRPr lang="en-US" dirty="0"/>
          </a:p>
        </p:txBody>
      </p:sp>
      <p:pic>
        <p:nvPicPr>
          <p:cNvPr id="2050" name="Picture 2" descr="Free Steam Vintage vector and picture">
            <a:extLst>
              <a:ext uri="{FF2B5EF4-FFF2-40B4-BE49-F238E27FC236}">
                <a16:creationId xmlns:a16="http://schemas.microsoft.com/office/drawing/2014/main" id="{599C5BEF-8BED-AB6B-83B2-117911EF1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71" y="4261700"/>
            <a:ext cx="2627858" cy="204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693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diagram&#10;&#10;Opis je samodejno ustvarjen">
            <a:extLst>
              <a:ext uri="{FF2B5EF4-FFF2-40B4-BE49-F238E27FC236}">
                <a16:creationId xmlns:a16="http://schemas.microsoft.com/office/drawing/2014/main" id="{690D47D4-2435-0AF7-0277-E18E2EA0A1A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31910" y="414038"/>
            <a:ext cx="2944813" cy="44529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24D858-9200-3B40-D026-EF27FB6E3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200" y="413587"/>
            <a:ext cx="7916256" cy="4453389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4D78E31-2307-44A1-9877-AA7FBE8800B3}"/>
              </a:ext>
            </a:extLst>
          </p:cNvPr>
          <p:cNvSpPr txBox="1"/>
          <p:nvPr/>
        </p:nvSpPr>
        <p:spPr>
          <a:xfrm>
            <a:off x="337116" y="5187527"/>
            <a:ext cx="9149941" cy="41549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sl-SI" sz="2100" b="1" dirty="0">
                <a:hlinkClick r:id="rId5"/>
              </a:rPr>
              <a:t>https://content.iospress.com/articles/education-for-information/efi230049</a:t>
            </a:r>
            <a:r>
              <a:rPr lang="sl-SI" sz="21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76328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electric blue, turquoise, aqua, colorfulness&#10;&#10;Description automatically generated">
            <a:extLst>
              <a:ext uri="{FF2B5EF4-FFF2-40B4-BE49-F238E27FC236}">
                <a16:creationId xmlns:a16="http://schemas.microsoft.com/office/drawing/2014/main" id="{4FDE227E-4295-E9CD-75FD-86D848BD20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8707" b="18707"/>
          <a:stretch>
            <a:fillRect/>
          </a:stretch>
        </p:blipFill>
        <p:spPr>
          <a:xfrm>
            <a:off x="0" y="0"/>
            <a:ext cx="12191985" cy="45783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F869DBE-A312-329A-0B14-B67061EC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err="1"/>
              <a:t>Thank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1A199-423A-75C5-BDF5-5A03378C8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sl-SI" dirty="0" err="1"/>
              <a:t>Questions</a:t>
            </a:r>
            <a:r>
              <a:rPr lang="sl-SI" dirty="0"/>
              <a:t>?</a:t>
            </a:r>
          </a:p>
        </p:txBody>
      </p:sp>
      <p:pic>
        <p:nvPicPr>
          <p:cNvPr id="2052" name="Picture 4" descr="Free Copyright Property illustration and picture">
            <a:extLst>
              <a:ext uri="{FF2B5EF4-FFF2-40B4-BE49-F238E27FC236}">
                <a16:creationId xmlns:a16="http://schemas.microsoft.com/office/drawing/2014/main" id="{B2FFF9F5-69D0-FE70-D154-5A3EA03CB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" r="34841"/>
          <a:stretch/>
        </p:blipFill>
        <p:spPr bwMode="auto">
          <a:xfrm>
            <a:off x="4228475" y="413420"/>
            <a:ext cx="3735034" cy="37515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5D61680-CEEE-E828-D9C3-EB8F12B0A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1044" y="5171203"/>
            <a:ext cx="17145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4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1496-4F97-BED1-C049-C3BEA98C3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8"/>
            <a:ext cx="10058400" cy="748452"/>
          </a:xfrm>
        </p:spPr>
        <p:txBody>
          <a:bodyPr>
            <a:normAutofit fontScale="90000"/>
          </a:bodyPr>
          <a:lstStyle/>
          <a:p>
            <a:r>
              <a:rPr lang="en-GB" dirty="0"/>
              <a:t>Two branches of intellectual property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5635C-3732-EEF4-8517-EF3D011F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E23136-8872-4229-887B-F91C90761564}" type="datetime1">
              <a:rPr lang="sl-SI" smtClean="0"/>
              <a:t>22. 05. 2023</a:t>
            </a:fld>
            <a:endParaRPr lang="en-US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5A2A7D2-CB68-4D99-E8D5-DBE9AA730C02}"/>
              </a:ext>
            </a:extLst>
          </p:cNvPr>
          <p:cNvSpPr txBox="1"/>
          <p:nvPr/>
        </p:nvSpPr>
        <p:spPr>
          <a:xfrm>
            <a:off x="1180415" y="2088253"/>
            <a:ext cx="3913507" cy="4001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l-SI" sz="2000" dirty="0"/>
              <a:t>COPYRIGHT AND RELATED RIGHTS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31DE83D-6348-528A-D631-EF1F55890E48}"/>
              </a:ext>
            </a:extLst>
          </p:cNvPr>
          <p:cNvSpPr txBox="1"/>
          <p:nvPr/>
        </p:nvSpPr>
        <p:spPr>
          <a:xfrm>
            <a:off x="6455934" y="2088253"/>
            <a:ext cx="2717155" cy="4001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l-SI" sz="2000" dirty="0"/>
              <a:t>INDUSTRIAL PROPERTY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6BD2726-64E8-4751-066B-CCFD6F308AA9}"/>
              </a:ext>
            </a:extLst>
          </p:cNvPr>
          <p:cNvSpPr txBox="1"/>
          <p:nvPr/>
        </p:nvSpPr>
        <p:spPr>
          <a:xfrm>
            <a:off x="2035225" y="2808478"/>
            <a:ext cx="1824273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Copyright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Related rights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E4EF64B-0E39-221D-6111-EFD4F6D57A39}"/>
              </a:ext>
            </a:extLst>
          </p:cNvPr>
          <p:cNvSpPr txBox="1"/>
          <p:nvPr/>
        </p:nvSpPr>
        <p:spPr>
          <a:xfrm>
            <a:off x="5352959" y="2779362"/>
            <a:ext cx="2865468" cy="20159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Patents for inventions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Industrial designs</a:t>
            </a:r>
          </a:p>
          <a:p>
            <a:endParaRPr lang="en-GB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Trademarks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Service marks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9C5E57E-79F0-A96C-2843-4D0994E1383B}"/>
              </a:ext>
            </a:extLst>
          </p:cNvPr>
          <p:cNvSpPr txBox="1"/>
          <p:nvPr/>
        </p:nvSpPr>
        <p:spPr>
          <a:xfrm>
            <a:off x="8218426" y="2779362"/>
            <a:ext cx="3132617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Layout</a:t>
            </a:r>
            <a:r>
              <a:rPr lang="sl-SI" sz="2000" dirty="0"/>
              <a:t> </a:t>
            </a:r>
            <a:r>
              <a:rPr lang="en-GB" sz="2000" dirty="0"/>
              <a:t>designs of integrated circuits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Commercial names and designations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Geographical indications</a:t>
            </a:r>
          </a:p>
        </p:txBody>
      </p:sp>
      <p:pic>
        <p:nvPicPr>
          <p:cNvPr id="5" name="Picture 2" descr="Free Vintage Vehicle vector and picture">
            <a:extLst>
              <a:ext uri="{FF2B5EF4-FFF2-40B4-BE49-F238E27FC236}">
                <a16:creationId xmlns:a16="http://schemas.microsoft.com/office/drawing/2014/main" id="{37AF4ECC-579F-6702-04BD-7862017CA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934" y="4886973"/>
            <a:ext cx="2263082" cy="14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20E34-0664-172C-2175-C9F3B673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One product, many rights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3FA1C-3DB8-6955-AA1F-B955AC15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E23136-8872-4229-887B-F91C90761564}" type="datetime1">
              <a:rPr lang="sl-SI" smtClean="0"/>
              <a:t>22. 05. 2023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6857E2-C4FD-93C3-5A32-CB32C96A5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82" y="2046084"/>
            <a:ext cx="2663379" cy="3630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CFC77D-CE0B-3FED-8590-3A86EC6844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78" b="8094"/>
          <a:stretch/>
        </p:blipFill>
        <p:spPr>
          <a:xfrm>
            <a:off x="3125609" y="2055122"/>
            <a:ext cx="2288363" cy="36214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409CEE-34B3-9E54-EAF3-77E42316F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080" y="2562180"/>
            <a:ext cx="1247839" cy="17336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A465A6-EFD9-FFAF-09FF-6F737FAB20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839"/>
          <a:stretch/>
        </p:blipFill>
        <p:spPr>
          <a:xfrm>
            <a:off x="6613770" y="2046084"/>
            <a:ext cx="2284798" cy="39264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62C298-5B4D-43F7-23F8-014E7E6DE5FA}"/>
              </a:ext>
            </a:extLst>
          </p:cNvPr>
          <p:cNvSpPr txBox="1"/>
          <p:nvPr/>
        </p:nvSpPr>
        <p:spPr>
          <a:xfrm>
            <a:off x="957991" y="6032141"/>
            <a:ext cx="1027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sl-SI" sz="1200" dirty="0" err="1">
                <a:solidFill>
                  <a:schemeClr val="bg1">
                    <a:lumMod val="50000"/>
                  </a:schemeClr>
                </a:solidFill>
              </a:rPr>
              <a:t>European</a:t>
            </a:r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 Patent Office. (</a:t>
            </a:r>
            <a:r>
              <a:rPr lang="sl-SI" sz="1200" dirty="0" err="1">
                <a:solidFill>
                  <a:schemeClr val="bg1">
                    <a:lumMod val="50000"/>
                  </a:schemeClr>
                </a:solidFill>
              </a:rPr>
              <a:t>n.d</a:t>
            </a:r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.).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Bottle cap provided with powder material box and used for drink blending</a:t>
            </a:r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. https://worldwide.espacenet.com/patent/  </a:t>
            </a:r>
            <a:endParaRPr lang="sl-SI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F1D0-86FF-7F1D-B8DD-887312A864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080"/>
          <a:stretch/>
        </p:blipFill>
        <p:spPr>
          <a:xfrm>
            <a:off x="9345221" y="479659"/>
            <a:ext cx="2055356" cy="1064643"/>
          </a:xfrm>
          <a:prstGeom prst="rect">
            <a:avLst/>
          </a:prstGeom>
        </p:spPr>
      </p:pic>
      <p:pic>
        <p:nvPicPr>
          <p:cNvPr id="1026" name="Picture 2" descr="Cedevita - pomaranča, Fresh">
            <a:extLst>
              <a:ext uri="{FF2B5EF4-FFF2-40B4-BE49-F238E27FC236}">
                <a16:creationId xmlns:a16="http://schemas.microsoft.com/office/drawing/2014/main" id="{BE96109B-FB17-D073-4FC8-E3FDA2F37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221" y="2369976"/>
            <a:ext cx="2482717" cy="333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53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B86573E4-3519-D938-8C77-388F95337B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119359" y="2056355"/>
            <a:ext cx="4036321" cy="4132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Označba mesta vsebine 10">
            <a:extLst>
              <a:ext uri="{FF2B5EF4-FFF2-40B4-BE49-F238E27FC236}">
                <a16:creationId xmlns:a16="http://schemas.microsoft.com/office/drawing/2014/main" id="{C77EFC82-A31C-6BF2-4430-399F6C5ED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3971" y="2434741"/>
            <a:ext cx="5464154" cy="4132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Project aimed at introducing education in the field of Intellectual Property, in the curriculum of technical Universities</a:t>
            </a:r>
            <a:r>
              <a:rPr lang="sl-SI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The goal is to develop innovative teaching tools for staff to acquire the skills and competences to deliver IP courses and services.</a:t>
            </a:r>
            <a:endParaRPr lang="sl-SI" sz="2400" dirty="0"/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A811811-0BF6-3210-DBDB-991813EE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E23136-8872-4229-887B-F91C90761564}" type="datetime1">
              <a:rPr lang="sl-SI" smtClean="0"/>
              <a:t>22. 05. 2023</a:t>
            </a:fld>
            <a:endParaRPr lang="en-US" dirty="0"/>
          </a:p>
        </p:txBody>
      </p:sp>
      <p:pic>
        <p:nvPicPr>
          <p:cNvPr id="7" name="Picture 2" descr="Home | IPEDU Project">
            <a:extLst>
              <a:ext uri="{FF2B5EF4-FFF2-40B4-BE49-F238E27FC236}">
                <a16:creationId xmlns:a16="http://schemas.microsoft.com/office/drawing/2014/main" id="{0F5DAD7F-B0C7-679A-F9C3-DC291FC14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71" y="273828"/>
            <a:ext cx="2071995" cy="137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87D6B26-6C88-AE25-387D-D2A7C92B5CCA}"/>
              </a:ext>
            </a:extLst>
          </p:cNvPr>
          <p:cNvSpPr txBox="1"/>
          <p:nvPr/>
        </p:nvSpPr>
        <p:spPr>
          <a:xfrm>
            <a:off x="1173971" y="2104785"/>
            <a:ext cx="536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8341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56E06B-C938-B1E3-3C3D-927ECE6E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questions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2CABF00-8296-58E2-4FBC-2DF99CD3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E23136-8872-4229-887B-F91C90761564}" type="datetime1">
              <a:rPr lang="sl-SI" smtClean="0"/>
              <a:t>22. 05. 2023</a:t>
            </a:fld>
            <a:endParaRPr lang="en-US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D1E68A23-60A5-59A6-4C83-779413831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617" y="2078422"/>
            <a:ext cx="3321157" cy="402735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en-GB" sz="2400" dirty="0"/>
              <a:t>The importance of IP competencies of non-lawyers to the employers.</a:t>
            </a:r>
          </a:p>
          <a:p>
            <a:pPr marL="0" indent="0">
              <a:buNone/>
            </a:pPr>
            <a:endParaRPr lang="sl-SI" sz="2400" dirty="0"/>
          </a:p>
          <a:p>
            <a:pPr marL="0" indent="0" algn="ctr">
              <a:buNone/>
            </a:pPr>
            <a:endParaRPr lang="sl-SI" sz="2400" dirty="0"/>
          </a:p>
        </p:txBody>
      </p:sp>
      <p:sp>
        <p:nvSpPr>
          <p:cNvPr id="7" name="Označba mesta vsebine 5">
            <a:extLst>
              <a:ext uri="{FF2B5EF4-FFF2-40B4-BE49-F238E27FC236}">
                <a16:creationId xmlns:a16="http://schemas.microsoft.com/office/drawing/2014/main" id="{7F54A2F4-8221-BE00-4BA0-7E3A355A88D2}"/>
              </a:ext>
            </a:extLst>
          </p:cNvPr>
          <p:cNvSpPr txBox="1">
            <a:spLocks/>
          </p:cNvSpPr>
          <p:nvPr/>
        </p:nvSpPr>
        <p:spPr>
          <a:xfrm>
            <a:off x="978616" y="2078422"/>
            <a:ext cx="3321157" cy="802523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3600" dirty="0"/>
              <a:t>RQ1</a:t>
            </a:r>
          </a:p>
        </p:txBody>
      </p:sp>
      <p:sp>
        <p:nvSpPr>
          <p:cNvPr id="8" name="Označba mesta vsebine 5">
            <a:extLst>
              <a:ext uri="{FF2B5EF4-FFF2-40B4-BE49-F238E27FC236}">
                <a16:creationId xmlns:a16="http://schemas.microsoft.com/office/drawing/2014/main" id="{BB39B121-9EB9-0CF0-6899-0CDB66785F22}"/>
              </a:ext>
            </a:extLst>
          </p:cNvPr>
          <p:cNvSpPr txBox="1">
            <a:spLocks/>
          </p:cNvSpPr>
          <p:nvPr/>
        </p:nvSpPr>
        <p:spPr>
          <a:xfrm>
            <a:off x="4544311" y="2078422"/>
            <a:ext cx="3321157" cy="402735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  <a:p>
            <a:pPr marL="0" indent="0">
              <a:buFont typeface="Calibri" panose="020F0502020204030204" pitchFamily="34" charset="0"/>
              <a:buNone/>
            </a:pPr>
            <a:endParaRPr lang="sl-SI" dirty="0"/>
          </a:p>
          <a:p>
            <a:pPr marL="0" indent="0">
              <a:buFont typeface="Calibri" panose="020F0502020204030204" pitchFamily="34" charset="0"/>
              <a:buNone/>
            </a:pPr>
            <a:r>
              <a:rPr lang="en-GB" sz="2400" dirty="0"/>
              <a:t>Which IP competencies of non-lawyers are needed in the labour market.</a:t>
            </a:r>
          </a:p>
        </p:txBody>
      </p:sp>
      <p:sp>
        <p:nvSpPr>
          <p:cNvPr id="9" name="Označba mesta vsebine 5">
            <a:extLst>
              <a:ext uri="{FF2B5EF4-FFF2-40B4-BE49-F238E27FC236}">
                <a16:creationId xmlns:a16="http://schemas.microsoft.com/office/drawing/2014/main" id="{D8DEBEB7-8E69-2C5F-1705-E0788FECDACB}"/>
              </a:ext>
            </a:extLst>
          </p:cNvPr>
          <p:cNvSpPr txBox="1">
            <a:spLocks/>
          </p:cNvSpPr>
          <p:nvPr/>
        </p:nvSpPr>
        <p:spPr>
          <a:xfrm>
            <a:off x="4544310" y="2078422"/>
            <a:ext cx="3321157" cy="802523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3600" dirty="0"/>
              <a:t>RQ2</a:t>
            </a:r>
          </a:p>
        </p:txBody>
      </p:sp>
      <p:sp>
        <p:nvSpPr>
          <p:cNvPr id="10" name="Označba mesta vsebine 5">
            <a:extLst>
              <a:ext uri="{FF2B5EF4-FFF2-40B4-BE49-F238E27FC236}">
                <a16:creationId xmlns:a16="http://schemas.microsoft.com/office/drawing/2014/main" id="{1EE76094-CAE2-BA33-0585-BD7C4635A83F}"/>
              </a:ext>
            </a:extLst>
          </p:cNvPr>
          <p:cNvSpPr txBox="1">
            <a:spLocks/>
          </p:cNvSpPr>
          <p:nvPr/>
        </p:nvSpPr>
        <p:spPr>
          <a:xfrm>
            <a:off x="8110005" y="2078422"/>
            <a:ext cx="3321157" cy="402735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  <a:p>
            <a:pPr marL="0" indent="0">
              <a:buFont typeface="Calibri" panose="020F0502020204030204" pitchFamily="34" charset="0"/>
              <a:buNone/>
            </a:pPr>
            <a:endParaRPr lang="sl-SI" dirty="0"/>
          </a:p>
          <a:p>
            <a:pPr marL="0" indent="0">
              <a:buFont typeface="Calibri" panose="020F0502020204030204" pitchFamily="34" charset="0"/>
              <a:buNone/>
            </a:pPr>
            <a:r>
              <a:rPr lang="en-GB" sz="2400" dirty="0"/>
              <a:t>Attitudes of the employers towards training in IP.</a:t>
            </a:r>
          </a:p>
        </p:txBody>
      </p:sp>
      <p:sp>
        <p:nvSpPr>
          <p:cNvPr id="11" name="Označba mesta vsebine 5">
            <a:extLst>
              <a:ext uri="{FF2B5EF4-FFF2-40B4-BE49-F238E27FC236}">
                <a16:creationId xmlns:a16="http://schemas.microsoft.com/office/drawing/2014/main" id="{90AC609D-DDD3-4A8A-9A26-6DCFDA3436D9}"/>
              </a:ext>
            </a:extLst>
          </p:cNvPr>
          <p:cNvSpPr txBox="1">
            <a:spLocks/>
          </p:cNvSpPr>
          <p:nvPr/>
        </p:nvSpPr>
        <p:spPr>
          <a:xfrm>
            <a:off x="8110004" y="2078422"/>
            <a:ext cx="3321157" cy="802523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3600" dirty="0"/>
              <a:t>RQ3</a:t>
            </a:r>
          </a:p>
        </p:txBody>
      </p:sp>
      <p:pic>
        <p:nvPicPr>
          <p:cNvPr id="13" name="Grafika 12" descr="Briefcase with solid fill">
            <a:extLst>
              <a:ext uri="{FF2B5EF4-FFF2-40B4-BE49-F238E27FC236}">
                <a16:creationId xmlns:a16="http://schemas.microsoft.com/office/drawing/2014/main" id="{F2D4C4BE-447A-9828-CD5D-F24CB803E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1994" y="5107614"/>
            <a:ext cx="914400" cy="914400"/>
          </a:xfrm>
          <a:prstGeom prst="rect">
            <a:avLst/>
          </a:prstGeom>
        </p:spPr>
      </p:pic>
      <p:pic>
        <p:nvPicPr>
          <p:cNvPr id="15" name="Grafika 14" descr="Mental Health with solid fill">
            <a:extLst>
              <a:ext uri="{FF2B5EF4-FFF2-40B4-BE49-F238E27FC236}">
                <a16:creationId xmlns:a16="http://schemas.microsoft.com/office/drawing/2014/main" id="{744FF806-9220-DD5C-D2AA-9C41E4D3A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6061" y="5107614"/>
            <a:ext cx="914400" cy="914400"/>
          </a:xfrm>
          <a:prstGeom prst="rect">
            <a:avLst/>
          </a:prstGeom>
        </p:spPr>
      </p:pic>
      <p:pic>
        <p:nvPicPr>
          <p:cNvPr id="17" name="Grafika 16" descr="Classroom outline">
            <a:extLst>
              <a:ext uri="{FF2B5EF4-FFF2-40B4-BE49-F238E27FC236}">
                <a16:creationId xmlns:a16="http://schemas.microsoft.com/office/drawing/2014/main" id="{1D58C27F-DE5E-2D9C-9340-BC1559C6B7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3382" y="51076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9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59E671-7873-191C-8B77-0CDB3164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96756A1-D859-4A39-DE35-EFABF841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E23136-8872-4229-887B-F91C90761564}" type="datetime1">
              <a:rPr lang="sl-SI" smtClean="0"/>
              <a:t>22. 05. 2023</a:t>
            </a:fld>
            <a:endParaRPr lang="en-US" dirty="0"/>
          </a:p>
        </p:txBody>
      </p:sp>
      <p:pic>
        <p:nvPicPr>
          <p:cNvPr id="12" name="Označba mesta vsebine 11">
            <a:extLst>
              <a:ext uri="{FF2B5EF4-FFF2-40B4-BE49-F238E27FC236}">
                <a16:creationId xmlns:a16="http://schemas.microsoft.com/office/drawing/2014/main" id="{DCB50BEA-AFB1-546E-6B0D-8EEDA0A6B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23620" y="2557859"/>
            <a:ext cx="5827028" cy="2899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C96D6BD1-9990-2C9B-47EB-5E026A652282}"/>
              </a:ext>
            </a:extLst>
          </p:cNvPr>
          <p:cNvSpPr txBox="1"/>
          <p:nvPr/>
        </p:nvSpPr>
        <p:spPr>
          <a:xfrm>
            <a:off x="1365888" y="2242956"/>
            <a:ext cx="38024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2021</a:t>
            </a:r>
            <a:r>
              <a:rPr lang="sl-SI" dirty="0"/>
              <a:t>.</a:t>
            </a:r>
            <a:endParaRPr lang="en-GB" dirty="0"/>
          </a:p>
          <a:p>
            <a:endParaRPr lang="en-GB" dirty="0"/>
          </a:p>
          <a:p>
            <a:r>
              <a:rPr lang="en-GB" dirty="0"/>
              <a:t>Online survey, 11 questions</a:t>
            </a:r>
            <a:r>
              <a:rPr lang="sl-SI" dirty="0"/>
              <a:t>.</a:t>
            </a:r>
            <a:endParaRPr lang="en-GB" dirty="0"/>
          </a:p>
          <a:p>
            <a:endParaRPr lang="en-GB" dirty="0"/>
          </a:p>
          <a:p>
            <a:r>
              <a:rPr lang="en-GB" dirty="0"/>
              <a:t>Companies that work with </a:t>
            </a:r>
            <a:r>
              <a:rPr lang="sl-SI" dirty="0"/>
              <a:t>IP.</a:t>
            </a:r>
            <a:endParaRPr lang="en-GB" dirty="0"/>
          </a:p>
          <a:p>
            <a:endParaRPr lang="en-GB" dirty="0"/>
          </a:p>
          <a:p>
            <a:r>
              <a:rPr lang="en-GB" dirty="0"/>
              <a:t>Personal invitations, social media, IP offices, technical libraries</a:t>
            </a:r>
            <a:r>
              <a:rPr lang="sl-SI" dirty="0"/>
              <a:t>.</a:t>
            </a:r>
            <a:endParaRPr lang="en-GB" dirty="0"/>
          </a:p>
          <a:p>
            <a:endParaRPr lang="en-GB" dirty="0"/>
          </a:p>
          <a:p>
            <a:r>
              <a:rPr lang="en-GB" dirty="0"/>
              <a:t>Various sampling</a:t>
            </a:r>
            <a:r>
              <a:rPr lang="sl-SI" dirty="0"/>
              <a:t>.</a:t>
            </a:r>
          </a:p>
          <a:p>
            <a:endParaRPr lang="en-GB" dirty="0"/>
          </a:p>
          <a:p>
            <a:r>
              <a:rPr lang="en-GB" dirty="0"/>
              <a:t>177 adequately filled-in surveys</a:t>
            </a:r>
            <a:r>
              <a:rPr lang="sl-SI" dirty="0"/>
              <a:t>.</a:t>
            </a:r>
            <a:endParaRPr lang="en-GB" dirty="0"/>
          </a:p>
        </p:txBody>
      </p:sp>
      <p:pic>
        <p:nvPicPr>
          <p:cNvPr id="15" name="Grafika 14" descr="Question Mark with solid fill">
            <a:extLst>
              <a:ext uri="{FF2B5EF4-FFF2-40B4-BE49-F238E27FC236}">
                <a16:creationId xmlns:a16="http://schemas.microsoft.com/office/drawing/2014/main" id="{975E73BF-28E9-4A74-5E68-ABB0364EB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940" y="2779624"/>
            <a:ext cx="390342" cy="390342"/>
          </a:xfrm>
          <a:prstGeom prst="rect">
            <a:avLst/>
          </a:prstGeom>
        </p:spPr>
      </p:pic>
      <p:pic>
        <p:nvPicPr>
          <p:cNvPr id="17" name="Grafika 16" descr="Daily calendar with solid fill">
            <a:extLst>
              <a:ext uri="{FF2B5EF4-FFF2-40B4-BE49-F238E27FC236}">
                <a16:creationId xmlns:a16="http://schemas.microsoft.com/office/drawing/2014/main" id="{F4636838-0E6C-257B-4214-D8241FC4E7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903" y="2141369"/>
            <a:ext cx="531384" cy="531384"/>
          </a:xfrm>
          <a:prstGeom prst="rect">
            <a:avLst/>
          </a:prstGeom>
        </p:spPr>
      </p:pic>
      <p:pic>
        <p:nvPicPr>
          <p:cNvPr id="19" name="Grafika 18" descr="Factory with solid fill">
            <a:extLst>
              <a:ext uri="{FF2B5EF4-FFF2-40B4-BE49-F238E27FC236}">
                <a16:creationId xmlns:a16="http://schemas.microsoft.com/office/drawing/2014/main" id="{D157B655-8A45-53B4-D1D5-8948F0226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6867" y="3243313"/>
            <a:ext cx="531385" cy="531385"/>
          </a:xfrm>
          <a:prstGeom prst="rect">
            <a:avLst/>
          </a:prstGeom>
        </p:spPr>
      </p:pic>
      <p:pic>
        <p:nvPicPr>
          <p:cNvPr id="21" name="Grafika 20" descr="Call center with solid fill">
            <a:extLst>
              <a:ext uri="{FF2B5EF4-FFF2-40B4-BE49-F238E27FC236}">
                <a16:creationId xmlns:a16="http://schemas.microsoft.com/office/drawing/2014/main" id="{E60A6F6F-82D6-5852-0485-E2D9ECD993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8252" y="3919195"/>
            <a:ext cx="540000" cy="540000"/>
          </a:xfrm>
          <a:prstGeom prst="rect">
            <a:avLst/>
          </a:prstGeom>
        </p:spPr>
      </p:pic>
      <p:pic>
        <p:nvPicPr>
          <p:cNvPr id="23" name="Grafika 22" descr="Normal Distribution with solid fill">
            <a:extLst>
              <a:ext uri="{FF2B5EF4-FFF2-40B4-BE49-F238E27FC236}">
                <a16:creationId xmlns:a16="http://schemas.microsoft.com/office/drawing/2014/main" id="{FD985CAD-A79A-518C-848F-AAE525F1C8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8903" y="4603692"/>
            <a:ext cx="540000" cy="540000"/>
          </a:xfrm>
          <a:prstGeom prst="rect">
            <a:avLst/>
          </a:prstGeom>
        </p:spPr>
      </p:pic>
      <p:pic>
        <p:nvPicPr>
          <p:cNvPr id="25" name="Grafika 24" descr="Children with solid fill">
            <a:extLst>
              <a:ext uri="{FF2B5EF4-FFF2-40B4-BE49-F238E27FC236}">
                <a16:creationId xmlns:a16="http://schemas.microsoft.com/office/drawing/2014/main" id="{8A1FE1AF-BD0B-F2BA-5C32-64A7765C03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8526" y="5098012"/>
            <a:ext cx="719452" cy="71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8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EC65DB-4DAB-414A-B24F-86D90117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Some </a:t>
            </a:r>
            <a:r>
              <a:rPr lang="sl-SI" dirty="0" err="1"/>
              <a:t>results</a:t>
            </a:r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C25C980-07EB-4552-B11C-90EB3C75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E23136-8872-4229-887B-F91C90761564}" type="datetime1">
              <a:rPr lang="sl-SI" smtClean="0"/>
              <a:t>22. 05. 2023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9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BC22C7-1B22-4943-BCFC-59937C2A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Importance, given by the employers, to various areas of IP competencies with job candidates</a:t>
            </a:r>
            <a:r>
              <a:rPr lang="sl-SI" sz="3600" dirty="0"/>
              <a:t> and </a:t>
            </a:r>
            <a:r>
              <a:rPr lang="sl-SI" sz="3600" dirty="0" err="1"/>
              <a:t>current</a:t>
            </a:r>
            <a:r>
              <a:rPr lang="sl-SI" sz="3600" dirty="0"/>
              <a:t> </a:t>
            </a:r>
            <a:r>
              <a:rPr lang="sl-SI" sz="3600" dirty="0" err="1"/>
              <a:t>employers</a:t>
            </a:r>
            <a:endParaRPr lang="sl-SI" sz="3600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0C5D311-EE2E-44C0-9A9B-60FA502D8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E23136-8872-4229-887B-F91C90761564}" type="datetime1">
              <a:rPr lang="sl-SI" smtClean="0"/>
              <a:t>22. 05. 2023</a:t>
            </a:fld>
            <a:endParaRPr lang="en-US" dirty="0"/>
          </a:p>
        </p:txBody>
      </p:sp>
      <p:graphicFrame>
        <p:nvGraphicFramePr>
          <p:cNvPr id="14" name="Označba mesta vsebine 13">
            <a:extLst>
              <a:ext uri="{FF2B5EF4-FFF2-40B4-BE49-F238E27FC236}">
                <a16:creationId xmlns:a16="http://schemas.microsoft.com/office/drawing/2014/main" id="{C1F52789-ECF9-4F98-A14E-51E761E7F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465275"/>
              </p:ext>
            </p:extLst>
          </p:nvPr>
        </p:nvGraphicFramePr>
        <p:xfrm>
          <a:off x="1096963" y="2108200"/>
          <a:ext cx="10058400" cy="416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445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55B699-5DDF-4905-83D7-CF46AE504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When dealing with IP issues, does the organization/company prefer to consult an outside specialist in the field or your employees with these </a:t>
            </a:r>
            <a:r>
              <a:rPr lang="en-GB" sz="2400" dirty="0"/>
              <a:t>competencies</a:t>
            </a:r>
            <a:r>
              <a:rPr lang="en-US" sz="2400" dirty="0"/>
              <a:t>.</a:t>
            </a:r>
            <a:endParaRPr lang="sl-SI" sz="2400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46D34D1-0C5F-4847-96D8-66DD6C79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E23136-8872-4229-887B-F91C90761564}" type="datetime1">
              <a:rPr lang="sl-SI" smtClean="0"/>
              <a:t>22. 05. 2023</a:t>
            </a:fld>
            <a:endParaRPr lang="en-US" dirty="0"/>
          </a:p>
        </p:txBody>
      </p:sp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AC624A2E-281C-4693-8030-346A91B96A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363667"/>
              </p:ext>
            </p:extLst>
          </p:nvPr>
        </p:nvGraphicFramePr>
        <p:xfrm>
          <a:off x="1177289" y="2108200"/>
          <a:ext cx="9978073" cy="424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86637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40_TF56160789" id="{5271EF13-119E-49BF-9912-45A22A693DC0}" vid="{A4A45C40-D36F-4F8B-B627-BFE9FB894D0E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{702E29B3-8550-4BE9-BFAD-7629A3EDC0B7}tf56160789_win32</Template>
  <TotalTime>1415</TotalTime>
  <Words>514</Words>
  <Application>Microsoft Office PowerPoint</Application>
  <PresentationFormat>Widescreen</PresentationFormat>
  <Paragraphs>122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Bookman Old Style</vt:lpstr>
      <vt:lpstr>Calibri</vt:lpstr>
      <vt:lpstr>Franklin Gothic Book</vt:lpstr>
      <vt:lpstr>Wingdings</vt:lpstr>
      <vt:lpstr>1_RetrospectVTI</vt:lpstr>
      <vt:lpstr>    Labour-market needs for industrial property skills and competences of non-lawyers </vt:lpstr>
      <vt:lpstr>Two branches of intellectual property</vt:lpstr>
      <vt:lpstr>One product, many rights</vt:lpstr>
      <vt:lpstr>PowerPoint Presentation</vt:lpstr>
      <vt:lpstr>Research questions</vt:lpstr>
      <vt:lpstr>Methodology</vt:lpstr>
      <vt:lpstr>Some results</vt:lpstr>
      <vt:lpstr>Importance, given by the employers, to various areas of IP competencies with job candidates and current employers</vt:lpstr>
      <vt:lpstr>When dealing with IP issues, does the organization/company prefer to consult an outside specialist in the field or your employees with these competencies.</vt:lpstr>
      <vt:lpstr>How often does the company/organization have to deal with IP issues in their work</vt:lpstr>
      <vt:lpstr>TRAINING on IP</vt:lpstr>
      <vt:lpstr>Role of libraries in IP</vt:lpstr>
      <vt:lpstr>PowerPoint Presentation</vt:lpstr>
      <vt:lpstr>Conclusion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Nekateri zanimivi rezultati projekta  =  Some interesting project results</dc:title>
  <dc:creator>Švab, Katarina</dc:creator>
  <cp:lastModifiedBy>Švab, Katarina</cp:lastModifiedBy>
  <cp:revision>188</cp:revision>
  <cp:lastPrinted>2023-05-18T09:32:43Z</cp:lastPrinted>
  <dcterms:created xsi:type="dcterms:W3CDTF">2023-05-08T13:50:15Z</dcterms:created>
  <dcterms:modified xsi:type="dcterms:W3CDTF">2023-05-22T09:34:43Z</dcterms:modified>
</cp:coreProperties>
</file>