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Ex2.xml" ContentType="application/vnd.ms-office.chartex+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4.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1.xml" ContentType="application/vnd.openxmlformats-officedocument.presentationml.notesSlide+xml"/>
  <Override PartName="/ppt/charts/chart15.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6.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2.xml" ContentType="application/vnd.openxmlformats-officedocument.presentationml.notesSlide+xml"/>
  <Override PartName="/ppt/charts/chart17.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18.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3.xml" ContentType="application/vnd.openxmlformats-officedocument.presentationml.notesSlide+xml"/>
  <Override PartName="/ppt/charts/chart1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4" r:id="rId1"/>
  </p:sldMasterIdLst>
  <p:notesMasterIdLst>
    <p:notesMasterId r:id="rId25"/>
  </p:notesMasterIdLst>
  <p:sldIdLst>
    <p:sldId id="256" r:id="rId2"/>
    <p:sldId id="259" r:id="rId3"/>
    <p:sldId id="283" r:id="rId4"/>
    <p:sldId id="262" r:id="rId5"/>
    <p:sldId id="284" r:id="rId6"/>
    <p:sldId id="285" r:id="rId7"/>
    <p:sldId id="264" r:id="rId8"/>
    <p:sldId id="265" r:id="rId9"/>
    <p:sldId id="266" r:id="rId10"/>
    <p:sldId id="280" r:id="rId11"/>
    <p:sldId id="281" r:id="rId12"/>
    <p:sldId id="267" r:id="rId13"/>
    <p:sldId id="279" r:id="rId14"/>
    <p:sldId id="268" r:id="rId15"/>
    <p:sldId id="269" r:id="rId16"/>
    <p:sldId id="271" r:id="rId17"/>
    <p:sldId id="273" r:id="rId18"/>
    <p:sldId id="282" r:id="rId19"/>
    <p:sldId id="274" r:id="rId20"/>
    <p:sldId id="286" r:id="rId21"/>
    <p:sldId id="287" r:id="rId22"/>
    <p:sldId id="276" r:id="rId23"/>
    <p:sldId id="27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C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p:restoredTop sz="69345"/>
  </p:normalViewPr>
  <p:slideViewPr>
    <p:cSldViewPr>
      <p:cViewPr varScale="1">
        <p:scale>
          <a:sx n="74" d="100"/>
          <a:sy n="74" d="100"/>
        </p:scale>
        <p:origin x="2608" y="18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5.xml"/><Relationship Id="rId1" Type="http://schemas.microsoft.com/office/2011/relationships/chartStyle" Target="style15.xml"/></Relationships>
</file>

<file path=ppt/charts/_rels/chart14.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6.xml"/><Relationship Id="rId1" Type="http://schemas.microsoft.com/office/2011/relationships/chartStyle" Target="style16.xml"/></Relationships>
</file>

<file path=ppt/charts/_rels/chart15.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7.xml"/><Relationship Id="rId1" Type="http://schemas.microsoft.com/office/2011/relationships/chartStyle" Target="style17.xml"/></Relationships>
</file>

<file path=ppt/charts/_rels/chart16.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8.xml"/><Relationship Id="rId1" Type="http://schemas.microsoft.com/office/2011/relationships/chartStyle" Target="style18.xml"/></Relationships>
</file>

<file path=ppt/charts/_rels/chart17.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9.xml"/><Relationship Id="rId1" Type="http://schemas.microsoft.com/office/2011/relationships/chartStyle" Target="style19.xml"/></Relationships>
</file>

<file path=ppt/charts/_rels/chart18.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20.xml"/><Relationship Id="rId1" Type="http://schemas.microsoft.com/office/2011/relationships/chartStyle" Target="style20.xml"/></Relationships>
</file>

<file path=ppt/charts/_rels/chart19.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21.xml"/><Relationship Id="rId1" Type="http://schemas.microsoft.com/office/2011/relationships/chartStyle" Target="style2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22.xml"/><Relationship Id="rId1" Type="http://schemas.microsoft.com/office/2011/relationships/chartStyle" Target="style22.xml"/></Relationships>
</file>

<file path=ppt/charts/_rels/chart21.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oleObject" Target="file:////Users/jselthofer/Desktop/solun2022/istraz&#780;ivanje/Ukupni%20podatci.xlsx"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sers/jselthofer/Desktop/solun2022/istraz&#780;ivanje/Ukupni%20podatci.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14.xml"/><Relationship Id="rId2" Type="http://schemas.microsoft.com/office/2011/relationships/chartStyle" Target="style14.xml"/><Relationship Id="rId1" Type="http://schemas.openxmlformats.org/officeDocument/2006/relationships/oleObject" Target="file:////Users/jselthofer/Desktop/solun2022/istraz&#780;ivanje/Ukupni%20podatc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Photography type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56E9-1F4F-80C4-DA36476CAE00}"/>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56E9-1F4F-80C4-DA36476CAE0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outEnd"/>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podatci'!$R$5:$R$6</c:f>
              <c:strCache>
                <c:ptCount val="2"/>
                <c:pt idx="0">
                  <c:v>Figurative</c:v>
                </c:pt>
                <c:pt idx="1">
                  <c:v>Abstract</c:v>
                </c:pt>
              </c:strCache>
            </c:strRef>
          </c:cat>
          <c:val>
            <c:numRef>
              <c:f>'Ukupni podatci'!$S$5:$S$6</c:f>
              <c:numCache>
                <c:formatCode>General</c:formatCode>
                <c:ptCount val="2"/>
                <c:pt idx="0">
                  <c:v>375</c:v>
                </c:pt>
                <c:pt idx="1">
                  <c:v>1</c:v>
                </c:pt>
              </c:numCache>
            </c:numRef>
          </c:val>
          <c:extLst>
            <c:ext xmlns:c16="http://schemas.microsoft.com/office/drawing/2014/chart" uri="{C3380CC4-5D6E-409C-BE32-E72D297353CC}">
              <c16:uniqueId val="{00000004-56E9-1F4F-80C4-DA36476CAE00}"/>
            </c:ext>
          </c:extLst>
        </c:ser>
        <c:dLbls>
          <c:dLblPos val="outEnd"/>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Figurative images of people - number of persons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F53-1344-9E19-C2FE8DFB0DE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F53-1344-9E19-C2FE8DFB0DE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F53-1344-9E19-C2FE8DFB0DE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BF53-1344-9E19-C2FE8DFB0DEA}"/>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BF53-1344-9E19-C2FE8DFB0DE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H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podatci'!$I$66:$I$70</c:f>
              <c:strCache>
                <c:ptCount val="5"/>
                <c:pt idx="0">
                  <c:v>1 person</c:v>
                </c:pt>
                <c:pt idx="1">
                  <c:v>2-3 persons</c:v>
                </c:pt>
                <c:pt idx="2">
                  <c:v>4-6 persons</c:v>
                </c:pt>
                <c:pt idx="3">
                  <c:v>7-10 persons</c:v>
                </c:pt>
                <c:pt idx="4">
                  <c:v>more than 10 persons</c:v>
                </c:pt>
              </c:strCache>
            </c:strRef>
          </c:cat>
          <c:val>
            <c:numRef>
              <c:f>'Ukupni podatci'!$J$66:$J$70</c:f>
              <c:numCache>
                <c:formatCode>General</c:formatCode>
                <c:ptCount val="5"/>
                <c:pt idx="0">
                  <c:v>127</c:v>
                </c:pt>
                <c:pt idx="1">
                  <c:v>141</c:v>
                </c:pt>
                <c:pt idx="2">
                  <c:v>40</c:v>
                </c:pt>
                <c:pt idx="3">
                  <c:v>13</c:v>
                </c:pt>
                <c:pt idx="4">
                  <c:v>47</c:v>
                </c:pt>
              </c:numCache>
            </c:numRef>
          </c:val>
          <c:extLst>
            <c:ext xmlns:c16="http://schemas.microsoft.com/office/drawing/2014/chart" uri="{C3380CC4-5D6E-409C-BE32-E72D297353CC}">
              <c16:uniqueId val="{0000000A-BF53-1344-9E19-C2FE8DFB0DE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'Ukupni podatci'!$A$66</c:f>
              <c:strCache>
                <c:ptCount val="1"/>
                <c:pt idx="0">
                  <c:v>1 person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podatci'!$B$65:$F$65</c:f>
              <c:strCache>
                <c:ptCount val="5"/>
                <c:pt idx="0">
                  <c:v>24sata</c:v>
                </c:pt>
                <c:pt idx="1">
                  <c:v>Index</c:v>
                </c:pt>
                <c:pt idx="2">
                  <c:v>Jutarnji</c:v>
                </c:pt>
                <c:pt idx="3">
                  <c:v>Net.hr</c:v>
                </c:pt>
                <c:pt idx="4">
                  <c:v>Večernji.hr</c:v>
                </c:pt>
              </c:strCache>
            </c:strRef>
          </c:cat>
          <c:val>
            <c:numRef>
              <c:f>'Ukupni podatci'!$B$66:$F$66</c:f>
              <c:numCache>
                <c:formatCode>General</c:formatCode>
                <c:ptCount val="5"/>
                <c:pt idx="0">
                  <c:v>13</c:v>
                </c:pt>
                <c:pt idx="1">
                  <c:v>22</c:v>
                </c:pt>
                <c:pt idx="2">
                  <c:v>40</c:v>
                </c:pt>
                <c:pt idx="3">
                  <c:v>9</c:v>
                </c:pt>
                <c:pt idx="4">
                  <c:v>17</c:v>
                </c:pt>
              </c:numCache>
            </c:numRef>
          </c:val>
          <c:extLst>
            <c:ext xmlns:c16="http://schemas.microsoft.com/office/drawing/2014/chart" uri="{C3380CC4-5D6E-409C-BE32-E72D297353CC}">
              <c16:uniqueId val="{00000000-DC15-9A47-83D7-508A27396607}"/>
            </c:ext>
          </c:extLst>
        </c:ser>
        <c:ser>
          <c:idx val="1"/>
          <c:order val="1"/>
          <c:tx>
            <c:strRef>
              <c:f>'Ukupni podatci'!$A$67</c:f>
              <c:strCache>
                <c:ptCount val="1"/>
                <c:pt idx="0">
                  <c:v>2-3 persons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podatci'!$B$65:$F$65</c:f>
              <c:strCache>
                <c:ptCount val="5"/>
                <c:pt idx="0">
                  <c:v>24sata</c:v>
                </c:pt>
                <c:pt idx="1">
                  <c:v>Index</c:v>
                </c:pt>
                <c:pt idx="2">
                  <c:v>Jutarnji</c:v>
                </c:pt>
                <c:pt idx="3">
                  <c:v>Net.hr</c:v>
                </c:pt>
                <c:pt idx="4">
                  <c:v>Večernji.hr</c:v>
                </c:pt>
              </c:strCache>
            </c:strRef>
          </c:cat>
          <c:val>
            <c:numRef>
              <c:f>'Ukupni podatci'!$B$67:$F$67</c:f>
              <c:numCache>
                <c:formatCode>General</c:formatCode>
                <c:ptCount val="5"/>
                <c:pt idx="0">
                  <c:v>19</c:v>
                </c:pt>
                <c:pt idx="1">
                  <c:v>30</c:v>
                </c:pt>
                <c:pt idx="2">
                  <c:v>38</c:v>
                </c:pt>
                <c:pt idx="3">
                  <c:v>3</c:v>
                </c:pt>
                <c:pt idx="4">
                  <c:v>24</c:v>
                </c:pt>
              </c:numCache>
            </c:numRef>
          </c:val>
          <c:extLst>
            <c:ext xmlns:c16="http://schemas.microsoft.com/office/drawing/2014/chart" uri="{C3380CC4-5D6E-409C-BE32-E72D297353CC}">
              <c16:uniqueId val="{00000001-DC15-9A47-83D7-508A27396607}"/>
            </c:ext>
          </c:extLst>
        </c:ser>
        <c:ser>
          <c:idx val="2"/>
          <c:order val="2"/>
          <c:tx>
            <c:strRef>
              <c:f>'Ukupni podatci'!$A$68</c:f>
              <c:strCache>
                <c:ptCount val="1"/>
                <c:pt idx="0">
                  <c:v>4-6 persons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podatci'!$B$65:$F$65</c:f>
              <c:strCache>
                <c:ptCount val="5"/>
                <c:pt idx="0">
                  <c:v>24sata</c:v>
                </c:pt>
                <c:pt idx="1">
                  <c:v>Index</c:v>
                </c:pt>
                <c:pt idx="2">
                  <c:v>Jutarnji</c:v>
                </c:pt>
                <c:pt idx="3">
                  <c:v>Net.hr</c:v>
                </c:pt>
                <c:pt idx="4">
                  <c:v>Večernji.hr</c:v>
                </c:pt>
              </c:strCache>
            </c:strRef>
          </c:cat>
          <c:val>
            <c:numRef>
              <c:f>'Ukupni podatci'!$B$68:$F$68</c:f>
              <c:numCache>
                <c:formatCode>General</c:formatCode>
                <c:ptCount val="5"/>
                <c:pt idx="0">
                  <c:v>4</c:v>
                </c:pt>
                <c:pt idx="1">
                  <c:v>8</c:v>
                </c:pt>
                <c:pt idx="2">
                  <c:v>10</c:v>
                </c:pt>
                <c:pt idx="3">
                  <c:v>0</c:v>
                </c:pt>
                <c:pt idx="4">
                  <c:v>9</c:v>
                </c:pt>
              </c:numCache>
            </c:numRef>
          </c:val>
          <c:extLst>
            <c:ext xmlns:c16="http://schemas.microsoft.com/office/drawing/2014/chart" uri="{C3380CC4-5D6E-409C-BE32-E72D297353CC}">
              <c16:uniqueId val="{00000002-DC15-9A47-83D7-508A27396607}"/>
            </c:ext>
          </c:extLst>
        </c:ser>
        <c:ser>
          <c:idx val="3"/>
          <c:order val="3"/>
          <c:tx>
            <c:strRef>
              <c:f>'Ukupni podatci'!$A$69</c:f>
              <c:strCache>
                <c:ptCount val="1"/>
                <c:pt idx="0">
                  <c:v>7-10 persons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podatci'!$B$65:$F$65</c:f>
              <c:strCache>
                <c:ptCount val="5"/>
                <c:pt idx="0">
                  <c:v>24sata</c:v>
                </c:pt>
                <c:pt idx="1">
                  <c:v>Index</c:v>
                </c:pt>
                <c:pt idx="2">
                  <c:v>Jutarnji</c:v>
                </c:pt>
                <c:pt idx="3">
                  <c:v>Net.hr</c:v>
                </c:pt>
                <c:pt idx="4">
                  <c:v>Večernji.hr</c:v>
                </c:pt>
              </c:strCache>
            </c:strRef>
          </c:cat>
          <c:val>
            <c:numRef>
              <c:f>'Ukupni podatci'!$B$69:$F$69</c:f>
              <c:numCache>
                <c:formatCode>General</c:formatCode>
                <c:ptCount val="5"/>
                <c:pt idx="0">
                  <c:v>1</c:v>
                </c:pt>
                <c:pt idx="1">
                  <c:v>4</c:v>
                </c:pt>
                <c:pt idx="2">
                  <c:v>4</c:v>
                </c:pt>
                <c:pt idx="3">
                  <c:v>1</c:v>
                </c:pt>
                <c:pt idx="4">
                  <c:v>1</c:v>
                </c:pt>
              </c:numCache>
            </c:numRef>
          </c:val>
          <c:extLst>
            <c:ext xmlns:c16="http://schemas.microsoft.com/office/drawing/2014/chart" uri="{C3380CC4-5D6E-409C-BE32-E72D297353CC}">
              <c16:uniqueId val="{00000003-DC15-9A47-83D7-508A27396607}"/>
            </c:ext>
          </c:extLst>
        </c:ser>
        <c:ser>
          <c:idx val="4"/>
          <c:order val="4"/>
          <c:tx>
            <c:strRef>
              <c:f>'Ukupni podatci'!$A$70</c:f>
              <c:strCache>
                <c:ptCount val="1"/>
                <c:pt idx="0">
                  <c:v>more than 10 persons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podatci'!$B$65:$F$65</c:f>
              <c:strCache>
                <c:ptCount val="5"/>
                <c:pt idx="0">
                  <c:v>24sata</c:v>
                </c:pt>
                <c:pt idx="1">
                  <c:v>Index</c:v>
                </c:pt>
                <c:pt idx="2">
                  <c:v>Jutarnji</c:v>
                </c:pt>
                <c:pt idx="3">
                  <c:v>Net.hr</c:v>
                </c:pt>
                <c:pt idx="4">
                  <c:v>Večernji.hr</c:v>
                </c:pt>
              </c:strCache>
            </c:strRef>
          </c:cat>
          <c:val>
            <c:numRef>
              <c:f>'Ukupni podatci'!$B$70:$F$70</c:f>
              <c:numCache>
                <c:formatCode>General</c:formatCode>
                <c:ptCount val="5"/>
                <c:pt idx="0">
                  <c:v>6</c:v>
                </c:pt>
                <c:pt idx="1">
                  <c:v>8</c:v>
                </c:pt>
                <c:pt idx="2">
                  <c:v>9</c:v>
                </c:pt>
                <c:pt idx="3">
                  <c:v>6</c:v>
                </c:pt>
                <c:pt idx="4">
                  <c:v>6</c:v>
                </c:pt>
              </c:numCache>
            </c:numRef>
          </c:val>
          <c:extLst>
            <c:ext xmlns:c16="http://schemas.microsoft.com/office/drawing/2014/chart" uri="{C3380CC4-5D6E-409C-BE32-E72D297353CC}">
              <c16:uniqueId val="{00000004-DC15-9A47-83D7-508A27396607}"/>
            </c:ext>
          </c:extLst>
        </c:ser>
        <c:dLbls>
          <c:showLegendKey val="0"/>
          <c:showVal val="0"/>
          <c:showCatName val="0"/>
          <c:showSerName val="0"/>
          <c:showPercent val="0"/>
          <c:showBubbleSize val="0"/>
        </c:dLbls>
        <c:gapWidth val="150"/>
        <c:overlap val="100"/>
        <c:axId val="1824375791"/>
        <c:axId val="1808819087"/>
      </c:barChart>
      <c:catAx>
        <c:axId val="182437579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8819087"/>
        <c:crosses val="autoZero"/>
        <c:auto val="1"/>
        <c:lblAlgn val="ctr"/>
        <c:lblOffset val="100"/>
        <c:noMultiLvlLbl val="0"/>
      </c:catAx>
      <c:valAx>
        <c:axId val="1808819087"/>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24375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'Ukupni podatci'!$B$42</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podatci'!$A$43:$A$53</c:f>
              <c:strCache>
                <c:ptCount val="11"/>
                <c:pt idx="0">
                  <c:v>casual passers-by</c:v>
                </c:pt>
                <c:pt idx="1">
                  <c:v>celebrity</c:v>
                </c:pt>
                <c:pt idx="2">
                  <c:v>doctor</c:v>
                </c:pt>
                <c:pt idx="3">
                  <c:v>doctor-patient</c:v>
                </c:pt>
                <c:pt idx="4">
                  <c:v>nurse</c:v>
                </c:pt>
                <c:pt idx="5">
                  <c:v>patient</c:v>
                </c:pt>
                <c:pt idx="6">
                  <c:v>pensioner</c:v>
                </c:pt>
                <c:pt idx="7">
                  <c:v>people in line </c:v>
                </c:pt>
                <c:pt idx="8">
                  <c:v>politician</c:v>
                </c:pt>
                <c:pt idx="9">
                  <c:v>scientist</c:v>
                </c:pt>
                <c:pt idx="10">
                  <c:v>worker</c:v>
                </c:pt>
              </c:strCache>
            </c:strRef>
          </c:cat>
          <c:val>
            <c:numRef>
              <c:f>'Ukupni podatci'!$B$43:$B$53</c:f>
              <c:numCache>
                <c:formatCode>General</c:formatCode>
                <c:ptCount val="11"/>
                <c:pt idx="0">
                  <c:v>6</c:v>
                </c:pt>
                <c:pt idx="1">
                  <c:v>1</c:v>
                </c:pt>
                <c:pt idx="2">
                  <c:v>4</c:v>
                </c:pt>
                <c:pt idx="3">
                  <c:v>6</c:v>
                </c:pt>
                <c:pt idx="4">
                  <c:v>16</c:v>
                </c:pt>
                <c:pt idx="5">
                  <c:v>2</c:v>
                </c:pt>
                <c:pt idx="6">
                  <c:v>0</c:v>
                </c:pt>
                <c:pt idx="7">
                  <c:v>3</c:v>
                </c:pt>
                <c:pt idx="8">
                  <c:v>3</c:v>
                </c:pt>
                <c:pt idx="9">
                  <c:v>2</c:v>
                </c:pt>
                <c:pt idx="10">
                  <c:v>0</c:v>
                </c:pt>
              </c:numCache>
            </c:numRef>
          </c:val>
          <c:extLst>
            <c:ext xmlns:c16="http://schemas.microsoft.com/office/drawing/2014/chart" uri="{C3380CC4-5D6E-409C-BE32-E72D297353CC}">
              <c16:uniqueId val="{00000000-F529-164F-972E-89982538496D}"/>
            </c:ext>
          </c:extLst>
        </c:ser>
        <c:ser>
          <c:idx val="1"/>
          <c:order val="1"/>
          <c:tx>
            <c:strRef>
              <c:f>'Ukupni podatci'!$C$42</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podatci'!$A$43:$A$53</c:f>
              <c:strCache>
                <c:ptCount val="11"/>
                <c:pt idx="0">
                  <c:v>casual passers-by</c:v>
                </c:pt>
                <c:pt idx="1">
                  <c:v>celebrity</c:v>
                </c:pt>
                <c:pt idx="2">
                  <c:v>doctor</c:v>
                </c:pt>
                <c:pt idx="3">
                  <c:v>doctor-patient</c:v>
                </c:pt>
                <c:pt idx="4">
                  <c:v>nurse</c:v>
                </c:pt>
                <c:pt idx="5">
                  <c:v>patient</c:v>
                </c:pt>
                <c:pt idx="6">
                  <c:v>pensioner</c:v>
                </c:pt>
                <c:pt idx="7">
                  <c:v>people in line </c:v>
                </c:pt>
                <c:pt idx="8">
                  <c:v>politician</c:v>
                </c:pt>
                <c:pt idx="9">
                  <c:v>scientist</c:v>
                </c:pt>
                <c:pt idx="10">
                  <c:v>worker</c:v>
                </c:pt>
              </c:strCache>
            </c:strRef>
          </c:cat>
          <c:val>
            <c:numRef>
              <c:f>'Ukupni podatci'!$C$43:$C$53</c:f>
              <c:numCache>
                <c:formatCode>General</c:formatCode>
                <c:ptCount val="11"/>
                <c:pt idx="0">
                  <c:v>12</c:v>
                </c:pt>
                <c:pt idx="1">
                  <c:v>1</c:v>
                </c:pt>
                <c:pt idx="2">
                  <c:v>8</c:v>
                </c:pt>
                <c:pt idx="3">
                  <c:v>12</c:v>
                </c:pt>
                <c:pt idx="4">
                  <c:v>12</c:v>
                </c:pt>
                <c:pt idx="5">
                  <c:v>6</c:v>
                </c:pt>
                <c:pt idx="6">
                  <c:v>0</c:v>
                </c:pt>
                <c:pt idx="7">
                  <c:v>14</c:v>
                </c:pt>
                <c:pt idx="8">
                  <c:v>4</c:v>
                </c:pt>
                <c:pt idx="9">
                  <c:v>2</c:v>
                </c:pt>
                <c:pt idx="10">
                  <c:v>1</c:v>
                </c:pt>
              </c:numCache>
            </c:numRef>
          </c:val>
          <c:extLst>
            <c:ext xmlns:c16="http://schemas.microsoft.com/office/drawing/2014/chart" uri="{C3380CC4-5D6E-409C-BE32-E72D297353CC}">
              <c16:uniqueId val="{00000001-F529-164F-972E-89982538496D}"/>
            </c:ext>
          </c:extLst>
        </c:ser>
        <c:ser>
          <c:idx val="2"/>
          <c:order val="2"/>
          <c:tx>
            <c:strRef>
              <c:f>'Ukupni podatci'!$D$42</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podatci'!$A$43:$A$53</c:f>
              <c:strCache>
                <c:ptCount val="11"/>
                <c:pt idx="0">
                  <c:v>casual passers-by</c:v>
                </c:pt>
                <c:pt idx="1">
                  <c:v>celebrity</c:v>
                </c:pt>
                <c:pt idx="2">
                  <c:v>doctor</c:v>
                </c:pt>
                <c:pt idx="3">
                  <c:v>doctor-patient</c:v>
                </c:pt>
                <c:pt idx="4">
                  <c:v>nurse</c:v>
                </c:pt>
                <c:pt idx="5">
                  <c:v>patient</c:v>
                </c:pt>
                <c:pt idx="6">
                  <c:v>pensioner</c:v>
                </c:pt>
                <c:pt idx="7">
                  <c:v>people in line </c:v>
                </c:pt>
                <c:pt idx="8">
                  <c:v>politician</c:v>
                </c:pt>
                <c:pt idx="9">
                  <c:v>scientist</c:v>
                </c:pt>
                <c:pt idx="10">
                  <c:v>worker</c:v>
                </c:pt>
              </c:strCache>
            </c:strRef>
          </c:cat>
          <c:val>
            <c:numRef>
              <c:f>'Ukupni podatci'!$D$43:$D$53</c:f>
              <c:numCache>
                <c:formatCode>General</c:formatCode>
                <c:ptCount val="11"/>
                <c:pt idx="0">
                  <c:v>11</c:v>
                </c:pt>
                <c:pt idx="1">
                  <c:v>1</c:v>
                </c:pt>
                <c:pt idx="2">
                  <c:v>12</c:v>
                </c:pt>
                <c:pt idx="3">
                  <c:v>23</c:v>
                </c:pt>
                <c:pt idx="4">
                  <c:v>13</c:v>
                </c:pt>
                <c:pt idx="5">
                  <c:v>4</c:v>
                </c:pt>
                <c:pt idx="6">
                  <c:v>1</c:v>
                </c:pt>
                <c:pt idx="7">
                  <c:v>4</c:v>
                </c:pt>
                <c:pt idx="8">
                  <c:v>20</c:v>
                </c:pt>
                <c:pt idx="9">
                  <c:v>6</c:v>
                </c:pt>
                <c:pt idx="10">
                  <c:v>5</c:v>
                </c:pt>
              </c:numCache>
            </c:numRef>
          </c:val>
          <c:extLst>
            <c:ext xmlns:c16="http://schemas.microsoft.com/office/drawing/2014/chart" uri="{C3380CC4-5D6E-409C-BE32-E72D297353CC}">
              <c16:uniqueId val="{00000002-F529-164F-972E-89982538496D}"/>
            </c:ext>
          </c:extLst>
        </c:ser>
        <c:ser>
          <c:idx val="3"/>
          <c:order val="3"/>
          <c:tx>
            <c:strRef>
              <c:f>'Ukupni podatci'!$E$42</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podatci'!$A$43:$A$53</c:f>
              <c:strCache>
                <c:ptCount val="11"/>
                <c:pt idx="0">
                  <c:v>casual passers-by</c:v>
                </c:pt>
                <c:pt idx="1">
                  <c:v>celebrity</c:v>
                </c:pt>
                <c:pt idx="2">
                  <c:v>doctor</c:v>
                </c:pt>
                <c:pt idx="3">
                  <c:v>doctor-patient</c:v>
                </c:pt>
                <c:pt idx="4">
                  <c:v>nurse</c:v>
                </c:pt>
                <c:pt idx="5">
                  <c:v>patient</c:v>
                </c:pt>
                <c:pt idx="6">
                  <c:v>pensioner</c:v>
                </c:pt>
                <c:pt idx="7">
                  <c:v>people in line </c:v>
                </c:pt>
                <c:pt idx="8">
                  <c:v>politician</c:v>
                </c:pt>
                <c:pt idx="9">
                  <c:v>scientist</c:v>
                </c:pt>
                <c:pt idx="10">
                  <c:v>worker</c:v>
                </c:pt>
              </c:strCache>
            </c:strRef>
          </c:cat>
          <c:val>
            <c:numRef>
              <c:f>'Ukupni podatci'!$E$43:$E$53</c:f>
              <c:numCache>
                <c:formatCode>General</c:formatCode>
                <c:ptCount val="11"/>
                <c:pt idx="0">
                  <c:v>1</c:v>
                </c:pt>
                <c:pt idx="1">
                  <c:v>0</c:v>
                </c:pt>
                <c:pt idx="2">
                  <c:v>1</c:v>
                </c:pt>
                <c:pt idx="3">
                  <c:v>4</c:v>
                </c:pt>
                <c:pt idx="4">
                  <c:v>4</c:v>
                </c:pt>
                <c:pt idx="5">
                  <c:v>1</c:v>
                </c:pt>
                <c:pt idx="6">
                  <c:v>1</c:v>
                </c:pt>
                <c:pt idx="7">
                  <c:v>0</c:v>
                </c:pt>
                <c:pt idx="8">
                  <c:v>1</c:v>
                </c:pt>
                <c:pt idx="9">
                  <c:v>1</c:v>
                </c:pt>
                <c:pt idx="10">
                  <c:v>2</c:v>
                </c:pt>
              </c:numCache>
            </c:numRef>
          </c:val>
          <c:extLst>
            <c:ext xmlns:c16="http://schemas.microsoft.com/office/drawing/2014/chart" uri="{C3380CC4-5D6E-409C-BE32-E72D297353CC}">
              <c16:uniqueId val="{00000003-F529-164F-972E-89982538496D}"/>
            </c:ext>
          </c:extLst>
        </c:ser>
        <c:ser>
          <c:idx val="4"/>
          <c:order val="4"/>
          <c:tx>
            <c:strRef>
              <c:f>'Ukupni podatci'!$F$42</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podatci'!$A$43:$A$53</c:f>
              <c:strCache>
                <c:ptCount val="11"/>
                <c:pt idx="0">
                  <c:v>casual passers-by</c:v>
                </c:pt>
                <c:pt idx="1">
                  <c:v>celebrity</c:v>
                </c:pt>
                <c:pt idx="2">
                  <c:v>doctor</c:v>
                </c:pt>
                <c:pt idx="3">
                  <c:v>doctor-patient</c:v>
                </c:pt>
                <c:pt idx="4">
                  <c:v>nurse</c:v>
                </c:pt>
                <c:pt idx="5">
                  <c:v>patient</c:v>
                </c:pt>
                <c:pt idx="6">
                  <c:v>pensioner</c:v>
                </c:pt>
                <c:pt idx="7">
                  <c:v>people in line </c:v>
                </c:pt>
                <c:pt idx="8">
                  <c:v>politician</c:v>
                </c:pt>
                <c:pt idx="9">
                  <c:v>scientist</c:v>
                </c:pt>
                <c:pt idx="10">
                  <c:v>worker</c:v>
                </c:pt>
              </c:strCache>
            </c:strRef>
          </c:cat>
          <c:val>
            <c:numRef>
              <c:f>'Ukupni podatci'!$F$43:$F$53</c:f>
              <c:numCache>
                <c:formatCode>General</c:formatCode>
                <c:ptCount val="11"/>
                <c:pt idx="0">
                  <c:v>6</c:v>
                </c:pt>
                <c:pt idx="1">
                  <c:v>0</c:v>
                </c:pt>
                <c:pt idx="2">
                  <c:v>4</c:v>
                </c:pt>
                <c:pt idx="3">
                  <c:v>18</c:v>
                </c:pt>
                <c:pt idx="4">
                  <c:v>14</c:v>
                </c:pt>
                <c:pt idx="5">
                  <c:v>1</c:v>
                </c:pt>
                <c:pt idx="6">
                  <c:v>0</c:v>
                </c:pt>
                <c:pt idx="7">
                  <c:v>5</c:v>
                </c:pt>
                <c:pt idx="8">
                  <c:v>5</c:v>
                </c:pt>
                <c:pt idx="9">
                  <c:v>4</c:v>
                </c:pt>
                <c:pt idx="10">
                  <c:v>2</c:v>
                </c:pt>
              </c:numCache>
            </c:numRef>
          </c:val>
          <c:extLst>
            <c:ext xmlns:c16="http://schemas.microsoft.com/office/drawing/2014/chart" uri="{C3380CC4-5D6E-409C-BE32-E72D297353CC}">
              <c16:uniqueId val="{00000004-F529-164F-972E-89982538496D}"/>
            </c:ext>
          </c:extLst>
        </c:ser>
        <c:dLbls>
          <c:showLegendKey val="0"/>
          <c:showVal val="0"/>
          <c:showCatName val="0"/>
          <c:showSerName val="0"/>
          <c:showPercent val="0"/>
          <c:showBubbleSize val="0"/>
        </c:dLbls>
        <c:gapWidth val="150"/>
        <c:overlap val="100"/>
        <c:axId val="107185088"/>
        <c:axId val="107137440"/>
      </c:barChart>
      <c:catAx>
        <c:axId val="10718508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07137440"/>
        <c:crosses val="autoZero"/>
        <c:auto val="1"/>
        <c:lblAlgn val="ctr"/>
        <c:lblOffset val="100"/>
        <c:noMultiLvlLbl val="0"/>
      </c:catAx>
      <c:valAx>
        <c:axId val="107137440"/>
        <c:scaling>
          <c:orientation val="minMax"/>
        </c:scaling>
        <c:delete val="0"/>
        <c:axPos val="b"/>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07185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'Ukupni podatci'!$B$57</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podatci'!$A$58:$A$61</c:f>
              <c:strCache>
                <c:ptCount val="4"/>
                <c:pt idx="0">
                  <c:v>personal </c:v>
                </c:pt>
                <c:pt idx="1">
                  <c:v>intimate</c:v>
                </c:pt>
                <c:pt idx="2">
                  <c:v>public</c:v>
                </c:pt>
                <c:pt idx="3">
                  <c:v>social </c:v>
                </c:pt>
              </c:strCache>
            </c:strRef>
          </c:cat>
          <c:val>
            <c:numRef>
              <c:f>'Ukupni podatci'!$B$58:$B$61</c:f>
              <c:numCache>
                <c:formatCode>General</c:formatCode>
                <c:ptCount val="4"/>
                <c:pt idx="0">
                  <c:v>7</c:v>
                </c:pt>
                <c:pt idx="1">
                  <c:v>1</c:v>
                </c:pt>
                <c:pt idx="2">
                  <c:v>12</c:v>
                </c:pt>
                <c:pt idx="3">
                  <c:v>23</c:v>
                </c:pt>
              </c:numCache>
            </c:numRef>
          </c:val>
          <c:extLst>
            <c:ext xmlns:c16="http://schemas.microsoft.com/office/drawing/2014/chart" uri="{C3380CC4-5D6E-409C-BE32-E72D297353CC}">
              <c16:uniqueId val="{00000000-852E-3B40-A77C-842DF63A1207}"/>
            </c:ext>
          </c:extLst>
        </c:ser>
        <c:ser>
          <c:idx val="1"/>
          <c:order val="1"/>
          <c:tx>
            <c:strRef>
              <c:f>'Ukupni podatci'!$C$57</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podatci'!$A$58:$A$61</c:f>
              <c:strCache>
                <c:ptCount val="4"/>
                <c:pt idx="0">
                  <c:v>personal </c:v>
                </c:pt>
                <c:pt idx="1">
                  <c:v>intimate</c:v>
                </c:pt>
                <c:pt idx="2">
                  <c:v>public</c:v>
                </c:pt>
                <c:pt idx="3">
                  <c:v>social </c:v>
                </c:pt>
              </c:strCache>
            </c:strRef>
          </c:cat>
          <c:val>
            <c:numRef>
              <c:f>'Ukupni podatci'!$C$58:$C$61</c:f>
              <c:numCache>
                <c:formatCode>General</c:formatCode>
                <c:ptCount val="4"/>
                <c:pt idx="0">
                  <c:v>20</c:v>
                </c:pt>
                <c:pt idx="1">
                  <c:v>5</c:v>
                </c:pt>
                <c:pt idx="2">
                  <c:v>21</c:v>
                </c:pt>
                <c:pt idx="3">
                  <c:v>24</c:v>
                </c:pt>
              </c:numCache>
            </c:numRef>
          </c:val>
          <c:extLst>
            <c:ext xmlns:c16="http://schemas.microsoft.com/office/drawing/2014/chart" uri="{C3380CC4-5D6E-409C-BE32-E72D297353CC}">
              <c16:uniqueId val="{00000001-852E-3B40-A77C-842DF63A1207}"/>
            </c:ext>
          </c:extLst>
        </c:ser>
        <c:ser>
          <c:idx val="2"/>
          <c:order val="2"/>
          <c:tx>
            <c:strRef>
              <c:f>'Ukupni podatci'!$D$57</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podatci'!$A$58:$A$61</c:f>
              <c:strCache>
                <c:ptCount val="4"/>
                <c:pt idx="0">
                  <c:v>personal </c:v>
                </c:pt>
                <c:pt idx="1">
                  <c:v>intimate</c:v>
                </c:pt>
                <c:pt idx="2">
                  <c:v>public</c:v>
                </c:pt>
                <c:pt idx="3">
                  <c:v>social </c:v>
                </c:pt>
              </c:strCache>
            </c:strRef>
          </c:cat>
          <c:val>
            <c:numRef>
              <c:f>'Ukupni podatci'!$D$58:$D$61</c:f>
              <c:numCache>
                <c:formatCode>General</c:formatCode>
                <c:ptCount val="4"/>
                <c:pt idx="0">
                  <c:v>32</c:v>
                </c:pt>
                <c:pt idx="1">
                  <c:v>5</c:v>
                </c:pt>
                <c:pt idx="2">
                  <c:v>31</c:v>
                </c:pt>
                <c:pt idx="3">
                  <c:v>30</c:v>
                </c:pt>
              </c:numCache>
            </c:numRef>
          </c:val>
          <c:extLst>
            <c:ext xmlns:c16="http://schemas.microsoft.com/office/drawing/2014/chart" uri="{C3380CC4-5D6E-409C-BE32-E72D297353CC}">
              <c16:uniqueId val="{00000002-852E-3B40-A77C-842DF63A1207}"/>
            </c:ext>
          </c:extLst>
        </c:ser>
        <c:ser>
          <c:idx val="3"/>
          <c:order val="3"/>
          <c:tx>
            <c:strRef>
              <c:f>'Ukupni podatci'!$E$57</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podatci'!$A$58:$A$61</c:f>
              <c:strCache>
                <c:ptCount val="4"/>
                <c:pt idx="0">
                  <c:v>personal </c:v>
                </c:pt>
                <c:pt idx="1">
                  <c:v>intimate</c:v>
                </c:pt>
                <c:pt idx="2">
                  <c:v>public</c:v>
                </c:pt>
                <c:pt idx="3">
                  <c:v>social </c:v>
                </c:pt>
              </c:strCache>
            </c:strRef>
          </c:cat>
          <c:val>
            <c:numRef>
              <c:f>'Ukupni podatci'!$E$58:$E$61</c:f>
              <c:numCache>
                <c:formatCode>General</c:formatCode>
                <c:ptCount val="4"/>
                <c:pt idx="0">
                  <c:v>3</c:v>
                </c:pt>
                <c:pt idx="1">
                  <c:v>3</c:v>
                </c:pt>
                <c:pt idx="2">
                  <c:v>4</c:v>
                </c:pt>
                <c:pt idx="3">
                  <c:v>5</c:v>
                </c:pt>
              </c:numCache>
            </c:numRef>
          </c:val>
          <c:extLst>
            <c:ext xmlns:c16="http://schemas.microsoft.com/office/drawing/2014/chart" uri="{C3380CC4-5D6E-409C-BE32-E72D297353CC}">
              <c16:uniqueId val="{00000003-852E-3B40-A77C-842DF63A1207}"/>
            </c:ext>
          </c:extLst>
        </c:ser>
        <c:ser>
          <c:idx val="4"/>
          <c:order val="4"/>
          <c:tx>
            <c:strRef>
              <c:f>'Ukupni podatci'!$F$57</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podatci'!$A$58:$A$61</c:f>
              <c:strCache>
                <c:ptCount val="4"/>
                <c:pt idx="0">
                  <c:v>personal </c:v>
                </c:pt>
                <c:pt idx="1">
                  <c:v>intimate</c:v>
                </c:pt>
                <c:pt idx="2">
                  <c:v>public</c:v>
                </c:pt>
                <c:pt idx="3">
                  <c:v>social </c:v>
                </c:pt>
              </c:strCache>
            </c:strRef>
          </c:cat>
          <c:val>
            <c:numRef>
              <c:f>'Ukupni podatci'!$F$58:$F$61</c:f>
              <c:numCache>
                <c:formatCode>General</c:formatCode>
                <c:ptCount val="4"/>
                <c:pt idx="0">
                  <c:v>10</c:v>
                </c:pt>
                <c:pt idx="1">
                  <c:v>2</c:v>
                </c:pt>
                <c:pt idx="2">
                  <c:v>18</c:v>
                </c:pt>
                <c:pt idx="3">
                  <c:v>26</c:v>
                </c:pt>
              </c:numCache>
            </c:numRef>
          </c:val>
          <c:extLst>
            <c:ext xmlns:c16="http://schemas.microsoft.com/office/drawing/2014/chart" uri="{C3380CC4-5D6E-409C-BE32-E72D297353CC}">
              <c16:uniqueId val="{00000004-852E-3B40-A77C-842DF63A1207}"/>
            </c:ext>
          </c:extLst>
        </c:ser>
        <c:dLbls>
          <c:showLegendKey val="0"/>
          <c:showVal val="0"/>
          <c:showCatName val="0"/>
          <c:showSerName val="0"/>
          <c:showPercent val="0"/>
          <c:showBubbleSize val="0"/>
        </c:dLbls>
        <c:gapWidth val="150"/>
        <c:overlap val="100"/>
        <c:axId val="1802933935"/>
        <c:axId val="1804239343"/>
      </c:barChart>
      <c:catAx>
        <c:axId val="1802933935"/>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4239343"/>
        <c:crosses val="autoZero"/>
        <c:auto val="1"/>
        <c:lblAlgn val="ctr"/>
        <c:lblOffset val="100"/>
        <c:noMultiLvlLbl val="0"/>
      </c:catAx>
      <c:valAx>
        <c:axId val="1804239343"/>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2933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Figurative image of people - social distance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1E9-D94B-8DFB-A637EF7E1CA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1E9-D94B-8DFB-A637EF7E1CA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1E9-D94B-8DFB-A637EF7E1CA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1E9-D94B-8DFB-A637EF7E1CA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podatci'!$H$59:$H$62</c:f>
              <c:strCache>
                <c:ptCount val="4"/>
                <c:pt idx="0">
                  <c:v>personal </c:v>
                </c:pt>
                <c:pt idx="1">
                  <c:v>intimate</c:v>
                </c:pt>
                <c:pt idx="2">
                  <c:v>public</c:v>
                </c:pt>
                <c:pt idx="3">
                  <c:v>social </c:v>
                </c:pt>
              </c:strCache>
            </c:strRef>
          </c:cat>
          <c:val>
            <c:numRef>
              <c:f>'Ukupni podatci'!$I$59:$I$62</c:f>
              <c:numCache>
                <c:formatCode>General</c:formatCode>
                <c:ptCount val="4"/>
                <c:pt idx="0">
                  <c:v>72</c:v>
                </c:pt>
                <c:pt idx="1">
                  <c:v>16</c:v>
                </c:pt>
                <c:pt idx="2">
                  <c:v>86</c:v>
                </c:pt>
                <c:pt idx="3">
                  <c:v>108</c:v>
                </c:pt>
              </c:numCache>
            </c:numRef>
          </c:val>
          <c:extLst>
            <c:ext xmlns:c16="http://schemas.microsoft.com/office/drawing/2014/chart" uri="{C3380CC4-5D6E-409C-BE32-E72D297353CC}">
              <c16:uniqueId val="{00000008-C1E9-D94B-8DFB-A637EF7E1CA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'Ukupni podatci'!$B$95</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podatci'!$A$96:$A$101</c:f>
              <c:strCache>
                <c:ptCount val="6"/>
                <c:pt idx="0">
                  <c:v>mobile app</c:v>
                </c:pt>
                <c:pt idx="1">
                  <c:v>needle</c:v>
                </c:pt>
                <c:pt idx="2">
                  <c:v>test sample</c:v>
                </c:pt>
                <c:pt idx="3">
                  <c:v>test sign</c:v>
                </c:pt>
                <c:pt idx="4">
                  <c:v>vaccine</c:v>
                </c:pt>
                <c:pt idx="5">
                  <c:v>virus Covid-19</c:v>
                </c:pt>
              </c:strCache>
            </c:strRef>
          </c:cat>
          <c:val>
            <c:numRef>
              <c:f>'Ukupni podatci'!$B$96:$B$101</c:f>
              <c:numCache>
                <c:formatCode>General</c:formatCode>
                <c:ptCount val="6"/>
                <c:pt idx="0">
                  <c:v>2</c:v>
                </c:pt>
                <c:pt idx="1">
                  <c:v>0</c:v>
                </c:pt>
                <c:pt idx="2">
                  <c:v>0</c:v>
                </c:pt>
                <c:pt idx="3">
                  <c:v>0</c:v>
                </c:pt>
                <c:pt idx="4">
                  <c:v>5</c:v>
                </c:pt>
                <c:pt idx="5">
                  <c:v>2</c:v>
                </c:pt>
              </c:numCache>
            </c:numRef>
          </c:val>
          <c:extLst>
            <c:ext xmlns:c16="http://schemas.microsoft.com/office/drawing/2014/chart" uri="{C3380CC4-5D6E-409C-BE32-E72D297353CC}">
              <c16:uniqueId val="{00000000-6A77-6A49-8928-3F003F60618A}"/>
            </c:ext>
          </c:extLst>
        </c:ser>
        <c:ser>
          <c:idx val="1"/>
          <c:order val="1"/>
          <c:tx>
            <c:strRef>
              <c:f>'Ukupni podatci'!$C$95</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podatci'!$A$96:$A$101</c:f>
              <c:strCache>
                <c:ptCount val="6"/>
                <c:pt idx="0">
                  <c:v>mobile app</c:v>
                </c:pt>
                <c:pt idx="1">
                  <c:v>needle</c:v>
                </c:pt>
                <c:pt idx="2">
                  <c:v>test sample</c:v>
                </c:pt>
                <c:pt idx="3">
                  <c:v>test sign</c:v>
                </c:pt>
                <c:pt idx="4">
                  <c:v>vaccine</c:v>
                </c:pt>
                <c:pt idx="5">
                  <c:v>virus Covid-19</c:v>
                </c:pt>
              </c:strCache>
            </c:strRef>
          </c:cat>
          <c:val>
            <c:numRef>
              <c:f>'Ukupni podatci'!$C$96:$C$101</c:f>
              <c:numCache>
                <c:formatCode>General</c:formatCode>
                <c:ptCount val="6"/>
                <c:pt idx="0">
                  <c:v>11</c:v>
                </c:pt>
                <c:pt idx="1">
                  <c:v>1</c:v>
                </c:pt>
                <c:pt idx="2">
                  <c:v>2</c:v>
                </c:pt>
                <c:pt idx="3">
                  <c:v>9</c:v>
                </c:pt>
                <c:pt idx="4">
                  <c:v>11</c:v>
                </c:pt>
                <c:pt idx="5">
                  <c:v>6</c:v>
                </c:pt>
              </c:numCache>
            </c:numRef>
          </c:val>
          <c:extLst>
            <c:ext xmlns:c16="http://schemas.microsoft.com/office/drawing/2014/chart" uri="{C3380CC4-5D6E-409C-BE32-E72D297353CC}">
              <c16:uniqueId val="{00000001-6A77-6A49-8928-3F003F60618A}"/>
            </c:ext>
          </c:extLst>
        </c:ser>
        <c:ser>
          <c:idx val="2"/>
          <c:order val="2"/>
          <c:tx>
            <c:strRef>
              <c:f>'Ukupni podatci'!$D$95</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podatci'!$A$96:$A$101</c:f>
              <c:strCache>
                <c:ptCount val="6"/>
                <c:pt idx="0">
                  <c:v>mobile app</c:v>
                </c:pt>
                <c:pt idx="1">
                  <c:v>needle</c:v>
                </c:pt>
                <c:pt idx="2">
                  <c:v>test sample</c:v>
                </c:pt>
                <c:pt idx="3">
                  <c:v>test sign</c:v>
                </c:pt>
                <c:pt idx="4">
                  <c:v>vaccine</c:v>
                </c:pt>
                <c:pt idx="5">
                  <c:v>virus Covid-19</c:v>
                </c:pt>
              </c:strCache>
            </c:strRef>
          </c:cat>
          <c:val>
            <c:numRef>
              <c:f>'Ukupni podatci'!$D$96:$D$101</c:f>
              <c:numCache>
                <c:formatCode>General</c:formatCode>
                <c:ptCount val="6"/>
                <c:pt idx="0">
                  <c:v>0</c:v>
                </c:pt>
                <c:pt idx="1">
                  <c:v>1</c:v>
                </c:pt>
                <c:pt idx="2">
                  <c:v>1</c:v>
                </c:pt>
                <c:pt idx="3">
                  <c:v>5</c:v>
                </c:pt>
                <c:pt idx="4">
                  <c:v>1</c:v>
                </c:pt>
                <c:pt idx="5">
                  <c:v>0</c:v>
                </c:pt>
              </c:numCache>
            </c:numRef>
          </c:val>
          <c:extLst>
            <c:ext xmlns:c16="http://schemas.microsoft.com/office/drawing/2014/chart" uri="{C3380CC4-5D6E-409C-BE32-E72D297353CC}">
              <c16:uniqueId val="{00000002-6A77-6A49-8928-3F003F60618A}"/>
            </c:ext>
          </c:extLst>
        </c:ser>
        <c:ser>
          <c:idx val="3"/>
          <c:order val="3"/>
          <c:tx>
            <c:strRef>
              <c:f>'Ukupni podatci'!$E$95</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podatci'!$A$96:$A$101</c:f>
              <c:strCache>
                <c:ptCount val="6"/>
                <c:pt idx="0">
                  <c:v>mobile app</c:v>
                </c:pt>
                <c:pt idx="1">
                  <c:v>needle</c:v>
                </c:pt>
                <c:pt idx="2">
                  <c:v>test sample</c:v>
                </c:pt>
                <c:pt idx="3">
                  <c:v>test sign</c:v>
                </c:pt>
                <c:pt idx="4">
                  <c:v>vaccine</c:v>
                </c:pt>
                <c:pt idx="5">
                  <c:v>virus Covid-19</c:v>
                </c:pt>
              </c:strCache>
            </c:strRef>
          </c:cat>
          <c:val>
            <c:numRef>
              <c:f>'Ukupni podatci'!$E$96:$E$101</c:f>
              <c:numCache>
                <c:formatCode>General</c:formatCode>
                <c:ptCount val="6"/>
                <c:pt idx="0">
                  <c:v>0</c:v>
                </c:pt>
                <c:pt idx="1">
                  <c:v>3</c:v>
                </c:pt>
                <c:pt idx="2">
                  <c:v>3</c:v>
                </c:pt>
                <c:pt idx="3">
                  <c:v>2</c:v>
                </c:pt>
                <c:pt idx="4">
                  <c:v>1</c:v>
                </c:pt>
                <c:pt idx="5">
                  <c:v>4</c:v>
                </c:pt>
              </c:numCache>
            </c:numRef>
          </c:val>
          <c:extLst>
            <c:ext xmlns:c16="http://schemas.microsoft.com/office/drawing/2014/chart" uri="{C3380CC4-5D6E-409C-BE32-E72D297353CC}">
              <c16:uniqueId val="{00000003-6A77-6A49-8928-3F003F60618A}"/>
            </c:ext>
          </c:extLst>
        </c:ser>
        <c:ser>
          <c:idx val="4"/>
          <c:order val="4"/>
          <c:tx>
            <c:strRef>
              <c:f>'Ukupni podatci'!$F$95</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podatci'!$A$96:$A$101</c:f>
              <c:strCache>
                <c:ptCount val="6"/>
                <c:pt idx="0">
                  <c:v>mobile app</c:v>
                </c:pt>
                <c:pt idx="1">
                  <c:v>needle</c:v>
                </c:pt>
                <c:pt idx="2">
                  <c:v>test sample</c:v>
                </c:pt>
                <c:pt idx="3">
                  <c:v>test sign</c:v>
                </c:pt>
                <c:pt idx="4">
                  <c:v>vaccine</c:v>
                </c:pt>
                <c:pt idx="5">
                  <c:v>virus Covid-19</c:v>
                </c:pt>
              </c:strCache>
            </c:strRef>
          </c:cat>
          <c:val>
            <c:numRef>
              <c:f>'Ukupni podatci'!$F$96:$F$101</c:f>
              <c:numCache>
                <c:formatCode>General</c:formatCode>
                <c:ptCount val="6"/>
                <c:pt idx="0">
                  <c:v>2</c:v>
                </c:pt>
                <c:pt idx="1">
                  <c:v>12</c:v>
                </c:pt>
                <c:pt idx="2">
                  <c:v>4</c:v>
                </c:pt>
                <c:pt idx="3">
                  <c:v>7</c:v>
                </c:pt>
                <c:pt idx="4">
                  <c:v>10</c:v>
                </c:pt>
                <c:pt idx="5">
                  <c:v>0</c:v>
                </c:pt>
              </c:numCache>
            </c:numRef>
          </c:val>
          <c:extLst>
            <c:ext xmlns:c16="http://schemas.microsoft.com/office/drawing/2014/chart" uri="{C3380CC4-5D6E-409C-BE32-E72D297353CC}">
              <c16:uniqueId val="{00000004-6A77-6A49-8928-3F003F60618A}"/>
            </c:ext>
          </c:extLst>
        </c:ser>
        <c:dLbls>
          <c:showLegendKey val="0"/>
          <c:showVal val="0"/>
          <c:showCatName val="0"/>
          <c:showSerName val="0"/>
          <c:showPercent val="0"/>
          <c:showBubbleSize val="0"/>
        </c:dLbls>
        <c:gapWidth val="150"/>
        <c:overlap val="100"/>
        <c:axId val="1818496479"/>
        <c:axId val="1818494351"/>
      </c:barChart>
      <c:catAx>
        <c:axId val="1818496479"/>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18494351"/>
        <c:crosses val="autoZero"/>
        <c:auto val="1"/>
        <c:lblAlgn val="ctr"/>
        <c:lblOffset val="100"/>
        <c:noMultiLvlLbl val="0"/>
      </c:catAx>
      <c:valAx>
        <c:axId val="1818494351"/>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18496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Artefact type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66C-F54B-A705-0309774BB544}"/>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666C-F54B-A705-0309774BB544}"/>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666C-F54B-A705-0309774BB544}"/>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666C-F54B-A705-0309774BB544}"/>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666C-F54B-A705-0309774BB544}"/>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666C-F54B-A705-0309774BB54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podatci'!$H$102:$H$107</c:f>
              <c:strCache>
                <c:ptCount val="6"/>
                <c:pt idx="0">
                  <c:v>mobile app</c:v>
                </c:pt>
                <c:pt idx="1">
                  <c:v>needle</c:v>
                </c:pt>
                <c:pt idx="2">
                  <c:v>test sample</c:v>
                </c:pt>
                <c:pt idx="3">
                  <c:v>test sign</c:v>
                </c:pt>
                <c:pt idx="4">
                  <c:v>vaccine</c:v>
                </c:pt>
                <c:pt idx="5">
                  <c:v>virus Covid-19</c:v>
                </c:pt>
              </c:strCache>
            </c:strRef>
          </c:cat>
          <c:val>
            <c:numRef>
              <c:f>'Ukupni podatci'!$I$102:$I$107</c:f>
              <c:numCache>
                <c:formatCode>General</c:formatCode>
                <c:ptCount val="6"/>
                <c:pt idx="0">
                  <c:v>15</c:v>
                </c:pt>
                <c:pt idx="1">
                  <c:v>17</c:v>
                </c:pt>
                <c:pt idx="2">
                  <c:v>10</c:v>
                </c:pt>
                <c:pt idx="3">
                  <c:v>23</c:v>
                </c:pt>
                <c:pt idx="4">
                  <c:v>28</c:v>
                </c:pt>
                <c:pt idx="5">
                  <c:v>12</c:v>
                </c:pt>
              </c:numCache>
            </c:numRef>
          </c:val>
          <c:extLst>
            <c:ext xmlns:c16="http://schemas.microsoft.com/office/drawing/2014/chart" uri="{C3380CC4-5D6E-409C-BE32-E72D297353CC}">
              <c16:uniqueId val="{0000000C-666C-F54B-A705-0309774BB54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'Ukupni podatci'!$A$121</c:f>
              <c:strCache>
                <c:ptCount val="1"/>
                <c:pt idx="0">
                  <c:v>Airport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podatci'!$B$120:$F$120</c:f>
              <c:strCache>
                <c:ptCount val="5"/>
                <c:pt idx="0">
                  <c:v>24sata</c:v>
                </c:pt>
                <c:pt idx="1">
                  <c:v>Index</c:v>
                </c:pt>
                <c:pt idx="2">
                  <c:v>Jutarnji</c:v>
                </c:pt>
                <c:pt idx="3">
                  <c:v>Net.hr</c:v>
                </c:pt>
                <c:pt idx="4">
                  <c:v>Večernji.hr</c:v>
                </c:pt>
              </c:strCache>
            </c:strRef>
          </c:cat>
          <c:val>
            <c:numRef>
              <c:f>'Ukupni podatci'!$B$121:$F$121</c:f>
              <c:numCache>
                <c:formatCode>General</c:formatCode>
                <c:ptCount val="5"/>
                <c:pt idx="0">
                  <c:v>0</c:v>
                </c:pt>
                <c:pt idx="1">
                  <c:v>1</c:v>
                </c:pt>
                <c:pt idx="2">
                  <c:v>0</c:v>
                </c:pt>
                <c:pt idx="3">
                  <c:v>0</c:v>
                </c:pt>
                <c:pt idx="4">
                  <c:v>3</c:v>
                </c:pt>
              </c:numCache>
            </c:numRef>
          </c:val>
          <c:extLst>
            <c:ext xmlns:c16="http://schemas.microsoft.com/office/drawing/2014/chart" uri="{C3380CC4-5D6E-409C-BE32-E72D297353CC}">
              <c16:uniqueId val="{00000000-3126-1747-B619-656BB500590D}"/>
            </c:ext>
          </c:extLst>
        </c:ser>
        <c:ser>
          <c:idx val="1"/>
          <c:order val="1"/>
          <c:tx>
            <c:strRef>
              <c:f>'Ukupni podatci'!$A$122</c:f>
              <c:strCache>
                <c:ptCount val="1"/>
                <c:pt idx="0">
                  <c:v>Church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podatci'!$B$120:$F$120</c:f>
              <c:strCache>
                <c:ptCount val="5"/>
                <c:pt idx="0">
                  <c:v>24sata</c:v>
                </c:pt>
                <c:pt idx="1">
                  <c:v>Index</c:v>
                </c:pt>
                <c:pt idx="2">
                  <c:v>Jutarnji</c:v>
                </c:pt>
                <c:pt idx="3">
                  <c:v>Net.hr</c:v>
                </c:pt>
                <c:pt idx="4">
                  <c:v>Večernji.hr</c:v>
                </c:pt>
              </c:strCache>
            </c:strRef>
          </c:cat>
          <c:val>
            <c:numRef>
              <c:f>'Ukupni podatci'!$B$122:$F$122</c:f>
              <c:numCache>
                <c:formatCode>General</c:formatCode>
                <c:ptCount val="5"/>
                <c:pt idx="0">
                  <c:v>0</c:v>
                </c:pt>
                <c:pt idx="1">
                  <c:v>1</c:v>
                </c:pt>
                <c:pt idx="2">
                  <c:v>1</c:v>
                </c:pt>
                <c:pt idx="3">
                  <c:v>0</c:v>
                </c:pt>
                <c:pt idx="4">
                  <c:v>0</c:v>
                </c:pt>
              </c:numCache>
            </c:numRef>
          </c:val>
          <c:extLst>
            <c:ext xmlns:c16="http://schemas.microsoft.com/office/drawing/2014/chart" uri="{C3380CC4-5D6E-409C-BE32-E72D297353CC}">
              <c16:uniqueId val="{00000001-3126-1747-B619-656BB500590D}"/>
            </c:ext>
          </c:extLst>
        </c:ser>
        <c:ser>
          <c:idx val="2"/>
          <c:order val="2"/>
          <c:tx>
            <c:strRef>
              <c:f>'Ukupni podatci'!$A$123</c:f>
              <c:strCache>
                <c:ptCount val="1"/>
                <c:pt idx="0">
                  <c:v>Hospital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podatci'!$B$120:$F$120</c:f>
              <c:strCache>
                <c:ptCount val="5"/>
                <c:pt idx="0">
                  <c:v>24sata</c:v>
                </c:pt>
                <c:pt idx="1">
                  <c:v>Index</c:v>
                </c:pt>
                <c:pt idx="2">
                  <c:v>Jutarnji</c:v>
                </c:pt>
                <c:pt idx="3">
                  <c:v>Net.hr</c:v>
                </c:pt>
                <c:pt idx="4">
                  <c:v>Večernji.hr</c:v>
                </c:pt>
              </c:strCache>
            </c:strRef>
          </c:cat>
          <c:val>
            <c:numRef>
              <c:f>'Ukupni podatci'!$B$123:$F$123</c:f>
              <c:numCache>
                <c:formatCode>General</c:formatCode>
                <c:ptCount val="5"/>
                <c:pt idx="0">
                  <c:v>0</c:v>
                </c:pt>
                <c:pt idx="1">
                  <c:v>0</c:v>
                </c:pt>
                <c:pt idx="2">
                  <c:v>0</c:v>
                </c:pt>
                <c:pt idx="3">
                  <c:v>2</c:v>
                </c:pt>
                <c:pt idx="4">
                  <c:v>0</c:v>
                </c:pt>
              </c:numCache>
            </c:numRef>
          </c:val>
          <c:extLst>
            <c:ext xmlns:c16="http://schemas.microsoft.com/office/drawing/2014/chart" uri="{C3380CC4-5D6E-409C-BE32-E72D297353CC}">
              <c16:uniqueId val="{00000002-3126-1747-B619-656BB500590D}"/>
            </c:ext>
          </c:extLst>
        </c:ser>
        <c:dLbls>
          <c:showLegendKey val="0"/>
          <c:showVal val="0"/>
          <c:showCatName val="0"/>
          <c:showSerName val="0"/>
          <c:showPercent val="0"/>
          <c:showBubbleSize val="0"/>
        </c:dLbls>
        <c:gapWidth val="150"/>
        <c:overlap val="100"/>
        <c:axId val="1803280287"/>
        <c:axId val="111705120"/>
      </c:barChart>
      <c:catAx>
        <c:axId val="180328028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11705120"/>
        <c:crosses val="autoZero"/>
        <c:auto val="1"/>
        <c:lblAlgn val="ctr"/>
        <c:lblOffset val="100"/>
        <c:noMultiLvlLbl val="0"/>
      </c:catAx>
      <c:valAx>
        <c:axId val="11170512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3280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Building type</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9F2-7D47-918A-FFAEF36945D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9F2-7D47-918A-FFAEF36945D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9F2-7D47-918A-FFAEF36945D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podatci'!$I$113:$I$115</c:f>
              <c:strCache>
                <c:ptCount val="3"/>
                <c:pt idx="0">
                  <c:v>Airport</c:v>
                </c:pt>
                <c:pt idx="1">
                  <c:v>Church</c:v>
                </c:pt>
                <c:pt idx="2">
                  <c:v>Hospital</c:v>
                </c:pt>
              </c:strCache>
            </c:strRef>
          </c:cat>
          <c:val>
            <c:numRef>
              <c:f>'Ukupni podatci'!$J$113:$J$115</c:f>
              <c:numCache>
                <c:formatCode>General</c:formatCode>
                <c:ptCount val="3"/>
                <c:pt idx="0">
                  <c:v>4</c:v>
                </c:pt>
                <c:pt idx="1">
                  <c:v>2</c:v>
                </c:pt>
                <c:pt idx="2">
                  <c:v>2</c:v>
                </c:pt>
              </c:numCache>
            </c:numRef>
          </c:val>
          <c:extLst>
            <c:ext xmlns:c16="http://schemas.microsoft.com/office/drawing/2014/chart" uri="{C3380CC4-5D6E-409C-BE32-E72D297353CC}">
              <c16:uniqueId val="{00000006-B9F2-7D47-918A-FFAEF36945D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Infographic content</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1B0-DE4B-AD62-7D84D9CA328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1B0-DE4B-AD62-7D84D9CA328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1B0-DE4B-AD62-7D84D9CA328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1B0-DE4B-AD62-7D84D9CA328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C1B0-DE4B-AD62-7D84D9CA328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C1B0-DE4B-AD62-7D84D9CA328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podatci'!$J$22:$J$27</c:f>
              <c:strCache>
                <c:ptCount val="6"/>
                <c:pt idx="0">
                  <c:v>graph</c:v>
                </c:pt>
                <c:pt idx="1">
                  <c:v>images and text</c:v>
                </c:pt>
                <c:pt idx="2">
                  <c:v>map</c:v>
                </c:pt>
                <c:pt idx="3">
                  <c:v>symbols and text</c:v>
                </c:pt>
                <c:pt idx="4">
                  <c:v>images, symbols and text</c:v>
                </c:pt>
                <c:pt idx="5">
                  <c:v>text</c:v>
                </c:pt>
              </c:strCache>
            </c:strRef>
          </c:cat>
          <c:val>
            <c:numRef>
              <c:f>'Ukupni podatci'!$K$22:$K$27</c:f>
              <c:numCache>
                <c:formatCode>General</c:formatCode>
                <c:ptCount val="6"/>
                <c:pt idx="0">
                  <c:v>9</c:v>
                </c:pt>
                <c:pt idx="1">
                  <c:v>12</c:v>
                </c:pt>
                <c:pt idx="2">
                  <c:v>21</c:v>
                </c:pt>
                <c:pt idx="3">
                  <c:v>12</c:v>
                </c:pt>
                <c:pt idx="4">
                  <c:v>2</c:v>
                </c:pt>
                <c:pt idx="5">
                  <c:v>19</c:v>
                </c:pt>
              </c:numCache>
            </c:numRef>
          </c:val>
          <c:extLst>
            <c:ext xmlns:c16="http://schemas.microsoft.com/office/drawing/2014/chart" uri="{C3380CC4-5D6E-409C-BE32-E72D297353CC}">
              <c16:uniqueId val="{0000000C-C1B0-DE4B-AD62-7D84D9CA328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119-B548-A528-5235DFC74D6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119-B548-A528-5235DFC74D6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podatci'!$F$25:$G$25</c:f>
              <c:strCache>
                <c:ptCount val="2"/>
                <c:pt idx="0">
                  <c:v>Infographic </c:v>
                </c:pt>
                <c:pt idx="1">
                  <c:v>Photography</c:v>
                </c:pt>
              </c:strCache>
            </c:strRef>
          </c:cat>
          <c:val>
            <c:numRef>
              <c:f>'Ukupni podatci'!$F$26:$G$26</c:f>
              <c:numCache>
                <c:formatCode>General</c:formatCode>
                <c:ptCount val="2"/>
                <c:pt idx="0">
                  <c:v>75</c:v>
                </c:pt>
                <c:pt idx="1">
                  <c:v>376</c:v>
                </c:pt>
              </c:numCache>
            </c:numRef>
          </c:val>
          <c:extLst>
            <c:ext xmlns:c16="http://schemas.microsoft.com/office/drawing/2014/chart" uri="{C3380CC4-5D6E-409C-BE32-E72D297353CC}">
              <c16:uniqueId val="{00000004-D119-B548-A528-5235DFC74D6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'Ukupni podatci'!$A$107</c:f>
              <c:strCache>
                <c:ptCount val="1"/>
                <c:pt idx="0">
                  <c:v>blue-green</c:v>
                </c:pt>
              </c:strCache>
            </c:strRef>
          </c:tx>
          <c:spPr>
            <a:gradFill rotWithShape="1">
              <a:gsLst>
                <a:gs pos="0">
                  <a:srgbClr val="0FCDB4"/>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podatci'!$B$106:$F$106</c:f>
              <c:strCache>
                <c:ptCount val="5"/>
                <c:pt idx="0">
                  <c:v>24sata</c:v>
                </c:pt>
                <c:pt idx="1">
                  <c:v>Index</c:v>
                </c:pt>
                <c:pt idx="2">
                  <c:v>Jutarnji</c:v>
                </c:pt>
                <c:pt idx="3">
                  <c:v>Net.hr</c:v>
                </c:pt>
                <c:pt idx="4">
                  <c:v>Večernji.hr</c:v>
                </c:pt>
              </c:strCache>
            </c:strRef>
          </c:cat>
          <c:val>
            <c:numRef>
              <c:f>'Ukupni podatci'!$B$107:$F$107</c:f>
              <c:numCache>
                <c:formatCode>General</c:formatCode>
                <c:ptCount val="5"/>
                <c:pt idx="0">
                  <c:v>2</c:v>
                </c:pt>
                <c:pt idx="1">
                  <c:v>8</c:v>
                </c:pt>
                <c:pt idx="2">
                  <c:v>1</c:v>
                </c:pt>
                <c:pt idx="3">
                  <c:v>3</c:v>
                </c:pt>
                <c:pt idx="4">
                  <c:v>0</c:v>
                </c:pt>
              </c:numCache>
            </c:numRef>
          </c:val>
          <c:extLst>
            <c:ext xmlns:c16="http://schemas.microsoft.com/office/drawing/2014/chart" uri="{C3380CC4-5D6E-409C-BE32-E72D297353CC}">
              <c16:uniqueId val="{00000000-A461-4A4D-84FC-23CC5C044472}"/>
            </c:ext>
          </c:extLst>
        </c:ser>
        <c:ser>
          <c:idx val="1"/>
          <c:order val="1"/>
          <c:tx>
            <c:strRef>
              <c:f>'Ukupni podatci'!$A$108</c:f>
              <c:strCache>
                <c:ptCount val="1"/>
                <c:pt idx="0">
                  <c:v>black - red</c:v>
                </c:pt>
              </c:strCache>
            </c:strRef>
          </c:tx>
          <c:spPr>
            <a:solidFill>
              <a:srgbClr val="C00000"/>
            </a:solidFill>
            <a:ln>
              <a:noFill/>
            </a:ln>
            <a:effectLst>
              <a:outerShdw blurRad="57150" dist="19050" dir="5400000" algn="ctr" rotWithShape="0">
                <a:srgbClr val="000000">
                  <a:alpha val="63000"/>
                </a:srgbClr>
              </a:outerShdw>
            </a:effectLst>
          </c:spPr>
          <c:invertIfNegative val="0"/>
          <c:cat>
            <c:strRef>
              <c:f>'Ukupni podatci'!$B$106:$F$106</c:f>
              <c:strCache>
                <c:ptCount val="5"/>
                <c:pt idx="0">
                  <c:v>24sata</c:v>
                </c:pt>
                <c:pt idx="1">
                  <c:v>Index</c:v>
                </c:pt>
                <c:pt idx="2">
                  <c:v>Jutarnji</c:v>
                </c:pt>
                <c:pt idx="3">
                  <c:v>Net.hr</c:v>
                </c:pt>
                <c:pt idx="4">
                  <c:v>Večernji.hr</c:v>
                </c:pt>
              </c:strCache>
            </c:strRef>
          </c:cat>
          <c:val>
            <c:numRef>
              <c:f>'Ukupni podatci'!$B$108:$F$108</c:f>
              <c:numCache>
                <c:formatCode>General</c:formatCode>
                <c:ptCount val="5"/>
                <c:pt idx="0">
                  <c:v>0</c:v>
                </c:pt>
                <c:pt idx="1">
                  <c:v>3</c:v>
                </c:pt>
                <c:pt idx="2">
                  <c:v>2</c:v>
                </c:pt>
                <c:pt idx="3">
                  <c:v>6</c:v>
                </c:pt>
                <c:pt idx="4">
                  <c:v>0</c:v>
                </c:pt>
              </c:numCache>
            </c:numRef>
          </c:val>
          <c:extLst>
            <c:ext xmlns:c16="http://schemas.microsoft.com/office/drawing/2014/chart" uri="{C3380CC4-5D6E-409C-BE32-E72D297353CC}">
              <c16:uniqueId val="{00000001-A461-4A4D-84FC-23CC5C044472}"/>
            </c:ext>
          </c:extLst>
        </c:ser>
        <c:ser>
          <c:idx val="2"/>
          <c:order val="2"/>
          <c:tx>
            <c:strRef>
              <c:f>'Ukupni podatci'!$A$109</c:f>
              <c:strCache>
                <c:ptCount val="1"/>
                <c:pt idx="0">
                  <c:v>black - white (grey)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podatci'!$B$106:$F$106</c:f>
              <c:strCache>
                <c:ptCount val="5"/>
                <c:pt idx="0">
                  <c:v>24sata</c:v>
                </c:pt>
                <c:pt idx="1">
                  <c:v>Index</c:v>
                </c:pt>
                <c:pt idx="2">
                  <c:v>Jutarnji</c:v>
                </c:pt>
                <c:pt idx="3">
                  <c:v>Net.hr</c:v>
                </c:pt>
                <c:pt idx="4">
                  <c:v>Večernji.hr</c:v>
                </c:pt>
              </c:strCache>
            </c:strRef>
          </c:cat>
          <c:val>
            <c:numRef>
              <c:f>'Ukupni podatci'!$B$109:$F$109</c:f>
              <c:numCache>
                <c:formatCode>General</c:formatCode>
                <c:ptCount val="5"/>
                <c:pt idx="0">
                  <c:v>0</c:v>
                </c:pt>
                <c:pt idx="1">
                  <c:v>8</c:v>
                </c:pt>
                <c:pt idx="2">
                  <c:v>3</c:v>
                </c:pt>
                <c:pt idx="3">
                  <c:v>2</c:v>
                </c:pt>
                <c:pt idx="4">
                  <c:v>3</c:v>
                </c:pt>
              </c:numCache>
            </c:numRef>
          </c:val>
          <c:extLst>
            <c:ext xmlns:c16="http://schemas.microsoft.com/office/drawing/2014/chart" uri="{C3380CC4-5D6E-409C-BE32-E72D297353CC}">
              <c16:uniqueId val="{00000002-A461-4A4D-84FC-23CC5C044472}"/>
            </c:ext>
          </c:extLst>
        </c:ser>
        <c:ser>
          <c:idx val="3"/>
          <c:order val="3"/>
          <c:tx>
            <c:strRef>
              <c:f>'Ukupni podatci'!$A$110</c:f>
              <c:strCache>
                <c:ptCount val="1"/>
                <c:pt idx="0">
                  <c:v>purple </c:v>
                </c:pt>
              </c:strCache>
            </c:strRef>
          </c:tx>
          <c:spPr>
            <a:solidFill>
              <a:srgbClr val="7030A0"/>
            </a:solidFill>
            <a:ln>
              <a:noFill/>
            </a:ln>
            <a:effectLst>
              <a:outerShdw blurRad="57150" dist="19050" dir="5400000" algn="ctr" rotWithShape="0">
                <a:srgbClr val="000000">
                  <a:alpha val="63000"/>
                </a:srgbClr>
              </a:outerShdw>
            </a:effectLst>
          </c:spPr>
          <c:invertIfNegative val="0"/>
          <c:cat>
            <c:strRef>
              <c:f>'Ukupni podatci'!$B$106:$F$106</c:f>
              <c:strCache>
                <c:ptCount val="5"/>
                <c:pt idx="0">
                  <c:v>24sata</c:v>
                </c:pt>
                <c:pt idx="1">
                  <c:v>Index</c:v>
                </c:pt>
                <c:pt idx="2">
                  <c:v>Jutarnji</c:v>
                </c:pt>
                <c:pt idx="3">
                  <c:v>Net.hr</c:v>
                </c:pt>
                <c:pt idx="4">
                  <c:v>Večernji.hr</c:v>
                </c:pt>
              </c:strCache>
            </c:strRef>
          </c:cat>
          <c:val>
            <c:numRef>
              <c:f>'Ukupni podatci'!$B$110:$F$110</c:f>
              <c:numCache>
                <c:formatCode>General</c:formatCode>
                <c:ptCount val="5"/>
                <c:pt idx="0">
                  <c:v>0</c:v>
                </c:pt>
                <c:pt idx="1">
                  <c:v>1</c:v>
                </c:pt>
                <c:pt idx="2">
                  <c:v>1</c:v>
                </c:pt>
                <c:pt idx="3">
                  <c:v>1</c:v>
                </c:pt>
                <c:pt idx="4">
                  <c:v>0</c:v>
                </c:pt>
              </c:numCache>
            </c:numRef>
          </c:val>
          <c:extLst>
            <c:ext xmlns:c16="http://schemas.microsoft.com/office/drawing/2014/chart" uri="{C3380CC4-5D6E-409C-BE32-E72D297353CC}">
              <c16:uniqueId val="{00000003-A461-4A4D-84FC-23CC5C044472}"/>
            </c:ext>
          </c:extLst>
        </c:ser>
        <c:ser>
          <c:idx val="4"/>
          <c:order val="4"/>
          <c:tx>
            <c:strRef>
              <c:f>'Ukupni podatci'!$A$111</c:f>
              <c:strCache>
                <c:ptCount val="1"/>
                <c:pt idx="0">
                  <c:v>red-orange-yellow</c:v>
                </c:pt>
              </c:strCache>
            </c:strRef>
          </c:tx>
          <c:spPr>
            <a:solidFill>
              <a:srgbClr val="FF9F0D"/>
            </a:solidFill>
            <a:ln>
              <a:noFill/>
            </a:ln>
            <a:effectLst>
              <a:outerShdw blurRad="57150" dist="19050" dir="5400000" algn="ctr" rotWithShape="0">
                <a:srgbClr val="000000">
                  <a:alpha val="63000"/>
                </a:srgbClr>
              </a:outerShdw>
            </a:effectLst>
          </c:spPr>
          <c:invertIfNegative val="0"/>
          <c:cat>
            <c:strRef>
              <c:f>'Ukupni podatci'!$B$106:$F$106</c:f>
              <c:strCache>
                <c:ptCount val="5"/>
                <c:pt idx="0">
                  <c:v>24sata</c:v>
                </c:pt>
                <c:pt idx="1">
                  <c:v>Index</c:v>
                </c:pt>
                <c:pt idx="2">
                  <c:v>Jutarnji</c:v>
                </c:pt>
                <c:pt idx="3">
                  <c:v>Net.hr</c:v>
                </c:pt>
                <c:pt idx="4">
                  <c:v>Večernji.hr</c:v>
                </c:pt>
              </c:strCache>
            </c:strRef>
          </c:cat>
          <c:val>
            <c:numRef>
              <c:f>'Ukupni podatci'!$B$111:$F$111</c:f>
              <c:numCache>
                <c:formatCode>General</c:formatCode>
                <c:ptCount val="5"/>
                <c:pt idx="0">
                  <c:v>0</c:v>
                </c:pt>
                <c:pt idx="1">
                  <c:v>3</c:v>
                </c:pt>
                <c:pt idx="2">
                  <c:v>3</c:v>
                </c:pt>
                <c:pt idx="3">
                  <c:v>3</c:v>
                </c:pt>
                <c:pt idx="4">
                  <c:v>1</c:v>
                </c:pt>
              </c:numCache>
            </c:numRef>
          </c:val>
          <c:extLst>
            <c:ext xmlns:c16="http://schemas.microsoft.com/office/drawing/2014/chart" uri="{C3380CC4-5D6E-409C-BE32-E72D297353CC}">
              <c16:uniqueId val="{00000004-A461-4A4D-84FC-23CC5C044472}"/>
            </c:ext>
          </c:extLst>
        </c:ser>
        <c:ser>
          <c:idx val="5"/>
          <c:order val="5"/>
          <c:tx>
            <c:strRef>
              <c:f>'Ukupni podatci'!$A$112</c:f>
              <c:strCache>
                <c:ptCount val="1"/>
                <c:pt idx="0">
                  <c:v>red - green - blue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podatci'!$B$106:$F$106</c:f>
              <c:strCache>
                <c:ptCount val="5"/>
                <c:pt idx="0">
                  <c:v>24sata</c:v>
                </c:pt>
                <c:pt idx="1">
                  <c:v>Index</c:v>
                </c:pt>
                <c:pt idx="2">
                  <c:v>Jutarnji</c:v>
                </c:pt>
                <c:pt idx="3">
                  <c:v>Net.hr</c:v>
                </c:pt>
                <c:pt idx="4">
                  <c:v>Večernji.hr</c:v>
                </c:pt>
              </c:strCache>
            </c:strRef>
          </c:cat>
          <c:val>
            <c:numRef>
              <c:f>'Ukupni podatci'!$B$112:$F$112</c:f>
              <c:numCache>
                <c:formatCode>General</c:formatCode>
                <c:ptCount val="5"/>
                <c:pt idx="0">
                  <c:v>0</c:v>
                </c:pt>
                <c:pt idx="1">
                  <c:v>7</c:v>
                </c:pt>
                <c:pt idx="2">
                  <c:v>5</c:v>
                </c:pt>
                <c:pt idx="3">
                  <c:v>5</c:v>
                </c:pt>
                <c:pt idx="4">
                  <c:v>3</c:v>
                </c:pt>
              </c:numCache>
            </c:numRef>
          </c:val>
          <c:extLst>
            <c:ext xmlns:c16="http://schemas.microsoft.com/office/drawing/2014/chart" uri="{C3380CC4-5D6E-409C-BE32-E72D297353CC}">
              <c16:uniqueId val="{00000005-A461-4A4D-84FC-23CC5C044472}"/>
            </c:ext>
          </c:extLst>
        </c:ser>
        <c:dLbls>
          <c:showLegendKey val="0"/>
          <c:showVal val="0"/>
          <c:showCatName val="0"/>
          <c:showSerName val="0"/>
          <c:showPercent val="0"/>
          <c:showBubbleSize val="0"/>
        </c:dLbls>
        <c:gapWidth val="100"/>
        <c:overlap val="-24"/>
        <c:axId val="133978448"/>
        <c:axId val="1801426671"/>
      </c:barChart>
      <c:catAx>
        <c:axId val="1339784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1426671"/>
        <c:crosses val="autoZero"/>
        <c:auto val="1"/>
        <c:lblAlgn val="ctr"/>
        <c:lblOffset val="100"/>
        <c:noMultiLvlLbl val="0"/>
      </c:catAx>
      <c:valAx>
        <c:axId val="180142667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3397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Infographic colour</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explosion val="7"/>
          <c:dPt>
            <c:idx val="0"/>
            <c:bubble3D val="0"/>
            <c:spPr>
              <a:gradFill rotWithShape="1">
                <a:gsLst>
                  <a:gs pos="0">
                    <a:srgbClr val="0070C0"/>
                  </a:gs>
                  <a:gs pos="41000">
                    <a:srgbClr val="00B0F0"/>
                  </a:gs>
                  <a:gs pos="100000">
                    <a:srgbClr val="00B050"/>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2BF1-6D41-B43C-EE442593AB8C}"/>
              </c:ext>
            </c:extLst>
          </c:dPt>
          <c:dPt>
            <c:idx val="1"/>
            <c:bubble3D val="0"/>
            <c:spPr>
              <a:gradFill rotWithShape="1">
                <a:gsLst>
                  <a:gs pos="0">
                    <a:srgbClr val="FF0000"/>
                  </a:gs>
                  <a:gs pos="38000">
                    <a:srgbClr val="FF0000"/>
                  </a:gs>
                  <a:gs pos="100000">
                    <a:schemeClr val="tx1">
                      <a:lumMod val="95000"/>
                      <a:lumOff val="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2BF1-6D41-B43C-EE442593AB8C}"/>
              </c:ext>
            </c:extLst>
          </c:dPt>
          <c:dPt>
            <c:idx val="2"/>
            <c:bubble3D val="0"/>
            <c:spPr>
              <a:gradFill rotWithShape="1">
                <a:gsLst>
                  <a:gs pos="0">
                    <a:schemeClr val="tx1">
                      <a:lumMod val="95000"/>
                      <a:lumOff val="5000"/>
                    </a:schemeClr>
                  </a:gs>
                  <a:gs pos="49000">
                    <a:schemeClr val="bg1">
                      <a:lumMod val="65000"/>
                    </a:schemeClr>
                  </a:gs>
                  <a:gs pos="100000">
                    <a:schemeClr val="bg1">
                      <a:lumMod val="95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2BF1-6D41-B43C-EE442593AB8C}"/>
              </c:ext>
            </c:extLst>
          </c:dPt>
          <c:dPt>
            <c:idx val="3"/>
            <c:bubble3D val="0"/>
            <c:spPr>
              <a:solidFill>
                <a:srgbClr val="7030A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2BF1-6D41-B43C-EE442593AB8C}"/>
              </c:ext>
            </c:extLst>
          </c:dPt>
          <c:dPt>
            <c:idx val="4"/>
            <c:bubble3D val="0"/>
            <c:spPr>
              <a:gradFill rotWithShape="1">
                <a:gsLst>
                  <a:gs pos="0">
                    <a:srgbClr val="FF0000"/>
                  </a:gs>
                  <a:gs pos="52000">
                    <a:srgbClr val="FFC000"/>
                  </a:gs>
                  <a:gs pos="100000">
                    <a:srgbClr val="FFFF00"/>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2BF1-6D41-B43C-EE442593AB8C}"/>
              </c:ext>
            </c:extLst>
          </c:dPt>
          <c:dPt>
            <c:idx val="5"/>
            <c:bubble3D val="0"/>
            <c:spPr>
              <a:gradFill rotWithShape="1">
                <a:gsLst>
                  <a:gs pos="0">
                    <a:srgbClr val="FF0000"/>
                  </a:gs>
                  <a:gs pos="45000">
                    <a:schemeClr val="accent6">
                      <a:satMod val="110000"/>
                      <a:lumMod val="100000"/>
                      <a:shade val="100000"/>
                    </a:schemeClr>
                  </a:gs>
                  <a:gs pos="100000">
                    <a:srgbClr val="00B0F0"/>
                  </a:gs>
                </a:gsLst>
                <a:lin ang="5400000" scaled="0"/>
              </a:gradFill>
              <a:ln>
                <a:solidFill>
                  <a:srgbClr val="2D316E"/>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2BF1-6D41-B43C-EE442593AB8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podatci'!$I$118:$I$123</c:f>
              <c:strCache>
                <c:ptCount val="6"/>
                <c:pt idx="0">
                  <c:v>blue-green</c:v>
                </c:pt>
                <c:pt idx="1">
                  <c:v>black - red</c:v>
                </c:pt>
                <c:pt idx="2">
                  <c:v>black - white (grey) </c:v>
                </c:pt>
                <c:pt idx="3">
                  <c:v>purple </c:v>
                </c:pt>
                <c:pt idx="4">
                  <c:v>red-orange-yellow</c:v>
                </c:pt>
                <c:pt idx="5">
                  <c:v>red - green - blue </c:v>
                </c:pt>
              </c:strCache>
            </c:strRef>
          </c:cat>
          <c:val>
            <c:numRef>
              <c:f>'Ukupni podatci'!$J$118:$J$123</c:f>
              <c:numCache>
                <c:formatCode>General</c:formatCode>
                <c:ptCount val="6"/>
                <c:pt idx="0">
                  <c:v>14</c:v>
                </c:pt>
                <c:pt idx="1">
                  <c:v>11</c:v>
                </c:pt>
                <c:pt idx="2">
                  <c:v>16</c:v>
                </c:pt>
                <c:pt idx="3">
                  <c:v>3</c:v>
                </c:pt>
                <c:pt idx="4">
                  <c:v>10</c:v>
                </c:pt>
                <c:pt idx="5">
                  <c:v>20</c:v>
                </c:pt>
              </c:numCache>
            </c:numRef>
          </c:val>
          <c:extLst>
            <c:ext xmlns:c16="http://schemas.microsoft.com/office/drawing/2014/chart" uri="{C3380CC4-5D6E-409C-BE32-E72D297353CC}">
              <c16:uniqueId val="{0000000C-2BF1-6D41-B43C-EE442593AB8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Image</a:t>
            </a:r>
            <a:r>
              <a:rPr lang="en-US" baseline="0"/>
              <a:t> type</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8D9-2D41-A844-389190B921F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8D9-2D41-A844-389190B921F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8D9-2D41-A844-389190B921F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8D9-2D41-A844-389190B921F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HR"/>
              </a:p>
            </c:txPr>
            <c:dLblPos val="inEnd"/>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podatci'!$R$9:$R$12</c:f>
              <c:strCache>
                <c:ptCount val="4"/>
                <c:pt idx="0">
                  <c:v>Artefact</c:v>
                </c:pt>
                <c:pt idx="1">
                  <c:v>Nature</c:v>
                </c:pt>
                <c:pt idx="2">
                  <c:v>Person</c:v>
                </c:pt>
                <c:pt idx="3">
                  <c:v>Building</c:v>
                </c:pt>
              </c:strCache>
            </c:strRef>
          </c:cat>
          <c:val>
            <c:numRef>
              <c:f>'Ukupni podatci'!$S$9:$S$12</c:f>
              <c:numCache>
                <c:formatCode>General</c:formatCode>
                <c:ptCount val="4"/>
                <c:pt idx="0">
                  <c:v>102</c:v>
                </c:pt>
                <c:pt idx="1">
                  <c:v>9</c:v>
                </c:pt>
                <c:pt idx="2">
                  <c:v>259</c:v>
                </c:pt>
                <c:pt idx="3">
                  <c:v>6</c:v>
                </c:pt>
              </c:numCache>
            </c:numRef>
          </c:val>
          <c:extLst>
            <c:ext xmlns:c16="http://schemas.microsoft.com/office/drawing/2014/chart" uri="{C3380CC4-5D6E-409C-BE32-E72D297353CC}">
              <c16:uniqueId val="{00000008-E8D9-2D41-A844-389190B921F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'Ukupni podatci'!$B$2</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podatci'!$A$3:$A$7</c:f>
              <c:strCache>
                <c:ptCount val="4"/>
                <c:pt idx="0">
                  <c:v>Artefact</c:v>
                </c:pt>
                <c:pt idx="1">
                  <c:v>Nature</c:v>
                </c:pt>
                <c:pt idx="2">
                  <c:v>Person</c:v>
                </c:pt>
                <c:pt idx="3">
                  <c:v>Building</c:v>
                </c:pt>
              </c:strCache>
            </c:strRef>
          </c:cat>
          <c:val>
            <c:numRef>
              <c:f>'Ukupni podatci'!$B$3:$B$7</c:f>
              <c:numCache>
                <c:formatCode>General</c:formatCode>
                <c:ptCount val="5"/>
                <c:pt idx="0">
                  <c:v>6</c:v>
                </c:pt>
                <c:pt idx="1">
                  <c:v>1</c:v>
                </c:pt>
                <c:pt idx="2">
                  <c:v>41</c:v>
                </c:pt>
                <c:pt idx="3">
                  <c:v>0</c:v>
                </c:pt>
                <c:pt idx="4">
                  <c:v>48</c:v>
                </c:pt>
              </c:numCache>
            </c:numRef>
          </c:val>
          <c:extLst>
            <c:ext xmlns:c16="http://schemas.microsoft.com/office/drawing/2014/chart" uri="{C3380CC4-5D6E-409C-BE32-E72D297353CC}">
              <c16:uniqueId val="{00000000-0E20-7540-B3BF-AEB4F468E271}"/>
            </c:ext>
          </c:extLst>
        </c:ser>
        <c:ser>
          <c:idx val="1"/>
          <c:order val="1"/>
          <c:tx>
            <c:strRef>
              <c:f>'Ukupni podatci'!$C$2</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podatci'!$A$3:$A$7</c:f>
              <c:strCache>
                <c:ptCount val="4"/>
                <c:pt idx="0">
                  <c:v>Artefact</c:v>
                </c:pt>
                <c:pt idx="1">
                  <c:v>Nature</c:v>
                </c:pt>
                <c:pt idx="2">
                  <c:v>Person</c:v>
                </c:pt>
                <c:pt idx="3">
                  <c:v>Building</c:v>
                </c:pt>
              </c:strCache>
            </c:strRef>
          </c:cat>
          <c:val>
            <c:numRef>
              <c:f>'Ukupni podatci'!$C$3:$C$7</c:f>
              <c:numCache>
                <c:formatCode>General</c:formatCode>
                <c:ptCount val="5"/>
                <c:pt idx="0">
                  <c:v>41</c:v>
                </c:pt>
                <c:pt idx="1">
                  <c:v>2</c:v>
                </c:pt>
                <c:pt idx="2">
                  <c:v>55</c:v>
                </c:pt>
                <c:pt idx="3">
                  <c:v>1</c:v>
                </c:pt>
                <c:pt idx="4">
                  <c:v>99</c:v>
                </c:pt>
              </c:numCache>
            </c:numRef>
          </c:val>
          <c:extLst>
            <c:ext xmlns:c16="http://schemas.microsoft.com/office/drawing/2014/chart" uri="{C3380CC4-5D6E-409C-BE32-E72D297353CC}">
              <c16:uniqueId val="{00000001-0E20-7540-B3BF-AEB4F468E271}"/>
            </c:ext>
          </c:extLst>
        </c:ser>
        <c:ser>
          <c:idx val="2"/>
          <c:order val="2"/>
          <c:tx>
            <c:strRef>
              <c:f>'Ukupni podatci'!$D$2</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podatci'!$A$3:$A$7</c:f>
              <c:strCache>
                <c:ptCount val="4"/>
                <c:pt idx="0">
                  <c:v>Artefact</c:v>
                </c:pt>
                <c:pt idx="1">
                  <c:v>Nature</c:v>
                </c:pt>
                <c:pt idx="2">
                  <c:v>Person</c:v>
                </c:pt>
                <c:pt idx="3">
                  <c:v>Building</c:v>
                </c:pt>
              </c:strCache>
            </c:strRef>
          </c:cat>
          <c:val>
            <c:numRef>
              <c:f>'Ukupni podatci'!$D$3:$D$7</c:f>
              <c:numCache>
                <c:formatCode>General</c:formatCode>
                <c:ptCount val="5"/>
                <c:pt idx="0">
                  <c:v>8</c:v>
                </c:pt>
                <c:pt idx="1">
                  <c:v>2</c:v>
                </c:pt>
                <c:pt idx="2">
                  <c:v>98</c:v>
                </c:pt>
                <c:pt idx="3">
                  <c:v>1</c:v>
                </c:pt>
                <c:pt idx="4">
                  <c:v>109</c:v>
                </c:pt>
              </c:numCache>
            </c:numRef>
          </c:val>
          <c:extLst>
            <c:ext xmlns:c16="http://schemas.microsoft.com/office/drawing/2014/chart" uri="{C3380CC4-5D6E-409C-BE32-E72D297353CC}">
              <c16:uniqueId val="{00000002-0E20-7540-B3BF-AEB4F468E271}"/>
            </c:ext>
          </c:extLst>
        </c:ser>
        <c:ser>
          <c:idx val="3"/>
          <c:order val="3"/>
          <c:tx>
            <c:strRef>
              <c:f>'Ukupni podatci'!$E$2</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podatci'!$A$3:$A$7</c:f>
              <c:strCache>
                <c:ptCount val="4"/>
                <c:pt idx="0">
                  <c:v>Artefact</c:v>
                </c:pt>
                <c:pt idx="1">
                  <c:v>Nature</c:v>
                </c:pt>
                <c:pt idx="2">
                  <c:v>Person</c:v>
                </c:pt>
                <c:pt idx="3">
                  <c:v>Building</c:v>
                </c:pt>
              </c:strCache>
            </c:strRef>
          </c:cat>
          <c:val>
            <c:numRef>
              <c:f>'Ukupni podatci'!$E$3:$E$7</c:f>
              <c:numCache>
                <c:formatCode>General</c:formatCode>
                <c:ptCount val="5"/>
                <c:pt idx="0">
                  <c:v>13</c:v>
                </c:pt>
                <c:pt idx="1">
                  <c:v>1</c:v>
                </c:pt>
                <c:pt idx="2">
                  <c:v>15</c:v>
                </c:pt>
                <c:pt idx="3">
                  <c:v>1</c:v>
                </c:pt>
                <c:pt idx="4">
                  <c:v>30</c:v>
                </c:pt>
              </c:numCache>
            </c:numRef>
          </c:val>
          <c:extLst>
            <c:ext xmlns:c16="http://schemas.microsoft.com/office/drawing/2014/chart" uri="{C3380CC4-5D6E-409C-BE32-E72D297353CC}">
              <c16:uniqueId val="{00000003-0E20-7540-B3BF-AEB4F468E271}"/>
            </c:ext>
          </c:extLst>
        </c:ser>
        <c:ser>
          <c:idx val="4"/>
          <c:order val="4"/>
          <c:tx>
            <c:strRef>
              <c:f>'Ukupni podatci'!$F$2</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podatci'!$A$3:$A$7</c:f>
              <c:strCache>
                <c:ptCount val="4"/>
                <c:pt idx="0">
                  <c:v>Artefact</c:v>
                </c:pt>
                <c:pt idx="1">
                  <c:v>Nature</c:v>
                </c:pt>
                <c:pt idx="2">
                  <c:v>Person</c:v>
                </c:pt>
                <c:pt idx="3">
                  <c:v>Building</c:v>
                </c:pt>
              </c:strCache>
            </c:strRef>
          </c:cat>
          <c:val>
            <c:numRef>
              <c:f>'Ukupni podatci'!$F$3:$F$7</c:f>
              <c:numCache>
                <c:formatCode>General</c:formatCode>
                <c:ptCount val="5"/>
                <c:pt idx="0">
                  <c:v>34</c:v>
                </c:pt>
                <c:pt idx="1">
                  <c:v>3</c:v>
                </c:pt>
                <c:pt idx="2">
                  <c:v>50</c:v>
                </c:pt>
                <c:pt idx="3">
                  <c:v>3</c:v>
                </c:pt>
                <c:pt idx="4">
                  <c:v>90</c:v>
                </c:pt>
              </c:numCache>
            </c:numRef>
          </c:val>
          <c:extLst>
            <c:ext xmlns:c16="http://schemas.microsoft.com/office/drawing/2014/chart" uri="{C3380CC4-5D6E-409C-BE32-E72D297353CC}">
              <c16:uniqueId val="{00000004-0E20-7540-B3BF-AEB4F468E271}"/>
            </c:ext>
          </c:extLst>
        </c:ser>
        <c:dLbls>
          <c:showLegendKey val="0"/>
          <c:showVal val="0"/>
          <c:showCatName val="0"/>
          <c:showSerName val="0"/>
          <c:showPercent val="0"/>
          <c:showBubbleSize val="0"/>
        </c:dLbls>
        <c:gapWidth val="100"/>
        <c:overlap val="-24"/>
        <c:axId val="1801867935"/>
        <c:axId val="1801836671"/>
      </c:barChart>
      <c:catAx>
        <c:axId val="1801867935"/>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1836671"/>
        <c:crosses val="autoZero"/>
        <c:auto val="1"/>
        <c:lblAlgn val="ctr"/>
        <c:lblOffset val="100"/>
        <c:noMultiLvlLbl val="0"/>
      </c:catAx>
      <c:valAx>
        <c:axId val="1801836671"/>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1867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'Ukupni podatci'!$B$30</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podatci'!$A$31:$A$37</c:f>
              <c:strCache>
                <c:ptCount val="7"/>
                <c:pt idx="0">
                  <c:v>vaccination</c:v>
                </c:pt>
                <c:pt idx="1">
                  <c:v>testing</c:v>
                </c:pt>
                <c:pt idx="2">
                  <c:v>scientific experiment</c:v>
                </c:pt>
                <c:pt idx="3">
                  <c:v>hospital treatment</c:v>
                </c:pt>
                <c:pt idx="4">
                  <c:v>protest</c:v>
                </c:pt>
                <c:pt idx="5">
                  <c:v>celebration</c:v>
                </c:pt>
                <c:pt idx="6">
                  <c:v>other</c:v>
                </c:pt>
              </c:strCache>
            </c:strRef>
          </c:cat>
          <c:val>
            <c:numRef>
              <c:f>'Ukupni podatci'!$B$31:$B$37</c:f>
              <c:numCache>
                <c:formatCode>General</c:formatCode>
                <c:ptCount val="7"/>
                <c:pt idx="0">
                  <c:v>7</c:v>
                </c:pt>
                <c:pt idx="1">
                  <c:v>16</c:v>
                </c:pt>
                <c:pt idx="2">
                  <c:v>2</c:v>
                </c:pt>
                <c:pt idx="3">
                  <c:v>5</c:v>
                </c:pt>
                <c:pt idx="4">
                  <c:v>2</c:v>
                </c:pt>
                <c:pt idx="5">
                  <c:v>1</c:v>
                </c:pt>
                <c:pt idx="6">
                  <c:v>11</c:v>
                </c:pt>
              </c:numCache>
            </c:numRef>
          </c:val>
          <c:extLst>
            <c:ext xmlns:c16="http://schemas.microsoft.com/office/drawing/2014/chart" uri="{C3380CC4-5D6E-409C-BE32-E72D297353CC}">
              <c16:uniqueId val="{00000000-86C9-6049-82F3-EEA6B1E8168E}"/>
            </c:ext>
          </c:extLst>
        </c:ser>
        <c:ser>
          <c:idx val="1"/>
          <c:order val="1"/>
          <c:tx>
            <c:strRef>
              <c:f>'Ukupni podatci'!$C$30</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podatci'!$A$31:$A$37</c:f>
              <c:strCache>
                <c:ptCount val="7"/>
                <c:pt idx="0">
                  <c:v>vaccination</c:v>
                </c:pt>
                <c:pt idx="1">
                  <c:v>testing</c:v>
                </c:pt>
                <c:pt idx="2">
                  <c:v>scientific experiment</c:v>
                </c:pt>
                <c:pt idx="3">
                  <c:v>hospital treatment</c:v>
                </c:pt>
                <c:pt idx="4">
                  <c:v>protest</c:v>
                </c:pt>
                <c:pt idx="5">
                  <c:v>celebration</c:v>
                </c:pt>
                <c:pt idx="6">
                  <c:v>other</c:v>
                </c:pt>
              </c:strCache>
            </c:strRef>
          </c:cat>
          <c:val>
            <c:numRef>
              <c:f>'Ukupni podatci'!$C$31:$C$37</c:f>
              <c:numCache>
                <c:formatCode>General</c:formatCode>
                <c:ptCount val="7"/>
                <c:pt idx="0">
                  <c:v>16</c:v>
                </c:pt>
                <c:pt idx="1">
                  <c:v>32</c:v>
                </c:pt>
                <c:pt idx="2">
                  <c:v>0</c:v>
                </c:pt>
                <c:pt idx="3">
                  <c:v>10</c:v>
                </c:pt>
                <c:pt idx="4">
                  <c:v>0</c:v>
                </c:pt>
                <c:pt idx="5">
                  <c:v>2</c:v>
                </c:pt>
                <c:pt idx="6">
                  <c:v>12</c:v>
                </c:pt>
              </c:numCache>
            </c:numRef>
          </c:val>
          <c:extLst>
            <c:ext xmlns:c16="http://schemas.microsoft.com/office/drawing/2014/chart" uri="{C3380CC4-5D6E-409C-BE32-E72D297353CC}">
              <c16:uniqueId val="{00000001-86C9-6049-82F3-EEA6B1E8168E}"/>
            </c:ext>
          </c:extLst>
        </c:ser>
        <c:ser>
          <c:idx val="2"/>
          <c:order val="2"/>
          <c:tx>
            <c:strRef>
              <c:f>'Ukupni podatci'!$D$30</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podatci'!$A$31:$A$37</c:f>
              <c:strCache>
                <c:ptCount val="7"/>
                <c:pt idx="0">
                  <c:v>vaccination</c:v>
                </c:pt>
                <c:pt idx="1">
                  <c:v>testing</c:v>
                </c:pt>
                <c:pt idx="2">
                  <c:v>scientific experiment</c:v>
                </c:pt>
                <c:pt idx="3">
                  <c:v>hospital treatment</c:v>
                </c:pt>
                <c:pt idx="4">
                  <c:v>protest</c:v>
                </c:pt>
                <c:pt idx="5">
                  <c:v>celebration</c:v>
                </c:pt>
                <c:pt idx="6">
                  <c:v>other</c:v>
                </c:pt>
              </c:strCache>
            </c:strRef>
          </c:cat>
          <c:val>
            <c:numRef>
              <c:f>'Ukupni podatci'!$D$31:$D$37</c:f>
              <c:numCache>
                <c:formatCode>General</c:formatCode>
                <c:ptCount val="7"/>
                <c:pt idx="0">
                  <c:v>13</c:v>
                </c:pt>
                <c:pt idx="1">
                  <c:v>21</c:v>
                </c:pt>
                <c:pt idx="2">
                  <c:v>6</c:v>
                </c:pt>
                <c:pt idx="3">
                  <c:v>21</c:v>
                </c:pt>
                <c:pt idx="4">
                  <c:v>1</c:v>
                </c:pt>
                <c:pt idx="5">
                  <c:v>1</c:v>
                </c:pt>
                <c:pt idx="6">
                  <c:v>38</c:v>
                </c:pt>
              </c:numCache>
            </c:numRef>
          </c:val>
          <c:extLst>
            <c:ext xmlns:c16="http://schemas.microsoft.com/office/drawing/2014/chart" uri="{C3380CC4-5D6E-409C-BE32-E72D297353CC}">
              <c16:uniqueId val="{00000002-86C9-6049-82F3-EEA6B1E8168E}"/>
            </c:ext>
          </c:extLst>
        </c:ser>
        <c:ser>
          <c:idx val="3"/>
          <c:order val="3"/>
          <c:tx>
            <c:strRef>
              <c:f>'Ukupni podatci'!$E$30</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podatci'!$A$31:$A$37</c:f>
              <c:strCache>
                <c:ptCount val="7"/>
                <c:pt idx="0">
                  <c:v>vaccination</c:v>
                </c:pt>
                <c:pt idx="1">
                  <c:v>testing</c:v>
                </c:pt>
                <c:pt idx="2">
                  <c:v>scientific experiment</c:v>
                </c:pt>
                <c:pt idx="3">
                  <c:v>hospital treatment</c:v>
                </c:pt>
                <c:pt idx="4">
                  <c:v>protest</c:v>
                </c:pt>
                <c:pt idx="5">
                  <c:v>celebration</c:v>
                </c:pt>
                <c:pt idx="6">
                  <c:v>other</c:v>
                </c:pt>
              </c:strCache>
            </c:strRef>
          </c:cat>
          <c:val>
            <c:numRef>
              <c:f>'Ukupni podatci'!$E$31:$E$37</c:f>
              <c:numCache>
                <c:formatCode>General</c:formatCode>
                <c:ptCount val="7"/>
                <c:pt idx="0">
                  <c:v>2</c:v>
                </c:pt>
                <c:pt idx="1">
                  <c:v>3</c:v>
                </c:pt>
                <c:pt idx="2">
                  <c:v>1</c:v>
                </c:pt>
                <c:pt idx="3">
                  <c:v>7</c:v>
                </c:pt>
                <c:pt idx="4">
                  <c:v>0</c:v>
                </c:pt>
                <c:pt idx="5">
                  <c:v>0</c:v>
                </c:pt>
                <c:pt idx="6">
                  <c:v>3</c:v>
                </c:pt>
              </c:numCache>
            </c:numRef>
          </c:val>
          <c:extLst>
            <c:ext xmlns:c16="http://schemas.microsoft.com/office/drawing/2014/chart" uri="{C3380CC4-5D6E-409C-BE32-E72D297353CC}">
              <c16:uniqueId val="{00000003-86C9-6049-82F3-EEA6B1E8168E}"/>
            </c:ext>
          </c:extLst>
        </c:ser>
        <c:ser>
          <c:idx val="4"/>
          <c:order val="4"/>
          <c:tx>
            <c:strRef>
              <c:f>'Ukupni podatci'!$F$30</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podatci'!$A$31:$A$37</c:f>
              <c:strCache>
                <c:ptCount val="7"/>
                <c:pt idx="0">
                  <c:v>vaccination</c:v>
                </c:pt>
                <c:pt idx="1">
                  <c:v>testing</c:v>
                </c:pt>
                <c:pt idx="2">
                  <c:v>scientific experiment</c:v>
                </c:pt>
                <c:pt idx="3">
                  <c:v>hospital treatment</c:v>
                </c:pt>
                <c:pt idx="4">
                  <c:v>protest</c:v>
                </c:pt>
                <c:pt idx="5">
                  <c:v>celebration</c:v>
                </c:pt>
                <c:pt idx="6">
                  <c:v>other</c:v>
                </c:pt>
              </c:strCache>
            </c:strRef>
          </c:cat>
          <c:val>
            <c:numRef>
              <c:f>'Ukupni podatci'!$F$31:$F$37</c:f>
              <c:numCache>
                <c:formatCode>General</c:formatCode>
                <c:ptCount val="7"/>
                <c:pt idx="0">
                  <c:v>10</c:v>
                </c:pt>
                <c:pt idx="1">
                  <c:v>17</c:v>
                </c:pt>
                <c:pt idx="2">
                  <c:v>4</c:v>
                </c:pt>
                <c:pt idx="3">
                  <c:v>16</c:v>
                </c:pt>
                <c:pt idx="4">
                  <c:v>0</c:v>
                </c:pt>
                <c:pt idx="5">
                  <c:v>0</c:v>
                </c:pt>
                <c:pt idx="6">
                  <c:v>12</c:v>
                </c:pt>
              </c:numCache>
            </c:numRef>
          </c:val>
          <c:extLst>
            <c:ext xmlns:c16="http://schemas.microsoft.com/office/drawing/2014/chart" uri="{C3380CC4-5D6E-409C-BE32-E72D297353CC}">
              <c16:uniqueId val="{00000004-86C9-6049-82F3-EEA6B1E8168E}"/>
            </c:ext>
          </c:extLst>
        </c:ser>
        <c:dLbls>
          <c:showLegendKey val="0"/>
          <c:showVal val="0"/>
          <c:showCatName val="0"/>
          <c:showSerName val="0"/>
          <c:showPercent val="0"/>
          <c:showBubbleSize val="0"/>
        </c:dLbls>
        <c:gapWidth val="115"/>
        <c:overlap val="-20"/>
        <c:axId val="1805911055"/>
        <c:axId val="1805746511"/>
      </c:barChart>
      <c:catAx>
        <c:axId val="1805911055"/>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5746511"/>
        <c:crosses val="autoZero"/>
        <c:auto val="1"/>
        <c:lblAlgn val="ctr"/>
        <c:lblOffset val="100"/>
        <c:noMultiLvlLbl val="0"/>
      </c:catAx>
      <c:valAx>
        <c:axId val="1805746511"/>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5911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Figurative images of people - gender</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55E-AC46-A340-1964B02B863A}"/>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55E-AC46-A340-1964B02B863A}"/>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55E-AC46-A340-1964B02B863A}"/>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55E-AC46-A340-1964B02B86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H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podatci'!$I$76:$I$79</c:f>
              <c:strCache>
                <c:ptCount val="4"/>
                <c:pt idx="0">
                  <c:v>Female</c:v>
                </c:pt>
                <c:pt idx="1">
                  <c:v>Male</c:v>
                </c:pt>
                <c:pt idx="2">
                  <c:v>Mixed</c:v>
                </c:pt>
                <c:pt idx="3">
                  <c:v>Undefined</c:v>
                </c:pt>
              </c:strCache>
            </c:strRef>
          </c:cat>
          <c:val>
            <c:numRef>
              <c:f>'Ukupni podatci'!$J$76:$J$79</c:f>
              <c:numCache>
                <c:formatCode>General</c:formatCode>
                <c:ptCount val="4"/>
                <c:pt idx="0">
                  <c:v>75</c:v>
                </c:pt>
                <c:pt idx="1">
                  <c:v>72</c:v>
                </c:pt>
                <c:pt idx="2">
                  <c:v>128</c:v>
                </c:pt>
                <c:pt idx="3">
                  <c:v>58</c:v>
                </c:pt>
              </c:numCache>
            </c:numRef>
          </c:val>
          <c:extLst>
            <c:ext xmlns:c16="http://schemas.microsoft.com/office/drawing/2014/chart" uri="{C3380CC4-5D6E-409C-BE32-E72D297353CC}">
              <c16:uniqueId val="{00000008-855E-AC46-A340-1964B02B863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'Ukupni podatci'!$B$75</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podatci'!$A$76:$A$79</c:f>
              <c:strCache>
                <c:ptCount val="4"/>
                <c:pt idx="0">
                  <c:v>Female</c:v>
                </c:pt>
                <c:pt idx="1">
                  <c:v>Male</c:v>
                </c:pt>
                <c:pt idx="2">
                  <c:v>Mixed</c:v>
                </c:pt>
                <c:pt idx="3">
                  <c:v>Undefined</c:v>
                </c:pt>
              </c:strCache>
            </c:strRef>
          </c:cat>
          <c:val>
            <c:numRef>
              <c:f>'Ukupni podatci'!$B$76:$B$79</c:f>
              <c:numCache>
                <c:formatCode>General</c:formatCode>
                <c:ptCount val="4"/>
                <c:pt idx="0">
                  <c:v>11</c:v>
                </c:pt>
                <c:pt idx="1">
                  <c:v>10</c:v>
                </c:pt>
                <c:pt idx="2">
                  <c:v>18</c:v>
                </c:pt>
                <c:pt idx="3">
                  <c:v>4</c:v>
                </c:pt>
              </c:numCache>
            </c:numRef>
          </c:val>
          <c:extLst>
            <c:ext xmlns:c16="http://schemas.microsoft.com/office/drawing/2014/chart" uri="{C3380CC4-5D6E-409C-BE32-E72D297353CC}">
              <c16:uniqueId val="{00000000-3ABD-0D4C-A124-D37BDA91881D}"/>
            </c:ext>
          </c:extLst>
        </c:ser>
        <c:ser>
          <c:idx val="1"/>
          <c:order val="1"/>
          <c:tx>
            <c:strRef>
              <c:f>'Ukupni podatci'!$C$75</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podatci'!$A$76:$A$79</c:f>
              <c:strCache>
                <c:ptCount val="4"/>
                <c:pt idx="0">
                  <c:v>Female</c:v>
                </c:pt>
                <c:pt idx="1">
                  <c:v>Male</c:v>
                </c:pt>
                <c:pt idx="2">
                  <c:v>Mixed</c:v>
                </c:pt>
                <c:pt idx="3">
                  <c:v>Undefined</c:v>
                </c:pt>
              </c:strCache>
            </c:strRef>
          </c:cat>
          <c:val>
            <c:numRef>
              <c:f>'Ukupni podatci'!$C$76:$C$79</c:f>
              <c:numCache>
                <c:formatCode>General</c:formatCode>
                <c:ptCount val="4"/>
                <c:pt idx="0">
                  <c:v>13</c:v>
                </c:pt>
                <c:pt idx="1">
                  <c:v>18</c:v>
                </c:pt>
                <c:pt idx="2">
                  <c:v>31</c:v>
                </c:pt>
                <c:pt idx="3">
                  <c:v>8</c:v>
                </c:pt>
              </c:numCache>
            </c:numRef>
          </c:val>
          <c:extLst>
            <c:ext xmlns:c16="http://schemas.microsoft.com/office/drawing/2014/chart" uri="{C3380CC4-5D6E-409C-BE32-E72D297353CC}">
              <c16:uniqueId val="{00000001-3ABD-0D4C-A124-D37BDA91881D}"/>
            </c:ext>
          </c:extLst>
        </c:ser>
        <c:ser>
          <c:idx val="2"/>
          <c:order val="2"/>
          <c:tx>
            <c:strRef>
              <c:f>'Ukupni podatci'!$D$75</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podatci'!$A$76:$A$79</c:f>
              <c:strCache>
                <c:ptCount val="4"/>
                <c:pt idx="0">
                  <c:v>Female</c:v>
                </c:pt>
                <c:pt idx="1">
                  <c:v>Male</c:v>
                </c:pt>
                <c:pt idx="2">
                  <c:v>Mixed</c:v>
                </c:pt>
                <c:pt idx="3">
                  <c:v>Undefined</c:v>
                </c:pt>
              </c:strCache>
            </c:strRef>
          </c:cat>
          <c:val>
            <c:numRef>
              <c:f>'Ukupni podatci'!$D$76:$D$79</c:f>
              <c:numCache>
                <c:formatCode>General</c:formatCode>
                <c:ptCount val="4"/>
                <c:pt idx="0">
                  <c:v>13</c:v>
                </c:pt>
                <c:pt idx="1">
                  <c:v>18</c:v>
                </c:pt>
                <c:pt idx="2">
                  <c:v>31</c:v>
                </c:pt>
                <c:pt idx="3">
                  <c:v>8</c:v>
                </c:pt>
              </c:numCache>
            </c:numRef>
          </c:val>
          <c:extLst>
            <c:ext xmlns:c16="http://schemas.microsoft.com/office/drawing/2014/chart" uri="{C3380CC4-5D6E-409C-BE32-E72D297353CC}">
              <c16:uniqueId val="{00000002-3ABD-0D4C-A124-D37BDA91881D}"/>
            </c:ext>
          </c:extLst>
        </c:ser>
        <c:ser>
          <c:idx val="3"/>
          <c:order val="3"/>
          <c:tx>
            <c:strRef>
              <c:f>'Ukupni podatci'!$E$75</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podatci'!$A$76:$A$79</c:f>
              <c:strCache>
                <c:ptCount val="4"/>
                <c:pt idx="0">
                  <c:v>Female</c:v>
                </c:pt>
                <c:pt idx="1">
                  <c:v>Male</c:v>
                </c:pt>
                <c:pt idx="2">
                  <c:v>Mixed</c:v>
                </c:pt>
                <c:pt idx="3">
                  <c:v>Undefined</c:v>
                </c:pt>
              </c:strCache>
            </c:strRef>
          </c:cat>
          <c:val>
            <c:numRef>
              <c:f>'Ukupni podatci'!$E$76:$E$79</c:f>
              <c:numCache>
                <c:formatCode>General</c:formatCode>
                <c:ptCount val="4"/>
                <c:pt idx="0">
                  <c:v>5</c:v>
                </c:pt>
                <c:pt idx="1">
                  <c:v>4</c:v>
                </c:pt>
                <c:pt idx="2">
                  <c:v>3</c:v>
                </c:pt>
                <c:pt idx="3">
                  <c:v>4</c:v>
                </c:pt>
              </c:numCache>
            </c:numRef>
          </c:val>
          <c:extLst>
            <c:ext xmlns:c16="http://schemas.microsoft.com/office/drawing/2014/chart" uri="{C3380CC4-5D6E-409C-BE32-E72D297353CC}">
              <c16:uniqueId val="{00000003-3ABD-0D4C-A124-D37BDA91881D}"/>
            </c:ext>
          </c:extLst>
        </c:ser>
        <c:ser>
          <c:idx val="4"/>
          <c:order val="4"/>
          <c:tx>
            <c:strRef>
              <c:f>'Ukupni podatci'!$F$75</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podatci'!$A$76:$A$79</c:f>
              <c:strCache>
                <c:ptCount val="4"/>
                <c:pt idx="0">
                  <c:v>Female</c:v>
                </c:pt>
                <c:pt idx="1">
                  <c:v>Male</c:v>
                </c:pt>
                <c:pt idx="2">
                  <c:v>Mixed</c:v>
                </c:pt>
                <c:pt idx="3">
                  <c:v>Undefined</c:v>
                </c:pt>
              </c:strCache>
            </c:strRef>
          </c:cat>
          <c:val>
            <c:numRef>
              <c:f>'Ukupni podatci'!$F$76:$F$79</c:f>
              <c:numCache>
                <c:formatCode>General</c:formatCode>
                <c:ptCount val="4"/>
                <c:pt idx="0">
                  <c:v>14</c:v>
                </c:pt>
                <c:pt idx="1">
                  <c:v>9</c:v>
                </c:pt>
                <c:pt idx="2">
                  <c:v>21</c:v>
                </c:pt>
                <c:pt idx="3">
                  <c:v>15</c:v>
                </c:pt>
              </c:numCache>
            </c:numRef>
          </c:val>
          <c:extLst>
            <c:ext xmlns:c16="http://schemas.microsoft.com/office/drawing/2014/chart" uri="{C3380CC4-5D6E-409C-BE32-E72D297353CC}">
              <c16:uniqueId val="{00000004-3ABD-0D4C-A124-D37BDA91881D}"/>
            </c:ext>
          </c:extLst>
        </c:ser>
        <c:dLbls>
          <c:showLegendKey val="0"/>
          <c:showVal val="0"/>
          <c:showCatName val="0"/>
          <c:showSerName val="0"/>
          <c:showPercent val="0"/>
          <c:showBubbleSize val="0"/>
        </c:dLbls>
        <c:gapWidth val="150"/>
        <c:overlap val="100"/>
        <c:axId val="1803964159"/>
        <c:axId val="1804096223"/>
      </c:barChart>
      <c:catAx>
        <c:axId val="180396415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4096223"/>
        <c:crosses val="autoZero"/>
        <c:auto val="1"/>
        <c:lblAlgn val="ctr"/>
        <c:lblOffset val="100"/>
        <c:noMultiLvlLbl val="0"/>
      </c:catAx>
      <c:valAx>
        <c:axId val="1804096223"/>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03964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'Ukupni podatci'!$B$83</c:f>
              <c:strCache>
                <c:ptCount val="1"/>
                <c:pt idx="0">
                  <c:v>24sata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podatci'!$A$84:$A$91</c:f>
              <c:strCache>
                <c:ptCount val="8"/>
                <c:pt idx="0">
                  <c:v>0-3</c:v>
                </c:pt>
                <c:pt idx="1">
                  <c:v>04-Oct</c:v>
                </c:pt>
                <c:pt idx="2">
                  <c:v>13-18</c:v>
                </c:pt>
                <c:pt idx="3">
                  <c:v>19-35</c:v>
                </c:pt>
                <c:pt idx="4">
                  <c:v>36-50</c:v>
                </c:pt>
                <c:pt idx="5">
                  <c:v>51-70</c:v>
                </c:pt>
                <c:pt idx="6">
                  <c:v>over 71</c:v>
                </c:pt>
                <c:pt idx="7">
                  <c:v>undefined</c:v>
                </c:pt>
              </c:strCache>
            </c:strRef>
          </c:cat>
          <c:val>
            <c:numRef>
              <c:f>'Ukupni podatci'!$B$84:$B$91</c:f>
              <c:numCache>
                <c:formatCode>General</c:formatCode>
                <c:ptCount val="8"/>
                <c:pt idx="0">
                  <c:v>0</c:v>
                </c:pt>
                <c:pt idx="1">
                  <c:v>0</c:v>
                </c:pt>
                <c:pt idx="2">
                  <c:v>0</c:v>
                </c:pt>
                <c:pt idx="3">
                  <c:v>8</c:v>
                </c:pt>
                <c:pt idx="4">
                  <c:v>11</c:v>
                </c:pt>
                <c:pt idx="5">
                  <c:v>10</c:v>
                </c:pt>
                <c:pt idx="6">
                  <c:v>1</c:v>
                </c:pt>
                <c:pt idx="7">
                  <c:v>13</c:v>
                </c:pt>
              </c:numCache>
            </c:numRef>
          </c:val>
          <c:extLst>
            <c:ext xmlns:c16="http://schemas.microsoft.com/office/drawing/2014/chart" uri="{C3380CC4-5D6E-409C-BE32-E72D297353CC}">
              <c16:uniqueId val="{00000000-815E-8F46-9FE6-C516B2990779}"/>
            </c:ext>
          </c:extLst>
        </c:ser>
        <c:ser>
          <c:idx val="1"/>
          <c:order val="1"/>
          <c:tx>
            <c:strRef>
              <c:f>'Ukupni podatci'!$C$83</c:f>
              <c:strCache>
                <c:ptCount val="1"/>
                <c:pt idx="0">
                  <c:v>Index</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podatci'!$A$84:$A$91</c:f>
              <c:strCache>
                <c:ptCount val="8"/>
                <c:pt idx="0">
                  <c:v>0-3</c:v>
                </c:pt>
                <c:pt idx="1">
                  <c:v>04-Oct</c:v>
                </c:pt>
                <c:pt idx="2">
                  <c:v>13-18</c:v>
                </c:pt>
                <c:pt idx="3">
                  <c:v>19-35</c:v>
                </c:pt>
                <c:pt idx="4">
                  <c:v>36-50</c:v>
                </c:pt>
                <c:pt idx="5">
                  <c:v>51-70</c:v>
                </c:pt>
                <c:pt idx="6">
                  <c:v>over 71</c:v>
                </c:pt>
                <c:pt idx="7">
                  <c:v>undefined</c:v>
                </c:pt>
              </c:strCache>
            </c:strRef>
          </c:cat>
          <c:val>
            <c:numRef>
              <c:f>'Ukupni podatci'!$C$84:$C$91</c:f>
              <c:numCache>
                <c:formatCode>General</c:formatCode>
                <c:ptCount val="8"/>
                <c:pt idx="0">
                  <c:v>1</c:v>
                </c:pt>
                <c:pt idx="1">
                  <c:v>0</c:v>
                </c:pt>
                <c:pt idx="2">
                  <c:v>1</c:v>
                </c:pt>
                <c:pt idx="3">
                  <c:v>12</c:v>
                </c:pt>
                <c:pt idx="4">
                  <c:v>7</c:v>
                </c:pt>
                <c:pt idx="5">
                  <c:v>8</c:v>
                </c:pt>
                <c:pt idx="6">
                  <c:v>0</c:v>
                </c:pt>
                <c:pt idx="7">
                  <c:v>41</c:v>
                </c:pt>
              </c:numCache>
            </c:numRef>
          </c:val>
          <c:extLst>
            <c:ext xmlns:c16="http://schemas.microsoft.com/office/drawing/2014/chart" uri="{C3380CC4-5D6E-409C-BE32-E72D297353CC}">
              <c16:uniqueId val="{00000001-815E-8F46-9FE6-C516B2990779}"/>
            </c:ext>
          </c:extLst>
        </c:ser>
        <c:ser>
          <c:idx val="2"/>
          <c:order val="2"/>
          <c:tx>
            <c:strRef>
              <c:f>'Ukupni podatci'!$D$83</c:f>
              <c:strCache>
                <c:ptCount val="1"/>
                <c:pt idx="0">
                  <c:v>Jutarnji</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podatci'!$A$84:$A$91</c:f>
              <c:strCache>
                <c:ptCount val="8"/>
                <c:pt idx="0">
                  <c:v>0-3</c:v>
                </c:pt>
                <c:pt idx="1">
                  <c:v>04-Oct</c:v>
                </c:pt>
                <c:pt idx="2">
                  <c:v>13-18</c:v>
                </c:pt>
                <c:pt idx="3">
                  <c:v>19-35</c:v>
                </c:pt>
                <c:pt idx="4">
                  <c:v>36-50</c:v>
                </c:pt>
                <c:pt idx="5">
                  <c:v>51-70</c:v>
                </c:pt>
                <c:pt idx="6">
                  <c:v>over 71</c:v>
                </c:pt>
                <c:pt idx="7">
                  <c:v>undefined</c:v>
                </c:pt>
              </c:strCache>
            </c:strRef>
          </c:cat>
          <c:val>
            <c:numRef>
              <c:f>'Ukupni podatci'!$D$84:$D$91</c:f>
              <c:numCache>
                <c:formatCode>General</c:formatCode>
                <c:ptCount val="8"/>
                <c:pt idx="0">
                  <c:v>0</c:v>
                </c:pt>
                <c:pt idx="1">
                  <c:v>0</c:v>
                </c:pt>
                <c:pt idx="2">
                  <c:v>1</c:v>
                </c:pt>
                <c:pt idx="3">
                  <c:v>14</c:v>
                </c:pt>
                <c:pt idx="4">
                  <c:v>22</c:v>
                </c:pt>
                <c:pt idx="5">
                  <c:v>25</c:v>
                </c:pt>
                <c:pt idx="6">
                  <c:v>8</c:v>
                </c:pt>
                <c:pt idx="7">
                  <c:v>28</c:v>
                </c:pt>
              </c:numCache>
            </c:numRef>
          </c:val>
          <c:extLst>
            <c:ext xmlns:c16="http://schemas.microsoft.com/office/drawing/2014/chart" uri="{C3380CC4-5D6E-409C-BE32-E72D297353CC}">
              <c16:uniqueId val="{00000002-815E-8F46-9FE6-C516B2990779}"/>
            </c:ext>
          </c:extLst>
        </c:ser>
        <c:ser>
          <c:idx val="3"/>
          <c:order val="3"/>
          <c:tx>
            <c:strRef>
              <c:f>'Ukupni podatci'!$E$83</c:f>
              <c:strCache>
                <c:ptCount val="1"/>
                <c:pt idx="0">
                  <c:v>Net.hr</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podatci'!$A$84:$A$91</c:f>
              <c:strCache>
                <c:ptCount val="8"/>
                <c:pt idx="0">
                  <c:v>0-3</c:v>
                </c:pt>
                <c:pt idx="1">
                  <c:v>04-Oct</c:v>
                </c:pt>
                <c:pt idx="2">
                  <c:v>13-18</c:v>
                </c:pt>
                <c:pt idx="3">
                  <c:v>19-35</c:v>
                </c:pt>
                <c:pt idx="4">
                  <c:v>36-50</c:v>
                </c:pt>
                <c:pt idx="5">
                  <c:v>51-70</c:v>
                </c:pt>
                <c:pt idx="6">
                  <c:v>over 71</c:v>
                </c:pt>
                <c:pt idx="7">
                  <c:v>undefined</c:v>
                </c:pt>
              </c:strCache>
            </c:strRef>
          </c:cat>
          <c:val>
            <c:numRef>
              <c:f>'Ukupni podatci'!$E$84:$E$91</c:f>
              <c:numCache>
                <c:formatCode>General</c:formatCode>
                <c:ptCount val="8"/>
                <c:pt idx="0">
                  <c:v>0</c:v>
                </c:pt>
                <c:pt idx="1">
                  <c:v>0</c:v>
                </c:pt>
                <c:pt idx="2">
                  <c:v>0</c:v>
                </c:pt>
                <c:pt idx="3">
                  <c:v>3</c:v>
                </c:pt>
                <c:pt idx="4">
                  <c:v>3</c:v>
                </c:pt>
                <c:pt idx="5">
                  <c:v>1</c:v>
                </c:pt>
                <c:pt idx="6">
                  <c:v>1</c:v>
                </c:pt>
                <c:pt idx="7">
                  <c:v>8</c:v>
                </c:pt>
              </c:numCache>
            </c:numRef>
          </c:val>
          <c:extLst>
            <c:ext xmlns:c16="http://schemas.microsoft.com/office/drawing/2014/chart" uri="{C3380CC4-5D6E-409C-BE32-E72D297353CC}">
              <c16:uniqueId val="{00000003-815E-8F46-9FE6-C516B2990779}"/>
            </c:ext>
          </c:extLst>
        </c:ser>
        <c:ser>
          <c:idx val="4"/>
          <c:order val="4"/>
          <c:tx>
            <c:strRef>
              <c:f>'Ukupni podatci'!$F$83</c:f>
              <c:strCache>
                <c:ptCount val="1"/>
                <c:pt idx="0">
                  <c:v>Večernji.hr</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'Ukupni podatci'!$A$84:$A$91</c:f>
              <c:strCache>
                <c:ptCount val="8"/>
                <c:pt idx="0">
                  <c:v>0-3</c:v>
                </c:pt>
                <c:pt idx="1">
                  <c:v>04-Oct</c:v>
                </c:pt>
                <c:pt idx="2">
                  <c:v>13-18</c:v>
                </c:pt>
                <c:pt idx="3">
                  <c:v>19-35</c:v>
                </c:pt>
                <c:pt idx="4">
                  <c:v>36-50</c:v>
                </c:pt>
                <c:pt idx="5">
                  <c:v>51-70</c:v>
                </c:pt>
                <c:pt idx="6">
                  <c:v>over 71</c:v>
                </c:pt>
                <c:pt idx="7">
                  <c:v>undefined</c:v>
                </c:pt>
              </c:strCache>
            </c:strRef>
          </c:cat>
          <c:val>
            <c:numRef>
              <c:f>'Ukupni podatci'!$F$84:$F$91</c:f>
              <c:numCache>
                <c:formatCode>General</c:formatCode>
                <c:ptCount val="8"/>
                <c:pt idx="0">
                  <c:v>0</c:v>
                </c:pt>
                <c:pt idx="1">
                  <c:v>0</c:v>
                </c:pt>
                <c:pt idx="2">
                  <c:v>0</c:v>
                </c:pt>
                <c:pt idx="3">
                  <c:v>8</c:v>
                </c:pt>
                <c:pt idx="4">
                  <c:v>10</c:v>
                </c:pt>
                <c:pt idx="5">
                  <c:v>8</c:v>
                </c:pt>
                <c:pt idx="6">
                  <c:v>1</c:v>
                </c:pt>
                <c:pt idx="7">
                  <c:v>30</c:v>
                </c:pt>
              </c:numCache>
            </c:numRef>
          </c:val>
          <c:extLst>
            <c:ext xmlns:c16="http://schemas.microsoft.com/office/drawing/2014/chart" uri="{C3380CC4-5D6E-409C-BE32-E72D297353CC}">
              <c16:uniqueId val="{00000004-815E-8F46-9FE6-C516B2990779}"/>
            </c:ext>
          </c:extLst>
        </c:ser>
        <c:dLbls>
          <c:showLegendKey val="0"/>
          <c:showVal val="0"/>
          <c:showCatName val="0"/>
          <c:showSerName val="0"/>
          <c:showPercent val="0"/>
          <c:showBubbleSize val="0"/>
        </c:dLbls>
        <c:gapWidth val="150"/>
        <c:overlap val="100"/>
        <c:axId val="1818552287"/>
        <c:axId val="1818574639"/>
      </c:barChart>
      <c:catAx>
        <c:axId val="1818552287"/>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18574639"/>
        <c:crosses val="autoZero"/>
        <c:auto val="1"/>
        <c:lblAlgn val="ctr"/>
        <c:lblOffset val="100"/>
        <c:noMultiLvlLbl val="0"/>
      </c:catAx>
      <c:valAx>
        <c:axId val="1818574639"/>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crossAx val="181855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Figurative image of people - age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HR"/>
        </a:p>
      </c:txPr>
    </c:title>
    <c:autoTitleDeleted val="0"/>
    <c:plotArea>
      <c:layout/>
      <c:pieChart>
        <c:varyColors val="1"/>
        <c:ser>
          <c:idx val="0"/>
          <c:order val="0"/>
          <c:dPt>
            <c:idx val="0"/>
            <c:bubble3D val="0"/>
            <c:spPr>
              <a:gradFill rotWithShape="1">
                <a:gsLst>
                  <a:gs pos="0">
                    <a:schemeClr val="accent1">
                      <a:tint val="96000"/>
                      <a:lumMod val="104000"/>
                    </a:schemeClr>
                  </a:gs>
                  <a:gs pos="100000">
                    <a:schemeClr val="accent1">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1-4DCC-B640-B7AF-C557BC70FB4A}"/>
              </c:ext>
            </c:extLst>
          </c:dPt>
          <c:dPt>
            <c:idx val="1"/>
            <c:bubble3D val="0"/>
            <c:spPr>
              <a:gradFill rotWithShape="1">
                <a:gsLst>
                  <a:gs pos="0">
                    <a:schemeClr val="accent2">
                      <a:tint val="96000"/>
                      <a:lumMod val="104000"/>
                    </a:schemeClr>
                  </a:gs>
                  <a:gs pos="100000">
                    <a:schemeClr val="accent2">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3-4DCC-B640-B7AF-C557BC70FB4A}"/>
              </c:ext>
            </c:extLst>
          </c:dPt>
          <c:dPt>
            <c:idx val="2"/>
            <c:bubble3D val="0"/>
            <c:spPr>
              <a:gradFill rotWithShape="1">
                <a:gsLst>
                  <a:gs pos="0">
                    <a:schemeClr val="accent3">
                      <a:tint val="96000"/>
                      <a:lumMod val="104000"/>
                    </a:schemeClr>
                  </a:gs>
                  <a:gs pos="100000">
                    <a:schemeClr val="accent3">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5-4DCC-B640-B7AF-C557BC70FB4A}"/>
              </c:ext>
            </c:extLst>
          </c:dPt>
          <c:dPt>
            <c:idx val="3"/>
            <c:bubble3D val="0"/>
            <c:spPr>
              <a:gradFill rotWithShape="1">
                <a:gsLst>
                  <a:gs pos="0">
                    <a:schemeClr val="accent4">
                      <a:tint val="96000"/>
                      <a:lumMod val="104000"/>
                    </a:schemeClr>
                  </a:gs>
                  <a:gs pos="100000">
                    <a:schemeClr val="accent4">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7-4DCC-B640-B7AF-C557BC70FB4A}"/>
              </c:ext>
            </c:extLst>
          </c:dPt>
          <c:dPt>
            <c:idx val="4"/>
            <c:bubble3D val="0"/>
            <c:spPr>
              <a:gradFill rotWithShape="1">
                <a:gsLst>
                  <a:gs pos="0">
                    <a:schemeClr val="accent5">
                      <a:tint val="96000"/>
                      <a:lumMod val="104000"/>
                    </a:schemeClr>
                  </a:gs>
                  <a:gs pos="100000">
                    <a:schemeClr val="accent5">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9-4DCC-B640-B7AF-C557BC70FB4A}"/>
              </c:ext>
            </c:extLst>
          </c:dPt>
          <c:dPt>
            <c:idx val="5"/>
            <c:bubble3D val="0"/>
            <c:spPr>
              <a:gradFill rotWithShape="1">
                <a:gsLst>
                  <a:gs pos="0">
                    <a:schemeClr val="accent6">
                      <a:tint val="96000"/>
                      <a:lumMod val="104000"/>
                    </a:schemeClr>
                  </a:gs>
                  <a:gs pos="100000">
                    <a:schemeClr val="accent6">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B-4DCC-B640-B7AF-C557BC70FB4A}"/>
              </c:ext>
            </c:extLst>
          </c:dPt>
          <c:dPt>
            <c:idx val="6"/>
            <c:bubble3D val="0"/>
            <c:spPr>
              <a:gradFill rotWithShape="1">
                <a:gsLst>
                  <a:gs pos="0">
                    <a:schemeClr val="accent1">
                      <a:lumMod val="60000"/>
                      <a:tint val="96000"/>
                      <a:lumMod val="104000"/>
                    </a:schemeClr>
                  </a:gs>
                  <a:gs pos="100000">
                    <a:schemeClr val="accent1">
                      <a:lumMod val="60000"/>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D-4DCC-B640-B7AF-C557BC70FB4A}"/>
              </c:ext>
            </c:extLst>
          </c:dPt>
          <c:dPt>
            <c:idx val="7"/>
            <c:bubble3D val="0"/>
            <c:spPr>
              <a:gradFill rotWithShape="1">
                <a:gsLst>
                  <a:gs pos="0">
                    <a:schemeClr val="accent2">
                      <a:lumMod val="60000"/>
                      <a:tint val="96000"/>
                      <a:lumMod val="104000"/>
                    </a:schemeClr>
                  </a:gs>
                  <a:gs pos="100000">
                    <a:schemeClr val="accent2">
                      <a:lumMod val="60000"/>
                      <a:shade val="98000"/>
                      <a:lumMod val="94000"/>
                    </a:schemeClr>
                  </a:gs>
                </a:gsLst>
                <a:lin ang="5400000" scaled="0"/>
              </a:gradFill>
              <a:ln>
                <a:noFill/>
              </a:ln>
              <a:effectLst>
                <a:outerShdw blurRad="50800" dist="38100" dir="5400000" rotWithShape="0">
                  <a:srgbClr val="000000">
                    <a:alpha val="60000"/>
                  </a:srgbClr>
                </a:outerShdw>
              </a:effectLst>
            </c:spPr>
            <c:extLst>
              <c:ext xmlns:c16="http://schemas.microsoft.com/office/drawing/2014/chart" uri="{C3380CC4-5D6E-409C-BE32-E72D297353CC}">
                <c16:uniqueId val="{0000000F-4DCC-B640-B7AF-C557BC70FB4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H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'Ukupni podatci'!$I$89:$I$96</c:f>
              <c:strCache>
                <c:ptCount val="8"/>
                <c:pt idx="0">
                  <c:v>0-3</c:v>
                </c:pt>
                <c:pt idx="1">
                  <c:v>4-10</c:v>
                </c:pt>
                <c:pt idx="2">
                  <c:v>13-18</c:v>
                </c:pt>
                <c:pt idx="3">
                  <c:v>19-35</c:v>
                </c:pt>
                <c:pt idx="4">
                  <c:v>36-50</c:v>
                </c:pt>
                <c:pt idx="5">
                  <c:v>51-70</c:v>
                </c:pt>
                <c:pt idx="6">
                  <c:v>over 71</c:v>
                </c:pt>
                <c:pt idx="7">
                  <c:v>undefined</c:v>
                </c:pt>
              </c:strCache>
            </c:strRef>
          </c:cat>
          <c:val>
            <c:numRef>
              <c:f>'Ukupni podatci'!$J$89:$J$96</c:f>
              <c:numCache>
                <c:formatCode>General</c:formatCode>
                <c:ptCount val="8"/>
                <c:pt idx="0">
                  <c:v>1</c:v>
                </c:pt>
                <c:pt idx="1">
                  <c:v>0</c:v>
                </c:pt>
                <c:pt idx="2">
                  <c:v>2</c:v>
                </c:pt>
                <c:pt idx="3">
                  <c:v>45</c:v>
                </c:pt>
                <c:pt idx="4">
                  <c:v>53</c:v>
                </c:pt>
                <c:pt idx="5">
                  <c:v>52</c:v>
                </c:pt>
                <c:pt idx="6">
                  <c:v>11</c:v>
                </c:pt>
                <c:pt idx="7">
                  <c:v>120</c:v>
                </c:pt>
              </c:numCache>
            </c:numRef>
          </c:val>
          <c:extLst>
            <c:ext xmlns:c16="http://schemas.microsoft.com/office/drawing/2014/chart" uri="{C3380CC4-5D6E-409C-BE32-E72D297353CC}">
              <c16:uniqueId val="{00000010-4DCC-B640-B7AF-C557BC70FB4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H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H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'Ukupni podatci'!$I$37:$I$43</cx:f>
        <cx:lvl ptCount="7">
          <cx:pt idx="0">testing</cx:pt>
          <cx:pt idx="1">other</cx:pt>
          <cx:pt idx="2">hospital treatment</cx:pt>
          <cx:pt idx="3">vaccination</cx:pt>
          <cx:pt idx="4">scientific experiment</cx:pt>
          <cx:pt idx="5">celebration</cx:pt>
          <cx:pt idx="6">protest</cx:pt>
        </cx:lvl>
      </cx:strDim>
      <cx:numDim type="val">
        <cx:f>'Ukupni podatci'!$J$37:$J$43</cx:f>
        <cx:lvl ptCount="7" formatCode="General">
          <cx:pt idx="0">89</cx:pt>
          <cx:pt idx="1">76</cx:pt>
          <cx:pt idx="2">59</cx:pt>
          <cx:pt idx="3">48</cx:pt>
          <cx:pt idx="4">13</cx:pt>
          <cx:pt idx="5">4</cx:pt>
          <cx:pt idx="6">3</cx:pt>
        </cx:lvl>
      </cx:numDim>
    </cx:data>
  </cx:chartData>
  <cx:chart>
    <cx:title pos="t" align="ctr" overlay="0">
      <cx:tx>
        <cx:txData>
          <cx:v>Figurative image of people - theme</cx:v>
        </cx:txData>
      </cx:tx>
      <cx:txPr>
        <a:bodyPr spcFirstLastPara="1" vertOverflow="ellipsis" horzOverflow="overflow" wrap="square" lIns="0" tIns="0" rIns="0" bIns="0" anchor="ctr" anchorCtr="1"/>
        <a:lstStyle/>
        <a:p>
          <a:pPr algn="ctr" rtl="0">
            <a:defRPr/>
          </a:pPr>
          <a:r>
            <a:rPr lang="en-US" sz="1600" b="1" i="0" u="none" strike="noStrike" spc="100" baseline="0">
              <a:solidFill>
                <a:sysClr val="window" lastClr="FFFFFF">
                  <a:lumMod val="95000"/>
                </a:sysClr>
              </a:solidFill>
              <a:effectLst>
                <a:outerShdw blurRad="50800" dist="38100" dir="5400000" algn="t" rotWithShape="0">
                  <a:prstClr val="black">
                    <a:alpha val="40000"/>
                  </a:prstClr>
                </a:outerShdw>
              </a:effectLst>
              <a:latin typeface="Calibri" panose="020F0502020204030204"/>
            </a:rPr>
            <a:t>Figurative image of people - theme</a:t>
          </a:r>
        </a:p>
      </cx:txPr>
    </cx:title>
    <cx:plotArea>
      <cx:plotAreaRegion>
        <cx:series layoutId="funnel" uniqueId="{7C98DDA9-94E3-D242-B4BA-9208F2C05400}">
          <cx:dataLabels>
            <cx:spPr>
              <a:noFill/>
            </cx:spPr>
            <cx:txPr>
              <a:bodyPr spcFirstLastPara="1" vertOverflow="ellipsis" horzOverflow="overflow" wrap="square" lIns="0" tIns="0" rIns="0" bIns="0" anchor="ctr" anchorCtr="1"/>
              <a:lstStyle/>
              <a:p>
                <a:pPr algn="ctr" rtl="0">
                  <a:defRPr>
                    <a:solidFill>
                      <a:schemeClr val="bg1"/>
                    </a:solidFill>
                  </a:defRPr>
                </a:pPr>
                <a:endParaRPr lang="en-US" sz="900" b="0" i="0" u="none" strike="noStrike" baseline="0">
                  <a:solidFill>
                    <a:schemeClr val="bg1"/>
                  </a:solidFill>
                  <a:latin typeface="Century Gothic" panose="020B0502020202020204"/>
                </a:endParaRPr>
              </a:p>
            </cx:txPr>
            <cx:visibility seriesName="0" categoryName="0" value="1"/>
          </cx:dataLabels>
          <cx:dataId val="0"/>
        </cx:series>
      </cx:plotAreaRegion>
      <cx:axis id="0">
        <cx:catScaling gapWidth="0.5"/>
        <cx:tickLabels/>
      </cx:axis>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'Ukupni podatci'!$I$45:$I$55</cx:f>
        <cx:lvl ptCount="11">
          <cx:pt idx="0">doctor-patient</cx:pt>
          <cx:pt idx="1">nurse</cx:pt>
          <cx:pt idx="2">casual passers-by</cx:pt>
          <cx:pt idx="3">politician</cx:pt>
          <cx:pt idx="4">doctor</cx:pt>
          <cx:pt idx="5">people in line </cx:pt>
          <cx:pt idx="6">scientist</cx:pt>
          <cx:pt idx="7">patient</cx:pt>
          <cx:pt idx="8">worker</cx:pt>
          <cx:pt idx="9">celebrity</cx:pt>
          <cx:pt idx="10">pensioner</cx:pt>
        </cx:lvl>
      </cx:strDim>
      <cx:numDim type="val">
        <cx:f>'Ukupni podatci'!$J$45:$J$55</cx:f>
        <cx:lvl ptCount="11" formatCode="General">
          <cx:pt idx="0">63</cx:pt>
          <cx:pt idx="1">59</cx:pt>
          <cx:pt idx="2">36</cx:pt>
          <cx:pt idx="3">33</cx:pt>
          <cx:pt idx="4">29</cx:pt>
          <cx:pt idx="5">26</cx:pt>
          <cx:pt idx="6">15</cx:pt>
          <cx:pt idx="7">14</cx:pt>
          <cx:pt idx="8">10</cx:pt>
          <cx:pt idx="9">3</cx:pt>
          <cx:pt idx="10">2</cx:pt>
        </cx:lvl>
      </cx:numDim>
    </cx:data>
  </cx:chartData>
  <cx:chart>
    <cx:title pos="t" align="ctr" overlay="0">
      <cx:tx>
        <cx:txData>
          <cx:v>Figurative image of people - status</cx:v>
        </cx:txData>
      </cx:tx>
      <cx:txPr>
        <a:bodyPr spcFirstLastPara="1" vertOverflow="ellipsis" horzOverflow="overflow" wrap="square" lIns="0" tIns="0" rIns="0" bIns="0" anchor="ctr" anchorCtr="1"/>
        <a:lstStyle/>
        <a:p>
          <a:pPr algn="ctr" rtl="0">
            <a:defRPr/>
          </a:pPr>
          <a:r>
            <a:rPr lang="en-US" sz="1600" b="1" i="0" u="none" strike="noStrike" spc="100" baseline="0">
              <a:solidFill>
                <a:sysClr val="window" lastClr="FFFFFF">
                  <a:lumMod val="95000"/>
                </a:sysClr>
              </a:solidFill>
              <a:effectLst>
                <a:outerShdw blurRad="50800" dist="38100" dir="5400000" algn="t" rotWithShape="0">
                  <a:prstClr val="black">
                    <a:alpha val="40000"/>
                  </a:prstClr>
                </a:outerShdw>
              </a:effectLst>
              <a:latin typeface="Calibri" panose="020F0502020204030204"/>
            </a:rPr>
            <a:t>Figurative image of people - status</a:t>
          </a:r>
        </a:p>
      </cx:txPr>
    </cx:title>
    <cx:plotArea>
      <cx:plotAreaRegion>
        <cx:series layoutId="funnel" uniqueId="{F29914A3-5C90-0F4D-8AB1-E8CBB13313D2}">
          <cx:tx>
            <cx:txData>
              <cx:f>'Ukupni podatci'!$J$44</cx:f>
              <cx:v/>
            </cx:txData>
          </cx:tx>
          <cx:dataLabels>
            <cx:txPr>
              <a:bodyPr spcFirstLastPara="1" vertOverflow="ellipsis" horzOverflow="overflow" wrap="square" lIns="0" tIns="0" rIns="0" bIns="0" anchor="ctr" anchorCtr="1"/>
              <a:lstStyle/>
              <a:p>
                <a:pPr algn="ctr" rtl="0">
                  <a:defRPr>
                    <a:solidFill>
                      <a:schemeClr val="bg1"/>
                    </a:solidFill>
                  </a:defRPr>
                </a:pPr>
                <a:endParaRPr lang="en-US" sz="900" b="0" i="0" u="none" strike="noStrike" baseline="0">
                  <a:solidFill>
                    <a:schemeClr val="bg1"/>
                  </a:solidFill>
                  <a:latin typeface="Century Gothic" panose="020B0502020202020204"/>
                </a:endParaRPr>
              </a:p>
            </cx:txPr>
            <cx:visibility seriesName="0" categoryName="0" value="1"/>
            <cx:dataLabel idx="0">
              <cx:txPr>
                <a:bodyPr spcFirstLastPara="1" vertOverflow="ellipsis" horzOverflow="overflow" wrap="square" lIns="0" tIns="0" rIns="0" bIns="0" anchor="ctr" anchorCtr="1"/>
                <a:lstStyle/>
                <a:p>
                  <a:pPr algn="ctr" rtl="0">
                    <a:defRPr>
                      <a:solidFill>
                        <a:schemeClr val="bg1"/>
                      </a:solidFill>
                    </a:defRPr>
                  </a:pPr>
                  <a:r>
                    <a:rPr lang="en-US" sz="900" b="0" i="0" u="none" strike="noStrike" baseline="0">
                      <a:solidFill>
                        <a:schemeClr val="bg1"/>
                      </a:solidFill>
                      <a:latin typeface="Century Gothic" panose="020B0502020202020204"/>
                    </a:rPr>
                    <a:t>63</a:t>
                  </a:r>
                </a:p>
              </cx:txPr>
            </cx:dataLabel>
            <cx:dataLabel idx="1">
              <cx:txPr>
                <a:bodyPr spcFirstLastPara="1" vertOverflow="ellipsis" horzOverflow="overflow" wrap="square" lIns="0" tIns="0" rIns="0" bIns="0" anchor="ctr" anchorCtr="1"/>
                <a:lstStyle/>
                <a:p>
                  <a:pPr algn="ctr" rtl="0">
                    <a:defRPr>
                      <a:solidFill>
                        <a:schemeClr val="bg1"/>
                      </a:solidFill>
                    </a:defRPr>
                  </a:pPr>
                  <a:r>
                    <a:rPr lang="en-US" sz="900" b="0" i="0" u="none" strike="noStrike" baseline="0">
                      <a:solidFill>
                        <a:schemeClr val="bg1"/>
                      </a:solidFill>
                      <a:latin typeface="Century Gothic" panose="020B0502020202020204"/>
                    </a:rPr>
                    <a:t>59</a:t>
                  </a:r>
                </a:p>
              </cx:txPr>
            </cx:dataLabel>
            <cx:dataLabel idx="2">
              <cx:txPr>
                <a:bodyPr spcFirstLastPara="1" vertOverflow="ellipsis" horzOverflow="overflow" wrap="square" lIns="0" tIns="0" rIns="0" bIns="0" anchor="ctr" anchorCtr="1"/>
                <a:lstStyle/>
                <a:p>
                  <a:pPr algn="ctr" rtl="0">
                    <a:defRPr>
                      <a:solidFill>
                        <a:schemeClr val="bg1"/>
                      </a:solidFill>
                    </a:defRPr>
                  </a:pPr>
                  <a:r>
                    <a:rPr lang="en-US" sz="900" b="0" i="0" u="none" strike="noStrike" baseline="0">
                      <a:solidFill>
                        <a:schemeClr val="bg1"/>
                      </a:solidFill>
                      <a:latin typeface="Century Gothic" panose="020B0502020202020204"/>
                    </a:rPr>
                    <a:t>36</a:t>
                  </a:r>
                </a:p>
              </cx:txPr>
            </cx:dataLabel>
            <cx:dataLabel idx="3">
              <cx:txPr>
                <a:bodyPr spcFirstLastPara="1" vertOverflow="ellipsis" horzOverflow="overflow" wrap="square" lIns="0" tIns="0" rIns="0" bIns="0" anchor="ctr" anchorCtr="1"/>
                <a:lstStyle/>
                <a:p>
                  <a:pPr algn="ctr" rtl="0">
                    <a:defRPr>
                      <a:solidFill>
                        <a:schemeClr val="bg1"/>
                      </a:solidFill>
                    </a:defRPr>
                  </a:pPr>
                  <a:r>
                    <a:rPr lang="en-US" sz="900" b="0" i="0" u="none" strike="noStrike" baseline="0">
                      <a:solidFill>
                        <a:schemeClr val="bg1"/>
                      </a:solidFill>
                      <a:latin typeface="Century Gothic" panose="020B0502020202020204"/>
                    </a:rPr>
                    <a:t>33</a:t>
                  </a:r>
                </a:p>
              </cx:txPr>
            </cx:dataLabel>
            <cx:dataLabel idx="4">
              <cx:txPr>
                <a:bodyPr spcFirstLastPara="1" vertOverflow="ellipsis" horzOverflow="overflow" wrap="square" lIns="0" tIns="0" rIns="0" bIns="0" anchor="ctr" anchorCtr="1"/>
                <a:lstStyle/>
                <a:p>
                  <a:pPr algn="ctr" rtl="0">
                    <a:defRPr>
                      <a:solidFill>
                        <a:schemeClr val="bg1"/>
                      </a:solidFill>
                    </a:defRPr>
                  </a:pPr>
                  <a:r>
                    <a:rPr lang="en-US" sz="900" b="0" i="0" u="none" strike="noStrike" baseline="0">
                      <a:solidFill>
                        <a:schemeClr val="bg1"/>
                      </a:solidFill>
                      <a:latin typeface="Century Gothic" panose="020B0502020202020204"/>
                    </a:rPr>
                    <a:t>29</a:t>
                  </a:r>
                </a:p>
              </cx:txPr>
            </cx:dataLabel>
          </cx:dataLabels>
          <cx:dataId val="0"/>
        </cx:series>
      </cx:plotAreaRegion>
      <cx:axis id="0">
        <cx:catScaling gapWidth="0.5"/>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427">
  <cs:axisTitle>
    <cs:lnRef idx="0"/>
    <cs:fillRef idx="0"/>
    <cs:effectRef idx="0"/>
    <cs:fontRef idx="minor">
      <a:schemeClr val="lt1">
        <a:lumMod val="95000"/>
      </a:schemeClr>
    </cs:fontRef>
    <cs:defRPr sz="900"/>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cs:chartArea>
  <cs:dataLabel>
    <cs:lnRef idx="0"/>
    <cs:fillRef idx="0"/>
    <cs:effectRef idx="0"/>
    <cs:fontRef idx="minor">
      <a:schemeClr val="lt1">
        <a:lumMod val="9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9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9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900"/>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1600"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9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9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1F4B0C-471E-46AF-A5F8-3E95B548545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hr-HR"/>
          </a:p>
        </p:txBody>
      </p:sp>
      <p:sp>
        <p:nvSpPr>
          <p:cNvPr id="3" name="Date Placeholder 2">
            <a:extLst>
              <a:ext uri="{FF2B5EF4-FFF2-40B4-BE49-F238E27FC236}">
                <a16:creationId xmlns:a16="http://schemas.microsoft.com/office/drawing/2014/main" id="{048B3A07-DB27-4F7B-81C3-E8FB3A6F87B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5295AA7-631C-DF4E-9650-0DD49F53F3A6}" type="datetimeFigureOut">
              <a:rPr lang="hr-HR"/>
              <a:pPr>
                <a:defRPr/>
              </a:pPr>
              <a:t>22.05.2023.</a:t>
            </a:fld>
            <a:endParaRPr lang="hr-HR"/>
          </a:p>
        </p:txBody>
      </p:sp>
      <p:sp>
        <p:nvSpPr>
          <p:cNvPr id="4" name="Slide Image Placeholder 3">
            <a:extLst>
              <a:ext uri="{FF2B5EF4-FFF2-40B4-BE49-F238E27FC236}">
                <a16:creationId xmlns:a16="http://schemas.microsoft.com/office/drawing/2014/main" id="{8CB983E0-E1B5-420C-BEBA-7A7735E3ADD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a:extLst>
              <a:ext uri="{FF2B5EF4-FFF2-40B4-BE49-F238E27FC236}">
                <a16:creationId xmlns:a16="http://schemas.microsoft.com/office/drawing/2014/main" id="{AF2453B1-0C1C-43BC-A7C7-043B093DFF9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a:extLst>
              <a:ext uri="{FF2B5EF4-FFF2-40B4-BE49-F238E27FC236}">
                <a16:creationId xmlns:a16="http://schemas.microsoft.com/office/drawing/2014/main" id="{D0F71E21-5A59-4D9B-8ADB-5431A5A5111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hr-HR"/>
          </a:p>
        </p:txBody>
      </p:sp>
      <p:sp>
        <p:nvSpPr>
          <p:cNvPr id="7" name="Slide Number Placeholder 6">
            <a:extLst>
              <a:ext uri="{FF2B5EF4-FFF2-40B4-BE49-F238E27FC236}">
                <a16:creationId xmlns:a16="http://schemas.microsoft.com/office/drawing/2014/main" id="{38C18452-8DA7-4DBD-AAAE-DEFB0C856F1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7E56AC9-C001-814C-817D-EF13B8C84419}" type="slidenum">
              <a:rPr lang="hr-HR" altLang="sr-Latn-RS"/>
              <a:pPr/>
              <a:t>‹#›</a:t>
            </a:fld>
            <a:endParaRPr lang="hr-HR" altLang="sr-Latn-R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1440" algn="just">
              <a:lnSpc>
                <a:spcPct val="150000"/>
              </a:lnSpc>
              <a:spcAft>
                <a:spcPts val="400"/>
              </a:spcAft>
            </a:pPr>
            <a:r>
              <a:rPr lang="en-US" sz="1800" dirty="0">
                <a:effectLst/>
                <a:latin typeface="Arial" panose="020B0604020202020204" pitchFamily="34" charset="0"/>
                <a:ea typeface="Times New Roman" panose="02020603050405020304" pitchFamily="18" charset="0"/>
              </a:rPr>
              <a:t>The coronavirus disease (COVID-19) pandemic made science become an international public sphere. In this time of mass communication, the world was under the attack of so many articles and images published on news portals. Images presented in a virtual environment were pictures of reality. Visually presented information can easily reach the target audience, transmitting a not-always-obvious message. Hidden meanings are often not known to viewers. The level of their visual literacy defines the way they are interpreted. Consumers were bombed, during the pandemic, with visual content</a:t>
            </a:r>
            <a:r>
              <a:rPr lang="en-US" sz="1800" dirty="0">
                <a:solidFill>
                  <a:srgbClr val="FF0000"/>
                </a:solidFill>
                <a:effectLst/>
                <a:latin typeface="Arial" panose="020B0604020202020204" pitchFamily="34" charset="0"/>
                <a:ea typeface="Times New Roman" panose="02020603050405020304" pitchFamily="18" charset="0"/>
              </a:rPr>
              <a:t> </a:t>
            </a:r>
            <a:r>
              <a:rPr lang="en-US" sz="1800" dirty="0">
                <a:solidFill>
                  <a:srgbClr val="000000"/>
                </a:solidFill>
                <a:effectLst/>
                <a:latin typeface="Arial" panose="020B0604020202020204" pitchFamily="34" charset="0"/>
                <a:ea typeface="Times New Roman" panose="02020603050405020304" pitchFamily="18" charset="0"/>
              </a:rPr>
              <a:t>and </a:t>
            </a:r>
            <a:r>
              <a:rPr lang="en-US" sz="1800" dirty="0" err="1">
                <a:solidFill>
                  <a:srgbClr val="000000"/>
                </a:solidFill>
                <a:effectLst/>
                <a:latin typeface="Arial" panose="020B0604020202020204" pitchFamily="34" charset="0"/>
                <a:ea typeface="Times New Roman" panose="02020603050405020304" pitchFamily="18" charset="0"/>
              </a:rPr>
              <a:t>infodemic</a:t>
            </a:r>
            <a:r>
              <a:rPr lang="en-US" sz="1800" dirty="0">
                <a:solidFill>
                  <a:srgbClr val="000000"/>
                </a:solidFill>
                <a:effectLst/>
                <a:latin typeface="Arial" panose="020B0604020202020204" pitchFamily="34" charset="0"/>
                <a:ea typeface="Times New Roman" panose="02020603050405020304" pitchFamily="18" charset="0"/>
              </a:rPr>
              <a:t>. Fake news and misinformation became prevalent in the age of (social) media, as it was written in </a:t>
            </a:r>
            <a:r>
              <a:rPr lang="en-US" sz="1800" i="1" dirty="0">
                <a:solidFill>
                  <a:srgbClr val="000000"/>
                </a:solidFill>
                <a:effectLst/>
                <a:latin typeface="Arial" panose="020B0604020202020204" pitchFamily="34" charset="0"/>
                <a:ea typeface="Times New Roman" panose="02020603050405020304" pitchFamily="18" charset="0"/>
              </a:rPr>
              <a:t>The Lancet infectious Diseases.</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research aims to analyze the graphic elements of images published during the </a:t>
            </a:r>
            <a:r>
              <a:rPr lang="en-US" sz="1800" dirty="0">
                <a:solidFill>
                  <a:srgbClr val="000000"/>
                </a:solidFill>
                <a:effectLst/>
                <a:latin typeface="Arial" panose="020B0604020202020204" pitchFamily="34" charset="0"/>
                <a:ea typeface="Times New Roman" panose="02020603050405020304" pitchFamily="18" charset="0"/>
              </a:rPr>
              <a:t>COVID-19 </a:t>
            </a:r>
            <a:r>
              <a:rPr lang="en-US" sz="1800" dirty="0">
                <a:effectLst/>
                <a:latin typeface="Arial" panose="020B0604020202020204" pitchFamily="34" charset="0"/>
                <a:ea typeface="Times New Roman" panose="02020603050405020304" pitchFamily="18" charset="0"/>
              </a:rPr>
              <a:t>crisis. </a:t>
            </a:r>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2</a:t>
            </a:fld>
            <a:endParaRPr lang="hr-HR" altLang="sr-Latn-RS"/>
          </a:p>
        </p:txBody>
      </p:sp>
    </p:spTree>
    <p:extLst>
      <p:ext uri="{BB962C8B-B14F-4D97-AF65-F5344CB8AC3E}">
        <p14:creationId xmlns:p14="http://schemas.microsoft.com/office/powerpoint/2010/main" val="361025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14</a:t>
            </a:fld>
            <a:endParaRPr lang="hr-HR" altLang="sr-Latn-RS"/>
          </a:p>
        </p:txBody>
      </p:sp>
    </p:spTree>
    <p:extLst>
      <p:ext uri="{BB962C8B-B14F-4D97-AF65-F5344CB8AC3E}">
        <p14:creationId xmlns:p14="http://schemas.microsoft.com/office/powerpoint/2010/main" val="1115252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15</a:t>
            </a:fld>
            <a:endParaRPr lang="hr-HR" altLang="sr-Latn-RS"/>
          </a:p>
        </p:txBody>
      </p:sp>
    </p:spTree>
    <p:extLst>
      <p:ext uri="{BB962C8B-B14F-4D97-AF65-F5344CB8AC3E}">
        <p14:creationId xmlns:p14="http://schemas.microsoft.com/office/powerpoint/2010/main" val="321055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16</a:t>
            </a:fld>
            <a:endParaRPr lang="hr-HR" altLang="sr-Latn-RS"/>
          </a:p>
        </p:txBody>
      </p:sp>
    </p:spTree>
    <p:extLst>
      <p:ext uri="{BB962C8B-B14F-4D97-AF65-F5344CB8AC3E}">
        <p14:creationId xmlns:p14="http://schemas.microsoft.com/office/powerpoint/2010/main" val="82296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17</a:t>
            </a:fld>
            <a:endParaRPr lang="hr-HR" altLang="sr-Latn-RS"/>
          </a:p>
        </p:txBody>
      </p:sp>
    </p:spTree>
    <p:extLst>
      <p:ext uri="{BB962C8B-B14F-4D97-AF65-F5344CB8AC3E}">
        <p14:creationId xmlns:p14="http://schemas.microsoft.com/office/powerpoint/2010/main" val="3084198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19</a:t>
            </a:fld>
            <a:endParaRPr lang="hr-HR" altLang="sr-Latn-RS"/>
          </a:p>
        </p:txBody>
      </p:sp>
    </p:spTree>
    <p:extLst>
      <p:ext uri="{BB962C8B-B14F-4D97-AF65-F5344CB8AC3E}">
        <p14:creationId xmlns:p14="http://schemas.microsoft.com/office/powerpoint/2010/main" val="171640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1440" algn="just">
              <a:lnSpc>
                <a:spcPct val="150000"/>
              </a:lnSpc>
              <a:spcAft>
                <a:spcPts val="400"/>
              </a:spcAft>
            </a:pPr>
            <a:r>
              <a:rPr lang="en-US" sz="1200" dirty="0">
                <a:effectLst/>
                <a:latin typeface="Arial" panose="020B0604020202020204" pitchFamily="34" charset="0"/>
                <a:ea typeface="Times New Roman" panose="02020603050405020304" pitchFamily="18" charset="0"/>
              </a:rPr>
              <a:t>The study aims to determine how visual information about </a:t>
            </a:r>
            <a:r>
              <a:rPr lang="en-US" sz="1200" dirty="0">
                <a:solidFill>
                  <a:srgbClr val="000000"/>
                </a:solidFill>
                <a:effectLst/>
                <a:latin typeface="Arial" panose="020B0604020202020204" pitchFamily="34" charset="0"/>
                <a:ea typeface="Times New Roman" panose="02020603050405020304" pitchFamily="18" charset="0"/>
              </a:rPr>
              <a:t>COVID-19 </a:t>
            </a:r>
            <a:r>
              <a:rPr lang="en-US" sz="1200" dirty="0">
                <a:effectLst/>
                <a:latin typeface="Arial" panose="020B0604020202020204" pitchFamily="34" charset="0"/>
                <a:ea typeface="Times New Roman" panose="02020603050405020304" pitchFamily="18" charset="0"/>
              </a:rPr>
              <a:t>was presented on news portals in Croatia from March 15, 2020, to December 30, 2021. </a:t>
            </a:r>
          </a:p>
          <a:p>
            <a:pPr marL="0" marR="0" lvl="0" indent="91440" algn="just" defTabSz="914400" rtl="0" eaLnBrk="0" fontAlgn="base" latinLnBrk="0" hangingPunct="0">
              <a:lnSpc>
                <a:spcPct val="150000"/>
              </a:lnSpc>
              <a:spcBef>
                <a:spcPct val="30000"/>
              </a:spcBef>
              <a:spcAft>
                <a:spcPts val="400"/>
              </a:spcAft>
              <a:buClrTx/>
              <a:buSzTx/>
              <a:buFontTx/>
              <a:buNone/>
              <a:tabLst/>
              <a:defRPr/>
            </a:pPr>
            <a:r>
              <a:rPr lang="en-US" sz="1200" dirty="0">
                <a:effectLst/>
                <a:latin typeface="Arial" panose="020B0604020202020204" pitchFamily="34" charset="0"/>
                <a:ea typeface="Times New Roman" panose="02020603050405020304" pitchFamily="18" charset="0"/>
              </a:rPr>
              <a:t>Study findings contribute to the knowledge of how visual communication is used in virtual environments during the </a:t>
            </a:r>
            <a:r>
              <a:rPr lang="en-US" sz="1200" dirty="0">
                <a:solidFill>
                  <a:srgbClr val="000000"/>
                </a:solidFill>
                <a:effectLst/>
                <a:latin typeface="Arial" panose="020B0604020202020204" pitchFamily="34" charset="0"/>
                <a:ea typeface="Times New Roman" panose="02020603050405020304" pitchFamily="18" charset="0"/>
              </a:rPr>
              <a:t>COVID-19 </a:t>
            </a:r>
            <a:r>
              <a:rPr lang="en-US" sz="1200" dirty="0">
                <a:effectLst/>
                <a:latin typeface="Arial" panose="020B0604020202020204" pitchFamily="34" charset="0"/>
                <a:ea typeface="Times New Roman" panose="02020603050405020304" pitchFamily="18" charset="0"/>
              </a:rPr>
              <a:t>crisis. </a:t>
            </a:r>
            <a:endParaRPr lang="en-HR" sz="1200" dirty="0">
              <a:effectLst/>
              <a:latin typeface="Times New Roman" panose="02020603050405020304" pitchFamily="18" charset="0"/>
              <a:ea typeface="Times New Roman" panose="02020603050405020304" pitchFamily="18" charset="0"/>
            </a:endParaRPr>
          </a:p>
          <a:p>
            <a:pPr indent="91440" algn="just">
              <a:lnSpc>
                <a:spcPct val="150000"/>
              </a:lnSpc>
              <a:spcAft>
                <a:spcPts val="400"/>
              </a:spcAft>
            </a:pPr>
            <a:endParaRPr lang="en-US" sz="1200" dirty="0">
              <a:effectLst/>
              <a:latin typeface="Arial" panose="020B0604020202020204" pitchFamily="34" charset="0"/>
              <a:ea typeface="Times New Roman" panose="02020603050405020304" pitchFamily="18" charset="0"/>
            </a:endParaRPr>
          </a:p>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3</a:t>
            </a:fld>
            <a:endParaRPr lang="hr-HR" altLang="sr-Latn-RS"/>
          </a:p>
        </p:txBody>
      </p:sp>
    </p:spTree>
    <p:extLst>
      <p:ext uri="{BB962C8B-B14F-4D97-AF65-F5344CB8AC3E}">
        <p14:creationId xmlns:p14="http://schemas.microsoft.com/office/powerpoint/2010/main" val="3003946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91440" algn="just">
              <a:lnSpc>
                <a:spcPct val="150000"/>
              </a:lnSpc>
              <a:spcAft>
                <a:spcPts val="400"/>
              </a:spcAft>
            </a:pPr>
            <a:r>
              <a:rPr lang="en-US" sz="1200" dirty="0">
                <a:effectLst/>
                <a:latin typeface="Arial" panose="020B0604020202020204" pitchFamily="34" charset="0"/>
                <a:ea typeface="Times New Roman" panose="02020603050405020304" pitchFamily="18" charset="0"/>
              </a:rPr>
              <a:t>The five most popular Croatian news portals were the research sample: </a:t>
            </a:r>
            <a:r>
              <a:rPr lang="en-US" sz="1200" i="1" dirty="0">
                <a:effectLst/>
                <a:latin typeface="Arial" panose="020B0604020202020204" pitchFamily="34" charset="0"/>
                <a:ea typeface="Times New Roman" panose="02020603050405020304" pitchFamily="18" charset="0"/>
              </a:rPr>
              <a:t>24sata</a:t>
            </a:r>
            <a:r>
              <a:rPr lang="en-US" sz="1200" dirty="0">
                <a:effectLst/>
                <a:latin typeface="Arial" panose="020B0604020202020204" pitchFamily="34" charset="0"/>
                <a:ea typeface="Times New Roman" panose="02020603050405020304" pitchFamily="18" charset="0"/>
              </a:rPr>
              <a:t>, </a:t>
            </a:r>
            <a:r>
              <a:rPr lang="en-US" sz="1200" i="1" dirty="0">
                <a:effectLst/>
                <a:latin typeface="Arial" panose="020B0604020202020204" pitchFamily="34" charset="0"/>
                <a:ea typeface="Times New Roman" panose="02020603050405020304" pitchFamily="18" charset="0"/>
              </a:rPr>
              <a:t>Index</a:t>
            </a:r>
            <a:r>
              <a:rPr lang="en-US" sz="1200" dirty="0">
                <a:effectLst/>
                <a:latin typeface="Arial" panose="020B0604020202020204" pitchFamily="34" charset="0"/>
                <a:ea typeface="Times New Roman" panose="02020603050405020304" pitchFamily="18" charset="0"/>
              </a:rPr>
              <a:t>, </a:t>
            </a:r>
            <a:r>
              <a:rPr lang="en-US" sz="1200" i="1" dirty="0" err="1">
                <a:effectLst/>
                <a:latin typeface="Arial" panose="020B0604020202020204" pitchFamily="34" charset="0"/>
                <a:ea typeface="Times New Roman" panose="02020603050405020304" pitchFamily="18" charset="0"/>
              </a:rPr>
              <a:t>Jutarnji</a:t>
            </a:r>
            <a:r>
              <a:rPr lang="en-US" sz="1200" dirty="0">
                <a:effectLst/>
                <a:latin typeface="Arial" panose="020B0604020202020204" pitchFamily="34" charset="0"/>
                <a:ea typeface="Times New Roman" panose="02020603050405020304" pitchFamily="18" charset="0"/>
              </a:rPr>
              <a:t>, </a:t>
            </a:r>
            <a:r>
              <a:rPr lang="en-US" sz="1200" i="1" dirty="0">
                <a:effectLst/>
                <a:latin typeface="Arial" panose="020B0604020202020204" pitchFamily="34" charset="0"/>
                <a:ea typeface="Times New Roman" panose="02020603050405020304" pitchFamily="18" charset="0"/>
              </a:rPr>
              <a:t>Net</a:t>
            </a:r>
            <a:r>
              <a:rPr lang="en-US" sz="1200" dirty="0">
                <a:effectLst/>
                <a:latin typeface="Arial" panose="020B0604020202020204" pitchFamily="34" charset="0"/>
                <a:ea typeface="Times New Roman" panose="02020603050405020304" pitchFamily="18" charset="0"/>
              </a:rPr>
              <a:t>, and </a:t>
            </a:r>
            <a:r>
              <a:rPr lang="en-US" sz="1200" i="1" dirty="0" err="1">
                <a:effectLst/>
                <a:latin typeface="Arial" panose="020B0604020202020204" pitchFamily="34" charset="0"/>
                <a:ea typeface="Times New Roman" panose="02020603050405020304" pitchFamily="18" charset="0"/>
              </a:rPr>
              <a:t>Večernji</a:t>
            </a:r>
            <a:r>
              <a:rPr lang="en-US" sz="1200" i="1" dirty="0">
                <a:effectLst/>
                <a:latin typeface="Arial" panose="020B0604020202020204" pitchFamily="34" charset="0"/>
                <a:ea typeface="Times New Roman" panose="02020603050405020304" pitchFamily="18" charset="0"/>
              </a:rPr>
              <a:t> list</a:t>
            </a:r>
            <a:r>
              <a:rPr lang="en-US" sz="1200" dirty="0">
                <a:effectLst/>
                <a:latin typeface="Arial" panose="020B0604020202020204" pitchFamily="34" charset="0"/>
                <a:ea typeface="Times New Roman" panose="02020603050405020304" pitchFamily="18" charset="0"/>
              </a:rPr>
              <a:t>. </a:t>
            </a:r>
          </a:p>
          <a:p>
            <a:pPr indent="91440" algn="just">
              <a:lnSpc>
                <a:spcPct val="150000"/>
              </a:lnSpc>
              <a:spcAft>
                <a:spcPts val="400"/>
              </a:spcAft>
            </a:pPr>
            <a:r>
              <a:rPr lang="en-US" sz="1200" dirty="0">
                <a:effectLst/>
                <a:latin typeface="Arial" panose="020B0604020202020204" pitchFamily="34" charset="0"/>
                <a:ea typeface="Times New Roman" panose="02020603050405020304" pitchFamily="18" charset="0"/>
              </a:rPr>
              <a:t>The methodology used was visual content analysis. Images have been downloaded from sample websites using Google Images tools and inserted in customized web applications. Research results have shown that visual communication on Croatian news portals was obtained in most cases with photographs, rather than infographics.</a:t>
            </a:r>
            <a:endParaRPr lang="en-HR" sz="1200" dirty="0">
              <a:effectLst/>
              <a:latin typeface="Times New Roman" panose="02020603050405020304" pitchFamily="18" charset="0"/>
              <a:ea typeface="Times New Roman" panose="02020603050405020304" pitchFamily="18" charset="0"/>
            </a:endParaRPr>
          </a:p>
          <a:p>
            <a:endParaRPr lang="en-US" sz="1200" dirty="0">
              <a:latin typeface="Calibri" panose="020F0502020204030204" pitchFamily="34" charset="0"/>
              <a:cs typeface="Calibri" panose="020F0502020204030204" pitchFamily="34" charset="0"/>
            </a:endParaRPr>
          </a:p>
          <a:p>
            <a:endParaRPr lang="en-HR" sz="1200" dirty="0">
              <a:latin typeface="Calibri" panose="020F0502020204030204" pitchFamily="34" charset="0"/>
              <a:cs typeface="Calibri" panose="020F0502020204030204" pitchFamily="34" charset="0"/>
            </a:endParaRPr>
          </a:p>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4</a:t>
            </a:fld>
            <a:endParaRPr lang="hr-HR" altLang="sr-Latn-RS"/>
          </a:p>
        </p:txBody>
      </p:sp>
    </p:spTree>
    <p:extLst>
      <p:ext uri="{BB962C8B-B14F-4D97-AF65-F5344CB8AC3E}">
        <p14:creationId xmlns:p14="http://schemas.microsoft.com/office/powerpoint/2010/main" val="371370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research data were gathered and validated in a customized Web application (Selthofer,  </a:t>
            </a:r>
            <a:r>
              <a:rPr lang="en-US" dirty="0" err="1">
                <a:latin typeface="Calibri" panose="020F0502020204030204" pitchFamily="34" charset="0"/>
                <a:cs typeface="Calibri" panose="020F0502020204030204" pitchFamily="34" charset="0"/>
              </a:rPr>
              <a:t>Jakopec</a:t>
            </a:r>
            <a:r>
              <a:rPr lang="en-US" dirty="0">
                <a:latin typeface="Calibri" panose="020F0502020204030204" pitchFamily="34" charset="0"/>
                <a:cs typeface="Calibri" panose="020F0502020204030204" pitchFamily="34" charset="0"/>
              </a:rPr>
              <a:t> 2014).</a:t>
            </a:r>
          </a:p>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5</a:t>
            </a:fld>
            <a:endParaRPr lang="hr-HR" altLang="sr-Latn-RS"/>
          </a:p>
        </p:txBody>
      </p:sp>
    </p:spTree>
    <p:extLst>
      <p:ext uri="{BB962C8B-B14F-4D97-AF65-F5344CB8AC3E}">
        <p14:creationId xmlns:p14="http://schemas.microsoft.com/office/powerpoint/2010/main" val="417838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Categories and properties in the analysis are created based on previous research in the field (Rose 2012).</a:t>
            </a:r>
          </a:p>
          <a:p>
            <a:r>
              <a:rPr lang="en-US" dirty="0">
                <a:latin typeface="Calibri" panose="020F0502020204030204" pitchFamily="34" charset="0"/>
                <a:cs typeface="Calibri" panose="020F0502020204030204" pitchFamily="34" charset="0"/>
              </a:rPr>
              <a:t>Image elements from the research sample were infographics and photography. </a:t>
            </a:r>
          </a:p>
          <a:p>
            <a:r>
              <a:rPr lang="en-US" dirty="0">
                <a:latin typeface="Calibri" panose="020F0502020204030204" pitchFamily="34" charset="0"/>
                <a:cs typeface="Calibri" panose="020F0502020204030204" pitchFamily="34" charset="0"/>
              </a:rPr>
              <a:t>Photographs from the research sample were marked as figurative or abstract images. </a:t>
            </a:r>
          </a:p>
          <a:p>
            <a:r>
              <a:rPr lang="en-US" dirty="0">
                <a:latin typeface="Calibri" panose="020F0502020204030204" pitchFamily="34" charset="0"/>
                <a:cs typeface="Calibri" panose="020F0502020204030204" pitchFamily="34" charset="0"/>
              </a:rPr>
              <a:t>Figurative images were analyzed and assigned to one of the following categories: person, building, nature, or artefact.</a:t>
            </a:r>
          </a:p>
          <a:p>
            <a:r>
              <a:rPr lang="en-US" dirty="0">
                <a:latin typeface="Calibri" panose="020F0502020204030204" pitchFamily="34" charset="0"/>
                <a:cs typeface="Calibri" panose="020F0502020204030204" pitchFamily="34" charset="0"/>
              </a:rPr>
              <a:t>Figurative images of people were further analyzed through different properties: gender, age group, social status, and social distance. </a:t>
            </a:r>
          </a:p>
          <a:p>
            <a:r>
              <a:rPr lang="en-US" dirty="0">
                <a:latin typeface="Calibri" panose="020F0502020204030204" pitchFamily="34" charset="0"/>
                <a:cs typeface="Calibri" panose="020F0502020204030204" pitchFamily="34" charset="0"/>
              </a:rPr>
              <a:t>Graphic elements of the infographic were analyzed regarding the most prevalent </a:t>
            </a:r>
            <a:r>
              <a:rPr lang="en-US" dirty="0" err="1">
                <a:latin typeface="Calibri" panose="020F0502020204030204" pitchFamily="34" charset="0"/>
                <a:cs typeface="Calibri" panose="020F0502020204030204" pitchFamily="34" charset="0"/>
              </a:rPr>
              <a:t>colour</a:t>
            </a:r>
            <a:r>
              <a:rPr lang="en-US" dirty="0">
                <a:latin typeface="Calibri" panose="020F0502020204030204" pitchFamily="34" charset="0"/>
                <a:cs typeface="Calibri" panose="020F0502020204030204" pitchFamily="34" charset="0"/>
              </a:rPr>
              <a:t> used and content</a:t>
            </a:r>
            <a:endParaRPr lang="en-HR" dirty="0"/>
          </a:p>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6</a:t>
            </a:fld>
            <a:endParaRPr lang="hr-HR" altLang="sr-Latn-RS"/>
          </a:p>
        </p:txBody>
      </p:sp>
    </p:spTree>
    <p:extLst>
      <p:ext uri="{BB962C8B-B14F-4D97-AF65-F5344CB8AC3E}">
        <p14:creationId xmlns:p14="http://schemas.microsoft.com/office/powerpoint/2010/main" val="1583824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7</a:t>
            </a:fld>
            <a:endParaRPr lang="hr-HR" altLang="sr-Latn-RS"/>
          </a:p>
        </p:txBody>
      </p:sp>
    </p:spTree>
    <p:extLst>
      <p:ext uri="{BB962C8B-B14F-4D97-AF65-F5344CB8AC3E}">
        <p14:creationId xmlns:p14="http://schemas.microsoft.com/office/powerpoint/2010/main" val="400210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8</a:t>
            </a:fld>
            <a:endParaRPr lang="hr-HR" altLang="sr-Latn-RS"/>
          </a:p>
        </p:txBody>
      </p:sp>
    </p:spTree>
    <p:extLst>
      <p:ext uri="{BB962C8B-B14F-4D97-AF65-F5344CB8AC3E}">
        <p14:creationId xmlns:p14="http://schemas.microsoft.com/office/powerpoint/2010/main" val="1685708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9</a:t>
            </a:fld>
            <a:endParaRPr lang="hr-HR" altLang="sr-Latn-RS"/>
          </a:p>
        </p:txBody>
      </p:sp>
    </p:spTree>
    <p:extLst>
      <p:ext uri="{BB962C8B-B14F-4D97-AF65-F5344CB8AC3E}">
        <p14:creationId xmlns:p14="http://schemas.microsoft.com/office/powerpoint/2010/main" val="15270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R" dirty="0"/>
              <a:t>38 % 2-3</a:t>
            </a:r>
          </a:p>
          <a:p>
            <a:r>
              <a:rPr lang="en-HR" dirty="0"/>
              <a:t>34% 1</a:t>
            </a:r>
          </a:p>
        </p:txBody>
      </p:sp>
      <p:sp>
        <p:nvSpPr>
          <p:cNvPr id="4" name="Slide Number Placeholder 3"/>
          <p:cNvSpPr>
            <a:spLocks noGrp="1"/>
          </p:cNvSpPr>
          <p:nvPr>
            <p:ph type="sldNum" sz="quarter" idx="5"/>
          </p:nvPr>
        </p:nvSpPr>
        <p:spPr/>
        <p:txBody>
          <a:bodyPr/>
          <a:lstStyle/>
          <a:p>
            <a:fld id="{07E56AC9-C001-814C-817D-EF13B8C84419}" type="slidenum">
              <a:rPr lang="hr-HR" altLang="sr-Latn-RS" smtClean="0"/>
              <a:pPr/>
              <a:t>12</a:t>
            </a:fld>
            <a:endParaRPr lang="hr-HR" altLang="sr-Latn-RS"/>
          </a:p>
        </p:txBody>
      </p:sp>
    </p:spTree>
    <p:extLst>
      <p:ext uri="{BB962C8B-B14F-4D97-AF65-F5344CB8AC3E}">
        <p14:creationId xmlns:p14="http://schemas.microsoft.com/office/powerpoint/2010/main" val="154532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ED09BA9-5E6F-8545-A7E9-B97B02A3FD66}"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3A71F2EC-7D41-6E4E-B206-D4713A1E8006}" type="slidenum">
              <a:rPr lang="hr-HR" altLang="sr-Latn-RS" smtClean="0"/>
              <a:pPr/>
              <a:t>‹#›</a:t>
            </a:fld>
            <a:endParaRPr lang="hr-HR" altLang="sr-Latn-RS"/>
          </a:p>
        </p:txBody>
      </p:sp>
    </p:spTree>
    <p:extLst>
      <p:ext uri="{BB962C8B-B14F-4D97-AF65-F5344CB8AC3E}">
        <p14:creationId xmlns:p14="http://schemas.microsoft.com/office/powerpoint/2010/main" val="17981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146811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9061E78-2AC5-0B47-9C39-110D590289BB}" type="slidenum">
              <a:rPr lang="hr-HR" altLang="sr-Latn-RS" smtClean="0"/>
              <a:pPr/>
              <a:t>‹#›</a:t>
            </a:fld>
            <a:endParaRPr lang="hr-HR" altLang="sr-Latn-R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583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970086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9061E78-2AC5-0B47-9C39-110D590289BB}" type="slidenum">
              <a:rPr lang="hr-HR" altLang="sr-Latn-RS" smtClean="0"/>
              <a:pPr/>
              <a:t>‹#›</a:t>
            </a:fld>
            <a:endParaRPr lang="hr-HR" altLang="sr-Latn-R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1525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1864976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3194784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395679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110400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9F5AAF7-A49D-A849-A07B-CE2EE83330E6}" type="datetimeFigureOut">
              <a:rPr lang="hr-HR" smtClean="0"/>
              <a:pPr>
                <a:defRPr/>
              </a:pPr>
              <a:t>22.05.2023.</a:t>
            </a:fld>
            <a:endParaRPr lang="hr-HR"/>
          </a:p>
        </p:txBody>
      </p:sp>
      <p:sp>
        <p:nvSpPr>
          <p:cNvPr id="5" name="Footer Placeholder 4"/>
          <p:cNvSpPr>
            <a:spLocks noGrp="1"/>
          </p:cNvSpPr>
          <p:nvPr>
            <p:ph type="ftr" sz="quarter" idx="11"/>
          </p:nvPr>
        </p:nvSpPr>
        <p:spPr/>
        <p:txBody>
          <a:bodyPr/>
          <a:lstStyle/>
          <a:p>
            <a:pPr>
              <a:defRPr/>
            </a:pPr>
            <a:endParaRPr lang="hr-H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034A330F-1D0F-CE46-B403-74499DF82281}" type="slidenum">
              <a:rPr lang="hr-HR" altLang="sr-Latn-RS" smtClean="0"/>
              <a:pPr/>
              <a:t>‹#›</a:t>
            </a:fld>
            <a:endParaRPr lang="hr-HR" altLang="sr-Latn-RS"/>
          </a:p>
        </p:txBody>
      </p:sp>
    </p:spTree>
    <p:extLst>
      <p:ext uri="{BB962C8B-B14F-4D97-AF65-F5344CB8AC3E}">
        <p14:creationId xmlns:p14="http://schemas.microsoft.com/office/powerpoint/2010/main" val="361692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15584847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8" name="Footer Placeholder 7"/>
          <p:cNvSpPr>
            <a:spLocks noGrp="1"/>
          </p:cNvSpPr>
          <p:nvPr>
            <p:ph type="ftr" sz="quarter" idx="11"/>
          </p:nvPr>
        </p:nvSpPr>
        <p:spPr/>
        <p:txBody>
          <a:bodyPr/>
          <a:lstStyle/>
          <a:p>
            <a:pPr>
              <a:defRPr/>
            </a:pPr>
            <a:endParaRPr lang="hr-H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1012876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312AC3C-4936-DA4B-8AE5-E829FD79616B}" type="datetimeFigureOut">
              <a:rPr lang="hr-HR" smtClean="0"/>
              <a:pPr>
                <a:defRPr/>
              </a:pPr>
              <a:t>22.05.2023.</a:t>
            </a:fld>
            <a:endParaRPr lang="hr-HR"/>
          </a:p>
        </p:txBody>
      </p:sp>
      <p:sp>
        <p:nvSpPr>
          <p:cNvPr id="4" name="Footer Placeholder 3"/>
          <p:cNvSpPr>
            <a:spLocks noGrp="1"/>
          </p:cNvSpPr>
          <p:nvPr>
            <p:ph type="ftr" sz="quarter" idx="11"/>
          </p:nvPr>
        </p:nvSpPr>
        <p:spPr/>
        <p:txBody>
          <a:bodyPr/>
          <a:lstStyle/>
          <a:p>
            <a:pPr>
              <a:defRPr/>
            </a:pPr>
            <a:endParaRPr lang="hr-H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331D7D3-65E2-ED4A-A6FF-95E8FD5078D3}" type="slidenum">
              <a:rPr lang="hr-HR" altLang="sr-Latn-RS" smtClean="0"/>
              <a:pPr/>
              <a:t>‹#›</a:t>
            </a:fld>
            <a:endParaRPr lang="hr-HR" altLang="sr-Latn-RS"/>
          </a:p>
        </p:txBody>
      </p:sp>
    </p:spTree>
    <p:extLst>
      <p:ext uri="{BB962C8B-B14F-4D97-AF65-F5344CB8AC3E}">
        <p14:creationId xmlns:p14="http://schemas.microsoft.com/office/powerpoint/2010/main" val="255065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66A3AFB-B03F-6E4C-8196-32B5917D7133}" type="datetimeFigureOut">
              <a:rPr lang="hr-HR" smtClean="0"/>
              <a:pPr>
                <a:defRPr/>
              </a:pPr>
              <a:t>22.05.2023.</a:t>
            </a:fld>
            <a:endParaRPr lang="hr-HR"/>
          </a:p>
        </p:txBody>
      </p:sp>
      <p:sp>
        <p:nvSpPr>
          <p:cNvPr id="3" name="Footer Placeholder 2"/>
          <p:cNvSpPr>
            <a:spLocks noGrp="1"/>
          </p:cNvSpPr>
          <p:nvPr>
            <p:ph type="ftr" sz="quarter" idx="11"/>
          </p:nvPr>
        </p:nvSpPr>
        <p:spPr/>
        <p:txBody>
          <a:bodyPr/>
          <a:lstStyle/>
          <a:p>
            <a:pPr>
              <a:defRPr/>
            </a:pPr>
            <a:endParaRPr lang="hr-H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BE754A6-6A79-C74C-A1DA-9A34180B9680}" type="slidenum">
              <a:rPr lang="hr-HR" altLang="sr-Latn-RS" smtClean="0"/>
              <a:pPr/>
              <a:t>‹#›</a:t>
            </a:fld>
            <a:endParaRPr lang="hr-HR" altLang="sr-Latn-RS"/>
          </a:p>
        </p:txBody>
      </p:sp>
      <p:pic>
        <p:nvPicPr>
          <p:cNvPr id="7" name="Picture 6">
            <a:extLst>
              <a:ext uri="{FF2B5EF4-FFF2-40B4-BE49-F238E27FC236}">
                <a16:creationId xmlns:a16="http://schemas.microsoft.com/office/drawing/2014/main" id="{2B19AFE4-E6CD-3821-56E6-80B35D4B6B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48225" y="407988"/>
            <a:ext cx="3971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05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892CA77-0768-A745-846C-526D4E2858D2}" type="datetimeFigureOut">
              <a:rPr lang="hr-HR" smtClean="0"/>
              <a:pPr>
                <a:defRPr/>
              </a:pPr>
              <a:t>22.05.2023.</a:t>
            </a:fld>
            <a:endParaRPr lang="hr-HR"/>
          </a:p>
        </p:txBody>
      </p:sp>
      <p:sp>
        <p:nvSpPr>
          <p:cNvPr id="6" name="Footer Placeholder 5"/>
          <p:cNvSpPr>
            <a:spLocks noGrp="1"/>
          </p:cNvSpPr>
          <p:nvPr>
            <p:ph type="ftr" sz="quarter" idx="11"/>
          </p:nvPr>
        </p:nvSpPr>
        <p:spPr/>
        <p:txBody>
          <a:bodyPr/>
          <a:lstStyle/>
          <a:p>
            <a:pPr>
              <a:defRPr/>
            </a:pPr>
            <a:endParaRPr lang="hr-H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42764355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280E08A-C594-594D-94ED-6090BF773B8D}" type="datetimeFigureOut">
              <a:rPr lang="hr-HR" smtClean="0"/>
              <a:pPr>
                <a:defRPr/>
              </a:pPr>
              <a:t>22.05.2023.</a:t>
            </a:fld>
            <a:endParaRPr lang="hr-HR"/>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E04C5F57-79A9-6945-A220-C47AAB4DE466}" type="slidenum">
              <a:rPr lang="hr-HR" altLang="sr-Latn-RS" smtClean="0"/>
              <a:pPr/>
              <a:t>‹#›</a:t>
            </a:fld>
            <a:endParaRPr lang="hr-HR" altLang="sr-Latn-RS"/>
          </a:p>
        </p:txBody>
      </p:sp>
    </p:spTree>
    <p:extLst>
      <p:ext uri="{BB962C8B-B14F-4D97-AF65-F5344CB8AC3E}">
        <p14:creationId xmlns:p14="http://schemas.microsoft.com/office/powerpoint/2010/main" val="403422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892CA77-0768-A745-846C-526D4E2858D2}" type="datetimeFigureOut">
              <a:rPr lang="hr-HR" smtClean="0"/>
              <a:pPr>
                <a:defRPr/>
              </a:pPr>
              <a:t>22.05.2023.</a:t>
            </a:fld>
            <a:endParaRPr lang="hr-H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hr-H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69061E78-2AC5-0B47-9C39-110D590289BB}" type="slidenum">
              <a:rPr lang="hr-HR" altLang="sr-Latn-RS" smtClean="0"/>
              <a:pPr/>
              <a:t>‹#›</a:t>
            </a:fld>
            <a:endParaRPr lang="hr-HR" altLang="sr-Latn-RS"/>
          </a:p>
        </p:txBody>
      </p:sp>
    </p:spTree>
    <p:extLst>
      <p:ext uri="{BB962C8B-B14F-4D97-AF65-F5344CB8AC3E}">
        <p14:creationId xmlns:p14="http://schemas.microsoft.com/office/powerpoint/2010/main" val="2512961501"/>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3.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1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a:extLst>
              <a:ext uri="{FF2B5EF4-FFF2-40B4-BE49-F238E27FC236}">
                <a16:creationId xmlns:a16="http://schemas.microsoft.com/office/drawing/2014/main" id="{8DB08AC0-EC48-70B4-FACD-7C0CD35FBC34}"/>
              </a:ext>
            </a:extLst>
          </p:cNvPr>
          <p:cNvSpPr txBox="1">
            <a:spLocks noChangeArrowheads="1"/>
          </p:cNvSpPr>
          <p:nvPr/>
        </p:nvSpPr>
        <p:spPr bwMode="auto">
          <a:xfrm>
            <a:off x="672773" y="1879902"/>
            <a:ext cx="7942470" cy="1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lnSpc>
                <a:spcPct val="150000"/>
              </a:lnSpc>
              <a:spcAft>
                <a:spcPts val="600"/>
              </a:spcAft>
              <a:buNone/>
            </a:pPr>
            <a:r>
              <a:rPr lang="en-US" sz="2800" b="1" dirty="0">
                <a:effectLst/>
                <a:latin typeface="Arial" panose="020B0604020202020204" pitchFamily="34" charset="0"/>
                <a:ea typeface="Times New Roman" panose="02020603050405020304" pitchFamily="18" charset="0"/>
                <a:cs typeface="Damascus" pitchFamily="2" charset="-78"/>
              </a:rPr>
              <a:t>What images are communicating </a:t>
            </a:r>
            <a:br>
              <a:rPr lang="en-US" sz="2800" b="1" dirty="0">
                <a:effectLst/>
                <a:latin typeface="Arial" panose="020B0604020202020204" pitchFamily="34" charset="0"/>
                <a:ea typeface="Times New Roman" panose="02020603050405020304" pitchFamily="18" charset="0"/>
                <a:cs typeface="Damascus" pitchFamily="2" charset="-78"/>
              </a:rPr>
            </a:br>
            <a:r>
              <a:rPr lang="en-US" sz="2800" b="1" dirty="0">
                <a:effectLst/>
                <a:latin typeface="Arial" panose="020B0604020202020204" pitchFamily="34" charset="0"/>
                <a:ea typeface="Times New Roman" panose="02020603050405020304" pitchFamily="18" charset="0"/>
                <a:cs typeface="Damascus" pitchFamily="2" charset="-78"/>
              </a:rPr>
              <a:t>about the </a:t>
            </a:r>
            <a:r>
              <a:rPr lang="en-US" sz="2800" b="1" dirty="0">
                <a:solidFill>
                  <a:srgbClr val="000000"/>
                </a:solidFill>
                <a:effectLst/>
                <a:latin typeface="Arial" panose="020B0604020202020204" pitchFamily="34" charset="0"/>
                <a:ea typeface="Times New Roman" panose="02020603050405020304" pitchFamily="18" charset="0"/>
                <a:cs typeface="Damascus" pitchFamily="2" charset="-78"/>
              </a:rPr>
              <a:t>COVID-19 </a:t>
            </a:r>
            <a:r>
              <a:rPr lang="en-US" sz="2800" b="1" dirty="0">
                <a:effectLst/>
                <a:latin typeface="Arial" panose="020B0604020202020204" pitchFamily="34" charset="0"/>
                <a:ea typeface="Times New Roman" panose="02020603050405020304" pitchFamily="18" charset="0"/>
                <a:cs typeface="Damascus" pitchFamily="2" charset="-78"/>
              </a:rPr>
              <a:t>pandemic?</a:t>
            </a:r>
            <a:endParaRPr lang="en-HR" sz="2800" b="1" dirty="0">
              <a:effectLst/>
              <a:latin typeface="Helvetica" pitchFamily="2" charset="0"/>
              <a:ea typeface="Times New Roman" panose="02020603050405020304" pitchFamily="18" charset="0"/>
              <a:cs typeface="Damascus" pitchFamily="2" charset="-78"/>
            </a:endParaRPr>
          </a:p>
          <a:p>
            <a:pPr algn="r" eaLnBrk="1" hangingPunct="1">
              <a:spcBef>
                <a:spcPct val="0"/>
              </a:spcBef>
              <a:buFontTx/>
              <a:buNone/>
            </a:pPr>
            <a:endParaRPr lang="hr-HR" altLang="sr-Latn-RS" sz="1800" b="1" dirty="0"/>
          </a:p>
        </p:txBody>
      </p:sp>
      <p:sp>
        <p:nvSpPr>
          <p:cNvPr id="5123" name="TextBox 4">
            <a:extLst>
              <a:ext uri="{FF2B5EF4-FFF2-40B4-BE49-F238E27FC236}">
                <a16:creationId xmlns:a16="http://schemas.microsoft.com/office/drawing/2014/main" id="{1610B813-D861-E744-93B8-2E515BF46D6D}"/>
              </a:ext>
            </a:extLst>
          </p:cNvPr>
          <p:cNvSpPr txBox="1">
            <a:spLocks noChangeArrowheads="1"/>
          </p:cNvSpPr>
          <p:nvPr/>
        </p:nvSpPr>
        <p:spPr bwMode="auto">
          <a:xfrm>
            <a:off x="1835696" y="3290788"/>
            <a:ext cx="3766006"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None/>
            </a:pPr>
            <a:r>
              <a:rPr lang="en-GB" sz="2400" b="1" dirty="0"/>
              <a:t>Josipa Selthofer</a:t>
            </a:r>
            <a:r>
              <a:rPr lang="en-US" sz="2400" dirty="0"/>
              <a:t> </a:t>
            </a:r>
          </a:p>
          <a:p>
            <a:pPr algn="r">
              <a:spcBef>
                <a:spcPct val="0"/>
              </a:spcBef>
              <a:buNone/>
            </a:pPr>
            <a:r>
              <a:rPr lang="en-US" sz="1600" dirty="0"/>
              <a:t>PhD, Assistant Professor</a:t>
            </a:r>
            <a:endParaRPr lang="en-GB" sz="1600" b="1" dirty="0"/>
          </a:p>
          <a:p>
            <a:pPr algn="r" eaLnBrk="1" hangingPunct="1">
              <a:spcBef>
                <a:spcPct val="0"/>
              </a:spcBef>
              <a:buFontTx/>
              <a:buNone/>
            </a:pPr>
            <a:r>
              <a:rPr lang="en-GB" sz="1600" dirty="0"/>
              <a:t>jselthofer@ffos.hr</a:t>
            </a:r>
          </a:p>
          <a:p>
            <a:pPr algn="r" eaLnBrk="1" hangingPunct="1">
              <a:spcBef>
                <a:spcPct val="0"/>
              </a:spcBef>
              <a:buFontTx/>
              <a:buNone/>
            </a:pPr>
            <a:endParaRPr lang="en-GB" sz="1800" dirty="0"/>
          </a:p>
          <a:p>
            <a:pPr algn="r" eaLnBrk="1" hangingPunct="1">
              <a:spcBef>
                <a:spcPct val="0"/>
              </a:spcBef>
              <a:buFontTx/>
              <a:buNone/>
            </a:pPr>
            <a:r>
              <a:rPr lang="en-GB" sz="2400" b="1" dirty="0"/>
              <a:t>Ines </a:t>
            </a:r>
            <a:r>
              <a:rPr lang="en-GB" sz="2400" b="1" dirty="0" err="1"/>
              <a:t>Hocenski</a:t>
            </a:r>
            <a:endParaRPr lang="en-GB" sz="2400" b="1" dirty="0"/>
          </a:p>
          <a:p>
            <a:pPr algn="r" eaLnBrk="1" hangingPunct="1">
              <a:spcBef>
                <a:spcPct val="0"/>
              </a:spcBef>
              <a:buFontTx/>
              <a:buNone/>
            </a:pPr>
            <a:r>
              <a:rPr lang="en-US" sz="1600" b="0" i="0" u="none" strike="noStrike" dirty="0">
                <a:solidFill>
                  <a:srgbClr val="222222"/>
                </a:solidFill>
                <a:effectLst/>
                <a:latin typeface="Arial" panose="020B0604020202020204" pitchFamily="34" charset="0"/>
              </a:rPr>
              <a:t>teaching assistant</a:t>
            </a:r>
            <a:endParaRPr lang="en-GB" sz="1600" dirty="0"/>
          </a:p>
          <a:p>
            <a:pPr algn="r" eaLnBrk="1" hangingPunct="1">
              <a:spcBef>
                <a:spcPct val="0"/>
              </a:spcBef>
              <a:buFontTx/>
              <a:buNone/>
            </a:pPr>
            <a:r>
              <a:rPr lang="en-GB" sz="1600" dirty="0" err="1"/>
              <a:t>ihocenski@ffos.hr</a:t>
            </a:r>
            <a:endParaRPr lang="en-GB" sz="1600" dirty="0"/>
          </a:p>
          <a:p>
            <a:pPr algn="r" eaLnBrk="1" hangingPunct="1">
              <a:spcBef>
                <a:spcPct val="0"/>
              </a:spcBef>
              <a:buFontTx/>
              <a:buNone/>
            </a:pPr>
            <a:br>
              <a:rPr lang="en-US" sz="1600" i="1" dirty="0"/>
            </a:br>
            <a:r>
              <a:rPr lang="en-US" sz="1400" i="1" dirty="0"/>
              <a:t>Department of Information Sciences</a:t>
            </a:r>
            <a:endParaRPr lang="en-US" sz="1400" dirty="0"/>
          </a:p>
          <a:p>
            <a:pPr algn="r">
              <a:buNone/>
            </a:pPr>
            <a:r>
              <a:rPr lang="en-US" sz="1400" i="1" dirty="0"/>
              <a:t>Faculty of Humanities and Social Sciences</a:t>
            </a:r>
          </a:p>
          <a:p>
            <a:pPr algn="r">
              <a:buNone/>
            </a:pPr>
            <a:r>
              <a:rPr lang="en-US" sz="1400" i="1" dirty="0"/>
              <a:t>University of Osijek, Croatia</a:t>
            </a:r>
          </a:p>
          <a:p>
            <a:pPr algn="r">
              <a:buNone/>
            </a:pPr>
            <a:r>
              <a:rPr lang="en-GB" dirty="0"/>
              <a:t> </a:t>
            </a:r>
            <a:endParaRPr lang="hr-HR" altLang="sr-Latn-RS" sz="1800" dirty="0"/>
          </a:p>
        </p:txBody>
      </p:sp>
      <p:pic>
        <p:nvPicPr>
          <p:cNvPr id="5" name="Picture 2" descr="Premium Photo | Coronavirus or covid 19 story summary photo collage">
            <a:extLst>
              <a:ext uri="{FF2B5EF4-FFF2-40B4-BE49-F238E27FC236}">
                <a16:creationId xmlns:a16="http://schemas.microsoft.com/office/drawing/2014/main" id="{3906D063-AA1E-39B9-A332-626F84577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718" y="4763230"/>
            <a:ext cx="3426449" cy="2122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534C5B3-CBAC-AE3E-3B4C-9E4BBC959C4E}"/>
              </a:ext>
            </a:extLst>
          </p:cNvPr>
          <p:cNvGraphicFramePr>
            <a:graphicFrameLocks/>
          </p:cNvGraphicFramePr>
          <p:nvPr>
            <p:extLst>
              <p:ext uri="{D42A27DB-BD31-4B8C-83A1-F6EECF244321}">
                <p14:modId xmlns:p14="http://schemas.microsoft.com/office/powerpoint/2010/main" val="2989499093"/>
              </p:ext>
            </p:extLst>
          </p:nvPr>
        </p:nvGraphicFramePr>
        <p:xfrm>
          <a:off x="1547664" y="110991"/>
          <a:ext cx="4752528" cy="33180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BC38D31A-46EB-77FB-CA93-6BB290D8D068}"/>
              </a:ext>
            </a:extLst>
          </p:cNvPr>
          <p:cNvGraphicFramePr>
            <a:graphicFrameLocks/>
          </p:cNvGraphicFramePr>
          <p:nvPr>
            <p:extLst>
              <p:ext uri="{D42A27DB-BD31-4B8C-83A1-F6EECF244321}">
                <p14:modId xmlns:p14="http://schemas.microsoft.com/office/powerpoint/2010/main" val="880339848"/>
              </p:ext>
            </p:extLst>
          </p:nvPr>
        </p:nvGraphicFramePr>
        <p:xfrm>
          <a:off x="3743413" y="3643830"/>
          <a:ext cx="5400587" cy="32403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4599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C106754-50C7-7984-9525-073445E3DA13}"/>
              </a:ext>
            </a:extLst>
          </p:cNvPr>
          <p:cNvGraphicFramePr>
            <a:graphicFrameLocks/>
          </p:cNvGraphicFramePr>
          <p:nvPr>
            <p:extLst>
              <p:ext uri="{D42A27DB-BD31-4B8C-83A1-F6EECF244321}">
                <p14:modId xmlns:p14="http://schemas.microsoft.com/office/powerpoint/2010/main" val="935814855"/>
              </p:ext>
            </p:extLst>
          </p:nvPr>
        </p:nvGraphicFramePr>
        <p:xfrm>
          <a:off x="2267744" y="4005064"/>
          <a:ext cx="4440494"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458B66E7-0790-24D7-2243-6FA3C82F66AE}"/>
              </a:ext>
            </a:extLst>
          </p:cNvPr>
          <p:cNvGraphicFramePr>
            <a:graphicFrameLocks/>
          </p:cNvGraphicFramePr>
          <p:nvPr>
            <p:extLst>
              <p:ext uri="{D42A27DB-BD31-4B8C-83A1-F6EECF244321}">
                <p14:modId xmlns:p14="http://schemas.microsoft.com/office/powerpoint/2010/main" val="1981429378"/>
              </p:ext>
            </p:extLst>
          </p:nvPr>
        </p:nvGraphicFramePr>
        <p:xfrm>
          <a:off x="2267744" y="188640"/>
          <a:ext cx="6286500" cy="3746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283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1E25F21-9039-6BF9-2F01-B271F091BE78}"/>
              </a:ext>
            </a:extLst>
          </p:cNvPr>
          <p:cNvGraphicFramePr>
            <a:graphicFrameLocks/>
          </p:cNvGraphicFramePr>
          <p:nvPr>
            <p:extLst>
              <p:ext uri="{D42A27DB-BD31-4B8C-83A1-F6EECF244321}">
                <p14:modId xmlns:p14="http://schemas.microsoft.com/office/powerpoint/2010/main" val="2142250251"/>
              </p:ext>
            </p:extLst>
          </p:nvPr>
        </p:nvGraphicFramePr>
        <p:xfrm>
          <a:off x="2528322" y="181977"/>
          <a:ext cx="4556414" cy="36219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E484E598-BC88-C99E-9D3F-012CE885C759}"/>
              </a:ext>
            </a:extLst>
          </p:cNvPr>
          <p:cNvGraphicFramePr>
            <a:graphicFrameLocks/>
          </p:cNvGraphicFramePr>
          <p:nvPr>
            <p:extLst>
              <p:ext uri="{D42A27DB-BD31-4B8C-83A1-F6EECF244321}">
                <p14:modId xmlns:p14="http://schemas.microsoft.com/office/powerpoint/2010/main" val="841053796"/>
              </p:ext>
            </p:extLst>
          </p:nvPr>
        </p:nvGraphicFramePr>
        <p:xfrm>
          <a:off x="2555776" y="3942174"/>
          <a:ext cx="4556415" cy="27338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9903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72608A9-6CC9-C2D1-EC4E-AB9495D16943}"/>
              </a:ext>
            </a:extLst>
          </p:cNvPr>
          <p:cNvGraphicFramePr>
            <a:graphicFrameLocks/>
          </p:cNvGraphicFramePr>
          <p:nvPr>
            <p:extLst>
              <p:ext uri="{D42A27DB-BD31-4B8C-83A1-F6EECF244321}">
                <p14:modId xmlns:p14="http://schemas.microsoft.com/office/powerpoint/2010/main" val="3980191987"/>
              </p:ext>
            </p:extLst>
          </p:nvPr>
        </p:nvGraphicFramePr>
        <p:xfrm>
          <a:off x="2785950" y="3861048"/>
          <a:ext cx="4789818" cy="2873891"/>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2="http://schemas.microsoft.com/office/drawing/2015/10/21/chartex">
        <mc:Choice Requires="cx2">
          <p:graphicFrame>
            <p:nvGraphicFramePr>
              <p:cNvPr id="4" name="Chart 3">
                <a:extLst>
                  <a:ext uri="{FF2B5EF4-FFF2-40B4-BE49-F238E27FC236}">
                    <a16:creationId xmlns:a16="http://schemas.microsoft.com/office/drawing/2014/main" id="{587BAEA5-6B1E-669F-9BCC-C8C851A55412}"/>
                  </a:ext>
                </a:extLst>
              </p:cNvPr>
              <p:cNvGraphicFramePr/>
              <p:nvPr>
                <p:extLst>
                  <p:ext uri="{D42A27DB-BD31-4B8C-83A1-F6EECF244321}">
                    <p14:modId xmlns:p14="http://schemas.microsoft.com/office/powerpoint/2010/main" val="994922964"/>
                  </p:ext>
                </p:extLst>
              </p:nvPr>
            </p:nvGraphicFramePr>
            <p:xfrm>
              <a:off x="2267744" y="332656"/>
              <a:ext cx="5482167" cy="328930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587BAEA5-6B1E-669F-9BCC-C8C851A55412}"/>
                  </a:ext>
                </a:extLst>
              </p:cNvPr>
              <p:cNvPicPr>
                <a:picLocks noGrp="1" noRot="1" noChangeAspect="1" noMove="1" noResize="1" noEditPoints="1" noAdjustHandles="1" noChangeArrowheads="1" noChangeShapeType="1"/>
              </p:cNvPicPr>
              <p:nvPr/>
            </p:nvPicPr>
            <p:blipFill>
              <a:blip r:embed="rId4"/>
              <a:stretch>
                <a:fillRect/>
              </a:stretch>
            </p:blipFill>
            <p:spPr>
              <a:xfrm>
                <a:off x="2267744" y="332656"/>
                <a:ext cx="5482167" cy="3289300"/>
              </a:xfrm>
              <a:prstGeom prst="rect">
                <a:avLst/>
              </a:prstGeom>
            </p:spPr>
          </p:pic>
        </mc:Fallback>
      </mc:AlternateContent>
    </p:spTree>
    <p:extLst>
      <p:ext uri="{BB962C8B-B14F-4D97-AF65-F5344CB8AC3E}">
        <p14:creationId xmlns:p14="http://schemas.microsoft.com/office/powerpoint/2010/main" val="714914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91FC3BA-0F82-866F-CE9C-7CB44242B8DE}"/>
              </a:ext>
            </a:extLst>
          </p:cNvPr>
          <p:cNvGraphicFramePr>
            <a:graphicFrameLocks/>
          </p:cNvGraphicFramePr>
          <p:nvPr>
            <p:extLst>
              <p:ext uri="{D42A27DB-BD31-4B8C-83A1-F6EECF244321}">
                <p14:modId xmlns:p14="http://schemas.microsoft.com/office/powerpoint/2010/main" val="131197147"/>
              </p:ext>
            </p:extLst>
          </p:nvPr>
        </p:nvGraphicFramePr>
        <p:xfrm>
          <a:off x="2699792" y="4198392"/>
          <a:ext cx="4354174" cy="26125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3EFB3F1E-AB83-87CF-8945-398DDCA80AD1}"/>
              </a:ext>
            </a:extLst>
          </p:cNvPr>
          <p:cNvGraphicFramePr>
            <a:graphicFrameLocks/>
          </p:cNvGraphicFramePr>
          <p:nvPr>
            <p:extLst>
              <p:ext uri="{D42A27DB-BD31-4B8C-83A1-F6EECF244321}">
                <p14:modId xmlns:p14="http://schemas.microsoft.com/office/powerpoint/2010/main" val="1212180408"/>
              </p:ext>
            </p:extLst>
          </p:nvPr>
        </p:nvGraphicFramePr>
        <p:xfrm>
          <a:off x="2307030" y="210964"/>
          <a:ext cx="4887519" cy="382244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677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C9E9605-9A1F-B5E3-B2DF-24311372C471}"/>
              </a:ext>
            </a:extLst>
          </p:cNvPr>
          <p:cNvGraphicFramePr>
            <a:graphicFrameLocks/>
          </p:cNvGraphicFramePr>
          <p:nvPr>
            <p:extLst>
              <p:ext uri="{D42A27DB-BD31-4B8C-83A1-F6EECF244321}">
                <p14:modId xmlns:p14="http://schemas.microsoft.com/office/powerpoint/2010/main" val="3450921376"/>
              </p:ext>
            </p:extLst>
          </p:nvPr>
        </p:nvGraphicFramePr>
        <p:xfrm>
          <a:off x="2699792" y="4221088"/>
          <a:ext cx="4080453"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55C19DA2-1924-A384-49AD-EAA12DFFF1D8}"/>
              </a:ext>
            </a:extLst>
          </p:cNvPr>
          <p:cNvGraphicFramePr>
            <a:graphicFrameLocks/>
          </p:cNvGraphicFramePr>
          <p:nvPr>
            <p:extLst>
              <p:ext uri="{D42A27DB-BD31-4B8C-83A1-F6EECF244321}">
                <p14:modId xmlns:p14="http://schemas.microsoft.com/office/powerpoint/2010/main" val="2531114160"/>
              </p:ext>
            </p:extLst>
          </p:nvPr>
        </p:nvGraphicFramePr>
        <p:xfrm>
          <a:off x="2255742" y="548680"/>
          <a:ext cx="4968552" cy="34995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149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2BBBD88-C4FD-6805-BA6E-EDAC45D22283}"/>
              </a:ext>
            </a:extLst>
          </p:cNvPr>
          <p:cNvGraphicFramePr>
            <a:graphicFrameLocks/>
          </p:cNvGraphicFramePr>
          <p:nvPr>
            <p:extLst>
              <p:ext uri="{D42A27DB-BD31-4B8C-83A1-F6EECF244321}">
                <p14:modId xmlns:p14="http://schemas.microsoft.com/office/powerpoint/2010/main" val="1036825019"/>
              </p:ext>
            </p:extLst>
          </p:nvPr>
        </p:nvGraphicFramePr>
        <p:xfrm>
          <a:off x="2699792" y="3645024"/>
          <a:ext cx="4950296" cy="2970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898FCD7-4D67-7FE4-D015-9D8A2825616E}"/>
              </a:ext>
            </a:extLst>
          </p:cNvPr>
          <p:cNvGraphicFramePr>
            <a:graphicFrameLocks/>
          </p:cNvGraphicFramePr>
          <p:nvPr>
            <p:extLst>
              <p:ext uri="{D42A27DB-BD31-4B8C-83A1-F6EECF244321}">
                <p14:modId xmlns:p14="http://schemas.microsoft.com/office/powerpoint/2010/main" val="2688116825"/>
              </p:ext>
            </p:extLst>
          </p:nvPr>
        </p:nvGraphicFramePr>
        <p:xfrm>
          <a:off x="2555776" y="408091"/>
          <a:ext cx="5328592" cy="31971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1667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79FAF1E-D0A3-39D7-A1A1-F5FE9635632A}"/>
              </a:ext>
            </a:extLst>
          </p:cNvPr>
          <p:cNvGraphicFramePr>
            <a:graphicFrameLocks/>
          </p:cNvGraphicFramePr>
          <p:nvPr>
            <p:extLst>
              <p:ext uri="{D42A27DB-BD31-4B8C-83A1-F6EECF244321}">
                <p14:modId xmlns:p14="http://schemas.microsoft.com/office/powerpoint/2010/main" val="1345493497"/>
              </p:ext>
            </p:extLst>
          </p:nvPr>
        </p:nvGraphicFramePr>
        <p:xfrm>
          <a:off x="1691680" y="404664"/>
          <a:ext cx="7128792" cy="5072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5133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105C8A5-0F70-C6DE-8A7F-0939D9073314}"/>
              </a:ext>
            </a:extLst>
          </p:cNvPr>
          <p:cNvGraphicFramePr>
            <a:graphicFrameLocks/>
          </p:cNvGraphicFramePr>
          <p:nvPr>
            <p:extLst>
              <p:ext uri="{D42A27DB-BD31-4B8C-83A1-F6EECF244321}">
                <p14:modId xmlns:p14="http://schemas.microsoft.com/office/powerpoint/2010/main" val="2125807173"/>
              </p:ext>
            </p:extLst>
          </p:nvPr>
        </p:nvGraphicFramePr>
        <p:xfrm>
          <a:off x="3059832" y="3932572"/>
          <a:ext cx="4607706" cy="27646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B2160C1-8F5B-6DF8-8A7A-F884E1DE0F12}"/>
              </a:ext>
            </a:extLst>
          </p:cNvPr>
          <p:cNvGraphicFramePr>
            <a:graphicFrameLocks/>
          </p:cNvGraphicFramePr>
          <p:nvPr>
            <p:extLst>
              <p:ext uri="{D42A27DB-BD31-4B8C-83A1-F6EECF244321}">
                <p14:modId xmlns:p14="http://schemas.microsoft.com/office/powerpoint/2010/main" val="2556006785"/>
              </p:ext>
            </p:extLst>
          </p:nvPr>
        </p:nvGraphicFramePr>
        <p:xfrm>
          <a:off x="2987018" y="0"/>
          <a:ext cx="4248472" cy="37410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4274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B4846-30E4-D8BC-6268-C9B7B8950136}"/>
              </a:ext>
            </a:extLst>
          </p:cNvPr>
          <p:cNvSpPr>
            <a:spLocks noGrp="1"/>
          </p:cNvSpPr>
          <p:nvPr>
            <p:ph type="title"/>
          </p:nvPr>
        </p:nvSpPr>
        <p:spPr/>
        <p:txBody>
          <a:bodyPr/>
          <a:lstStyle/>
          <a:p>
            <a:pPr algn="l"/>
            <a:r>
              <a:rPr lang="en-US" b="1" dirty="0"/>
              <a:t>Conclusion</a:t>
            </a:r>
            <a:endParaRPr lang="en-HR" dirty="0"/>
          </a:p>
        </p:txBody>
      </p:sp>
      <p:sp>
        <p:nvSpPr>
          <p:cNvPr id="5" name="Content Placeholder 4">
            <a:extLst>
              <a:ext uri="{FF2B5EF4-FFF2-40B4-BE49-F238E27FC236}">
                <a16:creationId xmlns:a16="http://schemas.microsoft.com/office/drawing/2014/main" id="{68368719-21E5-B781-6671-A665043E9C46}"/>
              </a:ext>
            </a:extLst>
          </p:cNvPr>
          <p:cNvSpPr>
            <a:spLocks noGrp="1"/>
          </p:cNvSpPr>
          <p:nvPr>
            <p:ph idx="1"/>
          </p:nvPr>
        </p:nvSpPr>
        <p:spPr>
          <a:xfrm>
            <a:off x="1942415" y="1484784"/>
            <a:ext cx="6591985" cy="5040560"/>
          </a:xfrm>
        </p:spPr>
        <p:txBody>
          <a:bodyPr>
            <a:normAutofit fontScale="92500" lnSpcReduction="20000"/>
          </a:bodyPr>
          <a:lstStyle/>
          <a:p>
            <a:r>
              <a:rPr lang="en-US" dirty="0"/>
              <a:t>The research data collected through the study contribute to the knowledge of visual communication characteristics during the Covid-19 crisis on news portals in Croatia. </a:t>
            </a:r>
          </a:p>
          <a:p>
            <a:r>
              <a:rPr lang="en-HR" dirty="0"/>
              <a:t>376 photographs (only 1 abstract), 75 infographics</a:t>
            </a:r>
            <a:endParaRPr lang="en-US" dirty="0"/>
          </a:p>
          <a:p>
            <a:r>
              <a:rPr lang="en-US" dirty="0"/>
              <a:t>The research results have shown that the majority of photographs presented on news portals in Croatia were:</a:t>
            </a:r>
          </a:p>
          <a:p>
            <a:r>
              <a:rPr lang="en-US" dirty="0"/>
              <a:t>figurative images of persons (2-3)</a:t>
            </a:r>
          </a:p>
          <a:p>
            <a:pPr lvl="1"/>
            <a:r>
              <a:rPr lang="en-US" dirty="0"/>
              <a:t>image theme - testing</a:t>
            </a:r>
          </a:p>
          <a:p>
            <a:pPr lvl="1"/>
            <a:r>
              <a:rPr lang="en-US" dirty="0"/>
              <a:t>mixed gender</a:t>
            </a:r>
          </a:p>
          <a:p>
            <a:pPr lvl="1"/>
            <a:r>
              <a:rPr lang="en-US" dirty="0"/>
              <a:t>undefined age (mainly because they wore face masks)</a:t>
            </a:r>
          </a:p>
          <a:p>
            <a:pPr lvl="1"/>
            <a:r>
              <a:rPr lang="en-US" dirty="0"/>
              <a:t>doctor-patient or nurse status</a:t>
            </a:r>
          </a:p>
          <a:p>
            <a:pPr lvl="1"/>
            <a:r>
              <a:rPr lang="en-US" dirty="0"/>
              <a:t>social or public distance</a:t>
            </a:r>
          </a:p>
          <a:p>
            <a:pPr lvl="1"/>
            <a:r>
              <a:rPr lang="en-US" dirty="0"/>
              <a:t>1 or 2 politicians</a:t>
            </a:r>
          </a:p>
          <a:p>
            <a:r>
              <a:rPr lang="en-US" dirty="0"/>
              <a:t>a</a:t>
            </a:r>
            <a:r>
              <a:rPr lang="en-HR" dirty="0"/>
              <a:t>rtefact type – vaccine or test sign</a:t>
            </a:r>
          </a:p>
          <a:p>
            <a:r>
              <a:rPr lang="en-US" dirty="0"/>
              <a:t>b</a:t>
            </a:r>
            <a:r>
              <a:rPr lang="en-HR" dirty="0"/>
              <a:t>uilding type – airport or hospital </a:t>
            </a:r>
          </a:p>
          <a:p>
            <a:r>
              <a:rPr lang="en-US" dirty="0"/>
              <a:t>infographics – a </a:t>
            </a:r>
            <a:r>
              <a:rPr lang="hr-HR" dirty="0" err="1"/>
              <a:t>map</a:t>
            </a:r>
            <a:r>
              <a:rPr lang="en-HR" dirty="0"/>
              <a:t> or text message, in RGB, black and white (grey) colour</a:t>
            </a:r>
          </a:p>
          <a:p>
            <a:endParaRPr lang="en-US" dirty="0"/>
          </a:p>
        </p:txBody>
      </p:sp>
    </p:spTree>
    <p:extLst>
      <p:ext uri="{BB962C8B-B14F-4D97-AF65-F5344CB8AC3E}">
        <p14:creationId xmlns:p14="http://schemas.microsoft.com/office/powerpoint/2010/main" val="61351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56108-6ADC-3A5C-3C6E-39C28363524C}"/>
              </a:ext>
            </a:extLst>
          </p:cNvPr>
          <p:cNvSpPr>
            <a:spLocks noGrp="1"/>
          </p:cNvSpPr>
          <p:nvPr>
            <p:ph type="title"/>
          </p:nvPr>
        </p:nvSpPr>
        <p:spPr>
          <a:xfrm>
            <a:off x="1942415" y="624110"/>
            <a:ext cx="6591985" cy="1280890"/>
          </a:xfrm>
        </p:spPr>
        <p:txBody>
          <a:bodyPr/>
          <a:lstStyle/>
          <a:p>
            <a:pPr algn="l"/>
            <a:r>
              <a:rPr lang="en-US" b="1" dirty="0">
                <a:latin typeface="Calibri" panose="020F0502020204030204" pitchFamily="34" charset="0"/>
                <a:cs typeface="Calibri" panose="020F0502020204030204" pitchFamily="34" charset="0"/>
              </a:rPr>
              <a:t>Introduction</a:t>
            </a:r>
            <a:endParaRPr lang="en-HR" dirty="0">
              <a:latin typeface="Calibri" panose="020F0502020204030204" pitchFamily="34" charset="0"/>
              <a:cs typeface="Calibri" panose="020F0502020204030204" pitchFamily="34" charset="0"/>
            </a:endParaRPr>
          </a:p>
        </p:txBody>
      </p:sp>
      <p:pic>
        <p:nvPicPr>
          <p:cNvPr id="1028" name="Picture 4" descr="Conseils pour un traitement médiatique professionnel et responsable des  vaccins contre la COVID-19 | OPS/OMS | Organisation panaméricaine de la  santé">
            <a:extLst>
              <a:ext uri="{FF2B5EF4-FFF2-40B4-BE49-F238E27FC236}">
                <a16:creationId xmlns:a16="http://schemas.microsoft.com/office/drawing/2014/main" id="{AFA88D34-DC82-8902-AF83-18C2690FC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2757"/>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23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9E92-FF93-A4C6-604F-AB4D2F359287}"/>
              </a:ext>
            </a:extLst>
          </p:cNvPr>
          <p:cNvSpPr>
            <a:spLocks noGrp="1"/>
          </p:cNvSpPr>
          <p:nvPr>
            <p:ph type="title"/>
          </p:nvPr>
        </p:nvSpPr>
        <p:spPr/>
        <p:txBody>
          <a:bodyPr/>
          <a:lstStyle/>
          <a:p>
            <a:r>
              <a:rPr lang="en-HR" b="1" dirty="0"/>
              <a:t>AI text to image converter result:</a:t>
            </a:r>
          </a:p>
        </p:txBody>
      </p:sp>
      <p:pic>
        <p:nvPicPr>
          <p:cNvPr id="5" name="Content Placeholder 4">
            <a:extLst>
              <a:ext uri="{FF2B5EF4-FFF2-40B4-BE49-F238E27FC236}">
                <a16:creationId xmlns:a16="http://schemas.microsoft.com/office/drawing/2014/main" id="{D622688E-3A86-DE9D-5132-07687C4C54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3058" y="2996953"/>
            <a:ext cx="3236938" cy="3236938"/>
          </a:xfrm>
        </p:spPr>
      </p:pic>
      <p:pic>
        <p:nvPicPr>
          <p:cNvPr id="9" name="Picture 8">
            <a:extLst>
              <a:ext uri="{FF2B5EF4-FFF2-40B4-BE49-F238E27FC236}">
                <a16:creationId xmlns:a16="http://schemas.microsoft.com/office/drawing/2014/main" id="{90791136-A47C-0BE8-4CAA-0DE44131F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2081027"/>
            <a:ext cx="4152863" cy="4152863"/>
          </a:xfrm>
          <a:prstGeom prst="rect">
            <a:avLst/>
          </a:prstGeom>
        </p:spPr>
      </p:pic>
    </p:spTree>
    <p:extLst>
      <p:ext uri="{BB962C8B-B14F-4D97-AF65-F5344CB8AC3E}">
        <p14:creationId xmlns:p14="http://schemas.microsoft.com/office/powerpoint/2010/main" val="3118976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9226FF-6A87-E75A-9254-9ADE1A67F3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687546"/>
            <a:ext cx="5482908" cy="5482908"/>
          </a:xfrm>
          <a:prstGeom prst="rect">
            <a:avLst/>
          </a:prstGeom>
        </p:spPr>
      </p:pic>
    </p:spTree>
    <p:extLst>
      <p:ext uri="{BB962C8B-B14F-4D97-AF65-F5344CB8AC3E}">
        <p14:creationId xmlns:p14="http://schemas.microsoft.com/office/powerpoint/2010/main" val="798937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703AD-946C-EF51-4C0F-09B29AF2D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32656"/>
            <a:ext cx="3600400" cy="3600400"/>
          </a:xfrm>
          <a:prstGeom prst="rect">
            <a:avLst/>
          </a:prstGeom>
        </p:spPr>
      </p:pic>
      <p:pic>
        <p:nvPicPr>
          <p:cNvPr id="3" name="Picture 2">
            <a:extLst>
              <a:ext uri="{FF2B5EF4-FFF2-40B4-BE49-F238E27FC236}">
                <a16:creationId xmlns:a16="http://schemas.microsoft.com/office/drawing/2014/main" id="{1D6291F7-9C5A-F443-2E20-FD6F2CED8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2996952"/>
            <a:ext cx="3424620" cy="3424620"/>
          </a:xfrm>
          <a:prstGeom prst="rect">
            <a:avLst/>
          </a:prstGeom>
        </p:spPr>
      </p:pic>
    </p:spTree>
    <p:extLst>
      <p:ext uri="{BB962C8B-B14F-4D97-AF65-F5344CB8AC3E}">
        <p14:creationId xmlns:p14="http://schemas.microsoft.com/office/powerpoint/2010/main" val="232577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1D12-7D7F-8462-E95E-0137B9C322CF}"/>
              </a:ext>
            </a:extLst>
          </p:cNvPr>
          <p:cNvSpPr>
            <a:spLocks noGrp="1"/>
          </p:cNvSpPr>
          <p:nvPr>
            <p:ph type="title"/>
          </p:nvPr>
        </p:nvSpPr>
        <p:spPr>
          <a:xfrm>
            <a:off x="457200" y="260648"/>
            <a:ext cx="8229600" cy="5040560"/>
          </a:xfrm>
        </p:spPr>
        <p:txBody>
          <a:bodyPr/>
          <a:lstStyle/>
          <a:p>
            <a:pPr algn="ctr"/>
            <a:br>
              <a:rPr lang="en-HR" dirty="0"/>
            </a:br>
            <a:br>
              <a:rPr lang="en-HR" dirty="0"/>
            </a:br>
            <a:br>
              <a:rPr lang="en-HR" dirty="0"/>
            </a:br>
            <a:br>
              <a:rPr lang="en-HR" dirty="0"/>
            </a:br>
            <a:br>
              <a:rPr lang="en-HR" dirty="0"/>
            </a:br>
            <a:br>
              <a:rPr lang="en-HR" dirty="0"/>
            </a:br>
            <a:r>
              <a:rPr lang="en-HR" dirty="0"/>
              <a:t>Thank you!</a:t>
            </a:r>
          </a:p>
        </p:txBody>
      </p:sp>
    </p:spTree>
    <p:extLst>
      <p:ext uri="{BB962C8B-B14F-4D97-AF65-F5344CB8AC3E}">
        <p14:creationId xmlns:p14="http://schemas.microsoft.com/office/powerpoint/2010/main" val="831761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earch Snapshot: COVID-19 and Traumatic Stress - Georgia State University  News - College of Education and Human Development, Coronavirus Research,  Faculty, Research, University Research -">
            <a:extLst>
              <a:ext uri="{FF2B5EF4-FFF2-40B4-BE49-F238E27FC236}">
                <a16:creationId xmlns:a16="http://schemas.microsoft.com/office/drawing/2014/main" id="{7C830BB8-A38E-FF7D-A470-2068B259F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0090"/>
            <a:ext cx="9180512" cy="573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41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E753A2-9605-2391-FCF1-A788C5A78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0292">
            <a:off x="377471" y="2480178"/>
            <a:ext cx="3270786" cy="2829007"/>
          </a:xfrm>
          <a:prstGeom prst="rect">
            <a:avLst/>
          </a:prstGeom>
        </p:spPr>
      </p:pic>
      <p:sp>
        <p:nvSpPr>
          <p:cNvPr id="2" name="Title 1">
            <a:extLst>
              <a:ext uri="{FF2B5EF4-FFF2-40B4-BE49-F238E27FC236}">
                <a16:creationId xmlns:a16="http://schemas.microsoft.com/office/drawing/2014/main" id="{363E0415-E803-C0FF-5C41-5524C078C861}"/>
              </a:ext>
            </a:extLst>
          </p:cNvPr>
          <p:cNvSpPr>
            <a:spLocks noGrp="1"/>
          </p:cNvSpPr>
          <p:nvPr>
            <p:ph type="title"/>
          </p:nvPr>
        </p:nvSpPr>
        <p:spPr/>
        <p:txBody>
          <a:bodyPr/>
          <a:lstStyle/>
          <a:p>
            <a:pPr algn="l"/>
            <a:r>
              <a:rPr lang="en-US" b="1" dirty="0">
                <a:latin typeface="Calibri" panose="020F0502020204030204" pitchFamily="34" charset="0"/>
                <a:cs typeface="Calibri" panose="020F0502020204030204" pitchFamily="34" charset="0"/>
              </a:rPr>
              <a:t>Research</a:t>
            </a:r>
            <a:r>
              <a:rPr lang="ta-IN" b="1" dirty="0">
                <a:latin typeface="Calibri" panose="020F0502020204030204" pitchFamily="34" charset="0"/>
              </a:rPr>
              <a:t> </a:t>
            </a:r>
            <a:r>
              <a:rPr lang="ta-IN" b="1" dirty="0" err="1">
                <a:latin typeface="Calibri" panose="020F0502020204030204" pitchFamily="34" charset="0"/>
              </a:rPr>
              <a:t>methodology</a:t>
            </a:r>
            <a:endParaRPr lang="en-HR"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5BCF6200-DEAD-EE09-B32C-4D4FEE1D5076}"/>
              </a:ext>
            </a:extLst>
          </p:cNvPr>
          <p:cNvSpPr>
            <a:spLocks noGrp="1"/>
          </p:cNvSpPr>
          <p:nvPr>
            <p:ph idx="1"/>
          </p:nvPr>
        </p:nvSpPr>
        <p:spPr>
          <a:xfrm>
            <a:off x="1942415" y="1556792"/>
            <a:ext cx="6591985" cy="4824536"/>
          </a:xfrm>
        </p:spPr>
        <p:txBody>
          <a:bodyPr>
            <a:normAutofit/>
          </a:bodyPr>
          <a:lstStyle/>
          <a:p>
            <a:pPr marL="457200" lvl="1" indent="0">
              <a:buNone/>
            </a:pPr>
            <a:endParaRPr lang="en-HR" sz="2600" dirty="0">
              <a:latin typeface="Calibri" panose="020F0502020204030204" pitchFamily="34" charset="0"/>
              <a:cs typeface="Calibri" panose="020F0502020204030204" pitchFamily="34" charset="0"/>
            </a:endParaRPr>
          </a:p>
          <a:p>
            <a:endParaRPr lang="en-HR"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929C876-B928-BFB9-43FD-22AE36A732A9}"/>
              </a:ext>
            </a:extLst>
          </p:cNvPr>
          <p:cNvSpPr txBox="1"/>
          <p:nvPr/>
        </p:nvSpPr>
        <p:spPr>
          <a:xfrm>
            <a:off x="1736850" y="1271353"/>
            <a:ext cx="7272808" cy="1600438"/>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The methodology - visual content analysis Sample: 24sata, Index, </a:t>
            </a:r>
            <a:r>
              <a:rPr lang="en-US" sz="2800" dirty="0" err="1">
                <a:latin typeface="Calibri" panose="020F0502020204030204" pitchFamily="34" charset="0"/>
                <a:cs typeface="Calibri" panose="020F0502020204030204" pitchFamily="34" charset="0"/>
              </a:rPr>
              <a:t>Jutarnji</a:t>
            </a:r>
            <a:r>
              <a:rPr lang="en-US" sz="2800" dirty="0">
                <a:latin typeface="Calibri" panose="020F0502020204030204" pitchFamily="34" charset="0"/>
                <a:cs typeface="Calibri" panose="020F0502020204030204" pitchFamily="34" charset="0"/>
              </a:rPr>
              <a:t>, Net, </a:t>
            </a:r>
            <a:r>
              <a:rPr lang="en-US" sz="2800" dirty="0" err="1">
                <a:latin typeface="Calibri" panose="020F0502020204030204" pitchFamily="34" charset="0"/>
                <a:cs typeface="Calibri" panose="020F0502020204030204" pitchFamily="34" charset="0"/>
              </a:rPr>
              <a:t>Večernji</a:t>
            </a:r>
            <a:r>
              <a:rPr lang="en-US" sz="2800" dirty="0">
                <a:latin typeface="Calibri" panose="020F0502020204030204" pitchFamily="34" charset="0"/>
                <a:cs typeface="Calibri" panose="020F0502020204030204" pitchFamily="34" charset="0"/>
              </a:rPr>
              <a:t> list</a:t>
            </a:r>
          </a:p>
          <a:p>
            <a:endParaRPr lang="en-US" sz="1200" dirty="0">
              <a:latin typeface="Calibri" panose="020F0502020204030204" pitchFamily="34" charset="0"/>
              <a:cs typeface="Calibri" panose="020F0502020204030204" pitchFamily="34" charset="0"/>
            </a:endParaRPr>
          </a:p>
          <a:p>
            <a:endParaRPr lang="en-HR" sz="1200" dirty="0">
              <a:latin typeface="Calibri" panose="020F0502020204030204" pitchFamily="34" charset="0"/>
              <a:cs typeface="Calibri" panose="020F0502020204030204" pitchFamily="34" charset="0"/>
            </a:endParaRPr>
          </a:p>
          <a:p>
            <a:endParaRPr lang="en-HR" dirty="0"/>
          </a:p>
        </p:txBody>
      </p:sp>
      <p:pic>
        <p:nvPicPr>
          <p:cNvPr id="14" name="Picture 13">
            <a:extLst>
              <a:ext uri="{FF2B5EF4-FFF2-40B4-BE49-F238E27FC236}">
                <a16:creationId xmlns:a16="http://schemas.microsoft.com/office/drawing/2014/main" id="{E8BF2174-718A-D742-3312-7916F63BF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8125">
            <a:off x="882498" y="3794323"/>
            <a:ext cx="3206727" cy="2702647"/>
          </a:xfrm>
          <a:prstGeom prst="rect">
            <a:avLst/>
          </a:prstGeom>
        </p:spPr>
      </p:pic>
      <p:pic>
        <p:nvPicPr>
          <p:cNvPr id="12" name="Picture 11">
            <a:extLst>
              <a:ext uri="{FF2B5EF4-FFF2-40B4-BE49-F238E27FC236}">
                <a16:creationId xmlns:a16="http://schemas.microsoft.com/office/drawing/2014/main" id="{DA72B6AE-7961-954E-270A-D65F96DCB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2564" y="2474658"/>
            <a:ext cx="3413343" cy="2998679"/>
          </a:xfrm>
          <a:prstGeom prst="rect">
            <a:avLst/>
          </a:prstGeom>
        </p:spPr>
      </p:pic>
      <p:pic>
        <p:nvPicPr>
          <p:cNvPr id="10" name="Picture 9">
            <a:extLst>
              <a:ext uri="{FF2B5EF4-FFF2-40B4-BE49-F238E27FC236}">
                <a16:creationId xmlns:a16="http://schemas.microsoft.com/office/drawing/2014/main" id="{7337F436-7697-3512-04A5-F5A4EF16F8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8255">
            <a:off x="4104582" y="3220706"/>
            <a:ext cx="3235131" cy="2833692"/>
          </a:xfrm>
          <a:prstGeom prst="rect">
            <a:avLst/>
          </a:prstGeom>
        </p:spPr>
      </p:pic>
      <p:pic>
        <p:nvPicPr>
          <p:cNvPr id="6" name="Picture 5">
            <a:extLst>
              <a:ext uri="{FF2B5EF4-FFF2-40B4-BE49-F238E27FC236}">
                <a16:creationId xmlns:a16="http://schemas.microsoft.com/office/drawing/2014/main" id="{43EF7B7D-3E87-4255-32AA-BF3FA3D1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2723">
            <a:off x="5583225" y="3368445"/>
            <a:ext cx="2985031" cy="3071680"/>
          </a:xfrm>
          <a:prstGeom prst="rect">
            <a:avLst/>
          </a:prstGeom>
        </p:spPr>
      </p:pic>
    </p:spTree>
    <p:extLst>
      <p:ext uri="{BB962C8B-B14F-4D97-AF65-F5344CB8AC3E}">
        <p14:creationId xmlns:p14="http://schemas.microsoft.com/office/powerpoint/2010/main" val="105250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055379-3392-5EC7-39B1-DB949827FF55}"/>
              </a:ext>
            </a:extLst>
          </p:cNvPr>
          <p:cNvSpPr txBox="1"/>
          <p:nvPr/>
        </p:nvSpPr>
        <p:spPr>
          <a:xfrm>
            <a:off x="1403648" y="692696"/>
            <a:ext cx="7740352" cy="523220"/>
          </a:xfrm>
          <a:prstGeom prst="rect">
            <a:avLst/>
          </a:prstGeom>
          <a:noFill/>
        </p:spPr>
        <p:txBody>
          <a:bodyPr wrap="square" rtlCol="0">
            <a:spAutoFit/>
          </a:bodyPr>
          <a:lstStyle/>
          <a:p>
            <a:pPr algn="ctr"/>
            <a:r>
              <a:rPr lang="en-GB" sz="2800" b="1" dirty="0">
                <a:latin typeface="Calibri" panose="020F0502020204030204" pitchFamily="34" charset="0"/>
                <a:cs typeface="Calibri" panose="020F0502020204030204" pitchFamily="34" charset="0"/>
              </a:rPr>
              <a:t>Customized web application for content analysis</a:t>
            </a:r>
            <a:endParaRPr lang="en-HR" sz="28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37AD757-0F49-2D1A-BF7D-578F852AF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9192823" cy="5040560"/>
          </a:xfrm>
          <a:prstGeom prst="rect">
            <a:avLst/>
          </a:prstGeom>
        </p:spPr>
      </p:pic>
    </p:spTree>
    <p:extLst>
      <p:ext uri="{BB962C8B-B14F-4D97-AF65-F5344CB8AC3E}">
        <p14:creationId xmlns:p14="http://schemas.microsoft.com/office/powerpoint/2010/main" val="108310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73B5-5374-E07B-FAF3-38AAA4856EF9}"/>
              </a:ext>
            </a:extLst>
          </p:cNvPr>
          <p:cNvSpPr>
            <a:spLocks noGrp="1"/>
          </p:cNvSpPr>
          <p:nvPr>
            <p:ph type="title"/>
          </p:nvPr>
        </p:nvSpPr>
        <p:spPr>
          <a:xfrm>
            <a:off x="1534310" y="683805"/>
            <a:ext cx="6589199" cy="1280890"/>
          </a:xfrm>
        </p:spPr>
        <p:txBody>
          <a:bodyPr>
            <a:normAutofit/>
          </a:bodyPr>
          <a:lstStyle/>
          <a:p>
            <a:r>
              <a:rPr lang="en-US" sz="2800" b="1" dirty="0">
                <a:latin typeface="Calibri" panose="020F0502020204030204" pitchFamily="34" charset="0"/>
                <a:cs typeface="Calibri" panose="020F0502020204030204" pitchFamily="34" charset="0"/>
              </a:rPr>
              <a:t>Categories and properties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for the visual content analysis</a:t>
            </a:r>
            <a:endParaRPr lang="en-HR" sz="2800" b="1" dirty="0"/>
          </a:p>
        </p:txBody>
      </p:sp>
      <p:sp>
        <p:nvSpPr>
          <p:cNvPr id="3" name="Content Placeholder 2">
            <a:extLst>
              <a:ext uri="{FF2B5EF4-FFF2-40B4-BE49-F238E27FC236}">
                <a16:creationId xmlns:a16="http://schemas.microsoft.com/office/drawing/2014/main" id="{CD8B127A-6034-20B2-04A3-C2234EAC7340}"/>
              </a:ext>
            </a:extLst>
          </p:cNvPr>
          <p:cNvSpPr>
            <a:spLocks noGrp="1"/>
          </p:cNvSpPr>
          <p:nvPr>
            <p:ph idx="1"/>
          </p:nvPr>
        </p:nvSpPr>
        <p:spPr>
          <a:xfrm>
            <a:off x="1835696" y="2276872"/>
            <a:ext cx="3709705" cy="3777622"/>
          </a:xfrm>
        </p:spPr>
        <p:txBody>
          <a:bodyPr/>
          <a:lstStyle/>
          <a:p>
            <a:r>
              <a:rPr lang="en-US" dirty="0">
                <a:latin typeface="Calibri" panose="020F0502020204030204" pitchFamily="34" charset="0"/>
                <a:cs typeface="Calibri" panose="020F0502020204030204" pitchFamily="34" charset="0"/>
              </a:rPr>
              <a:t>	photography - figurative or abstract images:</a:t>
            </a:r>
          </a:p>
          <a:p>
            <a:pPr lvl="1"/>
            <a:r>
              <a:rPr lang="en-US" dirty="0">
                <a:latin typeface="Calibri" panose="020F0502020204030204" pitchFamily="34" charset="0"/>
                <a:cs typeface="Calibri" panose="020F0502020204030204" pitchFamily="34" charset="0"/>
              </a:rPr>
              <a:t>person, building, nature, or artefact</a:t>
            </a:r>
          </a:p>
          <a:p>
            <a:r>
              <a:rPr lang="en-US" dirty="0">
                <a:latin typeface="Calibri" panose="020F0502020204030204" pitchFamily="34" charset="0"/>
                <a:cs typeface="Calibri" panose="020F0502020204030204" pitchFamily="34" charset="0"/>
              </a:rPr>
              <a:t>Figurative images of people:</a:t>
            </a:r>
          </a:p>
          <a:p>
            <a:pPr lvl="1"/>
            <a:r>
              <a:rPr lang="en-US" dirty="0">
                <a:latin typeface="Calibri" panose="020F0502020204030204" pitchFamily="34" charset="0"/>
                <a:cs typeface="Calibri" panose="020F0502020204030204" pitchFamily="34" charset="0"/>
              </a:rPr>
              <a:t>gender</a:t>
            </a:r>
          </a:p>
          <a:p>
            <a:pPr lvl="1"/>
            <a:r>
              <a:rPr lang="en-US" dirty="0">
                <a:latin typeface="Calibri" panose="020F0502020204030204" pitchFamily="34" charset="0"/>
                <a:cs typeface="Calibri" panose="020F0502020204030204" pitchFamily="34" charset="0"/>
              </a:rPr>
              <a:t>age group</a:t>
            </a:r>
          </a:p>
          <a:p>
            <a:pPr lvl="1"/>
            <a:r>
              <a:rPr lang="en-US" dirty="0">
                <a:latin typeface="Calibri" panose="020F0502020204030204" pitchFamily="34" charset="0"/>
                <a:cs typeface="Calibri" panose="020F0502020204030204" pitchFamily="34" charset="0"/>
              </a:rPr>
              <a:t>social status</a:t>
            </a:r>
          </a:p>
          <a:p>
            <a:pPr lvl="1"/>
            <a:r>
              <a:rPr lang="en-US" dirty="0">
                <a:latin typeface="Calibri" panose="020F0502020204030204" pitchFamily="34" charset="0"/>
                <a:cs typeface="Calibri" panose="020F0502020204030204" pitchFamily="34" charset="0"/>
              </a:rPr>
              <a:t>social distance </a:t>
            </a:r>
          </a:p>
          <a:p>
            <a:pPr lvl="8"/>
            <a:endParaRPr lang="en-US" dirty="0">
              <a:latin typeface="Calibri" panose="020F0502020204030204" pitchFamily="34" charset="0"/>
              <a:cs typeface="Calibri" panose="020F0502020204030204" pitchFamily="34" charset="0"/>
            </a:endParaRPr>
          </a:p>
          <a:p>
            <a:pPr lvl="8"/>
            <a:endParaRPr lang="en-HR" dirty="0"/>
          </a:p>
        </p:txBody>
      </p:sp>
      <p:sp>
        <p:nvSpPr>
          <p:cNvPr id="5" name="Content Placeholder 2">
            <a:extLst>
              <a:ext uri="{FF2B5EF4-FFF2-40B4-BE49-F238E27FC236}">
                <a16:creationId xmlns:a16="http://schemas.microsoft.com/office/drawing/2014/main" id="{0B97C4ED-F2F4-D28F-E049-51C5D0091CEC}"/>
              </a:ext>
            </a:extLst>
          </p:cNvPr>
          <p:cNvSpPr txBox="1">
            <a:spLocks/>
          </p:cNvSpPr>
          <p:nvPr/>
        </p:nvSpPr>
        <p:spPr>
          <a:xfrm>
            <a:off x="5403427" y="2298074"/>
            <a:ext cx="3273030" cy="377762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latin typeface="Calibri" panose="020F0502020204030204" pitchFamily="34" charset="0"/>
                <a:cs typeface="Calibri" panose="020F0502020204030204" pitchFamily="34" charset="0"/>
              </a:rPr>
              <a:t>	 infographics:</a:t>
            </a:r>
          </a:p>
          <a:p>
            <a:pPr lvl="1"/>
            <a:r>
              <a:rPr lang="en-US" dirty="0">
                <a:latin typeface="Calibri" panose="020F0502020204030204" pitchFamily="34" charset="0"/>
                <a:cs typeface="Calibri" panose="020F0502020204030204" pitchFamily="34" charset="0"/>
              </a:rPr>
              <a:t>the most prevalent </a:t>
            </a:r>
            <a:r>
              <a:rPr lang="en-US" dirty="0" err="1">
                <a:latin typeface="Calibri" panose="020F0502020204030204" pitchFamily="34" charset="0"/>
                <a:cs typeface="Calibri" panose="020F0502020204030204" pitchFamily="34" charset="0"/>
              </a:rPr>
              <a:t>colour</a:t>
            </a:r>
            <a:endParaRPr lang="en-US" dirty="0">
              <a:latin typeface="Calibri" panose="020F0502020204030204" pitchFamily="34" charset="0"/>
              <a:cs typeface="Calibri" panose="020F0502020204030204" pitchFamily="34" charset="0"/>
            </a:endParaRPr>
          </a:p>
          <a:p>
            <a:pPr lvl="2"/>
            <a:r>
              <a:rPr lang="en-US" dirty="0">
                <a:latin typeface="Calibri" panose="020F0502020204030204" pitchFamily="34" charset="0"/>
                <a:cs typeface="Calibri" panose="020F0502020204030204" pitchFamily="34" charset="0"/>
              </a:rPr>
              <a:t>color (RGB), or 2/3 color combination</a:t>
            </a:r>
          </a:p>
          <a:p>
            <a:pPr lvl="2"/>
            <a:r>
              <a:rPr lang="en-US" dirty="0">
                <a:latin typeface="Calibri" panose="020F0502020204030204" pitchFamily="34" charset="0"/>
                <a:cs typeface="Calibri" panose="020F0502020204030204" pitchFamily="34" charset="0"/>
              </a:rPr>
              <a:t>BW (grayscale)</a:t>
            </a:r>
          </a:p>
          <a:p>
            <a:pPr lvl="1"/>
            <a:r>
              <a:rPr lang="en-US" dirty="0">
                <a:latin typeface="Calibri" panose="020F0502020204030204" pitchFamily="34" charset="0"/>
                <a:cs typeface="Calibri" panose="020F0502020204030204" pitchFamily="34" charset="0"/>
              </a:rPr>
              <a:t>content</a:t>
            </a:r>
          </a:p>
          <a:p>
            <a:pPr lvl="1"/>
            <a:r>
              <a:rPr lang="en-US" dirty="0">
                <a:latin typeface="Calibri" panose="020F0502020204030204" pitchFamily="34" charset="0"/>
                <a:cs typeface="Calibri" panose="020F0502020204030204" pitchFamily="34" charset="0"/>
              </a:rPr>
              <a:t>text</a:t>
            </a:r>
          </a:p>
          <a:p>
            <a:pPr lvl="1"/>
            <a:r>
              <a:rPr lang="en-US" dirty="0">
                <a:latin typeface="Calibri" panose="020F0502020204030204" pitchFamily="34" charset="0"/>
                <a:cs typeface="Calibri" panose="020F0502020204030204" pitchFamily="34" charset="0"/>
              </a:rPr>
              <a:t>image</a:t>
            </a:r>
          </a:p>
          <a:p>
            <a:pPr lvl="1"/>
            <a:r>
              <a:rPr lang="en-US" dirty="0">
                <a:latin typeface="Calibri" panose="020F0502020204030204" pitchFamily="34" charset="0"/>
                <a:cs typeface="Calibri" panose="020F0502020204030204" pitchFamily="34" charset="0"/>
              </a:rPr>
              <a:t>symbol</a:t>
            </a:r>
          </a:p>
          <a:p>
            <a:pPr lvl="1"/>
            <a:r>
              <a:rPr lang="en-US" dirty="0">
                <a:latin typeface="Calibri" panose="020F0502020204030204" pitchFamily="34" charset="0"/>
                <a:cs typeface="Calibri" panose="020F0502020204030204" pitchFamily="34" charset="0"/>
              </a:rPr>
              <a:t>graph</a:t>
            </a:r>
          </a:p>
          <a:p>
            <a:pPr lvl="1"/>
            <a:r>
              <a:rPr lang="en-US" dirty="0">
                <a:latin typeface="Calibri" panose="020F0502020204030204" pitchFamily="34" charset="0"/>
                <a:cs typeface="Calibri" panose="020F0502020204030204" pitchFamily="34" charset="0"/>
              </a:rPr>
              <a:t>map</a:t>
            </a:r>
          </a:p>
          <a:p>
            <a:pPr lvl="1"/>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lvl="8"/>
            <a:endParaRPr lang="en-US" dirty="0">
              <a:latin typeface="Calibri" panose="020F0502020204030204" pitchFamily="34" charset="0"/>
              <a:cs typeface="Calibri" panose="020F0502020204030204" pitchFamily="34" charset="0"/>
            </a:endParaRPr>
          </a:p>
          <a:p>
            <a:pPr lvl="8"/>
            <a:endParaRPr lang="en-HR" dirty="0"/>
          </a:p>
        </p:txBody>
      </p:sp>
    </p:spTree>
    <p:extLst>
      <p:ext uri="{BB962C8B-B14F-4D97-AF65-F5344CB8AC3E}">
        <p14:creationId xmlns:p14="http://schemas.microsoft.com/office/powerpoint/2010/main" val="167741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45C99-78D6-D1EB-5853-2CEF6FF3AC04}"/>
              </a:ext>
            </a:extLst>
          </p:cNvPr>
          <p:cNvSpPr>
            <a:spLocks noGrp="1"/>
          </p:cNvSpPr>
          <p:nvPr>
            <p:ph type="title"/>
          </p:nvPr>
        </p:nvSpPr>
        <p:spPr/>
        <p:txBody>
          <a:bodyPr/>
          <a:lstStyle/>
          <a:p>
            <a:pPr algn="l"/>
            <a:r>
              <a:rPr lang="en-US" b="1" dirty="0">
                <a:latin typeface="Calibri" panose="020F0502020204030204" pitchFamily="34" charset="0"/>
                <a:cs typeface="Calibri" panose="020F0502020204030204" pitchFamily="34" charset="0"/>
              </a:rPr>
              <a:t>Research results</a:t>
            </a:r>
            <a:endParaRPr lang="en-HR" dirty="0">
              <a:latin typeface="Calibri" panose="020F0502020204030204" pitchFamily="34" charset="0"/>
              <a:cs typeface="Calibri" panose="020F0502020204030204" pitchFamily="34" charset="0"/>
            </a:endParaRPr>
          </a:p>
        </p:txBody>
      </p:sp>
      <p:graphicFrame>
        <p:nvGraphicFramePr>
          <p:cNvPr id="13" name="Chart 12">
            <a:extLst>
              <a:ext uri="{FF2B5EF4-FFF2-40B4-BE49-F238E27FC236}">
                <a16:creationId xmlns:a16="http://schemas.microsoft.com/office/drawing/2014/main" id="{9CB3D3D0-6FEE-3843-986D-9F3D89402BFA}"/>
              </a:ext>
            </a:extLst>
          </p:cNvPr>
          <p:cNvGraphicFramePr>
            <a:graphicFrameLocks/>
          </p:cNvGraphicFramePr>
          <p:nvPr>
            <p:extLst>
              <p:ext uri="{D42A27DB-BD31-4B8C-83A1-F6EECF244321}">
                <p14:modId xmlns:p14="http://schemas.microsoft.com/office/powerpoint/2010/main" val="714395553"/>
              </p:ext>
            </p:extLst>
          </p:nvPr>
        </p:nvGraphicFramePr>
        <p:xfrm>
          <a:off x="4795478" y="2846040"/>
          <a:ext cx="3738922" cy="36793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33D4B798-691E-A4F7-6F37-10E12F1495F6}"/>
              </a:ext>
            </a:extLst>
          </p:cNvPr>
          <p:cNvGraphicFramePr>
            <a:graphicFrameLocks/>
          </p:cNvGraphicFramePr>
          <p:nvPr>
            <p:extLst>
              <p:ext uri="{D42A27DB-BD31-4B8C-83A1-F6EECF244321}">
                <p14:modId xmlns:p14="http://schemas.microsoft.com/office/powerpoint/2010/main" val="761384942"/>
              </p:ext>
            </p:extLst>
          </p:nvPr>
        </p:nvGraphicFramePr>
        <p:xfrm>
          <a:off x="609600" y="1439415"/>
          <a:ext cx="3962400" cy="343816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780A367A-9E99-47A6-3AE2-D02C6297B738}"/>
              </a:ext>
            </a:extLst>
          </p:cNvPr>
          <p:cNvSpPr txBox="1"/>
          <p:nvPr/>
        </p:nvSpPr>
        <p:spPr>
          <a:xfrm>
            <a:off x="4970921" y="1583576"/>
            <a:ext cx="2241319" cy="1200329"/>
          </a:xfrm>
          <a:prstGeom prst="rect">
            <a:avLst/>
          </a:prstGeom>
          <a:noFill/>
        </p:spPr>
        <p:txBody>
          <a:bodyPr wrap="none" rtlCol="0">
            <a:spAutoFit/>
          </a:bodyPr>
          <a:lstStyle/>
          <a:p>
            <a:r>
              <a:rPr lang="en-HR" dirty="0"/>
              <a:t>Research sample: </a:t>
            </a:r>
          </a:p>
          <a:p>
            <a:r>
              <a:rPr lang="en-HR" dirty="0"/>
              <a:t>376 photographs </a:t>
            </a:r>
            <a:br>
              <a:rPr lang="en-HR" dirty="0"/>
            </a:br>
            <a:r>
              <a:rPr lang="en-HR" dirty="0"/>
              <a:t>(only 1 abstract)</a:t>
            </a:r>
          </a:p>
          <a:p>
            <a:r>
              <a:rPr lang="en-HR" dirty="0"/>
              <a:t>75 infographics</a:t>
            </a:r>
          </a:p>
        </p:txBody>
      </p:sp>
    </p:spTree>
    <p:extLst>
      <p:ext uri="{BB962C8B-B14F-4D97-AF65-F5344CB8AC3E}">
        <p14:creationId xmlns:p14="http://schemas.microsoft.com/office/powerpoint/2010/main" val="285480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7563FDD-9974-0723-030B-7E4CE7D84EAE}"/>
              </a:ext>
            </a:extLst>
          </p:cNvPr>
          <p:cNvGraphicFramePr>
            <a:graphicFrameLocks/>
          </p:cNvGraphicFramePr>
          <p:nvPr>
            <p:extLst>
              <p:ext uri="{D42A27DB-BD31-4B8C-83A1-F6EECF244321}">
                <p14:modId xmlns:p14="http://schemas.microsoft.com/office/powerpoint/2010/main" val="1456619511"/>
              </p:ext>
            </p:extLst>
          </p:nvPr>
        </p:nvGraphicFramePr>
        <p:xfrm>
          <a:off x="1403648" y="188640"/>
          <a:ext cx="4104456" cy="3270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5F72FFE9-5FDF-D016-9465-1DC62191357B}"/>
              </a:ext>
            </a:extLst>
          </p:cNvPr>
          <p:cNvGraphicFramePr>
            <a:graphicFrameLocks/>
          </p:cNvGraphicFramePr>
          <p:nvPr>
            <p:extLst>
              <p:ext uri="{D42A27DB-BD31-4B8C-83A1-F6EECF244321}">
                <p14:modId xmlns:p14="http://schemas.microsoft.com/office/powerpoint/2010/main" val="945875116"/>
              </p:ext>
            </p:extLst>
          </p:nvPr>
        </p:nvGraphicFramePr>
        <p:xfrm>
          <a:off x="3131840" y="3492500"/>
          <a:ext cx="5609167" cy="3365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98139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2="http://schemas.microsoft.com/office/drawing/2015/10/21/chartex">
        <mc:Choice Requires="cx2">
          <p:graphicFrame>
            <p:nvGraphicFramePr>
              <p:cNvPr id="4" name="Chart 3">
                <a:extLst>
                  <a:ext uri="{FF2B5EF4-FFF2-40B4-BE49-F238E27FC236}">
                    <a16:creationId xmlns:a16="http://schemas.microsoft.com/office/drawing/2014/main" id="{B0A762D4-B645-2B31-32DF-8201D2C1F915}"/>
                  </a:ext>
                </a:extLst>
              </p:cNvPr>
              <p:cNvGraphicFramePr/>
              <p:nvPr>
                <p:extLst>
                  <p:ext uri="{D42A27DB-BD31-4B8C-83A1-F6EECF244321}">
                    <p14:modId xmlns:p14="http://schemas.microsoft.com/office/powerpoint/2010/main" val="2453690054"/>
                  </p:ext>
                </p:extLst>
              </p:nvPr>
            </p:nvGraphicFramePr>
            <p:xfrm>
              <a:off x="1532789" y="-1"/>
              <a:ext cx="4608512" cy="366935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B0A762D4-B645-2B31-32DF-8201D2C1F915}"/>
                  </a:ext>
                </a:extLst>
              </p:cNvPr>
              <p:cNvPicPr>
                <a:picLocks noGrp="1" noRot="1" noChangeAspect="1" noMove="1" noResize="1" noEditPoints="1" noAdjustHandles="1" noChangeArrowheads="1" noChangeShapeType="1"/>
              </p:cNvPicPr>
              <p:nvPr/>
            </p:nvPicPr>
            <p:blipFill>
              <a:blip r:embed="rId4"/>
              <a:stretch>
                <a:fillRect/>
              </a:stretch>
            </p:blipFill>
            <p:spPr>
              <a:xfrm>
                <a:off x="1532789" y="-1"/>
                <a:ext cx="4608512" cy="3669350"/>
              </a:xfrm>
              <a:prstGeom prst="rect">
                <a:avLst/>
              </a:prstGeom>
            </p:spPr>
          </p:pic>
        </mc:Fallback>
      </mc:AlternateContent>
      <p:graphicFrame>
        <p:nvGraphicFramePr>
          <p:cNvPr id="2" name="Chart 1">
            <a:extLst>
              <a:ext uri="{FF2B5EF4-FFF2-40B4-BE49-F238E27FC236}">
                <a16:creationId xmlns:a16="http://schemas.microsoft.com/office/drawing/2014/main" id="{BEB98157-A8A9-A8D0-4395-C4BF6FFD6394}"/>
              </a:ext>
            </a:extLst>
          </p:cNvPr>
          <p:cNvGraphicFramePr>
            <a:graphicFrameLocks/>
          </p:cNvGraphicFramePr>
          <p:nvPr>
            <p:extLst>
              <p:ext uri="{D42A27DB-BD31-4B8C-83A1-F6EECF244321}">
                <p14:modId xmlns:p14="http://schemas.microsoft.com/office/powerpoint/2010/main" val="110113879"/>
              </p:ext>
            </p:extLst>
          </p:nvPr>
        </p:nvGraphicFramePr>
        <p:xfrm>
          <a:off x="3837045" y="3669349"/>
          <a:ext cx="5306955" cy="31841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2090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{1B064A02-FCE0-7F4B-988A-1FCD7B18AACF}tf10001069</Template>
  <TotalTime>7317</TotalTime>
  <Words>745</Words>
  <Application>Microsoft Macintosh PowerPoint</Application>
  <PresentationFormat>On-screen Show (4:3)</PresentationFormat>
  <Paragraphs>98</Paragraphs>
  <Slides>23</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Century Gothic</vt:lpstr>
      <vt:lpstr>Helvetica</vt:lpstr>
      <vt:lpstr>Times New Roman</vt:lpstr>
      <vt:lpstr>Wingdings 3</vt:lpstr>
      <vt:lpstr>Wisp</vt:lpstr>
      <vt:lpstr>PowerPoint Presentation</vt:lpstr>
      <vt:lpstr>Introduction</vt:lpstr>
      <vt:lpstr>PowerPoint Presentation</vt:lpstr>
      <vt:lpstr>Research methodology</vt:lpstr>
      <vt:lpstr>PowerPoint Presentation</vt:lpstr>
      <vt:lpstr>Categories and properties  for the visual content analysis</vt:lpstr>
      <vt:lpstr>Research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AI text to image converter result:</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Josipa Selthofer</dc:creator>
  <cp:lastModifiedBy>Microsoft Office User</cp:lastModifiedBy>
  <cp:revision>57</cp:revision>
  <dcterms:created xsi:type="dcterms:W3CDTF">2012-05-08T13:40:29Z</dcterms:created>
  <dcterms:modified xsi:type="dcterms:W3CDTF">2023-05-22T13:32:01Z</dcterms:modified>
</cp:coreProperties>
</file>