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78" r:id="rId4"/>
    <p:sldId id="259" r:id="rId5"/>
    <p:sldId id="260" r:id="rId6"/>
    <p:sldId id="261" r:id="rId7"/>
    <p:sldId id="263" r:id="rId8"/>
    <p:sldId id="264" r:id="rId9"/>
    <p:sldId id="262" r:id="rId10"/>
    <p:sldId id="265" r:id="rId11"/>
    <p:sldId id="266" r:id="rId12"/>
    <p:sldId id="277" r:id="rId13"/>
    <p:sldId id="27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5044D9-C8C0-4BE2-E850-4F7B6F394E96}" name="Charles Senteio" initials="CS" userId="87ecbe78565bb93c"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87" autoAdjust="0"/>
    <p:restoredTop sz="55556" autoAdjust="0"/>
  </p:normalViewPr>
  <p:slideViewPr>
    <p:cSldViewPr snapToGrid="0">
      <p:cViewPr varScale="1">
        <p:scale>
          <a:sx n="45" d="100"/>
          <a:sy n="45" d="100"/>
        </p:scale>
        <p:origin x="194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BFF8D5-97FA-4990-9979-38DC58FD12B4}" type="datetimeFigureOut">
              <a:rPr lang="en-US" smtClean="0"/>
              <a:t>5/21/2023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6F1034-5298-43CF-8848-8458046FDDEF}" type="slidenum">
              <a:rPr lang="en-US" smtClean="0"/>
              <a:t>‹#›</a:t>
            </a:fld>
            <a:endParaRPr lang="en-US"/>
          </a:p>
        </p:txBody>
      </p:sp>
    </p:spTree>
    <p:extLst>
      <p:ext uri="{BB962C8B-B14F-4D97-AF65-F5344CB8AC3E}">
        <p14:creationId xmlns:p14="http://schemas.microsoft.com/office/powerpoint/2010/main" val="1810792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Kaitlin Montague and I am a doctoral candidate from Rutgers University, the State University of New Jersey in the United States. Before we begin, all photographs that will be used throughout this presentation are from my data and I have my participant’s permission to use them in both presentations and publications.</a:t>
            </a:r>
          </a:p>
          <a:p>
            <a:endParaRPr lang="en-US" dirty="0"/>
          </a:p>
          <a:p>
            <a:r>
              <a:rPr lang="en-US" dirty="0"/>
              <a:t>Today I’m going to be presenting some thoughts on the ways I’ve been thinking about place and mobility in human information behavior (HIB) as I gear up to do my dissertation data collection this summer. First, I will briefly touch on some theories of place in HIB before identifying a gap in the literature. I will then provide a brief overview of my pilot study introducing vehicle residents who are people who live in their vehicles, as my population of interest, and main results from my pilot study. These results initiated my current thoughts about place and mobility.</a:t>
            </a:r>
          </a:p>
        </p:txBody>
      </p:sp>
      <p:sp>
        <p:nvSpPr>
          <p:cNvPr id="4" name="Slide Number Placeholder 3"/>
          <p:cNvSpPr>
            <a:spLocks noGrp="1"/>
          </p:cNvSpPr>
          <p:nvPr>
            <p:ph type="sldNum" sz="quarter" idx="5"/>
          </p:nvPr>
        </p:nvSpPr>
        <p:spPr/>
        <p:txBody>
          <a:bodyPr/>
          <a:lstStyle/>
          <a:p>
            <a:fld id="{8A6F1034-5298-43CF-8848-8458046FDDEF}" type="slidenum">
              <a:rPr lang="en-US" smtClean="0"/>
              <a:t>1</a:t>
            </a:fld>
            <a:endParaRPr lang="en-US"/>
          </a:p>
        </p:txBody>
      </p:sp>
    </p:spTree>
    <p:extLst>
      <p:ext uri="{BB962C8B-B14F-4D97-AF65-F5344CB8AC3E}">
        <p14:creationId xmlns:p14="http://schemas.microsoft.com/office/powerpoint/2010/main" val="599108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a:effectLst/>
                <a:latin typeface="Calibri" panose="020F0502020204030204" pitchFamily="34" charset="0"/>
                <a:ea typeface="Calibri" panose="020F0502020204030204" pitchFamily="34" charset="0"/>
                <a:cs typeface="Times New Roman" panose="02020603050405020304" pitchFamily="18" charset="0"/>
              </a:rPr>
              <a:t>In considering barriers to access, access instability has the ripe potential to help develop theory about how places afford and constrain information access. Galperin et al. (2021) developed the concept of access instability to refer to the precariousness that characterizes mobile access and use among the unstably housed. While access instability centers on the challenges related to maintaining mobile connectivity and frequent interruptions in access, it may provide a useful lens through which to understand the ways that places constrict information access, also resulting in access instability. Pilot study results interrogate the ways that access instability was experienced in remote, marginalized places, like the woods. The access instability of place is directly correlated with the initiated movements to locations where participants can regain information access. This </a:t>
            </a:r>
            <a:r>
              <a:rPr lang="en-US" sz="1800"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study highlights the movements caused by the legality of the lifestyle, causing a disruption in connection and access instability, resulting in mobile access instability.</a:t>
            </a:r>
            <a:endParaRPr lang="en-US" dirty="0"/>
          </a:p>
        </p:txBody>
      </p:sp>
      <p:sp>
        <p:nvSpPr>
          <p:cNvPr id="4" name="Slide Number Placeholder 3"/>
          <p:cNvSpPr>
            <a:spLocks noGrp="1"/>
          </p:cNvSpPr>
          <p:nvPr>
            <p:ph type="sldNum" sz="quarter" idx="5"/>
          </p:nvPr>
        </p:nvSpPr>
        <p:spPr/>
        <p:txBody>
          <a:bodyPr/>
          <a:lstStyle/>
          <a:p>
            <a:fld id="{8A6F1034-5298-43CF-8848-8458046FDDEF}" type="slidenum">
              <a:rPr lang="en-US" smtClean="0"/>
              <a:t>10</a:t>
            </a:fld>
            <a:endParaRPr lang="en-US"/>
          </a:p>
        </p:txBody>
      </p:sp>
    </p:spTree>
    <p:extLst>
      <p:ext uri="{BB962C8B-B14F-4D97-AF65-F5344CB8AC3E}">
        <p14:creationId xmlns:p14="http://schemas.microsoft.com/office/powerpoint/2010/main" val="479008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dirty="0">
                <a:effectLst/>
                <a:latin typeface="Times New Roman" panose="02020603050405020304" pitchFamily="18" charset="0"/>
                <a:ea typeface="Times New Roman" panose="02020603050405020304" pitchFamily="18" charset="0"/>
              </a:rPr>
              <a:t>These exploratory findings from this pilot study will inform my dissertation where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 aim to extend theory that accounts for the ways that the characteristics of places, mobility, and information access intersect for inherently mobile people, placing an emphasis on mobility as the norm through constantly moving information seekers.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600"/>
              </a:spcAft>
            </a:pPr>
            <a:r>
              <a:rPr lang="en-US" sz="1200" dirty="0">
                <a:effectLst/>
                <a:latin typeface="Times New Roman" panose="02020603050405020304" pitchFamily="18" charset="0"/>
                <a:ea typeface="Times New Roman" panose="02020603050405020304" pitchFamily="18" charset="0"/>
              </a:rPr>
              <a:t> </a:t>
            </a:r>
          </a:p>
          <a:p>
            <a:pPr marL="0" marR="0">
              <a:spcBef>
                <a:spcPts val="0"/>
              </a:spcBef>
              <a:spcAft>
                <a:spcPts val="600"/>
              </a:spcAft>
            </a:pPr>
            <a:r>
              <a:rPr lang="en-US" sz="1200" dirty="0">
                <a:effectLst/>
                <a:latin typeface="Times New Roman" panose="02020603050405020304" pitchFamily="18" charset="0"/>
                <a:ea typeface="Times New Roman" panose="02020603050405020304" pitchFamily="18" charset="0"/>
              </a:rPr>
              <a:t>Limitations include small sample size, snowball sampling, and accessibility.</a:t>
            </a:r>
          </a:p>
          <a:p>
            <a:pPr marL="0" marR="0">
              <a:spcBef>
                <a:spcPts val="0"/>
              </a:spcBef>
              <a:spcAft>
                <a:spcPts val="600"/>
              </a:spcAft>
            </a:pP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600"/>
              </a:spcAft>
            </a:pPr>
            <a:r>
              <a:rPr lang="en-US" sz="1200" dirty="0">
                <a:effectLst/>
                <a:latin typeface="Times New Roman" panose="02020603050405020304" pitchFamily="18" charset="0"/>
                <a:ea typeface="Times New Roman" panose="02020603050405020304" pitchFamily="18" charset="0"/>
              </a:rPr>
              <a:t>Despite the limitations, the initial implications reveal that there is value in understanding how a place’s physical characteristics both facilitate and constrain information access and how mobility can resolve information access.</a:t>
            </a:r>
            <a:endParaRPr lang="en-US" dirty="0"/>
          </a:p>
        </p:txBody>
      </p:sp>
      <p:sp>
        <p:nvSpPr>
          <p:cNvPr id="4" name="Slide Number Placeholder 3"/>
          <p:cNvSpPr>
            <a:spLocks noGrp="1"/>
          </p:cNvSpPr>
          <p:nvPr>
            <p:ph type="sldNum" sz="quarter" idx="5"/>
          </p:nvPr>
        </p:nvSpPr>
        <p:spPr/>
        <p:txBody>
          <a:bodyPr/>
          <a:lstStyle/>
          <a:p>
            <a:fld id="{8A6F1034-5298-43CF-8848-8458046FDDEF}" type="slidenum">
              <a:rPr lang="en-US" smtClean="0"/>
              <a:t>11</a:t>
            </a:fld>
            <a:endParaRPr lang="en-US"/>
          </a:p>
        </p:txBody>
      </p:sp>
    </p:spTree>
    <p:extLst>
      <p:ext uri="{BB962C8B-B14F-4D97-AF65-F5344CB8AC3E}">
        <p14:creationId xmlns:p14="http://schemas.microsoft.com/office/powerpoint/2010/main" val="3391097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for listening! I look forward to your questions.</a:t>
            </a:r>
          </a:p>
        </p:txBody>
      </p:sp>
      <p:sp>
        <p:nvSpPr>
          <p:cNvPr id="4" name="Slide Number Placeholder 3"/>
          <p:cNvSpPr>
            <a:spLocks noGrp="1"/>
          </p:cNvSpPr>
          <p:nvPr>
            <p:ph type="sldNum" sz="quarter" idx="5"/>
          </p:nvPr>
        </p:nvSpPr>
        <p:spPr/>
        <p:txBody>
          <a:bodyPr/>
          <a:lstStyle/>
          <a:p>
            <a:fld id="{FECF1ABA-3588-4F46-AED5-C3A9005CAB17}" type="slidenum">
              <a:rPr lang="en-US" smtClean="0"/>
              <a:t>13</a:t>
            </a:fld>
            <a:endParaRPr lang="en-US"/>
          </a:p>
        </p:txBody>
      </p:sp>
    </p:spTree>
    <p:extLst>
      <p:ext uri="{BB962C8B-B14F-4D97-AF65-F5344CB8AC3E}">
        <p14:creationId xmlns:p14="http://schemas.microsoft.com/office/powerpoint/2010/main" val="3799381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small group of theories that encompass place in HIB but for the purposes of this presentation, I’m going to focus on information horizons and its extensions.</a:t>
            </a:r>
          </a:p>
          <a:p>
            <a:endParaRPr lang="en-US" dirty="0"/>
          </a:p>
          <a:p>
            <a:endParaRPr lang="en-US" sz="1800" dirty="0">
              <a:effectLst/>
              <a:latin typeface="Times New Roman" panose="02020603050405020304" pitchFamily="18" charset="0"/>
              <a:ea typeface="Calibri" panose="020F0502020204030204" pitchFamily="34" charset="0"/>
            </a:endParaRPr>
          </a:p>
          <a:p>
            <a:endParaRPr lang="en-US" sz="1800" dirty="0">
              <a:effectLst/>
              <a:latin typeface="Times New Roman" panose="02020603050405020304" pitchFamily="18" charset="0"/>
              <a:ea typeface="Calibri" panose="020F0502020204030204" pitchFamily="34" charset="0"/>
            </a:endParaRPr>
          </a:p>
          <a:p>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A6F1034-5298-43CF-8848-8458046FDDEF}" type="slidenum">
              <a:rPr lang="en-US" smtClean="0"/>
              <a:t>2</a:t>
            </a:fld>
            <a:endParaRPr lang="en-US"/>
          </a:p>
        </p:txBody>
      </p:sp>
    </p:spTree>
    <p:extLst>
      <p:ext uri="{BB962C8B-B14F-4D97-AF65-F5344CB8AC3E}">
        <p14:creationId xmlns:p14="http://schemas.microsoft.com/office/powerpoint/2010/main" val="1155149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Sonnenwald</a:t>
            </a:r>
            <a:r>
              <a:rPr lang="en-US" dirty="0"/>
              <a:t> posited that </a:t>
            </a:r>
            <a:r>
              <a:rPr lang="en-US" sz="1800" dirty="0">
                <a:effectLst/>
                <a:latin typeface="Times New Roman" panose="02020603050405020304" pitchFamily="18" charset="0"/>
                <a:ea typeface="Calibri" panose="020F0502020204030204" pitchFamily="34" charset="0"/>
              </a:rPr>
              <a:t>within a context situation exists an “information horizon” in which we can act. Every individual has a relative and specific information horizon. These horizons may include social networks, documents, information retrieval tools, and observation in the world. They can also be determined on a social level, for instance, if someone in your social network may think of source is more appropriate than another, that might influence your own opinions about that sources’ value. Based on information horizons, </a:t>
            </a:r>
            <a:r>
              <a:rPr lang="en-US" sz="1800" dirty="0" err="1">
                <a:effectLst/>
                <a:latin typeface="Times New Roman" panose="02020603050405020304" pitchFamily="18" charset="0"/>
                <a:ea typeface="Calibri" panose="020F0502020204030204" pitchFamily="34" charset="0"/>
              </a:rPr>
              <a:t>Savolanien</a:t>
            </a:r>
            <a:r>
              <a:rPr lang="en-US" sz="1800" dirty="0">
                <a:effectLst/>
                <a:latin typeface="Times New Roman" panose="02020603050405020304" pitchFamily="18" charset="0"/>
                <a:ea typeface="Calibri" panose="020F0502020204030204" pitchFamily="34" charset="0"/>
              </a:rPr>
              <a:t> introduces the spatial representation of information source horizons, identifying a person’s most important to least important sources. </a:t>
            </a:r>
          </a:p>
          <a:p>
            <a:endParaRPr lang="en-US" sz="1800" dirty="0">
              <a:effectLst/>
              <a:latin typeface="Times New Roman" panose="02020603050405020304" pitchFamily="18" charset="0"/>
              <a:ea typeface="Calibri" panose="020F0502020204030204" pitchFamily="34" charset="0"/>
            </a:endParaRPr>
          </a:p>
          <a:p>
            <a:r>
              <a:rPr lang="en-US" sz="1800" dirty="0">
                <a:effectLst/>
                <a:latin typeface="Times New Roman" panose="02020603050405020304" pitchFamily="18" charset="0"/>
                <a:ea typeface="Calibri" panose="020F0502020204030204" pitchFamily="34" charset="0"/>
              </a:rPr>
              <a:t>Also building off of information horizons, Gibson and Kaplan introduce information zones based on the resolution of information and service needs in terms of distance or travel time, space, and place. </a:t>
            </a:r>
            <a:r>
              <a:rPr lang="en-US" sz="1800" kern="0" dirty="0">
                <a:effectLst/>
                <a:latin typeface="Times New Roman" panose="02020603050405020304" pitchFamily="18" charset="0"/>
                <a:ea typeface="Calibri" panose="020F0502020204030204" pitchFamily="34" charset="0"/>
              </a:rPr>
              <a:t>Instead of concentrating on the specific information behaviors of participants, their study illuminates the interactions between place, information needs, and information access. From this concept, Gibson and Kaplan (2017) constructed the foundation of a framework aimed at describing and investigating geographic zones of information access in local communities. </a:t>
            </a:r>
          </a:p>
          <a:p>
            <a:endParaRPr lang="en-US" sz="1800" kern="0"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first to consider travel time in relation to information access, Gibson and Kaplan (2017) provide the field with a framework through which to understand how information access influences mobility in the resolution of information and service needs in terms of distance, such as home, local, regional, and long distance, from a base, highlighting the stationary position of the information seeker. Clearly, factors such as proximity have some impact on ease of access to information, which creates space for information behavior researchers to interrogate the ways that physical properties of spaces constrain or facilitate information access.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One of the most well-known examples of this is information grounds, which highlights the physical and social elements of different types of places where information flows. Based on information grounds, we can assume </a:t>
            </a:r>
            <a:r>
              <a:rPr lang="en-US" sz="1800" kern="0" dirty="0">
                <a:effectLst/>
                <a:latin typeface="Times New Roman" panose="02020603050405020304" pitchFamily="18" charset="0"/>
                <a:ea typeface="Calibri" panose="020F0502020204030204" pitchFamily="34" charset="0"/>
              </a:rPr>
              <a:t>that there are also corresponding characteristics of places that would constrict or block the flow of information; however, research in this area has not been investigated or theorized in the same way and this is the gap I hope to fill.</a:t>
            </a:r>
            <a:endParaRPr lang="en-US" sz="1800" dirty="0">
              <a:effectLst/>
              <a:latin typeface="Times New Roman" panose="02020603050405020304" pitchFamily="18" charset="0"/>
              <a:ea typeface="Calibri" panose="020F0502020204030204" pitchFamily="34" charset="0"/>
            </a:endParaRPr>
          </a:p>
          <a:p>
            <a:endParaRPr lang="en-US" sz="1800" dirty="0">
              <a:effectLst/>
              <a:latin typeface="Times New Roman" panose="02020603050405020304" pitchFamily="18" charset="0"/>
              <a:ea typeface="Calibri" panose="020F0502020204030204" pitchFamily="34" charset="0"/>
            </a:endParaRPr>
          </a:p>
          <a:p>
            <a:endParaRPr lang="en-US" sz="1800" dirty="0">
              <a:effectLst/>
              <a:latin typeface="Times New Roman" panose="02020603050405020304" pitchFamily="18" charset="0"/>
              <a:ea typeface="Calibri" panose="020F0502020204030204" pitchFamily="34" charset="0"/>
            </a:endParaRPr>
          </a:p>
          <a:p>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A6F1034-5298-43CF-8848-8458046FDDEF}" type="slidenum">
              <a:rPr lang="en-US" smtClean="0"/>
              <a:t>3</a:t>
            </a:fld>
            <a:endParaRPr lang="en-US"/>
          </a:p>
        </p:txBody>
      </p:sp>
    </p:spTree>
    <p:extLst>
      <p:ext uri="{BB962C8B-B14F-4D97-AF65-F5344CB8AC3E}">
        <p14:creationId xmlns:p14="http://schemas.microsoft.com/office/powerpoint/2010/main" val="2598087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Now that we have established a few of the ways that HIB conceptualizes places. I’m going to introduce you to two of my seven participants as I pivot to my pilot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457200">
              <a:lnSpc>
                <a:spcPct val="200000"/>
              </a:lnSpc>
              <a:spcBef>
                <a:spcPts val="0"/>
              </a:spcBef>
              <a:spcAft>
                <a:spcPts val="0"/>
              </a:spcAft>
            </a:pPr>
            <a:r>
              <a:rPr lang="en-US" sz="1200" dirty="0">
                <a:effectLst/>
                <a:latin typeface="Times New Roman" panose="02020603050405020304" pitchFamily="18" charset="0"/>
                <a:ea typeface="Times New Roman" panose="02020603050405020304" pitchFamily="18" charset="0"/>
              </a:rPr>
              <a:t>During previous research I conducted via Zoom, I met a couple named Zach and Emily. They were working full-time hours as ski instructors and restaurant servers at a mountain resort in Colorado, but were unable to afford rent in this expensive mountain town during a time when housing expenses account for more than half of the monthly salary of lower-income Americans. They chose to combine their savings to purchase a van that they would call home. Despite the rise in vehicle residency over recent years, the legality of vehicle residency is still contested in most states, criminalizing a survival strategy of lower-income Americans. In summer months, when the snow melts, Zach and Emily make their home in the woods just outside the town limits to avoid agitated tourists and the “punitive pushes” of law enforcement. Emily explained their difficulties in an interview, “In the summers, a lot of the time where we live, we don’t have cell service, it’s really hard. So, once we’re at home for the night, you don’t use your phone.” They did not intend to live “off the grid,” rather they were pushed away from critical social and informational support.  </a:t>
            </a:r>
          </a:p>
          <a:p>
            <a:pPr marL="0" marR="0" indent="457200">
              <a:lnSpc>
                <a:spcPct val="200000"/>
              </a:lnSpc>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p>
            <a:pPr marL="0" marR="0" indent="457200">
              <a:lnSpc>
                <a:spcPct val="200000"/>
              </a:lnSpc>
              <a:spcBef>
                <a:spcPts val="0"/>
              </a:spcBef>
              <a:spcAft>
                <a:spcPts val="0"/>
              </a:spcAft>
            </a:pPr>
            <a:r>
              <a:rPr lang="en-US" sz="1200" dirty="0">
                <a:effectLst/>
                <a:latin typeface="Times New Roman" panose="02020603050405020304" pitchFamily="18" charset="0"/>
                <a:ea typeface="Times New Roman" panose="02020603050405020304" pitchFamily="18" charset="0"/>
              </a:rPr>
              <a:t>When restrictive parking policies force vehicle residents like Zach and Emily to the margins of towns and cities, the law creates information inequities by</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a:solidFill>
                  <a:srgbClr val="000000"/>
                </a:solidFill>
                <a:effectLst/>
                <a:latin typeface="Times New Roman" panose="02020603050405020304" pitchFamily="18" charset="0"/>
                <a:ea typeface="Calibri" panose="020F0502020204030204" pitchFamily="34" charset="0"/>
              </a:rPr>
              <a:t>literally moving this population </a:t>
            </a:r>
            <a:r>
              <a:rPr lang="en-US" sz="1200" dirty="0">
                <a:effectLst/>
                <a:latin typeface="Times New Roman" panose="02020603050405020304" pitchFamily="18" charset="0"/>
                <a:ea typeface="Times New Roman" panose="02020603050405020304" pitchFamily="18" charset="0"/>
              </a:rPr>
              <a:t>out of cellular or Wi-Fi service range. </a:t>
            </a:r>
            <a:r>
              <a:rPr lang="en-US" sz="1200" dirty="0">
                <a:solidFill>
                  <a:srgbClr val="000000"/>
                </a:solidFill>
                <a:effectLst/>
                <a:latin typeface="Times New Roman" panose="02020603050405020304" pitchFamily="18" charset="0"/>
                <a:ea typeface="Times New Roman" panose="02020603050405020304" pitchFamily="18" charset="0"/>
              </a:rPr>
              <a:t>Digital connectivity enables access to human connections and to information resources necessary to participate in local communities and society more generally. Access to both phone and internet service is essential to survival. </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A6F1034-5298-43CF-8848-8458046FDDEF}" type="slidenum">
              <a:rPr lang="en-US" smtClean="0"/>
              <a:t>4</a:t>
            </a:fld>
            <a:endParaRPr lang="en-US"/>
          </a:p>
        </p:txBody>
      </p:sp>
    </p:spTree>
    <p:extLst>
      <p:ext uri="{BB962C8B-B14F-4D97-AF65-F5344CB8AC3E}">
        <p14:creationId xmlns:p14="http://schemas.microsoft.com/office/powerpoint/2010/main" val="2569957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So what is vehicle residency? For my participants, it takes shape in the decision to pare down their belongings and move into their vehicles (SUVs, vans, and mini-vans) to save money due to the unaffordability of rent in their current locations. They earn wages and maintain jobs, allowing them to sustain ownership of their vehicles and make a home inside them, further differentiating them from the homeless. Mobility is an important factor in their lifestyle as policy and law enforcement push them to the margins, out of Internet and cellular service range, accentuating their access instability which creates information inequities. Born out of these factors are the vehicle residents on which this study is based.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A6F1034-5298-43CF-8848-8458046FDDEF}" type="slidenum">
              <a:rPr lang="en-US" smtClean="0"/>
              <a:t>5</a:t>
            </a:fld>
            <a:endParaRPr lang="en-US"/>
          </a:p>
        </p:txBody>
      </p:sp>
    </p:spTree>
    <p:extLst>
      <p:ext uri="{BB962C8B-B14F-4D97-AF65-F5344CB8AC3E}">
        <p14:creationId xmlns:p14="http://schemas.microsoft.com/office/powerpoint/2010/main" val="3778491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err="1">
                <a:solidFill>
                  <a:srgbClr val="000000"/>
                </a:solidFill>
                <a:effectLst/>
                <a:latin typeface="Times New Roman" panose="02020603050405020304" pitchFamily="18" charset="0"/>
                <a:ea typeface="Times New Roman" panose="02020603050405020304" pitchFamily="18" charset="0"/>
              </a:rPr>
              <a:t>Hartmannn’s</a:t>
            </a:r>
            <a:r>
              <a:rPr lang="en-US" sz="1800" kern="0" dirty="0">
                <a:solidFill>
                  <a:srgbClr val="000000"/>
                </a:solidFill>
                <a:effectLst/>
                <a:latin typeface="Times New Roman" panose="02020603050405020304" pitchFamily="18" charset="0"/>
                <a:ea typeface="Times New Roman" panose="02020603050405020304" pitchFamily="18" charset="0"/>
              </a:rPr>
              <a:t> concept of </a:t>
            </a:r>
            <a:r>
              <a:rPr lang="en-US" sz="1800" kern="0" dirty="0" err="1">
                <a:solidFill>
                  <a:srgbClr val="000000"/>
                </a:solidFill>
                <a:effectLst/>
                <a:latin typeface="Times New Roman" panose="02020603050405020304" pitchFamily="18" charset="0"/>
                <a:ea typeface="Times New Roman" panose="02020603050405020304" pitchFamily="18" charset="0"/>
              </a:rPr>
              <a:t>mobilism</a:t>
            </a:r>
            <a:r>
              <a:rPr lang="en-US" sz="1800" kern="0" dirty="0">
                <a:solidFill>
                  <a:srgbClr val="000000"/>
                </a:solidFill>
                <a:effectLst/>
                <a:latin typeface="Times New Roman" panose="02020603050405020304" pitchFamily="18" charset="0"/>
                <a:ea typeface="Times New Roman" panose="02020603050405020304" pitchFamily="18" charset="0"/>
              </a:rPr>
              <a:t> provides a theoretical framing for this study. </a:t>
            </a:r>
            <a:r>
              <a:rPr lang="en-US" sz="1800" kern="0" dirty="0" err="1">
                <a:solidFill>
                  <a:srgbClr val="000000"/>
                </a:solidFill>
                <a:effectLst/>
                <a:latin typeface="Times New Roman" panose="02020603050405020304" pitchFamily="18" charset="0"/>
                <a:ea typeface="Times New Roman" panose="02020603050405020304" pitchFamily="18" charset="0"/>
              </a:rPr>
              <a:t>Mobilism</a:t>
            </a:r>
            <a:r>
              <a:rPr lang="en-US" sz="1800" kern="0" dirty="0">
                <a:solidFill>
                  <a:srgbClr val="000000"/>
                </a:solidFill>
                <a:effectLst/>
                <a:latin typeface="Times New Roman" panose="02020603050405020304" pitchFamily="18" charset="0"/>
                <a:ea typeface="Times New Roman" panose="02020603050405020304" pitchFamily="18" charset="0"/>
              </a:rPr>
              <a:t> emphasizes that </a:t>
            </a:r>
          </a:p>
          <a:p>
            <a:endParaRPr lang="en-US" sz="1800" kern="0" dirty="0">
              <a:solidFill>
                <a:srgbClr val="000000"/>
              </a:solidFill>
              <a:effectLst/>
              <a:latin typeface="Times New Roman" panose="02020603050405020304" pitchFamily="18" charset="0"/>
              <a:ea typeface="Times New Roman" panose="02020603050405020304" pitchFamily="18" charset="0"/>
            </a:endParaRPr>
          </a:p>
          <a:p>
            <a:pPr marL="342900" indent="-342900">
              <a:buAutoNum type="alphaLcParenR"/>
            </a:pPr>
            <a:r>
              <a:rPr lang="en-US" sz="1800" kern="0" dirty="0">
                <a:solidFill>
                  <a:srgbClr val="000000"/>
                </a:solidFill>
                <a:effectLst/>
                <a:latin typeface="Times New Roman" panose="02020603050405020304" pitchFamily="18" charset="0"/>
                <a:ea typeface="Times New Roman" panose="02020603050405020304" pitchFamily="18" charset="0"/>
              </a:rPr>
              <a:t>movement, rather than a fixed state, is the norm</a:t>
            </a:r>
          </a:p>
          <a:p>
            <a:pPr marL="342900" indent="-342900">
              <a:buAutoNum type="alphaLcParenR"/>
            </a:pPr>
            <a:r>
              <a:rPr lang="en-US" sz="1800" kern="0" dirty="0">
                <a:solidFill>
                  <a:srgbClr val="000000"/>
                </a:solidFill>
                <a:effectLst/>
                <a:latin typeface="Times New Roman" panose="02020603050405020304" pitchFamily="18" charset="0"/>
                <a:ea typeface="Times New Roman" panose="02020603050405020304" pitchFamily="18" charset="0"/>
              </a:rPr>
              <a:t> movement takes places in different directions and at different speeds</a:t>
            </a:r>
          </a:p>
          <a:p>
            <a:pPr marL="342900" indent="-342900">
              <a:buAutoNum type="alphaLcParenR"/>
            </a:pPr>
            <a:r>
              <a:rPr lang="en-US" sz="1800" kern="0" dirty="0">
                <a:solidFill>
                  <a:srgbClr val="000000"/>
                </a:solidFill>
                <a:effectLst/>
                <a:latin typeface="Times New Roman" panose="02020603050405020304" pitchFamily="18" charset="0"/>
                <a:ea typeface="Times New Roman" panose="02020603050405020304" pitchFamily="18" charset="0"/>
              </a:rPr>
              <a:t> movements can cause friction but also can provide expansion for new developments</a:t>
            </a:r>
          </a:p>
          <a:p>
            <a:pPr marL="342900" indent="-342900">
              <a:buAutoNum type="alphaLcParenR"/>
            </a:pPr>
            <a:endParaRPr lang="en-US" sz="1800" kern="0" dirty="0">
              <a:solidFill>
                <a:srgbClr val="000000"/>
              </a:solidFill>
              <a:effectLst/>
              <a:latin typeface="Times New Roman" panose="02020603050405020304" pitchFamily="18" charset="0"/>
            </a:endParaRPr>
          </a:p>
          <a:p>
            <a:pPr marL="0" indent="0">
              <a:buNone/>
            </a:pPr>
            <a:r>
              <a:rPr lang="en-US" sz="1800" kern="0" dirty="0">
                <a:solidFill>
                  <a:srgbClr val="000000"/>
                </a:solidFill>
                <a:effectLst/>
                <a:latin typeface="Times New Roman" panose="02020603050405020304" pitchFamily="18" charset="0"/>
                <a:ea typeface="Calibri" panose="020F0502020204030204" pitchFamily="34" charset="0"/>
              </a:rPr>
              <a:t>For vehicle residents, movement is intrinsic. </a:t>
            </a:r>
            <a:r>
              <a:rPr lang="en-US" sz="1800" kern="0" dirty="0" err="1">
                <a:solidFill>
                  <a:srgbClr val="000000"/>
                </a:solidFill>
                <a:effectLst/>
                <a:latin typeface="Times New Roman" panose="02020603050405020304" pitchFamily="18" charset="0"/>
                <a:ea typeface="Calibri" panose="020F0502020204030204" pitchFamily="34" charset="0"/>
              </a:rPr>
              <a:t>Mobilism</a:t>
            </a:r>
            <a:r>
              <a:rPr lang="en-US" sz="1800" kern="0" dirty="0">
                <a:solidFill>
                  <a:srgbClr val="000000"/>
                </a:solidFill>
                <a:effectLst/>
                <a:latin typeface="Times New Roman" panose="02020603050405020304" pitchFamily="18" charset="0"/>
                <a:ea typeface="Calibri" panose="020F0502020204030204" pitchFamily="34" charset="0"/>
              </a:rPr>
              <a:t> extends the idea that movement is the norm which provides a framework through which we can prioritize vehicle residents’ movements. </a:t>
            </a:r>
            <a:endParaRPr lang="en-US" dirty="0"/>
          </a:p>
        </p:txBody>
      </p:sp>
      <p:sp>
        <p:nvSpPr>
          <p:cNvPr id="4" name="Slide Number Placeholder 3"/>
          <p:cNvSpPr>
            <a:spLocks noGrp="1"/>
          </p:cNvSpPr>
          <p:nvPr>
            <p:ph type="sldNum" sz="quarter" idx="5"/>
          </p:nvPr>
        </p:nvSpPr>
        <p:spPr/>
        <p:txBody>
          <a:bodyPr/>
          <a:lstStyle/>
          <a:p>
            <a:fld id="{8A6F1034-5298-43CF-8848-8458046FDDEF}" type="slidenum">
              <a:rPr lang="en-US" smtClean="0"/>
              <a:t>6</a:t>
            </a:fld>
            <a:endParaRPr lang="en-US"/>
          </a:p>
        </p:txBody>
      </p:sp>
    </p:spTree>
    <p:extLst>
      <p:ext uri="{BB962C8B-B14F-4D97-AF65-F5344CB8AC3E}">
        <p14:creationId xmlns:p14="http://schemas.microsoft.com/office/powerpoint/2010/main" val="3690620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GB" sz="1800" b="0" dirty="0">
                <a:effectLst/>
                <a:latin typeface="Times New Roman" panose="02020603050405020304" pitchFamily="18" charset="0"/>
                <a:ea typeface="MS Mincho" panose="02020609040205080304" pitchFamily="49" charset="-128"/>
                <a:cs typeface="Times New Roman" panose="02020603050405020304" pitchFamily="18" charset="0"/>
              </a:rPr>
              <a:t>My research question was what are the information practices of vehicle residents? </a:t>
            </a:r>
          </a:p>
          <a:p>
            <a:pPr marL="0" marR="0">
              <a:spcBef>
                <a:spcPts val="0"/>
              </a:spcBef>
              <a:spcAft>
                <a:spcPts val="1200"/>
              </a:spcAft>
            </a:pPr>
            <a:endParaRPr lang="en-GB" sz="1800" b="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1200"/>
              </a:spcAft>
            </a:pPr>
            <a:r>
              <a:rPr lang="en-GB" sz="1800" b="0" dirty="0">
                <a:effectLst/>
                <a:latin typeface="Times New Roman" panose="02020603050405020304" pitchFamily="18" charset="0"/>
                <a:ea typeface="MS Mincho" panose="02020609040205080304" pitchFamily="49" charset="-128"/>
                <a:cs typeface="Times New Roman" panose="02020603050405020304" pitchFamily="18" charset="0"/>
              </a:rPr>
              <a:t>To understand this, data was collected in two sets of semi-structured interviews from November 2020-June 2021. The first set of interviews consisted of semi-structured interviews and guided tours of participant’s vans. The second set consisted of follow-up interviews using the concept of information horizons. Participants were recruited via snowball sampling and were located in different parts of the US (e.g., Colorado, Louisiana, California, and Arizona). To recruit the first participant, I utilized existing connections with people living this lifestyle and then used snowball sampling to obtain residual participants. Inclusion criteria was that participants must be 18 or older, have been living in a mobile vehicle for at least six consecutive months and the vehicle must run. Both sets of interviews were conducted via Zoom. The final sample included 7 participants and 14 interviews total. Two were couples; they were grouped for the purposes of data analysis. </a:t>
            </a:r>
          </a:p>
          <a:p>
            <a:pPr marL="0" marR="0">
              <a:spcBef>
                <a:spcPts val="0"/>
              </a:spcBef>
              <a:spcAft>
                <a:spcPts val="1200"/>
              </a:spcAft>
            </a:pPr>
            <a:endParaRPr lang="en-US" sz="1800" b="1" dirty="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lang="en-GB" sz="1800" b="0" dirty="0">
                <a:effectLst/>
                <a:latin typeface="Times New Roman" panose="02020603050405020304" pitchFamily="18" charset="0"/>
                <a:ea typeface="Times New Roman" panose="02020603050405020304" pitchFamily="18" charset="0"/>
                <a:cs typeface="Times New Roman" panose="02020603050405020304" pitchFamily="18" charset="0"/>
              </a:rPr>
              <a:t>The first set of interviews enabled me to explore the reasons why participants transitioned to a mobile lifestyle in addition to their information habits, practices, and feelings since transitioning into their vehicles. </a:t>
            </a:r>
          </a:p>
          <a:p>
            <a:pPr marL="0" marR="0" lvl="0" indent="0" algn="l" defTabSz="914400" rtl="0" eaLnBrk="1" fontAlgn="auto" latinLnBrk="0" hangingPunct="1">
              <a:lnSpc>
                <a:spcPct val="100000"/>
              </a:lnSpc>
              <a:spcBef>
                <a:spcPts val="0"/>
              </a:spcBef>
              <a:spcAft>
                <a:spcPts val="1200"/>
              </a:spcAft>
              <a:buClrTx/>
              <a:buSzTx/>
              <a:buFontTx/>
              <a:buNone/>
              <a:tabLst/>
              <a:defRPr/>
            </a:pPr>
            <a:endParaRPr lang="en-GB"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lang="en-GB" sz="1800" b="0" dirty="0">
                <a:effectLst/>
                <a:latin typeface="Times New Roman" panose="02020603050405020304" pitchFamily="18" charset="0"/>
                <a:ea typeface="Times New Roman" panose="02020603050405020304" pitchFamily="18" charset="0"/>
                <a:cs typeface="Times New Roman" panose="02020603050405020304" pitchFamily="18" charset="0"/>
              </a:rPr>
              <a:t>The second set of interviews were conducted with the same participants to complete information horizon interviews to encourage participants to describe their information seeking process, information resources, and whether they were useful. Interview questions were followed by a drawing component where participants drew a diagram of themselves in the middle surrounded by their most frequently used information sources, while justifying their information source preferences aloud.</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1200"/>
              </a:spcAft>
            </a:pPr>
            <a:endParaRPr lang="en-US" sz="1800" b="1" dirty="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I transcribed the interviews as a means of staying close to the data. Transcripts were then coded using the constant comparative method, including iterative open coding to identify themes and illustrative quotations. </a:t>
            </a:r>
            <a:r>
              <a:rPr lang="en-US" sz="1800" dirty="0">
                <a:solidFill>
                  <a:srgbClr val="000000"/>
                </a:solidFill>
                <a:effectLst/>
                <a:latin typeface="Times New Roman" panose="02020603050405020304" pitchFamily="18" charset="0"/>
                <a:ea typeface="Times New Roman" panose="02020603050405020304" pitchFamily="18" charset="0"/>
              </a:rPr>
              <a:t>During content analysis, I used induction to identify and categorize recurring conceptualizations and phenomena, then refined them by constantly comparing newly emerging patterns with previously discovered patterns. This process continued until data saturation was reached.</a:t>
            </a:r>
            <a:endParaRPr lang="en-US" dirty="0"/>
          </a:p>
        </p:txBody>
      </p:sp>
      <p:sp>
        <p:nvSpPr>
          <p:cNvPr id="4" name="Slide Number Placeholder 3"/>
          <p:cNvSpPr>
            <a:spLocks noGrp="1"/>
          </p:cNvSpPr>
          <p:nvPr>
            <p:ph type="sldNum" sz="quarter" idx="5"/>
          </p:nvPr>
        </p:nvSpPr>
        <p:spPr/>
        <p:txBody>
          <a:bodyPr/>
          <a:lstStyle/>
          <a:p>
            <a:fld id="{8A6F1034-5298-43CF-8848-8458046FDDEF}" type="slidenum">
              <a:rPr lang="en-US" smtClean="0"/>
              <a:t>7</a:t>
            </a:fld>
            <a:endParaRPr lang="en-US"/>
          </a:p>
        </p:txBody>
      </p:sp>
    </p:spTree>
    <p:extLst>
      <p:ext uri="{BB962C8B-B14F-4D97-AF65-F5344CB8AC3E}">
        <p14:creationId xmlns:p14="http://schemas.microsoft.com/office/powerpoint/2010/main" val="3607503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lnSpc>
                <a:spcPct val="20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final sample included 7 participants: one non-binary person, two females, and four males. 6 were white and one was Spanish. Their ages ranged between 23-29. All participants had obtained college degrees, have acquired some level of student debt, and are earning an income. Three participants remain in the same general area due to employment (but travel for pleasure consistently) while four participants cross state borders regularly. </a:t>
            </a:r>
          </a:p>
          <a:p>
            <a:pPr marL="0" marR="0" indent="457200">
              <a:lnSpc>
                <a:spcPct val="200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200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Preliminary data analysis revealed three major themes: vehicle residents are information resilient; they experience access instability through mobility; and they look to friends as information sources.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A6F1034-5298-43CF-8848-8458046FDDEF}" type="slidenum">
              <a:rPr lang="en-US" smtClean="0"/>
              <a:t>8</a:t>
            </a:fld>
            <a:endParaRPr lang="en-US"/>
          </a:p>
        </p:txBody>
      </p:sp>
    </p:spTree>
    <p:extLst>
      <p:ext uri="{BB962C8B-B14F-4D97-AF65-F5344CB8AC3E}">
        <p14:creationId xmlns:p14="http://schemas.microsoft.com/office/powerpoint/2010/main" val="773797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For the purposes of this presentation, I am going to focus on one theme: mobility creates and resolves access instability.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indent="457200">
              <a:lnSpc>
                <a:spcPct val="2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Access instability is a concept that centers on the challenges of sustained mobile connectivity and frequent interruptions in access that unstably housed persons experience. The mobility of vehicle residency brings about unstable access to the mobile Internet and phone service needed to maintain a livelihood and basic existence. Legal policy and law enforcement are vital to understanding why vehicle residents must continuously move out of Wi-Fi and service range. Participants talked about migrating to new locations based on how and where law enforcement enacts location-based bans on vehicle residency, which can vary between cities, counties, and states. </a:t>
            </a:r>
            <a:r>
              <a:rPr lang="en-US" sz="1800" dirty="0">
                <a:solidFill>
                  <a:srgbClr val="000000"/>
                </a:solidFill>
                <a:effectLst/>
                <a:latin typeface="Times New Roman" panose="02020603050405020304" pitchFamily="18" charset="0"/>
                <a:ea typeface="Times New Roman" panose="02020603050405020304" pitchFamily="18" charset="0"/>
              </a:rPr>
              <a:t>Left with few options after policy interrupts their schedules, vehicle residents can continue to dodge law enforcement in urban and suburban areas while maintaining cellular connections, or they can move to more remote areas with compromised cellar service and Wi-Fi. </a:t>
            </a:r>
            <a:r>
              <a:rPr lang="en-US" sz="1800" dirty="0">
                <a:effectLst/>
                <a:latin typeface="Times New Roman" panose="02020603050405020304" pitchFamily="18" charset="0"/>
                <a:ea typeface="Times New Roman" panose="02020603050405020304" pitchFamily="18" charset="0"/>
              </a:rPr>
              <a:t>Because participants talked about the exasperating consequences of evading law enforcement, the result is that this group is forced further to the margins of society, literally off the grid, where cellular service and Wi-Fi are not easily accessible. </a:t>
            </a:r>
            <a:r>
              <a:rPr lang="en-US" sz="1800" dirty="0">
                <a:solidFill>
                  <a:srgbClr val="000000"/>
                </a:solidFill>
                <a:effectLst/>
                <a:latin typeface="Times New Roman" panose="02020603050405020304" pitchFamily="18" charset="0"/>
                <a:ea typeface="Times New Roman" panose="02020603050405020304" pitchFamily="18" charset="0"/>
              </a:rPr>
              <a:t>Digital connectivity enables access to human connections, a lifeline to humanity, and information, which is necessary for upward financial mobility. Access to both is necessary to survive.</a:t>
            </a:r>
          </a:p>
          <a:p>
            <a:pPr marL="0" marR="0" indent="457200">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457200">
              <a:lnSpc>
                <a:spcPct val="200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This process results in mobile access instability: disruptions in cellular connection and Internet access due to forced movements beyond service range. However, their information needs and accessibility also generate movements and service connections or reconnections. Understanding that their accessibility has been disrupted, participants lack the luxury to use their mobile phones for information seeking. When participants understand that they have a visceral information need, they go through the information seeking steps in an attempt to resolve their needs. This, however, becomes difficult when information seeking is hindered due to accessibility. Therefore, the motivation for information resolution initiates mobility to areas within cellular service range to resolve their access instability and information needs.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A6F1034-5298-43CF-8848-8458046FDDEF}" type="slidenum">
              <a:rPr lang="en-US" smtClean="0"/>
              <a:t>9</a:t>
            </a:fld>
            <a:endParaRPr lang="en-US"/>
          </a:p>
        </p:txBody>
      </p:sp>
    </p:spTree>
    <p:extLst>
      <p:ext uri="{BB962C8B-B14F-4D97-AF65-F5344CB8AC3E}">
        <p14:creationId xmlns:p14="http://schemas.microsoft.com/office/powerpoint/2010/main" val="2250806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6D557-D4CC-661F-FCE9-CDC1F6E85F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F32329-B200-C4EE-FF7A-732FDAB13B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AFA080-6DB0-92A0-7AA1-3C20AE6C2D68}"/>
              </a:ext>
            </a:extLst>
          </p:cNvPr>
          <p:cNvSpPr>
            <a:spLocks noGrp="1"/>
          </p:cNvSpPr>
          <p:nvPr>
            <p:ph type="dt" sz="half" idx="10"/>
          </p:nvPr>
        </p:nvSpPr>
        <p:spPr/>
        <p:txBody>
          <a:bodyPr/>
          <a:lstStyle/>
          <a:p>
            <a:fld id="{6D030A34-53D0-4257-BF40-95372D0F01D2}" type="datetimeFigureOut">
              <a:rPr lang="en-US" smtClean="0"/>
              <a:t>5/21/2023</a:t>
            </a:fld>
            <a:endParaRPr lang="en-US"/>
          </a:p>
        </p:txBody>
      </p:sp>
      <p:sp>
        <p:nvSpPr>
          <p:cNvPr id="5" name="Footer Placeholder 4">
            <a:extLst>
              <a:ext uri="{FF2B5EF4-FFF2-40B4-BE49-F238E27FC236}">
                <a16:creationId xmlns:a16="http://schemas.microsoft.com/office/drawing/2014/main" id="{971F5448-392A-9293-D3D3-8B9DA3AFDA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DBDD56-9BF6-742E-3C5B-DDC4EE3B2C47}"/>
              </a:ext>
            </a:extLst>
          </p:cNvPr>
          <p:cNvSpPr>
            <a:spLocks noGrp="1"/>
          </p:cNvSpPr>
          <p:nvPr>
            <p:ph type="sldNum" sz="quarter" idx="12"/>
          </p:nvPr>
        </p:nvSpPr>
        <p:spPr/>
        <p:txBody>
          <a:bodyPr/>
          <a:lstStyle/>
          <a:p>
            <a:fld id="{27F873C3-46DE-4488-8AD4-87DDF9F073B7}" type="slidenum">
              <a:rPr lang="en-US" smtClean="0"/>
              <a:t>‹#›</a:t>
            </a:fld>
            <a:endParaRPr lang="en-US"/>
          </a:p>
        </p:txBody>
      </p:sp>
    </p:spTree>
    <p:extLst>
      <p:ext uri="{BB962C8B-B14F-4D97-AF65-F5344CB8AC3E}">
        <p14:creationId xmlns:p14="http://schemas.microsoft.com/office/powerpoint/2010/main" val="1953478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1DF5-B5E5-C997-2473-FEB4FD238C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3AEEF7-6AE7-E0E6-9333-301D5D45E4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127B46-E48D-CB09-A803-1FECB2F27631}"/>
              </a:ext>
            </a:extLst>
          </p:cNvPr>
          <p:cNvSpPr>
            <a:spLocks noGrp="1"/>
          </p:cNvSpPr>
          <p:nvPr>
            <p:ph type="dt" sz="half" idx="10"/>
          </p:nvPr>
        </p:nvSpPr>
        <p:spPr/>
        <p:txBody>
          <a:bodyPr/>
          <a:lstStyle/>
          <a:p>
            <a:fld id="{6D030A34-53D0-4257-BF40-95372D0F01D2}" type="datetimeFigureOut">
              <a:rPr lang="en-US" smtClean="0"/>
              <a:t>5/21/2023</a:t>
            </a:fld>
            <a:endParaRPr lang="en-US"/>
          </a:p>
        </p:txBody>
      </p:sp>
      <p:sp>
        <p:nvSpPr>
          <p:cNvPr id="5" name="Footer Placeholder 4">
            <a:extLst>
              <a:ext uri="{FF2B5EF4-FFF2-40B4-BE49-F238E27FC236}">
                <a16:creationId xmlns:a16="http://schemas.microsoft.com/office/drawing/2014/main" id="{BE6A7EE2-5CB4-0F30-58EE-B1707490BD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112C7D-C68A-3DFF-56A9-4872A290EE5B}"/>
              </a:ext>
            </a:extLst>
          </p:cNvPr>
          <p:cNvSpPr>
            <a:spLocks noGrp="1"/>
          </p:cNvSpPr>
          <p:nvPr>
            <p:ph type="sldNum" sz="quarter" idx="12"/>
          </p:nvPr>
        </p:nvSpPr>
        <p:spPr/>
        <p:txBody>
          <a:bodyPr/>
          <a:lstStyle/>
          <a:p>
            <a:fld id="{27F873C3-46DE-4488-8AD4-87DDF9F073B7}" type="slidenum">
              <a:rPr lang="en-US" smtClean="0"/>
              <a:t>‹#›</a:t>
            </a:fld>
            <a:endParaRPr lang="en-US"/>
          </a:p>
        </p:txBody>
      </p:sp>
    </p:spTree>
    <p:extLst>
      <p:ext uri="{BB962C8B-B14F-4D97-AF65-F5344CB8AC3E}">
        <p14:creationId xmlns:p14="http://schemas.microsoft.com/office/powerpoint/2010/main" val="20136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FDD550-3A3D-7922-25EA-913F6EA2D8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76D272-AF8C-FFA2-29A3-F7DA0BBB08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C38EE4-BE6D-786D-09B3-2AC9F830163F}"/>
              </a:ext>
            </a:extLst>
          </p:cNvPr>
          <p:cNvSpPr>
            <a:spLocks noGrp="1"/>
          </p:cNvSpPr>
          <p:nvPr>
            <p:ph type="dt" sz="half" idx="10"/>
          </p:nvPr>
        </p:nvSpPr>
        <p:spPr/>
        <p:txBody>
          <a:bodyPr/>
          <a:lstStyle/>
          <a:p>
            <a:fld id="{6D030A34-53D0-4257-BF40-95372D0F01D2}" type="datetimeFigureOut">
              <a:rPr lang="en-US" smtClean="0"/>
              <a:t>5/21/2023</a:t>
            </a:fld>
            <a:endParaRPr lang="en-US"/>
          </a:p>
        </p:txBody>
      </p:sp>
      <p:sp>
        <p:nvSpPr>
          <p:cNvPr id="5" name="Footer Placeholder 4">
            <a:extLst>
              <a:ext uri="{FF2B5EF4-FFF2-40B4-BE49-F238E27FC236}">
                <a16:creationId xmlns:a16="http://schemas.microsoft.com/office/drawing/2014/main" id="{B2F43578-52F1-49C3-B340-81CCB0C2EB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C8D781-24B8-8BCE-20FE-30AC52C8D713}"/>
              </a:ext>
            </a:extLst>
          </p:cNvPr>
          <p:cNvSpPr>
            <a:spLocks noGrp="1"/>
          </p:cNvSpPr>
          <p:nvPr>
            <p:ph type="sldNum" sz="quarter" idx="12"/>
          </p:nvPr>
        </p:nvSpPr>
        <p:spPr/>
        <p:txBody>
          <a:bodyPr/>
          <a:lstStyle/>
          <a:p>
            <a:fld id="{27F873C3-46DE-4488-8AD4-87DDF9F073B7}" type="slidenum">
              <a:rPr lang="en-US" smtClean="0"/>
              <a:t>‹#›</a:t>
            </a:fld>
            <a:endParaRPr lang="en-US"/>
          </a:p>
        </p:txBody>
      </p:sp>
    </p:spTree>
    <p:extLst>
      <p:ext uri="{BB962C8B-B14F-4D97-AF65-F5344CB8AC3E}">
        <p14:creationId xmlns:p14="http://schemas.microsoft.com/office/powerpoint/2010/main" val="2521898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17955-94A4-8DFD-9CA9-ADCE93E5F3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CAF358-8DB7-6DDF-7814-3442201A68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A2BB20-CA74-3899-3BD6-1D0AF15A5AFD}"/>
              </a:ext>
            </a:extLst>
          </p:cNvPr>
          <p:cNvSpPr>
            <a:spLocks noGrp="1"/>
          </p:cNvSpPr>
          <p:nvPr>
            <p:ph type="dt" sz="half" idx="10"/>
          </p:nvPr>
        </p:nvSpPr>
        <p:spPr/>
        <p:txBody>
          <a:bodyPr/>
          <a:lstStyle/>
          <a:p>
            <a:fld id="{6D030A34-53D0-4257-BF40-95372D0F01D2}" type="datetimeFigureOut">
              <a:rPr lang="en-US" smtClean="0"/>
              <a:t>5/21/2023</a:t>
            </a:fld>
            <a:endParaRPr lang="en-US"/>
          </a:p>
        </p:txBody>
      </p:sp>
      <p:sp>
        <p:nvSpPr>
          <p:cNvPr id="5" name="Footer Placeholder 4">
            <a:extLst>
              <a:ext uri="{FF2B5EF4-FFF2-40B4-BE49-F238E27FC236}">
                <a16:creationId xmlns:a16="http://schemas.microsoft.com/office/drawing/2014/main" id="{5DECE16B-E744-7B5A-AA75-3C40E7E6E6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D71147-B0D1-7DBF-22F6-42AD47C8BBA7}"/>
              </a:ext>
            </a:extLst>
          </p:cNvPr>
          <p:cNvSpPr>
            <a:spLocks noGrp="1"/>
          </p:cNvSpPr>
          <p:nvPr>
            <p:ph type="sldNum" sz="quarter" idx="12"/>
          </p:nvPr>
        </p:nvSpPr>
        <p:spPr/>
        <p:txBody>
          <a:bodyPr/>
          <a:lstStyle/>
          <a:p>
            <a:fld id="{27F873C3-46DE-4488-8AD4-87DDF9F073B7}" type="slidenum">
              <a:rPr lang="en-US" smtClean="0"/>
              <a:t>‹#›</a:t>
            </a:fld>
            <a:endParaRPr lang="en-US"/>
          </a:p>
        </p:txBody>
      </p:sp>
    </p:spTree>
    <p:extLst>
      <p:ext uri="{BB962C8B-B14F-4D97-AF65-F5344CB8AC3E}">
        <p14:creationId xmlns:p14="http://schemas.microsoft.com/office/powerpoint/2010/main" val="183242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51F59-4142-D796-8FEE-BF61500CD0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A91C81-F4B6-F870-4DD7-76E9C4533A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AD7D38-B843-094B-12C2-BBDC97F4ED5A}"/>
              </a:ext>
            </a:extLst>
          </p:cNvPr>
          <p:cNvSpPr>
            <a:spLocks noGrp="1"/>
          </p:cNvSpPr>
          <p:nvPr>
            <p:ph type="dt" sz="half" idx="10"/>
          </p:nvPr>
        </p:nvSpPr>
        <p:spPr/>
        <p:txBody>
          <a:bodyPr/>
          <a:lstStyle/>
          <a:p>
            <a:fld id="{6D030A34-53D0-4257-BF40-95372D0F01D2}" type="datetimeFigureOut">
              <a:rPr lang="en-US" smtClean="0"/>
              <a:t>5/21/2023</a:t>
            </a:fld>
            <a:endParaRPr lang="en-US"/>
          </a:p>
        </p:txBody>
      </p:sp>
      <p:sp>
        <p:nvSpPr>
          <p:cNvPr id="5" name="Footer Placeholder 4">
            <a:extLst>
              <a:ext uri="{FF2B5EF4-FFF2-40B4-BE49-F238E27FC236}">
                <a16:creationId xmlns:a16="http://schemas.microsoft.com/office/drawing/2014/main" id="{9BD3CA84-ADB4-49EB-EB5D-6BB417761D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5B639D-D8D3-D50E-AF49-72544014FD27}"/>
              </a:ext>
            </a:extLst>
          </p:cNvPr>
          <p:cNvSpPr>
            <a:spLocks noGrp="1"/>
          </p:cNvSpPr>
          <p:nvPr>
            <p:ph type="sldNum" sz="quarter" idx="12"/>
          </p:nvPr>
        </p:nvSpPr>
        <p:spPr/>
        <p:txBody>
          <a:bodyPr/>
          <a:lstStyle/>
          <a:p>
            <a:fld id="{27F873C3-46DE-4488-8AD4-87DDF9F073B7}" type="slidenum">
              <a:rPr lang="en-US" smtClean="0"/>
              <a:t>‹#›</a:t>
            </a:fld>
            <a:endParaRPr lang="en-US"/>
          </a:p>
        </p:txBody>
      </p:sp>
    </p:spTree>
    <p:extLst>
      <p:ext uri="{BB962C8B-B14F-4D97-AF65-F5344CB8AC3E}">
        <p14:creationId xmlns:p14="http://schemas.microsoft.com/office/powerpoint/2010/main" val="1556507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F5498-E3D7-527B-0326-6C7ADAE0E0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F1DF7F-99DA-04E9-FE83-9090D9131B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4DCF22-6B20-CFF6-A266-77B14FBD38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73EA8A-5590-031D-BEFD-37B4FADA7361}"/>
              </a:ext>
            </a:extLst>
          </p:cNvPr>
          <p:cNvSpPr>
            <a:spLocks noGrp="1"/>
          </p:cNvSpPr>
          <p:nvPr>
            <p:ph type="dt" sz="half" idx="10"/>
          </p:nvPr>
        </p:nvSpPr>
        <p:spPr/>
        <p:txBody>
          <a:bodyPr/>
          <a:lstStyle/>
          <a:p>
            <a:fld id="{6D030A34-53D0-4257-BF40-95372D0F01D2}" type="datetimeFigureOut">
              <a:rPr lang="en-US" smtClean="0"/>
              <a:t>5/21/2023</a:t>
            </a:fld>
            <a:endParaRPr lang="en-US"/>
          </a:p>
        </p:txBody>
      </p:sp>
      <p:sp>
        <p:nvSpPr>
          <p:cNvPr id="6" name="Footer Placeholder 5">
            <a:extLst>
              <a:ext uri="{FF2B5EF4-FFF2-40B4-BE49-F238E27FC236}">
                <a16:creationId xmlns:a16="http://schemas.microsoft.com/office/drawing/2014/main" id="{1B2FA117-A15A-16B1-C5B2-A3C9EDA211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3857CE-3FBC-861D-2D78-21DD1F17AC36}"/>
              </a:ext>
            </a:extLst>
          </p:cNvPr>
          <p:cNvSpPr>
            <a:spLocks noGrp="1"/>
          </p:cNvSpPr>
          <p:nvPr>
            <p:ph type="sldNum" sz="quarter" idx="12"/>
          </p:nvPr>
        </p:nvSpPr>
        <p:spPr/>
        <p:txBody>
          <a:bodyPr/>
          <a:lstStyle/>
          <a:p>
            <a:fld id="{27F873C3-46DE-4488-8AD4-87DDF9F073B7}" type="slidenum">
              <a:rPr lang="en-US" smtClean="0"/>
              <a:t>‹#›</a:t>
            </a:fld>
            <a:endParaRPr lang="en-US"/>
          </a:p>
        </p:txBody>
      </p:sp>
    </p:spTree>
    <p:extLst>
      <p:ext uri="{BB962C8B-B14F-4D97-AF65-F5344CB8AC3E}">
        <p14:creationId xmlns:p14="http://schemas.microsoft.com/office/powerpoint/2010/main" val="2974971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DEE32-73C7-98CE-D9F4-8226D121B1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9181D8-35A9-FEAC-2AA9-3A7D9F5B5C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4DD51B-8942-E4C7-AD8E-0D69534973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7D3E78-0F13-3A61-C301-BBA6B38C8A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F5D01C-EF3A-D4B3-9AD3-61866797FB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71D102-BD85-3811-D2DC-D22904CDA0B1}"/>
              </a:ext>
            </a:extLst>
          </p:cNvPr>
          <p:cNvSpPr>
            <a:spLocks noGrp="1"/>
          </p:cNvSpPr>
          <p:nvPr>
            <p:ph type="dt" sz="half" idx="10"/>
          </p:nvPr>
        </p:nvSpPr>
        <p:spPr/>
        <p:txBody>
          <a:bodyPr/>
          <a:lstStyle/>
          <a:p>
            <a:fld id="{6D030A34-53D0-4257-BF40-95372D0F01D2}" type="datetimeFigureOut">
              <a:rPr lang="en-US" smtClean="0"/>
              <a:t>5/21/2023</a:t>
            </a:fld>
            <a:endParaRPr lang="en-US"/>
          </a:p>
        </p:txBody>
      </p:sp>
      <p:sp>
        <p:nvSpPr>
          <p:cNvPr id="8" name="Footer Placeholder 7">
            <a:extLst>
              <a:ext uri="{FF2B5EF4-FFF2-40B4-BE49-F238E27FC236}">
                <a16:creationId xmlns:a16="http://schemas.microsoft.com/office/drawing/2014/main" id="{4AD016D8-2D47-C7D5-BA35-1CAA120D80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0409B2-22DA-D970-8BE3-8CEDC900B016}"/>
              </a:ext>
            </a:extLst>
          </p:cNvPr>
          <p:cNvSpPr>
            <a:spLocks noGrp="1"/>
          </p:cNvSpPr>
          <p:nvPr>
            <p:ph type="sldNum" sz="quarter" idx="12"/>
          </p:nvPr>
        </p:nvSpPr>
        <p:spPr/>
        <p:txBody>
          <a:bodyPr/>
          <a:lstStyle/>
          <a:p>
            <a:fld id="{27F873C3-46DE-4488-8AD4-87DDF9F073B7}" type="slidenum">
              <a:rPr lang="en-US" smtClean="0"/>
              <a:t>‹#›</a:t>
            </a:fld>
            <a:endParaRPr lang="en-US"/>
          </a:p>
        </p:txBody>
      </p:sp>
    </p:spTree>
    <p:extLst>
      <p:ext uri="{BB962C8B-B14F-4D97-AF65-F5344CB8AC3E}">
        <p14:creationId xmlns:p14="http://schemas.microsoft.com/office/powerpoint/2010/main" val="1714200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2AB1F-0038-747E-1129-C7D67F304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7DA6D5-6451-9051-0526-A2C208BB77C2}"/>
              </a:ext>
            </a:extLst>
          </p:cNvPr>
          <p:cNvSpPr>
            <a:spLocks noGrp="1"/>
          </p:cNvSpPr>
          <p:nvPr>
            <p:ph type="dt" sz="half" idx="10"/>
          </p:nvPr>
        </p:nvSpPr>
        <p:spPr/>
        <p:txBody>
          <a:bodyPr/>
          <a:lstStyle/>
          <a:p>
            <a:fld id="{6D030A34-53D0-4257-BF40-95372D0F01D2}" type="datetimeFigureOut">
              <a:rPr lang="en-US" smtClean="0"/>
              <a:t>5/21/2023</a:t>
            </a:fld>
            <a:endParaRPr lang="en-US"/>
          </a:p>
        </p:txBody>
      </p:sp>
      <p:sp>
        <p:nvSpPr>
          <p:cNvPr id="4" name="Footer Placeholder 3">
            <a:extLst>
              <a:ext uri="{FF2B5EF4-FFF2-40B4-BE49-F238E27FC236}">
                <a16:creationId xmlns:a16="http://schemas.microsoft.com/office/drawing/2014/main" id="{DB0CE011-0FF0-31B9-DD44-BD4AD35DF1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DBFE73-039B-25C0-A24E-331033F4FD09}"/>
              </a:ext>
            </a:extLst>
          </p:cNvPr>
          <p:cNvSpPr>
            <a:spLocks noGrp="1"/>
          </p:cNvSpPr>
          <p:nvPr>
            <p:ph type="sldNum" sz="quarter" idx="12"/>
          </p:nvPr>
        </p:nvSpPr>
        <p:spPr/>
        <p:txBody>
          <a:bodyPr/>
          <a:lstStyle/>
          <a:p>
            <a:fld id="{27F873C3-46DE-4488-8AD4-87DDF9F073B7}" type="slidenum">
              <a:rPr lang="en-US" smtClean="0"/>
              <a:t>‹#›</a:t>
            </a:fld>
            <a:endParaRPr lang="en-US"/>
          </a:p>
        </p:txBody>
      </p:sp>
    </p:spTree>
    <p:extLst>
      <p:ext uri="{BB962C8B-B14F-4D97-AF65-F5344CB8AC3E}">
        <p14:creationId xmlns:p14="http://schemas.microsoft.com/office/powerpoint/2010/main" val="3925047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A613C6-607A-FA50-C9C1-7FCFD5EB1A48}"/>
              </a:ext>
            </a:extLst>
          </p:cNvPr>
          <p:cNvSpPr>
            <a:spLocks noGrp="1"/>
          </p:cNvSpPr>
          <p:nvPr>
            <p:ph type="dt" sz="half" idx="10"/>
          </p:nvPr>
        </p:nvSpPr>
        <p:spPr/>
        <p:txBody>
          <a:bodyPr/>
          <a:lstStyle/>
          <a:p>
            <a:fld id="{6D030A34-53D0-4257-BF40-95372D0F01D2}" type="datetimeFigureOut">
              <a:rPr lang="en-US" smtClean="0"/>
              <a:t>5/21/2023</a:t>
            </a:fld>
            <a:endParaRPr lang="en-US"/>
          </a:p>
        </p:txBody>
      </p:sp>
      <p:sp>
        <p:nvSpPr>
          <p:cNvPr id="3" name="Footer Placeholder 2">
            <a:extLst>
              <a:ext uri="{FF2B5EF4-FFF2-40B4-BE49-F238E27FC236}">
                <a16:creationId xmlns:a16="http://schemas.microsoft.com/office/drawing/2014/main" id="{FA625EB2-2951-8A49-36D6-600709D1F7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7A95CD-A534-275E-28F1-D9AE0DFFF903}"/>
              </a:ext>
            </a:extLst>
          </p:cNvPr>
          <p:cNvSpPr>
            <a:spLocks noGrp="1"/>
          </p:cNvSpPr>
          <p:nvPr>
            <p:ph type="sldNum" sz="quarter" idx="12"/>
          </p:nvPr>
        </p:nvSpPr>
        <p:spPr/>
        <p:txBody>
          <a:bodyPr/>
          <a:lstStyle/>
          <a:p>
            <a:fld id="{27F873C3-46DE-4488-8AD4-87DDF9F073B7}" type="slidenum">
              <a:rPr lang="en-US" smtClean="0"/>
              <a:t>‹#›</a:t>
            </a:fld>
            <a:endParaRPr lang="en-US"/>
          </a:p>
        </p:txBody>
      </p:sp>
    </p:spTree>
    <p:extLst>
      <p:ext uri="{BB962C8B-B14F-4D97-AF65-F5344CB8AC3E}">
        <p14:creationId xmlns:p14="http://schemas.microsoft.com/office/powerpoint/2010/main" val="3173000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E9D5A-0347-9E33-08F0-A5A276A5A1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E078BD-1EEF-FF40-EDF7-501F147395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1781D-EDCA-B851-F3C8-218BF56FF7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418122-5F6E-2BCF-01DE-E9E65165A521}"/>
              </a:ext>
            </a:extLst>
          </p:cNvPr>
          <p:cNvSpPr>
            <a:spLocks noGrp="1"/>
          </p:cNvSpPr>
          <p:nvPr>
            <p:ph type="dt" sz="half" idx="10"/>
          </p:nvPr>
        </p:nvSpPr>
        <p:spPr/>
        <p:txBody>
          <a:bodyPr/>
          <a:lstStyle/>
          <a:p>
            <a:fld id="{6D030A34-53D0-4257-BF40-95372D0F01D2}" type="datetimeFigureOut">
              <a:rPr lang="en-US" smtClean="0"/>
              <a:t>5/21/2023</a:t>
            </a:fld>
            <a:endParaRPr lang="en-US"/>
          </a:p>
        </p:txBody>
      </p:sp>
      <p:sp>
        <p:nvSpPr>
          <p:cNvPr id="6" name="Footer Placeholder 5">
            <a:extLst>
              <a:ext uri="{FF2B5EF4-FFF2-40B4-BE49-F238E27FC236}">
                <a16:creationId xmlns:a16="http://schemas.microsoft.com/office/drawing/2014/main" id="{0C4BC8B9-EF8D-9A80-37B8-3FA27F23FE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EF5933-EE4A-586C-22D9-68E0B6BFDFA4}"/>
              </a:ext>
            </a:extLst>
          </p:cNvPr>
          <p:cNvSpPr>
            <a:spLocks noGrp="1"/>
          </p:cNvSpPr>
          <p:nvPr>
            <p:ph type="sldNum" sz="quarter" idx="12"/>
          </p:nvPr>
        </p:nvSpPr>
        <p:spPr/>
        <p:txBody>
          <a:bodyPr/>
          <a:lstStyle/>
          <a:p>
            <a:fld id="{27F873C3-46DE-4488-8AD4-87DDF9F073B7}" type="slidenum">
              <a:rPr lang="en-US" smtClean="0"/>
              <a:t>‹#›</a:t>
            </a:fld>
            <a:endParaRPr lang="en-US"/>
          </a:p>
        </p:txBody>
      </p:sp>
    </p:spTree>
    <p:extLst>
      <p:ext uri="{BB962C8B-B14F-4D97-AF65-F5344CB8AC3E}">
        <p14:creationId xmlns:p14="http://schemas.microsoft.com/office/powerpoint/2010/main" val="3178969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A76E3-1B56-C1E4-F4DE-A9F7D26AC9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472E95-8F92-93E0-1D4A-5954D403F4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BA14AE-5519-EAC0-8D7C-4F3EF2D51E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6F2EC1-9A6C-D464-C5DE-DAB4C460E8A1}"/>
              </a:ext>
            </a:extLst>
          </p:cNvPr>
          <p:cNvSpPr>
            <a:spLocks noGrp="1"/>
          </p:cNvSpPr>
          <p:nvPr>
            <p:ph type="dt" sz="half" idx="10"/>
          </p:nvPr>
        </p:nvSpPr>
        <p:spPr/>
        <p:txBody>
          <a:bodyPr/>
          <a:lstStyle/>
          <a:p>
            <a:fld id="{6D030A34-53D0-4257-BF40-95372D0F01D2}" type="datetimeFigureOut">
              <a:rPr lang="en-US" smtClean="0"/>
              <a:t>5/21/2023</a:t>
            </a:fld>
            <a:endParaRPr lang="en-US"/>
          </a:p>
        </p:txBody>
      </p:sp>
      <p:sp>
        <p:nvSpPr>
          <p:cNvPr id="6" name="Footer Placeholder 5">
            <a:extLst>
              <a:ext uri="{FF2B5EF4-FFF2-40B4-BE49-F238E27FC236}">
                <a16:creationId xmlns:a16="http://schemas.microsoft.com/office/drawing/2014/main" id="{BE2AA389-20B8-C192-5756-4877BDC5D7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C8ED6D-D3C7-3ED2-63CA-F6C5B0DE089D}"/>
              </a:ext>
            </a:extLst>
          </p:cNvPr>
          <p:cNvSpPr>
            <a:spLocks noGrp="1"/>
          </p:cNvSpPr>
          <p:nvPr>
            <p:ph type="sldNum" sz="quarter" idx="12"/>
          </p:nvPr>
        </p:nvSpPr>
        <p:spPr/>
        <p:txBody>
          <a:bodyPr/>
          <a:lstStyle/>
          <a:p>
            <a:fld id="{27F873C3-46DE-4488-8AD4-87DDF9F073B7}" type="slidenum">
              <a:rPr lang="en-US" smtClean="0"/>
              <a:t>‹#›</a:t>
            </a:fld>
            <a:endParaRPr lang="en-US"/>
          </a:p>
        </p:txBody>
      </p:sp>
    </p:spTree>
    <p:extLst>
      <p:ext uri="{BB962C8B-B14F-4D97-AF65-F5344CB8AC3E}">
        <p14:creationId xmlns:p14="http://schemas.microsoft.com/office/powerpoint/2010/main" val="350439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137AF8-59CC-E361-2A61-99B046A17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55C51D-54C6-5B79-3B97-A9326F4D24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2EE2AD-76C8-9F9E-E275-08B6109160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030A34-53D0-4257-BF40-95372D0F01D2}" type="datetimeFigureOut">
              <a:rPr lang="en-US" smtClean="0"/>
              <a:t>5/21/2023</a:t>
            </a:fld>
            <a:endParaRPr lang="en-US"/>
          </a:p>
        </p:txBody>
      </p:sp>
      <p:sp>
        <p:nvSpPr>
          <p:cNvPr id="5" name="Footer Placeholder 4">
            <a:extLst>
              <a:ext uri="{FF2B5EF4-FFF2-40B4-BE49-F238E27FC236}">
                <a16:creationId xmlns:a16="http://schemas.microsoft.com/office/drawing/2014/main" id="{6A50ECED-E1A3-1952-039B-A909F6D71F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BE1F6C-4BB3-7550-5C42-6DAB9B459F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F873C3-46DE-4488-8AD4-87DDF9F073B7}" type="slidenum">
              <a:rPr lang="en-US" smtClean="0"/>
              <a:t>‹#›</a:t>
            </a:fld>
            <a:endParaRPr lang="en-US"/>
          </a:p>
        </p:txBody>
      </p:sp>
    </p:spTree>
    <p:extLst>
      <p:ext uri="{BB962C8B-B14F-4D97-AF65-F5344CB8AC3E}">
        <p14:creationId xmlns:p14="http://schemas.microsoft.com/office/powerpoint/2010/main" val="2909819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mailto:Kaitlin.montgue@rutgers.edu" TargetMode="Externa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1.jpg"/><Relationship Id="rId4" Type="http://schemas.openxmlformats.org/officeDocument/2006/relationships/image" Target="../media/image10.wmf"/></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mailto:kaitlin.montague@rutgers.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outdoor, sky, grass, mountain&#10;&#10;Description automatically generated">
            <a:extLst>
              <a:ext uri="{FF2B5EF4-FFF2-40B4-BE49-F238E27FC236}">
                <a16:creationId xmlns:a16="http://schemas.microsoft.com/office/drawing/2014/main" id="{9F9BF02C-9834-C5B6-B2FC-716AFF0F71D3}"/>
              </a:ext>
            </a:extLst>
          </p:cNvPr>
          <p:cNvPicPr>
            <a:picLocks noChangeAspect="1"/>
          </p:cNvPicPr>
          <p:nvPr/>
        </p:nvPicPr>
        <p:blipFill rotWithShape="1">
          <a:blip r:embed="rId3">
            <a:extLst>
              <a:ext uri="{28A0092B-C50C-407E-A947-70E740481C1C}">
                <a14:useLocalDpi xmlns:a14="http://schemas.microsoft.com/office/drawing/2010/main" val="0"/>
              </a:ext>
            </a:extLst>
          </a:blip>
          <a:srcRect l="4333" t="9091" r="9772"/>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2F7651D-72E1-979B-E7C6-D1DE8F372BE7}"/>
              </a:ext>
            </a:extLst>
          </p:cNvPr>
          <p:cNvSpPr>
            <a:spLocks noGrp="1"/>
          </p:cNvSpPr>
          <p:nvPr>
            <p:ph type="ctrTitle"/>
          </p:nvPr>
        </p:nvSpPr>
        <p:spPr>
          <a:xfrm>
            <a:off x="477980" y="1122363"/>
            <a:ext cx="5618019" cy="2270061"/>
          </a:xfrm>
        </p:spPr>
        <p:txBody>
          <a:bodyPr anchor="b">
            <a:normAutofit fontScale="90000"/>
          </a:bodyPr>
          <a:lstStyle/>
          <a:p>
            <a:pPr algn="l"/>
            <a:r>
              <a:rPr lang="en-US" sz="4000" b="1" kern="1400" dirty="0">
                <a:effectLst>
                  <a:outerShdw blurRad="38100" dist="38100" dir="2700000" algn="tl">
                    <a:srgbClr val="000000">
                      <a:alpha val="43137"/>
                    </a:srgbClr>
                  </a:outerShdw>
                </a:effectLst>
                <a:cs typeface="Times New Roman" panose="02020603050405020304" pitchFamily="18" charset="0"/>
              </a:rPr>
              <a:t>Further Extending the Concept of Place in Studying Mobile Populations</a:t>
            </a:r>
            <a:endParaRPr lang="en-US" dirty="0"/>
          </a:p>
        </p:txBody>
      </p:sp>
      <p:sp>
        <p:nvSpPr>
          <p:cNvPr id="3" name="Subtitle 2">
            <a:extLst>
              <a:ext uri="{FF2B5EF4-FFF2-40B4-BE49-F238E27FC236}">
                <a16:creationId xmlns:a16="http://schemas.microsoft.com/office/drawing/2014/main" id="{2A19F3A8-92B4-7191-0D45-4B69D8D12705}"/>
              </a:ext>
            </a:extLst>
          </p:cNvPr>
          <p:cNvSpPr>
            <a:spLocks noGrp="1"/>
          </p:cNvSpPr>
          <p:nvPr>
            <p:ph type="subTitle" idx="1"/>
          </p:nvPr>
        </p:nvSpPr>
        <p:spPr>
          <a:xfrm>
            <a:off x="477980" y="4678326"/>
            <a:ext cx="5859025" cy="2041451"/>
          </a:xfrm>
        </p:spPr>
        <p:txBody>
          <a:bodyPr>
            <a:normAutofit/>
          </a:bodyPr>
          <a:lstStyle/>
          <a:p>
            <a:pPr algn="l">
              <a:lnSpc>
                <a:spcPct val="100000"/>
              </a:lnSpc>
              <a:spcBef>
                <a:spcPts val="0"/>
              </a:spcBef>
            </a:pPr>
            <a:r>
              <a:rPr lang="en-US" sz="1900" dirty="0">
                <a:effectLst>
                  <a:outerShdw blurRad="38100" dist="38100" dir="2700000" algn="tl">
                    <a:srgbClr val="000000">
                      <a:alpha val="43137"/>
                    </a:srgbClr>
                  </a:outerShdw>
                </a:effectLst>
              </a:rPr>
              <a:t>Kaitlin E. Montague, MI, Doctoral Candidate, </a:t>
            </a:r>
          </a:p>
          <a:p>
            <a:pPr algn="l">
              <a:lnSpc>
                <a:spcPct val="100000"/>
              </a:lnSpc>
              <a:spcBef>
                <a:spcPts val="0"/>
              </a:spcBef>
            </a:pPr>
            <a:r>
              <a:rPr lang="en-US" sz="1900" dirty="0">
                <a:effectLst>
                  <a:outerShdw blurRad="38100" dist="38100" dir="2700000" algn="tl">
                    <a:srgbClr val="000000">
                      <a:alpha val="43137"/>
                    </a:srgbClr>
                  </a:outerShdw>
                </a:effectLst>
              </a:rPr>
              <a:t>Rutgers University, The State University of New Jersey, USA </a:t>
            </a:r>
          </a:p>
          <a:p>
            <a:pPr algn="l">
              <a:lnSpc>
                <a:spcPct val="100000"/>
              </a:lnSpc>
              <a:spcBef>
                <a:spcPts val="0"/>
              </a:spcBef>
            </a:pPr>
            <a:r>
              <a:rPr lang="en-US" sz="1900" dirty="0">
                <a:effectLst>
                  <a:outerShdw blurRad="38100" dist="38100" dir="2700000" algn="tl">
                    <a:srgbClr val="000000">
                      <a:alpha val="43137"/>
                    </a:srgbClr>
                  </a:outerShdw>
                </a:effectLst>
                <a:hlinkClick r:id="rId4"/>
              </a:rPr>
              <a:t>kaitlin.montgue@rutgers.edu</a:t>
            </a:r>
            <a:r>
              <a:rPr lang="en-US" sz="1900" dirty="0">
                <a:effectLst>
                  <a:outerShdw blurRad="38100" dist="38100" dir="2700000" algn="tl">
                    <a:srgbClr val="000000">
                      <a:alpha val="43137"/>
                    </a:srgbClr>
                  </a:outerShdw>
                </a:effectLst>
              </a:rPr>
              <a:t>  </a:t>
            </a:r>
          </a:p>
          <a:p>
            <a:pPr algn="l">
              <a:spcBef>
                <a:spcPts val="0"/>
              </a:spcBef>
            </a:pPr>
            <a:endParaRPr lang="en-US" sz="1900" dirty="0">
              <a:effectLst>
                <a:outerShdw blurRad="38100" dist="38100" dir="2700000" algn="tl">
                  <a:srgbClr val="000000">
                    <a:alpha val="43137"/>
                  </a:srgbClr>
                </a:outerShdw>
              </a:effectLst>
            </a:endParaRPr>
          </a:p>
          <a:p>
            <a:pPr algn="l">
              <a:spcBef>
                <a:spcPts val="0"/>
              </a:spcBef>
            </a:pPr>
            <a:r>
              <a:rPr lang="en-US" sz="1900" dirty="0">
                <a:effectLst>
                  <a:outerShdw blurRad="38100" dist="38100" dir="2700000" algn="tl">
                    <a:srgbClr val="000000">
                      <a:alpha val="43137"/>
                    </a:srgbClr>
                  </a:outerShdw>
                </a:effectLst>
              </a:rPr>
              <a:t>LIDA, Osijek, Croatia</a:t>
            </a:r>
            <a:endParaRPr lang="en-US" sz="1800" dirty="0">
              <a:effectLst>
                <a:outerShdw blurRad="38100" dist="38100" dir="2700000" algn="tl">
                  <a:srgbClr val="000000">
                    <a:alpha val="43137"/>
                  </a:srgbClr>
                </a:outerShdw>
              </a:effectLst>
            </a:endParaRPr>
          </a:p>
          <a:p>
            <a:pPr algn="l">
              <a:spcBef>
                <a:spcPts val="0"/>
              </a:spcBef>
            </a:pPr>
            <a:r>
              <a:rPr lang="en-US" sz="1800" dirty="0">
                <a:effectLst>
                  <a:outerShdw blurRad="38100" dist="38100" dir="2700000" algn="tl">
                    <a:srgbClr val="000000">
                      <a:alpha val="43137"/>
                    </a:srgbClr>
                  </a:outerShdw>
                </a:effectLst>
              </a:rPr>
              <a:t>May 23-26, 2023</a:t>
            </a:r>
            <a:endParaRPr lang="en-US" sz="1900" dirty="0">
              <a:effectLst>
                <a:outerShdw blurRad="38100" dist="38100" dir="2700000" algn="tl">
                  <a:srgbClr val="000000">
                    <a:alpha val="43137"/>
                  </a:srgbClr>
                </a:outerShdw>
              </a:effectLst>
            </a:endParaRP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ext&#10;&#10;Description automatically generated">
            <a:extLst>
              <a:ext uri="{FF2B5EF4-FFF2-40B4-BE49-F238E27FC236}">
                <a16:creationId xmlns:a16="http://schemas.microsoft.com/office/drawing/2014/main" id="{9C5B625A-8803-16B0-207E-171B33D6EDAA}"/>
              </a:ext>
            </a:extLst>
          </p:cNvPr>
          <p:cNvPicPr>
            <a:picLocks noChangeAspect="1"/>
          </p:cNvPicPr>
          <p:nvPr/>
        </p:nvPicPr>
        <p:blipFill>
          <a:blip r:embed="rId5"/>
          <a:stretch>
            <a:fillRect/>
          </a:stretch>
        </p:blipFill>
        <p:spPr>
          <a:xfrm>
            <a:off x="9772429" y="5954233"/>
            <a:ext cx="2107984" cy="628563"/>
          </a:xfrm>
          <a:prstGeom prst="rect">
            <a:avLst/>
          </a:prstGeom>
        </p:spPr>
      </p:pic>
    </p:spTree>
    <p:extLst>
      <p:ext uri="{BB962C8B-B14F-4D97-AF65-F5344CB8AC3E}">
        <p14:creationId xmlns:p14="http://schemas.microsoft.com/office/powerpoint/2010/main" val="652229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8DAB53CF-90D1-9954-95BB-FBFC2E131F5C}"/>
              </a:ext>
            </a:extLst>
          </p:cNvPr>
          <p:cNvGraphicFramePr>
            <a:graphicFrameLocks noChangeAspect="1"/>
          </p:cNvGraphicFramePr>
          <p:nvPr>
            <p:extLst>
              <p:ext uri="{D42A27DB-BD31-4B8C-83A1-F6EECF244321}">
                <p14:modId xmlns:p14="http://schemas.microsoft.com/office/powerpoint/2010/main" val="1915739075"/>
              </p:ext>
            </p:extLst>
          </p:nvPr>
        </p:nvGraphicFramePr>
        <p:xfrm>
          <a:off x="6076950" y="3419475"/>
          <a:ext cx="38100" cy="15875"/>
        </p:xfrm>
        <a:graphic>
          <a:graphicData uri="http://schemas.openxmlformats.org/presentationml/2006/ole">
            <mc:AlternateContent xmlns:mc="http://schemas.openxmlformats.org/markup-compatibility/2006">
              <mc:Choice xmlns:v="urn:schemas-microsoft-com:vml" Requires="v">
                <p:oleObj name="Bitmap Image" r:id="rId3" imgW="38160" imgH="15120" progId="PBrush">
                  <p:embed/>
                </p:oleObj>
              </mc:Choice>
              <mc:Fallback>
                <p:oleObj name="Bitmap Image" r:id="rId3" imgW="38160" imgH="15120" progId="PBrush">
                  <p:embed/>
                  <p:pic>
                    <p:nvPicPr>
                      <p:cNvPr id="0" name=""/>
                      <p:cNvPicPr/>
                      <p:nvPr/>
                    </p:nvPicPr>
                    <p:blipFill>
                      <a:blip r:embed="rId4"/>
                      <a:stretch>
                        <a:fillRect/>
                      </a:stretch>
                    </p:blipFill>
                    <p:spPr>
                      <a:xfrm>
                        <a:off x="6076950" y="3419475"/>
                        <a:ext cx="38100" cy="15875"/>
                      </a:xfrm>
                      <a:prstGeom prst="rect">
                        <a:avLst/>
                      </a:prstGeom>
                    </p:spPr>
                  </p:pic>
                </p:oleObj>
              </mc:Fallback>
            </mc:AlternateContent>
          </a:graphicData>
        </a:graphic>
      </p:graphicFrame>
      <p:pic>
        <p:nvPicPr>
          <p:cNvPr id="9" name="Picture 8" descr="A picture containing indoor&#10;&#10;Description automatically generated">
            <a:extLst>
              <a:ext uri="{FF2B5EF4-FFF2-40B4-BE49-F238E27FC236}">
                <a16:creationId xmlns:a16="http://schemas.microsoft.com/office/drawing/2014/main" id="{50A6465D-020F-4C41-7F04-3DB10F477E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968" y="1085850"/>
            <a:ext cx="6301740" cy="4686300"/>
          </a:xfrm>
          <a:prstGeom prst="rect">
            <a:avLst/>
          </a:prstGeom>
        </p:spPr>
      </p:pic>
      <p:sp>
        <p:nvSpPr>
          <p:cNvPr id="10" name="TextBox 9">
            <a:extLst>
              <a:ext uri="{FF2B5EF4-FFF2-40B4-BE49-F238E27FC236}">
                <a16:creationId xmlns:a16="http://schemas.microsoft.com/office/drawing/2014/main" id="{D49F13F8-0709-BE56-FCD9-9AC5781B775A}"/>
              </a:ext>
            </a:extLst>
          </p:cNvPr>
          <p:cNvSpPr txBox="1"/>
          <p:nvPr/>
        </p:nvSpPr>
        <p:spPr>
          <a:xfrm>
            <a:off x="7595278" y="1819523"/>
            <a:ext cx="3678606" cy="3231654"/>
          </a:xfrm>
          <a:prstGeom prst="rect">
            <a:avLst/>
          </a:prstGeom>
          <a:noFill/>
        </p:spPr>
        <p:txBody>
          <a:bodyPr wrap="square" rtlCol="0">
            <a:spAutoFit/>
          </a:bodyPr>
          <a:lstStyle/>
          <a:p>
            <a:r>
              <a:rPr lang="en-US" sz="3600" b="1" dirty="0">
                <a:effectLst>
                  <a:outerShdw blurRad="38100" dist="38100" dir="2700000" algn="tl">
                    <a:srgbClr val="000000">
                      <a:alpha val="43137"/>
                    </a:srgbClr>
                  </a:outerShdw>
                </a:effectLst>
              </a:rPr>
              <a:t>Implications</a:t>
            </a:r>
          </a:p>
          <a:p>
            <a:endParaRPr lang="en-US" sz="2400" kern="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kern="0" dirty="0">
                <a:effectLst/>
                <a:latin typeface="Calibri" panose="020F0502020204030204" pitchFamily="34" charset="0"/>
                <a:ea typeface="Calibri" panose="020F0502020204030204" pitchFamily="34" charset="0"/>
                <a:cs typeface="Times New Roman" panose="02020603050405020304" pitchFamily="18" charset="0"/>
              </a:rPr>
              <a:t>The access instability of place is directly connected with the initiated movements to locations where participants can regain information access. </a:t>
            </a:r>
            <a:endParaRPr lang="en-US" sz="2400" dirty="0"/>
          </a:p>
        </p:txBody>
      </p:sp>
      <p:pic>
        <p:nvPicPr>
          <p:cNvPr id="11" name="Picture 10" descr="A picture containing text&#10;&#10;Description automatically generated">
            <a:extLst>
              <a:ext uri="{FF2B5EF4-FFF2-40B4-BE49-F238E27FC236}">
                <a16:creationId xmlns:a16="http://schemas.microsoft.com/office/drawing/2014/main" id="{12010118-3E6F-481E-D53D-D15504F2B0BA}"/>
              </a:ext>
            </a:extLst>
          </p:cNvPr>
          <p:cNvPicPr>
            <a:picLocks noChangeAspect="1"/>
          </p:cNvPicPr>
          <p:nvPr/>
        </p:nvPicPr>
        <p:blipFill>
          <a:blip r:embed="rId6"/>
          <a:stretch>
            <a:fillRect/>
          </a:stretch>
        </p:blipFill>
        <p:spPr>
          <a:xfrm>
            <a:off x="754452" y="1220729"/>
            <a:ext cx="1435855" cy="428146"/>
          </a:xfrm>
          <a:prstGeom prst="rect">
            <a:avLst/>
          </a:prstGeom>
        </p:spPr>
      </p:pic>
    </p:spTree>
    <p:extLst>
      <p:ext uri="{BB962C8B-B14F-4D97-AF65-F5344CB8AC3E}">
        <p14:creationId xmlns:p14="http://schemas.microsoft.com/office/powerpoint/2010/main" val="866548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indoor, control panel&#10;&#10;Description automatically generated">
            <a:extLst>
              <a:ext uri="{FF2B5EF4-FFF2-40B4-BE49-F238E27FC236}">
                <a16:creationId xmlns:a16="http://schemas.microsoft.com/office/drawing/2014/main" id="{951350A3-1FAF-EF9F-F1C5-5F38DD0838D9}"/>
              </a:ext>
            </a:extLst>
          </p:cNvPr>
          <p:cNvPicPr>
            <a:picLocks noChangeAspect="1"/>
          </p:cNvPicPr>
          <p:nvPr/>
        </p:nvPicPr>
        <p:blipFill rotWithShape="1">
          <a:blip r:embed="rId3">
            <a:extLst>
              <a:ext uri="{28A0092B-C50C-407E-A947-70E740481C1C}">
                <a14:useLocalDpi xmlns:a14="http://schemas.microsoft.com/office/drawing/2010/main" val="0"/>
              </a:ext>
            </a:extLst>
          </a:blip>
          <a:srcRect t="22959"/>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E7914500-E086-F8F4-7708-F3952967C4A2}"/>
              </a:ext>
            </a:extLst>
          </p:cNvPr>
          <p:cNvSpPr txBox="1"/>
          <p:nvPr/>
        </p:nvSpPr>
        <p:spPr>
          <a:xfrm>
            <a:off x="2948763" y="1275907"/>
            <a:ext cx="6294474" cy="3539430"/>
          </a:xfrm>
          <a:prstGeom prst="rect">
            <a:avLst/>
          </a:prstGeom>
          <a:solidFill>
            <a:schemeClr val="bg1">
              <a:alpha val="92000"/>
            </a:schemeClr>
          </a:solidFill>
        </p:spPr>
        <p:txBody>
          <a:bodyPr wrap="square" rtlCol="0">
            <a:spAutoFit/>
          </a:bodyPr>
          <a:lstStyle/>
          <a:p>
            <a:pPr algn="ctr"/>
            <a:r>
              <a:rPr lang="en-US" sz="3200" b="1" dirty="0">
                <a:effectLst>
                  <a:outerShdw blurRad="38100" dist="38100" dir="2700000" algn="tl">
                    <a:srgbClr val="000000">
                      <a:alpha val="43137"/>
                    </a:srgbClr>
                  </a:outerShdw>
                </a:effectLst>
              </a:rPr>
              <a:t>Future Directions, Limitations and Conclusion</a:t>
            </a:r>
          </a:p>
          <a:p>
            <a:pPr algn="ctr"/>
            <a:endParaRPr lang="en-US" sz="2000" dirty="0">
              <a:effectLst>
                <a:outerShdw blurRad="38100" dist="38100" dir="2700000" algn="tl">
                  <a:srgbClr val="000000">
                    <a:alpha val="43137"/>
                  </a:srgbClr>
                </a:outerShdw>
              </a:effectLst>
            </a:endParaRPr>
          </a:p>
          <a:p>
            <a:pPr algn="ctr"/>
            <a:r>
              <a:rPr lang="en-US" sz="2000" dirty="0">
                <a:effectLst>
                  <a:outerShdw blurRad="38100" dist="38100" dir="2700000" algn="tl">
                    <a:srgbClr val="000000">
                      <a:alpha val="43137"/>
                    </a:srgbClr>
                  </a:outerShdw>
                </a:effectLst>
              </a:rPr>
              <a:t>Pilot study will inform dissertation</a:t>
            </a:r>
          </a:p>
          <a:p>
            <a:pPr algn="ctr"/>
            <a:endParaRPr lang="en-US" sz="2000" dirty="0">
              <a:effectLst>
                <a:outerShdw blurRad="38100" dist="38100" dir="2700000" algn="tl">
                  <a:srgbClr val="000000">
                    <a:alpha val="43137"/>
                  </a:srgbClr>
                </a:outerShdw>
              </a:effectLst>
            </a:endParaRPr>
          </a:p>
          <a:p>
            <a:pPr algn="ctr"/>
            <a:r>
              <a:rPr lang="en-US" sz="2000" dirty="0">
                <a:effectLst>
                  <a:outerShdw blurRad="38100" dist="38100" dir="2700000" algn="tl">
                    <a:srgbClr val="000000">
                      <a:alpha val="43137"/>
                    </a:srgbClr>
                  </a:outerShdw>
                </a:effectLst>
              </a:rPr>
              <a:t>Limitations: small sample size, snowball sampling, and accessibility</a:t>
            </a:r>
          </a:p>
          <a:p>
            <a:pPr algn="ctr"/>
            <a:endParaRPr lang="en-US" sz="2000" dirty="0">
              <a:effectLst>
                <a:outerShdw blurRad="38100" dist="38100" dir="2700000" algn="tl">
                  <a:srgbClr val="000000">
                    <a:alpha val="43137"/>
                  </a:srgbClr>
                </a:outerShdw>
              </a:effectLst>
            </a:endParaRPr>
          </a:p>
          <a:p>
            <a:pPr algn="ctr"/>
            <a:r>
              <a:rPr lang="en-US" sz="2000" dirty="0">
                <a:effectLst>
                  <a:outerShdw blurRad="38100" dist="38100" dir="2700000" algn="tl">
                    <a:srgbClr val="000000">
                      <a:alpha val="43137"/>
                    </a:srgbClr>
                  </a:outerShdw>
                </a:effectLst>
              </a:rPr>
              <a:t>There is value in understanding how information access is impacted by a place’s physical characteristics</a:t>
            </a:r>
            <a:endParaRPr lang="en-US" sz="2000" dirty="0"/>
          </a:p>
        </p:txBody>
      </p:sp>
      <p:pic>
        <p:nvPicPr>
          <p:cNvPr id="6" name="Picture 5" descr="A picture containing text&#10;&#10;Description automatically generated">
            <a:extLst>
              <a:ext uri="{FF2B5EF4-FFF2-40B4-BE49-F238E27FC236}">
                <a16:creationId xmlns:a16="http://schemas.microsoft.com/office/drawing/2014/main" id="{8D40C663-2E03-1D0C-9872-0D4C04BC9B91}"/>
              </a:ext>
            </a:extLst>
          </p:cNvPr>
          <p:cNvPicPr>
            <a:picLocks noChangeAspect="1"/>
          </p:cNvPicPr>
          <p:nvPr/>
        </p:nvPicPr>
        <p:blipFill>
          <a:blip r:embed="rId4"/>
          <a:stretch>
            <a:fillRect/>
          </a:stretch>
        </p:blipFill>
        <p:spPr>
          <a:xfrm>
            <a:off x="137763" y="175261"/>
            <a:ext cx="1979609" cy="590284"/>
          </a:xfrm>
          <a:prstGeom prst="rect">
            <a:avLst/>
          </a:prstGeom>
        </p:spPr>
      </p:pic>
    </p:spTree>
    <p:extLst>
      <p:ext uri="{BB962C8B-B14F-4D97-AF65-F5344CB8AC3E}">
        <p14:creationId xmlns:p14="http://schemas.microsoft.com/office/powerpoint/2010/main" val="1176402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42ED-EDFF-BCD3-9570-F23FDB0E10F7}"/>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References</a:t>
            </a:r>
          </a:p>
        </p:txBody>
      </p:sp>
      <p:sp>
        <p:nvSpPr>
          <p:cNvPr id="3" name="Content Placeholder 2">
            <a:extLst>
              <a:ext uri="{FF2B5EF4-FFF2-40B4-BE49-F238E27FC236}">
                <a16:creationId xmlns:a16="http://schemas.microsoft.com/office/drawing/2014/main" id="{9F2D6B38-3027-621D-A3A0-DF69E973B8D7}"/>
              </a:ext>
            </a:extLst>
          </p:cNvPr>
          <p:cNvSpPr>
            <a:spLocks noGrp="1"/>
          </p:cNvSpPr>
          <p:nvPr>
            <p:ph idx="1"/>
          </p:nvPr>
        </p:nvSpPr>
        <p:spPr>
          <a:xfrm>
            <a:off x="838200" y="1359568"/>
            <a:ext cx="10515600" cy="4817395"/>
          </a:xfrm>
        </p:spPr>
        <p:txBody>
          <a:bodyPr>
            <a:normAutofit fontScale="62500" lnSpcReduction="20000"/>
          </a:bodyPr>
          <a:lstStyle/>
          <a:p>
            <a:pPr marL="0" marR="0" indent="-457200">
              <a:lnSpc>
                <a:spcPct val="107000"/>
              </a:lnSpc>
              <a:spcBef>
                <a:spcPts val="0"/>
              </a:spcBef>
              <a:spcAft>
                <a:spcPts val="800"/>
              </a:spcAft>
              <a:buNone/>
            </a:pPr>
            <a:r>
              <a:rPr lang="en-US" sz="1800" kern="100" dirty="0">
                <a:effectLst/>
                <a:latin typeface="Calibri" panose="020F0502020204030204" pitchFamily="34" charset="0"/>
                <a:ea typeface="Calibri" panose="020F0502020204030204" pitchFamily="34" charset="0"/>
                <a:cs typeface="Calibri" panose="020F0502020204030204" pitchFamily="34" charset="0"/>
              </a:rPr>
              <a:t>Burnett, G., &amp; Jaeger, P. T. (2008). Small worlds, </a:t>
            </a:r>
            <a:r>
              <a:rPr lang="en-US" sz="1800" kern="100" dirty="0" err="1">
                <a:effectLst/>
                <a:latin typeface="Calibri" panose="020F0502020204030204" pitchFamily="34" charset="0"/>
                <a:ea typeface="Calibri" panose="020F0502020204030204" pitchFamily="34" charset="0"/>
                <a:cs typeface="Calibri" panose="020F0502020204030204" pitchFamily="34" charset="0"/>
              </a:rPr>
              <a:t>lifeworlds</a:t>
            </a:r>
            <a:r>
              <a:rPr lang="en-US" sz="1800" kern="100" dirty="0">
                <a:effectLst/>
                <a:latin typeface="Calibri" panose="020F0502020204030204" pitchFamily="34" charset="0"/>
                <a:ea typeface="Calibri" panose="020F0502020204030204" pitchFamily="34" charset="0"/>
                <a:cs typeface="Calibri" panose="020F0502020204030204" pitchFamily="34" charset="0"/>
              </a:rPr>
              <a:t>, and information: The ramifications of the information </a:t>
            </a:r>
            <a:r>
              <a:rPr lang="en-US" sz="1800" kern="100" dirty="0" err="1">
                <a:effectLst/>
                <a:latin typeface="Calibri" panose="020F0502020204030204" pitchFamily="34" charset="0"/>
                <a:ea typeface="Calibri" panose="020F0502020204030204" pitchFamily="34" charset="0"/>
                <a:cs typeface="Calibri" panose="020F0502020204030204" pitchFamily="34" charset="0"/>
              </a:rPr>
              <a:t>behaviours</a:t>
            </a:r>
            <a:r>
              <a:rPr lang="en-US" sz="1800" kern="100" dirty="0">
                <a:effectLst/>
                <a:latin typeface="Calibri" panose="020F0502020204030204" pitchFamily="34" charset="0"/>
                <a:ea typeface="Calibri" panose="020F0502020204030204" pitchFamily="34" charset="0"/>
                <a:cs typeface="Calibri" panose="020F0502020204030204" pitchFamily="34" charset="0"/>
              </a:rPr>
              <a:t> of social groups in public policy and the public sphere. </a:t>
            </a:r>
            <a:r>
              <a:rPr lang="en-US" sz="1800" i="1" kern="100" dirty="0">
                <a:effectLst/>
                <a:latin typeface="Calibri" panose="020F0502020204030204" pitchFamily="34" charset="0"/>
                <a:ea typeface="Calibri" panose="020F0502020204030204" pitchFamily="34" charset="0"/>
                <a:cs typeface="Calibri" panose="020F0502020204030204" pitchFamily="34" charset="0"/>
              </a:rPr>
              <a:t>Information Science Research</a:t>
            </a:r>
            <a:r>
              <a:rPr lang="en-US" sz="1800" kern="100" dirty="0">
                <a:effectLst/>
                <a:latin typeface="Calibri" panose="020F0502020204030204" pitchFamily="34" charset="0"/>
                <a:ea typeface="Calibri" panose="020F0502020204030204" pitchFamily="34" charset="0"/>
                <a:cs typeface="Calibri" panose="020F0502020204030204" pitchFamily="34" charset="0"/>
              </a:rPr>
              <a:t>, </a:t>
            </a:r>
            <a:r>
              <a:rPr lang="en-US" sz="1800" i="1" kern="100" dirty="0">
                <a:effectLst/>
                <a:latin typeface="Calibri" panose="020F0502020204030204" pitchFamily="34" charset="0"/>
                <a:ea typeface="Calibri" panose="020F0502020204030204" pitchFamily="34" charset="0"/>
                <a:cs typeface="Calibri" panose="020F0502020204030204" pitchFamily="34" charset="0"/>
              </a:rPr>
              <a:t>13</a:t>
            </a:r>
            <a:r>
              <a:rPr lang="en-US" sz="1800" kern="100" dirty="0">
                <a:effectLst/>
                <a:latin typeface="Calibri" panose="020F0502020204030204" pitchFamily="34" charset="0"/>
                <a:ea typeface="Calibri" panose="020F0502020204030204" pitchFamily="34" charset="0"/>
                <a:cs typeface="Calibri" panose="020F0502020204030204" pitchFamily="34" charset="0"/>
              </a:rPr>
              <a:t>(2). http://informationr.net/ir/13-2/paper346.html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800"/>
              </a:spcAft>
              <a:buNone/>
            </a:pPr>
            <a:r>
              <a:rPr lang="en-US" sz="1800" kern="100" dirty="0">
                <a:effectLst/>
                <a:latin typeface="Calibri" panose="020F0502020204030204" pitchFamily="34" charset="0"/>
                <a:ea typeface="Calibri" panose="020F0502020204030204" pitchFamily="34" charset="0"/>
                <a:cs typeface="Calibri" panose="020F0502020204030204" pitchFamily="34" charset="0"/>
              </a:rPr>
              <a:t>Charmaz, K. (2014). </a:t>
            </a:r>
            <a:r>
              <a:rPr lang="en-US" sz="1800" i="1" kern="100" dirty="0">
                <a:effectLst/>
                <a:latin typeface="Calibri" panose="020F0502020204030204" pitchFamily="34" charset="0"/>
                <a:ea typeface="Calibri" panose="020F0502020204030204" pitchFamily="34" charset="0"/>
                <a:cs typeface="Calibri" panose="020F0502020204030204" pitchFamily="34" charset="0"/>
              </a:rPr>
              <a:t>Constructing Grounded Theory</a:t>
            </a:r>
            <a:r>
              <a:rPr lang="en-US" sz="1800" kern="100" dirty="0">
                <a:effectLst/>
                <a:latin typeface="Calibri" panose="020F0502020204030204" pitchFamily="34" charset="0"/>
                <a:ea typeface="Calibri" panose="020F0502020204030204" pitchFamily="34" charset="0"/>
                <a:cs typeface="Calibri" panose="020F0502020204030204" pitchFamily="34" charset="0"/>
              </a:rPr>
              <a:t> (2nd ed.). SAGE.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800"/>
              </a:spcAft>
              <a:buNone/>
            </a:pPr>
            <a:r>
              <a:rPr lang="en-US" sz="1800" kern="100" dirty="0">
                <a:effectLst/>
                <a:latin typeface="Calibri" panose="020F0502020204030204" pitchFamily="34" charset="0"/>
                <a:ea typeface="Calibri" panose="020F0502020204030204" pitchFamily="34" charset="0"/>
                <a:cs typeface="Calibri" panose="020F0502020204030204" pitchFamily="34" charset="0"/>
              </a:rPr>
              <a:t>Chatman, E. A. (1991). Life in a small world: Applicability of gratification theory to information-seeking behavior. </a:t>
            </a:r>
            <a:r>
              <a:rPr lang="en-US" sz="1800" i="1" kern="100" dirty="0">
                <a:effectLst/>
                <a:latin typeface="Calibri" panose="020F0502020204030204" pitchFamily="34" charset="0"/>
                <a:ea typeface="Calibri" panose="020F0502020204030204" pitchFamily="34" charset="0"/>
                <a:cs typeface="Calibri" panose="020F0502020204030204" pitchFamily="34" charset="0"/>
              </a:rPr>
              <a:t>Journal of the American Society for Information Science</a:t>
            </a:r>
            <a:r>
              <a:rPr lang="en-US" sz="1800" kern="100" dirty="0">
                <a:effectLst/>
                <a:latin typeface="Calibri" panose="020F0502020204030204" pitchFamily="34" charset="0"/>
                <a:ea typeface="Calibri" panose="020F0502020204030204" pitchFamily="34" charset="0"/>
                <a:cs typeface="Calibri" panose="020F0502020204030204" pitchFamily="34" charset="0"/>
              </a:rPr>
              <a:t>, </a:t>
            </a:r>
            <a:r>
              <a:rPr lang="en-US" sz="1800" i="1" kern="100" dirty="0">
                <a:effectLst/>
                <a:latin typeface="Calibri" panose="020F0502020204030204" pitchFamily="34" charset="0"/>
                <a:ea typeface="Calibri" panose="020F0502020204030204" pitchFamily="34" charset="0"/>
                <a:cs typeface="Calibri" panose="020F0502020204030204" pitchFamily="34" charset="0"/>
              </a:rPr>
              <a:t>42</a:t>
            </a:r>
            <a:r>
              <a:rPr lang="en-US" sz="1800" kern="100" dirty="0">
                <a:effectLst/>
                <a:latin typeface="Calibri" panose="020F0502020204030204" pitchFamily="34" charset="0"/>
                <a:ea typeface="Calibri" panose="020F0502020204030204" pitchFamily="34" charset="0"/>
                <a:cs typeface="Calibri" panose="020F0502020204030204" pitchFamily="34" charset="0"/>
              </a:rPr>
              <a:t>(6), 438–449. https://doi.org/10.1002/(SICI)1097-4571(199107)42:6&lt;438::AID-ASI6&gt;3.0.CO;2-B</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800"/>
              </a:spcAft>
              <a:buNone/>
            </a:pPr>
            <a:r>
              <a:rPr lang="en-US" sz="1800" kern="100" dirty="0">
                <a:effectLst/>
                <a:latin typeface="Calibri" panose="020F0502020204030204" pitchFamily="34" charset="0"/>
                <a:ea typeface="Calibri" panose="020F0502020204030204" pitchFamily="34" charset="0"/>
                <a:cs typeface="Calibri" panose="020F0502020204030204" pitchFamily="34" charset="0"/>
              </a:rPr>
              <a:t>Corbin, J., &amp; Strauss, A. (2014). </a:t>
            </a:r>
            <a:r>
              <a:rPr lang="en-US" sz="1800" i="1" kern="100" dirty="0">
                <a:effectLst/>
                <a:latin typeface="Calibri" panose="020F0502020204030204" pitchFamily="34" charset="0"/>
                <a:ea typeface="Calibri" panose="020F0502020204030204" pitchFamily="34" charset="0"/>
                <a:cs typeface="Calibri" panose="020F0502020204030204" pitchFamily="34" charset="0"/>
              </a:rPr>
              <a:t>Basics of Qualitative Research: Techniques and Procedures for Developing Grounded Theory</a:t>
            </a:r>
            <a:r>
              <a:rPr lang="en-US" sz="1800" kern="100" dirty="0">
                <a:effectLst/>
                <a:latin typeface="Calibri" panose="020F0502020204030204" pitchFamily="34" charset="0"/>
                <a:ea typeface="Calibri" panose="020F0502020204030204" pitchFamily="34" charset="0"/>
                <a:cs typeface="Calibri" panose="020F0502020204030204" pitchFamily="34" charset="0"/>
              </a:rPr>
              <a:t> (4th ed.). Sage.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800"/>
              </a:spcAft>
              <a:buNone/>
            </a:pPr>
            <a:r>
              <a:rPr lang="en-US" sz="1800" kern="100" dirty="0">
                <a:effectLst/>
                <a:latin typeface="Calibri" panose="020F0502020204030204" pitchFamily="34" charset="0"/>
                <a:ea typeface="Calibri" panose="020F0502020204030204" pitchFamily="34" charset="0"/>
                <a:cs typeface="Calibri" panose="020F0502020204030204" pitchFamily="34" charset="0"/>
              </a:rPr>
              <a:t>Fisher, K. E., </a:t>
            </a:r>
            <a:r>
              <a:rPr lang="en-US" sz="1800" kern="100" dirty="0" err="1">
                <a:effectLst/>
                <a:latin typeface="Calibri" panose="020F0502020204030204" pitchFamily="34" charset="0"/>
                <a:ea typeface="Calibri" panose="020F0502020204030204" pitchFamily="34" charset="0"/>
                <a:cs typeface="Calibri" panose="020F0502020204030204" pitchFamily="34" charset="0"/>
              </a:rPr>
              <a:t>Durrance</a:t>
            </a:r>
            <a:r>
              <a:rPr lang="en-US" sz="1800" kern="100" dirty="0">
                <a:effectLst/>
                <a:latin typeface="Calibri" panose="020F0502020204030204" pitchFamily="34" charset="0"/>
                <a:ea typeface="Calibri" panose="020F0502020204030204" pitchFamily="34" charset="0"/>
                <a:cs typeface="Calibri" panose="020F0502020204030204" pitchFamily="34" charset="0"/>
              </a:rPr>
              <a:t>, J. C., &amp; Hinton, M. B. (2004). Information grounds and the use of need-based services by immigrants in Queens, New York: A context-based, outcome evaluation approach. </a:t>
            </a:r>
            <a:r>
              <a:rPr lang="en-US" sz="1800" i="1" kern="100" dirty="0">
                <a:effectLst/>
                <a:latin typeface="Calibri" panose="020F0502020204030204" pitchFamily="34" charset="0"/>
                <a:ea typeface="Calibri" panose="020F0502020204030204" pitchFamily="34" charset="0"/>
                <a:cs typeface="Calibri" panose="020F0502020204030204" pitchFamily="34" charset="0"/>
              </a:rPr>
              <a:t>Journal of the American Society for Information Science and Technology</a:t>
            </a:r>
            <a:r>
              <a:rPr lang="en-US" sz="1800" kern="100" dirty="0">
                <a:effectLst/>
                <a:latin typeface="Calibri" panose="020F0502020204030204" pitchFamily="34" charset="0"/>
                <a:ea typeface="Calibri" panose="020F0502020204030204" pitchFamily="34" charset="0"/>
                <a:cs typeface="Calibri" panose="020F0502020204030204" pitchFamily="34" charset="0"/>
              </a:rPr>
              <a:t>, </a:t>
            </a:r>
            <a:r>
              <a:rPr lang="en-US" sz="1800" i="1" kern="100" dirty="0">
                <a:effectLst/>
                <a:latin typeface="Calibri" panose="020F0502020204030204" pitchFamily="34" charset="0"/>
                <a:ea typeface="Calibri" panose="020F0502020204030204" pitchFamily="34" charset="0"/>
                <a:cs typeface="Calibri" panose="020F0502020204030204" pitchFamily="34" charset="0"/>
              </a:rPr>
              <a:t>55</a:t>
            </a:r>
            <a:r>
              <a:rPr lang="en-US" sz="1800" kern="100" dirty="0">
                <a:effectLst/>
                <a:latin typeface="Calibri" panose="020F0502020204030204" pitchFamily="34" charset="0"/>
                <a:ea typeface="Calibri" panose="020F0502020204030204" pitchFamily="34" charset="0"/>
                <a:cs typeface="Calibri" panose="020F0502020204030204" pitchFamily="34" charset="0"/>
              </a:rPr>
              <a:t>(8), 754–766. https://doi.org/10.1002/asi.20019</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800"/>
              </a:spcAft>
              <a:buNone/>
            </a:pPr>
            <a:r>
              <a:rPr lang="en-US" sz="1800" kern="100" dirty="0">
                <a:effectLst/>
                <a:latin typeface="Calibri" panose="020F0502020204030204" pitchFamily="34" charset="0"/>
                <a:ea typeface="Calibri" panose="020F0502020204030204" pitchFamily="34" charset="0"/>
                <a:cs typeface="Calibri" panose="020F0502020204030204" pitchFamily="34" charset="0"/>
              </a:rPr>
              <a:t>Galperin, H., Bar, F., &amp; Nguyen, H. (2021). The power divide: Mobile communication in Los Angeles’ Skid Row. </a:t>
            </a:r>
            <a:r>
              <a:rPr lang="en-US" sz="1800" i="1" kern="100" dirty="0">
                <a:effectLst/>
                <a:latin typeface="Calibri" panose="020F0502020204030204" pitchFamily="34" charset="0"/>
                <a:ea typeface="Calibri" panose="020F0502020204030204" pitchFamily="34" charset="0"/>
                <a:cs typeface="Calibri" panose="020F0502020204030204" pitchFamily="34" charset="0"/>
              </a:rPr>
              <a:t>Mobile Media &amp; Communication</a:t>
            </a:r>
            <a:r>
              <a:rPr lang="en-US" sz="1800" kern="100" dirty="0">
                <a:effectLst/>
                <a:latin typeface="Calibri" panose="020F0502020204030204" pitchFamily="34" charset="0"/>
                <a:ea typeface="Calibri" panose="020F0502020204030204" pitchFamily="34" charset="0"/>
                <a:cs typeface="Calibri" panose="020F0502020204030204" pitchFamily="34" charset="0"/>
              </a:rPr>
              <a:t>, </a:t>
            </a:r>
            <a:r>
              <a:rPr lang="en-US" sz="1800" i="1" kern="100" dirty="0">
                <a:effectLst/>
                <a:latin typeface="Calibri" panose="020F0502020204030204" pitchFamily="34" charset="0"/>
                <a:ea typeface="Calibri" panose="020F0502020204030204" pitchFamily="34" charset="0"/>
                <a:cs typeface="Calibri" panose="020F0502020204030204" pitchFamily="34" charset="0"/>
              </a:rPr>
              <a:t>9</a:t>
            </a:r>
            <a:r>
              <a:rPr lang="en-US" sz="1800" kern="100" dirty="0">
                <a:effectLst/>
                <a:latin typeface="Calibri" panose="020F0502020204030204" pitchFamily="34" charset="0"/>
                <a:ea typeface="Calibri" panose="020F0502020204030204" pitchFamily="34" charset="0"/>
                <a:cs typeface="Calibri" panose="020F0502020204030204" pitchFamily="34" charset="0"/>
              </a:rPr>
              <a:t>(1), 30–50. https://doi.org/10.1177/2050157920932608</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800"/>
              </a:spcAft>
              <a:buNone/>
            </a:pPr>
            <a:r>
              <a:rPr lang="en-US" sz="1800" kern="100" dirty="0">
                <a:effectLst/>
                <a:latin typeface="Calibri" panose="020F0502020204030204" pitchFamily="34" charset="0"/>
                <a:ea typeface="Calibri" panose="020F0502020204030204" pitchFamily="34" charset="0"/>
                <a:cs typeface="Calibri" panose="020F0502020204030204" pitchFamily="34" charset="0"/>
              </a:rPr>
              <a:t>Gibson, A. N., &amp; Kaplan, S. (2017). Place, community and information behavior: Spatially oriented information seeking zones and information source preferences. </a:t>
            </a:r>
            <a:r>
              <a:rPr lang="en-US" sz="1800" i="1" kern="100" dirty="0">
                <a:effectLst/>
                <a:latin typeface="Calibri" panose="020F0502020204030204" pitchFamily="34" charset="0"/>
                <a:ea typeface="Calibri" panose="020F0502020204030204" pitchFamily="34" charset="0"/>
                <a:cs typeface="Calibri" panose="020F0502020204030204" pitchFamily="34" charset="0"/>
              </a:rPr>
              <a:t>Library &amp; Information Science Research</a:t>
            </a:r>
            <a:r>
              <a:rPr lang="en-US" sz="1800" kern="100" dirty="0">
                <a:effectLst/>
                <a:latin typeface="Calibri" panose="020F0502020204030204" pitchFamily="34" charset="0"/>
                <a:ea typeface="Calibri" panose="020F0502020204030204" pitchFamily="34" charset="0"/>
                <a:cs typeface="Calibri" panose="020F0502020204030204" pitchFamily="34" charset="0"/>
              </a:rPr>
              <a:t>, </a:t>
            </a:r>
            <a:r>
              <a:rPr lang="en-US" sz="1800" i="1" kern="100" dirty="0">
                <a:effectLst/>
                <a:latin typeface="Calibri" panose="020F0502020204030204" pitchFamily="34" charset="0"/>
                <a:ea typeface="Calibri" panose="020F0502020204030204" pitchFamily="34" charset="0"/>
                <a:cs typeface="Calibri" panose="020F0502020204030204" pitchFamily="34" charset="0"/>
              </a:rPr>
              <a:t>39</a:t>
            </a:r>
            <a:r>
              <a:rPr lang="en-US" sz="1800" kern="100" dirty="0">
                <a:effectLst/>
                <a:latin typeface="Calibri" panose="020F0502020204030204" pitchFamily="34" charset="0"/>
                <a:ea typeface="Calibri" panose="020F0502020204030204" pitchFamily="34" charset="0"/>
                <a:cs typeface="Calibri" panose="020F0502020204030204" pitchFamily="34" charset="0"/>
              </a:rPr>
              <a:t>(2), 131–139.</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800"/>
              </a:spcAft>
              <a:buNone/>
            </a:pPr>
            <a:r>
              <a:rPr lang="en-US" sz="1800" kern="100" dirty="0">
                <a:effectLst/>
                <a:latin typeface="Calibri" panose="020F0502020204030204" pitchFamily="34" charset="0"/>
                <a:ea typeface="Calibri" panose="020F0502020204030204" pitchFamily="34" charset="0"/>
                <a:cs typeface="Calibri" panose="020F0502020204030204" pitchFamily="34" charset="0"/>
              </a:rPr>
              <a:t>Hartmann, M. (2017). </a:t>
            </a:r>
            <a:r>
              <a:rPr lang="en-US" sz="1800" kern="100" dirty="0" err="1">
                <a:effectLst/>
                <a:latin typeface="Calibri" panose="020F0502020204030204" pitchFamily="34" charset="0"/>
                <a:ea typeface="Calibri" panose="020F0502020204030204" pitchFamily="34" charset="0"/>
                <a:cs typeface="Calibri" panose="020F0502020204030204" pitchFamily="34" charset="0"/>
              </a:rPr>
              <a:t>Mobilism</a:t>
            </a:r>
            <a:r>
              <a:rPr lang="en-US" sz="1800" kern="100" dirty="0">
                <a:effectLst/>
                <a:latin typeface="Calibri" panose="020F0502020204030204" pitchFamily="34" charset="0"/>
                <a:ea typeface="Calibri" panose="020F0502020204030204" pitchFamily="34" charset="0"/>
                <a:cs typeface="Calibri" panose="020F0502020204030204" pitchFamily="34" charset="0"/>
              </a:rPr>
              <a:t> in Translation: Putting a New Research Paradigm to the Test. In </a:t>
            </a:r>
            <a:r>
              <a:rPr lang="en-US" sz="1800" i="1" kern="100" dirty="0" err="1">
                <a:effectLst/>
                <a:latin typeface="Calibri" panose="020F0502020204030204" pitchFamily="34" charset="0"/>
                <a:ea typeface="Calibri" panose="020F0502020204030204" pitchFamily="34" charset="0"/>
                <a:cs typeface="Calibri" panose="020F0502020204030204" pitchFamily="34" charset="0"/>
              </a:rPr>
              <a:t>Geomedia</a:t>
            </a:r>
            <a:r>
              <a:rPr lang="en-US" sz="1800" i="1" kern="100" dirty="0">
                <a:effectLst/>
                <a:latin typeface="Calibri" panose="020F0502020204030204" pitchFamily="34" charset="0"/>
                <a:ea typeface="Calibri" panose="020F0502020204030204" pitchFamily="34" charset="0"/>
                <a:cs typeface="Calibri" panose="020F0502020204030204" pitchFamily="34" charset="0"/>
              </a:rPr>
              <a:t> Studies</a:t>
            </a:r>
            <a:r>
              <a:rPr lang="en-US" sz="1800" kern="100" dirty="0">
                <a:effectLst/>
                <a:latin typeface="Calibri" panose="020F0502020204030204" pitchFamily="34" charset="0"/>
                <a:ea typeface="Calibri" panose="020F0502020204030204" pitchFamily="34" charset="0"/>
                <a:cs typeface="Calibri" panose="020F0502020204030204" pitchFamily="34" charset="0"/>
              </a:rPr>
              <a:t>. Routledge.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800"/>
              </a:spcAft>
              <a:buNone/>
            </a:pPr>
            <a:r>
              <a:rPr lang="en-US" sz="1800" kern="100" dirty="0">
                <a:effectLst/>
                <a:latin typeface="Calibri" panose="020F0502020204030204" pitchFamily="34" charset="0"/>
                <a:ea typeface="Calibri" panose="020F0502020204030204" pitchFamily="34" charset="0"/>
                <a:cs typeface="Calibri" panose="020F0502020204030204" pitchFamily="34" charset="0"/>
              </a:rPr>
              <a:t>Hartmann, M. (2023). Reluctant </a:t>
            </a:r>
            <a:r>
              <a:rPr lang="en-US" sz="1800" kern="100" dirty="0" err="1">
                <a:effectLst/>
                <a:latin typeface="Calibri" panose="020F0502020204030204" pitchFamily="34" charset="0"/>
                <a:ea typeface="Calibri" panose="020F0502020204030204" pitchFamily="34" charset="0"/>
                <a:cs typeface="Calibri" panose="020F0502020204030204" pitchFamily="34" charset="0"/>
              </a:rPr>
              <a:t>mobilism</a:t>
            </a:r>
            <a:r>
              <a:rPr lang="en-US" sz="1800" kern="100" dirty="0">
                <a:effectLst/>
                <a:latin typeface="Calibri" panose="020F0502020204030204" pitchFamily="34" charset="0"/>
                <a:ea typeface="Calibri" panose="020F0502020204030204" pitchFamily="34" charset="0"/>
                <a:cs typeface="Calibri" panose="020F0502020204030204" pitchFamily="34" charset="0"/>
              </a:rPr>
              <a:t>: Forced displacement. </a:t>
            </a:r>
            <a:r>
              <a:rPr lang="en-US" sz="1800" i="1" kern="100" dirty="0">
                <a:effectLst/>
                <a:latin typeface="Calibri" panose="020F0502020204030204" pitchFamily="34" charset="0"/>
                <a:ea typeface="Calibri" panose="020F0502020204030204" pitchFamily="34" charset="0"/>
                <a:cs typeface="Calibri" panose="020F0502020204030204" pitchFamily="34" charset="0"/>
              </a:rPr>
              <a:t>Mobile Media &amp; Communication</a:t>
            </a:r>
            <a:r>
              <a:rPr lang="en-US" sz="1800" kern="100" dirty="0">
                <a:effectLst/>
                <a:latin typeface="Calibri" panose="020F0502020204030204" pitchFamily="34" charset="0"/>
                <a:ea typeface="Calibri" panose="020F0502020204030204" pitchFamily="34" charset="0"/>
                <a:cs typeface="Calibri" panose="020F0502020204030204" pitchFamily="34" charset="0"/>
              </a:rPr>
              <a:t>, </a:t>
            </a:r>
            <a:r>
              <a:rPr lang="en-US" sz="1800" i="1" kern="100" dirty="0">
                <a:effectLst/>
                <a:latin typeface="Calibri" panose="020F0502020204030204" pitchFamily="34" charset="0"/>
                <a:ea typeface="Calibri" panose="020F0502020204030204" pitchFamily="34" charset="0"/>
                <a:cs typeface="Calibri" panose="020F0502020204030204" pitchFamily="34" charset="0"/>
              </a:rPr>
              <a:t>11</a:t>
            </a:r>
            <a:r>
              <a:rPr lang="en-US" sz="1800" kern="100" dirty="0">
                <a:effectLst/>
                <a:latin typeface="Calibri" panose="020F0502020204030204" pitchFamily="34" charset="0"/>
                <a:ea typeface="Calibri" panose="020F0502020204030204" pitchFamily="34" charset="0"/>
                <a:cs typeface="Calibri" panose="020F0502020204030204" pitchFamily="34" charset="0"/>
              </a:rPr>
              <a:t>(1), 95–100. https://doi.org/10.1177/20501579221126965</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800"/>
              </a:spcAft>
              <a:buNone/>
            </a:pPr>
            <a:r>
              <a:rPr lang="en-US" sz="1800" kern="100" dirty="0">
                <a:effectLst/>
                <a:latin typeface="Calibri" panose="020F0502020204030204" pitchFamily="34" charset="0"/>
                <a:ea typeface="Calibri" panose="020F0502020204030204" pitchFamily="34" charset="0"/>
                <a:cs typeface="Calibri" panose="020F0502020204030204" pitchFamily="34" charset="0"/>
              </a:rPr>
              <a:t>Lloyd, A. (2006). Information literacy landscapes: An emerging picture. </a:t>
            </a:r>
            <a:r>
              <a:rPr lang="en-US" sz="1800" i="1" kern="100" dirty="0">
                <a:effectLst/>
                <a:latin typeface="Calibri" panose="020F0502020204030204" pitchFamily="34" charset="0"/>
                <a:ea typeface="Calibri" panose="020F0502020204030204" pitchFamily="34" charset="0"/>
                <a:cs typeface="Calibri" panose="020F0502020204030204" pitchFamily="34" charset="0"/>
              </a:rPr>
              <a:t>Journal of Documentation</a:t>
            </a:r>
            <a:r>
              <a:rPr lang="en-US" sz="1800" kern="100" dirty="0">
                <a:effectLst/>
                <a:latin typeface="Calibri" panose="020F0502020204030204" pitchFamily="34" charset="0"/>
                <a:ea typeface="Calibri" panose="020F0502020204030204" pitchFamily="34" charset="0"/>
                <a:cs typeface="Calibri" panose="020F0502020204030204" pitchFamily="34" charset="0"/>
              </a:rPr>
              <a:t>, </a:t>
            </a:r>
            <a:r>
              <a:rPr lang="en-US" sz="1800" i="1" kern="100" dirty="0">
                <a:effectLst/>
                <a:latin typeface="Calibri" panose="020F0502020204030204" pitchFamily="34" charset="0"/>
                <a:ea typeface="Calibri" panose="020F0502020204030204" pitchFamily="34" charset="0"/>
                <a:cs typeface="Calibri" panose="020F0502020204030204" pitchFamily="34" charset="0"/>
              </a:rPr>
              <a:t>62</a:t>
            </a:r>
            <a:r>
              <a:rPr lang="en-US" sz="1800" kern="100" dirty="0">
                <a:effectLst/>
                <a:latin typeface="Calibri" panose="020F0502020204030204" pitchFamily="34" charset="0"/>
                <a:ea typeface="Calibri" panose="020F0502020204030204" pitchFamily="34" charset="0"/>
                <a:cs typeface="Calibri" panose="020F0502020204030204" pitchFamily="34" charset="0"/>
              </a:rPr>
              <a:t>(5), 570–583. https://doi.org/10.1108/00220410610688723</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800"/>
              </a:spcAft>
              <a:buNone/>
            </a:pPr>
            <a:r>
              <a:rPr lang="en-US" sz="1800" kern="100" dirty="0" err="1">
                <a:effectLst/>
                <a:latin typeface="Calibri" panose="020F0502020204030204" pitchFamily="34" charset="0"/>
                <a:ea typeface="Calibri" panose="020F0502020204030204" pitchFamily="34" charset="0"/>
                <a:cs typeface="Calibri" panose="020F0502020204030204" pitchFamily="34" charset="0"/>
              </a:rPr>
              <a:t>Pruss</a:t>
            </a:r>
            <a:r>
              <a:rPr lang="en-US" sz="1800" kern="100" dirty="0">
                <a:effectLst/>
                <a:latin typeface="Calibri" panose="020F0502020204030204" pitchFamily="34" charset="0"/>
                <a:ea typeface="Calibri" panose="020F0502020204030204" pitchFamily="34" charset="0"/>
                <a:cs typeface="Calibri" panose="020F0502020204030204" pitchFamily="34" charset="0"/>
              </a:rPr>
              <a:t>, G., &amp; Cheng, K. (2020). The “Punitive Push” on Mobile Homes. </a:t>
            </a:r>
            <a:r>
              <a:rPr lang="en-US" sz="1800" i="1" kern="100" dirty="0">
                <a:effectLst/>
                <a:latin typeface="Calibri" panose="020F0502020204030204" pitchFamily="34" charset="0"/>
                <a:ea typeface="Calibri" panose="020F0502020204030204" pitchFamily="34" charset="0"/>
                <a:cs typeface="Calibri" panose="020F0502020204030204" pitchFamily="34" charset="0"/>
              </a:rPr>
              <a:t>Cityscape</a:t>
            </a:r>
            <a:r>
              <a:rPr lang="en-US" sz="1800" kern="100" dirty="0">
                <a:effectLst/>
                <a:latin typeface="Calibri" panose="020F0502020204030204" pitchFamily="34" charset="0"/>
                <a:ea typeface="Calibri" panose="020F0502020204030204" pitchFamily="34" charset="0"/>
                <a:cs typeface="Calibri" panose="020F0502020204030204" pitchFamily="34" charset="0"/>
              </a:rPr>
              <a:t>, </a:t>
            </a:r>
            <a:r>
              <a:rPr lang="en-US" sz="1800" i="1" kern="100" dirty="0">
                <a:effectLst/>
                <a:latin typeface="Calibri" panose="020F0502020204030204" pitchFamily="34" charset="0"/>
                <a:ea typeface="Calibri" panose="020F0502020204030204" pitchFamily="34" charset="0"/>
                <a:cs typeface="Calibri" panose="020F0502020204030204" pitchFamily="34" charset="0"/>
              </a:rPr>
              <a:t>22</a:t>
            </a:r>
            <a:r>
              <a:rPr lang="en-US" sz="1800" kern="100" dirty="0">
                <a:effectLst/>
                <a:latin typeface="Calibri" panose="020F0502020204030204" pitchFamily="34" charset="0"/>
                <a:ea typeface="Calibri" panose="020F0502020204030204" pitchFamily="34" charset="0"/>
                <a:cs typeface="Calibri" panose="020F0502020204030204" pitchFamily="34" charset="0"/>
              </a:rPr>
              <a:t>(2), 87–94.</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800"/>
              </a:spcAft>
              <a:buNone/>
            </a:pPr>
            <a:r>
              <a:rPr lang="en-US" sz="1800" kern="100" dirty="0">
                <a:effectLst/>
                <a:latin typeface="Calibri" panose="020F0502020204030204" pitchFamily="34" charset="0"/>
                <a:ea typeface="Calibri" panose="020F0502020204030204" pitchFamily="34" charset="0"/>
                <a:cs typeface="Calibri" panose="020F0502020204030204" pitchFamily="34" charset="0"/>
              </a:rPr>
              <a:t>Savolainen, R. (2007). Information source horizons and source preferences of environmental activists: A social phenomenological approach. </a:t>
            </a:r>
            <a:r>
              <a:rPr lang="en-US" sz="1800" i="1" kern="100" dirty="0">
                <a:effectLst/>
                <a:latin typeface="Calibri" panose="020F0502020204030204" pitchFamily="34" charset="0"/>
                <a:ea typeface="Calibri" panose="020F0502020204030204" pitchFamily="34" charset="0"/>
                <a:cs typeface="Calibri" panose="020F0502020204030204" pitchFamily="34" charset="0"/>
              </a:rPr>
              <a:t>Journal of the American Society for Information Science and Technology</a:t>
            </a:r>
            <a:r>
              <a:rPr lang="en-US" sz="1800" kern="100" dirty="0">
                <a:effectLst/>
                <a:latin typeface="Calibri" panose="020F0502020204030204" pitchFamily="34" charset="0"/>
                <a:ea typeface="Calibri" panose="020F0502020204030204" pitchFamily="34" charset="0"/>
                <a:cs typeface="Calibri" panose="020F0502020204030204" pitchFamily="34" charset="0"/>
              </a:rPr>
              <a:t>, </a:t>
            </a:r>
            <a:r>
              <a:rPr lang="en-US" sz="1800" i="1" kern="100" dirty="0">
                <a:effectLst/>
                <a:latin typeface="Calibri" panose="020F0502020204030204" pitchFamily="34" charset="0"/>
                <a:ea typeface="Calibri" panose="020F0502020204030204" pitchFamily="34" charset="0"/>
                <a:cs typeface="Calibri" panose="020F0502020204030204" pitchFamily="34" charset="0"/>
              </a:rPr>
              <a:t>58</a:t>
            </a:r>
            <a:r>
              <a:rPr lang="en-US" sz="1800" kern="100" dirty="0">
                <a:effectLst/>
                <a:latin typeface="Calibri" panose="020F0502020204030204" pitchFamily="34" charset="0"/>
                <a:ea typeface="Calibri" panose="020F0502020204030204" pitchFamily="34" charset="0"/>
                <a:cs typeface="Calibri" panose="020F0502020204030204" pitchFamily="34" charset="0"/>
              </a:rPr>
              <a:t>(12), 1709–1719. https://doi.org/10.1002/asi.20644</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800"/>
              </a:spcAft>
              <a:buNone/>
            </a:pPr>
            <a:r>
              <a:rPr lang="en-US" sz="1800" kern="100" dirty="0" err="1">
                <a:effectLst/>
                <a:latin typeface="Calibri" panose="020F0502020204030204" pitchFamily="34" charset="0"/>
                <a:ea typeface="Calibri" panose="020F0502020204030204" pitchFamily="34" charset="0"/>
                <a:cs typeface="Calibri" panose="020F0502020204030204" pitchFamily="34" charset="0"/>
              </a:rPr>
              <a:t>Sonnenwald</a:t>
            </a:r>
            <a:r>
              <a:rPr lang="en-US" sz="1800" kern="100" dirty="0">
                <a:effectLst/>
                <a:latin typeface="Calibri" panose="020F0502020204030204" pitchFamily="34" charset="0"/>
                <a:ea typeface="Calibri" panose="020F0502020204030204" pitchFamily="34" charset="0"/>
                <a:cs typeface="Calibri" panose="020F0502020204030204" pitchFamily="34" charset="0"/>
              </a:rPr>
              <a:t>, D. (1999). Evolving perspectives of human information behavior: Contexts, situations, social networks and information horizons. In </a:t>
            </a:r>
            <a:r>
              <a:rPr lang="en-US" sz="1800" i="1" kern="100" dirty="0">
                <a:effectLst/>
                <a:latin typeface="Calibri" panose="020F0502020204030204" pitchFamily="34" charset="0"/>
                <a:ea typeface="Calibri" panose="020F0502020204030204" pitchFamily="34" charset="0"/>
                <a:cs typeface="Calibri" panose="020F0502020204030204" pitchFamily="34" charset="0"/>
              </a:rPr>
              <a:t>Exploring the contexts of information behavior: Proceedings of the second international conference in information needs, seeking and use in different contexts.</a:t>
            </a:r>
            <a:r>
              <a:rPr lang="en-US" sz="1800" kern="100" dirty="0">
                <a:effectLst/>
                <a:latin typeface="Calibri" panose="020F0502020204030204" pitchFamily="34" charset="0"/>
                <a:ea typeface="Calibri" panose="020F0502020204030204" pitchFamily="34" charset="0"/>
                <a:cs typeface="Calibri" panose="020F0502020204030204" pitchFamily="34" charset="0"/>
              </a:rPr>
              <a:t> (pp. 176–190). Taylor Graham. https://rutgers.primo.exlibrisgroup.com</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800"/>
              </a:spcAft>
              <a:buNone/>
            </a:pPr>
            <a:r>
              <a:rPr lang="en-US" sz="1800" kern="100" dirty="0" err="1">
                <a:effectLst/>
                <a:latin typeface="Calibri" panose="020F0502020204030204" pitchFamily="34" charset="0"/>
                <a:ea typeface="Calibri" panose="020F0502020204030204" pitchFamily="34" charset="0"/>
                <a:cs typeface="Calibri" panose="020F0502020204030204" pitchFamily="34" charset="0"/>
              </a:rPr>
              <a:t>Sonnenwald</a:t>
            </a:r>
            <a:r>
              <a:rPr lang="en-US" sz="1800" kern="100" dirty="0">
                <a:effectLst/>
                <a:latin typeface="Calibri" panose="020F0502020204030204" pitchFamily="34" charset="0"/>
                <a:ea typeface="Calibri" panose="020F0502020204030204" pitchFamily="34" charset="0"/>
                <a:cs typeface="Calibri" panose="020F0502020204030204" pitchFamily="34" charset="0"/>
              </a:rPr>
              <a:t>, D. H., </a:t>
            </a:r>
            <a:r>
              <a:rPr lang="en-US" sz="1800" kern="100" dirty="0" err="1">
                <a:effectLst/>
                <a:latin typeface="Calibri" panose="020F0502020204030204" pitchFamily="34" charset="0"/>
                <a:ea typeface="Calibri" panose="020F0502020204030204" pitchFamily="34" charset="0"/>
                <a:cs typeface="Calibri" panose="020F0502020204030204" pitchFamily="34" charset="0"/>
              </a:rPr>
              <a:t>Wildemuth</a:t>
            </a:r>
            <a:r>
              <a:rPr lang="en-US" sz="1800" kern="100" dirty="0">
                <a:effectLst/>
                <a:latin typeface="Calibri" panose="020F0502020204030204" pitchFamily="34" charset="0"/>
                <a:ea typeface="Calibri" panose="020F0502020204030204" pitchFamily="34" charset="0"/>
                <a:cs typeface="Calibri" panose="020F0502020204030204" pitchFamily="34" charset="0"/>
              </a:rPr>
              <a:t>, B. S., &amp; Harmon, G. L. (2001). A Research Method to Investigate Information Seeking using the Concept of Information Horizons: An Example from a Study of Lower Socio-economic Students’ Information Seeking Behavior. </a:t>
            </a:r>
            <a:r>
              <a:rPr lang="en-US" sz="1800" i="1" kern="100" dirty="0">
                <a:effectLst/>
                <a:latin typeface="Calibri" panose="020F0502020204030204" pitchFamily="34" charset="0"/>
                <a:ea typeface="Calibri" panose="020F0502020204030204" pitchFamily="34" charset="0"/>
                <a:cs typeface="Calibri" panose="020F0502020204030204" pitchFamily="34" charset="0"/>
              </a:rPr>
              <a:t>The New Review of Information Behavior Research</a:t>
            </a:r>
            <a:r>
              <a:rPr lang="en-US" sz="1800" kern="100" dirty="0">
                <a:effectLst/>
                <a:latin typeface="Calibri" panose="020F0502020204030204" pitchFamily="34" charset="0"/>
                <a:ea typeface="Calibri" panose="020F0502020204030204" pitchFamily="34" charset="0"/>
                <a:cs typeface="Calibri" panose="020F0502020204030204" pitchFamily="34" charset="0"/>
              </a:rPr>
              <a:t>, </a:t>
            </a:r>
            <a:r>
              <a:rPr lang="en-US" sz="1800" i="1" kern="100" dirty="0">
                <a:effectLst/>
                <a:latin typeface="Calibri" panose="020F0502020204030204" pitchFamily="34" charset="0"/>
                <a:ea typeface="Calibri" panose="020F0502020204030204" pitchFamily="34" charset="0"/>
                <a:cs typeface="Calibri" panose="020F0502020204030204" pitchFamily="34" charset="0"/>
              </a:rPr>
              <a:t>2</a:t>
            </a:r>
            <a:r>
              <a:rPr lang="en-US" sz="1800" kern="100" dirty="0">
                <a:effectLst/>
                <a:latin typeface="Calibri" panose="020F0502020204030204" pitchFamily="34" charset="0"/>
                <a:ea typeface="Calibri" panose="020F0502020204030204" pitchFamily="34" charset="0"/>
                <a:cs typeface="Calibri" panose="020F0502020204030204" pitchFamily="34" charset="0"/>
              </a:rPr>
              <a:t>, 65–86.</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7646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8D5B7-B9F7-921F-DDC9-1B4EDCF47AA2}"/>
              </a:ext>
            </a:extLst>
          </p:cNvPr>
          <p:cNvSpPr>
            <a:spLocks noGrp="1"/>
          </p:cNvSpPr>
          <p:nvPr>
            <p:ph type="ctrTitle"/>
          </p:nvPr>
        </p:nvSpPr>
        <p:spPr>
          <a:xfrm>
            <a:off x="1806294" y="4117999"/>
            <a:ext cx="8579409" cy="438967"/>
          </a:xfrm>
          <a:noFill/>
        </p:spPr>
        <p:txBody>
          <a:bodyPr anchor="ctr">
            <a:noAutofit/>
          </a:bodyPr>
          <a:lstStyle/>
          <a:p>
            <a:r>
              <a:rPr lang="en-US" sz="4000" b="1" dirty="0">
                <a:effectLst>
                  <a:outerShdw blurRad="38100" dist="38100" dir="2700000" algn="tl">
                    <a:srgbClr val="000000">
                      <a:alpha val="43137"/>
                    </a:srgbClr>
                  </a:outerShdw>
                </a:effectLst>
              </a:rPr>
              <a:t>Thank You!</a:t>
            </a:r>
          </a:p>
        </p:txBody>
      </p:sp>
      <p:pic>
        <p:nvPicPr>
          <p:cNvPr id="4" name="Picture 3" descr="Text&#10;&#10;Description automatically generated with low confidence">
            <a:extLst>
              <a:ext uri="{FF2B5EF4-FFF2-40B4-BE49-F238E27FC236}">
                <a16:creationId xmlns:a16="http://schemas.microsoft.com/office/drawing/2014/main" id="{88857F95-CB22-26CF-E0FE-20E3DDCF6D1B}"/>
              </a:ext>
            </a:extLst>
          </p:cNvPr>
          <p:cNvPicPr>
            <a:picLocks noChangeAspect="1"/>
          </p:cNvPicPr>
          <p:nvPr/>
        </p:nvPicPr>
        <p:blipFill>
          <a:blip r:embed="rId3"/>
          <a:stretch>
            <a:fillRect/>
          </a:stretch>
        </p:blipFill>
        <p:spPr>
          <a:xfrm>
            <a:off x="2170026" y="1058344"/>
            <a:ext cx="7851943" cy="2370656"/>
          </a:xfrm>
          <a:prstGeom prst="rect">
            <a:avLst/>
          </a:prstGeom>
          <a:effectLst/>
        </p:spPr>
      </p:pic>
      <p:sp>
        <p:nvSpPr>
          <p:cNvPr id="6" name="Subtitle 5">
            <a:extLst>
              <a:ext uri="{FF2B5EF4-FFF2-40B4-BE49-F238E27FC236}">
                <a16:creationId xmlns:a16="http://schemas.microsoft.com/office/drawing/2014/main" id="{C5481A9D-1BD2-83EC-F456-054F7B87ABC6}"/>
              </a:ext>
            </a:extLst>
          </p:cNvPr>
          <p:cNvSpPr>
            <a:spLocks noGrp="1"/>
          </p:cNvSpPr>
          <p:nvPr>
            <p:ph type="subTitle" idx="1"/>
          </p:nvPr>
        </p:nvSpPr>
        <p:spPr>
          <a:xfrm>
            <a:off x="1524000" y="3602037"/>
            <a:ext cx="9144000" cy="2988767"/>
          </a:xfrm>
        </p:spPr>
        <p:txBody>
          <a:bodyPr/>
          <a:lstStyle/>
          <a:p>
            <a:endParaRPr lang="en-US" dirty="0"/>
          </a:p>
          <a:p>
            <a:endParaRPr lang="en-US" dirty="0"/>
          </a:p>
          <a:p>
            <a:endParaRPr lang="en-US" dirty="0"/>
          </a:p>
          <a:p>
            <a:endParaRPr lang="en-US" dirty="0"/>
          </a:p>
        </p:txBody>
      </p:sp>
      <p:sp>
        <p:nvSpPr>
          <p:cNvPr id="9" name="Subtitle 2">
            <a:extLst>
              <a:ext uri="{FF2B5EF4-FFF2-40B4-BE49-F238E27FC236}">
                <a16:creationId xmlns:a16="http://schemas.microsoft.com/office/drawing/2014/main" id="{B67A3332-6B47-FFA3-425D-BEC7C3BAC1AD}"/>
              </a:ext>
            </a:extLst>
          </p:cNvPr>
          <p:cNvSpPr txBox="1">
            <a:spLocks/>
          </p:cNvSpPr>
          <p:nvPr/>
        </p:nvSpPr>
        <p:spPr>
          <a:xfrm>
            <a:off x="505126" y="4794238"/>
            <a:ext cx="11181747" cy="2253321"/>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2200" b="1" dirty="0">
                <a:ea typeface="Calibri" panose="020F0502020204030204" pitchFamily="34" charset="0"/>
              </a:rPr>
              <a:t>Kaitlin E. Montague, Doctoral Candidate, MI, </a:t>
            </a:r>
          </a:p>
          <a:p>
            <a:pPr>
              <a:lnSpc>
                <a:spcPct val="100000"/>
              </a:lnSpc>
            </a:pPr>
            <a:r>
              <a:rPr lang="en-US" sz="2200" b="1" dirty="0">
                <a:ea typeface="Calibri" panose="020F0502020204030204" pitchFamily="34" charset="0"/>
              </a:rPr>
              <a:t>Rutgers University, The State University of New Jersey </a:t>
            </a:r>
          </a:p>
          <a:p>
            <a:pPr>
              <a:lnSpc>
                <a:spcPct val="100000"/>
              </a:lnSpc>
            </a:pPr>
            <a:r>
              <a:rPr lang="en-US" sz="2200" b="1" dirty="0">
                <a:ea typeface="Calibri" panose="020F0502020204030204" pitchFamily="34" charset="0"/>
                <a:hlinkClick r:id="rId4"/>
              </a:rPr>
              <a:t>kaitlin.montague@rutgers.edu</a:t>
            </a:r>
            <a:r>
              <a:rPr lang="en-US" sz="2200" b="1" dirty="0">
                <a:ea typeface="Calibri" panose="020F0502020204030204" pitchFamily="34" charset="0"/>
              </a:rPr>
              <a:t> </a:t>
            </a:r>
          </a:p>
        </p:txBody>
      </p:sp>
    </p:spTree>
    <p:extLst>
      <p:ext uri="{BB962C8B-B14F-4D97-AF65-F5344CB8AC3E}">
        <p14:creationId xmlns:p14="http://schemas.microsoft.com/office/powerpoint/2010/main" val="643833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floor&#10;&#10;Description automatically generated">
            <a:extLst>
              <a:ext uri="{FF2B5EF4-FFF2-40B4-BE49-F238E27FC236}">
                <a16:creationId xmlns:a16="http://schemas.microsoft.com/office/drawing/2014/main" id="{6425DFFC-28D5-EC72-A671-88F6A30628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71607" cy="6858000"/>
          </a:xfrm>
          <a:prstGeom prst="rect">
            <a:avLst/>
          </a:prstGeom>
        </p:spPr>
      </p:pic>
      <p:sp>
        <p:nvSpPr>
          <p:cNvPr id="4" name="TextBox 3">
            <a:extLst>
              <a:ext uri="{FF2B5EF4-FFF2-40B4-BE49-F238E27FC236}">
                <a16:creationId xmlns:a16="http://schemas.microsoft.com/office/drawing/2014/main" id="{5C6F3ED4-27D5-2CBD-8922-89D6B612C650}"/>
              </a:ext>
            </a:extLst>
          </p:cNvPr>
          <p:cNvSpPr txBox="1"/>
          <p:nvPr/>
        </p:nvSpPr>
        <p:spPr>
          <a:xfrm>
            <a:off x="6096000" y="820593"/>
            <a:ext cx="5327725" cy="5555367"/>
          </a:xfrm>
          <a:prstGeom prst="rect">
            <a:avLst/>
          </a:prstGeom>
          <a:noFill/>
        </p:spPr>
        <p:txBody>
          <a:bodyPr wrap="square" rtlCol="0">
            <a:spAutoFit/>
          </a:bodyPr>
          <a:lstStyle/>
          <a:p>
            <a:pPr>
              <a:spcBef>
                <a:spcPts val="600"/>
              </a:spcBef>
            </a:pPr>
            <a:r>
              <a:rPr lang="en-US" sz="3600" b="1" dirty="0">
                <a:effectLst>
                  <a:outerShdw blurRad="38100" dist="38100" dir="2700000" algn="tl">
                    <a:srgbClr val="000000">
                      <a:alpha val="43137"/>
                    </a:srgbClr>
                  </a:outerShdw>
                </a:effectLst>
              </a:rPr>
              <a:t>Place in Human Information Behavior </a:t>
            </a:r>
          </a:p>
          <a:p>
            <a:pPr>
              <a:spcBef>
                <a:spcPts val="600"/>
              </a:spcBef>
            </a:pPr>
            <a:endParaRPr lang="en-US" sz="3600" dirty="0">
              <a:effectLst>
                <a:outerShdw blurRad="38100" dist="38100" dir="2700000" algn="tl">
                  <a:srgbClr val="000000">
                    <a:alpha val="43137"/>
                  </a:srgbClr>
                </a:outerShdw>
              </a:effectLst>
            </a:endParaRPr>
          </a:p>
          <a:p>
            <a:pPr marL="571500" indent="-571500">
              <a:buFont typeface="Arial" panose="020B0604020202020204" pitchFamily="34" charset="0"/>
              <a:buChar char="•"/>
            </a:pPr>
            <a:r>
              <a:rPr lang="en-US" sz="2200" dirty="0">
                <a:effectLst>
                  <a:outerShdw blurRad="38100" dist="38100" dir="2700000" algn="tl">
                    <a:srgbClr val="000000">
                      <a:alpha val="43137"/>
                    </a:srgbClr>
                  </a:outerShdw>
                </a:effectLst>
              </a:rPr>
              <a:t>Information Horizons (</a:t>
            </a:r>
            <a:r>
              <a:rPr lang="en-US" sz="2200" dirty="0" err="1">
                <a:effectLst>
                  <a:outerShdw blurRad="38100" dist="38100" dir="2700000" algn="tl">
                    <a:srgbClr val="000000">
                      <a:alpha val="43137"/>
                    </a:srgbClr>
                  </a:outerShdw>
                </a:effectLst>
              </a:rPr>
              <a:t>Sonnenwald</a:t>
            </a:r>
            <a:r>
              <a:rPr lang="en-US" sz="2200" dirty="0">
                <a:effectLst>
                  <a:outerShdw blurRad="38100" dist="38100" dir="2700000" algn="tl">
                    <a:srgbClr val="000000">
                      <a:alpha val="43137"/>
                    </a:srgbClr>
                  </a:outerShdw>
                </a:effectLst>
              </a:rPr>
              <a:t>, 1999)</a:t>
            </a:r>
          </a:p>
          <a:p>
            <a:pPr marL="742950" lvl="1" indent="-285750">
              <a:buFont typeface="Arial" panose="020B0604020202020204" pitchFamily="34" charset="0"/>
              <a:buChar char="•"/>
            </a:pPr>
            <a:r>
              <a:rPr lang="en-US" sz="2200" dirty="0">
                <a:effectLst>
                  <a:outerShdw blurRad="38100" dist="38100" dir="2700000" algn="tl">
                    <a:srgbClr val="000000">
                      <a:alpha val="43137"/>
                    </a:srgbClr>
                  </a:outerShdw>
                </a:effectLst>
              </a:rPr>
              <a:t>Spatial Metaphor (</a:t>
            </a:r>
            <a:r>
              <a:rPr lang="en-US" sz="2200" dirty="0" err="1">
                <a:effectLst>
                  <a:outerShdw blurRad="38100" dist="38100" dir="2700000" algn="tl">
                    <a:srgbClr val="000000">
                      <a:alpha val="43137"/>
                    </a:srgbClr>
                  </a:outerShdw>
                </a:effectLst>
              </a:rPr>
              <a:t>Savolanien</a:t>
            </a:r>
            <a:r>
              <a:rPr lang="en-US" sz="2200" dirty="0">
                <a:effectLst>
                  <a:outerShdw blurRad="38100" dist="38100" dir="2700000" algn="tl">
                    <a:srgbClr val="000000">
                      <a:alpha val="43137"/>
                    </a:srgbClr>
                  </a:outerShdw>
                </a:effectLst>
              </a:rPr>
              <a:t>, 2007)</a:t>
            </a:r>
          </a:p>
          <a:p>
            <a:pPr marL="742950" lvl="1" indent="-285750">
              <a:buFont typeface="Arial" panose="020B0604020202020204" pitchFamily="34" charset="0"/>
              <a:buChar char="•"/>
            </a:pPr>
            <a:r>
              <a:rPr lang="en-US" sz="2200" dirty="0">
                <a:effectLst>
                  <a:outerShdw blurRad="38100" dist="38100" dir="2700000" algn="tl">
                    <a:srgbClr val="000000">
                      <a:alpha val="43137"/>
                    </a:srgbClr>
                  </a:outerShdw>
                </a:effectLst>
              </a:rPr>
              <a:t>Information Zones (Gibson and Kaplan, 2017)</a:t>
            </a:r>
          </a:p>
          <a:p>
            <a:pPr marL="571500" indent="-571500">
              <a:buFont typeface="Arial" panose="020B0604020202020204" pitchFamily="34" charset="0"/>
              <a:buChar char="•"/>
            </a:pPr>
            <a:r>
              <a:rPr lang="en-US" sz="2200" dirty="0">
                <a:effectLst>
                  <a:outerShdw blurRad="38100" dist="38100" dir="2700000" algn="tl">
                    <a:srgbClr val="000000">
                      <a:alpha val="43137"/>
                    </a:srgbClr>
                  </a:outerShdw>
                </a:effectLst>
              </a:rPr>
              <a:t>Small Worlds (Chatman, 1991)</a:t>
            </a:r>
          </a:p>
          <a:p>
            <a:pPr marL="742950" lvl="1" indent="-285750">
              <a:buFont typeface="Arial" panose="020B0604020202020204" pitchFamily="34" charset="0"/>
              <a:buChar char="•"/>
            </a:pPr>
            <a:r>
              <a:rPr lang="en-US" sz="2200" dirty="0">
                <a:effectLst>
                  <a:outerShdw blurRad="38100" dist="38100" dir="2700000" algn="tl">
                    <a:srgbClr val="000000">
                      <a:alpha val="43137"/>
                    </a:srgbClr>
                  </a:outerShdw>
                </a:effectLst>
              </a:rPr>
              <a:t>Information Worlds (Burnett &amp; Jaeger, 2007)</a:t>
            </a:r>
          </a:p>
          <a:p>
            <a:pPr marL="571500" indent="-571500">
              <a:buFont typeface="Arial" panose="020B0604020202020204" pitchFamily="34" charset="0"/>
              <a:buChar char="•"/>
            </a:pPr>
            <a:r>
              <a:rPr lang="en-US" sz="2200" dirty="0">
                <a:effectLst>
                  <a:outerShdw blurRad="38100" dist="38100" dir="2700000" algn="tl">
                    <a:srgbClr val="000000">
                      <a:alpha val="43137"/>
                    </a:srgbClr>
                  </a:outerShdw>
                </a:effectLst>
              </a:rPr>
              <a:t>Information Grounds (Fisher, </a:t>
            </a:r>
            <a:r>
              <a:rPr lang="en-US" sz="2200" dirty="0" err="1">
                <a:effectLst>
                  <a:outerShdw blurRad="38100" dist="38100" dir="2700000" algn="tl">
                    <a:srgbClr val="000000">
                      <a:alpha val="43137"/>
                    </a:srgbClr>
                  </a:outerShdw>
                </a:effectLst>
              </a:rPr>
              <a:t>Durrance</a:t>
            </a:r>
            <a:r>
              <a:rPr lang="en-US" sz="2200" dirty="0">
                <a:effectLst>
                  <a:outerShdw blurRad="38100" dist="38100" dir="2700000" algn="tl">
                    <a:srgbClr val="000000">
                      <a:alpha val="43137"/>
                    </a:srgbClr>
                  </a:outerShdw>
                </a:effectLst>
              </a:rPr>
              <a:t>, and Hinton, 2004)</a:t>
            </a:r>
          </a:p>
          <a:p>
            <a:pPr marL="571500" indent="-571500">
              <a:buFont typeface="Arial" panose="020B0604020202020204" pitchFamily="34" charset="0"/>
              <a:buChar char="•"/>
            </a:pPr>
            <a:r>
              <a:rPr lang="en-US" sz="2200" dirty="0">
                <a:effectLst>
                  <a:outerShdw blurRad="38100" dist="38100" dir="2700000" algn="tl">
                    <a:srgbClr val="000000">
                      <a:alpha val="43137"/>
                    </a:srgbClr>
                  </a:outerShdw>
                </a:effectLst>
              </a:rPr>
              <a:t>Information Landscapes (Lloyd, 2006)</a:t>
            </a:r>
          </a:p>
        </p:txBody>
      </p:sp>
      <p:pic>
        <p:nvPicPr>
          <p:cNvPr id="2" name="Picture 1" descr="A picture containing text&#10;&#10;Description automatically generated">
            <a:extLst>
              <a:ext uri="{FF2B5EF4-FFF2-40B4-BE49-F238E27FC236}">
                <a16:creationId xmlns:a16="http://schemas.microsoft.com/office/drawing/2014/main" id="{3F6DFDF7-4B60-6176-CB51-50C6439305CF}"/>
              </a:ext>
            </a:extLst>
          </p:cNvPr>
          <p:cNvPicPr>
            <a:picLocks noChangeAspect="1"/>
          </p:cNvPicPr>
          <p:nvPr/>
        </p:nvPicPr>
        <p:blipFill>
          <a:blip r:embed="rId4"/>
          <a:stretch>
            <a:fillRect/>
          </a:stretch>
        </p:blipFill>
        <p:spPr>
          <a:xfrm>
            <a:off x="169661" y="6188148"/>
            <a:ext cx="1715747" cy="511605"/>
          </a:xfrm>
          <a:prstGeom prst="rect">
            <a:avLst/>
          </a:prstGeom>
        </p:spPr>
      </p:pic>
    </p:spTree>
    <p:extLst>
      <p:ext uri="{BB962C8B-B14F-4D97-AF65-F5344CB8AC3E}">
        <p14:creationId xmlns:p14="http://schemas.microsoft.com/office/powerpoint/2010/main" val="3365019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floor&#10;&#10;Description automatically generated">
            <a:extLst>
              <a:ext uri="{FF2B5EF4-FFF2-40B4-BE49-F238E27FC236}">
                <a16:creationId xmlns:a16="http://schemas.microsoft.com/office/drawing/2014/main" id="{6425DFFC-28D5-EC72-A671-88F6A30628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71607" cy="6858000"/>
          </a:xfrm>
          <a:prstGeom prst="rect">
            <a:avLst/>
          </a:prstGeom>
        </p:spPr>
      </p:pic>
      <p:sp>
        <p:nvSpPr>
          <p:cNvPr id="4" name="TextBox 3">
            <a:extLst>
              <a:ext uri="{FF2B5EF4-FFF2-40B4-BE49-F238E27FC236}">
                <a16:creationId xmlns:a16="http://schemas.microsoft.com/office/drawing/2014/main" id="{5C6F3ED4-27D5-2CBD-8922-89D6B612C650}"/>
              </a:ext>
            </a:extLst>
          </p:cNvPr>
          <p:cNvSpPr txBox="1"/>
          <p:nvPr/>
        </p:nvSpPr>
        <p:spPr>
          <a:xfrm>
            <a:off x="6096000" y="782455"/>
            <a:ext cx="5327725" cy="3801041"/>
          </a:xfrm>
          <a:prstGeom prst="rect">
            <a:avLst/>
          </a:prstGeom>
          <a:noFill/>
        </p:spPr>
        <p:txBody>
          <a:bodyPr wrap="square" rtlCol="0">
            <a:spAutoFit/>
          </a:bodyPr>
          <a:lstStyle/>
          <a:p>
            <a:pPr>
              <a:spcBef>
                <a:spcPts val="600"/>
              </a:spcBef>
            </a:pPr>
            <a:r>
              <a:rPr lang="en-US" sz="3600" b="1" dirty="0">
                <a:effectLst>
                  <a:outerShdw blurRad="38100" dist="38100" dir="2700000" algn="tl">
                    <a:srgbClr val="000000">
                      <a:alpha val="43137"/>
                    </a:srgbClr>
                  </a:outerShdw>
                </a:effectLst>
              </a:rPr>
              <a:t>Place in Human Information Behavior </a:t>
            </a:r>
          </a:p>
          <a:p>
            <a:pPr>
              <a:spcBef>
                <a:spcPts val="600"/>
              </a:spcBef>
            </a:pPr>
            <a:endParaRPr lang="en-US" sz="3600" dirty="0">
              <a:effectLst>
                <a:outerShdw blurRad="38100" dist="38100" dir="2700000" algn="tl">
                  <a:srgbClr val="000000">
                    <a:alpha val="43137"/>
                  </a:srgbClr>
                </a:outerShdw>
              </a:effectLst>
            </a:endParaRPr>
          </a:p>
          <a:p>
            <a:pPr marL="571500" indent="-571500">
              <a:buFont typeface="Arial" panose="020B0604020202020204" pitchFamily="34" charset="0"/>
              <a:buChar char="•"/>
            </a:pPr>
            <a:r>
              <a:rPr lang="en-US" sz="2200" dirty="0">
                <a:effectLst>
                  <a:outerShdw blurRad="38100" dist="38100" dir="2700000" algn="tl">
                    <a:srgbClr val="000000">
                      <a:alpha val="43137"/>
                    </a:srgbClr>
                  </a:outerShdw>
                </a:effectLst>
              </a:rPr>
              <a:t>Information Horizons (</a:t>
            </a:r>
            <a:r>
              <a:rPr lang="en-US" sz="2200" dirty="0" err="1">
                <a:effectLst>
                  <a:outerShdw blurRad="38100" dist="38100" dir="2700000" algn="tl">
                    <a:srgbClr val="000000">
                      <a:alpha val="43137"/>
                    </a:srgbClr>
                  </a:outerShdw>
                </a:effectLst>
              </a:rPr>
              <a:t>Sonnenwald</a:t>
            </a:r>
            <a:r>
              <a:rPr lang="en-US" sz="2200" dirty="0">
                <a:effectLst>
                  <a:outerShdw blurRad="38100" dist="38100" dir="2700000" algn="tl">
                    <a:srgbClr val="000000">
                      <a:alpha val="43137"/>
                    </a:srgbClr>
                  </a:outerShdw>
                </a:effectLst>
              </a:rPr>
              <a:t>, 1999)</a:t>
            </a:r>
          </a:p>
          <a:p>
            <a:pPr marL="742950" lvl="1" indent="-285750">
              <a:buFont typeface="Arial" panose="020B0604020202020204" pitchFamily="34" charset="0"/>
              <a:buChar char="•"/>
            </a:pPr>
            <a:r>
              <a:rPr lang="en-US" sz="2200" dirty="0">
                <a:effectLst>
                  <a:outerShdw blurRad="38100" dist="38100" dir="2700000" algn="tl">
                    <a:srgbClr val="000000">
                      <a:alpha val="43137"/>
                    </a:srgbClr>
                  </a:outerShdw>
                </a:effectLst>
              </a:rPr>
              <a:t>Spatial Metaphor (</a:t>
            </a:r>
            <a:r>
              <a:rPr lang="en-US" sz="2200" dirty="0" err="1">
                <a:effectLst>
                  <a:outerShdw blurRad="38100" dist="38100" dir="2700000" algn="tl">
                    <a:srgbClr val="000000">
                      <a:alpha val="43137"/>
                    </a:srgbClr>
                  </a:outerShdw>
                </a:effectLst>
              </a:rPr>
              <a:t>Savolanien</a:t>
            </a:r>
            <a:r>
              <a:rPr lang="en-US" sz="2200" dirty="0">
                <a:effectLst>
                  <a:outerShdw blurRad="38100" dist="38100" dir="2700000" algn="tl">
                    <a:srgbClr val="000000">
                      <a:alpha val="43137"/>
                    </a:srgbClr>
                  </a:outerShdw>
                </a:effectLst>
              </a:rPr>
              <a:t>, 2006)</a:t>
            </a:r>
          </a:p>
          <a:p>
            <a:pPr marL="742950" lvl="1" indent="-285750">
              <a:buFont typeface="Arial" panose="020B0604020202020204" pitchFamily="34" charset="0"/>
              <a:buChar char="•"/>
            </a:pPr>
            <a:r>
              <a:rPr lang="en-US" sz="2200" dirty="0">
                <a:effectLst>
                  <a:outerShdw blurRad="38100" dist="38100" dir="2700000" algn="tl">
                    <a:srgbClr val="000000">
                      <a:alpha val="43137"/>
                    </a:srgbClr>
                  </a:outerShdw>
                </a:effectLst>
              </a:rPr>
              <a:t>Information Zones (Gibson and Kaplan, 2017)</a:t>
            </a:r>
          </a:p>
          <a:p>
            <a:pPr lvl="1"/>
            <a:endParaRPr lang="en-US" dirty="0">
              <a:effectLst>
                <a:outerShdw blurRad="38100" dist="38100" dir="2700000" algn="tl">
                  <a:srgbClr val="000000">
                    <a:alpha val="43137"/>
                  </a:srgbClr>
                </a:outerShdw>
              </a:effectLst>
            </a:endParaRPr>
          </a:p>
        </p:txBody>
      </p:sp>
      <p:pic>
        <p:nvPicPr>
          <p:cNvPr id="2" name="Picture 1" descr="A picture containing text&#10;&#10;Description automatically generated">
            <a:extLst>
              <a:ext uri="{FF2B5EF4-FFF2-40B4-BE49-F238E27FC236}">
                <a16:creationId xmlns:a16="http://schemas.microsoft.com/office/drawing/2014/main" id="{3F6DFDF7-4B60-6176-CB51-50C6439305CF}"/>
              </a:ext>
            </a:extLst>
          </p:cNvPr>
          <p:cNvPicPr>
            <a:picLocks noChangeAspect="1"/>
          </p:cNvPicPr>
          <p:nvPr/>
        </p:nvPicPr>
        <p:blipFill>
          <a:blip r:embed="rId4"/>
          <a:stretch>
            <a:fillRect/>
          </a:stretch>
        </p:blipFill>
        <p:spPr>
          <a:xfrm>
            <a:off x="169661" y="6188148"/>
            <a:ext cx="1715747" cy="511605"/>
          </a:xfrm>
          <a:prstGeom prst="rect">
            <a:avLst/>
          </a:prstGeom>
        </p:spPr>
      </p:pic>
    </p:spTree>
    <p:extLst>
      <p:ext uri="{BB962C8B-B14F-4D97-AF65-F5344CB8AC3E}">
        <p14:creationId xmlns:p14="http://schemas.microsoft.com/office/powerpoint/2010/main" val="1629097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at lying on a bed&#10;&#10;Description automatically generated with low confidence">
            <a:extLst>
              <a:ext uri="{FF2B5EF4-FFF2-40B4-BE49-F238E27FC236}">
                <a16:creationId xmlns:a16="http://schemas.microsoft.com/office/drawing/2014/main" id="{5640865F-74FF-6499-3361-F9A1B34F6AEA}"/>
              </a:ext>
            </a:extLst>
          </p:cNvPr>
          <p:cNvPicPr>
            <a:picLocks noChangeAspect="1"/>
          </p:cNvPicPr>
          <p:nvPr/>
        </p:nvPicPr>
        <p:blipFill rotWithShape="1">
          <a:blip r:embed="rId3">
            <a:extLst>
              <a:ext uri="{28A0092B-C50C-407E-A947-70E740481C1C}">
                <a14:useLocalDpi xmlns:a14="http://schemas.microsoft.com/office/drawing/2010/main" val="0"/>
              </a:ext>
            </a:extLst>
          </a:blip>
          <a:srcRect r="-1" b="25847"/>
          <a:stretch/>
        </p:blipFill>
        <p:spPr>
          <a:xfrm>
            <a:off x="1" y="10"/>
            <a:ext cx="6936390" cy="6857990"/>
          </a:xfrm>
          <a:prstGeom prst="rect">
            <a:avLst/>
          </a:prstGeom>
        </p:spPr>
      </p:pic>
      <p:sp>
        <p:nvSpPr>
          <p:cNvPr id="4" name="TextBox 3">
            <a:extLst>
              <a:ext uri="{FF2B5EF4-FFF2-40B4-BE49-F238E27FC236}">
                <a16:creationId xmlns:a16="http://schemas.microsoft.com/office/drawing/2014/main" id="{678CC1E0-80B4-13F4-B47B-46A526421771}"/>
              </a:ext>
            </a:extLst>
          </p:cNvPr>
          <p:cNvSpPr txBox="1"/>
          <p:nvPr/>
        </p:nvSpPr>
        <p:spPr>
          <a:xfrm>
            <a:off x="7437863" y="657922"/>
            <a:ext cx="4248615" cy="5795487"/>
          </a:xfrm>
          <a:prstGeom prst="rect">
            <a:avLst/>
          </a:prstGeom>
        </p:spPr>
        <p:txBody>
          <a:bodyPr vert="horz" lIns="91440" tIns="45720" rIns="91440" bIns="45720" rtlCol="0">
            <a:normAutofit lnSpcReduction="10000"/>
          </a:bodyPr>
          <a:lstStyle/>
          <a:p>
            <a:r>
              <a:rPr lang="en-US" sz="3200" b="1" dirty="0">
                <a:effectLst>
                  <a:outerShdw blurRad="38100" dist="38100" dir="2700000" algn="tl">
                    <a:srgbClr val="000000">
                      <a:alpha val="43137"/>
                    </a:srgbClr>
                  </a:outerShdw>
                </a:effectLst>
              </a:rPr>
              <a:t>Meet Zach and Emily</a:t>
            </a:r>
          </a:p>
          <a:p>
            <a:endParaRPr lang="en-US" sz="3200" b="1" dirty="0">
              <a:effectLst>
                <a:outerShdw blurRad="38100" dist="38100" dir="2700000" algn="tl">
                  <a:srgbClr val="000000">
                    <a:alpha val="43137"/>
                  </a:srgbClr>
                </a:outerShdw>
              </a:effectLst>
            </a:endParaRPr>
          </a:p>
          <a:p>
            <a:pPr marL="571500" indent="-571500">
              <a:buFont typeface="Arial" panose="020B0604020202020204" pitchFamily="34" charset="0"/>
              <a:buChar char="•"/>
            </a:pPr>
            <a:r>
              <a:rPr lang="en-US" sz="2400" dirty="0"/>
              <a:t>White</a:t>
            </a:r>
          </a:p>
          <a:p>
            <a:pPr marL="571500" indent="-571500">
              <a:buFont typeface="Arial" panose="020B0604020202020204" pitchFamily="34" charset="0"/>
              <a:buChar char="•"/>
            </a:pPr>
            <a:r>
              <a:rPr lang="en-US" sz="2400" dirty="0"/>
              <a:t>Male and female</a:t>
            </a:r>
          </a:p>
          <a:p>
            <a:pPr marL="571500" indent="-571500">
              <a:buFont typeface="Arial" panose="020B0604020202020204" pitchFamily="34" charset="0"/>
              <a:buChar char="•"/>
            </a:pPr>
            <a:r>
              <a:rPr lang="en-US" sz="2400" dirty="0"/>
              <a:t>28 and 27 respectively</a:t>
            </a:r>
          </a:p>
          <a:p>
            <a:pPr marL="571500" indent="-571500">
              <a:buFont typeface="Arial" panose="020B0604020202020204" pitchFamily="34" charset="0"/>
              <a:buChar char="•"/>
            </a:pPr>
            <a:r>
              <a:rPr lang="en-US" sz="2400" dirty="0"/>
              <a:t>Zach is a full-time server at a mountain resort</a:t>
            </a:r>
          </a:p>
          <a:p>
            <a:pPr marL="571500" indent="-571500">
              <a:buFont typeface="Arial" panose="020B0604020202020204" pitchFamily="34" charset="0"/>
              <a:buChar char="•"/>
            </a:pPr>
            <a:r>
              <a:rPr lang="en-US" sz="2400" dirty="0"/>
              <a:t>Emily is a full-time ski instructor at the same resort</a:t>
            </a:r>
          </a:p>
          <a:p>
            <a:pPr marL="571500" indent="-571500">
              <a:buFont typeface="Arial" panose="020B0604020202020204" pitchFamily="34" charset="0"/>
              <a:buChar char="•"/>
            </a:pPr>
            <a:r>
              <a:rPr lang="en-US" sz="2400" dirty="0"/>
              <a:t>They were unable to afford rent in their expensive mountain town</a:t>
            </a:r>
          </a:p>
          <a:p>
            <a:pPr marL="571500" indent="-571500">
              <a:buFont typeface="Arial" panose="020B0604020202020204" pitchFamily="34" charset="0"/>
              <a:buChar char="•"/>
            </a:pPr>
            <a:r>
              <a:rPr lang="en-US" sz="2400" dirty="0"/>
              <a:t>Bought a van and made it home</a:t>
            </a:r>
          </a:p>
          <a:p>
            <a:pPr>
              <a:lnSpc>
                <a:spcPct val="90000"/>
              </a:lnSpc>
              <a:spcAft>
                <a:spcPts val="600"/>
              </a:spcAft>
            </a:pPr>
            <a:endParaRPr lang="en-US" sz="2000" dirty="0"/>
          </a:p>
        </p:txBody>
      </p:sp>
      <p:pic>
        <p:nvPicPr>
          <p:cNvPr id="5" name="Picture 4" descr="A picture containing text&#10;&#10;Description automatically generated">
            <a:extLst>
              <a:ext uri="{FF2B5EF4-FFF2-40B4-BE49-F238E27FC236}">
                <a16:creationId xmlns:a16="http://schemas.microsoft.com/office/drawing/2014/main" id="{21A89F94-C40B-197B-7FC1-9ECA0A3A066C}"/>
              </a:ext>
            </a:extLst>
          </p:cNvPr>
          <p:cNvPicPr>
            <a:picLocks noChangeAspect="1"/>
          </p:cNvPicPr>
          <p:nvPr/>
        </p:nvPicPr>
        <p:blipFill>
          <a:blip r:embed="rId4"/>
          <a:stretch>
            <a:fillRect/>
          </a:stretch>
        </p:blipFill>
        <p:spPr>
          <a:xfrm>
            <a:off x="244089" y="249688"/>
            <a:ext cx="2269040" cy="676587"/>
          </a:xfrm>
          <a:prstGeom prst="rect">
            <a:avLst/>
          </a:prstGeom>
        </p:spPr>
      </p:pic>
    </p:spTree>
    <p:extLst>
      <p:ext uri="{BB962C8B-B14F-4D97-AF65-F5344CB8AC3E}">
        <p14:creationId xmlns:p14="http://schemas.microsoft.com/office/powerpoint/2010/main" val="3513702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bed, bedroom, messy&#10;&#10;Description automatically generated">
            <a:extLst>
              <a:ext uri="{FF2B5EF4-FFF2-40B4-BE49-F238E27FC236}">
                <a16:creationId xmlns:a16="http://schemas.microsoft.com/office/drawing/2014/main" id="{485A50CD-4B81-06BA-8567-740AA5C860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7212" y="0"/>
            <a:ext cx="5204788" cy="6858000"/>
          </a:xfrm>
          <a:prstGeom prst="rect">
            <a:avLst/>
          </a:prstGeom>
        </p:spPr>
      </p:pic>
      <p:sp>
        <p:nvSpPr>
          <p:cNvPr id="4" name="TextBox 3">
            <a:extLst>
              <a:ext uri="{FF2B5EF4-FFF2-40B4-BE49-F238E27FC236}">
                <a16:creationId xmlns:a16="http://schemas.microsoft.com/office/drawing/2014/main" id="{E4748BC5-EED4-FE04-D05F-7D30B25EB378}"/>
              </a:ext>
            </a:extLst>
          </p:cNvPr>
          <p:cNvSpPr txBox="1"/>
          <p:nvPr/>
        </p:nvSpPr>
        <p:spPr>
          <a:xfrm>
            <a:off x="802758" y="1043731"/>
            <a:ext cx="5465135" cy="5115568"/>
          </a:xfrm>
          <a:prstGeom prst="rect">
            <a:avLst/>
          </a:prstGeom>
          <a:noFill/>
        </p:spPr>
        <p:txBody>
          <a:bodyPr wrap="square" rtlCol="0">
            <a:spAutoFit/>
          </a:bodyPr>
          <a:lstStyle/>
          <a:p>
            <a:pPr>
              <a:lnSpc>
                <a:spcPct val="150000"/>
              </a:lnSpc>
            </a:pPr>
            <a:r>
              <a:rPr lang="en-US" sz="3600" b="1" dirty="0">
                <a:effectLst>
                  <a:outerShdw blurRad="38100" dist="38100" dir="2700000" algn="tl">
                    <a:srgbClr val="000000">
                      <a:alpha val="43137"/>
                    </a:srgbClr>
                  </a:outerShdw>
                </a:effectLst>
              </a:rPr>
              <a:t>What is vehicle residency?</a:t>
            </a:r>
          </a:p>
          <a:p>
            <a:pPr marL="571500" indent="-571500">
              <a:buFont typeface="Arial" panose="020B0604020202020204" pitchFamily="34" charset="0"/>
              <a:buChar char="•"/>
            </a:pPr>
            <a:endParaRPr lang="en-US" sz="2800" dirty="0"/>
          </a:p>
          <a:p>
            <a:pPr marL="571500" indent="-571500">
              <a:buFont typeface="Arial" panose="020B0604020202020204" pitchFamily="34" charset="0"/>
              <a:buChar char="•"/>
            </a:pPr>
            <a:r>
              <a:rPr lang="en-US" sz="2800" dirty="0"/>
              <a:t>Unable to afford rent</a:t>
            </a:r>
          </a:p>
          <a:p>
            <a:pPr marL="571500" indent="-571500">
              <a:buFont typeface="Arial" panose="020B0604020202020204" pitchFamily="34" charset="0"/>
              <a:buChar char="•"/>
            </a:pPr>
            <a:r>
              <a:rPr lang="en-US" sz="2800" dirty="0"/>
              <a:t>Pare down belongings</a:t>
            </a:r>
          </a:p>
          <a:p>
            <a:pPr marL="571500" indent="-571500">
              <a:buFont typeface="Arial" panose="020B0604020202020204" pitchFamily="34" charset="0"/>
              <a:buChar char="•"/>
            </a:pPr>
            <a:r>
              <a:rPr lang="en-US" sz="2800" dirty="0"/>
              <a:t>Move into vehicles</a:t>
            </a:r>
          </a:p>
          <a:p>
            <a:pPr marL="571500" indent="-571500">
              <a:buFont typeface="Arial" panose="020B0604020202020204" pitchFamily="34" charset="0"/>
              <a:buChar char="•"/>
            </a:pPr>
            <a:r>
              <a:rPr lang="en-US" sz="2800" dirty="0"/>
              <a:t>Earn wages</a:t>
            </a:r>
          </a:p>
          <a:p>
            <a:pPr marL="571500" indent="-571500">
              <a:buFont typeface="Arial" panose="020B0604020202020204" pitchFamily="34" charset="0"/>
              <a:buChar char="•"/>
            </a:pPr>
            <a:r>
              <a:rPr lang="en-US" sz="2800" dirty="0"/>
              <a:t>Own their vehicle/home</a:t>
            </a:r>
          </a:p>
          <a:p>
            <a:pPr marL="571500" indent="-571500">
              <a:buFont typeface="Arial" panose="020B0604020202020204" pitchFamily="34" charset="0"/>
              <a:buChar char="•"/>
            </a:pPr>
            <a:r>
              <a:rPr lang="en-US" sz="2800" dirty="0"/>
              <a:t>Mobility is an important factor in their lifestyle</a:t>
            </a:r>
          </a:p>
          <a:p>
            <a:pPr>
              <a:lnSpc>
                <a:spcPct val="150000"/>
              </a:lnSpc>
            </a:pPr>
            <a:endParaRPr lang="en-US" sz="3600" b="1" dirty="0">
              <a:effectLst>
                <a:outerShdw blurRad="38100" dist="38100" dir="2700000" algn="tl">
                  <a:srgbClr val="000000">
                    <a:alpha val="43137"/>
                  </a:srgbClr>
                </a:outerShdw>
              </a:effectLst>
            </a:endParaRPr>
          </a:p>
        </p:txBody>
      </p:sp>
      <p:pic>
        <p:nvPicPr>
          <p:cNvPr id="5" name="Picture 4" descr="A picture containing text&#10;&#10;Description automatically generated">
            <a:extLst>
              <a:ext uri="{FF2B5EF4-FFF2-40B4-BE49-F238E27FC236}">
                <a16:creationId xmlns:a16="http://schemas.microsoft.com/office/drawing/2014/main" id="{54DF8289-C782-E2D7-EE1F-0A0AC41785E1}"/>
              </a:ext>
            </a:extLst>
          </p:cNvPr>
          <p:cNvPicPr>
            <a:picLocks noChangeAspect="1"/>
          </p:cNvPicPr>
          <p:nvPr/>
        </p:nvPicPr>
        <p:blipFill>
          <a:blip r:embed="rId4"/>
          <a:stretch>
            <a:fillRect/>
          </a:stretch>
        </p:blipFill>
        <p:spPr>
          <a:xfrm>
            <a:off x="7187150" y="6098355"/>
            <a:ext cx="2052543" cy="612031"/>
          </a:xfrm>
          <a:prstGeom prst="rect">
            <a:avLst/>
          </a:prstGeom>
        </p:spPr>
      </p:pic>
    </p:spTree>
    <p:extLst>
      <p:ext uri="{BB962C8B-B14F-4D97-AF65-F5344CB8AC3E}">
        <p14:creationId xmlns:p14="http://schemas.microsoft.com/office/powerpoint/2010/main" val="3977854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sky, outdoor, road, truck&#10;&#10;Description automatically generated">
            <a:extLst>
              <a:ext uri="{FF2B5EF4-FFF2-40B4-BE49-F238E27FC236}">
                <a16:creationId xmlns:a16="http://schemas.microsoft.com/office/drawing/2014/main" id="{BD2626E9-8DE0-9D81-446F-36E7AEE9C0F1}"/>
              </a:ext>
            </a:extLst>
          </p:cNvPr>
          <p:cNvPicPr>
            <a:picLocks noChangeAspect="1"/>
          </p:cNvPicPr>
          <p:nvPr/>
        </p:nvPicPr>
        <p:blipFill rotWithShape="1">
          <a:blip r:embed="rId3">
            <a:extLst>
              <a:ext uri="{28A0092B-C50C-407E-A947-70E740481C1C}">
                <a14:useLocalDpi xmlns:a14="http://schemas.microsoft.com/office/drawing/2010/main" val="0"/>
              </a:ext>
            </a:extLst>
          </a:blip>
          <a:srcRect l="11481" r="12662"/>
          <a:stretch/>
        </p:blipFill>
        <p:spPr>
          <a:xfrm>
            <a:off x="1" y="10"/>
            <a:ext cx="6936390" cy="6857990"/>
          </a:xfrm>
          <a:prstGeom prst="rect">
            <a:avLst/>
          </a:prstGeom>
        </p:spPr>
      </p:pic>
      <p:sp>
        <p:nvSpPr>
          <p:cNvPr id="6" name="TextBox 5">
            <a:extLst>
              <a:ext uri="{FF2B5EF4-FFF2-40B4-BE49-F238E27FC236}">
                <a16:creationId xmlns:a16="http://schemas.microsoft.com/office/drawing/2014/main" id="{C259EFB4-CF75-8C9A-7B95-C97C8F880387}"/>
              </a:ext>
            </a:extLst>
          </p:cNvPr>
          <p:cNvSpPr txBox="1"/>
          <p:nvPr/>
        </p:nvSpPr>
        <p:spPr>
          <a:xfrm>
            <a:off x="7388595" y="1640558"/>
            <a:ext cx="4348152" cy="3576883"/>
          </a:xfrm>
          <a:prstGeom prst="rect">
            <a:avLst/>
          </a:prstGeom>
        </p:spPr>
        <p:txBody>
          <a:bodyPr vert="horz" lIns="91440" tIns="45720" rIns="91440" bIns="45720" rtlCol="0">
            <a:normAutofit/>
          </a:bodyPr>
          <a:lstStyle/>
          <a:p>
            <a:pPr>
              <a:lnSpc>
                <a:spcPct val="90000"/>
              </a:lnSpc>
              <a:spcAft>
                <a:spcPts val="600"/>
              </a:spcAft>
            </a:pPr>
            <a:r>
              <a:rPr lang="en-US" sz="3600" b="1" dirty="0" err="1">
                <a:effectLst>
                  <a:outerShdw blurRad="38100" dist="38100" dir="2700000" algn="tl">
                    <a:srgbClr val="000000">
                      <a:alpha val="43137"/>
                    </a:srgbClr>
                  </a:outerShdw>
                </a:effectLst>
              </a:rPr>
              <a:t>Mobilism</a:t>
            </a:r>
            <a:r>
              <a:rPr lang="en-US" sz="3600" b="1" dirty="0">
                <a:effectLst>
                  <a:outerShdw blurRad="38100" dist="38100" dir="2700000" algn="tl">
                    <a:srgbClr val="000000">
                      <a:alpha val="43137"/>
                    </a:srgbClr>
                  </a:outerShdw>
                </a:effectLst>
              </a:rPr>
              <a:t> as a Frame</a:t>
            </a:r>
          </a:p>
          <a:p>
            <a:pPr marL="114300">
              <a:lnSpc>
                <a:spcPct val="120000"/>
              </a:lnSpc>
              <a:spcAft>
                <a:spcPts val="600"/>
              </a:spcAft>
            </a:pPr>
            <a:endParaRPr lang="en-US" sz="1800" kern="0" dirty="0">
              <a:solidFill>
                <a:srgbClr val="000000"/>
              </a:solidFill>
              <a:effectLst/>
              <a:ea typeface="Times New Roman" panose="02020603050405020304" pitchFamily="18" charset="0"/>
            </a:endParaRPr>
          </a:p>
          <a:p>
            <a:pPr marL="457200" indent="-342900">
              <a:lnSpc>
                <a:spcPct val="120000"/>
              </a:lnSpc>
              <a:spcAft>
                <a:spcPts val="600"/>
              </a:spcAft>
              <a:buAutoNum type="alphaLcParenR"/>
            </a:pPr>
            <a:r>
              <a:rPr lang="en-US" sz="1800" kern="0" dirty="0">
                <a:solidFill>
                  <a:srgbClr val="000000"/>
                </a:solidFill>
                <a:effectLst/>
                <a:ea typeface="Times New Roman" panose="02020603050405020304" pitchFamily="18" charset="0"/>
              </a:rPr>
              <a:t>movement, rather than a fixed state, is the norm</a:t>
            </a:r>
          </a:p>
          <a:p>
            <a:pPr marL="457200" indent="-342900">
              <a:lnSpc>
                <a:spcPct val="120000"/>
              </a:lnSpc>
              <a:spcAft>
                <a:spcPts val="600"/>
              </a:spcAft>
              <a:buAutoNum type="alphaLcParenR"/>
            </a:pPr>
            <a:r>
              <a:rPr lang="en-US" sz="1800" kern="0" dirty="0">
                <a:solidFill>
                  <a:srgbClr val="000000"/>
                </a:solidFill>
                <a:effectLst/>
                <a:ea typeface="Times New Roman" panose="02020603050405020304" pitchFamily="18" charset="0"/>
              </a:rPr>
              <a:t>movement takes places in different directions and at different speeds</a:t>
            </a:r>
          </a:p>
          <a:p>
            <a:pPr marL="457200" indent="-342900">
              <a:lnSpc>
                <a:spcPct val="120000"/>
              </a:lnSpc>
              <a:spcAft>
                <a:spcPts val="600"/>
              </a:spcAft>
              <a:buAutoNum type="alphaLcParenR"/>
            </a:pPr>
            <a:r>
              <a:rPr lang="en-US" sz="1800" kern="0" dirty="0">
                <a:solidFill>
                  <a:srgbClr val="000000"/>
                </a:solidFill>
                <a:effectLst/>
                <a:ea typeface="Times New Roman" panose="02020603050405020304" pitchFamily="18" charset="0"/>
              </a:rPr>
              <a:t>movement can cause friction but also can provide expansion for new developments (Hartmann, 2017, 2023)</a:t>
            </a:r>
            <a:endParaRPr lang="en-US" sz="3600" i="1" dirty="0">
              <a:effectLst>
                <a:outerShdw blurRad="38100" dist="38100" dir="2700000" algn="tl">
                  <a:srgbClr val="000000">
                    <a:alpha val="43137"/>
                  </a:srgbClr>
                </a:outerShdw>
              </a:effectLst>
              <a:cs typeface="Arial" panose="020B0604020202020204" pitchFamily="34" charset="0"/>
            </a:endParaRPr>
          </a:p>
        </p:txBody>
      </p:sp>
      <p:pic>
        <p:nvPicPr>
          <p:cNvPr id="7" name="Picture 6" descr="A picture containing text&#10;&#10;Description automatically generated">
            <a:extLst>
              <a:ext uri="{FF2B5EF4-FFF2-40B4-BE49-F238E27FC236}">
                <a16:creationId xmlns:a16="http://schemas.microsoft.com/office/drawing/2014/main" id="{B35DD49E-6C2E-652C-50CB-B85A0B2449C4}"/>
              </a:ext>
            </a:extLst>
          </p:cNvPr>
          <p:cNvPicPr>
            <a:picLocks noChangeAspect="1"/>
          </p:cNvPicPr>
          <p:nvPr/>
        </p:nvPicPr>
        <p:blipFill>
          <a:blip r:embed="rId4"/>
          <a:stretch>
            <a:fillRect/>
          </a:stretch>
        </p:blipFill>
        <p:spPr>
          <a:xfrm>
            <a:off x="253235" y="6149232"/>
            <a:ext cx="1820114" cy="542725"/>
          </a:xfrm>
          <a:prstGeom prst="rect">
            <a:avLst/>
          </a:prstGeom>
        </p:spPr>
      </p:pic>
    </p:spTree>
    <p:extLst>
      <p:ext uri="{BB962C8B-B14F-4D97-AF65-F5344CB8AC3E}">
        <p14:creationId xmlns:p14="http://schemas.microsoft.com/office/powerpoint/2010/main" val="3570437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374111-63E7-26FC-4DA1-76F24D8522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
        <p:nvSpPr>
          <p:cNvPr id="4" name="TextBox 3">
            <a:extLst>
              <a:ext uri="{FF2B5EF4-FFF2-40B4-BE49-F238E27FC236}">
                <a16:creationId xmlns:a16="http://schemas.microsoft.com/office/drawing/2014/main" id="{D590E319-C1B8-564B-2F76-C1A3E2AC6B6A}"/>
              </a:ext>
            </a:extLst>
          </p:cNvPr>
          <p:cNvSpPr txBox="1"/>
          <p:nvPr/>
        </p:nvSpPr>
        <p:spPr>
          <a:xfrm>
            <a:off x="5649527" y="491286"/>
            <a:ext cx="6205225" cy="6217087"/>
          </a:xfrm>
          <a:prstGeom prst="rect">
            <a:avLst/>
          </a:prstGeom>
          <a:noFill/>
        </p:spPr>
        <p:txBody>
          <a:bodyPr wrap="square" rtlCol="0">
            <a:spAutoFit/>
          </a:bodyPr>
          <a:lstStyle/>
          <a:p>
            <a:r>
              <a:rPr lang="en-US" sz="3600" b="1" dirty="0">
                <a:effectLst>
                  <a:outerShdw blurRad="38100" dist="38100" dir="2700000" algn="tl">
                    <a:srgbClr val="000000">
                      <a:alpha val="43137"/>
                    </a:srgbClr>
                  </a:outerShdw>
                </a:effectLst>
              </a:rPr>
              <a:t>Methods</a:t>
            </a:r>
            <a:endParaRPr lang="en-US" sz="2000" b="1" dirty="0">
              <a:effectLst>
                <a:outerShdw blurRad="38100" dist="38100" dir="2700000" algn="tl">
                  <a:srgbClr val="000000">
                    <a:alpha val="43137"/>
                  </a:srgbClr>
                </a:outerShdw>
              </a:effectLst>
            </a:endParaRPr>
          </a:p>
          <a:p>
            <a:endParaRPr lang="en-US" sz="2000" dirty="0"/>
          </a:p>
          <a:p>
            <a:pPr marL="285750" indent="-285750">
              <a:buFont typeface="Arial" panose="020B0604020202020204" pitchFamily="34" charset="0"/>
              <a:buChar char="•"/>
            </a:pPr>
            <a:r>
              <a:rPr lang="en-US" sz="2400" dirty="0"/>
              <a:t>Data were collected from November 2020-June 2021 </a:t>
            </a:r>
          </a:p>
          <a:p>
            <a:pPr marL="285750" indent="-285750">
              <a:buFont typeface="Arial" panose="020B0604020202020204" pitchFamily="34" charset="0"/>
              <a:buChar char="•"/>
            </a:pPr>
            <a:r>
              <a:rPr lang="en-US" sz="2400" dirty="0"/>
              <a:t>Snowball sampling</a:t>
            </a:r>
          </a:p>
          <a:p>
            <a:r>
              <a:rPr lang="en-US" sz="2400" b="1" dirty="0"/>
              <a:t>Interview 1</a:t>
            </a:r>
          </a:p>
          <a:p>
            <a:pPr marL="285750" indent="-285750">
              <a:buFont typeface="Arial" panose="020B0604020202020204" pitchFamily="34" charset="0"/>
              <a:buChar char="•"/>
            </a:pPr>
            <a:r>
              <a:rPr lang="en-US" sz="2400" dirty="0"/>
              <a:t>Semi-structured interviews</a:t>
            </a:r>
          </a:p>
          <a:p>
            <a:pPr marL="285750" indent="-285750">
              <a:buFont typeface="Arial" panose="020B0604020202020204" pitchFamily="34" charset="0"/>
              <a:buChar char="•"/>
            </a:pPr>
            <a:r>
              <a:rPr lang="en-US" sz="2400" dirty="0"/>
              <a:t>Guided tour with photos</a:t>
            </a:r>
          </a:p>
          <a:p>
            <a:r>
              <a:rPr lang="en-US" sz="2400" b="1" dirty="0"/>
              <a:t>Interview 2</a:t>
            </a:r>
          </a:p>
          <a:p>
            <a:pPr marL="285750" indent="-285750">
              <a:buFont typeface="Arial" panose="020B0604020202020204" pitchFamily="34" charset="0"/>
              <a:buChar char="•"/>
            </a:pPr>
            <a:r>
              <a:rPr lang="en-US" sz="2400" dirty="0"/>
              <a:t>Information horizon interviews </a:t>
            </a:r>
            <a:r>
              <a:rPr lang="en-US" dirty="0"/>
              <a:t>(</a:t>
            </a:r>
            <a:r>
              <a:rPr lang="en-US" dirty="0" err="1"/>
              <a:t>Sonnenwald</a:t>
            </a:r>
            <a:r>
              <a:rPr lang="en-US" dirty="0"/>
              <a:t>, </a:t>
            </a:r>
            <a:r>
              <a:rPr lang="en-US" dirty="0" err="1"/>
              <a:t>Wildemuth</a:t>
            </a:r>
            <a:r>
              <a:rPr lang="en-US" dirty="0"/>
              <a:t>, and Harmon, 2001)</a:t>
            </a:r>
          </a:p>
          <a:p>
            <a:r>
              <a:rPr lang="en-US" sz="2400" b="1" dirty="0"/>
              <a:t>Analysis </a:t>
            </a:r>
          </a:p>
          <a:p>
            <a:pPr marL="285750" indent="-285750">
              <a:buFont typeface="Arial" panose="020B0604020202020204" pitchFamily="34" charset="0"/>
              <a:buChar char="•"/>
            </a:pPr>
            <a:r>
              <a:rPr lang="en-US" sz="2400" dirty="0"/>
              <a:t>Transcribed interviews to stay close to data </a:t>
            </a:r>
            <a:r>
              <a:rPr lang="en-US" dirty="0"/>
              <a:t>(Corbin &amp; Strauss, 2014)</a:t>
            </a:r>
            <a:endParaRPr lang="en-US" sz="2400" dirty="0"/>
          </a:p>
          <a:p>
            <a:pPr marL="285750" indent="-285750">
              <a:buFont typeface="Arial" panose="020B0604020202020204" pitchFamily="34" charset="0"/>
              <a:buChar char="•"/>
            </a:pPr>
            <a:r>
              <a:rPr lang="de-DE" sz="2400" dirty="0">
                <a:ea typeface="Times New Roman" panose="02020603050405020304" pitchFamily="18" charset="0"/>
              </a:rPr>
              <a:t>C</a:t>
            </a:r>
            <a:r>
              <a:rPr lang="de-DE" sz="2400" dirty="0">
                <a:effectLst/>
                <a:ea typeface="Times New Roman" panose="02020603050405020304" pitchFamily="18" charset="0"/>
              </a:rPr>
              <a:t>oded interview data using constant comparative method </a:t>
            </a:r>
            <a:r>
              <a:rPr lang="de-DE" dirty="0">
                <a:effectLst/>
                <a:ea typeface="Times New Roman" panose="02020603050405020304" pitchFamily="18" charset="0"/>
              </a:rPr>
              <a:t>(Charmaz, 2014)</a:t>
            </a:r>
            <a:endParaRPr lang="en-US" sz="1600" dirty="0"/>
          </a:p>
          <a:p>
            <a:pPr marL="285750" indent="-285750">
              <a:buFont typeface="Arial" panose="020B0604020202020204" pitchFamily="34" charset="0"/>
              <a:buChar char="•"/>
            </a:pPr>
            <a:endParaRPr lang="en-US" dirty="0"/>
          </a:p>
        </p:txBody>
      </p:sp>
      <p:pic>
        <p:nvPicPr>
          <p:cNvPr id="5" name="Picture 4" descr="A picture containing text&#10;&#10;Description automatically generated">
            <a:extLst>
              <a:ext uri="{FF2B5EF4-FFF2-40B4-BE49-F238E27FC236}">
                <a16:creationId xmlns:a16="http://schemas.microsoft.com/office/drawing/2014/main" id="{9DE34EE5-008C-5A5E-48E3-364E5D2357C8}"/>
              </a:ext>
            </a:extLst>
          </p:cNvPr>
          <p:cNvPicPr>
            <a:picLocks noChangeAspect="1"/>
          </p:cNvPicPr>
          <p:nvPr/>
        </p:nvPicPr>
        <p:blipFill>
          <a:blip r:embed="rId4"/>
          <a:stretch>
            <a:fillRect/>
          </a:stretch>
        </p:blipFill>
        <p:spPr>
          <a:xfrm>
            <a:off x="153854" y="6186741"/>
            <a:ext cx="1749374" cy="521632"/>
          </a:xfrm>
          <a:prstGeom prst="rect">
            <a:avLst/>
          </a:prstGeom>
        </p:spPr>
      </p:pic>
    </p:spTree>
    <p:extLst>
      <p:ext uri="{BB962C8B-B14F-4D97-AF65-F5344CB8AC3E}">
        <p14:creationId xmlns:p14="http://schemas.microsoft.com/office/powerpoint/2010/main" val="3846540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tree, car, transport&#10;&#10;Description automatically generated">
            <a:extLst>
              <a:ext uri="{FF2B5EF4-FFF2-40B4-BE49-F238E27FC236}">
                <a16:creationId xmlns:a16="http://schemas.microsoft.com/office/drawing/2014/main" id="{6DBA0553-3E55-9F5F-70AE-C2D5A571D3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601" y="0"/>
            <a:ext cx="5238399" cy="6858000"/>
          </a:xfrm>
          <a:prstGeom prst="rect">
            <a:avLst/>
          </a:prstGeom>
        </p:spPr>
      </p:pic>
      <p:sp>
        <p:nvSpPr>
          <p:cNvPr id="4" name="TextBox 3">
            <a:extLst>
              <a:ext uri="{FF2B5EF4-FFF2-40B4-BE49-F238E27FC236}">
                <a16:creationId xmlns:a16="http://schemas.microsoft.com/office/drawing/2014/main" id="{399B00DB-653C-D3C1-7D07-E55465089C8E}"/>
              </a:ext>
            </a:extLst>
          </p:cNvPr>
          <p:cNvSpPr txBox="1"/>
          <p:nvPr/>
        </p:nvSpPr>
        <p:spPr>
          <a:xfrm>
            <a:off x="786809" y="701749"/>
            <a:ext cx="5309191" cy="4955203"/>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rPr>
              <a:t>Demographics</a:t>
            </a:r>
            <a:endParaRPr lang="en-US" sz="1400" b="1" dirty="0">
              <a:effectLst>
                <a:outerShdw blurRad="38100" dist="38100" dir="2700000" algn="tl">
                  <a:srgbClr val="000000">
                    <a:alpha val="43137"/>
                  </a:srgbClr>
                </a:outerShdw>
              </a:effectLst>
            </a:endParaRPr>
          </a:p>
          <a:p>
            <a:endParaRPr lang="en-US" sz="2400" dirty="0"/>
          </a:p>
          <a:p>
            <a:pPr marL="342900" indent="-342900">
              <a:buFont typeface="Arial" panose="020B0604020202020204" pitchFamily="34" charset="0"/>
              <a:buChar char="•"/>
            </a:pPr>
            <a:r>
              <a:rPr lang="en-US" sz="2000" dirty="0"/>
              <a:t>7 Participants</a:t>
            </a:r>
          </a:p>
          <a:p>
            <a:pPr marL="742950" lvl="1" indent="-285750">
              <a:buFont typeface="Arial" panose="020B0604020202020204" pitchFamily="34" charset="0"/>
              <a:buChar char="•"/>
            </a:pPr>
            <a:r>
              <a:rPr lang="en-US" sz="2000" dirty="0"/>
              <a:t>1 non-binary person</a:t>
            </a:r>
          </a:p>
          <a:p>
            <a:pPr marL="742950" lvl="1" indent="-285750">
              <a:buFont typeface="Arial" panose="020B0604020202020204" pitchFamily="34" charset="0"/>
              <a:buChar char="•"/>
            </a:pPr>
            <a:r>
              <a:rPr lang="en-US" sz="2000" dirty="0"/>
              <a:t>2 females</a:t>
            </a:r>
          </a:p>
          <a:p>
            <a:pPr marL="742950" lvl="1" indent="-285750">
              <a:buFont typeface="Arial" panose="020B0604020202020204" pitchFamily="34" charset="0"/>
              <a:buChar char="•"/>
            </a:pPr>
            <a:r>
              <a:rPr lang="en-US" sz="2000" dirty="0"/>
              <a:t>4 males</a:t>
            </a:r>
          </a:p>
          <a:p>
            <a:pPr marL="742950" lvl="1" indent="-285750">
              <a:buFont typeface="Arial" panose="020B0604020202020204" pitchFamily="34" charset="0"/>
              <a:buChar char="•"/>
            </a:pPr>
            <a:r>
              <a:rPr lang="en-US" sz="2000" dirty="0"/>
              <a:t>Of the 7, 2 romantic couples</a:t>
            </a:r>
          </a:p>
          <a:p>
            <a:pPr marL="285750" indent="-285750">
              <a:buFont typeface="Arial" panose="020B0604020202020204" pitchFamily="34" charset="0"/>
              <a:buChar char="•"/>
            </a:pPr>
            <a:r>
              <a:rPr lang="en-US" sz="2000" dirty="0"/>
              <a:t>6 White, 1 Spanish </a:t>
            </a:r>
          </a:p>
          <a:p>
            <a:pPr marL="285750" indent="-285750">
              <a:buFont typeface="Arial" panose="020B0604020202020204" pitchFamily="34" charset="0"/>
              <a:buChar char="•"/>
            </a:pPr>
            <a:r>
              <a:rPr lang="en-US" sz="2000" dirty="0"/>
              <a:t>Ages ranged between 23-29</a:t>
            </a:r>
          </a:p>
          <a:p>
            <a:pPr marL="285750" indent="-285750">
              <a:buFont typeface="Arial" panose="020B0604020202020204" pitchFamily="34" charset="0"/>
              <a:buChar char="•"/>
            </a:pPr>
            <a:r>
              <a:rPr lang="en-US" sz="2000" dirty="0"/>
              <a:t>All obtained college degrees</a:t>
            </a:r>
          </a:p>
          <a:p>
            <a:pPr marL="285750" indent="-285750">
              <a:buFont typeface="Arial" panose="020B0604020202020204" pitchFamily="34" charset="0"/>
              <a:buChar char="•"/>
            </a:pPr>
            <a:r>
              <a:rPr lang="en-US" sz="2000" dirty="0"/>
              <a:t>All acquired student debt</a:t>
            </a:r>
          </a:p>
          <a:p>
            <a:pPr marL="285750" indent="-285750">
              <a:buFont typeface="Arial" panose="020B0604020202020204" pitchFamily="34" charset="0"/>
              <a:buChar char="•"/>
            </a:pPr>
            <a:r>
              <a:rPr lang="en-US" sz="2000" dirty="0"/>
              <a:t>All are earning an income</a:t>
            </a:r>
          </a:p>
          <a:p>
            <a:pPr marL="285750" indent="-285750">
              <a:buFont typeface="Arial" panose="020B0604020202020204" pitchFamily="34" charset="0"/>
              <a:buChar char="•"/>
            </a:pPr>
            <a:r>
              <a:rPr lang="en-US" sz="2000" dirty="0"/>
              <a:t>3 participants remain in the same general area due to their full-time employment</a:t>
            </a:r>
          </a:p>
          <a:p>
            <a:pPr marL="285750" indent="-285750">
              <a:buFont typeface="Arial" panose="020B0604020202020204" pitchFamily="34" charset="0"/>
              <a:buChar char="•"/>
            </a:pPr>
            <a:r>
              <a:rPr lang="en-US" sz="2000" dirty="0"/>
              <a:t>4 participants cross state borders regularly</a:t>
            </a:r>
          </a:p>
        </p:txBody>
      </p:sp>
      <p:pic>
        <p:nvPicPr>
          <p:cNvPr id="5" name="Picture 4" descr="A picture containing text&#10;&#10;Description automatically generated">
            <a:extLst>
              <a:ext uri="{FF2B5EF4-FFF2-40B4-BE49-F238E27FC236}">
                <a16:creationId xmlns:a16="http://schemas.microsoft.com/office/drawing/2014/main" id="{B6D28A74-A186-C426-77CF-2E7362185DBD}"/>
              </a:ext>
            </a:extLst>
          </p:cNvPr>
          <p:cNvPicPr>
            <a:picLocks noChangeAspect="1"/>
          </p:cNvPicPr>
          <p:nvPr/>
        </p:nvPicPr>
        <p:blipFill>
          <a:blip r:embed="rId4"/>
          <a:stretch>
            <a:fillRect/>
          </a:stretch>
        </p:blipFill>
        <p:spPr>
          <a:xfrm>
            <a:off x="7101742" y="207157"/>
            <a:ext cx="1658691" cy="494592"/>
          </a:xfrm>
          <a:prstGeom prst="rect">
            <a:avLst/>
          </a:prstGeom>
        </p:spPr>
      </p:pic>
    </p:spTree>
    <p:extLst>
      <p:ext uri="{BB962C8B-B14F-4D97-AF65-F5344CB8AC3E}">
        <p14:creationId xmlns:p14="http://schemas.microsoft.com/office/powerpoint/2010/main" val="440791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stove, kitchen appliance&#10;&#10;Description automatically generated">
            <a:extLst>
              <a:ext uri="{FF2B5EF4-FFF2-40B4-BE49-F238E27FC236}">
                <a16:creationId xmlns:a16="http://schemas.microsoft.com/office/drawing/2014/main" id="{40403A92-4DBE-3E28-2129-F97A3126C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601" y="-26582"/>
            <a:ext cx="5238399" cy="6884581"/>
          </a:xfrm>
          <a:prstGeom prst="rect">
            <a:avLst/>
          </a:prstGeom>
        </p:spPr>
      </p:pic>
      <p:sp>
        <p:nvSpPr>
          <p:cNvPr id="4" name="TextBox 3">
            <a:extLst>
              <a:ext uri="{FF2B5EF4-FFF2-40B4-BE49-F238E27FC236}">
                <a16:creationId xmlns:a16="http://schemas.microsoft.com/office/drawing/2014/main" id="{70282CB8-6815-CD17-D832-FA2D934854AF}"/>
              </a:ext>
            </a:extLst>
          </p:cNvPr>
          <p:cNvSpPr txBox="1"/>
          <p:nvPr/>
        </p:nvSpPr>
        <p:spPr>
          <a:xfrm>
            <a:off x="697171" y="674400"/>
            <a:ext cx="5625570" cy="5509200"/>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rPr>
              <a:t>Mobility Creates and Resolves Access Instability</a:t>
            </a:r>
          </a:p>
          <a:p>
            <a:endParaRPr lang="en-US" b="1"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dirty="0"/>
              <a:t>Access instability: </a:t>
            </a:r>
            <a:r>
              <a:rPr lang="en-US" dirty="0">
                <a:effectLst/>
                <a:ea typeface="Times New Roman" panose="02020603050405020304" pitchFamily="18" charset="0"/>
              </a:rPr>
              <a:t>centers on the challenges of sustained mobile connectivity and frequent interruptions in access that unstably housed persons experience (Galperin et al., 2021)</a:t>
            </a:r>
          </a:p>
          <a:p>
            <a:pPr marL="285750" indent="-285750">
              <a:buFont typeface="Arial" panose="020B0604020202020204" pitchFamily="34" charset="0"/>
              <a:buChar char="•"/>
            </a:pPr>
            <a:r>
              <a:rPr lang="en-US" dirty="0"/>
              <a:t>“Punitive pushes” (</a:t>
            </a:r>
            <a:r>
              <a:rPr lang="en-US" dirty="0" err="1"/>
              <a:t>Pruss</a:t>
            </a:r>
            <a:r>
              <a:rPr lang="en-US" dirty="0"/>
              <a:t> and Cheng, 2020) are important to understanding vehicle residents’ access instability</a:t>
            </a:r>
          </a:p>
          <a:p>
            <a:pPr marL="285750" indent="-285750">
              <a:buFont typeface="Arial" panose="020B0604020202020204" pitchFamily="34" charset="0"/>
              <a:buChar char="•"/>
            </a:pPr>
            <a:r>
              <a:rPr lang="en-US" dirty="0"/>
              <a:t>Vehicle residents seek safe parking in remotes areas out of cellular service and Wi-Fi range. </a:t>
            </a:r>
          </a:p>
          <a:p>
            <a:pPr marL="285750" indent="-285750">
              <a:buFont typeface="Arial" panose="020B0604020202020204" pitchFamily="34" charset="0"/>
              <a:buChar char="•"/>
            </a:pPr>
            <a:r>
              <a:rPr lang="en-US" dirty="0"/>
              <a:t>This process results in mobile access instability: </a:t>
            </a:r>
            <a:r>
              <a:rPr lang="en-US" sz="1800" dirty="0">
                <a:solidFill>
                  <a:srgbClr val="000000"/>
                </a:solidFill>
                <a:effectLst/>
                <a:ea typeface="Times New Roman" panose="02020603050405020304" pitchFamily="18" charset="0"/>
              </a:rPr>
              <a:t>disruptions in cellular connection and Internet access due to forced movements beyond service range, hindering information seeking and access</a:t>
            </a:r>
          </a:p>
          <a:p>
            <a:pPr marL="285750" indent="-285750">
              <a:buFont typeface="Arial" panose="020B0604020202020204" pitchFamily="34" charset="0"/>
              <a:buChar char="•"/>
            </a:pPr>
            <a:r>
              <a:rPr lang="en-US" dirty="0">
                <a:solidFill>
                  <a:srgbClr val="000000"/>
                </a:solidFill>
              </a:rPr>
              <a:t>Motivation for information resolution initiates movement back to areas within service range</a:t>
            </a:r>
            <a:endParaRPr lang="en-US" dirty="0"/>
          </a:p>
        </p:txBody>
      </p:sp>
      <p:pic>
        <p:nvPicPr>
          <p:cNvPr id="5" name="Picture 4" descr="A picture containing text&#10;&#10;Description automatically generated">
            <a:extLst>
              <a:ext uri="{FF2B5EF4-FFF2-40B4-BE49-F238E27FC236}">
                <a16:creationId xmlns:a16="http://schemas.microsoft.com/office/drawing/2014/main" id="{FE21B914-1292-B77C-D382-A890FC64A51C}"/>
              </a:ext>
            </a:extLst>
          </p:cNvPr>
          <p:cNvPicPr>
            <a:picLocks noChangeAspect="1"/>
          </p:cNvPicPr>
          <p:nvPr/>
        </p:nvPicPr>
        <p:blipFill>
          <a:blip r:embed="rId4"/>
          <a:stretch>
            <a:fillRect/>
          </a:stretch>
        </p:blipFill>
        <p:spPr>
          <a:xfrm>
            <a:off x="10154092" y="6143491"/>
            <a:ext cx="1836603" cy="547642"/>
          </a:xfrm>
          <a:prstGeom prst="rect">
            <a:avLst/>
          </a:prstGeom>
        </p:spPr>
      </p:pic>
    </p:spTree>
    <p:extLst>
      <p:ext uri="{BB962C8B-B14F-4D97-AF65-F5344CB8AC3E}">
        <p14:creationId xmlns:p14="http://schemas.microsoft.com/office/powerpoint/2010/main" val="23039710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21052</TotalTime>
  <Words>3426</Words>
  <Application>Microsoft Office PowerPoint</Application>
  <PresentationFormat>Widescreen</PresentationFormat>
  <Paragraphs>173</Paragraphs>
  <Slides>13</Slides>
  <Notes>12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19" baseType="lpstr">
      <vt:lpstr>Arial</vt:lpstr>
      <vt:lpstr>Calibri</vt:lpstr>
      <vt:lpstr>Calibri Light</vt:lpstr>
      <vt:lpstr>Times New Roman</vt:lpstr>
      <vt:lpstr>Office Theme</vt:lpstr>
      <vt:lpstr>Bitmap Image</vt:lpstr>
      <vt:lpstr>Further Extending the Concept of Place in Studying Mobile Populations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do you shelter in place on the road?”:  Building information resilience through communal support for van dwellers in the onset of Covid-19</dc:title>
  <dc:creator>Kaitlin Montague</dc:creator>
  <cp:lastModifiedBy>Kaitlin Montague</cp:lastModifiedBy>
  <cp:revision>10</cp:revision>
  <dcterms:created xsi:type="dcterms:W3CDTF">2022-10-12T18:08:24Z</dcterms:created>
  <dcterms:modified xsi:type="dcterms:W3CDTF">2023-05-23T14:37:42Z</dcterms:modified>
</cp:coreProperties>
</file>