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  <p:sldMasterId id="2147483664" r:id="rId2"/>
  </p:sldMasterIdLst>
  <p:notesMasterIdLst>
    <p:notesMasterId r:id="rId22"/>
  </p:notesMasterIdLst>
  <p:sldIdLst>
    <p:sldId id="256" r:id="rId3"/>
    <p:sldId id="257" r:id="rId4"/>
    <p:sldId id="287" r:id="rId5"/>
    <p:sldId id="261" r:id="rId6"/>
    <p:sldId id="262" r:id="rId7"/>
    <p:sldId id="283" r:id="rId8"/>
    <p:sldId id="284" r:id="rId9"/>
    <p:sldId id="285" r:id="rId10"/>
    <p:sldId id="286" r:id="rId11"/>
    <p:sldId id="288" r:id="rId12"/>
    <p:sldId id="289" r:id="rId13"/>
    <p:sldId id="292" r:id="rId14"/>
    <p:sldId id="293" r:id="rId15"/>
    <p:sldId id="294" r:id="rId16"/>
    <p:sldId id="280" r:id="rId17"/>
    <p:sldId id="290" r:id="rId18"/>
    <p:sldId id="281" r:id="rId19"/>
    <p:sldId id="291" r:id="rId20"/>
    <p:sldId id="276" r:id="rId21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DFF"/>
    <a:srgbClr val="BDE3FF"/>
    <a:srgbClr val="37A9FF"/>
    <a:srgbClr val="317277"/>
    <a:srgbClr val="3E3EBC"/>
    <a:srgbClr val="53B5FF"/>
    <a:srgbClr val="C9E8FF"/>
    <a:srgbClr val="7DC7FF"/>
    <a:srgbClr val="D5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554BFF-9DD0-4FB6-852A-F1236833BADB}">
  <a:tblStyle styleId="{97554BFF-9DD0-4FB6-852A-F1236833BA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AAF1E43-E422-43D2-A196-0A8706B76D3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F31D7FF-4FCA-4D10-BEF4-009E88AEE233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4" autoAdjust="0"/>
    <p:restoredTop sz="85472" autoAdjust="0"/>
  </p:normalViewPr>
  <p:slideViewPr>
    <p:cSldViewPr snapToGrid="0">
      <p:cViewPr varScale="1">
        <p:scale>
          <a:sx n="94" d="100"/>
          <a:sy n="94" d="100"/>
        </p:scale>
        <p:origin x="21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09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 a list based on the last updated date</c:v>
                </c:pt>
                <c:pt idx="1">
                  <c:v>Using multipe methods</c:v>
                </c:pt>
                <c:pt idx="2">
                  <c:v>In folders based on research phases</c:v>
                </c:pt>
                <c:pt idx="3">
                  <c:v>As a list based on file name</c:v>
                </c:pt>
                <c:pt idx="4">
                  <c:v>In folders based on tasks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9.1999999999999993</c:v>
                </c:pt>
                <c:pt idx="1">
                  <c:v>13.2</c:v>
                </c:pt>
                <c:pt idx="2">
                  <c:v>17.399999999999999</c:v>
                </c:pt>
                <c:pt idx="3">
                  <c:v>21.4</c:v>
                </c:pt>
                <c:pt idx="4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A9-45C3-8789-4395C16BB8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33"/>
        <c:axId val="472677391"/>
        <c:axId val="472680751"/>
      </c:barChart>
      <c:catAx>
        <c:axId val="47267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680751"/>
        <c:crosses val="autoZero"/>
        <c:auto val="1"/>
        <c:lblAlgn val="ctr"/>
        <c:lblOffset val="100"/>
        <c:noMultiLvlLbl val="0"/>
      </c:catAx>
      <c:valAx>
        <c:axId val="4726807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677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Regularly</c:v>
                </c:pt>
                <c:pt idx="1">
                  <c:v>When you cannot find the files you need</c:v>
                </c:pt>
                <c:pt idx="2">
                  <c:v>Not at all</c:v>
                </c:pt>
                <c:pt idx="3">
                  <c:v>When you are done with a certain task</c:v>
                </c:pt>
                <c:pt idx="4">
                  <c:v>When there is a new task</c:v>
                </c:pt>
                <c:pt idx="5">
                  <c:v>When creating a new file</c:v>
                </c:pt>
                <c:pt idx="6">
                  <c:v>When the cloud storage looks cluttered/messy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5</c:v>
                </c:pt>
                <c:pt idx="1">
                  <c:v>8.3000000000000007</c:v>
                </c:pt>
                <c:pt idx="2">
                  <c:v>9.4</c:v>
                </c:pt>
                <c:pt idx="3">
                  <c:v>11.7</c:v>
                </c:pt>
                <c:pt idx="4">
                  <c:v>21.7</c:v>
                </c:pt>
                <c:pt idx="5">
                  <c:v>21.7</c:v>
                </c:pt>
                <c:pt idx="6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7-4484-867A-08C13BB1C4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472677391"/>
        <c:axId val="472680751"/>
      </c:barChart>
      <c:catAx>
        <c:axId val="47267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680751"/>
        <c:crosses val="autoZero"/>
        <c:auto val="1"/>
        <c:lblAlgn val="ctr"/>
        <c:lblOffset val="100"/>
        <c:noMultiLvlLbl val="0"/>
      </c:catAx>
      <c:valAx>
        <c:axId val="4726807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677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Controling different versions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There are explicit rules</c:v>
                </c:pt>
                <c:pt idx="1">
                  <c:v>There are implicit norms</c:v>
                </c:pt>
                <c:pt idx="2">
                  <c:v>None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11.8</c:v>
                </c:pt>
                <c:pt idx="1">
                  <c:v>34.299999999999997</c:v>
                </c:pt>
                <c:pt idx="2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E-4821-AEC2-2AC4741EAB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Naming conventions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DDE9F7-0517-4090-A612-9550CFC68B92}" type="VALUE">
                      <a:rPr lang="en-US" smtClean="0"/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780017351323478E-2"/>
                      <c:h val="4.77131990338351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51E-4821-AEC2-2AC4741EAB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54173DB-A2CC-464D-972A-207D362E6C8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764826766097693E-2"/>
                      <c:h val="5.660385723889757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51E-4821-AEC2-2AC4741EAB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There are explicit rules</c:v>
                </c:pt>
                <c:pt idx="1">
                  <c:v>There are implicit norms</c:v>
                </c:pt>
                <c:pt idx="2">
                  <c:v>None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</c:v>
                </c:pt>
                <c:pt idx="1">
                  <c:v>41.8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1E-4821-AEC2-2AC4741EAB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Organizing files/folder structures</c:v>
                </c:pt>
              </c:strCache>
            </c:strRef>
          </c:tx>
          <c:spPr>
            <a:solidFill>
              <a:srgbClr val="37A9FF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E97BEFB-9229-44E2-A445-4537A6A38303}" type="VALUE">
                      <a:rPr lang="en-US" smtClean="0"/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780017351323478E-2"/>
                      <c:h val="5.956740997391839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51E-4821-AEC2-2AC4741EAB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There are explicit rules</c:v>
                </c:pt>
                <c:pt idx="1">
                  <c:v>There are implicit norms</c:v>
                </c:pt>
                <c:pt idx="2">
                  <c:v>None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14</c:v>
                </c:pt>
                <c:pt idx="1">
                  <c:v>45.5</c:v>
                </c:pt>
                <c:pt idx="2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1E-4821-AEC2-2AC4741EA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804997743"/>
        <c:axId val="1805000143"/>
      </c:barChart>
      <c:catAx>
        <c:axId val="18049977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5000143"/>
        <c:crosses val="autoZero"/>
        <c:auto val="1"/>
        <c:lblAlgn val="ctr"/>
        <c:lblOffset val="100"/>
        <c:noMultiLvlLbl val="0"/>
      </c:catAx>
      <c:valAx>
        <c:axId val="18050001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9977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404544366831779E-3"/>
          <c:y val="0.85932831893987882"/>
          <c:w val="0.99299575401522466"/>
          <c:h val="0.122890364649996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/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4965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506201" y="4560570"/>
            <a:ext cx="6296627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1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317495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271619" y="4476892"/>
            <a:ext cx="6765789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>
              <a:buNone/>
            </a:pPr>
            <a:endParaRPr lang="en-US" sz="1500" dirty="0">
              <a:latin typeface="+mn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500" dirty="0"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67" name="Google Shape;167;p6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10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3136695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63575" y="469900"/>
            <a:ext cx="5967413" cy="4475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567268" y="5128344"/>
            <a:ext cx="6160820" cy="3048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algn="just">
              <a:buNone/>
            </a:pPr>
            <a:endParaRPr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6176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9750" y="492125"/>
            <a:ext cx="6119813" cy="4589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440267" y="5247887"/>
            <a:ext cx="6297743" cy="3741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algn="just">
              <a:buNone/>
            </a:pPr>
            <a:endParaRPr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8719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9750" y="492125"/>
            <a:ext cx="6119813" cy="4589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440267" y="5247887"/>
            <a:ext cx="6297743" cy="3741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algn="just">
              <a:buNone/>
            </a:pPr>
            <a:endParaRPr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6415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9750" y="492125"/>
            <a:ext cx="6119813" cy="4589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440267" y="5247887"/>
            <a:ext cx="6297743" cy="3741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algn="just">
              <a:buNone/>
            </a:pPr>
            <a:endParaRPr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0358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6683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496940" y="4530636"/>
            <a:ext cx="6321321" cy="3849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>
              <a:buNone/>
            </a:pPr>
            <a:endParaRPr lang="en-US" sz="1400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95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080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429035" y="4468775"/>
            <a:ext cx="6457130" cy="4424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defTabSz="957468">
              <a:buNone/>
              <a:defRPr/>
            </a:pPr>
            <a:endParaRPr lang="en-US" sz="1400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78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40798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333350" y="4178036"/>
            <a:ext cx="6704058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defTabSz="957468">
              <a:buNone/>
              <a:defRPr/>
            </a:pPr>
            <a:endParaRPr lang="en-US" sz="1500" dirty="0">
              <a:latin typeface="+mn-lt"/>
              <a:ea typeface="Times New Roman" panose="02020603050405020304" pitchFamily="18" charset="0"/>
            </a:endParaRPr>
          </a:p>
          <a:p>
            <a:pPr marL="0" indent="0" defTabSz="957468">
              <a:buNone/>
              <a:defRPr/>
            </a:pPr>
            <a:endParaRPr lang="en-US" sz="1500" dirty="0">
              <a:latin typeface="+mn-lt"/>
              <a:ea typeface="Times New Roman" panose="02020603050405020304" pitchFamily="18" charset="0"/>
            </a:endParaRPr>
          </a:p>
          <a:p>
            <a:pPr marL="0" indent="0" algn="just" defTabSz="957468">
              <a:buNone/>
              <a:defRPr/>
            </a:pPr>
            <a:endParaRPr lang="en-US" sz="1500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25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40798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305571" y="4219050"/>
            <a:ext cx="6704058" cy="4378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algn="just" defTabSz="957468">
              <a:buNone/>
              <a:defRPr/>
            </a:pPr>
            <a:endParaRPr lang="en-US" sz="1500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608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p1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>
              <a:buNone/>
            </a:pPr>
            <a:endParaRPr sz="120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58" name="Google Shape;258;p16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19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2270880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566388" y="4560897"/>
            <a:ext cx="6182425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algn="just">
              <a:lnSpc>
                <a:spcPct val="80000"/>
              </a:lnSpc>
              <a:buSzPts val="605"/>
              <a:buNone/>
            </a:pPr>
            <a:endParaRPr lang="en-US" sz="1500" dirty="0">
              <a:latin typeface="+mn-lt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1" name="Google Shape;111;p2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2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402252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204788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365675" y="3938318"/>
            <a:ext cx="6407744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algn="just">
              <a:lnSpc>
                <a:spcPct val="80000"/>
              </a:lnSpc>
              <a:buSzPts val="605"/>
              <a:buNone/>
            </a:pPr>
            <a:endParaRPr lang="en-US" sz="1500" dirty="0">
              <a:latin typeface="+mn-lt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1" name="Google Shape;111;p2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3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137332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>
              <a:buSzPts val="1400"/>
              <a:buNone/>
            </a:pPr>
            <a:endParaRPr sz="1500" dirty="0">
              <a:latin typeface="+mn-lt"/>
            </a:endParaRPr>
          </a:p>
        </p:txBody>
      </p:sp>
      <p:sp>
        <p:nvSpPr>
          <p:cNvPr id="139" name="Google Shape;139;p3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4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1744033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731520" y="4464936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defTabSz="957468">
              <a:spcBef>
                <a:spcPts val="640"/>
              </a:spcBef>
              <a:buNone/>
              <a:defRPr/>
            </a:pPr>
            <a:endParaRPr sz="1500" dirty="0"/>
          </a:p>
        </p:txBody>
      </p:sp>
      <p:sp>
        <p:nvSpPr>
          <p:cNvPr id="146" name="Google Shape;146;p4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5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1104363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444469" y="4560571"/>
            <a:ext cx="6457130" cy="3293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>
              <a:spcBef>
                <a:spcPts val="628"/>
              </a:spcBef>
              <a:buSzPts val="1400"/>
              <a:buNone/>
            </a:pPr>
            <a:endParaRPr lang="en-US" sz="1500" dirty="0"/>
          </a:p>
        </p:txBody>
      </p:sp>
      <p:sp>
        <p:nvSpPr>
          <p:cNvPr id="146" name="Google Shape;146;p4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6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416824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469162" y="4560570"/>
            <a:ext cx="6407744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628"/>
              </a:spcBef>
              <a:buSzPts val="1400"/>
              <a:buNone/>
            </a:pPr>
            <a:endParaRPr lang="en-US" sz="1500" dirty="0"/>
          </a:p>
        </p:txBody>
      </p:sp>
      <p:sp>
        <p:nvSpPr>
          <p:cNvPr id="146" name="Google Shape;146;p4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7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2779119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algn="just">
              <a:buNone/>
            </a:pPr>
            <a:endParaRPr dirty="0"/>
          </a:p>
        </p:txBody>
      </p:sp>
      <p:sp>
        <p:nvSpPr>
          <p:cNvPr id="167" name="Google Shape;167;p6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8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2113182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37" tIns="97537" rIns="97537" bIns="97537" anchor="t" anchorCtr="0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1500" dirty="0">
              <a:latin typeface="+mn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dirty="0"/>
          </a:p>
        </p:txBody>
      </p:sp>
      <p:sp>
        <p:nvSpPr>
          <p:cNvPr id="167" name="Google Shape;167;p6:notes"/>
          <p:cNvSpPr txBox="1">
            <a:spLocks noGrp="1"/>
          </p:cNvSpPr>
          <p:nvPr>
            <p:ph type="sldNum" idx="12"/>
          </p:nvPr>
        </p:nvSpPr>
        <p:spPr>
          <a:xfrm>
            <a:off x="4143589" y="9271467"/>
            <a:ext cx="3169920" cy="48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64" tIns="48769" rIns="97564" bIns="48769" anchor="t" anchorCtr="0">
            <a:noAutofit/>
          </a:bodyPr>
          <a:lstStyle/>
          <a:p>
            <a:pPr>
              <a:buSzPts val="1867"/>
            </a:pPr>
            <a:fld id="{00000000-1234-1234-1234-123412341234}" type="slidenum">
              <a:rPr lang="en" sz="2000"/>
              <a:pPr>
                <a:buSzPts val="1867"/>
              </a:pPr>
              <a:t>9</a:t>
            </a:fld>
            <a:endParaRPr sz="2000"/>
          </a:p>
        </p:txBody>
      </p:sp>
    </p:spTree>
    <p:extLst>
      <p:ext uri="{BB962C8B-B14F-4D97-AF65-F5344CB8AC3E}">
        <p14:creationId xmlns:p14="http://schemas.microsoft.com/office/powerpoint/2010/main" val="78803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2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615951" y="973139"/>
            <a:ext cx="8031163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638176" y="1847851"/>
            <a:ext cx="8016875" cy="4441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ldNum" idx="12"/>
          </p:nvPr>
        </p:nvSpPr>
        <p:spPr>
          <a:xfrm>
            <a:off x="6553201" y="6434140"/>
            <a:ext cx="2382839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685800" y="2426063"/>
            <a:ext cx="7772400" cy="120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615951" y="973139"/>
            <a:ext cx="8031163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585581" y="1843419"/>
            <a:ext cx="3902615" cy="45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2"/>
          </p:nvPr>
        </p:nvSpPr>
        <p:spPr>
          <a:xfrm>
            <a:off x="4640595" y="1843419"/>
            <a:ext cx="4038600" cy="45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6553201" y="6434140"/>
            <a:ext cx="2246313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6553201" y="6434140"/>
            <a:ext cx="2246313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1"/>
              <a:buNone/>
              <a:defRPr sz="1801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1"/>
              <a:buNone/>
              <a:defRPr sz="1401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1"/>
              <a:buNone/>
              <a:defRPr sz="1401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1"/>
              <a:buNone/>
              <a:defRPr sz="1401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1"/>
              <a:buNone/>
              <a:defRPr sz="1401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1"/>
              <a:buNone/>
              <a:defRPr sz="1401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1"/>
              <a:buNone/>
              <a:defRPr sz="14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–"/>
              <a:defRPr sz="1801"/>
            </a:lvl4pPr>
            <a:lvl5pPr marL="2286000" lvl="4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»"/>
              <a:defRPr sz="1801"/>
            </a:lvl5pPr>
            <a:lvl6pPr marL="2743200" lvl="5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6pPr>
            <a:lvl7pPr marL="3200400" lvl="6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7pPr>
            <a:lvl8pPr marL="3657600" lvl="7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8pPr>
            <a:lvl9pPr marL="4114800" lvl="8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–"/>
              <a:defRPr sz="1801"/>
            </a:lvl4pPr>
            <a:lvl5pPr marL="2286000" lvl="4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»"/>
              <a:defRPr sz="1801"/>
            </a:lvl5pPr>
            <a:lvl6pPr marL="2743200" lvl="5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6pPr>
            <a:lvl7pPr marL="3200400" lvl="6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7pPr>
            <a:lvl8pPr marL="3657600" lvl="7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8pPr>
            <a:lvl9pPr marL="4114800" lvl="8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None/>
              <a:defRPr sz="1801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9" y="1535113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None/>
              <a:defRPr sz="1801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6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1" y="273056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4" y="143510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1"/>
              <a:buNone/>
              <a:defRPr sz="1401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42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1"/>
              <a:buNone/>
              <a:defRPr sz="1401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615951" y="973139"/>
            <a:ext cx="8031163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638176" y="1847851"/>
            <a:ext cx="8016875" cy="4441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1" y="6434140"/>
            <a:ext cx="2246313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ctrTitle"/>
          </p:nvPr>
        </p:nvSpPr>
        <p:spPr>
          <a:xfrm>
            <a:off x="84616" y="2570632"/>
            <a:ext cx="8974667" cy="14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None/>
            </a:pPr>
            <a:r>
              <a:rPr lang="en-US" sz="3000" b="1" dirty="0">
                <a:solidFill>
                  <a:srgbClr val="002060"/>
                </a:solidFill>
              </a:rPr>
              <a:t>Understanding Researchers’ Shared File Organization Practices in Cloud Storage for Collaborative Projects</a:t>
            </a:r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307026" y="4639732"/>
            <a:ext cx="8529849" cy="1606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77D0"/>
              </a:buClr>
              <a:buSzPts val="2800"/>
              <a:buNone/>
            </a:pPr>
            <a:r>
              <a:rPr lang="en" sz="2800" b="1" dirty="0">
                <a:solidFill>
                  <a:srgbClr val="0077D0"/>
                </a:solidFill>
              </a:rPr>
              <a:t>Kyong Eun Oh</a:t>
            </a:r>
            <a:endParaRPr dirty="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" sz="2000" dirty="0">
                <a:solidFill>
                  <a:schemeClr val="dk1"/>
                </a:solidFill>
              </a:rPr>
              <a:t>School of Library &amp; Information Science</a:t>
            </a:r>
            <a:endParaRPr sz="2800" dirty="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" sz="2000" dirty="0">
                <a:solidFill>
                  <a:schemeClr val="dk1"/>
                </a:solidFill>
              </a:rPr>
              <a:t>Simmons University</a:t>
            </a: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" sz="2000" dirty="0">
                <a:solidFill>
                  <a:schemeClr val="dk1"/>
                </a:solidFill>
              </a:rPr>
              <a:t>Boston, USA</a:t>
            </a:r>
            <a:endParaRPr sz="2800" dirty="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05" name="Google Shape;105;p18"/>
          <p:cNvSpPr/>
          <p:nvPr/>
        </p:nvSpPr>
        <p:spPr>
          <a:xfrm>
            <a:off x="0" y="464024"/>
            <a:ext cx="9144000" cy="313800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0" y="6414454"/>
            <a:ext cx="9144000" cy="220639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8" descr="SLIS_BlueWhiteLog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10238" y="226045"/>
            <a:ext cx="1801503" cy="7881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Results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447F79A-CFCF-793A-9167-30F55C96B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412" y="1499992"/>
            <a:ext cx="8731876" cy="4686654"/>
          </a:xfrm>
        </p:spPr>
        <p:txBody>
          <a:bodyPr/>
          <a:lstStyle/>
          <a:p>
            <a:r>
              <a:rPr lang="en-US" dirty="0"/>
              <a:t>Having rules or norms for organizing shared files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0B65AF2-62E4-F33B-5E11-F4F024F222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8250976"/>
              </p:ext>
            </p:extLst>
          </p:nvPr>
        </p:nvGraphicFramePr>
        <p:xfrm>
          <a:off x="722857" y="2164507"/>
          <a:ext cx="7643221" cy="4285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175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Results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447F79A-CFCF-793A-9167-30F55C96B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412" y="1499992"/>
            <a:ext cx="8731876" cy="5040508"/>
          </a:xfrm>
        </p:spPr>
        <p:txBody>
          <a:bodyPr/>
          <a:lstStyle/>
          <a:p>
            <a:r>
              <a:rPr lang="en-US" dirty="0"/>
              <a:t>Satisfaction with shared file organization practices </a:t>
            </a:r>
            <a:r>
              <a:rPr lang="en-US" sz="1550" dirty="0"/>
              <a:t>(7-point Likert scale)</a:t>
            </a:r>
          </a:p>
          <a:p>
            <a:pPr lvl="1"/>
            <a:r>
              <a:rPr lang="en-US" sz="2200" dirty="0"/>
              <a:t>Slightly or moderately satisfied (</a:t>
            </a:r>
            <a:r>
              <a:rPr lang="en-US" sz="2200" i="1" dirty="0"/>
              <a:t>M </a:t>
            </a:r>
            <a:r>
              <a:rPr lang="en-US" sz="2200" dirty="0"/>
              <a:t>= 5.37, </a:t>
            </a:r>
            <a:r>
              <a:rPr lang="en-US" sz="2200" i="1" dirty="0"/>
              <a:t>SD </a:t>
            </a:r>
            <a:r>
              <a:rPr lang="en-US" sz="2200" dirty="0"/>
              <a:t>= 1.66) </a:t>
            </a:r>
          </a:p>
          <a:p>
            <a:pPr marL="571500" lvl="1" indent="0">
              <a:buNone/>
            </a:pPr>
            <a:endParaRPr lang="en-US" sz="1000" dirty="0"/>
          </a:p>
          <a:p>
            <a:r>
              <a:rPr lang="en-US" dirty="0"/>
              <a:t>Related variables</a:t>
            </a:r>
          </a:p>
          <a:p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476E0E1-30A9-F27D-8CD8-3BE47ACDE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72795"/>
              </p:ext>
            </p:extLst>
          </p:nvPr>
        </p:nvGraphicFramePr>
        <p:xfrm>
          <a:off x="480720" y="3107779"/>
          <a:ext cx="8345780" cy="3149600"/>
        </p:xfrm>
        <a:graphic>
          <a:graphicData uri="http://schemas.openxmlformats.org/drawingml/2006/table">
            <a:tbl>
              <a:tblPr firstRow="1" bandRow="1">
                <a:tableStyleId>{97554BFF-9DD0-4FB6-852A-F1236833BADB}</a:tableStyleId>
              </a:tblPr>
              <a:tblGrid>
                <a:gridCol w="2635967">
                  <a:extLst>
                    <a:ext uri="{9D8B030D-6E8A-4147-A177-3AD203B41FA5}">
                      <a16:colId xmlns:a16="http://schemas.microsoft.com/office/drawing/2014/main" val="3719372420"/>
                    </a:ext>
                  </a:extLst>
                </a:gridCol>
                <a:gridCol w="386367">
                  <a:extLst>
                    <a:ext uri="{9D8B030D-6E8A-4147-A177-3AD203B41FA5}">
                      <a16:colId xmlns:a16="http://schemas.microsoft.com/office/drawing/2014/main" val="3406330455"/>
                    </a:ext>
                  </a:extLst>
                </a:gridCol>
                <a:gridCol w="5323446">
                  <a:extLst>
                    <a:ext uri="{9D8B030D-6E8A-4147-A177-3AD203B41FA5}">
                      <a16:colId xmlns:a16="http://schemas.microsoft.com/office/drawing/2014/main" val="1103079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Variables</a:t>
                      </a:r>
                    </a:p>
                  </a:txBody>
                  <a:tcPr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Significant Post-hoc Pairs</a:t>
                      </a:r>
                    </a:p>
                  </a:txBody>
                  <a:tcPr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7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 way of organizing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5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When most likely to organize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Creating a new file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=5.61)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Done with a certain task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=5.61)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There is a new task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=5.50)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9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or norms for organizing files/folder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Rules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=5.76)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=5.04)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Norms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=5.54)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=5.04)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301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or norms for naming conventions of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541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of norms for controlling different versions of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Rules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=5.77)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=5.15)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Norms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=5.55)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=5.15)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6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474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Results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447F79A-CFCF-793A-9167-30F55C96B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412" y="1499992"/>
            <a:ext cx="8731876" cy="5040508"/>
          </a:xfrm>
        </p:spPr>
        <p:txBody>
          <a:bodyPr/>
          <a:lstStyle/>
          <a:p>
            <a:r>
              <a:rPr lang="en-US" dirty="0"/>
              <a:t>Satisfaction with shared file organization practices </a:t>
            </a:r>
            <a:r>
              <a:rPr lang="en-US" sz="1550" dirty="0"/>
              <a:t>(7-point Likert scale)</a:t>
            </a:r>
          </a:p>
          <a:p>
            <a:pPr lvl="1"/>
            <a:r>
              <a:rPr lang="en-US" sz="2200" dirty="0"/>
              <a:t>Slightly or moderately satisfied (</a:t>
            </a:r>
            <a:r>
              <a:rPr lang="en-US" sz="2200" i="1" dirty="0"/>
              <a:t>M </a:t>
            </a:r>
            <a:r>
              <a:rPr lang="en-US" sz="2200" dirty="0"/>
              <a:t>= 5.37, </a:t>
            </a:r>
            <a:r>
              <a:rPr lang="en-US" sz="2200" i="1" dirty="0"/>
              <a:t>SD </a:t>
            </a:r>
            <a:r>
              <a:rPr lang="en-US" sz="2200" dirty="0"/>
              <a:t>= 1.66) </a:t>
            </a:r>
          </a:p>
          <a:p>
            <a:pPr marL="571500" lvl="1" indent="0">
              <a:buNone/>
            </a:pPr>
            <a:endParaRPr lang="en-US" sz="1000" dirty="0"/>
          </a:p>
          <a:p>
            <a:r>
              <a:rPr lang="en-US" dirty="0"/>
              <a:t>Related variables</a:t>
            </a:r>
          </a:p>
          <a:p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476E0E1-30A9-F27D-8CD8-3BE47ACDE12D}"/>
              </a:ext>
            </a:extLst>
          </p:cNvPr>
          <p:cNvGraphicFramePr>
            <a:graphicFrameLocks noGrp="1"/>
          </p:cNvGraphicFramePr>
          <p:nvPr/>
        </p:nvGraphicFramePr>
        <p:xfrm>
          <a:off x="480720" y="3107779"/>
          <a:ext cx="8345780" cy="3149600"/>
        </p:xfrm>
        <a:graphic>
          <a:graphicData uri="http://schemas.openxmlformats.org/drawingml/2006/table">
            <a:tbl>
              <a:tblPr firstRow="1" bandRow="1">
                <a:tableStyleId>{97554BFF-9DD0-4FB6-852A-F1236833BADB}</a:tableStyleId>
              </a:tblPr>
              <a:tblGrid>
                <a:gridCol w="2635967">
                  <a:extLst>
                    <a:ext uri="{9D8B030D-6E8A-4147-A177-3AD203B41FA5}">
                      <a16:colId xmlns:a16="http://schemas.microsoft.com/office/drawing/2014/main" val="3719372420"/>
                    </a:ext>
                  </a:extLst>
                </a:gridCol>
                <a:gridCol w="386367">
                  <a:extLst>
                    <a:ext uri="{9D8B030D-6E8A-4147-A177-3AD203B41FA5}">
                      <a16:colId xmlns:a16="http://schemas.microsoft.com/office/drawing/2014/main" val="3406330455"/>
                    </a:ext>
                  </a:extLst>
                </a:gridCol>
                <a:gridCol w="5323446">
                  <a:extLst>
                    <a:ext uri="{9D8B030D-6E8A-4147-A177-3AD203B41FA5}">
                      <a16:colId xmlns:a16="http://schemas.microsoft.com/office/drawing/2014/main" val="1103079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Variables</a:t>
                      </a:r>
                    </a:p>
                  </a:txBody>
                  <a:tcPr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Significant Post-hoc Pairs</a:t>
                      </a:r>
                    </a:p>
                  </a:txBody>
                  <a:tcPr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7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 way of organizing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5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When most likely to organize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Creating a new file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=5.61)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Done with a certain task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=5.61)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There is a new task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=5.50)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9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or norms for organizing files/folder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Rules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=5.76)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=5.04)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Norms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=5.54)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=5.04)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301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or norms for naming conventions of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541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of norms for controlling different versions of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Rules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=5.77)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=5.15)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Norms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=5.55)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=5.15)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6643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D5B2BF0-5681-1057-925A-BD890D497679}"/>
              </a:ext>
            </a:extLst>
          </p:cNvPr>
          <p:cNvSpPr/>
          <p:nvPr/>
        </p:nvSpPr>
        <p:spPr>
          <a:xfrm>
            <a:off x="480720" y="3848100"/>
            <a:ext cx="8345780" cy="800100"/>
          </a:xfrm>
          <a:prstGeom prst="rect">
            <a:avLst/>
          </a:prstGeom>
          <a:solidFill>
            <a:srgbClr val="C00000">
              <a:alpha val="3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74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Results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447F79A-CFCF-793A-9167-30F55C96B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412" y="1499992"/>
            <a:ext cx="8731876" cy="5040508"/>
          </a:xfrm>
        </p:spPr>
        <p:txBody>
          <a:bodyPr/>
          <a:lstStyle/>
          <a:p>
            <a:r>
              <a:rPr lang="en-US" dirty="0"/>
              <a:t>Satisfaction with shared file organization practices </a:t>
            </a:r>
            <a:r>
              <a:rPr lang="en-US" sz="1550" dirty="0"/>
              <a:t>(7-point Likert scale)</a:t>
            </a:r>
          </a:p>
          <a:p>
            <a:pPr lvl="1"/>
            <a:r>
              <a:rPr lang="en-US" sz="2200" dirty="0"/>
              <a:t>Slightly or moderately satisfied (</a:t>
            </a:r>
            <a:r>
              <a:rPr lang="en-US" sz="2200" i="1" dirty="0"/>
              <a:t>M </a:t>
            </a:r>
            <a:r>
              <a:rPr lang="en-US" sz="2200" dirty="0"/>
              <a:t>= 5.37, </a:t>
            </a:r>
            <a:r>
              <a:rPr lang="en-US" sz="2200" i="1" dirty="0"/>
              <a:t>SD </a:t>
            </a:r>
            <a:r>
              <a:rPr lang="en-US" sz="2200" dirty="0"/>
              <a:t>= 1.66) </a:t>
            </a:r>
          </a:p>
          <a:p>
            <a:pPr marL="571500" lvl="1" indent="0">
              <a:buNone/>
            </a:pPr>
            <a:endParaRPr lang="en-US" sz="1000" dirty="0"/>
          </a:p>
          <a:p>
            <a:r>
              <a:rPr lang="en-US" dirty="0"/>
              <a:t>Related variables</a:t>
            </a:r>
          </a:p>
          <a:p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476E0E1-30A9-F27D-8CD8-3BE47ACDE12D}"/>
              </a:ext>
            </a:extLst>
          </p:cNvPr>
          <p:cNvGraphicFramePr>
            <a:graphicFrameLocks noGrp="1"/>
          </p:cNvGraphicFramePr>
          <p:nvPr/>
        </p:nvGraphicFramePr>
        <p:xfrm>
          <a:off x="480720" y="3107779"/>
          <a:ext cx="8345780" cy="3149600"/>
        </p:xfrm>
        <a:graphic>
          <a:graphicData uri="http://schemas.openxmlformats.org/drawingml/2006/table">
            <a:tbl>
              <a:tblPr firstRow="1" bandRow="1">
                <a:tableStyleId>{97554BFF-9DD0-4FB6-852A-F1236833BADB}</a:tableStyleId>
              </a:tblPr>
              <a:tblGrid>
                <a:gridCol w="2635967">
                  <a:extLst>
                    <a:ext uri="{9D8B030D-6E8A-4147-A177-3AD203B41FA5}">
                      <a16:colId xmlns:a16="http://schemas.microsoft.com/office/drawing/2014/main" val="3719372420"/>
                    </a:ext>
                  </a:extLst>
                </a:gridCol>
                <a:gridCol w="386367">
                  <a:extLst>
                    <a:ext uri="{9D8B030D-6E8A-4147-A177-3AD203B41FA5}">
                      <a16:colId xmlns:a16="http://schemas.microsoft.com/office/drawing/2014/main" val="3406330455"/>
                    </a:ext>
                  </a:extLst>
                </a:gridCol>
                <a:gridCol w="5323446">
                  <a:extLst>
                    <a:ext uri="{9D8B030D-6E8A-4147-A177-3AD203B41FA5}">
                      <a16:colId xmlns:a16="http://schemas.microsoft.com/office/drawing/2014/main" val="1103079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Variables</a:t>
                      </a:r>
                    </a:p>
                  </a:txBody>
                  <a:tcPr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Significant Post-hoc Pairs</a:t>
                      </a:r>
                    </a:p>
                  </a:txBody>
                  <a:tcPr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7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 way of organizing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5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When most likely to organize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Creating a new file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=5.61)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Done with a certain task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=5.61)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There is a new task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=5.50)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9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or norms for organizing files/folder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Rules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=5.76)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=5.04)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Norms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=5.54)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=5.04)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301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or norms for naming conventions of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541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of norms for controlling different versions of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Rules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=5.77)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=5.15)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Norms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=5.55)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=5.15)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6643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D5B2BF0-5681-1057-925A-BD890D497679}"/>
              </a:ext>
            </a:extLst>
          </p:cNvPr>
          <p:cNvSpPr/>
          <p:nvPr/>
        </p:nvSpPr>
        <p:spPr>
          <a:xfrm>
            <a:off x="480720" y="4648200"/>
            <a:ext cx="8345780" cy="546100"/>
          </a:xfrm>
          <a:prstGeom prst="rect">
            <a:avLst/>
          </a:prstGeom>
          <a:solidFill>
            <a:srgbClr val="C00000">
              <a:alpha val="3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83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Results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447F79A-CFCF-793A-9167-30F55C96B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412" y="1499992"/>
            <a:ext cx="8731876" cy="5040508"/>
          </a:xfrm>
        </p:spPr>
        <p:txBody>
          <a:bodyPr/>
          <a:lstStyle/>
          <a:p>
            <a:r>
              <a:rPr lang="en-US" dirty="0"/>
              <a:t>Satisfaction with shared file organization practices </a:t>
            </a:r>
            <a:r>
              <a:rPr lang="en-US" sz="1550" dirty="0"/>
              <a:t>(7-point Likert scale)</a:t>
            </a:r>
          </a:p>
          <a:p>
            <a:pPr lvl="1"/>
            <a:r>
              <a:rPr lang="en-US" sz="2200" dirty="0"/>
              <a:t>Slightly or moderately satisfied (</a:t>
            </a:r>
            <a:r>
              <a:rPr lang="en-US" sz="2200" i="1" dirty="0"/>
              <a:t>M </a:t>
            </a:r>
            <a:r>
              <a:rPr lang="en-US" sz="2200" dirty="0"/>
              <a:t>= 5.37, </a:t>
            </a:r>
            <a:r>
              <a:rPr lang="en-US" sz="2200" i="1" dirty="0"/>
              <a:t>SD </a:t>
            </a:r>
            <a:r>
              <a:rPr lang="en-US" sz="2200" dirty="0"/>
              <a:t>= 1.66) </a:t>
            </a:r>
          </a:p>
          <a:p>
            <a:pPr marL="571500" lvl="1" indent="0">
              <a:buNone/>
            </a:pPr>
            <a:endParaRPr lang="en-US" sz="1000" dirty="0"/>
          </a:p>
          <a:p>
            <a:r>
              <a:rPr lang="en-US" dirty="0"/>
              <a:t>Related variables</a:t>
            </a:r>
          </a:p>
          <a:p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476E0E1-30A9-F27D-8CD8-3BE47ACDE12D}"/>
              </a:ext>
            </a:extLst>
          </p:cNvPr>
          <p:cNvGraphicFramePr>
            <a:graphicFrameLocks noGrp="1"/>
          </p:cNvGraphicFramePr>
          <p:nvPr/>
        </p:nvGraphicFramePr>
        <p:xfrm>
          <a:off x="480720" y="3107779"/>
          <a:ext cx="8345780" cy="3149600"/>
        </p:xfrm>
        <a:graphic>
          <a:graphicData uri="http://schemas.openxmlformats.org/drawingml/2006/table">
            <a:tbl>
              <a:tblPr firstRow="1" bandRow="1">
                <a:tableStyleId>{97554BFF-9DD0-4FB6-852A-F1236833BADB}</a:tableStyleId>
              </a:tblPr>
              <a:tblGrid>
                <a:gridCol w="2635967">
                  <a:extLst>
                    <a:ext uri="{9D8B030D-6E8A-4147-A177-3AD203B41FA5}">
                      <a16:colId xmlns:a16="http://schemas.microsoft.com/office/drawing/2014/main" val="3719372420"/>
                    </a:ext>
                  </a:extLst>
                </a:gridCol>
                <a:gridCol w="386367">
                  <a:extLst>
                    <a:ext uri="{9D8B030D-6E8A-4147-A177-3AD203B41FA5}">
                      <a16:colId xmlns:a16="http://schemas.microsoft.com/office/drawing/2014/main" val="3406330455"/>
                    </a:ext>
                  </a:extLst>
                </a:gridCol>
                <a:gridCol w="5323446">
                  <a:extLst>
                    <a:ext uri="{9D8B030D-6E8A-4147-A177-3AD203B41FA5}">
                      <a16:colId xmlns:a16="http://schemas.microsoft.com/office/drawing/2014/main" val="1103079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Variables</a:t>
                      </a:r>
                    </a:p>
                  </a:txBody>
                  <a:tcPr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Significant Post-hoc Pairs</a:t>
                      </a:r>
                    </a:p>
                  </a:txBody>
                  <a:tcPr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7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 way of organizing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5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When most likely to organize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Creating a new file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=5.61)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Done with a certain task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=5.61)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There is a new task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=5.50) vs Cannot find files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=4.30)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9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or norms for organizing files/folder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Rules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=5.76)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=5.04)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Norms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=5.54)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=5.04)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301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or norms for naming conventions of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541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Rules of norms for controlling different versions of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Rules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=5.77)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=5.15) </a:t>
                      </a:r>
                    </a:p>
                    <a:p>
                      <a:endParaRPr lang="en-US" sz="200" dirty="0"/>
                    </a:p>
                    <a:p>
                      <a:r>
                        <a:rPr lang="en-US" dirty="0"/>
                        <a:t>- Norms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=5.55) vs None (</a:t>
                      </a:r>
                      <a:r>
                        <a:rPr lang="en-US" i="1" dirty="0"/>
                        <a:t>M</a:t>
                      </a:r>
                      <a:r>
                        <a:rPr lang="en-US" dirty="0"/>
                        <a:t>=5.15)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6643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D5B2BF0-5681-1057-925A-BD890D497679}"/>
              </a:ext>
            </a:extLst>
          </p:cNvPr>
          <p:cNvSpPr/>
          <p:nvPr/>
        </p:nvSpPr>
        <p:spPr>
          <a:xfrm>
            <a:off x="480720" y="5711279"/>
            <a:ext cx="8345780" cy="546100"/>
          </a:xfrm>
          <a:prstGeom prst="rect">
            <a:avLst/>
          </a:prstGeom>
          <a:solidFill>
            <a:srgbClr val="C00000">
              <a:alpha val="3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Discussion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7018EA7-009B-6C2B-8229-2BC2FEA52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062" y="1379644"/>
            <a:ext cx="8731876" cy="5197022"/>
          </a:xfrm>
        </p:spPr>
        <p:txBody>
          <a:bodyPr/>
          <a:lstStyle/>
          <a:p>
            <a:r>
              <a:rPr lang="en-US" dirty="0"/>
              <a:t>Primary way of organizing shared files</a:t>
            </a:r>
          </a:p>
          <a:p>
            <a:pPr lvl="1"/>
            <a:r>
              <a:rPr lang="en-US" sz="2200" dirty="0"/>
              <a:t>Both folders and lists were heavily used </a:t>
            </a:r>
          </a:p>
          <a:p>
            <a:pPr lvl="1"/>
            <a:endParaRPr lang="en-US" sz="1000" dirty="0"/>
          </a:p>
          <a:p>
            <a:r>
              <a:rPr lang="en-US" dirty="0"/>
              <a:t>When most likely to organize shared files</a:t>
            </a:r>
          </a:p>
          <a:p>
            <a:pPr lvl="1"/>
            <a:r>
              <a:rPr lang="en-US" sz="2200" dirty="0"/>
              <a:t>Often organized based on ad hoc needs rather than by following rules or plans</a:t>
            </a:r>
          </a:p>
          <a:p>
            <a:pPr marL="5715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5499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Discussion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7018EA7-009B-6C2B-8229-2BC2FEA52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062" y="1379644"/>
            <a:ext cx="8731876" cy="5197022"/>
          </a:xfrm>
        </p:spPr>
        <p:txBody>
          <a:bodyPr/>
          <a:lstStyle/>
          <a:p>
            <a:r>
              <a:rPr lang="en-US" dirty="0"/>
              <a:t>Primary way of organizing shared files</a:t>
            </a:r>
          </a:p>
          <a:p>
            <a:pPr lvl="1"/>
            <a:r>
              <a:rPr lang="en-US" sz="2200" dirty="0"/>
              <a:t>Both folders and lists were heavily used </a:t>
            </a:r>
          </a:p>
          <a:p>
            <a:pPr lvl="1"/>
            <a:endParaRPr lang="en-US" sz="1000" dirty="0"/>
          </a:p>
          <a:p>
            <a:r>
              <a:rPr lang="en-US" dirty="0"/>
              <a:t>When most likely to organize shared files</a:t>
            </a:r>
          </a:p>
          <a:p>
            <a:pPr lvl="1"/>
            <a:r>
              <a:rPr lang="en-US" sz="2200" dirty="0"/>
              <a:t>Often organized based on ad hoc needs rather than by following rules or plans</a:t>
            </a:r>
          </a:p>
          <a:p>
            <a:pPr lvl="1"/>
            <a:endParaRPr lang="en-US" sz="1000" dirty="0"/>
          </a:p>
          <a:p>
            <a:r>
              <a:rPr lang="en-US" dirty="0"/>
              <a:t>Rules or norms for organizing shared files</a:t>
            </a:r>
          </a:p>
          <a:p>
            <a:pPr lvl="1"/>
            <a:r>
              <a:rPr lang="en-US" sz="2200" dirty="0"/>
              <a:t>More than 40% responded that they don’t have any</a:t>
            </a:r>
          </a:p>
          <a:p>
            <a:pPr lvl="1"/>
            <a:r>
              <a:rPr lang="en-US" sz="2200" dirty="0"/>
              <a:t>Less than 15% had explicit rules </a:t>
            </a:r>
          </a:p>
          <a:p>
            <a:pPr lvl="1"/>
            <a:endParaRPr lang="en-US" sz="1000" dirty="0"/>
          </a:p>
          <a:p>
            <a:r>
              <a:rPr lang="en-US" dirty="0"/>
              <a:t>Variables related to satisfaction with organizing shared files</a:t>
            </a:r>
          </a:p>
          <a:p>
            <a:pPr lvl="1"/>
            <a:r>
              <a:rPr lang="en-US" sz="2200" dirty="0"/>
              <a:t>Lower satisfaction when there is no rules or norms </a:t>
            </a:r>
          </a:p>
          <a:p>
            <a:pPr lvl="1"/>
            <a:r>
              <a:rPr lang="en-US" sz="2200" dirty="0"/>
              <a:t>Lower satisfaction when most likely to organize files when they cannot find needed files</a:t>
            </a:r>
          </a:p>
        </p:txBody>
      </p:sp>
    </p:spTree>
    <p:extLst>
      <p:ext uri="{BB962C8B-B14F-4D97-AF65-F5344CB8AC3E}">
        <p14:creationId xmlns:p14="http://schemas.microsoft.com/office/powerpoint/2010/main" val="97556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Conclusion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38E43CE-1910-3875-E5B9-B4F1A896A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062" y="1396960"/>
            <a:ext cx="8731876" cy="5364447"/>
          </a:xfrm>
        </p:spPr>
        <p:txBody>
          <a:bodyPr/>
          <a:lstStyle/>
          <a:p>
            <a:r>
              <a:rPr lang="en-US" dirty="0"/>
              <a:t>Implications of the study</a:t>
            </a:r>
          </a:p>
          <a:p>
            <a:pPr lvl="1"/>
            <a:r>
              <a:rPr lang="en-US" sz="2200" dirty="0"/>
              <a:t>A large-scale study with researchers across disciplines</a:t>
            </a:r>
          </a:p>
          <a:p>
            <a:pPr lvl="1"/>
            <a:r>
              <a:rPr lang="en-US" sz="2200" dirty="0"/>
              <a:t>Deepens our understanding of shared file organization practices for collaborative research projects</a:t>
            </a:r>
          </a:p>
          <a:p>
            <a:pPr lvl="1"/>
            <a:r>
              <a:rPr lang="en-US" sz="2200" dirty="0"/>
              <a:t>Contributes to literatures on PIM and information behavior</a:t>
            </a:r>
          </a:p>
          <a:p>
            <a:pPr lvl="1"/>
            <a:r>
              <a:rPr lang="en-US" sz="2200" dirty="0"/>
              <a:t>Informs the design of systems and tools </a:t>
            </a:r>
          </a:p>
          <a:p>
            <a:pPr lvl="1"/>
            <a:endParaRPr lang="en-US" sz="1000" dirty="0"/>
          </a:p>
          <a:p>
            <a:r>
              <a:rPr lang="en-US" dirty="0"/>
              <a:t>Limitations of the study </a:t>
            </a:r>
          </a:p>
          <a:p>
            <a:pPr lvl="1"/>
            <a:r>
              <a:rPr lang="en-US" sz="2200" dirty="0"/>
              <a:t>Couldn’t delve into different practices and underlying reasons</a:t>
            </a:r>
          </a:p>
          <a:p>
            <a:pPr marL="571500" lvl="1" indent="0">
              <a:buNone/>
            </a:pPr>
            <a:endParaRPr lang="en-US" sz="1000" dirty="0"/>
          </a:p>
          <a:p>
            <a:r>
              <a:rPr lang="en-US" dirty="0"/>
              <a:t>Further Research</a:t>
            </a:r>
          </a:p>
          <a:p>
            <a:pPr lvl="1"/>
            <a:r>
              <a:rPr lang="en-US" sz="2200" dirty="0"/>
              <a:t>Analyzing researchers’ shared file organization practices, challenges, and strategies from in-depth interviews</a:t>
            </a:r>
          </a:p>
          <a:p>
            <a:pPr lvl="1"/>
            <a:endParaRPr lang="en-US" sz="1000" dirty="0"/>
          </a:p>
          <a:p>
            <a:pPr marL="0" lvl="1" indent="0">
              <a:buNone/>
            </a:pPr>
            <a:endParaRPr lang="en-US" sz="1500" dirty="0"/>
          </a:p>
          <a:p>
            <a:pPr marL="0" lvl="1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*</a:t>
            </a:r>
            <a:r>
              <a:rPr lang="en-US" sz="1550" b="1" dirty="0">
                <a:solidFill>
                  <a:srgbClr val="0070C0"/>
                </a:solidFill>
              </a:rPr>
              <a:t>This study is supported by the grant from the Alfred P. Sloan Foundation (#G-2021-16833)</a:t>
            </a:r>
          </a:p>
          <a:p>
            <a:pPr marL="0" lvl="1" indent="0">
              <a:buNone/>
            </a:pPr>
            <a:endParaRPr lang="en-US" sz="1500" dirty="0"/>
          </a:p>
          <a:p>
            <a:pPr marL="5715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6246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Conclusion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1FC51F5-424F-8195-CA74-08ADDC4EF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062" y="1396960"/>
            <a:ext cx="8731876" cy="5364447"/>
          </a:xfrm>
        </p:spPr>
        <p:txBody>
          <a:bodyPr/>
          <a:lstStyle/>
          <a:p>
            <a:r>
              <a:rPr lang="en-US" dirty="0"/>
              <a:t>Implications of the study</a:t>
            </a:r>
          </a:p>
          <a:p>
            <a:pPr lvl="1"/>
            <a:r>
              <a:rPr lang="en-US" sz="2200" dirty="0"/>
              <a:t>A large-scale study with researchers across disciplines</a:t>
            </a:r>
          </a:p>
          <a:p>
            <a:pPr lvl="1"/>
            <a:r>
              <a:rPr lang="en-US" sz="2200" dirty="0"/>
              <a:t>Deepens our understanding of shared file organization practices for collaborative research projects</a:t>
            </a:r>
          </a:p>
          <a:p>
            <a:pPr lvl="1"/>
            <a:r>
              <a:rPr lang="en-US" sz="2200" dirty="0"/>
              <a:t>Contributes to literatures on PIM and information behavior</a:t>
            </a:r>
          </a:p>
          <a:p>
            <a:pPr lvl="1"/>
            <a:r>
              <a:rPr lang="en-US" sz="2200" dirty="0"/>
              <a:t>Informs the design of systems and tools </a:t>
            </a:r>
          </a:p>
          <a:p>
            <a:pPr lvl="1"/>
            <a:endParaRPr lang="en-US" sz="1000" dirty="0"/>
          </a:p>
          <a:p>
            <a:r>
              <a:rPr lang="en-US" dirty="0"/>
              <a:t>Limitations of the study </a:t>
            </a:r>
          </a:p>
          <a:p>
            <a:pPr lvl="1"/>
            <a:r>
              <a:rPr lang="en-US" sz="2200" dirty="0"/>
              <a:t>Couldn’t delve into different practices and underlying reasons</a:t>
            </a:r>
          </a:p>
          <a:p>
            <a:pPr marL="571500" lvl="1" indent="0">
              <a:buNone/>
            </a:pPr>
            <a:endParaRPr lang="en-US" sz="1000" dirty="0"/>
          </a:p>
          <a:p>
            <a:r>
              <a:rPr lang="en-US" dirty="0"/>
              <a:t>Further Research</a:t>
            </a:r>
          </a:p>
          <a:p>
            <a:pPr lvl="1"/>
            <a:r>
              <a:rPr lang="en-US" sz="2200" dirty="0"/>
              <a:t>Analyzing researchers’ shared file organization practices, challenges, and strategies from in-depth interviews</a:t>
            </a:r>
          </a:p>
          <a:p>
            <a:pPr lvl="1"/>
            <a:endParaRPr lang="en-US" sz="1000" dirty="0"/>
          </a:p>
          <a:p>
            <a:pPr marL="0" lvl="1" indent="0">
              <a:buNone/>
            </a:pPr>
            <a:endParaRPr lang="en-US" sz="1500" dirty="0"/>
          </a:p>
          <a:p>
            <a:pPr marL="0" lvl="1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*</a:t>
            </a:r>
            <a:r>
              <a:rPr lang="en-US" sz="1550" b="1" dirty="0">
                <a:solidFill>
                  <a:srgbClr val="0070C0"/>
                </a:solidFill>
              </a:rPr>
              <a:t>This study is supported by the grant from the Alfred P. Sloan Foundation (#G-2021-16833)</a:t>
            </a:r>
          </a:p>
          <a:p>
            <a:pPr marL="5715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9919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8"/>
          <p:cNvSpPr txBox="1">
            <a:spLocks noGrp="1"/>
          </p:cNvSpPr>
          <p:nvPr>
            <p:ph type="subTitle" idx="1"/>
          </p:nvPr>
        </p:nvSpPr>
        <p:spPr>
          <a:xfrm>
            <a:off x="197894" y="3127022"/>
            <a:ext cx="8748215" cy="1444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Arial"/>
              <a:buNone/>
            </a:pPr>
            <a:r>
              <a:rPr lang="en" sz="3600" dirty="0">
                <a:solidFill>
                  <a:srgbClr val="002060"/>
                </a:solidFill>
              </a:rPr>
              <a:t>Thank You</a:t>
            </a:r>
            <a:endParaRPr sz="3600"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endParaRPr sz="4000"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endParaRPr sz="4000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endParaRPr sz="1600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endParaRPr sz="1600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endParaRPr sz="1600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endParaRPr sz="1600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endParaRPr sz="1600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endParaRPr sz="1600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endParaRPr sz="1600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endParaRPr sz="1600" dirty="0"/>
          </a:p>
        </p:txBody>
      </p:sp>
      <p:sp>
        <p:nvSpPr>
          <p:cNvPr id="261" name="Google Shape;261;p38"/>
          <p:cNvSpPr txBox="1"/>
          <p:nvPr/>
        </p:nvSpPr>
        <p:spPr>
          <a:xfrm>
            <a:off x="2422500" y="5644445"/>
            <a:ext cx="4299000" cy="41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7D0"/>
              </a:buClr>
              <a:buSzPts val="1600"/>
              <a:buFont typeface="Arial"/>
              <a:buNone/>
            </a:pPr>
            <a:r>
              <a:rPr lang="en" sz="2000" b="0" i="0" u="none" strike="noStrike" cap="none" dirty="0">
                <a:solidFill>
                  <a:srgbClr val="0077D0"/>
                </a:solidFill>
                <a:latin typeface="Arial"/>
                <a:ea typeface="Arial"/>
                <a:cs typeface="Arial"/>
                <a:sym typeface="Arial"/>
              </a:rPr>
              <a:t>kyongeun.oh@simmons.edu </a:t>
            </a:r>
            <a:endParaRPr sz="2000" b="0" i="0" u="none" strike="noStrike" cap="none" dirty="0">
              <a:solidFill>
                <a:srgbClr val="0077D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8"/>
          <p:cNvSpPr/>
          <p:nvPr/>
        </p:nvSpPr>
        <p:spPr>
          <a:xfrm>
            <a:off x="0" y="464024"/>
            <a:ext cx="9144000" cy="313899"/>
          </a:xfrm>
          <a:prstGeom prst="rect">
            <a:avLst/>
          </a:prstGeom>
          <a:solidFill>
            <a:srgbClr val="1F497D"/>
          </a:solidFill>
          <a:ln w="25400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8"/>
          <p:cNvSpPr/>
          <p:nvPr/>
        </p:nvSpPr>
        <p:spPr>
          <a:xfrm>
            <a:off x="0" y="6414450"/>
            <a:ext cx="9144000" cy="220639"/>
          </a:xfrm>
          <a:prstGeom prst="rect">
            <a:avLst/>
          </a:prstGeom>
          <a:solidFill>
            <a:srgbClr val="1F497D"/>
          </a:solidFill>
          <a:ln w="25400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4" name="Google Shape;264;p38" descr="SLIS_BlueWhiteLog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10234" y="226043"/>
            <a:ext cx="1801503" cy="78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330200" y="352109"/>
            <a:ext cx="84963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Introduction</a:t>
            </a:r>
            <a:endParaRPr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6FC63EA-C7CE-2F71-83C4-ADD484A2E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533" y="1675459"/>
            <a:ext cx="8762284" cy="4708097"/>
          </a:xfrm>
        </p:spPr>
        <p:txBody>
          <a:bodyPr/>
          <a:lstStyle/>
          <a:p>
            <a:r>
              <a:rPr lang="en-US" dirty="0"/>
              <a:t>Cloud storage platforms are widely used among</a:t>
            </a:r>
          </a:p>
          <a:p>
            <a:pPr marL="114300" indent="0">
              <a:buNone/>
            </a:pPr>
            <a:r>
              <a:rPr lang="en-US" dirty="0"/>
              <a:t>    researchers for their collaborative projects</a:t>
            </a:r>
          </a:p>
          <a:p>
            <a:endParaRPr lang="en-US" sz="1600" dirty="0"/>
          </a:p>
          <a:p>
            <a:r>
              <a:rPr lang="en-US" dirty="0"/>
              <a:t>Despite the obvious benefits, there are challenges</a:t>
            </a:r>
          </a:p>
          <a:p>
            <a:endParaRPr lang="en-US" sz="1600" dirty="0"/>
          </a:p>
          <a:p>
            <a:r>
              <a:rPr lang="en-US" dirty="0"/>
              <a:t>Challenges include managing shared files organized by others</a:t>
            </a:r>
          </a:p>
          <a:p>
            <a:endParaRPr lang="en-US" sz="1600" dirty="0"/>
          </a:p>
          <a:p>
            <a:r>
              <a:rPr lang="en-US" dirty="0"/>
              <a:t>It is important to understand user behavior that can inform the design of systems that better support shared file management</a:t>
            </a:r>
          </a:p>
          <a:p>
            <a:endParaRPr lang="en-US" sz="1600" dirty="0"/>
          </a:p>
          <a:p>
            <a:r>
              <a:rPr lang="en-US" dirty="0"/>
              <a:t>Little is known about researchers’ shared file organization practices </a:t>
            </a:r>
          </a:p>
          <a:p>
            <a:endParaRPr lang="en-US" sz="1100" dirty="0"/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057349A7-A14D-BD21-3C24-AED1B49543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336" y="1509968"/>
            <a:ext cx="1784164" cy="10215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330200" y="352109"/>
            <a:ext cx="84963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Theoretical Framework</a:t>
            </a:r>
            <a:endParaRPr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6FC63EA-C7CE-2F71-83C4-ADD484A2E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208" y="1575469"/>
            <a:ext cx="8762284" cy="5020574"/>
          </a:xfrm>
        </p:spPr>
        <p:txBody>
          <a:bodyPr/>
          <a:lstStyle/>
          <a:p>
            <a:r>
              <a:rPr lang="en-US" dirty="0"/>
              <a:t>Personal Information Management (PIM)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“The practice and the study of the activities a person performs in order to acquire or create, store, organize, maintain, retrieve, use, and distribute the information needed to complete tasks and fulfill various roles and responsibilities”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(Jones, 2007, p. 453)</a:t>
            </a:r>
          </a:p>
          <a:p>
            <a:pPr lvl="1"/>
            <a:endParaRPr lang="en-US" sz="1400" dirty="0"/>
          </a:p>
          <a:p>
            <a:r>
              <a:rPr lang="en-US" dirty="0"/>
              <a:t>Two Models: Major PIM Activities</a:t>
            </a:r>
          </a:p>
          <a:p>
            <a:pPr lvl="1"/>
            <a:r>
              <a:rPr lang="en-US" sz="2000" dirty="0"/>
              <a:t>Finding/re-finding, Keeping, Meta-level activities </a:t>
            </a:r>
            <a:r>
              <a:rPr lang="en-US" dirty="0"/>
              <a:t>(Jones, 2007)</a:t>
            </a:r>
          </a:p>
          <a:p>
            <a:pPr lvl="1"/>
            <a:r>
              <a:rPr lang="en-US" sz="2000" dirty="0"/>
              <a:t>Exploitation, Keeping, Management </a:t>
            </a:r>
            <a:r>
              <a:rPr lang="en-US" dirty="0"/>
              <a:t>(Whittaker, 2011)</a:t>
            </a:r>
          </a:p>
          <a:p>
            <a:pPr lvl="1"/>
            <a:endParaRPr lang="en-US" sz="1400" dirty="0"/>
          </a:p>
          <a:p>
            <a:r>
              <a:rPr lang="en-US" dirty="0"/>
              <a:t>Previous Literature </a:t>
            </a:r>
          </a:p>
          <a:p>
            <a:pPr lvl="1"/>
            <a:r>
              <a:rPr lang="en-US" sz="2000" dirty="0"/>
              <a:t>A number of studies on personal information management</a:t>
            </a:r>
          </a:p>
          <a:p>
            <a:pPr lvl="1"/>
            <a:r>
              <a:rPr lang="en-US" sz="2000" dirty="0"/>
              <a:t>Fewer studies examined shared file management in cloud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8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>
            <a:spLocks noGrp="1"/>
          </p:cNvSpPr>
          <p:nvPr>
            <p:ph type="title"/>
          </p:nvPr>
        </p:nvSpPr>
        <p:spPr>
          <a:xfrm>
            <a:off x="330200" y="375809"/>
            <a:ext cx="8496300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Research Questions</a:t>
            </a:r>
            <a:endParaRPr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54CD7-D304-CB46-9462-134CCBBFD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183" y="1578914"/>
            <a:ext cx="8757634" cy="4909320"/>
          </a:xfrm>
        </p:spPr>
        <p:txBody>
          <a:bodyPr/>
          <a:lstStyle/>
          <a:p>
            <a:r>
              <a:rPr lang="en-US" dirty="0"/>
              <a:t>Investigate researchers’ shared file organization practices in cloud storage for collaborative projects</a:t>
            </a:r>
          </a:p>
          <a:p>
            <a:endParaRPr lang="en-US" sz="1000" dirty="0"/>
          </a:p>
          <a:p>
            <a:pPr marL="114300" indent="0">
              <a:buNone/>
            </a:pPr>
            <a:r>
              <a:rPr lang="en-US" sz="2000" dirty="0"/>
              <a:t>    1. What are the researchers’ </a:t>
            </a:r>
            <a:r>
              <a:rPr lang="en-US" sz="2000" b="1" i="1" dirty="0">
                <a:solidFill>
                  <a:srgbClr val="0070C0"/>
                </a:solidFill>
              </a:rPr>
              <a:t>primary way</a:t>
            </a:r>
            <a:r>
              <a:rPr lang="en-US" sz="2000" dirty="0"/>
              <a:t> of organizing shared files in</a:t>
            </a:r>
          </a:p>
          <a:p>
            <a:pPr marL="114300" indent="0">
              <a:buNone/>
            </a:pPr>
            <a:r>
              <a:rPr lang="en-US" sz="2000" dirty="0"/>
              <a:t>        cloud storage?</a:t>
            </a:r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r>
              <a:rPr lang="en-US" sz="2000" dirty="0"/>
              <a:t>    2. </a:t>
            </a:r>
            <a:r>
              <a:rPr lang="en-US" sz="2000" b="1" i="1" dirty="0">
                <a:solidFill>
                  <a:srgbClr val="0070C0"/>
                </a:solidFill>
              </a:rPr>
              <a:t>When</a:t>
            </a:r>
            <a:r>
              <a:rPr lang="en-US" sz="2000" dirty="0"/>
              <a:t> do researchers organize shared files in cloud storage?</a:t>
            </a:r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r>
              <a:rPr lang="en-US" sz="2000" dirty="0"/>
              <a:t>    3. To what extent does the research project team have </a:t>
            </a:r>
            <a:r>
              <a:rPr lang="en-US" sz="2000" b="1" i="1" dirty="0">
                <a:solidFill>
                  <a:srgbClr val="0070C0"/>
                </a:solidFill>
              </a:rPr>
              <a:t>rules or norms</a:t>
            </a:r>
          </a:p>
          <a:p>
            <a:pPr marL="114300" indent="0"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        </a:t>
            </a:r>
            <a:r>
              <a:rPr lang="en-US" sz="2000" dirty="0"/>
              <a:t>for organizing shared files in cloud storage?</a:t>
            </a:r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r>
              <a:rPr lang="en-US" sz="2000" dirty="0"/>
              <a:t>    4. How </a:t>
            </a:r>
            <a:r>
              <a:rPr lang="en-US" sz="2000" b="1" i="1" dirty="0">
                <a:solidFill>
                  <a:srgbClr val="0070C0"/>
                </a:solidFill>
              </a:rPr>
              <a:t>satisfied</a:t>
            </a:r>
            <a:r>
              <a:rPr lang="en-US" sz="2000" dirty="0"/>
              <a:t> are researchers with their shared file organization </a:t>
            </a:r>
          </a:p>
          <a:p>
            <a:pPr marL="114300" indent="0">
              <a:buNone/>
            </a:pPr>
            <a:r>
              <a:rPr lang="en-US" sz="2000" dirty="0"/>
              <a:t>        practices?</a:t>
            </a:r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r>
              <a:rPr lang="en-US" sz="2000" dirty="0"/>
              <a:t>    5. What </a:t>
            </a:r>
            <a:r>
              <a:rPr lang="en-US" sz="2000" b="1" i="1" dirty="0">
                <a:solidFill>
                  <a:srgbClr val="0070C0"/>
                </a:solidFill>
              </a:rPr>
              <a:t>variables</a:t>
            </a:r>
            <a:r>
              <a:rPr lang="en-US" sz="2000" dirty="0"/>
              <a:t> are related to researchers’ satisfaction?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330200" y="326174"/>
            <a:ext cx="8496300" cy="93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Methodology</a:t>
            </a:r>
            <a:endParaRPr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94CAC76-C180-BFBD-2307-6BD3DB99D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183" y="1603023"/>
            <a:ext cx="8757634" cy="4686654"/>
          </a:xfrm>
        </p:spPr>
        <p:txBody>
          <a:bodyPr/>
          <a:lstStyle/>
          <a:p>
            <a:pPr marL="4572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Participants</a:t>
            </a:r>
            <a:endParaRPr lang="en-US" sz="2200" dirty="0"/>
          </a:p>
          <a:p>
            <a:pPr lvl="1"/>
            <a:r>
              <a:rPr lang="en-US" sz="2200" dirty="0"/>
              <a:t>534 researchers who have an ongoing collaborative research</a:t>
            </a:r>
          </a:p>
          <a:p>
            <a:pPr marL="571500" lvl="1" indent="0">
              <a:buNone/>
            </a:pPr>
            <a:r>
              <a:rPr lang="en-US" sz="2200" dirty="0"/>
              <a:t>     project which uses cloud storage</a:t>
            </a:r>
          </a:p>
          <a:p>
            <a:endParaRPr lang="en-US" b="1" dirty="0"/>
          </a:p>
          <a:p>
            <a:r>
              <a:rPr lang="en-US" b="1" dirty="0"/>
              <a:t>Data Collection</a:t>
            </a:r>
            <a:endParaRPr lang="en-US" sz="500" dirty="0"/>
          </a:p>
          <a:p>
            <a:pPr lvl="1"/>
            <a:r>
              <a:rPr lang="en-US" sz="2200" dirty="0"/>
              <a:t>An online survey distributed to 360 doctoral universities in the U.S. </a:t>
            </a:r>
          </a:p>
          <a:p>
            <a:pPr marL="571500" lvl="1" indent="0">
              <a:buNone/>
            </a:pPr>
            <a:endParaRPr lang="en-US" sz="2000" dirty="0"/>
          </a:p>
          <a:p>
            <a:r>
              <a:rPr lang="en-US" b="1" dirty="0"/>
              <a:t>Data Analysis</a:t>
            </a:r>
          </a:p>
          <a:p>
            <a:endParaRPr lang="en-US" sz="500" dirty="0"/>
          </a:p>
          <a:p>
            <a:pPr lvl="1"/>
            <a:r>
              <a:rPr lang="en-US" sz="2200" dirty="0"/>
              <a:t>Statistical analyses 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330200" y="326174"/>
            <a:ext cx="8496300" cy="93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Methodology</a:t>
            </a:r>
            <a:endParaRPr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Google Shape;163;p26">
            <a:extLst>
              <a:ext uri="{FF2B5EF4-FFF2-40B4-BE49-F238E27FC236}">
                <a16:creationId xmlns:a16="http://schemas.microsoft.com/office/drawing/2014/main" id="{3833B695-7196-5B7B-1B10-C45B48004F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305288"/>
              </p:ext>
            </p:extLst>
          </p:nvPr>
        </p:nvGraphicFramePr>
        <p:xfrm>
          <a:off x="566670" y="1393725"/>
          <a:ext cx="8049296" cy="5357940"/>
        </p:xfrm>
        <a:graphic>
          <a:graphicData uri="http://schemas.openxmlformats.org/drawingml/2006/table">
            <a:tbl>
              <a:tblPr>
                <a:noFill/>
                <a:tableStyleId>{9F31D7FF-4FCA-4D10-BEF4-009E88AEE233}</a:tableStyleId>
              </a:tblPr>
              <a:tblGrid>
                <a:gridCol w="1970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82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Variable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Value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#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23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Gender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Male 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180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35.2%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Female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313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61.3%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endParaRPr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Non-Binary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18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3.5%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01512"/>
                  </a:ext>
                </a:extLst>
              </a:tr>
              <a:tr h="378823">
                <a:tc row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Age Group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20s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214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41.9%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30s 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152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29.7%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40s 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77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15.1%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50s 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47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9.2%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endParaRPr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60+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21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4.1%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871257"/>
                  </a:ext>
                </a:extLst>
              </a:tr>
              <a:tr h="378823">
                <a:tc row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/>
                        <a:t>Ethnicity</a:t>
                      </a:r>
                      <a:endParaRPr sz="140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Asian </a:t>
                      </a:r>
                      <a:endParaRPr lang="en-US"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84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16.6%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cap="none" dirty="0"/>
                        <a:t>Black/African American </a:t>
                      </a:r>
                      <a:endParaRPr lang="en-US"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15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3.0%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cap="none" dirty="0"/>
                        <a:t>Latino/Hispanic </a:t>
                      </a:r>
                      <a:endParaRPr lang="en-US"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33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6.5%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cap="none" dirty="0"/>
                        <a:t>White/Caucasian </a:t>
                      </a:r>
                      <a:endParaRPr lang="en-US"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351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69.4%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Other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23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4.6%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73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330200" y="326174"/>
            <a:ext cx="8496300" cy="93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Methodology</a:t>
            </a:r>
            <a:endParaRPr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Google Shape;163;p26">
            <a:extLst>
              <a:ext uri="{FF2B5EF4-FFF2-40B4-BE49-F238E27FC236}">
                <a16:creationId xmlns:a16="http://schemas.microsoft.com/office/drawing/2014/main" id="{3833B695-7196-5B7B-1B10-C45B48004F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8504605"/>
              </p:ext>
            </p:extLst>
          </p:nvPr>
        </p:nvGraphicFramePr>
        <p:xfrm>
          <a:off x="553702" y="1765266"/>
          <a:ext cx="8049296" cy="3827100"/>
        </p:xfrm>
        <a:graphic>
          <a:graphicData uri="http://schemas.openxmlformats.org/drawingml/2006/table">
            <a:tbl>
              <a:tblPr>
                <a:noFill/>
                <a:tableStyleId>{9F31D7FF-4FCA-4D10-BEF4-009E88AEE233}</a:tableStyleId>
              </a:tblPr>
              <a:tblGrid>
                <a:gridCol w="1970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82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Variable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Value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#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23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Academic Discipline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Arts &amp; Humanities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110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21.5%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Sciences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185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36.1%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endParaRPr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Social Sciences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214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41.8%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01512"/>
                  </a:ext>
                </a:extLst>
              </a:tr>
              <a:tr h="378823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Job Title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Graduate Student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296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57.9%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Postdoc and Other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57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11.2%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Professor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158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30.9%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823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b="1" u="none" strike="noStrike" cap="none" dirty="0"/>
                        <a:t>Role in the Project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Principal Investigator (PI)/Co-PI</a:t>
                      </a:r>
                      <a:endParaRPr lang="en-US" sz="1400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226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44.1%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cap="none" dirty="0"/>
                        <a:t>Research Assistant (RA)</a:t>
                      </a:r>
                      <a:endParaRPr lang="en-US"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156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30.5%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cap="none" dirty="0"/>
                        <a:t>Researcher and Other</a:t>
                      </a:r>
                      <a:endParaRPr lang="en-US"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dirty="0"/>
                        <a:t>130</a:t>
                      </a:r>
                      <a:endParaRPr sz="1400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25.4%</a:t>
                      </a:r>
                      <a:endParaRPr sz="1400" u="none" strike="noStrike" cap="none" dirty="0"/>
                    </a:p>
                  </a:txBody>
                  <a:tcPr marL="84675" marR="84675" marT="84675" marB="84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53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Results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447F79A-CFCF-793A-9167-30F55C96B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412" y="1499992"/>
            <a:ext cx="8731876" cy="4686654"/>
          </a:xfrm>
        </p:spPr>
        <p:txBody>
          <a:bodyPr/>
          <a:lstStyle/>
          <a:p>
            <a:r>
              <a:rPr lang="en-US" dirty="0"/>
              <a:t>The primary way of organizing shared files (</a:t>
            </a:r>
            <a:r>
              <a:rPr lang="en-US" i="1" dirty="0"/>
              <a:t>N </a:t>
            </a:r>
            <a:r>
              <a:rPr lang="en-US" dirty="0"/>
              <a:t>= 524)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FE6300C-48B2-26CE-7AC5-6B257BBC48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2992160"/>
              </p:ext>
            </p:extLst>
          </p:nvPr>
        </p:nvGraphicFramePr>
        <p:xfrm>
          <a:off x="779171" y="2225677"/>
          <a:ext cx="758565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716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30200" y="317500"/>
            <a:ext cx="8496300" cy="9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161645"/>
                </a:solidFill>
              </a:rPr>
              <a:t>Results</a:t>
            </a:r>
            <a:endParaRPr sz="3600" b="1" dirty="0">
              <a:solidFill>
                <a:srgbClr val="16164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0200" y="1265634"/>
            <a:ext cx="8496300" cy="43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447F79A-CFCF-793A-9167-30F55C96B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412" y="1499992"/>
            <a:ext cx="8731876" cy="4686654"/>
          </a:xfrm>
        </p:spPr>
        <p:txBody>
          <a:bodyPr/>
          <a:lstStyle/>
          <a:p>
            <a:r>
              <a:rPr lang="en-US" dirty="0"/>
              <a:t>When most likely to organize shared files (</a:t>
            </a:r>
            <a:r>
              <a:rPr lang="en-US" i="1" dirty="0"/>
              <a:t>N</a:t>
            </a:r>
            <a:r>
              <a:rPr lang="en-US" dirty="0"/>
              <a:t> = 520)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6AC937A-212C-1042-98D2-CAE1D3E367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9772689"/>
              </p:ext>
            </p:extLst>
          </p:nvPr>
        </p:nvGraphicFramePr>
        <p:xfrm>
          <a:off x="779171" y="2225677"/>
          <a:ext cx="758565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9286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11-0069_RU-SC&amp;I_pptTEMPLATE2x_0911">
  <a:themeElements>
    <a:clrScheme name="RU_Template_Formata_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1572</Words>
  <Application>Microsoft Office PowerPoint</Application>
  <PresentationFormat>On-screen Show (4:3)</PresentationFormat>
  <Paragraphs>328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Office Theme</vt:lpstr>
      <vt:lpstr>1011-0069_RU-SC&amp;I_pptTEMPLATE2x_0911</vt:lpstr>
      <vt:lpstr>Understanding Researchers’ Shared File Organization Practices in Cloud Storage for Collaborative Projects</vt:lpstr>
      <vt:lpstr>Introduction</vt:lpstr>
      <vt:lpstr>Theoretical Framework</vt:lpstr>
      <vt:lpstr>Research Questions</vt:lpstr>
      <vt:lpstr>Methodology</vt:lpstr>
      <vt:lpstr>Methodology</vt:lpstr>
      <vt:lpstr>Methodology</vt:lpstr>
      <vt:lpstr>Results</vt:lpstr>
      <vt:lpstr>Results</vt:lpstr>
      <vt:lpstr>Results</vt:lpstr>
      <vt:lpstr>Results</vt:lpstr>
      <vt:lpstr>Results</vt:lpstr>
      <vt:lpstr>Results</vt:lpstr>
      <vt:lpstr>Results</vt:lpstr>
      <vt:lpstr>Discussion</vt:lpstr>
      <vt:lpstr>Discussion</vt:lpstr>
      <vt:lpstr>Conclusion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News Processing: University Students’ Reactions to Inclusion/Exclusion-Related News</dc:title>
  <cp:lastModifiedBy>Kyong Eun Oh</cp:lastModifiedBy>
  <cp:revision>171</cp:revision>
  <cp:lastPrinted>2023-05-21T03:58:27Z</cp:lastPrinted>
  <dcterms:modified xsi:type="dcterms:W3CDTF">2023-05-22T13:49:03Z</dcterms:modified>
</cp:coreProperties>
</file>