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5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Lst>
  <p:sldSz cy="6858000" cx="9144000"/>
  <p:notesSz cx="6858000" cy="9144000"/>
  <p:embeddedFontLst>
    <p:embeddedFont>
      <p:font typeface="Merriweather"/>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31" roundtripDataSignature="AMtx7mixchZzjxSf9X9Nn5mtkGa1ZjBmL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font" Target="fonts/Merriweather-bold.fntdata"/><Relationship Id="rId27" Type="http://schemas.openxmlformats.org/officeDocument/2006/relationships/font" Target="fonts/Merriweather-regular.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font" Target="fonts/Merriweather-italic.fntdata"/><Relationship Id="rId7" Type="http://schemas.openxmlformats.org/officeDocument/2006/relationships/slide" Target="slides/slide1.xml"/><Relationship Id="rId8" Type="http://schemas.openxmlformats.org/officeDocument/2006/relationships/slide" Target="slides/slide2.xml"/><Relationship Id="rId31" Type="http://customschemas.google.com/relationships/presentationmetadata" Target="metadata"/><Relationship Id="rId30" Type="http://schemas.openxmlformats.org/officeDocument/2006/relationships/font" Target="fonts/Merriweather-bold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SzPts val="1400"/>
              <a:buNone/>
              <a:defRPr b="0" i="0" sz="12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 name="Shape 33"/>
        <p:cNvGrpSpPr/>
        <p:nvPr/>
      </p:nvGrpSpPr>
      <p:grpSpPr>
        <a:xfrm>
          <a:off x="0" y="0"/>
          <a:ext cx="0" cy="0"/>
          <a:chOff x="0" y="0"/>
          <a:chExt cx="0" cy="0"/>
        </a:xfrm>
      </p:grpSpPr>
      <p:sp>
        <p:nvSpPr>
          <p:cNvPr id="34" name="Google Shape;34;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 name="Google Shape;3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45d6aed0a3_0_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45d6aed0a3_0_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7" name="Google Shape;107;g245d6aed0a3_0_6: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Calibri"/>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45d6aed0a3_0_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45d6aed0a3_0_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 name="Google Shape;113;g245d6aed0a3_0_15: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Calibri"/>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45d6aed0a3_0_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245d6aed0a3_0_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9" name="Google Shape;119;g245d6aed0a3_0_24: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Calibri"/>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42c898fa07_0_7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242c898fa07_0_7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g242c898fa07_0_72: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45d6aed0a3_0_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245d6aed0a3_0_3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2" name="Google Shape;132;g245d6aed0a3_0_35: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45d6aed0a3_0_4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245d6aed0a3_0_4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0" name="Google Shape;140;g245d6aed0a3_0_45: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45d6aed0a3_0_5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245d6aed0a3_0_5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g245d6aed0a3_0_54: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45d6aed0a3_0_6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45d6aed0a3_0_6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6" name="Google Shape;156;g245d6aed0a3_0_62: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242c898fa07_0_4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242c898fa07_0_4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4" name="Google Shape;164;g242c898fa07_0_47: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Calibri"/>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242c898fa07_0_8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242c898fa07_0_8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g242c898fa07_0_89: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 name="Shape 43"/>
        <p:cNvGrpSpPr/>
        <p:nvPr/>
      </p:nvGrpSpPr>
      <p:grpSpPr>
        <a:xfrm>
          <a:off x="0" y="0"/>
          <a:ext cx="0" cy="0"/>
          <a:chOff x="0" y="0"/>
          <a:chExt cx="0" cy="0"/>
        </a:xfrm>
      </p:grpSpPr>
      <p:sp>
        <p:nvSpPr>
          <p:cNvPr id="44" name="Google Shape;44;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 name="Google Shape;45;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242c898fa07_0_9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242c898fa07_0_9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9" name="Google Shape;179;g242c898fa07_0_98: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Calibri"/>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4866dd5051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 name="Google Shape;52;g24866dd5051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42c898fa07_0_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42c898fa07_0_2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9" name="Google Shape;59;g242c898fa07_0_29: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Calibri"/>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42c898fa07_0_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242c898fa07_0_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279400" lvl="0" marL="457200" rtl="0" algn="l">
              <a:lnSpc>
                <a:spcPct val="150000"/>
              </a:lnSpc>
              <a:spcBef>
                <a:spcPts val="0"/>
              </a:spcBef>
              <a:spcAft>
                <a:spcPts val="0"/>
              </a:spcAft>
              <a:buClr>
                <a:schemeClr val="dk1"/>
              </a:buClr>
              <a:buSzPts val="800"/>
              <a:buFont typeface="Merriweather"/>
              <a:buChar char="•"/>
            </a:pPr>
            <a:r>
              <a:rPr lang="en-US" sz="800">
                <a:solidFill>
                  <a:schemeClr val="dk1"/>
                </a:solidFill>
                <a:latin typeface="Merriweather"/>
                <a:ea typeface="Merriweather"/>
                <a:cs typeface="Merriweather"/>
                <a:sym typeface="Merriweather"/>
              </a:rPr>
              <a:t>Multiple choice, open-ended and Likert-type questions</a:t>
            </a:r>
            <a:endParaRPr sz="300"/>
          </a:p>
        </p:txBody>
      </p:sp>
      <p:sp>
        <p:nvSpPr>
          <p:cNvPr id="67" name="Google Shape;67;g242c898fa07_0_17: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Calibri"/>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242c898fa07_0_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242c898fa07_0_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292100" lvl="0" marL="457200" rtl="0" algn="l">
              <a:lnSpc>
                <a:spcPct val="150000"/>
              </a:lnSpc>
              <a:spcBef>
                <a:spcPts val="0"/>
              </a:spcBef>
              <a:spcAft>
                <a:spcPts val="0"/>
              </a:spcAft>
              <a:buClr>
                <a:schemeClr val="dk1"/>
              </a:buClr>
              <a:buSzPts val="1000"/>
              <a:buFont typeface="Merriweather"/>
              <a:buChar char="●"/>
            </a:pPr>
            <a:r>
              <a:rPr lang="en-US" sz="1000">
                <a:solidFill>
                  <a:schemeClr val="dk1"/>
                </a:solidFill>
                <a:latin typeface="Merriweather"/>
                <a:ea typeface="Merriweather"/>
                <a:cs typeface="Merriweather"/>
                <a:sym typeface="Merriweather"/>
              </a:rPr>
              <a:t>Online survey was filled out by </a:t>
            </a:r>
            <a:r>
              <a:rPr b="1" lang="en-US" sz="1000">
                <a:solidFill>
                  <a:srgbClr val="C0504D"/>
                </a:solidFill>
                <a:latin typeface="Merriweather"/>
                <a:ea typeface="Merriweather"/>
                <a:cs typeface="Merriweather"/>
                <a:sym typeface="Merriweather"/>
              </a:rPr>
              <a:t>49.1% students currently enrolled</a:t>
            </a:r>
            <a:r>
              <a:rPr lang="en-US" sz="1000">
                <a:solidFill>
                  <a:schemeClr val="dk1"/>
                </a:solidFill>
                <a:latin typeface="Merriweather"/>
                <a:ea typeface="Merriweather"/>
                <a:cs typeface="Merriweather"/>
                <a:sym typeface="Merriweather"/>
              </a:rPr>
              <a:t> in the LIS graduate program at Osijek Department and </a:t>
            </a:r>
            <a:r>
              <a:rPr b="1" lang="en-US" sz="1000">
                <a:solidFill>
                  <a:srgbClr val="C0504D"/>
                </a:solidFill>
                <a:latin typeface="Merriweather"/>
                <a:ea typeface="Merriweather"/>
                <a:cs typeface="Merriweather"/>
                <a:sym typeface="Merriweather"/>
              </a:rPr>
              <a:t>16.4% students who graduated</a:t>
            </a:r>
            <a:r>
              <a:rPr lang="en-US" sz="1000">
                <a:solidFill>
                  <a:schemeClr val="dk1"/>
                </a:solidFill>
                <a:latin typeface="Merriweather"/>
                <a:ea typeface="Merriweather"/>
                <a:cs typeface="Merriweather"/>
                <a:sym typeface="Merriweather"/>
              </a:rPr>
              <a:t> from the Department.</a:t>
            </a:r>
            <a:endParaRPr sz="1000">
              <a:solidFill>
                <a:schemeClr val="dk1"/>
              </a:solidFill>
              <a:latin typeface="Merriweather"/>
              <a:ea typeface="Merriweather"/>
              <a:cs typeface="Merriweather"/>
              <a:sym typeface="Merriweather"/>
            </a:endParaRPr>
          </a:p>
          <a:p>
            <a:pPr indent="-292100" lvl="0" marL="457200" rtl="0" algn="l">
              <a:lnSpc>
                <a:spcPct val="150000"/>
              </a:lnSpc>
              <a:spcBef>
                <a:spcPts val="0"/>
              </a:spcBef>
              <a:spcAft>
                <a:spcPts val="0"/>
              </a:spcAft>
              <a:buClr>
                <a:schemeClr val="dk1"/>
              </a:buClr>
              <a:buSzPts val="1000"/>
              <a:buFont typeface="Merriweather"/>
              <a:buChar char="●"/>
            </a:pPr>
            <a:r>
              <a:rPr lang="en-US" sz="1000">
                <a:solidFill>
                  <a:schemeClr val="dk1"/>
                </a:solidFill>
                <a:latin typeface="Merriweather"/>
                <a:ea typeface="Merriweather"/>
                <a:cs typeface="Merriweather"/>
                <a:sym typeface="Merriweather"/>
              </a:rPr>
              <a:t>The sample dominated </a:t>
            </a:r>
            <a:r>
              <a:rPr b="1" lang="en-US" sz="1000">
                <a:solidFill>
                  <a:srgbClr val="C0504D"/>
                </a:solidFill>
                <a:latin typeface="Merriweather"/>
                <a:ea typeface="Merriweather"/>
                <a:cs typeface="Merriweather"/>
                <a:sym typeface="Merriweather"/>
              </a:rPr>
              <a:t>female respondents</a:t>
            </a:r>
            <a:r>
              <a:rPr lang="en-US" sz="1000">
                <a:solidFill>
                  <a:schemeClr val="dk1"/>
                </a:solidFill>
                <a:latin typeface="Merriweather"/>
                <a:ea typeface="Merriweather"/>
                <a:cs typeface="Merriweather"/>
                <a:sym typeface="Merriweather"/>
              </a:rPr>
              <a:t>, and those that specialized in both </a:t>
            </a:r>
            <a:r>
              <a:rPr b="1" lang="en-US" sz="1000">
                <a:solidFill>
                  <a:srgbClr val="C0504D"/>
                </a:solidFill>
                <a:latin typeface="Merriweather"/>
                <a:ea typeface="Merriweather"/>
                <a:cs typeface="Merriweather"/>
                <a:sym typeface="Merriweather"/>
              </a:rPr>
              <a:t>LIS and IT</a:t>
            </a:r>
            <a:r>
              <a:rPr lang="en-US" sz="1000">
                <a:solidFill>
                  <a:schemeClr val="dk1"/>
                </a:solidFill>
                <a:latin typeface="Merriweather"/>
                <a:ea typeface="Merriweather"/>
                <a:cs typeface="Merriweather"/>
                <a:sym typeface="Merriweather"/>
              </a:rPr>
              <a:t>. </a:t>
            </a:r>
            <a:endParaRPr sz="1000">
              <a:solidFill>
                <a:schemeClr val="dk1"/>
              </a:solidFill>
              <a:latin typeface="Merriweather"/>
              <a:ea typeface="Merriweather"/>
              <a:cs typeface="Merriweather"/>
              <a:sym typeface="Merriweather"/>
            </a:endParaRPr>
          </a:p>
          <a:p>
            <a:pPr indent="-292100" lvl="0" marL="457200" rtl="0" algn="l">
              <a:lnSpc>
                <a:spcPct val="150000"/>
              </a:lnSpc>
              <a:spcBef>
                <a:spcPts val="0"/>
              </a:spcBef>
              <a:spcAft>
                <a:spcPts val="0"/>
              </a:spcAft>
              <a:buClr>
                <a:schemeClr val="dk1"/>
              </a:buClr>
              <a:buSzPts val="1000"/>
              <a:buFont typeface="Merriweather"/>
              <a:buChar char="●"/>
            </a:pPr>
            <a:r>
              <a:rPr lang="en-US" sz="1000">
                <a:solidFill>
                  <a:schemeClr val="dk1"/>
                </a:solidFill>
                <a:latin typeface="Merriweather"/>
                <a:ea typeface="Merriweather"/>
                <a:cs typeface="Merriweather"/>
                <a:sym typeface="Merriweather"/>
              </a:rPr>
              <a:t>The demographic characteristics reflect the characteristics of student population at the Department in general: </a:t>
            </a:r>
            <a:endParaRPr sz="1000">
              <a:solidFill>
                <a:schemeClr val="dk1"/>
              </a:solidFill>
              <a:latin typeface="Merriweather"/>
              <a:ea typeface="Merriweather"/>
              <a:cs typeface="Merriweather"/>
              <a:sym typeface="Merriweather"/>
            </a:endParaRPr>
          </a:p>
          <a:p>
            <a:pPr indent="-292100" lvl="1" marL="914400" rtl="0" algn="l">
              <a:lnSpc>
                <a:spcPct val="150000"/>
              </a:lnSpc>
              <a:spcBef>
                <a:spcPts val="0"/>
              </a:spcBef>
              <a:spcAft>
                <a:spcPts val="0"/>
              </a:spcAft>
              <a:buClr>
                <a:schemeClr val="dk1"/>
              </a:buClr>
              <a:buSzPts val="1000"/>
              <a:buFont typeface="Merriweather"/>
              <a:buChar char="○"/>
            </a:pPr>
            <a:r>
              <a:rPr lang="en-US" sz="1000">
                <a:solidFill>
                  <a:schemeClr val="dk1"/>
                </a:solidFill>
                <a:latin typeface="Merriweather"/>
                <a:ea typeface="Merriweather"/>
                <a:cs typeface="Merriweather"/>
                <a:sym typeface="Merriweather"/>
              </a:rPr>
              <a:t>majority of graduate students are female and study a combination of LIS and IT.</a:t>
            </a:r>
            <a:endParaRPr sz="1000">
              <a:solidFill>
                <a:schemeClr val="dk1"/>
              </a:solidFill>
              <a:latin typeface="Merriweather"/>
              <a:ea typeface="Merriweather"/>
              <a:cs typeface="Merriweather"/>
              <a:sym typeface="Merriweather"/>
            </a:endParaRPr>
          </a:p>
          <a:p>
            <a:pPr indent="0" lvl="0" marL="0" rtl="0" algn="l">
              <a:spcBef>
                <a:spcPts val="0"/>
              </a:spcBef>
              <a:spcAft>
                <a:spcPts val="0"/>
              </a:spcAft>
              <a:buNone/>
            </a:pPr>
            <a:r>
              <a:t/>
            </a:r>
            <a:endParaRPr sz="1000"/>
          </a:p>
        </p:txBody>
      </p:sp>
      <p:sp>
        <p:nvSpPr>
          <p:cNvPr id="75" name="Google Shape;75;g242c898fa07_0_9: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Calibri"/>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242c898fa07_0_4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242c898fa07_0_4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1" name="Google Shape;81;g242c898fa07_0_41: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Calibri"/>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4866dd5051_0_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4866dd5051_0_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0" name="Google Shape;90;g24866dd5051_0_23: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Calibri"/>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242c898fa07_0_6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242c898fa07_0_6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9" name="Google Shape;99;g242c898fa07_0_68: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6" name="Shape 16"/>
        <p:cNvGrpSpPr/>
        <p:nvPr/>
      </p:nvGrpSpPr>
      <p:grpSpPr>
        <a:xfrm>
          <a:off x="0" y="0"/>
          <a:ext cx="0" cy="0"/>
          <a:chOff x="0" y="0"/>
          <a:chExt cx="0" cy="0"/>
        </a:xfrm>
      </p:grpSpPr>
      <p:sp>
        <p:nvSpPr>
          <p:cNvPr id="17" name="Google Shape;17;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7" name="Shape 27"/>
        <p:cNvGrpSpPr/>
        <p:nvPr/>
      </p:nvGrpSpPr>
      <p:grpSpPr>
        <a:xfrm>
          <a:off x="0" y="0"/>
          <a:ext cx="0" cy="0"/>
          <a:chOff x="0" y="0"/>
          <a:chExt cx="0" cy="0"/>
        </a:xfrm>
      </p:grpSpPr>
      <p:sp>
        <p:nvSpPr>
          <p:cNvPr id="28" name="Google Shape;28;p6"/>
          <p:cNvSpPr txBox="1"/>
          <p:nvPr>
            <p:ph type="title"/>
          </p:nvPr>
        </p:nvSpPr>
        <p:spPr>
          <a:xfrm>
            <a:off x="457200" y="26064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9" name="Google Shape;29;p6"/>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0" name="Google Shape;30;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2.xml"/><Relationship Id="rId3"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pic>
        <p:nvPicPr>
          <p:cNvPr id="10" name="Google Shape;10;p3"/>
          <p:cNvPicPr preferRelativeResize="0"/>
          <p:nvPr/>
        </p:nvPicPr>
        <p:blipFill rotWithShape="1">
          <a:blip r:embed="rId1">
            <a:alphaModFix/>
          </a:blip>
          <a:srcRect b="0" l="0" r="0" t="0"/>
          <a:stretch/>
        </p:blipFill>
        <p:spPr>
          <a:xfrm>
            <a:off x="4848225" y="407987"/>
            <a:ext cx="3971925" cy="755650"/>
          </a:xfrm>
          <a:prstGeom prst="rect">
            <a:avLst/>
          </a:prstGeom>
          <a:noFill/>
          <a:ln>
            <a:noFill/>
          </a:ln>
        </p:spPr>
      </p:pic>
      <p:sp>
        <p:nvSpPr>
          <p:cNvPr id="11" name="Google Shape;11;p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12" name="Google Shape;12;p3"/>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3" name="Google Shape;13;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200" u="none" cap="none" strike="noStrike">
                <a:solidFill>
                  <a:srgbClr val="898989"/>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5" name="Google Shape;15;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 name="Shape 20"/>
        <p:cNvGrpSpPr/>
        <p:nvPr/>
      </p:nvGrpSpPr>
      <p:grpSpPr>
        <a:xfrm>
          <a:off x="0" y="0"/>
          <a:ext cx="0" cy="0"/>
          <a:chOff x="0" y="0"/>
          <a:chExt cx="0" cy="0"/>
        </a:xfrm>
      </p:grpSpPr>
      <p:pic>
        <p:nvPicPr>
          <p:cNvPr id="21" name="Google Shape;21;p5"/>
          <p:cNvPicPr preferRelativeResize="0"/>
          <p:nvPr/>
        </p:nvPicPr>
        <p:blipFill rotWithShape="1">
          <a:blip r:embed="rId1">
            <a:alphaModFix/>
          </a:blip>
          <a:srcRect b="0" l="0" r="0" t="0"/>
          <a:stretch/>
        </p:blipFill>
        <p:spPr>
          <a:xfrm>
            <a:off x="2009775" y="285750"/>
            <a:ext cx="6678612" cy="131762"/>
          </a:xfrm>
          <a:prstGeom prst="rect">
            <a:avLst/>
          </a:prstGeom>
          <a:noFill/>
          <a:ln>
            <a:noFill/>
          </a:ln>
        </p:spPr>
      </p:pic>
      <p:sp>
        <p:nvSpPr>
          <p:cNvPr id="22" name="Google Shape;22;p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23" name="Google Shape;23;p5"/>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4" name="Google Shape;24;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200" u="none">
                <a:solidFill>
                  <a:srgbClr val="898989"/>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5" name="Google Shape;25;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6" name="Google Shape;26;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mgilman@ffos.hr" TargetMode="External"/><Relationship Id="rId4" Type="http://schemas.openxmlformats.org/officeDocument/2006/relationships/hyperlink" Target="mailto:sfaletar@ffos.hr" TargetMode="External"/><Relationship Id="rId5" Type="http://schemas.openxmlformats.org/officeDocument/2006/relationships/hyperlink" Target="mailto:kpetr@ffos.hr" TargetMode="External"/><Relationship Id="rId6"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mailto:mgilman@ffos.hr" TargetMode="External"/><Relationship Id="rId4" Type="http://schemas.openxmlformats.org/officeDocument/2006/relationships/hyperlink" Target="mailto:sfaletar@ffos.hr" TargetMode="External"/><Relationship Id="rId5" Type="http://schemas.openxmlformats.org/officeDocument/2006/relationships/hyperlink" Target="mailto:kpetr@ffos.hr" TargetMode="External"/><Relationship Id="rId6"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 name="Shape 36"/>
        <p:cNvGrpSpPr/>
        <p:nvPr/>
      </p:nvGrpSpPr>
      <p:grpSpPr>
        <a:xfrm>
          <a:off x="0" y="0"/>
          <a:ext cx="0" cy="0"/>
          <a:chOff x="0" y="0"/>
          <a:chExt cx="0" cy="0"/>
        </a:xfrm>
      </p:grpSpPr>
      <p:sp>
        <p:nvSpPr>
          <p:cNvPr id="37" name="Google Shape;37;p1"/>
          <p:cNvSpPr txBox="1"/>
          <p:nvPr/>
        </p:nvSpPr>
        <p:spPr>
          <a:xfrm>
            <a:off x="5852250" y="4186750"/>
            <a:ext cx="3291600" cy="186780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0"/>
              </a:spcBef>
              <a:spcAft>
                <a:spcPts val="0"/>
              </a:spcAft>
              <a:buClr>
                <a:srgbClr val="000000"/>
              </a:buClr>
              <a:buSzPts val="1100"/>
              <a:buFont typeface="Arial"/>
              <a:buNone/>
            </a:pPr>
            <a:r>
              <a:rPr b="1" i="0" lang="en-US" sz="1300" u="none" cap="none" strike="noStrike">
                <a:solidFill>
                  <a:srgbClr val="000000"/>
                </a:solidFill>
                <a:latin typeface="Merriweather"/>
                <a:ea typeface="Merriweather"/>
                <a:cs typeface="Merriweather"/>
                <a:sym typeface="Merriweather"/>
              </a:rPr>
              <a:t>Mirna  Gilman Ranogajec</a:t>
            </a:r>
            <a:endParaRPr b="1" i="0" sz="1300" u="none" cap="none" strike="noStrike">
              <a:solidFill>
                <a:srgbClr val="000000"/>
              </a:solidFill>
              <a:latin typeface="Merriweather"/>
              <a:ea typeface="Merriweather"/>
              <a:cs typeface="Merriweather"/>
              <a:sym typeface="Merriweather"/>
            </a:endParaRPr>
          </a:p>
          <a:p>
            <a:pPr indent="0" lvl="0" marL="0" marR="0" rtl="0" algn="l">
              <a:lnSpc>
                <a:spcPct val="115000"/>
              </a:lnSpc>
              <a:spcBef>
                <a:spcPts val="0"/>
              </a:spcBef>
              <a:spcAft>
                <a:spcPts val="0"/>
              </a:spcAft>
              <a:buClr>
                <a:srgbClr val="000000"/>
              </a:buClr>
              <a:buSzPts val="1100"/>
              <a:buFont typeface="Arial"/>
              <a:buNone/>
            </a:pPr>
            <a:r>
              <a:rPr b="1" lang="en-US" sz="1300">
                <a:latin typeface="Merriweather"/>
                <a:ea typeface="Merriweather"/>
                <a:cs typeface="Merriweather"/>
                <a:sym typeface="Merriweather"/>
              </a:rPr>
              <a:t>Teaching and Research assistant</a:t>
            </a:r>
            <a:endParaRPr b="1" sz="1300">
              <a:latin typeface="Merriweather"/>
              <a:ea typeface="Merriweather"/>
              <a:cs typeface="Merriweather"/>
              <a:sym typeface="Merriweather"/>
            </a:endParaRPr>
          </a:p>
          <a:p>
            <a:pPr indent="0" lvl="0" marL="0" marR="0" rtl="0" algn="l">
              <a:lnSpc>
                <a:spcPct val="115000"/>
              </a:lnSpc>
              <a:spcBef>
                <a:spcPts val="0"/>
              </a:spcBef>
              <a:spcAft>
                <a:spcPts val="0"/>
              </a:spcAft>
              <a:buClr>
                <a:srgbClr val="000000"/>
              </a:buClr>
              <a:buSzPts val="1100"/>
              <a:buFont typeface="Arial"/>
              <a:buNone/>
            </a:pPr>
            <a:r>
              <a:rPr b="0" i="0" lang="en-US" sz="1300" u="sng" cap="none" strike="noStrike">
                <a:solidFill>
                  <a:srgbClr val="0000FF"/>
                </a:solidFill>
                <a:latin typeface="Merriweather"/>
                <a:ea typeface="Merriweather"/>
                <a:cs typeface="Merriweather"/>
                <a:sym typeface="Merriweather"/>
                <a:hlinkClick r:id="rId3">
                  <a:extLst>
                    <a:ext uri="{A12FA001-AC4F-418D-AE19-62706E023703}">
                      <ahyp:hlinkClr val="tx"/>
                    </a:ext>
                  </a:extLst>
                </a:hlinkClick>
              </a:rPr>
              <a:t>mgilman@ffos.hr</a:t>
            </a:r>
            <a:endParaRPr b="0" i="0" sz="2200" u="none" cap="none" strike="noStrike">
              <a:solidFill>
                <a:srgbClr val="000000"/>
              </a:solidFill>
              <a:latin typeface="Merriweather"/>
              <a:ea typeface="Merriweather"/>
              <a:cs typeface="Merriweather"/>
              <a:sym typeface="Merriweather"/>
            </a:endParaRPr>
          </a:p>
        </p:txBody>
      </p:sp>
      <p:sp>
        <p:nvSpPr>
          <p:cNvPr id="38" name="Google Shape;38;p1"/>
          <p:cNvSpPr txBox="1"/>
          <p:nvPr/>
        </p:nvSpPr>
        <p:spPr>
          <a:xfrm>
            <a:off x="676950" y="1780200"/>
            <a:ext cx="7797000" cy="1867800"/>
          </a:xfrm>
          <a:prstGeom prst="rect">
            <a:avLst/>
          </a:prstGeom>
          <a:noFill/>
          <a:ln>
            <a:noFill/>
          </a:ln>
        </p:spPr>
        <p:txBody>
          <a:bodyPr anchorCtr="0" anchor="t" bIns="91425" lIns="91425" spcFirstLastPara="1" rIns="91425" wrap="square" tIns="91425">
            <a:noAutofit/>
          </a:bodyPr>
          <a:lstStyle/>
          <a:p>
            <a:pPr indent="0" lvl="0" marL="0" marR="0" rtl="0" algn="ctr">
              <a:lnSpc>
                <a:spcPct val="115000"/>
              </a:lnSpc>
              <a:spcBef>
                <a:spcPts val="0"/>
              </a:spcBef>
              <a:spcAft>
                <a:spcPts val="0"/>
              </a:spcAft>
              <a:buClr>
                <a:srgbClr val="000000"/>
              </a:buClr>
              <a:buSzPts val="1100"/>
              <a:buFont typeface="Arial"/>
              <a:buNone/>
            </a:pPr>
            <a:r>
              <a:rPr b="1" lang="en-US" sz="3100">
                <a:latin typeface="Merriweather"/>
                <a:ea typeface="Merriweather"/>
                <a:cs typeface="Merriweather"/>
                <a:sym typeface="Merriweather"/>
              </a:rPr>
              <a:t>Library and Information Science Study Program Through the Eyes of Students: Preliminary Findings</a:t>
            </a:r>
            <a:endParaRPr b="0" i="0" sz="3100" u="none" cap="none" strike="noStrike">
              <a:solidFill>
                <a:srgbClr val="000000"/>
              </a:solidFill>
              <a:latin typeface="Merriweather"/>
              <a:ea typeface="Merriweather"/>
              <a:cs typeface="Merriweather"/>
              <a:sym typeface="Merriweather"/>
            </a:endParaRPr>
          </a:p>
        </p:txBody>
      </p:sp>
      <p:sp>
        <p:nvSpPr>
          <p:cNvPr id="39" name="Google Shape;39;p1"/>
          <p:cNvSpPr txBox="1"/>
          <p:nvPr/>
        </p:nvSpPr>
        <p:spPr>
          <a:xfrm>
            <a:off x="859800" y="4190175"/>
            <a:ext cx="2553600" cy="169410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0"/>
              </a:spcBef>
              <a:spcAft>
                <a:spcPts val="0"/>
              </a:spcAft>
              <a:buClr>
                <a:srgbClr val="000000"/>
              </a:buClr>
              <a:buSzPts val="1100"/>
              <a:buFont typeface="Arial"/>
              <a:buNone/>
            </a:pPr>
            <a:r>
              <a:rPr b="1" lang="en-US">
                <a:latin typeface="Merriweather"/>
                <a:ea typeface="Merriweather"/>
                <a:cs typeface="Merriweather"/>
                <a:sym typeface="Merriweather"/>
              </a:rPr>
              <a:t>Sanjica Faletar</a:t>
            </a:r>
            <a:endParaRPr b="1">
              <a:latin typeface="Merriweather"/>
              <a:ea typeface="Merriweather"/>
              <a:cs typeface="Merriweather"/>
              <a:sym typeface="Merriweather"/>
            </a:endParaRPr>
          </a:p>
          <a:p>
            <a:pPr indent="0" lvl="0" marL="0" marR="0" rtl="0" algn="l">
              <a:lnSpc>
                <a:spcPct val="115000"/>
              </a:lnSpc>
              <a:spcBef>
                <a:spcPts val="0"/>
              </a:spcBef>
              <a:spcAft>
                <a:spcPts val="0"/>
              </a:spcAft>
              <a:buClr>
                <a:srgbClr val="000000"/>
              </a:buClr>
              <a:buSzPts val="1100"/>
              <a:buFont typeface="Arial"/>
              <a:buNone/>
            </a:pPr>
            <a:r>
              <a:rPr b="1" lang="en-US">
                <a:latin typeface="Merriweather"/>
                <a:ea typeface="Merriweather"/>
                <a:cs typeface="Merriweather"/>
                <a:sym typeface="Merriweather"/>
              </a:rPr>
              <a:t>PhD, Professor</a:t>
            </a:r>
            <a:endParaRPr b="1">
              <a:latin typeface="Merriweather"/>
              <a:ea typeface="Merriweather"/>
              <a:cs typeface="Merriweather"/>
              <a:sym typeface="Merriweather"/>
            </a:endParaRPr>
          </a:p>
          <a:p>
            <a:pPr indent="0" lvl="0" marL="0" marR="0" rtl="0" algn="l">
              <a:lnSpc>
                <a:spcPct val="115000"/>
              </a:lnSpc>
              <a:spcBef>
                <a:spcPts val="0"/>
              </a:spcBef>
              <a:spcAft>
                <a:spcPts val="0"/>
              </a:spcAft>
              <a:buClr>
                <a:srgbClr val="000000"/>
              </a:buClr>
              <a:buSzPts val="1100"/>
              <a:buFont typeface="Arial"/>
              <a:buNone/>
            </a:pPr>
            <a:r>
              <a:rPr lang="en-US" u="sng">
                <a:solidFill>
                  <a:schemeClr val="hlink"/>
                </a:solidFill>
                <a:latin typeface="Merriweather"/>
                <a:ea typeface="Merriweather"/>
                <a:cs typeface="Merriweather"/>
                <a:sym typeface="Merriweather"/>
                <a:hlinkClick r:id="rId4"/>
              </a:rPr>
              <a:t>sfaletar@ffos.hr</a:t>
            </a:r>
            <a:r>
              <a:rPr lang="en-US">
                <a:latin typeface="Merriweather"/>
                <a:ea typeface="Merriweather"/>
                <a:cs typeface="Merriweather"/>
                <a:sym typeface="Merriweather"/>
              </a:rPr>
              <a:t> </a:t>
            </a:r>
            <a:r>
              <a:rPr b="0" i="0" lang="en-US" u="none" cap="none" strike="noStrike">
                <a:solidFill>
                  <a:srgbClr val="000000"/>
                </a:solidFill>
                <a:latin typeface="Merriweather"/>
                <a:ea typeface="Merriweather"/>
                <a:cs typeface="Merriweather"/>
                <a:sym typeface="Merriweather"/>
              </a:rPr>
              <a:t> </a:t>
            </a:r>
            <a:endParaRPr b="0" i="0" u="none" cap="none" strike="noStrike">
              <a:solidFill>
                <a:srgbClr val="000000"/>
              </a:solidFill>
              <a:latin typeface="Merriweather"/>
              <a:ea typeface="Merriweather"/>
              <a:cs typeface="Merriweather"/>
              <a:sym typeface="Merriweather"/>
            </a:endParaRPr>
          </a:p>
          <a:p>
            <a:pPr indent="0" lvl="0" marL="0" marR="0" rtl="0" algn="l">
              <a:lnSpc>
                <a:spcPct val="115000"/>
              </a:lnSpc>
              <a:spcBef>
                <a:spcPts val="0"/>
              </a:spcBef>
              <a:spcAft>
                <a:spcPts val="0"/>
              </a:spcAft>
              <a:buClr>
                <a:srgbClr val="000000"/>
              </a:buClr>
              <a:buSzPts val="1100"/>
              <a:buFont typeface="Arial"/>
              <a:buNone/>
            </a:pPr>
            <a:r>
              <a:t/>
            </a:r>
            <a:endParaRPr b="0" i="0" sz="800" u="none" cap="none" strike="noStrike">
              <a:solidFill>
                <a:srgbClr val="000000"/>
              </a:solidFill>
              <a:latin typeface="Merriweather"/>
              <a:ea typeface="Merriweather"/>
              <a:cs typeface="Merriweather"/>
              <a:sym typeface="Merriweather"/>
            </a:endParaRPr>
          </a:p>
          <a:p>
            <a:pPr indent="0" lvl="0" marL="0" marR="0" rtl="0" algn="ctr">
              <a:lnSpc>
                <a:spcPct val="115000"/>
              </a:lnSpc>
              <a:spcBef>
                <a:spcPts val="0"/>
              </a:spcBef>
              <a:spcAft>
                <a:spcPts val="0"/>
              </a:spcAft>
              <a:buClr>
                <a:srgbClr val="000000"/>
              </a:buClr>
              <a:buSzPts val="1100"/>
              <a:buFont typeface="Arial"/>
              <a:buNone/>
            </a:pPr>
            <a:r>
              <a:t/>
            </a:r>
            <a:endParaRPr b="0" i="0" sz="2200" u="none" cap="none" strike="noStrike">
              <a:solidFill>
                <a:srgbClr val="000000"/>
              </a:solidFill>
              <a:latin typeface="Merriweather"/>
              <a:ea typeface="Merriweather"/>
              <a:cs typeface="Merriweather"/>
              <a:sym typeface="Merriweather"/>
            </a:endParaRPr>
          </a:p>
          <a:p>
            <a:pPr indent="0" lvl="0" marL="0" marR="0" rtl="0" algn="ctr">
              <a:lnSpc>
                <a:spcPct val="115000"/>
              </a:lnSpc>
              <a:spcBef>
                <a:spcPts val="0"/>
              </a:spcBef>
              <a:spcAft>
                <a:spcPts val="0"/>
              </a:spcAft>
              <a:buClr>
                <a:srgbClr val="000000"/>
              </a:buClr>
              <a:buSzPts val="1100"/>
              <a:buFont typeface="Arial"/>
              <a:buNone/>
            </a:pPr>
            <a:r>
              <a:t/>
            </a:r>
            <a:endParaRPr b="0" i="0" sz="2200" u="none" cap="none" strike="noStrike">
              <a:solidFill>
                <a:srgbClr val="000000"/>
              </a:solidFill>
              <a:latin typeface="Merriweather"/>
              <a:ea typeface="Merriweather"/>
              <a:cs typeface="Merriweather"/>
              <a:sym typeface="Merriweather"/>
            </a:endParaRPr>
          </a:p>
          <a:p>
            <a:pPr indent="0" lvl="0" marL="0" marR="0" rtl="0" algn="ctr">
              <a:lnSpc>
                <a:spcPct val="100000"/>
              </a:lnSpc>
              <a:spcBef>
                <a:spcPts val="0"/>
              </a:spcBef>
              <a:spcAft>
                <a:spcPts val="0"/>
              </a:spcAft>
              <a:buClr>
                <a:srgbClr val="000000"/>
              </a:buClr>
              <a:buSzPts val="2400"/>
              <a:buFont typeface="Arial"/>
              <a:buNone/>
            </a:pPr>
            <a:r>
              <a:t/>
            </a:r>
            <a:endParaRPr b="0" i="0" sz="2200" u="none" cap="none" strike="noStrike">
              <a:solidFill>
                <a:srgbClr val="000000"/>
              </a:solidFill>
              <a:latin typeface="Merriweather"/>
              <a:ea typeface="Merriweather"/>
              <a:cs typeface="Merriweather"/>
              <a:sym typeface="Merriweather"/>
            </a:endParaRPr>
          </a:p>
        </p:txBody>
      </p:sp>
      <p:sp>
        <p:nvSpPr>
          <p:cNvPr id="40" name="Google Shape;40;p1"/>
          <p:cNvSpPr txBox="1"/>
          <p:nvPr/>
        </p:nvSpPr>
        <p:spPr>
          <a:xfrm>
            <a:off x="3298650" y="4190175"/>
            <a:ext cx="2553600" cy="169410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0"/>
              </a:spcBef>
              <a:spcAft>
                <a:spcPts val="0"/>
              </a:spcAft>
              <a:buClr>
                <a:srgbClr val="000000"/>
              </a:buClr>
              <a:buSzPts val="1100"/>
              <a:buFont typeface="Arial"/>
              <a:buNone/>
            </a:pPr>
            <a:r>
              <a:rPr b="1" lang="en-US">
                <a:latin typeface="Merriweather"/>
                <a:ea typeface="Merriweather"/>
                <a:cs typeface="Merriweather"/>
                <a:sym typeface="Merriweather"/>
              </a:rPr>
              <a:t>Kornelija Petr Balog</a:t>
            </a:r>
            <a:endParaRPr b="1">
              <a:latin typeface="Merriweather"/>
              <a:ea typeface="Merriweather"/>
              <a:cs typeface="Merriweather"/>
              <a:sym typeface="Merriweather"/>
            </a:endParaRPr>
          </a:p>
          <a:p>
            <a:pPr indent="0" lvl="0" marL="0" marR="0" rtl="0" algn="l">
              <a:lnSpc>
                <a:spcPct val="115000"/>
              </a:lnSpc>
              <a:spcBef>
                <a:spcPts val="0"/>
              </a:spcBef>
              <a:spcAft>
                <a:spcPts val="0"/>
              </a:spcAft>
              <a:buClr>
                <a:srgbClr val="000000"/>
              </a:buClr>
              <a:buSzPts val="1100"/>
              <a:buFont typeface="Arial"/>
              <a:buNone/>
            </a:pPr>
            <a:r>
              <a:rPr b="1" lang="en-US">
                <a:latin typeface="Merriweather"/>
                <a:ea typeface="Merriweather"/>
                <a:cs typeface="Merriweather"/>
                <a:sym typeface="Merriweather"/>
              </a:rPr>
              <a:t>PhD, Professor</a:t>
            </a:r>
            <a:endParaRPr b="1">
              <a:latin typeface="Merriweather"/>
              <a:ea typeface="Merriweather"/>
              <a:cs typeface="Merriweather"/>
              <a:sym typeface="Merriweather"/>
            </a:endParaRPr>
          </a:p>
          <a:p>
            <a:pPr indent="0" lvl="0" marL="0" marR="0" rtl="0" algn="l">
              <a:lnSpc>
                <a:spcPct val="115000"/>
              </a:lnSpc>
              <a:spcBef>
                <a:spcPts val="0"/>
              </a:spcBef>
              <a:spcAft>
                <a:spcPts val="0"/>
              </a:spcAft>
              <a:buClr>
                <a:srgbClr val="000000"/>
              </a:buClr>
              <a:buSzPts val="1100"/>
              <a:buFont typeface="Arial"/>
              <a:buNone/>
            </a:pPr>
            <a:r>
              <a:rPr lang="en-US" u="sng">
                <a:solidFill>
                  <a:schemeClr val="hlink"/>
                </a:solidFill>
                <a:latin typeface="Merriweather"/>
                <a:ea typeface="Merriweather"/>
                <a:cs typeface="Merriweather"/>
                <a:sym typeface="Merriweather"/>
                <a:hlinkClick r:id="rId5"/>
              </a:rPr>
              <a:t>kpetr@ffos.hr</a:t>
            </a:r>
            <a:r>
              <a:rPr lang="en-US">
                <a:latin typeface="Merriweather"/>
                <a:ea typeface="Merriweather"/>
                <a:cs typeface="Merriweather"/>
                <a:sym typeface="Merriweather"/>
              </a:rPr>
              <a:t> </a:t>
            </a:r>
            <a:r>
              <a:rPr b="0" i="0" lang="en-US" u="none" cap="none" strike="noStrike">
                <a:solidFill>
                  <a:srgbClr val="000000"/>
                </a:solidFill>
                <a:latin typeface="Merriweather"/>
                <a:ea typeface="Merriweather"/>
                <a:cs typeface="Merriweather"/>
                <a:sym typeface="Merriweather"/>
              </a:rPr>
              <a:t> </a:t>
            </a:r>
            <a:endParaRPr b="0" i="0" u="none" cap="none" strike="noStrike">
              <a:solidFill>
                <a:srgbClr val="000000"/>
              </a:solidFill>
              <a:latin typeface="Merriweather"/>
              <a:ea typeface="Merriweather"/>
              <a:cs typeface="Merriweather"/>
              <a:sym typeface="Merriweather"/>
            </a:endParaRPr>
          </a:p>
          <a:p>
            <a:pPr indent="0" lvl="0" marL="0" marR="0" rtl="0" algn="l">
              <a:lnSpc>
                <a:spcPct val="115000"/>
              </a:lnSpc>
              <a:spcBef>
                <a:spcPts val="0"/>
              </a:spcBef>
              <a:spcAft>
                <a:spcPts val="0"/>
              </a:spcAft>
              <a:buClr>
                <a:srgbClr val="000000"/>
              </a:buClr>
              <a:buSzPts val="1100"/>
              <a:buFont typeface="Arial"/>
              <a:buNone/>
            </a:pPr>
            <a:r>
              <a:t/>
            </a:r>
            <a:endParaRPr b="0" i="0" sz="800" u="none" cap="none" strike="noStrike">
              <a:solidFill>
                <a:srgbClr val="000000"/>
              </a:solidFill>
              <a:latin typeface="Merriweather"/>
              <a:ea typeface="Merriweather"/>
              <a:cs typeface="Merriweather"/>
              <a:sym typeface="Merriweather"/>
            </a:endParaRPr>
          </a:p>
          <a:p>
            <a:pPr indent="0" lvl="0" marL="0" marR="0" rtl="0" algn="ctr">
              <a:lnSpc>
                <a:spcPct val="115000"/>
              </a:lnSpc>
              <a:spcBef>
                <a:spcPts val="0"/>
              </a:spcBef>
              <a:spcAft>
                <a:spcPts val="0"/>
              </a:spcAft>
              <a:buClr>
                <a:srgbClr val="000000"/>
              </a:buClr>
              <a:buSzPts val="1100"/>
              <a:buFont typeface="Arial"/>
              <a:buNone/>
            </a:pPr>
            <a:r>
              <a:t/>
            </a:r>
            <a:endParaRPr b="0" i="0" sz="2200" u="none" cap="none" strike="noStrike">
              <a:solidFill>
                <a:srgbClr val="000000"/>
              </a:solidFill>
              <a:latin typeface="Merriweather"/>
              <a:ea typeface="Merriweather"/>
              <a:cs typeface="Merriweather"/>
              <a:sym typeface="Merriweather"/>
            </a:endParaRPr>
          </a:p>
          <a:p>
            <a:pPr indent="0" lvl="0" marL="0" marR="0" rtl="0" algn="ctr">
              <a:lnSpc>
                <a:spcPct val="115000"/>
              </a:lnSpc>
              <a:spcBef>
                <a:spcPts val="0"/>
              </a:spcBef>
              <a:spcAft>
                <a:spcPts val="0"/>
              </a:spcAft>
              <a:buClr>
                <a:srgbClr val="000000"/>
              </a:buClr>
              <a:buSzPts val="1100"/>
              <a:buFont typeface="Arial"/>
              <a:buNone/>
            </a:pPr>
            <a:r>
              <a:t/>
            </a:r>
            <a:endParaRPr b="0" i="0" sz="2200" u="none" cap="none" strike="noStrike">
              <a:solidFill>
                <a:srgbClr val="000000"/>
              </a:solidFill>
              <a:latin typeface="Merriweather"/>
              <a:ea typeface="Merriweather"/>
              <a:cs typeface="Merriweather"/>
              <a:sym typeface="Merriweather"/>
            </a:endParaRPr>
          </a:p>
          <a:p>
            <a:pPr indent="0" lvl="0" marL="0" marR="0" rtl="0" algn="ctr">
              <a:lnSpc>
                <a:spcPct val="100000"/>
              </a:lnSpc>
              <a:spcBef>
                <a:spcPts val="0"/>
              </a:spcBef>
              <a:spcAft>
                <a:spcPts val="0"/>
              </a:spcAft>
              <a:buClr>
                <a:srgbClr val="000000"/>
              </a:buClr>
              <a:buSzPts val="2400"/>
              <a:buFont typeface="Arial"/>
              <a:buNone/>
            </a:pPr>
            <a:r>
              <a:t/>
            </a:r>
            <a:endParaRPr b="0" i="0" sz="2200" u="none" cap="none" strike="noStrike">
              <a:solidFill>
                <a:srgbClr val="000000"/>
              </a:solidFill>
              <a:latin typeface="Merriweather"/>
              <a:ea typeface="Merriweather"/>
              <a:cs typeface="Merriweather"/>
              <a:sym typeface="Merriweather"/>
            </a:endParaRPr>
          </a:p>
        </p:txBody>
      </p:sp>
      <p:pic>
        <p:nvPicPr>
          <p:cNvPr id="41" name="Google Shape;41;p1"/>
          <p:cNvPicPr preferRelativeResize="0"/>
          <p:nvPr/>
        </p:nvPicPr>
        <p:blipFill rotWithShape="1">
          <a:blip r:embed="rId6">
            <a:alphaModFix/>
          </a:blip>
          <a:srcRect b="0" l="0" r="0" t="0"/>
          <a:stretch/>
        </p:blipFill>
        <p:spPr>
          <a:xfrm>
            <a:off x="269525" y="272952"/>
            <a:ext cx="1610150" cy="1021850"/>
          </a:xfrm>
          <a:prstGeom prst="rect">
            <a:avLst/>
          </a:prstGeom>
          <a:noFill/>
          <a:ln>
            <a:noFill/>
          </a:ln>
        </p:spPr>
      </p:pic>
      <p:sp>
        <p:nvSpPr>
          <p:cNvPr id="42" name="Google Shape;42;p1"/>
          <p:cNvSpPr txBox="1"/>
          <p:nvPr/>
        </p:nvSpPr>
        <p:spPr>
          <a:xfrm>
            <a:off x="0" y="5310600"/>
            <a:ext cx="9144000" cy="822300"/>
          </a:xfrm>
          <a:prstGeom prst="rect">
            <a:avLst/>
          </a:prstGeom>
          <a:noFill/>
          <a:ln>
            <a:noFill/>
          </a:ln>
        </p:spPr>
        <p:txBody>
          <a:bodyPr anchorCtr="0" anchor="t" bIns="45700" lIns="91425" spcFirstLastPara="1" rIns="91425" wrap="square" tIns="45700">
            <a:noAutofit/>
          </a:bodyPr>
          <a:lstStyle/>
          <a:p>
            <a:pPr indent="0" lvl="0" marL="0" marR="0" rtl="0" algn="ctr">
              <a:lnSpc>
                <a:spcPct val="115000"/>
              </a:lnSpc>
              <a:spcBef>
                <a:spcPts val="0"/>
              </a:spcBef>
              <a:spcAft>
                <a:spcPts val="0"/>
              </a:spcAft>
              <a:buClr>
                <a:srgbClr val="000000"/>
              </a:buClr>
              <a:buSzPts val="1100"/>
              <a:buFont typeface="Arial"/>
              <a:buNone/>
            </a:pPr>
            <a:r>
              <a:rPr b="0" i="0" lang="en-US" sz="1500" u="none" cap="none" strike="noStrike">
                <a:solidFill>
                  <a:srgbClr val="000000"/>
                </a:solidFill>
                <a:latin typeface="Merriweather"/>
                <a:ea typeface="Merriweather"/>
                <a:cs typeface="Merriweather"/>
                <a:sym typeface="Merriweather"/>
              </a:rPr>
              <a:t>Department of Information Science, </a:t>
            </a:r>
            <a:endParaRPr b="0" i="0" sz="1500" u="none" cap="none" strike="noStrike">
              <a:solidFill>
                <a:srgbClr val="000000"/>
              </a:solidFill>
              <a:latin typeface="Merriweather"/>
              <a:ea typeface="Merriweather"/>
              <a:cs typeface="Merriweather"/>
              <a:sym typeface="Merriweather"/>
            </a:endParaRPr>
          </a:p>
          <a:p>
            <a:pPr indent="0" lvl="0" marL="0" marR="0" rtl="0" algn="ctr">
              <a:lnSpc>
                <a:spcPct val="115000"/>
              </a:lnSpc>
              <a:spcBef>
                <a:spcPts val="0"/>
              </a:spcBef>
              <a:spcAft>
                <a:spcPts val="0"/>
              </a:spcAft>
              <a:buClr>
                <a:srgbClr val="000000"/>
              </a:buClr>
              <a:buSzPts val="1100"/>
              <a:buFont typeface="Arial"/>
              <a:buNone/>
            </a:pPr>
            <a:r>
              <a:rPr b="0" i="0" lang="en-US" sz="1500" u="none" cap="none" strike="noStrike">
                <a:solidFill>
                  <a:srgbClr val="000000"/>
                </a:solidFill>
                <a:latin typeface="Merriweather"/>
                <a:ea typeface="Merriweather"/>
                <a:cs typeface="Merriweather"/>
                <a:sym typeface="Merriweather"/>
              </a:rPr>
              <a:t>Faculty of Humanities and Social Sciences, </a:t>
            </a:r>
            <a:endParaRPr b="0" i="0" sz="1500" u="none" cap="none" strike="noStrike">
              <a:solidFill>
                <a:srgbClr val="000000"/>
              </a:solidFill>
              <a:latin typeface="Merriweather"/>
              <a:ea typeface="Merriweather"/>
              <a:cs typeface="Merriweather"/>
              <a:sym typeface="Merriweather"/>
            </a:endParaRPr>
          </a:p>
          <a:p>
            <a:pPr indent="0" lvl="0" marL="0" marR="0" rtl="0" algn="ctr">
              <a:lnSpc>
                <a:spcPct val="115000"/>
              </a:lnSpc>
              <a:spcBef>
                <a:spcPts val="0"/>
              </a:spcBef>
              <a:spcAft>
                <a:spcPts val="0"/>
              </a:spcAft>
              <a:buClr>
                <a:srgbClr val="000000"/>
              </a:buClr>
              <a:buSzPts val="1100"/>
              <a:buFont typeface="Arial"/>
              <a:buNone/>
            </a:pPr>
            <a:r>
              <a:rPr b="0" i="0" lang="en-US" sz="1500" u="none" cap="none" strike="noStrike">
                <a:solidFill>
                  <a:srgbClr val="000000"/>
                </a:solidFill>
                <a:latin typeface="Merriweather"/>
                <a:ea typeface="Merriweather"/>
                <a:cs typeface="Merriweather"/>
                <a:sym typeface="Merriweather"/>
              </a:rPr>
              <a:t>University of Osijek, Croatia</a:t>
            </a:r>
            <a:endParaRPr b="0" i="0" sz="1500" u="none" cap="none" strike="noStrike">
              <a:solidFill>
                <a:srgbClr val="000000"/>
              </a:solidFill>
              <a:latin typeface="Merriweather"/>
              <a:ea typeface="Merriweather"/>
              <a:cs typeface="Merriweather"/>
              <a:sym typeface="Merriweather"/>
            </a:endParaRPr>
          </a:p>
          <a:p>
            <a:pPr indent="0" lvl="0" marL="0" marR="0" rtl="0" algn="ctr">
              <a:lnSpc>
                <a:spcPct val="115000"/>
              </a:lnSpc>
              <a:spcBef>
                <a:spcPts val="0"/>
              </a:spcBef>
              <a:spcAft>
                <a:spcPts val="0"/>
              </a:spcAft>
              <a:buClr>
                <a:srgbClr val="000000"/>
              </a:buClr>
              <a:buSzPts val="1100"/>
              <a:buFont typeface="Arial"/>
              <a:buNone/>
            </a:pPr>
            <a:r>
              <a:t/>
            </a:r>
            <a:endParaRPr b="0" i="0" sz="3000" u="none" cap="none" strike="noStrike">
              <a:solidFill>
                <a:srgbClr val="000000"/>
              </a:solidFill>
              <a:latin typeface="Merriweather"/>
              <a:ea typeface="Merriweather"/>
              <a:cs typeface="Merriweather"/>
              <a:sym typeface="Merriweather"/>
            </a:endParaRPr>
          </a:p>
          <a:p>
            <a:pPr indent="0" lvl="0" marL="0" marR="0" rtl="0" algn="ctr">
              <a:lnSpc>
                <a:spcPct val="115000"/>
              </a:lnSpc>
              <a:spcBef>
                <a:spcPts val="0"/>
              </a:spcBef>
              <a:spcAft>
                <a:spcPts val="0"/>
              </a:spcAft>
              <a:buClr>
                <a:srgbClr val="000000"/>
              </a:buClr>
              <a:buSzPts val="1100"/>
              <a:buFont typeface="Arial"/>
              <a:buNone/>
            </a:pPr>
            <a:r>
              <a:t/>
            </a:r>
            <a:endParaRPr b="0" i="0" sz="3000" u="none" cap="none" strike="noStrike">
              <a:solidFill>
                <a:srgbClr val="000000"/>
              </a:solidFill>
              <a:latin typeface="Merriweather"/>
              <a:ea typeface="Merriweather"/>
              <a:cs typeface="Merriweather"/>
              <a:sym typeface="Merriweather"/>
            </a:endParaRPr>
          </a:p>
          <a:p>
            <a:pPr indent="0" lvl="0" marL="0" marR="0" rtl="0" algn="ctr">
              <a:lnSpc>
                <a:spcPct val="100000"/>
              </a:lnSpc>
              <a:spcBef>
                <a:spcPts val="0"/>
              </a:spcBef>
              <a:spcAft>
                <a:spcPts val="0"/>
              </a:spcAft>
              <a:buClr>
                <a:srgbClr val="000000"/>
              </a:buClr>
              <a:buSzPts val="2400"/>
              <a:buFont typeface="Arial"/>
              <a:buNone/>
            </a:pPr>
            <a:r>
              <a:t/>
            </a:r>
            <a:endParaRPr b="0" i="0" sz="3000" u="none" cap="none" strike="noStrike">
              <a:solidFill>
                <a:srgbClr val="000000"/>
              </a:solidFill>
              <a:latin typeface="Merriweather"/>
              <a:ea typeface="Merriweather"/>
              <a:cs typeface="Merriweather"/>
              <a:sym typeface="Merriweathe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pic>
        <p:nvPicPr>
          <p:cNvPr id="109" name="Google Shape;109;g245d6aed0a3_0_6"/>
          <p:cNvPicPr preferRelativeResize="0"/>
          <p:nvPr/>
        </p:nvPicPr>
        <p:blipFill>
          <a:blip r:embed="rId3">
            <a:alphaModFix/>
          </a:blip>
          <a:stretch>
            <a:fillRect/>
          </a:stretch>
        </p:blipFill>
        <p:spPr>
          <a:xfrm>
            <a:off x="152400" y="152400"/>
            <a:ext cx="8737600" cy="65532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pic>
        <p:nvPicPr>
          <p:cNvPr id="115" name="Google Shape;115;g245d6aed0a3_0_15"/>
          <p:cNvPicPr preferRelativeResize="0"/>
          <p:nvPr/>
        </p:nvPicPr>
        <p:blipFill>
          <a:blip r:embed="rId3">
            <a:alphaModFix/>
          </a:blip>
          <a:stretch>
            <a:fillRect/>
          </a:stretch>
        </p:blipFill>
        <p:spPr>
          <a:xfrm>
            <a:off x="152400" y="152400"/>
            <a:ext cx="8737600" cy="65532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pic>
        <p:nvPicPr>
          <p:cNvPr id="121" name="Google Shape;121;g245d6aed0a3_0_24"/>
          <p:cNvPicPr preferRelativeResize="0"/>
          <p:nvPr/>
        </p:nvPicPr>
        <p:blipFill>
          <a:blip r:embed="rId3">
            <a:alphaModFix/>
          </a:blip>
          <a:stretch>
            <a:fillRect/>
          </a:stretch>
        </p:blipFill>
        <p:spPr>
          <a:xfrm>
            <a:off x="182875" y="235025"/>
            <a:ext cx="8597074" cy="64478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g242c898fa07_0_72"/>
          <p:cNvSpPr txBox="1"/>
          <p:nvPr/>
        </p:nvSpPr>
        <p:spPr>
          <a:xfrm>
            <a:off x="228600" y="856575"/>
            <a:ext cx="8559600" cy="1266000"/>
          </a:xfrm>
          <a:prstGeom prst="rect">
            <a:avLst/>
          </a:prstGeom>
          <a:noFill/>
          <a:ln>
            <a:noFill/>
          </a:ln>
        </p:spPr>
        <p:txBody>
          <a:bodyPr anchorCtr="0" anchor="t" bIns="91425" lIns="91425" spcFirstLastPara="1" rIns="91425" wrap="square" tIns="91425">
            <a:noAutofit/>
          </a:bodyPr>
          <a:lstStyle/>
          <a:p>
            <a:pPr indent="-139700" lvl="0" marL="342900" rtl="0" algn="ctr">
              <a:spcBef>
                <a:spcPts val="640"/>
              </a:spcBef>
              <a:spcAft>
                <a:spcPts val="0"/>
              </a:spcAft>
              <a:buNone/>
            </a:pPr>
            <a:r>
              <a:rPr b="1" lang="en-US" sz="3000">
                <a:solidFill>
                  <a:srgbClr val="595959"/>
                </a:solidFill>
                <a:latin typeface="Merriweather"/>
                <a:ea typeface="Merriweather"/>
                <a:cs typeface="Merriweather"/>
                <a:sym typeface="Merriweather"/>
              </a:rPr>
              <a:t>Conclusion</a:t>
            </a:r>
            <a:r>
              <a:rPr b="1" lang="en-US" sz="3000">
                <a:solidFill>
                  <a:srgbClr val="595959"/>
                </a:solidFill>
                <a:latin typeface="Merriweather"/>
                <a:ea typeface="Merriweather"/>
                <a:cs typeface="Merriweather"/>
                <a:sym typeface="Merriweather"/>
              </a:rPr>
              <a:t> </a:t>
            </a:r>
            <a:endParaRPr b="1" sz="2300">
              <a:solidFill>
                <a:srgbClr val="595959"/>
              </a:solidFill>
              <a:latin typeface="Merriweather"/>
              <a:ea typeface="Merriweather"/>
              <a:cs typeface="Merriweather"/>
              <a:sym typeface="Merriweather"/>
            </a:endParaRPr>
          </a:p>
          <a:p>
            <a:pPr indent="-139700" lvl="0" marL="342900" rtl="0" algn="ctr">
              <a:spcBef>
                <a:spcPts val="640"/>
              </a:spcBef>
              <a:spcAft>
                <a:spcPts val="0"/>
              </a:spcAft>
              <a:buNone/>
            </a:pPr>
            <a:r>
              <a:rPr b="1" lang="en-US" sz="2300">
                <a:solidFill>
                  <a:schemeClr val="accent2"/>
                </a:solidFill>
                <a:latin typeface="Merriweather"/>
                <a:ea typeface="Merriweather"/>
                <a:cs typeface="Merriweather"/>
                <a:sym typeface="Merriweather"/>
              </a:rPr>
              <a:t>RQ 1a and 1b</a:t>
            </a:r>
            <a:endParaRPr b="1" sz="2300">
              <a:solidFill>
                <a:schemeClr val="accent2"/>
              </a:solidFill>
              <a:latin typeface="Merriweather"/>
              <a:ea typeface="Merriweather"/>
              <a:cs typeface="Merriweather"/>
              <a:sym typeface="Merriweather"/>
            </a:endParaRPr>
          </a:p>
        </p:txBody>
      </p:sp>
      <p:sp>
        <p:nvSpPr>
          <p:cNvPr id="128" name="Google Shape;128;g242c898fa07_0_72"/>
          <p:cNvSpPr txBox="1"/>
          <p:nvPr/>
        </p:nvSpPr>
        <p:spPr>
          <a:xfrm>
            <a:off x="147900" y="1604550"/>
            <a:ext cx="8475300" cy="5041800"/>
          </a:xfrm>
          <a:prstGeom prst="rect">
            <a:avLst/>
          </a:prstGeom>
          <a:noFill/>
          <a:ln>
            <a:noFill/>
          </a:ln>
        </p:spPr>
        <p:txBody>
          <a:bodyPr anchorCtr="0" anchor="ctr" bIns="91425" lIns="91425" spcFirstLastPara="1" rIns="91425" wrap="square" tIns="91425">
            <a:noAutofit/>
          </a:bodyPr>
          <a:lstStyle/>
          <a:p>
            <a:pPr indent="-342900" lvl="0" marL="457200" rtl="0" algn="just">
              <a:lnSpc>
                <a:spcPct val="150000"/>
              </a:lnSpc>
              <a:spcBef>
                <a:spcPts val="0"/>
              </a:spcBef>
              <a:spcAft>
                <a:spcPts val="0"/>
              </a:spcAft>
              <a:buSzPts val="1800"/>
              <a:buFont typeface="Merriweather"/>
              <a:buChar char="●"/>
            </a:pPr>
            <a:r>
              <a:rPr lang="en-US" sz="1800">
                <a:solidFill>
                  <a:srgbClr val="595959"/>
                </a:solidFill>
                <a:highlight>
                  <a:srgbClr val="FFFFFF"/>
                </a:highlight>
                <a:latin typeface="Merriweather"/>
                <a:ea typeface="Merriweather"/>
                <a:cs typeface="Merriweather"/>
                <a:sym typeface="Merriweather"/>
              </a:rPr>
              <a:t>Findings show that respondents are </a:t>
            </a:r>
            <a:r>
              <a:rPr b="1" lang="en-US" sz="1800">
                <a:solidFill>
                  <a:srgbClr val="C0504D"/>
                </a:solidFill>
                <a:highlight>
                  <a:srgbClr val="FFFFFF"/>
                </a:highlight>
                <a:latin typeface="Merriweather"/>
                <a:ea typeface="Merriweather"/>
                <a:cs typeface="Merriweather"/>
                <a:sym typeface="Merriweather"/>
              </a:rPr>
              <a:t>moderately satisfied with all studied aspects of the study program</a:t>
            </a:r>
            <a:r>
              <a:rPr lang="en-US" sz="1800">
                <a:solidFill>
                  <a:srgbClr val="595959"/>
                </a:solidFill>
                <a:highlight>
                  <a:srgbClr val="FFFFFF"/>
                </a:highlight>
                <a:latin typeface="Merriweather"/>
                <a:ea typeface="Merriweather"/>
                <a:cs typeface="Merriweather"/>
                <a:sym typeface="Merriweather"/>
              </a:rPr>
              <a:t> except for the amount of practical work and its organization, and the number and quality of elective courses. </a:t>
            </a:r>
            <a:endParaRPr sz="1800">
              <a:solidFill>
                <a:srgbClr val="595959"/>
              </a:solidFill>
              <a:highlight>
                <a:srgbClr val="FFFFFF"/>
              </a:highlight>
              <a:latin typeface="Merriweather"/>
              <a:ea typeface="Merriweather"/>
              <a:cs typeface="Merriweather"/>
              <a:sym typeface="Merriweather"/>
            </a:endParaRPr>
          </a:p>
          <a:p>
            <a:pPr indent="-342900" lvl="0" marL="457200" rtl="0" algn="just">
              <a:lnSpc>
                <a:spcPct val="150000"/>
              </a:lnSpc>
              <a:spcBef>
                <a:spcPts val="0"/>
              </a:spcBef>
              <a:spcAft>
                <a:spcPts val="0"/>
              </a:spcAft>
              <a:buSzPts val="1800"/>
              <a:buFont typeface="Merriweather"/>
              <a:buChar char="●"/>
            </a:pPr>
            <a:r>
              <a:rPr lang="en-US" sz="1800">
                <a:solidFill>
                  <a:srgbClr val="595959"/>
                </a:solidFill>
                <a:highlight>
                  <a:srgbClr val="FFFFFF"/>
                </a:highlight>
                <a:latin typeface="Merriweather"/>
                <a:ea typeface="Merriweather"/>
                <a:cs typeface="Merriweather"/>
                <a:sym typeface="Merriweather"/>
              </a:rPr>
              <a:t>Findings also show that </a:t>
            </a:r>
            <a:r>
              <a:rPr b="1" lang="en-US" sz="1800">
                <a:solidFill>
                  <a:srgbClr val="C0504D"/>
                </a:solidFill>
                <a:highlight>
                  <a:srgbClr val="FFFFFF"/>
                </a:highlight>
                <a:latin typeface="Merriweather"/>
                <a:ea typeface="Merriweather"/>
                <a:cs typeface="Merriweather"/>
                <a:sym typeface="Merriweather"/>
              </a:rPr>
              <a:t>currently enrolled students (double major students) are less satisfied</a:t>
            </a:r>
            <a:r>
              <a:rPr lang="en-US" sz="1800">
                <a:solidFill>
                  <a:srgbClr val="595959"/>
                </a:solidFill>
                <a:highlight>
                  <a:srgbClr val="FFFFFF"/>
                </a:highlight>
                <a:latin typeface="Merriweather"/>
                <a:ea typeface="Merriweather"/>
                <a:cs typeface="Merriweather"/>
                <a:sym typeface="Merriweather"/>
              </a:rPr>
              <a:t> with all attributes of the study program than the respondents who have already graduated.</a:t>
            </a:r>
            <a:endParaRPr sz="1800">
              <a:solidFill>
                <a:srgbClr val="595959"/>
              </a:solidFill>
              <a:highlight>
                <a:srgbClr val="FFFFFF"/>
              </a:highlight>
              <a:latin typeface="Merriweather"/>
              <a:ea typeface="Merriweather"/>
              <a:cs typeface="Merriweather"/>
              <a:sym typeface="Merriweather"/>
            </a:endParaRPr>
          </a:p>
          <a:p>
            <a:pPr indent="-342900" lvl="0" marL="457200" rtl="0" algn="just">
              <a:lnSpc>
                <a:spcPct val="150000"/>
              </a:lnSpc>
              <a:spcBef>
                <a:spcPts val="0"/>
              </a:spcBef>
              <a:spcAft>
                <a:spcPts val="0"/>
              </a:spcAft>
              <a:buSzPts val="1800"/>
              <a:buFont typeface="Merriweather"/>
              <a:buChar char="●"/>
            </a:pPr>
            <a:r>
              <a:rPr lang="en-US" sz="1800">
                <a:solidFill>
                  <a:srgbClr val="595959"/>
                </a:solidFill>
                <a:highlight>
                  <a:srgbClr val="FFFFFF"/>
                </a:highlight>
                <a:latin typeface="Merriweather"/>
                <a:ea typeface="Merriweather"/>
                <a:cs typeface="Merriweather"/>
                <a:sym typeface="Merriweather"/>
              </a:rPr>
              <a:t> </a:t>
            </a:r>
            <a:r>
              <a:rPr lang="en-US" sz="1800">
                <a:solidFill>
                  <a:srgbClr val="595959"/>
                </a:solidFill>
                <a:highlight>
                  <a:schemeClr val="lt1"/>
                </a:highlight>
                <a:latin typeface="Merriweather"/>
                <a:ea typeface="Merriweather"/>
                <a:cs typeface="Merriweather"/>
                <a:sym typeface="Merriweather"/>
              </a:rPr>
              <a:t>The alumni, i.e. </a:t>
            </a:r>
            <a:r>
              <a:rPr b="1" lang="en-US" sz="1800">
                <a:solidFill>
                  <a:schemeClr val="accent2"/>
                </a:solidFill>
                <a:highlight>
                  <a:schemeClr val="lt1"/>
                </a:highlight>
                <a:latin typeface="Merriweather"/>
                <a:ea typeface="Merriweather"/>
                <a:cs typeface="Merriweather"/>
                <a:sym typeface="Merriweather"/>
              </a:rPr>
              <a:t>graduated student</a:t>
            </a:r>
            <a:r>
              <a:rPr lang="en-US" sz="1800">
                <a:solidFill>
                  <a:srgbClr val="595959"/>
                </a:solidFill>
                <a:highlight>
                  <a:schemeClr val="lt1"/>
                </a:highlight>
                <a:latin typeface="Merriweather"/>
                <a:ea typeface="Merriweather"/>
                <a:cs typeface="Merriweather"/>
                <a:sym typeface="Merriweather"/>
              </a:rPr>
              <a:t>s, who were mostly employed in the LIS field, were much more </a:t>
            </a:r>
            <a:r>
              <a:rPr b="1" lang="en-US" sz="1800">
                <a:solidFill>
                  <a:schemeClr val="accent2"/>
                </a:solidFill>
                <a:highlight>
                  <a:schemeClr val="lt1"/>
                </a:highlight>
                <a:latin typeface="Merriweather"/>
                <a:ea typeface="Merriweather"/>
                <a:cs typeface="Merriweather"/>
                <a:sym typeface="Merriweather"/>
              </a:rPr>
              <a:t>positive in their rating of satisfaction with the various aspects of LIS curriculum. </a:t>
            </a:r>
            <a:endParaRPr sz="1800">
              <a:solidFill>
                <a:srgbClr val="595959"/>
              </a:solidFill>
              <a:highlight>
                <a:srgbClr val="FFFFFF"/>
              </a:highlight>
              <a:latin typeface="Merriweather"/>
              <a:ea typeface="Merriweather"/>
              <a:cs typeface="Merriweather"/>
              <a:sym typeface="Merriweathe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pic>
        <p:nvPicPr>
          <p:cNvPr id="134" name="Google Shape;134;g245d6aed0a3_0_35"/>
          <p:cNvPicPr preferRelativeResize="0"/>
          <p:nvPr/>
        </p:nvPicPr>
        <p:blipFill rotWithShape="1">
          <a:blip r:embed="rId3">
            <a:alphaModFix/>
          </a:blip>
          <a:srcRect b="0" l="0" r="0" t="0"/>
          <a:stretch/>
        </p:blipFill>
        <p:spPr>
          <a:xfrm>
            <a:off x="0" y="6217726"/>
            <a:ext cx="1008900" cy="640275"/>
          </a:xfrm>
          <a:prstGeom prst="rect">
            <a:avLst/>
          </a:prstGeom>
          <a:noFill/>
          <a:ln>
            <a:noFill/>
          </a:ln>
        </p:spPr>
      </p:pic>
      <p:sp>
        <p:nvSpPr>
          <p:cNvPr id="135" name="Google Shape;135;g245d6aed0a3_0_35"/>
          <p:cNvSpPr txBox="1"/>
          <p:nvPr/>
        </p:nvSpPr>
        <p:spPr>
          <a:xfrm>
            <a:off x="393600" y="1604562"/>
            <a:ext cx="8229600" cy="4470000"/>
          </a:xfrm>
          <a:prstGeom prst="rect">
            <a:avLst/>
          </a:prstGeom>
          <a:noFill/>
          <a:ln>
            <a:noFill/>
          </a:ln>
        </p:spPr>
        <p:txBody>
          <a:bodyPr anchorCtr="0" anchor="ctr" bIns="91425" lIns="91425" spcFirstLastPara="1" rIns="91425" wrap="square" tIns="91425">
            <a:noAutofit/>
          </a:bodyPr>
          <a:lstStyle/>
          <a:p>
            <a:pPr indent="-355600" lvl="0" marL="457200" rtl="0" algn="just">
              <a:lnSpc>
                <a:spcPct val="150000"/>
              </a:lnSpc>
              <a:spcBef>
                <a:spcPts val="0"/>
              </a:spcBef>
              <a:spcAft>
                <a:spcPts val="0"/>
              </a:spcAft>
              <a:buClr>
                <a:srgbClr val="595959"/>
              </a:buClr>
              <a:buSzPts val="2000"/>
              <a:buFont typeface="Merriweather"/>
              <a:buChar char="●"/>
            </a:pPr>
            <a:r>
              <a:rPr lang="en-US" sz="2000">
                <a:solidFill>
                  <a:srgbClr val="595959"/>
                </a:solidFill>
                <a:highlight>
                  <a:srgbClr val="FFFFFF"/>
                </a:highlight>
                <a:latin typeface="Merriweather"/>
                <a:ea typeface="Merriweather"/>
                <a:cs typeface="Merriweather"/>
                <a:sym typeface="Merriweather"/>
              </a:rPr>
              <a:t>Currently enrolled students were less satisfied with all</a:t>
            </a:r>
            <a:r>
              <a:rPr lang="en-US" sz="2000">
                <a:solidFill>
                  <a:schemeClr val="dk1"/>
                </a:solidFill>
                <a:highlight>
                  <a:srgbClr val="FFFFFF"/>
                </a:highlight>
                <a:latin typeface="Merriweather"/>
                <a:ea typeface="Merriweather"/>
                <a:cs typeface="Merriweather"/>
                <a:sym typeface="Merriweather"/>
              </a:rPr>
              <a:t> </a:t>
            </a:r>
            <a:r>
              <a:rPr b="1" lang="en-US" sz="2000">
                <a:solidFill>
                  <a:srgbClr val="C0504D"/>
                </a:solidFill>
                <a:highlight>
                  <a:srgbClr val="FFFFFF"/>
                </a:highlight>
                <a:latin typeface="Merriweather"/>
                <a:ea typeface="Merriweather"/>
                <a:cs typeface="Merriweather"/>
                <a:sym typeface="Merriweather"/>
              </a:rPr>
              <a:t>acquired competences than respondents who have already graduated.</a:t>
            </a:r>
            <a:endParaRPr b="1" sz="2000">
              <a:solidFill>
                <a:srgbClr val="C0504D"/>
              </a:solidFill>
              <a:highlight>
                <a:srgbClr val="FFFFFF"/>
              </a:highlight>
              <a:latin typeface="Merriweather"/>
              <a:ea typeface="Merriweather"/>
              <a:cs typeface="Merriweather"/>
              <a:sym typeface="Merriweather"/>
            </a:endParaRPr>
          </a:p>
          <a:p>
            <a:pPr indent="-355600" lvl="0" marL="457200" rtl="0" algn="just">
              <a:lnSpc>
                <a:spcPct val="150000"/>
              </a:lnSpc>
              <a:spcBef>
                <a:spcPts val="0"/>
              </a:spcBef>
              <a:spcAft>
                <a:spcPts val="0"/>
              </a:spcAft>
              <a:buClr>
                <a:srgbClr val="595959"/>
              </a:buClr>
              <a:buSzPts val="2000"/>
              <a:buFont typeface="Merriweather"/>
              <a:buChar char="●"/>
            </a:pPr>
            <a:r>
              <a:rPr lang="en-US" sz="2000">
                <a:solidFill>
                  <a:srgbClr val="595959"/>
                </a:solidFill>
                <a:highlight>
                  <a:srgbClr val="FFFFFF"/>
                </a:highlight>
                <a:latin typeface="Merriweather"/>
                <a:ea typeface="Merriweather"/>
                <a:cs typeface="Merriweather"/>
                <a:sym typeface="Merriweather"/>
              </a:rPr>
              <a:t>While only 5.4% graduated students are not satisfied how the study program prepared them for the job market,</a:t>
            </a:r>
            <a:r>
              <a:rPr lang="en-US" sz="2000">
                <a:solidFill>
                  <a:schemeClr val="dk1"/>
                </a:solidFill>
                <a:highlight>
                  <a:srgbClr val="FFFFFF"/>
                </a:highlight>
                <a:latin typeface="Merriweather"/>
                <a:ea typeface="Merriweather"/>
                <a:cs typeface="Merriweather"/>
                <a:sym typeface="Merriweather"/>
              </a:rPr>
              <a:t> </a:t>
            </a:r>
            <a:r>
              <a:rPr b="1" lang="en-US" sz="2000">
                <a:solidFill>
                  <a:srgbClr val="C0504D"/>
                </a:solidFill>
                <a:highlight>
                  <a:srgbClr val="FFFFFF"/>
                </a:highlight>
                <a:latin typeface="Merriweather"/>
                <a:ea typeface="Merriweather"/>
                <a:cs typeface="Merriweather"/>
                <a:sym typeface="Merriweather"/>
              </a:rPr>
              <a:t>75.0% would enroll in the same program if they had to do it again. </a:t>
            </a:r>
            <a:endParaRPr b="1" sz="2000">
              <a:solidFill>
                <a:srgbClr val="C0504D"/>
              </a:solidFill>
              <a:highlight>
                <a:srgbClr val="FFFFFF"/>
              </a:highlight>
              <a:latin typeface="Merriweather"/>
              <a:ea typeface="Merriweather"/>
              <a:cs typeface="Merriweather"/>
              <a:sym typeface="Merriweather"/>
            </a:endParaRPr>
          </a:p>
          <a:p>
            <a:pPr indent="-355600" lvl="0" marL="457200" rtl="0" algn="just">
              <a:lnSpc>
                <a:spcPct val="150000"/>
              </a:lnSpc>
              <a:spcBef>
                <a:spcPts val="0"/>
              </a:spcBef>
              <a:spcAft>
                <a:spcPts val="0"/>
              </a:spcAft>
              <a:buClr>
                <a:srgbClr val="595959"/>
              </a:buClr>
              <a:buSzPts val="2000"/>
              <a:buFont typeface="Merriweather"/>
              <a:buChar char="●"/>
            </a:pPr>
            <a:r>
              <a:rPr lang="en-US" sz="2000">
                <a:solidFill>
                  <a:srgbClr val="595959"/>
                </a:solidFill>
                <a:highlight>
                  <a:srgbClr val="FFFFFF"/>
                </a:highlight>
                <a:latin typeface="Merriweather"/>
                <a:ea typeface="Merriweather"/>
                <a:cs typeface="Merriweather"/>
                <a:sym typeface="Merriweather"/>
              </a:rPr>
              <a:t>Furthermore, a total of 84.7% of all respondents would</a:t>
            </a:r>
            <a:r>
              <a:rPr lang="en-US" sz="2000">
                <a:solidFill>
                  <a:schemeClr val="dk1"/>
                </a:solidFill>
                <a:highlight>
                  <a:srgbClr val="FFFFFF"/>
                </a:highlight>
                <a:latin typeface="Merriweather"/>
                <a:ea typeface="Merriweather"/>
                <a:cs typeface="Merriweather"/>
                <a:sym typeface="Merriweather"/>
              </a:rPr>
              <a:t> </a:t>
            </a:r>
            <a:r>
              <a:rPr b="1" lang="en-US" sz="2000">
                <a:solidFill>
                  <a:srgbClr val="C0504D"/>
                </a:solidFill>
                <a:highlight>
                  <a:srgbClr val="FFFFFF"/>
                </a:highlight>
                <a:latin typeface="Merriweather"/>
                <a:ea typeface="Merriweather"/>
                <a:cs typeface="Merriweather"/>
                <a:sym typeface="Merriweather"/>
              </a:rPr>
              <a:t>like to work in LIS-related field. </a:t>
            </a:r>
            <a:endParaRPr b="1" sz="2000">
              <a:solidFill>
                <a:srgbClr val="C0504D"/>
              </a:solidFill>
              <a:highlight>
                <a:srgbClr val="FFFFFF"/>
              </a:highlight>
              <a:latin typeface="Merriweather"/>
              <a:ea typeface="Merriweather"/>
              <a:cs typeface="Merriweather"/>
              <a:sym typeface="Merriweather"/>
            </a:endParaRPr>
          </a:p>
        </p:txBody>
      </p:sp>
      <p:sp>
        <p:nvSpPr>
          <p:cNvPr id="136" name="Google Shape;136;g245d6aed0a3_0_35"/>
          <p:cNvSpPr txBox="1"/>
          <p:nvPr/>
        </p:nvSpPr>
        <p:spPr>
          <a:xfrm>
            <a:off x="228600" y="856575"/>
            <a:ext cx="8559600" cy="1266000"/>
          </a:xfrm>
          <a:prstGeom prst="rect">
            <a:avLst/>
          </a:prstGeom>
          <a:noFill/>
          <a:ln>
            <a:noFill/>
          </a:ln>
        </p:spPr>
        <p:txBody>
          <a:bodyPr anchorCtr="0" anchor="t" bIns="91425" lIns="91425" spcFirstLastPara="1" rIns="91425" wrap="square" tIns="91425">
            <a:noAutofit/>
          </a:bodyPr>
          <a:lstStyle/>
          <a:p>
            <a:pPr indent="-139700" lvl="0" marL="342900" rtl="0" algn="ctr">
              <a:spcBef>
                <a:spcPts val="640"/>
              </a:spcBef>
              <a:spcAft>
                <a:spcPts val="0"/>
              </a:spcAft>
              <a:buNone/>
            </a:pPr>
            <a:r>
              <a:rPr b="1" lang="en-US" sz="3000">
                <a:solidFill>
                  <a:srgbClr val="595959"/>
                </a:solidFill>
                <a:latin typeface="Merriweather"/>
                <a:ea typeface="Merriweather"/>
                <a:cs typeface="Merriweather"/>
                <a:sym typeface="Merriweather"/>
              </a:rPr>
              <a:t>Conclusion</a:t>
            </a:r>
            <a:r>
              <a:rPr b="1" lang="en-US" sz="3000">
                <a:solidFill>
                  <a:srgbClr val="595959"/>
                </a:solidFill>
                <a:latin typeface="Merriweather"/>
                <a:ea typeface="Merriweather"/>
                <a:cs typeface="Merriweather"/>
                <a:sym typeface="Merriweather"/>
              </a:rPr>
              <a:t> </a:t>
            </a:r>
            <a:endParaRPr b="1" sz="2300">
              <a:solidFill>
                <a:srgbClr val="595959"/>
              </a:solidFill>
              <a:latin typeface="Merriweather"/>
              <a:ea typeface="Merriweather"/>
              <a:cs typeface="Merriweather"/>
              <a:sym typeface="Merriweather"/>
            </a:endParaRPr>
          </a:p>
          <a:p>
            <a:pPr indent="-139700" lvl="0" marL="342900" rtl="0" algn="ctr">
              <a:spcBef>
                <a:spcPts val="640"/>
              </a:spcBef>
              <a:spcAft>
                <a:spcPts val="0"/>
              </a:spcAft>
              <a:buNone/>
            </a:pPr>
            <a:r>
              <a:rPr b="1" lang="en-US" sz="2300">
                <a:solidFill>
                  <a:schemeClr val="accent2"/>
                </a:solidFill>
                <a:latin typeface="Merriweather"/>
                <a:ea typeface="Merriweather"/>
                <a:cs typeface="Merriweather"/>
                <a:sym typeface="Merriweather"/>
              </a:rPr>
              <a:t>RQ 2a and 2b</a:t>
            </a:r>
            <a:endParaRPr b="1" sz="2300">
              <a:solidFill>
                <a:schemeClr val="accent2"/>
              </a:solidFill>
              <a:latin typeface="Merriweather"/>
              <a:ea typeface="Merriweather"/>
              <a:cs typeface="Merriweather"/>
              <a:sym typeface="Merriweathe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pic>
        <p:nvPicPr>
          <p:cNvPr id="142" name="Google Shape;142;g245d6aed0a3_0_45"/>
          <p:cNvPicPr preferRelativeResize="0"/>
          <p:nvPr/>
        </p:nvPicPr>
        <p:blipFill rotWithShape="1">
          <a:blip r:embed="rId3">
            <a:alphaModFix/>
          </a:blip>
          <a:srcRect b="0" l="0" r="0" t="0"/>
          <a:stretch/>
        </p:blipFill>
        <p:spPr>
          <a:xfrm>
            <a:off x="0" y="6217726"/>
            <a:ext cx="1008900" cy="640275"/>
          </a:xfrm>
          <a:prstGeom prst="rect">
            <a:avLst/>
          </a:prstGeom>
          <a:noFill/>
          <a:ln>
            <a:noFill/>
          </a:ln>
        </p:spPr>
      </p:pic>
      <p:sp>
        <p:nvSpPr>
          <p:cNvPr id="143" name="Google Shape;143;g245d6aed0a3_0_45"/>
          <p:cNvSpPr txBox="1"/>
          <p:nvPr/>
        </p:nvSpPr>
        <p:spPr>
          <a:xfrm>
            <a:off x="393600" y="1604562"/>
            <a:ext cx="8229600" cy="4470000"/>
          </a:xfrm>
          <a:prstGeom prst="rect">
            <a:avLst/>
          </a:prstGeom>
          <a:noFill/>
          <a:ln>
            <a:noFill/>
          </a:ln>
        </p:spPr>
        <p:txBody>
          <a:bodyPr anchorCtr="0" anchor="ctr" bIns="91425" lIns="91425" spcFirstLastPara="1" rIns="91425" wrap="square" tIns="91425">
            <a:noAutofit/>
          </a:bodyPr>
          <a:lstStyle/>
          <a:p>
            <a:pPr indent="-349250" lvl="0" marL="457200" rtl="0" algn="just">
              <a:lnSpc>
                <a:spcPct val="150000"/>
              </a:lnSpc>
              <a:spcBef>
                <a:spcPts val="0"/>
              </a:spcBef>
              <a:spcAft>
                <a:spcPts val="0"/>
              </a:spcAft>
              <a:buClr>
                <a:srgbClr val="595959"/>
              </a:buClr>
              <a:buSzPts val="1900"/>
              <a:buFont typeface="Merriweather"/>
              <a:buChar char="●"/>
            </a:pPr>
            <a:r>
              <a:rPr lang="en-US" sz="1900">
                <a:solidFill>
                  <a:srgbClr val="595959"/>
                </a:solidFill>
                <a:highlight>
                  <a:srgbClr val="FFFFFF"/>
                </a:highlight>
                <a:latin typeface="Merriweather"/>
                <a:ea typeface="Merriweather"/>
                <a:cs typeface="Merriweather"/>
                <a:sym typeface="Merriweather"/>
              </a:rPr>
              <a:t>The respondents recognized the following </a:t>
            </a:r>
            <a:r>
              <a:rPr b="1" lang="en-US" sz="1900">
                <a:solidFill>
                  <a:schemeClr val="accent2"/>
                </a:solidFill>
                <a:highlight>
                  <a:srgbClr val="FFFFFF"/>
                </a:highlight>
                <a:latin typeface="Merriweather"/>
                <a:ea typeface="Merriweather"/>
                <a:cs typeface="Merriweather"/>
                <a:sym typeface="Merriweather"/>
              </a:rPr>
              <a:t>strengths </a:t>
            </a:r>
            <a:r>
              <a:rPr lang="en-US" sz="1900">
                <a:solidFill>
                  <a:srgbClr val="595959"/>
                </a:solidFill>
                <a:highlight>
                  <a:srgbClr val="FFFFFF"/>
                </a:highlight>
                <a:latin typeface="Merriweather"/>
                <a:ea typeface="Merriweather"/>
                <a:cs typeface="Merriweather"/>
                <a:sym typeface="Merriweather"/>
              </a:rPr>
              <a:t>of the LIS study program: good communication with teachers, extracurricular activities (conferences, projects, mobility), working in small groups, project and team work, independent work, good atmosphere, wide employment possibilities, interdisciplinarity and development of critical thinking through practical project work. </a:t>
            </a:r>
            <a:endParaRPr sz="1900">
              <a:solidFill>
                <a:srgbClr val="595959"/>
              </a:solidFill>
              <a:highlight>
                <a:srgbClr val="FFFFFF"/>
              </a:highlight>
              <a:latin typeface="Merriweather"/>
              <a:ea typeface="Merriweather"/>
              <a:cs typeface="Merriweather"/>
              <a:sym typeface="Merriweather"/>
            </a:endParaRPr>
          </a:p>
          <a:p>
            <a:pPr indent="-349250" lvl="0" marL="457200" rtl="0" algn="just">
              <a:lnSpc>
                <a:spcPct val="150000"/>
              </a:lnSpc>
              <a:spcBef>
                <a:spcPts val="0"/>
              </a:spcBef>
              <a:spcAft>
                <a:spcPts val="0"/>
              </a:spcAft>
              <a:buClr>
                <a:srgbClr val="595959"/>
              </a:buClr>
              <a:buSzPts val="1900"/>
              <a:buFont typeface="Merriweather"/>
              <a:buChar char="●"/>
            </a:pPr>
            <a:r>
              <a:rPr lang="en-US" sz="1900">
                <a:solidFill>
                  <a:srgbClr val="595959"/>
                </a:solidFill>
                <a:highlight>
                  <a:srgbClr val="FFFFFF"/>
                </a:highlight>
                <a:latin typeface="Merriweather"/>
                <a:ea typeface="Merriweather"/>
                <a:cs typeface="Merriweather"/>
                <a:sym typeface="Merriweather"/>
              </a:rPr>
              <a:t>Most of these refer to </a:t>
            </a:r>
            <a:r>
              <a:rPr b="1" lang="en-US" sz="1900">
                <a:solidFill>
                  <a:srgbClr val="C0504D"/>
                </a:solidFill>
                <a:highlight>
                  <a:srgbClr val="FFFFFF"/>
                </a:highlight>
                <a:latin typeface="Merriweather"/>
                <a:ea typeface="Merriweather"/>
                <a:cs typeface="Merriweather"/>
                <a:sym typeface="Merriweather"/>
              </a:rPr>
              <a:t>lifelong learning competences</a:t>
            </a:r>
            <a:r>
              <a:rPr lang="en-US" sz="1900">
                <a:solidFill>
                  <a:srgbClr val="595959"/>
                </a:solidFill>
                <a:highlight>
                  <a:srgbClr val="FFFFFF"/>
                </a:highlight>
                <a:latin typeface="Merriweather"/>
                <a:ea typeface="Merriweather"/>
                <a:cs typeface="Merriweather"/>
                <a:sym typeface="Merriweather"/>
              </a:rPr>
              <a:t>, and not professional knowledge and skills. </a:t>
            </a:r>
            <a:endParaRPr sz="1900">
              <a:solidFill>
                <a:srgbClr val="595959"/>
              </a:solidFill>
              <a:highlight>
                <a:srgbClr val="FFFFFF"/>
              </a:highlight>
              <a:latin typeface="Merriweather"/>
              <a:ea typeface="Merriweather"/>
              <a:cs typeface="Merriweather"/>
              <a:sym typeface="Merriweather"/>
            </a:endParaRPr>
          </a:p>
        </p:txBody>
      </p:sp>
      <p:sp>
        <p:nvSpPr>
          <p:cNvPr id="144" name="Google Shape;144;g245d6aed0a3_0_45"/>
          <p:cNvSpPr txBox="1"/>
          <p:nvPr/>
        </p:nvSpPr>
        <p:spPr>
          <a:xfrm>
            <a:off x="228600" y="856575"/>
            <a:ext cx="8559600" cy="1266000"/>
          </a:xfrm>
          <a:prstGeom prst="rect">
            <a:avLst/>
          </a:prstGeom>
          <a:noFill/>
          <a:ln>
            <a:noFill/>
          </a:ln>
        </p:spPr>
        <p:txBody>
          <a:bodyPr anchorCtr="0" anchor="t" bIns="91425" lIns="91425" spcFirstLastPara="1" rIns="91425" wrap="square" tIns="91425">
            <a:noAutofit/>
          </a:bodyPr>
          <a:lstStyle/>
          <a:p>
            <a:pPr indent="-139700" lvl="0" marL="342900" rtl="0" algn="ctr">
              <a:spcBef>
                <a:spcPts val="640"/>
              </a:spcBef>
              <a:spcAft>
                <a:spcPts val="0"/>
              </a:spcAft>
              <a:buNone/>
            </a:pPr>
            <a:r>
              <a:rPr b="1" lang="en-US" sz="3000">
                <a:solidFill>
                  <a:srgbClr val="595959"/>
                </a:solidFill>
                <a:latin typeface="Merriweather"/>
                <a:ea typeface="Merriweather"/>
                <a:cs typeface="Merriweather"/>
                <a:sym typeface="Merriweather"/>
              </a:rPr>
              <a:t>Conclusion </a:t>
            </a:r>
            <a:endParaRPr b="1" sz="2300">
              <a:solidFill>
                <a:srgbClr val="595959"/>
              </a:solidFill>
              <a:latin typeface="Merriweather"/>
              <a:ea typeface="Merriweather"/>
              <a:cs typeface="Merriweather"/>
              <a:sym typeface="Merriweather"/>
            </a:endParaRPr>
          </a:p>
          <a:p>
            <a:pPr indent="-139700" lvl="0" marL="342900" rtl="0" algn="ctr">
              <a:spcBef>
                <a:spcPts val="640"/>
              </a:spcBef>
              <a:spcAft>
                <a:spcPts val="0"/>
              </a:spcAft>
              <a:buNone/>
            </a:pPr>
            <a:r>
              <a:rPr b="1" lang="en-US" sz="2300">
                <a:solidFill>
                  <a:schemeClr val="accent2"/>
                </a:solidFill>
                <a:latin typeface="Merriweather"/>
                <a:ea typeface="Merriweather"/>
                <a:cs typeface="Merriweather"/>
                <a:sym typeface="Merriweather"/>
              </a:rPr>
              <a:t>RQ 3</a:t>
            </a:r>
            <a:endParaRPr b="1" sz="2300">
              <a:solidFill>
                <a:schemeClr val="accent2"/>
              </a:solidFill>
              <a:latin typeface="Merriweather"/>
              <a:ea typeface="Merriweather"/>
              <a:cs typeface="Merriweather"/>
              <a:sym typeface="Merriweathe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pic>
        <p:nvPicPr>
          <p:cNvPr id="150" name="Google Shape;150;g245d6aed0a3_0_54"/>
          <p:cNvPicPr preferRelativeResize="0"/>
          <p:nvPr/>
        </p:nvPicPr>
        <p:blipFill rotWithShape="1">
          <a:blip r:embed="rId3">
            <a:alphaModFix/>
          </a:blip>
          <a:srcRect b="0" l="0" r="0" t="0"/>
          <a:stretch/>
        </p:blipFill>
        <p:spPr>
          <a:xfrm>
            <a:off x="0" y="6217726"/>
            <a:ext cx="1008900" cy="640275"/>
          </a:xfrm>
          <a:prstGeom prst="rect">
            <a:avLst/>
          </a:prstGeom>
          <a:noFill/>
          <a:ln>
            <a:noFill/>
          </a:ln>
        </p:spPr>
      </p:pic>
      <p:sp>
        <p:nvSpPr>
          <p:cNvPr id="151" name="Google Shape;151;g245d6aed0a3_0_54"/>
          <p:cNvSpPr txBox="1"/>
          <p:nvPr/>
        </p:nvSpPr>
        <p:spPr>
          <a:xfrm>
            <a:off x="393600" y="1604562"/>
            <a:ext cx="8229600" cy="4470000"/>
          </a:xfrm>
          <a:prstGeom prst="rect">
            <a:avLst/>
          </a:prstGeom>
          <a:noFill/>
          <a:ln>
            <a:noFill/>
          </a:ln>
        </p:spPr>
        <p:txBody>
          <a:bodyPr anchorCtr="0" anchor="ctr" bIns="91425" lIns="91425" spcFirstLastPara="1" rIns="91425" wrap="square" tIns="91425">
            <a:noAutofit/>
          </a:bodyPr>
          <a:lstStyle/>
          <a:p>
            <a:pPr indent="-349250" lvl="0" marL="457200" rtl="0" algn="just">
              <a:lnSpc>
                <a:spcPct val="150000"/>
              </a:lnSpc>
              <a:spcBef>
                <a:spcPts val="0"/>
              </a:spcBef>
              <a:spcAft>
                <a:spcPts val="0"/>
              </a:spcAft>
              <a:buClr>
                <a:srgbClr val="595959"/>
              </a:buClr>
              <a:buSzPts val="1900"/>
              <a:buFont typeface="Merriweather"/>
              <a:buChar char="●"/>
            </a:pPr>
            <a:r>
              <a:rPr b="1" lang="en-US" sz="1900">
                <a:solidFill>
                  <a:schemeClr val="accent2"/>
                </a:solidFill>
                <a:highlight>
                  <a:srgbClr val="FFFFFF"/>
                </a:highlight>
                <a:latin typeface="Merriweather"/>
                <a:ea typeface="Merriweather"/>
                <a:cs typeface="Merriweather"/>
                <a:sym typeface="Merriweather"/>
              </a:rPr>
              <a:t>Weaknesses</a:t>
            </a:r>
            <a:r>
              <a:rPr lang="en-US" sz="1900">
                <a:solidFill>
                  <a:srgbClr val="595959"/>
                </a:solidFill>
                <a:highlight>
                  <a:srgbClr val="FFFFFF"/>
                </a:highlight>
                <a:latin typeface="Merriweather"/>
                <a:ea typeface="Merriweather"/>
                <a:cs typeface="Merriweather"/>
                <a:sym typeface="Merriweather"/>
              </a:rPr>
              <a:t> of the program: not enough practical work, project-based practical work, too much theoretical courses, too much assignments/quizzes/essays, lack of elective courses, lack of pedagogical courses which would equip students to work in educational institutions, and repetition of content from undergraduate study</a:t>
            </a:r>
            <a:endParaRPr b="1" sz="1900">
              <a:solidFill>
                <a:srgbClr val="C0504D"/>
              </a:solidFill>
              <a:highlight>
                <a:srgbClr val="FFFFFF"/>
              </a:highlight>
              <a:latin typeface="Merriweather"/>
              <a:ea typeface="Merriweather"/>
              <a:cs typeface="Merriweather"/>
              <a:sym typeface="Merriweather"/>
            </a:endParaRPr>
          </a:p>
        </p:txBody>
      </p:sp>
      <p:sp>
        <p:nvSpPr>
          <p:cNvPr id="152" name="Google Shape;152;g245d6aed0a3_0_54"/>
          <p:cNvSpPr txBox="1"/>
          <p:nvPr/>
        </p:nvSpPr>
        <p:spPr>
          <a:xfrm>
            <a:off x="228600" y="856575"/>
            <a:ext cx="8559600" cy="1266000"/>
          </a:xfrm>
          <a:prstGeom prst="rect">
            <a:avLst/>
          </a:prstGeom>
          <a:noFill/>
          <a:ln>
            <a:noFill/>
          </a:ln>
        </p:spPr>
        <p:txBody>
          <a:bodyPr anchorCtr="0" anchor="t" bIns="91425" lIns="91425" spcFirstLastPara="1" rIns="91425" wrap="square" tIns="91425">
            <a:noAutofit/>
          </a:bodyPr>
          <a:lstStyle/>
          <a:p>
            <a:pPr indent="-139700" lvl="0" marL="342900" rtl="0" algn="ctr">
              <a:spcBef>
                <a:spcPts val="640"/>
              </a:spcBef>
              <a:spcAft>
                <a:spcPts val="0"/>
              </a:spcAft>
              <a:buNone/>
            </a:pPr>
            <a:r>
              <a:rPr b="1" lang="en-US" sz="3000">
                <a:solidFill>
                  <a:srgbClr val="595959"/>
                </a:solidFill>
                <a:latin typeface="Merriweather"/>
                <a:ea typeface="Merriweather"/>
                <a:cs typeface="Merriweather"/>
                <a:sym typeface="Merriweather"/>
              </a:rPr>
              <a:t>Conclusion </a:t>
            </a:r>
            <a:endParaRPr b="1" sz="2300">
              <a:solidFill>
                <a:srgbClr val="595959"/>
              </a:solidFill>
              <a:latin typeface="Merriweather"/>
              <a:ea typeface="Merriweather"/>
              <a:cs typeface="Merriweather"/>
              <a:sym typeface="Merriweather"/>
            </a:endParaRPr>
          </a:p>
          <a:p>
            <a:pPr indent="-139700" lvl="0" marL="342900" rtl="0" algn="ctr">
              <a:spcBef>
                <a:spcPts val="640"/>
              </a:spcBef>
              <a:spcAft>
                <a:spcPts val="0"/>
              </a:spcAft>
              <a:buNone/>
            </a:pPr>
            <a:r>
              <a:rPr b="1" lang="en-US" sz="2300">
                <a:solidFill>
                  <a:schemeClr val="accent2"/>
                </a:solidFill>
                <a:latin typeface="Merriweather"/>
                <a:ea typeface="Merriweather"/>
                <a:cs typeface="Merriweather"/>
                <a:sym typeface="Merriweather"/>
              </a:rPr>
              <a:t>RQ 3</a:t>
            </a:r>
            <a:endParaRPr b="1" sz="2300">
              <a:solidFill>
                <a:schemeClr val="accent2"/>
              </a:solidFill>
              <a:latin typeface="Merriweather"/>
              <a:ea typeface="Merriweather"/>
              <a:cs typeface="Merriweather"/>
              <a:sym typeface="Merriweathe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g245d6aed0a3_0_62"/>
          <p:cNvSpPr txBox="1"/>
          <p:nvPr/>
        </p:nvSpPr>
        <p:spPr>
          <a:xfrm>
            <a:off x="228600" y="856575"/>
            <a:ext cx="8559600" cy="615300"/>
          </a:xfrm>
          <a:prstGeom prst="rect">
            <a:avLst/>
          </a:prstGeom>
          <a:noFill/>
          <a:ln>
            <a:noFill/>
          </a:ln>
        </p:spPr>
        <p:txBody>
          <a:bodyPr anchorCtr="0" anchor="t" bIns="91425" lIns="91425" spcFirstLastPara="1" rIns="91425" wrap="square" tIns="91425">
            <a:noAutofit/>
          </a:bodyPr>
          <a:lstStyle/>
          <a:p>
            <a:pPr indent="-139700" lvl="0" marL="342900" rtl="0" algn="ctr">
              <a:spcBef>
                <a:spcPts val="640"/>
              </a:spcBef>
              <a:spcAft>
                <a:spcPts val="0"/>
              </a:spcAft>
              <a:buClr>
                <a:schemeClr val="dk1"/>
              </a:buClr>
              <a:buSzPts val="1100"/>
              <a:buFont typeface="Arial"/>
              <a:buNone/>
            </a:pPr>
            <a:r>
              <a:rPr b="1" lang="en-US" sz="3000">
                <a:solidFill>
                  <a:srgbClr val="595959"/>
                </a:solidFill>
                <a:latin typeface="Merriweather"/>
                <a:ea typeface="Merriweather"/>
                <a:cs typeface="Merriweather"/>
                <a:sym typeface="Merriweather"/>
              </a:rPr>
              <a:t>Concluding discussion</a:t>
            </a:r>
            <a:endParaRPr b="1" sz="2400">
              <a:solidFill>
                <a:srgbClr val="595959"/>
              </a:solidFill>
              <a:latin typeface="Merriweather"/>
              <a:ea typeface="Merriweather"/>
              <a:cs typeface="Merriweather"/>
              <a:sym typeface="Merriweather"/>
            </a:endParaRPr>
          </a:p>
          <a:p>
            <a:pPr indent="-139700" lvl="0" marL="342900" rtl="0" algn="ctr">
              <a:spcBef>
                <a:spcPts val="640"/>
              </a:spcBef>
              <a:spcAft>
                <a:spcPts val="0"/>
              </a:spcAft>
              <a:buNone/>
            </a:pPr>
            <a:r>
              <a:t/>
            </a:r>
            <a:endParaRPr b="1" sz="3000">
              <a:latin typeface="Merriweather"/>
              <a:ea typeface="Merriweather"/>
              <a:cs typeface="Merriweather"/>
              <a:sym typeface="Merriweather"/>
            </a:endParaRPr>
          </a:p>
        </p:txBody>
      </p:sp>
      <p:pic>
        <p:nvPicPr>
          <p:cNvPr id="159" name="Google Shape;159;g245d6aed0a3_0_62"/>
          <p:cNvPicPr preferRelativeResize="0"/>
          <p:nvPr/>
        </p:nvPicPr>
        <p:blipFill rotWithShape="1">
          <a:blip r:embed="rId3">
            <a:alphaModFix/>
          </a:blip>
          <a:srcRect b="0" l="0" r="0" t="0"/>
          <a:stretch/>
        </p:blipFill>
        <p:spPr>
          <a:xfrm>
            <a:off x="0" y="6217726"/>
            <a:ext cx="1008900" cy="640275"/>
          </a:xfrm>
          <a:prstGeom prst="rect">
            <a:avLst/>
          </a:prstGeom>
          <a:noFill/>
          <a:ln>
            <a:noFill/>
          </a:ln>
        </p:spPr>
      </p:pic>
      <p:sp>
        <p:nvSpPr>
          <p:cNvPr id="160" name="Google Shape;160;g245d6aed0a3_0_62"/>
          <p:cNvSpPr txBox="1"/>
          <p:nvPr/>
        </p:nvSpPr>
        <p:spPr>
          <a:xfrm>
            <a:off x="393600" y="1604562"/>
            <a:ext cx="8229600" cy="4470000"/>
          </a:xfrm>
          <a:prstGeom prst="rect">
            <a:avLst/>
          </a:prstGeom>
          <a:noFill/>
          <a:ln>
            <a:noFill/>
          </a:ln>
        </p:spPr>
        <p:txBody>
          <a:bodyPr anchorCtr="0" anchor="ctr" bIns="91425" lIns="91425" spcFirstLastPara="1" rIns="91425" wrap="square" tIns="91425">
            <a:noAutofit/>
          </a:bodyPr>
          <a:lstStyle/>
          <a:p>
            <a:pPr indent="-349250" lvl="0" marL="457200" rtl="0" algn="just">
              <a:lnSpc>
                <a:spcPct val="150000"/>
              </a:lnSpc>
              <a:spcBef>
                <a:spcPts val="0"/>
              </a:spcBef>
              <a:spcAft>
                <a:spcPts val="0"/>
              </a:spcAft>
              <a:buClr>
                <a:srgbClr val="595959"/>
              </a:buClr>
              <a:buSzPts val="1900"/>
              <a:buFont typeface="Merriweather"/>
              <a:buChar char="●"/>
            </a:pPr>
            <a:r>
              <a:rPr lang="en-US" sz="1900">
                <a:solidFill>
                  <a:srgbClr val="595959"/>
                </a:solidFill>
                <a:highlight>
                  <a:srgbClr val="FFFFFF"/>
                </a:highlight>
                <a:latin typeface="Merriweather"/>
                <a:ea typeface="Merriweather"/>
                <a:cs typeface="Merriweather"/>
                <a:sym typeface="Merriweather"/>
              </a:rPr>
              <a:t>The most positive attitudes were expressed by </a:t>
            </a:r>
            <a:r>
              <a:rPr b="1" lang="en-US" sz="1900">
                <a:solidFill>
                  <a:schemeClr val="accent2"/>
                </a:solidFill>
                <a:highlight>
                  <a:srgbClr val="FFFFFF"/>
                </a:highlight>
                <a:latin typeface="Merriweather"/>
                <a:ea typeface="Merriweather"/>
                <a:cs typeface="Merriweather"/>
                <a:sym typeface="Merriweather"/>
              </a:rPr>
              <a:t>single-major LIS alumni</a:t>
            </a:r>
            <a:r>
              <a:rPr lang="en-US" sz="1900">
                <a:solidFill>
                  <a:srgbClr val="595959"/>
                </a:solidFill>
                <a:highlight>
                  <a:srgbClr val="FFFFFF"/>
                </a:highlight>
                <a:latin typeface="Merriweather"/>
                <a:ea typeface="Merriweather"/>
                <a:cs typeface="Merriweather"/>
                <a:sym typeface="Merriweather"/>
              </a:rPr>
              <a:t>, and this might lead to the speculation that they were more pleased with their competences and skills because they were able to </a:t>
            </a:r>
            <a:r>
              <a:rPr b="1" lang="en-US" sz="1900">
                <a:solidFill>
                  <a:srgbClr val="C0504D"/>
                </a:solidFill>
                <a:highlight>
                  <a:srgbClr val="FFFFFF"/>
                </a:highlight>
                <a:latin typeface="Merriweather"/>
                <a:ea typeface="Merriweather"/>
                <a:cs typeface="Merriweather"/>
                <a:sym typeface="Merriweather"/>
              </a:rPr>
              <a:t>study in depth various topics</a:t>
            </a:r>
            <a:r>
              <a:rPr lang="en-US" sz="1900">
                <a:solidFill>
                  <a:srgbClr val="595959"/>
                </a:solidFill>
                <a:highlight>
                  <a:srgbClr val="FFFFFF"/>
                </a:highlight>
                <a:latin typeface="Merriweather"/>
                <a:ea typeface="Merriweather"/>
                <a:cs typeface="Merriweather"/>
                <a:sym typeface="Merriweather"/>
              </a:rPr>
              <a:t> during their studies. </a:t>
            </a:r>
            <a:endParaRPr sz="1900">
              <a:solidFill>
                <a:srgbClr val="595959"/>
              </a:solidFill>
              <a:highlight>
                <a:srgbClr val="FFFFFF"/>
              </a:highlight>
              <a:latin typeface="Merriweather"/>
              <a:ea typeface="Merriweather"/>
              <a:cs typeface="Merriweather"/>
              <a:sym typeface="Merriweather"/>
            </a:endParaRPr>
          </a:p>
          <a:p>
            <a:pPr indent="-349250" lvl="0" marL="457200" rtl="0" algn="just">
              <a:lnSpc>
                <a:spcPct val="150000"/>
              </a:lnSpc>
              <a:spcBef>
                <a:spcPts val="0"/>
              </a:spcBef>
              <a:spcAft>
                <a:spcPts val="0"/>
              </a:spcAft>
              <a:buClr>
                <a:srgbClr val="595959"/>
              </a:buClr>
              <a:buSzPts val="1900"/>
              <a:buFont typeface="Merriweather"/>
              <a:buChar char="●"/>
            </a:pPr>
            <a:r>
              <a:rPr lang="en-US" sz="1900">
                <a:solidFill>
                  <a:srgbClr val="595959"/>
                </a:solidFill>
                <a:highlight>
                  <a:srgbClr val="FFFFFF"/>
                </a:highlight>
                <a:latin typeface="Merriweather"/>
                <a:ea typeface="Merriweather"/>
                <a:cs typeface="Merriweather"/>
                <a:sym typeface="Merriweather"/>
              </a:rPr>
              <a:t>And finally, currently enrolled graduated </a:t>
            </a:r>
            <a:r>
              <a:rPr b="1" lang="en-US" sz="1900">
                <a:solidFill>
                  <a:srgbClr val="C0504D"/>
                </a:solidFill>
                <a:highlight>
                  <a:srgbClr val="FFFFFF"/>
                </a:highlight>
                <a:latin typeface="Merriweather"/>
                <a:ea typeface="Merriweather"/>
                <a:cs typeface="Merriweather"/>
                <a:sym typeface="Merriweather"/>
              </a:rPr>
              <a:t>students studied during the COVID-19</a:t>
            </a:r>
            <a:r>
              <a:rPr lang="en-US" sz="1900">
                <a:solidFill>
                  <a:srgbClr val="595959"/>
                </a:solidFill>
                <a:highlight>
                  <a:srgbClr val="FFFFFF"/>
                </a:highlight>
                <a:latin typeface="Merriweather"/>
                <a:ea typeface="Merriweather"/>
                <a:cs typeface="Merriweather"/>
                <a:sym typeface="Merriweather"/>
              </a:rPr>
              <a:t> lockdown measures in 2020 and online classes, which resulted in a </a:t>
            </a:r>
            <a:r>
              <a:rPr b="1" lang="en-US" sz="1900">
                <a:solidFill>
                  <a:srgbClr val="C0504D"/>
                </a:solidFill>
                <a:highlight>
                  <a:srgbClr val="FFFFFF"/>
                </a:highlight>
                <a:latin typeface="Merriweather"/>
                <a:ea typeface="Merriweather"/>
                <a:cs typeface="Merriweather"/>
                <a:sym typeface="Merriweather"/>
              </a:rPr>
              <a:t>negative student experience</a:t>
            </a:r>
            <a:r>
              <a:rPr lang="en-US" sz="1900">
                <a:solidFill>
                  <a:srgbClr val="595959"/>
                </a:solidFill>
                <a:highlight>
                  <a:srgbClr val="FFFFFF"/>
                </a:highlight>
                <a:latin typeface="Merriweather"/>
                <a:ea typeface="Merriweather"/>
                <a:cs typeface="Merriweather"/>
                <a:sym typeface="Merriweather"/>
              </a:rPr>
              <a:t> as found by other studies </a:t>
            </a:r>
            <a:endParaRPr sz="1900">
              <a:solidFill>
                <a:srgbClr val="595959"/>
              </a:solidFill>
              <a:highlight>
                <a:srgbClr val="FFFFFF"/>
              </a:highlight>
              <a:latin typeface="Merriweather"/>
              <a:ea typeface="Merriweather"/>
              <a:cs typeface="Merriweather"/>
              <a:sym typeface="Merriweathe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g242c898fa07_0_47"/>
          <p:cNvSpPr txBox="1"/>
          <p:nvPr/>
        </p:nvSpPr>
        <p:spPr>
          <a:xfrm>
            <a:off x="457200" y="698673"/>
            <a:ext cx="8229600" cy="1143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US" sz="4400">
                <a:solidFill>
                  <a:srgbClr val="C0504D"/>
                </a:solidFill>
                <a:latin typeface="Merriweather"/>
                <a:ea typeface="Merriweather"/>
                <a:cs typeface="Merriweather"/>
                <a:sym typeface="Merriweather"/>
              </a:rPr>
              <a:t>Limitations</a:t>
            </a:r>
            <a:endParaRPr sz="4400">
              <a:solidFill>
                <a:srgbClr val="C0504D"/>
              </a:solidFill>
              <a:latin typeface="Merriweather"/>
              <a:ea typeface="Merriweather"/>
              <a:cs typeface="Merriweather"/>
              <a:sym typeface="Merriweather"/>
            </a:endParaRPr>
          </a:p>
        </p:txBody>
      </p:sp>
      <p:sp>
        <p:nvSpPr>
          <p:cNvPr id="167" name="Google Shape;167;g242c898fa07_0_47"/>
          <p:cNvSpPr txBox="1"/>
          <p:nvPr/>
        </p:nvSpPr>
        <p:spPr>
          <a:xfrm>
            <a:off x="734700" y="1906075"/>
            <a:ext cx="7779000" cy="5030100"/>
          </a:xfrm>
          <a:prstGeom prst="rect">
            <a:avLst/>
          </a:prstGeom>
          <a:noFill/>
          <a:ln>
            <a:noFill/>
          </a:ln>
        </p:spPr>
        <p:txBody>
          <a:bodyPr anchorCtr="0" anchor="t" bIns="91425" lIns="91425" spcFirstLastPara="1" rIns="91425" wrap="square" tIns="91425">
            <a:noAutofit/>
          </a:bodyPr>
          <a:lstStyle/>
          <a:p>
            <a:pPr indent="-361950" lvl="0" marL="457200" rtl="0" algn="just">
              <a:lnSpc>
                <a:spcPct val="115000"/>
              </a:lnSpc>
              <a:spcBef>
                <a:spcPts val="1200"/>
              </a:spcBef>
              <a:spcAft>
                <a:spcPts val="0"/>
              </a:spcAft>
              <a:buClr>
                <a:srgbClr val="222222"/>
              </a:buClr>
              <a:buSzPts val="2100"/>
              <a:buFont typeface="Merriweather"/>
              <a:buChar char="•"/>
            </a:pPr>
            <a:r>
              <a:rPr lang="en-US" sz="2100">
                <a:solidFill>
                  <a:srgbClr val="222222"/>
                </a:solidFill>
                <a:highlight>
                  <a:srgbClr val="FFFFFF"/>
                </a:highlight>
                <a:latin typeface="Merriweather"/>
                <a:ea typeface="Merriweather"/>
                <a:cs typeface="Merriweather"/>
                <a:sym typeface="Merriweather"/>
              </a:rPr>
              <a:t>Difficulties with reaching students once they graduate and move away (in the country or abroad)</a:t>
            </a:r>
            <a:endParaRPr sz="2100">
              <a:solidFill>
                <a:srgbClr val="222222"/>
              </a:solidFill>
              <a:highlight>
                <a:srgbClr val="FFFFFF"/>
              </a:highlight>
              <a:latin typeface="Merriweather"/>
              <a:ea typeface="Merriweather"/>
              <a:cs typeface="Merriweather"/>
              <a:sym typeface="Merriweather"/>
            </a:endParaRPr>
          </a:p>
          <a:p>
            <a:pPr indent="-361950" lvl="0" marL="457200" rtl="0" algn="l">
              <a:lnSpc>
                <a:spcPct val="115000"/>
              </a:lnSpc>
              <a:spcBef>
                <a:spcPts val="0"/>
              </a:spcBef>
              <a:spcAft>
                <a:spcPts val="0"/>
              </a:spcAft>
              <a:buClr>
                <a:srgbClr val="222222"/>
              </a:buClr>
              <a:buSzPts val="2100"/>
              <a:buFont typeface="Merriweather"/>
              <a:buChar char="•"/>
            </a:pPr>
            <a:r>
              <a:rPr lang="en-US" sz="2100">
                <a:solidFill>
                  <a:srgbClr val="222222"/>
                </a:solidFill>
                <a:latin typeface="Merriweather"/>
                <a:ea typeface="Merriweather"/>
                <a:cs typeface="Merriweather"/>
                <a:sym typeface="Merriweather"/>
              </a:rPr>
              <a:t>Voluntary participation</a:t>
            </a:r>
            <a:endParaRPr sz="2100">
              <a:solidFill>
                <a:srgbClr val="222222"/>
              </a:solidFill>
              <a:latin typeface="Merriweather"/>
              <a:ea typeface="Merriweather"/>
              <a:cs typeface="Merriweather"/>
              <a:sym typeface="Merriweather"/>
            </a:endParaRPr>
          </a:p>
          <a:p>
            <a:pPr indent="-361950" lvl="0" marL="457200" rtl="0" algn="l">
              <a:lnSpc>
                <a:spcPct val="115000"/>
              </a:lnSpc>
              <a:spcBef>
                <a:spcPts val="0"/>
              </a:spcBef>
              <a:spcAft>
                <a:spcPts val="0"/>
              </a:spcAft>
              <a:buClr>
                <a:srgbClr val="222222"/>
              </a:buClr>
              <a:buSzPts val="2100"/>
              <a:buFont typeface="Merriweather"/>
              <a:buChar char="•"/>
            </a:pPr>
            <a:r>
              <a:rPr lang="en-US" sz="2100">
                <a:solidFill>
                  <a:srgbClr val="222222"/>
                </a:solidFill>
                <a:latin typeface="Merriweather"/>
                <a:ea typeface="Merriweather"/>
                <a:cs typeface="Merriweather"/>
                <a:sym typeface="Merriweather"/>
              </a:rPr>
              <a:t>Student overload with solving surveys </a:t>
            </a:r>
            <a:endParaRPr sz="2100">
              <a:solidFill>
                <a:srgbClr val="222222"/>
              </a:solidFill>
              <a:latin typeface="Merriweather"/>
              <a:ea typeface="Merriweather"/>
              <a:cs typeface="Merriweather"/>
              <a:sym typeface="Merriweather"/>
            </a:endParaRPr>
          </a:p>
          <a:p>
            <a:pPr indent="-361950" lvl="0" marL="457200" rtl="0" algn="l">
              <a:lnSpc>
                <a:spcPct val="115000"/>
              </a:lnSpc>
              <a:spcBef>
                <a:spcPts val="0"/>
              </a:spcBef>
              <a:spcAft>
                <a:spcPts val="0"/>
              </a:spcAft>
              <a:buClr>
                <a:srgbClr val="222222"/>
              </a:buClr>
              <a:buSzPts val="2100"/>
              <a:buFont typeface="Merriweather"/>
              <a:buChar char="•"/>
            </a:pPr>
            <a:r>
              <a:rPr lang="en-US" sz="2100">
                <a:solidFill>
                  <a:srgbClr val="222222"/>
                </a:solidFill>
                <a:latin typeface="Merriweather"/>
                <a:ea typeface="Merriweather"/>
                <a:cs typeface="Merriweather"/>
                <a:sym typeface="Merriweather"/>
              </a:rPr>
              <a:t>Lower response rate</a:t>
            </a:r>
            <a:endParaRPr sz="2100">
              <a:solidFill>
                <a:srgbClr val="222222"/>
              </a:solidFill>
              <a:latin typeface="Merriweather"/>
              <a:ea typeface="Merriweather"/>
              <a:cs typeface="Merriweather"/>
              <a:sym typeface="Merriweather"/>
            </a:endParaRPr>
          </a:p>
          <a:p>
            <a:pPr indent="-361950" lvl="0" marL="457200" rtl="0" algn="l">
              <a:lnSpc>
                <a:spcPct val="115000"/>
              </a:lnSpc>
              <a:spcBef>
                <a:spcPts val="0"/>
              </a:spcBef>
              <a:spcAft>
                <a:spcPts val="0"/>
              </a:spcAft>
              <a:buClr>
                <a:srgbClr val="222222"/>
              </a:buClr>
              <a:buSzPts val="2100"/>
              <a:buFont typeface="Merriweather"/>
              <a:buChar char="•"/>
            </a:pPr>
            <a:r>
              <a:rPr lang="en-US" sz="2100">
                <a:solidFill>
                  <a:srgbClr val="222222"/>
                </a:solidFill>
                <a:latin typeface="Merriweather"/>
                <a:ea typeface="Merriweather"/>
                <a:cs typeface="Merriweather"/>
                <a:sym typeface="Merriweather"/>
              </a:rPr>
              <a:t>Students who studied online during COVID-19 did not experience the study program as they would if taken the classes in person</a:t>
            </a:r>
            <a:endParaRPr sz="2100">
              <a:solidFill>
                <a:srgbClr val="222222"/>
              </a:solidFill>
              <a:latin typeface="Merriweather"/>
              <a:ea typeface="Merriweather"/>
              <a:cs typeface="Merriweather"/>
              <a:sym typeface="Merriweather"/>
            </a:endParaRPr>
          </a:p>
          <a:p>
            <a:pPr indent="-361950" lvl="0" marL="457200" rtl="0" algn="l">
              <a:lnSpc>
                <a:spcPct val="115000"/>
              </a:lnSpc>
              <a:spcBef>
                <a:spcPts val="0"/>
              </a:spcBef>
              <a:spcAft>
                <a:spcPts val="0"/>
              </a:spcAft>
              <a:buClr>
                <a:srgbClr val="222222"/>
              </a:buClr>
              <a:buSzPts val="2100"/>
              <a:buFont typeface="Merriweather"/>
              <a:buChar char="•"/>
            </a:pPr>
            <a:r>
              <a:rPr lang="en-US" sz="2100">
                <a:solidFill>
                  <a:srgbClr val="222222"/>
                </a:solidFill>
                <a:latin typeface="Merriweather"/>
                <a:ea typeface="Merriweather"/>
                <a:cs typeface="Merriweather"/>
                <a:sym typeface="Merriweather"/>
              </a:rPr>
              <a:t>Former students based their answers from recollection (but had the opportunity to test their knowledge and skills in a business environment)</a:t>
            </a:r>
            <a:endParaRPr sz="2100">
              <a:solidFill>
                <a:srgbClr val="222222"/>
              </a:solidFill>
              <a:latin typeface="Merriweather"/>
              <a:ea typeface="Merriweather"/>
              <a:cs typeface="Merriweather"/>
              <a:sym typeface="Merriweather"/>
            </a:endParaRPr>
          </a:p>
        </p:txBody>
      </p:sp>
      <p:pic>
        <p:nvPicPr>
          <p:cNvPr id="168" name="Google Shape;168;g242c898fa07_0_47"/>
          <p:cNvPicPr preferRelativeResize="0"/>
          <p:nvPr/>
        </p:nvPicPr>
        <p:blipFill rotWithShape="1">
          <a:blip r:embed="rId3">
            <a:alphaModFix/>
          </a:blip>
          <a:srcRect b="0" l="0" r="0" t="0"/>
          <a:stretch/>
        </p:blipFill>
        <p:spPr>
          <a:xfrm>
            <a:off x="0" y="6217726"/>
            <a:ext cx="1008900" cy="64027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g242c898fa07_0_89"/>
          <p:cNvSpPr txBox="1"/>
          <p:nvPr/>
        </p:nvSpPr>
        <p:spPr>
          <a:xfrm>
            <a:off x="457200" y="1106425"/>
            <a:ext cx="8229600" cy="48252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1200"/>
              </a:spcBef>
              <a:spcAft>
                <a:spcPts val="0"/>
              </a:spcAft>
              <a:buNone/>
            </a:pPr>
            <a:r>
              <a:rPr b="1" lang="en-US" sz="2700">
                <a:solidFill>
                  <a:schemeClr val="accent2"/>
                </a:solidFill>
                <a:latin typeface="Merriweather"/>
                <a:ea typeface="Merriweather"/>
                <a:cs typeface="Merriweather"/>
                <a:sym typeface="Merriweather"/>
              </a:rPr>
              <a:t>Contribution</a:t>
            </a:r>
            <a:endParaRPr b="1" sz="2700">
              <a:solidFill>
                <a:schemeClr val="accent2"/>
              </a:solidFill>
              <a:latin typeface="Merriweather"/>
              <a:ea typeface="Merriweather"/>
              <a:cs typeface="Merriweather"/>
              <a:sym typeface="Merriweather"/>
            </a:endParaRPr>
          </a:p>
          <a:p>
            <a:pPr indent="0" lvl="0" marL="0" rtl="0" algn="ctr">
              <a:lnSpc>
                <a:spcPct val="115000"/>
              </a:lnSpc>
              <a:spcBef>
                <a:spcPts val="1200"/>
              </a:spcBef>
              <a:spcAft>
                <a:spcPts val="0"/>
              </a:spcAft>
              <a:buNone/>
            </a:pPr>
            <a:r>
              <a:t/>
            </a:r>
            <a:endParaRPr b="1" sz="2700">
              <a:solidFill>
                <a:schemeClr val="accent2"/>
              </a:solidFill>
              <a:latin typeface="Merriweather"/>
              <a:ea typeface="Merriweather"/>
              <a:cs typeface="Merriweather"/>
              <a:sym typeface="Merriweather"/>
            </a:endParaRPr>
          </a:p>
          <a:p>
            <a:pPr indent="-349250" lvl="0" marL="457200" rtl="0" algn="just">
              <a:lnSpc>
                <a:spcPct val="115000"/>
              </a:lnSpc>
              <a:spcBef>
                <a:spcPts val="0"/>
              </a:spcBef>
              <a:spcAft>
                <a:spcPts val="0"/>
              </a:spcAft>
              <a:buClr>
                <a:srgbClr val="000000"/>
              </a:buClr>
              <a:buSzPts val="1900"/>
              <a:buFont typeface="Merriweather"/>
              <a:buChar char="•"/>
            </a:pPr>
            <a:r>
              <a:rPr b="1" lang="en-US" sz="1900">
                <a:solidFill>
                  <a:schemeClr val="accent2"/>
                </a:solidFill>
                <a:highlight>
                  <a:srgbClr val="FFFFFF"/>
                </a:highlight>
                <a:latin typeface="Merriweather"/>
                <a:ea typeface="Merriweather"/>
                <a:cs typeface="Merriweather"/>
                <a:sym typeface="Merriweather"/>
              </a:rPr>
              <a:t>Relevant results for the revision of the LIS study program</a:t>
            </a:r>
            <a:r>
              <a:rPr lang="en-US" sz="1900">
                <a:highlight>
                  <a:srgbClr val="FFFFFF"/>
                </a:highlight>
                <a:latin typeface="Merriweather"/>
                <a:ea typeface="Merriweather"/>
                <a:cs typeface="Merriweather"/>
                <a:sym typeface="Merriweather"/>
              </a:rPr>
              <a:t> at the Osijek Department </a:t>
            </a:r>
            <a:endParaRPr sz="1900">
              <a:highlight>
                <a:srgbClr val="FFFFFF"/>
              </a:highlight>
              <a:latin typeface="Merriweather"/>
              <a:ea typeface="Merriweather"/>
              <a:cs typeface="Merriweather"/>
              <a:sym typeface="Merriweather"/>
            </a:endParaRPr>
          </a:p>
          <a:p>
            <a:pPr indent="-349250" lvl="0" marL="457200" rtl="0" algn="just">
              <a:lnSpc>
                <a:spcPct val="115000"/>
              </a:lnSpc>
              <a:spcBef>
                <a:spcPts val="0"/>
              </a:spcBef>
              <a:spcAft>
                <a:spcPts val="0"/>
              </a:spcAft>
              <a:buClr>
                <a:srgbClr val="000000"/>
              </a:buClr>
              <a:buSzPts val="1900"/>
              <a:buFont typeface="Merriweather"/>
              <a:buChar char="•"/>
            </a:pPr>
            <a:r>
              <a:rPr lang="en-US" sz="1900">
                <a:highlight>
                  <a:srgbClr val="FFFFFF"/>
                </a:highlight>
                <a:latin typeface="Merriweather"/>
                <a:ea typeface="Merriweather"/>
                <a:cs typeface="Merriweather"/>
                <a:sym typeface="Merriweather"/>
              </a:rPr>
              <a:t>A solid base for making </a:t>
            </a:r>
            <a:r>
              <a:rPr b="1" lang="en-US" sz="1900">
                <a:solidFill>
                  <a:schemeClr val="accent2"/>
                </a:solidFill>
                <a:highlight>
                  <a:srgbClr val="FFFFFF"/>
                </a:highlight>
                <a:latin typeface="Merriweather"/>
                <a:ea typeface="Merriweather"/>
                <a:cs typeface="Merriweather"/>
                <a:sym typeface="Merriweather"/>
              </a:rPr>
              <a:t>evidence-based decisions</a:t>
            </a:r>
            <a:r>
              <a:rPr lang="en-US" sz="1900">
                <a:highlight>
                  <a:srgbClr val="FFFFFF"/>
                </a:highlight>
                <a:latin typeface="Merriweather"/>
                <a:ea typeface="Merriweather"/>
                <a:cs typeface="Merriweather"/>
                <a:sym typeface="Merriweather"/>
              </a:rPr>
              <a:t> in the curriculum revision process</a:t>
            </a:r>
            <a:endParaRPr sz="1900">
              <a:highlight>
                <a:srgbClr val="FFFFFF"/>
              </a:highlight>
              <a:latin typeface="Merriweather"/>
              <a:ea typeface="Merriweather"/>
              <a:cs typeface="Merriweather"/>
              <a:sym typeface="Merriweather"/>
            </a:endParaRPr>
          </a:p>
          <a:p>
            <a:pPr indent="-349250" lvl="0" marL="457200" rtl="0" algn="just">
              <a:lnSpc>
                <a:spcPct val="115000"/>
              </a:lnSpc>
              <a:spcBef>
                <a:spcPts val="0"/>
              </a:spcBef>
              <a:spcAft>
                <a:spcPts val="0"/>
              </a:spcAft>
              <a:buClr>
                <a:srgbClr val="000000"/>
              </a:buClr>
              <a:buSzPts val="1900"/>
              <a:buFont typeface="Merriweather"/>
              <a:buChar char="•"/>
            </a:pPr>
            <a:r>
              <a:rPr b="1" lang="en-US" sz="1900">
                <a:solidFill>
                  <a:schemeClr val="accent2"/>
                </a:solidFill>
                <a:highlight>
                  <a:srgbClr val="FFFFFF"/>
                </a:highlight>
                <a:latin typeface="Merriweather"/>
                <a:ea typeface="Merriweather"/>
                <a:cs typeface="Merriweather"/>
                <a:sym typeface="Merriweather"/>
              </a:rPr>
              <a:t>Larger implications</a:t>
            </a:r>
            <a:r>
              <a:rPr lang="en-US" sz="1900">
                <a:highlight>
                  <a:srgbClr val="FFFFFF"/>
                </a:highlight>
                <a:latin typeface="Merriweather"/>
                <a:ea typeface="Merriweather"/>
                <a:cs typeface="Merriweather"/>
                <a:sym typeface="Merriweather"/>
              </a:rPr>
              <a:t> for LIS education in general because it has confirmed some of the results from</a:t>
            </a:r>
            <a:r>
              <a:rPr b="1" lang="en-US" sz="1900">
                <a:highlight>
                  <a:srgbClr val="FFFFFF"/>
                </a:highlight>
                <a:latin typeface="Merriweather"/>
                <a:ea typeface="Merriweather"/>
                <a:cs typeface="Merriweather"/>
                <a:sym typeface="Merriweather"/>
              </a:rPr>
              <a:t> </a:t>
            </a:r>
            <a:r>
              <a:rPr b="1" lang="en-US" sz="1900">
                <a:solidFill>
                  <a:schemeClr val="accent2"/>
                </a:solidFill>
                <a:highlight>
                  <a:srgbClr val="FFFFFF"/>
                </a:highlight>
                <a:latin typeface="Merriweather"/>
                <a:ea typeface="Merriweather"/>
                <a:cs typeface="Merriweather"/>
                <a:sym typeface="Merriweather"/>
              </a:rPr>
              <a:t>international studies</a:t>
            </a:r>
            <a:endParaRPr b="1" sz="1900">
              <a:solidFill>
                <a:schemeClr val="accent2"/>
              </a:solidFill>
              <a:highlight>
                <a:srgbClr val="FFFFFF"/>
              </a:highlight>
              <a:latin typeface="Merriweather"/>
              <a:ea typeface="Merriweather"/>
              <a:cs typeface="Merriweather"/>
              <a:sym typeface="Merriweather"/>
            </a:endParaRPr>
          </a:p>
          <a:p>
            <a:pPr indent="-349250" lvl="0" marL="457200" rtl="0" algn="just">
              <a:lnSpc>
                <a:spcPct val="115000"/>
              </a:lnSpc>
              <a:spcBef>
                <a:spcPts val="0"/>
              </a:spcBef>
              <a:spcAft>
                <a:spcPts val="0"/>
              </a:spcAft>
              <a:buClr>
                <a:srgbClr val="000000"/>
              </a:buClr>
              <a:buSzPts val="1900"/>
              <a:buFont typeface="Merriweather"/>
              <a:buChar char="•"/>
            </a:pPr>
            <a:r>
              <a:rPr lang="en-US" sz="1900">
                <a:highlight>
                  <a:srgbClr val="FFFFFF"/>
                </a:highlight>
                <a:latin typeface="Merriweather"/>
                <a:ea typeface="Merriweather"/>
                <a:cs typeface="Merriweather"/>
                <a:sym typeface="Merriweather"/>
              </a:rPr>
              <a:t>Indicated </a:t>
            </a:r>
            <a:r>
              <a:rPr b="1" lang="en-US" sz="1900">
                <a:solidFill>
                  <a:schemeClr val="accent2"/>
                </a:solidFill>
                <a:highlight>
                  <a:srgbClr val="FFFFFF"/>
                </a:highlight>
                <a:latin typeface="Merriweather"/>
                <a:ea typeface="Merriweather"/>
                <a:cs typeface="Merriweather"/>
                <a:sym typeface="Merriweather"/>
              </a:rPr>
              <a:t>possible trends</a:t>
            </a:r>
            <a:r>
              <a:rPr lang="en-US" sz="1900">
                <a:highlight>
                  <a:srgbClr val="FFFFFF"/>
                </a:highlight>
                <a:latin typeface="Merriweather"/>
                <a:ea typeface="Merriweather"/>
                <a:cs typeface="Merriweather"/>
                <a:sym typeface="Merriweather"/>
              </a:rPr>
              <a:t> in LIS education worldwide</a:t>
            </a:r>
            <a:endParaRPr sz="1900">
              <a:highlight>
                <a:srgbClr val="FFFFFF"/>
              </a:highlight>
              <a:latin typeface="Merriweather"/>
              <a:ea typeface="Merriweather"/>
              <a:cs typeface="Merriweather"/>
              <a:sym typeface="Merriweather"/>
            </a:endParaRPr>
          </a:p>
          <a:p>
            <a:pPr indent="-349250" lvl="0" marL="457200" rtl="0" algn="just">
              <a:lnSpc>
                <a:spcPct val="115000"/>
              </a:lnSpc>
              <a:spcBef>
                <a:spcPts val="0"/>
              </a:spcBef>
              <a:spcAft>
                <a:spcPts val="0"/>
              </a:spcAft>
              <a:buClr>
                <a:srgbClr val="000000"/>
              </a:buClr>
              <a:buSzPts val="1900"/>
              <a:buFont typeface="Merriweather"/>
              <a:buChar char="•"/>
            </a:pPr>
            <a:r>
              <a:rPr lang="en-US" sz="1900">
                <a:highlight>
                  <a:srgbClr val="FFFFFF"/>
                </a:highlight>
                <a:latin typeface="Merriweather"/>
                <a:ea typeface="Merriweather"/>
                <a:cs typeface="Merriweather"/>
                <a:sym typeface="Merriweather"/>
              </a:rPr>
              <a:t>More attention to the balance between </a:t>
            </a:r>
            <a:r>
              <a:rPr b="1" lang="en-US" sz="1900">
                <a:solidFill>
                  <a:schemeClr val="accent2"/>
                </a:solidFill>
                <a:highlight>
                  <a:srgbClr val="FFFFFF"/>
                </a:highlight>
                <a:latin typeface="Merriweather"/>
                <a:ea typeface="Merriweather"/>
                <a:cs typeface="Merriweather"/>
                <a:sym typeface="Merriweather"/>
              </a:rPr>
              <a:t>theoretical and practical</a:t>
            </a:r>
            <a:r>
              <a:rPr lang="en-US" sz="1900">
                <a:highlight>
                  <a:srgbClr val="FFFFFF"/>
                </a:highlight>
                <a:latin typeface="Merriweather"/>
                <a:ea typeface="Merriweather"/>
                <a:cs typeface="Merriweather"/>
                <a:sym typeface="Merriweather"/>
              </a:rPr>
              <a:t> knowledge and skills, </a:t>
            </a:r>
            <a:r>
              <a:rPr b="1" lang="en-US" sz="1900">
                <a:solidFill>
                  <a:schemeClr val="accent2"/>
                </a:solidFill>
                <a:highlight>
                  <a:srgbClr val="FFFFFF"/>
                </a:highlight>
                <a:latin typeface="Merriweather"/>
                <a:ea typeface="Merriweather"/>
                <a:cs typeface="Merriweather"/>
                <a:sym typeface="Merriweather"/>
              </a:rPr>
              <a:t>professional and lifelong learning</a:t>
            </a:r>
            <a:r>
              <a:rPr lang="en-US" sz="1900">
                <a:highlight>
                  <a:srgbClr val="FFFFFF"/>
                </a:highlight>
                <a:latin typeface="Merriweather"/>
                <a:ea typeface="Merriweather"/>
                <a:cs typeface="Merriweather"/>
                <a:sym typeface="Merriweather"/>
              </a:rPr>
              <a:t> competences, and adequate </a:t>
            </a:r>
            <a:r>
              <a:rPr b="1" lang="en-US" sz="1900">
                <a:solidFill>
                  <a:schemeClr val="accent2"/>
                </a:solidFill>
                <a:highlight>
                  <a:srgbClr val="FFFFFF"/>
                </a:highlight>
                <a:latin typeface="Merriweather"/>
                <a:ea typeface="Merriweather"/>
                <a:cs typeface="Merriweather"/>
                <a:sym typeface="Merriweather"/>
              </a:rPr>
              <a:t>teaching methodologies</a:t>
            </a:r>
            <a:endParaRPr sz="1900">
              <a:solidFill>
                <a:schemeClr val="accent2"/>
              </a:solidFill>
              <a:highlight>
                <a:srgbClr val="FFFFFF"/>
              </a:highlight>
              <a:latin typeface="Merriweather"/>
              <a:ea typeface="Merriweather"/>
              <a:cs typeface="Merriweather"/>
              <a:sym typeface="Merriweather"/>
            </a:endParaRPr>
          </a:p>
        </p:txBody>
      </p:sp>
      <p:pic>
        <p:nvPicPr>
          <p:cNvPr id="175" name="Google Shape;175;g242c898fa07_0_89"/>
          <p:cNvPicPr preferRelativeResize="0"/>
          <p:nvPr/>
        </p:nvPicPr>
        <p:blipFill rotWithShape="1">
          <a:blip r:embed="rId3">
            <a:alphaModFix/>
          </a:blip>
          <a:srcRect b="0" l="0" r="0" t="0"/>
          <a:stretch/>
        </p:blipFill>
        <p:spPr>
          <a:xfrm>
            <a:off x="0" y="6217726"/>
            <a:ext cx="1008900" cy="6402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 name="Shape 46"/>
        <p:cNvGrpSpPr/>
        <p:nvPr/>
      </p:nvGrpSpPr>
      <p:grpSpPr>
        <a:xfrm>
          <a:off x="0" y="0"/>
          <a:ext cx="0" cy="0"/>
          <a:chOff x="0" y="0"/>
          <a:chExt cx="0" cy="0"/>
        </a:xfrm>
      </p:grpSpPr>
      <p:sp>
        <p:nvSpPr>
          <p:cNvPr id="47" name="Google Shape;47;p2"/>
          <p:cNvSpPr txBox="1"/>
          <p:nvPr/>
        </p:nvSpPr>
        <p:spPr>
          <a:xfrm>
            <a:off x="457200" y="692150"/>
            <a:ext cx="8229600" cy="7254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4400">
                <a:solidFill>
                  <a:srgbClr val="000000"/>
                </a:solidFill>
                <a:latin typeface="Merriweather"/>
                <a:ea typeface="Merriweather"/>
                <a:cs typeface="Merriweather"/>
                <a:sym typeface="Merriweather"/>
              </a:rPr>
              <a:t>Introduction</a:t>
            </a:r>
            <a:endParaRPr sz="4400">
              <a:solidFill>
                <a:srgbClr val="000000"/>
              </a:solidFill>
              <a:latin typeface="Merriweather"/>
              <a:ea typeface="Merriweather"/>
              <a:cs typeface="Merriweather"/>
              <a:sym typeface="Merriweather"/>
            </a:endParaRPr>
          </a:p>
        </p:txBody>
      </p:sp>
      <p:sp>
        <p:nvSpPr>
          <p:cNvPr id="48" name="Google Shape;48;p2"/>
          <p:cNvSpPr txBox="1"/>
          <p:nvPr/>
        </p:nvSpPr>
        <p:spPr>
          <a:xfrm>
            <a:off x="457200" y="1929375"/>
            <a:ext cx="8229600" cy="3862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sz="2400">
                <a:solidFill>
                  <a:schemeClr val="accent2"/>
                </a:solidFill>
                <a:latin typeface="Merriweather"/>
                <a:ea typeface="Merriweather"/>
                <a:cs typeface="Merriweather"/>
                <a:sym typeface="Merriweather"/>
              </a:rPr>
              <a:t>The Aim and Purpose of Research:</a:t>
            </a:r>
            <a:endParaRPr b="1" sz="2400">
              <a:solidFill>
                <a:schemeClr val="accent2"/>
              </a:solidFill>
              <a:latin typeface="Merriweather"/>
              <a:ea typeface="Merriweather"/>
              <a:cs typeface="Merriweather"/>
              <a:sym typeface="Merriweather"/>
            </a:endParaRPr>
          </a:p>
          <a:p>
            <a:pPr indent="0" lvl="0" marL="0" rtl="0" algn="l">
              <a:spcBef>
                <a:spcPts val="0"/>
              </a:spcBef>
              <a:spcAft>
                <a:spcPts val="0"/>
              </a:spcAft>
              <a:buNone/>
            </a:pPr>
            <a:r>
              <a:t/>
            </a:r>
            <a:endParaRPr b="1" sz="2400">
              <a:solidFill>
                <a:srgbClr val="000000"/>
              </a:solidFill>
              <a:latin typeface="Merriweather"/>
              <a:ea typeface="Merriweather"/>
              <a:cs typeface="Merriweather"/>
              <a:sym typeface="Merriweather"/>
            </a:endParaRPr>
          </a:p>
          <a:p>
            <a:pPr indent="-381000" lvl="0" marL="457200" rtl="0" algn="l">
              <a:lnSpc>
                <a:spcPct val="115000"/>
              </a:lnSpc>
              <a:spcBef>
                <a:spcPts val="0"/>
              </a:spcBef>
              <a:spcAft>
                <a:spcPts val="0"/>
              </a:spcAft>
              <a:buClr>
                <a:schemeClr val="dk1"/>
              </a:buClr>
              <a:buSzPts val="2400"/>
              <a:buFont typeface="Merriweather"/>
              <a:buChar char="●"/>
            </a:pPr>
            <a:r>
              <a:rPr b="1" lang="en-US" sz="2400">
                <a:solidFill>
                  <a:schemeClr val="accent2"/>
                </a:solidFill>
                <a:latin typeface="Merriweather"/>
                <a:ea typeface="Merriweather"/>
                <a:cs typeface="Merriweather"/>
                <a:sym typeface="Merriweather"/>
              </a:rPr>
              <a:t>Strengths and weaknesses </a:t>
            </a:r>
            <a:r>
              <a:rPr lang="en-US" sz="2400">
                <a:solidFill>
                  <a:schemeClr val="dk1"/>
                </a:solidFill>
                <a:latin typeface="Merriweather"/>
                <a:ea typeface="Merriweather"/>
                <a:cs typeface="Merriweather"/>
                <a:sym typeface="Merriweather"/>
              </a:rPr>
              <a:t>of the LIS study program at the Department of Information Sciences of the Faculty of Humanities and Social Sciences at the University of Osijek, Croatia</a:t>
            </a:r>
            <a:endParaRPr sz="2400">
              <a:solidFill>
                <a:schemeClr val="dk1"/>
              </a:solidFill>
              <a:latin typeface="Merriweather"/>
              <a:ea typeface="Merriweather"/>
              <a:cs typeface="Merriweather"/>
              <a:sym typeface="Merriweather"/>
            </a:endParaRPr>
          </a:p>
          <a:p>
            <a:pPr indent="-381000" lvl="0" marL="457200" rtl="0" algn="l">
              <a:lnSpc>
                <a:spcPct val="115000"/>
              </a:lnSpc>
              <a:spcBef>
                <a:spcPts val="0"/>
              </a:spcBef>
              <a:spcAft>
                <a:spcPts val="0"/>
              </a:spcAft>
              <a:buClr>
                <a:schemeClr val="dk1"/>
              </a:buClr>
              <a:buSzPts val="2400"/>
              <a:buFont typeface="Merriweather"/>
              <a:buChar char="●"/>
            </a:pPr>
            <a:r>
              <a:rPr lang="en-US" sz="2400">
                <a:solidFill>
                  <a:schemeClr val="dk1"/>
                </a:solidFill>
                <a:latin typeface="Merriweather"/>
                <a:ea typeface="Merriweather"/>
                <a:cs typeface="Merriweather"/>
                <a:sym typeface="Merriweather"/>
              </a:rPr>
              <a:t>Student satisfaction with</a:t>
            </a:r>
            <a:r>
              <a:rPr b="1" lang="en-US" sz="2400">
                <a:solidFill>
                  <a:srgbClr val="C0504D"/>
                </a:solidFill>
                <a:latin typeface="Merriweather"/>
                <a:ea typeface="Merriweather"/>
                <a:cs typeface="Merriweather"/>
                <a:sym typeface="Merriweather"/>
              </a:rPr>
              <a:t> their study program</a:t>
            </a:r>
            <a:r>
              <a:rPr lang="en-US" sz="2400">
                <a:solidFill>
                  <a:schemeClr val="dk1"/>
                </a:solidFill>
                <a:latin typeface="Merriweather"/>
                <a:ea typeface="Merriweather"/>
                <a:cs typeface="Merriweather"/>
                <a:sym typeface="Merriweather"/>
              </a:rPr>
              <a:t> and the obtained </a:t>
            </a:r>
            <a:r>
              <a:rPr b="1" lang="en-US" sz="2400">
                <a:solidFill>
                  <a:srgbClr val="C0504D"/>
                </a:solidFill>
                <a:latin typeface="Merriweather"/>
                <a:ea typeface="Merriweather"/>
                <a:cs typeface="Merriweather"/>
                <a:sym typeface="Merriweather"/>
              </a:rPr>
              <a:t>competences</a:t>
            </a:r>
            <a:endParaRPr b="1" sz="2400">
              <a:solidFill>
                <a:srgbClr val="C0504D"/>
              </a:solidFill>
              <a:latin typeface="Merriweather"/>
              <a:ea typeface="Merriweather"/>
              <a:cs typeface="Merriweather"/>
              <a:sym typeface="Merriweather"/>
            </a:endParaRPr>
          </a:p>
          <a:p>
            <a:pPr indent="0" lvl="0" marL="457200" rtl="0" algn="l">
              <a:spcBef>
                <a:spcPts val="0"/>
              </a:spcBef>
              <a:spcAft>
                <a:spcPts val="0"/>
              </a:spcAft>
              <a:buNone/>
            </a:pPr>
            <a:r>
              <a:t/>
            </a:r>
            <a:endParaRPr sz="2400">
              <a:solidFill>
                <a:srgbClr val="000000"/>
              </a:solidFill>
              <a:latin typeface="Merriweather"/>
              <a:ea typeface="Merriweather"/>
              <a:cs typeface="Merriweather"/>
              <a:sym typeface="Merriweather"/>
            </a:endParaRPr>
          </a:p>
          <a:p>
            <a:pPr indent="0" lvl="0" marL="0" rtl="0" algn="l">
              <a:spcBef>
                <a:spcPts val="0"/>
              </a:spcBef>
              <a:spcAft>
                <a:spcPts val="0"/>
              </a:spcAft>
              <a:buNone/>
            </a:pPr>
            <a:r>
              <a:t/>
            </a:r>
            <a:endParaRPr b="1" sz="3200">
              <a:solidFill>
                <a:srgbClr val="000000"/>
              </a:solidFill>
              <a:latin typeface="Merriweather"/>
              <a:ea typeface="Merriweather"/>
              <a:cs typeface="Merriweather"/>
              <a:sym typeface="Merriweather"/>
            </a:endParaRPr>
          </a:p>
        </p:txBody>
      </p:sp>
      <p:pic>
        <p:nvPicPr>
          <p:cNvPr id="49" name="Google Shape;49;p2"/>
          <p:cNvPicPr preferRelativeResize="0"/>
          <p:nvPr/>
        </p:nvPicPr>
        <p:blipFill rotWithShape="1">
          <a:blip r:embed="rId3">
            <a:alphaModFix/>
          </a:blip>
          <a:srcRect b="0" l="0" r="0" t="0"/>
          <a:stretch/>
        </p:blipFill>
        <p:spPr>
          <a:xfrm>
            <a:off x="0" y="6217726"/>
            <a:ext cx="1008900" cy="64027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g242c898fa07_0_98"/>
          <p:cNvSpPr txBox="1"/>
          <p:nvPr/>
        </p:nvSpPr>
        <p:spPr>
          <a:xfrm>
            <a:off x="280925" y="2476375"/>
            <a:ext cx="6207900" cy="861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US" sz="3500">
                <a:solidFill>
                  <a:srgbClr val="000000"/>
                </a:solidFill>
                <a:latin typeface="Merriweather"/>
                <a:ea typeface="Merriweather"/>
                <a:cs typeface="Merriweather"/>
                <a:sym typeface="Merriweather"/>
              </a:rPr>
              <a:t>Questions?</a:t>
            </a:r>
            <a:endParaRPr sz="3500">
              <a:solidFill>
                <a:srgbClr val="000000"/>
              </a:solidFill>
              <a:latin typeface="Merriweather"/>
              <a:ea typeface="Merriweather"/>
              <a:cs typeface="Merriweather"/>
              <a:sym typeface="Merriweather"/>
            </a:endParaRPr>
          </a:p>
        </p:txBody>
      </p:sp>
      <p:sp>
        <p:nvSpPr>
          <p:cNvPr id="182" name="Google Shape;182;g242c898fa07_0_98"/>
          <p:cNvSpPr txBox="1"/>
          <p:nvPr/>
        </p:nvSpPr>
        <p:spPr>
          <a:xfrm>
            <a:off x="5928900" y="4594925"/>
            <a:ext cx="3291600" cy="186780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0"/>
              </a:spcBef>
              <a:spcAft>
                <a:spcPts val="0"/>
              </a:spcAft>
              <a:buClr>
                <a:srgbClr val="000000"/>
              </a:buClr>
              <a:buSzPts val="1100"/>
              <a:buFont typeface="Arial"/>
              <a:buNone/>
            </a:pPr>
            <a:r>
              <a:rPr b="1" i="0" lang="en-US" sz="1300" u="none" cap="none" strike="noStrike">
                <a:solidFill>
                  <a:srgbClr val="000000"/>
                </a:solidFill>
                <a:latin typeface="Merriweather"/>
                <a:ea typeface="Merriweather"/>
                <a:cs typeface="Merriweather"/>
                <a:sym typeface="Merriweather"/>
              </a:rPr>
              <a:t>Mirna  Gilman Ranogajec</a:t>
            </a:r>
            <a:endParaRPr b="1" i="0" sz="1300" u="none" cap="none" strike="noStrike">
              <a:solidFill>
                <a:srgbClr val="000000"/>
              </a:solidFill>
              <a:latin typeface="Merriweather"/>
              <a:ea typeface="Merriweather"/>
              <a:cs typeface="Merriweather"/>
              <a:sym typeface="Merriweather"/>
            </a:endParaRPr>
          </a:p>
          <a:p>
            <a:pPr indent="0" lvl="0" marL="0" marR="0" rtl="0" algn="l">
              <a:lnSpc>
                <a:spcPct val="115000"/>
              </a:lnSpc>
              <a:spcBef>
                <a:spcPts val="0"/>
              </a:spcBef>
              <a:spcAft>
                <a:spcPts val="0"/>
              </a:spcAft>
              <a:buClr>
                <a:srgbClr val="000000"/>
              </a:buClr>
              <a:buSzPts val="1100"/>
              <a:buFont typeface="Arial"/>
              <a:buNone/>
            </a:pPr>
            <a:r>
              <a:rPr b="1" lang="en-US" sz="1300">
                <a:latin typeface="Merriweather"/>
                <a:ea typeface="Merriweather"/>
                <a:cs typeface="Merriweather"/>
                <a:sym typeface="Merriweather"/>
              </a:rPr>
              <a:t>Teaching and Research assistant</a:t>
            </a:r>
            <a:endParaRPr b="1" sz="1300">
              <a:latin typeface="Merriweather"/>
              <a:ea typeface="Merriweather"/>
              <a:cs typeface="Merriweather"/>
              <a:sym typeface="Merriweather"/>
            </a:endParaRPr>
          </a:p>
          <a:p>
            <a:pPr indent="0" lvl="0" marL="0" marR="0" rtl="0" algn="l">
              <a:lnSpc>
                <a:spcPct val="115000"/>
              </a:lnSpc>
              <a:spcBef>
                <a:spcPts val="0"/>
              </a:spcBef>
              <a:spcAft>
                <a:spcPts val="0"/>
              </a:spcAft>
              <a:buClr>
                <a:srgbClr val="000000"/>
              </a:buClr>
              <a:buSzPts val="1100"/>
              <a:buFont typeface="Arial"/>
              <a:buNone/>
            </a:pPr>
            <a:r>
              <a:rPr b="0" i="0" lang="en-US" sz="1300" u="sng" cap="none" strike="noStrike">
                <a:solidFill>
                  <a:srgbClr val="0000FF"/>
                </a:solidFill>
                <a:latin typeface="Merriweather"/>
                <a:ea typeface="Merriweather"/>
                <a:cs typeface="Merriweather"/>
                <a:sym typeface="Merriweather"/>
                <a:hlinkClick r:id="rId3">
                  <a:extLst>
                    <a:ext uri="{A12FA001-AC4F-418D-AE19-62706E023703}">
                      <ahyp:hlinkClr val="tx"/>
                    </a:ext>
                  </a:extLst>
                </a:hlinkClick>
              </a:rPr>
              <a:t>mgilman@ffos.hr</a:t>
            </a:r>
            <a:endParaRPr b="0" i="0" sz="1300" u="none" cap="none" strike="noStrike">
              <a:solidFill>
                <a:srgbClr val="000000"/>
              </a:solidFill>
              <a:latin typeface="Merriweather"/>
              <a:ea typeface="Merriweather"/>
              <a:cs typeface="Merriweather"/>
              <a:sym typeface="Merriweather"/>
            </a:endParaRPr>
          </a:p>
          <a:p>
            <a:pPr indent="0" lvl="0" marL="0" marR="0" rtl="0" algn="l">
              <a:lnSpc>
                <a:spcPct val="115000"/>
              </a:lnSpc>
              <a:spcBef>
                <a:spcPts val="0"/>
              </a:spcBef>
              <a:spcAft>
                <a:spcPts val="0"/>
              </a:spcAft>
              <a:buClr>
                <a:srgbClr val="000000"/>
              </a:buClr>
              <a:buSzPts val="1100"/>
              <a:buFont typeface="Arial"/>
              <a:buNone/>
            </a:pPr>
            <a:r>
              <a:t/>
            </a:r>
            <a:endParaRPr b="0" i="0" sz="700" u="none" cap="none" strike="noStrike">
              <a:solidFill>
                <a:srgbClr val="000000"/>
              </a:solidFill>
              <a:latin typeface="Merriweather"/>
              <a:ea typeface="Merriweather"/>
              <a:cs typeface="Merriweather"/>
              <a:sym typeface="Merriweather"/>
            </a:endParaRPr>
          </a:p>
          <a:p>
            <a:pPr indent="0" lvl="0" marL="0" marR="0" rtl="0" algn="ctr">
              <a:lnSpc>
                <a:spcPct val="115000"/>
              </a:lnSpc>
              <a:spcBef>
                <a:spcPts val="0"/>
              </a:spcBef>
              <a:spcAft>
                <a:spcPts val="0"/>
              </a:spcAft>
              <a:buClr>
                <a:srgbClr val="000000"/>
              </a:buClr>
              <a:buSzPts val="1100"/>
              <a:buFont typeface="Arial"/>
              <a:buNone/>
            </a:pPr>
            <a:r>
              <a:t/>
            </a:r>
            <a:endParaRPr b="0" i="0" sz="2200" u="none" cap="none" strike="noStrike">
              <a:solidFill>
                <a:srgbClr val="000000"/>
              </a:solidFill>
              <a:latin typeface="Merriweather"/>
              <a:ea typeface="Merriweather"/>
              <a:cs typeface="Merriweather"/>
              <a:sym typeface="Merriweather"/>
            </a:endParaRPr>
          </a:p>
          <a:p>
            <a:pPr indent="0" lvl="0" marL="0" marR="0" rtl="0" algn="ctr">
              <a:lnSpc>
                <a:spcPct val="115000"/>
              </a:lnSpc>
              <a:spcBef>
                <a:spcPts val="0"/>
              </a:spcBef>
              <a:spcAft>
                <a:spcPts val="0"/>
              </a:spcAft>
              <a:buClr>
                <a:srgbClr val="000000"/>
              </a:buClr>
              <a:buSzPts val="1100"/>
              <a:buFont typeface="Arial"/>
              <a:buNone/>
            </a:pPr>
            <a:r>
              <a:t/>
            </a:r>
            <a:endParaRPr b="0" i="0" sz="2200" u="none" cap="none" strike="noStrike">
              <a:solidFill>
                <a:srgbClr val="000000"/>
              </a:solidFill>
              <a:latin typeface="Merriweather"/>
              <a:ea typeface="Merriweather"/>
              <a:cs typeface="Merriweather"/>
              <a:sym typeface="Merriweather"/>
            </a:endParaRPr>
          </a:p>
          <a:p>
            <a:pPr indent="0" lvl="0" marL="0" marR="0" rtl="0" algn="ctr">
              <a:lnSpc>
                <a:spcPct val="100000"/>
              </a:lnSpc>
              <a:spcBef>
                <a:spcPts val="0"/>
              </a:spcBef>
              <a:spcAft>
                <a:spcPts val="0"/>
              </a:spcAft>
              <a:buClr>
                <a:srgbClr val="000000"/>
              </a:buClr>
              <a:buSzPts val="2400"/>
              <a:buFont typeface="Arial"/>
              <a:buNone/>
            </a:pPr>
            <a:r>
              <a:t/>
            </a:r>
            <a:endParaRPr b="0" i="0" sz="2200" u="none" cap="none" strike="noStrike">
              <a:solidFill>
                <a:srgbClr val="000000"/>
              </a:solidFill>
              <a:latin typeface="Merriweather"/>
              <a:ea typeface="Merriweather"/>
              <a:cs typeface="Merriweather"/>
              <a:sym typeface="Merriweather"/>
            </a:endParaRPr>
          </a:p>
        </p:txBody>
      </p:sp>
      <p:sp>
        <p:nvSpPr>
          <p:cNvPr id="183" name="Google Shape;183;g242c898fa07_0_98"/>
          <p:cNvSpPr txBox="1"/>
          <p:nvPr/>
        </p:nvSpPr>
        <p:spPr>
          <a:xfrm>
            <a:off x="936450" y="4598350"/>
            <a:ext cx="2553600" cy="169410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0"/>
              </a:spcBef>
              <a:spcAft>
                <a:spcPts val="0"/>
              </a:spcAft>
              <a:buClr>
                <a:srgbClr val="000000"/>
              </a:buClr>
              <a:buSzPts val="1100"/>
              <a:buFont typeface="Arial"/>
              <a:buNone/>
            </a:pPr>
            <a:r>
              <a:rPr b="1" lang="en-US">
                <a:latin typeface="Merriweather"/>
                <a:ea typeface="Merriweather"/>
                <a:cs typeface="Merriweather"/>
                <a:sym typeface="Merriweather"/>
              </a:rPr>
              <a:t>Sanjica Faletar</a:t>
            </a:r>
            <a:endParaRPr b="1">
              <a:latin typeface="Merriweather"/>
              <a:ea typeface="Merriweather"/>
              <a:cs typeface="Merriweather"/>
              <a:sym typeface="Merriweather"/>
            </a:endParaRPr>
          </a:p>
          <a:p>
            <a:pPr indent="0" lvl="0" marL="0" marR="0" rtl="0" algn="l">
              <a:lnSpc>
                <a:spcPct val="115000"/>
              </a:lnSpc>
              <a:spcBef>
                <a:spcPts val="0"/>
              </a:spcBef>
              <a:spcAft>
                <a:spcPts val="0"/>
              </a:spcAft>
              <a:buClr>
                <a:srgbClr val="000000"/>
              </a:buClr>
              <a:buSzPts val="1100"/>
              <a:buFont typeface="Arial"/>
              <a:buNone/>
            </a:pPr>
            <a:r>
              <a:rPr b="1" lang="en-US">
                <a:latin typeface="Merriweather"/>
                <a:ea typeface="Merriweather"/>
                <a:cs typeface="Merriweather"/>
                <a:sym typeface="Merriweather"/>
              </a:rPr>
              <a:t>PhD, Professor</a:t>
            </a:r>
            <a:endParaRPr b="1">
              <a:latin typeface="Merriweather"/>
              <a:ea typeface="Merriweather"/>
              <a:cs typeface="Merriweather"/>
              <a:sym typeface="Merriweather"/>
            </a:endParaRPr>
          </a:p>
          <a:p>
            <a:pPr indent="0" lvl="0" marL="0" marR="0" rtl="0" algn="l">
              <a:lnSpc>
                <a:spcPct val="115000"/>
              </a:lnSpc>
              <a:spcBef>
                <a:spcPts val="0"/>
              </a:spcBef>
              <a:spcAft>
                <a:spcPts val="0"/>
              </a:spcAft>
              <a:buClr>
                <a:srgbClr val="000000"/>
              </a:buClr>
              <a:buSzPts val="1100"/>
              <a:buFont typeface="Arial"/>
              <a:buNone/>
            </a:pPr>
            <a:r>
              <a:rPr lang="en-US" u="sng">
                <a:solidFill>
                  <a:schemeClr val="hlink"/>
                </a:solidFill>
                <a:latin typeface="Merriweather"/>
                <a:ea typeface="Merriweather"/>
                <a:cs typeface="Merriweather"/>
                <a:sym typeface="Merriweather"/>
                <a:hlinkClick r:id="rId4"/>
              </a:rPr>
              <a:t>sfaletar@ffos.hr</a:t>
            </a:r>
            <a:r>
              <a:rPr lang="en-US">
                <a:latin typeface="Merriweather"/>
                <a:ea typeface="Merriweather"/>
                <a:cs typeface="Merriweather"/>
                <a:sym typeface="Merriweather"/>
              </a:rPr>
              <a:t> </a:t>
            </a:r>
            <a:r>
              <a:rPr b="0" i="0" lang="en-US" u="none" cap="none" strike="noStrike">
                <a:solidFill>
                  <a:srgbClr val="000000"/>
                </a:solidFill>
                <a:latin typeface="Merriweather"/>
                <a:ea typeface="Merriweather"/>
                <a:cs typeface="Merriweather"/>
                <a:sym typeface="Merriweather"/>
              </a:rPr>
              <a:t> </a:t>
            </a:r>
            <a:endParaRPr b="0" i="0" u="none" cap="none" strike="noStrike">
              <a:solidFill>
                <a:srgbClr val="000000"/>
              </a:solidFill>
              <a:latin typeface="Merriweather"/>
              <a:ea typeface="Merriweather"/>
              <a:cs typeface="Merriweather"/>
              <a:sym typeface="Merriweather"/>
            </a:endParaRPr>
          </a:p>
          <a:p>
            <a:pPr indent="0" lvl="0" marL="0" marR="0" rtl="0" algn="ctr">
              <a:lnSpc>
                <a:spcPct val="115000"/>
              </a:lnSpc>
              <a:spcBef>
                <a:spcPts val="0"/>
              </a:spcBef>
              <a:spcAft>
                <a:spcPts val="0"/>
              </a:spcAft>
              <a:buClr>
                <a:srgbClr val="000000"/>
              </a:buClr>
              <a:buSzPts val="1100"/>
              <a:buFont typeface="Arial"/>
              <a:buNone/>
            </a:pPr>
            <a:r>
              <a:t/>
            </a:r>
            <a:endParaRPr b="0" i="0" sz="2200" u="none" cap="none" strike="noStrike">
              <a:solidFill>
                <a:srgbClr val="000000"/>
              </a:solidFill>
              <a:latin typeface="Merriweather"/>
              <a:ea typeface="Merriweather"/>
              <a:cs typeface="Merriweather"/>
              <a:sym typeface="Merriweather"/>
            </a:endParaRPr>
          </a:p>
          <a:p>
            <a:pPr indent="0" lvl="0" marL="0" marR="0" rtl="0" algn="ctr">
              <a:lnSpc>
                <a:spcPct val="115000"/>
              </a:lnSpc>
              <a:spcBef>
                <a:spcPts val="0"/>
              </a:spcBef>
              <a:spcAft>
                <a:spcPts val="0"/>
              </a:spcAft>
              <a:buClr>
                <a:srgbClr val="000000"/>
              </a:buClr>
              <a:buSzPts val="1100"/>
              <a:buFont typeface="Arial"/>
              <a:buNone/>
            </a:pPr>
            <a:r>
              <a:t/>
            </a:r>
            <a:endParaRPr b="0" i="0" sz="2200" u="none" cap="none" strike="noStrike">
              <a:solidFill>
                <a:srgbClr val="000000"/>
              </a:solidFill>
              <a:latin typeface="Merriweather"/>
              <a:ea typeface="Merriweather"/>
              <a:cs typeface="Merriweather"/>
              <a:sym typeface="Merriweather"/>
            </a:endParaRPr>
          </a:p>
          <a:p>
            <a:pPr indent="0" lvl="0" marL="0" marR="0" rtl="0" algn="ctr">
              <a:lnSpc>
                <a:spcPct val="100000"/>
              </a:lnSpc>
              <a:spcBef>
                <a:spcPts val="0"/>
              </a:spcBef>
              <a:spcAft>
                <a:spcPts val="0"/>
              </a:spcAft>
              <a:buClr>
                <a:srgbClr val="000000"/>
              </a:buClr>
              <a:buSzPts val="2400"/>
              <a:buFont typeface="Arial"/>
              <a:buNone/>
            </a:pPr>
            <a:r>
              <a:t/>
            </a:r>
            <a:endParaRPr b="0" i="0" sz="2200" u="none" cap="none" strike="noStrike">
              <a:solidFill>
                <a:srgbClr val="000000"/>
              </a:solidFill>
              <a:latin typeface="Merriweather"/>
              <a:ea typeface="Merriweather"/>
              <a:cs typeface="Merriweather"/>
              <a:sym typeface="Merriweather"/>
            </a:endParaRPr>
          </a:p>
        </p:txBody>
      </p:sp>
      <p:sp>
        <p:nvSpPr>
          <p:cNvPr id="184" name="Google Shape;184;g242c898fa07_0_98"/>
          <p:cNvSpPr txBox="1"/>
          <p:nvPr/>
        </p:nvSpPr>
        <p:spPr>
          <a:xfrm>
            <a:off x="3375300" y="4598350"/>
            <a:ext cx="2553600" cy="169410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0"/>
              </a:spcBef>
              <a:spcAft>
                <a:spcPts val="0"/>
              </a:spcAft>
              <a:buClr>
                <a:srgbClr val="000000"/>
              </a:buClr>
              <a:buSzPts val="1100"/>
              <a:buFont typeface="Arial"/>
              <a:buNone/>
            </a:pPr>
            <a:r>
              <a:rPr b="1" lang="en-US">
                <a:latin typeface="Merriweather"/>
                <a:ea typeface="Merriweather"/>
                <a:cs typeface="Merriweather"/>
                <a:sym typeface="Merriweather"/>
              </a:rPr>
              <a:t>Kornelija Petr Balog</a:t>
            </a:r>
            <a:endParaRPr b="1">
              <a:latin typeface="Merriweather"/>
              <a:ea typeface="Merriweather"/>
              <a:cs typeface="Merriweather"/>
              <a:sym typeface="Merriweather"/>
            </a:endParaRPr>
          </a:p>
          <a:p>
            <a:pPr indent="0" lvl="0" marL="0" marR="0" rtl="0" algn="l">
              <a:lnSpc>
                <a:spcPct val="115000"/>
              </a:lnSpc>
              <a:spcBef>
                <a:spcPts val="0"/>
              </a:spcBef>
              <a:spcAft>
                <a:spcPts val="0"/>
              </a:spcAft>
              <a:buClr>
                <a:srgbClr val="000000"/>
              </a:buClr>
              <a:buSzPts val="1100"/>
              <a:buFont typeface="Arial"/>
              <a:buNone/>
            </a:pPr>
            <a:r>
              <a:rPr b="1" lang="en-US">
                <a:latin typeface="Merriweather"/>
                <a:ea typeface="Merriweather"/>
                <a:cs typeface="Merriweather"/>
                <a:sym typeface="Merriweather"/>
              </a:rPr>
              <a:t>PhD, Professor</a:t>
            </a:r>
            <a:endParaRPr b="1">
              <a:latin typeface="Merriweather"/>
              <a:ea typeface="Merriweather"/>
              <a:cs typeface="Merriweather"/>
              <a:sym typeface="Merriweather"/>
            </a:endParaRPr>
          </a:p>
          <a:p>
            <a:pPr indent="0" lvl="0" marL="0" marR="0" rtl="0" algn="l">
              <a:lnSpc>
                <a:spcPct val="115000"/>
              </a:lnSpc>
              <a:spcBef>
                <a:spcPts val="0"/>
              </a:spcBef>
              <a:spcAft>
                <a:spcPts val="0"/>
              </a:spcAft>
              <a:buClr>
                <a:srgbClr val="000000"/>
              </a:buClr>
              <a:buSzPts val="1100"/>
              <a:buFont typeface="Arial"/>
              <a:buNone/>
            </a:pPr>
            <a:r>
              <a:rPr lang="en-US" u="sng">
                <a:solidFill>
                  <a:schemeClr val="hlink"/>
                </a:solidFill>
                <a:latin typeface="Merriweather"/>
                <a:ea typeface="Merriweather"/>
                <a:cs typeface="Merriweather"/>
                <a:sym typeface="Merriweather"/>
                <a:hlinkClick r:id="rId5"/>
              </a:rPr>
              <a:t>kpetr@ffos.hr</a:t>
            </a:r>
            <a:r>
              <a:rPr lang="en-US">
                <a:latin typeface="Merriweather"/>
                <a:ea typeface="Merriweather"/>
                <a:cs typeface="Merriweather"/>
                <a:sym typeface="Merriweather"/>
              </a:rPr>
              <a:t> </a:t>
            </a:r>
            <a:r>
              <a:rPr b="0" i="0" lang="en-US" u="none" cap="none" strike="noStrike">
                <a:solidFill>
                  <a:srgbClr val="000000"/>
                </a:solidFill>
                <a:latin typeface="Merriweather"/>
                <a:ea typeface="Merriweather"/>
                <a:cs typeface="Merriweather"/>
                <a:sym typeface="Merriweather"/>
              </a:rPr>
              <a:t> </a:t>
            </a:r>
            <a:endParaRPr b="0" i="0" u="none" cap="none" strike="noStrike">
              <a:solidFill>
                <a:srgbClr val="000000"/>
              </a:solidFill>
              <a:latin typeface="Merriweather"/>
              <a:ea typeface="Merriweather"/>
              <a:cs typeface="Merriweather"/>
              <a:sym typeface="Merriweather"/>
            </a:endParaRPr>
          </a:p>
          <a:p>
            <a:pPr indent="0" lvl="0" marL="0" marR="0" rtl="0" algn="l">
              <a:lnSpc>
                <a:spcPct val="115000"/>
              </a:lnSpc>
              <a:spcBef>
                <a:spcPts val="0"/>
              </a:spcBef>
              <a:spcAft>
                <a:spcPts val="0"/>
              </a:spcAft>
              <a:buClr>
                <a:srgbClr val="000000"/>
              </a:buClr>
              <a:buSzPts val="1100"/>
              <a:buFont typeface="Arial"/>
              <a:buNone/>
            </a:pPr>
            <a:r>
              <a:t/>
            </a:r>
            <a:endParaRPr b="0" i="0" sz="800" u="none" cap="none" strike="noStrike">
              <a:solidFill>
                <a:srgbClr val="000000"/>
              </a:solidFill>
              <a:latin typeface="Merriweather"/>
              <a:ea typeface="Merriweather"/>
              <a:cs typeface="Merriweather"/>
              <a:sym typeface="Merriweather"/>
            </a:endParaRPr>
          </a:p>
          <a:p>
            <a:pPr indent="0" lvl="0" marL="0" marR="0" rtl="0" algn="ctr">
              <a:lnSpc>
                <a:spcPct val="115000"/>
              </a:lnSpc>
              <a:spcBef>
                <a:spcPts val="0"/>
              </a:spcBef>
              <a:spcAft>
                <a:spcPts val="0"/>
              </a:spcAft>
              <a:buClr>
                <a:srgbClr val="000000"/>
              </a:buClr>
              <a:buSzPts val="1100"/>
              <a:buFont typeface="Arial"/>
              <a:buNone/>
            </a:pPr>
            <a:r>
              <a:t/>
            </a:r>
            <a:endParaRPr b="0" i="0" sz="2200" u="none" cap="none" strike="noStrike">
              <a:solidFill>
                <a:srgbClr val="000000"/>
              </a:solidFill>
              <a:latin typeface="Merriweather"/>
              <a:ea typeface="Merriweather"/>
              <a:cs typeface="Merriweather"/>
              <a:sym typeface="Merriweather"/>
            </a:endParaRPr>
          </a:p>
          <a:p>
            <a:pPr indent="0" lvl="0" marL="0" marR="0" rtl="0" algn="ctr">
              <a:lnSpc>
                <a:spcPct val="115000"/>
              </a:lnSpc>
              <a:spcBef>
                <a:spcPts val="0"/>
              </a:spcBef>
              <a:spcAft>
                <a:spcPts val="0"/>
              </a:spcAft>
              <a:buClr>
                <a:srgbClr val="000000"/>
              </a:buClr>
              <a:buSzPts val="1100"/>
              <a:buFont typeface="Arial"/>
              <a:buNone/>
            </a:pPr>
            <a:r>
              <a:t/>
            </a:r>
            <a:endParaRPr b="0" i="0" sz="2200" u="none" cap="none" strike="noStrike">
              <a:solidFill>
                <a:srgbClr val="000000"/>
              </a:solidFill>
              <a:latin typeface="Merriweather"/>
              <a:ea typeface="Merriweather"/>
              <a:cs typeface="Merriweather"/>
              <a:sym typeface="Merriweather"/>
            </a:endParaRPr>
          </a:p>
          <a:p>
            <a:pPr indent="0" lvl="0" marL="0" marR="0" rtl="0" algn="ctr">
              <a:lnSpc>
                <a:spcPct val="100000"/>
              </a:lnSpc>
              <a:spcBef>
                <a:spcPts val="0"/>
              </a:spcBef>
              <a:spcAft>
                <a:spcPts val="0"/>
              </a:spcAft>
              <a:buClr>
                <a:srgbClr val="000000"/>
              </a:buClr>
              <a:buSzPts val="2400"/>
              <a:buFont typeface="Arial"/>
              <a:buNone/>
            </a:pPr>
            <a:r>
              <a:t/>
            </a:r>
            <a:endParaRPr b="0" i="0" sz="2200" u="none" cap="none" strike="noStrike">
              <a:solidFill>
                <a:srgbClr val="000000"/>
              </a:solidFill>
              <a:latin typeface="Merriweather"/>
              <a:ea typeface="Merriweather"/>
              <a:cs typeface="Merriweather"/>
              <a:sym typeface="Merriweather"/>
            </a:endParaRPr>
          </a:p>
        </p:txBody>
      </p:sp>
      <p:pic>
        <p:nvPicPr>
          <p:cNvPr id="185" name="Google Shape;185;g242c898fa07_0_98"/>
          <p:cNvPicPr preferRelativeResize="0"/>
          <p:nvPr/>
        </p:nvPicPr>
        <p:blipFill rotWithShape="1">
          <a:blip r:embed="rId6">
            <a:alphaModFix/>
          </a:blip>
          <a:srcRect b="29137" l="37027" r="36638" t="28355"/>
          <a:stretch/>
        </p:blipFill>
        <p:spPr>
          <a:xfrm>
            <a:off x="4845225" y="834600"/>
            <a:ext cx="2974551" cy="3600801"/>
          </a:xfrm>
          <a:prstGeom prst="rect">
            <a:avLst/>
          </a:prstGeom>
          <a:noFill/>
          <a:ln>
            <a:noFill/>
          </a:ln>
        </p:spPr>
      </p:pic>
      <p:sp>
        <p:nvSpPr>
          <p:cNvPr id="186" name="Google Shape;186;g242c898fa07_0_98"/>
          <p:cNvSpPr txBox="1"/>
          <p:nvPr/>
        </p:nvSpPr>
        <p:spPr>
          <a:xfrm>
            <a:off x="0" y="5640425"/>
            <a:ext cx="9144000" cy="822300"/>
          </a:xfrm>
          <a:prstGeom prst="rect">
            <a:avLst/>
          </a:prstGeom>
          <a:noFill/>
          <a:ln>
            <a:noFill/>
          </a:ln>
        </p:spPr>
        <p:txBody>
          <a:bodyPr anchorCtr="0" anchor="t" bIns="45700" lIns="91425" spcFirstLastPara="1" rIns="91425" wrap="square" tIns="45700">
            <a:noAutofit/>
          </a:bodyPr>
          <a:lstStyle/>
          <a:p>
            <a:pPr indent="0" lvl="0" marL="0" marR="0" rtl="0" algn="ctr">
              <a:lnSpc>
                <a:spcPct val="115000"/>
              </a:lnSpc>
              <a:spcBef>
                <a:spcPts val="0"/>
              </a:spcBef>
              <a:spcAft>
                <a:spcPts val="0"/>
              </a:spcAft>
              <a:buClr>
                <a:srgbClr val="000000"/>
              </a:buClr>
              <a:buSzPts val="1100"/>
              <a:buFont typeface="Arial"/>
              <a:buNone/>
            </a:pPr>
            <a:r>
              <a:rPr b="0" i="0" lang="en-US" sz="1500" u="none" cap="none" strike="noStrike">
                <a:solidFill>
                  <a:srgbClr val="000000"/>
                </a:solidFill>
                <a:latin typeface="Merriweather"/>
                <a:ea typeface="Merriweather"/>
                <a:cs typeface="Merriweather"/>
                <a:sym typeface="Merriweather"/>
              </a:rPr>
              <a:t>Department of Information Science, </a:t>
            </a:r>
            <a:endParaRPr b="0" i="0" sz="1500" u="none" cap="none" strike="noStrike">
              <a:solidFill>
                <a:srgbClr val="000000"/>
              </a:solidFill>
              <a:latin typeface="Merriweather"/>
              <a:ea typeface="Merriweather"/>
              <a:cs typeface="Merriweather"/>
              <a:sym typeface="Merriweather"/>
            </a:endParaRPr>
          </a:p>
          <a:p>
            <a:pPr indent="0" lvl="0" marL="0" marR="0" rtl="0" algn="ctr">
              <a:lnSpc>
                <a:spcPct val="115000"/>
              </a:lnSpc>
              <a:spcBef>
                <a:spcPts val="0"/>
              </a:spcBef>
              <a:spcAft>
                <a:spcPts val="0"/>
              </a:spcAft>
              <a:buClr>
                <a:srgbClr val="000000"/>
              </a:buClr>
              <a:buSzPts val="1100"/>
              <a:buFont typeface="Arial"/>
              <a:buNone/>
            </a:pPr>
            <a:r>
              <a:rPr b="0" i="0" lang="en-US" sz="1500" u="none" cap="none" strike="noStrike">
                <a:solidFill>
                  <a:srgbClr val="000000"/>
                </a:solidFill>
                <a:latin typeface="Merriweather"/>
                <a:ea typeface="Merriweather"/>
                <a:cs typeface="Merriweather"/>
                <a:sym typeface="Merriweather"/>
              </a:rPr>
              <a:t>Faculty of Humanities and Social Sciences, </a:t>
            </a:r>
            <a:endParaRPr b="0" i="0" sz="1500" u="none" cap="none" strike="noStrike">
              <a:solidFill>
                <a:srgbClr val="000000"/>
              </a:solidFill>
              <a:latin typeface="Merriweather"/>
              <a:ea typeface="Merriweather"/>
              <a:cs typeface="Merriweather"/>
              <a:sym typeface="Merriweather"/>
            </a:endParaRPr>
          </a:p>
          <a:p>
            <a:pPr indent="0" lvl="0" marL="0" marR="0" rtl="0" algn="ctr">
              <a:lnSpc>
                <a:spcPct val="115000"/>
              </a:lnSpc>
              <a:spcBef>
                <a:spcPts val="0"/>
              </a:spcBef>
              <a:spcAft>
                <a:spcPts val="0"/>
              </a:spcAft>
              <a:buClr>
                <a:srgbClr val="000000"/>
              </a:buClr>
              <a:buSzPts val="1100"/>
              <a:buFont typeface="Arial"/>
              <a:buNone/>
            </a:pPr>
            <a:r>
              <a:rPr b="0" i="0" lang="en-US" sz="1500" u="none" cap="none" strike="noStrike">
                <a:solidFill>
                  <a:srgbClr val="000000"/>
                </a:solidFill>
                <a:latin typeface="Merriweather"/>
                <a:ea typeface="Merriweather"/>
                <a:cs typeface="Merriweather"/>
                <a:sym typeface="Merriweather"/>
              </a:rPr>
              <a:t>University of Osijek, Croatia</a:t>
            </a:r>
            <a:endParaRPr b="0" i="0" sz="1500" u="none" cap="none" strike="noStrike">
              <a:solidFill>
                <a:srgbClr val="000000"/>
              </a:solidFill>
              <a:latin typeface="Merriweather"/>
              <a:ea typeface="Merriweather"/>
              <a:cs typeface="Merriweather"/>
              <a:sym typeface="Merriweather"/>
            </a:endParaRPr>
          </a:p>
          <a:p>
            <a:pPr indent="0" lvl="0" marL="0" marR="0" rtl="0" algn="ctr">
              <a:lnSpc>
                <a:spcPct val="115000"/>
              </a:lnSpc>
              <a:spcBef>
                <a:spcPts val="0"/>
              </a:spcBef>
              <a:spcAft>
                <a:spcPts val="0"/>
              </a:spcAft>
              <a:buClr>
                <a:srgbClr val="000000"/>
              </a:buClr>
              <a:buSzPts val="1100"/>
              <a:buFont typeface="Arial"/>
              <a:buNone/>
            </a:pPr>
            <a:r>
              <a:t/>
            </a:r>
            <a:endParaRPr b="0" i="0" sz="3000" u="none" cap="none" strike="noStrike">
              <a:solidFill>
                <a:srgbClr val="000000"/>
              </a:solidFill>
              <a:latin typeface="Merriweather"/>
              <a:ea typeface="Merriweather"/>
              <a:cs typeface="Merriweather"/>
              <a:sym typeface="Merriweather"/>
            </a:endParaRPr>
          </a:p>
          <a:p>
            <a:pPr indent="0" lvl="0" marL="0" marR="0" rtl="0" algn="ctr">
              <a:lnSpc>
                <a:spcPct val="115000"/>
              </a:lnSpc>
              <a:spcBef>
                <a:spcPts val="0"/>
              </a:spcBef>
              <a:spcAft>
                <a:spcPts val="0"/>
              </a:spcAft>
              <a:buClr>
                <a:srgbClr val="000000"/>
              </a:buClr>
              <a:buSzPts val="1100"/>
              <a:buFont typeface="Arial"/>
              <a:buNone/>
            </a:pPr>
            <a:r>
              <a:t/>
            </a:r>
            <a:endParaRPr b="0" i="0" sz="3000" u="none" cap="none" strike="noStrike">
              <a:solidFill>
                <a:srgbClr val="000000"/>
              </a:solidFill>
              <a:latin typeface="Merriweather"/>
              <a:ea typeface="Merriweather"/>
              <a:cs typeface="Merriweather"/>
              <a:sym typeface="Merriweather"/>
            </a:endParaRPr>
          </a:p>
          <a:p>
            <a:pPr indent="0" lvl="0" marL="0" marR="0" rtl="0" algn="ctr">
              <a:lnSpc>
                <a:spcPct val="100000"/>
              </a:lnSpc>
              <a:spcBef>
                <a:spcPts val="0"/>
              </a:spcBef>
              <a:spcAft>
                <a:spcPts val="0"/>
              </a:spcAft>
              <a:buClr>
                <a:srgbClr val="000000"/>
              </a:buClr>
              <a:buSzPts val="2400"/>
              <a:buFont typeface="Arial"/>
              <a:buNone/>
            </a:pPr>
            <a:r>
              <a:t/>
            </a:r>
            <a:endParaRPr b="0" i="0" sz="3000" u="none" cap="none" strike="noStrike">
              <a:solidFill>
                <a:srgbClr val="000000"/>
              </a:solidFill>
              <a:latin typeface="Merriweather"/>
              <a:ea typeface="Merriweather"/>
              <a:cs typeface="Merriweather"/>
              <a:sym typeface="Merriweathe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g24866dd5051_0_0"/>
          <p:cNvSpPr txBox="1"/>
          <p:nvPr/>
        </p:nvSpPr>
        <p:spPr>
          <a:xfrm>
            <a:off x="384700" y="856475"/>
            <a:ext cx="8229600" cy="58914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sz="2400">
                <a:solidFill>
                  <a:schemeClr val="accent2"/>
                </a:solidFill>
                <a:latin typeface="Merriweather"/>
                <a:ea typeface="Merriweather"/>
                <a:cs typeface="Merriweather"/>
                <a:sym typeface="Merriweather"/>
              </a:rPr>
              <a:t>Motivation</a:t>
            </a:r>
            <a:r>
              <a:rPr b="1" lang="en-US" sz="2400">
                <a:solidFill>
                  <a:schemeClr val="accent2"/>
                </a:solidFill>
                <a:latin typeface="Merriweather"/>
                <a:ea typeface="Merriweather"/>
                <a:cs typeface="Merriweather"/>
                <a:sym typeface="Merriweather"/>
              </a:rPr>
              <a:t>:</a:t>
            </a:r>
            <a:endParaRPr b="1" sz="2400">
              <a:solidFill>
                <a:schemeClr val="accent2"/>
              </a:solidFill>
              <a:latin typeface="Merriweather"/>
              <a:ea typeface="Merriweather"/>
              <a:cs typeface="Merriweather"/>
              <a:sym typeface="Merriweather"/>
            </a:endParaRPr>
          </a:p>
          <a:p>
            <a:pPr indent="0" lvl="0" marL="0" rtl="0" algn="l">
              <a:spcBef>
                <a:spcPts val="0"/>
              </a:spcBef>
              <a:spcAft>
                <a:spcPts val="0"/>
              </a:spcAft>
              <a:buNone/>
            </a:pPr>
            <a:r>
              <a:t/>
            </a:r>
            <a:endParaRPr b="1" sz="2400">
              <a:solidFill>
                <a:srgbClr val="434343"/>
              </a:solidFill>
              <a:latin typeface="Merriweather"/>
              <a:ea typeface="Merriweather"/>
              <a:cs typeface="Merriweather"/>
              <a:sym typeface="Merriweather"/>
            </a:endParaRPr>
          </a:p>
          <a:p>
            <a:pPr indent="-368300" lvl="0" marL="457200" rtl="0" algn="l">
              <a:lnSpc>
                <a:spcPct val="115000"/>
              </a:lnSpc>
              <a:spcBef>
                <a:spcPts val="0"/>
              </a:spcBef>
              <a:spcAft>
                <a:spcPts val="0"/>
              </a:spcAft>
              <a:buClr>
                <a:srgbClr val="434343"/>
              </a:buClr>
              <a:buSzPts val="2200"/>
              <a:buFont typeface="Merriweather"/>
              <a:buChar char="●"/>
            </a:pPr>
            <a:r>
              <a:rPr lang="en-US" sz="2200">
                <a:solidFill>
                  <a:srgbClr val="434343"/>
                </a:solidFill>
                <a:latin typeface="Merriweather"/>
                <a:ea typeface="Merriweather"/>
                <a:cs typeface="Merriweather"/>
                <a:sym typeface="Merriweather"/>
              </a:rPr>
              <a:t>The undergraduate three-year program underwent a </a:t>
            </a:r>
            <a:r>
              <a:rPr b="1" lang="en-US" sz="2200">
                <a:solidFill>
                  <a:schemeClr val="accent2"/>
                </a:solidFill>
                <a:latin typeface="Merriweather"/>
                <a:ea typeface="Merriweather"/>
                <a:cs typeface="Merriweather"/>
                <a:sym typeface="Merriweather"/>
              </a:rPr>
              <a:t>major revision</a:t>
            </a:r>
            <a:r>
              <a:rPr lang="en-US" sz="2200">
                <a:solidFill>
                  <a:srgbClr val="434343"/>
                </a:solidFill>
                <a:latin typeface="Merriweather"/>
                <a:ea typeface="Merriweather"/>
                <a:cs typeface="Merriweather"/>
                <a:sym typeface="Merriweather"/>
              </a:rPr>
              <a:t> and from the academic year </a:t>
            </a:r>
            <a:r>
              <a:rPr b="1" lang="en-US" sz="2200">
                <a:solidFill>
                  <a:schemeClr val="accent2"/>
                </a:solidFill>
                <a:latin typeface="Merriweather"/>
                <a:ea typeface="Merriweather"/>
                <a:cs typeface="Merriweather"/>
                <a:sym typeface="Merriweather"/>
              </a:rPr>
              <a:t>2020/2021 </a:t>
            </a:r>
            <a:r>
              <a:rPr lang="en-US" sz="2200">
                <a:solidFill>
                  <a:srgbClr val="434343"/>
                </a:solidFill>
                <a:latin typeface="Merriweather"/>
                <a:ea typeface="Merriweather"/>
                <a:cs typeface="Merriweather"/>
                <a:sym typeface="Merriweather"/>
              </a:rPr>
              <a:t>it has been possible to study Library and Information Science as both </a:t>
            </a:r>
            <a:r>
              <a:rPr b="1" lang="en-US" sz="2200">
                <a:solidFill>
                  <a:srgbClr val="C0504D"/>
                </a:solidFill>
                <a:latin typeface="Merriweather"/>
                <a:ea typeface="Merriweather"/>
                <a:cs typeface="Merriweather"/>
                <a:sym typeface="Merriweather"/>
              </a:rPr>
              <a:t>o</a:t>
            </a:r>
            <a:r>
              <a:rPr b="1" lang="en-US" sz="2200">
                <a:solidFill>
                  <a:schemeClr val="accent2"/>
                </a:solidFill>
                <a:latin typeface="Merriweather"/>
                <a:ea typeface="Merriweather"/>
                <a:cs typeface="Merriweather"/>
                <a:sym typeface="Merriweather"/>
              </a:rPr>
              <a:t>ne-major and two-major programs</a:t>
            </a:r>
            <a:r>
              <a:rPr lang="en-US" sz="2200">
                <a:solidFill>
                  <a:srgbClr val="434343"/>
                </a:solidFill>
                <a:latin typeface="Merriweather"/>
                <a:ea typeface="Merriweather"/>
                <a:cs typeface="Merriweather"/>
                <a:sym typeface="Merriweather"/>
              </a:rPr>
              <a:t>.</a:t>
            </a:r>
            <a:endParaRPr sz="2200">
              <a:solidFill>
                <a:srgbClr val="434343"/>
              </a:solidFill>
              <a:latin typeface="Merriweather"/>
              <a:ea typeface="Merriweather"/>
              <a:cs typeface="Merriweather"/>
              <a:sym typeface="Merriweather"/>
            </a:endParaRPr>
          </a:p>
          <a:p>
            <a:pPr indent="-368300" lvl="0" marL="457200" rtl="0" algn="l">
              <a:lnSpc>
                <a:spcPct val="115000"/>
              </a:lnSpc>
              <a:spcBef>
                <a:spcPts val="0"/>
              </a:spcBef>
              <a:spcAft>
                <a:spcPts val="0"/>
              </a:spcAft>
              <a:buClr>
                <a:srgbClr val="434343"/>
              </a:buClr>
              <a:buSzPts val="2200"/>
              <a:buFont typeface="Merriweather"/>
              <a:buChar char="●"/>
            </a:pPr>
            <a:r>
              <a:rPr lang="en-US" sz="2200">
                <a:solidFill>
                  <a:srgbClr val="434343"/>
                </a:solidFill>
                <a:latin typeface="Merriweather"/>
                <a:ea typeface="Merriweather"/>
                <a:cs typeface="Merriweather"/>
                <a:sym typeface="Merriweather"/>
              </a:rPr>
              <a:t>Before that, students could only study LIS as one-major program that incorporated courses on publishing and IT </a:t>
            </a:r>
            <a:endParaRPr sz="2200">
              <a:solidFill>
                <a:srgbClr val="434343"/>
              </a:solidFill>
              <a:latin typeface="Merriweather"/>
              <a:ea typeface="Merriweather"/>
              <a:cs typeface="Merriweather"/>
              <a:sym typeface="Merriweather"/>
            </a:endParaRPr>
          </a:p>
          <a:p>
            <a:pPr indent="-368300" lvl="0" marL="457200" rtl="0" algn="l">
              <a:lnSpc>
                <a:spcPct val="115000"/>
              </a:lnSpc>
              <a:spcBef>
                <a:spcPts val="0"/>
              </a:spcBef>
              <a:spcAft>
                <a:spcPts val="0"/>
              </a:spcAft>
              <a:buClr>
                <a:srgbClr val="434343"/>
              </a:buClr>
              <a:buSzPts val="2200"/>
              <a:buFont typeface="Merriweather"/>
              <a:buChar char="●"/>
            </a:pPr>
            <a:r>
              <a:rPr lang="en-US" sz="2200">
                <a:solidFill>
                  <a:srgbClr val="434343"/>
                </a:solidFill>
                <a:latin typeface="Merriweather"/>
                <a:ea typeface="Merriweather"/>
                <a:cs typeface="Merriweather"/>
                <a:sym typeface="Merriweather"/>
              </a:rPr>
              <a:t>The Department is expected to start the </a:t>
            </a:r>
            <a:r>
              <a:rPr b="1" lang="en-US" sz="2200">
                <a:solidFill>
                  <a:srgbClr val="C0504D"/>
                </a:solidFill>
                <a:latin typeface="Merriweather"/>
                <a:ea typeface="Merriweather"/>
                <a:cs typeface="Merriweather"/>
                <a:sym typeface="Merriweather"/>
              </a:rPr>
              <a:t>r</a:t>
            </a:r>
            <a:r>
              <a:rPr b="1" lang="en-US" sz="2200">
                <a:solidFill>
                  <a:schemeClr val="accent2"/>
                </a:solidFill>
                <a:latin typeface="Merriweather"/>
                <a:ea typeface="Merriweather"/>
                <a:cs typeface="Merriweather"/>
                <a:sym typeface="Merriweather"/>
              </a:rPr>
              <a:t>evision of the graduate program in academic year 2023/2024</a:t>
            </a:r>
            <a:endParaRPr sz="2200">
              <a:solidFill>
                <a:srgbClr val="434343"/>
              </a:solidFill>
              <a:latin typeface="Merriweather"/>
              <a:ea typeface="Merriweather"/>
              <a:cs typeface="Merriweather"/>
              <a:sym typeface="Merriweather"/>
            </a:endParaRPr>
          </a:p>
          <a:p>
            <a:pPr indent="-368300" lvl="0" marL="457200" rtl="0" algn="l">
              <a:lnSpc>
                <a:spcPct val="115000"/>
              </a:lnSpc>
              <a:spcBef>
                <a:spcPts val="0"/>
              </a:spcBef>
              <a:spcAft>
                <a:spcPts val="0"/>
              </a:spcAft>
              <a:buClr>
                <a:srgbClr val="434343"/>
              </a:buClr>
              <a:buSzPts val="2200"/>
              <a:buFont typeface="Merriweather"/>
              <a:buChar char="●"/>
            </a:pPr>
            <a:r>
              <a:rPr lang="en-US" sz="2200">
                <a:solidFill>
                  <a:srgbClr val="434343"/>
                </a:solidFill>
                <a:latin typeface="Merriweather"/>
                <a:ea typeface="Merriweather"/>
                <a:cs typeface="Merriweather"/>
                <a:sym typeface="Merriweather"/>
              </a:rPr>
              <a:t>Making this preliminary research a valuable source of information </a:t>
            </a:r>
            <a:endParaRPr sz="2200">
              <a:solidFill>
                <a:srgbClr val="434343"/>
              </a:solidFill>
              <a:latin typeface="Merriweather"/>
              <a:ea typeface="Merriweather"/>
              <a:cs typeface="Merriweather"/>
              <a:sym typeface="Merriweather"/>
            </a:endParaRPr>
          </a:p>
          <a:p>
            <a:pPr indent="0" lvl="0" marL="457200" rtl="0" algn="l">
              <a:spcBef>
                <a:spcPts val="0"/>
              </a:spcBef>
              <a:spcAft>
                <a:spcPts val="0"/>
              </a:spcAft>
              <a:buNone/>
            </a:pPr>
            <a:r>
              <a:t/>
            </a:r>
            <a:endParaRPr sz="2200">
              <a:solidFill>
                <a:srgbClr val="434343"/>
              </a:solidFill>
              <a:latin typeface="Merriweather"/>
              <a:ea typeface="Merriweather"/>
              <a:cs typeface="Merriweather"/>
              <a:sym typeface="Merriweather"/>
            </a:endParaRPr>
          </a:p>
          <a:p>
            <a:pPr indent="0" lvl="0" marL="0" rtl="0" algn="l">
              <a:spcBef>
                <a:spcPts val="0"/>
              </a:spcBef>
              <a:spcAft>
                <a:spcPts val="0"/>
              </a:spcAft>
              <a:buNone/>
            </a:pPr>
            <a:r>
              <a:t/>
            </a:r>
            <a:endParaRPr b="1" sz="3200">
              <a:solidFill>
                <a:srgbClr val="434343"/>
              </a:solidFill>
              <a:latin typeface="Merriweather"/>
              <a:ea typeface="Merriweather"/>
              <a:cs typeface="Merriweather"/>
              <a:sym typeface="Merriweather"/>
            </a:endParaRPr>
          </a:p>
        </p:txBody>
      </p:sp>
      <p:pic>
        <p:nvPicPr>
          <p:cNvPr id="55" name="Google Shape;55;g24866dd5051_0_0"/>
          <p:cNvPicPr preferRelativeResize="0"/>
          <p:nvPr/>
        </p:nvPicPr>
        <p:blipFill rotWithShape="1">
          <a:blip r:embed="rId3">
            <a:alphaModFix/>
          </a:blip>
          <a:srcRect b="0" l="0" r="0" t="0"/>
          <a:stretch/>
        </p:blipFill>
        <p:spPr>
          <a:xfrm>
            <a:off x="0" y="6217726"/>
            <a:ext cx="1008900" cy="6402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g242c898fa07_0_29"/>
          <p:cNvSpPr txBox="1"/>
          <p:nvPr/>
        </p:nvSpPr>
        <p:spPr>
          <a:xfrm>
            <a:off x="457200" y="792798"/>
            <a:ext cx="8229600" cy="1143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US" sz="4400">
                <a:solidFill>
                  <a:srgbClr val="000000"/>
                </a:solidFill>
                <a:latin typeface="Merriweather"/>
                <a:ea typeface="Merriweather"/>
                <a:cs typeface="Merriweather"/>
                <a:sym typeface="Merriweather"/>
              </a:rPr>
              <a:t>Research questions:</a:t>
            </a:r>
            <a:endParaRPr sz="4400">
              <a:solidFill>
                <a:srgbClr val="000000"/>
              </a:solidFill>
              <a:latin typeface="Merriweather"/>
              <a:ea typeface="Merriweather"/>
              <a:cs typeface="Merriweather"/>
              <a:sym typeface="Merriweather"/>
            </a:endParaRPr>
          </a:p>
        </p:txBody>
      </p:sp>
      <p:sp>
        <p:nvSpPr>
          <p:cNvPr id="62" name="Google Shape;62;g242c898fa07_0_29"/>
          <p:cNvSpPr txBox="1"/>
          <p:nvPr/>
        </p:nvSpPr>
        <p:spPr>
          <a:xfrm>
            <a:off x="836575" y="1935800"/>
            <a:ext cx="7971300" cy="4526100"/>
          </a:xfrm>
          <a:prstGeom prst="rect">
            <a:avLst/>
          </a:prstGeom>
          <a:noFill/>
          <a:ln>
            <a:noFill/>
          </a:ln>
        </p:spPr>
        <p:txBody>
          <a:bodyPr anchorCtr="0" anchor="t" bIns="91425" lIns="91425" spcFirstLastPara="1" rIns="91425" wrap="square" tIns="91425">
            <a:noAutofit/>
          </a:bodyPr>
          <a:lstStyle/>
          <a:p>
            <a:pPr indent="-349250" lvl="0" marL="457200" rtl="0" algn="just">
              <a:lnSpc>
                <a:spcPct val="115000"/>
              </a:lnSpc>
              <a:spcBef>
                <a:spcPts val="0"/>
              </a:spcBef>
              <a:spcAft>
                <a:spcPts val="0"/>
              </a:spcAft>
              <a:buClr>
                <a:schemeClr val="accent2"/>
              </a:buClr>
              <a:buSzPts val="1900"/>
              <a:buFont typeface="Merriweather"/>
              <a:buAutoNum type="arabicPeriod"/>
            </a:pPr>
            <a:r>
              <a:rPr lang="en-US" sz="1900">
                <a:highlight>
                  <a:srgbClr val="FFFFFF"/>
                </a:highlight>
                <a:latin typeface="Merriweather"/>
                <a:ea typeface="Merriweather"/>
                <a:cs typeface="Merriweather"/>
                <a:sym typeface="Merriweather"/>
              </a:rPr>
              <a:t>How satisfied are students with </a:t>
            </a:r>
            <a:r>
              <a:rPr b="1" lang="en-US" sz="1900">
                <a:solidFill>
                  <a:schemeClr val="accent2"/>
                </a:solidFill>
                <a:highlight>
                  <a:srgbClr val="FFFFFF"/>
                </a:highlight>
                <a:latin typeface="Merriweather"/>
                <a:ea typeface="Merriweather"/>
                <a:cs typeface="Merriweather"/>
                <a:sym typeface="Merriweather"/>
              </a:rPr>
              <a:t>their study program</a:t>
            </a:r>
            <a:r>
              <a:rPr lang="en-US" sz="1900">
                <a:solidFill>
                  <a:schemeClr val="accent2"/>
                </a:solidFill>
                <a:highlight>
                  <a:srgbClr val="FFFFFF"/>
                </a:highlight>
                <a:latin typeface="Merriweather"/>
                <a:ea typeface="Merriweather"/>
                <a:cs typeface="Merriweather"/>
                <a:sym typeface="Merriweather"/>
              </a:rPr>
              <a:t>?</a:t>
            </a:r>
            <a:endParaRPr sz="1900">
              <a:solidFill>
                <a:schemeClr val="accent2"/>
              </a:solidFill>
              <a:highlight>
                <a:srgbClr val="FFFFFF"/>
              </a:highlight>
              <a:latin typeface="Merriweather"/>
              <a:ea typeface="Merriweather"/>
              <a:cs typeface="Merriweather"/>
              <a:sym typeface="Merriweather"/>
            </a:endParaRPr>
          </a:p>
          <a:p>
            <a:pPr indent="0" lvl="0" marL="457200" rtl="0" algn="just">
              <a:lnSpc>
                <a:spcPct val="115000"/>
              </a:lnSpc>
              <a:spcBef>
                <a:spcPts val="0"/>
              </a:spcBef>
              <a:spcAft>
                <a:spcPts val="0"/>
              </a:spcAft>
              <a:buNone/>
            </a:pPr>
            <a:r>
              <a:rPr lang="en-US" sz="1900">
                <a:highlight>
                  <a:srgbClr val="FFFFFF"/>
                </a:highlight>
                <a:latin typeface="Merriweather"/>
                <a:ea typeface="Merriweather"/>
                <a:cs typeface="Merriweather"/>
                <a:sym typeface="Merriweather"/>
              </a:rPr>
              <a:t>Are there any differences in satisfaction between:</a:t>
            </a:r>
            <a:endParaRPr sz="1900">
              <a:highlight>
                <a:srgbClr val="FFFFFF"/>
              </a:highlight>
              <a:latin typeface="Merriweather"/>
              <a:ea typeface="Merriweather"/>
              <a:cs typeface="Merriweather"/>
              <a:sym typeface="Merriweather"/>
            </a:endParaRPr>
          </a:p>
          <a:p>
            <a:pPr indent="0" lvl="0" marL="457200" rtl="0" algn="just">
              <a:lnSpc>
                <a:spcPct val="115000"/>
              </a:lnSpc>
              <a:spcBef>
                <a:spcPts val="0"/>
              </a:spcBef>
              <a:spcAft>
                <a:spcPts val="0"/>
              </a:spcAft>
              <a:buNone/>
            </a:pPr>
            <a:r>
              <a:rPr lang="en-US" sz="1900">
                <a:solidFill>
                  <a:schemeClr val="dk1"/>
                </a:solidFill>
                <a:highlight>
                  <a:schemeClr val="lt1"/>
                </a:highlight>
                <a:latin typeface="Merriweather"/>
                <a:ea typeface="Merriweather"/>
                <a:cs typeface="Merriweather"/>
                <a:sym typeface="Merriweather"/>
              </a:rPr>
              <a:t>1.a. </a:t>
            </a:r>
            <a:r>
              <a:rPr lang="en-US" sz="1900">
                <a:highlight>
                  <a:srgbClr val="FFFFFF"/>
                </a:highlight>
                <a:latin typeface="Merriweather"/>
                <a:ea typeface="Merriweather"/>
                <a:cs typeface="Merriweather"/>
                <a:sym typeface="Merriweather"/>
              </a:rPr>
              <a:t> </a:t>
            </a:r>
            <a:r>
              <a:rPr b="1" lang="en-US" sz="1900">
                <a:solidFill>
                  <a:schemeClr val="accent2"/>
                </a:solidFill>
                <a:highlight>
                  <a:srgbClr val="FFFFFF"/>
                </a:highlight>
                <a:latin typeface="Merriweather"/>
                <a:ea typeface="Merriweather"/>
                <a:cs typeface="Merriweather"/>
                <a:sym typeface="Merriweather"/>
              </a:rPr>
              <a:t>graduated</a:t>
            </a:r>
            <a:r>
              <a:rPr lang="en-US" sz="1900">
                <a:highlight>
                  <a:srgbClr val="FFFFFF"/>
                </a:highlight>
                <a:latin typeface="Merriweather"/>
                <a:ea typeface="Merriweather"/>
                <a:cs typeface="Merriweather"/>
                <a:sym typeface="Merriweather"/>
              </a:rPr>
              <a:t> students and </a:t>
            </a:r>
            <a:r>
              <a:rPr b="1" lang="en-US" sz="1900">
                <a:solidFill>
                  <a:schemeClr val="accent2"/>
                </a:solidFill>
                <a:highlight>
                  <a:srgbClr val="FFFFFF"/>
                </a:highlight>
                <a:latin typeface="Merriweather"/>
                <a:ea typeface="Merriweather"/>
                <a:cs typeface="Merriweather"/>
                <a:sym typeface="Merriweather"/>
              </a:rPr>
              <a:t>currently enrolled</a:t>
            </a:r>
            <a:r>
              <a:rPr lang="en-US" sz="1900">
                <a:highlight>
                  <a:srgbClr val="FFFFFF"/>
                </a:highlight>
                <a:latin typeface="Merriweather"/>
                <a:ea typeface="Merriweather"/>
                <a:cs typeface="Merriweather"/>
                <a:sym typeface="Merriweather"/>
              </a:rPr>
              <a:t> students?</a:t>
            </a:r>
            <a:endParaRPr sz="1900">
              <a:highlight>
                <a:srgbClr val="FFFFFF"/>
              </a:highlight>
              <a:latin typeface="Merriweather"/>
              <a:ea typeface="Merriweather"/>
              <a:cs typeface="Merriweather"/>
              <a:sym typeface="Merriweather"/>
            </a:endParaRPr>
          </a:p>
          <a:p>
            <a:pPr indent="0" lvl="0" marL="457200" rtl="0" algn="just">
              <a:lnSpc>
                <a:spcPct val="115000"/>
              </a:lnSpc>
              <a:spcBef>
                <a:spcPts val="0"/>
              </a:spcBef>
              <a:spcAft>
                <a:spcPts val="0"/>
              </a:spcAft>
              <a:buNone/>
            </a:pPr>
            <a:r>
              <a:rPr lang="en-US" sz="1900">
                <a:highlight>
                  <a:srgbClr val="FFFFFF"/>
                </a:highlight>
                <a:latin typeface="Merriweather"/>
                <a:ea typeface="Merriweather"/>
                <a:cs typeface="Merriweather"/>
                <a:sym typeface="Merriweather"/>
              </a:rPr>
              <a:t>1.b. </a:t>
            </a:r>
            <a:r>
              <a:rPr b="1" lang="en-US" sz="1900">
                <a:solidFill>
                  <a:schemeClr val="accent2"/>
                </a:solidFill>
                <a:highlight>
                  <a:srgbClr val="FFFFFF"/>
                </a:highlight>
                <a:latin typeface="Merriweather"/>
                <a:ea typeface="Merriweather"/>
                <a:cs typeface="Merriweather"/>
                <a:sym typeface="Merriweather"/>
              </a:rPr>
              <a:t>single major</a:t>
            </a:r>
            <a:r>
              <a:rPr lang="en-US" sz="1900">
                <a:highlight>
                  <a:srgbClr val="FFFFFF"/>
                </a:highlight>
                <a:latin typeface="Merriweather"/>
                <a:ea typeface="Merriweather"/>
                <a:cs typeface="Merriweather"/>
                <a:sym typeface="Merriweather"/>
              </a:rPr>
              <a:t> students (LIS) and </a:t>
            </a:r>
            <a:r>
              <a:rPr b="1" lang="en-US" sz="1900">
                <a:solidFill>
                  <a:schemeClr val="accent2"/>
                </a:solidFill>
                <a:highlight>
                  <a:srgbClr val="FFFFFF"/>
                </a:highlight>
                <a:latin typeface="Merriweather"/>
                <a:ea typeface="Merriweather"/>
                <a:cs typeface="Merriweather"/>
                <a:sym typeface="Merriweather"/>
              </a:rPr>
              <a:t>double major</a:t>
            </a:r>
            <a:r>
              <a:rPr b="1" lang="en-US" sz="1900">
                <a:highlight>
                  <a:srgbClr val="FFFFFF"/>
                </a:highlight>
                <a:latin typeface="Merriweather"/>
                <a:ea typeface="Merriweather"/>
                <a:cs typeface="Merriweather"/>
                <a:sym typeface="Merriweather"/>
              </a:rPr>
              <a:t> </a:t>
            </a:r>
            <a:r>
              <a:rPr lang="en-US" sz="1900">
                <a:highlight>
                  <a:srgbClr val="FFFFFF"/>
                </a:highlight>
                <a:latin typeface="Merriweather"/>
                <a:ea typeface="Merriweather"/>
                <a:cs typeface="Merriweather"/>
                <a:sym typeface="Merriweather"/>
              </a:rPr>
              <a:t>students </a:t>
            </a:r>
            <a:r>
              <a:rPr lang="en-US" sz="1900">
                <a:highlight>
                  <a:srgbClr val="FFFFFF"/>
                </a:highlight>
                <a:latin typeface="Merriweather"/>
                <a:ea typeface="Merriweather"/>
                <a:cs typeface="Merriweather"/>
                <a:sym typeface="Merriweather"/>
              </a:rPr>
              <a:t>(</a:t>
            </a:r>
            <a:r>
              <a:rPr lang="en-US" sz="1900">
                <a:highlight>
                  <a:srgbClr val="FFFFFF"/>
                </a:highlight>
                <a:latin typeface="Merriweather"/>
                <a:ea typeface="Merriweather"/>
                <a:cs typeface="Merriweather"/>
                <a:sym typeface="Merriweather"/>
              </a:rPr>
              <a:t>LIS+IT /Publishing)?</a:t>
            </a:r>
            <a:endParaRPr sz="1900">
              <a:highlight>
                <a:srgbClr val="FFFFFF"/>
              </a:highlight>
              <a:latin typeface="Merriweather"/>
              <a:ea typeface="Merriweather"/>
              <a:cs typeface="Merriweather"/>
              <a:sym typeface="Merriweather"/>
            </a:endParaRPr>
          </a:p>
          <a:p>
            <a:pPr indent="-349250" lvl="0" marL="457200" rtl="0" algn="just">
              <a:lnSpc>
                <a:spcPct val="115000"/>
              </a:lnSpc>
              <a:spcBef>
                <a:spcPts val="0"/>
              </a:spcBef>
              <a:spcAft>
                <a:spcPts val="0"/>
              </a:spcAft>
              <a:buClr>
                <a:schemeClr val="accent2"/>
              </a:buClr>
              <a:buSzPts val="1900"/>
              <a:buFont typeface="Merriweather"/>
              <a:buAutoNum type="arabicPeriod"/>
            </a:pPr>
            <a:r>
              <a:rPr lang="en-US" sz="1900">
                <a:highlight>
                  <a:srgbClr val="FFFFFF"/>
                </a:highlight>
                <a:latin typeface="Merriweather"/>
                <a:ea typeface="Merriweather"/>
                <a:cs typeface="Merriweather"/>
                <a:sym typeface="Merriweather"/>
              </a:rPr>
              <a:t>How satisfied are students with the </a:t>
            </a:r>
            <a:r>
              <a:rPr b="1" lang="en-US" sz="1900">
                <a:solidFill>
                  <a:schemeClr val="accent2"/>
                </a:solidFill>
                <a:highlight>
                  <a:srgbClr val="FFFFFF"/>
                </a:highlight>
                <a:latin typeface="Merriweather"/>
                <a:ea typeface="Merriweather"/>
                <a:cs typeface="Merriweather"/>
                <a:sym typeface="Merriweather"/>
              </a:rPr>
              <a:t>competences </a:t>
            </a:r>
            <a:r>
              <a:rPr lang="en-US" sz="1900">
                <a:highlight>
                  <a:srgbClr val="FFFFFF"/>
                </a:highlight>
                <a:latin typeface="Merriweather"/>
                <a:ea typeface="Merriweather"/>
                <a:cs typeface="Merriweather"/>
                <a:sym typeface="Merriweather"/>
              </a:rPr>
              <a:t>they received?</a:t>
            </a:r>
            <a:endParaRPr sz="1900">
              <a:highlight>
                <a:srgbClr val="FFFFFF"/>
              </a:highlight>
              <a:latin typeface="Merriweather"/>
              <a:ea typeface="Merriweather"/>
              <a:cs typeface="Merriweather"/>
              <a:sym typeface="Merriweather"/>
            </a:endParaRPr>
          </a:p>
          <a:p>
            <a:pPr indent="0" lvl="0" marL="457200" rtl="0" algn="just">
              <a:lnSpc>
                <a:spcPct val="115000"/>
              </a:lnSpc>
              <a:spcBef>
                <a:spcPts val="0"/>
              </a:spcBef>
              <a:spcAft>
                <a:spcPts val="0"/>
              </a:spcAft>
              <a:buNone/>
            </a:pPr>
            <a:r>
              <a:rPr lang="en-US" sz="1900">
                <a:highlight>
                  <a:srgbClr val="FFFFFF"/>
                </a:highlight>
                <a:latin typeface="Merriweather"/>
                <a:ea typeface="Merriweather"/>
                <a:cs typeface="Merriweather"/>
                <a:sym typeface="Merriweather"/>
              </a:rPr>
              <a:t>Are there any differences in satisfaction between:</a:t>
            </a:r>
            <a:endParaRPr sz="1900">
              <a:highlight>
                <a:srgbClr val="FFFFFF"/>
              </a:highlight>
              <a:latin typeface="Merriweather"/>
              <a:ea typeface="Merriweather"/>
              <a:cs typeface="Merriweather"/>
              <a:sym typeface="Merriweather"/>
            </a:endParaRPr>
          </a:p>
          <a:p>
            <a:pPr indent="0" lvl="0" marL="457200" rtl="0" algn="just">
              <a:lnSpc>
                <a:spcPct val="115000"/>
              </a:lnSpc>
              <a:spcBef>
                <a:spcPts val="0"/>
              </a:spcBef>
              <a:spcAft>
                <a:spcPts val="0"/>
              </a:spcAft>
              <a:buNone/>
            </a:pPr>
            <a:r>
              <a:rPr lang="en-US" sz="1900">
                <a:solidFill>
                  <a:schemeClr val="dk1"/>
                </a:solidFill>
                <a:highlight>
                  <a:schemeClr val="lt1"/>
                </a:highlight>
                <a:latin typeface="Merriweather"/>
                <a:ea typeface="Merriweather"/>
                <a:cs typeface="Merriweather"/>
                <a:sym typeface="Merriweather"/>
              </a:rPr>
              <a:t>2.a. </a:t>
            </a:r>
            <a:r>
              <a:rPr lang="en-US" sz="1900">
                <a:highlight>
                  <a:srgbClr val="FFFFFF"/>
                </a:highlight>
                <a:latin typeface="Merriweather"/>
                <a:ea typeface="Merriweather"/>
                <a:cs typeface="Merriweather"/>
                <a:sym typeface="Merriweather"/>
              </a:rPr>
              <a:t> </a:t>
            </a:r>
            <a:r>
              <a:rPr b="1" lang="en-US" sz="1900">
                <a:solidFill>
                  <a:schemeClr val="accent2"/>
                </a:solidFill>
                <a:highlight>
                  <a:srgbClr val="FFFFFF"/>
                </a:highlight>
                <a:latin typeface="Merriweather"/>
                <a:ea typeface="Merriweather"/>
                <a:cs typeface="Merriweather"/>
                <a:sym typeface="Merriweather"/>
              </a:rPr>
              <a:t>graduated</a:t>
            </a:r>
            <a:r>
              <a:rPr b="1" lang="en-US" sz="1900">
                <a:highlight>
                  <a:srgbClr val="FFFFFF"/>
                </a:highlight>
                <a:latin typeface="Merriweather"/>
                <a:ea typeface="Merriweather"/>
                <a:cs typeface="Merriweather"/>
                <a:sym typeface="Merriweather"/>
              </a:rPr>
              <a:t> </a:t>
            </a:r>
            <a:r>
              <a:rPr lang="en-US" sz="1900">
                <a:highlight>
                  <a:srgbClr val="FFFFFF"/>
                </a:highlight>
                <a:latin typeface="Merriweather"/>
                <a:ea typeface="Merriweather"/>
                <a:cs typeface="Merriweather"/>
                <a:sym typeface="Merriweather"/>
              </a:rPr>
              <a:t>students and</a:t>
            </a:r>
            <a:r>
              <a:rPr lang="en-US" sz="1900">
                <a:solidFill>
                  <a:schemeClr val="accent2"/>
                </a:solidFill>
                <a:highlight>
                  <a:srgbClr val="FFFFFF"/>
                </a:highlight>
                <a:latin typeface="Merriweather"/>
                <a:ea typeface="Merriweather"/>
                <a:cs typeface="Merriweather"/>
                <a:sym typeface="Merriweather"/>
              </a:rPr>
              <a:t> </a:t>
            </a:r>
            <a:r>
              <a:rPr b="1" lang="en-US" sz="1900">
                <a:solidFill>
                  <a:schemeClr val="accent2"/>
                </a:solidFill>
                <a:highlight>
                  <a:srgbClr val="FFFFFF"/>
                </a:highlight>
                <a:latin typeface="Merriweather"/>
                <a:ea typeface="Merriweather"/>
                <a:cs typeface="Merriweather"/>
                <a:sym typeface="Merriweather"/>
              </a:rPr>
              <a:t>currently enrolled</a:t>
            </a:r>
            <a:r>
              <a:rPr lang="en-US" sz="1900">
                <a:highlight>
                  <a:srgbClr val="FFFFFF"/>
                </a:highlight>
                <a:latin typeface="Merriweather"/>
                <a:ea typeface="Merriweather"/>
                <a:cs typeface="Merriweather"/>
                <a:sym typeface="Merriweather"/>
              </a:rPr>
              <a:t> students?</a:t>
            </a:r>
            <a:endParaRPr sz="1900">
              <a:highlight>
                <a:srgbClr val="FFFFFF"/>
              </a:highlight>
              <a:latin typeface="Merriweather"/>
              <a:ea typeface="Merriweather"/>
              <a:cs typeface="Merriweather"/>
              <a:sym typeface="Merriweather"/>
            </a:endParaRPr>
          </a:p>
          <a:p>
            <a:pPr indent="0" lvl="0" marL="457200" rtl="0" algn="just">
              <a:lnSpc>
                <a:spcPct val="115000"/>
              </a:lnSpc>
              <a:spcBef>
                <a:spcPts val="0"/>
              </a:spcBef>
              <a:spcAft>
                <a:spcPts val="0"/>
              </a:spcAft>
              <a:buNone/>
            </a:pPr>
            <a:r>
              <a:rPr lang="en-US" sz="1900">
                <a:highlight>
                  <a:srgbClr val="FFFFFF"/>
                </a:highlight>
                <a:latin typeface="Merriweather"/>
                <a:ea typeface="Merriweather"/>
                <a:cs typeface="Merriweather"/>
                <a:sym typeface="Merriweather"/>
              </a:rPr>
              <a:t>2.b. </a:t>
            </a:r>
            <a:r>
              <a:rPr b="1" lang="en-US" sz="1900">
                <a:solidFill>
                  <a:schemeClr val="accent2"/>
                </a:solidFill>
                <a:highlight>
                  <a:srgbClr val="FFFFFF"/>
                </a:highlight>
                <a:latin typeface="Merriweather"/>
                <a:ea typeface="Merriweather"/>
                <a:cs typeface="Merriweather"/>
                <a:sym typeface="Merriweather"/>
              </a:rPr>
              <a:t>single major</a:t>
            </a:r>
            <a:r>
              <a:rPr lang="en-US" sz="1900">
                <a:highlight>
                  <a:srgbClr val="FFFFFF"/>
                </a:highlight>
                <a:latin typeface="Merriweather"/>
                <a:ea typeface="Merriweather"/>
                <a:cs typeface="Merriweather"/>
                <a:sym typeface="Merriweather"/>
              </a:rPr>
              <a:t> students and </a:t>
            </a:r>
            <a:r>
              <a:rPr b="1" lang="en-US" sz="1900">
                <a:solidFill>
                  <a:schemeClr val="accent2"/>
                </a:solidFill>
                <a:highlight>
                  <a:srgbClr val="FFFFFF"/>
                </a:highlight>
                <a:latin typeface="Merriweather"/>
                <a:ea typeface="Merriweather"/>
                <a:cs typeface="Merriweather"/>
                <a:sym typeface="Merriweather"/>
              </a:rPr>
              <a:t>double major</a:t>
            </a:r>
            <a:r>
              <a:rPr lang="en-US" sz="1900">
                <a:highlight>
                  <a:srgbClr val="FFFFFF"/>
                </a:highlight>
                <a:latin typeface="Merriweather"/>
                <a:ea typeface="Merriweather"/>
                <a:cs typeface="Merriweather"/>
                <a:sym typeface="Merriweather"/>
              </a:rPr>
              <a:t> students</a:t>
            </a:r>
            <a:endParaRPr sz="1900">
              <a:highlight>
                <a:srgbClr val="FFFFFF"/>
              </a:highlight>
              <a:latin typeface="Merriweather"/>
              <a:ea typeface="Merriweather"/>
              <a:cs typeface="Merriweather"/>
              <a:sym typeface="Merriweather"/>
            </a:endParaRPr>
          </a:p>
          <a:p>
            <a:pPr indent="-349250" lvl="0" marL="457200" rtl="0" algn="just">
              <a:lnSpc>
                <a:spcPct val="115000"/>
              </a:lnSpc>
              <a:spcBef>
                <a:spcPts val="0"/>
              </a:spcBef>
              <a:spcAft>
                <a:spcPts val="0"/>
              </a:spcAft>
              <a:buClr>
                <a:schemeClr val="accent2"/>
              </a:buClr>
              <a:buSzPts val="1900"/>
              <a:buFont typeface="Merriweather"/>
              <a:buAutoNum type="arabicPeriod"/>
            </a:pPr>
            <a:r>
              <a:rPr lang="en-US" sz="1900">
                <a:highlight>
                  <a:srgbClr val="FFFFFF"/>
                </a:highlight>
                <a:latin typeface="Merriweather"/>
                <a:ea typeface="Merriweather"/>
                <a:cs typeface="Merriweather"/>
                <a:sym typeface="Merriweather"/>
              </a:rPr>
              <a:t>What are the </a:t>
            </a:r>
            <a:r>
              <a:rPr b="1" lang="en-US" sz="1900">
                <a:solidFill>
                  <a:schemeClr val="accent2"/>
                </a:solidFill>
                <a:highlight>
                  <a:srgbClr val="FFFFFF"/>
                </a:highlight>
                <a:latin typeface="Merriweather"/>
                <a:ea typeface="Merriweather"/>
                <a:cs typeface="Merriweather"/>
                <a:sym typeface="Merriweather"/>
              </a:rPr>
              <a:t>strengths and weaknesses</a:t>
            </a:r>
            <a:r>
              <a:rPr lang="en-US" sz="1900">
                <a:highlight>
                  <a:srgbClr val="FFFFFF"/>
                </a:highlight>
                <a:latin typeface="Merriweather"/>
                <a:ea typeface="Merriweather"/>
                <a:cs typeface="Merriweather"/>
                <a:sym typeface="Merriweather"/>
              </a:rPr>
              <a:t> of the study program?</a:t>
            </a:r>
            <a:endParaRPr sz="1900">
              <a:highlight>
                <a:srgbClr val="FFFFFF"/>
              </a:highlight>
              <a:latin typeface="Merriweather"/>
              <a:ea typeface="Merriweather"/>
              <a:cs typeface="Merriweather"/>
              <a:sym typeface="Merriweather"/>
            </a:endParaRPr>
          </a:p>
        </p:txBody>
      </p:sp>
      <p:pic>
        <p:nvPicPr>
          <p:cNvPr id="63" name="Google Shape;63;g242c898fa07_0_29"/>
          <p:cNvPicPr preferRelativeResize="0"/>
          <p:nvPr/>
        </p:nvPicPr>
        <p:blipFill rotWithShape="1">
          <a:blip r:embed="rId3">
            <a:alphaModFix/>
          </a:blip>
          <a:srcRect b="0" l="0" r="0" t="0"/>
          <a:stretch/>
        </p:blipFill>
        <p:spPr>
          <a:xfrm>
            <a:off x="0" y="6217726"/>
            <a:ext cx="1008900" cy="6402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g242c898fa07_0_17"/>
          <p:cNvSpPr txBox="1"/>
          <p:nvPr/>
        </p:nvSpPr>
        <p:spPr>
          <a:xfrm>
            <a:off x="457200" y="698673"/>
            <a:ext cx="8229600" cy="1143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US" sz="4400">
                <a:latin typeface="Merriweather"/>
                <a:ea typeface="Merriweather"/>
                <a:cs typeface="Merriweather"/>
                <a:sym typeface="Merriweather"/>
              </a:rPr>
              <a:t>Methodology</a:t>
            </a:r>
            <a:endParaRPr sz="4400">
              <a:solidFill>
                <a:srgbClr val="000000"/>
              </a:solidFill>
              <a:latin typeface="Merriweather"/>
              <a:ea typeface="Merriweather"/>
              <a:cs typeface="Merriweather"/>
              <a:sym typeface="Merriweather"/>
            </a:endParaRPr>
          </a:p>
        </p:txBody>
      </p:sp>
      <p:sp>
        <p:nvSpPr>
          <p:cNvPr id="70" name="Google Shape;70;g242c898fa07_0_17"/>
          <p:cNvSpPr txBox="1"/>
          <p:nvPr/>
        </p:nvSpPr>
        <p:spPr>
          <a:xfrm>
            <a:off x="176875" y="1906075"/>
            <a:ext cx="8713800" cy="4526100"/>
          </a:xfrm>
          <a:prstGeom prst="rect">
            <a:avLst/>
          </a:prstGeom>
          <a:noFill/>
          <a:ln>
            <a:noFill/>
          </a:ln>
        </p:spPr>
        <p:txBody>
          <a:bodyPr anchorCtr="0" anchor="t" bIns="91425" lIns="91425" spcFirstLastPara="1" rIns="91425" wrap="square" tIns="91425">
            <a:noAutofit/>
          </a:bodyPr>
          <a:lstStyle/>
          <a:p>
            <a:pPr indent="-374650" lvl="0" marL="457200" rtl="0" algn="l">
              <a:lnSpc>
                <a:spcPct val="150000"/>
              </a:lnSpc>
              <a:spcBef>
                <a:spcPts val="640"/>
              </a:spcBef>
              <a:spcAft>
                <a:spcPts val="0"/>
              </a:spcAft>
              <a:buClr>
                <a:srgbClr val="000000"/>
              </a:buClr>
              <a:buSzPts val="2300"/>
              <a:buFont typeface="Merriweather"/>
              <a:buChar char="•"/>
            </a:pPr>
            <a:r>
              <a:rPr lang="en-US" sz="2300">
                <a:latin typeface="Merriweather"/>
                <a:ea typeface="Merriweather"/>
                <a:cs typeface="Merriweather"/>
                <a:sym typeface="Merriweather"/>
              </a:rPr>
              <a:t>Anonymous online survey</a:t>
            </a:r>
            <a:endParaRPr sz="2300">
              <a:solidFill>
                <a:srgbClr val="000000"/>
              </a:solidFill>
              <a:latin typeface="Merriweather"/>
              <a:ea typeface="Merriweather"/>
              <a:cs typeface="Merriweather"/>
              <a:sym typeface="Merriweather"/>
            </a:endParaRPr>
          </a:p>
          <a:p>
            <a:pPr indent="-374650" lvl="0" marL="457200" rtl="0" algn="l">
              <a:lnSpc>
                <a:spcPct val="150000"/>
              </a:lnSpc>
              <a:spcBef>
                <a:spcPts val="0"/>
              </a:spcBef>
              <a:spcAft>
                <a:spcPts val="0"/>
              </a:spcAft>
              <a:buClr>
                <a:srgbClr val="000000"/>
              </a:buClr>
              <a:buSzPts val="2300"/>
              <a:buFont typeface="Merriweather"/>
              <a:buChar char="•"/>
            </a:pPr>
            <a:r>
              <a:rPr lang="en-US" sz="2300">
                <a:latin typeface="Merriweather"/>
                <a:ea typeface="Merriweather"/>
                <a:cs typeface="Merriweather"/>
                <a:sym typeface="Merriweather"/>
              </a:rPr>
              <a:t>November and December 2021</a:t>
            </a:r>
            <a:endParaRPr sz="2300">
              <a:solidFill>
                <a:srgbClr val="000000"/>
              </a:solidFill>
              <a:latin typeface="Merriweather"/>
              <a:ea typeface="Merriweather"/>
              <a:cs typeface="Merriweather"/>
              <a:sym typeface="Merriweather"/>
            </a:endParaRPr>
          </a:p>
          <a:p>
            <a:pPr indent="-374650" lvl="0" marL="457200" rtl="0" algn="just">
              <a:lnSpc>
                <a:spcPct val="150000"/>
              </a:lnSpc>
              <a:spcBef>
                <a:spcPts val="0"/>
              </a:spcBef>
              <a:spcAft>
                <a:spcPts val="0"/>
              </a:spcAft>
              <a:buClr>
                <a:srgbClr val="000000"/>
              </a:buClr>
              <a:buSzPts val="2300"/>
              <a:buFont typeface="Merriweather"/>
              <a:buChar char="•"/>
            </a:pPr>
            <a:r>
              <a:rPr lang="en-US" sz="2300">
                <a:highlight>
                  <a:srgbClr val="FFFFFF"/>
                </a:highlight>
                <a:latin typeface="Merriweather"/>
                <a:ea typeface="Merriweather"/>
                <a:cs typeface="Merriweather"/>
                <a:sym typeface="Merriweather"/>
              </a:rPr>
              <a:t>The quantitative results = SPSS</a:t>
            </a:r>
            <a:endParaRPr sz="2300">
              <a:highlight>
                <a:srgbClr val="FFFFFF"/>
              </a:highlight>
              <a:latin typeface="Merriweather"/>
              <a:ea typeface="Merriweather"/>
              <a:cs typeface="Merriweather"/>
              <a:sym typeface="Merriweather"/>
            </a:endParaRPr>
          </a:p>
          <a:p>
            <a:pPr indent="-374650" lvl="0" marL="457200" rtl="0" algn="just">
              <a:lnSpc>
                <a:spcPct val="150000"/>
              </a:lnSpc>
              <a:spcBef>
                <a:spcPts val="0"/>
              </a:spcBef>
              <a:spcAft>
                <a:spcPts val="0"/>
              </a:spcAft>
              <a:buClr>
                <a:srgbClr val="000000"/>
              </a:buClr>
              <a:buSzPts val="2300"/>
              <a:buFont typeface="Merriweather"/>
              <a:buChar char="•"/>
            </a:pPr>
            <a:r>
              <a:rPr lang="en-US" sz="2300">
                <a:highlight>
                  <a:srgbClr val="FFFFFF"/>
                </a:highlight>
                <a:latin typeface="Merriweather"/>
                <a:ea typeface="Merriweather"/>
                <a:cs typeface="Merriweather"/>
                <a:sym typeface="Merriweather"/>
              </a:rPr>
              <a:t>The qualitative results = content analysis</a:t>
            </a:r>
            <a:endParaRPr sz="2300">
              <a:highlight>
                <a:srgbClr val="FFFFFF"/>
              </a:highlight>
              <a:latin typeface="Merriweather"/>
              <a:ea typeface="Merriweather"/>
              <a:cs typeface="Merriweather"/>
              <a:sym typeface="Merriweather"/>
            </a:endParaRPr>
          </a:p>
          <a:p>
            <a:pPr indent="-374650" lvl="0" marL="457200" rtl="0" algn="just">
              <a:lnSpc>
                <a:spcPct val="150000"/>
              </a:lnSpc>
              <a:spcBef>
                <a:spcPts val="0"/>
              </a:spcBef>
              <a:spcAft>
                <a:spcPts val="0"/>
              </a:spcAft>
              <a:buClr>
                <a:srgbClr val="000000"/>
              </a:buClr>
              <a:buSzPts val="2300"/>
              <a:buFont typeface="Merriweather"/>
              <a:buChar char="•"/>
            </a:pPr>
            <a:r>
              <a:rPr lang="en-US" sz="2300">
                <a:highlight>
                  <a:srgbClr val="FFFFFF"/>
                </a:highlight>
                <a:latin typeface="Merriweather"/>
                <a:ea typeface="Merriweather"/>
                <a:cs typeface="Merriweather"/>
                <a:sym typeface="Merriweather"/>
              </a:rPr>
              <a:t>63 respondents</a:t>
            </a:r>
            <a:endParaRPr sz="2300">
              <a:highlight>
                <a:srgbClr val="FFFFFF"/>
              </a:highlight>
              <a:latin typeface="Merriweather"/>
              <a:ea typeface="Merriweather"/>
              <a:cs typeface="Merriweather"/>
              <a:sym typeface="Merriweather"/>
            </a:endParaRPr>
          </a:p>
          <a:p>
            <a:pPr indent="-374650" lvl="1" marL="914400" rtl="0" algn="just">
              <a:lnSpc>
                <a:spcPct val="150000"/>
              </a:lnSpc>
              <a:spcBef>
                <a:spcPts val="0"/>
              </a:spcBef>
              <a:spcAft>
                <a:spcPts val="0"/>
              </a:spcAft>
              <a:buClr>
                <a:srgbClr val="000000"/>
              </a:buClr>
              <a:buSzPts val="2300"/>
              <a:buFont typeface="Merriweather"/>
              <a:buChar char="–"/>
            </a:pPr>
            <a:r>
              <a:rPr lang="en-US" sz="2300">
                <a:highlight>
                  <a:srgbClr val="FFFFFF"/>
                </a:highlight>
                <a:latin typeface="Merriweather"/>
                <a:ea typeface="Merriweather"/>
                <a:cs typeface="Merriweather"/>
                <a:sym typeface="Merriweather"/>
              </a:rPr>
              <a:t>27 out of 55 students currently enrolled</a:t>
            </a:r>
            <a:endParaRPr sz="2300">
              <a:highlight>
                <a:srgbClr val="FFFFFF"/>
              </a:highlight>
              <a:latin typeface="Merriweather"/>
              <a:ea typeface="Merriweather"/>
              <a:cs typeface="Merriweather"/>
              <a:sym typeface="Merriweather"/>
            </a:endParaRPr>
          </a:p>
          <a:p>
            <a:pPr indent="-374650" lvl="1" marL="914400" rtl="0" algn="just">
              <a:lnSpc>
                <a:spcPct val="150000"/>
              </a:lnSpc>
              <a:spcBef>
                <a:spcPts val="0"/>
              </a:spcBef>
              <a:spcAft>
                <a:spcPts val="0"/>
              </a:spcAft>
              <a:buClr>
                <a:srgbClr val="000000"/>
              </a:buClr>
              <a:buSzPts val="2300"/>
              <a:buFont typeface="Merriweather"/>
              <a:buChar char="–"/>
            </a:pPr>
            <a:r>
              <a:rPr lang="en-US" sz="2300">
                <a:highlight>
                  <a:srgbClr val="FFFFFF"/>
                </a:highlight>
                <a:latin typeface="Merriweather"/>
                <a:ea typeface="Merriweather"/>
                <a:cs typeface="Merriweather"/>
                <a:sym typeface="Merriweather"/>
              </a:rPr>
              <a:t>36 out of 219 LIS students who graduated</a:t>
            </a:r>
            <a:endParaRPr sz="2300">
              <a:highlight>
                <a:srgbClr val="FFFFFF"/>
              </a:highlight>
              <a:latin typeface="Merriweather"/>
              <a:ea typeface="Merriweather"/>
              <a:cs typeface="Merriweather"/>
              <a:sym typeface="Merriweather"/>
            </a:endParaRPr>
          </a:p>
        </p:txBody>
      </p:sp>
      <p:pic>
        <p:nvPicPr>
          <p:cNvPr id="71" name="Google Shape;71;g242c898fa07_0_17"/>
          <p:cNvPicPr preferRelativeResize="0"/>
          <p:nvPr/>
        </p:nvPicPr>
        <p:blipFill rotWithShape="1">
          <a:blip r:embed="rId3">
            <a:alphaModFix/>
          </a:blip>
          <a:srcRect b="0" l="0" r="0" t="0"/>
          <a:stretch/>
        </p:blipFill>
        <p:spPr>
          <a:xfrm>
            <a:off x="0" y="6217726"/>
            <a:ext cx="1008900" cy="6402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pic>
        <p:nvPicPr>
          <p:cNvPr id="77" name="Google Shape;77;g242c898fa07_0_9"/>
          <p:cNvPicPr preferRelativeResize="0"/>
          <p:nvPr/>
        </p:nvPicPr>
        <p:blipFill>
          <a:blip r:embed="rId3">
            <a:alphaModFix/>
          </a:blip>
          <a:stretch>
            <a:fillRect/>
          </a:stretch>
        </p:blipFill>
        <p:spPr>
          <a:xfrm>
            <a:off x="152400" y="0"/>
            <a:ext cx="9347200" cy="70104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g242c898fa07_0_41"/>
          <p:cNvSpPr txBox="1"/>
          <p:nvPr/>
        </p:nvSpPr>
        <p:spPr>
          <a:xfrm>
            <a:off x="396663" y="1474248"/>
            <a:ext cx="8229600" cy="1143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US" sz="2600">
                <a:solidFill>
                  <a:schemeClr val="accent2"/>
                </a:solidFill>
                <a:latin typeface="Merriweather"/>
                <a:ea typeface="Merriweather"/>
                <a:cs typeface="Merriweather"/>
                <a:sym typeface="Merriweather"/>
              </a:rPr>
              <a:t>Areas covered: Perception of the study program</a:t>
            </a:r>
            <a:endParaRPr sz="2600">
              <a:solidFill>
                <a:schemeClr val="accent2"/>
              </a:solidFill>
              <a:latin typeface="Merriweather"/>
              <a:ea typeface="Merriweather"/>
              <a:cs typeface="Merriweather"/>
              <a:sym typeface="Merriweather"/>
            </a:endParaRPr>
          </a:p>
        </p:txBody>
      </p:sp>
      <p:sp>
        <p:nvSpPr>
          <p:cNvPr id="84" name="Google Shape;84;g242c898fa07_0_41"/>
          <p:cNvSpPr txBox="1"/>
          <p:nvPr/>
        </p:nvSpPr>
        <p:spPr>
          <a:xfrm>
            <a:off x="776038" y="2514125"/>
            <a:ext cx="7971300" cy="4281300"/>
          </a:xfrm>
          <a:prstGeom prst="rect">
            <a:avLst/>
          </a:prstGeom>
          <a:noFill/>
          <a:ln>
            <a:noFill/>
          </a:ln>
        </p:spPr>
        <p:txBody>
          <a:bodyPr anchorCtr="0" anchor="t" bIns="91425" lIns="91425" spcFirstLastPara="1" rIns="91425" wrap="square" tIns="91425">
            <a:noAutofit/>
          </a:bodyPr>
          <a:lstStyle/>
          <a:p>
            <a:pPr indent="-349250" lvl="0" marL="914400" rtl="0" algn="just">
              <a:lnSpc>
                <a:spcPct val="115000"/>
              </a:lnSpc>
              <a:spcBef>
                <a:spcPts val="0"/>
              </a:spcBef>
              <a:spcAft>
                <a:spcPts val="0"/>
              </a:spcAft>
              <a:buSzPts val="1900"/>
              <a:buFont typeface="Merriweather"/>
              <a:buChar char="➔"/>
            </a:pPr>
            <a:r>
              <a:rPr lang="en-US" sz="1900">
                <a:highlight>
                  <a:srgbClr val="FFFFFF"/>
                </a:highlight>
                <a:latin typeface="Merriweather"/>
                <a:ea typeface="Merriweather"/>
                <a:cs typeface="Merriweather"/>
                <a:sym typeface="Merriweather"/>
              </a:rPr>
              <a:t>Alignment of learning outcomes with job market</a:t>
            </a:r>
            <a:endParaRPr sz="1900">
              <a:highlight>
                <a:srgbClr val="FFFFFF"/>
              </a:highlight>
              <a:latin typeface="Merriweather"/>
              <a:ea typeface="Merriweather"/>
              <a:cs typeface="Merriweather"/>
              <a:sym typeface="Merriweather"/>
            </a:endParaRPr>
          </a:p>
          <a:p>
            <a:pPr indent="-349250" lvl="0" marL="914400" rtl="0" algn="just">
              <a:lnSpc>
                <a:spcPct val="115000"/>
              </a:lnSpc>
              <a:spcBef>
                <a:spcPts val="0"/>
              </a:spcBef>
              <a:spcAft>
                <a:spcPts val="0"/>
              </a:spcAft>
              <a:buSzPts val="1900"/>
              <a:buFont typeface="Merriweather"/>
              <a:buChar char="➔"/>
            </a:pPr>
            <a:r>
              <a:rPr lang="en-US" sz="1900">
                <a:highlight>
                  <a:srgbClr val="FFFFFF"/>
                </a:highlight>
                <a:latin typeface="Merriweather"/>
                <a:ea typeface="Merriweather"/>
                <a:cs typeface="Merriweather"/>
                <a:sym typeface="Merriweather"/>
              </a:rPr>
              <a:t>Amount of practical work</a:t>
            </a:r>
            <a:endParaRPr sz="1900">
              <a:highlight>
                <a:srgbClr val="FFFFFF"/>
              </a:highlight>
              <a:latin typeface="Merriweather"/>
              <a:ea typeface="Merriweather"/>
              <a:cs typeface="Merriweather"/>
              <a:sym typeface="Merriweather"/>
            </a:endParaRPr>
          </a:p>
          <a:p>
            <a:pPr indent="-349250" lvl="0" marL="914400" rtl="0" algn="just">
              <a:lnSpc>
                <a:spcPct val="115000"/>
              </a:lnSpc>
              <a:spcBef>
                <a:spcPts val="0"/>
              </a:spcBef>
              <a:spcAft>
                <a:spcPts val="0"/>
              </a:spcAft>
              <a:buSzPts val="1900"/>
              <a:buFont typeface="Merriweather"/>
              <a:buChar char="➔"/>
            </a:pPr>
            <a:r>
              <a:rPr lang="en-US" sz="1900">
                <a:highlight>
                  <a:srgbClr val="FFFFFF"/>
                </a:highlight>
                <a:latin typeface="Merriweather"/>
                <a:ea typeface="Merriweather"/>
                <a:cs typeface="Merriweather"/>
                <a:sym typeface="Merriweather"/>
              </a:rPr>
              <a:t>Organisation of practical work</a:t>
            </a:r>
            <a:endParaRPr sz="1900">
              <a:highlight>
                <a:srgbClr val="FFFFFF"/>
              </a:highlight>
              <a:latin typeface="Merriweather"/>
              <a:ea typeface="Merriweather"/>
              <a:cs typeface="Merriweather"/>
              <a:sym typeface="Merriweather"/>
            </a:endParaRPr>
          </a:p>
          <a:p>
            <a:pPr indent="-349250" lvl="0" marL="914400" rtl="0" algn="just">
              <a:lnSpc>
                <a:spcPct val="115000"/>
              </a:lnSpc>
              <a:spcBef>
                <a:spcPts val="0"/>
              </a:spcBef>
              <a:spcAft>
                <a:spcPts val="0"/>
              </a:spcAft>
              <a:buSzPts val="1900"/>
              <a:buFont typeface="Merriweather"/>
              <a:buChar char="➔"/>
            </a:pPr>
            <a:r>
              <a:rPr lang="en-US" sz="1900">
                <a:highlight>
                  <a:srgbClr val="FFFFFF"/>
                </a:highlight>
                <a:latin typeface="Merriweather"/>
                <a:ea typeface="Merriweather"/>
                <a:cs typeface="Merriweather"/>
                <a:sym typeface="Merriweather"/>
              </a:rPr>
              <a:t>International internship or study abroad opportunities</a:t>
            </a:r>
            <a:endParaRPr sz="1900">
              <a:highlight>
                <a:srgbClr val="FFFFFF"/>
              </a:highlight>
              <a:latin typeface="Merriweather"/>
              <a:ea typeface="Merriweather"/>
              <a:cs typeface="Merriweather"/>
              <a:sym typeface="Merriweather"/>
            </a:endParaRPr>
          </a:p>
          <a:p>
            <a:pPr indent="-349250" lvl="0" marL="914400" rtl="0" algn="just">
              <a:lnSpc>
                <a:spcPct val="115000"/>
              </a:lnSpc>
              <a:spcBef>
                <a:spcPts val="0"/>
              </a:spcBef>
              <a:spcAft>
                <a:spcPts val="0"/>
              </a:spcAft>
              <a:buSzPts val="1900"/>
              <a:buFont typeface="Merriweather"/>
              <a:buChar char="➔"/>
            </a:pPr>
            <a:r>
              <a:rPr lang="en-US" sz="1900">
                <a:highlight>
                  <a:srgbClr val="FFFFFF"/>
                </a:highlight>
                <a:latin typeface="Merriweather"/>
                <a:ea typeface="Merriweather"/>
                <a:cs typeface="Merriweather"/>
                <a:sym typeface="Merriweather"/>
              </a:rPr>
              <a:t>Elective courses</a:t>
            </a:r>
            <a:endParaRPr sz="1900">
              <a:highlight>
                <a:srgbClr val="FFFFFF"/>
              </a:highlight>
              <a:latin typeface="Merriweather"/>
              <a:ea typeface="Merriweather"/>
              <a:cs typeface="Merriweather"/>
              <a:sym typeface="Merriweather"/>
            </a:endParaRPr>
          </a:p>
          <a:p>
            <a:pPr indent="-349250" lvl="0" marL="914400" rtl="0" algn="just">
              <a:lnSpc>
                <a:spcPct val="115000"/>
              </a:lnSpc>
              <a:spcBef>
                <a:spcPts val="0"/>
              </a:spcBef>
              <a:spcAft>
                <a:spcPts val="0"/>
              </a:spcAft>
              <a:buSzPts val="1900"/>
              <a:buFont typeface="Merriweather"/>
              <a:buChar char="➔"/>
            </a:pPr>
            <a:r>
              <a:rPr lang="en-US" sz="1900">
                <a:highlight>
                  <a:srgbClr val="FFFFFF"/>
                </a:highlight>
                <a:latin typeface="Merriweather"/>
                <a:ea typeface="Merriweather"/>
                <a:cs typeface="Merriweather"/>
                <a:sym typeface="Merriweather"/>
              </a:rPr>
              <a:t>Availability of exam literature</a:t>
            </a:r>
            <a:endParaRPr sz="1900">
              <a:highlight>
                <a:srgbClr val="FFFFFF"/>
              </a:highlight>
              <a:latin typeface="Merriweather"/>
              <a:ea typeface="Merriweather"/>
              <a:cs typeface="Merriweather"/>
              <a:sym typeface="Merriweather"/>
            </a:endParaRPr>
          </a:p>
          <a:p>
            <a:pPr indent="-349250" lvl="0" marL="914400" rtl="0" algn="just">
              <a:lnSpc>
                <a:spcPct val="115000"/>
              </a:lnSpc>
              <a:spcBef>
                <a:spcPts val="0"/>
              </a:spcBef>
              <a:spcAft>
                <a:spcPts val="0"/>
              </a:spcAft>
              <a:buSzPts val="1900"/>
              <a:buFont typeface="Merriweather"/>
              <a:buChar char="➔"/>
            </a:pPr>
            <a:r>
              <a:rPr lang="en-US" sz="1900">
                <a:highlight>
                  <a:srgbClr val="FFFFFF"/>
                </a:highlight>
                <a:latin typeface="Merriweather"/>
                <a:ea typeface="Merriweather"/>
                <a:cs typeface="Merriweather"/>
                <a:sym typeface="Merriweather"/>
              </a:rPr>
              <a:t>Teachers' expertise</a:t>
            </a:r>
            <a:endParaRPr sz="1900">
              <a:highlight>
                <a:srgbClr val="FFFFFF"/>
              </a:highlight>
              <a:latin typeface="Merriweather"/>
              <a:ea typeface="Merriweather"/>
              <a:cs typeface="Merriweather"/>
              <a:sym typeface="Merriweather"/>
            </a:endParaRPr>
          </a:p>
          <a:p>
            <a:pPr indent="-349250" lvl="0" marL="914400" rtl="0" algn="just">
              <a:lnSpc>
                <a:spcPct val="115000"/>
              </a:lnSpc>
              <a:spcBef>
                <a:spcPts val="0"/>
              </a:spcBef>
              <a:spcAft>
                <a:spcPts val="0"/>
              </a:spcAft>
              <a:buSzPts val="1900"/>
              <a:buFont typeface="Merriweather"/>
              <a:buChar char="➔"/>
            </a:pPr>
            <a:r>
              <a:rPr lang="en-US" sz="1900">
                <a:highlight>
                  <a:srgbClr val="FFFFFF"/>
                </a:highlight>
                <a:latin typeface="Merriweather"/>
                <a:ea typeface="Merriweather"/>
                <a:cs typeface="Merriweather"/>
                <a:sym typeface="Merriweather"/>
              </a:rPr>
              <a:t>Relationship with teachers</a:t>
            </a:r>
            <a:endParaRPr sz="1900">
              <a:highlight>
                <a:srgbClr val="FFFFFF"/>
              </a:highlight>
              <a:latin typeface="Merriweather"/>
              <a:ea typeface="Merriweather"/>
              <a:cs typeface="Merriweather"/>
              <a:sym typeface="Merriweather"/>
            </a:endParaRPr>
          </a:p>
          <a:p>
            <a:pPr indent="-349250" lvl="0" marL="914400" rtl="0" algn="just">
              <a:lnSpc>
                <a:spcPct val="115000"/>
              </a:lnSpc>
              <a:spcBef>
                <a:spcPts val="0"/>
              </a:spcBef>
              <a:spcAft>
                <a:spcPts val="0"/>
              </a:spcAft>
              <a:buSzPts val="1900"/>
              <a:buFont typeface="Merriweather"/>
              <a:buChar char="➔"/>
            </a:pPr>
            <a:r>
              <a:rPr lang="en-US" sz="1900">
                <a:highlight>
                  <a:srgbClr val="FFFFFF"/>
                </a:highlight>
                <a:latin typeface="Merriweather"/>
                <a:ea typeface="Merriweather"/>
                <a:cs typeface="Merriweather"/>
                <a:sym typeface="Merriweather"/>
              </a:rPr>
              <a:t>Extracurricular activities</a:t>
            </a:r>
            <a:endParaRPr sz="1900">
              <a:highlight>
                <a:srgbClr val="FFFFFF"/>
              </a:highlight>
              <a:latin typeface="Merriweather"/>
              <a:ea typeface="Merriweather"/>
              <a:cs typeface="Merriweather"/>
              <a:sym typeface="Merriweather"/>
            </a:endParaRPr>
          </a:p>
          <a:p>
            <a:pPr indent="0" lvl="0" marL="457200" rtl="0" algn="just">
              <a:lnSpc>
                <a:spcPct val="115000"/>
              </a:lnSpc>
              <a:spcBef>
                <a:spcPts val="0"/>
              </a:spcBef>
              <a:spcAft>
                <a:spcPts val="0"/>
              </a:spcAft>
              <a:buNone/>
            </a:pPr>
            <a:r>
              <a:t/>
            </a:r>
            <a:endParaRPr sz="1900">
              <a:highlight>
                <a:srgbClr val="FFFFFF"/>
              </a:highlight>
              <a:latin typeface="Merriweather"/>
              <a:ea typeface="Merriweather"/>
              <a:cs typeface="Merriweather"/>
              <a:sym typeface="Merriweather"/>
            </a:endParaRPr>
          </a:p>
          <a:p>
            <a:pPr indent="0" lvl="0" marL="457200" rtl="0" algn="just">
              <a:lnSpc>
                <a:spcPct val="115000"/>
              </a:lnSpc>
              <a:spcBef>
                <a:spcPts val="0"/>
              </a:spcBef>
              <a:spcAft>
                <a:spcPts val="0"/>
              </a:spcAft>
              <a:buClr>
                <a:srgbClr val="000000"/>
              </a:buClr>
              <a:buSzPts val="1100"/>
              <a:buFont typeface="Arial"/>
              <a:buNone/>
            </a:pPr>
            <a:r>
              <a:t/>
            </a:r>
            <a:endParaRPr sz="1900">
              <a:highlight>
                <a:srgbClr val="FFFFFF"/>
              </a:highlight>
              <a:latin typeface="Merriweather"/>
              <a:ea typeface="Merriweather"/>
              <a:cs typeface="Merriweather"/>
              <a:sym typeface="Merriweather"/>
            </a:endParaRPr>
          </a:p>
        </p:txBody>
      </p:sp>
      <p:pic>
        <p:nvPicPr>
          <p:cNvPr id="85" name="Google Shape;85;g242c898fa07_0_41"/>
          <p:cNvPicPr preferRelativeResize="0"/>
          <p:nvPr/>
        </p:nvPicPr>
        <p:blipFill rotWithShape="1">
          <a:blip r:embed="rId3">
            <a:alphaModFix/>
          </a:blip>
          <a:srcRect b="0" l="0" r="0" t="0"/>
          <a:stretch/>
        </p:blipFill>
        <p:spPr>
          <a:xfrm>
            <a:off x="0" y="6217726"/>
            <a:ext cx="1008900" cy="640275"/>
          </a:xfrm>
          <a:prstGeom prst="rect">
            <a:avLst/>
          </a:prstGeom>
          <a:noFill/>
          <a:ln>
            <a:noFill/>
          </a:ln>
        </p:spPr>
      </p:pic>
      <p:sp>
        <p:nvSpPr>
          <p:cNvPr id="86" name="Google Shape;86;g242c898fa07_0_41"/>
          <p:cNvSpPr txBox="1"/>
          <p:nvPr/>
        </p:nvSpPr>
        <p:spPr>
          <a:xfrm>
            <a:off x="396663" y="766223"/>
            <a:ext cx="8229600" cy="1143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US" sz="4400">
                <a:latin typeface="Merriweather"/>
                <a:ea typeface="Merriweather"/>
                <a:cs typeface="Merriweather"/>
                <a:sym typeface="Merriweather"/>
              </a:rPr>
              <a:t>Survey</a:t>
            </a:r>
            <a:endParaRPr sz="4400">
              <a:solidFill>
                <a:srgbClr val="000000"/>
              </a:solidFill>
              <a:latin typeface="Merriweather"/>
              <a:ea typeface="Merriweather"/>
              <a:cs typeface="Merriweather"/>
              <a:sym typeface="Merriweathe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g24866dd5051_0_23"/>
          <p:cNvSpPr txBox="1"/>
          <p:nvPr/>
        </p:nvSpPr>
        <p:spPr>
          <a:xfrm>
            <a:off x="457200" y="2009073"/>
            <a:ext cx="8229600" cy="1143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US" sz="2600">
                <a:solidFill>
                  <a:schemeClr val="accent2"/>
                </a:solidFill>
                <a:latin typeface="Merriweather"/>
                <a:ea typeface="Merriweather"/>
                <a:cs typeface="Merriweather"/>
                <a:sym typeface="Merriweather"/>
              </a:rPr>
              <a:t>Acquired professional (core LIS competences) and lifelong learning competences</a:t>
            </a:r>
            <a:endParaRPr sz="2600">
              <a:solidFill>
                <a:schemeClr val="accent2"/>
              </a:solidFill>
              <a:latin typeface="Merriweather"/>
              <a:ea typeface="Merriweather"/>
              <a:cs typeface="Merriweather"/>
              <a:sym typeface="Merriweather"/>
            </a:endParaRPr>
          </a:p>
        </p:txBody>
      </p:sp>
      <p:sp>
        <p:nvSpPr>
          <p:cNvPr id="93" name="Google Shape;93;g24866dd5051_0_23"/>
          <p:cNvSpPr txBox="1"/>
          <p:nvPr/>
        </p:nvSpPr>
        <p:spPr>
          <a:xfrm>
            <a:off x="836575" y="3152075"/>
            <a:ext cx="7971300" cy="3309900"/>
          </a:xfrm>
          <a:prstGeom prst="rect">
            <a:avLst/>
          </a:prstGeom>
          <a:noFill/>
          <a:ln>
            <a:noFill/>
          </a:ln>
        </p:spPr>
        <p:txBody>
          <a:bodyPr anchorCtr="0" anchor="t" bIns="91425" lIns="91425" spcFirstLastPara="1" rIns="91425" wrap="square" tIns="91425">
            <a:noAutofit/>
          </a:bodyPr>
          <a:lstStyle/>
          <a:p>
            <a:pPr indent="-374650" lvl="0" marL="914400" rtl="0" algn="just">
              <a:lnSpc>
                <a:spcPct val="115000"/>
              </a:lnSpc>
              <a:spcBef>
                <a:spcPts val="1200"/>
              </a:spcBef>
              <a:spcAft>
                <a:spcPts val="0"/>
              </a:spcAft>
              <a:buSzPts val="2300"/>
              <a:buFont typeface="Merriweather"/>
              <a:buChar char="➔"/>
            </a:pPr>
            <a:r>
              <a:rPr lang="en-US" sz="2100">
                <a:solidFill>
                  <a:schemeClr val="dk1"/>
                </a:solidFill>
                <a:highlight>
                  <a:schemeClr val="lt1"/>
                </a:highlight>
                <a:latin typeface="Merriweather"/>
                <a:ea typeface="Merriweather"/>
                <a:cs typeface="Merriweather"/>
                <a:sym typeface="Merriweather"/>
              </a:rPr>
              <a:t>communication skills</a:t>
            </a:r>
            <a:endParaRPr sz="2100">
              <a:solidFill>
                <a:schemeClr val="dk1"/>
              </a:solidFill>
              <a:highlight>
                <a:schemeClr val="lt1"/>
              </a:highlight>
              <a:latin typeface="Merriweather"/>
              <a:ea typeface="Merriweather"/>
              <a:cs typeface="Merriweather"/>
              <a:sym typeface="Merriweather"/>
            </a:endParaRPr>
          </a:p>
          <a:p>
            <a:pPr indent="-374650" lvl="0" marL="914400" rtl="0" algn="just">
              <a:lnSpc>
                <a:spcPct val="115000"/>
              </a:lnSpc>
              <a:spcBef>
                <a:spcPts val="0"/>
              </a:spcBef>
              <a:spcAft>
                <a:spcPts val="0"/>
              </a:spcAft>
              <a:buSzPts val="2300"/>
              <a:buFont typeface="Merriweather"/>
              <a:buChar char="➔"/>
            </a:pPr>
            <a:r>
              <a:rPr lang="en-US" sz="2100">
                <a:solidFill>
                  <a:schemeClr val="dk1"/>
                </a:solidFill>
                <a:highlight>
                  <a:schemeClr val="lt1"/>
                </a:highlight>
                <a:latin typeface="Merriweather"/>
                <a:ea typeface="Merriweather"/>
                <a:cs typeface="Merriweather"/>
                <a:sym typeface="Merriweather"/>
              </a:rPr>
              <a:t>learning skills</a:t>
            </a:r>
            <a:endParaRPr sz="2100">
              <a:solidFill>
                <a:schemeClr val="dk1"/>
              </a:solidFill>
              <a:highlight>
                <a:schemeClr val="lt1"/>
              </a:highlight>
              <a:latin typeface="Merriweather"/>
              <a:ea typeface="Merriweather"/>
              <a:cs typeface="Merriweather"/>
              <a:sym typeface="Merriweather"/>
            </a:endParaRPr>
          </a:p>
          <a:p>
            <a:pPr indent="-374650" lvl="0" marL="914400" rtl="0" algn="just">
              <a:lnSpc>
                <a:spcPct val="115000"/>
              </a:lnSpc>
              <a:spcBef>
                <a:spcPts val="0"/>
              </a:spcBef>
              <a:spcAft>
                <a:spcPts val="0"/>
              </a:spcAft>
              <a:buSzPts val="2300"/>
              <a:buFont typeface="Merriweather"/>
              <a:buChar char="➔"/>
            </a:pPr>
            <a:r>
              <a:rPr lang="en-US" sz="2100">
                <a:solidFill>
                  <a:schemeClr val="dk1"/>
                </a:solidFill>
                <a:highlight>
                  <a:schemeClr val="lt1"/>
                </a:highlight>
                <a:latin typeface="Merriweather"/>
                <a:ea typeface="Merriweather"/>
                <a:cs typeface="Merriweather"/>
                <a:sym typeface="Merriweather"/>
              </a:rPr>
              <a:t>digital competences</a:t>
            </a:r>
            <a:endParaRPr sz="2100">
              <a:solidFill>
                <a:schemeClr val="dk1"/>
              </a:solidFill>
              <a:highlight>
                <a:schemeClr val="lt1"/>
              </a:highlight>
              <a:latin typeface="Merriweather"/>
              <a:ea typeface="Merriweather"/>
              <a:cs typeface="Merriweather"/>
              <a:sym typeface="Merriweather"/>
            </a:endParaRPr>
          </a:p>
          <a:p>
            <a:pPr indent="-374650" lvl="0" marL="914400" rtl="0" algn="just">
              <a:lnSpc>
                <a:spcPct val="115000"/>
              </a:lnSpc>
              <a:spcBef>
                <a:spcPts val="0"/>
              </a:spcBef>
              <a:spcAft>
                <a:spcPts val="0"/>
              </a:spcAft>
              <a:buSzPts val="2300"/>
              <a:buFont typeface="Merriweather"/>
              <a:buChar char="➔"/>
            </a:pPr>
            <a:r>
              <a:rPr lang="en-US" sz="2100">
                <a:solidFill>
                  <a:schemeClr val="dk1"/>
                </a:solidFill>
                <a:highlight>
                  <a:schemeClr val="lt1"/>
                </a:highlight>
                <a:latin typeface="Merriweather"/>
                <a:ea typeface="Merriweather"/>
                <a:cs typeface="Merriweather"/>
                <a:sym typeface="Merriweather"/>
              </a:rPr>
              <a:t>social and civic competences</a:t>
            </a:r>
            <a:endParaRPr sz="2300">
              <a:highlight>
                <a:srgbClr val="FFFFFF"/>
              </a:highlight>
              <a:latin typeface="Merriweather"/>
              <a:ea typeface="Merriweather"/>
              <a:cs typeface="Merriweather"/>
              <a:sym typeface="Merriweather"/>
            </a:endParaRPr>
          </a:p>
          <a:p>
            <a:pPr indent="0" lvl="0" marL="457200" rtl="0" algn="just">
              <a:lnSpc>
                <a:spcPct val="115000"/>
              </a:lnSpc>
              <a:spcBef>
                <a:spcPts val="0"/>
              </a:spcBef>
              <a:spcAft>
                <a:spcPts val="0"/>
              </a:spcAft>
              <a:buNone/>
            </a:pPr>
            <a:r>
              <a:t/>
            </a:r>
            <a:endParaRPr sz="2000">
              <a:highlight>
                <a:srgbClr val="FFFFFF"/>
              </a:highlight>
              <a:latin typeface="Merriweather"/>
              <a:ea typeface="Merriweather"/>
              <a:cs typeface="Merriweather"/>
              <a:sym typeface="Merriweather"/>
            </a:endParaRPr>
          </a:p>
          <a:p>
            <a:pPr indent="0" lvl="0" marL="457200" rtl="0" algn="just">
              <a:lnSpc>
                <a:spcPct val="115000"/>
              </a:lnSpc>
              <a:spcBef>
                <a:spcPts val="0"/>
              </a:spcBef>
              <a:spcAft>
                <a:spcPts val="0"/>
              </a:spcAft>
              <a:buClr>
                <a:srgbClr val="000000"/>
              </a:buClr>
              <a:buSzPts val="1100"/>
              <a:buFont typeface="Arial"/>
              <a:buNone/>
            </a:pPr>
            <a:r>
              <a:t/>
            </a:r>
            <a:endParaRPr sz="2000">
              <a:highlight>
                <a:srgbClr val="FFFFFF"/>
              </a:highlight>
              <a:latin typeface="Merriweather"/>
              <a:ea typeface="Merriweather"/>
              <a:cs typeface="Merriweather"/>
              <a:sym typeface="Merriweather"/>
            </a:endParaRPr>
          </a:p>
        </p:txBody>
      </p:sp>
      <p:pic>
        <p:nvPicPr>
          <p:cNvPr id="94" name="Google Shape;94;g24866dd5051_0_23"/>
          <p:cNvPicPr preferRelativeResize="0"/>
          <p:nvPr/>
        </p:nvPicPr>
        <p:blipFill rotWithShape="1">
          <a:blip r:embed="rId3">
            <a:alphaModFix/>
          </a:blip>
          <a:srcRect b="0" l="0" r="0" t="0"/>
          <a:stretch/>
        </p:blipFill>
        <p:spPr>
          <a:xfrm>
            <a:off x="0" y="6217726"/>
            <a:ext cx="1008900" cy="640275"/>
          </a:xfrm>
          <a:prstGeom prst="rect">
            <a:avLst/>
          </a:prstGeom>
          <a:noFill/>
          <a:ln>
            <a:noFill/>
          </a:ln>
        </p:spPr>
      </p:pic>
      <p:sp>
        <p:nvSpPr>
          <p:cNvPr id="95" name="Google Shape;95;g24866dd5051_0_23"/>
          <p:cNvSpPr txBox="1"/>
          <p:nvPr/>
        </p:nvSpPr>
        <p:spPr>
          <a:xfrm>
            <a:off x="341225" y="664748"/>
            <a:ext cx="8229600" cy="1143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US" sz="4400">
                <a:latin typeface="Merriweather"/>
                <a:ea typeface="Merriweather"/>
                <a:cs typeface="Merriweather"/>
                <a:sym typeface="Merriweather"/>
              </a:rPr>
              <a:t>Survey</a:t>
            </a:r>
            <a:endParaRPr sz="4400">
              <a:solidFill>
                <a:srgbClr val="000000"/>
              </a:solidFill>
              <a:latin typeface="Merriweather"/>
              <a:ea typeface="Merriweather"/>
              <a:cs typeface="Merriweather"/>
              <a:sym typeface="Merriweathe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pic>
        <p:nvPicPr>
          <p:cNvPr id="101" name="Google Shape;101;g242c898fa07_0_68"/>
          <p:cNvPicPr preferRelativeResize="0"/>
          <p:nvPr/>
        </p:nvPicPr>
        <p:blipFill>
          <a:blip r:embed="rId3">
            <a:alphaModFix/>
          </a:blip>
          <a:stretch>
            <a:fillRect/>
          </a:stretch>
        </p:blipFill>
        <p:spPr>
          <a:xfrm>
            <a:off x="1183950" y="1862600"/>
            <a:ext cx="6845601" cy="5134201"/>
          </a:xfrm>
          <a:prstGeom prst="rect">
            <a:avLst/>
          </a:prstGeom>
          <a:noFill/>
          <a:ln>
            <a:noFill/>
          </a:ln>
        </p:spPr>
      </p:pic>
      <p:sp>
        <p:nvSpPr>
          <p:cNvPr id="102" name="Google Shape;102;g242c898fa07_0_68"/>
          <p:cNvSpPr txBox="1"/>
          <p:nvPr/>
        </p:nvSpPr>
        <p:spPr>
          <a:xfrm>
            <a:off x="69400" y="-781325"/>
            <a:ext cx="9074700" cy="5134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US" sz="6800">
                <a:solidFill>
                  <a:srgbClr val="000000"/>
                </a:solidFill>
                <a:latin typeface="Merriweather"/>
                <a:ea typeface="Merriweather"/>
                <a:cs typeface="Merriweather"/>
                <a:sym typeface="Merriweather"/>
              </a:rPr>
              <a:t>Results and discussion</a:t>
            </a:r>
            <a:endParaRPr sz="6800">
              <a:solidFill>
                <a:srgbClr val="000000"/>
              </a:solidFill>
              <a:latin typeface="Merriweather"/>
              <a:ea typeface="Merriweather"/>
              <a:cs typeface="Merriweather"/>
              <a:sym typeface="Merriweather"/>
            </a:endParaRPr>
          </a:p>
        </p:txBody>
      </p:sp>
      <p:pic>
        <p:nvPicPr>
          <p:cNvPr id="103" name="Google Shape;103;g242c898fa07_0_68"/>
          <p:cNvPicPr preferRelativeResize="0"/>
          <p:nvPr/>
        </p:nvPicPr>
        <p:blipFill rotWithShape="1">
          <a:blip r:embed="rId4">
            <a:alphaModFix/>
          </a:blip>
          <a:srcRect b="0" l="0" r="0" t="0"/>
          <a:stretch/>
        </p:blipFill>
        <p:spPr>
          <a:xfrm>
            <a:off x="0" y="6228401"/>
            <a:ext cx="1008900" cy="6402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2012-05-08T13:40:29Z</dcterms:created>
  <dc:creator>Josipa Selthofer</dc:creator>
</cp:coreProperties>
</file>