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6" r:id="rId17"/>
    <p:sldId id="271" r:id="rId18"/>
    <p:sldId id="272" r:id="rId19"/>
    <p:sldId id="273" r:id="rId20"/>
    <p:sldId id="274" r:id="rId21"/>
    <p:sldId id="275" r:id="rId22"/>
    <p:sldId id="276" r:id="rId23"/>
    <p:sldId id="277" r:id="rId24"/>
    <p:sldId id="279" r:id="rId25"/>
    <p:sldId id="280" r:id="rId26"/>
    <p:sldId id="281" r:id="rId27"/>
    <p:sldId id="283" r:id="rId28"/>
    <p:sldId id="284" r:id="rId29"/>
    <p:sldId id="285" r:id="rId30"/>
  </p:sldIdLst>
  <p:sldSz cx="18288000" cy="10287000"/>
  <p:notesSz cx="6858000" cy="9144000"/>
  <p:embeddedFontLst>
    <p:embeddedFont>
      <p:font typeface="Oswald Bold" pitchFamily="2" charset="-18"/>
      <p:bold r:id="rId32"/>
    </p:embeddedFont>
    <p:embeddedFont>
      <p:font typeface="DM Sans" panose="020B0604020202020204" charset="-18"/>
      <p:regular r:id="rId33"/>
    </p:embeddedFont>
    <p:embeddedFont>
      <p:font typeface="Montserrat Light Bold" panose="020B0604020202020204" charset="-18"/>
      <p:regular r:id="rId34"/>
    </p:embeddedFont>
    <p:embeddedFont>
      <p:font typeface="Montserrat Classic Bold" panose="020B0604020202020204" charset="-18"/>
      <p:regular r:id="rId35"/>
    </p:embeddedFont>
    <p:embeddedFont>
      <p:font typeface="Calibri" panose="020F0502020204030204" pitchFamily="34" charset="0"/>
      <p:regular r:id="rId36"/>
      <p:bold r:id="rId37"/>
      <p:italic r:id="rId38"/>
      <p:boldItalic r:id="rId39"/>
    </p:embeddedFont>
    <p:embeddedFont>
      <p:font typeface="Montserrat Light" panose="00000400000000000000" pitchFamily="2" charset="-18"/>
      <p:regular r:id="rId40"/>
      <p:italic r:id="rId41"/>
    </p:embeddedFont>
    <p:embeddedFont>
      <p:font typeface="Open Sans Extra Bold" panose="020B0604020202020204" charset="0"/>
      <p:regular r:id="rId42"/>
    </p:embeddedFont>
    <p:embeddedFont>
      <p:font typeface="DM Sans Italics" panose="020B0604020202020204" charset="-18"/>
      <p:regular r:id="rId43"/>
    </p:embeddedFont>
    <p:embeddedFont>
      <p:font typeface="DM Sans Bold" panose="020B0604020202020204" charset="-18"/>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946" y="3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22.05.2023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disciplines: textual and literary studies, linguistics, history, culturology, etc.</a:t>
            </a:r>
          </a:p>
          <a:p>
            <a:endParaRPr lang="en-US"/>
          </a:p>
          <a:p>
            <a:endParaRPr lang="en-US"/>
          </a:p>
          <a:p>
            <a:r>
              <a:rPr lang="en-US"/>
              <a:t>research infrastructure:</a:t>
            </a:r>
          </a:p>
          <a:p>
            <a:r>
              <a:rPr lang="en-US"/>
              <a:t>physical to hybrid and virtual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9446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part of the survey focused on digital collections showed that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28864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82,6 of the respondents prefer to use digital reproductions although more than half of that number prefers an occasional use of the original.</a:t>
            </a:r>
          </a:p>
          <a:p>
            <a:r>
              <a:rPr lang="en-US"/>
              <a:t>More than half use both traditional and digital research methods and even 47.8% of them said that they would do more research with the use of digital methods and tools, if more materials were available in digital form.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95107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82,6 of the respondents prefer to use digital reproductions although more than half of that number prefers an occasional use of the original.</a:t>
            </a:r>
          </a:p>
          <a:p>
            <a:r>
              <a:rPr lang="en-US"/>
              <a:t>More than half use both traditional and digital research methods and even 47.8% of them said that they would do more research with the use of digital methods and tools, if more materials were available in digital form.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93015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Almost all respondents agree that their research work would significantly benefit from a shared platform that would collect data on all digitized Glagolitic manuscripts/old books/fragments and related material (seals, watermarks, etc.).</a:t>
            </a:r>
          </a:p>
          <a:p>
            <a:endParaRPr lang="en-US"/>
          </a:p>
          <a:p>
            <a:r>
              <a:rPr lang="en-US"/>
              <a:t>jedan od najznačajnijih rezultata</a:t>
            </a:r>
          </a:p>
          <a:p>
            <a:r>
              <a:rPr lang="en-US"/>
              <a:t>u glagoljaštvu postoji pozitivan stav prema upotrebi dig metoda u istr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409736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part of the survey dealing with research methods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80734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most of them emphasized that they use and prefer digital methods, when they were asked if they use the text or content visualization method and the mapping method, more than 60% answered that they do not use the mentioned methods.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41983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Concerning the importance of research data in the context of contemporary science, the respondents were asked how they store their research data. Most of them store data and results on a computer or external memory, and even 13% of the respondents do not store research data systematically.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99358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the other hand, the 73,9%  of respondents are willing to share their research data and make it publicly accessible with and indication of autorship.</a:t>
            </a:r>
          </a:p>
          <a:p>
            <a:endParaRPr lang="en-US"/>
          </a:p>
          <a:p>
            <a:r>
              <a:rPr lang="en-US"/>
              <a:t>These results definitely informed us to plan the infrastructure for data sets and storage and re-use within VRE.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6601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for the tools used in the research</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124773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69,6% of respondents said that they think the use of digital tools can enable answers to new research questions, which could not be answered with traditional approaches.</a:t>
            </a:r>
          </a:p>
          <a:p>
            <a:endParaRPr lang="en-US"/>
          </a:p>
          <a:p>
            <a:r>
              <a:rPr lang="en-US"/>
              <a:t>The results showed that the community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28284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interrelated areas of manuscript research: </a:t>
            </a:r>
          </a:p>
          <a:p>
            <a:r>
              <a:rPr lang="en-US"/>
              <a:t>digitization, the catalogue description, scientific examination of material aspects, paleographic analysis and deep text encoding + AI (datafication and automatic optical recognition of signals) and digital infrastructure</a:t>
            </a:r>
          </a:p>
          <a:p>
            <a:endParaRPr lang="en-US"/>
          </a:p>
          <a:p>
            <a:r>
              <a:rPr lang="en-US"/>
              <a:t>digital: environment, reproductions of manuscripts and infrastructure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70913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should be taken very seriosuly that the cast majority of respondents stated that they were interested in a group training in the use....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37735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scholars have a positive attitude towards using collaborative digital research infrastructure, tools and methods in their research</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71449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study the focus is on the features of digital research infrastructure for research in Glagolitism </a:t>
            </a:r>
          </a:p>
          <a:p>
            <a:r>
              <a:rPr lang="en-US"/>
              <a:t>---- pa prva točka</a:t>
            </a:r>
          </a:p>
          <a:p>
            <a:endParaRPr lang="en-US"/>
          </a:p>
          <a:p>
            <a:r>
              <a:rPr lang="en-US"/>
              <a:t>CENTAR!</a:t>
            </a:r>
          </a:p>
          <a:p>
            <a:endParaRPr lang="en-US"/>
          </a:p>
          <a:p>
            <a:r>
              <a:rPr lang="en-US"/>
              <a:t>--- pa druga točka</a:t>
            </a:r>
          </a:p>
          <a:p>
            <a:r>
              <a:rPr lang="en-US"/>
              <a:t>systematic digitization of Glagolitics started with the Old Slavic Institute in 2006 (Magdić, 2015)</a:t>
            </a:r>
          </a:p>
          <a:p>
            <a:r>
              <a:rPr lang="en-US"/>
              <a:t>high quality digital reproductions and metadata for their descriptions --- only available to scholars of the institute!</a:t>
            </a:r>
          </a:p>
          <a:p>
            <a:endParaRPr lang="en-US"/>
          </a:p>
          <a:p>
            <a:r>
              <a:rPr lang="en-US"/>
              <a:t>Glagoljica.hr (National and University Library in Zagreb)</a:t>
            </a:r>
          </a:p>
          <a:p>
            <a:r>
              <a:rPr lang="en-US"/>
              <a:t>available in open access</a:t>
            </a:r>
          </a:p>
          <a:p>
            <a:r>
              <a:rPr lang="en-US"/>
              <a:t>digital library - not a research portal!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24991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86096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other catalogs, bibliography and lexicon are in development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88756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Marta already mentioned the goal of this study was to identify and examine the features of Virtual Research Environment that would open up possibilities for interdisciplinary collaborative research on Glagolitism in a digital environment.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36888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survey examined the needs and expectations of the Glagolitic scholars concerning VRE for research in Glagolitism. </a:t>
            </a:r>
          </a:p>
          <a:p>
            <a:r>
              <a:rPr lang="en-US"/>
              <a:t>Survey was sent in January 2023. 23 scholars responded to the invitation. </a:t>
            </a:r>
          </a:p>
          <a:p>
            <a:r>
              <a:rPr lang="en-US"/>
              <a:t>Survey was anonymous and consisted of 29 multiple-choice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2968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was divided into 5 parts. The first part was focused on information about the respondentd. The second part focused on the use of digital collections by the researchers. Third and fourth part were directed towards digital methods and tools and last part toward research infrastructure.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84767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of the respondents, 70% of them, were aged between 31 and 50 years.</a:t>
            </a:r>
          </a:p>
          <a:p>
            <a:r>
              <a:rPr lang="en-US"/>
              <a:t>The majority of them works at scientific institutes (60,9%). 30,4% workd at univeristies and 2 respondents are retired. </a:t>
            </a:r>
          </a:p>
          <a:p>
            <a:r>
              <a:rPr lang="en-US"/>
              <a:t>87% (the majority) of respondents are  engaged in text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2053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8.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9.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3.png"/><Relationship Id="rId1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7659121">
            <a:off x="15091031" y="5585714"/>
            <a:ext cx="7629294" cy="782856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258071" y="-4629150"/>
            <a:ext cx="9022634" cy="9258300"/>
          </a:xfrm>
          <a:prstGeom prst="rect">
            <a:avLst/>
          </a:prstGeom>
        </p:spPr>
      </p:pic>
      <p:grpSp>
        <p:nvGrpSpPr>
          <p:cNvPr id="5" name="Group 5"/>
          <p:cNvGrpSpPr/>
          <p:nvPr/>
        </p:nvGrpSpPr>
        <p:grpSpPr>
          <a:xfrm>
            <a:off x="4236347" y="2562818"/>
            <a:ext cx="9815307" cy="4208864"/>
            <a:chOff x="0" y="0"/>
            <a:chExt cx="1895495" cy="812800"/>
          </a:xfrm>
        </p:grpSpPr>
        <p:sp>
          <p:nvSpPr>
            <p:cNvPr id="6" name="Freeform 6"/>
            <p:cNvSpPr/>
            <p:nvPr/>
          </p:nvSpPr>
          <p:spPr>
            <a:xfrm>
              <a:off x="0" y="0"/>
              <a:ext cx="1895495" cy="812800"/>
            </a:xfrm>
            <a:custGeom>
              <a:avLst/>
              <a:gdLst/>
              <a:ahLst/>
              <a:cxnLst/>
              <a:rect l="l" t="t" r="r" b="b"/>
              <a:pathLst>
                <a:path w="1895495" h="812800">
                  <a:moveTo>
                    <a:pt x="0" y="0"/>
                  </a:moveTo>
                  <a:lnTo>
                    <a:pt x="1895495" y="0"/>
                  </a:lnTo>
                  <a:lnTo>
                    <a:pt x="1895495" y="812800"/>
                  </a:lnTo>
                  <a:lnTo>
                    <a:pt x="0" y="812800"/>
                  </a:lnTo>
                  <a:close/>
                </a:path>
              </a:pathLst>
            </a:custGeom>
            <a:solidFill>
              <a:srgbClr val="000000">
                <a:alpha val="0"/>
              </a:srgbClr>
            </a:solidFill>
            <a:ln w="38100">
              <a:solidFill>
                <a:srgbClr val="000000"/>
              </a:solidFill>
            </a:ln>
          </p:spPr>
        </p:sp>
        <p:sp>
          <p:nvSpPr>
            <p:cNvPr id="7" name="TextBox 7"/>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8" name="Picture 8"/>
          <p:cNvPicPr>
            <a:picLocks noChangeAspect="1"/>
          </p:cNvPicPr>
          <p:nvPr/>
        </p:nvPicPr>
        <p:blipFill>
          <a:blip r:embed="rId5"/>
          <a:srcRect/>
          <a:stretch>
            <a:fillRect/>
          </a:stretch>
        </p:blipFill>
        <p:spPr>
          <a:xfrm>
            <a:off x="10719555" y="83352"/>
            <a:ext cx="3539640" cy="1177155"/>
          </a:xfrm>
          <a:prstGeom prst="rect">
            <a:avLst/>
          </a:prstGeom>
        </p:spPr>
      </p:pic>
      <p:pic>
        <p:nvPicPr>
          <p:cNvPr id="9" name="Picture 9"/>
          <p:cNvPicPr>
            <a:picLocks noChangeAspect="1"/>
          </p:cNvPicPr>
          <p:nvPr/>
        </p:nvPicPr>
        <p:blipFill>
          <a:blip r:embed="rId6"/>
          <a:srcRect/>
          <a:stretch>
            <a:fillRect/>
          </a:stretch>
        </p:blipFill>
        <p:spPr>
          <a:xfrm>
            <a:off x="5143660" y="-142100"/>
            <a:ext cx="3599954" cy="1628059"/>
          </a:xfrm>
          <a:prstGeom prst="rect">
            <a:avLst/>
          </a:prstGeom>
        </p:spPr>
      </p:pic>
      <p:pic>
        <p:nvPicPr>
          <p:cNvPr id="10" name="Picture 10"/>
          <p:cNvPicPr>
            <a:picLocks noChangeAspect="1"/>
          </p:cNvPicPr>
          <p:nvPr/>
        </p:nvPicPr>
        <p:blipFill>
          <a:blip r:embed="rId7"/>
          <a:srcRect/>
          <a:stretch>
            <a:fillRect/>
          </a:stretch>
        </p:blipFill>
        <p:spPr>
          <a:xfrm>
            <a:off x="8772189" y="130569"/>
            <a:ext cx="1806399" cy="1158921"/>
          </a:xfrm>
          <a:prstGeom prst="rect">
            <a:avLst/>
          </a:prstGeom>
        </p:spPr>
      </p:pic>
      <p:sp>
        <p:nvSpPr>
          <p:cNvPr id="11" name="TextBox 11"/>
          <p:cNvSpPr txBox="1"/>
          <p:nvPr/>
        </p:nvSpPr>
        <p:spPr>
          <a:xfrm>
            <a:off x="4226864" y="2443049"/>
            <a:ext cx="9834271" cy="4424288"/>
          </a:xfrm>
          <a:prstGeom prst="rect">
            <a:avLst/>
          </a:prstGeom>
        </p:spPr>
        <p:txBody>
          <a:bodyPr lIns="0" tIns="0" rIns="0" bIns="0" rtlCol="0" anchor="t">
            <a:spAutoFit/>
          </a:bodyPr>
          <a:lstStyle/>
          <a:p>
            <a:pPr algn="ctr">
              <a:lnSpc>
                <a:spcPts val="8611"/>
              </a:lnSpc>
            </a:pPr>
            <a:r>
              <a:rPr lang="en-US" sz="6240" spc="611" dirty="0">
                <a:solidFill>
                  <a:srgbClr val="1C496A"/>
                </a:solidFill>
                <a:latin typeface="Oswald Bold"/>
              </a:rPr>
              <a:t>TOWARDS VIRTUAL RESEARCH ENVIRONMENT FOR GLAGOLITIC</a:t>
            </a:r>
          </a:p>
          <a:p>
            <a:pPr algn="ctr">
              <a:lnSpc>
                <a:spcPts val="8749"/>
              </a:lnSpc>
            </a:pPr>
            <a:r>
              <a:rPr lang="en-US" sz="6340" spc="621" dirty="0">
                <a:solidFill>
                  <a:srgbClr val="1C496A"/>
                </a:solidFill>
                <a:latin typeface="Oswald Bold"/>
              </a:rPr>
              <a:t> </a:t>
            </a:r>
            <a:r>
              <a:rPr lang="hr-HR" sz="6340" spc="621" dirty="0" smtClean="0">
                <a:solidFill>
                  <a:srgbClr val="1C496A"/>
                </a:solidFill>
                <a:latin typeface="Oswald Bold"/>
              </a:rPr>
              <a:t>MANUSCRIPT STUDIES</a:t>
            </a:r>
            <a:endParaRPr lang="en-US" sz="6340" spc="621" dirty="0">
              <a:solidFill>
                <a:srgbClr val="1C496A"/>
              </a:solidFill>
              <a:latin typeface="Oswald Bold"/>
            </a:endParaRPr>
          </a:p>
        </p:txBody>
      </p:sp>
      <p:pic>
        <p:nvPicPr>
          <p:cNvPr id="12" name="Picture 12"/>
          <p:cNvPicPr>
            <a:picLocks noChangeAspect="1"/>
          </p:cNvPicPr>
          <p:nvPr/>
        </p:nvPicPr>
        <p:blipFill>
          <a:blip r:embed="rId8">
            <a:alphaModFix amt="67000"/>
          </a:blip>
          <a:srcRect l="1875" t="7148" r="75907" b="6996"/>
          <a:stretch>
            <a:fillRect/>
          </a:stretch>
        </p:blipFill>
        <p:spPr>
          <a:xfrm rot="-1941216">
            <a:off x="512292" y="1260507"/>
            <a:ext cx="1241966" cy="1199866"/>
          </a:xfrm>
          <a:prstGeom prst="rect">
            <a:avLst/>
          </a:prstGeom>
        </p:spPr>
      </p:pic>
      <p:sp>
        <p:nvSpPr>
          <p:cNvPr id="13" name="TextBox 13"/>
          <p:cNvSpPr txBox="1"/>
          <p:nvPr/>
        </p:nvSpPr>
        <p:spPr>
          <a:xfrm>
            <a:off x="2719596" y="7079799"/>
            <a:ext cx="12848809" cy="1358576"/>
          </a:xfrm>
          <a:prstGeom prst="rect">
            <a:avLst/>
          </a:prstGeom>
        </p:spPr>
        <p:txBody>
          <a:bodyPr lIns="0" tIns="0" rIns="0" bIns="0" rtlCol="0" anchor="t">
            <a:spAutoFit/>
          </a:bodyPr>
          <a:lstStyle/>
          <a:p>
            <a:pPr algn="ctr">
              <a:lnSpc>
                <a:spcPts val="3661"/>
              </a:lnSpc>
            </a:pPr>
            <a:r>
              <a:rPr lang="en-US" sz="2653" spc="140" dirty="0">
                <a:solidFill>
                  <a:srgbClr val="231F20"/>
                </a:solidFill>
                <a:latin typeface="Montserrat Classic Bold"/>
              </a:rPr>
              <a:t>Associate Professor </a:t>
            </a:r>
            <a:r>
              <a:rPr lang="en-US" sz="2653" spc="140" dirty="0" err="1">
                <a:solidFill>
                  <a:srgbClr val="231F20"/>
                </a:solidFill>
                <a:latin typeface="Montserrat Classic Bold"/>
              </a:rPr>
              <a:t>Marijana</a:t>
            </a:r>
            <a:r>
              <a:rPr lang="en-US" sz="2653" spc="140" dirty="0">
                <a:solidFill>
                  <a:srgbClr val="231F20"/>
                </a:solidFill>
                <a:latin typeface="Montserrat Classic Bold"/>
              </a:rPr>
              <a:t> </a:t>
            </a:r>
            <a:r>
              <a:rPr lang="en-US" sz="2653" spc="140" dirty="0" err="1">
                <a:solidFill>
                  <a:srgbClr val="231F20"/>
                </a:solidFill>
                <a:latin typeface="Montserrat Classic Bold"/>
              </a:rPr>
              <a:t>Tomić</a:t>
            </a:r>
            <a:r>
              <a:rPr lang="en-US" sz="2653" spc="140" dirty="0">
                <a:solidFill>
                  <a:srgbClr val="231F20"/>
                </a:solidFill>
                <a:latin typeface="Montserrat Classic Bold"/>
              </a:rPr>
              <a:t>, </a:t>
            </a:r>
            <a:r>
              <a:rPr lang="en-US" sz="2653" spc="140" dirty="0" smtClean="0">
                <a:solidFill>
                  <a:srgbClr val="231F20"/>
                </a:solidFill>
                <a:latin typeface="Montserrat Classic Bold"/>
              </a:rPr>
              <a:t>PhD</a:t>
            </a:r>
            <a:r>
              <a:rPr lang="hr-HR" sz="2653" spc="140" baseline="30000" dirty="0" smtClean="0">
                <a:solidFill>
                  <a:srgbClr val="231F20"/>
                </a:solidFill>
                <a:latin typeface="Montserrat Classic Bold"/>
              </a:rPr>
              <a:t>1 2</a:t>
            </a:r>
            <a:endParaRPr lang="en-US" sz="2653" spc="140" baseline="30000" dirty="0">
              <a:solidFill>
                <a:srgbClr val="231F20"/>
              </a:solidFill>
              <a:latin typeface="Montserrat Classic Bold"/>
            </a:endParaRPr>
          </a:p>
          <a:p>
            <a:pPr algn="ctr">
              <a:lnSpc>
                <a:spcPts val="3661"/>
              </a:lnSpc>
            </a:pPr>
            <a:r>
              <a:rPr lang="en-US" sz="2653" spc="140" dirty="0">
                <a:solidFill>
                  <a:srgbClr val="231F20"/>
                </a:solidFill>
                <a:latin typeface="Montserrat Classic Bold"/>
              </a:rPr>
              <a:t>Laura Grzunov, research </a:t>
            </a:r>
            <a:r>
              <a:rPr lang="en-US" sz="2653" spc="140" dirty="0" smtClean="0">
                <a:solidFill>
                  <a:srgbClr val="231F20"/>
                </a:solidFill>
                <a:latin typeface="Montserrat Classic Bold"/>
              </a:rPr>
              <a:t>assistant</a:t>
            </a:r>
            <a:r>
              <a:rPr lang="hr-HR" sz="2653" spc="140" baseline="30000" dirty="0" smtClean="0">
                <a:solidFill>
                  <a:srgbClr val="231F20"/>
                </a:solidFill>
                <a:latin typeface="Montserrat Classic Bold"/>
              </a:rPr>
              <a:t>1 2</a:t>
            </a:r>
            <a:endParaRPr lang="en-US" sz="2653" spc="140" baseline="30000" dirty="0">
              <a:solidFill>
                <a:srgbClr val="231F20"/>
              </a:solidFill>
              <a:latin typeface="Montserrat Classic Bold"/>
            </a:endParaRPr>
          </a:p>
          <a:p>
            <a:pPr algn="ctr">
              <a:lnSpc>
                <a:spcPts val="3661"/>
              </a:lnSpc>
            </a:pPr>
            <a:r>
              <a:rPr lang="en-US" sz="2653" spc="140" dirty="0">
                <a:solidFill>
                  <a:srgbClr val="231F20"/>
                </a:solidFill>
                <a:latin typeface="Montserrat Classic Bold"/>
              </a:rPr>
              <a:t>Marta </a:t>
            </a:r>
            <a:r>
              <a:rPr lang="en-US" sz="2653" spc="140" dirty="0" err="1">
                <a:solidFill>
                  <a:srgbClr val="231F20"/>
                </a:solidFill>
                <a:latin typeface="Montserrat Classic Bold"/>
              </a:rPr>
              <a:t>Ivanović</a:t>
            </a:r>
            <a:r>
              <a:rPr lang="en-US" sz="2653" spc="140" dirty="0">
                <a:solidFill>
                  <a:srgbClr val="231F20"/>
                </a:solidFill>
                <a:latin typeface="Montserrat Classic Bold"/>
              </a:rPr>
              <a:t>, </a:t>
            </a:r>
            <a:r>
              <a:rPr lang="en-US" sz="2653" spc="140" dirty="0" smtClean="0">
                <a:solidFill>
                  <a:srgbClr val="231F20"/>
                </a:solidFill>
                <a:latin typeface="Montserrat Classic Bold"/>
              </a:rPr>
              <a:t>associate</a:t>
            </a:r>
            <a:r>
              <a:rPr lang="hr-HR" sz="2653" spc="140" baseline="30000" dirty="0" smtClean="0">
                <a:solidFill>
                  <a:srgbClr val="231F20"/>
                </a:solidFill>
                <a:latin typeface="Montserrat Classic Bold"/>
              </a:rPr>
              <a:t>3</a:t>
            </a:r>
            <a:endParaRPr lang="en-US" sz="2653" spc="140" baseline="30000" dirty="0">
              <a:solidFill>
                <a:srgbClr val="231F20"/>
              </a:solidFill>
              <a:latin typeface="Montserrat Classic Bold"/>
            </a:endParaRPr>
          </a:p>
        </p:txBody>
      </p:sp>
      <p:sp>
        <p:nvSpPr>
          <p:cNvPr id="14" name="TextBox 14"/>
          <p:cNvSpPr txBox="1"/>
          <p:nvPr/>
        </p:nvSpPr>
        <p:spPr>
          <a:xfrm>
            <a:off x="2975608" y="9229726"/>
            <a:ext cx="12848809" cy="1057274"/>
          </a:xfrm>
          <a:prstGeom prst="rect">
            <a:avLst/>
          </a:prstGeom>
        </p:spPr>
        <p:txBody>
          <a:bodyPr lIns="0" tIns="0" rIns="0" bIns="0" rtlCol="0" anchor="t">
            <a:spAutoFit/>
          </a:bodyPr>
          <a:lstStyle/>
          <a:p>
            <a:pPr algn="ctr">
              <a:lnSpc>
                <a:spcPts val="2100"/>
              </a:lnSpc>
            </a:pPr>
            <a:r>
              <a:rPr lang="en-US" sz="1500">
                <a:solidFill>
                  <a:srgbClr val="231F20"/>
                </a:solidFill>
                <a:latin typeface="Open Sans Extra Bold"/>
              </a:rPr>
              <a:t>1 Centre for Research in Glagolitism, University of Zadar, Croatia</a:t>
            </a:r>
          </a:p>
          <a:p>
            <a:pPr algn="ctr">
              <a:lnSpc>
                <a:spcPts val="2100"/>
              </a:lnSpc>
            </a:pPr>
            <a:r>
              <a:rPr lang="en-US" sz="1500">
                <a:solidFill>
                  <a:srgbClr val="231F20"/>
                </a:solidFill>
                <a:latin typeface="Open Sans Extra Bold"/>
              </a:rPr>
              <a:t>2 Department of Information Sciences, University of Zadar, Croatia</a:t>
            </a:r>
          </a:p>
          <a:p>
            <a:pPr algn="ctr">
              <a:lnSpc>
                <a:spcPts val="2100"/>
              </a:lnSpc>
            </a:pPr>
            <a:r>
              <a:rPr lang="en-US" sz="1500">
                <a:solidFill>
                  <a:srgbClr val="231F20"/>
                </a:solidFill>
                <a:latin typeface="Open Sans Extra Bold"/>
              </a:rPr>
              <a:t>3 Publishing Department, University of Zadar, Croatia</a:t>
            </a:r>
          </a:p>
          <a:p>
            <a:pPr algn="ctr">
              <a:lnSpc>
                <a:spcPts val="2100"/>
              </a:lnSpc>
            </a:pPr>
            <a:endParaRPr lang="en-US" sz="1500">
              <a:solidFill>
                <a:srgbClr val="231F20"/>
              </a:solidFill>
              <a:latin typeface="Open Sans Extra Bold"/>
            </a:endParaRPr>
          </a:p>
        </p:txBody>
      </p:sp>
      <p:pic>
        <p:nvPicPr>
          <p:cNvPr id="15" name="Picture 15"/>
          <p:cNvPicPr>
            <a:picLocks noChangeAspect="1"/>
          </p:cNvPicPr>
          <p:nvPr/>
        </p:nvPicPr>
        <p:blipFill>
          <a:blip r:embed="rId8">
            <a:alphaModFix amt="67000"/>
          </a:blip>
          <a:srcRect l="1875" t="7148" r="75907" b="6996"/>
          <a:stretch>
            <a:fillRect/>
          </a:stretch>
        </p:blipFill>
        <p:spPr>
          <a:xfrm>
            <a:off x="2719596" y="428767"/>
            <a:ext cx="1241966" cy="1199866"/>
          </a:xfrm>
          <a:prstGeom prst="rect">
            <a:avLst/>
          </a:prstGeom>
        </p:spPr>
      </p:pic>
      <p:pic>
        <p:nvPicPr>
          <p:cNvPr id="16" name="Picture 16"/>
          <p:cNvPicPr>
            <a:picLocks noChangeAspect="1"/>
          </p:cNvPicPr>
          <p:nvPr/>
        </p:nvPicPr>
        <p:blipFill>
          <a:blip r:embed="rId8">
            <a:alphaModFix amt="67000"/>
          </a:blip>
          <a:srcRect l="1875" t="7148" r="75907" b="6996"/>
          <a:stretch>
            <a:fillRect/>
          </a:stretch>
        </p:blipFill>
        <p:spPr>
          <a:xfrm>
            <a:off x="15816547" y="9079183"/>
            <a:ext cx="871159" cy="841628"/>
          </a:xfrm>
          <a:prstGeom prst="rect">
            <a:avLst/>
          </a:prstGeom>
        </p:spPr>
      </p:pic>
      <p:pic>
        <p:nvPicPr>
          <p:cNvPr id="17" name="Picture 17"/>
          <p:cNvPicPr>
            <a:picLocks noChangeAspect="1"/>
          </p:cNvPicPr>
          <p:nvPr/>
        </p:nvPicPr>
        <p:blipFill>
          <a:blip r:embed="rId8">
            <a:alphaModFix amt="67000"/>
          </a:blip>
          <a:srcRect l="1875" t="7148" r="75907" b="6996"/>
          <a:stretch>
            <a:fillRect/>
          </a:stretch>
        </p:blipFill>
        <p:spPr>
          <a:xfrm rot="-1696454">
            <a:off x="942754" y="3119610"/>
            <a:ext cx="620983" cy="599933"/>
          </a:xfrm>
          <a:prstGeom prst="rect">
            <a:avLst/>
          </a:prstGeom>
        </p:spPr>
      </p:pic>
      <p:pic>
        <p:nvPicPr>
          <p:cNvPr id="18" name="Picture 18"/>
          <p:cNvPicPr>
            <a:picLocks noChangeAspect="1"/>
          </p:cNvPicPr>
          <p:nvPr/>
        </p:nvPicPr>
        <p:blipFill>
          <a:blip r:embed="rId8">
            <a:alphaModFix amt="67000"/>
          </a:blip>
          <a:srcRect l="1875" t="7148" r="75907" b="6996"/>
          <a:stretch>
            <a:fillRect/>
          </a:stretch>
        </p:blipFill>
        <p:spPr>
          <a:xfrm rot="777928">
            <a:off x="196109" y="3719237"/>
            <a:ext cx="773383" cy="747167"/>
          </a:xfrm>
          <a:prstGeom prst="rect">
            <a:avLst/>
          </a:prstGeom>
        </p:spPr>
      </p:pic>
      <p:pic>
        <p:nvPicPr>
          <p:cNvPr id="19" name="Picture 19"/>
          <p:cNvPicPr>
            <a:picLocks noChangeAspect="1"/>
          </p:cNvPicPr>
          <p:nvPr/>
        </p:nvPicPr>
        <p:blipFill>
          <a:blip r:embed="rId8">
            <a:alphaModFix amt="67000"/>
          </a:blip>
          <a:srcRect l="1875" t="7148" r="75907" b="6996"/>
          <a:stretch>
            <a:fillRect/>
          </a:stretch>
        </p:blipFill>
        <p:spPr>
          <a:xfrm>
            <a:off x="17547046" y="7722539"/>
            <a:ext cx="740954" cy="715836"/>
          </a:xfrm>
          <a:prstGeom prst="rect">
            <a:avLst/>
          </a:prstGeom>
        </p:spPr>
      </p:pic>
      <p:pic>
        <p:nvPicPr>
          <p:cNvPr id="20" name="Picture 20"/>
          <p:cNvPicPr>
            <a:picLocks noChangeAspect="1"/>
          </p:cNvPicPr>
          <p:nvPr/>
        </p:nvPicPr>
        <p:blipFill>
          <a:blip r:embed="rId8">
            <a:alphaModFix amt="67000"/>
          </a:blip>
          <a:srcRect l="1875" t="7148" r="75907" b="6996"/>
          <a:stretch>
            <a:fillRect/>
          </a:stretch>
        </p:blipFill>
        <p:spPr>
          <a:xfrm rot="1110695">
            <a:off x="16252126" y="6148643"/>
            <a:ext cx="1241966" cy="11998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169367" y="-10264537"/>
            <a:ext cx="15841853" cy="16255633"/>
          </a:xfrm>
          <a:prstGeom prst="rect">
            <a:avLst/>
          </a:prstGeom>
        </p:spPr>
      </p:pic>
      <p:sp>
        <p:nvSpPr>
          <p:cNvPr id="3" name="TextBox 3"/>
          <p:cNvSpPr txBox="1"/>
          <p:nvPr/>
        </p:nvSpPr>
        <p:spPr>
          <a:xfrm>
            <a:off x="2720102" y="3030981"/>
            <a:ext cx="12057353" cy="1702517"/>
          </a:xfrm>
          <a:prstGeom prst="rect">
            <a:avLst/>
          </a:prstGeom>
        </p:spPr>
        <p:txBody>
          <a:bodyPr lIns="0" tIns="0" rIns="0" bIns="0" rtlCol="0" anchor="t">
            <a:spAutoFit/>
          </a:bodyPr>
          <a:lstStyle/>
          <a:p>
            <a:pPr>
              <a:lnSpc>
                <a:spcPts val="13948"/>
              </a:lnSpc>
            </a:pPr>
            <a:r>
              <a:rPr lang="en-US" sz="10107" spc="990">
                <a:solidFill>
                  <a:srgbClr val="1A1A1A"/>
                </a:solidFill>
                <a:latin typeface="Oswald Bold"/>
              </a:rPr>
              <a:t>RESEARCH</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149836" y="-2679506"/>
            <a:ext cx="15841853" cy="16255633"/>
          </a:xfrm>
          <a:prstGeom prst="rect">
            <a:avLst/>
          </a:prstGeom>
        </p:spPr>
      </p:pic>
      <p:sp>
        <p:nvSpPr>
          <p:cNvPr id="5" name="TextBox 5"/>
          <p:cNvSpPr txBox="1"/>
          <p:nvPr/>
        </p:nvSpPr>
        <p:spPr>
          <a:xfrm>
            <a:off x="2720102" y="4905847"/>
            <a:ext cx="13104675" cy="2004964"/>
          </a:xfrm>
          <a:prstGeom prst="rect">
            <a:avLst/>
          </a:prstGeom>
        </p:spPr>
        <p:txBody>
          <a:bodyPr lIns="0" tIns="0" rIns="0" bIns="0" rtlCol="0" anchor="t">
            <a:spAutoFit/>
          </a:bodyPr>
          <a:lstStyle/>
          <a:p>
            <a:pPr algn="l">
              <a:lnSpc>
                <a:spcPts val="3999"/>
              </a:lnSpc>
            </a:pPr>
            <a:r>
              <a:rPr lang="en-US" sz="2898" spc="284">
                <a:solidFill>
                  <a:srgbClr val="1A1A1A"/>
                </a:solidFill>
                <a:latin typeface="DM Sans"/>
              </a:rPr>
              <a:t>The goal of this study was to identify and examine the features of Virtual Research Environment that would open up possibilities for interdisciplinary collaborative research on Glagolitism in a digital environment.</a:t>
            </a:r>
          </a:p>
        </p:txBody>
      </p:sp>
      <p:pic>
        <p:nvPicPr>
          <p:cNvPr id="6" name="Picture 6"/>
          <p:cNvPicPr>
            <a:picLocks noChangeAspect="1"/>
          </p:cNvPicPr>
          <p:nvPr/>
        </p:nvPicPr>
        <p:blipFill>
          <a:blip r:embed="rId5">
            <a:alphaModFix amt="34000"/>
          </a:blip>
          <a:srcRect l="1875" t="7148" r="75907" b="6996"/>
          <a:stretch>
            <a:fillRect/>
          </a:stretch>
        </p:blipFill>
        <p:spPr>
          <a:xfrm rot="-1526157">
            <a:off x="12516506" y="4169361"/>
            <a:ext cx="7639059" cy="73801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6685940" y="3100777"/>
            <a:ext cx="5376724" cy="2374297"/>
            <a:chOff x="0" y="0"/>
            <a:chExt cx="1840630" cy="812800"/>
          </a:xfrm>
        </p:grpSpPr>
        <p:sp>
          <p:nvSpPr>
            <p:cNvPr id="3" name="Freeform 3"/>
            <p:cNvSpPr/>
            <p:nvPr/>
          </p:nvSpPr>
          <p:spPr>
            <a:xfrm>
              <a:off x="0" y="0"/>
              <a:ext cx="1840630" cy="812800"/>
            </a:xfrm>
            <a:custGeom>
              <a:avLst/>
              <a:gdLst/>
              <a:ahLst/>
              <a:cxnLst/>
              <a:rect l="l" t="t" r="r" b="b"/>
              <a:pathLst>
                <a:path w="1840630" h="812800">
                  <a:moveTo>
                    <a:pt x="1840630" y="0"/>
                  </a:moveTo>
                  <a:lnTo>
                    <a:pt x="0" y="0"/>
                  </a:lnTo>
                  <a:lnTo>
                    <a:pt x="0" y="624840"/>
                  </a:lnTo>
                  <a:lnTo>
                    <a:pt x="157480" y="624840"/>
                  </a:lnTo>
                  <a:lnTo>
                    <a:pt x="157480" y="812800"/>
                  </a:lnTo>
                  <a:lnTo>
                    <a:pt x="463550" y="624840"/>
                  </a:lnTo>
                  <a:lnTo>
                    <a:pt x="1840630" y="624840"/>
                  </a:lnTo>
                  <a:lnTo>
                    <a:pt x="1840630" y="0"/>
                  </a:lnTo>
                  <a:close/>
                </a:path>
              </a:pathLst>
            </a:custGeom>
            <a:solidFill>
              <a:srgbClr val="1C496A"/>
            </a:solidFill>
          </p:spPr>
        </p:sp>
        <p:sp>
          <p:nvSpPr>
            <p:cNvPr id="4" name="TextBox 4"/>
            <p:cNvSpPr txBox="1"/>
            <p:nvPr/>
          </p:nvSpPr>
          <p:spPr>
            <a:xfrm>
              <a:off x="0" y="-19050"/>
              <a:ext cx="812800" cy="6413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9611386" y="5735177"/>
            <a:ext cx="5981844" cy="2374297"/>
            <a:chOff x="0" y="0"/>
            <a:chExt cx="2047782" cy="812800"/>
          </a:xfrm>
        </p:grpSpPr>
        <p:sp>
          <p:nvSpPr>
            <p:cNvPr id="6" name="Freeform 6"/>
            <p:cNvSpPr/>
            <p:nvPr/>
          </p:nvSpPr>
          <p:spPr>
            <a:xfrm>
              <a:off x="0" y="0"/>
              <a:ext cx="2047782" cy="812800"/>
            </a:xfrm>
            <a:custGeom>
              <a:avLst/>
              <a:gdLst/>
              <a:ahLst/>
              <a:cxnLst/>
              <a:rect l="l" t="t" r="r" b="b"/>
              <a:pathLst>
                <a:path w="2047782" h="812800">
                  <a:moveTo>
                    <a:pt x="2047782" y="0"/>
                  </a:moveTo>
                  <a:lnTo>
                    <a:pt x="0" y="0"/>
                  </a:lnTo>
                  <a:lnTo>
                    <a:pt x="0" y="624840"/>
                  </a:lnTo>
                  <a:lnTo>
                    <a:pt x="157480" y="624840"/>
                  </a:lnTo>
                  <a:lnTo>
                    <a:pt x="157480" y="812800"/>
                  </a:lnTo>
                  <a:lnTo>
                    <a:pt x="463550" y="624840"/>
                  </a:lnTo>
                  <a:lnTo>
                    <a:pt x="2047782" y="624840"/>
                  </a:lnTo>
                  <a:lnTo>
                    <a:pt x="2047782" y="0"/>
                  </a:lnTo>
                  <a:close/>
                </a:path>
              </a:pathLst>
            </a:custGeom>
            <a:solidFill>
              <a:srgbClr val="1C496A"/>
            </a:solidFill>
          </p:spPr>
        </p:sp>
        <p:sp>
          <p:nvSpPr>
            <p:cNvPr id="7" name="TextBox 7"/>
            <p:cNvSpPr txBox="1"/>
            <p:nvPr/>
          </p:nvSpPr>
          <p:spPr>
            <a:xfrm>
              <a:off x="0" y="-19050"/>
              <a:ext cx="812800" cy="641350"/>
            </a:xfrm>
            <a:prstGeom prst="rect">
              <a:avLst/>
            </a:prstGeom>
          </p:spPr>
          <p:txBody>
            <a:bodyPr lIns="50800" tIns="50800" rIns="50800" bIns="50800" rtlCol="0" anchor="ctr"/>
            <a:lstStyle/>
            <a:p>
              <a:pPr algn="ctr">
                <a:lnSpc>
                  <a:spcPts val="2859"/>
                </a:lnSpc>
              </a:pPr>
              <a:endParaRP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87923">
            <a:off x="-2683214" y="7543802"/>
            <a:ext cx="13977230" cy="1434230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87923">
            <a:off x="12076940" y="-3354783"/>
            <a:ext cx="7032580" cy="7216267"/>
          </a:xfrm>
          <a:prstGeom prst="rect">
            <a:avLst/>
          </a:prstGeom>
        </p:spPr>
      </p:pic>
      <p:grpSp>
        <p:nvGrpSpPr>
          <p:cNvPr id="10" name="Group 10"/>
          <p:cNvGrpSpPr/>
          <p:nvPr/>
        </p:nvGrpSpPr>
        <p:grpSpPr>
          <a:xfrm>
            <a:off x="16496086" y="8953845"/>
            <a:ext cx="2094695" cy="2377721"/>
            <a:chOff x="0" y="0"/>
            <a:chExt cx="551689" cy="626231"/>
          </a:xfrm>
        </p:grpSpPr>
        <p:sp>
          <p:nvSpPr>
            <p:cNvPr id="11" name="Freeform 11"/>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1C496A"/>
            </a:solidFill>
          </p:spPr>
        </p:sp>
        <p:sp>
          <p:nvSpPr>
            <p:cNvPr id="12" name="TextBox 12"/>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224419" y="-1349021"/>
            <a:ext cx="2094695" cy="2377721"/>
            <a:chOff x="0" y="0"/>
            <a:chExt cx="551689" cy="626231"/>
          </a:xfrm>
        </p:grpSpPr>
        <p:sp>
          <p:nvSpPr>
            <p:cNvPr id="14" name="Freeform 14"/>
            <p:cNvSpPr/>
            <p:nvPr/>
          </p:nvSpPr>
          <p:spPr>
            <a:xfrm>
              <a:off x="0" y="0"/>
              <a:ext cx="551689" cy="626231"/>
            </a:xfrm>
            <a:custGeom>
              <a:avLst/>
              <a:gdLst/>
              <a:ahLst/>
              <a:cxnLst/>
              <a:rect l="l" t="t" r="r" b="b"/>
              <a:pathLst>
                <a:path w="551689" h="626231">
                  <a:moveTo>
                    <a:pt x="0" y="0"/>
                  </a:moveTo>
                  <a:lnTo>
                    <a:pt x="551689" y="0"/>
                  </a:lnTo>
                  <a:lnTo>
                    <a:pt x="551689" y="626231"/>
                  </a:lnTo>
                  <a:lnTo>
                    <a:pt x="0" y="626231"/>
                  </a:lnTo>
                  <a:close/>
                </a:path>
              </a:pathLst>
            </a:custGeom>
            <a:solidFill>
              <a:srgbClr val="1C496A"/>
            </a:solidFill>
          </p:spPr>
        </p:sp>
        <p:sp>
          <p:nvSpPr>
            <p:cNvPr id="15" name="TextBox 1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305401" y="5077370"/>
            <a:ext cx="3083422" cy="1838490"/>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505021" y="7673760"/>
            <a:ext cx="1738562" cy="1584540"/>
          </a:xfrm>
          <a:prstGeom prst="rect">
            <a:avLst/>
          </a:prstGeom>
        </p:spPr>
      </p:pic>
      <p:sp>
        <p:nvSpPr>
          <p:cNvPr id="18" name="TextBox 18"/>
          <p:cNvSpPr txBox="1"/>
          <p:nvPr/>
        </p:nvSpPr>
        <p:spPr>
          <a:xfrm>
            <a:off x="6989568" y="3691847"/>
            <a:ext cx="4769467" cy="843180"/>
          </a:xfrm>
          <a:prstGeom prst="rect">
            <a:avLst/>
          </a:prstGeom>
        </p:spPr>
        <p:txBody>
          <a:bodyPr lIns="0" tIns="0" rIns="0" bIns="0" rtlCol="0" anchor="t">
            <a:spAutoFit/>
          </a:bodyPr>
          <a:lstStyle/>
          <a:p>
            <a:pPr>
              <a:lnSpc>
                <a:spcPts val="3400"/>
              </a:lnSpc>
            </a:pPr>
            <a:r>
              <a:rPr lang="en-US" sz="2428">
                <a:solidFill>
                  <a:srgbClr val="FFFFFF"/>
                </a:solidFill>
                <a:latin typeface="Montserrat Light"/>
              </a:rPr>
              <a:t>23 scholars responded to the invitation</a:t>
            </a:r>
          </a:p>
        </p:txBody>
      </p:sp>
      <p:sp>
        <p:nvSpPr>
          <p:cNvPr id="19" name="TextBox 19"/>
          <p:cNvSpPr txBox="1"/>
          <p:nvPr/>
        </p:nvSpPr>
        <p:spPr>
          <a:xfrm>
            <a:off x="9773951" y="6616322"/>
            <a:ext cx="5044915" cy="414555"/>
          </a:xfrm>
          <a:prstGeom prst="rect">
            <a:avLst/>
          </a:prstGeom>
        </p:spPr>
        <p:txBody>
          <a:bodyPr lIns="0" tIns="0" rIns="0" bIns="0" rtlCol="0" anchor="t">
            <a:spAutoFit/>
          </a:bodyPr>
          <a:lstStyle/>
          <a:p>
            <a:pPr>
              <a:lnSpc>
                <a:spcPts val="3400"/>
              </a:lnSpc>
            </a:pPr>
            <a:r>
              <a:rPr lang="en-US" sz="2428">
                <a:solidFill>
                  <a:srgbClr val="FFFFFF"/>
                </a:solidFill>
                <a:latin typeface="Montserrat Light"/>
              </a:rPr>
              <a:t>29 multiple-choice questions</a:t>
            </a:r>
          </a:p>
        </p:txBody>
      </p:sp>
      <p:sp>
        <p:nvSpPr>
          <p:cNvPr id="20" name="TextBox 20"/>
          <p:cNvSpPr txBox="1"/>
          <p:nvPr/>
        </p:nvSpPr>
        <p:spPr>
          <a:xfrm>
            <a:off x="1078605" y="1424736"/>
            <a:ext cx="9537014" cy="914041"/>
          </a:xfrm>
          <a:prstGeom prst="rect">
            <a:avLst/>
          </a:prstGeom>
        </p:spPr>
        <p:txBody>
          <a:bodyPr lIns="0" tIns="0" rIns="0" bIns="0" rtlCol="0" anchor="t">
            <a:spAutoFit/>
          </a:bodyPr>
          <a:lstStyle/>
          <a:p>
            <a:pPr marL="0" lvl="0" indent="0">
              <a:lnSpc>
                <a:spcPts val="7496"/>
              </a:lnSpc>
              <a:spcBef>
                <a:spcPct val="0"/>
              </a:spcBef>
            </a:pPr>
            <a:r>
              <a:rPr lang="en-US" sz="5432" spc="532">
                <a:solidFill>
                  <a:srgbClr val="231F20"/>
                </a:solidFill>
                <a:latin typeface="Oswald Bold"/>
              </a:rPr>
              <a:t>RESULTS AND DISCUSSION</a:t>
            </a:r>
          </a:p>
        </p:txBody>
      </p:sp>
      <p:sp>
        <p:nvSpPr>
          <p:cNvPr id="21" name="TextBox 21"/>
          <p:cNvSpPr txBox="1"/>
          <p:nvPr/>
        </p:nvSpPr>
        <p:spPr>
          <a:xfrm>
            <a:off x="7040449" y="3170304"/>
            <a:ext cx="5022216" cy="422845"/>
          </a:xfrm>
          <a:prstGeom prst="rect">
            <a:avLst/>
          </a:prstGeom>
        </p:spPr>
        <p:txBody>
          <a:bodyPr lIns="0" tIns="0" rIns="0" bIns="0" rtlCol="0" anchor="t">
            <a:spAutoFit/>
          </a:bodyPr>
          <a:lstStyle/>
          <a:p>
            <a:pPr>
              <a:lnSpc>
                <a:spcPts val="3468"/>
              </a:lnSpc>
            </a:pPr>
            <a:r>
              <a:rPr lang="en-US" sz="2477">
                <a:solidFill>
                  <a:srgbClr val="FFFFFF"/>
                </a:solidFill>
                <a:latin typeface="DM Sans Bold"/>
              </a:rPr>
              <a:t>SURVEY - January 2023</a:t>
            </a:r>
          </a:p>
        </p:txBody>
      </p:sp>
      <p:sp>
        <p:nvSpPr>
          <p:cNvPr id="22" name="TextBox 22"/>
          <p:cNvSpPr txBox="1"/>
          <p:nvPr/>
        </p:nvSpPr>
        <p:spPr>
          <a:xfrm>
            <a:off x="9783476" y="6053765"/>
            <a:ext cx="4049606" cy="422845"/>
          </a:xfrm>
          <a:prstGeom prst="rect">
            <a:avLst/>
          </a:prstGeom>
        </p:spPr>
        <p:txBody>
          <a:bodyPr lIns="0" tIns="0" rIns="0" bIns="0" rtlCol="0" anchor="t">
            <a:spAutoFit/>
          </a:bodyPr>
          <a:lstStyle/>
          <a:p>
            <a:pPr>
              <a:lnSpc>
                <a:spcPts val="3468"/>
              </a:lnSpc>
            </a:pPr>
            <a:r>
              <a:rPr lang="en-US" sz="2477">
                <a:solidFill>
                  <a:srgbClr val="FFFFFF"/>
                </a:solidFill>
                <a:latin typeface="DM Sans Bold"/>
              </a:rPr>
              <a:t>ANONYMOUS SURVEY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3810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799999">
            <a:off x="-1945355" y="-6165174"/>
            <a:ext cx="7835077" cy="1093902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5253">
            <a:off x="15331117" y="4817487"/>
            <a:ext cx="7835077" cy="10939025"/>
          </a:xfrm>
          <a:prstGeom prst="rect">
            <a:avLst/>
          </a:prstGeom>
        </p:spPr>
      </p:pic>
      <p:sp>
        <p:nvSpPr>
          <p:cNvPr id="6" name="AutoShape 6"/>
          <p:cNvSpPr/>
          <p:nvPr/>
        </p:nvSpPr>
        <p:spPr>
          <a:xfrm>
            <a:off x="1589541" y="5489801"/>
            <a:ext cx="14796475" cy="1317"/>
          </a:xfrm>
          <a:prstGeom prst="line">
            <a:avLst/>
          </a:prstGeom>
          <a:ln w="38100" cap="flat">
            <a:solidFill>
              <a:srgbClr val="000000"/>
            </a:solidFill>
            <a:prstDash val="solid"/>
            <a:headEnd type="none" w="sm" len="sm"/>
            <a:tailEnd type="none" w="sm" len="sm"/>
          </a:ln>
        </p:spPr>
      </p:sp>
      <p:grpSp>
        <p:nvGrpSpPr>
          <p:cNvPr id="7" name="Group 7"/>
          <p:cNvGrpSpPr/>
          <p:nvPr/>
        </p:nvGrpSpPr>
        <p:grpSpPr>
          <a:xfrm>
            <a:off x="2444149" y="5240576"/>
            <a:ext cx="501082" cy="501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1211"/>
            </a:solidFill>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0" name="TextBox 10"/>
          <p:cNvSpPr txBox="1"/>
          <p:nvPr/>
        </p:nvSpPr>
        <p:spPr>
          <a:xfrm>
            <a:off x="965711" y="6160758"/>
            <a:ext cx="3204526" cy="1468503"/>
          </a:xfrm>
          <a:prstGeom prst="rect">
            <a:avLst/>
          </a:prstGeom>
        </p:spPr>
        <p:txBody>
          <a:bodyPr lIns="0" tIns="0" rIns="0" bIns="0" rtlCol="0" anchor="t">
            <a:spAutoFit/>
          </a:bodyPr>
          <a:lstStyle/>
          <a:p>
            <a:pPr algn="ctr">
              <a:lnSpc>
                <a:spcPts val="3925"/>
              </a:lnSpc>
            </a:pPr>
            <a:r>
              <a:rPr lang="en-US" sz="2844" spc="278">
                <a:solidFill>
                  <a:srgbClr val="231F20"/>
                </a:solidFill>
                <a:latin typeface="DM Sans"/>
              </a:rPr>
              <a:t>Information about the respondent</a:t>
            </a:r>
          </a:p>
        </p:txBody>
      </p:sp>
      <p:sp>
        <p:nvSpPr>
          <p:cNvPr id="11" name="TextBox 11"/>
          <p:cNvSpPr txBox="1"/>
          <p:nvPr/>
        </p:nvSpPr>
        <p:spPr>
          <a:xfrm>
            <a:off x="1680916" y="3796121"/>
            <a:ext cx="2027545" cy="1166986"/>
          </a:xfrm>
          <a:prstGeom prst="rect">
            <a:avLst/>
          </a:prstGeom>
        </p:spPr>
        <p:txBody>
          <a:bodyPr lIns="0" tIns="0" rIns="0" bIns="0" rtlCol="0" anchor="t">
            <a:spAutoFit/>
          </a:bodyPr>
          <a:lstStyle/>
          <a:p>
            <a:pPr algn="ctr">
              <a:lnSpc>
                <a:spcPts val="9141"/>
              </a:lnSpc>
            </a:pPr>
            <a:r>
              <a:rPr lang="en-US" sz="6624" spc="649" dirty="0">
                <a:latin typeface="DM Sans Bold"/>
              </a:rPr>
              <a:t>01</a:t>
            </a:r>
          </a:p>
        </p:txBody>
      </p:sp>
      <p:grpSp>
        <p:nvGrpSpPr>
          <p:cNvPr id="13" name="Group 13"/>
          <p:cNvGrpSpPr/>
          <p:nvPr/>
        </p:nvGrpSpPr>
        <p:grpSpPr>
          <a:xfrm>
            <a:off x="5648706" y="5240576"/>
            <a:ext cx="501082" cy="501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C496A"/>
            </a:solidFill>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4864432" y="3771900"/>
            <a:ext cx="2027545" cy="1121713"/>
          </a:xfrm>
          <a:prstGeom prst="rect">
            <a:avLst/>
          </a:prstGeom>
        </p:spPr>
        <p:txBody>
          <a:bodyPr lIns="0" tIns="0" rIns="0" bIns="0" rtlCol="0" anchor="t">
            <a:spAutoFit/>
          </a:bodyPr>
          <a:lstStyle/>
          <a:p>
            <a:pPr algn="ctr">
              <a:lnSpc>
                <a:spcPts val="9141"/>
              </a:lnSpc>
            </a:pPr>
            <a:r>
              <a:rPr lang="en-US" sz="6624" spc="649" dirty="0">
                <a:latin typeface="DM Sans Bold"/>
              </a:rPr>
              <a:t>02</a:t>
            </a:r>
          </a:p>
        </p:txBody>
      </p:sp>
      <p:grpSp>
        <p:nvGrpSpPr>
          <p:cNvPr id="18" name="Group 18"/>
          <p:cNvGrpSpPr/>
          <p:nvPr/>
        </p:nvGrpSpPr>
        <p:grpSpPr>
          <a:xfrm>
            <a:off x="8969659" y="5258310"/>
            <a:ext cx="501082" cy="501082"/>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1211"/>
            </a:solidFill>
          </p:spPr>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8130227" y="3735231"/>
            <a:ext cx="2027545" cy="1121713"/>
          </a:xfrm>
          <a:prstGeom prst="rect">
            <a:avLst/>
          </a:prstGeom>
        </p:spPr>
        <p:txBody>
          <a:bodyPr lIns="0" tIns="0" rIns="0" bIns="0" rtlCol="0" anchor="t">
            <a:spAutoFit/>
          </a:bodyPr>
          <a:lstStyle/>
          <a:p>
            <a:pPr algn="ctr">
              <a:lnSpc>
                <a:spcPts val="9141"/>
              </a:lnSpc>
            </a:pPr>
            <a:r>
              <a:rPr lang="en-US" sz="6624" spc="649" dirty="0">
                <a:latin typeface="DM Sans Bold"/>
              </a:rPr>
              <a:t>03</a:t>
            </a:r>
          </a:p>
        </p:txBody>
      </p:sp>
      <p:grpSp>
        <p:nvGrpSpPr>
          <p:cNvPr id="23" name="Group 23"/>
          <p:cNvGrpSpPr/>
          <p:nvPr/>
        </p:nvGrpSpPr>
        <p:grpSpPr>
          <a:xfrm>
            <a:off x="12263823" y="5258310"/>
            <a:ext cx="501082" cy="501082"/>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C496A"/>
            </a:solidFill>
          </p:spPr>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1470049" y="3705467"/>
            <a:ext cx="2027545" cy="1121713"/>
          </a:xfrm>
          <a:prstGeom prst="rect">
            <a:avLst/>
          </a:prstGeom>
        </p:spPr>
        <p:txBody>
          <a:bodyPr lIns="0" tIns="0" rIns="0" bIns="0" rtlCol="0" anchor="t">
            <a:spAutoFit/>
          </a:bodyPr>
          <a:lstStyle/>
          <a:p>
            <a:pPr algn="ctr">
              <a:lnSpc>
                <a:spcPts val="9141"/>
              </a:lnSpc>
            </a:pPr>
            <a:r>
              <a:rPr lang="en-US" sz="6624" spc="649" dirty="0">
                <a:latin typeface="DM Sans Bold"/>
              </a:rPr>
              <a:t>04</a:t>
            </a:r>
          </a:p>
        </p:txBody>
      </p:sp>
      <p:sp>
        <p:nvSpPr>
          <p:cNvPr id="27" name="TextBox 27"/>
          <p:cNvSpPr txBox="1"/>
          <p:nvPr/>
        </p:nvSpPr>
        <p:spPr>
          <a:xfrm>
            <a:off x="4275942" y="6160758"/>
            <a:ext cx="3204526" cy="1963803"/>
          </a:xfrm>
          <a:prstGeom prst="rect">
            <a:avLst/>
          </a:prstGeom>
        </p:spPr>
        <p:txBody>
          <a:bodyPr lIns="0" tIns="0" rIns="0" bIns="0" rtlCol="0" anchor="t">
            <a:spAutoFit/>
          </a:bodyPr>
          <a:lstStyle/>
          <a:p>
            <a:pPr algn="ctr">
              <a:lnSpc>
                <a:spcPts val="3925"/>
              </a:lnSpc>
            </a:pPr>
            <a:r>
              <a:rPr lang="en-US" sz="2844" spc="278">
                <a:solidFill>
                  <a:srgbClr val="231F20"/>
                </a:solidFill>
                <a:latin typeface="DM Sans"/>
              </a:rPr>
              <a:t>Research in Glagolitism</a:t>
            </a:r>
          </a:p>
          <a:p>
            <a:pPr algn="ctr">
              <a:lnSpc>
                <a:spcPts val="3925"/>
              </a:lnSpc>
            </a:pPr>
            <a:r>
              <a:rPr lang="en-US" sz="2844" spc="278">
                <a:solidFill>
                  <a:srgbClr val="231F20"/>
                </a:solidFill>
                <a:latin typeface="DM Sans"/>
              </a:rPr>
              <a:t> – </a:t>
            </a:r>
            <a:r>
              <a:rPr lang="en-US" sz="2844" spc="278">
                <a:solidFill>
                  <a:srgbClr val="231F20"/>
                </a:solidFill>
                <a:latin typeface="DM Sans Bold"/>
              </a:rPr>
              <a:t>digital collections</a:t>
            </a:r>
          </a:p>
        </p:txBody>
      </p:sp>
      <p:sp>
        <p:nvSpPr>
          <p:cNvPr id="28" name="TextBox 28"/>
          <p:cNvSpPr txBox="1"/>
          <p:nvPr/>
        </p:nvSpPr>
        <p:spPr>
          <a:xfrm>
            <a:off x="7760812" y="6160758"/>
            <a:ext cx="3204526" cy="1468503"/>
          </a:xfrm>
          <a:prstGeom prst="rect">
            <a:avLst/>
          </a:prstGeom>
        </p:spPr>
        <p:txBody>
          <a:bodyPr lIns="0" tIns="0" rIns="0" bIns="0" rtlCol="0" anchor="t">
            <a:spAutoFit/>
          </a:bodyPr>
          <a:lstStyle/>
          <a:p>
            <a:pPr algn="ctr">
              <a:lnSpc>
                <a:spcPts val="3925"/>
              </a:lnSpc>
            </a:pPr>
            <a:r>
              <a:rPr lang="en-US" sz="2844" spc="278">
                <a:solidFill>
                  <a:srgbClr val="231F20"/>
                </a:solidFill>
                <a:latin typeface="DM Sans"/>
              </a:rPr>
              <a:t>Research in Glagolitism</a:t>
            </a:r>
          </a:p>
          <a:p>
            <a:pPr algn="ctr">
              <a:lnSpc>
                <a:spcPts val="3925"/>
              </a:lnSpc>
            </a:pPr>
            <a:r>
              <a:rPr lang="en-US" sz="2844" spc="278">
                <a:solidFill>
                  <a:srgbClr val="231F20"/>
                </a:solidFill>
                <a:latin typeface="DM Sans"/>
              </a:rPr>
              <a:t> – </a:t>
            </a:r>
            <a:r>
              <a:rPr lang="en-US" sz="2844" spc="278">
                <a:solidFill>
                  <a:srgbClr val="231F20"/>
                </a:solidFill>
                <a:latin typeface="DM Sans Bold"/>
              </a:rPr>
              <a:t>methods</a:t>
            </a:r>
          </a:p>
        </p:txBody>
      </p:sp>
      <p:sp>
        <p:nvSpPr>
          <p:cNvPr id="29" name="TextBox 29"/>
          <p:cNvSpPr txBox="1"/>
          <p:nvPr/>
        </p:nvSpPr>
        <p:spPr>
          <a:xfrm>
            <a:off x="11011515" y="6160758"/>
            <a:ext cx="3204526" cy="1468503"/>
          </a:xfrm>
          <a:prstGeom prst="rect">
            <a:avLst/>
          </a:prstGeom>
        </p:spPr>
        <p:txBody>
          <a:bodyPr lIns="0" tIns="0" rIns="0" bIns="0" rtlCol="0" anchor="t">
            <a:spAutoFit/>
          </a:bodyPr>
          <a:lstStyle/>
          <a:p>
            <a:pPr algn="ctr">
              <a:lnSpc>
                <a:spcPts val="3925"/>
              </a:lnSpc>
            </a:pPr>
            <a:r>
              <a:rPr lang="en-US" sz="2844" spc="278">
                <a:solidFill>
                  <a:srgbClr val="231F20"/>
                </a:solidFill>
                <a:latin typeface="DM Sans"/>
              </a:rPr>
              <a:t>Research in Glagolitism</a:t>
            </a:r>
          </a:p>
          <a:p>
            <a:pPr algn="ctr">
              <a:lnSpc>
                <a:spcPts val="3925"/>
              </a:lnSpc>
            </a:pPr>
            <a:r>
              <a:rPr lang="en-US" sz="2844" spc="278">
                <a:solidFill>
                  <a:srgbClr val="231F20"/>
                </a:solidFill>
                <a:latin typeface="DM Sans"/>
              </a:rPr>
              <a:t> – </a:t>
            </a:r>
            <a:r>
              <a:rPr lang="en-US" sz="2844" spc="278">
                <a:solidFill>
                  <a:srgbClr val="231F20"/>
                </a:solidFill>
                <a:latin typeface="DM Sans Bold"/>
              </a:rPr>
              <a:t>tools</a:t>
            </a:r>
          </a:p>
        </p:txBody>
      </p:sp>
      <p:grpSp>
        <p:nvGrpSpPr>
          <p:cNvPr id="31" name="Group 31"/>
          <p:cNvGrpSpPr/>
          <p:nvPr/>
        </p:nvGrpSpPr>
        <p:grpSpPr>
          <a:xfrm>
            <a:off x="15121702" y="5258310"/>
            <a:ext cx="501082" cy="501082"/>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31211"/>
            </a:solidFill>
          </p:spPr>
        </p:sp>
        <p:sp>
          <p:nvSpPr>
            <p:cNvPr id="33" name="TextBox 33"/>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34" name="TextBox 34"/>
          <p:cNvSpPr txBox="1"/>
          <p:nvPr/>
        </p:nvSpPr>
        <p:spPr>
          <a:xfrm>
            <a:off x="14358471" y="3716987"/>
            <a:ext cx="2027545" cy="1121713"/>
          </a:xfrm>
          <a:prstGeom prst="rect">
            <a:avLst/>
          </a:prstGeom>
        </p:spPr>
        <p:txBody>
          <a:bodyPr lIns="0" tIns="0" rIns="0" bIns="0" rtlCol="0" anchor="t">
            <a:spAutoFit/>
          </a:bodyPr>
          <a:lstStyle/>
          <a:p>
            <a:pPr algn="ctr">
              <a:lnSpc>
                <a:spcPts val="9141"/>
              </a:lnSpc>
            </a:pPr>
            <a:r>
              <a:rPr lang="en-US" sz="6624" spc="649" dirty="0">
                <a:latin typeface="DM Sans Bold"/>
              </a:rPr>
              <a:t>05</a:t>
            </a:r>
          </a:p>
        </p:txBody>
      </p:sp>
      <p:sp>
        <p:nvSpPr>
          <p:cNvPr id="35" name="TextBox 35"/>
          <p:cNvSpPr txBox="1"/>
          <p:nvPr/>
        </p:nvSpPr>
        <p:spPr>
          <a:xfrm>
            <a:off x="14020521" y="6160758"/>
            <a:ext cx="3204526" cy="1963803"/>
          </a:xfrm>
          <a:prstGeom prst="rect">
            <a:avLst/>
          </a:prstGeom>
        </p:spPr>
        <p:txBody>
          <a:bodyPr lIns="0" tIns="0" rIns="0" bIns="0" rtlCol="0" anchor="t">
            <a:spAutoFit/>
          </a:bodyPr>
          <a:lstStyle/>
          <a:p>
            <a:pPr algn="ctr">
              <a:lnSpc>
                <a:spcPts val="3925"/>
              </a:lnSpc>
            </a:pPr>
            <a:r>
              <a:rPr lang="en-US" sz="2844" spc="278">
                <a:solidFill>
                  <a:srgbClr val="231F20"/>
                </a:solidFill>
                <a:latin typeface="DM Sans"/>
              </a:rPr>
              <a:t>Research</a:t>
            </a:r>
          </a:p>
          <a:p>
            <a:pPr algn="ctr">
              <a:lnSpc>
                <a:spcPts val="3925"/>
              </a:lnSpc>
            </a:pPr>
            <a:r>
              <a:rPr lang="en-US" sz="2844" spc="278">
                <a:solidFill>
                  <a:srgbClr val="231F20"/>
                </a:solidFill>
                <a:latin typeface="DM Sans"/>
              </a:rPr>
              <a:t>in Glagolitism</a:t>
            </a:r>
          </a:p>
          <a:p>
            <a:pPr algn="ctr">
              <a:lnSpc>
                <a:spcPts val="3925"/>
              </a:lnSpc>
            </a:pPr>
            <a:r>
              <a:rPr lang="en-US" sz="2844" spc="278">
                <a:solidFill>
                  <a:srgbClr val="231F20"/>
                </a:solidFill>
                <a:latin typeface="DM Sans"/>
              </a:rPr>
              <a:t> – </a:t>
            </a:r>
            <a:r>
              <a:rPr lang="en-US" sz="2844" spc="278">
                <a:solidFill>
                  <a:srgbClr val="231F20"/>
                </a:solidFill>
                <a:latin typeface="DM Sans Bold"/>
              </a:rPr>
              <a:t>research infrastructure</a:t>
            </a:r>
          </a:p>
        </p:txBody>
      </p:sp>
      <p:grpSp>
        <p:nvGrpSpPr>
          <p:cNvPr id="36" name="Group 36"/>
          <p:cNvGrpSpPr/>
          <p:nvPr/>
        </p:nvGrpSpPr>
        <p:grpSpPr>
          <a:xfrm>
            <a:off x="6202430" y="-175834"/>
            <a:ext cx="5921238" cy="3303100"/>
            <a:chOff x="5017" y="-78871"/>
            <a:chExt cx="1559503" cy="869950"/>
          </a:xfrm>
        </p:grpSpPr>
        <p:sp>
          <p:nvSpPr>
            <p:cNvPr id="37" name="Freeform 37"/>
            <p:cNvSpPr/>
            <p:nvPr/>
          </p:nvSpPr>
          <p:spPr>
            <a:xfrm>
              <a:off x="5017" y="261320"/>
              <a:ext cx="1559503" cy="173128"/>
            </a:xfrm>
            <a:custGeom>
              <a:avLst/>
              <a:gdLst/>
              <a:ahLst/>
              <a:cxnLst/>
              <a:rect l="l" t="t" r="r" b="b"/>
              <a:pathLst>
                <a:path w="1559503" h="173128">
                  <a:moveTo>
                    <a:pt x="0" y="0"/>
                  </a:moveTo>
                  <a:lnTo>
                    <a:pt x="1559503" y="0"/>
                  </a:lnTo>
                  <a:lnTo>
                    <a:pt x="1559503" y="173128"/>
                  </a:lnTo>
                  <a:lnTo>
                    <a:pt x="0" y="173128"/>
                  </a:lnTo>
                  <a:close/>
                </a:path>
              </a:pathLst>
            </a:custGeom>
            <a:solidFill>
              <a:srgbClr val="1A1A1A"/>
            </a:solidFill>
          </p:spPr>
        </p:sp>
        <p:sp>
          <p:nvSpPr>
            <p:cNvPr id="38" name="TextBox 38"/>
            <p:cNvSpPr txBox="1"/>
            <p:nvPr/>
          </p:nvSpPr>
          <p:spPr>
            <a:xfrm>
              <a:off x="143948" y="-78871"/>
              <a:ext cx="1271607" cy="869950"/>
            </a:xfrm>
            <a:prstGeom prst="rect">
              <a:avLst/>
            </a:prstGeom>
          </p:spPr>
          <p:txBody>
            <a:bodyPr lIns="50800" tIns="50800" rIns="50800" bIns="50800" rtlCol="0" anchor="ctr"/>
            <a:lstStyle/>
            <a:p>
              <a:pPr marL="0" lvl="0" indent="0" algn="ctr">
                <a:lnSpc>
                  <a:spcPts val="4252"/>
                </a:lnSpc>
                <a:spcBef>
                  <a:spcPct val="0"/>
                </a:spcBef>
              </a:pPr>
              <a:r>
                <a:rPr lang="en-US" sz="3081" spc="30" dirty="0">
                  <a:solidFill>
                    <a:srgbClr val="FFFFFF"/>
                  </a:solidFill>
                  <a:latin typeface="DM Sans Bold"/>
                </a:rPr>
                <a:t>SURVEY - 5 PARTS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07869">
            <a:off x="12052165" y="1118883"/>
            <a:ext cx="12471670" cy="5351480"/>
          </a:xfrm>
          <a:prstGeom prst="rect">
            <a:avLst/>
          </a:prstGeom>
        </p:spPr>
      </p:pic>
      <p:grpSp>
        <p:nvGrpSpPr>
          <p:cNvPr id="4" name="Group 4"/>
          <p:cNvGrpSpPr/>
          <p:nvPr/>
        </p:nvGrpSpPr>
        <p:grpSpPr>
          <a:xfrm>
            <a:off x="12157124" y="2163503"/>
            <a:ext cx="4858949" cy="4794814"/>
            <a:chOff x="0" y="0"/>
            <a:chExt cx="1279723" cy="1262832"/>
          </a:xfrm>
        </p:grpSpPr>
        <p:sp>
          <p:nvSpPr>
            <p:cNvPr id="5" name="Freeform 5"/>
            <p:cNvSpPr/>
            <p:nvPr/>
          </p:nvSpPr>
          <p:spPr>
            <a:xfrm>
              <a:off x="0" y="0"/>
              <a:ext cx="1279723" cy="1262832"/>
            </a:xfrm>
            <a:custGeom>
              <a:avLst/>
              <a:gdLst/>
              <a:ahLst/>
              <a:cxnLst/>
              <a:rect l="l" t="t" r="r" b="b"/>
              <a:pathLst>
                <a:path w="1279723" h="1262832">
                  <a:moveTo>
                    <a:pt x="0" y="0"/>
                  </a:moveTo>
                  <a:lnTo>
                    <a:pt x="1279723" y="0"/>
                  </a:lnTo>
                  <a:lnTo>
                    <a:pt x="1279723" y="1262832"/>
                  </a:lnTo>
                  <a:lnTo>
                    <a:pt x="0" y="1262832"/>
                  </a:lnTo>
                  <a:close/>
                </a:path>
              </a:pathLst>
            </a:custGeom>
            <a:solidFill>
              <a:srgbClr val="1C496A"/>
            </a:solidFill>
          </p:spPr>
        </p:sp>
        <p:sp>
          <p:nvSpPr>
            <p:cNvPr id="6" name="TextBox 6"/>
            <p:cNvSpPr txBox="1"/>
            <p:nvPr/>
          </p:nvSpPr>
          <p:spPr>
            <a:xfrm>
              <a:off x="0" y="-57150"/>
              <a:ext cx="812800" cy="869950"/>
            </a:xfrm>
            <a:prstGeom prst="rect">
              <a:avLst/>
            </a:prstGeom>
          </p:spPr>
          <p:txBody>
            <a:bodyPr lIns="50800" tIns="50800" rIns="50800" bIns="50800" rtlCol="0" anchor="ctr"/>
            <a:lstStyle/>
            <a:p>
              <a:pPr marL="0" lvl="0" indent="0" algn="ctr">
                <a:lnSpc>
                  <a:spcPts val="4114"/>
                </a:lnSpc>
                <a:spcBef>
                  <a:spcPct val="0"/>
                </a:spcBef>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07869">
            <a:off x="-5231037" y="10848673"/>
            <a:ext cx="12471670" cy="535148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73828" y="3249455"/>
            <a:ext cx="2551375" cy="2622909"/>
          </a:xfrm>
          <a:prstGeom prst="rect">
            <a:avLst/>
          </a:prstGeom>
        </p:spPr>
      </p:pic>
      <p:sp>
        <p:nvSpPr>
          <p:cNvPr id="9" name="TextBox 9"/>
          <p:cNvSpPr txBox="1"/>
          <p:nvPr/>
        </p:nvSpPr>
        <p:spPr>
          <a:xfrm>
            <a:off x="682576" y="722707"/>
            <a:ext cx="12791252" cy="974071"/>
          </a:xfrm>
          <a:prstGeom prst="rect">
            <a:avLst/>
          </a:prstGeom>
        </p:spPr>
        <p:txBody>
          <a:bodyPr lIns="0" tIns="0" rIns="0" bIns="0" rtlCol="0" anchor="t">
            <a:spAutoFit/>
          </a:bodyPr>
          <a:lstStyle/>
          <a:p>
            <a:pPr marL="0" lvl="0" indent="0">
              <a:lnSpc>
                <a:spcPts val="7488"/>
              </a:lnSpc>
            </a:pPr>
            <a:r>
              <a:rPr lang="en-US" sz="7132" spc="698">
                <a:solidFill>
                  <a:srgbClr val="231F20"/>
                </a:solidFill>
                <a:latin typeface="Oswald Bold"/>
              </a:rPr>
              <a:t>DATA ABOUT RESPONDENTS</a:t>
            </a:r>
          </a:p>
        </p:txBody>
      </p:sp>
      <p:sp>
        <p:nvSpPr>
          <p:cNvPr id="10" name="TextBox 10"/>
          <p:cNvSpPr txBox="1"/>
          <p:nvPr/>
        </p:nvSpPr>
        <p:spPr>
          <a:xfrm>
            <a:off x="1217640" y="2115878"/>
            <a:ext cx="8629893" cy="955165"/>
          </a:xfrm>
          <a:prstGeom prst="rect">
            <a:avLst/>
          </a:prstGeom>
        </p:spPr>
        <p:txBody>
          <a:bodyPr lIns="0" tIns="0" rIns="0" bIns="0" rtlCol="0" anchor="t">
            <a:spAutoFit/>
          </a:bodyPr>
          <a:lstStyle/>
          <a:p>
            <a:pPr marL="604536" lvl="1" indent="-302268">
              <a:lnSpc>
                <a:spcPts val="3864"/>
              </a:lnSpc>
              <a:buFont typeface="Arial"/>
              <a:buChar char="•"/>
            </a:pPr>
            <a:r>
              <a:rPr lang="en-US" sz="2800" spc="274">
                <a:solidFill>
                  <a:srgbClr val="231F20"/>
                </a:solidFill>
                <a:latin typeface="DM Sans"/>
              </a:rPr>
              <a:t>aged between 31 and 50 (70%)</a:t>
            </a:r>
          </a:p>
          <a:p>
            <a:pPr marL="604536" lvl="1" indent="-302268">
              <a:lnSpc>
                <a:spcPts val="3864"/>
              </a:lnSpc>
              <a:buFont typeface="Arial"/>
              <a:buChar char="•"/>
            </a:pPr>
            <a:r>
              <a:rPr lang="en-US" sz="2800" spc="274">
                <a:solidFill>
                  <a:srgbClr val="231F20"/>
                </a:solidFill>
                <a:latin typeface="DM Sans"/>
              </a:rPr>
              <a:t>26% older than 51</a:t>
            </a:r>
          </a:p>
        </p:txBody>
      </p:sp>
      <p:sp>
        <p:nvSpPr>
          <p:cNvPr id="11" name="TextBox 11"/>
          <p:cNvSpPr txBox="1"/>
          <p:nvPr/>
        </p:nvSpPr>
        <p:spPr>
          <a:xfrm>
            <a:off x="1217640" y="4393946"/>
            <a:ext cx="7442927" cy="1496024"/>
          </a:xfrm>
          <a:prstGeom prst="rect">
            <a:avLst/>
          </a:prstGeom>
        </p:spPr>
        <p:txBody>
          <a:bodyPr lIns="0" tIns="0" rIns="0" bIns="0" rtlCol="0" anchor="t">
            <a:spAutoFit/>
          </a:bodyPr>
          <a:lstStyle/>
          <a:p>
            <a:pPr marL="624056" lvl="1" indent="-312028">
              <a:lnSpc>
                <a:spcPts val="3988"/>
              </a:lnSpc>
              <a:buFont typeface="Arial"/>
              <a:buChar char="•"/>
            </a:pPr>
            <a:r>
              <a:rPr lang="en-US" sz="2890" spc="283">
                <a:solidFill>
                  <a:srgbClr val="231F20"/>
                </a:solidFill>
                <a:latin typeface="DM Sans"/>
              </a:rPr>
              <a:t>scientific institutes (60,9%)</a:t>
            </a:r>
          </a:p>
          <a:p>
            <a:pPr marL="624056" lvl="1" indent="-312028">
              <a:lnSpc>
                <a:spcPts val="3988"/>
              </a:lnSpc>
              <a:buFont typeface="Arial"/>
              <a:buChar char="•"/>
            </a:pPr>
            <a:r>
              <a:rPr lang="en-US" sz="2890" spc="283">
                <a:solidFill>
                  <a:srgbClr val="231F20"/>
                </a:solidFill>
                <a:latin typeface="DM Sans"/>
              </a:rPr>
              <a:t>Universities (30,4%)</a:t>
            </a:r>
          </a:p>
          <a:p>
            <a:pPr marL="624056" lvl="1" indent="-312028">
              <a:lnSpc>
                <a:spcPts val="3988"/>
              </a:lnSpc>
              <a:buFont typeface="Arial"/>
              <a:buChar char="•"/>
            </a:pPr>
            <a:r>
              <a:rPr lang="en-US" sz="2890" spc="283">
                <a:solidFill>
                  <a:srgbClr val="231F20"/>
                </a:solidFill>
                <a:latin typeface="DM Sans"/>
              </a:rPr>
              <a:t>2 respondents are retired</a:t>
            </a:r>
          </a:p>
        </p:txBody>
      </p:sp>
      <p:sp>
        <p:nvSpPr>
          <p:cNvPr id="12" name="TextBox 12"/>
          <p:cNvSpPr txBox="1"/>
          <p:nvPr/>
        </p:nvSpPr>
        <p:spPr>
          <a:xfrm>
            <a:off x="1217640" y="3842248"/>
            <a:ext cx="9726143" cy="377190"/>
          </a:xfrm>
          <a:prstGeom prst="rect">
            <a:avLst/>
          </a:prstGeom>
        </p:spPr>
        <p:txBody>
          <a:bodyPr lIns="0" tIns="0" rIns="0" bIns="0" rtlCol="0" anchor="t">
            <a:spAutoFit/>
          </a:bodyPr>
          <a:lstStyle/>
          <a:p>
            <a:pPr marL="0" lvl="0" indent="0">
              <a:lnSpc>
                <a:spcPts val="2939"/>
              </a:lnSpc>
            </a:pPr>
            <a:r>
              <a:rPr lang="en-US" sz="2799" spc="274">
                <a:solidFill>
                  <a:srgbClr val="231F20"/>
                </a:solidFill>
                <a:latin typeface="Oswald Bold"/>
              </a:rPr>
              <a:t>WORK ENVIRONMENT</a:t>
            </a:r>
          </a:p>
        </p:txBody>
      </p:sp>
      <p:sp>
        <p:nvSpPr>
          <p:cNvPr id="13" name="TextBox 13"/>
          <p:cNvSpPr txBox="1"/>
          <p:nvPr/>
        </p:nvSpPr>
        <p:spPr>
          <a:xfrm>
            <a:off x="1217640" y="6581127"/>
            <a:ext cx="9726143" cy="377190"/>
          </a:xfrm>
          <a:prstGeom prst="rect">
            <a:avLst/>
          </a:prstGeom>
        </p:spPr>
        <p:txBody>
          <a:bodyPr lIns="0" tIns="0" rIns="0" bIns="0" rtlCol="0" anchor="t">
            <a:spAutoFit/>
          </a:bodyPr>
          <a:lstStyle/>
          <a:p>
            <a:pPr marL="0" lvl="0" indent="0">
              <a:lnSpc>
                <a:spcPts val="2939"/>
              </a:lnSpc>
            </a:pPr>
            <a:r>
              <a:rPr lang="en-US" sz="2799" spc="274">
                <a:solidFill>
                  <a:srgbClr val="231F20"/>
                </a:solidFill>
                <a:latin typeface="Oswald Bold"/>
              </a:rPr>
              <a:t>FIELDS OF INTEREST</a:t>
            </a:r>
          </a:p>
        </p:txBody>
      </p:sp>
      <p:sp>
        <p:nvSpPr>
          <p:cNvPr id="14" name="TextBox 14"/>
          <p:cNvSpPr txBox="1"/>
          <p:nvPr/>
        </p:nvSpPr>
        <p:spPr>
          <a:xfrm>
            <a:off x="1217640" y="7257451"/>
            <a:ext cx="11120193" cy="2000849"/>
          </a:xfrm>
          <a:prstGeom prst="rect">
            <a:avLst/>
          </a:prstGeom>
        </p:spPr>
        <p:txBody>
          <a:bodyPr lIns="0" tIns="0" rIns="0" bIns="0" rtlCol="0" anchor="t">
            <a:spAutoFit/>
          </a:bodyPr>
          <a:lstStyle/>
          <a:p>
            <a:pPr marL="624056" lvl="1" indent="-312028">
              <a:lnSpc>
                <a:spcPts val="3988"/>
              </a:lnSpc>
              <a:buFont typeface="Arial"/>
              <a:buChar char="•"/>
            </a:pPr>
            <a:r>
              <a:rPr lang="en-US" sz="2890" spc="283">
                <a:solidFill>
                  <a:srgbClr val="231F20"/>
                </a:solidFill>
                <a:latin typeface="DM Sans"/>
              </a:rPr>
              <a:t>text research - linguistics, palaeography, etc. (87%)</a:t>
            </a:r>
          </a:p>
          <a:p>
            <a:pPr marL="624056" lvl="1" indent="-312028">
              <a:lnSpc>
                <a:spcPts val="3988"/>
              </a:lnSpc>
              <a:buFont typeface="Arial"/>
              <a:buChar char="•"/>
            </a:pPr>
            <a:r>
              <a:rPr lang="en-US" sz="2890" spc="283">
                <a:solidFill>
                  <a:srgbClr val="231F20"/>
                </a:solidFill>
                <a:latin typeface="DM Sans"/>
              </a:rPr>
              <a:t>historical research (26,1%)</a:t>
            </a:r>
          </a:p>
          <a:p>
            <a:pPr marL="624056" lvl="1" indent="-312028">
              <a:lnSpc>
                <a:spcPts val="3988"/>
              </a:lnSpc>
              <a:buFont typeface="Arial"/>
              <a:buChar char="•"/>
            </a:pPr>
            <a:r>
              <a:rPr lang="en-US" sz="2890" spc="283">
                <a:solidFill>
                  <a:srgbClr val="231F20"/>
                </a:solidFill>
                <a:latin typeface="DM Sans"/>
              </a:rPr>
              <a:t>codicology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186424" y="4224517"/>
            <a:ext cx="17877052" cy="1857016"/>
          </a:xfrm>
          <a:prstGeom prst="rect">
            <a:avLst/>
          </a:prstGeom>
        </p:spPr>
        <p:txBody>
          <a:bodyPr lIns="0" tIns="0" rIns="0" bIns="0" rtlCol="0" anchor="t">
            <a:spAutoFit/>
          </a:bodyPr>
          <a:lstStyle/>
          <a:p>
            <a:pPr algn="ctr">
              <a:lnSpc>
                <a:spcPts val="7496"/>
              </a:lnSpc>
            </a:pPr>
            <a:r>
              <a:rPr lang="en-US" sz="5432" spc="532">
                <a:solidFill>
                  <a:srgbClr val="231F20"/>
                </a:solidFill>
                <a:latin typeface="Oswald Bold"/>
              </a:rPr>
              <a:t>RESEARCH IN GLAGOLITISM – DIGITAL COLLECTIONS</a:t>
            </a:r>
          </a:p>
          <a:p>
            <a:pPr marL="0" lvl="0" indent="0" algn="ctr">
              <a:lnSpc>
                <a:spcPts val="7496"/>
              </a:lnSpc>
              <a:spcBef>
                <a:spcPct val="0"/>
              </a:spcBef>
            </a:pPr>
            <a:endParaRPr lang="en-US" sz="5432" spc="532">
              <a:solidFill>
                <a:srgbClr val="231F20"/>
              </a:solidFill>
              <a:latin typeface="Oswald Bo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7923">
            <a:off x="13475833" y="-8787301"/>
            <a:ext cx="13977230" cy="14342307"/>
          </a:xfrm>
          <a:prstGeom prst="rect">
            <a:avLst/>
          </a:prstGeom>
        </p:spPr>
      </p:pic>
      <p:sp>
        <p:nvSpPr>
          <p:cNvPr id="4" name="TextBox 4"/>
          <p:cNvSpPr txBox="1"/>
          <p:nvPr/>
        </p:nvSpPr>
        <p:spPr>
          <a:xfrm>
            <a:off x="850971" y="4305300"/>
            <a:ext cx="16586058" cy="2050946"/>
          </a:xfrm>
          <a:prstGeom prst="rect">
            <a:avLst/>
          </a:prstGeom>
        </p:spPr>
        <p:txBody>
          <a:bodyPr lIns="0" tIns="0" rIns="0" bIns="0" rtlCol="0" anchor="t">
            <a:spAutoFit/>
          </a:bodyPr>
          <a:lstStyle/>
          <a:p>
            <a:pPr marL="684465" lvl="1" indent="-342233">
              <a:lnSpc>
                <a:spcPct val="250000"/>
              </a:lnSpc>
              <a:buFont typeface="Arial"/>
              <a:buChar char="•"/>
            </a:pPr>
            <a:r>
              <a:rPr lang="en-US" sz="3170" dirty="0">
                <a:solidFill>
                  <a:srgbClr val="100F0D"/>
                </a:solidFill>
                <a:latin typeface="Montserrat Light Bold"/>
              </a:rPr>
              <a:t>52,2%</a:t>
            </a:r>
            <a:r>
              <a:rPr lang="en-US" sz="3170" dirty="0">
                <a:solidFill>
                  <a:srgbClr val="100F0D"/>
                </a:solidFill>
                <a:latin typeface="Montserrat Light"/>
              </a:rPr>
              <a:t> use both traditional and </a:t>
            </a:r>
            <a:r>
              <a:rPr lang="en-US" sz="3170" dirty="0">
                <a:solidFill>
                  <a:srgbClr val="E1504B"/>
                </a:solidFill>
                <a:latin typeface="Montserrat Light Bold"/>
              </a:rPr>
              <a:t>digital research </a:t>
            </a:r>
            <a:r>
              <a:rPr lang="en-US" sz="3170" dirty="0" smtClean="0">
                <a:solidFill>
                  <a:srgbClr val="E1504B"/>
                </a:solidFill>
                <a:latin typeface="Montserrat Light Bold"/>
              </a:rPr>
              <a:t>methods</a:t>
            </a:r>
            <a:endParaRPr lang="hr-HR" sz="3170" dirty="0">
              <a:solidFill>
                <a:srgbClr val="100F0D"/>
              </a:solidFill>
              <a:latin typeface="Montserrat Light"/>
            </a:endParaRPr>
          </a:p>
          <a:p>
            <a:pPr marL="342232" lvl="1">
              <a:lnSpc>
                <a:spcPts val="7608"/>
              </a:lnSpc>
            </a:pPr>
            <a:endParaRPr lang="en-US" sz="3170" dirty="0">
              <a:solidFill>
                <a:srgbClr val="100F0D"/>
              </a:solidFill>
              <a:latin typeface="Montserrat Light"/>
            </a:endParaRPr>
          </a:p>
        </p:txBody>
      </p:sp>
      <p:sp>
        <p:nvSpPr>
          <p:cNvPr id="5" name="TextBox 5"/>
          <p:cNvSpPr txBox="1"/>
          <p:nvPr/>
        </p:nvSpPr>
        <p:spPr>
          <a:xfrm>
            <a:off x="850971" y="3046097"/>
            <a:ext cx="11753370" cy="809517"/>
          </a:xfrm>
          <a:prstGeom prst="rect">
            <a:avLst/>
          </a:prstGeom>
        </p:spPr>
        <p:txBody>
          <a:bodyPr lIns="0" tIns="0" rIns="0" bIns="0" rtlCol="0" anchor="t">
            <a:spAutoFit/>
          </a:bodyPr>
          <a:lstStyle/>
          <a:p>
            <a:pPr marL="666329" lvl="1" indent="-333165">
              <a:lnSpc>
                <a:spcPts val="7437"/>
              </a:lnSpc>
              <a:buFont typeface="Arial"/>
              <a:buChar char="•"/>
            </a:pPr>
            <a:r>
              <a:rPr lang="en-US" sz="3086" dirty="0">
                <a:solidFill>
                  <a:srgbClr val="100F0D"/>
                </a:solidFill>
                <a:latin typeface="Montserrat Light Bold"/>
              </a:rPr>
              <a:t>82,6%</a:t>
            </a:r>
            <a:r>
              <a:rPr lang="en-US" sz="3086" dirty="0">
                <a:solidFill>
                  <a:srgbClr val="100F0D"/>
                </a:solidFill>
                <a:latin typeface="Montserrat Light"/>
              </a:rPr>
              <a:t> - prefer to use digital </a:t>
            </a:r>
            <a:r>
              <a:rPr lang="en-US" sz="3086" dirty="0" smtClean="0">
                <a:solidFill>
                  <a:srgbClr val="100F0D"/>
                </a:solidFill>
                <a:latin typeface="Montserrat Light"/>
              </a:rPr>
              <a:t>reproductions</a:t>
            </a:r>
            <a:endParaRPr lang="en-US" sz="3086" dirty="0">
              <a:solidFill>
                <a:srgbClr val="100F0D"/>
              </a:solidFill>
              <a:latin typeface="Montserrat Ligh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7923">
            <a:off x="-6988615" y="7491002"/>
            <a:ext cx="13977230" cy="143423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7923">
            <a:off x="13475833" y="-8787301"/>
            <a:ext cx="13977230" cy="14342307"/>
          </a:xfrm>
          <a:prstGeom prst="rect">
            <a:avLst/>
          </a:prstGeom>
        </p:spPr>
      </p:pic>
      <p:sp>
        <p:nvSpPr>
          <p:cNvPr id="4" name="TextBox 4"/>
          <p:cNvSpPr txBox="1"/>
          <p:nvPr/>
        </p:nvSpPr>
        <p:spPr>
          <a:xfrm>
            <a:off x="850971" y="1714500"/>
            <a:ext cx="16586058" cy="9266639"/>
          </a:xfrm>
          <a:prstGeom prst="rect">
            <a:avLst/>
          </a:prstGeom>
        </p:spPr>
        <p:txBody>
          <a:bodyPr lIns="0" tIns="0" rIns="0" bIns="0" rtlCol="0" anchor="t">
            <a:spAutoFit/>
          </a:bodyPr>
          <a:lstStyle/>
          <a:p>
            <a:pPr marL="684465" lvl="1" indent="-342233">
              <a:lnSpc>
                <a:spcPct val="250000"/>
              </a:lnSpc>
              <a:buFont typeface="Arial"/>
              <a:buChar char="•"/>
            </a:pPr>
            <a:r>
              <a:rPr lang="en-US" sz="3170" dirty="0" smtClean="0">
                <a:solidFill>
                  <a:srgbClr val="100F0D"/>
                </a:solidFill>
                <a:latin typeface="Montserrat Light Bold"/>
              </a:rPr>
              <a:t>47.8</a:t>
            </a:r>
            <a:r>
              <a:rPr lang="en-US" sz="3170" dirty="0">
                <a:solidFill>
                  <a:srgbClr val="100F0D"/>
                </a:solidFill>
                <a:latin typeface="Montserrat Light Bold"/>
              </a:rPr>
              <a:t>% of the scholars say they would do more research with the use of digital methods and tools, </a:t>
            </a:r>
            <a:r>
              <a:rPr lang="en-US" sz="3170" dirty="0">
                <a:solidFill>
                  <a:srgbClr val="E1504B"/>
                </a:solidFill>
                <a:latin typeface="Montserrat Light Bold"/>
              </a:rPr>
              <a:t>if more materials were available in digital </a:t>
            </a:r>
            <a:r>
              <a:rPr lang="en-US" sz="3170" dirty="0" smtClean="0">
                <a:solidFill>
                  <a:srgbClr val="E1504B"/>
                </a:solidFill>
                <a:latin typeface="Montserrat Light Bold"/>
              </a:rPr>
              <a:t>form</a:t>
            </a:r>
            <a:endParaRPr lang="hr-HR" sz="3170" dirty="0" smtClean="0">
              <a:solidFill>
                <a:srgbClr val="E1504B"/>
              </a:solidFill>
              <a:latin typeface="Montserrat Light Bold"/>
            </a:endParaRPr>
          </a:p>
          <a:p>
            <a:pPr marL="342232" lvl="1">
              <a:lnSpc>
                <a:spcPct val="250000"/>
              </a:lnSpc>
            </a:pPr>
            <a:endParaRPr lang="en-US" sz="3170" dirty="0">
              <a:solidFill>
                <a:srgbClr val="E1504B"/>
              </a:solidFill>
              <a:latin typeface="Montserrat Light Bold"/>
            </a:endParaRPr>
          </a:p>
          <a:p>
            <a:pPr marL="684465" lvl="1" indent="-342233">
              <a:lnSpc>
                <a:spcPct val="250000"/>
              </a:lnSpc>
              <a:buFont typeface="Arial"/>
              <a:buChar char="•"/>
            </a:pPr>
            <a:r>
              <a:rPr lang="en-US" sz="3170" dirty="0">
                <a:solidFill>
                  <a:srgbClr val="100F0D"/>
                </a:solidFill>
                <a:latin typeface="Montserrat Light"/>
              </a:rPr>
              <a:t>majority of the respondents (</a:t>
            </a:r>
            <a:r>
              <a:rPr lang="en-US" sz="3170" dirty="0">
                <a:solidFill>
                  <a:srgbClr val="100F0D"/>
                </a:solidFill>
                <a:latin typeface="Montserrat Light Bold"/>
              </a:rPr>
              <a:t>73.9%</a:t>
            </a:r>
            <a:r>
              <a:rPr lang="en-US" sz="3170" dirty="0">
                <a:solidFill>
                  <a:srgbClr val="100F0D"/>
                </a:solidFill>
                <a:latin typeface="Montserrat Light"/>
              </a:rPr>
              <a:t>) believe  that the Croatian heritage and scientific institutions should </a:t>
            </a:r>
            <a:r>
              <a:rPr lang="en-US" sz="3170" dirty="0">
                <a:solidFill>
                  <a:srgbClr val="E1504B"/>
                </a:solidFill>
                <a:latin typeface="Montserrat Light Bold"/>
              </a:rPr>
              <a:t>do more concerning the digitization of the Croatian Glagolitic literature</a:t>
            </a:r>
            <a:r>
              <a:rPr lang="en-US" sz="3170" dirty="0" smtClean="0">
                <a:solidFill>
                  <a:srgbClr val="100F0D"/>
                </a:solidFill>
                <a:latin typeface="Montserrat Light"/>
              </a:rPr>
              <a:t>.</a:t>
            </a:r>
            <a:endParaRPr lang="hr-HR" sz="3170" dirty="0" smtClean="0">
              <a:solidFill>
                <a:srgbClr val="100F0D"/>
              </a:solidFill>
              <a:latin typeface="Montserrat Light"/>
            </a:endParaRPr>
          </a:p>
          <a:p>
            <a:pPr marL="684465" lvl="1" indent="-342233">
              <a:lnSpc>
                <a:spcPts val="7608"/>
              </a:lnSpc>
              <a:buFont typeface="Arial"/>
              <a:buChar char="•"/>
            </a:pPr>
            <a:endParaRPr lang="hr-HR" sz="3170" dirty="0">
              <a:solidFill>
                <a:srgbClr val="100F0D"/>
              </a:solidFill>
              <a:latin typeface="Montserrat Light"/>
            </a:endParaRPr>
          </a:p>
          <a:p>
            <a:pPr marL="342232" lvl="1">
              <a:lnSpc>
                <a:spcPts val="7608"/>
              </a:lnSpc>
            </a:pPr>
            <a:endParaRPr lang="en-US" sz="3170" dirty="0">
              <a:solidFill>
                <a:srgbClr val="100F0D"/>
              </a:solidFill>
              <a:latin typeface="Montserrat Ligh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7923">
            <a:off x="-6988615" y="7491002"/>
            <a:ext cx="13977230" cy="14342307"/>
          </a:xfrm>
          <a:prstGeom prst="rect">
            <a:avLst/>
          </a:prstGeom>
        </p:spPr>
      </p:pic>
    </p:spTree>
    <p:extLst>
      <p:ext uri="{BB962C8B-B14F-4D97-AF65-F5344CB8AC3E}">
        <p14:creationId xmlns:p14="http://schemas.microsoft.com/office/powerpoint/2010/main" val="1127948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496A"/>
        </a:solidFill>
        <a:effectLst/>
      </p:bgPr>
    </p:bg>
    <p:spTree>
      <p:nvGrpSpPr>
        <p:cNvPr id="1" name=""/>
        <p:cNvGrpSpPr/>
        <p:nvPr/>
      </p:nvGrpSpPr>
      <p:grpSpPr>
        <a:xfrm>
          <a:off x="0" y="0"/>
          <a:ext cx="0" cy="0"/>
          <a:chOff x="0" y="0"/>
          <a:chExt cx="0" cy="0"/>
        </a:xfrm>
      </p:grpSpPr>
      <p:grpSp>
        <p:nvGrpSpPr>
          <p:cNvPr id="2" name="Group 2"/>
          <p:cNvGrpSpPr/>
          <p:nvPr/>
        </p:nvGrpSpPr>
        <p:grpSpPr>
          <a:xfrm>
            <a:off x="-2770706" y="-3368517"/>
            <a:ext cx="4959890" cy="495989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2F4F5"/>
            </a:solidFill>
          </p:spPr>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9144000" y="1278539"/>
            <a:ext cx="13188954" cy="13188954"/>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2F4F5"/>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284830" y="-8079694"/>
            <a:ext cx="12110389" cy="12426705"/>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986589">
            <a:off x="5084777" y="6259532"/>
            <a:ext cx="9894000" cy="10152425"/>
          </a:xfrm>
          <a:prstGeom prst="rect">
            <a:avLst/>
          </a:prstGeom>
        </p:spPr>
      </p:pic>
      <p:sp>
        <p:nvSpPr>
          <p:cNvPr id="10" name="TextBox 10"/>
          <p:cNvSpPr txBox="1"/>
          <p:nvPr/>
        </p:nvSpPr>
        <p:spPr>
          <a:xfrm>
            <a:off x="2046309" y="2777108"/>
            <a:ext cx="6926935" cy="6178869"/>
          </a:xfrm>
          <a:prstGeom prst="rect">
            <a:avLst/>
          </a:prstGeom>
        </p:spPr>
        <p:txBody>
          <a:bodyPr lIns="0" tIns="0" rIns="0" bIns="0" rtlCol="0" anchor="t">
            <a:spAutoFit/>
          </a:bodyPr>
          <a:lstStyle/>
          <a:p>
            <a:pPr algn="l">
              <a:lnSpc>
                <a:spcPts val="6224"/>
              </a:lnSpc>
            </a:pPr>
            <a:r>
              <a:rPr lang="en-US" sz="3293" spc="322">
                <a:solidFill>
                  <a:srgbClr val="FFC80E"/>
                </a:solidFill>
                <a:latin typeface="DM Sans Bold"/>
              </a:rPr>
              <a:t>their research work would significantly benefit from a shared platform that would collect data on all digitized Glagolitic manuscripts/old books/fragments and related material (seals, watermarks, etc.).</a:t>
            </a:r>
          </a:p>
        </p:txBody>
      </p:sp>
      <p:sp>
        <p:nvSpPr>
          <p:cNvPr id="11" name="TextBox 11"/>
          <p:cNvSpPr txBox="1"/>
          <p:nvPr/>
        </p:nvSpPr>
        <p:spPr>
          <a:xfrm>
            <a:off x="10349972" y="3530304"/>
            <a:ext cx="7202160" cy="3275399"/>
          </a:xfrm>
          <a:prstGeom prst="rect">
            <a:avLst/>
          </a:prstGeom>
        </p:spPr>
        <p:txBody>
          <a:bodyPr lIns="0" tIns="0" rIns="0" bIns="0" rtlCol="0" anchor="t">
            <a:spAutoFit/>
          </a:bodyPr>
          <a:lstStyle/>
          <a:p>
            <a:pPr marL="0" lvl="0" indent="0" algn="ctr">
              <a:lnSpc>
                <a:spcPts val="26787"/>
              </a:lnSpc>
              <a:spcBef>
                <a:spcPct val="0"/>
              </a:spcBef>
            </a:pPr>
            <a:r>
              <a:rPr lang="en-US" sz="19411">
                <a:solidFill>
                  <a:srgbClr val="231F20"/>
                </a:solidFill>
                <a:latin typeface="Oswald Bold"/>
              </a:rPr>
              <a:t>91,3%</a:t>
            </a:r>
          </a:p>
        </p:txBody>
      </p:sp>
      <p:grpSp>
        <p:nvGrpSpPr>
          <p:cNvPr id="12" name="Group 12"/>
          <p:cNvGrpSpPr/>
          <p:nvPr/>
        </p:nvGrpSpPr>
        <p:grpSpPr>
          <a:xfrm>
            <a:off x="11240034" y="6950607"/>
            <a:ext cx="5422036" cy="922409"/>
            <a:chOff x="0" y="0"/>
            <a:chExt cx="7229381" cy="1229879"/>
          </a:xfrm>
        </p:grpSpPr>
        <p:grpSp>
          <p:nvGrpSpPr>
            <p:cNvPr id="13" name="Group 13"/>
            <p:cNvGrpSpPr>
              <a:grpSpLocks noChangeAspect="1"/>
            </p:cNvGrpSpPr>
            <p:nvPr/>
          </p:nvGrpSpPr>
          <p:grpSpPr>
            <a:xfrm>
              <a:off x="0" y="0"/>
              <a:ext cx="7229381" cy="1229879"/>
              <a:chOff x="0" y="0"/>
              <a:chExt cx="13271500" cy="2257778"/>
            </a:xfrm>
          </p:grpSpPr>
          <p:sp>
            <p:nvSpPr>
              <p:cNvPr id="14" name="Freeform 14"/>
              <p:cNvSpPr/>
              <p:nvPr/>
            </p:nvSpPr>
            <p:spPr>
              <a:xfrm>
                <a:off x="16351" y="0"/>
                <a:ext cx="10571728" cy="2257821"/>
              </a:xfrm>
              <a:custGeom>
                <a:avLst/>
                <a:gdLst/>
                <a:ahLst/>
                <a:cxnLst/>
                <a:rect l="l" t="t" r="r" b="b"/>
                <a:pathLst>
                  <a:path w="105717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moveTo>
                      <a:pt x="8619649" y="0"/>
                    </a:moveTo>
                    <a:cubicBezTo>
                      <a:pt x="8502748" y="0"/>
                      <a:pt x="8407982" y="94766"/>
                      <a:pt x="8407982" y="211667"/>
                    </a:cubicBezTo>
                    <a:lnTo>
                      <a:pt x="8407982" y="282222"/>
                    </a:lnTo>
                    <a:cubicBezTo>
                      <a:pt x="8407982" y="399122"/>
                      <a:pt x="8502748" y="493889"/>
                      <a:pt x="8619649" y="493889"/>
                    </a:cubicBezTo>
                    <a:cubicBezTo>
                      <a:pt x="8736550" y="493889"/>
                      <a:pt x="8831316" y="399122"/>
                      <a:pt x="8831316" y="282222"/>
                    </a:cubicBezTo>
                    <a:lnTo>
                      <a:pt x="8831316" y="211667"/>
                    </a:lnTo>
                    <a:cubicBezTo>
                      <a:pt x="8831316" y="94766"/>
                      <a:pt x="8736550" y="0"/>
                      <a:pt x="8619649" y="0"/>
                    </a:cubicBezTo>
                    <a:moveTo>
                      <a:pt x="8400433" y="969998"/>
                    </a:moveTo>
                    <a:cubicBezTo>
                      <a:pt x="8401632" y="961884"/>
                      <a:pt x="8390203" y="958709"/>
                      <a:pt x="8387028" y="966258"/>
                    </a:cubicBezTo>
                    <a:lnTo>
                      <a:pt x="8233004" y="1325598"/>
                    </a:lnTo>
                    <a:cubicBezTo>
                      <a:pt x="8210748" y="1377518"/>
                      <a:pt x="8159672" y="1411161"/>
                      <a:pt x="8103182" y="1411111"/>
                    </a:cubicBezTo>
                    <a:lnTo>
                      <a:pt x="8038130" y="1411111"/>
                    </a:lnTo>
                    <a:cubicBezTo>
                      <a:pt x="8026266" y="1411122"/>
                      <a:pt x="8015191" y="1405168"/>
                      <a:pt x="8008655" y="1395265"/>
                    </a:cubicBezTo>
                    <a:cubicBezTo>
                      <a:pt x="8002120" y="1385363"/>
                      <a:pt x="8001000" y="1372839"/>
                      <a:pt x="8005675" y="1361934"/>
                    </a:cubicBezTo>
                    <a:lnTo>
                      <a:pt x="8196316" y="917222"/>
                    </a:lnTo>
                    <a:lnTo>
                      <a:pt x="8266448" y="741821"/>
                    </a:lnTo>
                    <a:cubicBezTo>
                      <a:pt x="8309318" y="634683"/>
                      <a:pt x="8413094" y="564437"/>
                      <a:pt x="8528491" y="564444"/>
                    </a:cubicBezTo>
                    <a:lnTo>
                      <a:pt x="8710807" y="564444"/>
                    </a:lnTo>
                    <a:cubicBezTo>
                      <a:pt x="8826204" y="564437"/>
                      <a:pt x="8929980" y="634683"/>
                      <a:pt x="8972850" y="741821"/>
                    </a:cubicBezTo>
                    <a:lnTo>
                      <a:pt x="9042982" y="917222"/>
                    </a:lnTo>
                    <a:lnTo>
                      <a:pt x="9233553" y="1361934"/>
                    </a:lnTo>
                    <a:cubicBezTo>
                      <a:pt x="9238228" y="1372839"/>
                      <a:pt x="9237107" y="1385363"/>
                      <a:pt x="9230572" y="1395265"/>
                    </a:cubicBezTo>
                    <a:cubicBezTo>
                      <a:pt x="9224037" y="1405168"/>
                      <a:pt x="9212962" y="1411122"/>
                      <a:pt x="9201097" y="1411111"/>
                    </a:cubicBezTo>
                    <a:lnTo>
                      <a:pt x="9136045" y="1411111"/>
                    </a:lnTo>
                    <a:cubicBezTo>
                      <a:pt x="9079607" y="1411105"/>
                      <a:pt x="9028601" y="1377471"/>
                      <a:pt x="9006364" y="1325598"/>
                    </a:cubicBezTo>
                    <a:lnTo>
                      <a:pt x="8852341" y="966258"/>
                    </a:lnTo>
                    <a:cubicBezTo>
                      <a:pt x="8849095" y="958709"/>
                      <a:pt x="8837736" y="961884"/>
                      <a:pt x="8838865" y="969998"/>
                    </a:cubicBezTo>
                    <a:lnTo>
                      <a:pt x="8901871" y="1411111"/>
                    </a:lnTo>
                    <a:lnTo>
                      <a:pt x="8969252" y="2219607"/>
                    </a:lnTo>
                    <a:cubicBezTo>
                      <a:pt x="8970060" y="2229429"/>
                      <a:pt x="8966722" y="2239141"/>
                      <a:pt x="8960048" y="2246392"/>
                    </a:cubicBezTo>
                    <a:cubicBezTo>
                      <a:pt x="8953374" y="2253643"/>
                      <a:pt x="8943970" y="2257771"/>
                      <a:pt x="8934115" y="2257778"/>
                    </a:cubicBezTo>
                    <a:lnTo>
                      <a:pt x="8880281" y="2257778"/>
                    </a:lnTo>
                    <a:cubicBezTo>
                      <a:pt x="8811299" y="2257786"/>
                      <a:pt x="8752422" y="2207921"/>
                      <a:pt x="8741075" y="2139879"/>
                    </a:cubicBezTo>
                    <a:lnTo>
                      <a:pt x="8626704" y="1452880"/>
                    </a:lnTo>
                    <a:cubicBezTo>
                      <a:pt x="8625364" y="1444978"/>
                      <a:pt x="8614075" y="1444978"/>
                      <a:pt x="8612735" y="1452880"/>
                    </a:cubicBezTo>
                    <a:lnTo>
                      <a:pt x="8498294" y="2139879"/>
                    </a:lnTo>
                    <a:cubicBezTo>
                      <a:pt x="8486942" y="2207948"/>
                      <a:pt x="8428025" y="2257821"/>
                      <a:pt x="8359017" y="2257778"/>
                    </a:cubicBezTo>
                    <a:lnTo>
                      <a:pt x="8305183" y="2257778"/>
                    </a:lnTo>
                    <a:cubicBezTo>
                      <a:pt x="8295328" y="2257771"/>
                      <a:pt x="8285924" y="2253643"/>
                      <a:pt x="8279250" y="2246392"/>
                    </a:cubicBezTo>
                    <a:cubicBezTo>
                      <a:pt x="8272576" y="2239141"/>
                      <a:pt x="8269238" y="2229429"/>
                      <a:pt x="8270046" y="2219607"/>
                    </a:cubicBezTo>
                    <a:lnTo>
                      <a:pt x="8337427" y="1411111"/>
                    </a:lnTo>
                    <a:lnTo>
                      <a:pt x="8400433" y="969998"/>
                    </a:lnTo>
                    <a:moveTo>
                      <a:pt x="9953149" y="0"/>
                    </a:moveTo>
                    <a:cubicBezTo>
                      <a:pt x="9836248" y="0"/>
                      <a:pt x="9741482" y="94766"/>
                      <a:pt x="9741482" y="211667"/>
                    </a:cubicBezTo>
                    <a:lnTo>
                      <a:pt x="9741482" y="282222"/>
                    </a:lnTo>
                    <a:cubicBezTo>
                      <a:pt x="9741482" y="399122"/>
                      <a:pt x="9836248" y="493889"/>
                      <a:pt x="9953149" y="493889"/>
                    </a:cubicBezTo>
                    <a:cubicBezTo>
                      <a:pt x="10070050" y="493889"/>
                      <a:pt x="10164816" y="399122"/>
                      <a:pt x="10164816" y="282222"/>
                    </a:cubicBezTo>
                    <a:lnTo>
                      <a:pt x="10164816" y="211667"/>
                    </a:lnTo>
                    <a:cubicBezTo>
                      <a:pt x="10164816" y="94766"/>
                      <a:pt x="10070050" y="0"/>
                      <a:pt x="9953149" y="0"/>
                    </a:cubicBezTo>
                    <a:moveTo>
                      <a:pt x="9733933" y="969998"/>
                    </a:moveTo>
                    <a:cubicBezTo>
                      <a:pt x="9735132" y="961884"/>
                      <a:pt x="9723703" y="958709"/>
                      <a:pt x="9720528" y="966258"/>
                    </a:cubicBezTo>
                    <a:lnTo>
                      <a:pt x="9566504" y="1325598"/>
                    </a:lnTo>
                    <a:cubicBezTo>
                      <a:pt x="9544248" y="1377518"/>
                      <a:pt x="9493172" y="1411161"/>
                      <a:pt x="9436682" y="1411111"/>
                    </a:cubicBezTo>
                    <a:lnTo>
                      <a:pt x="9371630" y="1411111"/>
                    </a:lnTo>
                    <a:cubicBezTo>
                      <a:pt x="9359766" y="1411122"/>
                      <a:pt x="9348691" y="1405168"/>
                      <a:pt x="9342155" y="1395265"/>
                    </a:cubicBezTo>
                    <a:cubicBezTo>
                      <a:pt x="9335620" y="1385363"/>
                      <a:pt x="9334500" y="1372839"/>
                      <a:pt x="9339175" y="1361934"/>
                    </a:cubicBezTo>
                    <a:lnTo>
                      <a:pt x="9529816" y="917222"/>
                    </a:lnTo>
                    <a:lnTo>
                      <a:pt x="9599948" y="741821"/>
                    </a:lnTo>
                    <a:cubicBezTo>
                      <a:pt x="9642818" y="634683"/>
                      <a:pt x="9746594" y="564437"/>
                      <a:pt x="9861991" y="564444"/>
                    </a:cubicBezTo>
                    <a:lnTo>
                      <a:pt x="10044307" y="564444"/>
                    </a:lnTo>
                    <a:cubicBezTo>
                      <a:pt x="10159704" y="564437"/>
                      <a:pt x="10263480" y="634683"/>
                      <a:pt x="10306350" y="741821"/>
                    </a:cubicBezTo>
                    <a:lnTo>
                      <a:pt x="10376482" y="917222"/>
                    </a:lnTo>
                    <a:lnTo>
                      <a:pt x="10567053" y="1361934"/>
                    </a:lnTo>
                    <a:cubicBezTo>
                      <a:pt x="10571728" y="1372839"/>
                      <a:pt x="10570607" y="1385363"/>
                      <a:pt x="10564072" y="1395265"/>
                    </a:cubicBezTo>
                    <a:cubicBezTo>
                      <a:pt x="10557537" y="1405168"/>
                      <a:pt x="10546462" y="1411122"/>
                      <a:pt x="10534597" y="1411111"/>
                    </a:cubicBezTo>
                    <a:lnTo>
                      <a:pt x="10469545" y="1411111"/>
                    </a:lnTo>
                    <a:cubicBezTo>
                      <a:pt x="10413107" y="1411105"/>
                      <a:pt x="10362101" y="1377471"/>
                      <a:pt x="10339864" y="1325598"/>
                    </a:cubicBezTo>
                    <a:lnTo>
                      <a:pt x="10185841" y="966258"/>
                    </a:lnTo>
                    <a:cubicBezTo>
                      <a:pt x="10182595" y="958709"/>
                      <a:pt x="10171236" y="961884"/>
                      <a:pt x="10172365" y="969998"/>
                    </a:cubicBezTo>
                    <a:lnTo>
                      <a:pt x="10235371" y="1411111"/>
                    </a:lnTo>
                    <a:lnTo>
                      <a:pt x="10302752" y="2219607"/>
                    </a:lnTo>
                    <a:cubicBezTo>
                      <a:pt x="10303560" y="2229429"/>
                      <a:pt x="10300222" y="2239141"/>
                      <a:pt x="10293548" y="2246392"/>
                    </a:cubicBezTo>
                    <a:cubicBezTo>
                      <a:pt x="10286874" y="2253643"/>
                      <a:pt x="10277470" y="2257771"/>
                      <a:pt x="10267615" y="2257778"/>
                    </a:cubicBezTo>
                    <a:lnTo>
                      <a:pt x="10213781" y="2257778"/>
                    </a:lnTo>
                    <a:cubicBezTo>
                      <a:pt x="10144799" y="2257786"/>
                      <a:pt x="10085922" y="2207921"/>
                      <a:pt x="10074575" y="2139879"/>
                    </a:cubicBezTo>
                    <a:lnTo>
                      <a:pt x="9960204" y="1452880"/>
                    </a:lnTo>
                    <a:cubicBezTo>
                      <a:pt x="9958864" y="1444978"/>
                      <a:pt x="9947575" y="1444978"/>
                      <a:pt x="9946235" y="1452880"/>
                    </a:cubicBezTo>
                    <a:lnTo>
                      <a:pt x="9831794" y="2139879"/>
                    </a:lnTo>
                    <a:cubicBezTo>
                      <a:pt x="9820442" y="2207948"/>
                      <a:pt x="9761525" y="2257821"/>
                      <a:pt x="9692517" y="2257778"/>
                    </a:cubicBezTo>
                    <a:lnTo>
                      <a:pt x="9638683" y="2257778"/>
                    </a:lnTo>
                    <a:cubicBezTo>
                      <a:pt x="9628828" y="2257771"/>
                      <a:pt x="9619424" y="2253643"/>
                      <a:pt x="9612750" y="2246392"/>
                    </a:cubicBezTo>
                    <a:cubicBezTo>
                      <a:pt x="9606076" y="2239141"/>
                      <a:pt x="9602738" y="2229429"/>
                      <a:pt x="9603546" y="2219607"/>
                    </a:cubicBezTo>
                    <a:lnTo>
                      <a:pt x="9670927" y="1411111"/>
                    </a:lnTo>
                    <a:lnTo>
                      <a:pt x="9733933" y="969998"/>
                    </a:lnTo>
                  </a:path>
                </a:pathLst>
              </a:custGeom>
              <a:solidFill>
                <a:srgbClr val="131211"/>
              </a:solidFill>
            </p:spPr>
          </p:sp>
          <p:sp>
            <p:nvSpPr>
              <p:cNvPr id="15" name="Freeform 15"/>
              <p:cNvSpPr/>
              <p:nvPr/>
            </p:nvSpPr>
            <p:spPr>
              <a:xfrm>
                <a:off x="10684351" y="0"/>
                <a:ext cx="2570727" cy="2257821"/>
              </a:xfrm>
              <a:custGeom>
                <a:avLst/>
                <a:gdLst/>
                <a:ahLst/>
                <a:cxnLst/>
                <a:rect l="l" t="t" r="r" b="b"/>
                <a:pathLst>
                  <a:path w="2570727" h="2257821">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3" y="917222"/>
                    </a:lnTo>
                    <a:lnTo>
                      <a:pt x="2566053" y="1361934"/>
                    </a:lnTo>
                    <a:cubicBezTo>
                      <a:pt x="2570727" y="1372839"/>
                      <a:pt x="2569607" y="1385363"/>
                      <a:pt x="2563073" y="1395265"/>
                    </a:cubicBezTo>
                    <a:cubicBezTo>
                      <a:pt x="2556537" y="1405168"/>
                      <a:pt x="2545462" y="1411122"/>
                      <a:pt x="2533597" y="1411111"/>
                    </a:cubicBezTo>
                    <a:lnTo>
                      <a:pt x="2468545" y="1411111"/>
                    </a:lnTo>
                    <a:cubicBezTo>
                      <a:pt x="2412107" y="1411105"/>
                      <a:pt x="2361101" y="1377471"/>
                      <a:pt x="2338863"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path>
                </a:pathLst>
              </a:custGeom>
              <a:solidFill>
                <a:srgbClr val="B3B5A9"/>
              </a:solidFill>
            </p:spPr>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410948" y="4009119"/>
            <a:ext cx="17877052" cy="1857016"/>
          </a:xfrm>
          <a:prstGeom prst="rect">
            <a:avLst/>
          </a:prstGeom>
        </p:spPr>
        <p:txBody>
          <a:bodyPr lIns="0" tIns="0" rIns="0" bIns="0" rtlCol="0" anchor="t">
            <a:spAutoFit/>
          </a:bodyPr>
          <a:lstStyle/>
          <a:p>
            <a:pPr algn="ctr">
              <a:lnSpc>
                <a:spcPts val="7496"/>
              </a:lnSpc>
            </a:pPr>
            <a:r>
              <a:rPr lang="en-US" sz="5432" spc="532">
                <a:solidFill>
                  <a:srgbClr val="231F20"/>
                </a:solidFill>
                <a:latin typeface="Oswald Bold"/>
              </a:rPr>
              <a:t>RESEARCH IN GLAGOLITISM – METHODS</a:t>
            </a:r>
          </a:p>
          <a:p>
            <a:pPr marL="0" lvl="0" indent="0" algn="ctr">
              <a:lnSpc>
                <a:spcPts val="7496"/>
              </a:lnSpc>
              <a:spcBef>
                <a:spcPct val="0"/>
              </a:spcBef>
            </a:pPr>
            <a:endParaRPr lang="en-US" sz="5432" spc="532">
              <a:solidFill>
                <a:srgbClr val="231F20"/>
              </a:solidFill>
              <a:latin typeface="Oswald Bo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28292" y="134162"/>
            <a:ext cx="11557218" cy="6500935"/>
          </a:xfrm>
          <a:prstGeom prst="rect">
            <a:avLst/>
          </a:prstGeom>
        </p:spPr>
      </p:pic>
      <p:pic>
        <p:nvPicPr>
          <p:cNvPr id="3" name="Picture 3"/>
          <p:cNvPicPr>
            <a:picLocks noChangeAspect="1"/>
          </p:cNvPicPr>
          <p:nvPr/>
        </p:nvPicPr>
        <p:blipFill>
          <a:blip r:embed="rId4"/>
          <a:srcRect/>
          <a:stretch>
            <a:fillRect/>
          </a:stretch>
        </p:blipFill>
        <p:spPr>
          <a:xfrm>
            <a:off x="7233826" y="4796899"/>
            <a:ext cx="10635074" cy="59822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659121">
            <a:off x="-4012602" y="5585714"/>
            <a:ext cx="7629294" cy="7828566"/>
          </a:xfrm>
          <a:prstGeom prst="rect">
            <a:avLst/>
          </a:prstGeom>
        </p:spPr>
      </p:pic>
      <p:grpSp>
        <p:nvGrpSpPr>
          <p:cNvPr id="3" name="Group 3"/>
          <p:cNvGrpSpPr/>
          <p:nvPr/>
        </p:nvGrpSpPr>
        <p:grpSpPr>
          <a:xfrm>
            <a:off x="5019320" y="2901697"/>
            <a:ext cx="1400485" cy="6493178"/>
            <a:chOff x="0" y="0"/>
            <a:chExt cx="368852" cy="1710138"/>
          </a:xfrm>
        </p:grpSpPr>
        <p:sp>
          <p:nvSpPr>
            <p:cNvPr id="4" name="Freeform 4"/>
            <p:cNvSpPr/>
            <p:nvPr/>
          </p:nvSpPr>
          <p:spPr>
            <a:xfrm>
              <a:off x="0" y="0"/>
              <a:ext cx="368852" cy="1710137"/>
            </a:xfrm>
            <a:custGeom>
              <a:avLst/>
              <a:gdLst/>
              <a:ahLst/>
              <a:cxnLst/>
              <a:rect l="l" t="t" r="r" b="b"/>
              <a:pathLst>
                <a:path w="368852" h="1710137">
                  <a:moveTo>
                    <a:pt x="0" y="0"/>
                  </a:moveTo>
                  <a:lnTo>
                    <a:pt x="368852" y="0"/>
                  </a:lnTo>
                  <a:lnTo>
                    <a:pt x="368852" y="1710137"/>
                  </a:lnTo>
                  <a:lnTo>
                    <a:pt x="0" y="1710137"/>
                  </a:lnTo>
                  <a:close/>
                </a:path>
              </a:pathLst>
            </a:custGeom>
            <a:solidFill>
              <a:srgbClr val="CCCCCC"/>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4980992" y="1036994"/>
            <a:ext cx="7416941" cy="1683727"/>
          </a:xfrm>
          <a:prstGeom prst="rect">
            <a:avLst/>
          </a:prstGeom>
        </p:spPr>
        <p:txBody>
          <a:bodyPr lIns="0" tIns="0" rIns="0" bIns="0" rtlCol="0" anchor="t">
            <a:spAutoFit/>
          </a:bodyPr>
          <a:lstStyle/>
          <a:p>
            <a:pPr algn="ctr">
              <a:lnSpc>
                <a:spcPts val="13774"/>
              </a:lnSpc>
            </a:pPr>
            <a:r>
              <a:rPr lang="en-US" sz="9981" spc="978">
                <a:solidFill>
                  <a:srgbClr val="1C496A"/>
                </a:solidFill>
                <a:latin typeface="Oswald Bold"/>
              </a:rPr>
              <a:t>CONTENT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16048">
            <a:off x="12243487" y="-1005305"/>
            <a:ext cx="10749463" cy="2687366"/>
          </a:xfrm>
          <a:prstGeom prst="rect">
            <a:avLst/>
          </a:prstGeom>
        </p:spPr>
      </p:pic>
      <p:sp>
        <p:nvSpPr>
          <p:cNvPr id="8" name="TextBox 8"/>
          <p:cNvSpPr txBox="1"/>
          <p:nvPr/>
        </p:nvSpPr>
        <p:spPr>
          <a:xfrm>
            <a:off x="5231353" y="3225185"/>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1</a:t>
            </a:r>
          </a:p>
        </p:txBody>
      </p:sp>
      <p:sp>
        <p:nvSpPr>
          <p:cNvPr id="9" name="TextBox 9"/>
          <p:cNvSpPr txBox="1"/>
          <p:nvPr/>
        </p:nvSpPr>
        <p:spPr>
          <a:xfrm>
            <a:off x="5231353" y="402230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2</a:t>
            </a:r>
          </a:p>
        </p:txBody>
      </p:sp>
      <p:sp>
        <p:nvSpPr>
          <p:cNvPr id="10" name="TextBox 10"/>
          <p:cNvSpPr txBox="1"/>
          <p:nvPr/>
        </p:nvSpPr>
        <p:spPr>
          <a:xfrm>
            <a:off x="5250954" y="7323921"/>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3</a:t>
            </a:r>
          </a:p>
        </p:txBody>
      </p:sp>
      <p:sp>
        <p:nvSpPr>
          <p:cNvPr id="11" name="TextBox 11"/>
          <p:cNvSpPr txBox="1"/>
          <p:nvPr/>
        </p:nvSpPr>
        <p:spPr>
          <a:xfrm>
            <a:off x="5250954" y="8174214"/>
            <a:ext cx="937219" cy="657225"/>
          </a:xfrm>
          <a:prstGeom prst="rect">
            <a:avLst/>
          </a:prstGeom>
        </p:spPr>
        <p:txBody>
          <a:bodyPr lIns="0" tIns="0" rIns="0" bIns="0" rtlCol="0" anchor="t">
            <a:spAutoFit/>
          </a:bodyPr>
          <a:lstStyle/>
          <a:p>
            <a:pPr algn="ctr">
              <a:lnSpc>
                <a:spcPts val="5126"/>
              </a:lnSpc>
            </a:pPr>
            <a:r>
              <a:rPr lang="en-US" sz="4271">
                <a:solidFill>
                  <a:srgbClr val="363636"/>
                </a:solidFill>
                <a:latin typeface="Oswald Bold Italics"/>
              </a:rPr>
              <a:t>4</a:t>
            </a:r>
          </a:p>
        </p:txBody>
      </p:sp>
      <p:sp>
        <p:nvSpPr>
          <p:cNvPr id="12" name="TextBox 12"/>
          <p:cNvSpPr txBox="1"/>
          <p:nvPr/>
        </p:nvSpPr>
        <p:spPr>
          <a:xfrm>
            <a:off x="6770423" y="5247995"/>
            <a:ext cx="7326577" cy="418548"/>
          </a:xfrm>
          <a:prstGeom prst="rect">
            <a:avLst/>
          </a:prstGeom>
        </p:spPr>
        <p:txBody>
          <a:bodyPr lIns="0" tIns="0" rIns="0" bIns="0" rtlCol="0" anchor="t">
            <a:spAutoFit/>
          </a:bodyPr>
          <a:lstStyle/>
          <a:p>
            <a:pPr marL="0" lvl="0" indent="0" algn="l">
              <a:lnSpc>
                <a:spcPts val="3483"/>
              </a:lnSpc>
              <a:spcBef>
                <a:spcPct val="0"/>
              </a:spcBef>
            </a:pPr>
            <a:r>
              <a:rPr lang="en-US" sz="2524" spc="247" dirty="0">
                <a:solidFill>
                  <a:srgbClr val="231F20"/>
                </a:solidFill>
                <a:latin typeface="DM Sans"/>
              </a:rPr>
              <a:t>RESEARCH IN CROATIAN GLAGOLITISM</a:t>
            </a:r>
          </a:p>
        </p:txBody>
      </p:sp>
      <p:sp>
        <p:nvSpPr>
          <p:cNvPr id="13" name="TextBox 13"/>
          <p:cNvSpPr txBox="1"/>
          <p:nvPr/>
        </p:nvSpPr>
        <p:spPr>
          <a:xfrm>
            <a:off x="6801171" y="6172752"/>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dirty="0">
                <a:solidFill>
                  <a:srgbClr val="231F20"/>
                </a:solidFill>
                <a:latin typeface="DM Sans"/>
              </a:rPr>
              <a:t>GLAGOLAB PORTAL</a:t>
            </a:r>
          </a:p>
        </p:txBody>
      </p:sp>
      <p:sp>
        <p:nvSpPr>
          <p:cNvPr id="14" name="TextBox 14"/>
          <p:cNvSpPr txBox="1"/>
          <p:nvPr/>
        </p:nvSpPr>
        <p:spPr>
          <a:xfrm>
            <a:off x="6607430" y="3327806"/>
            <a:ext cx="8124726"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Bold"/>
              </a:rPr>
              <a:t>RESEARCH - aim, goal and methodology</a:t>
            </a:r>
          </a:p>
        </p:txBody>
      </p:sp>
      <p:sp>
        <p:nvSpPr>
          <p:cNvPr id="15" name="TextBox 15"/>
          <p:cNvSpPr txBox="1"/>
          <p:nvPr/>
        </p:nvSpPr>
        <p:spPr>
          <a:xfrm>
            <a:off x="6607430" y="7434884"/>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Bold"/>
              </a:rPr>
              <a:t>RESULTS AND DISCUSSION</a:t>
            </a:r>
          </a:p>
        </p:txBody>
      </p:sp>
      <p:sp>
        <p:nvSpPr>
          <p:cNvPr id="16" name="TextBox 16"/>
          <p:cNvSpPr txBox="1"/>
          <p:nvPr/>
        </p:nvSpPr>
        <p:spPr>
          <a:xfrm>
            <a:off x="6607430" y="8279265"/>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Bold"/>
              </a:rPr>
              <a:t>CONCLUSION</a:t>
            </a:r>
          </a:p>
        </p:txBody>
      </p:sp>
      <p:sp>
        <p:nvSpPr>
          <p:cNvPr id="17" name="TextBox 17"/>
          <p:cNvSpPr txBox="1"/>
          <p:nvPr/>
        </p:nvSpPr>
        <p:spPr>
          <a:xfrm>
            <a:off x="6607430" y="4127355"/>
            <a:ext cx="7326577"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DM Sans Bold"/>
              </a:rPr>
              <a:t>INTRODUCTION</a:t>
            </a:r>
          </a:p>
        </p:txBody>
      </p:sp>
      <p:sp>
        <p:nvSpPr>
          <p:cNvPr id="18" name="TextBox 18"/>
          <p:cNvSpPr txBox="1"/>
          <p:nvPr/>
        </p:nvSpPr>
        <p:spPr>
          <a:xfrm>
            <a:off x="5250954" y="5237918"/>
            <a:ext cx="937219" cy="428625"/>
          </a:xfrm>
          <a:prstGeom prst="rect">
            <a:avLst/>
          </a:prstGeom>
        </p:spPr>
        <p:txBody>
          <a:bodyPr lIns="0" tIns="0" rIns="0" bIns="0" rtlCol="0" anchor="t">
            <a:spAutoFit/>
          </a:bodyPr>
          <a:lstStyle/>
          <a:p>
            <a:pPr algn="ctr">
              <a:lnSpc>
                <a:spcPts val="3446"/>
              </a:lnSpc>
            </a:pPr>
            <a:r>
              <a:rPr lang="en-US" sz="2871">
                <a:solidFill>
                  <a:srgbClr val="363636"/>
                </a:solidFill>
                <a:latin typeface="Oswald Bold Italics"/>
              </a:rPr>
              <a:t>2.1</a:t>
            </a:r>
          </a:p>
        </p:txBody>
      </p:sp>
      <p:sp>
        <p:nvSpPr>
          <p:cNvPr id="19" name="TextBox 19"/>
          <p:cNvSpPr txBox="1"/>
          <p:nvPr/>
        </p:nvSpPr>
        <p:spPr>
          <a:xfrm>
            <a:off x="5250954" y="6199668"/>
            <a:ext cx="937219" cy="428625"/>
          </a:xfrm>
          <a:prstGeom prst="rect">
            <a:avLst/>
          </a:prstGeom>
        </p:spPr>
        <p:txBody>
          <a:bodyPr lIns="0" tIns="0" rIns="0" bIns="0" rtlCol="0" anchor="t">
            <a:spAutoFit/>
          </a:bodyPr>
          <a:lstStyle/>
          <a:p>
            <a:pPr algn="ctr">
              <a:lnSpc>
                <a:spcPts val="3446"/>
              </a:lnSpc>
            </a:pPr>
            <a:r>
              <a:rPr lang="en-US" sz="2871">
                <a:solidFill>
                  <a:srgbClr val="363636"/>
                </a:solidFill>
                <a:latin typeface="Oswald Bold Italics"/>
              </a:rPr>
              <a:t>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345207" y="756679"/>
            <a:ext cx="15597586" cy="877364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61231" y="821942"/>
            <a:ext cx="15365539" cy="86431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410948" y="4586467"/>
            <a:ext cx="17877052" cy="1857016"/>
          </a:xfrm>
          <a:prstGeom prst="rect">
            <a:avLst/>
          </a:prstGeom>
        </p:spPr>
        <p:txBody>
          <a:bodyPr lIns="0" tIns="0" rIns="0" bIns="0" rtlCol="0" anchor="t">
            <a:spAutoFit/>
          </a:bodyPr>
          <a:lstStyle/>
          <a:p>
            <a:pPr algn="ctr">
              <a:lnSpc>
                <a:spcPts val="7496"/>
              </a:lnSpc>
            </a:pPr>
            <a:r>
              <a:rPr lang="en-US" sz="5432" spc="532">
                <a:solidFill>
                  <a:srgbClr val="231F20"/>
                </a:solidFill>
                <a:latin typeface="Oswald Bold"/>
              </a:rPr>
              <a:t>RESEARCH IN GLAGOLITISM – TOOLS</a:t>
            </a:r>
          </a:p>
          <a:p>
            <a:pPr marL="0" lvl="0" indent="0" algn="ctr">
              <a:lnSpc>
                <a:spcPts val="7496"/>
              </a:lnSpc>
              <a:spcBef>
                <a:spcPct val="0"/>
              </a:spcBef>
            </a:pPr>
            <a:endParaRPr lang="en-US" sz="5432" spc="532">
              <a:solidFill>
                <a:srgbClr val="231F20"/>
              </a:solidFill>
              <a:latin typeface="Oswald Bo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536507"/>
            <a:ext cx="16380421" cy="921398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7" name="TextBox 6"/>
          <p:cNvSpPr txBox="1"/>
          <p:nvPr/>
        </p:nvSpPr>
        <p:spPr>
          <a:xfrm>
            <a:off x="609600" y="3619500"/>
            <a:ext cx="15499756" cy="3046988"/>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lang="hr-HR" sz="3200" dirty="0" err="1">
                <a:latin typeface="Montserrat Light" panose="00000400000000000000" pitchFamily="2" charset="-18"/>
              </a:rPr>
              <a:t>t</a:t>
            </a:r>
            <a:r>
              <a:rPr lang="hr-HR" sz="3200" dirty="0" err="1" smtClean="0">
                <a:latin typeface="Montserrat Light" panose="00000400000000000000" pitchFamily="2" charset="-18"/>
              </a:rPr>
              <a:t>ools</a:t>
            </a:r>
            <a:r>
              <a:rPr lang="hr-HR" sz="3200" dirty="0" smtClean="0">
                <a:latin typeface="Montserrat Light" panose="00000400000000000000" pitchFamily="2" charset="-18"/>
              </a:rPr>
              <a:t> for </a:t>
            </a:r>
            <a:r>
              <a:rPr lang="hr-HR" sz="3200" dirty="0" err="1" smtClean="0">
                <a:latin typeface="Montserrat Light" panose="00000400000000000000" pitchFamily="2" charset="-18"/>
              </a:rPr>
              <a:t>transcription</a:t>
            </a:r>
            <a:r>
              <a:rPr lang="hr-HR" sz="3200" dirty="0" smtClean="0">
                <a:latin typeface="Montserrat Light" panose="00000400000000000000" pitchFamily="2" charset="-18"/>
              </a:rPr>
              <a:t>/</a:t>
            </a:r>
            <a:r>
              <a:rPr lang="hr-HR" sz="3200" dirty="0" err="1" smtClean="0">
                <a:latin typeface="Montserrat Light" panose="00000400000000000000" pitchFamily="2" charset="-18"/>
              </a:rPr>
              <a:t>transliteration</a:t>
            </a:r>
            <a:r>
              <a:rPr lang="hr-HR" sz="3200" dirty="0" smtClean="0">
                <a:latin typeface="Montserrat Light" panose="00000400000000000000" pitchFamily="2" charset="-18"/>
              </a:rPr>
              <a:t> (</a:t>
            </a:r>
            <a:r>
              <a:rPr lang="hr-HR" sz="3200" dirty="0" err="1" smtClean="0">
                <a:latin typeface="Montserrat Light" panose="00000400000000000000" pitchFamily="2" charset="-18"/>
              </a:rPr>
              <a:t>collaborative</a:t>
            </a:r>
            <a:r>
              <a:rPr lang="hr-HR" sz="3200" dirty="0" smtClean="0">
                <a:latin typeface="Montserrat Light" panose="00000400000000000000" pitchFamily="2" charset="-18"/>
              </a:rPr>
              <a:t> </a:t>
            </a:r>
            <a:r>
              <a:rPr lang="hr-HR" sz="3200" dirty="0" err="1" smtClean="0">
                <a:latin typeface="Montserrat Light" panose="00000400000000000000" pitchFamily="2" charset="-18"/>
              </a:rPr>
              <a:t>and</a:t>
            </a:r>
            <a:r>
              <a:rPr lang="hr-HR" sz="3200" dirty="0" smtClean="0">
                <a:latin typeface="Montserrat Light" panose="00000400000000000000" pitchFamily="2" charset="-18"/>
              </a:rPr>
              <a:t> </a:t>
            </a:r>
            <a:r>
              <a:rPr lang="hr-HR" sz="3200" dirty="0" err="1" smtClean="0">
                <a:latin typeface="Montserrat Light" panose="00000400000000000000" pitchFamily="2" charset="-18"/>
              </a:rPr>
              <a:t>individual</a:t>
            </a:r>
            <a:r>
              <a:rPr lang="hr-HR" sz="3200" dirty="0" smtClean="0">
                <a:latin typeface="Montserrat Light" panose="00000400000000000000" pitchFamily="2" charset="-18"/>
              </a:rPr>
              <a:t>) - </a:t>
            </a:r>
            <a:r>
              <a:rPr lang="hr-HR" sz="3200" b="1" dirty="0" smtClean="0">
                <a:latin typeface="Montserrat Light" panose="00000400000000000000" pitchFamily="2" charset="-18"/>
              </a:rPr>
              <a:t>73,9%</a:t>
            </a:r>
          </a:p>
          <a:p>
            <a:pPr marL="457200" indent="-457200">
              <a:lnSpc>
                <a:spcPct val="200000"/>
              </a:lnSpc>
              <a:buFont typeface="Arial" panose="020B0604020202020204" pitchFamily="34" charset="0"/>
              <a:buChar char="•"/>
            </a:pPr>
            <a:r>
              <a:rPr lang="hr-HR" sz="3200" dirty="0" err="1">
                <a:latin typeface="Montserrat Light" panose="00000400000000000000" pitchFamily="2" charset="-18"/>
              </a:rPr>
              <a:t>d</a:t>
            </a:r>
            <a:r>
              <a:rPr lang="hr-HR" sz="3200" dirty="0" err="1" smtClean="0">
                <a:latin typeface="Montserrat Light" panose="00000400000000000000" pitchFamily="2" charset="-18"/>
              </a:rPr>
              <a:t>ictionary</a:t>
            </a:r>
            <a:r>
              <a:rPr lang="hr-HR" sz="3200" dirty="0" smtClean="0">
                <a:latin typeface="Montserrat Light" panose="00000400000000000000" pitchFamily="2" charset="-18"/>
              </a:rPr>
              <a:t> </a:t>
            </a:r>
            <a:r>
              <a:rPr lang="hr-HR" sz="3200" dirty="0" err="1" smtClean="0">
                <a:latin typeface="Montserrat Light" panose="00000400000000000000" pitchFamily="2" charset="-18"/>
              </a:rPr>
              <a:t>creation</a:t>
            </a:r>
            <a:r>
              <a:rPr lang="hr-HR" sz="3200" dirty="0" smtClean="0">
                <a:latin typeface="Montserrat Light" panose="00000400000000000000" pitchFamily="2" charset="-18"/>
              </a:rPr>
              <a:t> </a:t>
            </a:r>
            <a:r>
              <a:rPr lang="hr-HR" sz="3200" dirty="0" err="1" smtClean="0">
                <a:latin typeface="Montserrat Light" panose="00000400000000000000" pitchFamily="2" charset="-18"/>
              </a:rPr>
              <a:t>tools</a:t>
            </a:r>
            <a:r>
              <a:rPr lang="hr-HR" sz="3200" dirty="0" smtClean="0">
                <a:latin typeface="Montserrat Light" panose="00000400000000000000" pitchFamily="2" charset="-18"/>
              </a:rPr>
              <a:t> - </a:t>
            </a:r>
            <a:r>
              <a:rPr lang="hr-HR" sz="3200" b="1" dirty="0" smtClean="0">
                <a:latin typeface="Montserrat Light" panose="00000400000000000000" pitchFamily="2" charset="-18"/>
              </a:rPr>
              <a:t>56,5%</a:t>
            </a:r>
          </a:p>
          <a:p>
            <a:pPr marL="457200" indent="-457200">
              <a:lnSpc>
                <a:spcPct val="200000"/>
              </a:lnSpc>
              <a:buFont typeface="Arial" panose="020B0604020202020204" pitchFamily="34" charset="0"/>
              <a:buChar char="•"/>
            </a:pPr>
            <a:r>
              <a:rPr lang="hr-HR" sz="3200" dirty="0" err="1">
                <a:latin typeface="Montserrat Light" panose="00000400000000000000" pitchFamily="2" charset="-18"/>
              </a:rPr>
              <a:t>t</a:t>
            </a:r>
            <a:r>
              <a:rPr lang="hr-HR" sz="3200" dirty="0" err="1" smtClean="0">
                <a:latin typeface="Montserrat Light" panose="00000400000000000000" pitchFamily="2" charset="-18"/>
              </a:rPr>
              <a:t>ools</a:t>
            </a:r>
            <a:r>
              <a:rPr lang="hr-HR" sz="3200" dirty="0" smtClean="0">
                <a:latin typeface="Montserrat Light" panose="00000400000000000000" pitchFamily="2" charset="-18"/>
              </a:rPr>
              <a:t> for </a:t>
            </a:r>
            <a:r>
              <a:rPr lang="hr-HR" sz="3200" dirty="0" err="1" smtClean="0">
                <a:latin typeface="Montserrat Light" panose="00000400000000000000" pitchFamily="2" charset="-18"/>
              </a:rPr>
              <a:t>text</a:t>
            </a:r>
            <a:r>
              <a:rPr lang="hr-HR" sz="3200" dirty="0" smtClean="0">
                <a:latin typeface="Montserrat Light" panose="00000400000000000000" pitchFamily="2" charset="-18"/>
              </a:rPr>
              <a:t> </a:t>
            </a:r>
            <a:r>
              <a:rPr lang="hr-HR" sz="3200" dirty="0" err="1" smtClean="0">
                <a:latin typeface="Montserrat Light" panose="00000400000000000000" pitchFamily="2" charset="-18"/>
              </a:rPr>
              <a:t>annotation</a:t>
            </a:r>
            <a:r>
              <a:rPr lang="hr-HR" sz="3200" dirty="0" smtClean="0">
                <a:latin typeface="Montserrat Light" panose="00000400000000000000" pitchFamily="2" charset="-18"/>
              </a:rPr>
              <a:t> - </a:t>
            </a:r>
            <a:r>
              <a:rPr lang="hr-HR" sz="3200" b="1" dirty="0" smtClean="0">
                <a:latin typeface="Montserrat Light" panose="00000400000000000000" pitchFamily="2" charset="-18"/>
              </a:rPr>
              <a:t>60,9%</a:t>
            </a:r>
            <a:endParaRPr lang="hr-HR" sz="3200" b="1" dirty="0">
              <a:latin typeface="Montserrat Light" panose="00000400000000000000" pitchFamily="2" charset="-18"/>
            </a:endParaRPr>
          </a:p>
        </p:txBody>
      </p:sp>
      <p:sp>
        <p:nvSpPr>
          <p:cNvPr id="8" name="TextBox 2"/>
          <p:cNvSpPr txBox="1"/>
          <p:nvPr/>
        </p:nvSpPr>
        <p:spPr>
          <a:xfrm>
            <a:off x="2971800" y="266700"/>
            <a:ext cx="11753370" cy="1976438"/>
          </a:xfrm>
          <a:prstGeom prst="rect">
            <a:avLst/>
          </a:prstGeom>
        </p:spPr>
        <p:txBody>
          <a:bodyPr lIns="0" tIns="0" rIns="0" bIns="0" rtlCol="0" anchor="t">
            <a:spAutoFit/>
          </a:bodyPr>
          <a:lstStyle/>
          <a:p>
            <a:pPr algn="ctr">
              <a:lnSpc>
                <a:spcPct val="150000"/>
              </a:lnSpc>
            </a:pPr>
            <a:r>
              <a:rPr lang="en-US" sz="4486" dirty="0">
                <a:solidFill>
                  <a:srgbClr val="100F0D"/>
                </a:solidFill>
                <a:latin typeface="DM Sans Bold"/>
              </a:rPr>
              <a:t>WHAT KIND OF DIGITAL TOOLS</a:t>
            </a:r>
          </a:p>
          <a:p>
            <a:pPr algn="ctr">
              <a:lnSpc>
                <a:spcPct val="150000"/>
              </a:lnSpc>
            </a:pPr>
            <a:r>
              <a:rPr lang="en-US" sz="4486" dirty="0">
                <a:solidFill>
                  <a:srgbClr val="100F0D"/>
                </a:solidFill>
                <a:latin typeface="DM Sans Bold"/>
              </a:rPr>
              <a:t> DO THEY NEED IN THEIR RESEARCH?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28394" y="-104775"/>
            <a:ext cx="10484409" cy="5897480"/>
          </a:xfrm>
          <a:prstGeom prst="rect">
            <a:avLst/>
          </a:prstGeom>
        </p:spPr>
      </p:pic>
      <p:pic>
        <p:nvPicPr>
          <p:cNvPr id="3" name="Picture 3"/>
          <p:cNvPicPr>
            <a:picLocks noChangeAspect="1"/>
          </p:cNvPicPr>
          <p:nvPr/>
        </p:nvPicPr>
        <p:blipFill>
          <a:blip r:embed="rId4"/>
          <a:srcRect/>
          <a:stretch>
            <a:fillRect/>
          </a:stretch>
        </p:blipFill>
        <p:spPr>
          <a:xfrm>
            <a:off x="8271960" y="5317378"/>
            <a:ext cx="9779503" cy="550097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TextBox 2"/>
          <p:cNvSpPr txBox="1"/>
          <p:nvPr/>
        </p:nvSpPr>
        <p:spPr>
          <a:xfrm>
            <a:off x="205474" y="3695880"/>
            <a:ext cx="17877052" cy="2799991"/>
          </a:xfrm>
          <a:prstGeom prst="rect">
            <a:avLst/>
          </a:prstGeom>
        </p:spPr>
        <p:txBody>
          <a:bodyPr lIns="0" tIns="0" rIns="0" bIns="0" rtlCol="0" anchor="t">
            <a:spAutoFit/>
          </a:bodyPr>
          <a:lstStyle/>
          <a:p>
            <a:pPr algn="ctr">
              <a:lnSpc>
                <a:spcPts val="7496"/>
              </a:lnSpc>
            </a:pPr>
            <a:r>
              <a:rPr lang="en-US" sz="5432" spc="532">
                <a:solidFill>
                  <a:srgbClr val="231F20"/>
                </a:solidFill>
                <a:latin typeface="Oswald Bold"/>
              </a:rPr>
              <a:t>RESEARCH IN GLAGOLITISM – RESEARCH INFRASTRUCTURE</a:t>
            </a:r>
          </a:p>
          <a:p>
            <a:pPr marL="0" lvl="0" indent="0" algn="ctr">
              <a:lnSpc>
                <a:spcPts val="7496"/>
              </a:lnSpc>
              <a:spcBef>
                <a:spcPct val="0"/>
              </a:spcBef>
            </a:pPr>
            <a:endParaRPr lang="en-US" sz="5432" spc="532">
              <a:solidFill>
                <a:srgbClr val="231F20"/>
              </a:solidFill>
              <a:latin typeface="Oswald Bo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4" name="TextBox 3"/>
          <p:cNvSpPr txBox="1"/>
          <p:nvPr/>
        </p:nvSpPr>
        <p:spPr>
          <a:xfrm>
            <a:off x="1295398" y="2933700"/>
            <a:ext cx="15913331" cy="6740307"/>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GB" sz="2400" dirty="0">
                <a:latin typeface="Montserrat Light" panose="00000400000000000000" pitchFamily="2" charset="-18"/>
              </a:rPr>
              <a:t>digital collections of Croatian Glagolitic (unified search via common/integrated search engine</a:t>
            </a:r>
            <a:r>
              <a:rPr lang="en-GB" sz="2400" dirty="0" smtClean="0">
                <a:latin typeface="Montserrat Light" panose="00000400000000000000" pitchFamily="2" charset="-18"/>
              </a:rPr>
              <a:t>)</a:t>
            </a:r>
            <a:r>
              <a:rPr lang="hr-HR" sz="2400" dirty="0" smtClean="0">
                <a:latin typeface="Montserrat Light" panose="00000400000000000000" pitchFamily="2" charset="-18"/>
              </a:rPr>
              <a:t> – </a:t>
            </a:r>
            <a:r>
              <a:rPr lang="hr-HR" sz="2400" b="1" dirty="0" smtClean="0">
                <a:latin typeface="Montserrat Light" panose="00000400000000000000" pitchFamily="2" charset="-18"/>
              </a:rPr>
              <a:t>100%</a:t>
            </a:r>
          </a:p>
          <a:p>
            <a:pPr marL="342900" indent="-342900">
              <a:lnSpc>
                <a:spcPct val="200000"/>
              </a:lnSpc>
              <a:buFont typeface="Arial" panose="020B0604020202020204" pitchFamily="34" charset="0"/>
              <a:buChar char="•"/>
            </a:pPr>
            <a:r>
              <a:rPr lang="en-GB" sz="2400" dirty="0" smtClean="0">
                <a:latin typeface="Montserrat Light" panose="00000400000000000000" pitchFamily="2" charset="-18"/>
              </a:rPr>
              <a:t>digital </a:t>
            </a:r>
            <a:r>
              <a:rPr lang="en-GB" sz="2400" dirty="0">
                <a:latin typeface="Montserrat Light" panose="00000400000000000000" pitchFamily="2" charset="-18"/>
              </a:rPr>
              <a:t>collections of Croatian Glagolitic (access to individual collections of institutions</a:t>
            </a:r>
            <a:r>
              <a:rPr lang="en-GB" sz="2400" dirty="0" smtClean="0">
                <a:latin typeface="Montserrat Light" panose="00000400000000000000" pitchFamily="2" charset="-18"/>
              </a:rPr>
              <a:t>)</a:t>
            </a:r>
            <a:r>
              <a:rPr lang="hr-HR" sz="2400" dirty="0" smtClean="0">
                <a:latin typeface="Montserrat Light" panose="00000400000000000000" pitchFamily="2" charset="-18"/>
              </a:rPr>
              <a:t> – </a:t>
            </a:r>
            <a:r>
              <a:rPr lang="hr-HR" sz="2400" b="1" dirty="0" smtClean="0">
                <a:latin typeface="Montserrat Light" panose="00000400000000000000" pitchFamily="2" charset="-18"/>
              </a:rPr>
              <a:t>78.3%</a:t>
            </a:r>
          </a:p>
          <a:p>
            <a:pPr marL="342900" indent="-342900">
              <a:lnSpc>
                <a:spcPct val="200000"/>
              </a:lnSpc>
              <a:buFont typeface="Arial" panose="020B0604020202020204" pitchFamily="34" charset="0"/>
              <a:buChar char="•"/>
            </a:pPr>
            <a:r>
              <a:rPr lang="en-GB" sz="2400" dirty="0">
                <a:latin typeface="Montserrat Light" panose="00000400000000000000" pitchFamily="2" charset="-18"/>
              </a:rPr>
              <a:t>lists of available digital collections on Glagolitic and related </a:t>
            </a:r>
            <a:r>
              <a:rPr lang="en-GB" sz="2400" dirty="0" smtClean="0">
                <a:latin typeface="Montserrat Light" panose="00000400000000000000" pitchFamily="2" charset="-18"/>
              </a:rPr>
              <a:t>topics</a:t>
            </a:r>
            <a:r>
              <a:rPr lang="hr-HR" sz="2400" dirty="0" smtClean="0">
                <a:latin typeface="Montserrat Light" panose="00000400000000000000" pitchFamily="2" charset="-18"/>
              </a:rPr>
              <a:t> – </a:t>
            </a:r>
            <a:r>
              <a:rPr lang="hr-HR" sz="2400" b="1" dirty="0" smtClean="0">
                <a:latin typeface="Montserrat Light" panose="00000400000000000000" pitchFamily="2" charset="-18"/>
              </a:rPr>
              <a:t>78.3%</a:t>
            </a:r>
          </a:p>
          <a:p>
            <a:pPr marL="342900" indent="-342900">
              <a:lnSpc>
                <a:spcPct val="200000"/>
              </a:lnSpc>
              <a:buFont typeface="Arial" panose="020B0604020202020204" pitchFamily="34" charset="0"/>
              <a:buChar char="•"/>
            </a:pPr>
            <a:r>
              <a:rPr lang="en-GB" sz="2400" dirty="0">
                <a:latin typeface="Montserrat Light" panose="00000400000000000000" pitchFamily="2" charset="-18"/>
              </a:rPr>
              <a:t>bibliography of works on Croatian </a:t>
            </a:r>
            <a:r>
              <a:rPr lang="en-GB" sz="2400" dirty="0" smtClean="0">
                <a:latin typeface="Montserrat Light" panose="00000400000000000000" pitchFamily="2" charset="-18"/>
              </a:rPr>
              <a:t>Glagolitic</a:t>
            </a:r>
            <a:r>
              <a:rPr lang="hr-HR" sz="2400" dirty="0" smtClean="0">
                <a:latin typeface="Montserrat Light" panose="00000400000000000000" pitchFamily="2" charset="-18"/>
              </a:rPr>
              <a:t> – </a:t>
            </a:r>
            <a:r>
              <a:rPr lang="hr-HR" sz="2400" b="1" dirty="0" smtClean="0">
                <a:latin typeface="Montserrat Light" panose="00000400000000000000" pitchFamily="2" charset="-18"/>
              </a:rPr>
              <a:t>82,6%</a:t>
            </a:r>
          </a:p>
          <a:p>
            <a:pPr marL="342900" indent="-342900">
              <a:lnSpc>
                <a:spcPct val="200000"/>
              </a:lnSpc>
              <a:buFont typeface="Arial" panose="020B0604020202020204" pitchFamily="34" charset="0"/>
              <a:buChar char="•"/>
            </a:pPr>
            <a:r>
              <a:rPr lang="en-GB" sz="2400" dirty="0">
                <a:latin typeface="Montserrat Light" panose="00000400000000000000" pitchFamily="2" charset="-18"/>
              </a:rPr>
              <a:t>online lexicons of Croatian </a:t>
            </a:r>
            <a:r>
              <a:rPr lang="en-GB" sz="2400" dirty="0" smtClean="0">
                <a:latin typeface="Montserrat Light" panose="00000400000000000000" pitchFamily="2" charset="-18"/>
              </a:rPr>
              <a:t>Glagolitic</a:t>
            </a:r>
            <a:r>
              <a:rPr lang="hr-HR" sz="2400" dirty="0" smtClean="0">
                <a:latin typeface="Montserrat Light" panose="00000400000000000000" pitchFamily="2" charset="-18"/>
              </a:rPr>
              <a:t> – </a:t>
            </a:r>
            <a:r>
              <a:rPr lang="hr-HR" sz="2400" b="1" dirty="0" smtClean="0">
                <a:latin typeface="Montserrat Light" panose="00000400000000000000" pitchFamily="2" charset="-18"/>
              </a:rPr>
              <a:t>65.2%</a:t>
            </a:r>
          </a:p>
          <a:p>
            <a:pPr marL="342900" indent="-342900">
              <a:lnSpc>
                <a:spcPct val="200000"/>
              </a:lnSpc>
              <a:buFont typeface="Arial" panose="020B0604020202020204" pitchFamily="34" charset="0"/>
              <a:buChar char="•"/>
            </a:pPr>
            <a:r>
              <a:rPr lang="en-GB" sz="2400" dirty="0">
                <a:latin typeface="Montserrat Light" panose="00000400000000000000" pitchFamily="2" charset="-18"/>
              </a:rPr>
              <a:t>visualization of the digital corpus (timelines, display by geographical areas, tagging</a:t>
            </a:r>
            <a:r>
              <a:rPr lang="en-GB" sz="2400" dirty="0" smtClean="0">
                <a:latin typeface="Montserrat Light" panose="00000400000000000000" pitchFamily="2" charset="-18"/>
              </a:rPr>
              <a:t>)</a:t>
            </a:r>
            <a:r>
              <a:rPr lang="hr-HR" sz="2400" dirty="0" smtClean="0">
                <a:latin typeface="Montserrat Light" panose="00000400000000000000" pitchFamily="2" charset="-18"/>
              </a:rPr>
              <a:t> – </a:t>
            </a:r>
            <a:r>
              <a:rPr lang="hr-HR" sz="2400" b="1" dirty="0" smtClean="0">
                <a:latin typeface="Montserrat Light" panose="00000400000000000000" pitchFamily="2" charset="-18"/>
              </a:rPr>
              <a:t>73.9%</a:t>
            </a:r>
          </a:p>
          <a:p>
            <a:pPr marL="342900" indent="-342900">
              <a:lnSpc>
                <a:spcPct val="200000"/>
              </a:lnSpc>
              <a:buFont typeface="Arial" panose="020B0604020202020204" pitchFamily="34" charset="0"/>
              <a:buChar char="•"/>
            </a:pPr>
            <a:r>
              <a:rPr lang="en-GB" sz="2400" dirty="0">
                <a:latin typeface="Montserrat Light" panose="00000400000000000000" pitchFamily="2" charset="-18"/>
              </a:rPr>
              <a:t>tools for creating dictionaries and </a:t>
            </a:r>
            <a:r>
              <a:rPr lang="en-GB" sz="2400" dirty="0" smtClean="0">
                <a:latin typeface="Montserrat Light" panose="00000400000000000000" pitchFamily="2" charset="-18"/>
              </a:rPr>
              <a:t>lexicons</a:t>
            </a:r>
            <a:r>
              <a:rPr lang="hr-HR" sz="2400" dirty="0" smtClean="0">
                <a:latin typeface="Montserrat Light" panose="00000400000000000000" pitchFamily="2" charset="-18"/>
              </a:rPr>
              <a:t> – </a:t>
            </a:r>
            <a:r>
              <a:rPr lang="hr-HR" sz="2400" b="1" dirty="0" smtClean="0">
                <a:latin typeface="Montserrat Light" panose="00000400000000000000" pitchFamily="2" charset="-18"/>
              </a:rPr>
              <a:t>78.3%</a:t>
            </a:r>
            <a:endParaRPr lang="hr-HR" sz="2400" b="1" dirty="0">
              <a:latin typeface="Montserrat Light" panose="00000400000000000000" pitchFamily="2" charset="-18"/>
            </a:endParaRPr>
          </a:p>
          <a:p>
            <a:pPr marL="342900" indent="-342900">
              <a:lnSpc>
                <a:spcPct val="200000"/>
              </a:lnSpc>
              <a:buFont typeface="Arial" panose="020B0604020202020204" pitchFamily="34" charset="0"/>
              <a:buChar char="•"/>
            </a:pPr>
            <a:r>
              <a:rPr lang="en-GB" sz="2400" dirty="0">
                <a:latin typeface="Montserrat Light" panose="00000400000000000000" pitchFamily="2" charset="-18"/>
              </a:rPr>
              <a:t>tools for transcription/transliteration (individual, collaborative</a:t>
            </a:r>
            <a:r>
              <a:rPr lang="en-GB" sz="2400" dirty="0" smtClean="0">
                <a:latin typeface="Montserrat Light" panose="00000400000000000000" pitchFamily="2" charset="-18"/>
              </a:rPr>
              <a:t>)</a:t>
            </a:r>
            <a:r>
              <a:rPr lang="hr-HR" sz="2400" dirty="0" smtClean="0">
                <a:latin typeface="Montserrat Light" panose="00000400000000000000" pitchFamily="2" charset="-18"/>
              </a:rPr>
              <a:t>  - </a:t>
            </a:r>
            <a:r>
              <a:rPr lang="hr-HR" sz="2400" b="1" dirty="0" smtClean="0">
                <a:latin typeface="Montserrat Light" panose="00000400000000000000" pitchFamily="2" charset="-18"/>
              </a:rPr>
              <a:t>87%</a:t>
            </a:r>
          </a:p>
          <a:p>
            <a:pPr marL="342900" indent="-342900">
              <a:lnSpc>
                <a:spcPct val="200000"/>
              </a:lnSpc>
              <a:buFont typeface="Arial" panose="020B0604020202020204" pitchFamily="34" charset="0"/>
              <a:buChar char="•"/>
            </a:pPr>
            <a:r>
              <a:rPr lang="hr-HR" sz="2400" dirty="0" err="1">
                <a:latin typeface="Montserrat Light" panose="00000400000000000000" pitchFamily="2" charset="-18"/>
              </a:rPr>
              <a:t>t</a:t>
            </a:r>
            <a:r>
              <a:rPr lang="hr-HR" sz="2400" dirty="0" err="1" smtClean="0">
                <a:latin typeface="Montserrat Light" panose="00000400000000000000" pitchFamily="2" charset="-18"/>
              </a:rPr>
              <a:t>ext</a:t>
            </a:r>
            <a:r>
              <a:rPr lang="hr-HR" sz="2400" dirty="0" smtClean="0">
                <a:latin typeface="Montserrat Light" panose="00000400000000000000" pitchFamily="2" charset="-18"/>
              </a:rPr>
              <a:t> </a:t>
            </a:r>
            <a:r>
              <a:rPr lang="hr-HR" sz="2400" dirty="0" err="1" smtClean="0">
                <a:latin typeface="Montserrat Light" panose="00000400000000000000" pitchFamily="2" charset="-18"/>
              </a:rPr>
              <a:t>marking</a:t>
            </a:r>
            <a:r>
              <a:rPr lang="hr-HR" sz="2400" dirty="0" smtClean="0">
                <a:latin typeface="Montserrat Light" panose="00000400000000000000" pitchFamily="2" charset="-18"/>
              </a:rPr>
              <a:t> </a:t>
            </a:r>
            <a:r>
              <a:rPr lang="hr-HR" sz="2400" dirty="0" err="1" smtClean="0">
                <a:latin typeface="Montserrat Light" panose="00000400000000000000" pitchFamily="2" charset="-18"/>
              </a:rPr>
              <a:t>tools</a:t>
            </a:r>
            <a:r>
              <a:rPr lang="hr-HR" sz="2400" dirty="0" smtClean="0">
                <a:latin typeface="Montserrat Light" panose="00000400000000000000" pitchFamily="2" charset="-18"/>
              </a:rPr>
              <a:t> – </a:t>
            </a:r>
            <a:r>
              <a:rPr lang="hr-HR" sz="2400" b="1" dirty="0" smtClean="0">
                <a:latin typeface="Montserrat Light" panose="00000400000000000000" pitchFamily="2" charset="-18"/>
              </a:rPr>
              <a:t>69.6%</a:t>
            </a:r>
            <a:endParaRPr lang="hr-HR" sz="2400" b="1" dirty="0">
              <a:latin typeface="Montserrat Light" panose="00000400000000000000" pitchFamily="2" charset="-18"/>
            </a:endParaRPr>
          </a:p>
        </p:txBody>
      </p:sp>
      <p:sp>
        <p:nvSpPr>
          <p:cNvPr id="5" name="TextBox 2"/>
          <p:cNvSpPr txBox="1"/>
          <p:nvPr/>
        </p:nvSpPr>
        <p:spPr>
          <a:xfrm>
            <a:off x="2788935" y="342900"/>
            <a:ext cx="12926259" cy="2030941"/>
          </a:xfrm>
          <a:prstGeom prst="rect">
            <a:avLst/>
          </a:prstGeom>
        </p:spPr>
        <p:txBody>
          <a:bodyPr lIns="0" tIns="0" rIns="0" bIns="0" rtlCol="0" anchor="t">
            <a:spAutoFit/>
          </a:bodyPr>
          <a:lstStyle/>
          <a:p>
            <a:pPr algn="ctr">
              <a:lnSpc>
                <a:spcPct val="150000"/>
              </a:lnSpc>
            </a:pPr>
            <a:r>
              <a:rPr lang="en-US" sz="4399" dirty="0">
                <a:solidFill>
                  <a:srgbClr val="000000"/>
                </a:solidFill>
                <a:latin typeface="DM Sans Bold"/>
              </a:rPr>
              <a:t>THE RESEARCH INFRASTRUCTURE IN </a:t>
            </a:r>
          </a:p>
          <a:p>
            <a:pPr algn="ctr">
              <a:lnSpc>
                <a:spcPct val="150000"/>
              </a:lnSpc>
            </a:pPr>
            <a:r>
              <a:rPr lang="en-US" sz="4399" dirty="0">
                <a:solidFill>
                  <a:srgbClr val="000000"/>
                </a:solidFill>
                <a:latin typeface="DM Sans Bold"/>
              </a:rPr>
              <a:t>THE DIGITAL ENVIRONMENT </a:t>
            </a:r>
            <a:r>
              <a:rPr lang="en-US" sz="4399" dirty="0" smtClean="0">
                <a:solidFill>
                  <a:srgbClr val="000000"/>
                </a:solidFill>
                <a:latin typeface="DM Sans Bold"/>
              </a:rPr>
              <a:t>SHOULD </a:t>
            </a:r>
            <a:r>
              <a:rPr lang="en-US" sz="4399" dirty="0">
                <a:solidFill>
                  <a:srgbClr val="000000"/>
                </a:solidFill>
                <a:latin typeface="DM Sans Bold"/>
              </a:rPr>
              <a:t>CONTAIN: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7923">
            <a:off x="-8545361" y="-8461179"/>
            <a:ext cx="13977230" cy="1434230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80377">
            <a:off x="12236533" y="5090101"/>
            <a:ext cx="12102934" cy="12419055"/>
          </a:xfrm>
          <a:prstGeom prst="rect">
            <a:avLst/>
          </a:prstGeom>
        </p:spPr>
      </p:pic>
      <p:sp>
        <p:nvSpPr>
          <p:cNvPr id="5" name="TextBox 5"/>
          <p:cNvSpPr txBox="1"/>
          <p:nvPr/>
        </p:nvSpPr>
        <p:spPr>
          <a:xfrm>
            <a:off x="2343797" y="628650"/>
            <a:ext cx="13617940" cy="1594138"/>
          </a:xfrm>
          <a:prstGeom prst="rect">
            <a:avLst/>
          </a:prstGeom>
        </p:spPr>
        <p:txBody>
          <a:bodyPr lIns="0" tIns="0" rIns="0" bIns="0" rtlCol="0" anchor="t">
            <a:spAutoFit/>
          </a:bodyPr>
          <a:lstStyle/>
          <a:p>
            <a:pPr marL="0" lvl="0" indent="0" algn="ctr">
              <a:lnSpc>
                <a:spcPts val="13015"/>
              </a:lnSpc>
              <a:spcBef>
                <a:spcPct val="0"/>
              </a:spcBef>
            </a:pPr>
            <a:r>
              <a:rPr lang="en-US" sz="9431" spc="924">
                <a:solidFill>
                  <a:srgbClr val="231F20"/>
                </a:solidFill>
                <a:latin typeface="Oswald Bold"/>
              </a:rPr>
              <a:t>CONCLUSION</a:t>
            </a:r>
          </a:p>
        </p:txBody>
      </p:sp>
      <p:sp>
        <p:nvSpPr>
          <p:cNvPr id="6" name="TextBox 6"/>
          <p:cNvSpPr txBox="1"/>
          <p:nvPr/>
        </p:nvSpPr>
        <p:spPr>
          <a:xfrm>
            <a:off x="1670299" y="2587725"/>
            <a:ext cx="14947403" cy="7613550"/>
          </a:xfrm>
          <a:prstGeom prst="rect">
            <a:avLst/>
          </a:prstGeom>
        </p:spPr>
        <p:txBody>
          <a:bodyPr lIns="0" tIns="0" rIns="0" bIns="0" rtlCol="0" anchor="t">
            <a:spAutoFit/>
          </a:bodyPr>
          <a:lstStyle/>
          <a:p>
            <a:pPr marL="519787" lvl="1" indent="-259894">
              <a:lnSpc>
                <a:spcPts val="3779"/>
              </a:lnSpc>
              <a:buFont typeface="Arial"/>
              <a:buChar char="•"/>
            </a:pPr>
            <a:r>
              <a:rPr lang="en-US" sz="2407">
                <a:solidFill>
                  <a:srgbClr val="231F20"/>
                </a:solidFill>
                <a:latin typeface="Montserrat Light Bold"/>
              </a:rPr>
              <a:t>VRE </a:t>
            </a:r>
            <a:r>
              <a:rPr lang="en-US" sz="2407">
                <a:solidFill>
                  <a:srgbClr val="231F20"/>
                </a:solidFill>
                <a:latin typeface="Montserrat Light"/>
              </a:rPr>
              <a:t>for research in Glagolitism can be organized through a digital laboratory and should provide:</a:t>
            </a:r>
          </a:p>
          <a:p>
            <a:pPr marL="1039575" lvl="2" indent="-346525">
              <a:lnSpc>
                <a:spcPts val="3779"/>
              </a:lnSpc>
              <a:buFont typeface="Arial"/>
              <a:buChar char="⚬"/>
            </a:pPr>
            <a:r>
              <a:rPr lang="en-US" sz="2407">
                <a:solidFill>
                  <a:srgbClr val="231F20"/>
                </a:solidFill>
                <a:latin typeface="Montserrat Light"/>
              </a:rPr>
              <a:t>digital tools for manuscript research and advice on their usage </a:t>
            </a:r>
          </a:p>
          <a:p>
            <a:pPr marL="1039575" lvl="2" indent="-346525">
              <a:lnSpc>
                <a:spcPts val="3779"/>
              </a:lnSpc>
              <a:buFont typeface="Arial"/>
              <a:buChar char="⚬"/>
            </a:pPr>
            <a:r>
              <a:rPr lang="en-US" sz="2407">
                <a:solidFill>
                  <a:srgbClr val="231F20"/>
                </a:solidFill>
                <a:latin typeface="Montserrat Light"/>
              </a:rPr>
              <a:t>tutorials for finding and using digital tools</a:t>
            </a:r>
          </a:p>
          <a:p>
            <a:pPr marL="1039575" lvl="2" indent="-346525">
              <a:lnSpc>
                <a:spcPts val="3779"/>
              </a:lnSpc>
              <a:buFont typeface="Arial"/>
              <a:buChar char="⚬"/>
            </a:pPr>
            <a:r>
              <a:rPr lang="en-US" sz="2407">
                <a:solidFill>
                  <a:srgbClr val="231F20"/>
                </a:solidFill>
                <a:latin typeface="Montserrat Light"/>
              </a:rPr>
              <a:t>space for discussion on the usage, problems and experience in using the tools</a:t>
            </a:r>
          </a:p>
          <a:p>
            <a:pPr marL="1039575" lvl="2" indent="-346525">
              <a:lnSpc>
                <a:spcPts val="3779"/>
              </a:lnSpc>
              <a:buFont typeface="Arial"/>
              <a:buChar char="⚬"/>
            </a:pPr>
            <a:r>
              <a:rPr lang="en-US" sz="2407">
                <a:solidFill>
                  <a:srgbClr val="231F20"/>
                </a:solidFill>
                <a:latin typeface="Montserrat Light"/>
              </a:rPr>
              <a:t>the list of and links to digital collections, projects, literature, data sets on Glagolitism </a:t>
            </a:r>
          </a:p>
          <a:p>
            <a:pPr marL="1039575" lvl="2" indent="-346525">
              <a:lnSpc>
                <a:spcPts val="3779"/>
              </a:lnSpc>
              <a:buFont typeface="Arial"/>
              <a:buChar char="⚬"/>
            </a:pPr>
            <a:r>
              <a:rPr lang="en-US" sz="2407">
                <a:solidFill>
                  <a:srgbClr val="231F20"/>
                </a:solidFill>
                <a:latin typeface="Montserrat Light"/>
              </a:rPr>
              <a:t>a repository for storing and re-using research data</a:t>
            </a:r>
          </a:p>
          <a:p>
            <a:pPr>
              <a:lnSpc>
                <a:spcPts val="3779"/>
              </a:lnSpc>
            </a:pPr>
            <a:endParaRPr lang="en-US" sz="2407">
              <a:solidFill>
                <a:srgbClr val="231F20"/>
              </a:solidFill>
              <a:latin typeface="Montserrat Light"/>
            </a:endParaRPr>
          </a:p>
          <a:p>
            <a:pPr marL="519787" lvl="1" indent="-259894">
              <a:lnSpc>
                <a:spcPts val="3779"/>
              </a:lnSpc>
              <a:buFont typeface="Arial"/>
              <a:buChar char="•"/>
            </a:pPr>
            <a:r>
              <a:rPr lang="en-US" sz="2407">
                <a:solidFill>
                  <a:srgbClr val="231F20"/>
                </a:solidFill>
                <a:latin typeface="Montserrat Light"/>
              </a:rPr>
              <a:t>GLAM institutions - consider the fact that scholars are not satisfied with the level of digitization </a:t>
            </a:r>
          </a:p>
          <a:p>
            <a:pPr marL="1039575" lvl="2" indent="-346525">
              <a:lnSpc>
                <a:spcPts val="3779"/>
              </a:lnSpc>
              <a:buFont typeface="Arial"/>
              <a:buChar char="⚬"/>
            </a:pPr>
            <a:r>
              <a:rPr lang="en-US" sz="2407">
                <a:solidFill>
                  <a:srgbClr val="231F20"/>
                </a:solidFill>
                <a:latin typeface="Montserrat Light"/>
              </a:rPr>
              <a:t>great effort should be devoted to the digitization of Glagolitics </a:t>
            </a:r>
          </a:p>
          <a:p>
            <a:pPr marL="1039575" lvl="2" indent="-346525">
              <a:lnSpc>
                <a:spcPts val="3779"/>
              </a:lnSpc>
              <a:buFont typeface="Arial"/>
              <a:buChar char="⚬"/>
            </a:pPr>
            <a:r>
              <a:rPr lang="en-US" sz="2407">
                <a:solidFill>
                  <a:srgbClr val="231F20"/>
                </a:solidFill>
                <a:latin typeface="Montserrat Light"/>
              </a:rPr>
              <a:t>scholars should be consulted for selection of material for digitization</a:t>
            </a:r>
          </a:p>
          <a:p>
            <a:pPr>
              <a:lnSpc>
                <a:spcPts val="3779"/>
              </a:lnSpc>
            </a:pPr>
            <a:endParaRPr lang="en-US" sz="2407">
              <a:solidFill>
                <a:srgbClr val="231F20"/>
              </a:solidFill>
              <a:latin typeface="Montserrat Light"/>
            </a:endParaRPr>
          </a:p>
          <a:p>
            <a:pPr marL="519787" lvl="1" indent="-259894">
              <a:lnSpc>
                <a:spcPts val="3779"/>
              </a:lnSpc>
              <a:buFont typeface="Arial"/>
              <a:buChar char="•"/>
            </a:pPr>
            <a:r>
              <a:rPr lang="en-US" sz="2407">
                <a:solidFill>
                  <a:srgbClr val="231F20"/>
                </a:solidFill>
                <a:latin typeface="Montserrat Light Bold"/>
              </a:rPr>
              <a:t>librarians </a:t>
            </a:r>
          </a:p>
          <a:p>
            <a:pPr marL="1039575" lvl="2" indent="-346525">
              <a:lnSpc>
                <a:spcPts val="3779"/>
              </a:lnSpc>
              <a:buFont typeface="Arial"/>
              <a:buChar char="⚬"/>
            </a:pPr>
            <a:r>
              <a:rPr lang="en-US" sz="2407">
                <a:solidFill>
                  <a:srgbClr val="231F20"/>
                </a:solidFill>
                <a:latin typeface="Montserrat Light"/>
              </a:rPr>
              <a:t>design, maintain and upgrade a VRE for research in Glagolitism,</a:t>
            </a:r>
          </a:p>
          <a:p>
            <a:pPr marL="1039575" lvl="2" indent="-346525">
              <a:lnSpc>
                <a:spcPts val="3779"/>
              </a:lnSpc>
              <a:buFont typeface="Arial"/>
              <a:buChar char="⚬"/>
            </a:pPr>
            <a:r>
              <a:rPr lang="en-US" sz="2407">
                <a:solidFill>
                  <a:srgbClr val="231F20"/>
                </a:solidFill>
                <a:latin typeface="Montserrat Light"/>
              </a:rPr>
              <a:t>provide support to scholars in using digital tools and methods</a:t>
            </a:r>
          </a:p>
          <a:p>
            <a:pPr marL="1039575" lvl="2" indent="-346525">
              <a:lnSpc>
                <a:spcPts val="3779"/>
              </a:lnSpc>
              <a:buFont typeface="Arial"/>
              <a:buChar char="⚬"/>
            </a:pPr>
            <a:r>
              <a:rPr lang="en-US" sz="2407">
                <a:solidFill>
                  <a:srgbClr val="231F20"/>
                </a:solidFill>
                <a:latin typeface="Montserrat Light"/>
              </a:rPr>
              <a:t>contribute to the process of data management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80377">
            <a:off x="14340324" y="-11916462"/>
            <a:ext cx="24036383" cy="2466419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4254153" y="7476061"/>
            <a:ext cx="11881594" cy="3564478"/>
          </a:xfrm>
          <a:prstGeom prst="rect">
            <a:avLst/>
          </a:prstGeom>
        </p:spPr>
      </p:pic>
      <p:pic>
        <p:nvPicPr>
          <p:cNvPr id="5" name="Picture 5"/>
          <p:cNvPicPr>
            <a:picLocks noChangeAspect="1"/>
          </p:cNvPicPr>
          <p:nvPr/>
        </p:nvPicPr>
        <p:blipFill>
          <a:blip r:embed="rId7"/>
          <a:srcRect/>
          <a:stretch>
            <a:fillRect/>
          </a:stretch>
        </p:blipFill>
        <p:spPr>
          <a:xfrm>
            <a:off x="7627441" y="8428896"/>
            <a:ext cx="3667944" cy="1658807"/>
          </a:xfrm>
          <a:prstGeom prst="rect">
            <a:avLst/>
          </a:prstGeom>
        </p:spPr>
      </p:pic>
      <p:pic>
        <p:nvPicPr>
          <p:cNvPr id="6" name="Picture 6"/>
          <p:cNvPicPr>
            <a:picLocks noChangeAspect="1"/>
          </p:cNvPicPr>
          <p:nvPr/>
        </p:nvPicPr>
        <p:blipFill>
          <a:blip r:embed="rId8"/>
          <a:srcRect/>
          <a:stretch>
            <a:fillRect/>
          </a:stretch>
        </p:blipFill>
        <p:spPr>
          <a:xfrm>
            <a:off x="14445979" y="8799838"/>
            <a:ext cx="3539640" cy="1177155"/>
          </a:xfrm>
          <a:prstGeom prst="rect">
            <a:avLst/>
          </a:prstGeom>
        </p:spPr>
      </p:pic>
      <p:pic>
        <p:nvPicPr>
          <p:cNvPr id="7" name="Picture 7"/>
          <p:cNvPicPr>
            <a:picLocks noChangeAspect="1"/>
          </p:cNvPicPr>
          <p:nvPr/>
        </p:nvPicPr>
        <p:blipFill>
          <a:blip r:embed="rId9"/>
          <a:srcRect/>
          <a:stretch>
            <a:fillRect/>
          </a:stretch>
        </p:blipFill>
        <p:spPr>
          <a:xfrm>
            <a:off x="11780257" y="8689127"/>
            <a:ext cx="2179947" cy="1398576"/>
          </a:xfrm>
          <a:prstGeom prst="rect">
            <a:avLst/>
          </a:prstGeom>
        </p:spPr>
      </p:pic>
      <p:sp>
        <p:nvSpPr>
          <p:cNvPr id="8" name="TextBox 8"/>
          <p:cNvSpPr txBox="1"/>
          <p:nvPr/>
        </p:nvSpPr>
        <p:spPr>
          <a:xfrm>
            <a:off x="1561733" y="5367511"/>
            <a:ext cx="6065708" cy="1989051"/>
          </a:xfrm>
          <a:prstGeom prst="rect">
            <a:avLst/>
          </a:prstGeom>
        </p:spPr>
        <p:txBody>
          <a:bodyPr lIns="0" tIns="0" rIns="0" bIns="0" rtlCol="0" anchor="t">
            <a:spAutoFit/>
          </a:bodyPr>
          <a:lstStyle/>
          <a:p>
            <a:pPr>
              <a:lnSpc>
                <a:spcPts val="5406"/>
              </a:lnSpc>
            </a:pPr>
            <a:r>
              <a:rPr lang="en-US" sz="2744">
                <a:solidFill>
                  <a:srgbClr val="000000"/>
                </a:solidFill>
                <a:latin typeface="DM Sans"/>
              </a:rPr>
              <a:t>Marijana Tomić, </a:t>
            </a:r>
            <a:r>
              <a:rPr lang="en-US" sz="2744" u="sng">
                <a:solidFill>
                  <a:srgbClr val="331EDB"/>
                </a:solidFill>
                <a:latin typeface="DM Sans Bold"/>
              </a:rPr>
              <a:t>mtomic@unizd.hr</a:t>
            </a:r>
          </a:p>
          <a:p>
            <a:pPr>
              <a:lnSpc>
                <a:spcPts val="5406"/>
              </a:lnSpc>
            </a:pPr>
            <a:r>
              <a:rPr lang="en-US" sz="2744">
                <a:solidFill>
                  <a:srgbClr val="000000"/>
                </a:solidFill>
                <a:latin typeface="DM Sans"/>
              </a:rPr>
              <a:t>Laura Grzunov, </a:t>
            </a:r>
            <a:r>
              <a:rPr lang="en-US" sz="2744" u="sng">
                <a:solidFill>
                  <a:srgbClr val="331EDB"/>
                </a:solidFill>
                <a:latin typeface="DM Sans Bold"/>
              </a:rPr>
              <a:t>lgrzunov@unizd.hr</a:t>
            </a:r>
          </a:p>
          <a:p>
            <a:pPr marL="0" lvl="0" indent="0">
              <a:lnSpc>
                <a:spcPts val="5406"/>
              </a:lnSpc>
            </a:pPr>
            <a:r>
              <a:rPr lang="en-US" sz="2744">
                <a:solidFill>
                  <a:srgbClr val="000000"/>
                </a:solidFill>
                <a:latin typeface="DM Sans"/>
              </a:rPr>
              <a:t>Marta Ivanović, </a:t>
            </a:r>
            <a:r>
              <a:rPr lang="en-US" sz="2744" u="sng">
                <a:solidFill>
                  <a:srgbClr val="331EDB"/>
                </a:solidFill>
                <a:latin typeface="DM Sans Bold"/>
              </a:rPr>
              <a:t>mivanovi1@unizd.hr</a:t>
            </a:r>
          </a:p>
        </p:txBody>
      </p:sp>
      <p:sp>
        <p:nvSpPr>
          <p:cNvPr id="9" name="TextBox 9"/>
          <p:cNvSpPr txBox="1"/>
          <p:nvPr/>
        </p:nvSpPr>
        <p:spPr>
          <a:xfrm>
            <a:off x="1374695" y="253712"/>
            <a:ext cx="8097687" cy="4889788"/>
          </a:xfrm>
          <a:prstGeom prst="rect">
            <a:avLst/>
          </a:prstGeom>
        </p:spPr>
        <p:txBody>
          <a:bodyPr lIns="0" tIns="0" rIns="0" bIns="0" rtlCol="0" anchor="t">
            <a:spAutoFit/>
          </a:bodyPr>
          <a:lstStyle/>
          <a:p>
            <a:pPr marL="0" lvl="0" indent="0">
              <a:lnSpc>
                <a:spcPts val="13015"/>
              </a:lnSpc>
              <a:spcBef>
                <a:spcPct val="0"/>
              </a:spcBef>
            </a:pPr>
            <a:r>
              <a:rPr lang="en-US" sz="9431" spc="924">
                <a:solidFill>
                  <a:srgbClr val="231F20"/>
                </a:solidFill>
                <a:latin typeface="Oswald Bold"/>
              </a:rPr>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flipH="1" flipV="1">
            <a:off x="0" y="0"/>
            <a:ext cx="18288000" cy="10287000"/>
          </a:xfrm>
          <a:prstGeom prst="rect">
            <a:avLst/>
          </a:prstGeom>
        </p:spPr>
      </p:pic>
      <p:grpSp>
        <p:nvGrpSpPr>
          <p:cNvPr id="3" name="Group 3"/>
          <p:cNvGrpSpPr/>
          <p:nvPr/>
        </p:nvGrpSpPr>
        <p:grpSpPr>
          <a:xfrm>
            <a:off x="13662994" y="337474"/>
            <a:ext cx="4296549" cy="9570246"/>
            <a:chOff x="0" y="0"/>
            <a:chExt cx="1131601" cy="2520559"/>
          </a:xfrm>
        </p:grpSpPr>
        <p:sp>
          <p:nvSpPr>
            <p:cNvPr id="4" name="Freeform 4"/>
            <p:cNvSpPr/>
            <p:nvPr/>
          </p:nvSpPr>
          <p:spPr>
            <a:xfrm>
              <a:off x="0" y="0"/>
              <a:ext cx="1131601" cy="2520559"/>
            </a:xfrm>
            <a:custGeom>
              <a:avLst/>
              <a:gdLst/>
              <a:ahLst/>
              <a:cxnLst/>
              <a:rect l="l" t="t" r="r" b="b"/>
              <a:pathLst>
                <a:path w="1131601" h="2520559">
                  <a:moveTo>
                    <a:pt x="0" y="0"/>
                  </a:moveTo>
                  <a:lnTo>
                    <a:pt x="1131601" y="0"/>
                  </a:lnTo>
                  <a:lnTo>
                    <a:pt x="1131601" y="2520559"/>
                  </a:lnTo>
                  <a:lnTo>
                    <a:pt x="0" y="2520559"/>
                  </a:lnTo>
                  <a:close/>
                </a:path>
              </a:pathLst>
            </a:custGeom>
            <a:solidFill>
              <a:srgbClr val="CCCCCC"/>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6" name="Picture 6"/>
          <p:cNvPicPr>
            <a:picLocks noChangeAspect="1"/>
          </p:cNvPicPr>
          <p:nvPr/>
        </p:nvPicPr>
        <p:blipFill>
          <a:blip r:embed="rId3"/>
          <a:srcRect t="46379"/>
          <a:stretch>
            <a:fillRect/>
          </a:stretch>
        </p:blipFill>
        <p:spPr>
          <a:xfrm>
            <a:off x="2142191" y="4828880"/>
            <a:ext cx="9752965" cy="1032847"/>
          </a:xfrm>
          <a:prstGeom prst="rect">
            <a:avLst/>
          </a:prstGeom>
        </p:spPr>
      </p:pic>
      <p:grpSp>
        <p:nvGrpSpPr>
          <p:cNvPr id="7" name="Group 7"/>
          <p:cNvGrpSpPr/>
          <p:nvPr/>
        </p:nvGrpSpPr>
        <p:grpSpPr>
          <a:xfrm>
            <a:off x="1978441" y="2551904"/>
            <a:ext cx="9773794" cy="4846564"/>
            <a:chOff x="0" y="0"/>
            <a:chExt cx="3744763" cy="1856928"/>
          </a:xfrm>
        </p:grpSpPr>
        <p:sp>
          <p:nvSpPr>
            <p:cNvPr id="8" name="Freeform 8"/>
            <p:cNvSpPr/>
            <p:nvPr/>
          </p:nvSpPr>
          <p:spPr>
            <a:xfrm>
              <a:off x="0" y="0"/>
              <a:ext cx="3744763" cy="1856928"/>
            </a:xfrm>
            <a:custGeom>
              <a:avLst/>
              <a:gdLst/>
              <a:ahLst/>
              <a:cxnLst/>
              <a:rect l="l" t="t" r="r" b="b"/>
              <a:pathLst>
                <a:path w="3744763" h="1856928">
                  <a:moveTo>
                    <a:pt x="0" y="0"/>
                  </a:moveTo>
                  <a:lnTo>
                    <a:pt x="3744763" y="0"/>
                  </a:lnTo>
                  <a:lnTo>
                    <a:pt x="3744763" y="1856928"/>
                  </a:lnTo>
                  <a:lnTo>
                    <a:pt x="0" y="1856928"/>
                  </a:lnTo>
                  <a:close/>
                </a:path>
              </a:pathLst>
            </a:custGeom>
            <a:solidFill>
              <a:srgbClr val="EFEFEF"/>
            </a:solidFill>
          </p:spPr>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1792" y="2822249"/>
            <a:ext cx="1156649" cy="1173721"/>
          </a:xfrm>
          <a:prstGeom prst="rect">
            <a:avLst/>
          </a:prstGeom>
        </p:spPr>
      </p:pic>
      <p:pic>
        <p:nvPicPr>
          <p:cNvPr id="11" name="Picture 11"/>
          <p:cNvPicPr>
            <a:picLocks noChangeAspect="1"/>
          </p:cNvPicPr>
          <p:nvPr/>
        </p:nvPicPr>
        <p:blipFill>
          <a:blip r:embed="rId3"/>
          <a:srcRect t="46379"/>
          <a:stretch>
            <a:fillRect/>
          </a:stretch>
        </p:blipFill>
        <p:spPr>
          <a:xfrm>
            <a:off x="2142191" y="7210022"/>
            <a:ext cx="9752965" cy="1032847"/>
          </a:xfrm>
          <a:prstGeom prst="rect">
            <a:avLst/>
          </a:prstGeom>
        </p:spPr>
      </p:pic>
      <p:sp>
        <p:nvSpPr>
          <p:cNvPr id="12" name="TextBox 12"/>
          <p:cNvSpPr txBox="1"/>
          <p:nvPr/>
        </p:nvSpPr>
        <p:spPr>
          <a:xfrm>
            <a:off x="2142191" y="647700"/>
            <a:ext cx="7416941" cy="1686342"/>
          </a:xfrm>
          <a:prstGeom prst="rect">
            <a:avLst/>
          </a:prstGeom>
        </p:spPr>
        <p:txBody>
          <a:bodyPr lIns="0" tIns="0" rIns="0" bIns="0" rtlCol="0" anchor="t">
            <a:spAutoFit/>
          </a:bodyPr>
          <a:lstStyle/>
          <a:p>
            <a:pPr>
              <a:lnSpc>
                <a:spcPts val="13774"/>
              </a:lnSpc>
            </a:pPr>
            <a:r>
              <a:rPr lang="en-US" sz="9981" spc="978">
                <a:solidFill>
                  <a:srgbClr val="1C496A"/>
                </a:solidFill>
                <a:latin typeface="Oswald Bold"/>
              </a:rPr>
              <a:t>RESEARCH</a:t>
            </a:r>
          </a:p>
        </p:txBody>
      </p:sp>
      <p:sp>
        <p:nvSpPr>
          <p:cNvPr id="13" name="TextBox 13"/>
          <p:cNvSpPr txBox="1"/>
          <p:nvPr/>
        </p:nvSpPr>
        <p:spPr>
          <a:xfrm>
            <a:off x="2326278" y="2645931"/>
            <a:ext cx="8684342" cy="3390154"/>
          </a:xfrm>
          <a:prstGeom prst="rect">
            <a:avLst/>
          </a:prstGeom>
        </p:spPr>
        <p:txBody>
          <a:bodyPr lIns="0" tIns="0" rIns="0" bIns="0" rtlCol="0" anchor="t">
            <a:spAutoFit/>
          </a:bodyPr>
          <a:lstStyle/>
          <a:p>
            <a:pPr marL="0" lvl="0" indent="0">
              <a:lnSpc>
                <a:spcPts val="5492"/>
              </a:lnSpc>
            </a:pPr>
            <a:r>
              <a:rPr lang="en-US" sz="2196" spc="215">
                <a:solidFill>
                  <a:srgbClr val="231F20"/>
                </a:solidFill>
                <a:latin typeface="DM Sans"/>
              </a:rPr>
              <a:t>The </a:t>
            </a:r>
            <a:r>
              <a:rPr lang="en-US" sz="2196" spc="215">
                <a:solidFill>
                  <a:srgbClr val="231F20"/>
                </a:solidFill>
                <a:latin typeface="DM Sans Bold"/>
              </a:rPr>
              <a:t>aim</a:t>
            </a:r>
            <a:r>
              <a:rPr lang="en-US" sz="2196" spc="215">
                <a:solidFill>
                  <a:srgbClr val="231F20"/>
                </a:solidFill>
                <a:latin typeface="DM Sans"/>
              </a:rPr>
              <a:t> of this research is to </a:t>
            </a:r>
            <a:r>
              <a:rPr lang="en-US" sz="2196" spc="215">
                <a:solidFill>
                  <a:srgbClr val="231F20"/>
                </a:solidFill>
                <a:latin typeface="DM Sans Bold"/>
              </a:rPr>
              <a:t>identify and examine the features of a </a:t>
            </a:r>
            <a:r>
              <a:rPr lang="en-US" sz="2196" spc="215">
                <a:solidFill>
                  <a:srgbClr val="1C496A"/>
                </a:solidFill>
                <a:latin typeface="DM Sans Bold"/>
              </a:rPr>
              <a:t>virtual research environment</a:t>
            </a:r>
            <a:r>
              <a:rPr lang="en-US" sz="2196" spc="215">
                <a:solidFill>
                  <a:srgbClr val="231F20"/>
                </a:solidFill>
                <a:latin typeface="DM Sans"/>
              </a:rPr>
              <a:t> that would enhance the possibilities of an interdisciplinary collaborative research of Croatian Glagolitism in a digital environment.</a:t>
            </a: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79578" y="7341318"/>
            <a:ext cx="7616557" cy="7815497"/>
          </a:xfrm>
          <a:prstGeom prst="rect">
            <a:avLst/>
          </a:prstGeom>
        </p:spPr>
      </p:pic>
      <p:pic>
        <p:nvPicPr>
          <p:cNvPr id="15" name="Picture 15"/>
          <p:cNvPicPr>
            <a:picLocks noChangeAspect="1"/>
          </p:cNvPicPr>
          <p:nvPr/>
        </p:nvPicPr>
        <p:blipFill>
          <a:blip r:embed="rId8">
            <a:alphaModFix amt="67000"/>
          </a:blip>
          <a:srcRect l="1875" t="7148" r="75907" b="6996"/>
          <a:stretch>
            <a:fillRect/>
          </a:stretch>
        </p:blipFill>
        <p:spPr>
          <a:xfrm>
            <a:off x="11311876" y="4337114"/>
            <a:ext cx="5947424" cy="574581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875" b="21875"/>
          <a:stretch>
            <a:fillRect/>
          </a:stretch>
        </p:blipFill>
        <p:spPr>
          <a:xfrm flipH="1" flipV="1">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307472" y="6672678"/>
            <a:ext cx="7673056" cy="767305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24816" y="5501099"/>
            <a:ext cx="2238367" cy="223836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63659" y="6071953"/>
            <a:ext cx="960682" cy="105254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539534" y="7377531"/>
            <a:ext cx="2238367" cy="223836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10099" y="7377531"/>
            <a:ext cx="2238367" cy="223836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994936" y="7891202"/>
            <a:ext cx="1268693" cy="1211025"/>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106315" y="7936159"/>
            <a:ext cx="1104804" cy="1121111"/>
          </a:xfrm>
          <a:prstGeom prst="rect">
            <a:avLst/>
          </a:prstGeom>
        </p:spPr>
      </p:pic>
      <p:grpSp>
        <p:nvGrpSpPr>
          <p:cNvPr id="10" name="Group 10"/>
          <p:cNvGrpSpPr/>
          <p:nvPr/>
        </p:nvGrpSpPr>
        <p:grpSpPr>
          <a:xfrm>
            <a:off x="1862705" y="917195"/>
            <a:ext cx="5921238" cy="3339257"/>
            <a:chOff x="0" y="-264552"/>
            <a:chExt cx="1559503" cy="879475"/>
          </a:xfrm>
        </p:grpSpPr>
        <p:sp>
          <p:nvSpPr>
            <p:cNvPr id="11" name="Freeform 11"/>
            <p:cNvSpPr/>
            <p:nvPr/>
          </p:nvSpPr>
          <p:spPr>
            <a:xfrm>
              <a:off x="0" y="0"/>
              <a:ext cx="1559503" cy="355383"/>
            </a:xfrm>
            <a:custGeom>
              <a:avLst/>
              <a:gdLst/>
              <a:ahLst/>
              <a:cxnLst/>
              <a:rect l="l" t="t" r="r" b="b"/>
              <a:pathLst>
                <a:path w="1559503" h="355383">
                  <a:moveTo>
                    <a:pt x="0" y="0"/>
                  </a:moveTo>
                  <a:lnTo>
                    <a:pt x="1559503" y="0"/>
                  </a:lnTo>
                  <a:lnTo>
                    <a:pt x="1559503" y="355383"/>
                  </a:lnTo>
                  <a:lnTo>
                    <a:pt x="0" y="355383"/>
                  </a:lnTo>
                  <a:close/>
                </a:path>
              </a:pathLst>
            </a:custGeom>
            <a:solidFill>
              <a:srgbClr val="1C496A"/>
            </a:solidFill>
          </p:spPr>
        </p:sp>
        <p:sp>
          <p:nvSpPr>
            <p:cNvPr id="12" name="TextBox 12"/>
            <p:cNvSpPr txBox="1"/>
            <p:nvPr/>
          </p:nvSpPr>
          <p:spPr>
            <a:xfrm>
              <a:off x="346291" y="-264552"/>
              <a:ext cx="812800" cy="879475"/>
            </a:xfrm>
            <a:prstGeom prst="rect">
              <a:avLst/>
            </a:prstGeom>
          </p:spPr>
          <p:txBody>
            <a:bodyPr lIns="50800" tIns="50800" rIns="50800" bIns="50800" rtlCol="0" anchor="ctr"/>
            <a:lstStyle/>
            <a:p>
              <a:pPr marL="0" lvl="0" indent="0" algn="ctr">
                <a:lnSpc>
                  <a:spcPts val="4804"/>
                </a:lnSpc>
                <a:spcBef>
                  <a:spcPct val="0"/>
                </a:spcBef>
              </a:pPr>
              <a:r>
                <a:rPr lang="en-US" sz="3481" spc="34" dirty="0">
                  <a:solidFill>
                    <a:srgbClr val="FFFFFF"/>
                  </a:solidFill>
                  <a:latin typeface="DM Sans Bold"/>
                </a:rPr>
                <a:t>SURVEY</a:t>
              </a:r>
            </a:p>
          </p:txBody>
        </p:sp>
      </p:grpSp>
      <p:sp>
        <p:nvSpPr>
          <p:cNvPr id="13" name="TextBox 13"/>
          <p:cNvSpPr txBox="1"/>
          <p:nvPr/>
        </p:nvSpPr>
        <p:spPr>
          <a:xfrm>
            <a:off x="2926744" y="230084"/>
            <a:ext cx="11552977" cy="1166783"/>
          </a:xfrm>
          <a:prstGeom prst="rect">
            <a:avLst/>
          </a:prstGeom>
        </p:spPr>
        <p:txBody>
          <a:bodyPr lIns="0" tIns="0" rIns="0" bIns="0" rtlCol="0" anchor="t">
            <a:spAutoFit/>
          </a:bodyPr>
          <a:lstStyle/>
          <a:p>
            <a:pPr algn="ctr">
              <a:lnSpc>
                <a:spcPts val="9587"/>
              </a:lnSpc>
            </a:pPr>
            <a:r>
              <a:rPr lang="en-US" sz="6947" spc="368">
                <a:solidFill>
                  <a:srgbClr val="1C496A"/>
                </a:solidFill>
                <a:latin typeface="Oswald Bold"/>
              </a:rPr>
              <a:t>METHODOLOGY</a:t>
            </a:r>
          </a:p>
        </p:txBody>
      </p:sp>
      <p:sp>
        <p:nvSpPr>
          <p:cNvPr id="14" name="TextBox 14"/>
          <p:cNvSpPr txBox="1"/>
          <p:nvPr/>
        </p:nvSpPr>
        <p:spPr>
          <a:xfrm>
            <a:off x="1834996" y="4042536"/>
            <a:ext cx="3360904" cy="2385584"/>
          </a:xfrm>
          <a:prstGeom prst="rect">
            <a:avLst/>
          </a:prstGeom>
        </p:spPr>
        <p:txBody>
          <a:bodyPr lIns="0" tIns="0" rIns="0" bIns="0" rtlCol="0" anchor="t">
            <a:spAutoFit/>
          </a:bodyPr>
          <a:lstStyle/>
          <a:p>
            <a:pPr algn="ctr">
              <a:lnSpc>
                <a:spcPts val="3188"/>
              </a:lnSpc>
            </a:pPr>
            <a:r>
              <a:rPr lang="en-US" sz="2310" spc="226">
                <a:solidFill>
                  <a:srgbClr val="231F20"/>
                </a:solidFill>
                <a:latin typeface="DM Sans"/>
              </a:rPr>
              <a:t>to find out scholars' opinions on the use</a:t>
            </a:r>
          </a:p>
          <a:p>
            <a:pPr marL="0" lvl="0" indent="0" algn="ctr">
              <a:lnSpc>
                <a:spcPts val="3188"/>
              </a:lnSpc>
              <a:spcBef>
                <a:spcPct val="0"/>
              </a:spcBef>
            </a:pPr>
            <a:r>
              <a:rPr lang="en-US" sz="2310" spc="226">
                <a:solidFill>
                  <a:srgbClr val="231F20"/>
                </a:solidFill>
                <a:latin typeface="DM Sans"/>
              </a:rPr>
              <a:t>of digital tools and methods in researching Glagolitism</a:t>
            </a:r>
          </a:p>
        </p:txBody>
      </p:sp>
      <p:sp>
        <p:nvSpPr>
          <p:cNvPr id="15" name="TextBox 15"/>
          <p:cNvSpPr txBox="1"/>
          <p:nvPr/>
        </p:nvSpPr>
        <p:spPr>
          <a:xfrm>
            <a:off x="6138875" y="4042536"/>
            <a:ext cx="6254887" cy="1185434"/>
          </a:xfrm>
          <a:prstGeom prst="rect">
            <a:avLst/>
          </a:prstGeom>
        </p:spPr>
        <p:txBody>
          <a:bodyPr lIns="0" tIns="0" rIns="0" bIns="0" rtlCol="0" anchor="t">
            <a:spAutoFit/>
          </a:bodyPr>
          <a:lstStyle/>
          <a:p>
            <a:pPr marL="0" lvl="0" indent="0" algn="ctr">
              <a:lnSpc>
                <a:spcPts val="3188"/>
              </a:lnSpc>
              <a:spcBef>
                <a:spcPct val="0"/>
              </a:spcBef>
            </a:pPr>
            <a:r>
              <a:rPr lang="en-US" sz="2310" spc="226">
                <a:solidFill>
                  <a:srgbClr val="231F20"/>
                </a:solidFill>
                <a:latin typeface="DM Sans"/>
              </a:rPr>
              <a:t>get an insight into scholars' experience with digital tools and methods in their research.</a:t>
            </a:r>
          </a:p>
        </p:txBody>
      </p:sp>
      <p:sp>
        <p:nvSpPr>
          <p:cNvPr id="16" name="TextBox 16"/>
          <p:cNvSpPr txBox="1"/>
          <p:nvPr/>
        </p:nvSpPr>
        <p:spPr>
          <a:xfrm>
            <a:off x="13340758" y="4045241"/>
            <a:ext cx="3733285" cy="3185684"/>
          </a:xfrm>
          <a:prstGeom prst="rect">
            <a:avLst/>
          </a:prstGeom>
        </p:spPr>
        <p:txBody>
          <a:bodyPr lIns="0" tIns="0" rIns="0" bIns="0" rtlCol="0" anchor="t">
            <a:spAutoFit/>
          </a:bodyPr>
          <a:lstStyle/>
          <a:p>
            <a:pPr algn="ctr">
              <a:lnSpc>
                <a:spcPts val="3188"/>
              </a:lnSpc>
            </a:pPr>
            <a:r>
              <a:rPr lang="en-US" sz="2310" spc="226">
                <a:solidFill>
                  <a:srgbClr val="231F20"/>
                </a:solidFill>
                <a:latin typeface="DM Sans"/>
              </a:rPr>
              <a:t>to identify the digital infrastructure</a:t>
            </a:r>
          </a:p>
          <a:p>
            <a:pPr marL="0" lvl="0" indent="0" algn="ctr">
              <a:lnSpc>
                <a:spcPts val="3188"/>
              </a:lnSpc>
              <a:spcBef>
                <a:spcPct val="0"/>
              </a:spcBef>
            </a:pPr>
            <a:r>
              <a:rPr lang="en-US" sz="2310" spc="226">
                <a:solidFill>
                  <a:srgbClr val="231F20"/>
                </a:solidFill>
                <a:latin typeface="DM Sans"/>
              </a:rPr>
              <a:t>elements that would be the most useful and applicable for the research process in the field of Croatian Glagolitism</a:t>
            </a:r>
          </a:p>
        </p:txBody>
      </p:sp>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9722" y="-4833750"/>
            <a:ext cx="7616557" cy="7815497"/>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4176364">
            <a:off x="-4105129" y="6530238"/>
            <a:ext cx="7616557" cy="7815497"/>
          </a:xfrm>
          <a:prstGeom prst="rect">
            <a:avLst/>
          </a:prstGeom>
        </p:spPr>
      </p:pic>
      <p:grpSp>
        <p:nvGrpSpPr>
          <p:cNvPr id="19" name="Group 19"/>
          <p:cNvGrpSpPr/>
          <p:nvPr/>
        </p:nvGrpSpPr>
        <p:grpSpPr>
          <a:xfrm>
            <a:off x="9220243" y="941387"/>
            <a:ext cx="6569423" cy="3339257"/>
            <a:chOff x="0" y="-259429"/>
            <a:chExt cx="1730218" cy="879475"/>
          </a:xfrm>
        </p:grpSpPr>
        <p:sp>
          <p:nvSpPr>
            <p:cNvPr id="20" name="Freeform 20"/>
            <p:cNvSpPr/>
            <p:nvPr/>
          </p:nvSpPr>
          <p:spPr>
            <a:xfrm>
              <a:off x="0" y="0"/>
              <a:ext cx="1730218" cy="355383"/>
            </a:xfrm>
            <a:custGeom>
              <a:avLst/>
              <a:gdLst/>
              <a:ahLst/>
              <a:cxnLst/>
              <a:rect l="l" t="t" r="r" b="b"/>
              <a:pathLst>
                <a:path w="1730218" h="355383">
                  <a:moveTo>
                    <a:pt x="0" y="0"/>
                  </a:moveTo>
                  <a:lnTo>
                    <a:pt x="1730218" y="0"/>
                  </a:lnTo>
                  <a:lnTo>
                    <a:pt x="1730218" y="355383"/>
                  </a:lnTo>
                  <a:lnTo>
                    <a:pt x="0" y="355383"/>
                  </a:lnTo>
                  <a:close/>
                </a:path>
              </a:pathLst>
            </a:custGeom>
            <a:solidFill>
              <a:srgbClr val="1C496A"/>
            </a:solidFill>
          </p:spPr>
        </p:sp>
        <p:sp>
          <p:nvSpPr>
            <p:cNvPr id="21" name="TextBox 21"/>
            <p:cNvSpPr txBox="1"/>
            <p:nvPr/>
          </p:nvSpPr>
          <p:spPr>
            <a:xfrm>
              <a:off x="49591" y="-259429"/>
              <a:ext cx="1641868" cy="879475"/>
            </a:xfrm>
            <a:prstGeom prst="rect">
              <a:avLst/>
            </a:prstGeom>
          </p:spPr>
          <p:txBody>
            <a:bodyPr lIns="50800" tIns="50800" rIns="50800" bIns="50800" rtlCol="0" anchor="ctr"/>
            <a:lstStyle/>
            <a:p>
              <a:pPr marL="0" lvl="0" indent="0" algn="ctr">
                <a:lnSpc>
                  <a:spcPts val="4804"/>
                </a:lnSpc>
                <a:spcBef>
                  <a:spcPct val="0"/>
                </a:spcBef>
              </a:pPr>
              <a:r>
                <a:rPr lang="en-US" sz="3481" spc="34" dirty="0">
                  <a:solidFill>
                    <a:srgbClr val="FFFFFF"/>
                  </a:solidFill>
                  <a:latin typeface="DM Sans Bold"/>
                </a:rPr>
                <a:t>SCHOLARS IN THE CROATIAN GLAGOLITISM</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grpSp>
        <p:nvGrpSpPr>
          <p:cNvPr id="3" name="Group 3"/>
          <p:cNvGrpSpPr/>
          <p:nvPr/>
        </p:nvGrpSpPr>
        <p:grpSpPr>
          <a:xfrm>
            <a:off x="0" y="0"/>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496A"/>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51022" y="-4729397"/>
            <a:ext cx="7616557" cy="781549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1369" y="-3442596"/>
            <a:ext cx="6709932" cy="6885191"/>
          </a:xfrm>
          <a:prstGeom prst="rect">
            <a:avLst/>
          </a:prstGeom>
        </p:spPr>
      </p:pic>
      <p:grpSp>
        <p:nvGrpSpPr>
          <p:cNvPr id="8" name="Group 8"/>
          <p:cNvGrpSpPr/>
          <p:nvPr/>
        </p:nvGrpSpPr>
        <p:grpSpPr>
          <a:xfrm>
            <a:off x="1432397" y="2474079"/>
            <a:ext cx="7112669" cy="3266930"/>
            <a:chOff x="0" y="-348009"/>
            <a:chExt cx="1873296" cy="860425"/>
          </a:xfrm>
        </p:grpSpPr>
        <p:sp>
          <p:nvSpPr>
            <p:cNvPr id="9" name="Freeform 9"/>
            <p:cNvSpPr/>
            <p:nvPr/>
          </p:nvSpPr>
          <p:spPr>
            <a:xfrm>
              <a:off x="0" y="0"/>
              <a:ext cx="1873296" cy="167703"/>
            </a:xfrm>
            <a:custGeom>
              <a:avLst/>
              <a:gdLst/>
              <a:ahLst/>
              <a:cxnLst/>
              <a:rect l="l" t="t" r="r" b="b"/>
              <a:pathLst>
                <a:path w="1873296" h="167703">
                  <a:moveTo>
                    <a:pt x="0" y="0"/>
                  </a:moveTo>
                  <a:lnTo>
                    <a:pt x="1873296" y="0"/>
                  </a:lnTo>
                  <a:lnTo>
                    <a:pt x="1873296" y="167703"/>
                  </a:lnTo>
                  <a:lnTo>
                    <a:pt x="0" y="167703"/>
                  </a:lnTo>
                  <a:close/>
                </a:path>
              </a:pathLst>
            </a:custGeom>
            <a:solidFill>
              <a:srgbClr val="1C496A"/>
            </a:solidFill>
          </p:spPr>
        </p:sp>
        <p:sp>
          <p:nvSpPr>
            <p:cNvPr id="10" name="TextBox 10"/>
            <p:cNvSpPr txBox="1"/>
            <p:nvPr/>
          </p:nvSpPr>
          <p:spPr>
            <a:xfrm>
              <a:off x="114383" y="-348009"/>
              <a:ext cx="1644529" cy="860425"/>
            </a:xfrm>
            <a:prstGeom prst="rect">
              <a:avLst/>
            </a:prstGeom>
          </p:spPr>
          <p:txBody>
            <a:bodyPr lIns="50800" tIns="50800" rIns="50800" bIns="50800" rtlCol="0" anchor="ctr"/>
            <a:lstStyle/>
            <a:p>
              <a:pPr marL="0" lvl="0" indent="0" algn="ctr">
                <a:lnSpc>
                  <a:spcPts val="3976"/>
                </a:lnSpc>
                <a:spcBef>
                  <a:spcPct val="0"/>
                </a:spcBef>
              </a:pPr>
              <a:r>
                <a:rPr lang="en-US" sz="2881" spc="28" dirty="0">
                  <a:solidFill>
                    <a:srgbClr val="FFFFFF"/>
                  </a:solidFill>
                  <a:latin typeface="DM Sans Italics"/>
                </a:rPr>
                <a:t>Manuscripts &amp; manuscript studies</a:t>
              </a:r>
            </a:p>
          </p:txBody>
        </p:sp>
      </p:grpSp>
      <p:grpSp>
        <p:nvGrpSpPr>
          <p:cNvPr id="11" name="Group 11"/>
          <p:cNvGrpSpPr/>
          <p:nvPr/>
        </p:nvGrpSpPr>
        <p:grpSpPr>
          <a:xfrm>
            <a:off x="844784" y="3466840"/>
            <a:ext cx="16598428" cy="6357398"/>
            <a:chOff x="0" y="0"/>
            <a:chExt cx="3205427" cy="1227717"/>
          </a:xfrm>
        </p:grpSpPr>
        <p:sp>
          <p:nvSpPr>
            <p:cNvPr id="12" name="Freeform 12"/>
            <p:cNvSpPr/>
            <p:nvPr/>
          </p:nvSpPr>
          <p:spPr>
            <a:xfrm>
              <a:off x="0" y="0"/>
              <a:ext cx="3205426" cy="1227717"/>
            </a:xfrm>
            <a:custGeom>
              <a:avLst/>
              <a:gdLst/>
              <a:ahLst/>
              <a:cxnLst/>
              <a:rect l="l" t="t" r="r" b="b"/>
              <a:pathLst>
                <a:path w="3205426" h="1227717">
                  <a:moveTo>
                    <a:pt x="0" y="0"/>
                  </a:moveTo>
                  <a:lnTo>
                    <a:pt x="3205426" y="0"/>
                  </a:lnTo>
                  <a:lnTo>
                    <a:pt x="3205426" y="1227717"/>
                  </a:lnTo>
                  <a:lnTo>
                    <a:pt x="0" y="1227717"/>
                  </a:lnTo>
                  <a:close/>
                </a:path>
              </a:pathLst>
            </a:custGeom>
            <a:solidFill>
              <a:srgbClr val="000000">
                <a:alpha val="0"/>
              </a:srgbClr>
            </a:solidFill>
            <a:ln w="38100">
              <a:solidFill>
                <a:srgbClr val="1C496A"/>
              </a:solidFill>
            </a:ln>
          </p:spPr>
        </p:sp>
        <p:sp>
          <p:nvSpPr>
            <p:cNvPr id="13" name="TextBox 13"/>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1307485" y="4872651"/>
            <a:ext cx="15673020" cy="3673337"/>
          </a:xfrm>
          <a:prstGeom prst="rect">
            <a:avLst/>
          </a:prstGeom>
        </p:spPr>
        <p:txBody>
          <a:bodyPr lIns="0" tIns="0" rIns="0" bIns="0" rtlCol="0" anchor="t">
            <a:spAutoFit/>
          </a:bodyPr>
          <a:lstStyle/>
          <a:p>
            <a:pPr marL="535716" lvl="1" indent="-267858">
              <a:lnSpc>
                <a:spcPts val="6153"/>
              </a:lnSpc>
              <a:buFont typeface="Arial"/>
              <a:buChar char="•"/>
            </a:pPr>
            <a:r>
              <a:rPr lang="en-US" sz="2481" spc="243" dirty="0">
                <a:solidFill>
                  <a:srgbClr val="231F20"/>
                </a:solidFill>
                <a:latin typeface="DM Sans"/>
              </a:rPr>
              <a:t>crucial sources for research in a number of disciplines</a:t>
            </a:r>
          </a:p>
          <a:p>
            <a:pPr marL="492537" lvl="1" indent="-246268">
              <a:lnSpc>
                <a:spcPts val="5657"/>
              </a:lnSpc>
              <a:buFont typeface="Arial"/>
              <a:buChar char="•"/>
            </a:pPr>
            <a:r>
              <a:rPr lang="en-US" sz="2281" spc="223" dirty="0">
                <a:solidFill>
                  <a:srgbClr val="231F20"/>
                </a:solidFill>
                <a:latin typeface="DM Sans"/>
              </a:rPr>
              <a:t>manuscript studies within the DH framework (</a:t>
            </a:r>
            <a:r>
              <a:rPr lang="en-US" sz="2281" spc="223" dirty="0">
                <a:solidFill>
                  <a:srgbClr val="231F20"/>
                </a:solidFill>
                <a:latin typeface="DM Sans Italics"/>
              </a:rPr>
              <a:t>e-codices</a:t>
            </a:r>
            <a:r>
              <a:rPr lang="en-US" sz="2281" spc="223" dirty="0">
                <a:solidFill>
                  <a:srgbClr val="231F20"/>
                </a:solidFill>
                <a:latin typeface="DM Sans"/>
              </a:rPr>
              <a:t>, </a:t>
            </a:r>
            <a:r>
              <a:rPr lang="en-US" sz="2281" spc="223" dirty="0" err="1">
                <a:solidFill>
                  <a:srgbClr val="231F20"/>
                </a:solidFill>
                <a:latin typeface="DM Sans Italics"/>
              </a:rPr>
              <a:t>Fragmentarium</a:t>
            </a:r>
            <a:r>
              <a:rPr lang="en-US" sz="2281" spc="223" dirty="0">
                <a:solidFill>
                  <a:srgbClr val="231F20"/>
                </a:solidFill>
                <a:latin typeface="DM Sans"/>
              </a:rPr>
              <a:t>, </a:t>
            </a:r>
            <a:r>
              <a:rPr lang="en-US" sz="2281" spc="223" dirty="0" err="1">
                <a:solidFill>
                  <a:srgbClr val="231F20"/>
                </a:solidFill>
                <a:latin typeface="DM Sans Italics"/>
              </a:rPr>
              <a:t>Manuscriptorium</a:t>
            </a:r>
            <a:r>
              <a:rPr lang="en-US" sz="2281" spc="223" dirty="0">
                <a:solidFill>
                  <a:srgbClr val="231F20"/>
                </a:solidFill>
                <a:latin typeface="DM Sans"/>
              </a:rPr>
              <a:t>)</a:t>
            </a:r>
          </a:p>
          <a:p>
            <a:pPr marL="985074" lvl="2" indent="-328358">
              <a:lnSpc>
                <a:spcPts val="5657"/>
              </a:lnSpc>
              <a:buFont typeface="Arial"/>
              <a:buChar char="⚬"/>
            </a:pPr>
            <a:r>
              <a:rPr lang="en-US" sz="2281" spc="223" dirty="0">
                <a:solidFill>
                  <a:srgbClr val="231F20"/>
                </a:solidFill>
                <a:latin typeface="DM Sans"/>
              </a:rPr>
              <a:t>transformation of digital libraries into </a:t>
            </a:r>
            <a:r>
              <a:rPr lang="en-US" sz="2281" spc="223" dirty="0">
                <a:solidFill>
                  <a:srgbClr val="E1504B"/>
                </a:solidFill>
                <a:latin typeface="DM Sans"/>
              </a:rPr>
              <a:t>digital laboratories</a:t>
            </a:r>
          </a:p>
          <a:p>
            <a:pPr marL="535716" lvl="1" indent="-267858">
              <a:lnSpc>
                <a:spcPts val="6153"/>
              </a:lnSpc>
              <a:buFont typeface="Arial"/>
              <a:buChar char="•"/>
            </a:pPr>
            <a:r>
              <a:rPr lang="en-US" sz="2481" spc="243" dirty="0">
                <a:solidFill>
                  <a:srgbClr val="231F20"/>
                </a:solidFill>
                <a:latin typeface="DM Sans"/>
              </a:rPr>
              <a:t>interdisciplinary collaborative manuscript research </a:t>
            </a:r>
          </a:p>
          <a:p>
            <a:pPr marL="1071432" lvl="2" indent="-357144">
              <a:lnSpc>
                <a:spcPts val="6153"/>
              </a:lnSpc>
              <a:buFont typeface="Arial"/>
              <a:buChar char="⚬"/>
            </a:pPr>
            <a:r>
              <a:rPr lang="en-US" sz="2481" spc="243" dirty="0">
                <a:solidFill>
                  <a:srgbClr val="231F20"/>
                </a:solidFill>
                <a:latin typeface="DM Sans"/>
              </a:rPr>
              <a:t>common digital infrastructure</a:t>
            </a:r>
          </a:p>
        </p:txBody>
      </p:sp>
      <p:sp>
        <p:nvSpPr>
          <p:cNvPr id="15" name="TextBox 15"/>
          <p:cNvSpPr txBox="1"/>
          <p:nvPr/>
        </p:nvSpPr>
        <p:spPr>
          <a:xfrm>
            <a:off x="4473479" y="1021445"/>
            <a:ext cx="9341042" cy="947960"/>
          </a:xfrm>
          <a:prstGeom prst="rect">
            <a:avLst/>
          </a:prstGeom>
        </p:spPr>
        <p:txBody>
          <a:bodyPr lIns="0" tIns="0" rIns="0" bIns="0" rtlCol="0" anchor="t">
            <a:spAutoFit/>
          </a:bodyPr>
          <a:lstStyle/>
          <a:p>
            <a:pPr algn="ctr">
              <a:lnSpc>
                <a:spcPts val="7749"/>
              </a:lnSpc>
            </a:pPr>
            <a:r>
              <a:rPr lang="en-US" sz="5615" spc="550">
                <a:solidFill>
                  <a:srgbClr val="FFFFFF"/>
                </a:solidFill>
                <a:latin typeface="Oswald Bold"/>
              </a:rPr>
              <a:t>INTRODUCTION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grpSp>
        <p:nvGrpSpPr>
          <p:cNvPr id="3" name="Group 3"/>
          <p:cNvGrpSpPr/>
          <p:nvPr/>
        </p:nvGrpSpPr>
        <p:grpSpPr>
          <a:xfrm>
            <a:off x="0" y="0"/>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496A"/>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51022" y="-4729397"/>
            <a:ext cx="7616557" cy="781549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51369" y="-3442596"/>
            <a:ext cx="6709932" cy="6885191"/>
          </a:xfrm>
          <a:prstGeom prst="rect">
            <a:avLst/>
          </a:prstGeom>
        </p:spPr>
      </p:pic>
      <p:grpSp>
        <p:nvGrpSpPr>
          <p:cNvPr id="8" name="Group 8"/>
          <p:cNvGrpSpPr/>
          <p:nvPr/>
        </p:nvGrpSpPr>
        <p:grpSpPr>
          <a:xfrm>
            <a:off x="844786" y="3442596"/>
            <a:ext cx="16598428" cy="6252897"/>
            <a:chOff x="0" y="0"/>
            <a:chExt cx="3205427" cy="1207536"/>
          </a:xfrm>
        </p:grpSpPr>
        <p:sp>
          <p:nvSpPr>
            <p:cNvPr id="9" name="Freeform 9"/>
            <p:cNvSpPr/>
            <p:nvPr/>
          </p:nvSpPr>
          <p:spPr>
            <a:xfrm>
              <a:off x="0" y="0"/>
              <a:ext cx="3205426" cy="1207536"/>
            </a:xfrm>
            <a:custGeom>
              <a:avLst/>
              <a:gdLst/>
              <a:ahLst/>
              <a:cxnLst/>
              <a:rect l="l" t="t" r="r" b="b"/>
              <a:pathLst>
                <a:path w="3205426" h="1207536">
                  <a:moveTo>
                    <a:pt x="0" y="0"/>
                  </a:moveTo>
                  <a:lnTo>
                    <a:pt x="3205426" y="0"/>
                  </a:lnTo>
                  <a:lnTo>
                    <a:pt x="3205426" y="1207536"/>
                  </a:lnTo>
                  <a:lnTo>
                    <a:pt x="0" y="1207536"/>
                  </a:lnTo>
                  <a:close/>
                </a:path>
              </a:pathLst>
            </a:custGeom>
            <a:solidFill>
              <a:srgbClr val="000000">
                <a:alpha val="0"/>
              </a:srgbClr>
            </a:solidFill>
            <a:ln w="38100">
              <a:solidFill>
                <a:srgbClr val="1C496A"/>
              </a:solidFill>
            </a:ln>
          </p:spPr>
        </p:sp>
        <p:sp>
          <p:nvSpPr>
            <p:cNvPr id="10" name="TextBox 10"/>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1" name="TextBox 11"/>
          <p:cNvSpPr txBox="1"/>
          <p:nvPr/>
        </p:nvSpPr>
        <p:spPr>
          <a:xfrm>
            <a:off x="3690980" y="942975"/>
            <a:ext cx="10906040" cy="938327"/>
          </a:xfrm>
          <a:prstGeom prst="rect">
            <a:avLst/>
          </a:prstGeom>
        </p:spPr>
        <p:txBody>
          <a:bodyPr lIns="0" tIns="0" rIns="0" bIns="0" rtlCol="0" anchor="t">
            <a:spAutoFit/>
          </a:bodyPr>
          <a:lstStyle/>
          <a:p>
            <a:pPr algn="ctr">
              <a:lnSpc>
                <a:spcPts val="7755"/>
              </a:lnSpc>
            </a:pPr>
            <a:r>
              <a:rPr lang="en-US" sz="5619" spc="550">
                <a:solidFill>
                  <a:srgbClr val="FFFFFF"/>
                </a:solidFill>
                <a:latin typeface="Oswald Bold"/>
              </a:rPr>
              <a:t>INTRODUCTION</a:t>
            </a:r>
          </a:p>
        </p:txBody>
      </p:sp>
      <p:sp>
        <p:nvSpPr>
          <p:cNvPr id="12" name="TextBox 12"/>
          <p:cNvSpPr txBox="1"/>
          <p:nvPr/>
        </p:nvSpPr>
        <p:spPr>
          <a:xfrm>
            <a:off x="1307490" y="4150843"/>
            <a:ext cx="15673020" cy="4750678"/>
          </a:xfrm>
          <a:prstGeom prst="rect">
            <a:avLst/>
          </a:prstGeom>
        </p:spPr>
        <p:txBody>
          <a:bodyPr lIns="0" tIns="0" rIns="0" bIns="0" rtlCol="0" anchor="t">
            <a:spAutoFit/>
          </a:bodyPr>
          <a:lstStyle/>
          <a:p>
            <a:pPr>
              <a:lnSpc>
                <a:spcPts val="3895"/>
              </a:lnSpc>
            </a:pPr>
            <a:endParaRPr/>
          </a:p>
          <a:p>
            <a:pPr marL="535716" lvl="1" indent="-267858">
              <a:lnSpc>
                <a:spcPts val="3721"/>
              </a:lnSpc>
              <a:buFont typeface="Arial"/>
              <a:buChar char="•"/>
            </a:pPr>
            <a:r>
              <a:rPr lang="en-US" sz="2481" spc="243">
                <a:solidFill>
                  <a:srgbClr val="231F20"/>
                </a:solidFill>
                <a:latin typeface="DM Sans Bold"/>
              </a:rPr>
              <a:t>VRE (virtual research environment)</a:t>
            </a:r>
            <a:r>
              <a:rPr lang="en-US" sz="2481" spc="243">
                <a:solidFill>
                  <a:srgbClr val="231F20"/>
                </a:solidFill>
                <a:latin typeface="DM Sans"/>
              </a:rPr>
              <a:t>: "collaborative digital environments that facilitate the integration of information resources and tools to support a particular set of research activities"</a:t>
            </a:r>
          </a:p>
          <a:p>
            <a:pPr algn="r">
              <a:lnSpc>
                <a:spcPts val="3721"/>
              </a:lnSpc>
            </a:pPr>
            <a:r>
              <a:rPr lang="en-US" sz="2481" spc="243">
                <a:solidFill>
                  <a:srgbClr val="231F20"/>
                </a:solidFill>
                <a:latin typeface="DM Sans"/>
              </a:rPr>
              <a:t>Blanke and Hedges, 2013</a:t>
            </a:r>
          </a:p>
          <a:p>
            <a:pPr>
              <a:lnSpc>
                <a:spcPts val="3895"/>
              </a:lnSpc>
            </a:pPr>
            <a:endParaRPr lang="en-US" sz="2481" spc="243">
              <a:solidFill>
                <a:srgbClr val="231F20"/>
              </a:solidFill>
              <a:latin typeface="DM Sans"/>
            </a:endParaRPr>
          </a:p>
          <a:p>
            <a:pPr marL="535716" lvl="1" indent="-267858">
              <a:lnSpc>
                <a:spcPts val="3895"/>
              </a:lnSpc>
              <a:buFont typeface="Arial"/>
              <a:buChar char="•"/>
            </a:pPr>
            <a:r>
              <a:rPr lang="en-US" sz="2481" spc="243">
                <a:solidFill>
                  <a:srgbClr val="231F20"/>
                </a:solidFill>
                <a:latin typeface="DM Sans"/>
              </a:rPr>
              <a:t>librarians  - active role in research process, not just providers of tools and services</a:t>
            </a:r>
          </a:p>
          <a:p>
            <a:pPr algn="r">
              <a:lnSpc>
                <a:spcPts val="3895"/>
              </a:lnSpc>
            </a:pPr>
            <a:r>
              <a:rPr lang="en-US" sz="2481" spc="243">
                <a:solidFill>
                  <a:srgbClr val="231F20"/>
                </a:solidFill>
                <a:latin typeface="DM Sans"/>
              </a:rPr>
              <a:t>Simon and Steyer, 2020</a:t>
            </a:r>
          </a:p>
          <a:p>
            <a:pPr>
              <a:lnSpc>
                <a:spcPts val="3895"/>
              </a:lnSpc>
            </a:pPr>
            <a:endParaRPr lang="en-US" sz="2481" spc="243">
              <a:solidFill>
                <a:srgbClr val="231F20"/>
              </a:solidFill>
              <a:latin typeface="DM Sans"/>
            </a:endParaRPr>
          </a:p>
          <a:p>
            <a:pPr>
              <a:lnSpc>
                <a:spcPts val="3895"/>
              </a:lnSpc>
            </a:pPr>
            <a:endParaRPr lang="en-US" sz="2481" spc="243">
              <a:solidFill>
                <a:srgbClr val="231F20"/>
              </a:solidFill>
              <a:latin typeface="DM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grpSp>
        <p:nvGrpSpPr>
          <p:cNvPr id="3" name="Group 3"/>
          <p:cNvGrpSpPr/>
          <p:nvPr/>
        </p:nvGrpSpPr>
        <p:grpSpPr>
          <a:xfrm>
            <a:off x="13662994" y="337474"/>
            <a:ext cx="4296549" cy="9570246"/>
            <a:chOff x="0" y="0"/>
            <a:chExt cx="1131601" cy="2520559"/>
          </a:xfrm>
        </p:grpSpPr>
        <p:sp>
          <p:nvSpPr>
            <p:cNvPr id="4" name="Freeform 4"/>
            <p:cNvSpPr/>
            <p:nvPr/>
          </p:nvSpPr>
          <p:spPr>
            <a:xfrm>
              <a:off x="0" y="0"/>
              <a:ext cx="1131601" cy="2520559"/>
            </a:xfrm>
            <a:custGeom>
              <a:avLst/>
              <a:gdLst/>
              <a:ahLst/>
              <a:cxnLst/>
              <a:rect l="l" t="t" r="r" b="b"/>
              <a:pathLst>
                <a:path w="1131601" h="2520559">
                  <a:moveTo>
                    <a:pt x="0" y="0"/>
                  </a:moveTo>
                  <a:lnTo>
                    <a:pt x="1131601" y="0"/>
                  </a:lnTo>
                  <a:lnTo>
                    <a:pt x="1131601" y="2520559"/>
                  </a:lnTo>
                  <a:lnTo>
                    <a:pt x="0" y="2520559"/>
                  </a:lnTo>
                  <a:close/>
                </a:path>
              </a:pathLst>
            </a:custGeom>
            <a:solidFill>
              <a:srgbClr val="CCCCCC"/>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6" name="Picture 6"/>
          <p:cNvPicPr>
            <a:picLocks noChangeAspect="1"/>
          </p:cNvPicPr>
          <p:nvPr/>
        </p:nvPicPr>
        <p:blipFill>
          <a:blip r:embed="rId4"/>
          <a:srcRect t="46379"/>
          <a:stretch>
            <a:fillRect/>
          </a:stretch>
        </p:blipFill>
        <p:spPr>
          <a:xfrm>
            <a:off x="2142191" y="4828880"/>
            <a:ext cx="9752965" cy="1032847"/>
          </a:xfrm>
          <a:prstGeom prst="rect">
            <a:avLst/>
          </a:prstGeom>
        </p:spPr>
      </p:pic>
      <p:grpSp>
        <p:nvGrpSpPr>
          <p:cNvPr id="7" name="Group 7"/>
          <p:cNvGrpSpPr/>
          <p:nvPr/>
        </p:nvGrpSpPr>
        <p:grpSpPr>
          <a:xfrm>
            <a:off x="431104" y="1446690"/>
            <a:ext cx="12406452" cy="7102051"/>
            <a:chOff x="0" y="0"/>
            <a:chExt cx="4753449" cy="2721103"/>
          </a:xfrm>
        </p:grpSpPr>
        <p:sp>
          <p:nvSpPr>
            <p:cNvPr id="8" name="Freeform 8"/>
            <p:cNvSpPr/>
            <p:nvPr/>
          </p:nvSpPr>
          <p:spPr>
            <a:xfrm>
              <a:off x="0" y="0"/>
              <a:ext cx="4753449" cy="2721103"/>
            </a:xfrm>
            <a:custGeom>
              <a:avLst/>
              <a:gdLst/>
              <a:ahLst/>
              <a:cxnLst/>
              <a:rect l="l" t="t" r="r" b="b"/>
              <a:pathLst>
                <a:path w="4753449" h="2721103">
                  <a:moveTo>
                    <a:pt x="0" y="0"/>
                  </a:moveTo>
                  <a:lnTo>
                    <a:pt x="4753449" y="0"/>
                  </a:lnTo>
                  <a:lnTo>
                    <a:pt x="4753449" y="2721103"/>
                  </a:lnTo>
                  <a:lnTo>
                    <a:pt x="0" y="2721103"/>
                  </a:lnTo>
                  <a:close/>
                </a:path>
              </a:pathLst>
            </a:custGeom>
            <a:solidFill>
              <a:srgbClr val="EFEFEF"/>
            </a:solidFill>
          </p:spPr>
        </p:sp>
        <p:sp>
          <p:nvSpPr>
            <p:cNvPr id="9" name="TextBox 9"/>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0" name="TextBox 10"/>
          <p:cNvSpPr txBox="1"/>
          <p:nvPr/>
        </p:nvSpPr>
        <p:spPr>
          <a:xfrm>
            <a:off x="821792" y="194635"/>
            <a:ext cx="12143397" cy="1157119"/>
          </a:xfrm>
          <a:prstGeom prst="rect">
            <a:avLst/>
          </a:prstGeom>
        </p:spPr>
        <p:txBody>
          <a:bodyPr lIns="0" tIns="0" rIns="0" bIns="0" rtlCol="0" anchor="t">
            <a:spAutoFit/>
          </a:bodyPr>
          <a:lstStyle/>
          <a:p>
            <a:pPr>
              <a:lnSpc>
                <a:spcPts val="9497"/>
              </a:lnSpc>
            </a:pPr>
            <a:r>
              <a:rPr lang="en-US" sz="6882" spc="674">
                <a:solidFill>
                  <a:srgbClr val="1C496A"/>
                </a:solidFill>
                <a:latin typeface="Oswald Bold"/>
              </a:rPr>
              <a:t>CROATIAN GLAGOLITISM</a:t>
            </a:r>
          </a:p>
        </p:txBody>
      </p:sp>
      <p:sp>
        <p:nvSpPr>
          <p:cNvPr id="11" name="TextBox 11"/>
          <p:cNvSpPr txBox="1"/>
          <p:nvPr/>
        </p:nvSpPr>
        <p:spPr>
          <a:xfrm>
            <a:off x="546621" y="1595264"/>
            <a:ext cx="12175418" cy="5433303"/>
          </a:xfrm>
          <a:prstGeom prst="rect">
            <a:avLst/>
          </a:prstGeom>
        </p:spPr>
        <p:txBody>
          <a:bodyPr lIns="0" tIns="0" rIns="0" bIns="0" rtlCol="0" anchor="t">
            <a:spAutoFit/>
          </a:bodyPr>
          <a:lstStyle/>
          <a:p>
            <a:pPr>
              <a:lnSpc>
                <a:spcPts val="4854"/>
              </a:lnSpc>
            </a:pPr>
            <a:endParaRPr dirty="0"/>
          </a:p>
          <a:p>
            <a:pPr>
              <a:lnSpc>
                <a:spcPts val="4854"/>
              </a:lnSpc>
            </a:pPr>
            <a:r>
              <a:rPr lang="en-US" sz="2696" spc="264" dirty="0">
                <a:solidFill>
                  <a:srgbClr val="231F20"/>
                </a:solidFill>
                <a:latin typeface="DM Sans Bold"/>
              </a:rPr>
              <a:t>CROATIAN GLAGOLITISM</a:t>
            </a:r>
            <a:r>
              <a:rPr lang="en-US" sz="2696" spc="264" dirty="0">
                <a:solidFill>
                  <a:srgbClr val="231F20"/>
                </a:solidFill>
                <a:latin typeface="DM Sans"/>
              </a:rPr>
              <a:t> - important area of research in the field of humanities in Croatia</a:t>
            </a:r>
          </a:p>
          <a:p>
            <a:pPr marL="582242" lvl="1" indent="-291121">
              <a:lnSpc>
                <a:spcPts val="4854"/>
              </a:lnSpc>
              <a:buFont typeface="Arial"/>
              <a:buChar char="•"/>
            </a:pPr>
            <a:r>
              <a:rPr lang="en-US" sz="2696" spc="264" dirty="0">
                <a:solidFill>
                  <a:srgbClr val="231F20"/>
                </a:solidFill>
                <a:latin typeface="DM Sans"/>
              </a:rPr>
              <a:t>a significant part of the Croatian corpus is written in the Glagolitic script</a:t>
            </a:r>
          </a:p>
          <a:p>
            <a:pPr>
              <a:lnSpc>
                <a:spcPts val="4854"/>
              </a:lnSpc>
            </a:pPr>
            <a:endParaRPr lang="en-US" sz="2696" spc="264" dirty="0">
              <a:solidFill>
                <a:srgbClr val="231F20"/>
              </a:solidFill>
              <a:latin typeface="DM Sans"/>
            </a:endParaRPr>
          </a:p>
          <a:p>
            <a:pPr>
              <a:lnSpc>
                <a:spcPts val="4854"/>
              </a:lnSpc>
            </a:pPr>
            <a:r>
              <a:rPr lang="en-US" sz="2696" spc="264" dirty="0">
                <a:solidFill>
                  <a:srgbClr val="231F20"/>
                </a:solidFill>
                <a:latin typeface="DM Sans Bold"/>
              </a:rPr>
              <a:t>GLAGOLITIC MATERIAL</a:t>
            </a:r>
            <a:r>
              <a:rPr lang="en-US" sz="2696" spc="264" dirty="0">
                <a:solidFill>
                  <a:srgbClr val="231F20"/>
                </a:solidFill>
                <a:latin typeface="DM Sans"/>
              </a:rPr>
              <a:t> - the interest for digitization is growing</a:t>
            </a:r>
          </a:p>
          <a:p>
            <a:pPr marL="582242" lvl="1" indent="-291121">
              <a:lnSpc>
                <a:spcPts val="4854"/>
              </a:lnSpc>
              <a:buFont typeface="Arial"/>
              <a:buChar char="•"/>
            </a:pPr>
            <a:r>
              <a:rPr lang="en-US" sz="2696" spc="264" dirty="0">
                <a:solidFill>
                  <a:srgbClr val="231F20"/>
                </a:solidFill>
                <a:latin typeface="DM Sans"/>
              </a:rPr>
              <a:t>digital reproductions of </a:t>
            </a:r>
            <a:r>
              <a:rPr lang="en-US" sz="2696" spc="264" dirty="0" err="1">
                <a:solidFill>
                  <a:srgbClr val="231F20"/>
                </a:solidFill>
                <a:latin typeface="DM Sans"/>
              </a:rPr>
              <a:t>glagolitic</a:t>
            </a:r>
            <a:r>
              <a:rPr lang="en-US" sz="2696" spc="264" dirty="0">
                <a:solidFill>
                  <a:srgbClr val="231F20"/>
                </a:solidFill>
                <a:latin typeface="DM Sans"/>
              </a:rPr>
              <a:t> material - </a:t>
            </a:r>
            <a:r>
              <a:rPr lang="en-US" sz="2696" u="sng" spc="264" dirty="0">
                <a:solidFill>
                  <a:srgbClr val="1C496A"/>
                </a:solidFill>
                <a:latin typeface="DM Sans"/>
              </a:rPr>
              <a:t>scattered in numerous library and archive portals and catalogues</a:t>
            </a:r>
            <a:r>
              <a:rPr lang="en-US" sz="2696" spc="264" dirty="0">
                <a:solidFill>
                  <a:srgbClr val="231F20"/>
                </a:solidFill>
                <a:latin typeface="DM Sans"/>
              </a:rPr>
              <a:t> </a:t>
            </a: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79578" y="7341318"/>
            <a:ext cx="7616557" cy="7815497"/>
          </a:xfrm>
          <a:prstGeom prst="rect">
            <a:avLst/>
          </a:prstGeom>
        </p:spPr>
      </p:pic>
      <p:pic>
        <p:nvPicPr>
          <p:cNvPr id="13" name="Picture 13"/>
          <p:cNvPicPr>
            <a:picLocks noChangeAspect="1"/>
          </p:cNvPicPr>
          <p:nvPr/>
        </p:nvPicPr>
        <p:blipFill>
          <a:blip r:embed="rId7">
            <a:alphaModFix amt="67000"/>
          </a:blip>
          <a:srcRect l="1875" t="7148" r="75907" b="6996"/>
          <a:stretch>
            <a:fillRect/>
          </a:stretch>
        </p:blipFill>
        <p:spPr>
          <a:xfrm>
            <a:off x="12837556" y="4468410"/>
            <a:ext cx="5947424" cy="574581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0" y="2726283"/>
            <a:ext cx="18288000" cy="4834435"/>
            <a:chOff x="0" y="0"/>
            <a:chExt cx="4816593" cy="1273267"/>
          </a:xfrm>
        </p:grpSpPr>
        <p:sp>
          <p:nvSpPr>
            <p:cNvPr id="3" name="Freeform 3"/>
            <p:cNvSpPr/>
            <p:nvPr/>
          </p:nvSpPr>
          <p:spPr>
            <a:xfrm>
              <a:off x="0" y="0"/>
              <a:ext cx="4816592" cy="1273267"/>
            </a:xfrm>
            <a:custGeom>
              <a:avLst/>
              <a:gdLst/>
              <a:ahLst/>
              <a:cxnLst/>
              <a:rect l="l" t="t" r="r" b="b"/>
              <a:pathLst>
                <a:path w="4816592" h="1273267">
                  <a:moveTo>
                    <a:pt x="0" y="0"/>
                  </a:moveTo>
                  <a:lnTo>
                    <a:pt x="4816592" y="0"/>
                  </a:lnTo>
                  <a:lnTo>
                    <a:pt x="4816592" y="1273267"/>
                  </a:lnTo>
                  <a:lnTo>
                    <a:pt x="0" y="1273267"/>
                  </a:lnTo>
                  <a:close/>
                </a:path>
              </a:pathLst>
            </a:custGeom>
            <a:solidFill>
              <a:srgbClr val="1C496A"/>
            </a:solidFill>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028700" y="3112042"/>
            <a:ext cx="16598423" cy="4356831"/>
            <a:chOff x="0" y="-153705"/>
            <a:chExt cx="3205426" cy="841375"/>
          </a:xfrm>
        </p:grpSpPr>
        <p:sp>
          <p:nvSpPr>
            <p:cNvPr id="6" name="Freeform 6"/>
            <p:cNvSpPr/>
            <p:nvPr/>
          </p:nvSpPr>
          <p:spPr>
            <a:xfrm>
              <a:off x="0" y="0"/>
              <a:ext cx="3205426" cy="477205"/>
            </a:xfrm>
            <a:custGeom>
              <a:avLst/>
              <a:gdLst/>
              <a:ahLst/>
              <a:cxnLst/>
              <a:rect l="l" t="t" r="r" b="b"/>
              <a:pathLst>
                <a:path w="3205426" h="477205">
                  <a:moveTo>
                    <a:pt x="0" y="0"/>
                  </a:moveTo>
                  <a:lnTo>
                    <a:pt x="3205426" y="0"/>
                  </a:lnTo>
                  <a:lnTo>
                    <a:pt x="3205426" y="477205"/>
                  </a:lnTo>
                  <a:lnTo>
                    <a:pt x="0" y="477205"/>
                  </a:lnTo>
                  <a:close/>
                </a:path>
              </a:pathLst>
            </a:custGeom>
            <a:solidFill>
              <a:srgbClr val="000000">
                <a:alpha val="0"/>
              </a:srgbClr>
            </a:solidFill>
            <a:ln w="38100">
              <a:solidFill>
                <a:srgbClr val="1C496A"/>
              </a:solidFill>
            </a:ln>
          </p:spPr>
        </p:sp>
        <p:sp>
          <p:nvSpPr>
            <p:cNvPr id="7" name="TextBox 7"/>
            <p:cNvSpPr txBox="1"/>
            <p:nvPr/>
          </p:nvSpPr>
          <p:spPr>
            <a:xfrm>
              <a:off x="151475" y="-153705"/>
              <a:ext cx="2729718" cy="841375"/>
            </a:xfrm>
            <a:prstGeom prst="rect">
              <a:avLst/>
            </a:prstGeom>
          </p:spPr>
          <p:txBody>
            <a:bodyPr lIns="50800" tIns="50800" rIns="50800" bIns="50800" rtlCol="0" anchor="ctr"/>
            <a:lstStyle/>
            <a:p>
              <a:pPr algn="ctr">
                <a:lnSpc>
                  <a:spcPts val="4679"/>
                </a:lnSpc>
              </a:pPr>
              <a:r>
                <a:rPr lang="en-US" sz="3599" dirty="0">
                  <a:solidFill>
                    <a:srgbClr val="FFFFFF"/>
                  </a:solidFill>
                  <a:latin typeface="DM Sans"/>
                </a:rPr>
                <a:t>THERE IS CURRENTLY NO COMMON DIGITAL INFRASTRUCTURE FOR SCIENTIFIC RESEARCH IN GLAGOLITISM </a:t>
              </a: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69149" y="102642"/>
            <a:ext cx="6709932" cy="6885191"/>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93017" y="5823052"/>
            <a:ext cx="7616557" cy="7815497"/>
          </a:xfrm>
          <a:prstGeom prst="rect">
            <a:avLst/>
          </a:prstGeom>
        </p:spPr>
      </p:pic>
      <p:pic>
        <p:nvPicPr>
          <p:cNvPr id="10" name="Picture 10"/>
          <p:cNvPicPr>
            <a:picLocks noChangeAspect="1"/>
          </p:cNvPicPr>
          <p:nvPr/>
        </p:nvPicPr>
        <p:blipFill>
          <a:blip r:embed="rId5">
            <a:alphaModFix amt="67000"/>
          </a:blip>
          <a:srcRect l="1875" t="7148" r="75907" b="6996"/>
          <a:stretch>
            <a:fillRect/>
          </a:stretch>
        </p:blipFill>
        <p:spPr>
          <a:xfrm>
            <a:off x="8087262" y="8003656"/>
            <a:ext cx="2113477" cy="20418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875" b="21875"/>
          <a:stretch>
            <a:fillRect/>
          </a:stretch>
        </p:blipFill>
        <p:spPr>
          <a:xfrm flipH="1" flipV="1">
            <a:off x="0" y="0"/>
            <a:ext cx="18288000" cy="10287000"/>
          </a:xfrm>
          <a:prstGeom prst="rect">
            <a:avLst/>
          </a:prstGeom>
        </p:spPr>
      </p:pic>
      <p:grpSp>
        <p:nvGrpSpPr>
          <p:cNvPr id="3" name="Group 3"/>
          <p:cNvGrpSpPr/>
          <p:nvPr/>
        </p:nvGrpSpPr>
        <p:grpSpPr>
          <a:xfrm>
            <a:off x="0" y="0"/>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C496A"/>
            </a:solidFill>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18138" y="-4195002"/>
            <a:ext cx="7616557" cy="781549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34713" y="-3442596"/>
            <a:ext cx="6709932" cy="6885191"/>
          </a:xfrm>
          <a:prstGeom prst="rect">
            <a:avLst/>
          </a:prstGeom>
        </p:spPr>
      </p:pic>
      <p:sp>
        <p:nvSpPr>
          <p:cNvPr id="8" name="TextBox 8"/>
          <p:cNvSpPr txBox="1"/>
          <p:nvPr/>
        </p:nvSpPr>
        <p:spPr>
          <a:xfrm>
            <a:off x="664438" y="2952750"/>
            <a:ext cx="17623562" cy="6557949"/>
          </a:xfrm>
          <a:prstGeom prst="rect">
            <a:avLst/>
          </a:prstGeom>
        </p:spPr>
        <p:txBody>
          <a:bodyPr lIns="0" tIns="0" rIns="0" bIns="0" rtlCol="0" anchor="t">
            <a:spAutoFit/>
          </a:bodyPr>
          <a:lstStyle/>
          <a:p>
            <a:pPr algn="ctr">
              <a:lnSpc>
                <a:spcPts val="4317"/>
              </a:lnSpc>
            </a:pPr>
            <a:endParaRPr dirty="0"/>
          </a:p>
          <a:p>
            <a:pPr marL="535716" lvl="1" indent="-267858">
              <a:lnSpc>
                <a:spcPts val="4317"/>
              </a:lnSpc>
              <a:buFont typeface="Arial"/>
              <a:buChar char="•"/>
            </a:pPr>
            <a:r>
              <a:rPr lang="en-US" sz="2481" spc="243" dirty="0">
                <a:solidFill>
                  <a:srgbClr val="231F20"/>
                </a:solidFill>
                <a:latin typeface="Montserrat Light Bold"/>
              </a:rPr>
              <a:t>catalog of manuscripts and catalog of watermarks</a:t>
            </a:r>
            <a:r>
              <a:rPr lang="en-US" sz="2481" spc="243" dirty="0">
                <a:solidFill>
                  <a:srgbClr val="231F20"/>
                </a:solidFill>
                <a:latin typeface="Montserrat Light"/>
              </a:rPr>
              <a:t> </a:t>
            </a:r>
          </a:p>
          <a:p>
            <a:pPr>
              <a:lnSpc>
                <a:spcPts val="4317"/>
              </a:lnSpc>
            </a:pPr>
            <a:endParaRPr lang="en-US" sz="2481" spc="243" dirty="0">
              <a:solidFill>
                <a:srgbClr val="231F20"/>
              </a:solidFill>
              <a:latin typeface="Montserrat Light"/>
            </a:endParaRPr>
          </a:p>
          <a:p>
            <a:pPr marL="535716" lvl="1" indent="-267858">
              <a:lnSpc>
                <a:spcPts val="4317"/>
              </a:lnSpc>
              <a:buFont typeface="Arial"/>
              <a:buChar char="•"/>
            </a:pPr>
            <a:r>
              <a:rPr lang="en-US" sz="2481" spc="243" dirty="0">
                <a:solidFill>
                  <a:srgbClr val="231F20"/>
                </a:solidFill>
                <a:latin typeface="Montserrat Light"/>
              </a:rPr>
              <a:t>designed with the aim of becoming a reference point for research in </a:t>
            </a:r>
            <a:r>
              <a:rPr lang="en-US" sz="2481" spc="243" dirty="0" err="1">
                <a:solidFill>
                  <a:srgbClr val="231F20"/>
                </a:solidFill>
                <a:latin typeface="Montserrat Light"/>
              </a:rPr>
              <a:t>Glagolitism</a:t>
            </a:r>
            <a:r>
              <a:rPr lang="en-US" sz="2481" spc="243" dirty="0">
                <a:solidFill>
                  <a:srgbClr val="231F20"/>
                </a:solidFill>
                <a:latin typeface="Montserrat Light"/>
              </a:rPr>
              <a:t> in digital environment, with the features of a digital laboratory</a:t>
            </a:r>
          </a:p>
          <a:p>
            <a:pPr marL="1071432" lvl="2" indent="-357144">
              <a:lnSpc>
                <a:spcPts val="4317"/>
              </a:lnSpc>
              <a:buFont typeface="Arial"/>
              <a:buChar char="⚬"/>
            </a:pPr>
            <a:r>
              <a:rPr lang="en-US" sz="2481" spc="243" dirty="0">
                <a:solidFill>
                  <a:srgbClr val="231F20"/>
                </a:solidFill>
                <a:latin typeface="Montserrat Light"/>
              </a:rPr>
              <a:t>respond to the needs of the researchers, </a:t>
            </a:r>
          </a:p>
          <a:p>
            <a:pPr marL="1071432" lvl="2" indent="-357144">
              <a:lnSpc>
                <a:spcPts val="4317"/>
              </a:lnSpc>
              <a:buFont typeface="Arial"/>
              <a:buChar char="⚬"/>
            </a:pPr>
            <a:r>
              <a:rPr lang="en-US" sz="2481" spc="243" dirty="0">
                <a:solidFill>
                  <a:srgbClr val="231F20"/>
                </a:solidFill>
                <a:latin typeface="Montserrat Light"/>
              </a:rPr>
              <a:t>provide infrastructure for cooperative work and communication among scientists,</a:t>
            </a:r>
          </a:p>
          <a:p>
            <a:pPr marL="1071432" lvl="2" indent="-357144">
              <a:lnSpc>
                <a:spcPts val="4317"/>
              </a:lnSpc>
              <a:buFont typeface="Arial"/>
              <a:buChar char="⚬"/>
            </a:pPr>
            <a:r>
              <a:rPr lang="en-US" sz="2481" spc="243" dirty="0">
                <a:solidFill>
                  <a:srgbClr val="231F20"/>
                </a:solidFill>
                <a:latin typeface="Montserrat Light"/>
              </a:rPr>
              <a:t>provide digital tools for manuscript research and advice on their usage,</a:t>
            </a:r>
          </a:p>
          <a:p>
            <a:pPr marL="1071432" lvl="2" indent="-357144">
              <a:lnSpc>
                <a:spcPts val="4317"/>
              </a:lnSpc>
              <a:buFont typeface="Arial"/>
              <a:buChar char="⚬"/>
            </a:pPr>
            <a:r>
              <a:rPr lang="en-US" sz="2481" spc="243" dirty="0">
                <a:solidFill>
                  <a:srgbClr val="231F20"/>
                </a:solidFill>
                <a:latin typeface="Montserrat Light"/>
              </a:rPr>
              <a:t>provide support for manuscript research within DH framework,</a:t>
            </a:r>
          </a:p>
          <a:p>
            <a:pPr marL="1071432" lvl="2" indent="-357144">
              <a:lnSpc>
                <a:spcPts val="4317"/>
              </a:lnSpc>
              <a:buFont typeface="Arial"/>
              <a:buChar char="⚬"/>
            </a:pPr>
            <a:r>
              <a:rPr lang="en-US" sz="2481" spc="243" dirty="0">
                <a:solidFill>
                  <a:srgbClr val="231F20"/>
                </a:solidFill>
                <a:latin typeface="Montserrat Light"/>
              </a:rPr>
              <a:t>offer research data storage, </a:t>
            </a:r>
          </a:p>
          <a:p>
            <a:pPr marL="1071432" lvl="2" indent="-357144">
              <a:lnSpc>
                <a:spcPts val="4317"/>
              </a:lnSpc>
              <a:buFont typeface="Arial"/>
              <a:buChar char="⚬"/>
            </a:pPr>
            <a:r>
              <a:rPr lang="en-US" sz="2481" spc="243" dirty="0" smtClean="0">
                <a:solidFill>
                  <a:srgbClr val="231F20"/>
                </a:solidFill>
                <a:latin typeface="Montserrat Light"/>
              </a:rPr>
              <a:t>serve </a:t>
            </a:r>
            <a:r>
              <a:rPr lang="en-US" sz="2481" spc="243" dirty="0">
                <a:solidFill>
                  <a:srgbClr val="231F20"/>
                </a:solidFill>
                <a:latin typeface="Montserrat Light"/>
              </a:rPr>
              <a:t>as a place where the most important (digital reproductions and metadata) data and data sets on Croatian </a:t>
            </a:r>
            <a:r>
              <a:rPr lang="en-US" sz="2481" spc="243" dirty="0" err="1">
                <a:solidFill>
                  <a:srgbClr val="231F20"/>
                </a:solidFill>
                <a:latin typeface="Montserrat Light"/>
              </a:rPr>
              <a:t>Glagolitism</a:t>
            </a:r>
            <a:r>
              <a:rPr lang="en-US" sz="2481" spc="243" dirty="0">
                <a:solidFill>
                  <a:srgbClr val="231F20"/>
                </a:solidFill>
                <a:latin typeface="Montserrat Light"/>
              </a:rPr>
              <a:t> will be available in digital format.</a:t>
            </a:r>
          </a:p>
        </p:txBody>
      </p:sp>
      <p:sp>
        <p:nvSpPr>
          <p:cNvPr id="9" name="TextBox 9"/>
          <p:cNvSpPr txBox="1"/>
          <p:nvPr/>
        </p:nvSpPr>
        <p:spPr>
          <a:xfrm>
            <a:off x="-312135" y="415111"/>
            <a:ext cx="18912271" cy="2913185"/>
          </a:xfrm>
          <a:prstGeom prst="rect">
            <a:avLst/>
          </a:prstGeom>
        </p:spPr>
        <p:txBody>
          <a:bodyPr lIns="0" tIns="0" rIns="0" bIns="0" rtlCol="0" anchor="t">
            <a:spAutoFit/>
          </a:bodyPr>
          <a:lstStyle/>
          <a:p>
            <a:pPr algn="ctr">
              <a:lnSpc>
                <a:spcPts val="5838"/>
              </a:lnSpc>
            </a:pPr>
            <a:r>
              <a:rPr lang="en-US" sz="4230" spc="414">
                <a:solidFill>
                  <a:srgbClr val="FFFFFF"/>
                </a:solidFill>
                <a:latin typeface="DM Sans Bold"/>
              </a:rPr>
              <a:t>GLAGOLAB  </a:t>
            </a:r>
          </a:p>
          <a:p>
            <a:pPr algn="ctr">
              <a:lnSpc>
                <a:spcPts val="5838"/>
              </a:lnSpc>
            </a:pPr>
            <a:r>
              <a:rPr lang="en-US" sz="4230" spc="414">
                <a:solidFill>
                  <a:srgbClr val="FFFFFF"/>
                </a:solidFill>
                <a:latin typeface="DM Sans Italics"/>
              </a:rPr>
              <a:t>portal and digital laboratory for collaborative</a:t>
            </a:r>
          </a:p>
          <a:p>
            <a:pPr algn="ctr">
              <a:lnSpc>
                <a:spcPts val="5838"/>
              </a:lnSpc>
            </a:pPr>
            <a:r>
              <a:rPr lang="en-US" sz="4230" spc="414">
                <a:solidFill>
                  <a:srgbClr val="FFFFFF"/>
                </a:solidFill>
                <a:latin typeface="DM Sans Italics"/>
              </a:rPr>
              <a:t> research and promotion of the Croatian Glagolitism</a:t>
            </a:r>
          </a:p>
          <a:p>
            <a:pPr algn="ctr">
              <a:lnSpc>
                <a:spcPts val="5838"/>
              </a:lnSpc>
            </a:pPr>
            <a:endParaRPr lang="en-US" sz="4230" spc="414">
              <a:solidFill>
                <a:srgbClr val="FFFFFF"/>
              </a:solidFill>
              <a:latin typeface="DM Sans Itali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1862</Words>
  <Application>Microsoft Office PowerPoint</Application>
  <PresentationFormat>Custom</PresentationFormat>
  <Paragraphs>241</Paragraphs>
  <Slides>29</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Oswald Bold</vt:lpstr>
      <vt:lpstr>DM Sans</vt:lpstr>
      <vt:lpstr>Arial</vt:lpstr>
      <vt:lpstr>Montserrat Light Bold</vt:lpstr>
      <vt:lpstr>Montserrat Classic Bold</vt:lpstr>
      <vt:lpstr>Oswald Bold Italics</vt:lpstr>
      <vt:lpstr>Calibri</vt:lpstr>
      <vt:lpstr>Montserrat Light</vt:lpstr>
      <vt:lpstr>Open Sans Extra Bold</vt:lpstr>
      <vt:lpstr>DM Sans Italics</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virtual research environment for Glagolitic manuscript studies</dc:title>
  <cp:lastModifiedBy>Microsoft account</cp:lastModifiedBy>
  <cp:revision>6</cp:revision>
  <dcterms:created xsi:type="dcterms:W3CDTF">2006-08-16T00:00:00Z</dcterms:created>
  <dcterms:modified xsi:type="dcterms:W3CDTF">2023-05-22T17:22:54Z</dcterms:modified>
  <dc:identifier>DAFjESWwcTA</dc:identifier>
</cp:coreProperties>
</file>