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57" r:id="rId11"/>
    <p:sldId id="261" r:id="rId12"/>
    <p:sldId id="262" r:id="rId13"/>
    <p:sldId id="263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7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 smtClean="0"/>
              <a:t>Number</a:t>
            </a:r>
            <a:r>
              <a:rPr lang="en-US" baseline="0" noProof="0" dirty="0" smtClean="0"/>
              <a:t> of books </a:t>
            </a:r>
            <a:r>
              <a:rPr lang="hr-HR" baseline="0" dirty="0" smtClean="0"/>
              <a:t>– 392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0-4C44-B2B8-409850FFF6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F0-4C44-B2B8-409850FFF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printed</c:v>
                </c:pt>
                <c:pt idx="1">
                  <c:v>electronic (online)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387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5-4B8E-9736-6D2FD21A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FE625-DA33-46F0-9BC5-622048B4CB63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FA24-C6FD-48F9-BFE9-9BD89DD532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19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43CD-C735-4BD4-AF54-DCD938401A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43CD-C735-4BD4-AF54-DCD938401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97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906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357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709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641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09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12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909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717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211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52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A469-BE1B-475E-B04E-4E1B75BBF284}" type="datetimeFigureOut">
              <a:rPr lang="hr-HR" smtClean="0"/>
              <a:t>22.5.2023.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D1ED-9D4B-4865-B2D6-E8CFF713E53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06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it.ffzg.unizg.hr/en/all-projec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hit.repozitorij.ffzg.unizg.hr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Book publishing practices 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en-US" sz="4400" b="1" dirty="0" smtClean="0"/>
              <a:t>of Croats in Australia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en-US" sz="4400" dirty="0" smtClean="0"/>
              <a:t>Contribution to the research </a:t>
            </a: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en-US" sz="4400" dirty="0" smtClean="0"/>
              <a:t>of Croatian emigrant heritage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 </a:t>
            </a:r>
            <a:r>
              <a:rPr lang="en-US" dirty="0" err="1" smtClean="0"/>
              <a:t>Barbarić</a:t>
            </a:r>
            <a:r>
              <a:rPr lang="en-US" dirty="0" smtClean="0"/>
              <a:t>, Ivana </a:t>
            </a:r>
            <a:r>
              <a:rPr lang="en-US" dirty="0" err="1" smtClean="0"/>
              <a:t>Hebrang</a:t>
            </a:r>
            <a:r>
              <a:rPr lang="en-US" dirty="0" smtClean="0"/>
              <a:t> </a:t>
            </a:r>
            <a:r>
              <a:rPr lang="en-US" dirty="0" err="1" smtClean="0"/>
              <a:t>Grgić</a:t>
            </a:r>
            <a:endParaRPr lang="hr-HR" dirty="0"/>
          </a:p>
          <a:p>
            <a:r>
              <a:rPr lang="en-US" dirty="0" smtClean="0"/>
              <a:t>Department of Information and Communication Sciences</a:t>
            </a:r>
            <a:endParaRPr lang="hr-HR" dirty="0" smtClean="0"/>
          </a:p>
          <a:p>
            <a:r>
              <a:rPr lang="en-US" dirty="0" smtClean="0"/>
              <a:t>Faculty of Humanities and Social Sciences</a:t>
            </a:r>
            <a:endParaRPr lang="hr-HR" dirty="0" smtClean="0"/>
          </a:p>
          <a:p>
            <a:r>
              <a:rPr lang="en-US" dirty="0" smtClean="0"/>
              <a:t>University of Zagreb, 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741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GB" dirty="0" smtClean="0"/>
              <a:t> </a:t>
            </a:r>
            <a:r>
              <a:rPr lang="en-GB" dirty="0"/>
              <a:t>bibliography of books by Australian Croats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70194"/>
              </p:ext>
            </p:extLst>
          </p:nvPr>
        </p:nvGraphicFramePr>
        <p:xfrm>
          <a:off x="5183188" y="987425"/>
          <a:ext cx="61722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4232312046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52817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Language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Number o</a:t>
                      </a:r>
                      <a:r>
                        <a:rPr lang="hr-HR" noProof="0" dirty="0" smtClean="0"/>
                        <a:t>f</a:t>
                      </a:r>
                      <a:r>
                        <a:rPr lang="en-US" noProof="0" dirty="0" smtClean="0"/>
                        <a:t> books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8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English</a:t>
                      </a:r>
                      <a:r>
                        <a:rPr lang="hr-HR" baseline="0" noProof="0" dirty="0" smtClean="0"/>
                        <a:t>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198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5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Croatian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159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2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English and Croatian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28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7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Croatian</a:t>
                      </a:r>
                      <a:r>
                        <a:rPr lang="en-US" baseline="0" noProof="0" dirty="0" smtClean="0"/>
                        <a:t> and Italian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2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Italian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6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English and German</a:t>
                      </a:r>
                      <a:r>
                        <a:rPr lang="hr-HR" noProof="0" dirty="0" smtClean="0"/>
                        <a:t>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6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French</a:t>
                      </a:r>
                      <a:r>
                        <a:rPr lang="hr-HR" noProof="0" dirty="0" smtClean="0"/>
                        <a:t>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Croatian, </a:t>
                      </a:r>
                      <a:r>
                        <a:rPr lang="en-US" dirty="0" smtClean="0"/>
                        <a:t>Slovenian, Serbian, Macedonian and English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8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392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72075"/>
                  </a:ext>
                </a:extLst>
              </a:tr>
            </a:tbl>
          </a:graphicData>
        </a:graphic>
      </p:graphicFrame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January 2023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Number of books </a:t>
            </a:r>
            <a:r>
              <a:rPr lang="hr-HR" sz="2000" dirty="0" smtClean="0"/>
              <a:t>– 392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43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and electronic book</a:t>
            </a:r>
            <a:endParaRPr lang="en-US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72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02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908"/>
          </a:xfrm>
        </p:spPr>
        <p:txBody>
          <a:bodyPr/>
          <a:lstStyle/>
          <a:p>
            <a:r>
              <a:rPr lang="en-US" dirty="0"/>
              <a:t>Country of publication of the book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4293577"/>
              </p:ext>
            </p:extLst>
          </p:nvPr>
        </p:nvGraphicFramePr>
        <p:xfrm>
          <a:off x="644892" y="1545995"/>
          <a:ext cx="5374908" cy="495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454">
                  <a:extLst>
                    <a:ext uri="{9D8B030D-6E8A-4147-A177-3AD203B41FA5}">
                      <a16:colId xmlns:a16="http://schemas.microsoft.com/office/drawing/2014/main" val="2048998067"/>
                    </a:ext>
                  </a:extLst>
                </a:gridCol>
                <a:gridCol w="2687454">
                  <a:extLst>
                    <a:ext uri="{9D8B030D-6E8A-4147-A177-3AD203B41FA5}">
                      <a16:colId xmlns:a16="http://schemas.microsoft.com/office/drawing/2014/main" val="4112198382"/>
                    </a:ext>
                  </a:extLst>
                </a:gridCol>
              </a:tblGrid>
              <a:tr h="37082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Country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Number o</a:t>
                      </a:r>
                      <a:r>
                        <a:rPr lang="hr-HR" sz="1600" noProof="0" dirty="0" smtClean="0"/>
                        <a:t>f</a:t>
                      </a:r>
                      <a:r>
                        <a:rPr lang="en-US" sz="1600" noProof="0" dirty="0" smtClean="0"/>
                        <a:t> 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0619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Australia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320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87626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Croatia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35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613840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Australia and Croatia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8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01662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Australia</a:t>
                      </a:r>
                      <a:r>
                        <a:rPr lang="hr-HR" sz="1600" baseline="0" noProof="0" dirty="0" smtClean="0"/>
                        <a:t> and UK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66173"/>
                  </a:ext>
                </a:extLst>
              </a:tr>
              <a:tr h="511876"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USA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76983"/>
                  </a:ext>
                </a:extLst>
              </a:tr>
              <a:tr h="648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Australia and</a:t>
                      </a:r>
                      <a:r>
                        <a:rPr lang="en-US" sz="1600" baseline="0" noProof="0" dirty="0" smtClean="0"/>
                        <a:t> Bosnia and Herzegovina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18925"/>
                  </a:ext>
                </a:extLst>
              </a:tr>
              <a:tr h="539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Australia and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27987"/>
                  </a:ext>
                </a:extLst>
              </a:tr>
              <a:tr h="37732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UK and USA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07954"/>
                  </a:ext>
                </a:extLst>
              </a:tr>
              <a:tr h="648941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Australia, Canada, Croatia, UK and USA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03543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UK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10234"/>
                  </a:ext>
                </a:extLst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0994863"/>
              </p:ext>
            </p:extLst>
          </p:nvPr>
        </p:nvGraphicFramePr>
        <p:xfrm>
          <a:off x="6304546" y="1545993"/>
          <a:ext cx="517839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643">
                  <a:extLst>
                    <a:ext uri="{9D8B030D-6E8A-4147-A177-3AD203B41FA5}">
                      <a16:colId xmlns:a16="http://schemas.microsoft.com/office/drawing/2014/main" val="634927153"/>
                    </a:ext>
                  </a:extLst>
                </a:gridCol>
                <a:gridCol w="2661750">
                  <a:extLst>
                    <a:ext uri="{9D8B030D-6E8A-4147-A177-3AD203B41FA5}">
                      <a16:colId xmlns:a16="http://schemas.microsoft.com/office/drawing/2014/main" val="4014879651"/>
                    </a:ext>
                  </a:extLst>
                </a:gridCol>
              </a:tblGrid>
              <a:tr h="33290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Country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Number o</a:t>
                      </a:r>
                      <a:r>
                        <a:rPr lang="hr-HR" sz="1600" noProof="0" dirty="0" smtClean="0"/>
                        <a:t>f</a:t>
                      </a:r>
                      <a:r>
                        <a:rPr lang="en-US" sz="1600" noProof="0" dirty="0" smtClean="0"/>
                        <a:t> 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86787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Netherlands and</a:t>
                      </a:r>
                      <a:r>
                        <a:rPr lang="hr-HR" sz="1600" baseline="0" dirty="0" smtClean="0"/>
                        <a:t> U</a:t>
                      </a:r>
                      <a:r>
                        <a:rPr lang="en-US" sz="1600" dirty="0" smtClean="0"/>
                        <a:t>SA</a:t>
                      </a:r>
                      <a:endParaRPr lang="hr-H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3569"/>
                  </a:ext>
                </a:extLst>
              </a:tr>
              <a:tr h="575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Australia, Croatia</a:t>
                      </a:r>
                      <a:r>
                        <a:rPr lang="en-US" sz="1600" baseline="0" noProof="0" dirty="0" smtClean="0"/>
                        <a:t> and Bosnia and Herzegovina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50485"/>
                  </a:ext>
                </a:extLst>
              </a:tr>
              <a:tr h="575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Croatia</a:t>
                      </a:r>
                      <a:r>
                        <a:rPr lang="en-US" sz="1600" baseline="0" noProof="0" dirty="0" smtClean="0"/>
                        <a:t> and Bosnia and Herzegovina</a:t>
                      </a:r>
                      <a:endParaRPr lang="hr-H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85689"/>
                  </a:ext>
                </a:extLst>
              </a:tr>
              <a:tr h="575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Australia, Singapore, UK</a:t>
                      </a:r>
                      <a:r>
                        <a:rPr lang="hr-HR" sz="1600" baseline="0" dirty="0" smtClean="0"/>
                        <a:t> and </a:t>
                      </a:r>
                      <a:r>
                        <a:rPr lang="it-IT" sz="1600" dirty="0" smtClean="0"/>
                        <a:t>USA</a:t>
                      </a:r>
                      <a:endParaRPr lang="hr-H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56035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Hong Kong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01304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Germany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97485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Italy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9378"/>
                  </a:ext>
                </a:extLst>
              </a:tr>
              <a:tr h="575024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Australia, Canada, UK and USA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89496"/>
                  </a:ext>
                </a:extLst>
              </a:tr>
              <a:tr h="8171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Austria, Belgium, Switzerland, Germany, UK and USA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59350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Unknown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3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9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84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en-US" dirty="0" smtClean="0"/>
              <a:t>Publishers</a:t>
            </a:r>
            <a:endParaRPr lang="en-US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452966"/>
              </p:ext>
            </p:extLst>
          </p:nvPr>
        </p:nvGraphicFramePr>
        <p:xfrm>
          <a:off x="838200" y="1559289"/>
          <a:ext cx="10515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1261">
                  <a:extLst>
                    <a:ext uri="{9D8B030D-6E8A-4147-A177-3AD203B41FA5}">
                      <a16:colId xmlns:a16="http://schemas.microsoft.com/office/drawing/2014/main" val="515722703"/>
                    </a:ext>
                  </a:extLst>
                </a:gridCol>
                <a:gridCol w="3634339">
                  <a:extLst>
                    <a:ext uri="{9D8B030D-6E8A-4147-A177-3AD203B41FA5}">
                      <a16:colId xmlns:a16="http://schemas.microsoft.com/office/drawing/2014/main" val="2197267750"/>
                    </a:ext>
                  </a:extLst>
                </a:gridCol>
              </a:tblGrid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 of publisher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Number o</a:t>
                      </a:r>
                      <a:r>
                        <a:rPr lang="hr-HR" sz="1800" noProof="0" dirty="0" smtClean="0"/>
                        <a:t>f</a:t>
                      </a:r>
                      <a:r>
                        <a:rPr lang="en-US" sz="1800" noProof="0" dirty="0" smtClean="0"/>
                        <a:t> 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61070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Commercial publisher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83099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Associations</a:t>
                      </a:r>
                      <a:r>
                        <a:rPr lang="en-US" dirty="0" smtClean="0"/>
                        <a:t>, clubs, centers of Croatian </a:t>
                      </a:r>
                      <a:r>
                        <a:rPr lang="en-US" noProof="0" dirty="0" smtClean="0"/>
                        <a:t>emigrants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86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638505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Self-publishing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79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02347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Educational or scientific institutions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86039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dirty="0" smtClean="0"/>
                        <a:t>Catholic missions, centers, parishes and churches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56485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Archives, libraries, museums, galleries and information centers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07845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Commercial publisher</a:t>
                      </a:r>
                      <a:r>
                        <a:rPr lang="hr-HR" noProof="0" dirty="0" smtClean="0"/>
                        <a:t> </a:t>
                      </a:r>
                      <a:r>
                        <a:rPr lang="en-US" noProof="0" dirty="0" smtClean="0"/>
                        <a:t>and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2913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Educational institution and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43902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Non-Catholic religious organizations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644254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Political party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92580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company (not a publishing company)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36262"/>
                  </a:ext>
                </a:extLst>
              </a:tr>
              <a:tr h="3554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Unknown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6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36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period</a:t>
            </a:r>
            <a:r>
              <a:rPr lang="hr-HR" dirty="0" smtClean="0"/>
              <a:t> </a:t>
            </a:r>
            <a:endParaRPr lang="en-US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22985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889626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44769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Time</a:t>
                      </a:r>
                      <a:r>
                        <a:rPr lang="hr-HR" baseline="0" noProof="0" dirty="0" smtClean="0"/>
                        <a:t> period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Number o</a:t>
                      </a:r>
                      <a:r>
                        <a:rPr lang="hr-HR" sz="1800" noProof="0" dirty="0" smtClean="0"/>
                        <a:t>f</a:t>
                      </a:r>
                      <a:r>
                        <a:rPr lang="en-US" sz="1800" noProof="0" dirty="0" smtClean="0"/>
                        <a:t> 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8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1940 – 1959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3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1960 – 1979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4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1980 – 1999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117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1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2000 – 2019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4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2020 – </a:t>
                      </a:r>
                      <a:r>
                        <a:rPr lang="en-US" noProof="0" dirty="0" smtClean="0"/>
                        <a:t>today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4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2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6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en-GB" dirty="0" smtClean="0"/>
              <a:t>Conclusion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Concern for the Croatian emigrant press, from acquisition, storage, preservation to ensuring access to publications, is an important task of Croatian heritage institutions, especially </a:t>
            </a:r>
            <a:r>
              <a:rPr lang="en-GB" dirty="0" smtClean="0"/>
              <a:t>libraries</a:t>
            </a:r>
            <a:endParaRPr lang="hr-HR" dirty="0" smtClean="0"/>
          </a:p>
          <a:p>
            <a:r>
              <a:rPr lang="hr-HR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order to achieve this, it is necessary to know the bibliographic characteristics of books by Australian </a:t>
            </a:r>
            <a:r>
              <a:rPr lang="en-US" dirty="0" smtClean="0"/>
              <a:t>Croats</a:t>
            </a:r>
            <a:endParaRPr lang="hr-HR" dirty="0" smtClean="0"/>
          </a:p>
          <a:p>
            <a:pPr lvl="1"/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large number of books are published by Croatian </a:t>
            </a:r>
            <a:r>
              <a:rPr lang="en-US" dirty="0" smtClean="0"/>
              <a:t>clubs</a:t>
            </a:r>
            <a:endParaRPr lang="hr-HR" dirty="0" smtClean="0"/>
          </a:p>
          <a:p>
            <a:pPr lvl="1"/>
            <a:r>
              <a:rPr lang="en-US" dirty="0" smtClean="0"/>
              <a:t>Self-publishing</a:t>
            </a:r>
            <a:endParaRPr lang="hr-HR" dirty="0" smtClean="0"/>
          </a:p>
          <a:p>
            <a:r>
              <a:rPr lang="en-US" dirty="0" smtClean="0"/>
              <a:t>Cooperation </a:t>
            </a:r>
            <a:r>
              <a:rPr lang="en-US" dirty="0"/>
              <a:t>with Croatian emigrant communities</a:t>
            </a:r>
            <a:endParaRPr lang="en-US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748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069433"/>
            <a:ext cx="10515600" cy="2473692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44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Croatian immigrants to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19th century</a:t>
            </a:r>
          </a:p>
          <a:p>
            <a:r>
              <a:rPr lang="en-US" dirty="0" smtClean="0"/>
              <a:t>Harsh living conditions</a:t>
            </a:r>
          </a:p>
          <a:p>
            <a:r>
              <a:rPr lang="en-US" dirty="0" smtClean="0"/>
              <a:t>Complicated political situation (e. g. internment camps during the WWI as Croats were considered Austrians, i.e. enemies)</a:t>
            </a:r>
          </a:p>
          <a:p>
            <a:r>
              <a:rPr lang="en-US" dirty="0" smtClean="0"/>
              <a:t>Knowledge of English language was poor</a:t>
            </a:r>
          </a:p>
          <a:p>
            <a:r>
              <a:rPr lang="en-US" dirty="0" smtClean="0"/>
              <a:t>Restrictive laws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specific i</a:t>
            </a:r>
            <a:r>
              <a:rPr lang="en-US" dirty="0" smtClean="0"/>
              <a:t>nformation needs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01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Publishing acitivities of Croats in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Important for national and cultural identity</a:t>
            </a:r>
          </a:p>
          <a:p>
            <a:endParaRPr lang="hr-HR" smtClean="0"/>
          </a:p>
          <a:p>
            <a:r>
              <a:rPr lang="en-US" smtClean="0"/>
              <a:t>Part of both Croatian and Australian cultural heritage</a:t>
            </a:r>
          </a:p>
          <a:p>
            <a:endParaRPr lang="hr-HR" dirty="0" smtClean="0"/>
          </a:p>
        </p:txBody>
      </p:sp>
      <p:pic>
        <p:nvPicPr>
          <p:cNvPr id="10" name="Rezervirano mjesto sadržaja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51" y="1992429"/>
            <a:ext cx="5264800" cy="3946977"/>
          </a:xfrm>
        </p:spPr>
      </p:pic>
    </p:spTree>
    <p:extLst>
      <p:ext uri="{BB962C8B-B14F-4D97-AF65-F5344CB8AC3E}">
        <p14:creationId xmlns:p14="http://schemas.microsoft.com/office/powerpoint/2010/main" val="3213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32316" cy="4351338"/>
          </a:xfrm>
        </p:spPr>
        <p:txBody>
          <a:bodyPr/>
          <a:lstStyle/>
          <a:p>
            <a:r>
              <a:rPr lang="en-US" dirty="0" smtClean="0"/>
              <a:t>In Croatia – legal deposit – everything published in Croatia has to be delivered to National and University Library in Zagreb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360" y="1652948"/>
            <a:ext cx="6979640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32316" cy="4351338"/>
          </a:xfrm>
        </p:spPr>
        <p:txBody>
          <a:bodyPr/>
          <a:lstStyle/>
          <a:p>
            <a:r>
              <a:rPr lang="en-US" dirty="0" smtClean="0"/>
              <a:t>In Australia – legal deposit – everything published in Australia has to be delivered to National Library of Australia</a:t>
            </a:r>
          </a:p>
          <a:p>
            <a:endParaRPr lang="en-US" dirty="0"/>
          </a:p>
        </p:txBody>
      </p:sp>
      <p:pic>
        <p:nvPicPr>
          <p:cNvPr id="1026" name="Picture 2" descr="Slikovni rezultat za national library of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0" y="2693323"/>
            <a:ext cx="7708630" cy="38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mechanism to ensure permanent delivering to Croatian national library everything published by Croats abroad</a:t>
            </a:r>
          </a:p>
          <a:p>
            <a:r>
              <a:rPr lang="en-US" dirty="0" smtClean="0"/>
              <a:t>Some Croatian publishers in Australia are not familiar with the concept of legal deposit – their publications are not available in  Australian national library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Some publications are kept only in private libraries and archives but are unavailable (</a:t>
            </a:r>
            <a:r>
              <a:rPr lang="en-US" dirty="0" err="1" smtClean="0">
                <a:sym typeface="Wingdings" panose="05000000000000000000" pitchFamily="2" charset="2"/>
              </a:rPr>
              <a:t>i.e</a:t>
            </a:r>
            <a:r>
              <a:rPr lang="en-US" dirty="0" smtClean="0">
                <a:sym typeface="Wingdings" panose="05000000000000000000" pitchFamily="2" charset="2"/>
              </a:rPr>
              <a:t> lost) for public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Croatian </a:t>
            </a:r>
            <a:r>
              <a:rPr lang="hr-HR" dirty="0" smtClean="0"/>
              <a:t>E</a:t>
            </a:r>
            <a:r>
              <a:rPr lang="en-GB" dirty="0" smtClean="0"/>
              <a:t>migrant </a:t>
            </a:r>
            <a:r>
              <a:rPr lang="hr-HR" dirty="0"/>
              <a:t>P</a:t>
            </a:r>
            <a:r>
              <a:rPr lang="en-GB" dirty="0" err="1" smtClean="0"/>
              <a:t>ress</a:t>
            </a:r>
            <a:r>
              <a:rPr lang="en-GB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At </a:t>
            </a:r>
            <a:r>
              <a:rPr lang="en-GB" dirty="0" smtClean="0"/>
              <a:t>the </a:t>
            </a:r>
            <a:r>
              <a:rPr lang="en-GB" dirty="0"/>
              <a:t>Department of Information and Communication Sciences of the Faculty of Humanities and Social Sciences, University of Zagreb since </a:t>
            </a:r>
            <a:r>
              <a:rPr lang="en-GB" dirty="0" smtClean="0"/>
              <a:t>2018</a:t>
            </a:r>
            <a:endParaRPr lang="hr-HR" dirty="0" smtClean="0"/>
          </a:p>
          <a:p>
            <a:r>
              <a:rPr lang="hr-HR" dirty="0" smtClean="0"/>
              <a:t>L</a:t>
            </a:r>
            <a:r>
              <a:rPr lang="en-GB" dirty="0" err="1" smtClean="0"/>
              <a:t>ong</a:t>
            </a:r>
            <a:r>
              <a:rPr lang="en-GB" dirty="0" smtClean="0"/>
              <a:t>-term </a:t>
            </a:r>
            <a:r>
              <a:rPr lang="en-GB" dirty="0"/>
              <a:t>and continuous researching of the Croatian emigrant press </a:t>
            </a:r>
            <a:r>
              <a:rPr lang="en-GB" dirty="0" smtClean="0"/>
              <a:t>field</a:t>
            </a:r>
            <a:endParaRPr lang="hr-HR" dirty="0" smtClean="0"/>
          </a:p>
          <a:p>
            <a:r>
              <a:rPr lang="en-GB" dirty="0"/>
              <a:t>The starting point of the project is the compilation of online retrievable bibliographies of all publications of Croatian emigrants at project’s publicly accessible web </a:t>
            </a:r>
            <a:r>
              <a:rPr lang="en-GB" dirty="0" smtClean="0"/>
              <a:t>site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https://hit.ffzg.unizg.hr/en/all-projects/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59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1" y="800101"/>
            <a:ext cx="11039647" cy="5130678"/>
          </a:xfrm>
        </p:spPr>
      </p:pic>
    </p:spTree>
    <p:extLst>
      <p:ext uri="{BB962C8B-B14F-4D97-AF65-F5344CB8AC3E}">
        <p14:creationId xmlns:p14="http://schemas.microsoft.com/office/powerpoint/2010/main" val="181571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Croatian </a:t>
            </a:r>
            <a:r>
              <a:rPr lang="hr-HR" sz="3600" dirty="0"/>
              <a:t>E</a:t>
            </a:r>
            <a:r>
              <a:rPr lang="hr-HR" sz="3600" dirty="0" smtClean="0"/>
              <a:t>migrant Press </a:t>
            </a:r>
            <a:r>
              <a:rPr lang="en-US" sz="3600" dirty="0" smtClean="0"/>
              <a:t>Repository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>
                <a:hlinkClick r:id="rId2"/>
              </a:rPr>
              <a:t>https://hit.repozitorij.ffzg.unizg.hr/en</a:t>
            </a:r>
            <a:r>
              <a:rPr lang="hr-HR" sz="3600" dirty="0" smtClean="0"/>
              <a:t> </a:t>
            </a:r>
            <a:endParaRPr lang="en-US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17" y="1825625"/>
            <a:ext cx="6308966" cy="4351338"/>
          </a:xfrm>
        </p:spPr>
      </p:pic>
    </p:spTree>
    <p:extLst>
      <p:ext uri="{BB962C8B-B14F-4D97-AF65-F5344CB8AC3E}">
        <p14:creationId xmlns:p14="http://schemas.microsoft.com/office/powerpoint/2010/main" val="856054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639</Words>
  <Application>Microsoft Office PowerPoint</Application>
  <PresentationFormat>Široki zaslon</PresentationFormat>
  <Paragraphs>151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sustava Office</vt:lpstr>
      <vt:lpstr>Book publishing practices  of Croats in Australia Contribution to the research  of Croatian emigrant heritage</vt:lpstr>
      <vt:lpstr>Early Croatian immigrants to Australia</vt:lpstr>
      <vt:lpstr>Publishing acitivities of Croats in Australia</vt:lpstr>
      <vt:lpstr>Problem of archiving</vt:lpstr>
      <vt:lpstr>Problem of archiving</vt:lpstr>
      <vt:lpstr>But…</vt:lpstr>
      <vt:lpstr>The Project Croatian Emigrant Press </vt:lpstr>
      <vt:lpstr>PowerPoint prezentacija</vt:lpstr>
      <vt:lpstr>Croatian Emigrant Press Repository https://hit.repozitorij.ffzg.unizg.hr/en </vt:lpstr>
      <vt:lpstr>The bibliography of books by Australian Croats</vt:lpstr>
      <vt:lpstr>Printed and electronic book</vt:lpstr>
      <vt:lpstr>Country of publication of the book</vt:lpstr>
      <vt:lpstr>Publishers</vt:lpstr>
      <vt:lpstr>Time period </vt:lpstr>
      <vt:lpstr> Conclusion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publishing practices  of Croats in Australia Contribution to the research  of Croatian emigrant heritage</dc:title>
  <dc:creator>Ana</dc:creator>
  <cp:lastModifiedBy>Ana</cp:lastModifiedBy>
  <cp:revision>29</cp:revision>
  <dcterms:created xsi:type="dcterms:W3CDTF">2023-05-21T16:47:32Z</dcterms:created>
  <dcterms:modified xsi:type="dcterms:W3CDTF">2023-05-22T21:13:09Z</dcterms:modified>
</cp:coreProperties>
</file>